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5" r:id="rId1"/>
  </p:sldMasterIdLst>
  <p:notesMasterIdLst>
    <p:notesMasterId r:id="rId45"/>
  </p:notesMasterIdLst>
  <p:handoutMasterIdLst>
    <p:handoutMasterId r:id="rId46"/>
  </p:handoutMasterIdLst>
  <p:sldIdLst>
    <p:sldId id="798" r:id="rId2"/>
    <p:sldId id="799" r:id="rId3"/>
    <p:sldId id="801" r:id="rId4"/>
    <p:sldId id="803" r:id="rId5"/>
    <p:sldId id="804" r:id="rId6"/>
    <p:sldId id="806" r:id="rId7"/>
    <p:sldId id="940" r:id="rId8"/>
    <p:sldId id="832" r:id="rId9"/>
    <p:sldId id="833" r:id="rId10"/>
    <p:sldId id="808" r:id="rId11"/>
    <p:sldId id="809" r:id="rId12"/>
    <p:sldId id="835" r:id="rId13"/>
    <p:sldId id="810" r:id="rId14"/>
    <p:sldId id="836" r:id="rId15"/>
    <p:sldId id="837" r:id="rId16"/>
    <p:sldId id="811" r:id="rId17"/>
    <p:sldId id="838" r:id="rId18"/>
    <p:sldId id="812" r:id="rId19"/>
    <p:sldId id="813" r:id="rId20"/>
    <p:sldId id="839" r:id="rId21"/>
    <p:sldId id="814" r:id="rId22"/>
    <p:sldId id="815" r:id="rId23"/>
    <p:sldId id="818" r:id="rId24"/>
    <p:sldId id="840" r:id="rId25"/>
    <p:sldId id="817" r:id="rId26"/>
    <p:sldId id="816" r:id="rId27"/>
    <p:sldId id="819" r:id="rId28"/>
    <p:sldId id="823" r:id="rId29"/>
    <p:sldId id="822" r:id="rId30"/>
    <p:sldId id="821" r:id="rId31"/>
    <p:sldId id="843" r:id="rId32"/>
    <p:sldId id="941" r:id="rId33"/>
    <p:sldId id="944" r:id="rId34"/>
    <p:sldId id="844" r:id="rId35"/>
    <p:sldId id="824" r:id="rId36"/>
    <p:sldId id="820" r:id="rId37"/>
    <p:sldId id="841" r:id="rId38"/>
    <p:sldId id="828" r:id="rId39"/>
    <p:sldId id="829" r:id="rId40"/>
    <p:sldId id="942" r:id="rId41"/>
    <p:sldId id="826" r:id="rId42"/>
    <p:sldId id="943" r:id="rId43"/>
    <p:sldId id="827" r:id="rId44"/>
  </p:sldIdLst>
  <p:sldSz cx="9144000" cy="6858000" type="screen4x3"/>
  <p:notesSz cx="10234613" cy="70993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224B"/>
    <a:srgbClr val="080808"/>
    <a:srgbClr val="7F0F7E"/>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B02BD6-E35F-464E-A83C-6D59A33AACDA}" v="147" dt="2024-09-12T11:40:59.3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95761" autoAdjust="0"/>
  </p:normalViewPr>
  <p:slideViewPr>
    <p:cSldViewPr snapToGrid="0" snapToObjects="1">
      <p:cViewPr>
        <p:scale>
          <a:sx n="150" d="100"/>
          <a:sy n="150" d="100"/>
        </p:scale>
        <p:origin x="-192" y="-13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a Durante" userId="5mDnWxFhsLyj3CoaPDwfqgbgx2qiMyQsb/8JygzXtnQ=" providerId="None" clId="Web-{F3B02BD6-E35F-464E-A83C-6D59A33AACDA}"/>
    <pc:docChg chg="modSld">
      <pc:chgData name="Federica Durante" userId="5mDnWxFhsLyj3CoaPDwfqgbgx2qiMyQsb/8JygzXtnQ=" providerId="None" clId="Web-{F3B02BD6-E35F-464E-A83C-6D59A33AACDA}" dt="2024-09-12T11:40:59.365" v="146" actId="20577"/>
      <pc:docMkLst>
        <pc:docMk/>
      </pc:docMkLst>
      <pc:sldChg chg="modSp">
        <pc:chgData name="Federica Durante" userId="5mDnWxFhsLyj3CoaPDwfqgbgx2qiMyQsb/8JygzXtnQ=" providerId="None" clId="Web-{F3B02BD6-E35F-464E-A83C-6D59A33AACDA}" dt="2024-09-12T11:18:51.003" v="1" actId="1076"/>
        <pc:sldMkLst>
          <pc:docMk/>
          <pc:sldMk cId="3651485239" sldId="806"/>
        </pc:sldMkLst>
        <pc:picChg chg="mod">
          <ac:chgData name="Federica Durante" userId="5mDnWxFhsLyj3CoaPDwfqgbgx2qiMyQsb/8JygzXtnQ=" providerId="None" clId="Web-{F3B02BD6-E35F-464E-A83C-6D59A33AACDA}" dt="2024-09-12T11:18:51.003" v="1" actId="1076"/>
          <ac:picMkLst>
            <pc:docMk/>
            <pc:sldMk cId="3651485239" sldId="806"/>
            <ac:picMk id="46081" creationId="{00000000-0000-0000-0000-000000000000}"/>
          </ac:picMkLst>
        </pc:picChg>
      </pc:sldChg>
      <pc:sldChg chg="modSp">
        <pc:chgData name="Federica Durante" userId="5mDnWxFhsLyj3CoaPDwfqgbgx2qiMyQsb/8JygzXtnQ=" providerId="None" clId="Web-{F3B02BD6-E35F-464E-A83C-6D59A33AACDA}" dt="2024-09-12T11:34:06.714" v="143" actId="20577"/>
        <pc:sldMkLst>
          <pc:docMk/>
          <pc:sldMk cId="2866929717" sldId="822"/>
        </pc:sldMkLst>
        <pc:spChg chg="mod">
          <ac:chgData name="Federica Durante" userId="5mDnWxFhsLyj3CoaPDwfqgbgx2qiMyQsb/8JygzXtnQ=" providerId="None" clId="Web-{F3B02BD6-E35F-464E-A83C-6D59A33AACDA}" dt="2024-09-12T11:34:06.714" v="143" actId="20577"/>
          <ac:spMkLst>
            <pc:docMk/>
            <pc:sldMk cId="2866929717" sldId="822"/>
            <ac:spMk id="3" creationId="{00000000-0000-0000-0000-000000000000}"/>
          </ac:spMkLst>
        </pc:spChg>
      </pc:sldChg>
      <pc:sldChg chg="modSp">
        <pc:chgData name="Federica Durante" userId="5mDnWxFhsLyj3CoaPDwfqgbgx2qiMyQsb/8JygzXtnQ=" providerId="None" clId="Web-{F3B02BD6-E35F-464E-A83C-6D59A33AACDA}" dt="2024-09-12T11:40:59.365" v="146" actId="20577"/>
        <pc:sldMkLst>
          <pc:docMk/>
          <pc:sldMk cId="3805995664" sldId="829"/>
        </pc:sldMkLst>
        <pc:spChg chg="mod">
          <ac:chgData name="Federica Durante" userId="5mDnWxFhsLyj3CoaPDwfqgbgx2qiMyQsb/8JygzXtnQ=" providerId="None" clId="Web-{F3B02BD6-E35F-464E-A83C-6D59A33AACDA}" dt="2024-09-12T11:40:59.365" v="146" actId="20577"/>
          <ac:spMkLst>
            <pc:docMk/>
            <pc:sldMk cId="3805995664" sldId="829"/>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4435304" cy="355681"/>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sz="quarter" idx="1"/>
          </p:nvPr>
        </p:nvSpPr>
        <p:spPr>
          <a:xfrm>
            <a:off x="5797022" y="0"/>
            <a:ext cx="4435304" cy="355681"/>
          </a:xfrm>
          <a:prstGeom prst="rect">
            <a:avLst/>
          </a:prstGeom>
        </p:spPr>
        <p:txBody>
          <a:bodyPr vert="horz" lIns="91440" tIns="45720" rIns="91440" bIns="45720" rtlCol="0"/>
          <a:lstStyle>
            <a:lvl1pPr algn="r">
              <a:defRPr sz="1200"/>
            </a:lvl1pPr>
          </a:lstStyle>
          <a:p>
            <a:fld id="{BB6CE426-3D15-449C-B789-56F59D3B2C13}" type="datetimeFigureOut">
              <a:rPr lang="en-US" smtClean="0"/>
              <a:t>10/8/2025</a:t>
            </a:fld>
            <a:endParaRPr lang="en-US"/>
          </a:p>
        </p:txBody>
      </p:sp>
      <p:sp>
        <p:nvSpPr>
          <p:cNvPr id="4" name="Segnaposto piè di pagina 3"/>
          <p:cNvSpPr>
            <a:spLocks noGrp="1"/>
          </p:cNvSpPr>
          <p:nvPr>
            <p:ph type="ftr" sz="quarter" idx="2"/>
          </p:nvPr>
        </p:nvSpPr>
        <p:spPr>
          <a:xfrm>
            <a:off x="1" y="6743619"/>
            <a:ext cx="4435304" cy="355681"/>
          </a:xfrm>
          <a:prstGeom prst="rect">
            <a:avLst/>
          </a:prstGeom>
        </p:spPr>
        <p:txBody>
          <a:bodyPr vert="horz" lIns="91440" tIns="45720" rIns="91440" bIns="45720" rtlCol="0" anchor="b"/>
          <a:lstStyle>
            <a:lvl1pPr algn="l">
              <a:defRPr sz="1200"/>
            </a:lvl1pPr>
          </a:lstStyle>
          <a:p>
            <a:endParaRPr lang="en-US"/>
          </a:p>
        </p:txBody>
      </p:sp>
      <p:sp>
        <p:nvSpPr>
          <p:cNvPr id="5" name="Segnaposto numero diapositiva 4"/>
          <p:cNvSpPr>
            <a:spLocks noGrp="1"/>
          </p:cNvSpPr>
          <p:nvPr>
            <p:ph type="sldNum" sz="quarter" idx="3"/>
          </p:nvPr>
        </p:nvSpPr>
        <p:spPr>
          <a:xfrm>
            <a:off x="5797022" y="6743619"/>
            <a:ext cx="4435304" cy="355681"/>
          </a:xfrm>
          <a:prstGeom prst="rect">
            <a:avLst/>
          </a:prstGeom>
        </p:spPr>
        <p:txBody>
          <a:bodyPr vert="horz" lIns="91440" tIns="45720" rIns="91440" bIns="45720" rtlCol="0" anchor="b"/>
          <a:lstStyle>
            <a:lvl1pPr algn="r">
              <a:defRPr sz="1200"/>
            </a:lvl1pPr>
          </a:lstStyle>
          <a:p>
            <a:fld id="{9445F16C-65EB-4B74-AD31-64105891FE6A}" type="slidenum">
              <a:rPr lang="en-US" smtClean="0"/>
              <a:t>‹N›</a:t>
            </a:fld>
            <a:endParaRPr lang="en-US"/>
          </a:p>
        </p:txBody>
      </p:sp>
    </p:spTree>
    <p:extLst>
      <p:ext uri="{BB962C8B-B14F-4D97-AF65-F5344CB8AC3E}">
        <p14:creationId xmlns:p14="http://schemas.microsoft.com/office/powerpoint/2010/main" val="4052629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4434998" cy="354965"/>
          </a:xfrm>
          <a:prstGeom prst="rect">
            <a:avLst/>
          </a:prstGeom>
        </p:spPr>
        <p:txBody>
          <a:bodyPr vert="horz" lIns="99048" tIns="49524" rIns="99048" bIns="49524" rtlCol="0"/>
          <a:lstStyle>
            <a:lvl1pPr algn="l">
              <a:defRPr sz="1300">
                <a:latin typeface="Arial"/>
              </a:defRPr>
            </a:lvl1pPr>
          </a:lstStyle>
          <a:p>
            <a:endParaRPr lang="en-GB" dirty="0"/>
          </a:p>
        </p:txBody>
      </p:sp>
      <p:sp>
        <p:nvSpPr>
          <p:cNvPr id="3" name="Segnaposto data 2"/>
          <p:cNvSpPr>
            <a:spLocks noGrp="1"/>
          </p:cNvSpPr>
          <p:nvPr>
            <p:ph type="dt" idx="1"/>
          </p:nvPr>
        </p:nvSpPr>
        <p:spPr>
          <a:xfrm>
            <a:off x="5797247" y="0"/>
            <a:ext cx="4434998" cy="354965"/>
          </a:xfrm>
          <a:prstGeom prst="rect">
            <a:avLst/>
          </a:prstGeom>
        </p:spPr>
        <p:txBody>
          <a:bodyPr vert="horz" lIns="99048" tIns="49524" rIns="99048" bIns="49524" rtlCol="0"/>
          <a:lstStyle>
            <a:lvl1pPr algn="r">
              <a:defRPr sz="1300">
                <a:latin typeface="Arial"/>
              </a:defRPr>
            </a:lvl1pPr>
          </a:lstStyle>
          <a:p>
            <a:fld id="{334A3B61-2373-8043-9433-7200EF298552}" type="datetimeFigureOut">
              <a:rPr lang="it-IT" smtClean="0"/>
              <a:pPr/>
              <a:t>08/10/2025</a:t>
            </a:fld>
            <a:endParaRPr lang="en-GB" dirty="0"/>
          </a:p>
        </p:txBody>
      </p:sp>
      <p:sp>
        <p:nvSpPr>
          <p:cNvPr id="4" name="Segnaposto immagine diapositiva 3"/>
          <p:cNvSpPr>
            <a:spLocks noGrp="1" noRot="1" noChangeAspect="1"/>
          </p:cNvSpPr>
          <p:nvPr>
            <p:ph type="sldImg" idx="2"/>
          </p:nvPr>
        </p:nvSpPr>
        <p:spPr>
          <a:xfrm>
            <a:off x="3343275" y="533400"/>
            <a:ext cx="3548063" cy="2660650"/>
          </a:xfrm>
          <a:prstGeom prst="rect">
            <a:avLst/>
          </a:prstGeom>
          <a:noFill/>
          <a:ln w="12700">
            <a:solidFill>
              <a:prstClr val="black"/>
            </a:solidFill>
          </a:ln>
        </p:spPr>
        <p:txBody>
          <a:bodyPr vert="horz" lIns="99048" tIns="49524" rIns="99048" bIns="49524" rtlCol="0" anchor="ctr"/>
          <a:lstStyle/>
          <a:p>
            <a:endParaRPr lang="en-GB" dirty="0"/>
          </a:p>
        </p:txBody>
      </p:sp>
      <p:sp>
        <p:nvSpPr>
          <p:cNvPr id="5" name="Segnaposto note 4"/>
          <p:cNvSpPr>
            <a:spLocks noGrp="1"/>
          </p:cNvSpPr>
          <p:nvPr>
            <p:ph type="body" sz="quarter" idx="3"/>
          </p:nvPr>
        </p:nvSpPr>
        <p:spPr>
          <a:xfrm>
            <a:off x="1023462" y="3372167"/>
            <a:ext cx="8187690" cy="3194685"/>
          </a:xfrm>
          <a:prstGeom prst="rect">
            <a:avLst/>
          </a:prstGeom>
        </p:spPr>
        <p:txBody>
          <a:bodyPr vert="horz" lIns="99048" tIns="49524" rIns="99048" bIns="49524" rtlCol="0"/>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GB" dirty="0"/>
          </a:p>
        </p:txBody>
      </p:sp>
      <p:sp>
        <p:nvSpPr>
          <p:cNvPr id="6" name="Segnaposto piè di pagina 5"/>
          <p:cNvSpPr>
            <a:spLocks noGrp="1"/>
          </p:cNvSpPr>
          <p:nvPr>
            <p:ph type="ftr" sz="quarter" idx="4"/>
          </p:nvPr>
        </p:nvSpPr>
        <p:spPr>
          <a:xfrm>
            <a:off x="1" y="6743103"/>
            <a:ext cx="4434998" cy="354965"/>
          </a:xfrm>
          <a:prstGeom prst="rect">
            <a:avLst/>
          </a:prstGeom>
        </p:spPr>
        <p:txBody>
          <a:bodyPr vert="horz" lIns="99048" tIns="49524" rIns="99048" bIns="49524" rtlCol="0" anchor="b"/>
          <a:lstStyle>
            <a:lvl1pPr algn="l">
              <a:defRPr sz="1300">
                <a:latin typeface="Arial"/>
              </a:defRPr>
            </a:lvl1pPr>
          </a:lstStyle>
          <a:p>
            <a:endParaRPr lang="en-GB" dirty="0"/>
          </a:p>
        </p:txBody>
      </p:sp>
      <p:sp>
        <p:nvSpPr>
          <p:cNvPr id="7" name="Segnaposto numero diapositiva 6"/>
          <p:cNvSpPr>
            <a:spLocks noGrp="1"/>
          </p:cNvSpPr>
          <p:nvPr>
            <p:ph type="sldNum" sz="quarter" idx="5"/>
          </p:nvPr>
        </p:nvSpPr>
        <p:spPr>
          <a:xfrm>
            <a:off x="5797247" y="6743103"/>
            <a:ext cx="4434998" cy="354965"/>
          </a:xfrm>
          <a:prstGeom prst="rect">
            <a:avLst/>
          </a:prstGeom>
        </p:spPr>
        <p:txBody>
          <a:bodyPr vert="horz" lIns="99048" tIns="49524" rIns="99048" bIns="49524" rtlCol="0" anchor="b"/>
          <a:lstStyle>
            <a:lvl1pPr algn="r">
              <a:defRPr sz="1300">
                <a:latin typeface="Arial"/>
              </a:defRPr>
            </a:lvl1pPr>
          </a:lstStyle>
          <a:p>
            <a:fld id="{04249298-63EF-FD4B-8347-7C5E9E407EFB}" type="slidenum">
              <a:rPr lang="en-GB" smtClean="0"/>
              <a:pPr/>
              <a:t>‹N›</a:t>
            </a:fld>
            <a:endParaRPr lang="en-GB" dirty="0"/>
          </a:p>
        </p:txBody>
      </p:sp>
    </p:spTree>
    <p:extLst>
      <p:ext uri="{BB962C8B-B14F-4D97-AF65-F5344CB8AC3E}">
        <p14:creationId xmlns:p14="http://schemas.microsoft.com/office/powerpoint/2010/main" val="9210059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it-IT" altLang="it-IT" dirty="0"/>
              <a:t>Buongiorno</a:t>
            </a:r>
            <a:r>
              <a:rPr lang="it-IT" altLang="it-IT" baseline="0" dirty="0"/>
              <a:t> a tutti e benvenuti e benvenute alla lezione introduttiva del Corso di Percezione Visiva. Io mi chiamo Emanuela </a:t>
            </a:r>
            <a:r>
              <a:rPr lang="it-IT" altLang="it-IT" baseline="0" dirty="0" err="1"/>
              <a:t>Bricolo</a:t>
            </a:r>
            <a:r>
              <a:rPr lang="it-IT" altLang="it-IT" baseline="0" dirty="0"/>
              <a:t>, e condivido la responsabilità di questo corso con la Prof.ssa Roberta Daini. Entrambe siamo docenti del </a:t>
            </a:r>
            <a:r>
              <a:rPr lang="it-IT" altLang="it-IT" baseline="0" dirty="0" err="1"/>
              <a:t>Diaprtimento</a:t>
            </a:r>
            <a:r>
              <a:rPr lang="it-IT" altLang="it-IT" baseline="0" dirty="0"/>
              <a:t> di Psicologia.</a:t>
            </a:r>
          </a:p>
          <a:p>
            <a:pPr eaLnBrk="1" hangingPunct="1"/>
            <a:r>
              <a:rPr lang="it-IT" altLang="it-IT" baseline="0" dirty="0"/>
              <a:t> </a:t>
            </a:r>
            <a:endParaRPr lang="it-IT" altLang="it-IT" dirty="0"/>
          </a:p>
        </p:txBody>
      </p:sp>
      <p:sp>
        <p:nvSpPr>
          <p:cNvPr id="410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804763" indent="-309524">
              <a:spcBef>
                <a:spcPct val="30000"/>
              </a:spcBef>
              <a:defRPr sz="1300">
                <a:solidFill>
                  <a:schemeClr val="tx1"/>
                </a:solidFill>
                <a:latin typeface="Calibri" panose="020F0502020204030204" pitchFamily="34" charset="0"/>
              </a:defRPr>
            </a:lvl2pPr>
            <a:lvl3pPr marL="1238098" indent="-247620">
              <a:spcBef>
                <a:spcPct val="30000"/>
              </a:spcBef>
              <a:defRPr sz="1300">
                <a:solidFill>
                  <a:schemeClr val="tx1"/>
                </a:solidFill>
                <a:latin typeface="Calibri" panose="020F0502020204030204" pitchFamily="34" charset="0"/>
              </a:defRPr>
            </a:lvl3pPr>
            <a:lvl4pPr marL="1733337" indent="-247620">
              <a:spcBef>
                <a:spcPct val="30000"/>
              </a:spcBef>
              <a:defRPr sz="1300">
                <a:solidFill>
                  <a:schemeClr val="tx1"/>
                </a:solidFill>
                <a:latin typeface="Calibri" panose="020F0502020204030204" pitchFamily="34" charset="0"/>
              </a:defRPr>
            </a:lvl4pPr>
            <a:lvl5pPr marL="2228576" indent="-247620">
              <a:spcBef>
                <a:spcPct val="30000"/>
              </a:spcBef>
              <a:defRPr sz="1300">
                <a:solidFill>
                  <a:schemeClr val="tx1"/>
                </a:solidFill>
                <a:latin typeface="Calibri" panose="020F0502020204030204" pitchFamily="34" charset="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defRPr>
            </a:lvl9pPr>
          </a:lstStyle>
          <a:p>
            <a:pPr>
              <a:spcBef>
                <a:spcPct val="0"/>
              </a:spcBef>
            </a:pPr>
            <a:fld id="{C6EC9848-2548-46DA-998D-1FE1BD08E0B5}" type="slidenum">
              <a:rPr lang="it-IT" altLang="it-IT" smtClean="0">
                <a:latin typeface="Arial" panose="020B0604020202020204" pitchFamily="34" charset="0"/>
              </a:rPr>
              <a:pPr>
                <a:spcBef>
                  <a:spcPct val="0"/>
                </a:spcBef>
              </a:pPr>
              <a:t>1</a:t>
            </a:fld>
            <a:endParaRPr lang="it-IT" altLang="it-IT">
              <a:latin typeface="Arial" panose="020B0604020202020204" pitchFamily="34" charset="0"/>
            </a:endParaRPr>
          </a:p>
        </p:txBody>
      </p:sp>
    </p:spTree>
    <p:extLst>
      <p:ext uri="{BB962C8B-B14F-4D97-AF65-F5344CB8AC3E}">
        <p14:creationId xmlns:p14="http://schemas.microsoft.com/office/powerpoint/2010/main" val="2447242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ln/>
        </p:spPr>
      </p:sp>
      <p:sp>
        <p:nvSpPr>
          <p:cNvPr id="47106" name="Rectangle 3"/>
          <p:cNvSpPr>
            <a:spLocks noGrp="1" noChangeArrowheads="1"/>
          </p:cNvSpPr>
          <p:nvPr>
            <p:ph type="body" idx="1"/>
          </p:nvPr>
        </p:nvSpPr>
        <p:spPr>
          <a:noFill/>
          <a:ln/>
        </p:spPr>
        <p:txBody>
          <a:bodyPr/>
          <a:lstStyle/>
          <a:p>
            <a:endParaRPr lang="it-IT" dirty="0"/>
          </a:p>
        </p:txBody>
      </p:sp>
    </p:spTree>
    <p:extLst>
      <p:ext uri="{BB962C8B-B14F-4D97-AF65-F5344CB8AC3E}">
        <p14:creationId xmlns:p14="http://schemas.microsoft.com/office/powerpoint/2010/main" val="2596367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249298-63EF-FD4B-8347-7C5E9E407EFB}" type="slidenum">
              <a:rPr lang="en-GB" smtClean="0"/>
              <a:pPr/>
              <a:t>43</a:t>
            </a:fld>
            <a:endParaRPr lang="en-GB" dirty="0"/>
          </a:p>
        </p:txBody>
      </p:sp>
    </p:spTree>
    <p:extLst>
      <p:ext uri="{BB962C8B-B14F-4D97-AF65-F5344CB8AC3E}">
        <p14:creationId xmlns:p14="http://schemas.microsoft.com/office/powerpoint/2010/main" val="807014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ln/>
        </p:spPr>
      </p:sp>
      <p:sp>
        <p:nvSpPr>
          <p:cNvPr id="47106" name="Rectangle 3"/>
          <p:cNvSpPr>
            <a:spLocks noGrp="1" noChangeArrowheads="1"/>
          </p:cNvSpPr>
          <p:nvPr>
            <p:ph type="body" idx="1"/>
          </p:nvPr>
        </p:nvSpPr>
        <p:spPr>
          <a:noFill/>
          <a:ln/>
        </p:spPr>
        <p:txBody>
          <a:bodyPr/>
          <a:lstStyle/>
          <a:p>
            <a:endParaRPr lang="it-IT" dirty="0"/>
          </a:p>
        </p:txBody>
      </p:sp>
    </p:spTree>
    <p:extLst>
      <p:ext uri="{BB962C8B-B14F-4D97-AF65-F5344CB8AC3E}">
        <p14:creationId xmlns:p14="http://schemas.microsoft.com/office/powerpoint/2010/main" val="3524297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ln/>
        </p:spPr>
      </p:sp>
      <p:sp>
        <p:nvSpPr>
          <p:cNvPr id="47106" name="Rectangle 3"/>
          <p:cNvSpPr>
            <a:spLocks noGrp="1" noChangeArrowheads="1"/>
          </p:cNvSpPr>
          <p:nvPr>
            <p:ph type="body" idx="1"/>
          </p:nvPr>
        </p:nvSpPr>
        <p:spPr>
          <a:noFill/>
          <a:ln/>
        </p:spPr>
        <p:txBody>
          <a:bodyPr/>
          <a:lstStyle/>
          <a:p>
            <a:endParaRPr lang="it-IT" dirty="0"/>
          </a:p>
        </p:txBody>
      </p:sp>
    </p:spTree>
    <p:extLst>
      <p:ext uri="{BB962C8B-B14F-4D97-AF65-F5344CB8AC3E}">
        <p14:creationId xmlns:p14="http://schemas.microsoft.com/office/powerpoint/2010/main" val="3148547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ln/>
        </p:spPr>
      </p:sp>
      <p:sp>
        <p:nvSpPr>
          <p:cNvPr id="47106" name="Rectangle 3"/>
          <p:cNvSpPr>
            <a:spLocks noGrp="1" noChangeArrowheads="1"/>
          </p:cNvSpPr>
          <p:nvPr>
            <p:ph type="body" idx="1"/>
          </p:nvPr>
        </p:nvSpPr>
        <p:spPr>
          <a:noFill/>
          <a:ln/>
        </p:spPr>
        <p:txBody>
          <a:bodyPr/>
          <a:lstStyle/>
          <a:p>
            <a:endParaRPr lang="it-IT" dirty="0"/>
          </a:p>
        </p:txBody>
      </p:sp>
    </p:spTree>
    <p:extLst>
      <p:ext uri="{BB962C8B-B14F-4D97-AF65-F5344CB8AC3E}">
        <p14:creationId xmlns:p14="http://schemas.microsoft.com/office/powerpoint/2010/main" val="2596367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ln/>
        </p:spPr>
      </p:sp>
      <p:sp>
        <p:nvSpPr>
          <p:cNvPr id="47106" name="Rectangle 3"/>
          <p:cNvSpPr>
            <a:spLocks noGrp="1" noChangeArrowheads="1"/>
          </p:cNvSpPr>
          <p:nvPr>
            <p:ph type="body" idx="1"/>
          </p:nvPr>
        </p:nvSpPr>
        <p:spPr>
          <a:noFill/>
          <a:ln/>
        </p:spPr>
        <p:txBody>
          <a:bodyPr/>
          <a:lstStyle/>
          <a:p>
            <a:endParaRPr lang="it-IT" dirty="0"/>
          </a:p>
        </p:txBody>
      </p:sp>
    </p:spTree>
    <p:extLst>
      <p:ext uri="{BB962C8B-B14F-4D97-AF65-F5344CB8AC3E}">
        <p14:creationId xmlns:p14="http://schemas.microsoft.com/office/powerpoint/2010/main" val="61224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ln/>
        </p:spPr>
      </p:sp>
      <p:sp>
        <p:nvSpPr>
          <p:cNvPr id="47106" name="Rectangle 3"/>
          <p:cNvSpPr>
            <a:spLocks noGrp="1" noChangeArrowheads="1"/>
          </p:cNvSpPr>
          <p:nvPr>
            <p:ph type="body" idx="1"/>
          </p:nvPr>
        </p:nvSpPr>
        <p:spPr>
          <a:noFill/>
          <a:ln/>
        </p:spPr>
        <p:txBody>
          <a:bodyPr/>
          <a:lstStyle/>
          <a:p>
            <a:endParaRPr lang="it-IT" dirty="0"/>
          </a:p>
        </p:txBody>
      </p:sp>
    </p:spTree>
    <p:extLst>
      <p:ext uri="{BB962C8B-B14F-4D97-AF65-F5344CB8AC3E}">
        <p14:creationId xmlns:p14="http://schemas.microsoft.com/office/powerpoint/2010/main" val="2596367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ln/>
        </p:spPr>
      </p:sp>
      <p:sp>
        <p:nvSpPr>
          <p:cNvPr id="47106" name="Rectangle 3"/>
          <p:cNvSpPr>
            <a:spLocks noGrp="1" noChangeArrowheads="1"/>
          </p:cNvSpPr>
          <p:nvPr>
            <p:ph type="body" idx="1"/>
          </p:nvPr>
        </p:nvSpPr>
        <p:spPr>
          <a:noFill/>
          <a:ln/>
        </p:spPr>
        <p:txBody>
          <a:bodyPr/>
          <a:lstStyle/>
          <a:p>
            <a:endParaRPr lang="it-IT" dirty="0"/>
          </a:p>
        </p:txBody>
      </p:sp>
    </p:spTree>
    <p:extLst>
      <p:ext uri="{BB962C8B-B14F-4D97-AF65-F5344CB8AC3E}">
        <p14:creationId xmlns:p14="http://schemas.microsoft.com/office/powerpoint/2010/main" val="25963676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40A68501-D225-4459-BF7D-4043BA607911}" type="slidenum">
              <a:rPr lang="it-IT" smtClean="0"/>
              <a:pPr>
                <a:defRPr/>
              </a:pPr>
              <a:t>10</a:t>
            </a:fld>
            <a:endParaRPr lang="it-IT"/>
          </a:p>
        </p:txBody>
      </p:sp>
    </p:spTree>
    <p:extLst>
      <p:ext uri="{BB962C8B-B14F-4D97-AF65-F5344CB8AC3E}">
        <p14:creationId xmlns:p14="http://schemas.microsoft.com/office/powerpoint/2010/main" val="870942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ln/>
        </p:spPr>
      </p:sp>
      <p:sp>
        <p:nvSpPr>
          <p:cNvPr id="47106" name="Rectangle 3"/>
          <p:cNvSpPr>
            <a:spLocks noGrp="1" noChangeArrowheads="1"/>
          </p:cNvSpPr>
          <p:nvPr>
            <p:ph type="body" idx="1"/>
          </p:nvPr>
        </p:nvSpPr>
        <p:spPr>
          <a:noFill/>
          <a:ln/>
        </p:spPr>
        <p:txBody>
          <a:bodyPr/>
          <a:lstStyle/>
          <a:p>
            <a:endParaRPr lang="it-IT" dirty="0"/>
          </a:p>
        </p:txBody>
      </p:sp>
    </p:spTree>
    <p:extLst>
      <p:ext uri="{BB962C8B-B14F-4D97-AF65-F5344CB8AC3E}">
        <p14:creationId xmlns:p14="http://schemas.microsoft.com/office/powerpoint/2010/main" val="25963676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278795" y="2100403"/>
            <a:ext cx="6858000" cy="1409559"/>
          </a:xfrm>
        </p:spPr>
        <p:txBody>
          <a:bodyPr anchor="b"/>
          <a:lstStyle>
            <a:lvl1pPr algn="ctr">
              <a:defRPr sz="4500" b="1">
                <a:solidFill>
                  <a:srgbClr val="A4224B"/>
                </a:solidFill>
              </a:defRPr>
            </a:lvl1pPr>
          </a:lstStyle>
          <a:p>
            <a:r>
              <a:rPr lang="it-IT" dirty="0"/>
              <a:t>Fare clic per modificare lo stile del titolo</a:t>
            </a:r>
            <a:endParaRPr lang="en-US" dirty="0"/>
          </a:p>
        </p:txBody>
      </p:sp>
      <p:sp>
        <p:nvSpPr>
          <p:cNvPr id="3" name="Sottotitolo 2"/>
          <p:cNvSpPr>
            <a:spLocks noGrp="1"/>
          </p:cNvSpPr>
          <p:nvPr>
            <p:ph type="subTitle" idx="1"/>
          </p:nvPr>
        </p:nvSpPr>
        <p:spPr>
          <a:xfrm>
            <a:off x="1233530" y="3602038"/>
            <a:ext cx="6858000" cy="1655762"/>
          </a:xfrm>
        </p:spPr>
        <p:txBody>
          <a:bodyPr>
            <a:normAutofit/>
          </a:bodyPr>
          <a:lstStyle>
            <a:lvl1pPr marL="0" indent="0" algn="ctr">
              <a:buNone/>
              <a:defRPr sz="2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dirty="0"/>
              <a:t>Fare clic per modificare lo stile del sottotitolo dello schema</a:t>
            </a:r>
            <a:endParaRPr lang="en-US" dirty="0"/>
          </a:p>
        </p:txBody>
      </p:sp>
      <p:sp>
        <p:nvSpPr>
          <p:cNvPr id="4" name="Segnaposto data 3"/>
          <p:cNvSpPr>
            <a:spLocks noGrp="1"/>
          </p:cNvSpPr>
          <p:nvPr>
            <p:ph type="dt" sz="half" idx="10"/>
          </p:nvPr>
        </p:nvSpPr>
        <p:spPr/>
        <p:txBody>
          <a:bodyPr/>
          <a:lstStyle/>
          <a:p>
            <a:fld id="{141B5712-DEC7-4609-9ABC-9DB8B05B2C36}" type="datetime1">
              <a:rPr lang="it-IT" smtClean="0"/>
              <a:t>08/10/2025</a:t>
            </a:fld>
            <a:endParaRPr lang="en-GB"/>
          </a:p>
        </p:txBody>
      </p:sp>
      <p:sp>
        <p:nvSpPr>
          <p:cNvPr id="5" name="Segnaposto piè di pagina 4"/>
          <p:cNvSpPr>
            <a:spLocks noGrp="1"/>
          </p:cNvSpPr>
          <p:nvPr>
            <p:ph type="ftr" sz="quarter" idx="11"/>
          </p:nvPr>
        </p:nvSpPr>
        <p:spPr/>
        <p:txBody>
          <a:bodyPr/>
          <a:lstStyle/>
          <a:p>
            <a:r>
              <a:rPr lang="en-GB"/>
              <a:t>Percezione Visiva A.A. 2020-2021</a:t>
            </a:r>
          </a:p>
        </p:txBody>
      </p:sp>
      <p:sp>
        <p:nvSpPr>
          <p:cNvPr id="6" name="Segnaposto numero diapositiva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sz="1200"/>
            </a:lvl1pPr>
          </a:lstStyle>
          <a:p>
            <a:r>
              <a:rPr lang="it-IT" dirty="0">
                <a:ln w="0"/>
                <a:solidFill>
                  <a:srgbClr val="A4224B"/>
                </a:solidFill>
                <a:effectLst>
                  <a:outerShdw blurRad="38100" dist="19050" dir="2700000" algn="tl" rotWithShape="0">
                    <a:schemeClr val="dk1">
                      <a:alpha val="40000"/>
                    </a:schemeClr>
                  </a:outerShdw>
                </a:effectLst>
              </a:rPr>
              <a:t>Università di Milano-Bicocca</a:t>
            </a:r>
          </a:p>
        </p:txBody>
      </p:sp>
      <p:sp>
        <p:nvSpPr>
          <p:cNvPr id="7" name="Rettangolo 6"/>
          <p:cNvSpPr/>
          <p:nvPr userDrawn="1"/>
        </p:nvSpPr>
        <p:spPr>
          <a:xfrm>
            <a:off x="0" y="0"/>
            <a:ext cx="1258888" cy="6858000"/>
          </a:xfrm>
          <a:prstGeom prst="rect">
            <a:avLst/>
          </a:prstGeom>
          <a:solidFill>
            <a:srgbClr val="A422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t-IT">
              <a:solidFill>
                <a:srgbClr val="A4224B"/>
              </a:solidFill>
            </a:endParaRPr>
          </a:p>
        </p:txBody>
      </p:sp>
      <p:pic>
        <p:nvPicPr>
          <p:cNvPr id="9" name="Immagin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088" y="701675"/>
            <a:ext cx="882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CasellaDiTesto 9"/>
          <p:cNvSpPr txBox="1"/>
          <p:nvPr userDrawn="1"/>
        </p:nvSpPr>
        <p:spPr>
          <a:xfrm>
            <a:off x="5364088" y="673100"/>
            <a:ext cx="3679825" cy="3079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spAutoFit/>
          </a:bodyPr>
          <a:lstStyle/>
          <a:p>
            <a:pPr eaLnBrk="1" hangingPunct="1">
              <a:defRPr/>
            </a:pPr>
            <a:r>
              <a:rPr lang="it-IT" sz="1400" b="1" cap="all" dirty="0" err="1">
                <a:solidFill>
                  <a:srgbClr val="A4224B"/>
                </a:solidFill>
                <a:latin typeface="Calibri" panose="020F0502020204030204" pitchFamily="34" charset="0"/>
              </a:rPr>
              <a:t>Department</a:t>
            </a:r>
            <a:r>
              <a:rPr lang="it-IT" sz="1400" b="1" cap="all" dirty="0">
                <a:solidFill>
                  <a:srgbClr val="A4224B"/>
                </a:solidFill>
                <a:latin typeface="Calibri" panose="020F0502020204030204" pitchFamily="34" charset="0"/>
              </a:rPr>
              <a:t> of </a:t>
            </a:r>
            <a:r>
              <a:rPr lang="it-IT" sz="1400" b="1" cap="all" dirty="0" err="1">
                <a:solidFill>
                  <a:srgbClr val="A4224B"/>
                </a:solidFill>
                <a:latin typeface="Calibri" panose="020F0502020204030204" pitchFamily="34" charset="0"/>
              </a:rPr>
              <a:t>Psychology</a:t>
            </a:r>
            <a:endParaRPr lang="it-IT" sz="1400" b="1" cap="all" dirty="0">
              <a:solidFill>
                <a:srgbClr val="A4224B"/>
              </a:solidFill>
              <a:latin typeface="Calibri" panose="020F0502020204030204" pitchFamily="34" charset="0"/>
            </a:endParaRPr>
          </a:p>
        </p:txBody>
      </p:sp>
      <p:sp>
        <p:nvSpPr>
          <p:cNvPr id="11" name="CasellaDiTesto 10"/>
          <p:cNvSpPr txBox="1"/>
          <p:nvPr userDrawn="1"/>
        </p:nvSpPr>
        <p:spPr>
          <a:xfrm>
            <a:off x="1968373" y="6057900"/>
            <a:ext cx="6551612" cy="338554"/>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spAutoFit/>
          </a:bodyPr>
          <a:lstStyle/>
          <a:p>
            <a:pPr algn="r" eaLnBrk="1" hangingPunct="1">
              <a:defRPr/>
            </a:pPr>
            <a:r>
              <a:rPr lang="it-IT" sz="1600" dirty="0">
                <a:ln w="0"/>
                <a:solidFill>
                  <a:srgbClr val="A4224B"/>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4 ottobre 2021 </a:t>
            </a:r>
          </a:p>
        </p:txBody>
      </p:sp>
    </p:spTree>
    <p:extLst>
      <p:ext uri="{BB962C8B-B14F-4D97-AF65-F5344CB8AC3E}">
        <p14:creationId xmlns:p14="http://schemas.microsoft.com/office/powerpoint/2010/main" val="1898365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lvl1pPr>
              <a:defRPr sz="4000" b="1">
                <a:solidFill>
                  <a:srgbClr val="A4224B"/>
                </a:solidFill>
              </a:defRPr>
            </a:lvl1pPr>
          </a:lstStyle>
          <a:p>
            <a:r>
              <a:rPr lang="it-IT" dirty="0"/>
              <a:t>Fare clic per modificare lo stile del titolo</a:t>
            </a:r>
            <a:endParaRPr lang="en-US" dirty="0"/>
          </a:p>
        </p:txBody>
      </p:sp>
      <p:sp>
        <p:nvSpPr>
          <p:cNvPr id="3" name="Segnaposto contenuto 2"/>
          <p:cNvSpPr>
            <a:spLocks noGrp="1"/>
          </p:cNvSpPr>
          <p:nvPr>
            <p:ph idx="1"/>
          </p:nvPr>
        </p:nvSpPr>
        <p:spPr/>
        <p:txBody>
          <a:bodyPr/>
          <a:lstStyle>
            <a:lvl1pPr>
              <a:defRPr sz="2800"/>
            </a:lvl1pPr>
            <a:lvl2pPr>
              <a:defRPr sz="2400">
                <a:solidFill>
                  <a:schemeClr val="tx1"/>
                </a:solidFill>
              </a:defRPr>
            </a:lvl2pPr>
            <a:lvl3pPr>
              <a:defRPr sz="2000"/>
            </a:lvl3pPr>
            <a:lvl4pPr>
              <a:defRPr sz="1800"/>
            </a:lvl4pPr>
            <a:lvl5pPr>
              <a:defRPr sz="1600"/>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4" name="Segnaposto data 3"/>
          <p:cNvSpPr>
            <a:spLocks noGrp="1"/>
          </p:cNvSpPr>
          <p:nvPr>
            <p:ph type="dt" sz="half" idx="10"/>
          </p:nvPr>
        </p:nvSpPr>
        <p:spPr/>
        <p:txBody>
          <a:bodyPr/>
          <a:lstStyle/>
          <a:p>
            <a:fld id="{EF5B8E7C-F6DF-4780-906E-FB55E480B616}" type="datetime1">
              <a:rPr lang="it-IT" smtClean="0"/>
              <a:t>08/10/2025</a:t>
            </a:fld>
            <a:endParaRPr lang="en-GB"/>
          </a:p>
        </p:txBody>
      </p:sp>
      <p:sp>
        <p:nvSpPr>
          <p:cNvPr id="5" name="Segnaposto piè di pagina 4"/>
          <p:cNvSpPr>
            <a:spLocks noGrp="1"/>
          </p:cNvSpPr>
          <p:nvPr>
            <p:ph type="ftr" sz="quarter" idx="11"/>
          </p:nvPr>
        </p:nvSpPr>
        <p:spPr>
          <a:xfrm>
            <a:off x="3028950" y="6356351"/>
            <a:ext cx="3086100" cy="365125"/>
          </a:xfrm>
        </p:spPr>
        <p:txBody>
          <a:bodyPr/>
          <a:lstStyle/>
          <a:p>
            <a:r>
              <a:rPr lang="en-GB" dirty="0"/>
              <a:t>Cognitive Psychology A.Y. 2021-2022</a:t>
            </a:r>
          </a:p>
        </p:txBody>
      </p:sp>
      <p:sp>
        <p:nvSpPr>
          <p:cNvPr id="6" name="Segnaposto numero diapositiva 5"/>
          <p:cNvSpPr>
            <a:spLocks noGrp="1"/>
          </p:cNvSpPr>
          <p:nvPr>
            <p:ph type="sldNum" sz="quarter" idx="12"/>
          </p:nvPr>
        </p:nvSpPr>
        <p:spPr/>
        <p:txBody>
          <a:bodyPr/>
          <a:lstStyle/>
          <a:p>
            <a:fld id="{91B408E6-0D12-1549-8D3E-D2A0191EB813}" type="slidenum">
              <a:rPr lang="en-GB" smtClean="0"/>
              <a:t>‹N›</a:t>
            </a:fld>
            <a:endParaRPr lang="en-GB"/>
          </a:p>
        </p:txBody>
      </p:sp>
      <p:grpSp>
        <p:nvGrpSpPr>
          <p:cNvPr id="7" name="Gruppo 6"/>
          <p:cNvGrpSpPr/>
          <p:nvPr userDrawn="1"/>
        </p:nvGrpSpPr>
        <p:grpSpPr>
          <a:xfrm>
            <a:off x="20037" y="12985"/>
            <a:ext cx="8964613" cy="6858000"/>
            <a:chOff x="0" y="0"/>
            <a:chExt cx="8964613" cy="6858000"/>
          </a:xfrm>
        </p:grpSpPr>
        <p:sp>
          <p:nvSpPr>
            <p:cNvPr id="8" name="Rettangolo 7"/>
            <p:cNvSpPr/>
            <p:nvPr/>
          </p:nvSpPr>
          <p:spPr>
            <a:xfrm>
              <a:off x="0" y="0"/>
              <a:ext cx="179388" cy="6858000"/>
            </a:xfrm>
            <a:prstGeom prst="rect">
              <a:avLst/>
            </a:prstGeom>
            <a:solidFill>
              <a:srgbClr val="A422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t-IT">
                <a:solidFill>
                  <a:srgbClr val="B82585"/>
                </a:solidFill>
              </a:endParaRPr>
            </a:p>
          </p:txBody>
        </p:sp>
        <p:pic>
          <p:nvPicPr>
            <p:cNvPr id="9"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77225" y="5946775"/>
              <a:ext cx="687388" cy="72231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03314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6286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291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p:cNvSpPr>
            <a:spLocks noGrp="1"/>
          </p:cNvSpPr>
          <p:nvPr>
            <p:ph type="dt" sz="half" idx="10"/>
          </p:nvPr>
        </p:nvSpPr>
        <p:spPr/>
        <p:txBody>
          <a:bodyPr/>
          <a:lstStyle/>
          <a:p>
            <a:fld id="{408CC06F-4EAC-4EC8-BFD3-A1908939777B}" type="datetime1">
              <a:rPr lang="it-IT" smtClean="0"/>
              <a:t>08/10/2025</a:t>
            </a:fld>
            <a:endParaRPr lang="en-GB" dirty="0"/>
          </a:p>
        </p:txBody>
      </p:sp>
      <p:sp>
        <p:nvSpPr>
          <p:cNvPr id="6" name="Segnaposto piè di pagina 5"/>
          <p:cNvSpPr>
            <a:spLocks noGrp="1"/>
          </p:cNvSpPr>
          <p:nvPr>
            <p:ph type="ftr" sz="quarter" idx="11"/>
          </p:nvPr>
        </p:nvSpPr>
        <p:spPr/>
        <p:txBody>
          <a:bodyPr/>
          <a:lstStyle/>
          <a:p>
            <a:r>
              <a:rPr lang="en-GB"/>
              <a:t>Percezione Visiva A.A. 2020-2021</a:t>
            </a:r>
            <a:endParaRPr lang="en-GB" dirty="0"/>
          </a:p>
        </p:txBody>
      </p:sp>
      <p:sp>
        <p:nvSpPr>
          <p:cNvPr id="7" name="Segnaposto numero diapositiva 6"/>
          <p:cNvSpPr>
            <a:spLocks noGrp="1"/>
          </p:cNvSpPr>
          <p:nvPr>
            <p:ph type="sldNum" sz="quarter" idx="12"/>
          </p:nvPr>
        </p:nvSpPr>
        <p:spPr/>
        <p:txBody>
          <a:bodyPr/>
          <a:lstStyle/>
          <a:p>
            <a:fld id="{91B408E6-0D12-1549-8D3E-D2A0191EB813}" type="slidenum">
              <a:rPr lang="en-GB" smtClean="0"/>
              <a:pPr/>
              <a:t>‹N›</a:t>
            </a:fld>
            <a:endParaRPr lang="en-GB" dirty="0"/>
          </a:p>
        </p:txBody>
      </p:sp>
    </p:spTree>
    <p:extLst>
      <p:ext uri="{BB962C8B-B14F-4D97-AF65-F5344CB8AC3E}">
        <p14:creationId xmlns:p14="http://schemas.microsoft.com/office/powerpoint/2010/main" val="1940559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59501A7-2B3B-4EA6-8FB3-403A03261976}" type="datetime1">
              <a:rPr lang="it-IT" smtClean="0"/>
              <a:t>08/10/2025</a:t>
            </a:fld>
            <a:endParaRPr lang="en-GB" dirty="0"/>
          </a:p>
        </p:txBody>
      </p:sp>
      <p:sp>
        <p:nvSpPr>
          <p:cNvPr id="3" name="Segnaposto piè di pagina 2"/>
          <p:cNvSpPr>
            <a:spLocks noGrp="1"/>
          </p:cNvSpPr>
          <p:nvPr>
            <p:ph type="ftr" sz="quarter" idx="11"/>
          </p:nvPr>
        </p:nvSpPr>
        <p:spPr/>
        <p:txBody>
          <a:bodyPr/>
          <a:lstStyle/>
          <a:p>
            <a:r>
              <a:rPr lang="en-GB"/>
              <a:t>Percezione Visiva A.A. 2020-2021</a:t>
            </a:r>
            <a:endParaRPr lang="en-GB" dirty="0"/>
          </a:p>
        </p:txBody>
      </p:sp>
      <p:sp>
        <p:nvSpPr>
          <p:cNvPr id="4" name="Segnaposto numero diapositiva 3"/>
          <p:cNvSpPr>
            <a:spLocks noGrp="1"/>
          </p:cNvSpPr>
          <p:nvPr>
            <p:ph type="sldNum" sz="quarter" idx="12"/>
          </p:nvPr>
        </p:nvSpPr>
        <p:spPr/>
        <p:txBody>
          <a:bodyPr/>
          <a:lstStyle/>
          <a:p>
            <a:fld id="{91B408E6-0D12-1549-8D3E-D2A0191EB813}" type="slidenum">
              <a:rPr lang="en-GB" smtClean="0"/>
              <a:pPr/>
              <a:t>‹N›</a:t>
            </a:fld>
            <a:endParaRPr lang="en-GB" dirty="0"/>
          </a:p>
        </p:txBody>
      </p:sp>
    </p:spTree>
    <p:extLst>
      <p:ext uri="{BB962C8B-B14F-4D97-AF65-F5344CB8AC3E}">
        <p14:creationId xmlns:p14="http://schemas.microsoft.com/office/powerpoint/2010/main" val="1407249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a:t>
            </a:r>
            <a:endParaRPr lang="en-US"/>
          </a:p>
        </p:txBody>
      </p:sp>
      <p:sp>
        <p:nvSpPr>
          <p:cNvPr id="3" name="Segnaposto contenut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E3AC07F0-4730-472A-82E0-054E410F673E}" type="datetime1">
              <a:rPr lang="it-IT" smtClean="0"/>
              <a:t>08/10/2025</a:t>
            </a:fld>
            <a:endParaRPr lang="en-GB"/>
          </a:p>
        </p:txBody>
      </p:sp>
      <p:sp>
        <p:nvSpPr>
          <p:cNvPr id="6" name="Segnaposto piè di pagina 5"/>
          <p:cNvSpPr>
            <a:spLocks noGrp="1"/>
          </p:cNvSpPr>
          <p:nvPr>
            <p:ph type="ftr" sz="quarter" idx="11"/>
          </p:nvPr>
        </p:nvSpPr>
        <p:spPr/>
        <p:txBody>
          <a:bodyPr/>
          <a:lstStyle/>
          <a:p>
            <a:r>
              <a:rPr lang="en-GB"/>
              <a:t>Percezione Visiva A.A. 2020-2021</a:t>
            </a:r>
          </a:p>
        </p:txBody>
      </p:sp>
      <p:sp>
        <p:nvSpPr>
          <p:cNvPr id="7" name="Segnaposto numero diapositiva 6"/>
          <p:cNvSpPr>
            <a:spLocks noGrp="1"/>
          </p:cNvSpPr>
          <p:nvPr>
            <p:ph type="sldNum" sz="quarter" idx="12"/>
          </p:nvPr>
        </p:nvSpPr>
        <p:spPr/>
        <p:txBody>
          <a:bodyPr/>
          <a:lstStyle/>
          <a:p>
            <a:fld id="{91B408E6-0D12-1549-8D3E-D2A0191EB813}" type="slidenum">
              <a:rPr lang="en-GB" smtClean="0"/>
              <a:t>‹N›</a:t>
            </a:fld>
            <a:endParaRPr lang="en-GB"/>
          </a:p>
        </p:txBody>
      </p:sp>
    </p:spTree>
    <p:extLst>
      <p:ext uri="{BB962C8B-B14F-4D97-AF65-F5344CB8AC3E}">
        <p14:creationId xmlns:p14="http://schemas.microsoft.com/office/powerpoint/2010/main" val="3042141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a:t>
            </a:r>
            <a:endParaRPr lang="en-US"/>
          </a:p>
        </p:txBody>
      </p:sp>
      <p:sp>
        <p:nvSpPr>
          <p:cNvPr id="3" name="Segnaposto immagin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a:p>
        </p:txBody>
      </p:sp>
      <p:sp>
        <p:nvSpPr>
          <p:cNvPr id="4" name="Segnaposto tes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06CFA0E2-55E0-4998-A85E-BC479AEDE43A}" type="datetime1">
              <a:rPr lang="it-IT" smtClean="0"/>
              <a:t>08/10/2025</a:t>
            </a:fld>
            <a:endParaRPr lang="en-GB"/>
          </a:p>
        </p:txBody>
      </p:sp>
      <p:sp>
        <p:nvSpPr>
          <p:cNvPr id="6" name="Segnaposto piè di pagina 5"/>
          <p:cNvSpPr>
            <a:spLocks noGrp="1"/>
          </p:cNvSpPr>
          <p:nvPr>
            <p:ph type="ftr" sz="quarter" idx="11"/>
          </p:nvPr>
        </p:nvSpPr>
        <p:spPr/>
        <p:txBody>
          <a:bodyPr/>
          <a:lstStyle/>
          <a:p>
            <a:r>
              <a:rPr lang="en-GB"/>
              <a:t>Percezione Visiva A.A. 2020-2021</a:t>
            </a:r>
          </a:p>
        </p:txBody>
      </p:sp>
      <p:sp>
        <p:nvSpPr>
          <p:cNvPr id="7" name="Segnaposto numero diapositiva 6"/>
          <p:cNvSpPr>
            <a:spLocks noGrp="1"/>
          </p:cNvSpPr>
          <p:nvPr>
            <p:ph type="sldNum" sz="quarter" idx="12"/>
          </p:nvPr>
        </p:nvSpPr>
        <p:spPr/>
        <p:txBody>
          <a:bodyPr/>
          <a:lstStyle/>
          <a:p>
            <a:fld id="{91B408E6-0D12-1549-8D3E-D2A0191EB813}" type="slidenum">
              <a:rPr lang="en-GB" smtClean="0"/>
              <a:t>‹N›</a:t>
            </a:fld>
            <a:endParaRPr lang="en-GB"/>
          </a:p>
        </p:txBody>
      </p:sp>
    </p:spTree>
    <p:extLst>
      <p:ext uri="{BB962C8B-B14F-4D97-AF65-F5344CB8AC3E}">
        <p14:creationId xmlns:p14="http://schemas.microsoft.com/office/powerpoint/2010/main" val="1150619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17B7370A-12B9-41C3-967A-B94D748BFEF5}" type="datetime1">
              <a:rPr lang="it-IT" smtClean="0"/>
              <a:t>08/10/2025</a:t>
            </a:fld>
            <a:endParaRPr lang="en-GB"/>
          </a:p>
        </p:txBody>
      </p:sp>
      <p:sp>
        <p:nvSpPr>
          <p:cNvPr id="5" name="Segnaposto piè di pagina 4"/>
          <p:cNvSpPr>
            <a:spLocks noGrp="1"/>
          </p:cNvSpPr>
          <p:nvPr>
            <p:ph type="ftr" sz="quarter" idx="11"/>
          </p:nvPr>
        </p:nvSpPr>
        <p:spPr/>
        <p:txBody>
          <a:bodyPr/>
          <a:lstStyle/>
          <a:p>
            <a:r>
              <a:rPr lang="en-GB"/>
              <a:t>Percezione Visiva A.A. 2020-2021</a:t>
            </a:r>
          </a:p>
        </p:txBody>
      </p:sp>
      <p:sp>
        <p:nvSpPr>
          <p:cNvPr id="6" name="Segnaposto numero diapositiva 5"/>
          <p:cNvSpPr>
            <a:spLocks noGrp="1"/>
          </p:cNvSpPr>
          <p:nvPr>
            <p:ph type="sldNum" sz="quarter" idx="12"/>
          </p:nvPr>
        </p:nvSpPr>
        <p:spPr/>
        <p:txBody>
          <a:bodyPr/>
          <a:lstStyle/>
          <a:p>
            <a:fld id="{91B408E6-0D12-1549-8D3E-D2A0191EB813}" type="slidenum">
              <a:rPr lang="en-GB" smtClean="0"/>
              <a:t>‹N›</a:t>
            </a:fld>
            <a:endParaRPr lang="en-GB"/>
          </a:p>
        </p:txBody>
      </p:sp>
    </p:spTree>
    <p:extLst>
      <p:ext uri="{BB962C8B-B14F-4D97-AF65-F5344CB8AC3E}">
        <p14:creationId xmlns:p14="http://schemas.microsoft.com/office/powerpoint/2010/main" val="3669506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365125"/>
            <a:ext cx="1971675" cy="5811838"/>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628650" y="365125"/>
            <a:ext cx="5800725"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7FE5958B-C2F3-4032-96F0-4D2E845D2C23}" type="datetime1">
              <a:rPr lang="it-IT" smtClean="0"/>
              <a:t>08/10/2025</a:t>
            </a:fld>
            <a:endParaRPr lang="en-GB" dirty="0"/>
          </a:p>
        </p:txBody>
      </p:sp>
      <p:sp>
        <p:nvSpPr>
          <p:cNvPr id="5" name="Segnaposto piè di pagina 4"/>
          <p:cNvSpPr>
            <a:spLocks noGrp="1"/>
          </p:cNvSpPr>
          <p:nvPr>
            <p:ph type="ftr" sz="quarter" idx="11"/>
          </p:nvPr>
        </p:nvSpPr>
        <p:spPr/>
        <p:txBody>
          <a:bodyPr/>
          <a:lstStyle/>
          <a:p>
            <a:r>
              <a:rPr lang="en-GB"/>
              <a:t>Percezione Visiva A.A. 2020-2021</a:t>
            </a:r>
            <a:endParaRPr lang="en-GB" dirty="0"/>
          </a:p>
        </p:txBody>
      </p:sp>
      <p:sp>
        <p:nvSpPr>
          <p:cNvPr id="6" name="Segnaposto numero diapositiva 5"/>
          <p:cNvSpPr>
            <a:spLocks noGrp="1"/>
          </p:cNvSpPr>
          <p:nvPr>
            <p:ph type="sldNum" sz="quarter" idx="12"/>
          </p:nvPr>
        </p:nvSpPr>
        <p:spPr/>
        <p:txBody>
          <a:bodyPr/>
          <a:lstStyle/>
          <a:p>
            <a:fld id="{91B408E6-0D12-1549-8D3E-D2A0191EB813}" type="slidenum">
              <a:rPr lang="en-GB" smtClean="0"/>
              <a:pPr/>
              <a:t>‹N›</a:t>
            </a:fld>
            <a:endParaRPr lang="en-GB" dirty="0"/>
          </a:p>
        </p:txBody>
      </p:sp>
    </p:spTree>
    <p:extLst>
      <p:ext uri="{BB962C8B-B14F-4D97-AF65-F5344CB8AC3E}">
        <p14:creationId xmlns:p14="http://schemas.microsoft.com/office/powerpoint/2010/main" val="1935628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Diapositiva titolo">
    <p:spTree>
      <p:nvGrpSpPr>
        <p:cNvPr id="1" name=""/>
        <p:cNvGrpSpPr/>
        <p:nvPr/>
      </p:nvGrpSpPr>
      <p:grpSpPr>
        <a:xfrm>
          <a:off x="0" y="0"/>
          <a:ext cx="0" cy="0"/>
          <a:chOff x="0" y="0"/>
          <a:chExt cx="0" cy="0"/>
        </a:xfrm>
      </p:grpSpPr>
      <p:sp>
        <p:nvSpPr>
          <p:cNvPr id="2" name="Rectangle 2"/>
          <p:cNvSpPr>
            <a:spLocks noGrp="1" noChangeArrowheads="1"/>
          </p:cNvSpPr>
          <p:nvPr/>
        </p:nvSpPr>
        <p:spPr bwMode="auto">
          <a:xfrm>
            <a:off x="457200" y="274638"/>
            <a:ext cx="8229600" cy="1143000"/>
          </a:xfrm>
          <a:prstGeom prst="rect">
            <a:avLst/>
          </a:prstGeom>
        </p:spPr>
        <p:txBody>
          <a:bodyPr anchor="ctr"/>
          <a:lstStyle/>
          <a:p>
            <a:pPr algn="ctr" eaLnBrk="0" hangingPunct="0">
              <a:defRPr/>
            </a:pPr>
            <a:endParaRPr lang="it-IT" sz="4400" b="0" i="0">
              <a:solidFill>
                <a:schemeClr val="tx2"/>
              </a:solidFill>
            </a:endParaRPr>
          </a:p>
        </p:txBody>
      </p:sp>
      <p:sp>
        <p:nvSpPr>
          <p:cNvPr id="3" name="Rectangle 3"/>
          <p:cNvSpPr>
            <a:spLocks noGrp="1" noChangeArrowheads="1"/>
          </p:cNvSpPr>
          <p:nvPr/>
        </p:nvSpPr>
        <p:spPr bwMode="auto">
          <a:xfrm>
            <a:off x="457200" y="1600200"/>
            <a:ext cx="8229600" cy="4525963"/>
          </a:xfrm>
          <a:prstGeom prst="rect">
            <a:avLst/>
          </a:prstGeom>
        </p:spPr>
        <p:txBody>
          <a:bodyPr/>
          <a:lstStyle/>
          <a:p>
            <a:pPr marL="342900" indent="-342900" eaLnBrk="0" hangingPunct="0">
              <a:spcBef>
                <a:spcPct val="20000"/>
              </a:spcBef>
              <a:buFontTx/>
              <a:buChar char="•"/>
              <a:defRPr/>
            </a:pPr>
            <a:endParaRPr lang="it-IT" sz="3200" b="0" i="0"/>
          </a:p>
        </p:txBody>
      </p:sp>
    </p:spTree>
    <p:extLst>
      <p:ext uri="{BB962C8B-B14F-4D97-AF65-F5344CB8AC3E}">
        <p14:creationId xmlns:p14="http://schemas.microsoft.com/office/powerpoint/2010/main" val="43057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a:t>
            </a:r>
            <a:endParaRPr lang="en-US"/>
          </a:p>
        </p:txBody>
      </p:sp>
      <p:sp>
        <p:nvSpPr>
          <p:cNvPr id="3" name="Segnaposto tes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743EF3E-FE39-4419-9885-6EB1A705640D}" type="datetime1">
              <a:rPr lang="it-IT" smtClean="0"/>
              <a:t>08/10/2025</a:t>
            </a:fld>
            <a:endParaRPr lang="en-GB" dirty="0"/>
          </a:p>
        </p:txBody>
      </p:sp>
      <p:sp>
        <p:nvSpPr>
          <p:cNvPr id="5" name="Segnaposto piè di pagina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Percezione Visiva A.A. 2020-2021</a:t>
            </a:r>
            <a:endParaRPr lang="en-GB" dirty="0"/>
          </a:p>
        </p:txBody>
      </p:sp>
      <p:sp>
        <p:nvSpPr>
          <p:cNvPr id="6" name="Segnaposto numero diapos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B408E6-0D12-1549-8D3E-D2A0191EB813}" type="slidenum">
              <a:rPr lang="en-GB" smtClean="0"/>
              <a:pPr/>
              <a:t>‹N›</a:t>
            </a:fld>
            <a:endParaRPr lang="en-GB" dirty="0"/>
          </a:p>
        </p:txBody>
      </p:sp>
    </p:spTree>
    <p:extLst>
      <p:ext uri="{BB962C8B-B14F-4D97-AF65-F5344CB8AC3E}">
        <p14:creationId xmlns:p14="http://schemas.microsoft.com/office/powerpoint/2010/main" val="2342545073"/>
      </p:ext>
    </p:extLst>
  </p:cSld>
  <p:clrMap bg1="lt1" tx1="dk1" bg2="lt2" tx2="dk2" accent1="accent1" accent2="accent2" accent3="accent3" accent4="accent4" accent5="accent5" accent6="accent6" hlink="hlink" folHlink="folHlink"/>
  <p:sldLayoutIdLst>
    <p:sldLayoutId id="2147484056" r:id="rId1"/>
    <p:sldLayoutId id="2147484057" r:id="rId2"/>
    <p:sldLayoutId id="2147484059" r:id="rId3"/>
    <p:sldLayoutId id="2147484062" r:id="rId4"/>
    <p:sldLayoutId id="2147484063" r:id="rId5"/>
    <p:sldLayoutId id="2147484064" r:id="rId6"/>
    <p:sldLayoutId id="2147484065" r:id="rId7"/>
    <p:sldLayoutId id="2147484066" r:id="rId8"/>
    <p:sldLayoutId id="2147484067" r:id="rId9"/>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hyperlink" Target="mailto:orientamento@unimib.it"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4.xml"/><Relationship Id="rId4" Type="http://schemas.openxmlformats.org/officeDocument/2006/relationships/hyperlink" Target="mailto:%20consulenza.psicosociale@unimib.it"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4.xml"/><Relationship Id="rId5" Type="http://schemas.openxmlformats.org/officeDocument/2006/relationships/hyperlink" Target="https://www.unimib.it/studiare/servizi-studenti-e-laureati/bicocca-orienta/servizi-orientamento/tutorato-matricole" TargetMode="External"/><Relationship Id="rId4" Type="http://schemas.openxmlformats.org/officeDocument/2006/relationships/hyperlink" Target="mailto:tutorato.matricole@unimib.it"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counselling.psicologico@unimib.it" TargetMode="External"/><Relationship Id="rId2" Type="http://schemas.openxmlformats.org/officeDocument/2006/relationships/image" Target="../media/image4.jpeg"/><Relationship Id="rId1" Type="http://schemas.openxmlformats.org/officeDocument/2006/relationships/slideLayout" Target="../slideLayouts/slideLayout4.xml"/><Relationship Id="rId4" Type="http://schemas.openxmlformats.org/officeDocument/2006/relationships/hyperlink" Target="https://en.unimib.it/services/offices-and-facilities/orientation-office-job-placement/psychological-counsellin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unimib.it/ateneo/organizzazione/organi/commissioni-paritetich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unimib.it/ateneo/organi/comitato-unico-garanzia/attivit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psicologia.unimib.it/" TargetMode="External"/><Relationship Id="rId2" Type="http://schemas.openxmlformats.org/officeDocument/2006/relationships/hyperlink" Target="http://elearning.unimib.it/"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s3w.si.unimib.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orientamento.aeps@unimib.it" TargetMode="External"/><Relationship Id="rId2" Type="http://schemas.openxmlformats.org/officeDocument/2006/relationships/hyperlink" Target="https://s3w.si.unimib.it/" TargetMode="External"/><Relationship Id="rId1" Type="http://schemas.openxmlformats.org/officeDocument/2006/relationships/slideLayout" Target="../slideLayouts/slideLayout2.xml"/><Relationship Id="rId4" Type="http://schemas.openxmlformats.org/officeDocument/2006/relationships/hyperlink" Target="mailto:tutortirocini.aeps@unimib.it"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elearning.unimib.it/course/view.php?id=53331" TargetMode="External"/><Relationship Id="rId2" Type="http://schemas.openxmlformats.org/officeDocument/2006/relationships/hyperlink" Target="https://www.opl.it/public/files/45748-ENG_OPL_2025_Codice-Deontologico.pdf" TargetMode="External"/><Relationship Id="rId1" Type="http://schemas.openxmlformats.org/officeDocument/2006/relationships/slideLayout" Target="../slideLayouts/slideLayout2.xml"/><Relationship Id="rId4" Type="http://schemas.openxmlformats.org/officeDocument/2006/relationships/hyperlink" Target="https://elearning.unimib.it/course/view.php?id=59045&amp;lang=en"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elearning.unimib.it/course/index.php?categoryid=10911" TargetMode="External"/><Relationship Id="rId2" Type="http://schemas.openxmlformats.org/officeDocument/2006/relationships/hyperlink" Target="https://elearning.unimib.it/course/view.php?id=35218" TargetMode="External"/><Relationship Id="rId1" Type="http://schemas.openxmlformats.org/officeDocument/2006/relationships/slideLayout" Target="../slideLayouts/slideLayout2.xml"/><Relationship Id="rId5" Type="http://schemas.openxmlformats.org/officeDocument/2006/relationships/hyperlink" Target="https://milano-bicocca.sona-systems.com/" TargetMode="External"/><Relationship Id="rId4" Type="http://schemas.openxmlformats.org/officeDocument/2006/relationships/hyperlink" Target="https://elearning.unimib.it/course/view.php?id=13798"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mailto:tutoraeps@unimib.it"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unimib.it/servizi/studenti-e-laureati/diritto-allo-studio-tasse-150-ore" TargetMode="External"/><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hyperlink" Target="https://www.unimib.it/"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9.xml"/><Relationship Id="rId5" Type="http://schemas.openxmlformats.org/officeDocument/2006/relationships/hyperlink" Target="https://elearning.unimib.it/course/view.php?id=17980" TargetMode="External"/><Relationship Id="rId4" Type="http://schemas.openxmlformats.org/officeDocument/2006/relationships/hyperlink" Target="mailto:info.erasmus@unimib.it"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hyperlink" Target="https://en.unimib.it/study/services-students-and-graduates/disability-sld-binclusion-spac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ttangolo 2"/>
          <p:cNvSpPr/>
          <p:nvPr/>
        </p:nvSpPr>
        <p:spPr>
          <a:xfrm>
            <a:off x="0" y="0"/>
            <a:ext cx="1258888" cy="6858000"/>
          </a:xfrm>
          <a:prstGeom prst="rect">
            <a:avLst/>
          </a:prstGeom>
          <a:solidFill>
            <a:srgbClr val="A422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t-IT">
              <a:solidFill>
                <a:srgbClr val="A4224B"/>
              </a:solidFill>
            </a:endParaRPr>
          </a:p>
        </p:txBody>
      </p:sp>
      <p:sp>
        <p:nvSpPr>
          <p:cNvPr id="7" name="Rettangolo arrotondato 6"/>
          <p:cNvSpPr/>
          <p:nvPr/>
        </p:nvSpPr>
        <p:spPr>
          <a:xfrm>
            <a:off x="755650" y="549275"/>
            <a:ext cx="1089025" cy="1223963"/>
          </a:xfrm>
          <a:prstGeom prst="roundRect">
            <a:avLst/>
          </a:prstGeom>
          <a:solidFill>
            <a:schemeClr val="bg1"/>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t-IT"/>
          </a:p>
        </p:txBody>
      </p:sp>
      <p:pic>
        <p:nvPicPr>
          <p:cNvPr id="3078" name="Immagin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7088" y="701675"/>
            <a:ext cx="882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asellaDiTesto 7"/>
          <p:cNvSpPr txBox="1"/>
          <p:nvPr/>
        </p:nvSpPr>
        <p:spPr>
          <a:xfrm>
            <a:off x="5364088" y="673100"/>
            <a:ext cx="3679825" cy="3079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spAutoFit/>
          </a:bodyPr>
          <a:lstStyle/>
          <a:p>
            <a:pPr eaLnBrk="1" hangingPunct="1">
              <a:defRPr/>
            </a:pPr>
            <a:r>
              <a:rPr lang="it-IT" sz="1400" b="1" cap="all" dirty="0" err="1">
                <a:solidFill>
                  <a:srgbClr val="A4224B"/>
                </a:solidFill>
                <a:latin typeface="Calibri" panose="020F0502020204030204" pitchFamily="34" charset="0"/>
              </a:rPr>
              <a:t>Department</a:t>
            </a:r>
            <a:r>
              <a:rPr lang="it-IT" sz="1400" b="1" cap="all" dirty="0">
                <a:solidFill>
                  <a:srgbClr val="A4224B"/>
                </a:solidFill>
                <a:latin typeface="Calibri" panose="020F0502020204030204" pitchFamily="34" charset="0"/>
              </a:rPr>
              <a:t> of </a:t>
            </a:r>
            <a:r>
              <a:rPr lang="it-IT" sz="1400" b="1" cap="all" dirty="0" err="1">
                <a:solidFill>
                  <a:srgbClr val="A4224B"/>
                </a:solidFill>
                <a:latin typeface="Calibri" panose="020F0502020204030204" pitchFamily="34" charset="0"/>
              </a:rPr>
              <a:t>Psychology</a:t>
            </a:r>
            <a:endParaRPr lang="it-IT" sz="1400" b="1" cap="all" dirty="0">
              <a:solidFill>
                <a:srgbClr val="A4224B"/>
              </a:solidFill>
              <a:latin typeface="Calibri" panose="020F0502020204030204" pitchFamily="34" charset="0"/>
            </a:endParaRPr>
          </a:p>
        </p:txBody>
      </p:sp>
      <p:sp>
        <p:nvSpPr>
          <p:cNvPr id="9" name="CasellaDiTesto 8"/>
          <p:cNvSpPr txBox="1"/>
          <p:nvPr/>
        </p:nvSpPr>
        <p:spPr>
          <a:xfrm>
            <a:off x="2239963" y="6057900"/>
            <a:ext cx="6551612" cy="40005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spAutoFit/>
          </a:bodyPr>
          <a:lstStyle/>
          <a:p>
            <a:pPr algn="r" eaLnBrk="1" hangingPunct="1">
              <a:defRPr/>
            </a:pPr>
            <a:r>
              <a:rPr lang="it-IT" sz="2000" dirty="0" err="1">
                <a:ln w="0"/>
                <a:solidFill>
                  <a:srgbClr val="A4224B"/>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October</a:t>
            </a:r>
            <a:r>
              <a:rPr lang="it-IT" sz="2000" dirty="0">
                <a:ln w="0"/>
                <a:solidFill>
                  <a:srgbClr val="A4224B"/>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7, 2025</a:t>
            </a:r>
          </a:p>
        </p:txBody>
      </p:sp>
      <p:sp>
        <p:nvSpPr>
          <p:cNvPr id="11" name="CasellaDiTesto 10"/>
          <p:cNvSpPr txBox="1"/>
          <p:nvPr/>
        </p:nvSpPr>
        <p:spPr>
          <a:xfrm>
            <a:off x="4572000" y="6416675"/>
            <a:ext cx="4184650" cy="27622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spAutoFit/>
          </a:bodyPr>
          <a:lstStyle/>
          <a:p>
            <a:pPr algn="r" eaLnBrk="1" hangingPunct="1">
              <a:defRPr/>
            </a:pPr>
            <a:r>
              <a:rPr lang="it-IT" sz="1200" dirty="0">
                <a:ln w="0"/>
                <a:solidFill>
                  <a:srgbClr val="A4224B"/>
                </a:solidFill>
                <a:effectLst>
                  <a:outerShdw blurRad="38100" dist="19050" dir="2700000" algn="tl" rotWithShape="0">
                    <a:schemeClr val="dk1">
                      <a:alpha val="40000"/>
                    </a:schemeClr>
                  </a:outerShdw>
                </a:effectLst>
                <a:latin typeface="Calibri" panose="020F0502020204030204" pitchFamily="34" charset="0"/>
              </a:rPr>
              <a:t>Università di Milano-Bicocca</a:t>
            </a:r>
          </a:p>
        </p:txBody>
      </p:sp>
      <p:sp>
        <p:nvSpPr>
          <p:cNvPr id="2" name="Titolo 1"/>
          <p:cNvSpPr>
            <a:spLocks noGrp="1"/>
          </p:cNvSpPr>
          <p:nvPr>
            <p:ph type="ctrTitle"/>
          </p:nvPr>
        </p:nvSpPr>
        <p:spPr/>
        <p:txBody>
          <a:bodyPr>
            <a:normAutofit/>
          </a:bodyPr>
          <a:lstStyle/>
          <a:p>
            <a:pPr algn="l"/>
            <a:r>
              <a:rPr lang="it-IT" dirty="0" err="1"/>
              <a:t>Applied</a:t>
            </a:r>
            <a:r>
              <a:rPr lang="it-IT" dirty="0"/>
              <a:t> </a:t>
            </a:r>
            <a:r>
              <a:rPr lang="it-IT" dirty="0" err="1"/>
              <a:t>Experimental</a:t>
            </a:r>
            <a:r>
              <a:rPr lang="it-IT" dirty="0"/>
              <a:t> </a:t>
            </a:r>
            <a:r>
              <a:rPr lang="it-IT" dirty="0" err="1"/>
              <a:t>Psychological</a:t>
            </a:r>
            <a:r>
              <a:rPr lang="it-IT" dirty="0"/>
              <a:t> </a:t>
            </a:r>
            <a:r>
              <a:rPr lang="it-IT" dirty="0" err="1"/>
              <a:t>Sciences</a:t>
            </a:r>
            <a:r>
              <a:rPr lang="it-IT" dirty="0"/>
              <a:t> (AEPS)</a:t>
            </a:r>
          </a:p>
        </p:txBody>
      </p:sp>
      <p:sp>
        <p:nvSpPr>
          <p:cNvPr id="4" name="Sottotitolo 3"/>
          <p:cNvSpPr>
            <a:spLocks noGrp="1"/>
          </p:cNvSpPr>
          <p:nvPr>
            <p:ph type="subTitle" idx="1"/>
          </p:nvPr>
        </p:nvSpPr>
        <p:spPr>
          <a:xfrm>
            <a:off x="1007205" y="3483769"/>
            <a:ext cx="7483652" cy="2574131"/>
          </a:xfrm>
        </p:spPr>
        <p:txBody>
          <a:bodyPr>
            <a:normAutofit fontScale="85000" lnSpcReduction="20000"/>
          </a:bodyPr>
          <a:lstStyle/>
          <a:p>
            <a:pPr algn="r">
              <a:defRPr/>
            </a:pPr>
            <a:r>
              <a:rPr lang="it-IT" dirty="0" err="1">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a.y</a:t>
            </a:r>
            <a:r>
              <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2025-2026</a:t>
            </a:r>
          </a:p>
          <a:p>
            <a:pPr algn="r">
              <a:defRPr/>
            </a:pPr>
            <a:endPar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a:p>
            <a:pPr algn="r">
              <a:defRPr/>
            </a:pPr>
            <a:r>
              <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Course Coordinator: Giulio Costantini</a:t>
            </a:r>
          </a:p>
          <a:p>
            <a:pPr algn="r">
              <a:defRPr/>
            </a:pPr>
            <a:endPar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a:p>
            <a:pPr algn="r">
              <a:defRPr/>
            </a:pPr>
            <a:r>
              <a:rPr lang="it-IT"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Course Vice-coordinator: </a:t>
            </a:r>
            <a:r>
              <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Alberto </a:t>
            </a:r>
            <a:r>
              <a:rPr lang="it-IT" dirty="0" err="1">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Pisoni</a:t>
            </a:r>
            <a:endPar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a:p>
            <a:pPr algn="r">
              <a:defRPr/>
            </a:pPr>
            <a:r>
              <a:rPr lang="it-IT" dirty="0" err="1">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Quality</a:t>
            </a:r>
            <a:r>
              <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a:t>
            </a:r>
            <a:r>
              <a:rPr lang="it-IT" dirty="0" err="1">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Assurer</a:t>
            </a:r>
            <a:r>
              <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Lucia </a:t>
            </a:r>
            <a:r>
              <a:rPr lang="it-IT" dirty="0" err="1">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Sacheli</a:t>
            </a:r>
            <a:endPar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a:p>
            <a:pPr algn="r">
              <a:defRPr/>
            </a:pPr>
            <a:r>
              <a:rPr lang="it-IT" dirty="0" err="1">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Laboratory</a:t>
            </a:r>
            <a:r>
              <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a:t>
            </a:r>
            <a:r>
              <a:rPr lang="it-IT" dirty="0" err="1">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chair</a:t>
            </a:r>
            <a:r>
              <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Simone </a:t>
            </a:r>
            <a:r>
              <a:rPr lang="it-IT" dirty="0" err="1">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Mattavelli</a:t>
            </a:r>
            <a:endParaRPr lang="it-IT" dirty="0">
              <a:ln w="0"/>
              <a:solidFill>
                <a:srgbClr val="080808"/>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0246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11" descr="slide per presentazione orientamento 2011-2"/>
          <p:cNvPicPr>
            <a:picLocks noChangeAspect="1" noChangeArrowheads="1"/>
          </p:cNvPicPr>
          <p:nvPr/>
        </p:nvPicPr>
        <p:blipFill>
          <a:blip r:embed="rId3" cstate="print"/>
          <a:srcRect t="476"/>
          <a:stretch>
            <a:fillRect/>
          </a:stretch>
        </p:blipFill>
        <p:spPr bwMode="auto">
          <a:xfrm>
            <a:off x="-36513" y="-6350"/>
            <a:ext cx="9180513" cy="6864350"/>
          </a:xfrm>
          <a:prstGeom prst="rect">
            <a:avLst/>
          </a:prstGeom>
          <a:noFill/>
          <a:ln w="9525">
            <a:noFill/>
            <a:miter lim="800000"/>
            <a:headEnd/>
            <a:tailEnd/>
          </a:ln>
        </p:spPr>
      </p:pic>
      <p:sp>
        <p:nvSpPr>
          <p:cNvPr id="57347" name="Rectangle 12"/>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hangingPunct="1">
              <a:lnSpc>
                <a:spcPct val="10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1800" i="0" dirty="0" err="1">
                <a:solidFill>
                  <a:schemeClr val="bg1"/>
                </a:solidFill>
              </a:rPr>
              <a:t>Student’s</a:t>
            </a:r>
            <a:r>
              <a:rPr lang="it-IT" sz="1800" i="0" dirty="0">
                <a:solidFill>
                  <a:schemeClr val="bg1"/>
                </a:solidFill>
              </a:rPr>
              <a:t> Services</a:t>
            </a:r>
          </a:p>
        </p:txBody>
      </p:sp>
      <p:sp>
        <p:nvSpPr>
          <p:cNvPr id="57348" name="Rectangle 12"/>
          <p:cNvSpPr>
            <a:spLocks noChangeArrowheads="1"/>
          </p:cNvSpPr>
          <p:nvPr/>
        </p:nvSpPr>
        <p:spPr bwMode="auto">
          <a:xfrm>
            <a:off x="1690688" y="2309916"/>
            <a:ext cx="7273925" cy="3351332"/>
          </a:xfrm>
          <a:prstGeom prst="rect">
            <a:avLst/>
          </a:prstGeom>
          <a:noFill/>
          <a:ln w="9525">
            <a:noFill/>
            <a:miter lim="800000"/>
            <a:headEnd/>
            <a:tailEnd/>
          </a:ln>
        </p:spPr>
        <p:txBody>
          <a:bodyPr anchor="ctr"/>
          <a:lstStyle/>
          <a:p>
            <a:r>
              <a:rPr lang="en-US" sz="1600" dirty="0"/>
              <a:t>The Student Orientation Service (SOS) welcomes freshers and guides them in their choice of university path, providing them with information on the educational program, course admission procedures, opportunities, and services provided by the University.</a:t>
            </a:r>
          </a:p>
          <a:p>
            <a:r>
              <a:rPr lang="en-US" sz="1600" dirty="0"/>
              <a:t>The Service also organizes numerous orientation initiatives and participates in student fairs and exhibitions. </a:t>
            </a:r>
          </a:p>
          <a:p>
            <a:pPr algn="ctr"/>
            <a:endParaRPr lang="it-IT" sz="1000" i="0" dirty="0"/>
          </a:p>
          <a:p>
            <a:pPr algn="ctr"/>
            <a:r>
              <a:rPr lang="it-IT" sz="2400" b="0" i="0" dirty="0">
                <a:solidFill>
                  <a:srgbClr val="C00000"/>
                </a:solidFill>
                <a:latin typeface="Arial Black" pitchFamily="34" charset="0"/>
              </a:rPr>
              <a:t>E-mail: </a:t>
            </a:r>
            <a:r>
              <a:rPr lang="it-IT" sz="2400" b="0" i="0" dirty="0">
                <a:solidFill>
                  <a:srgbClr val="C00000"/>
                </a:solidFill>
                <a:latin typeface="Arial Black" pitchFamily="34" charset="0"/>
                <a:hlinkClick r:id="rId4"/>
              </a:rPr>
              <a:t>orientamento@unimib.it</a:t>
            </a:r>
            <a:endParaRPr lang="it-IT" sz="2400" b="0" i="0" dirty="0">
              <a:solidFill>
                <a:srgbClr val="C00000"/>
              </a:solidFill>
              <a:latin typeface="Arial Black" pitchFamily="34" charset="0"/>
            </a:endParaRPr>
          </a:p>
          <a:p>
            <a:pPr algn="ctr"/>
            <a:endParaRPr lang="it-IT" sz="2400" dirty="0">
              <a:solidFill>
                <a:srgbClr val="C00000"/>
              </a:solidFill>
              <a:latin typeface="Arial Black" pitchFamily="34" charset="0"/>
            </a:endParaRPr>
          </a:p>
          <a:p>
            <a:pPr algn="ctr"/>
            <a:r>
              <a:rPr lang="it-IT" sz="2400" b="0" i="0" dirty="0" err="1">
                <a:solidFill>
                  <a:srgbClr val="C00000"/>
                </a:solidFill>
                <a:latin typeface="Arial Black" pitchFamily="34" charset="0"/>
              </a:rPr>
              <a:t>Further</a:t>
            </a:r>
            <a:r>
              <a:rPr lang="it-IT" sz="2400" dirty="0">
                <a:solidFill>
                  <a:srgbClr val="C00000"/>
                </a:solidFill>
                <a:latin typeface="Arial Black" pitchFamily="34" charset="0"/>
              </a:rPr>
              <a:t> information: </a:t>
            </a:r>
            <a:r>
              <a:rPr lang="it-IT" b="1" dirty="0">
                <a:solidFill>
                  <a:srgbClr val="C00000"/>
                </a:solidFill>
                <a:latin typeface="+mj-lt"/>
              </a:rPr>
              <a:t>https://en.unimib.it/services/orientation-office-job-placement/student-orientation-service-sos</a:t>
            </a:r>
            <a:endParaRPr lang="it-IT" b="1" i="0" dirty="0">
              <a:solidFill>
                <a:srgbClr val="C00000"/>
              </a:solidFill>
              <a:latin typeface="+mj-lt"/>
            </a:endParaRPr>
          </a:p>
        </p:txBody>
      </p:sp>
      <p:sp>
        <p:nvSpPr>
          <p:cNvPr id="57349" name="Rectangle 12"/>
          <p:cNvSpPr>
            <a:spLocks noChangeArrowheads="1"/>
          </p:cNvSpPr>
          <p:nvPr/>
        </p:nvSpPr>
        <p:spPr bwMode="auto">
          <a:xfrm>
            <a:off x="7164388" y="5516563"/>
            <a:ext cx="1800225" cy="358775"/>
          </a:xfrm>
          <a:prstGeom prst="rect">
            <a:avLst/>
          </a:prstGeom>
          <a:noFill/>
          <a:ln w="9525">
            <a:noFill/>
            <a:miter lim="800000"/>
            <a:headEnd/>
            <a:tailEnd/>
          </a:ln>
        </p:spPr>
        <p:txBody>
          <a:bodyPr anchor="ctr"/>
          <a:lstStyle/>
          <a:p>
            <a:pPr algn="ctr"/>
            <a:endParaRPr lang="it-IT" i="0"/>
          </a:p>
        </p:txBody>
      </p:sp>
      <p:pic>
        <p:nvPicPr>
          <p:cNvPr id="57350" name="Picture 6" descr="LOGO Orientamento OK"/>
          <p:cNvPicPr>
            <a:picLocks noChangeAspect="1" noChangeArrowheads="1"/>
          </p:cNvPicPr>
          <p:nvPr/>
        </p:nvPicPr>
        <p:blipFill>
          <a:blip r:embed="rId5" cstate="print"/>
          <a:srcRect/>
          <a:stretch>
            <a:fillRect/>
          </a:stretch>
        </p:blipFill>
        <p:spPr bwMode="auto">
          <a:xfrm>
            <a:off x="3616848" y="908720"/>
            <a:ext cx="1171176" cy="1113164"/>
          </a:xfrm>
          <a:prstGeom prst="rect">
            <a:avLst/>
          </a:prstGeom>
          <a:noFill/>
          <a:ln w="9525">
            <a:noFill/>
            <a:miter lim="800000"/>
            <a:headEnd/>
            <a:tailEnd/>
          </a:ln>
        </p:spPr>
      </p:pic>
      <p:sp>
        <p:nvSpPr>
          <p:cNvPr id="2" name="CasellaDiTesto 1"/>
          <p:cNvSpPr txBox="1"/>
          <p:nvPr/>
        </p:nvSpPr>
        <p:spPr>
          <a:xfrm>
            <a:off x="4749906" y="1037384"/>
            <a:ext cx="2198358" cy="977191"/>
          </a:xfrm>
          <a:prstGeom prst="rect">
            <a:avLst/>
          </a:prstGeom>
          <a:noFill/>
        </p:spPr>
        <p:txBody>
          <a:bodyPr wrap="square" rtlCol="0">
            <a:spAutoFit/>
          </a:bodyPr>
          <a:lstStyle/>
          <a:p>
            <a:pPr>
              <a:lnSpc>
                <a:spcPts val="2300"/>
              </a:lnSpc>
            </a:pPr>
            <a:r>
              <a:rPr lang="it-IT" sz="2400" i="0" dirty="0">
                <a:solidFill>
                  <a:srgbClr val="C00000"/>
                </a:solidFill>
                <a:latin typeface="Arial Black" panose="020B0A04020102020204" pitchFamily="34" charset="0"/>
              </a:rPr>
              <a:t>S</a:t>
            </a:r>
            <a:r>
              <a:rPr lang="it-IT" sz="2000" i="0" dirty="0">
                <a:solidFill>
                  <a:srgbClr val="C00000"/>
                </a:solidFill>
                <a:latin typeface="Arial Black" panose="020B0A04020102020204" pitchFamily="34" charset="0"/>
              </a:rPr>
              <a:t>ervizio</a:t>
            </a:r>
          </a:p>
          <a:p>
            <a:pPr>
              <a:lnSpc>
                <a:spcPts val="2300"/>
              </a:lnSpc>
            </a:pPr>
            <a:r>
              <a:rPr lang="it-IT" sz="2400" i="0" dirty="0">
                <a:solidFill>
                  <a:srgbClr val="C00000"/>
                </a:solidFill>
                <a:latin typeface="Arial Black" panose="020B0A04020102020204" pitchFamily="34" charset="0"/>
              </a:rPr>
              <a:t>O</a:t>
            </a:r>
            <a:r>
              <a:rPr lang="it-IT" sz="2000" i="0" dirty="0">
                <a:solidFill>
                  <a:srgbClr val="C00000"/>
                </a:solidFill>
                <a:latin typeface="Arial Black" panose="020B0A04020102020204" pitchFamily="34" charset="0"/>
              </a:rPr>
              <a:t>rientamento</a:t>
            </a:r>
          </a:p>
          <a:p>
            <a:pPr>
              <a:lnSpc>
                <a:spcPts val="2300"/>
              </a:lnSpc>
            </a:pPr>
            <a:r>
              <a:rPr lang="it-IT" sz="2400" i="0" dirty="0">
                <a:solidFill>
                  <a:srgbClr val="C00000"/>
                </a:solidFill>
                <a:latin typeface="Arial Black" panose="020B0A04020102020204" pitchFamily="34" charset="0"/>
              </a:rPr>
              <a:t>S</a:t>
            </a:r>
            <a:r>
              <a:rPr lang="it-IT" sz="2000" i="0" dirty="0">
                <a:solidFill>
                  <a:srgbClr val="C00000"/>
                </a:solidFill>
                <a:latin typeface="Arial Black" panose="020B0A04020102020204" pitchFamily="34" charset="0"/>
              </a:rPr>
              <a:t>tudenti</a:t>
            </a:r>
          </a:p>
        </p:txBody>
      </p:sp>
    </p:spTree>
    <p:extLst>
      <p:ext uri="{BB962C8B-B14F-4D97-AF65-F5344CB8AC3E}">
        <p14:creationId xmlns:p14="http://schemas.microsoft.com/office/powerpoint/2010/main" val="3105855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1" descr="slide per presentazione orientamento 2011-2"/>
          <p:cNvPicPr>
            <a:picLocks noChangeAspect="1" noChangeArrowheads="1"/>
          </p:cNvPicPr>
          <p:nvPr/>
        </p:nvPicPr>
        <p:blipFill>
          <a:blip r:embed="rId2" cstate="print"/>
          <a:srcRect t="476"/>
          <a:stretch>
            <a:fillRect/>
          </a:stretch>
        </p:blipFill>
        <p:spPr bwMode="auto">
          <a:xfrm>
            <a:off x="-36513" y="-6350"/>
            <a:ext cx="9180513" cy="6864350"/>
          </a:xfrm>
          <a:prstGeom prst="rect">
            <a:avLst/>
          </a:prstGeom>
          <a:noFill/>
          <a:ln w="9525">
            <a:noFill/>
            <a:miter lim="800000"/>
            <a:headEnd/>
            <a:tailEnd/>
          </a:ln>
        </p:spPr>
      </p:pic>
      <p:sp>
        <p:nvSpPr>
          <p:cNvPr id="57346" name="WordArt 9"/>
          <p:cNvSpPr>
            <a:spLocks noChangeArrowheads="1" noChangeShapeType="1" noTextEdit="1"/>
          </p:cNvSpPr>
          <p:nvPr/>
        </p:nvSpPr>
        <p:spPr bwMode="auto">
          <a:xfrm>
            <a:off x="3059832" y="1053232"/>
            <a:ext cx="5832648" cy="863599"/>
          </a:xfrm>
          <a:prstGeom prst="rect">
            <a:avLst/>
          </a:prstGeom>
        </p:spPr>
        <p:txBody>
          <a:bodyPr wrap="none" fromWordArt="1">
            <a:prstTxWarp prst="textPlain">
              <a:avLst>
                <a:gd name="adj" fmla="val 48204"/>
              </a:avLst>
            </a:prstTxWarp>
          </a:bodyPr>
          <a:lstStyle/>
          <a:p>
            <a:r>
              <a:rPr lang="it-IT" sz="2400" i="0" kern="10" dirty="0" err="1">
                <a:ln w="9525">
                  <a:solidFill>
                    <a:srgbClr val="000000"/>
                  </a:solidFill>
                  <a:round/>
                  <a:headEnd/>
                  <a:tailEnd/>
                </a:ln>
                <a:solidFill>
                  <a:srgbClr val="990000"/>
                </a:solidFill>
              </a:rPr>
              <a:t>Psychosocial</a:t>
            </a:r>
            <a:r>
              <a:rPr lang="it-IT" sz="2400" i="0" kern="10" dirty="0">
                <a:ln w="9525">
                  <a:solidFill>
                    <a:srgbClr val="000000"/>
                  </a:solidFill>
                  <a:round/>
                  <a:headEnd/>
                  <a:tailEnd/>
                </a:ln>
                <a:solidFill>
                  <a:srgbClr val="990000"/>
                </a:solidFill>
              </a:rPr>
              <a:t> </a:t>
            </a:r>
            <a:r>
              <a:rPr lang="it-IT" sz="2400" i="0" kern="10" dirty="0" err="1">
                <a:ln w="9525">
                  <a:solidFill>
                    <a:srgbClr val="000000"/>
                  </a:solidFill>
                  <a:round/>
                  <a:headEnd/>
                  <a:tailEnd/>
                </a:ln>
                <a:solidFill>
                  <a:srgbClr val="990000"/>
                </a:solidFill>
              </a:rPr>
              <a:t>Orientation</a:t>
            </a:r>
            <a:r>
              <a:rPr lang="it-IT" sz="2400" i="0" kern="10" dirty="0">
                <a:ln w="9525">
                  <a:solidFill>
                    <a:srgbClr val="000000"/>
                  </a:solidFill>
                  <a:round/>
                  <a:headEnd/>
                  <a:tailEnd/>
                </a:ln>
                <a:solidFill>
                  <a:srgbClr val="990000"/>
                </a:solidFill>
              </a:rPr>
              <a:t> Service</a:t>
            </a:r>
          </a:p>
        </p:txBody>
      </p:sp>
      <p:sp>
        <p:nvSpPr>
          <p:cNvPr id="57347" name="Rectangle 12"/>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err="1">
                <a:solidFill>
                  <a:schemeClr val="bg1"/>
                </a:solidFill>
              </a:rPr>
              <a:t>Student</a:t>
            </a:r>
            <a:r>
              <a:rPr lang="it-IT" sz="1800" i="0" dirty="0">
                <a:solidFill>
                  <a:schemeClr val="bg1"/>
                </a:solidFill>
              </a:rPr>
              <a:t> Serv</a:t>
            </a:r>
            <a:r>
              <a:rPr lang="it-IT" sz="1800" dirty="0">
                <a:solidFill>
                  <a:schemeClr val="bg1"/>
                </a:solidFill>
              </a:rPr>
              <a:t>ices</a:t>
            </a:r>
            <a:endParaRPr lang="it-IT" sz="1800" i="0" dirty="0">
              <a:solidFill>
                <a:schemeClr val="bg1"/>
              </a:solidFill>
            </a:endParaRPr>
          </a:p>
        </p:txBody>
      </p:sp>
      <p:sp>
        <p:nvSpPr>
          <p:cNvPr id="57348" name="Rectangle 12"/>
          <p:cNvSpPr>
            <a:spLocks noChangeArrowheads="1"/>
          </p:cNvSpPr>
          <p:nvPr/>
        </p:nvSpPr>
        <p:spPr bwMode="auto">
          <a:xfrm>
            <a:off x="1887451" y="2679301"/>
            <a:ext cx="7005029" cy="1613566"/>
          </a:xfrm>
          <a:prstGeom prst="rect">
            <a:avLst/>
          </a:prstGeom>
          <a:noFill/>
          <a:ln w="9525">
            <a:noFill/>
            <a:miter lim="800000"/>
            <a:headEnd/>
            <a:tailEnd/>
          </a:ln>
        </p:spPr>
        <p:txBody>
          <a:bodyPr anchor="ctr"/>
          <a:lstStyle/>
          <a:p>
            <a:r>
              <a:rPr lang="en-US" dirty="0"/>
              <a:t>The Psychosocial Orientation Service is available for students during all stages of their university careers and responds to </a:t>
            </a:r>
          </a:p>
          <a:p>
            <a:pPr marL="285750" indent="-285750">
              <a:buFont typeface="Arial" panose="020B0604020202020204" pitchFamily="34" charset="0"/>
              <a:buChar char="•"/>
            </a:pPr>
            <a:r>
              <a:rPr lang="en-US" dirty="0"/>
              <a:t>psychological orientation needs (of school leavers, undergraduates, workers and graduates interested in degree courses at the University), </a:t>
            </a:r>
          </a:p>
          <a:p>
            <a:pPr marL="285750" indent="-285750">
              <a:buFont typeface="Arial" panose="020B0604020202020204" pitchFamily="34" charset="0"/>
              <a:buChar char="•"/>
            </a:pPr>
            <a:r>
              <a:rPr lang="en-US" dirty="0"/>
              <a:t>re-orientation (of students at Milano-Bicocca and other Universities) </a:t>
            </a:r>
          </a:p>
          <a:p>
            <a:pPr marL="285750" indent="-285750">
              <a:buFont typeface="Arial" panose="020B0604020202020204" pitchFamily="34" charset="0"/>
              <a:buChar char="•"/>
            </a:pPr>
            <a:r>
              <a:rPr lang="en-US" dirty="0"/>
              <a:t>educational and professional project development (including attention to expectations, motivations, desires, doubts).</a:t>
            </a:r>
          </a:p>
        </p:txBody>
      </p:sp>
      <p:sp>
        <p:nvSpPr>
          <p:cNvPr id="57349" name="Rectangle 12"/>
          <p:cNvSpPr>
            <a:spLocks noChangeArrowheads="1"/>
          </p:cNvSpPr>
          <p:nvPr/>
        </p:nvSpPr>
        <p:spPr bwMode="auto">
          <a:xfrm>
            <a:off x="7164388" y="5516563"/>
            <a:ext cx="1800225" cy="358775"/>
          </a:xfrm>
          <a:prstGeom prst="rect">
            <a:avLst/>
          </a:prstGeom>
          <a:noFill/>
          <a:ln w="9525">
            <a:noFill/>
            <a:miter lim="800000"/>
            <a:headEnd/>
            <a:tailEnd/>
          </a:ln>
        </p:spPr>
        <p:txBody>
          <a:bodyPr anchor="ctr"/>
          <a:lstStyle/>
          <a:p>
            <a:pPr algn="ctr"/>
            <a:endParaRPr lang="it-IT" i="0"/>
          </a:p>
        </p:txBody>
      </p:sp>
      <p:pic>
        <p:nvPicPr>
          <p:cNvPr id="11"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9712" y="1053232"/>
            <a:ext cx="104298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ttangolo 6"/>
          <p:cNvSpPr/>
          <p:nvPr/>
        </p:nvSpPr>
        <p:spPr>
          <a:xfrm>
            <a:off x="1958735" y="4580027"/>
            <a:ext cx="6719725" cy="760208"/>
          </a:xfrm>
          <a:prstGeom prst="rect">
            <a:avLst/>
          </a:prstGeom>
        </p:spPr>
        <p:txBody>
          <a:bodyPr wrap="square">
            <a:spAutoFit/>
          </a:bodyPr>
          <a:lstStyle/>
          <a:p>
            <a:pPr>
              <a:lnSpc>
                <a:spcPct val="90000"/>
              </a:lnSpc>
              <a:buFontTx/>
              <a:buNone/>
            </a:pPr>
            <a:endParaRPr lang="en-US" sz="1400" b="0" i="0" dirty="0">
              <a:latin typeface="+mj-lt"/>
            </a:endParaRPr>
          </a:p>
          <a:p>
            <a:pPr>
              <a:lnSpc>
                <a:spcPct val="90000"/>
              </a:lnSpc>
              <a:buFontTx/>
              <a:buNone/>
            </a:pPr>
            <a:r>
              <a:rPr lang="en-US" sz="1400" dirty="0">
                <a:latin typeface="+mj-lt"/>
              </a:rPr>
              <a:t>Where</a:t>
            </a:r>
            <a:r>
              <a:rPr lang="en-US" sz="1400" i="0" dirty="0">
                <a:latin typeface="+mj-lt"/>
              </a:rPr>
              <a:t> </a:t>
            </a:r>
            <a:r>
              <a:rPr lang="en-US" sz="1400" b="0" i="0" dirty="0">
                <a:latin typeface="+mj-lt"/>
              </a:rPr>
              <a:t>: U17, Piazza in </a:t>
            </a:r>
            <a:r>
              <a:rPr lang="en-US" sz="1400" b="0" i="0" dirty="0" err="1">
                <a:latin typeface="+mj-lt"/>
              </a:rPr>
              <a:t>Difesa</a:t>
            </a:r>
            <a:r>
              <a:rPr lang="en-US" sz="1400" b="0" i="0" dirty="0">
                <a:latin typeface="+mj-lt"/>
              </a:rPr>
              <a:t> per le Donne</a:t>
            </a:r>
          </a:p>
          <a:p>
            <a:pPr>
              <a:lnSpc>
                <a:spcPct val="90000"/>
              </a:lnSpc>
              <a:buFontTx/>
              <a:buNone/>
            </a:pPr>
            <a:r>
              <a:rPr lang="it-IT" sz="1400" b="0" dirty="0"/>
              <a:t>To book an </a:t>
            </a:r>
            <a:r>
              <a:rPr lang="it-IT" sz="1400" b="0" dirty="0" err="1"/>
              <a:t>appointment</a:t>
            </a:r>
            <a:r>
              <a:rPr lang="it-IT" sz="1400" b="0" dirty="0"/>
              <a:t>: </a:t>
            </a:r>
            <a:r>
              <a:rPr lang="it-IT" sz="1400" b="0" dirty="0">
                <a:hlinkClick r:id="rId4"/>
              </a:rPr>
              <a:t>consulenza.psicosociale@unimib.it</a:t>
            </a:r>
            <a:endParaRPr lang="it-IT" sz="1400" b="0" dirty="0"/>
          </a:p>
        </p:txBody>
      </p:sp>
    </p:spTree>
    <p:extLst>
      <p:ext uri="{BB962C8B-B14F-4D97-AF65-F5344CB8AC3E}">
        <p14:creationId xmlns:p14="http://schemas.microsoft.com/office/powerpoint/2010/main" val="2651383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1" descr="slide per presentazione orientamento 2011-2"/>
          <p:cNvPicPr>
            <a:picLocks noChangeAspect="1" noChangeArrowheads="1"/>
          </p:cNvPicPr>
          <p:nvPr/>
        </p:nvPicPr>
        <p:blipFill>
          <a:blip r:embed="rId2" cstate="print"/>
          <a:srcRect t="476"/>
          <a:stretch>
            <a:fillRect/>
          </a:stretch>
        </p:blipFill>
        <p:spPr bwMode="auto">
          <a:xfrm>
            <a:off x="-36513" y="-6350"/>
            <a:ext cx="9180513" cy="6864350"/>
          </a:xfrm>
          <a:prstGeom prst="rect">
            <a:avLst/>
          </a:prstGeom>
          <a:noFill/>
          <a:ln w="9525">
            <a:noFill/>
            <a:miter lim="800000"/>
            <a:headEnd/>
            <a:tailEnd/>
          </a:ln>
        </p:spPr>
      </p:pic>
      <p:sp>
        <p:nvSpPr>
          <p:cNvPr id="57346" name="WordArt 9"/>
          <p:cNvSpPr>
            <a:spLocks noChangeArrowheads="1" noChangeShapeType="1" noTextEdit="1"/>
          </p:cNvSpPr>
          <p:nvPr/>
        </p:nvSpPr>
        <p:spPr bwMode="auto">
          <a:xfrm>
            <a:off x="3059832" y="1053232"/>
            <a:ext cx="5832648" cy="863599"/>
          </a:xfrm>
          <a:prstGeom prst="rect">
            <a:avLst/>
          </a:prstGeom>
        </p:spPr>
        <p:txBody>
          <a:bodyPr wrap="none" fromWordArt="1">
            <a:prstTxWarp prst="textPlain">
              <a:avLst>
                <a:gd name="adj" fmla="val 48204"/>
              </a:avLst>
            </a:prstTxWarp>
          </a:bodyPr>
          <a:lstStyle/>
          <a:p>
            <a:r>
              <a:rPr lang="it-IT" sz="2400" kern="10" dirty="0" err="1">
                <a:ln w="9525">
                  <a:solidFill>
                    <a:srgbClr val="000000"/>
                  </a:solidFill>
                  <a:round/>
                  <a:headEnd/>
                  <a:tailEnd/>
                </a:ln>
                <a:solidFill>
                  <a:srgbClr val="990000"/>
                </a:solidFill>
              </a:rPr>
              <a:t>Mentoring</a:t>
            </a:r>
            <a:endParaRPr lang="it-IT" sz="2400" i="0" kern="10" dirty="0">
              <a:ln w="9525">
                <a:solidFill>
                  <a:srgbClr val="000000"/>
                </a:solidFill>
                <a:round/>
                <a:headEnd/>
                <a:tailEnd/>
              </a:ln>
              <a:solidFill>
                <a:srgbClr val="990000"/>
              </a:solidFill>
            </a:endParaRPr>
          </a:p>
        </p:txBody>
      </p:sp>
      <p:sp>
        <p:nvSpPr>
          <p:cNvPr id="57347" name="Rectangle 12"/>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err="1">
                <a:solidFill>
                  <a:schemeClr val="bg1"/>
                </a:solidFill>
              </a:rPr>
              <a:t>Student</a:t>
            </a:r>
            <a:r>
              <a:rPr lang="it-IT" sz="1800" i="0" dirty="0">
                <a:solidFill>
                  <a:schemeClr val="bg1"/>
                </a:solidFill>
              </a:rPr>
              <a:t> Serv</a:t>
            </a:r>
            <a:r>
              <a:rPr lang="it-IT" sz="1800" dirty="0">
                <a:solidFill>
                  <a:schemeClr val="bg1"/>
                </a:solidFill>
              </a:rPr>
              <a:t>ices</a:t>
            </a:r>
            <a:endParaRPr lang="it-IT" sz="1800" i="0" dirty="0">
              <a:solidFill>
                <a:schemeClr val="bg1"/>
              </a:solidFill>
            </a:endParaRPr>
          </a:p>
        </p:txBody>
      </p:sp>
      <p:sp>
        <p:nvSpPr>
          <p:cNvPr id="57348" name="Rectangle 12"/>
          <p:cNvSpPr>
            <a:spLocks noChangeArrowheads="1"/>
          </p:cNvSpPr>
          <p:nvPr/>
        </p:nvSpPr>
        <p:spPr bwMode="auto">
          <a:xfrm>
            <a:off x="1887451" y="1393496"/>
            <a:ext cx="7005029" cy="4185177"/>
          </a:xfrm>
          <a:prstGeom prst="rect">
            <a:avLst/>
          </a:prstGeom>
          <a:noFill/>
          <a:ln w="9525">
            <a:noFill/>
            <a:miter lim="800000"/>
            <a:headEnd/>
            <a:tailEnd/>
          </a:ln>
        </p:spPr>
        <p:txBody>
          <a:bodyPr anchor="ctr"/>
          <a:lstStyle/>
          <a:p>
            <a:r>
              <a:rPr lang="en-US" dirty="0"/>
              <a:t>Based on a model successfully piloted in Anglophone countries, the University has activated a "peer to peer" mentoring service, provided by senior students for </a:t>
            </a:r>
            <a:r>
              <a:rPr lang="en-US" dirty="0" err="1"/>
              <a:t>freshers</a:t>
            </a:r>
            <a:r>
              <a:rPr lang="en-US" dirty="0"/>
              <a:t> who are stepping out into the university world for the first time.  </a:t>
            </a:r>
          </a:p>
          <a:p>
            <a:r>
              <a:rPr lang="en-US" dirty="0"/>
              <a:t>The service aims to reduce the drop-out rate, encourage university socialization along with an educational and fulfilling academic experience.</a:t>
            </a:r>
          </a:p>
        </p:txBody>
      </p:sp>
      <p:sp>
        <p:nvSpPr>
          <p:cNvPr id="57349" name="Rectangle 12"/>
          <p:cNvSpPr>
            <a:spLocks noChangeArrowheads="1"/>
          </p:cNvSpPr>
          <p:nvPr/>
        </p:nvSpPr>
        <p:spPr bwMode="auto">
          <a:xfrm>
            <a:off x="7164388" y="5516563"/>
            <a:ext cx="1800225" cy="358775"/>
          </a:xfrm>
          <a:prstGeom prst="rect">
            <a:avLst/>
          </a:prstGeom>
          <a:noFill/>
          <a:ln w="9525">
            <a:noFill/>
            <a:miter lim="800000"/>
            <a:headEnd/>
            <a:tailEnd/>
          </a:ln>
        </p:spPr>
        <p:txBody>
          <a:bodyPr anchor="ctr"/>
          <a:lstStyle/>
          <a:p>
            <a:pPr algn="ctr"/>
            <a:endParaRPr lang="it-IT" i="0"/>
          </a:p>
        </p:txBody>
      </p:sp>
      <p:pic>
        <p:nvPicPr>
          <p:cNvPr id="11"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9712" y="1053232"/>
            <a:ext cx="104298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ttangolo 6"/>
          <p:cNvSpPr/>
          <p:nvPr/>
        </p:nvSpPr>
        <p:spPr>
          <a:xfrm>
            <a:off x="1958735" y="4580027"/>
            <a:ext cx="6719725" cy="1449628"/>
          </a:xfrm>
          <a:prstGeom prst="rect">
            <a:avLst/>
          </a:prstGeom>
        </p:spPr>
        <p:txBody>
          <a:bodyPr wrap="square">
            <a:spAutoFit/>
          </a:bodyPr>
          <a:lstStyle/>
          <a:p>
            <a:pPr>
              <a:lnSpc>
                <a:spcPct val="90000"/>
              </a:lnSpc>
              <a:buFontTx/>
              <a:buNone/>
            </a:pPr>
            <a:r>
              <a:rPr lang="it-IT" sz="1400" b="0" dirty="0"/>
              <a:t>The office </a:t>
            </a:r>
            <a:r>
              <a:rPr lang="it-IT" sz="1400" b="0" dirty="0" err="1"/>
              <a:t>who</a:t>
            </a:r>
            <a:r>
              <a:rPr lang="it-IT" sz="1400" b="0" dirty="0"/>
              <a:t> </a:t>
            </a:r>
            <a:r>
              <a:rPr lang="it-IT" sz="1400" b="0" dirty="0" err="1"/>
              <a:t>administers</a:t>
            </a:r>
            <a:r>
              <a:rPr lang="it-IT" sz="1400" b="0" dirty="0"/>
              <a:t> the </a:t>
            </a:r>
            <a:r>
              <a:rPr lang="it-IT" sz="1400" b="0" dirty="0" err="1"/>
              <a:t>process</a:t>
            </a:r>
            <a:r>
              <a:rPr lang="it-IT" sz="1400" b="0" dirty="0"/>
              <a:t> can be </a:t>
            </a:r>
            <a:r>
              <a:rPr lang="it-IT" sz="1400" b="0" dirty="0" err="1"/>
              <a:t>contacted</a:t>
            </a:r>
            <a:r>
              <a:rPr lang="it-IT" sz="1400" b="0" dirty="0"/>
              <a:t> </a:t>
            </a:r>
            <a:r>
              <a:rPr lang="it-IT" sz="1400" b="0" dirty="0" err="1"/>
              <a:t>here</a:t>
            </a:r>
            <a:r>
              <a:rPr lang="it-IT" sz="1400" b="0" dirty="0"/>
              <a:t>: </a:t>
            </a:r>
            <a:r>
              <a:rPr lang="it-IT" sz="1400" b="1" u="sng" dirty="0">
                <a:hlinkClick r:id="rId4"/>
              </a:rPr>
              <a:t>tutorato.matricole@unimib.it</a:t>
            </a:r>
            <a:r>
              <a:rPr lang="it-IT" sz="1400" dirty="0"/>
              <a:t> </a:t>
            </a:r>
          </a:p>
          <a:p>
            <a:pPr>
              <a:lnSpc>
                <a:spcPct val="90000"/>
              </a:lnSpc>
              <a:buFontTx/>
              <a:buNone/>
            </a:pPr>
            <a:r>
              <a:rPr lang="it-IT" sz="1400" dirty="0"/>
              <a:t>To </a:t>
            </a:r>
            <a:r>
              <a:rPr lang="it-IT" sz="1400" dirty="0" err="1"/>
              <a:t>become</a:t>
            </a:r>
            <a:r>
              <a:rPr lang="it-IT" sz="1400" dirty="0"/>
              <a:t> tutors (for 2°-</a:t>
            </a:r>
            <a:r>
              <a:rPr lang="it-IT" sz="1400" dirty="0" err="1"/>
              <a:t>year</a:t>
            </a:r>
            <a:r>
              <a:rPr lang="it-IT" sz="1400" dirty="0"/>
              <a:t> </a:t>
            </a:r>
            <a:r>
              <a:rPr lang="it-IT" sz="1400" dirty="0" err="1"/>
              <a:t>students</a:t>
            </a:r>
            <a:r>
              <a:rPr lang="it-IT" sz="1400" dirty="0"/>
              <a:t>) </a:t>
            </a:r>
            <a:r>
              <a:rPr lang="it-IT" sz="1400" dirty="0" err="1"/>
              <a:t>see</a:t>
            </a:r>
            <a:r>
              <a:rPr lang="it-IT" sz="1400" dirty="0"/>
              <a:t> </a:t>
            </a:r>
            <a:r>
              <a:rPr lang="it-IT" sz="1400" dirty="0" err="1"/>
              <a:t>here</a:t>
            </a:r>
            <a:endParaRPr lang="it-IT" sz="1400" dirty="0"/>
          </a:p>
          <a:p>
            <a:pPr>
              <a:lnSpc>
                <a:spcPct val="90000"/>
              </a:lnSpc>
              <a:buFontTx/>
              <a:buNone/>
            </a:pPr>
            <a:r>
              <a:rPr lang="it-IT" sz="1400" dirty="0">
                <a:hlinkClick r:id="rId5"/>
              </a:rPr>
              <a:t>https://www.unimib.it/studiare/servizi-studenti-e-laureati/bicocca-orienta/servizi-orientamento/tutorato-matricole</a:t>
            </a:r>
            <a:endParaRPr lang="it-IT" sz="1400" dirty="0"/>
          </a:p>
          <a:p>
            <a:pPr>
              <a:lnSpc>
                <a:spcPct val="90000"/>
              </a:lnSpc>
              <a:buFontTx/>
              <a:buNone/>
            </a:pPr>
            <a:endParaRPr lang="it-IT" sz="1400" dirty="0"/>
          </a:p>
          <a:p>
            <a:pPr>
              <a:lnSpc>
                <a:spcPct val="90000"/>
              </a:lnSpc>
              <a:buFontTx/>
              <a:buNone/>
            </a:pPr>
            <a:r>
              <a:rPr lang="it-IT" sz="1400" b="0" dirty="0"/>
              <a:t>AEPS </a:t>
            </a:r>
            <a:r>
              <a:rPr lang="it-IT" sz="1400" b="0" dirty="0" err="1"/>
              <a:t>has</a:t>
            </a:r>
            <a:r>
              <a:rPr lang="it-IT" sz="1400" b="0" dirty="0"/>
              <a:t> </a:t>
            </a:r>
            <a:r>
              <a:rPr lang="it-IT" sz="1400" b="0" dirty="0" err="1"/>
              <a:t>its</a:t>
            </a:r>
            <a:r>
              <a:rPr lang="it-IT" sz="1400" b="0" dirty="0"/>
              <a:t> </a:t>
            </a:r>
            <a:r>
              <a:rPr lang="it-IT" sz="1400" b="0" dirty="0" err="1"/>
              <a:t>specific</a:t>
            </a:r>
            <a:r>
              <a:rPr lang="it-IT" sz="1400" b="0" dirty="0"/>
              <a:t> tutors (</a:t>
            </a:r>
            <a:r>
              <a:rPr lang="it-IT" sz="1400" b="0" dirty="0" err="1"/>
              <a:t>see</a:t>
            </a:r>
            <a:r>
              <a:rPr lang="it-IT" sz="1400" b="0" dirty="0"/>
              <a:t> </a:t>
            </a:r>
            <a:r>
              <a:rPr lang="it-IT" sz="1400" b="0" dirty="0" err="1"/>
              <a:t>later</a:t>
            </a:r>
            <a:r>
              <a:rPr lang="it-IT" sz="1400" b="0" dirty="0"/>
              <a:t>)</a:t>
            </a:r>
          </a:p>
        </p:txBody>
      </p:sp>
    </p:spTree>
    <p:extLst>
      <p:ext uri="{BB962C8B-B14F-4D97-AF65-F5344CB8AC3E}">
        <p14:creationId xmlns:p14="http://schemas.microsoft.com/office/powerpoint/2010/main" val="2507031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11" descr="slide per presentazione orientamento 2011-2"/>
          <p:cNvPicPr>
            <a:picLocks noChangeAspect="1" noChangeArrowheads="1"/>
          </p:cNvPicPr>
          <p:nvPr/>
        </p:nvPicPr>
        <p:blipFill>
          <a:blip r:embed="rId2" cstate="print"/>
          <a:srcRect t="476"/>
          <a:stretch>
            <a:fillRect/>
          </a:stretch>
        </p:blipFill>
        <p:spPr bwMode="auto">
          <a:xfrm>
            <a:off x="-36513" y="-27384"/>
            <a:ext cx="9180513" cy="6864350"/>
          </a:xfrm>
          <a:prstGeom prst="rect">
            <a:avLst/>
          </a:prstGeom>
          <a:noFill/>
          <a:ln w="9525">
            <a:noFill/>
            <a:miter lim="800000"/>
            <a:headEnd/>
            <a:tailEnd/>
          </a:ln>
        </p:spPr>
      </p:pic>
      <p:sp>
        <p:nvSpPr>
          <p:cNvPr id="57346" name="WordArt 9"/>
          <p:cNvSpPr>
            <a:spLocks noChangeArrowheads="1" noChangeShapeType="1" noTextEdit="1"/>
          </p:cNvSpPr>
          <p:nvPr/>
        </p:nvSpPr>
        <p:spPr bwMode="auto">
          <a:xfrm>
            <a:off x="2411413" y="908050"/>
            <a:ext cx="5832475" cy="985838"/>
          </a:xfrm>
          <a:prstGeom prst="rect">
            <a:avLst/>
          </a:prstGeom>
        </p:spPr>
        <p:txBody>
          <a:bodyPr wrap="none" fromWordArt="1">
            <a:prstTxWarp prst="textPlain">
              <a:avLst>
                <a:gd name="adj" fmla="val 50000"/>
              </a:avLst>
            </a:prstTxWarp>
          </a:bodyPr>
          <a:lstStyle/>
          <a:p>
            <a:pPr algn="ctr"/>
            <a:endParaRPr lang="it-IT" sz="3600" kern="10" dirty="0">
              <a:ln w="9525">
                <a:solidFill>
                  <a:srgbClr val="CC0000"/>
                </a:solidFill>
                <a:round/>
                <a:headEnd/>
                <a:tailEnd/>
              </a:ln>
              <a:solidFill>
                <a:srgbClr val="FFFFFF"/>
              </a:solidFill>
              <a:effectLst>
                <a:outerShdw dist="35921" dir="2700000" algn="ctr" rotWithShape="0">
                  <a:srgbClr val="808080">
                    <a:alpha val="79999"/>
                  </a:srgbClr>
                </a:outerShdw>
              </a:effectLst>
              <a:latin typeface="Arial Black"/>
            </a:endParaRPr>
          </a:p>
        </p:txBody>
      </p:sp>
      <p:sp>
        <p:nvSpPr>
          <p:cNvPr id="57347" name="Rectangle 12"/>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a:solidFill>
                  <a:schemeClr val="bg1"/>
                </a:solidFill>
              </a:rPr>
              <a:t>I servizi </a:t>
            </a:r>
            <a:r>
              <a:rPr lang="it-IT" sz="1800" i="0" dirty="0">
                <a:solidFill>
                  <a:schemeClr val="bg1"/>
                </a:solidFill>
              </a:rPr>
              <a:t>di Ateneo per l’Orientamento degli Studenti </a:t>
            </a:r>
          </a:p>
        </p:txBody>
      </p:sp>
      <p:sp>
        <p:nvSpPr>
          <p:cNvPr id="57348" name="Rectangle 12"/>
          <p:cNvSpPr>
            <a:spLocks noChangeArrowheads="1"/>
          </p:cNvSpPr>
          <p:nvPr/>
        </p:nvSpPr>
        <p:spPr bwMode="auto">
          <a:xfrm>
            <a:off x="1690688" y="2276872"/>
            <a:ext cx="7273925" cy="3672408"/>
          </a:xfrm>
          <a:prstGeom prst="rect">
            <a:avLst/>
          </a:prstGeom>
          <a:noFill/>
          <a:ln w="9525">
            <a:noFill/>
            <a:miter lim="800000"/>
            <a:headEnd/>
            <a:tailEnd/>
          </a:ln>
        </p:spPr>
        <p:txBody>
          <a:bodyPr anchor="ctr"/>
          <a:lstStyle/>
          <a:p>
            <a:pPr algn="ctr"/>
            <a:endParaRPr lang="it-IT" sz="2200" i="0" dirty="0"/>
          </a:p>
          <a:p>
            <a:pPr algn="ctr"/>
            <a:endParaRPr lang="it-IT" sz="2000" i="0" dirty="0"/>
          </a:p>
          <a:p>
            <a:pPr algn="ctr"/>
            <a:endParaRPr lang="it-IT" sz="1600" i="0" dirty="0"/>
          </a:p>
        </p:txBody>
      </p:sp>
      <p:sp>
        <p:nvSpPr>
          <p:cNvPr id="57349" name="Rectangle 12"/>
          <p:cNvSpPr>
            <a:spLocks noChangeArrowheads="1"/>
          </p:cNvSpPr>
          <p:nvPr/>
        </p:nvSpPr>
        <p:spPr bwMode="auto">
          <a:xfrm>
            <a:off x="7164388" y="5516563"/>
            <a:ext cx="1800225" cy="358775"/>
          </a:xfrm>
          <a:prstGeom prst="rect">
            <a:avLst/>
          </a:prstGeom>
          <a:noFill/>
          <a:ln w="9525">
            <a:noFill/>
            <a:miter lim="800000"/>
            <a:headEnd/>
            <a:tailEnd/>
          </a:ln>
        </p:spPr>
        <p:txBody>
          <a:bodyPr anchor="ctr"/>
          <a:lstStyle/>
          <a:p>
            <a:pPr algn="ctr"/>
            <a:endParaRPr lang="it-IT" i="0"/>
          </a:p>
        </p:txBody>
      </p:sp>
      <p:sp>
        <p:nvSpPr>
          <p:cNvPr id="5" name="Rettangolo 4"/>
          <p:cNvSpPr/>
          <p:nvPr/>
        </p:nvSpPr>
        <p:spPr>
          <a:xfrm>
            <a:off x="1941735" y="2029485"/>
            <a:ext cx="6719725" cy="3785652"/>
          </a:xfrm>
          <a:prstGeom prst="rect">
            <a:avLst/>
          </a:prstGeom>
        </p:spPr>
        <p:txBody>
          <a:bodyPr wrap="square">
            <a:spAutoFit/>
          </a:bodyPr>
          <a:lstStyle/>
          <a:p>
            <a:pPr algn="just"/>
            <a:r>
              <a:rPr lang="en-US" sz="1600" dirty="0"/>
              <a:t>For  whom?</a:t>
            </a:r>
          </a:p>
          <a:p>
            <a:pPr algn="just"/>
            <a:r>
              <a:rPr lang="en-US" sz="1600" b="0" i="0" dirty="0"/>
              <a:t>For students who feel the nee</a:t>
            </a:r>
            <a:r>
              <a:rPr lang="en-US" sz="1600" b="0" dirty="0"/>
              <a:t>d to receive help in understanding and solving problems regarding their studies and the fulfillment of their potentials. </a:t>
            </a:r>
          </a:p>
          <a:p>
            <a:pPr algn="just"/>
            <a:endParaRPr lang="en-US" sz="1600" dirty="0"/>
          </a:p>
          <a:p>
            <a:pPr algn="just"/>
            <a:r>
              <a:rPr lang="en-US" sz="1600" dirty="0"/>
              <a:t>What does it offer? </a:t>
            </a:r>
          </a:p>
          <a:p>
            <a:pPr algn="just"/>
            <a:r>
              <a:rPr lang="en-US" sz="1600" b="0" i="0" dirty="0"/>
              <a:t>The </a:t>
            </a:r>
            <a:r>
              <a:rPr lang="en-US" sz="1600" b="0" dirty="0"/>
              <a:t>Service offers a short cycle of personal consultations with the possibility of </a:t>
            </a:r>
            <a:r>
              <a:rPr lang="en-US" sz="1600" b="0" i="0" dirty="0"/>
              <a:t>follow-up.</a:t>
            </a:r>
          </a:p>
          <a:p>
            <a:pPr algn="just">
              <a:defRPr/>
            </a:pPr>
            <a:r>
              <a:rPr lang="en-US" sz="1600" b="0" i="0" dirty="0">
                <a:latin typeface="+mj-lt"/>
              </a:rPr>
              <a:t>For the students of the Department of Psychology, the referents are: Prof. </a:t>
            </a:r>
            <a:r>
              <a:rPr lang="en-US" sz="1600" dirty="0">
                <a:latin typeface="+mj-lt"/>
              </a:rPr>
              <a:t>Di </a:t>
            </a:r>
            <a:r>
              <a:rPr lang="en-US" sz="1600" dirty="0" err="1">
                <a:latin typeface="+mj-lt"/>
              </a:rPr>
              <a:t>Pierro</a:t>
            </a:r>
            <a:r>
              <a:rPr lang="en-US" sz="1600" b="0" i="0" dirty="0">
                <a:latin typeface="+mj-lt"/>
              </a:rPr>
              <a:t> and Prof. Laura Parolin</a:t>
            </a:r>
          </a:p>
          <a:p>
            <a:endParaRPr lang="en-US" sz="1600" dirty="0"/>
          </a:p>
          <a:p>
            <a:r>
              <a:rPr lang="en-US" sz="1600" dirty="0"/>
              <a:t>For information or to fix an appointment:</a:t>
            </a:r>
            <a:endParaRPr lang="en-US" sz="1600" b="0" dirty="0"/>
          </a:p>
          <a:p>
            <a:r>
              <a:rPr lang="en-US" sz="1600" b="0" dirty="0"/>
              <a:t>E-mail: </a:t>
            </a:r>
            <a:r>
              <a:rPr lang="en-US" sz="1600" b="0" dirty="0">
                <a:hlinkClick r:id="rId3"/>
              </a:rPr>
              <a:t>counselling.psicologico@unimib.it</a:t>
            </a:r>
            <a:endParaRPr lang="en-US" sz="1600" b="0" dirty="0"/>
          </a:p>
          <a:p>
            <a:endParaRPr lang="it-IT" sz="1600" dirty="0"/>
          </a:p>
          <a:p>
            <a:r>
              <a:rPr lang="en-US" sz="1600" dirty="0">
                <a:hlinkClick r:id="rId4"/>
              </a:rPr>
              <a:t>https://en.unimib.it/services/offices-and-facilities/orientation-office-job-placement/psychological-counselling</a:t>
            </a:r>
            <a:endParaRPr lang="en-US" b="0" i="0" dirty="0"/>
          </a:p>
        </p:txBody>
      </p:sp>
      <p:sp>
        <p:nvSpPr>
          <p:cNvPr id="10" name="WordArt 9"/>
          <p:cNvSpPr>
            <a:spLocks noChangeArrowheads="1" noChangeShapeType="1" noTextEdit="1"/>
          </p:cNvSpPr>
          <p:nvPr/>
        </p:nvSpPr>
        <p:spPr bwMode="auto">
          <a:xfrm>
            <a:off x="2627784" y="1052736"/>
            <a:ext cx="5832648" cy="648072"/>
          </a:xfrm>
          <a:prstGeom prst="rect">
            <a:avLst/>
          </a:prstGeom>
        </p:spPr>
        <p:txBody>
          <a:bodyPr wrap="none" fromWordArt="1">
            <a:prstTxWarp prst="textPlain">
              <a:avLst>
                <a:gd name="adj" fmla="val 48204"/>
              </a:avLst>
            </a:prstTxWarp>
          </a:bodyPr>
          <a:lstStyle/>
          <a:p>
            <a:r>
              <a:rPr lang="it-IT" sz="2400" i="0" kern="10" dirty="0" err="1">
                <a:ln w="9525">
                  <a:solidFill>
                    <a:srgbClr val="000000"/>
                  </a:solidFill>
                  <a:round/>
                  <a:headEnd/>
                  <a:tailEnd/>
                </a:ln>
                <a:solidFill>
                  <a:srgbClr val="990000"/>
                </a:solidFill>
              </a:rPr>
              <a:t>Counselling</a:t>
            </a:r>
            <a:r>
              <a:rPr lang="it-IT" sz="2400" i="0" kern="10" dirty="0">
                <a:ln w="9525">
                  <a:solidFill>
                    <a:srgbClr val="000000"/>
                  </a:solidFill>
                  <a:round/>
                  <a:headEnd/>
                  <a:tailEnd/>
                </a:ln>
                <a:solidFill>
                  <a:srgbClr val="990000"/>
                </a:solidFill>
              </a:rPr>
              <a:t> Service</a:t>
            </a:r>
          </a:p>
        </p:txBody>
      </p:sp>
    </p:spTree>
    <p:extLst>
      <p:ext uri="{BB962C8B-B14F-4D97-AF65-F5344CB8AC3E}">
        <p14:creationId xmlns:p14="http://schemas.microsoft.com/office/powerpoint/2010/main" val="192655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6" descr="slide per presentazione orientamento 2011-2"/>
          <p:cNvPicPr>
            <a:picLocks noChangeAspect="1" noChangeArrowheads="1"/>
          </p:cNvPicPr>
          <p:nvPr/>
        </p:nvPicPr>
        <p:blipFill>
          <a:blip r:embed="rId3" cstate="print"/>
          <a:srcRect t="476"/>
          <a:stretch>
            <a:fillRect/>
          </a:stretch>
        </p:blipFill>
        <p:spPr bwMode="auto">
          <a:xfrm>
            <a:off x="0" y="0"/>
            <a:ext cx="9180513" cy="6864350"/>
          </a:xfrm>
          <a:prstGeom prst="rect">
            <a:avLst/>
          </a:prstGeom>
          <a:noFill/>
          <a:ln w="9525">
            <a:noFill/>
            <a:miter lim="800000"/>
            <a:headEnd/>
            <a:tailEnd/>
          </a:ln>
        </p:spPr>
      </p:pic>
      <p:sp>
        <p:nvSpPr>
          <p:cNvPr id="46082" name="Rectangle 7"/>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a:solidFill>
                  <a:schemeClr val="bg1"/>
                </a:solidFill>
              </a:rPr>
              <a:t>Bicocca for the </a:t>
            </a:r>
            <a:r>
              <a:rPr lang="it-IT" sz="1800" i="0" dirty="0" err="1">
                <a:solidFill>
                  <a:schemeClr val="bg1"/>
                </a:solidFill>
              </a:rPr>
              <a:t>students</a:t>
            </a:r>
            <a:endParaRPr lang="it-IT" sz="1800" i="0" dirty="0">
              <a:solidFill>
                <a:schemeClr val="bg1"/>
              </a:solidFill>
            </a:endParaRPr>
          </a:p>
        </p:txBody>
      </p:sp>
      <p:sp>
        <p:nvSpPr>
          <p:cNvPr id="46085" name="Rectangle 3"/>
          <p:cNvSpPr>
            <a:spLocks noChangeArrowheads="1"/>
          </p:cNvSpPr>
          <p:nvPr/>
        </p:nvSpPr>
        <p:spPr bwMode="auto">
          <a:xfrm>
            <a:off x="2411760" y="2492896"/>
            <a:ext cx="5832648" cy="359792"/>
          </a:xfrm>
          <a:prstGeom prst="rect">
            <a:avLst/>
          </a:prstGeom>
          <a:noFill/>
          <a:ln w="9525">
            <a:noFill/>
            <a:miter lim="800000"/>
            <a:headEnd/>
            <a:tailEnd/>
          </a:ln>
        </p:spPr>
        <p:txBody>
          <a:bodyPr/>
          <a:lstStyle/>
          <a:p>
            <a:pPr>
              <a:lnSpc>
                <a:spcPct val="75000"/>
              </a:lnSpc>
              <a:buClr>
                <a:srgbClr val="CC0000"/>
              </a:buClr>
            </a:pPr>
            <a:endParaRPr lang="it-IT" sz="2200" b="0" i="0" dirty="0">
              <a:solidFill>
                <a:srgbClr val="003300"/>
              </a:solidFill>
            </a:endParaRPr>
          </a:p>
        </p:txBody>
      </p:sp>
      <p:sp>
        <p:nvSpPr>
          <p:cNvPr id="46090" name="Rectangle 3"/>
          <p:cNvSpPr>
            <a:spLocks noChangeArrowheads="1"/>
          </p:cNvSpPr>
          <p:nvPr/>
        </p:nvSpPr>
        <p:spPr bwMode="auto">
          <a:xfrm>
            <a:off x="2411413" y="3284340"/>
            <a:ext cx="5689600" cy="360362"/>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46093" name="Rectangle 3"/>
          <p:cNvSpPr>
            <a:spLocks noChangeArrowheads="1"/>
          </p:cNvSpPr>
          <p:nvPr/>
        </p:nvSpPr>
        <p:spPr bwMode="auto">
          <a:xfrm>
            <a:off x="2411413" y="5229225"/>
            <a:ext cx="5689600" cy="648047"/>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7" name="Rectangle 3"/>
          <p:cNvSpPr>
            <a:spLocks noChangeArrowheads="1"/>
          </p:cNvSpPr>
          <p:nvPr/>
        </p:nvSpPr>
        <p:spPr bwMode="auto">
          <a:xfrm>
            <a:off x="2424386" y="1490018"/>
            <a:ext cx="5689600" cy="3019101"/>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6" name="Rectangle 3"/>
          <p:cNvSpPr>
            <a:spLocks noChangeArrowheads="1"/>
          </p:cNvSpPr>
          <p:nvPr/>
        </p:nvSpPr>
        <p:spPr bwMode="auto">
          <a:xfrm>
            <a:off x="2424386" y="5373066"/>
            <a:ext cx="5689600" cy="360363"/>
          </a:xfrm>
          <a:prstGeom prst="rect">
            <a:avLst/>
          </a:prstGeom>
          <a:noFill/>
          <a:ln w="9525">
            <a:noFill/>
            <a:miter lim="800000"/>
            <a:headEnd/>
            <a:tailEnd/>
          </a:ln>
        </p:spPr>
        <p:txBody>
          <a:bodyPr/>
          <a:lstStyle/>
          <a:p>
            <a:pPr algn="just">
              <a:lnSpc>
                <a:spcPct val="80000"/>
              </a:lnSpc>
            </a:pPr>
            <a:endParaRPr lang="it-IT" sz="2000" b="0" i="0" dirty="0">
              <a:solidFill>
                <a:srgbClr val="003300"/>
              </a:solidFill>
            </a:endParaRPr>
          </a:p>
        </p:txBody>
      </p:sp>
      <p:sp>
        <p:nvSpPr>
          <p:cNvPr id="18" name="Rectangle 3"/>
          <p:cNvSpPr>
            <a:spLocks noChangeArrowheads="1"/>
          </p:cNvSpPr>
          <p:nvPr/>
        </p:nvSpPr>
        <p:spPr bwMode="auto">
          <a:xfrm>
            <a:off x="2387874" y="5553248"/>
            <a:ext cx="5689600" cy="504043"/>
          </a:xfrm>
          <a:prstGeom prst="rect">
            <a:avLst/>
          </a:prstGeom>
          <a:noFill/>
          <a:ln w="9525">
            <a:noFill/>
            <a:miter lim="800000"/>
            <a:headEnd/>
            <a:tailEnd/>
          </a:ln>
        </p:spPr>
        <p:txBody>
          <a:bodyPr/>
          <a:lstStyle/>
          <a:p>
            <a:pPr algn="just">
              <a:lnSpc>
                <a:spcPct val="80000"/>
              </a:lnSpc>
            </a:pPr>
            <a:endParaRPr lang="it-IT" sz="1050" i="0" dirty="0">
              <a:solidFill>
                <a:srgbClr val="003300"/>
              </a:solidFill>
            </a:endParaRPr>
          </a:p>
          <a:p>
            <a:pPr algn="just">
              <a:lnSpc>
                <a:spcPct val="80000"/>
              </a:lnSpc>
            </a:pPr>
            <a:endParaRPr lang="it-IT" sz="2000" b="0" i="0" dirty="0">
              <a:solidFill>
                <a:srgbClr val="003300"/>
              </a:solidFill>
            </a:endParaRPr>
          </a:p>
        </p:txBody>
      </p:sp>
      <p:sp>
        <p:nvSpPr>
          <p:cNvPr id="2" name="Rettangolo 1"/>
          <p:cNvSpPr/>
          <p:nvPr/>
        </p:nvSpPr>
        <p:spPr>
          <a:xfrm>
            <a:off x="2195736" y="1113637"/>
            <a:ext cx="6048672" cy="2579168"/>
          </a:xfrm>
          <a:prstGeom prst="rect">
            <a:avLst/>
          </a:prstGeom>
        </p:spPr>
        <p:txBody>
          <a:bodyPr wrap="square">
            <a:spAutoFit/>
          </a:bodyPr>
          <a:lstStyle/>
          <a:p>
            <a:pPr algn="just">
              <a:lnSpc>
                <a:spcPct val="80000"/>
              </a:lnSpc>
            </a:pPr>
            <a:endParaRPr lang="it-IT" sz="1800" b="0" i="0" dirty="0"/>
          </a:p>
          <a:p>
            <a:pPr algn="just">
              <a:lnSpc>
                <a:spcPct val="80000"/>
              </a:lnSpc>
            </a:pPr>
            <a:endParaRPr lang="it-IT" sz="1800" b="0" i="0" dirty="0"/>
          </a:p>
          <a:p>
            <a:pPr algn="just">
              <a:lnSpc>
                <a:spcPct val="80000"/>
              </a:lnSpc>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algn="just">
              <a:lnSpc>
                <a:spcPct val="80000"/>
              </a:lnSpc>
            </a:pPr>
            <a:endParaRPr lang="it-IT" sz="1800" b="0" i="0" dirty="0"/>
          </a:p>
          <a:p>
            <a:pPr marL="285750" indent="-285750" algn="just">
              <a:lnSpc>
                <a:spcPct val="80000"/>
              </a:lnSpc>
              <a:buFontTx/>
              <a:buChar char="-"/>
            </a:pPr>
            <a:endParaRPr lang="it-IT" sz="1600" b="0" i="0" dirty="0"/>
          </a:p>
          <a:p>
            <a:pPr algn="just">
              <a:lnSpc>
                <a:spcPct val="80000"/>
              </a:lnSpc>
            </a:pPr>
            <a:endParaRPr lang="it-IT" b="0" i="0" dirty="0"/>
          </a:p>
          <a:p>
            <a:pPr algn="just">
              <a:lnSpc>
                <a:spcPct val="80000"/>
              </a:lnSpc>
            </a:pPr>
            <a:endParaRPr lang="it-IT" b="0" i="0" dirty="0"/>
          </a:p>
          <a:p>
            <a:pPr algn="just">
              <a:lnSpc>
                <a:spcPct val="80000"/>
              </a:lnSpc>
            </a:pPr>
            <a:endParaRPr lang="it-IT" b="0" i="0" dirty="0"/>
          </a:p>
        </p:txBody>
      </p:sp>
      <p:sp>
        <p:nvSpPr>
          <p:cNvPr id="19" name="Rectangle 3"/>
          <p:cNvSpPr>
            <a:spLocks noChangeArrowheads="1"/>
          </p:cNvSpPr>
          <p:nvPr/>
        </p:nvSpPr>
        <p:spPr bwMode="auto">
          <a:xfrm>
            <a:off x="2267322" y="1484783"/>
            <a:ext cx="5844804" cy="1941041"/>
          </a:xfrm>
          <a:prstGeom prst="rect">
            <a:avLst/>
          </a:prstGeom>
          <a:noFill/>
          <a:ln w="9525">
            <a:noFill/>
            <a:miter lim="800000"/>
            <a:headEnd/>
            <a:tailEnd/>
          </a:ln>
        </p:spPr>
        <p:txBody>
          <a:bodyPr/>
          <a:lstStyle/>
          <a:p>
            <a:endParaRPr lang="it-IT" b="0" i="0" dirty="0"/>
          </a:p>
        </p:txBody>
      </p:sp>
      <p:sp>
        <p:nvSpPr>
          <p:cNvPr id="15" name="Rectangle 11"/>
          <p:cNvSpPr>
            <a:spLocks noChangeArrowheads="1"/>
          </p:cNvSpPr>
          <p:nvPr/>
        </p:nvSpPr>
        <p:spPr bwMode="auto">
          <a:xfrm>
            <a:off x="107504" y="1772815"/>
            <a:ext cx="2088232" cy="630405"/>
          </a:xfrm>
          <a:prstGeom prst="rect">
            <a:avLst/>
          </a:prstGeom>
          <a:solidFill>
            <a:srgbClr val="CC0000"/>
          </a:solidFill>
          <a:ln w="9525">
            <a:solidFill>
              <a:schemeClr val="bg1"/>
            </a:solidFill>
            <a:miter lim="800000"/>
            <a:headEnd/>
            <a:tailEnd/>
          </a:ln>
        </p:spPr>
        <p:txBody>
          <a:bodyPr wrap="none" anchor="ctr"/>
          <a:lstStyle/>
          <a:p>
            <a:pPr algn="ctr" fontAlgn="t"/>
            <a:r>
              <a:rPr lang="it-IT" sz="1800" dirty="0" err="1">
                <a:solidFill>
                  <a:schemeClr val="bg1"/>
                </a:solidFill>
              </a:rPr>
              <a:t>Bbetween</a:t>
            </a:r>
            <a:endParaRPr lang="it-IT" sz="1800" i="0" dirty="0">
              <a:solidFill>
                <a:schemeClr val="bg1"/>
              </a:solidFill>
            </a:endParaRPr>
          </a:p>
        </p:txBody>
      </p:sp>
      <p:sp>
        <p:nvSpPr>
          <p:cNvPr id="21" name="Rectangle 3"/>
          <p:cNvSpPr>
            <a:spLocks noChangeArrowheads="1"/>
          </p:cNvSpPr>
          <p:nvPr/>
        </p:nvSpPr>
        <p:spPr bwMode="auto">
          <a:xfrm>
            <a:off x="2483768" y="1772816"/>
            <a:ext cx="5628780" cy="4032453"/>
          </a:xfrm>
          <a:prstGeom prst="rect">
            <a:avLst/>
          </a:prstGeom>
          <a:solidFill>
            <a:schemeClr val="bg1">
              <a:lumMod val="75000"/>
            </a:schemeClr>
          </a:solidFill>
          <a:ln w="9525">
            <a:noFill/>
            <a:miter lim="800000"/>
            <a:headEnd/>
            <a:tailEnd/>
          </a:ln>
        </p:spPr>
        <p:txBody>
          <a:bodyPr/>
          <a:lstStyle/>
          <a:p>
            <a:r>
              <a:rPr lang="en-US" sz="1600" b="0" i="1" dirty="0" err="1"/>
              <a:t>Bbetween</a:t>
            </a:r>
            <a:r>
              <a:rPr lang="en-US" sz="1600" b="0" dirty="0"/>
              <a:t> is a project aimed at increase and give value to cross-disciplinary skills for students.</a:t>
            </a:r>
          </a:p>
          <a:p>
            <a:endParaRPr lang="en-US" sz="1600" b="0" dirty="0"/>
          </a:p>
          <a:p>
            <a:r>
              <a:rPr lang="en-US" sz="1600" b="0" i="1" dirty="0" err="1"/>
              <a:t>Bbetween</a:t>
            </a:r>
            <a:r>
              <a:rPr lang="en-US" sz="1600" b="0" dirty="0"/>
              <a:t> is organized in multiple tracks</a:t>
            </a:r>
          </a:p>
          <a:p>
            <a:pPr marL="285750" indent="-285750">
              <a:buFont typeface="Arial" panose="020B0604020202020204" pitchFamily="34" charset="0"/>
              <a:buChar char="•"/>
            </a:pPr>
            <a:r>
              <a:rPr lang="en-US" sz="1600" b="0" dirty="0"/>
              <a:t>Cinema</a:t>
            </a:r>
          </a:p>
          <a:p>
            <a:pPr marL="285750" indent="-285750">
              <a:buFont typeface="Arial" panose="020B0604020202020204" pitchFamily="34" charset="0"/>
              <a:buChar char="•"/>
            </a:pPr>
            <a:r>
              <a:rPr lang="en-US" sz="1600" b="0" dirty="0"/>
              <a:t>Foreign languages</a:t>
            </a:r>
          </a:p>
          <a:p>
            <a:pPr marL="285750" indent="-285750">
              <a:buFont typeface="Arial" panose="020B0604020202020204" pitchFamily="34" charset="0"/>
              <a:buChar char="•"/>
            </a:pPr>
            <a:r>
              <a:rPr lang="en-US" sz="1600" b="0" dirty="0" err="1"/>
              <a:t>Multimediality</a:t>
            </a:r>
            <a:endParaRPr lang="en-US" sz="1600" b="0" dirty="0"/>
          </a:p>
          <a:p>
            <a:pPr marL="285750" indent="-285750">
              <a:buFont typeface="Arial" panose="020B0604020202020204" pitchFamily="34" charset="0"/>
              <a:buChar char="•"/>
            </a:pPr>
            <a:r>
              <a:rPr lang="en-US" sz="1600" b="0" dirty="0"/>
              <a:t>Writing</a:t>
            </a:r>
          </a:p>
          <a:p>
            <a:pPr marL="285750" indent="-285750">
              <a:buFont typeface="Arial" panose="020B0604020202020204" pitchFamily="34" charset="0"/>
              <a:buChar char="•"/>
            </a:pPr>
            <a:r>
              <a:rPr lang="en-US" sz="1600" b="0" dirty="0"/>
              <a:t>Performing arts</a:t>
            </a:r>
          </a:p>
          <a:p>
            <a:pPr marL="285750" indent="-285750">
              <a:buFont typeface="Arial" panose="020B0604020202020204" pitchFamily="34" charset="0"/>
              <a:buChar char="•"/>
            </a:pPr>
            <a:r>
              <a:rPr lang="en-US" sz="1600" b="0" dirty="0"/>
              <a:t>Community services</a:t>
            </a:r>
          </a:p>
          <a:p>
            <a:endParaRPr lang="it-IT" sz="1600" b="0" dirty="0"/>
          </a:p>
        </p:txBody>
      </p:sp>
    </p:spTree>
    <p:extLst>
      <p:ext uri="{BB962C8B-B14F-4D97-AF65-F5344CB8AC3E}">
        <p14:creationId xmlns:p14="http://schemas.microsoft.com/office/powerpoint/2010/main" val="4091773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6" descr="slide per presentazione orientamento 2011-2"/>
          <p:cNvPicPr>
            <a:picLocks noChangeAspect="1" noChangeArrowheads="1"/>
          </p:cNvPicPr>
          <p:nvPr/>
        </p:nvPicPr>
        <p:blipFill>
          <a:blip r:embed="rId3" cstate="print"/>
          <a:srcRect t="476"/>
          <a:stretch>
            <a:fillRect/>
          </a:stretch>
        </p:blipFill>
        <p:spPr bwMode="auto">
          <a:xfrm>
            <a:off x="0" y="0"/>
            <a:ext cx="9180513" cy="6864350"/>
          </a:xfrm>
          <a:prstGeom prst="rect">
            <a:avLst/>
          </a:prstGeom>
          <a:noFill/>
          <a:ln w="9525">
            <a:noFill/>
            <a:miter lim="800000"/>
            <a:headEnd/>
            <a:tailEnd/>
          </a:ln>
        </p:spPr>
      </p:pic>
      <p:sp>
        <p:nvSpPr>
          <p:cNvPr id="46082" name="Rectangle 7"/>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a:solidFill>
                  <a:schemeClr val="bg1"/>
                </a:solidFill>
              </a:rPr>
              <a:t>Bicocca </a:t>
            </a:r>
            <a:r>
              <a:rPr lang="it-IT" sz="1800" dirty="0">
                <a:solidFill>
                  <a:schemeClr val="bg1"/>
                </a:solidFill>
              </a:rPr>
              <a:t>for the </a:t>
            </a:r>
            <a:r>
              <a:rPr lang="it-IT" sz="1800" dirty="0" err="1">
                <a:solidFill>
                  <a:schemeClr val="bg1"/>
                </a:solidFill>
              </a:rPr>
              <a:t>students</a:t>
            </a:r>
            <a:endParaRPr lang="it-IT" sz="1800" i="0" dirty="0">
              <a:solidFill>
                <a:schemeClr val="bg1"/>
              </a:solidFill>
            </a:endParaRPr>
          </a:p>
        </p:txBody>
      </p:sp>
      <p:sp>
        <p:nvSpPr>
          <p:cNvPr id="46085" name="Rectangle 3"/>
          <p:cNvSpPr>
            <a:spLocks noChangeArrowheads="1"/>
          </p:cNvSpPr>
          <p:nvPr/>
        </p:nvSpPr>
        <p:spPr bwMode="auto">
          <a:xfrm>
            <a:off x="2411760" y="2492896"/>
            <a:ext cx="5832648" cy="359792"/>
          </a:xfrm>
          <a:prstGeom prst="rect">
            <a:avLst/>
          </a:prstGeom>
          <a:noFill/>
          <a:ln w="9525">
            <a:noFill/>
            <a:miter lim="800000"/>
            <a:headEnd/>
            <a:tailEnd/>
          </a:ln>
        </p:spPr>
        <p:txBody>
          <a:bodyPr/>
          <a:lstStyle/>
          <a:p>
            <a:pPr>
              <a:lnSpc>
                <a:spcPct val="75000"/>
              </a:lnSpc>
              <a:buClr>
                <a:srgbClr val="CC0000"/>
              </a:buClr>
            </a:pPr>
            <a:endParaRPr lang="it-IT" sz="2200" b="0" i="0" dirty="0">
              <a:solidFill>
                <a:srgbClr val="003300"/>
              </a:solidFill>
            </a:endParaRPr>
          </a:p>
        </p:txBody>
      </p:sp>
      <p:sp>
        <p:nvSpPr>
          <p:cNvPr id="46090" name="Rectangle 3"/>
          <p:cNvSpPr>
            <a:spLocks noChangeArrowheads="1"/>
          </p:cNvSpPr>
          <p:nvPr/>
        </p:nvSpPr>
        <p:spPr bwMode="auto">
          <a:xfrm>
            <a:off x="2411413" y="3284340"/>
            <a:ext cx="5689600" cy="360362"/>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46093" name="Rectangle 3"/>
          <p:cNvSpPr>
            <a:spLocks noChangeArrowheads="1"/>
          </p:cNvSpPr>
          <p:nvPr/>
        </p:nvSpPr>
        <p:spPr bwMode="auto">
          <a:xfrm>
            <a:off x="2411413" y="5229225"/>
            <a:ext cx="5689600" cy="648047"/>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7" name="Rectangle 3"/>
          <p:cNvSpPr>
            <a:spLocks noChangeArrowheads="1"/>
          </p:cNvSpPr>
          <p:nvPr/>
        </p:nvSpPr>
        <p:spPr bwMode="auto">
          <a:xfrm>
            <a:off x="2424386" y="1490018"/>
            <a:ext cx="5689600" cy="3019101"/>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6" name="Rectangle 3"/>
          <p:cNvSpPr>
            <a:spLocks noChangeArrowheads="1"/>
          </p:cNvSpPr>
          <p:nvPr/>
        </p:nvSpPr>
        <p:spPr bwMode="auto">
          <a:xfrm>
            <a:off x="2424386" y="5373066"/>
            <a:ext cx="5689600" cy="360363"/>
          </a:xfrm>
          <a:prstGeom prst="rect">
            <a:avLst/>
          </a:prstGeom>
          <a:noFill/>
          <a:ln w="9525">
            <a:noFill/>
            <a:miter lim="800000"/>
            <a:headEnd/>
            <a:tailEnd/>
          </a:ln>
        </p:spPr>
        <p:txBody>
          <a:bodyPr/>
          <a:lstStyle/>
          <a:p>
            <a:pPr algn="just">
              <a:lnSpc>
                <a:spcPct val="80000"/>
              </a:lnSpc>
            </a:pPr>
            <a:endParaRPr lang="it-IT" sz="2000" b="0" i="0" dirty="0">
              <a:solidFill>
                <a:srgbClr val="003300"/>
              </a:solidFill>
            </a:endParaRPr>
          </a:p>
        </p:txBody>
      </p:sp>
      <p:sp>
        <p:nvSpPr>
          <p:cNvPr id="18" name="Rectangle 3"/>
          <p:cNvSpPr>
            <a:spLocks noChangeArrowheads="1"/>
          </p:cNvSpPr>
          <p:nvPr/>
        </p:nvSpPr>
        <p:spPr bwMode="auto">
          <a:xfrm>
            <a:off x="2387874" y="5553248"/>
            <a:ext cx="5689600" cy="504043"/>
          </a:xfrm>
          <a:prstGeom prst="rect">
            <a:avLst/>
          </a:prstGeom>
          <a:noFill/>
          <a:ln w="9525">
            <a:noFill/>
            <a:miter lim="800000"/>
            <a:headEnd/>
            <a:tailEnd/>
          </a:ln>
        </p:spPr>
        <p:txBody>
          <a:bodyPr/>
          <a:lstStyle/>
          <a:p>
            <a:pPr algn="just">
              <a:lnSpc>
                <a:spcPct val="80000"/>
              </a:lnSpc>
            </a:pPr>
            <a:endParaRPr lang="it-IT" sz="1050" i="0" dirty="0">
              <a:solidFill>
                <a:srgbClr val="003300"/>
              </a:solidFill>
            </a:endParaRPr>
          </a:p>
          <a:p>
            <a:pPr algn="just">
              <a:lnSpc>
                <a:spcPct val="80000"/>
              </a:lnSpc>
            </a:pPr>
            <a:endParaRPr lang="it-IT" sz="2000" b="0" i="0" dirty="0">
              <a:solidFill>
                <a:srgbClr val="003300"/>
              </a:solidFill>
            </a:endParaRPr>
          </a:p>
        </p:txBody>
      </p:sp>
      <p:sp>
        <p:nvSpPr>
          <p:cNvPr id="2" name="Rettangolo 1"/>
          <p:cNvSpPr/>
          <p:nvPr/>
        </p:nvSpPr>
        <p:spPr>
          <a:xfrm>
            <a:off x="2195736" y="1113637"/>
            <a:ext cx="6048672" cy="2579168"/>
          </a:xfrm>
          <a:prstGeom prst="rect">
            <a:avLst/>
          </a:prstGeom>
        </p:spPr>
        <p:txBody>
          <a:bodyPr wrap="square">
            <a:spAutoFit/>
          </a:bodyPr>
          <a:lstStyle/>
          <a:p>
            <a:pPr algn="just">
              <a:lnSpc>
                <a:spcPct val="80000"/>
              </a:lnSpc>
            </a:pPr>
            <a:endParaRPr lang="it-IT" sz="1800" b="0" i="0" dirty="0"/>
          </a:p>
          <a:p>
            <a:pPr algn="just">
              <a:lnSpc>
                <a:spcPct val="80000"/>
              </a:lnSpc>
            </a:pPr>
            <a:endParaRPr lang="it-IT" sz="1800" b="0" i="0" dirty="0"/>
          </a:p>
          <a:p>
            <a:pPr algn="just">
              <a:lnSpc>
                <a:spcPct val="80000"/>
              </a:lnSpc>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algn="just">
              <a:lnSpc>
                <a:spcPct val="80000"/>
              </a:lnSpc>
            </a:pPr>
            <a:endParaRPr lang="it-IT" sz="1800" b="0" i="0" dirty="0"/>
          </a:p>
          <a:p>
            <a:pPr marL="285750" indent="-285750" algn="just">
              <a:lnSpc>
                <a:spcPct val="80000"/>
              </a:lnSpc>
              <a:buFontTx/>
              <a:buChar char="-"/>
            </a:pPr>
            <a:endParaRPr lang="it-IT" sz="1600" b="0" i="0" dirty="0"/>
          </a:p>
          <a:p>
            <a:pPr algn="just">
              <a:lnSpc>
                <a:spcPct val="80000"/>
              </a:lnSpc>
            </a:pPr>
            <a:endParaRPr lang="it-IT" b="0" i="0" dirty="0"/>
          </a:p>
          <a:p>
            <a:pPr algn="just">
              <a:lnSpc>
                <a:spcPct val="80000"/>
              </a:lnSpc>
            </a:pPr>
            <a:endParaRPr lang="it-IT" b="0" i="0" dirty="0"/>
          </a:p>
          <a:p>
            <a:pPr algn="just">
              <a:lnSpc>
                <a:spcPct val="80000"/>
              </a:lnSpc>
            </a:pPr>
            <a:endParaRPr lang="it-IT" b="0" i="0" dirty="0"/>
          </a:p>
        </p:txBody>
      </p:sp>
      <p:sp>
        <p:nvSpPr>
          <p:cNvPr id="19" name="Rectangle 3"/>
          <p:cNvSpPr>
            <a:spLocks noChangeArrowheads="1"/>
          </p:cNvSpPr>
          <p:nvPr/>
        </p:nvSpPr>
        <p:spPr bwMode="auto">
          <a:xfrm>
            <a:off x="2267322" y="1484783"/>
            <a:ext cx="5844804" cy="1941041"/>
          </a:xfrm>
          <a:prstGeom prst="rect">
            <a:avLst/>
          </a:prstGeom>
          <a:noFill/>
          <a:ln w="9525">
            <a:noFill/>
            <a:miter lim="800000"/>
            <a:headEnd/>
            <a:tailEnd/>
          </a:ln>
        </p:spPr>
        <p:txBody>
          <a:bodyPr/>
          <a:lstStyle/>
          <a:p>
            <a:endParaRPr lang="it-IT" b="0" i="0" dirty="0"/>
          </a:p>
        </p:txBody>
      </p:sp>
      <p:sp>
        <p:nvSpPr>
          <p:cNvPr id="15" name="Rectangle 11"/>
          <p:cNvSpPr>
            <a:spLocks noChangeArrowheads="1"/>
          </p:cNvSpPr>
          <p:nvPr/>
        </p:nvSpPr>
        <p:spPr bwMode="auto">
          <a:xfrm>
            <a:off x="107504" y="1772815"/>
            <a:ext cx="2088232" cy="630405"/>
          </a:xfrm>
          <a:prstGeom prst="rect">
            <a:avLst/>
          </a:prstGeom>
          <a:solidFill>
            <a:srgbClr val="CC0000"/>
          </a:solidFill>
          <a:ln w="9525">
            <a:solidFill>
              <a:schemeClr val="bg1"/>
            </a:solidFill>
            <a:miter lim="800000"/>
            <a:headEnd/>
            <a:tailEnd/>
          </a:ln>
        </p:spPr>
        <p:txBody>
          <a:bodyPr wrap="none" anchor="ctr"/>
          <a:lstStyle/>
          <a:p>
            <a:pPr algn="ctr" fontAlgn="t"/>
            <a:r>
              <a:rPr lang="it-IT" sz="1800" dirty="0" err="1">
                <a:solidFill>
                  <a:schemeClr val="bg1"/>
                </a:solidFill>
              </a:rPr>
              <a:t>IBicocca</a:t>
            </a:r>
            <a:endParaRPr lang="it-IT" sz="1800" i="0" dirty="0">
              <a:solidFill>
                <a:schemeClr val="bg1"/>
              </a:solidFill>
            </a:endParaRPr>
          </a:p>
        </p:txBody>
      </p:sp>
      <p:sp>
        <p:nvSpPr>
          <p:cNvPr id="21" name="Rectangle 3"/>
          <p:cNvSpPr>
            <a:spLocks noChangeArrowheads="1"/>
          </p:cNvSpPr>
          <p:nvPr/>
        </p:nvSpPr>
        <p:spPr bwMode="auto">
          <a:xfrm>
            <a:off x="2483768" y="1772816"/>
            <a:ext cx="5628780" cy="4032453"/>
          </a:xfrm>
          <a:prstGeom prst="rect">
            <a:avLst/>
          </a:prstGeom>
          <a:solidFill>
            <a:schemeClr val="bg1">
              <a:lumMod val="75000"/>
            </a:schemeClr>
          </a:solidFill>
          <a:ln w="9525">
            <a:noFill/>
            <a:miter lim="800000"/>
            <a:headEnd/>
            <a:tailEnd/>
          </a:ln>
        </p:spPr>
        <p:txBody>
          <a:bodyPr/>
          <a:lstStyle/>
          <a:p>
            <a:r>
              <a:rPr lang="en-US" sz="1600" b="0" i="1" dirty="0" err="1"/>
              <a:t>iBicocca</a:t>
            </a:r>
            <a:r>
              <a:rPr lang="en-US" sz="1600" b="0" dirty="0"/>
              <a:t> proposes different initiatives to the students to help them become part of a continuously changing world. </a:t>
            </a:r>
          </a:p>
          <a:p>
            <a:endParaRPr lang="en-US" sz="1600" b="0" dirty="0"/>
          </a:p>
          <a:p>
            <a:r>
              <a:rPr lang="en-US" sz="1600" b="0" i="1" dirty="0" err="1"/>
              <a:t>iBicocca</a:t>
            </a:r>
            <a:r>
              <a:rPr lang="en-US" sz="1600" b="0" dirty="0"/>
              <a:t> is the project that activates your </a:t>
            </a:r>
            <a:r>
              <a:rPr lang="en-US" sz="1600" b="0" dirty="0" err="1"/>
              <a:t>i</a:t>
            </a:r>
            <a:r>
              <a:rPr lang="en-US" sz="1600" b="0" dirty="0"/>
              <a:t>-side (innovation, enterprise).</a:t>
            </a:r>
          </a:p>
          <a:p>
            <a:endParaRPr lang="en-US" sz="1600" b="0" dirty="0"/>
          </a:p>
          <a:p>
            <a:r>
              <a:rPr lang="en-US" sz="1600" b="0" i="1" dirty="0" err="1"/>
              <a:t>iBicocca</a:t>
            </a:r>
            <a:r>
              <a:rPr lang="en-US" sz="1600" b="0" i="1" dirty="0"/>
              <a:t> </a:t>
            </a:r>
            <a:r>
              <a:rPr lang="en-US" sz="1600" b="0" dirty="0"/>
              <a:t>aims to spread the culture of innovation, helping students to become self-made entrepreneurs, and give them the instruments to face their future work challenges.</a:t>
            </a:r>
            <a:endParaRPr lang="en-US" sz="1600" dirty="0"/>
          </a:p>
        </p:txBody>
      </p:sp>
    </p:spTree>
    <p:extLst>
      <p:ext uri="{BB962C8B-B14F-4D97-AF65-F5344CB8AC3E}">
        <p14:creationId xmlns:p14="http://schemas.microsoft.com/office/powerpoint/2010/main" val="317140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3356992"/>
            <a:ext cx="8229600" cy="2197869"/>
          </a:xfrm>
        </p:spPr>
        <p:txBody>
          <a:bodyPr/>
          <a:lstStyle/>
          <a:p>
            <a:pPr marL="0" indent="0" algn="ctr">
              <a:buNone/>
            </a:pPr>
            <a:r>
              <a:rPr lang="it-IT" sz="6000" b="1" dirty="0" err="1">
                <a:solidFill>
                  <a:schemeClr val="tx2"/>
                </a:solidFill>
              </a:rPr>
              <a:t>Questions</a:t>
            </a:r>
            <a:r>
              <a:rPr lang="it-IT" sz="6000" b="1" dirty="0">
                <a:solidFill>
                  <a:schemeClr val="tx2"/>
                </a:solidFill>
              </a:rPr>
              <a:t>? </a:t>
            </a:r>
          </a:p>
        </p:txBody>
      </p:sp>
    </p:spTree>
    <p:extLst>
      <p:ext uri="{BB962C8B-B14F-4D97-AF65-F5344CB8AC3E}">
        <p14:creationId xmlns:p14="http://schemas.microsoft.com/office/powerpoint/2010/main" val="288081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Presentation </a:t>
            </a:r>
            <a:r>
              <a:rPr lang="it-IT" dirty="0" err="1"/>
              <a:t>plan</a:t>
            </a:r>
            <a:endParaRPr lang="en-US" dirty="0"/>
          </a:p>
        </p:txBody>
      </p:sp>
      <p:sp>
        <p:nvSpPr>
          <p:cNvPr id="3" name="Segnaposto contenuto 2"/>
          <p:cNvSpPr>
            <a:spLocks noGrp="1"/>
          </p:cNvSpPr>
          <p:nvPr>
            <p:ph idx="1"/>
          </p:nvPr>
        </p:nvSpPr>
        <p:spPr/>
        <p:txBody>
          <a:bodyPr>
            <a:normAutofit/>
          </a:bodyPr>
          <a:lstStyle/>
          <a:p>
            <a:r>
              <a:rPr lang="it-IT" dirty="0" err="1"/>
              <a:t>University</a:t>
            </a:r>
            <a:r>
              <a:rPr lang="it-IT" dirty="0"/>
              <a:t> of Milan-Bicocca</a:t>
            </a:r>
          </a:p>
          <a:p>
            <a:pPr lvl="1"/>
            <a:r>
              <a:rPr lang="it-IT" dirty="0"/>
              <a:t>Services and </a:t>
            </a:r>
            <a:r>
              <a:rPr lang="it-IT" dirty="0" err="1"/>
              <a:t>opportunities</a:t>
            </a:r>
            <a:r>
              <a:rPr lang="it-IT" dirty="0"/>
              <a:t> for </a:t>
            </a:r>
            <a:r>
              <a:rPr lang="it-IT" dirty="0" err="1"/>
              <a:t>students</a:t>
            </a:r>
            <a:endParaRPr lang="it-IT" dirty="0"/>
          </a:p>
          <a:p>
            <a:pPr lvl="1"/>
            <a:r>
              <a:rPr lang="it-IT" dirty="0"/>
              <a:t>cross-</a:t>
            </a:r>
            <a:r>
              <a:rPr lang="it-IT" dirty="0" err="1"/>
              <a:t>disciplinary</a:t>
            </a:r>
            <a:r>
              <a:rPr lang="it-IT" dirty="0"/>
              <a:t> </a:t>
            </a:r>
            <a:r>
              <a:rPr lang="it-IT" dirty="0" err="1"/>
              <a:t>skills</a:t>
            </a:r>
            <a:r>
              <a:rPr lang="it-IT" dirty="0"/>
              <a:t> </a:t>
            </a:r>
            <a:r>
              <a:rPr lang="it-IT" dirty="0" err="1"/>
              <a:t>development</a:t>
            </a:r>
            <a:endParaRPr lang="it-IT" dirty="0"/>
          </a:p>
          <a:p>
            <a:pPr lvl="1"/>
            <a:endParaRPr lang="it-IT" dirty="0"/>
          </a:p>
          <a:p>
            <a:r>
              <a:rPr lang="it-IT" b="1" dirty="0" err="1">
                <a:solidFill>
                  <a:srgbClr val="A4224B"/>
                </a:solidFill>
              </a:rPr>
              <a:t>Department</a:t>
            </a:r>
            <a:r>
              <a:rPr lang="it-IT" b="1" dirty="0">
                <a:solidFill>
                  <a:srgbClr val="A4224B"/>
                </a:solidFill>
              </a:rPr>
              <a:t> of </a:t>
            </a:r>
            <a:r>
              <a:rPr lang="it-IT" b="1" dirty="0" err="1">
                <a:solidFill>
                  <a:srgbClr val="A4224B"/>
                </a:solidFill>
              </a:rPr>
              <a:t>Psychology</a:t>
            </a:r>
            <a:endParaRPr lang="it-IT" b="1" dirty="0">
              <a:solidFill>
                <a:srgbClr val="A4224B"/>
              </a:solidFill>
            </a:endParaRPr>
          </a:p>
          <a:p>
            <a:pPr lvl="1"/>
            <a:r>
              <a:rPr lang="it-IT" dirty="0"/>
              <a:t>Organization</a:t>
            </a:r>
          </a:p>
          <a:p>
            <a:pPr lvl="1"/>
            <a:r>
              <a:rPr lang="it-IT" dirty="0"/>
              <a:t>In case of </a:t>
            </a:r>
            <a:r>
              <a:rPr lang="it-IT" dirty="0" err="1"/>
              <a:t>need</a:t>
            </a:r>
            <a:r>
              <a:rPr lang="it-IT" dirty="0"/>
              <a:t>….</a:t>
            </a:r>
          </a:p>
          <a:p>
            <a:pPr lvl="1"/>
            <a:endParaRPr lang="it-IT" dirty="0"/>
          </a:p>
          <a:p>
            <a:r>
              <a:rPr lang="it-IT" dirty="0"/>
              <a:t>Master </a:t>
            </a:r>
            <a:r>
              <a:rPr lang="it-IT" dirty="0" err="1"/>
              <a:t>Degree</a:t>
            </a:r>
            <a:r>
              <a:rPr lang="it-IT" dirty="0"/>
              <a:t> Course: AEPS</a:t>
            </a:r>
          </a:p>
          <a:p>
            <a:pPr lvl="1"/>
            <a:endParaRPr lang="it-IT" dirty="0"/>
          </a:p>
          <a:p>
            <a:pPr marL="0" indent="0">
              <a:buNone/>
            </a:pPr>
            <a:endParaRPr lang="en-US" dirty="0"/>
          </a:p>
        </p:txBody>
      </p:sp>
    </p:spTree>
    <p:extLst>
      <p:ext uri="{BB962C8B-B14F-4D97-AF65-F5344CB8AC3E}">
        <p14:creationId xmlns:p14="http://schemas.microsoft.com/office/powerpoint/2010/main" val="1049927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University</a:t>
            </a:r>
            <a:r>
              <a:rPr lang="it-IT" dirty="0"/>
              <a:t> Organization </a:t>
            </a:r>
          </a:p>
        </p:txBody>
      </p:sp>
      <p:sp>
        <p:nvSpPr>
          <p:cNvPr id="3" name="Segnaposto contenuto 2"/>
          <p:cNvSpPr>
            <a:spLocks noGrp="1"/>
          </p:cNvSpPr>
          <p:nvPr>
            <p:ph idx="1"/>
          </p:nvPr>
        </p:nvSpPr>
        <p:spPr/>
        <p:txBody>
          <a:bodyPr>
            <a:normAutofit lnSpcReduction="10000"/>
          </a:bodyPr>
          <a:lstStyle/>
          <a:p>
            <a:r>
              <a:rPr lang="it-IT" dirty="0" err="1"/>
              <a:t>Governing</a:t>
            </a:r>
            <a:r>
              <a:rPr lang="it-IT" dirty="0"/>
              <a:t> </a:t>
            </a:r>
            <a:r>
              <a:rPr lang="it-IT" dirty="0" err="1"/>
              <a:t>bodies</a:t>
            </a:r>
            <a:r>
              <a:rPr lang="it-IT" dirty="0"/>
              <a:t> of </a:t>
            </a:r>
            <a:r>
              <a:rPr lang="it-IT" dirty="0" err="1"/>
              <a:t>study</a:t>
            </a:r>
            <a:r>
              <a:rPr lang="it-IT" dirty="0"/>
              <a:t> </a:t>
            </a:r>
            <a:r>
              <a:rPr lang="it-IT" dirty="0" err="1"/>
              <a:t>programmes</a:t>
            </a:r>
            <a:r>
              <a:rPr lang="it-IT" dirty="0"/>
              <a:t> in </a:t>
            </a:r>
            <a:r>
              <a:rPr lang="it-IT" dirty="0" err="1"/>
              <a:t>our</a:t>
            </a:r>
            <a:r>
              <a:rPr lang="it-IT" dirty="0"/>
              <a:t> </a:t>
            </a:r>
            <a:r>
              <a:rPr lang="it-IT" dirty="0" err="1"/>
              <a:t>University</a:t>
            </a:r>
            <a:r>
              <a:rPr lang="it-IT" dirty="0"/>
              <a:t> (and in </a:t>
            </a:r>
            <a:r>
              <a:rPr lang="it-IT" dirty="0" err="1"/>
              <a:t>Italy</a:t>
            </a:r>
            <a:r>
              <a:rPr lang="it-IT" dirty="0"/>
              <a:t> in general)</a:t>
            </a:r>
          </a:p>
          <a:p>
            <a:pPr lvl="1"/>
            <a:endParaRPr lang="it-IT" dirty="0"/>
          </a:p>
          <a:p>
            <a:pPr lvl="1"/>
            <a:r>
              <a:rPr lang="it-IT" dirty="0"/>
              <a:t>Program Board (</a:t>
            </a:r>
            <a:r>
              <a:rPr lang="it-IT" dirty="0" err="1"/>
              <a:t>at</a:t>
            </a:r>
            <a:r>
              <a:rPr lang="it-IT" dirty="0"/>
              <a:t> the level of the </a:t>
            </a:r>
            <a:r>
              <a:rPr lang="it-IT" dirty="0" err="1"/>
              <a:t>Master’s</a:t>
            </a:r>
            <a:r>
              <a:rPr lang="it-IT" dirty="0"/>
              <a:t> Course)</a:t>
            </a:r>
            <a:br>
              <a:rPr lang="it-IT" dirty="0"/>
            </a:br>
            <a:r>
              <a:rPr lang="it-IT" dirty="0"/>
              <a:t>Consiglio di Coordinamento Didattico (</a:t>
            </a:r>
            <a:r>
              <a:rPr lang="it-IT" b="1" dirty="0"/>
              <a:t>CCD</a:t>
            </a:r>
            <a:r>
              <a:rPr lang="it-IT" dirty="0"/>
              <a:t>)</a:t>
            </a:r>
          </a:p>
          <a:p>
            <a:pPr lvl="1"/>
            <a:endParaRPr lang="it-IT" dirty="0"/>
          </a:p>
          <a:p>
            <a:pPr lvl="1"/>
            <a:r>
              <a:rPr lang="it-IT" dirty="0"/>
              <a:t>Departmental Council (</a:t>
            </a:r>
            <a:r>
              <a:rPr lang="it-IT" dirty="0" err="1"/>
              <a:t>at</a:t>
            </a:r>
            <a:r>
              <a:rPr lang="it-IT" dirty="0"/>
              <a:t> the level of the Department)</a:t>
            </a:r>
            <a:br>
              <a:rPr lang="it-IT" dirty="0"/>
            </a:br>
            <a:r>
              <a:rPr lang="it-IT" dirty="0"/>
              <a:t>Consiglio di Dipartimento (</a:t>
            </a:r>
            <a:r>
              <a:rPr lang="it-IT" b="1" dirty="0"/>
              <a:t>CDD</a:t>
            </a:r>
            <a:r>
              <a:rPr lang="it-IT" dirty="0"/>
              <a:t>)</a:t>
            </a:r>
          </a:p>
          <a:p>
            <a:pPr lvl="1"/>
            <a:endParaRPr lang="it-IT" dirty="0"/>
          </a:p>
          <a:p>
            <a:pPr lvl="1"/>
            <a:r>
              <a:rPr lang="it-IT" dirty="0"/>
              <a:t>Students-</a:t>
            </a:r>
            <a:r>
              <a:rPr lang="it-IT" dirty="0" err="1"/>
              <a:t>Instructors</a:t>
            </a:r>
            <a:r>
              <a:rPr lang="it-IT" dirty="0"/>
              <a:t> Joint Committee (</a:t>
            </a:r>
            <a:r>
              <a:rPr lang="it-IT" dirty="0" err="1"/>
              <a:t>at</a:t>
            </a:r>
            <a:r>
              <a:rPr lang="it-IT" dirty="0"/>
              <a:t> the level of the Department)</a:t>
            </a:r>
            <a:br>
              <a:rPr lang="it-IT" dirty="0"/>
            </a:br>
            <a:r>
              <a:rPr lang="it-IT" dirty="0"/>
              <a:t>Commissione paritetica</a:t>
            </a:r>
          </a:p>
          <a:p>
            <a:pPr lvl="1"/>
            <a:endParaRPr lang="it-IT" dirty="0"/>
          </a:p>
          <a:p>
            <a:pPr marL="344487" lvl="1" indent="0">
              <a:buNone/>
            </a:pPr>
            <a:endParaRPr lang="it-IT" dirty="0"/>
          </a:p>
          <a:p>
            <a:pPr lvl="1"/>
            <a:endParaRPr lang="it-IT" dirty="0"/>
          </a:p>
        </p:txBody>
      </p:sp>
      <p:sp>
        <p:nvSpPr>
          <p:cNvPr id="4" name="Rettangolo 3"/>
          <p:cNvSpPr/>
          <p:nvPr/>
        </p:nvSpPr>
        <p:spPr bwMode="auto">
          <a:xfrm>
            <a:off x="971600" y="1916832"/>
            <a:ext cx="914400" cy="9144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it-IT" sz="36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372652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dirty="0"/>
              <a:t>Program Board (Consiglio di Coordinamento Didattico – CCD)</a:t>
            </a:r>
          </a:p>
        </p:txBody>
      </p:sp>
      <p:sp>
        <p:nvSpPr>
          <p:cNvPr id="3" name="Segnaposto contenuto 2"/>
          <p:cNvSpPr>
            <a:spLocks noGrp="1"/>
          </p:cNvSpPr>
          <p:nvPr>
            <p:ph idx="1"/>
          </p:nvPr>
        </p:nvSpPr>
        <p:spPr>
          <a:xfrm>
            <a:off x="628649" y="1825625"/>
            <a:ext cx="8082213" cy="4351338"/>
          </a:xfrm>
        </p:spPr>
        <p:txBody>
          <a:bodyPr>
            <a:normAutofit/>
          </a:bodyPr>
          <a:lstStyle/>
          <a:p>
            <a:r>
              <a:rPr lang="it-IT" sz="2800" dirty="0" err="1"/>
              <a:t>Members</a:t>
            </a:r>
            <a:r>
              <a:rPr lang="it-IT" sz="2800" dirty="0"/>
              <a:t>:</a:t>
            </a:r>
          </a:p>
          <a:p>
            <a:pPr lvl="1"/>
            <a:r>
              <a:rPr lang="it-IT" sz="2400" dirty="0" err="1"/>
              <a:t>All</a:t>
            </a:r>
            <a:r>
              <a:rPr lang="it-IT" sz="2400" dirty="0"/>
              <a:t> </a:t>
            </a:r>
            <a:r>
              <a:rPr lang="it-IT" sz="2400" dirty="0" err="1"/>
              <a:t>researchers</a:t>
            </a:r>
            <a:r>
              <a:rPr lang="it-IT" sz="2400" dirty="0"/>
              <a:t> and </a:t>
            </a:r>
            <a:r>
              <a:rPr lang="it-IT" sz="2400" dirty="0" err="1"/>
              <a:t>professors</a:t>
            </a:r>
            <a:r>
              <a:rPr lang="it-IT" sz="2400" dirty="0"/>
              <a:t> </a:t>
            </a:r>
            <a:r>
              <a:rPr lang="it-IT" sz="2400" dirty="0" err="1"/>
              <a:t>involved</a:t>
            </a:r>
            <a:r>
              <a:rPr lang="it-IT" sz="2400" dirty="0"/>
              <a:t> in </a:t>
            </a:r>
            <a:r>
              <a:rPr lang="it-IT" sz="2400" dirty="0" err="1"/>
              <a:t>all</a:t>
            </a:r>
            <a:r>
              <a:rPr lang="it-IT" sz="2400" dirty="0"/>
              <a:t> </a:t>
            </a:r>
            <a:r>
              <a:rPr lang="it-IT" sz="2400" dirty="0" err="1"/>
              <a:t>courses</a:t>
            </a:r>
            <a:endParaRPr lang="it-IT" sz="2400" dirty="0"/>
          </a:p>
          <a:p>
            <a:pPr lvl="1"/>
            <a:r>
              <a:rPr lang="it-IT" sz="2400" dirty="0" err="1"/>
              <a:t>Student’s</a:t>
            </a:r>
            <a:r>
              <a:rPr lang="it-IT" sz="2400" dirty="0"/>
              <a:t> </a:t>
            </a:r>
            <a:r>
              <a:rPr lang="it-IT" sz="2400" dirty="0" err="1"/>
              <a:t>representatives</a:t>
            </a:r>
            <a:r>
              <a:rPr lang="it-IT" sz="2400" dirty="0"/>
              <a:t> </a:t>
            </a:r>
            <a:r>
              <a:rPr lang="it-IT" dirty="0"/>
              <a:t>(</a:t>
            </a:r>
            <a:r>
              <a:rPr lang="it-IT" dirty="0" err="1"/>
              <a:t>it</a:t>
            </a:r>
            <a:r>
              <a:rPr lang="it-IT" dirty="0"/>
              <a:t> </a:t>
            </a:r>
            <a:r>
              <a:rPr lang="it-IT" dirty="0" err="1"/>
              <a:t>could</a:t>
            </a:r>
            <a:r>
              <a:rPr lang="it-IT" dirty="0"/>
              <a:t> be </a:t>
            </a:r>
            <a:r>
              <a:rPr lang="it-IT" dirty="0" err="1"/>
              <a:t>you</a:t>
            </a:r>
            <a:r>
              <a:rPr lang="it-IT" dirty="0"/>
              <a:t>)</a:t>
            </a:r>
          </a:p>
          <a:p>
            <a:pPr lvl="1"/>
            <a:endParaRPr lang="it-IT" sz="2400" dirty="0"/>
          </a:p>
          <a:p>
            <a:r>
              <a:rPr lang="it-IT" sz="2800" dirty="0" err="1"/>
              <a:t>Duties</a:t>
            </a:r>
            <a:r>
              <a:rPr lang="it-IT" sz="2800" dirty="0"/>
              <a:t>. </a:t>
            </a:r>
            <a:r>
              <a:rPr lang="it-IT" sz="2800" dirty="0" err="1"/>
              <a:t>Proposes</a:t>
            </a:r>
            <a:r>
              <a:rPr lang="it-IT" sz="2800" dirty="0"/>
              <a:t>:</a:t>
            </a:r>
          </a:p>
          <a:p>
            <a:pPr lvl="1"/>
            <a:r>
              <a:rPr lang="it-IT" sz="2400" dirty="0"/>
              <a:t>Organization of </a:t>
            </a:r>
            <a:r>
              <a:rPr lang="it-IT" sz="2400" dirty="0" err="1"/>
              <a:t>program</a:t>
            </a:r>
            <a:r>
              <a:rPr lang="it-IT" sz="2400" dirty="0"/>
              <a:t> </a:t>
            </a:r>
            <a:r>
              <a:rPr lang="it-IT" sz="2400" dirty="0" err="1"/>
              <a:t>structure</a:t>
            </a:r>
            <a:r>
              <a:rPr lang="it-IT" sz="2400" dirty="0"/>
              <a:t> (</a:t>
            </a:r>
            <a:r>
              <a:rPr lang="it-IT" sz="2400" dirty="0" err="1"/>
              <a:t>e.g</a:t>
            </a:r>
            <a:r>
              <a:rPr lang="it-IT" sz="2400" dirty="0"/>
              <a:t>, </a:t>
            </a:r>
            <a:r>
              <a:rPr lang="it-IT" sz="2400" dirty="0" err="1"/>
              <a:t>Activation</a:t>
            </a:r>
            <a:r>
              <a:rPr lang="it-IT" sz="2400" dirty="0"/>
              <a:t> and </a:t>
            </a:r>
            <a:r>
              <a:rPr lang="it-IT" sz="2400" dirty="0" err="1"/>
              <a:t>disactivation</a:t>
            </a:r>
            <a:r>
              <a:rPr lang="it-IT" sz="2400" dirty="0"/>
              <a:t> of </a:t>
            </a:r>
            <a:r>
              <a:rPr lang="it-IT" sz="2400" dirty="0" err="1"/>
              <a:t>courses</a:t>
            </a:r>
            <a:r>
              <a:rPr lang="it-IT" sz="2400" dirty="0"/>
              <a:t>, </a:t>
            </a:r>
            <a:r>
              <a:rPr lang="it-IT" sz="2400" dirty="0" err="1"/>
              <a:t>modification</a:t>
            </a:r>
            <a:r>
              <a:rPr lang="it-IT" sz="2400" dirty="0"/>
              <a:t> of </a:t>
            </a:r>
            <a:r>
              <a:rPr lang="it-IT" sz="2400" dirty="0" err="1"/>
              <a:t>program</a:t>
            </a:r>
            <a:r>
              <a:rPr lang="it-IT" sz="2400" dirty="0"/>
              <a:t> </a:t>
            </a:r>
            <a:r>
              <a:rPr lang="it-IT" sz="2400" dirty="0" err="1"/>
              <a:t>structure</a:t>
            </a:r>
            <a:r>
              <a:rPr lang="it-IT" sz="2400" dirty="0"/>
              <a:t>)</a:t>
            </a:r>
          </a:p>
          <a:p>
            <a:pPr lvl="1"/>
            <a:r>
              <a:rPr lang="it-IT" sz="2400" dirty="0"/>
              <a:t>Analysis and </a:t>
            </a:r>
            <a:r>
              <a:rPr lang="it-IT" sz="2400" dirty="0" err="1"/>
              <a:t>discussion</a:t>
            </a:r>
            <a:r>
              <a:rPr lang="it-IT" sz="2400" dirty="0"/>
              <a:t> of </a:t>
            </a:r>
            <a:r>
              <a:rPr lang="it-IT" sz="2400" dirty="0" err="1"/>
              <a:t>any</a:t>
            </a:r>
            <a:r>
              <a:rPr lang="it-IT" sz="2400" dirty="0"/>
              <a:t> issues </a:t>
            </a:r>
            <a:r>
              <a:rPr lang="it-IT" sz="2400" dirty="0" err="1"/>
              <a:t>arising</a:t>
            </a:r>
            <a:r>
              <a:rPr lang="it-IT" sz="2400" dirty="0"/>
              <a:t> </a:t>
            </a:r>
            <a:r>
              <a:rPr lang="it-IT" sz="2400" dirty="0" err="1"/>
              <a:t>during</a:t>
            </a:r>
            <a:r>
              <a:rPr lang="it-IT" sz="2400" dirty="0"/>
              <a:t> the </a:t>
            </a:r>
            <a:r>
              <a:rPr lang="it-IT" sz="2400" dirty="0" err="1"/>
              <a:t>year</a:t>
            </a:r>
            <a:endParaRPr lang="it-IT" sz="2400" dirty="0"/>
          </a:p>
          <a:p>
            <a:pPr lvl="1"/>
            <a:r>
              <a:rPr lang="it-IT" sz="2400" dirty="0"/>
              <a:t>Program </a:t>
            </a:r>
            <a:r>
              <a:rPr lang="it-IT" sz="2400" dirty="0" err="1"/>
              <a:t>guidelines</a:t>
            </a:r>
            <a:r>
              <a:rPr lang="it-IT" sz="2400" dirty="0"/>
              <a:t> on </a:t>
            </a:r>
            <a:r>
              <a:rPr lang="it-IT" sz="2400" dirty="0" err="1"/>
              <a:t>internship</a:t>
            </a:r>
            <a:r>
              <a:rPr lang="it-IT" sz="2400" dirty="0"/>
              <a:t>, </a:t>
            </a:r>
            <a:r>
              <a:rPr lang="it-IT" sz="2400" dirty="0" err="1"/>
              <a:t>thesis</a:t>
            </a:r>
            <a:r>
              <a:rPr lang="it-IT" sz="2400" dirty="0"/>
              <a:t>, </a:t>
            </a:r>
            <a:r>
              <a:rPr lang="it-IT" sz="2400" dirty="0" err="1"/>
              <a:t>etc</a:t>
            </a:r>
            <a:r>
              <a:rPr lang="it-IT" sz="2400" dirty="0"/>
              <a:t>….</a:t>
            </a:r>
          </a:p>
          <a:p>
            <a:pPr lvl="1"/>
            <a:r>
              <a:rPr lang="it-IT" sz="2400" dirty="0" err="1"/>
              <a:t>Admission</a:t>
            </a:r>
            <a:r>
              <a:rPr lang="it-IT" sz="2400" dirty="0"/>
              <a:t> </a:t>
            </a:r>
            <a:r>
              <a:rPr lang="it-IT" sz="2400" dirty="0" err="1"/>
              <a:t>procedures</a:t>
            </a:r>
            <a:r>
              <a:rPr lang="it-IT" sz="2400" dirty="0"/>
              <a:t> </a:t>
            </a:r>
          </a:p>
          <a:p>
            <a:pPr marL="344487" lvl="1" indent="0">
              <a:buNone/>
            </a:pPr>
            <a:endParaRPr lang="it-IT" dirty="0"/>
          </a:p>
          <a:p>
            <a:pPr lvl="1"/>
            <a:endParaRPr lang="it-IT" dirty="0"/>
          </a:p>
        </p:txBody>
      </p:sp>
    </p:spTree>
    <p:extLst>
      <p:ext uri="{BB962C8B-B14F-4D97-AF65-F5344CB8AC3E}">
        <p14:creationId xmlns:p14="http://schemas.microsoft.com/office/powerpoint/2010/main" val="351501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Presentation </a:t>
            </a:r>
            <a:r>
              <a:rPr lang="it-IT" dirty="0" err="1"/>
              <a:t>plan</a:t>
            </a:r>
            <a:endParaRPr lang="en-US" dirty="0"/>
          </a:p>
        </p:txBody>
      </p:sp>
      <p:sp>
        <p:nvSpPr>
          <p:cNvPr id="3" name="Segnaposto contenuto 2"/>
          <p:cNvSpPr>
            <a:spLocks noGrp="1"/>
          </p:cNvSpPr>
          <p:nvPr>
            <p:ph idx="1"/>
          </p:nvPr>
        </p:nvSpPr>
        <p:spPr/>
        <p:txBody>
          <a:bodyPr>
            <a:normAutofit/>
          </a:bodyPr>
          <a:lstStyle/>
          <a:p>
            <a:r>
              <a:rPr lang="it-IT" b="1" dirty="0" err="1">
                <a:solidFill>
                  <a:srgbClr val="A4224B"/>
                </a:solidFill>
              </a:rPr>
              <a:t>University</a:t>
            </a:r>
            <a:r>
              <a:rPr lang="it-IT" b="1" dirty="0">
                <a:solidFill>
                  <a:srgbClr val="A4224B"/>
                </a:solidFill>
              </a:rPr>
              <a:t> of Milan-Bicocca</a:t>
            </a:r>
          </a:p>
          <a:p>
            <a:pPr lvl="1"/>
            <a:r>
              <a:rPr lang="it-IT" dirty="0"/>
              <a:t>Services and </a:t>
            </a:r>
            <a:r>
              <a:rPr lang="it-IT" dirty="0" err="1"/>
              <a:t>opportunities</a:t>
            </a:r>
            <a:r>
              <a:rPr lang="it-IT" dirty="0"/>
              <a:t> for </a:t>
            </a:r>
            <a:r>
              <a:rPr lang="it-IT" dirty="0" err="1"/>
              <a:t>students</a:t>
            </a:r>
            <a:endParaRPr lang="it-IT" dirty="0"/>
          </a:p>
          <a:p>
            <a:pPr lvl="1"/>
            <a:r>
              <a:rPr lang="it-IT" dirty="0"/>
              <a:t>cross-</a:t>
            </a:r>
            <a:r>
              <a:rPr lang="it-IT" dirty="0" err="1"/>
              <a:t>disciplinary</a:t>
            </a:r>
            <a:r>
              <a:rPr lang="it-IT" dirty="0"/>
              <a:t> </a:t>
            </a:r>
            <a:r>
              <a:rPr lang="it-IT" dirty="0" err="1"/>
              <a:t>skills</a:t>
            </a:r>
            <a:r>
              <a:rPr lang="it-IT" dirty="0"/>
              <a:t> </a:t>
            </a:r>
            <a:r>
              <a:rPr lang="it-IT" dirty="0" err="1"/>
              <a:t>development</a:t>
            </a:r>
            <a:endParaRPr lang="it-IT" dirty="0"/>
          </a:p>
          <a:p>
            <a:pPr lvl="1"/>
            <a:endParaRPr lang="it-IT" dirty="0"/>
          </a:p>
          <a:p>
            <a:r>
              <a:rPr lang="it-IT" dirty="0" err="1"/>
              <a:t>Department</a:t>
            </a:r>
            <a:r>
              <a:rPr lang="it-IT" dirty="0"/>
              <a:t> of </a:t>
            </a:r>
            <a:r>
              <a:rPr lang="it-IT" dirty="0" err="1"/>
              <a:t>Psychology</a:t>
            </a:r>
            <a:endParaRPr lang="it-IT" dirty="0"/>
          </a:p>
          <a:p>
            <a:pPr lvl="1"/>
            <a:r>
              <a:rPr lang="it-IT" dirty="0"/>
              <a:t>Organization</a:t>
            </a:r>
          </a:p>
          <a:p>
            <a:pPr lvl="1"/>
            <a:r>
              <a:rPr lang="it-IT" dirty="0"/>
              <a:t>In case of </a:t>
            </a:r>
            <a:r>
              <a:rPr lang="it-IT" dirty="0" err="1"/>
              <a:t>need</a:t>
            </a:r>
            <a:r>
              <a:rPr lang="it-IT" dirty="0"/>
              <a:t>…</a:t>
            </a:r>
          </a:p>
          <a:p>
            <a:pPr lvl="1"/>
            <a:endParaRPr lang="it-IT" dirty="0"/>
          </a:p>
          <a:p>
            <a:r>
              <a:rPr lang="it-IT" dirty="0"/>
              <a:t>Master </a:t>
            </a:r>
            <a:r>
              <a:rPr lang="it-IT" dirty="0" err="1"/>
              <a:t>Degree</a:t>
            </a:r>
            <a:r>
              <a:rPr lang="it-IT" dirty="0"/>
              <a:t> Course: AEPS</a:t>
            </a:r>
          </a:p>
          <a:p>
            <a:pPr lvl="1"/>
            <a:endParaRPr lang="it-IT" dirty="0"/>
          </a:p>
          <a:p>
            <a:pPr marL="0" indent="0">
              <a:buNone/>
            </a:pPr>
            <a:endParaRPr lang="en-US" dirty="0"/>
          </a:p>
        </p:txBody>
      </p:sp>
    </p:spTree>
    <p:extLst>
      <p:ext uri="{BB962C8B-B14F-4D97-AF65-F5344CB8AC3E}">
        <p14:creationId xmlns:p14="http://schemas.microsoft.com/office/powerpoint/2010/main" val="1553135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dirty="0"/>
              <a:t>Departmental Board (Consiglio di Dipartimento – CDD)</a:t>
            </a:r>
          </a:p>
        </p:txBody>
      </p:sp>
      <p:sp>
        <p:nvSpPr>
          <p:cNvPr id="3" name="Segnaposto contenuto 2"/>
          <p:cNvSpPr>
            <a:spLocks noGrp="1"/>
          </p:cNvSpPr>
          <p:nvPr>
            <p:ph idx="1"/>
          </p:nvPr>
        </p:nvSpPr>
        <p:spPr>
          <a:xfrm>
            <a:off x="628649" y="1825625"/>
            <a:ext cx="8082213" cy="4351338"/>
          </a:xfrm>
        </p:spPr>
        <p:txBody>
          <a:bodyPr>
            <a:normAutofit/>
          </a:bodyPr>
          <a:lstStyle/>
          <a:p>
            <a:r>
              <a:rPr lang="it-IT" sz="2800" dirty="0" err="1"/>
              <a:t>Members</a:t>
            </a:r>
            <a:r>
              <a:rPr lang="it-IT" sz="2800" dirty="0"/>
              <a:t>:</a:t>
            </a:r>
          </a:p>
          <a:p>
            <a:pPr lvl="1"/>
            <a:r>
              <a:rPr lang="it-IT" sz="2400" dirty="0" err="1"/>
              <a:t>All</a:t>
            </a:r>
            <a:r>
              <a:rPr lang="it-IT" sz="2400" dirty="0"/>
              <a:t> </a:t>
            </a:r>
            <a:r>
              <a:rPr lang="it-IT" sz="2400" dirty="0" err="1"/>
              <a:t>professors</a:t>
            </a:r>
            <a:r>
              <a:rPr lang="it-IT" sz="2400" dirty="0"/>
              <a:t> and </a:t>
            </a:r>
            <a:r>
              <a:rPr lang="it-IT" sz="2400" dirty="0" err="1"/>
              <a:t>researchers</a:t>
            </a:r>
            <a:r>
              <a:rPr lang="it-IT" sz="2400" dirty="0"/>
              <a:t> of the </a:t>
            </a:r>
            <a:r>
              <a:rPr lang="it-IT" sz="2400" dirty="0" err="1"/>
              <a:t>Department</a:t>
            </a:r>
            <a:endParaRPr lang="it-IT" sz="2400" dirty="0"/>
          </a:p>
          <a:p>
            <a:pPr lvl="1"/>
            <a:r>
              <a:rPr lang="it-IT" sz="2400" dirty="0" err="1"/>
              <a:t>Student’s</a:t>
            </a:r>
            <a:r>
              <a:rPr lang="it-IT" sz="2400" dirty="0"/>
              <a:t> </a:t>
            </a:r>
            <a:r>
              <a:rPr lang="it-IT" sz="2400" dirty="0" err="1"/>
              <a:t>representatives</a:t>
            </a:r>
            <a:r>
              <a:rPr lang="it-IT" sz="2400" dirty="0"/>
              <a:t> </a:t>
            </a:r>
            <a:r>
              <a:rPr lang="it-IT" dirty="0"/>
              <a:t>(</a:t>
            </a:r>
            <a:r>
              <a:rPr lang="it-IT" dirty="0" err="1"/>
              <a:t>it</a:t>
            </a:r>
            <a:r>
              <a:rPr lang="it-IT" dirty="0"/>
              <a:t> </a:t>
            </a:r>
            <a:r>
              <a:rPr lang="it-IT" dirty="0" err="1"/>
              <a:t>could</a:t>
            </a:r>
            <a:r>
              <a:rPr lang="it-IT" dirty="0"/>
              <a:t> be </a:t>
            </a:r>
            <a:r>
              <a:rPr lang="it-IT" dirty="0" err="1"/>
              <a:t>you</a:t>
            </a:r>
            <a:r>
              <a:rPr lang="it-IT" dirty="0"/>
              <a:t>)</a:t>
            </a:r>
          </a:p>
          <a:p>
            <a:pPr lvl="1"/>
            <a:endParaRPr lang="it-IT" sz="2400" dirty="0"/>
          </a:p>
          <a:p>
            <a:r>
              <a:rPr lang="it-IT" sz="2800" dirty="0" err="1"/>
              <a:t>Duties</a:t>
            </a:r>
            <a:endParaRPr lang="it-IT" sz="2800" dirty="0"/>
          </a:p>
          <a:p>
            <a:pPr lvl="1"/>
            <a:r>
              <a:rPr lang="it-IT" sz="2400" dirty="0" err="1"/>
              <a:t>Takes</a:t>
            </a:r>
            <a:r>
              <a:rPr lang="it-IT" sz="2400" dirty="0"/>
              <a:t> the </a:t>
            </a:r>
            <a:r>
              <a:rPr lang="it-IT" sz="2400" dirty="0" err="1"/>
              <a:t>final</a:t>
            </a:r>
            <a:r>
              <a:rPr lang="it-IT" sz="2400" dirty="0"/>
              <a:t> </a:t>
            </a:r>
            <a:r>
              <a:rPr lang="it-IT" sz="2400" dirty="0" err="1"/>
              <a:t>decision</a:t>
            </a:r>
            <a:r>
              <a:rPr lang="it-IT" sz="2400" dirty="0"/>
              <a:t> on </a:t>
            </a:r>
            <a:r>
              <a:rPr lang="it-IT" sz="2400" dirty="0" err="1"/>
              <a:t>what</a:t>
            </a:r>
            <a:r>
              <a:rPr lang="it-IT" sz="2400" dirty="0"/>
              <a:t> </a:t>
            </a:r>
            <a:r>
              <a:rPr lang="it-IT" sz="2400" dirty="0" err="1"/>
              <a:t>is</a:t>
            </a:r>
            <a:r>
              <a:rPr lang="it-IT" sz="2400" dirty="0"/>
              <a:t> </a:t>
            </a:r>
            <a:r>
              <a:rPr lang="it-IT" sz="2400" dirty="0" err="1"/>
              <a:t>proposed</a:t>
            </a:r>
            <a:r>
              <a:rPr lang="it-IT" sz="2400" dirty="0"/>
              <a:t> by the CCD!</a:t>
            </a:r>
          </a:p>
          <a:p>
            <a:pPr marL="344487" lvl="1" indent="0">
              <a:buNone/>
            </a:pPr>
            <a:endParaRPr lang="it-IT" dirty="0"/>
          </a:p>
          <a:p>
            <a:pPr lvl="1"/>
            <a:endParaRPr lang="it-IT" dirty="0"/>
          </a:p>
        </p:txBody>
      </p:sp>
    </p:spTree>
    <p:extLst>
      <p:ext uri="{BB962C8B-B14F-4D97-AF65-F5344CB8AC3E}">
        <p14:creationId xmlns:p14="http://schemas.microsoft.com/office/powerpoint/2010/main" val="1749945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Students-</a:t>
            </a:r>
            <a:r>
              <a:rPr lang="it-IT" dirty="0" err="1"/>
              <a:t>Instructors</a:t>
            </a:r>
            <a:r>
              <a:rPr lang="it-IT" dirty="0"/>
              <a:t> Joint Commitee</a:t>
            </a:r>
            <a:br>
              <a:rPr lang="it-IT" dirty="0"/>
            </a:br>
            <a:r>
              <a:rPr lang="it-IT" dirty="0"/>
              <a:t>(Commissione paritetica)</a:t>
            </a:r>
            <a:endParaRPr lang="en-US" dirty="0"/>
          </a:p>
        </p:txBody>
      </p:sp>
      <p:sp>
        <p:nvSpPr>
          <p:cNvPr id="3" name="Segnaposto contenuto 2"/>
          <p:cNvSpPr>
            <a:spLocks noGrp="1"/>
          </p:cNvSpPr>
          <p:nvPr>
            <p:ph idx="1"/>
          </p:nvPr>
        </p:nvSpPr>
        <p:spPr/>
        <p:txBody>
          <a:bodyPr>
            <a:normAutofit lnSpcReduction="10000"/>
          </a:bodyPr>
          <a:lstStyle/>
          <a:p>
            <a:r>
              <a:rPr lang="it-IT" dirty="0"/>
              <a:t>5 </a:t>
            </a:r>
            <a:r>
              <a:rPr lang="it-IT" dirty="0" err="1"/>
              <a:t>Professors</a:t>
            </a:r>
            <a:r>
              <a:rPr lang="it-IT" dirty="0"/>
              <a:t> + 5 </a:t>
            </a:r>
            <a:r>
              <a:rPr lang="it-IT" dirty="0" err="1"/>
              <a:t>students</a:t>
            </a:r>
            <a:endParaRPr lang="it-IT" dirty="0"/>
          </a:p>
          <a:p>
            <a:r>
              <a:rPr lang="it-IT" dirty="0" err="1"/>
              <a:t>Meets</a:t>
            </a:r>
            <a:r>
              <a:rPr lang="it-IT" dirty="0"/>
              <a:t> </a:t>
            </a:r>
            <a:r>
              <a:rPr lang="it-IT" dirty="0" err="1"/>
              <a:t>at</a:t>
            </a:r>
            <a:r>
              <a:rPr lang="it-IT" dirty="0"/>
              <a:t> </a:t>
            </a:r>
            <a:r>
              <a:rPr lang="it-IT" dirty="0" err="1"/>
              <a:t>least</a:t>
            </a:r>
            <a:r>
              <a:rPr lang="it-IT" dirty="0"/>
              <a:t> </a:t>
            </a:r>
            <a:r>
              <a:rPr lang="it-IT" dirty="0" err="1"/>
              <a:t>three</a:t>
            </a:r>
            <a:r>
              <a:rPr lang="it-IT" dirty="0"/>
              <a:t> </a:t>
            </a:r>
            <a:r>
              <a:rPr lang="it-IT" dirty="0" err="1"/>
              <a:t>times</a:t>
            </a:r>
            <a:r>
              <a:rPr lang="it-IT" dirty="0"/>
              <a:t> a </a:t>
            </a:r>
            <a:r>
              <a:rPr lang="it-IT" dirty="0" err="1"/>
              <a:t>year</a:t>
            </a:r>
            <a:r>
              <a:rPr lang="it-IT" dirty="0"/>
              <a:t>.</a:t>
            </a:r>
          </a:p>
          <a:p>
            <a:r>
              <a:rPr lang="it-IT" dirty="0" err="1"/>
              <a:t>Discuss</a:t>
            </a:r>
            <a:r>
              <a:rPr lang="it-IT" dirty="0"/>
              <a:t> </a:t>
            </a:r>
            <a:r>
              <a:rPr lang="it-IT" dirty="0" err="1"/>
              <a:t>problems</a:t>
            </a:r>
            <a:r>
              <a:rPr lang="it-IT" dirty="0"/>
              <a:t> </a:t>
            </a:r>
            <a:r>
              <a:rPr lang="it-IT" dirty="0" err="1"/>
              <a:t>regarding</a:t>
            </a:r>
            <a:r>
              <a:rPr lang="it-IT" dirty="0"/>
              <a:t> </a:t>
            </a:r>
            <a:r>
              <a:rPr lang="it-IT" dirty="0" err="1"/>
              <a:t>courses</a:t>
            </a:r>
            <a:r>
              <a:rPr lang="it-IT" dirty="0"/>
              <a:t> and </a:t>
            </a:r>
            <a:r>
              <a:rPr lang="it-IT" dirty="0" err="1"/>
              <a:t>suggests</a:t>
            </a:r>
            <a:r>
              <a:rPr lang="it-IT" dirty="0"/>
              <a:t> </a:t>
            </a:r>
            <a:r>
              <a:rPr lang="it-IT" dirty="0" err="1"/>
              <a:t>improvements</a:t>
            </a:r>
            <a:endParaRPr lang="it-IT" dirty="0"/>
          </a:p>
          <a:p>
            <a:r>
              <a:rPr lang="it-IT" dirty="0" err="1"/>
              <a:t>Writes</a:t>
            </a:r>
            <a:r>
              <a:rPr lang="it-IT" dirty="0"/>
              <a:t> an </a:t>
            </a:r>
            <a:r>
              <a:rPr lang="it-IT" dirty="0" err="1"/>
              <a:t>yearly</a:t>
            </a:r>
            <a:r>
              <a:rPr lang="it-IT" dirty="0"/>
              <a:t> report on </a:t>
            </a:r>
            <a:r>
              <a:rPr lang="it-IT" dirty="0" err="1"/>
              <a:t>each</a:t>
            </a:r>
            <a:r>
              <a:rPr lang="it-IT" dirty="0"/>
              <a:t> of the Courses of the Department</a:t>
            </a:r>
          </a:p>
          <a:p>
            <a:endParaRPr lang="it-IT" dirty="0"/>
          </a:p>
          <a:p>
            <a:endParaRPr lang="it-IT" dirty="0"/>
          </a:p>
          <a:p>
            <a:pPr marL="0" indent="0">
              <a:buNone/>
            </a:pPr>
            <a:r>
              <a:rPr lang="en-US" dirty="0">
                <a:hlinkClick r:id="rId2"/>
              </a:rPr>
              <a:t>https://unimib.it/ateneo/organizzazione/organi/commissioni-paritetiche</a:t>
            </a:r>
            <a:endParaRPr lang="en-US" dirty="0"/>
          </a:p>
          <a:p>
            <a:pPr marL="0" indent="0">
              <a:buNone/>
            </a:pPr>
            <a:endParaRPr lang="en-US" dirty="0"/>
          </a:p>
        </p:txBody>
      </p:sp>
    </p:spTree>
    <p:extLst>
      <p:ext uri="{BB962C8B-B14F-4D97-AF65-F5344CB8AC3E}">
        <p14:creationId xmlns:p14="http://schemas.microsoft.com/office/powerpoint/2010/main" val="1200818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What</a:t>
            </a:r>
            <a:r>
              <a:rPr lang="it-IT" dirty="0"/>
              <a:t> </a:t>
            </a:r>
            <a:r>
              <a:rPr lang="it-IT" dirty="0" err="1"/>
              <a:t>if</a:t>
            </a:r>
            <a:r>
              <a:rPr lang="it-IT" dirty="0"/>
              <a:t> </a:t>
            </a:r>
            <a:r>
              <a:rPr lang="it-IT" dirty="0" err="1"/>
              <a:t>problems</a:t>
            </a:r>
            <a:r>
              <a:rPr lang="it-IT" dirty="0"/>
              <a:t> </a:t>
            </a:r>
            <a:r>
              <a:rPr lang="it-IT" dirty="0" err="1"/>
              <a:t>arise</a:t>
            </a:r>
            <a:r>
              <a:rPr lang="it-IT" dirty="0"/>
              <a:t>?	</a:t>
            </a:r>
            <a:endParaRPr lang="en-US" dirty="0"/>
          </a:p>
        </p:txBody>
      </p:sp>
      <p:sp>
        <p:nvSpPr>
          <p:cNvPr id="3" name="Segnaposto contenuto 2"/>
          <p:cNvSpPr>
            <a:spLocks noGrp="1"/>
          </p:cNvSpPr>
          <p:nvPr>
            <p:ph idx="1"/>
          </p:nvPr>
        </p:nvSpPr>
        <p:spPr/>
        <p:txBody>
          <a:bodyPr>
            <a:normAutofit fontScale="92500" lnSpcReduction="20000"/>
          </a:bodyPr>
          <a:lstStyle/>
          <a:p>
            <a:r>
              <a:rPr lang="it-IT" dirty="0"/>
              <a:t>Talk to the </a:t>
            </a:r>
            <a:r>
              <a:rPr lang="it-IT" dirty="0" err="1"/>
              <a:t>teachers</a:t>
            </a:r>
            <a:endParaRPr lang="it-IT" dirty="0"/>
          </a:p>
          <a:p>
            <a:pPr marL="344487" lvl="1" indent="0">
              <a:buNone/>
            </a:pPr>
            <a:r>
              <a:rPr lang="it-IT" dirty="0" err="1"/>
              <a:t>If</a:t>
            </a:r>
            <a:r>
              <a:rPr lang="it-IT" dirty="0"/>
              <a:t> the </a:t>
            </a:r>
            <a:r>
              <a:rPr lang="it-IT" dirty="0" err="1"/>
              <a:t>problem</a:t>
            </a:r>
            <a:r>
              <a:rPr lang="it-IT" dirty="0"/>
              <a:t> </a:t>
            </a:r>
            <a:r>
              <a:rPr lang="it-IT" dirty="0" err="1"/>
              <a:t>persists</a:t>
            </a:r>
            <a:endParaRPr lang="it-IT" dirty="0"/>
          </a:p>
          <a:p>
            <a:pPr marL="344487" lvl="1" indent="0">
              <a:buNone/>
            </a:pPr>
            <a:endParaRPr lang="it-IT" dirty="0"/>
          </a:p>
          <a:p>
            <a:r>
              <a:rPr lang="it-IT" dirty="0"/>
              <a:t>Talk to the </a:t>
            </a:r>
            <a:r>
              <a:rPr lang="it-IT" dirty="0" err="1"/>
              <a:t>students</a:t>
            </a:r>
            <a:r>
              <a:rPr lang="it-IT" dirty="0"/>
              <a:t>’ </a:t>
            </a:r>
            <a:r>
              <a:rPr lang="it-IT" dirty="0" err="1"/>
              <a:t>representatives</a:t>
            </a:r>
            <a:r>
              <a:rPr lang="it-IT" dirty="0"/>
              <a:t>. </a:t>
            </a:r>
            <a:r>
              <a:rPr lang="it-IT" dirty="0" err="1"/>
              <a:t>They</a:t>
            </a:r>
            <a:r>
              <a:rPr lang="it-IT" dirty="0"/>
              <a:t> </a:t>
            </a:r>
            <a:r>
              <a:rPr lang="it-IT" dirty="0" err="1"/>
              <a:t>will</a:t>
            </a:r>
            <a:r>
              <a:rPr lang="it-IT" dirty="0"/>
              <a:t> talk to</a:t>
            </a:r>
          </a:p>
          <a:p>
            <a:pPr lvl="1"/>
            <a:r>
              <a:rPr lang="it-IT" dirty="0"/>
              <a:t>Coordinator (Giulio Costantini)</a:t>
            </a:r>
          </a:p>
          <a:p>
            <a:pPr lvl="1"/>
            <a:r>
              <a:rPr lang="it-IT" dirty="0"/>
              <a:t>CCD</a:t>
            </a:r>
          </a:p>
          <a:p>
            <a:pPr lvl="1"/>
            <a:r>
              <a:rPr lang="it-IT" dirty="0" err="1"/>
              <a:t>Department’s</a:t>
            </a:r>
            <a:r>
              <a:rPr lang="it-IT" dirty="0"/>
              <a:t> Head</a:t>
            </a:r>
          </a:p>
          <a:p>
            <a:pPr lvl="1"/>
            <a:r>
              <a:rPr lang="it-IT" dirty="0"/>
              <a:t>Joint Students-</a:t>
            </a:r>
            <a:r>
              <a:rPr lang="it-IT" dirty="0" err="1"/>
              <a:t>instructor</a:t>
            </a:r>
            <a:r>
              <a:rPr lang="it-IT" dirty="0"/>
              <a:t> </a:t>
            </a:r>
            <a:r>
              <a:rPr lang="it-IT" dirty="0" err="1"/>
              <a:t>committee</a:t>
            </a:r>
            <a:r>
              <a:rPr lang="it-IT" dirty="0"/>
              <a:t>. </a:t>
            </a:r>
          </a:p>
          <a:p>
            <a:pPr lvl="1"/>
            <a:endParaRPr lang="it-IT" dirty="0"/>
          </a:p>
          <a:p>
            <a:r>
              <a:rPr lang="it-IT" dirty="0"/>
              <a:t>For issues of </a:t>
            </a:r>
            <a:r>
              <a:rPr lang="it-IT" dirty="0" err="1"/>
              <a:t>harassment</a:t>
            </a:r>
            <a:r>
              <a:rPr lang="it-IT" dirty="0"/>
              <a:t>/mobbing, </a:t>
            </a:r>
            <a:r>
              <a:rPr lang="it-IT" dirty="0" err="1"/>
              <a:t>you</a:t>
            </a:r>
            <a:r>
              <a:rPr lang="it-IT" dirty="0"/>
              <a:t> can talk to the </a:t>
            </a:r>
            <a:r>
              <a:rPr lang="it-IT" dirty="0" err="1"/>
              <a:t>Trusted</a:t>
            </a:r>
            <a:r>
              <a:rPr lang="it-IT" dirty="0"/>
              <a:t> Advisor (Consigliere di Fiducia)</a:t>
            </a:r>
            <a:br>
              <a:rPr lang="it-IT" dirty="0"/>
            </a:br>
            <a:r>
              <a:rPr lang="it-IT" dirty="0">
                <a:hlinkClick r:id="rId2"/>
              </a:rPr>
              <a:t>https://www.unimib.it/ateneo/organi/comitato-unico-garanzia/attivita</a:t>
            </a:r>
            <a:r>
              <a:rPr lang="it-IT" dirty="0"/>
              <a:t> </a:t>
            </a:r>
          </a:p>
        </p:txBody>
      </p:sp>
    </p:spTree>
    <p:extLst>
      <p:ext uri="{BB962C8B-B14F-4D97-AF65-F5344CB8AC3E}">
        <p14:creationId xmlns:p14="http://schemas.microsoft.com/office/powerpoint/2010/main" val="3027443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3356992"/>
            <a:ext cx="8229600" cy="2197869"/>
          </a:xfrm>
        </p:spPr>
        <p:txBody>
          <a:bodyPr/>
          <a:lstStyle/>
          <a:p>
            <a:pPr marL="0" indent="0" algn="ctr">
              <a:buNone/>
            </a:pPr>
            <a:r>
              <a:rPr lang="it-IT" sz="6000" b="1" dirty="0" err="1">
                <a:solidFill>
                  <a:schemeClr val="tx2"/>
                </a:solidFill>
              </a:rPr>
              <a:t>Questions</a:t>
            </a:r>
            <a:r>
              <a:rPr lang="it-IT" sz="6000" b="1" dirty="0">
                <a:solidFill>
                  <a:schemeClr val="tx2"/>
                </a:solidFill>
              </a:rPr>
              <a:t>? </a:t>
            </a:r>
          </a:p>
        </p:txBody>
      </p:sp>
    </p:spTree>
    <p:extLst>
      <p:ext uri="{BB962C8B-B14F-4D97-AF65-F5344CB8AC3E}">
        <p14:creationId xmlns:p14="http://schemas.microsoft.com/office/powerpoint/2010/main" val="3703018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Presentation </a:t>
            </a:r>
            <a:r>
              <a:rPr lang="it-IT" dirty="0" err="1"/>
              <a:t>plan</a:t>
            </a:r>
            <a:endParaRPr lang="en-US" dirty="0"/>
          </a:p>
        </p:txBody>
      </p:sp>
      <p:sp>
        <p:nvSpPr>
          <p:cNvPr id="3" name="Segnaposto contenuto 2"/>
          <p:cNvSpPr>
            <a:spLocks noGrp="1"/>
          </p:cNvSpPr>
          <p:nvPr>
            <p:ph idx="1"/>
          </p:nvPr>
        </p:nvSpPr>
        <p:spPr/>
        <p:txBody>
          <a:bodyPr>
            <a:normAutofit/>
          </a:bodyPr>
          <a:lstStyle/>
          <a:p>
            <a:r>
              <a:rPr lang="it-IT" dirty="0" err="1"/>
              <a:t>University</a:t>
            </a:r>
            <a:r>
              <a:rPr lang="it-IT" dirty="0"/>
              <a:t> of Milan-Bicocca</a:t>
            </a:r>
          </a:p>
          <a:p>
            <a:pPr lvl="1"/>
            <a:r>
              <a:rPr lang="it-IT" dirty="0"/>
              <a:t>Services and </a:t>
            </a:r>
            <a:r>
              <a:rPr lang="it-IT" dirty="0" err="1"/>
              <a:t>opportunities</a:t>
            </a:r>
            <a:r>
              <a:rPr lang="it-IT" dirty="0"/>
              <a:t> for </a:t>
            </a:r>
            <a:r>
              <a:rPr lang="it-IT" dirty="0" err="1"/>
              <a:t>students</a:t>
            </a:r>
            <a:endParaRPr lang="it-IT" dirty="0"/>
          </a:p>
          <a:p>
            <a:pPr lvl="1"/>
            <a:r>
              <a:rPr lang="it-IT" dirty="0"/>
              <a:t>cross-</a:t>
            </a:r>
            <a:r>
              <a:rPr lang="it-IT" dirty="0" err="1"/>
              <a:t>disciplinary</a:t>
            </a:r>
            <a:r>
              <a:rPr lang="it-IT" dirty="0"/>
              <a:t> </a:t>
            </a:r>
            <a:r>
              <a:rPr lang="it-IT" dirty="0" err="1"/>
              <a:t>skills</a:t>
            </a:r>
            <a:r>
              <a:rPr lang="it-IT" dirty="0"/>
              <a:t> </a:t>
            </a:r>
            <a:r>
              <a:rPr lang="it-IT" dirty="0" err="1"/>
              <a:t>development</a:t>
            </a:r>
            <a:endParaRPr lang="it-IT" dirty="0"/>
          </a:p>
          <a:p>
            <a:pPr lvl="1"/>
            <a:endParaRPr lang="it-IT" dirty="0"/>
          </a:p>
          <a:p>
            <a:r>
              <a:rPr lang="it-IT" dirty="0" err="1"/>
              <a:t>Department</a:t>
            </a:r>
            <a:r>
              <a:rPr lang="it-IT" dirty="0"/>
              <a:t> of </a:t>
            </a:r>
            <a:r>
              <a:rPr lang="it-IT" dirty="0" err="1"/>
              <a:t>Psychology</a:t>
            </a:r>
            <a:endParaRPr lang="it-IT" dirty="0"/>
          </a:p>
          <a:p>
            <a:pPr lvl="1"/>
            <a:r>
              <a:rPr lang="it-IT" dirty="0"/>
              <a:t>Organization</a:t>
            </a:r>
          </a:p>
          <a:p>
            <a:pPr lvl="1"/>
            <a:r>
              <a:rPr lang="it-IT" dirty="0"/>
              <a:t>In case of </a:t>
            </a:r>
            <a:r>
              <a:rPr lang="it-IT" dirty="0" err="1"/>
              <a:t>need</a:t>
            </a:r>
            <a:r>
              <a:rPr lang="it-IT" dirty="0"/>
              <a:t>….</a:t>
            </a:r>
          </a:p>
          <a:p>
            <a:pPr lvl="1"/>
            <a:endParaRPr lang="it-IT" dirty="0"/>
          </a:p>
          <a:p>
            <a:r>
              <a:rPr lang="it-IT" b="1" dirty="0">
                <a:solidFill>
                  <a:srgbClr val="A4224B"/>
                </a:solidFill>
              </a:rPr>
              <a:t>Master </a:t>
            </a:r>
            <a:r>
              <a:rPr lang="it-IT" b="1" dirty="0" err="1">
                <a:solidFill>
                  <a:srgbClr val="A4224B"/>
                </a:solidFill>
              </a:rPr>
              <a:t>Degree</a:t>
            </a:r>
            <a:r>
              <a:rPr lang="it-IT" b="1" dirty="0">
                <a:solidFill>
                  <a:srgbClr val="A4224B"/>
                </a:solidFill>
              </a:rPr>
              <a:t> Course: AEPS</a:t>
            </a:r>
          </a:p>
          <a:p>
            <a:pPr lvl="1"/>
            <a:endParaRPr lang="it-IT" dirty="0"/>
          </a:p>
          <a:p>
            <a:pPr marL="0" indent="0">
              <a:buNone/>
            </a:pPr>
            <a:endParaRPr lang="en-US" dirty="0"/>
          </a:p>
        </p:txBody>
      </p:sp>
    </p:spTree>
    <p:extLst>
      <p:ext uri="{BB962C8B-B14F-4D97-AF65-F5344CB8AC3E}">
        <p14:creationId xmlns:p14="http://schemas.microsoft.com/office/powerpoint/2010/main" val="4248369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Campus.unimib.it</a:t>
            </a:r>
          </a:p>
        </p:txBody>
      </p:sp>
      <p:sp>
        <p:nvSpPr>
          <p:cNvPr id="3" name="Segnaposto contenuto 2"/>
          <p:cNvSpPr>
            <a:spLocks noGrp="1"/>
          </p:cNvSpPr>
          <p:nvPr>
            <p:ph idx="1"/>
          </p:nvPr>
        </p:nvSpPr>
        <p:spPr/>
        <p:txBody>
          <a:bodyPr/>
          <a:lstStyle/>
          <a:p>
            <a:r>
              <a:rPr lang="en-US" sz="2800" dirty="0"/>
              <a:t>All Students registered at the University of Milano-Bicocca are provided with a personal e-mail address. This is the only address that you should use in your communications with teachers and Administrative staff. </a:t>
            </a:r>
          </a:p>
          <a:p>
            <a:r>
              <a:rPr lang="en-US" sz="2800" dirty="0"/>
              <a:t>With the email address credentials (i.e., the email password) you will be able to</a:t>
            </a:r>
          </a:p>
          <a:p>
            <a:pPr lvl="1"/>
            <a:r>
              <a:rPr lang="en-US" sz="2400" dirty="0"/>
              <a:t>View the course pages and download materials</a:t>
            </a:r>
          </a:p>
          <a:p>
            <a:pPr lvl="1"/>
            <a:r>
              <a:rPr lang="en-US" sz="2400" dirty="0"/>
              <a:t>Access to the library databases</a:t>
            </a:r>
          </a:p>
          <a:p>
            <a:pPr lvl="1"/>
            <a:r>
              <a:rPr lang="en-US" sz="2400" dirty="0"/>
              <a:t>Handle administration procedures (exams, study plan etc.)</a:t>
            </a:r>
          </a:p>
          <a:p>
            <a:pPr lvl="1"/>
            <a:endParaRPr lang="it-IT" dirty="0"/>
          </a:p>
        </p:txBody>
      </p:sp>
    </p:spTree>
    <p:extLst>
      <p:ext uri="{BB962C8B-B14F-4D97-AF65-F5344CB8AC3E}">
        <p14:creationId xmlns:p14="http://schemas.microsoft.com/office/powerpoint/2010/main" val="61485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Where</a:t>
            </a:r>
            <a:r>
              <a:rPr lang="it-IT" dirty="0"/>
              <a:t> to </a:t>
            </a:r>
            <a:r>
              <a:rPr lang="it-IT" dirty="0" err="1"/>
              <a:t>find</a:t>
            </a:r>
            <a:r>
              <a:rPr lang="it-IT" dirty="0"/>
              <a:t> information</a:t>
            </a:r>
          </a:p>
        </p:txBody>
      </p:sp>
      <p:sp>
        <p:nvSpPr>
          <p:cNvPr id="4" name="Segnaposto contenuto 3"/>
          <p:cNvSpPr>
            <a:spLocks noGrp="1"/>
          </p:cNvSpPr>
          <p:nvPr>
            <p:ph idx="1"/>
          </p:nvPr>
        </p:nvSpPr>
        <p:spPr>
          <a:xfrm>
            <a:off x="628650" y="1825625"/>
            <a:ext cx="7886700" cy="4351338"/>
          </a:xfrm>
        </p:spPr>
        <p:txBody>
          <a:bodyPr/>
          <a:lstStyle/>
          <a:p>
            <a:r>
              <a:rPr lang="it-IT" dirty="0">
                <a:hlinkClick r:id="rId2"/>
              </a:rPr>
              <a:t>elearning.unimib.it</a:t>
            </a:r>
            <a:endParaRPr lang="it-IT" dirty="0"/>
          </a:p>
          <a:p>
            <a:pPr lvl="1"/>
            <a:r>
              <a:rPr lang="it-IT" dirty="0"/>
              <a:t>Courses</a:t>
            </a:r>
          </a:p>
          <a:p>
            <a:pPr lvl="2"/>
            <a:r>
              <a:rPr lang="it-IT" dirty="0" err="1"/>
              <a:t>Each</a:t>
            </a:r>
            <a:r>
              <a:rPr lang="it-IT" dirty="0"/>
              <a:t> </a:t>
            </a:r>
            <a:r>
              <a:rPr lang="it-IT" dirty="0" err="1"/>
              <a:t>course</a:t>
            </a:r>
            <a:r>
              <a:rPr lang="it-IT" dirty="0"/>
              <a:t> </a:t>
            </a:r>
            <a:r>
              <a:rPr lang="it-IT" dirty="0" err="1"/>
              <a:t>has</a:t>
            </a:r>
            <a:r>
              <a:rPr lang="it-IT" dirty="0"/>
              <a:t> </a:t>
            </a:r>
            <a:r>
              <a:rPr lang="it-IT" dirty="0" err="1"/>
              <a:t>its</a:t>
            </a:r>
            <a:r>
              <a:rPr lang="it-IT" dirty="0"/>
              <a:t> page. Here, </a:t>
            </a:r>
            <a:r>
              <a:rPr lang="it-IT" dirty="0" err="1"/>
              <a:t>we</a:t>
            </a:r>
            <a:r>
              <a:rPr lang="it-IT" dirty="0"/>
              <a:t> </a:t>
            </a:r>
            <a:r>
              <a:rPr lang="it-IT" dirty="0" err="1"/>
              <a:t>will</a:t>
            </a:r>
            <a:r>
              <a:rPr lang="it-IT" dirty="0"/>
              <a:t> </a:t>
            </a:r>
            <a:r>
              <a:rPr lang="it-IT" dirty="0" err="1"/>
              <a:t>add</a:t>
            </a:r>
            <a:r>
              <a:rPr lang="it-IT" dirty="0"/>
              <a:t> </a:t>
            </a:r>
            <a:r>
              <a:rPr lang="it-IT" dirty="0" err="1"/>
              <a:t>materials</a:t>
            </a:r>
            <a:r>
              <a:rPr lang="it-IT" dirty="0"/>
              <a:t>, lecture slides, etc. </a:t>
            </a:r>
            <a:r>
              <a:rPr lang="it-IT" dirty="0" err="1"/>
              <a:t>We</a:t>
            </a:r>
            <a:r>
              <a:rPr lang="it-IT" dirty="0"/>
              <a:t> </a:t>
            </a:r>
            <a:r>
              <a:rPr lang="it-IT" dirty="0" err="1"/>
              <a:t>will</a:t>
            </a:r>
            <a:r>
              <a:rPr lang="it-IT" dirty="0"/>
              <a:t> </a:t>
            </a:r>
            <a:r>
              <a:rPr lang="it-IT" dirty="0" err="1"/>
              <a:t>also</a:t>
            </a:r>
            <a:r>
              <a:rPr lang="it-IT" dirty="0"/>
              <a:t> be </a:t>
            </a:r>
            <a:r>
              <a:rPr lang="it-IT" dirty="0" err="1"/>
              <a:t>able</a:t>
            </a:r>
            <a:r>
              <a:rPr lang="it-IT" dirty="0"/>
              <a:t> to </a:t>
            </a:r>
            <a:r>
              <a:rPr lang="it-IT" dirty="0" err="1"/>
              <a:t>send</a:t>
            </a:r>
            <a:r>
              <a:rPr lang="it-IT" dirty="0"/>
              <a:t> </a:t>
            </a:r>
            <a:r>
              <a:rPr lang="it-IT" dirty="0" err="1"/>
              <a:t>you</a:t>
            </a:r>
            <a:r>
              <a:rPr lang="it-IT" dirty="0"/>
              <a:t> </a:t>
            </a:r>
            <a:r>
              <a:rPr lang="it-IT" dirty="0" err="1"/>
              <a:t>messages</a:t>
            </a:r>
            <a:r>
              <a:rPr lang="it-IT" dirty="0"/>
              <a:t> so </a:t>
            </a:r>
            <a:r>
              <a:rPr lang="it-IT" b="1" dirty="0" err="1">
                <a:solidFill>
                  <a:schemeClr val="tx2"/>
                </a:solidFill>
              </a:rPr>
              <a:t>please</a:t>
            </a:r>
            <a:r>
              <a:rPr lang="it-IT" b="1" dirty="0">
                <a:solidFill>
                  <a:schemeClr val="tx2"/>
                </a:solidFill>
              </a:rPr>
              <a:t> register to </a:t>
            </a:r>
            <a:r>
              <a:rPr lang="it-IT" b="1" dirty="0" err="1">
                <a:solidFill>
                  <a:schemeClr val="tx2"/>
                </a:solidFill>
              </a:rPr>
              <a:t>each</a:t>
            </a:r>
            <a:r>
              <a:rPr lang="it-IT" b="1" dirty="0">
                <a:solidFill>
                  <a:schemeClr val="tx2"/>
                </a:solidFill>
              </a:rPr>
              <a:t> </a:t>
            </a:r>
            <a:r>
              <a:rPr lang="it-IT" b="1" dirty="0" err="1">
                <a:solidFill>
                  <a:schemeClr val="tx2"/>
                </a:solidFill>
              </a:rPr>
              <a:t>course</a:t>
            </a:r>
            <a:r>
              <a:rPr lang="it-IT" b="1" dirty="0">
                <a:solidFill>
                  <a:schemeClr val="tx2"/>
                </a:solidFill>
              </a:rPr>
              <a:t> on </a:t>
            </a:r>
            <a:r>
              <a:rPr lang="it-IT" b="1" dirty="0" err="1">
                <a:solidFill>
                  <a:schemeClr val="tx2"/>
                </a:solidFill>
              </a:rPr>
              <a:t>elearning</a:t>
            </a:r>
            <a:r>
              <a:rPr lang="it-IT" b="1" dirty="0">
                <a:solidFill>
                  <a:schemeClr val="tx2"/>
                </a:solidFill>
              </a:rPr>
              <a:t>!</a:t>
            </a:r>
          </a:p>
          <a:p>
            <a:pPr lvl="1"/>
            <a:r>
              <a:rPr lang="it-IT" dirty="0"/>
              <a:t>General Information </a:t>
            </a:r>
            <a:r>
              <a:rPr lang="it-IT" dirty="0" err="1"/>
              <a:t>Administrative</a:t>
            </a:r>
            <a:r>
              <a:rPr lang="it-IT" dirty="0"/>
              <a:t> information and </a:t>
            </a:r>
            <a:r>
              <a:rPr lang="it-IT" dirty="0" err="1"/>
              <a:t>procedures</a:t>
            </a:r>
            <a:r>
              <a:rPr lang="it-IT" dirty="0"/>
              <a:t>…</a:t>
            </a:r>
            <a:br>
              <a:rPr lang="it-IT" dirty="0"/>
            </a:br>
            <a:r>
              <a:rPr lang="it-IT" sz="2800" dirty="0">
                <a:hlinkClick r:id="rId3"/>
              </a:rPr>
              <a:t>www.psicologia.unimib.it</a:t>
            </a:r>
            <a:endParaRPr lang="it-IT" sz="2800" dirty="0"/>
          </a:p>
          <a:p>
            <a:pPr lvl="1"/>
            <a:r>
              <a:rPr lang="it-IT" dirty="0" err="1"/>
              <a:t>Instructors</a:t>
            </a:r>
            <a:r>
              <a:rPr lang="it-IT" dirty="0"/>
              <a:t>: </a:t>
            </a:r>
            <a:r>
              <a:rPr lang="it-IT" dirty="0" err="1"/>
              <a:t>each</a:t>
            </a:r>
            <a:r>
              <a:rPr lang="it-IT" dirty="0"/>
              <a:t> </a:t>
            </a:r>
            <a:r>
              <a:rPr lang="it-IT" dirty="0" err="1"/>
              <a:t>instructor</a:t>
            </a:r>
            <a:r>
              <a:rPr lang="it-IT" dirty="0"/>
              <a:t> </a:t>
            </a:r>
            <a:r>
              <a:rPr lang="it-IT" dirty="0" err="1"/>
              <a:t>has</a:t>
            </a:r>
            <a:r>
              <a:rPr lang="it-IT" dirty="0"/>
              <a:t> office hours, </a:t>
            </a:r>
            <a:r>
              <a:rPr lang="it-IT" dirty="0" err="1"/>
              <a:t>communicated</a:t>
            </a:r>
            <a:r>
              <a:rPr lang="it-IT" dirty="0"/>
              <a:t> on </a:t>
            </a:r>
            <a:r>
              <a:rPr lang="it-IT" dirty="0" err="1"/>
              <a:t>their</a:t>
            </a:r>
            <a:r>
              <a:rPr lang="it-IT" dirty="0"/>
              <a:t> </a:t>
            </a:r>
            <a:r>
              <a:rPr lang="it-IT" dirty="0" err="1"/>
              <a:t>webpage</a:t>
            </a:r>
            <a:endParaRPr lang="it-IT" dirty="0"/>
          </a:p>
          <a:p>
            <a:pPr lvl="1"/>
            <a:endParaRPr lang="it-IT" dirty="0"/>
          </a:p>
        </p:txBody>
      </p:sp>
    </p:spTree>
    <p:extLst>
      <p:ext uri="{BB962C8B-B14F-4D97-AF65-F5344CB8AC3E}">
        <p14:creationId xmlns:p14="http://schemas.microsoft.com/office/powerpoint/2010/main" val="2393904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0" dirty="0">
                <a:latin typeface="Tahoma"/>
                <a:cs typeface="Tahoma"/>
              </a:rPr>
              <a:t>AEPS </a:t>
            </a:r>
            <a:r>
              <a:rPr lang="it-IT" b="0" dirty="0" err="1">
                <a:latin typeface="Tahoma"/>
                <a:cs typeface="Tahoma"/>
              </a:rPr>
              <a:t>Structure</a:t>
            </a:r>
            <a:endParaRPr lang="it-IT" b="0" dirty="0">
              <a:latin typeface="Tahoma"/>
              <a:cs typeface="Tahoma"/>
            </a:endParaRPr>
          </a:p>
        </p:txBody>
      </p:sp>
      <p:sp>
        <p:nvSpPr>
          <p:cNvPr id="3" name="Segnaposto contenuto 2"/>
          <p:cNvSpPr>
            <a:spLocks noGrp="1"/>
          </p:cNvSpPr>
          <p:nvPr>
            <p:ph idx="1"/>
          </p:nvPr>
        </p:nvSpPr>
        <p:spPr/>
        <p:txBody>
          <a:bodyPr>
            <a:normAutofit lnSpcReduction="10000"/>
          </a:bodyPr>
          <a:lstStyle/>
          <a:p>
            <a:r>
              <a:rPr lang="it-IT" sz="2300" dirty="0">
                <a:latin typeface="Tahoma"/>
                <a:cs typeface="Tahoma"/>
              </a:rPr>
              <a:t>CFU (</a:t>
            </a:r>
            <a:r>
              <a:rPr lang="it-IT" sz="2300" dirty="0" err="1">
                <a:latin typeface="Tahoma"/>
                <a:cs typeface="Tahoma"/>
              </a:rPr>
              <a:t>Italy</a:t>
            </a:r>
            <a:r>
              <a:rPr lang="it-IT" sz="2300" dirty="0">
                <a:latin typeface="Tahoma"/>
                <a:cs typeface="Tahoma"/>
              </a:rPr>
              <a:t>) - College </a:t>
            </a:r>
            <a:r>
              <a:rPr lang="it-IT" sz="2300" dirty="0" err="1">
                <a:latin typeface="Tahoma"/>
                <a:cs typeface="Tahoma"/>
              </a:rPr>
              <a:t>Credits</a:t>
            </a:r>
            <a:r>
              <a:rPr lang="it-IT" sz="2300" dirty="0">
                <a:latin typeface="Tahoma"/>
                <a:cs typeface="Tahoma"/>
              </a:rPr>
              <a:t> (USA) – ECTS (Europe)</a:t>
            </a:r>
            <a:br>
              <a:rPr lang="it-IT" sz="2300" dirty="0">
                <a:latin typeface="Tahoma"/>
                <a:cs typeface="Tahoma"/>
              </a:rPr>
            </a:br>
            <a:r>
              <a:rPr lang="it-IT" sz="2000" dirty="0">
                <a:latin typeface="Tahoma"/>
                <a:cs typeface="Tahoma"/>
              </a:rPr>
              <a:t>1 CFU = 25 hours of classes + study/</a:t>
            </a:r>
            <a:r>
              <a:rPr lang="it-IT" sz="2000" dirty="0" err="1">
                <a:latin typeface="Tahoma"/>
                <a:cs typeface="Tahoma"/>
              </a:rPr>
              <a:t>homework</a:t>
            </a:r>
            <a:endParaRPr lang="it-IT" sz="2000" dirty="0">
              <a:latin typeface="Tahoma"/>
              <a:cs typeface="Tahoma"/>
            </a:endParaRPr>
          </a:p>
          <a:p>
            <a:r>
              <a:rPr lang="it-IT" sz="2300" dirty="0">
                <a:latin typeface="Tahoma"/>
                <a:cs typeface="Tahoma"/>
              </a:rPr>
              <a:t>For AEPS a </a:t>
            </a:r>
            <a:r>
              <a:rPr lang="it-IT" sz="2300" dirty="0" err="1">
                <a:latin typeface="Tahoma"/>
                <a:cs typeface="Tahoma"/>
              </a:rPr>
              <a:t>total</a:t>
            </a:r>
            <a:r>
              <a:rPr lang="it-IT" sz="2300" dirty="0">
                <a:latin typeface="Tahoma"/>
                <a:cs typeface="Tahoma"/>
              </a:rPr>
              <a:t> of 120 CFU (64 in the first </a:t>
            </a:r>
            <a:r>
              <a:rPr lang="it-IT" sz="2300" dirty="0" err="1">
                <a:latin typeface="Tahoma"/>
                <a:cs typeface="Tahoma"/>
              </a:rPr>
              <a:t>year</a:t>
            </a:r>
            <a:r>
              <a:rPr lang="it-IT" sz="2300" dirty="0">
                <a:latin typeface="Tahoma"/>
                <a:cs typeface="Tahoma"/>
              </a:rPr>
              <a:t>)</a:t>
            </a:r>
          </a:p>
          <a:p>
            <a:r>
              <a:rPr lang="it-IT" sz="2300" dirty="0">
                <a:latin typeface="Tahoma"/>
                <a:cs typeface="Tahoma"/>
              </a:rPr>
              <a:t>The 120 CFU are acquired via:</a:t>
            </a:r>
          </a:p>
          <a:p>
            <a:pPr lvl="1"/>
            <a:r>
              <a:rPr lang="it-IT" sz="2000" dirty="0">
                <a:solidFill>
                  <a:schemeClr val="tx2"/>
                </a:solidFill>
                <a:latin typeface="Tahoma"/>
                <a:cs typeface="Tahoma"/>
              </a:rPr>
              <a:t>Courses (</a:t>
            </a:r>
            <a:r>
              <a:rPr lang="it-IT" sz="2000" dirty="0">
                <a:latin typeface="Tahoma"/>
                <a:cs typeface="Tahoma"/>
              </a:rPr>
              <a:t>8 CFU/</a:t>
            </a:r>
            <a:r>
              <a:rPr lang="it-IT" sz="2000" dirty="0" err="1">
                <a:latin typeface="Tahoma"/>
                <a:cs typeface="Tahoma"/>
              </a:rPr>
              <a:t>each</a:t>
            </a:r>
            <a:r>
              <a:rPr lang="it-IT" sz="2000" dirty="0">
                <a:latin typeface="Tahoma"/>
                <a:cs typeface="Tahoma"/>
              </a:rPr>
              <a:t>)</a:t>
            </a:r>
          </a:p>
          <a:p>
            <a:pPr lvl="2"/>
            <a:r>
              <a:rPr lang="it-IT" sz="1800" dirty="0" err="1">
                <a:latin typeface="Tahoma"/>
                <a:cs typeface="Tahoma"/>
              </a:rPr>
              <a:t>have</a:t>
            </a:r>
            <a:r>
              <a:rPr lang="it-IT" sz="1800" dirty="0">
                <a:latin typeface="Tahoma"/>
                <a:cs typeface="Tahoma"/>
              </a:rPr>
              <a:t> a </a:t>
            </a:r>
            <a:r>
              <a:rPr lang="it-IT" sz="1800" dirty="0" err="1">
                <a:latin typeface="Tahoma"/>
                <a:cs typeface="Tahoma"/>
              </a:rPr>
              <a:t>final</a:t>
            </a:r>
            <a:r>
              <a:rPr lang="it-IT" sz="1800" dirty="0">
                <a:latin typeface="Tahoma"/>
                <a:cs typeface="Tahoma"/>
              </a:rPr>
              <a:t> </a:t>
            </a:r>
            <a:r>
              <a:rPr lang="it-IT" sz="1800" dirty="0" err="1">
                <a:latin typeface="Tahoma"/>
                <a:cs typeface="Tahoma"/>
              </a:rPr>
              <a:t>exam</a:t>
            </a:r>
            <a:r>
              <a:rPr lang="it-IT" sz="1800" dirty="0">
                <a:latin typeface="Tahoma"/>
                <a:cs typeface="Tahoma"/>
              </a:rPr>
              <a:t> with </a:t>
            </a:r>
            <a:r>
              <a:rPr lang="it-IT" sz="1800" dirty="0" err="1">
                <a:latin typeface="Tahoma"/>
                <a:cs typeface="Tahoma"/>
              </a:rPr>
              <a:t>grades</a:t>
            </a:r>
            <a:endParaRPr lang="it-IT" sz="1800" dirty="0">
              <a:latin typeface="Tahoma"/>
              <a:cs typeface="Tahoma"/>
            </a:endParaRPr>
          </a:p>
          <a:p>
            <a:pPr lvl="2"/>
            <a:r>
              <a:rPr lang="it-IT" sz="1800" dirty="0" err="1">
                <a:latin typeface="Tahoma"/>
                <a:cs typeface="Tahoma"/>
              </a:rPr>
              <a:t>you</a:t>
            </a:r>
            <a:r>
              <a:rPr lang="it-IT" sz="1800" dirty="0">
                <a:latin typeface="Tahoma"/>
                <a:cs typeface="Tahoma"/>
              </a:rPr>
              <a:t> </a:t>
            </a:r>
            <a:r>
              <a:rPr lang="it-IT" sz="1800" dirty="0" err="1">
                <a:latin typeface="Tahoma"/>
                <a:cs typeface="Tahoma"/>
              </a:rPr>
              <a:t>have</a:t>
            </a:r>
            <a:r>
              <a:rPr lang="it-IT" sz="1800" dirty="0">
                <a:latin typeface="Tahoma"/>
                <a:cs typeface="Tahoma"/>
              </a:rPr>
              <a:t> to take 9-10 </a:t>
            </a:r>
            <a:r>
              <a:rPr lang="it-IT" sz="1800" dirty="0" err="1">
                <a:latin typeface="Tahoma"/>
                <a:cs typeface="Tahoma"/>
              </a:rPr>
              <a:t>courses</a:t>
            </a:r>
            <a:r>
              <a:rPr lang="it-IT" sz="1800" dirty="0">
                <a:latin typeface="Tahoma"/>
                <a:cs typeface="Tahoma"/>
              </a:rPr>
              <a:t> (72-80 </a:t>
            </a:r>
            <a:r>
              <a:rPr lang="it-IT" sz="1800" dirty="0" err="1">
                <a:latin typeface="Tahoma"/>
                <a:cs typeface="Tahoma"/>
              </a:rPr>
              <a:t>CFUs</a:t>
            </a:r>
            <a:r>
              <a:rPr lang="it-IT" sz="1800" dirty="0">
                <a:latin typeface="Tahoma"/>
                <a:cs typeface="Tahoma"/>
              </a:rPr>
              <a:t>)</a:t>
            </a:r>
          </a:p>
          <a:p>
            <a:pPr lvl="1"/>
            <a:r>
              <a:rPr lang="it-IT" sz="2000" dirty="0">
                <a:solidFill>
                  <a:schemeClr val="tx2"/>
                </a:solidFill>
                <a:latin typeface="Tahoma"/>
                <a:cs typeface="Tahoma"/>
              </a:rPr>
              <a:t>Labs</a:t>
            </a:r>
            <a:r>
              <a:rPr lang="it-IT" sz="2000" dirty="0">
                <a:latin typeface="Tahoma"/>
                <a:cs typeface="Tahoma"/>
              </a:rPr>
              <a:t> (4 CFU/</a:t>
            </a:r>
            <a:r>
              <a:rPr lang="it-IT" sz="2000" dirty="0" err="1">
                <a:latin typeface="Tahoma"/>
                <a:cs typeface="Tahoma"/>
              </a:rPr>
              <a:t>each</a:t>
            </a:r>
            <a:r>
              <a:rPr lang="it-IT" sz="2000" dirty="0">
                <a:latin typeface="Tahoma"/>
                <a:cs typeface="Tahoma"/>
              </a:rPr>
              <a:t>)</a:t>
            </a:r>
          </a:p>
          <a:p>
            <a:pPr lvl="2"/>
            <a:r>
              <a:rPr lang="it-IT" sz="1800" dirty="0" err="1">
                <a:latin typeface="Tahoma"/>
                <a:cs typeface="Tahoma"/>
              </a:rPr>
              <a:t>have</a:t>
            </a:r>
            <a:r>
              <a:rPr lang="it-IT" sz="1800" dirty="0">
                <a:latin typeface="Tahoma"/>
                <a:cs typeface="Tahoma"/>
              </a:rPr>
              <a:t> a </a:t>
            </a:r>
            <a:r>
              <a:rPr lang="it-IT" sz="1800" dirty="0" err="1">
                <a:latin typeface="Tahoma"/>
                <a:cs typeface="Tahoma"/>
              </a:rPr>
              <a:t>final</a:t>
            </a:r>
            <a:r>
              <a:rPr lang="it-IT" sz="1800" dirty="0">
                <a:latin typeface="Tahoma"/>
                <a:cs typeface="Tahoma"/>
              </a:rPr>
              <a:t> </a:t>
            </a:r>
            <a:r>
              <a:rPr lang="it-IT" sz="1800" dirty="0" err="1">
                <a:latin typeface="Tahoma"/>
                <a:cs typeface="Tahoma"/>
              </a:rPr>
              <a:t>assigment</a:t>
            </a:r>
            <a:r>
              <a:rPr lang="it-IT" sz="1800" dirty="0">
                <a:latin typeface="Tahoma"/>
                <a:cs typeface="Tahoma"/>
              </a:rPr>
              <a:t> with a pass/</a:t>
            </a:r>
            <a:r>
              <a:rPr lang="it-IT" sz="1800" dirty="0" err="1">
                <a:latin typeface="Tahoma"/>
                <a:cs typeface="Tahoma"/>
              </a:rPr>
              <a:t>fail</a:t>
            </a:r>
            <a:r>
              <a:rPr lang="it-IT" sz="1800" dirty="0">
                <a:latin typeface="Tahoma"/>
                <a:cs typeface="Tahoma"/>
              </a:rPr>
              <a:t> grade</a:t>
            </a:r>
          </a:p>
          <a:p>
            <a:pPr lvl="2"/>
            <a:r>
              <a:rPr lang="it-IT" sz="1800" dirty="0" err="1">
                <a:latin typeface="Tahoma"/>
                <a:cs typeface="Tahoma"/>
              </a:rPr>
              <a:t>you</a:t>
            </a:r>
            <a:r>
              <a:rPr lang="it-IT" sz="1800" dirty="0">
                <a:latin typeface="Tahoma"/>
                <a:cs typeface="Tahoma"/>
              </a:rPr>
              <a:t> </a:t>
            </a:r>
            <a:r>
              <a:rPr lang="it-IT" sz="1800" dirty="0" err="1">
                <a:latin typeface="Tahoma"/>
                <a:cs typeface="Tahoma"/>
              </a:rPr>
              <a:t>have</a:t>
            </a:r>
            <a:r>
              <a:rPr lang="it-IT" sz="1800" dirty="0">
                <a:latin typeface="Tahoma"/>
                <a:cs typeface="Tahoma"/>
              </a:rPr>
              <a:t> to take 4-6 labs (16-24 </a:t>
            </a:r>
            <a:r>
              <a:rPr lang="it-IT" sz="1800" dirty="0" err="1">
                <a:latin typeface="Tahoma"/>
                <a:cs typeface="Tahoma"/>
              </a:rPr>
              <a:t>CFUs</a:t>
            </a:r>
            <a:r>
              <a:rPr lang="it-IT" sz="1800" dirty="0">
                <a:latin typeface="Tahoma"/>
                <a:cs typeface="Tahoma"/>
              </a:rPr>
              <a:t>)</a:t>
            </a:r>
          </a:p>
          <a:p>
            <a:pPr lvl="1"/>
            <a:r>
              <a:rPr lang="it-IT" sz="2000" dirty="0" err="1">
                <a:solidFill>
                  <a:schemeClr val="tx2"/>
                </a:solidFill>
                <a:latin typeface="Tahoma"/>
                <a:cs typeface="Tahoma"/>
              </a:rPr>
              <a:t>Practical</a:t>
            </a:r>
            <a:r>
              <a:rPr lang="it-IT" sz="2000" dirty="0">
                <a:solidFill>
                  <a:schemeClr val="tx2"/>
                </a:solidFill>
                <a:latin typeface="Tahoma"/>
                <a:cs typeface="Tahoma"/>
              </a:rPr>
              <a:t> internship TPV (</a:t>
            </a:r>
            <a:r>
              <a:rPr lang="it-IT" sz="2000" dirty="0">
                <a:latin typeface="Tahoma"/>
                <a:cs typeface="Tahoma"/>
              </a:rPr>
              <a:t>14 </a:t>
            </a:r>
            <a:r>
              <a:rPr lang="it-IT" sz="2000" dirty="0" err="1">
                <a:latin typeface="Tahoma"/>
                <a:cs typeface="Tahoma"/>
              </a:rPr>
              <a:t>CFUs</a:t>
            </a:r>
            <a:r>
              <a:rPr lang="it-IT" sz="2000" dirty="0">
                <a:solidFill>
                  <a:schemeClr val="tx2"/>
                </a:solidFill>
                <a:latin typeface="Tahoma"/>
                <a:cs typeface="Tahoma"/>
              </a:rPr>
              <a:t>)</a:t>
            </a:r>
            <a:br>
              <a:rPr lang="it-IT" sz="2000" dirty="0">
                <a:solidFill>
                  <a:schemeClr val="tx2"/>
                </a:solidFill>
                <a:latin typeface="Tahoma"/>
                <a:cs typeface="Tahoma"/>
              </a:rPr>
            </a:br>
            <a:r>
              <a:rPr lang="it-IT" sz="1800" dirty="0">
                <a:latin typeface="Tahoma"/>
                <a:cs typeface="Tahoma"/>
              </a:rPr>
              <a:t>350 hours </a:t>
            </a:r>
            <a:r>
              <a:rPr lang="it-IT" sz="1800" dirty="0">
                <a:latin typeface="Tahoma"/>
                <a:cs typeface="Tahoma"/>
                <a:sym typeface="Wingdings" pitchFamily="2" charset="2"/>
              </a:rPr>
              <a:t> external </a:t>
            </a:r>
            <a:r>
              <a:rPr lang="it-IT" sz="1800" dirty="0" err="1">
                <a:latin typeface="Tahoma"/>
                <a:cs typeface="Tahoma"/>
                <a:sym typeface="Wingdings" pitchFamily="2" charset="2"/>
              </a:rPr>
              <a:t>activities</a:t>
            </a:r>
            <a:endParaRPr lang="it-IT" sz="1800" dirty="0">
              <a:solidFill>
                <a:schemeClr val="tx2"/>
              </a:solidFill>
              <a:latin typeface="Tahoma"/>
              <a:cs typeface="Tahoma"/>
            </a:endParaRPr>
          </a:p>
          <a:p>
            <a:pPr lvl="1"/>
            <a:r>
              <a:rPr lang="it-IT" sz="2000" dirty="0" err="1">
                <a:solidFill>
                  <a:schemeClr val="tx2"/>
                </a:solidFill>
                <a:latin typeface="Tahoma"/>
                <a:cs typeface="Tahoma"/>
              </a:rPr>
              <a:t>MSc</a:t>
            </a:r>
            <a:r>
              <a:rPr lang="it-IT" sz="2000" dirty="0">
                <a:solidFill>
                  <a:schemeClr val="tx2"/>
                </a:solidFill>
                <a:latin typeface="Tahoma"/>
                <a:cs typeface="Tahoma"/>
              </a:rPr>
              <a:t> </a:t>
            </a:r>
            <a:r>
              <a:rPr lang="it-IT" sz="2000" dirty="0" err="1">
                <a:solidFill>
                  <a:schemeClr val="tx2"/>
                </a:solidFill>
                <a:latin typeface="Tahoma"/>
                <a:cs typeface="Tahoma"/>
              </a:rPr>
              <a:t>Thesis</a:t>
            </a:r>
            <a:r>
              <a:rPr lang="it-IT" sz="2000" dirty="0">
                <a:solidFill>
                  <a:schemeClr val="tx2"/>
                </a:solidFill>
                <a:latin typeface="Tahoma"/>
                <a:cs typeface="Tahoma"/>
              </a:rPr>
              <a:t> </a:t>
            </a:r>
            <a:r>
              <a:rPr lang="it-IT" sz="2000" dirty="0">
                <a:latin typeface="Tahoma"/>
                <a:cs typeface="Tahoma"/>
              </a:rPr>
              <a:t>(10 </a:t>
            </a:r>
            <a:r>
              <a:rPr lang="it-IT" sz="2000" dirty="0" err="1">
                <a:latin typeface="Tahoma"/>
                <a:cs typeface="Tahoma"/>
              </a:rPr>
              <a:t>CFUs</a:t>
            </a:r>
            <a:r>
              <a:rPr lang="it-IT" sz="2000" dirty="0">
                <a:latin typeface="Tahoma"/>
                <a:cs typeface="Tahoma"/>
              </a:rPr>
              <a:t>)</a:t>
            </a:r>
            <a:br>
              <a:rPr lang="it-IT" sz="2000" dirty="0">
                <a:latin typeface="Tahoma"/>
                <a:cs typeface="Tahoma"/>
              </a:rPr>
            </a:br>
            <a:endParaRPr lang="it-IT" sz="2000" b="1" dirty="0">
              <a:latin typeface="Tahoma"/>
              <a:cs typeface="Tahoma"/>
            </a:endParaRPr>
          </a:p>
        </p:txBody>
      </p:sp>
    </p:spTree>
    <p:extLst>
      <p:ext uri="{BB962C8B-B14F-4D97-AF65-F5344CB8AC3E}">
        <p14:creationId xmlns:p14="http://schemas.microsoft.com/office/powerpoint/2010/main" val="21028854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Academic</a:t>
            </a:r>
            <a:r>
              <a:rPr lang="it-IT" dirty="0"/>
              <a:t> </a:t>
            </a:r>
            <a:r>
              <a:rPr lang="it-IT" dirty="0" err="1"/>
              <a:t>year</a:t>
            </a:r>
            <a:endParaRPr lang="it-IT" dirty="0"/>
          </a:p>
        </p:txBody>
      </p:sp>
      <p:sp>
        <p:nvSpPr>
          <p:cNvPr id="3" name="Segnaposto contenuto 2"/>
          <p:cNvSpPr>
            <a:spLocks noGrp="1"/>
          </p:cNvSpPr>
          <p:nvPr>
            <p:ph idx="1"/>
          </p:nvPr>
        </p:nvSpPr>
        <p:spPr/>
        <p:txBody>
          <a:bodyPr>
            <a:normAutofit/>
          </a:bodyPr>
          <a:lstStyle/>
          <a:p>
            <a:r>
              <a:rPr lang="it-IT" dirty="0" err="1"/>
              <a:t>October-December</a:t>
            </a:r>
            <a:r>
              <a:rPr lang="it-IT" dirty="0"/>
              <a:t>: 1° </a:t>
            </a:r>
            <a:r>
              <a:rPr lang="it-IT" dirty="0" err="1"/>
              <a:t>semester</a:t>
            </a:r>
            <a:r>
              <a:rPr lang="it-IT" dirty="0"/>
              <a:t> – </a:t>
            </a:r>
            <a:r>
              <a:rPr lang="it-IT" dirty="0" err="1"/>
              <a:t>courses</a:t>
            </a:r>
            <a:r>
              <a:rPr lang="it-IT" dirty="0"/>
              <a:t> and labs</a:t>
            </a:r>
          </a:p>
          <a:p>
            <a:r>
              <a:rPr lang="it-IT" dirty="0"/>
              <a:t>Last week of </a:t>
            </a:r>
            <a:r>
              <a:rPr lang="it-IT" dirty="0" err="1"/>
              <a:t>December</a:t>
            </a:r>
            <a:r>
              <a:rPr lang="it-IT" dirty="0"/>
              <a:t> – </a:t>
            </a:r>
            <a:r>
              <a:rPr lang="it-IT" dirty="0" err="1"/>
              <a:t>February</a:t>
            </a:r>
            <a:r>
              <a:rPr lang="it-IT" dirty="0"/>
              <a:t> – </a:t>
            </a:r>
            <a:r>
              <a:rPr lang="it-IT" dirty="0" err="1"/>
              <a:t>Winter</a:t>
            </a:r>
            <a:r>
              <a:rPr lang="it-IT" dirty="0"/>
              <a:t> </a:t>
            </a:r>
            <a:r>
              <a:rPr lang="it-IT" dirty="0" err="1"/>
              <a:t>exam</a:t>
            </a:r>
            <a:r>
              <a:rPr lang="it-IT" dirty="0"/>
              <a:t> session.</a:t>
            </a:r>
          </a:p>
          <a:p>
            <a:r>
              <a:rPr lang="it-IT" dirty="0"/>
              <a:t>March-</a:t>
            </a:r>
            <a:r>
              <a:rPr lang="it-IT" dirty="0" err="1"/>
              <a:t>May</a:t>
            </a:r>
            <a:r>
              <a:rPr lang="it-IT" dirty="0"/>
              <a:t>: 2° </a:t>
            </a:r>
            <a:r>
              <a:rPr lang="it-IT" dirty="0" err="1"/>
              <a:t>semester</a:t>
            </a:r>
            <a:r>
              <a:rPr lang="it-IT" dirty="0"/>
              <a:t> – </a:t>
            </a:r>
            <a:r>
              <a:rPr lang="it-IT" dirty="0" err="1"/>
              <a:t>courses</a:t>
            </a:r>
            <a:r>
              <a:rPr lang="it-IT" dirty="0"/>
              <a:t> and labs</a:t>
            </a:r>
          </a:p>
          <a:p>
            <a:r>
              <a:rPr lang="it-IT" dirty="0" err="1"/>
              <a:t>June</a:t>
            </a:r>
            <a:r>
              <a:rPr lang="it-IT" dirty="0"/>
              <a:t> - </a:t>
            </a:r>
            <a:r>
              <a:rPr lang="it-IT" dirty="0" err="1"/>
              <a:t>July</a:t>
            </a:r>
            <a:r>
              <a:rPr lang="it-IT" dirty="0"/>
              <a:t>: Summer </a:t>
            </a:r>
            <a:r>
              <a:rPr lang="it-IT" dirty="0" err="1"/>
              <a:t>exam</a:t>
            </a:r>
            <a:r>
              <a:rPr lang="it-IT" dirty="0"/>
              <a:t> Session.</a:t>
            </a:r>
          </a:p>
          <a:p>
            <a:r>
              <a:rPr lang="it-IT" dirty="0" err="1"/>
              <a:t>September</a:t>
            </a:r>
            <a:r>
              <a:rPr lang="it-IT" dirty="0"/>
              <a:t>: </a:t>
            </a:r>
            <a:r>
              <a:rPr lang="it-IT" dirty="0" err="1"/>
              <a:t>Autumn</a:t>
            </a:r>
            <a:r>
              <a:rPr lang="it-IT" dirty="0"/>
              <a:t> </a:t>
            </a:r>
            <a:r>
              <a:rPr lang="it-IT" dirty="0" err="1"/>
              <a:t>exam</a:t>
            </a:r>
            <a:r>
              <a:rPr lang="it-IT" dirty="0"/>
              <a:t> Session.</a:t>
            </a:r>
          </a:p>
        </p:txBody>
      </p:sp>
    </p:spTree>
    <p:extLst>
      <p:ext uri="{BB962C8B-B14F-4D97-AF65-F5344CB8AC3E}">
        <p14:creationId xmlns:p14="http://schemas.microsoft.com/office/powerpoint/2010/main" val="2854999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Courses</a:t>
            </a:r>
          </a:p>
        </p:txBody>
      </p:sp>
      <p:sp>
        <p:nvSpPr>
          <p:cNvPr id="3" name="Segnaposto contenuto 2"/>
          <p:cNvSpPr>
            <a:spLocks noGrp="1"/>
          </p:cNvSpPr>
          <p:nvPr>
            <p:ph idx="1"/>
          </p:nvPr>
        </p:nvSpPr>
        <p:spPr>
          <a:xfrm>
            <a:off x="628650" y="1825625"/>
            <a:ext cx="7886700" cy="4660796"/>
          </a:xfrm>
        </p:spPr>
        <p:txBody>
          <a:bodyPr vert="horz" lIns="91440" tIns="45720" rIns="91440" bIns="45720" rtlCol="0" anchor="t">
            <a:normAutofit fontScale="62500" lnSpcReduction="20000"/>
          </a:bodyPr>
          <a:lstStyle/>
          <a:p>
            <a:r>
              <a:rPr lang="it-IT" dirty="0"/>
              <a:t>Grade scale 0-30 (</a:t>
            </a:r>
            <a:r>
              <a:rPr lang="it-IT" dirty="0" err="1"/>
              <a:t>honorary</a:t>
            </a:r>
            <a:r>
              <a:rPr lang="it-IT" dirty="0"/>
              <a:t> </a:t>
            </a:r>
            <a:r>
              <a:rPr lang="it-IT" dirty="0" err="1"/>
              <a:t>mention</a:t>
            </a:r>
            <a:r>
              <a:rPr lang="it-IT" dirty="0"/>
              <a:t>, «lode», can be added).</a:t>
            </a:r>
          </a:p>
          <a:p>
            <a:r>
              <a:rPr lang="it-IT" dirty="0"/>
              <a:t>To pass the </a:t>
            </a:r>
            <a:r>
              <a:rPr lang="it-IT" dirty="0" err="1"/>
              <a:t>exam</a:t>
            </a:r>
            <a:r>
              <a:rPr lang="it-IT" dirty="0"/>
              <a:t>, </a:t>
            </a:r>
            <a:r>
              <a:rPr lang="it-IT" dirty="0" err="1"/>
              <a:t>you</a:t>
            </a:r>
            <a:r>
              <a:rPr lang="it-IT" dirty="0"/>
              <a:t> </a:t>
            </a:r>
            <a:r>
              <a:rPr lang="it-IT" dirty="0" err="1"/>
              <a:t>need</a:t>
            </a:r>
            <a:r>
              <a:rPr lang="it-IT" dirty="0"/>
              <a:t> </a:t>
            </a:r>
            <a:r>
              <a:rPr lang="it-IT" dirty="0" err="1"/>
              <a:t>at</a:t>
            </a:r>
            <a:r>
              <a:rPr lang="it-IT" dirty="0"/>
              <a:t> </a:t>
            </a:r>
            <a:r>
              <a:rPr lang="it-IT" dirty="0" err="1"/>
              <a:t>least</a:t>
            </a:r>
            <a:r>
              <a:rPr lang="it-IT" dirty="0"/>
              <a:t> 18/30. </a:t>
            </a:r>
            <a:r>
              <a:rPr lang="it-IT" dirty="0" err="1"/>
              <a:t>Below</a:t>
            </a:r>
            <a:r>
              <a:rPr lang="it-IT" dirty="0"/>
              <a:t> </a:t>
            </a:r>
            <a:r>
              <a:rPr lang="it-IT" dirty="0" err="1"/>
              <a:t>this</a:t>
            </a:r>
            <a:r>
              <a:rPr lang="it-IT" dirty="0"/>
              <a:t> </a:t>
            </a:r>
            <a:r>
              <a:rPr lang="it-IT" dirty="0" err="1"/>
              <a:t>threshold</a:t>
            </a:r>
            <a:r>
              <a:rPr lang="it-IT" dirty="0"/>
              <a:t>, the </a:t>
            </a:r>
            <a:r>
              <a:rPr lang="it-IT" dirty="0" err="1"/>
              <a:t>exam</a:t>
            </a:r>
            <a:r>
              <a:rPr lang="it-IT" dirty="0"/>
              <a:t> </a:t>
            </a:r>
            <a:r>
              <a:rPr lang="it-IT" dirty="0" err="1"/>
              <a:t>is</a:t>
            </a:r>
            <a:r>
              <a:rPr lang="it-IT" dirty="0"/>
              <a:t> </a:t>
            </a:r>
            <a:r>
              <a:rPr lang="it-IT" dirty="0" err="1"/>
              <a:t>failed</a:t>
            </a:r>
            <a:r>
              <a:rPr lang="it-IT" dirty="0"/>
              <a:t> and </a:t>
            </a:r>
            <a:r>
              <a:rPr lang="it-IT" dirty="0" err="1"/>
              <a:t>you</a:t>
            </a:r>
            <a:r>
              <a:rPr lang="it-IT" dirty="0"/>
              <a:t> </a:t>
            </a:r>
            <a:r>
              <a:rPr lang="it-IT" dirty="0" err="1"/>
              <a:t>need</a:t>
            </a:r>
            <a:r>
              <a:rPr lang="it-IT" dirty="0"/>
              <a:t> to </a:t>
            </a:r>
            <a:r>
              <a:rPr lang="it-IT" dirty="0" err="1"/>
              <a:t>retake</a:t>
            </a:r>
            <a:r>
              <a:rPr lang="it-IT" dirty="0"/>
              <a:t> </a:t>
            </a:r>
            <a:r>
              <a:rPr lang="it-IT" dirty="0" err="1"/>
              <a:t>it</a:t>
            </a:r>
            <a:r>
              <a:rPr lang="it-IT" dirty="0"/>
              <a:t>.</a:t>
            </a:r>
          </a:p>
          <a:p>
            <a:r>
              <a:rPr lang="it-IT" dirty="0" err="1"/>
              <a:t>There</a:t>
            </a:r>
            <a:r>
              <a:rPr lang="it-IT" dirty="0"/>
              <a:t> are 6 </a:t>
            </a:r>
            <a:r>
              <a:rPr lang="it-IT" dirty="0" err="1"/>
              <a:t>examination</a:t>
            </a:r>
            <a:r>
              <a:rPr lang="it-IT" dirty="0"/>
              <a:t> sessions in </a:t>
            </a:r>
            <a:r>
              <a:rPr lang="it-IT" dirty="0" err="1"/>
              <a:t>each</a:t>
            </a:r>
            <a:r>
              <a:rPr lang="it-IT" dirty="0"/>
              <a:t> </a:t>
            </a:r>
            <a:r>
              <a:rPr lang="it-IT" dirty="0" err="1"/>
              <a:t>accademic</a:t>
            </a:r>
            <a:r>
              <a:rPr lang="it-IT" dirty="0"/>
              <a:t> </a:t>
            </a:r>
            <a:r>
              <a:rPr lang="it-IT" dirty="0" err="1"/>
              <a:t>year</a:t>
            </a:r>
            <a:r>
              <a:rPr lang="it-IT" dirty="0"/>
              <a:t> (</a:t>
            </a:r>
            <a:r>
              <a:rPr lang="it-IT" dirty="0" err="1"/>
              <a:t>January</a:t>
            </a:r>
            <a:r>
              <a:rPr lang="it-IT" dirty="0"/>
              <a:t>/</a:t>
            </a:r>
            <a:r>
              <a:rPr lang="it-IT" dirty="0" err="1"/>
              <a:t>February</a:t>
            </a:r>
            <a:r>
              <a:rPr lang="it-IT" dirty="0"/>
              <a:t>/June/</a:t>
            </a:r>
            <a:r>
              <a:rPr lang="it-IT" dirty="0" err="1"/>
              <a:t>July</a:t>
            </a:r>
            <a:r>
              <a:rPr lang="it-IT" dirty="0"/>
              <a:t>/</a:t>
            </a:r>
            <a:r>
              <a:rPr lang="it-IT" dirty="0" err="1"/>
              <a:t>September</a:t>
            </a:r>
            <a:r>
              <a:rPr lang="it-IT" dirty="0"/>
              <a:t>).</a:t>
            </a:r>
          </a:p>
          <a:p>
            <a:r>
              <a:rPr lang="it-IT" dirty="0" err="1"/>
              <a:t>You</a:t>
            </a:r>
            <a:r>
              <a:rPr lang="it-IT" dirty="0"/>
              <a:t> </a:t>
            </a:r>
            <a:r>
              <a:rPr lang="it-IT" dirty="0" err="1"/>
              <a:t>need</a:t>
            </a:r>
            <a:r>
              <a:rPr lang="it-IT" dirty="0"/>
              <a:t> to register online (</a:t>
            </a:r>
            <a:r>
              <a:rPr lang="it-IT" dirty="0">
                <a:hlinkClick r:id="rId2"/>
              </a:rPr>
              <a:t>https://s3w.si.unimib.it/</a:t>
            </a:r>
            <a:r>
              <a:rPr lang="it-IT" dirty="0"/>
              <a:t>) to the </a:t>
            </a:r>
            <a:r>
              <a:rPr lang="it-IT" dirty="0" err="1"/>
              <a:t>exams</a:t>
            </a:r>
            <a:r>
              <a:rPr lang="it-IT" dirty="0"/>
              <a:t>, </a:t>
            </a:r>
            <a:r>
              <a:rPr lang="it-IT" dirty="0" err="1"/>
              <a:t>at</a:t>
            </a:r>
            <a:r>
              <a:rPr lang="it-IT" dirty="0"/>
              <a:t> </a:t>
            </a:r>
            <a:r>
              <a:rPr lang="it-IT" dirty="0" err="1"/>
              <a:t>least</a:t>
            </a:r>
            <a:r>
              <a:rPr lang="it-IT" dirty="0"/>
              <a:t> 3 days </a:t>
            </a:r>
            <a:r>
              <a:rPr lang="it-IT" dirty="0" err="1"/>
              <a:t>before</a:t>
            </a:r>
            <a:r>
              <a:rPr lang="it-IT" dirty="0"/>
              <a:t> the </a:t>
            </a:r>
            <a:r>
              <a:rPr lang="it-IT" dirty="0" err="1"/>
              <a:t>exam</a:t>
            </a:r>
            <a:r>
              <a:rPr lang="it-IT" dirty="0"/>
              <a:t>.</a:t>
            </a:r>
          </a:p>
          <a:p>
            <a:r>
              <a:rPr lang="it-IT" dirty="0"/>
              <a:t>After the </a:t>
            </a:r>
            <a:r>
              <a:rPr lang="it-IT" dirty="0" err="1"/>
              <a:t>instructor</a:t>
            </a:r>
            <a:r>
              <a:rPr lang="it-IT" dirty="0"/>
              <a:t> </a:t>
            </a:r>
            <a:r>
              <a:rPr lang="it-IT" dirty="0" err="1"/>
              <a:t>grades</a:t>
            </a:r>
            <a:r>
              <a:rPr lang="it-IT" dirty="0"/>
              <a:t> </a:t>
            </a:r>
            <a:r>
              <a:rPr lang="it-IT" dirty="0" err="1"/>
              <a:t>your</a:t>
            </a:r>
            <a:r>
              <a:rPr lang="it-IT" dirty="0"/>
              <a:t> </a:t>
            </a:r>
            <a:r>
              <a:rPr lang="it-IT" dirty="0" err="1"/>
              <a:t>exam</a:t>
            </a:r>
            <a:r>
              <a:rPr lang="it-IT" dirty="0"/>
              <a:t>, </a:t>
            </a:r>
            <a:r>
              <a:rPr lang="it-IT" dirty="0" err="1"/>
              <a:t>you</a:t>
            </a:r>
            <a:r>
              <a:rPr lang="it-IT" dirty="0"/>
              <a:t> can </a:t>
            </a:r>
            <a:r>
              <a:rPr lang="it-IT" dirty="0" err="1"/>
              <a:t>accept</a:t>
            </a:r>
            <a:r>
              <a:rPr lang="it-IT" dirty="0"/>
              <a:t> or </a:t>
            </a:r>
            <a:r>
              <a:rPr lang="it-IT" dirty="0" err="1"/>
              <a:t>reject</a:t>
            </a:r>
            <a:r>
              <a:rPr lang="it-IT" dirty="0"/>
              <a:t> the grade. </a:t>
            </a:r>
            <a:r>
              <a:rPr lang="it-IT" dirty="0" err="1"/>
              <a:t>Accepted</a:t>
            </a:r>
            <a:r>
              <a:rPr lang="it-IT" dirty="0"/>
              <a:t> </a:t>
            </a:r>
            <a:r>
              <a:rPr lang="it-IT" dirty="0" err="1"/>
              <a:t>grades</a:t>
            </a:r>
            <a:r>
              <a:rPr lang="it-IT" dirty="0"/>
              <a:t> are </a:t>
            </a:r>
            <a:r>
              <a:rPr lang="it-IT" dirty="0" err="1"/>
              <a:t>registered</a:t>
            </a:r>
            <a:r>
              <a:rPr lang="it-IT" dirty="0"/>
              <a:t>. </a:t>
            </a:r>
            <a:r>
              <a:rPr lang="it-IT" dirty="0" err="1"/>
              <a:t>Fail</a:t>
            </a:r>
            <a:r>
              <a:rPr lang="it-IT" dirty="0"/>
              <a:t> </a:t>
            </a:r>
            <a:r>
              <a:rPr lang="it-IT" dirty="0" err="1"/>
              <a:t>grades</a:t>
            </a:r>
            <a:r>
              <a:rPr lang="it-IT" dirty="0"/>
              <a:t> and </a:t>
            </a:r>
            <a:r>
              <a:rPr lang="it-IT" dirty="0" err="1"/>
              <a:t>rejected</a:t>
            </a:r>
            <a:r>
              <a:rPr lang="it-IT" dirty="0"/>
              <a:t> </a:t>
            </a:r>
            <a:r>
              <a:rPr lang="it-IT" dirty="0" err="1"/>
              <a:t>grades</a:t>
            </a:r>
            <a:r>
              <a:rPr lang="it-IT" dirty="0"/>
              <a:t> are </a:t>
            </a:r>
            <a:r>
              <a:rPr lang="it-IT" dirty="0" err="1"/>
              <a:t>not</a:t>
            </a:r>
            <a:r>
              <a:rPr lang="it-IT" dirty="0"/>
              <a:t> </a:t>
            </a:r>
            <a:r>
              <a:rPr lang="it-IT" dirty="0" err="1"/>
              <a:t>registered</a:t>
            </a:r>
            <a:r>
              <a:rPr lang="it-IT" dirty="0"/>
              <a:t>: </a:t>
            </a:r>
            <a:r>
              <a:rPr lang="it-IT" dirty="0" err="1"/>
              <a:t>if</a:t>
            </a:r>
            <a:r>
              <a:rPr lang="it-IT" dirty="0"/>
              <a:t> </a:t>
            </a:r>
            <a:r>
              <a:rPr lang="it-IT" dirty="0" err="1"/>
              <a:t>you</a:t>
            </a:r>
            <a:r>
              <a:rPr lang="it-IT" dirty="0"/>
              <a:t> </a:t>
            </a:r>
            <a:r>
              <a:rPr lang="it-IT" dirty="0" err="1"/>
              <a:t>fail</a:t>
            </a:r>
            <a:r>
              <a:rPr lang="it-IT" dirty="0"/>
              <a:t>, </a:t>
            </a:r>
            <a:r>
              <a:rPr lang="it-IT" dirty="0" err="1"/>
              <a:t>you</a:t>
            </a:r>
            <a:r>
              <a:rPr lang="it-IT" dirty="0"/>
              <a:t> can </a:t>
            </a:r>
            <a:r>
              <a:rPr lang="it-IT" dirty="0" err="1"/>
              <a:t>simply</a:t>
            </a:r>
            <a:r>
              <a:rPr lang="it-IT" dirty="0"/>
              <a:t> take the </a:t>
            </a:r>
            <a:r>
              <a:rPr lang="it-IT" dirty="0" err="1"/>
              <a:t>exam</a:t>
            </a:r>
            <a:r>
              <a:rPr lang="it-IT" dirty="0"/>
              <a:t> </a:t>
            </a:r>
            <a:r>
              <a:rPr lang="it-IT" dirty="0" err="1"/>
              <a:t>again</a:t>
            </a:r>
            <a:r>
              <a:rPr lang="it-IT" dirty="0"/>
              <a:t> </a:t>
            </a:r>
            <a:r>
              <a:rPr lang="it-IT" dirty="0" err="1"/>
              <a:t>next</a:t>
            </a:r>
            <a:r>
              <a:rPr lang="it-IT" dirty="0"/>
              <a:t> time.</a:t>
            </a:r>
          </a:p>
          <a:p>
            <a:r>
              <a:rPr lang="it-IT" dirty="0"/>
              <a:t>After one </a:t>
            </a:r>
            <a:r>
              <a:rPr lang="it-IT" dirty="0" err="1"/>
              <a:t>academic</a:t>
            </a:r>
            <a:r>
              <a:rPr lang="it-IT" dirty="0"/>
              <a:t> </a:t>
            </a:r>
            <a:r>
              <a:rPr lang="it-IT" dirty="0" err="1"/>
              <a:t>year</a:t>
            </a:r>
            <a:r>
              <a:rPr lang="it-IT" dirty="0"/>
              <a:t> (i.e., 6 </a:t>
            </a:r>
            <a:r>
              <a:rPr lang="it-IT" dirty="0" err="1"/>
              <a:t>exam</a:t>
            </a:r>
            <a:r>
              <a:rPr lang="it-IT" dirty="0"/>
              <a:t> sessions) </a:t>
            </a:r>
            <a:r>
              <a:rPr lang="it-IT" dirty="0" err="1"/>
              <a:t>has</a:t>
            </a:r>
            <a:r>
              <a:rPr lang="it-IT" dirty="0"/>
              <a:t> </a:t>
            </a:r>
            <a:r>
              <a:rPr lang="it-IT" dirty="0" err="1"/>
              <a:t>passed</a:t>
            </a:r>
            <a:r>
              <a:rPr lang="it-IT" dirty="0"/>
              <a:t>, the </a:t>
            </a:r>
            <a:r>
              <a:rPr lang="it-IT" dirty="0" err="1"/>
              <a:t>instructors</a:t>
            </a:r>
            <a:r>
              <a:rPr lang="it-IT" dirty="0"/>
              <a:t> can change the </a:t>
            </a:r>
            <a:r>
              <a:rPr lang="it-IT" dirty="0" err="1"/>
              <a:t>content</a:t>
            </a:r>
            <a:r>
              <a:rPr lang="it-IT" dirty="0"/>
              <a:t> of the </a:t>
            </a:r>
            <a:r>
              <a:rPr lang="it-IT" dirty="0" err="1"/>
              <a:t>exam</a:t>
            </a:r>
            <a:r>
              <a:rPr lang="it-IT" dirty="0"/>
              <a:t> to </a:t>
            </a:r>
            <a:r>
              <a:rPr lang="it-IT" dirty="0" err="1"/>
              <a:t>adapt</a:t>
            </a:r>
            <a:r>
              <a:rPr lang="it-IT" dirty="0"/>
              <a:t> </a:t>
            </a:r>
            <a:r>
              <a:rPr lang="it-IT" dirty="0" err="1"/>
              <a:t>it</a:t>
            </a:r>
            <a:r>
              <a:rPr lang="it-IT" dirty="0"/>
              <a:t> to the following </a:t>
            </a:r>
            <a:r>
              <a:rPr lang="it-IT" dirty="0" err="1"/>
              <a:t>year’s</a:t>
            </a:r>
            <a:r>
              <a:rPr lang="it-IT" dirty="0"/>
              <a:t> </a:t>
            </a:r>
            <a:r>
              <a:rPr lang="it-IT" dirty="0" err="1"/>
              <a:t>program</a:t>
            </a:r>
            <a:r>
              <a:rPr lang="it-IT" dirty="0"/>
              <a:t>. </a:t>
            </a:r>
            <a:r>
              <a:rPr lang="it-IT" dirty="0" err="1"/>
              <a:t>If</a:t>
            </a:r>
            <a:r>
              <a:rPr lang="it-IT" dirty="0"/>
              <a:t> </a:t>
            </a:r>
            <a:r>
              <a:rPr lang="it-IT" dirty="0" err="1"/>
              <a:t>this</a:t>
            </a:r>
            <a:r>
              <a:rPr lang="it-IT" dirty="0"/>
              <a:t> </a:t>
            </a:r>
            <a:r>
              <a:rPr lang="it-IT" dirty="0" err="1"/>
              <a:t>happens</a:t>
            </a:r>
            <a:r>
              <a:rPr lang="it-IT" dirty="0"/>
              <a:t>, in case of </a:t>
            </a:r>
            <a:r>
              <a:rPr lang="it-IT" dirty="0" err="1"/>
              <a:t>substantial</a:t>
            </a:r>
            <a:r>
              <a:rPr lang="it-IT" dirty="0"/>
              <a:t> changes, </a:t>
            </a:r>
            <a:r>
              <a:rPr lang="it-IT" dirty="0" err="1"/>
              <a:t>you</a:t>
            </a:r>
            <a:r>
              <a:rPr lang="it-IT" dirty="0"/>
              <a:t> </a:t>
            </a:r>
            <a:r>
              <a:rPr lang="it-IT" dirty="0" err="1"/>
              <a:t>will</a:t>
            </a:r>
            <a:r>
              <a:rPr lang="it-IT" dirty="0"/>
              <a:t> need to </a:t>
            </a:r>
            <a:r>
              <a:rPr lang="it-IT" dirty="0" err="1"/>
              <a:t>prepare</a:t>
            </a:r>
            <a:r>
              <a:rPr lang="it-IT" dirty="0"/>
              <a:t> for the </a:t>
            </a:r>
            <a:r>
              <a:rPr lang="it-IT" dirty="0" err="1"/>
              <a:t>exam</a:t>
            </a:r>
            <a:r>
              <a:rPr lang="it-IT" dirty="0"/>
              <a:t> with the new </a:t>
            </a:r>
            <a:r>
              <a:rPr lang="it-IT" dirty="0" err="1"/>
              <a:t>program</a:t>
            </a:r>
            <a:r>
              <a:rPr lang="it-IT" dirty="0"/>
              <a:t>!</a:t>
            </a:r>
          </a:p>
          <a:p>
            <a:endParaRPr lang="it-IT" dirty="0"/>
          </a:p>
          <a:p>
            <a:r>
              <a:rPr lang="it-IT" b="1" dirty="0" err="1"/>
              <a:t>Attending</a:t>
            </a:r>
            <a:r>
              <a:rPr lang="it-IT" b="1" dirty="0"/>
              <a:t> </a:t>
            </a:r>
            <a:r>
              <a:rPr lang="it-IT" b="1" dirty="0" err="1"/>
              <a:t>lectures</a:t>
            </a:r>
            <a:r>
              <a:rPr lang="it-IT" b="1" dirty="0"/>
              <a:t> </a:t>
            </a:r>
            <a:r>
              <a:rPr lang="it-IT" b="1" dirty="0" err="1"/>
              <a:t>is</a:t>
            </a:r>
            <a:r>
              <a:rPr lang="it-IT" b="1" dirty="0"/>
              <a:t> </a:t>
            </a:r>
            <a:r>
              <a:rPr lang="it-IT" b="1" dirty="0" err="1"/>
              <a:t>highly</a:t>
            </a:r>
            <a:r>
              <a:rPr lang="it-IT" b="1" dirty="0"/>
              <a:t> </a:t>
            </a:r>
            <a:r>
              <a:rPr lang="it-IT" b="1" dirty="0" err="1"/>
              <a:t>suggested</a:t>
            </a:r>
            <a:r>
              <a:rPr lang="it-IT" b="1" dirty="0"/>
              <a:t> </a:t>
            </a:r>
            <a:r>
              <a:rPr lang="it-IT" dirty="0"/>
              <a:t>(</a:t>
            </a:r>
            <a:r>
              <a:rPr lang="it-IT" dirty="0" err="1"/>
              <a:t>albeit</a:t>
            </a:r>
            <a:r>
              <a:rPr lang="it-IT" dirty="0"/>
              <a:t> </a:t>
            </a:r>
            <a:r>
              <a:rPr lang="it-IT" dirty="0" err="1"/>
              <a:t>not</a:t>
            </a:r>
            <a:r>
              <a:rPr lang="it-IT" dirty="0"/>
              <a:t> </a:t>
            </a:r>
            <a:r>
              <a:rPr lang="it-IT" dirty="0" err="1"/>
              <a:t>mandatory</a:t>
            </a:r>
            <a:r>
              <a:rPr lang="it-IT" dirty="0"/>
              <a:t>). </a:t>
            </a:r>
            <a:r>
              <a:rPr lang="it-IT" dirty="0" err="1"/>
              <a:t>Lectures</a:t>
            </a:r>
            <a:r>
              <a:rPr lang="it-IT" dirty="0"/>
              <a:t> are in </a:t>
            </a:r>
            <a:r>
              <a:rPr lang="it-IT" dirty="0" err="1"/>
              <a:t>presence</a:t>
            </a:r>
            <a:r>
              <a:rPr lang="it-IT" dirty="0"/>
              <a:t>. On some </a:t>
            </a:r>
            <a:r>
              <a:rPr lang="it-IT" dirty="0" err="1"/>
              <a:t>occasions</a:t>
            </a:r>
            <a:r>
              <a:rPr lang="it-IT" dirty="0"/>
              <a:t> (e.g., blended-learning </a:t>
            </a:r>
            <a:r>
              <a:rPr lang="it-IT" dirty="0" err="1"/>
              <a:t>courses</a:t>
            </a:r>
            <a:r>
              <a:rPr lang="it-IT" dirty="0"/>
              <a:t>, pandemic </a:t>
            </a:r>
            <a:r>
              <a:rPr lang="it-IT" dirty="0" err="1"/>
              <a:t>outbreaks</a:t>
            </a:r>
            <a:r>
              <a:rPr lang="it-IT" dirty="0"/>
              <a:t>) </a:t>
            </a:r>
            <a:r>
              <a:rPr lang="it-IT" dirty="0" err="1"/>
              <a:t>they</a:t>
            </a:r>
            <a:r>
              <a:rPr lang="it-IT" dirty="0"/>
              <a:t> can </a:t>
            </a:r>
            <a:r>
              <a:rPr lang="it-IT" dirty="0" err="1"/>
              <a:t>also</a:t>
            </a:r>
            <a:r>
              <a:rPr lang="it-IT" dirty="0"/>
              <a:t> </a:t>
            </a:r>
            <a:r>
              <a:rPr lang="it-IT" dirty="0" err="1"/>
              <a:t>happen</a:t>
            </a:r>
            <a:r>
              <a:rPr lang="it-IT" dirty="0"/>
              <a:t> online. Do </a:t>
            </a:r>
            <a:r>
              <a:rPr lang="it-IT" dirty="0" err="1"/>
              <a:t>not</a:t>
            </a:r>
            <a:r>
              <a:rPr lang="it-IT" dirty="0"/>
              <a:t> </a:t>
            </a:r>
            <a:r>
              <a:rPr lang="it-IT" dirty="0" err="1"/>
              <a:t>ask</a:t>
            </a:r>
            <a:r>
              <a:rPr lang="it-IT" dirty="0"/>
              <a:t> </a:t>
            </a:r>
            <a:r>
              <a:rPr lang="it-IT" dirty="0" err="1"/>
              <a:t>instructors</a:t>
            </a:r>
            <a:r>
              <a:rPr lang="it-IT" dirty="0"/>
              <a:t> to post </a:t>
            </a:r>
            <a:r>
              <a:rPr lang="it-IT" dirty="0" err="1"/>
              <a:t>videolectures</a:t>
            </a:r>
            <a:r>
              <a:rPr lang="it-IT" dirty="0"/>
              <a:t> for futile or personal </a:t>
            </a:r>
            <a:r>
              <a:rPr lang="it-IT" dirty="0" err="1"/>
              <a:t>reasons</a:t>
            </a:r>
            <a:r>
              <a:rPr lang="it-IT" dirty="0"/>
              <a:t>, </a:t>
            </a:r>
            <a:r>
              <a:rPr lang="it-IT" dirty="0" err="1"/>
              <a:t>this</a:t>
            </a:r>
            <a:r>
              <a:rPr lang="it-IT" dirty="0"/>
              <a:t> </a:t>
            </a:r>
            <a:r>
              <a:rPr lang="it-IT" dirty="0" err="1"/>
              <a:t>won’t</a:t>
            </a:r>
            <a:r>
              <a:rPr lang="it-IT" dirty="0"/>
              <a:t> work.</a:t>
            </a:r>
          </a:p>
          <a:p>
            <a:pPr lvl="2"/>
            <a:endParaRPr lang="it-IT" dirty="0"/>
          </a:p>
        </p:txBody>
      </p:sp>
    </p:spTree>
    <p:extLst>
      <p:ext uri="{BB962C8B-B14F-4D97-AF65-F5344CB8AC3E}">
        <p14:creationId xmlns:p14="http://schemas.microsoft.com/office/powerpoint/2010/main" val="2866929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6" descr="slide per presentazione orientamento 2011-2"/>
          <p:cNvPicPr>
            <a:picLocks noChangeAspect="1" noChangeArrowheads="1"/>
          </p:cNvPicPr>
          <p:nvPr/>
        </p:nvPicPr>
        <p:blipFill>
          <a:blip r:embed="rId3" cstate="print"/>
          <a:srcRect t="476"/>
          <a:stretch>
            <a:fillRect/>
          </a:stretch>
        </p:blipFill>
        <p:spPr bwMode="auto">
          <a:xfrm>
            <a:off x="-36513" y="-6350"/>
            <a:ext cx="9180513" cy="6864350"/>
          </a:xfrm>
          <a:prstGeom prst="rect">
            <a:avLst/>
          </a:prstGeom>
          <a:noFill/>
          <a:ln w="9525">
            <a:noFill/>
            <a:miter lim="800000"/>
            <a:headEnd/>
            <a:tailEnd/>
          </a:ln>
        </p:spPr>
      </p:pic>
      <p:sp>
        <p:nvSpPr>
          <p:cNvPr id="46085" name="Rectangle 3"/>
          <p:cNvSpPr>
            <a:spLocks noChangeArrowheads="1"/>
          </p:cNvSpPr>
          <p:nvPr/>
        </p:nvSpPr>
        <p:spPr bwMode="auto">
          <a:xfrm>
            <a:off x="2411760" y="2492896"/>
            <a:ext cx="5832648" cy="359792"/>
          </a:xfrm>
          <a:prstGeom prst="rect">
            <a:avLst/>
          </a:prstGeom>
          <a:noFill/>
          <a:ln w="9525">
            <a:noFill/>
            <a:miter lim="800000"/>
            <a:headEnd/>
            <a:tailEnd/>
          </a:ln>
        </p:spPr>
        <p:txBody>
          <a:bodyPr/>
          <a:lstStyle/>
          <a:p>
            <a:pPr>
              <a:lnSpc>
                <a:spcPct val="75000"/>
              </a:lnSpc>
              <a:buClr>
                <a:srgbClr val="CC0000"/>
              </a:buClr>
            </a:pPr>
            <a:endParaRPr lang="it-IT" sz="2200" b="0" i="0" dirty="0">
              <a:solidFill>
                <a:srgbClr val="003300"/>
              </a:solidFill>
            </a:endParaRPr>
          </a:p>
        </p:txBody>
      </p:sp>
      <p:sp>
        <p:nvSpPr>
          <p:cNvPr id="46090" name="Rectangle 3"/>
          <p:cNvSpPr>
            <a:spLocks noChangeArrowheads="1"/>
          </p:cNvSpPr>
          <p:nvPr/>
        </p:nvSpPr>
        <p:spPr bwMode="auto">
          <a:xfrm>
            <a:off x="2411413" y="3284340"/>
            <a:ext cx="5689600" cy="360362"/>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46093" name="Rectangle 3"/>
          <p:cNvSpPr>
            <a:spLocks noChangeArrowheads="1"/>
          </p:cNvSpPr>
          <p:nvPr/>
        </p:nvSpPr>
        <p:spPr bwMode="auto">
          <a:xfrm>
            <a:off x="2411413" y="5229225"/>
            <a:ext cx="5689600" cy="648047"/>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7" name="Rectangle 3"/>
          <p:cNvSpPr>
            <a:spLocks noChangeArrowheads="1"/>
          </p:cNvSpPr>
          <p:nvPr/>
        </p:nvSpPr>
        <p:spPr bwMode="auto">
          <a:xfrm>
            <a:off x="2424386" y="1490018"/>
            <a:ext cx="5689600" cy="3019101"/>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6" name="Rectangle 3"/>
          <p:cNvSpPr>
            <a:spLocks noChangeArrowheads="1"/>
          </p:cNvSpPr>
          <p:nvPr/>
        </p:nvSpPr>
        <p:spPr bwMode="auto">
          <a:xfrm>
            <a:off x="2424386" y="5373066"/>
            <a:ext cx="5689600" cy="360363"/>
          </a:xfrm>
          <a:prstGeom prst="rect">
            <a:avLst/>
          </a:prstGeom>
          <a:noFill/>
          <a:ln w="9525">
            <a:noFill/>
            <a:miter lim="800000"/>
            <a:headEnd/>
            <a:tailEnd/>
          </a:ln>
        </p:spPr>
        <p:txBody>
          <a:bodyPr/>
          <a:lstStyle/>
          <a:p>
            <a:pPr algn="just">
              <a:lnSpc>
                <a:spcPct val="80000"/>
              </a:lnSpc>
            </a:pPr>
            <a:endParaRPr lang="it-IT" sz="2000" b="0" i="0" dirty="0">
              <a:solidFill>
                <a:srgbClr val="003300"/>
              </a:solidFill>
            </a:endParaRPr>
          </a:p>
        </p:txBody>
      </p:sp>
      <p:sp>
        <p:nvSpPr>
          <p:cNvPr id="18" name="Rectangle 3"/>
          <p:cNvSpPr>
            <a:spLocks noChangeArrowheads="1"/>
          </p:cNvSpPr>
          <p:nvPr/>
        </p:nvSpPr>
        <p:spPr bwMode="auto">
          <a:xfrm>
            <a:off x="2387874" y="5553248"/>
            <a:ext cx="5689600" cy="504043"/>
          </a:xfrm>
          <a:prstGeom prst="rect">
            <a:avLst/>
          </a:prstGeom>
          <a:noFill/>
          <a:ln w="9525">
            <a:noFill/>
            <a:miter lim="800000"/>
            <a:headEnd/>
            <a:tailEnd/>
          </a:ln>
        </p:spPr>
        <p:txBody>
          <a:bodyPr/>
          <a:lstStyle/>
          <a:p>
            <a:pPr algn="just">
              <a:lnSpc>
                <a:spcPct val="80000"/>
              </a:lnSpc>
            </a:pPr>
            <a:endParaRPr lang="it-IT" sz="1050" i="0" dirty="0">
              <a:solidFill>
                <a:srgbClr val="003300"/>
              </a:solidFill>
            </a:endParaRPr>
          </a:p>
          <a:p>
            <a:pPr algn="just">
              <a:lnSpc>
                <a:spcPct val="80000"/>
              </a:lnSpc>
            </a:pPr>
            <a:endParaRPr lang="it-IT" sz="2000" b="0" i="0" dirty="0">
              <a:solidFill>
                <a:srgbClr val="003300"/>
              </a:solidFill>
            </a:endParaRPr>
          </a:p>
        </p:txBody>
      </p:sp>
      <p:sp>
        <p:nvSpPr>
          <p:cNvPr id="2" name="Rettangolo 1"/>
          <p:cNvSpPr/>
          <p:nvPr/>
        </p:nvSpPr>
        <p:spPr>
          <a:xfrm>
            <a:off x="2195736" y="1113637"/>
            <a:ext cx="6048672" cy="2579168"/>
          </a:xfrm>
          <a:prstGeom prst="rect">
            <a:avLst/>
          </a:prstGeom>
        </p:spPr>
        <p:txBody>
          <a:bodyPr wrap="square">
            <a:spAutoFit/>
          </a:bodyPr>
          <a:lstStyle/>
          <a:p>
            <a:pPr algn="just">
              <a:lnSpc>
                <a:spcPct val="80000"/>
              </a:lnSpc>
            </a:pPr>
            <a:endParaRPr lang="it-IT" sz="1800" b="0" i="0" dirty="0"/>
          </a:p>
          <a:p>
            <a:pPr algn="just">
              <a:lnSpc>
                <a:spcPct val="80000"/>
              </a:lnSpc>
            </a:pPr>
            <a:endParaRPr lang="it-IT" sz="1800" b="0" i="0" dirty="0"/>
          </a:p>
          <a:p>
            <a:pPr algn="just">
              <a:lnSpc>
                <a:spcPct val="80000"/>
              </a:lnSpc>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algn="just">
              <a:lnSpc>
                <a:spcPct val="80000"/>
              </a:lnSpc>
            </a:pPr>
            <a:endParaRPr lang="it-IT" sz="1800" b="0" i="0" dirty="0"/>
          </a:p>
          <a:p>
            <a:pPr marL="285750" indent="-285750" algn="just">
              <a:lnSpc>
                <a:spcPct val="80000"/>
              </a:lnSpc>
              <a:buFontTx/>
              <a:buChar char="-"/>
            </a:pPr>
            <a:endParaRPr lang="it-IT" sz="1600" b="0" i="0" dirty="0"/>
          </a:p>
          <a:p>
            <a:pPr algn="just">
              <a:lnSpc>
                <a:spcPct val="80000"/>
              </a:lnSpc>
            </a:pPr>
            <a:endParaRPr lang="it-IT" b="0" i="0" dirty="0"/>
          </a:p>
          <a:p>
            <a:pPr algn="just">
              <a:lnSpc>
                <a:spcPct val="80000"/>
              </a:lnSpc>
            </a:pPr>
            <a:endParaRPr lang="it-IT" b="0" i="0" dirty="0"/>
          </a:p>
          <a:p>
            <a:pPr algn="just">
              <a:lnSpc>
                <a:spcPct val="80000"/>
              </a:lnSpc>
            </a:pPr>
            <a:endParaRPr lang="it-IT" b="0" i="0" dirty="0"/>
          </a:p>
        </p:txBody>
      </p:sp>
      <p:sp>
        <p:nvSpPr>
          <p:cNvPr id="19" name="Rectangle 3"/>
          <p:cNvSpPr>
            <a:spLocks noChangeArrowheads="1"/>
          </p:cNvSpPr>
          <p:nvPr/>
        </p:nvSpPr>
        <p:spPr bwMode="auto">
          <a:xfrm>
            <a:off x="0" y="44624"/>
            <a:ext cx="9144000" cy="647700"/>
          </a:xfrm>
          <a:prstGeom prst="rect">
            <a:avLst/>
          </a:prstGeom>
          <a:noFill/>
          <a:ln w="9525">
            <a:noFill/>
            <a:miter lim="800000"/>
            <a:headEnd/>
            <a:tailEnd/>
          </a:ln>
        </p:spPr>
        <p:txBody>
          <a:bodyPr anchor="ctr"/>
          <a:lstStyle/>
          <a:p>
            <a:pPr algn="ctr"/>
            <a:r>
              <a:rPr lang="it-IT" sz="1800" i="0" dirty="0">
                <a:solidFill>
                  <a:schemeClr val="bg1"/>
                </a:solidFill>
              </a:rPr>
              <a:t>Bicocca for the </a:t>
            </a:r>
            <a:r>
              <a:rPr lang="it-IT" sz="1800" i="0" dirty="0" err="1">
                <a:solidFill>
                  <a:schemeClr val="bg1"/>
                </a:solidFill>
              </a:rPr>
              <a:t>students</a:t>
            </a:r>
            <a:endParaRPr lang="it-IT" sz="1800" i="0" dirty="0">
              <a:solidFill>
                <a:schemeClr val="bg1"/>
              </a:solidFill>
            </a:endParaRPr>
          </a:p>
        </p:txBody>
      </p:sp>
      <p:sp>
        <p:nvSpPr>
          <p:cNvPr id="26" name="Rectangle 3"/>
          <p:cNvSpPr>
            <a:spLocks noChangeArrowheads="1"/>
          </p:cNvSpPr>
          <p:nvPr/>
        </p:nvSpPr>
        <p:spPr bwMode="auto">
          <a:xfrm>
            <a:off x="2052142" y="1484784"/>
            <a:ext cx="6552728" cy="2628292"/>
          </a:xfrm>
          <a:prstGeom prst="rect">
            <a:avLst/>
          </a:prstGeom>
          <a:solidFill>
            <a:schemeClr val="bg1">
              <a:lumMod val="85000"/>
            </a:schemeClr>
          </a:solidFill>
          <a:ln w="9525">
            <a:solidFill>
              <a:schemeClr val="bg2">
                <a:lumMod val="60000"/>
                <a:lumOff val="40000"/>
              </a:schemeClr>
            </a:solidFill>
            <a:miter lim="800000"/>
            <a:headEnd/>
            <a:tailEnd/>
          </a:ln>
        </p:spPr>
        <p:txBody>
          <a:bodyPr/>
          <a:lstStyle/>
          <a:p>
            <a:pPr algn="just" fontAlgn="t"/>
            <a:r>
              <a:rPr lang="it-IT" sz="2400" b="0" i="0" dirty="0"/>
              <a:t>Milan-Bicocca </a:t>
            </a:r>
            <a:r>
              <a:rPr lang="it-IT" sz="2400" b="0" dirty="0" err="1"/>
              <a:t>University</a:t>
            </a:r>
            <a:r>
              <a:rPr lang="it-IT" sz="2400" b="0" dirty="0"/>
              <a:t> </a:t>
            </a:r>
            <a:r>
              <a:rPr lang="it-IT" sz="2400" b="0" dirty="0" err="1"/>
              <a:t>has</a:t>
            </a:r>
            <a:r>
              <a:rPr lang="it-IT" sz="2400" b="0" dirty="0"/>
              <a:t> </a:t>
            </a:r>
            <a:r>
              <a:rPr lang="it-IT" sz="2400" b="0" dirty="0" err="1"/>
              <a:t>approved</a:t>
            </a:r>
            <a:r>
              <a:rPr lang="it-IT" sz="2400" b="0" dirty="0"/>
              <a:t> a </a:t>
            </a:r>
            <a:r>
              <a:rPr lang="it-IT" sz="2400" b="0" dirty="0" err="1"/>
              <a:t>series</a:t>
            </a:r>
            <a:r>
              <a:rPr lang="it-IT" sz="2400" b="0" dirty="0"/>
              <a:t> of </a:t>
            </a:r>
            <a:r>
              <a:rPr lang="it-IT" sz="2400" b="0" i="0" dirty="0" err="1"/>
              <a:t>actions</a:t>
            </a:r>
            <a:r>
              <a:rPr lang="it-IT" sz="2400" b="0" i="0" dirty="0"/>
              <a:t> in </a:t>
            </a:r>
            <a:r>
              <a:rPr lang="it-IT" sz="2400" b="0" i="0" dirty="0" err="1"/>
              <a:t>order</a:t>
            </a:r>
            <a:r>
              <a:rPr lang="it-IT" sz="2400" b="0" i="0" dirty="0"/>
              <a:t> to </a:t>
            </a:r>
            <a:r>
              <a:rPr lang="it-IT" sz="2400" b="0" i="0" dirty="0" err="1"/>
              <a:t>to</a:t>
            </a:r>
            <a:r>
              <a:rPr lang="it-IT" sz="2400" b="0" i="0" dirty="0"/>
              <a:t> </a:t>
            </a:r>
          </a:p>
          <a:p>
            <a:pPr marL="285750" indent="-285750" algn="just" fontAlgn="t">
              <a:buFont typeface="Courier New" panose="02070309020205020404" pitchFamily="49" charset="0"/>
              <a:buChar char="o"/>
            </a:pPr>
            <a:r>
              <a:rPr lang="it-IT" sz="2400" b="0" i="0" dirty="0" err="1"/>
              <a:t>reward</a:t>
            </a:r>
            <a:r>
              <a:rPr lang="it-IT" sz="2400" b="0" i="0" dirty="0"/>
              <a:t> </a:t>
            </a:r>
            <a:r>
              <a:rPr lang="it-IT" sz="2400" b="0" i="0" dirty="0" err="1"/>
              <a:t>student’s</a:t>
            </a:r>
            <a:r>
              <a:rPr lang="it-IT" sz="2400" b="0" i="0" dirty="0"/>
              <a:t> </a:t>
            </a:r>
            <a:r>
              <a:rPr lang="it-IT" sz="2400" b="0" i="0" dirty="0" err="1"/>
              <a:t>excellence</a:t>
            </a:r>
            <a:r>
              <a:rPr lang="it-IT" sz="2400" b="0" i="0" dirty="0"/>
              <a:t>, </a:t>
            </a:r>
          </a:p>
          <a:p>
            <a:pPr marL="285750" indent="-285750" algn="just" fontAlgn="t">
              <a:buFont typeface="Courier New" panose="02070309020205020404" pitchFamily="49" charset="0"/>
              <a:buChar char="o"/>
            </a:pPr>
            <a:r>
              <a:rPr lang="it-IT" sz="2400" b="0" i="0" dirty="0" err="1"/>
              <a:t>allow</a:t>
            </a:r>
            <a:r>
              <a:rPr lang="it-IT" sz="2400" b="0" i="0" dirty="0"/>
              <a:t> </a:t>
            </a:r>
            <a:r>
              <a:rPr lang="it-IT" sz="2400" b="0" i="0" dirty="0" err="1"/>
              <a:t>development</a:t>
            </a:r>
            <a:r>
              <a:rPr lang="it-IT" sz="2400" b="0" i="0" dirty="0"/>
              <a:t> of </a:t>
            </a:r>
            <a:r>
              <a:rPr lang="it-IT" sz="2400" b="0" i="0" dirty="0" err="1"/>
              <a:t>key</a:t>
            </a:r>
            <a:r>
              <a:rPr lang="it-IT" sz="2400" b="0" i="0" dirty="0"/>
              <a:t> cross-</a:t>
            </a:r>
            <a:r>
              <a:rPr lang="it-IT" sz="2400" b="0" i="0" dirty="0" err="1"/>
              <a:t>disciplinary</a:t>
            </a:r>
            <a:r>
              <a:rPr lang="it-IT" sz="2400" b="0" i="0" dirty="0"/>
              <a:t> </a:t>
            </a:r>
            <a:r>
              <a:rPr lang="it-IT" sz="2400" b="0" i="0" dirty="0" err="1"/>
              <a:t>skills</a:t>
            </a:r>
            <a:r>
              <a:rPr lang="it-IT" sz="2400" b="0" i="0" dirty="0"/>
              <a:t>. </a:t>
            </a:r>
            <a:endParaRPr lang="it-IT" sz="2400" b="0" dirty="0"/>
          </a:p>
          <a:p>
            <a:pPr algn="just" fontAlgn="t"/>
            <a:endParaRPr lang="it-IT" sz="1600" dirty="0"/>
          </a:p>
          <a:p>
            <a:endParaRPr lang="it-IT" altLang="it-IT" sz="1600" dirty="0"/>
          </a:p>
          <a:p>
            <a:pPr algn="just" fontAlgn="t"/>
            <a:endParaRPr lang="it-IT" sz="1600" dirty="0"/>
          </a:p>
        </p:txBody>
      </p:sp>
      <p:sp>
        <p:nvSpPr>
          <p:cNvPr id="27" name="Rectangle 3"/>
          <p:cNvSpPr>
            <a:spLocks noChangeArrowheads="1"/>
          </p:cNvSpPr>
          <p:nvPr/>
        </p:nvSpPr>
        <p:spPr bwMode="auto">
          <a:xfrm>
            <a:off x="2052142" y="1484783"/>
            <a:ext cx="5832226" cy="918437"/>
          </a:xfrm>
          <a:prstGeom prst="rect">
            <a:avLst/>
          </a:prstGeom>
          <a:noFill/>
          <a:ln w="9525">
            <a:noFill/>
            <a:miter lim="800000"/>
            <a:headEnd/>
            <a:tailEnd/>
          </a:ln>
        </p:spPr>
        <p:txBody>
          <a:bodyPr/>
          <a:lstStyle/>
          <a:p>
            <a:pPr algn="just" fontAlgn="t"/>
            <a:endParaRPr lang="it-IT" sz="2600" dirty="0"/>
          </a:p>
        </p:txBody>
      </p:sp>
    </p:spTree>
    <p:extLst>
      <p:ext uri="{BB962C8B-B14F-4D97-AF65-F5344CB8AC3E}">
        <p14:creationId xmlns:p14="http://schemas.microsoft.com/office/powerpoint/2010/main" val="2406013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Labs</a:t>
            </a:r>
          </a:p>
        </p:txBody>
      </p:sp>
      <p:sp>
        <p:nvSpPr>
          <p:cNvPr id="3" name="Segnaposto contenuto 2"/>
          <p:cNvSpPr>
            <a:spLocks noGrp="1"/>
          </p:cNvSpPr>
          <p:nvPr>
            <p:ph idx="1"/>
          </p:nvPr>
        </p:nvSpPr>
        <p:spPr/>
        <p:txBody>
          <a:bodyPr>
            <a:normAutofit fontScale="92500" lnSpcReduction="20000"/>
          </a:bodyPr>
          <a:lstStyle/>
          <a:p>
            <a:r>
              <a:rPr lang="it-IT" dirty="0"/>
              <a:t>PASS/FAIL grade.</a:t>
            </a:r>
          </a:p>
          <a:p>
            <a:endParaRPr lang="it-IT" dirty="0"/>
          </a:p>
          <a:p>
            <a:r>
              <a:rPr lang="it-IT" dirty="0"/>
              <a:t>To pass </a:t>
            </a:r>
            <a:r>
              <a:rPr lang="it-IT" dirty="0" err="1"/>
              <a:t>you</a:t>
            </a:r>
            <a:r>
              <a:rPr lang="it-IT" dirty="0"/>
              <a:t> must </a:t>
            </a:r>
          </a:p>
          <a:p>
            <a:r>
              <a:rPr lang="it-IT" b="1" dirty="0" err="1"/>
              <a:t>Attend</a:t>
            </a:r>
            <a:r>
              <a:rPr lang="it-IT" b="1" dirty="0"/>
              <a:t> </a:t>
            </a:r>
            <a:r>
              <a:rPr lang="it-IT" b="1" dirty="0" err="1"/>
              <a:t>at</a:t>
            </a:r>
            <a:r>
              <a:rPr lang="it-IT" b="1" dirty="0"/>
              <a:t> </a:t>
            </a:r>
            <a:r>
              <a:rPr lang="it-IT" b="1" dirty="0" err="1"/>
              <a:t>least</a:t>
            </a:r>
            <a:r>
              <a:rPr lang="it-IT" b="1" dirty="0"/>
              <a:t> 70% of lab hours</a:t>
            </a:r>
          </a:p>
          <a:p>
            <a:r>
              <a:rPr lang="it-IT" dirty="0"/>
              <a:t>Complete the </a:t>
            </a:r>
            <a:r>
              <a:rPr lang="it-IT" dirty="0" err="1"/>
              <a:t>assignments</a:t>
            </a:r>
            <a:r>
              <a:rPr lang="it-IT" dirty="0"/>
              <a:t> </a:t>
            </a:r>
            <a:r>
              <a:rPr lang="it-IT" dirty="0" err="1"/>
              <a:t>given</a:t>
            </a:r>
            <a:r>
              <a:rPr lang="it-IT" dirty="0"/>
              <a:t> by the </a:t>
            </a:r>
            <a:r>
              <a:rPr lang="it-IT" dirty="0" err="1"/>
              <a:t>instructor</a:t>
            </a:r>
            <a:r>
              <a:rPr lang="it-IT" dirty="0"/>
              <a:t> in a </a:t>
            </a:r>
            <a:r>
              <a:rPr lang="it-IT" dirty="0" err="1"/>
              <a:t>satisfactory</a:t>
            </a:r>
            <a:r>
              <a:rPr lang="it-IT" dirty="0"/>
              <a:t> </a:t>
            </a:r>
            <a:r>
              <a:rPr lang="it-IT" dirty="0" err="1"/>
              <a:t>manner</a:t>
            </a:r>
            <a:r>
              <a:rPr lang="it-IT" dirty="0"/>
              <a:t>.</a:t>
            </a:r>
          </a:p>
          <a:p>
            <a:r>
              <a:rPr lang="it-IT" dirty="0"/>
              <a:t>Register to the </a:t>
            </a:r>
            <a:r>
              <a:rPr lang="it-IT" dirty="0" err="1"/>
              <a:t>registration</a:t>
            </a:r>
            <a:r>
              <a:rPr lang="it-IT" dirty="0"/>
              <a:t> session </a:t>
            </a:r>
            <a:r>
              <a:rPr lang="it-IT" dirty="0" err="1"/>
              <a:t>as</a:t>
            </a:r>
            <a:r>
              <a:rPr lang="it-IT" dirty="0"/>
              <a:t> </a:t>
            </a:r>
            <a:r>
              <a:rPr lang="it-IT" dirty="0" err="1"/>
              <a:t>you</a:t>
            </a:r>
            <a:r>
              <a:rPr lang="it-IT" dirty="0"/>
              <a:t> </a:t>
            </a:r>
            <a:r>
              <a:rPr lang="it-IT" dirty="0" err="1"/>
              <a:t>would</a:t>
            </a:r>
            <a:r>
              <a:rPr lang="it-IT" dirty="0"/>
              <a:t> for </a:t>
            </a:r>
            <a:r>
              <a:rPr lang="it-IT" dirty="0" err="1"/>
              <a:t>courses</a:t>
            </a:r>
            <a:r>
              <a:rPr lang="it-IT" dirty="0"/>
              <a:t>. </a:t>
            </a:r>
            <a:r>
              <a:rPr lang="it-IT" dirty="0" err="1"/>
              <a:t>There</a:t>
            </a:r>
            <a:r>
              <a:rPr lang="it-IT" dirty="0"/>
              <a:t> </a:t>
            </a:r>
            <a:r>
              <a:rPr lang="it-IT" dirty="0" err="1"/>
              <a:t>is</a:t>
            </a:r>
            <a:r>
              <a:rPr lang="it-IT" dirty="0"/>
              <a:t> </a:t>
            </a:r>
            <a:r>
              <a:rPr lang="it-IT" dirty="0" err="1"/>
              <a:t>only</a:t>
            </a:r>
            <a:r>
              <a:rPr lang="it-IT" dirty="0"/>
              <a:t> one </a:t>
            </a:r>
            <a:r>
              <a:rPr lang="it-IT" dirty="0" err="1"/>
              <a:t>registration</a:t>
            </a:r>
            <a:r>
              <a:rPr lang="it-IT" dirty="0"/>
              <a:t> session </a:t>
            </a:r>
            <a:r>
              <a:rPr lang="it-IT" dirty="0" err="1"/>
              <a:t>at</a:t>
            </a:r>
            <a:r>
              <a:rPr lang="it-IT" dirty="0"/>
              <a:t> the end of classes.  </a:t>
            </a:r>
            <a:r>
              <a:rPr lang="it-IT" dirty="0" err="1"/>
              <a:t>If</a:t>
            </a:r>
            <a:r>
              <a:rPr lang="it-IT" dirty="0"/>
              <a:t> </a:t>
            </a:r>
            <a:r>
              <a:rPr lang="it-IT" dirty="0" err="1"/>
              <a:t>you</a:t>
            </a:r>
            <a:r>
              <a:rPr lang="it-IT" dirty="0"/>
              <a:t> do </a:t>
            </a:r>
            <a:r>
              <a:rPr lang="it-IT" dirty="0" err="1"/>
              <a:t>not</a:t>
            </a:r>
            <a:r>
              <a:rPr lang="it-IT" dirty="0"/>
              <a:t> register in the appropriate window (</a:t>
            </a:r>
            <a:r>
              <a:rPr lang="it-IT" dirty="0" err="1"/>
              <a:t>which</a:t>
            </a:r>
            <a:r>
              <a:rPr lang="it-IT" dirty="0"/>
              <a:t> </a:t>
            </a:r>
            <a:r>
              <a:rPr lang="it-IT" dirty="0" err="1"/>
              <a:t>will</a:t>
            </a:r>
            <a:r>
              <a:rPr lang="it-IT" dirty="0"/>
              <a:t> be </a:t>
            </a:r>
            <a:r>
              <a:rPr lang="it-IT" dirty="0" err="1"/>
              <a:t>clearly</a:t>
            </a:r>
            <a:r>
              <a:rPr lang="it-IT" dirty="0"/>
              <a:t> </a:t>
            </a:r>
            <a:r>
              <a:rPr lang="it-IT" dirty="0" err="1"/>
              <a:t>communicated</a:t>
            </a:r>
            <a:r>
              <a:rPr lang="it-IT" dirty="0"/>
              <a:t> by the </a:t>
            </a:r>
            <a:r>
              <a:rPr lang="it-IT" dirty="0" err="1"/>
              <a:t>instructors</a:t>
            </a:r>
            <a:r>
              <a:rPr lang="it-IT" dirty="0"/>
              <a:t> via e-learning), </a:t>
            </a:r>
            <a:r>
              <a:rPr lang="it-IT" dirty="0" err="1"/>
              <a:t>your</a:t>
            </a:r>
            <a:r>
              <a:rPr lang="it-IT" dirty="0"/>
              <a:t> passing the lab </a:t>
            </a:r>
            <a:r>
              <a:rPr lang="it-IT" dirty="0" err="1"/>
              <a:t>won’t</a:t>
            </a:r>
            <a:r>
              <a:rPr lang="it-IT" dirty="0"/>
              <a:t> be </a:t>
            </a:r>
            <a:r>
              <a:rPr lang="it-IT" dirty="0" err="1"/>
              <a:t>registered</a:t>
            </a:r>
            <a:r>
              <a:rPr lang="it-IT" dirty="0"/>
              <a:t>!</a:t>
            </a:r>
          </a:p>
        </p:txBody>
      </p:sp>
    </p:spTree>
    <p:extLst>
      <p:ext uri="{BB962C8B-B14F-4D97-AF65-F5344CB8AC3E}">
        <p14:creationId xmlns:p14="http://schemas.microsoft.com/office/powerpoint/2010/main" val="16702197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0" dirty="0" err="1">
                <a:latin typeface="Tahoma"/>
                <a:cs typeface="Tahoma"/>
              </a:rPr>
              <a:t>Practical</a:t>
            </a:r>
            <a:r>
              <a:rPr lang="it-IT" b="0" dirty="0">
                <a:latin typeface="Tahoma"/>
                <a:cs typeface="Tahoma"/>
              </a:rPr>
              <a:t> internship (TPV)</a:t>
            </a:r>
          </a:p>
        </p:txBody>
      </p:sp>
      <p:sp>
        <p:nvSpPr>
          <p:cNvPr id="3" name="Segnaposto contenuto 2"/>
          <p:cNvSpPr>
            <a:spLocks noGrp="1"/>
          </p:cNvSpPr>
          <p:nvPr>
            <p:ph idx="1"/>
          </p:nvPr>
        </p:nvSpPr>
        <p:spPr/>
        <p:txBody>
          <a:bodyPr>
            <a:normAutofit fontScale="85000" lnSpcReduction="20000"/>
          </a:bodyPr>
          <a:lstStyle/>
          <a:p>
            <a:r>
              <a:rPr lang="en-US" sz="2200" dirty="0">
                <a:latin typeface="Arial" panose="020B0604020202020204" pitchFamily="34" charset="0"/>
                <a:cs typeface="Arial" panose="020B0604020202020204" pitchFamily="34" charset="0"/>
              </a:rPr>
              <a:t>AEPS is a “professionalizing” Master’s degree in Psychology.</a:t>
            </a:r>
          </a:p>
          <a:p>
            <a:r>
              <a:rPr lang="en-US" sz="2200" dirty="0">
                <a:latin typeface="Arial" panose="020B0604020202020204" pitchFamily="34" charset="0"/>
                <a:cs typeface="Arial" panose="020B0604020202020204" pitchFamily="34" charset="0"/>
              </a:rPr>
              <a:t>Graduates can practice as a professional psychologist, without the need of further internships after graduating .</a:t>
            </a:r>
          </a:p>
          <a:p>
            <a:r>
              <a:rPr lang="en-US" sz="2200" dirty="0">
                <a:latin typeface="Arial" panose="020B0604020202020204" pitchFamily="34" charset="0"/>
                <a:cs typeface="Arial" panose="020B0604020202020204" pitchFamily="34" charset="0"/>
              </a:rPr>
              <a:t>T</a:t>
            </a:r>
            <a:r>
              <a:rPr lang="en-US" sz="2200" dirty="0">
                <a:effectLst/>
                <a:latin typeface="Arial" panose="020B0604020202020204" pitchFamily="34" charset="0"/>
                <a:ea typeface="Arial" panose="020B0604020202020204" pitchFamily="34" charset="0"/>
                <a:cs typeface="Arial" panose="020B0604020202020204" pitchFamily="34" charset="0"/>
              </a:rPr>
              <a:t>o practice as a professional psychologist, students must have carried out a practical traineeship (TPV) during the Master’s degree for a total of 30 credits (CFUs), 8 of which must be carried out within a Bachelor’s degree in Psychological Sciences and Techniques (L-24) and 22 within the AEPS Master’s degree program.</a:t>
            </a:r>
          </a:p>
          <a:p>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Please</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pay</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close</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attention</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to Section 2 on the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e-learing</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page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if</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you</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do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not</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hold</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an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Italian</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L-24 </a:t>
            </a:r>
            <a:r>
              <a:rPr lang="it-IT" sz="2200" dirty="0" err="1">
                <a:highlight>
                  <a:srgbClr val="FFFF00"/>
                </a:highlight>
                <a:latin typeface="Arial" panose="020B0604020202020204" pitchFamily="34" charset="0"/>
                <a:ea typeface="Arial" panose="020B0604020202020204" pitchFamily="34" charset="0"/>
                <a:cs typeface="Arial" panose="020B0604020202020204" pitchFamily="34" charset="0"/>
              </a:rPr>
              <a:t>BSc</a:t>
            </a:r>
            <a: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t> degree</a:t>
            </a:r>
            <a:br>
              <a:rPr lang="it-IT" sz="2200" dirty="0">
                <a:highlight>
                  <a:srgbClr val="FFFF00"/>
                </a:highlight>
                <a:latin typeface="Arial" panose="020B0604020202020204" pitchFamily="34" charset="0"/>
                <a:ea typeface="Arial" panose="020B0604020202020204" pitchFamily="34" charset="0"/>
                <a:cs typeface="Arial" panose="020B0604020202020204" pitchFamily="34" charset="0"/>
              </a:rPr>
            </a:br>
            <a:r>
              <a:rPr lang="en-US" sz="2200" dirty="0">
                <a:highlight>
                  <a:srgbClr val="FFFF00"/>
                </a:highlight>
                <a:latin typeface="Arial" panose="020B0604020202020204" pitchFamily="34" charset="0"/>
                <a:ea typeface="Arial" panose="020B0604020202020204" pitchFamily="34" charset="0"/>
                <a:cs typeface="Arial" panose="020B0604020202020204" pitchFamily="34" charset="0"/>
              </a:rPr>
              <a:t>https://elearning.unimib.it/course/view.php?id=52838</a:t>
            </a:r>
          </a:p>
          <a:p>
            <a:endParaRPr lang="en-US" sz="2200" dirty="0">
              <a:effectLst/>
              <a:latin typeface="Arial" panose="020B0604020202020204" pitchFamily="34" charset="0"/>
              <a:ea typeface="Arial" panose="020B0604020202020204" pitchFamily="34" charset="0"/>
              <a:cs typeface="Arial" panose="020B0604020202020204" pitchFamily="34" charset="0"/>
            </a:endParaRPr>
          </a:p>
          <a:p>
            <a:r>
              <a:rPr lang="en-US" sz="2200" dirty="0">
                <a:solidFill>
                  <a:srgbClr val="444746"/>
                </a:solidFill>
                <a:effectLst/>
                <a:highlight>
                  <a:srgbClr val="FFFFFF"/>
                </a:highlight>
                <a:latin typeface="Arial" panose="020B0604020202020204" pitchFamily="34" charset="0"/>
                <a:ea typeface="Arial" panose="020B0604020202020204" pitchFamily="34" charset="0"/>
              </a:rPr>
              <a:t>The traineeship CFUs not acquired during the Bachelor’s degree </a:t>
            </a:r>
            <a:r>
              <a:rPr lang="en-US" sz="2200" dirty="0">
                <a:effectLst/>
                <a:latin typeface="Arial" panose="020B0604020202020204" pitchFamily="34" charset="0"/>
                <a:ea typeface="Arial" panose="020B0604020202020204" pitchFamily="34" charset="0"/>
              </a:rPr>
              <a:t>in Psychological Sciences and Techniques (L-24) can</a:t>
            </a:r>
            <a:r>
              <a:rPr lang="en-US" sz="2200" dirty="0">
                <a:solidFill>
                  <a:srgbClr val="444746"/>
                </a:solidFill>
                <a:effectLst/>
                <a:highlight>
                  <a:srgbClr val="FFFFFF"/>
                </a:highlight>
                <a:latin typeface="Arial" panose="020B0604020202020204" pitchFamily="34" charset="0"/>
                <a:ea typeface="Arial" panose="020B0604020202020204" pitchFamily="34" charset="0"/>
              </a:rPr>
              <a:t> be obtained through special activities that will be carried out during the Master’s degree course, internship classes.</a:t>
            </a:r>
          </a:p>
          <a:p>
            <a:pPr marL="342900" lvl="1" indent="0">
              <a:buNone/>
            </a:pPr>
            <a:endParaRPr lang="en-GB" sz="1800" dirty="0">
              <a:solidFill>
                <a:srgbClr val="444746"/>
              </a:solidFill>
              <a:effectLst/>
              <a:highlight>
                <a:srgbClr val="FFFFFF"/>
              </a:highlight>
              <a:latin typeface="Arial" panose="020B0604020202020204" pitchFamily="34" charset="0"/>
              <a:ea typeface="Arial" panose="020B0604020202020204" pitchFamily="34" charset="0"/>
              <a:cs typeface="Arial" panose="020B0604020202020204" pitchFamily="34" charset="0"/>
            </a:endParaRPr>
          </a:p>
          <a:p>
            <a:pPr marL="342900" lvl="1" indent="0">
              <a:buNone/>
            </a:pPr>
            <a:r>
              <a:rPr lang="en-GB" sz="1800" dirty="0">
                <a:solidFill>
                  <a:srgbClr val="444746"/>
                </a:solidFill>
                <a:latin typeface="Arial" panose="020B0604020202020204" pitchFamily="34" charset="0"/>
                <a:ea typeface="Arial" panose="020B0604020202020204" pitchFamily="34" charset="0"/>
                <a:cs typeface="Arial" panose="020B0604020202020204" pitchFamily="34" charset="0"/>
              </a:rPr>
              <a:t>For more information: </a:t>
            </a:r>
            <a:r>
              <a:rPr lang="en-GB" sz="1600" dirty="0">
                <a:solidFill>
                  <a:srgbClr val="444746"/>
                </a:solidFill>
                <a:latin typeface="Arial" panose="020B0604020202020204" pitchFamily="34" charset="0"/>
                <a:ea typeface="Arial" panose="020B0604020202020204" pitchFamily="34" charset="0"/>
                <a:cs typeface="Arial" panose="020B0604020202020204" pitchFamily="34" charset="0"/>
              </a:rPr>
              <a:t>https://</a:t>
            </a:r>
            <a:r>
              <a:rPr lang="en-GB" sz="1600" dirty="0" err="1">
                <a:solidFill>
                  <a:srgbClr val="444746"/>
                </a:solidFill>
                <a:latin typeface="Arial" panose="020B0604020202020204" pitchFamily="34" charset="0"/>
                <a:ea typeface="Arial" panose="020B0604020202020204" pitchFamily="34" charset="0"/>
                <a:cs typeface="Arial" panose="020B0604020202020204" pitchFamily="34" charset="0"/>
              </a:rPr>
              <a:t>elearning.unimib.it</a:t>
            </a:r>
            <a:r>
              <a:rPr lang="en-GB" sz="1600" dirty="0">
                <a:solidFill>
                  <a:srgbClr val="444746"/>
                </a:solidFill>
                <a:latin typeface="Arial" panose="020B0604020202020204" pitchFamily="34" charset="0"/>
                <a:ea typeface="Arial" panose="020B0604020202020204" pitchFamily="34" charset="0"/>
                <a:cs typeface="Arial" panose="020B0604020202020204" pitchFamily="34" charset="0"/>
              </a:rPr>
              <a:t>/course/</a:t>
            </a:r>
            <a:r>
              <a:rPr lang="en-GB" sz="1600" dirty="0" err="1">
                <a:solidFill>
                  <a:srgbClr val="444746"/>
                </a:solidFill>
                <a:latin typeface="Arial" panose="020B0604020202020204" pitchFamily="34" charset="0"/>
                <a:ea typeface="Arial" panose="020B0604020202020204" pitchFamily="34" charset="0"/>
                <a:cs typeface="Arial" panose="020B0604020202020204" pitchFamily="34" charset="0"/>
              </a:rPr>
              <a:t>view.php?id</a:t>
            </a:r>
            <a:r>
              <a:rPr lang="en-GB" sz="1600" dirty="0">
                <a:solidFill>
                  <a:srgbClr val="444746"/>
                </a:solidFill>
                <a:latin typeface="Arial" panose="020B0604020202020204" pitchFamily="34" charset="0"/>
                <a:ea typeface="Arial" panose="020B0604020202020204" pitchFamily="34" charset="0"/>
                <a:cs typeface="Arial" panose="020B0604020202020204" pitchFamily="34" charset="0"/>
              </a:rPr>
              <a:t>=52838</a:t>
            </a:r>
            <a:endParaRPr lang="it-IT" sz="2400" dirty="0">
              <a:latin typeface="Tahoma"/>
              <a:cs typeface="Tahoma"/>
            </a:endParaRPr>
          </a:p>
          <a:p>
            <a:endParaRPr lang="it-IT" sz="2400" dirty="0">
              <a:latin typeface="Tahoma"/>
              <a:cs typeface="Tahoma"/>
            </a:endParaRPr>
          </a:p>
          <a:p>
            <a:endParaRPr lang="it-IT" sz="2400" dirty="0">
              <a:latin typeface="Tahoma"/>
              <a:cs typeface="Tahoma"/>
            </a:endParaRPr>
          </a:p>
          <a:p>
            <a:endParaRPr lang="it-IT" sz="2400" dirty="0">
              <a:latin typeface="Tahoma"/>
              <a:cs typeface="Tahoma"/>
            </a:endParaRPr>
          </a:p>
        </p:txBody>
      </p:sp>
    </p:spTree>
    <p:extLst>
      <p:ext uri="{BB962C8B-B14F-4D97-AF65-F5344CB8AC3E}">
        <p14:creationId xmlns:p14="http://schemas.microsoft.com/office/powerpoint/2010/main" val="21197860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0" dirty="0" err="1">
                <a:latin typeface="Tahoma"/>
                <a:cs typeface="Tahoma"/>
              </a:rPr>
              <a:t>Practical</a:t>
            </a:r>
            <a:r>
              <a:rPr lang="it-IT" b="0" dirty="0">
                <a:latin typeface="Tahoma"/>
                <a:cs typeface="Tahoma"/>
              </a:rPr>
              <a:t> internship (TPV)</a:t>
            </a:r>
          </a:p>
        </p:txBody>
      </p:sp>
      <p:sp>
        <p:nvSpPr>
          <p:cNvPr id="3" name="Segnaposto contenuto 2"/>
          <p:cNvSpPr>
            <a:spLocks noGrp="1"/>
          </p:cNvSpPr>
          <p:nvPr>
            <p:ph idx="1"/>
          </p:nvPr>
        </p:nvSpPr>
        <p:spPr/>
        <p:txBody>
          <a:bodyPr>
            <a:normAutofit fontScale="55000" lnSpcReduction="20000"/>
          </a:bodyPr>
          <a:lstStyle/>
          <a:p>
            <a:r>
              <a:rPr lang="en-US" dirty="0"/>
              <a:t>You can find the institutions through S3 – </a:t>
            </a:r>
            <a:r>
              <a:rPr lang="en-US" dirty="0" err="1"/>
              <a:t>Segreterie</a:t>
            </a:r>
            <a:r>
              <a:rPr lang="en-US" dirty="0"/>
              <a:t> Online (</a:t>
            </a:r>
            <a:r>
              <a:rPr lang="en-US" dirty="0">
                <a:hlinkClick r:id="rId2"/>
              </a:rPr>
              <a:t>https://s3w.si.unimib.it/</a:t>
            </a:r>
            <a:r>
              <a:rPr lang="en-US" dirty="0"/>
              <a:t>) or the OPL website (Lombardy Psychologist Board -https://opl.it). It is important that you actively contact the institutions you are interested in to find out about their availability to host you. We are currently working on expanding the list and widen our offer.</a:t>
            </a:r>
          </a:p>
          <a:p>
            <a:r>
              <a:rPr lang="en-US" dirty="0"/>
              <a:t>Two TPV tutors are there for you to help and support you through your TPV (understanding in which field you would like to do it, choosing between different options, preparing the TPV portfolio, finding guidance during the course of your degree, etc.). They also maintain connection with the Tutor Coordinator in case of problems with the institution/organization before/during/after your TPV.</a:t>
            </a:r>
          </a:p>
          <a:p>
            <a:pPr lvl="1"/>
            <a:r>
              <a:rPr lang="en-US" dirty="0"/>
              <a:t>Their names are dr. Martina Arioli and dr. Elena </a:t>
            </a:r>
            <a:r>
              <a:rPr lang="en-US" dirty="0" err="1"/>
              <a:t>Guida</a:t>
            </a:r>
            <a:r>
              <a:rPr lang="en-US" dirty="0"/>
              <a:t>. You can reach them at </a:t>
            </a:r>
            <a:r>
              <a:rPr lang="en-US" dirty="0">
                <a:hlinkClick r:id="rId3"/>
              </a:rPr>
              <a:t>orientamento.aeps@unimib.it</a:t>
            </a:r>
            <a:endParaRPr lang="en-US" dirty="0"/>
          </a:p>
          <a:p>
            <a:r>
              <a:rPr lang="en-US" b="1" dirty="0"/>
              <a:t>Mandatory workshop (</a:t>
            </a:r>
            <a:r>
              <a:rPr lang="en-US" dirty="0"/>
              <a:t>“</a:t>
            </a:r>
            <a:r>
              <a:rPr lang="en-US" dirty="0" err="1"/>
              <a:t>Orientamento</a:t>
            </a:r>
            <a:r>
              <a:rPr lang="en-US" dirty="0"/>
              <a:t> </a:t>
            </a:r>
            <a:r>
              <a:rPr lang="en-US" dirty="0" err="1"/>
              <a:t>Magistrali</a:t>
            </a:r>
            <a:r>
              <a:rPr lang="en-US" dirty="0"/>
              <a:t> </a:t>
            </a:r>
            <a:r>
              <a:rPr lang="en-US" dirty="0" err="1"/>
              <a:t>Abilitanti</a:t>
            </a:r>
            <a:r>
              <a:rPr lang="en-US" dirty="0"/>
              <a:t> </a:t>
            </a:r>
            <a:r>
              <a:rPr lang="en-US" dirty="0" err="1"/>
              <a:t>Psicologia</a:t>
            </a:r>
            <a:r>
              <a:rPr lang="en-US" dirty="0"/>
              <a:t>”)</a:t>
            </a:r>
            <a:r>
              <a:rPr lang="en-US" b="1" dirty="0"/>
              <a:t> with the tutors about orientations and portfolio preparation.</a:t>
            </a:r>
          </a:p>
          <a:p>
            <a:r>
              <a:rPr lang="en-US" dirty="0"/>
              <a:t>One TPV tutor Coordinator has the role of managing communications between the University and the institutions. You can contact her if you have problems getting in touch with an institution/organization where you would like to take your TPV or if an institution that your interested in does not have an agreement with our university. </a:t>
            </a:r>
          </a:p>
          <a:p>
            <a:pPr lvl="1"/>
            <a:r>
              <a:rPr lang="en-US" dirty="0"/>
              <a:t>Your Tutor Coordinator is dr. Pamela D’Angelo. You can reach her at </a:t>
            </a:r>
            <a:r>
              <a:rPr lang="en-US" dirty="0">
                <a:hlinkClick r:id="rId4"/>
              </a:rPr>
              <a:t>tutortirocini.aeps@unimib.it</a:t>
            </a:r>
            <a:br>
              <a:rPr lang="en-US" sz="2000" dirty="0"/>
            </a:br>
            <a:endParaRPr lang="it-IT" sz="2000" dirty="0">
              <a:latin typeface="Tahoma"/>
              <a:cs typeface="Tahoma"/>
            </a:endParaRPr>
          </a:p>
        </p:txBody>
      </p:sp>
    </p:spTree>
    <p:extLst>
      <p:ext uri="{BB962C8B-B14F-4D97-AF65-F5344CB8AC3E}">
        <p14:creationId xmlns:p14="http://schemas.microsoft.com/office/powerpoint/2010/main" val="24063107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53A758-09B9-4338-9461-BEFACA2FDE05}"/>
              </a:ext>
            </a:extLst>
          </p:cNvPr>
          <p:cNvSpPr>
            <a:spLocks noGrp="1"/>
          </p:cNvSpPr>
          <p:nvPr>
            <p:ph type="title"/>
          </p:nvPr>
        </p:nvSpPr>
        <p:spPr/>
        <p:txBody>
          <a:bodyPr/>
          <a:lstStyle/>
          <a:p>
            <a:r>
              <a:rPr lang="it-IT" dirty="0" err="1"/>
              <a:t>Practical</a:t>
            </a:r>
            <a:r>
              <a:rPr lang="it-IT" dirty="0"/>
              <a:t> </a:t>
            </a:r>
            <a:r>
              <a:rPr lang="it-IT" dirty="0" err="1"/>
              <a:t>Examination</a:t>
            </a:r>
            <a:r>
              <a:rPr lang="it-IT" dirty="0"/>
              <a:t> (PPV)</a:t>
            </a:r>
            <a:endParaRPr lang="en-US" dirty="0"/>
          </a:p>
        </p:txBody>
      </p:sp>
      <p:sp>
        <p:nvSpPr>
          <p:cNvPr id="3" name="Segnaposto contenuto 2">
            <a:extLst>
              <a:ext uri="{FF2B5EF4-FFF2-40B4-BE49-F238E27FC236}">
                <a16:creationId xmlns:a16="http://schemas.microsoft.com/office/drawing/2014/main" id="{AA329922-0F47-41DE-97B0-32700299A21E}"/>
              </a:ext>
            </a:extLst>
          </p:cNvPr>
          <p:cNvSpPr>
            <a:spLocks noGrp="1"/>
          </p:cNvSpPr>
          <p:nvPr>
            <p:ph idx="1"/>
          </p:nvPr>
        </p:nvSpPr>
        <p:spPr/>
        <p:txBody>
          <a:bodyPr>
            <a:normAutofit fontScale="47500" lnSpcReduction="20000"/>
          </a:bodyPr>
          <a:lstStyle/>
          <a:p>
            <a:pPr marL="0" indent="0">
              <a:buNone/>
            </a:pPr>
            <a:r>
              <a:rPr lang="en-US" dirty="0"/>
              <a:t>Before being admitted to MSc Thesis defense, students must first pass the Practical Evaluation Exam (PPV), an oral interview generally focusing on three main things:</a:t>
            </a:r>
          </a:p>
          <a:p>
            <a:pPr marL="514350" indent="-514350">
              <a:buAutoNum type="arabicParenR"/>
            </a:pPr>
            <a:r>
              <a:rPr lang="en-US" dirty="0"/>
              <a:t>Activities carried out during the TPV and how they are in line with the role of a psychologist</a:t>
            </a:r>
          </a:p>
          <a:p>
            <a:pPr marL="514350" indent="-514350">
              <a:buAutoNum type="arabicParenR"/>
            </a:pPr>
            <a:r>
              <a:rPr lang="en-US" dirty="0"/>
              <a:t>How the TPV relates to theories/models that you studies in psychology.</a:t>
            </a:r>
          </a:p>
          <a:p>
            <a:pPr marL="514350" indent="-514350">
              <a:buAutoNum type="arabicParenR"/>
            </a:pPr>
            <a:r>
              <a:rPr lang="it-IT" dirty="0"/>
              <a:t>H</a:t>
            </a:r>
            <a:r>
              <a:rPr lang="en-US" dirty="0"/>
              <a:t>ow the TPV relates to the </a:t>
            </a:r>
            <a:r>
              <a:rPr lang="en-US" dirty="0">
                <a:hlinkClick r:id="rId2"/>
              </a:rPr>
              <a:t>Italian code of ethics of psychology </a:t>
            </a:r>
            <a:r>
              <a:rPr lang="en-US" dirty="0"/>
              <a:t>(which you must study very well!)</a:t>
            </a:r>
          </a:p>
          <a:p>
            <a:pPr marL="0" indent="0">
              <a:buNone/>
            </a:pPr>
            <a:r>
              <a:rPr lang="en-US" dirty="0"/>
              <a:t>Eligibility requirements for registering to the PPV: </a:t>
            </a:r>
          </a:p>
          <a:p>
            <a:pPr>
              <a:buFontTx/>
              <a:buChar char="-"/>
            </a:pPr>
            <a:r>
              <a:rPr lang="en-US" dirty="0"/>
              <a:t>having completed the Practical Training Internship (TPV) with approval from the TPV supervisor, thus having earned the 14 ECTS associated to the TPV.</a:t>
            </a:r>
          </a:p>
          <a:p>
            <a:pPr>
              <a:buFontTx/>
              <a:buChar char="-"/>
            </a:pPr>
            <a:r>
              <a:rPr lang="it-IT" dirty="0"/>
              <a:t>H</a:t>
            </a:r>
            <a:r>
              <a:rPr lang="en-US" dirty="0" err="1"/>
              <a:t>aving</a:t>
            </a:r>
            <a:r>
              <a:rPr lang="en-US" dirty="0"/>
              <a:t> earned an additional 76 ECTS (on top of those associated to the TPV)</a:t>
            </a:r>
          </a:p>
          <a:p>
            <a:pPr marL="0" indent="0">
              <a:buNone/>
            </a:pPr>
            <a:r>
              <a:rPr lang="it-IT" dirty="0"/>
              <a:t>To </a:t>
            </a:r>
            <a:r>
              <a:rPr lang="it-IT" dirty="0" err="1"/>
              <a:t>sit</a:t>
            </a:r>
            <a:r>
              <a:rPr lang="it-IT" dirty="0"/>
              <a:t> for the PPV, </a:t>
            </a:r>
            <a:r>
              <a:rPr lang="it-IT" dirty="0" err="1"/>
              <a:t>you</a:t>
            </a:r>
            <a:r>
              <a:rPr lang="it-IT" dirty="0"/>
              <a:t> </a:t>
            </a:r>
            <a:r>
              <a:rPr lang="it-IT" dirty="0" err="1"/>
              <a:t>have</a:t>
            </a:r>
            <a:r>
              <a:rPr lang="it-IT" dirty="0"/>
              <a:t> to:</a:t>
            </a:r>
          </a:p>
          <a:p>
            <a:r>
              <a:rPr lang="en-US" dirty="0"/>
              <a:t>have terminated all educational activities according to the deadlines for the Diploma Attainment Request (</a:t>
            </a:r>
            <a:r>
              <a:rPr lang="en-US" dirty="0" err="1"/>
              <a:t>Conseguimento</a:t>
            </a:r>
            <a:r>
              <a:rPr lang="en-US" dirty="0"/>
              <a:t> </a:t>
            </a:r>
            <a:r>
              <a:rPr lang="en-US" dirty="0" err="1"/>
              <a:t>Titolo</a:t>
            </a:r>
            <a:r>
              <a:rPr lang="en-US" dirty="0"/>
              <a:t>), detailed in the Dissertation (Procedure </a:t>
            </a:r>
            <a:r>
              <a:rPr lang="en-US" dirty="0" err="1"/>
              <a:t>Tesi</a:t>
            </a:r>
            <a:r>
              <a:rPr lang="en-US" dirty="0"/>
              <a:t>) e-learning page. No extension will be granted.</a:t>
            </a:r>
          </a:p>
          <a:p>
            <a:r>
              <a:rPr lang="en-US" dirty="0"/>
              <a:t>for AEPS, PSPE and PSED Master’s Programs, starting from the </a:t>
            </a:r>
            <a:r>
              <a:rPr lang="en-US" dirty="0" err="1"/>
              <a:t>a.y</a:t>
            </a:r>
            <a:r>
              <a:rPr lang="en-US" dirty="0"/>
              <a:t>. 2024/2025, have completed the “</a:t>
            </a:r>
            <a:r>
              <a:rPr lang="en-US" dirty="0">
                <a:hlinkClick r:id="rId3"/>
              </a:rPr>
              <a:t>Orientation activities for qualifying Master’s Programs in Psychology</a:t>
            </a:r>
            <a:r>
              <a:rPr lang="en-US" dirty="0"/>
              <a:t>”. During this experience, you will prepare a “portfolio”, a document that you need to bring with you during the PPV.</a:t>
            </a:r>
          </a:p>
          <a:p>
            <a:pPr marL="0" indent="0">
              <a:buNone/>
            </a:pPr>
            <a:r>
              <a:rPr lang="en-US" dirty="0"/>
              <a:t>The PPV committees are composed of 2 internal members (Department of Psychology) and 2 external members (registered psychologists of the regional psychological association).</a:t>
            </a:r>
          </a:p>
          <a:p>
            <a:pPr marL="0" indent="0">
              <a:buNone/>
            </a:pPr>
            <a:r>
              <a:rPr lang="en-US" dirty="0"/>
              <a:t>All details are available on e-learning </a:t>
            </a:r>
            <a:r>
              <a:rPr lang="en-US" dirty="0">
                <a:hlinkClick r:id="rId4"/>
              </a:rPr>
              <a:t>https://elearning.unimib.it/course/view.php?id=59045&amp;lang=en</a:t>
            </a:r>
            <a:r>
              <a:rPr lang="en-US" dirty="0"/>
              <a:t> </a:t>
            </a:r>
            <a:br>
              <a:rPr lang="en-US" dirty="0"/>
            </a:br>
            <a:endParaRPr lang="en-US" dirty="0"/>
          </a:p>
        </p:txBody>
      </p:sp>
      <p:sp>
        <p:nvSpPr>
          <p:cNvPr id="4" name="Segnaposto piè di pagina 3">
            <a:extLst>
              <a:ext uri="{FF2B5EF4-FFF2-40B4-BE49-F238E27FC236}">
                <a16:creationId xmlns:a16="http://schemas.microsoft.com/office/drawing/2014/main" id="{11A6B8C6-1F18-4B0E-A040-C3EDC6C110FD}"/>
              </a:ext>
            </a:extLst>
          </p:cNvPr>
          <p:cNvSpPr>
            <a:spLocks noGrp="1"/>
          </p:cNvSpPr>
          <p:nvPr>
            <p:ph type="ftr" sz="quarter" idx="11"/>
          </p:nvPr>
        </p:nvSpPr>
        <p:spPr/>
        <p:txBody>
          <a:bodyPr/>
          <a:lstStyle/>
          <a:p>
            <a:r>
              <a:rPr lang="en-GB"/>
              <a:t>Cognitive Psychology A.Y. 2021-2022</a:t>
            </a:r>
            <a:endParaRPr lang="en-GB" dirty="0"/>
          </a:p>
        </p:txBody>
      </p:sp>
    </p:spTree>
    <p:extLst>
      <p:ext uri="{BB962C8B-B14F-4D97-AF65-F5344CB8AC3E}">
        <p14:creationId xmlns:p14="http://schemas.microsoft.com/office/powerpoint/2010/main" val="30349554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886B9B-3E80-4478-BC34-FB5F07BF8DCB}"/>
              </a:ext>
            </a:extLst>
          </p:cNvPr>
          <p:cNvSpPr>
            <a:spLocks noGrp="1"/>
          </p:cNvSpPr>
          <p:nvPr>
            <p:ph type="title"/>
          </p:nvPr>
        </p:nvSpPr>
        <p:spPr/>
        <p:txBody>
          <a:bodyPr/>
          <a:lstStyle/>
          <a:p>
            <a:r>
              <a:rPr lang="it-IT" dirty="0" err="1"/>
              <a:t>MSc</a:t>
            </a:r>
            <a:r>
              <a:rPr lang="it-IT" dirty="0"/>
              <a:t> </a:t>
            </a:r>
            <a:r>
              <a:rPr lang="it-IT" dirty="0" err="1"/>
              <a:t>Thesis</a:t>
            </a:r>
            <a:endParaRPr lang="en-US" dirty="0"/>
          </a:p>
        </p:txBody>
      </p:sp>
      <p:sp>
        <p:nvSpPr>
          <p:cNvPr id="3" name="Segnaposto contenuto 2">
            <a:extLst>
              <a:ext uri="{FF2B5EF4-FFF2-40B4-BE49-F238E27FC236}">
                <a16:creationId xmlns:a16="http://schemas.microsoft.com/office/drawing/2014/main" id="{465AFE24-EC33-45B4-AEC1-23E24A158421}"/>
              </a:ext>
            </a:extLst>
          </p:cNvPr>
          <p:cNvSpPr>
            <a:spLocks noGrp="1"/>
          </p:cNvSpPr>
          <p:nvPr>
            <p:ph idx="1"/>
          </p:nvPr>
        </p:nvSpPr>
        <p:spPr/>
        <p:txBody>
          <a:bodyPr>
            <a:normAutofit fontScale="77500" lnSpcReduction="20000"/>
          </a:bodyPr>
          <a:lstStyle/>
          <a:p>
            <a:pPr marL="0" indent="0">
              <a:buNone/>
            </a:pPr>
            <a:r>
              <a:rPr lang="it-IT" dirty="0"/>
              <a:t>The </a:t>
            </a:r>
            <a:r>
              <a:rPr lang="it-IT" dirty="0" err="1"/>
              <a:t>final</a:t>
            </a:r>
            <a:r>
              <a:rPr lang="it-IT" dirty="0"/>
              <a:t> </a:t>
            </a:r>
            <a:r>
              <a:rPr lang="it-IT" dirty="0" err="1"/>
              <a:t>thesis</a:t>
            </a:r>
            <a:r>
              <a:rPr lang="it-IT" dirty="0"/>
              <a:t> </a:t>
            </a:r>
            <a:r>
              <a:rPr lang="it-IT" dirty="0" err="1"/>
              <a:t>is</a:t>
            </a:r>
            <a:r>
              <a:rPr lang="it-IT" dirty="0"/>
              <a:t> </a:t>
            </a:r>
            <a:r>
              <a:rPr lang="it-IT" dirty="0" err="1"/>
              <a:t>supervised</a:t>
            </a:r>
            <a:r>
              <a:rPr lang="it-IT" dirty="0"/>
              <a:t> by one of the </a:t>
            </a:r>
            <a:r>
              <a:rPr lang="it-IT" dirty="0" err="1"/>
              <a:t>professors</a:t>
            </a:r>
            <a:r>
              <a:rPr lang="it-IT" dirty="0"/>
              <a:t> of the department.</a:t>
            </a:r>
          </a:p>
          <a:p>
            <a:pPr marL="0" indent="0">
              <a:buNone/>
            </a:pPr>
            <a:r>
              <a:rPr lang="it-IT" dirty="0" err="1"/>
              <a:t>All</a:t>
            </a:r>
            <a:r>
              <a:rPr lang="it-IT" dirty="0"/>
              <a:t> </a:t>
            </a:r>
            <a:r>
              <a:rPr lang="it-IT" dirty="0" err="1"/>
              <a:t>relevant</a:t>
            </a:r>
            <a:r>
              <a:rPr lang="it-IT" dirty="0"/>
              <a:t> information </a:t>
            </a:r>
            <a:r>
              <a:rPr lang="it-IT" dirty="0" err="1"/>
              <a:t>is</a:t>
            </a:r>
            <a:r>
              <a:rPr lang="it-IT" dirty="0"/>
              <a:t> </a:t>
            </a:r>
            <a:r>
              <a:rPr lang="it-IT" dirty="0" err="1"/>
              <a:t>provided</a:t>
            </a:r>
            <a:r>
              <a:rPr lang="it-IT" dirty="0"/>
              <a:t> on e-learning, under general information / </a:t>
            </a:r>
            <a:r>
              <a:rPr lang="it-IT" dirty="0" err="1"/>
              <a:t>dissertation</a:t>
            </a:r>
            <a:endParaRPr lang="it-IT" dirty="0"/>
          </a:p>
          <a:p>
            <a:pPr marL="0" indent="0">
              <a:buNone/>
            </a:pPr>
            <a:r>
              <a:rPr lang="it-IT" dirty="0">
                <a:hlinkClick r:id="rId2"/>
              </a:rPr>
              <a:t>https://elearning.unimib.it/course/view.php?id=35218</a:t>
            </a:r>
            <a:r>
              <a:rPr lang="it-IT" dirty="0"/>
              <a:t> </a:t>
            </a:r>
          </a:p>
          <a:p>
            <a:pPr marL="0" indent="0">
              <a:buNone/>
            </a:pPr>
            <a:r>
              <a:rPr lang="it-IT" dirty="0" err="1"/>
              <a:t>There</a:t>
            </a:r>
            <a:r>
              <a:rPr lang="it-IT" dirty="0"/>
              <a:t> </a:t>
            </a:r>
            <a:r>
              <a:rPr lang="it-IT" dirty="0" err="1"/>
              <a:t>will</a:t>
            </a:r>
            <a:r>
              <a:rPr lang="it-IT" dirty="0"/>
              <a:t> be a </a:t>
            </a:r>
            <a:r>
              <a:rPr lang="it-IT" dirty="0" err="1"/>
              <a:t>specific</a:t>
            </a:r>
            <a:r>
              <a:rPr lang="it-IT" dirty="0"/>
              <a:t> tutor for </a:t>
            </a:r>
            <a:r>
              <a:rPr lang="it-IT" dirty="0" err="1"/>
              <a:t>MSc</a:t>
            </a:r>
            <a:r>
              <a:rPr lang="it-IT" dirty="0"/>
              <a:t> </a:t>
            </a:r>
            <a:r>
              <a:rPr lang="it-IT" dirty="0" err="1"/>
              <a:t>theses</a:t>
            </a:r>
            <a:r>
              <a:rPr lang="it-IT" dirty="0"/>
              <a:t>, </a:t>
            </a:r>
            <a:r>
              <a:rPr lang="it-IT" dirty="0" err="1"/>
              <a:t>who</a:t>
            </a:r>
            <a:r>
              <a:rPr lang="it-IT" dirty="0"/>
              <a:t> </a:t>
            </a:r>
            <a:r>
              <a:rPr lang="it-IT" dirty="0" err="1"/>
              <a:t>organizes</a:t>
            </a:r>
            <a:r>
              <a:rPr lang="it-IT" dirty="0"/>
              <a:t> </a:t>
            </a:r>
            <a:r>
              <a:rPr lang="it-IT" dirty="0" err="1"/>
              <a:t>meetings</a:t>
            </a:r>
            <a:r>
              <a:rPr lang="it-IT" dirty="0"/>
              <a:t> to </a:t>
            </a:r>
            <a:r>
              <a:rPr lang="it-IT" dirty="0" err="1"/>
              <a:t>provide</a:t>
            </a:r>
            <a:r>
              <a:rPr lang="it-IT" dirty="0"/>
              <a:t> </a:t>
            </a:r>
            <a:r>
              <a:rPr lang="it-IT" dirty="0" err="1"/>
              <a:t>relevant</a:t>
            </a:r>
            <a:r>
              <a:rPr lang="it-IT" dirty="0"/>
              <a:t> information (</a:t>
            </a:r>
            <a:r>
              <a:rPr lang="it-IT" dirty="0" err="1"/>
              <a:t>it</a:t>
            </a:r>
            <a:r>
              <a:rPr lang="it-IT" dirty="0"/>
              <a:t> </a:t>
            </a:r>
            <a:r>
              <a:rPr lang="it-IT" dirty="0" err="1"/>
              <a:t>used</a:t>
            </a:r>
            <a:r>
              <a:rPr lang="it-IT" dirty="0"/>
              <a:t> to be </a:t>
            </a:r>
            <a:r>
              <a:rPr lang="en-US" dirty="0"/>
              <a:t>Aleksandr </a:t>
            </a:r>
            <a:r>
              <a:rPr lang="en-US" dirty="0" err="1"/>
              <a:t>Feigin</a:t>
            </a:r>
            <a:r>
              <a:rPr lang="en-US" dirty="0"/>
              <a:t> – a call will be open soon to fill in the position). See </a:t>
            </a:r>
            <a:r>
              <a:rPr lang="en-US" dirty="0">
                <a:hlinkClick r:id="rId3"/>
              </a:rPr>
              <a:t>https://elearning.unimib.it/course/index.php?categoryid=10911</a:t>
            </a:r>
            <a:r>
              <a:rPr lang="en-US" dirty="0"/>
              <a:t> </a:t>
            </a:r>
          </a:p>
          <a:p>
            <a:pPr marL="0" indent="0">
              <a:buNone/>
            </a:pPr>
            <a:r>
              <a:rPr lang="it-IT" b="1" dirty="0">
                <a:latin typeface="Tahoma"/>
                <a:cs typeface="Tahoma"/>
              </a:rPr>
              <a:t>Includes 10 hours (2CFU) of experiments as preparatory. Will </a:t>
            </a:r>
            <a:r>
              <a:rPr lang="it-IT" b="1" dirty="0" err="1">
                <a:latin typeface="Tahoma"/>
                <a:cs typeface="Tahoma"/>
              </a:rPr>
              <a:t>soon</a:t>
            </a:r>
            <a:r>
              <a:rPr lang="it-IT" b="1" dirty="0">
                <a:latin typeface="Tahoma"/>
                <a:cs typeface="Tahoma"/>
              </a:rPr>
              <a:t> </a:t>
            </a:r>
            <a:r>
              <a:rPr lang="it-IT" b="1" dirty="0" err="1">
                <a:latin typeface="Tahoma"/>
                <a:cs typeface="Tahoma"/>
              </a:rPr>
              <a:t>also</a:t>
            </a:r>
            <a:r>
              <a:rPr lang="it-IT" b="1" dirty="0">
                <a:latin typeface="Tahoma"/>
                <a:cs typeface="Tahoma"/>
              </a:rPr>
              <a:t> include </a:t>
            </a:r>
            <a:r>
              <a:rPr lang="it-IT" b="1" dirty="0" err="1">
                <a:latin typeface="Tahoma"/>
                <a:cs typeface="Tahoma"/>
              </a:rPr>
              <a:t>orientation</a:t>
            </a:r>
            <a:r>
              <a:rPr lang="it-IT" b="1" dirty="0">
                <a:latin typeface="Tahoma"/>
                <a:cs typeface="Tahoma"/>
              </a:rPr>
              <a:t> </a:t>
            </a:r>
            <a:r>
              <a:rPr lang="it-IT" b="1" dirty="0" err="1">
                <a:latin typeface="Tahoma"/>
                <a:cs typeface="Tahoma"/>
              </a:rPr>
              <a:t>experiences</a:t>
            </a:r>
            <a:r>
              <a:rPr lang="it-IT" b="1" dirty="0">
                <a:latin typeface="Tahoma"/>
                <a:cs typeface="Tahoma"/>
              </a:rPr>
              <a:t>. Check the E-learning page / Dissertation</a:t>
            </a:r>
            <a:br>
              <a:rPr lang="it-IT" b="1" dirty="0">
                <a:latin typeface="Tahoma"/>
                <a:cs typeface="Tahoma"/>
              </a:rPr>
            </a:br>
            <a:r>
              <a:rPr lang="it-IT" b="1" dirty="0">
                <a:latin typeface="Tahoma"/>
                <a:cs typeface="Tahoma"/>
                <a:hlinkClick r:id="rId4"/>
              </a:rPr>
              <a:t>https://elearning.unimib.it/course/view.php?id=13798</a:t>
            </a:r>
            <a:endParaRPr lang="it-IT" b="1" dirty="0">
              <a:latin typeface="Tahoma"/>
              <a:cs typeface="Tahoma"/>
            </a:endParaRPr>
          </a:p>
          <a:p>
            <a:pPr marL="0" indent="0">
              <a:buNone/>
            </a:pPr>
            <a:r>
              <a:rPr lang="en-US" dirty="0">
                <a:hlinkClick r:id="rId5"/>
              </a:rPr>
              <a:t>https://milano-bicocca.sona-systems.com/</a:t>
            </a:r>
            <a:r>
              <a:rPr lang="en-US" dirty="0"/>
              <a:t> </a:t>
            </a:r>
          </a:p>
        </p:txBody>
      </p:sp>
      <p:sp>
        <p:nvSpPr>
          <p:cNvPr id="4" name="Segnaposto piè di pagina 3">
            <a:extLst>
              <a:ext uri="{FF2B5EF4-FFF2-40B4-BE49-F238E27FC236}">
                <a16:creationId xmlns:a16="http://schemas.microsoft.com/office/drawing/2014/main" id="{7D992532-E95F-43A8-AC15-6444CFBE93F0}"/>
              </a:ext>
            </a:extLst>
          </p:cNvPr>
          <p:cNvSpPr>
            <a:spLocks noGrp="1"/>
          </p:cNvSpPr>
          <p:nvPr>
            <p:ph type="ftr" sz="quarter" idx="11"/>
          </p:nvPr>
        </p:nvSpPr>
        <p:spPr/>
        <p:txBody>
          <a:bodyPr/>
          <a:lstStyle/>
          <a:p>
            <a:r>
              <a:rPr lang="en-GB"/>
              <a:t>Cognitive Psychology A.Y. 2021-2022</a:t>
            </a:r>
            <a:endParaRPr lang="en-GB" dirty="0"/>
          </a:p>
        </p:txBody>
      </p:sp>
    </p:spTree>
    <p:extLst>
      <p:ext uri="{BB962C8B-B14F-4D97-AF65-F5344CB8AC3E}">
        <p14:creationId xmlns:p14="http://schemas.microsoft.com/office/powerpoint/2010/main" val="26030387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Study plan</a:t>
            </a:r>
            <a:br>
              <a:rPr lang="it-IT" dirty="0"/>
            </a:br>
            <a:r>
              <a:rPr lang="it-IT" sz="1800" dirty="0"/>
              <a:t>(for more info: https://</a:t>
            </a:r>
            <a:r>
              <a:rPr lang="it-IT" sz="1800" dirty="0" err="1"/>
              <a:t>elearning.unimib.it</a:t>
            </a:r>
            <a:r>
              <a:rPr lang="it-IT" sz="1800" dirty="0"/>
              <a:t>/</a:t>
            </a:r>
            <a:r>
              <a:rPr lang="it-IT" sz="1800" dirty="0" err="1"/>
              <a:t>course</a:t>
            </a:r>
            <a:r>
              <a:rPr lang="it-IT" sz="1800" dirty="0"/>
              <a:t>/</a:t>
            </a:r>
            <a:r>
              <a:rPr lang="it-IT" sz="1800" dirty="0" err="1"/>
              <a:t>index.php?categoryid</a:t>
            </a:r>
            <a:r>
              <a:rPr lang="it-IT" sz="1800" dirty="0"/>
              <a:t>=3665)</a:t>
            </a:r>
            <a:endParaRPr lang="it-IT" dirty="0"/>
          </a:p>
        </p:txBody>
      </p:sp>
      <p:sp>
        <p:nvSpPr>
          <p:cNvPr id="3" name="Segnaposto contenuto 2"/>
          <p:cNvSpPr>
            <a:spLocks noGrp="1"/>
          </p:cNvSpPr>
          <p:nvPr>
            <p:ph idx="1"/>
          </p:nvPr>
        </p:nvSpPr>
        <p:spPr/>
        <p:txBody>
          <a:bodyPr>
            <a:normAutofit lnSpcReduction="10000"/>
          </a:bodyPr>
          <a:lstStyle/>
          <a:p>
            <a:r>
              <a:rPr lang="it-IT" sz="2400" dirty="0" err="1"/>
              <a:t>Study</a:t>
            </a:r>
            <a:r>
              <a:rPr lang="it-IT" sz="2400" dirty="0"/>
              <a:t> </a:t>
            </a:r>
            <a:r>
              <a:rPr lang="it-IT" sz="2400" dirty="0" err="1"/>
              <a:t>plan</a:t>
            </a:r>
            <a:r>
              <a:rPr lang="it-IT" sz="2400" dirty="0"/>
              <a:t> </a:t>
            </a:r>
            <a:r>
              <a:rPr lang="it-IT" sz="2400" dirty="0" err="1"/>
              <a:t>defines</a:t>
            </a:r>
            <a:r>
              <a:rPr lang="it-IT" sz="2400" dirty="0"/>
              <a:t> </a:t>
            </a:r>
            <a:r>
              <a:rPr lang="it-IT" sz="2400" dirty="0" err="1"/>
              <a:t>which</a:t>
            </a:r>
            <a:r>
              <a:rPr lang="it-IT" sz="2400" dirty="0"/>
              <a:t> </a:t>
            </a:r>
            <a:r>
              <a:rPr lang="it-IT" sz="2400" dirty="0" err="1"/>
              <a:t>courses</a:t>
            </a:r>
            <a:r>
              <a:rPr lang="it-IT" sz="2400" dirty="0"/>
              <a:t>/</a:t>
            </a:r>
            <a:r>
              <a:rPr lang="it-IT" sz="2400" dirty="0" err="1"/>
              <a:t>labs</a:t>
            </a:r>
            <a:r>
              <a:rPr lang="it-IT" sz="2400" dirty="0"/>
              <a:t> etc. </a:t>
            </a:r>
            <a:r>
              <a:rPr lang="it-IT" sz="2400" dirty="0" err="1"/>
              <a:t>you</a:t>
            </a:r>
            <a:r>
              <a:rPr lang="it-IT" sz="2400" dirty="0"/>
              <a:t> </a:t>
            </a:r>
            <a:r>
              <a:rPr lang="it-IT" sz="2400" dirty="0" err="1"/>
              <a:t>have</a:t>
            </a:r>
            <a:r>
              <a:rPr lang="it-IT" sz="2400" dirty="0"/>
              <a:t> to pass in </a:t>
            </a:r>
            <a:r>
              <a:rPr lang="it-IT" sz="2400" dirty="0" err="1"/>
              <a:t>order</a:t>
            </a:r>
            <a:r>
              <a:rPr lang="it-IT" sz="2400" dirty="0"/>
              <a:t> to </a:t>
            </a:r>
            <a:r>
              <a:rPr lang="it-IT" sz="2400" dirty="0" err="1"/>
              <a:t>get</a:t>
            </a:r>
            <a:r>
              <a:rPr lang="it-IT" sz="2400" dirty="0"/>
              <a:t> the </a:t>
            </a:r>
            <a:r>
              <a:rPr lang="it-IT" sz="2400" dirty="0" err="1"/>
              <a:t>degree</a:t>
            </a:r>
            <a:r>
              <a:rPr lang="it-IT" sz="2400" dirty="0"/>
              <a:t>.</a:t>
            </a:r>
          </a:p>
          <a:p>
            <a:endParaRPr lang="it-IT" sz="2400" dirty="0"/>
          </a:p>
          <a:p>
            <a:r>
              <a:rPr lang="it-IT" sz="2400" dirty="0"/>
              <a:t>Some </a:t>
            </a:r>
            <a:r>
              <a:rPr lang="it-IT" sz="2400" dirty="0" err="1"/>
              <a:t>courses</a:t>
            </a:r>
            <a:r>
              <a:rPr lang="it-IT" sz="2400" dirty="0"/>
              <a:t>/</a:t>
            </a:r>
            <a:r>
              <a:rPr lang="it-IT" sz="2400" dirty="0" err="1"/>
              <a:t>labs</a:t>
            </a:r>
            <a:r>
              <a:rPr lang="it-IT" sz="2400" dirty="0"/>
              <a:t> and </a:t>
            </a:r>
            <a:r>
              <a:rPr lang="it-IT" sz="2400" dirty="0" err="1"/>
              <a:t>intership</a:t>
            </a:r>
            <a:r>
              <a:rPr lang="it-IT" sz="2400" dirty="0"/>
              <a:t> and </a:t>
            </a:r>
            <a:r>
              <a:rPr lang="it-IT" sz="2400" dirty="0" err="1"/>
              <a:t>thesis</a:t>
            </a:r>
            <a:r>
              <a:rPr lang="it-IT" sz="2400" dirty="0"/>
              <a:t> are </a:t>
            </a:r>
            <a:r>
              <a:rPr lang="it-IT" sz="2400" dirty="0" err="1"/>
              <a:t>mandatory</a:t>
            </a:r>
            <a:r>
              <a:rPr lang="it-IT" sz="2400" dirty="0"/>
              <a:t> (</a:t>
            </a:r>
            <a:r>
              <a:rPr lang="it-IT" sz="2400" dirty="0" err="1"/>
              <a:t>these</a:t>
            </a:r>
            <a:r>
              <a:rPr lang="it-IT" sz="2400" dirty="0"/>
              <a:t> are in the </a:t>
            </a:r>
            <a:r>
              <a:rPr lang="it-IT" sz="2400" dirty="0" err="1"/>
              <a:t>study</a:t>
            </a:r>
            <a:r>
              <a:rPr lang="it-IT" sz="2400" dirty="0"/>
              <a:t> </a:t>
            </a:r>
            <a:r>
              <a:rPr lang="it-IT" sz="2400" dirty="0" err="1"/>
              <a:t>plan</a:t>
            </a:r>
            <a:r>
              <a:rPr lang="it-IT" sz="2400" dirty="0"/>
              <a:t> </a:t>
            </a:r>
            <a:r>
              <a:rPr lang="it-IT" sz="2400" dirty="0" err="1"/>
              <a:t>already</a:t>
            </a:r>
            <a:r>
              <a:rPr lang="it-IT" sz="2400" dirty="0"/>
              <a:t> </a:t>
            </a:r>
            <a:r>
              <a:rPr lang="it-IT" sz="2400" dirty="0" err="1"/>
              <a:t>assigned</a:t>
            </a:r>
            <a:r>
              <a:rPr lang="it-IT" sz="2400" dirty="0"/>
              <a:t> to </a:t>
            </a:r>
            <a:r>
              <a:rPr lang="it-IT" sz="2400" dirty="0" err="1"/>
              <a:t>you</a:t>
            </a:r>
            <a:r>
              <a:rPr lang="it-IT" sz="2400" dirty="0"/>
              <a:t>), for </a:t>
            </a:r>
            <a:r>
              <a:rPr lang="it-IT" sz="2400" dirty="0" err="1"/>
              <a:t>others</a:t>
            </a:r>
            <a:r>
              <a:rPr lang="it-IT" sz="2400" dirty="0"/>
              <a:t> the </a:t>
            </a:r>
            <a:r>
              <a:rPr lang="it-IT" sz="2400" dirty="0" err="1"/>
              <a:t>choice</a:t>
            </a:r>
            <a:r>
              <a:rPr lang="it-IT" sz="2400" dirty="0"/>
              <a:t> </a:t>
            </a:r>
            <a:r>
              <a:rPr lang="it-IT" sz="2400" dirty="0" err="1"/>
              <a:t>is</a:t>
            </a:r>
            <a:r>
              <a:rPr lang="it-IT" sz="2400" dirty="0"/>
              <a:t> up to </a:t>
            </a:r>
            <a:r>
              <a:rPr lang="it-IT" sz="2400" dirty="0" err="1"/>
              <a:t>you</a:t>
            </a:r>
            <a:endParaRPr lang="it-IT" sz="2400" dirty="0"/>
          </a:p>
          <a:p>
            <a:endParaRPr lang="it-IT" sz="2400" dirty="0"/>
          </a:p>
          <a:p>
            <a:r>
              <a:rPr lang="it-IT" sz="2400" dirty="0" err="1"/>
              <a:t>Study</a:t>
            </a:r>
            <a:r>
              <a:rPr lang="it-IT" sz="2400" dirty="0"/>
              <a:t> </a:t>
            </a:r>
            <a:r>
              <a:rPr lang="it-IT" sz="2400" dirty="0" err="1"/>
              <a:t>plans</a:t>
            </a:r>
            <a:r>
              <a:rPr lang="it-IT" sz="2400" dirty="0"/>
              <a:t> are </a:t>
            </a:r>
            <a:r>
              <a:rPr lang="it-IT" sz="2400" dirty="0" err="1"/>
              <a:t>personalized</a:t>
            </a:r>
            <a:endParaRPr lang="it-IT" sz="2400" dirty="0"/>
          </a:p>
          <a:p>
            <a:endParaRPr lang="it-IT" sz="2400" dirty="0"/>
          </a:p>
          <a:p>
            <a:r>
              <a:rPr lang="it-IT" sz="2400" dirty="0"/>
              <a:t>Windows to </a:t>
            </a:r>
            <a:r>
              <a:rPr lang="it-IT" sz="2400" dirty="0" err="1"/>
              <a:t>submit</a:t>
            </a:r>
            <a:r>
              <a:rPr lang="it-IT" sz="2400" dirty="0"/>
              <a:t> </a:t>
            </a:r>
            <a:r>
              <a:rPr lang="it-IT" sz="2400" dirty="0" err="1"/>
              <a:t>you</a:t>
            </a:r>
            <a:r>
              <a:rPr lang="it-IT" sz="2400" dirty="0"/>
              <a:t> study plan </a:t>
            </a:r>
            <a:r>
              <a:rPr lang="it-IT" sz="2400" dirty="0">
                <a:sym typeface="Wingdings" pitchFamily="2" charset="2"/>
              </a:rPr>
              <a:t>  </a:t>
            </a:r>
            <a:r>
              <a:rPr lang="it-IT" sz="2400" b="1" dirty="0">
                <a:solidFill>
                  <a:srgbClr val="FF0000"/>
                </a:solidFill>
              </a:rPr>
              <a:t>November 03 -24</a:t>
            </a:r>
            <a:r>
              <a:rPr lang="it-IT" sz="2400" dirty="0">
                <a:solidFill>
                  <a:srgbClr val="FF0000"/>
                </a:solidFill>
              </a:rPr>
              <a:t> </a:t>
            </a:r>
            <a:r>
              <a:rPr lang="it-IT" sz="2400" dirty="0"/>
              <a:t>and </a:t>
            </a:r>
            <a:r>
              <a:rPr lang="it-IT" sz="2400" dirty="0" err="1"/>
              <a:t>February</a:t>
            </a:r>
            <a:r>
              <a:rPr lang="it-IT" sz="2400" dirty="0"/>
              <a:t> 9-March 2 2026. </a:t>
            </a:r>
            <a:r>
              <a:rPr lang="it-IT" sz="2400" b="1" dirty="0"/>
              <a:t>Do </a:t>
            </a:r>
            <a:r>
              <a:rPr lang="it-IT" sz="2400" b="1" dirty="0" err="1"/>
              <a:t>it</a:t>
            </a:r>
            <a:r>
              <a:rPr lang="it-IT" sz="2400" b="1" dirty="0"/>
              <a:t> </a:t>
            </a:r>
            <a:r>
              <a:rPr lang="it-IT" sz="2400" b="1" dirty="0" err="1"/>
              <a:t>soon</a:t>
            </a:r>
            <a:r>
              <a:rPr lang="it-IT" sz="2400" b="1" dirty="0"/>
              <a:t> and use the second window </a:t>
            </a:r>
            <a:r>
              <a:rPr lang="it-IT" sz="2400" b="1" dirty="0" err="1"/>
              <a:t>only</a:t>
            </a:r>
            <a:r>
              <a:rPr lang="it-IT" sz="2400" b="1" dirty="0"/>
              <a:t> in case </a:t>
            </a:r>
            <a:r>
              <a:rPr lang="it-IT" sz="2400" b="1" dirty="0" err="1"/>
              <a:t>your</a:t>
            </a:r>
            <a:r>
              <a:rPr lang="it-IT" sz="2400" b="1" dirty="0"/>
              <a:t> plan </a:t>
            </a:r>
            <a:r>
              <a:rPr lang="it-IT" sz="2400" b="1" dirty="0" err="1"/>
              <a:t>is</a:t>
            </a:r>
            <a:r>
              <a:rPr lang="it-IT" sz="2400" b="1" dirty="0"/>
              <a:t> </a:t>
            </a:r>
            <a:r>
              <a:rPr lang="it-IT" sz="2400" b="1" dirty="0" err="1"/>
              <a:t>rejected</a:t>
            </a:r>
            <a:r>
              <a:rPr lang="it-IT" sz="2400" b="1" dirty="0"/>
              <a:t>.</a:t>
            </a:r>
            <a:endParaRPr lang="it-IT" sz="2400" b="1" i="1" dirty="0"/>
          </a:p>
        </p:txBody>
      </p:sp>
    </p:spTree>
    <p:extLst>
      <p:ext uri="{BB962C8B-B14F-4D97-AF65-F5344CB8AC3E}">
        <p14:creationId xmlns:p14="http://schemas.microsoft.com/office/powerpoint/2010/main" val="3974170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International </a:t>
            </a:r>
            <a:r>
              <a:rPr lang="it-IT" dirty="0" err="1"/>
              <a:t>mobility</a:t>
            </a:r>
            <a:endParaRPr lang="it-IT" dirty="0"/>
          </a:p>
        </p:txBody>
      </p:sp>
      <p:sp>
        <p:nvSpPr>
          <p:cNvPr id="3" name="Segnaposto contenuto 2"/>
          <p:cNvSpPr>
            <a:spLocks noGrp="1"/>
          </p:cNvSpPr>
          <p:nvPr>
            <p:ph idx="1"/>
          </p:nvPr>
        </p:nvSpPr>
        <p:spPr/>
        <p:txBody>
          <a:bodyPr/>
          <a:lstStyle/>
          <a:p>
            <a:endParaRPr lang="it-IT"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 y="1613687"/>
            <a:ext cx="8877300" cy="3663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592419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26110"/>
            <a:ext cx="7886700" cy="1325563"/>
          </a:xfrm>
        </p:spPr>
        <p:txBody>
          <a:bodyPr/>
          <a:lstStyle/>
          <a:p>
            <a:r>
              <a:rPr lang="it-IT" dirty="0"/>
              <a:t>Tutors</a:t>
            </a:r>
          </a:p>
        </p:txBody>
      </p:sp>
      <p:sp>
        <p:nvSpPr>
          <p:cNvPr id="3" name="Segnaposto contenuto 2"/>
          <p:cNvSpPr>
            <a:spLocks noGrp="1"/>
          </p:cNvSpPr>
          <p:nvPr>
            <p:ph idx="1"/>
          </p:nvPr>
        </p:nvSpPr>
        <p:spPr>
          <a:xfrm>
            <a:off x="492414" y="1253243"/>
            <a:ext cx="8022935" cy="5279903"/>
          </a:xfrm>
        </p:spPr>
        <p:txBody>
          <a:bodyPr>
            <a:normAutofit lnSpcReduction="10000"/>
          </a:bodyPr>
          <a:lstStyle/>
          <a:p>
            <a:pPr marL="0" indent="0" algn="l">
              <a:buNone/>
            </a:pPr>
            <a:r>
              <a:rPr lang="it-IT" sz="1600" b="0" i="0" u="none" strike="noStrike" dirty="0">
                <a:solidFill>
                  <a:srgbClr val="212529"/>
                </a:solidFill>
                <a:effectLst/>
                <a:latin typeface="-apple-system"/>
              </a:rPr>
              <a:t>The AEPS tutors are 2nd </a:t>
            </a:r>
            <a:r>
              <a:rPr lang="it-IT" sz="1600" b="0" i="0" u="none" strike="noStrike" dirty="0" err="1">
                <a:solidFill>
                  <a:srgbClr val="212529"/>
                </a:solidFill>
                <a:effectLst/>
                <a:latin typeface="-apple-system"/>
              </a:rPr>
              <a:t>year</a:t>
            </a:r>
            <a:r>
              <a:rPr lang="it-IT" sz="1600" b="0" i="0" u="none" strike="noStrike" dirty="0">
                <a:solidFill>
                  <a:srgbClr val="212529"/>
                </a:solidFill>
                <a:effectLst/>
                <a:latin typeface="-apple-system"/>
              </a:rPr>
              <a:t> </a:t>
            </a:r>
            <a:r>
              <a:rPr lang="it-IT" sz="1600" b="0" i="0" u="none" strike="noStrike" dirty="0" err="1">
                <a:solidFill>
                  <a:srgbClr val="212529"/>
                </a:solidFill>
                <a:effectLst/>
                <a:latin typeface="-apple-system"/>
              </a:rPr>
              <a:t>students</a:t>
            </a:r>
            <a:r>
              <a:rPr lang="it-IT" sz="1600" b="0" i="0" u="none" strike="noStrike" dirty="0">
                <a:solidFill>
                  <a:srgbClr val="212529"/>
                </a:solidFill>
                <a:effectLst/>
                <a:latin typeface="-apple-system"/>
              </a:rPr>
              <a:t> of AEPS </a:t>
            </a:r>
            <a:r>
              <a:rPr lang="it-IT" sz="1600" b="0" i="0" u="none" strike="noStrike" dirty="0" err="1">
                <a:solidFill>
                  <a:srgbClr val="212529"/>
                </a:solidFill>
                <a:effectLst/>
                <a:latin typeface="-apple-system"/>
              </a:rPr>
              <a:t>who</a:t>
            </a:r>
            <a:r>
              <a:rPr lang="it-IT" sz="1600" b="0" i="0" u="none" strike="noStrike" dirty="0">
                <a:solidFill>
                  <a:srgbClr val="212529"/>
                </a:solidFill>
                <a:effectLst/>
                <a:latin typeface="-apple-system"/>
              </a:rPr>
              <a:t> support the 1st </a:t>
            </a:r>
            <a:r>
              <a:rPr lang="it-IT" sz="1600" b="0" i="0" u="none" strike="noStrike" dirty="0" err="1">
                <a:solidFill>
                  <a:srgbClr val="212529"/>
                </a:solidFill>
                <a:effectLst/>
                <a:latin typeface="-apple-system"/>
              </a:rPr>
              <a:t>year</a:t>
            </a:r>
            <a:r>
              <a:rPr lang="it-IT" sz="1600" b="0" i="0" u="none" strike="noStrike" dirty="0">
                <a:solidFill>
                  <a:srgbClr val="212529"/>
                </a:solidFill>
                <a:effectLst/>
                <a:latin typeface="-apple-system"/>
              </a:rPr>
              <a:t> </a:t>
            </a:r>
            <a:r>
              <a:rPr lang="it-IT" sz="1600" b="0" i="0" u="none" strike="noStrike" dirty="0" err="1">
                <a:solidFill>
                  <a:srgbClr val="212529"/>
                </a:solidFill>
                <a:effectLst/>
                <a:latin typeface="-apple-system"/>
              </a:rPr>
              <a:t>students</a:t>
            </a:r>
            <a:r>
              <a:rPr lang="it-IT" sz="1600" b="0" i="0" u="none" strike="noStrike" dirty="0">
                <a:solidFill>
                  <a:srgbClr val="212529"/>
                </a:solidFill>
                <a:effectLst/>
                <a:latin typeface="-apple-system"/>
              </a:rPr>
              <a:t> in </a:t>
            </a:r>
            <a:r>
              <a:rPr lang="it-IT" sz="1600" b="0" i="0" u="none" strike="noStrike" dirty="0" err="1">
                <a:solidFill>
                  <a:srgbClr val="212529"/>
                </a:solidFill>
                <a:effectLst/>
                <a:latin typeface="-apple-system"/>
              </a:rPr>
              <a:t>orienting</a:t>
            </a:r>
            <a:r>
              <a:rPr lang="it-IT" sz="1600" b="0" i="0" u="none" strike="noStrike" dirty="0">
                <a:solidFill>
                  <a:srgbClr val="212529"/>
                </a:solidFill>
                <a:effectLst/>
                <a:latin typeface="-apple-system"/>
              </a:rPr>
              <a:t> in the activities of the </a:t>
            </a:r>
            <a:r>
              <a:rPr lang="it-IT" sz="1600" b="0" i="0" u="none" strike="noStrike" dirty="0" err="1">
                <a:solidFill>
                  <a:srgbClr val="212529"/>
                </a:solidFill>
                <a:effectLst/>
                <a:latin typeface="-apple-system"/>
              </a:rPr>
              <a:t>Master’s</a:t>
            </a:r>
            <a:r>
              <a:rPr lang="it-IT" sz="1600" b="0" i="0" u="none" strike="noStrike" dirty="0">
                <a:solidFill>
                  <a:srgbClr val="212529"/>
                </a:solidFill>
                <a:effectLst/>
                <a:latin typeface="-apple-system"/>
              </a:rPr>
              <a:t> degree.</a:t>
            </a:r>
          </a:p>
          <a:p>
            <a:pPr marL="0" indent="0" algn="l">
              <a:buNone/>
            </a:pPr>
            <a:endParaRPr lang="it-IT" sz="1600" dirty="0">
              <a:solidFill>
                <a:srgbClr val="212529"/>
              </a:solidFill>
              <a:latin typeface="-apple-system"/>
            </a:endParaRPr>
          </a:p>
          <a:p>
            <a:pPr marL="0" indent="0">
              <a:buNone/>
            </a:pPr>
            <a:r>
              <a:rPr lang="it-IT" sz="1600" dirty="0">
                <a:solidFill>
                  <a:srgbClr val="212529"/>
                </a:solidFill>
                <a:latin typeface="-apple-system"/>
              </a:rPr>
              <a:t>For </a:t>
            </a:r>
            <a:r>
              <a:rPr lang="it-IT" sz="1600" dirty="0" err="1">
                <a:solidFill>
                  <a:srgbClr val="212529"/>
                </a:solidFill>
                <a:latin typeface="-apple-system"/>
              </a:rPr>
              <a:t>this</a:t>
            </a:r>
            <a:r>
              <a:rPr lang="it-IT" sz="1600" dirty="0">
                <a:solidFill>
                  <a:srgbClr val="212529"/>
                </a:solidFill>
                <a:latin typeface="-apple-system"/>
              </a:rPr>
              <a:t> </a:t>
            </a:r>
            <a:r>
              <a:rPr lang="it-IT" sz="1600" dirty="0" err="1">
                <a:solidFill>
                  <a:srgbClr val="212529"/>
                </a:solidFill>
                <a:latin typeface="-apple-system"/>
              </a:rPr>
              <a:t>academic</a:t>
            </a:r>
            <a:r>
              <a:rPr lang="it-IT" sz="1600" dirty="0">
                <a:solidFill>
                  <a:srgbClr val="212529"/>
                </a:solidFill>
                <a:latin typeface="-apple-system"/>
              </a:rPr>
              <a:t> </a:t>
            </a:r>
            <a:r>
              <a:rPr lang="it-IT" sz="1600" dirty="0" err="1">
                <a:solidFill>
                  <a:srgbClr val="212529"/>
                </a:solidFill>
                <a:latin typeface="-apple-system"/>
              </a:rPr>
              <a:t>year</a:t>
            </a:r>
            <a:r>
              <a:rPr lang="it-IT" sz="1600" dirty="0">
                <a:solidFill>
                  <a:srgbClr val="212529"/>
                </a:solidFill>
                <a:latin typeface="-apple-system"/>
              </a:rPr>
              <a:t> (25/26) the tutors are </a:t>
            </a:r>
            <a:r>
              <a:rPr lang="it-IT" sz="1600" b="1" dirty="0">
                <a:solidFill>
                  <a:srgbClr val="212529"/>
                </a:solidFill>
                <a:latin typeface="-apple-system"/>
              </a:rPr>
              <a:t>Beatrice Zago, Arianna Corbetta, Valentina </a:t>
            </a:r>
            <a:r>
              <a:rPr lang="it-IT" sz="1600" b="1" dirty="0" err="1">
                <a:solidFill>
                  <a:srgbClr val="212529"/>
                </a:solidFill>
                <a:latin typeface="-apple-system"/>
              </a:rPr>
              <a:t>Muñoz</a:t>
            </a:r>
            <a:r>
              <a:rPr lang="it-IT" sz="1600" b="1" dirty="0">
                <a:solidFill>
                  <a:srgbClr val="212529"/>
                </a:solidFill>
                <a:latin typeface="-apple-system"/>
              </a:rPr>
              <a:t> </a:t>
            </a:r>
            <a:r>
              <a:rPr lang="it-IT" sz="1600" b="1" dirty="0" err="1">
                <a:solidFill>
                  <a:srgbClr val="212529"/>
                </a:solidFill>
                <a:latin typeface="-apple-system"/>
              </a:rPr>
              <a:t>Miglianelli</a:t>
            </a:r>
            <a:r>
              <a:rPr lang="it-IT" sz="1600" b="1" dirty="0">
                <a:solidFill>
                  <a:srgbClr val="212529"/>
                </a:solidFill>
                <a:latin typeface="-apple-system"/>
              </a:rPr>
              <a:t>, </a:t>
            </a:r>
            <a:r>
              <a:rPr lang="it-IT" sz="1600" b="1" dirty="0" err="1">
                <a:solidFill>
                  <a:srgbClr val="212529"/>
                </a:solidFill>
                <a:latin typeface="-apple-system"/>
              </a:rPr>
              <a:t>Yessine</a:t>
            </a:r>
            <a:r>
              <a:rPr lang="it-IT" sz="1600" b="1" dirty="0">
                <a:solidFill>
                  <a:srgbClr val="212529"/>
                </a:solidFill>
                <a:latin typeface="-apple-system"/>
              </a:rPr>
              <a:t> Ben </a:t>
            </a:r>
            <a:r>
              <a:rPr lang="it-IT" sz="1600" b="1" dirty="0" err="1">
                <a:solidFill>
                  <a:srgbClr val="212529"/>
                </a:solidFill>
                <a:latin typeface="-apple-system"/>
              </a:rPr>
              <a:t>Moghrem</a:t>
            </a:r>
            <a:r>
              <a:rPr lang="it-IT" sz="1600" b="1" dirty="0">
                <a:solidFill>
                  <a:srgbClr val="212529"/>
                </a:solidFill>
                <a:latin typeface="-apple-system"/>
              </a:rPr>
              <a:t>.</a:t>
            </a:r>
          </a:p>
          <a:p>
            <a:endParaRPr lang="it-IT" sz="1600" b="0" i="0" u="none" strike="noStrike" dirty="0">
              <a:solidFill>
                <a:srgbClr val="212529"/>
              </a:solidFill>
              <a:effectLst/>
              <a:latin typeface="-apple-system"/>
            </a:endParaRPr>
          </a:p>
          <a:p>
            <a:pPr marL="0" indent="0" algn="l">
              <a:buNone/>
            </a:pPr>
            <a:r>
              <a:rPr lang="it-IT" sz="1600" b="0" i="0" u="none" strike="noStrike" dirty="0">
                <a:solidFill>
                  <a:srgbClr val="212529"/>
                </a:solidFill>
                <a:effectLst/>
                <a:latin typeface="-apple-system"/>
              </a:rPr>
              <a:t>The tutors </a:t>
            </a:r>
            <a:r>
              <a:rPr lang="it-IT" sz="1600" b="0" i="0" u="none" strike="noStrike" dirty="0" err="1">
                <a:solidFill>
                  <a:srgbClr val="212529"/>
                </a:solidFill>
                <a:effectLst/>
                <a:latin typeface="-apple-system"/>
              </a:rPr>
              <a:t>provide</a:t>
            </a:r>
            <a:r>
              <a:rPr lang="it-IT" sz="1600" b="0" i="0" u="none" strike="noStrike" dirty="0">
                <a:solidFill>
                  <a:srgbClr val="212529"/>
                </a:solidFill>
                <a:effectLst/>
                <a:latin typeface="-apple-system"/>
              </a:rPr>
              <a:t> support in:</a:t>
            </a:r>
          </a:p>
          <a:p>
            <a:pPr algn="l"/>
            <a:r>
              <a:rPr lang="it-IT" sz="1600" b="0" i="0" u="none" strike="noStrike" dirty="0" err="1">
                <a:solidFill>
                  <a:srgbClr val="212529"/>
                </a:solidFill>
                <a:effectLst/>
                <a:latin typeface="-apple-system"/>
              </a:rPr>
              <a:t>understanding</a:t>
            </a:r>
            <a:r>
              <a:rPr lang="it-IT" sz="1600" b="0" i="0" u="none" strike="noStrike" dirty="0">
                <a:solidFill>
                  <a:srgbClr val="212529"/>
                </a:solidFill>
                <a:effectLst/>
                <a:latin typeface="-apple-system"/>
              </a:rPr>
              <a:t> the e-learning website;</a:t>
            </a:r>
          </a:p>
          <a:p>
            <a:pPr algn="l"/>
            <a:r>
              <a:rPr lang="it-IT" sz="1600" b="0" i="0" u="none" strike="noStrike" dirty="0" err="1">
                <a:solidFill>
                  <a:srgbClr val="212529"/>
                </a:solidFill>
                <a:effectLst/>
                <a:latin typeface="-apple-system"/>
              </a:rPr>
              <a:t>how</a:t>
            </a:r>
            <a:r>
              <a:rPr lang="it-IT" sz="1600" b="0" i="0" u="none" strike="noStrike" dirty="0">
                <a:solidFill>
                  <a:srgbClr val="212529"/>
                </a:solidFill>
                <a:effectLst/>
                <a:latin typeface="-apple-system"/>
              </a:rPr>
              <a:t> to </a:t>
            </a:r>
            <a:r>
              <a:rPr lang="it-IT" sz="1600" b="0" i="0" u="none" strike="noStrike" dirty="0" err="1">
                <a:solidFill>
                  <a:srgbClr val="212529"/>
                </a:solidFill>
                <a:effectLst/>
                <a:latin typeface="-apple-system"/>
              </a:rPr>
              <a:t>register</a:t>
            </a:r>
            <a:r>
              <a:rPr lang="it-IT" sz="1600" b="0" i="0" u="none" strike="noStrike" dirty="0">
                <a:solidFill>
                  <a:srgbClr val="212529"/>
                </a:solidFill>
                <a:effectLst/>
                <a:latin typeface="-apple-system"/>
              </a:rPr>
              <a:t> for the </a:t>
            </a:r>
            <a:r>
              <a:rPr lang="it-IT" sz="1600" b="0" i="0" u="none" strike="noStrike" dirty="0" err="1">
                <a:solidFill>
                  <a:srgbClr val="212529"/>
                </a:solidFill>
                <a:effectLst/>
                <a:latin typeface="-apple-system"/>
              </a:rPr>
              <a:t>exam</a:t>
            </a:r>
            <a:r>
              <a:rPr lang="it-IT" sz="1600" b="0" i="0" u="none" strike="noStrike" dirty="0">
                <a:solidFill>
                  <a:srgbClr val="212529"/>
                </a:solidFill>
                <a:effectLst/>
                <a:latin typeface="-apple-system"/>
              </a:rPr>
              <a:t> (s3 website) and to </a:t>
            </a:r>
            <a:r>
              <a:rPr lang="it-IT" sz="1600" b="0" i="0" u="none" strike="noStrike" dirty="0" err="1">
                <a:solidFill>
                  <a:srgbClr val="212529"/>
                </a:solidFill>
                <a:effectLst/>
                <a:latin typeface="-apple-system"/>
              </a:rPr>
              <a:t>fill</a:t>
            </a:r>
            <a:r>
              <a:rPr lang="it-IT" sz="1600" b="0" i="0" u="none" strike="noStrike" dirty="0">
                <a:solidFill>
                  <a:srgbClr val="212529"/>
                </a:solidFill>
                <a:effectLst/>
                <a:latin typeface="-apple-system"/>
              </a:rPr>
              <a:t> in the </a:t>
            </a:r>
            <a:r>
              <a:rPr lang="it-IT" sz="1600" b="0" i="0" u="none" strike="noStrike" dirty="0" err="1">
                <a:solidFill>
                  <a:srgbClr val="212529"/>
                </a:solidFill>
                <a:effectLst/>
                <a:latin typeface="-apple-system"/>
              </a:rPr>
              <a:t>questionnaires</a:t>
            </a:r>
            <a:r>
              <a:rPr lang="it-IT" sz="1600" b="0" i="0" u="none" strike="noStrike" dirty="0">
                <a:solidFill>
                  <a:srgbClr val="212529"/>
                </a:solidFill>
                <a:effectLst/>
                <a:latin typeface="-apple-system"/>
              </a:rPr>
              <a:t> </a:t>
            </a:r>
            <a:r>
              <a:rPr lang="it-IT" sz="1600" b="0" i="0" u="none" strike="noStrike" dirty="0" err="1">
                <a:solidFill>
                  <a:srgbClr val="212529"/>
                </a:solidFill>
                <a:effectLst/>
                <a:latin typeface="-apple-system"/>
              </a:rPr>
              <a:t>related</a:t>
            </a:r>
            <a:r>
              <a:rPr lang="it-IT" sz="1600" b="0" i="0" u="none" strike="noStrike" dirty="0">
                <a:solidFill>
                  <a:srgbClr val="212529"/>
                </a:solidFill>
                <a:effectLst/>
                <a:latin typeface="-apple-system"/>
              </a:rPr>
              <a:t> to the </a:t>
            </a:r>
            <a:r>
              <a:rPr lang="it-IT" sz="1600" b="0" i="0" u="none" strike="noStrike" dirty="0" err="1">
                <a:solidFill>
                  <a:srgbClr val="212529"/>
                </a:solidFill>
                <a:effectLst/>
                <a:latin typeface="-apple-system"/>
              </a:rPr>
              <a:t>subjects</a:t>
            </a:r>
            <a:r>
              <a:rPr lang="it-IT" sz="1600" b="0" i="0" u="none" strike="noStrike" dirty="0">
                <a:solidFill>
                  <a:srgbClr val="212529"/>
                </a:solidFill>
                <a:effectLst/>
                <a:latin typeface="-apple-system"/>
              </a:rPr>
              <a:t> </a:t>
            </a:r>
            <a:r>
              <a:rPr lang="it-IT" sz="1600" b="0" i="0" u="none" strike="noStrike" dirty="0" err="1">
                <a:solidFill>
                  <a:srgbClr val="212529"/>
                </a:solidFill>
                <a:effectLst/>
                <a:latin typeface="-apple-system"/>
              </a:rPr>
              <a:t>taught</a:t>
            </a:r>
            <a:r>
              <a:rPr lang="it-IT" sz="1600" b="0" i="0" u="none" strike="noStrike" dirty="0">
                <a:solidFill>
                  <a:srgbClr val="212529"/>
                </a:solidFill>
                <a:effectLst/>
                <a:latin typeface="-apple-system"/>
              </a:rPr>
              <a:t> in the </a:t>
            </a:r>
            <a:r>
              <a:rPr lang="it-IT" sz="1600" b="0" i="0" u="none" strike="noStrike" dirty="0" err="1">
                <a:solidFill>
                  <a:srgbClr val="212529"/>
                </a:solidFill>
                <a:effectLst/>
                <a:latin typeface="-apple-system"/>
              </a:rPr>
              <a:t>course</a:t>
            </a:r>
            <a:r>
              <a:rPr lang="it-IT" sz="1600" b="0" i="0" u="none" strike="noStrike" dirty="0">
                <a:solidFill>
                  <a:srgbClr val="212529"/>
                </a:solidFill>
                <a:effectLst/>
                <a:latin typeface="-apple-system"/>
              </a:rPr>
              <a:t>;</a:t>
            </a:r>
          </a:p>
          <a:p>
            <a:pPr algn="l"/>
            <a:r>
              <a:rPr lang="it-IT" sz="1600" b="0" i="0" u="none" strike="noStrike" dirty="0" err="1">
                <a:solidFill>
                  <a:srgbClr val="212529"/>
                </a:solidFill>
                <a:effectLst/>
                <a:latin typeface="-apple-system"/>
              </a:rPr>
              <a:t>orienting</a:t>
            </a:r>
            <a:r>
              <a:rPr lang="it-IT" sz="1600" b="0" i="0" u="none" strike="noStrike" dirty="0">
                <a:solidFill>
                  <a:srgbClr val="212529"/>
                </a:solidFill>
                <a:effectLst/>
                <a:latin typeface="-apple-system"/>
              </a:rPr>
              <a:t> in Bicocca (e.g., </a:t>
            </a:r>
            <a:r>
              <a:rPr lang="it-IT" sz="1600" b="0" i="0" u="none" strike="noStrike" dirty="0" err="1">
                <a:solidFill>
                  <a:srgbClr val="212529"/>
                </a:solidFill>
                <a:effectLst/>
                <a:latin typeface="-apple-system"/>
              </a:rPr>
              <a:t>where</a:t>
            </a:r>
            <a:r>
              <a:rPr lang="it-IT" sz="1600" b="0" i="0" u="none" strike="noStrike" dirty="0">
                <a:solidFill>
                  <a:srgbClr val="212529"/>
                </a:solidFill>
                <a:effectLst/>
                <a:latin typeface="-apple-system"/>
              </a:rPr>
              <a:t> the </a:t>
            </a:r>
            <a:r>
              <a:rPr lang="it-IT" sz="1600" b="0" i="0" u="none" strike="noStrike" dirty="0" err="1">
                <a:solidFill>
                  <a:srgbClr val="212529"/>
                </a:solidFill>
                <a:effectLst/>
                <a:latin typeface="-apple-system"/>
              </a:rPr>
              <a:t>different</a:t>
            </a:r>
            <a:r>
              <a:rPr lang="it-IT" sz="1600" b="0" i="0" u="none" strike="noStrike" dirty="0">
                <a:solidFill>
                  <a:srgbClr val="212529"/>
                </a:solidFill>
                <a:effectLst/>
                <a:latin typeface="-apple-system"/>
              </a:rPr>
              <a:t> buildings are </a:t>
            </a:r>
            <a:r>
              <a:rPr lang="it-IT" sz="1600" b="0" i="0" u="none" strike="noStrike" dirty="0" err="1">
                <a:solidFill>
                  <a:srgbClr val="212529"/>
                </a:solidFill>
                <a:effectLst/>
                <a:latin typeface="-apple-system"/>
              </a:rPr>
              <a:t>located</a:t>
            </a:r>
            <a:r>
              <a:rPr lang="it-IT" sz="1600" b="0" i="0" u="none" strike="noStrike" dirty="0">
                <a:solidFill>
                  <a:srgbClr val="212529"/>
                </a:solidFill>
                <a:effectLst/>
                <a:latin typeface="-apple-system"/>
              </a:rPr>
              <a:t>);</a:t>
            </a:r>
          </a:p>
          <a:p>
            <a:pPr algn="l"/>
            <a:r>
              <a:rPr lang="it-IT" sz="1600" b="0" i="0" u="none" strike="noStrike" dirty="0" err="1">
                <a:solidFill>
                  <a:srgbClr val="212529"/>
                </a:solidFill>
                <a:effectLst/>
                <a:latin typeface="-apple-system"/>
              </a:rPr>
              <a:t>how</a:t>
            </a:r>
            <a:r>
              <a:rPr lang="it-IT" sz="1600" b="0" i="0" u="none" strike="noStrike" dirty="0">
                <a:solidFill>
                  <a:srgbClr val="212529"/>
                </a:solidFill>
                <a:effectLst/>
                <a:latin typeface="-apple-system"/>
              </a:rPr>
              <a:t> to </a:t>
            </a:r>
            <a:r>
              <a:rPr lang="it-IT" sz="1600" b="0" i="0" u="none" strike="noStrike" dirty="0" err="1">
                <a:solidFill>
                  <a:srgbClr val="212529"/>
                </a:solidFill>
                <a:effectLst/>
                <a:latin typeface="-apple-system"/>
              </a:rPr>
              <a:t>fill</a:t>
            </a:r>
            <a:r>
              <a:rPr lang="it-IT" sz="1600" b="0" i="0" u="none" strike="noStrike" dirty="0">
                <a:solidFill>
                  <a:srgbClr val="212529"/>
                </a:solidFill>
                <a:effectLst/>
                <a:latin typeface="-apple-system"/>
              </a:rPr>
              <a:t> in the study plan and </a:t>
            </a:r>
            <a:r>
              <a:rPr lang="it-IT" sz="1600" b="0" i="0" u="none" strike="noStrike" dirty="0" err="1">
                <a:solidFill>
                  <a:srgbClr val="212529"/>
                </a:solidFill>
                <a:effectLst/>
                <a:latin typeface="-apple-system"/>
              </a:rPr>
              <a:t>select</a:t>
            </a:r>
            <a:r>
              <a:rPr lang="it-IT" sz="1600" b="0" i="0" u="none" strike="noStrike" dirty="0">
                <a:solidFill>
                  <a:srgbClr val="212529"/>
                </a:solidFill>
                <a:effectLst/>
                <a:latin typeface="-apple-system"/>
              </a:rPr>
              <a:t> the future </a:t>
            </a:r>
            <a:r>
              <a:rPr lang="it-IT" sz="1600" b="0" i="0" u="none" strike="noStrike" dirty="0" err="1">
                <a:solidFill>
                  <a:srgbClr val="212529"/>
                </a:solidFill>
                <a:effectLst/>
                <a:latin typeface="-apple-system"/>
              </a:rPr>
              <a:t>courses</a:t>
            </a:r>
            <a:r>
              <a:rPr lang="it-IT" sz="1600" b="0" i="0" u="none" strike="noStrike" dirty="0">
                <a:solidFill>
                  <a:srgbClr val="212529"/>
                </a:solidFill>
                <a:effectLst/>
                <a:latin typeface="-apple-system"/>
              </a:rPr>
              <a:t>;</a:t>
            </a:r>
          </a:p>
          <a:p>
            <a:pPr algn="l"/>
            <a:r>
              <a:rPr lang="it-IT" sz="1600" b="0" i="0" u="none" strike="noStrike" dirty="0" err="1">
                <a:solidFill>
                  <a:srgbClr val="212529"/>
                </a:solidFill>
                <a:effectLst/>
                <a:latin typeface="-apple-system"/>
              </a:rPr>
              <a:t>understanding</a:t>
            </a:r>
            <a:r>
              <a:rPr lang="it-IT" sz="1600" b="0" i="0" u="none" strike="noStrike" dirty="0">
                <a:solidFill>
                  <a:srgbClr val="212529"/>
                </a:solidFill>
                <a:effectLst/>
                <a:latin typeface="-apple-system"/>
              </a:rPr>
              <a:t> </a:t>
            </a:r>
            <a:r>
              <a:rPr lang="it-IT" sz="1600" b="0" i="0" u="none" strike="noStrike" dirty="0" err="1">
                <a:solidFill>
                  <a:srgbClr val="212529"/>
                </a:solidFill>
                <a:effectLst/>
                <a:latin typeface="-apple-system"/>
              </a:rPr>
              <a:t>where</a:t>
            </a:r>
            <a:r>
              <a:rPr lang="it-IT" sz="1600" b="0" i="0" u="none" strike="noStrike" dirty="0">
                <a:solidFill>
                  <a:srgbClr val="212529"/>
                </a:solidFill>
                <a:effectLst/>
                <a:latin typeface="-apple-system"/>
              </a:rPr>
              <a:t> to </a:t>
            </a:r>
            <a:r>
              <a:rPr lang="it-IT" sz="1600" b="0" i="0" u="none" strike="noStrike" dirty="0" err="1">
                <a:solidFill>
                  <a:srgbClr val="212529"/>
                </a:solidFill>
                <a:effectLst/>
                <a:latin typeface="-apple-system"/>
              </a:rPr>
              <a:t>find</a:t>
            </a:r>
            <a:r>
              <a:rPr lang="it-IT" sz="1600" b="0" i="0" u="none" strike="noStrike" dirty="0">
                <a:solidFill>
                  <a:srgbClr val="212529"/>
                </a:solidFill>
                <a:effectLst/>
                <a:latin typeface="-apple-system"/>
              </a:rPr>
              <a:t> info </a:t>
            </a:r>
            <a:r>
              <a:rPr lang="it-IT" sz="1600" b="0" i="0" u="none" strike="noStrike" dirty="0" err="1">
                <a:solidFill>
                  <a:srgbClr val="212529"/>
                </a:solidFill>
                <a:effectLst/>
                <a:latin typeface="-apple-system"/>
              </a:rPr>
              <a:t>related</a:t>
            </a:r>
            <a:r>
              <a:rPr lang="it-IT" sz="1600" b="0" i="0" u="none" strike="noStrike" dirty="0">
                <a:solidFill>
                  <a:srgbClr val="212529"/>
                </a:solidFill>
                <a:effectLst/>
                <a:latin typeface="-apple-system"/>
              </a:rPr>
              <a:t> to the Segreterie and/or </a:t>
            </a:r>
            <a:r>
              <a:rPr lang="it-IT" sz="1600" b="0" i="0" u="none" strike="noStrike" dirty="0" err="1">
                <a:solidFill>
                  <a:srgbClr val="212529"/>
                </a:solidFill>
                <a:effectLst/>
                <a:latin typeface="-apple-system"/>
              </a:rPr>
              <a:t>bureaucratic</a:t>
            </a:r>
            <a:r>
              <a:rPr lang="it-IT" sz="1600" b="0" i="0" u="none" strike="noStrike" dirty="0">
                <a:solidFill>
                  <a:srgbClr val="212529"/>
                </a:solidFill>
                <a:effectLst/>
                <a:latin typeface="-apple-system"/>
              </a:rPr>
              <a:t> </a:t>
            </a:r>
            <a:r>
              <a:rPr lang="it-IT" sz="1600" b="0" i="0" u="none" strike="noStrike" dirty="0" err="1">
                <a:solidFill>
                  <a:srgbClr val="212529"/>
                </a:solidFill>
                <a:effectLst/>
                <a:latin typeface="-apple-system"/>
              </a:rPr>
              <a:t>issues</a:t>
            </a:r>
            <a:r>
              <a:rPr lang="it-IT" sz="1600" b="0" i="0" u="none" strike="noStrike" dirty="0">
                <a:solidFill>
                  <a:srgbClr val="212529"/>
                </a:solidFill>
                <a:effectLst/>
                <a:latin typeface="-apple-system"/>
              </a:rPr>
              <a:t>;</a:t>
            </a:r>
          </a:p>
          <a:p>
            <a:pPr algn="l"/>
            <a:r>
              <a:rPr lang="it-IT" sz="1600" b="0" i="0" u="none" strike="noStrike" dirty="0" err="1">
                <a:solidFill>
                  <a:srgbClr val="212529"/>
                </a:solidFill>
                <a:effectLst/>
                <a:latin typeface="-apple-system"/>
              </a:rPr>
              <a:t>translating</a:t>
            </a:r>
            <a:r>
              <a:rPr lang="it-IT" sz="1600" b="0" i="0" u="none" strike="noStrike" dirty="0">
                <a:solidFill>
                  <a:srgbClr val="212529"/>
                </a:solidFill>
                <a:effectLst/>
                <a:latin typeface="-apple-system"/>
              </a:rPr>
              <a:t> </a:t>
            </a:r>
            <a:r>
              <a:rPr lang="it-IT" sz="1600" b="0" i="0" u="none" strike="noStrike" dirty="0" err="1">
                <a:solidFill>
                  <a:srgbClr val="212529"/>
                </a:solidFill>
                <a:effectLst/>
                <a:latin typeface="-apple-system"/>
              </a:rPr>
              <a:t>Italian</a:t>
            </a:r>
            <a:r>
              <a:rPr lang="it-IT" sz="1600" b="0" i="0" u="none" strike="noStrike" dirty="0">
                <a:solidFill>
                  <a:srgbClr val="212529"/>
                </a:solidFill>
                <a:effectLst/>
                <a:latin typeface="-apple-system"/>
              </a:rPr>
              <a:t> </a:t>
            </a:r>
            <a:r>
              <a:rPr lang="it-IT" sz="1600" b="0" i="0" u="none" strike="noStrike" dirty="0" err="1">
                <a:solidFill>
                  <a:srgbClr val="212529"/>
                </a:solidFill>
                <a:effectLst/>
                <a:latin typeface="-apple-system"/>
              </a:rPr>
              <a:t>webpages</a:t>
            </a:r>
            <a:r>
              <a:rPr lang="it-IT" sz="1600" b="0" i="0" u="none" strike="noStrike" dirty="0">
                <a:solidFill>
                  <a:srgbClr val="212529"/>
                </a:solidFill>
                <a:effectLst/>
                <a:latin typeface="-apple-system"/>
              </a:rPr>
              <a:t> (e.g. Bicocca website) </a:t>
            </a:r>
            <a:r>
              <a:rPr lang="it-IT" sz="1600" b="0" i="0" u="none" strike="noStrike" dirty="0" err="1">
                <a:solidFill>
                  <a:srgbClr val="212529"/>
                </a:solidFill>
                <a:effectLst/>
                <a:latin typeface="-apple-system"/>
              </a:rPr>
              <a:t>into</a:t>
            </a:r>
            <a:r>
              <a:rPr lang="it-IT" sz="1600" b="0" i="0" u="none" strike="noStrike" dirty="0">
                <a:solidFill>
                  <a:srgbClr val="212529"/>
                </a:solidFill>
                <a:effectLst/>
                <a:latin typeface="-apple-system"/>
              </a:rPr>
              <a:t> English.</a:t>
            </a:r>
          </a:p>
          <a:p>
            <a:pPr marL="0" indent="0" algn="l">
              <a:buNone/>
            </a:pPr>
            <a:r>
              <a:rPr lang="it-IT" sz="1600" b="0" i="0" u="none" strike="noStrike" dirty="0" err="1">
                <a:solidFill>
                  <a:srgbClr val="212529"/>
                </a:solidFill>
                <a:effectLst/>
                <a:latin typeface="-apple-system"/>
              </a:rPr>
              <a:t>You</a:t>
            </a:r>
            <a:r>
              <a:rPr lang="it-IT" sz="1600" b="0" i="0" u="none" strike="noStrike" dirty="0">
                <a:solidFill>
                  <a:srgbClr val="212529"/>
                </a:solidFill>
                <a:effectLst/>
                <a:latin typeface="-apple-system"/>
              </a:rPr>
              <a:t> can contact the tutors </a:t>
            </a:r>
            <a:r>
              <a:rPr lang="it-IT" sz="1600" b="0" i="0" u="none" strike="noStrike" dirty="0" err="1">
                <a:solidFill>
                  <a:srgbClr val="212529"/>
                </a:solidFill>
                <a:effectLst/>
                <a:latin typeface="-apple-system"/>
              </a:rPr>
              <a:t>at</a:t>
            </a:r>
            <a:r>
              <a:rPr lang="it-IT" sz="1600" b="0" i="0" u="none" strike="noStrike" dirty="0">
                <a:solidFill>
                  <a:srgbClr val="212529"/>
                </a:solidFill>
                <a:effectLst/>
                <a:latin typeface="-apple-system"/>
              </a:rPr>
              <a:t> </a:t>
            </a:r>
            <a:r>
              <a:rPr lang="it-IT" sz="1600" b="0" i="0" u="none" strike="noStrike" dirty="0">
                <a:solidFill>
                  <a:srgbClr val="212529"/>
                </a:solidFill>
                <a:effectLst/>
                <a:latin typeface="-apple-system"/>
                <a:hlinkClick r:id="rId2"/>
              </a:rPr>
              <a:t>tutoraeps@unimib.it</a:t>
            </a:r>
            <a:endParaRPr lang="it-IT" sz="1600" b="0" i="0" u="none" strike="noStrike" dirty="0">
              <a:solidFill>
                <a:srgbClr val="212529"/>
              </a:solidFill>
              <a:effectLst/>
              <a:latin typeface="-apple-system"/>
            </a:endParaRPr>
          </a:p>
          <a:p>
            <a:pPr marL="0" indent="0" algn="l">
              <a:buNone/>
            </a:pPr>
            <a:endParaRPr lang="it-IT" sz="1600" dirty="0">
              <a:solidFill>
                <a:srgbClr val="212529"/>
              </a:solidFill>
              <a:latin typeface="-apple-system"/>
            </a:endParaRPr>
          </a:p>
          <a:p>
            <a:pPr marL="0" indent="0">
              <a:buNone/>
            </a:pPr>
            <a:r>
              <a:rPr lang="it-IT" sz="1400" dirty="0">
                <a:solidFill>
                  <a:srgbClr val="212529"/>
                </a:solidFill>
                <a:latin typeface="-apple-system"/>
              </a:rPr>
              <a:t>In </a:t>
            </a:r>
            <a:r>
              <a:rPr lang="it-IT" sz="1400" dirty="0" err="1">
                <a:solidFill>
                  <a:srgbClr val="212529"/>
                </a:solidFill>
                <a:latin typeface="-apple-system"/>
              </a:rPr>
              <a:t>addition</a:t>
            </a:r>
            <a:r>
              <a:rPr lang="it-IT" sz="1400" dirty="0">
                <a:solidFill>
                  <a:srgbClr val="212529"/>
                </a:solidFill>
                <a:latin typeface="-apple-system"/>
              </a:rPr>
              <a:t>, </a:t>
            </a:r>
            <a:r>
              <a:rPr lang="it-IT" sz="1400" dirty="0" err="1">
                <a:solidFill>
                  <a:srgbClr val="212529"/>
                </a:solidFill>
                <a:latin typeface="-apple-system"/>
              </a:rPr>
              <a:t>we</a:t>
            </a:r>
            <a:r>
              <a:rPr lang="it-IT" sz="1400" dirty="0">
                <a:solidFill>
                  <a:srgbClr val="212529"/>
                </a:solidFill>
                <a:latin typeface="-apple-system"/>
              </a:rPr>
              <a:t> </a:t>
            </a:r>
            <a:r>
              <a:rPr lang="it-IT" sz="1400" dirty="0" err="1">
                <a:solidFill>
                  <a:srgbClr val="212529"/>
                </a:solidFill>
                <a:latin typeface="-apple-system"/>
              </a:rPr>
              <a:t>had</a:t>
            </a:r>
            <a:r>
              <a:rPr lang="it-IT" sz="1400" dirty="0">
                <a:solidFill>
                  <a:srgbClr val="212529"/>
                </a:solidFill>
                <a:latin typeface="-apple-system"/>
              </a:rPr>
              <a:t> a tutor to support </a:t>
            </a:r>
            <a:r>
              <a:rPr lang="it-IT" sz="1400" dirty="0" err="1">
                <a:solidFill>
                  <a:srgbClr val="212529"/>
                </a:solidFill>
                <a:latin typeface="-apple-system"/>
              </a:rPr>
              <a:t>specifically</a:t>
            </a:r>
            <a:r>
              <a:rPr lang="it-IT" sz="1400" dirty="0">
                <a:solidFill>
                  <a:srgbClr val="212529"/>
                </a:solidFill>
                <a:latin typeface="-apple-system"/>
              </a:rPr>
              <a:t> </a:t>
            </a:r>
            <a:r>
              <a:rPr lang="it-IT" sz="1400" dirty="0" err="1">
                <a:solidFill>
                  <a:srgbClr val="212529"/>
                </a:solidFill>
                <a:latin typeface="-apple-system"/>
              </a:rPr>
              <a:t>international</a:t>
            </a:r>
            <a:r>
              <a:rPr lang="it-IT" sz="1400" dirty="0">
                <a:solidFill>
                  <a:srgbClr val="212529"/>
                </a:solidFill>
                <a:latin typeface="-apple-system"/>
              </a:rPr>
              <a:t> </a:t>
            </a:r>
            <a:r>
              <a:rPr lang="it-IT" sz="1400" dirty="0" err="1">
                <a:solidFill>
                  <a:srgbClr val="212529"/>
                </a:solidFill>
                <a:latin typeface="-apple-system"/>
              </a:rPr>
              <a:t>students</a:t>
            </a:r>
            <a:r>
              <a:rPr lang="it-IT" sz="1400" dirty="0">
                <a:solidFill>
                  <a:srgbClr val="212529"/>
                </a:solidFill>
                <a:latin typeface="-apple-system"/>
              </a:rPr>
              <a:t>, in </a:t>
            </a:r>
            <a:r>
              <a:rPr lang="it-IT" sz="1400" dirty="0" err="1">
                <a:solidFill>
                  <a:srgbClr val="212529"/>
                </a:solidFill>
                <a:latin typeface="-apple-system"/>
              </a:rPr>
              <a:t>charge</a:t>
            </a:r>
            <a:r>
              <a:rPr lang="it-IT" sz="1400" dirty="0">
                <a:solidFill>
                  <a:srgbClr val="212529"/>
                </a:solidFill>
                <a:latin typeface="-apple-system"/>
              </a:rPr>
              <a:t> of </a:t>
            </a:r>
            <a:r>
              <a:rPr lang="it-IT" sz="1400" dirty="0" err="1">
                <a:solidFill>
                  <a:srgbClr val="212529"/>
                </a:solidFill>
                <a:latin typeface="-apple-system"/>
              </a:rPr>
              <a:t>translating</a:t>
            </a:r>
            <a:r>
              <a:rPr lang="it-IT" sz="1400" dirty="0">
                <a:solidFill>
                  <a:srgbClr val="212529"/>
                </a:solidFill>
                <a:latin typeface="-apple-system"/>
              </a:rPr>
              <a:t> </a:t>
            </a:r>
            <a:r>
              <a:rPr lang="it-IT" sz="1400" dirty="0" err="1">
                <a:solidFill>
                  <a:srgbClr val="212529"/>
                </a:solidFill>
                <a:latin typeface="-apple-system"/>
              </a:rPr>
              <a:t>administrative</a:t>
            </a:r>
            <a:r>
              <a:rPr lang="it-IT" sz="1400" dirty="0">
                <a:solidFill>
                  <a:srgbClr val="212529"/>
                </a:solidFill>
                <a:latin typeface="-apple-system"/>
              </a:rPr>
              <a:t> </a:t>
            </a:r>
            <a:r>
              <a:rPr lang="it-IT" sz="1400" dirty="0" err="1">
                <a:solidFill>
                  <a:srgbClr val="212529"/>
                </a:solidFill>
                <a:latin typeface="-apple-system"/>
              </a:rPr>
              <a:t>materials</a:t>
            </a:r>
            <a:r>
              <a:rPr lang="it-IT" sz="1400" dirty="0">
                <a:solidFill>
                  <a:srgbClr val="212529"/>
                </a:solidFill>
                <a:latin typeface="-apple-system"/>
              </a:rPr>
              <a:t> </a:t>
            </a:r>
            <a:r>
              <a:rPr lang="it-IT" sz="1400" dirty="0" err="1">
                <a:solidFill>
                  <a:srgbClr val="212529"/>
                </a:solidFill>
                <a:latin typeface="-apple-system"/>
              </a:rPr>
              <a:t>that</a:t>
            </a:r>
            <a:r>
              <a:rPr lang="it-IT" sz="1400" dirty="0">
                <a:solidFill>
                  <a:srgbClr val="212529"/>
                </a:solidFill>
                <a:latin typeface="-apple-system"/>
              </a:rPr>
              <a:t> </a:t>
            </a:r>
            <a:r>
              <a:rPr lang="it-IT" sz="1400" dirty="0" err="1">
                <a:solidFill>
                  <a:srgbClr val="212529"/>
                </a:solidFill>
                <a:latin typeface="-apple-system"/>
              </a:rPr>
              <a:t>is</a:t>
            </a:r>
            <a:r>
              <a:rPr lang="it-IT" sz="1400" dirty="0">
                <a:solidFill>
                  <a:srgbClr val="212529"/>
                </a:solidFill>
                <a:latin typeface="-apple-system"/>
              </a:rPr>
              <a:t> </a:t>
            </a:r>
            <a:r>
              <a:rPr lang="it-IT" sz="1400" dirty="0" err="1">
                <a:solidFill>
                  <a:srgbClr val="212529"/>
                </a:solidFill>
                <a:latin typeface="-apple-system"/>
              </a:rPr>
              <a:t>only</a:t>
            </a:r>
            <a:r>
              <a:rPr lang="it-IT" sz="1400" dirty="0">
                <a:solidFill>
                  <a:srgbClr val="212529"/>
                </a:solidFill>
                <a:latin typeface="-apple-system"/>
              </a:rPr>
              <a:t> available in </a:t>
            </a:r>
            <a:r>
              <a:rPr lang="it-IT" sz="1400" dirty="0" err="1">
                <a:solidFill>
                  <a:srgbClr val="212529"/>
                </a:solidFill>
                <a:latin typeface="-apple-system"/>
              </a:rPr>
              <a:t>Italian</a:t>
            </a:r>
            <a:r>
              <a:rPr lang="it-IT" sz="1400" dirty="0">
                <a:solidFill>
                  <a:srgbClr val="212529"/>
                </a:solidFill>
                <a:latin typeface="-apple-system"/>
              </a:rPr>
              <a:t>. </a:t>
            </a:r>
            <a:r>
              <a:rPr lang="it-IT" sz="1400" dirty="0" err="1">
                <a:solidFill>
                  <a:srgbClr val="212529"/>
                </a:solidFill>
                <a:latin typeface="-apple-system"/>
              </a:rPr>
              <a:t>It</a:t>
            </a:r>
            <a:r>
              <a:rPr lang="it-IT" sz="1400" dirty="0">
                <a:solidFill>
                  <a:srgbClr val="212529"/>
                </a:solidFill>
                <a:latin typeface="-apple-system"/>
              </a:rPr>
              <a:t> </a:t>
            </a:r>
            <a:r>
              <a:rPr lang="it-IT" sz="1400" dirty="0" err="1">
                <a:solidFill>
                  <a:srgbClr val="212529"/>
                </a:solidFill>
                <a:latin typeface="-apple-system"/>
              </a:rPr>
              <a:t>used</a:t>
            </a:r>
            <a:r>
              <a:rPr lang="it-IT" sz="1400" dirty="0">
                <a:solidFill>
                  <a:srgbClr val="212529"/>
                </a:solidFill>
                <a:latin typeface="-apple-system"/>
              </a:rPr>
              <a:t> to be </a:t>
            </a:r>
            <a:r>
              <a:rPr lang="it-IT" sz="1400" b="1" dirty="0">
                <a:solidFill>
                  <a:srgbClr val="212529"/>
                </a:solidFill>
                <a:latin typeface="-apple-system"/>
              </a:rPr>
              <a:t>Francesca Bianco</a:t>
            </a:r>
            <a:r>
              <a:rPr lang="it-IT" sz="1400" dirty="0">
                <a:solidFill>
                  <a:srgbClr val="212529"/>
                </a:solidFill>
                <a:latin typeface="-apple-system"/>
              </a:rPr>
              <a:t>, the call for </a:t>
            </a:r>
            <a:r>
              <a:rPr lang="it-IT" sz="1400" dirty="0" err="1">
                <a:solidFill>
                  <a:srgbClr val="212529"/>
                </a:solidFill>
                <a:latin typeface="-apple-system"/>
              </a:rPr>
              <a:t>filling</a:t>
            </a:r>
            <a:r>
              <a:rPr lang="it-IT" sz="1400" dirty="0">
                <a:solidFill>
                  <a:srgbClr val="212529"/>
                </a:solidFill>
                <a:latin typeface="-apple-system"/>
              </a:rPr>
              <a:t>-in the position </a:t>
            </a:r>
            <a:r>
              <a:rPr lang="it-IT" sz="1400" dirty="0" err="1">
                <a:solidFill>
                  <a:srgbClr val="212529"/>
                </a:solidFill>
                <a:latin typeface="-apple-system"/>
              </a:rPr>
              <a:t>this</a:t>
            </a:r>
            <a:r>
              <a:rPr lang="it-IT" sz="1400" dirty="0">
                <a:solidFill>
                  <a:srgbClr val="212529"/>
                </a:solidFill>
                <a:latin typeface="-apple-system"/>
              </a:rPr>
              <a:t> </a:t>
            </a:r>
            <a:r>
              <a:rPr lang="it-IT" sz="1400" dirty="0" err="1">
                <a:solidFill>
                  <a:srgbClr val="212529"/>
                </a:solidFill>
                <a:latin typeface="-apple-system"/>
              </a:rPr>
              <a:t>year</a:t>
            </a:r>
            <a:r>
              <a:rPr lang="it-IT" sz="1400" dirty="0">
                <a:solidFill>
                  <a:srgbClr val="212529"/>
                </a:solidFill>
                <a:latin typeface="-apple-system"/>
              </a:rPr>
              <a:t> </a:t>
            </a:r>
            <a:r>
              <a:rPr lang="it-IT" sz="1400" dirty="0" err="1">
                <a:solidFill>
                  <a:srgbClr val="212529"/>
                </a:solidFill>
                <a:latin typeface="-apple-system"/>
              </a:rPr>
              <a:t>will</a:t>
            </a:r>
            <a:r>
              <a:rPr lang="it-IT" sz="1400" dirty="0">
                <a:solidFill>
                  <a:srgbClr val="212529"/>
                </a:solidFill>
                <a:latin typeface="-apple-system"/>
              </a:rPr>
              <a:t> be open </a:t>
            </a:r>
            <a:r>
              <a:rPr lang="it-IT" sz="1400" dirty="0" err="1">
                <a:solidFill>
                  <a:srgbClr val="212529"/>
                </a:solidFill>
                <a:latin typeface="-apple-system"/>
              </a:rPr>
              <a:t>soon</a:t>
            </a:r>
            <a:r>
              <a:rPr lang="it-IT" sz="1400" dirty="0">
                <a:solidFill>
                  <a:srgbClr val="212529"/>
                </a:solidFill>
                <a:latin typeface="-apple-system"/>
              </a:rPr>
              <a:t>.</a:t>
            </a:r>
          </a:p>
          <a:p>
            <a:pPr marL="0" indent="0" algn="l">
              <a:buNone/>
            </a:pPr>
            <a:endParaRPr lang="it-IT" sz="1400" b="0" i="0" u="none" strike="noStrike" dirty="0">
              <a:solidFill>
                <a:srgbClr val="212529"/>
              </a:solidFill>
              <a:effectLst/>
              <a:latin typeface="-apple-system"/>
            </a:endParaRPr>
          </a:p>
        </p:txBody>
      </p:sp>
    </p:spTree>
    <p:extLst>
      <p:ext uri="{BB962C8B-B14F-4D97-AF65-F5344CB8AC3E}">
        <p14:creationId xmlns:p14="http://schemas.microsoft.com/office/powerpoint/2010/main" val="31040006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This</a:t>
            </a:r>
            <a:r>
              <a:rPr lang="it-IT" dirty="0"/>
              <a:t> </a:t>
            </a:r>
            <a:r>
              <a:rPr lang="it-IT" dirty="0" err="1"/>
              <a:t>semester</a:t>
            </a:r>
            <a:r>
              <a:rPr lang="it-IT" dirty="0"/>
              <a:t> 4 </a:t>
            </a:r>
            <a:r>
              <a:rPr lang="it-IT" dirty="0" err="1"/>
              <a:t>courses</a:t>
            </a:r>
            <a:endParaRPr lang="it-IT" dirty="0"/>
          </a:p>
        </p:txBody>
      </p:sp>
      <p:sp>
        <p:nvSpPr>
          <p:cNvPr id="3" name="Segnaposto contenuto 2"/>
          <p:cNvSpPr>
            <a:spLocks noGrp="1"/>
          </p:cNvSpPr>
          <p:nvPr>
            <p:ph idx="1"/>
          </p:nvPr>
        </p:nvSpPr>
        <p:spPr>
          <a:xfrm>
            <a:off x="457200" y="1556792"/>
            <a:ext cx="8229600" cy="4411662"/>
          </a:xfrm>
        </p:spPr>
        <p:txBody>
          <a:bodyPr>
            <a:normAutofit lnSpcReduction="10000"/>
          </a:bodyPr>
          <a:lstStyle/>
          <a:p>
            <a:r>
              <a:rPr lang="it-IT" sz="2000" dirty="0" err="1"/>
              <a:t>Experimental</a:t>
            </a:r>
            <a:r>
              <a:rPr lang="it-IT" sz="2000" dirty="0"/>
              <a:t> Clinical </a:t>
            </a:r>
            <a:r>
              <a:rPr lang="it-IT" sz="2000" dirty="0" err="1"/>
              <a:t>Psychology</a:t>
            </a:r>
            <a:r>
              <a:rPr lang="it-IT" sz="2000" dirty="0"/>
              <a:t> and </a:t>
            </a:r>
            <a:r>
              <a:rPr lang="it-IT" sz="2000" dirty="0" err="1"/>
              <a:t>Principles</a:t>
            </a:r>
            <a:r>
              <a:rPr lang="it-IT" sz="2000" dirty="0"/>
              <a:t> of Ethics</a:t>
            </a:r>
          </a:p>
          <a:p>
            <a:pPr lvl="1"/>
            <a:r>
              <a:rPr lang="it-IT" sz="1800" dirty="0" err="1"/>
              <a:t>Instructor</a:t>
            </a:r>
            <a:r>
              <a:rPr lang="it-IT" sz="1800" dirty="0"/>
              <a:t>: Emanuele Preti</a:t>
            </a:r>
          </a:p>
          <a:p>
            <a:pPr lvl="1"/>
            <a:r>
              <a:rPr lang="it-IT" sz="1800" dirty="0"/>
              <a:t>Class Hours: 56</a:t>
            </a:r>
          </a:p>
          <a:p>
            <a:r>
              <a:rPr lang="it-IT" sz="2000" dirty="0"/>
              <a:t>Cognitive </a:t>
            </a:r>
            <a:r>
              <a:rPr lang="it-IT" sz="2000" dirty="0" err="1"/>
              <a:t>Neuroscience</a:t>
            </a:r>
            <a:endParaRPr lang="it-IT" sz="2000" dirty="0"/>
          </a:p>
          <a:p>
            <a:pPr lvl="1"/>
            <a:r>
              <a:rPr lang="it-IT" sz="1800" dirty="0" err="1"/>
              <a:t>Instructor</a:t>
            </a:r>
            <a:r>
              <a:rPr lang="it-IT" sz="1800" dirty="0"/>
              <a:t>: Alberto Pisoni, Eleonora Arrigoni</a:t>
            </a:r>
          </a:p>
          <a:p>
            <a:pPr lvl="1"/>
            <a:r>
              <a:rPr lang="it-IT" sz="1800" dirty="0"/>
              <a:t>Class Hours: 42</a:t>
            </a:r>
          </a:p>
          <a:p>
            <a:pPr lvl="1"/>
            <a:r>
              <a:rPr lang="it-IT" sz="1800" dirty="0"/>
              <a:t>Lab Hours: 16</a:t>
            </a:r>
          </a:p>
          <a:p>
            <a:r>
              <a:rPr lang="it-IT" sz="2000" dirty="0"/>
              <a:t>Cognitive </a:t>
            </a:r>
            <a:r>
              <a:rPr lang="it-IT" sz="2000" dirty="0" err="1"/>
              <a:t>Psychology</a:t>
            </a:r>
            <a:endParaRPr lang="it-IT" sz="2000" dirty="0"/>
          </a:p>
          <a:p>
            <a:pPr lvl="1"/>
            <a:r>
              <a:rPr lang="it-IT" sz="1800" dirty="0"/>
              <a:t>Instructors: Emanuela Bricolo, Fabio </a:t>
            </a:r>
            <a:r>
              <a:rPr lang="it-IT" sz="1800" dirty="0" err="1"/>
              <a:t>Marson</a:t>
            </a:r>
            <a:endParaRPr lang="it-IT" sz="1800" dirty="0"/>
          </a:p>
          <a:p>
            <a:pPr lvl="1"/>
            <a:r>
              <a:rPr lang="it-IT" sz="1800" dirty="0"/>
              <a:t>Class Hours: 42</a:t>
            </a:r>
          </a:p>
          <a:p>
            <a:pPr lvl="1"/>
            <a:r>
              <a:rPr lang="it-IT" sz="1800" dirty="0"/>
              <a:t>Lab Hours: 16</a:t>
            </a:r>
          </a:p>
          <a:p>
            <a:r>
              <a:rPr lang="it-IT" sz="2000" dirty="0"/>
              <a:t>Social </a:t>
            </a:r>
            <a:r>
              <a:rPr lang="it-IT" sz="2000" dirty="0" err="1"/>
              <a:t>Cognition</a:t>
            </a:r>
            <a:endParaRPr lang="it-IT" sz="2000" dirty="0"/>
          </a:p>
          <a:p>
            <a:pPr lvl="1"/>
            <a:r>
              <a:rPr lang="it-IT" sz="1800" dirty="0" err="1"/>
              <a:t>Instructors</a:t>
            </a:r>
            <a:r>
              <a:rPr lang="it-IT" sz="1800" dirty="0"/>
              <a:t>: Matteo Masi, Simone </a:t>
            </a:r>
            <a:r>
              <a:rPr lang="it-IT" sz="1800" dirty="0" err="1"/>
              <a:t>Mattavelli</a:t>
            </a:r>
            <a:endParaRPr lang="it-IT" sz="1800" dirty="0"/>
          </a:p>
          <a:p>
            <a:pPr lvl="1"/>
            <a:r>
              <a:rPr lang="it-IT" sz="1800" dirty="0"/>
              <a:t>Class Hours: 42</a:t>
            </a:r>
          </a:p>
          <a:p>
            <a:pPr lvl="1"/>
            <a:r>
              <a:rPr lang="it-IT" sz="1800" dirty="0"/>
              <a:t>Lab Hours: 16</a:t>
            </a:r>
          </a:p>
          <a:p>
            <a:pPr lvl="1"/>
            <a:endParaRPr lang="it-IT" dirty="0"/>
          </a:p>
        </p:txBody>
      </p:sp>
    </p:spTree>
    <p:extLst>
      <p:ext uri="{BB962C8B-B14F-4D97-AF65-F5344CB8AC3E}">
        <p14:creationId xmlns:p14="http://schemas.microsoft.com/office/powerpoint/2010/main" val="3804296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a:t>
            </a:r>
            <a:r>
              <a:rPr lang="it-IT" dirty="0" err="1"/>
              <a:t>Semester</a:t>
            </a:r>
            <a:r>
              <a:rPr lang="it-IT" dirty="0"/>
              <a:t> </a:t>
            </a:r>
            <a:r>
              <a:rPr lang="it-IT" dirty="0" err="1"/>
              <a:t>organization</a:t>
            </a:r>
            <a:endParaRPr lang="it-IT" dirty="0"/>
          </a:p>
        </p:txBody>
      </p:sp>
      <p:sp>
        <p:nvSpPr>
          <p:cNvPr id="3" name="Segnaposto contenuto 2"/>
          <p:cNvSpPr>
            <a:spLocks noGrp="1"/>
          </p:cNvSpPr>
          <p:nvPr>
            <p:ph idx="1"/>
          </p:nvPr>
        </p:nvSpPr>
        <p:spPr>
          <a:xfrm>
            <a:off x="628650" y="1921881"/>
            <a:ext cx="8178466" cy="4351338"/>
          </a:xfrm>
        </p:spPr>
        <p:txBody>
          <a:bodyPr vert="horz" lIns="91440" tIns="45720" rIns="91440" bIns="45720" rtlCol="0" anchor="t">
            <a:normAutofit/>
          </a:bodyPr>
          <a:lstStyle/>
          <a:p>
            <a:r>
              <a:rPr lang="it-IT" dirty="0"/>
              <a:t>Three out of 4 </a:t>
            </a:r>
            <a:r>
              <a:rPr lang="it-IT" dirty="0" err="1"/>
              <a:t>courses</a:t>
            </a:r>
            <a:r>
              <a:rPr lang="it-IT" dirty="0"/>
              <a:t> are </a:t>
            </a:r>
            <a:r>
              <a:rPr lang="it-IT" dirty="0" err="1"/>
              <a:t>associated</a:t>
            </a:r>
            <a:r>
              <a:rPr lang="it-IT" dirty="0"/>
              <a:t> to a </a:t>
            </a:r>
            <a:r>
              <a:rPr lang="it-IT" dirty="0" err="1"/>
              <a:t>practical</a:t>
            </a:r>
            <a:r>
              <a:rPr lang="it-IT" dirty="0"/>
              <a:t> sessions.</a:t>
            </a:r>
          </a:p>
          <a:p>
            <a:r>
              <a:rPr lang="it-IT" dirty="0"/>
              <a:t>The practice </a:t>
            </a:r>
            <a:r>
              <a:rPr lang="it-IT" dirty="0" err="1"/>
              <a:t>will</a:t>
            </a:r>
            <a:r>
              <a:rPr lang="it-IT" dirty="0"/>
              <a:t> take place in </a:t>
            </a:r>
            <a:r>
              <a:rPr lang="it-IT" dirty="0" err="1"/>
              <a:t>different</a:t>
            </a:r>
            <a:r>
              <a:rPr lang="it-IT" dirty="0"/>
              <a:t> </a:t>
            </a:r>
            <a:r>
              <a:rPr lang="it-IT" dirty="0" err="1"/>
              <a:t>times</a:t>
            </a:r>
            <a:r>
              <a:rPr lang="it-IT" dirty="0"/>
              <a:t> in the </a:t>
            </a:r>
            <a:r>
              <a:rPr lang="it-IT" dirty="0" err="1"/>
              <a:t>semester</a:t>
            </a:r>
            <a:endParaRPr lang="it-IT" dirty="0"/>
          </a:p>
          <a:p>
            <a:pPr lvl="1"/>
            <a:r>
              <a:rPr lang="it-IT" dirty="0"/>
              <a:t>1st one: </a:t>
            </a:r>
            <a:r>
              <a:rPr lang="it-IT" dirty="0" err="1"/>
              <a:t>PsychoPy</a:t>
            </a:r>
            <a:r>
              <a:rPr lang="it-IT" dirty="0"/>
              <a:t> – Cognitive </a:t>
            </a:r>
            <a:r>
              <a:rPr lang="it-IT" dirty="0" err="1"/>
              <a:t>Neuroscience</a:t>
            </a:r>
            <a:endParaRPr lang="it-IT" dirty="0"/>
          </a:p>
          <a:p>
            <a:pPr lvl="1"/>
            <a:r>
              <a:rPr lang="it-IT" dirty="0"/>
              <a:t>2nd one: </a:t>
            </a:r>
            <a:r>
              <a:rPr lang="it-IT" dirty="0" err="1"/>
              <a:t>Inquisit</a:t>
            </a:r>
            <a:r>
              <a:rPr lang="it-IT" dirty="0"/>
              <a:t> – Social </a:t>
            </a:r>
            <a:r>
              <a:rPr lang="it-IT" dirty="0" err="1"/>
              <a:t>Cognition</a:t>
            </a:r>
            <a:endParaRPr lang="it-IT" dirty="0"/>
          </a:p>
          <a:p>
            <a:pPr lvl="1"/>
            <a:r>
              <a:rPr lang="it-IT" dirty="0"/>
              <a:t>3rd one: </a:t>
            </a:r>
            <a:r>
              <a:rPr lang="it-IT" dirty="0" err="1"/>
              <a:t>Matlab</a:t>
            </a:r>
            <a:r>
              <a:rPr lang="it-IT" dirty="0"/>
              <a:t> – Cognitive </a:t>
            </a:r>
            <a:r>
              <a:rPr lang="it-IT" dirty="0" err="1"/>
              <a:t>Psychology</a:t>
            </a:r>
            <a:endParaRPr lang="it-IT" dirty="0"/>
          </a:p>
          <a:p>
            <a:pPr marL="344487" lvl="1" indent="0">
              <a:buNone/>
            </a:pPr>
            <a:endParaRPr lang="it-IT" dirty="0"/>
          </a:p>
          <a:p>
            <a:endParaRPr lang="it-IT" dirty="0"/>
          </a:p>
        </p:txBody>
      </p:sp>
    </p:spTree>
    <p:extLst>
      <p:ext uri="{BB962C8B-B14F-4D97-AF65-F5344CB8AC3E}">
        <p14:creationId xmlns:p14="http://schemas.microsoft.com/office/powerpoint/2010/main" val="2056193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2" descr="slide per presentazione orientamento 2011-2"/>
          <p:cNvPicPr>
            <a:picLocks noChangeAspect="1" noChangeArrowheads="1"/>
          </p:cNvPicPr>
          <p:nvPr/>
        </p:nvPicPr>
        <p:blipFill>
          <a:blip r:embed="rId2" cstate="print"/>
          <a:srcRect t="476"/>
          <a:stretch>
            <a:fillRect/>
          </a:stretch>
        </p:blipFill>
        <p:spPr bwMode="auto">
          <a:xfrm>
            <a:off x="-36514" y="-6350"/>
            <a:ext cx="9180513" cy="6864350"/>
          </a:xfrm>
          <a:prstGeom prst="rect">
            <a:avLst/>
          </a:prstGeom>
          <a:noFill/>
          <a:ln w="9525">
            <a:noFill/>
            <a:miter lim="800000"/>
            <a:headEnd/>
            <a:tailEnd/>
          </a:ln>
        </p:spPr>
      </p:pic>
      <p:sp>
        <p:nvSpPr>
          <p:cNvPr id="34820" name="Rectangle 5"/>
          <p:cNvSpPr>
            <a:spLocks noChangeArrowheads="1"/>
          </p:cNvSpPr>
          <p:nvPr/>
        </p:nvSpPr>
        <p:spPr bwMode="auto">
          <a:xfrm>
            <a:off x="2051720" y="1916832"/>
            <a:ext cx="6840760" cy="2952328"/>
          </a:xfrm>
          <a:prstGeom prst="rect">
            <a:avLst/>
          </a:prstGeom>
          <a:solidFill>
            <a:schemeClr val="bg1">
              <a:lumMod val="75000"/>
              <a:alpha val="59999"/>
            </a:schemeClr>
          </a:solidFill>
          <a:ln w="12700">
            <a:solidFill>
              <a:schemeClr val="bg1"/>
            </a:solidFill>
            <a:miter lim="800000"/>
            <a:headEnd/>
            <a:tailEnd/>
          </a:ln>
        </p:spPr>
        <p:txBody>
          <a:bodyPr wrap="none" anchor="ctr"/>
          <a:lstStyle/>
          <a:p>
            <a:r>
              <a:rPr lang="it-IT" b="0" dirty="0"/>
              <a:t>Students with </a:t>
            </a:r>
            <a:r>
              <a:rPr lang="it-IT" b="0" dirty="0" err="1"/>
              <a:t>low</a:t>
            </a:r>
            <a:r>
              <a:rPr lang="it-IT" b="0" dirty="0"/>
              <a:t> </a:t>
            </a:r>
            <a:r>
              <a:rPr lang="it-IT" b="0" dirty="0" err="1"/>
              <a:t>income</a:t>
            </a:r>
            <a:r>
              <a:rPr lang="it-IT" b="0" dirty="0"/>
              <a:t> can </a:t>
            </a:r>
            <a:r>
              <a:rPr lang="it-IT" b="0" dirty="0" err="1"/>
              <a:t>apply</a:t>
            </a:r>
            <a:r>
              <a:rPr lang="it-IT" b="0" dirty="0"/>
              <a:t> for </a:t>
            </a:r>
            <a:r>
              <a:rPr lang="it-IT" b="0" dirty="0" err="1"/>
              <a:t>one</a:t>
            </a:r>
            <a:r>
              <a:rPr lang="it-IT" b="0" dirty="0"/>
              <a:t> of </a:t>
            </a:r>
            <a:r>
              <a:rPr lang="it-IT" b="0" dirty="0" err="1"/>
              <a:t>two</a:t>
            </a:r>
            <a:r>
              <a:rPr lang="it-IT" b="0" dirty="0"/>
              <a:t> </a:t>
            </a:r>
            <a:r>
              <a:rPr lang="it-IT" b="0" dirty="0" err="1"/>
              <a:t>types</a:t>
            </a:r>
            <a:r>
              <a:rPr lang="it-IT" b="0" dirty="0"/>
              <a:t> of </a:t>
            </a:r>
            <a:r>
              <a:rPr lang="it-IT" b="0" dirty="0" err="1"/>
              <a:t>scholarships</a:t>
            </a:r>
            <a:endParaRPr lang="it-IT" b="0" dirty="0"/>
          </a:p>
          <a:p>
            <a:pPr marL="171450" indent="-171450">
              <a:buFont typeface="Courier New" panose="02070309020205020404" pitchFamily="49" charset="0"/>
              <a:buChar char="o"/>
            </a:pPr>
            <a:r>
              <a:rPr lang="it-IT" dirty="0" err="1"/>
              <a:t>Government</a:t>
            </a:r>
            <a:r>
              <a:rPr lang="it-IT" dirty="0"/>
              <a:t> </a:t>
            </a:r>
            <a:r>
              <a:rPr lang="it-IT" dirty="0" err="1"/>
              <a:t>scholarships</a:t>
            </a:r>
            <a:r>
              <a:rPr lang="it-IT" dirty="0"/>
              <a:t> (borse per il Diritto allo Studio universitario)</a:t>
            </a:r>
            <a:endParaRPr lang="it-IT" b="0" dirty="0"/>
          </a:p>
          <a:p>
            <a:pPr marL="171450" indent="-171450">
              <a:buFont typeface="Courier New" panose="02070309020205020404" pitchFamily="49" charset="0"/>
              <a:buChar char="o"/>
            </a:pPr>
            <a:r>
              <a:rPr lang="it-IT" dirty="0" err="1"/>
              <a:t>University</a:t>
            </a:r>
            <a:r>
              <a:rPr lang="it-IT" dirty="0"/>
              <a:t> </a:t>
            </a:r>
            <a:r>
              <a:rPr lang="it-IT" dirty="0" err="1"/>
              <a:t>scholarships</a:t>
            </a:r>
            <a:r>
              <a:rPr lang="it-IT" dirty="0"/>
              <a:t> (borse bandite direttamente dall'Ateneo )</a:t>
            </a:r>
          </a:p>
          <a:p>
            <a:pPr marL="171450" indent="-171450">
              <a:buFont typeface="Courier New" panose="02070309020205020404" pitchFamily="49" charset="0"/>
              <a:buChar char="o"/>
            </a:pPr>
            <a:endParaRPr lang="it-IT" b="0" dirty="0"/>
          </a:p>
          <a:p>
            <a:r>
              <a:rPr lang="it-IT" b="0" dirty="0"/>
              <a:t>For </a:t>
            </a:r>
            <a:r>
              <a:rPr lang="it-IT" b="0" dirty="0" err="1"/>
              <a:t>all</a:t>
            </a:r>
            <a:r>
              <a:rPr lang="it-IT" b="0" dirty="0"/>
              <a:t> </a:t>
            </a:r>
            <a:r>
              <a:rPr lang="it-IT" b="0" dirty="0" err="1"/>
              <a:t>informations</a:t>
            </a:r>
            <a:r>
              <a:rPr lang="it-IT" b="0" dirty="0"/>
              <a:t>  </a:t>
            </a:r>
            <a:r>
              <a:rPr lang="it-IT" b="0" dirty="0" err="1"/>
              <a:t>see</a:t>
            </a:r>
            <a:r>
              <a:rPr lang="it-IT" b="0" dirty="0"/>
              <a:t> the </a:t>
            </a:r>
            <a:r>
              <a:rPr lang="it-IT" b="0" dirty="0" err="1"/>
              <a:t>University</a:t>
            </a:r>
            <a:r>
              <a:rPr lang="it-IT" b="0" dirty="0"/>
              <a:t> web site </a:t>
            </a:r>
            <a:r>
              <a:rPr lang="it-IT" b="0" dirty="0" err="1"/>
              <a:t>at</a:t>
            </a:r>
            <a:r>
              <a:rPr lang="it-IT" b="0" dirty="0"/>
              <a:t> </a:t>
            </a:r>
          </a:p>
          <a:p>
            <a:r>
              <a:rPr lang="it-IT" sz="1600" dirty="0">
                <a:hlinkClick r:id="rId3"/>
              </a:rPr>
              <a:t>https://www.unimib.it/servizi/studenti-e-laureati/diritto-allo-studio-tasse-150-ore</a:t>
            </a:r>
            <a:r>
              <a:rPr lang="it-IT" sz="1600" dirty="0"/>
              <a:t> </a:t>
            </a:r>
            <a:endParaRPr lang="it-IT" b="0" dirty="0"/>
          </a:p>
        </p:txBody>
      </p:sp>
      <p:sp>
        <p:nvSpPr>
          <p:cNvPr id="34825" name="Rectangle 10"/>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a:solidFill>
                  <a:schemeClr val="bg1"/>
                </a:solidFill>
              </a:rPr>
              <a:t>Bicocca for the </a:t>
            </a:r>
            <a:r>
              <a:rPr lang="it-IT" sz="1800" i="0" dirty="0" err="1">
                <a:solidFill>
                  <a:schemeClr val="bg1"/>
                </a:solidFill>
              </a:rPr>
              <a:t>students</a:t>
            </a:r>
            <a:endParaRPr lang="it-IT" sz="1800" i="0" dirty="0">
              <a:solidFill>
                <a:schemeClr val="bg1"/>
              </a:solidFill>
            </a:endParaRPr>
          </a:p>
        </p:txBody>
      </p:sp>
      <p:sp>
        <p:nvSpPr>
          <p:cNvPr id="17" name="Rettangolo 10"/>
          <p:cNvSpPr>
            <a:spLocks noChangeArrowheads="1"/>
          </p:cNvSpPr>
          <p:nvPr/>
        </p:nvSpPr>
        <p:spPr bwMode="auto">
          <a:xfrm>
            <a:off x="90014" y="1916832"/>
            <a:ext cx="1818161" cy="369332"/>
          </a:xfrm>
          <a:prstGeom prst="rect">
            <a:avLst/>
          </a:prstGeom>
          <a:solidFill>
            <a:srgbClr val="C00000"/>
          </a:solidFill>
          <a:ln w="9525">
            <a:solidFill>
              <a:schemeClr val="bg1"/>
            </a:solidFill>
            <a:miter lim="800000"/>
            <a:headEnd/>
            <a:tailEnd/>
          </a:ln>
        </p:spPr>
        <p:txBody>
          <a:bodyPr wrap="square">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it-IT" altLang="it-IT" sz="1800" b="1" i="0" dirty="0" err="1">
                <a:solidFill>
                  <a:schemeClr val="bg1"/>
                </a:solidFill>
              </a:rPr>
              <a:t>Scholarships</a:t>
            </a:r>
            <a:endParaRPr lang="it-IT" altLang="it-IT" sz="1800" b="1" i="0" dirty="0">
              <a:solidFill>
                <a:schemeClr val="bg1"/>
              </a:solidFill>
            </a:endParaRPr>
          </a:p>
        </p:txBody>
      </p:sp>
    </p:spTree>
    <p:extLst>
      <p:ext uri="{BB962C8B-B14F-4D97-AF65-F5344CB8AC3E}">
        <p14:creationId xmlns:p14="http://schemas.microsoft.com/office/powerpoint/2010/main" val="37789759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26110"/>
            <a:ext cx="7886700" cy="1325563"/>
          </a:xfrm>
        </p:spPr>
        <p:txBody>
          <a:bodyPr/>
          <a:lstStyle/>
          <a:p>
            <a:r>
              <a:rPr lang="it-IT" dirty="0" err="1"/>
              <a:t>Year</a:t>
            </a:r>
            <a:r>
              <a:rPr lang="it-IT" dirty="0"/>
              <a:t> I - </a:t>
            </a:r>
            <a:r>
              <a:rPr lang="it-IT" dirty="0" err="1"/>
              <a:t>program</a:t>
            </a:r>
            <a:endParaRPr lang="it-IT" dirty="0"/>
          </a:p>
        </p:txBody>
      </p:sp>
      <p:sp>
        <p:nvSpPr>
          <p:cNvPr id="8" name="Segnaposto contenuto 3">
            <a:extLst>
              <a:ext uri="{FF2B5EF4-FFF2-40B4-BE49-F238E27FC236}">
                <a16:creationId xmlns:a16="http://schemas.microsoft.com/office/drawing/2014/main" id="{2F0E80C3-992F-4685-84E8-1308DEAACE04}"/>
              </a:ext>
            </a:extLst>
          </p:cNvPr>
          <p:cNvSpPr>
            <a:spLocks noGrp="1"/>
          </p:cNvSpPr>
          <p:nvPr>
            <p:ph sz="half" idx="1"/>
          </p:nvPr>
        </p:nvSpPr>
        <p:spPr>
          <a:xfrm>
            <a:off x="372979" y="1825625"/>
            <a:ext cx="4141871" cy="4351338"/>
          </a:xfrm>
        </p:spPr>
        <p:txBody>
          <a:bodyPr/>
          <a:lstStyle/>
          <a:p>
            <a:r>
              <a:rPr lang="it-IT" sz="2400" dirty="0" err="1"/>
              <a:t>Ist</a:t>
            </a:r>
            <a:r>
              <a:rPr lang="it-IT" sz="2400" dirty="0"/>
              <a:t> </a:t>
            </a:r>
            <a:r>
              <a:rPr lang="it-IT" sz="2400" dirty="0" err="1"/>
              <a:t>semester</a:t>
            </a:r>
            <a:endParaRPr lang="it-IT" sz="2400" dirty="0"/>
          </a:p>
          <a:p>
            <a:pPr lvl="1"/>
            <a:r>
              <a:rPr lang="it-IT" sz="2200" dirty="0"/>
              <a:t>Courses</a:t>
            </a:r>
          </a:p>
          <a:p>
            <a:pPr lvl="2"/>
            <a:r>
              <a:rPr lang="it-IT" sz="1800" dirty="0"/>
              <a:t>Cognitive </a:t>
            </a:r>
            <a:r>
              <a:rPr lang="it-IT" sz="1800" dirty="0" err="1"/>
              <a:t>Neuroscience</a:t>
            </a:r>
            <a:r>
              <a:rPr lang="it-IT" sz="1800" dirty="0"/>
              <a:t> (</a:t>
            </a:r>
            <a:r>
              <a:rPr lang="it-IT" sz="1800" dirty="0" err="1"/>
              <a:t>PsychoPy</a:t>
            </a:r>
            <a:r>
              <a:rPr lang="it-IT" sz="1800" dirty="0"/>
              <a:t>)</a:t>
            </a:r>
          </a:p>
          <a:p>
            <a:pPr lvl="2"/>
            <a:r>
              <a:rPr lang="it-IT" sz="1800" dirty="0"/>
              <a:t>Cognitive </a:t>
            </a:r>
            <a:r>
              <a:rPr lang="it-IT" sz="1800" dirty="0" err="1"/>
              <a:t>Psychology</a:t>
            </a:r>
            <a:r>
              <a:rPr lang="it-IT" sz="1800" dirty="0"/>
              <a:t> (</a:t>
            </a:r>
            <a:r>
              <a:rPr lang="it-IT" sz="1800" dirty="0" err="1"/>
              <a:t>Matlab</a:t>
            </a:r>
            <a:r>
              <a:rPr lang="it-IT" sz="1800" dirty="0"/>
              <a:t>)</a:t>
            </a:r>
          </a:p>
          <a:p>
            <a:pPr lvl="2"/>
            <a:r>
              <a:rPr lang="it-IT" sz="1800" dirty="0" err="1"/>
              <a:t>Experimental</a:t>
            </a:r>
            <a:r>
              <a:rPr lang="it-IT" sz="1800" dirty="0"/>
              <a:t> Clinical </a:t>
            </a:r>
            <a:r>
              <a:rPr lang="it-IT" sz="1800" dirty="0" err="1"/>
              <a:t>Psychology</a:t>
            </a:r>
            <a:r>
              <a:rPr lang="it-IT" sz="1800" dirty="0"/>
              <a:t> and </a:t>
            </a:r>
            <a:r>
              <a:rPr lang="it-IT" sz="1800" dirty="0" err="1"/>
              <a:t>Principles</a:t>
            </a:r>
            <a:r>
              <a:rPr lang="it-IT" sz="1800" dirty="0"/>
              <a:t> of Ethics</a:t>
            </a:r>
          </a:p>
          <a:p>
            <a:pPr lvl="2"/>
            <a:r>
              <a:rPr lang="it-IT" sz="1800" dirty="0"/>
              <a:t>Social </a:t>
            </a:r>
            <a:r>
              <a:rPr lang="it-IT" sz="1800" dirty="0" err="1"/>
              <a:t>Cognition</a:t>
            </a:r>
            <a:r>
              <a:rPr lang="it-IT" sz="1800" dirty="0"/>
              <a:t> (</a:t>
            </a:r>
            <a:r>
              <a:rPr lang="it-IT" sz="1800" dirty="0" err="1"/>
              <a:t>Inquisit</a:t>
            </a:r>
            <a:r>
              <a:rPr lang="it-IT" sz="1800" dirty="0"/>
              <a:t>)</a:t>
            </a:r>
          </a:p>
        </p:txBody>
      </p:sp>
      <p:sp>
        <p:nvSpPr>
          <p:cNvPr id="9" name="Segnaposto contenuto 4">
            <a:extLst>
              <a:ext uri="{FF2B5EF4-FFF2-40B4-BE49-F238E27FC236}">
                <a16:creationId xmlns:a16="http://schemas.microsoft.com/office/drawing/2014/main" id="{B1320BFE-CAAE-409F-85E3-7DE56A7315B1}"/>
              </a:ext>
            </a:extLst>
          </p:cNvPr>
          <p:cNvSpPr txBox="1">
            <a:spLocks/>
          </p:cNvSpPr>
          <p:nvPr/>
        </p:nvSpPr>
        <p:spPr>
          <a:xfrm>
            <a:off x="4629150" y="1825625"/>
            <a:ext cx="3886200" cy="4351338"/>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it-IT" sz="2400"/>
              <a:t>II semester</a:t>
            </a:r>
          </a:p>
          <a:p>
            <a:pPr lvl="1"/>
            <a:r>
              <a:rPr lang="it-IT" sz="2000"/>
              <a:t>Courses</a:t>
            </a:r>
          </a:p>
          <a:p>
            <a:pPr lvl="2"/>
            <a:r>
              <a:rPr lang="it-IT" sz="1800"/>
              <a:t>Cognitive Develpoment</a:t>
            </a:r>
          </a:p>
          <a:p>
            <a:pPr lvl="2"/>
            <a:r>
              <a:rPr lang="it-IT" sz="1800"/>
              <a:t>Psychometrics and Quantitative Methods (R)</a:t>
            </a:r>
          </a:p>
          <a:p>
            <a:pPr lvl="1"/>
            <a:r>
              <a:rPr lang="it-IT" sz="2000"/>
              <a:t>Labs (2 out of 4)</a:t>
            </a:r>
          </a:p>
          <a:p>
            <a:pPr lvl="2"/>
            <a:r>
              <a:rPr lang="it-IT" sz="1800"/>
              <a:t>Cognitive and Behavioural Measures</a:t>
            </a:r>
          </a:p>
          <a:p>
            <a:pPr lvl="2"/>
            <a:r>
              <a:rPr lang="it-IT" sz="1800"/>
              <a:t>Computational Modelling</a:t>
            </a:r>
          </a:p>
          <a:p>
            <a:pPr lvl="2"/>
            <a:r>
              <a:rPr lang="it-IT" sz="1800"/>
              <a:t>Measurement methods and Amulatory assessment</a:t>
            </a:r>
          </a:p>
          <a:p>
            <a:pPr lvl="2"/>
            <a:r>
              <a:rPr lang="it-IT" sz="1800"/>
              <a:t>Research methods in Cognitive neuroscience</a:t>
            </a:r>
          </a:p>
          <a:p>
            <a:pPr lvl="1"/>
            <a:r>
              <a:rPr lang="it-IT" sz="2200"/>
              <a:t>Elective (8 CFU)</a:t>
            </a:r>
          </a:p>
          <a:p>
            <a:pPr lvl="2"/>
            <a:endParaRPr lang="it-IT"/>
          </a:p>
          <a:p>
            <a:pPr lvl="1"/>
            <a:endParaRPr lang="it-IT" dirty="0"/>
          </a:p>
        </p:txBody>
      </p:sp>
    </p:spTree>
    <p:extLst>
      <p:ext uri="{BB962C8B-B14F-4D97-AF65-F5344CB8AC3E}">
        <p14:creationId xmlns:p14="http://schemas.microsoft.com/office/powerpoint/2010/main" val="26243179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Options</a:t>
            </a:r>
            <a:r>
              <a:rPr lang="it-IT" dirty="0"/>
              <a:t> for the </a:t>
            </a:r>
            <a:r>
              <a:rPr lang="it-IT" dirty="0" err="1"/>
              <a:t>elective</a:t>
            </a:r>
            <a:endParaRPr lang="it-IT" dirty="0"/>
          </a:p>
        </p:txBody>
      </p:sp>
      <p:sp>
        <p:nvSpPr>
          <p:cNvPr id="3" name="Segnaposto contenuto 2"/>
          <p:cNvSpPr>
            <a:spLocks noGrp="1"/>
          </p:cNvSpPr>
          <p:nvPr>
            <p:ph idx="1"/>
          </p:nvPr>
        </p:nvSpPr>
        <p:spPr/>
        <p:txBody>
          <a:bodyPr/>
          <a:lstStyle/>
          <a:p>
            <a:r>
              <a:rPr lang="it-IT" dirty="0" err="1"/>
              <a:t>All</a:t>
            </a:r>
            <a:r>
              <a:rPr lang="it-IT" dirty="0"/>
              <a:t> </a:t>
            </a:r>
            <a:r>
              <a:rPr lang="it-IT" dirty="0" err="1"/>
              <a:t>course</a:t>
            </a:r>
            <a:r>
              <a:rPr lang="it-IT" dirty="0"/>
              <a:t> </a:t>
            </a:r>
            <a:r>
              <a:rPr lang="it-IT" dirty="0" err="1"/>
              <a:t>offered</a:t>
            </a:r>
            <a:r>
              <a:rPr lang="it-IT" dirty="0"/>
              <a:t> by the </a:t>
            </a:r>
            <a:r>
              <a:rPr lang="it-IT" dirty="0" err="1"/>
              <a:t>University</a:t>
            </a:r>
            <a:r>
              <a:rPr lang="it-IT" dirty="0"/>
              <a:t> (</a:t>
            </a:r>
            <a:r>
              <a:rPr lang="it-IT" dirty="0" err="1"/>
              <a:t>mostly</a:t>
            </a:r>
            <a:r>
              <a:rPr lang="it-IT" dirty="0"/>
              <a:t> in </a:t>
            </a:r>
            <a:r>
              <a:rPr lang="it-IT" dirty="0" err="1"/>
              <a:t>italian</a:t>
            </a:r>
            <a:r>
              <a:rPr lang="it-IT" dirty="0"/>
              <a:t>)</a:t>
            </a:r>
          </a:p>
          <a:p>
            <a:r>
              <a:rPr lang="it-IT" dirty="0"/>
              <a:t>Courses of the </a:t>
            </a:r>
            <a:r>
              <a:rPr lang="it-IT" dirty="0" err="1"/>
              <a:t>second</a:t>
            </a:r>
            <a:r>
              <a:rPr lang="it-IT" dirty="0"/>
              <a:t> </a:t>
            </a:r>
            <a:r>
              <a:rPr lang="it-IT" dirty="0" err="1"/>
              <a:t>year</a:t>
            </a:r>
            <a:r>
              <a:rPr lang="it-IT" dirty="0"/>
              <a:t> </a:t>
            </a:r>
            <a:r>
              <a:rPr lang="it-IT" dirty="0" err="1"/>
              <a:t>which</a:t>
            </a:r>
            <a:r>
              <a:rPr lang="it-IT" dirty="0"/>
              <a:t> are </a:t>
            </a:r>
            <a:r>
              <a:rPr lang="it-IT" dirty="0" err="1"/>
              <a:t>not</a:t>
            </a:r>
            <a:r>
              <a:rPr lang="it-IT" dirty="0"/>
              <a:t> </a:t>
            </a:r>
            <a:r>
              <a:rPr lang="it-IT" dirty="0" err="1"/>
              <a:t>mandatory</a:t>
            </a:r>
            <a:r>
              <a:rPr lang="it-IT" dirty="0"/>
              <a:t>. For </a:t>
            </a:r>
            <a:r>
              <a:rPr lang="it-IT" dirty="0" err="1"/>
              <a:t>example</a:t>
            </a:r>
            <a:endParaRPr lang="it-IT" dirty="0"/>
          </a:p>
          <a:p>
            <a:pPr lvl="1"/>
            <a:r>
              <a:rPr lang="it-IT" dirty="0"/>
              <a:t>Consumer </a:t>
            </a:r>
            <a:r>
              <a:rPr lang="it-IT" dirty="0" err="1"/>
              <a:t>Psychology</a:t>
            </a:r>
            <a:r>
              <a:rPr lang="it-IT" dirty="0"/>
              <a:t> </a:t>
            </a:r>
          </a:p>
          <a:p>
            <a:pPr lvl="1"/>
            <a:r>
              <a:rPr lang="it-IT" dirty="0"/>
              <a:t>Social Cognitive and </a:t>
            </a:r>
            <a:r>
              <a:rPr lang="it-IT" dirty="0" err="1"/>
              <a:t>Affective</a:t>
            </a:r>
            <a:r>
              <a:rPr lang="it-IT" dirty="0"/>
              <a:t> </a:t>
            </a:r>
            <a:r>
              <a:rPr lang="it-IT" dirty="0" err="1"/>
              <a:t>Neuroscience</a:t>
            </a:r>
            <a:r>
              <a:rPr lang="it-IT" dirty="0"/>
              <a:t> </a:t>
            </a:r>
          </a:p>
          <a:p>
            <a:r>
              <a:rPr lang="it-IT" b="1" dirty="0">
                <a:solidFill>
                  <a:schemeClr val="tx2"/>
                </a:solidFill>
              </a:rPr>
              <a:t>The other </a:t>
            </a:r>
            <a:r>
              <a:rPr lang="it-IT" b="1" dirty="0" err="1">
                <a:solidFill>
                  <a:schemeClr val="tx2"/>
                </a:solidFill>
              </a:rPr>
              <a:t>two</a:t>
            </a:r>
            <a:r>
              <a:rPr lang="it-IT" b="1" dirty="0">
                <a:solidFill>
                  <a:schemeClr val="tx2"/>
                </a:solidFill>
              </a:rPr>
              <a:t> labs!</a:t>
            </a:r>
          </a:p>
          <a:p>
            <a:pPr marL="0" indent="0">
              <a:buNone/>
            </a:pPr>
            <a:endParaRPr lang="it-IT" dirty="0"/>
          </a:p>
        </p:txBody>
      </p:sp>
    </p:spTree>
    <p:extLst>
      <p:ext uri="{BB962C8B-B14F-4D97-AF65-F5344CB8AC3E}">
        <p14:creationId xmlns:p14="http://schemas.microsoft.com/office/powerpoint/2010/main" val="14855041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26110"/>
            <a:ext cx="7886700" cy="1325563"/>
          </a:xfrm>
        </p:spPr>
        <p:txBody>
          <a:bodyPr/>
          <a:lstStyle/>
          <a:p>
            <a:r>
              <a:rPr lang="it-IT" dirty="0" err="1"/>
              <a:t>Year</a:t>
            </a:r>
            <a:r>
              <a:rPr lang="it-IT" dirty="0"/>
              <a:t> II - </a:t>
            </a:r>
            <a:r>
              <a:rPr lang="it-IT" dirty="0" err="1"/>
              <a:t>program</a:t>
            </a:r>
            <a:endParaRPr lang="it-IT" dirty="0"/>
          </a:p>
        </p:txBody>
      </p:sp>
      <p:pic>
        <p:nvPicPr>
          <p:cNvPr id="14" name="Immagine 13">
            <a:extLst>
              <a:ext uri="{FF2B5EF4-FFF2-40B4-BE49-F238E27FC236}">
                <a16:creationId xmlns:a16="http://schemas.microsoft.com/office/drawing/2014/main" id="{60364F22-7985-4185-89DB-2D2264CF28F2}"/>
              </a:ext>
            </a:extLst>
          </p:cNvPr>
          <p:cNvPicPr>
            <a:picLocks noChangeAspect="1"/>
          </p:cNvPicPr>
          <p:nvPr/>
        </p:nvPicPr>
        <p:blipFill>
          <a:blip r:embed="rId2"/>
          <a:stretch>
            <a:fillRect/>
          </a:stretch>
        </p:blipFill>
        <p:spPr>
          <a:xfrm>
            <a:off x="1050333" y="1833083"/>
            <a:ext cx="4356936" cy="4745658"/>
          </a:xfrm>
          <a:prstGeom prst="rect">
            <a:avLst/>
          </a:prstGeom>
        </p:spPr>
      </p:pic>
      <p:sp>
        <p:nvSpPr>
          <p:cNvPr id="15" name="Parentesi graffa chiusa 14">
            <a:extLst>
              <a:ext uri="{FF2B5EF4-FFF2-40B4-BE49-F238E27FC236}">
                <a16:creationId xmlns:a16="http://schemas.microsoft.com/office/drawing/2014/main" id="{984C217E-5C83-438A-AF84-9AE2C2E4C821}"/>
              </a:ext>
            </a:extLst>
          </p:cNvPr>
          <p:cNvSpPr/>
          <p:nvPr/>
        </p:nvSpPr>
        <p:spPr>
          <a:xfrm>
            <a:off x="5407269" y="2082652"/>
            <a:ext cx="288037" cy="3623556"/>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6" name="Parentesi graffa chiusa 15">
            <a:extLst>
              <a:ext uri="{FF2B5EF4-FFF2-40B4-BE49-F238E27FC236}">
                <a16:creationId xmlns:a16="http://schemas.microsoft.com/office/drawing/2014/main" id="{1E05A24A-AA78-4E24-A899-19EDB7AE8CBB}"/>
              </a:ext>
            </a:extLst>
          </p:cNvPr>
          <p:cNvSpPr/>
          <p:nvPr/>
        </p:nvSpPr>
        <p:spPr>
          <a:xfrm>
            <a:off x="5407269" y="5975513"/>
            <a:ext cx="288605" cy="509397"/>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7" name="CasellaDiTesto 16">
            <a:extLst>
              <a:ext uri="{FF2B5EF4-FFF2-40B4-BE49-F238E27FC236}">
                <a16:creationId xmlns:a16="http://schemas.microsoft.com/office/drawing/2014/main" id="{D820CF42-2AD4-4C07-AF31-4DFF54FA7FD4}"/>
              </a:ext>
            </a:extLst>
          </p:cNvPr>
          <p:cNvSpPr txBox="1"/>
          <p:nvPr/>
        </p:nvSpPr>
        <p:spPr>
          <a:xfrm>
            <a:off x="5878256" y="3145668"/>
            <a:ext cx="1869294" cy="369332"/>
          </a:xfrm>
          <a:prstGeom prst="rect">
            <a:avLst/>
          </a:prstGeom>
          <a:noFill/>
        </p:spPr>
        <p:txBody>
          <a:bodyPr wrap="none" rtlCol="0">
            <a:spAutoFit/>
          </a:bodyPr>
          <a:lstStyle/>
          <a:p>
            <a:r>
              <a:rPr lang="it-IT" b="1" dirty="0"/>
              <a:t>Courses (</a:t>
            </a:r>
            <a:r>
              <a:rPr lang="it-IT" b="1" dirty="0" err="1"/>
              <a:t>elective</a:t>
            </a:r>
            <a:r>
              <a:rPr lang="it-IT" b="1" dirty="0"/>
              <a:t>)</a:t>
            </a:r>
            <a:endParaRPr lang="it-IT" dirty="0"/>
          </a:p>
        </p:txBody>
      </p:sp>
      <p:sp>
        <p:nvSpPr>
          <p:cNvPr id="18" name="CasellaDiTesto 17">
            <a:extLst>
              <a:ext uri="{FF2B5EF4-FFF2-40B4-BE49-F238E27FC236}">
                <a16:creationId xmlns:a16="http://schemas.microsoft.com/office/drawing/2014/main" id="{1A6822EC-2EFF-4F49-9219-20175C679265}"/>
              </a:ext>
            </a:extLst>
          </p:cNvPr>
          <p:cNvSpPr txBox="1"/>
          <p:nvPr/>
        </p:nvSpPr>
        <p:spPr>
          <a:xfrm>
            <a:off x="5773739" y="6076322"/>
            <a:ext cx="1769908" cy="369332"/>
          </a:xfrm>
          <a:prstGeom prst="rect">
            <a:avLst/>
          </a:prstGeom>
          <a:noFill/>
        </p:spPr>
        <p:txBody>
          <a:bodyPr wrap="none" rtlCol="0">
            <a:spAutoFit/>
          </a:bodyPr>
          <a:lstStyle/>
          <a:p>
            <a:r>
              <a:rPr lang="it-IT" b="1" dirty="0"/>
              <a:t>Lab (</a:t>
            </a:r>
            <a:r>
              <a:rPr lang="it-IT" b="1" dirty="0" err="1"/>
              <a:t>mandatory</a:t>
            </a:r>
            <a:r>
              <a:rPr lang="it-IT" b="1" dirty="0"/>
              <a:t>)</a:t>
            </a:r>
            <a:endParaRPr lang="it-IT" dirty="0"/>
          </a:p>
        </p:txBody>
      </p:sp>
      <p:sp>
        <p:nvSpPr>
          <p:cNvPr id="3" name="Rettangolo 2">
            <a:extLst>
              <a:ext uri="{FF2B5EF4-FFF2-40B4-BE49-F238E27FC236}">
                <a16:creationId xmlns:a16="http://schemas.microsoft.com/office/drawing/2014/main" id="{DC4E838D-4C8B-4669-8D82-8FAC552E6883}"/>
              </a:ext>
            </a:extLst>
          </p:cNvPr>
          <p:cNvSpPr/>
          <p:nvPr/>
        </p:nvSpPr>
        <p:spPr>
          <a:xfrm>
            <a:off x="1050333" y="3868615"/>
            <a:ext cx="4269013" cy="2637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a:solidFill>
                  <a:srgbClr val="FF0000"/>
                </a:solidFill>
              </a:rPr>
              <a:t>Individual</a:t>
            </a:r>
            <a:r>
              <a:rPr lang="it-IT" sz="1400" dirty="0">
                <a:solidFill>
                  <a:srgbClr val="FF0000"/>
                </a:solidFill>
              </a:rPr>
              <a:t> </a:t>
            </a:r>
            <a:r>
              <a:rPr lang="it-IT" sz="1400" dirty="0" err="1">
                <a:solidFill>
                  <a:srgbClr val="FF0000"/>
                </a:solidFill>
              </a:rPr>
              <a:t>differences</a:t>
            </a:r>
            <a:r>
              <a:rPr lang="it-IT" sz="1400" dirty="0">
                <a:solidFill>
                  <a:srgbClr val="FF0000"/>
                </a:solidFill>
              </a:rPr>
              <a:t> in </a:t>
            </a:r>
            <a:r>
              <a:rPr lang="it-IT" sz="1400" dirty="0" err="1">
                <a:solidFill>
                  <a:srgbClr val="FF0000"/>
                </a:solidFill>
              </a:rPr>
              <a:t>clinical</a:t>
            </a:r>
            <a:r>
              <a:rPr lang="it-IT" sz="1400" dirty="0">
                <a:solidFill>
                  <a:srgbClr val="FF0000"/>
                </a:solidFill>
              </a:rPr>
              <a:t> and non </a:t>
            </a:r>
            <a:r>
              <a:rPr lang="it-IT" sz="1400" dirty="0" err="1">
                <a:solidFill>
                  <a:srgbClr val="FF0000"/>
                </a:solidFill>
              </a:rPr>
              <a:t>clinical</a:t>
            </a:r>
            <a:r>
              <a:rPr lang="it-IT" sz="1400" dirty="0">
                <a:solidFill>
                  <a:srgbClr val="FF0000"/>
                </a:solidFill>
              </a:rPr>
              <a:t> </a:t>
            </a:r>
            <a:r>
              <a:rPr lang="it-IT" sz="1400" dirty="0" err="1">
                <a:solidFill>
                  <a:srgbClr val="FF0000"/>
                </a:solidFill>
              </a:rPr>
              <a:t>domains</a:t>
            </a:r>
            <a:endParaRPr lang="en-US" sz="1400" dirty="0">
              <a:solidFill>
                <a:srgbClr val="FF0000"/>
              </a:solidFill>
            </a:endParaRPr>
          </a:p>
        </p:txBody>
      </p:sp>
    </p:spTree>
    <p:extLst>
      <p:ext uri="{BB962C8B-B14F-4D97-AF65-F5344CB8AC3E}">
        <p14:creationId xmlns:p14="http://schemas.microsoft.com/office/powerpoint/2010/main" val="39427688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3356992"/>
            <a:ext cx="8229600" cy="2197869"/>
          </a:xfrm>
        </p:spPr>
        <p:txBody>
          <a:bodyPr/>
          <a:lstStyle/>
          <a:p>
            <a:pPr marL="0" indent="0" algn="ctr">
              <a:buNone/>
            </a:pPr>
            <a:r>
              <a:rPr lang="it-IT" sz="6000" b="1" dirty="0" err="1">
                <a:solidFill>
                  <a:schemeClr val="tx2"/>
                </a:solidFill>
              </a:rPr>
              <a:t>Questions</a:t>
            </a:r>
            <a:r>
              <a:rPr lang="it-IT" sz="6000" b="1" dirty="0">
                <a:solidFill>
                  <a:schemeClr val="tx2"/>
                </a:solidFill>
              </a:rPr>
              <a:t>? </a:t>
            </a:r>
          </a:p>
        </p:txBody>
      </p:sp>
    </p:spTree>
    <p:extLst>
      <p:ext uri="{BB962C8B-B14F-4D97-AF65-F5344CB8AC3E}">
        <p14:creationId xmlns:p14="http://schemas.microsoft.com/office/powerpoint/2010/main" val="4186001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6" descr="slide per presentazione orientamento 2011-2"/>
          <p:cNvPicPr>
            <a:picLocks noChangeAspect="1" noChangeArrowheads="1"/>
          </p:cNvPicPr>
          <p:nvPr/>
        </p:nvPicPr>
        <p:blipFill>
          <a:blip r:embed="rId3" cstate="print"/>
          <a:srcRect t="476"/>
          <a:stretch>
            <a:fillRect/>
          </a:stretch>
        </p:blipFill>
        <p:spPr bwMode="auto">
          <a:xfrm>
            <a:off x="-36513" y="-6350"/>
            <a:ext cx="9180513" cy="6864350"/>
          </a:xfrm>
          <a:prstGeom prst="rect">
            <a:avLst/>
          </a:prstGeom>
          <a:noFill/>
          <a:ln w="9525">
            <a:noFill/>
            <a:miter lim="800000"/>
            <a:headEnd/>
            <a:tailEnd/>
          </a:ln>
        </p:spPr>
      </p:pic>
      <p:sp>
        <p:nvSpPr>
          <p:cNvPr id="46082" name="Rectangle 7"/>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a:solidFill>
                  <a:schemeClr val="bg1"/>
                </a:solidFill>
              </a:rPr>
              <a:t>Bicocca per gli studenti</a:t>
            </a:r>
          </a:p>
        </p:txBody>
      </p:sp>
      <p:sp>
        <p:nvSpPr>
          <p:cNvPr id="46085" name="Rectangle 3"/>
          <p:cNvSpPr>
            <a:spLocks noChangeArrowheads="1"/>
          </p:cNvSpPr>
          <p:nvPr/>
        </p:nvSpPr>
        <p:spPr bwMode="auto">
          <a:xfrm>
            <a:off x="2411760" y="2492896"/>
            <a:ext cx="5832648" cy="359792"/>
          </a:xfrm>
          <a:prstGeom prst="rect">
            <a:avLst/>
          </a:prstGeom>
          <a:noFill/>
          <a:ln w="9525">
            <a:noFill/>
            <a:miter lim="800000"/>
            <a:headEnd/>
            <a:tailEnd/>
          </a:ln>
        </p:spPr>
        <p:txBody>
          <a:bodyPr/>
          <a:lstStyle/>
          <a:p>
            <a:pPr>
              <a:lnSpc>
                <a:spcPct val="75000"/>
              </a:lnSpc>
              <a:buClr>
                <a:srgbClr val="CC0000"/>
              </a:buClr>
            </a:pPr>
            <a:endParaRPr lang="it-IT" sz="2200" b="0" i="0" dirty="0">
              <a:solidFill>
                <a:srgbClr val="003300"/>
              </a:solidFill>
            </a:endParaRPr>
          </a:p>
        </p:txBody>
      </p:sp>
      <p:sp>
        <p:nvSpPr>
          <p:cNvPr id="46090" name="Rectangle 3"/>
          <p:cNvSpPr>
            <a:spLocks noChangeArrowheads="1"/>
          </p:cNvSpPr>
          <p:nvPr/>
        </p:nvSpPr>
        <p:spPr bwMode="auto">
          <a:xfrm>
            <a:off x="2411413" y="3284340"/>
            <a:ext cx="5689600" cy="360362"/>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46093" name="Rectangle 3"/>
          <p:cNvSpPr>
            <a:spLocks noChangeArrowheads="1"/>
          </p:cNvSpPr>
          <p:nvPr/>
        </p:nvSpPr>
        <p:spPr bwMode="auto">
          <a:xfrm>
            <a:off x="2411413" y="5229225"/>
            <a:ext cx="5689600" cy="648047"/>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7" name="Rectangle 3"/>
          <p:cNvSpPr>
            <a:spLocks noChangeArrowheads="1"/>
          </p:cNvSpPr>
          <p:nvPr/>
        </p:nvSpPr>
        <p:spPr bwMode="auto">
          <a:xfrm>
            <a:off x="2424386" y="1490018"/>
            <a:ext cx="5689600" cy="3019101"/>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6" name="Rectangle 3"/>
          <p:cNvSpPr>
            <a:spLocks noChangeArrowheads="1"/>
          </p:cNvSpPr>
          <p:nvPr/>
        </p:nvSpPr>
        <p:spPr bwMode="auto">
          <a:xfrm>
            <a:off x="2424386" y="5373066"/>
            <a:ext cx="5689600" cy="360363"/>
          </a:xfrm>
          <a:prstGeom prst="rect">
            <a:avLst/>
          </a:prstGeom>
          <a:noFill/>
          <a:ln w="9525">
            <a:noFill/>
            <a:miter lim="800000"/>
            <a:headEnd/>
            <a:tailEnd/>
          </a:ln>
        </p:spPr>
        <p:txBody>
          <a:bodyPr/>
          <a:lstStyle/>
          <a:p>
            <a:pPr algn="just">
              <a:lnSpc>
                <a:spcPct val="80000"/>
              </a:lnSpc>
            </a:pPr>
            <a:endParaRPr lang="it-IT" sz="2000" b="0" i="0" dirty="0">
              <a:solidFill>
                <a:srgbClr val="003300"/>
              </a:solidFill>
            </a:endParaRPr>
          </a:p>
        </p:txBody>
      </p:sp>
      <p:sp>
        <p:nvSpPr>
          <p:cNvPr id="18" name="Rectangle 3"/>
          <p:cNvSpPr>
            <a:spLocks noChangeArrowheads="1"/>
          </p:cNvSpPr>
          <p:nvPr/>
        </p:nvSpPr>
        <p:spPr bwMode="auto">
          <a:xfrm>
            <a:off x="2387874" y="5553248"/>
            <a:ext cx="5689600" cy="504043"/>
          </a:xfrm>
          <a:prstGeom prst="rect">
            <a:avLst/>
          </a:prstGeom>
          <a:noFill/>
          <a:ln w="9525">
            <a:noFill/>
            <a:miter lim="800000"/>
            <a:headEnd/>
            <a:tailEnd/>
          </a:ln>
        </p:spPr>
        <p:txBody>
          <a:bodyPr/>
          <a:lstStyle/>
          <a:p>
            <a:pPr algn="just">
              <a:lnSpc>
                <a:spcPct val="80000"/>
              </a:lnSpc>
            </a:pPr>
            <a:endParaRPr lang="it-IT" sz="1050" i="0" dirty="0">
              <a:solidFill>
                <a:srgbClr val="003300"/>
              </a:solidFill>
            </a:endParaRPr>
          </a:p>
          <a:p>
            <a:pPr algn="just">
              <a:lnSpc>
                <a:spcPct val="80000"/>
              </a:lnSpc>
            </a:pPr>
            <a:endParaRPr lang="it-IT" sz="2000" b="0" i="0" dirty="0">
              <a:solidFill>
                <a:srgbClr val="003300"/>
              </a:solidFill>
            </a:endParaRPr>
          </a:p>
        </p:txBody>
      </p:sp>
      <p:sp>
        <p:nvSpPr>
          <p:cNvPr id="2" name="Rettangolo 1"/>
          <p:cNvSpPr/>
          <p:nvPr/>
        </p:nvSpPr>
        <p:spPr>
          <a:xfrm>
            <a:off x="2195736" y="1113637"/>
            <a:ext cx="6048672" cy="2579168"/>
          </a:xfrm>
          <a:prstGeom prst="rect">
            <a:avLst/>
          </a:prstGeom>
        </p:spPr>
        <p:txBody>
          <a:bodyPr wrap="square">
            <a:spAutoFit/>
          </a:bodyPr>
          <a:lstStyle/>
          <a:p>
            <a:pPr algn="just">
              <a:lnSpc>
                <a:spcPct val="80000"/>
              </a:lnSpc>
            </a:pPr>
            <a:endParaRPr lang="it-IT" sz="1800" b="0" i="0" dirty="0"/>
          </a:p>
          <a:p>
            <a:pPr algn="just">
              <a:lnSpc>
                <a:spcPct val="80000"/>
              </a:lnSpc>
            </a:pPr>
            <a:endParaRPr lang="it-IT" sz="1800" b="0" i="0" dirty="0"/>
          </a:p>
          <a:p>
            <a:pPr algn="just">
              <a:lnSpc>
                <a:spcPct val="80000"/>
              </a:lnSpc>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algn="just">
              <a:lnSpc>
                <a:spcPct val="80000"/>
              </a:lnSpc>
            </a:pPr>
            <a:endParaRPr lang="it-IT" sz="1800" b="0" i="0" dirty="0"/>
          </a:p>
          <a:p>
            <a:pPr marL="285750" indent="-285750" algn="just">
              <a:lnSpc>
                <a:spcPct val="80000"/>
              </a:lnSpc>
              <a:buFontTx/>
              <a:buChar char="-"/>
            </a:pPr>
            <a:endParaRPr lang="it-IT" sz="1600" b="0" i="0" dirty="0"/>
          </a:p>
          <a:p>
            <a:pPr algn="just">
              <a:lnSpc>
                <a:spcPct val="80000"/>
              </a:lnSpc>
            </a:pPr>
            <a:endParaRPr lang="it-IT" b="0" i="0" dirty="0"/>
          </a:p>
          <a:p>
            <a:pPr algn="just">
              <a:lnSpc>
                <a:spcPct val="80000"/>
              </a:lnSpc>
            </a:pPr>
            <a:endParaRPr lang="it-IT" b="0" i="0" dirty="0"/>
          </a:p>
          <a:p>
            <a:pPr algn="just">
              <a:lnSpc>
                <a:spcPct val="80000"/>
              </a:lnSpc>
            </a:pPr>
            <a:endParaRPr lang="it-IT" b="0" i="0" dirty="0"/>
          </a:p>
        </p:txBody>
      </p:sp>
      <p:sp>
        <p:nvSpPr>
          <p:cNvPr id="19" name="Rectangle 3"/>
          <p:cNvSpPr>
            <a:spLocks noChangeArrowheads="1"/>
          </p:cNvSpPr>
          <p:nvPr/>
        </p:nvSpPr>
        <p:spPr bwMode="auto">
          <a:xfrm>
            <a:off x="2267322" y="1484784"/>
            <a:ext cx="5844804" cy="2448272"/>
          </a:xfrm>
          <a:prstGeom prst="rect">
            <a:avLst/>
          </a:prstGeom>
          <a:noFill/>
          <a:ln w="9525">
            <a:noFill/>
            <a:miter lim="800000"/>
            <a:headEnd/>
            <a:tailEnd/>
          </a:ln>
        </p:spPr>
        <p:txBody>
          <a:bodyPr/>
          <a:lstStyle/>
          <a:p>
            <a:pPr fontAlgn="t"/>
            <a:endParaRPr lang="it-IT" b="0" i="0" dirty="0"/>
          </a:p>
        </p:txBody>
      </p:sp>
      <p:sp>
        <p:nvSpPr>
          <p:cNvPr id="15" name="Rectangle 11"/>
          <p:cNvSpPr>
            <a:spLocks noChangeArrowheads="1"/>
          </p:cNvSpPr>
          <p:nvPr/>
        </p:nvSpPr>
        <p:spPr bwMode="auto">
          <a:xfrm>
            <a:off x="107082" y="1309998"/>
            <a:ext cx="2160240" cy="360039"/>
          </a:xfrm>
          <a:prstGeom prst="rect">
            <a:avLst/>
          </a:prstGeom>
          <a:solidFill>
            <a:srgbClr val="CC0000"/>
          </a:solidFill>
          <a:ln w="9525">
            <a:solidFill>
              <a:schemeClr val="bg1"/>
            </a:solidFill>
            <a:miter lim="800000"/>
            <a:headEnd/>
            <a:tailEnd/>
          </a:ln>
        </p:spPr>
        <p:txBody>
          <a:bodyPr wrap="none" anchor="ctr"/>
          <a:lstStyle/>
          <a:p>
            <a:pPr fontAlgn="t"/>
            <a:r>
              <a:rPr lang="it-IT" dirty="0">
                <a:solidFill>
                  <a:schemeClr val="bg1"/>
                </a:solidFill>
              </a:rPr>
              <a:t>Collaboration </a:t>
            </a:r>
            <a:r>
              <a:rPr lang="it-IT" dirty="0" err="1">
                <a:solidFill>
                  <a:schemeClr val="bg1"/>
                </a:solidFill>
              </a:rPr>
              <a:t>offers</a:t>
            </a:r>
            <a:endParaRPr lang="it-IT" sz="1800" i="0" dirty="0">
              <a:solidFill>
                <a:schemeClr val="bg1"/>
              </a:solidFill>
            </a:endParaRPr>
          </a:p>
        </p:txBody>
      </p:sp>
      <p:sp>
        <p:nvSpPr>
          <p:cNvPr id="21" name="Rectangle 3"/>
          <p:cNvSpPr>
            <a:spLocks noChangeArrowheads="1"/>
          </p:cNvSpPr>
          <p:nvPr/>
        </p:nvSpPr>
        <p:spPr bwMode="auto">
          <a:xfrm>
            <a:off x="2510061" y="1309997"/>
            <a:ext cx="5916390" cy="1760461"/>
          </a:xfrm>
          <a:prstGeom prst="rect">
            <a:avLst/>
          </a:prstGeom>
          <a:solidFill>
            <a:schemeClr val="bg1">
              <a:lumMod val="75000"/>
            </a:schemeClr>
          </a:solidFill>
          <a:ln w="9525">
            <a:noFill/>
            <a:miter lim="800000"/>
            <a:headEnd/>
            <a:tailEnd/>
          </a:ln>
        </p:spPr>
        <p:txBody>
          <a:bodyPr/>
          <a:lstStyle/>
          <a:p>
            <a:pPr fontAlgn="t"/>
            <a:r>
              <a:rPr lang="it-IT" b="0" i="0" dirty="0"/>
              <a:t>Bicocca </a:t>
            </a:r>
            <a:r>
              <a:rPr lang="it-IT" b="0" i="0" dirty="0" err="1"/>
              <a:t>offers</a:t>
            </a:r>
            <a:r>
              <a:rPr lang="it-IT" b="0" i="0" dirty="0"/>
              <a:t> </a:t>
            </a:r>
            <a:r>
              <a:rPr lang="it-IT" b="0" i="0" dirty="0" err="1"/>
              <a:t>students</a:t>
            </a:r>
            <a:r>
              <a:rPr lang="it-IT" b="0" i="0" dirty="0"/>
              <a:t> part-time </a:t>
            </a:r>
            <a:r>
              <a:rPr lang="it-IT" b="0" i="0" dirty="0" err="1"/>
              <a:t>jobs</a:t>
            </a:r>
            <a:r>
              <a:rPr lang="it-IT" b="0" i="0" dirty="0"/>
              <a:t> up to «150 hours»/</a:t>
            </a:r>
            <a:r>
              <a:rPr lang="it-IT" b="0" i="0" dirty="0" err="1"/>
              <a:t>year</a:t>
            </a:r>
            <a:r>
              <a:rPr lang="it-IT" b="0" i="0" dirty="0"/>
              <a:t>. </a:t>
            </a:r>
          </a:p>
          <a:p>
            <a:pPr fontAlgn="t"/>
            <a:endParaRPr lang="it-IT" dirty="0"/>
          </a:p>
          <a:p>
            <a:pPr fontAlgn="t"/>
            <a:r>
              <a:rPr lang="it-IT" b="0" i="0" dirty="0" err="1"/>
              <a:t>You</a:t>
            </a:r>
            <a:r>
              <a:rPr lang="it-IT" b="0" i="0" dirty="0"/>
              <a:t>  can </a:t>
            </a:r>
            <a:r>
              <a:rPr lang="it-IT" b="0" i="0" dirty="0" err="1"/>
              <a:t>find</a:t>
            </a:r>
            <a:r>
              <a:rPr lang="it-IT" dirty="0"/>
              <a:t> information and </a:t>
            </a:r>
            <a:r>
              <a:rPr lang="it-IT" dirty="0" err="1"/>
              <a:t>requirements</a:t>
            </a:r>
            <a:r>
              <a:rPr lang="it-IT" dirty="0"/>
              <a:t> </a:t>
            </a:r>
            <a:r>
              <a:rPr lang="it-IT" dirty="0" err="1"/>
              <a:t>at</a:t>
            </a:r>
            <a:endParaRPr lang="it-IT" dirty="0"/>
          </a:p>
          <a:p>
            <a:r>
              <a:rPr lang="it-IT" dirty="0"/>
              <a:t>https://www.unimib.it/servizi/studenti-e-laureati/diritto-allo-studio-tasse-150-ore</a:t>
            </a:r>
          </a:p>
        </p:txBody>
      </p:sp>
      <p:sp>
        <p:nvSpPr>
          <p:cNvPr id="14" name="Rectangle 11"/>
          <p:cNvSpPr>
            <a:spLocks noChangeArrowheads="1"/>
          </p:cNvSpPr>
          <p:nvPr/>
        </p:nvSpPr>
        <p:spPr bwMode="auto">
          <a:xfrm>
            <a:off x="124732" y="3445148"/>
            <a:ext cx="2160240" cy="360039"/>
          </a:xfrm>
          <a:prstGeom prst="rect">
            <a:avLst/>
          </a:prstGeom>
          <a:solidFill>
            <a:srgbClr val="CC0000"/>
          </a:solidFill>
          <a:ln w="9525">
            <a:solidFill>
              <a:schemeClr val="bg1"/>
            </a:solidFill>
            <a:miter lim="800000"/>
            <a:headEnd/>
            <a:tailEnd/>
          </a:ln>
        </p:spPr>
        <p:txBody>
          <a:bodyPr wrap="none" anchor="ctr"/>
          <a:lstStyle/>
          <a:p>
            <a:pPr fontAlgn="t"/>
            <a:r>
              <a:rPr lang="it-IT" sz="1800" i="0" dirty="0">
                <a:solidFill>
                  <a:schemeClr val="bg1"/>
                </a:solidFill>
              </a:rPr>
              <a:t> Free Software</a:t>
            </a:r>
          </a:p>
        </p:txBody>
      </p:sp>
      <p:sp>
        <p:nvSpPr>
          <p:cNvPr id="20" name="Rectangle 3"/>
          <p:cNvSpPr>
            <a:spLocks noChangeArrowheads="1"/>
          </p:cNvSpPr>
          <p:nvPr/>
        </p:nvSpPr>
        <p:spPr bwMode="auto">
          <a:xfrm>
            <a:off x="2527711" y="3445147"/>
            <a:ext cx="5916390" cy="1760461"/>
          </a:xfrm>
          <a:prstGeom prst="rect">
            <a:avLst/>
          </a:prstGeom>
          <a:solidFill>
            <a:schemeClr val="bg1">
              <a:lumMod val="75000"/>
            </a:schemeClr>
          </a:solidFill>
          <a:ln w="9525">
            <a:noFill/>
            <a:miter lim="800000"/>
            <a:headEnd/>
            <a:tailEnd/>
          </a:ln>
        </p:spPr>
        <p:txBody>
          <a:bodyPr/>
          <a:lstStyle/>
          <a:p>
            <a:pPr fontAlgn="t"/>
            <a:r>
              <a:rPr lang="it-IT" b="0" i="0" dirty="0"/>
              <a:t>Bicocca </a:t>
            </a:r>
            <a:r>
              <a:rPr lang="it-IT" b="0" i="0" dirty="0" err="1"/>
              <a:t>has</a:t>
            </a:r>
            <a:r>
              <a:rPr lang="it-IT" b="0" i="0" dirty="0"/>
              <a:t> campus </a:t>
            </a:r>
            <a:r>
              <a:rPr lang="it-IT" b="0" i="0" dirty="0" err="1"/>
              <a:t>licences</a:t>
            </a:r>
            <a:r>
              <a:rPr lang="it-IT" b="0" i="0" dirty="0"/>
              <a:t> for a </a:t>
            </a:r>
            <a:r>
              <a:rPr lang="it-IT" b="0" i="0" dirty="0" err="1"/>
              <a:t>number</a:t>
            </a:r>
            <a:r>
              <a:rPr lang="it-IT" b="0" i="0" dirty="0"/>
              <a:t> of </a:t>
            </a:r>
            <a:r>
              <a:rPr lang="it-IT" b="0" i="0" dirty="0" err="1"/>
              <a:t>softwares</a:t>
            </a:r>
            <a:r>
              <a:rPr lang="it-IT" b="0" i="0" dirty="0"/>
              <a:t> </a:t>
            </a:r>
            <a:r>
              <a:rPr lang="it-IT" b="0" i="0" dirty="0" err="1"/>
              <a:t>that</a:t>
            </a:r>
            <a:r>
              <a:rPr lang="it-IT" b="0" i="0" dirty="0"/>
              <a:t> can be </a:t>
            </a:r>
            <a:r>
              <a:rPr lang="it-IT" b="0" i="0" dirty="0" err="1"/>
              <a:t>freely</a:t>
            </a:r>
            <a:r>
              <a:rPr lang="it-IT" b="0" i="0" dirty="0"/>
              <a:t> </a:t>
            </a:r>
            <a:r>
              <a:rPr lang="it-IT" b="0" dirty="0" err="1"/>
              <a:t>installed</a:t>
            </a:r>
            <a:r>
              <a:rPr lang="it-IT" b="0" dirty="0"/>
              <a:t> </a:t>
            </a:r>
            <a:r>
              <a:rPr lang="it-IT" b="0" dirty="0" err="1"/>
              <a:t>even</a:t>
            </a:r>
            <a:r>
              <a:rPr lang="it-IT" b="0" dirty="0"/>
              <a:t> on personal PC. </a:t>
            </a:r>
          </a:p>
          <a:p>
            <a:pPr fontAlgn="t"/>
            <a:endParaRPr lang="it-IT" b="0" dirty="0"/>
          </a:p>
          <a:p>
            <a:pPr fontAlgn="t"/>
            <a:r>
              <a:rPr lang="it-IT" b="0" dirty="0"/>
              <a:t>For </a:t>
            </a:r>
            <a:r>
              <a:rPr lang="it-IT" b="0" dirty="0" err="1"/>
              <a:t>example</a:t>
            </a:r>
            <a:r>
              <a:rPr lang="it-IT" b="0" dirty="0"/>
              <a:t>: </a:t>
            </a:r>
            <a:r>
              <a:rPr lang="it-IT" b="0" i="0" dirty="0" err="1"/>
              <a:t>ChemDraw</a:t>
            </a:r>
            <a:r>
              <a:rPr lang="it-IT" b="0" i="0" dirty="0"/>
              <a:t>, ESRI GIS, </a:t>
            </a:r>
            <a:r>
              <a:rPr lang="it-IT" b="0" i="0" dirty="0" err="1"/>
              <a:t>Origin</a:t>
            </a:r>
            <a:r>
              <a:rPr lang="it-IT" b="0" i="0" dirty="0"/>
              <a:t> Professional, </a:t>
            </a:r>
            <a:r>
              <a:rPr lang="it-IT" b="0" i="0" dirty="0" err="1"/>
              <a:t>Matlab</a:t>
            </a:r>
            <a:r>
              <a:rPr lang="it-IT" b="0" i="0" dirty="0"/>
              <a:t>, </a:t>
            </a:r>
            <a:r>
              <a:rPr lang="it-IT" b="0" i="0" dirty="0" err="1"/>
              <a:t>Mathematica</a:t>
            </a:r>
            <a:r>
              <a:rPr lang="it-IT" b="0" i="0" dirty="0"/>
              <a:t>, IBM SPSS e SAS. </a:t>
            </a:r>
          </a:p>
        </p:txBody>
      </p:sp>
    </p:spTree>
    <p:extLst>
      <p:ext uri="{BB962C8B-B14F-4D97-AF65-F5344CB8AC3E}">
        <p14:creationId xmlns:p14="http://schemas.microsoft.com/office/powerpoint/2010/main" val="1466875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6" descr="slide per presentazione orientamento 2011-2"/>
          <p:cNvPicPr>
            <a:picLocks noChangeAspect="1" noChangeArrowheads="1"/>
          </p:cNvPicPr>
          <p:nvPr/>
        </p:nvPicPr>
        <p:blipFill>
          <a:blip r:embed="rId3" cstate="print"/>
          <a:srcRect t="476"/>
          <a:stretch>
            <a:fillRect/>
          </a:stretch>
        </p:blipFill>
        <p:spPr bwMode="auto">
          <a:xfrm>
            <a:off x="0" y="19965"/>
            <a:ext cx="9180513" cy="6864350"/>
          </a:xfrm>
          <a:prstGeom prst="rect">
            <a:avLst/>
          </a:prstGeom>
          <a:noFill/>
          <a:ln w="9525">
            <a:noFill/>
            <a:miter lim="800000"/>
            <a:headEnd/>
            <a:tailEnd/>
          </a:ln>
        </p:spPr>
      </p:pic>
      <p:sp>
        <p:nvSpPr>
          <p:cNvPr id="46082" name="Rectangle 7"/>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a:solidFill>
                  <a:schemeClr val="bg1"/>
                </a:solidFill>
              </a:rPr>
              <a:t>Bicocca for the </a:t>
            </a:r>
            <a:r>
              <a:rPr lang="it-IT" sz="1800" i="0" dirty="0" err="1">
                <a:solidFill>
                  <a:schemeClr val="bg1"/>
                </a:solidFill>
              </a:rPr>
              <a:t>students</a:t>
            </a:r>
            <a:endParaRPr lang="it-IT" sz="1800" i="0" dirty="0">
              <a:solidFill>
                <a:schemeClr val="bg1"/>
              </a:solidFill>
            </a:endParaRPr>
          </a:p>
        </p:txBody>
      </p:sp>
      <p:sp>
        <p:nvSpPr>
          <p:cNvPr id="46085" name="Rectangle 3"/>
          <p:cNvSpPr>
            <a:spLocks noChangeArrowheads="1"/>
          </p:cNvSpPr>
          <p:nvPr/>
        </p:nvSpPr>
        <p:spPr bwMode="auto">
          <a:xfrm>
            <a:off x="2411760" y="2492896"/>
            <a:ext cx="5832648" cy="359792"/>
          </a:xfrm>
          <a:prstGeom prst="rect">
            <a:avLst/>
          </a:prstGeom>
          <a:noFill/>
          <a:ln w="9525">
            <a:noFill/>
            <a:miter lim="800000"/>
            <a:headEnd/>
            <a:tailEnd/>
          </a:ln>
        </p:spPr>
        <p:txBody>
          <a:bodyPr/>
          <a:lstStyle/>
          <a:p>
            <a:pPr>
              <a:lnSpc>
                <a:spcPct val="75000"/>
              </a:lnSpc>
              <a:buClr>
                <a:srgbClr val="CC0000"/>
              </a:buClr>
            </a:pPr>
            <a:endParaRPr lang="it-IT" sz="2200" b="0" i="0" dirty="0">
              <a:solidFill>
                <a:srgbClr val="003300"/>
              </a:solidFill>
            </a:endParaRPr>
          </a:p>
        </p:txBody>
      </p:sp>
      <p:sp>
        <p:nvSpPr>
          <p:cNvPr id="46090" name="Rectangle 3"/>
          <p:cNvSpPr>
            <a:spLocks noChangeArrowheads="1"/>
          </p:cNvSpPr>
          <p:nvPr/>
        </p:nvSpPr>
        <p:spPr bwMode="auto">
          <a:xfrm>
            <a:off x="2411413" y="3284340"/>
            <a:ext cx="5689600" cy="360362"/>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46093" name="Rectangle 3"/>
          <p:cNvSpPr>
            <a:spLocks noChangeArrowheads="1"/>
          </p:cNvSpPr>
          <p:nvPr/>
        </p:nvSpPr>
        <p:spPr bwMode="auto">
          <a:xfrm>
            <a:off x="2411413" y="5229225"/>
            <a:ext cx="5689600" cy="648047"/>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7" name="Rectangle 3"/>
          <p:cNvSpPr>
            <a:spLocks noChangeArrowheads="1"/>
          </p:cNvSpPr>
          <p:nvPr/>
        </p:nvSpPr>
        <p:spPr bwMode="auto">
          <a:xfrm>
            <a:off x="2424386" y="1490018"/>
            <a:ext cx="5689600" cy="3019101"/>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6" name="Rectangle 3"/>
          <p:cNvSpPr>
            <a:spLocks noChangeArrowheads="1"/>
          </p:cNvSpPr>
          <p:nvPr/>
        </p:nvSpPr>
        <p:spPr bwMode="auto">
          <a:xfrm>
            <a:off x="2424386" y="5373066"/>
            <a:ext cx="5689600" cy="360363"/>
          </a:xfrm>
          <a:prstGeom prst="rect">
            <a:avLst/>
          </a:prstGeom>
          <a:noFill/>
          <a:ln w="9525">
            <a:noFill/>
            <a:miter lim="800000"/>
            <a:headEnd/>
            <a:tailEnd/>
          </a:ln>
        </p:spPr>
        <p:txBody>
          <a:bodyPr/>
          <a:lstStyle/>
          <a:p>
            <a:pPr algn="just">
              <a:lnSpc>
                <a:spcPct val="80000"/>
              </a:lnSpc>
            </a:pPr>
            <a:endParaRPr lang="it-IT" sz="2000" b="0" i="0" dirty="0">
              <a:solidFill>
                <a:srgbClr val="003300"/>
              </a:solidFill>
            </a:endParaRPr>
          </a:p>
        </p:txBody>
      </p:sp>
      <p:sp>
        <p:nvSpPr>
          <p:cNvPr id="18" name="Rectangle 3"/>
          <p:cNvSpPr>
            <a:spLocks noChangeArrowheads="1"/>
          </p:cNvSpPr>
          <p:nvPr/>
        </p:nvSpPr>
        <p:spPr bwMode="auto">
          <a:xfrm>
            <a:off x="2387874" y="5553248"/>
            <a:ext cx="5689600" cy="504043"/>
          </a:xfrm>
          <a:prstGeom prst="rect">
            <a:avLst/>
          </a:prstGeom>
          <a:noFill/>
          <a:ln w="9525">
            <a:noFill/>
            <a:miter lim="800000"/>
            <a:headEnd/>
            <a:tailEnd/>
          </a:ln>
        </p:spPr>
        <p:txBody>
          <a:bodyPr/>
          <a:lstStyle/>
          <a:p>
            <a:pPr algn="just">
              <a:lnSpc>
                <a:spcPct val="80000"/>
              </a:lnSpc>
            </a:pPr>
            <a:endParaRPr lang="it-IT" sz="1050" i="0" dirty="0">
              <a:solidFill>
                <a:srgbClr val="003300"/>
              </a:solidFill>
            </a:endParaRPr>
          </a:p>
          <a:p>
            <a:pPr algn="just">
              <a:lnSpc>
                <a:spcPct val="80000"/>
              </a:lnSpc>
            </a:pPr>
            <a:endParaRPr lang="it-IT" sz="2000" b="0" i="0" dirty="0">
              <a:solidFill>
                <a:srgbClr val="003300"/>
              </a:solidFill>
            </a:endParaRPr>
          </a:p>
        </p:txBody>
      </p:sp>
      <p:sp>
        <p:nvSpPr>
          <p:cNvPr id="2" name="Rettangolo 1"/>
          <p:cNvSpPr/>
          <p:nvPr/>
        </p:nvSpPr>
        <p:spPr>
          <a:xfrm>
            <a:off x="2195736" y="1113637"/>
            <a:ext cx="6048672" cy="2579168"/>
          </a:xfrm>
          <a:prstGeom prst="rect">
            <a:avLst/>
          </a:prstGeom>
        </p:spPr>
        <p:txBody>
          <a:bodyPr wrap="square">
            <a:spAutoFit/>
          </a:bodyPr>
          <a:lstStyle/>
          <a:p>
            <a:pPr algn="just">
              <a:lnSpc>
                <a:spcPct val="80000"/>
              </a:lnSpc>
            </a:pPr>
            <a:endParaRPr lang="it-IT" sz="1800" b="0" i="0" dirty="0"/>
          </a:p>
          <a:p>
            <a:pPr algn="just">
              <a:lnSpc>
                <a:spcPct val="80000"/>
              </a:lnSpc>
            </a:pPr>
            <a:endParaRPr lang="it-IT" sz="1800" b="0" i="0" dirty="0"/>
          </a:p>
          <a:p>
            <a:pPr algn="just">
              <a:lnSpc>
                <a:spcPct val="80000"/>
              </a:lnSpc>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algn="just">
              <a:lnSpc>
                <a:spcPct val="80000"/>
              </a:lnSpc>
            </a:pPr>
            <a:endParaRPr lang="it-IT" sz="1800" b="0" i="0" dirty="0"/>
          </a:p>
          <a:p>
            <a:pPr marL="285750" indent="-285750" algn="just">
              <a:lnSpc>
                <a:spcPct val="80000"/>
              </a:lnSpc>
              <a:buFontTx/>
              <a:buChar char="-"/>
            </a:pPr>
            <a:endParaRPr lang="it-IT" sz="1600" b="0" i="0" dirty="0"/>
          </a:p>
          <a:p>
            <a:pPr algn="just">
              <a:lnSpc>
                <a:spcPct val="80000"/>
              </a:lnSpc>
            </a:pPr>
            <a:endParaRPr lang="it-IT" b="0" i="0" dirty="0"/>
          </a:p>
          <a:p>
            <a:pPr algn="just">
              <a:lnSpc>
                <a:spcPct val="80000"/>
              </a:lnSpc>
            </a:pPr>
            <a:endParaRPr lang="it-IT" b="0" i="0" dirty="0"/>
          </a:p>
          <a:p>
            <a:pPr algn="just">
              <a:lnSpc>
                <a:spcPct val="80000"/>
              </a:lnSpc>
            </a:pPr>
            <a:endParaRPr lang="it-IT" b="0" i="0" dirty="0"/>
          </a:p>
        </p:txBody>
      </p:sp>
      <p:sp>
        <p:nvSpPr>
          <p:cNvPr id="19" name="Rectangle 3"/>
          <p:cNvSpPr>
            <a:spLocks noChangeArrowheads="1"/>
          </p:cNvSpPr>
          <p:nvPr/>
        </p:nvSpPr>
        <p:spPr bwMode="auto">
          <a:xfrm>
            <a:off x="2267322" y="1484783"/>
            <a:ext cx="5844804" cy="1941041"/>
          </a:xfrm>
          <a:prstGeom prst="rect">
            <a:avLst/>
          </a:prstGeom>
          <a:noFill/>
          <a:ln w="9525">
            <a:noFill/>
            <a:miter lim="800000"/>
            <a:headEnd/>
            <a:tailEnd/>
          </a:ln>
        </p:spPr>
        <p:txBody>
          <a:bodyPr/>
          <a:lstStyle/>
          <a:p>
            <a:endParaRPr lang="it-IT" b="0" i="0" dirty="0"/>
          </a:p>
        </p:txBody>
      </p:sp>
      <p:sp>
        <p:nvSpPr>
          <p:cNvPr id="15" name="Rectangle 11"/>
          <p:cNvSpPr>
            <a:spLocks noChangeArrowheads="1"/>
          </p:cNvSpPr>
          <p:nvPr/>
        </p:nvSpPr>
        <p:spPr bwMode="auto">
          <a:xfrm>
            <a:off x="107504" y="1772815"/>
            <a:ext cx="2088232" cy="630405"/>
          </a:xfrm>
          <a:prstGeom prst="rect">
            <a:avLst/>
          </a:prstGeom>
          <a:solidFill>
            <a:srgbClr val="CC0000"/>
          </a:solidFill>
          <a:ln w="9525">
            <a:solidFill>
              <a:schemeClr val="bg1"/>
            </a:solidFill>
            <a:miter lim="800000"/>
            <a:headEnd/>
            <a:tailEnd/>
          </a:ln>
        </p:spPr>
        <p:txBody>
          <a:bodyPr wrap="none" anchor="ctr"/>
          <a:lstStyle/>
          <a:p>
            <a:pPr algn="ctr" fontAlgn="t"/>
            <a:r>
              <a:rPr lang="it-IT" sz="1800" dirty="0" err="1">
                <a:solidFill>
                  <a:schemeClr val="bg1"/>
                </a:solidFill>
              </a:rPr>
              <a:t>Outgoing</a:t>
            </a:r>
            <a:r>
              <a:rPr lang="it-IT" sz="1800" dirty="0">
                <a:solidFill>
                  <a:schemeClr val="bg1"/>
                </a:solidFill>
              </a:rPr>
              <a:t> </a:t>
            </a:r>
            <a:r>
              <a:rPr lang="it-IT" sz="1800" dirty="0" err="1">
                <a:solidFill>
                  <a:schemeClr val="bg1"/>
                </a:solidFill>
              </a:rPr>
              <a:t>mobility</a:t>
            </a:r>
            <a:endParaRPr lang="it-IT" sz="1800" i="0" dirty="0">
              <a:solidFill>
                <a:schemeClr val="bg1"/>
              </a:solidFill>
            </a:endParaRPr>
          </a:p>
        </p:txBody>
      </p:sp>
      <p:sp>
        <p:nvSpPr>
          <p:cNvPr id="21" name="Rectangle 3"/>
          <p:cNvSpPr>
            <a:spLocks noChangeArrowheads="1"/>
          </p:cNvSpPr>
          <p:nvPr/>
        </p:nvSpPr>
        <p:spPr bwMode="auto">
          <a:xfrm>
            <a:off x="2483768" y="1772816"/>
            <a:ext cx="5628780" cy="4032453"/>
          </a:xfrm>
          <a:prstGeom prst="rect">
            <a:avLst/>
          </a:prstGeom>
          <a:solidFill>
            <a:schemeClr val="bg1">
              <a:lumMod val="75000"/>
            </a:schemeClr>
          </a:solidFill>
          <a:ln w="9525">
            <a:noFill/>
            <a:miter lim="800000"/>
            <a:headEnd/>
            <a:tailEnd/>
          </a:ln>
        </p:spPr>
        <p:txBody>
          <a:bodyPr/>
          <a:lstStyle/>
          <a:p>
            <a:r>
              <a:rPr lang="en-US" sz="1600" dirty="0"/>
              <a:t>The University of Bicocca signs Cooperation Agreements with Universities from Countries across the world, to promote education and scientific cooperation and create mobility and exchange </a:t>
            </a:r>
            <a:r>
              <a:rPr lang="en-US" sz="1600" dirty="0" err="1"/>
              <a:t>programmes</a:t>
            </a:r>
            <a:r>
              <a:rPr lang="en-US" sz="1600" dirty="0"/>
              <a:t> for teachers, researchers and students.</a:t>
            </a:r>
          </a:p>
          <a:p>
            <a:endParaRPr lang="en-US" sz="1600" b="0" dirty="0"/>
          </a:p>
          <a:p>
            <a:r>
              <a:rPr lang="en-US" sz="1600" dirty="0"/>
              <a:t>Many are the opportunities to spend a study period abroad:</a:t>
            </a:r>
          </a:p>
          <a:p>
            <a:pPr marL="285750" indent="-285750">
              <a:buFont typeface="Arial" panose="020B0604020202020204" pitchFamily="34" charset="0"/>
              <a:buChar char="•"/>
            </a:pPr>
            <a:r>
              <a:rPr lang="en-US" sz="1600" dirty="0"/>
              <a:t>Erasmus+ Study (exams, curricular activities)</a:t>
            </a:r>
          </a:p>
          <a:p>
            <a:pPr marL="285750" indent="-285750">
              <a:buFont typeface="Arial" panose="020B0604020202020204" pitchFamily="34" charset="0"/>
              <a:buChar char="•"/>
            </a:pPr>
            <a:r>
              <a:rPr lang="en-US" sz="1600" dirty="0"/>
              <a:t>Erasmus+ Traineeship (learning skills, e.g., for MSc thesis)</a:t>
            </a:r>
          </a:p>
          <a:p>
            <a:pPr marL="285750" indent="-285750">
              <a:buFont typeface="Arial" panose="020B0604020202020204" pitchFamily="34" charset="0"/>
              <a:buChar char="•"/>
            </a:pPr>
            <a:r>
              <a:rPr lang="en-US" sz="1600" dirty="0"/>
              <a:t>Exchange Extra UE   </a:t>
            </a:r>
          </a:p>
          <a:p>
            <a:endParaRPr lang="it-IT" sz="1600" b="0" dirty="0"/>
          </a:p>
          <a:p>
            <a:r>
              <a:rPr lang="it-IT" sz="1600" dirty="0"/>
              <a:t>For </a:t>
            </a:r>
            <a:r>
              <a:rPr lang="it-IT" sz="1600" dirty="0" err="1"/>
              <a:t>further</a:t>
            </a:r>
            <a:r>
              <a:rPr lang="it-IT" sz="1600" dirty="0"/>
              <a:t> information</a:t>
            </a:r>
          </a:p>
          <a:p>
            <a:r>
              <a:rPr lang="it-IT" sz="1600" dirty="0">
                <a:hlinkClick r:id="rId4"/>
              </a:rPr>
              <a:t>https://www.unimib.it/</a:t>
            </a:r>
            <a:r>
              <a:rPr lang="it-IT" sz="1600" dirty="0"/>
              <a:t> &gt;</a:t>
            </a:r>
          </a:p>
          <a:p>
            <a:r>
              <a:rPr lang="it-IT" sz="1600" b="0" dirty="0"/>
              <a:t>Internazionalizzazione</a:t>
            </a:r>
          </a:p>
          <a:p>
            <a:endParaRPr lang="it-IT" sz="1600" dirty="0"/>
          </a:p>
          <a:p>
            <a:r>
              <a:rPr lang="it-IT" sz="1600" b="0" dirty="0" err="1"/>
              <a:t>Eng</a:t>
            </a:r>
            <a:r>
              <a:rPr lang="it-IT" sz="1600" b="0" dirty="0"/>
              <a:t> page </a:t>
            </a:r>
            <a:r>
              <a:rPr lang="it-IT" sz="1600" b="0" dirty="0" err="1"/>
              <a:t>may</a:t>
            </a:r>
            <a:r>
              <a:rPr lang="it-IT" sz="1600" b="0" dirty="0"/>
              <a:t> </a:t>
            </a:r>
            <a:r>
              <a:rPr lang="it-IT" sz="1600" b="0" dirty="0" err="1"/>
              <a:t>not</a:t>
            </a:r>
            <a:r>
              <a:rPr lang="it-IT" sz="1600" b="0" dirty="0"/>
              <a:t> be up-to-date.</a:t>
            </a:r>
          </a:p>
        </p:txBody>
      </p:sp>
    </p:spTree>
    <p:extLst>
      <p:ext uri="{BB962C8B-B14F-4D97-AF65-F5344CB8AC3E}">
        <p14:creationId xmlns:p14="http://schemas.microsoft.com/office/powerpoint/2010/main" val="3651485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6" descr="slide per presentazione orientamento 2011-2"/>
          <p:cNvPicPr>
            <a:picLocks noChangeAspect="1" noChangeArrowheads="1"/>
          </p:cNvPicPr>
          <p:nvPr/>
        </p:nvPicPr>
        <p:blipFill>
          <a:blip r:embed="rId3" cstate="print"/>
          <a:srcRect t="476"/>
          <a:stretch>
            <a:fillRect/>
          </a:stretch>
        </p:blipFill>
        <p:spPr bwMode="auto">
          <a:xfrm>
            <a:off x="0" y="14350"/>
            <a:ext cx="9180513" cy="6864350"/>
          </a:xfrm>
          <a:prstGeom prst="rect">
            <a:avLst/>
          </a:prstGeom>
          <a:noFill/>
          <a:ln w="9525">
            <a:noFill/>
            <a:miter lim="800000"/>
            <a:headEnd/>
            <a:tailEnd/>
          </a:ln>
        </p:spPr>
      </p:pic>
      <p:sp>
        <p:nvSpPr>
          <p:cNvPr id="46082" name="Rectangle 7"/>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a:solidFill>
                  <a:schemeClr val="bg1"/>
                </a:solidFill>
              </a:rPr>
              <a:t>Bicocca for the </a:t>
            </a:r>
            <a:r>
              <a:rPr lang="it-IT" sz="1800" i="0" dirty="0" err="1">
                <a:solidFill>
                  <a:schemeClr val="bg1"/>
                </a:solidFill>
              </a:rPr>
              <a:t>students</a:t>
            </a:r>
            <a:endParaRPr lang="it-IT" sz="1800" i="0" dirty="0">
              <a:solidFill>
                <a:schemeClr val="bg1"/>
              </a:solidFill>
            </a:endParaRPr>
          </a:p>
        </p:txBody>
      </p:sp>
      <p:sp>
        <p:nvSpPr>
          <p:cNvPr id="46085" name="Rectangle 3"/>
          <p:cNvSpPr>
            <a:spLocks noChangeArrowheads="1"/>
          </p:cNvSpPr>
          <p:nvPr/>
        </p:nvSpPr>
        <p:spPr bwMode="auto">
          <a:xfrm>
            <a:off x="2411760" y="2492896"/>
            <a:ext cx="5832648" cy="359792"/>
          </a:xfrm>
          <a:prstGeom prst="rect">
            <a:avLst/>
          </a:prstGeom>
          <a:noFill/>
          <a:ln w="9525">
            <a:noFill/>
            <a:miter lim="800000"/>
            <a:headEnd/>
            <a:tailEnd/>
          </a:ln>
        </p:spPr>
        <p:txBody>
          <a:bodyPr/>
          <a:lstStyle/>
          <a:p>
            <a:pPr>
              <a:lnSpc>
                <a:spcPct val="75000"/>
              </a:lnSpc>
              <a:buClr>
                <a:srgbClr val="CC0000"/>
              </a:buClr>
            </a:pPr>
            <a:endParaRPr lang="it-IT" sz="2200" b="0" i="0" dirty="0">
              <a:solidFill>
                <a:srgbClr val="003300"/>
              </a:solidFill>
            </a:endParaRPr>
          </a:p>
        </p:txBody>
      </p:sp>
      <p:sp>
        <p:nvSpPr>
          <p:cNvPr id="46090" name="Rectangle 3"/>
          <p:cNvSpPr>
            <a:spLocks noChangeArrowheads="1"/>
          </p:cNvSpPr>
          <p:nvPr/>
        </p:nvSpPr>
        <p:spPr bwMode="auto">
          <a:xfrm>
            <a:off x="2411413" y="3284340"/>
            <a:ext cx="5689600" cy="360362"/>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46093" name="Rectangle 3"/>
          <p:cNvSpPr>
            <a:spLocks noChangeArrowheads="1"/>
          </p:cNvSpPr>
          <p:nvPr/>
        </p:nvSpPr>
        <p:spPr bwMode="auto">
          <a:xfrm>
            <a:off x="2411413" y="5229225"/>
            <a:ext cx="5689600" cy="648047"/>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7" name="Rectangle 3"/>
          <p:cNvSpPr>
            <a:spLocks noChangeArrowheads="1"/>
          </p:cNvSpPr>
          <p:nvPr/>
        </p:nvSpPr>
        <p:spPr bwMode="auto">
          <a:xfrm>
            <a:off x="2424386" y="1490018"/>
            <a:ext cx="5689600" cy="3019101"/>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6" name="Rectangle 3"/>
          <p:cNvSpPr>
            <a:spLocks noChangeArrowheads="1"/>
          </p:cNvSpPr>
          <p:nvPr/>
        </p:nvSpPr>
        <p:spPr bwMode="auto">
          <a:xfrm>
            <a:off x="2424386" y="5373066"/>
            <a:ext cx="5689600" cy="360363"/>
          </a:xfrm>
          <a:prstGeom prst="rect">
            <a:avLst/>
          </a:prstGeom>
          <a:noFill/>
          <a:ln w="9525">
            <a:noFill/>
            <a:miter lim="800000"/>
            <a:headEnd/>
            <a:tailEnd/>
          </a:ln>
        </p:spPr>
        <p:txBody>
          <a:bodyPr/>
          <a:lstStyle/>
          <a:p>
            <a:pPr algn="just">
              <a:lnSpc>
                <a:spcPct val="80000"/>
              </a:lnSpc>
            </a:pPr>
            <a:endParaRPr lang="it-IT" sz="2000" b="0" i="0" dirty="0">
              <a:solidFill>
                <a:srgbClr val="003300"/>
              </a:solidFill>
            </a:endParaRPr>
          </a:p>
        </p:txBody>
      </p:sp>
      <p:sp>
        <p:nvSpPr>
          <p:cNvPr id="18" name="Rectangle 3"/>
          <p:cNvSpPr>
            <a:spLocks noChangeArrowheads="1"/>
          </p:cNvSpPr>
          <p:nvPr/>
        </p:nvSpPr>
        <p:spPr bwMode="auto">
          <a:xfrm>
            <a:off x="2387874" y="5553248"/>
            <a:ext cx="5689600" cy="504043"/>
          </a:xfrm>
          <a:prstGeom prst="rect">
            <a:avLst/>
          </a:prstGeom>
          <a:noFill/>
          <a:ln w="9525">
            <a:noFill/>
            <a:miter lim="800000"/>
            <a:headEnd/>
            <a:tailEnd/>
          </a:ln>
        </p:spPr>
        <p:txBody>
          <a:bodyPr/>
          <a:lstStyle/>
          <a:p>
            <a:pPr algn="just">
              <a:lnSpc>
                <a:spcPct val="80000"/>
              </a:lnSpc>
            </a:pPr>
            <a:endParaRPr lang="it-IT" sz="1050" i="0" dirty="0">
              <a:solidFill>
                <a:srgbClr val="003300"/>
              </a:solidFill>
            </a:endParaRPr>
          </a:p>
          <a:p>
            <a:pPr algn="just">
              <a:lnSpc>
                <a:spcPct val="80000"/>
              </a:lnSpc>
            </a:pPr>
            <a:endParaRPr lang="it-IT" sz="2000" b="0" i="0" dirty="0">
              <a:solidFill>
                <a:srgbClr val="003300"/>
              </a:solidFill>
            </a:endParaRPr>
          </a:p>
        </p:txBody>
      </p:sp>
      <p:sp>
        <p:nvSpPr>
          <p:cNvPr id="2" name="Rettangolo 1"/>
          <p:cNvSpPr/>
          <p:nvPr/>
        </p:nvSpPr>
        <p:spPr>
          <a:xfrm>
            <a:off x="2195736" y="1113637"/>
            <a:ext cx="6048672" cy="2579168"/>
          </a:xfrm>
          <a:prstGeom prst="rect">
            <a:avLst/>
          </a:prstGeom>
        </p:spPr>
        <p:txBody>
          <a:bodyPr wrap="square">
            <a:spAutoFit/>
          </a:bodyPr>
          <a:lstStyle/>
          <a:p>
            <a:pPr algn="just">
              <a:lnSpc>
                <a:spcPct val="80000"/>
              </a:lnSpc>
            </a:pPr>
            <a:endParaRPr lang="it-IT" sz="1800" b="0" i="0" dirty="0"/>
          </a:p>
          <a:p>
            <a:pPr algn="just">
              <a:lnSpc>
                <a:spcPct val="80000"/>
              </a:lnSpc>
            </a:pPr>
            <a:endParaRPr lang="it-IT" sz="1800" b="0" i="0" dirty="0"/>
          </a:p>
          <a:p>
            <a:pPr algn="just">
              <a:lnSpc>
                <a:spcPct val="80000"/>
              </a:lnSpc>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algn="just">
              <a:lnSpc>
                <a:spcPct val="80000"/>
              </a:lnSpc>
            </a:pPr>
            <a:endParaRPr lang="it-IT" sz="1800" b="0" i="0" dirty="0"/>
          </a:p>
          <a:p>
            <a:pPr marL="285750" indent="-285750" algn="just">
              <a:lnSpc>
                <a:spcPct val="80000"/>
              </a:lnSpc>
              <a:buFontTx/>
              <a:buChar char="-"/>
            </a:pPr>
            <a:endParaRPr lang="it-IT" sz="1600" b="0" i="0" dirty="0"/>
          </a:p>
          <a:p>
            <a:pPr algn="just">
              <a:lnSpc>
                <a:spcPct val="80000"/>
              </a:lnSpc>
            </a:pPr>
            <a:endParaRPr lang="it-IT" b="0" i="0" dirty="0"/>
          </a:p>
          <a:p>
            <a:pPr algn="just">
              <a:lnSpc>
                <a:spcPct val="80000"/>
              </a:lnSpc>
            </a:pPr>
            <a:endParaRPr lang="it-IT" b="0" i="0" dirty="0"/>
          </a:p>
          <a:p>
            <a:pPr algn="just">
              <a:lnSpc>
                <a:spcPct val="80000"/>
              </a:lnSpc>
            </a:pPr>
            <a:endParaRPr lang="it-IT" b="0" i="0" dirty="0"/>
          </a:p>
        </p:txBody>
      </p:sp>
      <p:sp>
        <p:nvSpPr>
          <p:cNvPr id="19" name="Rectangle 3"/>
          <p:cNvSpPr>
            <a:spLocks noChangeArrowheads="1"/>
          </p:cNvSpPr>
          <p:nvPr/>
        </p:nvSpPr>
        <p:spPr bwMode="auto">
          <a:xfrm>
            <a:off x="2267322" y="1484783"/>
            <a:ext cx="5844804" cy="1941041"/>
          </a:xfrm>
          <a:prstGeom prst="rect">
            <a:avLst/>
          </a:prstGeom>
          <a:noFill/>
          <a:ln w="9525">
            <a:noFill/>
            <a:miter lim="800000"/>
            <a:headEnd/>
            <a:tailEnd/>
          </a:ln>
        </p:spPr>
        <p:txBody>
          <a:bodyPr/>
          <a:lstStyle/>
          <a:p>
            <a:endParaRPr lang="it-IT" b="0" i="0" dirty="0"/>
          </a:p>
        </p:txBody>
      </p:sp>
      <p:sp>
        <p:nvSpPr>
          <p:cNvPr id="15" name="Rectangle 11"/>
          <p:cNvSpPr>
            <a:spLocks noChangeArrowheads="1"/>
          </p:cNvSpPr>
          <p:nvPr/>
        </p:nvSpPr>
        <p:spPr bwMode="auto">
          <a:xfrm>
            <a:off x="107504" y="1772815"/>
            <a:ext cx="2088232" cy="630405"/>
          </a:xfrm>
          <a:prstGeom prst="rect">
            <a:avLst/>
          </a:prstGeom>
          <a:solidFill>
            <a:srgbClr val="CC0000"/>
          </a:solidFill>
          <a:ln w="9525">
            <a:solidFill>
              <a:schemeClr val="bg1"/>
            </a:solidFill>
            <a:miter lim="800000"/>
            <a:headEnd/>
            <a:tailEnd/>
          </a:ln>
        </p:spPr>
        <p:txBody>
          <a:bodyPr wrap="none" anchor="ctr"/>
          <a:lstStyle/>
          <a:p>
            <a:pPr algn="ctr" fontAlgn="t"/>
            <a:r>
              <a:rPr lang="it-IT" sz="1800" dirty="0" err="1">
                <a:solidFill>
                  <a:schemeClr val="bg1"/>
                </a:solidFill>
              </a:rPr>
              <a:t>Outgoing</a:t>
            </a:r>
            <a:r>
              <a:rPr lang="it-IT" sz="1800" dirty="0">
                <a:solidFill>
                  <a:schemeClr val="bg1"/>
                </a:solidFill>
              </a:rPr>
              <a:t> </a:t>
            </a:r>
            <a:r>
              <a:rPr lang="it-IT" sz="1800" dirty="0" err="1">
                <a:solidFill>
                  <a:schemeClr val="bg1"/>
                </a:solidFill>
              </a:rPr>
              <a:t>mobility</a:t>
            </a:r>
            <a:endParaRPr lang="it-IT" sz="1800" i="0" dirty="0">
              <a:solidFill>
                <a:schemeClr val="bg1"/>
              </a:solidFill>
            </a:endParaRPr>
          </a:p>
        </p:txBody>
      </p:sp>
      <p:sp>
        <p:nvSpPr>
          <p:cNvPr id="21" name="Rectangle 3"/>
          <p:cNvSpPr>
            <a:spLocks noChangeArrowheads="1"/>
          </p:cNvSpPr>
          <p:nvPr/>
        </p:nvSpPr>
        <p:spPr bwMode="auto">
          <a:xfrm>
            <a:off x="2424386" y="1398693"/>
            <a:ext cx="6370088" cy="4345669"/>
          </a:xfrm>
          <a:prstGeom prst="rect">
            <a:avLst/>
          </a:prstGeom>
          <a:solidFill>
            <a:schemeClr val="bg1">
              <a:lumMod val="75000"/>
            </a:schemeClr>
          </a:solidFill>
          <a:ln w="9525">
            <a:noFill/>
            <a:miter lim="800000"/>
            <a:headEnd/>
            <a:tailEnd/>
          </a:ln>
        </p:spPr>
        <p:txBody>
          <a:bodyPr/>
          <a:lstStyle/>
          <a:p>
            <a:r>
              <a:rPr lang="it-IT" sz="1600" dirty="0" err="1"/>
              <a:t>If</a:t>
            </a:r>
            <a:r>
              <a:rPr lang="it-IT" sz="1600" dirty="0"/>
              <a:t> </a:t>
            </a:r>
            <a:r>
              <a:rPr lang="it-IT" sz="1600" dirty="0" err="1"/>
              <a:t>you</a:t>
            </a:r>
            <a:r>
              <a:rPr lang="it-IT" sz="1600" dirty="0"/>
              <a:t> </a:t>
            </a:r>
            <a:r>
              <a:rPr lang="it-IT" sz="1600" dirty="0" err="1"/>
              <a:t>want</a:t>
            </a:r>
            <a:r>
              <a:rPr lang="it-IT" sz="1600" dirty="0"/>
              <a:t> to go </a:t>
            </a:r>
            <a:r>
              <a:rPr lang="it-IT" sz="1600" dirty="0" err="1"/>
              <a:t>abroad</a:t>
            </a:r>
            <a:r>
              <a:rPr lang="it-IT" sz="1600" dirty="0"/>
              <a:t> with an Erasmus </a:t>
            </a:r>
            <a:r>
              <a:rPr lang="it-IT" sz="1600" dirty="0" err="1"/>
              <a:t>program</a:t>
            </a:r>
            <a:r>
              <a:rPr lang="it-IT" sz="1600" dirty="0"/>
              <a:t>, </a:t>
            </a:r>
            <a:r>
              <a:rPr lang="it-IT" sz="1600" dirty="0" err="1"/>
              <a:t>you</a:t>
            </a:r>
            <a:r>
              <a:rPr lang="it-IT" sz="1600" dirty="0"/>
              <a:t> need to </a:t>
            </a:r>
            <a:r>
              <a:rPr lang="it-IT" sz="1600" dirty="0" err="1"/>
              <a:t>collect</a:t>
            </a:r>
            <a:r>
              <a:rPr lang="it-IT" sz="1600" dirty="0"/>
              <a:t> information from appropriate </a:t>
            </a:r>
            <a:r>
              <a:rPr lang="it-IT" sz="1600" dirty="0" err="1"/>
              <a:t>people</a:t>
            </a:r>
            <a:r>
              <a:rPr lang="it-IT" sz="1600" dirty="0"/>
              <a:t>. </a:t>
            </a:r>
            <a:r>
              <a:rPr lang="it-IT" sz="1600" dirty="0" err="1"/>
              <a:t>Participate</a:t>
            </a:r>
            <a:r>
              <a:rPr lang="it-IT" sz="1600" dirty="0"/>
              <a:t> in appropriate </a:t>
            </a:r>
            <a:r>
              <a:rPr lang="it-IT" sz="1600" dirty="0" err="1"/>
              <a:t>meetings</a:t>
            </a:r>
            <a:r>
              <a:rPr lang="it-IT" sz="1600" dirty="0"/>
              <a:t> (</a:t>
            </a:r>
            <a:r>
              <a:rPr lang="it-IT" sz="1600" dirty="0" err="1"/>
              <a:t>you</a:t>
            </a:r>
            <a:r>
              <a:rPr lang="it-IT" sz="1600" dirty="0"/>
              <a:t> </a:t>
            </a:r>
            <a:r>
              <a:rPr lang="it-IT" sz="1600" dirty="0" err="1"/>
              <a:t>will</a:t>
            </a:r>
            <a:r>
              <a:rPr lang="it-IT" sz="1600" dirty="0"/>
              <a:t> </a:t>
            </a:r>
            <a:r>
              <a:rPr lang="it-IT" sz="1600" dirty="0" err="1"/>
              <a:t>receive</a:t>
            </a:r>
            <a:r>
              <a:rPr lang="it-IT" sz="1600" dirty="0"/>
              <a:t> </a:t>
            </a:r>
            <a:r>
              <a:rPr lang="it-IT" sz="1600" dirty="0" err="1"/>
              <a:t>invitations</a:t>
            </a:r>
            <a:r>
              <a:rPr lang="it-IT" sz="1600" dirty="0"/>
              <a:t>).</a:t>
            </a:r>
          </a:p>
          <a:p>
            <a:endParaRPr lang="it-IT" sz="1600" b="0" dirty="0"/>
          </a:p>
          <a:p>
            <a:r>
              <a:rPr lang="it-IT" sz="1600" b="1" dirty="0" err="1"/>
              <a:t>If</a:t>
            </a:r>
            <a:r>
              <a:rPr lang="it-IT" sz="1600" b="1" dirty="0"/>
              <a:t> </a:t>
            </a:r>
            <a:r>
              <a:rPr lang="it-IT" sz="1600" b="1" dirty="0" err="1"/>
              <a:t>you</a:t>
            </a:r>
            <a:r>
              <a:rPr lang="it-IT" sz="1600" b="1" dirty="0"/>
              <a:t> plan </a:t>
            </a:r>
            <a:r>
              <a:rPr lang="it-IT" sz="1600" b="1" dirty="0" err="1"/>
              <a:t>outgoing</a:t>
            </a:r>
            <a:r>
              <a:rPr lang="it-IT" sz="1600" b="1" dirty="0"/>
              <a:t> </a:t>
            </a:r>
            <a:r>
              <a:rPr lang="it-IT" sz="1600" b="1" dirty="0" err="1"/>
              <a:t>mobility</a:t>
            </a:r>
            <a:r>
              <a:rPr lang="it-IT" sz="1600" b="1" dirty="0"/>
              <a:t>, start planning early, </a:t>
            </a:r>
            <a:r>
              <a:rPr lang="it-IT" sz="1600" b="1" dirty="0" err="1"/>
              <a:t>during</a:t>
            </a:r>
            <a:r>
              <a:rPr lang="it-IT" sz="1600" b="1" dirty="0"/>
              <a:t> the first </a:t>
            </a:r>
            <a:r>
              <a:rPr lang="it-IT" sz="1600" b="1" dirty="0" err="1"/>
              <a:t>year</a:t>
            </a:r>
            <a:r>
              <a:rPr lang="it-IT" sz="1600" b="1" dirty="0"/>
              <a:t>.</a:t>
            </a:r>
          </a:p>
          <a:p>
            <a:pPr marL="285750" indent="-285750">
              <a:buFont typeface="Arial" panose="020B0604020202020204" pitchFamily="34" charset="0"/>
              <a:buChar char="•"/>
            </a:pPr>
            <a:r>
              <a:rPr lang="it-IT" sz="1600" dirty="0"/>
              <a:t>Reading the appropriate </a:t>
            </a:r>
            <a:r>
              <a:rPr lang="it-IT" sz="1600" dirty="0" err="1"/>
              <a:t>pages</a:t>
            </a:r>
            <a:r>
              <a:rPr lang="it-IT" sz="1600" dirty="0"/>
              <a:t> on the </a:t>
            </a:r>
            <a:r>
              <a:rPr lang="it-IT" sz="1600" dirty="0" err="1"/>
              <a:t>unimib</a:t>
            </a:r>
            <a:r>
              <a:rPr lang="it-IT" sz="1600" dirty="0"/>
              <a:t> website (</a:t>
            </a:r>
            <a:r>
              <a:rPr lang="it-IT" sz="1600" dirty="0" err="1"/>
              <a:t>Intarnazionalizzazione</a:t>
            </a:r>
            <a:r>
              <a:rPr lang="it-IT" sz="1600" dirty="0"/>
              <a:t>). Some </a:t>
            </a:r>
            <a:r>
              <a:rPr lang="it-IT" sz="1600" dirty="0" err="1"/>
              <a:t>documents</a:t>
            </a:r>
            <a:r>
              <a:rPr lang="it-IT" sz="1600" dirty="0"/>
              <a:t> are </a:t>
            </a:r>
            <a:r>
              <a:rPr lang="it-IT" sz="1600" dirty="0" err="1"/>
              <a:t>translated</a:t>
            </a:r>
            <a:r>
              <a:rPr lang="it-IT" sz="1600" dirty="0"/>
              <a:t>, for the </a:t>
            </a:r>
            <a:r>
              <a:rPr lang="it-IT" sz="1600" dirty="0" err="1"/>
              <a:t>rest</a:t>
            </a:r>
            <a:r>
              <a:rPr lang="it-IT" sz="1600" dirty="0"/>
              <a:t> </a:t>
            </a:r>
            <a:r>
              <a:rPr lang="it-IT" sz="1600" dirty="0" err="1"/>
              <a:t>you</a:t>
            </a:r>
            <a:r>
              <a:rPr lang="it-IT" sz="1600" dirty="0"/>
              <a:t> can start by </a:t>
            </a:r>
            <a:r>
              <a:rPr lang="it-IT" sz="1600" dirty="0" err="1"/>
              <a:t>using</a:t>
            </a:r>
            <a:r>
              <a:rPr lang="it-IT" sz="1600" dirty="0"/>
              <a:t> AI </a:t>
            </a:r>
            <a:r>
              <a:rPr lang="it-IT" sz="1600" dirty="0" err="1"/>
              <a:t>tools</a:t>
            </a:r>
            <a:r>
              <a:rPr lang="it-IT" sz="1600" dirty="0"/>
              <a:t> (</a:t>
            </a:r>
            <a:r>
              <a:rPr lang="it-IT" sz="1600" dirty="0" err="1"/>
              <a:t>DeepL</a:t>
            </a:r>
            <a:r>
              <a:rPr lang="it-IT" sz="1600" dirty="0"/>
              <a:t>, Google).</a:t>
            </a:r>
          </a:p>
          <a:p>
            <a:pPr marL="285750" indent="-285750">
              <a:buFont typeface="Arial" panose="020B0604020202020204" pitchFamily="34" charset="0"/>
              <a:buChar char="•"/>
            </a:pPr>
            <a:r>
              <a:rPr lang="it-IT" sz="1600" dirty="0" err="1"/>
              <a:t>If</a:t>
            </a:r>
            <a:r>
              <a:rPr lang="it-IT" sz="1600" dirty="0"/>
              <a:t> something </a:t>
            </a:r>
            <a:r>
              <a:rPr lang="it-IT" sz="1600" dirty="0" err="1"/>
              <a:t>is</a:t>
            </a:r>
            <a:r>
              <a:rPr lang="it-IT" sz="1600" dirty="0"/>
              <a:t> </a:t>
            </a:r>
            <a:r>
              <a:rPr lang="it-IT" sz="1600" dirty="0" err="1"/>
              <a:t>unclear</a:t>
            </a:r>
            <a:r>
              <a:rPr lang="it-IT" sz="1600" dirty="0"/>
              <a:t> </a:t>
            </a:r>
            <a:r>
              <a:rPr lang="it-IT" sz="1600" dirty="0" err="1"/>
              <a:t>regarding</a:t>
            </a:r>
            <a:r>
              <a:rPr lang="it-IT" sz="1600" dirty="0"/>
              <a:t> Erasmus, </a:t>
            </a:r>
            <a:r>
              <a:rPr lang="it-IT" sz="1600" dirty="0" err="1"/>
              <a:t>you</a:t>
            </a:r>
            <a:r>
              <a:rPr lang="it-IT" sz="1600" dirty="0"/>
              <a:t> can </a:t>
            </a:r>
            <a:r>
              <a:rPr lang="it-IT" sz="1600" dirty="0" err="1"/>
              <a:t>contact</a:t>
            </a:r>
            <a:r>
              <a:rPr lang="it-IT" sz="1600" dirty="0"/>
              <a:t> Erasmus </a:t>
            </a:r>
            <a:r>
              <a:rPr lang="it-IT" sz="1600" dirty="0" err="1"/>
              <a:t>experts</a:t>
            </a:r>
            <a:r>
              <a:rPr lang="it-IT" sz="1600" dirty="0"/>
              <a:t>. Bicocca </a:t>
            </a:r>
            <a:r>
              <a:rPr lang="it-IT" sz="1600" dirty="0" err="1"/>
              <a:t>Angels</a:t>
            </a:r>
            <a:r>
              <a:rPr lang="it-IT" sz="1600" dirty="0"/>
              <a:t> </a:t>
            </a:r>
            <a:r>
              <a:rPr lang="it-IT" sz="1600" dirty="0">
                <a:hlinkClick r:id="rId4"/>
              </a:rPr>
              <a:t>info.erasmus@unimib.it</a:t>
            </a:r>
            <a:r>
              <a:rPr lang="it-IT" sz="1600" dirty="0"/>
              <a:t>. </a:t>
            </a:r>
            <a:r>
              <a:rPr lang="it-IT" sz="1600" dirty="0" err="1"/>
              <a:t>They</a:t>
            </a:r>
            <a:r>
              <a:rPr lang="it-IT" sz="1600" dirty="0"/>
              <a:t> are  </a:t>
            </a:r>
            <a:r>
              <a:rPr lang="it-IT" sz="1600" dirty="0" err="1"/>
              <a:t>students</a:t>
            </a:r>
            <a:r>
              <a:rPr lang="it-IT" sz="1600" dirty="0"/>
              <a:t> with </a:t>
            </a:r>
            <a:r>
              <a:rPr lang="it-IT" sz="1600" dirty="0" err="1"/>
              <a:t>experience</a:t>
            </a:r>
            <a:r>
              <a:rPr lang="it-IT" sz="1600" dirty="0"/>
              <a:t> in Erasmus </a:t>
            </a:r>
            <a:r>
              <a:rPr lang="it-IT" sz="1600" dirty="0" err="1"/>
              <a:t>programs</a:t>
            </a:r>
            <a:r>
              <a:rPr lang="it-IT" sz="1600" dirty="0"/>
              <a:t> </a:t>
            </a:r>
            <a:r>
              <a:rPr lang="it-IT" sz="1600" dirty="0" err="1"/>
              <a:t>that</a:t>
            </a:r>
            <a:r>
              <a:rPr lang="it-IT" sz="1600" dirty="0"/>
              <a:t> can help </a:t>
            </a:r>
            <a:r>
              <a:rPr lang="it-IT" sz="1600" dirty="0" err="1"/>
              <a:t>you</a:t>
            </a:r>
            <a:r>
              <a:rPr lang="it-IT" sz="1600" dirty="0"/>
              <a:t> </a:t>
            </a:r>
            <a:r>
              <a:rPr lang="it-IT" sz="1600" dirty="0" err="1"/>
              <a:t>figuring</a:t>
            </a:r>
            <a:r>
              <a:rPr lang="it-IT" sz="1600" dirty="0"/>
              <a:t> out things.</a:t>
            </a:r>
          </a:p>
          <a:p>
            <a:pPr marL="285750" indent="-285750">
              <a:buFont typeface="Arial" panose="020B0604020202020204" pitchFamily="34" charset="0"/>
              <a:buChar char="•"/>
            </a:pPr>
            <a:r>
              <a:rPr lang="it-IT" sz="1600" dirty="0" err="1"/>
              <a:t>Outgoing</a:t>
            </a:r>
            <a:r>
              <a:rPr lang="it-IT" sz="1600" dirty="0"/>
              <a:t> </a:t>
            </a:r>
            <a:r>
              <a:rPr lang="it-IT" sz="1600" dirty="0" err="1"/>
              <a:t>mobility</a:t>
            </a:r>
            <a:r>
              <a:rPr lang="it-IT" sz="1600" dirty="0"/>
              <a:t> for internship/TPV (</a:t>
            </a:r>
            <a:r>
              <a:rPr lang="it-IT" sz="1600" dirty="0" err="1"/>
              <a:t>see</a:t>
            </a:r>
            <a:r>
              <a:rPr lang="it-IT" sz="1600" dirty="0"/>
              <a:t> </a:t>
            </a:r>
            <a:r>
              <a:rPr lang="it-IT" sz="1600" dirty="0" err="1"/>
              <a:t>later</a:t>
            </a:r>
            <a:r>
              <a:rPr lang="it-IT" sz="1600" dirty="0"/>
              <a:t>) </a:t>
            </a:r>
            <a:r>
              <a:rPr lang="it-IT" sz="1600" dirty="0" err="1"/>
              <a:t>is</a:t>
            </a:r>
            <a:r>
              <a:rPr lang="it-IT" sz="1600" dirty="0"/>
              <a:t> </a:t>
            </a:r>
            <a:r>
              <a:rPr lang="it-IT" sz="1600" dirty="0" err="1"/>
              <a:t>extremely</a:t>
            </a:r>
            <a:r>
              <a:rPr lang="it-IT" sz="1600" dirty="0"/>
              <a:t> </a:t>
            </a:r>
            <a:r>
              <a:rPr lang="it-IT" sz="1600" dirty="0" err="1"/>
              <a:t>difficult</a:t>
            </a:r>
            <a:r>
              <a:rPr lang="it-IT" sz="1600" dirty="0"/>
              <a:t>, </a:t>
            </a:r>
            <a:r>
              <a:rPr lang="it-IT" sz="1600" dirty="0" err="1"/>
              <a:t>you</a:t>
            </a:r>
            <a:r>
              <a:rPr lang="it-IT" sz="1600" dirty="0"/>
              <a:t> need an agreement in place </a:t>
            </a:r>
            <a:r>
              <a:rPr lang="it-IT" sz="1600" dirty="0" err="1"/>
              <a:t>between</a:t>
            </a:r>
            <a:r>
              <a:rPr lang="it-IT" sz="1600" dirty="0"/>
              <a:t> Bicocca and the </a:t>
            </a:r>
            <a:r>
              <a:rPr lang="it-IT" sz="1600" dirty="0" err="1"/>
              <a:t>host</a:t>
            </a:r>
            <a:r>
              <a:rPr lang="it-IT" sz="1600" dirty="0"/>
              <a:t>, e.g., a </a:t>
            </a:r>
            <a:r>
              <a:rPr lang="it-IT" sz="1600" dirty="0" err="1"/>
              <a:t>university</a:t>
            </a:r>
            <a:r>
              <a:rPr lang="it-IT" sz="1600" dirty="0"/>
              <a:t> hospital with a </a:t>
            </a:r>
            <a:r>
              <a:rPr lang="it-IT" sz="1600" dirty="0" err="1"/>
              <a:t>trained</a:t>
            </a:r>
            <a:r>
              <a:rPr lang="it-IT" sz="1600" dirty="0"/>
              <a:t> </a:t>
            </a:r>
            <a:r>
              <a:rPr lang="it-IT" sz="1600" dirty="0" err="1"/>
              <a:t>psychologist</a:t>
            </a:r>
            <a:r>
              <a:rPr lang="it-IT" sz="1600" dirty="0"/>
              <a:t>. For issues </a:t>
            </a:r>
            <a:r>
              <a:rPr lang="it-IT" sz="1600" dirty="0" err="1"/>
              <a:t>specifically</a:t>
            </a:r>
            <a:r>
              <a:rPr lang="it-IT" sz="1600" dirty="0"/>
              <a:t> </a:t>
            </a:r>
            <a:r>
              <a:rPr lang="it-IT" sz="1600" dirty="0" err="1"/>
              <a:t>related</a:t>
            </a:r>
            <a:r>
              <a:rPr lang="it-IT" sz="1600" dirty="0"/>
              <a:t> to TPV (</a:t>
            </a:r>
            <a:r>
              <a:rPr lang="it-IT" sz="1600" dirty="0" err="1"/>
              <a:t>mandatory</a:t>
            </a:r>
            <a:r>
              <a:rPr lang="it-IT" sz="1600" dirty="0"/>
              <a:t> Internship) </a:t>
            </a:r>
            <a:r>
              <a:rPr lang="it-IT" sz="1600" dirty="0" err="1"/>
              <a:t>you</a:t>
            </a:r>
            <a:r>
              <a:rPr lang="it-IT" sz="1600" dirty="0"/>
              <a:t> can </a:t>
            </a:r>
            <a:r>
              <a:rPr lang="it-IT" sz="1600" dirty="0" err="1"/>
              <a:t>also</a:t>
            </a:r>
            <a:r>
              <a:rPr lang="it-IT" sz="1600" dirty="0"/>
              <a:t> </a:t>
            </a:r>
            <a:r>
              <a:rPr lang="it-IT" sz="1600" dirty="0" err="1"/>
              <a:t>contact</a:t>
            </a:r>
            <a:r>
              <a:rPr lang="it-IT" sz="1600" dirty="0"/>
              <a:t> the TPV tutors (</a:t>
            </a:r>
            <a:r>
              <a:rPr lang="it-IT" sz="1600" dirty="0" err="1"/>
              <a:t>see</a:t>
            </a:r>
            <a:r>
              <a:rPr lang="it-IT" sz="1600" dirty="0"/>
              <a:t> </a:t>
            </a:r>
            <a:r>
              <a:rPr lang="it-IT" sz="1600" dirty="0">
                <a:hlinkClick r:id="rId5"/>
              </a:rPr>
              <a:t>https://elearning.unimib.it/course/view.php?id=17980</a:t>
            </a:r>
            <a:r>
              <a:rPr lang="it-IT" sz="1600" dirty="0"/>
              <a:t>) </a:t>
            </a:r>
          </a:p>
          <a:p>
            <a:endParaRPr lang="it-IT" sz="1600" dirty="0"/>
          </a:p>
        </p:txBody>
      </p:sp>
    </p:spTree>
    <p:extLst>
      <p:ext uri="{BB962C8B-B14F-4D97-AF65-F5344CB8AC3E}">
        <p14:creationId xmlns:p14="http://schemas.microsoft.com/office/powerpoint/2010/main" val="3154892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6" descr="slide per presentazione orientamento 2011-2"/>
          <p:cNvPicPr>
            <a:picLocks noChangeAspect="1" noChangeArrowheads="1"/>
          </p:cNvPicPr>
          <p:nvPr/>
        </p:nvPicPr>
        <p:blipFill>
          <a:blip r:embed="rId3" cstate="print"/>
          <a:srcRect t="476"/>
          <a:stretch>
            <a:fillRect/>
          </a:stretch>
        </p:blipFill>
        <p:spPr bwMode="auto">
          <a:xfrm>
            <a:off x="0" y="0"/>
            <a:ext cx="9180513" cy="6864350"/>
          </a:xfrm>
          <a:prstGeom prst="rect">
            <a:avLst/>
          </a:prstGeom>
          <a:noFill/>
          <a:ln w="9525">
            <a:noFill/>
            <a:miter lim="800000"/>
            <a:headEnd/>
            <a:tailEnd/>
          </a:ln>
        </p:spPr>
      </p:pic>
      <p:sp>
        <p:nvSpPr>
          <p:cNvPr id="46082" name="Rectangle 7"/>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a:solidFill>
                  <a:schemeClr val="bg1"/>
                </a:solidFill>
              </a:rPr>
              <a:t>Bicocca for the </a:t>
            </a:r>
            <a:r>
              <a:rPr lang="it-IT" sz="1800" i="0" dirty="0" err="1">
                <a:solidFill>
                  <a:schemeClr val="bg1"/>
                </a:solidFill>
              </a:rPr>
              <a:t>students</a:t>
            </a:r>
            <a:endParaRPr lang="it-IT" sz="1800" i="0" dirty="0">
              <a:solidFill>
                <a:schemeClr val="bg1"/>
              </a:solidFill>
            </a:endParaRPr>
          </a:p>
        </p:txBody>
      </p:sp>
      <p:sp>
        <p:nvSpPr>
          <p:cNvPr id="46085" name="Rectangle 3"/>
          <p:cNvSpPr>
            <a:spLocks noChangeArrowheads="1"/>
          </p:cNvSpPr>
          <p:nvPr/>
        </p:nvSpPr>
        <p:spPr bwMode="auto">
          <a:xfrm>
            <a:off x="2411760" y="2492896"/>
            <a:ext cx="5832648" cy="359792"/>
          </a:xfrm>
          <a:prstGeom prst="rect">
            <a:avLst/>
          </a:prstGeom>
          <a:noFill/>
          <a:ln w="9525">
            <a:noFill/>
            <a:miter lim="800000"/>
            <a:headEnd/>
            <a:tailEnd/>
          </a:ln>
        </p:spPr>
        <p:txBody>
          <a:bodyPr/>
          <a:lstStyle/>
          <a:p>
            <a:pPr>
              <a:lnSpc>
                <a:spcPct val="75000"/>
              </a:lnSpc>
              <a:buClr>
                <a:srgbClr val="CC0000"/>
              </a:buClr>
            </a:pPr>
            <a:endParaRPr lang="it-IT" sz="2200" b="0" i="0" dirty="0">
              <a:solidFill>
                <a:srgbClr val="003300"/>
              </a:solidFill>
            </a:endParaRPr>
          </a:p>
        </p:txBody>
      </p:sp>
      <p:sp>
        <p:nvSpPr>
          <p:cNvPr id="46090" name="Rectangle 3"/>
          <p:cNvSpPr>
            <a:spLocks noChangeArrowheads="1"/>
          </p:cNvSpPr>
          <p:nvPr/>
        </p:nvSpPr>
        <p:spPr bwMode="auto">
          <a:xfrm>
            <a:off x="2411413" y="3284340"/>
            <a:ext cx="5689600" cy="360362"/>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46093" name="Rectangle 3"/>
          <p:cNvSpPr>
            <a:spLocks noChangeArrowheads="1"/>
          </p:cNvSpPr>
          <p:nvPr/>
        </p:nvSpPr>
        <p:spPr bwMode="auto">
          <a:xfrm>
            <a:off x="2411413" y="5229225"/>
            <a:ext cx="5689600" cy="648047"/>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7" name="Rectangle 3"/>
          <p:cNvSpPr>
            <a:spLocks noChangeArrowheads="1"/>
          </p:cNvSpPr>
          <p:nvPr/>
        </p:nvSpPr>
        <p:spPr bwMode="auto">
          <a:xfrm>
            <a:off x="2424386" y="1490018"/>
            <a:ext cx="5689600" cy="3019101"/>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6" name="Rectangle 3"/>
          <p:cNvSpPr>
            <a:spLocks noChangeArrowheads="1"/>
          </p:cNvSpPr>
          <p:nvPr/>
        </p:nvSpPr>
        <p:spPr bwMode="auto">
          <a:xfrm>
            <a:off x="2424386" y="5373066"/>
            <a:ext cx="5689600" cy="360363"/>
          </a:xfrm>
          <a:prstGeom prst="rect">
            <a:avLst/>
          </a:prstGeom>
          <a:noFill/>
          <a:ln w="9525">
            <a:noFill/>
            <a:miter lim="800000"/>
            <a:headEnd/>
            <a:tailEnd/>
          </a:ln>
        </p:spPr>
        <p:txBody>
          <a:bodyPr/>
          <a:lstStyle/>
          <a:p>
            <a:pPr algn="just">
              <a:lnSpc>
                <a:spcPct val="80000"/>
              </a:lnSpc>
            </a:pPr>
            <a:endParaRPr lang="it-IT" sz="2000" b="0" i="0" dirty="0">
              <a:solidFill>
                <a:srgbClr val="003300"/>
              </a:solidFill>
            </a:endParaRPr>
          </a:p>
        </p:txBody>
      </p:sp>
      <p:sp>
        <p:nvSpPr>
          <p:cNvPr id="18" name="Rectangle 3"/>
          <p:cNvSpPr>
            <a:spLocks noChangeArrowheads="1"/>
          </p:cNvSpPr>
          <p:nvPr/>
        </p:nvSpPr>
        <p:spPr bwMode="auto">
          <a:xfrm>
            <a:off x="2387874" y="5553248"/>
            <a:ext cx="5689600" cy="504043"/>
          </a:xfrm>
          <a:prstGeom prst="rect">
            <a:avLst/>
          </a:prstGeom>
          <a:noFill/>
          <a:ln w="9525">
            <a:noFill/>
            <a:miter lim="800000"/>
            <a:headEnd/>
            <a:tailEnd/>
          </a:ln>
        </p:spPr>
        <p:txBody>
          <a:bodyPr/>
          <a:lstStyle/>
          <a:p>
            <a:pPr algn="just">
              <a:lnSpc>
                <a:spcPct val="80000"/>
              </a:lnSpc>
            </a:pPr>
            <a:endParaRPr lang="it-IT" sz="1050" i="0" dirty="0">
              <a:solidFill>
                <a:srgbClr val="003300"/>
              </a:solidFill>
            </a:endParaRPr>
          </a:p>
          <a:p>
            <a:pPr algn="just">
              <a:lnSpc>
                <a:spcPct val="80000"/>
              </a:lnSpc>
            </a:pPr>
            <a:endParaRPr lang="it-IT" sz="2000" b="0" i="0" dirty="0">
              <a:solidFill>
                <a:srgbClr val="003300"/>
              </a:solidFill>
            </a:endParaRPr>
          </a:p>
        </p:txBody>
      </p:sp>
      <p:sp>
        <p:nvSpPr>
          <p:cNvPr id="2" name="Rettangolo 1"/>
          <p:cNvSpPr/>
          <p:nvPr/>
        </p:nvSpPr>
        <p:spPr>
          <a:xfrm>
            <a:off x="2195736" y="1113637"/>
            <a:ext cx="6048672" cy="2579168"/>
          </a:xfrm>
          <a:prstGeom prst="rect">
            <a:avLst/>
          </a:prstGeom>
        </p:spPr>
        <p:txBody>
          <a:bodyPr wrap="square">
            <a:spAutoFit/>
          </a:bodyPr>
          <a:lstStyle/>
          <a:p>
            <a:pPr algn="just">
              <a:lnSpc>
                <a:spcPct val="80000"/>
              </a:lnSpc>
            </a:pPr>
            <a:endParaRPr lang="it-IT" sz="1800" b="0" i="0" dirty="0"/>
          </a:p>
          <a:p>
            <a:pPr algn="just">
              <a:lnSpc>
                <a:spcPct val="80000"/>
              </a:lnSpc>
            </a:pPr>
            <a:endParaRPr lang="it-IT" sz="1800" b="0" i="0" dirty="0"/>
          </a:p>
          <a:p>
            <a:pPr algn="just">
              <a:lnSpc>
                <a:spcPct val="80000"/>
              </a:lnSpc>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algn="just">
              <a:lnSpc>
                <a:spcPct val="80000"/>
              </a:lnSpc>
            </a:pPr>
            <a:endParaRPr lang="it-IT" sz="1800" b="0" i="0" dirty="0"/>
          </a:p>
          <a:p>
            <a:pPr marL="285750" indent="-285750" algn="just">
              <a:lnSpc>
                <a:spcPct val="80000"/>
              </a:lnSpc>
              <a:buFontTx/>
              <a:buChar char="-"/>
            </a:pPr>
            <a:endParaRPr lang="it-IT" sz="1600" b="0" i="0" dirty="0"/>
          </a:p>
          <a:p>
            <a:pPr algn="just">
              <a:lnSpc>
                <a:spcPct val="80000"/>
              </a:lnSpc>
            </a:pPr>
            <a:endParaRPr lang="it-IT" b="0" i="0" dirty="0"/>
          </a:p>
          <a:p>
            <a:pPr algn="just">
              <a:lnSpc>
                <a:spcPct val="80000"/>
              </a:lnSpc>
            </a:pPr>
            <a:endParaRPr lang="it-IT" b="0" i="0" dirty="0"/>
          </a:p>
          <a:p>
            <a:pPr algn="just">
              <a:lnSpc>
                <a:spcPct val="80000"/>
              </a:lnSpc>
            </a:pPr>
            <a:endParaRPr lang="it-IT" b="0" i="0" dirty="0"/>
          </a:p>
        </p:txBody>
      </p:sp>
      <p:sp>
        <p:nvSpPr>
          <p:cNvPr id="19" name="Rectangle 3"/>
          <p:cNvSpPr>
            <a:spLocks noChangeArrowheads="1"/>
          </p:cNvSpPr>
          <p:nvPr/>
        </p:nvSpPr>
        <p:spPr bwMode="auto">
          <a:xfrm>
            <a:off x="2267322" y="1484783"/>
            <a:ext cx="5844804" cy="1941041"/>
          </a:xfrm>
          <a:prstGeom prst="rect">
            <a:avLst/>
          </a:prstGeom>
          <a:noFill/>
          <a:ln w="9525">
            <a:noFill/>
            <a:miter lim="800000"/>
            <a:headEnd/>
            <a:tailEnd/>
          </a:ln>
        </p:spPr>
        <p:txBody>
          <a:bodyPr/>
          <a:lstStyle/>
          <a:p>
            <a:endParaRPr lang="it-IT" b="0" i="0" dirty="0"/>
          </a:p>
        </p:txBody>
      </p:sp>
      <p:sp>
        <p:nvSpPr>
          <p:cNvPr id="15" name="Rectangle 11"/>
          <p:cNvSpPr>
            <a:spLocks noChangeArrowheads="1"/>
          </p:cNvSpPr>
          <p:nvPr/>
        </p:nvSpPr>
        <p:spPr bwMode="auto">
          <a:xfrm>
            <a:off x="107504" y="1772815"/>
            <a:ext cx="2088232" cy="630405"/>
          </a:xfrm>
          <a:prstGeom prst="rect">
            <a:avLst/>
          </a:prstGeom>
          <a:solidFill>
            <a:srgbClr val="CC0000"/>
          </a:solidFill>
          <a:ln w="9525">
            <a:solidFill>
              <a:schemeClr val="bg1"/>
            </a:solidFill>
            <a:miter lim="800000"/>
            <a:headEnd/>
            <a:tailEnd/>
          </a:ln>
        </p:spPr>
        <p:txBody>
          <a:bodyPr wrap="none" anchor="ctr"/>
          <a:lstStyle/>
          <a:p>
            <a:pPr algn="ctr" fontAlgn="t"/>
            <a:r>
              <a:rPr lang="it-IT" sz="1800" dirty="0" err="1">
                <a:solidFill>
                  <a:schemeClr val="bg1"/>
                </a:solidFill>
              </a:rPr>
              <a:t>Disability</a:t>
            </a:r>
            <a:endParaRPr lang="it-IT" sz="1800" i="0" dirty="0">
              <a:solidFill>
                <a:schemeClr val="bg1"/>
              </a:solidFill>
            </a:endParaRPr>
          </a:p>
        </p:txBody>
      </p:sp>
      <p:sp>
        <p:nvSpPr>
          <p:cNvPr id="21" name="Rectangle 3"/>
          <p:cNvSpPr>
            <a:spLocks noChangeArrowheads="1"/>
          </p:cNvSpPr>
          <p:nvPr/>
        </p:nvSpPr>
        <p:spPr bwMode="auto">
          <a:xfrm>
            <a:off x="2483768" y="1772816"/>
            <a:ext cx="5628780" cy="4032453"/>
          </a:xfrm>
          <a:prstGeom prst="rect">
            <a:avLst/>
          </a:prstGeom>
          <a:solidFill>
            <a:schemeClr val="bg1">
              <a:lumMod val="75000"/>
            </a:schemeClr>
          </a:solidFill>
          <a:ln w="9525">
            <a:noFill/>
            <a:miter lim="800000"/>
            <a:headEnd/>
            <a:tailEnd/>
          </a:ln>
        </p:spPr>
        <p:txBody>
          <a:bodyPr/>
          <a:lstStyle/>
          <a:p>
            <a:r>
              <a:rPr lang="en-US" sz="1600" dirty="0"/>
              <a:t>The University has a specific </a:t>
            </a:r>
            <a:r>
              <a:rPr lang="en-US" sz="1600" b="1" dirty="0">
                <a:hlinkClick r:id="rId4"/>
              </a:rPr>
              <a:t>Disability and SLD office (</a:t>
            </a:r>
            <a:r>
              <a:rPr lang="en-US" sz="1600" b="1" dirty="0" err="1">
                <a:hlinkClick r:id="rId4"/>
              </a:rPr>
              <a:t>B.Inclusion</a:t>
            </a:r>
            <a:r>
              <a:rPr lang="en-US" sz="1600" b="1" dirty="0">
                <a:hlinkClick r:id="rId4"/>
              </a:rPr>
              <a:t>) </a:t>
            </a:r>
            <a:r>
              <a:rPr lang="en-US" sz="1600" dirty="0"/>
              <a:t>primarily targeted at incoming and current students with disabilities or learning difficulties.</a:t>
            </a:r>
          </a:p>
          <a:p>
            <a:r>
              <a:rPr lang="en-US" sz="1600" dirty="0"/>
              <a:t>The service allows potential users to gain a detailed understanding of the specific services offered to individual students once they enroll at the University, based on their specific needs.</a:t>
            </a:r>
          </a:p>
          <a:p>
            <a:endParaRPr lang="it-IT" sz="1600" b="0" dirty="0"/>
          </a:p>
          <a:p>
            <a:r>
              <a:rPr lang="it-IT" sz="1600" dirty="0"/>
              <a:t>For </a:t>
            </a:r>
            <a:r>
              <a:rPr lang="it-IT" sz="1600" dirty="0" err="1"/>
              <a:t>further</a:t>
            </a:r>
            <a:r>
              <a:rPr lang="it-IT" sz="1600" dirty="0"/>
              <a:t> information</a:t>
            </a:r>
          </a:p>
          <a:p>
            <a:r>
              <a:rPr lang="it-IT" sz="1600" dirty="0"/>
              <a:t>https://en.unimib.it/services/bicocca-campus/disability</a:t>
            </a:r>
            <a:endParaRPr lang="it-IT" sz="1600" b="0" dirty="0"/>
          </a:p>
        </p:txBody>
      </p:sp>
    </p:spTree>
    <p:extLst>
      <p:ext uri="{BB962C8B-B14F-4D97-AF65-F5344CB8AC3E}">
        <p14:creationId xmlns:p14="http://schemas.microsoft.com/office/powerpoint/2010/main" val="2724853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6" descr="slide per presentazione orientamento 2011-2"/>
          <p:cNvPicPr>
            <a:picLocks noChangeAspect="1" noChangeArrowheads="1"/>
          </p:cNvPicPr>
          <p:nvPr/>
        </p:nvPicPr>
        <p:blipFill>
          <a:blip r:embed="rId3" cstate="print"/>
          <a:srcRect t="476"/>
          <a:stretch>
            <a:fillRect/>
          </a:stretch>
        </p:blipFill>
        <p:spPr bwMode="auto">
          <a:xfrm>
            <a:off x="0" y="0"/>
            <a:ext cx="9180513" cy="6864350"/>
          </a:xfrm>
          <a:prstGeom prst="rect">
            <a:avLst/>
          </a:prstGeom>
          <a:noFill/>
          <a:ln w="9525">
            <a:noFill/>
            <a:miter lim="800000"/>
            <a:headEnd/>
            <a:tailEnd/>
          </a:ln>
        </p:spPr>
      </p:pic>
      <p:sp>
        <p:nvSpPr>
          <p:cNvPr id="46082" name="Rectangle 7"/>
          <p:cNvSpPr>
            <a:spLocks noChangeArrowheads="1"/>
          </p:cNvSpPr>
          <p:nvPr/>
        </p:nvSpPr>
        <p:spPr bwMode="auto">
          <a:xfrm>
            <a:off x="1908175" y="44450"/>
            <a:ext cx="6048375" cy="647700"/>
          </a:xfrm>
          <a:prstGeom prst="rect">
            <a:avLst/>
          </a:prstGeom>
          <a:noFill/>
          <a:ln w="9525">
            <a:noFill/>
            <a:miter lim="800000"/>
            <a:headEnd/>
            <a:tailEnd/>
          </a:ln>
        </p:spPr>
        <p:txBody>
          <a:bodyPr anchor="ctr"/>
          <a:lstStyle/>
          <a:p>
            <a:pPr algn="ctr"/>
            <a:r>
              <a:rPr lang="it-IT" sz="1800" i="0" dirty="0">
                <a:solidFill>
                  <a:schemeClr val="bg1"/>
                </a:solidFill>
              </a:rPr>
              <a:t>Bicocca for the </a:t>
            </a:r>
            <a:r>
              <a:rPr lang="it-IT" sz="1800" i="0" dirty="0" err="1">
                <a:solidFill>
                  <a:schemeClr val="bg1"/>
                </a:solidFill>
              </a:rPr>
              <a:t>students</a:t>
            </a:r>
            <a:endParaRPr lang="it-IT" sz="1800" i="0" dirty="0">
              <a:solidFill>
                <a:schemeClr val="bg1"/>
              </a:solidFill>
            </a:endParaRPr>
          </a:p>
        </p:txBody>
      </p:sp>
      <p:sp>
        <p:nvSpPr>
          <p:cNvPr id="46085" name="Rectangle 3"/>
          <p:cNvSpPr>
            <a:spLocks noChangeArrowheads="1"/>
          </p:cNvSpPr>
          <p:nvPr/>
        </p:nvSpPr>
        <p:spPr bwMode="auto">
          <a:xfrm>
            <a:off x="2411760" y="2492896"/>
            <a:ext cx="5832648" cy="359792"/>
          </a:xfrm>
          <a:prstGeom prst="rect">
            <a:avLst/>
          </a:prstGeom>
          <a:noFill/>
          <a:ln w="9525">
            <a:noFill/>
            <a:miter lim="800000"/>
            <a:headEnd/>
            <a:tailEnd/>
          </a:ln>
        </p:spPr>
        <p:txBody>
          <a:bodyPr/>
          <a:lstStyle/>
          <a:p>
            <a:pPr>
              <a:lnSpc>
                <a:spcPct val="75000"/>
              </a:lnSpc>
              <a:buClr>
                <a:srgbClr val="CC0000"/>
              </a:buClr>
            </a:pPr>
            <a:endParaRPr lang="it-IT" sz="2200" b="0" i="0" dirty="0">
              <a:solidFill>
                <a:srgbClr val="003300"/>
              </a:solidFill>
            </a:endParaRPr>
          </a:p>
        </p:txBody>
      </p:sp>
      <p:sp>
        <p:nvSpPr>
          <p:cNvPr id="46090" name="Rectangle 3"/>
          <p:cNvSpPr>
            <a:spLocks noChangeArrowheads="1"/>
          </p:cNvSpPr>
          <p:nvPr/>
        </p:nvSpPr>
        <p:spPr bwMode="auto">
          <a:xfrm>
            <a:off x="2411413" y="3284340"/>
            <a:ext cx="5689600" cy="360362"/>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46093" name="Rectangle 3"/>
          <p:cNvSpPr>
            <a:spLocks noChangeArrowheads="1"/>
          </p:cNvSpPr>
          <p:nvPr/>
        </p:nvSpPr>
        <p:spPr bwMode="auto">
          <a:xfrm>
            <a:off x="2411413" y="5229225"/>
            <a:ext cx="5689600" cy="648047"/>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7" name="Rectangle 3"/>
          <p:cNvSpPr>
            <a:spLocks noChangeArrowheads="1"/>
          </p:cNvSpPr>
          <p:nvPr/>
        </p:nvSpPr>
        <p:spPr bwMode="auto">
          <a:xfrm>
            <a:off x="2424386" y="1490018"/>
            <a:ext cx="5689600" cy="3019101"/>
          </a:xfrm>
          <a:prstGeom prst="rect">
            <a:avLst/>
          </a:prstGeom>
          <a:noFill/>
          <a:ln w="9525">
            <a:noFill/>
            <a:miter lim="800000"/>
            <a:headEnd/>
            <a:tailEnd/>
          </a:ln>
        </p:spPr>
        <p:txBody>
          <a:bodyPr/>
          <a:lstStyle/>
          <a:p>
            <a:pPr algn="just">
              <a:lnSpc>
                <a:spcPct val="80000"/>
              </a:lnSpc>
            </a:pPr>
            <a:endParaRPr lang="it-IT" sz="2200" b="0" i="0" dirty="0">
              <a:solidFill>
                <a:srgbClr val="003300"/>
              </a:solidFill>
            </a:endParaRPr>
          </a:p>
        </p:txBody>
      </p:sp>
      <p:sp>
        <p:nvSpPr>
          <p:cNvPr id="16" name="Rectangle 3"/>
          <p:cNvSpPr>
            <a:spLocks noChangeArrowheads="1"/>
          </p:cNvSpPr>
          <p:nvPr/>
        </p:nvSpPr>
        <p:spPr bwMode="auto">
          <a:xfrm>
            <a:off x="2424386" y="5373066"/>
            <a:ext cx="5689600" cy="360363"/>
          </a:xfrm>
          <a:prstGeom prst="rect">
            <a:avLst/>
          </a:prstGeom>
          <a:noFill/>
          <a:ln w="9525">
            <a:noFill/>
            <a:miter lim="800000"/>
            <a:headEnd/>
            <a:tailEnd/>
          </a:ln>
        </p:spPr>
        <p:txBody>
          <a:bodyPr/>
          <a:lstStyle/>
          <a:p>
            <a:pPr algn="just">
              <a:lnSpc>
                <a:spcPct val="80000"/>
              </a:lnSpc>
            </a:pPr>
            <a:endParaRPr lang="it-IT" sz="2000" b="0" i="0" dirty="0">
              <a:solidFill>
                <a:srgbClr val="003300"/>
              </a:solidFill>
            </a:endParaRPr>
          </a:p>
        </p:txBody>
      </p:sp>
      <p:sp>
        <p:nvSpPr>
          <p:cNvPr id="18" name="Rectangle 3"/>
          <p:cNvSpPr>
            <a:spLocks noChangeArrowheads="1"/>
          </p:cNvSpPr>
          <p:nvPr/>
        </p:nvSpPr>
        <p:spPr bwMode="auto">
          <a:xfrm>
            <a:off x="2387874" y="5553248"/>
            <a:ext cx="5689600" cy="504043"/>
          </a:xfrm>
          <a:prstGeom prst="rect">
            <a:avLst/>
          </a:prstGeom>
          <a:noFill/>
          <a:ln w="9525">
            <a:noFill/>
            <a:miter lim="800000"/>
            <a:headEnd/>
            <a:tailEnd/>
          </a:ln>
        </p:spPr>
        <p:txBody>
          <a:bodyPr/>
          <a:lstStyle/>
          <a:p>
            <a:pPr algn="just">
              <a:lnSpc>
                <a:spcPct val="80000"/>
              </a:lnSpc>
            </a:pPr>
            <a:endParaRPr lang="it-IT" sz="1050" i="0" dirty="0">
              <a:solidFill>
                <a:srgbClr val="003300"/>
              </a:solidFill>
            </a:endParaRPr>
          </a:p>
          <a:p>
            <a:pPr algn="just">
              <a:lnSpc>
                <a:spcPct val="80000"/>
              </a:lnSpc>
            </a:pPr>
            <a:endParaRPr lang="it-IT" sz="2000" b="0" i="0" dirty="0">
              <a:solidFill>
                <a:srgbClr val="003300"/>
              </a:solidFill>
            </a:endParaRPr>
          </a:p>
        </p:txBody>
      </p:sp>
      <p:sp>
        <p:nvSpPr>
          <p:cNvPr id="2" name="Rettangolo 1"/>
          <p:cNvSpPr/>
          <p:nvPr/>
        </p:nvSpPr>
        <p:spPr>
          <a:xfrm>
            <a:off x="2195736" y="1113637"/>
            <a:ext cx="6048672" cy="2579168"/>
          </a:xfrm>
          <a:prstGeom prst="rect">
            <a:avLst/>
          </a:prstGeom>
        </p:spPr>
        <p:txBody>
          <a:bodyPr wrap="square">
            <a:spAutoFit/>
          </a:bodyPr>
          <a:lstStyle/>
          <a:p>
            <a:pPr algn="just">
              <a:lnSpc>
                <a:spcPct val="80000"/>
              </a:lnSpc>
            </a:pPr>
            <a:endParaRPr lang="it-IT" sz="1800" b="0" i="0" dirty="0"/>
          </a:p>
          <a:p>
            <a:pPr algn="just">
              <a:lnSpc>
                <a:spcPct val="80000"/>
              </a:lnSpc>
            </a:pPr>
            <a:endParaRPr lang="it-IT" sz="1800" b="0" i="0" dirty="0"/>
          </a:p>
          <a:p>
            <a:pPr algn="just">
              <a:lnSpc>
                <a:spcPct val="80000"/>
              </a:lnSpc>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marL="285750" indent="-285750" algn="just">
              <a:lnSpc>
                <a:spcPct val="80000"/>
              </a:lnSpc>
              <a:buFontTx/>
              <a:buChar char="-"/>
            </a:pPr>
            <a:endParaRPr lang="it-IT" sz="1800" b="0" i="0" dirty="0"/>
          </a:p>
          <a:p>
            <a:pPr algn="just">
              <a:lnSpc>
                <a:spcPct val="80000"/>
              </a:lnSpc>
            </a:pPr>
            <a:endParaRPr lang="it-IT" sz="1800" b="0" i="0" dirty="0"/>
          </a:p>
          <a:p>
            <a:pPr marL="285750" indent="-285750" algn="just">
              <a:lnSpc>
                <a:spcPct val="80000"/>
              </a:lnSpc>
              <a:buFontTx/>
              <a:buChar char="-"/>
            </a:pPr>
            <a:endParaRPr lang="it-IT" sz="1600" b="0" i="0" dirty="0"/>
          </a:p>
          <a:p>
            <a:pPr algn="just">
              <a:lnSpc>
                <a:spcPct val="80000"/>
              </a:lnSpc>
            </a:pPr>
            <a:endParaRPr lang="it-IT" b="0" i="0" dirty="0"/>
          </a:p>
          <a:p>
            <a:pPr algn="just">
              <a:lnSpc>
                <a:spcPct val="80000"/>
              </a:lnSpc>
            </a:pPr>
            <a:endParaRPr lang="it-IT" b="0" i="0" dirty="0"/>
          </a:p>
          <a:p>
            <a:pPr algn="just">
              <a:lnSpc>
                <a:spcPct val="80000"/>
              </a:lnSpc>
            </a:pPr>
            <a:endParaRPr lang="it-IT" b="0" i="0" dirty="0"/>
          </a:p>
        </p:txBody>
      </p:sp>
      <p:sp>
        <p:nvSpPr>
          <p:cNvPr id="19" name="Rectangle 3"/>
          <p:cNvSpPr>
            <a:spLocks noChangeArrowheads="1"/>
          </p:cNvSpPr>
          <p:nvPr/>
        </p:nvSpPr>
        <p:spPr bwMode="auto">
          <a:xfrm>
            <a:off x="2267322" y="1484783"/>
            <a:ext cx="5844804" cy="1941041"/>
          </a:xfrm>
          <a:prstGeom prst="rect">
            <a:avLst/>
          </a:prstGeom>
          <a:noFill/>
          <a:ln w="9525">
            <a:noFill/>
            <a:miter lim="800000"/>
            <a:headEnd/>
            <a:tailEnd/>
          </a:ln>
        </p:spPr>
        <p:txBody>
          <a:bodyPr/>
          <a:lstStyle/>
          <a:p>
            <a:endParaRPr lang="it-IT" b="0" i="0" dirty="0"/>
          </a:p>
        </p:txBody>
      </p:sp>
      <p:sp>
        <p:nvSpPr>
          <p:cNvPr id="15" name="Rectangle 11"/>
          <p:cNvSpPr>
            <a:spLocks noChangeArrowheads="1"/>
          </p:cNvSpPr>
          <p:nvPr/>
        </p:nvSpPr>
        <p:spPr bwMode="auto">
          <a:xfrm>
            <a:off x="107504" y="1772815"/>
            <a:ext cx="2088232" cy="630405"/>
          </a:xfrm>
          <a:prstGeom prst="rect">
            <a:avLst/>
          </a:prstGeom>
          <a:solidFill>
            <a:srgbClr val="CC0000"/>
          </a:solidFill>
          <a:ln w="9525">
            <a:solidFill>
              <a:schemeClr val="bg1"/>
            </a:solidFill>
            <a:miter lim="800000"/>
            <a:headEnd/>
            <a:tailEnd/>
          </a:ln>
        </p:spPr>
        <p:txBody>
          <a:bodyPr wrap="none" anchor="ctr"/>
          <a:lstStyle/>
          <a:p>
            <a:pPr algn="ctr" fontAlgn="t"/>
            <a:r>
              <a:rPr lang="it-IT" sz="1800" dirty="0">
                <a:solidFill>
                  <a:schemeClr val="bg1"/>
                </a:solidFill>
              </a:rPr>
              <a:t>Sport</a:t>
            </a:r>
            <a:endParaRPr lang="it-IT" sz="1800" i="0" dirty="0">
              <a:solidFill>
                <a:schemeClr val="bg1"/>
              </a:solidFill>
            </a:endParaRPr>
          </a:p>
        </p:txBody>
      </p:sp>
      <p:sp>
        <p:nvSpPr>
          <p:cNvPr id="21" name="Rectangle 3"/>
          <p:cNvSpPr>
            <a:spLocks noChangeArrowheads="1"/>
          </p:cNvSpPr>
          <p:nvPr/>
        </p:nvSpPr>
        <p:spPr bwMode="auto">
          <a:xfrm>
            <a:off x="2483768" y="1772816"/>
            <a:ext cx="5628780" cy="4032453"/>
          </a:xfrm>
          <a:prstGeom prst="rect">
            <a:avLst/>
          </a:prstGeom>
          <a:solidFill>
            <a:schemeClr val="bg1">
              <a:lumMod val="75000"/>
            </a:schemeClr>
          </a:solidFill>
          <a:ln w="9525">
            <a:noFill/>
            <a:miter lim="800000"/>
            <a:headEnd/>
            <a:tailEnd/>
          </a:ln>
        </p:spPr>
        <p:txBody>
          <a:bodyPr/>
          <a:lstStyle/>
          <a:p>
            <a:r>
              <a:rPr lang="en-US" sz="1600" dirty="0"/>
              <a:t>CUS Bicocca is the University Sports Centre and is accessible by students of the University of Milano-Bicocca.</a:t>
            </a:r>
            <a:br>
              <a:rPr lang="en-US" sz="1600" dirty="0"/>
            </a:br>
            <a:r>
              <a:rPr lang="en-US" sz="1600" dirty="0"/>
              <a:t>CUS Bicocca is one of the university sections of CUS Milano, which oversees the </a:t>
            </a:r>
            <a:r>
              <a:rPr lang="en-US" sz="1600" dirty="0" err="1"/>
              <a:t>organisation</a:t>
            </a:r>
            <a:r>
              <a:rPr lang="en-US" sz="1600" dirty="0"/>
              <a:t> of all university sports activities in Milan on behalf of the University Sport Committees.</a:t>
            </a:r>
            <a:br>
              <a:rPr lang="en-US" sz="1600" dirty="0"/>
            </a:br>
            <a:endParaRPr lang="it-IT" sz="1600" b="0" dirty="0"/>
          </a:p>
          <a:p>
            <a:r>
              <a:rPr lang="it-IT" sz="1600" dirty="0"/>
              <a:t>For </a:t>
            </a:r>
            <a:r>
              <a:rPr lang="it-IT" sz="1600" dirty="0" err="1"/>
              <a:t>further</a:t>
            </a:r>
            <a:r>
              <a:rPr lang="it-IT" sz="1600" dirty="0"/>
              <a:t> information</a:t>
            </a:r>
          </a:p>
          <a:p>
            <a:r>
              <a:rPr lang="it-IT" sz="1600" dirty="0"/>
              <a:t>https://en.unimib.it/services/bicocca-campus/sport</a:t>
            </a:r>
            <a:endParaRPr lang="it-IT" sz="1600" b="0" dirty="0"/>
          </a:p>
        </p:txBody>
      </p:sp>
    </p:spTree>
    <p:extLst>
      <p:ext uri="{BB962C8B-B14F-4D97-AF65-F5344CB8AC3E}">
        <p14:creationId xmlns:p14="http://schemas.microsoft.com/office/powerpoint/2010/main" val="1837769087"/>
      </p:ext>
    </p:extLst>
  </p:cSld>
  <p:clrMapOvr>
    <a:masterClrMapping/>
  </p:clrMapOvr>
</p:sld>
</file>

<file path=ppt/theme/theme1.xml><?xml version="1.0" encoding="utf-8"?>
<a:theme xmlns:a="http://schemas.openxmlformats.org/drawingml/2006/main" name="psidip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sidipTheme" id="{E051AA77-BC77-42A4-9CA0-9BFF95C9AED9}" vid="{CBFE430A-9F53-455F-89D5-B7EF42479A08}"/>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22251</TotalTime>
  <Words>3751</Words>
  <Application>Microsoft Office PowerPoint</Application>
  <PresentationFormat>Presentazione su schermo (4:3)</PresentationFormat>
  <Paragraphs>449</Paragraphs>
  <Slides>43</Slides>
  <Notes>11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43</vt:i4>
      </vt:variant>
    </vt:vector>
  </HeadingPairs>
  <TitlesOfParts>
    <vt:vector size="52" baseType="lpstr">
      <vt:lpstr>-apple-system</vt:lpstr>
      <vt:lpstr>Arial</vt:lpstr>
      <vt:lpstr>Arial Black</vt:lpstr>
      <vt:lpstr>Calibri</vt:lpstr>
      <vt:lpstr>Calibri Light</vt:lpstr>
      <vt:lpstr>Courier New</vt:lpstr>
      <vt:lpstr>Tahoma</vt:lpstr>
      <vt:lpstr>Wingdings</vt:lpstr>
      <vt:lpstr>psidipTheme</vt:lpstr>
      <vt:lpstr>Applied Experimental Psychological Sciences (AEPS)</vt:lpstr>
      <vt:lpstr>Presentation plan</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Presentation plan</vt:lpstr>
      <vt:lpstr>University Organization </vt:lpstr>
      <vt:lpstr>Program Board (Consiglio di Coordinamento Didattico – CCD)</vt:lpstr>
      <vt:lpstr>Departmental Board (Consiglio di Dipartimento – CDD)</vt:lpstr>
      <vt:lpstr>Students-Instructors Joint Commitee (Commissione paritetica)</vt:lpstr>
      <vt:lpstr>What if problems arise? </vt:lpstr>
      <vt:lpstr>Presentazione standard di PowerPoint</vt:lpstr>
      <vt:lpstr>Presentation plan</vt:lpstr>
      <vt:lpstr>Campus.unimib.it</vt:lpstr>
      <vt:lpstr>Where to find information</vt:lpstr>
      <vt:lpstr>AEPS Structure</vt:lpstr>
      <vt:lpstr>Academic year</vt:lpstr>
      <vt:lpstr>Courses</vt:lpstr>
      <vt:lpstr>Labs</vt:lpstr>
      <vt:lpstr>Practical internship (TPV)</vt:lpstr>
      <vt:lpstr>Practical internship (TPV)</vt:lpstr>
      <vt:lpstr>Practical Examination (PPV)</vt:lpstr>
      <vt:lpstr>MSc Thesis</vt:lpstr>
      <vt:lpstr>Study plan (for more info: https://elearning.unimib.it/course/index.php?categoryid=3665)</vt:lpstr>
      <vt:lpstr>International mobility</vt:lpstr>
      <vt:lpstr>Tutors</vt:lpstr>
      <vt:lpstr>This semester 4 courses</vt:lpstr>
      <vt:lpstr>I Semester organization</vt:lpstr>
      <vt:lpstr>Year I - program</vt:lpstr>
      <vt:lpstr>Options for the elective</vt:lpstr>
      <vt:lpstr>Year II - program</vt:lpstr>
      <vt:lpstr>Presentazione standard di PowerPoint</vt:lpstr>
    </vt:vector>
  </TitlesOfParts>
  <Company>Università Bicocca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UNIVERSITA’ DI MILANO-BICOCCA FACOLTA’ DI PSICOLOGIA</dc:title>
  <dc:creator>Roberta Daini</dc:creator>
  <cp:lastModifiedBy>giulio.costantini@unimib.it</cp:lastModifiedBy>
  <cp:revision>512</cp:revision>
  <cp:lastPrinted>2020-10-04T16:52:48Z</cp:lastPrinted>
  <dcterms:created xsi:type="dcterms:W3CDTF">2013-10-01T10:28:07Z</dcterms:created>
  <dcterms:modified xsi:type="dcterms:W3CDTF">2025-10-09T15:21:31Z</dcterms:modified>
</cp:coreProperties>
</file>