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0" r:id="rId5"/>
    <p:sldId id="261" r:id="rId6"/>
    <p:sldId id="262" r:id="rId7"/>
    <p:sldId id="263" r:id="rId8"/>
    <p:sldId id="264" r:id="rId9"/>
    <p:sldId id="290" r:id="rId10"/>
    <p:sldId id="266" r:id="rId11"/>
    <p:sldId id="267" r:id="rId12"/>
    <p:sldId id="268" r:id="rId13"/>
    <p:sldId id="269" r:id="rId14"/>
    <p:sldId id="270" r:id="rId15"/>
    <p:sldId id="286" r:id="rId16"/>
    <p:sldId id="271" r:id="rId17"/>
    <p:sldId id="272" r:id="rId18"/>
    <p:sldId id="273" r:id="rId19"/>
    <p:sldId id="274" r:id="rId20"/>
    <p:sldId id="275" r:id="rId21"/>
    <p:sldId id="276" r:id="rId22"/>
    <p:sldId id="277" r:id="rId23"/>
    <p:sldId id="278" r:id="rId24"/>
    <p:sldId id="279" r:id="rId25"/>
    <p:sldId id="280" r:id="rId26"/>
    <p:sldId id="287" r:id="rId27"/>
    <p:sldId id="282" r:id="rId28"/>
    <p:sldId id="291" r:id="rId29"/>
    <p:sldId id="284" r:id="rId30"/>
    <p:sldId id="285" r:id="rId31"/>
    <p:sldId id="288" r:id="rId32"/>
    <p:sldId id="289" r:id="rId33"/>
  </p:sldIdLst>
  <p:sldSz cx="12192000" cy="6858000"/>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7034" cy="513643"/>
          </a:xfrm>
          <a:prstGeom prst="rect">
            <a:avLst/>
          </a:prstGeom>
        </p:spPr>
        <p:txBody>
          <a:bodyPr vert="horz" lIns="96067" tIns="48033" rIns="96067" bIns="48033" rtlCol="0"/>
          <a:lstStyle>
            <a:lvl1pPr algn="l">
              <a:defRPr sz="1300"/>
            </a:lvl1pPr>
          </a:lstStyle>
          <a:p>
            <a:endParaRPr lang="it-IT"/>
          </a:p>
        </p:txBody>
      </p:sp>
      <p:sp>
        <p:nvSpPr>
          <p:cNvPr id="3" name="Segnaposto data 2"/>
          <p:cNvSpPr>
            <a:spLocks noGrp="1"/>
          </p:cNvSpPr>
          <p:nvPr>
            <p:ph type="dt" idx="1"/>
          </p:nvPr>
        </p:nvSpPr>
        <p:spPr>
          <a:xfrm>
            <a:off x="4020591" y="0"/>
            <a:ext cx="3077034" cy="513643"/>
          </a:xfrm>
          <a:prstGeom prst="rect">
            <a:avLst/>
          </a:prstGeom>
        </p:spPr>
        <p:txBody>
          <a:bodyPr vert="horz" lIns="96067" tIns="48033" rIns="96067" bIns="48033" rtlCol="0"/>
          <a:lstStyle>
            <a:lvl1pPr algn="r">
              <a:defRPr sz="1300"/>
            </a:lvl1pPr>
          </a:lstStyle>
          <a:p>
            <a:fld id="{A4EC82AF-AA08-49CC-BE8F-A3F0A83DDFBD}" type="datetimeFigureOut">
              <a:rPr lang="it-IT" smtClean="0"/>
              <a:t>16/11/2022</a:t>
            </a:fld>
            <a:endParaRPr lang="it-IT"/>
          </a:p>
        </p:txBody>
      </p:sp>
      <p:sp>
        <p:nvSpPr>
          <p:cNvPr id="4" name="Segnaposto immagin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6067" tIns="48033" rIns="96067" bIns="48033" rtlCol="0" anchor="ctr"/>
          <a:lstStyle/>
          <a:p>
            <a:endParaRPr lang="it-IT"/>
          </a:p>
        </p:txBody>
      </p:sp>
      <p:sp>
        <p:nvSpPr>
          <p:cNvPr id="5" name="Segnaposto note 4"/>
          <p:cNvSpPr>
            <a:spLocks noGrp="1"/>
          </p:cNvSpPr>
          <p:nvPr>
            <p:ph type="body" sz="quarter" idx="3"/>
          </p:nvPr>
        </p:nvSpPr>
        <p:spPr>
          <a:xfrm>
            <a:off x="710601" y="4925314"/>
            <a:ext cx="5678099" cy="4029349"/>
          </a:xfrm>
          <a:prstGeom prst="rect">
            <a:avLst/>
          </a:prstGeom>
        </p:spPr>
        <p:txBody>
          <a:bodyPr vert="horz" lIns="96067" tIns="48033" rIns="96067" bIns="48033"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0970"/>
            <a:ext cx="3077034" cy="513643"/>
          </a:xfrm>
          <a:prstGeom prst="rect">
            <a:avLst/>
          </a:prstGeom>
        </p:spPr>
        <p:txBody>
          <a:bodyPr vert="horz" lIns="96067" tIns="48033" rIns="96067" bIns="48033" rtlCol="0" anchor="b"/>
          <a:lstStyle>
            <a:lvl1pPr algn="l">
              <a:defRPr sz="1300"/>
            </a:lvl1pPr>
          </a:lstStyle>
          <a:p>
            <a:endParaRPr lang="it-IT"/>
          </a:p>
        </p:txBody>
      </p:sp>
      <p:sp>
        <p:nvSpPr>
          <p:cNvPr id="7" name="Segnaposto numero diapositiva 6"/>
          <p:cNvSpPr>
            <a:spLocks noGrp="1"/>
          </p:cNvSpPr>
          <p:nvPr>
            <p:ph type="sldNum" sz="quarter" idx="5"/>
          </p:nvPr>
        </p:nvSpPr>
        <p:spPr>
          <a:xfrm>
            <a:off x="4020591" y="9720970"/>
            <a:ext cx="3077034" cy="513643"/>
          </a:xfrm>
          <a:prstGeom prst="rect">
            <a:avLst/>
          </a:prstGeom>
        </p:spPr>
        <p:txBody>
          <a:bodyPr vert="horz" lIns="96067" tIns="48033" rIns="96067" bIns="48033" rtlCol="0" anchor="b"/>
          <a:lstStyle>
            <a:lvl1pPr algn="r">
              <a:defRPr sz="1300"/>
            </a:lvl1pPr>
          </a:lstStyle>
          <a:p>
            <a:fld id="{7D77F0CE-3CFD-4C41-A2E4-85E1D275C989}" type="slidenum">
              <a:rPr lang="it-IT" smtClean="0"/>
              <a:t>‹N›</a:t>
            </a:fld>
            <a:endParaRPr lang="it-IT"/>
          </a:p>
        </p:txBody>
      </p:sp>
    </p:spTree>
    <p:extLst>
      <p:ext uri="{BB962C8B-B14F-4D97-AF65-F5344CB8AC3E}">
        <p14:creationId xmlns:p14="http://schemas.microsoft.com/office/powerpoint/2010/main" val="3473194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D77F0CE-3CFD-4C41-A2E4-85E1D275C989}" type="slidenum">
              <a:rPr lang="it-IT" smtClean="0"/>
              <a:t>3</a:t>
            </a:fld>
            <a:endParaRPr lang="it-IT"/>
          </a:p>
        </p:txBody>
      </p:sp>
    </p:spTree>
    <p:extLst>
      <p:ext uri="{BB962C8B-B14F-4D97-AF65-F5344CB8AC3E}">
        <p14:creationId xmlns:p14="http://schemas.microsoft.com/office/powerpoint/2010/main" val="124176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D77F0CE-3CFD-4C41-A2E4-85E1D275C989}" type="slidenum">
              <a:rPr lang="it-IT" smtClean="0"/>
              <a:t>7</a:t>
            </a:fld>
            <a:endParaRPr lang="it-IT"/>
          </a:p>
        </p:txBody>
      </p:sp>
    </p:spTree>
    <p:extLst>
      <p:ext uri="{BB962C8B-B14F-4D97-AF65-F5344CB8AC3E}">
        <p14:creationId xmlns:p14="http://schemas.microsoft.com/office/powerpoint/2010/main" val="392598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D77F0CE-3CFD-4C41-A2E4-85E1D275C989}" type="slidenum">
              <a:rPr lang="it-IT" smtClean="0"/>
              <a:t>11</a:t>
            </a:fld>
            <a:endParaRPr lang="it-IT"/>
          </a:p>
        </p:txBody>
      </p:sp>
    </p:spTree>
    <p:extLst>
      <p:ext uri="{BB962C8B-B14F-4D97-AF65-F5344CB8AC3E}">
        <p14:creationId xmlns:p14="http://schemas.microsoft.com/office/powerpoint/2010/main" val="879141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E3EA92F-09ED-45D8-B5EA-1EF156081075}"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50668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CC4DB5A0-F131-4D09-BA5F-305DC29A379F}"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4177683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C345F08-0345-4CA7-986D-A4C4F511B65C}"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87571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F4EB130-BAAB-4B6F-8BFC-865342A65114}"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50922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BA07CB4-C3F9-4E86-82FF-1419E10D81C5}" type="datetime1">
              <a:rPr lang="it-IT" smtClean="0"/>
              <a:t>16/11/2022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84075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E22FA26-3FD7-4342-A732-E9F5928CDE02}" type="datetime1">
              <a:rPr lang="it-IT" smtClean="0"/>
              <a:t>16/11/2022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13457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5785902-924C-4A6E-A063-A1DFD3AEC0A5}" type="datetime1">
              <a:rPr lang="it-IT" smtClean="0"/>
              <a:t>16/11/2022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343860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DB47069-D7C2-4C07-9A01-3DBBE691669F}" type="datetime1">
              <a:rPr lang="it-IT" smtClean="0"/>
              <a:t>16/11/2022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301235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7167F9-23EC-4DF9-8953-8212E862467C}" type="datetime1">
              <a:rPr lang="it-IT" smtClean="0"/>
              <a:t>16/11/2022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271319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F7ECD93-904D-47D2-87B4-545723E97893}" type="datetime1">
              <a:rPr lang="it-IT" smtClean="0"/>
              <a:t>16/11/2022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144827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EB5D0B7-2DFC-49B4-845A-A598046B4131}" type="datetime1">
              <a:rPr lang="it-IT" smtClean="0"/>
              <a:t>16/11/2022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FAA26DA-4659-4A7F-A33C-D89E817FCABB}" type="slidenum">
              <a:rPr lang="it-IT" smtClean="0"/>
              <a:t>‹N›</a:t>
            </a:fld>
            <a:endParaRPr lang="it-IT"/>
          </a:p>
        </p:txBody>
      </p:sp>
    </p:spTree>
    <p:extLst>
      <p:ext uri="{BB962C8B-B14F-4D97-AF65-F5344CB8AC3E}">
        <p14:creationId xmlns:p14="http://schemas.microsoft.com/office/powerpoint/2010/main" val="82938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B571F-C250-4464-A110-3AF77963D3DD}" type="datetime1">
              <a:rPr lang="it-IT" smtClean="0"/>
              <a:t>16/11/2022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A26DA-4659-4A7F-A33C-D89E817FCABB}" type="slidenum">
              <a:rPr lang="it-IT" smtClean="0"/>
              <a:t>‹N›</a:t>
            </a:fld>
            <a:endParaRPr lang="it-IT"/>
          </a:p>
        </p:txBody>
      </p:sp>
    </p:spTree>
    <p:extLst>
      <p:ext uri="{BB962C8B-B14F-4D97-AF65-F5344CB8AC3E}">
        <p14:creationId xmlns:p14="http://schemas.microsoft.com/office/powerpoint/2010/main" val="1517869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20.tmp"/></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25.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5.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tmp"/><Relationship Id="rId1" Type="http://schemas.openxmlformats.org/officeDocument/2006/relationships/slideLayout" Target="../slideLayouts/slideLayout2.xml"/><Relationship Id="rId4" Type="http://schemas.openxmlformats.org/officeDocument/2006/relationships/image" Target="../media/image48.tmp"/></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unimib.it/servizi/segreterie-studenti/piani-degli-studi/area-scienz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s://www.unimib.it/servizi/segreterie-studenti/piani-degli-studi/area-scienze" TargetMode="External"/><Relationship Id="rId2" Type="http://schemas.openxmlformats.org/officeDocument/2006/relationships/hyperlink" Target="mailto:segr.studenti.psicologia@unimib.it" TargetMode="External"/><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hyperlink" Target="https://www.unimib.it/sites/default/files/allegati/regolamento_studenti_2019_con_decreto.pdf" TargetMode="External"/><Relationship Id="rId4" Type="http://schemas.openxmlformats.org/officeDocument/2006/relationships/hyperlink" Target="https://elearning.unimib.it/mod/page/view.php?id=272045"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unimib.it/servizi/segreterie-studenti/piani-degli-studi" TargetMode="External"/><Relationship Id="rId2" Type="http://schemas.openxmlformats.org/officeDocument/2006/relationships/hyperlink" Target="https://www.unimib.it/servizi/segreterie-studenti" TargetMode="Externa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mailto:segr.studenti.scienze@unimib.i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learning.unimib.it/course/index.php?categoryid=3509" TargetMode="External"/><Relationship Id="rId2" Type="http://schemas.openxmlformats.org/officeDocument/2006/relationships/hyperlink" Target="mailto:segreteria-matematica@unimib.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s3w.si.unimib.it/Home.d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3w.si.unimib.it/Home.do"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3600" b="1" dirty="0"/>
              <a:t>IL PIANO DI STUDIO</a:t>
            </a:r>
            <a:br>
              <a:rPr lang="it-IT" sz="3600" dirty="0"/>
            </a:br>
            <a:endParaRPr lang="it-IT" sz="3600" dirty="0"/>
          </a:p>
        </p:txBody>
      </p:sp>
      <p:sp>
        <p:nvSpPr>
          <p:cNvPr id="3" name="Sottotitolo 2"/>
          <p:cNvSpPr>
            <a:spLocks noGrp="1"/>
          </p:cNvSpPr>
          <p:nvPr>
            <p:ph type="subTitle" idx="1"/>
          </p:nvPr>
        </p:nvSpPr>
        <p:spPr>
          <a:xfrm>
            <a:off x="1524000" y="3602038"/>
            <a:ext cx="9144000" cy="2583102"/>
          </a:xfrm>
        </p:spPr>
        <p:txBody>
          <a:bodyPr>
            <a:normAutofit fontScale="92500" lnSpcReduction="20000"/>
          </a:bodyPr>
          <a:lstStyle/>
          <a:p>
            <a:r>
              <a:rPr lang="it-IT" b="1" dirty="0">
                <a:latin typeface="+mj-lt"/>
              </a:rPr>
              <a:t>Guida alla compilazione</a:t>
            </a:r>
          </a:p>
          <a:p>
            <a:endParaRPr lang="it-IT" b="1" dirty="0">
              <a:latin typeface="+mj-lt"/>
            </a:endParaRPr>
          </a:p>
          <a:p>
            <a:endParaRPr lang="it-IT" b="1" dirty="0">
              <a:latin typeface="+mj-lt"/>
            </a:endParaRPr>
          </a:p>
          <a:p>
            <a:endParaRPr lang="it-IT" b="1" dirty="0">
              <a:latin typeface="+mj-lt"/>
            </a:endParaRPr>
          </a:p>
          <a:p>
            <a:endParaRPr lang="it-IT" b="1" dirty="0">
              <a:latin typeface="+mj-lt"/>
            </a:endParaRPr>
          </a:p>
          <a:p>
            <a:br>
              <a:rPr lang="it-IT" dirty="0">
                <a:latin typeface="+mj-lt"/>
              </a:rPr>
            </a:br>
            <a:endParaRPr lang="it-IT" dirty="0">
              <a:latin typeface="+mj-lt"/>
            </a:endParaRPr>
          </a:p>
          <a:p>
            <a:endParaRPr lang="it-IT" dirty="0"/>
          </a:p>
        </p:txBody>
      </p:sp>
      <p:pic>
        <p:nvPicPr>
          <p:cNvPr id="5" name="Immagine 4"/>
          <p:cNvPicPr/>
          <p:nvPr/>
        </p:nvPicPr>
        <p:blipFill>
          <a:blip r:embed="rId2">
            <a:extLst>
              <a:ext uri="{28A0092B-C50C-407E-A947-70E740481C1C}">
                <a14:useLocalDpi xmlns:a14="http://schemas.microsoft.com/office/drawing/2010/main" val="0"/>
              </a:ext>
            </a:extLst>
          </a:blip>
          <a:stretch>
            <a:fillRect/>
          </a:stretch>
        </p:blipFill>
        <p:spPr>
          <a:xfrm>
            <a:off x="4238623" y="4045789"/>
            <a:ext cx="3965097" cy="2231426"/>
          </a:xfrm>
          <a:prstGeom prst="rect">
            <a:avLst/>
          </a:prstGeom>
        </p:spPr>
      </p:pic>
      <p:sp>
        <p:nvSpPr>
          <p:cNvPr id="8" name="Segnaposto numero diapositiva 7"/>
          <p:cNvSpPr>
            <a:spLocks noGrp="1"/>
          </p:cNvSpPr>
          <p:nvPr>
            <p:ph type="sldNum" sz="quarter" idx="12"/>
          </p:nvPr>
        </p:nvSpPr>
        <p:spPr/>
        <p:txBody>
          <a:bodyPr/>
          <a:lstStyle/>
          <a:p>
            <a:fld id="{DFAA26DA-4659-4A7F-A33C-D89E817FCABB}" type="slidenum">
              <a:rPr lang="it-IT" smtClean="0"/>
              <a:t>1</a:t>
            </a:fld>
            <a:endParaRPr lang="it-IT"/>
          </a:p>
        </p:txBody>
      </p:sp>
    </p:spTree>
    <p:extLst>
      <p:ext uri="{BB962C8B-B14F-4D97-AF65-F5344CB8AC3E}">
        <p14:creationId xmlns:p14="http://schemas.microsoft.com/office/powerpoint/2010/main" val="126277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7363" y="360245"/>
            <a:ext cx="10515600" cy="1196256"/>
          </a:xfrm>
        </p:spPr>
        <p:txBody>
          <a:bodyPr>
            <a:normAutofit/>
          </a:bodyPr>
          <a:lstStyle/>
          <a:p>
            <a:r>
              <a:rPr lang="it-IT" sz="1600" dirty="0">
                <a:latin typeface="Calibri Light" panose="020F0302020204030204" pitchFamily="34" charset="0"/>
              </a:rPr>
              <a:t>Nella maschera successiva sono elencati e contraddistinti con il segno di spunta gli insegnamenti obbligatori del primo anno e i relativi crediti (figura 5). Clicca “Regola </a:t>
            </a:r>
            <a:r>
              <a:rPr lang="it-IT" sz="1600" dirty="0" err="1">
                <a:latin typeface="Calibri Light" panose="020F0302020204030204" pitchFamily="34" charset="0"/>
              </a:rPr>
              <a:t>succ</a:t>
            </a:r>
            <a:r>
              <a:rPr lang="it-IT" sz="1600" dirty="0">
                <a:latin typeface="Calibri Light" panose="020F0302020204030204" pitchFamily="34" charset="0"/>
              </a:rPr>
              <a:t>.'' per proseguire.</a:t>
            </a:r>
            <a:br>
              <a:rPr lang="it-IT" sz="1600" dirty="0">
                <a:latin typeface="Calibri Light" panose="020F0302020204030204" pitchFamily="34" charset="0"/>
              </a:rPr>
            </a:br>
            <a:endParaRPr lang="it-IT" sz="1600" dirty="0">
              <a:latin typeface="Calibri Light" panose="020F0302020204030204" pitchFamily="34" charset="0"/>
            </a:endParaRPr>
          </a:p>
        </p:txBody>
      </p:sp>
      <p:sp>
        <p:nvSpPr>
          <p:cNvPr id="3" name="Segnaposto contenuto 2"/>
          <p:cNvSpPr>
            <a:spLocks noGrp="1"/>
          </p:cNvSpPr>
          <p:nvPr>
            <p:ph idx="1"/>
          </p:nvPr>
        </p:nvSpPr>
        <p:spPr>
          <a:xfrm>
            <a:off x="5611090" y="5822287"/>
            <a:ext cx="748145" cy="390112"/>
          </a:xfrm>
        </p:spPr>
        <p:txBody>
          <a:bodyPr anchor="b">
            <a:normAutofit/>
          </a:bodyPr>
          <a:lstStyle/>
          <a:p>
            <a:pPr marL="0" indent="0" algn="ctr">
              <a:buNone/>
            </a:pPr>
            <a:r>
              <a:rPr lang="it-IT" sz="1400" dirty="0"/>
              <a:t>Fig. 5</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10</a:t>
            </a:fld>
            <a:endParaRPr lang="it-IT"/>
          </a:p>
        </p:txBody>
      </p:sp>
      <p:pic>
        <p:nvPicPr>
          <p:cNvPr id="16" name="Immagin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459" y="1414733"/>
            <a:ext cx="10698480" cy="3872162"/>
          </a:xfrm>
          <a:prstGeom prst="rect">
            <a:avLst/>
          </a:prstGeom>
          <a:ln>
            <a:solidFill>
              <a:schemeClr val="tx1"/>
            </a:solidFill>
          </a:ln>
        </p:spPr>
      </p:pic>
      <p:pic>
        <p:nvPicPr>
          <p:cNvPr id="17" name="Immagine 16"/>
          <p:cNvPicPr>
            <a:picLocks noChangeAspect="1"/>
          </p:cNvPicPr>
          <p:nvPr/>
        </p:nvPicPr>
        <p:blipFill>
          <a:blip r:embed="rId3"/>
          <a:stretch>
            <a:fillRect/>
          </a:stretch>
        </p:blipFill>
        <p:spPr>
          <a:xfrm>
            <a:off x="3420813" y="1776643"/>
            <a:ext cx="3438442" cy="377985"/>
          </a:xfrm>
          <a:prstGeom prst="rect">
            <a:avLst/>
          </a:prstGeom>
        </p:spPr>
      </p:pic>
      <p:pic>
        <p:nvPicPr>
          <p:cNvPr id="4" name="Immagine 3"/>
          <p:cNvPicPr>
            <a:picLocks noChangeAspect="1"/>
          </p:cNvPicPr>
          <p:nvPr/>
        </p:nvPicPr>
        <p:blipFill>
          <a:blip r:embed="rId4"/>
          <a:stretch>
            <a:fillRect/>
          </a:stretch>
        </p:blipFill>
        <p:spPr>
          <a:xfrm>
            <a:off x="6451184" y="4387436"/>
            <a:ext cx="1085182" cy="493819"/>
          </a:xfrm>
          <a:prstGeom prst="rect">
            <a:avLst/>
          </a:prstGeom>
        </p:spPr>
      </p:pic>
    </p:spTree>
    <p:extLst>
      <p:ext uri="{BB962C8B-B14F-4D97-AF65-F5344CB8AC3E}">
        <p14:creationId xmlns:p14="http://schemas.microsoft.com/office/powerpoint/2010/main" val="322931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1872" y="365127"/>
            <a:ext cx="10173778" cy="1040980"/>
          </a:xfrm>
        </p:spPr>
        <p:txBody>
          <a:bodyPr>
            <a:normAutofit fontScale="90000"/>
          </a:bodyPr>
          <a:lstStyle/>
          <a:p>
            <a:br>
              <a:rPr lang="it-IT" sz="2400" dirty="0"/>
            </a:br>
            <a:r>
              <a:rPr lang="it-IT" sz="1800" dirty="0">
                <a:latin typeface="Calibri Light" panose="020F0302020204030204" pitchFamily="34" charset="0"/>
              </a:rPr>
              <a:t>Nella regola successiva devi selezionare una lingua straniera a scelta tra quattro opzioni possibili (fig.6). Clicca il pulsante “Regola </a:t>
            </a:r>
            <a:r>
              <a:rPr lang="it-IT" sz="1800" dirty="0" err="1">
                <a:latin typeface="Calibri Light" panose="020F0302020204030204" pitchFamily="34" charset="0"/>
              </a:rPr>
              <a:t>succ</a:t>
            </a:r>
            <a:r>
              <a:rPr lang="it-IT" sz="1800" dirty="0">
                <a:latin typeface="Calibri Light" panose="020F0302020204030204" pitchFamily="34" charset="0"/>
              </a:rPr>
              <a:t>.” per proseguire. </a:t>
            </a:r>
            <a:br>
              <a:rPr lang="it-IT" sz="1800" dirty="0"/>
            </a:br>
            <a:endParaRPr lang="it-IT" sz="1800" dirty="0"/>
          </a:p>
        </p:txBody>
      </p:sp>
      <p:sp>
        <p:nvSpPr>
          <p:cNvPr id="3" name="Segnaposto contenuto 2"/>
          <p:cNvSpPr>
            <a:spLocks noGrp="1"/>
          </p:cNvSpPr>
          <p:nvPr>
            <p:ph idx="1"/>
          </p:nvPr>
        </p:nvSpPr>
        <p:spPr>
          <a:xfrm>
            <a:off x="838200" y="1276709"/>
            <a:ext cx="10515600" cy="5305246"/>
          </a:xfrm>
        </p:spPr>
        <p:txBody>
          <a:bodyPr anchor="b">
            <a:normAutofit/>
          </a:bodyPr>
          <a:lstStyle/>
          <a:p>
            <a:pPr marL="0" indent="0" algn="ctr">
              <a:buNone/>
            </a:pPr>
            <a:endParaRPr lang="it-IT" sz="1400" dirty="0"/>
          </a:p>
          <a:p>
            <a:pPr marL="0" indent="0" algn="ctr">
              <a:buNone/>
            </a:pPr>
            <a:endParaRPr lang="it-IT" sz="1400" dirty="0"/>
          </a:p>
          <a:p>
            <a:pPr marL="0" indent="0" algn="ctr">
              <a:buNone/>
            </a:pPr>
            <a:r>
              <a:rPr lang="it-IT" sz="1400" dirty="0"/>
              <a:t>Fig. 6</a:t>
            </a:r>
          </a:p>
        </p:txBody>
      </p:sp>
      <p:pic>
        <p:nvPicPr>
          <p:cNvPr id="4" name="Immagine 3"/>
          <p:cNvPicPr/>
          <p:nvPr/>
        </p:nvPicPr>
        <p:blipFill>
          <a:blip r:embed="rId3">
            <a:extLst>
              <a:ext uri="{28A0092B-C50C-407E-A947-70E740481C1C}">
                <a14:useLocalDpi xmlns:a14="http://schemas.microsoft.com/office/drawing/2010/main" val="0"/>
              </a:ext>
            </a:extLst>
          </a:blip>
          <a:srcRect t="12604" r="789"/>
          <a:stretch>
            <a:fillRect/>
          </a:stretch>
        </p:blipFill>
        <p:spPr bwMode="auto">
          <a:xfrm>
            <a:off x="838201" y="1371600"/>
            <a:ext cx="10077449" cy="4953000"/>
          </a:xfrm>
          <a:prstGeom prst="rect">
            <a:avLst/>
          </a:prstGeom>
          <a:noFill/>
          <a:ln w="9525">
            <a:solidFill>
              <a:schemeClr val="tx1"/>
            </a:solidFill>
          </a:ln>
        </p:spPr>
      </p:pic>
      <p:sp>
        <p:nvSpPr>
          <p:cNvPr id="6" name="Text Box 46"/>
          <p:cNvSpPr txBox="1">
            <a:spLocks noChangeArrowheads="1"/>
          </p:cNvSpPr>
          <p:nvPr/>
        </p:nvSpPr>
        <p:spPr bwMode="auto">
          <a:xfrm>
            <a:off x="3657600" y="1406107"/>
            <a:ext cx="4194234" cy="4167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8" name="Segnaposto numero diapositiva 7"/>
          <p:cNvSpPr>
            <a:spLocks noGrp="1"/>
          </p:cNvSpPr>
          <p:nvPr>
            <p:ph type="sldNum" sz="quarter" idx="12"/>
          </p:nvPr>
        </p:nvSpPr>
        <p:spPr/>
        <p:txBody>
          <a:bodyPr/>
          <a:lstStyle/>
          <a:p>
            <a:fld id="{DFAA26DA-4659-4A7F-A33C-D89E817FCABB}" type="slidenum">
              <a:rPr lang="it-IT" smtClean="0"/>
              <a:t>11</a:t>
            </a:fld>
            <a:endParaRPr lang="it-IT"/>
          </a:p>
        </p:txBody>
      </p:sp>
    </p:spTree>
    <p:extLst>
      <p:ext uri="{BB962C8B-B14F-4D97-AF65-F5344CB8AC3E}">
        <p14:creationId xmlns:p14="http://schemas.microsoft.com/office/powerpoint/2010/main" val="186141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5514" y="1"/>
            <a:ext cx="11261330" cy="1690688"/>
          </a:xfrm>
        </p:spPr>
        <p:txBody>
          <a:bodyPr>
            <a:normAutofit/>
          </a:bodyPr>
          <a:lstStyle/>
          <a:p>
            <a:r>
              <a:rPr lang="it-IT" sz="1600" dirty="0">
                <a:latin typeface="Calibri Light" panose="020F0302020204030204" pitchFamily="34" charset="0"/>
              </a:rPr>
              <a:t>Nella maschera che segue sono elencati e contraddistinti con il segno di spunta gli insegnamenti obbligatori del secondo anno e i relativi crediti (figura 7). Clicca “Regola </a:t>
            </a:r>
            <a:r>
              <a:rPr lang="it-IT" sz="1600" dirty="0" err="1">
                <a:latin typeface="Calibri Light" panose="020F0302020204030204" pitchFamily="34" charset="0"/>
              </a:rPr>
              <a:t>succ</a:t>
            </a:r>
            <a:r>
              <a:rPr lang="it-IT" sz="1600" dirty="0">
                <a:latin typeface="Calibri Light" panose="020F0302020204030204" pitchFamily="34" charset="0"/>
              </a:rPr>
              <a:t>.” per proseguire.</a:t>
            </a:r>
            <a:r>
              <a:rPr lang="it-IT" sz="1600" b="1" dirty="0">
                <a:latin typeface="Calibri Light" panose="020F0302020204030204" pitchFamily="34" charset="0"/>
              </a:rPr>
              <a:t> </a:t>
            </a:r>
            <a:br>
              <a:rPr lang="it-IT" sz="1600" b="1" dirty="0">
                <a:latin typeface="Calibri Light" panose="020F0302020204030204" pitchFamily="34" charset="0"/>
              </a:rPr>
            </a:br>
            <a:r>
              <a:rPr lang="it-IT" sz="1600" b="1" dirty="0">
                <a:latin typeface="Calibri Light" panose="020F0302020204030204" pitchFamily="34" charset="0"/>
              </a:rPr>
              <a:t>NOTA</a:t>
            </a:r>
            <a:r>
              <a:rPr lang="it-IT" sz="1600" dirty="0">
                <a:latin typeface="Calibri Light" panose="020F0302020204030204" pitchFamily="34" charset="0"/>
              </a:rPr>
              <a:t>: </a:t>
            </a:r>
            <a:r>
              <a:rPr lang="it-IT" sz="1600" i="1" dirty="0">
                <a:latin typeface="Calibri Light" panose="020F0302020204030204" pitchFamily="34" charset="0"/>
              </a:rPr>
              <a:t>nella parte inferiore di ogni pagina puoi visualizzare tutte le attività via via selezionate durante la compilazione e gli insegnamenti obbligatori </a:t>
            </a:r>
            <a:r>
              <a:rPr lang="it-IT" sz="1600" dirty="0">
                <a:latin typeface="Calibri Light" panose="020F0302020204030204" pitchFamily="34" charset="0"/>
              </a:rPr>
              <a:t>(esempio fig. 7).</a:t>
            </a:r>
            <a:br>
              <a:rPr lang="it-IT" sz="1600" dirty="0"/>
            </a:br>
            <a:endParaRPr lang="it-IT" sz="1600" dirty="0"/>
          </a:p>
        </p:txBody>
      </p:sp>
      <p:sp>
        <p:nvSpPr>
          <p:cNvPr id="3" name="Segnaposto contenuto 2"/>
          <p:cNvSpPr>
            <a:spLocks noGrp="1"/>
          </p:cNvSpPr>
          <p:nvPr>
            <p:ph idx="1"/>
          </p:nvPr>
        </p:nvSpPr>
        <p:spPr>
          <a:xfrm>
            <a:off x="709612" y="1491053"/>
            <a:ext cx="10515600" cy="4865297"/>
          </a:xfrm>
        </p:spPr>
        <p:txBody>
          <a:bodyPr anchor="b">
            <a:normAutofit/>
          </a:bodyPr>
          <a:lstStyle/>
          <a:p>
            <a:pPr marL="0" indent="0" algn="ctr">
              <a:buNone/>
            </a:pPr>
            <a:r>
              <a:rPr lang="it-IT" sz="1400" dirty="0"/>
              <a:t>Fig. 7</a:t>
            </a:r>
          </a:p>
        </p:txBody>
      </p:sp>
      <p:sp>
        <p:nvSpPr>
          <p:cNvPr id="7" name="Segnaposto numero diapositiva 6"/>
          <p:cNvSpPr>
            <a:spLocks noGrp="1"/>
          </p:cNvSpPr>
          <p:nvPr>
            <p:ph type="sldNum" sz="quarter" idx="12"/>
          </p:nvPr>
        </p:nvSpPr>
        <p:spPr/>
        <p:txBody>
          <a:bodyPr/>
          <a:lstStyle/>
          <a:p>
            <a:fld id="{DFAA26DA-4659-4A7F-A33C-D89E817FCABB}" type="slidenum">
              <a:rPr lang="it-IT" smtClean="0"/>
              <a:t>12</a:t>
            </a:fld>
            <a:endParaRPr lang="it-IT"/>
          </a:p>
        </p:txBody>
      </p:sp>
      <p:pic>
        <p:nvPicPr>
          <p:cNvPr id="9" name="Immagine 8"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28771"/>
            <a:ext cx="11193444" cy="4719960"/>
          </a:xfrm>
          <a:prstGeom prst="rect">
            <a:avLst/>
          </a:prstGeom>
          <a:ln>
            <a:solidFill>
              <a:schemeClr val="tx1"/>
            </a:solidFill>
          </a:ln>
        </p:spPr>
      </p:pic>
      <p:pic>
        <p:nvPicPr>
          <p:cNvPr id="10" name="Immagine 9"/>
          <p:cNvPicPr>
            <a:picLocks noChangeAspect="1"/>
          </p:cNvPicPr>
          <p:nvPr/>
        </p:nvPicPr>
        <p:blipFill>
          <a:blip r:embed="rId3"/>
          <a:stretch>
            <a:fillRect/>
          </a:stretch>
        </p:blipFill>
        <p:spPr>
          <a:xfrm>
            <a:off x="3308006" y="1309676"/>
            <a:ext cx="4212701" cy="432854"/>
          </a:xfrm>
          <a:prstGeom prst="rect">
            <a:avLst/>
          </a:prstGeom>
        </p:spPr>
      </p:pic>
      <p:sp>
        <p:nvSpPr>
          <p:cNvPr id="5" name="Rettangolo 4"/>
          <p:cNvSpPr/>
          <p:nvPr/>
        </p:nvSpPr>
        <p:spPr>
          <a:xfrm>
            <a:off x="533400" y="4158652"/>
            <a:ext cx="11176000" cy="189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83639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5943600" y="1027906"/>
            <a:ext cx="1571105" cy="352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714895" y="179938"/>
            <a:ext cx="11147367" cy="1333241"/>
          </a:xfrm>
        </p:spPr>
        <p:txBody>
          <a:bodyPr>
            <a:normAutofit/>
          </a:bodyPr>
          <a:lstStyle/>
          <a:p>
            <a:r>
              <a:rPr lang="it-IT" sz="1600" dirty="0">
                <a:latin typeface="Calibri Light" panose="020F0302020204030204" pitchFamily="34" charset="0"/>
              </a:rPr>
              <a:t>Nella schermata successiva sono elencate le attività didattiche obbligatorie previste al terzo anno (figura 8). </a:t>
            </a:r>
            <a:br>
              <a:rPr lang="it-IT" sz="1600" dirty="0">
                <a:latin typeface="Calibri Light" panose="020F0302020204030204" pitchFamily="34" charset="0"/>
              </a:rPr>
            </a:br>
            <a:r>
              <a:rPr lang="it-IT" sz="1600" dirty="0">
                <a:latin typeface="Calibri Light" panose="020F0302020204030204" pitchFamily="34" charset="0"/>
              </a:rPr>
              <a:t>Prosegui cliccando il pulsante “Regola </a:t>
            </a:r>
            <a:r>
              <a:rPr lang="it-IT" sz="1600" dirty="0" err="1">
                <a:latin typeface="Calibri Light" panose="020F0302020204030204" pitchFamily="34" charset="0"/>
              </a:rPr>
              <a:t>succ</a:t>
            </a:r>
            <a:r>
              <a:rPr lang="it-IT" sz="1600" dirty="0">
                <a:latin typeface="Calibri Light" panose="020F0302020204030204" pitchFamily="34" charset="0"/>
              </a:rPr>
              <a:t>.”</a:t>
            </a:r>
            <a:br>
              <a:rPr lang="it-IT" sz="1600" dirty="0"/>
            </a:br>
            <a:endParaRPr lang="it-IT" sz="1600" dirty="0"/>
          </a:p>
        </p:txBody>
      </p:sp>
      <p:sp>
        <p:nvSpPr>
          <p:cNvPr id="3" name="Segnaposto contenuto 2"/>
          <p:cNvSpPr>
            <a:spLocks noGrp="1"/>
          </p:cNvSpPr>
          <p:nvPr>
            <p:ph idx="1"/>
          </p:nvPr>
        </p:nvSpPr>
        <p:spPr>
          <a:xfrm>
            <a:off x="931652" y="1825624"/>
            <a:ext cx="10422147" cy="4833967"/>
          </a:xfrm>
        </p:spPr>
        <p:txBody>
          <a:bodyPr anchor="b">
            <a:normAutofit/>
          </a:bodyPr>
          <a:lstStyle/>
          <a:p>
            <a:pPr marL="0" indent="0" algn="ctr">
              <a:buNone/>
            </a:pPr>
            <a:r>
              <a:rPr lang="it-IT" sz="1400" dirty="0"/>
              <a:t>Fig. 8</a:t>
            </a:r>
          </a:p>
        </p:txBody>
      </p:sp>
      <p:sp>
        <p:nvSpPr>
          <p:cNvPr id="7" name="Segnaposto numero diapositiva 6"/>
          <p:cNvSpPr>
            <a:spLocks noGrp="1"/>
          </p:cNvSpPr>
          <p:nvPr>
            <p:ph type="sldNum" sz="quarter" idx="12"/>
          </p:nvPr>
        </p:nvSpPr>
        <p:spPr/>
        <p:txBody>
          <a:bodyPr/>
          <a:lstStyle/>
          <a:p>
            <a:fld id="{DFAA26DA-4659-4A7F-A33C-D89E817FCABB}" type="slidenum">
              <a:rPr lang="it-IT" smtClean="0"/>
              <a:t>13</a:t>
            </a:fld>
            <a:endParaRPr lang="it-IT"/>
          </a:p>
        </p:txBody>
      </p:sp>
      <p:pic>
        <p:nvPicPr>
          <p:cNvPr id="6" name="Immagine 5"/>
          <p:cNvPicPr>
            <a:picLocks noChangeAspect="1"/>
          </p:cNvPicPr>
          <p:nvPr/>
        </p:nvPicPr>
        <p:blipFill>
          <a:blip r:embed="rId2"/>
          <a:stretch>
            <a:fillRect/>
          </a:stretch>
        </p:blipFill>
        <p:spPr>
          <a:xfrm>
            <a:off x="3091875" y="2015540"/>
            <a:ext cx="4212701" cy="432854"/>
          </a:xfrm>
          <a:prstGeom prst="rect">
            <a:avLst/>
          </a:prstGeom>
        </p:spPr>
      </p:pic>
      <p:sp>
        <p:nvSpPr>
          <p:cNvPr id="9" name="Rettangolo 8"/>
          <p:cNvSpPr/>
          <p:nvPr/>
        </p:nvSpPr>
        <p:spPr>
          <a:xfrm>
            <a:off x="6077527" y="1203909"/>
            <a:ext cx="1437178" cy="256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descr="Ritaglio scherm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421" y="3400421"/>
            <a:ext cx="57158" cy="57158"/>
          </a:xfrm>
          <a:prstGeom prst="rect">
            <a:avLst/>
          </a:prstGeom>
        </p:spPr>
      </p:pic>
      <p:pic>
        <p:nvPicPr>
          <p:cNvPr id="14" name="Immagine 13"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658" y="3305157"/>
            <a:ext cx="66684" cy="247685"/>
          </a:xfrm>
          <a:prstGeom prst="rect">
            <a:avLst/>
          </a:prstGeom>
        </p:spPr>
      </p:pic>
      <p:pic>
        <p:nvPicPr>
          <p:cNvPr id="15" name="Immagine 14" descr="Ritaglio schermat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771" y="1213495"/>
            <a:ext cx="11097491" cy="4830410"/>
          </a:xfrm>
          <a:prstGeom prst="rect">
            <a:avLst/>
          </a:prstGeom>
          <a:ln>
            <a:solidFill>
              <a:schemeClr val="tx1"/>
            </a:solidFill>
          </a:ln>
        </p:spPr>
      </p:pic>
      <p:pic>
        <p:nvPicPr>
          <p:cNvPr id="16" name="Immagine 15"/>
          <p:cNvPicPr>
            <a:picLocks noChangeAspect="1"/>
          </p:cNvPicPr>
          <p:nvPr/>
        </p:nvPicPr>
        <p:blipFill>
          <a:blip r:embed="rId2"/>
          <a:stretch>
            <a:fillRect/>
          </a:stretch>
        </p:blipFill>
        <p:spPr>
          <a:xfrm>
            <a:off x="3352424" y="2057584"/>
            <a:ext cx="4212701" cy="432854"/>
          </a:xfrm>
          <a:prstGeom prst="rect">
            <a:avLst/>
          </a:prstGeom>
        </p:spPr>
      </p:pic>
      <p:sp>
        <p:nvSpPr>
          <p:cNvPr id="17" name="Rettangolo 16"/>
          <p:cNvSpPr/>
          <p:nvPr/>
        </p:nvSpPr>
        <p:spPr>
          <a:xfrm>
            <a:off x="6017952" y="1230310"/>
            <a:ext cx="1422400" cy="230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041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1293" y="365190"/>
            <a:ext cx="10124343" cy="842573"/>
          </a:xfrm>
        </p:spPr>
        <p:txBody>
          <a:bodyPr anchor="t">
            <a:normAutofit fontScale="90000"/>
          </a:bodyPr>
          <a:lstStyle/>
          <a:p>
            <a:r>
              <a:rPr lang="it-IT" sz="1800" dirty="0">
                <a:latin typeface="Calibri Light" panose="020F0302020204030204" pitchFamily="34" charset="0"/>
              </a:rPr>
              <a:t>Nella schermata che segue ti viene chiesto di selezionare con il segno di spunta due insegnamenti di tipo </a:t>
            </a:r>
            <a:r>
              <a:rPr lang="it-IT" sz="1800" b="1" u="sng" dirty="0">
                <a:latin typeface="Calibri Light" panose="020F0302020204030204" pitchFamily="34" charset="0"/>
              </a:rPr>
              <a:t>caratterizzante dei settori MAT/02-03-05 </a:t>
            </a:r>
            <a:r>
              <a:rPr lang="it-IT" sz="1800" dirty="0">
                <a:latin typeface="Calibri Light" panose="020F0302020204030204" pitchFamily="34" charset="0"/>
              </a:rPr>
              <a:t>da 6 crediti, scegliendo tra le attività elencate previste al terzo anno di corso (figura 9).</a:t>
            </a:r>
            <a:br>
              <a:rPr lang="it-IT" sz="1800" dirty="0">
                <a:latin typeface="Calibri Light" panose="020F0302020204030204" pitchFamily="34" charset="0"/>
              </a:rPr>
            </a:br>
            <a:r>
              <a:rPr lang="it-IT" sz="1800" dirty="0">
                <a:latin typeface="Calibri Light" panose="020F0302020204030204" pitchFamily="34" charset="0"/>
              </a:rPr>
              <a:t>Dopo aver scelto, clicca il pulsante “Regola </a:t>
            </a:r>
            <a:r>
              <a:rPr lang="it-IT" sz="1800" dirty="0" err="1">
                <a:latin typeface="Calibri Light" panose="020F0302020204030204" pitchFamily="34" charset="0"/>
              </a:rPr>
              <a:t>succ</a:t>
            </a:r>
            <a:r>
              <a:rPr lang="it-IT" sz="1800" dirty="0">
                <a:latin typeface="Calibri Light" panose="020F0302020204030204" pitchFamily="34" charset="0"/>
              </a:rPr>
              <a:t>.” per proseguire.</a:t>
            </a:r>
            <a:br>
              <a:rPr lang="it-IT" sz="1600" dirty="0"/>
            </a:br>
            <a:br>
              <a:rPr lang="it-IT" sz="1600" dirty="0"/>
            </a:br>
            <a:endParaRPr lang="it-IT" sz="1600" dirty="0"/>
          </a:p>
        </p:txBody>
      </p:sp>
      <p:sp>
        <p:nvSpPr>
          <p:cNvPr id="3" name="Segnaposto contenuto 2"/>
          <p:cNvSpPr>
            <a:spLocks noGrp="1"/>
          </p:cNvSpPr>
          <p:nvPr>
            <p:ph idx="1"/>
          </p:nvPr>
        </p:nvSpPr>
        <p:spPr>
          <a:xfrm>
            <a:off x="838200" y="1449238"/>
            <a:ext cx="10515600" cy="5244859"/>
          </a:xfrm>
        </p:spPr>
        <p:txBody>
          <a:bodyPr anchor="b">
            <a:normAutofit/>
          </a:bodyPr>
          <a:lstStyle/>
          <a:p>
            <a:pPr marL="0" indent="0" algn="ctr">
              <a:buNone/>
            </a:pPr>
            <a:r>
              <a:rPr lang="it-IT" sz="1400" dirty="0"/>
              <a:t>Fig. 9</a:t>
            </a:r>
          </a:p>
        </p:txBody>
      </p:sp>
      <p:sp>
        <p:nvSpPr>
          <p:cNvPr id="5" name="Text Box 46"/>
          <p:cNvSpPr txBox="1">
            <a:spLocks noChangeArrowheads="1"/>
          </p:cNvSpPr>
          <p:nvPr/>
        </p:nvSpPr>
        <p:spPr bwMode="auto">
          <a:xfrm>
            <a:off x="3640348" y="2277374"/>
            <a:ext cx="4453026" cy="3046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8" name="Segnaposto numero diapositiva 7"/>
          <p:cNvSpPr>
            <a:spLocks noGrp="1"/>
          </p:cNvSpPr>
          <p:nvPr>
            <p:ph type="sldNum" sz="quarter" idx="12"/>
          </p:nvPr>
        </p:nvSpPr>
        <p:spPr/>
        <p:txBody>
          <a:bodyPr/>
          <a:lstStyle/>
          <a:p>
            <a:fld id="{DFAA26DA-4659-4A7F-A33C-D89E817FCABB}" type="slidenum">
              <a:rPr lang="it-IT" smtClean="0"/>
              <a:t>14</a:t>
            </a:fld>
            <a:endParaRPr lang="it-IT"/>
          </a:p>
        </p:txBody>
      </p:sp>
      <p:pic>
        <p:nvPicPr>
          <p:cNvPr id="6" name="Immagine 5"/>
          <p:cNvPicPr>
            <a:picLocks noChangeAspect="1"/>
          </p:cNvPicPr>
          <p:nvPr/>
        </p:nvPicPr>
        <p:blipFill>
          <a:blip r:embed="rId2">
            <a:extLst>
              <a:ext uri="{BEBA8EAE-BF5A-486C-A8C5-ECC9F3942E4B}">
                <a14:imgProps xmlns:a14="http://schemas.microsoft.com/office/drawing/2010/main">
                  <a14:imgLayer r:embed="rId3">
                    <a14:imgEffect>
                      <a14:sharpenSoften amount="4000"/>
                    </a14:imgEffect>
                  </a14:imgLayer>
                </a14:imgProps>
              </a:ext>
              <a:ext uri="{28A0092B-C50C-407E-A947-70E740481C1C}">
                <a14:useLocalDpi xmlns:a14="http://schemas.microsoft.com/office/drawing/2010/main" val="0"/>
              </a:ext>
            </a:extLst>
          </a:blip>
          <a:stretch>
            <a:fillRect/>
          </a:stretch>
        </p:blipFill>
        <p:spPr>
          <a:xfrm>
            <a:off x="1977386" y="1849243"/>
            <a:ext cx="8581485" cy="3713795"/>
          </a:xfrm>
          <a:prstGeom prst="rect">
            <a:avLst/>
          </a:prstGeom>
          <a:ln>
            <a:noFill/>
          </a:ln>
        </p:spPr>
      </p:pic>
      <p:pic>
        <p:nvPicPr>
          <p:cNvPr id="7" name="Immagine 6"/>
          <p:cNvPicPr>
            <a:picLocks noChangeAspect="1"/>
          </p:cNvPicPr>
          <p:nvPr/>
        </p:nvPicPr>
        <p:blipFill>
          <a:blip r:embed="rId4"/>
          <a:stretch>
            <a:fillRect/>
          </a:stretch>
        </p:blipFill>
        <p:spPr>
          <a:xfrm>
            <a:off x="5455646" y="1790261"/>
            <a:ext cx="5571968" cy="470657"/>
          </a:xfrm>
          <a:prstGeom prst="rect">
            <a:avLst/>
          </a:prstGeom>
        </p:spPr>
      </p:pic>
      <p:sp>
        <p:nvSpPr>
          <p:cNvPr id="9" name="Rettangolo 8"/>
          <p:cNvSpPr/>
          <p:nvPr/>
        </p:nvSpPr>
        <p:spPr>
          <a:xfrm>
            <a:off x="3390966" y="3302153"/>
            <a:ext cx="1147783" cy="257966"/>
          </a:xfrm>
          <a:prstGeom prst="rect">
            <a:avLst/>
          </a:prstGeom>
          <a:noFill/>
          <a:ln w="2222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p:nvPicPr>
        <p:blipFill>
          <a:blip r:embed="rId5"/>
          <a:stretch>
            <a:fillRect/>
          </a:stretch>
        </p:blipFill>
        <p:spPr>
          <a:xfrm>
            <a:off x="1066364" y="1231064"/>
            <a:ext cx="10059272" cy="585267"/>
          </a:xfrm>
          <a:prstGeom prst="rect">
            <a:avLst/>
          </a:prstGeom>
        </p:spPr>
      </p:pic>
      <p:pic>
        <p:nvPicPr>
          <p:cNvPr id="11" name="Immagine 10"/>
          <p:cNvPicPr>
            <a:picLocks noChangeAspect="1"/>
          </p:cNvPicPr>
          <p:nvPr/>
        </p:nvPicPr>
        <p:blipFill>
          <a:blip r:embed="rId6"/>
          <a:stretch>
            <a:fillRect/>
          </a:stretch>
        </p:blipFill>
        <p:spPr>
          <a:xfrm>
            <a:off x="5932907" y="1207698"/>
            <a:ext cx="1341236" cy="170703"/>
          </a:xfrm>
          <a:prstGeom prst="rect">
            <a:avLst/>
          </a:prstGeom>
        </p:spPr>
      </p:pic>
      <p:sp>
        <p:nvSpPr>
          <p:cNvPr id="4" name="Rettangolo 3"/>
          <p:cNvSpPr/>
          <p:nvPr/>
        </p:nvSpPr>
        <p:spPr>
          <a:xfrm>
            <a:off x="1066364" y="1207698"/>
            <a:ext cx="10059272" cy="470484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2042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365125"/>
            <a:ext cx="10217727" cy="1084113"/>
          </a:xfrm>
        </p:spPr>
        <p:txBody>
          <a:bodyPr anchor="t">
            <a:normAutofit fontScale="90000"/>
          </a:bodyPr>
          <a:lstStyle/>
          <a:p>
            <a:r>
              <a:rPr lang="it-IT" sz="1800" dirty="0">
                <a:latin typeface="Calibri Light" panose="020F0302020204030204" pitchFamily="34" charset="0"/>
              </a:rPr>
              <a:t>Dovrai poi </a:t>
            </a:r>
            <a:r>
              <a:rPr lang="it-IT" sz="1800" dirty="0" err="1">
                <a:latin typeface="Calibri Light" panose="020F0302020204030204" pitchFamily="34" charset="0"/>
              </a:rPr>
              <a:t>selzionare</a:t>
            </a:r>
            <a:r>
              <a:rPr lang="it-IT" sz="1800" dirty="0">
                <a:latin typeface="Calibri Light" panose="020F0302020204030204" pitchFamily="34" charset="0"/>
              </a:rPr>
              <a:t> un altro esame </a:t>
            </a:r>
            <a:r>
              <a:rPr lang="it-IT" sz="1800" b="1" u="sng" dirty="0">
                <a:latin typeface="Calibri Light" panose="020F0302020204030204" pitchFamily="34" charset="0"/>
              </a:rPr>
              <a:t>caratterizzante dei settori MAT/06-07-08 </a:t>
            </a:r>
            <a:r>
              <a:rPr lang="it-IT" sz="1800" dirty="0">
                <a:latin typeface="Calibri Light" panose="020F0302020204030204" pitchFamily="34" charset="0"/>
              </a:rPr>
              <a:t>da 6 crediti, scegliendo tra le attività elencate previste al terzo anno di corso (figura 9).</a:t>
            </a:r>
            <a:br>
              <a:rPr lang="it-IT" sz="1800" dirty="0">
                <a:latin typeface="Calibri Light" panose="020F0302020204030204" pitchFamily="34" charset="0"/>
              </a:rPr>
            </a:br>
            <a:r>
              <a:rPr lang="it-IT" sz="1800" dirty="0">
                <a:latin typeface="Calibri Light" panose="020F0302020204030204" pitchFamily="34" charset="0"/>
              </a:rPr>
              <a:t>Dopo aver scelto, clicca il pulsante “Regola </a:t>
            </a:r>
            <a:r>
              <a:rPr lang="it-IT" sz="1800" dirty="0" err="1">
                <a:latin typeface="Calibri Light" panose="020F0302020204030204" pitchFamily="34" charset="0"/>
              </a:rPr>
              <a:t>succ</a:t>
            </a:r>
            <a:r>
              <a:rPr lang="it-IT" sz="1800" dirty="0">
                <a:latin typeface="Calibri Light" panose="020F0302020204030204" pitchFamily="34" charset="0"/>
              </a:rPr>
              <a:t>.” per proseguire.</a:t>
            </a:r>
            <a:br>
              <a:rPr lang="it-IT" sz="1600" dirty="0"/>
            </a:br>
            <a:br>
              <a:rPr lang="it-IT" sz="1600" dirty="0"/>
            </a:br>
            <a:endParaRPr lang="it-IT" sz="1600" dirty="0"/>
          </a:p>
        </p:txBody>
      </p:sp>
      <p:sp>
        <p:nvSpPr>
          <p:cNvPr id="3" name="Segnaposto contenuto 2"/>
          <p:cNvSpPr>
            <a:spLocks noGrp="1"/>
          </p:cNvSpPr>
          <p:nvPr>
            <p:ph idx="1"/>
          </p:nvPr>
        </p:nvSpPr>
        <p:spPr>
          <a:xfrm>
            <a:off x="838200" y="1449238"/>
            <a:ext cx="10515600" cy="5244859"/>
          </a:xfrm>
        </p:spPr>
        <p:txBody>
          <a:bodyPr anchor="b">
            <a:normAutofit/>
          </a:bodyPr>
          <a:lstStyle/>
          <a:p>
            <a:pPr marL="0" indent="0" algn="ctr">
              <a:buNone/>
            </a:pPr>
            <a:r>
              <a:rPr lang="it-IT" sz="1400" dirty="0"/>
              <a:t>Fig. 9</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15</a:t>
            </a:fld>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068" y="1871087"/>
            <a:ext cx="8645715" cy="3346522"/>
          </a:xfrm>
          <a:prstGeom prst="rect">
            <a:avLst/>
          </a:prstGeom>
          <a:ln>
            <a:noFill/>
          </a:ln>
        </p:spPr>
      </p:pic>
      <p:pic>
        <p:nvPicPr>
          <p:cNvPr id="9" name="Immagine 8"/>
          <p:cNvPicPr>
            <a:picLocks noChangeAspect="1"/>
          </p:cNvPicPr>
          <p:nvPr/>
        </p:nvPicPr>
        <p:blipFill>
          <a:blip r:embed="rId3"/>
          <a:stretch>
            <a:fillRect/>
          </a:stretch>
        </p:blipFill>
        <p:spPr>
          <a:xfrm>
            <a:off x="5575543" y="1771504"/>
            <a:ext cx="5119240" cy="526001"/>
          </a:xfrm>
          <a:prstGeom prst="rect">
            <a:avLst/>
          </a:prstGeom>
          <a:ln>
            <a:noFill/>
          </a:ln>
        </p:spPr>
      </p:pic>
      <p:pic>
        <p:nvPicPr>
          <p:cNvPr id="11" name="Immagine 10"/>
          <p:cNvPicPr>
            <a:picLocks noChangeAspect="1"/>
          </p:cNvPicPr>
          <p:nvPr/>
        </p:nvPicPr>
        <p:blipFill>
          <a:blip r:embed="rId4"/>
          <a:stretch>
            <a:fillRect/>
          </a:stretch>
        </p:blipFill>
        <p:spPr>
          <a:xfrm>
            <a:off x="3337196" y="3259274"/>
            <a:ext cx="1191613" cy="285074"/>
          </a:xfrm>
          <a:prstGeom prst="rect">
            <a:avLst/>
          </a:prstGeom>
        </p:spPr>
      </p:pic>
      <p:pic>
        <p:nvPicPr>
          <p:cNvPr id="12" name="Immagine 11"/>
          <p:cNvPicPr>
            <a:picLocks noChangeAspect="1"/>
          </p:cNvPicPr>
          <p:nvPr/>
        </p:nvPicPr>
        <p:blipFill>
          <a:blip r:embed="rId5"/>
          <a:stretch>
            <a:fillRect/>
          </a:stretch>
        </p:blipFill>
        <p:spPr>
          <a:xfrm>
            <a:off x="996654" y="1238727"/>
            <a:ext cx="10059272" cy="585267"/>
          </a:xfrm>
          <a:prstGeom prst="rect">
            <a:avLst/>
          </a:prstGeom>
        </p:spPr>
      </p:pic>
      <p:pic>
        <p:nvPicPr>
          <p:cNvPr id="13" name="Immagine 12"/>
          <p:cNvPicPr>
            <a:picLocks noChangeAspect="1"/>
          </p:cNvPicPr>
          <p:nvPr/>
        </p:nvPicPr>
        <p:blipFill>
          <a:blip r:embed="rId6"/>
          <a:stretch>
            <a:fillRect/>
          </a:stretch>
        </p:blipFill>
        <p:spPr>
          <a:xfrm>
            <a:off x="5803149" y="1231442"/>
            <a:ext cx="1341236" cy="170703"/>
          </a:xfrm>
          <a:prstGeom prst="rect">
            <a:avLst/>
          </a:prstGeom>
        </p:spPr>
      </p:pic>
      <p:pic>
        <p:nvPicPr>
          <p:cNvPr id="7" name="Immagine 6"/>
          <p:cNvPicPr>
            <a:picLocks noChangeAspect="1"/>
          </p:cNvPicPr>
          <p:nvPr/>
        </p:nvPicPr>
        <p:blipFill>
          <a:blip r:embed="rId7"/>
          <a:stretch>
            <a:fillRect/>
          </a:stretch>
        </p:blipFill>
        <p:spPr>
          <a:xfrm>
            <a:off x="972268" y="1231442"/>
            <a:ext cx="10083658" cy="4669941"/>
          </a:xfrm>
          <a:prstGeom prst="rect">
            <a:avLst/>
          </a:prstGeom>
        </p:spPr>
      </p:pic>
    </p:spTree>
    <p:extLst>
      <p:ext uri="{BB962C8B-B14F-4D97-AF65-F5344CB8AC3E}">
        <p14:creationId xmlns:p14="http://schemas.microsoft.com/office/powerpoint/2010/main" val="405318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207698"/>
            <a:ext cx="10515600" cy="4969265"/>
          </a:xfrm>
        </p:spPr>
        <p:txBody>
          <a:bodyPr>
            <a:normAutofit/>
          </a:bodyPr>
          <a:lstStyle/>
          <a:p>
            <a:pPr marL="0" indent="0" algn="just">
              <a:buNone/>
            </a:pPr>
            <a:r>
              <a:rPr lang="it-IT" sz="2400" dirty="0">
                <a:latin typeface="Calibri Light" panose="020F0302020204030204" pitchFamily="34" charset="0"/>
              </a:rPr>
              <a:t>Nelle regole che seguono, a partire da quella dedicata agli esami svolti in ERASMUS (fig. 10) ti viene chiesto di scegliere gli insegnamenti offerti dal tuo Corso e/o da altri Corsi di laurea magistrale dell’Ateneo per conseguire i </a:t>
            </a:r>
            <a:r>
              <a:rPr lang="it-IT" sz="2400" b="1" dirty="0">
                <a:latin typeface="Calibri Light" panose="020F0302020204030204" pitchFamily="34" charset="0"/>
              </a:rPr>
              <a:t>crediti a scelta libera,</a:t>
            </a:r>
            <a:r>
              <a:rPr lang="it-IT" sz="2400" dirty="0">
                <a:latin typeface="Calibri Light" panose="020F0302020204030204" pitchFamily="34" charset="0"/>
              </a:rPr>
              <a:t> come previsto dal Regolamento didattico del Corso, per un totale di </a:t>
            </a:r>
            <a:r>
              <a:rPr lang="it-IT" sz="2400" b="1" dirty="0">
                <a:latin typeface="Calibri Light" panose="020F0302020204030204" pitchFamily="34" charset="0"/>
              </a:rPr>
              <a:t>18 crediti</a:t>
            </a:r>
            <a:r>
              <a:rPr lang="it-IT" sz="2400" dirty="0">
                <a:latin typeface="Calibri Light" panose="020F0302020204030204" pitchFamily="34" charset="0"/>
              </a:rPr>
              <a:t>. </a:t>
            </a:r>
          </a:p>
          <a:p>
            <a:pPr marL="0" indent="0" algn="just">
              <a:buNone/>
            </a:pPr>
            <a:r>
              <a:rPr lang="it-IT" sz="2400" dirty="0">
                <a:latin typeface="Calibri Light" panose="020F0302020204030204" pitchFamily="34" charset="0"/>
              </a:rPr>
              <a:t> </a:t>
            </a:r>
          </a:p>
          <a:p>
            <a:pPr marL="0" indent="0" algn="just">
              <a:buNone/>
            </a:pPr>
            <a:r>
              <a:rPr lang="it-IT" sz="2400" b="1" dirty="0">
                <a:latin typeface="Calibri Light" panose="020F0302020204030204" pitchFamily="34" charset="0"/>
              </a:rPr>
              <a:t>ATTENZIONE</a:t>
            </a:r>
            <a:r>
              <a:rPr lang="it-IT" sz="2400" dirty="0">
                <a:latin typeface="Calibri Light" panose="020F0302020204030204" pitchFamily="34" charset="0"/>
              </a:rPr>
              <a:t>: se con gli insegnamenti che scegli esaurisci i 18 crediti a scelta libera, non puoi conseguire altri crediti. Se invece selezioni esami la cui somma supera 18 crediti, per esempio due esami da 6 e uno da 8 crediti, ti è consentito «sforare» (il limite di 18), fino a conseguire al massimo 22 crediti.</a:t>
            </a:r>
          </a:p>
          <a:p>
            <a:endParaRPr lang="it-IT" dirty="0">
              <a:latin typeface="+mj-lt"/>
            </a:endParaRPr>
          </a:p>
        </p:txBody>
      </p:sp>
      <p:sp>
        <p:nvSpPr>
          <p:cNvPr id="5" name="Segnaposto numero diapositiva 4"/>
          <p:cNvSpPr>
            <a:spLocks noGrp="1"/>
          </p:cNvSpPr>
          <p:nvPr>
            <p:ph type="sldNum" sz="quarter" idx="12"/>
          </p:nvPr>
        </p:nvSpPr>
        <p:spPr/>
        <p:txBody>
          <a:bodyPr/>
          <a:lstStyle/>
          <a:p>
            <a:fld id="{DFAA26DA-4659-4A7F-A33C-D89E817FCABB}" type="slidenum">
              <a:rPr lang="it-IT" smtClean="0"/>
              <a:t>16</a:t>
            </a:fld>
            <a:endParaRPr lang="it-IT"/>
          </a:p>
        </p:txBody>
      </p:sp>
    </p:spTree>
    <p:extLst>
      <p:ext uri="{BB962C8B-B14F-4D97-AF65-F5344CB8AC3E}">
        <p14:creationId xmlns:p14="http://schemas.microsoft.com/office/powerpoint/2010/main" val="2573420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26582"/>
            <a:ext cx="10515600" cy="1325563"/>
          </a:xfrm>
        </p:spPr>
        <p:txBody>
          <a:bodyPr>
            <a:normAutofit fontScale="90000"/>
          </a:bodyPr>
          <a:lstStyle/>
          <a:p>
            <a:r>
              <a:rPr lang="it-IT" sz="1800" dirty="0">
                <a:latin typeface="Calibri Light" panose="020F0302020204030204" pitchFamily="34" charset="0"/>
              </a:rPr>
              <a:t>In questa pagina trovi una regola (figura 10) da utilizzare se partecipi al programma ERASMUS e se il tuo Learning Agreement prevede attività a scelta libera </a:t>
            </a:r>
            <a:r>
              <a:rPr lang="it-IT" sz="1800" b="1" dirty="0">
                <a:latin typeface="Calibri Light" panose="020F0302020204030204" pitchFamily="34" charset="0"/>
              </a:rPr>
              <a:t>NON</a:t>
            </a:r>
            <a:r>
              <a:rPr lang="it-IT" sz="1800" dirty="0">
                <a:latin typeface="Calibri Light" panose="020F0302020204030204" pitchFamily="34" charset="0"/>
              </a:rPr>
              <a:t> corrispondenti ad esami offerti dal nostro Ateneo. Puoi scegliere fino a 18 crediti.</a:t>
            </a:r>
            <a:br>
              <a:rPr lang="it-IT" sz="1800" dirty="0">
                <a:latin typeface="Calibri Light" panose="020F0302020204030204" pitchFamily="34" charset="0"/>
              </a:rPr>
            </a:br>
            <a:r>
              <a:rPr lang="it-IT" sz="1800" i="1" dirty="0">
                <a:latin typeface="Calibri Light" panose="020F0302020204030204" pitchFamily="34" charset="0"/>
              </a:rPr>
              <a:t>Se utilizzi questa regola, clicca ''Regola </a:t>
            </a:r>
            <a:r>
              <a:rPr lang="it-IT" sz="1800" i="1" dirty="0" err="1">
                <a:latin typeface="Calibri Light" panose="020F0302020204030204" pitchFamily="34" charset="0"/>
              </a:rPr>
              <a:t>succ</a:t>
            </a:r>
            <a:r>
              <a:rPr lang="it-IT" sz="1800" i="1" dirty="0">
                <a:latin typeface="Calibri Light" panose="020F0302020204030204" pitchFamily="34" charset="0"/>
              </a:rPr>
              <a:t>.'' per proseguire nella compilazione. </a:t>
            </a:r>
            <a:br>
              <a:rPr lang="it-IT" sz="1800" i="1" dirty="0">
                <a:latin typeface="Calibri Light" panose="020F0302020204030204" pitchFamily="34" charset="0"/>
              </a:rPr>
            </a:br>
            <a:r>
              <a:rPr lang="it-IT" sz="1800" i="1" dirty="0">
                <a:latin typeface="Calibri Light" panose="020F0302020204030204" pitchFamily="34" charset="0"/>
              </a:rPr>
              <a:t>Se non intendi selezionare alcuna attività  e preferisci passare alla regola successiva, clicca </a:t>
            </a:r>
            <a:r>
              <a:rPr lang="it-IT" sz="1800" b="1" i="1" dirty="0">
                <a:latin typeface="Calibri Light" panose="020F0302020204030204" pitchFamily="34" charset="0"/>
              </a:rPr>
              <a:t>''Salta la scelta'' </a:t>
            </a:r>
            <a:br>
              <a:rPr lang="it-IT" sz="1600" u="sng" dirty="0">
                <a:effectLst>
                  <a:outerShdw blurRad="38100" dist="38100" dir="2700000" algn="tl">
                    <a:srgbClr val="000000">
                      <a:alpha val="43137"/>
                    </a:srgbClr>
                  </a:outerShdw>
                </a:effectLst>
                <a:latin typeface="Calibri Light" panose="020F0302020204030204" pitchFamily="34" charset="0"/>
              </a:rPr>
            </a:br>
            <a:endParaRPr lang="it-IT" sz="1600" u="sng" dirty="0">
              <a:effectLst>
                <a:outerShdw blurRad="38100" dist="38100" dir="2700000" algn="tl">
                  <a:srgbClr val="000000">
                    <a:alpha val="43137"/>
                  </a:srgbClr>
                </a:outerShdw>
              </a:effectLst>
              <a:latin typeface="Calibri Light" panose="020F0302020204030204" pitchFamily="34" charset="0"/>
            </a:endParaRPr>
          </a:p>
        </p:txBody>
      </p:sp>
      <p:sp>
        <p:nvSpPr>
          <p:cNvPr id="3" name="Segnaposto contenuto 2"/>
          <p:cNvSpPr>
            <a:spLocks noGrp="1"/>
          </p:cNvSpPr>
          <p:nvPr>
            <p:ph idx="1"/>
          </p:nvPr>
        </p:nvSpPr>
        <p:spPr>
          <a:xfrm>
            <a:off x="838200" y="1825624"/>
            <a:ext cx="10515600" cy="4773583"/>
          </a:xfrm>
          <a:ln>
            <a:noFill/>
          </a:ln>
        </p:spPr>
        <p:txBody>
          <a:bodyPr anchor="b">
            <a:normAutofit/>
          </a:bodyPr>
          <a:lstStyle/>
          <a:p>
            <a:pPr marL="0" indent="0" algn="ctr">
              <a:buNone/>
            </a:pPr>
            <a:endParaRPr lang="it-IT" sz="1400" dirty="0"/>
          </a:p>
          <a:p>
            <a:pPr marL="0" indent="0" algn="ctr">
              <a:buNone/>
            </a:pPr>
            <a:r>
              <a:rPr lang="it-IT" sz="1400" dirty="0"/>
              <a:t>Fig. 10</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17</a:t>
            </a:fld>
            <a:endParaRPr lang="it-IT"/>
          </a:p>
        </p:txBody>
      </p:sp>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721" y="2054206"/>
            <a:ext cx="9095175" cy="4128665"/>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63282"/>
            <a:ext cx="10183091" cy="594063"/>
          </a:xfrm>
          <a:prstGeom prst="rect">
            <a:avLst/>
          </a:prstGeom>
        </p:spPr>
      </p:pic>
      <p:sp>
        <p:nvSpPr>
          <p:cNvPr id="11" name="Rettangolo 10"/>
          <p:cNvSpPr/>
          <p:nvPr/>
        </p:nvSpPr>
        <p:spPr>
          <a:xfrm>
            <a:off x="5807503" y="1561538"/>
            <a:ext cx="1339273" cy="167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p:nvPicPr>
        <p:blipFill>
          <a:blip r:embed="rId4"/>
          <a:stretch>
            <a:fillRect/>
          </a:stretch>
        </p:blipFill>
        <p:spPr>
          <a:xfrm>
            <a:off x="5323879" y="2103722"/>
            <a:ext cx="4420486" cy="454204"/>
          </a:xfrm>
          <a:prstGeom prst="rect">
            <a:avLst/>
          </a:prstGeom>
        </p:spPr>
      </p:pic>
      <p:pic>
        <p:nvPicPr>
          <p:cNvPr id="5" name="Immagine 4"/>
          <p:cNvPicPr>
            <a:picLocks noChangeAspect="1"/>
          </p:cNvPicPr>
          <p:nvPr/>
        </p:nvPicPr>
        <p:blipFill>
          <a:blip r:embed="rId5"/>
          <a:stretch>
            <a:fillRect/>
          </a:stretch>
        </p:blipFill>
        <p:spPr>
          <a:xfrm>
            <a:off x="5722830" y="5647764"/>
            <a:ext cx="1127179" cy="448235"/>
          </a:xfrm>
          <a:prstGeom prst="rect">
            <a:avLst/>
          </a:prstGeom>
        </p:spPr>
      </p:pic>
      <p:pic>
        <p:nvPicPr>
          <p:cNvPr id="6" name="Immagine 5"/>
          <p:cNvPicPr>
            <a:picLocks noChangeAspect="1"/>
          </p:cNvPicPr>
          <p:nvPr/>
        </p:nvPicPr>
        <p:blipFill>
          <a:blip r:embed="rId6"/>
          <a:stretch>
            <a:fillRect/>
          </a:stretch>
        </p:blipFill>
        <p:spPr>
          <a:xfrm>
            <a:off x="910902" y="1552286"/>
            <a:ext cx="10186589" cy="4681796"/>
          </a:xfrm>
          <a:prstGeom prst="rect">
            <a:avLst/>
          </a:prstGeom>
        </p:spPr>
      </p:pic>
    </p:spTree>
    <p:extLst>
      <p:ext uri="{BB962C8B-B14F-4D97-AF65-F5344CB8AC3E}">
        <p14:creationId xmlns:p14="http://schemas.microsoft.com/office/powerpoint/2010/main" val="2892486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685" y="239638"/>
            <a:ext cx="10514114" cy="1607522"/>
          </a:xfrm>
        </p:spPr>
        <p:txBody>
          <a:bodyPr>
            <a:noAutofit/>
          </a:bodyPr>
          <a:lstStyle/>
          <a:p>
            <a:r>
              <a:rPr lang="it-IT" sz="1600" dirty="0">
                <a:latin typeface="Calibri Light" panose="020F0302020204030204" pitchFamily="34" charset="0"/>
              </a:rPr>
              <a:t>Nella maschera che segue (figura 11) ti viene riproposto l’elenco degli insegnamenti, offerti dal Regolamento del tuo Corso al terzo anno.  Potrai quindi inserirli come esami a scelta libera al terzo anno, ma ti è consentito anticipare la frequenza di tali corsi e sostenere gli esami al secondo anno. L’anticipo può essere richiesto all’Ufficio gestione carriere se l’insegnamento è attivato e hai già acquisito almeno il 50% dei crediti riferito all’anno di iscrizione.</a:t>
            </a:r>
            <a:br>
              <a:rPr lang="it-IT" sz="1600" dirty="0">
                <a:latin typeface="Calibri Light" panose="020F0302020204030204" pitchFamily="34" charset="0"/>
              </a:rPr>
            </a:br>
            <a:r>
              <a:rPr lang="it-IT" sz="1600" i="1" dirty="0">
                <a:latin typeface="Calibri Light" panose="020F0302020204030204" pitchFamily="34" charset="0"/>
              </a:rPr>
              <a:t>Se utilizzi questa regola, clicca ''Regola </a:t>
            </a:r>
            <a:r>
              <a:rPr lang="it-IT" sz="1600" i="1" dirty="0" err="1">
                <a:latin typeface="Calibri Light" panose="020F0302020204030204" pitchFamily="34" charset="0"/>
              </a:rPr>
              <a:t>succ</a:t>
            </a:r>
            <a:r>
              <a:rPr lang="it-IT" sz="1600" i="1" dirty="0">
                <a:latin typeface="Calibri Light" panose="020F0302020204030204" pitchFamily="34" charset="0"/>
              </a:rPr>
              <a:t>.'' per proseguire nella compilazione. </a:t>
            </a:r>
            <a:br>
              <a:rPr lang="it-IT" sz="1600" i="1" dirty="0">
                <a:latin typeface="Calibri Light" panose="020F0302020204030204" pitchFamily="34" charset="0"/>
              </a:rPr>
            </a:br>
            <a:r>
              <a:rPr lang="it-IT" sz="1600" i="1" dirty="0">
                <a:latin typeface="Calibri Light" panose="020F0302020204030204" pitchFamily="34" charset="0"/>
              </a:rPr>
              <a:t>Se non intendi selezionare alcuna attività  e preferisci passare alla regola successiva, clicca </a:t>
            </a:r>
            <a:r>
              <a:rPr lang="it-IT" sz="1600" b="1" i="1" dirty="0">
                <a:latin typeface="Calibri Light" panose="020F0302020204030204" pitchFamily="34" charset="0"/>
              </a:rPr>
              <a:t>''Salta la scelta'' </a:t>
            </a:r>
            <a:br>
              <a:rPr lang="it-IT" sz="1600" u="sng" dirty="0">
                <a:effectLst>
                  <a:outerShdw blurRad="38100" dist="38100" dir="2700000" algn="tl">
                    <a:srgbClr val="000000">
                      <a:alpha val="43137"/>
                    </a:srgbClr>
                  </a:outerShdw>
                </a:effectLst>
                <a:latin typeface="Calibri Light" panose="020F0302020204030204" pitchFamily="34" charset="0"/>
              </a:rPr>
            </a:br>
            <a:br>
              <a:rPr lang="it-IT" sz="1600" dirty="0"/>
            </a:br>
            <a:endParaRPr lang="it-IT" sz="1600" dirty="0">
              <a:latin typeface="Calibri Light" panose="020F0302020204030204" pitchFamily="34" charset="0"/>
            </a:endParaRPr>
          </a:p>
        </p:txBody>
      </p:sp>
      <p:sp>
        <p:nvSpPr>
          <p:cNvPr id="3" name="Segnaposto contenuto 2"/>
          <p:cNvSpPr>
            <a:spLocks noGrp="1"/>
          </p:cNvSpPr>
          <p:nvPr>
            <p:ph idx="1"/>
          </p:nvPr>
        </p:nvSpPr>
        <p:spPr>
          <a:xfrm>
            <a:off x="912090" y="1825624"/>
            <a:ext cx="10441709" cy="4833967"/>
          </a:xfrm>
        </p:spPr>
        <p:txBody>
          <a:bodyPr anchor="b">
            <a:normAutofit/>
          </a:bodyPr>
          <a:lstStyle/>
          <a:p>
            <a:pPr marL="0" indent="0" algn="ctr">
              <a:buNone/>
            </a:pPr>
            <a:r>
              <a:rPr lang="it-IT" sz="1400" dirty="0"/>
              <a:t>Fig. 11</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18</a:t>
            </a:fld>
            <a:endParaRPr lang="it-IT"/>
          </a:p>
        </p:txBody>
      </p:sp>
      <p:pic>
        <p:nvPicPr>
          <p:cNvPr id="6" name="Immagine 5"/>
          <p:cNvPicPr>
            <a:picLocks noChangeAspect="1"/>
          </p:cNvPicPr>
          <p:nvPr/>
        </p:nvPicPr>
        <p:blipFill>
          <a:blip r:embed="rId2"/>
          <a:stretch>
            <a:fillRect/>
          </a:stretch>
        </p:blipFill>
        <p:spPr>
          <a:xfrm>
            <a:off x="912090" y="1532989"/>
            <a:ext cx="10059272" cy="585267"/>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930" y="2093877"/>
            <a:ext cx="8353593" cy="4297460"/>
          </a:xfrm>
          <a:prstGeom prst="rect">
            <a:avLst/>
          </a:prstGeom>
        </p:spPr>
      </p:pic>
      <p:pic>
        <p:nvPicPr>
          <p:cNvPr id="9" name="Immagine 8"/>
          <p:cNvPicPr>
            <a:picLocks noChangeAspect="1"/>
          </p:cNvPicPr>
          <p:nvPr/>
        </p:nvPicPr>
        <p:blipFill>
          <a:blip r:embed="rId4"/>
          <a:stretch>
            <a:fillRect/>
          </a:stretch>
        </p:blipFill>
        <p:spPr>
          <a:xfrm>
            <a:off x="5705244" y="1528704"/>
            <a:ext cx="1341236" cy="170703"/>
          </a:xfrm>
          <a:prstGeom prst="rect">
            <a:avLst/>
          </a:prstGeom>
        </p:spPr>
      </p:pic>
      <p:pic>
        <p:nvPicPr>
          <p:cNvPr id="10" name="Immagine 9"/>
          <p:cNvPicPr>
            <a:picLocks noChangeAspect="1"/>
          </p:cNvPicPr>
          <p:nvPr/>
        </p:nvPicPr>
        <p:blipFill>
          <a:blip r:embed="rId5"/>
          <a:stretch>
            <a:fillRect/>
          </a:stretch>
        </p:blipFill>
        <p:spPr>
          <a:xfrm>
            <a:off x="5088105" y="2029072"/>
            <a:ext cx="4755292" cy="487722"/>
          </a:xfrm>
          <a:prstGeom prst="rect">
            <a:avLst/>
          </a:prstGeom>
        </p:spPr>
      </p:pic>
      <p:pic>
        <p:nvPicPr>
          <p:cNvPr id="5" name="Immagine 4"/>
          <p:cNvPicPr>
            <a:picLocks noChangeAspect="1"/>
          </p:cNvPicPr>
          <p:nvPr/>
        </p:nvPicPr>
        <p:blipFill>
          <a:blip r:embed="rId6"/>
          <a:stretch>
            <a:fillRect/>
          </a:stretch>
        </p:blipFill>
        <p:spPr>
          <a:xfrm>
            <a:off x="893801" y="1528704"/>
            <a:ext cx="10077561" cy="4862633"/>
          </a:xfrm>
          <a:prstGeom prst="rect">
            <a:avLst/>
          </a:prstGeom>
        </p:spPr>
      </p:pic>
    </p:spTree>
    <p:extLst>
      <p:ext uri="{BB962C8B-B14F-4D97-AF65-F5344CB8AC3E}">
        <p14:creationId xmlns:p14="http://schemas.microsoft.com/office/powerpoint/2010/main" val="408990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73177" y="206578"/>
            <a:ext cx="10580623" cy="1325563"/>
          </a:xfrm>
        </p:spPr>
        <p:txBody>
          <a:bodyPr anchor="t">
            <a:normAutofit fontScale="90000"/>
          </a:bodyPr>
          <a:lstStyle/>
          <a:p>
            <a:br>
              <a:rPr lang="it-IT" sz="1600" dirty="0"/>
            </a:br>
            <a:r>
              <a:rPr lang="it-IT" sz="1800" dirty="0">
                <a:latin typeface="Calibri Light" panose="020F0302020204030204" pitchFamily="34" charset="0"/>
              </a:rPr>
              <a:t>Con le regole successive puoi completare e/o effettuare la scelta, al tuo secondo e/o terzo anno, tra gli insegnamenti offerti da altri Corsi di studio dell’Ateneo. </a:t>
            </a:r>
            <a:br>
              <a:rPr lang="it-IT" sz="1800" dirty="0">
                <a:latin typeface="Calibri Light" panose="020F0302020204030204" pitchFamily="34" charset="0"/>
              </a:rPr>
            </a:br>
            <a:r>
              <a:rPr lang="it-IT" sz="1800" dirty="0">
                <a:latin typeface="Calibri Light" panose="020F0302020204030204" pitchFamily="34" charset="0"/>
              </a:rPr>
              <a:t>Clicca sul pulsante “</a:t>
            </a:r>
            <a:r>
              <a:rPr lang="it-IT" sz="1800" b="1" dirty="0">
                <a:latin typeface="Calibri Light" panose="020F0302020204030204" pitchFamily="34" charset="0"/>
              </a:rPr>
              <a:t>Aggiungi attività</a:t>
            </a:r>
            <a:r>
              <a:rPr lang="it-IT" sz="1800" dirty="0">
                <a:latin typeface="Calibri Light" panose="020F0302020204030204" pitchFamily="34" charset="0"/>
              </a:rPr>
              <a:t>” (figura 12) se vuoi inserire al tuo secondo/terzo anno insegnamenti da un altro Corso dell’Ateneo (figura 13).</a:t>
            </a:r>
            <a:br>
              <a:rPr lang="it-IT" sz="1800" dirty="0">
                <a:latin typeface="Calibri Light" panose="020F0302020204030204" pitchFamily="34" charset="0"/>
              </a:rPr>
            </a:br>
            <a:br>
              <a:rPr lang="it-IT" sz="1600" dirty="0"/>
            </a:br>
            <a:br>
              <a:rPr lang="it-IT" sz="1600" dirty="0"/>
            </a:br>
            <a:br>
              <a:rPr lang="it-IT" sz="1600" dirty="0"/>
            </a:br>
            <a:br>
              <a:rPr lang="it-IT" sz="1600" dirty="0"/>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4"/>
            <a:ext cx="10515600" cy="4816715"/>
          </a:xfrm>
        </p:spPr>
        <p:txBody>
          <a:bodyPr anchor="b">
            <a:normAutofit/>
          </a:bodyPr>
          <a:lstStyle/>
          <a:p>
            <a:pPr marL="0" indent="0" algn="ctr">
              <a:buNone/>
            </a:pPr>
            <a:r>
              <a:rPr lang="it-IT" sz="1400" dirty="0"/>
              <a:t>Fig. 12</a:t>
            </a:r>
          </a:p>
        </p:txBody>
      </p:sp>
      <p:sp>
        <p:nvSpPr>
          <p:cNvPr id="8" name="Segnaposto numero diapositiva 7"/>
          <p:cNvSpPr>
            <a:spLocks noGrp="1"/>
          </p:cNvSpPr>
          <p:nvPr>
            <p:ph type="sldNum" sz="quarter" idx="12"/>
          </p:nvPr>
        </p:nvSpPr>
        <p:spPr/>
        <p:txBody>
          <a:bodyPr/>
          <a:lstStyle/>
          <a:p>
            <a:fld id="{DFAA26DA-4659-4A7F-A33C-D89E817FCABB}" type="slidenum">
              <a:rPr lang="it-IT" smtClean="0"/>
              <a:t>19</a:t>
            </a:fld>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45" y="2238116"/>
            <a:ext cx="8507012" cy="3705742"/>
          </a:xfrm>
          <a:prstGeom prst="rect">
            <a:avLst/>
          </a:prstGeom>
        </p:spPr>
      </p:pic>
      <p:pic>
        <p:nvPicPr>
          <p:cNvPr id="7" name="Immagine 6"/>
          <p:cNvPicPr>
            <a:picLocks noChangeAspect="1"/>
          </p:cNvPicPr>
          <p:nvPr/>
        </p:nvPicPr>
        <p:blipFill>
          <a:blip r:embed="rId3"/>
          <a:stretch>
            <a:fillRect/>
          </a:stretch>
        </p:blipFill>
        <p:spPr>
          <a:xfrm>
            <a:off x="918582" y="1652849"/>
            <a:ext cx="10059272" cy="585267"/>
          </a:xfrm>
          <a:prstGeom prst="rect">
            <a:avLst/>
          </a:prstGeom>
        </p:spPr>
      </p:pic>
      <p:pic>
        <p:nvPicPr>
          <p:cNvPr id="9" name="Immagine 8"/>
          <p:cNvPicPr>
            <a:picLocks noChangeAspect="1"/>
          </p:cNvPicPr>
          <p:nvPr/>
        </p:nvPicPr>
        <p:blipFill>
          <a:blip r:embed="rId4"/>
          <a:stretch>
            <a:fillRect/>
          </a:stretch>
        </p:blipFill>
        <p:spPr>
          <a:xfrm>
            <a:off x="4974499" y="2129191"/>
            <a:ext cx="4755292" cy="487722"/>
          </a:xfrm>
          <a:prstGeom prst="rect">
            <a:avLst/>
          </a:prstGeom>
        </p:spPr>
      </p:pic>
      <p:pic>
        <p:nvPicPr>
          <p:cNvPr id="10" name="Immagine 9"/>
          <p:cNvPicPr>
            <a:picLocks noChangeAspect="1"/>
          </p:cNvPicPr>
          <p:nvPr/>
        </p:nvPicPr>
        <p:blipFill>
          <a:blip r:embed="rId5"/>
          <a:stretch>
            <a:fillRect/>
          </a:stretch>
        </p:blipFill>
        <p:spPr>
          <a:xfrm>
            <a:off x="5758851" y="1644905"/>
            <a:ext cx="1341236" cy="170703"/>
          </a:xfrm>
          <a:prstGeom prst="rect">
            <a:avLst/>
          </a:prstGeom>
        </p:spPr>
      </p:pic>
      <p:pic>
        <p:nvPicPr>
          <p:cNvPr id="4" name="Immagine 3"/>
          <p:cNvPicPr>
            <a:picLocks noChangeAspect="1"/>
          </p:cNvPicPr>
          <p:nvPr/>
        </p:nvPicPr>
        <p:blipFill>
          <a:blip r:embed="rId6"/>
          <a:stretch>
            <a:fillRect/>
          </a:stretch>
        </p:blipFill>
        <p:spPr>
          <a:xfrm>
            <a:off x="838200" y="1551249"/>
            <a:ext cx="10370195" cy="4718713"/>
          </a:xfrm>
          <a:prstGeom prst="rect">
            <a:avLst/>
          </a:prstGeom>
        </p:spPr>
      </p:pic>
      <p:sp>
        <p:nvSpPr>
          <p:cNvPr id="5" name="Rettangolo 4"/>
          <p:cNvSpPr/>
          <p:nvPr/>
        </p:nvSpPr>
        <p:spPr>
          <a:xfrm>
            <a:off x="7980218" y="5361709"/>
            <a:ext cx="1230284" cy="5821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3191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37736" y="716921"/>
            <a:ext cx="9144000" cy="2387600"/>
          </a:xfrm>
        </p:spPr>
        <p:txBody>
          <a:bodyPr anchor="ctr">
            <a:normAutofit/>
          </a:bodyPr>
          <a:lstStyle/>
          <a:p>
            <a:r>
              <a:rPr lang="it-IT" sz="3200" b="1" dirty="0"/>
              <a:t>Che cos’è il piano di studio?  </a:t>
            </a:r>
            <a:br>
              <a:rPr lang="it-IT" sz="3200" b="1" dirty="0"/>
            </a:br>
            <a:endParaRPr lang="it-IT" sz="3200" b="1" dirty="0"/>
          </a:p>
        </p:txBody>
      </p:sp>
      <p:sp>
        <p:nvSpPr>
          <p:cNvPr id="3" name="Sottotitolo 2"/>
          <p:cNvSpPr>
            <a:spLocks noGrp="1"/>
          </p:cNvSpPr>
          <p:nvPr>
            <p:ph type="subTitle" idx="1"/>
          </p:nvPr>
        </p:nvSpPr>
        <p:spPr>
          <a:xfrm>
            <a:off x="1593011" y="2717322"/>
            <a:ext cx="9144000" cy="2152290"/>
          </a:xfrm>
        </p:spPr>
        <p:txBody>
          <a:bodyPr anchor="ctr">
            <a:normAutofit/>
          </a:bodyPr>
          <a:lstStyle/>
          <a:p>
            <a:pPr algn="just"/>
            <a:r>
              <a:rPr lang="it-IT" sz="2200" dirty="0">
                <a:latin typeface="+mj-lt"/>
              </a:rPr>
              <a:t>Il piano di studio è l’insieme delle attività formative obbligatorie, delle attività previste come opzionali e delle attività formative scelte autonomamente dallo studente in coerenza con il Regolamento Didattico del Corso di Studio.</a:t>
            </a:r>
          </a:p>
        </p:txBody>
      </p:sp>
      <p:pic>
        <p:nvPicPr>
          <p:cNvPr id="4" name="Immagine 3"/>
          <p:cNvPicPr/>
          <p:nvPr/>
        </p:nvPicPr>
        <p:blipFill>
          <a:blip r:embed="rId2">
            <a:extLst>
              <a:ext uri="{28A0092B-C50C-407E-A947-70E740481C1C}">
                <a14:useLocalDpi xmlns:a14="http://schemas.microsoft.com/office/drawing/2010/main" val="0"/>
              </a:ext>
            </a:extLst>
          </a:blip>
          <a:stretch>
            <a:fillRect/>
          </a:stretch>
        </p:blipFill>
        <p:spPr>
          <a:xfrm>
            <a:off x="8301098" y="1096484"/>
            <a:ext cx="2111375" cy="2111375"/>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2</a:t>
            </a:fld>
            <a:endParaRPr lang="it-IT"/>
          </a:p>
        </p:txBody>
      </p:sp>
    </p:spTree>
    <p:extLst>
      <p:ext uri="{BB962C8B-B14F-4D97-AF65-F5344CB8AC3E}">
        <p14:creationId xmlns:p14="http://schemas.microsoft.com/office/powerpoint/2010/main" val="111400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4"/>
            <a:ext cx="10515600" cy="4816715"/>
          </a:xfrm>
        </p:spPr>
        <p:txBody>
          <a:bodyPr anchor="b">
            <a:normAutofit/>
          </a:bodyPr>
          <a:lstStyle/>
          <a:p>
            <a:pPr marL="0" indent="0" algn="ctr">
              <a:buNone/>
            </a:pPr>
            <a:r>
              <a:rPr lang="it-IT" sz="1400" dirty="0"/>
              <a:t>Fig. 13</a:t>
            </a:r>
          </a:p>
        </p:txBody>
      </p:sp>
      <p:pic>
        <p:nvPicPr>
          <p:cNvPr id="5" name="Immagine 4"/>
          <p:cNvPicPr/>
          <p:nvPr/>
        </p:nvPicPr>
        <p:blipFill>
          <a:blip r:embed="rId2">
            <a:extLst>
              <a:ext uri="{28A0092B-C50C-407E-A947-70E740481C1C}">
                <a14:useLocalDpi xmlns:a14="http://schemas.microsoft.com/office/drawing/2010/main" val="0"/>
              </a:ext>
            </a:extLst>
          </a:blip>
          <a:srcRect t="15800" r="261"/>
          <a:stretch>
            <a:fillRect/>
          </a:stretch>
        </p:blipFill>
        <p:spPr bwMode="auto">
          <a:xfrm>
            <a:off x="1199071" y="621102"/>
            <a:ext cx="9083615" cy="5529532"/>
          </a:xfrm>
          <a:prstGeom prst="rect">
            <a:avLst/>
          </a:prstGeom>
          <a:noFill/>
          <a:ln w="9525">
            <a:solidFill>
              <a:schemeClr val="tx1"/>
            </a:solidFill>
          </a:ln>
        </p:spPr>
      </p:pic>
      <p:sp>
        <p:nvSpPr>
          <p:cNvPr id="6" name="Text Box 46"/>
          <p:cNvSpPr txBox="1">
            <a:spLocks noChangeArrowheads="1"/>
          </p:cNvSpPr>
          <p:nvPr/>
        </p:nvSpPr>
        <p:spPr bwMode="auto">
          <a:xfrm>
            <a:off x="3773427" y="1651748"/>
            <a:ext cx="4219575" cy="3477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Segnaposto numero diapositiva 6"/>
          <p:cNvSpPr>
            <a:spLocks noGrp="1"/>
          </p:cNvSpPr>
          <p:nvPr>
            <p:ph type="sldNum" sz="quarter" idx="12"/>
          </p:nvPr>
        </p:nvSpPr>
        <p:spPr/>
        <p:txBody>
          <a:bodyPr/>
          <a:lstStyle/>
          <a:p>
            <a:fld id="{DFAA26DA-4659-4A7F-A33C-D89E817FCABB}" type="slidenum">
              <a:rPr lang="it-IT" smtClean="0"/>
              <a:t>20</a:t>
            </a:fld>
            <a:endParaRPr lang="it-IT"/>
          </a:p>
        </p:txBody>
      </p:sp>
    </p:spTree>
    <p:extLst>
      <p:ext uri="{BB962C8B-B14F-4D97-AF65-F5344CB8AC3E}">
        <p14:creationId xmlns:p14="http://schemas.microsoft.com/office/powerpoint/2010/main" val="4294884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4753"/>
            <a:ext cx="9753600" cy="1325563"/>
          </a:xfrm>
        </p:spPr>
        <p:txBody>
          <a:bodyPr>
            <a:normAutofit/>
          </a:bodyPr>
          <a:lstStyle/>
          <a:p>
            <a:r>
              <a:rPr lang="it-IT" sz="1600" dirty="0">
                <a:latin typeface="Calibri Light" panose="020F0302020204030204" pitchFamily="34" charset="0"/>
              </a:rPr>
              <a:t>Clicca sul simbolo </a:t>
            </a:r>
            <a:r>
              <a:rPr lang="it-IT" sz="1600" b="1" dirty="0">
                <a:latin typeface="Calibri Light" panose="020F0302020204030204" pitchFamily="34" charset="0"/>
              </a:rPr>
              <a:t>+ (Aggiungi) </a:t>
            </a:r>
            <a:r>
              <a:rPr lang="it-IT" sz="1600" dirty="0">
                <a:latin typeface="Calibri Light" panose="020F0302020204030204" pitchFamily="34" charset="0"/>
              </a:rPr>
              <a:t>per inserire l’attività prescelta (figura 14). </a:t>
            </a:r>
            <a:br>
              <a:rPr lang="it-IT" sz="1600" dirty="0">
                <a:latin typeface="Calibri Light" panose="020F0302020204030204" pitchFamily="34" charset="0"/>
              </a:rPr>
            </a:br>
            <a:r>
              <a:rPr lang="it-IT" sz="1600" dirty="0">
                <a:latin typeface="Calibri Light" panose="020F0302020204030204" pitchFamily="34" charset="0"/>
              </a:rPr>
              <a:t>Clicca “Cambia CDS” se vuoi selezionare un altro Corso, altrimenti clicca “Torna alla regola” per tornare alla schermata iniziale e proseguire nella navigazione.</a:t>
            </a:r>
            <a:br>
              <a:rPr lang="it-IT" sz="1600" dirty="0">
                <a:latin typeface="Calibri Light" panose="020F0302020204030204" pitchFamily="34" charset="0"/>
              </a:rPr>
            </a:br>
            <a:br>
              <a:rPr lang="it-IT" sz="1600" dirty="0"/>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5"/>
            <a:ext cx="10515600" cy="4851220"/>
          </a:xfrm>
        </p:spPr>
        <p:txBody>
          <a:bodyPr anchor="b">
            <a:normAutofit/>
          </a:bodyPr>
          <a:lstStyle/>
          <a:p>
            <a:pPr marL="0" indent="0" algn="ctr">
              <a:buNone/>
            </a:pPr>
            <a:r>
              <a:rPr lang="it-IT" sz="1400" dirty="0"/>
              <a:t>Fig. 14</a:t>
            </a:r>
          </a:p>
        </p:txBody>
      </p:sp>
      <p:pic>
        <p:nvPicPr>
          <p:cNvPr id="4" name="Immagine 3"/>
          <p:cNvPicPr/>
          <p:nvPr/>
        </p:nvPicPr>
        <p:blipFill>
          <a:blip r:embed="rId2">
            <a:extLst>
              <a:ext uri="{28A0092B-C50C-407E-A947-70E740481C1C}">
                <a14:useLocalDpi xmlns:a14="http://schemas.microsoft.com/office/drawing/2010/main" val="0"/>
              </a:ext>
            </a:extLst>
          </a:blip>
          <a:srcRect t="12196" r="677"/>
          <a:stretch>
            <a:fillRect/>
          </a:stretch>
        </p:blipFill>
        <p:spPr bwMode="auto">
          <a:xfrm>
            <a:off x="838200" y="1302590"/>
            <a:ext cx="9753600" cy="5029200"/>
          </a:xfrm>
          <a:prstGeom prst="rect">
            <a:avLst/>
          </a:prstGeom>
          <a:noFill/>
          <a:ln w="9525">
            <a:solidFill>
              <a:schemeClr val="tx1"/>
            </a:solidFill>
          </a:ln>
        </p:spPr>
      </p:pic>
      <p:sp>
        <p:nvSpPr>
          <p:cNvPr id="7" name="Segnaposto numero diapositiva 6"/>
          <p:cNvSpPr>
            <a:spLocks noGrp="1"/>
          </p:cNvSpPr>
          <p:nvPr>
            <p:ph type="sldNum" sz="quarter" idx="12"/>
          </p:nvPr>
        </p:nvSpPr>
        <p:spPr/>
        <p:txBody>
          <a:bodyPr/>
          <a:lstStyle/>
          <a:p>
            <a:fld id="{DFAA26DA-4659-4A7F-A33C-D89E817FCABB}" type="slidenum">
              <a:rPr lang="it-IT" smtClean="0"/>
              <a:t>21</a:t>
            </a:fld>
            <a:endParaRPr lang="it-IT"/>
          </a:p>
        </p:txBody>
      </p:sp>
    </p:spTree>
    <p:extLst>
      <p:ext uri="{BB962C8B-B14F-4D97-AF65-F5344CB8AC3E}">
        <p14:creationId xmlns:p14="http://schemas.microsoft.com/office/powerpoint/2010/main" val="1326510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79849"/>
            <a:ext cx="10515600" cy="1325563"/>
          </a:xfrm>
        </p:spPr>
        <p:txBody>
          <a:bodyPr>
            <a:normAutofit/>
          </a:bodyPr>
          <a:lstStyle/>
          <a:p>
            <a:r>
              <a:rPr lang="it-IT" sz="1600" dirty="0">
                <a:latin typeface="Calibri Light" panose="020F0302020204030204" pitchFamily="34" charset="0"/>
              </a:rPr>
              <a:t>Nelle regole che seguono puoi scegliere, al terzo anno, insegnamenti del tuo Corso (figura 15) e/o offerti da altri Corsi dell’Ateneo, per conseguire i crediti </a:t>
            </a:r>
            <a:r>
              <a:rPr lang="it-IT" sz="1600" b="1" dirty="0" err="1">
                <a:latin typeface="Calibri Light" panose="020F0302020204030204" pitchFamily="34" charset="0"/>
              </a:rPr>
              <a:t>sovrannumerari</a:t>
            </a:r>
            <a:r>
              <a:rPr lang="it-IT" sz="1600" dirty="0">
                <a:latin typeface="Calibri Light" panose="020F0302020204030204" pitchFamily="34" charset="0"/>
              </a:rPr>
              <a:t>, fino a un massimo di</a:t>
            </a:r>
            <a:r>
              <a:rPr lang="it-IT" sz="1600" b="1" dirty="0">
                <a:latin typeface="Calibri Light" panose="020F0302020204030204" pitchFamily="34" charset="0"/>
              </a:rPr>
              <a:t> 12</a:t>
            </a:r>
            <a:r>
              <a:rPr lang="it-IT" sz="1600" dirty="0">
                <a:latin typeface="Calibri Light" panose="020F0302020204030204" pitchFamily="34" charset="0"/>
              </a:rPr>
              <a:t>.</a:t>
            </a:r>
            <a:br>
              <a:rPr lang="it-IT" sz="1600" dirty="0">
                <a:latin typeface="Calibri Light" panose="020F0302020204030204" pitchFamily="34" charset="0"/>
              </a:rPr>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5"/>
            <a:ext cx="10515600" cy="4842594"/>
          </a:xfrm>
        </p:spPr>
        <p:txBody>
          <a:bodyPr anchor="b">
            <a:normAutofit/>
          </a:bodyPr>
          <a:lstStyle/>
          <a:p>
            <a:pPr marL="0" indent="0" algn="ctr">
              <a:buNone/>
            </a:pPr>
            <a:r>
              <a:rPr lang="it-IT" sz="1400" dirty="0"/>
              <a:t>Fig. 15</a:t>
            </a:r>
          </a:p>
        </p:txBody>
      </p:sp>
      <p:sp>
        <p:nvSpPr>
          <p:cNvPr id="8" name="Segnaposto numero diapositiva 7"/>
          <p:cNvSpPr>
            <a:spLocks noGrp="1"/>
          </p:cNvSpPr>
          <p:nvPr>
            <p:ph type="sldNum" sz="quarter" idx="12"/>
          </p:nvPr>
        </p:nvSpPr>
        <p:spPr/>
        <p:txBody>
          <a:bodyPr/>
          <a:lstStyle/>
          <a:p>
            <a:fld id="{DFAA26DA-4659-4A7F-A33C-D89E817FCABB}" type="slidenum">
              <a:rPr lang="it-IT" smtClean="0"/>
              <a:t>22</a:t>
            </a:fld>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312" y="1760366"/>
            <a:ext cx="7968830" cy="4328747"/>
          </a:xfrm>
          <a:prstGeom prst="rect">
            <a:avLst/>
          </a:prstGeom>
        </p:spPr>
      </p:pic>
      <p:pic>
        <p:nvPicPr>
          <p:cNvPr id="7" name="Immagine 6"/>
          <p:cNvPicPr>
            <a:picLocks noChangeAspect="1"/>
          </p:cNvPicPr>
          <p:nvPr/>
        </p:nvPicPr>
        <p:blipFill>
          <a:blip r:embed="rId3"/>
          <a:stretch>
            <a:fillRect/>
          </a:stretch>
        </p:blipFill>
        <p:spPr>
          <a:xfrm>
            <a:off x="1000788" y="1208007"/>
            <a:ext cx="9374422" cy="545422"/>
          </a:xfrm>
          <a:prstGeom prst="rect">
            <a:avLst/>
          </a:prstGeom>
        </p:spPr>
      </p:pic>
      <p:pic>
        <p:nvPicPr>
          <p:cNvPr id="9" name="Immagine 8"/>
          <p:cNvPicPr>
            <a:picLocks noChangeAspect="1"/>
          </p:cNvPicPr>
          <p:nvPr/>
        </p:nvPicPr>
        <p:blipFill>
          <a:blip r:embed="rId4"/>
          <a:stretch>
            <a:fillRect/>
          </a:stretch>
        </p:blipFill>
        <p:spPr>
          <a:xfrm>
            <a:off x="5089537" y="1689975"/>
            <a:ext cx="5285673" cy="542120"/>
          </a:xfrm>
          <a:prstGeom prst="rect">
            <a:avLst/>
          </a:prstGeom>
        </p:spPr>
      </p:pic>
      <p:pic>
        <p:nvPicPr>
          <p:cNvPr id="10" name="Immagine 9"/>
          <p:cNvPicPr>
            <a:picLocks noChangeAspect="1"/>
          </p:cNvPicPr>
          <p:nvPr/>
        </p:nvPicPr>
        <p:blipFill>
          <a:blip r:embed="rId5"/>
          <a:stretch>
            <a:fillRect/>
          </a:stretch>
        </p:blipFill>
        <p:spPr>
          <a:xfrm>
            <a:off x="5348964" y="1181260"/>
            <a:ext cx="1341236" cy="170703"/>
          </a:xfrm>
          <a:prstGeom prst="rect">
            <a:avLst/>
          </a:prstGeom>
        </p:spPr>
      </p:pic>
      <p:pic>
        <p:nvPicPr>
          <p:cNvPr id="6" name="Immagine 5"/>
          <p:cNvPicPr>
            <a:picLocks noChangeAspect="1"/>
          </p:cNvPicPr>
          <p:nvPr/>
        </p:nvPicPr>
        <p:blipFill>
          <a:blip r:embed="rId6"/>
          <a:stretch>
            <a:fillRect/>
          </a:stretch>
        </p:blipFill>
        <p:spPr>
          <a:xfrm>
            <a:off x="1000788" y="1167441"/>
            <a:ext cx="9374422" cy="5121084"/>
          </a:xfrm>
          <a:prstGeom prst="rect">
            <a:avLst/>
          </a:prstGeom>
        </p:spPr>
      </p:pic>
    </p:spTree>
    <p:extLst>
      <p:ext uri="{BB962C8B-B14F-4D97-AF65-F5344CB8AC3E}">
        <p14:creationId xmlns:p14="http://schemas.microsoft.com/office/powerpoint/2010/main" val="2456050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171575"/>
            <a:ext cx="10515600" cy="4614083"/>
          </a:xfrm>
        </p:spPr>
        <p:txBody>
          <a:bodyPr>
            <a:normAutofit/>
          </a:bodyPr>
          <a:lstStyle/>
          <a:p>
            <a:pPr marL="0" indent="0" algn="just">
              <a:buNone/>
            </a:pPr>
            <a:r>
              <a:rPr lang="it-IT" sz="2200" b="1" dirty="0">
                <a:latin typeface="+mj-lt"/>
              </a:rPr>
              <a:t>ATTENZIONE:</a:t>
            </a:r>
            <a:r>
              <a:rPr lang="it-IT" sz="2200" dirty="0">
                <a:latin typeface="+mj-lt"/>
              </a:rPr>
              <a:t> Le valutazioni che consegui in questi esami non rientrano nel computo della media dei voti degli esami di profitto. I crediti acquisiti rimangono registrati nella carriera. </a:t>
            </a:r>
          </a:p>
          <a:p>
            <a:pPr marL="0" indent="0" algn="just">
              <a:buNone/>
            </a:pPr>
            <a:r>
              <a:rPr lang="it-IT" sz="2200" dirty="0">
                <a:latin typeface="+mj-lt"/>
              </a:rPr>
              <a:t>Questi crediti possono essere riconosciuti ai fini dell’abbreviazione della carriera magistrale solo nel caso in cui gli insegnamenti appartengano a un Corso di laurea magistrale e nel caso in cui non vengano valutati preventivamente come requisiti curriculari ai fini dell’accesso al Corso di laurea magistrale prescelto.</a:t>
            </a:r>
          </a:p>
          <a:p>
            <a:pPr marL="0" indent="0" algn="just">
              <a:buNone/>
            </a:pPr>
            <a:r>
              <a:rPr lang="it-IT" sz="2200" dirty="0">
                <a:latin typeface="+mj-lt"/>
              </a:rPr>
              <a:t> </a:t>
            </a:r>
          </a:p>
          <a:p>
            <a:pPr marL="0" indent="0" algn="just">
              <a:buNone/>
            </a:pPr>
            <a:r>
              <a:rPr lang="it-IT" sz="2200" dirty="0">
                <a:latin typeface="+mj-lt"/>
              </a:rPr>
              <a:t>Se preferisci scegliere tra le attività offerte da altri Corsi di Studio clicca il pulsante “Salta la Scelta” (fig. 15).</a:t>
            </a:r>
          </a:p>
          <a:p>
            <a:pPr marL="0" indent="0" algn="just">
              <a:buNone/>
            </a:pPr>
            <a:r>
              <a:rPr lang="it-IT" sz="2200" dirty="0">
                <a:latin typeface="+mj-lt"/>
              </a:rPr>
              <a:t>Se non intendi aggiungere alcuna attività in sovrannumero, clicca di nuovo “Salta la Scelta” alla Regola n.14 relativa ai </a:t>
            </a:r>
            <a:r>
              <a:rPr lang="it-IT" sz="2200" dirty="0" err="1">
                <a:latin typeface="+mj-lt"/>
              </a:rPr>
              <a:t>sovrannumerari</a:t>
            </a:r>
            <a:r>
              <a:rPr lang="it-IT" sz="2200" dirty="0">
                <a:latin typeface="+mj-lt"/>
              </a:rPr>
              <a:t> offerti da altri corsi di studio. </a:t>
            </a:r>
            <a:endParaRPr lang="it-IT" dirty="0">
              <a:latin typeface="+mj-lt"/>
            </a:endParaRPr>
          </a:p>
        </p:txBody>
      </p:sp>
      <p:sp>
        <p:nvSpPr>
          <p:cNvPr id="5" name="Segnaposto numero diapositiva 4"/>
          <p:cNvSpPr>
            <a:spLocks noGrp="1"/>
          </p:cNvSpPr>
          <p:nvPr>
            <p:ph type="sldNum" sz="quarter" idx="12"/>
          </p:nvPr>
        </p:nvSpPr>
        <p:spPr/>
        <p:txBody>
          <a:bodyPr/>
          <a:lstStyle/>
          <a:p>
            <a:fld id="{DFAA26DA-4659-4A7F-A33C-D89E817FCABB}" type="slidenum">
              <a:rPr lang="it-IT" smtClean="0"/>
              <a:t>23</a:t>
            </a:fld>
            <a:endParaRPr lang="it-IT"/>
          </a:p>
        </p:txBody>
      </p:sp>
    </p:spTree>
    <p:extLst>
      <p:ext uri="{BB962C8B-B14F-4D97-AF65-F5344CB8AC3E}">
        <p14:creationId xmlns:p14="http://schemas.microsoft.com/office/powerpoint/2010/main" val="1673805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825625"/>
            <a:ext cx="10515600" cy="4813300"/>
          </a:xfrm>
        </p:spPr>
        <p:txBody>
          <a:bodyPr anchor="b">
            <a:normAutofit/>
          </a:bodyPr>
          <a:lstStyle/>
          <a:p>
            <a:pPr marL="0" indent="0" algn="ctr">
              <a:buNone/>
            </a:pPr>
            <a:r>
              <a:rPr lang="it-IT" sz="1400" dirty="0"/>
              <a:t>Fig. 16</a:t>
            </a:r>
          </a:p>
        </p:txBody>
      </p:sp>
      <p:sp>
        <p:nvSpPr>
          <p:cNvPr id="7" name="Segnaposto numero diapositiva 6"/>
          <p:cNvSpPr>
            <a:spLocks noGrp="1"/>
          </p:cNvSpPr>
          <p:nvPr>
            <p:ph type="sldNum" sz="quarter" idx="12"/>
          </p:nvPr>
        </p:nvSpPr>
        <p:spPr/>
        <p:txBody>
          <a:bodyPr/>
          <a:lstStyle/>
          <a:p>
            <a:fld id="{DFAA26DA-4659-4A7F-A33C-D89E817FCABB}" type="slidenum">
              <a:rPr lang="it-IT" smtClean="0"/>
              <a:t>24</a:t>
            </a:fld>
            <a:endParaRPr lang="it-IT"/>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68233"/>
            <a:ext cx="10058400" cy="4796444"/>
          </a:xfrm>
          <a:prstGeom prst="rect">
            <a:avLst/>
          </a:prstGeom>
          <a:ln>
            <a:solidFill>
              <a:srgbClr val="00B0F0"/>
            </a:solidFill>
          </a:ln>
        </p:spPr>
      </p:pic>
      <p:pic>
        <p:nvPicPr>
          <p:cNvPr id="6" name="Immagine 5"/>
          <p:cNvPicPr>
            <a:picLocks noChangeAspect="1"/>
          </p:cNvPicPr>
          <p:nvPr/>
        </p:nvPicPr>
        <p:blipFill>
          <a:blip r:embed="rId3"/>
          <a:stretch>
            <a:fillRect/>
          </a:stretch>
        </p:blipFill>
        <p:spPr>
          <a:xfrm>
            <a:off x="2527991" y="1251377"/>
            <a:ext cx="4243184" cy="377986"/>
          </a:xfrm>
          <a:prstGeom prst="rect">
            <a:avLst/>
          </a:prstGeom>
        </p:spPr>
      </p:pic>
      <p:sp>
        <p:nvSpPr>
          <p:cNvPr id="8" name="Ovale 7"/>
          <p:cNvSpPr/>
          <p:nvPr/>
        </p:nvSpPr>
        <p:spPr>
          <a:xfrm>
            <a:off x="1745673" y="2909455"/>
            <a:ext cx="473825" cy="2660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763387" y="446731"/>
            <a:ext cx="10590413" cy="584775"/>
          </a:xfrm>
          <a:prstGeom prst="rect">
            <a:avLst/>
          </a:prstGeom>
        </p:spPr>
        <p:txBody>
          <a:bodyPr wrap="square">
            <a:spAutoFit/>
          </a:bodyPr>
          <a:lstStyle/>
          <a:p>
            <a:r>
              <a:rPr lang="it-IT" sz="1600" dirty="0">
                <a:latin typeface="+mj-lt"/>
              </a:rPr>
              <a:t>La schermata finale propone l’intero piano, con tutte le attività presenti: in azzurro quelle obbligatorie e in bianco quelle a scelta, divise per anno di corso (figure 16 e 17). </a:t>
            </a:r>
          </a:p>
        </p:txBody>
      </p:sp>
    </p:spTree>
    <p:extLst>
      <p:ext uri="{BB962C8B-B14F-4D97-AF65-F5344CB8AC3E}">
        <p14:creationId xmlns:p14="http://schemas.microsoft.com/office/powerpoint/2010/main" val="3550481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49300"/>
          </a:xfrm>
        </p:spPr>
        <p:txBody>
          <a:bodyPr>
            <a:normAutofit/>
          </a:bodyPr>
          <a:lstStyle/>
          <a:p>
            <a:r>
              <a:rPr lang="it-IT" sz="1600" dirty="0">
                <a:latin typeface="Calibri Light" panose="020F0302020204030204" pitchFamily="34" charset="0"/>
              </a:rPr>
              <a:t>Clicca il pulsante “Conferma Piano” per confermare le tue scelte (figura 17). </a:t>
            </a:r>
            <a:br>
              <a:rPr lang="it-IT" sz="1600" dirty="0">
                <a:latin typeface="Calibri Light" panose="020F0302020204030204" pitchFamily="34" charset="0"/>
              </a:rPr>
            </a:br>
            <a:r>
              <a:rPr lang="it-IT" sz="1600" b="1" dirty="0">
                <a:latin typeface="Calibri Light" panose="020F0302020204030204" pitchFamily="34" charset="0"/>
              </a:rPr>
              <a:t>ATTENZIONE:</a:t>
            </a:r>
            <a:r>
              <a:rPr lang="it-IT" sz="1600" dirty="0">
                <a:latin typeface="Calibri Light" panose="020F0302020204030204" pitchFamily="34" charset="0"/>
              </a:rPr>
              <a:t> </a:t>
            </a:r>
            <a:r>
              <a:rPr lang="it-IT" sz="1600" b="1" dirty="0">
                <a:latin typeface="Calibri Light" panose="020F0302020204030204" pitchFamily="34" charset="0"/>
              </a:rPr>
              <a:t>Il piano lasciato in bozza non viene esaminato</a:t>
            </a:r>
            <a:r>
              <a:rPr lang="it-IT" sz="1600" dirty="0">
                <a:latin typeface="Calibri Light" panose="020F0302020204030204" pitchFamily="34" charset="0"/>
              </a:rPr>
              <a:t>.</a:t>
            </a:r>
          </a:p>
        </p:txBody>
      </p:sp>
      <p:sp>
        <p:nvSpPr>
          <p:cNvPr id="3" name="Segnaposto contenuto 2"/>
          <p:cNvSpPr>
            <a:spLocks noGrp="1"/>
          </p:cNvSpPr>
          <p:nvPr>
            <p:ph idx="1"/>
          </p:nvPr>
        </p:nvSpPr>
        <p:spPr>
          <a:xfrm>
            <a:off x="838200" y="1825624"/>
            <a:ext cx="10515600" cy="4746625"/>
          </a:xfrm>
        </p:spPr>
        <p:txBody>
          <a:bodyPr anchor="b">
            <a:normAutofit/>
          </a:bodyPr>
          <a:lstStyle/>
          <a:p>
            <a:pPr marL="0" indent="0" algn="ctr">
              <a:buNone/>
            </a:pPr>
            <a:endParaRPr lang="it-IT" sz="1400" dirty="0"/>
          </a:p>
          <a:p>
            <a:pPr marL="0" indent="0" algn="ctr">
              <a:buNone/>
            </a:pPr>
            <a:r>
              <a:rPr lang="it-IT" sz="1400" dirty="0"/>
              <a:t>Fig. 17</a:t>
            </a:r>
          </a:p>
        </p:txBody>
      </p:sp>
      <p:sp>
        <p:nvSpPr>
          <p:cNvPr id="7" name="Segnaposto numero diapositiva 6"/>
          <p:cNvSpPr>
            <a:spLocks noGrp="1"/>
          </p:cNvSpPr>
          <p:nvPr>
            <p:ph type="sldNum" sz="quarter" idx="12"/>
          </p:nvPr>
        </p:nvSpPr>
        <p:spPr/>
        <p:txBody>
          <a:bodyPr/>
          <a:lstStyle/>
          <a:p>
            <a:fld id="{DFAA26DA-4659-4A7F-A33C-D89E817FCABB}" type="slidenum">
              <a:rPr lang="it-IT" smtClean="0"/>
              <a:t>25</a:t>
            </a:fld>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30778"/>
            <a:ext cx="7648659" cy="5067459"/>
          </a:xfrm>
          <a:prstGeom prst="rect">
            <a:avLst/>
          </a:prstGeom>
          <a:ln>
            <a:solidFill>
              <a:srgbClr val="00B0F0"/>
            </a:solidFill>
          </a:ln>
        </p:spPr>
      </p:pic>
      <p:sp>
        <p:nvSpPr>
          <p:cNvPr id="6" name="Freccia a destra 5"/>
          <p:cNvSpPr/>
          <p:nvPr/>
        </p:nvSpPr>
        <p:spPr>
          <a:xfrm>
            <a:off x="5353397" y="5868785"/>
            <a:ext cx="540327" cy="15463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5951913" y="5868785"/>
            <a:ext cx="723206" cy="15463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52551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55599"/>
            <a:ext cx="9268238" cy="965859"/>
          </a:xfrm>
        </p:spPr>
        <p:txBody>
          <a:bodyPr>
            <a:normAutofit fontScale="90000"/>
          </a:bodyPr>
          <a:lstStyle/>
          <a:p>
            <a:br>
              <a:rPr lang="it-IT" sz="1800" dirty="0">
                <a:latin typeface="Calibri Light" panose="020F0302020204030204" pitchFamily="34" charset="0"/>
              </a:rPr>
            </a:br>
            <a:br>
              <a:rPr lang="it-IT" sz="1800" dirty="0">
                <a:latin typeface="Calibri Light" panose="020F0302020204030204" pitchFamily="34" charset="0"/>
              </a:rPr>
            </a:br>
            <a:r>
              <a:rPr lang="it-IT" sz="1800" dirty="0">
                <a:latin typeface="Calibri Light" panose="020F0302020204030204" pitchFamily="34" charset="0"/>
              </a:rPr>
              <a:t>A questo punto il tuo piano risulta registrato nel sistema e il tuo piano di studio risulterà </a:t>
            </a:r>
            <a:r>
              <a:rPr lang="it-IT" sz="1800" u="sng" dirty="0">
                <a:latin typeface="Calibri Light" panose="020F0302020204030204" pitchFamily="34" charset="0"/>
              </a:rPr>
              <a:t>PROPOSTO</a:t>
            </a:r>
            <a:r>
              <a:rPr lang="it-IT" sz="1800" dirty="0">
                <a:latin typeface="Calibri Light" panose="020F0302020204030204" pitchFamily="34" charset="0"/>
              </a:rPr>
              <a:t>(figura 18). </a:t>
            </a:r>
            <a:br>
              <a:rPr lang="it-IT" sz="1800" dirty="0">
                <a:effectLst>
                  <a:outerShdw blurRad="38100" dist="38100" dir="2700000" algn="tl">
                    <a:srgbClr val="000000">
                      <a:alpha val="43137"/>
                    </a:srgbClr>
                  </a:outerShdw>
                </a:effectLst>
                <a:latin typeface="Calibri Light" panose="020F0302020204030204" pitchFamily="34" charset="0"/>
              </a:rPr>
            </a:br>
            <a:r>
              <a:rPr lang="it-IT" sz="1800" dirty="0">
                <a:latin typeface="Calibri Light" panose="020F0302020204030204" pitchFamily="34" charset="0"/>
              </a:rPr>
              <a:t>Per tutto il periodo di apertura dei piani ti è comunque consentito modificare gli insegnamenti selezionati.</a:t>
            </a:r>
            <a:br>
              <a:rPr lang="it-IT" dirty="0"/>
            </a:br>
            <a:r>
              <a:rPr lang="it-IT" dirty="0"/>
              <a:t> </a:t>
            </a:r>
            <a:br>
              <a:rPr lang="it-IT" dirty="0"/>
            </a:br>
            <a:endParaRPr lang="it-IT" dirty="0"/>
          </a:p>
        </p:txBody>
      </p:sp>
      <p:sp>
        <p:nvSpPr>
          <p:cNvPr id="3" name="Segnaposto contenuto 2"/>
          <p:cNvSpPr>
            <a:spLocks noGrp="1"/>
          </p:cNvSpPr>
          <p:nvPr>
            <p:ph idx="1"/>
          </p:nvPr>
        </p:nvSpPr>
        <p:spPr>
          <a:xfrm>
            <a:off x="838200" y="1825624"/>
            <a:ext cx="10515600" cy="4841875"/>
          </a:xfrm>
        </p:spPr>
        <p:txBody>
          <a:bodyPr anchor="b">
            <a:normAutofit/>
          </a:bodyPr>
          <a:lstStyle/>
          <a:p>
            <a:pPr marL="0" indent="0" algn="ctr">
              <a:buNone/>
            </a:pPr>
            <a:r>
              <a:rPr lang="it-IT" sz="1400" dirty="0"/>
              <a:t>Fig. 18</a:t>
            </a:r>
          </a:p>
        </p:txBody>
      </p:sp>
      <p:sp>
        <p:nvSpPr>
          <p:cNvPr id="8" name="Segnaposto numero diapositiva 7"/>
          <p:cNvSpPr>
            <a:spLocks noGrp="1"/>
          </p:cNvSpPr>
          <p:nvPr>
            <p:ph type="sldNum" sz="quarter" idx="12"/>
          </p:nvPr>
        </p:nvSpPr>
        <p:spPr/>
        <p:txBody>
          <a:bodyPr/>
          <a:lstStyle/>
          <a:p>
            <a:fld id="{DFAA26DA-4659-4A7F-A33C-D89E817FCABB}" type="slidenum">
              <a:rPr lang="it-IT" smtClean="0"/>
              <a:t>26</a:t>
            </a:fld>
            <a:endParaRPr lang="it-IT"/>
          </a:p>
        </p:txBody>
      </p:sp>
      <p:pic>
        <p:nvPicPr>
          <p:cNvPr id="6" name="Immagine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17" y="838529"/>
            <a:ext cx="6798270" cy="2807981"/>
          </a:xfrm>
          <a:prstGeom prst="rect">
            <a:avLst/>
          </a:prstGeom>
          <a:ln>
            <a:solidFill>
              <a:schemeClr val="tx1"/>
            </a:solidFill>
          </a:ln>
        </p:spPr>
      </p:pic>
      <p:pic>
        <p:nvPicPr>
          <p:cNvPr id="7" name="Immagine 6"/>
          <p:cNvPicPr>
            <a:picLocks noChangeAspect="1"/>
          </p:cNvPicPr>
          <p:nvPr/>
        </p:nvPicPr>
        <p:blipFill>
          <a:blip r:embed="rId3"/>
          <a:stretch>
            <a:fillRect/>
          </a:stretch>
        </p:blipFill>
        <p:spPr>
          <a:xfrm>
            <a:off x="2217015" y="1825624"/>
            <a:ext cx="4261473" cy="377985"/>
          </a:xfrm>
          <a:prstGeom prst="rect">
            <a:avLst/>
          </a:prstGeom>
        </p:spPr>
      </p:pic>
      <p:pic>
        <p:nvPicPr>
          <p:cNvPr id="9" name="Immagine 8" descr="Ritaglio scherm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1984" y="2973066"/>
            <a:ext cx="6087194" cy="3383284"/>
          </a:xfrm>
          <a:prstGeom prst="rect">
            <a:avLst/>
          </a:prstGeom>
          <a:ln w="38100">
            <a:solidFill>
              <a:schemeClr val="tx1"/>
            </a:solidFill>
          </a:ln>
        </p:spPr>
      </p:pic>
      <p:sp>
        <p:nvSpPr>
          <p:cNvPr id="10" name="Ovale 9"/>
          <p:cNvSpPr/>
          <p:nvPr/>
        </p:nvSpPr>
        <p:spPr>
          <a:xfrm>
            <a:off x="5902036" y="4414058"/>
            <a:ext cx="576452" cy="250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3616036" y="838529"/>
            <a:ext cx="1385948" cy="183936"/>
          </a:xfrm>
          <a:prstGeom prst="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23" name="Freccia angolare in su 22"/>
          <p:cNvSpPr/>
          <p:nvPr/>
        </p:nvSpPr>
        <p:spPr>
          <a:xfrm rot="5400000">
            <a:off x="3617228" y="3646198"/>
            <a:ext cx="1126836" cy="1200727"/>
          </a:xfrm>
          <a:prstGeom prst="ben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3"/>
          <a:stretch>
            <a:fillRect/>
          </a:stretch>
        </p:blipFill>
        <p:spPr>
          <a:xfrm>
            <a:off x="6643922" y="2973066"/>
            <a:ext cx="4261473" cy="377985"/>
          </a:xfrm>
          <a:prstGeom prst="rect">
            <a:avLst/>
          </a:prstGeom>
        </p:spPr>
      </p:pic>
    </p:spTree>
    <p:extLst>
      <p:ext uri="{BB962C8B-B14F-4D97-AF65-F5344CB8AC3E}">
        <p14:creationId xmlns:p14="http://schemas.microsoft.com/office/powerpoint/2010/main" val="11545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039709" cy="1325563"/>
          </a:xfrm>
        </p:spPr>
        <p:txBody>
          <a:bodyPr>
            <a:normAutofit/>
          </a:bodyPr>
          <a:lstStyle/>
          <a:p>
            <a:r>
              <a:rPr lang="it-IT" sz="1600" b="1" dirty="0">
                <a:latin typeface="Calibri Light" panose="020F0302020204030204" pitchFamily="34" charset="0"/>
              </a:rPr>
              <a:t>PIANO PRE-APPROVATO: </a:t>
            </a:r>
            <a:br>
              <a:rPr lang="it-IT" sz="1600" dirty="0">
                <a:latin typeface="Calibri Light" panose="020F0302020204030204" pitchFamily="34" charset="0"/>
              </a:rPr>
            </a:br>
            <a:r>
              <a:rPr lang="it-IT" sz="1600" dirty="0">
                <a:latin typeface="Calibri Light" panose="020F0302020204030204" pitchFamily="34" charset="0"/>
              </a:rPr>
              <a:t>Se preferisci presentare un piano </a:t>
            </a:r>
            <a:r>
              <a:rPr lang="it-IT" sz="1600" dirty="0" err="1">
                <a:latin typeface="Calibri Light" panose="020F0302020204030204" pitchFamily="34" charset="0"/>
              </a:rPr>
              <a:t>pre</a:t>
            </a:r>
            <a:r>
              <a:rPr lang="it-IT" sz="1600" dirty="0">
                <a:latin typeface="Calibri Light" panose="020F0302020204030204" pitchFamily="34" charset="0"/>
              </a:rPr>
              <a:t>-approvato, seleziona nella schermata iniziale GGGA-PREAPPROVATO (fig. 19), clicca OK e, a seguire, “Prosegui compilazione Piano Carriera” (figura 20). </a:t>
            </a:r>
            <a:br>
              <a:rPr lang="it-IT" sz="1600" dirty="0">
                <a:latin typeface="Calibri Light" panose="020F0302020204030204" pitchFamily="34" charset="0"/>
              </a:rPr>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5"/>
            <a:ext cx="10515600" cy="4764956"/>
          </a:xfrm>
        </p:spPr>
        <p:txBody>
          <a:bodyPr anchor="b">
            <a:normAutofit/>
          </a:bodyPr>
          <a:lstStyle/>
          <a:p>
            <a:pPr marL="0" indent="0" algn="ctr">
              <a:buNone/>
            </a:pPr>
            <a:r>
              <a:rPr lang="it-IT" sz="1400" dirty="0"/>
              <a:t>Fig. 19</a:t>
            </a:r>
          </a:p>
        </p:txBody>
      </p:sp>
      <p:pic>
        <p:nvPicPr>
          <p:cNvPr id="4" name="Immagine 3"/>
          <p:cNvPicPr/>
          <p:nvPr/>
        </p:nvPicPr>
        <p:blipFill>
          <a:blip r:embed="rId2">
            <a:extLst>
              <a:ext uri="{28A0092B-C50C-407E-A947-70E740481C1C}">
                <a14:useLocalDpi xmlns:a14="http://schemas.microsoft.com/office/drawing/2010/main" val="0"/>
              </a:ext>
            </a:extLst>
          </a:blip>
          <a:srcRect t="14220" r="-229" b="17812"/>
          <a:stretch>
            <a:fillRect/>
          </a:stretch>
        </p:blipFill>
        <p:spPr bwMode="auto">
          <a:xfrm>
            <a:off x="836762" y="1293962"/>
            <a:ext cx="10041147" cy="4597880"/>
          </a:xfrm>
          <a:prstGeom prst="rect">
            <a:avLst/>
          </a:prstGeom>
          <a:noFill/>
          <a:ln w="9525">
            <a:solidFill>
              <a:schemeClr val="tx1"/>
            </a:solidFill>
          </a:ln>
        </p:spPr>
      </p:pic>
      <p:sp>
        <p:nvSpPr>
          <p:cNvPr id="5" name="Text Box 46"/>
          <p:cNvSpPr txBox="1">
            <a:spLocks noChangeArrowheads="1"/>
          </p:cNvSpPr>
          <p:nvPr/>
        </p:nvSpPr>
        <p:spPr bwMode="auto">
          <a:xfrm>
            <a:off x="2898475" y="1293962"/>
            <a:ext cx="3899139" cy="272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it-IT" sz="14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8" name="Segnaposto numero diapositiva 7"/>
          <p:cNvSpPr>
            <a:spLocks noGrp="1"/>
          </p:cNvSpPr>
          <p:nvPr>
            <p:ph type="sldNum" sz="quarter" idx="12"/>
          </p:nvPr>
        </p:nvSpPr>
        <p:spPr/>
        <p:txBody>
          <a:bodyPr/>
          <a:lstStyle/>
          <a:p>
            <a:fld id="{DFAA26DA-4659-4A7F-A33C-D89E817FCABB}" type="slidenum">
              <a:rPr lang="it-IT" smtClean="0"/>
              <a:t>27</a:t>
            </a:fld>
            <a:endParaRPr lang="it-IT"/>
          </a:p>
        </p:txBody>
      </p:sp>
    </p:spTree>
    <p:extLst>
      <p:ext uri="{BB962C8B-B14F-4D97-AF65-F5344CB8AC3E}">
        <p14:creationId xmlns:p14="http://schemas.microsoft.com/office/powerpoint/2010/main" val="2124099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7532" y="365125"/>
            <a:ext cx="9338993" cy="1165823"/>
          </a:xfrm>
        </p:spPr>
        <p:txBody>
          <a:bodyPr>
            <a:normAutofit fontScale="90000"/>
          </a:bodyPr>
          <a:lstStyle/>
          <a:p>
            <a:br>
              <a:rPr lang="it-IT" sz="2400" dirty="0"/>
            </a:br>
            <a:br>
              <a:rPr lang="it-IT" sz="2400" dirty="0"/>
            </a:br>
            <a:br>
              <a:rPr lang="it-IT" sz="2400" dirty="0"/>
            </a:br>
            <a:br>
              <a:rPr lang="it-IT" sz="1800" dirty="0">
                <a:latin typeface="Calibri Light" panose="020F0302020204030204" pitchFamily="34" charset="0"/>
              </a:rPr>
            </a:br>
            <a:br>
              <a:rPr lang="it-IT" sz="1800" dirty="0">
                <a:latin typeface="Calibri Light" panose="020F0302020204030204" pitchFamily="34" charset="0"/>
              </a:rPr>
            </a:br>
            <a:br>
              <a:rPr lang="it-IT" dirty="0"/>
            </a:br>
            <a:endParaRPr lang="it-IT" dirty="0"/>
          </a:p>
        </p:txBody>
      </p:sp>
      <p:sp>
        <p:nvSpPr>
          <p:cNvPr id="3" name="Segnaposto contenuto 2"/>
          <p:cNvSpPr>
            <a:spLocks noGrp="1"/>
          </p:cNvSpPr>
          <p:nvPr>
            <p:ph idx="1"/>
          </p:nvPr>
        </p:nvSpPr>
        <p:spPr>
          <a:xfrm>
            <a:off x="838200" y="1825624"/>
            <a:ext cx="10515600" cy="4868473"/>
          </a:xfrm>
        </p:spPr>
        <p:txBody>
          <a:bodyPr anchor="b">
            <a:normAutofit/>
          </a:bodyPr>
          <a:lstStyle/>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r>
              <a:rPr lang="it-IT" sz="1400" dirty="0"/>
              <a:t>Fig. 20</a:t>
            </a:r>
          </a:p>
        </p:txBody>
      </p:sp>
      <p:sp>
        <p:nvSpPr>
          <p:cNvPr id="8" name="Segnaposto numero diapositiva 7"/>
          <p:cNvSpPr>
            <a:spLocks noGrp="1"/>
          </p:cNvSpPr>
          <p:nvPr>
            <p:ph type="sldNum" sz="quarter" idx="12"/>
          </p:nvPr>
        </p:nvSpPr>
        <p:spPr/>
        <p:txBody>
          <a:bodyPr/>
          <a:lstStyle/>
          <a:p>
            <a:fld id="{DFAA26DA-4659-4A7F-A33C-D89E817FCABB}" type="slidenum">
              <a:rPr lang="it-IT" smtClean="0"/>
              <a:t>28</a:t>
            </a:fld>
            <a:endParaRPr lang="it-IT"/>
          </a:p>
        </p:txBody>
      </p:sp>
      <p:pic>
        <p:nvPicPr>
          <p:cNvPr id="6" name="Immagine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653" y="1530948"/>
            <a:ext cx="9097645" cy="4429743"/>
          </a:xfrm>
          <a:prstGeom prst="rect">
            <a:avLst/>
          </a:prstGeom>
          <a:ln>
            <a:solidFill>
              <a:srgbClr val="C00000"/>
            </a:solidFill>
          </a:ln>
        </p:spPr>
      </p:pic>
      <p:pic>
        <p:nvPicPr>
          <p:cNvPr id="7" name="Immagine 6"/>
          <p:cNvPicPr>
            <a:picLocks noChangeAspect="1"/>
          </p:cNvPicPr>
          <p:nvPr/>
        </p:nvPicPr>
        <p:blipFill>
          <a:blip r:embed="rId3"/>
          <a:stretch>
            <a:fillRect/>
          </a:stretch>
        </p:blipFill>
        <p:spPr>
          <a:xfrm>
            <a:off x="3303924" y="2791121"/>
            <a:ext cx="3595639" cy="549088"/>
          </a:xfrm>
          <a:prstGeom prst="rect">
            <a:avLst/>
          </a:prstGeom>
        </p:spPr>
      </p:pic>
    </p:spTree>
    <p:extLst>
      <p:ext uri="{BB962C8B-B14F-4D97-AF65-F5344CB8AC3E}">
        <p14:creationId xmlns:p14="http://schemas.microsoft.com/office/powerpoint/2010/main" val="1071063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9065" y="365125"/>
            <a:ext cx="11213869" cy="1424495"/>
          </a:xfrm>
        </p:spPr>
        <p:txBody>
          <a:bodyPr>
            <a:normAutofit fontScale="90000"/>
          </a:bodyPr>
          <a:lstStyle/>
          <a:p>
            <a:r>
              <a:rPr lang="it-IT" sz="1800" dirty="0">
                <a:latin typeface="Calibri Light" panose="020F0302020204030204" pitchFamily="34" charset="0"/>
              </a:rPr>
              <a:t>Le maschere che si presentano sono analoghe a quelle del piano da approvare, salvo che per le attività a libera scelta che potranno essere selezionate </a:t>
            </a:r>
            <a:r>
              <a:rPr lang="it-IT" sz="1800" u="sng" dirty="0">
                <a:latin typeface="Calibri Light" panose="020F0302020204030204" pitchFamily="34" charset="0"/>
              </a:rPr>
              <a:t>esclusivamente</a:t>
            </a:r>
            <a:r>
              <a:rPr lang="it-IT" sz="1800" dirty="0">
                <a:latin typeface="Calibri Light" panose="020F0302020204030204" pitchFamily="34" charset="0"/>
              </a:rPr>
              <a:t> all’interno di un gruppo di insegnamenti già approvati da una dal Consiglio di Coordinamento didattico del tuo Corso. Tale schema di piano ti consentirà di scegliere solo gli esami opzionali previsti dal Regolamento del tuo corso, non scelti in precedenza al terzo anno (figura 21).</a:t>
            </a:r>
            <a:br>
              <a:rPr lang="it-IT" sz="1800" dirty="0">
                <a:latin typeface="Calibri Light" panose="020F0302020204030204" pitchFamily="34" charset="0"/>
              </a:rPr>
            </a:br>
            <a:br>
              <a:rPr lang="it-IT" sz="1600" dirty="0">
                <a:latin typeface="Calibri Light" panose="020F0302020204030204" pitchFamily="34" charset="0"/>
              </a:rPr>
            </a:br>
            <a:r>
              <a:rPr lang="it-IT" sz="1800" b="1" dirty="0">
                <a:latin typeface="Calibri Light" panose="020F0302020204030204" pitchFamily="34" charset="0"/>
              </a:rPr>
              <a:t>ATTENZIONE:</a:t>
            </a:r>
            <a:r>
              <a:rPr lang="it-IT" sz="1800" dirty="0">
                <a:latin typeface="Calibri Light" panose="020F0302020204030204" pitchFamily="34" charset="0"/>
              </a:rPr>
              <a:t> La scelta del piano </a:t>
            </a:r>
            <a:r>
              <a:rPr lang="it-IT" sz="1800" dirty="0" err="1">
                <a:latin typeface="Calibri Light" panose="020F0302020204030204" pitchFamily="34" charset="0"/>
              </a:rPr>
              <a:t>pre</a:t>
            </a:r>
            <a:r>
              <a:rPr lang="it-IT" sz="1800" dirty="0">
                <a:latin typeface="Calibri Light" panose="020F0302020204030204" pitchFamily="34" charset="0"/>
              </a:rPr>
              <a:t>-approvato non ti consente di conseguire i crediti </a:t>
            </a:r>
            <a:r>
              <a:rPr lang="it-IT" sz="1800" dirty="0" err="1">
                <a:latin typeface="Calibri Light" panose="020F0302020204030204" pitchFamily="34" charset="0"/>
              </a:rPr>
              <a:t>sovrannumerari</a:t>
            </a:r>
            <a:r>
              <a:rPr lang="it-IT" sz="1800" dirty="0">
                <a:latin typeface="Calibri Light" panose="020F0302020204030204" pitchFamily="34" charset="0"/>
              </a:rPr>
              <a:t>.</a:t>
            </a:r>
            <a:br>
              <a:rPr lang="it-IT" sz="1600" dirty="0">
                <a:latin typeface="Calibri Light" panose="020F0302020204030204" pitchFamily="34" charset="0"/>
              </a:rPr>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4"/>
            <a:ext cx="10515600" cy="4859847"/>
          </a:xfrm>
        </p:spPr>
        <p:txBody>
          <a:bodyPr anchor="b">
            <a:normAutofit/>
          </a:bodyPr>
          <a:lstStyle/>
          <a:p>
            <a:pPr marL="0" indent="0" algn="ctr">
              <a:buNone/>
            </a:pPr>
            <a:r>
              <a:rPr lang="it-IT" sz="1400" dirty="0"/>
              <a:t>Fig. 21</a:t>
            </a:r>
          </a:p>
        </p:txBody>
      </p:sp>
      <p:sp>
        <p:nvSpPr>
          <p:cNvPr id="8" name="Segnaposto numero diapositiva 7"/>
          <p:cNvSpPr>
            <a:spLocks noGrp="1"/>
          </p:cNvSpPr>
          <p:nvPr>
            <p:ph type="sldNum" sz="quarter" idx="12"/>
          </p:nvPr>
        </p:nvSpPr>
        <p:spPr/>
        <p:txBody>
          <a:bodyPr/>
          <a:lstStyle/>
          <a:p>
            <a:fld id="{DFAA26DA-4659-4A7F-A33C-D89E817FCABB}" type="slidenum">
              <a:rPr lang="it-IT" smtClean="0"/>
              <a:t>29</a:t>
            </a:fld>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65" y="1822138"/>
            <a:ext cx="11213869" cy="3971570"/>
          </a:xfrm>
          <a:prstGeom prst="rect">
            <a:avLst/>
          </a:prstGeom>
          <a:ln>
            <a:solidFill>
              <a:schemeClr val="tx1"/>
            </a:solidFill>
          </a:ln>
        </p:spPr>
      </p:pic>
      <p:pic>
        <p:nvPicPr>
          <p:cNvPr id="7" name="Immagine 6"/>
          <p:cNvPicPr>
            <a:picLocks noChangeAspect="1"/>
          </p:cNvPicPr>
          <p:nvPr/>
        </p:nvPicPr>
        <p:blipFill>
          <a:blip r:embed="rId3"/>
          <a:stretch>
            <a:fillRect/>
          </a:stretch>
        </p:blipFill>
        <p:spPr>
          <a:xfrm>
            <a:off x="3283619" y="1822138"/>
            <a:ext cx="4830304" cy="494120"/>
          </a:xfrm>
          <a:prstGeom prst="rect">
            <a:avLst/>
          </a:prstGeom>
        </p:spPr>
      </p:pic>
    </p:spTree>
    <p:extLst>
      <p:ext uri="{BB962C8B-B14F-4D97-AF65-F5344CB8AC3E}">
        <p14:creationId xmlns:p14="http://schemas.microsoft.com/office/powerpoint/2010/main" val="162029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593012" y="397744"/>
            <a:ext cx="9144000" cy="2387600"/>
          </a:xfrm>
        </p:spPr>
        <p:txBody>
          <a:bodyPr anchor="ctr">
            <a:normAutofit/>
          </a:bodyPr>
          <a:lstStyle/>
          <a:p>
            <a:r>
              <a:rPr lang="it-IT" sz="3200" b="1" dirty="0">
                <a:effectLst/>
                <a:latin typeface="Calibri Light" panose="020F0302020204030204" pitchFamily="34" charset="0"/>
                <a:ea typeface="Calibri" panose="020F0502020204030204" pitchFamily="34" charset="0"/>
                <a:cs typeface="Times New Roman" panose="02020603050405020304" pitchFamily="18" charset="0"/>
              </a:rPr>
              <a:t>Quando si presenta? </a:t>
            </a:r>
            <a:br>
              <a:rPr lang="it-IT" sz="3200" b="1" dirty="0">
                <a:effectLst/>
                <a:latin typeface="Calibri Light" panose="020F0302020204030204" pitchFamily="34" charset="0"/>
                <a:ea typeface="Calibri" panose="020F0502020204030204" pitchFamily="34" charset="0"/>
                <a:cs typeface="Times New Roman" panose="02020603050405020304" pitchFamily="18" charset="0"/>
              </a:rPr>
            </a:br>
            <a:endParaRPr lang="it-IT" sz="3200" b="1" dirty="0">
              <a:latin typeface="Calibri Light" panose="020F0302020204030204" pitchFamily="34" charset="0"/>
            </a:endParaRPr>
          </a:p>
        </p:txBody>
      </p:sp>
      <p:sp>
        <p:nvSpPr>
          <p:cNvPr id="3" name="Sottotitolo 2"/>
          <p:cNvSpPr>
            <a:spLocks noGrp="1"/>
          </p:cNvSpPr>
          <p:nvPr>
            <p:ph type="subTitle" idx="1"/>
          </p:nvPr>
        </p:nvSpPr>
        <p:spPr>
          <a:xfrm>
            <a:off x="1598764" y="1949570"/>
            <a:ext cx="9144000" cy="4632385"/>
          </a:xfrm>
        </p:spPr>
        <p:txBody>
          <a:bodyPr>
            <a:normAutofit/>
          </a:bodyPr>
          <a:lstStyle/>
          <a:p>
            <a:pPr algn="just">
              <a:lnSpc>
                <a:spcPct val="107000"/>
              </a:lnSpc>
              <a:spcAft>
                <a:spcPts val="800"/>
              </a:spcAft>
            </a:pPr>
            <a:r>
              <a:rPr lang="it-IT" sz="2200" dirty="0">
                <a:effectLst/>
                <a:latin typeface="Calibri Light" panose="020F0302020204030204" pitchFamily="34" charset="0"/>
                <a:ea typeface="Calibri" panose="020F0502020204030204" pitchFamily="34" charset="0"/>
                <a:cs typeface="Times New Roman" panose="02020603050405020304" pitchFamily="18" charset="0"/>
              </a:rPr>
              <a:t>All’atto dell’immatricolazione ti viene attribuito automaticamente un piano di studio denominato statutario che comprende tutte le attività formative obbligatorie. </a:t>
            </a:r>
          </a:p>
          <a:p>
            <a:pPr algn="just">
              <a:lnSpc>
                <a:spcPct val="107000"/>
              </a:lnSpc>
              <a:spcAft>
                <a:spcPts val="800"/>
              </a:spcAft>
            </a:pPr>
            <a:r>
              <a:rPr lang="it-IT" sz="2200" dirty="0">
                <a:effectLst/>
                <a:latin typeface="Calibri Light" panose="020F0302020204030204" pitchFamily="34" charset="0"/>
                <a:ea typeface="Calibri" panose="020F0502020204030204" pitchFamily="34" charset="0"/>
                <a:cs typeface="Times New Roman" panose="02020603050405020304" pitchFamily="18" charset="0"/>
              </a:rPr>
              <a:t>Successivamente, in periodi ben definiti stabiliti dall’Ateneo, in genere nei mesi di novembre e marzo, sarai tenuto a presentare un tuo piano di studio con l’indicazione delle attività opzionali e di quelle a scelta libera, nel rispetto del numero di crediti da acquisire, i vincoli e le eventuali regole di propedeuticità secondo il Regolamento Didattico del tuo Corso.</a:t>
            </a:r>
          </a:p>
          <a:p>
            <a:pPr algn="just">
              <a:lnSpc>
                <a:spcPct val="107000"/>
              </a:lnSpc>
              <a:spcAft>
                <a:spcPts val="800"/>
              </a:spcAft>
            </a:pPr>
            <a:r>
              <a:rPr lang="it-IT" sz="2200" dirty="0">
                <a:effectLst/>
                <a:latin typeface="Calibri Light" panose="020F0302020204030204" pitchFamily="34" charset="0"/>
                <a:ea typeface="Calibri" panose="020F0502020204030204" pitchFamily="34" charset="0"/>
                <a:cs typeface="Times New Roman" panose="02020603050405020304" pitchFamily="18" charset="0"/>
              </a:rPr>
              <a:t>Il calendario dettagliato, aggiornato annualmente, è disponibile nella pagina web </a:t>
            </a:r>
            <a:r>
              <a:rPr lang="it-IT" sz="2200" u="sng" dirty="0">
                <a:solidFill>
                  <a:srgbClr val="0000FF"/>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https://www.unimib.it/servizi/segreterie-studenti/piani-degli-studi/area-scienze</a:t>
            </a:r>
            <a:r>
              <a:rPr lang="it-IT" sz="2200" dirty="0">
                <a:effectLst/>
                <a:latin typeface="Calibri Light" panose="020F0302020204030204" pitchFamily="34" charset="0"/>
                <a:ea typeface="Calibri" panose="020F0502020204030204" pitchFamily="34" charset="0"/>
                <a:cs typeface="Times New Roman" panose="02020603050405020304" pitchFamily="18" charset="0"/>
              </a:rPr>
              <a:t>, nel documento </a:t>
            </a:r>
            <a:r>
              <a:rPr lang="it-IT" sz="2200" dirty="0">
                <a:latin typeface="Calibri Light" panose="020F0302020204030204" pitchFamily="34" charset="0"/>
                <a:ea typeface="Calibri" panose="020F0502020204030204" pitchFamily="34" charset="0"/>
                <a:cs typeface="Times New Roman" panose="02020603050405020304" pitchFamily="18" charset="0"/>
              </a:rPr>
              <a:t>«</a:t>
            </a:r>
            <a:r>
              <a:rPr lang="it-IT" sz="2200" dirty="0">
                <a:effectLst/>
                <a:latin typeface="Calibri Light" panose="020F0302020204030204" pitchFamily="34" charset="0"/>
                <a:ea typeface="Calibri" panose="020F0502020204030204" pitchFamily="34" charset="0"/>
                <a:cs typeface="Times New Roman" panose="02020603050405020304" pitchFamily="18" charset="0"/>
              </a:rPr>
              <a:t>AVVISO PRESENTAZIONE PIANI DI STUDIO».</a:t>
            </a:r>
          </a:p>
          <a:p>
            <a:endParaRPr lang="it-IT" sz="2200" dirty="0"/>
          </a:p>
        </p:txBody>
      </p:sp>
      <p:pic>
        <p:nvPicPr>
          <p:cNvPr id="4" name="Immagine 3"/>
          <p:cNvPicPr/>
          <p:nvPr/>
        </p:nvPicPr>
        <p:blipFill>
          <a:blip r:embed="rId4" cstate="print">
            <a:extLst>
              <a:ext uri="{28A0092B-C50C-407E-A947-70E740481C1C}">
                <a14:useLocalDpi xmlns:a14="http://schemas.microsoft.com/office/drawing/2010/main" val="0"/>
              </a:ext>
            </a:extLst>
          </a:blip>
          <a:stretch>
            <a:fillRect/>
          </a:stretch>
        </p:blipFill>
        <p:spPr>
          <a:xfrm>
            <a:off x="8502883" y="464017"/>
            <a:ext cx="1434747" cy="1425168"/>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3</a:t>
            </a:fld>
            <a:endParaRPr lang="it-IT"/>
          </a:p>
        </p:txBody>
      </p:sp>
    </p:spTree>
    <p:extLst>
      <p:ext uri="{BB962C8B-B14F-4D97-AF65-F5344CB8AC3E}">
        <p14:creationId xmlns:p14="http://schemas.microsoft.com/office/powerpoint/2010/main" val="562952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086928"/>
            <a:ext cx="10515600" cy="5090035"/>
          </a:xfrm>
        </p:spPr>
        <p:txBody>
          <a:bodyPr anchor="t">
            <a:normAutofit/>
          </a:bodyPr>
          <a:lstStyle/>
          <a:p>
            <a:pPr marL="0" indent="0">
              <a:buNone/>
            </a:pPr>
            <a:r>
              <a:rPr lang="it-IT" sz="1600" dirty="0">
                <a:latin typeface="Calibri Light" panose="020F0302020204030204" pitchFamily="34" charset="0"/>
              </a:rPr>
              <a:t>Al termine della compilazione è possibile ancora modificare la scelta dello schema di piano, optando per quello “da approvare”. Clicca sul pulsante “Annulla piano” e nella maschera successiva clicca “Modifica Piano” per ritornare alla maschera iniziale.</a:t>
            </a:r>
          </a:p>
          <a:p>
            <a:pPr marL="0" indent="0">
              <a:buNone/>
            </a:pPr>
            <a:r>
              <a:rPr lang="it-IT" sz="1600" dirty="0">
                <a:latin typeface="Calibri Light" panose="020F0302020204030204" pitchFamily="34" charset="0"/>
              </a:rPr>
              <a:t> Per maggiori informazioni e per problemi di funzionamento della procedura online, puoi rivolgerti all’Ufficio gestione carriere dell’area di Scienze, all’indirizzo  </a:t>
            </a:r>
            <a:r>
              <a:rPr lang="it-IT" sz="1600" b="1" u="sng" dirty="0">
                <a:latin typeface="Calibri Light" panose="020F0302020204030204" pitchFamily="34" charset="0"/>
                <a:hlinkClick r:id="rId2"/>
              </a:rPr>
              <a:t>segr.studenti.scienze@unimib.it</a:t>
            </a:r>
            <a:endParaRPr lang="it-IT" sz="1600" b="1" u="sng" dirty="0">
              <a:latin typeface="Calibri Light" panose="020F0302020204030204" pitchFamily="34" charset="0"/>
            </a:endParaRPr>
          </a:p>
          <a:p>
            <a:pPr marL="0" indent="0">
              <a:buNone/>
            </a:pPr>
            <a:endParaRPr lang="it-IT" sz="1600" b="1" u="sng" dirty="0">
              <a:latin typeface="Calibri Light" panose="020F0302020204030204" pitchFamily="34" charset="0"/>
            </a:endParaRPr>
          </a:p>
          <a:p>
            <a:pPr marL="0" indent="0">
              <a:buNone/>
            </a:pPr>
            <a:r>
              <a:rPr lang="it-IT" sz="1600" dirty="0">
                <a:latin typeface="Calibri Light" panose="020F0302020204030204" pitchFamily="34" charset="0"/>
              </a:rPr>
              <a:t>Ti invitiamo a consultare:</a:t>
            </a:r>
          </a:p>
          <a:p>
            <a:r>
              <a:rPr lang="it-IT" sz="1600" dirty="0">
                <a:latin typeface="Calibri Light" panose="020F0302020204030204" pitchFamily="34" charset="0"/>
              </a:rPr>
              <a:t>per informazioni dettagliate e per il calendario aggiornato delle scadenze per l’anno accademico, la pagina web </a:t>
            </a:r>
            <a:r>
              <a:rPr lang="it-IT" sz="1600" b="1" dirty="0">
                <a:latin typeface="Calibri Light" panose="020F0302020204030204" pitchFamily="34" charset="0"/>
              </a:rPr>
              <a:t>Servizi - Segreterie studenti - Piani degli Studi - Area di Scienze</a:t>
            </a:r>
            <a:r>
              <a:rPr lang="it-IT" sz="1600" dirty="0">
                <a:latin typeface="Calibri Light" panose="020F0302020204030204" pitchFamily="34" charset="0"/>
              </a:rPr>
              <a:t> all’indirizzo </a:t>
            </a:r>
            <a:r>
              <a:rPr lang="it-IT" sz="1600" u="sng" dirty="0">
                <a:latin typeface="Calibri Light" panose="020F0302020204030204" pitchFamily="34" charset="0"/>
                <a:hlinkClick r:id="rId3"/>
              </a:rPr>
              <a:t>https://www.unimib.it/servizi/segreterie-studenti/piani-degli-studi/area-scienze</a:t>
            </a:r>
            <a:endParaRPr lang="it-IT" sz="1600" dirty="0">
              <a:latin typeface="Calibri Light" panose="020F0302020204030204" pitchFamily="34" charset="0"/>
            </a:endParaRPr>
          </a:p>
          <a:p>
            <a:r>
              <a:rPr lang="it-IT" sz="1600" dirty="0">
                <a:latin typeface="Calibri Light" panose="020F0302020204030204" pitchFamily="34" charset="0"/>
              </a:rPr>
              <a:t> il Regolamento Didattico del Corso, all’indirizzo </a:t>
            </a:r>
            <a:r>
              <a:rPr lang="it-IT" sz="1600" dirty="0">
                <a:latin typeface="Calibri Light" panose="020F0302020204030204" pitchFamily="34" charset="0"/>
                <a:hlinkClick r:id="rId4"/>
              </a:rPr>
              <a:t>https://elearning.unimib.it/mod/page/view.php?id=272045</a:t>
            </a:r>
            <a:endParaRPr lang="it-IT" sz="1600" dirty="0">
              <a:latin typeface="Calibri Light" panose="020F0302020204030204" pitchFamily="34" charset="0"/>
            </a:endParaRPr>
          </a:p>
          <a:p>
            <a:r>
              <a:rPr lang="it-IT" sz="1600" dirty="0">
                <a:latin typeface="Calibri Light" panose="020F0302020204030204" pitchFamily="34" charset="0"/>
              </a:rPr>
              <a:t>il Regolamento studenti dell’Ateneo di Milano - Bicocca (in particolare l’art. 13 - Piano di studio), all’indirizzo </a:t>
            </a:r>
            <a:r>
              <a:rPr lang="it-IT" sz="1600" u="sng" dirty="0">
                <a:latin typeface="Calibri Light" panose="020F0302020204030204" pitchFamily="34" charset="0"/>
                <a:hlinkClick r:id="rId5"/>
              </a:rPr>
              <a:t>       https://www.unimib.it/sites/default/files/allegati/regolamento_studenti_2019_con_decreto.pdf</a:t>
            </a:r>
            <a:endParaRPr lang="it-IT" sz="1600" dirty="0">
              <a:latin typeface="Calibri Light" panose="020F0302020204030204" pitchFamily="34" charset="0"/>
            </a:endParaRPr>
          </a:p>
          <a:p>
            <a:pPr marL="0" indent="0">
              <a:buNone/>
            </a:pPr>
            <a:endParaRPr lang="it-IT" sz="1600" dirty="0">
              <a:latin typeface="Calibri Light" panose="020F0302020204030204" pitchFamily="34" charset="0"/>
            </a:endParaRPr>
          </a:p>
          <a:p>
            <a:pPr marL="0" indent="0" algn="ctr">
              <a:buNone/>
            </a:pPr>
            <a:r>
              <a:rPr lang="it-IT" sz="1600" dirty="0">
                <a:latin typeface="Calibri Light" panose="020F0302020204030204" pitchFamily="34" charset="0"/>
              </a:rPr>
              <a:t>Buono studio!</a:t>
            </a:r>
          </a:p>
        </p:txBody>
      </p:sp>
      <p:pic>
        <p:nvPicPr>
          <p:cNvPr id="4" name="Immagine 3"/>
          <p:cNvPicPr/>
          <p:nvPr/>
        </p:nvPicPr>
        <p:blipFill>
          <a:blip r:embed="rId6">
            <a:extLst>
              <a:ext uri="{28A0092B-C50C-407E-A947-70E740481C1C}">
                <a14:useLocalDpi xmlns:a14="http://schemas.microsoft.com/office/drawing/2010/main" val="0"/>
              </a:ext>
            </a:extLst>
          </a:blip>
          <a:stretch>
            <a:fillRect/>
          </a:stretch>
        </p:blipFill>
        <p:spPr>
          <a:xfrm>
            <a:off x="9230624" y="4630305"/>
            <a:ext cx="1931957" cy="1408636"/>
          </a:xfrm>
          <a:prstGeom prst="rect">
            <a:avLst/>
          </a:prstGeom>
        </p:spPr>
      </p:pic>
      <p:sp>
        <p:nvSpPr>
          <p:cNvPr id="6" name="Segnaposto numero diapositiva 5"/>
          <p:cNvSpPr>
            <a:spLocks noGrp="1"/>
          </p:cNvSpPr>
          <p:nvPr>
            <p:ph type="sldNum" sz="quarter" idx="12"/>
          </p:nvPr>
        </p:nvSpPr>
        <p:spPr/>
        <p:txBody>
          <a:bodyPr/>
          <a:lstStyle/>
          <a:p>
            <a:fld id="{DFAA26DA-4659-4A7F-A33C-D89E817FCABB}" type="slidenum">
              <a:rPr lang="it-IT" smtClean="0"/>
              <a:t>30</a:t>
            </a:fld>
            <a:endParaRPr lang="it-IT"/>
          </a:p>
        </p:txBody>
      </p:sp>
    </p:spTree>
    <p:extLst>
      <p:ext uri="{BB962C8B-B14F-4D97-AF65-F5344CB8AC3E}">
        <p14:creationId xmlns:p14="http://schemas.microsoft.com/office/powerpoint/2010/main" val="2251901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t>A chi rivolgersi e per che cosa?</a:t>
            </a:r>
            <a:br>
              <a:rPr lang="it-IT" sz="2800" b="1" dirty="0"/>
            </a:br>
            <a:endParaRPr lang="it-IT" sz="2800" b="1" dirty="0"/>
          </a:p>
        </p:txBody>
      </p:sp>
      <p:sp>
        <p:nvSpPr>
          <p:cNvPr id="3" name="Segnaposto contenuto 2"/>
          <p:cNvSpPr>
            <a:spLocks noGrp="1"/>
          </p:cNvSpPr>
          <p:nvPr>
            <p:ph idx="1"/>
          </p:nvPr>
        </p:nvSpPr>
        <p:spPr>
          <a:xfrm>
            <a:off x="838200" y="1102418"/>
            <a:ext cx="10515600" cy="5253932"/>
          </a:xfrm>
        </p:spPr>
        <p:txBody>
          <a:bodyPr>
            <a:normAutofit fontScale="92500" lnSpcReduction="10000"/>
          </a:bodyPr>
          <a:lstStyle/>
          <a:p>
            <a:endParaRPr lang="it-IT" sz="2000" b="1" u="sng" dirty="0">
              <a:latin typeface="+mj-lt"/>
            </a:endParaRPr>
          </a:p>
          <a:p>
            <a:r>
              <a:rPr lang="it-IT" sz="2400" b="1" u="sng" dirty="0">
                <a:latin typeface="+mj-lt"/>
              </a:rPr>
              <a:t>Ufficio Gestione Carriere</a:t>
            </a:r>
          </a:p>
          <a:p>
            <a:pPr marL="0" indent="0">
              <a:buNone/>
            </a:pPr>
            <a:r>
              <a:rPr lang="it-IT" sz="2000" dirty="0">
                <a:latin typeface="Calibri Light" panose="020F0302020204030204" pitchFamily="34" charset="0"/>
                <a:cs typeface="Calibri Light" panose="020F0302020204030204" pitchFamily="34" charset="0"/>
              </a:rPr>
              <a:t>L</a:t>
            </a:r>
            <a:r>
              <a:rPr lang="it-IT" sz="2000" b="1" dirty="0">
                <a:latin typeface="Calibri Light" panose="020F0302020204030204" pitchFamily="34" charset="0"/>
                <a:cs typeface="Calibri Light" panose="020F0302020204030204" pitchFamily="34" charset="0"/>
              </a:rPr>
              <a:t>’</a:t>
            </a:r>
            <a:r>
              <a:rPr lang="it-IT" sz="2000" dirty="0">
                <a:latin typeface="Calibri Light" panose="020F0302020204030204" pitchFamily="34" charset="0"/>
                <a:cs typeface="Calibri Light" panose="020F0302020204030204" pitchFamily="34" charset="0"/>
              </a:rPr>
              <a:t>Ufficio Gestione Carriere</a:t>
            </a:r>
            <a:r>
              <a:rPr lang="it-IT" sz="2000" b="1" dirty="0">
                <a:latin typeface="Calibri Light" panose="020F0302020204030204" pitchFamily="34" charset="0"/>
                <a:cs typeface="Calibri Light" panose="020F0302020204030204" pitchFamily="34" charset="0"/>
              </a:rPr>
              <a:t> </a:t>
            </a:r>
            <a:r>
              <a:rPr lang="it-IT" sz="2000" dirty="0">
                <a:latin typeface="Calibri Light" panose="020F0302020204030204" pitchFamily="34" charset="0"/>
                <a:cs typeface="Calibri Light" panose="020F0302020204030204" pitchFamily="34" charset="0"/>
              </a:rPr>
              <a:t>si occupa della gestione amministrativa di tutta la carriera dello studente, dall’ammissione, ai rinnovi delle iscrizioni, al conseguimento del titolo. Si occupa inoltre del rilascio di certificazioni e del riconoscimento di titoli ed esami conseguiti presso altre sedi universitarie, anche estere.</a:t>
            </a:r>
          </a:p>
          <a:p>
            <a:pPr marL="0" indent="0">
              <a:buNone/>
            </a:pPr>
            <a:r>
              <a:rPr lang="it-IT" sz="2000" dirty="0">
                <a:latin typeface="Calibri Light" panose="020F0302020204030204" pitchFamily="34" charset="0"/>
                <a:cs typeface="Calibri Light" panose="020F0302020204030204" pitchFamily="34" charset="0"/>
              </a:rPr>
              <a:t>Per quanto riguarda il piano di studi, l’Ufficio Gestione Carriere è la struttura competente a fornire assistenza agli studenti sugli aspetti tecnici del sistema di presentazione del piano in </a:t>
            </a:r>
            <a:r>
              <a:rPr lang="it-IT" sz="2000" dirty="0" err="1">
                <a:latin typeface="Calibri Light" panose="020F0302020204030204" pitchFamily="34" charset="0"/>
                <a:cs typeface="Calibri Light" panose="020F0302020204030204" pitchFamily="34" charset="0"/>
              </a:rPr>
              <a:t>Segreterieonline</a:t>
            </a:r>
            <a:r>
              <a:rPr lang="it-IT" sz="2000" dirty="0">
                <a:latin typeface="Calibri Light" panose="020F0302020204030204" pitchFamily="34" charset="0"/>
                <a:cs typeface="Calibri Light" panose="020F0302020204030204" pitchFamily="34" charset="0"/>
              </a:rPr>
              <a:t>.</a:t>
            </a:r>
          </a:p>
          <a:p>
            <a:pPr marL="0" indent="0">
              <a:buNone/>
            </a:pPr>
            <a:r>
              <a:rPr lang="it-IT" sz="2000" dirty="0">
                <a:latin typeface="Calibri Light" panose="020F0302020204030204" pitchFamily="34" charset="0"/>
                <a:cs typeface="Calibri Light" panose="020F0302020204030204" pitchFamily="34" charset="0"/>
              </a:rPr>
              <a:t>Si consiglia di consultare la pagina </a:t>
            </a:r>
            <a:r>
              <a:rPr lang="it-IT" sz="2000" u="sng" dirty="0">
                <a:latin typeface="Calibri Light" panose="020F0302020204030204" pitchFamily="34" charset="0"/>
                <a:cs typeface="Calibri Light" panose="020F0302020204030204" pitchFamily="34" charset="0"/>
                <a:hlinkClick r:id="rId2"/>
              </a:rPr>
              <a:t>https://www.unimib.it/servizi/segreterie-studenti</a:t>
            </a:r>
            <a:r>
              <a:rPr lang="it-IT" sz="2000" dirty="0">
                <a:latin typeface="Calibri Light" panose="020F0302020204030204" pitchFamily="34" charset="0"/>
                <a:cs typeface="Calibri Light" panose="020F0302020204030204" pitchFamily="34" charset="0"/>
              </a:rPr>
              <a:t> per le diverse esigenze amministrative della carriera e in particolare la pagina </a:t>
            </a:r>
            <a:r>
              <a:rPr lang="it-IT" sz="2000" u="sng" dirty="0">
                <a:latin typeface="Calibri Light" panose="020F0302020204030204" pitchFamily="34" charset="0"/>
                <a:cs typeface="Calibri Light" panose="020F0302020204030204" pitchFamily="34" charset="0"/>
                <a:hlinkClick r:id="rId3"/>
              </a:rPr>
              <a:t>https://www.unimib.it/servizi/segreterie-studenti/piani-degli-studi</a:t>
            </a:r>
            <a:r>
              <a:rPr lang="it-IT" sz="2000" dirty="0">
                <a:latin typeface="Calibri Light" panose="020F0302020204030204" pitchFamily="34" charset="0"/>
                <a:cs typeface="Calibri Light" panose="020F0302020204030204" pitchFamily="34" charset="0"/>
              </a:rPr>
              <a:t> per le informazioni relative alla presentazione del piano di studi.</a:t>
            </a:r>
          </a:p>
          <a:p>
            <a:pPr marL="0" indent="0">
              <a:buNone/>
            </a:pPr>
            <a:r>
              <a:rPr lang="it-IT" sz="2000" dirty="0">
                <a:latin typeface="Calibri Light" panose="020F0302020204030204" pitchFamily="34" charset="0"/>
                <a:cs typeface="Calibri Light" panose="020F0302020204030204" pitchFamily="34" charset="0"/>
              </a:rPr>
              <a:t>L’orario di ricevimento dell’Ufficio Gestione Carriere di Scienze (sportello 7 nell’</a:t>
            </a:r>
            <a:r>
              <a:rPr lang="it-IT" sz="2000" b="1" dirty="0">
                <a:latin typeface="Calibri Light" panose="020F0302020204030204" pitchFamily="34" charset="0"/>
                <a:cs typeface="Calibri Light" panose="020F0302020204030204" pitchFamily="34" charset="0"/>
              </a:rPr>
              <a:t>Edificio U17 </a:t>
            </a:r>
            <a:r>
              <a:rPr lang="it-IT" sz="2000" dirty="0">
                <a:latin typeface="Calibri Light" panose="020F0302020204030204" pitchFamily="34" charset="0"/>
                <a:cs typeface="Calibri Light" panose="020F0302020204030204" pitchFamily="34" charset="0"/>
              </a:rPr>
              <a:t>- Piazzetta ribassata Difesa per le donne) è il seguente:</a:t>
            </a:r>
          </a:p>
          <a:p>
            <a:pPr marL="0" indent="0">
              <a:buNone/>
            </a:pPr>
            <a:r>
              <a:rPr lang="it-IT" sz="2000" i="1" dirty="0">
                <a:latin typeface="Calibri Light" panose="020F0302020204030204" pitchFamily="34" charset="0"/>
                <a:cs typeface="Calibri Light" panose="020F0302020204030204" pitchFamily="34" charset="0"/>
              </a:rPr>
              <a:t>lunedì dalle 13.45 alle 15.45</a:t>
            </a:r>
            <a:br>
              <a:rPr lang="it-IT" sz="2000" i="1" dirty="0">
                <a:latin typeface="Calibri Light" panose="020F0302020204030204" pitchFamily="34" charset="0"/>
                <a:cs typeface="Calibri Light" panose="020F0302020204030204" pitchFamily="34" charset="0"/>
              </a:rPr>
            </a:br>
            <a:r>
              <a:rPr lang="it-IT" sz="2000" i="1" dirty="0">
                <a:latin typeface="Calibri Light" panose="020F0302020204030204" pitchFamily="34" charset="0"/>
                <a:cs typeface="Calibri Light" panose="020F0302020204030204" pitchFamily="34" charset="0"/>
              </a:rPr>
              <a:t>mercoledì e  venerdì dalle 09.00 alle 12.00</a:t>
            </a:r>
          </a:p>
          <a:p>
            <a:pPr marL="0" indent="0">
              <a:buNone/>
            </a:pPr>
            <a:r>
              <a:rPr lang="it-IT" sz="2000" dirty="0">
                <a:latin typeface="+mj-lt"/>
              </a:rPr>
              <a:t>servizio fruibile previo appuntamento da concordarsi scrivendo a</a:t>
            </a:r>
            <a:r>
              <a:rPr lang="it-IT" sz="2000" dirty="0">
                <a:latin typeface="Calibri Light" panose="020F0302020204030204" pitchFamily="34" charset="0"/>
                <a:cs typeface="Calibri Light" panose="020F0302020204030204" pitchFamily="34" charset="0"/>
              </a:rPr>
              <a:t>: </a:t>
            </a:r>
            <a:r>
              <a:rPr lang="it-IT" sz="2000" b="1" u="sng" dirty="0">
                <a:latin typeface="Calibri Light" panose="020F0302020204030204" pitchFamily="34" charset="0"/>
                <a:cs typeface="Calibri Light" panose="020F0302020204030204" pitchFamily="34" charset="0"/>
                <a:hlinkClick r:id="rId4"/>
              </a:rPr>
              <a:t>segr.studenti.scienze@unimib.it</a:t>
            </a:r>
            <a:r>
              <a:rPr lang="it-IT" sz="2000" dirty="0">
                <a:latin typeface="Calibri Light" panose="020F0302020204030204" pitchFamily="34" charset="0"/>
                <a:cs typeface="Calibri Light" panose="020F0302020204030204" pitchFamily="34" charset="0"/>
              </a:rPr>
              <a:t>   </a:t>
            </a:r>
          </a:p>
          <a:p>
            <a:pPr marL="0" indent="0" algn="ctr">
              <a:buNone/>
            </a:pPr>
            <a:r>
              <a:rPr lang="it-IT" sz="1800" dirty="0">
                <a:latin typeface="Calibri Light" panose="020F0302020204030204" pitchFamily="34" charset="0"/>
                <a:cs typeface="Calibri Light" panose="020F0302020204030204" pitchFamily="34" charset="0"/>
              </a:rPr>
              <a:t>Non è previsto lo sportello telefonico</a:t>
            </a:r>
            <a:r>
              <a:rPr lang="it-IT" sz="2000" dirty="0">
                <a:latin typeface="Calibri Light" panose="020F0302020204030204" pitchFamily="34" charset="0"/>
                <a:cs typeface="Calibri Light" panose="020F0302020204030204" pitchFamily="34" charset="0"/>
              </a:rPr>
              <a:t>.</a:t>
            </a:r>
          </a:p>
          <a:p>
            <a:pPr marL="0" indent="0">
              <a:buNone/>
            </a:pPr>
            <a:endParaRPr lang="it-IT" sz="2000" b="1" u="sng" dirty="0">
              <a:latin typeface="+mj-lt"/>
            </a:endParaRPr>
          </a:p>
        </p:txBody>
      </p:sp>
      <p:sp>
        <p:nvSpPr>
          <p:cNvPr id="4" name="Segnaposto numero diapositiva 3"/>
          <p:cNvSpPr>
            <a:spLocks noGrp="1"/>
          </p:cNvSpPr>
          <p:nvPr>
            <p:ph type="sldNum" sz="quarter" idx="12"/>
          </p:nvPr>
        </p:nvSpPr>
        <p:spPr/>
        <p:txBody>
          <a:bodyPr/>
          <a:lstStyle/>
          <a:p>
            <a:fld id="{DFAA26DA-4659-4A7F-A33C-D89E817FCABB}" type="slidenum">
              <a:rPr lang="it-IT" smtClean="0"/>
              <a:t>31</a:t>
            </a:fld>
            <a:endParaRPr lang="it-IT" dirty="0"/>
          </a:p>
        </p:txBody>
      </p:sp>
      <p:pic>
        <p:nvPicPr>
          <p:cNvPr id="7" name="Immagine 6" descr="Confused Direction Signs - Hurc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27709" y="1"/>
            <a:ext cx="1570943" cy="1690688"/>
          </a:xfrm>
          <a:prstGeom prst="rect">
            <a:avLst/>
          </a:prstGeom>
        </p:spPr>
      </p:pic>
    </p:spTree>
    <p:extLst>
      <p:ext uri="{BB962C8B-B14F-4D97-AF65-F5344CB8AC3E}">
        <p14:creationId xmlns:p14="http://schemas.microsoft.com/office/powerpoint/2010/main" val="2340172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a:t>A chi rivolgersi e per che cosa?</a:t>
            </a:r>
            <a:br>
              <a:rPr lang="it-IT" sz="2800" b="1" dirty="0"/>
            </a:br>
            <a:endParaRPr lang="it-IT" sz="2800" b="1" dirty="0"/>
          </a:p>
        </p:txBody>
      </p:sp>
      <p:sp>
        <p:nvSpPr>
          <p:cNvPr id="3" name="Segnaposto contenuto 2"/>
          <p:cNvSpPr>
            <a:spLocks noGrp="1"/>
          </p:cNvSpPr>
          <p:nvPr>
            <p:ph idx="1"/>
          </p:nvPr>
        </p:nvSpPr>
        <p:spPr>
          <a:xfrm>
            <a:off x="838200" y="1102418"/>
            <a:ext cx="10515600" cy="5253932"/>
          </a:xfrm>
        </p:spPr>
        <p:txBody>
          <a:bodyPr>
            <a:normAutofit/>
          </a:bodyPr>
          <a:lstStyle/>
          <a:p>
            <a:endParaRPr lang="it-IT" sz="2000" b="1" u="sng" dirty="0">
              <a:latin typeface="+mj-lt"/>
            </a:endParaRPr>
          </a:p>
          <a:p>
            <a:r>
              <a:rPr lang="it-IT" sz="2000" b="1" u="sng" dirty="0">
                <a:latin typeface="+mj-lt"/>
              </a:rPr>
              <a:t>Segreteria Didattica</a:t>
            </a:r>
            <a:endParaRPr lang="it-IT" sz="2000" dirty="0">
              <a:latin typeface="+mj-lt"/>
            </a:endParaRPr>
          </a:p>
          <a:p>
            <a:pPr marL="0" indent="0">
              <a:buNone/>
            </a:pPr>
            <a:r>
              <a:rPr lang="it-IT" sz="1600" dirty="0">
                <a:latin typeface="+mj-lt"/>
              </a:rPr>
              <a:t>La</a:t>
            </a:r>
            <a:r>
              <a:rPr lang="it-IT" sz="1600" b="1" dirty="0">
                <a:latin typeface="+mj-lt"/>
              </a:rPr>
              <a:t> </a:t>
            </a:r>
            <a:r>
              <a:rPr lang="it-IT" sz="1600" dirty="0">
                <a:latin typeface="+mj-lt"/>
              </a:rPr>
              <a:t>Segreteria Didattica fornisce servizi di supporto didattico e informativo agli studenti (orari delle lezioni, ricevimento docenti, calendario esami, piani di studio, laboratori). </a:t>
            </a:r>
          </a:p>
          <a:p>
            <a:pPr marL="0" indent="0">
              <a:buNone/>
            </a:pPr>
            <a:r>
              <a:rPr lang="it-IT" sz="1600" u="sng" dirty="0">
                <a:latin typeface="+mj-lt"/>
              </a:rPr>
              <a:t>Ricevimento</a:t>
            </a:r>
            <a:r>
              <a:rPr lang="it-IT" sz="1600" dirty="0">
                <a:latin typeface="+mj-lt"/>
              </a:rPr>
              <a:t>:</a:t>
            </a:r>
          </a:p>
          <a:p>
            <a:pPr marL="0" indent="0">
              <a:buNone/>
            </a:pPr>
            <a:r>
              <a:rPr lang="it-IT" sz="1600" dirty="0">
                <a:latin typeface="+mj-lt"/>
              </a:rPr>
              <a:t>servizio fruibile previo appuntamento da concordarsi scrivendo a </a:t>
            </a:r>
            <a:r>
              <a:rPr lang="it-IT" sz="1600" dirty="0">
                <a:latin typeface="+mj-lt"/>
                <a:hlinkClick r:id="rId2"/>
              </a:rPr>
              <a:t>segreteria-matematica@unimib.it</a:t>
            </a:r>
            <a:endParaRPr lang="it-IT" sz="1600" dirty="0">
              <a:latin typeface="+mj-lt"/>
            </a:endParaRPr>
          </a:p>
          <a:p>
            <a:pPr marL="0" indent="0">
              <a:buNone/>
            </a:pPr>
            <a:r>
              <a:rPr lang="it-IT" sz="1600" u="sng" dirty="0">
                <a:latin typeface="+mj-lt"/>
              </a:rPr>
              <a:t>Sede</a:t>
            </a:r>
            <a:r>
              <a:rPr lang="it-IT" sz="1600" dirty="0">
                <a:latin typeface="+mj-lt"/>
              </a:rPr>
              <a:t>: </a:t>
            </a:r>
            <a:r>
              <a:rPr lang="it-IT" sz="1600" b="1" dirty="0">
                <a:latin typeface="+mj-lt"/>
              </a:rPr>
              <a:t>Edificio U5</a:t>
            </a:r>
            <a:r>
              <a:rPr lang="it-IT" sz="1600" dirty="0">
                <a:latin typeface="+mj-lt"/>
              </a:rPr>
              <a:t>, Via Cozzi, 55 - 20125 Milano – II piano – stanza 2108</a:t>
            </a:r>
          </a:p>
          <a:p>
            <a:pPr marL="0" indent="0">
              <a:buNone/>
            </a:pPr>
            <a:r>
              <a:rPr lang="it-IT" sz="1600" dirty="0">
                <a:latin typeface="+mj-lt"/>
              </a:rPr>
              <a:t>e-mail: </a:t>
            </a:r>
            <a:r>
              <a:rPr lang="it-IT" sz="1600" dirty="0">
                <a:hlinkClick r:id="rId2"/>
              </a:rPr>
              <a:t>segreteria-matematica@unimib.it</a:t>
            </a:r>
            <a:endParaRPr lang="it-IT" sz="1600" dirty="0"/>
          </a:p>
          <a:p>
            <a:pPr marL="0" indent="0">
              <a:buNone/>
            </a:pPr>
            <a:endParaRPr lang="it-IT" sz="1600" dirty="0">
              <a:latin typeface="+mj-lt"/>
            </a:endParaRPr>
          </a:p>
          <a:p>
            <a:pPr marL="0" indent="0">
              <a:buNone/>
            </a:pPr>
            <a:r>
              <a:rPr lang="it-IT" sz="1600">
                <a:latin typeface="+mj-lt"/>
              </a:rPr>
              <a:t>Per tutte le informazioni sulla didattica: </a:t>
            </a:r>
            <a:r>
              <a:rPr lang="it-IT" sz="1600" b="1" u="sng">
                <a:latin typeface="+mj-lt"/>
                <a:hlinkClick r:id="rId3"/>
              </a:rPr>
              <a:t>https://elearning.unimib.it/course/index.php?categoryid=3509</a:t>
            </a:r>
            <a:endParaRPr lang="it-IT" sz="4000" b="1" u="sng">
              <a:latin typeface="+mj-lt"/>
            </a:endParaRPr>
          </a:p>
          <a:p>
            <a:pPr marL="0" indent="0">
              <a:buNone/>
            </a:pPr>
            <a:br>
              <a:rPr lang="it-IT" sz="1700" dirty="0">
                <a:latin typeface="Calibri Light" panose="020F0302020204030204" pitchFamily="34" charset="0"/>
                <a:cs typeface="Calibri Light" panose="020F0302020204030204" pitchFamily="34" charset="0"/>
              </a:rPr>
            </a:br>
            <a:endParaRPr lang="it-IT" sz="1700" dirty="0">
              <a:latin typeface="Calibri Light" panose="020F0302020204030204" pitchFamily="34" charset="0"/>
              <a:cs typeface="Calibri Light" panose="020F0302020204030204" pitchFamily="34" charset="0"/>
            </a:endParaRPr>
          </a:p>
          <a:p>
            <a:pPr marL="0" indent="0">
              <a:buNone/>
            </a:pPr>
            <a:endParaRPr lang="it-IT" sz="2000" dirty="0">
              <a:latin typeface="+mj-lt"/>
            </a:endParaRPr>
          </a:p>
          <a:p>
            <a:endParaRPr lang="it-IT" sz="1600" dirty="0"/>
          </a:p>
        </p:txBody>
      </p:sp>
      <p:sp>
        <p:nvSpPr>
          <p:cNvPr id="4" name="Segnaposto numero diapositiva 3"/>
          <p:cNvSpPr>
            <a:spLocks noGrp="1"/>
          </p:cNvSpPr>
          <p:nvPr>
            <p:ph type="sldNum" sz="quarter" idx="12"/>
          </p:nvPr>
        </p:nvSpPr>
        <p:spPr/>
        <p:txBody>
          <a:bodyPr/>
          <a:lstStyle/>
          <a:p>
            <a:fld id="{DFAA26DA-4659-4A7F-A33C-D89E817FCABB}" type="slidenum">
              <a:rPr lang="it-IT" smtClean="0"/>
              <a:t>32</a:t>
            </a:fld>
            <a:endParaRPr lang="it-IT" dirty="0"/>
          </a:p>
        </p:txBody>
      </p:sp>
    </p:spTree>
    <p:extLst>
      <p:ext uri="{BB962C8B-B14F-4D97-AF65-F5344CB8AC3E}">
        <p14:creationId xmlns:p14="http://schemas.microsoft.com/office/powerpoint/2010/main" val="143786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br>
              <a:rPr lang="it-IT" sz="3100" b="1" dirty="0"/>
            </a:br>
            <a:br>
              <a:rPr lang="it-IT" sz="3100" b="1" dirty="0"/>
            </a:br>
            <a:br>
              <a:rPr lang="it-IT" sz="3100" b="1" dirty="0"/>
            </a:br>
            <a:r>
              <a:rPr lang="it-IT" sz="3600" b="1" dirty="0"/>
              <a:t>Come si presenta?</a:t>
            </a:r>
            <a:br>
              <a:rPr lang="it-IT" sz="3600" b="1" dirty="0"/>
            </a:br>
            <a:br>
              <a:rPr lang="it-IT" sz="3600" b="1" dirty="0"/>
            </a:br>
            <a:endParaRPr lang="it-IT" sz="3600" b="1" dirty="0"/>
          </a:p>
        </p:txBody>
      </p:sp>
      <p:sp>
        <p:nvSpPr>
          <p:cNvPr id="3" name="Segnaposto contenuto 2"/>
          <p:cNvSpPr>
            <a:spLocks noGrp="1"/>
          </p:cNvSpPr>
          <p:nvPr>
            <p:ph idx="1"/>
          </p:nvPr>
        </p:nvSpPr>
        <p:spPr/>
        <p:txBody>
          <a:bodyPr anchor="ctr"/>
          <a:lstStyle/>
          <a:p>
            <a:pPr marL="0" indent="0" algn="just">
              <a:lnSpc>
                <a:spcPct val="107000"/>
              </a:lnSpc>
              <a:spcAft>
                <a:spcPts val="800"/>
              </a:spcAft>
              <a:buNone/>
            </a:pPr>
            <a:r>
              <a:rPr lang="it-IT" sz="2200" dirty="0">
                <a:latin typeface="Calibri Light" panose="020F0302020204030204" pitchFamily="34" charset="0"/>
                <a:ea typeface="Calibri" panose="020F0502020204030204" pitchFamily="34" charset="0"/>
                <a:cs typeface="Times New Roman" panose="02020603050405020304" pitchFamily="18" charset="0"/>
              </a:rPr>
              <a:t>Il piano deve essere presentato telematicamente, entrando nella pagina web del servizio Segreterie OnLine, all’indirizzo </a:t>
            </a:r>
            <a:r>
              <a:rPr lang="it-IT" sz="2200" dirty="0">
                <a:latin typeface="Calibri Light" panose="020F0302020204030204" pitchFamily="34" charset="0"/>
                <a:ea typeface="Calibri" panose="020F0502020204030204" pitchFamily="34" charset="0"/>
                <a:cs typeface="Times New Roman" panose="02020603050405020304" pitchFamily="18" charset="0"/>
                <a:hlinkClick r:id="rId2"/>
              </a:rPr>
              <a:t>https://s3w.si.unimib.it/Home.do</a:t>
            </a:r>
            <a:endParaRPr lang="it-IT" sz="2200" dirty="0">
              <a:latin typeface="Calibri Light" panose="020F03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it-IT" sz="2200" b="1" dirty="0">
                <a:latin typeface="Calibri Light" panose="020F0302020204030204" pitchFamily="34" charset="0"/>
                <a:ea typeface="Calibri" panose="020F0502020204030204" pitchFamily="34" charset="0"/>
                <a:cs typeface="Times New Roman" panose="02020603050405020304" pitchFamily="18" charset="0"/>
              </a:rPr>
              <a:t>ATTENZIONE</a:t>
            </a:r>
            <a:r>
              <a:rPr lang="it-IT" sz="2200" dirty="0">
                <a:latin typeface="Calibri Light" panose="020F0302020204030204" pitchFamily="34" charset="0"/>
                <a:ea typeface="Calibri" panose="020F0502020204030204" pitchFamily="34" charset="0"/>
                <a:cs typeface="Times New Roman" panose="02020603050405020304" pitchFamily="18" charset="0"/>
              </a:rPr>
              <a:t>: Al termine della procedura devi confermare il piano, utilizzando l’apposito pulsante </a:t>
            </a:r>
            <a:r>
              <a:rPr lang="it-IT" sz="2200" u="sng" dirty="0">
                <a:latin typeface="Calibri Light" panose="020F0302020204030204" pitchFamily="34" charset="0"/>
                <a:ea typeface="Calibri" panose="020F0502020204030204" pitchFamily="34" charset="0"/>
                <a:cs typeface="Times New Roman" panose="02020603050405020304" pitchFamily="18" charset="0"/>
              </a:rPr>
              <a:t>CONFERMA</a:t>
            </a:r>
            <a:r>
              <a:rPr lang="it-IT" sz="2200" dirty="0">
                <a:latin typeface="Calibri Light" panose="020F0302020204030204" pitchFamily="34" charset="0"/>
                <a:ea typeface="Calibri" panose="020F0502020204030204" pitchFamily="34" charset="0"/>
                <a:cs typeface="Times New Roman" panose="02020603050405020304" pitchFamily="18" charset="0"/>
              </a:rPr>
              <a:t>. Il piano lasciato in bozza non viene esaminato.</a:t>
            </a:r>
          </a:p>
          <a:p>
            <a:pPr marL="0" indent="0" algn="just">
              <a:lnSpc>
                <a:spcPct val="107000"/>
              </a:lnSpc>
              <a:spcAft>
                <a:spcPts val="800"/>
              </a:spcAft>
              <a:buNone/>
            </a:pPr>
            <a:r>
              <a:rPr lang="it-IT" sz="2200" dirty="0">
                <a:latin typeface="Calibri Light" panose="020F0302020204030204" pitchFamily="34" charset="0"/>
                <a:ea typeface="Calibri" panose="020F0502020204030204" pitchFamily="34" charset="0"/>
                <a:cs typeface="Times New Roman" panose="02020603050405020304" pitchFamily="18" charset="0"/>
              </a:rPr>
              <a:t>La compilazione online ti è consentita fino a quando risulti essere iscritto in corso. Successivamente dovrai presentare un’istanza cartacea all’Ufficio Gestione Carriere, inviandola all’indirizzo segr.studenti.scienze@unimib.it.</a:t>
            </a:r>
          </a:p>
          <a:p>
            <a:endParaRPr lang="it-IT" dirty="0"/>
          </a:p>
        </p:txBody>
      </p:sp>
      <p:pic>
        <p:nvPicPr>
          <p:cNvPr id="4" name="Immagine 3"/>
          <p:cNvPicPr/>
          <p:nvPr/>
        </p:nvPicPr>
        <p:blipFill>
          <a:blip r:embed="rId3" cstate="print">
            <a:extLst>
              <a:ext uri="{28A0092B-C50C-407E-A947-70E740481C1C}">
                <a14:useLocalDpi xmlns:a14="http://schemas.microsoft.com/office/drawing/2010/main" val="0"/>
              </a:ext>
            </a:extLst>
          </a:blip>
          <a:stretch>
            <a:fillRect/>
          </a:stretch>
        </p:blipFill>
        <p:spPr>
          <a:xfrm>
            <a:off x="8134708" y="365125"/>
            <a:ext cx="1802922" cy="1656272"/>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4</a:t>
            </a:fld>
            <a:endParaRPr lang="it-IT"/>
          </a:p>
        </p:txBody>
      </p:sp>
    </p:spTree>
    <p:extLst>
      <p:ext uri="{BB962C8B-B14F-4D97-AF65-F5344CB8AC3E}">
        <p14:creationId xmlns:p14="http://schemas.microsoft.com/office/powerpoint/2010/main" val="383953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46361" y="263602"/>
            <a:ext cx="9037608" cy="533400"/>
          </a:xfrm>
        </p:spPr>
        <p:txBody>
          <a:bodyPr anchor="t">
            <a:noAutofit/>
          </a:bodyPr>
          <a:lstStyle/>
          <a:p>
            <a:r>
              <a:rPr kumimoji="0" lang="it-IT" altLang="it-IT" sz="18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Piano </a:t>
            </a:r>
            <a:r>
              <a:rPr kumimoji="0" lang="it-IT" altLang="it-IT" sz="1800" b="1"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pre</a:t>
            </a:r>
            <a:r>
              <a:rPr kumimoji="0" lang="it-IT" altLang="it-IT" sz="18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-approvato o Piano da approvare? </a:t>
            </a:r>
            <a:br>
              <a:rPr kumimoji="0" lang="it-IT" altLang="it-IT" sz="1800" b="0" i="0" u="none" strike="noStrike" cap="none" normalizeH="0" baseline="0" dirty="0">
                <a:ln>
                  <a:noFill/>
                </a:ln>
                <a:solidFill>
                  <a:schemeClr val="tx1"/>
                </a:solidFill>
                <a:effectLst/>
              </a:rPr>
            </a:br>
            <a:endParaRPr lang="it-IT" sz="1800" dirty="0"/>
          </a:p>
        </p:txBody>
      </p:sp>
      <p:sp>
        <p:nvSpPr>
          <p:cNvPr id="3" name="Sottotitolo 2"/>
          <p:cNvSpPr>
            <a:spLocks noGrp="1"/>
          </p:cNvSpPr>
          <p:nvPr>
            <p:ph type="subTitle" idx="1"/>
          </p:nvPr>
        </p:nvSpPr>
        <p:spPr>
          <a:xfrm>
            <a:off x="1571444" y="953611"/>
            <a:ext cx="9144000" cy="5767863"/>
          </a:xfrm>
        </p:spPr>
        <p:txBody>
          <a:bodyPr>
            <a:normAutofit fontScale="25000" lnSpcReduction="20000"/>
          </a:bodyPr>
          <a:lstStyle/>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Di norma vengono proposti due schemi di piano: all’atto della compilazione del piano ti viene chiesto di scegliere tra piano </a:t>
            </a:r>
            <a:r>
              <a:rPr lang="it-IT" sz="6400" dirty="0" err="1">
                <a:latin typeface="Calibri Light" panose="020F0302020204030204" pitchFamily="34" charset="0"/>
                <a:ea typeface="Calibri" panose="020F0502020204030204" pitchFamily="34" charset="0"/>
                <a:cs typeface="Times New Roman" panose="02020603050405020304" pitchFamily="18" charset="0"/>
              </a:rPr>
              <a:t>pre</a:t>
            </a:r>
            <a:r>
              <a:rPr lang="it-IT" sz="6400" dirty="0">
                <a:latin typeface="Calibri Light" panose="020F0302020204030204" pitchFamily="34" charset="0"/>
                <a:ea typeface="Calibri" panose="020F0502020204030204" pitchFamily="34" charset="0"/>
                <a:cs typeface="Times New Roman" panose="02020603050405020304" pitchFamily="18" charset="0"/>
              </a:rPr>
              <a:t>-approvato e piano da approvare. </a:t>
            </a:r>
          </a:p>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Il piano </a:t>
            </a:r>
            <a:r>
              <a:rPr lang="it-IT" sz="6400" b="1" dirty="0" err="1">
                <a:latin typeface="Calibri Light" panose="020F0302020204030204" pitchFamily="34" charset="0"/>
                <a:ea typeface="Calibri" panose="020F0502020204030204" pitchFamily="34" charset="0"/>
                <a:cs typeface="Times New Roman" panose="02020603050405020304" pitchFamily="18" charset="0"/>
              </a:rPr>
              <a:t>pre</a:t>
            </a:r>
            <a:r>
              <a:rPr lang="it-IT" sz="6400" b="1" dirty="0">
                <a:latin typeface="Calibri Light" panose="020F0302020204030204" pitchFamily="34" charset="0"/>
                <a:ea typeface="Calibri" panose="020F0502020204030204" pitchFamily="34" charset="0"/>
                <a:cs typeface="Times New Roman" panose="02020603050405020304" pitchFamily="18" charset="0"/>
              </a:rPr>
              <a:t>-approvato</a:t>
            </a:r>
            <a:r>
              <a:rPr lang="it-IT" sz="6400" dirty="0">
                <a:latin typeface="Calibri Light" panose="020F0302020204030204" pitchFamily="34" charset="0"/>
                <a:ea typeface="Calibri" panose="020F0502020204030204" pitchFamily="34" charset="0"/>
                <a:cs typeface="Times New Roman" panose="02020603050405020304" pitchFamily="18" charset="0"/>
              </a:rPr>
              <a:t> permette di inserire come esami a libera scelta le attività consigliate dal tuo Corso di laurea, pertanto il piano risulta automaticamente approvato, senza bisogno di essere esaminato alla scadenza del termine previsto per la presentazione. </a:t>
            </a:r>
            <a:r>
              <a:rPr lang="it-IT" sz="6400" u="sng" dirty="0">
                <a:latin typeface="Calibri Light" panose="020F0302020204030204" pitchFamily="34" charset="0"/>
                <a:ea typeface="Calibri" panose="020F0502020204030204" pitchFamily="34" charset="0"/>
                <a:cs typeface="Times New Roman" panose="02020603050405020304" pitchFamily="18" charset="0"/>
              </a:rPr>
              <a:t>Con questo tipo di piano non è ti consentito conseguire crediti </a:t>
            </a:r>
            <a:r>
              <a:rPr lang="it-IT" sz="6400" u="sng" dirty="0" err="1">
                <a:latin typeface="Calibri Light" panose="020F0302020204030204" pitchFamily="34" charset="0"/>
                <a:ea typeface="Calibri" panose="020F0502020204030204" pitchFamily="34" charset="0"/>
                <a:cs typeface="Times New Roman" panose="02020603050405020304" pitchFamily="18" charset="0"/>
              </a:rPr>
              <a:t>sovrannumerari</a:t>
            </a:r>
            <a:r>
              <a:rPr lang="it-IT" sz="6400" u="sng" dirty="0">
                <a:latin typeface="+mj-lt"/>
                <a:ea typeface="Calibri" panose="020F0502020204030204" pitchFamily="34" charset="0"/>
                <a:cs typeface="Times New Roman" panose="02020603050405020304" pitchFamily="18" charset="0"/>
              </a:rPr>
              <a:t>.</a:t>
            </a:r>
            <a:r>
              <a:rPr lang="it-IT" sz="6400" dirty="0">
                <a:latin typeface="+mj-lt"/>
                <a:ea typeface="Calibri" panose="020F0502020204030204" pitchFamily="34" charset="0"/>
                <a:cs typeface="Times New Roman" panose="02020603050405020304" pitchFamily="18" charset="0"/>
              </a:rPr>
              <a:t> </a:t>
            </a:r>
            <a:r>
              <a:rPr lang="it-IT" sz="6400" dirty="0">
                <a:latin typeface="+mj-lt"/>
              </a:rPr>
              <a:t>Questi crediti possono essere riconosciuti ai fini dell’abbreviazione della carriera magistrale solo nel caso in cui gli insegnamenti appartengano a un Corso di laurea magistrale e nel caso in cui non vengano valutati preventivamente come requisiti curriculari ai fini dell’accesso al Corso di laurea magistrale prescelto.</a:t>
            </a:r>
          </a:p>
          <a:p>
            <a:pPr algn="just">
              <a:lnSpc>
                <a:spcPct val="120000"/>
              </a:lnSpc>
              <a:spcBef>
                <a:spcPts val="0"/>
              </a:spcBef>
            </a:pPr>
            <a:r>
              <a:rPr lang="it-IT" sz="6400" dirty="0">
                <a:latin typeface="Calibri Light" panose="020F0302020204030204" pitchFamily="34" charset="0"/>
                <a:ea typeface="Calibri" panose="020F0502020204030204" pitchFamily="34" charset="0"/>
                <a:cs typeface="Times New Roman" panose="02020603050405020304" pitchFamily="18" charset="0"/>
              </a:rPr>
              <a:t>Il piano </a:t>
            </a:r>
            <a:r>
              <a:rPr lang="it-IT" sz="6400" b="1" dirty="0">
                <a:latin typeface="Calibri Light" panose="020F0302020204030204" pitchFamily="34" charset="0"/>
                <a:ea typeface="Calibri" panose="020F0502020204030204" pitchFamily="34" charset="0"/>
                <a:cs typeface="Times New Roman" panose="02020603050405020304" pitchFamily="18" charset="0"/>
              </a:rPr>
              <a:t>da approvare </a:t>
            </a:r>
            <a:r>
              <a:rPr lang="it-IT" sz="6400" dirty="0">
                <a:latin typeface="Calibri Light" panose="020F0302020204030204" pitchFamily="34" charset="0"/>
                <a:ea typeface="Calibri" panose="020F0502020204030204" pitchFamily="34" charset="0"/>
                <a:cs typeface="Times New Roman" panose="02020603050405020304" pitchFamily="18" charset="0"/>
              </a:rPr>
              <a:t>consente di selezionare, come esami a libera scelta, anche insegnamenti offerti da altri Corsi dell’Ateneo, oltre a quelli del tuo Corso naturalmente. Questo tipo di piano, che risulta «proposto» al momento della conferma, deve essere approvato dal Consiglio di Coordinamento Didattico del tuo Corso dopo il termine previsto per la presentazione; solo successivamente sarà inserito nella tua carriera. </a:t>
            </a:r>
          </a:p>
          <a:p>
            <a:pPr algn="just">
              <a:lnSpc>
                <a:spcPct val="120000"/>
              </a:lnSpc>
              <a:spcBef>
                <a:spcPts val="0"/>
              </a:spcBef>
            </a:pPr>
            <a:endParaRPr lang="it-IT" sz="6400"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r>
              <a:rPr lang="it-IT" sz="6400" b="1" dirty="0">
                <a:latin typeface="Calibri Light" panose="020F0302020204030204" pitchFamily="34" charset="0"/>
                <a:ea typeface="Calibri" panose="020F0502020204030204" pitchFamily="34" charset="0"/>
                <a:cs typeface="Times New Roman" panose="02020603050405020304" pitchFamily="18" charset="0"/>
              </a:rPr>
              <a:t>ATTENZIONE</a:t>
            </a:r>
            <a:r>
              <a:rPr lang="it-IT" sz="6400" dirty="0">
                <a:latin typeface="Calibri Light" panose="020F0302020204030204" pitchFamily="34" charset="0"/>
                <a:ea typeface="Calibri" panose="020F0502020204030204" pitchFamily="34" charset="0"/>
                <a:cs typeface="Times New Roman" panose="02020603050405020304" pitchFamily="18" charset="0"/>
              </a:rPr>
              <a:t>: Puoi sostenere le prove di verifica relative a un’attività formativa solo se l’attività è presente nell’ultimo piano di studio approvato.</a:t>
            </a:r>
          </a:p>
          <a:p>
            <a:pPr algn="just">
              <a:lnSpc>
                <a:spcPct val="120000"/>
              </a:lnSpc>
              <a:spcBef>
                <a:spcPts val="0"/>
              </a:spcBef>
              <a:spcAft>
                <a:spcPts val="800"/>
              </a:spcAft>
            </a:pPr>
            <a:r>
              <a:rPr lang="it-IT" sz="6400" dirty="0">
                <a:latin typeface="Calibri Light" panose="020F0302020204030204" pitchFamily="34" charset="0"/>
                <a:ea typeface="Calibri" panose="020F0502020204030204" pitchFamily="34" charset="0"/>
                <a:cs typeface="Times New Roman" panose="02020603050405020304" pitchFamily="18" charset="0"/>
              </a:rPr>
              <a:t>Ti è consentito modificare il piano ma, finché il nuovo piano non è approvato, sei tenuto a osservare il piano precedente e non puoi iscriverti agli appelli degli insegnamenti di cui hai chiesto l’inserimento nel nuovo piano. </a:t>
            </a:r>
            <a:r>
              <a:rPr lang="it-IT" sz="6400" u="sng" dirty="0">
                <a:latin typeface="Calibri Light" panose="020F0302020204030204" pitchFamily="34" charset="0"/>
                <a:ea typeface="Calibri" panose="020F0502020204030204" pitchFamily="34" charset="0"/>
                <a:cs typeface="Times New Roman" panose="02020603050405020304" pitchFamily="18" charset="0"/>
              </a:rPr>
              <a:t>Il piano di studio può essere compilato solo nei periodi stabiliti</a:t>
            </a:r>
            <a:r>
              <a:rPr lang="it-IT" sz="6400" dirty="0">
                <a:latin typeface="Calibri Light" panose="020F0302020204030204" pitchFamily="34" charset="0"/>
                <a:ea typeface="Calibri" panose="020F0502020204030204" pitchFamily="34" charset="0"/>
                <a:cs typeface="Times New Roman" panose="02020603050405020304" pitchFamily="18" charset="0"/>
              </a:rPr>
              <a:t>.</a:t>
            </a:r>
          </a:p>
          <a:p>
            <a:pPr algn="just">
              <a:lnSpc>
                <a:spcPct val="120000"/>
              </a:lnSpc>
              <a:spcBef>
                <a:spcPts val="0"/>
              </a:spcBef>
              <a:spcAft>
                <a:spcPts val="800"/>
              </a:spcAft>
            </a:pPr>
            <a:r>
              <a:rPr lang="it-IT" sz="6400" b="1" dirty="0">
                <a:latin typeface="Calibri Light" panose="020F0302020204030204" pitchFamily="34" charset="0"/>
              </a:rPr>
              <a:t>Al termine della compilazione è comunque ancora consentito modificare la scelta del tipo di piano: cliccando sul pulsante “Annulla piano” e, nella maschera successiva, sul pulsante “Modifica Piano”, torni alla maschera iniziale e puoi procedere con la nuova compilazione.</a:t>
            </a:r>
          </a:p>
          <a:p>
            <a:pPr algn="just">
              <a:lnSpc>
                <a:spcPct val="120000"/>
              </a:lnSpc>
              <a:spcBef>
                <a:spcPts val="0"/>
              </a:spcBef>
              <a:spcAft>
                <a:spcPts val="800"/>
              </a:spcAft>
            </a:pPr>
            <a:endParaRPr lang="it-IT" sz="6400" dirty="0">
              <a:latin typeface="Calibri Light" panose="020F0302020204030204" pitchFamily="34" charset="0"/>
              <a:ea typeface="Calibri" panose="020F0502020204030204" pitchFamily="34" charset="0"/>
              <a:cs typeface="Times New Roman" panose="02020603050405020304" pitchFamily="18" charset="0"/>
            </a:endParaRPr>
          </a:p>
          <a:p>
            <a:pPr algn="just"/>
            <a:endParaRPr lang="it-IT" sz="1800" dirty="0">
              <a:latin typeface="+mj-lt"/>
            </a:endParaRPr>
          </a:p>
        </p:txBody>
      </p:sp>
      <p:pic>
        <p:nvPicPr>
          <p:cNvPr id="5" name="Immagine 4"/>
          <p:cNvPicPr/>
          <p:nvPr/>
        </p:nvPicPr>
        <p:blipFill>
          <a:blip r:embed="rId2" cstate="print">
            <a:extLst>
              <a:ext uri="{28A0092B-C50C-407E-A947-70E740481C1C}">
                <a14:useLocalDpi xmlns:a14="http://schemas.microsoft.com/office/drawing/2010/main" val="0"/>
              </a:ext>
            </a:extLst>
          </a:blip>
          <a:stretch>
            <a:fillRect/>
          </a:stretch>
        </p:blipFill>
        <p:spPr>
          <a:xfrm>
            <a:off x="708802" y="53496"/>
            <a:ext cx="1475118" cy="953611"/>
          </a:xfrm>
          <a:prstGeom prst="rect">
            <a:avLst/>
          </a:prstGeom>
        </p:spPr>
      </p:pic>
      <p:sp>
        <p:nvSpPr>
          <p:cNvPr id="7" name="Segnaposto numero diapositiva 6"/>
          <p:cNvSpPr>
            <a:spLocks noGrp="1"/>
          </p:cNvSpPr>
          <p:nvPr>
            <p:ph type="sldNum" sz="quarter" idx="12"/>
          </p:nvPr>
        </p:nvSpPr>
        <p:spPr/>
        <p:txBody>
          <a:bodyPr/>
          <a:lstStyle/>
          <a:p>
            <a:fld id="{DFAA26DA-4659-4A7F-A33C-D89E817FCABB}" type="slidenum">
              <a:rPr lang="it-IT" smtClean="0"/>
              <a:t>5</a:t>
            </a:fld>
            <a:endParaRPr lang="it-IT"/>
          </a:p>
        </p:txBody>
      </p:sp>
    </p:spTree>
    <p:extLst>
      <p:ext uri="{BB962C8B-B14F-4D97-AF65-F5344CB8AC3E}">
        <p14:creationId xmlns:p14="http://schemas.microsoft.com/office/powerpoint/2010/main" val="21040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759126"/>
            <a:ext cx="10515600" cy="629728"/>
          </a:xfrm>
        </p:spPr>
        <p:txBody>
          <a:bodyPr anchor="t">
            <a:normAutofit fontScale="90000"/>
          </a:bodyPr>
          <a:lstStyle/>
          <a:p>
            <a:pPr algn="ctr"/>
            <a:r>
              <a:rPr lang="it-IT" sz="3600" b="1" dirty="0"/>
              <a:t>Come si compila?   </a:t>
            </a:r>
            <a:br>
              <a:rPr lang="it-IT" sz="3600" b="1" dirty="0"/>
            </a:br>
            <a:endParaRPr lang="it-IT" sz="2000" dirty="0"/>
          </a:p>
        </p:txBody>
      </p:sp>
      <p:sp>
        <p:nvSpPr>
          <p:cNvPr id="3" name="Segnaposto contenuto 2"/>
          <p:cNvSpPr>
            <a:spLocks noGrp="1"/>
          </p:cNvSpPr>
          <p:nvPr>
            <p:ph idx="1"/>
          </p:nvPr>
        </p:nvSpPr>
        <p:spPr>
          <a:xfrm>
            <a:off x="838200" y="1597549"/>
            <a:ext cx="10515600" cy="4184261"/>
          </a:xfrm>
        </p:spPr>
        <p:txBody>
          <a:bodyPr/>
          <a:lstStyle/>
          <a:p>
            <a:pPr marL="0" indent="0">
              <a:buNone/>
            </a:pPr>
            <a:r>
              <a:rPr lang="it-IT" sz="1600" dirty="0">
                <a:latin typeface="Calibri Light" panose="020F0302020204030204" pitchFamily="34" charset="0"/>
              </a:rPr>
              <a:t>Per </a:t>
            </a:r>
            <a:r>
              <a:rPr lang="it-IT" sz="1600" dirty="0">
                <a:latin typeface="Calibri Light" panose="020F0302020204030204" pitchFamily="34" charset="0"/>
                <a:ea typeface="Calibri" panose="020F0502020204030204" pitchFamily="34" charset="0"/>
                <a:cs typeface="Times New Roman" panose="02020603050405020304" pitchFamily="18" charset="0"/>
              </a:rPr>
              <a:t>accedere</a:t>
            </a:r>
            <a:r>
              <a:rPr lang="it-IT" sz="1600" dirty="0">
                <a:latin typeface="Calibri Light" panose="020F0302020204030204" pitchFamily="34" charset="0"/>
              </a:rPr>
              <a:t> effettua il login alla pagina </a:t>
            </a:r>
            <a:r>
              <a:rPr lang="it-IT" sz="1600" u="sng" dirty="0">
                <a:latin typeface="Calibri Light" panose="020F0302020204030204" pitchFamily="34" charset="0"/>
                <a:hlinkClick r:id="rId2"/>
              </a:rPr>
              <a:t>https://s3w.si.unimib.it/Home.do</a:t>
            </a:r>
            <a:r>
              <a:rPr lang="it-IT" sz="1600" dirty="0">
                <a:latin typeface="Calibri Light" panose="020F0302020204030204" pitchFamily="34" charset="0"/>
              </a:rPr>
              <a:t>  </a:t>
            </a:r>
            <a:br>
              <a:rPr lang="it-IT" sz="1600" dirty="0">
                <a:latin typeface="Calibri Light" panose="020F0302020204030204" pitchFamily="34" charset="0"/>
              </a:rPr>
            </a:br>
            <a:r>
              <a:rPr lang="it-IT" sz="1600" dirty="0">
                <a:latin typeface="Calibri Light" panose="020F0302020204030204" pitchFamily="34" charset="0"/>
              </a:rPr>
              <a:t>Nel periodo di apertura il piano di studio si presenta modificabile: clicca la voce “</a:t>
            </a:r>
            <a:r>
              <a:rPr lang="it-IT" sz="1600" u="sng" dirty="0">
                <a:latin typeface="Calibri Light" panose="020F0302020204030204" pitchFamily="34" charset="0"/>
              </a:rPr>
              <a:t>vai al piano”</a:t>
            </a:r>
            <a:r>
              <a:rPr lang="it-IT" sz="1600" dirty="0">
                <a:latin typeface="Calibri Light" panose="020F0302020204030204" pitchFamily="34" charset="0"/>
              </a:rPr>
              <a:t> (fig.1).</a:t>
            </a:r>
            <a:br>
              <a:rPr lang="it-IT" dirty="0">
                <a:latin typeface="Calibri Light" panose="020F0302020204030204" pitchFamily="34" charset="0"/>
              </a:rPr>
            </a:br>
            <a:endParaRPr lang="it-IT" dirty="0">
              <a:latin typeface="Calibri Light" panose="020F0302020204030204" pitchFamily="34" charset="0"/>
            </a:endParaRPr>
          </a:p>
        </p:txBody>
      </p:sp>
      <p:pic>
        <p:nvPicPr>
          <p:cNvPr id="4" name="Segnaposto contenuto 3"/>
          <p:cNvPicPr>
            <a:picLocks/>
          </p:cNvPicPr>
          <p:nvPr/>
        </p:nvPicPr>
        <p:blipFill rotWithShape="1">
          <a:blip r:embed="rId3">
            <a:extLst>
              <a:ext uri="{28A0092B-C50C-407E-A947-70E740481C1C}">
                <a14:useLocalDpi xmlns:a14="http://schemas.microsoft.com/office/drawing/2010/main" val="0"/>
              </a:ext>
            </a:extLst>
          </a:blip>
          <a:srcRect t="16002" r="264" b="8891"/>
          <a:stretch/>
        </p:blipFill>
        <p:spPr bwMode="auto">
          <a:xfrm>
            <a:off x="948906" y="2251493"/>
            <a:ext cx="9920376" cy="4120251"/>
          </a:xfrm>
          <a:prstGeom prst="rect">
            <a:avLst/>
          </a:prstGeom>
          <a:noFill/>
          <a:ln w="9525">
            <a:solidFill>
              <a:schemeClr val="tx1"/>
            </a:solidFill>
          </a:ln>
          <a:effectLst>
            <a:softEdge rad="0"/>
          </a:effectLst>
        </p:spPr>
      </p:pic>
      <p:sp>
        <p:nvSpPr>
          <p:cNvPr id="5" name="Text Box 46"/>
          <p:cNvSpPr txBox="1">
            <a:spLocks noChangeArrowheads="1"/>
          </p:cNvSpPr>
          <p:nvPr/>
        </p:nvSpPr>
        <p:spPr bwMode="auto">
          <a:xfrm>
            <a:off x="2147977" y="2892275"/>
            <a:ext cx="2429257" cy="314325"/>
          </a:xfrm>
          <a:prstGeom prst="rect">
            <a:avLst/>
          </a:prstGeom>
          <a:solidFill>
            <a:srgbClr val="FFFFFF"/>
          </a:solidFill>
          <a:ln w="9525">
            <a:noFill/>
            <a:miter lim="800000"/>
            <a:headEnd/>
            <a:tailEnd/>
          </a:ln>
        </p:spPr>
        <p:txBody>
          <a:bodyPr rot="0" vert="horz" wrap="square" lIns="91440" tIns="45720" rIns="91440" bIns="45720" anchor="t" anchorCtr="0" upright="1">
            <a:noAutofit/>
          </a:bodyPr>
          <a:lstStyle/>
          <a:p>
            <a:pPr>
              <a:lnSpc>
                <a:spcPct val="107000"/>
              </a:lnSpc>
              <a:spcAft>
                <a:spcPts val="800"/>
              </a:spcAft>
            </a:pPr>
            <a:r>
              <a:rPr lang="it-IT" sz="1400" b="1" dirty="0">
                <a:effectLst/>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46"/>
          <p:cNvSpPr txBox="1">
            <a:spLocks noChangeArrowheads="1"/>
          </p:cNvSpPr>
          <p:nvPr/>
        </p:nvSpPr>
        <p:spPr bwMode="auto">
          <a:xfrm>
            <a:off x="4681783" y="6371745"/>
            <a:ext cx="2500630" cy="31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07000"/>
              </a:lnSpc>
              <a:spcAft>
                <a:spcPts val="800"/>
              </a:spcAft>
            </a:pPr>
            <a:r>
              <a:rPr lang="it-IT" sz="1400" dirty="0">
                <a:latin typeface="+mj-lt"/>
                <a:ea typeface="Calibri" panose="020F0502020204030204" pitchFamily="34" charset="0"/>
                <a:cs typeface="Times New Roman" panose="02020603050405020304" pitchFamily="18" charset="0"/>
              </a:rPr>
              <a:t>Fig. 1</a:t>
            </a:r>
            <a:endParaRPr lang="it-IT" sz="1400" dirty="0">
              <a:effectLst/>
              <a:latin typeface="+mj-lt"/>
              <a:ea typeface="Calibri" panose="020F0502020204030204" pitchFamily="34" charset="0"/>
              <a:cs typeface="Times New Roman" panose="02020603050405020304" pitchFamily="18" charset="0"/>
            </a:endParaRPr>
          </a:p>
        </p:txBody>
      </p:sp>
      <p:pic>
        <p:nvPicPr>
          <p:cNvPr id="7" name="Immagi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272" y="642272"/>
            <a:ext cx="862641" cy="730685"/>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p:nvPr/>
        </p:nvPicPr>
        <p:blipFill>
          <a:blip r:embed="rId5" cstate="print">
            <a:extLst>
              <a:ext uri="{28A0092B-C50C-407E-A947-70E740481C1C}">
                <a14:useLocalDpi xmlns:a14="http://schemas.microsoft.com/office/drawing/2010/main" val="0"/>
              </a:ext>
            </a:extLst>
          </a:blip>
          <a:stretch>
            <a:fillRect/>
          </a:stretch>
        </p:blipFill>
        <p:spPr>
          <a:xfrm>
            <a:off x="3219012" y="2820760"/>
            <a:ext cx="671501" cy="534915"/>
          </a:xfrm>
          <a:prstGeom prst="rect">
            <a:avLst/>
          </a:prstGeom>
        </p:spPr>
      </p:pic>
      <p:sp>
        <p:nvSpPr>
          <p:cNvPr id="11" name="Segnaposto numero diapositiva 10"/>
          <p:cNvSpPr>
            <a:spLocks noGrp="1"/>
          </p:cNvSpPr>
          <p:nvPr>
            <p:ph type="sldNum" sz="quarter" idx="12"/>
          </p:nvPr>
        </p:nvSpPr>
        <p:spPr/>
        <p:txBody>
          <a:bodyPr/>
          <a:lstStyle/>
          <a:p>
            <a:fld id="{DFAA26DA-4659-4A7F-A33C-D89E817FCABB}" type="slidenum">
              <a:rPr lang="it-IT" smtClean="0"/>
              <a:t>6</a:t>
            </a:fld>
            <a:endParaRPr lang="it-IT"/>
          </a:p>
        </p:txBody>
      </p:sp>
    </p:spTree>
    <p:extLst>
      <p:ext uri="{BB962C8B-B14F-4D97-AF65-F5344CB8AC3E}">
        <p14:creationId xmlns:p14="http://schemas.microsoft.com/office/powerpoint/2010/main" val="2989528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3645" y="233401"/>
            <a:ext cx="11340427" cy="963343"/>
          </a:xfrm>
        </p:spPr>
        <p:txBody>
          <a:bodyPr>
            <a:normAutofit fontScale="90000"/>
          </a:bodyPr>
          <a:lstStyle/>
          <a:p>
            <a:r>
              <a:rPr lang="it-IT" sz="1600" dirty="0">
                <a:latin typeface="Calibri Light" panose="020F0302020204030204" pitchFamily="34" charset="0"/>
              </a:rPr>
              <a:t>La maschera presenta il piano di studio cosiddetto statutario (fig. 2) che comprende le attività e gli insegnamenti obbligatori secondo il Regolamento Didattico del Corso. Le attività del primo anno risultano contraddistinte dall’indicazione «Frequentata» poiché il piano è già associato alla tua carriera. Clicca «Modifica piano» per proseguire.</a:t>
            </a:r>
            <a:br>
              <a:rPr lang="it-IT" sz="1600" dirty="0">
                <a:latin typeface="Calibri Light" panose="020F0302020204030204" pitchFamily="34" charset="0"/>
              </a:rPr>
            </a:br>
            <a:br>
              <a:rPr lang="it-IT" sz="1600" dirty="0">
                <a:latin typeface="Calibri Light" panose="020F0302020204030204" pitchFamily="34" charset="0"/>
              </a:rPr>
            </a:br>
            <a:endParaRPr lang="it-IT" sz="1600" dirty="0">
              <a:latin typeface="Calibri Light" panose="020F0302020204030204" pitchFamily="34" charset="0"/>
            </a:endParaRPr>
          </a:p>
        </p:txBody>
      </p:sp>
      <p:sp>
        <p:nvSpPr>
          <p:cNvPr id="3" name="Segnaposto contenuto 2"/>
          <p:cNvSpPr>
            <a:spLocks noGrp="1"/>
          </p:cNvSpPr>
          <p:nvPr>
            <p:ph idx="1"/>
          </p:nvPr>
        </p:nvSpPr>
        <p:spPr>
          <a:xfrm>
            <a:off x="838200" y="1825624"/>
            <a:ext cx="10515600" cy="4540669"/>
          </a:xfrm>
        </p:spPr>
        <p:txBody>
          <a:bodyPr anchor="b">
            <a:normAutofit/>
          </a:bodyPr>
          <a:lstStyle/>
          <a:p>
            <a:pPr marL="0" indent="0" algn="ctr">
              <a:buNone/>
            </a:pPr>
            <a:endParaRPr lang="it-IT" sz="1200" dirty="0">
              <a:latin typeface="Calibri Light" panose="020F0302020204030204" pitchFamily="34" charset="0"/>
            </a:endParaRPr>
          </a:p>
          <a:p>
            <a:pPr marL="0" indent="0" algn="ctr">
              <a:buNone/>
            </a:pPr>
            <a:endParaRPr lang="it-IT" sz="1200" dirty="0">
              <a:latin typeface="Calibri Light" panose="020F0302020204030204" pitchFamily="34" charset="0"/>
            </a:endParaRPr>
          </a:p>
          <a:p>
            <a:pPr marL="0" indent="0" algn="ctr">
              <a:buNone/>
            </a:pPr>
            <a:r>
              <a:rPr lang="it-IT" sz="1400" dirty="0">
                <a:latin typeface="Calibri Light" panose="020F0302020204030204" pitchFamily="34" charset="0"/>
              </a:rPr>
              <a:t>Fig. 2</a:t>
            </a:r>
          </a:p>
        </p:txBody>
      </p:sp>
      <p:sp>
        <p:nvSpPr>
          <p:cNvPr id="6" name="Text Box 46"/>
          <p:cNvSpPr txBox="1">
            <a:spLocks noChangeArrowheads="1"/>
          </p:cNvSpPr>
          <p:nvPr/>
        </p:nvSpPr>
        <p:spPr bwMode="auto">
          <a:xfrm>
            <a:off x="2602302" y="2368221"/>
            <a:ext cx="3493698" cy="31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effectLst/>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egnaposto numero diapositiva 8"/>
          <p:cNvSpPr>
            <a:spLocks noGrp="1"/>
          </p:cNvSpPr>
          <p:nvPr>
            <p:ph type="sldNum" sz="quarter" idx="12"/>
          </p:nvPr>
        </p:nvSpPr>
        <p:spPr/>
        <p:txBody>
          <a:bodyPr/>
          <a:lstStyle/>
          <a:p>
            <a:fld id="{DFAA26DA-4659-4A7F-A33C-D89E817FCABB}" type="slidenum">
              <a:rPr lang="it-IT" smtClean="0"/>
              <a:t>7</a:t>
            </a:fld>
            <a:endParaRPr lang="it-IT"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46" y="881149"/>
            <a:ext cx="11393198" cy="5180784"/>
          </a:xfrm>
          <a:prstGeom prst="rect">
            <a:avLst/>
          </a:prstGeom>
          <a:ln cmpd="sng">
            <a:solidFill>
              <a:schemeClr val="tx1"/>
            </a:solidFill>
          </a:ln>
        </p:spPr>
      </p:pic>
      <p:sp>
        <p:nvSpPr>
          <p:cNvPr id="4" name="Rettangolo 3"/>
          <p:cNvSpPr/>
          <p:nvPr/>
        </p:nvSpPr>
        <p:spPr>
          <a:xfrm>
            <a:off x="5785658" y="5577840"/>
            <a:ext cx="756459" cy="2826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6752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99632"/>
            <a:ext cx="10515600" cy="1118216"/>
          </a:xfrm>
        </p:spPr>
        <p:txBody>
          <a:bodyPr>
            <a:normAutofit fontScale="90000"/>
          </a:bodyPr>
          <a:lstStyle/>
          <a:p>
            <a:r>
              <a:rPr lang="it-IT" sz="1800" dirty="0">
                <a:latin typeface="Calibri Light" panose="020F0302020204030204" pitchFamily="34" charset="0"/>
              </a:rPr>
              <a:t>Ti viene chiesto di scegliere tra due tipi di schemi, come descritto sopra, GGG- DA APPROVARE oppure GGGA - PREAPPROVATO.</a:t>
            </a:r>
            <a:br>
              <a:rPr lang="it-IT" sz="1800" dirty="0">
                <a:latin typeface="Calibri Light" panose="020F0302020204030204" pitchFamily="34" charset="0"/>
              </a:rPr>
            </a:br>
            <a:br>
              <a:rPr lang="it-IT" sz="1800" dirty="0">
                <a:latin typeface="Calibri Light" panose="020F0302020204030204" pitchFamily="34" charset="0"/>
              </a:rPr>
            </a:br>
            <a:r>
              <a:rPr lang="it-IT" sz="1800" b="1" dirty="0">
                <a:latin typeface="Calibri Light" panose="020F0302020204030204" pitchFamily="34" charset="0"/>
              </a:rPr>
              <a:t>PIANO DA APPROVARE: </a:t>
            </a:r>
            <a:r>
              <a:rPr lang="it-IT" sz="1800" dirty="0">
                <a:latin typeface="Calibri Light" panose="020F0302020204030204" pitchFamily="34" charset="0"/>
              </a:rPr>
              <a:t>Seleziona GGG-DA APPROVARE e clicca OK (figura 3).</a:t>
            </a:r>
            <a:br>
              <a:rPr lang="it-IT" sz="1800" dirty="0">
                <a:latin typeface="Calibri Light" panose="020F0302020204030204" pitchFamily="34" charset="0"/>
              </a:rPr>
            </a:br>
            <a:endParaRPr lang="it-IT" sz="1800" dirty="0">
              <a:latin typeface="Calibri Light" panose="020F0302020204030204" pitchFamily="34" charset="0"/>
            </a:endParaRPr>
          </a:p>
        </p:txBody>
      </p:sp>
      <p:sp>
        <p:nvSpPr>
          <p:cNvPr id="3" name="Segnaposto contenuto 2"/>
          <p:cNvSpPr>
            <a:spLocks noGrp="1"/>
          </p:cNvSpPr>
          <p:nvPr>
            <p:ph idx="1"/>
          </p:nvPr>
        </p:nvSpPr>
        <p:spPr/>
        <p:txBody>
          <a:bodyPr anchor="b">
            <a:normAutofit/>
          </a:bodyPr>
          <a:lstStyle/>
          <a:p>
            <a:pPr marL="0" indent="0" algn="ctr">
              <a:buNone/>
            </a:pPr>
            <a:endParaRPr lang="it-IT" sz="1400" dirty="0">
              <a:latin typeface="Calibri Light" panose="020F0302020204030204" pitchFamily="34" charset="0"/>
            </a:endParaRPr>
          </a:p>
          <a:p>
            <a:pPr marL="0" indent="0" algn="ctr">
              <a:buNone/>
            </a:pPr>
            <a:endParaRPr lang="it-IT" sz="1400" dirty="0">
              <a:latin typeface="Calibri Light" panose="020F0302020204030204" pitchFamily="34" charset="0"/>
            </a:endParaRPr>
          </a:p>
          <a:p>
            <a:pPr marL="0" indent="0" algn="ctr">
              <a:buNone/>
            </a:pPr>
            <a:endParaRPr lang="it-IT" sz="1400" dirty="0">
              <a:latin typeface="Calibri Light" panose="020F0302020204030204" pitchFamily="34" charset="0"/>
            </a:endParaRPr>
          </a:p>
          <a:p>
            <a:pPr marL="0" indent="0" algn="ctr">
              <a:buNone/>
            </a:pPr>
            <a:endParaRPr lang="it-IT" sz="1400" dirty="0">
              <a:latin typeface="Calibri Light" panose="020F0302020204030204" pitchFamily="34" charset="0"/>
            </a:endParaRPr>
          </a:p>
          <a:p>
            <a:pPr marL="0" indent="0" algn="ctr">
              <a:buNone/>
            </a:pPr>
            <a:endParaRPr lang="it-IT" sz="1400" dirty="0">
              <a:latin typeface="Calibri Light" panose="020F0302020204030204" pitchFamily="34" charset="0"/>
            </a:endParaRPr>
          </a:p>
        </p:txBody>
      </p:sp>
      <p:pic>
        <p:nvPicPr>
          <p:cNvPr id="4" name="Immagine 3"/>
          <p:cNvPicPr/>
          <p:nvPr/>
        </p:nvPicPr>
        <p:blipFill>
          <a:blip r:embed="rId2">
            <a:extLst>
              <a:ext uri="{28A0092B-C50C-407E-A947-70E740481C1C}">
                <a14:useLocalDpi xmlns:a14="http://schemas.microsoft.com/office/drawing/2010/main" val="0"/>
              </a:ext>
            </a:extLst>
          </a:blip>
          <a:srcRect t="16202" r="354"/>
          <a:stretch>
            <a:fillRect/>
          </a:stretch>
        </p:blipFill>
        <p:spPr bwMode="auto">
          <a:xfrm>
            <a:off x="914399" y="1647644"/>
            <a:ext cx="10127411" cy="4715563"/>
          </a:xfrm>
          <a:prstGeom prst="rect">
            <a:avLst/>
          </a:prstGeom>
          <a:noFill/>
          <a:ln w="9525">
            <a:solidFill>
              <a:schemeClr val="tx1"/>
            </a:solidFill>
          </a:ln>
        </p:spPr>
      </p:pic>
      <p:sp>
        <p:nvSpPr>
          <p:cNvPr id="5" name="Rettangolo 4"/>
          <p:cNvSpPr/>
          <p:nvPr/>
        </p:nvSpPr>
        <p:spPr>
          <a:xfrm>
            <a:off x="5928504" y="6363208"/>
            <a:ext cx="527709" cy="307777"/>
          </a:xfrm>
          <a:prstGeom prst="rect">
            <a:avLst/>
          </a:prstGeom>
        </p:spPr>
        <p:txBody>
          <a:bodyPr wrap="none">
            <a:spAutoFit/>
          </a:bodyPr>
          <a:lstStyle/>
          <a:p>
            <a:pPr algn="ctr"/>
            <a:r>
              <a:rPr lang="it-IT" sz="1400" dirty="0">
                <a:latin typeface="Calibri Light" panose="020F0302020204030204" pitchFamily="34" charset="0"/>
              </a:rPr>
              <a:t>Fig.3</a:t>
            </a:r>
          </a:p>
        </p:txBody>
      </p:sp>
      <p:sp>
        <p:nvSpPr>
          <p:cNvPr id="6" name="Text Box 46"/>
          <p:cNvSpPr txBox="1">
            <a:spLocks noChangeArrowheads="1"/>
          </p:cNvSpPr>
          <p:nvPr/>
        </p:nvSpPr>
        <p:spPr bwMode="auto">
          <a:xfrm>
            <a:off x="2962515" y="2547221"/>
            <a:ext cx="3493698" cy="314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07000"/>
              </a:lnSpc>
              <a:spcAft>
                <a:spcPts val="800"/>
              </a:spcAft>
            </a:pPr>
            <a:r>
              <a:rPr lang="it-IT" sz="1400" b="1" dirty="0">
                <a:effectLst/>
                <a:latin typeface="Arial Narrow" panose="020B0606020202030204" pitchFamily="34" charset="0"/>
                <a:ea typeface="Calibri" panose="020F0502020204030204" pitchFamily="34" charset="0"/>
                <a:cs typeface="Times New Roman" panose="02020603050405020304" pitchFamily="18" charset="0"/>
              </a:rPr>
              <a:t>MARIO ROSSI</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Segnaposto numero diapositiva 8"/>
          <p:cNvSpPr>
            <a:spLocks noGrp="1"/>
          </p:cNvSpPr>
          <p:nvPr>
            <p:ph type="sldNum" sz="quarter" idx="12"/>
          </p:nvPr>
        </p:nvSpPr>
        <p:spPr/>
        <p:txBody>
          <a:bodyPr/>
          <a:lstStyle/>
          <a:p>
            <a:fld id="{DFAA26DA-4659-4A7F-A33C-D89E817FCABB}" type="slidenum">
              <a:rPr lang="it-IT" smtClean="0"/>
              <a:t>8</a:t>
            </a:fld>
            <a:endParaRPr lang="it-IT"/>
          </a:p>
        </p:txBody>
      </p:sp>
    </p:spTree>
    <p:extLst>
      <p:ext uri="{BB962C8B-B14F-4D97-AF65-F5344CB8AC3E}">
        <p14:creationId xmlns:p14="http://schemas.microsoft.com/office/powerpoint/2010/main" val="130139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7532" y="365125"/>
            <a:ext cx="9338993" cy="1165823"/>
          </a:xfrm>
        </p:spPr>
        <p:txBody>
          <a:bodyPr>
            <a:normAutofit fontScale="90000"/>
          </a:bodyPr>
          <a:lstStyle/>
          <a:p>
            <a:br>
              <a:rPr lang="it-IT" sz="2400" dirty="0"/>
            </a:br>
            <a:br>
              <a:rPr lang="it-IT" sz="2400" dirty="0"/>
            </a:br>
            <a:br>
              <a:rPr lang="it-IT" sz="2400" dirty="0"/>
            </a:br>
            <a:r>
              <a:rPr lang="it-IT" sz="1800" dirty="0">
                <a:latin typeface="Calibri Light" panose="020F0302020204030204" pitchFamily="34" charset="0"/>
              </a:rPr>
              <a:t>Clicca “Prosegui compilazione Piano Carriera” per iniziare la procedura (figura 4).</a:t>
            </a:r>
            <a:br>
              <a:rPr lang="it-IT" sz="1800" dirty="0">
                <a:latin typeface="Calibri Light" panose="020F0302020204030204" pitchFamily="34" charset="0"/>
              </a:rPr>
            </a:br>
            <a:br>
              <a:rPr lang="it-IT" sz="1800" dirty="0">
                <a:latin typeface="Calibri Light" panose="020F0302020204030204" pitchFamily="34" charset="0"/>
              </a:rPr>
            </a:br>
            <a:br>
              <a:rPr lang="it-IT" dirty="0"/>
            </a:br>
            <a:endParaRPr lang="it-IT" dirty="0"/>
          </a:p>
        </p:txBody>
      </p:sp>
      <p:sp>
        <p:nvSpPr>
          <p:cNvPr id="3" name="Segnaposto contenuto 2"/>
          <p:cNvSpPr>
            <a:spLocks noGrp="1"/>
          </p:cNvSpPr>
          <p:nvPr>
            <p:ph idx="1"/>
          </p:nvPr>
        </p:nvSpPr>
        <p:spPr>
          <a:xfrm>
            <a:off x="838200" y="1825624"/>
            <a:ext cx="10515600" cy="4868473"/>
          </a:xfrm>
        </p:spPr>
        <p:txBody>
          <a:bodyPr anchor="b">
            <a:normAutofit/>
          </a:bodyPr>
          <a:lstStyle/>
          <a:p>
            <a:pPr marL="0" indent="0" algn="ctr">
              <a:buNone/>
            </a:pPr>
            <a:endParaRPr lang="it-IT" sz="1400" dirty="0"/>
          </a:p>
          <a:p>
            <a:pPr marL="0" indent="0" algn="ctr">
              <a:buNone/>
            </a:pPr>
            <a:endParaRPr lang="it-IT" sz="1400" dirty="0"/>
          </a:p>
          <a:p>
            <a:pPr marL="0" indent="0" algn="ctr">
              <a:buNone/>
            </a:pPr>
            <a:endParaRPr lang="it-IT" sz="1400" dirty="0"/>
          </a:p>
          <a:p>
            <a:pPr marL="0" indent="0" algn="ctr">
              <a:buNone/>
            </a:pPr>
            <a:r>
              <a:rPr lang="it-IT" sz="1400" dirty="0"/>
              <a:t>Fig. 4</a:t>
            </a:r>
          </a:p>
        </p:txBody>
      </p:sp>
      <p:sp>
        <p:nvSpPr>
          <p:cNvPr id="8" name="Segnaposto numero diapositiva 7"/>
          <p:cNvSpPr>
            <a:spLocks noGrp="1"/>
          </p:cNvSpPr>
          <p:nvPr>
            <p:ph type="sldNum" sz="quarter" idx="12"/>
          </p:nvPr>
        </p:nvSpPr>
        <p:spPr/>
        <p:txBody>
          <a:bodyPr/>
          <a:lstStyle/>
          <a:p>
            <a:fld id="{DFAA26DA-4659-4A7F-A33C-D89E817FCABB}" type="slidenum">
              <a:rPr lang="it-IT" smtClean="0"/>
              <a:t>9</a:t>
            </a:fld>
            <a:endParaRPr lang="it-IT"/>
          </a:p>
        </p:txBody>
      </p:sp>
      <p:pic>
        <p:nvPicPr>
          <p:cNvPr id="6" name="Immagine 5" descr="Ritaglio schermat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653" y="1530948"/>
            <a:ext cx="9097645" cy="4429743"/>
          </a:xfrm>
          <a:prstGeom prst="rect">
            <a:avLst/>
          </a:prstGeom>
          <a:ln>
            <a:solidFill>
              <a:srgbClr val="C00000"/>
            </a:solidFill>
          </a:ln>
        </p:spPr>
      </p:pic>
      <p:pic>
        <p:nvPicPr>
          <p:cNvPr id="7" name="Immagine 6"/>
          <p:cNvPicPr>
            <a:picLocks noChangeAspect="1"/>
          </p:cNvPicPr>
          <p:nvPr/>
        </p:nvPicPr>
        <p:blipFill>
          <a:blip r:embed="rId3"/>
          <a:stretch>
            <a:fillRect/>
          </a:stretch>
        </p:blipFill>
        <p:spPr>
          <a:xfrm>
            <a:off x="3303924" y="2791121"/>
            <a:ext cx="3595639" cy="549088"/>
          </a:xfrm>
          <a:prstGeom prst="rect">
            <a:avLst/>
          </a:prstGeom>
        </p:spPr>
      </p:pic>
    </p:spTree>
    <p:extLst>
      <p:ext uri="{BB962C8B-B14F-4D97-AF65-F5344CB8AC3E}">
        <p14:creationId xmlns:p14="http://schemas.microsoft.com/office/powerpoint/2010/main" val="337406988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1048</TotalTime>
  <Words>2553</Words>
  <Application>Microsoft Office PowerPoint</Application>
  <PresentationFormat>Widescreen</PresentationFormat>
  <Paragraphs>164</Paragraphs>
  <Slides>32</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32</vt:i4>
      </vt:variant>
    </vt:vector>
  </HeadingPairs>
  <TitlesOfParts>
    <vt:vector size="37" baseType="lpstr">
      <vt:lpstr>Arial</vt:lpstr>
      <vt:lpstr>Arial Narrow</vt:lpstr>
      <vt:lpstr>Calibri</vt:lpstr>
      <vt:lpstr>Calibri Light</vt:lpstr>
      <vt:lpstr>Tema di Office</vt:lpstr>
      <vt:lpstr>IL PIANO DI STUDIO </vt:lpstr>
      <vt:lpstr>Che cos’è il piano di studio?   </vt:lpstr>
      <vt:lpstr>Quando si presenta?  </vt:lpstr>
      <vt:lpstr>   Come si presenta?  </vt:lpstr>
      <vt:lpstr>Piano pre-approvato o Piano da approvare?  </vt:lpstr>
      <vt:lpstr>Come si compila?    </vt:lpstr>
      <vt:lpstr>La maschera presenta il piano di studio cosiddetto statutario (fig. 2) che comprende le attività e gli insegnamenti obbligatori secondo il Regolamento Didattico del Corso. Le attività del primo anno risultano contraddistinte dall’indicazione «Frequentata» poiché il piano è già associato alla tua carriera. Clicca «Modifica piano» per proseguire.  </vt:lpstr>
      <vt:lpstr>Ti viene chiesto di scegliere tra due tipi di schemi, come descritto sopra, GGG- DA APPROVARE oppure GGGA - PREAPPROVATO.  PIANO DA APPROVARE: Seleziona GGG-DA APPROVARE e clicca OK (figura 3). </vt:lpstr>
      <vt:lpstr>   Clicca “Prosegui compilazione Piano Carriera” per iniziare la procedura (figura 4).   </vt:lpstr>
      <vt:lpstr>Nella maschera successiva sono elencati e contraddistinti con il segno di spunta gli insegnamenti obbligatori del primo anno e i relativi crediti (figura 5). Clicca “Regola succ.'' per proseguire. </vt:lpstr>
      <vt:lpstr> Nella regola successiva devi selezionare una lingua straniera a scelta tra quattro opzioni possibili (fig.6). Clicca il pulsante “Regola succ.” per proseguire.  </vt:lpstr>
      <vt:lpstr>Nella maschera che segue sono elencati e contraddistinti con il segno di spunta gli insegnamenti obbligatori del secondo anno e i relativi crediti (figura 7). Clicca “Regola succ.” per proseguire.  NOTA: nella parte inferiore di ogni pagina puoi visualizzare tutte le attività via via selezionate durante la compilazione e gli insegnamenti obbligatori (esempio fig. 7). </vt:lpstr>
      <vt:lpstr>Nella schermata successiva sono elencate le attività didattiche obbligatorie previste al terzo anno (figura 8).  Prosegui cliccando il pulsante “Regola succ.” </vt:lpstr>
      <vt:lpstr>Nella schermata che segue ti viene chiesto di selezionare con il segno di spunta due insegnamenti di tipo caratterizzante dei settori MAT/02-03-05 da 6 crediti, scegliendo tra le attività elencate previste al terzo anno di corso (figura 9). Dopo aver scelto, clicca il pulsante “Regola succ.” per proseguire.  </vt:lpstr>
      <vt:lpstr>Dovrai poi selzionare un altro esame caratterizzante dei settori MAT/06-07-08 da 6 crediti, scegliendo tra le attività elencate previste al terzo anno di corso (figura 9). Dopo aver scelto, clicca il pulsante “Regola succ.” per proseguire.  </vt:lpstr>
      <vt:lpstr>Presentazione standard di PowerPoint</vt:lpstr>
      <vt:lpstr>In questa pagina trovi una regola (figura 10) da utilizzare se partecipi al programma ERASMUS e se il tuo Learning Agreement prevede attività a scelta libera NON corrispondenti ad esami offerti dal nostro Ateneo. Puoi scegliere fino a 18 crediti. Se utilizzi questa regola, clicca ''Regola succ.'' per proseguire nella compilazione.  Se non intendi selezionare alcuna attività  e preferisci passare alla regola successiva, clicca ''Salta la scelta''  </vt:lpstr>
      <vt:lpstr>Nella maschera che segue (figura 11) ti viene riproposto l’elenco degli insegnamenti, offerti dal Regolamento del tuo Corso al terzo anno.  Potrai quindi inserirli come esami a scelta libera al terzo anno, ma ti è consentito anticipare la frequenza di tali corsi e sostenere gli esami al secondo anno. L’anticipo può essere richiesto all’Ufficio gestione carriere se l’insegnamento è attivato e hai già acquisito almeno il 50% dei crediti riferito all’anno di iscrizione. Se utilizzi questa regola, clicca ''Regola succ.'' per proseguire nella compilazione.  Se non intendi selezionare alcuna attività  e preferisci passare alla regola successiva, clicca ''Salta la scelta''   </vt:lpstr>
      <vt:lpstr> Con le regole successive puoi completare e/o effettuare la scelta, al tuo secondo e/o terzo anno, tra gli insegnamenti offerti da altri Corsi di studio dell’Ateneo.  Clicca sul pulsante “Aggiungi attività” (figura 12) se vuoi inserire al tuo secondo/terzo anno insegnamenti da un altro Corso dell’Ateneo (figura 13).     </vt:lpstr>
      <vt:lpstr>Presentazione standard di PowerPoint</vt:lpstr>
      <vt:lpstr>Clicca sul simbolo + (Aggiungi) per inserire l’attività prescelta (figura 14).  Clicca “Cambia CDS” se vuoi selezionare un altro Corso, altrimenti clicca “Torna alla regola” per tornare alla schermata iniziale e proseguire nella navigazione.  </vt:lpstr>
      <vt:lpstr>Nelle regole che seguono puoi scegliere, al terzo anno, insegnamenti del tuo Corso (figura 15) e/o offerti da altri Corsi dell’Ateneo, per conseguire i crediti sovrannumerari, fino a un massimo di 12. </vt:lpstr>
      <vt:lpstr>Presentazione standard di PowerPoint</vt:lpstr>
      <vt:lpstr>Presentazione standard di PowerPoint</vt:lpstr>
      <vt:lpstr>Clicca il pulsante “Conferma Piano” per confermare le tue scelte (figura 17).  ATTENZIONE: Il piano lasciato in bozza non viene esaminato.</vt:lpstr>
      <vt:lpstr>  A questo punto il tuo piano risulta registrato nel sistema e il tuo piano di studio risulterà PROPOSTO(figura 18).  Per tutto il periodo di apertura dei piani ti è comunque consentito modificare gli insegnamenti selezionati.   </vt:lpstr>
      <vt:lpstr>PIANO PRE-APPROVATO:  Se preferisci presentare un piano pre-approvato, seleziona nella schermata iniziale GGGA-PREAPPROVATO (fig. 19), clicca OK e, a seguire, “Prosegui compilazione Piano Carriera” (figura 20).  </vt:lpstr>
      <vt:lpstr>      </vt:lpstr>
      <vt:lpstr>Le maschere che si presentano sono analoghe a quelle del piano da approvare, salvo che per le attività a libera scelta che potranno essere selezionate esclusivamente all’interno di un gruppo di insegnamenti già approvati da una dal Consiglio di Coordinamento didattico del tuo Corso. Tale schema di piano ti consentirà di scegliere solo gli esami opzionali previsti dal Regolamento del tuo corso, non scelti in precedenza al terzo anno (figura 21).  ATTENZIONE: La scelta del piano pre-approvato non ti consente di conseguire i crediti sovrannumerari. </vt:lpstr>
      <vt:lpstr>Presentazione standard di PowerPoint</vt:lpstr>
      <vt:lpstr>A chi rivolgersi e per che cosa? </vt:lpstr>
      <vt:lpstr>A chi rivolgersi e per che cosa?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PIANO DI STUDIO</dc:title>
  <dc:creator>cipriana serra</dc:creator>
  <cp:lastModifiedBy>paola.teoldi@unimib.it</cp:lastModifiedBy>
  <cp:revision>247</cp:revision>
  <cp:lastPrinted>2019-10-16T13:32:28Z</cp:lastPrinted>
  <dcterms:created xsi:type="dcterms:W3CDTF">2019-10-15T12:21:35Z</dcterms:created>
  <dcterms:modified xsi:type="dcterms:W3CDTF">2022-11-16T08:34:59Z</dcterms:modified>
</cp:coreProperties>
</file>