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0" r:id="rId5"/>
    <p:sldId id="261" r:id="rId6"/>
    <p:sldId id="262" r:id="rId7"/>
    <p:sldId id="263" r:id="rId8"/>
    <p:sldId id="293" r:id="rId9"/>
    <p:sldId id="266" r:id="rId10"/>
    <p:sldId id="287" r:id="rId11"/>
    <p:sldId id="267" r:id="rId12"/>
    <p:sldId id="268" r:id="rId13"/>
    <p:sldId id="269" r:id="rId14"/>
    <p:sldId id="288" r:id="rId15"/>
    <p:sldId id="270" r:id="rId16"/>
    <p:sldId id="286" r:id="rId17"/>
    <p:sldId id="289" r:id="rId18"/>
    <p:sldId id="273" r:id="rId19"/>
    <p:sldId id="274" r:id="rId20"/>
    <p:sldId id="275" r:id="rId21"/>
    <p:sldId id="276" r:id="rId22"/>
    <p:sldId id="279" r:id="rId23"/>
    <p:sldId id="280" r:id="rId24"/>
    <p:sldId id="290" r:id="rId25"/>
    <p:sldId id="285" r:id="rId26"/>
    <p:sldId id="292" r:id="rId27"/>
    <p:sldId id="291" r:id="rId28"/>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034" cy="513643"/>
          </a:xfrm>
          <a:prstGeom prst="rect">
            <a:avLst/>
          </a:prstGeom>
        </p:spPr>
        <p:txBody>
          <a:bodyPr vert="horz" lIns="96067" tIns="48033" rIns="96067" bIns="48033" rtlCol="0"/>
          <a:lstStyle>
            <a:lvl1pPr algn="l">
              <a:defRPr sz="1300"/>
            </a:lvl1pPr>
          </a:lstStyle>
          <a:p>
            <a:endParaRPr lang="it-IT"/>
          </a:p>
        </p:txBody>
      </p:sp>
      <p:sp>
        <p:nvSpPr>
          <p:cNvPr id="3" name="Segnaposto data 2"/>
          <p:cNvSpPr>
            <a:spLocks noGrp="1"/>
          </p:cNvSpPr>
          <p:nvPr>
            <p:ph type="dt" idx="1"/>
          </p:nvPr>
        </p:nvSpPr>
        <p:spPr>
          <a:xfrm>
            <a:off x="4020591" y="0"/>
            <a:ext cx="3077034" cy="513643"/>
          </a:xfrm>
          <a:prstGeom prst="rect">
            <a:avLst/>
          </a:prstGeom>
        </p:spPr>
        <p:txBody>
          <a:bodyPr vert="horz" lIns="96067" tIns="48033" rIns="96067" bIns="48033" rtlCol="0"/>
          <a:lstStyle>
            <a:lvl1pPr algn="r">
              <a:defRPr sz="1300"/>
            </a:lvl1pPr>
          </a:lstStyle>
          <a:p>
            <a:fld id="{A4EC82AF-AA08-49CC-BE8F-A3F0A83DDFBD}" type="datetimeFigureOut">
              <a:rPr lang="it-IT" smtClean="0"/>
              <a:t>16/11/2022</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6067" tIns="48033" rIns="96067" bIns="48033" rtlCol="0" anchor="ctr"/>
          <a:lstStyle/>
          <a:p>
            <a:endParaRPr lang="it-IT"/>
          </a:p>
        </p:txBody>
      </p:sp>
      <p:sp>
        <p:nvSpPr>
          <p:cNvPr id="5" name="Segnaposto note 4"/>
          <p:cNvSpPr>
            <a:spLocks noGrp="1"/>
          </p:cNvSpPr>
          <p:nvPr>
            <p:ph type="body" sz="quarter" idx="3"/>
          </p:nvPr>
        </p:nvSpPr>
        <p:spPr>
          <a:xfrm>
            <a:off x="710601" y="4925314"/>
            <a:ext cx="5678099" cy="4029349"/>
          </a:xfrm>
          <a:prstGeom prst="rect">
            <a:avLst/>
          </a:prstGeom>
        </p:spPr>
        <p:txBody>
          <a:bodyPr vert="horz" lIns="96067" tIns="48033" rIns="96067" bIns="4803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0970"/>
            <a:ext cx="3077034" cy="513643"/>
          </a:xfrm>
          <a:prstGeom prst="rect">
            <a:avLst/>
          </a:prstGeom>
        </p:spPr>
        <p:txBody>
          <a:bodyPr vert="horz" lIns="96067" tIns="48033" rIns="96067" bIns="48033" rtlCol="0" anchor="b"/>
          <a:lstStyle>
            <a:lvl1pPr algn="l">
              <a:defRPr sz="1300"/>
            </a:lvl1pPr>
          </a:lstStyle>
          <a:p>
            <a:endParaRPr lang="it-IT"/>
          </a:p>
        </p:txBody>
      </p:sp>
      <p:sp>
        <p:nvSpPr>
          <p:cNvPr id="7" name="Segnaposto numero diapositiva 6"/>
          <p:cNvSpPr>
            <a:spLocks noGrp="1"/>
          </p:cNvSpPr>
          <p:nvPr>
            <p:ph type="sldNum" sz="quarter" idx="5"/>
          </p:nvPr>
        </p:nvSpPr>
        <p:spPr>
          <a:xfrm>
            <a:off x="4020591" y="9720970"/>
            <a:ext cx="3077034" cy="513643"/>
          </a:xfrm>
          <a:prstGeom prst="rect">
            <a:avLst/>
          </a:prstGeom>
        </p:spPr>
        <p:txBody>
          <a:bodyPr vert="horz" lIns="96067" tIns="48033" rIns="96067" bIns="48033" rtlCol="0" anchor="b"/>
          <a:lstStyle>
            <a:lvl1pPr algn="r">
              <a:defRPr sz="1300"/>
            </a:lvl1pPr>
          </a:lstStyle>
          <a:p>
            <a:fld id="{7D77F0CE-3CFD-4C41-A2E4-85E1D275C989}" type="slidenum">
              <a:rPr lang="it-IT" smtClean="0"/>
              <a:t>‹N›</a:t>
            </a:fld>
            <a:endParaRPr lang="it-IT"/>
          </a:p>
        </p:txBody>
      </p:sp>
    </p:spTree>
    <p:extLst>
      <p:ext uri="{BB962C8B-B14F-4D97-AF65-F5344CB8AC3E}">
        <p14:creationId xmlns:p14="http://schemas.microsoft.com/office/powerpoint/2010/main" val="347319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3</a:t>
            </a:fld>
            <a:endParaRPr lang="it-IT"/>
          </a:p>
        </p:txBody>
      </p:sp>
    </p:spTree>
    <p:extLst>
      <p:ext uri="{BB962C8B-B14F-4D97-AF65-F5344CB8AC3E}">
        <p14:creationId xmlns:p14="http://schemas.microsoft.com/office/powerpoint/2010/main" val="124176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7</a:t>
            </a:fld>
            <a:endParaRPr lang="it-IT"/>
          </a:p>
        </p:txBody>
      </p:sp>
    </p:spTree>
    <p:extLst>
      <p:ext uri="{BB962C8B-B14F-4D97-AF65-F5344CB8AC3E}">
        <p14:creationId xmlns:p14="http://schemas.microsoft.com/office/powerpoint/2010/main" val="392598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11</a:t>
            </a:fld>
            <a:endParaRPr lang="it-IT"/>
          </a:p>
        </p:txBody>
      </p:sp>
    </p:spTree>
    <p:extLst>
      <p:ext uri="{BB962C8B-B14F-4D97-AF65-F5344CB8AC3E}">
        <p14:creationId xmlns:p14="http://schemas.microsoft.com/office/powerpoint/2010/main" val="87914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E3EA92F-09ED-45D8-B5EA-1EF15608107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50668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4DB5A0-F131-4D09-BA5F-305DC29A379F}"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417768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345F08-0345-4CA7-986D-A4C4F511B65C}"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7571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4EB130-BAAB-4B6F-8BFC-865342A65114}"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50922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A07CB4-C3F9-4E86-82FF-1419E10D81C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8407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E22FA26-3FD7-4342-A732-E9F5928CDE02}"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3457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785902-924C-4A6E-A063-A1DFD3AEC0A5}" type="datetime1">
              <a:rPr lang="it-IT" smtClean="0"/>
              <a:t>16/11/2022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343860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DB47069-D7C2-4C07-9A01-3DBBE691669F}" type="datetime1">
              <a:rPr lang="it-IT" smtClean="0"/>
              <a:t>16/11/2022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30123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7167F9-23EC-4DF9-8953-8212E862467C}" type="datetime1">
              <a:rPr lang="it-IT" smtClean="0"/>
              <a:t>16/11/2022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71319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7ECD93-904D-47D2-87B4-545723E97893}"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44827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EB5D0B7-2DFC-49B4-845A-A598046B4131}"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293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B571F-C250-4464-A110-3AF77963D3DD}" type="datetime1">
              <a:rPr lang="it-IT" smtClean="0"/>
              <a:t>16/11/2022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26DA-4659-4A7F-A33C-D89E817FCABB}" type="slidenum">
              <a:rPr lang="it-IT" smtClean="0"/>
              <a:t>‹N›</a:t>
            </a:fld>
            <a:endParaRPr lang="it-IT"/>
          </a:p>
        </p:txBody>
      </p:sp>
    </p:spTree>
    <p:extLst>
      <p:ext uri="{BB962C8B-B14F-4D97-AF65-F5344CB8AC3E}">
        <p14:creationId xmlns:p14="http://schemas.microsoft.com/office/powerpoint/2010/main" val="151786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tmp"/><Relationship Id="rId7" Type="http://schemas.openxmlformats.org/officeDocument/2006/relationships/image" Target="../media/image30.png"/><Relationship Id="rId2" Type="http://schemas.openxmlformats.org/officeDocument/2006/relationships/image" Target="../media/image26.tmp"/><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png"/><Relationship Id="rId7" Type="http://schemas.openxmlformats.org/officeDocument/2006/relationships/image" Target="../media/image4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tmp"/><Relationship Id="rId1" Type="http://schemas.openxmlformats.org/officeDocument/2006/relationships/slideLayout" Target="../slideLayouts/slideLayout2.xml"/><Relationship Id="rId4" Type="http://schemas.openxmlformats.org/officeDocument/2006/relationships/image" Target="../media/image57.tmp"/></Relationships>
</file>

<file path=ppt/slides/_rels/slide25.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hyperlink" Target="mailto:segr.studenti.psicologia@unimib.it" TargetMode="Externa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mod/page/view.php?id=27204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unimib.it/servizi/segreterie-studenti/piani-degli-studi" TargetMode="External"/><Relationship Id="rId2" Type="http://schemas.openxmlformats.org/officeDocument/2006/relationships/hyperlink" Target="https://www.unimib.it/servizi/segreterie-studenti" TargetMode="Externa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hyperlink" Target="mailto:segr.studenti.scienze@unimib.i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learning.unimib.it/course/index.php?categoryid=3509" TargetMode="External"/><Relationship Id="rId2" Type="http://schemas.openxmlformats.org/officeDocument/2006/relationships/hyperlink" Target="mailto:segreteria-matematica@unimib.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600" b="1" dirty="0"/>
              <a:t>IL PIANO DI STUDIO</a:t>
            </a:r>
            <a:br>
              <a:rPr lang="it-IT" sz="3600" dirty="0"/>
            </a:br>
            <a:endParaRPr lang="it-IT" sz="3600" dirty="0"/>
          </a:p>
        </p:txBody>
      </p:sp>
      <p:sp>
        <p:nvSpPr>
          <p:cNvPr id="3" name="Sottotitolo 2"/>
          <p:cNvSpPr>
            <a:spLocks noGrp="1"/>
          </p:cNvSpPr>
          <p:nvPr>
            <p:ph type="subTitle" idx="1"/>
          </p:nvPr>
        </p:nvSpPr>
        <p:spPr>
          <a:xfrm>
            <a:off x="1524000" y="3602038"/>
            <a:ext cx="9144000" cy="2583102"/>
          </a:xfrm>
        </p:spPr>
        <p:txBody>
          <a:bodyPr>
            <a:normAutofit fontScale="92500" lnSpcReduction="20000"/>
          </a:bodyPr>
          <a:lstStyle/>
          <a:p>
            <a:r>
              <a:rPr lang="it-IT" b="1" dirty="0">
                <a:latin typeface="+mj-lt"/>
              </a:rPr>
              <a:t>Guida alla compilazione</a:t>
            </a:r>
          </a:p>
          <a:p>
            <a:endParaRPr lang="it-IT" b="1" dirty="0">
              <a:latin typeface="+mj-lt"/>
            </a:endParaRPr>
          </a:p>
          <a:p>
            <a:endParaRPr lang="it-IT" b="1" dirty="0">
              <a:latin typeface="+mj-lt"/>
            </a:endParaRPr>
          </a:p>
          <a:p>
            <a:endParaRPr lang="it-IT" b="1" dirty="0">
              <a:latin typeface="+mj-lt"/>
            </a:endParaRPr>
          </a:p>
          <a:p>
            <a:endParaRPr lang="it-IT" b="1" dirty="0">
              <a:latin typeface="+mj-lt"/>
            </a:endParaRPr>
          </a:p>
          <a:p>
            <a:br>
              <a:rPr lang="it-IT" dirty="0">
                <a:latin typeface="+mj-lt"/>
              </a:rPr>
            </a:br>
            <a:endParaRPr lang="it-IT" dirty="0">
              <a:latin typeface="+mj-lt"/>
            </a:endParaRPr>
          </a:p>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4238623" y="4045789"/>
            <a:ext cx="3965097" cy="2231426"/>
          </a:xfrm>
          <a:prstGeom prst="rect">
            <a:avLst/>
          </a:prstGeom>
        </p:spPr>
      </p:pic>
      <p:sp>
        <p:nvSpPr>
          <p:cNvPr id="8" name="Segnaposto numero diapositiva 7"/>
          <p:cNvSpPr>
            <a:spLocks noGrp="1"/>
          </p:cNvSpPr>
          <p:nvPr>
            <p:ph type="sldNum" sz="quarter" idx="12"/>
          </p:nvPr>
        </p:nvSpPr>
        <p:spPr/>
        <p:txBody>
          <a:bodyPr/>
          <a:lstStyle/>
          <a:p>
            <a:fld id="{DFAA26DA-4659-4A7F-A33C-D89E817FCABB}" type="slidenum">
              <a:rPr lang="it-IT" smtClean="0"/>
              <a:t>1</a:t>
            </a:fld>
            <a:endParaRPr lang="it-IT"/>
          </a:p>
        </p:txBody>
      </p:sp>
    </p:spTree>
    <p:extLst>
      <p:ext uri="{BB962C8B-B14F-4D97-AF65-F5344CB8AC3E}">
        <p14:creationId xmlns:p14="http://schemas.microsoft.com/office/powerpoint/2010/main" val="126277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5091" y="59947"/>
            <a:ext cx="9922625" cy="906722"/>
          </a:xfrm>
        </p:spPr>
        <p:txBody>
          <a:bodyPr>
            <a:normAutofit fontScale="90000"/>
          </a:bodyPr>
          <a:lstStyle/>
          <a:p>
            <a:br>
              <a:rPr lang="it-IT" sz="1600" dirty="0">
                <a:solidFill>
                  <a:prstClr val="black"/>
                </a:solidFill>
                <a:latin typeface="Calibri Light" panose="020F0302020204030204" pitchFamily="34" charset="0"/>
              </a:rPr>
            </a:br>
            <a:br>
              <a:rPr lang="it-IT" sz="1600" dirty="0">
                <a:solidFill>
                  <a:prstClr val="black"/>
                </a:solidFill>
                <a:latin typeface="Calibri Light" panose="020F0302020204030204" pitchFamily="34" charset="0"/>
              </a:rPr>
            </a:br>
            <a:r>
              <a:rPr lang="it-IT" sz="1800" dirty="0">
                <a:solidFill>
                  <a:prstClr val="black"/>
                </a:solidFill>
                <a:latin typeface="Calibri Light" panose="020F0302020204030204" pitchFamily="34" charset="0"/>
              </a:rPr>
              <a:t>Nella maschera che segue sono elencati e contraddistinti con il segno di spunta gli insegnamenti obbligatori del </a:t>
            </a:r>
            <a:r>
              <a:rPr lang="it-IT" sz="1800" b="1" u="sng" dirty="0">
                <a:solidFill>
                  <a:prstClr val="black"/>
                </a:solidFill>
                <a:latin typeface="Calibri Light" panose="020F0302020204030204" pitchFamily="34" charset="0"/>
              </a:rPr>
              <a:t>PRIMO ANNO BIS part time</a:t>
            </a:r>
            <a:r>
              <a:rPr lang="it-IT" sz="1800" b="1" dirty="0">
                <a:solidFill>
                  <a:prstClr val="black"/>
                </a:solidFill>
                <a:latin typeface="Calibri Light" panose="020F0302020204030204" pitchFamily="34" charset="0"/>
              </a:rPr>
              <a:t> </a:t>
            </a:r>
            <a:r>
              <a:rPr lang="it-IT" sz="1800" dirty="0">
                <a:solidFill>
                  <a:prstClr val="black"/>
                </a:solidFill>
                <a:latin typeface="Calibri Light" panose="020F0302020204030204" pitchFamily="34" charset="0"/>
              </a:rPr>
              <a:t>e i relativi crediti (figura 5). Clicca “Regola </a:t>
            </a:r>
            <a:r>
              <a:rPr lang="it-IT" sz="1800" dirty="0" err="1">
                <a:solidFill>
                  <a:prstClr val="black"/>
                </a:solidFill>
                <a:latin typeface="Calibri Light" panose="020F0302020204030204" pitchFamily="34" charset="0"/>
              </a:rPr>
              <a:t>succ</a:t>
            </a:r>
            <a:r>
              <a:rPr lang="it-IT" sz="1800" dirty="0">
                <a:solidFill>
                  <a:prstClr val="black"/>
                </a:solidFill>
                <a:latin typeface="Calibri Light" panose="020F0302020204030204" pitchFamily="34" charset="0"/>
              </a:rPr>
              <a:t>.” per proseguire.</a:t>
            </a:r>
            <a:r>
              <a:rPr lang="it-IT" sz="1800" b="1" dirty="0">
                <a:solidFill>
                  <a:prstClr val="black"/>
                </a:solidFill>
                <a:latin typeface="Calibri Light" panose="020F0302020204030204" pitchFamily="34" charset="0"/>
              </a:rPr>
              <a:t> </a:t>
            </a:r>
            <a:br>
              <a:rPr lang="it-IT" sz="1800" b="1" dirty="0">
                <a:solidFill>
                  <a:prstClr val="black"/>
                </a:solidFill>
                <a:latin typeface="Calibri Light" panose="020F0302020204030204" pitchFamily="34" charset="0"/>
              </a:rPr>
            </a:br>
            <a:r>
              <a:rPr lang="it-IT" sz="1800" b="1" dirty="0">
                <a:solidFill>
                  <a:prstClr val="black"/>
                </a:solidFill>
                <a:latin typeface="Calibri Light" panose="020F0302020204030204" pitchFamily="34" charset="0"/>
              </a:rPr>
              <a:t>NOTA</a:t>
            </a:r>
            <a:r>
              <a:rPr lang="it-IT" sz="1800" dirty="0">
                <a:solidFill>
                  <a:prstClr val="black"/>
                </a:solidFill>
                <a:latin typeface="Calibri Light" panose="020F0302020204030204" pitchFamily="34" charset="0"/>
              </a:rPr>
              <a:t>: </a:t>
            </a:r>
            <a:r>
              <a:rPr lang="it-IT" sz="1800" i="1" dirty="0">
                <a:solidFill>
                  <a:prstClr val="black"/>
                </a:solidFill>
                <a:latin typeface="Calibri Light" panose="020F0302020204030204" pitchFamily="34" charset="0"/>
              </a:rPr>
              <a:t>nella parte inferiore di ogni pagina puoi visualizzare tutte le attività via via selezionate durante la compilazione e gli insegnamenti obbligatori </a:t>
            </a:r>
            <a:r>
              <a:rPr lang="it-IT" sz="1800" dirty="0">
                <a:solidFill>
                  <a:prstClr val="black"/>
                </a:solidFill>
                <a:latin typeface="Calibri Light" panose="020F0302020204030204" pitchFamily="34" charset="0"/>
              </a:rPr>
              <a:t>(esempio fig. 5).</a:t>
            </a:r>
            <a:br>
              <a:rPr lang="it-IT" sz="1800" dirty="0">
                <a:solidFill>
                  <a:prstClr val="black"/>
                </a:solidFill>
              </a:rPr>
            </a:br>
            <a:endParaRPr lang="it-IT" sz="18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10</a:t>
            </a:fld>
            <a:endParaRPr lang="it-IT"/>
          </a:p>
        </p:txBody>
      </p:sp>
      <p:pic>
        <p:nvPicPr>
          <p:cNvPr id="9"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704" y="1610105"/>
            <a:ext cx="5310449" cy="4582744"/>
          </a:xfrm>
        </p:spPr>
      </p:pic>
      <p:sp>
        <p:nvSpPr>
          <p:cNvPr id="10" name="Rettangolo 9"/>
          <p:cNvSpPr/>
          <p:nvPr/>
        </p:nvSpPr>
        <p:spPr>
          <a:xfrm>
            <a:off x="4822092" y="6284838"/>
            <a:ext cx="569387" cy="286232"/>
          </a:xfrm>
          <a:prstGeom prst="rect">
            <a:avLst/>
          </a:prstGeom>
        </p:spPr>
        <p:txBody>
          <a:bodyPr wrap="none">
            <a:spAutoFit/>
          </a:bodyPr>
          <a:lstStyle/>
          <a:p>
            <a:pPr lvl="0" algn="ctr">
              <a:lnSpc>
                <a:spcPct val="90000"/>
              </a:lnSpc>
              <a:spcBef>
                <a:spcPts val="1000"/>
              </a:spcBef>
            </a:pPr>
            <a:r>
              <a:rPr lang="it-IT" sz="1400" dirty="0">
                <a:solidFill>
                  <a:prstClr val="black"/>
                </a:solidFill>
              </a:rPr>
              <a:t>Fig. 5</a:t>
            </a:r>
          </a:p>
        </p:txBody>
      </p:sp>
      <p:pic>
        <p:nvPicPr>
          <p:cNvPr id="11" name="Immagine 10"/>
          <p:cNvPicPr>
            <a:picLocks noChangeAspect="1"/>
          </p:cNvPicPr>
          <p:nvPr/>
        </p:nvPicPr>
        <p:blipFill>
          <a:blip r:embed="rId3"/>
          <a:stretch>
            <a:fillRect/>
          </a:stretch>
        </p:blipFill>
        <p:spPr>
          <a:xfrm>
            <a:off x="1066799" y="1084595"/>
            <a:ext cx="9619211" cy="559663"/>
          </a:xfrm>
          <a:prstGeom prst="rect">
            <a:avLst/>
          </a:prstGeom>
        </p:spPr>
      </p:pic>
      <p:pic>
        <p:nvPicPr>
          <p:cNvPr id="12" name="Immagine 11"/>
          <p:cNvPicPr>
            <a:picLocks noChangeAspect="1"/>
          </p:cNvPicPr>
          <p:nvPr/>
        </p:nvPicPr>
        <p:blipFill>
          <a:blip r:embed="rId4"/>
          <a:stretch>
            <a:fillRect/>
          </a:stretch>
        </p:blipFill>
        <p:spPr>
          <a:xfrm>
            <a:off x="5694666" y="1070663"/>
            <a:ext cx="1213209" cy="201185"/>
          </a:xfrm>
          <a:prstGeom prst="rect">
            <a:avLst/>
          </a:prstGeom>
        </p:spPr>
      </p:pic>
      <p:pic>
        <p:nvPicPr>
          <p:cNvPr id="13" name="Immagine 12"/>
          <p:cNvPicPr>
            <a:picLocks noChangeAspect="1"/>
          </p:cNvPicPr>
          <p:nvPr/>
        </p:nvPicPr>
        <p:blipFill>
          <a:blip r:embed="rId5"/>
          <a:stretch>
            <a:fillRect/>
          </a:stretch>
        </p:blipFill>
        <p:spPr>
          <a:xfrm>
            <a:off x="5324977" y="1580160"/>
            <a:ext cx="2439110" cy="360526"/>
          </a:xfrm>
          <a:prstGeom prst="rect">
            <a:avLst/>
          </a:prstGeom>
        </p:spPr>
      </p:pic>
      <p:sp>
        <p:nvSpPr>
          <p:cNvPr id="14" name="Rettangolo 13"/>
          <p:cNvSpPr/>
          <p:nvPr/>
        </p:nvSpPr>
        <p:spPr>
          <a:xfrm>
            <a:off x="2858192" y="4869619"/>
            <a:ext cx="5407186" cy="1375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1066799" y="1084595"/>
            <a:ext cx="9619212" cy="51677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6"/>
          <a:stretch>
            <a:fillRect/>
          </a:stretch>
        </p:blipFill>
        <p:spPr>
          <a:xfrm>
            <a:off x="2756938" y="1805417"/>
            <a:ext cx="877900" cy="199505"/>
          </a:xfrm>
          <a:prstGeom prst="rect">
            <a:avLst/>
          </a:prstGeom>
        </p:spPr>
      </p:pic>
    </p:spTree>
    <p:extLst>
      <p:ext uri="{BB962C8B-B14F-4D97-AF65-F5344CB8AC3E}">
        <p14:creationId xmlns:p14="http://schemas.microsoft.com/office/powerpoint/2010/main" val="368622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027" y="216382"/>
            <a:ext cx="10173778" cy="1040980"/>
          </a:xfrm>
        </p:spPr>
        <p:txBody>
          <a:bodyPr>
            <a:normAutofit fontScale="90000"/>
          </a:bodyPr>
          <a:lstStyle/>
          <a:p>
            <a:br>
              <a:rPr lang="it-IT" sz="2400" dirty="0"/>
            </a:br>
            <a:r>
              <a:rPr lang="it-IT" sz="1800" dirty="0">
                <a:latin typeface="Calibri Light" panose="020F0302020204030204" pitchFamily="34" charset="0"/>
              </a:rPr>
              <a:t>Il </a:t>
            </a:r>
            <a:r>
              <a:rPr lang="it-IT" sz="1800" b="1" u="sng" dirty="0">
                <a:latin typeface="Calibri Light" panose="020F0302020204030204" pitchFamily="34" charset="0"/>
              </a:rPr>
              <a:t>PRIMO ANNO BIS part time </a:t>
            </a:r>
            <a:r>
              <a:rPr lang="it-IT" sz="1800" dirty="0">
                <a:latin typeface="Calibri Light" panose="020F0302020204030204" pitchFamily="34" charset="0"/>
              </a:rPr>
              <a:t>è completato dalla scelta della lingua straniera per un totale di 25 crediti. Nella regola successiva devi selezionare una lingua a scelta tra quattro opzioni possibili (figura 6). Clicca il pulsante “Regola </a:t>
            </a:r>
            <a:r>
              <a:rPr lang="it-IT" sz="1800" dirty="0" err="1">
                <a:latin typeface="Calibri Light" panose="020F0302020204030204" pitchFamily="34" charset="0"/>
              </a:rPr>
              <a:t>succ</a:t>
            </a:r>
            <a:r>
              <a:rPr lang="it-IT" sz="1800" dirty="0">
                <a:latin typeface="Calibri Light" panose="020F0302020204030204" pitchFamily="34" charset="0"/>
              </a:rPr>
              <a:t>.” per proseguire. </a:t>
            </a:r>
            <a:br>
              <a:rPr lang="it-IT" sz="1800" dirty="0"/>
            </a:br>
            <a:endParaRPr lang="it-IT" sz="1800" dirty="0"/>
          </a:p>
        </p:txBody>
      </p:sp>
      <p:sp>
        <p:nvSpPr>
          <p:cNvPr id="3" name="Segnaposto contenuto 2"/>
          <p:cNvSpPr>
            <a:spLocks noGrp="1"/>
          </p:cNvSpPr>
          <p:nvPr>
            <p:ph idx="1"/>
          </p:nvPr>
        </p:nvSpPr>
        <p:spPr>
          <a:xfrm>
            <a:off x="838200" y="1276709"/>
            <a:ext cx="10515600" cy="5305246"/>
          </a:xfrm>
        </p:spPr>
        <p:txBody>
          <a:bodyPr anchor="b">
            <a:normAutofit/>
          </a:bodyPr>
          <a:lstStyle/>
          <a:p>
            <a:pPr marL="0" indent="0" algn="ctr">
              <a:buNone/>
            </a:pPr>
            <a:endParaRPr lang="it-IT" sz="1400" dirty="0"/>
          </a:p>
          <a:p>
            <a:pPr marL="0" indent="0" algn="ctr">
              <a:buNone/>
            </a:pPr>
            <a:endParaRPr lang="it-IT" sz="1400" dirty="0"/>
          </a:p>
          <a:p>
            <a:pPr marL="0" indent="0" algn="ctr">
              <a:buNone/>
            </a:pPr>
            <a:r>
              <a:rPr lang="it-IT" sz="1400" dirty="0"/>
              <a:t>Fig. 6</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11</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044" y="1917667"/>
            <a:ext cx="7036928" cy="3852832"/>
          </a:xfrm>
          <a:prstGeom prst="rect">
            <a:avLst/>
          </a:prstGeom>
        </p:spPr>
      </p:pic>
      <p:pic>
        <p:nvPicPr>
          <p:cNvPr id="7" name="Immagine 6"/>
          <p:cNvPicPr>
            <a:picLocks noChangeAspect="1"/>
          </p:cNvPicPr>
          <p:nvPr/>
        </p:nvPicPr>
        <p:blipFill>
          <a:blip r:embed="rId4"/>
          <a:stretch>
            <a:fillRect/>
          </a:stretch>
        </p:blipFill>
        <p:spPr>
          <a:xfrm>
            <a:off x="5415362" y="1843213"/>
            <a:ext cx="5000485" cy="513798"/>
          </a:xfrm>
          <a:prstGeom prst="rect">
            <a:avLst/>
          </a:prstGeom>
        </p:spPr>
      </p:pic>
      <p:pic>
        <p:nvPicPr>
          <p:cNvPr id="9" name="Immagine 8"/>
          <p:cNvPicPr>
            <a:picLocks noChangeAspect="1"/>
          </p:cNvPicPr>
          <p:nvPr/>
        </p:nvPicPr>
        <p:blipFill>
          <a:blip r:embed="rId5"/>
          <a:stretch>
            <a:fillRect/>
          </a:stretch>
        </p:blipFill>
        <p:spPr>
          <a:xfrm>
            <a:off x="787533" y="1296036"/>
            <a:ext cx="10059272" cy="585267"/>
          </a:xfrm>
          <a:prstGeom prst="rect">
            <a:avLst/>
          </a:prstGeom>
        </p:spPr>
      </p:pic>
      <p:pic>
        <p:nvPicPr>
          <p:cNvPr id="10" name="Immagine 9"/>
          <p:cNvPicPr>
            <a:picLocks noChangeAspect="1"/>
          </p:cNvPicPr>
          <p:nvPr/>
        </p:nvPicPr>
        <p:blipFill>
          <a:blip r:embed="rId6"/>
          <a:stretch>
            <a:fillRect/>
          </a:stretch>
        </p:blipFill>
        <p:spPr>
          <a:xfrm>
            <a:off x="5572522" y="1274682"/>
            <a:ext cx="1213209" cy="201185"/>
          </a:xfrm>
          <a:prstGeom prst="rect">
            <a:avLst/>
          </a:prstGeom>
        </p:spPr>
      </p:pic>
      <p:pic>
        <p:nvPicPr>
          <p:cNvPr id="4" name="Immagine 3"/>
          <p:cNvPicPr>
            <a:picLocks noChangeAspect="1"/>
          </p:cNvPicPr>
          <p:nvPr/>
        </p:nvPicPr>
        <p:blipFill>
          <a:blip r:embed="rId7"/>
          <a:stretch>
            <a:fillRect/>
          </a:stretch>
        </p:blipFill>
        <p:spPr>
          <a:xfrm>
            <a:off x="2123837" y="2152996"/>
            <a:ext cx="1044508" cy="216047"/>
          </a:xfrm>
          <a:prstGeom prst="rect">
            <a:avLst/>
          </a:prstGeom>
        </p:spPr>
      </p:pic>
      <p:pic>
        <p:nvPicPr>
          <p:cNvPr id="6" name="Immagine 5"/>
          <p:cNvPicPr>
            <a:picLocks noChangeAspect="1"/>
          </p:cNvPicPr>
          <p:nvPr/>
        </p:nvPicPr>
        <p:blipFill>
          <a:blip r:embed="rId8"/>
          <a:stretch>
            <a:fillRect/>
          </a:stretch>
        </p:blipFill>
        <p:spPr>
          <a:xfrm>
            <a:off x="757604" y="1257362"/>
            <a:ext cx="10083658" cy="4869118"/>
          </a:xfrm>
          <a:prstGeom prst="rect">
            <a:avLst/>
          </a:prstGeom>
        </p:spPr>
      </p:pic>
    </p:spTree>
    <p:extLst>
      <p:ext uri="{BB962C8B-B14F-4D97-AF65-F5344CB8AC3E}">
        <p14:creationId xmlns:p14="http://schemas.microsoft.com/office/powerpoint/2010/main" val="186141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4708" y="-110070"/>
            <a:ext cx="10258425" cy="1690688"/>
          </a:xfrm>
        </p:spPr>
        <p:txBody>
          <a:bodyPr>
            <a:normAutofit/>
          </a:bodyPr>
          <a:lstStyle/>
          <a:p>
            <a:r>
              <a:rPr lang="it-IT" sz="1600" dirty="0">
                <a:latin typeface="Calibri Light" panose="020F0302020204030204" pitchFamily="34" charset="0"/>
              </a:rPr>
              <a:t>Il </a:t>
            </a:r>
            <a:r>
              <a:rPr lang="it-IT" sz="1600" b="1" u="sng" dirty="0">
                <a:latin typeface="Calibri Light" panose="020F0302020204030204" pitchFamily="34" charset="0"/>
              </a:rPr>
              <a:t>SECONDO ANNO part-time</a:t>
            </a:r>
            <a:r>
              <a:rPr lang="it-IT" sz="1600" dirty="0">
                <a:latin typeface="Calibri Light" panose="020F0302020204030204" pitchFamily="34" charset="0"/>
              </a:rPr>
              <a:t> prevede quattro insegnamenti obbligatori per un totale di 30 crediti. Nella maschera successiva (figura 7) sono già contraddistinti con un segno di spunta.  Clicca “Regola </a:t>
            </a:r>
            <a:r>
              <a:rPr lang="it-IT" sz="1600" dirty="0" err="1">
                <a:latin typeface="Calibri Light" panose="020F0302020204030204" pitchFamily="34" charset="0"/>
              </a:rPr>
              <a:t>succ</a:t>
            </a:r>
            <a:r>
              <a:rPr lang="it-IT" sz="1600" dirty="0">
                <a:latin typeface="Calibri Light" panose="020F0302020204030204" pitchFamily="34" charset="0"/>
              </a:rPr>
              <a:t>.” per proseguire.</a:t>
            </a:r>
            <a:r>
              <a:rPr lang="it-IT" sz="1600" b="1" dirty="0">
                <a:latin typeface="Calibri Light" panose="020F0302020204030204" pitchFamily="34" charset="0"/>
              </a:rPr>
              <a:t> </a:t>
            </a:r>
            <a:br>
              <a:rPr lang="it-IT" sz="1600" b="1" dirty="0">
                <a:latin typeface="Calibri Light" panose="020F0302020204030204" pitchFamily="34" charset="0"/>
              </a:rPr>
            </a:br>
            <a:endParaRPr lang="it-IT" sz="1600" dirty="0"/>
          </a:p>
        </p:txBody>
      </p:sp>
      <p:sp>
        <p:nvSpPr>
          <p:cNvPr id="3" name="Segnaposto contenuto 2"/>
          <p:cNvSpPr>
            <a:spLocks noGrp="1"/>
          </p:cNvSpPr>
          <p:nvPr>
            <p:ph idx="1"/>
          </p:nvPr>
        </p:nvSpPr>
        <p:spPr>
          <a:xfrm>
            <a:off x="709612" y="1491053"/>
            <a:ext cx="10515600" cy="4865297"/>
          </a:xfrm>
        </p:spPr>
        <p:txBody>
          <a:bodyPr anchor="b">
            <a:normAutofit/>
          </a:bodyPr>
          <a:lstStyle/>
          <a:p>
            <a:pPr marL="0" indent="0" algn="ctr">
              <a:buNone/>
            </a:pPr>
            <a:r>
              <a:rPr lang="it-IT" sz="1400" dirty="0"/>
              <a:t>Fig. 7</a:t>
            </a:r>
          </a:p>
        </p:txBody>
      </p:sp>
      <p:sp>
        <p:nvSpPr>
          <p:cNvPr id="7" name="Segnaposto numero diapositiva 6"/>
          <p:cNvSpPr>
            <a:spLocks noGrp="1"/>
          </p:cNvSpPr>
          <p:nvPr>
            <p:ph type="sldNum" sz="quarter" idx="12"/>
          </p:nvPr>
        </p:nvSpPr>
        <p:spPr/>
        <p:txBody>
          <a:bodyPr/>
          <a:lstStyle/>
          <a:p>
            <a:fld id="{DFAA26DA-4659-4A7F-A33C-D89E817FCABB}" type="slidenum">
              <a:rPr lang="it-IT" smtClean="0"/>
              <a:t>12</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892" y="1566590"/>
            <a:ext cx="7286058" cy="3927772"/>
          </a:xfrm>
          <a:prstGeom prst="rect">
            <a:avLst/>
          </a:prstGeom>
        </p:spPr>
      </p:pic>
      <p:pic>
        <p:nvPicPr>
          <p:cNvPr id="6" name="Immagine 5"/>
          <p:cNvPicPr>
            <a:picLocks noChangeAspect="1"/>
          </p:cNvPicPr>
          <p:nvPr/>
        </p:nvPicPr>
        <p:blipFill>
          <a:blip r:embed="rId3"/>
          <a:stretch>
            <a:fillRect/>
          </a:stretch>
        </p:blipFill>
        <p:spPr>
          <a:xfrm>
            <a:off x="709612" y="995351"/>
            <a:ext cx="10059272" cy="585267"/>
          </a:xfrm>
          <a:prstGeom prst="rect">
            <a:avLst/>
          </a:prstGeom>
        </p:spPr>
      </p:pic>
      <p:pic>
        <p:nvPicPr>
          <p:cNvPr id="8" name="Immagine 7"/>
          <p:cNvPicPr>
            <a:picLocks noChangeAspect="1"/>
          </p:cNvPicPr>
          <p:nvPr/>
        </p:nvPicPr>
        <p:blipFill>
          <a:blip r:embed="rId4"/>
          <a:stretch>
            <a:fillRect/>
          </a:stretch>
        </p:blipFill>
        <p:spPr>
          <a:xfrm>
            <a:off x="5539271" y="941425"/>
            <a:ext cx="1213209" cy="201185"/>
          </a:xfrm>
          <a:prstGeom prst="rect">
            <a:avLst/>
          </a:prstGeom>
        </p:spPr>
      </p:pic>
      <p:pic>
        <p:nvPicPr>
          <p:cNvPr id="11" name="Immagine 10"/>
          <p:cNvPicPr>
            <a:picLocks noChangeAspect="1"/>
          </p:cNvPicPr>
          <p:nvPr/>
        </p:nvPicPr>
        <p:blipFill>
          <a:blip r:embed="rId5"/>
          <a:stretch>
            <a:fillRect/>
          </a:stretch>
        </p:blipFill>
        <p:spPr>
          <a:xfrm>
            <a:off x="5460530" y="1480981"/>
            <a:ext cx="3400838" cy="514721"/>
          </a:xfrm>
          <a:prstGeom prst="rect">
            <a:avLst/>
          </a:prstGeom>
        </p:spPr>
      </p:pic>
      <p:sp>
        <p:nvSpPr>
          <p:cNvPr id="12" name="Rettangolo 11"/>
          <p:cNvSpPr/>
          <p:nvPr/>
        </p:nvSpPr>
        <p:spPr>
          <a:xfrm>
            <a:off x="709612" y="1003918"/>
            <a:ext cx="10088621" cy="50039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6"/>
          <a:stretch>
            <a:fillRect/>
          </a:stretch>
        </p:blipFill>
        <p:spPr>
          <a:xfrm flipV="1">
            <a:off x="2007387" y="1821764"/>
            <a:ext cx="1077684" cy="296934"/>
          </a:xfrm>
          <a:prstGeom prst="rect">
            <a:avLst/>
          </a:prstGeom>
        </p:spPr>
      </p:pic>
      <p:pic>
        <p:nvPicPr>
          <p:cNvPr id="9" name="Immagine 8"/>
          <p:cNvPicPr>
            <a:picLocks noChangeAspect="1"/>
          </p:cNvPicPr>
          <p:nvPr/>
        </p:nvPicPr>
        <p:blipFill>
          <a:blip r:embed="rId7"/>
          <a:stretch>
            <a:fillRect/>
          </a:stretch>
        </p:blipFill>
        <p:spPr>
          <a:xfrm>
            <a:off x="8778591" y="1559613"/>
            <a:ext cx="1079086" cy="262151"/>
          </a:xfrm>
          <a:prstGeom prst="rect">
            <a:avLst/>
          </a:prstGeom>
        </p:spPr>
      </p:pic>
    </p:spTree>
    <p:extLst>
      <p:ext uri="{BB962C8B-B14F-4D97-AF65-F5344CB8AC3E}">
        <p14:creationId xmlns:p14="http://schemas.microsoft.com/office/powerpoint/2010/main" val="428363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943600" y="1027906"/>
            <a:ext cx="1571105" cy="35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66779" y="209005"/>
            <a:ext cx="10515600" cy="1325563"/>
          </a:xfrm>
        </p:spPr>
        <p:txBody>
          <a:bodyPr>
            <a:normAutofit/>
          </a:bodyPr>
          <a:lstStyle/>
          <a:p>
            <a:r>
              <a:rPr lang="it-IT" sz="1600" dirty="0">
                <a:latin typeface="Calibri Light" panose="020F0302020204030204" pitchFamily="34" charset="0"/>
              </a:rPr>
              <a:t>Nella schermata successiva sono elencate le attività didattiche obbligatorie del </a:t>
            </a:r>
            <a:r>
              <a:rPr lang="it-IT" sz="1600" b="1" u="sng" dirty="0">
                <a:latin typeface="Calibri Light" panose="020F0302020204030204" pitchFamily="34" charset="0"/>
              </a:rPr>
              <a:t>SECONDO ANNO BIS part time </a:t>
            </a:r>
            <a:r>
              <a:rPr lang="it-IT" sz="1600" dirty="0">
                <a:latin typeface="Calibri Light" panose="020F0302020204030204" pitchFamily="34" charset="0"/>
              </a:rPr>
              <a:t>(figura 8). </a:t>
            </a:r>
            <a:br>
              <a:rPr lang="it-IT" sz="1600" dirty="0">
                <a:latin typeface="Calibri Light" panose="020F0302020204030204" pitchFamily="34" charset="0"/>
              </a:rPr>
            </a:br>
            <a:r>
              <a:rPr lang="it-IT" sz="1600" dirty="0">
                <a:latin typeface="Calibri Light" panose="020F0302020204030204" pitchFamily="34" charset="0"/>
              </a:rPr>
              <a:t>Sono, infatti, previsti in tale anno tre esami per un totale di 32 crediti. Prosegui cliccando il pulsante “Regola </a:t>
            </a:r>
            <a:r>
              <a:rPr lang="it-IT" sz="1600" dirty="0" err="1">
                <a:latin typeface="Calibri Light" panose="020F0302020204030204" pitchFamily="34" charset="0"/>
              </a:rPr>
              <a:t>succ</a:t>
            </a:r>
            <a:r>
              <a:rPr lang="it-IT" sz="1600" dirty="0">
                <a:latin typeface="Calibri Light" panose="020F0302020204030204" pitchFamily="34" charset="0"/>
              </a:rPr>
              <a:t>.”</a:t>
            </a:r>
            <a:br>
              <a:rPr lang="it-IT" sz="1600" dirty="0"/>
            </a:br>
            <a:endParaRPr lang="it-IT" sz="1600" dirty="0"/>
          </a:p>
        </p:txBody>
      </p:sp>
      <p:sp>
        <p:nvSpPr>
          <p:cNvPr id="3" name="Segnaposto contenuto 2"/>
          <p:cNvSpPr>
            <a:spLocks noGrp="1"/>
          </p:cNvSpPr>
          <p:nvPr>
            <p:ph idx="1"/>
          </p:nvPr>
        </p:nvSpPr>
        <p:spPr>
          <a:xfrm>
            <a:off x="931652" y="1825624"/>
            <a:ext cx="10422147" cy="4833967"/>
          </a:xfrm>
        </p:spPr>
        <p:txBody>
          <a:bodyPr anchor="b">
            <a:normAutofit/>
          </a:bodyPr>
          <a:lstStyle/>
          <a:p>
            <a:pPr marL="0" indent="0" algn="ctr">
              <a:buNone/>
            </a:pPr>
            <a:r>
              <a:rPr lang="it-IT" sz="1400" dirty="0"/>
              <a:t>Fig. 8</a:t>
            </a:r>
          </a:p>
        </p:txBody>
      </p:sp>
      <p:sp>
        <p:nvSpPr>
          <p:cNvPr id="7" name="Segnaposto numero diapositiva 6"/>
          <p:cNvSpPr>
            <a:spLocks noGrp="1"/>
          </p:cNvSpPr>
          <p:nvPr>
            <p:ph type="sldNum" sz="quarter" idx="12"/>
          </p:nvPr>
        </p:nvSpPr>
        <p:spPr/>
        <p:txBody>
          <a:bodyPr/>
          <a:lstStyle/>
          <a:p>
            <a:fld id="{DFAA26DA-4659-4A7F-A33C-D89E817FCABB}" type="slidenum">
              <a:rPr lang="it-IT" smtClean="0"/>
              <a:t>13</a:t>
            </a:fld>
            <a:endParaRPr lang="it-IT"/>
          </a:p>
        </p:txBody>
      </p:sp>
      <p:sp>
        <p:nvSpPr>
          <p:cNvPr id="9" name="Rettangolo 8"/>
          <p:cNvSpPr/>
          <p:nvPr/>
        </p:nvSpPr>
        <p:spPr>
          <a:xfrm>
            <a:off x="6077527" y="1203909"/>
            <a:ext cx="1437178" cy="256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421" y="3400421"/>
            <a:ext cx="57158" cy="57158"/>
          </a:xfrm>
          <a:prstGeom prst="rect">
            <a:avLst/>
          </a:prstGeom>
        </p:spPr>
      </p:pic>
      <p:pic>
        <p:nvPicPr>
          <p:cNvPr id="14" name="Immagine 1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658" y="3305157"/>
            <a:ext cx="66684" cy="247685"/>
          </a:xfrm>
          <a:prstGeom prst="rect">
            <a:avLst/>
          </a:prstGeom>
        </p:spPr>
      </p:pic>
      <p:sp>
        <p:nvSpPr>
          <p:cNvPr id="17" name="Rettangolo 16"/>
          <p:cNvSpPr/>
          <p:nvPr/>
        </p:nvSpPr>
        <p:spPr>
          <a:xfrm>
            <a:off x="6142725" y="1238955"/>
            <a:ext cx="1422400" cy="230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430" y="1922245"/>
            <a:ext cx="7208440" cy="3640791"/>
          </a:xfrm>
          <a:prstGeom prst="rect">
            <a:avLst/>
          </a:prstGeom>
        </p:spPr>
      </p:pic>
      <p:pic>
        <p:nvPicPr>
          <p:cNvPr id="10" name="Immagine 9"/>
          <p:cNvPicPr>
            <a:picLocks noChangeAspect="1"/>
          </p:cNvPicPr>
          <p:nvPr/>
        </p:nvPicPr>
        <p:blipFill>
          <a:blip r:embed="rId5"/>
          <a:stretch>
            <a:fillRect/>
          </a:stretch>
        </p:blipFill>
        <p:spPr>
          <a:xfrm>
            <a:off x="910916" y="1299383"/>
            <a:ext cx="10065368" cy="585267"/>
          </a:xfrm>
          <a:prstGeom prst="rect">
            <a:avLst/>
          </a:prstGeom>
        </p:spPr>
      </p:pic>
      <p:pic>
        <p:nvPicPr>
          <p:cNvPr id="11" name="Immagine 10"/>
          <p:cNvPicPr>
            <a:picLocks noChangeAspect="1"/>
          </p:cNvPicPr>
          <p:nvPr/>
        </p:nvPicPr>
        <p:blipFill>
          <a:blip r:embed="rId6"/>
          <a:stretch>
            <a:fillRect/>
          </a:stretch>
        </p:blipFill>
        <p:spPr>
          <a:xfrm>
            <a:off x="5720102" y="1233523"/>
            <a:ext cx="1213209" cy="201185"/>
          </a:xfrm>
          <a:prstGeom prst="rect">
            <a:avLst/>
          </a:prstGeom>
        </p:spPr>
      </p:pic>
      <p:pic>
        <p:nvPicPr>
          <p:cNvPr id="13" name="Immagine 12"/>
          <p:cNvPicPr>
            <a:picLocks noChangeAspect="1"/>
          </p:cNvPicPr>
          <p:nvPr/>
        </p:nvPicPr>
        <p:blipFill>
          <a:blip r:embed="rId7"/>
          <a:stretch>
            <a:fillRect/>
          </a:stretch>
        </p:blipFill>
        <p:spPr>
          <a:xfrm>
            <a:off x="5443972" y="1822385"/>
            <a:ext cx="3309330" cy="498521"/>
          </a:xfrm>
          <a:prstGeom prst="rect">
            <a:avLst/>
          </a:prstGeom>
        </p:spPr>
      </p:pic>
      <p:sp>
        <p:nvSpPr>
          <p:cNvPr id="19" name="Rettangolo 18"/>
          <p:cNvSpPr/>
          <p:nvPr/>
        </p:nvSpPr>
        <p:spPr>
          <a:xfrm>
            <a:off x="910917" y="1282055"/>
            <a:ext cx="10086104" cy="4686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8"/>
          <a:stretch>
            <a:fillRect/>
          </a:stretch>
        </p:blipFill>
        <p:spPr>
          <a:xfrm>
            <a:off x="1923374" y="2175707"/>
            <a:ext cx="1275218" cy="268236"/>
          </a:xfrm>
          <a:prstGeom prst="rect">
            <a:avLst/>
          </a:prstGeom>
        </p:spPr>
      </p:pic>
    </p:spTree>
    <p:extLst>
      <p:ext uri="{BB962C8B-B14F-4D97-AF65-F5344CB8AC3E}">
        <p14:creationId xmlns:p14="http://schemas.microsoft.com/office/powerpoint/2010/main" val="66041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211" y="432214"/>
            <a:ext cx="10497589" cy="1413164"/>
          </a:xfrm>
        </p:spPr>
        <p:txBody>
          <a:bodyPr>
            <a:noAutofit/>
          </a:bodyPr>
          <a:lstStyle/>
          <a:p>
            <a:r>
              <a:rPr lang="it-IT" sz="1600" dirty="0">
                <a:solidFill>
                  <a:prstClr val="black"/>
                </a:solidFill>
                <a:latin typeface="Calibri Light" panose="020F0302020204030204" pitchFamily="34" charset="0"/>
              </a:rPr>
              <a:t>Il </a:t>
            </a:r>
            <a:r>
              <a:rPr lang="it-IT" sz="1600" b="1" u="sng" dirty="0">
                <a:solidFill>
                  <a:prstClr val="black"/>
                </a:solidFill>
                <a:latin typeface="Calibri Light" panose="020F0302020204030204" pitchFamily="34" charset="0"/>
              </a:rPr>
              <a:t>TERZO ANNO part time </a:t>
            </a:r>
            <a:r>
              <a:rPr lang="it-IT" sz="1600" dirty="0">
                <a:solidFill>
                  <a:prstClr val="black"/>
                </a:solidFill>
                <a:latin typeface="Calibri Light" panose="020F0302020204030204" pitchFamily="34" charset="0"/>
              </a:rPr>
              <a:t>prevede un insegnamento obbligatorio e tre insegnamenti a scelta per un totale di 30 crediti.</a:t>
            </a:r>
            <a:br>
              <a:rPr lang="it-IT" sz="1600" dirty="0">
                <a:solidFill>
                  <a:prstClr val="black"/>
                </a:solidFill>
                <a:latin typeface="Calibri Light" panose="020F0302020204030204" pitchFamily="34" charset="0"/>
              </a:rPr>
            </a:br>
            <a:r>
              <a:rPr lang="it-IT" sz="1600" dirty="0">
                <a:solidFill>
                  <a:prstClr val="black"/>
                </a:solidFill>
                <a:latin typeface="Calibri Light" panose="020F0302020204030204" pitchFamily="34" charset="0"/>
              </a:rPr>
              <a:t>La maschera successiva (figura 9) ti permette di inserire l’esame obbligatorio, che risulta già </a:t>
            </a:r>
            <a:r>
              <a:rPr lang="it-IT" sz="1600" dirty="0" err="1">
                <a:solidFill>
                  <a:prstClr val="black"/>
                </a:solidFill>
                <a:latin typeface="Calibri Light" panose="020F0302020204030204" pitchFamily="34" charset="0"/>
              </a:rPr>
              <a:t>fleggato</a:t>
            </a:r>
            <a:r>
              <a:rPr lang="it-IT" sz="1600" dirty="0">
                <a:solidFill>
                  <a:prstClr val="black"/>
                </a:solidFill>
                <a:latin typeface="Calibri Light" panose="020F0302020204030204" pitchFamily="34" charset="0"/>
              </a:rPr>
              <a:t>.</a:t>
            </a:r>
            <a:br>
              <a:rPr lang="it-IT" sz="1600" dirty="0">
                <a:solidFill>
                  <a:prstClr val="black"/>
                </a:solidFill>
                <a:latin typeface="Calibri Light" panose="020F0302020204030204" pitchFamily="34" charset="0"/>
              </a:rPr>
            </a:br>
            <a:r>
              <a:rPr lang="it-IT" sz="1600" dirty="0">
                <a:solidFill>
                  <a:prstClr val="black"/>
                </a:solidFill>
                <a:latin typeface="Calibri Light" panose="020F0302020204030204" pitchFamily="34" charset="0"/>
              </a:rPr>
              <a:t>Prosegui cliccando il pulsante “Regola </a:t>
            </a:r>
            <a:r>
              <a:rPr lang="it-IT" sz="1600" dirty="0" err="1">
                <a:solidFill>
                  <a:prstClr val="black"/>
                </a:solidFill>
                <a:latin typeface="Calibri Light" panose="020F0302020204030204" pitchFamily="34" charset="0"/>
              </a:rPr>
              <a:t>succ</a:t>
            </a:r>
            <a:r>
              <a:rPr lang="it-IT" sz="1600" dirty="0">
                <a:solidFill>
                  <a:prstClr val="black"/>
                </a:solidFill>
                <a:latin typeface="Calibri Light" panose="020F0302020204030204" pitchFamily="34" charset="0"/>
              </a:rPr>
              <a:t>.”</a:t>
            </a:r>
            <a:br>
              <a:rPr lang="it-IT" sz="1600" dirty="0">
                <a:solidFill>
                  <a:prstClr val="black"/>
                </a:solidFill>
              </a:rPr>
            </a:br>
            <a:endParaRPr lang="it-IT"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14</a:t>
            </a:fld>
            <a:endParaRPr lang="it-IT"/>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407" y="1945178"/>
            <a:ext cx="7963195" cy="3630280"/>
          </a:xfrm>
        </p:spPr>
      </p:pic>
      <p:pic>
        <p:nvPicPr>
          <p:cNvPr id="8" name="Immagine 7"/>
          <p:cNvPicPr>
            <a:picLocks noChangeAspect="1"/>
          </p:cNvPicPr>
          <p:nvPr/>
        </p:nvPicPr>
        <p:blipFill>
          <a:blip r:embed="rId3"/>
          <a:stretch>
            <a:fillRect/>
          </a:stretch>
        </p:blipFill>
        <p:spPr>
          <a:xfrm>
            <a:off x="938625" y="1359911"/>
            <a:ext cx="10065368" cy="585267"/>
          </a:xfrm>
          <a:prstGeom prst="rect">
            <a:avLst/>
          </a:prstGeom>
        </p:spPr>
      </p:pic>
      <p:pic>
        <p:nvPicPr>
          <p:cNvPr id="9" name="Immagine 8"/>
          <p:cNvPicPr>
            <a:picLocks noChangeAspect="1"/>
          </p:cNvPicPr>
          <p:nvPr/>
        </p:nvPicPr>
        <p:blipFill>
          <a:blip r:embed="rId4"/>
          <a:stretch>
            <a:fillRect/>
          </a:stretch>
        </p:blipFill>
        <p:spPr>
          <a:xfrm>
            <a:off x="5738777" y="1359911"/>
            <a:ext cx="1213209" cy="201185"/>
          </a:xfrm>
          <a:prstGeom prst="rect">
            <a:avLst/>
          </a:prstGeom>
        </p:spPr>
      </p:pic>
      <p:pic>
        <p:nvPicPr>
          <p:cNvPr id="10" name="Immagine 9"/>
          <p:cNvPicPr>
            <a:picLocks noChangeAspect="1"/>
          </p:cNvPicPr>
          <p:nvPr/>
        </p:nvPicPr>
        <p:blipFill>
          <a:blip r:embed="rId5"/>
          <a:stretch>
            <a:fillRect/>
          </a:stretch>
        </p:blipFill>
        <p:spPr>
          <a:xfrm>
            <a:off x="5663963" y="1865238"/>
            <a:ext cx="3446787" cy="518397"/>
          </a:xfrm>
          <a:prstGeom prst="rect">
            <a:avLst/>
          </a:prstGeom>
        </p:spPr>
      </p:pic>
      <p:sp>
        <p:nvSpPr>
          <p:cNvPr id="15" name="Rettangolo 14"/>
          <p:cNvSpPr/>
          <p:nvPr/>
        </p:nvSpPr>
        <p:spPr>
          <a:xfrm>
            <a:off x="5197098" y="5854517"/>
            <a:ext cx="569387" cy="286232"/>
          </a:xfrm>
          <a:prstGeom prst="rect">
            <a:avLst/>
          </a:prstGeom>
        </p:spPr>
        <p:txBody>
          <a:bodyPr wrap="none">
            <a:spAutoFit/>
          </a:bodyPr>
          <a:lstStyle/>
          <a:p>
            <a:pPr lvl="0" algn="ctr">
              <a:lnSpc>
                <a:spcPct val="90000"/>
              </a:lnSpc>
              <a:spcBef>
                <a:spcPts val="1000"/>
              </a:spcBef>
            </a:pPr>
            <a:r>
              <a:rPr lang="it-IT" sz="1400" dirty="0">
                <a:solidFill>
                  <a:prstClr val="black"/>
                </a:solidFill>
              </a:rPr>
              <a:t>Fig. 9</a:t>
            </a:r>
          </a:p>
        </p:txBody>
      </p:sp>
      <p:pic>
        <p:nvPicPr>
          <p:cNvPr id="3" name="Immagine 2"/>
          <p:cNvPicPr>
            <a:picLocks noChangeAspect="1"/>
          </p:cNvPicPr>
          <p:nvPr/>
        </p:nvPicPr>
        <p:blipFill>
          <a:blip r:embed="rId6"/>
          <a:stretch>
            <a:fillRect/>
          </a:stretch>
        </p:blipFill>
        <p:spPr>
          <a:xfrm>
            <a:off x="1883828" y="2235821"/>
            <a:ext cx="1258381" cy="295627"/>
          </a:xfrm>
          <a:prstGeom prst="rect">
            <a:avLst/>
          </a:prstGeom>
        </p:spPr>
      </p:pic>
      <p:sp>
        <p:nvSpPr>
          <p:cNvPr id="6" name="Rettangolo 5"/>
          <p:cNvSpPr/>
          <p:nvPr/>
        </p:nvSpPr>
        <p:spPr>
          <a:xfrm>
            <a:off x="9019309" y="1945178"/>
            <a:ext cx="349135" cy="290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7"/>
          <a:stretch>
            <a:fillRect/>
          </a:stretch>
        </p:blipFill>
        <p:spPr>
          <a:xfrm>
            <a:off x="938625" y="1359911"/>
            <a:ext cx="10065368" cy="4419983"/>
          </a:xfrm>
          <a:prstGeom prst="rect">
            <a:avLst/>
          </a:prstGeom>
        </p:spPr>
      </p:pic>
    </p:spTree>
    <p:extLst>
      <p:ext uri="{BB962C8B-B14F-4D97-AF65-F5344CB8AC3E}">
        <p14:creationId xmlns:p14="http://schemas.microsoft.com/office/powerpoint/2010/main" val="344853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6817" y="355138"/>
            <a:ext cx="10189414" cy="842573"/>
          </a:xfrm>
        </p:spPr>
        <p:txBody>
          <a:bodyPr anchor="t">
            <a:normAutofit fontScale="90000"/>
          </a:bodyPr>
          <a:lstStyle/>
          <a:p>
            <a:r>
              <a:rPr lang="it-IT" sz="1800" dirty="0">
                <a:latin typeface="Calibri Light" panose="020F0302020204030204" pitchFamily="34" charset="0"/>
              </a:rPr>
              <a:t>Completa gli esami del </a:t>
            </a:r>
            <a:r>
              <a:rPr lang="it-IT" sz="1800" b="1" u="sng" dirty="0">
                <a:latin typeface="Calibri Light" panose="020F0302020204030204" pitchFamily="34" charset="0"/>
              </a:rPr>
              <a:t>TERZO  ANNO part time </a:t>
            </a:r>
            <a:r>
              <a:rPr lang="it-IT" sz="1800" dirty="0">
                <a:latin typeface="Calibri Light" panose="020F0302020204030204" pitchFamily="34" charset="0"/>
              </a:rPr>
              <a:t>con i primi due esami. Nella schermata che segue ti viene chiesto di selezionare con il segno di spunta </a:t>
            </a:r>
            <a:r>
              <a:rPr lang="it-IT" sz="1800" i="1" dirty="0">
                <a:latin typeface="Calibri Light" panose="020F0302020204030204" pitchFamily="34" charset="0"/>
              </a:rPr>
              <a:t>due</a:t>
            </a:r>
            <a:r>
              <a:rPr lang="it-IT" sz="1800" dirty="0">
                <a:latin typeface="Calibri Light" panose="020F0302020204030204" pitchFamily="34" charset="0"/>
              </a:rPr>
              <a:t> insegnamenti di tipo </a:t>
            </a:r>
            <a:r>
              <a:rPr lang="it-IT" sz="1800" b="1" u="sng" dirty="0">
                <a:latin typeface="Calibri Light" panose="020F0302020204030204" pitchFamily="34" charset="0"/>
              </a:rPr>
              <a:t>caratterizzante dei settori MAT/02-03-05 </a:t>
            </a:r>
            <a:r>
              <a:rPr lang="it-IT" sz="1800" dirty="0">
                <a:latin typeface="Calibri Light" panose="020F0302020204030204" pitchFamily="34" charset="0"/>
              </a:rPr>
              <a:t>da 6 crediti, scegliendo tra le attività in elenco (figura 10). Dopo aver scelto, clicca il pulsante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600" dirty="0"/>
            </a:br>
            <a:br>
              <a:rPr lang="it-IT" sz="1600" dirty="0"/>
            </a:br>
            <a:endParaRPr lang="it-IT" sz="1600" dirty="0"/>
          </a:p>
        </p:txBody>
      </p:sp>
      <p:sp>
        <p:nvSpPr>
          <p:cNvPr id="3" name="Segnaposto contenuto 2"/>
          <p:cNvSpPr>
            <a:spLocks noGrp="1"/>
          </p:cNvSpPr>
          <p:nvPr>
            <p:ph idx="1"/>
          </p:nvPr>
        </p:nvSpPr>
        <p:spPr>
          <a:xfrm>
            <a:off x="838200" y="1449238"/>
            <a:ext cx="10515600" cy="5244859"/>
          </a:xfrm>
        </p:spPr>
        <p:txBody>
          <a:bodyPr anchor="b">
            <a:normAutofit/>
          </a:bodyPr>
          <a:lstStyle/>
          <a:p>
            <a:pPr marL="0" indent="0" algn="ctr">
              <a:buNone/>
            </a:pPr>
            <a:r>
              <a:rPr lang="it-IT" sz="1400" dirty="0"/>
              <a:t>Fig.10</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15</a:t>
            </a:fld>
            <a:endParaRPr lang="it-IT"/>
          </a:p>
        </p:txBody>
      </p:sp>
      <p:pic>
        <p:nvPicPr>
          <p:cNvPr id="7" name="Immagine 6"/>
          <p:cNvPicPr>
            <a:picLocks noChangeAspect="1"/>
          </p:cNvPicPr>
          <p:nvPr/>
        </p:nvPicPr>
        <p:blipFill>
          <a:blip r:embed="rId2"/>
          <a:stretch>
            <a:fillRect/>
          </a:stretch>
        </p:blipFill>
        <p:spPr>
          <a:xfrm>
            <a:off x="4908930" y="2002700"/>
            <a:ext cx="4474852" cy="377985"/>
          </a:xfrm>
          <a:prstGeom prst="rect">
            <a:avLst/>
          </a:prstGeom>
        </p:spPr>
      </p:pic>
      <p:sp>
        <p:nvSpPr>
          <p:cNvPr id="9" name="Rettangolo 8"/>
          <p:cNvSpPr/>
          <p:nvPr/>
        </p:nvSpPr>
        <p:spPr>
          <a:xfrm>
            <a:off x="2701010" y="3574202"/>
            <a:ext cx="1147783" cy="257966"/>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3"/>
          <a:stretch>
            <a:fillRect/>
          </a:stretch>
        </p:blipFill>
        <p:spPr>
          <a:xfrm>
            <a:off x="1086959" y="1244135"/>
            <a:ext cx="10059272" cy="585267"/>
          </a:xfrm>
          <a:prstGeom prst="rect">
            <a:avLst/>
          </a:prstGeom>
        </p:spPr>
      </p:pic>
      <p:pic>
        <p:nvPicPr>
          <p:cNvPr id="11" name="Immagine 10"/>
          <p:cNvPicPr>
            <a:picLocks noChangeAspect="1"/>
          </p:cNvPicPr>
          <p:nvPr/>
        </p:nvPicPr>
        <p:blipFill>
          <a:blip r:embed="rId4"/>
          <a:stretch>
            <a:fillRect/>
          </a:stretch>
        </p:blipFill>
        <p:spPr>
          <a:xfrm>
            <a:off x="5932907" y="1207698"/>
            <a:ext cx="1341236" cy="170703"/>
          </a:xfrm>
          <a:prstGeom prst="rect">
            <a:avLst/>
          </a:prstGeom>
        </p:spPr>
      </p:pic>
      <p:sp>
        <p:nvSpPr>
          <p:cNvPr id="4" name="Rettangolo 3"/>
          <p:cNvSpPr/>
          <p:nvPr/>
        </p:nvSpPr>
        <p:spPr>
          <a:xfrm>
            <a:off x="1086959" y="1238596"/>
            <a:ext cx="10059272" cy="46739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538" y="1829402"/>
            <a:ext cx="7565883" cy="3895257"/>
          </a:xfrm>
          <a:prstGeom prst="rect">
            <a:avLst/>
          </a:prstGeom>
        </p:spPr>
      </p:pic>
      <p:pic>
        <p:nvPicPr>
          <p:cNvPr id="13" name="Immagine 12"/>
          <p:cNvPicPr>
            <a:picLocks noChangeAspect="1"/>
          </p:cNvPicPr>
          <p:nvPr/>
        </p:nvPicPr>
        <p:blipFill>
          <a:blip r:embed="rId6"/>
          <a:stretch>
            <a:fillRect/>
          </a:stretch>
        </p:blipFill>
        <p:spPr>
          <a:xfrm>
            <a:off x="5849780" y="1720773"/>
            <a:ext cx="3379538" cy="509097"/>
          </a:xfrm>
          <a:prstGeom prst="rect">
            <a:avLst/>
          </a:prstGeom>
        </p:spPr>
      </p:pic>
      <p:sp>
        <p:nvSpPr>
          <p:cNvPr id="14" name="Rettangolo 13"/>
          <p:cNvSpPr/>
          <p:nvPr/>
        </p:nvSpPr>
        <p:spPr>
          <a:xfrm>
            <a:off x="3218823" y="3821493"/>
            <a:ext cx="1467510" cy="232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7"/>
          <a:stretch>
            <a:fillRect/>
          </a:stretch>
        </p:blipFill>
        <p:spPr>
          <a:xfrm>
            <a:off x="2389284" y="2034505"/>
            <a:ext cx="1079086" cy="243452"/>
          </a:xfrm>
          <a:prstGeom prst="rect">
            <a:avLst/>
          </a:prstGeom>
        </p:spPr>
      </p:pic>
      <p:pic>
        <p:nvPicPr>
          <p:cNvPr id="6" name="Immagine 5"/>
          <p:cNvPicPr>
            <a:picLocks noChangeAspect="1"/>
          </p:cNvPicPr>
          <p:nvPr/>
        </p:nvPicPr>
        <p:blipFill>
          <a:blip r:embed="rId7"/>
          <a:stretch>
            <a:fillRect/>
          </a:stretch>
        </p:blipFill>
        <p:spPr>
          <a:xfrm>
            <a:off x="8490384" y="1802116"/>
            <a:ext cx="1079086" cy="262151"/>
          </a:xfrm>
          <a:prstGeom prst="rect">
            <a:avLst/>
          </a:prstGeom>
        </p:spPr>
      </p:pic>
    </p:spTree>
    <p:extLst>
      <p:ext uri="{BB962C8B-B14F-4D97-AF65-F5344CB8AC3E}">
        <p14:creationId xmlns:p14="http://schemas.microsoft.com/office/powerpoint/2010/main" val="422042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7426" y="442515"/>
            <a:ext cx="10436374" cy="1084113"/>
          </a:xfrm>
        </p:spPr>
        <p:txBody>
          <a:bodyPr anchor="t">
            <a:normAutofit/>
          </a:bodyPr>
          <a:lstStyle/>
          <a:p>
            <a:r>
              <a:rPr lang="it-IT" sz="1600" dirty="0">
                <a:latin typeface="Calibri Light" panose="020F0302020204030204" pitchFamily="34" charset="0"/>
              </a:rPr>
              <a:t>Aggiungi al </a:t>
            </a:r>
            <a:r>
              <a:rPr lang="it-IT" sz="1600" b="1" u="sng" dirty="0">
                <a:latin typeface="Calibri Light" panose="020F0302020204030204" pitchFamily="34" charset="0"/>
              </a:rPr>
              <a:t>TERZO ANNO part time </a:t>
            </a:r>
            <a:r>
              <a:rPr lang="it-IT" sz="1600" dirty="0">
                <a:latin typeface="Calibri Light" panose="020F0302020204030204" pitchFamily="34" charset="0"/>
              </a:rPr>
              <a:t>l’ultimo esame. Selezionerai un altro esame </a:t>
            </a:r>
            <a:r>
              <a:rPr lang="it-IT" sz="1600" b="1" u="sng" dirty="0">
                <a:latin typeface="Calibri Light" panose="020F0302020204030204" pitchFamily="34" charset="0"/>
              </a:rPr>
              <a:t>caratterizzante dei settori MAT/06-07-08 </a:t>
            </a:r>
            <a:r>
              <a:rPr lang="it-IT" sz="1600" dirty="0">
                <a:latin typeface="Calibri Light" panose="020F0302020204030204" pitchFamily="34" charset="0"/>
              </a:rPr>
              <a:t>da 6 crediti (figura 11). Dopo aver scelto, clicca il pulsante “Regola </a:t>
            </a:r>
            <a:r>
              <a:rPr lang="it-IT" sz="1600" dirty="0" err="1">
                <a:latin typeface="Calibri Light" panose="020F0302020204030204" pitchFamily="34" charset="0"/>
              </a:rPr>
              <a:t>succ</a:t>
            </a:r>
            <a:r>
              <a:rPr lang="it-IT" sz="1600" dirty="0">
                <a:latin typeface="Calibri Light" panose="020F0302020204030204" pitchFamily="34" charset="0"/>
              </a:rPr>
              <a:t>.” per proseguire.</a:t>
            </a:r>
            <a:br>
              <a:rPr lang="it-IT" sz="1600" dirty="0"/>
            </a:br>
            <a:br>
              <a:rPr lang="it-IT" sz="1600" dirty="0"/>
            </a:br>
            <a:endParaRPr lang="it-IT" sz="1600" dirty="0"/>
          </a:p>
        </p:txBody>
      </p:sp>
      <p:sp>
        <p:nvSpPr>
          <p:cNvPr id="3" name="Segnaposto contenuto 2"/>
          <p:cNvSpPr>
            <a:spLocks noGrp="1"/>
          </p:cNvSpPr>
          <p:nvPr>
            <p:ph idx="1"/>
          </p:nvPr>
        </p:nvSpPr>
        <p:spPr>
          <a:xfrm>
            <a:off x="838200" y="1449238"/>
            <a:ext cx="10515600" cy="5117817"/>
          </a:xfrm>
        </p:spPr>
        <p:txBody>
          <a:bodyPr anchor="b">
            <a:normAutofit/>
          </a:bodyPr>
          <a:lstStyle/>
          <a:p>
            <a:pPr marL="0" indent="0" algn="ctr">
              <a:buNone/>
            </a:pPr>
            <a:r>
              <a:rPr lang="it-IT" sz="1400" dirty="0"/>
              <a:t>Fig. 11</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16</a:t>
            </a:fld>
            <a:endParaRPr lang="it-IT"/>
          </a:p>
        </p:txBody>
      </p:sp>
      <p:pic>
        <p:nvPicPr>
          <p:cNvPr id="9" name="Immagine 8"/>
          <p:cNvPicPr>
            <a:picLocks noChangeAspect="1"/>
          </p:cNvPicPr>
          <p:nvPr/>
        </p:nvPicPr>
        <p:blipFill>
          <a:blip r:embed="rId2"/>
          <a:stretch>
            <a:fillRect/>
          </a:stretch>
        </p:blipFill>
        <p:spPr>
          <a:xfrm>
            <a:off x="5216625" y="1780892"/>
            <a:ext cx="4756826" cy="488763"/>
          </a:xfrm>
          <a:prstGeom prst="rect">
            <a:avLst/>
          </a:prstGeom>
          <a:ln>
            <a:noFill/>
          </a:ln>
        </p:spPr>
      </p:pic>
      <p:pic>
        <p:nvPicPr>
          <p:cNvPr id="11" name="Immagine 10"/>
          <p:cNvPicPr>
            <a:picLocks noChangeAspect="1"/>
          </p:cNvPicPr>
          <p:nvPr/>
        </p:nvPicPr>
        <p:blipFill>
          <a:blip r:embed="rId3"/>
          <a:stretch>
            <a:fillRect/>
          </a:stretch>
        </p:blipFill>
        <p:spPr>
          <a:xfrm>
            <a:off x="2669531" y="3378206"/>
            <a:ext cx="1274174" cy="304826"/>
          </a:xfrm>
          <a:prstGeom prst="rect">
            <a:avLst/>
          </a:prstGeom>
        </p:spPr>
      </p:pic>
      <p:pic>
        <p:nvPicPr>
          <p:cNvPr id="12" name="Immagine 11"/>
          <p:cNvPicPr>
            <a:picLocks noChangeAspect="1"/>
          </p:cNvPicPr>
          <p:nvPr/>
        </p:nvPicPr>
        <p:blipFill>
          <a:blip r:embed="rId4"/>
          <a:stretch>
            <a:fillRect/>
          </a:stretch>
        </p:blipFill>
        <p:spPr>
          <a:xfrm>
            <a:off x="996654" y="1238727"/>
            <a:ext cx="10059272" cy="585267"/>
          </a:xfrm>
          <a:prstGeom prst="rect">
            <a:avLst/>
          </a:prstGeom>
        </p:spPr>
      </p:pic>
      <p:pic>
        <p:nvPicPr>
          <p:cNvPr id="13" name="Immagine 12"/>
          <p:cNvPicPr>
            <a:picLocks noChangeAspect="1"/>
          </p:cNvPicPr>
          <p:nvPr/>
        </p:nvPicPr>
        <p:blipFill>
          <a:blip r:embed="rId5"/>
          <a:stretch>
            <a:fillRect/>
          </a:stretch>
        </p:blipFill>
        <p:spPr>
          <a:xfrm>
            <a:off x="5803149" y="1231442"/>
            <a:ext cx="1341236" cy="170703"/>
          </a:xfrm>
          <a:prstGeom prst="rect">
            <a:avLst/>
          </a:prstGeom>
        </p:spPr>
      </p:pic>
      <p:sp>
        <p:nvSpPr>
          <p:cNvPr id="14" name="Text Box 46"/>
          <p:cNvSpPr txBox="1">
            <a:spLocks noChangeArrowheads="1"/>
          </p:cNvSpPr>
          <p:nvPr/>
        </p:nvSpPr>
        <p:spPr bwMode="auto">
          <a:xfrm>
            <a:off x="3640348" y="2277374"/>
            <a:ext cx="4453026" cy="304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3146" y="1809570"/>
            <a:ext cx="7160006" cy="4170561"/>
          </a:xfrm>
          <a:prstGeom prst="rect">
            <a:avLst/>
          </a:prstGeom>
        </p:spPr>
      </p:pic>
      <p:pic>
        <p:nvPicPr>
          <p:cNvPr id="10" name="Immagine 9"/>
          <p:cNvPicPr>
            <a:picLocks noChangeAspect="1"/>
          </p:cNvPicPr>
          <p:nvPr/>
        </p:nvPicPr>
        <p:blipFill>
          <a:blip r:embed="rId7"/>
          <a:stretch>
            <a:fillRect/>
          </a:stretch>
        </p:blipFill>
        <p:spPr>
          <a:xfrm>
            <a:off x="3389745" y="4052711"/>
            <a:ext cx="1381524" cy="228351"/>
          </a:xfrm>
          <a:prstGeom prst="rect">
            <a:avLst/>
          </a:prstGeom>
        </p:spPr>
      </p:pic>
      <p:pic>
        <p:nvPicPr>
          <p:cNvPr id="15" name="Immagine 14"/>
          <p:cNvPicPr>
            <a:picLocks noChangeAspect="1"/>
          </p:cNvPicPr>
          <p:nvPr/>
        </p:nvPicPr>
        <p:blipFill>
          <a:blip r:embed="rId8"/>
          <a:stretch>
            <a:fillRect/>
          </a:stretch>
        </p:blipFill>
        <p:spPr>
          <a:xfrm>
            <a:off x="5402255" y="1726054"/>
            <a:ext cx="3310814" cy="496045"/>
          </a:xfrm>
          <a:prstGeom prst="rect">
            <a:avLst/>
          </a:prstGeom>
        </p:spPr>
      </p:pic>
      <p:pic>
        <p:nvPicPr>
          <p:cNvPr id="4" name="Immagine 3"/>
          <p:cNvPicPr>
            <a:picLocks noChangeAspect="1"/>
          </p:cNvPicPr>
          <p:nvPr/>
        </p:nvPicPr>
        <p:blipFill>
          <a:blip r:embed="rId9"/>
          <a:stretch>
            <a:fillRect/>
          </a:stretch>
        </p:blipFill>
        <p:spPr>
          <a:xfrm>
            <a:off x="2101257" y="2091023"/>
            <a:ext cx="1079086" cy="262151"/>
          </a:xfrm>
          <a:prstGeom prst="rect">
            <a:avLst/>
          </a:prstGeom>
        </p:spPr>
      </p:pic>
      <p:pic>
        <p:nvPicPr>
          <p:cNvPr id="16" name="Immagine 15"/>
          <p:cNvPicPr>
            <a:picLocks noChangeAspect="1"/>
          </p:cNvPicPr>
          <p:nvPr/>
        </p:nvPicPr>
        <p:blipFill>
          <a:blip r:embed="rId10"/>
          <a:stretch>
            <a:fillRect/>
          </a:stretch>
        </p:blipFill>
        <p:spPr>
          <a:xfrm>
            <a:off x="996654" y="1222646"/>
            <a:ext cx="10083658" cy="4718713"/>
          </a:xfrm>
          <a:prstGeom prst="rect">
            <a:avLst/>
          </a:prstGeom>
        </p:spPr>
      </p:pic>
    </p:spTree>
    <p:extLst>
      <p:ext uri="{BB962C8B-B14F-4D97-AF65-F5344CB8AC3E}">
        <p14:creationId xmlns:p14="http://schemas.microsoft.com/office/powerpoint/2010/main" val="405318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909" y="171640"/>
            <a:ext cx="10239895" cy="1325563"/>
          </a:xfrm>
        </p:spPr>
        <p:txBody>
          <a:bodyPr>
            <a:normAutofit/>
          </a:bodyPr>
          <a:lstStyle/>
          <a:p>
            <a:r>
              <a:rPr lang="it-IT" sz="1600" dirty="0">
                <a:solidFill>
                  <a:prstClr val="black"/>
                </a:solidFill>
                <a:latin typeface="Calibri Light" panose="020F0302020204030204" pitchFamily="34" charset="0"/>
              </a:rPr>
              <a:t>Al tuo ultimo anno di corso (</a:t>
            </a:r>
            <a:r>
              <a:rPr lang="it-IT" sz="1600" b="1" u="sng" dirty="0">
                <a:solidFill>
                  <a:prstClr val="black"/>
                </a:solidFill>
                <a:latin typeface="Calibri Light" panose="020F0302020204030204" pitchFamily="34" charset="0"/>
              </a:rPr>
              <a:t>TERZO ANNO BIS part time</a:t>
            </a:r>
            <a:r>
              <a:rPr lang="it-IT" sz="1600" dirty="0">
                <a:solidFill>
                  <a:prstClr val="black"/>
                </a:solidFill>
                <a:latin typeface="Calibri Light" panose="020F0302020204030204" pitchFamily="34" charset="0"/>
              </a:rPr>
              <a:t>) sono previste tre attività obbligatorie e 18 crediti a libera scelta per un totale di 31 crediti. La maschera che segue (figura 12) ti consente di inserire le attività obbligatorie, già </a:t>
            </a:r>
            <a:r>
              <a:rPr lang="it-IT" sz="1600" dirty="0" err="1">
                <a:solidFill>
                  <a:prstClr val="black"/>
                </a:solidFill>
                <a:latin typeface="Calibri Light" panose="020F0302020204030204" pitchFamily="34" charset="0"/>
              </a:rPr>
              <a:t>fleggate</a:t>
            </a:r>
            <a:r>
              <a:rPr lang="it-IT" sz="1600" dirty="0">
                <a:solidFill>
                  <a:prstClr val="black"/>
                </a:solidFill>
                <a:latin typeface="Calibri Light" panose="020F0302020204030204" pitchFamily="34" charset="0"/>
              </a:rPr>
              <a:t>. Prosegui cliccando il pulsante “Regola </a:t>
            </a:r>
            <a:r>
              <a:rPr lang="it-IT" sz="1600" dirty="0" err="1">
                <a:solidFill>
                  <a:prstClr val="black"/>
                </a:solidFill>
                <a:latin typeface="Calibri Light" panose="020F0302020204030204" pitchFamily="34" charset="0"/>
              </a:rPr>
              <a:t>succ</a:t>
            </a:r>
            <a:r>
              <a:rPr lang="it-IT" sz="1600" dirty="0">
                <a:solidFill>
                  <a:prstClr val="black"/>
                </a:solidFill>
                <a:latin typeface="Calibri Light" panose="020F0302020204030204" pitchFamily="34" charset="0"/>
              </a:rPr>
              <a:t>.”</a:t>
            </a:r>
            <a:endParaRPr lang="it-IT" sz="1600"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395" y="2105809"/>
            <a:ext cx="7758615" cy="3879308"/>
          </a:xfrm>
        </p:spPr>
      </p:pic>
      <p:sp>
        <p:nvSpPr>
          <p:cNvPr id="4" name="Segnaposto numero diapositiva 3"/>
          <p:cNvSpPr>
            <a:spLocks noGrp="1"/>
          </p:cNvSpPr>
          <p:nvPr>
            <p:ph type="sldNum" sz="quarter" idx="12"/>
          </p:nvPr>
        </p:nvSpPr>
        <p:spPr/>
        <p:txBody>
          <a:bodyPr/>
          <a:lstStyle/>
          <a:p>
            <a:fld id="{DFAA26DA-4659-4A7F-A33C-D89E817FCABB}" type="slidenum">
              <a:rPr lang="it-IT" smtClean="0"/>
              <a:t>17</a:t>
            </a:fld>
            <a:endParaRPr lang="it-IT"/>
          </a:p>
        </p:txBody>
      </p:sp>
      <p:pic>
        <p:nvPicPr>
          <p:cNvPr id="6" name="Immagine 5"/>
          <p:cNvPicPr>
            <a:picLocks noChangeAspect="1"/>
          </p:cNvPicPr>
          <p:nvPr/>
        </p:nvPicPr>
        <p:blipFill>
          <a:blip r:embed="rId3"/>
          <a:stretch>
            <a:fillRect/>
          </a:stretch>
        </p:blipFill>
        <p:spPr>
          <a:xfrm>
            <a:off x="925048" y="1520542"/>
            <a:ext cx="10059272" cy="585267"/>
          </a:xfrm>
          <a:prstGeom prst="rect">
            <a:avLst/>
          </a:prstGeom>
        </p:spPr>
      </p:pic>
      <p:pic>
        <p:nvPicPr>
          <p:cNvPr id="7" name="Immagine 6"/>
          <p:cNvPicPr>
            <a:picLocks noChangeAspect="1"/>
          </p:cNvPicPr>
          <p:nvPr/>
        </p:nvPicPr>
        <p:blipFill>
          <a:blip r:embed="rId4"/>
          <a:stretch>
            <a:fillRect/>
          </a:stretch>
        </p:blipFill>
        <p:spPr>
          <a:xfrm>
            <a:off x="5663702" y="1519985"/>
            <a:ext cx="1341236" cy="170703"/>
          </a:xfrm>
          <a:prstGeom prst="rect">
            <a:avLst/>
          </a:prstGeom>
        </p:spPr>
      </p:pic>
      <p:pic>
        <p:nvPicPr>
          <p:cNvPr id="8" name="Immagine 7"/>
          <p:cNvPicPr>
            <a:picLocks noChangeAspect="1"/>
          </p:cNvPicPr>
          <p:nvPr/>
        </p:nvPicPr>
        <p:blipFill>
          <a:blip r:embed="rId5"/>
          <a:stretch>
            <a:fillRect/>
          </a:stretch>
        </p:blipFill>
        <p:spPr>
          <a:xfrm>
            <a:off x="5255234" y="1996629"/>
            <a:ext cx="3499407" cy="524301"/>
          </a:xfrm>
          <a:prstGeom prst="rect">
            <a:avLst/>
          </a:prstGeom>
        </p:spPr>
      </p:pic>
      <p:pic>
        <p:nvPicPr>
          <p:cNvPr id="10" name="Immagine 9"/>
          <p:cNvPicPr>
            <a:picLocks noChangeAspect="1"/>
          </p:cNvPicPr>
          <p:nvPr/>
        </p:nvPicPr>
        <p:blipFill>
          <a:blip r:embed="rId6"/>
          <a:stretch>
            <a:fillRect/>
          </a:stretch>
        </p:blipFill>
        <p:spPr>
          <a:xfrm>
            <a:off x="907855" y="1468883"/>
            <a:ext cx="10076466" cy="4624584"/>
          </a:xfrm>
          <a:prstGeom prst="rect">
            <a:avLst/>
          </a:prstGeom>
        </p:spPr>
      </p:pic>
      <p:sp>
        <p:nvSpPr>
          <p:cNvPr id="11" name="Rettangolo 10"/>
          <p:cNvSpPr/>
          <p:nvPr/>
        </p:nvSpPr>
        <p:spPr>
          <a:xfrm>
            <a:off x="5293927" y="6114006"/>
            <a:ext cx="660757" cy="286232"/>
          </a:xfrm>
          <a:prstGeom prst="rect">
            <a:avLst/>
          </a:prstGeom>
        </p:spPr>
        <p:txBody>
          <a:bodyPr wrap="none">
            <a:spAutoFit/>
          </a:bodyPr>
          <a:lstStyle/>
          <a:p>
            <a:pPr lvl="0" algn="ctr">
              <a:lnSpc>
                <a:spcPct val="90000"/>
              </a:lnSpc>
              <a:spcBef>
                <a:spcPts val="1000"/>
              </a:spcBef>
            </a:pPr>
            <a:r>
              <a:rPr lang="it-IT" sz="1400" dirty="0">
                <a:solidFill>
                  <a:prstClr val="black"/>
                </a:solidFill>
              </a:rPr>
              <a:t>Fig. 12</a:t>
            </a:r>
          </a:p>
        </p:txBody>
      </p:sp>
      <p:pic>
        <p:nvPicPr>
          <p:cNvPr id="3" name="Immagine 2"/>
          <p:cNvPicPr>
            <a:picLocks noChangeAspect="1"/>
          </p:cNvPicPr>
          <p:nvPr/>
        </p:nvPicPr>
        <p:blipFill>
          <a:blip r:embed="rId7"/>
          <a:stretch>
            <a:fillRect/>
          </a:stretch>
        </p:blipFill>
        <p:spPr>
          <a:xfrm>
            <a:off x="1784395" y="2389854"/>
            <a:ext cx="1079086" cy="262151"/>
          </a:xfrm>
          <a:prstGeom prst="rect">
            <a:avLst/>
          </a:prstGeom>
        </p:spPr>
      </p:pic>
    </p:spTree>
    <p:extLst>
      <p:ext uri="{BB962C8B-B14F-4D97-AF65-F5344CB8AC3E}">
        <p14:creationId xmlns:p14="http://schemas.microsoft.com/office/powerpoint/2010/main" val="5252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5945" y="247105"/>
            <a:ext cx="10557855" cy="1221822"/>
          </a:xfrm>
        </p:spPr>
        <p:txBody>
          <a:bodyPr>
            <a:noAutofit/>
          </a:bodyPr>
          <a:lstStyle/>
          <a:p>
            <a:r>
              <a:rPr lang="it-IT" sz="1600" dirty="0">
                <a:latin typeface="Calibri Light" panose="020F0302020204030204" pitchFamily="34" charset="0"/>
              </a:rPr>
              <a:t>Nelle regole che seguono, ti viene chiesto di scegliere gli insegnamenti offerti dal tuo Corso e/o da altri Corsi di laurea dell’Ateneo per conseguire i crediti a scelta libera per un totale di 18 crediti. </a:t>
            </a:r>
            <a:r>
              <a:rPr lang="it-IT" sz="1600" u="sng" dirty="0">
                <a:latin typeface="Calibri Light" panose="020F0302020204030204" pitchFamily="34" charset="0"/>
              </a:rPr>
              <a:t>Non è possibile superare per tali attività i 18 crediti complessivi.</a:t>
            </a:r>
            <a:r>
              <a:rPr lang="it-IT" sz="1600" dirty="0">
                <a:latin typeface="Calibri Light" panose="020F0302020204030204" pitchFamily="34" charset="0"/>
              </a:rPr>
              <a:t> Nella maschera che segue (figura 13) ti viene riproposto l’elenco degli insegnamenti offerti dal Regolamento del tuo Corso. Potrai quindi inserirli come esami a scelta al </a:t>
            </a:r>
            <a:r>
              <a:rPr lang="it-IT" sz="1600" b="1" u="sng" dirty="0">
                <a:latin typeface="Calibri Light" panose="020F0302020204030204" pitchFamily="34" charset="0"/>
              </a:rPr>
              <a:t>TERZO ANNO BIS part time</a:t>
            </a:r>
            <a:r>
              <a:rPr lang="it-IT" sz="1600" dirty="0">
                <a:latin typeface="Calibri Light" panose="020F0302020204030204" pitchFamily="34" charset="0"/>
              </a:rPr>
              <a:t>. </a:t>
            </a:r>
            <a:br>
              <a:rPr lang="it-IT" sz="1600" dirty="0">
                <a:latin typeface="Calibri Light" panose="020F0302020204030204" pitchFamily="34" charset="0"/>
              </a:rPr>
            </a:br>
            <a:r>
              <a:rPr lang="it-IT" sz="1600" i="1" dirty="0">
                <a:latin typeface="Calibri Light" panose="020F0302020204030204" pitchFamily="34" charset="0"/>
              </a:rPr>
              <a:t>Se utilizzi questa regola, clicca ''Regola </a:t>
            </a:r>
            <a:r>
              <a:rPr lang="it-IT" sz="1600" i="1" dirty="0" err="1">
                <a:latin typeface="Calibri Light" panose="020F0302020204030204" pitchFamily="34" charset="0"/>
              </a:rPr>
              <a:t>succ</a:t>
            </a:r>
            <a:r>
              <a:rPr lang="it-IT" sz="1600" i="1" dirty="0">
                <a:latin typeface="Calibri Light" panose="020F0302020204030204" pitchFamily="34" charset="0"/>
              </a:rPr>
              <a:t>.'' per proseguire nella compilazione</a:t>
            </a:r>
            <a:r>
              <a:rPr lang="it-IT" sz="1600" dirty="0">
                <a:latin typeface="Calibri Light" panose="020F0302020204030204" pitchFamily="34" charset="0"/>
              </a:rPr>
              <a:t>.  </a:t>
            </a:r>
            <a:br>
              <a:rPr lang="it-IT" sz="1600" dirty="0">
                <a:latin typeface="Calibri Light" panose="020F0302020204030204" pitchFamily="34" charset="0"/>
              </a:rPr>
            </a:br>
            <a:r>
              <a:rPr lang="it-IT" sz="1600" i="1" dirty="0">
                <a:latin typeface="Calibri Light" panose="020F0302020204030204" pitchFamily="34" charset="0"/>
              </a:rPr>
              <a:t>Se  non intendi selezionare alcuna attività  e preferisci passare alla regola successiva clicca ‘</a:t>
            </a:r>
            <a:r>
              <a:rPr lang="it-IT" sz="1600" b="1" i="1" dirty="0">
                <a:latin typeface="Calibri Light" panose="020F0302020204030204" pitchFamily="34" charset="0"/>
              </a:rPr>
              <a:t>’Salta la scelta’’.</a:t>
            </a: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833967"/>
          </a:xfrm>
        </p:spPr>
        <p:txBody>
          <a:bodyPr anchor="b">
            <a:normAutofit/>
          </a:bodyPr>
          <a:lstStyle/>
          <a:p>
            <a:pPr marL="0" indent="0" algn="ctr">
              <a:buNone/>
            </a:pPr>
            <a:r>
              <a:rPr lang="it-IT" sz="1400" dirty="0"/>
              <a:t>Fig. 13</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18</a:t>
            </a:fld>
            <a:endParaRPr lang="it-IT"/>
          </a:p>
        </p:txBody>
      </p:sp>
      <p:pic>
        <p:nvPicPr>
          <p:cNvPr id="6" name="Immagine 5"/>
          <p:cNvPicPr>
            <a:picLocks noChangeAspect="1"/>
          </p:cNvPicPr>
          <p:nvPr/>
        </p:nvPicPr>
        <p:blipFill>
          <a:blip r:embed="rId2"/>
          <a:stretch>
            <a:fillRect/>
          </a:stretch>
        </p:blipFill>
        <p:spPr>
          <a:xfrm>
            <a:off x="888077" y="1547243"/>
            <a:ext cx="10047086" cy="556815"/>
          </a:xfrm>
          <a:prstGeom prst="rect">
            <a:avLst/>
          </a:prstGeom>
        </p:spPr>
      </p:pic>
      <p:pic>
        <p:nvPicPr>
          <p:cNvPr id="9" name="Immagine 8"/>
          <p:cNvPicPr>
            <a:picLocks noChangeAspect="1"/>
          </p:cNvPicPr>
          <p:nvPr/>
        </p:nvPicPr>
        <p:blipFill>
          <a:blip r:embed="rId3"/>
          <a:stretch>
            <a:fillRect/>
          </a:stretch>
        </p:blipFill>
        <p:spPr>
          <a:xfrm>
            <a:off x="5661946" y="1530811"/>
            <a:ext cx="1341236" cy="170703"/>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423" y="2059281"/>
            <a:ext cx="7518094" cy="4366652"/>
          </a:xfrm>
          <a:prstGeom prst="rect">
            <a:avLst/>
          </a:prstGeom>
        </p:spPr>
      </p:pic>
      <p:pic>
        <p:nvPicPr>
          <p:cNvPr id="12" name="Immagine 11"/>
          <p:cNvPicPr>
            <a:picLocks noChangeAspect="1"/>
          </p:cNvPicPr>
          <p:nvPr/>
        </p:nvPicPr>
        <p:blipFill>
          <a:blip r:embed="rId5"/>
          <a:stretch>
            <a:fillRect/>
          </a:stretch>
        </p:blipFill>
        <p:spPr>
          <a:xfrm>
            <a:off x="5717367" y="2059454"/>
            <a:ext cx="4755292" cy="487722"/>
          </a:xfrm>
          <a:prstGeom prst="rect">
            <a:avLst/>
          </a:prstGeom>
        </p:spPr>
      </p:pic>
      <p:pic>
        <p:nvPicPr>
          <p:cNvPr id="4" name="Immagine 3"/>
          <p:cNvPicPr>
            <a:picLocks noChangeAspect="1"/>
          </p:cNvPicPr>
          <p:nvPr/>
        </p:nvPicPr>
        <p:blipFill>
          <a:blip r:embed="rId6"/>
          <a:stretch>
            <a:fillRect/>
          </a:stretch>
        </p:blipFill>
        <p:spPr>
          <a:xfrm>
            <a:off x="2364370" y="2382439"/>
            <a:ext cx="1079086" cy="262151"/>
          </a:xfrm>
          <a:prstGeom prst="rect">
            <a:avLst/>
          </a:prstGeom>
        </p:spPr>
      </p:pic>
      <p:sp>
        <p:nvSpPr>
          <p:cNvPr id="5" name="Rettangolo 4"/>
          <p:cNvSpPr/>
          <p:nvPr/>
        </p:nvSpPr>
        <p:spPr>
          <a:xfrm>
            <a:off x="5682327" y="6009769"/>
            <a:ext cx="980901" cy="416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7"/>
          <a:stretch>
            <a:fillRect/>
          </a:stretch>
        </p:blipFill>
        <p:spPr>
          <a:xfrm>
            <a:off x="864117" y="1530811"/>
            <a:ext cx="10071046" cy="4895512"/>
          </a:xfrm>
          <a:prstGeom prst="rect">
            <a:avLst/>
          </a:prstGeom>
        </p:spPr>
      </p:pic>
    </p:spTree>
    <p:extLst>
      <p:ext uri="{BB962C8B-B14F-4D97-AF65-F5344CB8AC3E}">
        <p14:creationId xmlns:p14="http://schemas.microsoft.com/office/powerpoint/2010/main" val="408990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297" y="88392"/>
            <a:ext cx="10376683" cy="1325563"/>
          </a:xfrm>
        </p:spPr>
        <p:txBody>
          <a:bodyPr anchor="t">
            <a:normAutofit fontScale="90000"/>
          </a:bodyPr>
          <a:lstStyle/>
          <a:p>
            <a:br>
              <a:rPr lang="it-IT" sz="1600" dirty="0"/>
            </a:br>
            <a:r>
              <a:rPr lang="it-IT" sz="1800" dirty="0">
                <a:latin typeface="Calibri Light" panose="020F0302020204030204" pitchFamily="34" charset="0"/>
              </a:rPr>
              <a:t>Con questa regola  puoi completare e/o effettuare la scelta dei crediti a libera scelta tra gli insegnamenti offerti da altri Corsi di studio dell’Ateneo. </a:t>
            </a:r>
            <a:br>
              <a:rPr lang="it-IT" sz="1800" dirty="0">
                <a:latin typeface="Calibri Light" panose="020F0302020204030204" pitchFamily="34" charset="0"/>
              </a:rPr>
            </a:br>
            <a:r>
              <a:rPr lang="it-IT" sz="1800" dirty="0">
                <a:latin typeface="Calibri Light" panose="020F0302020204030204" pitchFamily="34" charset="0"/>
              </a:rPr>
              <a:t>Clicca sul pulsante “</a:t>
            </a:r>
            <a:r>
              <a:rPr lang="it-IT" sz="1800" b="1" dirty="0">
                <a:latin typeface="Calibri Light" panose="020F0302020204030204" pitchFamily="34" charset="0"/>
              </a:rPr>
              <a:t>Aggiungi attività</a:t>
            </a:r>
            <a:r>
              <a:rPr lang="it-IT" sz="1800" dirty="0">
                <a:latin typeface="Calibri Light" panose="020F0302020204030204" pitchFamily="34" charset="0"/>
              </a:rPr>
              <a:t>” (figura 14) se vuoi inserire insegnamenti da un altro Corso dell’Ateneo (figura 15).</a:t>
            </a:r>
            <a:br>
              <a:rPr lang="it-IT" sz="1800" dirty="0">
                <a:latin typeface="Calibri Light" panose="020F0302020204030204" pitchFamily="34" charset="0"/>
              </a:rPr>
            </a:br>
            <a:br>
              <a:rPr lang="it-IT" sz="1600" dirty="0"/>
            </a:br>
            <a:br>
              <a:rPr lang="it-IT" sz="1600" dirty="0"/>
            </a:br>
            <a:br>
              <a:rPr lang="it-IT" sz="1600" dirty="0"/>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816715"/>
          </a:xfrm>
        </p:spPr>
        <p:txBody>
          <a:bodyPr anchor="b">
            <a:normAutofit/>
          </a:bodyPr>
          <a:lstStyle/>
          <a:p>
            <a:pPr marL="0" indent="0" algn="ctr">
              <a:buNone/>
            </a:pPr>
            <a:r>
              <a:rPr lang="it-IT" sz="1400" dirty="0"/>
              <a:t>Fig. 14</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19</a:t>
            </a:fld>
            <a:endParaRPr lang="it-IT"/>
          </a:p>
        </p:txBody>
      </p:sp>
      <p:pic>
        <p:nvPicPr>
          <p:cNvPr id="7" name="Immagine 6"/>
          <p:cNvPicPr>
            <a:picLocks noChangeAspect="1"/>
          </p:cNvPicPr>
          <p:nvPr/>
        </p:nvPicPr>
        <p:blipFill>
          <a:blip r:embed="rId2"/>
          <a:stretch>
            <a:fillRect/>
          </a:stretch>
        </p:blipFill>
        <p:spPr>
          <a:xfrm>
            <a:off x="838200" y="1446209"/>
            <a:ext cx="10059272" cy="585267"/>
          </a:xfrm>
          <a:prstGeom prst="rect">
            <a:avLst/>
          </a:prstGeom>
        </p:spPr>
      </p:pic>
      <p:pic>
        <p:nvPicPr>
          <p:cNvPr id="10" name="Immagine 9"/>
          <p:cNvPicPr>
            <a:picLocks noChangeAspect="1"/>
          </p:cNvPicPr>
          <p:nvPr/>
        </p:nvPicPr>
        <p:blipFill>
          <a:blip r:embed="rId3"/>
          <a:stretch>
            <a:fillRect/>
          </a:stretch>
        </p:blipFill>
        <p:spPr>
          <a:xfrm>
            <a:off x="5758851" y="1644905"/>
            <a:ext cx="1341236" cy="170703"/>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680" y="2014304"/>
            <a:ext cx="6965846" cy="4089677"/>
          </a:xfrm>
          <a:prstGeom prst="rect">
            <a:avLst/>
          </a:prstGeom>
        </p:spPr>
      </p:pic>
      <p:pic>
        <p:nvPicPr>
          <p:cNvPr id="12" name="Immagine 11"/>
          <p:cNvPicPr>
            <a:picLocks noChangeAspect="1"/>
          </p:cNvPicPr>
          <p:nvPr/>
        </p:nvPicPr>
        <p:blipFill>
          <a:blip r:embed="rId5"/>
          <a:stretch>
            <a:fillRect/>
          </a:stretch>
        </p:blipFill>
        <p:spPr>
          <a:xfrm>
            <a:off x="5164707" y="1976295"/>
            <a:ext cx="4755292" cy="487722"/>
          </a:xfrm>
          <a:prstGeom prst="rect">
            <a:avLst/>
          </a:prstGeom>
        </p:spPr>
      </p:pic>
      <p:pic>
        <p:nvPicPr>
          <p:cNvPr id="13" name="Immagine 12"/>
          <p:cNvPicPr>
            <a:picLocks noChangeAspect="1"/>
          </p:cNvPicPr>
          <p:nvPr/>
        </p:nvPicPr>
        <p:blipFill>
          <a:blip r:embed="rId6"/>
          <a:stretch>
            <a:fillRect/>
          </a:stretch>
        </p:blipFill>
        <p:spPr>
          <a:xfrm>
            <a:off x="7191527" y="5552186"/>
            <a:ext cx="1243692" cy="591363"/>
          </a:xfrm>
          <a:prstGeom prst="rect">
            <a:avLst/>
          </a:prstGeom>
        </p:spPr>
      </p:pic>
      <p:pic>
        <p:nvPicPr>
          <p:cNvPr id="15" name="Immagine 14"/>
          <p:cNvPicPr>
            <a:picLocks noChangeAspect="1"/>
          </p:cNvPicPr>
          <p:nvPr/>
        </p:nvPicPr>
        <p:blipFill>
          <a:blip r:embed="rId3"/>
          <a:stretch>
            <a:fillRect/>
          </a:stretch>
        </p:blipFill>
        <p:spPr>
          <a:xfrm>
            <a:off x="5599949" y="1417367"/>
            <a:ext cx="1341236" cy="170703"/>
          </a:xfrm>
          <a:prstGeom prst="rect">
            <a:avLst/>
          </a:prstGeom>
        </p:spPr>
      </p:pic>
      <p:pic>
        <p:nvPicPr>
          <p:cNvPr id="16" name="Immagine 15"/>
          <p:cNvPicPr>
            <a:picLocks noChangeAspect="1"/>
          </p:cNvPicPr>
          <p:nvPr/>
        </p:nvPicPr>
        <p:blipFill>
          <a:blip r:embed="rId7"/>
          <a:stretch>
            <a:fillRect/>
          </a:stretch>
        </p:blipFill>
        <p:spPr>
          <a:xfrm>
            <a:off x="679690" y="1381702"/>
            <a:ext cx="10376291" cy="4895512"/>
          </a:xfrm>
          <a:prstGeom prst="rect">
            <a:avLst/>
          </a:prstGeom>
        </p:spPr>
      </p:pic>
      <p:pic>
        <p:nvPicPr>
          <p:cNvPr id="4" name="Immagine 3"/>
          <p:cNvPicPr>
            <a:picLocks noChangeAspect="1"/>
          </p:cNvPicPr>
          <p:nvPr/>
        </p:nvPicPr>
        <p:blipFill>
          <a:blip r:embed="rId8"/>
          <a:stretch>
            <a:fillRect/>
          </a:stretch>
        </p:blipFill>
        <p:spPr>
          <a:xfrm>
            <a:off x="1922368" y="2279815"/>
            <a:ext cx="1079086" cy="262151"/>
          </a:xfrm>
          <a:prstGeom prst="rect">
            <a:avLst/>
          </a:prstGeom>
        </p:spPr>
      </p:pic>
    </p:spTree>
    <p:extLst>
      <p:ext uri="{BB962C8B-B14F-4D97-AF65-F5344CB8AC3E}">
        <p14:creationId xmlns:p14="http://schemas.microsoft.com/office/powerpoint/2010/main" val="24319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7736" y="716921"/>
            <a:ext cx="9144000" cy="2387600"/>
          </a:xfrm>
        </p:spPr>
        <p:txBody>
          <a:bodyPr anchor="ctr">
            <a:normAutofit/>
          </a:bodyPr>
          <a:lstStyle/>
          <a:p>
            <a:r>
              <a:rPr lang="it-IT" sz="3200" b="1" dirty="0"/>
              <a:t>Che cos’è il piano di studio?  </a:t>
            </a:r>
            <a:br>
              <a:rPr lang="it-IT" sz="3200" b="1" dirty="0"/>
            </a:br>
            <a:endParaRPr lang="it-IT" sz="3200" b="1" dirty="0"/>
          </a:p>
        </p:txBody>
      </p:sp>
      <p:sp>
        <p:nvSpPr>
          <p:cNvPr id="3" name="Sottotitolo 2"/>
          <p:cNvSpPr>
            <a:spLocks noGrp="1"/>
          </p:cNvSpPr>
          <p:nvPr>
            <p:ph type="subTitle" idx="1"/>
          </p:nvPr>
        </p:nvSpPr>
        <p:spPr>
          <a:xfrm>
            <a:off x="1593011" y="2717322"/>
            <a:ext cx="9144000" cy="2152290"/>
          </a:xfrm>
        </p:spPr>
        <p:txBody>
          <a:bodyPr anchor="ctr">
            <a:normAutofit/>
          </a:bodyPr>
          <a:lstStyle/>
          <a:p>
            <a:pPr algn="just"/>
            <a:r>
              <a:rPr lang="it-IT" sz="2200" dirty="0">
                <a:latin typeface="+mj-lt"/>
              </a:rPr>
              <a:t>Il piano di studio è l’insieme delle attività formative obbligatorie, delle attività previste come opzionali e delle attività formative scelte autonomamente dallo studente in coerenza con il Regolamento Didattico del Corso di Studio.</a:t>
            </a:r>
          </a:p>
        </p:txBody>
      </p:sp>
      <p:pic>
        <p:nvPicPr>
          <p:cNvPr id="4" name="Immagine 3"/>
          <p:cNvPicPr/>
          <p:nvPr/>
        </p:nvPicPr>
        <p:blipFill>
          <a:blip r:embed="rId2">
            <a:extLst>
              <a:ext uri="{28A0092B-C50C-407E-A947-70E740481C1C}">
                <a14:useLocalDpi xmlns:a14="http://schemas.microsoft.com/office/drawing/2010/main" val="0"/>
              </a:ext>
            </a:extLst>
          </a:blip>
          <a:stretch>
            <a:fillRect/>
          </a:stretch>
        </p:blipFill>
        <p:spPr>
          <a:xfrm>
            <a:off x="8301098" y="1096484"/>
            <a:ext cx="2111375" cy="2111375"/>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2</a:t>
            </a:fld>
            <a:endParaRPr lang="it-IT"/>
          </a:p>
        </p:txBody>
      </p:sp>
    </p:spTree>
    <p:extLst>
      <p:ext uri="{BB962C8B-B14F-4D97-AF65-F5344CB8AC3E}">
        <p14:creationId xmlns:p14="http://schemas.microsoft.com/office/powerpoint/2010/main" val="111400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4"/>
            <a:ext cx="10515600" cy="4816715"/>
          </a:xfrm>
        </p:spPr>
        <p:txBody>
          <a:bodyPr anchor="b">
            <a:normAutofit/>
          </a:bodyPr>
          <a:lstStyle/>
          <a:p>
            <a:pPr marL="0" indent="0" algn="ctr">
              <a:buNone/>
            </a:pPr>
            <a:r>
              <a:rPr lang="it-IT" sz="1400" dirty="0"/>
              <a:t>Fig. 15</a:t>
            </a:r>
          </a:p>
        </p:txBody>
      </p:sp>
      <p:pic>
        <p:nvPicPr>
          <p:cNvPr id="5" name="Immagine 4"/>
          <p:cNvPicPr/>
          <p:nvPr/>
        </p:nvPicPr>
        <p:blipFill>
          <a:blip r:embed="rId2">
            <a:extLst>
              <a:ext uri="{28A0092B-C50C-407E-A947-70E740481C1C}">
                <a14:useLocalDpi xmlns:a14="http://schemas.microsoft.com/office/drawing/2010/main" val="0"/>
              </a:ext>
            </a:extLst>
          </a:blip>
          <a:srcRect t="15800" r="261"/>
          <a:stretch>
            <a:fillRect/>
          </a:stretch>
        </p:blipFill>
        <p:spPr bwMode="auto">
          <a:xfrm>
            <a:off x="1199071" y="621102"/>
            <a:ext cx="9083615" cy="5529532"/>
          </a:xfrm>
          <a:prstGeom prst="rect">
            <a:avLst/>
          </a:prstGeom>
          <a:noFill/>
          <a:ln w="9525">
            <a:solidFill>
              <a:schemeClr val="tx1"/>
            </a:solidFill>
          </a:ln>
        </p:spPr>
      </p:pic>
      <p:sp>
        <p:nvSpPr>
          <p:cNvPr id="6" name="Text Box 46"/>
          <p:cNvSpPr txBox="1">
            <a:spLocks noChangeArrowheads="1"/>
          </p:cNvSpPr>
          <p:nvPr/>
        </p:nvSpPr>
        <p:spPr bwMode="auto">
          <a:xfrm>
            <a:off x="3773427" y="1651748"/>
            <a:ext cx="4219575" cy="3477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Segnaposto numero diapositiva 6"/>
          <p:cNvSpPr>
            <a:spLocks noGrp="1"/>
          </p:cNvSpPr>
          <p:nvPr>
            <p:ph type="sldNum" sz="quarter" idx="12"/>
          </p:nvPr>
        </p:nvSpPr>
        <p:spPr/>
        <p:txBody>
          <a:bodyPr/>
          <a:lstStyle/>
          <a:p>
            <a:fld id="{DFAA26DA-4659-4A7F-A33C-D89E817FCABB}" type="slidenum">
              <a:rPr lang="it-IT" smtClean="0"/>
              <a:t>20</a:t>
            </a:fld>
            <a:endParaRPr lang="it-IT"/>
          </a:p>
        </p:txBody>
      </p:sp>
    </p:spTree>
    <p:extLst>
      <p:ext uri="{BB962C8B-B14F-4D97-AF65-F5344CB8AC3E}">
        <p14:creationId xmlns:p14="http://schemas.microsoft.com/office/powerpoint/2010/main" val="429488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753600" cy="1325563"/>
          </a:xfrm>
        </p:spPr>
        <p:txBody>
          <a:bodyPr>
            <a:normAutofit/>
          </a:bodyPr>
          <a:lstStyle/>
          <a:p>
            <a:r>
              <a:rPr lang="it-IT" sz="1600" dirty="0">
                <a:latin typeface="Calibri Light" panose="020F0302020204030204" pitchFamily="34" charset="0"/>
              </a:rPr>
              <a:t>Clicca sul simbolo </a:t>
            </a:r>
            <a:r>
              <a:rPr lang="it-IT" sz="1600" b="1" dirty="0">
                <a:latin typeface="Calibri Light" panose="020F0302020204030204" pitchFamily="34" charset="0"/>
              </a:rPr>
              <a:t>+ (Aggiungi) </a:t>
            </a:r>
            <a:r>
              <a:rPr lang="it-IT" sz="1600" dirty="0">
                <a:latin typeface="Calibri Light" panose="020F0302020204030204" pitchFamily="34" charset="0"/>
              </a:rPr>
              <a:t>per inserire l’attività prescelta (figura 16). </a:t>
            </a:r>
            <a:br>
              <a:rPr lang="it-IT" sz="1600" dirty="0">
                <a:latin typeface="Calibri Light" panose="020F0302020204030204" pitchFamily="34" charset="0"/>
              </a:rPr>
            </a:br>
            <a:r>
              <a:rPr lang="it-IT" sz="1600" dirty="0">
                <a:latin typeface="Calibri Light" panose="020F0302020204030204" pitchFamily="34" charset="0"/>
              </a:rPr>
              <a:t>Clicca “Cambia CDS” se vuoi selezionare un altro Corso, altrimenti clicca “Torna alla regola” per tornare alla schermata iniziale e proseguire nella navigazione. </a:t>
            </a:r>
            <a:br>
              <a:rPr lang="it-IT" sz="1600" dirty="0">
                <a:latin typeface="Calibri Light" panose="020F0302020204030204" pitchFamily="34" charset="0"/>
              </a:rPr>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5"/>
            <a:ext cx="10515600" cy="4851220"/>
          </a:xfrm>
        </p:spPr>
        <p:txBody>
          <a:bodyPr anchor="b">
            <a:normAutofit/>
          </a:bodyPr>
          <a:lstStyle/>
          <a:p>
            <a:pPr marL="0" indent="0" algn="ctr">
              <a:buNone/>
            </a:pPr>
            <a:r>
              <a:rPr lang="it-IT" sz="1400" dirty="0"/>
              <a:t>Fig. 16</a:t>
            </a:r>
          </a:p>
        </p:txBody>
      </p:sp>
      <p:pic>
        <p:nvPicPr>
          <p:cNvPr id="4" name="Immagine 3"/>
          <p:cNvPicPr/>
          <p:nvPr/>
        </p:nvPicPr>
        <p:blipFill>
          <a:blip r:embed="rId2">
            <a:extLst>
              <a:ext uri="{28A0092B-C50C-407E-A947-70E740481C1C}">
                <a14:useLocalDpi xmlns:a14="http://schemas.microsoft.com/office/drawing/2010/main" val="0"/>
              </a:ext>
            </a:extLst>
          </a:blip>
          <a:srcRect t="12196" r="677"/>
          <a:stretch>
            <a:fillRect/>
          </a:stretch>
        </p:blipFill>
        <p:spPr bwMode="auto">
          <a:xfrm>
            <a:off x="838200" y="1302590"/>
            <a:ext cx="9753600" cy="5029200"/>
          </a:xfrm>
          <a:prstGeom prst="rect">
            <a:avLst/>
          </a:prstGeom>
          <a:noFill/>
          <a:ln w="9525">
            <a:solidFill>
              <a:schemeClr val="tx1"/>
            </a:solidFill>
          </a:ln>
        </p:spPr>
      </p:pic>
      <p:sp>
        <p:nvSpPr>
          <p:cNvPr id="7" name="Segnaposto numero diapositiva 6"/>
          <p:cNvSpPr>
            <a:spLocks noGrp="1"/>
          </p:cNvSpPr>
          <p:nvPr>
            <p:ph type="sldNum" sz="quarter" idx="12"/>
          </p:nvPr>
        </p:nvSpPr>
        <p:spPr/>
        <p:txBody>
          <a:bodyPr/>
          <a:lstStyle/>
          <a:p>
            <a:fld id="{DFAA26DA-4659-4A7F-A33C-D89E817FCABB}" type="slidenum">
              <a:rPr lang="it-IT" smtClean="0"/>
              <a:t>21</a:t>
            </a:fld>
            <a:endParaRPr lang="it-IT"/>
          </a:p>
        </p:txBody>
      </p:sp>
    </p:spTree>
    <p:extLst>
      <p:ext uri="{BB962C8B-B14F-4D97-AF65-F5344CB8AC3E}">
        <p14:creationId xmlns:p14="http://schemas.microsoft.com/office/powerpoint/2010/main" val="132651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4813300"/>
          </a:xfrm>
        </p:spPr>
        <p:txBody>
          <a:bodyPr anchor="b">
            <a:normAutofit/>
          </a:bodyPr>
          <a:lstStyle/>
          <a:p>
            <a:pPr marL="0" indent="0" algn="ctr">
              <a:buNone/>
            </a:pPr>
            <a:r>
              <a:rPr lang="it-IT" sz="1400" dirty="0"/>
              <a:t>Fig. 17</a:t>
            </a:r>
          </a:p>
        </p:txBody>
      </p:sp>
      <p:sp>
        <p:nvSpPr>
          <p:cNvPr id="5" name="Text Box 46"/>
          <p:cNvSpPr txBox="1">
            <a:spLocks noChangeArrowheads="1"/>
          </p:cNvSpPr>
          <p:nvPr/>
        </p:nvSpPr>
        <p:spPr bwMode="auto">
          <a:xfrm>
            <a:off x="3194650" y="1220449"/>
            <a:ext cx="4219575" cy="3477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Segnaposto numero diapositiva 6"/>
          <p:cNvSpPr>
            <a:spLocks noGrp="1"/>
          </p:cNvSpPr>
          <p:nvPr>
            <p:ph type="sldNum" sz="quarter" idx="12"/>
          </p:nvPr>
        </p:nvSpPr>
        <p:spPr/>
        <p:txBody>
          <a:bodyPr/>
          <a:lstStyle/>
          <a:p>
            <a:fld id="{DFAA26DA-4659-4A7F-A33C-D89E817FCABB}" type="slidenum">
              <a:rPr lang="it-IT" smtClean="0"/>
              <a:t>22</a:t>
            </a:fld>
            <a:endParaRPr lang="it-IT"/>
          </a:p>
        </p:txBody>
      </p:sp>
      <p:sp>
        <p:nvSpPr>
          <p:cNvPr id="2" name="Rettangolo 1"/>
          <p:cNvSpPr/>
          <p:nvPr/>
        </p:nvSpPr>
        <p:spPr>
          <a:xfrm>
            <a:off x="1163783" y="390697"/>
            <a:ext cx="10485292" cy="584775"/>
          </a:xfrm>
          <a:prstGeom prst="rect">
            <a:avLst/>
          </a:prstGeom>
        </p:spPr>
        <p:txBody>
          <a:bodyPr wrap="square">
            <a:spAutoFit/>
          </a:bodyPr>
          <a:lstStyle/>
          <a:p>
            <a:pPr lvl="0"/>
            <a:r>
              <a:rPr lang="it-IT" sz="1600" dirty="0">
                <a:solidFill>
                  <a:prstClr val="black"/>
                </a:solidFill>
                <a:latin typeface="+mj-lt"/>
              </a:rPr>
              <a:t>La schermata finale propone l’intero piano, con tutte le attività presenti: in azzurro quelle obbligatorie e in bianco quelle a scelta, divise per anno di corso (figure 17 e 18). </a:t>
            </a:r>
          </a:p>
        </p:txBody>
      </p:sp>
      <p:pic>
        <p:nvPicPr>
          <p:cNvPr id="8" name="Immagine 7"/>
          <p:cNvPicPr>
            <a:picLocks noChangeAspect="1"/>
          </p:cNvPicPr>
          <p:nvPr/>
        </p:nvPicPr>
        <p:blipFill rotWithShape="1">
          <a:blip r:embed="rId2">
            <a:extLst>
              <a:ext uri="{28A0092B-C50C-407E-A947-70E740481C1C}">
                <a14:useLocalDpi xmlns:a14="http://schemas.microsoft.com/office/drawing/2010/main" val="0"/>
              </a:ext>
            </a:extLst>
          </a:blip>
          <a:srcRect r="19469"/>
          <a:stretch/>
        </p:blipFill>
        <p:spPr>
          <a:xfrm>
            <a:off x="1295398" y="1220449"/>
            <a:ext cx="9158177" cy="4789653"/>
          </a:xfrm>
          <a:prstGeom prst="rect">
            <a:avLst/>
          </a:prstGeom>
          <a:ln>
            <a:solidFill>
              <a:schemeClr val="accent1"/>
            </a:solidFill>
          </a:ln>
        </p:spPr>
      </p:pic>
      <p:pic>
        <p:nvPicPr>
          <p:cNvPr id="4" name="Immagine 3"/>
          <p:cNvPicPr>
            <a:picLocks noChangeAspect="1"/>
          </p:cNvPicPr>
          <p:nvPr/>
        </p:nvPicPr>
        <p:blipFill>
          <a:blip r:embed="rId3"/>
          <a:stretch>
            <a:fillRect/>
          </a:stretch>
        </p:blipFill>
        <p:spPr>
          <a:xfrm>
            <a:off x="2788736" y="1231491"/>
            <a:ext cx="4237087" cy="377985"/>
          </a:xfrm>
          <a:prstGeom prst="rect">
            <a:avLst/>
          </a:prstGeom>
        </p:spPr>
      </p:pic>
      <p:sp>
        <p:nvSpPr>
          <p:cNvPr id="6" name="Ovale 5"/>
          <p:cNvSpPr/>
          <p:nvPr/>
        </p:nvSpPr>
        <p:spPr>
          <a:xfrm>
            <a:off x="2053244" y="2734887"/>
            <a:ext cx="365760" cy="174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5048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49300"/>
          </a:xfrm>
        </p:spPr>
        <p:txBody>
          <a:bodyPr>
            <a:normAutofit/>
          </a:bodyPr>
          <a:lstStyle/>
          <a:p>
            <a:r>
              <a:rPr lang="it-IT" sz="1600" dirty="0">
                <a:latin typeface="Calibri Light" panose="020F0302020204030204" pitchFamily="34" charset="0"/>
              </a:rPr>
              <a:t>Clicca il pulsante “Conferma Piano” per confermare le tue scelte (figura 18). </a:t>
            </a:r>
            <a:br>
              <a:rPr lang="it-IT" sz="1600" dirty="0">
                <a:latin typeface="Calibri Light" panose="020F0302020204030204" pitchFamily="34" charset="0"/>
              </a:rPr>
            </a:br>
            <a:r>
              <a:rPr lang="it-IT" sz="1600" b="1" dirty="0">
                <a:latin typeface="Calibri Light" panose="020F0302020204030204" pitchFamily="34" charset="0"/>
              </a:rPr>
              <a:t>ATTENZIONE:</a:t>
            </a:r>
            <a:r>
              <a:rPr lang="it-IT" sz="1600" dirty="0">
                <a:latin typeface="Calibri Light" panose="020F0302020204030204" pitchFamily="34" charset="0"/>
              </a:rPr>
              <a:t> </a:t>
            </a:r>
            <a:r>
              <a:rPr lang="it-IT" sz="1600" b="1" dirty="0">
                <a:latin typeface="Calibri Light" panose="020F0302020204030204" pitchFamily="34" charset="0"/>
              </a:rPr>
              <a:t>Il piano lasciato in bozza non viene esaminato</a:t>
            </a:r>
            <a:r>
              <a:rPr lang="it-IT" sz="1600" dirty="0">
                <a:latin typeface="Calibri Light" panose="020F0302020204030204" pitchFamily="34" charset="0"/>
              </a:rPr>
              <a:t>.</a:t>
            </a:r>
          </a:p>
        </p:txBody>
      </p:sp>
      <p:sp>
        <p:nvSpPr>
          <p:cNvPr id="3" name="Segnaposto contenuto 2"/>
          <p:cNvSpPr>
            <a:spLocks noGrp="1"/>
          </p:cNvSpPr>
          <p:nvPr>
            <p:ph idx="1"/>
          </p:nvPr>
        </p:nvSpPr>
        <p:spPr>
          <a:xfrm>
            <a:off x="838200" y="1825624"/>
            <a:ext cx="10515600" cy="4746625"/>
          </a:xfrm>
        </p:spPr>
        <p:txBody>
          <a:bodyPr anchor="b">
            <a:normAutofit/>
          </a:bodyPr>
          <a:lstStyle/>
          <a:p>
            <a:pPr marL="0" indent="0" algn="ctr">
              <a:buNone/>
            </a:pPr>
            <a:endParaRPr lang="it-IT" sz="1400" dirty="0"/>
          </a:p>
          <a:p>
            <a:pPr marL="0" indent="0" algn="ctr">
              <a:buNone/>
            </a:pPr>
            <a:r>
              <a:rPr lang="it-IT" sz="1400" dirty="0"/>
              <a:t>Fig. 18</a:t>
            </a:r>
          </a:p>
        </p:txBody>
      </p:sp>
      <p:sp>
        <p:nvSpPr>
          <p:cNvPr id="7" name="Segnaposto numero diapositiva 6"/>
          <p:cNvSpPr>
            <a:spLocks noGrp="1"/>
          </p:cNvSpPr>
          <p:nvPr>
            <p:ph type="sldNum" sz="quarter" idx="12"/>
          </p:nvPr>
        </p:nvSpPr>
        <p:spPr/>
        <p:txBody>
          <a:bodyPr/>
          <a:lstStyle/>
          <a:p>
            <a:fld id="{DFAA26DA-4659-4A7F-A33C-D89E817FCABB}" type="slidenum">
              <a:rPr lang="it-IT" smtClean="0"/>
              <a:t>23</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89" y="939166"/>
            <a:ext cx="8039793" cy="5389070"/>
          </a:xfrm>
          <a:prstGeom prst="rect">
            <a:avLst/>
          </a:prstGeom>
          <a:ln>
            <a:solidFill>
              <a:schemeClr val="accent1"/>
            </a:solidFill>
          </a:ln>
        </p:spPr>
      </p:pic>
      <p:sp>
        <p:nvSpPr>
          <p:cNvPr id="5" name="Rettangolo arrotondato 4"/>
          <p:cNvSpPr/>
          <p:nvPr/>
        </p:nvSpPr>
        <p:spPr>
          <a:xfrm>
            <a:off x="7356764" y="6026727"/>
            <a:ext cx="748145" cy="1803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6824750" y="6056253"/>
            <a:ext cx="423949" cy="15087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255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2319" y="355600"/>
            <a:ext cx="9268238" cy="965859"/>
          </a:xfrm>
        </p:spPr>
        <p:txBody>
          <a:bodyPr>
            <a:normAutofit fontScale="90000"/>
          </a:bodyPr>
          <a:lstStyle/>
          <a:p>
            <a:br>
              <a:rPr lang="it-IT" sz="1800" dirty="0">
                <a:latin typeface="Calibri Light" panose="020F0302020204030204" pitchFamily="34" charset="0"/>
              </a:rPr>
            </a:br>
            <a:br>
              <a:rPr lang="it-IT" sz="1800" dirty="0">
                <a:latin typeface="Calibri Light" panose="020F0302020204030204" pitchFamily="34" charset="0"/>
              </a:rPr>
            </a:br>
            <a:r>
              <a:rPr lang="it-IT" sz="1800" dirty="0">
                <a:latin typeface="Calibri Light" panose="020F0302020204030204" pitchFamily="34" charset="0"/>
              </a:rPr>
              <a:t>A questo punto il tuo piano risulta registrato nel sistema e il tuo piano di studio risulterà </a:t>
            </a:r>
            <a:r>
              <a:rPr lang="it-IT" sz="1800" u="sng" dirty="0">
                <a:latin typeface="Calibri Light" panose="020F0302020204030204" pitchFamily="34" charset="0"/>
              </a:rPr>
              <a:t>PROPOSTO</a:t>
            </a:r>
            <a:r>
              <a:rPr lang="it-IT" sz="1800" dirty="0">
                <a:latin typeface="Calibri Light" panose="020F0302020204030204" pitchFamily="34" charset="0"/>
              </a:rPr>
              <a:t>(figura 19). </a:t>
            </a:r>
            <a:br>
              <a:rPr lang="it-IT" sz="1800" dirty="0">
                <a:effectLst>
                  <a:outerShdw blurRad="38100" dist="38100" dir="2700000" algn="tl">
                    <a:srgbClr val="000000">
                      <a:alpha val="43137"/>
                    </a:srgbClr>
                  </a:outerShdw>
                </a:effectLst>
                <a:latin typeface="Calibri Light" panose="020F0302020204030204" pitchFamily="34" charset="0"/>
              </a:rPr>
            </a:br>
            <a:r>
              <a:rPr lang="it-IT" sz="1800" b="1" dirty="0">
                <a:latin typeface="Calibri Light" panose="020F0302020204030204" pitchFamily="34" charset="0"/>
              </a:rPr>
              <a:t>Per tutto il periodo di apertura dei piani ti è comunque consentito modificare gli insegnamenti selezionati.</a:t>
            </a:r>
            <a:br>
              <a:rPr lang="it-IT" b="1" dirty="0"/>
            </a:br>
            <a:r>
              <a:rPr lang="it-IT" dirty="0"/>
              <a:t> </a:t>
            </a:r>
            <a:br>
              <a:rPr lang="it-IT" dirty="0"/>
            </a:br>
            <a:endParaRPr lang="it-IT" dirty="0"/>
          </a:p>
        </p:txBody>
      </p:sp>
      <p:sp>
        <p:nvSpPr>
          <p:cNvPr id="3" name="Segnaposto contenuto 2"/>
          <p:cNvSpPr>
            <a:spLocks noGrp="1"/>
          </p:cNvSpPr>
          <p:nvPr>
            <p:ph idx="1"/>
          </p:nvPr>
        </p:nvSpPr>
        <p:spPr>
          <a:xfrm>
            <a:off x="838200" y="1825624"/>
            <a:ext cx="10515600" cy="4841875"/>
          </a:xfrm>
        </p:spPr>
        <p:txBody>
          <a:bodyPr anchor="b">
            <a:normAutofit/>
          </a:bodyPr>
          <a:lstStyle/>
          <a:p>
            <a:pPr marL="0" indent="0" algn="ctr">
              <a:buNone/>
            </a:pPr>
            <a:r>
              <a:rPr lang="it-IT" sz="1400" dirty="0"/>
              <a:t>Fig. 19</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24</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7" y="838529"/>
            <a:ext cx="6798270" cy="2807981"/>
          </a:xfrm>
          <a:prstGeom prst="rect">
            <a:avLst/>
          </a:prstGeom>
          <a:ln>
            <a:solidFill>
              <a:schemeClr val="tx1"/>
            </a:solidFill>
          </a:ln>
        </p:spPr>
      </p:pic>
      <p:pic>
        <p:nvPicPr>
          <p:cNvPr id="7" name="Immagine 6"/>
          <p:cNvPicPr>
            <a:picLocks noChangeAspect="1"/>
          </p:cNvPicPr>
          <p:nvPr/>
        </p:nvPicPr>
        <p:blipFill>
          <a:blip r:embed="rId3"/>
          <a:stretch>
            <a:fillRect/>
          </a:stretch>
        </p:blipFill>
        <p:spPr>
          <a:xfrm>
            <a:off x="2217015" y="1825624"/>
            <a:ext cx="4261473" cy="377985"/>
          </a:xfrm>
          <a:prstGeom prst="rect">
            <a:avLst/>
          </a:prstGeom>
        </p:spPr>
      </p:pic>
      <p:pic>
        <p:nvPicPr>
          <p:cNvPr id="9" name="Immagine 8"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984" y="2973066"/>
            <a:ext cx="6087194" cy="3383284"/>
          </a:xfrm>
          <a:prstGeom prst="rect">
            <a:avLst/>
          </a:prstGeom>
          <a:ln w="38100">
            <a:solidFill>
              <a:schemeClr val="tx1"/>
            </a:solidFill>
          </a:ln>
        </p:spPr>
      </p:pic>
      <p:sp>
        <p:nvSpPr>
          <p:cNvPr id="10" name="Ovale 9"/>
          <p:cNvSpPr/>
          <p:nvPr/>
        </p:nvSpPr>
        <p:spPr>
          <a:xfrm>
            <a:off x="5902036" y="4414058"/>
            <a:ext cx="576452" cy="250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616036" y="838529"/>
            <a:ext cx="1385948" cy="1839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3" name="Freccia angolare in su 22"/>
          <p:cNvSpPr/>
          <p:nvPr/>
        </p:nvSpPr>
        <p:spPr>
          <a:xfrm rot="5400000">
            <a:off x="3617228" y="3646198"/>
            <a:ext cx="1126836" cy="1200727"/>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stretch>
            <a:fillRect/>
          </a:stretch>
        </p:blipFill>
        <p:spPr>
          <a:xfrm>
            <a:off x="6643922" y="2973066"/>
            <a:ext cx="4261473" cy="377985"/>
          </a:xfrm>
          <a:prstGeom prst="rect">
            <a:avLst/>
          </a:prstGeom>
        </p:spPr>
      </p:pic>
    </p:spTree>
    <p:extLst>
      <p:ext uri="{BB962C8B-B14F-4D97-AF65-F5344CB8AC3E}">
        <p14:creationId xmlns:p14="http://schemas.microsoft.com/office/powerpoint/2010/main" val="356850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86928"/>
            <a:ext cx="10515600" cy="5090035"/>
          </a:xfrm>
        </p:spPr>
        <p:txBody>
          <a:bodyPr anchor="t">
            <a:normAutofit/>
          </a:bodyPr>
          <a:lstStyle/>
          <a:p>
            <a:pPr marL="0" indent="0">
              <a:buNone/>
            </a:pPr>
            <a:r>
              <a:rPr lang="it-IT" sz="1600" dirty="0">
                <a:latin typeface="Calibri Light" panose="020F0302020204030204" pitchFamily="34" charset="0"/>
              </a:rPr>
              <a:t>Al termine della compilazione è possibile ancora modificare la scelta dello schema di piano, optando per quello “da approvare”. Clicca sul pulsante “Annulla piano” e nella maschera successiva clicca “Modifica Piano” per ritornare alla maschera iniziale.</a:t>
            </a:r>
          </a:p>
          <a:p>
            <a:pPr marL="0" indent="0">
              <a:buNone/>
            </a:pPr>
            <a:r>
              <a:rPr lang="it-IT" sz="1600" dirty="0">
                <a:latin typeface="Calibri Light" panose="020F0302020204030204" pitchFamily="34" charset="0"/>
              </a:rPr>
              <a:t> Per maggiori informazioni e per problemi di funzionamento della procedura online, puoi rivolgerti all’Ufficio gestione carriere dell’area di Scienze, all’indirizzo  </a:t>
            </a:r>
            <a:r>
              <a:rPr lang="it-IT" sz="1600" b="1" u="sng" dirty="0">
                <a:latin typeface="Calibri Light" panose="020F0302020204030204" pitchFamily="34" charset="0"/>
                <a:hlinkClick r:id="rId2"/>
              </a:rPr>
              <a:t>segr.studenti.scienze@unimib.it</a:t>
            </a:r>
            <a:endParaRPr lang="it-IT" sz="1600" b="1" u="sng" dirty="0">
              <a:latin typeface="Calibri Light" panose="020F0302020204030204" pitchFamily="34" charset="0"/>
            </a:endParaRPr>
          </a:p>
          <a:p>
            <a:pPr marL="0" indent="0">
              <a:buNone/>
            </a:pPr>
            <a:endParaRPr lang="it-IT" sz="1600" b="1" u="sng" dirty="0">
              <a:latin typeface="Calibri Light" panose="020F0302020204030204" pitchFamily="34" charset="0"/>
            </a:endParaRPr>
          </a:p>
          <a:p>
            <a:pPr marL="0" indent="0">
              <a:buNone/>
            </a:pPr>
            <a:r>
              <a:rPr lang="it-IT" sz="1600" dirty="0">
                <a:latin typeface="Calibri Light" panose="020F0302020204030204" pitchFamily="34" charset="0"/>
              </a:rPr>
              <a:t>Ti invitiamo a consultare:</a:t>
            </a:r>
          </a:p>
          <a:p>
            <a:r>
              <a:rPr lang="it-IT" sz="1600" dirty="0">
                <a:latin typeface="Calibri Light" panose="020F0302020204030204" pitchFamily="34" charset="0"/>
              </a:rPr>
              <a:t>per informazioni dettagliate e per il calendario aggiornato delle scadenze per l’anno accademico, la pagina web </a:t>
            </a:r>
            <a:r>
              <a:rPr lang="it-IT" sz="1600" b="1" dirty="0">
                <a:latin typeface="Calibri Light" panose="020F0302020204030204" pitchFamily="34" charset="0"/>
              </a:rPr>
              <a:t>Servizi - Segreterie studenti - Piani degli Studi - Area di Scienze</a:t>
            </a:r>
            <a:r>
              <a:rPr lang="it-IT" sz="1600" dirty="0">
                <a:latin typeface="Calibri Light" panose="020F0302020204030204" pitchFamily="34" charset="0"/>
              </a:rPr>
              <a:t> all’indirizzo </a:t>
            </a:r>
            <a:r>
              <a:rPr lang="it-IT" sz="1600" u="sng" dirty="0">
                <a:latin typeface="Calibri Light" panose="020F0302020204030204" pitchFamily="34" charset="0"/>
                <a:hlinkClick r:id="rId3"/>
              </a:rPr>
              <a:t>https://www.unimib.it/servizi/segreterie-studenti/piani-degli-studi/area-scienze</a:t>
            </a:r>
            <a:endParaRPr lang="it-IT" sz="1600" dirty="0">
              <a:latin typeface="Calibri Light" panose="020F0302020204030204" pitchFamily="34" charset="0"/>
            </a:endParaRPr>
          </a:p>
          <a:p>
            <a:r>
              <a:rPr lang="it-IT" sz="1600" dirty="0">
                <a:latin typeface="Calibri Light" panose="020F0302020204030204" pitchFamily="34" charset="0"/>
              </a:rPr>
              <a:t> il Regolamento Didattico del Corso, all’indirizzo </a:t>
            </a:r>
            <a:r>
              <a:rPr lang="it-IT" sz="1600" dirty="0">
                <a:latin typeface="Calibri Light" panose="020F0302020204030204" pitchFamily="34" charset="0"/>
                <a:hlinkClick r:id="rId4"/>
              </a:rPr>
              <a:t>https://elearning.unimib.it/mod/page/view.php?id=272045</a:t>
            </a:r>
            <a:endParaRPr lang="it-IT" sz="1600" dirty="0">
              <a:latin typeface="Calibri Light" panose="020F0302020204030204" pitchFamily="34" charset="0"/>
            </a:endParaRPr>
          </a:p>
          <a:p>
            <a:r>
              <a:rPr lang="it-IT" sz="1600" dirty="0">
                <a:latin typeface="Calibri Light" panose="020F0302020204030204" pitchFamily="34" charset="0"/>
              </a:rPr>
              <a:t>il Regolamento studenti dell’Ateneo di Milano - Bicocca (in particolare l’art. 13 - Piano di studio), all’indirizzo </a:t>
            </a:r>
            <a:r>
              <a:rPr lang="it-IT" sz="1600" u="sng" dirty="0">
                <a:latin typeface="Calibri Light" panose="020F0302020204030204" pitchFamily="34" charset="0"/>
                <a:hlinkClick r:id="rId5"/>
              </a:rPr>
              <a:t>       https://www.unimib.it/sites/default/files/allegati/regolamento_studenti_2019_con_decreto.pdf</a:t>
            </a:r>
            <a:endParaRPr lang="it-IT" sz="1600" dirty="0">
              <a:latin typeface="Calibri Light" panose="020F0302020204030204" pitchFamily="34" charset="0"/>
            </a:endParaRPr>
          </a:p>
          <a:p>
            <a:pPr marL="0" indent="0">
              <a:buNone/>
            </a:pPr>
            <a:endParaRPr lang="it-IT" sz="1600" dirty="0">
              <a:latin typeface="Calibri Light" panose="020F0302020204030204" pitchFamily="34" charset="0"/>
            </a:endParaRPr>
          </a:p>
          <a:p>
            <a:pPr marL="0" indent="0" algn="ctr">
              <a:buNone/>
            </a:pPr>
            <a:r>
              <a:rPr lang="it-IT" sz="1600" dirty="0">
                <a:latin typeface="Calibri Light" panose="020F0302020204030204" pitchFamily="34" charset="0"/>
              </a:rPr>
              <a:t>Buono studio!</a:t>
            </a:r>
          </a:p>
        </p:txBody>
      </p:sp>
      <p:pic>
        <p:nvPicPr>
          <p:cNvPr id="4" name="Immagine 3"/>
          <p:cNvPicPr/>
          <p:nvPr/>
        </p:nvPicPr>
        <p:blipFill>
          <a:blip r:embed="rId6">
            <a:extLst>
              <a:ext uri="{28A0092B-C50C-407E-A947-70E740481C1C}">
                <a14:useLocalDpi xmlns:a14="http://schemas.microsoft.com/office/drawing/2010/main" val="0"/>
              </a:ext>
            </a:extLst>
          </a:blip>
          <a:stretch>
            <a:fillRect/>
          </a:stretch>
        </p:blipFill>
        <p:spPr>
          <a:xfrm>
            <a:off x="9230624" y="4630305"/>
            <a:ext cx="1931957" cy="1408636"/>
          </a:xfrm>
          <a:prstGeom prst="rect">
            <a:avLst/>
          </a:prstGeom>
        </p:spPr>
      </p:pic>
      <p:sp>
        <p:nvSpPr>
          <p:cNvPr id="6" name="Segnaposto numero diapositiva 5"/>
          <p:cNvSpPr>
            <a:spLocks noGrp="1"/>
          </p:cNvSpPr>
          <p:nvPr>
            <p:ph type="sldNum" sz="quarter" idx="12"/>
          </p:nvPr>
        </p:nvSpPr>
        <p:spPr/>
        <p:txBody>
          <a:bodyPr/>
          <a:lstStyle/>
          <a:p>
            <a:fld id="{DFAA26DA-4659-4A7F-A33C-D89E817FCABB}" type="slidenum">
              <a:rPr lang="it-IT" smtClean="0"/>
              <a:t>25</a:t>
            </a:fld>
            <a:endParaRPr lang="it-IT"/>
          </a:p>
        </p:txBody>
      </p:sp>
    </p:spTree>
    <p:extLst>
      <p:ext uri="{BB962C8B-B14F-4D97-AF65-F5344CB8AC3E}">
        <p14:creationId xmlns:p14="http://schemas.microsoft.com/office/powerpoint/2010/main" val="2251901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fontScale="92500" lnSpcReduction="10000"/>
          </a:bodyPr>
          <a:lstStyle/>
          <a:p>
            <a:endParaRPr lang="it-IT" sz="2000" b="1" u="sng" dirty="0">
              <a:latin typeface="+mj-lt"/>
            </a:endParaRPr>
          </a:p>
          <a:p>
            <a:r>
              <a:rPr lang="it-IT" sz="2400" b="1" u="sng" dirty="0">
                <a:latin typeface="+mj-lt"/>
              </a:rPr>
              <a:t>Ufficio Gestione Carriere</a:t>
            </a:r>
          </a:p>
          <a:p>
            <a:pPr marL="0" indent="0">
              <a:buNone/>
            </a:pPr>
            <a:r>
              <a:rPr lang="it-IT" sz="2000" dirty="0">
                <a:latin typeface="Calibri Light" panose="020F0302020204030204" pitchFamily="34" charset="0"/>
                <a:cs typeface="Calibri Light" panose="020F0302020204030204" pitchFamily="34" charset="0"/>
              </a:rPr>
              <a:t>L</a:t>
            </a:r>
            <a:r>
              <a:rPr lang="it-IT" sz="2000" b="1" dirty="0">
                <a:latin typeface="Calibri Light" panose="020F0302020204030204" pitchFamily="34" charset="0"/>
                <a:cs typeface="Calibri Light" panose="020F0302020204030204" pitchFamily="34" charset="0"/>
              </a:rPr>
              <a:t>’</a:t>
            </a:r>
            <a:r>
              <a:rPr lang="it-IT" sz="2000" dirty="0">
                <a:latin typeface="Calibri Light" panose="020F0302020204030204" pitchFamily="34" charset="0"/>
                <a:cs typeface="Calibri Light" panose="020F0302020204030204" pitchFamily="34" charset="0"/>
              </a:rPr>
              <a:t>Ufficio Gestione Carriere</a:t>
            </a:r>
            <a:r>
              <a:rPr lang="it-IT" sz="2000" b="1" dirty="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p>
          <a:p>
            <a:pPr marL="0" indent="0">
              <a:buNone/>
            </a:pPr>
            <a:r>
              <a:rPr lang="it-IT" sz="2000" dirty="0">
                <a:latin typeface="Calibri Light" panose="020F0302020204030204" pitchFamily="34" charset="0"/>
                <a:cs typeface="Calibri Light" panose="020F0302020204030204" pitchFamily="34" charset="0"/>
              </a:rPr>
              <a:t>Per quanto riguarda il piano di studi, l’Ufficio Gestione Carriere è la struttura competente a fornire assistenza agli studenti sugli aspetti tecnici del sistema di presentazione del piano in </a:t>
            </a:r>
            <a:r>
              <a:rPr lang="it-IT" sz="2000" dirty="0" err="1">
                <a:latin typeface="Calibri Light" panose="020F0302020204030204" pitchFamily="34" charset="0"/>
                <a:cs typeface="Calibri Light" panose="020F0302020204030204" pitchFamily="34" charset="0"/>
              </a:rPr>
              <a:t>Segreterieonline</a:t>
            </a:r>
            <a:r>
              <a:rPr lang="it-IT" sz="2000" dirty="0">
                <a:latin typeface="Calibri Light" panose="020F0302020204030204" pitchFamily="34" charset="0"/>
                <a:cs typeface="Calibri Light" panose="020F0302020204030204" pitchFamily="34" charset="0"/>
              </a:rPr>
              <a:t>.</a:t>
            </a:r>
          </a:p>
          <a:p>
            <a:pPr marL="0" indent="0">
              <a:buNone/>
            </a:pPr>
            <a:r>
              <a:rPr lang="it-IT" sz="2000" dirty="0">
                <a:latin typeface="Calibri Light" panose="020F0302020204030204" pitchFamily="34" charset="0"/>
                <a:cs typeface="Calibri Light" panose="020F0302020204030204" pitchFamily="34" charset="0"/>
              </a:rPr>
              <a:t>Si consiglia di consultare la pagina </a:t>
            </a:r>
            <a:r>
              <a:rPr lang="it-IT" sz="2000" u="sng" dirty="0">
                <a:latin typeface="Calibri Light" panose="020F0302020204030204" pitchFamily="34" charset="0"/>
                <a:cs typeface="Calibri Light" panose="020F0302020204030204" pitchFamily="34" charset="0"/>
                <a:hlinkClick r:id="rId2"/>
              </a:rPr>
              <a:t>https://www.unimib.it/servizi/segreterie-studenti</a:t>
            </a:r>
            <a:r>
              <a:rPr lang="it-IT" sz="2000" dirty="0">
                <a:latin typeface="Calibri Light" panose="020F0302020204030204" pitchFamily="34" charset="0"/>
                <a:cs typeface="Calibri Light" panose="020F0302020204030204" pitchFamily="34" charset="0"/>
              </a:rPr>
              <a:t> per le diverse esigenze amministrative della carriera e in particolare la pagina </a:t>
            </a:r>
            <a:r>
              <a:rPr lang="it-IT" sz="2000" u="sng" dirty="0">
                <a:latin typeface="Calibri Light" panose="020F0302020204030204" pitchFamily="34" charset="0"/>
                <a:cs typeface="Calibri Light" panose="020F0302020204030204" pitchFamily="34" charset="0"/>
                <a:hlinkClick r:id="rId3"/>
              </a:rPr>
              <a:t>https://www.unimib.it/servizi/segreterie-studenti/piani-degli-studi</a:t>
            </a:r>
            <a:r>
              <a:rPr lang="it-IT" sz="2000" dirty="0">
                <a:latin typeface="Calibri Light" panose="020F0302020204030204" pitchFamily="34" charset="0"/>
                <a:cs typeface="Calibri Light" panose="020F0302020204030204" pitchFamily="34" charset="0"/>
              </a:rPr>
              <a:t> per le informazioni relative alla presentazione del piano di studi.</a:t>
            </a:r>
          </a:p>
          <a:p>
            <a:pPr marL="0" indent="0">
              <a:buNone/>
            </a:pPr>
            <a:r>
              <a:rPr lang="it-IT" sz="2000" dirty="0">
                <a:latin typeface="Calibri Light" panose="020F0302020204030204" pitchFamily="34" charset="0"/>
                <a:cs typeface="Calibri Light" panose="020F0302020204030204" pitchFamily="34" charset="0"/>
              </a:rPr>
              <a:t>L’orario di ricevimento dell’Ufficio Gestione Carriere di Scienze (sportello 7 nell’</a:t>
            </a:r>
            <a:r>
              <a:rPr lang="it-IT" sz="2000" b="1" dirty="0">
                <a:latin typeface="Calibri Light" panose="020F0302020204030204" pitchFamily="34" charset="0"/>
                <a:cs typeface="Calibri Light" panose="020F0302020204030204" pitchFamily="34" charset="0"/>
              </a:rPr>
              <a:t>Edificio U17 </a:t>
            </a:r>
            <a:r>
              <a:rPr lang="it-IT" sz="2000" dirty="0">
                <a:latin typeface="Calibri Light" panose="020F0302020204030204" pitchFamily="34" charset="0"/>
                <a:cs typeface="Calibri Light" panose="020F0302020204030204" pitchFamily="34" charset="0"/>
              </a:rPr>
              <a:t>- Piazzetta ribassata Difesa per le donne) è il seguente:</a:t>
            </a:r>
          </a:p>
          <a:p>
            <a:pPr marL="0" indent="0">
              <a:buNone/>
            </a:pPr>
            <a:r>
              <a:rPr lang="it-IT" sz="2000" i="1" dirty="0">
                <a:latin typeface="Calibri Light" panose="020F0302020204030204" pitchFamily="34" charset="0"/>
                <a:cs typeface="Calibri Light" panose="020F0302020204030204" pitchFamily="34" charset="0"/>
              </a:rPr>
              <a:t>lunedì dalle 13.45 alle 15.45</a:t>
            </a:r>
            <a:br>
              <a:rPr lang="it-IT" sz="2000" i="1" dirty="0">
                <a:latin typeface="Calibri Light" panose="020F0302020204030204" pitchFamily="34" charset="0"/>
                <a:cs typeface="Calibri Light" panose="020F0302020204030204" pitchFamily="34" charset="0"/>
              </a:rPr>
            </a:br>
            <a:r>
              <a:rPr lang="it-IT" sz="2000" i="1" dirty="0">
                <a:latin typeface="Calibri Light" panose="020F0302020204030204" pitchFamily="34" charset="0"/>
                <a:cs typeface="Calibri Light" panose="020F0302020204030204" pitchFamily="34" charset="0"/>
              </a:rPr>
              <a:t>mercoledì e  venerdì dalle 09.00 alle 12.00</a:t>
            </a:r>
          </a:p>
          <a:p>
            <a:pPr marL="0" indent="0">
              <a:buNone/>
            </a:pPr>
            <a:r>
              <a:rPr lang="it-IT" sz="2000" dirty="0">
                <a:latin typeface="+mj-lt"/>
              </a:rPr>
              <a:t>servizio fruibile previo appuntamento da concordarsi scrivendo a</a:t>
            </a:r>
            <a:r>
              <a:rPr lang="it-IT" sz="2000" dirty="0">
                <a:latin typeface="Calibri Light" panose="020F0302020204030204" pitchFamily="34" charset="0"/>
                <a:cs typeface="Calibri Light" panose="020F0302020204030204" pitchFamily="34" charset="0"/>
              </a:rPr>
              <a:t>: </a:t>
            </a:r>
            <a:r>
              <a:rPr lang="it-IT" sz="2000" b="1" u="sng" dirty="0">
                <a:latin typeface="Calibri Light" panose="020F0302020204030204" pitchFamily="34" charset="0"/>
                <a:cs typeface="Calibri Light" panose="020F0302020204030204" pitchFamily="34" charset="0"/>
                <a:hlinkClick r:id="rId4"/>
              </a:rPr>
              <a:t>segr.studenti.scienze@unimib.it</a:t>
            </a:r>
            <a:r>
              <a:rPr lang="it-IT" sz="2000" dirty="0">
                <a:latin typeface="Calibri Light" panose="020F0302020204030204" pitchFamily="34" charset="0"/>
                <a:cs typeface="Calibri Light" panose="020F0302020204030204" pitchFamily="34" charset="0"/>
              </a:rPr>
              <a:t>   </a:t>
            </a:r>
          </a:p>
          <a:p>
            <a:pPr marL="0" indent="0" algn="ctr">
              <a:buNone/>
            </a:pPr>
            <a:r>
              <a:rPr lang="it-IT" sz="1800" dirty="0">
                <a:latin typeface="Calibri Light" panose="020F0302020204030204" pitchFamily="34" charset="0"/>
                <a:cs typeface="Calibri Light" panose="020F0302020204030204" pitchFamily="34" charset="0"/>
              </a:rPr>
              <a:t>Non è previsto lo sportello telefonico</a:t>
            </a:r>
            <a:r>
              <a:rPr lang="it-IT" sz="2000" dirty="0">
                <a:latin typeface="Calibri Light" panose="020F0302020204030204" pitchFamily="34" charset="0"/>
                <a:cs typeface="Calibri Light" panose="020F0302020204030204" pitchFamily="34" charset="0"/>
              </a:rPr>
              <a:t>.</a:t>
            </a:r>
          </a:p>
          <a:p>
            <a:endParaRPr lang="it-IT" sz="2000" b="1" u="sng" dirty="0">
              <a:latin typeface="+mj-lt"/>
            </a:endParaRPr>
          </a:p>
        </p:txBody>
      </p:sp>
      <p:sp>
        <p:nvSpPr>
          <p:cNvPr id="4" name="Segnaposto numero diapositiva 3"/>
          <p:cNvSpPr>
            <a:spLocks noGrp="1"/>
          </p:cNvSpPr>
          <p:nvPr>
            <p:ph type="sldNum" sz="quarter" idx="12"/>
          </p:nvPr>
        </p:nvSpPr>
        <p:spPr/>
        <p:txBody>
          <a:bodyPr/>
          <a:lstStyle/>
          <a:p>
            <a:fld id="{DFAA26DA-4659-4A7F-A33C-D89E817FCABB}" type="slidenum">
              <a:rPr lang="it-IT" smtClean="0"/>
              <a:t>26</a:t>
            </a:fld>
            <a:endParaRPr lang="it-IT" dirty="0"/>
          </a:p>
        </p:txBody>
      </p:sp>
      <p:pic>
        <p:nvPicPr>
          <p:cNvPr id="7" name="Immagine 6" descr="Confused Direction Signs - Hurc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3816" y="86965"/>
            <a:ext cx="1490137" cy="1603723"/>
          </a:xfrm>
          <a:prstGeom prst="rect">
            <a:avLst/>
          </a:prstGeom>
        </p:spPr>
      </p:pic>
    </p:spTree>
    <p:extLst>
      <p:ext uri="{BB962C8B-B14F-4D97-AF65-F5344CB8AC3E}">
        <p14:creationId xmlns:p14="http://schemas.microsoft.com/office/powerpoint/2010/main" val="181761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a:bodyPr>
          <a:lstStyle/>
          <a:p>
            <a:endParaRPr lang="it-IT" sz="2000" b="1" u="sng" dirty="0">
              <a:latin typeface="+mj-lt"/>
            </a:endParaRPr>
          </a:p>
          <a:p>
            <a:r>
              <a:rPr lang="it-IT" sz="2000" b="1" u="sng" dirty="0">
                <a:latin typeface="+mj-lt"/>
              </a:rPr>
              <a:t>Segreteria Didattica</a:t>
            </a:r>
            <a:endParaRPr lang="it-IT" sz="2000" dirty="0">
              <a:latin typeface="+mj-lt"/>
            </a:endParaRPr>
          </a:p>
          <a:p>
            <a:pPr marL="0" indent="0">
              <a:buNone/>
            </a:pPr>
            <a:r>
              <a:rPr lang="it-IT" sz="1600" dirty="0">
                <a:latin typeface="+mj-lt"/>
              </a:rPr>
              <a:t>La</a:t>
            </a:r>
            <a:r>
              <a:rPr lang="it-IT" sz="1600" b="1" dirty="0">
                <a:latin typeface="+mj-lt"/>
              </a:rPr>
              <a:t> </a:t>
            </a:r>
            <a:r>
              <a:rPr lang="it-IT" sz="1600" dirty="0">
                <a:latin typeface="+mj-lt"/>
              </a:rPr>
              <a:t>Segreteria Didattica fornisce servizi di supporto didattico e informativo agli studenti (orari delle lezioni, ricevimento docenti, calendario esami, piani di studio, laboratori). </a:t>
            </a:r>
          </a:p>
          <a:p>
            <a:pPr marL="0" indent="0">
              <a:buNone/>
            </a:pPr>
            <a:r>
              <a:rPr lang="it-IT" sz="1600" u="sng" dirty="0">
                <a:latin typeface="+mj-lt"/>
              </a:rPr>
              <a:t>Ricevimento</a:t>
            </a:r>
            <a:r>
              <a:rPr lang="it-IT" sz="1600" dirty="0">
                <a:latin typeface="+mj-lt"/>
              </a:rPr>
              <a:t>:</a:t>
            </a:r>
          </a:p>
          <a:p>
            <a:pPr marL="0" indent="0">
              <a:buNone/>
            </a:pPr>
            <a:r>
              <a:rPr lang="it-IT" sz="1600" dirty="0">
                <a:latin typeface="+mj-lt"/>
              </a:rPr>
              <a:t>servizio fruibile previo appuntamento da concordarsi scrivendo a </a:t>
            </a:r>
            <a:r>
              <a:rPr lang="it-IT" sz="1600" dirty="0">
                <a:latin typeface="+mj-lt"/>
                <a:hlinkClick r:id="rId2"/>
              </a:rPr>
              <a:t>segreteria-matematica@unimib.it</a:t>
            </a:r>
            <a:endParaRPr lang="it-IT" sz="1600" dirty="0">
              <a:latin typeface="+mj-lt"/>
            </a:endParaRPr>
          </a:p>
          <a:p>
            <a:pPr marL="0" indent="0">
              <a:buNone/>
            </a:pPr>
            <a:r>
              <a:rPr lang="it-IT" sz="1600" u="sng" dirty="0">
                <a:latin typeface="+mj-lt"/>
              </a:rPr>
              <a:t>Sede</a:t>
            </a:r>
            <a:r>
              <a:rPr lang="it-IT" sz="1600" dirty="0">
                <a:latin typeface="+mj-lt"/>
              </a:rPr>
              <a:t>: </a:t>
            </a:r>
            <a:r>
              <a:rPr lang="it-IT" sz="1600" b="1" dirty="0">
                <a:latin typeface="+mj-lt"/>
              </a:rPr>
              <a:t>Edificio U5</a:t>
            </a:r>
            <a:r>
              <a:rPr lang="it-IT" sz="1600" dirty="0">
                <a:latin typeface="+mj-lt"/>
              </a:rPr>
              <a:t>, Via Cozzi, 55 - 20125 Milano – II piano – stanza 2108</a:t>
            </a:r>
          </a:p>
          <a:p>
            <a:pPr marL="0" indent="0">
              <a:buNone/>
            </a:pPr>
            <a:r>
              <a:rPr lang="it-IT" sz="1600" dirty="0">
                <a:latin typeface="+mj-lt"/>
              </a:rPr>
              <a:t>e-mail: </a:t>
            </a:r>
            <a:r>
              <a:rPr lang="it-IT" sz="1600" dirty="0">
                <a:hlinkClick r:id="rId2"/>
              </a:rPr>
              <a:t>segreteria-matematica@unimib.it</a:t>
            </a:r>
            <a:endParaRPr lang="it-IT" sz="1600" dirty="0"/>
          </a:p>
          <a:p>
            <a:pPr marL="0" indent="0">
              <a:buNone/>
            </a:pPr>
            <a:endParaRPr lang="it-IT" sz="1600" dirty="0">
              <a:latin typeface="+mj-lt"/>
            </a:endParaRPr>
          </a:p>
          <a:p>
            <a:pPr marL="0" indent="0">
              <a:buNone/>
            </a:pPr>
            <a:r>
              <a:rPr lang="it-IT" sz="1600" dirty="0">
                <a:latin typeface="+mj-lt"/>
              </a:rPr>
              <a:t>Per tutte le informazioni sulla didattica: </a:t>
            </a:r>
            <a:r>
              <a:rPr lang="it-IT" sz="1600" b="1" u="sng" dirty="0">
                <a:latin typeface="+mj-lt"/>
                <a:hlinkClick r:id="rId3"/>
              </a:rPr>
              <a:t>https://elearning.unimib.it/course/index.php?categoryid=3509</a:t>
            </a:r>
            <a:endParaRPr lang="it-IT" sz="4000" b="1" u="sng" dirty="0">
              <a:latin typeface="+mj-lt"/>
            </a:endParaRPr>
          </a:p>
          <a:p>
            <a:pPr marL="0" indent="0">
              <a:buNone/>
            </a:pPr>
            <a:br>
              <a:rPr lang="it-IT" sz="1700" dirty="0">
                <a:latin typeface="Calibri Light" panose="020F0302020204030204" pitchFamily="34" charset="0"/>
                <a:cs typeface="Calibri Light" panose="020F0302020204030204" pitchFamily="34" charset="0"/>
              </a:rPr>
            </a:br>
            <a:endParaRPr lang="it-IT" sz="1700" dirty="0">
              <a:latin typeface="Calibri Light" panose="020F0302020204030204" pitchFamily="34" charset="0"/>
              <a:cs typeface="Calibri Light" panose="020F0302020204030204" pitchFamily="34" charset="0"/>
            </a:endParaRPr>
          </a:p>
          <a:p>
            <a:pPr marL="0" indent="0">
              <a:buNone/>
            </a:pPr>
            <a:endParaRPr lang="it-IT" sz="2000" dirty="0">
              <a:latin typeface="+mj-lt"/>
            </a:endParaRPr>
          </a:p>
          <a:p>
            <a:endParaRPr lang="it-IT" sz="16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27</a:t>
            </a:fld>
            <a:endParaRPr lang="it-IT" dirty="0"/>
          </a:p>
        </p:txBody>
      </p:sp>
    </p:spTree>
    <p:extLst>
      <p:ext uri="{BB962C8B-B14F-4D97-AF65-F5344CB8AC3E}">
        <p14:creationId xmlns:p14="http://schemas.microsoft.com/office/powerpoint/2010/main" val="119510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3012" y="397744"/>
            <a:ext cx="9144000" cy="2387600"/>
          </a:xfrm>
        </p:spPr>
        <p:txBody>
          <a:bodyPr anchor="ctr">
            <a:normAutofit/>
          </a:bodyPr>
          <a:lstStyle/>
          <a:p>
            <a:r>
              <a:rPr lang="it-IT" sz="3200" b="1" dirty="0">
                <a:effectLst/>
                <a:latin typeface="Calibri Light" panose="020F0302020204030204" pitchFamily="34" charset="0"/>
                <a:ea typeface="Calibri" panose="020F0502020204030204" pitchFamily="34" charset="0"/>
                <a:cs typeface="Times New Roman" panose="02020603050405020304" pitchFamily="18" charset="0"/>
              </a:rPr>
              <a:t>Quando si presenta? </a:t>
            </a:r>
            <a:br>
              <a:rPr lang="it-IT" sz="3200" b="1" dirty="0">
                <a:effectLst/>
                <a:latin typeface="Calibri Light" panose="020F0302020204030204" pitchFamily="34" charset="0"/>
                <a:ea typeface="Calibri" panose="020F0502020204030204" pitchFamily="34" charset="0"/>
                <a:cs typeface="Times New Roman" panose="02020603050405020304" pitchFamily="18" charset="0"/>
              </a:rPr>
            </a:br>
            <a:endParaRPr lang="it-IT" sz="3200" b="1" dirty="0">
              <a:latin typeface="Calibri Light" panose="020F0302020204030204" pitchFamily="34" charset="0"/>
            </a:endParaRPr>
          </a:p>
        </p:txBody>
      </p:sp>
      <p:sp>
        <p:nvSpPr>
          <p:cNvPr id="3" name="Sottotitolo 2"/>
          <p:cNvSpPr>
            <a:spLocks noGrp="1"/>
          </p:cNvSpPr>
          <p:nvPr>
            <p:ph type="subTitle" idx="1"/>
          </p:nvPr>
        </p:nvSpPr>
        <p:spPr>
          <a:xfrm>
            <a:off x="1598764" y="1949570"/>
            <a:ext cx="9144000" cy="4632385"/>
          </a:xfrm>
        </p:spPr>
        <p:txBody>
          <a:bodyPr>
            <a:normAutofit/>
          </a:bodyPr>
          <a:lstStyle/>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All’atto dell’immatricolazione ti viene attribuito automaticamente un piano di studio denominato statutario che comprende le attività formative obbligatorie previste per l’anno di immatricolazione. </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Successivamente, in periodi ben definiti stabiliti dall’Ateneo, in genere nei mesi di novembre e marzo, sarai tenuto a presentare un tuo piano di studio con l’indicazione delle attività opzionali e di quelle a scelta libera, nel rispetto del numero di crediti da acquisire, i vincoli e le eventuali regole di propedeuticità secondo il Regolamento Didattico del tuo Corso.</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Il calendario dettagliato, aggiornato annualmente, è disponibile nella pagina web </a:t>
            </a:r>
            <a:r>
              <a:rPr lang="it-IT" sz="2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https://www.unimib.it/servizi/segreterie-studenti/piani-degli-studi/area-scienze</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 nel documento </a:t>
            </a:r>
            <a:r>
              <a:rPr lang="it-IT" sz="2200" dirty="0">
                <a:latin typeface="Calibri Light" panose="020F0302020204030204" pitchFamily="34" charset="0"/>
                <a:ea typeface="Calibri" panose="020F0502020204030204" pitchFamily="34" charset="0"/>
                <a:cs typeface="Times New Roman" panose="02020603050405020304" pitchFamily="18" charset="0"/>
              </a:rPr>
              <a:t>«</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AVVISO PRESENTAZIONE PIANI DI STUDIO».</a:t>
            </a:r>
          </a:p>
          <a:p>
            <a:endParaRPr lang="it-IT" sz="2200" dirty="0"/>
          </a:p>
        </p:txBody>
      </p:sp>
      <p:pic>
        <p:nvPicPr>
          <p:cNvPr id="4" name="Immagine 3"/>
          <p:cNvPicPr/>
          <p:nvPr/>
        </p:nvPicPr>
        <p:blipFill>
          <a:blip r:embed="rId4" cstate="print">
            <a:extLst>
              <a:ext uri="{28A0092B-C50C-407E-A947-70E740481C1C}">
                <a14:useLocalDpi xmlns:a14="http://schemas.microsoft.com/office/drawing/2010/main" val="0"/>
              </a:ext>
            </a:extLst>
          </a:blip>
          <a:stretch>
            <a:fillRect/>
          </a:stretch>
        </p:blipFill>
        <p:spPr>
          <a:xfrm>
            <a:off x="8502883" y="464017"/>
            <a:ext cx="1434747" cy="1425168"/>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3</a:t>
            </a:fld>
            <a:endParaRPr lang="it-IT"/>
          </a:p>
        </p:txBody>
      </p:sp>
    </p:spTree>
    <p:extLst>
      <p:ext uri="{BB962C8B-B14F-4D97-AF65-F5344CB8AC3E}">
        <p14:creationId xmlns:p14="http://schemas.microsoft.com/office/powerpoint/2010/main" val="562952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sz="3100" b="1" dirty="0"/>
            </a:br>
            <a:br>
              <a:rPr lang="it-IT" sz="3100" b="1" dirty="0"/>
            </a:br>
            <a:br>
              <a:rPr lang="it-IT" sz="3100" b="1" dirty="0"/>
            </a:br>
            <a:r>
              <a:rPr lang="it-IT" sz="3600" b="1" dirty="0"/>
              <a:t>Come si presenta?</a:t>
            </a:r>
            <a:br>
              <a:rPr lang="it-IT" sz="3600" b="1" dirty="0"/>
            </a:br>
            <a:br>
              <a:rPr lang="it-IT" sz="3600" b="1" dirty="0"/>
            </a:br>
            <a:endParaRPr lang="it-IT" sz="3600" b="1" dirty="0"/>
          </a:p>
        </p:txBody>
      </p:sp>
      <p:sp>
        <p:nvSpPr>
          <p:cNvPr id="3" name="Segnaposto contenuto 2"/>
          <p:cNvSpPr>
            <a:spLocks noGrp="1"/>
          </p:cNvSpPr>
          <p:nvPr>
            <p:ph idx="1"/>
          </p:nvPr>
        </p:nvSpPr>
        <p:spPr/>
        <p:txBody>
          <a:bodyPr anchor="ctr"/>
          <a:lstStyle/>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Il piano deve essere presentato telematicamente, entrando nella pagina web del servizio Segreterie OnLine, all’indirizzo </a:t>
            </a:r>
            <a:r>
              <a:rPr lang="it-IT" sz="2200" dirty="0">
                <a:latin typeface="Calibri Light" panose="020F0302020204030204" pitchFamily="34" charset="0"/>
                <a:ea typeface="Calibri" panose="020F0502020204030204" pitchFamily="34" charset="0"/>
                <a:cs typeface="Times New Roman" panose="02020603050405020304" pitchFamily="18" charset="0"/>
                <a:hlinkClick r:id="rId2"/>
              </a:rPr>
              <a:t>https://s3w.si.unimib.it/Home.do</a:t>
            </a:r>
            <a:endParaRPr lang="it-IT" sz="2200" dirty="0">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2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2200" dirty="0">
                <a:latin typeface="Calibri Light" panose="020F0302020204030204" pitchFamily="34" charset="0"/>
                <a:ea typeface="Calibri" panose="020F0502020204030204" pitchFamily="34" charset="0"/>
                <a:cs typeface="Times New Roman" panose="02020603050405020304" pitchFamily="18" charset="0"/>
              </a:rPr>
              <a:t>: Al termine della procedura devi confermare il piano, utilizzando l’apposito pulsante </a:t>
            </a:r>
            <a:r>
              <a:rPr lang="it-IT" sz="2200" u="sng" dirty="0">
                <a:latin typeface="Calibri Light" panose="020F0302020204030204" pitchFamily="34" charset="0"/>
                <a:ea typeface="Calibri" panose="020F0502020204030204" pitchFamily="34" charset="0"/>
                <a:cs typeface="Times New Roman" panose="02020603050405020304" pitchFamily="18" charset="0"/>
              </a:rPr>
              <a:t>CONFERMA</a:t>
            </a:r>
            <a:r>
              <a:rPr lang="it-IT" sz="2200" dirty="0">
                <a:latin typeface="Calibri Light" panose="020F0302020204030204" pitchFamily="34" charset="0"/>
                <a:ea typeface="Calibri" panose="020F0502020204030204" pitchFamily="34" charset="0"/>
                <a:cs typeface="Times New Roman" panose="02020603050405020304" pitchFamily="18" charset="0"/>
              </a:rPr>
              <a:t>. Il piano lasciato in bozza non viene esaminato.</a:t>
            </a:r>
          </a:p>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La compilazione online ti è consentita fino a quando risulti essere iscritto in corso. Successivamente dovrai presentare un’istanza cartacea all’Ufficio Gestione Carriere, inviandola all’indirizzo segr.studenti.scienze@unimib.it.</a:t>
            </a:r>
          </a:p>
          <a:p>
            <a:endParaRPr lang="it-IT" dirty="0"/>
          </a:p>
        </p:txBody>
      </p:sp>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8134708" y="365125"/>
            <a:ext cx="1802922" cy="1656272"/>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4</a:t>
            </a:fld>
            <a:endParaRPr lang="it-IT"/>
          </a:p>
        </p:txBody>
      </p:sp>
    </p:spTree>
    <p:extLst>
      <p:ext uri="{BB962C8B-B14F-4D97-AF65-F5344CB8AC3E}">
        <p14:creationId xmlns:p14="http://schemas.microsoft.com/office/powerpoint/2010/main" val="383953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218405" y="191829"/>
            <a:ext cx="1475118" cy="953611"/>
          </a:xfrm>
          <a:prstGeom prst="rect">
            <a:avLst/>
          </a:prstGeom>
        </p:spPr>
      </p:pic>
      <p:sp>
        <p:nvSpPr>
          <p:cNvPr id="2" name="Titolo 1"/>
          <p:cNvSpPr>
            <a:spLocks noGrp="1"/>
          </p:cNvSpPr>
          <p:nvPr>
            <p:ph type="ctrTitle"/>
          </p:nvPr>
        </p:nvSpPr>
        <p:spPr>
          <a:xfrm>
            <a:off x="1446361" y="263602"/>
            <a:ext cx="9077552" cy="293351"/>
          </a:xfrm>
        </p:spPr>
        <p:txBody>
          <a:bodyPr anchor="t">
            <a:noAutofit/>
          </a:bodyPr>
          <a:lstStyle/>
          <a:p>
            <a:r>
              <a:rPr kumimoji="0" lang="it-IT" altLang="it-IT" sz="1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Iscrizione a</a:t>
            </a:r>
            <a:r>
              <a:rPr kumimoji="0" lang="it-IT" altLang="it-IT" sz="1800" b="1" i="0" u="none" strike="noStrike" cap="none" normalizeH="0" dirty="0">
                <a:ln>
                  <a:noFill/>
                </a:ln>
                <a:solidFill>
                  <a:schemeClr val="tx1"/>
                </a:solidFill>
                <a:effectLst/>
                <a:ea typeface="Calibri" panose="020F0502020204030204" pitchFamily="34" charset="0"/>
                <a:cs typeface="Times New Roman" panose="02020603050405020304" pitchFamily="18" charset="0"/>
              </a:rPr>
              <a:t> tempo parziale e piano degli studi</a:t>
            </a:r>
            <a:r>
              <a:rPr kumimoji="0" lang="it-IT" altLang="it-IT" sz="1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br>
              <a:rPr kumimoji="0" lang="it-IT" altLang="it-IT" sz="1800" b="0" i="0" u="none" strike="noStrike" cap="none" normalizeH="0" baseline="0" dirty="0">
                <a:ln>
                  <a:noFill/>
                </a:ln>
                <a:solidFill>
                  <a:schemeClr val="tx1"/>
                </a:solidFill>
                <a:effectLst/>
              </a:rPr>
            </a:br>
            <a:endParaRPr lang="it-IT" sz="1800" dirty="0"/>
          </a:p>
        </p:txBody>
      </p:sp>
      <p:sp>
        <p:nvSpPr>
          <p:cNvPr id="3" name="Sottotitolo 2"/>
          <p:cNvSpPr>
            <a:spLocks noGrp="1"/>
          </p:cNvSpPr>
          <p:nvPr>
            <p:ph type="subTitle" idx="1"/>
          </p:nvPr>
        </p:nvSpPr>
        <p:spPr>
          <a:xfrm>
            <a:off x="955964" y="556953"/>
            <a:ext cx="10257906" cy="5799398"/>
          </a:xfrm>
        </p:spPr>
        <p:txBody>
          <a:bodyPr>
            <a:normAutofit fontScale="25000" lnSpcReduction="20000"/>
          </a:bodyPr>
          <a:lstStyle/>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A partire dall’A.A. 2018/19 è introdotta l’iscrizione a tempo parziale per i corsi di studio che lo abbiano previsto nel proprio Regolamento didattico. In questo modo, l’Ateneo intende garantire agli studenti che non possano frequentare con continuità la possibilità di prolungare il percorso formativo di studio per un numero di anni pari al doppio della durata normale del corso cui sono iscritti</a:t>
            </a: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Il percorso di studio è indicato nei rispettivi regolamenti didattici dei corsi di studio e non è modificabile. Il numero di crediti acquisibili non potrà superare quanto indicato per singolo anno, anche in presenza di convalide, riconoscimenti o esami non sostenuti negli anni precedenti.</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Al primo anno di corso è predisposto un </a:t>
            </a:r>
            <a:r>
              <a:rPr lang="it-IT" sz="6400" b="1" dirty="0">
                <a:latin typeface="Calibri Light" panose="020F0302020204030204" pitchFamily="34" charset="0"/>
                <a:ea typeface="Calibri" panose="020F0502020204030204" pitchFamily="34" charset="0"/>
                <a:cs typeface="Times New Roman" panose="02020603050405020304" pitchFamily="18" charset="0"/>
              </a:rPr>
              <a:t>piano statutario </a:t>
            </a:r>
            <a:r>
              <a:rPr lang="it-IT" sz="6400" dirty="0">
                <a:latin typeface="Calibri Light" panose="020F0302020204030204" pitchFamily="34" charset="0"/>
                <a:ea typeface="Calibri" panose="020F0502020204030204" pitchFamily="34" charset="0"/>
                <a:cs typeface="Times New Roman" panose="02020603050405020304" pitchFamily="18" charset="0"/>
              </a:rPr>
              <a:t>con esami obbligatori relativi al primo anno.</a:t>
            </a: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A partire dal secondo anno è possibile compilare un piano di studi completo relativo all’itero percorso di studi.</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E’ disponibile per gli studenti iscritti a tempo parziale un piano </a:t>
            </a:r>
            <a:r>
              <a:rPr lang="it-IT" sz="6400" b="1" dirty="0">
                <a:latin typeface="Calibri Light" panose="020F0302020204030204" pitchFamily="34" charset="0"/>
                <a:ea typeface="Calibri" panose="020F0502020204030204" pitchFamily="34" charset="0"/>
                <a:cs typeface="Times New Roman" panose="02020603050405020304" pitchFamily="18" charset="0"/>
              </a:rPr>
              <a:t>da approvare </a:t>
            </a:r>
            <a:r>
              <a:rPr lang="it-IT" sz="6400" dirty="0">
                <a:latin typeface="Calibri Light" panose="020F0302020204030204" pitchFamily="34" charset="0"/>
                <a:ea typeface="Calibri" panose="020F0502020204030204" pitchFamily="34" charset="0"/>
                <a:cs typeface="Times New Roman" panose="02020603050405020304" pitchFamily="18" charset="0"/>
              </a:rPr>
              <a:t>che</a:t>
            </a:r>
            <a:r>
              <a:rPr lang="it-IT" sz="6400" b="1" dirty="0">
                <a:latin typeface="Calibri Light" panose="020F0302020204030204" pitchFamily="34" charset="0"/>
                <a:ea typeface="Calibri" panose="020F0502020204030204" pitchFamily="34" charset="0"/>
                <a:cs typeface="Times New Roman" panose="02020603050405020304" pitchFamily="18" charset="0"/>
              </a:rPr>
              <a:t> </a:t>
            </a:r>
            <a:r>
              <a:rPr lang="it-IT" sz="6400" dirty="0">
                <a:latin typeface="Calibri Light" panose="020F0302020204030204" pitchFamily="34" charset="0"/>
                <a:ea typeface="Calibri" panose="020F0502020204030204" pitchFamily="34" charset="0"/>
                <a:cs typeface="Times New Roman" panose="02020603050405020304" pitchFamily="18" charset="0"/>
              </a:rPr>
              <a:t>consente di selezionare, come esami a libera scelta, anche insegnamenti offerti da altri Corsi dell’Ateneo, oltre a quelli del tuo Corso naturalmente. Questo tipo di piano, che risulta «proposto» al momento della conferma, deve essere approvato dal Consiglio di Coordinamento Didattico del tuo Corso dopo il termine previsto per la presentazione; solo successivamente sarà inserito nella tua carriera. </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it-IT" sz="64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6400" dirty="0">
                <a:latin typeface="Calibri Light" panose="020F0302020204030204" pitchFamily="34" charset="0"/>
                <a:ea typeface="Calibri" panose="020F0502020204030204" pitchFamily="34" charset="0"/>
                <a:cs typeface="Times New Roman" panose="02020603050405020304" pitchFamily="18" charset="0"/>
              </a:rPr>
              <a:t>: Puoi sostenere le prove di verifica relative a un’attività formativa solo se l’attività è presente nell’ultimo piano di studio approvato.</a:t>
            </a:r>
          </a:p>
          <a:p>
            <a:pPr algn="just">
              <a:lnSpc>
                <a:spcPct val="120000"/>
              </a:lnSpc>
              <a:spcBef>
                <a:spcPts val="0"/>
              </a:spcBef>
              <a:spcAft>
                <a:spcPts val="800"/>
              </a:spcAft>
            </a:pPr>
            <a:r>
              <a:rPr lang="it-IT" sz="6400" dirty="0">
                <a:latin typeface="Calibri Light" panose="020F0302020204030204" pitchFamily="34" charset="0"/>
                <a:ea typeface="Calibri" panose="020F0502020204030204" pitchFamily="34" charset="0"/>
                <a:cs typeface="Times New Roman" panose="02020603050405020304" pitchFamily="18" charset="0"/>
              </a:rPr>
              <a:t>Ti è consentito modificare il piano ma, finché il nuovo piano non è approvato, sei tenuto a osservare il piano precedente e non puoi iscriverti agli appelli degli insegnamenti di cui hai chiesto l’inserimento nel nuovo piano. </a:t>
            </a:r>
            <a:r>
              <a:rPr lang="it-IT" sz="6400" u="sng" dirty="0">
                <a:latin typeface="Calibri Light" panose="020F0302020204030204" pitchFamily="34" charset="0"/>
                <a:ea typeface="Calibri" panose="020F0502020204030204" pitchFamily="34" charset="0"/>
                <a:cs typeface="Times New Roman" panose="02020603050405020304" pitchFamily="18" charset="0"/>
              </a:rPr>
              <a:t>Il piano di studio può essere compilato solo nei periodi stabiliti</a:t>
            </a:r>
            <a:r>
              <a:rPr lang="it-IT" sz="6400" dirty="0">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20000"/>
              </a:lnSpc>
              <a:spcBef>
                <a:spcPts val="0"/>
              </a:spcBef>
              <a:spcAft>
                <a:spcPts val="800"/>
              </a:spcAft>
            </a:pPr>
            <a:r>
              <a:rPr lang="it-IT" sz="6400" b="1" dirty="0">
                <a:latin typeface="Calibri Light" panose="020F0302020204030204" pitchFamily="34" charset="0"/>
              </a:rPr>
              <a:t>Al termine della compilazione è comunque ancora consentito modificare la scelta del tipo di piano: cliccando sul pulsante “Annulla piano” e, nella maschera successiva, sul pulsante “Modifica Piano”, torni alla maschera iniziale e puoi procedere con la nuova compilazione.</a:t>
            </a:r>
          </a:p>
          <a:p>
            <a:pPr algn="just">
              <a:lnSpc>
                <a:spcPct val="120000"/>
              </a:lnSpc>
              <a:spcBef>
                <a:spcPts val="0"/>
              </a:spcBef>
              <a:spcAft>
                <a:spcPts val="800"/>
              </a:spcAft>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endParaRPr lang="it-IT" sz="1800" dirty="0">
              <a:latin typeface="+mj-lt"/>
            </a:endParaRPr>
          </a:p>
        </p:txBody>
      </p:sp>
      <p:sp>
        <p:nvSpPr>
          <p:cNvPr id="7" name="Segnaposto numero diapositiva 6"/>
          <p:cNvSpPr>
            <a:spLocks noGrp="1"/>
          </p:cNvSpPr>
          <p:nvPr>
            <p:ph type="sldNum" sz="quarter" idx="12"/>
          </p:nvPr>
        </p:nvSpPr>
        <p:spPr/>
        <p:txBody>
          <a:bodyPr/>
          <a:lstStyle/>
          <a:p>
            <a:fld id="{DFAA26DA-4659-4A7F-A33C-D89E817FCABB}" type="slidenum">
              <a:rPr lang="it-IT" smtClean="0"/>
              <a:t>5</a:t>
            </a:fld>
            <a:endParaRPr lang="it-IT"/>
          </a:p>
        </p:txBody>
      </p:sp>
    </p:spTree>
    <p:extLst>
      <p:ext uri="{BB962C8B-B14F-4D97-AF65-F5344CB8AC3E}">
        <p14:creationId xmlns:p14="http://schemas.microsoft.com/office/powerpoint/2010/main" val="21040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59126"/>
            <a:ext cx="10515600" cy="629728"/>
          </a:xfrm>
        </p:spPr>
        <p:txBody>
          <a:bodyPr anchor="t">
            <a:normAutofit fontScale="90000"/>
          </a:bodyPr>
          <a:lstStyle/>
          <a:p>
            <a:pPr algn="ctr"/>
            <a:r>
              <a:rPr lang="it-IT" sz="3600" b="1" dirty="0"/>
              <a:t>Come si compila?   </a:t>
            </a:r>
            <a:br>
              <a:rPr lang="it-IT" sz="3600" b="1" dirty="0"/>
            </a:br>
            <a:endParaRPr lang="it-IT" sz="2000" dirty="0"/>
          </a:p>
        </p:txBody>
      </p:sp>
      <p:sp>
        <p:nvSpPr>
          <p:cNvPr id="3" name="Segnaposto contenuto 2"/>
          <p:cNvSpPr>
            <a:spLocks noGrp="1"/>
          </p:cNvSpPr>
          <p:nvPr>
            <p:ph idx="1"/>
          </p:nvPr>
        </p:nvSpPr>
        <p:spPr>
          <a:xfrm>
            <a:off x="838200" y="1597549"/>
            <a:ext cx="10515600" cy="4184261"/>
          </a:xfrm>
        </p:spPr>
        <p:txBody>
          <a:bodyPr/>
          <a:lstStyle/>
          <a:p>
            <a:pPr marL="0" indent="0">
              <a:buNone/>
            </a:pPr>
            <a:r>
              <a:rPr lang="it-IT" sz="1600" dirty="0">
                <a:latin typeface="Calibri Light" panose="020F0302020204030204" pitchFamily="34" charset="0"/>
              </a:rPr>
              <a:t>Per </a:t>
            </a:r>
            <a:r>
              <a:rPr lang="it-IT" sz="1600" dirty="0">
                <a:latin typeface="Calibri Light" panose="020F0302020204030204" pitchFamily="34" charset="0"/>
                <a:ea typeface="Calibri" panose="020F0502020204030204" pitchFamily="34" charset="0"/>
                <a:cs typeface="Times New Roman" panose="02020603050405020304" pitchFamily="18" charset="0"/>
              </a:rPr>
              <a:t>accedere</a:t>
            </a:r>
            <a:r>
              <a:rPr lang="it-IT" sz="1600" dirty="0">
                <a:latin typeface="Calibri Light" panose="020F0302020204030204" pitchFamily="34" charset="0"/>
              </a:rPr>
              <a:t> effettua il login alla pagina </a:t>
            </a:r>
            <a:r>
              <a:rPr lang="it-IT" sz="1600" u="sng" dirty="0">
                <a:latin typeface="Calibri Light" panose="020F0302020204030204" pitchFamily="34" charset="0"/>
                <a:hlinkClick r:id="rId2"/>
              </a:rPr>
              <a:t>https://s3w.si.unimib.it/Home.do</a:t>
            </a:r>
            <a:r>
              <a:rPr lang="it-IT" sz="1600" dirty="0">
                <a:latin typeface="Calibri Light" panose="020F0302020204030204" pitchFamily="34" charset="0"/>
              </a:rPr>
              <a:t>  </a:t>
            </a:r>
            <a:br>
              <a:rPr lang="it-IT" sz="1600" dirty="0">
                <a:latin typeface="Calibri Light" panose="020F0302020204030204" pitchFamily="34" charset="0"/>
              </a:rPr>
            </a:br>
            <a:r>
              <a:rPr lang="it-IT" sz="1600" dirty="0">
                <a:latin typeface="Calibri Light" panose="020F0302020204030204" pitchFamily="34" charset="0"/>
              </a:rPr>
              <a:t>Nel periodo di apertura il piano di studio si presenta modificabile: clicca la voce “</a:t>
            </a:r>
            <a:r>
              <a:rPr lang="it-IT" sz="1600" u="sng" dirty="0">
                <a:latin typeface="Calibri Light" panose="020F0302020204030204" pitchFamily="34" charset="0"/>
              </a:rPr>
              <a:t>vai al piano”</a:t>
            </a:r>
            <a:r>
              <a:rPr lang="it-IT" sz="1600" dirty="0">
                <a:latin typeface="Calibri Light" panose="020F0302020204030204" pitchFamily="34" charset="0"/>
              </a:rPr>
              <a:t> (fig.1).</a:t>
            </a:r>
            <a:br>
              <a:rPr lang="it-IT" dirty="0">
                <a:latin typeface="Calibri Light" panose="020F0302020204030204" pitchFamily="34" charset="0"/>
              </a:rPr>
            </a:br>
            <a:endParaRPr lang="it-IT" dirty="0">
              <a:latin typeface="Calibri Light" panose="020F0302020204030204" pitchFamily="34" charset="0"/>
            </a:endParaRPr>
          </a:p>
        </p:txBody>
      </p:sp>
      <p:pic>
        <p:nvPicPr>
          <p:cNvPr id="4" name="Segnaposto contenuto 3"/>
          <p:cNvPicPr>
            <a:picLocks/>
          </p:cNvPicPr>
          <p:nvPr/>
        </p:nvPicPr>
        <p:blipFill rotWithShape="1">
          <a:blip r:embed="rId3">
            <a:extLst>
              <a:ext uri="{28A0092B-C50C-407E-A947-70E740481C1C}">
                <a14:useLocalDpi xmlns:a14="http://schemas.microsoft.com/office/drawing/2010/main" val="0"/>
              </a:ext>
            </a:extLst>
          </a:blip>
          <a:srcRect t="16002" r="264" b="8891"/>
          <a:stretch/>
        </p:blipFill>
        <p:spPr bwMode="auto">
          <a:xfrm>
            <a:off x="948906" y="2251493"/>
            <a:ext cx="9920376" cy="4120251"/>
          </a:xfrm>
          <a:prstGeom prst="rect">
            <a:avLst/>
          </a:prstGeom>
          <a:noFill/>
          <a:ln w="9525">
            <a:solidFill>
              <a:schemeClr val="tx1"/>
            </a:solidFill>
          </a:ln>
          <a:effectLst>
            <a:softEdge rad="0"/>
          </a:effectLst>
        </p:spPr>
      </p:pic>
      <p:sp>
        <p:nvSpPr>
          <p:cNvPr id="5" name="Text Box 46"/>
          <p:cNvSpPr txBox="1">
            <a:spLocks noChangeArrowheads="1"/>
          </p:cNvSpPr>
          <p:nvPr/>
        </p:nvSpPr>
        <p:spPr bwMode="auto">
          <a:xfrm>
            <a:off x="2147977" y="2892275"/>
            <a:ext cx="2429257" cy="31432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nSpc>
                <a:spcPct val="107000"/>
              </a:lnSpc>
              <a:spcAft>
                <a:spcPts val="800"/>
              </a:spcAft>
            </a:pPr>
            <a:r>
              <a:rPr lang="it-IT" sz="1400" b="1" dirty="0">
                <a:effectLst/>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6"/>
          <p:cNvSpPr txBox="1">
            <a:spLocks noChangeArrowheads="1"/>
          </p:cNvSpPr>
          <p:nvPr/>
        </p:nvSpPr>
        <p:spPr bwMode="auto">
          <a:xfrm>
            <a:off x="4681783" y="6371745"/>
            <a:ext cx="2500630"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it-IT" sz="1400" dirty="0">
                <a:latin typeface="+mj-lt"/>
                <a:ea typeface="Calibri" panose="020F0502020204030204" pitchFamily="34" charset="0"/>
                <a:cs typeface="Times New Roman" panose="02020603050405020304" pitchFamily="18" charset="0"/>
              </a:rPr>
              <a:t>Fig. 1</a:t>
            </a:r>
            <a:endParaRPr lang="it-IT" sz="1400" dirty="0">
              <a:effectLst/>
              <a:latin typeface="+mj-lt"/>
              <a:ea typeface="Calibri" panose="020F0502020204030204" pitchFamily="34" charset="0"/>
              <a:cs typeface="Times New Roman" panose="02020603050405020304" pitchFamily="18" charset="0"/>
            </a:endParaRPr>
          </a:p>
        </p:txBody>
      </p:sp>
      <p:pic>
        <p:nvPicPr>
          <p:cNvPr id="7"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272" y="642272"/>
            <a:ext cx="862641" cy="73068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p:nvPr/>
        </p:nvPicPr>
        <p:blipFill>
          <a:blip r:embed="rId5" cstate="print">
            <a:extLst>
              <a:ext uri="{28A0092B-C50C-407E-A947-70E740481C1C}">
                <a14:useLocalDpi xmlns:a14="http://schemas.microsoft.com/office/drawing/2010/main" val="0"/>
              </a:ext>
            </a:extLst>
          </a:blip>
          <a:stretch>
            <a:fillRect/>
          </a:stretch>
        </p:blipFill>
        <p:spPr>
          <a:xfrm>
            <a:off x="3219012" y="2820760"/>
            <a:ext cx="671501" cy="534915"/>
          </a:xfrm>
          <a:prstGeom prst="rect">
            <a:avLst/>
          </a:prstGeom>
        </p:spPr>
      </p:pic>
      <p:sp>
        <p:nvSpPr>
          <p:cNvPr id="11" name="Segnaposto numero diapositiva 10"/>
          <p:cNvSpPr>
            <a:spLocks noGrp="1"/>
          </p:cNvSpPr>
          <p:nvPr>
            <p:ph type="sldNum" sz="quarter" idx="12"/>
          </p:nvPr>
        </p:nvSpPr>
        <p:spPr/>
        <p:txBody>
          <a:bodyPr/>
          <a:lstStyle/>
          <a:p>
            <a:fld id="{DFAA26DA-4659-4A7F-A33C-D89E817FCABB}" type="slidenum">
              <a:rPr lang="it-IT" smtClean="0"/>
              <a:t>6</a:t>
            </a:fld>
            <a:endParaRPr lang="it-IT"/>
          </a:p>
        </p:txBody>
      </p:sp>
    </p:spTree>
    <p:extLst>
      <p:ext uri="{BB962C8B-B14F-4D97-AF65-F5344CB8AC3E}">
        <p14:creationId xmlns:p14="http://schemas.microsoft.com/office/powerpoint/2010/main" val="298952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0381" y="241623"/>
            <a:ext cx="10898679" cy="1002477"/>
          </a:xfrm>
        </p:spPr>
        <p:txBody>
          <a:bodyPr>
            <a:normAutofit fontScale="90000"/>
          </a:bodyPr>
          <a:lstStyle/>
          <a:p>
            <a:r>
              <a:rPr lang="it-IT" sz="1800" dirty="0">
                <a:latin typeface="Calibri Light" panose="020F0302020204030204" pitchFamily="34" charset="0"/>
              </a:rPr>
              <a:t>La maschera presenta il piano di studio cosiddetto statutario (fig. 2) che al primo anno part time comprende 4 insegnamenti obbligatori per un totale di 32 crediti. </a:t>
            </a:r>
            <a:br>
              <a:rPr lang="it-IT" sz="1800" dirty="0">
                <a:latin typeface="Calibri Light" panose="020F0302020204030204" pitchFamily="34" charset="0"/>
              </a:rPr>
            </a:br>
            <a:r>
              <a:rPr lang="it-IT" sz="1800" dirty="0">
                <a:latin typeface="Calibri Light" panose="020F0302020204030204" pitchFamily="34" charset="0"/>
              </a:rPr>
              <a:t>Gli studenti iscritti ad anno successivo al primo potranno completare il piano selezionando la voce ‘’Modifica </a:t>
            </a:r>
            <a:r>
              <a:rPr lang="it-IT" sz="1800" dirty="0" err="1">
                <a:latin typeface="Calibri Light" panose="020F0302020204030204" pitchFamily="34" charset="0"/>
              </a:rPr>
              <a:t>piano’</a:t>
            </a:r>
            <a:r>
              <a:rPr lang="it-IT" sz="1800" dirty="0">
                <a:latin typeface="Calibri Light" panose="020F0302020204030204" pitchFamily="34" charset="0"/>
              </a:rPr>
              <a:t>’</a:t>
            </a:r>
            <a:br>
              <a:rPr lang="it-IT" sz="1800" dirty="0">
                <a:latin typeface="Calibri Light" panose="020F0302020204030204" pitchFamily="34" charset="0"/>
              </a:rPr>
            </a:b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540669"/>
          </a:xfrm>
        </p:spPr>
        <p:txBody>
          <a:bodyPr anchor="b">
            <a:normAutofit/>
          </a:bodyPr>
          <a:lstStyle/>
          <a:p>
            <a:pPr marL="0" indent="0" algn="ctr">
              <a:buNone/>
            </a:pPr>
            <a:endParaRPr lang="it-IT" sz="1200" dirty="0">
              <a:latin typeface="Calibri Light" panose="020F0302020204030204" pitchFamily="34" charset="0"/>
            </a:endParaRPr>
          </a:p>
          <a:p>
            <a:pPr marL="0" indent="0" algn="ctr">
              <a:buNone/>
            </a:pPr>
            <a:endParaRPr lang="it-IT" sz="1200" dirty="0">
              <a:latin typeface="Calibri Light" panose="020F0302020204030204" pitchFamily="34" charset="0"/>
            </a:endParaRPr>
          </a:p>
          <a:p>
            <a:pPr marL="0" indent="0" algn="ctr">
              <a:buNone/>
            </a:pPr>
            <a:r>
              <a:rPr lang="it-IT" sz="1400" dirty="0">
                <a:latin typeface="Calibri Light" panose="020F0302020204030204" pitchFamily="34" charset="0"/>
              </a:rPr>
              <a:t>Fig. 2</a:t>
            </a:r>
          </a:p>
        </p:txBody>
      </p:sp>
      <p:sp>
        <p:nvSpPr>
          <p:cNvPr id="6" name="Text Box 46"/>
          <p:cNvSpPr txBox="1">
            <a:spLocks noChangeArrowheads="1"/>
          </p:cNvSpPr>
          <p:nvPr/>
        </p:nvSpPr>
        <p:spPr bwMode="auto">
          <a:xfrm>
            <a:off x="2602302" y="2368221"/>
            <a:ext cx="3493698"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effectLst/>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egnaposto numero diapositiva 8"/>
          <p:cNvSpPr>
            <a:spLocks noGrp="1"/>
          </p:cNvSpPr>
          <p:nvPr>
            <p:ph type="sldNum" sz="quarter" idx="12"/>
          </p:nvPr>
        </p:nvSpPr>
        <p:spPr/>
        <p:txBody>
          <a:bodyPr/>
          <a:lstStyle/>
          <a:p>
            <a:fld id="{DFAA26DA-4659-4A7F-A33C-D89E817FCABB}" type="slidenum">
              <a:rPr lang="it-IT" smtClean="0"/>
              <a:t>7</a:t>
            </a:fld>
            <a:endParaRPr lang="it-IT" dirty="0"/>
          </a:p>
        </p:txBody>
      </p:sp>
      <p:pic>
        <p:nvPicPr>
          <p:cNvPr id="4" name="Immagine 3"/>
          <p:cNvPicPr>
            <a:picLocks noChangeAspect="1"/>
          </p:cNvPicPr>
          <p:nvPr/>
        </p:nvPicPr>
        <p:blipFill>
          <a:blip r:embed="rId3"/>
          <a:stretch>
            <a:fillRect/>
          </a:stretch>
        </p:blipFill>
        <p:spPr>
          <a:xfrm>
            <a:off x="697576" y="1010068"/>
            <a:ext cx="10831484" cy="5079076"/>
          </a:xfrm>
          <a:prstGeom prst="rect">
            <a:avLst/>
          </a:prstGeom>
          <a:ln>
            <a:solidFill>
              <a:schemeClr val="tx1"/>
            </a:solidFill>
          </a:ln>
        </p:spPr>
      </p:pic>
      <p:pic>
        <p:nvPicPr>
          <p:cNvPr id="5" name="Immagine 4"/>
          <p:cNvPicPr>
            <a:picLocks noChangeAspect="1"/>
          </p:cNvPicPr>
          <p:nvPr/>
        </p:nvPicPr>
        <p:blipFill>
          <a:blip r:embed="rId4"/>
          <a:stretch>
            <a:fillRect/>
          </a:stretch>
        </p:blipFill>
        <p:spPr>
          <a:xfrm>
            <a:off x="2165300" y="1009379"/>
            <a:ext cx="3254599" cy="350322"/>
          </a:xfrm>
          <a:prstGeom prst="rect">
            <a:avLst/>
          </a:prstGeom>
        </p:spPr>
      </p:pic>
      <p:sp>
        <p:nvSpPr>
          <p:cNvPr id="7" name="Rettangolo 6"/>
          <p:cNvSpPr/>
          <p:nvPr/>
        </p:nvSpPr>
        <p:spPr>
          <a:xfrm>
            <a:off x="5693525" y="5386647"/>
            <a:ext cx="839585" cy="399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6752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7532" y="365125"/>
            <a:ext cx="9338993" cy="1165823"/>
          </a:xfrm>
        </p:spPr>
        <p:txBody>
          <a:bodyPr>
            <a:normAutofit fontScale="90000"/>
          </a:bodyPr>
          <a:lstStyle/>
          <a:p>
            <a:br>
              <a:rPr lang="it-IT" sz="2400" dirty="0"/>
            </a:br>
            <a:br>
              <a:rPr lang="it-IT" sz="2400" dirty="0"/>
            </a:br>
            <a:br>
              <a:rPr lang="it-IT" sz="2400" dirty="0"/>
            </a:br>
            <a:r>
              <a:rPr lang="it-IT" sz="1800" dirty="0">
                <a:latin typeface="Calibri Light" panose="020F0302020204030204" pitchFamily="34" charset="0"/>
              </a:rPr>
              <a:t>Clicca “Prosegui compilazione Piano Carriera” per iniziare la procedura (figura 3).</a:t>
            </a:r>
            <a:br>
              <a:rPr lang="it-IT" sz="1800" dirty="0">
                <a:latin typeface="Calibri Light" panose="020F0302020204030204" pitchFamily="34" charset="0"/>
              </a:rPr>
            </a:br>
            <a:br>
              <a:rPr lang="it-IT" sz="1800" dirty="0">
                <a:latin typeface="Calibri Light" panose="020F0302020204030204" pitchFamily="34" charset="0"/>
              </a:rPr>
            </a:br>
            <a:br>
              <a:rPr lang="it-IT" dirty="0"/>
            </a:br>
            <a:endParaRPr lang="it-IT" dirty="0"/>
          </a:p>
        </p:txBody>
      </p:sp>
      <p:sp>
        <p:nvSpPr>
          <p:cNvPr id="3" name="Segnaposto contenuto 2"/>
          <p:cNvSpPr>
            <a:spLocks noGrp="1"/>
          </p:cNvSpPr>
          <p:nvPr>
            <p:ph idx="1"/>
          </p:nvPr>
        </p:nvSpPr>
        <p:spPr>
          <a:xfrm>
            <a:off x="838200" y="1825624"/>
            <a:ext cx="10515600" cy="4868473"/>
          </a:xfrm>
        </p:spPr>
        <p:txBody>
          <a:bodyPr anchor="b">
            <a:normAutofit/>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r>
              <a:rPr lang="it-IT" sz="1400" dirty="0"/>
              <a:t>Fig. 3</a:t>
            </a:r>
          </a:p>
        </p:txBody>
      </p:sp>
      <p:sp>
        <p:nvSpPr>
          <p:cNvPr id="8" name="Segnaposto numero diapositiva 7"/>
          <p:cNvSpPr>
            <a:spLocks noGrp="1"/>
          </p:cNvSpPr>
          <p:nvPr>
            <p:ph type="sldNum" sz="quarter" idx="12"/>
          </p:nvPr>
        </p:nvSpPr>
        <p:spPr/>
        <p:txBody>
          <a:bodyPr/>
          <a:lstStyle/>
          <a:p>
            <a:fld id="{DFAA26DA-4659-4A7F-A33C-D89E817FCABB}" type="slidenum">
              <a:rPr lang="it-IT" smtClean="0"/>
              <a:t>8</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53" y="1530948"/>
            <a:ext cx="9097645" cy="4429743"/>
          </a:xfrm>
          <a:prstGeom prst="rect">
            <a:avLst/>
          </a:prstGeom>
          <a:ln>
            <a:solidFill>
              <a:srgbClr val="C00000"/>
            </a:solidFill>
          </a:ln>
        </p:spPr>
      </p:pic>
      <p:pic>
        <p:nvPicPr>
          <p:cNvPr id="7" name="Immagine 6"/>
          <p:cNvPicPr>
            <a:picLocks noChangeAspect="1"/>
          </p:cNvPicPr>
          <p:nvPr/>
        </p:nvPicPr>
        <p:blipFill>
          <a:blip r:embed="rId3"/>
          <a:stretch>
            <a:fillRect/>
          </a:stretch>
        </p:blipFill>
        <p:spPr>
          <a:xfrm>
            <a:off x="3303924" y="2791121"/>
            <a:ext cx="3595639" cy="549088"/>
          </a:xfrm>
          <a:prstGeom prst="rect">
            <a:avLst/>
          </a:prstGeom>
        </p:spPr>
      </p:pic>
    </p:spTree>
    <p:extLst>
      <p:ext uri="{BB962C8B-B14F-4D97-AF65-F5344CB8AC3E}">
        <p14:creationId xmlns:p14="http://schemas.microsoft.com/office/powerpoint/2010/main" val="291610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3883" y="218476"/>
            <a:ext cx="9780917" cy="1196256"/>
          </a:xfrm>
        </p:spPr>
        <p:txBody>
          <a:bodyPr>
            <a:normAutofit/>
          </a:bodyPr>
          <a:lstStyle/>
          <a:p>
            <a:r>
              <a:rPr lang="it-IT" sz="1600" dirty="0">
                <a:latin typeface="Calibri Light" panose="020F0302020204030204" pitchFamily="34" charset="0"/>
              </a:rPr>
              <a:t>Nella maschera successiva sono elencati e contraddistinti con il segno di spunta gli insegnamenti obbligatori del </a:t>
            </a:r>
            <a:r>
              <a:rPr lang="it-IT" sz="1600" b="1" u="sng" dirty="0">
                <a:latin typeface="Calibri Light" panose="020F0302020204030204" pitchFamily="34" charset="0"/>
              </a:rPr>
              <a:t>PRIMO ANNO part time</a:t>
            </a:r>
            <a:r>
              <a:rPr lang="it-IT" sz="1600" dirty="0">
                <a:latin typeface="Calibri Light" panose="020F0302020204030204" pitchFamily="34" charset="0"/>
              </a:rPr>
              <a:t> e i relativi crediti (figura 4). Clicca “Regola </a:t>
            </a:r>
            <a:r>
              <a:rPr lang="it-IT" sz="1600" dirty="0" err="1">
                <a:latin typeface="Calibri Light" panose="020F0302020204030204" pitchFamily="34" charset="0"/>
              </a:rPr>
              <a:t>succ</a:t>
            </a:r>
            <a:r>
              <a:rPr lang="it-IT" sz="1600" dirty="0">
                <a:latin typeface="Calibri Light" panose="020F0302020204030204" pitchFamily="34" charset="0"/>
              </a:rPr>
              <a:t>.'' per proseguire.</a:t>
            </a: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414732"/>
            <a:ext cx="10515600" cy="5316764"/>
          </a:xfrm>
        </p:spPr>
        <p:txBody>
          <a:bodyPr anchor="b">
            <a:normAutofit/>
          </a:bodyPr>
          <a:lstStyle/>
          <a:p>
            <a:pPr marL="0" indent="0" algn="ctr">
              <a:buNone/>
            </a:pPr>
            <a:r>
              <a:rPr lang="it-IT" sz="1400" dirty="0"/>
              <a:t>Fig. 4</a:t>
            </a:r>
          </a:p>
        </p:txBody>
      </p:sp>
      <p:sp>
        <p:nvSpPr>
          <p:cNvPr id="8" name="Segnaposto numero diapositiva 7"/>
          <p:cNvSpPr>
            <a:spLocks noGrp="1"/>
          </p:cNvSpPr>
          <p:nvPr>
            <p:ph type="sldNum" sz="quarter" idx="12"/>
          </p:nvPr>
        </p:nvSpPr>
        <p:spPr/>
        <p:txBody>
          <a:bodyPr/>
          <a:lstStyle/>
          <a:p>
            <a:fld id="{DFAA26DA-4659-4A7F-A33C-D89E817FCABB}" type="slidenum">
              <a:rPr lang="it-IT" smtClean="0"/>
              <a:t>9</a:t>
            </a:fld>
            <a:endParaRPr lang="it-IT"/>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951" y="1715602"/>
            <a:ext cx="6608618" cy="4235152"/>
          </a:xfrm>
          <a:prstGeom prst="rect">
            <a:avLst/>
          </a:prstGeom>
        </p:spPr>
      </p:pic>
      <p:pic>
        <p:nvPicPr>
          <p:cNvPr id="11" name="Immagine 10"/>
          <p:cNvPicPr>
            <a:picLocks noChangeAspect="1"/>
          </p:cNvPicPr>
          <p:nvPr/>
        </p:nvPicPr>
        <p:blipFill>
          <a:blip r:embed="rId3"/>
          <a:stretch>
            <a:fillRect/>
          </a:stretch>
        </p:blipFill>
        <p:spPr>
          <a:xfrm>
            <a:off x="5101750" y="4794758"/>
            <a:ext cx="1085182" cy="493819"/>
          </a:xfrm>
          <a:prstGeom prst="rect">
            <a:avLst/>
          </a:prstGeom>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57155"/>
            <a:ext cx="10058400" cy="586789"/>
          </a:xfrm>
          <a:prstGeom prst="rect">
            <a:avLst/>
          </a:prstGeom>
        </p:spPr>
      </p:pic>
      <p:sp>
        <p:nvSpPr>
          <p:cNvPr id="13" name="Rettangolo 12"/>
          <p:cNvSpPr/>
          <p:nvPr/>
        </p:nvSpPr>
        <p:spPr>
          <a:xfrm>
            <a:off x="5644342" y="1138693"/>
            <a:ext cx="1213658" cy="199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838200" y="1138693"/>
            <a:ext cx="10058400" cy="4821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p:nvPicPr>
        <p:blipFill>
          <a:blip r:embed="rId5"/>
          <a:stretch>
            <a:fillRect/>
          </a:stretch>
        </p:blipFill>
        <p:spPr>
          <a:xfrm>
            <a:off x="5199611" y="1668449"/>
            <a:ext cx="3081444" cy="454515"/>
          </a:xfrm>
          <a:prstGeom prst="rect">
            <a:avLst/>
          </a:prstGeom>
        </p:spPr>
      </p:pic>
      <p:sp>
        <p:nvSpPr>
          <p:cNvPr id="5" name="Rettangolo 4"/>
          <p:cNvSpPr/>
          <p:nvPr/>
        </p:nvSpPr>
        <p:spPr>
          <a:xfrm>
            <a:off x="2279951" y="1992098"/>
            <a:ext cx="881149" cy="21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293194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2186</Words>
  <Application>Microsoft Office PowerPoint</Application>
  <PresentationFormat>Widescreen</PresentationFormat>
  <Paragraphs>140</Paragraphs>
  <Slides>27</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Arial Narrow</vt:lpstr>
      <vt:lpstr>Calibri</vt:lpstr>
      <vt:lpstr>Calibri Light</vt:lpstr>
      <vt:lpstr>Tema di Office</vt:lpstr>
      <vt:lpstr>IL PIANO DI STUDIO </vt:lpstr>
      <vt:lpstr>Che cos’è il piano di studio?   </vt:lpstr>
      <vt:lpstr>Quando si presenta?  </vt:lpstr>
      <vt:lpstr>   Come si presenta?  </vt:lpstr>
      <vt:lpstr>Iscrizione a tempo parziale e piano degli studi  </vt:lpstr>
      <vt:lpstr>Come si compila?    </vt:lpstr>
      <vt:lpstr>La maschera presenta il piano di studio cosiddetto statutario (fig. 2) che al primo anno part time comprende 4 insegnamenti obbligatori per un totale di 32 crediti.  Gli studenti iscritti ad anno successivo al primo potranno completare il piano selezionando la voce ‘’Modifica piano’’  </vt:lpstr>
      <vt:lpstr>   Clicca “Prosegui compilazione Piano Carriera” per iniziare la procedura (figura 3).   </vt:lpstr>
      <vt:lpstr>Nella maschera successiva sono elencati e contraddistinti con il segno di spunta gli insegnamenti obbligatori del PRIMO ANNO part time e i relativi crediti (figura 4). Clicca “Regola succ.'' per proseguire. </vt:lpstr>
      <vt:lpstr>  Nella maschera che segue sono elencati e contraddistinti con il segno di spunta gli insegnamenti obbligatori del PRIMO ANNO BIS part time e i relativi crediti (figura 5). Clicca “Regola succ.” per proseguire.  NOTA: nella parte inferiore di ogni pagina puoi visualizzare tutte le attività via via selezionate durante la compilazione e gli insegnamenti obbligatori (esempio fig. 5). </vt:lpstr>
      <vt:lpstr> Il PRIMO ANNO BIS part time è completato dalla scelta della lingua straniera per un totale di 25 crediti. Nella regola successiva devi selezionare una lingua a scelta tra quattro opzioni possibili (figura 6). Clicca il pulsante “Regola succ.” per proseguire.  </vt:lpstr>
      <vt:lpstr>Il SECONDO ANNO part-time prevede quattro insegnamenti obbligatori per un totale di 30 crediti. Nella maschera successiva (figura 7) sono già contraddistinti con un segno di spunta.  Clicca “Regola succ.” per proseguire.  </vt:lpstr>
      <vt:lpstr>Nella schermata successiva sono elencate le attività didattiche obbligatorie del SECONDO ANNO BIS part time (figura 8).  Sono, infatti, previsti in tale anno tre esami per un totale di 32 crediti. Prosegui cliccando il pulsante “Regola succ.” </vt:lpstr>
      <vt:lpstr>Il TERZO ANNO part time prevede un insegnamento obbligatorio e tre insegnamenti a scelta per un totale di 30 crediti. La maschera successiva (figura 9) ti permette di inserire l’esame obbligatorio, che risulta già fleggato. Prosegui cliccando il pulsante “Regola succ.” </vt:lpstr>
      <vt:lpstr>Completa gli esami del TERZO  ANNO part time con i primi due esami. Nella schermata che segue ti viene chiesto di selezionare con il segno di spunta due insegnamenti di tipo caratterizzante dei settori MAT/02-03-05 da 6 crediti, scegliendo tra le attività in elenco (figura 10). Dopo aver scelto, clicca il pulsante “Regola succ.” per proseguire.  </vt:lpstr>
      <vt:lpstr>Aggiungi al TERZO ANNO part time l’ultimo esame. Selezionerai un altro esame caratterizzante dei settori MAT/06-07-08 da 6 crediti (figura 11). Dopo aver scelto, clicca il pulsante “Regola succ.” per proseguire.  </vt:lpstr>
      <vt:lpstr>Al tuo ultimo anno di corso (TERZO ANNO BIS part time) sono previste tre attività obbligatorie e 18 crediti a libera scelta per un totale di 31 crediti. La maschera che segue (figura 12) ti consente di inserire le attività obbligatorie, già fleggate. Prosegui cliccando il pulsante “Regola succ.”</vt:lpstr>
      <vt:lpstr>Nelle regole che seguono, ti viene chiesto di scegliere gli insegnamenti offerti dal tuo Corso e/o da altri Corsi di laurea dell’Ateneo per conseguire i crediti a scelta libera per un totale di 18 crediti. Non è possibile superare per tali attività i 18 crediti complessivi. Nella maschera che segue (figura 13) ti viene riproposto l’elenco degli insegnamenti offerti dal Regolamento del tuo Corso. Potrai quindi inserirli come esami a scelta al TERZO ANNO BIS part time.  Se utilizzi questa regola, clicca ''Regola succ.'' per proseguire nella compilazione.   Se  non intendi selezionare alcuna attività  e preferisci passare alla regola successiva clicca ‘’Salta la scelta’’. </vt:lpstr>
      <vt:lpstr> Con questa regola  puoi completare e/o effettuare la scelta dei crediti a libera scelta tra gli insegnamenti offerti da altri Corsi di studio dell’Ateneo.  Clicca sul pulsante “Aggiungi attività” (figura 14) se vuoi inserire insegnamenti da un altro Corso dell’Ateneo (figura 15).     </vt:lpstr>
      <vt:lpstr>Presentazione standard di PowerPoint</vt:lpstr>
      <vt:lpstr>Clicca sul simbolo + (Aggiungi) per inserire l’attività prescelta (figura 16).  Clicca “Cambia CDS” se vuoi selezionare un altro Corso, altrimenti clicca “Torna alla regola” per tornare alla schermata iniziale e proseguire nella navigazione.   </vt:lpstr>
      <vt:lpstr>Presentazione standard di PowerPoint</vt:lpstr>
      <vt:lpstr>Clicca il pulsante “Conferma Piano” per confermare le tue scelte (figura 18).  ATTENZIONE: Il piano lasciato in bozza non viene esaminato.</vt:lpstr>
      <vt:lpstr>  A questo punto il tuo piano risulta registrato nel sistema e il tuo piano di studio risulterà PROPOSTO(figura 19).  Per tutto il periodo di apertura dei piani ti è comunque consentito modificare gli insegnamenti selezionati.   </vt:lpstr>
      <vt:lpstr>Presentazione standard di PowerPoint</vt:lpstr>
      <vt:lpstr>A chi rivolgersi e per che cosa? </vt:lpstr>
      <vt:lpstr>A chi rivolgersi e per che cosa?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dc:title>
  <dc:creator>cipriana serra</dc:creator>
  <cp:lastModifiedBy>paola.teoldi@unimib.it</cp:lastModifiedBy>
  <cp:revision>271</cp:revision>
  <cp:lastPrinted>2019-10-16T13:32:28Z</cp:lastPrinted>
  <dcterms:created xsi:type="dcterms:W3CDTF">2019-10-15T12:21:35Z</dcterms:created>
  <dcterms:modified xsi:type="dcterms:W3CDTF">2022-11-16T08:34:05Z</dcterms:modified>
</cp:coreProperties>
</file>