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60" r:id="rId5"/>
    <p:sldId id="296" r:id="rId6"/>
    <p:sldId id="262" r:id="rId7"/>
    <p:sldId id="295" r:id="rId8"/>
    <p:sldId id="286" r:id="rId9"/>
    <p:sldId id="297" r:id="rId10"/>
    <p:sldId id="266" r:id="rId11"/>
    <p:sldId id="267" r:id="rId12"/>
    <p:sldId id="268" r:id="rId13"/>
    <p:sldId id="298" r:id="rId14"/>
    <p:sldId id="299" r:id="rId15"/>
    <p:sldId id="271" r:id="rId16"/>
    <p:sldId id="300" r:id="rId17"/>
    <p:sldId id="308" r:id="rId18"/>
    <p:sldId id="301" r:id="rId19"/>
    <p:sldId id="272" r:id="rId20"/>
    <p:sldId id="273" r:id="rId21"/>
    <p:sldId id="276" r:id="rId22"/>
    <p:sldId id="277" r:id="rId23"/>
    <p:sldId id="291" r:id="rId24"/>
    <p:sldId id="278" r:id="rId25"/>
    <p:sldId id="292" r:id="rId26"/>
    <p:sldId id="281" r:id="rId27"/>
    <p:sldId id="302" r:id="rId28"/>
    <p:sldId id="303" r:id="rId29"/>
    <p:sldId id="304" r:id="rId30"/>
    <p:sldId id="305" r:id="rId31"/>
    <p:sldId id="285" r:id="rId32"/>
    <p:sldId id="306" r:id="rId33"/>
    <p:sldId id="307" r:id="rId34"/>
  </p:sldIdLst>
  <p:sldSz cx="12192000" cy="6858000"/>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14650" cy="490538"/>
          </a:xfrm>
          <a:prstGeom prst="rect">
            <a:avLst/>
          </a:prstGeom>
        </p:spPr>
        <p:txBody>
          <a:bodyPr vert="horz" lIns="91437" tIns="45718" rIns="91437" bIns="45718" rtlCol="0"/>
          <a:lstStyle>
            <a:lvl1pPr algn="l">
              <a:defRPr sz="1200"/>
            </a:lvl1pPr>
          </a:lstStyle>
          <a:p>
            <a:endParaRPr lang="it-IT"/>
          </a:p>
        </p:txBody>
      </p:sp>
      <p:sp>
        <p:nvSpPr>
          <p:cNvPr id="3" name="Segnaposto data 2"/>
          <p:cNvSpPr>
            <a:spLocks noGrp="1"/>
          </p:cNvSpPr>
          <p:nvPr>
            <p:ph type="dt" idx="1"/>
          </p:nvPr>
        </p:nvSpPr>
        <p:spPr>
          <a:xfrm>
            <a:off x="3808413" y="1"/>
            <a:ext cx="2914650" cy="490538"/>
          </a:xfrm>
          <a:prstGeom prst="rect">
            <a:avLst/>
          </a:prstGeom>
        </p:spPr>
        <p:txBody>
          <a:bodyPr vert="horz" lIns="91437" tIns="45718" rIns="91437" bIns="45718" rtlCol="0"/>
          <a:lstStyle>
            <a:lvl1pPr algn="r">
              <a:defRPr sz="1200"/>
            </a:lvl1pPr>
          </a:lstStyle>
          <a:p>
            <a:fld id="{A4EC82AF-AA08-49CC-BE8F-A3F0A83DDFBD}" type="datetimeFigureOut">
              <a:rPr lang="it-IT" smtClean="0"/>
              <a:t>16/11/2022</a:t>
            </a:fld>
            <a:endParaRPr lang="it-IT"/>
          </a:p>
        </p:txBody>
      </p:sp>
      <p:sp>
        <p:nvSpPr>
          <p:cNvPr id="4" name="Segnaposto immagine diapositiva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37" tIns="45718" rIns="91437" bIns="45718" rtlCol="0" anchor="ctr"/>
          <a:lstStyle/>
          <a:p>
            <a:endParaRPr lang="it-IT"/>
          </a:p>
        </p:txBody>
      </p:sp>
      <p:sp>
        <p:nvSpPr>
          <p:cNvPr id="5" name="Segnaposto note 4"/>
          <p:cNvSpPr>
            <a:spLocks noGrp="1"/>
          </p:cNvSpPr>
          <p:nvPr>
            <p:ph type="body" sz="quarter" idx="3"/>
          </p:nvPr>
        </p:nvSpPr>
        <p:spPr>
          <a:xfrm>
            <a:off x="673101" y="4703763"/>
            <a:ext cx="5378450" cy="3848100"/>
          </a:xfrm>
          <a:prstGeom prst="rect">
            <a:avLst/>
          </a:prstGeom>
        </p:spPr>
        <p:txBody>
          <a:bodyPr vert="horz" lIns="91437" tIns="45718" rIns="91437" bIns="45718"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283700"/>
            <a:ext cx="2914650" cy="490538"/>
          </a:xfrm>
          <a:prstGeom prst="rect">
            <a:avLst/>
          </a:prstGeom>
        </p:spPr>
        <p:txBody>
          <a:bodyPr vert="horz" lIns="91437" tIns="45718" rIns="91437" bIns="45718" rtlCol="0" anchor="b"/>
          <a:lstStyle>
            <a:lvl1pPr algn="l">
              <a:defRPr sz="1200"/>
            </a:lvl1pPr>
          </a:lstStyle>
          <a:p>
            <a:endParaRPr lang="it-IT"/>
          </a:p>
        </p:txBody>
      </p:sp>
      <p:sp>
        <p:nvSpPr>
          <p:cNvPr id="7" name="Segnaposto numero diapositiva 6"/>
          <p:cNvSpPr>
            <a:spLocks noGrp="1"/>
          </p:cNvSpPr>
          <p:nvPr>
            <p:ph type="sldNum" sz="quarter" idx="5"/>
          </p:nvPr>
        </p:nvSpPr>
        <p:spPr>
          <a:xfrm>
            <a:off x="3808413" y="9283700"/>
            <a:ext cx="2914650" cy="490538"/>
          </a:xfrm>
          <a:prstGeom prst="rect">
            <a:avLst/>
          </a:prstGeom>
        </p:spPr>
        <p:txBody>
          <a:bodyPr vert="horz" lIns="91437" tIns="45718" rIns="91437" bIns="45718" rtlCol="0" anchor="b"/>
          <a:lstStyle>
            <a:lvl1pPr algn="r">
              <a:defRPr sz="1200"/>
            </a:lvl1pPr>
          </a:lstStyle>
          <a:p>
            <a:fld id="{7D77F0CE-3CFD-4C41-A2E4-85E1D275C989}" type="slidenum">
              <a:rPr lang="it-IT" smtClean="0"/>
              <a:t>‹N›</a:t>
            </a:fld>
            <a:endParaRPr lang="it-IT"/>
          </a:p>
        </p:txBody>
      </p:sp>
    </p:spTree>
    <p:extLst>
      <p:ext uri="{BB962C8B-B14F-4D97-AF65-F5344CB8AC3E}">
        <p14:creationId xmlns:p14="http://schemas.microsoft.com/office/powerpoint/2010/main" val="347319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3</a:t>
            </a:fld>
            <a:endParaRPr lang="it-IT"/>
          </a:p>
        </p:txBody>
      </p:sp>
    </p:spTree>
    <p:extLst>
      <p:ext uri="{BB962C8B-B14F-4D97-AF65-F5344CB8AC3E}">
        <p14:creationId xmlns:p14="http://schemas.microsoft.com/office/powerpoint/2010/main" val="12417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11</a:t>
            </a:fld>
            <a:endParaRPr lang="it-IT"/>
          </a:p>
        </p:txBody>
      </p:sp>
    </p:spTree>
    <p:extLst>
      <p:ext uri="{BB962C8B-B14F-4D97-AF65-F5344CB8AC3E}">
        <p14:creationId xmlns:p14="http://schemas.microsoft.com/office/powerpoint/2010/main" val="8791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E3EA92F-09ED-45D8-B5EA-1EF15608107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5066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4DB5A0-F131-4D09-BA5F-305DC29A379F}"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41776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345F08-0345-4CA7-986D-A4C4F511B65C}"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757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4EB130-BAAB-4B6F-8BFC-865342A65114}"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5092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A07CB4-C3F9-4E86-82FF-1419E10D81C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8407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E22FA26-3FD7-4342-A732-E9F5928CDE02}"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345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785902-924C-4A6E-A063-A1DFD3AEC0A5}" type="datetime1">
              <a:rPr lang="it-IT" smtClean="0"/>
              <a:t>16/11/2022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34386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DB47069-D7C2-4C07-9A01-3DBBE691669F}" type="datetime1">
              <a:rPr lang="it-IT" smtClean="0"/>
              <a:t>16/11/2022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30123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7167F9-23EC-4DF9-8953-8212E862467C}" type="datetime1">
              <a:rPr lang="it-IT" smtClean="0"/>
              <a:t>16/11/2022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71319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7ECD93-904D-47D2-87B4-545723E97893}"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4482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B5D0B7-2DFC-49B4-845A-A598046B4131}"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293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B571F-C250-4464-A110-3AF77963D3DD}" type="datetime1">
              <a:rPr lang="it-IT" smtClean="0"/>
              <a:t>16/11/2022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26DA-4659-4A7F-A33C-D89E817FCABB}" type="slidenum">
              <a:rPr lang="it-IT" smtClean="0"/>
              <a:t>‹N›</a:t>
            </a:fld>
            <a:endParaRPr lang="it-IT"/>
          </a:p>
        </p:txBody>
      </p:sp>
    </p:spTree>
    <p:extLst>
      <p:ext uri="{BB962C8B-B14F-4D97-AF65-F5344CB8AC3E}">
        <p14:creationId xmlns:p14="http://schemas.microsoft.com/office/powerpoint/2010/main" val="15178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tmp"/><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tmp"/><Relationship Id="rId4" Type="http://schemas.openxmlformats.org/officeDocument/2006/relationships/image" Target="../media/image20.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earning.unimib.it/mod/page/view.php?id=232594" TargetMode="External"/><Relationship Id="rId2" Type="http://schemas.openxmlformats.org/officeDocument/2006/relationships/hyperlink" Target="https://elearning.unimib.it/mod/page/view.php?id=232591" TargetMode="External"/><Relationship Id="rId1" Type="http://schemas.openxmlformats.org/officeDocument/2006/relationships/slideLayout" Target="../slideLayouts/slideLayout7.xml"/><Relationship Id="rId5" Type="http://schemas.openxmlformats.org/officeDocument/2006/relationships/image" Target="../media/image26.tmp"/><Relationship Id="rId4" Type="http://schemas.openxmlformats.org/officeDocument/2006/relationships/hyperlink" Target="https://elearning.unimib.it/pluginfile.php/497655/course/section/84610/Modulo%20scelta%20insegnamento%20POLIMI.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tmp"/><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tmp"/><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tmp"/><Relationship Id="rId7" Type="http://schemas.openxmlformats.org/officeDocument/2006/relationships/image" Target="../media/image48.png"/><Relationship Id="rId2" Type="http://schemas.openxmlformats.org/officeDocument/2006/relationships/image" Target="../media/image43.tmp"/><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tmp"/></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tmp"/><Relationship Id="rId2" Type="http://schemas.openxmlformats.org/officeDocument/2006/relationships/image" Target="../media/image50.tmp"/><Relationship Id="rId1" Type="http://schemas.openxmlformats.org/officeDocument/2006/relationships/slideLayout" Target="../slideLayouts/slideLayout2.xml"/><Relationship Id="rId6" Type="http://schemas.openxmlformats.org/officeDocument/2006/relationships/image" Target="../media/image54.tmp"/><Relationship Id="rId5" Type="http://schemas.openxmlformats.org/officeDocument/2006/relationships/image" Target="../media/image53.tmp"/><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tmp"/><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hyperlink" Target="mailto:segr.studenti.psicologia@unimib.it" TargetMode="Externa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mod/page/view.php?id=23259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unimib.it/servizi/segreterie-studenti/piani-degli-studi" TargetMode="External"/><Relationship Id="rId2" Type="http://schemas.openxmlformats.org/officeDocument/2006/relationships/hyperlink" Target="https://www.unimib.it/servizi/segreterie-studenti" TargetMode="Externa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mailto:segr.studenti.scienze@unimib.i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learning.unimib.it/course/index.php?categoryid=3509" TargetMode="External"/><Relationship Id="rId2" Type="http://schemas.openxmlformats.org/officeDocument/2006/relationships/hyperlink" Target="mailto:segreteria-matematica@unimi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b="1" dirty="0"/>
              <a:t>IL PIANO DI STUDIO</a:t>
            </a:r>
            <a:br>
              <a:rPr lang="it-IT" sz="3600" dirty="0"/>
            </a:br>
            <a:endParaRPr lang="it-IT" sz="3600" dirty="0"/>
          </a:p>
        </p:txBody>
      </p:sp>
      <p:sp>
        <p:nvSpPr>
          <p:cNvPr id="3" name="Sottotitolo 2"/>
          <p:cNvSpPr>
            <a:spLocks noGrp="1"/>
          </p:cNvSpPr>
          <p:nvPr>
            <p:ph type="subTitle" idx="1"/>
          </p:nvPr>
        </p:nvSpPr>
        <p:spPr>
          <a:xfrm>
            <a:off x="1524000" y="3602038"/>
            <a:ext cx="9144000" cy="2583102"/>
          </a:xfrm>
        </p:spPr>
        <p:txBody>
          <a:bodyPr>
            <a:normAutofit fontScale="92500" lnSpcReduction="20000"/>
          </a:bodyPr>
          <a:lstStyle/>
          <a:p>
            <a:r>
              <a:rPr lang="it-IT" b="1" dirty="0">
                <a:latin typeface="+mj-lt"/>
              </a:rPr>
              <a:t>Guida alla compilazione</a:t>
            </a:r>
          </a:p>
          <a:p>
            <a:endParaRPr lang="it-IT" b="1" dirty="0">
              <a:latin typeface="+mj-lt"/>
            </a:endParaRPr>
          </a:p>
          <a:p>
            <a:endParaRPr lang="it-IT" b="1" dirty="0">
              <a:latin typeface="+mj-lt"/>
            </a:endParaRPr>
          </a:p>
          <a:p>
            <a:endParaRPr lang="it-IT" b="1" dirty="0">
              <a:latin typeface="+mj-lt"/>
            </a:endParaRPr>
          </a:p>
          <a:p>
            <a:endParaRPr lang="it-IT" b="1" dirty="0">
              <a:latin typeface="+mj-lt"/>
            </a:endParaRPr>
          </a:p>
          <a:p>
            <a:br>
              <a:rPr lang="it-IT" dirty="0">
                <a:latin typeface="+mj-lt"/>
              </a:rPr>
            </a:br>
            <a:endParaRPr lang="it-IT" dirty="0">
              <a:latin typeface="+mj-lt"/>
            </a:endParaRPr>
          </a:p>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238623" y="4045789"/>
            <a:ext cx="3965097" cy="2231426"/>
          </a:xfrm>
          <a:prstGeom prst="rect">
            <a:avLst/>
          </a:prstGeom>
        </p:spPr>
      </p:pic>
      <p:sp>
        <p:nvSpPr>
          <p:cNvPr id="8" name="Segnaposto numero diapositiva 7"/>
          <p:cNvSpPr>
            <a:spLocks noGrp="1"/>
          </p:cNvSpPr>
          <p:nvPr>
            <p:ph type="sldNum" sz="quarter" idx="12"/>
          </p:nvPr>
        </p:nvSpPr>
        <p:spPr/>
        <p:txBody>
          <a:bodyPr/>
          <a:lstStyle/>
          <a:p>
            <a:fld id="{DFAA26DA-4659-4A7F-A33C-D89E817FCABB}" type="slidenum">
              <a:rPr lang="it-IT" smtClean="0"/>
              <a:t>1</a:t>
            </a:fld>
            <a:endParaRPr lang="it-IT"/>
          </a:p>
        </p:txBody>
      </p:sp>
    </p:spTree>
    <p:extLst>
      <p:ext uri="{BB962C8B-B14F-4D97-AF65-F5344CB8AC3E}">
        <p14:creationId xmlns:p14="http://schemas.microsoft.com/office/powerpoint/2010/main" val="126277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196256"/>
          </a:xfrm>
        </p:spPr>
        <p:txBody>
          <a:bodyPr>
            <a:normAutofit/>
          </a:bodyPr>
          <a:lstStyle/>
          <a:p>
            <a:r>
              <a:rPr lang="it-IT" sz="1600" dirty="0">
                <a:latin typeface="Calibri Light" panose="020F0302020204030204" pitchFamily="34" charset="0"/>
              </a:rPr>
              <a:t>La prima schermata ti consentirà di inserire al </a:t>
            </a:r>
            <a:r>
              <a:rPr lang="it-IT" sz="1600" b="1" dirty="0">
                <a:latin typeface="Calibri Light" panose="020F0302020204030204" pitchFamily="34" charset="0"/>
              </a:rPr>
              <a:t>primo anno </a:t>
            </a:r>
            <a:r>
              <a:rPr lang="it-IT" sz="1600" dirty="0">
                <a:latin typeface="Calibri Light" panose="020F0302020204030204" pitchFamily="34" charset="0"/>
              </a:rPr>
              <a:t>gli esami di tipo caratterizzante dell’ambito </a:t>
            </a:r>
            <a:r>
              <a:rPr lang="it-IT" sz="1600" i="1" dirty="0">
                <a:latin typeface="Calibri Light" panose="020F0302020204030204" pitchFamily="34" charset="0"/>
              </a:rPr>
              <a:t>“</a:t>
            </a:r>
            <a:r>
              <a:rPr lang="it-IT" sz="1600" i="1" u="sng" dirty="0">
                <a:latin typeface="Calibri Light" panose="020F0302020204030204" pitchFamily="34" charset="0"/>
              </a:rPr>
              <a:t>Formazione teorica avanzata</a:t>
            </a:r>
            <a:r>
              <a:rPr lang="it-IT" sz="1600" i="1" dirty="0">
                <a:latin typeface="Calibri Light" panose="020F0302020204030204" pitchFamily="34" charset="0"/>
              </a:rPr>
              <a:t>” SSD: MAT/02 – MAT/03 – MAT/05 </a:t>
            </a:r>
            <a:r>
              <a:rPr lang="it-IT" sz="1600" dirty="0">
                <a:latin typeface="Calibri Light" panose="020F0302020204030204" pitchFamily="34" charset="0"/>
              </a:rPr>
              <a:t>(figura 4). Potrai scegliere tra gli esami visibili in elenco, comuni a tutti i curriculum. Il numero di esami selezionabili differisce a seconda del curriculum da te scelto così come indicato nella slide n.7. Clicca “Regola </a:t>
            </a:r>
            <a:r>
              <a:rPr lang="it-IT" sz="1600" dirty="0" err="1">
                <a:latin typeface="Calibri Light" panose="020F0302020204030204" pitchFamily="34" charset="0"/>
              </a:rPr>
              <a:t>succ</a:t>
            </a:r>
            <a:r>
              <a:rPr lang="it-IT" sz="1600" dirty="0">
                <a:latin typeface="Calibri Light" panose="020F0302020204030204" pitchFamily="34" charset="0"/>
              </a:rPr>
              <a:t>.'' per proseguire nella compilazione.</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952500" y="1266825"/>
            <a:ext cx="10401300" cy="5089525"/>
          </a:xfrm>
        </p:spPr>
        <p:txBody>
          <a:bodyPr anchor="b">
            <a:normAutofit/>
          </a:bodyPr>
          <a:lstStyle/>
          <a:p>
            <a:pPr marL="0" indent="0" algn="ctr">
              <a:buNone/>
            </a:pPr>
            <a:r>
              <a:rPr lang="it-IT" sz="1400" dirty="0"/>
              <a:t>Fig. 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10</a:t>
            </a:fld>
            <a:endParaRPr lang="it-IT"/>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510" y="1561382"/>
            <a:ext cx="7715067" cy="4283310"/>
          </a:xfrm>
          <a:prstGeom prst="rect">
            <a:avLst/>
          </a:prstGeom>
        </p:spPr>
      </p:pic>
      <p:pic>
        <p:nvPicPr>
          <p:cNvPr id="7" name="Immagine 6"/>
          <p:cNvPicPr>
            <a:picLocks noChangeAspect="1"/>
          </p:cNvPicPr>
          <p:nvPr/>
        </p:nvPicPr>
        <p:blipFill>
          <a:blip r:embed="rId3"/>
          <a:stretch>
            <a:fillRect/>
          </a:stretch>
        </p:blipFill>
        <p:spPr>
          <a:xfrm>
            <a:off x="7379160" y="5019202"/>
            <a:ext cx="1091279" cy="493819"/>
          </a:xfrm>
          <a:prstGeom prst="rect">
            <a:avLst/>
          </a:prstGeom>
        </p:spPr>
      </p:pic>
      <p:pic>
        <p:nvPicPr>
          <p:cNvPr id="10" name="Immagine 9"/>
          <p:cNvPicPr>
            <a:picLocks noChangeAspect="1"/>
          </p:cNvPicPr>
          <p:nvPr/>
        </p:nvPicPr>
        <p:blipFill>
          <a:blip r:embed="rId4"/>
          <a:stretch>
            <a:fillRect/>
          </a:stretch>
        </p:blipFill>
        <p:spPr>
          <a:xfrm>
            <a:off x="5088667" y="1505609"/>
            <a:ext cx="4381480" cy="458527"/>
          </a:xfrm>
          <a:prstGeom prst="rect">
            <a:avLst/>
          </a:prstGeom>
        </p:spPr>
      </p:pic>
      <p:sp>
        <p:nvSpPr>
          <p:cNvPr id="12" name="Rettangolo 11"/>
          <p:cNvSpPr/>
          <p:nvPr/>
        </p:nvSpPr>
        <p:spPr>
          <a:xfrm>
            <a:off x="952500" y="1505609"/>
            <a:ext cx="9895609" cy="4537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931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24196"/>
            <a:ext cx="10325793" cy="1144605"/>
          </a:xfrm>
        </p:spPr>
        <p:txBody>
          <a:bodyPr>
            <a:normAutofit fontScale="90000"/>
          </a:bodyPr>
          <a:lstStyle/>
          <a:p>
            <a:br>
              <a:rPr lang="it-IT" sz="2400" dirty="0"/>
            </a:br>
            <a:r>
              <a:rPr lang="it-IT" sz="1800" dirty="0"/>
              <a:t>Se </a:t>
            </a:r>
            <a:r>
              <a:rPr lang="it-IT" sz="1800" i="1" dirty="0"/>
              <a:t>non</a:t>
            </a:r>
            <a:r>
              <a:rPr lang="it-IT" sz="1800" dirty="0"/>
              <a:t> hai completato la scelta degli esami di tipo caratterizzante, ambito “</a:t>
            </a:r>
            <a:r>
              <a:rPr lang="it-IT" sz="1800" i="1" u="sng" dirty="0"/>
              <a:t>Formazione teorica avanzata</a:t>
            </a:r>
            <a:r>
              <a:rPr lang="it-IT" sz="1800" i="1" dirty="0"/>
              <a:t>” SSD: MAT/02 – MAT/03 – MAT/05’</a:t>
            </a:r>
            <a:r>
              <a:rPr lang="it-IT" sz="1800" dirty="0"/>
              <a:t>, nella maschera precedente potrai inserire l’attività</a:t>
            </a:r>
            <a:r>
              <a:rPr lang="it-IT" sz="1800" dirty="0">
                <a:latin typeface="Calibri Light" panose="020F0302020204030204" pitchFamily="34" charset="0"/>
              </a:rPr>
              <a:t> offerta al tuo </a:t>
            </a:r>
            <a:r>
              <a:rPr lang="it-IT" sz="1800" b="1" dirty="0">
                <a:latin typeface="Calibri Light" panose="020F0302020204030204" pitchFamily="34" charset="0"/>
              </a:rPr>
              <a:t>secondo anno </a:t>
            </a:r>
            <a:r>
              <a:rPr lang="it-IT" sz="1800" dirty="0">
                <a:latin typeface="Calibri Light" panose="020F0302020204030204" pitchFamily="34" charset="0"/>
              </a:rPr>
              <a:t>di corso</a:t>
            </a:r>
            <a:r>
              <a:rPr lang="it-IT" sz="1800" dirty="0"/>
              <a:t> visibile in questa schermata </a:t>
            </a:r>
            <a:r>
              <a:rPr lang="it-IT" sz="1800" dirty="0">
                <a:latin typeface="Calibri Light" panose="020F0302020204030204" pitchFamily="34" charset="0"/>
              </a:rPr>
              <a:t>(figura 5). Se utilizzi questa regola, clicca ''Regola </a:t>
            </a:r>
            <a:r>
              <a:rPr lang="it-IT" sz="1800" dirty="0" err="1">
                <a:latin typeface="Calibri Light" panose="020F0302020204030204" pitchFamily="34" charset="0"/>
              </a:rPr>
              <a:t>succ</a:t>
            </a:r>
            <a:r>
              <a:rPr lang="it-IT" sz="1800" dirty="0">
                <a:latin typeface="Calibri Light" panose="020F0302020204030204" pitchFamily="34" charset="0"/>
              </a:rPr>
              <a:t>.'' per proseguire nella compilazione. </a:t>
            </a:r>
            <a:br>
              <a:rPr lang="it-IT" sz="1800" dirty="0">
                <a:latin typeface="Calibri Light" panose="020F0302020204030204" pitchFamily="34" charset="0"/>
              </a:rPr>
            </a:br>
            <a:r>
              <a:rPr lang="it-IT" sz="1800" dirty="0">
                <a:latin typeface="Calibri Light" panose="020F0302020204030204" pitchFamily="34" charset="0"/>
              </a:rPr>
              <a:t>Se non intendi selezionare alcuna attività  e preferisci passare alla regola successiva, clicca '</a:t>
            </a:r>
            <a:r>
              <a:rPr lang="it-IT" sz="1800" b="1" dirty="0">
                <a:latin typeface="Calibri Light" panose="020F0302020204030204" pitchFamily="34" charset="0"/>
              </a:rPr>
              <a:t>'Salta la scelta</a:t>
            </a:r>
            <a:r>
              <a:rPr lang="it-IT" sz="1800" dirty="0">
                <a:latin typeface="Calibri Light" panose="020F0302020204030204" pitchFamily="34" charset="0"/>
              </a:rPr>
              <a:t>''.</a:t>
            </a:r>
            <a:br>
              <a:rPr lang="it-IT" sz="1800" dirty="0">
                <a:latin typeface="Calibri Light" panose="020F0302020204030204" pitchFamily="34" charset="0"/>
              </a:rPr>
            </a:br>
            <a:r>
              <a:rPr lang="it-IT" sz="1800" b="1" dirty="0">
                <a:latin typeface="Calibri Light" panose="020F0302020204030204" pitchFamily="34" charset="0"/>
              </a:rPr>
              <a:t>NOTA</a:t>
            </a:r>
            <a:r>
              <a:rPr lang="it-IT" sz="1800" dirty="0">
                <a:latin typeface="Calibri Light" panose="020F0302020204030204" pitchFamily="34" charset="0"/>
              </a:rPr>
              <a:t>: </a:t>
            </a:r>
            <a:r>
              <a:rPr lang="it-IT" sz="1800" i="1" dirty="0">
                <a:latin typeface="Calibri Light" panose="020F0302020204030204" pitchFamily="34" charset="0"/>
              </a:rPr>
              <a:t>nella parte inferiore di ogni pagina puoi visualizzare tutte le attività via via selezionate durante la compilazione e gli insegnamenti obbligatori</a:t>
            </a:r>
            <a:r>
              <a:rPr lang="it-IT" sz="1800" dirty="0">
                <a:latin typeface="Calibri Light" panose="020F0302020204030204" pitchFamily="34" charset="0"/>
              </a:rPr>
              <a:t> (esempio fig. 5).</a:t>
            </a:r>
            <a:br>
              <a:rPr lang="it-IT" sz="1800" dirty="0">
                <a:latin typeface="Calibri Light" panose="020F0302020204030204" pitchFamily="34" charset="0"/>
              </a:rPr>
            </a:br>
            <a:br>
              <a:rPr lang="it-IT" sz="1800" dirty="0"/>
            </a:br>
            <a:endParaRPr lang="it-IT" sz="1800" dirty="0"/>
          </a:p>
        </p:txBody>
      </p:sp>
      <p:sp>
        <p:nvSpPr>
          <p:cNvPr id="3" name="Segnaposto contenuto 2"/>
          <p:cNvSpPr>
            <a:spLocks noGrp="1"/>
          </p:cNvSpPr>
          <p:nvPr>
            <p:ph idx="1"/>
          </p:nvPr>
        </p:nvSpPr>
        <p:spPr>
          <a:xfrm>
            <a:off x="838200" y="1276709"/>
            <a:ext cx="10515600" cy="5305246"/>
          </a:xfrm>
        </p:spPr>
        <p:txBody>
          <a:bodyPr anchor="b">
            <a:normAutofit/>
          </a:bodyPr>
          <a:lstStyle/>
          <a:p>
            <a:pPr marL="0" indent="0" algn="ctr">
              <a:buNone/>
            </a:pPr>
            <a:endParaRPr lang="it-IT" sz="1400" dirty="0"/>
          </a:p>
          <a:p>
            <a:pPr marL="0" indent="0" algn="ctr">
              <a:buNone/>
            </a:pPr>
            <a:endParaRPr lang="it-IT" sz="1400" dirty="0"/>
          </a:p>
          <a:p>
            <a:pPr marL="0" indent="0" algn="ctr">
              <a:buNone/>
            </a:pPr>
            <a:r>
              <a:rPr lang="it-IT" sz="1400" dirty="0"/>
              <a:t>Fig. 5</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11</a:t>
            </a:fld>
            <a:endParaRPr lang="it-IT"/>
          </a:p>
        </p:txBody>
      </p:sp>
      <p:pic>
        <p:nvPicPr>
          <p:cNvPr id="4" name="Immagine 3"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762" y="1531217"/>
            <a:ext cx="7059280" cy="4825133"/>
          </a:xfrm>
          <a:prstGeom prst="rect">
            <a:avLst/>
          </a:prstGeom>
        </p:spPr>
      </p:pic>
      <p:pic>
        <p:nvPicPr>
          <p:cNvPr id="6" name="Immagine 5"/>
          <p:cNvPicPr>
            <a:picLocks noChangeAspect="1"/>
          </p:cNvPicPr>
          <p:nvPr/>
        </p:nvPicPr>
        <p:blipFill>
          <a:blip r:embed="rId4"/>
          <a:stretch>
            <a:fillRect/>
          </a:stretch>
        </p:blipFill>
        <p:spPr>
          <a:xfrm>
            <a:off x="4880989" y="1468801"/>
            <a:ext cx="4298053" cy="432854"/>
          </a:xfrm>
          <a:prstGeom prst="rect">
            <a:avLst/>
          </a:prstGeom>
        </p:spPr>
      </p:pic>
      <p:sp>
        <p:nvSpPr>
          <p:cNvPr id="7" name="Rettangolo 6"/>
          <p:cNvSpPr/>
          <p:nvPr/>
        </p:nvSpPr>
        <p:spPr>
          <a:xfrm>
            <a:off x="972589" y="1531217"/>
            <a:ext cx="9792393" cy="4825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119762" y="4912822"/>
            <a:ext cx="7059280" cy="1443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141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393" y="271382"/>
            <a:ext cx="10515600" cy="989396"/>
          </a:xfrm>
        </p:spPr>
        <p:txBody>
          <a:bodyPr>
            <a:noAutofit/>
          </a:bodyPr>
          <a:lstStyle/>
          <a:p>
            <a:br>
              <a:rPr lang="it-IT" sz="1600" dirty="0">
                <a:latin typeface="Calibri Light" panose="020F0302020204030204" pitchFamily="34" charset="0"/>
              </a:rPr>
            </a:br>
            <a:r>
              <a:rPr lang="it-IT" sz="1600" dirty="0">
                <a:latin typeface="Calibri Light" panose="020F0302020204030204" pitchFamily="34" charset="0"/>
              </a:rPr>
              <a:t>Nella maschera che segue potrai aggiungere gli esami di tipo caratterizzante di ambito </a:t>
            </a:r>
            <a:r>
              <a:rPr lang="it-IT" sz="1600" i="1" dirty="0">
                <a:latin typeface="Calibri Light" panose="020F0302020204030204" pitchFamily="34" charset="0"/>
              </a:rPr>
              <a:t>‘“</a:t>
            </a:r>
            <a:r>
              <a:rPr lang="it-IT" sz="1600" i="1" u="sng" dirty="0">
                <a:latin typeface="Calibri Light" panose="020F0302020204030204" pitchFamily="34" charset="0"/>
              </a:rPr>
              <a:t>Formazione modellistico-applicativa</a:t>
            </a:r>
            <a:r>
              <a:rPr lang="it-IT" sz="1600" i="1" dirty="0">
                <a:latin typeface="Calibri Light" panose="020F0302020204030204" pitchFamily="34" charset="0"/>
              </a:rPr>
              <a:t>” SSD: MAT/06 – MAT/07 – MAT/08 </a:t>
            </a:r>
            <a:r>
              <a:rPr lang="it-IT" sz="1600" dirty="0">
                <a:latin typeface="Calibri Light" panose="020F0302020204030204" pitchFamily="34" charset="0"/>
              </a:rPr>
              <a:t>al tuo </a:t>
            </a:r>
            <a:r>
              <a:rPr lang="it-IT" sz="1600" b="1" dirty="0">
                <a:latin typeface="Calibri Light" panose="020F0302020204030204" pitchFamily="34" charset="0"/>
              </a:rPr>
              <a:t>primo anno </a:t>
            </a:r>
            <a:r>
              <a:rPr lang="it-IT" sz="1600" dirty="0">
                <a:latin typeface="Calibri Light" panose="020F0302020204030204" pitchFamily="34" charset="0"/>
              </a:rPr>
              <a:t>di corso (figura 6). Gli esami visibili in elenco sono comuni per tutti i curriculum, il numero di esami che potrai selezionare varia a seconda del curriculum da te scelto così come indicato nella slide n.7. Clicca il pulsante “Regola </a:t>
            </a:r>
            <a:r>
              <a:rPr lang="it-IT" sz="1600" dirty="0" err="1">
                <a:latin typeface="Calibri Light" panose="020F0302020204030204" pitchFamily="34" charset="0"/>
              </a:rPr>
              <a:t>succ</a:t>
            </a:r>
            <a:r>
              <a:rPr lang="it-IT" sz="1600" dirty="0">
                <a:latin typeface="Calibri Light" panose="020F0302020204030204" pitchFamily="34" charset="0"/>
              </a:rPr>
              <a:t>.” per proseguire nella compilazione.</a:t>
            </a:r>
            <a:br>
              <a:rPr lang="it-IT" sz="1600" dirty="0">
                <a:latin typeface="Calibri Light" panose="020F0302020204030204" pitchFamily="34" charset="0"/>
              </a:rPr>
            </a:br>
            <a:endParaRPr lang="it-IT" sz="1600" dirty="0"/>
          </a:p>
        </p:txBody>
      </p:sp>
      <p:sp>
        <p:nvSpPr>
          <p:cNvPr id="3" name="Segnaposto contenuto 2"/>
          <p:cNvSpPr>
            <a:spLocks noGrp="1"/>
          </p:cNvSpPr>
          <p:nvPr>
            <p:ph idx="1"/>
          </p:nvPr>
        </p:nvSpPr>
        <p:spPr>
          <a:xfrm>
            <a:off x="838200" y="1777042"/>
            <a:ext cx="10515600" cy="4865297"/>
          </a:xfrm>
        </p:spPr>
        <p:txBody>
          <a:bodyPr anchor="b">
            <a:normAutofit/>
          </a:bodyPr>
          <a:lstStyle/>
          <a:p>
            <a:pPr marL="0" indent="0" algn="ctr">
              <a:buNone/>
            </a:pPr>
            <a:r>
              <a:rPr lang="it-IT" sz="1400" dirty="0"/>
              <a:t>Fig.6</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12</a:t>
            </a:fld>
            <a:endParaRPr lang="it-IT"/>
          </a:p>
        </p:txBody>
      </p:sp>
      <p:pic>
        <p:nvPicPr>
          <p:cNvPr id="8" name="Immagine 7"/>
          <p:cNvPicPr>
            <a:picLocks noChangeAspect="1"/>
          </p:cNvPicPr>
          <p:nvPr/>
        </p:nvPicPr>
        <p:blipFill>
          <a:blip r:embed="rId2"/>
          <a:stretch>
            <a:fillRect/>
          </a:stretch>
        </p:blipFill>
        <p:spPr>
          <a:xfrm>
            <a:off x="903675" y="1388225"/>
            <a:ext cx="10353036" cy="4845857"/>
          </a:xfrm>
          <a:prstGeom prst="rect">
            <a:avLst/>
          </a:prstGeom>
        </p:spPr>
      </p:pic>
      <p:pic>
        <p:nvPicPr>
          <p:cNvPr id="9" name="Immagine 8"/>
          <p:cNvPicPr>
            <a:picLocks noChangeAspect="1"/>
          </p:cNvPicPr>
          <p:nvPr/>
        </p:nvPicPr>
        <p:blipFill>
          <a:blip r:embed="rId3"/>
          <a:stretch>
            <a:fillRect/>
          </a:stretch>
        </p:blipFill>
        <p:spPr>
          <a:xfrm>
            <a:off x="935288" y="1395551"/>
            <a:ext cx="10321423" cy="463336"/>
          </a:xfrm>
          <a:prstGeom prst="rect">
            <a:avLst/>
          </a:prstGeom>
        </p:spPr>
      </p:pic>
      <p:pic>
        <p:nvPicPr>
          <p:cNvPr id="10" name="Immagine 9" descr="Ritaglio schermata"/>
          <p:cNvPicPr>
            <a:picLocks noChangeAspect="1"/>
          </p:cNvPicPr>
          <p:nvPr/>
        </p:nvPicPr>
        <p:blipFill>
          <a:blip r:embed="rId4"/>
          <a:stretch>
            <a:fillRect/>
          </a:stretch>
        </p:blipFill>
        <p:spPr>
          <a:xfrm>
            <a:off x="6057894" y="3424237"/>
            <a:ext cx="76211" cy="9526"/>
          </a:xfrm>
          <a:prstGeom prst="rect">
            <a:avLst/>
          </a:prstGeom>
        </p:spPr>
      </p:pic>
      <p:pic>
        <p:nvPicPr>
          <p:cNvPr id="11" name="Immagine 10"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195" y="1981155"/>
            <a:ext cx="7687259" cy="3826276"/>
          </a:xfrm>
          <a:prstGeom prst="rect">
            <a:avLst/>
          </a:prstGeom>
        </p:spPr>
      </p:pic>
      <p:pic>
        <p:nvPicPr>
          <p:cNvPr id="12" name="Immagine 11"/>
          <p:cNvPicPr>
            <a:picLocks noChangeAspect="1"/>
          </p:cNvPicPr>
          <p:nvPr/>
        </p:nvPicPr>
        <p:blipFill>
          <a:blip r:embed="rId6"/>
          <a:stretch>
            <a:fillRect/>
          </a:stretch>
        </p:blipFill>
        <p:spPr>
          <a:xfrm>
            <a:off x="5217709" y="1902019"/>
            <a:ext cx="4383404" cy="457240"/>
          </a:xfrm>
          <a:prstGeom prst="rect">
            <a:avLst/>
          </a:prstGeom>
        </p:spPr>
      </p:pic>
      <p:sp>
        <p:nvSpPr>
          <p:cNvPr id="13" name="Rettangolo 12"/>
          <p:cNvSpPr/>
          <p:nvPr/>
        </p:nvSpPr>
        <p:spPr>
          <a:xfrm>
            <a:off x="5516530" y="1413492"/>
            <a:ext cx="1082727" cy="177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363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305" y="388895"/>
            <a:ext cx="10515600" cy="989396"/>
          </a:xfrm>
        </p:spPr>
        <p:txBody>
          <a:bodyPr>
            <a:noAutofit/>
          </a:bodyPr>
          <a:lstStyle/>
          <a:p>
            <a:r>
              <a:rPr lang="it-IT" sz="1600" dirty="0">
                <a:latin typeface="Calibri Light" panose="020F0302020204030204" pitchFamily="34" charset="0"/>
              </a:rPr>
              <a:t>I quattro curricula prevedono al </a:t>
            </a:r>
            <a:r>
              <a:rPr lang="it-IT" sz="1600" b="1" dirty="0">
                <a:latin typeface="Calibri Light" panose="020F0302020204030204" pitchFamily="34" charset="0"/>
              </a:rPr>
              <a:t>primo anno </a:t>
            </a:r>
            <a:r>
              <a:rPr lang="it-IT" sz="1600" dirty="0">
                <a:latin typeface="Calibri Light" panose="020F0302020204030204" pitchFamily="34" charset="0"/>
              </a:rPr>
              <a:t>di corso 16 crediti di tipo </a:t>
            </a:r>
            <a:r>
              <a:rPr lang="it-IT" sz="1600" u="sng" dirty="0">
                <a:latin typeface="Calibri Light" panose="020F0302020204030204" pitchFamily="34" charset="0"/>
              </a:rPr>
              <a:t>affine o integrativo</a:t>
            </a:r>
            <a:r>
              <a:rPr lang="it-IT" sz="1600" dirty="0">
                <a:latin typeface="Calibri Light" panose="020F0302020204030204" pitchFamily="34" charset="0"/>
              </a:rPr>
              <a:t>. La maschera che segue ti consentirà di aggiungere tali crediti selezionando due esami da 8 crediti tra quelli visibili in elenco (figura 7). </a:t>
            </a:r>
            <a:br>
              <a:rPr lang="it-IT" sz="1600" dirty="0">
                <a:latin typeface="Calibri Light" panose="020F0302020204030204" pitchFamily="34" charset="0"/>
              </a:rPr>
            </a:br>
            <a:r>
              <a:rPr lang="it-IT" sz="1600" dirty="0">
                <a:latin typeface="Calibri Light" panose="020F0302020204030204" pitchFamily="34" charset="0"/>
              </a:rPr>
              <a:t>Clicca il pulsante “Regola </a:t>
            </a:r>
            <a:r>
              <a:rPr lang="it-IT" sz="1600" dirty="0" err="1">
                <a:latin typeface="Calibri Light" panose="020F0302020204030204" pitchFamily="34" charset="0"/>
              </a:rPr>
              <a:t>succ</a:t>
            </a:r>
            <a:r>
              <a:rPr lang="it-IT" sz="1600" dirty="0">
                <a:latin typeface="Calibri Light" panose="020F0302020204030204" pitchFamily="34" charset="0"/>
              </a:rPr>
              <a:t>.” per proseguire nella compilazione.</a:t>
            </a:r>
            <a:br>
              <a:rPr lang="it-IT" sz="1600" dirty="0">
                <a:latin typeface="Calibri Light" panose="020F0302020204030204" pitchFamily="34" charset="0"/>
              </a:rPr>
            </a:br>
            <a:endParaRPr lang="it-IT" sz="1600" dirty="0"/>
          </a:p>
        </p:txBody>
      </p:sp>
      <p:sp>
        <p:nvSpPr>
          <p:cNvPr id="3" name="Segnaposto contenuto 2"/>
          <p:cNvSpPr>
            <a:spLocks noGrp="1"/>
          </p:cNvSpPr>
          <p:nvPr>
            <p:ph idx="1"/>
          </p:nvPr>
        </p:nvSpPr>
        <p:spPr>
          <a:xfrm>
            <a:off x="838200" y="1777042"/>
            <a:ext cx="10515600" cy="4865297"/>
          </a:xfrm>
        </p:spPr>
        <p:txBody>
          <a:bodyPr anchor="b">
            <a:normAutofit/>
          </a:bodyPr>
          <a:lstStyle/>
          <a:p>
            <a:pPr marL="0" indent="0" algn="ctr">
              <a:buNone/>
            </a:pPr>
            <a:r>
              <a:rPr lang="it-IT" sz="1400" dirty="0"/>
              <a:t>Fig.7</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13</a:t>
            </a:fld>
            <a:endParaRPr lang="it-IT"/>
          </a:p>
        </p:txBody>
      </p:sp>
      <p:pic>
        <p:nvPicPr>
          <p:cNvPr id="8" name="Immagine 7"/>
          <p:cNvPicPr>
            <a:picLocks noChangeAspect="1"/>
          </p:cNvPicPr>
          <p:nvPr/>
        </p:nvPicPr>
        <p:blipFill>
          <a:blip r:embed="rId2"/>
          <a:stretch>
            <a:fillRect/>
          </a:stretch>
        </p:blipFill>
        <p:spPr>
          <a:xfrm>
            <a:off x="903675" y="1388225"/>
            <a:ext cx="10353036" cy="4845857"/>
          </a:xfrm>
          <a:prstGeom prst="rect">
            <a:avLst/>
          </a:prstGeom>
        </p:spPr>
      </p:pic>
      <p:pic>
        <p:nvPicPr>
          <p:cNvPr id="9" name="Immagine 8"/>
          <p:cNvPicPr>
            <a:picLocks noChangeAspect="1"/>
          </p:cNvPicPr>
          <p:nvPr/>
        </p:nvPicPr>
        <p:blipFill>
          <a:blip r:embed="rId3"/>
          <a:stretch>
            <a:fillRect/>
          </a:stretch>
        </p:blipFill>
        <p:spPr>
          <a:xfrm>
            <a:off x="935288" y="1395551"/>
            <a:ext cx="10321423" cy="463336"/>
          </a:xfrm>
          <a:prstGeom prst="rect">
            <a:avLst/>
          </a:prstGeom>
        </p:spPr>
      </p:pic>
      <p:pic>
        <p:nvPicPr>
          <p:cNvPr id="10" name="Immagine 9" descr="Ritaglio schermata"/>
          <p:cNvPicPr>
            <a:picLocks noChangeAspect="1"/>
          </p:cNvPicPr>
          <p:nvPr/>
        </p:nvPicPr>
        <p:blipFill>
          <a:blip r:embed="rId4"/>
          <a:stretch>
            <a:fillRect/>
          </a:stretch>
        </p:blipFill>
        <p:spPr>
          <a:xfrm>
            <a:off x="6057894" y="3424237"/>
            <a:ext cx="76211" cy="9526"/>
          </a:xfrm>
          <a:prstGeom prst="rect">
            <a:avLst/>
          </a:prstGeom>
        </p:spPr>
      </p:pic>
      <p:sp>
        <p:nvSpPr>
          <p:cNvPr id="13" name="Rettangolo 12"/>
          <p:cNvSpPr/>
          <p:nvPr/>
        </p:nvSpPr>
        <p:spPr>
          <a:xfrm>
            <a:off x="5516530" y="1413492"/>
            <a:ext cx="1082727" cy="177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18" y="1986334"/>
            <a:ext cx="7105551" cy="4126318"/>
          </a:xfrm>
          <a:prstGeom prst="rect">
            <a:avLst/>
          </a:prstGeom>
        </p:spPr>
      </p:pic>
      <p:pic>
        <p:nvPicPr>
          <p:cNvPr id="5" name="Immagine 4"/>
          <p:cNvPicPr>
            <a:picLocks noChangeAspect="1"/>
          </p:cNvPicPr>
          <p:nvPr/>
        </p:nvPicPr>
        <p:blipFill>
          <a:blip r:embed="rId6"/>
          <a:stretch>
            <a:fillRect/>
          </a:stretch>
        </p:blipFill>
        <p:spPr>
          <a:xfrm>
            <a:off x="5154099" y="1907198"/>
            <a:ext cx="4383404" cy="457240"/>
          </a:xfrm>
          <a:prstGeom prst="rect">
            <a:avLst/>
          </a:prstGeom>
        </p:spPr>
      </p:pic>
    </p:spTree>
    <p:extLst>
      <p:ext uri="{BB962C8B-B14F-4D97-AF65-F5344CB8AC3E}">
        <p14:creationId xmlns:p14="http://schemas.microsoft.com/office/powerpoint/2010/main" val="120415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305" y="388895"/>
            <a:ext cx="10515600" cy="989396"/>
          </a:xfrm>
        </p:spPr>
        <p:txBody>
          <a:bodyPr>
            <a:noAutofit/>
          </a:bodyPr>
          <a:lstStyle/>
          <a:p>
            <a:r>
              <a:rPr lang="it-IT" sz="1600" dirty="0">
                <a:latin typeface="Calibri Light" panose="020F0302020204030204" pitchFamily="34" charset="0"/>
              </a:rPr>
              <a:t>In questa maschera sono visibili, già contraddistinte con un segno di spunta, le due attività obbligatorie del </a:t>
            </a:r>
            <a:r>
              <a:rPr lang="it-IT" sz="1600" b="1" dirty="0">
                <a:latin typeface="Calibri Light" panose="020F0302020204030204" pitchFamily="34" charset="0"/>
              </a:rPr>
              <a:t>secondo anno </a:t>
            </a:r>
            <a:r>
              <a:rPr lang="it-IT" sz="1600" dirty="0">
                <a:latin typeface="Calibri Light" panose="020F0302020204030204" pitchFamily="34" charset="0"/>
              </a:rPr>
              <a:t>di corso (figura 8).</a:t>
            </a:r>
            <a:br>
              <a:rPr lang="it-IT" sz="1600" dirty="0">
                <a:latin typeface="Calibri Light" panose="020F0302020204030204" pitchFamily="34" charset="0"/>
              </a:rPr>
            </a:br>
            <a:r>
              <a:rPr lang="it-IT" sz="1600" dirty="0">
                <a:latin typeface="Calibri Light" panose="020F0302020204030204" pitchFamily="34" charset="0"/>
              </a:rPr>
              <a:t>Clicca il pulsante “Regola </a:t>
            </a:r>
            <a:r>
              <a:rPr lang="it-IT" sz="1600" dirty="0" err="1">
                <a:latin typeface="Calibri Light" panose="020F0302020204030204" pitchFamily="34" charset="0"/>
              </a:rPr>
              <a:t>succ</a:t>
            </a:r>
            <a:r>
              <a:rPr lang="it-IT" sz="1600" dirty="0">
                <a:latin typeface="Calibri Light" panose="020F0302020204030204" pitchFamily="34" charset="0"/>
              </a:rPr>
              <a:t>.” per proseguire nella compilazione.</a:t>
            </a:r>
            <a:br>
              <a:rPr lang="it-IT" sz="1600" dirty="0">
                <a:latin typeface="Calibri Light" panose="020F0302020204030204" pitchFamily="34" charset="0"/>
              </a:rPr>
            </a:br>
            <a:endParaRPr lang="it-IT" sz="1600" dirty="0"/>
          </a:p>
        </p:txBody>
      </p:sp>
      <p:sp>
        <p:nvSpPr>
          <p:cNvPr id="3" name="Segnaposto contenuto 2"/>
          <p:cNvSpPr>
            <a:spLocks noGrp="1"/>
          </p:cNvSpPr>
          <p:nvPr>
            <p:ph idx="1"/>
          </p:nvPr>
        </p:nvSpPr>
        <p:spPr>
          <a:xfrm>
            <a:off x="838200" y="1777042"/>
            <a:ext cx="10515600" cy="4865297"/>
          </a:xfrm>
        </p:spPr>
        <p:txBody>
          <a:bodyPr anchor="b">
            <a:normAutofit/>
          </a:bodyPr>
          <a:lstStyle/>
          <a:p>
            <a:pPr marL="0" indent="0" algn="ctr">
              <a:buNone/>
            </a:pPr>
            <a:r>
              <a:rPr lang="it-IT" sz="1400" dirty="0"/>
              <a:t>Fig.8</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14</a:t>
            </a:fld>
            <a:endParaRPr lang="it-IT"/>
          </a:p>
        </p:txBody>
      </p:sp>
      <p:pic>
        <p:nvPicPr>
          <p:cNvPr id="8" name="Immagine 7"/>
          <p:cNvPicPr>
            <a:picLocks noChangeAspect="1"/>
          </p:cNvPicPr>
          <p:nvPr/>
        </p:nvPicPr>
        <p:blipFill>
          <a:blip r:embed="rId2"/>
          <a:stretch>
            <a:fillRect/>
          </a:stretch>
        </p:blipFill>
        <p:spPr>
          <a:xfrm>
            <a:off x="903675" y="1388225"/>
            <a:ext cx="10353036" cy="4845857"/>
          </a:xfrm>
          <a:prstGeom prst="rect">
            <a:avLst/>
          </a:prstGeom>
        </p:spPr>
      </p:pic>
      <p:pic>
        <p:nvPicPr>
          <p:cNvPr id="9" name="Immagine 8"/>
          <p:cNvPicPr>
            <a:picLocks noChangeAspect="1"/>
          </p:cNvPicPr>
          <p:nvPr/>
        </p:nvPicPr>
        <p:blipFill>
          <a:blip r:embed="rId3"/>
          <a:stretch>
            <a:fillRect/>
          </a:stretch>
        </p:blipFill>
        <p:spPr>
          <a:xfrm>
            <a:off x="935288" y="1395551"/>
            <a:ext cx="10321423" cy="463336"/>
          </a:xfrm>
          <a:prstGeom prst="rect">
            <a:avLst/>
          </a:prstGeom>
        </p:spPr>
      </p:pic>
      <p:pic>
        <p:nvPicPr>
          <p:cNvPr id="10" name="Immagine 9" descr="Ritaglio schermata"/>
          <p:cNvPicPr>
            <a:picLocks noChangeAspect="1"/>
          </p:cNvPicPr>
          <p:nvPr/>
        </p:nvPicPr>
        <p:blipFill>
          <a:blip r:embed="rId4"/>
          <a:stretch>
            <a:fillRect/>
          </a:stretch>
        </p:blipFill>
        <p:spPr>
          <a:xfrm>
            <a:off x="6057894" y="3424237"/>
            <a:ext cx="76211" cy="9526"/>
          </a:xfrm>
          <a:prstGeom prst="rect">
            <a:avLst/>
          </a:prstGeom>
        </p:spPr>
      </p:pic>
      <p:sp>
        <p:nvSpPr>
          <p:cNvPr id="13" name="Rettangolo 12"/>
          <p:cNvSpPr/>
          <p:nvPr/>
        </p:nvSpPr>
        <p:spPr>
          <a:xfrm>
            <a:off x="5516530" y="1413492"/>
            <a:ext cx="1082727" cy="177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263" y="2025420"/>
            <a:ext cx="7761859" cy="3294725"/>
          </a:xfrm>
          <a:prstGeom prst="rect">
            <a:avLst/>
          </a:prstGeom>
        </p:spPr>
      </p:pic>
      <p:pic>
        <p:nvPicPr>
          <p:cNvPr id="11" name="Immagine 10"/>
          <p:cNvPicPr>
            <a:picLocks noChangeAspect="1"/>
          </p:cNvPicPr>
          <p:nvPr/>
        </p:nvPicPr>
        <p:blipFill>
          <a:blip r:embed="rId6"/>
          <a:stretch>
            <a:fillRect/>
          </a:stretch>
        </p:blipFill>
        <p:spPr>
          <a:xfrm>
            <a:off x="5516530" y="1946284"/>
            <a:ext cx="4389500" cy="457240"/>
          </a:xfrm>
          <a:prstGeom prst="rect">
            <a:avLst/>
          </a:prstGeom>
        </p:spPr>
      </p:pic>
    </p:spTree>
    <p:extLst>
      <p:ext uri="{BB962C8B-B14F-4D97-AF65-F5344CB8AC3E}">
        <p14:creationId xmlns:p14="http://schemas.microsoft.com/office/powerpoint/2010/main" val="322170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07698"/>
            <a:ext cx="10515600" cy="4969265"/>
          </a:xfrm>
        </p:spPr>
        <p:txBody>
          <a:bodyPr>
            <a:normAutofit/>
          </a:bodyPr>
          <a:lstStyle/>
          <a:p>
            <a:pPr marL="0" indent="0" algn="just">
              <a:buNone/>
            </a:pPr>
            <a:r>
              <a:rPr lang="it-IT" sz="2200" dirty="0">
                <a:latin typeface="Calibri Light" panose="020F0302020204030204" pitchFamily="34" charset="0"/>
              </a:rPr>
              <a:t>Nelle regole che seguono ti viene chiesto di scegliere gli insegnamenti offerti dal tuo Corso e/o da altri Corsi di laurea magistrale dell’Ateneo o anche corsi impartiti da altri Atenei e per i quali è prevista una specifica convenzione per conseguire i </a:t>
            </a:r>
            <a:r>
              <a:rPr lang="it-IT" sz="2200" b="1" dirty="0">
                <a:latin typeface="Calibri Light" panose="020F0302020204030204" pitchFamily="34" charset="0"/>
              </a:rPr>
              <a:t>crediti a scelta libera,</a:t>
            </a:r>
            <a:r>
              <a:rPr lang="it-IT" sz="2200" dirty="0">
                <a:latin typeface="Calibri Light" panose="020F0302020204030204" pitchFamily="34" charset="0"/>
              </a:rPr>
              <a:t> come previsto dal Regolamento didattico del Corso, per un totale di </a:t>
            </a:r>
            <a:r>
              <a:rPr lang="it-IT" sz="2200" b="1" dirty="0">
                <a:latin typeface="Calibri Light" panose="020F0302020204030204" pitchFamily="34" charset="0"/>
              </a:rPr>
              <a:t>16 crediti</a:t>
            </a:r>
            <a:r>
              <a:rPr lang="it-IT" sz="2200" dirty="0">
                <a:latin typeface="Calibri Light" panose="020F0302020204030204" pitchFamily="34" charset="0"/>
              </a:rPr>
              <a:t>. </a:t>
            </a:r>
          </a:p>
          <a:p>
            <a:pPr marL="0" indent="0" algn="just">
              <a:buNone/>
            </a:pPr>
            <a:r>
              <a:rPr lang="it-IT" sz="2200" dirty="0">
                <a:latin typeface="Calibri Light" panose="020F0302020204030204" pitchFamily="34" charset="0"/>
              </a:rPr>
              <a:t> </a:t>
            </a:r>
          </a:p>
          <a:p>
            <a:pPr marL="0" indent="0" algn="just">
              <a:buNone/>
            </a:pPr>
            <a:r>
              <a:rPr lang="it-IT" sz="2200" b="1" dirty="0">
                <a:latin typeface="Calibri Light" panose="020F0302020204030204" pitchFamily="34" charset="0"/>
              </a:rPr>
              <a:t>ATTENZIONE</a:t>
            </a:r>
            <a:r>
              <a:rPr lang="it-IT" sz="2200" dirty="0">
                <a:latin typeface="Calibri Light" panose="020F0302020204030204" pitchFamily="34" charset="0"/>
              </a:rPr>
              <a:t>: se con gli insegnamenti che scegli esaurisci i 16 crediti a scelta libera, non puoi conseguire altri crediti. Se invece selezioni esami la cui somma supera 16 crediti, per esempio due esami da 6 e uno da 8 crediti, ti è consentito «sforare» (il limite di 16), fino a conseguire al massimo 20 crediti.</a:t>
            </a:r>
          </a:p>
          <a:p>
            <a:pPr marL="0" indent="0" algn="just">
              <a:buNone/>
            </a:pPr>
            <a:endParaRPr lang="it-IT" sz="2200" dirty="0">
              <a:latin typeface="Calibri Light" panose="020F0302020204030204" pitchFamily="34" charset="0"/>
            </a:endParaRPr>
          </a:p>
          <a:p>
            <a:pPr marL="0" indent="0" algn="just">
              <a:buNone/>
            </a:pPr>
            <a:endParaRPr lang="it-IT" sz="2200" dirty="0">
              <a:latin typeface="Calibri Light" panose="020F0302020204030204" pitchFamily="34" charset="0"/>
            </a:endParaRPr>
          </a:p>
          <a:p>
            <a:pPr marL="0" indent="0" algn="just">
              <a:buNone/>
            </a:pPr>
            <a:r>
              <a:rPr lang="it-IT" sz="2600" dirty="0">
                <a:latin typeface="Calibri Light" panose="020F0302020204030204" pitchFamily="34" charset="0"/>
              </a:rPr>
              <a:t> </a:t>
            </a:r>
          </a:p>
          <a:p>
            <a:pPr marL="0" indent="0">
              <a:buNone/>
            </a:pPr>
            <a:endParaRPr lang="it-IT" dirty="0">
              <a:latin typeface="+mj-lt"/>
            </a:endParaRPr>
          </a:p>
        </p:txBody>
      </p:sp>
      <p:sp>
        <p:nvSpPr>
          <p:cNvPr id="5" name="Segnaposto numero diapositiva 4"/>
          <p:cNvSpPr>
            <a:spLocks noGrp="1"/>
          </p:cNvSpPr>
          <p:nvPr>
            <p:ph type="sldNum" sz="quarter" idx="12"/>
          </p:nvPr>
        </p:nvSpPr>
        <p:spPr/>
        <p:txBody>
          <a:bodyPr/>
          <a:lstStyle/>
          <a:p>
            <a:fld id="{DFAA26DA-4659-4A7F-A33C-D89E817FCABB}" type="slidenum">
              <a:rPr lang="it-IT" smtClean="0"/>
              <a:t>15</a:t>
            </a:fld>
            <a:endParaRPr lang="it-IT"/>
          </a:p>
        </p:txBody>
      </p:sp>
    </p:spTree>
    <p:extLst>
      <p:ext uri="{BB962C8B-B14F-4D97-AF65-F5344CB8AC3E}">
        <p14:creationId xmlns:p14="http://schemas.microsoft.com/office/powerpoint/2010/main" val="257342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8613"/>
            <a:ext cx="10515600" cy="1068854"/>
          </a:xfrm>
        </p:spPr>
        <p:txBody>
          <a:bodyPr>
            <a:noAutofit/>
          </a:bodyPr>
          <a:lstStyle/>
          <a:p>
            <a:br>
              <a:rPr lang="it-IT" sz="1600" dirty="0">
                <a:latin typeface="Calibri Light" panose="020F0302020204030204" pitchFamily="34" charset="0"/>
              </a:rPr>
            </a:br>
            <a:br>
              <a:rPr lang="it-IT" sz="1600" dirty="0">
                <a:latin typeface="Calibri Light" panose="020F0302020204030204" pitchFamily="34" charset="0"/>
              </a:rPr>
            </a:br>
            <a:br>
              <a:rPr lang="it-IT" sz="1600" dirty="0">
                <a:latin typeface="Calibri Light" panose="020F0302020204030204" pitchFamily="34" charset="0"/>
              </a:rPr>
            </a:br>
            <a:r>
              <a:rPr lang="it-IT" sz="1600" dirty="0">
                <a:latin typeface="Calibri Light" panose="020F0302020204030204" pitchFamily="34" charset="0"/>
              </a:rPr>
              <a:t>In questa pagina (figura 9) trovi l’elenco di tutti gli insegnamenti opzionali, offerti dal Regolamento del tuo Corso al primo anno, non inseriti in precedenza, che in questa regola puoi selezionare per conseguire i crediti a scelta libera. </a:t>
            </a:r>
            <a:br>
              <a:rPr lang="it-IT" sz="1600" dirty="0">
                <a:latin typeface="Calibri Light" panose="020F0302020204030204" pitchFamily="34" charset="0"/>
              </a:rPr>
            </a:br>
            <a:r>
              <a:rPr lang="it-IT" sz="1600" i="1" dirty="0">
                <a:latin typeface="Calibri Light" panose="020F0302020204030204" pitchFamily="34" charset="0"/>
              </a:rPr>
              <a:t>Se scegli in questa regola, dopo aver selezionato la/le attività,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a:t>
            </a:r>
            <a:br>
              <a:rPr lang="it-IT" sz="1600" i="1" dirty="0">
                <a:latin typeface="Calibri Light" panose="020F0302020204030204" pitchFamily="34" charset="0"/>
              </a:rPr>
            </a:br>
            <a:r>
              <a:rPr lang="it-IT" sz="1600" i="1" dirty="0">
                <a:latin typeface="Calibri Light" panose="020F0302020204030204" pitchFamily="34" charset="0"/>
              </a:rPr>
              <a:t>Se non intendi scegliere alcuna di queste attività e passare alla regola successiva, clicca '</a:t>
            </a:r>
            <a:r>
              <a:rPr lang="it-IT" sz="1600" b="1" i="1" dirty="0">
                <a:latin typeface="Calibri Light" panose="020F0302020204030204" pitchFamily="34" charset="0"/>
              </a:rPr>
              <a:t>'Salta la scelta''.</a:t>
            </a:r>
            <a:br>
              <a:rPr lang="it-IT" sz="1600" i="1"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736541"/>
          </a:xfrm>
        </p:spPr>
        <p:txBody>
          <a:bodyPr>
            <a:normAutofit lnSpcReduction="10000"/>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9</a:t>
            </a:r>
          </a:p>
          <a:p>
            <a:endParaRPr lang="it-IT"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16</a:t>
            </a:fld>
            <a:endParaRPr lang="it-IT"/>
          </a:p>
        </p:txBody>
      </p:sp>
      <p:sp>
        <p:nvSpPr>
          <p:cNvPr id="6" name="Text Box 46"/>
          <p:cNvSpPr txBox="1">
            <a:spLocks noChangeArrowheads="1"/>
          </p:cNvSpPr>
          <p:nvPr/>
        </p:nvSpPr>
        <p:spPr bwMode="auto">
          <a:xfrm>
            <a:off x="3832176" y="1367819"/>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261" y="1399337"/>
            <a:ext cx="6927428" cy="4915970"/>
          </a:xfrm>
          <a:prstGeom prst="rect">
            <a:avLst/>
          </a:prstGeom>
        </p:spPr>
      </p:pic>
      <p:sp>
        <p:nvSpPr>
          <p:cNvPr id="8" name="Rettangolo 7"/>
          <p:cNvSpPr/>
          <p:nvPr/>
        </p:nvSpPr>
        <p:spPr>
          <a:xfrm>
            <a:off x="931025" y="1367819"/>
            <a:ext cx="10422775" cy="4850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419898" y="5818909"/>
            <a:ext cx="989215" cy="399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142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FAA26DA-4659-4A7F-A33C-D89E817FCABB}" type="slidenum">
              <a:rPr lang="it-IT" smtClean="0"/>
              <a:t>17</a:t>
            </a:fld>
            <a:endParaRPr lang="it-IT"/>
          </a:p>
        </p:txBody>
      </p:sp>
      <p:sp>
        <p:nvSpPr>
          <p:cNvPr id="3" name="Rettangolo 2"/>
          <p:cNvSpPr/>
          <p:nvPr/>
        </p:nvSpPr>
        <p:spPr>
          <a:xfrm>
            <a:off x="939338" y="756458"/>
            <a:ext cx="10414462" cy="5355312"/>
          </a:xfrm>
          <a:prstGeom prst="rect">
            <a:avLst/>
          </a:prstGeom>
        </p:spPr>
        <p:txBody>
          <a:bodyPr wrap="square">
            <a:spAutoFit/>
          </a:bodyPr>
          <a:lstStyle/>
          <a:p>
            <a:r>
              <a:rPr lang="it-IT" dirty="0">
                <a:latin typeface="Calibri Light" panose="020F0302020204030204" pitchFamily="34" charset="0"/>
              </a:rPr>
              <a:t>Nell’elenco visibile nella precedente maschera (figura 9) figura anche l’ ’</a:t>
            </a:r>
            <a:r>
              <a:rPr lang="it-IT" b="1" u="sng" dirty="0">
                <a:latin typeface="Calibri Light" panose="020F0302020204030204" pitchFamily="34" charset="0"/>
              </a:rPr>
              <a:t>’ESAME POLITECNICO</a:t>
            </a:r>
            <a:r>
              <a:rPr lang="it-IT" dirty="0">
                <a:latin typeface="Calibri Light" panose="020F0302020204030204" pitchFamily="34" charset="0"/>
              </a:rPr>
              <a:t>’’ da 8 o 10 crediti.</a:t>
            </a:r>
          </a:p>
          <a:p>
            <a:r>
              <a:rPr lang="it-IT" dirty="0">
                <a:latin typeface="Calibri Light" panose="020F0302020204030204" pitchFamily="34" charset="0"/>
              </a:rPr>
              <a:t>Tale attività può, dunque, essere inserita in piano come attività a libera scelta.</a:t>
            </a:r>
          </a:p>
          <a:p>
            <a:r>
              <a:rPr lang="it-IT" dirty="0">
                <a:latin typeface="Calibri Light" panose="020F0302020204030204" pitchFamily="34" charset="0"/>
              </a:rPr>
              <a:t>Essa ti consentirà di sostenere gli esami impartiti dal Corso di laurea magistrale di Ingegneria Matematica del Politecnico di Milano, con il quale è stata stipulata specifica convenzione.</a:t>
            </a:r>
          </a:p>
          <a:p>
            <a:endParaRPr lang="it-IT" dirty="0">
              <a:latin typeface="Calibri Light" panose="020F0302020204030204" pitchFamily="34" charset="0"/>
            </a:endParaRPr>
          </a:p>
          <a:p>
            <a:r>
              <a:rPr lang="it-IT" dirty="0">
                <a:latin typeface="Calibri Light" panose="020F0302020204030204" pitchFamily="34" charset="0"/>
              </a:rPr>
              <a:t>L’elenco degli insegnamenti del Politecnico di Milano che puoi sostenere è indicato nel Regolamento didattico del corso: </a:t>
            </a:r>
            <a:r>
              <a:rPr lang="it-IT" dirty="0">
                <a:latin typeface="Calibri Light" panose="020F0302020204030204" pitchFamily="34" charset="0"/>
                <a:hlinkClick r:id="rId2"/>
              </a:rPr>
              <a:t>https://elearning.unimib.it/mod/page/view.php?id=232591</a:t>
            </a:r>
            <a:endParaRPr lang="it-IT" dirty="0">
              <a:latin typeface="Calibri Light" panose="020F0302020204030204" pitchFamily="34" charset="0"/>
            </a:endParaRPr>
          </a:p>
          <a:p>
            <a:r>
              <a:rPr lang="it-IT" dirty="0">
                <a:latin typeface="Calibri Light" panose="020F0302020204030204" pitchFamily="34" charset="0"/>
              </a:rPr>
              <a:t>e nel Manifesto degli studi: </a:t>
            </a:r>
            <a:r>
              <a:rPr lang="it-IT" dirty="0">
                <a:latin typeface="Calibri Light" panose="020F0302020204030204" pitchFamily="34" charset="0"/>
                <a:hlinkClick r:id="rId3"/>
              </a:rPr>
              <a:t>https://elearning.unimib.it/mod/page/view.php?id=232594</a:t>
            </a:r>
            <a:r>
              <a:rPr lang="it-IT" dirty="0">
                <a:latin typeface="Calibri Light" panose="020F0302020204030204" pitchFamily="34" charset="0"/>
              </a:rPr>
              <a:t> </a:t>
            </a:r>
          </a:p>
          <a:p>
            <a:r>
              <a:rPr lang="it-IT" dirty="0">
                <a:latin typeface="Calibri Light" panose="020F0302020204030204" pitchFamily="34" charset="0"/>
              </a:rPr>
              <a:t>Tali esami hanno un peso pari a 8 oppure 10 crediti. Puoi, dunque, inserire in piano l’AD ‘’Esame Politecnico’’ di peso corrispondente all’esame che vuoi sostenere:</a:t>
            </a:r>
          </a:p>
          <a:p>
            <a:endParaRPr lang="it-IT" dirty="0">
              <a:latin typeface="Calibri Light" panose="020F0302020204030204" pitchFamily="34" charset="0"/>
            </a:endParaRPr>
          </a:p>
          <a:p>
            <a:endParaRPr lang="it-IT" dirty="0">
              <a:latin typeface="Calibri Light" panose="020F0302020204030204" pitchFamily="34" charset="0"/>
            </a:endParaRPr>
          </a:p>
          <a:p>
            <a:endParaRPr lang="it-IT" dirty="0">
              <a:latin typeface="Calibri Light" panose="020F0302020204030204" pitchFamily="34" charset="0"/>
            </a:endParaRPr>
          </a:p>
          <a:p>
            <a:r>
              <a:rPr lang="it-IT" dirty="0">
                <a:latin typeface="Calibri Light" panose="020F0302020204030204" pitchFamily="34" charset="0"/>
              </a:rPr>
              <a:t>Una volta inserita in piano la/le attività, a seguito dell’approvazione del piano da parte del Consiglio di coordinamento didattico, dovrai contattare la Segretaria didattica del tuo corso e comunicare via e-mail quale esame del Politecnico di Milano intendi sostenere. </a:t>
            </a:r>
          </a:p>
          <a:p>
            <a:r>
              <a:rPr lang="it-IT" dirty="0">
                <a:latin typeface="Calibri Light" panose="020F0302020204030204" pitchFamily="34" charset="0"/>
              </a:rPr>
              <a:t>Sarà quindi necessario compilare apposito </a:t>
            </a:r>
            <a:r>
              <a:rPr lang="it-IT" b="1" dirty="0">
                <a:solidFill>
                  <a:srgbClr val="FF0000"/>
                </a:solidFill>
                <a:latin typeface="Calibri Light" panose="020F0302020204030204" pitchFamily="34" charset="0"/>
                <a:hlinkClick r:id="rId4"/>
              </a:rPr>
              <a:t>modulo</a:t>
            </a:r>
            <a:r>
              <a:rPr lang="it-IT" dirty="0">
                <a:latin typeface="Calibri Light" panose="020F0302020204030204" pitchFamily="34" charset="0"/>
              </a:rPr>
              <a:t> e inviarlo al seguente indirizzo e-mail: </a:t>
            </a:r>
          </a:p>
          <a:p>
            <a:r>
              <a:rPr lang="it-IT" b="1" dirty="0">
                <a:solidFill>
                  <a:srgbClr val="0070C0"/>
                </a:solidFill>
                <a:latin typeface="Calibri Light" panose="020F0302020204030204" pitchFamily="34" charset="0"/>
              </a:rPr>
              <a:t>segreteria-matematica@unimib.it</a:t>
            </a:r>
          </a:p>
          <a:p>
            <a:endParaRPr lang="it-IT" dirty="0"/>
          </a:p>
        </p:txBody>
      </p:sp>
      <p:pic>
        <p:nvPicPr>
          <p:cNvPr id="4" name="Immagine 3" descr="Ritaglio schermata"/>
          <p:cNvPicPr>
            <a:picLocks noChangeAspect="1"/>
          </p:cNvPicPr>
          <p:nvPr/>
        </p:nvPicPr>
        <p:blipFill rotWithShape="1">
          <a:blip r:embed="rId5">
            <a:extLst>
              <a:ext uri="{28A0092B-C50C-407E-A947-70E740481C1C}">
                <a14:useLocalDpi xmlns:a14="http://schemas.microsoft.com/office/drawing/2010/main" val="0"/>
              </a:ext>
            </a:extLst>
          </a:blip>
          <a:srcRect l="162" t="17699" r="63598" b="70634"/>
          <a:stretch/>
        </p:blipFill>
        <p:spPr>
          <a:xfrm>
            <a:off x="1072343" y="3649075"/>
            <a:ext cx="2510443" cy="573579"/>
          </a:xfrm>
          <a:prstGeom prst="rect">
            <a:avLst/>
          </a:prstGeom>
          <a:ln>
            <a:noFill/>
          </a:ln>
        </p:spPr>
      </p:pic>
    </p:spTree>
    <p:extLst>
      <p:ext uri="{BB962C8B-B14F-4D97-AF65-F5344CB8AC3E}">
        <p14:creationId xmlns:p14="http://schemas.microsoft.com/office/powerpoint/2010/main" val="116909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3936" y="181075"/>
            <a:ext cx="10596064" cy="1068854"/>
          </a:xfrm>
        </p:spPr>
        <p:txBody>
          <a:bodyPr>
            <a:noAutofit/>
          </a:bodyPr>
          <a:lstStyle/>
          <a:p>
            <a:br>
              <a:rPr lang="it-IT" sz="1600" dirty="0">
                <a:latin typeface="Calibri Light" panose="020F0302020204030204" pitchFamily="34" charset="0"/>
              </a:rPr>
            </a:br>
            <a:br>
              <a:rPr lang="it-IT" sz="1600" dirty="0">
                <a:latin typeface="Calibri Light" panose="020F0302020204030204" pitchFamily="34" charset="0"/>
              </a:rPr>
            </a:br>
            <a:r>
              <a:rPr lang="it-IT" sz="1600" dirty="0">
                <a:latin typeface="Calibri Light" panose="020F0302020204030204" pitchFamily="34" charset="0"/>
              </a:rPr>
              <a:t>Se non hai completato i crediti a scelta libera nella precedente regola puoi inserire al tuo secondo anno l’attività visibile nella maschera che segue (figura 10).</a:t>
            </a:r>
            <a:br>
              <a:rPr lang="it-IT" sz="1600" dirty="0">
                <a:latin typeface="Calibri Light" panose="020F0302020204030204" pitchFamily="34" charset="0"/>
              </a:rPr>
            </a:br>
            <a:r>
              <a:rPr lang="it-IT" sz="1600" i="1" dirty="0">
                <a:latin typeface="Calibri Light" panose="020F0302020204030204" pitchFamily="34" charset="0"/>
              </a:rPr>
              <a:t>Se scegli in questa regola, dopo aver selezionato la/le attività,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a:t>
            </a:r>
            <a:br>
              <a:rPr lang="it-IT" sz="1600" i="1" dirty="0">
                <a:latin typeface="Calibri Light" panose="020F0302020204030204" pitchFamily="34" charset="0"/>
              </a:rPr>
            </a:br>
            <a:r>
              <a:rPr lang="it-IT" sz="1600" i="1" dirty="0">
                <a:latin typeface="Calibri Light" panose="020F0302020204030204" pitchFamily="34" charset="0"/>
              </a:rPr>
              <a:t>Se non intendi scegliere alcuna di queste attività e passare alla regola successiva, clicca </a:t>
            </a:r>
            <a:r>
              <a:rPr lang="it-IT" sz="1600" b="1" i="1" dirty="0">
                <a:latin typeface="Calibri Light" panose="020F0302020204030204" pitchFamily="34" charset="0"/>
              </a:rPr>
              <a:t>''Salta la scelta''.</a:t>
            </a:r>
            <a:br>
              <a:rPr lang="it-IT" sz="1600"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736541"/>
          </a:xfrm>
        </p:spPr>
        <p:txBody>
          <a:bodyPr>
            <a:normAutofit lnSpcReduction="10000"/>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10</a:t>
            </a:r>
          </a:p>
          <a:p>
            <a:endParaRPr lang="it-IT"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18</a:t>
            </a:fld>
            <a:endParaRPr lang="it-IT"/>
          </a:p>
        </p:txBody>
      </p:sp>
      <p:sp>
        <p:nvSpPr>
          <p:cNvPr id="8" name="Rettangolo 7"/>
          <p:cNvSpPr/>
          <p:nvPr/>
        </p:nvSpPr>
        <p:spPr>
          <a:xfrm>
            <a:off x="931025" y="1393604"/>
            <a:ext cx="10422775" cy="4850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502" y="2057292"/>
            <a:ext cx="7419007" cy="3868244"/>
          </a:xfrm>
          <a:prstGeom prst="rect">
            <a:avLst/>
          </a:prstGeom>
        </p:spPr>
      </p:pic>
      <p:sp>
        <p:nvSpPr>
          <p:cNvPr id="9" name="Text Box 46"/>
          <p:cNvSpPr txBox="1">
            <a:spLocks noChangeArrowheads="1"/>
          </p:cNvSpPr>
          <p:nvPr/>
        </p:nvSpPr>
        <p:spPr bwMode="auto">
          <a:xfrm>
            <a:off x="5108433" y="2036161"/>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 name="Immagine 9"/>
          <p:cNvPicPr>
            <a:picLocks noChangeAspect="1"/>
          </p:cNvPicPr>
          <p:nvPr/>
        </p:nvPicPr>
        <p:blipFill>
          <a:blip r:embed="rId3"/>
          <a:stretch>
            <a:fillRect/>
          </a:stretch>
        </p:blipFill>
        <p:spPr>
          <a:xfrm>
            <a:off x="931025" y="1393604"/>
            <a:ext cx="10321423" cy="463336"/>
          </a:xfrm>
          <a:prstGeom prst="rect">
            <a:avLst/>
          </a:prstGeom>
        </p:spPr>
      </p:pic>
      <p:pic>
        <p:nvPicPr>
          <p:cNvPr id="5" name="Immagine 4"/>
          <p:cNvPicPr>
            <a:picLocks noChangeAspect="1"/>
          </p:cNvPicPr>
          <p:nvPr/>
        </p:nvPicPr>
        <p:blipFill>
          <a:blip r:embed="rId4"/>
          <a:stretch>
            <a:fillRect/>
          </a:stretch>
        </p:blipFill>
        <p:spPr>
          <a:xfrm>
            <a:off x="5447559" y="1402048"/>
            <a:ext cx="1296136" cy="223223"/>
          </a:xfrm>
          <a:prstGeom prst="rect">
            <a:avLst/>
          </a:prstGeom>
        </p:spPr>
      </p:pic>
    </p:spTree>
    <p:extLst>
      <p:ext uri="{BB962C8B-B14F-4D97-AF65-F5344CB8AC3E}">
        <p14:creationId xmlns:p14="http://schemas.microsoft.com/office/powerpoint/2010/main" val="391587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67419"/>
            <a:ext cx="10515600" cy="1423269"/>
          </a:xfrm>
        </p:spPr>
        <p:txBody>
          <a:bodyPr>
            <a:noAutofit/>
          </a:bodyPr>
          <a:lstStyle/>
          <a:p>
            <a:br>
              <a:rPr lang="it-IT" sz="1600" dirty="0">
                <a:latin typeface="Calibri Light" panose="020F0302020204030204" pitchFamily="34" charset="0"/>
              </a:rPr>
            </a:br>
            <a:r>
              <a:rPr lang="it-IT" sz="1600" dirty="0">
                <a:latin typeface="Calibri Light" panose="020F0302020204030204" pitchFamily="34" charset="0"/>
              </a:rPr>
              <a:t>In questa pagina trovi una regola (figura 11) da utilizzare se partecipi al programma ERASMUS e se il tuo Learning Agreement prevede attività a scelta libera </a:t>
            </a:r>
            <a:r>
              <a:rPr lang="it-IT" sz="1600" b="1" dirty="0">
                <a:latin typeface="Calibri Light" panose="020F0302020204030204" pitchFamily="34" charset="0"/>
              </a:rPr>
              <a:t>NON</a:t>
            </a:r>
            <a:r>
              <a:rPr lang="it-IT" sz="1600" dirty="0">
                <a:latin typeface="Calibri Light" panose="020F0302020204030204" pitchFamily="34" charset="0"/>
              </a:rPr>
              <a:t> corrispondenti ad esami offerti dal nostro Ateneo. Puoi scegliere fino a 16 crediti.</a:t>
            </a:r>
            <a:br>
              <a:rPr lang="it-IT" sz="1600" dirty="0">
                <a:latin typeface="Calibri Light" panose="020F0302020204030204" pitchFamily="34" charset="0"/>
              </a:rPr>
            </a:br>
            <a:r>
              <a:rPr lang="it-IT" sz="1600" i="1" dirty="0">
                <a:latin typeface="Calibri Light" panose="020F0302020204030204" pitchFamily="34" charset="0"/>
              </a:rPr>
              <a:t>Se utilizzi questa regola,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 nella compilazione. </a:t>
            </a:r>
            <a:br>
              <a:rPr lang="it-IT" sz="1600" i="1" dirty="0">
                <a:latin typeface="Calibri Light" panose="020F0302020204030204" pitchFamily="34" charset="0"/>
              </a:rPr>
            </a:br>
            <a:r>
              <a:rPr lang="it-IT" sz="1600" i="1" dirty="0">
                <a:latin typeface="Calibri Light" panose="020F0302020204030204" pitchFamily="34" charset="0"/>
              </a:rPr>
              <a:t>Se non intendi selezionare alcuna attività  e preferisci passare alla regola successiva, clicca </a:t>
            </a:r>
            <a:r>
              <a:rPr lang="it-IT" sz="1600" b="1" i="1" dirty="0">
                <a:latin typeface="Calibri Light" panose="020F0302020204030204" pitchFamily="34" charset="0"/>
              </a:rPr>
              <a:t>''Salta la scelta''.</a:t>
            </a:r>
            <a:br>
              <a:rPr lang="it-IT" sz="1600" i="1"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773583"/>
          </a:xfrm>
        </p:spPr>
        <p:txBody>
          <a:bodyPr anchor="b">
            <a:normAutofit/>
          </a:bodyPr>
          <a:lstStyle/>
          <a:p>
            <a:pPr marL="0" indent="0" algn="ctr">
              <a:buNone/>
            </a:pPr>
            <a:endParaRPr lang="it-IT" sz="1400" dirty="0"/>
          </a:p>
          <a:p>
            <a:pPr marL="0" indent="0" algn="ctr">
              <a:buNone/>
            </a:pPr>
            <a:r>
              <a:rPr lang="it-IT" sz="1400" dirty="0"/>
              <a:t>Fig. 11</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19</a:t>
            </a:fld>
            <a:endParaRPr lang="it-IT"/>
          </a:p>
        </p:txBody>
      </p:sp>
      <p:pic>
        <p:nvPicPr>
          <p:cNvPr id="9" name="Immagine 8"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291" y="2076173"/>
            <a:ext cx="6801448" cy="3831483"/>
          </a:xfrm>
          <a:prstGeom prst="rect">
            <a:avLst/>
          </a:prstGeom>
        </p:spPr>
      </p:pic>
      <p:pic>
        <p:nvPicPr>
          <p:cNvPr id="4" name="Immagine 3"/>
          <p:cNvPicPr>
            <a:picLocks noChangeAspect="1"/>
          </p:cNvPicPr>
          <p:nvPr/>
        </p:nvPicPr>
        <p:blipFill>
          <a:blip r:embed="rId3"/>
          <a:stretch>
            <a:fillRect/>
          </a:stretch>
        </p:blipFill>
        <p:spPr>
          <a:xfrm>
            <a:off x="5295162" y="4814714"/>
            <a:ext cx="1036410" cy="420660"/>
          </a:xfrm>
          <a:prstGeom prst="rect">
            <a:avLst/>
          </a:prstGeom>
        </p:spPr>
      </p:pic>
      <p:pic>
        <p:nvPicPr>
          <p:cNvPr id="6" name="Immagine 5"/>
          <p:cNvPicPr>
            <a:picLocks noChangeAspect="1"/>
          </p:cNvPicPr>
          <p:nvPr/>
        </p:nvPicPr>
        <p:blipFill>
          <a:blip r:embed="rId4"/>
          <a:stretch>
            <a:fillRect/>
          </a:stretch>
        </p:blipFill>
        <p:spPr>
          <a:xfrm>
            <a:off x="4999922" y="2014155"/>
            <a:ext cx="4237087" cy="402371"/>
          </a:xfrm>
          <a:prstGeom prst="rect">
            <a:avLst/>
          </a:prstGeom>
        </p:spPr>
      </p:pic>
      <p:pic>
        <p:nvPicPr>
          <p:cNvPr id="10" name="Immagine 9"/>
          <p:cNvPicPr>
            <a:picLocks noChangeAspect="1"/>
          </p:cNvPicPr>
          <p:nvPr/>
        </p:nvPicPr>
        <p:blipFill>
          <a:blip r:embed="rId5"/>
          <a:stretch>
            <a:fillRect/>
          </a:stretch>
        </p:blipFill>
        <p:spPr>
          <a:xfrm>
            <a:off x="935288" y="1498494"/>
            <a:ext cx="10203767" cy="463336"/>
          </a:xfrm>
          <a:prstGeom prst="rect">
            <a:avLst/>
          </a:prstGeom>
        </p:spPr>
      </p:pic>
      <p:pic>
        <p:nvPicPr>
          <p:cNvPr id="11" name="Immagine 10"/>
          <p:cNvPicPr>
            <a:picLocks noChangeAspect="1"/>
          </p:cNvPicPr>
          <p:nvPr/>
        </p:nvPicPr>
        <p:blipFill>
          <a:blip r:embed="rId6"/>
          <a:stretch>
            <a:fillRect/>
          </a:stretch>
        </p:blipFill>
        <p:spPr>
          <a:xfrm>
            <a:off x="5447931" y="1493627"/>
            <a:ext cx="1296136" cy="223223"/>
          </a:xfrm>
          <a:prstGeom prst="rect">
            <a:avLst/>
          </a:prstGeom>
        </p:spPr>
      </p:pic>
      <p:pic>
        <p:nvPicPr>
          <p:cNvPr id="12" name="Immagine 11"/>
          <p:cNvPicPr>
            <a:picLocks noChangeAspect="1"/>
          </p:cNvPicPr>
          <p:nvPr/>
        </p:nvPicPr>
        <p:blipFill>
          <a:blip r:embed="rId7"/>
          <a:stretch>
            <a:fillRect/>
          </a:stretch>
        </p:blipFill>
        <p:spPr>
          <a:xfrm>
            <a:off x="935288" y="1497417"/>
            <a:ext cx="10203767" cy="4723997"/>
          </a:xfrm>
          <a:prstGeom prst="rect">
            <a:avLst/>
          </a:prstGeom>
        </p:spPr>
      </p:pic>
    </p:spTree>
    <p:extLst>
      <p:ext uri="{BB962C8B-B14F-4D97-AF65-F5344CB8AC3E}">
        <p14:creationId xmlns:p14="http://schemas.microsoft.com/office/powerpoint/2010/main" val="289248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7736" y="716921"/>
            <a:ext cx="9144000" cy="2387600"/>
          </a:xfrm>
        </p:spPr>
        <p:txBody>
          <a:bodyPr anchor="ctr">
            <a:normAutofit/>
          </a:bodyPr>
          <a:lstStyle/>
          <a:p>
            <a:r>
              <a:rPr lang="it-IT" sz="3200" b="1" dirty="0"/>
              <a:t>Che cos’è il piano di studio?  </a:t>
            </a:r>
            <a:br>
              <a:rPr lang="it-IT" sz="3200" b="1" dirty="0"/>
            </a:br>
            <a:endParaRPr lang="it-IT" sz="3200" b="1" dirty="0"/>
          </a:p>
        </p:txBody>
      </p:sp>
      <p:sp>
        <p:nvSpPr>
          <p:cNvPr id="3" name="Sottotitolo 2"/>
          <p:cNvSpPr>
            <a:spLocks noGrp="1"/>
          </p:cNvSpPr>
          <p:nvPr>
            <p:ph type="subTitle" idx="1"/>
          </p:nvPr>
        </p:nvSpPr>
        <p:spPr>
          <a:xfrm>
            <a:off x="1593011" y="2717322"/>
            <a:ext cx="9144000" cy="2152290"/>
          </a:xfrm>
        </p:spPr>
        <p:txBody>
          <a:bodyPr anchor="ctr">
            <a:normAutofit/>
          </a:bodyPr>
          <a:lstStyle/>
          <a:p>
            <a:pPr algn="just"/>
            <a:r>
              <a:rPr lang="it-IT" sz="2200" dirty="0">
                <a:latin typeface="+mj-lt"/>
              </a:rPr>
              <a:t>Il piano di studio è l’insieme delle attività formative obbligatorie, delle attività previste come opzionali e delle attività formative scelte autonomamente dallo studente in coerenza con il Regolamento Didattico del Corso di Studio.</a:t>
            </a:r>
          </a:p>
        </p:txBody>
      </p:sp>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8301098" y="1096484"/>
            <a:ext cx="2111375" cy="2111375"/>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2</a:t>
            </a:fld>
            <a:endParaRPr lang="it-IT"/>
          </a:p>
        </p:txBody>
      </p:sp>
    </p:spTree>
    <p:extLst>
      <p:ext uri="{BB962C8B-B14F-4D97-AF65-F5344CB8AC3E}">
        <p14:creationId xmlns:p14="http://schemas.microsoft.com/office/powerpoint/2010/main" val="11140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58792"/>
            <a:ext cx="10716491" cy="1066156"/>
          </a:xfrm>
        </p:spPr>
        <p:txBody>
          <a:bodyPr>
            <a:noAutofit/>
          </a:bodyPr>
          <a:lstStyle/>
          <a:p>
            <a:br>
              <a:rPr lang="it-IT" sz="1600" dirty="0"/>
            </a:br>
            <a:br>
              <a:rPr lang="it-IT" sz="1600" dirty="0"/>
            </a:br>
            <a:r>
              <a:rPr lang="it-IT" sz="1600" dirty="0"/>
              <a:t>Con questa regola e la seguente puoi conseguire i crediti a scelta libera scegliendo tra gli insegnamenti offerti da altri Corsi di studio dell’Ateneo, al primo e/o al secondo anno. </a:t>
            </a:r>
            <a:br>
              <a:rPr lang="it-IT" sz="1600" dirty="0"/>
            </a:br>
            <a:r>
              <a:rPr lang="it-IT" sz="1600" dirty="0"/>
              <a:t>Clicca “Aggiungi attività” (fig. 12) per accedere alla lista dei Corsi di laurea magistrale dell’Ateneo (fig.13), e quindi agli insegnamenti di </a:t>
            </a:r>
            <a:r>
              <a:rPr lang="it-IT" sz="1600" b="1" u="sng" dirty="0"/>
              <a:t>primo anno.</a:t>
            </a:r>
            <a:br>
              <a:rPr lang="it-IT" sz="1600" dirty="0"/>
            </a:br>
            <a:r>
              <a:rPr lang="it-IT" sz="1600" dirty="0"/>
              <a:t>Clicca «Salta regola» se preferisci scegliere tra gli insegnamenti offerti al tuo secondo anno.</a:t>
            </a:r>
            <a:br>
              <a:rPr lang="it-IT" sz="1600" dirty="0"/>
            </a:br>
            <a:br>
              <a:rPr lang="it-IT" sz="1600" dirty="0"/>
            </a:br>
            <a:endParaRPr lang="it-IT" sz="1600" dirty="0"/>
          </a:p>
        </p:txBody>
      </p:sp>
      <p:sp>
        <p:nvSpPr>
          <p:cNvPr id="3" name="Segnaposto contenuto 2"/>
          <p:cNvSpPr>
            <a:spLocks noGrp="1"/>
          </p:cNvSpPr>
          <p:nvPr>
            <p:ph idx="1"/>
          </p:nvPr>
        </p:nvSpPr>
        <p:spPr>
          <a:xfrm>
            <a:off x="838200" y="1825624"/>
            <a:ext cx="10515600" cy="4833967"/>
          </a:xfrm>
        </p:spPr>
        <p:txBody>
          <a:bodyPr anchor="b">
            <a:normAutofit/>
          </a:bodyPr>
          <a:lstStyle/>
          <a:p>
            <a:pPr marL="0" indent="0" algn="ctr">
              <a:buNone/>
            </a:pPr>
            <a:r>
              <a:rPr lang="it-IT" sz="1400" dirty="0"/>
              <a:t>Fig. 12</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20</a:t>
            </a:fld>
            <a:endParaRPr lang="it-IT" dirty="0"/>
          </a:p>
        </p:txBody>
      </p:sp>
      <p:pic>
        <p:nvPicPr>
          <p:cNvPr id="7" name="Immagine 6"/>
          <p:cNvPicPr>
            <a:picLocks noChangeAspect="1"/>
          </p:cNvPicPr>
          <p:nvPr/>
        </p:nvPicPr>
        <p:blipFill rotWithShape="1">
          <a:blip r:embed="rId2"/>
          <a:srcRect t="26676" r="959" b="5884"/>
          <a:stretch/>
        </p:blipFill>
        <p:spPr>
          <a:xfrm>
            <a:off x="838200" y="1587406"/>
            <a:ext cx="10716491" cy="4419600"/>
          </a:xfrm>
          <a:prstGeom prst="rect">
            <a:avLst/>
          </a:prstGeom>
          <a:ln w="12700">
            <a:solidFill>
              <a:schemeClr val="tx1"/>
            </a:solidFill>
          </a:ln>
        </p:spPr>
      </p:pic>
      <p:sp>
        <p:nvSpPr>
          <p:cNvPr id="9" name="Text Box 46"/>
          <p:cNvSpPr txBox="1">
            <a:spLocks noChangeArrowheads="1"/>
          </p:cNvSpPr>
          <p:nvPr/>
        </p:nvSpPr>
        <p:spPr bwMode="auto">
          <a:xfrm>
            <a:off x="3778388" y="1696011"/>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CasellaDiTesto 3"/>
          <p:cNvSpPr txBox="1"/>
          <p:nvPr/>
        </p:nvSpPr>
        <p:spPr>
          <a:xfrm>
            <a:off x="8997351" y="4449641"/>
            <a:ext cx="1035171" cy="424284"/>
          </a:xfrm>
          <a:prstGeom prst="rect">
            <a:avLst/>
          </a:prstGeom>
          <a:noFill/>
          <a:ln>
            <a:solidFill>
              <a:srgbClr val="FF0000"/>
            </a:solidFill>
          </a:ln>
        </p:spPr>
        <p:txBody>
          <a:bodyPr wrap="square" rtlCol="0">
            <a:spAutoFit/>
          </a:bodyPr>
          <a:lstStyle/>
          <a:p>
            <a:endParaRPr lang="it-IT" dirty="0"/>
          </a:p>
        </p:txBody>
      </p:sp>
      <p:sp>
        <p:nvSpPr>
          <p:cNvPr id="10" name="CasellaDiTesto 9"/>
          <p:cNvSpPr txBox="1"/>
          <p:nvPr/>
        </p:nvSpPr>
        <p:spPr>
          <a:xfrm>
            <a:off x="2313918" y="2794957"/>
            <a:ext cx="948905" cy="215661"/>
          </a:xfrm>
          <a:prstGeom prst="rect">
            <a:avLst/>
          </a:prstGeom>
          <a:noFill/>
          <a:ln w="28575">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408990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br>
              <a:rPr lang="it-IT" sz="1600" dirty="0">
                <a:latin typeface="Calibri Light" panose="020F0302020204030204" pitchFamily="34" charset="0"/>
              </a:rPr>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851220"/>
          </a:xfrm>
        </p:spPr>
        <p:txBody>
          <a:bodyPr anchor="b">
            <a:normAutofit/>
          </a:bodyPr>
          <a:lstStyle/>
          <a:p>
            <a:pPr marL="0" indent="0" algn="ctr">
              <a:buNone/>
            </a:pPr>
            <a:r>
              <a:rPr lang="it-IT" sz="1400" dirty="0"/>
              <a:t>Fig. 13</a:t>
            </a:r>
          </a:p>
        </p:txBody>
      </p:sp>
      <p:sp>
        <p:nvSpPr>
          <p:cNvPr id="7" name="Segnaposto numero diapositiva 6"/>
          <p:cNvSpPr>
            <a:spLocks noGrp="1"/>
          </p:cNvSpPr>
          <p:nvPr>
            <p:ph type="sldNum" sz="quarter" idx="12"/>
          </p:nvPr>
        </p:nvSpPr>
        <p:spPr/>
        <p:txBody>
          <a:bodyPr/>
          <a:lstStyle/>
          <a:p>
            <a:fld id="{DFAA26DA-4659-4A7F-A33C-D89E817FCABB}" type="slidenum">
              <a:rPr lang="it-IT" smtClean="0"/>
              <a:t>21</a:t>
            </a:fld>
            <a:endParaRPr lang="it-IT"/>
          </a:p>
        </p:txBody>
      </p:sp>
      <p:pic>
        <p:nvPicPr>
          <p:cNvPr id="4" name="Immagine 3"/>
          <p:cNvPicPr>
            <a:picLocks noChangeAspect="1"/>
          </p:cNvPicPr>
          <p:nvPr/>
        </p:nvPicPr>
        <p:blipFill rotWithShape="1">
          <a:blip r:embed="rId2"/>
          <a:srcRect l="-1537" t="15595" r="-2073"/>
          <a:stretch/>
        </p:blipFill>
        <p:spPr>
          <a:xfrm>
            <a:off x="238125" y="788894"/>
            <a:ext cx="11371169" cy="5181974"/>
          </a:xfrm>
          <a:prstGeom prst="rect">
            <a:avLst/>
          </a:prstGeom>
          <a:ln w="12700">
            <a:solidFill>
              <a:schemeClr val="tx1"/>
            </a:solidFill>
          </a:ln>
        </p:spPr>
      </p:pic>
      <p:sp>
        <p:nvSpPr>
          <p:cNvPr id="6" name="Text Box 46"/>
          <p:cNvSpPr txBox="1">
            <a:spLocks noChangeArrowheads="1"/>
          </p:cNvSpPr>
          <p:nvPr/>
        </p:nvSpPr>
        <p:spPr bwMode="auto">
          <a:xfrm>
            <a:off x="3496085" y="788894"/>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51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842594"/>
          </a:xfrm>
        </p:spPr>
        <p:txBody>
          <a:bodyPr anchor="b">
            <a:normAutofit/>
          </a:bodyPr>
          <a:lstStyle/>
          <a:p>
            <a:pPr marL="0" indent="0" algn="ctr">
              <a:buNone/>
            </a:pPr>
            <a:r>
              <a:rPr lang="it-IT" sz="1400" dirty="0"/>
              <a:t>Fig. 14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22</a:t>
            </a:fld>
            <a:endParaRPr lang="it-IT"/>
          </a:p>
        </p:txBody>
      </p:sp>
      <p:sp>
        <p:nvSpPr>
          <p:cNvPr id="4" name="Titolo 3"/>
          <p:cNvSpPr>
            <a:spLocks noGrp="1"/>
          </p:cNvSpPr>
          <p:nvPr>
            <p:ph type="title"/>
          </p:nvPr>
        </p:nvSpPr>
        <p:spPr>
          <a:xfrm>
            <a:off x="838200" y="365125"/>
            <a:ext cx="10515600" cy="583781"/>
          </a:xfrm>
        </p:spPr>
        <p:txBody>
          <a:bodyPr>
            <a:noAutofit/>
          </a:bodyPr>
          <a:lstStyle/>
          <a:p>
            <a:br>
              <a:rPr lang="it-IT" sz="1600" dirty="0">
                <a:latin typeface="Calibri Light" panose="020F0302020204030204" pitchFamily="34" charset="0"/>
              </a:rPr>
            </a:br>
            <a:r>
              <a:rPr lang="it-IT" sz="1600" dirty="0"/>
              <a:t>Dopo aver selezionato il Corso che ti interessa, </a:t>
            </a:r>
            <a:r>
              <a:rPr lang="it-IT" sz="1600" dirty="0">
                <a:latin typeface="Calibri Light" panose="020F0302020204030204" pitchFamily="34" charset="0"/>
              </a:rPr>
              <a:t>clicca sul simbolo </a:t>
            </a:r>
            <a:r>
              <a:rPr lang="it-IT" sz="1600" b="1" dirty="0">
                <a:latin typeface="Calibri Light" panose="020F0302020204030204" pitchFamily="34" charset="0"/>
              </a:rPr>
              <a:t>+ (Aggiungi) </a:t>
            </a:r>
            <a:r>
              <a:rPr lang="it-IT" sz="1600" dirty="0">
                <a:latin typeface="Calibri Light" panose="020F0302020204030204" pitchFamily="34" charset="0"/>
              </a:rPr>
              <a:t>se vuoi  inserire un’attività (fig. 14) al tuo primo anno. </a:t>
            </a:r>
            <a:br>
              <a:rPr lang="it-IT" sz="1600" dirty="0">
                <a:latin typeface="Calibri Light" panose="020F0302020204030204" pitchFamily="34" charset="0"/>
              </a:rPr>
            </a:br>
            <a:br>
              <a:rPr lang="it-IT" sz="1600" dirty="0">
                <a:latin typeface="Calibri Light" panose="020F0302020204030204" pitchFamily="34" charset="0"/>
              </a:rPr>
            </a:br>
            <a:endParaRPr lang="it-IT" sz="1600" dirty="0"/>
          </a:p>
        </p:txBody>
      </p:sp>
      <p:sp>
        <p:nvSpPr>
          <p:cNvPr id="9" name="Text Box 46"/>
          <p:cNvSpPr txBox="1">
            <a:spLocks noChangeArrowheads="1"/>
          </p:cNvSpPr>
          <p:nvPr/>
        </p:nvSpPr>
        <p:spPr bwMode="auto">
          <a:xfrm>
            <a:off x="4130390" y="1652361"/>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rotWithShape="1">
          <a:blip r:embed="rId2"/>
          <a:srcRect t="14919" r="3066" b="10969"/>
          <a:stretch/>
        </p:blipFill>
        <p:spPr>
          <a:xfrm>
            <a:off x="923027" y="1139556"/>
            <a:ext cx="10524226" cy="4856672"/>
          </a:xfrm>
          <a:prstGeom prst="rect">
            <a:avLst/>
          </a:prstGeom>
          <a:ln w="12700">
            <a:solidFill>
              <a:schemeClr val="tx1"/>
            </a:solidFill>
          </a:ln>
        </p:spPr>
      </p:pic>
      <p:sp>
        <p:nvSpPr>
          <p:cNvPr id="10" name="Text Box 46"/>
          <p:cNvSpPr txBox="1">
            <a:spLocks noChangeArrowheads="1"/>
          </p:cNvSpPr>
          <p:nvPr/>
        </p:nvSpPr>
        <p:spPr bwMode="auto">
          <a:xfrm>
            <a:off x="3957682" y="1187578"/>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05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0026"/>
            <a:ext cx="10515600" cy="809266"/>
          </a:xfrm>
        </p:spPr>
        <p:txBody>
          <a:bodyPr>
            <a:noAutofit/>
          </a:bodyPr>
          <a:lstStyle/>
          <a:p>
            <a:r>
              <a:rPr lang="it-IT" sz="1600" dirty="0">
                <a:latin typeface="Calibri Light" panose="020F0302020204030204" pitchFamily="34" charset="0"/>
              </a:rPr>
              <a:t>Se invece non intendi aggiungere alcuna attività clicca «</a:t>
            </a:r>
            <a:r>
              <a:rPr lang="it-IT" sz="1600" u="sng" dirty="0">
                <a:latin typeface="Calibri Light" panose="020F0302020204030204" pitchFamily="34" charset="0"/>
              </a:rPr>
              <a:t>Torna alla regola</a:t>
            </a:r>
            <a:r>
              <a:rPr lang="it-IT" sz="1600" dirty="0">
                <a:latin typeface="Calibri Light" panose="020F0302020204030204" pitchFamily="34" charset="0"/>
              </a:rPr>
              <a:t>» per ritornare nella pagina precedente. </a:t>
            </a:r>
            <a:br>
              <a:rPr lang="it-IT" sz="1600" dirty="0">
                <a:latin typeface="Calibri Light" panose="020F0302020204030204" pitchFamily="34" charset="0"/>
              </a:rPr>
            </a:br>
            <a:r>
              <a:rPr lang="it-IT" sz="1600" dirty="0">
                <a:latin typeface="Calibri Light" panose="020F0302020204030204" pitchFamily="34" charset="0"/>
              </a:rPr>
              <a:t>Se vuoi rivedere la lista dei Corsi di laurea magistrale da cui  scegliere (fig. 15), clicca «</a:t>
            </a:r>
            <a:r>
              <a:rPr lang="it-IT" sz="1600" u="sng" dirty="0">
                <a:latin typeface="Calibri Light" panose="020F0302020204030204" pitchFamily="34" charset="0"/>
              </a:rPr>
              <a:t>Cambia CDS</a:t>
            </a:r>
            <a:r>
              <a:rPr lang="it-IT" sz="1600" dirty="0">
                <a:latin typeface="Calibri Light" panose="020F0302020204030204" pitchFamily="34" charset="0"/>
              </a:rPr>
              <a:t>».</a:t>
            </a:r>
            <a:endParaRPr lang="it-IT" sz="1600" dirty="0">
              <a:latin typeface="Calibri" panose="020F0502020204030204" pitchFamily="34" charset="0"/>
            </a:endParaRPr>
          </a:p>
        </p:txBody>
      </p:sp>
      <p:sp>
        <p:nvSpPr>
          <p:cNvPr id="3" name="Segnaposto contenuto 2"/>
          <p:cNvSpPr>
            <a:spLocks noGrp="1"/>
          </p:cNvSpPr>
          <p:nvPr>
            <p:ph idx="1"/>
          </p:nvPr>
        </p:nvSpPr>
        <p:spPr>
          <a:xfrm>
            <a:off x="838200" y="1155498"/>
            <a:ext cx="10515600" cy="5146269"/>
          </a:xfrm>
        </p:spPr>
        <p:txBody>
          <a:bodyPr>
            <a:normAutofit fontScale="55000" lnSpcReduction="20000"/>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endParaRPr lang="it-IT" sz="2200" dirty="0"/>
          </a:p>
          <a:p>
            <a:pPr marL="0" indent="0" algn="ctr">
              <a:buNone/>
            </a:pPr>
            <a:endParaRPr lang="it-IT" sz="2200" dirty="0"/>
          </a:p>
          <a:p>
            <a:pPr marL="0" indent="0" algn="ctr">
              <a:buNone/>
            </a:pPr>
            <a:endParaRPr lang="it-IT" sz="2200" dirty="0"/>
          </a:p>
          <a:p>
            <a:pPr marL="0" indent="0" algn="ctr">
              <a:buNone/>
            </a:pPr>
            <a:endParaRPr lang="it-IT" sz="2200" dirty="0"/>
          </a:p>
          <a:p>
            <a:pPr marL="0" indent="0" algn="ctr">
              <a:buNone/>
            </a:pPr>
            <a:r>
              <a:rPr lang="it-IT" sz="2500" dirty="0"/>
              <a:t>Fig. 15</a:t>
            </a:r>
          </a:p>
          <a:p>
            <a:endParaRPr lang="it-IT"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23</a:t>
            </a:fld>
            <a:endParaRPr lang="it-IT"/>
          </a:p>
        </p:txBody>
      </p:sp>
      <p:pic>
        <p:nvPicPr>
          <p:cNvPr id="7" name="Immagine 6"/>
          <p:cNvPicPr>
            <a:picLocks noChangeAspect="1"/>
          </p:cNvPicPr>
          <p:nvPr/>
        </p:nvPicPr>
        <p:blipFill rotWithShape="1">
          <a:blip r:embed="rId2"/>
          <a:srcRect l="-3744" t="12287" r="2375" b="1394"/>
          <a:stretch/>
        </p:blipFill>
        <p:spPr>
          <a:xfrm>
            <a:off x="838200" y="1009292"/>
            <a:ext cx="10315755" cy="4839417"/>
          </a:xfrm>
          <a:prstGeom prst="rect">
            <a:avLst/>
          </a:prstGeom>
          <a:ln w="12700">
            <a:solidFill>
              <a:schemeClr val="tx1"/>
            </a:solidFill>
          </a:ln>
        </p:spPr>
      </p:pic>
      <p:sp>
        <p:nvSpPr>
          <p:cNvPr id="10" name="CasellaDiTesto 9"/>
          <p:cNvSpPr txBox="1"/>
          <p:nvPr/>
        </p:nvSpPr>
        <p:spPr>
          <a:xfrm>
            <a:off x="7988060" y="5456866"/>
            <a:ext cx="918714" cy="369332"/>
          </a:xfrm>
          <a:prstGeom prst="rect">
            <a:avLst/>
          </a:prstGeom>
          <a:noFill/>
          <a:ln>
            <a:solidFill>
              <a:srgbClr val="FF0000"/>
            </a:solidFill>
          </a:ln>
        </p:spPr>
        <p:txBody>
          <a:bodyPr wrap="square" rtlCol="0">
            <a:spAutoFit/>
          </a:bodyPr>
          <a:lstStyle/>
          <a:p>
            <a:endParaRPr lang="it-IT" dirty="0"/>
          </a:p>
        </p:txBody>
      </p:sp>
      <p:sp>
        <p:nvSpPr>
          <p:cNvPr id="11" name="CasellaDiTesto 10"/>
          <p:cNvSpPr txBox="1"/>
          <p:nvPr/>
        </p:nvSpPr>
        <p:spPr>
          <a:xfrm>
            <a:off x="3257192" y="5504940"/>
            <a:ext cx="823104" cy="340337"/>
          </a:xfrm>
          <a:prstGeom prst="rect">
            <a:avLst/>
          </a:prstGeom>
          <a:noFill/>
          <a:ln>
            <a:solidFill>
              <a:srgbClr val="FF0000"/>
            </a:solidFill>
          </a:ln>
        </p:spPr>
        <p:txBody>
          <a:bodyPr wrap="square" rtlCol="0">
            <a:spAutoFit/>
          </a:bodyPr>
          <a:lstStyle/>
          <a:p>
            <a:endParaRPr lang="it-IT" dirty="0"/>
          </a:p>
        </p:txBody>
      </p:sp>
      <p:sp>
        <p:nvSpPr>
          <p:cNvPr id="12" name="CasellaDiTesto 11"/>
          <p:cNvSpPr txBox="1"/>
          <p:nvPr/>
        </p:nvSpPr>
        <p:spPr>
          <a:xfrm>
            <a:off x="3236346" y="5504940"/>
            <a:ext cx="905773" cy="343768"/>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217785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FAA26DA-4659-4A7F-A33C-D89E817FCABB}" type="slidenum">
              <a:rPr lang="it-IT" smtClean="0"/>
              <a:t>24</a:t>
            </a:fld>
            <a:endParaRPr lang="it-IT"/>
          </a:p>
        </p:txBody>
      </p:sp>
      <p:sp>
        <p:nvSpPr>
          <p:cNvPr id="2" name="Segnaposto contenuto 1"/>
          <p:cNvSpPr>
            <a:spLocks noGrp="1"/>
          </p:cNvSpPr>
          <p:nvPr>
            <p:ph idx="1"/>
          </p:nvPr>
        </p:nvSpPr>
        <p:spPr/>
        <p:txBody>
          <a:bodyPr>
            <a:normAutofit lnSpcReduction="10000"/>
          </a:bodyPr>
          <a:lstStyle/>
          <a:p>
            <a:endParaRPr lang="it-IT" dirty="0"/>
          </a:p>
          <a:p>
            <a:endParaRPr lang="it-IT" dirty="0"/>
          </a:p>
          <a:p>
            <a:pPr marL="0" indent="0">
              <a:buNone/>
            </a:pPr>
            <a:endParaRPr lang="it-IT" dirty="0"/>
          </a:p>
          <a:p>
            <a:endParaRPr lang="it-IT" dirty="0"/>
          </a:p>
          <a:p>
            <a:endParaRPr lang="it-IT" dirty="0"/>
          </a:p>
          <a:p>
            <a:endParaRPr lang="it-IT" dirty="0"/>
          </a:p>
          <a:p>
            <a:endParaRPr lang="it-IT" dirty="0"/>
          </a:p>
          <a:p>
            <a:endParaRPr lang="it-IT" dirty="0"/>
          </a:p>
          <a:p>
            <a:pPr marL="0" indent="0" algn="ctr">
              <a:buNone/>
            </a:pPr>
            <a:endParaRPr lang="it-IT" sz="1400" dirty="0"/>
          </a:p>
          <a:p>
            <a:pPr marL="0" indent="0" algn="ctr">
              <a:buNone/>
            </a:pPr>
            <a:r>
              <a:rPr lang="it-IT" sz="1400" dirty="0"/>
              <a:t>Fig. 16</a:t>
            </a:r>
          </a:p>
        </p:txBody>
      </p:sp>
      <p:sp>
        <p:nvSpPr>
          <p:cNvPr id="4" name="Titolo 3"/>
          <p:cNvSpPr>
            <a:spLocks noGrp="1"/>
          </p:cNvSpPr>
          <p:nvPr>
            <p:ph type="title"/>
          </p:nvPr>
        </p:nvSpPr>
        <p:spPr>
          <a:xfrm>
            <a:off x="838200" y="365125"/>
            <a:ext cx="10515600" cy="1006475"/>
          </a:xfrm>
        </p:spPr>
        <p:txBody>
          <a:bodyPr>
            <a:normAutofit/>
          </a:bodyPr>
          <a:lstStyle/>
          <a:p>
            <a:r>
              <a:rPr lang="it-IT" sz="1600" dirty="0"/>
              <a:t>Come già illustrato nella slide n. 20, se  non intendi scegliere insegnamenti al primo anno e vuoi consultare gli insegnamenti offerti da altri Corsi dell’Ateneo al tuo secondo anno, clicca «Salta regola» (fig. 16).</a:t>
            </a:r>
          </a:p>
        </p:txBody>
      </p:sp>
      <p:pic>
        <p:nvPicPr>
          <p:cNvPr id="6" name="Immagine 5"/>
          <p:cNvPicPr>
            <a:picLocks noChangeAspect="1"/>
          </p:cNvPicPr>
          <p:nvPr/>
        </p:nvPicPr>
        <p:blipFill rotWithShape="1">
          <a:blip r:embed="rId2"/>
          <a:srcRect t="19394" r="2430" b="15577"/>
          <a:stretch/>
        </p:blipFill>
        <p:spPr>
          <a:xfrm>
            <a:off x="838199" y="1550987"/>
            <a:ext cx="10515601" cy="4261450"/>
          </a:xfrm>
          <a:prstGeom prst="rect">
            <a:avLst/>
          </a:prstGeom>
          <a:ln w="12700">
            <a:solidFill>
              <a:schemeClr val="tx1"/>
            </a:solidFill>
          </a:ln>
        </p:spPr>
      </p:pic>
      <p:sp>
        <p:nvSpPr>
          <p:cNvPr id="7" name="Text Box 46"/>
          <p:cNvSpPr txBox="1">
            <a:spLocks noChangeArrowheads="1"/>
          </p:cNvSpPr>
          <p:nvPr/>
        </p:nvSpPr>
        <p:spPr bwMode="auto">
          <a:xfrm>
            <a:off x="3850045" y="1617244"/>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CasellaDiTesto 7"/>
          <p:cNvSpPr txBox="1"/>
          <p:nvPr/>
        </p:nvSpPr>
        <p:spPr>
          <a:xfrm>
            <a:off x="5538158" y="4387498"/>
            <a:ext cx="900411" cy="382909"/>
          </a:xfrm>
          <a:prstGeom prst="rect">
            <a:avLst/>
          </a:prstGeom>
          <a:noFill/>
          <a:ln>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167380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70936"/>
            <a:ext cx="10515600" cy="954627"/>
          </a:xfrm>
        </p:spPr>
        <p:txBody>
          <a:bodyPr>
            <a:normAutofit/>
          </a:bodyPr>
          <a:lstStyle/>
          <a:p>
            <a:r>
              <a:rPr lang="it-IT" sz="1600" dirty="0"/>
              <a:t>In questa maschera (fig. 17), cliccando «Aggiungi attività» accedi alla lista dei Corsi di laurea magistrale; selezionato un Corso, ti sarà possibile, cliccando su </a:t>
            </a:r>
            <a:r>
              <a:rPr lang="it-IT" sz="1600" b="1" dirty="0"/>
              <a:t>+ Aggiungi, </a:t>
            </a:r>
            <a:r>
              <a:rPr lang="it-IT" sz="1600" dirty="0"/>
              <a:t>inserire un insegnamento a scelta libera al tuo </a:t>
            </a:r>
            <a:r>
              <a:rPr lang="it-IT" sz="1600" b="1" u="sng" dirty="0"/>
              <a:t>secondo anno</a:t>
            </a:r>
            <a:r>
              <a:rPr lang="it-IT" sz="1600" dirty="0"/>
              <a:t>. Se invece hai completato le scelte con le regole precedenti, clicca «Salta regola» per concludere la procedura.</a:t>
            </a:r>
          </a:p>
        </p:txBody>
      </p:sp>
      <p:sp>
        <p:nvSpPr>
          <p:cNvPr id="4" name="Segnaposto numero diapositiva 3"/>
          <p:cNvSpPr>
            <a:spLocks noGrp="1"/>
          </p:cNvSpPr>
          <p:nvPr>
            <p:ph type="sldNum" sz="quarter" idx="12"/>
          </p:nvPr>
        </p:nvSpPr>
        <p:spPr/>
        <p:txBody>
          <a:bodyPr/>
          <a:lstStyle/>
          <a:p>
            <a:fld id="{DFAA26DA-4659-4A7F-A33C-D89E817FCABB}" type="slidenum">
              <a:rPr lang="it-IT" smtClean="0"/>
              <a:t>25</a:t>
            </a:fld>
            <a:endParaRPr lang="it-IT"/>
          </a:p>
        </p:txBody>
      </p:sp>
      <p:sp>
        <p:nvSpPr>
          <p:cNvPr id="7" name="CasellaDiTesto 6"/>
          <p:cNvSpPr txBox="1"/>
          <p:nvPr/>
        </p:nvSpPr>
        <p:spPr>
          <a:xfrm>
            <a:off x="2380891" y="3398808"/>
            <a:ext cx="741871" cy="155275"/>
          </a:xfrm>
          <a:prstGeom prst="rect">
            <a:avLst/>
          </a:prstGeom>
          <a:noFill/>
          <a:ln>
            <a:solidFill>
              <a:srgbClr val="FF0000"/>
            </a:solidFill>
          </a:ln>
        </p:spPr>
        <p:txBody>
          <a:bodyPr wrap="square" rtlCol="0">
            <a:spAutoFit/>
          </a:bodyPr>
          <a:lstStyle/>
          <a:p>
            <a:endParaRPr lang="it-IT" dirty="0"/>
          </a:p>
        </p:txBody>
      </p:sp>
      <p:sp>
        <p:nvSpPr>
          <p:cNvPr id="11" name="Segnaposto contenuto 10"/>
          <p:cNvSpPr>
            <a:spLocks noGrp="1"/>
          </p:cNvSpPr>
          <p:nvPr>
            <p:ph idx="1"/>
          </p:nvPr>
        </p:nvSpPr>
        <p:spPr/>
        <p:txBody>
          <a:bodyPr>
            <a:normAutofit fontScale="92500" lnSpcReduction="10000"/>
          </a:bodyPr>
          <a:lstStyle/>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buNone/>
            </a:pPr>
            <a:endParaRPr lang="it-IT" sz="1400" dirty="0"/>
          </a:p>
          <a:p>
            <a:pPr marL="0" indent="0" algn="ctr">
              <a:buNone/>
            </a:pPr>
            <a:endParaRPr lang="it-IT" sz="1400" dirty="0"/>
          </a:p>
          <a:p>
            <a:pPr marL="0" indent="0" algn="ctr">
              <a:buNone/>
            </a:pPr>
            <a:r>
              <a:rPr lang="it-IT" sz="1400" dirty="0"/>
              <a:t>Fig. 17</a:t>
            </a:r>
          </a:p>
          <a:p>
            <a:endParaRPr lang="it-IT" dirty="0"/>
          </a:p>
        </p:txBody>
      </p:sp>
      <p:sp>
        <p:nvSpPr>
          <p:cNvPr id="13" name="Text Box 46"/>
          <p:cNvSpPr txBox="1">
            <a:spLocks noChangeArrowheads="1"/>
          </p:cNvSpPr>
          <p:nvPr/>
        </p:nvSpPr>
        <p:spPr bwMode="auto">
          <a:xfrm>
            <a:off x="4039825" y="2035687"/>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t="23081" r="1084" b="11364"/>
          <a:stretch/>
        </p:blipFill>
        <p:spPr>
          <a:xfrm>
            <a:off x="933090" y="1504950"/>
            <a:ext cx="10643559" cy="4171231"/>
          </a:xfrm>
          <a:prstGeom prst="rect">
            <a:avLst/>
          </a:prstGeom>
          <a:ln w="12700">
            <a:solidFill>
              <a:schemeClr val="accent1"/>
            </a:solidFill>
          </a:ln>
        </p:spPr>
      </p:pic>
      <p:sp>
        <p:nvSpPr>
          <p:cNvPr id="10" name="Text Box 46"/>
          <p:cNvSpPr txBox="1">
            <a:spLocks noChangeArrowheads="1"/>
          </p:cNvSpPr>
          <p:nvPr/>
        </p:nvSpPr>
        <p:spPr bwMode="auto">
          <a:xfrm>
            <a:off x="3893176" y="1827306"/>
            <a:ext cx="4276636"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CasellaDiTesto 13"/>
          <p:cNvSpPr txBox="1"/>
          <p:nvPr/>
        </p:nvSpPr>
        <p:spPr>
          <a:xfrm>
            <a:off x="2380891" y="2898026"/>
            <a:ext cx="948905" cy="181603"/>
          </a:xfrm>
          <a:prstGeom prst="rect">
            <a:avLst/>
          </a:prstGeom>
          <a:noFill/>
          <a:ln w="22225">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148575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5600"/>
            <a:ext cx="10515600" cy="886603"/>
          </a:xfrm>
        </p:spPr>
        <p:txBody>
          <a:bodyPr>
            <a:normAutofit fontScale="90000"/>
          </a:bodyPr>
          <a:lstStyle/>
          <a:p>
            <a:br>
              <a:rPr lang="it-IT" sz="1800" dirty="0">
                <a:latin typeface="Calibri Light" panose="020F0302020204030204" pitchFamily="34" charset="0"/>
              </a:rPr>
            </a:br>
            <a:r>
              <a:rPr lang="it-IT" sz="1800" dirty="0">
                <a:latin typeface="Calibri Light" panose="020F0302020204030204" pitchFamily="34" charset="0"/>
              </a:rPr>
              <a:t>Ultimate le scelte, clicca «Conferma Piano» (figura 18)  per confermare e registrare il piano. Gli insegnamenti scelti saranno inseriti nel tuo libretto appena il Consiglio di Coordinamento didattico del tuo Corso li avrà esaminati.</a:t>
            </a:r>
            <a:br>
              <a:rPr lang="it-IT" sz="1800" dirty="0">
                <a:latin typeface="Calibri Light" panose="020F0302020204030204" pitchFamily="34" charset="0"/>
              </a:rPr>
            </a:br>
            <a:r>
              <a:rPr lang="it-IT" sz="1800" b="1" dirty="0">
                <a:latin typeface="Calibri Light" panose="020F0302020204030204" pitchFamily="34" charset="0"/>
              </a:rPr>
              <a:t>ATTENZIONE:  </a:t>
            </a:r>
            <a:r>
              <a:rPr lang="it-IT" sz="1800" dirty="0">
                <a:latin typeface="Calibri Light" panose="020F0302020204030204" pitchFamily="34" charset="0"/>
                <a:ea typeface="Calibri" panose="020F0502020204030204" pitchFamily="34" charset="0"/>
                <a:cs typeface="Times New Roman" panose="02020603050405020304" pitchFamily="18" charset="0"/>
              </a:rPr>
              <a:t>Il piano lasciato in bozza non viene esaminato.</a:t>
            </a:r>
            <a:br>
              <a:rPr lang="it-IT" sz="1800" dirty="0">
                <a:latin typeface="Calibri Light" panose="020F0302020204030204" pitchFamily="34" charset="0"/>
                <a:ea typeface="Calibri" panose="020F0502020204030204" pitchFamily="34" charset="0"/>
                <a:cs typeface="Times New Roman" panose="02020603050405020304" pitchFamily="18" charset="0"/>
              </a:rPr>
            </a:br>
            <a:br>
              <a:rPr lang="it-IT" sz="1600" dirty="0">
                <a:latin typeface="Calibri Light" panose="020F0302020204030204" pitchFamily="34" charset="0"/>
              </a:rPr>
            </a:br>
            <a:endParaRPr lang="it-IT" sz="1600" dirty="0"/>
          </a:p>
        </p:txBody>
      </p:sp>
      <p:sp>
        <p:nvSpPr>
          <p:cNvPr id="3" name="Segnaposto contenuto 2"/>
          <p:cNvSpPr>
            <a:spLocks noGrp="1"/>
          </p:cNvSpPr>
          <p:nvPr>
            <p:ph idx="1"/>
          </p:nvPr>
        </p:nvSpPr>
        <p:spPr>
          <a:xfrm>
            <a:off x="838200" y="1825624"/>
            <a:ext cx="10515600" cy="4841875"/>
          </a:xfrm>
        </p:spPr>
        <p:txBody>
          <a:bodyPr anchor="b">
            <a:normAutofit/>
          </a:bodyPr>
          <a:lstStyle/>
          <a:p>
            <a:pPr marL="0" indent="0" algn="ctr">
              <a:buNone/>
            </a:pPr>
            <a:r>
              <a:rPr lang="it-IT" sz="1400" dirty="0"/>
              <a:t>Fig. 18</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26</a:t>
            </a:fld>
            <a:endParaRPr lang="it-IT"/>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89" y="1101390"/>
            <a:ext cx="6607863" cy="5239372"/>
          </a:xfrm>
          <a:prstGeom prst="rect">
            <a:avLst/>
          </a:prstGeom>
          <a:ln>
            <a:solidFill>
              <a:schemeClr val="accent1"/>
            </a:solidFill>
          </a:ln>
        </p:spPr>
      </p:pic>
      <p:sp>
        <p:nvSpPr>
          <p:cNvPr id="5" name="Rettangolo 4"/>
          <p:cNvSpPr/>
          <p:nvPr/>
        </p:nvSpPr>
        <p:spPr>
          <a:xfrm>
            <a:off x="1305098" y="1101390"/>
            <a:ext cx="532015" cy="140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6600305" y="6101542"/>
            <a:ext cx="706582" cy="17456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6096000" y="6095078"/>
            <a:ext cx="423949" cy="18103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685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5599"/>
            <a:ext cx="9268238" cy="965859"/>
          </a:xfrm>
        </p:spPr>
        <p:txBody>
          <a:bodyPr>
            <a:normAutofit fontScale="90000"/>
          </a:bodyPr>
          <a:lstStyle/>
          <a:p>
            <a:br>
              <a:rPr lang="it-IT" sz="1800" dirty="0">
                <a:latin typeface="Calibri Light" panose="020F0302020204030204" pitchFamily="34" charset="0"/>
              </a:rPr>
            </a:br>
            <a:br>
              <a:rPr lang="it-IT" sz="1800" dirty="0">
                <a:latin typeface="Calibri Light" panose="020F0302020204030204" pitchFamily="34" charset="0"/>
              </a:rPr>
            </a:br>
            <a:r>
              <a:rPr lang="it-IT" sz="1800" dirty="0">
                <a:latin typeface="Calibri Light" panose="020F0302020204030204" pitchFamily="34" charset="0"/>
              </a:rPr>
              <a:t>A questo punto il tuo piano risulta registrato nel sistema e il tuo piano di studio risulterà </a:t>
            </a:r>
            <a:r>
              <a:rPr lang="it-IT" sz="1800" u="sng" dirty="0">
                <a:latin typeface="Calibri Light" panose="020F0302020204030204" pitchFamily="34" charset="0"/>
              </a:rPr>
              <a:t>PROPOSTO</a:t>
            </a:r>
            <a:r>
              <a:rPr lang="it-IT" sz="1800" dirty="0">
                <a:latin typeface="Calibri Light" panose="020F0302020204030204" pitchFamily="34" charset="0"/>
              </a:rPr>
              <a:t>(figura 19). </a:t>
            </a:r>
            <a:br>
              <a:rPr lang="it-IT" sz="1800" dirty="0">
                <a:effectLst>
                  <a:outerShdw blurRad="38100" dist="38100" dir="2700000" algn="tl">
                    <a:srgbClr val="000000">
                      <a:alpha val="43137"/>
                    </a:srgbClr>
                  </a:outerShdw>
                </a:effectLst>
                <a:latin typeface="Calibri Light" panose="020F0302020204030204" pitchFamily="34" charset="0"/>
              </a:rPr>
            </a:br>
            <a:r>
              <a:rPr lang="it-IT" sz="1800" b="1" dirty="0">
                <a:latin typeface="Calibri Light" panose="020F0302020204030204" pitchFamily="34" charset="0"/>
              </a:rPr>
              <a:t>Per tutto il periodo di apertura dei piani ti è comunque consentito modificare gli insegnamenti selezionati.</a:t>
            </a:r>
            <a:br>
              <a:rPr lang="it-IT" b="1" dirty="0"/>
            </a:br>
            <a:r>
              <a:rPr lang="it-IT" dirty="0"/>
              <a:t> </a:t>
            </a:r>
            <a:br>
              <a:rPr lang="it-IT" dirty="0"/>
            </a:br>
            <a:endParaRPr lang="it-IT" dirty="0"/>
          </a:p>
        </p:txBody>
      </p:sp>
      <p:sp>
        <p:nvSpPr>
          <p:cNvPr id="3" name="Segnaposto contenuto 2"/>
          <p:cNvSpPr>
            <a:spLocks noGrp="1"/>
          </p:cNvSpPr>
          <p:nvPr>
            <p:ph idx="1"/>
          </p:nvPr>
        </p:nvSpPr>
        <p:spPr>
          <a:xfrm>
            <a:off x="838200" y="1825624"/>
            <a:ext cx="10515600" cy="4841875"/>
          </a:xfrm>
        </p:spPr>
        <p:txBody>
          <a:bodyPr anchor="b">
            <a:normAutofit/>
          </a:bodyPr>
          <a:lstStyle/>
          <a:p>
            <a:pPr marL="0" indent="0" algn="ctr">
              <a:buNone/>
            </a:pPr>
            <a:r>
              <a:rPr lang="it-IT" sz="1400" dirty="0"/>
              <a:t>Fig. 19</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27</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7" y="838529"/>
            <a:ext cx="6798270" cy="2807981"/>
          </a:xfrm>
          <a:prstGeom prst="rect">
            <a:avLst/>
          </a:prstGeom>
          <a:ln>
            <a:solidFill>
              <a:schemeClr val="tx1"/>
            </a:solidFill>
          </a:ln>
        </p:spPr>
      </p:pic>
      <p:pic>
        <p:nvPicPr>
          <p:cNvPr id="9" name="Immagine 8"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984" y="2973066"/>
            <a:ext cx="6087194" cy="3383284"/>
          </a:xfrm>
          <a:prstGeom prst="rect">
            <a:avLst/>
          </a:prstGeom>
          <a:ln w="38100">
            <a:solidFill>
              <a:schemeClr val="tx1"/>
            </a:solidFill>
          </a:ln>
        </p:spPr>
      </p:pic>
      <p:sp>
        <p:nvSpPr>
          <p:cNvPr id="10" name="Ovale 9"/>
          <p:cNvSpPr/>
          <p:nvPr/>
        </p:nvSpPr>
        <p:spPr>
          <a:xfrm>
            <a:off x="5902036" y="4414058"/>
            <a:ext cx="576452" cy="250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616036" y="838529"/>
            <a:ext cx="1385948" cy="1839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3" name="Freccia angolare in su 22"/>
          <p:cNvSpPr/>
          <p:nvPr/>
        </p:nvSpPr>
        <p:spPr>
          <a:xfrm rot="5400000">
            <a:off x="3617228" y="3646198"/>
            <a:ext cx="1126836" cy="1200727"/>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4"/>
          <a:stretch>
            <a:fillRect/>
          </a:stretch>
        </p:blipFill>
        <p:spPr>
          <a:xfrm>
            <a:off x="2231363" y="1820567"/>
            <a:ext cx="4261473" cy="377985"/>
          </a:xfrm>
          <a:prstGeom prst="rect">
            <a:avLst/>
          </a:prstGeom>
        </p:spPr>
      </p:pic>
      <p:pic>
        <p:nvPicPr>
          <p:cNvPr id="5" name="Immagine 4"/>
          <p:cNvPicPr>
            <a:picLocks noChangeAspect="1"/>
          </p:cNvPicPr>
          <p:nvPr/>
        </p:nvPicPr>
        <p:blipFill>
          <a:blip r:embed="rId4"/>
          <a:stretch>
            <a:fillRect/>
          </a:stretch>
        </p:blipFill>
        <p:spPr>
          <a:xfrm>
            <a:off x="6632736" y="2974180"/>
            <a:ext cx="4261473" cy="377985"/>
          </a:xfrm>
          <a:prstGeom prst="rect">
            <a:avLst/>
          </a:prstGeom>
        </p:spPr>
      </p:pic>
    </p:spTree>
    <p:extLst>
      <p:ext uri="{BB962C8B-B14F-4D97-AF65-F5344CB8AC3E}">
        <p14:creationId xmlns:p14="http://schemas.microsoft.com/office/powerpoint/2010/main" val="410923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710651" cy="507711"/>
          </a:xfrm>
        </p:spPr>
        <p:txBody>
          <a:bodyPr>
            <a:noAutofit/>
          </a:bodyPr>
          <a:lstStyle/>
          <a:p>
            <a:pPr algn="ctr"/>
            <a:r>
              <a:rPr lang="it-IT" sz="3200" b="1" dirty="0"/>
              <a:t>Posso modificare il curriculum?</a:t>
            </a:r>
          </a:p>
        </p:txBody>
      </p:sp>
      <p:sp>
        <p:nvSpPr>
          <p:cNvPr id="3" name="Segnaposto contenuto 2"/>
          <p:cNvSpPr>
            <a:spLocks noGrp="1"/>
          </p:cNvSpPr>
          <p:nvPr>
            <p:ph idx="1"/>
          </p:nvPr>
        </p:nvSpPr>
        <p:spPr>
          <a:xfrm>
            <a:off x="838200" y="872836"/>
            <a:ext cx="10167851" cy="5304127"/>
          </a:xfrm>
        </p:spPr>
        <p:txBody>
          <a:bodyPr>
            <a:normAutofit/>
          </a:bodyPr>
          <a:lstStyle/>
          <a:p>
            <a:pPr marL="0" indent="0">
              <a:buNone/>
            </a:pPr>
            <a:r>
              <a:rPr lang="it-IT" sz="1600" dirty="0">
                <a:latin typeface="+mj-lt"/>
              </a:rPr>
              <a:t>E’ possibile modificare il curriculum ogni volta che si riaprono i termini per la modifica del piano di studi. </a:t>
            </a:r>
            <a:r>
              <a:rPr lang="it-IT" sz="1600" b="1" dirty="0">
                <a:latin typeface="+mj-lt"/>
              </a:rPr>
              <a:t>Nel momento in cui si sceglie un nuovo curriculum il precedente piano,</a:t>
            </a:r>
            <a:r>
              <a:rPr lang="it-IT" sz="1600" dirty="0">
                <a:latin typeface="+mj-lt"/>
              </a:rPr>
              <a:t> proposto oppure approvato, </a:t>
            </a:r>
            <a:r>
              <a:rPr lang="it-IT" sz="1600" b="1" dirty="0">
                <a:latin typeface="+mj-lt"/>
              </a:rPr>
              <a:t>è automaticamente annullato</a:t>
            </a:r>
            <a:r>
              <a:rPr lang="it-IT" sz="1600" dirty="0">
                <a:latin typeface="+mj-lt"/>
              </a:rPr>
              <a:t>.</a:t>
            </a:r>
          </a:p>
          <a:p>
            <a:pPr marL="0" indent="0">
              <a:buNone/>
            </a:pPr>
            <a:r>
              <a:rPr lang="it-IT" sz="1600" dirty="0">
                <a:latin typeface="+mj-lt"/>
              </a:rPr>
              <a:t>La scelta del curriculum può essere effettuata selezionando dal menu in alto a destra di Segreterie online la voce ‘’Carriera’’ ‘e poi la voce ‘’Scelta percorso’’.  </a:t>
            </a:r>
          </a:p>
          <a:p>
            <a:pPr marL="0" indent="0">
              <a:buNone/>
            </a:pPr>
            <a:endParaRPr lang="it-IT" sz="1600" dirty="0">
              <a:latin typeface="+mj-lt"/>
            </a:endParaRPr>
          </a:p>
          <a:p>
            <a:pPr marL="0" indent="0">
              <a:buNone/>
            </a:pPr>
            <a:endParaRPr lang="it-IT" sz="14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28</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21" y="2165975"/>
            <a:ext cx="2777665" cy="783021"/>
          </a:xfrm>
          <a:prstGeom prst="rect">
            <a:avLst/>
          </a:prstGeom>
        </p:spPr>
      </p:pic>
      <p:pic>
        <p:nvPicPr>
          <p:cNvPr id="7" name="Immagine 6"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734" y="2605118"/>
            <a:ext cx="2581635" cy="3734321"/>
          </a:xfrm>
          <a:prstGeom prst="rect">
            <a:avLst/>
          </a:prstGeom>
        </p:spPr>
      </p:pic>
      <p:pic>
        <p:nvPicPr>
          <p:cNvPr id="8" name="Immagine 7"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847" y="2557486"/>
            <a:ext cx="2553056" cy="3829584"/>
          </a:xfrm>
          <a:prstGeom prst="rect">
            <a:avLst/>
          </a:prstGeom>
        </p:spPr>
      </p:pic>
      <p:pic>
        <p:nvPicPr>
          <p:cNvPr id="9" name="Immagine 8"/>
          <p:cNvPicPr>
            <a:picLocks noChangeAspect="1"/>
          </p:cNvPicPr>
          <p:nvPr/>
        </p:nvPicPr>
        <p:blipFill>
          <a:blip r:embed="rId5"/>
          <a:stretch>
            <a:fillRect/>
          </a:stretch>
        </p:blipFill>
        <p:spPr>
          <a:xfrm>
            <a:off x="5374699" y="2605118"/>
            <a:ext cx="1131252" cy="905001"/>
          </a:xfrm>
          <a:prstGeom prst="rect">
            <a:avLst/>
          </a:prstGeom>
        </p:spPr>
      </p:pic>
      <p:sp>
        <p:nvSpPr>
          <p:cNvPr id="10" name="Ovale 9"/>
          <p:cNvSpPr/>
          <p:nvPr/>
        </p:nvSpPr>
        <p:spPr>
          <a:xfrm>
            <a:off x="3158836" y="2165975"/>
            <a:ext cx="498950" cy="6437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2750939" y="2412012"/>
            <a:ext cx="305923" cy="2909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3861734" y="5960225"/>
            <a:ext cx="2581635" cy="379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6"/>
          <a:stretch>
            <a:fillRect/>
          </a:stretch>
        </p:blipFill>
        <p:spPr>
          <a:xfrm>
            <a:off x="6913847" y="4205667"/>
            <a:ext cx="2615411" cy="408467"/>
          </a:xfrm>
          <a:prstGeom prst="rect">
            <a:avLst/>
          </a:prstGeom>
        </p:spPr>
      </p:pic>
      <p:pic>
        <p:nvPicPr>
          <p:cNvPr id="14" name="Immagine 13"/>
          <p:cNvPicPr>
            <a:picLocks noChangeAspect="1"/>
          </p:cNvPicPr>
          <p:nvPr/>
        </p:nvPicPr>
        <p:blipFill>
          <a:blip r:embed="rId7"/>
          <a:stretch>
            <a:fillRect/>
          </a:stretch>
        </p:blipFill>
        <p:spPr>
          <a:xfrm>
            <a:off x="3391256" y="5982177"/>
            <a:ext cx="368504" cy="335309"/>
          </a:xfrm>
          <a:prstGeom prst="rect">
            <a:avLst/>
          </a:prstGeom>
        </p:spPr>
      </p:pic>
      <p:pic>
        <p:nvPicPr>
          <p:cNvPr id="15" name="Immagine 14"/>
          <p:cNvPicPr>
            <a:picLocks noChangeAspect="1"/>
          </p:cNvPicPr>
          <p:nvPr/>
        </p:nvPicPr>
        <p:blipFill>
          <a:blip r:embed="rId7"/>
          <a:stretch>
            <a:fillRect/>
          </a:stretch>
        </p:blipFill>
        <p:spPr>
          <a:xfrm>
            <a:off x="6496555" y="4284232"/>
            <a:ext cx="364106" cy="335309"/>
          </a:xfrm>
          <a:prstGeom prst="rect">
            <a:avLst/>
          </a:prstGeom>
        </p:spPr>
      </p:pic>
      <p:sp>
        <p:nvSpPr>
          <p:cNvPr id="19" name="Rettangolo 18"/>
          <p:cNvSpPr/>
          <p:nvPr/>
        </p:nvSpPr>
        <p:spPr>
          <a:xfrm>
            <a:off x="3908770" y="2702958"/>
            <a:ext cx="1403574" cy="2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p:cNvPicPr>
            <a:picLocks noChangeAspect="1"/>
          </p:cNvPicPr>
          <p:nvPr/>
        </p:nvPicPr>
        <p:blipFill>
          <a:blip r:embed="rId8"/>
          <a:stretch>
            <a:fillRect/>
          </a:stretch>
        </p:blipFill>
        <p:spPr>
          <a:xfrm>
            <a:off x="4023835" y="2662731"/>
            <a:ext cx="1261981" cy="377985"/>
          </a:xfrm>
          <a:prstGeom prst="rect">
            <a:avLst/>
          </a:prstGeom>
        </p:spPr>
      </p:pic>
      <p:sp>
        <p:nvSpPr>
          <p:cNvPr id="21" name="Rettangolo 20"/>
          <p:cNvSpPr/>
          <p:nvPr/>
        </p:nvSpPr>
        <p:spPr>
          <a:xfrm>
            <a:off x="880121" y="2078182"/>
            <a:ext cx="9926424" cy="44639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68832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268" y="177020"/>
            <a:ext cx="10655531" cy="740468"/>
          </a:xfrm>
        </p:spPr>
        <p:txBody>
          <a:bodyPr>
            <a:normAutofit/>
          </a:bodyPr>
          <a:lstStyle/>
          <a:p>
            <a:r>
              <a:rPr lang="it-IT" sz="1600" dirty="0"/>
              <a:t>Seleziona il nuovo curriculum dal menu a tendina e clicca su ‘’</a:t>
            </a:r>
            <a:r>
              <a:rPr lang="it-IT" sz="1600" b="1" dirty="0"/>
              <a:t>Invia dati</a:t>
            </a:r>
            <a:r>
              <a:rPr lang="it-IT" sz="1600" dirty="0"/>
              <a:t>’’(fig. 19). Conferma successivamente la tua scelta selezionando ‘’</a:t>
            </a:r>
            <a:r>
              <a:rPr lang="it-IT" sz="1600" b="1" dirty="0"/>
              <a:t>Conferma</a:t>
            </a:r>
            <a:r>
              <a:rPr lang="it-IT" sz="1600" dirty="0"/>
              <a:t>’’(fig.20)</a:t>
            </a:r>
          </a:p>
        </p:txBody>
      </p:sp>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953" y="897777"/>
            <a:ext cx="7384851" cy="2809700"/>
          </a:xfrm>
          <a:ln w="28575">
            <a:solidFill>
              <a:schemeClr val="tx1"/>
            </a:solidFill>
          </a:ln>
        </p:spPr>
      </p:pic>
      <p:sp>
        <p:nvSpPr>
          <p:cNvPr id="4" name="Segnaposto numero diapositiva 3"/>
          <p:cNvSpPr>
            <a:spLocks noGrp="1"/>
          </p:cNvSpPr>
          <p:nvPr>
            <p:ph type="sldNum" sz="quarter" idx="12"/>
          </p:nvPr>
        </p:nvSpPr>
        <p:spPr/>
        <p:txBody>
          <a:bodyPr/>
          <a:lstStyle/>
          <a:p>
            <a:fld id="{DFAA26DA-4659-4A7F-A33C-D89E817FCABB}" type="slidenum">
              <a:rPr lang="it-IT" smtClean="0"/>
              <a:t>29</a:t>
            </a:fld>
            <a:endParaRPr lang="it-IT"/>
          </a:p>
        </p:txBody>
      </p:sp>
      <p:sp>
        <p:nvSpPr>
          <p:cNvPr id="7" name="Rettangolo arrotondato 6"/>
          <p:cNvSpPr/>
          <p:nvPr/>
        </p:nvSpPr>
        <p:spPr>
          <a:xfrm>
            <a:off x="7481455" y="3075709"/>
            <a:ext cx="640080" cy="3158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090756" y="897776"/>
            <a:ext cx="1108048" cy="24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3"/>
          <a:stretch>
            <a:fillRect/>
          </a:stretch>
        </p:blipFill>
        <p:spPr>
          <a:xfrm>
            <a:off x="10016836" y="3492006"/>
            <a:ext cx="1218217" cy="243861"/>
          </a:xfrm>
          <a:prstGeom prst="rect">
            <a:avLst/>
          </a:prstGeom>
        </p:spPr>
      </p:pic>
      <p:pic>
        <p:nvPicPr>
          <p:cNvPr id="16" name="Immagine 15"/>
          <p:cNvPicPr>
            <a:picLocks noChangeAspect="1"/>
          </p:cNvPicPr>
          <p:nvPr/>
        </p:nvPicPr>
        <p:blipFill>
          <a:blip r:embed="rId4"/>
          <a:stretch>
            <a:fillRect/>
          </a:stretch>
        </p:blipFill>
        <p:spPr>
          <a:xfrm>
            <a:off x="11353800" y="5050156"/>
            <a:ext cx="804742" cy="432854"/>
          </a:xfrm>
          <a:prstGeom prst="rect">
            <a:avLst/>
          </a:prstGeom>
        </p:spPr>
      </p:pic>
      <p:pic>
        <p:nvPicPr>
          <p:cNvPr id="17" name="Immagine 16"/>
          <p:cNvPicPr>
            <a:picLocks noChangeAspect="1"/>
          </p:cNvPicPr>
          <p:nvPr/>
        </p:nvPicPr>
        <p:blipFill>
          <a:blip r:embed="rId4"/>
          <a:stretch>
            <a:fillRect/>
          </a:stretch>
        </p:blipFill>
        <p:spPr>
          <a:xfrm>
            <a:off x="8244278" y="2825735"/>
            <a:ext cx="804742" cy="432854"/>
          </a:xfrm>
          <a:prstGeom prst="rect">
            <a:avLst/>
          </a:prstGeom>
        </p:spPr>
      </p:pic>
      <p:sp>
        <p:nvSpPr>
          <p:cNvPr id="18" name="CasellaDiTesto 17"/>
          <p:cNvSpPr txBox="1"/>
          <p:nvPr/>
        </p:nvSpPr>
        <p:spPr>
          <a:xfrm>
            <a:off x="1662546" y="3865419"/>
            <a:ext cx="673330" cy="307777"/>
          </a:xfrm>
          <a:prstGeom prst="rect">
            <a:avLst/>
          </a:prstGeom>
          <a:noFill/>
        </p:spPr>
        <p:txBody>
          <a:bodyPr wrap="square" rtlCol="0">
            <a:spAutoFit/>
          </a:bodyPr>
          <a:lstStyle/>
          <a:p>
            <a:r>
              <a:rPr lang="it-IT" sz="1400" dirty="0">
                <a:latin typeface="+mj-lt"/>
              </a:rPr>
              <a:t>Fig.20</a:t>
            </a:r>
          </a:p>
        </p:txBody>
      </p:sp>
      <p:sp>
        <p:nvSpPr>
          <p:cNvPr id="14" name="CasellaDiTesto 13"/>
          <p:cNvSpPr txBox="1"/>
          <p:nvPr/>
        </p:nvSpPr>
        <p:spPr>
          <a:xfrm>
            <a:off x="6901844" y="6231135"/>
            <a:ext cx="673330" cy="307777"/>
          </a:xfrm>
          <a:prstGeom prst="rect">
            <a:avLst/>
          </a:prstGeom>
          <a:noFill/>
        </p:spPr>
        <p:txBody>
          <a:bodyPr wrap="square" rtlCol="0">
            <a:spAutoFit/>
          </a:bodyPr>
          <a:lstStyle/>
          <a:p>
            <a:r>
              <a:rPr lang="it-IT" sz="1400" dirty="0">
                <a:latin typeface="+mj-lt"/>
              </a:rPr>
              <a:t>Fig.21</a:t>
            </a:r>
          </a:p>
        </p:txBody>
      </p:sp>
      <p:pic>
        <p:nvPicPr>
          <p:cNvPr id="15" name="Immagine 14"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954" y="1500926"/>
            <a:ext cx="7384850" cy="2178080"/>
          </a:xfrm>
          <a:prstGeom prst="rect">
            <a:avLst/>
          </a:prstGeom>
        </p:spPr>
      </p:pic>
      <p:pic>
        <p:nvPicPr>
          <p:cNvPr id="20" name="Immagine 19" descr="Ritaglio schermat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1741" y="3328476"/>
            <a:ext cx="7932059" cy="2657482"/>
          </a:xfrm>
          <a:prstGeom prst="rect">
            <a:avLst/>
          </a:prstGeom>
          <a:ln w="28575">
            <a:solidFill>
              <a:schemeClr val="tx1"/>
            </a:solidFill>
          </a:ln>
        </p:spPr>
      </p:pic>
      <p:pic>
        <p:nvPicPr>
          <p:cNvPr id="21" name="Immagine 20" descr="Ritaglio schermat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1741" y="4032515"/>
            <a:ext cx="7932059" cy="1953236"/>
          </a:xfrm>
          <a:prstGeom prst="rect">
            <a:avLst/>
          </a:prstGeom>
        </p:spPr>
      </p:pic>
      <p:pic>
        <p:nvPicPr>
          <p:cNvPr id="22" name="Immagine 21"/>
          <p:cNvPicPr>
            <a:picLocks noChangeAspect="1"/>
          </p:cNvPicPr>
          <p:nvPr/>
        </p:nvPicPr>
        <p:blipFill>
          <a:blip r:embed="rId8"/>
          <a:stretch>
            <a:fillRect/>
          </a:stretch>
        </p:blipFill>
        <p:spPr>
          <a:xfrm>
            <a:off x="10695375" y="5353347"/>
            <a:ext cx="658425" cy="329213"/>
          </a:xfrm>
          <a:prstGeom prst="rect">
            <a:avLst/>
          </a:prstGeom>
        </p:spPr>
      </p:pic>
      <p:pic>
        <p:nvPicPr>
          <p:cNvPr id="23" name="Immagine 22"/>
          <p:cNvPicPr>
            <a:picLocks noChangeAspect="1"/>
          </p:cNvPicPr>
          <p:nvPr/>
        </p:nvPicPr>
        <p:blipFill>
          <a:blip r:embed="rId8"/>
          <a:stretch>
            <a:fillRect/>
          </a:stretch>
        </p:blipFill>
        <p:spPr>
          <a:xfrm>
            <a:off x="7563116" y="2990783"/>
            <a:ext cx="658425" cy="329213"/>
          </a:xfrm>
          <a:prstGeom prst="rect">
            <a:avLst/>
          </a:prstGeom>
        </p:spPr>
      </p:pic>
    </p:spTree>
    <p:extLst>
      <p:ext uri="{BB962C8B-B14F-4D97-AF65-F5344CB8AC3E}">
        <p14:creationId xmlns:p14="http://schemas.microsoft.com/office/powerpoint/2010/main" val="212474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3012" y="397744"/>
            <a:ext cx="9144000" cy="2387600"/>
          </a:xfrm>
        </p:spPr>
        <p:txBody>
          <a:bodyPr anchor="ctr">
            <a:normAutofit/>
          </a:bodyPr>
          <a:lstStyle/>
          <a:p>
            <a:r>
              <a:rPr lang="it-IT" sz="3200" b="1" dirty="0">
                <a:effectLst/>
                <a:latin typeface="Calibri Light" panose="020F0302020204030204" pitchFamily="34" charset="0"/>
                <a:ea typeface="Calibri" panose="020F0502020204030204" pitchFamily="34" charset="0"/>
                <a:cs typeface="Times New Roman" panose="02020603050405020304" pitchFamily="18" charset="0"/>
              </a:rPr>
              <a:t>Quando si presenta? </a:t>
            </a:r>
            <a:br>
              <a:rPr lang="it-IT" sz="3200" b="1" dirty="0">
                <a:effectLst/>
                <a:latin typeface="Calibri Light" panose="020F0302020204030204" pitchFamily="34" charset="0"/>
                <a:ea typeface="Calibri" panose="020F0502020204030204" pitchFamily="34" charset="0"/>
                <a:cs typeface="Times New Roman" panose="02020603050405020304" pitchFamily="18" charset="0"/>
              </a:rPr>
            </a:br>
            <a:endParaRPr lang="it-IT" sz="3200" b="1" dirty="0">
              <a:latin typeface="Calibri Light" panose="020F0302020204030204" pitchFamily="34" charset="0"/>
            </a:endParaRPr>
          </a:p>
        </p:txBody>
      </p:sp>
      <p:sp>
        <p:nvSpPr>
          <p:cNvPr id="3" name="Sottotitolo 2"/>
          <p:cNvSpPr>
            <a:spLocks noGrp="1"/>
          </p:cNvSpPr>
          <p:nvPr>
            <p:ph type="subTitle" idx="1"/>
          </p:nvPr>
        </p:nvSpPr>
        <p:spPr>
          <a:xfrm>
            <a:off x="1598764" y="1949570"/>
            <a:ext cx="9144000" cy="4632385"/>
          </a:xfrm>
        </p:spPr>
        <p:txBody>
          <a:bodyPr>
            <a:normAutofit/>
          </a:bodyPr>
          <a:lstStyle/>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All’atto dell’immatricolazione ti viene attribuito automaticamente un piano di studio denominato statutario, che comprende tutte le attività formative obbligatorie. </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Successivamente, in periodi ben definiti stabiliti dall’Ateneo, in genere nei mesi di novembre e marzo, sarai tenuto a presentare un tuo piano di studio con l’indicazione delle attività opzionali e di quelle a scelta libera, nel rispetto del numero di crediti da acquisire ed eventuali vincoli, secondo il Regolamento Didattico del tuo Corso.</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Il calendario dettagliato, aggiornato annualmente, è disponibile nella pagina web </a:t>
            </a:r>
            <a:r>
              <a:rPr lang="it-IT" sz="2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https://www.unimib.it/servizi/segreterie-studenti/piani-degli-studi/area-scienze</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 nel documento </a:t>
            </a:r>
            <a:r>
              <a:rPr lang="it-IT" sz="2200" dirty="0">
                <a:latin typeface="Calibri Light" panose="020F0302020204030204" pitchFamily="34" charset="0"/>
                <a:ea typeface="Calibri" panose="020F0502020204030204" pitchFamily="34" charset="0"/>
                <a:cs typeface="Times New Roman" panose="02020603050405020304" pitchFamily="18" charset="0"/>
              </a:rPr>
              <a:t>«</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AVVISO PRESENTAZIONE PIANI DI STUDIO».</a:t>
            </a:r>
          </a:p>
          <a:p>
            <a:endParaRPr lang="it-IT" sz="2200" dirty="0"/>
          </a:p>
        </p:txBody>
      </p:sp>
      <p:pic>
        <p:nvPicPr>
          <p:cNvPr id="4" name="Immagine 3"/>
          <p:cNvPicPr/>
          <p:nvPr/>
        </p:nvPicPr>
        <p:blipFill>
          <a:blip r:embed="rId4" cstate="print">
            <a:extLst>
              <a:ext uri="{28A0092B-C50C-407E-A947-70E740481C1C}">
                <a14:useLocalDpi xmlns:a14="http://schemas.microsoft.com/office/drawing/2010/main" val="0"/>
              </a:ext>
            </a:extLst>
          </a:blip>
          <a:stretch>
            <a:fillRect/>
          </a:stretch>
        </p:blipFill>
        <p:spPr>
          <a:xfrm>
            <a:off x="8502883" y="464017"/>
            <a:ext cx="1434747" cy="1425168"/>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3</a:t>
            </a:fld>
            <a:endParaRPr lang="it-IT"/>
          </a:p>
        </p:txBody>
      </p:sp>
    </p:spTree>
    <p:extLst>
      <p:ext uri="{BB962C8B-B14F-4D97-AF65-F5344CB8AC3E}">
        <p14:creationId xmlns:p14="http://schemas.microsoft.com/office/powerpoint/2010/main" val="56295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3509" y="324393"/>
            <a:ext cx="10126287" cy="905959"/>
          </a:xfrm>
        </p:spPr>
        <p:txBody>
          <a:bodyPr>
            <a:normAutofit/>
          </a:bodyPr>
          <a:lstStyle/>
          <a:p>
            <a:pPr algn="just"/>
            <a:r>
              <a:rPr lang="it-IT" sz="1600" dirty="0">
                <a:latin typeface="Calibri Light" panose="020F0302020204030204" pitchFamily="34" charset="0"/>
              </a:rPr>
              <a:t>Il precedente piano è quindi automaticamente annullato e visualizzerai il piano statutario del curriculum scelto. Inizia la compilazione selezionando la voce ‘’Modifica </a:t>
            </a:r>
            <a:r>
              <a:rPr lang="it-IT" sz="1600" dirty="0" err="1">
                <a:latin typeface="Calibri Light" panose="020F0302020204030204" pitchFamily="34" charset="0"/>
              </a:rPr>
              <a:t>piano’</a:t>
            </a:r>
            <a:r>
              <a:rPr lang="it-IT" sz="1600" dirty="0">
                <a:latin typeface="Calibri Light" panose="020F0302020204030204" pitchFamily="34" charset="0"/>
              </a:rPr>
              <a:t>’ (figura 22).</a:t>
            </a:r>
          </a:p>
        </p:txBody>
      </p:sp>
      <p:sp>
        <p:nvSpPr>
          <p:cNvPr id="4" name="Segnaposto numero diapositiva 3"/>
          <p:cNvSpPr>
            <a:spLocks noGrp="1"/>
          </p:cNvSpPr>
          <p:nvPr>
            <p:ph type="sldNum" sz="quarter" idx="12"/>
          </p:nvPr>
        </p:nvSpPr>
        <p:spPr/>
        <p:txBody>
          <a:bodyPr/>
          <a:lstStyle/>
          <a:p>
            <a:fld id="{DFAA26DA-4659-4A7F-A33C-D89E817FCABB}" type="slidenum">
              <a:rPr lang="it-IT" smtClean="0"/>
              <a:t>30</a:t>
            </a:fld>
            <a:endParaRPr lang="it-IT"/>
          </a:p>
        </p:txBody>
      </p:sp>
      <p:sp>
        <p:nvSpPr>
          <p:cNvPr id="6" name="Segnaposto contenuto 5"/>
          <p:cNvSpPr>
            <a:spLocks noGrp="1"/>
          </p:cNvSpPr>
          <p:nvPr>
            <p:ph idx="1"/>
          </p:nvPr>
        </p:nvSpPr>
        <p:spPr>
          <a:xfrm>
            <a:off x="838200" y="1221776"/>
            <a:ext cx="10515600" cy="3384730"/>
          </a:xfrm>
        </p:spPr>
        <p:txBody>
          <a:bodyPr>
            <a:norm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7" name="Rettangolo 6"/>
          <p:cNvSpPr/>
          <p:nvPr/>
        </p:nvSpPr>
        <p:spPr>
          <a:xfrm flipH="1">
            <a:off x="2794917" y="5050909"/>
            <a:ext cx="6021279" cy="1415772"/>
          </a:xfrm>
          <a:prstGeom prst="rect">
            <a:avLst/>
          </a:prstGeom>
        </p:spPr>
        <p:txBody>
          <a:bodyPr wrap="square">
            <a:spAutoFit/>
          </a:bodyPr>
          <a:lstStyle/>
          <a:p>
            <a:pPr lvl="1" algn="ctr"/>
            <a:endParaRPr lang="it-IT" dirty="0"/>
          </a:p>
          <a:p>
            <a:pPr lvl="1" algn="ctr"/>
            <a:endParaRPr lang="it-IT" dirty="0"/>
          </a:p>
          <a:p>
            <a:pPr lvl="1" algn="ctr"/>
            <a:endParaRPr lang="it-IT" dirty="0"/>
          </a:p>
          <a:p>
            <a:pPr lvl="1" algn="ctr"/>
            <a:endParaRPr lang="it-IT" dirty="0"/>
          </a:p>
          <a:p>
            <a:pPr lvl="1" algn="ctr"/>
            <a:r>
              <a:rPr lang="it-IT" sz="1400" dirty="0">
                <a:latin typeface="Calibri Light" panose="020F0302020204030204" pitchFamily="34" charset="0"/>
              </a:rPr>
              <a:t>Fig. 22</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38175"/>
            <a:ext cx="9926782" cy="4621477"/>
          </a:xfrm>
          <a:prstGeom prst="rect">
            <a:avLst/>
          </a:prstGeom>
          <a:ln>
            <a:solidFill>
              <a:schemeClr val="accent1"/>
            </a:solidFill>
          </a:ln>
        </p:spPr>
      </p:pic>
      <p:pic>
        <p:nvPicPr>
          <p:cNvPr id="9" name="Immagine 8"/>
          <p:cNvPicPr>
            <a:picLocks noChangeAspect="1"/>
          </p:cNvPicPr>
          <p:nvPr/>
        </p:nvPicPr>
        <p:blipFill>
          <a:blip r:embed="rId3"/>
          <a:stretch>
            <a:fillRect/>
          </a:stretch>
        </p:blipFill>
        <p:spPr>
          <a:xfrm>
            <a:off x="2525613" y="1326389"/>
            <a:ext cx="3754332" cy="333792"/>
          </a:xfrm>
          <a:prstGeom prst="rect">
            <a:avLst/>
          </a:prstGeom>
        </p:spPr>
      </p:pic>
      <p:pic>
        <p:nvPicPr>
          <p:cNvPr id="12" name="Immagine 11"/>
          <p:cNvPicPr>
            <a:picLocks noChangeAspect="1"/>
          </p:cNvPicPr>
          <p:nvPr/>
        </p:nvPicPr>
        <p:blipFill>
          <a:blip r:embed="rId4"/>
          <a:stretch>
            <a:fillRect/>
          </a:stretch>
        </p:blipFill>
        <p:spPr>
          <a:xfrm>
            <a:off x="7360600" y="5160008"/>
            <a:ext cx="1012024" cy="420660"/>
          </a:xfrm>
          <a:prstGeom prst="rect">
            <a:avLst/>
          </a:prstGeom>
        </p:spPr>
      </p:pic>
    </p:spTree>
    <p:extLst>
      <p:ext uri="{BB962C8B-B14F-4D97-AF65-F5344CB8AC3E}">
        <p14:creationId xmlns:p14="http://schemas.microsoft.com/office/powerpoint/2010/main" val="335237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86928"/>
            <a:ext cx="10515600" cy="5090035"/>
          </a:xfrm>
        </p:spPr>
        <p:txBody>
          <a:bodyPr anchor="t">
            <a:normAutofit/>
          </a:bodyPr>
          <a:lstStyle/>
          <a:p>
            <a:pPr marL="0" indent="0">
              <a:buNone/>
            </a:pPr>
            <a:r>
              <a:rPr lang="it-IT" sz="1600" b="1" dirty="0">
                <a:latin typeface="Calibri Light" panose="020F0302020204030204" pitchFamily="34" charset="0"/>
              </a:rPr>
              <a:t>ATTENZIONE: </a:t>
            </a:r>
            <a:r>
              <a:rPr lang="it-IT" sz="1600" dirty="0">
                <a:latin typeface="Calibri Light" panose="020F0302020204030204" pitchFamily="34" charset="0"/>
              </a:rPr>
              <a:t>Al termine della compilazione è possibile ancora modificare la scelta dello schema di piano, optando per quello “da approvare”. Clicca sul pulsante “Annulla piano” e nella maschera successiva clicca “Modifica Piano” per ritornare alla maschera iniziale.</a:t>
            </a:r>
          </a:p>
          <a:p>
            <a:pPr marL="0" indent="0">
              <a:buNone/>
            </a:pPr>
            <a:r>
              <a:rPr lang="it-IT" sz="1600" dirty="0">
                <a:latin typeface="Calibri Light" panose="020F0302020204030204" pitchFamily="34" charset="0"/>
              </a:rPr>
              <a:t> Per maggiori informazioni e per problemi di funzionamento della procedura online, puoi rivolgerti all’Ufficio gestione carriere dell’area di Scienze, all’indirizzo  </a:t>
            </a:r>
            <a:r>
              <a:rPr lang="it-IT" sz="1600" b="1" u="sng" dirty="0">
                <a:latin typeface="Calibri Light" panose="020F0302020204030204" pitchFamily="34" charset="0"/>
                <a:hlinkClick r:id="rId2"/>
              </a:rPr>
              <a:t>segr.studenti.scienze@unimib.it</a:t>
            </a:r>
            <a:endParaRPr lang="it-IT" sz="1600" b="1" u="sng" dirty="0">
              <a:latin typeface="Calibri Light" panose="020F0302020204030204" pitchFamily="34" charset="0"/>
            </a:endParaRPr>
          </a:p>
          <a:p>
            <a:pPr marL="0" indent="0">
              <a:buNone/>
            </a:pPr>
            <a:endParaRPr lang="it-IT" sz="1600" b="1" u="sng" dirty="0">
              <a:latin typeface="Calibri Light" panose="020F0302020204030204" pitchFamily="34" charset="0"/>
            </a:endParaRPr>
          </a:p>
          <a:p>
            <a:pPr marL="0" indent="0">
              <a:buNone/>
            </a:pPr>
            <a:r>
              <a:rPr lang="it-IT" sz="1600" dirty="0">
                <a:latin typeface="Calibri Light" panose="020F0302020204030204" pitchFamily="34" charset="0"/>
              </a:rPr>
              <a:t>Ti invitiamo a consultare:</a:t>
            </a:r>
          </a:p>
          <a:p>
            <a:r>
              <a:rPr lang="it-IT" sz="1600" dirty="0">
                <a:latin typeface="Calibri Light" panose="020F0302020204030204" pitchFamily="34" charset="0"/>
              </a:rPr>
              <a:t>per informazioni dettagliate e per il calendario aggiornato delle scadenze per l’anno accademico, la pagina web </a:t>
            </a:r>
            <a:r>
              <a:rPr lang="it-IT" sz="1600" b="1" dirty="0">
                <a:latin typeface="Calibri Light" panose="020F0302020204030204" pitchFamily="34" charset="0"/>
              </a:rPr>
              <a:t>Servizi - Segreterie studenti - Piani degli Studi - Area di Scienze</a:t>
            </a:r>
            <a:r>
              <a:rPr lang="it-IT" sz="1600" dirty="0">
                <a:latin typeface="Calibri Light" panose="020F0302020204030204" pitchFamily="34" charset="0"/>
              </a:rPr>
              <a:t> all’indirizzo </a:t>
            </a:r>
            <a:r>
              <a:rPr lang="it-IT" sz="1600" u="sng" dirty="0">
                <a:latin typeface="Calibri Light" panose="020F0302020204030204" pitchFamily="34" charset="0"/>
                <a:hlinkClick r:id="rId3"/>
              </a:rPr>
              <a:t>https://www.unimib.it/servizi/segreterie-studenti/piani-degli-studi/area-scienze</a:t>
            </a:r>
            <a:r>
              <a:rPr lang="it-IT" sz="1600" u="sng" dirty="0">
                <a:latin typeface="Calibri Light" panose="020F0302020204030204" pitchFamily="34" charset="0"/>
              </a:rPr>
              <a:t> </a:t>
            </a:r>
            <a:endParaRPr lang="it-IT" sz="1600" dirty="0">
              <a:latin typeface="Calibri Light" panose="020F0302020204030204" pitchFamily="34" charset="0"/>
            </a:endParaRPr>
          </a:p>
          <a:p>
            <a:r>
              <a:rPr lang="it-IT" sz="1600" b="1" dirty="0">
                <a:latin typeface="Calibri Light" panose="020F0302020204030204" pitchFamily="34" charset="0"/>
              </a:rPr>
              <a:t> </a:t>
            </a:r>
            <a:r>
              <a:rPr lang="it-IT" sz="1600" dirty="0">
                <a:latin typeface="Calibri Light" panose="020F0302020204030204" pitchFamily="34" charset="0"/>
              </a:rPr>
              <a:t>il Regolamento Didattico del Corso, all’indirizzo </a:t>
            </a:r>
            <a:r>
              <a:rPr lang="it-IT" sz="1600" u="sng" dirty="0">
                <a:latin typeface="Calibri Light" panose="020F0302020204030204" pitchFamily="34" charset="0"/>
                <a:hlinkClick r:id="rId4"/>
              </a:rPr>
              <a:t>https://elearning.unimib.it/mod/page/view.php?id=232591</a:t>
            </a:r>
            <a:endParaRPr lang="it-IT" sz="1600" dirty="0">
              <a:latin typeface="Calibri Light" panose="020F0302020204030204" pitchFamily="34" charset="0"/>
            </a:endParaRPr>
          </a:p>
          <a:p>
            <a:r>
              <a:rPr lang="it-IT" sz="1600" dirty="0">
                <a:latin typeface="Calibri Light" panose="020F0302020204030204" pitchFamily="34" charset="0"/>
              </a:rPr>
              <a:t> il Regolamento studenti dell’Ateneo di Milano - Bicocca (in particolare l’art. 13 - Piano di studio), all’indirizzo </a:t>
            </a:r>
            <a:r>
              <a:rPr lang="it-IT" sz="1600" u="sng" dirty="0">
                <a:latin typeface="Calibri Light" panose="020F0302020204030204" pitchFamily="34" charset="0"/>
                <a:hlinkClick r:id="rId5"/>
              </a:rPr>
              <a:t>       https://www.unimib.it/sites/default/files/allegati/regolamento_studenti_2019_con_decreto.pdf</a:t>
            </a:r>
            <a:endParaRPr lang="it-IT" sz="1600" dirty="0">
              <a:latin typeface="Calibri Light" panose="020F0302020204030204" pitchFamily="34" charset="0"/>
            </a:endParaRPr>
          </a:p>
          <a:p>
            <a:pPr marL="0" indent="0">
              <a:buNone/>
            </a:pPr>
            <a:endParaRPr lang="it-IT" sz="1600" dirty="0">
              <a:latin typeface="Calibri Light" panose="020F0302020204030204" pitchFamily="34" charset="0"/>
            </a:endParaRPr>
          </a:p>
          <a:p>
            <a:pPr marL="0" indent="0" algn="ctr">
              <a:buNone/>
            </a:pPr>
            <a:r>
              <a:rPr lang="it-IT" sz="1600" dirty="0">
                <a:latin typeface="Calibri Light" panose="020F0302020204030204" pitchFamily="34" charset="0"/>
              </a:rPr>
              <a:t>Buono studio!</a:t>
            </a:r>
          </a:p>
        </p:txBody>
      </p:sp>
      <p:pic>
        <p:nvPicPr>
          <p:cNvPr id="4" name="Immagine 3"/>
          <p:cNvPicPr/>
          <p:nvPr/>
        </p:nvPicPr>
        <p:blipFill>
          <a:blip r:embed="rId6">
            <a:extLst>
              <a:ext uri="{28A0092B-C50C-407E-A947-70E740481C1C}">
                <a14:useLocalDpi xmlns:a14="http://schemas.microsoft.com/office/drawing/2010/main" val="0"/>
              </a:ext>
            </a:extLst>
          </a:blip>
          <a:stretch>
            <a:fillRect/>
          </a:stretch>
        </p:blipFill>
        <p:spPr>
          <a:xfrm>
            <a:off x="9213370" y="4702745"/>
            <a:ext cx="1931957" cy="1408636"/>
          </a:xfrm>
          <a:prstGeom prst="rect">
            <a:avLst/>
          </a:prstGeom>
        </p:spPr>
      </p:pic>
      <p:sp>
        <p:nvSpPr>
          <p:cNvPr id="6" name="Segnaposto numero diapositiva 5"/>
          <p:cNvSpPr>
            <a:spLocks noGrp="1"/>
          </p:cNvSpPr>
          <p:nvPr>
            <p:ph type="sldNum" sz="quarter" idx="12"/>
          </p:nvPr>
        </p:nvSpPr>
        <p:spPr/>
        <p:txBody>
          <a:bodyPr/>
          <a:lstStyle/>
          <a:p>
            <a:fld id="{DFAA26DA-4659-4A7F-A33C-D89E817FCABB}" type="slidenum">
              <a:rPr lang="it-IT" smtClean="0"/>
              <a:t>31</a:t>
            </a:fld>
            <a:endParaRPr lang="it-IT"/>
          </a:p>
        </p:txBody>
      </p:sp>
    </p:spTree>
    <p:extLst>
      <p:ext uri="{BB962C8B-B14F-4D97-AF65-F5344CB8AC3E}">
        <p14:creationId xmlns:p14="http://schemas.microsoft.com/office/powerpoint/2010/main" val="225190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fontScale="92500" lnSpcReduction="10000"/>
          </a:bodyPr>
          <a:lstStyle/>
          <a:p>
            <a:endParaRPr lang="it-IT" sz="2000" b="1" u="sng" dirty="0">
              <a:latin typeface="+mj-lt"/>
            </a:endParaRPr>
          </a:p>
          <a:p>
            <a:r>
              <a:rPr lang="it-IT" sz="2400" b="1" u="sng" dirty="0">
                <a:latin typeface="+mj-lt"/>
              </a:rPr>
              <a:t>Ufficio Gestione Carriere</a:t>
            </a:r>
          </a:p>
          <a:p>
            <a:pPr marL="0" indent="0">
              <a:buNone/>
            </a:pPr>
            <a:r>
              <a:rPr lang="it-IT" sz="2000" dirty="0">
                <a:latin typeface="Calibri Light" panose="020F0302020204030204" pitchFamily="34" charset="0"/>
                <a:cs typeface="Calibri Light" panose="020F0302020204030204" pitchFamily="34" charset="0"/>
              </a:rPr>
              <a:t>L</a:t>
            </a:r>
            <a:r>
              <a:rPr lang="it-IT" sz="2000" b="1" dirty="0">
                <a:latin typeface="Calibri Light" panose="020F0302020204030204" pitchFamily="34" charset="0"/>
                <a:cs typeface="Calibri Light" panose="020F0302020204030204" pitchFamily="34" charset="0"/>
              </a:rPr>
              <a:t>’</a:t>
            </a:r>
            <a:r>
              <a:rPr lang="it-IT" sz="2000" dirty="0">
                <a:latin typeface="Calibri Light" panose="020F0302020204030204" pitchFamily="34" charset="0"/>
                <a:cs typeface="Calibri Light" panose="020F0302020204030204" pitchFamily="34" charset="0"/>
              </a:rPr>
              <a:t>Ufficio Gestione Carriere</a:t>
            </a:r>
            <a:r>
              <a:rPr lang="it-IT" sz="2000" b="1" dirty="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p>
          <a:p>
            <a:pPr marL="0" indent="0">
              <a:buNone/>
            </a:pPr>
            <a:r>
              <a:rPr lang="it-IT" sz="2000" dirty="0">
                <a:latin typeface="Calibri Light" panose="020F0302020204030204" pitchFamily="34" charset="0"/>
                <a:cs typeface="Calibri Light" panose="020F0302020204030204" pitchFamily="34" charset="0"/>
              </a:rPr>
              <a:t>Per quanto riguarda il piano di studi, l’Ufficio Gestione Carriere è la struttura competente a fornire assistenza agli studenti sugli aspetti tecnici del sistema di presentazione del piano in </a:t>
            </a:r>
            <a:r>
              <a:rPr lang="it-IT" sz="2000" dirty="0" err="1">
                <a:latin typeface="Calibri Light" panose="020F0302020204030204" pitchFamily="34" charset="0"/>
                <a:cs typeface="Calibri Light" panose="020F0302020204030204" pitchFamily="34" charset="0"/>
              </a:rPr>
              <a:t>Segreterieonline</a:t>
            </a:r>
            <a:r>
              <a:rPr lang="it-IT" sz="2000" dirty="0">
                <a:latin typeface="Calibri Light" panose="020F0302020204030204" pitchFamily="34" charset="0"/>
                <a:cs typeface="Calibri Light" panose="020F0302020204030204" pitchFamily="34" charset="0"/>
              </a:rPr>
              <a:t>.</a:t>
            </a:r>
          </a:p>
          <a:p>
            <a:pPr marL="0" indent="0">
              <a:buNone/>
            </a:pPr>
            <a:r>
              <a:rPr lang="it-IT" sz="2000" dirty="0">
                <a:latin typeface="Calibri Light" panose="020F0302020204030204" pitchFamily="34" charset="0"/>
                <a:cs typeface="Calibri Light" panose="020F0302020204030204" pitchFamily="34" charset="0"/>
              </a:rPr>
              <a:t>Si consiglia di consultare la pagina </a:t>
            </a:r>
            <a:r>
              <a:rPr lang="it-IT" sz="2000" u="sng" dirty="0">
                <a:latin typeface="Calibri Light" panose="020F0302020204030204" pitchFamily="34" charset="0"/>
                <a:cs typeface="Calibri Light" panose="020F0302020204030204" pitchFamily="34" charset="0"/>
                <a:hlinkClick r:id="rId2"/>
              </a:rPr>
              <a:t>https://www.unimib.it/servizi/segreterie-studenti</a:t>
            </a:r>
            <a:r>
              <a:rPr lang="it-IT" sz="2000" dirty="0">
                <a:latin typeface="Calibri Light" panose="020F0302020204030204" pitchFamily="34" charset="0"/>
                <a:cs typeface="Calibri Light" panose="020F0302020204030204" pitchFamily="34" charset="0"/>
              </a:rPr>
              <a:t> per le diverse esigenze amministrative della carriera e in particolare la pagina </a:t>
            </a:r>
            <a:r>
              <a:rPr lang="it-IT" sz="2000" u="sng" dirty="0">
                <a:latin typeface="Calibri Light" panose="020F0302020204030204" pitchFamily="34" charset="0"/>
                <a:cs typeface="Calibri Light" panose="020F0302020204030204" pitchFamily="34" charset="0"/>
                <a:hlinkClick r:id="rId3"/>
              </a:rPr>
              <a:t>https://www.unimib.it/servizi/segreterie-studenti/piani-degli-studi</a:t>
            </a:r>
            <a:r>
              <a:rPr lang="it-IT" sz="2000" dirty="0">
                <a:latin typeface="Calibri Light" panose="020F0302020204030204" pitchFamily="34" charset="0"/>
                <a:cs typeface="Calibri Light" panose="020F0302020204030204" pitchFamily="34" charset="0"/>
              </a:rPr>
              <a:t> per le informazioni relative alla presentazione del piano di studi.</a:t>
            </a:r>
          </a:p>
          <a:p>
            <a:pPr marL="0" indent="0">
              <a:buNone/>
            </a:pPr>
            <a:r>
              <a:rPr lang="it-IT" sz="2000" dirty="0">
                <a:latin typeface="Calibri Light" panose="020F0302020204030204" pitchFamily="34" charset="0"/>
                <a:cs typeface="Calibri Light" panose="020F0302020204030204" pitchFamily="34" charset="0"/>
              </a:rPr>
              <a:t>L’orario di ricevimento dell’Ufficio Gestione Carriere di Scienze (sportello 7 nell’</a:t>
            </a:r>
            <a:r>
              <a:rPr lang="it-IT" sz="2000" b="1" dirty="0">
                <a:latin typeface="Calibri Light" panose="020F0302020204030204" pitchFamily="34" charset="0"/>
                <a:cs typeface="Calibri Light" panose="020F0302020204030204" pitchFamily="34" charset="0"/>
              </a:rPr>
              <a:t>Edificio U17 </a:t>
            </a:r>
            <a:r>
              <a:rPr lang="it-IT" sz="2000" dirty="0">
                <a:latin typeface="Calibri Light" panose="020F0302020204030204" pitchFamily="34" charset="0"/>
                <a:cs typeface="Calibri Light" panose="020F0302020204030204" pitchFamily="34" charset="0"/>
              </a:rPr>
              <a:t>- Piazzetta ribassata Difesa per le donne) è il seguente:</a:t>
            </a:r>
          </a:p>
          <a:p>
            <a:pPr marL="0" indent="0">
              <a:buNone/>
            </a:pPr>
            <a:r>
              <a:rPr lang="it-IT" sz="2000" i="1" dirty="0">
                <a:latin typeface="Calibri Light" panose="020F0302020204030204" pitchFamily="34" charset="0"/>
                <a:cs typeface="Calibri Light" panose="020F0302020204030204" pitchFamily="34" charset="0"/>
              </a:rPr>
              <a:t>lunedì dalle 13.45 alle 15.45</a:t>
            </a:r>
            <a:br>
              <a:rPr lang="it-IT" sz="2000" i="1" dirty="0">
                <a:latin typeface="Calibri Light" panose="020F0302020204030204" pitchFamily="34" charset="0"/>
                <a:cs typeface="Calibri Light" panose="020F0302020204030204" pitchFamily="34" charset="0"/>
              </a:rPr>
            </a:br>
            <a:r>
              <a:rPr lang="it-IT" sz="2000" i="1" dirty="0">
                <a:latin typeface="Calibri Light" panose="020F0302020204030204" pitchFamily="34" charset="0"/>
                <a:cs typeface="Calibri Light" panose="020F0302020204030204" pitchFamily="34" charset="0"/>
              </a:rPr>
              <a:t>mercoledì e  venerdì dalle 09.00 alle 12.00</a:t>
            </a:r>
          </a:p>
          <a:p>
            <a:pPr marL="0" indent="0">
              <a:buNone/>
            </a:pPr>
            <a:r>
              <a:rPr lang="it-IT" sz="2000" dirty="0">
                <a:latin typeface="+mj-lt"/>
              </a:rPr>
              <a:t>servizio fruibile previo appuntamento da concordarsi scrivendo a</a:t>
            </a:r>
            <a:r>
              <a:rPr lang="it-IT" sz="2000" dirty="0">
                <a:latin typeface="Calibri Light" panose="020F0302020204030204" pitchFamily="34" charset="0"/>
                <a:cs typeface="Calibri Light" panose="020F0302020204030204" pitchFamily="34" charset="0"/>
              </a:rPr>
              <a:t>: </a:t>
            </a:r>
            <a:r>
              <a:rPr lang="it-IT" sz="2000" b="1" u="sng" dirty="0">
                <a:latin typeface="Calibri Light" panose="020F0302020204030204" pitchFamily="34" charset="0"/>
                <a:cs typeface="Calibri Light" panose="020F0302020204030204" pitchFamily="34" charset="0"/>
                <a:hlinkClick r:id="rId4"/>
              </a:rPr>
              <a:t>segr.studenti.scienze@unimib.it</a:t>
            </a:r>
            <a:r>
              <a:rPr lang="it-IT" sz="2000" dirty="0">
                <a:latin typeface="Calibri Light" panose="020F0302020204030204" pitchFamily="34" charset="0"/>
                <a:cs typeface="Calibri Light" panose="020F0302020204030204" pitchFamily="34" charset="0"/>
              </a:rPr>
              <a:t>   </a:t>
            </a:r>
          </a:p>
          <a:p>
            <a:pPr marL="0" indent="0" algn="ctr">
              <a:buNone/>
            </a:pPr>
            <a:r>
              <a:rPr lang="it-IT" sz="1800" dirty="0">
                <a:latin typeface="Calibri Light" panose="020F0302020204030204" pitchFamily="34" charset="0"/>
                <a:cs typeface="Calibri Light" panose="020F0302020204030204" pitchFamily="34" charset="0"/>
              </a:rPr>
              <a:t>Non è previsto lo sportello telefonico</a:t>
            </a:r>
            <a:r>
              <a:rPr lang="it-IT" sz="2000" dirty="0">
                <a:latin typeface="Calibri Light" panose="020F0302020204030204" pitchFamily="34" charset="0"/>
                <a:cs typeface="Calibri Light" panose="020F0302020204030204" pitchFamily="34" charset="0"/>
              </a:rPr>
              <a:t>.</a:t>
            </a:r>
          </a:p>
          <a:p>
            <a:pPr marL="0" indent="0">
              <a:buNone/>
            </a:pPr>
            <a:endParaRPr lang="it-IT" sz="2000" dirty="0">
              <a:latin typeface="+mj-lt"/>
            </a:endParaRPr>
          </a:p>
        </p:txBody>
      </p:sp>
      <p:sp>
        <p:nvSpPr>
          <p:cNvPr id="4" name="Segnaposto numero diapositiva 3"/>
          <p:cNvSpPr>
            <a:spLocks noGrp="1"/>
          </p:cNvSpPr>
          <p:nvPr>
            <p:ph type="sldNum" sz="quarter" idx="12"/>
          </p:nvPr>
        </p:nvSpPr>
        <p:spPr/>
        <p:txBody>
          <a:bodyPr/>
          <a:lstStyle/>
          <a:p>
            <a:fld id="{DFAA26DA-4659-4A7F-A33C-D89E817FCABB}" type="slidenum">
              <a:rPr lang="it-IT" smtClean="0"/>
              <a:t>32</a:t>
            </a:fld>
            <a:endParaRPr lang="it-IT" dirty="0"/>
          </a:p>
        </p:txBody>
      </p:sp>
      <p:pic>
        <p:nvPicPr>
          <p:cNvPr id="7" name="Immagine 6" descr="Confused Direction Signs - Hurc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406" y="0"/>
            <a:ext cx="1748594" cy="1881881"/>
          </a:xfrm>
          <a:prstGeom prst="rect">
            <a:avLst/>
          </a:prstGeom>
        </p:spPr>
      </p:pic>
    </p:spTree>
    <p:extLst>
      <p:ext uri="{BB962C8B-B14F-4D97-AF65-F5344CB8AC3E}">
        <p14:creationId xmlns:p14="http://schemas.microsoft.com/office/powerpoint/2010/main" val="164292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a:bodyPr>
          <a:lstStyle/>
          <a:p>
            <a:r>
              <a:rPr lang="it-IT" sz="2400" b="1" u="sng" dirty="0">
                <a:latin typeface="+mj-lt"/>
              </a:rPr>
              <a:t>Segreteria Didattica</a:t>
            </a:r>
            <a:endParaRPr lang="it-IT" sz="2400" dirty="0">
              <a:latin typeface="+mj-lt"/>
            </a:endParaRPr>
          </a:p>
          <a:p>
            <a:pPr marL="0" indent="0">
              <a:buNone/>
            </a:pPr>
            <a:r>
              <a:rPr lang="it-IT" sz="1800" dirty="0">
                <a:latin typeface="+mj-lt"/>
              </a:rPr>
              <a:t>La</a:t>
            </a:r>
            <a:r>
              <a:rPr lang="it-IT" sz="1800" b="1" dirty="0">
                <a:latin typeface="+mj-lt"/>
              </a:rPr>
              <a:t> </a:t>
            </a:r>
            <a:r>
              <a:rPr lang="it-IT" sz="1800" dirty="0">
                <a:latin typeface="+mj-lt"/>
              </a:rPr>
              <a:t>Segreteria Didattica fornisce servizi di supporto didattico e informativo agli studenti (orari delle lezioni, ricevimento docenti, calendario esami, piani di studio, laboratori). </a:t>
            </a:r>
          </a:p>
          <a:p>
            <a:pPr marL="0" indent="0">
              <a:buNone/>
            </a:pPr>
            <a:r>
              <a:rPr lang="it-IT" sz="1800" u="sng" dirty="0">
                <a:latin typeface="+mj-lt"/>
              </a:rPr>
              <a:t>Ricevimento</a:t>
            </a:r>
            <a:r>
              <a:rPr lang="it-IT" sz="1800" dirty="0">
                <a:latin typeface="+mj-lt"/>
              </a:rPr>
              <a:t>:</a:t>
            </a:r>
          </a:p>
          <a:p>
            <a:pPr marL="0" indent="0">
              <a:buNone/>
            </a:pPr>
            <a:r>
              <a:rPr lang="it-IT" sz="1800" dirty="0">
                <a:latin typeface="+mj-lt"/>
              </a:rPr>
              <a:t>servizio fruibile previo appuntamento da concordarsi scrivendo a </a:t>
            </a:r>
            <a:r>
              <a:rPr lang="it-IT" sz="1800" dirty="0">
                <a:latin typeface="+mj-lt"/>
                <a:hlinkClick r:id="rId2"/>
              </a:rPr>
              <a:t>segreteria-matematica@unimib.it</a:t>
            </a:r>
            <a:endParaRPr lang="it-IT" sz="1800" dirty="0">
              <a:latin typeface="+mj-lt"/>
            </a:endParaRPr>
          </a:p>
          <a:p>
            <a:pPr marL="0" indent="0">
              <a:buNone/>
            </a:pPr>
            <a:r>
              <a:rPr lang="it-IT" sz="1800" u="sng" dirty="0">
                <a:latin typeface="+mj-lt"/>
              </a:rPr>
              <a:t>Sede</a:t>
            </a:r>
            <a:r>
              <a:rPr lang="it-IT" sz="1800" dirty="0">
                <a:latin typeface="+mj-lt"/>
              </a:rPr>
              <a:t>: </a:t>
            </a:r>
            <a:r>
              <a:rPr lang="it-IT" sz="1800" b="1" dirty="0">
                <a:latin typeface="+mj-lt"/>
              </a:rPr>
              <a:t>Edificio U5</a:t>
            </a:r>
            <a:r>
              <a:rPr lang="it-IT" sz="1800" dirty="0">
                <a:latin typeface="+mj-lt"/>
              </a:rPr>
              <a:t>, Via Cozzi, 55 - 20125 Milano – II piano – stanza 2108</a:t>
            </a:r>
          </a:p>
          <a:p>
            <a:pPr marL="0" indent="0">
              <a:buNone/>
            </a:pPr>
            <a:r>
              <a:rPr lang="it-IT" sz="1800" dirty="0">
                <a:latin typeface="+mj-lt"/>
              </a:rPr>
              <a:t>e-mail: </a:t>
            </a:r>
            <a:r>
              <a:rPr lang="it-IT" sz="1800" dirty="0">
                <a:hlinkClick r:id="rId2"/>
              </a:rPr>
              <a:t>segreteria-matematica@unimib.it</a:t>
            </a:r>
            <a:endParaRPr lang="it-IT" sz="1800" dirty="0"/>
          </a:p>
          <a:p>
            <a:pPr marL="0" indent="0">
              <a:buNone/>
            </a:pPr>
            <a:endParaRPr lang="it-IT" sz="1800" dirty="0">
              <a:latin typeface="+mj-lt"/>
            </a:endParaRPr>
          </a:p>
          <a:p>
            <a:pPr marL="0" indent="0">
              <a:buNone/>
            </a:pPr>
            <a:r>
              <a:rPr lang="it-IT" sz="1800" dirty="0">
                <a:latin typeface="+mj-lt"/>
              </a:rPr>
              <a:t>Per tutte le informazioni sulla didattica: </a:t>
            </a:r>
            <a:r>
              <a:rPr lang="it-IT" sz="1800" b="1" u="sng" dirty="0">
                <a:latin typeface="+mj-lt"/>
                <a:hlinkClick r:id="rId3"/>
              </a:rPr>
              <a:t>https://elearning.unimib.it/course/index.php?categoryid=3509</a:t>
            </a:r>
            <a:endParaRPr lang="it-IT" sz="4400" b="1" u="sng" dirty="0">
              <a:latin typeface="+mj-lt"/>
            </a:endParaRPr>
          </a:p>
          <a:p>
            <a:pPr marL="0" indent="0" algn="ctr">
              <a:buNone/>
            </a:pPr>
            <a:br>
              <a:rPr lang="it-IT" sz="1700" dirty="0">
                <a:latin typeface="Calibri Light" panose="020F0302020204030204" pitchFamily="34" charset="0"/>
                <a:cs typeface="Calibri Light" panose="020F0302020204030204" pitchFamily="34" charset="0"/>
              </a:rPr>
            </a:br>
            <a:endParaRPr lang="it-IT" sz="1700" dirty="0">
              <a:latin typeface="Calibri Light" panose="020F0302020204030204" pitchFamily="34" charset="0"/>
              <a:cs typeface="Calibri Light" panose="020F0302020204030204" pitchFamily="34" charset="0"/>
            </a:endParaRPr>
          </a:p>
          <a:p>
            <a:pPr marL="0" indent="0">
              <a:buNone/>
            </a:pPr>
            <a:endParaRPr lang="it-IT" sz="2000" dirty="0">
              <a:latin typeface="+mj-lt"/>
            </a:endParaRPr>
          </a:p>
          <a:p>
            <a:endParaRPr lang="it-IT" sz="16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33</a:t>
            </a:fld>
            <a:endParaRPr lang="it-IT" dirty="0"/>
          </a:p>
        </p:txBody>
      </p:sp>
    </p:spTree>
    <p:extLst>
      <p:ext uri="{BB962C8B-B14F-4D97-AF65-F5344CB8AC3E}">
        <p14:creationId xmlns:p14="http://schemas.microsoft.com/office/powerpoint/2010/main" val="426490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sz="3100" b="1" dirty="0"/>
            </a:br>
            <a:br>
              <a:rPr lang="it-IT" sz="3100" b="1" dirty="0"/>
            </a:br>
            <a:br>
              <a:rPr lang="it-IT" sz="3100" b="1" dirty="0"/>
            </a:br>
            <a:r>
              <a:rPr lang="it-IT" sz="3600" b="1" dirty="0"/>
              <a:t>Come si presenta?</a:t>
            </a:r>
            <a:br>
              <a:rPr lang="it-IT" sz="3600" b="1" dirty="0"/>
            </a:br>
            <a:br>
              <a:rPr lang="it-IT" sz="3600" b="1" dirty="0"/>
            </a:br>
            <a:endParaRPr lang="it-IT" sz="3600" b="1" dirty="0"/>
          </a:p>
        </p:txBody>
      </p:sp>
      <p:sp>
        <p:nvSpPr>
          <p:cNvPr id="3" name="Segnaposto contenuto 2"/>
          <p:cNvSpPr>
            <a:spLocks noGrp="1"/>
          </p:cNvSpPr>
          <p:nvPr>
            <p:ph idx="1"/>
          </p:nvPr>
        </p:nvSpPr>
        <p:spPr/>
        <p:txBody>
          <a:bodyPr anchor="ctr"/>
          <a:lstStyle/>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Il piano deve essere presentato telematicamente, entrando nella pagina web del servizio Segreterie OnLine, all’indirizzo </a:t>
            </a:r>
            <a:r>
              <a:rPr lang="it-IT" sz="2200" dirty="0">
                <a:latin typeface="Calibri Light" panose="020F0302020204030204" pitchFamily="34" charset="0"/>
                <a:ea typeface="Calibri" panose="020F0502020204030204" pitchFamily="34" charset="0"/>
                <a:cs typeface="Times New Roman" panose="02020603050405020304" pitchFamily="18" charset="0"/>
                <a:hlinkClick r:id="rId2"/>
              </a:rPr>
              <a:t>https://s3w.si.unimib.it/Home.do</a:t>
            </a:r>
            <a:endParaRPr lang="it-IT" sz="22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2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2200" dirty="0">
                <a:latin typeface="Calibri Light" panose="020F0302020204030204" pitchFamily="34" charset="0"/>
                <a:ea typeface="Calibri" panose="020F0502020204030204" pitchFamily="34" charset="0"/>
                <a:cs typeface="Times New Roman" panose="02020603050405020304" pitchFamily="18" charset="0"/>
              </a:rPr>
              <a:t>: Al termine della procedura devi confermare il piano, utilizzando l’apposito pulsante </a:t>
            </a:r>
            <a:r>
              <a:rPr lang="it-IT" sz="2200" u="sng" dirty="0">
                <a:latin typeface="Calibri Light" panose="020F0302020204030204" pitchFamily="34" charset="0"/>
                <a:ea typeface="Calibri" panose="020F0502020204030204" pitchFamily="34" charset="0"/>
                <a:cs typeface="Times New Roman" panose="02020603050405020304" pitchFamily="18" charset="0"/>
              </a:rPr>
              <a:t>CONFERMA</a:t>
            </a:r>
            <a:r>
              <a:rPr lang="it-IT" sz="2200" dirty="0">
                <a:latin typeface="Calibri Light" panose="020F0302020204030204" pitchFamily="34" charset="0"/>
                <a:ea typeface="Calibri" panose="020F0502020204030204" pitchFamily="34" charset="0"/>
                <a:cs typeface="Times New Roman" panose="02020603050405020304" pitchFamily="18" charset="0"/>
              </a:rPr>
              <a:t>. Il piano lasciato in bozza non viene esaminato.</a:t>
            </a:r>
          </a:p>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La compilazione online ti è consentita fino a quando risulti essere iscritto in corso. Successivamente dovrai presentare un’istanza cartacea all’Ufficio Gestione Carriere, inviandola all’indirizzo segr.studenti.scienze@unimib.it.</a:t>
            </a:r>
          </a:p>
          <a:p>
            <a:endParaRPr lang="it-IT" dirty="0"/>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8134708" y="365125"/>
            <a:ext cx="1802922" cy="1656272"/>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4</a:t>
            </a:fld>
            <a:endParaRPr lang="it-IT"/>
          </a:p>
        </p:txBody>
      </p:sp>
    </p:spTree>
    <p:extLst>
      <p:ext uri="{BB962C8B-B14F-4D97-AF65-F5344CB8AC3E}">
        <p14:creationId xmlns:p14="http://schemas.microsoft.com/office/powerpoint/2010/main" val="383953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0392" y="1122364"/>
            <a:ext cx="9037608" cy="533400"/>
          </a:xfrm>
        </p:spPr>
        <p:txBody>
          <a:bodyPr anchor="t">
            <a:normAutofit fontScale="90000"/>
          </a:bodyPr>
          <a:lstStyle/>
          <a:p>
            <a:r>
              <a:rPr kumimoji="0" lang="it-IT" altLang="it-IT" sz="3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Piano da approvare? </a:t>
            </a:r>
            <a:br>
              <a:rPr kumimoji="0" lang="it-IT" altLang="it-IT" sz="3100" b="0" i="0" u="none" strike="noStrike" cap="none" normalizeH="0" baseline="0" dirty="0">
                <a:ln>
                  <a:noFill/>
                </a:ln>
                <a:solidFill>
                  <a:schemeClr val="tx1"/>
                </a:solidFill>
                <a:effectLst/>
              </a:rPr>
            </a:br>
            <a:endParaRPr lang="it-IT" sz="3100" dirty="0"/>
          </a:p>
        </p:txBody>
      </p:sp>
      <p:sp>
        <p:nvSpPr>
          <p:cNvPr id="3" name="Sottotitolo 2"/>
          <p:cNvSpPr>
            <a:spLocks noGrp="1"/>
          </p:cNvSpPr>
          <p:nvPr>
            <p:ph type="subTitle" idx="1"/>
          </p:nvPr>
        </p:nvSpPr>
        <p:spPr>
          <a:xfrm>
            <a:off x="1577196" y="1794294"/>
            <a:ext cx="9144000" cy="4839419"/>
          </a:xfrm>
        </p:spPr>
        <p:txBody>
          <a:bodyPr>
            <a:normAutofit fontScale="25000" lnSpcReduction="20000"/>
          </a:bodyPr>
          <a:lstStyle/>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Il piano di studi previsto per il tuo corso, definito </a:t>
            </a:r>
            <a:r>
              <a:rPr lang="it-IT" sz="6400" b="1" dirty="0">
                <a:latin typeface="Calibri Light" panose="020F0302020204030204" pitchFamily="34" charset="0"/>
                <a:ea typeface="Calibri" panose="020F0502020204030204" pitchFamily="34" charset="0"/>
                <a:cs typeface="Times New Roman" panose="02020603050405020304" pitchFamily="18" charset="0"/>
              </a:rPr>
              <a:t>da approvare, </a:t>
            </a:r>
            <a:r>
              <a:rPr lang="it-IT" sz="6400" dirty="0">
                <a:latin typeface="Calibri Light" panose="020F0302020204030204" pitchFamily="34" charset="0"/>
                <a:ea typeface="Calibri" panose="020F0502020204030204" pitchFamily="34" charset="0"/>
                <a:cs typeface="Times New Roman" panose="02020603050405020304" pitchFamily="18" charset="0"/>
              </a:rPr>
              <a:t>consente di selezionare, come esami a libera scelta, anche insegnamenti offerti da altri Corsi di laurea magistrale dell’Ateneo, oltre a quelli del tuo Corso naturalmente. Questo tipo di piano, che risulta «proposto» al momento della conferma, deve essere approvato dal Consiglio di Coordinamento Didattico del tuo Corso dopo il termine previsto per la presentazione; solo successivamente sarà inserito nella tua carriera.</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 </a:t>
            </a:r>
          </a:p>
          <a:p>
            <a:pPr algn="just">
              <a:lnSpc>
                <a:spcPct val="120000"/>
              </a:lnSpc>
              <a:spcBef>
                <a:spcPts val="0"/>
              </a:spcBef>
            </a:pPr>
            <a:r>
              <a:rPr lang="it-IT" sz="64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6400" dirty="0">
                <a:latin typeface="Calibri Light" panose="020F0302020204030204" pitchFamily="34" charset="0"/>
                <a:ea typeface="Calibri" panose="020F0502020204030204" pitchFamily="34" charset="0"/>
                <a:cs typeface="Times New Roman" panose="02020603050405020304" pitchFamily="18" charset="0"/>
              </a:rPr>
              <a:t>: Puoi sostenere le prove di verifica relative a un’attività formativa solo se l’attività è presente nell’ultimo piano di studio approvato.</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spcAft>
                <a:spcPts val="800"/>
              </a:spcAft>
            </a:pPr>
            <a:r>
              <a:rPr lang="it-IT" sz="6400" dirty="0">
                <a:latin typeface="Calibri Light" panose="020F0302020204030204" pitchFamily="34" charset="0"/>
                <a:ea typeface="Calibri" panose="020F0502020204030204" pitchFamily="34" charset="0"/>
                <a:cs typeface="Times New Roman" panose="02020603050405020304" pitchFamily="18" charset="0"/>
              </a:rPr>
              <a:t>Ti è consentito modificare il piano ma, finché il nuovo piano non è approvato, sei tenuto a osservare il piano precedente e non puoi iscriverti agli appelli degli insegnamenti di cui hai chiesto l’inserimento nel nuovo piano. </a:t>
            </a:r>
            <a:r>
              <a:rPr lang="it-IT" sz="6400" u="sng" dirty="0">
                <a:latin typeface="Calibri Light" panose="020F0302020204030204" pitchFamily="34" charset="0"/>
                <a:ea typeface="Calibri" panose="020F0502020204030204" pitchFamily="34" charset="0"/>
                <a:cs typeface="Times New Roman" panose="02020603050405020304" pitchFamily="18" charset="0"/>
              </a:rPr>
              <a:t>Il piano di studio può essere compilato solo nei periodi stabiliti</a:t>
            </a:r>
            <a:r>
              <a:rPr lang="it-IT" sz="6400" dirty="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20000"/>
              </a:lnSpc>
              <a:spcBef>
                <a:spcPts val="0"/>
              </a:spcBef>
              <a:spcAft>
                <a:spcPts val="800"/>
              </a:spcAft>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spcAft>
                <a:spcPts val="800"/>
              </a:spcAft>
            </a:pPr>
            <a:r>
              <a:rPr lang="it-IT" sz="6400" b="1" dirty="0">
                <a:latin typeface="Calibri Light" panose="020F0302020204030204" pitchFamily="34" charset="0"/>
              </a:rPr>
              <a:t>Al termine della compilazione è comunque ancora consentito modificare la scelta del tipo di piano: cliccando sul pulsante “Annulla piano” e, nella maschera successiva, sul pulsante “Modifica Piano”, torni alla maschera iniziale e puoi procedere con la nuova compilazione.</a:t>
            </a:r>
          </a:p>
          <a:p>
            <a:pPr algn="just">
              <a:lnSpc>
                <a:spcPct val="120000"/>
              </a:lnSpc>
              <a:spcBef>
                <a:spcPts val="0"/>
              </a:spcBef>
              <a:spcAft>
                <a:spcPts val="800"/>
              </a:spcAft>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endParaRPr lang="it-IT" sz="1800" dirty="0">
              <a:latin typeface="+mj-lt"/>
            </a:endParaRPr>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1052423" y="702153"/>
            <a:ext cx="1475118" cy="953611"/>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5</a:t>
            </a:fld>
            <a:endParaRPr lang="it-IT"/>
          </a:p>
        </p:txBody>
      </p:sp>
    </p:spTree>
    <p:extLst>
      <p:ext uri="{BB962C8B-B14F-4D97-AF65-F5344CB8AC3E}">
        <p14:creationId xmlns:p14="http://schemas.microsoft.com/office/powerpoint/2010/main" val="217337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6698" y="417680"/>
            <a:ext cx="10515600" cy="629728"/>
          </a:xfrm>
        </p:spPr>
        <p:txBody>
          <a:bodyPr anchor="t">
            <a:normAutofit fontScale="90000"/>
          </a:bodyPr>
          <a:lstStyle/>
          <a:p>
            <a:pPr algn="ctr"/>
            <a:r>
              <a:rPr lang="it-IT" sz="3600" b="1" dirty="0"/>
              <a:t>Come si compila?   </a:t>
            </a:r>
            <a:br>
              <a:rPr lang="it-IT" sz="3600" b="1" dirty="0"/>
            </a:br>
            <a:endParaRPr lang="it-IT" sz="2000" dirty="0"/>
          </a:p>
        </p:txBody>
      </p:sp>
      <p:sp>
        <p:nvSpPr>
          <p:cNvPr id="3" name="Segnaposto contenuto 2"/>
          <p:cNvSpPr>
            <a:spLocks noGrp="1"/>
          </p:cNvSpPr>
          <p:nvPr>
            <p:ph idx="1"/>
          </p:nvPr>
        </p:nvSpPr>
        <p:spPr>
          <a:xfrm>
            <a:off x="822972" y="1047408"/>
            <a:ext cx="10515600" cy="5259162"/>
          </a:xfrm>
        </p:spPr>
        <p:txBody>
          <a:bodyPr/>
          <a:lstStyle/>
          <a:p>
            <a:pPr marL="0" indent="0">
              <a:buNone/>
            </a:pPr>
            <a:r>
              <a:rPr lang="it-IT" sz="1600" dirty="0">
                <a:latin typeface="Calibri Light" panose="020F0302020204030204" pitchFamily="34" charset="0"/>
              </a:rPr>
              <a:t>Per </a:t>
            </a:r>
            <a:r>
              <a:rPr lang="it-IT" sz="1600" dirty="0">
                <a:latin typeface="Calibri Light" panose="020F0302020204030204" pitchFamily="34" charset="0"/>
                <a:ea typeface="Calibri" panose="020F0502020204030204" pitchFamily="34" charset="0"/>
                <a:cs typeface="Times New Roman" panose="02020603050405020304" pitchFamily="18" charset="0"/>
              </a:rPr>
              <a:t>accedere</a:t>
            </a:r>
            <a:r>
              <a:rPr lang="it-IT" sz="1600" dirty="0">
                <a:latin typeface="Calibri Light" panose="020F0302020204030204" pitchFamily="34" charset="0"/>
              </a:rPr>
              <a:t> effettua il login alla pagina </a:t>
            </a:r>
            <a:r>
              <a:rPr lang="it-IT" sz="1600" u="sng" dirty="0">
                <a:latin typeface="Calibri Light" panose="020F0302020204030204" pitchFamily="34" charset="0"/>
                <a:hlinkClick r:id="rId2"/>
              </a:rPr>
              <a:t>https://s3w.si.unimib.it/Home.do</a:t>
            </a:r>
            <a:r>
              <a:rPr lang="it-IT" sz="1600" dirty="0">
                <a:latin typeface="Calibri Light" panose="020F0302020204030204" pitchFamily="34" charset="0"/>
              </a:rPr>
              <a:t>  </a:t>
            </a:r>
          </a:p>
          <a:p>
            <a:pPr marL="0" indent="0">
              <a:buNone/>
            </a:pPr>
            <a:r>
              <a:rPr lang="it-IT" sz="1600" dirty="0">
                <a:latin typeface="Calibri Light" panose="020F0302020204030204" pitchFamily="34" charset="0"/>
              </a:rPr>
              <a:t>La maschera presenta la/le carriera/e collegate al tuo nome. Seleziona quella in stato attivo per iniziare.</a:t>
            </a:r>
          </a:p>
          <a:p>
            <a:pPr marL="0" indent="0">
              <a:buNone/>
            </a:pPr>
            <a:r>
              <a:rPr lang="it-IT" sz="1600" dirty="0">
                <a:latin typeface="Calibri Light" panose="020F0302020204030204" pitchFamily="34" charset="0"/>
              </a:rPr>
              <a:t>Nel periodo di apertura dei piani, il piano di studio si presenta modificabile: clicca la voce “</a:t>
            </a:r>
            <a:r>
              <a:rPr lang="it-IT" sz="1600" u="sng" dirty="0">
                <a:latin typeface="Calibri Light" panose="020F0302020204030204" pitchFamily="34" charset="0"/>
              </a:rPr>
              <a:t>vai al piano”</a:t>
            </a:r>
            <a:r>
              <a:rPr lang="it-IT" sz="1600" dirty="0">
                <a:latin typeface="Calibri Light" panose="020F0302020204030204" pitchFamily="34" charset="0"/>
              </a:rPr>
              <a:t> (fig.1).</a:t>
            </a:r>
            <a:br>
              <a:rPr lang="it-IT" dirty="0">
                <a:latin typeface="Calibri Light" panose="020F0302020204030204" pitchFamily="34" charset="0"/>
              </a:rPr>
            </a:br>
            <a:endParaRPr lang="it-IT" dirty="0">
              <a:latin typeface="Calibri Light" panose="020F0302020204030204" pitchFamily="34" charset="0"/>
            </a:endParaRPr>
          </a:p>
        </p:txBody>
      </p:sp>
      <p:pic>
        <p:nvPicPr>
          <p:cNvPr id="4" name="Segnaposto contenuto 3"/>
          <p:cNvPicPr>
            <a:picLocks/>
          </p:cNvPicPr>
          <p:nvPr/>
        </p:nvPicPr>
        <p:blipFill rotWithShape="1">
          <a:blip r:embed="rId3">
            <a:extLst>
              <a:ext uri="{28A0092B-C50C-407E-A947-70E740481C1C}">
                <a14:useLocalDpi xmlns:a14="http://schemas.microsoft.com/office/drawing/2010/main" val="0"/>
              </a:ext>
            </a:extLst>
          </a:blip>
          <a:srcRect t="16002" r="264" b="8891"/>
          <a:stretch/>
        </p:blipFill>
        <p:spPr bwMode="auto">
          <a:xfrm>
            <a:off x="971910" y="2299204"/>
            <a:ext cx="9920376" cy="3904589"/>
          </a:xfrm>
          <a:prstGeom prst="rect">
            <a:avLst/>
          </a:prstGeom>
          <a:noFill/>
          <a:ln w="12700">
            <a:solidFill>
              <a:schemeClr val="tx1"/>
            </a:solidFill>
          </a:ln>
          <a:effectLst>
            <a:softEdge rad="0"/>
          </a:effectLst>
        </p:spPr>
      </p:pic>
      <p:sp>
        <p:nvSpPr>
          <p:cNvPr id="5" name="Text Box 46"/>
          <p:cNvSpPr txBox="1">
            <a:spLocks noChangeArrowheads="1"/>
          </p:cNvSpPr>
          <p:nvPr/>
        </p:nvSpPr>
        <p:spPr bwMode="auto">
          <a:xfrm>
            <a:off x="2113472" y="2870202"/>
            <a:ext cx="2568311" cy="301924"/>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6"/>
          <p:cNvSpPr txBox="1">
            <a:spLocks noChangeArrowheads="1"/>
          </p:cNvSpPr>
          <p:nvPr/>
        </p:nvSpPr>
        <p:spPr bwMode="auto">
          <a:xfrm>
            <a:off x="4681783" y="6371745"/>
            <a:ext cx="250063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it-IT" sz="1400" dirty="0">
                <a:latin typeface="+mj-lt"/>
                <a:ea typeface="Calibri" panose="020F0502020204030204" pitchFamily="34" charset="0"/>
                <a:cs typeface="Times New Roman" panose="02020603050405020304" pitchFamily="18" charset="0"/>
              </a:rPr>
              <a:t>Fig. 1</a:t>
            </a:r>
            <a:endParaRPr lang="it-IT" sz="1400" dirty="0">
              <a:effectLst/>
              <a:latin typeface="+mj-lt"/>
              <a:ea typeface="Calibri" panose="020F0502020204030204" pitchFamily="34" charset="0"/>
              <a:cs typeface="Times New Roman" panose="02020603050405020304" pitchFamily="18" charset="0"/>
            </a:endParaRPr>
          </a:p>
        </p:txBody>
      </p:sp>
      <p:pic>
        <p:nvPicPr>
          <p:cNvPr id="7"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140" y="316723"/>
            <a:ext cx="862641" cy="73068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p:nvPr/>
        </p:nvPicPr>
        <p:blipFill>
          <a:blip r:embed="rId5" cstate="print">
            <a:extLst>
              <a:ext uri="{28A0092B-C50C-407E-A947-70E740481C1C}">
                <a14:useLocalDpi xmlns:a14="http://schemas.microsoft.com/office/drawing/2010/main" val="0"/>
              </a:ext>
            </a:extLst>
          </a:blip>
          <a:stretch>
            <a:fillRect/>
          </a:stretch>
        </p:blipFill>
        <p:spPr>
          <a:xfrm>
            <a:off x="3210386" y="2904668"/>
            <a:ext cx="671501" cy="534915"/>
          </a:xfrm>
          <a:prstGeom prst="rect">
            <a:avLst/>
          </a:prstGeom>
        </p:spPr>
      </p:pic>
      <p:sp>
        <p:nvSpPr>
          <p:cNvPr id="11" name="Segnaposto numero diapositiva 10"/>
          <p:cNvSpPr>
            <a:spLocks noGrp="1"/>
          </p:cNvSpPr>
          <p:nvPr>
            <p:ph type="sldNum" sz="quarter" idx="12"/>
          </p:nvPr>
        </p:nvSpPr>
        <p:spPr/>
        <p:txBody>
          <a:bodyPr/>
          <a:lstStyle/>
          <a:p>
            <a:fld id="{DFAA26DA-4659-4A7F-A33C-D89E817FCABB}" type="slidenum">
              <a:rPr lang="it-IT" smtClean="0"/>
              <a:t>6</a:t>
            </a:fld>
            <a:endParaRPr lang="it-IT"/>
          </a:p>
        </p:txBody>
      </p:sp>
    </p:spTree>
    <p:extLst>
      <p:ext uri="{BB962C8B-B14F-4D97-AF65-F5344CB8AC3E}">
        <p14:creationId xmlns:p14="http://schemas.microsoft.com/office/powerpoint/2010/main" val="298952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710651" cy="507711"/>
          </a:xfrm>
        </p:spPr>
        <p:txBody>
          <a:bodyPr>
            <a:noAutofit/>
          </a:bodyPr>
          <a:lstStyle/>
          <a:p>
            <a:pPr algn="ctr"/>
            <a:r>
              <a:rPr lang="it-IT" sz="3200" b="1" dirty="0"/>
              <a:t>I curricula e il piano di studio</a:t>
            </a:r>
          </a:p>
        </p:txBody>
      </p:sp>
      <p:sp>
        <p:nvSpPr>
          <p:cNvPr id="3" name="Segnaposto contenuto 2"/>
          <p:cNvSpPr>
            <a:spLocks noGrp="1"/>
          </p:cNvSpPr>
          <p:nvPr>
            <p:ph idx="1"/>
          </p:nvPr>
        </p:nvSpPr>
        <p:spPr>
          <a:xfrm>
            <a:off x="838200" y="872836"/>
            <a:ext cx="10167851" cy="5735782"/>
          </a:xfrm>
        </p:spPr>
        <p:txBody>
          <a:bodyPr>
            <a:normAutofit lnSpcReduction="10000"/>
          </a:bodyPr>
          <a:lstStyle/>
          <a:p>
            <a:pPr marL="0" indent="0">
              <a:buNone/>
            </a:pPr>
            <a:r>
              <a:rPr lang="it-IT" sz="1800" dirty="0">
                <a:latin typeface="+mj-lt"/>
              </a:rPr>
              <a:t>Per aiutare lo studente a costruirsi un Piano di studi che sia vicino ai suoi interessi culturali ed equilibrato nella scelta tra aspetti teorici e applicativi della Matematica, il Corso di Laurea Magistrale è stato articolato in quattro curricula aventi 48 crediti caratterizzanti, pari a 6 insegnamenti, differenziati dal Settore Scientifico Disciplinare (SSD) appartenenti al relativo ambito:</a:t>
            </a:r>
          </a:p>
          <a:p>
            <a:pPr marL="0" indent="0">
              <a:buNone/>
            </a:pPr>
            <a:r>
              <a:rPr lang="it-IT" sz="1800" dirty="0">
                <a:latin typeface="+mj-lt"/>
              </a:rPr>
              <a:t> -</a:t>
            </a:r>
            <a:r>
              <a:rPr lang="it-IT" sz="1800" i="1" dirty="0">
                <a:latin typeface="+mj-lt"/>
              </a:rPr>
              <a:t>ambito “Formazione teorica avanzata” SSD: MAT/02 – MAT/03 – MAT/05 </a:t>
            </a:r>
          </a:p>
          <a:p>
            <a:pPr marL="0" indent="0">
              <a:buNone/>
            </a:pPr>
            <a:r>
              <a:rPr lang="it-IT" sz="1800" i="1" dirty="0">
                <a:latin typeface="+mj-lt"/>
              </a:rPr>
              <a:t>- ambito “Formazione modellistico-applicativa” SSD: MAT/06 – MAT/07 – MAT/08 </a:t>
            </a:r>
          </a:p>
          <a:p>
            <a:pPr marL="0" indent="0">
              <a:buNone/>
            </a:pPr>
            <a:r>
              <a:rPr lang="it-IT" sz="1800" dirty="0">
                <a:latin typeface="+mj-lt"/>
              </a:rPr>
              <a:t>I quattro curriculum divergono per il numero di crediti assegnati a ciascuno dei due ambiti; essi si distinguono in:</a:t>
            </a:r>
          </a:p>
          <a:p>
            <a:pPr marL="342900" indent="-342900">
              <a:buFont typeface="+mj-lt"/>
              <a:buAutoNum type="arabicPeriod"/>
            </a:pPr>
            <a:r>
              <a:rPr lang="it-IT" sz="1800" b="1" u="sng" dirty="0">
                <a:latin typeface="+mj-lt"/>
              </a:rPr>
              <a:t>CURRICULUM TEORICO GENERALE </a:t>
            </a:r>
            <a:r>
              <a:rPr lang="it-IT" sz="1800" dirty="0">
                <a:latin typeface="+mj-lt"/>
              </a:rPr>
              <a:t>- 40 crediti (5 insegnamenti) in ambito formazione teorica avanzata; -   8 crediti (1 insegnamento) in ambito formazione modellistico-applicativa.</a:t>
            </a:r>
          </a:p>
          <a:p>
            <a:pPr marL="342900" indent="-342900">
              <a:buFont typeface="+mj-lt"/>
              <a:buAutoNum type="arabicPeriod"/>
            </a:pPr>
            <a:r>
              <a:rPr lang="it-IT" sz="1800" b="1" u="sng" dirty="0">
                <a:latin typeface="+mj-lt"/>
              </a:rPr>
              <a:t>CURRICULUM TEORICO CON APPLICAZIONI </a:t>
            </a:r>
            <a:r>
              <a:rPr lang="it-IT" sz="1800" dirty="0">
                <a:latin typeface="+mj-lt"/>
              </a:rPr>
              <a:t>- 32 crediti (4 insegnamenti) in ambito formazione teorica avanzata; - 16 crediti (2 insegnamenti) in ambito formazione modellistico-applicativa.</a:t>
            </a:r>
          </a:p>
          <a:p>
            <a:pPr marL="342900" indent="-342900">
              <a:buFont typeface="+mj-lt"/>
              <a:buAutoNum type="arabicPeriod"/>
            </a:pPr>
            <a:r>
              <a:rPr lang="it-IT" sz="1800" b="1" u="sng" dirty="0">
                <a:latin typeface="+mj-lt"/>
              </a:rPr>
              <a:t>CURRICULUM APPLICATIVO GENERALE </a:t>
            </a:r>
            <a:r>
              <a:rPr lang="it-IT" sz="1800" dirty="0">
                <a:latin typeface="+mj-lt"/>
              </a:rPr>
              <a:t>- 24 crediti (3 insegnamenti) in ambito formazione teorica avanzata; - 24 crediti (3 insegnamenti) in ambito formazione modellistico-applicativa.</a:t>
            </a:r>
          </a:p>
          <a:p>
            <a:pPr marL="342900" indent="-342900">
              <a:buFont typeface="+mj-lt"/>
              <a:buAutoNum type="arabicPeriod"/>
            </a:pPr>
            <a:r>
              <a:rPr lang="it-IT" sz="1800" b="1" u="sng" dirty="0">
                <a:latin typeface="+mj-lt"/>
              </a:rPr>
              <a:t>CURRICULUM APPLICATIVO MODELLISTICO </a:t>
            </a:r>
            <a:r>
              <a:rPr lang="it-IT" sz="1800" dirty="0">
                <a:latin typeface="+mj-lt"/>
              </a:rPr>
              <a:t>- 16 crediti (2 insegnamenti) in ambito formazione teorica avanzata; - 32 crediti (4 insegnamenti) in ambito formazione modellistico-applicativa.</a:t>
            </a:r>
          </a:p>
          <a:p>
            <a:pPr marL="0" indent="0">
              <a:buNone/>
            </a:pPr>
            <a:r>
              <a:rPr lang="it-IT" sz="1900" dirty="0">
                <a:latin typeface="+mj-lt"/>
              </a:rPr>
              <a:t>La scelta del curriculum è effettuata all’atto dell’immatricolazione, è possibile comunque modificare il curriculum nel periodo di apertura dei piani di studi come indicato nella slide n. 28. </a:t>
            </a:r>
          </a:p>
          <a:p>
            <a:pPr marL="0" indent="0">
              <a:buNone/>
            </a:pPr>
            <a:r>
              <a:rPr lang="it-IT" sz="1900" dirty="0">
                <a:latin typeface="+mj-lt"/>
              </a:rPr>
              <a:t>All’atto della compilazione del piano di studi sarà quindi già visibile il piano statutario e sarà possibile proseguire con la compilazione del piano seguendo lo schema ad associato al curriculum scelto.</a:t>
            </a:r>
          </a:p>
          <a:p>
            <a:pPr marL="0" indent="0">
              <a:buNone/>
            </a:pPr>
            <a:endParaRPr lang="it-IT" sz="1900" dirty="0">
              <a:latin typeface="+mj-lt"/>
            </a:endParaRPr>
          </a:p>
          <a:p>
            <a:pPr marL="0" indent="0">
              <a:buNone/>
            </a:pPr>
            <a:endParaRPr lang="it-IT" sz="1600" dirty="0">
              <a:latin typeface="+mj-lt"/>
            </a:endParaRPr>
          </a:p>
          <a:p>
            <a:pPr marL="0" indent="0">
              <a:buNone/>
            </a:pPr>
            <a:endParaRPr lang="it-IT" sz="14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7</a:t>
            </a:fld>
            <a:endParaRPr lang="it-IT"/>
          </a:p>
        </p:txBody>
      </p:sp>
    </p:spTree>
    <p:extLst>
      <p:ext uri="{BB962C8B-B14F-4D97-AF65-F5344CB8AC3E}">
        <p14:creationId xmlns:p14="http://schemas.microsoft.com/office/powerpoint/2010/main" val="239678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828341" cy="905959"/>
          </a:xfrm>
        </p:spPr>
        <p:txBody>
          <a:bodyPr>
            <a:normAutofit/>
          </a:bodyPr>
          <a:lstStyle/>
          <a:p>
            <a:pPr algn="just"/>
            <a:r>
              <a:rPr lang="it-IT" sz="1600" dirty="0">
                <a:latin typeface="Calibri Light" panose="020F0302020204030204" pitchFamily="34" charset="0"/>
              </a:rPr>
              <a:t>La maschera presenta il piano di studio cosiddetto statutario (fig. 2) che comprende le attività e gli insegnamenti obbligatori secondo il Regolamento Didattico del Corso. Clicca «Modifica piano» per proseguire.</a:t>
            </a:r>
          </a:p>
        </p:txBody>
      </p:sp>
      <p:sp>
        <p:nvSpPr>
          <p:cNvPr id="4" name="Segnaposto numero diapositiva 3"/>
          <p:cNvSpPr>
            <a:spLocks noGrp="1"/>
          </p:cNvSpPr>
          <p:nvPr>
            <p:ph type="sldNum" sz="quarter" idx="12"/>
          </p:nvPr>
        </p:nvSpPr>
        <p:spPr/>
        <p:txBody>
          <a:bodyPr/>
          <a:lstStyle/>
          <a:p>
            <a:fld id="{DFAA26DA-4659-4A7F-A33C-D89E817FCABB}" type="slidenum">
              <a:rPr lang="it-IT" smtClean="0"/>
              <a:t>8</a:t>
            </a:fld>
            <a:endParaRPr lang="it-IT"/>
          </a:p>
        </p:txBody>
      </p:sp>
      <p:sp>
        <p:nvSpPr>
          <p:cNvPr id="6" name="Segnaposto contenuto 5"/>
          <p:cNvSpPr>
            <a:spLocks noGrp="1"/>
          </p:cNvSpPr>
          <p:nvPr>
            <p:ph idx="1"/>
          </p:nvPr>
        </p:nvSpPr>
        <p:spPr>
          <a:xfrm>
            <a:off x="838200" y="1221776"/>
            <a:ext cx="10515600" cy="3384730"/>
          </a:xfrm>
        </p:spPr>
        <p:txBody>
          <a:bodyPr>
            <a:norm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7" name="Rettangolo 6"/>
          <p:cNvSpPr/>
          <p:nvPr/>
        </p:nvSpPr>
        <p:spPr>
          <a:xfrm flipH="1">
            <a:off x="2794917" y="5050909"/>
            <a:ext cx="6021279" cy="1415772"/>
          </a:xfrm>
          <a:prstGeom prst="rect">
            <a:avLst/>
          </a:prstGeom>
        </p:spPr>
        <p:txBody>
          <a:bodyPr wrap="square">
            <a:spAutoFit/>
          </a:bodyPr>
          <a:lstStyle/>
          <a:p>
            <a:pPr lvl="1" algn="ctr"/>
            <a:endParaRPr lang="it-IT" dirty="0"/>
          </a:p>
          <a:p>
            <a:pPr lvl="1" algn="ctr"/>
            <a:endParaRPr lang="it-IT" dirty="0"/>
          </a:p>
          <a:p>
            <a:pPr lvl="1" algn="ctr"/>
            <a:endParaRPr lang="it-IT" dirty="0"/>
          </a:p>
          <a:p>
            <a:pPr lvl="1" algn="ctr"/>
            <a:endParaRPr lang="it-IT" dirty="0"/>
          </a:p>
          <a:p>
            <a:pPr lvl="1" algn="ctr"/>
            <a:r>
              <a:rPr lang="it-IT" sz="1400" dirty="0">
                <a:latin typeface="Calibri Light" panose="020F0302020204030204" pitchFamily="34" charset="0"/>
              </a:rPr>
              <a:t>Fig. 2</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233" y="1119308"/>
            <a:ext cx="7290263" cy="4933974"/>
          </a:xfrm>
          <a:prstGeom prst="rect">
            <a:avLst/>
          </a:prstGeom>
          <a:ln>
            <a:solidFill>
              <a:schemeClr val="accent1"/>
            </a:solidFill>
          </a:ln>
        </p:spPr>
      </p:pic>
      <p:pic>
        <p:nvPicPr>
          <p:cNvPr id="5" name="Immagine 4"/>
          <p:cNvPicPr>
            <a:picLocks noChangeAspect="1"/>
          </p:cNvPicPr>
          <p:nvPr/>
        </p:nvPicPr>
        <p:blipFill>
          <a:blip r:embed="rId3"/>
          <a:stretch>
            <a:fillRect/>
          </a:stretch>
        </p:blipFill>
        <p:spPr>
          <a:xfrm>
            <a:off x="4063109" y="1135473"/>
            <a:ext cx="4065782" cy="377985"/>
          </a:xfrm>
          <a:prstGeom prst="rect">
            <a:avLst/>
          </a:prstGeom>
        </p:spPr>
      </p:pic>
      <p:sp>
        <p:nvSpPr>
          <p:cNvPr id="9" name="Rettangolo 8"/>
          <p:cNvSpPr/>
          <p:nvPr/>
        </p:nvSpPr>
        <p:spPr>
          <a:xfrm>
            <a:off x="5384913" y="5293283"/>
            <a:ext cx="980902" cy="4156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062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92728" cy="1165823"/>
          </a:xfrm>
        </p:spPr>
        <p:txBody>
          <a:bodyPr>
            <a:normAutofit fontScale="90000"/>
          </a:bodyPr>
          <a:lstStyle/>
          <a:p>
            <a:br>
              <a:rPr lang="it-IT" sz="2400" dirty="0"/>
            </a:br>
            <a:br>
              <a:rPr lang="it-IT" sz="2400" dirty="0"/>
            </a:br>
            <a:br>
              <a:rPr lang="it-IT" sz="2400" dirty="0"/>
            </a:br>
            <a:r>
              <a:rPr lang="it-IT" sz="1800" dirty="0">
                <a:latin typeface="Calibri Light" panose="020F0302020204030204" pitchFamily="34" charset="0"/>
              </a:rPr>
              <a:t>Clicca “Prosegui compilazione Piano Carriera” per procedere (fig. 3).</a:t>
            </a:r>
            <a:br>
              <a:rPr lang="it-IT" sz="1800" dirty="0">
                <a:latin typeface="Calibri Light" panose="020F0302020204030204" pitchFamily="34" charset="0"/>
              </a:rPr>
            </a:br>
            <a:br>
              <a:rPr lang="it-IT" sz="1800" dirty="0">
                <a:latin typeface="Calibri Light" panose="020F0302020204030204" pitchFamily="34" charset="0"/>
              </a:rPr>
            </a:br>
            <a:br>
              <a:rPr lang="it-IT" sz="1800" dirty="0"/>
            </a:br>
            <a:br>
              <a:rPr lang="it-IT" dirty="0"/>
            </a:br>
            <a:endParaRPr lang="it-IT" dirty="0"/>
          </a:p>
        </p:txBody>
      </p:sp>
      <p:sp>
        <p:nvSpPr>
          <p:cNvPr id="3" name="Segnaposto contenuto 2"/>
          <p:cNvSpPr>
            <a:spLocks noGrp="1"/>
          </p:cNvSpPr>
          <p:nvPr>
            <p:ph idx="1"/>
          </p:nvPr>
        </p:nvSpPr>
        <p:spPr>
          <a:xfrm>
            <a:off x="838200" y="1825624"/>
            <a:ext cx="10515600" cy="4868473"/>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3</a:t>
            </a:r>
          </a:p>
        </p:txBody>
      </p:sp>
      <p:sp>
        <p:nvSpPr>
          <p:cNvPr id="8" name="Segnaposto numero diapositiva 7"/>
          <p:cNvSpPr>
            <a:spLocks noGrp="1"/>
          </p:cNvSpPr>
          <p:nvPr>
            <p:ph type="sldNum" sz="quarter" idx="12"/>
          </p:nvPr>
        </p:nvSpPr>
        <p:spPr/>
        <p:txBody>
          <a:bodyPr/>
          <a:lstStyle/>
          <a:p>
            <a:fld id="{DFAA26DA-4659-4A7F-A33C-D89E817FCABB}" type="slidenum">
              <a:rPr lang="it-IT" smtClean="0"/>
              <a:t>9</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74" y="1227477"/>
            <a:ext cx="9191379" cy="4368864"/>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2702913" y="2525114"/>
            <a:ext cx="3506693" cy="536828"/>
          </a:xfrm>
          <a:prstGeom prst="rect">
            <a:avLst/>
          </a:prstGeom>
        </p:spPr>
      </p:pic>
      <p:sp>
        <p:nvSpPr>
          <p:cNvPr id="10" name="Rettangolo 9"/>
          <p:cNvSpPr/>
          <p:nvPr/>
        </p:nvSpPr>
        <p:spPr>
          <a:xfrm>
            <a:off x="4613564" y="1227477"/>
            <a:ext cx="1837112" cy="2272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78831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3090</Words>
  <Application>Microsoft Office PowerPoint</Application>
  <PresentationFormat>Widescreen</PresentationFormat>
  <Paragraphs>277</Paragraphs>
  <Slides>33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Arial Narrow</vt:lpstr>
      <vt:lpstr>Calibri</vt:lpstr>
      <vt:lpstr>Calibri Light</vt:lpstr>
      <vt:lpstr>Tema di Office</vt:lpstr>
      <vt:lpstr>IL PIANO DI STUDIO </vt:lpstr>
      <vt:lpstr>Che cos’è il piano di studio?   </vt:lpstr>
      <vt:lpstr>Quando si presenta?  </vt:lpstr>
      <vt:lpstr>   Come si presenta?  </vt:lpstr>
      <vt:lpstr>Piano da approvare?  </vt:lpstr>
      <vt:lpstr>Come si compila?    </vt:lpstr>
      <vt:lpstr>I curricula e il piano di studio</vt:lpstr>
      <vt:lpstr>La maschera presenta il piano di studio cosiddetto statutario (fig. 2) che comprende le attività e gli insegnamenti obbligatori secondo il Regolamento Didattico del Corso. Clicca «Modifica piano» per proseguire.</vt:lpstr>
      <vt:lpstr>   Clicca “Prosegui compilazione Piano Carriera” per procedere (fig. 3).    </vt:lpstr>
      <vt:lpstr>La prima schermata ti consentirà di inserire al primo anno gli esami di tipo caratterizzante dell’ambito “Formazione teorica avanzata” SSD: MAT/02 – MAT/03 – MAT/05 (figura 4). Potrai scegliere tra gli esami visibili in elenco, comuni a tutti i curriculum. Il numero di esami selezionabili differisce a seconda del curriculum da te scelto così come indicato nella slide n.7. Clicca “Regola succ.'' per proseguire nella compilazione. </vt:lpstr>
      <vt:lpstr> Se non hai completato la scelta degli esami di tipo caratterizzante, ambito “Formazione teorica avanzata” SSD: MAT/02 – MAT/03 – MAT/05’, nella maschera precedente potrai inserire l’attività offerta al tuo secondo anno di corso visibile in questa schermata (figura 5). Se utilizzi questa regola, clicca ''Regola succ.'' per proseguire nella compilazione.  Se non intendi selezionare alcuna attività  e preferisci passare alla regola successiva, clicca ''Salta la scelta''. NOTA: nella parte inferiore di ogni pagina puoi visualizzare tutte le attività via via selezionate durante la compilazione e gli insegnamenti obbligatori (esempio fig. 5).  </vt:lpstr>
      <vt:lpstr> Nella maschera che segue potrai aggiungere gli esami di tipo caratterizzante di ambito ‘“Formazione modellistico-applicativa” SSD: MAT/06 – MAT/07 – MAT/08 al tuo primo anno di corso (figura 6). Gli esami visibili in elenco sono comuni per tutti i curriculum, il numero di esami che potrai selezionare varia a seconda del curriculum da te scelto così come indicato nella slide n.7. Clicca il pulsante “Regola succ.” per proseguire nella compilazione. </vt:lpstr>
      <vt:lpstr>I quattro curricula prevedono al primo anno di corso 16 crediti di tipo affine o integrativo. La maschera che segue ti consentirà di aggiungere tali crediti selezionando due esami da 8 crediti tra quelli visibili in elenco (figura 7).  Clicca il pulsante “Regola succ.” per proseguire nella compilazione. </vt:lpstr>
      <vt:lpstr>In questa maschera sono visibili, già contraddistinte con un segno di spunta, le due attività obbligatorie del secondo anno di corso (figura 8). Clicca il pulsante “Regola succ.” per proseguire nella compilazione. </vt:lpstr>
      <vt:lpstr>Presentazione standard di PowerPoint</vt:lpstr>
      <vt:lpstr>   In questa pagina (figura 9) trovi l’elenco di tutti gli insegnamenti opzionali, offerti dal Regolamento del tuo Corso al primo anno, non inseriti in precedenza, che in questa regola puoi selezionare per conseguire i crediti a scelta libera.  Se scegli in questa regola, dopo aver selezionato la/le attività, clicca ''Regola succ.'' per proseguire. Se non intendi scegliere alcuna di queste attività e passare alla regola successiva, clicca ''Salta la scelta''.  </vt:lpstr>
      <vt:lpstr>Presentazione standard di PowerPoint</vt:lpstr>
      <vt:lpstr>  Se non hai completato i crediti a scelta libera nella precedente regola puoi inserire al tuo secondo anno l’attività visibile nella maschera che segue (figura 10). Se scegli in questa regola, dopo aver selezionato la/le attività, clicca ''Regola succ.'' per proseguire. Se non intendi scegliere alcuna di queste attività e passare alla regola successiva, clicca ''Salta la scelta''.  </vt:lpstr>
      <vt:lpstr> In questa pagina trovi una regola (figura 11) da utilizzare se partecipi al programma ERASMUS e se il tuo Learning Agreement prevede attività a scelta libera NON corrispondenti ad esami offerti dal nostro Ateneo. Puoi scegliere fino a 16 crediti. Se utilizzi questa regola, clicca ''Regola succ.'' per proseguire nella compilazione.  Se non intendi selezionare alcuna attività  e preferisci passare alla regola successiva, clicca ''Salta la scelta''.  </vt:lpstr>
      <vt:lpstr>  Con questa regola e la seguente puoi conseguire i crediti a scelta libera scegliendo tra gli insegnamenti offerti da altri Corsi di studio dell’Ateneo, al primo e/o al secondo anno.  Clicca “Aggiungi attività” (fig. 12) per accedere alla lista dei Corsi di laurea magistrale dell’Ateneo (fig.13), e quindi agli insegnamenti di primo anno. Clicca «Salta regola» se preferisci scegliere tra gli insegnamenti offerti al tuo secondo anno.  </vt:lpstr>
      <vt:lpstr>  </vt:lpstr>
      <vt:lpstr> Dopo aver selezionato il Corso che ti interessa, clicca sul simbolo + (Aggiungi) se vuoi  inserire un’attività (fig. 14) al tuo primo anno.   </vt:lpstr>
      <vt:lpstr>Se invece non intendi aggiungere alcuna attività clicca «Torna alla regola» per ritornare nella pagina precedente.  Se vuoi rivedere la lista dei Corsi di laurea magistrale da cui  scegliere (fig. 15), clicca «Cambia CDS».</vt:lpstr>
      <vt:lpstr>Come già illustrato nella slide n. 20, se  non intendi scegliere insegnamenti al primo anno e vuoi consultare gli insegnamenti offerti da altri Corsi dell’Ateneo al tuo secondo anno, clicca «Salta regola» (fig. 16).</vt:lpstr>
      <vt:lpstr>In questa maschera (fig. 17), cliccando «Aggiungi attività» accedi alla lista dei Corsi di laurea magistrale; selezionato un Corso, ti sarà possibile, cliccando su + Aggiungi, inserire un insegnamento a scelta libera al tuo secondo anno. Se invece hai completato le scelte con le regole precedenti, clicca «Salta regola» per concludere la procedura.</vt:lpstr>
      <vt:lpstr> Ultimate le scelte, clicca «Conferma Piano» (figura 18)  per confermare e registrare il piano. Gli insegnamenti scelti saranno inseriti nel tuo libretto appena il Consiglio di Coordinamento didattico del tuo Corso li avrà esaminati. ATTENZIONE:  Il piano lasciato in bozza non viene esaminato.  </vt:lpstr>
      <vt:lpstr>  A questo punto il tuo piano risulta registrato nel sistema e il tuo piano di studio risulterà PROPOSTO(figura 19).  Per tutto il periodo di apertura dei piani ti è comunque consentito modificare gli insegnamenti selezionati.   </vt:lpstr>
      <vt:lpstr>Posso modificare il curriculum?</vt:lpstr>
      <vt:lpstr>Seleziona il nuovo curriculum dal menu a tendina e clicca su ‘’Invia dati’’(fig. 19). Conferma successivamente la tua scelta selezionando ‘’Conferma’’(fig.20)</vt:lpstr>
      <vt:lpstr>Il precedente piano è quindi automaticamente annullato e visualizzerai il piano statutario del curriculum scelto. Inizia la compilazione selezionando la voce ‘’Modifica piano’’ (figura 22).</vt:lpstr>
      <vt:lpstr>Presentazione standard di PowerPoint</vt:lpstr>
      <vt:lpstr>A chi rivolgersi e per che cosa? </vt:lpstr>
      <vt:lpstr>A chi rivolgersi e per che cosa?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paola.teoldi@unimib.it</cp:lastModifiedBy>
  <cp:revision>438</cp:revision>
  <cp:lastPrinted>2019-11-13T14:49:41Z</cp:lastPrinted>
  <dcterms:created xsi:type="dcterms:W3CDTF">2019-10-15T12:21:35Z</dcterms:created>
  <dcterms:modified xsi:type="dcterms:W3CDTF">2022-11-16T08:34:20Z</dcterms:modified>
</cp:coreProperties>
</file>