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0" r:id="rId5"/>
    <p:sldId id="261" r:id="rId6"/>
    <p:sldId id="262" r:id="rId7"/>
    <p:sldId id="319" r:id="rId8"/>
    <p:sldId id="263" r:id="rId9"/>
    <p:sldId id="265" r:id="rId10"/>
    <p:sldId id="303" r:id="rId11"/>
    <p:sldId id="323" r:id="rId12"/>
    <p:sldId id="325" r:id="rId13"/>
    <p:sldId id="324" r:id="rId14"/>
    <p:sldId id="326" r:id="rId15"/>
    <p:sldId id="327" r:id="rId16"/>
    <p:sldId id="328" r:id="rId17"/>
    <p:sldId id="329" r:id="rId18"/>
    <p:sldId id="294" r:id="rId19"/>
    <p:sldId id="330" r:id="rId20"/>
    <p:sldId id="295" r:id="rId21"/>
    <p:sldId id="296" r:id="rId22"/>
    <p:sldId id="297" r:id="rId23"/>
    <p:sldId id="288" r:id="rId24"/>
    <p:sldId id="279" r:id="rId25"/>
    <p:sldId id="281" r:id="rId26"/>
    <p:sldId id="300" r:id="rId27"/>
    <p:sldId id="320" r:id="rId28"/>
    <p:sldId id="321" r:id="rId29"/>
    <p:sldId id="285" r:id="rId30"/>
    <p:sldId id="322" r:id="rId31"/>
    <p:sldId id="318" r:id="rId32"/>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034" cy="513643"/>
          </a:xfrm>
          <a:prstGeom prst="rect">
            <a:avLst/>
          </a:prstGeom>
        </p:spPr>
        <p:txBody>
          <a:bodyPr vert="horz" lIns="96067" tIns="48033" rIns="96067" bIns="48033" rtlCol="0"/>
          <a:lstStyle>
            <a:lvl1pPr algn="l">
              <a:defRPr sz="1300"/>
            </a:lvl1pPr>
          </a:lstStyle>
          <a:p>
            <a:endParaRPr lang="it-IT"/>
          </a:p>
        </p:txBody>
      </p:sp>
      <p:sp>
        <p:nvSpPr>
          <p:cNvPr id="3" name="Segnaposto data 2"/>
          <p:cNvSpPr>
            <a:spLocks noGrp="1"/>
          </p:cNvSpPr>
          <p:nvPr>
            <p:ph type="dt" idx="1"/>
          </p:nvPr>
        </p:nvSpPr>
        <p:spPr>
          <a:xfrm>
            <a:off x="4020591" y="0"/>
            <a:ext cx="3077034" cy="513643"/>
          </a:xfrm>
          <a:prstGeom prst="rect">
            <a:avLst/>
          </a:prstGeom>
        </p:spPr>
        <p:txBody>
          <a:bodyPr vert="horz" lIns="96067" tIns="48033" rIns="96067" bIns="48033" rtlCol="0"/>
          <a:lstStyle>
            <a:lvl1pPr algn="r">
              <a:defRPr sz="1300"/>
            </a:lvl1pPr>
          </a:lstStyle>
          <a:p>
            <a:fld id="{A4EC82AF-AA08-49CC-BE8F-A3F0A83DDFBD}" type="datetimeFigureOut">
              <a:rPr lang="it-IT" smtClean="0"/>
              <a:t>16/11/2022</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6067" tIns="48033" rIns="96067" bIns="48033" rtlCol="0" anchor="ctr"/>
          <a:lstStyle/>
          <a:p>
            <a:endParaRPr lang="it-IT"/>
          </a:p>
        </p:txBody>
      </p:sp>
      <p:sp>
        <p:nvSpPr>
          <p:cNvPr id="5" name="Segnaposto note 4"/>
          <p:cNvSpPr>
            <a:spLocks noGrp="1"/>
          </p:cNvSpPr>
          <p:nvPr>
            <p:ph type="body" sz="quarter" idx="3"/>
          </p:nvPr>
        </p:nvSpPr>
        <p:spPr>
          <a:xfrm>
            <a:off x="710601" y="4925314"/>
            <a:ext cx="5678099" cy="4029349"/>
          </a:xfrm>
          <a:prstGeom prst="rect">
            <a:avLst/>
          </a:prstGeom>
        </p:spPr>
        <p:txBody>
          <a:bodyPr vert="horz" lIns="96067" tIns="48033" rIns="96067" bIns="4803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0970"/>
            <a:ext cx="3077034" cy="513643"/>
          </a:xfrm>
          <a:prstGeom prst="rect">
            <a:avLst/>
          </a:prstGeom>
        </p:spPr>
        <p:txBody>
          <a:bodyPr vert="horz" lIns="96067" tIns="48033" rIns="96067" bIns="48033" rtlCol="0" anchor="b"/>
          <a:lstStyle>
            <a:lvl1pPr algn="l">
              <a:defRPr sz="1300"/>
            </a:lvl1pPr>
          </a:lstStyle>
          <a:p>
            <a:endParaRPr lang="it-IT"/>
          </a:p>
        </p:txBody>
      </p:sp>
      <p:sp>
        <p:nvSpPr>
          <p:cNvPr id="7" name="Segnaposto numero diapositiva 6"/>
          <p:cNvSpPr>
            <a:spLocks noGrp="1"/>
          </p:cNvSpPr>
          <p:nvPr>
            <p:ph type="sldNum" sz="quarter" idx="5"/>
          </p:nvPr>
        </p:nvSpPr>
        <p:spPr>
          <a:xfrm>
            <a:off x="4020591" y="9720970"/>
            <a:ext cx="3077034" cy="513643"/>
          </a:xfrm>
          <a:prstGeom prst="rect">
            <a:avLst/>
          </a:prstGeom>
        </p:spPr>
        <p:txBody>
          <a:bodyPr vert="horz" lIns="96067" tIns="48033" rIns="96067" bIns="48033" rtlCol="0" anchor="b"/>
          <a:lstStyle>
            <a:lvl1pPr algn="r">
              <a:defRPr sz="1300"/>
            </a:lvl1pPr>
          </a:lstStyle>
          <a:p>
            <a:fld id="{7D77F0CE-3CFD-4C41-A2E4-85E1D275C989}" type="slidenum">
              <a:rPr lang="it-IT" smtClean="0"/>
              <a:t>‹N›</a:t>
            </a:fld>
            <a:endParaRPr lang="it-IT"/>
          </a:p>
        </p:txBody>
      </p:sp>
    </p:spTree>
    <p:extLst>
      <p:ext uri="{BB962C8B-B14F-4D97-AF65-F5344CB8AC3E}">
        <p14:creationId xmlns:p14="http://schemas.microsoft.com/office/powerpoint/2010/main" val="347319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3</a:t>
            </a:fld>
            <a:endParaRPr lang="it-IT"/>
          </a:p>
        </p:txBody>
      </p:sp>
    </p:spTree>
    <p:extLst>
      <p:ext uri="{BB962C8B-B14F-4D97-AF65-F5344CB8AC3E}">
        <p14:creationId xmlns:p14="http://schemas.microsoft.com/office/powerpoint/2010/main" val="124176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8</a:t>
            </a:fld>
            <a:endParaRPr lang="it-IT"/>
          </a:p>
        </p:txBody>
      </p:sp>
    </p:spTree>
    <p:extLst>
      <p:ext uri="{BB962C8B-B14F-4D97-AF65-F5344CB8AC3E}">
        <p14:creationId xmlns:p14="http://schemas.microsoft.com/office/powerpoint/2010/main" val="392598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E3EA92F-09ED-45D8-B5EA-1EF15608107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50668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4DB5A0-F131-4D09-BA5F-305DC29A379F}"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417768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345F08-0345-4CA7-986D-A4C4F511B65C}"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7571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4EB130-BAAB-4B6F-8BFC-865342A65114}"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50922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A07CB4-C3F9-4E86-82FF-1419E10D81C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8407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E22FA26-3FD7-4342-A732-E9F5928CDE02}"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3457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785902-924C-4A6E-A063-A1DFD3AEC0A5}" type="datetime1">
              <a:rPr lang="it-IT" smtClean="0"/>
              <a:t>16/11/2022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343860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DB47069-D7C2-4C07-9A01-3DBBE691669F}" type="datetime1">
              <a:rPr lang="it-IT" smtClean="0"/>
              <a:t>16/11/2022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30123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7167F9-23EC-4DF9-8953-8212E862467C}" type="datetime1">
              <a:rPr lang="it-IT" smtClean="0"/>
              <a:t>16/11/2022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71319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7ECD93-904D-47D2-87B4-545723E97893}"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44827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EB5D0B7-2DFC-49B4-845A-A598046B4131}"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293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B571F-C250-4464-A110-3AF77963D3DD}" type="datetime1">
              <a:rPr lang="it-IT" smtClean="0"/>
              <a:t>16/11/2022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26DA-4659-4A7F-A33C-D89E817FCABB}" type="slidenum">
              <a:rPr lang="it-IT" smtClean="0"/>
              <a:t>‹N›</a:t>
            </a:fld>
            <a:endParaRPr lang="it-IT"/>
          </a:p>
        </p:txBody>
      </p:sp>
    </p:spTree>
    <p:extLst>
      <p:ext uri="{BB962C8B-B14F-4D97-AF65-F5344CB8AC3E}">
        <p14:creationId xmlns:p14="http://schemas.microsoft.com/office/powerpoint/2010/main" val="151786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tmp"/><Relationship Id="rId7" Type="http://schemas.openxmlformats.org/officeDocument/2006/relationships/image" Target="../media/image25.png"/><Relationship Id="rId2" Type="http://schemas.openxmlformats.org/officeDocument/2006/relationships/image" Target="../media/image20.tmp"/><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19.tmp"/><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mp"/><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tmp"/><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19.tmp"/><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7.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19.tmp"/><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hyperlink" Target="https://elearning.unimib.it/mod/page/view.php?id=232594" TargetMode="External"/><Relationship Id="rId2" Type="http://schemas.openxmlformats.org/officeDocument/2006/relationships/hyperlink" Target="https://elearning.unimib.it/mod/page/view.php?id=232591" TargetMode="External"/><Relationship Id="rId1" Type="http://schemas.openxmlformats.org/officeDocument/2006/relationships/slideLayout" Target="../slideLayouts/slideLayout7.xml"/><Relationship Id="rId5" Type="http://schemas.openxmlformats.org/officeDocument/2006/relationships/image" Target="../media/image44.tmp"/><Relationship Id="rId4" Type="http://schemas.openxmlformats.org/officeDocument/2006/relationships/hyperlink" Target="https://elearning.unimib.it/pluginfile.php/497655/course/section/84610/Modulo%20scelta%20insegnamento%20POLIMI.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32.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tmp"/></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tmp"/><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60.tmp"/><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tmp"/><Relationship Id="rId1" Type="http://schemas.openxmlformats.org/officeDocument/2006/relationships/slideLayout" Target="../slideLayouts/slideLayout2.xml"/><Relationship Id="rId4" Type="http://schemas.openxmlformats.org/officeDocument/2006/relationships/image" Target="../media/image66.tmp"/></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tmp"/><Relationship Id="rId7" Type="http://schemas.openxmlformats.org/officeDocument/2006/relationships/image" Target="../media/image72.png"/><Relationship Id="rId2" Type="http://schemas.openxmlformats.org/officeDocument/2006/relationships/image" Target="../media/image67.tmp"/><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tmp"/></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tmp"/><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tmp"/><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hyperlink" Target="mailto:segr.studenti.psicologia@unimib.it" TargetMode="External"/><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mod/page/view.php?id=23259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unimib.it/servizi/segreterie-studenti/piani-degli-studi" TargetMode="External"/><Relationship Id="rId2" Type="http://schemas.openxmlformats.org/officeDocument/2006/relationships/hyperlink" Target="https://www.unimib.it/servizi/segreterie-studenti" TargetMode="Externa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hyperlink" Target="mailto:segr.studenti.scienze@unimib.i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learning.unimib.it/course/index.php?categoryid=3509" TargetMode="External"/><Relationship Id="rId2" Type="http://schemas.openxmlformats.org/officeDocument/2006/relationships/hyperlink" Target="mailto:segreteria-matematica@unimib.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600" b="1" dirty="0"/>
              <a:t>IL PIANO DI STUDIO</a:t>
            </a:r>
            <a:br>
              <a:rPr lang="it-IT" sz="3600" dirty="0"/>
            </a:br>
            <a:endParaRPr lang="it-IT" sz="3600" dirty="0"/>
          </a:p>
        </p:txBody>
      </p:sp>
      <p:sp>
        <p:nvSpPr>
          <p:cNvPr id="3" name="Sottotitolo 2"/>
          <p:cNvSpPr>
            <a:spLocks noGrp="1"/>
          </p:cNvSpPr>
          <p:nvPr>
            <p:ph type="subTitle" idx="1"/>
          </p:nvPr>
        </p:nvSpPr>
        <p:spPr>
          <a:xfrm>
            <a:off x="1524000" y="3602038"/>
            <a:ext cx="9144000" cy="2583102"/>
          </a:xfrm>
        </p:spPr>
        <p:txBody>
          <a:bodyPr>
            <a:normAutofit fontScale="92500" lnSpcReduction="20000"/>
          </a:bodyPr>
          <a:lstStyle/>
          <a:p>
            <a:r>
              <a:rPr lang="it-IT" b="1" dirty="0">
                <a:latin typeface="+mj-lt"/>
              </a:rPr>
              <a:t>Guida alla compilazione</a:t>
            </a:r>
          </a:p>
          <a:p>
            <a:endParaRPr lang="it-IT" b="1" dirty="0">
              <a:latin typeface="+mj-lt"/>
            </a:endParaRPr>
          </a:p>
          <a:p>
            <a:endParaRPr lang="it-IT" b="1" dirty="0">
              <a:latin typeface="+mj-lt"/>
            </a:endParaRPr>
          </a:p>
          <a:p>
            <a:endParaRPr lang="it-IT" b="1" dirty="0">
              <a:latin typeface="+mj-lt"/>
            </a:endParaRPr>
          </a:p>
          <a:p>
            <a:endParaRPr lang="it-IT" b="1" dirty="0">
              <a:latin typeface="+mj-lt"/>
            </a:endParaRPr>
          </a:p>
          <a:p>
            <a:br>
              <a:rPr lang="it-IT" dirty="0">
                <a:latin typeface="+mj-lt"/>
              </a:rPr>
            </a:br>
            <a:endParaRPr lang="it-IT" dirty="0">
              <a:latin typeface="+mj-lt"/>
            </a:endParaRPr>
          </a:p>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4238623" y="4045789"/>
            <a:ext cx="3965097" cy="2231426"/>
          </a:xfrm>
          <a:prstGeom prst="rect">
            <a:avLst/>
          </a:prstGeom>
        </p:spPr>
      </p:pic>
      <p:sp>
        <p:nvSpPr>
          <p:cNvPr id="8" name="Segnaposto numero diapositiva 7"/>
          <p:cNvSpPr>
            <a:spLocks noGrp="1"/>
          </p:cNvSpPr>
          <p:nvPr>
            <p:ph type="sldNum" sz="quarter" idx="12"/>
          </p:nvPr>
        </p:nvSpPr>
        <p:spPr/>
        <p:txBody>
          <a:bodyPr/>
          <a:lstStyle/>
          <a:p>
            <a:fld id="{DFAA26DA-4659-4A7F-A33C-D89E817FCABB}" type="slidenum">
              <a:rPr lang="it-IT" smtClean="0"/>
              <a:t>1</a:t>
            </a:fld>
            <a:endParaRPr lang="it-IT"/>
          </a:p>
        </p:txBody>
      </p:sp>
    </p:spTree>
    <p:extLst>
      <p:ext uri="{BB962C8B-B14F-4D97-AF65-F5344CB8AC3E}">
        <p14:creationId xmlns:p14="http://schemas.microsoft.com/office/powerpoint/2010/main" val="126277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488" y="382385"/>
            <a:ext cx="10085069" cy="1005839"/>
          </a:xfrm>
        </p:spPr>
        <p:txBody>
          <a:bodyPr>
            <a:normAutofit fontScale="90000"/>
          </a:bodyPr>
          <a:lstStyle/>
          <a:p>
            <a:r>
              <a:rPr lang="it-IT" sz="2000" b="1" dirty="0">
                <a:latin typeface="Calibri Light" panose="020F0302020204030204" pitchFamily="34" charset="0"/>
              </a:rPr>
              <a:t>			</a:t>
            </a:r>
            <a:br>
              <a:rPr lang="it-IT" sz="2000" b="1" dirty="0">
                <a:latin typeface="Calibri Light" panose="020F0302020204030204" pitchFamily="34" charset="0"/>
              </a:rPr>
            </a:br>
            <a:r>
              <a:rPr lang="it-IT" sz="1800" dirty="0">
                <a:latin typeface="Calibri Light" panose="020F0302020204030204" pitchFamily="34" charset="0"/>
              </a:rPr>
              <a:t>I quattro curricula prevedono al </a:t>
            </a:r>
            <a:r>
              <a:rPr lang="it-IT" sz="1800" b="1" u="sng" dirty="0">
                <a:latin typeface="Calibri Light" panose="020F0302020204030204" pitchFamily="34" charset="0"/>
              </a:rPr>
              <a:t>PRIMO ANNO</a:t>
            </a:r>
            <a:r>
              <a:rPr lang="it-IT" sz="1800" b="1" dirty="0">
                <a:latin typeface="Calibri Light" panose="020F0302020204030204" pitchFamily="34" charset="0"/>
              </a:rPr>
              <a:t> part time </a:t>
            </a:r>
            <a:r>
              <a:rPr lang="it-IT" sz="1800" dirty="0">
                <a:latin typeface="Calibri Light" panose="020F0302020204030204" pitchFamily="34" charset="0"/>
              </a:rPr>
              <a:t>quattro insegnamenti, uno di tipo affine o integrativo e tre di tipo caratterizzante, per un totale di 32 crediti. La maschera che segue e la successiva sono comuni ai curricula 1- 2 -3 e consentono di selezionare gli insegnamenti caratterizzanti. In questa pagina (figura 4) potrai scegliere </a:t>
            </a:r>
            <a:r>
              <a:rPr lang="it-IT" sz="1800" i="1" dirty="0">
                <a:latin typeface="Calibri Light" panose="020F0302020204030204" pitchFamily="34" charset="0"/>
              </a:rPr>
              <a:t>due</a:t>
            </a:r>
            <a:r>
              <a:rPr lang="it-IT" sz="1800" dirty="0">
                <a:latin typeface="Calibri Light" panose="020F0302020204030204" pitchFamily="34" charset="0"/>
              </a:rPr>
              <a:t> insegnamenti di tipo caratterizzante, </a:t>
            </a:r>
            <a:r>
              <a:rPr lang="it-IT" sz="1800" i="1" dirty="0"/>
              <a:t>ambito “Formazione teorica avanzata” SSD: MAT/02 – MAT/03 – MAT/05 .</a:t>
            </a:r>
            <a:r>
              <a:rPr lang="it-IT" sz="1800" dirty="0">
                <a:latin typeface="Calibri Light" panose="020F0302020204030204" pitchFamily="34" charset="0"/>
              </a:rPr>
              <a:t>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a:xfrm>
            <a:off x="952501" y="1561382"/>
            <a:ext cx="10020300" cy="4889294"/>
          </a:xfrm>
        </p:spPr>
        <p:txBody>
          <a:bodyPr anchor="b">
            <a:normAutofit/>
          </a:bodyPr>
          <a:lstStyle/>
          <a:p>
            <a:pPr marL="0" indent="0" algn="ctr">
              <a:buNone/>
            </a:pPr>
            <a:r>
              <a:rPr lang="it-IT" sz="1400" dirty="0"/>
              <a:t>Fig. 4</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10</a:t>
            </a:fld>
            <a:endParaRPr lang="it-IT"/>
          </a:p>
        </p:txBody>
      </p:sp>
      <p:pic>
        <p:nvPicPr>
          <p:cNvPr id="12" name="Immagine 11"/>
          <p:cNvPicPr>
            <a:picLocks noChangeAspect="1"/>
          </p:cNvPicPr>
          <p:nvPr/>
        </p:nvPicPr>
        <p:blipFill>
          <a:blip r:embed="rId2"/>
          <a:stretch>
            <a:fillRect/>
          </a:stretch>
        </p:blipFill>
        <p:spPr>
          <a:xfrm>
            <a:off x="8610600" y="6356350"/>
            <a:ext cx="3340898" cy="353599"/>
          </a:xfrm>
          <a:prstGeom prst="rect">
            <a:avLst/>
          </a:prstGeom>
        </p:spPr>
      </p:pic>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289" y="1321012"/>
            <a:ext cx="6224827" cy="4776065"/>
          </a:xfrm>
          <a:prstGeom prst="rect">
            <a:avLst/>
          </a:prstGeom>
        </p:spPr>
      </p:pic>
      <p:sp>
        <p:nvSpPr>
          <p:cNvPr id="6" name="Rettangolo 5"/>
          <p:cNvSpPr/>
          <p:nvPr/>
        </p:nvSpPr>
        <p:spPr>
          <a:xfrm>
            <a:off x="1238596" y="1321012"/>
            <a:ext cx="9875520" cy="47760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4"/>
          <a:stretch>
            <a:fillRect/>
          </a:stretch>
        </p:blipFill>
        <p:spPr>
          <a:xfrm>
            <a:off x="5437616" y="1321012"/>
            <a:ext cx="2858487" cy="436041"/>
          </a:xfrm>
          <a:prstGeom prst="rect">
            <a:avLst/>
          </a:prstGeom>
        </p:spPr>
      </p:pic>
      <p:pic>
        <p:nvPicPr>
          <p:cNvPr id="10" name="Immagine 9"/>
          <p:cNvPicPr>
            <a:picLocks noChangeAspect="1"/>
          </p:cNvPicPr>
          <p:nvPr/>
        </p:nvPicPr>
        <p:blipFill>
          <a:blip r:embed="rId5"/>
          <a:stretch>
            <a:fillRect/>
          </a:stretch>
        </p:blipFill>
        <p:spPr>
          <a:xfrm>
            <a:off x="2603288" y="1561381"/>
            <a:ext cx="846493" cy="235491"/>
          </a:xfrm>
          <a:prstGeom prst="rect">
            <a:avLst/>
          </a:prstGeom>
        </p:spPr>
      </p:pic>
    </p:spTree>
    <p:extLst>
      <p:ext uri="{BB962C8B-B14F-4D97-AF65-F5344CB8AC3E}">
        <p14:creationId xmlns:p14="http://schemas.microsoft.com/office/powerpoint/2010/main" val="292755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488" y="382385"/>
            <a:ext cx="10085069" cy="1005839"/>
          </a:xfrm>
        </p:spPr>
        <p:txBody>
          <a:bodyPr>
            <a:normAutofit fontScale="90000"/>
          </a:bodyPr>
          <a:lstStyle/>
          <a:p>
            <a:r>
              <a:rPr lang="it-IT" sz="1800" dirty="0">
                <a:latin typeface="Calibri Light" panose="020F0302020204030204" pitchFamily="34" charset="0"/>
              </a:rPr>
              <a:t>In questa pagina (figura 5) potrai scegliere </a:t>
            </a:r>
            <a:r>
              <a:rPr lang="it-IT" sz="1800" i="1" dirty="0">
                <a:latin typeface="Calibri Light" panose="020F0302020204030204" pitchFamily="34" charset="0"/>
              </a:rPr>
              <a:t>un</a:t>
            </a:r>
            <a:r>
              <a:rPr lang="it-IT" sz="1800" dirty="0">
                <a:latin typeface="Calibri Light" panose="020F0302020204030204" pitchFamily="34" charset="0"/>
              </a:rPr>
              <a:t> insegnamento di tipo caratterizzante, </a:t>
            </a:r>
            <a:r>
              <a:rPr lang="it-IT" sz="1800" i="1" dirty="0"/>
              <a:t>ambito “Formazione modellistico-applicativa” SSD: MAT/06 – MAT/07 – MAT/08 </a:t>
            </a:r>
            <a:r>
              <a:rPr lang="it-IT" sz="1800" dirty="0"/>
              <a:t> al </a:t>
            </a:r>
            <a:r>
              <a:rPr lang="it-IT" sz="1800" b="1" dirty="0"/>
              <a:t>PRIMO ANNO part-time</a:t>
            </a:r>
            <a:r>
              <a:rPr lang="it-IT" sz="1800" i="1" dirty="0"/>
              <a:t>. </a:t>
            </a:r>
            <a:r>
              <a:rPr lang="it-IT" sz="1800" dirty="0">
                <a:latin typeface="Calibri Light" panose="020F0302020204030204" pitchFamily="34" charset="0"/>
              </a:rPr>
              <a:t>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a:xfrm>
            <a:off x="952501" y="1561382"/>
            <a:ext cx="10020300" cy="4889294"/>
          </a:xfrm>
        </p:spPr>
        <p:txBody>
          <a:bodyPr anchor="b">
            <a:normAutofit/>
          </a:bodyPr>
          <a:lstStyle/>
          <a:p>
            <a:pPr marL="0" indent="0" algn="ctr">
              <a:buNone/>
            </a:pPr>
            <a:r>
              <a:rPr lang="it-IT" sz="1400" dirty="0"/>
              <a:t>Fig. 5</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11</a:t>
            </a:fld>
            <a:endParaRPr lang="it-IT"/>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960" y="1534714"/>
            <a:ext cx="6216640" cy="4648478"/>
          </a:xfrm>
          <a:prstGeom prst="rect">
            <a:avLst/>
          </a:prstGeom>
        </p:spPr>
      </p:pic>
      <p:pic>
        <p:nvPicPr>
          <p:cNvPr id="9" name="Immagine 8"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 y="1121655"/>
            <a:ext cx="9501447" cy="392896"/>
          </a:xfrm>
          <a:prstGeom prst="rect">
            <a:avLst/>
          </a:prstGeom>
        </p:spPr>
      </p:pic>
      <p:pic>
        <p:nvPicPr>
          <p:cNvPr id="10" name="Immagine 9"/>
          <p:cNvPicPr>
            <a:picLocks noChangeAspect="1"/>
          </p:cNvPicPr>
          <p:nvPr/>
        </p:nvPicPr>
        <p:blipFill>
          <a:blip r:embed="rId4"/>
          <a:stretch>
            <a:fillRect/>
          </a:stretch>
        </p:blipFill>
        <p:spPr>
          <a:xfrm>
            <a:off x="5212460" y="1518679"/>
            <a:ext cx="2659692" cy="405716"/>
          </a:xfrm>
          <a:prstGeom prst="rect">
            <a:avLst/>
          </a:prstGeom>
        </p:spPr>
      </p:pic>
      <p:sp>
        <p:nvSpPr>
          <p:cNvPr id="11" name="Rettangolo 10"/>
          <p:cNvSpPr/>
          <p:nvPr/>
        </p:nvSpPr>
        <p:spPr>
          <a:xfrm>
            <a:off x="2393960" y="1812174"/>
            <a:ext cx="814753" cy="22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280160" y="1121655"/>
            <a:ext cx="9501447" cy="50615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2455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9841" y="240082"/>
            <a:ext cx="11176165" cy="1041587"/>
          </a:xfrm>
        </p:spPr>
        <p:txBody>
          <a:bodyPr>
            <a:normAutofit fontScale="90000"/>
          </a:bodyPr>
          <a:lstStyle/>
          <a:p>
            <a:r>
              <a:rPr lang="it-IT" sz="1800" dirty="0">
                <a:latin typeface="Calibri Light" panose="020F0302020204030204" pitchFamily="34" charset="0"/>
              </a:rPr>
              <a:t>Per il curriculum 4 le scelte sono invertite: potrai selezionare un insegnamento caratterizzante di </a:t>
            </a:r>
            <a:r>
              <a:rPr lang="it-IT" sz="1800" i="1" dirty="0"/>
              <a:t>ambito “Formazione teorica avanzata” SSD: MAT/02 – MAT/03 – MAT/05 </a:t>
            </a:r>
            <a:r>
              <a:rPr lang="it-IT" sz="1800" dirty="0">
                <a:latin typeface="Calibri Light" panose="020F0302020204030204" pitchFamily="34" charset="0"/>
              </a:rPr>
              <a:t>nella regola n.1 (figura 6) e due insegnamenti </a:t>
            </a:r>
            <a:r>
              <a:rPr lang="it-IT" sz="1800" i="1" dirty="0"/>
              <a:t>ambito “Formazione modellistico-applicativa” SSD: MAT/06 – MAT/07 – MAT/08  </a:t>
            </a:r>
            <a:r>
              <a:rPr lang="it-IT" sz="1800" dirty="0"/>
              <a:t>alla regola n.2 (figura 7) relative al </a:t>
            </a:r>
            <a:r>
              <a:rPr lang="it-IT" sz="1800" b="1" dirty="0"/>
              <a:t>PRIMO ANNO part-time</a:t>
            </a:r>
            <a:r>
              <a:rPr lang="it-IT" sz="1800" i="1" dirty="0"/>
              <a:t>. </a:t>
            </a: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8" name="Segnaposto numero diapositiva 7"/>
          <p:cNvSpPr>
            <a:spLocks noGrp="1"/>
          </p:cNvSpPr>
          <p:nvPr>
            <p:ph type="sldNum" sz="quarter" idx="12"/>
          </p:nvPr>
        </p:nvSpPr>
        <p:spPr/>
        <p:txBody>
          <a:bodyPr/>
          <a:lstStyle/>
          <a:p>
            <a:fld id="{DFAA26DA-4659-4A7F-A33C-D89E817FCABB}" type="slidenum">
              <a:rPr lang="it-IT" smtClean="0"/>
              <a:t>12</a:t>
            </a:fld>
            <a:endParaRPr lang="it-IT" dirty="0"/>
          </a:p>
        </p:txBody>
      </p:sp>
      <p:pic>
        <p:nvPicPr>
          <p:cNvPr id="10" name="Immagine 9"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8" y="2272504"/>
            <a:ext cx="5211989" cy="3034068"/>
          </a:xfrm>
          <a:prstGeom prst="rect">
            <a:avLst/>
          </a:prstGeom>
        </p:spPr>
      </p:pic>
      <p:pic>
        <p:nvPicPr>
          <p:cNvPr id="11" name="Immagine 10"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68" y="1681807"/>
            <a:ext cx="5426698" cy="481003"/>
          </a:xfrm>
          <a:prstGeom prst="rect">
            <a:avLst/>
          </a:prstGeom>
        </p:spPr>
      </p:pic>
      <p:pic>
        <p:nvPicPr>
          <p:cNvPr id="14" name="Immagine 13"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858" y="2252302"/>
            <a:ext cx="5506111" cy="2892785"/>
          </a:xfrm>
          <a:prstGeom prst="rect">
            <a:avLst/>
          </a:prstGeom>
        </p:spPr>
      </p:pic>
      <p:pic>
        <p:nvPicPr>
          <p:cNvPr id="15" name="Immagine 14"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2858" y="1711716"/>
            <a:ext cx="5426276" cy="440807"/>
          </a:xfrm>
          <a:prstGeom prst="rect">
            <a:avLst/>
          </a:prstGeom>
        </p:spPr>
      </p:pic>
      <p:pic>
        <p:nvPicPr>
          <p:cNvPr id="19" name="Immagine 18"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68" y="1234116"/>
            <a:ext cx="5426698" cy="368990"/>
          </a:xfrm>
          <a:prstGeom prst="rect">
            <a:avLst/>
          </a:prstGeom>
        </p:spPr>
      </p:pic>
      <p:pic>
        <p:nvPicPr>
          <p:cNvPr id="20" name="Immagine 19"/>
          <p:cNvPicPr>
            <a:picLocks noChangeAspect="1"/>
          </p:cNvPicPr>
          <p:nvPr/>
        </p:nvPicPr>
        <p:blipFill>
          <a:blip r:embed="rId7"/>
          <a:stretch>
            <a:fillRect/>
          </a:stretch>
        </p:blipFill>
        <p:spPr>
          <a:xfrm>
            <a:off x="6242858" y="1254361"/>
            <a:ext cx="5506112" cy="377385"/>
          </a:xfrm>
          <a:prstGeom prst="rect">
            <a:avLst/>
          </a:prstGeom>
        </p:spPr>
      </p:pic>
      <p:sp>
        <p:nvSpPr>
          <p:cNvPr id="21" name="Rettangolo 20"/>
          <p:cNvSpPr/>
          <p:nvPr/>
        </p:nvSpPr>
        <p:spPr>
          <a:xfrm>
            <a:off x="492968" y="1234116"/>
            <a:ext cx="5426698" cy="4310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2811463" y="5700498"/>
            <a:ext cx="789708" cy="307777"/>
          </a:xfrm>
          <a:prstGeom prst="rect">
            <a:avLst/>
          </a:prstGeom>
          <a:noFill/>
        </p:spPr>
        <p:txBody>
          <a:bodyPr wrap="square" rtlCol="0">
            <a:spAutoFit/>
          </a:bodyPr>
          <a:lstStyle/>
          <a:p>
            <a:r>
              <a:rPr lang="it-IT" sz="1400" dirty="0"/>
              <a:t>Fig.6</a:t>
            </a:r>
          </a:p>
        </p:txBody>
      </p:sp>
      <p:sp>
        <p:nvSpPr>
          <p:cNvPr id="27" name="Segnaposto contenuto 26"/>
          <p:cNvSpPr>
            <a:spLocks noGrp="1"/>
          </p:cNvSpPr>
          <p:nvPr>
            <p:ph idx="1"/>
          </p:nvPr>
        </p:nvSpPr>
        <p:spPr>
          <a:xfrm>
            <a:off x="8469283" y="5698387"/>
            <a:ext cx="699655" cy="357447"/>
          </a:xfrm>
        </p:spPr>
        <p:txBody>
          <a:bodyPr>
            <a:normAutofit/>
          </a:bodyPr>
          <a:lstStyle/>
          <a:p>
            <a:pPr marL="0" indent="0">
              <a:buNone/>
            </a:pPr>
            <a:r>
              <a:rPr lang="it-IT" sz="1400" dirty="0"/>
              <a:t>Fig.7</a:t>
            </a:r>
          </a:p>
        </p:txBody>
      </p:sp>
      <p:pic>
        <p:nvPicPr>
          <p:cNvPr id="3" name="Immagine 2"/>
          <p:cNvPicPr>
            <a:picLocks noChangeAspect="1"/>
          </p:cNvPicPr>
          <p:nvPr/>
        </p:nvPicPr>
        <p:blipFill>
          <a:blip r:embed="rId8"/>
          <a:stretch>
            <a:fillRect/>
          </a:stretch>
        </p:blipFill>
        <p:spPr>
          <a:xfrm>
            <a:off x="6242858" y="1257490"/>
            <a:ext cx="5506111" cy="4287099"/>
          </a:xfrm>
          <a:prstGeom prst="rect">
            <a:avLst/>
          </a:prstGeom>
        </p:spPr>
      </p:pic>
    </p:spTree>
    <p:extLst>
      <p:ext uri="{BB962C8B-B14F-4D97-AF65-F5344CB8AC3E}">
        <p14:creationId xmlns:p14="http://schemas.microsoft.com/office/powerpoint/2010/main" val="193181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488" y="382385"/>
            <a:ext cx="10085069" cy="1005839"/>
          </a:xfrm>
        </p:spPr>
        <p:txBody>
          <a:bodyPr>
            <a:normAutofit fontScale="90000"/>
          </a:bodyPr>
          <a:lstStyle/>
          <a:p>
            <a:r>
              <a:rPr lang="it-IT" sz="1800" dirty="0">
                <a:latin typeface="Calibri Light" panose="020F0302020204030204" pitchFamily="34" charset="0"/>
              </a:rPr>
              <a:t>In questa pagina (figura 8), comune a tutti i curricula, potrai scegliere </a:t>
            </a:r>
            <a:r>
              <a:rPr lang="it-IT" sz="1800" i="1" dirty="0">
                <a:latin typeface="Calibri Light" panose="020F0302020204030204" pitchFamily="34" charset="0"/>
              </a:rPr>
              <a:t>un</a:t>
            </a:r>
            <a:r>
              <a:rPr lang="it-IT" sz="1800" dirty="0">
                <a:latin typeface="Calibri Light" panose="020F0302020204030204" pitchFamily="34" charset="0"/>
              </a:rPr>
              <a:t> insegnamento di tipo affine o integrativo</a:t>
            </a:r>
            <a:r>
              <a:rPr lang="it-IT" sz="1800" i="1" dirty="0"/>
              <a:t> </a:t>
            </a:r>
            <a:r>
              <a:rPr lang="it-IT" sz="1800" dirty="0"/>
              <a:t> al </a:t>
            </a:r>
            <a:r>
              <a:rPr lang="it-IT" sz="1800" b="1" dirty="0"/>
              <a:t>PRIMO ANNO part-time </a:t>
            </a:r>
            <a:r>
              <a:rPr lang="it-IT" sz="1800" dirty="0"/>
              <a:t>per completare i 32 crediti</a:t>
            </a:r>
            <a:r>
              <a:rPr lang="it-IT" sz="1800" i="1" dirty="0"/>
              <a:t>. </a:t>
            </a:r>
            <a:r>
              <a:rPr lang="it-IT" sz="1800" dirty="0">
                <a:latin typeface="Calibri Light" panose="020F0302020204030204" pitchFamily="34" charset="0"/>
              </a:rPr>
              <a:t>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a:xfrm>
            <a:off x="952501" y="1561381"/>
            <a:ext cx="10020300" cy="5013985"/>
          </a:xfrm>
        </p:spPr>
        <p:txBody>
          <a:bodyPr anchor="b">
            <a:normAutofit/>
          </a:bodyPr>
          <a:lstStyle/>
          <a:p>
            <a:pPr marL="0" indent="0" algn="ctr">
              <a:buNone/>
            </a:pPr>
            <a:r>
              <a:rPr lang="it-IT" sz="1400" dirty="0"/>
              <a:t>Fig. 8</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13</a:t>
            </a:fld>
            <a:endParaRPr lang="it-IT"/>
          </a:p>
        </p:txBody>
      </p:sp>
      <p:pic>
        <p:nvPicPr>
          <p:cNvPr id="9" name="Immagine 8"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927" y="1001091"/>
            <a:ext cx="9501447" cy="392896"/>
          </a:xfrm>
          <a:prstGeom prst="rect">
            <a:avLst/>
          </a:prstGeom>
        </p:spPr>
      </p:pic>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328" y="1450266"/>
            <a:ext cx="5824643" cy="4819505"/>
          </a:xfrm>
          <a:prstGeom prst="rect">
            <a:avLst/>
          </a:prstGeom>
        </p:spPr>
      </p:pic>
      <p:pic>
        <p:nvPicPr>
          <p:cNvPr id="6" name="Immagine 5"/>
          <p:cNvPicPr>
            <a:picLocks noChangeAspect="1"/>
          </p:cNvPicPr>
          <p:nvPr/>
        </p:nvPicPr>
        <p:blipFill>
          <a:blip r:embed="rId4"/>
          <a:stretch>
            <a:fillRect/>
          </a:stretch>
        </p:blipFill>
        <p:spPr>
          <a:xfrm>
            <a:off x="5639793" y="1388224"/>
            <a:ext cx="2658086" cy="408467"/>
          </a:xfrm>
          <a:prstGeom prst="rect">
            <a:avLst/>
          </a:prstGeom>
        </p:spPr>
      </p:pic>
      <p:pic>
        <p:nvPicPr>
          <p:cNvPr id="7" name="Immagine 6"/>
          <p:cNvPicPr>
            <a:picLocks noChangeAspect="1"/>
          </p:cNvPicPr>
          <p:nvPr/>
        </p:nvPicPr>
        <p:blipFill>
          <a:blip r:embed="rId5"/>
          <a:stretch>
            <a:fillRect/>
          </a:stretch>
        </p:blipFill>
        <p:spPr>
          <a:xfrm>
            <a:off x="3050328" y="1670265"/>
            <a:ext cx="765214" cy="252851"/>
          </a:xfrm>
          <a:prstGeom prst="rect">
            <a:avLst/>
          </a:prstGeom>
        </p:spPr>
      </p:pic>
      <p:pic>
        <p:nvPicPr>
          <p:cNvPr id="10" name="Immagine 9"/>
          <p:cNvPicPr>
            <a:picLocks noChangeAspect="1"/>
          </p:cNvPicPr>
          <p:nvPr/>
        </p:nvPicPr>
        <p:blipFill>
          <a:blip r:embed="rId6"/>
          <a:stretch>
            <a:fillRect/>
          </a:stretch>
        </p:blipFill>
        <p:spPr>
          <a:xfrm>
            <a:off x="1211927" y="1001091"/>
            <a:ext cx="9516681" cy="5268680"/>
          </a:xfrm>
          <a:prstGeom prst="rect">
            <a:avLst/>
          </a:prstGeom>
        </p:spPr>
      </p:pic>
    </p:spTree>
    <p:extLst>
      <p:ext uri="{BB962C8B-B14F-4D97-AF65-F5344CB8AC3E}">
        <p14:creationId xmlns:p14="http://schemas.microsoft.com/office/powerpoint/2010/main" val="207961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1644" y="374073"/>
            <a:ext cx="10672156" cy="1039091"/>
          </a:xfrm>
        </p:spPr>
        <p:txBody>
          <a:bodyPr>
            <a:normAutofit fontScale="90000"/>
          </a:bodyPr>
          <a:lstStyle/>
          <a:p>
            <a:r>
              <a:rPr lang="it-IT" sz="1800" dirty="0">
                <a:latin typeface="Calibri Light" panose="020F0302020204030204" pitchFamily="34" charset="0"/>
              </a:rPr>
              <a:t>Il </a:t>
            </a:r>
            <a:r>
              <a:rPr lang="it-IT" sz="1800" b="1" dirty="0">
                <a:latin typeface="Calibri Light" panose="020F0302020204030204" pitchFamily="34" charset="0"/>
              </a:rPr>
              <a:t>PRIMO ANNO bis </a:t>
            </a:r>
            <a:r>
              <a:rPr lang="it-IT" sz="1800" dirty="0">
                <a:latin typeface="Calibri Light" panose="020F0302020204030204" pitchFamily="34" charset="0"/>
              </a:rPr>
              <a:t>part-time prevede 4 insegnamenti, uno di tipo affine o integrativo e tre di tipo caratterizzante,  per un totale di 32 crediti</a:t>
            </a:r>
            <a:r>
              <a:rPr lang="it-IT" sz="1800" i="1" dirty="0"/>
              <a:t>. </a:t>
            </a:r>
            <a:r>
              <a:rPr lang="it-IT" sz="1800" dirty="0"/>
              <a:t>La maschera che segue (figura 9) ti consentirà di inserire gli insegnamenti caratterizzanti di </a:t>
            </a:r>
            <a:r>
              <a:rPr lang="it-IT" sz="1800" i="1" dirty="0"/>
              <a:t>ambito “Formazione teorica avanzata” SSD: MAT/02 – MAT/03 – MAT/05</a:t>
            </a:r>
            <a:r>
              <a:rPr lang="it-IT" sz="1800" dirty="0"/>
              <a:t>. Il numero di crediti che potrai selezionare differisce in base al curriculum: </a:t>
            </a:r>
            <a:br>
              <a:rPr lang="it-IT" sz="1800" dirty="0"/>
            </a:br>
            <a:r>
              <a:rPr lang="it-IT" sz="1800" b="1" dirty="0"/>
              <a:t>24</a:t>
            </a:r>
            <a:r>
              <a:rPr lang="it-IT" sz="1800" dirty="0"/>
              <a:t> </a:t>
            </a:r>
            <a:r>
              <a:rPr lang="it-IT" sz="1800" dirty="0" err="1"/>
              <a:t>cfu</a:t>
            </a:r>
            <a:r>
              <a:rPr lang="it-IT" sz="1800" dirty="0"/>
              <a:t> per il </a:t>
            </a:r>
            <a:r>
              <a:rPr lang="it-IT" sz="1800" u="sng" dirty="0"/>
              <a:t>curriculum 1</a:t>
            </a:r>
            <a:r>
              <a:rPr lang="it-IT" sz="1800" dirty="0"/>
              <a:t>; </a:t>
            </a:r>
            <a:r>
              <a:rPr lang="it-IT" sz="1800" b="1" dirty="0"/>
              <a:t>16</a:t>
            </a:r>
            <a:r>
              <a:rPr lang="it-IT" sz="1800" dirty="0"/>
              <a:t> </a:t>
            </a:r>
            <a:r>
              <a:rPr lang="it-IT" sz="1800" dirty="0" err="1"/>
              <a:t>cfu</a:t>
            </a:r>
            <a:r>
              <a:rPr lang="it-IT" sz="1800" dirty="0"/>
              <a:t> per il </a:t>
            </a:r>
            <a:r>
              <a:rPr lang="it-IT" sz="1800" u="sng" dirty="0"/>
              <a:t>curriculum 2</a:t>
            </a:r>
            <a:r>
              <a:rPr lang="it-IT" sz="1800" dirty="0"/>
              <a:t>; </a:t>
            </a:r>
            <a:r>
              <a:rPr lang="it-IT" sz="1800" b="1" dirty="0"/>
              <a:t>8</a:t>
            </a:r>
            <a:r>
              <a:rPr lang="it-IT" sz="1800" dirty="0"/>
              <a:t> </a:t>
            </a:r>
            <a:r>
              <a:rPr lang="it-IT" sz="1800" dirty="0" err="1"/>
              <a:t>cfu</a:t>
            </a:r>
            <a:r>
              <a:rPr lang="it-IT" sz="1800" dirty="0"/>
              <a:t> per i </a:t>
            </a:r>
            <a:r>
              <a:rPr lang="it-IT" sz="1800" u="sng" dirty="0"/>
              <a:t>curricula 3 e 4</a:t>
            </a:r>
            <a:r>
              <a:rPr lang="it-IT" sz="1800" dirty="0"/>
              <a:t> in modo da soddisfare i requisiti previsti dal tuo curriculum (slide 7). </a:t>
            </a:r>
            <a:r>
              <a:rPr lang="it-IT" sz="1800" dirty="0">
                <a:latin typeface="Calibri Light" panose="020F0302020204030204" pitchFamily="34" charset="0"/>
              </a:rPr>
              <a:t>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a:xfrm>
            <a:off x="1007572" y="1539592"/>
            <a:ext cx="10020300" cy="4889294"/>
          </a:xfrm>
        </p:spPr>
        <p:txBody>
          <a:bodyPr anchor="b">
            <a:normAutofit/>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p:txBody>
      </p:sp>
      <p:sp>
        <p:nvSpPr>
          <p:cNvPr id="8" name="Segnaposto numero diapositiva 7"/>
          <p:cNvSpPr>
            <a:spLocks noGrp="1"/>
          </p:cNvSpPr>
          <p:nvPr>
            <p:ph type="sldNum" sz="quarter" idx="12"/>
          </p:nvPr>
        </p:nvSpPr>
        <p:spPr/>
        <p:txBody>
          <a:bodyPr/>
          <a:lstStyle/>
          <a:p>
            <a:fld id="{DFAA26DA-4659-4A7F-A33C-D89E817FCABB}" type="slidenum">
              <a:rPr lang="it-IT" smtClean="0"/>
              <a:t>14</a:t>
            </a:fld>
            <a:endParaRPr lang="it-IT"/>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448" y="1340481"/>
            <a:ext cx="6889419" cy="4927633"/>
          </a:xfrm>
          <a:prstGeom prst="rect">
            <a:avLst/>
          </a:prstGeom>
        </p:spPr>
      </p:pic>
      <p:pic>
        <p:nvPicPr>
          <p:cNvPr id="6" name="Immagine 5"/>
          <p:cNvPicPr>
            <a:picLocks noChangeAspect="1"/>
          </p:cNvPicPr>
          <p:nvPr/>
        </p:nvPicPr>
        <p:blipFill>
          <a:blip r:embed="rId3"/>
          <a:stretch>
            <a:fillRect/>
          </a:stretch>
        </p:blipFill>
        <p:spPr>
          <a:xfrm>
            <a:off x="4957566" y="1274183"/>
            <a:ext cx="4026672" cy="426181"/>
          </a:xfrm>
          <a:prstGeom prst="rect">
            <a:avLst/>
          </a:prstGeom>
        </p:spPr>
      </p:pic>
      <p:pic>
        <p:nvPicPr>
          <p:cNvPr id="7" name="Immagine 6"/>
          <p:cNvPicPr>
            <a:picLocks noChangeAspect="1"/>
          </p:cNvPicPr>
          <p:nvPr/>
        </p:nvPicPr>
        <p:blipFill>
          <a:blip r:embed="rId4"/>
          <a:stretch>
            <a:fillRect/>
          </a:stretch>
        </p:blipFill>
        <p:spPr>
          <a:xfrm>
            <a:off x="1814448" y="1568744"/>
            <a:ext cx="938212" cy="263240"/>
          </a:xfrm>
          <a:prstGeom prst="rect">
            <a:avLst/>
          </a:prstGeom>
        </p:spPr>
      </p:pic>
      <p:sp>
        <p:nvSpPr>
          <p:cNvPr id="11" name="Rettangolo 10"/>
          <p:cNvSpPr/>
          <p:nvPr/>
        </p:nvSpPr>
        <p:spPr>
          <a:xfrm>
            <a:off x="5266626" y="6352143"/>
            <a:ext cx="595035" cy="369332"/>
          </a:xfrm>
          <a:prstGeom prst="rect">
            <a:avLst/>
          </a:prstGeom>
        </p:spPr>
        <p:txBody>
          <a:bodyPr wrap="none">
            <a:spAutoFit/>
          </a:bodyPr>
          <a:lstStyle/>
          <a:p>
            <a:pPr algn="ctr"/>
            <a:r>
              <a:rPr lang="it-IT" sz="1400" dirty="0"/>
              <a:t>Fig</a:t>
            </a:r>
            <a:r>
              <a:rPr lang="it-IT" dirty="0"/>
              <a:t>. </a:t>
            </a:r>
            <a:r>
              <a:rPr lang="it-IT" sz="1400" dirty="0"/>
              <a:t>9</a:t>
            </a:r>
          </a:p>
        </p:txBody>
      </p:sp>
      <p:pic>
        <p:nvPicPr>
          <p:cNvPr id="13" name="Immagine 12"/>
          <p:cNvPicPr>
            <a:picLocks noChangeAspect="1"/>
          </p:cNvPicPr>
          <p:nvPr/>
        </p:nvPicPr>
        <p:blipFill>
          <a:blip r:embed="rId5"/>
          <a:stretch>
            <a:fillRect/>
          </a:stretch>
        </p:blipFill>
        <p:spPr>
          <a:xfrm>
            <a:off x="831192" y="1252245"/>
            <a:ext cx="10522608" cy="5099898"/>
          </a:xfrm>
          <a:prstGeom prst="rect">
            <a:avLst/>
          </a:prstGeom>
        </p:spPr>
      </p:pic>
    </p:spTree>
    <p:extLst>
      <p:ext uri="{BB962C8B-B14F-4D97-AF65-F5344CB8AC3E}">
        <p14:creationId xmlns:p14="http://schemas.microsoft.com/office/powerpoint/2010/main" val="289896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1644" y="374073"/>
            <a:ext cx="10672156" cy="1039091"/>
          </a:xfrm>
        </p:spPr>
        <p:txBody>
          <a:bodyPr>
            <a:normAutofit fontScale="90000"/>
          </a:bodyPr>
          <a:lstStyle/>
          <a:p>
            <a:r>
              <a:rPr lang="it-IT" sz="1800" dirty="0"/>
              <a:t>La maschera che segue (figura 10) ti consentirà di inserire al </a:t>
            </a:r>
            <a:r>
              <a:rPr lang="it-IT" sz="1800" b="1" dirty="0"/>
              <a:t>PRIMO ANNO bis </a:t>
            </a:r>
            <a:r>
              <a:rPr lang="it-IT" sz="1800" dirty="0"/>
              <a:t>part-time</a:t>
            </a:r>
            <a:r>
              <a:rPr lang="it-IT" sz="1800" b="1" dirty="0"/>
              <a:t> </a:t>
            </a:r>
            <a:r>
              <a:rPr lang="it-IT" sz="1800" dirty="0"/>
              <a:t>gli insegnamenti caratterizzanti di </a:t>
            </a:r>
            <a:r>
              <a:rPr lang="it-IT" sz="1800" i="1" dirty="0"/>
              <a:t>ambito “Formazione modellistico-applicativa” SSD: MAT/06 – MAT/07 – MAT/08</a:t>
            </a:r>
            <a:r>
              <a:rPr lang="it-IT" sz="1800" dirty="0"/>
              <a:t>. Il numero di crediti che potrai selezionare differisce in base al curriculum: </a:t>
            </a:r>
            <a:r>
              <a:rPr lang="it-IT" sz="1800" b="1" dirty="0"/>
              <a:t>8</a:t>
            </a:r>
            <a:r>
              <a:rPr lang="it-IT" sz="1800" dirty="0"/>
              <a:t> </a:t>
            </a:r>
            <a:r>
              <a:rPr lang="it-IT" sz="1800" dirty="0" err="1"/>
              <a:t>cfu</a:t>
            </a:r>
            <a:r>
              <a:rPr lang="it-IT" sz="1800" dirty="0"/>
              <a:t> per il </a:t>
            </a:r>
            <a:r>
              <a:rPr lang="it-IT" sz="1800" u="sng" dirty="0"/>
              <a:t>curriculum 2;</a:t>
            </a:r>
            <a:r>
              <a:rPr lang="it-IT" sz="1800" dirty="0"/>
              <a:t> </a:t>
            </a:r>
            <a:r>
              <a:rPr lang="it-IT" sz="1800" b="1" dirty="0"/>
              <a:t>16</a:t>
            </a:r>
            <a:r>
              <a:rPr lang="it-IT" sz="1800" dirty="0"/>
              <a:t> </a:t>
            </a:r>
            <a:r>
              <a:rPr lang="it-IT" sz="1800" dirty="0" err="1"/>
              <a:t>cfu</a:t>
            </a:r>
            <a:r>
              <a:rPr lang="it-IT" sz="1800" dirty="0"/>
              <a:t> per i </a:t>
            </a:r>
            <a:r>
              <a:rPr lang="it-IT" sz="1800" u="sng" dirty="0"/>
              <a:t>curricula 3 e 4</a:t>
            </a:r>
            <a:r>
              <a:rPr lang="it-IT" sz="1800" dirty="0"/>
              <a:t>.</a:t>
            </a:r>
            <a:r>
              <a:rPr lang="it-IT" sz="1800" i="1" dirty="0"/>
              <a:t> </a:t>
            </a:r>
            <a:r>
              <a:rPr lang="it-IT" sz="1800" dirty="0"/>
              <a:t>La regola non è visibile per il curriculum 1.</a:t>
            </a:r>
            <a:br>
              <a:rPr lang="it-IT" sz="1800" dirty="0"/>
            </a:br>
            <a:r>
              <a:rPr lang="it-IT" sz="1800" dirty="0">
                <a:latin typeface="Calibri Light" panose="020F0302020204030204" pitchFamily="34" charset="0"/>
              </a:rPr>
              <a:t>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a:xfrm>
            <a:off x="952501" y="1561382"/>
            <a:ext cx="10020300" cy="4889294"/>
          </a:xfrm>
        </p:spPr>
        <p:txBody>
          <a:bodyPr anchor="b">
            <a:normAutofit/>
          </a:bodyPr>
          <a:lstStyle/>
          <a:p>
            <a:pPr marL="0" indent="0" algn="ctr">
              <a:buNone/>
            </a:pPr>
            <a:r>
              <a:rPr lang="it-IT" sz="1400" dirty="0"/>
              <a:t>Fig. 10</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15</a:t>
            </a:fld>
            <a:endParaRPr lang="it-IT"/>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051" y="1434089"/>
            <a:ext cx="6573320" cy="4753918"/>
          </a:xfrm>
          <a:prstGeom prst="rect">
            <a:avLst/>
          </a:prstGeom>
        </p:spPr>
      </p:pic>
      <p:pic>
        <p:nvPicPr>
          <p:cNvPr id="7" name="Immagine 6"/>
          <p:cNvPicPr>
            <a:picLocks noChangeAspect="1"/>
          </p:cNvPicPr>
          <p:nvPr/>
        </p:nvPicPr>
        <p:blipFill>
          <a:blip r:embed="rId3"/>
          <a:stretch>
            <a:fillRect/>
          </a:stretch>
        </p:blipFill>
        <p:spPr>
          <a:xfrm>
            <a:off x="5433375" y="1368155"/>
            <a:ext cx="4023709" cy="426757"/>
          </a:xfrm>
          <a:prstGeom prst="rect">
            <a:avLst/>
          </a:prstGeom>
        </p:spPr>
      </p:pic>
      <p:pic>
        <p:nvPicPr>
          <p:cNvPr id="9" name="Immagine 8"/>
          <p:cNvPicPr>
            <a:picLocks noChangeAspect="1"/>
          </p:cNvPicPr>
          <p:nvPr/>
        </p:nvPicPr>
        <p:blipFill>
          <a:blip r:embed="rId4"/>
          <a:stretch>
            <a:fillRect/>
          </a:stretch>
        </p:blipFill>
        <p:spPr>
          <a:xfrm>
            <a:off x="2421051" y="1654369"/>
            <a:ext cx="935633" cy="281085"/>
          </a:xfrm>
          <a:prstGeom prst="rect">
            <a:avLst/>
          </a:prstGeom>
        </p:spPr>
      </p:pic>
      <p:pic>
        <p:nvPicPr>
          <p:cNvPr id="11" name="Immagine 10"/>
          <p:cNvPicPr>
            <a:picLocks noChangeAspect="1"/>
          </p:cNvPicPr>
          <p:nvPr/>
        </p:nvPicPr>
        <p:blipFill>
          <a:blip r:embed="rId5"/>
          <a:stretch>
            <a:fillRect/>
          </a:stretch>
        </p:blipFill>
        <p:spPr>
          <a:xfrm>
            <a:off x="750321" y="1368155"/>
            <a:ext cx="10534801" cy="4839977"/>
          </a:xfrm>
          <a:prstGeom prst="rect">
            <a:avLst/>
          </a:prstGeom>
        </p:spPr>
      </p:pic>
    </p:spTree>
    <p:extLst>
      <p:ext uri="{BB962C8B-B14F-4D97-AF65-F5344CB8AC3E}">
        <p14:creationId xmlns:p14="http://schemas.microsoft.com/office/powerpoint/2010/main" val="27864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489" y="382385"/>
            <a:ext cx="9592886" cy="1005839"/>
          </a:xfrm>
        </p:spPr>
        <p:txBody>
          <a:bodyPr>
            <a:normAutofit fontScale="90000"/>
          </a:bodyPr>
          <a:lstStyle/>
          <a:p>
            <a:r>
              <a:rPr lang="it-IT" sz="1800" dirty="0">
                <a:latin typeface="Calibri Light" panose="020F0302020204030204" pitchFamily="34" charset="0"/>
              </a:rPr>
              <a:t>In questa pagina (fig. 11), comune a tutti i curricula, potrai scegliere </a:t>
            </a:r>
            <a:r>
              <a:rPr lang="it-IT" sz="1800" i="1" dirty="0">
                <a:latin typeface="Calibri Light" panose="020F0302020204030204" pitchFamily="34" charset="0"/>
              </a:rPr>
              <a:t>un</a:t>
            </a:r>
            <a:r>
              <a:rPr lang="it-IT" sz="1800" dirty="0">
                <a:latin typeface="Calibri Light" panose="020F0302020204030204" pitchFamily="34" charset="0"/>
              </a:rPr>
              <a:t> insegnamento di tipo affine o integrativo</a:t>
            </a:r>
            <a:r>
              <a:rPr lang="it-IT" sz="1800" i="1" dirty="0"/>
              <a:t> </a:t>
            </a:r>
            <a:r>
              <a:rPr lang="it-IT" sz="1800" dirty="0"/>
              <a:t> al </a:t>
            </a:r>
            <a:r>
              <a:rPr lang="it-IT" sz="1800" b="1" dirty="0"/>
              <a:t>PRIMO ANNO bis </a:t>
            </a:r>
            <a:r>
              <a:rPr lang="it-IT" sz="1800" dirty="0"/>
              <a:t>part-time</a:t>
            </a:r>
            <a:r>
              <a:rPr lang="it-IT" sz="1800" b="1" dirty="0"/>
              <a:t> </a:t>
            </a:r>
            <a:r>
              <a:rPr lang="it-IT" sz="1800" dirty="0"/>
              <a:t>per completare i 32 crediti</a:t>
            </a:r>
            <a:r>
              <a:rPr lang="it-IT" sz="1800" i="1" dirty="0"/>
              <a:t>. </a:t>
            </a:r>
            <a:r>
              <a:rPr lang="it-IT" sz="1800" dirty="0">
                <a:latin typeface="Calibri Light" panose="020F0302020204030204" pitchFamily="34" charset="0"/>
              </a:rPr>
              <a:t>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a:xfrm>
            <a:off x="952501" y="1561382"/>
            <a:ext cx="10020300" cy="4889294"/>
          </a:xfrm>
        </p:spPr>
        <p:txBody>
          <a:bodyPr anchor="b">
            <a:normAutofit/>
          </a:bodyPr>
          <a:lstStyle/>
          <a:p>
            <a:pPr marL="0" indent="0" algn="ctr">
              <a:buNone/>
            </a:pPr>
            <a:r>
              <a:rPr lang="it-IT" sz="1400" dirty="0"/>
              <a:t>Fig. 11</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16</a:t>
            </a:fld>
            <a:endParaRPr lang="it-IT"/>
          </a:p>
        </p:txBody>
      </p:sp>
      <p:pic>
        <p:nvPicPr>
          <p:cNvPr id="9" name="Immagine 8"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927" y="1001091"/>
            <a:ext cx="9501447" cy="392896"/>
          </a:xfrm>
          <a:prstGeom prst="rect">
            <a:avLst/>
          </a:prstGeom>
        </p:spPr>
      </p:pic>
      <p:pic>
        <p:nvPicPr>
          <p:cNvPr id="5" name="Immagine 4"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921" y="1451960"/>
            <a:ext cx="6138755" cy="4731232"/>
          </a:xfrm>
          <a:prstGeom prst="rect">
            <a:avLst/>
          </a:prstGeom>
        </p:spPr>
      </p:pic>
      <p:pic>
        <p:nvPicPr>
          <p:cNvPr id="6" name="Immagine 5"/>
          <p:cNvPicPr>
            <a:picLocks noChangeAspect="1"/>
          </p:cNvPicPr>
          <p:nvPr/>
        </p:nvPicPr>
        <p:blipFill>
          <a:blip r:embed="rId4"/>
          <a:stretch>
            <a:fillRect/>
          </a:stretch>
        </p:blipFill>
        <p:spPr>
          <a:xfrm>
            <a:off x="5395778" y="1390345"/>
            <a:ext cx="3340898" cy="353599"/>
          </a:xfrm>
          <a:prstGeom prst="rect">
            <a:avLst/>
          </a:prstGeom>
        </p:spPr>
      </p:pic>
      <p:pic>
        <p:nvPicPr>
          <p:cNvPr id="7" name="Immagine 6"/>
          <p:cNvPicPr>
            <a:picLocks noChangeAspect="1"/>
          </p:cNvPicPr>
          <p:nvPr/>
        </p:nvPicPr>
        <p:blipFill>
          <a:blip r:embed="rId5"/>
          <a:stretch>
            <a:fillRect/>
          </a:stretch>
        </p:blipFill>
        <p:spPr>
          <a:xfrm>
            <a:off x="2597920" y="1692339"/>
            <a:ext cx="821159" cy="225572"/>
          </a:xfrm>
          <a:prstGeom prst="rect">
            <a:avLst/>
          </a:prstGeom>
        </p:spPr>
      </p:pic>
      <p:pic>
        <p:nvPicPr>
          <p:cNvPr id="10" name="Immagine 9"/>
          <p:cNvPicPr>
            <a:picLocks noChangeAspect="1"/>
          </p:cNvPicPr>
          <p:nvPr/>
        </p:nvPicPr>
        <p:blipFill>
          <a:blip r:embed="rId6"/>
          <a:stretch>
            <a:fillRect/>
          </a:stretch>
        </p:blipFill>
        <p:spPr>
          <a:xfrm>
            <a:off x="1211927" y="1001090"/>
            <a:ext cx="9501447" cy="5182101"/>
          </a:xfrm>
          <a:prstGeom prst="rect">
            <a:avLst/>
          </a:prstGeom>
        </p:spPr>
      </p:pic>
    </p:spTree>
    <p:extLst>
      <p:ext uri="{BB962C8B-B14F-4D97-AF65-F5344CB8AC3E}">
        <p14:creationId xmlns:p14="http://schemas.microsoft.com/office/powerpoint/2010/main" val="59026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488" y="382385"/>
            <a:ext cx="10085069" cy="1005839"/>
          </a:xfrm>
        </p:spPr>
        <p:txBody>
          <a:bodyPr>
            <a:normAutofit fontScale="90000"/>
          </a:bodyPr>
          <a:lstStyle/>
          <a:p>
            <a:r>
              <a:rPr lang="it-IT" sz="1800" dirty="0">
                <a:latin typeface="Calibri Light" panose="020F0302020204030204" pitchFamily="34" charset="0"/>
              </a:rPr>
              <a:t>Il </a:t>
            </a:r>
            <a:r>
              <a:rPr lang="it-IT" sz="1800" b="1" dirty="0">
                <a:latin typeface="Calibri Light" panose="020F0302020204030204" pitchFamily="34" charset="0"/>
              </a:rPr>
              <a:t>SECONDO ANNO </a:t>
            </a:r>
            <a:r>
              <a:rPr lang="it-IT" sz="1800" dirty="0">
                <a:latin typeface="Calibri Light" panose="020F0302020204030204" pitchFamily="34" charset="0"/>
              </a:rPr>
              <a:t>part time prevede 17 crediti: 16 crediti a libera scelta dello studente ed 1 credito relativo all’attività obbligatoria che potrai inserire in questa pagina (figura 12). 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800" dirty="0">
                <a:latin typeface="Calibri Light" panose="020F0302020204030204" pitchFamily="34" charset="0"/>
              </a:rPr>
            </a:br>
            <a:r>
              <a:rPr lang="it-IT" sz="1800" b="1" dirty="0">
                <a:latin typeface="Calibri Light" panose="020F0302020204030204" pitchFamily="34" charset="0"/>
              </a:rPr>
              <a:t>NOTA</a:t>
            </a:r>
            <a:r>
              <a:rPr lang="it-IT" sz="1800" dirty="0">
                <a:latin typeface="Calibri Light" panose="020F0302020204030204" pitchFamily="34" charset="0"/>
              </a:rPr>
              <a:t>: </a:t>
            </a:r>
            <a:r>
              <a:rPr lang="it-IT" sz="1800" i="1" dirty="0">
                <a:latin typeface="Calibri Light" panose="020F0302020204030204" pitchFamily="34" charset="0"/>
              </a:rPr>
              <a:t>nella parte inferiore di ogni pagina puoi visualizzare tutte le attività via via selezionate durante la compilazione e gli insegnamenti obbligatori</a:t>
            </a:r>
            <a:r>
              <a:rPr lang="it-IT" sz="1800" dirty="0">
                <a:latin typeface="Calibri Light" panose="020F0302020204030204" pitchFamily="34" charset="0"/>
              </a:rPr>
              <a:t>’’.</a:t>
            </a:r>
            <a:br>
              <a:rPr lang="it-IT" sz="1600" b="1" dirty="0">
                <a:latin typeface="Calibri Light" panose="020F0302020204030204" pitchFamily="34" charset="0"/>
              </a:rPr>
            </a:br>
            <a:br>
              <a:rPr lang="it-IT" sz="1800" dirty="0">
                <a:latin typeface="Calibri Light" panose="020F0302020204030204" pitchFamily="34" charset="0"/>
              </a:rPr>
            </a:b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a:xfrm>
            <a:off x="952501" y="1561382"/>
            <a:ext cx="10020300" cy="5131458"/>
          </a:xfrm>
        </p:spPr>
        <p:txBody>
          <a:bodyPr anchor="b">
            <a:normAutofit/>
          </a:bodyPr>
          <a:lstStyle/>
          <a:p>
            <a:pPr marL="0" indent="0" algn="ctr">
              <a:buNone/>
            </a:pPr>
            <a:r>
              <a:rPr lang="it-IT" sz="1400" dirty="0"/>
              <a:t>Fig. 12</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17</a:t>
            </a:fld>
            <a:endParaRPr lang="it-IT"/>
          </a:p>
        </p:txBody>
      </p:sp>
      <p:pic>
        <p:nvPicPr>
          <p:cNvPr id="9" name="Immagine 8"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926" y="1003032"/>
            <a:ext cx="9760875" cy="392896"/>
          </a:xfrm>
          <a:prstGeom prst="rect">
            <a:avLst/>
          </a:prstGeom>
        </p:spPr>
      </p:pic>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835" y="1447151"/>
            <a:ext cx="6188871" cy="5023431"/>
          </a:xfrm>
          <a:prstGeom prst="rect">
            <a:avLst/>
          </a:prstGeom>
        </p:spPr>
      </p:pic>
      <p:pic>
        <p:nvPicPr>
          <p:cNvPr id="11" name="Immagine 10"/>
          <p:cNvPicPr>
            <a:picLocks noChangeAspect="1"/>
          </p:cNvPicPr>
          <p:nvPr/>
        </p:nvPicPr>
        <p:blipFill>
          <a:blip r:embed="rId4"/>
          <a:stretch>
            <a:fillRect/>
          </a:stretch>
        </p:blipFill>
        <p:spPr>
          <a:xfrm>
            <a:off x="5606479" y="1376878"/>
            <a:ext cx="3340898" cy="353599"/>
          </a:xfrm>
          <a:prstGeom prst="rect">
            <a:avLst/>
          </a:prstGeom>
        </p:spPr>
      </p:pic>
      <p:pic>
        <p:nvPicPr>
          <p:cNvPr id="12" name="Immagine 11"/>
          <p:cNvPicPr>
            <a:picLocks noChangeAspect="1"/>
          </p:cNvPicPr>
          <p:nvPr/>
        </p:nvPicPr>
        <p:blipFill>
          <a:blip r:embed="rId5"/>
          <a:stretch>
            <a:fillRect/>
          </a:stretch>
        </p:blipFill>
        <p:spPr>
          <a:xfrm>
            <a:off x="2845545" y="1629079"/>
            <a:ext cx="931491" cy="232972"/>
          </a:xfrm>
          <a:prstGeom prst="rect">
            <a:avLst/>
          </a:prstGeom>
        </p:spPr>
      </p:pic>
      <p:sp>
        <p:nvSpPr>
          <p:cNvPr id="14" name="Rettangolo 13"/>
          <p:cNvSpPr/>
          <p:nvPr/>
        </p:nvSpPr>
        <p:spPr>
          <a:xfrm>
            <a:off x="1211926" y="1003032"/>
            <a:ext cx="9677747" cy="5467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718262" y="5029200"/>
            <a:ext cx="6417425" cy="14413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941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2300"/>
            <a:ext cx="10749743" cy="1398615"/>
          </a:xfrm>
        </p:spPr>
        <p:txBody>
          <a:bodyPr>
            <a:normAutofit fontScale="90000"/>
          </a:bodyPr>
          <a:lstStyle/>
          <a:p>
            <a:r>
              <a:rPr lang="it-IT" sz="2000" b="1" dirty="0">
                <a:solidFill>
                  <a:prstClr val="black"/>
                </a:solidFill>
                <a:latin typeface="Calibri Light" panose="020F0302020204030204" pitchFamily="34" charset="0"/>
              </a:rPr>
              <a:t>				</a:t>
            </a:r>
            <a:br>
              <a:rPr lang="it-IT" sz="2000" dirty="0">
                <a:latin typeface="Calibri Light" panose="020F0302020204030204" pitchFamily="34" charset="0"/>
              </a:rPr>
            </a:br>
            <a:r>
              <a:rPr lang="it-IT" sz="1600" dirty="0">
                <a:latin typeface="Calibri Light" panose="020F0302020204030204" pitchFamily="34" charset="0"/>
              </a:rPr>
              <a:t>Nelle regole che seguono potrai completare il tuo piano di studi inserendo 16 </a:t>
            </a:r>
            <a:r>
              <a:rPr lang="it-IT" sz="1600" b="1" dirty="0">
                <a:latin typeface="Calibri Light" panose="020F0302020204030204" pitchFamily="34" charset="0"/>
              </a:rPr>
              <a:t>crediti a libera scelta </a:t>
            </a:r>
            <a:r>
              <a:rPr lang="it-IT" sz="1600" dirty="0">
                <a:latin typeface="Calibri Light" panose="020F0302020204030204" pitchFamily="34" charset="0"/>
              </a:rPr>
              <a:t>al </a:t>
            </a:r>
            <a:r>
              <a:rPr lang="it-IT" sz="1600" b="1" u="sng" dirty="0">
                <a:latin typeface="Calibri Light" panose="020F0302020204030204" pitchFamily="34" charset="0"/>
              </a:rPr>
              <a:t>SECONDO ANNO </a:t>
            </a:r>
            <a:r>
              <a:rPr lang="it-IT" sz="1600" b="1" dirty="0">
                <a:latin typeface="Calibri Light" panose="020F0302020204030204" pitchFamily="34" charset="0"/>
              </a:rPr>
              <a:t>part time</a:t>
            </a:r>
            <a:r>
              <a:rPr lang="it-IT" sz="1600" dirty="0">
                <a:latin typeface="Calibri Light" panose="020F0302020204030204" pitchFamily="34" charset="0"/>
              </a:rPr>
              <a:t>.</a:t>
            </a:r>
            <a:br>
              <a:rPr lang="it-IT" sz="1600" dirty="0">
                <a:latin typeface="Calibri Light" panose="020F0302020204030204" pitchFamily="34" charset="0"/>
              </a:rPr>
            </a:br>
            <a:r>
              <a:rPr lang="it-IT" sz="1600" u="sng" dirty="0">
                <a:latin typeface="Calibri Light" panose="020F0302020204030204" pitchFamily="34" charset="0"/>
              </a:rPr>
              <a:t>Non è possibile superare per tali attività i 16 crediti complessivi</a:t>
            </a:r>
            <a:r>
              <a:rPr lang="it-IT" sz="1600" dirty="0">
                <a:latin typeface="Calibri Light" panose="020F0302020204030204" pitchFamily="34" charset="0"/>
              </a:rPr>
              <a:t>. Potrai scegliere gli insegnamenti offerti dal tuo Corso e/o da altri Corsi di laurea dell’Ateneo. Nella maschera che segue (figura 13) ti viene riproposto l’elenco degli insegnamenti offerti dal Regolamento del tuo Corso da inserire al SECONDO ANNO part time come esami a libera scelta. </a:t>
            </a:r>
            <a:br>
              <a:rPr lang="it-IT" sz="1600" dirty="0">
                <a:latin typeface="Calibri Light" panose="020F0302020204030204" pitchFamily="34" charset="0"/>
              </a:rPr>
            </a:br>
            <a:r>
              <a:rPr lang="it-IT" sz="1600" i="1" dirty="0">
                <a:latin typeface="Calibri Light" panose="020F0302020204030204" pitchFamily="34" charset="0"/>
              </a:rPr>
              <a:t>Se utilizzi questa regola, clicca ''Regola </a:t>
            </a:r>
            <a:r>
              <a:rPr lang="it-IT" sz="1600" i="1" dirty="0" err="1">
                <a:latin typeface="Calibri Light" panose="020F0302020204030204" pitchFamily="34" charset="0"/>
              </a:rPr>
              <a:t>succ</a:t>
            </a:r>
            <a:r>
              <a:rPr lang="it-IT" sz="1600" i="1" dirty="0">
                <a:latin typeface="Calibri Light" panose="020F0302020204030204" pitchFamily="34" charset="0"/>
              </a:rPr>
              <a:t>.'' per proseguire nella compilazione.  </a:t>
            </a:r>
            <a:br>
              <a:rPr lang="it-IT" sz="1600" i="1" dirty="0">
                <a:latin typeface="Calibri Light" panose="020F0302020204030204" pitchFamily="34" charset="0"/>
              </a:rPr>
            </a:br>
            <a:r>
              <a:rPr lang="it-IT" sz="1600" i="1" dirty="0">
                <a:latin typeface="Calibri Light" panose="020F0302020204030204" pitchFamily="34" charset="0"/>
              </a:rPr>
              <a:t>Se  non intendi selezionare alcuna attività  e preferisci passare alla regola successiva clicca ‘</a:t>
            </a:r>
            <a:r>
              <a:rPr lang="it-IT" sz="1600" b="1" i="1" dirty="0">
                <a:latin typeface="Calibri Light" panose="020F0302020204030204" pitchFamily="34" charset="0"/>
              </a:rPr>
              <a:t>’Salta la scelta</a:t>
            </a:r>
            <a:r>
              <a:rPr lang="it-IT" sz="1600" i="1" dirty="0">
                <a:latin typeface="Calibri Light" panose="020F0302020204030204" pitchFamily="34" charset="0"/>
              </a:rPr>
              <a:t>’’.</a:t>
            </a: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833967"/>
          </a:xfrm>
        </p:spPr>
        <p:txBody>
          <a:bodyPr anchor="b">
            <a:normAutofit/>
          </a:bodyPr>
          <a:lstStyle/>
          <a:p>
            <a:pPr marL="0" indent="0" algn="ctr">
              <a:buNone/>
            </a:pPr>
            <a:r>
              <a:rPr lang="it-IT" sz="1400" dirty="0"/>
              <a:t>Fig. 13</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18</a:t>
            </a:fld>
            <a:endParaRPr lang="it-IT"/>
          </a:p>
        </p:txBody>
      </p:sp>
      <p:pic>
        <p:nvPicPr>
          <p:cNvPr id="7" name="Immagine 6"/>
          <p:cNvPicPr>
            <a:picLocks noChangeAspect="1"/>
          </p:cNvPicPr>
          <p:nvPr/>
        </p:nvPicPr>
        <p:blipFill>
          <a:blip r:embed="rId2"/>
          <a:stretch>
            <a:fillRect/>
          </a:stretch>
        </p:blipFill>
        <p:spPr>
          <a:xfrm>
            <a:off x="2457169" y="2293247"/>
            <a:ext cx="1024139" cy="268247"/>
          </a:xfrm>
          <a:prstGeom prst="rect">
            <a:avLst/>
          </a:prstGeom>
        </p:spPr>
      </p:pic>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67" y="1675478"/>
            <a:ext cx="5322992" cy="4680872"/>
          </a:xfrm>
          <a:prstGeom prst="rect">
            <a:avLst/>
          </a:prstGeom>
        </p:spPr>
      </p:pic>
      <p:sp>
        <p:nvSpPr>
          <p:cNvPr id="5" name="Rettangolo 4"/>
          <p:cNvSpPr/>
          <p:nvPr/>
        </p:nvSpPr>
        <p:spPr>
          <a:xfrm>
            <a:off x="931025" y="1654233"/>
            <a:ext cx="10498975" cy="4702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4"/>
          <a:stretch>
            <a:fillRect/>
          </a:stretch>
        </p:blipFill>
        <p:spPr>
          <a:xfrm>
            <a:off x="3335591" y="6050732"/>
            <a:ext cx="770896" cy="344150"/>
          </a:xfrm>
          <a:prstGeom prst="rect">
            <a:avLst/>
          </a:prstGeom>
        </p:spPr>
      </p:pic>
    </p:spTree>
    <p:extLst>
      <p:ext uri="{BB962C8B-B14F-4D97-AF65-F5344CB8AC3E}">
        <p14:creationId xmlns:p14="http://schemas.microsoft.com/office/powerpoint/2010/main" val="374809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FAA26DA-4659-4A7F-A33C-D89E817FCABB}" type="slidenum">
              <a:rPr lang="it-IT" smtClean="0"/>
              <a:t>19</a:t>
            </a:fld>
            <a:endParaRPr lang="it-IT"/>
          </a:p>
        </p:txBody>
      </p:sp>
      <p:sp>
        <p:nvSpPr>
          <p:cNvPr id="3" name="Rettangolo 2"/>
          <p:cNvSpPr/>
          <p:nvPr/>
        </p:nvSpPr>
        <p:spPr>
          <a:xfrm>
            <a:off x="939338" y="756458"/>
            <a:ext cx="10414462" cy="5632311"/>
          </a:xfrm>
          <a:prstGeom prst="rect">
            <a:avLst/>
          </a:prstGeom>
        </p:spPr>
        <p:txBody>
          <a:bodyPr wrap="square">
            <a:spAutoFit/>
          </a:bodyPr>
          <a:lstStyle/>
          <a:p>
            <a:r>
              <a:rPr lang="it-IT" dirty="0">
                <a:latin typeface="Calibri Light" panose="020F0302020204030204" pitchFamily="34" charset="0"/>
              </a:rPr>
              <a:t>Nell’elenco visibile nella precedente maschera (figura 13) figura anche l’ ’</a:t>
            </a:r>
            <a:r>
              <a:rPr lang="it-IT" b="1" u="sng" dirty="0">
                <a:latin typeface="Calibri Light" panose="020F0302020204030204" pitchFamily="34" charset="0"/>
              </a:rPr>
              <a:t>’ESAME POLITECNICO</a:t>
            </a:r>
            <a:r>
              <a:rPr lang="it-IT" dirty="0">
                <a:latin typeface="Calibri Light" panose="020F0302020204030204" pitchFamily="34" charset="0"/>
              </a:rPr>
              <a:t>’’ da 8 o 10 crediti.</a:t>
            </a:r>
          </a:p>
          <a:p>
            <a:r>
              <a:rPr lang="it-IT" dirty="0">
                <a:latin typeface="Calibri Light" panose="020F0302020204030204" pitchFamily="34" charset="0"/>
              </a:rPr>
              <a:t>Tale attività può, dunque, essere inserita in piano come attività a libera scelta.</a:t>
            </a:r>
          </a:p>
          <a:p>
            <a:r>
              <a:rPr lang="it-IT" dirty="0">
                <a:latin typeface="Calibri Light" panose="020F0302020204030204" pitchFamily="34" charset="0"/>
              </a:rPr>
              <a:t>Essa ti consentirà di sostenere gli esami impartiti dal Corso di laurea magistrale di Ingegneria Matematica del Politecnico di Milano, con il quale è stata stipulata specifica convenzione.</a:t>
            </a:r>
          </a:p>
          <a:p>
            <a:endParaRPr lang="it-IT" dirty="0">
              <a:latin typeface="Calibri Light" panose="020F0302020204030204" pitchFamily="34" charset="0"/>
            </a:endParaRPr>
          </a:p>
          <a:p>
            <a:r>
              <a:rPr lang="it-IT" dirty="0">
                <a:latin typeface="Calibri Light" panose="020F0302020204030204" pitchFamily="34" charset="0"/>
              </a:rPr>
              <a:t>L’elenco degli insegnamenti del Politecnico di Milano che puoi sostenere è indicato nel Regolamento didattico del corso: </a:t>
            </a:r>
            <a:r>
              <a:rPr lang="it-IT" dirty="0">
                <a:latin typeface="Calibri Light" panose="020F0302020204030204" pitchFamily="34" charset="0"/>
                <a:hlinkClick r:id="rId2"/>
              </a:rPr>
              <a:t>https://elearning.unimib.it/mod/page/view.php?id=232591</a:t>
            </a:r>
            <a:endParaRPr lang="it-IT" dirty="0">
              <a:latin typeface="Calibri Light" panose="020F0302020204030204" pitchFamily="34" charset="0"/>
            </a:endParaRPr>
          </a:p>
          <a:p>
            <a:r>
              <a:rPr lang="it-IT" dirty="0">
                <a:latin typeface="Calibri Light" panose="020F0302020204030204" pitchFamily="34" charset="0"/>
              </a:rPr>
              <a:t>e nel Manifesto degli studi: </a:t>
            </a:r>
            <a:r>
              <a:rPr lang="it-IT" dirty="0">
                <a:latin typeface="Calibri Light" panose="020F0302020204030204" pitchFamily="34" charset="0"/>
                <a:hlinkClick r:id="rId3"/>
              </a:rPr>
              <a:t>https://elearning.unimib.it/mod/page/view.php?id=232594</a:t>
            </a:r>
            <a:r>
              <a:rPr lang="it-IT" dirty="0">
                <a:latin typeface="Calibri Light" panose="020F0302020204030204" pitchFamily="34" charset="0"/>
              </a:rPr>
              <a:t> </a:t>
            </a:r>
          </a:p>
          <a:p>
            <a:r>
              <a:rPr lang="it-IT" dirty="0">
                <a:latin typeface="Calibri Light" panose="020F0302020204030204" pitchFamily="34" charset="0"/>
              </a:rPr>
              <a:t>Tali esami hanno un peso pari a 8 oppure 10 crediti. Puoi, dunque, inserire in piano l’AD ‘’Esame Politecnico’’ di peso corrispondente all’esame che vuoi sostenere:</a:t>
            </a:r>
          </a:p>
          <a:p>
            <a:endParaRPr lang="it-IT" dirty="0">
              <a:latin typeface="Calibri Light" panose="020F0302020204030204" pitchFamily="34" charset="0"/>
            </a:endParaRPr>
          </a:p>
          <a:p>
            <a:endParaRPr lang="it-IT" dirty="0">
              <a:latin typeface="Calibri Light" panose="020F0302020204030204" pitchFamily="34" charset="0"/>
            </a:endParaRPr>
          </a:p>
          <a:p>
            <a:endParaRPr lang="it-IT" dirty="0">
              <a:latin typeface="Calibri Light" panose="020F0302020204030204" pitchFamily="34" charset="0"/>
            </a:endParaRPr>
          </a:p>
          <a:p>
            <a:r>
              <a:rPr lang="it-IT" dirty="0">
                <a:latin typeface="Calibri Light" panose="020F0302020204030204" pitchFamily="34" charset="0"/>
              </a:rPr>
              <a:t>Una volta inserita in piano la/le attività, a seguito dell’approvazione del piano da parte del Consiglio di coordinamento didattico, dovrai contattare la Segretaria didattica del tuo corso e comunicare via e-mail quale esame del Politecnico di Milano intendi sostenere. </a:t>
            </a:r>
          </a:p>
          <a:p>
            <a:r>
              <a:rPr lang="it-IT" dirty="0">
                <a:latin typeface="Calibri Light" panose="020F0302020204030204" pitchFamily="34" charset="0"/>
              </a:rPr>
              <a:t>Sarà quindi necessario compilare apposito </a:t>
            </a:r>
            <a:r>
              <a:rPr lang="it-IT" b="1" dirty="0">
                <a:solidFill>
                  <a:srgbClr val="FF0000"/>
                </a:solidFill>
                <a:latin typeface="Calibri Light" panose="020F0302020204030204" pitchFamily="34" charset="0"/>
                <a:hlinkClick r:id="rId4"/>
              </a:rPr>
              <a:t>modulo</a:t>
            </a:r>
            <a:r>
              <a:rPr lang="it-IT" dirty="0">
                <a:latin typeface="Calibri Light" panose="020F0302020204030204" pitchFamily="34" charset="0"/>
              </a:rPr>
              <a:t> e inviarlo al seguente indirizzo e-mail: </a:t>
            </a:r>
          </a:p>
          <a:p>
            <a:r>
              <a:rPr lang="it-IT" b="1" dirty="0">
                <a:solidFill>
                  <a:srgbClr val="0070C0"/>
                </a:solidFill>
                <a:latin typeface="Calibri Light" panose="020F0302020204030204" pitchFamily="34" charset="0"/>
              </a:rPr>
              <a:t>segreteria-matematica@unimib.it</a:t>
            </a:r>
          </a:p>
          <a:p>
            <a:endParaRPr lang="it-IT" dirty="0"/>
          </a:p>
        </p:txBody>
      </p:sp>
      <p:pic>
        <p:nvPicPr>
          <p:cNvPr id="4" name="Immagine 3" descr="Ritaglio schermata"/>
          <p:cNvPicPr>
            <a:picLocks noChangeAspect="1"/>
          </p:cNvPicPr>
          <p:nvPr/>
        </p:nvPicPr>
        <p:blipFill rotWithShape="1">
          <a:blip r:embed="rId5">
            <a:extLst>
              <a:ext uri="{28A0092B-C50C-407E-A947-70E740481C1C}">
                <a14:useLocalDpi xmlns:a14="http://schemas.microsoft.com/office/drawing/2010/main" val="0"/>
              </a:ext>
            </a:extLst>
          </a:blip>
          <a:srcRect l="162" t="17699" r="63598" b="70634"/>
          <a:stretch/>
        </p:blipFill>
        <p:spPr>
          <a:xfrm>
            <a:off x="1072343" y="3898457"/>
            <a:ext cx="2510443" cy="573579"/>
          </a:xfrm>
          <a:prstGeom prst="rect">
            <a:avLst/>
          </a:prstGeom>
          <a:ln>
            <a:noFill/>
          </a:ln>
        </p:spPr>
      </p:pic>
    </p:spTree>
    <p:extLst>
      <p:ext uri="{BB962C8B-B14F-4D97-AF65-F5344CB8AC3E}">
        <p14:creationId xmlns:p14="http://schemas.microsoft.com/office/powerpoint/2010/main" val="839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7736" y="716921"/>
            <a:ext cx="9144000" cy="2387600"/>
          </a:xfrm>
        </p:spPr>
        <p:txBody>
          <a:bodyPr anchor="ctr">
            <a:normAutofit/>
          </a:bodyPr>
          <a:lstStyle/>
          <a:p>
            <a:r>
              <a:rPr lang="it-IT" sz="3200" b="1" dirty="0"/>
              <a:t>Che cos’è il piano di studio?  </a:t>
            </a:r>
            <a:br>
              <a:rPr lang="it-IT" sz="3200" b="1" dirty="0"/>
            </a:br>
            <a:endParaRPr lang="it-IT" sz="3200" b="1" dirty="0"/>
          </a:p>
        </p:txBody>
      </p:sp>
      <p:sp>
        <p:nvSpPr>
          <p:cNvPr id="3" name="Sottotitolo 2"/>
          <p:cNvSpPr>
            <a:spLocks noGrp="1"/>
          </p:cNvSpPr>
          <p:nvPr>
            <p:ph type="subTitle" idx="1"/>
          </p:nvPr>
        </p:nvSpPr>
        <p:spPr>
          <a:xfrm>
            <a:off x="1593011" y="2717322"/>
            <a:ext cx="9144000" cy="2152290"/>
          </a:xfrm>
        </p:spPr>
        <p:txBody>
          <a:bodyPr anchor="ctr">
            <a:normAutofit/>
          </a:bodyPr>
          <a:lstStyle/>
          <a:p>
            <a:pPr algn="just"/>
            <a:r>
              <a:rPr lang="it-IT" sz="2200" dirty="0">
                <a:latin typeface="+mj-lt"/>
              </a:rPr>
              <a:t>Il piano di studio è l’insieme delle attività formative obbligatorie, delle attività previste come opzionali e delle attività formative scelte autonomamente dallo studente in coerenza con il Regolamento Didattico del Corso di Studio.</a:t>
            </a:r>
          </a:p>
        </p:txBody>
      </p:sp>
      <p:pic>
        <p:nvPicPr>
          <p:cNvPr id="4" name="Immagine 3"/>
          <p:cNvPicPr/>
          <p:nvPr/>
        </p:nvPicPr>
        <p:blipFill>
          <a:blip r:embed="rId2">
            <a:extLst>
              <a:ext uri="{28A0092B-C50C-407E-A947-70E740481C1C}">
                <a14:useLocalDpi xmlns:a14="http://schemas.microsoft.com/office/drawing/2010/main" val="0"/>
              </a:ext>
            </a:extLst>
          </a:blip>
          <a:stretch>
            <a:fillRect/>
          </a:stretch>
        </p:blipFill>
        <p:spPr>
          <a:xfrm>
            <a:off x="8301098" y="1096484"/>
            <a:ext cx="2111375" cy="2111375"/>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2</a:t>
            </a:fld>
            <a:endParaRPr lang="it-IT"/>
          </a:p>
        </p:txBody>
      </p:sp>
    </p:spTree>
    <p:extLst>
      <p:ext uri="{BB962C8B-B14F-4D97-AF65-F5344CB8AC3E}">
        <p14:creationId xmlns:p14="http://schemas.microsoft.com/office/powerpoint/2010/main" val="111400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841302" cy="1325563"/>
          </a:xfrm>
        </p:spPr>
        <p:txBody>
          <a:bodyPr anchor="t">
            <a:normAutofit fontScale="90000"/>
          </a:bodyPr>
          <a:lstStyle/>
          <a:p>
            <a:r>
              <a:rPr lang="it-IT" sz="1800" dirty="0">
                <a:latin typeface="Calibri Light" panose="020F0302020204030204" pitchFamily="34" charset="0"/>
              </a:rPr>
              <a:t>Con questa regola  puoi completare e/o effettuare la scelta dei 16 crediti a libera scelta del </a:t>
            </a:r>
            <a:r>
              <a:rPr lang="it-IT" sz="1800" b="1" u="sng" dirty="0">
                <a:latin typeface="Calibri Light" panose="020F0302020204030204" pitchFamily="34" charset="0"/>
              </a:rPr>
              <a:t>SECONDO ANNO</a:t>
            </a:r>
            <a:r>
              <a:rPr lang="it-IT" sz="1800" b="1" dirty="0">
                <a:latin typeface="Calibri Light" panose="020F0302020204030204" pitchFamily="34" charset="0"/>
              </a:rPr>
              <a:t> </a:t>
            </a:r>
            <a:r>
              <a:rPr lang="it-IT" sz="1800" dirty="0">
                <a:latin typeface="Calibri Light" panose="020F0302020204030204" pitchFamily="34" charset="0"/>
              </a:rPr>
              <a:t>part time tra gli insegnamenti offerti da altri Corsi di studio dell’Ateneo. </a:t>
            </a:r>
            <a:br>
              <a:rPr lang="it-IT" sz="1800" dirty="0">
                <a:latin typeface="Calibri Light" panose="020F0302020204030204" pitchFamily="34" charset="0"/>
              </a:rPr>
            </a:br>
            <a:r>
              <a:rPr lang="it-IT" sz="1800" dirty="0">
                <a:latin typeface="Calibri Light" panose="020F0302020204030204" pitchFamily="34" charset="0"/>
              </a:rPr>
              <a:t>Clicca sul pulsante “</a:t>
            </a:r>
            <a:r>
              <a:rPr lang="it-IT" sz="1800" b="1" dirty="0">
                <a:latin typeface="Calibri Light" panose="020F0302020204030204" pitchFamily="34" charset="0"/>
              </a:rPr>
              <a:t>Aggiungi attività</a:t>
            </a:r>
            <a:r>
              <a:rPr lang="it-IT" sz="1800" dirty="0">
                <a:latin typeface="Calibri Light" panose="020F0302020204030204" pitchFamily="34" charset="0"/>
              </a:rPr>
              <a:t>” (figura 14) se vuoi inserire insegnamenti da un altro Corso dell’Ateneo (figura 15).</a:t>
            </a:r>
            <a:br>
              <a:rPr lang="it-IT" sz="1800" dirty="0">
                <a:latin typeface="Calibri Light" panose="020F0302020204030204" pitchFamily="34" charset="0"/>
              </a:rPr>
            </a:br>
            <a:br>
              <a:rPr lang="it-IT" sz="1600" dirty="0"/>
            </a:br>
            <a:br>
              <a:rPr lang="it-IT" sz="1600" dirty="0"/>
            </a:br>
            <a:br>
              <a:rPr lang="it-IT" sz="1600" dirty="0"/>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816715"/>
          </a:xfrm>
        </p:spPr>
        <p:txBody>
          <a:bodyPr anchor="b">
            <a:normAutofit/>
          </a:bodyPr>
          <a:lstStyle/>
          <a:p>
            <a:pPr marL="0" indent="0" algn="ctr">
              <a:buNone/>
            </a:pPr>
            <a:r>
              <a:rPr lang="it-IT" sz="1400" dirty="0"/>
              <a:t>Fig. 14</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20</a:t>
            </a:fld>
            <a:endParaRPr lang="it-IT"/>
          </a:p>
        </p:txBody>
      </p:sp>
      <p:pic>
        <p:nvPicPr>
          <p:cNvPr id="7" name="Immagine 6"/>
          <p:cNvPicPr>
            <a:picLocks noChangeAspect="1"/>
          </p:cNvPicPr>
          <p:nvPr/>
        </p:nvPicPr>
        <p:blipFill>
          <a:blip r:embed="rId2"/>
          <a:stretch>
            <a:fillRect/>
          </a:stretch>
        </p:blipFill>
        <p:spPr>
          <a:xfrm>
            <a:off x="947184" y="1208833"/>
            <a:ext cx="9841302" cy="585267"/>
          </a:xfrm>
          <a:prstGeom prst="rect">
            <a:avLst/>
          </a:prstGeom>
        </p:spPr>
      </p:pic>
      <p:pic>
        <p:nvPicPr>
          <p:cNvPr id="10" name="Immagine 9"/>
          <p:cNvPicPr>
            <a:picLocks noChangeAspect="1"/>
          </p:cNvPicPr>
          <p:nvPr/>
        </p:nvPicPr>
        <p:blipFill>
          <a:blip r:embed="rId3"/>
          <a:stretch>
            <a:fillRect/>
          </a:stretch>
        </p:blipFill>
        <p:spPr>
          <a:xfrm>
            <a:off x="5703433" y="1187767"/>
            <a:ext cx="1341236" cy="170703"/>
          </a:xfrm>
          <a:prstGeom prst="rect">
            <a:avLst/>
          </a:prstGeom>
        </p:spPr>
      </p:pic>
      <p:pic>
        <p:nvPicPr>
          <p:cNvPr id="15" name="Immagine 14"/>
          <p:cNvPicPr>
            <a:picLocks noChangeAspect="1"/>
          </p:cNvPicPr>
          <p:nvPr/>
        </p:nvPicPr>
        <p:blipFill>
          <a:blip r:embed="rId3"/>
          <a:stretch>
            <a:fillRect/>
          </a:stretch>
        </p:blipFill>
        <p:spPr>
          <a:xfrm>
            <a:off x="5599949" y="1417367"/>
            <a:ext cx="1341236" cy="170703"/>
          </a:xfrm>
          <a:prstGeom prst="rect">
            <a:avLst/>
          </a:prstGeom>
        </p:spPr>
      </p:pic>
      <p:pic>
        <p:nvPicPr>
          <p:cNvPr id="4" name="Immagine 3"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496" y="1735411"/>
            <a:ext cx="6652679" cy="4620935"/>
          </a:xfrm>
          <a:prstGeom prst="rect">
            <a:avLst/>
          </a:prstGeom>
        </p:spPr>
      </p:pic>
      <p:pic>
        <p:nvPicPr>
          <p:cNvPr id="5" name="Immagine 4"/>
          <p:cNvPicPr>
            <a:picLocks noChangeAspect="1"/>
          </p:cNvPicPr>
          <p:nvPr/>
        </p:nvPicPr>
        <p:blipFill>
          <a:blip r:embed="rId5"/>
          <a:stretch>
            <a:fillRect/>
          </a:stretch>
        </p:blipFill>
        <p:spPr>
          <a:xfrm>
            <a:off x="5507348" y="1735411"/>
            <a:ext cx="4474852" cy="457240"/>
          </a:xfrm>
          <a:prstGeom prst="rect">
            <a:avLst/>
          </a:prstGeom>
        </p:spPr>
      </p:pic>
      <p:pic>
        <p:nvPicPr>
          <p:cNvPr id="6" name="Immagine 5"/>
          <p:cNvPicPr>
            <a:picLocks noChangeAspect="1"/>
          </p:cNvPicPr>
          <p:nvPr/>
        </p:nvPicPr>
        <p:blipFill>
          <a:blip r:embed="rId6"/>
          <a:stretch>
            <a:fillRect/>
          </a:stretch>
        </p:blipFill>
        <p:spPr>
          <a:xfrm>
            <a:off x="7291594" y="5070183"/>
            <a:ext cx="1249788" cy="591363"/>
          </a:xfrm>
          <a:prstGeom prst="rect">
            <a:avLst/>
          </a:prstGeom>
        </p:spPr>
      </p:pic>
      <p:pic>
        <p:nvPicPr>
          <p:cNvPr id="9" name="Immagine 8"/>
          <p:cNvPicPr>
            <a:picLocks noChangeAspect="1"/>
          </p:cNvPicPr>
          <p:nvPr/>
        </p:nvPicPr>
        <p:blipFill>
          <a:blip r:embed="rId7"/>
          <a:stretch>
            <a:fillRect/>
          </a:stretch>
        </p:blipFill>
        <p:spPr>
          <a:xfrm>
            <a:off x="2407839" y="1972025"/>
            <a:ext cx="1029018" cy="289037"/>
          </a:xfrm>
          <a:prstGeom prst="rect">
            <a:avLst/>
          </a:prstGeom>
        </p:spPr>
      </p:pic>
      <p:pic>
        <p:nvPicPr>
          <p:cNvPr id="11" name="Immagine 10"/>
          <p:cNvPicPr>
            <a:picLocks noChangeAspect="1"/>
          </p:cNvPicPr>
          <p:nvPr/>
        </p:nvPicPr>
        <p:blipFill>
          <a:blip r:embed="rId8"/>
          <a:stretch>
            <a:fillRect/>
          </a:stretch>
        </p:blipFill>
        <p:spPr>
          <a:xfrm>
            <a:off x="947185" y="1208833"/>
            <a:ext cx="9841302" cy="5147513"/>
          </a:xfrm>
          <a:prstGeom prst="rect">
            <a:avLst/>
          </a:prstGeom>
        </p:spPr>
      </p:pic>
    </p:spTree>
    <p:extLst>
      <p:ext uri="{BB962C8B-B14F-4D97-AF65-F5344CB8AC3E}">
        <p14:creationId xmlns:p14="http://schemas.microsoft.com/office/powerpoint/2010/main" val="82286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4"/>
            <a:ext cx="10515600" cy="4816715"/>
          </a:xfrm>
        </p:spPr>
        <p:txBody>
          <a:bodyPr anchor="b">
            <a:normAutofit/>
          </a:bodyPr>
          <a:lstStyle/>
          <a:p>
            <a:pPr marL="0" indent="0" algn="ctr">
              <a:buNone/>
            </a:pPr>
            <a:r>
              <a:rPr lang="it-IT" sz="1400" dirty="0"/>
              <a:t>Fig. 15</a:t>
            </a:r>
          </a:p>
        </p:txBody>
      </p:sp>
      <p:pic>
        <p:nvPicPr>
          <p:cNvPr id="5" name="Immagine 4"/>
          <p:cNvPicPr/>
          <p:nvPr/>
        </p:nvPicPr>
        <p:blipFill>
          <a:blip r:embed="rId2">
            <a:extLst>
              <a:ext uri="{28A0092B-C50C-407E-A947-70E740481C1C}">
                <a14:useLocalDpi xmlns:a14="http://schemas.microsoft.com/office/drawing/2010/main" val="0"/>
              </a:ext>
            </a:extLst>
          </a:blip>
          <a:srcRect t="15800" r="261"/>
          <a:stretch>
            <a:fillRect/>
          </a:stretch>
        </p:blipFill>
        <p:spPr bwMode="auto">
          <a:xfrm>
            <a:off x="1199071" y="621102"/>
            <a:ext cx="9083615" cy="5529532"/>
          </a:xfrm>
          <a:prstGeom prst="rect">
            <a:avLst/>
          </a:prstGeom>
          <a:noFill/>
          <a:ln w="9525">
            <a:solidFill>
              <a:schemeClr val="tx1"/>
            </a:solidFill>
          </a:ln>
        </p:spPr>
      </p:pic>
      <p:sp>
        <p:nvSpPr>
          <p:cNvPr id="6" name="Text Box 46"/>
          <p:cNvSpPr txBox="1">
            <a:spLocks noChangeArrowheads="1"/>
          </p:cNvSpPr>
          <p:nvPr/>
        </p:nvSpPr>
        <p:spPr bwMode="auto">
          <a:xfrm>
            <a:off x="3773427" y="1651748"/>
            <a:ext cx="4219575" cy="3477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Segnaposto numero diapositiva 6"/>
          <p:cNvSpPr>
            <a:spLocks noGrp="1"/>
          </p:cNvSpPr>
          <p:nvPr>
            <p:ph type="sldNum" sz="quarter" idx="12"/>
          </p:nvPr>
        </p:nvSpPr>
        <p:spPr/>
        <p:txBody>
          <a:bodyPr/>
          <a:lstStyle/>
          <a:p>
            <a:fld id="{DFAA26DA-4659-4A7F-A33C-D89E817FCABB}" type="slidenum">
              <a:rPr lang="it-IT" smtClean="0"/>
              <a:t>21</a:t>
            </a:fld>
            <a:endParaRPr lang="it-IT"/>
          </a:p>
        </p:txBody>
      </p:sp>
    </p:spTree>
    <p:extLst>
      <p:ext uri="{BB962C8B-B14F-4D97-AF65-F5344CB8AC3E}">
        <p14:creationId xmlns:p14="http://schemas.microsoft.com/office/powerpoint/2010/main" val="241308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1697" y="365125"/>
            <a:ext cx="9893531" cy="1325563"/>
          </a:xfrm>
        </p:spPr>
        <p:txBody>
          <a:bodyPr>
            <a:normAutofit/>
          </a:bodyPr>
          <a:lstStyle/>
          <a:p>
            <a:r>
              <a:rPr lang="it-IT" sz="1600" dirty="0">
                <a:latin typeface="Calibri Light" panose="020F0302020204030204" pitchFamily="34" charset="0"/>
              </a:rPr>
              <a:t>Clicca sul simbolo </a:t>
            </a:r>
            <a:r>
              <a:rPr lang="it-IT" sz="1600" b="1" dirty="0">
                <a:latin typeface="Calibri Light" panose="020F0302020204030204" pitchFamily="34" charset="0"/>
              </a:rPr>
              <a:t>+ Aggiungi </a:t>
            </a:r>
            <a:r>
              <a:rPr lang="it-IT" sz="1600" dirty="0">
                <a:latin typeface="Calibri Light" panose="020F0302020204030204" pitchFamily="34" charset="0"/>
              </a:rPr>
              <a:t>per inserire l’attività prescelta (figura 16). </a:t>
            </a:r>
            <a:br>
              <a:rPr lang="it-IT" sz="1600" dirty="0">
                <a:latin typeface="Calibri Light" panose="020F0302020204030204" pitchFamily="34" charset="0"/>
              </a:rPr>
            </a:br>
            <a:r>
              <a:rPr lang="it-IT" sz="1600" dirty="0">
                <a:latin typeface="Calibri Light" panose="020F0302020204030204" pitchFamily="34" charset="0"/>
              </a:rPr>
              <a:t>Clicca “Cambia CDS” se vuoi selezionare un altro Corso, altrimenti clicca “Torna alla regola” per tornare alla schermata iniziale e proseguire nella navigazione. </a:t>
            </a:r>
            <a:br>
              <a:rPr lang="it-IT" sz="1600" dirty="0">
                <a:latin typeface="Calibri Light" panose="020F0302020204030204" pitchFamily="34" charset="0"/>
              </a:rPr>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5"/>
            <a:ext cx="10515600" cy="4851220"/>
          </a:xfrm>
        </p:spPr>
        <p:txBody>
          <a:bodyPr anchor="b">
            <a:normAutofit/>
          </a:bodyPr>
          <a:lstStyle/>
          <a:p>
            <a:pPr marL="0" indent="0" algn="ctr">
              <a:buNone/>
            </a:pPr>
            <a:r>
              <a:rPr lang="it-IT" sz="1400" dirty="0"/>
              <a:t>Fig. 16</a:t>
            </a:r>
          </a:p>
        </p:txBody>
      </p:sp>
      <p:pic>
        <p:nvPicPr>
          <p:cNvPr id="4" name="Immagine 3"/>
          <p:cNvPicPr/>
          <p:nvPr/>
        </p:nvPicPr>
        <p:blipFill>
          <a:blip r:embed="rId2">
            <a:extLst>
              <a:ext uri="{28A0092B-C50C-407E-A947-70E740481C1C}">
                <a14:useLocalDpi xmlns:a14="http://schemas.microsoft.com/office/drawing/2010/main" val="0"/>
              </a:ext>
            </a:extLst>
          </a:blip>
          <a:srcRect t="12196" r="677"/>
          <a:stretch>
            <a:fillRect/>
          </a:stretch>
        </p:blipFill>
        <p:spPr bwMode="auto">
          <a:xfrm>
            <a:off x="838200" y="1302590"/>
            <a:ext cx="9753600" cy="5029200"/>
          </a:xfrm>
          <a:prstGeom prst="rect">
            <a:avLst/>
          </a:prstGeom>
          <a:noFill/>
          <a:ln w="9525">
            <a:solidFill>
              <a:schemeClr val="tx1"/>
            </a:solidFill>
          </a:ln>
        </p:spPr>
      </p:pic>
      <p:sp>
        <p:nvSpPr>
          <p:cNvPr id="7" name="Segnaposto numero diapositiva 6"/>
          <p:cNvSpPr>
            <a:spLocks noGrp="1"/>
          </p:cNvSpPr>
          <p:nvPr>
            <p:ph type="sldNum" sz="quarter" idx="12"/>
          </p:nvPr>
        </p:nvSpPr>
        <p:spPr/>
        <p:txBody>
          <a:bodyPr/>
          <a:lstStyle/>
          <a:p>
            <a:fld id="{DFAA26DA-4659-4A7F-A33C-D89E817FCABB}" type="slidenum">
              <a:rPr lang="it-IT" smtClean="0"/>
              <a:t>22</a:t>
            </a:fld>
            <a:endParaRPr lang="it-IT"/>
          </a:p>
        </p:txBody>
      </p:sp>
    </p:spTree>
    <p:extLst>
      <p:ext uri="{BB962C8B-B14F-4D97-AF65-F5344CB8AC3E}">
        <p14:creationId xmlns:p14="http://schemas.microsoft.com/office/powerpoint/2010/main" val="380849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2712" y="413034"/>
            <a:ext cx="10497589" cy="1413164"/>
          </a:xfrm>
        </p:spPr>
        <p:txBody>
          <a:bodyPr>
            <a:noAutofit/>
          </a:bodyPr>
          <a:lstStyle/>
          <a:p>
            <a:r>
              <a:rPr lang="it-IT" sz="1600" dirty="0">
                <a:solidFill>
                  <a:prstClr val="black"/>
                </a:solidFill>
                <a:latin typeface="Calibri Light" panose="020F0302020204030204" pitchFamily="34" charset="0"/>
              </a:rPr>
              <a:t>Il </a:t>
            </a:r>
            <a:r>
              <a:rPr lang="it-IT" sz="1600" b="1" u="sng" dirty="0">
                <a:solidFill>
                  <a:prstClr val="black"/>
                </a:solidFill>
                <a:latin typeface="Calibri Light" panose="020F0302020204030204" pitchFamily="34" charset="0"/>
              </a:rPr>
              <a:t>SECONDO ANNO BIS</a:t>
            </a:r>
            <a:r>
              <a:rPr lang="it-IT" sz="1600" b="1" dirty="0">
                <a:solidFill>
                  <a:prstClr val="black"/>
                </a:solidFill>
                <a:latin typeface="Calibri Light" panose="020F0302020204030204" pitchFamily="34" charset="0"/>
              </a:rPr>
              <a:t> </a:t>
            </a:r>
            <a:r>
              <a:rPr lang="it-IT" sz="1600" dirty="0">
                <a:solidFill>
                  <a:prstClr val="black"/>
                </a:solidFill>
                <a:latin typeface="Calibri Light" panose="020F0302020204030204" pitchFamily="34" charset="0"/>
              </a:rPr>
              <a:t>part time prevede solo la Prova finale per un totale di 39 crediti.</a:t>
            </a:r>
            <a:br>
              <a:rPr lang="it-IT" sz="1600" dirty="0">
                <a:solidFill>
                  <a:prstClr val="black"/>
                </a:solidFill>
                <a:latin typeface="Calibri Light" panose="020F0302020204030204" pitchFamily="34" charset="0"/>
              </a:rPr>
            </a:br>
            <a:r>
              <a:rPr lang="it-IT" sz="1600" dirty="0">
                <a:solidFill>
                  <a:prstClr val="black"/>
                </a:solidFill>
                <a:latin typeface="Calibri Light" panose="020F0302020204030204" pitchFamily="34" charset="0"/>
              </a:rPr>
              <a:t>La maschera successiva (figura 17) ti permette di inserire tale attività, che risulta già </a:t>
            </a:r>
            <a:r>
              <a:rPr lang="it-IT" sz="1600" dirty="0" err="1">
                <a:solidFill>
                  <a:prstClr val="black"/>
                </a:solidFill>
                <a:latin typeface="Calibri Light" panose="020F0302020204030204" pitchFamily="34" charset="0"/>
              </a:rPr>
              <a:t>fleggata</a:t>
            </a:r>
            <a:r>
              <a:rPr lang="it-IT" sz="1600" dirty="0">
                <a:solidFill>
                  <a:prstClr val="black"/>
                </a:solidFill>
                <a:latin typeface="Calibri Light" panose="020F0302020204030204" pitchFamily="34" charset="0"/>
              </a:rPr>
              <a:t>. Prosegui cliccando il pulsante “Regola </a:t>
            </a:r>
            <a:r>
              <a:rPr lang="it-IT" sz="1600" dirty="0" err="1">
                <a:solidFill>
                  <a:prstClr val="black"/>
                </a:solidFill>
                <a:latin typeface="Calibri Light" panose="020F0302020204030204" pitchFamily="34" charset="0"/>
              </a:rPr>
              <a:t>succ</a:t>
            </a:r>
            <a:r>
              <a:rPr lang="it-IT" sz="1600" dirty="0">
                <a:solidFill>
                  <a:prstClr val="black"/>
                </a:solidFill>
                <a:latin typeface="Calibri Light" panose="020F0302020204030204" pitchFamily="34" charset="0"/>
              </a:rPr>
              <a:t>.” per poi confermare il tuo piano di studi</a:t>
            </a:r>
            <a:br>
              <a:rPr lang="it-IT" sz="1600" dirty="0">
                <a:solidFill>
                  <a:prstClr val="black"/>
                </a:solidFill>
              </a:rPr>
            </a:br>
            <a:endParaRPr lang="it-IT"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23</a:t>
            </a:fld>
            <a:endParaRPr lang="it-IT"/>
          </a:p>
        </p:txBody>
      </p:sp>
      <p:pic>
        <p:nvPicPr>
          <p:cNvPr id="8" name="Immagine 7"/>
          <p:cNvPicPr>
            <a:picLocks noChangeAspect="1"/>
          </p:cNvPicPr>
          <p:nvPr/>
        </p:nvPicPr>
        <p:blipFill>
          <a:blip r:embed="rId2"/>
          <a:stretch>
            <a:fillRect/>
          </a:stretch>
        </p:blipFill>
        <p:spPr>
          <a:xfrm>
            <a:off x="980901" y="1360561"/>
            <a:ext cx="10065368" cy="585267"/>
          </a:xfrm>
          <a:prstGeom prst="rect">
            <a:avLst/>
          </a:prstGeom>
        </p:spPr>
      </p:pic>
      <p:pic>
        <p:nvPicPr>
          <p:cNvPr id="9" name="Immagine 8"/>
          <p:cNvPicPr>
            <a:picLocks noChangeAspect="1"/>
          </p:cNvPicPr>
          <p:nvPr/>
        </p:nvPicPr>
        <p:blipFill>
          <a:blip r:embed="rId3"/>
          <a:stretch>
            <a:fillRect/>
          </a:stretch>
        </p:blipFill>
        <p:spPr>
          <a:xfrm>
            <a:off x="5738777" y="1359911"/>
            <a:ext cx="1213209" cy="201185"/>
          </a:xfrm>
          <a:prstGeom prst="rect">
            <a:avLst/>
          </a:prstGeom>
        </p:spPr>
      </p:pic>
      <p:sp>
        <p:nvSpPr>
          <p:cNvPr id="15" name="Rettangolo 14"/>
          <p:cNvSpPr/>
          <p:nvPr/>
        </p:nvSpPr>
        <p:spPr>
          <a:xfrm>
            <a:off x="5812170" y="6130935"/>
            <a:ext cx="660758" cy="286232"/>
          </a:xfrm>
          <a:prstGeom prst="rect">
            <a:avLst/>
          </a:prstGeom>
        </p:spPr>
        <p:txBody>
          <a:bodyPr wrap="none">
            <a:spAutoFit/>
          </a:bodyPr>
          <a:lstStyle/>
          <a:p>
            <a:pPr lvl="0" algn="ctr">
              <a:lnSpc>
                <a:spcPct val="90000"/>
              </a:lnSpc>
              <a:spcBef>
                <a:spcPts val="1000"/>
              </a:spcBef>
            </a:pPr>
            <a:r>
              <a:rPr lang="it-IT" sz="1400" dirty="0">
                <a:solidFill>
                  <a:prstClr val="black"/>
                </a:solidFill>
              </a:rPr>
              <a:t>Fig. 17</a:t>
            </a:r>
          </a:p>
        </p:txBody>
      </p:sp>
      <p:pic>
        <p:nvPicPr>
          <p:cNvPr id="11" name="Immagine 10"/>
          <p:cNvPicPr>
            <a:picLocks noChangeAspect="1"/>
          </p:cNvPicPr>
          <p:nvPr/>
        </p:nvPicPr>
        <p:blipFill>
          <a:blip r:embed="rId4"/>
          <a:stretch>
            <a:fillRect/>
          </a:stretch>
        </p:blipFill>
        <p:spPr>
          <a:xfrm>
            <a:off x="1982780" y="2213426"/>
            <a:ext cx="1164437" cy="317019"/>
          </a:xfrm>
          <a:prstGeom prst="rect">
            <a:avLst/>
          </a:prstGeom>
        </p:spPr>
      </p:pic>
      <p:sp>
        <p:nvSpPr>
          <p:cNvPr id="14" name="Rettangolo 13"/>
          <p:cNvSpPr/>
          <p:nvPr/>
        </p:nvSpPr>
        <p:spPr>
          <a:xfrm>
            <a:off x="5813746" y="1354096"/>
            <a:ext cx="1185501" cy="159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p:nvPicPr>
        <p:blipFill>
          <a:blip r:embed="rId5"/>
          <a:stretch>
            <a:fillRect/>
          </a:stretch>
        </p:blipFill>
        <p:spPr>
          <a:xfrm>
            <a:off x="7537805" y="2092906"/>
            <a:ext cx="1201016" cy="246069"/>
          </a:xfrm>
          <a:prstGeom prst="rect">
            <a:avLst/>
          </a:prstGeom>
        </p:spPr>
      </p:pic>
      <p:pic>
        <p:nvPicPr>
          <p:cNvPr id="5" name="Segnaposto contenuto 4" descr="Ritaglio schermata"/>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425596" y="1882477"/>
            <a:ext cx="6773149" cy="4079110"/>
          </a:xfrm>
        </p:spPr>
      </p:pic>
      <p:pic>
        <p:nvPicPr>
          <p:cNvPr id="6" name="Immagine 5"/>
          <p:cNvPicPr>
            <a:picLocks noChangeAspect="1"/>
          </p:cNvPicPr>
          <p:nvPr/>
        </p:nvPicPr>
        <p:blipFill>
          <a:blip r:embed="rId7"/>
          <a:stretch>
            <a:fillRect/>
          </a:stretch>
        </p:blipFill>
        <p:spPr>
          <a:xfrm>
            <a:off x="5519854" y="1826198"/>
            <a:ext cx="3218967" cy="487722"/>
          </a:xfrm>
          <a:prstGeom prst="rect">
            <a:avLst/>
          </a:prstGeom>
        </p:spPr>
      </p:pic>
      <p:pic>
        <p:nvPicPr>
          <p:cNvPr id="10" name="Immagine 9"/>
          <p:cNvPicPr>
            <a:picLocks noChangeAspect="1"/>
          </p:cNvPicPr>
          <p:nvPr/>
        </p:nvPicPr>
        <p:blipFill>
          <a:blip r:embed="rId8"/>
          <a:stretch>
            <a:fillRect/>
          </a:stretch>
        </p:blipFill>
        <p:spPr>
          <a:xfrm>
            <a:off x="2477143" y="2111391"/>
            <a:ext cx="847417" cy="304328"/>
          </a:xfrm>
          <a:prstGeom prst="rect">
            <a:avLst/>
          </a:prstGeom>
        </p:spPr>
      </p:pic>
      <p:pic>
        <p:nvPicPr>
          <p:cNvPr id="18" name="Immagine 17"/>
          <p:cNvPicPr>
            <a:picLocks noChangeAspect="1"/>
          </p:cNvPicPr>
          <p:nvPr/>
        </p:nvPicPr>
        <p:blipFill>
          <a:blip r:embed="rId9"/>
          <a:stretch>
            <a:fillRect/>
          </a:stretch>
        </p:blipFill>
        <p:spPr>
          <a:xfrm>
            <a:off x="989581" y="1360562"/>
            <a:ext cx="10056688" cy="4601026"/>
          </a:xfrm>
          <a:prstGeom prst="rect">
            <a:avLst/>
          </a:prstGeom>
        </p:spPr>
      </p:pic>
    </p:spTree>
    <p:extLst>
      <p:ext uri="{BB962C8B-B14F-4D97-AF65-F5344CB8AC3E}">
        <p14:creationId xmlns:p14="http://schemas.microsoft.com/office/powerpoint/2010/main" val="344853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4813300"/>
          </a:xfrm>
        </p:spPr>
        <p:txBody>
          <a:bodyPr anchor="b">
            <a:normAutofit/>
          </a:bodyPr>
          <a:lstStyle/>
          <a:p>
            <a:pPr marL="0" indent="0" algn="ctr">
              <a:buNone/>
            </a:pPr>
            <a:r>
              <a:rPr lang="it-IT" sz="1400" dirty="0"/>
              <a:t>Fig. 18</a:t>
            </a:r>
          </a:p>
        </p:txBody>
      </p:sp>
      <p:sp>
        <p:nvSpPr>
          <p:cNvPr id="7" name="Segnaposto numero diapositiva 6"/>
          <p:cNvSpPr>
            <a:spLocks noGrp="1"/>
          </p:cNvSpPr>
          <p:nvPr>
            <p:ph type="sldNum" sz="quarter" idx="12"/>
          </p:nvPr>
        </p:nvSpPr>
        <p:spPr/>
        <p:txBody>
          <a:bodyPr/>
          <a:lstStyle/>
          <a:p>
            <a:fld id="{DFAA26DA-4659-4A7F-A33C-D89E817FCABB}" type="slidenum">
              <a:rPr lang="it-IT" smtClean="0"/>
              <a:t>24</a:t>
            </a:fld>
            <a:endParaRPr lang="it-IT"/>
          </a:p>
        </p:txBody>
      </p:sp>
      <p:sp>
        <p:nvSpPr>
          <p:cNvPr id="2" name="Rettangolo 1"/>
          <p:cNvSpPr/>
          <p:nvPr/>
        </p:nvSpPr>
        <p:spPr>
          <a:xfrm>
            <a:off x="838200" y="121541"/>
            <a:ext cx="10353675" cy="830997"/>
          </a:xfrm>
          <a:prstGeom prst="rect">
            <a:avLst/>
          </a:prstGeom>
        </p:spPr>
        <p:txBody>
          <a:bodyPr wrap="square">
            <a:spAutoFit/>
          </a:bodyPr>
          <a:lstStyle/>
          <a:p>
            <a:pPr lvl="0"/>
            <a:r>
              <a:rPr lang="it-IT" sz="1600" dirty="0">
                <a:solidFill>
                  <a:prstClr val="black"/>
                </a:solidFill>
                <a:latin typeface="+mj-lt"/>
              </a:rPr>
              <a:t>La schermata finale propone l’intero piano, con tutte le attività presenti: in azzurro quelle obbligatorie e in bianco quelle a scelta, divise per anno di corso Clicca il pulsante “Conferma Piano” per confermare le tue scelte (figura 18). </a:t>
            </a:r>
            <a:r>
              <a:rPr lang="it-IT" sz="1600" b="1" dirty="0">
                <a:solidFill>
                  <a:prstClr val="black"/>
                </a:solidFill>
                <a:latin typeface="+mj-lt"/>
              </a:rPr>
              <a:t>ATTENZIONE: Il piano lasciato in bozza non viene esaminato</a:t>
            </a:r>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184" y="3324210"/>
            <a:ext cx="47632" cy="209579"/>
          </a:xfrm>
          <a:prstGeom prst="rect">
            <a:avLst/>
          </a:prstGeom>
        </p:spPr>
      </p:pic>
      <p:pic>
        <p:nvPicPr>
          <p:cNvPr id="5" name="Immagine 4"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64" y="910447"/>
            <a:ext cx="7242294" cy="5445903"/>
          </a:xfrm>
          <a:prstGeom prst="rect">
            <a:avLst/>
          </a:prstGeom>
          <a:ln>
            <a:solidFill>
              <a:srgbClr val="0070C0"/>
            </a:solidFill>
          </a:ln>
        </p:spPr>
      </p:pic>
      <p:pic>
        <p:nvPicPr>
          <p:cNvPr id="8" name="Immagine 7"/>
          <p:cNvPicPr>
            <a:picLocks noChangeAspect="1"/>
          </p:cNvPicPr>
          <p:nvPr/>
        </p:nvPicPr>
        <p:blipFill>
          <a:blip r:embed="rId4"/>
          <a:stretch>
            <a:fillRect/>
          </a:stretch>
        </p:blipFill>
        <p:spPr>
          <a:xfrm>
            <a:off x="6425981" y="6106392"/>
            <a:ext cx="786452" cy="249958"/>
          </a:xfrm>
          <a:prstGeom prst="rect">
            <a:avLst/>
          </a:prstGeom>
        </p:spPr>
      </p:pic>
      <p:pic>
        <p:nvPicPr>
          <p:cNvPr id="10" name="Immagine 9"/>
          <p:cNvPicPr>
            <a:picLocks noChangeAspect="1"/>
          </p:cNvPicPr>
          <p:nvPr/>
        </p:nvPicPr>
        <p:blipFill>
          <a:blip r:embed="rId5"/>
          <a:stretch>
            <a:fillRect/>
          </a:stretch>
        </p:blipFill>
        <p:spPr>
          <a:xfrm flipV="1">
            <a:off x="5716052" y="6110693"/>
            <a:ext cx="512108" cy="257963"/>
          </a:xfrm>
          <a:prstGeom prst="rect">
            <a:avLst/>
          </a:prstGeom>
        </p:spPr>
      </p:pic>
    </p:spTree>
    <p:extLst>
      <p:ext uri="{BB962C8B-B14F-4D97-AF65-F5344CB8AC3E}">
        <p14:creationId xmlns:p14="http://schemas.microsoft.com/office/powerpoint/2010/main" val="355048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15565"/>
            <a:ext cx="9268238" cy="965859"/>
          </a:xfrm>
        </p:spPr>
        <p:txBody>
          <a:bodyPr>
            <a:normAutofit fontScale="90000"/>
          </a:bodyPr>
          <a:lstStyle/>
          <a:p>
            <a:br>
              <a:rPr lang="it-IT" sz="1800" dirty="0">
                <a:latin typeface="Calibri Light" panose="020F0302020204030204" pitchFamily="34" charset="0"/>
              </a:rPr>
            </a:br>
            <a:br>
              <a:rPr lang="it-IT" sz="1800" dirty="0">
                <a:latin typeface="Calibri Light" panose="020F0302020204030204" pitchFamily="34" charset="0"/>
              </a:rPr>
            </a:br>
            <a:r>
              <a:rPr lang="it-IT" sz="1800" dirty="0">
                <a:latin typeface="Calibri Light" panose="020F0302020204030204" pitchFamily="34" charset="0"/>
              </a:rPr>
              <a:t>A questo punto il tuo piano risulta registrato nel sistema e il tuo piano di studio risulterà </a:t>
            </a:r>
            <a:r>
              <a:rPr lang="it-IT" sz="1800" u="sng" dirty="0">
                <a:latin typeface="Calibri Light" panose="020F0302020204030204" pitchFamily="34" charset="0"/>
              </a:rPr>
              <a:t>PROPOSTO</a:t>
            </a:r>
            <a:r>
              <a:rPr lang="it-IT" sz="1800" dirty="0">
                <a:latin typeface="Calibri Light" panose="020F0302020204030204" pitchFamily="34" charset="0"/>
              </a:rPr>
              <a:t> (figura 19). </a:t>
            </a:r>
            <a:br>
              <a:rPr lang="it-IT" sz="1800" dirty="0">
                <a:effectLst>
                  <a:outerShdw blurRad="38100" dist="38100" dir="2700000" algn="tl">
                    <a:srgbClr val="000000">
                      <a:alpha val="43137"/>
                    </a:srgbClr>
                  </a:outerShdw>
                </a:effectLst>
                <a:latin typeface="Calibri Light" panose="020F0302020204030204" pitchFamily="34" charset="0"/>
              </a:rPr>
            </a:br>
            <a:r>
              <a:rPr lang="it-IT" sz="1800" dirty="0">
                <a:latin typeface="Calibri Light" panose="020F0302020204030204" pitchFamily="34" charset="0"/>
              </a:rPr>
              <a:t>Per tutto il periodo di apertura dei piani ti è comunque consentito modificare gli insegnamenti selezionati</a:t>
            </a:r>
            <a:r>
              <a:rPr lang="it-IT" sz="1800" b="1" dirty="0">
                <a:latin typeface="Calibri Light" panose="020F0302020204030204" pitchFamily="34" charset="0"/>
              </a:rPr>
              <a:t>.</a:t>
            </a:r>
            <a:br>
              <a:rPr lang="it-IT" b="1" dirty="0"/>
            </a:br>
            <a:r>
              <a:rPr lang="it-IT" dirty="0"/>
              <a:t> </a:t>
            </a:r>
            <a:br>
              <a:rPr lang="it-IT" dirty="0"/>
            </a:br>
            <a:endParaRPr lang="it-IT" dirty="0"/>
          </a:p>
        </p:txBody>
      </p:sp>
      <p:sp>
        <p:nvSpPr>
          <p:cNvPr id="3" name="Segnaposto contenuto 2"/>
          <p:cNvSpPr>
            <a:spLocks noGrp="1"/>
          </p:cNvSpPr>
          <p:nvPr>
            <p:ph idx="1"/>
          </p:nvPr>
        </p:nvSpPr>
        <p:spPr>
          <a:xfrm>
            <a:off x="838200" y="1825624"/>
            <a:ext cx="10515600" cy="4841875"/>
          </a:xfrm>
        </p:spPr>
        <p:txBody>
          <a:bodyPr anchor="b">
            <a:normAutofit/>
          </a:bodyPr>
          <a:lstStyle/>
          <a:p>
            <a:pPr marL="0" indent="0" algn="ctr">
              <a:buNone/>
            </a:pPr>
            <a:r>
              <a:rPr lang="it-IT" sz="1400" dirty="0"/>
              <a:t>Fig. 19</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25</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7" y="838529"/>
            <a:ext cx="6798270" cy="2807981"/>
          </a:xfrm>
          <a:prstGeom prst="rect">
            <a:avLst/>
          </a:prstGeom>
          <a:ln>
            <a:solidFill>
              <a:schemeClr val="tx1"/>
            </a:solidFill>
          </a:ln>
        </p:spPr>
      </p:pic>
      <p:pic>
        <p:nvPicPr>
          <p:cNvPr id="7" name="Immagine 6"/>
          <p:cNvPicPr>
            <a:picLocks noChangeAspect="1"/>
          </p:cNvPicPr>
          <p:nvPr/>
        </p:nvPicPr>
        <p:blipFill>
          <a:blip r:embed="rId3"/>
          <a:stretch>
            <a:fillRect/>
          </a:stretch>
        </p:blipFill>
        <p:spPr>
          <a:xfrm>
            <a:off x="2217015" y="1825624"/>
            <a:ext cx="4261473" cy="377985"/>
          </a:xfrm>
          <a:prstGeom prst="rect">
            <a:avLst/>
          </a:prstGeom>
        </p:spPr>
      </p:pic>
      <p:pic>
        <p:nvPicPr>
          <p:cNvPr id="9" name="Immagine 8"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984" y="2973066"/>
            <a:ext cx="6087194" cy="3383284"/>
          </a:xfrm>
          <a:prstGeom prst="rect">
            <a:avLst/>
          </a:prstGeom>
          <a:ln w="38100">
            <a:solidFill>
              <a:schemeClr val="tx1"/>
            </a:solidFill>
          </a:ln>
        </p:spPr>
      </p:pic>
      <p:sp>
        <p:nvSpPr>
          <p:cNvPr id="10" name="Ovale 9"/>
          <p:cNvSpPr/>
          <p:nvPr/>
        </p:nvSpPr>
        <p:spPr>
          <a:xfrm>
            <a:off x="5902036" y="4414058"/>
            <a:ext cx="576452" cy="250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616036" y="838529"/>
            <a:ext cx="1385948" cy="1839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3" name="Freccia angolare in su 22"/>
          <p:cNvSpPr/>
          <p:nvPr/>
        </p:nvSpPr>
        <p:spPr>
          <a:xfrm rot="5400000">
            <a:off x="3617228" y="3646198"/>
            <a:ext cx="1126836" cy="1200727"/>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stretch>
            <a:fillRect/>
          </a:stretch>
        </p:blipFill>
        <p:spPr>
          <a:xfrm>
            <a:off x="6643922" y="2973066"/>
            <a:ext cx="4261473" cy="377985"/>
          </a:xfrm>
          <a:prstGeom prst="rect">
            <a:avLst/>
          </a:prstGeom>
        </p:spPr>
      </p:pic>
    </p:spTree>
    <p:extLst>
      <p:ext uri="{BB962C8B-B14F-4D97-AF65-F5344CB8AC3E}">
        <p14:creationId xmlns:p14="http://schemas.microsoft.com/office/powerpoint/2010/main" val="395685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710651" cy="507711"/>
          </a:xfrm>
        </p:spPr>
        <p:txBody>
          <a:bodyPr>
            <a:noAutofit/>
          </a:bodyPr>
          <a:lstStyle/>
          <a:p>
            <a:pPr algn="ctr"/>
            <a:r>
              <a:rPr lang="it-IT" sz="3200" b="1" dirty="0"/>
              <a:t>Posso modificare il curriculum?</a:t>
            </a:r>
          </a:p>
        </p:txBody>
      </p:sp>
      <p:sp>
        <p:nvSpPr>
          <p:cNvPr id="3" name="Segnaposto contenuto 2"/>
          <p:cNvSpPr>
            <a:spLocks noGrp="1"/>
          </p:cNvSpPr>
          <p:nvPr>
            <p:ph idx="1"/>
          </p:nvPr>
        </p:nvSpPr>
        <p:spPr>
          <a:xfrm>
            <a:off x="838200" y="872836"/>
            <a:ext cx="10167851" cy="5304127"/>
          </a:xfrm>
        </p:spPr>
        <p:txBody>
          <a:bodyPr>
            <a:normAutofit/>
          </a:bodyPr>
          <a:lstStyle/>
          <a:p>
            <a:pPr marL="0" indent="0">
              <a:buNone/>
            </a:pPr>
            <a:r>
              <a:rPr lang="it-IT" sz="1600" dirty="0">
                <a:latin typeface="+mj-lt"/>
              </a:rPr>
              <a:t>E’ possibile modificare il curriculum ogni volta che si riaprono i termini per la modifica del piano di studi. </a:t>
            </a:r>
            <a:r>
              <a:rPr lang="it-IT" sz="1600" b="1" dirty="0">
                <a:latin typeface="+mj-lt"/>
              </a:rPr>
              <a:t>Nel momento in cui si sceglie un nuovo curriculum il precedente piano,</a:t>
            </a:r>
            <a:r>
              <a:rPr lang="it-IT" sz="1600" dirty="0">
                <a:latin typeface="+mj-lt"/>
              </a:rPr>
              <a:t> proposto oppure approvato, </a:t>
            </a:r>
            <a:r>
              <a:rPr lang="it-IT" sz="1600" b="1" dirty="0">
                <a:latin typeface="+mj-lt"/>
              </a:rPr>
              <a:t>è automaticamente annullato</a:t>
            </a:r>
            <a:r>
              <a:rPr lang="it-IT" sz="1600" dirty="0">
                <a:latin typeface="+mj-lt"/>
              </a:rPr>
              <a:t>.</a:t>
            </a:r>
          </a:p>
          <a:p>
            <a:pPr marL="0" indent="0">
              <a:buNone/>
            </a:pPr>
            <a:r>
              <a:rPr lang="it-IT" sz="1600" dirty="0">
                <a:latin typeface="+mj-lt"/>
              </a:rPr>
              <a:t>La scelta del curriculum può essere effettuata selezionando dal menu in alto a destra di Segreterie online la voce ‘’Carriera’’ ‘e poi la voce ‘’Scelta percorso’’.  </a:t>
            </a:r>
          </a:p>
          <a:p>
            <a:pPr marL="0" indent="0">
              <a:buNone/>
            </a:pPr>
            <a:endParaRPr lang="it-IT" sz="1600" dirty="0">
              <a:latin typeface="+mj-lt"/>
            </a:endParaRPr>
          </a:p>
          <a:p>
            <a:pPr marL="0" indent="0">
              <a:buNone/>
            </a:pPr>
            <a:endParaRPr lang="it-IT" sz="14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26</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21" y="2165975"/>
            <a:ext cx="2777665" cy="783021"/>
          </a:xfrm>
          <a:prstGeom prst="rect">
            <a:avLst/>
          </a:prstGeom>
        </p:spPr>
      </p:pic>
      <p:pic>
        <p:nvPicPr>
          <p:cNvPr id="7" name="Immagine 6"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734" y="2605118"/>
            <a:ext cx="2581635" cy="3734321"/>
          </a:xfrm>
          <a:prstGeom prst="rect">
            <a:avLst/>
          </a:prstGeom>
        </p:spPr>
      </p:pic>
      <p:pic>
        <p:nvPicPr>
          <p:cNvPr id="8" name="Immagine 7"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847" y="2557486"/>
            <a:ext cx="2553056" cy="3829584"/>
          </a:xfrm>
          <a:prstGeom prst="rect">
            <a:avLst/>
          </a:prstGeom>
        </p:spPr>
      </p:pic>
      <p:pic>
        <p:nvPicPr>
          <p:cNvPr id="9" name="Immagine 8"/>
          <p:cNvPicPr>
            <a:picLocks noChangeAspect="1"/>
          </p:cNvPicPr>
          <p:nvPr/>
        </p:nvPicPr>
        <p:blipFill>
          <a:blip r:embed="rId5"/>
          <a:stretch>
            <a:fillRect/>
          </a:stretch>
        </p:blipFill>
        <p:spPr>
          <a:xfrm>
            <a:off x="5374699" y="2605118"/>
            <a:ext cx="1131252" cy="905001"/>
          </a:xfrm>
          <a:prstGeom prst="rect">
            <a:avLst/>
          </a:prstGeom>
        </p:spPr>
      </p:pic>
      <p:sp>
        <p:nvSpPr>
          <p:cNvPr id="10" name="Ovale 9"/>
          <p:cNvSpPr/>
          <p:nvPr/>
        </p:nvSpPr>
        <p:spPr>
          <a:xfrm>
            <a:off x="3158836" y="2165975"/>
            <a:ext cx="498950" cy="6437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2750939" y="2412012"/>
            <a:ext cx="305923" cy="2909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3861734" y="5960225"/>
            <a:ext cx="2581635" cy="379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stretch>
            <a:fillRect/>
          </a:stretch>
        </p:blipFill>
        <p:spPr>
          <a:xfrm>
            <a:off x="6913847" y="4205667"/>
            <a:ext cx="2615411" cy="408467"/>
          </a:xfrm>
          <a:prstGeom prst="rect">
            <a:avLst/>
          </a:prstGeom>
        </p:spPr>
      </p:pic>
      <p:pic>
        <p:nvPicPr>
          <p:cNvPr id="14" name="Immagine 13"/>
          <p:cNvPicPr>
            <a:picLocks noChangeAspect="1"/>
          </p:cNvPicPr>
          <p:nvPr/>
        </p:nvPicPr>
        <p:blipFill>
          <a:blip r:embed="rId7"/>
          <a:stretch>
            <a:fillRect/>
          </a:stretch>
        </p:blipFill>
        <p:spPr>
          <a:xfrm>
            <a:off x="3391256" y="5982177"/>
            <a:ext cx="368504" cy="335309"/>
          </a:xfrm>
          <a:prstGeom prst="rect">
            <a:avLst/>
          </a:prstGeom>
        </p:spPr>
      </p:pic>
      <p:pic>
        <p:nvPicPr>
          <p:cNvPr id="15" name="Immagine 14"/>
          <p:cNvPicPr>
            <a:picLocks noChangeAspect="1"/>
          </p:cNvPicPr>
          <p:nvPr/>
        </p:nvPicPr>
        <p:blipFill>
          <a:blip r:embed="rId7"/>
          <a:stretch>
            <a:fillRect/>
          </a:stretch>
        </p:blipFill>
        <p:spPr>
          <a:xfrm>
            <a:off x="6496555" y="4284232"/>
            <a:ext cx="364106" cy="335309"/>
          </a:xfrm>
          <a:prstGeom prst="rect">
            <a:avLst/>
          </a:prstGeom>
        </p:spPr>
      </p:pic>
      <p:sp>
        <p:nvSpPr>
          <p:cNvPr id="19" name="Rettangolo 18"/>
          <p:cNvSpPr/>
          <p:nvPr/>
        </p:nvSpPr>
        <p:spPr>
          <a:xfrm>
            <a:off x="3908770" y="2702958"/>
            <a:ext cx="1403574" cy="2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p:cNvPicPr>
            <a:picLocks noChangeAspect="1"/>
          </p:cNvPicPr>
          <p:nvPr/>
        </p:nvPicPr>
        <p:blipFill>
          <a:blip r:embed="rId8"/>
          <a:stretch>
            <a:fillRect/>
          </a:stretch>
        </p:blipFill>
        <p:spPr>
          <a:xfrm>
            <a:off x="4023835" y="2662731"/>
            <a:ext cx="1261981" cy="377985"/>
          </a:xfrm>
          <a:prstGeom prst="rect">
            <a:avLst/>
          </a:prstGeom>
        </p:spPr>
      </p:pic>
      <p:sp>
        <p:nvSpPr>
          <p:cNvPr id="21" name="Rettangolo 20"/>
          <p:cNvSpPr/>
          <p:nvPr/>
        </p:nvSpPr>
        <p:spPr>
          <a:xfrm>
            <a:off x="880121" y="2078182"/>
            <a:ext cx="9926424" cy="44639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37913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268" y="177020"/>
            <a:ext cx="10655531" cy="740468"/>
          </a:xfrm>
        </p:spPr>
        <p:txBody>
          <a:bodyPr>
            <a:normAutofit/>
          </a:bodyPr>
          <a:lstStyle/>
          <a:p>
            <a:r>
              <a:rPr lang="it-IT" sz="1600" dirty="0"/>
              <a:t>Seleziona il nuovo curriculum dal menu a tendina e clicca su ‘’</a:t>
            </a:r>
            <a:r>
              <a:rPr lang="it-IT" sz="1600" b="1" dirty="0"/>
              <a:t>Invia dati</a:t>
            </a:r>
            <a:r>
              <a:rPr lang="it-IT" sz="1600" dirty="0"/>
              <a:t>’’(fig. 20). Conferma successivamente la tua scelta selezionando ‘’</a:t>
            </a:r>
            <a:r>
              <a:rPr lang="it-IT" sz="1600" b="1" dirty="0"/>
              <a:t>Conferma</a:t>
            </a:r>
            <a:r>
              <a:rPr lang="it-IT" sz="1600" dirty="0"/>
              <a:t>’’(fig.21)</a:t>
            </a:r>
          </a:p>
        </p:txBody>
      </p:sp>
      <p:pic>
        <p:nvPicPr>
          <p:cNvPr id="5" name="Segnaposto contenuto 4"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953" y="897777"/>
            <a:ext cx="7384851" cy="2809700"/>
          </a:xfrm>
          <a:ln w="28575">
            <a:solidFill>
              <a:schemeClr val="tx1"/>
            </a:solidFill>
          </a:ln>
        </p:spPr>
      </p:pic>
      <p:sp>
        <p:nvSpPr>
          <p:cNvPr id="4" name="Segnaposto numero diapositiva 3"/>
          <p:cNvSpPr>
            <a:spLocks noGrp="1"/>
          </p:cNvSpPr>
          <p:nvPr>
            <p:ph type="sldNum" sz="quarter" idx="12"/>
          </p:nvPr>
        </p:nvSpPr>
        <p:spPr/>
        <p:txBody>
          <a:bodyPr/>
          <a:lstStyle/>
          <a:p>
            <a:fld id="{DFAA26DA-4659-4A7F-A33C-D89E817FCABB}" type="slidenum">
              <a:rPr lang="it-IT" smtClean="0"/>
              <a:t>27</a:t>
            </a:fld>
            <a:endParaRPr lang="it-IT"/>
          </a:p>
        </p:txBody>
      </p:sp>
      <p:sp>
        <p:nvSpPr>
          <p:cNvPr id="7" name="Rettangolo arrotondato 6"/>
          <p:cNvSpPr/>
          <p:nvPr/>
        </p:nvSpPr>
        <p:spPr>
          <a:xfrm>
            <a:off x="7481455" y="3075709"/>
            <a:ext cx="640080" cy="3158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090756" y="897776"/>
            <a:ext cx="1108048" cy="24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3"/>
          <a:stretch>
            <a:fillRect/>
          </a:stretch>
        </p:blipFill>
        <p:spPr>
          <a:xfrm>
            <a:off x="10016836" y="3492006"/>
            <a:ext cx="1218217" cy="243861"/>
          </a:xfrm>
          <a:prstGeom prst="rect">
            <a:avLst/>
          </a:prstGeom>
        </p:spPr>
      </p:pic>
      <p:pic>
        <p:nvPicPr>
          <p:cNvPr id="16" name="Immagine 15"/>
          <p:cNvPicPr>
            <a:picLocks noChangeAspect="1"/>
          </p:cNvPicPr>
          <p:nvPr/>
        </p:nvPicPr>
        <p:blipFill>
          <a:blip r:embed="rId4"/>
          <a:stretch>
            <a:fillRect/>
          </a:stretch>
        </p:blipFill>
        <p:spPr>
          <a:xfrm>
            <a:off x="10806545" y="4837119"/>
            <a:ext cx="804742" cy="432854"/>
          </a:xfrm>
          <a:prstGeom prst="rect">
            <a:avLst/>
          </a:prstGeom>
        </p:spPr>
      </p:pic>
      <p:pic>
        <p:nvPicPr>
          <p:cNvPr id="17" name="Immagine 16"/>
          <p:cNvPicPr>
            <a:picLocks noChangeAspect="1"/>
          </p:cNvPicPr>
          <p:nvPr/>
        </p:nvPicPr>
        <p:blipFill>
          <a:blip r:embed="rId4"/>
          <a:stretch>
            <a:fillRect/>
          </a:stretch>
        </p:blipFill>
        <p:spPr>
          <a:xfrm>
            <a:off x="8167009" y="2655336"/>
            <a:ext cx="804742" cy="432854"/>
          </a:xfrm>
          <a:prstGeom prst="rect">
            <a:avLst/>
          </a:prstGeom>
        </p:spPr>
      </p:pic>
      <p:sp>
        <p:nvSpPr>
          <p:cNvPr id="18" name="CasellaDiTesto 17"/>
          <p:cNvSpPr txBox="1"/>
          <p:nvPr/>
        </p:nvSpPr>
        <p:spPr>
          <a:xfrm>
            <a:off x="1662546" y="3865419"/>
            <a:ext cx="673330" cy="307777"/>
          </a:xfrm>
          <a:prstGeom prst="rect">
            <a:avLst/>
          </a:prstGeom>
          <a:noFill/>
        </p:spPr>
        <p:txBody>
          <a:bodyPr wrap="square" rtlCol="0">
            <a:spAutoFit/>
          </a:bodyPr>
          <a:lstStyle/>
          <a:p>
            <a:r>
              <a:rPr lang="it-IT" sz="1400" dirty="0">
                <a:latin typeface="+mj-lt"/>
              </a:rPr>
              <a:t>Fig.20</a:t>
            </a:r>
          </a:p>
        </p:txBody>
      </p:sp>
      <p:sp>
        <p:nvSpPr>
          <p:cNvPr id="14" name="CasellaDiTesto 13"/>
          <p:cNvSpPr txBox="1"/>
          <p:nvPr/>
        </p:nvSpPr>
        <p:spPr>
          <a:xfrm>
            <a:off x="6901844" y="6231135"/>
            <a:ext cx="673330" cy="307777"/>
          </a:xfrm>
          <a:prstGeom prst="rect">
            <a:avLst/>
          </a:prstGeom>
          <a:noFill/>
        </p:spPr>
        <p:txBody>
          <a:bodyPr wrap="square" rtlCol="0">
            <a:spAutoFit/>
          </a:bodyPr>
          <a:lstStyle/>
          <a:p>
            <a:r>
              <a:rPr lang="it-IT" sz="1400" dirty="0">
                <a:latin typeface="+mj-lt"/>
              </a:rPr>
              <a:t>Fig.21</a:t>
            </a:r>
          </a:p>
        </p:txBody>
      </p:sp>
      <p:pic>
        <p:nvPicPr>
          <p:cNvPr id="6" name="Immagine 5"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56" y="1481207"/>
            <a:ext cx="7384851" cy="2202740"/>
          </a:xfrm>
          <a:prstGeom prst="rect">
            <a:avLst/>
          </a:prstGeom>
        </p:spPr>
      </p:pic>
      <p:pic>
        <p:nvPicPr>
          <p:cNvPr id="13" name="Immagine 12"/>
          <p:cNvPicPr>
            <a:picLocks noChangeAspect="1"/>
          </p:cNvPicPr>
          <p:nvPr/>
        </p:nvPicPr>
        <p:blipFill>
          <a:blip r:embed="rId6"/>
          <a:stretch>
            <a:fillRect/>
          </a:stretch>
        </p:blipFill>
        <p:spPr>
          <a:xfrm>
            <a:off x="3533432" y="3731977"/>
            <a:ext cx="7273113" cy="2239752"/>
          </a:xfrm>
          <a:prstGeom prst="rect">
            <a:avLst/>
          </a:prstGeom>
        </p:spPr>
      </p:pic>
      <p:pic>
        <p:nvPicPr>
          <p:cNvPr id="19" name="Immagine 18"/>
          <p:cNvPicPr>
            <a:picLocks noChangeAspect="1"/>
          </p:cNvPicPr>
          <p:nvPr/>
        </p:nvPicPr>
        <p:blipFill>
          <a:blip r:embed="rId7"/>
          <a:stretch>
            <a:fillRect/>
          </a:stretch>
        </p:blipFill>
        <p:spPr>
          <a:xfrm>
            <a:off x="10224655" y="5068280"/>
            <a:ext cx="581890" cy="329537"/>
          </a:xfrm>
          <a:prstGeom prst="rect">
            <a:avLst/>
          </a:prstGeom>
        </p:spPr>
      </p:pic>
      <p:pic>
        <p:nvPicPr>
          <p:cNvPr id="24" name="Immagine 23"/>
          <p:cNvPicPr>
            <a:picLocks noChangeAspect="1"/>
          </p:cNvPicPr>
          <p:nvPr/>
        </p:nvPicPr>
        <p:blipFill>
          <a:blip r:embed="rId7"/>
          <a:stretch>
            <a:fillRect/>
          </a:stretch>
        </p:blipFill>
        <p:spPr>
          <a:xfrm>
            <a:off x="7500635" y="2858789"/>
            <a:ext cx="658425" cy="335309"/>
          </a:xfrm>
          <a:prstGeom prst="rect">
            <a:avLst/>
          </a:prstGeom>
        </p:spPr>
      </p:pic>
      <p:pic>
        <p:nvPicPr>
          <p:cNvPr id="3" name="Immagine 2"/>
          <p:cNvPicPr>
            <a:picLocks noChangeAspect="1"/>
          </p:cNvPicPr>
          <p:nvPr/>
        </p:nvPicPr>
        <p:blipFill>
          <a:blip r:embed="rId3"/>
          <a:stretch>
            <a:fillRect/>
          </a:stretch>
        </p:blipFill>
        <p:spPr>
          <a:xfrm>
            <a:off x="9427416" y="3297751"/>
            <a:ext cx="1109568" cy="243861"/>
          </a:xfrm>
          <a:prstGeom prst="rect">
            <a:avLst/>
          </a:prstGeom>
        </p:spPr>
      </p:pic>
      <p:pic>
        <p:nvPicPr>
          <p:cNvPr id="9" name="Immagine 8"/>
          <p:cNvPicPr>
            <a:picLocks noChangeAspect="1"/>
          </p:cNvPicPr>
          <p:nvPr/>
        </p:nvPicPr>
        <p:blipFill>
          <a:blip r:embed="rId8"/>
          <a:stretch>
            <a:fillRect/>
          </a:stretch>
        </p:blipFill>
        <p:spPr>
          <a:xfrm>
            <a:off x="3538230" y="3272103"/>
            <a:ext cx="7268315" cy="498165"/>
          </a:xfrm>
          <a:prstGeom prst="rect">
            <a:avLst/>
          </a:prstGeom>
        </p:spPr>
      </p:pic>
      <p:sp>
        <p:nvSpPr>
          <p:cNvPr id="15" name="Rettangolo 14"/>
          <p:cNvSpPr/>
          <p:nvPr/>
        </p:nvSpPr>
        <p:spPr>
          <a:xfrm>
            <a:off x="3533432" y="3272103"/>
            <a:ext cx="7273113" cy="26216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58587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3509" y="324393"/>
            <a:ext cx="10126287" cy="905959"/>
          </a:xfrm>
        </p:spPr>
        <p:txBody>
          <a:bodyPr>
            <a:normAutofit/>
          </a:bodyPr>
          <a:lstStyle/>
          <a:p>
            <a:pPr algn="just"/>
            <a:r>
              <a:rPr lang="it-IT" sz="1600" dirty="0">
                <a:latin typeface="Calibri Light" panose="020F0302020204030204" pitchFamily="34" charset="0"/>
              </a:rPr>
              <a:t>Il precedente piano è quindi automaticamente annullato e visualizzerai il piano statutario del curriculum scelto. Inizia la compilazione selezionando la voce ‘’Modifica </a:t>
            </a:r>
            <a:r>
              <a:rPr lang="it-IT" sz="1600" dirty="0" err="1">
                <a:latin typeface="Calibri Light" panose="020F0302020204030204" pitchFamily="34" charset="0"/>
              </a:rPr>
              <a:t>piano’</a:t>
            </a:r>
            <a:r>
              <a:rPr lang="it-IT" sz="1600" dirty="0">
                <a:latin typeface="Calibri Light" panose="020F0302020204030204" pitchFamily="34" charset="0"/>
              </a:rPr>
              <a:t>’ (fig.22).</a:t>
            </a:r>
          </a:p>
        </p:txBody>
      </p:sp>
      <p:sp>
        <p:nvSpPr>
          <p:cNvPr id="4" name="Segnaposto numero diapositiva 3"/>
          <p:cNvSpPr>
            <a:spLocks noGrp="1"/>
          </p:cNvSpPr>
          <p:nvPr>
            <p:ph type="sldNum" sz="quarter" idx="12"/>
          </p:nvPr>
        </p:nvSpPr>
        <p:spPr/>
        <p:txBody>
          <a:bodyPr/>
          <a:lstStyle/>
          <a:p>
            <a:fld id="{DFAA26DA-4659-4A7F-A33C-D89E817FCABB}" type="slidenum">
              <a:rPr lang="it-IT" smtClean="0"/>
              <a:t>28</a:t>
            </a:fld>
            <a:endParaRPr lang="it-IT"/>
          </a:p>
        </p:txBody>
      </p:sp>
      <p:sp>
        <p:nvSpPr>
          <p:cNvPr id="6" name="Segnaposto contenuto 5"/>
          <p:cNvSpPr>
            <a:spLocks noGrp="1"/>
          </p:cNvSpPr>
          <p:nvPr>
            <p:ph idx="1"/>
          </p:nvPr>
        </p:nvSpPr>
        <p:spPr>
          <a:xfrm>
            <a:off x="838200" y="1221776"/>
            <a:ext cx="10515600" cy="3384730"/>
          </a:xfrm>
        </p:spPr>
        <p:txBody>
          <a:bodyPr>
            <a:normAutofit/>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7" name="Rettangolo 6"/>
          <p:cNvSpPr/>
          <p:nvPr/>
        </p:nvSpPr>
        <p:spPr>
          <a:xfrm flipH="1">
            <a:off x="2794917" y="5050909"/>
            <a:ext cx="6021279" cy="1415772"/>
          </a:xfrm>
          <a:prstGeom prst="rect">
            <a:avLst/>
          </a:prstGeom>
        </p:spPr>
        <p:txBody>
          <a:bodyPr wrap="square">
            <a:spAutoFit/>
          </a:bodyPr>
          <a:lstStyle/>
          <a:p>
            <a:pPr lvl="1" algn="ctr"/>
            <a:endParaRPr lang="it-IT" dirty="0"/>
          </a:p>
          <a:p>
            <a:pPr lvl="1" algn="ctr"/>
            <a:endParaRPr lang="it-IT" dirty="0"/>
          </a:p>
          <a:p>
            <a:pPr lvl="1" algn="ctr"/>
            <a:endParaRPr lang="it-IT" dirty="0"/>
          </a:p>
          <a:p>
            <a:pPr lvl="1" algn="ctr"/>
            <a:endParaRPr lang="it-IT" dirty="0"/>
          </a:p>
          <a:p>
            <a:pPr lvl="1" algn="ctr"/>
            <a:r>
              <a:rPr lang="it-IT" sz="1400" dirty="0">
                <a:latin typeface="Calibri Light" panose="020F0302020204030204" pitchFamily="34" charset="0"/>
              </a:rPr>
              <a:t>Fig. 22</a:t>
            </a:r>
          </a:p>
        </p:txBody>
      </p:sp>
      <p:pic>
        <p:nvPicPr>
          <p:cNvPr id="12" name="Immagine 11"/>
          <p:cNvPicPr>
            <a:picLocks noChangeAspect="1"/>
          </p:cNvPicPr>
          <p:nvPr/>
        </p:nvPicPr>
        <p:blipFill>
          <a:blip r:embed="rId2"/>
          <a:stretch>
            <a:fillRect/>
          </a:stretch>
        </p:blipFill>
        <p:spPr>
          <a:xfrm>
            <a:off x="7360600" y="5160008"/>
            <a:ext cx="1012024" cy="420660"/>
          </a:xfrm>
          <a:prstGeom prst="rect">
            <a:avLst/>
          </a:prstGeom>
        </p:spPr>
      </p:pic>
      <p:pic>
        <p:nvPicPr>
          <p:cNvPr id="5" name="Immagine 4"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55714"/>
            <a:ext cx="10003278" cy="4878681"/>
          </a:xfrm>
          <a:prstGeom prst="rect">
            <a:avLst/>
          </a:prstGeom>
          <a:ln>
            <a:solidFill>
              <a:srgbClr val="0070C0"/>
            </a:solidFill>
          </a:ln>
        </p:spPr>
      </p:pic>
    </p:spTree>
    <p:extLst>
      <p:ext uri="{BB962C8B-B14F-4D97-AF65-F5344CB8AC3E}">
        <p14:creationId xmlns:p14="http://schemas.microsoft.com/office/powerpoint/2010/main" val="34884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86928"/>
            <a:ext cx="10515600" cy="5090035"/>
          </a:xfrm>
        </p:spPr>
        <p:txBody>
          <a:bodyPr anchor="t">
            <a:normAutofit/>
          </a:bodyPr>
          <a:lstStyle/>
          <a:p>
            <a:pPr marL="0" indent="0">
              <a:buNone/>
            </a:pPr>
            <a:r>
              <a:rPr lang="it-IT" sz="1600" dirty="0">
                <a:latin typeface="Calibri Light" panose="020F0302020204030204" pitchFamily="34" charset="0"/>
              </a:rPr>
              <a:t>Al termine della compilazione è possibile ancora modificare la scelta dello schema di piano, optando per quello “da approvare”. Clicca sul pulsante “Annulla piano” e nella maschera successiva clicca “Modifica Piano” per ritornare alla maschera iniziale.</a:t>
            </a:r>
          </a:p>
          <a:p>
            <a:pPr marL="0" indent="0">
              <a:buNone/>
            </a:pPr>
            <a:r>
              <a:rPr lang="it-IT" sz="1600" dirty="0">
                <a:latin typeface="Calibri Light" panose="020F0302020204030204" pitchFamily="34" charset="0"/>
              </a:rPr>
              <a:t> Per maggiori informazioni e per problemi di funzionamento della procedura online, puoi rivolgerti all’Ufficio gestione carriere dell’area di Scienze, all’indirizzo  </a:t>
            </a:r>
            <a:r>
              <a:rPr lang="it-IT" sz="1600" b="1" u="sng" dirty="0">
                <a:latin typeface="Calibri Light" panose="020F0302020204030204" pitchFamily="34" charset="0"/>
                <a:hlinkClick r:id="rId2"/>
              </a:rPr>
              <a:t>segr.studenti.scienze@unimib.it</a:t>
            </a:r>
            <a:endParaRPr lang="it-IT" sz="1600" b="1" u="sng" dirty="0">
              <a:latin typeface="Calibri Light" panose="020F0302020204030204" pitchFamily="34" charset="0"/>
            </a:endParaRPr>
          </a:p>
          <a:p>
            <a:pPr marL="0" indent="0">
              <a:buNone/>
            </a:pPr>
            <a:endParaRPr lang="it-IT" sz="1600" b="1" u="sng" dirty="0">
              <a:latin typeface="Calibri Light" panose="020F0302020204030204" pitchFamily="34" charset="0"/>
            </a:endParaRPr>
          </a:p>
          <a:p>
            <a:pPr marL="0" indent="0">
              <a:buNone/>
            </a:pPr>
            <a:r>
              <a:rPr lang="it-IT" sz="1600" dirty="0">
                <a:latin typeface="Calibri Light" panose="020F0302020204030204" pitchFamily="34" charset="0"/>
              </a:rPr>
              <a:t>Ti invitiamo a consultare:</a:t>
            </a:r>
          </a:p>
          <a:p>
            <a:r>
              <a:rPr lang="it-IT" sz="1600" dirty="0">
                <a:latin typeface="Calibri Light" panose="020F0302020204030204" pitchFamily="34" charset="0"/>
              </a:rPr>
              <a:t>per informazioni dettagliate e per il calendario aggiornato delle scadenze per l’anno accademico, la pagina web </a:t>
            </a:r>
            <a:r>
              <a:rPr lang="it-IT" sz="1600" b="1" dirty="0">
                <a:latin typeface="Calibri Light" panose="020F0302020204030204" pitchFamily="34" charset="0"/>
              </a:rPr>
              <a:t>Servizi - Segreterie studenti - Piani degli Studi - Area di Scienze</a:t>
            </a:r>
            <a:r>
              <a:rPr lang="it-IT" sz="1600" dirty="0">
                <a:latin typeface="Calibri Light" panose="020F0302020204030204" pitchFamily="34" charset="0"/>
              </a:rPr>
              <a:t> all’indirizzo </a:t>
            </a:r>
            <a:r>
              <a:rPr lang="it-IT" sz="1600" u="sng" dirty="0">
                <a:latin typeface="Calibri Light" panose="020F0302020204030204" pitchFamily="34" charset="0"/>
                <a:hlinkClick r:id="rId3"/>
              </a:rPr>
              <a:t>https://www.unimib.it/servizi/segreterie-studenti/piani-degli-studi/area-scienze</a:t>
            </a:r>
            <a:endParaRPr lang="it-IT" sz="1600" dirty="0">
              <a:latin typeface="Calibri Light" panose="020F0302020204030204" pitchFamily="34" charset="0"/>
            </a:endParaRPr>
          </a:p>
          <a:p>
            <a:r>
              <a:rPr lang="it-IT" sz="1600" dirty="0">
                <a:latin typeface="Calibri Light" panose="020F0302020204030204" pitchFamily="34" charset="0"/>
              </a:rPr>
              <a:t> il Regolamento Didattico del Corso, all’indirizzo: </a:t>
            </a:r>
            <a:r>
              <a:rPr lang="it-IT" sz="1600" dirty="0">
                <a:latin typeface="Calibri Light" panose="020F0302020204030204" pitchFamily="34" charset="0"/>
                <a:hlinkClick r:id="rId4"/>
              </a:rPr>
              <a:t>https://elearning.unimib.it/mod/page/view.php?id=232591</a:t>
            </a:r>
            <a:endParaRPr lang="it-IT" sz="1600" dirty="0">
              <a:latin typeface="Calibri Light" panose="020F0302020204030204" pitchFamily="34" charset="0"/>
            </a:endParaRPr>
          </a:p>
          <a:p>
            <a:r>
              <a:rPr lang="it-IT" sz="1600" dirty="0">
                <a:latin typeface="Calibri Light" panose="020F0302020204030204" pitchFamily="34" charset="0"/>
              </a:rPr>
              <a:t>il Regolamento studenti dell’Ateneo di Milano - Bicocca (in particolare l’art. 13 - Piano di studio), all’indirizzo </a:t>
            </a:r>
            <a:r>
              <a:rPr lang="it-IT" sz="1600" u="sng" dirty="0">
                <a:latin typeface="Calibri Light" panose="020F0302020204030204" pitchFamily="34" charset="0"/>
                <a:hlinkClick r:id="rId5"/>
              </a:rPr>
              <a:t>       https://www.unimib.it/sites/default/files/allegati/regolamento_studenti_2019_con_decreto.pdf</a:t>
            </a:r>
            <a:endParaRPr lang="it-IT" sz="1600" dirty="0">
              <a:latin typeface="Calibri Light" panose="020F0302020204030204" pitchFamily="34" charset="0"/>
            </a:endParaRPr>
          </a:p>
          <a:p>
            <a:pPr marL="0" indent="0">
              <a:buNone/>
            </a:pPr>
            <a:endParaRPr lang="it-IT" sz="1600" dirty="0">
              <a:latin typeface="Calibri Light" panose="020F0302020204030204" pitchFamily="34" charset="0"/>
            </a:endParaRPr>
          </a:p>
          <a:p>
            <a:pPr marL="0" indent="0" algn="ctr">
              <a:buNone/>
            </a:pPr>
            <a:r>
              <a:rPr lang="it-IT" sz="1600" dirty="0">
                <a:latin typeface="Calibri Light" panose="020F0302020204030204" pitchFamily="34" charset="0"/>
              </a:rPr>
              <a:t>Buono studio!</a:t>
            </a:r>
          </a:p>
        </p:txBody>
      </p:sp>
      <p:pic>
        <p:nvPicPr>
          <p:cNvPr id="4" name="Immagine 3"/>
          <p:cNvPicPr/>
          <p:nvPr/>
        </p:nvPicPr>
        <p:blipFill>
          <a:blip r:embed="rId6">
            <a:extLst>
              <a:ext uri="{28A0092B-C50C-407E-A947-70E740481C1C}">
                <a14:useLocalDpi xmlns:a14="http://schemas.microsoft.com/office/drawing/2010/main" val="0"/>
              </a:ext>
            </a:extLst>
          </a:blip>
          <a:stretch>
            <a:fillRect/>
          </a:stretch>
        </p:blipFill>
        <p:spPr>
          <a:xfrm>
            <a:off x="9230624" y="4630305"/>
            <a:ext cx="1931957" cy="1408636"/>
          </a:xfrm>
          <a:prstGeom prst="rect">
            <a:avLst/>
          </a:prstGeom>
        </p:spPr>
      </p:pic>
      <p:sp>
        <p:nvSpPr>
          <p:cNvPr id="6" name="Segnaposto numero diapositiva 5"/>
          <p:cNvSpPr>
            <a:spLocks noGrp="1"/>
          </p:cNvSpPr>
          <p:nvPr>
            <p:ph type="sldNum" sz="quarter" idx="12"/>
          </p:nvPr>
        </p:nvSpPr>
        <p:spPr/>
        <p:txBody>
          <a:bodyPr/>
          <a:lstStyle/>
          <a:p>
            <a:fld id="{DFAA26DA-4659-4A7F-A33C-D89E817FCABB}" type="slidenum">
              <a:rPr lang="it-IT" smtClean="0"/>
              <a:t>29</a:t>
            </a:fld>
            <a:endParaRPr lang="it-IT"/>
          </a:p>
        </p:txBody>
      </p:sp>
    </p:spTree>
    <p:extLst>
      <p:ext uri="{BB962C8B-B14F-4D97-AF65-F5344CB8AC3E}">
        <p14:creationId xmlns:p14="http://schemas.microsoft.com/office/powerpoint/2010/main" val="225190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3012" y="397744"/>
            <a:ext cx="9144000" cy="2387600"/>
          </a:xfrm>
        </p:spPr>
        <p:txBody>
          <a:bodyPr anchor="ctr">
            <a:normAutofit/>
          </a:bodyPr>
          <a:lstStyle/>
          <a:p>
            <a:r>
              <a:rPr lang="it-IT" sz="3200" b="1" dirty="0">
                <a:effectLst/>
                <a:latin typeface="Calibri Light" panose="020F0302020204030204" pitchFamily="34" charset="0"/>
                <a:ea typeface="Calibri" panose="020F0502020204030204" pitchFamily="34" charset="0"/>
                <a:cs typeface="Times New Roman" panose="02020603050405020304" pitchFamily="18" charset="0"/>
              </a:rPr>
              <a:t>Quando si presenta? </a:t>
            </a:r>
            <a:br>
              <a:rPr lang="it-IT" sz="3200" b="1" dirty="0">
                <a:effectLst/>
                <a:latin typeface="Calibri Light" panose="020F0302020204030204" pitchFamily="34" charset="0"/>
                <a:ea typeface="Calibri" panose="020F0502020204030204" pitchFamily="34" charset="0"/>
                <a:cs typeface="Times New Roman" panose="02020603050405020304" pitchFamily="18" charset="0"/>
              </a:rPr>
            </a:br>
            <a:endParaRPr lang="it-IT" sz="3200" b="1" dirty="0">
              <a:latin typeface="Calibri Light" panose="020F0302020204030204" pitchFamily="34" charset="0"/>
            </a:endParaRPr>
          </a:p>
        </p:txBody>
      </p:sp>
      <p:sp>
        <p:nvSpPr>
          <p:cNvPr id="3" name="Sottotitolo 2"/>
          <p:cNvSpPr>
            <a:spLocks noGrp="1"/>
          </p:cNvSpPr>
          <p:nvPr>
            <p:ph type="subTitle" idx="1"/>
          </p:nvPr>
        </p:nvSpPr>
        <p:spPr>
          <a:xfrm>
            <a:off x="1598764" y="1949570"/>
            <a:ext cx="9144000" cy="4632385"/>
          </a:xfrm>
        </p:spPr>
        <p:txBody>
          <a:bodyPr>
            <a:normAutofit/>
          </a:bodyPr>
          <a:lstStyle/>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All’atto dell’immatricolazione ti viene attribuito automaticamente un piano di studio denominato statutario che comprende le attività formative obbligatorie previste per l’anno di immatricolazione. </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Successivamente, in periodi ben definiti stabiliti dall’Ateneo, in genere nei mesi di novembre e marzo, sarai tenuto a presentare un tuo piano di studio con l’indicazione delle attività opzionali e di quelle a scelta libera, nel rispetto del numero di crediti da acquisire, i vincoli e le eventuali regole di propedeuticità secondo il Regolamento Didattico del tuo Corso.</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Il calendario dettagliato, aggiornato annualmente, è disponibile nella pagina web </a:t>
            </a:r>
            <a:r>
              <a:rPr lang="it-IT" sz="2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https://www.unimib.it/servizi/segreterie-studenti/piani-degli-studi/area-scienze</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 nel documento </a:t>
            </a:r>
            <a:r>
              <a:rPr lang="it-IT" sz="2200" dirty="0">
                <a:latin typeface="Calibri Light" panose="020F0302020204030204" pitchFamily="34" charset="0"/>
                <a:ea typeface="Calibri" panose="020F0502020204030204" pitchFamily="34" charset="0"/>
                <a:cs typeface="Times New Roman" panose="02020603050405020304" pitchFamily="18" charset="0"/>
              </a:rPr>
              <a:t>«</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AVVISO PRESENTAZIONE PIANI DI STUDIO».</a:t>
            </a:r>
          </a:p>
          <a:p>
            <a:endParaRPr lang="it-IT" sz="2200" dirty="0"/>
          </a:p>
        </p:txBody>
      </p:sp>
      <p:pic>
        <p:nvPicPr>
          <p:cNvPr id="4" name="Immagine 3"/>
          <p:cNvPicPr/>
          <p:nvPr/>
        </p:nvPicPr>
        <p:blipFill>
          <a:blip r:embed="rId4" cstate="print">
            <a:extLst>
              <a:ext uri="{28A0092B-C50C-407E-A947-70E740481C1C}">
                <a14:useLocalDpi xmlns:a14="http://schemas.microsoft.com/office/drawing/2010/main" val="0"/>
              </a:ext>
            </a:extLst>
          </a:blip>
          <a:stretch>
            <a:fillRect/>
          </a:stretch>
        </p:blipFill>
        <p:spPr>
          <a:xfrm>
            <a:off x="8502883" y="464017"/>
            <a:ext cx="1434747" cy="1425168"/>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3</a:t>
            </a:fld>
            <a:endParaRPr lang="it-IT"/>
          </a:p>
        </p:txBody>
      </p:sp>
    </p:spTree>
    <p:extLst>
      <p:ext uri="{BB962C8B-B14F-4D97-AF65-F5344CB8AC3E}">
        <p14:creationId xmlns:p14="http://schemas.microsoft.com/office/powerpoint/2010/main" val="562952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fontScale="92500" lnSpcReduction="10000"/>
          </a:bodyPr>
          <a:lstStyle/>
          <a:p>
            <a:endParaRPr lang="it-IT" sz="2000" b="1" u="sng" dirty="0">
              <a:latin typeface="+mj-lt"/>
            </a:endParaRPr>
          </a:p>
          <a:p>
            <a:r>
              <a:rPr lang="it-IT" sz="2400" b="1" u="sng" dirty="0">
                <a:latin typeface="+mj-lt"/>
              </a:rPr>
              <a:t>Ufficio Gestione Carriere</a:t>
            </a:r>
          </a:p>
          <a:p>
            <a:pPr marL="0" indent="0">
              <a:buNone/>
            </a:pPr>
            <a:r>
              <a:rPr lang="it-IT" sz="2000" dirty="0">
                <a:latin typeface="Calibri Light" panose="020F0302020204030204" pitchFamily="34" charset="0"/>
                <a:cs typeface="Calibri Light" panose="020F0302020204030204" pitchFamily="34" charset="0"/>
              </a:rPr>
              <a:t>L</a:t>
            </a:r>
            <a:r>
              <a:rPr lang="it-IT" sz="2000" b="1" dirty="0">
                <a:latin typeface="Calibri Light" panose="020F0302020204030204" pitchFamily="34" charset="0"/>
                <a:cs typeface="Calibri Light" panose="020F0302020204030204" pitchFamily="34" charset="0"/>
              </a:rPr>
              <a:t>’</a:t>
            </a:r>
            <a:r>
              <a:rPr lang="it-IT" sz="2000" dirty="0">
                <a:latin typeface="Calibri Light" panose="020F0302020204030204" pitchFamily="34" charset="0"/>
                <a:cs typeface="Calibri Light" panose="020F0302020204030204" pitchFamily="34" charset="0"/>
              </a:rPr>
              <a:t>Ufficio Gestione Carriere</a:t>
            </a:r>
            <a:r>
              <a:rPr lang="it-IT" sz="2000" b="1" dirty="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p>
          <a:p>
            <a:pPr marL="0" indent="0">
              <a:buNone/>
            </a:pPr>
            <a:r>
              <a:rPr lang="it-IT" sz="2000" dirty="0">
                <a:latin typeface="Calibri Light" panose="020F0302020204030204" pitchFamily="34" charset="0"/>
                <a:cs typeface="Calibri Light" panose="020F0302020204030204" pitchFamily="34" charset="0"/>
              </a:rPr>
              <a:t>Per quanto riguarda il piano di studi, l’Ufficio Gestione Carriere è la struttura competente a fornire assistenza agli studenti sugli aspetti tecnici del sistema di presentazione del piano in </a:t>
            </a:r>
            <a:r>
              <a:rPr lang="it-IT" sz="2000" dirty="0" err="1">
                <a:latin typeface="Calibri Light" panose="020F0302020204030204" pitchFamily="34" charset="0"/>
                <a:cs typeface="Calibri Light" panose="020F0302020204030204" pitchFamily="34" charset="0"/>
              </a:rPr>
              <a:t>Segreterieonline</a:t>
            </a:r>
            <a:r>
              <a:rPr lang="it-IT" sz="2000" dirty="0">
                <a:latin typeface="Calibri Light" panose="020F0302020204030204" pitchFamily="34" charset="0"/>
                <a:cs typeface="Calibri Light" panose="020F0302020204030204" pitchFamily="34" charset="0"/>
              </a:rPr>
              <a:t>.</a:t>
            </a:r>
          </a:p>
          <a:p>
            <a:pPr marL="0" indent="0">
              <a:buNone/>
            </a:pPr>
            <a:r>
              <a:rPr lang="it-IT" sz="2000" dirty="0">
                <a:latin typeface="Calibri Light" panose="020F0302020204030204" pitchFamily="34" charset="0"/>
                <a:cs typeface="Calibri Light" panose="020F0302020204030204" pitchFamily="34" charset="0"/>
              </a:rPr>
              <a:t>Si consiglia di consultare la pagina </a:t>
            </a:r>
            <a:r>
              <a:rPr lang="it-IT" sz="2000" u="sng" dirty="0">
                <a:latin typeface="Calibri Light" panose="020F0302020204030204" pitchFamily="34" charset="0"/>
                <a:cs typeface="Calibri Light" panose="020F0302020204030204" pitchFamily="34" charset="0"/>
                <a:hlinkClick r:id="rId2"/>
              </a:rPr>
              <a:t>https://www.unimib.it/servizi/segreterie-studenti</a:t>
            </a:r>
            <a:r>
              <a:rPr lang="it-IT" sz="2000" dirty="0">
                <a:latin typeface="Calibri Light" panose="020F0302020204030204" pitchFamily="34" charset="0"/>
                <a:cs typeface="Calibri Light" panose="020F0302020204030204" pitchFamily="34" charset="0"/>
              </a:rPr>
              <a:t> per le diverse esigenze amministrative della carriera e in particolare la pagina </a:t>
            </a:r>
            <a:r>
              <a:rPr lang="it-IT" sz="2000" u="sng" dirty="0">
                <a:latin typeface="Calibri Light" panose="020F0302020204030204" pitchFamily="34" charset="0"/>
                <a:cs typeface="Calibri Light" panose="020F0302020204030204" pitchFamily="34" charset="0"/>
                <a:hlinkClick r:id="rId3"/>
              </a:rPr>
              <a:t>https://www.unimib.it/servizi/segreterie-studenti/piani-degli-studi</a:t>
            </a:r>
            <a:r>
              <a:rPr lang="it-IT" sz="2000" dirty="0">
                <a:latin typeface="Calibri Light" panose="020F0302020204030204" pitchFamily="34" charset="0"/>
                <a:cs typeface="Calibri Light" panose="020F0302020204030204" pitchFamily="34" charset="0"/>
              </a:rPr>
              <a:t> per le informazioni relative alla presentazione del piano di studi.</a:t>
            </a:r>
          </a:p>
          <a:p>
            <a:pPr marL="0" indent="0">
              <a:buNone/>
            </a:pPr>
            <a:r>
              <a:rPr lang="it-IT" sz="2000" dirty="0">
                <a:latin typeface="Calibri Light" panose="020F0302020204030204" pitchFamily="34" charset="0"/>
                <a:cs typeface="Calibri Light" panose="020F0302020204030204" pitchFamily="34" charset="0"/>
              </a:rPr>
              <a:t>L’orario di ricevimento dell’Ufficio Gestione Carriere di Scienze (sportello 7 nell’</a:t>
            </a:r>
            <a:r>
              <a:rPr lang="it-IT" sz="2000" b="1" dirty="0">
                <a:latin typeface="Calibri Light" panose="020F0302020204030204" pitchFamily="34" charset="0"/>
                <a:cs typeface="Calibri Light" panose="020F0302020204030204" pitchFamily="34" charset="0"/>
              </a:rPr>
              <a:t>Edificio U17 </a:t>
            </a:r>
            <a:r>
              <a:rPr lang="it-IT" sz="2000" dirty="0">
                <a:latin typeface="Calibri Light" panose="020F0302020204030204" pitchFamily="34" charset="0"/>
                <a:cs typeface="Calibri Light" panose="020F0302020204030204" pitchFamily="34" charset="0"/>
              </a:rPr>
              <a:t>- Piazzetta ribassata Difesa per le donne) è il seguente:</a:t>
            </a:r>
          </a:p>
          <a:p>
            <a:pPr marL="0" indent="0">
              <a:buNone/>
            </a:pPr>
            <a:r>
              <a:rPr lang="it-IT" sz="2000" i="1" dirty="0">
                <a:latin typeface="Calibri Light" panose="020F0302020204030204" pitchFamily="34" charset="0"/>
                <a:cs typeface="Calibri Light" panose="020F0302020204030204" pitchFamily="34" charset="0"/>
              </a:rPr>
              <a:t>lunedì dalle 13.45 alle 15.45</a:t>
            </a:r>
            <a:br>
              <a:rPr lang="it-IT" sz="2000" i="1" dirty="0">
                <a:latin typeface="Calibri Light" panose="020F0302020204030204" pitchFamily="34" charset="0"/>
                <a:cs typeface="Calibri Light" panose="020F0302020204030204" pitchFamily="34" charset="0"/>
              </a:rPr>
            </a:br>
            <a:r>
              <a:rPr lang="it-IT" sz="2000" i="1" dirty="0">
                <a:latin typeface="Calibri Light" panose="020F0302020204030204" pitchFamily="34" charset="0"/>
                <a:cs typeface="Calibri Light" panose="020F0302020204030204" pitchFamily="34" charset="0"/>
              </a:rPr>
              <a:t>mercoledì e  venerdì dalle 09.00 alle 12.00</a:t>
            </a:r>
          </a:p>
          <a:p>
            <a:pPr marL="0" indent="0">
              <a:buNone/>
            </a:pPr>
            <a:r>
              <a:rPr lang="it-IT" sz="2000" dirty="0">
                <a:latin typeface="+mj-lt"/>
              </a:rPr>
              <a:t>servizio fruibile previo appuntamento da concordarsi scrivendo a</a:t>
            </a:r>
            <a:r>
              <a:rPr lang="it-IT" sz="2000" dirty="0">
                <a:latin typeface="Calibri Light" panose="020F0302020204030204" pitchFamily="34" charset="0"/>
                <a:cs typeface="Calibri Light" panose="020F0302020204030204" pitchFamily="34" charset="0"/>
              </a:rPr>
              <a:t>: </a:t>
            </a:r>
            <a:r>
              <a:rPr lang="it-IT" sz="2000" b="1" u="sng" dirty="0">
                <a:latin typeface="Calibri Light" panose="020F0302020204030204" pitchFamily="34" charset="0"/>
                <a:cs typeface="Calibri Light" panose="020F0302020204030204" pitchFamily="34" charset="0"/>
                <a:hlinkClick r:id="rId4"/>
              </a:rPr>
              <a:t>segr.studenti.scienze@unimib.it</a:t>
            </a:r>
            <a:r>
              <a:rPr lang="it-IT" sz="2000" dirty="0">
                <a:latin typeface="Calibri Light" panose="020F0302020204030204" pitchFamily="34" charset="0"/>
                <a:cs typeface="Calibri Light" panose="020F0302020204030204" pitchFamily="34" charset="0"/>
              </a:rPr>
              <a:t>   </a:t>
            </a:r>
          </a:p>
          <a:p>
            <a:pPr marL="0" indent="0" algn="ctr">
              <a:buNone/>
            </a:pPr>
            <a:r>
              <a:rPr lang="it-IT" sz="1800" dirty="0">
                <a:latin typeface="Calibri Light" panose="020F0302020204030204" pitchFamily="34" charset="0"/>
                <a:cs typeface="Calibri Light" panose="020F0302020204030204" pitchFamily="34" charset="0"/>
              </a:rPr>
              <a:t>Non è previsto lo sportello telefonico</a:t>
            </a:r>
            <a:r>
              <a:rPr lang="it-IT" sz="2000" dirty="0">
                <a:latin typeface="Calibri Light" panose="020F0302020204030204" pitchFamily="34" charset="0"/>
                <a:cs typeface="Calibri Light" panose="020F0302020204030204" pitchFamily="34" charset="0"/>
              </a:rPr>
              <a:t>.</a:t>
            </a:r>
            <a:endParaRPr lang="it-IT" sz="2000" b="1" u="sng" dirty="0">
              <a:latin typeface="+mj-lt"/>
            </a:endParaRPr>
          </a:p>
        </p:txBody>
      </p:sp>
      <p:sp>
        <p:nvSpPr>
          <p:cNvPr id="4" name="Segnaposto numero diapositiva 3"/>
          <p:cNvSpPr>
            <a:spLocks noGrp="1"/>
          </p:cNvSpPr>
          <p:nvPr>
            <p:ph type="sldNum" sz="quarter" idx="12"/>
          </p:nvPr>
        </p:nvSpPr>
        <p:spPr/>
        <p:txBody>
          <a:bodyPr/>
          <a:lstStyle/>
          <a:p>
            <a:fld id="{DFAA26DA-4659-4A7F-A33C-D89E817FCABB}" type="slidenum">
              <a:rPr lang="it-IT" smtClean="0"/>
              <a:t>30</a:t>
            </a:fld>
            <a:endParaRPr lang="it-IT" dirty="0"/>
          </a:p>
        </p:txBody>
      </p:sp>
      <p:pic>
        <p:nvPicPr>
          <p:cNvPr id="7" name="Immagine 6" descr="Confused Direction Signs - Hurc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9503" y="1"/>
            <a:ext cx="1676309" cy="1804086"/>
          </a:xfrm>
          <a:prstGeom prst="rect">
            <a:avLst/>
          </a:prstGeom>
        </p:spPr>
      </p:pic>
    </p:spTree>
    <p:extLst>
      <p:ext uri="{BB962C8B-B14F-4D97-AF65-F5344CB8AC3E}">
        <p14:creationId xmlns:p14="http://schemas.microsoft.com/office/powerpoint/2010/main" val="44310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a:bodyPr>
          <a:lstStyle/>
          <a:p>
            <a:endParaRPr lang="it-IT" sz="2000" b="1" u="sng" dirty="0">
              <a:latin typeface="+mj-lt"/>
            </a:endParaRPr>
          </a:p>
          <a:p>
            <a:r>
              <a:rPr lang="it-IT" sz="2000" b="1" u="sng" dirty="0">
                <a:latin typeface="+mj-lt"/>
              </a:rPr>
              <a:t>Segreteria Didattica</a:t>
            </a:r>
            <a:endParaRPr lang="it-IT" sz="2000" dirty="0">
              <a:latin typeface="+mj-lt"/>
            </a:endParaRPr>
          </a:p>
          <a:p>
            <a:pPr marL="0" indent="0">
              <a:buNone/>
            </a:pPr>
            <a:r>
              <a:rPr lang="it-IT" sz="1600" dirty="0">
                <a:latin typeface="+mj-lt"/>
              </a:rPr>
              <a:t>La</a:t>
            </a:r>
            <a:r>
              <a:rPr lang="it-IT" sz="1600" b="1" dirty="0">
                <a:latin typeface="+mj-lt"/>
              </a:rPr>
              <a:t> </a:t>
            </a:r>
            <a:r>
              <a:rPr lang="it-IT" sz="1600" dirty="0">
                <a:latin typeface="+mj-lt"/>
              </a:rPr>
              <a:t>Segreteria Didattica fornisce servizi di supporto didattico e informativo agli studenti (orari delle lezioni, ricevimento docenti, calendario esami, piani di studio, laboratori). </a:t>
            </a:r>
          </a:p>
          <a:p>
            <a:pPr marL="0" indent="0">
              <a:buNone/>
            </a:pPr>
            <a:r>
              <a:rPr lang="it-IT" sz="1600" u="sng" dirty="0">
                <a:latin typeface="+mj-lt"/>
              </a:rPr>
              <a:t>Ricevimento</a:t>
            </a:r>
            <a:r>
              <a:rPr lang="it-IT" sz="1600" dirty="0">
                <a:latin typeface="+mj-lt"/>
              </a:rPr>
              <a:t>:</a:t>
            </a:r>
          </a:p>
          <a:p>
            <a:pPr marL="0" indent="0">
              <a:buNone/>
            </a:pPr>
            <a:r>
              <a:rPr lang="it-IT" sz="1600" dirty="0">
                <a:latin typeface="+mj-lt"/>
              </a:rPr>
              <a:t>servizio fruibile previo appuntamento da concordarsi scrivendo a </a:t>
            </a:r>
            <a:r>
              <a:rPr lang="it-IT" sz="1600" dirty="0">
                <a:latin typeface="+mj-lt"/>
                <a:hlinkClick r:id="rId2"/>
              </a:rPr>
              <a:t>segreteria-matematica@unimib.it</a:t>
            </a:r>
            <a:endParaRPr lang="it-IT" sz="1600" dirty="0">
              <a:latin typeface="+mj-lt"/>
            </a:endParaRPr>
          </a:p>
          <a:p>
            <a:pPr marL="0" indent="0">
              <a:buNone/>
            </a:pPr>
            <a:r>
              <a:rPr lang="it-IT" sz="1600" u="sng" dirty="0">
                <a:latin typeface="+mj-lt"/>
              </a:rPr>
              <a:t>Sede</a:t>
            </a:r>
            <a:r>
              <a:rPr lang="it-IT" sz="1600" dirty="0">
                <a:latin typeface="+mj-lt"/>
              </a:rPr>
              <a:t>: </a:t>
            </a:r>
            <a:r>
              <a:rPr lang="it-IT" sz="1600" b="1" dirty="0">
                <a:latin typeface="+mj-lt"/>
              </a:rPr>
              <a:t>Edificio U5</a:t>
            </a:r>
            <a:r>
              <a:rPr lang="it-IT" sz="1600" dirty="0">
                <a:latin typeface="+mj-lt"/>
              </a:rPr>
              <a:t>, Via Cozzi, 55 - 20125 Milano – II piano – stanza 2108</a:t>
            </a:r>
          </a:p>
          <a:p>
            <a:pPr marL="0" indent="0">
              <a:buNone/>
            </a:pPr>
            <a:r>
              <a:rPr lang="it-IT" sz="1600" dirty="0">
                <a:latin typeface="+mj-lt"/>
              </a:rPr>
              <a:t>e-mail: </a:t>
            </a:r>
            <a:r>
              <a:rPr lang="it-IT" sz="1600" dirty="0">
                <a:hlinkClick r:id="rId2"/>
              </a:rPr>
              <a:t>segreteria-matematica@unimib.it</a:t>
            </a:r>
            <a:endParaRPr lang="it-IT" sz="1600" dirty="0"/>
          </a:p>
          <a:p>
            <a:pPr marL="0" indent="0">
              <a:buNone/>
            </a:pPr>
            <a:endParaRPr lang="it-IT" sz="1600" dirty="0">
              <a:latin typeface="+mj-lt"/>
            </a:endParaRPr>
          </a:p>
          <a:p>
            <a:pPr marL="0" indent="0">
              <a:buNone/>
            </a:pPr>
            <a:r>
              <a:rPr lang="it-IT" sz="1600">
                <a:latin typeface="+mj-lt"/>
              </a:rPr>
              <a:t>Per tutte le informazioni sulla didattica: </a:t>
            </a:r>
            <a:r>
              <a:rPr lang="it-IT" sz="1600" b="1" u="sng">
                <a:latin typeface="+mj-lt"/>
                <a:hlinkClick r:id="rId3"/>
              </a:rPr>
              <a:t>https://elearning.unimib.it/course/index.php?categoryid=3509</a:t>
            </a:r>
            <a:endParaRPr lang="it-IT" sz="4000" b="1" u="sng">
              <a:latin typeface="+mj-lt"/>
            </a:endParaRPr>
          </a:p>
          <a:p>
            <a:pPr marL="0" indent="0">
              <a:buNone/>
            </a:pPr>
            <a:br>
              <a:rPr lang="it-IT" sz="1700" dirty="0">
                <a:latin typeface="Calibri Light" panose="020F0302020204030204" pitchFamily="34" charset="0"/>
                <a:cs typeface="Calibri Light" panose="020F0302020204030204" pitchFamily="34" charset="0"/>
              </a:rPr>
            </a:br>
            <a:endParaRPr lang="it-IT" sz="1700" dirty="0">
              <a:latin typeface="Calibri Light" panose="020F0302020204030204" pitchFamily="34" charset="0"/>
              <a:cs typeface="Calibri Light" panose="020F0302020204030204" pitchFamily="34" charset="0"/>
            </a:endParaRPr>
          </a:p>
          <a:p>
            <a:pPr marL="0" indent="0">
              <a:buNone/>
            </a:pPr>
            <a:endParaRPr lang="it-IT" sz="2000" dirty="0">
              <a:latin typeface="+mj-lt"/>
            </a:endParaRPr>
          </a:p>
          <a:p>
            <a:endParaRPr lang="it-IT" sz="16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31</a:t>
            </a:fld>
            <a:endParaRPr lang="it-IT" dirty="0"/>
          </a:p>
        </p:txBody>
      </p:sp>
    </p:spTree>
    <p:extLst>
      <p:ext uri="{BB962C8B-B14F-4D97-AF65-F5344CB8AC3E}">
        <p14:creationId xmlns:p14="http://schemas.microsoft.com/office/powerpoint/2010/main" val="275761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sz="3100" b="1" dirty="0"/>
            </a:br>
            <a:br>
              <a:rPr lang="it-IT" sz="3100" b="1" dirty="0"/>
            </a:br>
            <a:br>
              <a:rPr lang="it-IT" sz="3100" b="1" dirty="0"/>
            </a:br>
            <a:r>
              <a:rPr lang="it-IT" sz="3600" b="1" dirty="0"/>
              <a:t>Come si presenta?</a:t>
            </a:r>
            <a:br>
              <a:rPr lang="it-IT" sz="3600" b="1" dirty="0"/>
            </a:br>
            <a:br>
              <a:rPr lang="it-IT" sz="3600" b="1" dirty="0"/>
            </a:br>
            <a:endParaRPr lang="it-IT" sz="3600" b="1" dirty="0"/>
          </a:p>
        </p:txBody>
      </p:sp>
      <p:sp>
        <p:nvSpPr>
          <p:cNvPr id="3" name="Segnaposto contenuto 2"/>
          <p:cNvSpPr>
            <a:spLocks noGrp="1"/>
          </p:cNvSpPr>
          <p:nvPr>
            <p:ph idx="1"/>
          </p:nvPr>
        </p:nvSpPr>
        <p:spPr/>
        <p:txBody>
          <a:bodyPr anchor="ctr"/>
          <a:lstStyle/>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Il piano deve essere presentato telematicamente, entrando nella pagina web del servizio Segreterie OnLine, all’indirizzo </a:t>
            </a:r>
            <a:r>
              <a:rPr lang="it-IT" sz="2200" dirty="0">
                <a:latin typeface="Calibri Light" panose="020F0302020204030204" pitchFamily="34" charset="0"/>
                <a:ea typeface="Calibri" panose="020F0502020204030204" pitchFamily="34" charset="0"/>
                <a:cs typeface="Times New Roman" panose="02020603050405020304" pitchFamily="18" charset="0"/>
                <a:hlinkClick r:id="rId2"/>
              </a:rPr>
              <a:t>https://s3w.si.unimib.it/Home.do</a:t>
            </a:r>
            <a:endParaRPr lang="it-IT" sz="2200" dirty="0">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2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2200" dirty="0">
                <a:latin typeface="Calibri Light" panose="020F0302020204030204" pitchFamily="34" charset="0"/>
                <a:ea typeface="Calibri" panose="020F0502020204030204" pitchFamily="34" charset="0"/>
                <a:cs typeface="Times New Roman" panose="02020603050405020304" pitchFamily="18" charset="0"/>
              </a:rPr>
              <a:t>: Al termine della procedura devi confermare il piano, utilizzando l’apposito pulsante </a:t>
            </a:r>
            <a:r>
              <a:rPr lang="it-IT" sz="2200" u="sng" dirty="0">
                <a:latin typeface="Calibri Light" panose="020F0302020204030204" pitchFamily="34" charset="0"/>
                <a:ea typeface="Calibri" panose="020F0502020204030204" pitchFamily="34" charset="0"/>
                <a:cs typeface="Times New Roman" panose="02020603050405020304" pitchFamily="18" charset="0"/>
              </a:rPr>
              <a:t>CONFERMA</a:t>
            </a:r>
            <a:r>
              <a:rPr lang="it-IT" sz="2200" dirty="0">
                <a:latin typeface="Calibri Light" panose="020F0302020204030204" pitchFamily="34" charset="0"/>
                <a:ea typeface="Calibri" panose="020F0502020204030204" pitchFamily="34" charset="0"/>
                <a:cs typeface="Times New Roman" panose="02020603050405020304" pitchFamily="18" charset="0"/>
              </a:rPr>
              <a:t>. Il piano lasciato in bozza non viene esaminato.</a:t>
            </a:r>
          </a:p>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La compilazione online ti è consentita fino a quando risulti essere iscritto in corso. Successivamente dovrai presentare un’istanza cartacea all’Ufficio Gestione Carriere, inviandola all’indirizzo segr.studenti.scienze@unimib.it.</a:t>
            </a:r>
          </a:p>
          <a:p>
            <a:endParaRPr lang="it-IT" dirty="0"/>
          </a:p>
        </p:txBody>
      </p:sp>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8134708" y="365125"/>
            <a:ext cx="1802922" cy="1656272"/>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4</a:t>
            </a:fld>
            <a:endParaRPr lang="it-IT"/>
          </a:p>
        </p:txBody>
      </p:sp>
    </p:spTree>
    <p:extLst>
      <p:ext uri="{BB962C8B-B14F-4D97-AF65-F5344CB8AC3E}">
        <p14:creationId xmlns:p14="http://schemas.microsoft.com/office/powerpoint/2010/main" val="383953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218405" y="191829"/>
            <a:ext cx="1475118" cy="953611"/>
          </a:xfrm>
          <a:prstGeom prst="rect">
            <a:avLst/>
          </a:prstGeom>
        </p:spPr>
      </p:pic>
      <p:sp>
        <p:nvSpPr>
          <p:cNvPr id="2" name="Titolo 1"/>
          <p:cNvSpPr>
            <a:spLocks noGrp="1"/>
          </p:cNvSpPr>
          <p:nvPr>
            <p:ph type="ctrTitle"/>
          </p:nvPr>
        </p:nvSpPr>
        <p:spPr>
          <a:xfrm>
            <a:off x="1446361" y="263602"/>
            <a:ext cx="9077552" cy="293351"/>
          </a:xfrm>
        </p:spPr>
        <p:txBody>
          <a:bodyPr anchor="t">
            <a:noAutofit/>
          </a:bodyPr>
          <a:lstStyle/>
          <a:p>
            <a:r>
              <a:rPr kumimoji="0" lang="it-IT" altLang="it-IT" sz="1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Iscrizione a</a:t>
            </a:r>
            <a:r>
              <a:rPr kumimoji="0" lang="it-IT" altLang="it-IT" sz="1800" b="1" i="0" u="none" strike="noStrike" cap="none" normalizeH="0" dirty="0">
                <a:ln>
                  <a:noFill/>
                </a:ln>
                <a:solidFill>
                  <a:schemeClr val="tx1"/>
                </a:solidFill>
                <a:effectLst/>
                <a:ea typeface="Calibri" panose="020F0502020204030204" pitchFamily="34" charset="0"/>
                <a:cs typeface="Times New Roman" panose="02020603050405020304" pitchFamily="18" charset="0"/>
              </a:rPr>
              <a:t> tempo parziale e piano degli studi</a:t>
            </a:r>
            <a:r>
              <a:rPr kumimoji="0" lang="it-IT" altLang="it-IT" sz="1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br>
              <a:rPr kumimoji="0" lang="it-IT" altLang="it-IT" sz="1800" b="0" i="0" u="none" strike="noStrike" cap="none" normalizeH="0" baseline="0" dirty="0">
                <a:ln>
                  <a:noFill/>
                </a:ln>
                <a:solidFill>
                  <a:schemeClr val="tx1"/>
                </a:solidFill>
                <a:effectLst/>
              </a:rPr>
            </a:br>
            <a:endParaRPr lang="it-IT" sz="1800" dirty="0"/>
          </a:p>
        </p:txBody>
      </p:sp>
      <p:sp>
        <p:nvSpPr>
          <p:cNvPr id="3" name="Sottotitolo 2"/>
          <p:cNvSpPr>
            <a:spLocks noGrp="1"/>
          </p:cNvSpPr>
          <p:nvPr>
            <p:ph type="subTitle" idx="1"/>
          </p:nvPr>
        </p:nvSpPr>
        <p:spPr>
          <a:xfrm>
            <a:off x="955964" y="556953"/>
            <a:ext cx="10257906" cy="5799398"/>
          </a:xfrm>
        </p:spPr>
        <p:txBody>
          <a:bodyPr>
            <a:normAutofit fontScale="25000" lnSpcReduction="20000"/>
          </a:bodyPr>
          <a:lstStyle/>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A partire dall’A.A. 2018/19 è introdotta l’iscrizione a tempo parziale per i corsi di studio che lo abbiano previsto nel proprio Regolamento didattico. In questo modo, l’Ateneo intende garantire agli studenti che non possano frequentare con continuità la possibilità di prolungare il percorso formativo di studio per un numero di anni pari al doppio della durata normale del corso cui sono iscritti</a:t>
            </a: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Il percorso di studio è indicato nei rispettivi regolamenti didattici dei corsi di studio e non è modificabile. Il numero di crediti acquisibili non potrà superare quanto indicato per singolo anno, anche in presenza di convalide, riconoscimenti o esami non sostenuti negli anni precedenti.</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Al primo anno di corso è predisposto un </a:t>
            </a:r>
            <a:r>
              <a:rPr lang="it-IT" sz="6400" b="1" dirty="0">
                <a:latin typeface="Calibri Light" panose="020F0302020204030204" pitchFamily="34" charset="0"/>
                <a:ea typeface="Calibri" panose="020F0502020204030204" pitchFamily="34" charset="0"/>
                <a:cs typeface="Times New Roman" panose="02020603050405020304" pitchFamily="18" charset="0"/>
              </a:rPr>
              <a:t>piano statutario </a:t>
            </a:r>
            <a:r>
              <a:rPr lang="it-IT" sz="6400" dirty="0">
                <a:latin typeface="Calibri Light" panose="020F0302020204030204" pitchFamily="34" charset="0"/>
                <a:ea typeface="Calibri" panose="020F0502020204030204" pitchFamily="34" charset="0"/>
                <a:cs typeface="Times New Roman" panose="02020603050405020304" pitchFamily="18" charset="0"/>
              </a:rPr>
              <a:t>con esami obbligatori relativi al primo anno.</a:t>
            </a: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A partire dal secondo anno è possibile compilare un piano di studi completo relativo all’intero percorso di studi.</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E’ disponibile per gli studenti iscritti a tempo parziale un piano </a:t>
            </a:r>
            <a:r>
              <a:rPr lang="it-IT" sz="6400" b="1" dirty="0">
                <a:latin typeface="Calibri Light" panose="020F0302020204030204" pitchFamily="34" charset="0"/>
                <a:ea typeface="Calibri" panose="020F0502020204030204" pitchFamily="34" charset="0"/>
                <a:cs typeface="Times New Roman" panose="02020603050405020304" pitchFamily="18" charset="0"/>
              </a:rPr>
              <a:t>da approvare </a:t>
            </a:r>
            <a:r>
              <a:rPr lang="it-IT" sz="6400" dirty="0">
                <a:latin typeface="Calibri Light" panose="020F0302020204030204" pitchFamily="34" charset="0"/>
                <a:ea typeface="Calibri" panose="020F0502020204030204" pitchFamily="34" charset="0"/>
                <a:cs typeface="Times New Roman" panose="02020603050405020304" pitchFamily="18" charset="0"/>
              </a:rPr>
              <a:t>che</a:t>
            </a:r>
            <a:r>
              <a:rPr lang="it-IT" sz="6400" b="1" dirty="0">
                <a:latin typeface="Calibri Light" panose="020F0302020204030204" pitchFamily="34" charset="0"/>
                <a:ea typeface="Calibri" panose="020F0502020204030204" pitchFamily="34" charset="0"/>
                <a:cs typeface="Times New Roman" panose="02020603050405020304" pitchFamily="18" charset="0"/>
              </a:rPr>
              <a:t> </a:t>
            </a:r>
            <a:r>
              <a:rPr lang="it-IT" sz="6400" dirty="0">
                <a:latin typeface="Calibri Light" panose="020F0302020204030204" pitchFamily="34" charset="0"/>
                <a:ea typeface="Calibri" panose="020F0502020204030204" pitchFamily="34" charset="0"/>
                <a:cs typeface="Times New Roman" panose="02020603050405020304" pitchFamily="18" charset="0"/>
              </a:rPr>
              <a:t>consente di selezionare, come esami a libera scelta, anche insegnamenti offerti da altri Corsi dell’Ateneo, oltre a quelli del tuo Corso naturalmente. Questo tipo di piano, che risulta «proposto» al momento della conferma, deve essere approvato dal Consiglio di Coordinamento Didattico del tuo Corso dopo il termine previsto per la presentazione; solo successivamente sarà inserito nella tua carriera. </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it-IT" sz="64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6400" dirty="0">
                <a:latin typeface="Calibri Light" panose="020F0302020204030204" pitchFamily="34" charset="0"/>
                <a:ea typeface="Calibri" panose="020F0502020204030204" pitchFamily="34" charset="0"/>
                <a:cs typeface="Times New Roman" panose="02020603050405020304" pitchFamily="18" charset="0"/>
              </a:rPr>
              <a:t>: Puoi sostenere le prove di verifica relative a un’attività formativa solo se l’attività è presente nell’ultimo piano di studio approvato.</a:t>
            </a:r>
          </a:p>
          <a:p>
            <a:pPr algn="just">
              <a:lnSpc>
                <a:spcPct val="120000"/>
              </a:lnSpc>
              <a:spcBef>
                <a:spcPts val="0"/>
              </a:spcBef>
              <a:spcAft>
                <a:spcPts val="800"/>
              </a:spcAft>
            </a:pPr>
            <a:r>
              <a:rPr lang="it-IT" sz="6400" dirty="0">
                <a:latin typeface="Calibri Light" panose="020F0302020204030204" pitchFamily="34" charset="0"/>
                <a:ea typeface="Calibri" panose="020F0502020204030204" pitchFamily="34" charset="0"/>
                <a:cs typeface="Times New Roman" panose="02020603050405020304" pitchFamily="18" charset="0"/>
              </a:rPr>
              <a:t>Ti è consentito modificare il piano ma, finché il nuovo piano non è approvato, sei tenuto a osservare il piano precedente e non puoi iscriverti agli appelli degli insegnamenti di cui hai chiesto l’inserimento nel nuovo piano. </a:t>
            </a:r>
            <a:r>
              <a:rPr lang="it-IT" sz="6400" u="sng" dirty="0">
                <a:latin typeface="Calibri Light" panose="020F0302020204030204" pitchFamily="34" charset="0"/>
                <a:ea typeface="Calibri" panose="020F0502020204030204" pitchFamily="34" charset="0"/>
                <a:cs typeface="Times New Roman" panose="02020603050405020304" pitchFamily="18" charset="0"/>
              </a:rPr>
              <a:t>Il piano di studio può essere compilato solo nei periodi stabiliti</a:t>
            </a:r>
            <a:r>
              <a:rPr lang="it-IT" sz="6400" dirty="0">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20000"/>
              </a:lnSpc>
              <a:spcBef>
                <a:spcPts val="0"/>
              </a:spcBef>
              <a:spcAft>
                <a:spcPts val="800"/>
              </a:spcAft>
            </a:pPr>
            <a:r>
              <a:rPr lang="it-IT" sz="6400" b="1" dirty="0">
                <a:latin typeface="Calibri Light" panose="020F0302020204030204" pitchFamily="34" charset="0"/>
              </a:rPr>
              <a:t>Al termine della compilazione è comunque ancora consentito modificare la scelta del tipo di piano: cliccando sul pulsante “Annulla piano” e, nella maschera successiva, sul pulsante “Modifica Piano”, torni alla maschera iniziale e puoi procedere con la nuova compilazione.</a:t>
            </a:r>
          </a:p>
          <a:p>
            <a:pPr algn="just">
              <a:lnSpc>
                <a:spcPct val="120000"/>
              </a:lnSpc>
              <a:spcBef>
                <a:spcPts val="0"/>
              </a:spcBef>
              <a:spcAft>
                <a:spcPts val="800"/>
              </a:spcAft>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endParaRPr lang="it-IT" sz="1800" dirty="0">
              <a:latin typeface="+mj-lt"/>
            </a:endParaRPr>
          </a:p>
        </p:txBody>
      </p:sp>
      <p:sp>
        <p:nvSpPr>
          <p:cNvPr id="7" name="Segnaposto numero diapositiva 6"/>
          <p:cNvSpPr>
            <a:spLocks noGrp="1"/>
          </p:cNvSpPr>
          <p:nvPr>
            <p:ph type="sldNum" sz="quarter" idx="12"/>
          </p:nvPr>
        </p:nvSpPr>
        <p:spPr/>
        <p:txBody>
          <a:bodyPr/>
          <a:lstStyle/>
          <a:p>
            <a:fld id="{DFAA26DA-4659-4A7F-A33C-D89E817FCABB}" type="slidenum">
              <a:rPr lang="it-IT" smtClean="0"/>
              <a:t>5</a:t>
            </a:fld>
            <a:endParaRPr lang="it-IT"/>
          </a:p>
        </p:txBody>
      </p:sp>
    </p:spTree>
    <p:extLst>
      <p:ext uri="{BB962C8B-B14F-4D97-AF65-F5344CB8AC3E}">
        <p14:creationId xmlns:p14="http://schemas.microsoft.com/office/powerpoint/2010/main" val="21040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59126"/>
            <a:ext cx="10515600" cy="629728"/>
          </a:xfrm>
        </p:spPr>
        <p:txBody>
          <a:bodyPr anchor="t">
            <a:normAutofit fontScale="90000"/>
          </a:bodyPr>
          <a:lstStyle/>
          <a:p>
            <a:pPr algn="ctr"/>
            <a:r>
              <a:rPr lang="it-IT" sz="3600" b="1" dirty="0"/>
              <a:t>Come si compila?   </a:t>
            </a:r>
            <a:br>
              <a:rPr lang="it-IT" sz="3600" b="1" dirty="0"/>
            </a:br>
            <a:endParaRPr lang="it-IT" sz="2000" dirty="0"/>
          </a:p>
        </p:txBody>
      </p:sp>
      <p:sp>
        <p:nvSpPr>
          <p:cNvPr id="3" name="Segnaposto contenuto 2"/>
          <p:cNvSpPr>
            <a:spLocks noGrp="1"/>
          </p:cNvSpPr>
          <p:nvPr>
            <p:ph idx="1"/>
          </p:nvPr>
        </p:nvSpPr>
        <p:spPr>
          <a:xfrm>
            <a:off x="838200" y="1597549"/>
            <a:ext cx="10515600" cy="4184261"/>
          </a:xfrm>
        </p:spPr>
        <p:txBody>
          <a:bodyPr/>
          <a:lstStyle/>
          <a:p>
            <a:pPr marL="0" indent="0">
              <a:buNone/>
            </a:pPr>
            <a:r>
              <a:rPr lang="it-IT" sz="1600" dirty="0">
                <a:latin typeface="Calibri Light" panose="020F0302020204030204" pitchFamily="34" charset="0"/>
              </a:rPr>
              <a:t>Per </a:t>
            </a:r>
            <a:r>
              <a:rPr lang="it-IT" sz="1600" dirty="0">
                <a:latin typeface="Calibri Light" panose="020F0302020204030204" pitchFamily="34" charset="0"/>
                <a:ea typeface="Calibri" panose="020F0502020204030204" pitchFamily="34" charset="0"/>
                <a:cs typeface="Times New Roman" panose="02020603050405020304" pitchFamily="18" charset="0"/>
              </a:rPr>
              <a:t>accedere</a:t>
            </a:r>
            <a:r>
              <a:rPr lang="it-IT" sz="1600" dirty="0">
                <a:latin typeface="Calibri Light" panose="020F0302020204030204" pitchFamily="34" charset="0"/>
              </a:rPr>
              <a:t> effettua il login alla pagina </a:t>
            </a:r>
            <a:r>
              <a:rPr lang="it-IT" sz="1600" u="sng" dirty="0">
                <a:latin typeface="Calibri Light" panose="020F0302020204030204" pitchFamily="34" charset="0"/>
                <a:hlinkClick r:id="rId2"/>
              </a:rPr>
              <a:t>https://s3w.si.unimib.it/Home.do</a:t>
            </a:r>
            <a:r>
              <a:rPr lang="it-IT" sz="1600" dirty="0">
                <a:latin typeface="Calibri Light" panose="020F0302020204030204" pitchFamily="34" charset="0"/>
              </a:rPr>
              <a:t>  </a:t>
            </a:r>
            <a:br>
              <a:rPr lang="it-IT" sz="1600" dirty="0">
                <a:latin typeface="Calibri Light" panose="020F0302020204030204" pitchFamily="34" charset="0"/>
              </a:rPr>
            </a:br>
            <a:r>
              <a:rPr lang="it-IT" sz="1600" dirty="0">
                <a:latin typeface="Calibri Light" panose="020F0302020204030204" pitchFamily="34" charset="0"/>
              </a:rPr>
              <a:t>Nel periodo di apertura il piano di studio si presenta modificabile: clicca la voce “</a:t>
            </a:r>
            <a:r>
              <a:rPr lang="it-IT" sz="1600" u="sng" dirty="0">
                <a:latin typeface="Calibri Light" panose="020F0302020204030204" pitchFamily="34" charset="0"/>
              </a:rPr>
              <a:t>vai al piano”</a:t>
            </a:r>
            <a:r>
              <a:rPr lang="it-IT" sz="1600" dirty="0">
                <a:latin typeface="Calibri Light" panose="020F0302020204030204" pitchFamily="34" charset="0"/>
              </a:rPr>
              <a:t> (fig.1).</a:t>
            </a:r>
            <a:br>
              <a:rPr lang="it-IT" dirty="0">
                <a:latin typeface="Calibri Light" panose="020F0302020204030204" pitchFamily="34" charset="0"/>
              </a:rPr>
            </a:br>
            <a:endParaRPr lang="it-IT" dirty="0">
              <a:latin typeface="Calibri Light" panose="020F0302020204030204" pitchFamily="34" charset="0"/>
            </a:endParaRPr>
          </a:p>
        </p:txBody>
      </p:sp>
      <p:pic>
        <p:nvPicPr>
          <p:cNvPr id="4" name="Segnaposto contenuto 3"/>
          <p:cNvPicPr>
            <a:picLocks/>
          </p:cNvPicPr>
          <p:nvPr/>
        </p:nvPicPr>
        <p:blipFill rotWithShape="1">
          <a:blip r:embed="rId3">
            <a:extLst>
              <a:ext uri="{28A0092B-C50C-407E-A947-70E740481C1C}">
                <a14:useLocalDpi xmlns:a14="http://schemas.microsoft.com/office/drawing/2010/main" val="0"/>
              </a:ext>
            </a:extLst>
          </a:blip>
          <a:srcRect t="16002" r="264" b="8891"/>
          <a:stretch/>
        </p:blipFill>
        <p:spPr bwMode="auto">
          <a:xfrm>
            <a:off x="948906" y="2251493"/>
            <a:ext cx="9920376" cy="4120251"/>
          </a:xfrm>
          <a:prstGeom prst="rect">
            <a:avLst/>
          </a:prstGeom>
          <a:noFill/>
          <a:ln w="9525">
            <a:solidFill>
              <a:schemeClr val="tx1"/>
            </a:solidFill>
          </a:ln>
          <a:effectLst>
            <a:softEdge rad="0"/>
          </a:effectLst>
        </p:spPr>
      </p:pic>
      <p:sp>
        <p:nvSpPr>
          <p:cNvPr id="5" name="Text Box 46"/>
          <p:cNvSpPr txBox="1">
            <a:spLocks noChangeArrowheads="1"/>
          </p:cNvSpPr>
          <p:nvPr/>
        </p:nvSpPr>
        <p:spPr bwMode="auto">
          <a:xfrm>
            <a:off x="2147977" y="2892275"/>
            <a:ext cx="2429257" cy="31432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nSpc>
                <a:spcPct val="107000"/>
              </a:lnSpc>
              <a:spcAft>
                <a:spcPts val="800"/>
              </a:spcAft>
            </a:pPr>
            <a:r>
              <a:rPr lang="it-IT" sz="1400" b="1" dirty="0">
                <a:effectLst/>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6"/>
          <p:cNvSpPr txBox="1">
            <a:spLocks noChangeArrowheads="1"/>
          </p:cNvSpPr>
          <p:nvPr/>
        </p:nvSpPr>
        <p:spPr bwMode="auto">
          <a:xfrm>
            <a:off x="4681783" y="6371745"/>
            <a:ext cx="2500630"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it-IT" sz="1400" dirty="0">
                <a:latin typeface="+mj-lt"/>
                <a:ea typeface="Calibri" panose="020F0502020204030204" pitchFamily="34" charset="0"/>
                <a:cs typeface="Times New Roman" panose="02020603050405020304" pitchFamily="18" charset="0"/>
              </a:rPr>
              <a:t>Fig. 1</a:t>
            </a:r>
            <a:endParaRPr lang="it-IT" sz="1400" dirty="0">
              <a:effectLst/>
              <a:latin typeface="+mj-lt"/>
              <a:ea typeface="Calibri" panose="020F0502020204030204" pitchFamily="34" charset="0"/>
              <a:cs typeface="Times New Roman" panose="02020603050405020304" pitchFamily="18" charset="0"/>
            </a:endParaRPr>
          </a:p>
        </p:txBody>
      </p:sp>
      <p:pic>
        <p:nvPicPr>
          <p:cNvPr id="7"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272" y="642272"/>
            <a:ext cx="862641" cy="73068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p:nvPr/>
        </p:nvPicPr>
        <p:blipFill>
          <a:blip r:embed="rId5" cstate="print">
            <a:extLst>
              <a:ext uri="{28A0092B-C50C-407E-A947-70E740481C1C}">
                <a14:useLocalDpi xmlns:a14="http://schemas.microsoft.com/office/drawing/2010/main" val="0"/>
              </a:ext>
            </a:extLst>
          </a:blip>
          <a:stretch>
            <a:fillRect/>
          </a:stretch>
        </p:blipFill>
        <p:spPr>
          <a:xfrm>
            <a:off x="3219012" y="2820760"/>
            <a:ext cx="671501" cy="534915"/>
          </a:xfrm>
          <a:prstGeom prst="rect">
            <a:avLst/>
          </a:prstGeom>
        </p:spPr>
      </p:pic>
      <p:sp>
        <p:nvSpPr>
          <p:cNvPr id="11" name="Segnaposto numero diapositiva 10"/>
          <p:cNvSpPr>
            <a:spLocks noGrp="1"/>
          </p:cNvSpPr>
          <p:nvPr>
            <p:ph type="sldNum" sz="quarter" idx="12"/>
          </p:nvPr>
        </p:nvSpPr>
        <p:spPr/>
        <p:txBody>
          <a:bodyPr/>
          <a:lstStyle/>
          <a:p>
            <a:fld id="{DFAA26DA-4659-4A7F-A33C-D89E817FCABB}" type="slidenum">
              <a:rPr lang="it-IT" smtClean="0"/>
              <a:t>6</a:t>
            </a:fld>
            <a:endParaRPr lang="it-IT"/>
          </a:p>
        </p:txBody>
      </p:sp>
    </p:spTree>
    <p:extLst>
      <p:ext uri="{BB962C8B-B14F-4D97-AF65-F5344CB8AC3E}">
        <p14:creationId xmlns:p14="http://schemas.microsoft.com/office/powerpoint/2010/main" val="298952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710651" cy="507711"/>
          </a:xfrm>
        </p:spPr>
        <p:txBody>
          <a:bodyPr>
            <a:noAutofit/>
          </a:bodyPr>
          <a:lstStyle/>
          <a:p>
            <a:pPr algn="ctr"/>
            <a:r>
              <a:rPr lang="it-IT" sz="3200" b="1" dirty="0"/>
              <a:t>I curricula e il piano di studio</a:t>
            </a:r>
          </a:p>
        </p:txBody>
      </p:sp>
      <p:sp>
        <p:nvSpPr>
          <p:cNvPr id="3" name="Segnaposto contenuto 2"/>
          <p:cNvSpPr>
            <a:spLocks noGrp="1"/>
          </p:cNvSpPr>
          <p:nvPr>
            <p:ph idx="1"/>
          </p:nvPr>
        </p:nvSpPr>
        <p:spPr>
          <a:xfrm>
            <a:off x="838200" y="872836"/>
            <a:ext cx="10167851" cy="5735782"/>
          </a:xfrm>
        </p:spPr>
        <p:txBody>
          <a:bodyPr>
            <a:normAutofit lnSpcReduction="10000"/>
          </a:bodyPr>
          <a:lstStyle/>
          <a:p>
            <a:pPr marL="0" indent="0">
              <a:buNone/>
            </a:pPr>
            <a:r>
              <a:rPr lang="it-IT" sz="1800" dirty="0">
                <a:latin typeface="+mj-lt"/>
              </a:rPr>
              <a:t>Per aiutare lo studente a costruirsi un Piano di studi che sia vicino ai suoi interessi culturali ed equilibrato nella scelta tra aspetti teorici e applicativi della Matematica, il Corso di Laurea Magistrale è stato articolato in quattro curricula aventi 48 crediti caratterizzanti, pari a 6 insegnamenti, differenziati dal Settore Scientifico Disciplinare (SSD) appartenenti al relativo ambito:</a:t>
            </a:r>
          </a:p>
          <a:p>
            <a:pPr marL="0" indent="0">
              <a:buNone/>
            </a:pPr>
            <a:r>
              <a:rPr lang="it-IT" sz="1800" dirty="0">
                <a:latin typeface="+mj-lt"/>
              </a:rPr>
              <a:t> -</a:t>
            </a:r>
            <a:r>
              <a:rPr lang="it-IT" sz="1800" i="1" dirty="0">
                <a:latin typeface="+mj-lt"/>
              </a:rPr>
              <a:t>ambito “Formazione teorica avanzata” SSD: MAT/02 – MAT/03 – MAT/05 </a:t>
            </a:r>
          </a:p>
          <a:p>
            <a:pPr marL="0" indent="0">
              <a:buNone/>
            </a:pPr>
            <a:r>
              <a:rPr lang="it-IT" sz="1800" i="1" dirty="0">
                <a:latin typeface="+mj-lt"/>
              </a:rPr>
              <a:t>- ambito “Formazione modellistico-applicativa” SSD: MAT/06 – MAT/07 – MAT/08 </a:t>
            </a:r>
          </a:p>
          <a:p>
            <a:pPr marL="0" indent="0">
              <a:buNone/>
            </a:pPr>
            <a:r>
              <a:rPr lang="it-IT" sz="1800" dirty="0">
                <a:latin typeface="+mj-lt"/>
              </a:rPr>
              <a:t>I quattro curriculum divergono per il numero di crediti assegnati a ciascuno dei due ambiti; essi si distinguono in:</a:t>
            </a:r>
          </a:p>
          <a:p>
            <a:pPr marL="342900" indent="-342900">
              <a:buFont typeface="+mj-lt"/>
              <a:buAutoNum type="arabicPeriod"/>
            </a:pPr>
            <a:r>
              <a:rPr lang="it-IT" sz="1800" b="1" u="sng" dirty="0">
                <a:latin typeface="+mj-lt"/>
              </a:rPr>
              <a:t>CURRICULUM 1 </a:t>
            </a:r>
            <a:r>
              <a:rPr lang="it-IT" sz="1800" dirty="0">
                <a:latin typeface="+mj-lt"/>
              </a:rPr>
              <a:t>- 40 crediti (5 insegnamenti) in ambito formazione teorica avanzata; -   8 crediti (1 insegnamento) in ambito formazione modellistico-applicativa.</a:t>
            </a:r>
          </a:p>
          <a:p>
            <a:pPr marL="342900" indent="-342900">
              <a:buFont typeface="+mj-lt"/>
              <a:buAutoNum type="arabicPeriod"/>
            </a:pPr>
            <a:r>
              <a:rPr lang="it-IT" sz="1800" b="1" u="sng" dirty="0">
                <a:latin typeface="+mj-lt"/>
              </a:rPr>
              <a:t>CURRICULUM 2 </a:t>
            </a:r>
            <a:r>
              <a:rPr lang="it-IT" sz="1800" dirty="0">
                <a:latin typeface="+mj-lt"/>
              </a:rPr>
              <a:t>- 32 crediti (4 insegnamenti) in ambito formazione teorica avanzata; - 16 crediti (2 insegnamenti) in ambito formazione modellistico-applicativa.</a:t>
            </a:r>
          </a:p>
          <a:p>
            <a:pPr marL="342900" indent="-342900">
              <a:buFont typeface="+mj-lt"/>
              <a:buAutoNum type="arabicPeriod"/>
            </a:pPr>
            <a:r>
              <a:rPr lang="it-IT" sz="1800" b="1" u="sng" dirty="0">
                <a:latin typeface="+mj-lt"/>
              </a:rPr>
              <a:t>CURRICULUM 3 </a:t>
            </a:r>
            <a:r>
              <a:rPr lang="it-IT" sz="1800" dirty="0">
                <a:latin typeface="+mj-lt"/>
              </a:rPr>
              <a:t>- 24 crediti (3 insegnamenti) in ambito formazione teorica avanzata; - 24 crediti (3 insegnamenti) in ambito formazione modellistico-applicativa.</a:t>
            </a:r>
          </a:p>
          <a:p>
            <a:pPr marL="342900" indent="-342900">
              <a:buFont typeface="+mj-lt"/>
              <a:buAutoNum type="arabicPeriod"/>
            </a:pPr>
            <a:r>
              <a:rPr lang="it-IT" sz="1800" b="1" u="sng" dirty="0">
                <a:latin typeface="+mj-lt"/>
              </a:rPr>
              <a:t>CURRICULUM 4 </a:t>
            </a:r>
            <a:r>
              <a:rPr lang="it-IT" sz="1800" dirty="0">
                <a:latin typeface="+mj-lt"/>
              </a:rPr>
              <a:t>- 16 crediti (2 insegnamenti) in ambito formazione teorica avanzata; - 32 crediti (4 insegnamenti) in ambito formazione modellistico-applicativa.</a:t>
            </a:r>
          </a:p>
          <a:p>
            <a:pPr marL="0" indent="0">
              <a:buNone/>
            </a:pPr>
            <a:r>
              <a:rPr lang="it-IT" sz="1900" dirty="0">
                <a:latin typeface="+mj-lt"/>
              </a:rPr>
              <a:t>La scelta del curriculum è effettuata all’atto dell’immatricolazione, è possibile comunque modificare il curriculum nel periodo di apertura dei piani di studi come indicato nella slide n.26. </a:t>
            </a:r>
          </a:p>
          <a:p>
            <a:pPr marL="0" indent="0">
              <a:buNone/>
            </a:pPr>
            <a:r>
              <a:rPr lang="it-IT" sz="1900" dirty="0">
                <a:latin typeface="+mj-lt"/>
              </a:rPr>
              <a:t>All’atto della compilazione del piano di studi sarà quindi già visibile il piano statutario e sarà possibile proseguire con la compilazione del piano seguendo lo schema ad associato al curriculum scelto.</a:t>
            </a:r>
          </a:p>
          <a:p>
            <a:pPr marL="0" indent="0">
              <a:buNone/>
            </a:pPr>
            <a:endParaRPr lang="it-IT" sz="1900" dirty="0">
              <a:latin typeface="+mj-lt"/>
            </a:endParaRPr>
          </a:p>
          <a:p>
            <a:pPr marL="0" indent="0">
              <a:buNone/>
            </a:pPr>
            <a:endParaRPr lang="it-IT" sz="1600" dirty="0">
              <a:latin typeface="+mj-lt"/>
            </a:endParaRPr>
          </a:p>
          <a:p>
            <a:pPr marL="0" indent="0">
              <a:buNone/>
            </a:pPr>
            <a:endParaRPr lang="it-IT" sz="14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7</a:t>
            </a:fld>
            <a:endParaRPr lang="it-IT"/>
          </a:p>
        </p:txBody>
      </p:sp>
    </p:spTree>
    <p:extLst>
      <p:ext uri="{BB962C8B-B14F-4D97-AF65-F5344CB8AC3E}">
        <p14:creationId xmlns:p14="http://schemas.microsoft.com/office/powerpoint/2010/main" val="128948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63343"/>
          </a:xfrm>
        </p:spPr>
        <p:txBody>
          <a:bodyPr>
            <a:normAutofit fontScale="90000"/>
          </a:bodyPr>
          <a:lstStyle/>
          <a:p>
            <a:r>
              <a:rPr lang="it-IT" sz="1600" dirty="0">
                <a:latin typeface="Calibri Light" panose="020F0302020204030204" pitchFamily="34" charset="0"/>
              </a:rPr>
              <a:t>La maschera presenta un piano di studio cosiddetto statutario (fig. 2) che comprende gli insegnamenti obbligatori secondo il Regolamento Didattico del Corso. Gli studenti iscritti al primo anno potranno compilare il piano aggiungendo solo gli esami opzionali del primo anno. Gli studenti iscritti ad anno successivo al primo potranno completare l’intero piano. Per proseguire con la compilazione  seleziona la voce ‘’Modifica </a:t>
            </a:r>
            <a:r>
              <a:rPr lang="it-IT" sz="1600" dirty="0" err="1">
                <a:latin typeface="Calibri Light" panose="020F0302020204030204" pitchFamily="34" charset="0"/>
              </a:rPr>
              <a:t>piano’</a:t>
            </a:r>
            <a:r>
              <a:rPr lang="it-IT" sz="1600" dirty="0">
                <a:latin typeface="Calibri Light" panose="020F0302020204030204" pitchFamily="34" charset="0"/>
              </a:rPr>
              <a:t>’.</a:t>
            </a:r>
            <a:br>
              <a:rPr lang="it-IT" sz="1600" dirty="0">
                <a:latin typeface="Calibri Light" panose="020F0302020204030204" pitchFamily="34" charset="0"/>
              </a:rPr>
            </a:b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540669"/>
          </a:xfrm>
        </p:spPr>
        <p:txBody>
          <a:bodyPr anchor="b">
            <a:normAutofit/>
          </a:bodyPr>
          <a:lstStyle/>
          <a:p>
            <a:pPr marL="0" indent="0" algn="ctr">
              <a:buNone/>
            </a:pPr>
            <a:endParaRPr lang="it-IT" sz="1200" dirty="0">
              <a:latin typeface="Calibri Light" panose="020F0302020204030204" pitchFamily="34" charset="0"/>
            </a:endParaRPr>
          </a:p>
          <a:p>
            <a:pPr marL="0" indent="0" algn="ctr">
              <a:buNone/>
            </a:pPr>
            <a:endParaRPr lang="it-IT" sz="1200" dirty="0">
              <a:latin typeface="Calibri Light" panose="020F0302020204030204" pitchFamily="34" charset="0"/>
            </a:endParaRPr>
          </a:p>
          <a:p>
            <a:pPr marL="0" indent="0" algn="ctr">
              <a:buNone/>
            </a:pPr>
            <a:r>
              <a:rPr lang="it-IT" sz="1400" dirty="0">
                <a:latin typeface="Calibri Light" panose="020F0302020204030204" pitchFamily="34" charset="0"/>
              </a:rPr>
              <a:t>Fig. 2</a:t>
            </a:r>
          </a:p>
        </p:txBody>
      </p:sp>
      <p:sp>
        <p:nvSpPr>
          <p:cNvPr id="9" name="Segnaposto numero diapositiva 8"/>
          <p:cNvSpPr>
            <a:spLocks noGrp="1"/>
          </p:cNvSpPr>
          <p:nvPr>
            <p:ph type="sldNum" sz="quarter" idx="12"/>
          </p:nvPr>
        </p:nvSpPr>
        <p:spPr/>
        <p:txBody>
          <a:bodyPr/>
          <a:lstStyle/>
          <a:p>
            <a:fld id="{DFAA26DA-4659-4A7F-A33C-D89E817FCABB}" type="slidenum">
              <a:rPr lang="it-IT" smtClean="0"/>
              <a:t>8</a:t>
            </a:fld>
            <a:endParaRPr lang="it-IT" dirty="0"/>
          </a:p>
        </p:txBody>
      </p:sp>
      <p:pic>
        <p:nvPicPr>
          <p:cNvPr id="7" name="Immagine 6"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91" y="1106820"/>
            <a:ext cx="6275944" cy="4942392"/>
          </a:xfrm>
          <a:prstGeom prst="rect">
            <a:avLst/>
          </a:prstGeom>
          <a:ln>
            <a:solidFill>
              <a:srgbClr val="0070C0"/>
            </a:solidFill>
          </a:ln>
        </p:spPr>
      </p:pic>
      <p:pic>
        <p:nvPicPr>
          <p:cNvPr id="8" name="Immagine 7"/>
          <p:cNvPicPr>
            <a:picLocks noChangeAspect="1"/>
          </p:cNvPicPr>
          <p:nvPr/>
        </p:nvPicPr>
        <p:blipFill>
          <a:blip r:embed="rId4"/>
          <a:stretch>
            <a:fillRect/>
          </a:stretch>
        </p:blipFill>
        <p:spPr>
          <a:xfrm>
            <a:off x="2736806" y="1098554"/>
            <a:ext cx="3514365" cy="378756"/>
          </a:xfrm>
          <a:prstGeom prst="rect">
            <a:avLst/>
          </a:prstGeom>
        </p:spPr>
      </p:pic>
      <p:pic>
        <p:nvPicPr>
          <p:cNvPr id="10" name="Immagine 9"/>
          <p:cNvPicPr>
            <a:picLocks noChangeAspect="1"/>
          </p:cNvPicPr>
          <p:nvPr/>
        </p:nvPicPr>
        <p:blipFill>
          <a:blip r:embed="rId5"/>
          <a:stretch>
            <a:fillRect/>
          </a:stretch>
        </p:blipFill>
        <p:spPr>
          <a:xfrm>
            <a:off x="3695015" y="5322621"/>
            <a:ext cx="841321" cy="402371"/>
          </a:xfrm>
          <a:prstGeom prst="rect">
            <a:avLst/>
          </a:prstGeom>
        </p:spPr>
      </p:pic>
    </p:spTree>
    <p:extLst>
      <p:ext uri="{BB962C8B-B14F-4D97-AF65-F5344CB8AC3E}">
        <p14:creationId xmlns:p14="http://schemas.microsoft.com/office/powerpoint/2010/main" val="106752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7532" y="365125"/>
            <a:ext cx="9338993" cy="1165823"/>
          </a:xfrm>
        </p:spPr>
        <p:txBody>
          <a:bodyPr>
            <a:normAutofit fontScale="90000"/>
          </a:bodyPr>
          <a:lstStyle/>
          <a:p>
            <a:br>
              <a:rPr lang="it-IT" sz="2400" dirty="0"/>
            </a:br>
            <a:br>
              <a:rPr lang="it-IT" sz="2400" dirty="0"/>
            </a:br>
            <a:br>
              <a:rPr lang="it-IT" sz="2400" dirty="0"/>
            </a:br>
            <a:r>
              <a:rPr lang="it-IT" sz="1800" dirty="0">
                <a:latin typeface="Calibri Light" panose="020F0302020204030204" pitchFamily="34" charset="0"/>
              </a:rPr>
              <a:t>Clicca “Prosegui compilazione Piano Carriera” per iniziare la procedura (figura 3).</a:t>
            </a:r>
            <a:br>
              <a:rPr lang="it-IT" sz="1800" dirty="0">
                <a:latin typeface="Calibri Light" panose="020F0302020204030204" pitchFamily="34" charset="0"/>
              </a:rPr>
            </a:br>
            <a:br>
              <a:rPr lang="it-IT" sz="1800" dirty="0">
                <a:latin typeface="Calibri Light" panose="020F0302020204030204" pitchFamily="34" charset="0"/>
              </a:rPr>
            </a:br>
            <a:br>
              <a:rPr lang="it-IT" dirty="0"/>
            </a:br>
            <a:endParaRPr lang="it-IT" dirty="0"/>
          </a:p>
        </p:txBody>
      </p:sp>
      <p:sp>
        <p:nvSpPr>
          <p:cNvPr id="3" name="Segnaposto contenuto 2"/>
          <p:cNvSpPr>
            <a:spLocks noGrp="1"/>
          </p:cNvSpPr>
          <p:nvPr>
            <p:ph idx="1"/>
          </p:nvPr>
        </p:nvSpPr>
        <p:spPr>
          <a:xfrm>
            <a:off x="838200" y="1825624"/>
            <a:ext cx="10515600" cy="4868473"/>
          </a:xfrm>
        </p:spPr>
        <p:txBody>
          <a:bodyPr anchor="b">
            <a:normAutofit/>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r>
              <a:rPr lang="it-IT" sz="1400" dirty="0"/>
              <a:t>Fig. 3</a:t>
            </a:r>
          </a:p>
        </p:txBody>
      </p:sp>
      <p:sp>
        <p:nvSpPr>
          <p:cNvPr id="8" name="Segnaposto numero diapositiva 7"/>
          <p:cNvSpPr>
            <a:spLocks noGrp="1"/>
          </p:cNvSpPr>
          <p:nvPr>
            <p:ph type="sldNum" sz="quarter" idx="12"/>
          </p:nvPr>
        </p:nvSpPr>
        <p:spPr/>
        <p:txBody>
          <a:bodyPr/>
          <a:lstStyle/>
          <a:p>
            <a:fld id="{DFAA26DA-4659-4A7F-A33C-D89E817FCABB}" type="slidenum">
              <a:rPr lang="it-IT" smtClean="0"/>
              <a:t>9</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53" y="1530948"/>
            <a:ext cx="9097645" cy="4429743"/>
          </a:xfrm>
          <a:prstGeom prst="rect">
            <a:avLst/>
          </a:prstGeom>
          <a:ln>
            <a:solidFill>
              <a:srgbClr val="C00000"/>
            </a:solidFill>
          </a:ln>
        </p:spPr>
      </p:pic>
      <p:pic>
        <p:nvPicPr>
          <p:cNvPr id="7" name="Immagine 6"/>
          <p:cNvPicPr>
            <a:picLocks noChangeAspect="1"/>
          </p:cNvPicPr>
          <p:nvPr/>
        </p:nvPicPr>
        <p:blipFill>
          <a:blip r:embed="rId3"/>
          <a:stretch>
            <a:fillRect/>
          </a:stretch>
        </p:blipFill>
        <p:spPr>
          <a:xfrm>
            <a:off x="3303924" y="2791121"/>
            <a:ext cx="3595639" cy="549088"/>
          </a:xfrm>
          <a:prstGeom prst="rect">
            <a:avLst/>
          </a:prstGeom>
        </p:spPr>
      </p:pic>
    </p:spTree>
    <p:extLst>
      <p:ext uri="{BB962C8B-B14F-4D97-AF65-F5344CB8AC3E}">
        <p14:creationId xmlns:p14="http://schemas.microsoft.com/office/powerpoint/2010/main" val="22213460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3074</Words>
  <Application>Microsoft Office PowerPoint</Application>
  <PresentationFormat>Widescreen</PresentationFormat>
  <Paragraphs>181</Paragraphs>
  <Slides>31</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31</vt:i4>
      </vt:variant>
    </vt:vector>
  </HeadingPairs>
  <TitlesOfParts>
    <vt:vector size="36" baseType="lpstr">
      <vt:lpstr>Arial</vt:lpstr>
      <vt:lpstr>Arial Narrow</vt:lpstr>
      <vt:lpstr>Calibri</vt:lpstr>
      <vt:lpstr>Calibri Light</vt:lpstr>
      <vt:lpstr>Tema di Office</vt:lpstr>
      <vt:lpstr>IL PIANO DI STUDIO </vt:lpstr>
      <vt:lpstr>Che cos’è il piano di studio?   </vt:lpstr>
      <vt:lpstr>Quando si presenta?  </vt:lpstr>
      <vt:lpstr>   Come si presenta?  </vt:lpstr>
      <vt:lpstr>Iscrizione a tempo parziale e piano degli studi  </vt:lpstr>
      <vt:lpstr>Come si compila?    </vt:lpstr>
      <vt:lpstr>I curricula e il piano di studio</vt:lpstr>
      <vt:lpstr>La maschera presenta un piano di studio cosiddetto statutario (fig. 2) che comprende gli insegnamenti obbligatori secondo il Regolamento Didattico del Corso. Gli studenti iscritti al primo anno potranno compilare il piano aggiungendo solo gli esami opzionali del primo anno. Gli studenti iscritti ad anno successivo al primo potranno completare l’intero piano. Per proseguire con la compilazione  seleziona la voce ‘’Modifica piano’’.  </vt:lpstr>
      <vt:lpstr>   Clicca “Prosegui compilazione Piano Carriera” per iniziare la procedura (figura 3).   </vt:lpstr>
      <vt:lpstr>    I quattro curricula prevedono al PRIMO ANNO part time quattro insegnamenti, uno di tipo affine o integrativo e tre di tipo caratterizzante, per un totale di 32 crediti. La maschera che segue e la successiva sono comuni ai curricula 1- 2 -3 e consentono di selezionare gli insegnamenti caratterizzanti. In questa pagina (figura 4) potrai scegliere due insegnamenti di tipo caratterizzante, ambito “Formazione teorica avanzata” SSD: MAT/02 – MAT/03 – MAT/05 .Clicca ‘’Regola succ.’’ per proseguire.  </vt:lpstr>
      <vt:lpstr>In questa pagina (figura 5) potrai scegliere un insegnamento di tipo caratterizzante, ambito “Formazione modellistico-applicativa” SSD: MAT/06 – MAT/07 – MAT/08  al PRIMO ANNO part-time. Clicca ‘’Regola succ.’’ per proseguire.  </vt:lpstr>
      <vt:lpstr>Per il curriculum 4 le scelte sono invertite: potrai selezionare un insegnamento caratterizzante di ambito “Formazione teorica avanzata” SSD: MAT/02 – MAT/03 – MAT/05 nella regola n.1 (figura 6) e due insegnamenti ambito “Formazione modellistico-applicativa” SSD: MAT/06 – MAT/07 – MAT/08  alla regola n.2 (figura 7) relative al PRIMO ANNO part-time.   </vt:lpstr>
      <vt:lpstr>In questa pagina (figura 8), comune a tutti i curricula, potrai scegliere un insegnamento di tipo affine o integrativo  al PRIMO ANNO part-time per completare i 32 crediti. Clicca ‘’Regola succ.’’ per proseguire.  </vt:lpstr>
      <vt:lpstr>Il PRIMO ANNO bis part-time prevede 4 insegnamenti, uno di tipo affine o integrativo e tre di tipo caratterizzante,  per un totale di 32 crediti. La maschera che segue (figura 9) ti consentirà di inserire gli insegnamenti caratterizzanti di ambito “Formazione teorica avanzata” SSD: MAT/02 – MAT/03 – MAT/05. Il numero di crediti che potrai selezionare differisce in base al curriculum:  24 cfu per il curriculum 1; 16 cfu per il curriculum 2; 8 cfu per i curricula 3 e 4 in modo da soddisfare i requisiti previsti dal tuo curriculum (slide 7). Clicca ‘’Regola succ.’’ per proseguire.  </vt:lpstr>
      <vt:lpstr>La maschera che segue (figura 10) ti consentirà di inserire al PRIMO ANNO bis part-time gli insegnamenti caratterizzanti di ambito “Formazione modellistico-applicativa” SSD: MAT/06 – MAT/07 – MAT/08. Il numero di crediti che potrai selezionare differisce in base al curriculum: 8 cfu per il curriculum 2; 16 cfu per i curricula 3 e 4. La regola non è visibile per il curriculum 1. Clicca ‘’Regola succ.’’ per proseguire.  </vt:lpstr>
      <vt:lpstr>In questa pagina (fig. 11), comune a tutti i curricula, potrai scegliere un insegnamento di tipo affine o integrativo  al PRIMO ANNO bis part-time per completare i 32 crediti. Clicca ‘’Regola succ.’’ per proseguire.  </vt:lpstr>
      <vt:lpstr>Il SECONDO ANNO part time prevede 17 crediti: 16 crediti a libera scelta dello studente ed 1 credito relativo all’attività obbligatoria che potrai inserire in questa pagina (figura 12). Clicca ‘’Regola succ.’’ per proseguire. NOTA: nella parte inferiore di ogni pagina puoi visualizzare tutte le attività via via selezionate durante la compilazione e gli insegnamenti obbligatori’’.   </vt:lpstr>
      <vt:lpstr>     Nelle regole che seguono potrai completare il tuo piano di studi inserendo 16 crediti a libera scelta al SECONDO ANNO part time. Non è possibile superare per tali attività i 16 crediti complessivi. Potrai scegliere gli insegnamenti offerti dal tuo Corso e/o da altri Corsi di laurea dell’Ateneo. Nella maschera che segue (figura 13) ti viene riproposto l’elenco degli insegnamenti offerti dal Regolamento del tuo Corso da inserire al SECONDO ANNO part time come esami a libera scelta.  Se utilizzi questa regola, clicca ''Regola succ.'' per proseguire nella compilazione.   Se  non intendi selezionare alcuna attività  e preferisci passare alla regola successiva clicca ‘’Salta la scelta’’. </vt:lpstr>
      <vt:lpstr>Presentazione standard di PowerPoint</vt:lpstr>
      <vt:lpstr>Con questa regola  puoi completare e/o effettuare la scelta dei 16 crediti a libera scelta del SECONDO ANNO part time tra gli insegnamenti offerti da altri Corsi di studio dell’Ateneo.  Clicca sul pulsante “Aggiungi attività” (figura 14) se vuoi inserire insegnamenti da un altro Corso dell’Ateneo (figura 15).     </vt:lpstr>
      <vt:lpstr>Presentazione standard di PowerPoint</vt:lpstr>
      <vt:lpstr>Clicca sul simbolo + Aggiungi per inserire l’attività prescelta (figura 16).  Clicca “Cambia CDS” se vuoi selezionare un altro Corso, altrimenti clicca “Torna alla regola” per tornare alla schermata iniziale e proseguire nella navigazione.   </vt:lpstr>
      <vt:lpstr>Il SECONDO ANNO BIS part time prevede solo la Prova finale per un totale di 39 crediti. La maschera successiva (figura 17) ti permette di inserire tale attività, che risulta già fleggata. Prosegui cliccando il pulsante “Regola succ.” per poi confermare il tuo piano di studi </vt:lpstr>
      <vt:lpstr>Presentazione standard di PowerPoint</vt:lpstr>
      <vt:lpstr>  A questo punto il tuo piano risulta registrato nel sistema e il tuo piano di studio risulterà PROPOSTO (figura 19).  Per tutto il periodo di apertura dei piani ti è comunque consentito modificare gli insegnamenti selezionati.   </vt:lpstr>
      <vt:lpstr>Posso modificare il curriculum?</vt:lpstr>
      <vt:lpstr>Seleziona il nuovo curriculum dal menu a tendina e clicca su ‘’Invia dati’’(fig. 20). Conferma successivamente la tua scelta selezionando ‘’Conferma’’(fig.21)</vt:lpstr>
      <vt:lpstr>Il precedente piano è quindi automaticamente annullato e visualizzerai il piano statutario del curriculum scelto. Inizia la compilazione selezionando la voce ‘’Modifica piano’’ (fig.22).</vt:lpstr>
      <vt:lpstr>Presentazione standard di PowerPoint</vt:lpstr>
      <vt:lpstr>A chi rivolgersi e per che cosa? </vt:lpstr>
      <vt:lpstr>A chi rivolgersi e per che cosa?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dc:title>
  <dc:creator>cipriana serra</dc:creator>
  <cp:lastModifiedBy>paola.teoldi@unimib.it</cp:lastModifiedBy>
  <cp:revision>439</cp:revision>
  <cp:lastPrinted>2019-10-16T13:32:28Z</cp:lastPrinted>
  <dcterms:created xsi:type="dcterms:W3CDTF">2019-10-15T12:21:35Z</dcterms:created>
  <dcterms:modified xsi:type="dcterms:W3CDTF">2022-11-16T08:35:30Z</dcterms:modified>
</cp:coreProperties>
</file>