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2" r:id="rId4"/>
  </p:sldMasterIdLst>
  <p:notesMasterIdLst>
    <p:notesMasterId r:id="rId35"/>
  </p:notesMasterIdLst>
  <p:handoutMasterIdLst>
    <p:handoutMasterId r:id="rId36"/>
  </p:handout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02E"/>
    <a:srgbClr val="AA0031"/>
    <a:srgbClr val="6F1B33"/>
    <a:srgbClr val="7F1F3A"/>
    <a:srgbClr val="E696AD"/>
    <a:srgbClr val="DA6486"/>
    <a:srgbClr val="B32B52"/>
    <a:srgbClr val="9B2547"/>
    <a:srgbClr val="A12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6366" autoAdjust="0"/>
  </p:normalViewPr>
  <p:slideViewPr>
    <p:cSldViewPr>
      <p:cViewPr varScale="1">
        <p:scale>
          <a:sx n="107" d="100"/>
          <a:sy n="107" d="100"/>
        </p:scale>
        <p:origin x="15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240093240093247E-2"/>
          <c:y val="9.2436974789915971E-2"/>
          <c:w val="0.55710955710955712"/>
          <c:h val="0.72268907563025209"/>
        </c:manualLayout>
      </c:layout>
      <c:lineChart>
        <c:grouping val="standard"/>
        <c:varyColors val="0"/>
        <c:ser>
          <c:idx val="0"/>
          <c:order val="0"/>
          <c:tx>
            <c:strRef>
              <c:f>'pH OG'!$C$4:$C$5</c:f>
              <c:strCache>
                <c:ptCount val="2"/>
                <c:pt idx="0">
                  <c:v>S1</c:v>
                </c:pt>
                <c:pt idx="1">
                  <c:v>Campione 21</c:v>
                </c:pt>
              </c:strCache>
            </c:strRef>
          </c:tx>
          <c:spPr>
            <a:ln w="11865">
              <a:solidFill>
                <a:srgbClr val="00008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'pH OG'!$B$6:$B$23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'pH OG'!$C$6:$C$23</c:f>
              <c:numCache>
                <c:formatCode>General</c:formatCode>
                <c:ptCount val="18"/>
                <c:pt idx="0">
                  <c:v>5.05</c:v>
                </c:pt>
                <c:pt idx="1">
                  <c:v>5.09</c:v>
                </c:pt>
                <c:pt idx="2">
                  <c:v>5.24</c:v>
                </c:pt>
                <c:pt idx="3">
                  <c:v>5.46</c:v>
                </c:pt>
                <c:pt idx="4">
                  <c:v>5.6</c:v>
                </c:pt>
                <c:pt idx="5">
                  <c:v>5.84</c:v>
                </c:pt>
                <c:pt idx="6">
                  <c:v>6.02</c:v>
                </c:pt>
                <c:pt idx="7">
                  <c:v>6.13</c:v>
                </c:pt>
                <c:pt idx="8">
                  <c:v>6.33</c:v>
                </c:pt>
                <c:pt idx="9">
                  <c:v>6.52</c:v>
                </c:pt>
                <c:pt idx="10">
                  <c:v>6.61</c:v>
                </c:pt>
                <c:pt idx="11">
                  <c:v>6.87</c:v>
                </c:pt>
                <c:pt idx="12">
                  <c:v>6.89</c:v>
                </c:pt>
                <c:pt idx="13">
                  <c:v>7.09</c:v>
                </c:pt>
                <c:pt idx="14">
                  <c:v>7.21</c:v>
                </c:pt>
                <c:pt idx="15">
                  <c:v>7.45</c:v>
                </c:pt>
                <c:pt idx="16">
                  <c:v>7.65</c:v>
                </c:pt>
                <c:pt idx="17">
                  <c:v>7.74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20-41FD-B900-52CC8D07EE4D}"/>
            </c:ext>
          </c:extLst>
        </c:ser>
        <c:ser>
          <c:idx val="1"/>
          <c:order val="1"/>
          <c:tx>
            <c:strRef>
              <c:f>'pH OG'!$D$4:$D$5</c:f>
              <c:strCache>
                <c:ptCount val="2"/>
                <c:pt idx="0">
                  <c:v>S2</c:v>
                </c:pt>
                <c:pt idx="1">
                  <c:v>Campione 24</c:v>
                </c:pt>
              </c:strCache>
            </c:strRef>
          </c:tx>
          <c:spPr>
            <a:ln w="11865">
              <a:solidFill>
                <a:srgbClr val="FF00FF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'pH OG'!$B$6:$B$23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'pH OG'!$D$6:$D$23</c:f>
              <c:numCache>
                <c:formatCode>General</c:formatCode>
                <c:ptCount val="18"/>
                <c:pt idx="0">
                  <c:v>4.7300000000000004</c:v>
                </c:pt>
                <c:pt idx="1">
                  <c:v>4.82</c:v>
                </c:pt>
                <c:pt idx="2">
                  <c:v>5.07</c:v>
                </c:pt>
                <c:pt idx="3">
                  <c:v>5.21</c:v>
                </c:pt>
                <c:pt idx="4">
                  <c:v>5.44</c:v>
                </c:pt>
                <c:pt idx="5">
                  <c:v>5.72</c:v>
                </c:pt>
                <c:pt idx="6">
                  <c:v>5.82</c:v>
                </c:pt>
                <c:pt idx="7">
                  <c:v>6.14</c:v>
                </c:pt>
                <c:pt idx="8">
                  <c:v>6.29</c:v>
                </c:pt>
                <c:pt idx="9">
                  <c:v>6.46</c:v>
                </c:pt>
                <c:pt idx="10">
                  <c:v>6.55</c:v>
                </c:pt>
                <c:pt idx="11">
                  <c:v>6.66</c:v>
                </c:pt>
                <c:pt idx="12">
                  <c:v>6.84</c:v>
                </c:pt>
                <c:pt idx="13">
                  <c:v>7.02</c:v>
                </c:pt>
                <c:pt idx="14">
                  <c:v>7.16</c:v>
                </c:pt>
                <c:pt idx="15">
                  <c:v>7.28</c:v>
                </c:pt>
                <c:pt idx="16">
                  <c:v>7.41</c:v>
                </c:pt>
                <c:pt idx="17">
                  <c:v>7.65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20-41FD-B900-52CC8D07EE4D}"/>
            </c:ext>
          </c:extLst>
        </c:ser>
        <c:ser>
          <c:idx val="2"/>
          <c:order val="2"/>
          <c:tx>
            <c:strRef>
              <c:f>'pH OG'!$E$4:$E$5</c:f>
              <c:strCache>
                <c:ptCount val="2"/>
                <c:pt idx="0">
                  <c:v>S3</c:v>
                </c:pt>
                <c:pt idx="1">
                  <c:v>Campione 25</c:v>
                </c:pt>
              </c:strCache>
            </c:strRef>
          </c:tx>
          <c:spPr>
            <a:ln w="11865">
              <a:solidFill>
                <a:srgbClr val="FFFF00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'pH OG'!$B$6:$B$23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'pH OG'!$E$6:$E$23</c:f>
              <c:numCache>
                <c:formatCode>General</c:formatCode>
                <c:ptCount val="18"/>
                <c:pt idx="0">
                  <c:v>4.8099999999999996</c:v>
                </c:pt>
                <c:pt idx="1">
                  <c:v>4.8600000000000003</c:v>
                </c:pt>
                <c:pt idx="2">
                  <c:v>5.09</c:v>
                </c:pt>
                <c:pt idx="3">
                  <c:v>5.33</c:v>
                </c:pt>
                <c:pt idx="4">
                  <c:v>5.47</c:v>
                </c:pt>
                <c:pt idx="5">
                  <c:v>5.65</c:v>
                </c:pt>
                <c:pt idx="6">
                  <c:v>5.91</c:v>
                </c:pt>
                <c:pt idx="7">
                  <c:v>6.01</c:v>
                </c:pt>
                <c:pt idx="8">
                  <c:v>6.31</c:v>
                </c:pt>
                <c:pt idx="9">
                  <c:v>6.46</c:v>
                </c:pt>
                <c:pt idx="10">
                  <c:v>6.56</c:v>
                </c:pt>
                <c:pt idx="11">
                  <c:v>6.66</c:v>
                </c:pt>
                <c:pt idx="12">
                  <c:v>6.89</c:v>
                </c:pt>
                <c:pt idx="13">
                  <c:v>7.02</c:v>
                </c:pt>
                <c:pt idx="14">
                  <c:v>7.17</c:v>
                </c:pt>
                <c:pt idx="15">
                  <c:v>7.35</c:v>
                </c:pt>
                <c:pt idx="16">
                  <c:v>7.6</c:v>
                </c:pt>
                <c:pt idx="17">
                  <c:v>7.72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820-41FD-B900-52CC8D07E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909328"/>
        <c:axId val="1"/>
      </c:lineChart>
      <c:catAx>
        <c:axId val="19090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66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6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  <c:min val="3"/>
        </c:scaling>
        <c:delete val="0"/>
        <c:axPos val="l"/>
        <c:majorGridlines>
          <c:spPr>
            <a:ln w="296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6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90909328"/>
        <c:crosses val="autoZero"/>
        <c:crossBetween val="between"/>
      </c:valAx>
      <c:spPr>
        <a:solidFill>
          <a:srgbClr val="C0C0C0"/>
        </a:solidFill>
        <a:ln w="11865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7365967365967361"/>
          <c:y val="0.3235294117647059"/>
          <c:w val="0.317016317016317"/>
          <c:h val="0.25630252100840334"/>
        </c:manualLayout>
      </c:layout>
      <c:overlay val="0"/>
      <c:spPr>
        <a:solidFill>
          <a:srgbClr val="FFFFFF"/>
        </a:solidFill>
        <a:ln w="2966">
          <a:solidFill>
            <a:srgbClr val="000000"/>
          </a:solidFill>
          <a:prstDash val="solid"/>
        </a:ln>
      </c:spPr>
      <c:txPr>
        <a:bodyPr/>
        <a:lstStyle/>
        <a:p>
          <a:pPr>
            <a:defRPr sz="794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rgbClr val="FFFFFF"/>
    </a:solidFill>
    <a:ln w="2966">
      <a:solidFill>
        <a:srgbClr val="000000"/>
      </a:solidFill>
      <a:prstDash val="solid"/>
    </a:ln>
  </c:spPr>
  <c:txPr>
    <a:bodyPr/>
    <a:lstStyle/>
    <a:p>
      <a:pPr>
        <a:defRPr sz="86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69101976430864"/>
          <c:y val="9.2436783203364348E-2"/>
          <c:w val="0.79878048780487809"/>
          <c:h val="0.68907563025210083"/>
        </c:manualLayout>
      </c:layout>
      <c:lineChart>
        <c:grouping val="standard"/>
        <c:varyColors val="0"/>
        <c:ser>
          <c:idx val="0"/>
          <c:order val="0"/>
          <c:tx>
            <c:strRef>
              <c:f>'pH OG'!$C$4:$C$5</c:f>
              <c:strCache>
                <c:ptCount val="2"/>
                <c:pt idx="0">
                  <c:v>S1</c:v>
                </c:pt>
                <c:pt idx="1">
                  <c:v>Campione 21</c:v>
                </c:pt>
              </c:strCache>
            </c:strRef>
          </c:tx>
          <c:spPr>
            <a:ln w="10728">
              <a:solidFill>
                <a:srgbClr val="00008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'pH OG'!$B$6:$B$23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'pH OG'!$C$6:$C$23</c:f>
              <c:numCache>
                <c:formatCode>General</c:formatCode>
                <c:ptCount val="18"/>
                <c:pt idx="0">
                  <c:v>5.05</c:v>
                </c:pt>
                <c:pt idx="1">
                  <c:v>5.09</c:v>
                </c:pt>
                <c:pt idx="2">
                  <c:v>5.24</c:v>
                </c:pt>
                <c:pt idx="3">
                  <c:v>5.46</c:v>
                </c:pt>
                <c:pt idx="4">
                  <c:v>5.6</c:v>
                </c:pt>
                <c:pt idx="5">
                  <c:v>5.84</c:v>
                </c:pt>
                <c:pt idx="6">
                  <c:v>6.02</c:v>
                </c:pt>
                <c:pt idx="7">
                  <c:v>6.13</c:v>
                </c:pt>
                <c:pt idx="8">
                  <c:v>6.33</c:v>
                </c:pt>
                <c:pt idx="9">
                  <c:v>6.52</c:v>
                </c:pt>
                <c:pt idx="10">
                  <c:v>6.61</c:v>
                </c:pt>
                <c:pt idx="11">
                  <c:v>6.87</c:v>
                </c:pt>
                <c:pt idx="12">
                  <c:v>6.89</c:v>
                </c:pt>
                <c:pt idx="13">
                  <c:v>7.09</c:v>
                </c:pt>
                <c:pt idx="14">
                  <c:v>7.21</c:v>
                </c:pt>
                <c:pt idx="15">
                  <c:v>7.45</c:v>
                </c:pt>
                <c:pt idx="16">
                  <c:v>7.65</c:v>
                </c:pt>
                <c:pt idx="17">
                  <c:v>7.74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04-4166-B2DC-911594F3243A}"/>
            </c:ext>
          </c:extLst>
        </c:ser>
        <c:ser>
          <c:idx val="1"/>
          <c:order val="1"/>
          <c:tx>
            <c:strRef>
              <c:f>'pH OG'!$D$4:$D$5</c:f>
              <c:strCache>
                <c:ptCount val="2"/>
                <c:pt idx="0">
                  <c:v>S2</c:v>
                </c:pt>
                <c:pt idx="1">
                  <c:v>Campione 24</c:v>
                </c:pt>
              </c:strCache>
            </c:strRef>
          </c:tx>
          <c:spPr>
            <a:ln w="10728">
              <a:solidFill>
                <a:srgbClr val="008000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numRef>
              <c:f>'pH OG'!$B$6:$B$23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'pH OG'!$D$6:$D$23</c:f>
              <c:numCache>
                <c:formatCode>General</c:formatCode>
                <c:ptCount val="18"/>
                <c:pt idx="0">
                  <c:v>4.7300000000000004</c:v>
                </c:pt>
                <c:pt idx="1">
                  <c:v>4.82</c:v>
                </c:pt>
                <c:pt idx="2">
                  <c:v>5.07</c:v>
                </c:pt>
                <c:pt idx="3">
                  <c:v>5.21</c:v>
                </c:pt>
                <c:pt idx="4">
                  <c:v>5.44</c:v>
                </c:pt>
                <c:pt idx="5">
                  <c:v>5.72</c:v>
                </c:pt>
                <c:pt idx="6">
                  <c:v>5.82</c:v>
                </c:pt>
                <c:pt idx="7">
                  <c:v>6.14</c:v>
                </c:pt>
                <c:pt idx="8">
                  <c:v>6.29</c:v>
                </c:pt>
                <c:pt idx="9">
                  <c:v>6.46</c:v>
                </c:pt>
                <c:pt idx="10">
                  <c:v>6.55</c:v>
                </c:pt>
                <c:pt idx="11">
                  <c:v>6.66</c:v>
                </c:pt>
                <c:pt idx="12">
                  <c:v>6.84</c:v>
                </c:pt>
                <c:pt idx="13">
                  <c:v>7.02</c:v>
                </c:pt>
                <c:pt idx="14">
                  <c:v>7.16</c:v>
                </c:pt>
                <c:pt idx="15">
                  <c:v>7.28</c:v>
                </c:pt>
                <c:pt idx="16">
                  <c:v>7.41</c:v>
                </c:pt>
                <c:pt idx="17">
                  <c:v>7.65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04-4166-B2DC-911594F3243A}"/>
            </c:ext>
          </c:extLst>
        </c:ser>
        <c:ser>
          <c:idx val="2"/>
          <c:order val="2"/>
          <c:tx>
            <c:strRef>
              <c:f>'pH OG'!$E$4:$E$5</c:f>
              <c:strCache>
                <c:ptCount val="2"/>
                <c:pt idx="0">
                  <c:v>S3</c:v>
                </c:pt>
                <c:pt idx="1">
                  <c:v>Campione 25</c:v>
                </c:pt>
              </c:strCache>
            </c:strRef>
          </c:tx>
          <c:spPr>
            <a:ln w="10728">
              <a:solidFill>
                <a:srgbClr val="FF0000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'pH OG'!$B$6:$B$23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'pH OG'!$E$6:$E$23</c:f>
              <c:numCache>
                <c:formatCode>General</c:formatCode>
                <c:ptCount val="18"/>
                <c:pt idx="0">
                  <c:v>4.8099999999999996</c:v>
                </c:pt>
                <c:pt idx="1">
                  <c:v>4.8600000000000003</c:v>
                </c:pt>
                <c:pt idx="2">
                  <c:v>5.09</c:v>
                </c:pt>
                <c:pt idx="3">
                  <c:v>5.33</c:v>
                </c:pt>
                <c:pt idx="4">
                  <c:v>5.47</c:v>
                </c:pt>
                <c:pt idx="5">
                  <c:v>5.65</c:v>
                </c:pt>
                <c:pt idx="6">
                  <c:v>5.91</c:v>
                </c:pt>
                <c:pt idx="7">
                  <c:v>6.01</c:v>
                </c:pt>
                <c:pt idx="8">
                  <c:v>6.31</c:v>
                </c:pt>
                <c:pt idx="9">
                  <c:v>6.46</c:v>
                </c:pt>
                <c:pt idx="10">
                  <c:v>6.56</c:v>
                </c:pt>
                <c:pt idx="11">
                  <c:v>6.66</c:v>
                </c:pt>
                <c:pt idx="12">
                  <c:v>6.89</c:v>
                </c:pt>
                <c:pt idx="13">
                  <c:v>7.02</c:v>
                </c:pt>
                <c:pt idx="14">
                  <c:v>7.17</c:v>
                </c:pt>
                <c:pt idx="15">
                  <c:v>7.35</c:v>
                </c:pt>
                <c:pt idx="16">
                  <c:v>7.6</c:v>
                </c:pt>
                <c:pt idx="17">
                  <c:v>7.72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04-4166-B2DC-911594F32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994504"/>
        <c:axId val="1"/>
      </c:lineChart>
      <c:catAx>
        <c:axId val="183994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/>
                  <a:t>n° pazienti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268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3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8"/>
          <c:min val="3"/>
        </c:scaling>
        <c:delete val="0"/>
        <c:axPos val="l"/>
        <c:majorGridlines>
          <c:spPr>
            <a:ln w="2682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err="1"/>
                  <a:t>pH</a:t>
                </a:r>
                <a:endParaRPr lang="it-IT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268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3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83994504"/>
        <c:crosses val="autoZero"/>
        <c:crossBetween val="between"/>
        <c:majorUnit val="1"/>
        <c:minorUnit val="0.1"/>
      </c:valAx>
      <c:spPr>
        <a:solidFill>
          <a:srgbClr val="FFFFFF"/>
        </a:solidFill>
        <a:ln w="10728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8739837398373984"/>
          <c:y val="0.50420168067226889"/>
          <c:w val="0.27642276422764228"/>
          <c:h val="0.25630252100840334"/>
        </c:manualLayout>
      </c:layout>
      <c:overlay val="0"/>
      <c:spPr>
        <a:solidFill>
          <a:srgbClr val="FFFFFF"/>
        </a:solidFill>
        <a:ln w="2682">
          <a:solidFill>
            <a:srgbClr val="000000"/>
          </a:solidFill>
          <a:prstDash val="solid"/>
        </a:ln>
      </c:spPr>
      <c:txPr>
        <a:bodyPr/>
        <a:lstStyle/>
        <a:p>
          <a:pPr>
            <a:defRPr sz="718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rgbClr val="FFFFFF"/>
    </a:solidFill>
    <a:ln w="2682">
      <a:solidFill>
        <a:srgbClr val="000000"/>
      </a:solidFill>
      <a:prstDash val="solid"/>
    </a:ln>
  </c:spPr>
  <c:txPr>
    <a:bodyPr/>
    <a:lstStyle/>
    <a:p>
      <a:pPr>
        <a:defRPr sz="78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113C43-2BC3-4F27-8649-822B7FAAF1CA}" type="datetimeFigureOut">
              <a:rPr lang="it-IT"/>
              <a:pPr>
                <a:defRPr/>
              </a:pPr>
              <a:t>14/03/2019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2DBB698-AA9D-44A9-BF55-C38984A59B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016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3EC947-F0BB-41F6-B1FB-B10D13ECCFAF}" type="datetimeFigureOut">
              <a:rPr lang="it-IT"/>
              <a:pPr>
                <a:defRPr/>
              </a:pPr>
              <a:t>14/03/2019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A3AE7AE-B380-46E7-86ED-9D38CF9B0E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913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15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9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343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353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96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619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285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757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11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75656" y="1844824"/>
            <a:ext cx="7416824" cy="1470025"/>
          </a:xfrm>
        </p:spPr>
        <p:txBody>
          <a:bodyPr/>
          <a:lstStyle>
            <a:lvl1pPr algn="l">
              <a:defRPr sz="4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5656" y="3429000"/>
            <a:ext cx="7416824" cy="1296144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1709739" y="107340"/>
            <a:ext cx="7182742" cy="369332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 algn="r">
              <a:buNone/>
              <a:defRPr lang="it-IT" sz="1800" kern="1200" baseline="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1"/>
          </p:nvPr>
        </p:nvSpPr>
        <p:spPr>
          <a:xfrm>
            <a:off x="1475656" y="4869160"/>
            <a:ext cx="7416824" cy="432469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Segnaposto testo 8"/>
          <p:cNvSpPr>
            <a:spLocks noGrp="1"/>
          </p:cNvSpPr>
          <p:nvPr>
            <p:ph type="body" sz="quarter" idx="12"/>
          </p:nvPr>
        </p:nvSpPr>
        <p:spPr>
          <a:xfrm>
            <a:off x="1475656" y="5373216"/>
            <a:ext cx="7416824" cy="72008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3" name="Rettangolo 12"/>
          <p:cNvSpPr/>
          <p:nvPr userDrawn="1"/>
        </p:nvSpPr>
        <p:spPr>
          <a:xfrm>
            <a:off x="0" y="0"/>
            <a:ext cx="1258888" cy="6858000"/>
          </a:xfrm>
          <a:prstGeom prst="rect">
            <a:avLst/>
          </a:prstGeom>
          <a:solidFill>
            <a:srgbClr val="AA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9C102E"/>
              </a:solidFill>
            </a:endParaRPr>
          </a:p>
        </p:txBody>
      </p:sp>
      <p:sp>
        <p:nvSpPr>
          <p:cNvPr id="14" name="Rettangolo arrotondato 13"/>
          <p:cNvSpPr/>
          <p:nvPr userDrawn="1"/>
        </p:nvSpPr>
        <p:spPr>
          <a:xfrm>
            <a:off x="755650" y="549275"/>
            <a:ext cx="1089025" cy="1223963"/>
          </a:xfrm>
          <a:prstGeom prst="round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5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01675"/>
            <a:ext cx="8826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536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1258888" cy="6858000"/>
          </a:xfrm>
          <a:prstGeom prst="rect">
            <a:avLst/>
          </a:prstGeom>
          <a:solidFill>
            <a:srgbClr val="AA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9C102E"/>
              </a:solidFill>
            </a:endParaRPr>
          </a:p>
        </p:txBody>
      </p:sp>
      <p:sp>
        <p:nvSpPr>
          <p:cNvPr id="8" name="Rettangolo arrotondato 7"/>
          <p:cNvSpPr/>
          <p:nvPr userDrawn="1"/>
        </p:nvSpPr>
        <p:spPr>
          <a:xfrm>
            <a:off x="755650" y="549275"/>
            <a:ext cx="1089025" cy="1223963"/>
          </a:xfrm>
          <a:prstGeom prst="round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0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01675"/>
            <a:ext cx="8826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75656" y="1844824"/>
            <a:ext cx="7416824" cy="1470025"/>
          </a:xfrm>
        </p:spPr>
        <p:txBody>
          <a:bodyPr/>
          <a:lstStyle>
            <a:lvl1pPr algn="l">
              <a:defRPr sz="4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5656" y="3429000"/>
            <a:ext cx="7416824" cy="1296144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1709739" y="107340"/>
            <a:ext cx="7182742" cy="369332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 algn="r">
              <a:buNone/>
              <a:defRPr lang="it-IT" sz="1800" kern="1200" baseline="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1"/>
          </p:nvPr>
        </p:nvSpPr>
        <p:spPr>
          <a:xfrm>
            <a:off x="1475656" y="4869160"/>
            <a:ext cx="7416824" cy="432469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Segnaposto testo 8"/>
          <p:cNvSpPr>
            <a:spLocks noGrp="1"/>
          </p:cNvSpPr>
          <p:nvPr>
            <p:ph type="body" sz="quarter" idx="12"/>
          </p:nvPr>
        </p:nvSpPr>
        <p:spPr>
          <a:xfrm>
            <a:off x="1475656" y="5373216"/>
            <a:ext cx="7416824" cy="72008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9924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01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B0A7FD86-1C8A-48FF-8C58-BDC581383A09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750" y="4406900"/>
            <a:ext cx="795496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750" y="764704"/>
            <a:ext cx="7954963" cy="337239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14427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9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539750" y="6525344"/>
            <a:ext cx="7992690" cy="26064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3" name="Rettangolo 22"/>
          <p:cNvSpPr/>
          <p:nvPr userDrawn="1"/>
        </p:nvSpPr>
        <p:spPr bwMode="auto">
          <a:xfrm>
            <a:off x="0" y="0"/>
            <a:ext cx="446856" cy="6957392"/>
          </a:xfrm>
          <a:prstGeom prst="rect">
            <a:avLst/>
          </a:prstGeom>
          <a:solidFill>
            <a:srgbClr val="9C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52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B5FB57B2-37B7-4985-B078-774BC59E8012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 algn="l"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72208"/>
            <a:ext cx="4038600" cy="4277072"/>
          </a:xfrm>
        </p:spPr>
        <p:txBody>
          <a:bodyPr/>
          <a:lstStyle>
            <a:lvl1pPr>
              <a:defRPr sz="28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6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14427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9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457200" y="6525344"/>
            <a:ext cx="7715200" cy="26064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4" name="Segnaposto contenuto 2"/>
          <p:cNvSpPr>
            <a:spLocks noGrp="1"/>
          </p:cNvSpPr>
          <p:nvPr>
            <p:ph sz="half" idx="12"/>
          </p:nvPr>
        </p:nvSpPr>
        <p:spPr>
          <a:xfrm>
            <a:off x="4648200" y="1672207"/>
            <a:ext cx="4038600" cy="4277073"/>
          </a:xfrm>
        </p:spPr>
        <p:txBody>
          <a:bodyPr/>
          <a:lstStyle>
            <a:lvl1pPr>
              <a:defRPr sz="28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25" name="Rettangolo 24"/>
          <p:cNvSpPr/>
          <p:nvPr userDrawn="1"/>
        </p:nvSpPr>
        <p:spPr bwMode="auto">
          <a:xfrm>
            <a:off x="0" y="0"/>
            <a:ext cx="446856" cy="6957392"/>
          </a:xfrm>
          <a:prstGeom prst="rect">
            <a:avLst/>
          </a:prstGeom>
          <a:solidFill>
            <a:srgbClr val="9C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46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255A11C7-5620-4906-85BC-0C1C5D28F26F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>
            <a:lvl1pPr algn="l">
              <a:defRPr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78112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487760"/>
            <a:ext cx="4040188" cy="3461520"/>
          </a:xfrm>
        </p:spPr>
        <p:txBody>
          <a:bodyPr/>
          <a:lstStyle>
            <a:lvl1pPr>
              <a:defRPr sz="2200" baseline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14427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1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457200" y="6525344"/>
            <a:ext cx="7715200" cy="26064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6" name="Segnaposto contenuto 3"/>
          <p:cNvSpPr>
            <a:spLocks noGrp="1"/>
          </p:cNvSpPr>
          <p:nvPr>
            <p:ph sz="half" idx="12"/>
          </p:nvPr>
        </p:nvSpPr>
        <p:spPr>
          <a:xfrm>
            <a:off x="4644444" y="2487760"/>
            <a:ext cx="4040188" cy="3461520"/>
          </a:xfrm>
        </p:spPr>
        <p:txBody>
          <a:bodyPr/>
          <a:lstStyle>
            <a:lvl1pPr>
              <a:defRPr sz="2200" baseline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27" name="Rettangolo 26"/>
          <p:cNvSpPr/>
          <p:nvPr userDrawn="1"/>
        </p:nvSpPr>
        <p:spPr bwMode="auto">
          <a:xfrm>
            <a:off x="0" y="0"/>
            <a:ext cx="446856" cy="6957392"/>
          </a:xfrm>
          <a:prstGeom prst="rect">
            <a:avLst/>
          </a:prstGeom>
          <a:solidFill>
            <a:srgbClr val="9C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827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435AB2DF-E8A0-4837-9D8E-32152FEC1923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>
            <a:lvl1pPr algn="l"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6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55657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457200" y="6597353"/>
            <a:ext cx="7715200" cy="26064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Rettangolo 21"/>
          <p:cNvSpPr/>
          <p:nvPr userDrawn="1"/>
        </p:nvSpPr>
        <p:spPr bwMode="auto">
          <a:xfrm>
            <a:off x="0" y="0"/>
            <a:ext cx="446856" cy="6957392"/>
          </a:xfrm>
          <a:prstGeom prst="rect">
            <a:avLst/>
          </a:prstGeom>
          <a:solidFill>
            <a:srgbClr val="9C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59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16E32A6A-D7A0-453D-905F-FC9CEAA554FA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14427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467544" y="6525344"/>
            <a:ext cx="7776864" cy="26064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4" name="Rettangolo 13"/>
          <p:cNvSpPr/>
          <p:nvPr userDrawn="1"/>
        </p:nvSpPr>
        <p:spPr bwMode="auto">
          <a:xfrm>
            <a:off x="0" y="0"/>
            <a:ext cx="446856" cy="6957392"/>
          </a:xfrm>
          <a:prstGeom prst="rect">
            <a:avLst/>
          </a:prstGeom>
          <a:solidFill>
            <a:srgbClr val="9C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094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CA4837BD-FD23-49BB-B5B0-2ED4C6A0F32E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2810" y="384199"/>
            <a:ext cx="3008313" cy="10677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384199"/>
            <a:ext cx="5111750" cy="54210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628801"/>
            <a:ext cx="3008313" cy="4176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14427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9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442810" y="6525344"/>
            <a:ext cx="7729590" cy="26064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4" name="Rettangolo 23"/>
          <p:cNvSpPr/>
          <p:nvPr userDrawn="1"/>
        </p:nvSpPr>
        <p:spPr bwMode="auto">
          <a:xfrm>
            <a:off x="0" y="0"/>
            <a:ext cx="446856" cy="6957392"/>
          </a:xfrm>
          <a:prstGeom prst="rect">
            <a:avLst/>
          </a:prstGeom>
          <a:solidFill>
            <a:srgbClr val="9C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13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E908D883-829A-4CE8-A779-311C3ED974F5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78486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50445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55657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9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467544" y="6525344"/>
            <a:ext cx="7776864" cy="26064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4" name="Rettangolo 23"/>
          <p:cNvSpPr/>
          <p:nvPr userDrawn="1"/>
        </p:nvSpPr>
        <p:spPr bwMode="auto">
          <a:xfrm>
            <a:off x="0" y="0"/>
            <a:ext cx="446856" cy="6957392"/>
          </a:xfrm>
          <a:prstGeom prst="rect">
            <a:avLst/>
          </a:prstGeom>
          <a:solidFill>
            <a:srgbClr val="9C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3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EC096DC1-3D0E-44FC-AAD6-AA393309FCC0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 algn="l"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7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14427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457200" y="6525344"/>
            <a:ext cx="7715200" cy="26064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3" name="Rettangolo 22"/>
          <p:cNvSpPr/>
          <p:nvPr userDrawn="1"/>
        </p:nvSpPr>
        <p:spPr bwMode="auto">
          <a:xfrm>
            <a:off x="0" y="0"/>
            <a:ext cx="446856" cy="6957392"/>
          </a:xfrm>
          <a:prstGeom prst="rect">
            <a:avLst/>
          </a:prstGeom>
          <a:solidFill>
            <a:srgbClr val="9C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099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testo orizzontale late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0A6FADA8-1699-43D1-9028-96FEB1F5D7DE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465138"/>
            <a:ext cx="2057400" cy="5661025"/>
          </a:xfrm>
        </p:spPr>
        <p:txBody>
          <a:bodyPr vert="horz" anchor="t" anchorCtr="0"/>
          <a:lstStyle>
            <a:lvl1pPr algn="l">
              <a:lnSpc>
                <a:spcPts val="3700"/>
              </a:lnSpc>
              <a:defRPr sz="4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465138"/>
            <a:ext cx="6019800" cy="5700712"/>
          </a:xfrm>
        </p:spPr>
        <p:txBody>
          <a:bodyPr vert="horz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6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14427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457200" y="6525344"/>
            <a:ext cx="7715200" cy="26064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Rettangolo 21"/>
          <p:cNvSpPr/>
          <p:nvPr userDrawn="1"/>
        </p:nvSpPr>
        <p:spPr bwMode="auto">
          <a:xfrm>
            <a:off x="0" y="0"/>
            <a:ext cx="446856" cy="6957392"/>
          </a:xfrm>
          <a:prstGeom prst="rect">
            <a:avLst/>
          </a:prstGeom>
          <a:solidFill>
            <a:srgbClr val="9C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9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75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8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11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43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6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98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1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pic>
        <p:nvPicPr>
          <p:cNvPr id="8" name="Immagine 1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58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  <p:sldLayoutId id="2147484156" r:id="rId14"/>
    <p:sldLayoutId id="2147484157" r:id="rId15"/>
    <p:sldLayoutId id="2147484158" r:id="rId16"/>
    <p:sldLayoutId id="2147484159" r:id="rId17"/>
    <p:sldLayoutId id="2147484160" r:id="rId18"/>
    <p:sldLayoutId id="2147483825" r:id="rId19"/>
    <p:sldLayoutId id="2147483827" r:id="rId20"/>
    <p:sldLayoutId id="2147483828" r:id="rId21"/>
    <p:sldLayoutId id="2147483829" r:id="rId22"/>
    <p:sldLayoutId id="2147483830" r:id="rId23"/>
    <p:sldLayoutId id="2147483831" r:id="rId24"/>
    <p:sldLayoutId id="2147483832" r:id="rId25"/>
    <p:sldLayoutId id="2147483833" r:id="rId26"/>
    <p:sldLayoutId id="2147483834" r:id="rId27"/>
    <p:sldLayoutId id="2147483835" r:id="rId2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zi.campus.unimib.it/appls/help/biblioproxy/biblioproxy_help.asp" TargetMode="External"/><Relationship Id="rId2" Type="http://schemas.openxmlformats.org/officeDocument/2006/relationships/hyperlink" Target="http://www.ncbi.nlm.nih.gov/sites/entrez?db=pubmed" TargetMode="Externa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mib.it/go/45763/Home/Italiano/Studenti/Dopo-la-laurea/Job-Placement" TargetMode="Externa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mib.it/sites/default/files/segreteria_studenti/segr.studenti.medicina/scadenze_per_il_conseguimento_titolo-lauree_professioni_sanitarie_2018-2019.pdf" TargetMode="External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mib.it/servizi/segreterie/laurearsi/dipartimento-medicina-e-chirurgia" TargetMode="Externa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egr.studenti.medicina@unimib.it" TargetMode="Externa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mib.it/sites/default/files/segreteria%20studenti/segr.studenti.medicina/Disposizioni%20discussione%20di%20tesi.pdf" TargetMode="Externa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Laurea in Tecniche di</a:t>
            </a:r>
            <a:br>
              <a:rPr lang="it-IT" dirty="0"/>
            </a:br>
            <a:r>
              <a:rPr lang="it-IT" dirty="0"/>
              <a:t>Laboratorio Biomedico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Chi, come, dove, quando e… perché?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Presentazione Laurea aa 2018-2019</a:t>
            </a:r>
          </a:p>
        </p:txBody>
      </p:sp>
    </p:spTree>
    <p:extLst>
      <p:ext uri="{BB962C8B-B14F-4D97-AF65-F5344CB8AC3E}">
        <p14:creationId xmlns:p14="http://schemas.microsoft.com/office/powerpoint/2010/main" val="2017009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783D81-72EB-4499-8095-17C0E87C9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431032"/>
          </a:xfrm>
        </p:spPr>
        <p:txBody>
          <a:bodyPr>
            <a:normAutofit fontScale="90000"/>
          </a:bodyPr>
          <a:lstStyle/>
          <a:p>
            <a:r>
              <a:rPr lang="it-IT" dirty="0"/>
              <a:t>Disposizione per la Consegna delle presentazioni da PROIETTARE in discussione di tesi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3E2B70C-366A-488D-8F81-96AD0DBCE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5576" y="1988840"/>
            <a:ext cx="7524836" cy="40324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1600" dirty="0"/>
              <a:t>Allo scopo di garantire funzionalità, uniformità di formati e possibilità di assistenza tecnica in sede di discussione delle tesi di laurea, si dispone quanto segue:</a:t>
            </a:r>
          </a:p>
          <a:p>
            <a:pPr marL="0" indent="0">
              <a:buNone/>
            </a:pPr>
            <a:r>
              <a:rPr lang="it-IT" sz="1600" dirty="0"/>
              <a:t>1. Scadenze e modalità di consegna delle presentazioni da proiettare</a:t>
            </a:r>
          </a:p>
          <a:p>
            <a:pPr marL="0" indent="0">
              <a:buNone/>
            </a:pPr>
            <a:r>
              <a:rPr lang="it-IT" sz="1600" dirty="0"/>
              <a:t>1.1 I responsabili dei corsi di laurea comunicano agli studenti laureandi la data di inizio della consegna delle presentazioni.</a:t>
            </a:r>
          </a:p>
          <a:p>
            <a:pPr marL="0" indent="0">
              <a:buNone/>
            </a:pPr>
            <a:r>
              <a:rPr lang="it-IT" sz="1600" dirty="0"/>
              <a:t>1.3 La consegna va effettuata entro e non oltre 2 giorni prima della data stabilita per la discussione.</a:t>
            </a:r>
          </a:p>
          <a:p>
            <a:pPr marL="0" indent="0">
              <a:buNone/>
            </a:pPr>
            <a:r>
              <a:rPr lang="it-IT" sz="1600" dirty="0"/>
              <a:t>1.2 Le presentazioni vanno copiate su un computer portatile, di proprietà del Dipartimento di Medicina e Chirurgia (School of Medicine) e garantito per il funzionamento delle presentazioni, predisposto in portineria U8.</a:t>
            </a:r>
          </a:p>
          <a:p>
            <a:pPr marL="0" indent="0">
              <a:buNone/>
            </a:pPr>
            <a:r>
              <a:rPr lang="it-IT" sz="1600" dirty="0"/>
              <a:t>1.4 Al momento della consegna in portineria è necessario che lo studente faccia un test di visualizzazione della presentazione sul computer .</a:t>
            </a:r>
          </a:p>
          <a:p>
            <a:pPr marL="0" indent="0">
              <a:buNone/>
            </a:pPr>
            <a:endParaRPr lang="it-IT" sz="1600" dirty="0"/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C7D14498-2A13-4602-8A4F-F5393574AF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Dipartimento di Medicina e Chirurgia –</a:t>
            </a:r>
            <a:r>
              <a:rPr lang="it-IT" dirty="0" err="1"/>
              <a:t>CdL</a:t>
            </a:r>
            <a:r>
              <a:rPr lang="it-IT" dirty="0"/>
              <a:t> in Tecniche di Laboratorio Biomedico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0AC040A1-3980-4B88-9FA5-03DFF1D6AE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2813" y="14288"/>
            <a:ext cx="6480175" cy="277812"/>
          </a:xfrm>
        </p:spPr>
        <p:txBody>
          <a:bodyPr/>
          <a:lstStyle/>
          <a:p>
            <a:r>
              <a:rPr lang="it-IT" dirty="0"/>
              <a:t>Presentazione Laurea aa 2018-2019</a:t>
            </a:r>
          </a:p>
        </p:txBody>
      </p:sp>
    </p:spTree>
    <p:extLst>
      <p:ext uri="{BB962C8B-B14F-4D97-AF65-F5344CB8AC3E}">
        <p14:creationId xmlns:p14="http://schemas.microsoft.com/office/powerpoint/2010/main" val="1347453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1CF4C9F-D8CA-45E5-8A4C-9DCAA49F3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43608" y="1484784"/>
            <a:ext cx="7272808" cy="3960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600" dirty="0"/>
              <a:t>2. Formati consentiti e garantiti per il funzionamento delle presentazioni</a:t>
            </a:r>
          </a:p>
          <a:p>
            <a:pPr marL="0" indent="0">
              <a:buNone/>
            </a:pPr>
            <a:r>
              <a:rPr lang="it-IT" sz="1600" dirty="0"/>
              <a:t>2.1 La proiezione viene effettuata utilizzando solo ed esclusivamente il computer portatile di Dipartimento (si veda 1.2).</a:t>
            </a:r>
          </a:p>
          <a:p>
            <a:pPr marL="0" indent="0">
              <a:buNone/>
            </a:pPr>
            <a:r>
              <a:rPr lang="it-IT" sz="1600" dirty="0"/>
              <a:t>2.2 Il formato delle presentazioni ufficialmente supportato dal sistema informatico di Bicocca è PowerPoint (estensione: ppt o </a:t>
            </a:r>
            <a:r>
              <a:rPr lang="it-IT" sz="1600" dirty="0" err="1"/>
              <a:t>pptx</a:t>
            </a:r>
            <a:r>
              <a:rPr lang="it-IT" sz="1600" dirty="0"/>
              <a:t> di Windows 8).</a:t>
            </a:r>
          </a:p>
          <a:p>
            <a:pPr marL="0" indent="0">
              <a:buNone/>
            </a:pPr>
            <a:r>
              <a:rPr lang="it-IT" sz="1600" dirty="0"/>
              <a:t>2.3 Le aule informatiche a disposizione degli studenti sono dotate di computer e software adeguati a libero uso di chi ne abbia necessità per comporre gli elaborati.</a:t>
            </a:r>
          </a:p>
          <a:p>
            <a:pPr marL="0" indent="0">
              <a:buNone/>
            </a:pPr>
            <a:r>
              <a:rPr lang="it-IT" sz="1600" dirty="0"/>
              <a:t>2.4 Il giorno della discussione lo studente deve avere con se una copia della presentazione su </a:t>
            </a:r>
            <a:r>
              <a:rPr lang="it-IT" sz="1600" dirty="0" err="1"/>
              <a:t>Cd-rom</a:t>
            </a:r>
            <a:r>
              <a:rPr lang="it-IT" sz="1600" dirty="0"/>
              <a:t> o memoria USB (preparati dallo studente e di sua proprietà) per garantire la proiezione della presentazione anche in caso di grave guasto del computer portatile (si veda 1.2).</a:t>
            </a:r>
          </a:p>
          <a:p>
            <a:pPr marL="0" indent="0">
              <a:buNone/>
            </a:pPr>
            <a:endParaRPr lang="it-IT" sz="1600" dirty="0"/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51BA30C0-12DA-482E-AEF4-F80A1B134C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Dipartimento di Medicina e Chirurgia –</a:t>
            </a:r>
            <a:r>
              <a:rPr lang="it-IT" dirty="0" err="1"/>
              <a:t>CdL</a:t>
            </a:r>
            <a:r>
              <a:rPr lang="it-IT" dirty="0"/>
              <a:t> in Tecniche di Laboratorio Biomedico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C5903EE9-0B5D-43C7-8804-796BC4028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2813" y="14288"/>
            <a:ext cx="6480175" cy="277812"/>
          </a:xfrm>
        </p:spPr>
        <p:txBody>
          <a:bodyPr/>
          <a:lstStyle/>
          <a:p>
            <a:r>
              <a:rPr lang="it-IT" dirty="0"/>
              <a:t>Presentazione Laurea aa 2018-2019</a:t>
            </a:r>
          </a:p>
        </p:txBody>
      </p:sp>
    </p:spTree>
    <p:extLst>
      <p:ext uri="{BB962C8B-B14F-4D97-AF65-F5344CB8AC3E}">
        <p14:creationId xmlns:p14="http://schemas.microsoft.com/office/powerpoint/2010/main" val="4021662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8DF2DFC-22F7-42E4-8DEA-2EE88FE46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68" y="980728"/>
            <a:ext cx="8064896" cy="48965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1600" dirty="0"/>
              <a:t>3. Disposizioni per i responsabili dei corsi di laurea</a:t>
            </a:r>
          </a:p>
          <a:p>
            <a:pPr marL="0" indent="0">
              <a:buNone/>
            </a:pPr>
            <a:r>
              <a:rPr lang="it-IT" sz="1600" dirty="0"/>
              <a:t>3.1 Il computer portatile (si veda 1.2) viene ritirato in portineria U8 il giorno delle discussioni di tesi da un responsabile del corso di laurea o da un suo delegato.</a:t>
            </a:r>
          </a:p>
          <a:p>
            <a:pPr marL="0" indent="0">
              <a:buNone/>
            </a:pPr>
            <a:r>
              <a:rPr lang="it-IT" sz="1600" dirty="0"/>
              <a:t>3.2 Non è consentito e non è garantito il funzionamento delle presentazioni su computer diversi dal portatile (si veda 1.2).</a:t>
            </a:r>
          </a:p>
          <a:p>
            <a:pPr marL="0" indent="0">
              <a:buNone/>
            </a:pPr>
            <a:r>
              <a:rPr lang="it-IT" sz="1600" dirty="0"/>
              <a:t>3.3 Può essere consentito ai responsabili delle sedi lontane dal campus U8-U18-U38-H.S.Gerardo l'organizzazione di raccolta delle presentazioni su un computer diverso dal portatile (si veda 1.1) ma nel rispetto di tutte le altre disposizioni elencate ai punti 1 e 2. In tal caso è necessario che i responsabili dei corsi di laurea effettuino, 2 giorni prima della data della discussione, un test di proiezione nell'aula prenotata per le tesi.</a:t>
            </a:r>
          </a:p>
          <a:p>
            <a:pPr marL="0" indent="0">
              <a:buNone/>
            </a:pPr>
            <a:r>
              <a:rPr lang="it-IT" sz="1600" dirty="0"/>
              <a:t>Il rispetto delle presenti disposizioni consente la massima funzionalità dei sistemi preposti alla proiezione di presentazioni e la rapida assistenza tecnica in caso di guasti.</a:t>
            </a:r>
          </a:p>
          <a:p>
            <a:pPr marL="0" indent="0">
              <a:buNone/>
            </a:pPr>
            <a:r>
              <a:rPr lang="it-IT" sz="1600" dirty="0"/>
              <a:t>Per qualsiasi problema informatico o necessità del tutto eccezionali è possibile contattare il referente informatico ai recapiti:</a:t>
            </a:r>
          </a:p>
          <a:p>
            <a:pPr marL="0" indent="0">
              <a:buNone/>
            </a:pPr>
            <a:r>
              <a:rPr lang="it-IT" sz="1600" dirty="0"/>
              <a:t>e-mail referente-informatico-medicina@unimib.it</a:t>
            </a:r>
          </a:p>
          <a:p>
            <a:pPr marL="0" indent="0">
              <a:buNone/>
            </a:pPr>
            <a:r>
              <a:rPr lang="it-IT" sz="1600" dirty="0"/>
              <a:t>Monza, 26/01/2017</a:t>
            </a:r>
          </a:p>
          <a:p>
            <a:pPr marL="0" indent="0">
              <a:buNone/>
            </a:pPr>
            <a:endParaRPr lang="it-IT" sz="1600" dirty="0"/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72932EC9-3F0B-460C-AF07-EF6D3AD199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Dipartimento di Medicina e Chirurgia –</a:t>
            </a:r>
            <a:r>
              <a:rPr lang="it-IT" dirty="0" err="1"/>
              <a:t>CdL</a:t>
            </a:r>
            <a:r>
              <a:rPr lang="it-IT" dirty="0"/>
              <a:t> in Tecniche di Laboratorio Biomedico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85FEC6D9-5719-49E7-AA41-4065CB384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6281" y="14288"/>
            <a:ext cx="6480175" cy="277812"/>
          </a:xfrm>
        </p:spPr>
        <p:txBody>
          <a:bodyPr/>
          <a:lstStyle/>
          <a:p>
            <a:r>
              <a:rPr lang="it-IT" dirty="0"/>
              <a:t>Presentazione Laurea aa 2018-2019</a:t>
            </a:r>
          </a:p>
        </p:txBody>
      </p:sp>
    </p:spTree>
    <p:extLst>
      <p:ext uri="{BB962C8B-B14F-4D97-AF65-F5344CB8AC3E}">
        <p14:creationId xmlns:p14="http://schemas.microsoft.com/office/powerpoint/2010/main" val="2273334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81DA53-7E09-4F59-82FE-E5C0F572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Perché?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7FE4389-02D7-45C0-BE7D-6321A740F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200" dirty="0"/>
              <a:t>Elaborato = occasione FORMATIVA (6CFU)</a:t>
            </a:r>
          </a:p>
          <a:p>
            <a:r>
              <a:rPr lang="it-IT" sz="2200" dirty="0"/>
              <a:t>Obiettivi:</a:t>
            </a:r>
          </a:p>
          <a:p>
            <a:pPr lvl="1"/>
            <a:r>
              <a:rPr lang="it-IT" sz="1800" dirty="0"/>
              <a:t>capacità di elaborate un’ESPERIENZA PRATICA;</a:t>
            </a:r>
          </a:p>
          <a:p>
            <a:pPr lvl="1"/>
            <a:r>
              <a:rPr lang="it-IT" sz="1800" dirty="0"/>
              <a:t>capacità di stendere una relazione;</a:t>
            </a:r>
          </a:p>
          <a:p>
            <a:pPr lvl="1"/>
            <a:r>
              <a:rPr lang="it-IT" sz="1800" dirty="0"/>
              <a:t>capacità di SINTESI ED ANALISI;</a:t>
            </a:r>
          </a:p>
          <a:p>
            <a:pPr lvl="1"/>
            <a:r>
              <a:rPr lang="it-IT" sz="1800" dirty="0"/>
              <a:t>capacità informatiche di base (Word, </a:t>
            </a:r>
            <a:r>
              <a:rPr lang="it-IT" sz="1800" dirty="0" err="1"/>
              <a:t>Excell</a:t>
            </a:r>
            <a:r>
              <a:rPr lang="it-IT" sz="1800" dirty="0"/>
              <a:t>, Power Point);</a:t>
            </a:r>
          </a:p>
          <a:p>
            <a:pPr lvl="1"/>
            <a:r>
              <a:rPr lang="it-IT" sz="1800" dirty="0"/>
              <a:t>capacità di PRESENTAZIONE;</a:t>
            </a:r>
          </a:p>
          <a:p>
            <a:pPr lvl="1"/>
            <a:r>
              <a:rPr lang="it-IT" sz="1800" dirty="0"/>
              <a:t>approfondimento culturale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938CA19A-1C8D-4687-8E5F-CCF72F16E7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Dipartimento di Medicina e Chirurgia –</a:t>
            </a:r>
            <a:r>
              <a:rPr lang="it-IT" dirty="0" err="1"/>
              <a:t>CdL</a:t>
            </a:r>
            <a:r>
              <a:rPr lang="it-IT" dirty="0"/>
              <a:t> in Tecniche di Laboratorio Biomedico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633A365B-BFF5-49D8-AAC1-B26DA4F453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3728" y="14288"/>
            <a:ext cx="6480175" cy="277812"/>
          </a:xfrm>
        </p:spPr>
        <p:txBody>
          <a:bodyPr/>
          <a:lstStyle/>
          <a:p>
            <a:r>
              <a:rPr lang="it-IT" dirty="0"/>
              <a:t>Presentazione Laurea aa 2018-2019</a:t>
            </a:r>
          </a:p>
        </p:txBody>
      </p:sp>
    </p:spTree>
    <p:extLst>
      <p:ext uri="{BB962C8B-B14F-4D97-AF65-F5344CB8AC3E}">
        <p14:creationId xmlns:p14="http://schemas.microsoft.com/office/powerpoint/2010/main" val="2158656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727CF54-1C4C-44F1-90B5-6F260F9BC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27584" y="1706501"/>
            <a:ext cx="7715200" cy="3444997"/>
          </a:xfrm>
        </p:spPr>
        <p:txBody>
          <a:bodyPr/>
          <a:lstStyle/>
          <a:p>
            <a:r>
              <a:rPr lang="it-IT" dirty="0"/>
              <a:t>Utilizzo di strumenti quali:</a:t>
            </a:r>
          </a:p>
          <a:p>
            <a:pPr lvl="1"/>
            <a:r>
              <a:rPr lang="it-IT" dirty="0"/>
              <a:t>PUBMED (</a:t>
            </a:r>
            <a:r>
              <a:rPr lang="it-IT" sz="1800" dirty="0">
                <a:latin typeface="Arial" charset="0"/>
                <a:hlinkClick r:id="rId2"/>
              </a:rPr>
              <a:t>http://www.ncbi.nlm.nih.gov/sites/entrez?db=</a:t>
            </a:r>
            <a:r>
              <a:rPr lang="it-IT" sz="1800" dirty="0" err="1">
                <a:latin typeface="Arial" charset="0"/>
                <a:hlinkClick r:id="rId2"/>
              </a:rPr>
              <a:t>pubmed</a:t>
            </a:r>
            <a:r>
              <a:rPr lang="it-IT" dirty="0">
                <a:latin typeface="Arial" charset="0"/>
              </a:rPr>
              <a:t>)</a:t>
            </a:r>
          </a:p>
          <a:p>
            <a:pPr lvl="1"/>
            <a:r>
              <a:rPr lang="it-IT" dirty="0">
                <a:latin typeface="Arial" charset="0"/>
              </a:rPr>
              <a:t>attivare ed usare la Mail di Ateneo</a:t>
            </a:r>
          </a:p>
          <a:p>
            <a:pPr lvl="1"/>
            <a:endParaRPr lang="it-IT" dirty="0">
              <a:latin typeface="Arial" charset="0"/>
            </a:endParaRPr>
          </a:p>
          <a:p>
            <a:r>
              <a:rPr lang="it-IT" dirty="0">
                <a:latin typeface="Arial" charset="0"/>
              </a:rPr>
              <a:t>Accesso a RISORSE ELETTRONICHE!</a:t>
            </a:r>
          </a:p>
          <a:p>
            <a:pPr lvl="1"/>
            <a:r>
              <a:rPr lang="it-IT" sz="1600" dirty="0">
                <a:latin typeface="Arial" charset="0"/>
                <a:hlinkClick r:id="rId3"/>
              </a:rPr>
              <a:t>https://servizi.campus.unimib.it/appls/help/biblioproxy/biblioproxy_help.asp</a:t>
            </a:r>
            <a:endParaRPr lang="it-IT" sz="1600" dirty="0">
              <a:latin typeface="Arial" charset="0"/>
            </a:endParaRPr>
          </a:p>
          <a:p>
            <a:pPr lvl="1"/>
            <a:endParaRPr lang="it-IT" dirty="0">
              <a:latin typeface="Arial" charset="0"/>
            </a:endParaRPr>
          </a:p>
          <a:p>
            <a:pPr lvl="1"/>
            <a:endParaRPr lang="it-IT" dirty="0"/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F1BE900E-9DE3-417D-8F7D-49E937EEEA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Dipartimento di Medicina e Chirurgia –</a:t>
            </a:r>
            <a:r>
              <a:rPr lang="it-IT" dirty="0" err="1"/>
              <a:t>CdL</a:t>
            </a:r>
            <a:r>
              <a:rPr lang="it-IT" dirty="0"/>
              <a:t> in Tecniche di Laboratorio Biomedico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B41F0E00-ED76-45B5-8EB8-6ADE71E887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2813" y="14288"/>
            <a:ext cx="6480175" cy="277812"/>
          </a:xfrm>
        </p:spPr>
        <p:txBody>
          <a:bodyPr/>
          <a:lstStyle/>
          <a:p>
            <a:r>
              <a:rPr lang="it-IT" dirty="0"/>
              <a:t>Presentazione Laurea aa 2018-2019</a:t>
            </a:r>
          </a:p>
        </p:txBody>
      </p:sp>
    </p:spTree>
    <p:extLst>
      <p:ext uri="{BB962C8B-B14F-4D97-AF65-F5344CB8AC3E}">
        <p14:creationId xmlns:p14="http://schemas.microsoft.com/office/powerpoint/2010/main" val="652347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C08895-C4D5-44E6-B5BF-D3E688A68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/>
              <a:t>Come?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CD06C9E-896C-4E83-B0F6-28C6FD200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1560" y="1412776"/>
            <a:ext cx="7715200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Schema tesi:</a:t>
            </a:r>
          </a:p>
          <a:p>
            <a:r>
              <a:rPr lang="it-IT" dirty="0"/>
              <a:t>INTRODUZIONE;</a:t>
            </a:r>
          </a:p>
          <a:p>
            <a:r>
              <a:rPr lang="it-IT" dirty="0"/>
              <a:t>SCOPO;</a:t>
            </a:r>
          </a:p>
          <a:p>
            <a:r>
              <a:rPr lang="it-IT" dirty="0"/>
              <a:t>materiali e metodi (pazienti);</a:t>
            </a:r>
          </a:p>
          <a:p>
            <a:r>
              <a:rPr lang="it-IT" dirty="0"/>
              <a:t>protocollo sperimentale (schema);</a:t>
            </a:r>
          </a:p>
          <a:p>
            <a:r>
              <a:rPr lang="it-IT" sz="2000" dirty="0"/>
              <a:t>RISULTATI;</a:t>
            </a:r>
          </a:p>
          <a:p>
            <a:r>
              <a:rPr lang="it-IT" sz="2000" dirty="0"/>
              <a:t>DISCUSSIONE;</a:t>
            </a:r>
          </a:p>
          <a:p>
            <a:r>
              <a:rPr lang="it-IT" sz="2000" dirty="0"/>
              <a:t>CONCLUSIONE</a:t>
            </a:r>
          </a:p>
          <a:p>
            <a:r>
              <a:rPr lang="it-IT" sz="1600" dirty="0"/>
              <a:t>oppure risultati, discussione e conclusioni;</a:t>
            </a:r>
          </a:p>
          <a:p>
            <a:r>
              <a:rPr lang="it-IT" sz="1600" dirty="0"/>
              <a:t>od ancora conclusioni e discussione</a:t>
            </a:r>
          </a:p>
          <a:p>
            <a:r>
              <a:rPr lang="it-IT" dirty="0"/>
              <a:t>bibliografia (referenze)</a:t>
            </a:r>
          </a:p>
        </p:txBody>
      </p:sp>
      <p:sp>
        <p:nvSpPr>
          <p:cNvPr id="6" name="Parentesi graffa chiusa 5">
            <a:extLst>
              <a:ext uri="{FF2B5EF4-FFF2-40B4-BE49-F238E27FC236}">
                <a16:creationId xmlns:a16="http://schemas.microsoft.com/office/drawing/2014/main" id="{83C699E8-1A29-4122-9AFA-775304E8EAA1}"/>
              </a:ext>
            </a:extLst>
          </p:cNvPr>
          <p:cNvSpPr/>
          <p:nvPr/>
        </p:nvSpPr>
        <p:spPr>
          <a:xfrm>
            <a:off x="6293363" y="1412776"/>
            <a:ext cx="792088" cy="36004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4031C1F-8231-494E-A013-A177F5CDC470}"/>
              </a:ext>
            </a:extLst>
          </p:cNvPr>
          <p:cNvSpPr txBox="1"/>
          <p:nvPr/>
        </p:nvSpPr>
        <p:spPr>
          <a:xfrm>
            <a:off x="7149081" y="2556648"/>
            <a:ext cx="1668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Preparare un RIASSUNTO (</a:t>
            </a:r>
            <a:r>
              <a:rPr lang="it-IT" sz="2000" b="1" dirty="0"/>
              <a:t>MASSIMO</a:t>
            </a:r>
            <a:r>
              <a:rPr lang="it-IT" sz="2000" dirty="0"/>
              <a:t> una pagina)</a:t>
            </a:r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913C1382-4A53-476B-8E15-80B8805C97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Dipartimento di Medicina e Chirurgia –</a:t>
            </a:r>
            <a:r>
              <a:rPr lang="it-IT" dirty="0" err="1"/>
              <a:t>CdL</a:t>
            </a:r>
            <a:r>
              <a:rPr lang="it-IT" dirty="0"/>
              <a:t> in Tecniche di Laboratorio Biomedico</a:t>
            </a: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F9B33084-E5C3-44CB-AF33-DCE52A9915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2813" y="14288"/>
            <a:ext cx="6480175" cy="277812"/>
          </a:xfrm>
        </p:spPr>
        <p:txBody>
          <a:bodyPr/>
          <a:lstStyle/>
          <a:p>
            <a:r>
              <a:rPr lang="it-IT" dirty="0"/>
              <a:t>Presentazione Laurea aa 2018-2019</a:t>
            </a:r>
          </a:p>
        </p:txBody>
      </p:sp>
    </p:spTree>
    <p:extLst>
      <p:ext uri="{BB962C8B-B14F-4D97-AF65-F5344CB8AC3E}">
        <p14:creationId xmlns:p14="http://schemas.microsoft.com/office/powerpoint/2010/main" val="1624150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3554A67-FCD8-4AA6-870D-FC66A0411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68" y="908720"/>
            <a:ext cx="7715200" cy="5040559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Lunghezza = 30-50 pagine</a:t>
            </a:r>
          </a:p>
          <a:p>
            <a:r>
              <a:rPr lang="it-IT" dirty="0"/>
              <a:t>interlinea:</a:t>
            </a:r>
          </a:p>
          <a:p>
            <a:pPr lvl="1"/>
            <a:r>
              <a:rPr lang="it-IT" dirty="0"/>
              <a:t>testo = 1,5</a:t>
            </a:r>
          </a:p>
          <a:p>
            <a:pPr lvl="1"/>
            <a:r>
              <a:rPr lang="it-IT" dirty="0"/>
              <a:t>didascalie/elenchi = 1</a:t>
            </a:r>
          </a:p>
          <a:p>
            <a:r>
              <a:rPr lang="it-IT" dirty="0"/>
              <a:t>Font:</a:t>
            </a:r>
          </a:p>
          <a:p>
            <a:pPr lvl="1"/>
            <a:r>
              <a:rPr lang="it-IT" dirty="0"/>
              <a:t>LIBERO;</a:t>
            </a:r>
          </a:p>
          <a:p>
            <a:pPr lvl="1"/>
            <a:r>
              <a:rPr lang="it-IT" dirty="0"/>
              <a:t>dimensioni = 11-12</a:t>
            </a:r>
          </a:p>
          <a:p>
            <a:r>
              <a:rPr lang="it-IT" dirty="0"/>
              <a:t>le figure con DIDASCALIA (tratta da…);</a:t>
            </a:r>
          </a:p>
          <a:p>
            <a:r>
              <a:rPr lang="it-IT" dirty="0"/>
              <a:t>tabelle con TITOLO;</a:t>
            </a:r>
          </a:p>
          <a:p>
            <a:r>
              <a:rPr lang="it-IT" dirty="0"/>
              <a:t>numerazione di figure e tabelle </a:t>
            </a:r>
            <a:r>
              <a:rPr lang="it-IT" u="sng" dirty="0"/>
              <a:t>indipendente</a:t>
            </a:r>
            <a:r>
              <a:rPr lang="it-IT" dirty="0"/>
              <a:t> e </a:t>
            </a:r>
            <a:r>
              <a:rPr lang="it-IT" u="sng" dirty="0"/>
              <a:t>progressiva</a:t>
            </a:r>
            <a:r>
              <a:rPr lang="it-IT" dirty="0"/>
              <a:t>;</a:t>
            </a:r>
          </a:p>
          <a:p>
            <a:r>
              <a:rPr lang="it-IT" dirty="0"/>
              <a:t>BIBLIOGRAFIA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3EB32513-E9AC-4AF1-BCCB-33AEFD5E72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Dipartimento di Medicina e Chirurgia –</a:t>
            </a:r>
            <a:r>
              <a:rPr lang="it-IT" dirty="0" err="1"/>
              <a:t>CdL</a:t>
            </a:r>
            <a:r>
              <a:rPr lang="it-IT" dirty="0"/>
              <a:t> in Tecniche di Laboratorio Biomedico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EDED56D3-8043-407D-A1A1-8773D2BDAF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2813" y="14288"/>
            <a:ext cx="6480175" cy="277812"/>
          </a:xfrm>
        </p:spPr>
        <p:txBody>
          <a:bodyPr/>
          <a:lstStyle/>
          <a:p>
            <a:r>
              <a:rPr lang="it-IT" dirty="0"/>
              <a:t>Presentazione Laurea aa 2018-2019</a:t>
            </a:r>
          </a:p>
        </p:txBody>
      </p:sp>
    </p:spTree>
    <p:extLst>
      <p:ext uri="{BB962C8B-B14F-4D97-AF65-F5344CB8AC3E}">
        <p14:creationId xmlns:p14="http://schemas.microsoft.com/office/powerpoint/2010/main" val="1020577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70D5B9-04A4-4547-95C2-1D5EBBEF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fare i GRAFICI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B5699123-03A9-448C-A82A-AE4DE3BFB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81126"/>
            <a:ext cx="4040188" cy="1359842"/>
          </a:xfrm>
        </p:spPr>
        <p:txBody>
          <a:bodyPr>
            <a:normAutofit lnSpcReduction="10000"/>
          </a:bodyPr>
          <a:lstStyle/>
          <a:p>
            <a:r>
              <a:rPr lang="it-IT" b="0" dirty="0"/>
              <a:t>Grafico con Stile suggerito da </a:t>
            </a:r>
            <a:r>
              <a:rPr lang="it-IT" b="0" dirty="0" err="1"/>
              <a:t>Excell</a:t>
            </a:r>
            <a:endParaRPr lang="it-IT" b="0" dirty="0"/>
          </a:p>
          <a:p>
            <a:r>
              <a:rPr lang="it-IT" sz="2800" b="0" dirty="0"/>
              <a:t>NON VA BENE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AF5E7469-9E05-44D3-A9DA-F885DC0CC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041775" cy="1647874"/>
          </a:xfrm>
        </p:spPr>
        <p:txBody>
          <a:bodyPr>
            <a:normAutofit lnSpcReduction="10000"/>
          </a:bodyPr>
          <a:lstStyle/>
          <a:p>
            <a:r>
              <a:rPr lang="it-IT" b="0" dirty="0"/>
              <a:t>Stessi dati di quello a fianco ma meglio «rappresentati»</a:t>
            </a:r>
          </a:p>
          <a:p>
            <a:r>
              <a:rPr lang="it-IT" b="0" u="sng" dirty="0"/>
              <a:t>Migliore</a:t>
            </a:r>
            <a:r>
              <a:rPr lang="it-IT" b="0" dirty="0"/>
              <a:t> (ma ulteriormente migliorabile)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C5217C-E3CC-49D2-81FE-5381977C1F3D}"/>
              </a:ext>
            </a:extLst>
          </p:cNvPr>
          <p:cNvSpPr txBox="1"/>
          <p:nvPr/>
        </p:nvSpPr>
        <p:spPr>
          <a:xfrm>
            <a:off x="457200" y="1225892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Che vanno comunque chiamati «Figure»</a:t>
            </a:r>
          </a:p>
        </p:txBody>
      </p:sp>
      <p:graphicFrame>
        <p:nvGraphicFramePr>
          <p:cNvPr id="23" name="Object 4">
            <a:extLst>
              <a:ext uri="{FF2B5EF4-FFF2-40B4-BE49-F238E27FC236}">
                <a16:creationId xmlns:a16="http://schemas.microsoft.com/office/drawing/2014/main" id="{08688AA8-2CBF-4F6C-9D18-EA7F8A8A64AF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9614173"/>
              </p:ext>
            </p:extLst>
          </p:nvPr>
        </p:nvGraphicFramePr>
        <p:xfrm>
          <a:off x="508000" y="3879353"/>
          <a:ext cx="3938588" cy="21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Object 6">
            <a:extLst>
              <a:ext uri="{FF2B5EF4-FFF2-40B4-BE49-F238E27FC236}">
                <a16:creationId xmlns:a16="http://schemas.microsoft.com/office/drawing/2014/main" id="{97BF78CC-8402-41EA-9347-83E763A18E86}"/>
              </a:ext>
            </a:extLst>
          </p:cNvPr>
          <p:cNvGraphicFramePr>
            <a:graphicFrameLocks noGrp="1" noChangeAspect="1"/>
          </p:cNvGraphicFramePr>
          <p:nvPr>
            <p:ph sz="half" idx="12"/>
            <p:extLst>
              <p:ext uri="{D42A27DB-BD31-4B8C-83A1-F6EECF244321}">
                <p14:modId xmlns:p14="http://schemas.microsoft.com/office/powerpoint/2010/main" val="3108026140"/>
              </p:ext>
            </p:extLst>
          </p:nvPr>
        </p:nvGraphicFramePr>
        <p:xfrm>
          <a:off x="4572000" y="3879353"/>
          <a:ext cx="4377335" cy="21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Segnaposto testo 4">
            <a:extLst>
              <a:ext uri="{FF2B5EF4-FFF2-40B4-BE49-F238E27FC236}">
                <a16:creationId xmlns:a16="http://schemas.microsoft.com/office/drawing/2014/main" id="{665DB253-5C57-45A2-B30F-A49A97B152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Dipartimento di Medicina e Chirurgia –</a:t>
            </a:r>
            <a:r>
              <a:rPr lang="it-IT" dirty="0" err="1"/>
              <a:t>CdL</a:t>
            </a:r>
            <a:r>
              <a:rPr lang="it-IT" dirty="0"/>
              <a:t> in Tecniche di Laboratorio Biomedico</a:t>
            </a:r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C23A2998-6053-4589-A0CC-A754AA57B8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2813" y="14288"/>
            <a:ext cx="6480175" cy="277812"/>
          </a:xfrm>
        </p:spPr>
        <p:txBody>
          <a:bodyPr/>
          <a:lstStyle/>
          <a:p>
            <a:r>
              <a:rPr lang="it-IT" dirty="0"/>
              <a:t>Presentazione Laurea aa 2018-2019</a:t>
            </a:r>
          </a:p>
        </p:txBody>
      </p:sp>
    </p:spTree>
    <p:extLst>
      <p:ext uri="{BB962C8B-B14F-4D97-AF65-F5344CB8AC3E}">
        <p14:creationId xmlns:p14="http://schemas.microsoft.com/office/powerpoint/2010/main" val="1187768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3EA31E-392B-42EE-AE78-517BA6DC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Presentazione COME?</a:t>
            </a:r>
          </a:p>
        </p:txBody>
      </p:sp>
      <p:sp>
        <p:nvSpPr>
          <p:cNvPr id="9" name="Segnaposto testo verticale 8">
            <a:extLst>
              <a:ext uri="{FF2B5EF4-FFF2-40B4-BE49-F238E27FC236}">
                <a16:creationId xmlns:a16="http://schemas.microsoft.com/office/drawing/2014/main" id="{2C0B50E0-7251-4175-A95C-CBE3FA178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it-IT" dirty="0"/>
              <a:t>7 MINUTI;</a:t>
            </a:r>
          </a:p>
          <a:p>
            <a:r>
              <a:rPr lang="it-IT" dirty="0"/>
              <a:t>quante slides? Dipende…</a:t>
            </a:r>
          </a:p>
          <a:p>
            <a:r>
              <a:rPr lang="it-IT" dirty="0"/>
              <a:t>Quale sfondo? A SCELTA o  CORPORATE (con risalto!)</a:t>
            </a:r>
          </a:p>
          <a:p>
            <a:r>
              <a:rPr lang="it-IT" dirty="0"/>
              <a:t>intestazione</a:t>
            </a:r>
          </a:p>
          <a:p>
            <a:r>
              <a:rPr lang="it-IT" dirty="0"/>
              <a:t>caratteri/colori/dimensioni OMOGENEI, </a:t>
            </a:r>
            <a:r>
              <a:rPr lang="it-IT" sz="1800" dirty="0"/>
              <a:t>a meno che non ci sia un motivo</a:t>
            </a:r>
            <a:endParaRPr lang="it-IT" dirty="0"/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63971485-66B1-4925-B1EF-874B8BE762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Dipartimento di Medicina e Chirurgia –</a:t>
            </a:r>
            <a:r>
              <a:rPr lang="it-IT" dirty="0" err="1"/>
              <a:t>CdL</a:t>
            </a:r>
            <a:r>
              <a:rPr lang="it-IT" dirty="0"/>
              <a:t> in Tecniche di Laboratorio Biomedico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26D66115-EA18-47F9-99B0-74E1EC6C0B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2813" y="14288"/>
            <a:ext cx="6480175" cy="277812"/>
          </a:xfrm>
        </p:spPr>
        <p:txBody>
          <a:bodyPr/>
          <a:lstStyle/>
          <a:p>
            <a:r>
              <a:rPr lang="it-IT" dirty="0"/>
              <a:t>Presentazione Laurea aa 2018-2019</a:t>
            </a:r>
          </a:p>
        </p:txBody>
      </p:sp>
    </p:spTree>
    <p:extLst>
      <p:ext uri="{BB962C8B-B14F-4D97-AF65-F5344CB8AC3E}">
        <p14:creationId xmlns:p14="http://schemas.microsoft.com/office/powerpoint/2010/main" val="277094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D52D80-1C22-404E-9539-421102E8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45" y="931253"/>
            <a:ext cx="8229600" cy="1143000"/>
          </a:xfrm>
        </p:spPr>
        <p:txBody>
          <a:bodyPr/>
          <a:lstStyle/>
          <a:p>
            <a:pPr algn="ctr"/>
            <a:r>
              <a:rPr lang="it-IT" dirty="0"/>
              <a:t>ISTRUZIONI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4945D7-E19F-4491-A55F-4B3DC3604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1677" y="2714080"/>
            <a:ext cx="6798736" cy="2235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/>
              <a:t>IO, PITTO MARINA, MI RIFIUTO </a:t>
            </a:r>
          </a:p>
          <a:p>
            <a:pPr marL="0" indent="0">
              <a:buNone/>
            </a:pPr>
            <a:r>
              <a:rPr lang="it-IT" sz="3200" dirty="0"/>
              <a:t>DI LEGGERE QUALSIASI TESTO </a:t>
            </a:r>
          </a:p>
          <a:p>
            <a:pPr marL="0" indent="0">
              <a:buNone/>
            </a:pPr>
            <a:r>
              <a:rPr lang="it-IT" sz="3200" dirty="0"/>
              <a:t>SE NON VENGONO SEGUITE</a:t>
            </a:r>
          </a:p>
          <a:p>
            <a:pPr marL="0" indent="0">
              <a:buNone/>
            </a:pPr>
            <a:endParaRPr lang="it-IT" sz="3200" dirty="0"/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29CB9269-5EAA-4E8B-AEEC-851C44BBFE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Dipartimento di Medicina e Chirurgia –</a:t>
            </a:r>
            <a:r>
              <a:rPr lang="it-IT" dirty="0" err="1"/>
              <a:t>CdL</a:t>
            </a:r>
            <a:r>
              <a:rPr lang="it-IT" dirty="0"/>
              <a:t> in Tecniche di Laboratorio Biomedico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B9959F31-007E-4E37-AA5A-406E7DE731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2813" y="14288"/>
            <a:ext cx="6480175" cy="277812"/>
          </a:xfrm>
        </p:spPr>
        <p:txBody>
          <a:bodyPr/>
          <a:lstStyle/>
          <a:p>
            <a:r>
              <a:rPr lang="it-IT" dirty="0"/>
              <a:t>Presentazione Laurea aa 2018-2019</a:t>
            </a:r>
          </a:p>
        </p:txBody>
      </p:sp>
    </p:spTree>
    <p:extLst>
      <p:ext uri="{BB962C8B-B14F-4D97-AF65-F5344CB8AC3E}">
        <p14:creationId xmlns:p14="http://schemas.microsoft.com/office/powerpoint/2010/main" val="88702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3200F0-084E-4F87-8D2F-0751E610B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CHI?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7A3E4C1-E03F-47A1-BDE9-F8A36101B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it-IT" dirty="0"/>
              <a:t>entro il 20 giugno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/>
              <a:t>raccogliere ELENCO presunti laureandi a Novembre</a:t>
            </a:r>
          </a:p>
          <a:p>
            <a:r>
              <a:rPr lang="it-IT" dirty="0"/>
              <a:t>con:</a:t>
            </a:r>
          </a:p>
          <a:p>
            <a:pPr lvl="1"/>
            <a:r>
              <a:rPr lang="it-IT" dirty="0"/>
              <a:t>argomento tesi (in ITA ed ENGL);</a:t>
            </a:r>
          </a:p>
          <a:p>
            <a:pPr lvl="1"/>
            <a:r>
              <a:rPr lang="it-IT" dirty="0"/>
              <a:t>nome correlatore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C8EB411-2107-45C0-AD30-63AD9EA05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Dipartimento di Medicina e Chirurgia –</a:t>
            </a:r>
            <a:r>
              <a:rPr lang="it-IT" dirty="0" err="1"/>
              <a:t>CdL</a:t>
            </a:r>
            <a:r>
              <a:rPr lang="it-IT" dirty="0"/>
              <a:t> in Tecniche di Laboratorio Biomedico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6A69556-1A38-4E9E-9BF1-C6D0CFC8D4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Presentazione Laurea aa 2018-2019</a:t>
            </a:r>
          </a:p>
        </p:txBody>
      </p:sp>
    </p:spTree>
    <p:extLst>
      <p:ext uri="{BB962C8B-B14F-4D97-AF65-F5344CB8AC3E}">
        <p14:creationId xmlns:p14="http://schemas.microsoft.com/office/powerpoint/2010/main" val="3095505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D6F292-CDF5-46C0-AE3E-243EBF8AF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Istruzioni per stesura tesi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9FCED23-F68E-46A4-9C9F-EB035B7D0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9552" y="1268760"/>
            <a:ext cx="8352928" cy="504056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it-IT" dirty="0"/>
              <a:t>Portare i testi stampati e NON inviare per mail a meno che non sia strettamente indispensabile (tipo se emigrate in Australia)</a:t>
            </a:r>
          </a:p>
          <a:p>
            <a:pPr marL="0" indent="0">
              <a:buNone/>
            </a:pPr>
            <a:r>
              <a:rPr lang="it-IT" dirty="0"/>
              <a:t>Per portare i testi NON c’è bisogno di prendere l’appuntamento, mi AVVISATE e se ci sono bene, sennò lasciate i testi a qualcuno del lab. Poi vi chiamo io per la riconsegna.</a:t>
            </a:r>
          </a:p>
          <a:p>
            <a:pPr marL="0" indent="0">
              <a:buNone/>
            </a:pPr>
            <a:r>
              <a:rPr lang="it-IT" dirty="0"/>
              <a:t>Stampare i testi con interlinea 1,5 (per correzioni)</a:t>
            </a:r>
          </a:p>
          <a:p>
            <a:pPr marL="0" indent="0">
              <a:buNone/>
            </a:pPr>
            <a:r>
              <a:rPr lang="it-IT" dirty="0"/>
              <a:t>Riportare Nome e Cognome più recapito/i telefonico e/o e-mail, Titolo della tesi (se disponibile), sulla prima pagina di tutti i testi che mi consegnate per correzione. </a:t>
            </a:r>
          </a:p>
          <a:p>
            <a:pPr marL="0" indent="0">
              <a:buNone/>
            </a:pPr>
            <a:r>
              <a:rPr lang="it-IT" dirty="0"/>
              <a:t>Mettere sempre </a:t>
            </a:r>
            <a:r>
              <a:rPr lang="it-IT" u="sng" dirty="0"/>
              <a:t>i numeri</a:t>
            </a:r>
            <a:r>
              <a:rPr lang="it-IT" dirty="0"/>
              <a:t> alle pagine.</a:t>
            </a:r>
          </a:p>
          <a:p>
            <a:pPr marL="0" indent="0">
              <a:buNone/>
            </a:pPr>
            <a:r>
              <a:rPr lang="it-IT" dirty="0"/>
              <a:t>Se usate “Word” di Office per scrivere i testi, TOGLIERE la correzione automatica, LASCIARE la sottolineatura delle parole sconosciute.</a:t>
            </a:r>
          </a:p>
          <a:p>
            <a:pPr marL="0" indent="0">
              <a:buNone/>
            </a:pPr>
            <a:r>
              <a:rPr lang="it-IT" dirty="0"/>
              <a:t>RILEGGERE I TESTI , controllare le parole sottolineate, e correggere l’italiano (ortografia, parole mozzate, congiuntivi...)</a:t>
            </a:r>
          </a:p>
          <a:p>
            <a:pPr marL="0" indent="0">
              <a:buNone/>
            </a:pPr>
            <a:r>
              <a:rPr lang="it-IT" dirty="0"/>
              <a:t>Non andare a capo ogni frase, ma solo se si cambia argomento.</a:t>
            </a:r>
          </a:p>
          <a:p>
            <a:pPr marL="0" indent="0">
              <a:buNone/>
            </a:pPr>
            <a:r>
              <a:rPr lang="it-IT" dirty="0"/>
              <a:t>Se si traducono testi dall’inglese, non usare il passato remoto (furono trovati...) ma il passato prossimo o l’imperfetto.</a:t>
            </a:r>
          </a:p>
          <a:p>
            <a:pPr marL="0" indent="0">
              <a:buNone/>
            </a:pPr>
            <a:r>
              <a:rPr lang="it-IT" dirty="0"/>
              <a:t>PORTARE SEMPRE LE VERSIONI PRECEDENTI, anche (e soprattutto) se pasticciate. </a:t>
            </a:r>
          </a:p>
          <a:p>
            <a:pPr marL="0" indent="0">
              <a:buNone/>
            </a:pPr>
            <a:r>
              <a:rPr lang="it-IT" u="sng" dirty="0"/>
              <a:t>Punteggiatura</a:t>
            </a:r>
            <a:r>
              <a:rPr lang="it-IT" dirty="0"/>
              <a:t>: no spazi PRIMA della punteggiatura, sì dopo, no spazi DENTRO le parentesi.</a:t>
            </a:r>
          </a:p>
          <a:p>
            <a:pPr marL="0" indent="0">
              <a:buNone/>
            </a:pPr>
            <a:r>
              <a:rPr lang="it-IT" dirty="0"/>
              <a:t>Le FIGURE devono avere la didascalia, essere numerate in sequenza e CITATE nel testo, le TABELLE devono avere il titolo, essere numerate in sequenza e CITATE nel testo.</a:t>
            </a:r>
          </a:p>
          <a:p>
            <a:pPr marL="0" indent="0">
              <a:buNone/>
            </a:pPr>
            <a:r>
              <a:rPr lang="it-IT" dirty="0"/>
              <a:t>Riassunto: 1 pagina, con nome, cognome matricola. Titolo elaborato.</a:t>
            </a:r>
          </a:p>
          <a:p>
            <a:pPr marL="0" indent="0">
              <a:buNone/>
            </a:pPr>
            <a:r>
              <a:rPr lang="it-IT" dirty="0"/>
              <a:t>Intestazione: vedi modello (</a:t>
            </a:r>
            <a:r>
              <a:rPr lang="it-IT" dirty="0" err="1"/>
              <a:t>pag</a:t>
            </a:r>
            <a:r>
              <a:rPr lang="it-IT" dirty="0"/>
              <a:t> successiva)</a:t>
            </a:r>
          </a:p>
          <a:p>
            <a:pPr marL="0" indent="0">
              <a:buNone/>
            </a:pPr>
            <a:r>
              <a:rPr lang="it-IT" dirty="0"/>
              <a:t>Referenze (o Bibliografia): citare nel testo!! Nell’ultimo paragrafo REFERENZE, in ordine ALFABETICO, come da </a:t>
            </a:r>
            <a:r>
              <a:rPr lang="it-IT" i="1" dirty="0"/>
              <a:t>modello 1</a:t>
            </a:r>
          </a:p>
          <a:p>
            <a:pPr marL="0" indent="0">
              <a:buNone/>
            </a:pPr>
            <a:r>
              <a:rPr lang="it-IT" dirty="0"/>
              <a:t>Preparare un indice come da </a:t>
            </a:r>
            <a:r>
              <a:rPr lang="it-IT" i="1" dirty="0"/>
              <a:t>modello 2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5D9B48B5-C3D1-441C-957D-CBA5325B4A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Dipartimento di Medicina e Chirurgia –</a:t>
            </a:r>
            <a:r>
              <a:rPr lang="it-IT" dirty="0" err="1"/>
              <a:t>CdL</a:t>
            </a:r>
            <a:r>
              <a:rPr lang="it-IT" dirty="0"/>
              <a:t> in Tecniche di Laboratorio Biomedico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6A0ED7B7-0734-49A5-82B3-7DE2A02B9D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2813" y="14288"/>
            <a:ext cx="6480175" cy="277812"/>
          </a:xfrm>
        </p:spPr>
        <p:txBody>
          <a:bodyPr/>
          <a:lstStyle/>
          <a:p>
            <a:r>
              <a:rPr lang="it-IT" dirty="0"/>
              <a:t>Presentazione Laurea aa 2018-2019</a:t>
            </a:r>
          </a:p>
        </p:txBody>
      </p:sp>
    </p:spTree>
    <p:extLst>
      <p:ext uri="{BB962C8B-B14F-4D97-AF65-F5344CB8AC3E}">
        <p14:creationId xmlns:p14="http://schemas.microsoft.com/office/powerpoint/2010/main" val="152477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7B36C8-6FD5-4BBF-B8ED-8F4FBA9838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57200" y="516557"/>
            <a:ext cx="946448" cy="5661025"/>
          </a:xfrm>
        </p:spPr>
        <p:txBody>
          <a:bodyPr vert="vert270">
            <a:normAutofit fontScale="90000"/>
          </a:bodyPr>
          <a:lstStyle/>
          <a:p>
            <a:r>
              <a:rPr lang="it-IT" sz="4800" dirty="0"/>
              <a:t>Modello di intestazione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06572F8-5A0F-4E25-A882-4677905A06A1}"/>
              </a:ext>
            </a:extLst>
          </p:cNvPr>
          <p:cNvSpPr/>
          <p:nvPr/>
        </p:nvSpPr>
        <p:spPr>
          <a:xfrm>
            <a:off x="2051720" y="0"/>
            <a:ext cx="4572000" cy="66941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indent="800100" algn="just">
              <a:lnSpc>
                <a:spcPct val="150000"/>
              </a:lnSpc>
              <a:spcAft>
                <a:spcPts val="0"/>
              </a:spcAft>
              <a:tabLst>
                <a:tab pos="6479540" algn="l"/>
              </a:tabLst>
            </a:pP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 </a:t>
            </a: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indent="800100" algn="just">
              <a:lnSpc>
                <a:spcPct val="150000"/>
              </a:lnSpc>
              <a:spcAft>
                <a:spcPts val="0"/>
              </a:spcAft>
              <a:tabLst>
                <a:tab pos="2243138" algn="l"/>
                <a:tab pos="6478588" algn="l"/>
              </a:tabLst>
            </a:pP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 </a:t>
            </a: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UNIVERSITA' DEGLI STUDI DI MILANO-BICOCCA</a:t>
            </a: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MEDICINA E CHIRURGIA </a:t>
            </a: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SCHOOL OF MEDICINE AND SURGERY</a:t>
            </a: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Corso di Laurea in </a:t>
            </a:r>
            <a:r>
              <a:rPr lang="it-IT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xxxxxxxxxxxxx</a:t>
            </a: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XXXXXXXXXXXXXXXXXXXXXXXXXXXXXXXXXXXXXXXXXXXXXXXXXXXXXXXXXXXXXXXXXXXXXXXXXXX</a:t>
            </a: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Relatore: Chiar.ma Prof.ssa Marina Pitto</a:t>
            </a: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Correlatore: XXXXXXXXXXX</a:t>
            </a: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Tesi di Laurea:</a:t>
            </a: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XXXXXXXXXX</a:t>
            </a: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it-IT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Matr</a:t>
            </a:r>
            <a:r>
              <a:rPr lang="it-IT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N. 000001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Anno Accademico 0000/0000</a:t>
            </a: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E911014-5408-4F0F-B6B6-765997705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20" y="163860"/>
            <a:ext cx="62547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egnaposto testo 4">
            <a:extLst>
              <a:ext uri="{FF2B5EF4-FFF2-40B4-BE49-F238E27FC236}">
                <a16:creationId xmlns:a16="http://schemas.microsoft.com/office/drawing/2014/main" id="{F95C9175-29A0-475F-90CC-7594C219D8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Dipartimento di Medicina e Chirurgia –</a:t>
            </a:r>
            <a:r>
              <a:rPr lang="it-IT" dirty="0" err="1"/>
              <a:t>CdL</a:t>
            </a:r>
            <a:r>
              <a:rPr lang="it-IT" dirty="0"/>
              <a:t> in Tecniche di Laboratorio Biomedico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04D5F6A2-5F92-467D-95DF-77FB4B5D5B8D}"/>
              </a:ext>
            </a:extLst>
          </p:cNvPr>
          <p:cNvCxnSpPr>
            <a:cxnSpLocks/>
          </p:cNvCxnSpPr>
          <p:nvPr/>
        </p:nvCxnSpPr>
        <p:spPr>
          <a:xfrm>
            <a:off x="1331640" y="291426"/>
            <a:ext cx="0" cy="6089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C8737BBF-1A47-4C9C-BB86-F6EB38D80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6281" y="14288"/>
            <a:ext cx="6480175" cy="277812"/>
          </a:xfrm>
        </p:spPr>
        <p:txBody>
          <a:bodyPr/>
          <a:lstStyle/>
          <a:p>
            <a:r>
              <a:rPr lang="it-IT" dirty="0"/>
              <a:t>Presentazione Laurea aa 2018-2019</a:t>
            </a:r>
          </a:p>
        </p:txBody>
      </p:sp>
    </p:spTree>
    <p:extLst>
      <p:ext uri="{BB962C8B-B14F-4D97-AF65-F5344CB8AC3E}">
        <p14:creationId xmlns:p14="http://schemas.microsoft.com/office/powerpoint/2010/main" val="3649528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442045DB-E9D4-4F35-8EEE-9BE8AFD8D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Modello 1: bibliografia</a:t>
            </a:r>
          </a:p>
        </p:txBody>
      </p:sp>
      <p:sp>
        <p:nvSpPr>
          <p:cNvPr id="7" name="Segnaposto testo verticale 6">
            <a:extLst>
              <a:ext uri="{FF2B5EF4-FFF2-40B4-BE49-F238E27FC236}">
                <a16:creationId xmlns:a16="http://schemas.microsoft.com/office/drawing/2014/main" id="{B326C31B-F119-41BF-9236-03A43DC44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Si può usare uno di questi 2 criteri per la bibliografia:</a:t>
            </a:r>
          </a:p>
          <a:p>
            <a:r>
              <a:rPr lang="it-IT" dirty="0"/>
              <a:t>citare nel testo con numeri (1, 2, 3...); elencare alla fine in ordine di citazione;</a:t>
            </a:r>
          </a:p>
          <a:p>
            <a:r>
              <a:rPr lang="it-IT" dirty="0"/>
              <a:t>ugualmente anche se si prendono figure da qualche fonte (tratta da (1));</a:t>
            </a:r>
          </a:p>
          <a:p>
            <a:r>
              <a:rPr lang="it-IT" dirty="0"/>
              <a:t>citare nel testo con (Cognome, iniziale Nome et al., [se + di un autore] e anno) Esempio: (Rossi G. et al., 2015), e riportare poi nella sezione bibliografia in ordine ALFABETICO.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52308-10F0-43A4-91FE-C501826A8E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Dipartimento di Medicina e Chirurgia –</a:t>
            </a:r>
            <a:r>
              <a:rPr lang="it-IT" dirty="0" err="1"/>
              <a:t>CdL</a:t>
            </a:r>
            <a:r>
              <a:rPr lang="it-IT" dirty="0"/>
              <a:t> in Tecniche di Laboratorio Biomedico</a:t>
            </a:r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C66A804A-9767-4BFA-ABA6-26515FEDEC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2813" y="14288"/>
            <a:ext cx="6480175" cy="277812"/>
          </a:xfrm>
        </p:spPr>
        <p:txBody>
          <a:bodyPr/>
          <a:lstStyle/>
          <a:p>
            <a:r>
              <a:rPr lang="it-IT" dirty="0"/>
              <a:t>Presentazione Laurea aa 2018-2019</a:t>
            </a:r>
          </a:p>
        </p:txBody>
      </p:sp>
    </p:spTree>
    <p:extLst>
      <p:ext uri="{BB962C8B-B14F-4D97-AF65-F5344CB8AC3E}">
        <p14:creationId xmlns:p14="http://schemas.microsoft.com/office/powerpoint/2010/main" val="2523132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89F1BE-8F6B-4A3F-BD8B-933BA071B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Modello 2: indice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5BAC37C-A5D8-4D49-9EEE-99A8E96F4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9552" y="1535142"/>
            <a:ext cx="7715200" cy="47741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1000" dirty="0"/>
              <a:t>Modello di indice per tesi compilative (</a:t>
            </a:r>
            <a:r>
              <a:rPr lang="it-IT" sz="1000" dirty="0" err="1"/>
              <a:t>Biotecn</a:t>
            </a:r>
            <a:r>
              <a:rPr lang="it-IT" sz="1000" dirty="0"/>
              <a:t>) e sperimentali (biologia, TLB...)</a:t>
            </a:r>
          </a:p>
          <a:p>
            <a:pPr marL="0" indent="0">
              <a:buNone/>
            </a:pPr>
            <a:r>
              <a:rPr lang="it-IT" sz="1000" dirty="0"/>
              <a:t>Introduzione...........................................................................1</a:t>
            </a:r>
          </a:p>
          <a:p>
            <a:pPr marL="0" indent="0">
              <a:buNone/>
            </a:pPr>
            <a:r>
              <a:rPr lang="it-IT" sz="1000" dirty="0"/>
              <a:t>Il carcinoma renale.....................................................................3</a:t>
            </a:r>
          </a:p>
          <a:p>
            <a:pPr marL="0" indent="0">
              <a:buNone/>
            </a:pPr>
            <a:r>
              <a:rPr lang="it-IT" sz="1000" dirty="0"/>
              <a:t>	- Caratteristiche istologiche e classificazione ...ecc...</a:t>
            </a:r>
          </a:p>
          <a:p>
            <a:pPr marL="0" indent="0">
              <a:buNone/>
            </a:pPr>
            <a:r>
              <a:rPr lang="it-IT" sz="1000" dirty="0"/>
              <a:t>Proteoma del carcinoma renale...ecc...</a:t>
            </a:r>
          </a:p>
          <a:p>
            <a:pPr marL="0" indent="0">
              <a:buNone/>
            </a:pPr>
            <a:r>
              <a:rPr lang="it-IT" sz="1000" dirty="0"/>
              <a:t>Scopo</a:t>
            </a:r>
          </a:p>
          <a:p>
            <a:pPr marL="0" indent="0">
              <a:buNone/>
            </a:pPr>
            <a:r>
              <a:rPr lang="it-IT" sz="1000" dirty="0"/>
              <a:t>Materiali e Metodi</a:t>
            </a:r>
          </a:p>
          <a:p>
            <a:pPr marL="0" indent="0">
              <a:buNone/>
            </a:pPr>
            <a:r>
              <a:rPr lang="it-IT" sz="1000" dirty="0"/>
              <a:t>Apparecchiature</a:t>
            </a:r>
          </a:p>
          <a:p>
            <a:pPr marL="0" indent="0">
              <a:buNone/>
            </a:pPr>
            <a:r>
              <a:rPr lang="it-IT" sz="1000" dirty="0"/>
              <a:t>Allestimento di colture cellulari</a:t>
            </a:r>
          </a:p>
          <a:p>
            <a:pPr marL="0" indent="0">
              <a:buNone/>
            </a:pPr>
            <a:r>
              <a:rPr lang="it-IT" sz="1000" dirty="0"/>
              <a:t>....................</a:t>
            </a:r>
          </a:p>
          <a:p>
            <a:pPr marL="0" indent="0">
              <a:buNone/>
            </a:pPr>
            <a:r>
              <a:rPr lang="it-IT" sz="1000" dirty="0"/>
              <a:t>Metodi di colorazione dei </a:t>
            </a:r>
            <a:r>
              <a:rPr lang="it-IT" sz="1000" dirty="0" err="1"/>
              <a:t>gels</a:t>
            </a:r>
            <a:r>
              <a:rPr lang="it-IT" sz="1000" dirty="0"/>
              <a:t>  </a:t>
            </a:r>
          </a:p>
          <a:p>
            <a:pPr marL="0" indent="0">
              <a:buNone/>
            </a:pPr>
            <a:r>
              <a:rPr lang="it-IT" sz="1000" dirty="0"/>
              <a:t>- </a:t>
            </a:r>
            <a:r>
              <a:rPr lang="it-IT" sz="1000" dirty="0" err="1"/>
              <a:t>Coomassie</a:t>
            </a:r>
            <a:r>
              <a:rPr lang="it-IT" sz="1000" dirty="0"/>
              <a:t> </a:t>
            </a:r>
            <a:r>
              <a:rPr lang="it-IT" sz="1000" dirty="0" err="1"/>
              <a:t>Brilliant</a:t>
            </a:r>
            <a:r>
              <a:rPr lang="it-IT" sz="1000" dirty="0"/>
              <a:t> Blue</a:t>
            </a:r>
          </a:p>
          <a:p>
            <a:pPr marL="0" indent="0">
              <a:buNone/>
            </a:pPr>
            <a:r>
              <a:rPr lang="it-IT" sz="1000" dirty="0"/>
              <a:t>- Rosso Ponceau</a:t>
            </a:r>
          </a:p>
          <a:p>
            <a:pPr marL="0" indent="0">
              <a:buNone/>
            </a:pPr>
            <a:r>
              <a:rPr lang="it-IT" sz="1000" dirty="0"/>
              <a:t>Risultati</a:t>
            </a:r>
          </a:p>
          <a:p>
            <a:pPr marL="0" indent="0">
              <a:buNone/>
            </a:pPr>
            <a:r>
              <a:rPr lang="it-IT" sz="1000" dirty="0"/>
              <a:t>Caratterizzazione della frazione post-nucleare</a:t>
            </a:r>
          </a:p>
          <a:p>
            <a:pPr marL="0" indent="0">
              <a:buNone/>
            </a:pPr>
            <a:r>
              <a:rPr lang="it-IT" sz="1000" dirty="0"/>
              <a:t>Ottimizzazione del protocollo per l’analisi di proteine idrofobiche</a:t>
            </a:r>
          </a:p>
          <a:p>
            <a:pPr marL="0" indent="0">
              <a:buNone/>
            </a:pPr>
            <a:r>
              <a:rPr lang="it-IT" sz="1000" dirty="0"/>
              <a:t>Analisi proteomica delle frazioni arricchite in </a:t>
            </a:r>
            <a:r>
              <a:rPr lang="it-IT" sz="1000" dirty="0" err="1"/>
              <a:t>microdomini</a:t>
            </a:r>
            <a:endParaRPr lang="it-IT" sz="1000" dirty="0"/>
          </a:p>
          <a:p>
            <a:pPr marL="0" indent="0">
              <a:buNone/>
            </a:pPr>
            <a:r>
              <a:rPr lang="it-IT" sz="1000" dirty="0"/>
              <a:t> </a:t>
            </a:r>
          </a:p>
          <a:p>
            <a:pPr marL="0" indent="0">
              <a:buNone/>
            </a:pPr>
            <a:r>
              <a:rPr lang="it-IT" sz="1000" dirty="0"/>
              <a:t>Discussione</a:t>
            </a:r>
          </a:p>
          <a:p>
            <a:pPr marL="0" indent="0">
              <a:buNone/>
            </a:pPr>
            <a:r>
              <a:rPr lang="it-IT" sz="1000" dirty="0"/>
              <a:t>Bibliografia</a:t>
            </a:r>
          </a:p>
          <a:p>
            <a:pPr marL="0" indent="0">
              <a:buNone/>
            </a:pPr>
            <a:endParaRPr lang="it-IT" sz="1000" dirty="0"/>
          </a:p>
        </p:txBody>
      </p:sp>
      <p:sp>
        <p:nvSpPr>
          <p:cNvPr id="9" name="Segnaposto testo 4">
            <a:extLst>
              <a:ext uri="{FF2B5EF4-FFF2-40B4-BE49-F238E27FC236}">
                <a16:creationId xmlns:a16="http://schemas.microsoft.com/office/drawing/2014/main" id="{928315F5-AD6A-499F-814C-DE32B9BBAF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Dipartimento di Medicina e Chirurgia –</a:t>
            </a:r>
            <a:r>
              <a:rPr lang="it-IT" dirty="0" err="1"/>
              <a:t>CdL</a:t>
            </a:r>
            <a:r>
              <a:rPr lang="it-IT" dirty="0"/>
              <a:t> in Tecniche di Laboratorio Biomedico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FFDE8231-23F9-4F89-BB32-CB2D8F17A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6281" y="14288"/>
            <a:ext cx="6480175" cy="277812"/>
          </a:xfrm>
        </p:spPr>
        <p:txBody>
          <a:bodyPr/>
          <a:lstStyle/>
          <a:p>
            <a:r>
              <a:rPr lang="it-IT" dirty="0"/>
              <a:t>Presentazione Laurea aa 2018-2019</a:t>
            </a:r>
          </a:p>
        </p:txBody>
      </p:sp>
    </p:spTree>
    <p:extLst>
      <p:ext uri="{BB962C8B-B14F-4D97-AF65-F5344CB8AC3E}">
        <p14:creationId xmlns:p14="http://schemas.microsoft.com/office/powerpoint/2010/main" val="2900395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857E47-3206-45BB-8623-B4F088F4F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Libretto di tirocinio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D79F8F1-1F24-405A-BE52-ABB8C1B59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it-IT" dirty="0"/>
              <a:t>Compilato e consegnato a Marina;</a:t>
            </a:r>
          </a:p>
          <a:p>
            <a:r>
              <a:rPr lang="it-IT" dirty="0"/>
              <a:t>farne una fotocopia per sé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«Cosa ci scriviamo?»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DAD390CE-991E-4486-924E-37CE2A45A2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Dipartimento di Medicina e Chirurgia –</a:t>
            </a:r>
            <a:r>
              <a:rPr lang="it-IT" dirty="0" err="1"/>
              <a:t>CdL</a:t>
            </a:r>
            <a:r>
              <a:rPr lang="it-IT" dirty="0"/>
              <a:t> in Tecniche di Laboratorio Biomedico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614CFD47-B6C0-4B46-BC69-2C1B629BBF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2813" y="14288"/>
            <a:ext cx="6480175" cy="277812"/>
          </a:xfrm>
        </p:spPr>
        <p:txBody>
          <a:bodyPr/>
          <a:lstStyle/>
          <a:p>
            <a:r>
              <a:rPr lang="it-IT" dirty="0"/>
              <a:t>Presentazione Laurea aa 2018-2019</a:t>
            </a:r>
          </a:p>
        </p:txBody>
      </p:sp>
    </p:spTree>
    <p:extLst>
      <p:ext uri="{BB962C8B-B14F-4D97-AF65-F5344CB8AC3E}">
        <p14:creationId xmlns:p14="http://schemas.microsoft.com/office/powerpoint/2010/main" val="2202612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cansione0014">
            <a:extLst>
              <a:ext uri="{FF2B5EF4-FFF2-40B4-BE49-F238E27FC236}">
                <a16:creationId xmlns:a16="http://schemas.microsoft.com/office/drawing/2014/main" id="{6239B96B-1226-4619-AE04-A9DD79D5D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85" y="243000"/>
            <a:ext cx="4978315" cy="63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cansione0009">
            <a:extLst>
              <a:ext uri="{FF2B5EF4-FFF2-40B4-BE49-F238E27FC236}">
                <a16:creationId xmlns:a16="http://schemas.microsoft.com/office/drawing/2014/main" id="{B8424DE2-DC0A-4BC0-B150-749EF70D7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5" t="14116" b="6387"/>
          <a:stretch/>
        </p:blipFill>
        <p:spPr bwMode="auto">
          <a:xfrm>
            <a:off x="0" y="116632"/>
            <a:ext cx="4453979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017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cansione0011">
            <a:extLst>
              <a:ext uri="{FF2B5EF4-FFF2-40B4-BE49-F238E27FC236}">
                <a16:creationId xmlns:a16="http://schemas.microsoft.com/office/drawing/2014/main" id="{6106638D-16A4-4DB1-AF91-E326C0C41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" y="510381"/>
            <a:ext cx="8929687" cy="58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89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cansione0012">
            <a:extLst>
              <a:ext uri="{FF2B5EF4-FFF2-40B4-BE49-F238E27FC236}">
                <a16:creationId xmlns:a16="http://schemas.microsoft.com/office/drawing/2014/main" id="{73317346-2BCE-47CD-85AC-3E12BDA1A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509587"/>
            <a:ext cx="8974137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131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E446D5-2849-45D8-8B53-922E7818D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Iniziative orientamento in USCITA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C07804A-C23D-4F07-A61A-CF6F21AB1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it-IT" dirty="0"/>
              <a:t>Leggere le mail di Ateneo!</a:t>
            </a:r>
          </a:p>
          <a:p>
            <a:r>
              <a:rPr lang="it-IT" dirty="0"/>
              <a:t>Compilazione del questionario L1:</a:t>
            </a:r>
          </a:p>
          <a:p>
            <a:pPr lvl="1"/>
            <a:r>
              <a:rPr lang="it-IT" sz="16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  <a:hlinkClick r:id="rId2"/>
              </a:rPr>
              <a:t>http://www.unimib.it/go/45763/Home/Italiano/Studenti/Dopo-la-laurea/Job-Placement</a:t>
            </a:r>
            <a:endParaRPr lang="it-IT" sz="16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dirty="0"/>
              <a:t>Partecipazione alle iniziative di JOB PLACEMENT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3C55A93A-5E14-4D8C-BFC8-C7EB1D60C6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Dipartimento di Medicina e Chirurgia –</a:t>
            </a:r>
            <a:r>
              <a:rPr lang="it-IT" dirty="0" err="1"/>
              <a:t>CdL</a:t>
            </a:r>
            <a:r>
              <a:rPr lang="it-IT" dirty="0"/>
              <a:t> in Tecniche di Laboratorio Biomedico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9205E765-BF78-4621-A31E-26804B35D7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2813" y="14288"/>
            <a:ext cx="6480175" cy="277812"/>
          </a:xfrm>
        </p:spPr>
        <p:txBody>
          <a:bodyPr/>
          <a:lstStyle/>
          <a:p>
            <a:r>
              <a:rPr lang="it-IT" dirty="0"/>
              <a:t>Presentazione Laurea aa 2018-2019</a:t>
            </a:r>
          </a:p>
        </p:txBody>
      </p:sp>
    </p:spTree>
    <p:extLst>
      <p:ext uri="{BB962C8B-B14F-4D97-AF65-F5344CB8AC3E}">
        <p14:creationId xmlns:p14="http://schemas.microsoft.com/office/powerpoint/2010/main" val="2333131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2A4222-D24C-4BB0-9F6D-0370BE2B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 In uscita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0DF09B-2537-4BFA-8698-B4B2C7E6B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it-IT" dirty="0"/>
              <a:t>Richiedere il Diploma </a:t>
            </a:r>
            <a:r>
              <a:rPr lang="it-IT" dirty="0" err="1"/>
              <a:t>supplement</a:t>
            </a:r>
            <a:r>
              <a:rPr lang="it-IT" dirty="0"/>
              <a:t>;</a:t>
            </a:r>
          </a:p>
          <a:p>
            <a:r>
              <a:rPr lang="it-IT" dirty="0"/>
              <a:t>è disponibile l’Open Badge TLB;</a:t>
            </a:r>
          </a:p>
          <a:p>
            <a:r>
              <a:rPr lang="it-IT" dirty="0"/>
              <a:t>attenzione ai crediti di merito;</a:t>
            </a:r>
          </a:p>
          <a:p>
            <a:r>
              <a:rPr lang="it-IT" dirty="0"/>
              <a:t>lasciare la </a:t>
            </a:r>
            <a:r>
              <a:rPr lang="it-IT" u="sng" dirty="0"/>
              <a:t>mail privata</a:t>
            </a:r>
            <a:r>
              <a:rPr lang="it-IT" dirty="0"/>
              <a:t> a Marina;</a:t>
            </a:r>
          </a:p>
          <a:p>
            <a:r>
              <a:rPr lang="it-IT" dirty="0"/>
              <a:t>cerimonia di consegna dei DIPLOMI a Dicembre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F7EA07D9-16A8-4EF3-AB28-CBDD4D0653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Dipartimento di Medicina e Chirurgia –</a:t>
            </a:r>
            <a:r>
              <a:rPr lang="it-IT" dirty="0" err="1"/>
              <a:t>CdL</a:t>
            </a:r>
            <a:r>
              <a:rPr lang="it-IT" dirty="0"/>
              <a:t> in Tecniche di Laboratorio Biomedico</a:t>
            </a:r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FED36BCD-4118-4333-9F2C-F29D6EA29D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6281" y="14288"/>
            <a:ext cx="6480175" cy="277812"/>
          </a:xfrm>
        </p:spPr>
        <p:txBody>
          <a:bodyPr/>
          <a:lstStyle/>
          <a:p>
            <a:r>
              <a:rPr lang="it-IT" dirty="0"/>
              <a:t>Presentazione Laurea aa 2018-2019</a:t>
            </a:r>
          </a:p>
        </p:txBody>
      </p:sp>
    </p:spTree>
    <p:extLst>
      <p:ext uri="{BB962C8B-B14F-4D97-AF65-F5344CB8AC3E}">
        <p14:creationId xmlns:p14="http://schemas.microsoft.com/office/powerpoint/2010/main" val="3766851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adenze conseguimento laurea Professioni sanitarie 2018-2019.pdf - Foxit PhantomPDF Express for HP">
            <a:extLst>
              <a:ext uri="{FF2B5EF4-FFF2-40B4-BE49-F238E27FC236}">
                <a16:creationId xmlns:a16="http://schemas.microsoft.com/office/drawing/2014/main" id="{1F1836F7-D95B-46C3-9303-F08115FF8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31998" r="5901" b="16794"/>
          <a:stretch/>
        </p:blipFill>
        <p:spPr>
          <a:xfrm>
            <a:off x="454385" y="2181048"/>
            <a:ext cx="8689615" cy="27518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173BFCD-076C-473E-8550-31BDA160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01038"/>
            <a:ext cx="5486400" cy="721977"/>
          </a:xfrm>
        </p:spPr>
        <p:txBody>
          <a:bodyPr>
            <a:normAutofit/>
          </a:bodyPr>
          <a:lstStyle/>
          <a:p>
            <a:r>
              <a:rPr lang="it-IT" sz="3200" dirty="0"/>
              <a:t>QUANDO?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BFAE909F-A261-453F-85CC-97B6EDAA8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28800" y="5158932"/>
            <a:ext cx="5486400" cy="864096"/>
          </a:xfrm>
        </p:spPr>
        <p:txBody>
          <a:bodyPr>
            <a:normAutofit fontScale="85000" lnSpcReduction="20000"/>
          </a:bodyPr>
          <a:lstStyle/>
          <a:p>
            <a:r>
              <a:rPr lang="it-IT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https://www.unimib.it/sites/default/files/segreteria_studenti/segr.studenti.medicina/scadenze_per_il_conseguimento_titolo-lauree_professioni_sanitarie_2018-2019.pdf</a:t>
            </a:r>
            <a:endParaRPr lang="it-IT" sz="1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B6CED83-8C77-4C95-846E-C6B28D640DCF}"/>
              </a:ext>
            </a:extLst>
          </p:cNvPr>
          <p:cNvSpPr/>
          <p:nvPr/>
        </p:nvSpPr>
        <p:spPr>
          <a:xfrm>
            <a:off x="455018" y="3619063"/>
            <a:ext cx="8653486" cy="4497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87EF02CE-305E-4537-BC22-C89032191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Dipartimento di Medicina e Chirurgia –</a:t>
            </a:r>
            <a:r>
              <a:rPr lang="it-IT" dirty="0" err="1"/>
              <a:t>CdL</a:t>
            </a:r>
            <a:r>
              <a:rPr lang="it-IT" dirty="0"/>
              <a:t> in Tecniche di Laboratorio Biomedico</a:t>
            </a: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17172EEC-F048-4FE5-B51C-B4F7BCB745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2813" y="55563"/>
            <a:ext cx="6480175" cy="277812"/>
          </a:xfrm>
        </p:spPr>
        <p:txBody>
          <a:bodyPr/>
          <a:lstStyle/>
          <a:p>
            <a:r>
              <a:rPr lang="it-IT" dirty="0"/>
              <a:t>Presentazione Laurea aa 2018-2019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2384121-15D8-41BF-85C2-4265E71AD63F}"/>
              </a:ext>
            </a:extLst>
          </p:cNvPr>
          <p:cNvSpPr/>
          <p:nvPr/>
        </p:nvSpPr>
        <p:spPr>
          <a:xfrm>
            <a:off x="611560" y="2060848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1670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BD53B9-8981-497A-85A0-C1006043F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BUON LAVORO!</a:t>
            </a:r>
          </a:p>
        </p:txBody>
      </p:sp>
      <p:pic>
        <p:nvPicPr>
          <p:cNvPr id="6" name="Picture 5" descr="microbiologo">
            <a:extLst>
              <a:ext uri="{FF2B5EF4-FFF2-40B4-BE49-F238E27FC236}">
                <a16:creationId xmlns:a16="http://schemas.microsoft.com/office/drawing/2014/main" id="{D49C3248-FF81-462C-B2E2-E5851EE27F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89138"/>
            <a:ext cx="42481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25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20EA06-0A45-4706-8A6B-B76FA2377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Domanda di laurea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1D153BD-C09A-4FA6-9705-C326DD7CD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it-IT" sz="2000" b="1" dirty="0">
                <a:solidFill>
                  <a:schemeClr val="bg1"/>
                </a:solidFill>
                <a:hlinkClick r:id="rId2"/>
              </a:rPr>
              <a:t>https://www.unimib.it/servizi/segreterie/laurearsi/dipartimento-medicina-e-chirurgia</a:t>
            </a:r>
            <a:endParaRPr lang="it-IT" sz="2000" b="1" dirty="0">
              <a:solidFill>
                <a:schemeClr val="bg1"/>
              </a:solidFill>
            </a:endParaRPr>
          </a:p>
          <a:p>
            <a:endParaRPr lang="it-IT" dirty="0"/>
          </a:p>
          <a:p>
            <a:r>
              <a:rPr lang="it-IT" dirty="0"/>
              <a:t>entro il 5 ottobre, quando devo firmare la domanda, IO VOGLIO VEDERE LA TESI (NON l’introduzione…)</a:t>
            </a:r>
          </a:p>
          <a:p>
            <a:r>
              <a:rPr lang="it-IT" dirty="0"/>
              <a:t>RISPETTARE LE SCADENZE! </a:t>
            </a:r>
          </a:p>
          <a:p>
            <a:endParaRPr lang="it-IT" dirty="0"/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29E33150-B927-4B18-A32A-69578675B0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Dipartimento di Medicina e Chirurgia –</a:t>
            </a:r>
            <a:r>
              <a:rPr lang="it-IT" dirty="0" err="1"/>
              <a:t>CdL</a:t>
            </a:r>
            <a:r>
              <a:rPr lang="it-IT" dirty="0"/>
              <a:t> in Tecniche di Laboratorio Biomedico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330C7EED-A990-4CF5-8D64-63DCD25FC6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2813" y="14288"/>
            <a:ext cx="6480175" cy="277812"/>
          </a:xfrm>
        </p:spPr>
        <p:txBody>
          <a:bodyPr/>
          <a:lstStyle/>
          <a:p>
            <a:r>
              <a:rPr lang="it-IT" dirty="0"/>
              <a:t>Presentazione Laurea aa 2018-2019</a:t>
            </a:r>
          </a:p>
        </p:txBody>
      </p:sp>
    </p:spTree>
    <p:extLst>
      <p:ext uri="{BB962C8B-B14F-4D97-AF65-F5344CB8AC3E}">
        <p14:creationId xmlns:p14="http://schemas.microsoft.com/office/powerpoint/2010/main" val="128544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F99258-68C5-4FE6-8EA6-F40E28544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Ruoli e funzioni delle Segreterie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F43A54E-261A-4673-AB68-C6E0962E7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76865" y="2132857"/>
            <a:ext cx="6798736" cy="3802276"/>
          </a:xfrm>
        </p:spPr>
        <p:txBody>
          <a:bodyPr>
            <a:normAutofit fontScale="92500"/>
          </a:bodyPr>
          <a:lstStyle/>
          <a:p>
            <a:r>
              <a:rPr lang="it-IT" sz="2800" dirty="0"/>
              <a:t>SEGRETERIA ATENEO (Milano) (</a:t>
            </a:r>
            <a:r>
              <a:rPr lang="it-IT" sz="2800" dirty="0">
                <a:hlinkClick r:id="rId2"/>
              </a:rPr>
              <a:t>segr.studenti.medicina@unimib.it</a:t>
            </a:r>
            <a:r>
              <a:rPr lang="it-IT" sz="2800" dirty="0"/>
              <a:t>):</a:t>
            </a:r>
          </a:p>
          <a:p>
            <a:pPr lvl="1"/>
            <a:r>
              <a:rPr lang="it-IT" sz="2400" dirty="0"/>
              <a:t>tasse, moduli, CFU mancanti in carriera….</a:t>
            </a:r>
          </a:p>
          <a:p>
            <a:r>
              <a:rPr lang="it-IT" sz="2800" dirty="0"/>
              <a:t>SEGRETERIA CDL (H. Desio) MARINA  BIANCHI:</a:t>
            </a:r>
          </a:p>
          <a:p>
            <a:pPr lvl="1"/>
            <a:r>
              <a:rPr lang="it-IT" sz="2400" dirty="0"/>
              <a:t>registrazione libretti tirocinio, prove tesi… </a:t>
            </a:r>
          </a:p>
          <a:p>
            <a:endParaRPr lang="it-IT" sz="2800" dirty="0"/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FC759A7C-B2CF-43D6-AADA-F88ACD0351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Dipartimento di Medicina e Chirurgia –</a:t>
            </a:r>
            <a:r>
              <a:rPr lang="it-IT" dirty="0" err="1"/>
              <a:t>CdL</a:t>
            </a:r>
            <a:r>
              <a:rPr lang="it-IT" dirty="0"/>
              <a:t> in Tecniche di Laboratorio Biomedico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51AAA800-7C57-436E-B4E7-36E10F287F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2813" y="14288"/>
            <a:ext cx="6480175" cy="277812"/>
          </a:xfrm>
        </p:spPr>
        <p:txBody>
          <a:bodyPr/>
          <a:lstStyle/>
          <a:p>
            <a:r>
              <a:rPr lang="it-IT" dirty="0"/>
              <a:t>Presentazione Laurea aa 2018-2019</a:t>
            </a:r>
          </a:p>
        </p:txBody>
      </p:sp>
    </p:spTree>
    <p:extLst>
      <p:ext uri="{BB962C8B-B14F-4D97-AF65-F5344CB8AC3E}">
        <p14:creationId xmlns:p14="http://schemas.microsoft.com/office/powerpoint/2010/main" val="1806059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76B657-3C83-4D34-9DB6-55EF4583F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Completamente dei CFU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2D715C3-1653-4A41-AB7C-1491E8406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it-IT" dirty="0"/>
              <a:t>ESAMI?</a:t>
            </a:r>
          </a:p>
          <a:p>
            <a:r>
              <a:rPr lang="it-IT" dirty="0"/>
              <a:t>A SCELTA? </a:t>
            </a:r>
          </a:p>
          <a:p>
            <a:pPr marL="801688" indent="-438150">
              <a:buFont typeface="Wingdings" panose="05000000000000000000" pitchFamily="2" charset="2"/>
              <a:buChar char="Ø"/>
            </a:pPr>
            <a:r>
              <a:rPr lang="it-IT" dirty="0"/>
              <a:t>DEVONO ESSERE 6</a:t>
            </a:r>
          </a:p>
          <a:p>
            <a:r>
              <a:rPr lang="it-IT" dirty="0"/>
              <a:t>seminari, lab prof. ?</a:t>
            </a:r>
          </a:p>
          <a:p>
            <a:r>
              <a:rPr lang="it-IT" dirty="0"/>
              <a:t>DEVONO mancare SOLO i 6 CFU della prova finale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E2E8A09F-00CC-4213-9380-06EEA4EFCF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Dipartimento di Medicina e Chirurgia –</a:t>
            </a:r>
            <a:r>
              <a:rPr lang="it-IT" dirty="0" err="1"/>
              <a:t>CdL</a:t>
            </a:r>
            <a:r>
              <a:rPr lang="it-IT" dirty="0"/>
              <a:t> in Tecniche di Laboratorio Biomedico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9CDCE7EF-B387-480D-9A5D-A9D20B9FB7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2813" y="14288"/>
            <a:ext cx="6480175" cy="277812"/>
          </a:xfrm>
        </p:spPr>
        <p:txBody>
          <a:bodyPr/>
          <a:lstStyle/>
          <a:p>
            <a:r>
              <a:rPr lang="it-IT" dirty="0"/>
              <a:t>Presentazione Laurea aa 2018-2019</a:t>
            </a:r>
          </a:p>
        </p:txBody>
      </p:sp>
    </p:spTree>
    <p:extLst>
      <p:ext uri="{BB962C8B-B14F-4D97-AF65-F5344CB8AC3E}">
        <p14:creationId xmlns:p14="http://schemas.microsoft.com/office/powerpoint/2010/main" val="193978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788216-FB9B-40B4-9E6D-055B2BCE9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Domanda di laurea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786BA8F-220F-44E0-B528-764FCB284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it-IT" altLang="it-IT" dirty="0"/>
              <a:t>TITOLO: comunicare a PITTO </a:t>
            </a:r>
            <a:r>
              <a:rPr lang="it-IT" altLang="it-IT" b="1" u="sng" dirty="0">
                <a:solidFill>
                  <a:srgbClr val="FF0000"/>
                </a:solidFill>
              </a:rPr>
              <a:t>PRIMA</a:t>
            </a:r>
            <a:r>
              <a:rPr lang="it-IT" altLang="it-IT" dirty="0"/>
              <a:t> di depositare domanda</a:t>
            </a:r>
          </a:p>
          <a:p>
            <a:pPr>
              <a:spcBef>
                <a:spcPct val="50000"/>
              </a:spcBef>
            </a:pPr>
            <a:r>
              <a:rPr lang="it-IT" altLang="it-IT" dirty="0"/>
              <a:t>CORRELATORE</a:t>
            </a:r>
          </a:p>
          <a:p>
            <a:pPr>
              <a:spcBef>
                <a:spcPct val="50000"/>
              </a:spcBef>
            </a:pPr>
            <a:r>
              <a:rPr lang="it-IT" altLang="it-IT" dirty="0"/>
              <a:t>RELATORE:</a:t>
            </a:r>
          </a:p>
          <a:p>
            <a:pPr lvl="1"/>
            <a:r>
              <a:rPr lang="it-IT" dirty="0"/>
              <a:t>Pitto x Monza e limitrofi;</a:t>
            </a:r>
          </a:p>
          <a:p>
            <a:pPr lvl="1"/>
            <a:r>
              <a:rPr lang="it-IT" dirty="0"/>
              <a:t>Brambilla x Desio e limitrofi;</a:t>
            </a:r>
          </a:p>
          <a:p>
            <a:pPr lvl="1"/>
            <a:r>
              <a:rPr lang="it-IT" dirty="0"/>
              <a:t>altri?</a:t>
            </a:r>
          </a:p>
          <a:p>
            <a:endParaRPr lang="it-IT" dirty="0"/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3FF90933-7C17-431B-944E-48EAD3FE19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Dipartimento di Medicina e Chirurgia –</a:t>
            </a:r>
            <a:r>
              <a:rPr lang="it-IT" dirty="0" err="1"/>
              <a:t>CdL</a:t>
            </a:r>
            <a:r>
              <a:rPr lang="it-IT" dirty="0"/>
              <a:t> in Tecniche di Laboratorio Biomedico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CF7638B5-8CE2-4175-AB7B-8CDD9BAABF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2813" y="14288"/>
            <a:ext cx="6480175" cy="277812"/>
          </a:xfrm>
        </p:spPr>
        <p:txBody>
          <a:bodyPr/>
          <a:lstStyle/>
          <a:p>
            <a:r>
              <a:rPr lang="it-IT" dirty="0"/>
              <a:t>Presentazione Laurea aa 2018-2019</a:t>
            </a:r>
          </a:p>
        </p:txBody>
      </p:sp>
    </p:spTree>
    <p:extLst>
      <p:ext uri="{BB962C8B-B14F-4D97-AF65-F5344CB8AC3E}">
        <p14:creationId xmlns:p14="http://schemas.microsoft.com/office/powerpoint/2010/main" val="297764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A9A3BA-F939-416C-8980-471962303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 Quando?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CFDA9A4-EB8F-4E9A-A897-6789CB0B0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it-IT" dirty="0"/>
              <a:t>Giornate di prove a Desio;</a:t>
            </a:r>
          </a:p>
          <a:p>
            <a:r>
              <a:rPr lang="it-IT" dirty="0"/>
              <a:t>date da definirsi;</a:t>
            </a:r>
          </a:p>
          <a:p>
            <a:r>
              <a:rPr lang="it-IT" dirty="0"/>
              <a:t>OBBLIGATORIE per TUTTI (anche chi non si laurea…);</a:t>
            </a:r>
          </a:p>
          <a:p>
            <a:r>
              <a:rPr lang="it-IT" dirty="0"/>
              <a:t>circa 1 settimana/10 giorni prima</a:t>
            </a:r>
          </a:p>
          <a:p>
            <a:r>
              <a:rPr lang="it-IT" dirty="0"/>
              <a:t>con CORRELATORE (o chi vi ha seguito) possibilmente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5078C949-E32B-4F1F-ABF3-9E8FE67D11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Dipartimento di Medicina e Chirurgia –</a:t>
            </a:r>
            <a:r>
              <a:rPr lang="it-IT" dirty="0" err="1"/>
              <a:t>CdL</a:t>
            </a:r>
            <a:r>
              <a:rPr lang="it-IT" dirty="0"/>
              <a:t> in Tecniche di Laboratorio Biomedico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C10D0163-CEE4-4BEC-A30F-FDDF392B93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2813" y="14288"/>
            <a:ext cx="6480175" cy="277812"/>
          </a:xfrm>
        </p:spPr>
        <p:txBody>
          <a:bodyPr/>
          <a:lstStyle/>
          <a:p>
            <a:r>
              <a:rPr lang="it-IT" dirty="0"/>
              <a:t>Presentazione Laurea aa 2018-2019</a:t>
            </a:r>
          </a:p>
        </p:txBody>
      </p:sp>
    </p:spTree>
    <p:extLst>
      <p:ext uri="{BB962C8B-B14F-4D97-AF65-F5344CB8AC3E}">
        <p14:creationId xmlns:p14="http://schemas.microsoft.com/office/powerpoint/2010/main" val="1589915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F8DFB0-A628-4747-BCC4-718B34A9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341784"/>
            <a:ext cx="8229600" cy="1143000"/>
          </a:xfrm>
        </p:spPr>
        <p:txBody>
          <a:bodyPr/>
          <a:lstStyle/>
          <a:p>
            <a:r>
              <a:rPr lang="it-IT" dirty="0"/>
              <a:t>Dove?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7695D27-1FD0-4385-A3E4-210B8881D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Sessione di Laurea in Aula Magna U8;</a:t>
            </a:r>
          </a:p>
          <a:p>
            <a:r>
              <a:rPr lang="it-IT" dirty="0"/>
              <a:t>preceduta da Esame di Abilitazione:</a:t>
            </a:r>
          </a:p>
          <a:p>
            <a:pPr lvl="1"/>
            <a:r>
              <a:rPr lang="it-IT" dirty="0"/>
              <a:t>senza pubblico;</a:t>
            </a:r>
          </a:p>
          <a:p>
            <a:pPr lvl="1"/>
            <a:r>
              <a:rPr lang="it-IT" dirty="0"/>
              <a:t>con DOCUMENTI DI IDENTITA’!</a:t>
            </a:r>
          </a:p>
          <a:p>
            <a:r>
              <a:rPr lang="it-IT" u="sng" dirty="0"/>
              <a:t>Disposizioni</a:t>
            </a:r>
            <a:r>
              <a:rPr lang="it-IT" dirty="0"/>
              <a:t>:</a:t>
            </a:r>
          </a:p>
          <a:p>
            <a:pPr lvl="1"/>
            <a:r>
              <a:rPr lang="it-IT" altLang="it-IT" sz="1400" dirty="0">
                <a:solidFill>
                  <a:schemeClr val="bg1"/>
                </a:solidFill>
                <a:latin typeface="Arial" panose="020B0604020202020204" pitchFamily="34" charset="0"/>
                <a:hlinkClick r:id="rId2"/>
              </a:rPr>
              <a:t>https://www.unimib.it/sites/default/files/segreteria%20studenti/segr.studenti.medicina/Disposizioni%20discussione%20di%20tesi.pdf</a:t>
            </a:r>
            <a:endParaRPr lang="it-IT" altLang="it-IT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1"/>
            <a:endParaRPr lang="it-IT" dirty="0"/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33BD6DC7-437F-4721-AD70-BAA47534F3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Dipartimento di Medicina e Chirurgia –</a:t>
            </a:r>
            <a:r>
              <a:rPr lang="it-IT" dirty="0" err="1"/>
              <a:t>CdL</a:t>
            </a:r>
            <a:r>
              <a:rPr lang="it-IT" dirty="0"/>
              <a:t> in Tecniche di Laboratorio Biomedico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A5F085C4-F34C-412D-9CA2-B19160A29A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2813" y="14288"/>
            <a:ext cx="6480175" cy="277812"/>
          </a:xfrm>
        </p:spPr>
        <p:txBody>
          <a:bodyPr/>
          <a:lstStyle/>
          <a:p>
            <a:r>
              <a:rPr lang="it-IT" dirty="0"/>
              <a:t>Presentazione Laurea aa 2018-2019</a:t>
            </a:r>
          </a:p>
        </p:txBody>
      </p:sp>
    </p:spTree>
    <p:extLst>
      <p:ext uri="{BB962C8B-B14F-4D97-AF65-F5344CB8AC3E}">
        <p14:creationId xmlns:p14="http://schemas.microsoft.com/office/powerpoint/2010/main" val="28409106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8758D546C2E11419F7FF898581C9A48" ma:contentTypeVersion="4" ma:contentTypeDescription="Creare un nuovo documento." ma:contentTypeScope="" ma:versionID="02f9df89c6e37ee487ff0e3e16dda517">
  <xsd:schema xmlns:xsd="http://www.w3.org/2001/XMLSchema" xmlns:xs="http://www.w3.org/2001/XMLSchema" xmlns:p="http://schemas.microsoft.com/office/2006/metadata/properties" xmlns:ns2="9ec362e6-e363-4389-b15d-efb9b94cce10" targetNamespace="http://schemas.microsoft.com/office/2006/metadata/properties" ma:root="true" ma:fieldsID="1c9723d44427013133796ad274e9b195" ns2:_="">
    <xsd:import namespace="9ec362e6-e363-4389-b15d-efb9b94cce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c362e6-e363-4389-b15d-efb9b94cce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3170BA-86AF-4D02-8E2E-11B5E3F8AAF3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9ec362e6-e363-4389-b15d-efb9b94cce10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55D67FE-D3A8-4099-879E-4F8BD027FC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677A8A-BD79-4701-8BAE-BCF1ECEEC0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c362e6-e363-4389-b15d-efb9b94cce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254</TotalTime>
  <Words>2030</Words>
  <Application>Microsoft Office PowerPoint</Application>
  <PresentationFormat>Presentazione su schermo (4:3)</PresentationFormat>
  <Paragraphs>252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7" baseType="lpstr">
      <vt:lpstr>Arial</vt:lpstr>
      <vt:lpstr>Calibri</vt:lpstr>
      <vt:lpstr>Garamond</vt:lpstr>
      <vt:lpstr>Times New Roman</vt:lpstr>
      <vt:lpstr>Verdana</vt:lpstr>
      <vt:lpstr>Wingdings</vt:lpstr>
      <vt:lpstr>Organico</vt:lpstr>
      <vt:lpstr>Laurea in Tecniche di Laboratorio Biomedico</vt:lpstr>
      <vt:lpstr>CHI?</vt:lpstr>
      <vt:lpstr>QUANDO?</vt:lpstr>
      <vt:lpstr>Domanda di laurea</vt:lpstr>
      <vt:lpstr>Ruoli e funzioni delle Segreterie</vt:lpstr>
      <vt:lpstr>Completamente dei CFU</vt:lpstr>
      <vt:lpstr>Domanda di laurea</vt:lpstr>
      <vt:lpstr>… Quando?</vt:lpstr>
      <vt:lpstr>Dove?</vt:lpstr>
      <vt:lpstr>Disposizione per la Consegna delle presentazioni da PROIETTARE in discussione di tesi</vt:lpstr>
      <vt:lpstr>Presentazione standard di PowerPoint</vt:lpstr>
      <vt:lpstr>Presentazione standard di PowerPoint</vt:lpstr>
      <vt:lpstr>Perché?</vt:lpstr>
      <vt:lpstr>Presentazione standard di PowerPoint</vt:lpstr>
      <vt:lpstr>Come?</vt:lpstr>
      <vt:lpstr>Presentazione standard di PowerPoint</vt:lpstr>
      <vt:lpstr>Come fare i GRAFICI</vt:lpstr>
      <vt:lpstr>Presentazione COME?</vt:lpstr>
      <vt:lpstr>ISTRUZIONI</vt:lpstr>
      <vt:lpstr>Istruzioni per stesura tesi</vt:lpstr>
      <vt:lpstr>Modello di intestazione</vt:lpstr>
      <vt:lpstr>Modello 1: bibliografia</vt:lpstr>
      <vt:lpstr>Modello 2: indice</vt:lpstr>
      <vt:lpstr>Libretto di tirocinio</vt:lpstr>
      <vt:lpstr>Presentazione standard di PowerPoint</vt:lpstr>
      <vt:lpstr>Presentazione standard di PowerPoint</vt:lpstr>
      <vt:lpstr>Presentazione standard di PowerPoint</vt:lpstr>
      <vt:lpstr>Iniziative orientamento in USCITA</vt:lpstr>
      <vt:lpstr>… In uscita</vt:lpstr>
      <vt:lpstr>BUON LAVORO!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Marina</dc:creator>
  <cp:lastModifiedBy>Luca Tenan</cp:lastModifiedBy>
  <cp:revision>20</cp:revision>
  <dcterms:created xsi:type="dcterms:W3CDTF">2018-06-14T15:55:51Z</dcterms:created>
  <dcterms:modified xsi:type="dcterms:W3CDTF">2019-03-14T14:09:56Z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0x01010008758D546C2E11419F7FF898581C9A48</vt:lpwstr>
  </property>
</Properties>
</file>