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y="6858000" cx="12192000"/>
  <p:notesSz cx="6724650" cy="9774225"/>
  <p:embeddedFontLst>
    <p:embeddedFont>
      <p:font typeface="Arial Narrow"/>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5" roundtripDataSignature="AMtx7mgeZMt1QROG2tXNDos4wWCkavo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ArialNarrow-regular.fntdata"/><Relationship Id="rId50" Type="http://schemas.openxmlformats.org/officeDocument/2006/relationships/slide" Target="slides/slide46.xml"/><Relationship Id="rId53" Type="http://schemas.openxmlformats.org/officeDocument/2006/relationships/font" Target="fonts/ArialNarrow-italic.fntdata"/><Relationship Id="rId52" Type="http://schemas.openxmlformats.org/officeDocument/2006/relationships/font" Target="fonts/ArialNarrow-bold.fntdata"/><Relationship Id="rId11" Type="http://schemas.openxmlformats.org/officeDocument/2006/relationships/slide" Target="slides/slide7.xml"/><Relationship Id="rId55" Type="http://customschemas.google.com/relationships/presentationmetadata" Target="metadata"/><Relationship Id="rId10" Type="http://schemas.openxmlformats.org/officeDocument/2006/relationships/slide" Target="slides/slide6.xml"/><Relationship Id="rId54" Type="http://schemas.openxmlformats.org/officeDocument/2006/relationships/font" Target="fonts/ArialNarrow-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2914650" cy="4905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08413" y="1"/>
            <a:ext cx="2914650" cy="49053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283700"/>
            <a:ext cx="2914650" cy="4905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08413" y="9283700"/>
            <a:ext cx="2914650" cy="49053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0: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1: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1: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1:notes"/>
          <p:cNvSpPr txBox="1"/>
          <p:nvPr>
            <p:ph idx="12" type="sldNum"/>
          </p:nvPr>
        </p:nvSpPr>
        <p:spPr>
          <a:xfrm>
            <a:off x="3808413" y="9283700"/>
            <a:ext cx="2914650" cy="4905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2: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3: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3: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4: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5: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5: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6: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6: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7: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7: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8: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8: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9: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9: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0: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20: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1: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21: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2: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22: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3: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23: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4: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24: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5: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25: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6: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26: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7: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27: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8: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28: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9: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29: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30: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30: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1: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31: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32: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32: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33: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33: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34: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34: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35: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57" name="Google Shape;457;p35: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36: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36: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37: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37: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38: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38: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39: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39: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40: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40: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41: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p41: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42: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9" name="Google Shape;539;p42: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43: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p43: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44: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p44: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45: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69" name="Google Shape;569;p45: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46: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77" name="Google Shape;577;p46: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5: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6: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7: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8: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txBox="1"/>
          <p:nvPr>
            <p:ph idx="1" type="body"/>
          </p:nvPr>
        </p:nvSpPr>
        <p:spPr>
          <a:xfrm>
            <a:off x="673101" y="4703763"/>
            <a:ext cx="5378450" cy="3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9: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5" name="Shape 15"/>
        <p:cNvGrpSpPr/>
        <p:nvPr/>
      </p:nvGrpSpPr>
      <p:grpSpPr>
        <a:xfrm>
          <a:off x="0" y="0"/>
          <a:ext cx="0" cy="0"/>
          <a:chOff x="0" y="0"/>
          <a:chExt cx="0" cy="0"/>
        </a:xfrm>
      </p:grpSpPr>
      <p:sp>
        <p:nvSpPr>
          <p:cNvPr id="16" name="Google Shape;16;p4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2" name="Shape 72"/>
        <p:cNvGrpSpPr/>
        <p:nvPr/>
      </p:nvGrpSpPr>
      <p:grpSpPr>
        <a:xfrm>
          <a:off x="0" y="0"/>
          <a:ext cx="0" cy="0"/>
          <a:chOff x="0" y="0"/>
          <a:chExt cx="0" cy="0"/>
        </a:xfrm>
      </p:grpSpPr>
      <p:sp>
        <p:nvSpPr>
          <p:cNvPr id="73" name="Google Shape;73;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78" name="Shape 78"/>
        <p:cNvGrpSpPr/>
        <p:nvPr/>
      </p:nvGrpSpPr>
      <p:grpSpPr>
        <a:xfrm>
          <a:off x="0" y="0"/>
          <a:ext cx="0" cy="0"/>
          <a:chOff x="0" y="0"/>
          <a:chExt cx="0" cy="0"/>
        </a:xfrm>
      </p:grpSpPr>
      <p:sp>
        <p:nvSpPr>
          <p:cNvPr id="79" name="Google Shape;79;p5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1" name="Shape 21"/>
        <p:cNvGrpSpPr/>
        <p:nvPr/>
      </p:nvGrpSpPr>
      <p:grpSpPr>
        <a:xfrm>
          <a:off x="0" y="0"/>
          <a:ext cx="0" cy="0"/>
          <a:chOff x="0" y="0"/>
          <a:chExt cx="0" cy="0"/>
        </a:xfrm>
      </p:grpSpPr>
      <p:sp>
        <p:nvSpPr>
          <p:cNvPr id="22" name="Google Shape;22;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7" name="Shape 27"/>
        <p:cNvGrpSpPr/>
        <p:nvPr/>
      </p:nvGrpSpPr>
      <p:grpSpPr>
        <a:xfrm>
          <a:off x="0" y="0"/>
          <a:ext cx="0" cy="0"/>
          <a:chOff x="0" y="0"/>
          <a:chExt cx="0" cy="0"/>
        </a:xfrm>
      </p:grpSpPr>
      <p:sp>
        <p:nvSpPr>
          <p:cNvPr id="28" name="Google Shape;28;p5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3" name="Shape 33"/>
        <p:cNvGrpSpPr/>
        <p:nvPr/>
      </p:nvGrpSpPr>
      <p:grpSpPr>
        <a:xfrm>
          <a:off x="0" y="0"/>
          <a:ext cx="0" cy="0"/>
          <a:chOff x="0" y="0"/>
          <a:chExt cx="0" cy="0"/>
        </a:xfrm>
      </p:grpSpPr>
      <p:sp>
        <p:nvSpPr>
          <p:cNvPr id="34" name="Google Shape;34;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0" name="Shape 40"/>
        <p:cNvGrpSpPr/>
        <p:nvPr/>
      </p:nvGrpSpPr>
      <p:grpSpPr>
        <a:xfrm>
          <a:off x="0" y="0"/>
          <a:ext cx="0" cy="0"/>
          <a:chOff x="0" y="0"/>
          <a:chExt cx="0" cy="0"/>
        </a:xfrm>
      </p:grpSpPr>
      <p:sp>
        <p:nvSpPr>
          <p:cNvPr id="41" name="Google Shape;41;p5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5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5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9" name="Shape 49"/>
        <p:cNvGrpSpPr/>
        <p:nvPr/>
      </p:nvGrpSpPr>
      <p:grpSpPr>
        <a:xfrm>
          <a:off x="0" y="0"/>
          <a:ext cx="0" cy="0"/>
          <a:chOff x="0" y="0"/>
          <a:chExt cx="0" cy="0"/>
        </a:xfrm>
      </p:grpSpPr>
      <p:sp>
        <p:nvSpPr>
          <p:cNvPr id="50" name="Google Shape;50;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54" name="Shape 54"/>
        <p:cNvGrpSpPr/>
        <p:nvPr/>
      </p:nvGrpSpPr>
      <p:grpSpPr>
        <a:xfrm>
          <a:off x="0" y="0"/>
          <a:ext cx="0" cy="0"/>
          <a:chOff x="0" y="0"/>
          <a:chExt cx="0" cy="0"/>
        </a:xfrm>
      </p:grpSpPr>
      <p:sp>
        <p:nvSpPr>
          <p:cNvPr id="55" name="Google Shape;55;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8" name="Shape 58"/>
        <p:cNvGrpSpPr/>
        <p:nvPr/>
      </p:nvGrpSpPr>
      <p:grpSpPr>
        <a:xfrm>
          <a:off x="0" y="0"/>
          <a:ext cx="0" cy="0"/>
          <a:chOff x="0" y="0"/>
          <a:chExt cx="0" cy="0"/>
        </a:xfrm>
      </p:grpSpPr>
      <p:sp>
        <p:nvSpPr>
          <p:cNvPr id="59" name="Google Shape;59;p5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5" name="Shape 65"/>
        <p:cNvGrpSpPr/>
        <p:nvPr/>
      </p:nvGrpSpPr>
      <p:grpSpPr>
        <a:xfrm>
          <a:off x="0" y="0"/>
          <a:ext cx="0" cy="0"/>
          <a:chOff x="0" y="0"/>
          <a:chExt cx="0" cy="0"/>
        </a:xfrm>
      </p:grpSpPr>
      <p:sp>
        <p:nvSpPr>
          <p:cNvPr id="66" name="Google Shape;66;p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5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20.png"/><Relationship Id="rId7"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29.png"/><Relationship Id="rId5" Type="http://schemas.openxmlformats.org/officeDocument/2006/relationships/image" Target="../media/image27.png"/><Relationship Id="rId6" Type="http://schemas.openxmlformats.org/officeDocument/2006/relationships/image" Target="../media/image24.png"/><Relationship Id="rId7" Type="http://schemas.openxmlformats.org/officeDocument/2006/relationships/image" Target="../media/image28.png"/><Relationship Id="rId8"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29.png"/><Relationship Id="rId5" Type="http://schemas.openxmlformats.org/officeDocument/2006/relationships/image" Target="../media/image25.png"/><Relationship Id="rId6"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29.png"/><Relationship Id="rId5" Type="http://schemas.openxmlformats.org/officeDocument/2006/relationships/image" Target="../media/image34.png"/><Relationship Id="rId6" Type="http://schemas.openxmlformats.org/officeDocument/2006/relationships/image" Target="../media/image26.png"/><Relationship Id="rId7"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41.png"/><Relationship Id="rId5" Type="http://schemas.openxmlformats.org/officeDocument/2006/relationships/image" Target="../media/image24.png"/><Relationship Id="rId6" Type="http://schemas.openxmlformats.org/officeDocument/2006/relationships/image" Target="../media/image35.png"/><Relationship Id="rId7" Type="http://schemas.openxmlformats.org/officeDocument/2006/relationships/image" Target="../media/image26.png"/><Relationship Id="rId8"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38.png"/><Relationship Id="rId5" Type="http://schemas.openxmlformats.org/officeDocument/2006/relationships/image" Target="../media/image36.png"/><Relationship Id="rId6"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40.png"/><Relationship Id="rId5" Type="http://schemas.openxmlformats.org/officeDocument/2006/relationships/image" Target="../media/image37.png"/><Relationship Id="rId6"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40.png"/><Relationship Id="rId5" Type="http://schemas.openxmlformats.org/officeDocument/2006/relationships/image" Target="../media/image42.png"/><Relationship Id="rId6" Type="http://schemas.openxmlformats.org/officeDocument/2006/relationships/image" Target="../media/image44.png"/><Relationship Id="rId7"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40.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gif"/><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40.png"/><Relationship Id="rId5"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40.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0.png"/><Relationship Id="rId4" Type="http://schemas.openxmlformats.org/officeDocument/2006/relationships/image" Target="../media/image53.png"/><Relationship Id="rId5" Type="http://schemas.openxmlformats.org/officeDocument/2006/relationships/image" Target="../media/image6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0.png"/><Relationship Id="rId4" Type="http://schemas.openxmlformats.org/officeDocument/2006/relationships/image" Target="../media/image52.png"/><Relationship Id="rId5" Type="http://schemas.openxmlformats.org/officeDocument/2006/relationships/image" Target="../media/image63.png"/><Relationship Id="rId6" Type="http://schemas.openxmlformats.org/officeDocument/2006/relationships/image" Target="../media/image5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unimib.it/servizi/segreterie-studenti/piani-degli-studi/area-scienze" TargetMode="External"/><Relationship Id="rId4" Type="http://schemas.openxmlformats.org/officeDocument/2006/relationships/hyperlink" Target="https://s3w.si.unimib.it/Home.do" TargetMode="External"/><Relationship Id="rId5"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6.png"/><Relationship Id="rId4" Type="http://schemas.openxmlformats.org/officeDocument/2006/relationships/image" Target="../media/image64.png"/><Relationship Id="rId5" Type="http://schemas.openxmlformats.org/officeDocument/2006/relationships/image" Target="../media/image6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www.unimib.it/didattica/formazione-insegnanti-ed-educatori/percorso-24-cfu"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7.png"/><Relationship Id="rId4" Type="http://schemas.openxmlformats.org/officeDocument/2006/relationships/image" Target="../media/image66.png"/><Relationship Id="rId5" Type="http://schemas.openxmlformats.org/officeDocument/2006/relationships/image" Target="../media/image6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8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9.png"/><Relationship Id="rId4" Type="http://schemas.openxmlformats.org/officeDocument/2006/relationships/image" Target="../media/image2.png"/><Relationship Id="rId5"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3.png"/><Relationship Id="rId4" Type="http://schemas.openxmlformats.org/officeDocument/2006/relationships/image" Target="../media/image69.png"/><Relationship Id="rId5" Type="http://schemas.openxmlformats.org/officeDocument/2006/relationships/image" Target="../media/image77.png"/><Relationship Id="rId6" Type="http://schemas.openxmlformats.org/officeDocument/2006/relationships/image" Target="../media/image6.png"/><Relationship Id="rId7"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6.png"/><Relationship Id="rId4" Type="http://schemas.openxmlformats.org/officeDocument/2006/relationships/image" Target="../media/image40.png"/><Relationship Id="rId5" Type="http://schemas.openxmlformats.org/officeDocument/2006/relationships/image" Target="../media/image70.png"/><Relationship Id="rId6" Type="http://schemas.openxmlformats.org/officeDocument/2006/relationships/image" Target="../media/image7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png"/><Relationship Id="rId4" Type="http://schemas.openxmlformats.org/officeDocument/2006/relationships/image" Target="../media/image40.png"/><Relationship Id="rId5" Type="http://schemas.openxmlformats.org/officeDocument/2006/relationships/image" Target="../media/image80.png"/><Relationship Id="rId6" Type="http://schemas.openxmlformats.org/officeDocument/2006/relationships/image" Target="../media/image4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6.png"/><Relationship Id="rId4" Type="http://schemas.openxmlformats.org/officeDocument/2006/relationships/image" Target="../media/image40.png"/><Relationship Id="rId5" Type="http://schemas.openxmlformats.org/officeDocument/2006/relationships/image" Target="../media/image78.png"/><Relationship Id="rId6" Type="http://schemas.openxmlformats.org/officeDocument/2006/relationships/image" Target="../media/image4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74.png"/><Relationship Id="rId4" Type="http://schemas.openxmlformats.org/officeDocument/2006/relationships/image" Target="../media/image83.png"/><Relationship Id="rId5" Type="http://schemas.openxmlformats.org/officeDocument/2006/relationships/image" Target="../media/image7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mailto:segr.studenti.psicologia@unimib.it" TargetMode="External"/><Relationship Id="rId4" Type="http://schemas.openxmlformats.org/officeDocument/2006/relationships/hyperlink" Target="https://elearning.unimib.it/mod/folder/view.php?id=236488" TargetMode="External"/><Relationship Id="rId5" Type="http://schemas.openxmlformats.org/officeDocument/2006/relationships/hyperlink" Target="https://www.unimib.it/sites/default/files/allegati/regolamento_studenti_2019_con_decreto.pdf" TargetMode="External"/><Relationship Id="rId6" Type="http://schemas.openxmlformats.org/officeDocument/2006/relationships/image" Target="../media/image8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s://elearning.unimib.it/course/index.php?categoryid=4578" TargetMode="External"/><Relationship Id="rId4" Type="http://schemas.openxmlformats.org/officeDocument/2006/relationships/image" Target="../media/image8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s://www.unimib.it/servizi/segreterie-studenti" TargetMode="External"/><Relationship Id="rId4" Type="http://schemas.openxmlformats.org/officeDocument/2006/relationships/hyperlink" Target="https://www.unimib.it/servizi/segreterie-studenti/piani-degli-studi/area-scienze" TargetMode="External"/><Relationship Id="rId5" Type="http://schemas.openxmlformats.org/officeDocument/2006/relationships/hyperlink" Target="mailto:segr.studenti.scienze@unimib.i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s3w.si.unimib.it/Home.do" TargetMode="External"/><Relationship Id="rId4" Type="http://schemas.openxmlformats.org/officeDocument/2006/relationships/image" Target="../media/image15.jp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2.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b="1" lang="it-IT" sz="3600"/>
              <a:t>IL PIANO DI STUDIO</a:t>
            </a:r>
            <a:br>
              <a:rPr lang="it-IT" sz="3600"/>
            </a:br>
            <a:endParaRPr sz="3600"/>
          </a:p>
        </p:txBody>
      </p:sp>
      <p:sp>
        <p:nvSpPr>
          <p:cNvPr id="89" name="Google Shape;89;p1"/>
          <p:cNvSpPr txBox="1"/>
          <p:nvPr>
            <p:ph idx="1" type="subTitle"/>
          </p:nvPr>
        </p:nvSpPr>
        <p:spPr>
          <a:xfrm>
            <a:off x="1524000" y="3602038"/>
            <a:ext cx="9144000" cy="258310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chemeClr val="dk1"/>
              </a:buClr>
              <a:buSzPct val="100000"/>
              <a:buNone/>
            </a:pPr>
            <a:r>
              <a:rPr b="1" lang="it-IT">
                <a:latin typeface="Calibri"/>
                <a:ea typeface="Calibri"/>
                <a:cs typeface="Calibri"/>
                <a:sym typeface="Calibri"/>
              </a:rPr>
              <a:t>Guida alla compilazione</a:t>
            </a:r>
            <a:endParaRPr/>
          </a:p>
          <a:p>
            <a:pPr indent="0" lvl="0" marL="0" rtl="0" algn="ctr">
              <a:lnSpc>
                <a:spcPct val="90000"/>
              </a:lnSpc>
              <a:spcBef>
                <a:spcPts val="1000"/>
              </a:spcBef>
              <a:spcAft>
                <a:spcPts val="0"/>
              </a:spcAft>
              <a:buClr>
                <a:schemeClr val="dk1"/>
              </a:buClr>
              <a:buSzPct val="100000"/>
              <a:buNone/>
            </a:pPr>
            <a:r>
              <a:t/>
            </a:r>
            <a:endParaRPr b="1">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r>
              <a:t/>
            </a:r>
            <a:endParaRPr b="1">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r>
              <a:t/>
            </a:r>
            <a:endParaRPr b="1">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r>
              <a:t/>
            </a:r>
            <a:endParaRPr b="1">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br>
              <a:rPr lang="it-IT">
                <a:latin typeface="Calibri"/>
                <a:ea typeface="Calibri"/>
                <a:cs typeface="Calibri"/>
                <a:sym typeface="Calibri"/>
              </a:rPr>
            </a:br>
            <a:endParaRPr>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r>
              <a:t/>
            </a:r>
            <a:endParaRPr/>
          </a:p>
        </p:txBody>
      </p:sp>
      <p:pic>
        <p:nvPicPr>
          <p:cNvPr id="90" name="Google Shape;90;p1"/>
          <p:cNvPicPr preferRelativeResize="0"/>
          <p:nvPr/>
        </p:nvPicPr>
        <p:blipFill rotWithShape="1">
          <a:blip r:embed="rId3">
            <a:alphaModFix/>
          </a:blip>
          <a:srcRect b="0" l="0" r="0" t="0"/>
          <a:stretch/>
        </p:blipFill>
        <p:spPr>
          <a:xfrm>
            <a:off x="4238623" y="4045789"/>
            <a:ext cx="3965097" cy="2231426"/>
          </a:xfrm>
          <a:prstGeom prst="rect">
            <a:avLst/>
          </a:prstGeom>
          <a:noFill/>
          <a:ln>
            <a:noFill/>
          </a:ln>
        </p:spPr>
      </p:pic>
      <p:sp>
        <p:nvSpPr>
          <p:cNvPr id="91" name="Google Shape;91;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92" name="Google Shape;92;p1"/>
          <p:cNvSpPr txBox="1"/>
          <p:nvPr/>
        </p:nvSpPr>
        <p:spPr>
          <a:xfrm>
            <a:off x="2417250" y="895300"/>
            <a:ext cx="7357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2400">
                <a:latin typeface="Calibri"/>
                <a:ea typeface="Calibri"/>
                <a:cs typeface="Calibri"/>
                <a:sym typeface="Calibri"/>
              </a:rPr>
              <a:t>CORSO DI LAUREA MAGISTRALE IN MATERIALS SCIENCE </a:t>
            </a:r>
            <a:endParaRPr b="1" sz="24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0"/>
          <p:cNvSpPr txBox="1"/>
          <p:nvPr>
            <p:ph type="title"/>
          </p:nvPr>
        </p:nvSpPr>
        <p:spPr>
          <a:xfrm>
            <a:off x="838200" y="365126"/>
            <a:ext cx="10515600" cy="11962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Nella regola seguente sono elencati, e contraddistinti con il segno di spunta, gli insegnamenti obbligatori del </a:t>
            </a:r>
            <a:r>
              <a:rPr b="1" lang="it-IT" sz="1600">
                <a:latin typeface="Calibri"/>
                <a:ea typeface="Calibri"/>
                <a:cs typeface="Calibri"/>
                <a:sym typeface="Calibri"/>
              </a:rPr>
              <a:t>primo anno </a:t>
            </a:r>
            <a:r>
              <a:rPr lang="it-IT" sz="1600">
                <a:latin typeface="Calibri"/>
                <a:ea typeface="Calibri"/>
                <a:cs typeface="Calibri"/>
                <a:sym typeface="Calibri"/>
              </a:rPr>
              <a:t>con i relativi crediti (fig. 5). Clicca “Regola succ.'' per proseguire nella compilazione.</a:t>
            </a:r>
            <a:br>
              <a:rPr lang="it-IT" sz="1600">
                <a:latin typeface="Calibri"/>
                <a:ea typeface="Calibri"/>
                <a:cs typeface="Calibri"/>
                <a:sym typeface="Calibri"/>
              </a:rPr>
            </a:br>
            <a:endParaRPr sz="1600">
              <a:latin typeface="Calibri"/>
              <a:ea typeface="Calibri"/>
              <a:cs typeface="Calibri"/>
              <a:sym typeface="Calibri"/>
            </a:endParaRPr>
          </a:p>
        </p:txBody>
      </p:sp>
      <p:sp>
        <p:nvSpPr>
          <p:cNvPr id="173" name="Google Shape;173;p10"/>
          <p:cNvSpPr txBox="1"/>
          <p:nvPr>
            <p:ph idx="1" type="body"/>
          </p:nvPr>
        </p:nvSpPr>
        <p:spPr>
          <a:xfrm>
            <a:off x="952500" y="1266825"/>
            <a:ext cx="10401300" cy="508952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5</a:t>
            </a:r>
            <a:endParaRPr sz="1400"/>
          </a:p>
        </p:txBody>
      </p:sp>
      <p:sp>
        <p:nvSpPr>
          <p:cNvPr id="174" name="Google Shape;17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pic>
        <p:nvPicPr>
          <p:cNvPr id="175" name="Google Shape;175;p10"/>
          <p:cNvPicPr preferRelativeResize="0"/>
          <p:nvPr/>
        </p:nvPicPr>
        <p:blipFill rotWithShape="1">
          <a:blip r:embed="rId3">
            <a:alphaModFix/>
          </a:blip>
          <a:srcRect b="0" l="0" r="0" t="0"/>
          <a:stretch/>
        </p:blipFill>
        <p:spPr>
          <a:xfrm>
            <a:off x="952500" y="1174868"/>
            <a:ext cx="10126334" cy="457240"/>
          </a:xfrm>
          <a:prstGeom prst="rect">
            <a:avLst/>
          </a:prstGeom>
          <a:noFill/>
          <a:ln>
            <a:noFill/>
          </a:ln>
        </p:spPr>
      </p:pic>
      <p:sp>
        <p:nvSpPr>
          <p:cNvPr id="176" name="Google Shape;176;p10"/>
          <p:cNvSpPr/>
          <p:nvPr/>
        </p:nvSpPr>
        <p:spPr>
          <a:xfrm>
            <a:off x="5457978" y="1174868"/>
            <a:ext cx="1085182" cy="1634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7" name="Google Shape;177;p10"/>
          <p:cNvSpPr/>
          <p:nvPr/>
        </p:nvSpPr>
        <p:spPr>
          <a:xfrm>
            <a:off x="952500" y="1174868"/>
            <a:ext cx="10126334" cy="4792322"/>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78" name="Google Shape;178;p10"/>
          <p:cNvPicPr preferRelativeResize="0"/>
          <p:nvPr/>
        </p:nvPicPr>
        <p:blipFill rotWithShape="1">
          <a:blip r:embed="rId4">
            <a:alphaModFix/>
          </a:blip>
          <a:srcRect b="0" l="0" r="0" t="0"/>
          <a:stretch/>
        </p:blipFill>
        <p:spPr>
          <a:xfrm>
            <a:off x="2394572" y="1970117"/>
            <a:ext cx="1085182" cy="307030"/>
          </a:xfrm>
          <a:prstGeom prst="rect">
            <a:avLst/>
          </a:prstGeom>
          <a:noFill/>
          <a:ln>
            <a:noFill/>
          </a:ln>
        </p:spPr>
      </p:pic>
      <p:pic>
        <p:nvPicPr>
          <p:cNvPr id="179" name="Google Shape;179;p10"/>
          <p:cNvPicPr preferRelativeResize="0"/>
          <p:nvPr/>
        </p:nvPicPr>
        <p:blipFill rotWithShape="1">
          <a:blip r:embed="rId5">
            <a:alphaModFix/>
          </a:blip>
          <a:srcRect b="0" l="0" r="0" t="0"/>
          <a:stretch/>
        </p:blipFill>
        <p:spPr>
          <a:xfrm>
            <a:off x="1742467" y="1651448"/>
            <a:ext cx="8707065" cy="4286848"/>
          </a:xfrm>
          <a:prstGeom prst="rect">
            <a:avLst/>
          </a:prstGeom>
          <a:noFill/>
          <a:ln>
            <a:noFill/>
          </a:ln>
        </p:spPr>
      </p:pic>
      <p:pic>
        <p:nvPicPr>
          <p:cNvPr id="180" name="Google Shape;180;p10"/>
          <p:cNvPicPr preferRelativeResize="0"/>
          <p:nvPr/>
        </p:nvPicPr>
        <p:blipFill rotWithShape="1">
          <a:blip r:embed="rId6">
            <a:alphaModFix/>
          </a:blip>
          <a:srcRect b="0" l="0" r="0" t="0"/>
          <a:stretch/>
        </p:blipFill>
        <p:spPr>
          <a:xfrm>
            <a:off x="5553408" y="5421042"/>
            <a:ext cx="1085182" cy="493819"/>
          </a:xfrm>
          <a:prstGeom prst="rect">
            <a:avLst/>
          </a:prstGeom>
          <a:noFill/>
          <a:ln>
            <a:noFill/>
          </a:ln>
        </p:spPr>
      </p:pic>
      <p:pic>
        <p:nvPicPr>
          <p:cNvPr id="181" name="Google Shape;181;p10"/>
          <p:cNvPicPr preferRelativeResize="0"/>
          <p:nvPr/>
        </p:nvPicPr>
        <p:blipFill rotWithShape="1">
          <a:blip r:embed="rId7">
            <a:alphaModFix/>
          </a:blip>
          <a:srcRect b="0" l="0" r="0" t="0"/>
          <a:stretch/>
        </p:blipFill>
        <p:spPr>
          <a:xfrm>
            <a:off x="5160336" y="1617446"/>
            <a:ext cx="4730906" cy="49381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1"/>
          <p:cNvSpPr txBox="1"/>
          <p:nvPr>
            <p:ph type="title"/>
          </p:nvPr>
        </p:nvSpPr>
        <p:spPr>
          <a:xfrm>
            <a:off x="713362" y="16405"/>
            <a:ext cx="10538838" cy="113006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it-IT" sz="2400"/>
            </a:br>
            <a:r>
              <a:rPr lang="it-IT" sz="1800"/>
              <a:t>Nella regola successiva </a:t>
            </a:r>
            <a:r>
              <a:rPr lang="it-IT" sz="1800">
                <a:latin typeface="Calibri"/>
                <a:ea typeface="Calibri"/>
                <a:cs typeface="Calibri"/>
                <a:sym typeface="Calibri"/>
              </a:rPr>
              <a:t>devi selezionare </a:t>
            </a:r>
            <a:r>
              <a:rPr i="1" lang="it-IT" sz="1800">
                <a:latin typeface="Calibri"/>
                <a:ea typeface="Calibri"/>
                <a:cs typeface="Calibri"/>
                <a:sym typeface="Calibri"/>
              </a:rPr>
              <a:t>un</a:t>
            </a:r>
            <a:r>
              <a:rPr lang="it-IT" sz="1800">
                <a:latin typeface="Calibri"/>
                <a:ea typeface="Calibri"/>
                <a:cs typeface="Calibri"/>
                <a:sym typeface="Calibri"/>
              </a:rPr>
              <a:t> insegnamento del </a:t>
            </a:r>
            <a:r>
              <a:rPr b="1" lang="it-IT" sz="1800">
                <a:latin typeface="Calibri"/>
                <a:ea typeface="Calibri"/>
                <a:cs typeface="Calibri"/>
                <a:sym typeface="Calibri"/>
              </a:rPr>
              <a:t>primo anno,</a:t>
            </a:r>
            <a:r>
              <a:rPr lang="it-IT" sz="1800">
                <a:latin typeface="Calibri"/>
                <a:ea typeface="Calibri"/>
                <a:cs typeface="Calibri"/>
                <a:sym typeface="Calibri"/>
              </a:rPr>
              <a:t> di 6 crediti, di tipo </a:t>
            </a:r>
            <a:r>
              <a:rPr lang="it-IT" sz="1800" u="sng">
                <a:latin typeface="Calibri"/>
                <a:ea typeface="Calibri"/>
                <a:cs typeface="Calibri"/>
                <a:sym typeface="Calibri"/>
              </a:rPr>
              <a:t>caratterizzante,</a:t>
            </a:r>
            <a:r>
              <a:rPr lang="it-IT" sz="1800">
                <a:latin typeface="Calibri"/>
                <a:ea typeface="Calibri"/>
                <a:cs typeface="Calibri"/>
                <a:sym typeface="Calibri"/>
              </a:rPr>
              <a:t> ambito </a:t>
            </a:r>
            <a:r>
              <a:rPr i="1" lang="it-IT" sz="1800">
                <a:latin typeface="Calibri"/>
                <a:ea typeface="Calibri"/>
                <a:cs typeface="Calibri"/>
                <a:sym typeface="Calibri"/>
              </a:rPr>
              <a:t>Discipline fisiche e chimiche</a:t>
            </a:r>
            <a:r>
              <a:rPr lang="it-IT" sz="1800">
                <a:latin typeface="Calibri"/>
                <a:ea typeface="Calibri"/>
                <a:cs typeface="Calibri"/>
                <a:sym typeface="Calibri"/>
              </a:rPr>
              <a:t>, a scelta tra tre opzioni possibili (fig. 6). Dopo aver scelto clicca il pulsante “Regola succ.” per proseguire. </a:t>
            </a:r>
            <a:br>
              <a:rPr lang="it-IT" sz="1800"/>
            </a:br>
            <a:r>
              <a:rPr b="1" lang="it-IT" sz="1800">
                <a:latin typeface="Calibri"/>
                <a:ea typeface="Calibri"/>
                <a:cs typeface="Calibri"/>
                <a:sym typeface="Calibri"/>
              </a:rPr>
              <a:t>NOTA</a:t>
            </a:r>
            <a:r>
              <a:rPr lang="it-IT" sz="1800">
                <a:latin typeface="Calibri"/>
                <a:ea typeface="Calibri"/>
                <a:cs typeface="Calibri"/>
                <a:sym typeface="Calibri"/>
              </a:rPr>
              <a:t>: </a:t>
            </a:r>
            <a:r>
              <a:rPr i="1" lang="it-IT" sz="1800">
                <a:latin typeface="Calibri"/>
                <a:ea typeface="Calibri"/>
                <a:cs typeface="Calibri"/>
                <a:sym typeface="Calibri"/>
              </a:rPr>
              <a:t>nella parte inferiore di ogni pagina puoi visualizzare tutte le attività via via selezionate durante la compilazione e gli insegnamenti obbligatori </a:t>
            </a:r>
            <a:r>
              <a:rPr lang="it-IT" sz="1800">
                <a:latin typeface="Calibri"/>
                <a:ea typeface="Calibri"/>
                <a:cs typeface="Calibri"/>
                <a:sym typeface="Calibri"/>
              </a:rPr>
              <a:t>(esempio fig. 6).</a:t>
            </a:r>
            <a:endParaRPr sz="1800"/>
          </a:p>
        </p:txBody>
      </p:sp>
      <p:sp>
        <p:nvSpPr>
          <p:cNvPr id="188" name="Google Shape;188;p11"/>
          <p:cNvSpPr txBox="1"/>
          <p:nvPr>
            <p:ph idx="1" type="body"/>
          </p:nvPr>
        </p:nvSpPr>
        <p:spPr>
          <a:xfrm>
            <a:off x="838200" y="1276709"/>
            <a:ext cx="10515600" cy="530524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6</a:t>
            </a:r>
            <a:endParaRPr sz="1400"/>
          </a:p>
        </p:txBody>
      </p:sp>
      <p:sp>
        <p:nvSpPr>
          <p:cNvPr id="189" name="Google Shape;18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pic>
        <p:nvPicPr>
          <p:cNvPr descr="Ritaglio schermata" id="190" name="Google Shape;190;p11"/>
          <p:cNvPicPr preferRelativeResize="0"/>
          <p:nvPr/>
        </p:nvPicPr>
        <p:blipFill rotWithShape="1">
          <a:blip r:embed="rId3">
            <a:alphaModFix/>
          </a:blip>
          <a:srcRect b="2461" l="-396" r="4561" t="-3768"/>
          <a:stretch/>
        </p:blipFill>
        <p:spPr>
          <a:xfrm>
            <a:off x="838200" y="1490275"/>
            <a:ext cx="10059785" cy="4446738"/>
          </a:xfrm>
          <a:prstGeom prst="rect">
            <a:avLst/>
          </a:prstGeom>
          <a:noFill/>
          <a:ln>
            <a:noFill/>
          </a:ln>
        </p:spPr>
      </p:pic>
      <p:pic>
        <p:nvPicPr>
          <p:cNvPr id="191" name="Google Shape;191;p11"/>
          <p:cNvPicPr preferRelativeResize="0"/>
          <p:nvPr/>
        </p:nvPicPr>
        <p:blipFill rotWithShape="1">
          <a:blip r:embed="rId4">
            <a:alphaModFix/>
          </a:blip>
          <a:srcRect b="0" l="0" r="0" t="0"/>
          <a:stretch/>
        </p:blipFill>
        <p:spPr>
          <a:xfrm>
            <a:off x="791224" y="1523894"/>
            <a:ext cx="10106761" cy="4413119"/>
          </a:xfrm>
          <a:prstGeom prst="rect">
            <a:avLst/>
          </a:prstGeom>
          <a:noFill/>
          <a:ln>
            <a:noFill/>
          </a:ln>
        </p:spPr>
      </p:pic>
      <p:pic>
        <p:nvPicPr>
          <p:cNvPr id="192" name="Google Shape;192;p11"/>
          <p:cNvPicPr preferRelativeResize="0"/>
          <p:nvPr/>
        </p:nvPicPr>
        <p:blipFill rotWithShape="1">
          <a:blip r:embed="rId5">
            <a:alphaModFix/>
          </a:blip>
          <a:srcRect b="0" l="0" r="0" t="0"/>
          <a:stretch/>
        </p:blipFill>
        <p:spPr>
          <a:xfrm>
            <a:off x="791223" y="3730453"/>
            <a:ext cx="10106761" cy="220656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2"/>
          <p:cNvSpPr txBox="1"/>
          <p:nvPr>
            <p:ph type="title"/>
          </p:nvPr>
        </p:nvSpPr>
        <p:spPr>
          <a:xfrm>
            <a:off x="838200" y="216539"/>
            <a:ext cx="10515600" cy="98939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r>
              <a:rPr lang="it-IT" sz="1600">
                <a:latin typeface="Calibri"/>
                <a:ea typeface="Calibri"/>
                <a:cs typeface="Calibri"/>
                <a:sym typeface="Calibri"/>
              </a:rPr>
              <a:t>Nella regola che segue devi selezionare </a:t>
            </a:r>
            <a:r>
              <a:rPr i="1" lang="it-IT" sz="1600">
                <a:latin typeface="Calibri"/>
                <a:ea typeface="Calibri"/>
                <a:cs typeface="Calibri"/>
                <a:sym typeface="Calibri"/>
              </a:rPr>
              <a:t>un</a:t>
            </a:r>
            <a:r>
              <a:rPr lang="it-IT" sz="1600">
                <a:latin typeface="Calibri"/>
                <a:ea typeface="Calibri"/>
                <a:cs typeface="Calibri"/>
                <a:sym typeface="Calibri"/>
              </a:rPr>
              <a:t> insegnamento di </a:t>
            </a:r>
            <a:r>
              <a:rPr lang="it-IT" sz="1600" u="sng">
                <a:latin typeface="Calibri"/>
                <a:ea typeface="Calibri"/>
                <a:cs typeface="Calibri"/>
                <a:sym typeface="Calibri"/>
              </a:rPr>
              <a:t>tipo caratterizzante,</a:t>
            </a:r>
            <a:r>
              <a:rPr lang="it-IT" sz="1600">
                <a:latin typeface="Calibri"/>
                <a:ea typeface="Calibri"/>
                <a:cs typeface="Calibri"/>
                <a:sym typeface="Calibri"/>
              </a:rPr>
              <a:t> ambito </a:t>
            </a:r>
            <a:r>
              <a:rPr i="1" lang="it-IT" sz="1600">
                <a:latin typeface="Calibri"/>
                <a:ea typeface="Calibri"/>
                <a:cs typeface="Calibri"/>
                <a:sym typeface="Calibri"/>
              </a:rPr>
              <a:t>Discipline fisiche e chimiche</a:t>
            </a:r>
            <a:r>
              <a:rPr lang="it-IT" sz="1600">
                <a:latin typeface="Calibri"/>
                <a:ea typeface="Calibri"/>
                <a:cs typeface="Calibri"/>
                <a:sym typeface="Calibri"/>
              </a:rPr>
              <a:t>, di 6 crediti, al </a:t>
            </a:r>
            <a:r>
              <a:rPr b="1" lang="it-IT" sz="1600">
                <a:latin typeface="Calibri"/>
                <a:ea typeface="Calibri"/>
                <a:cs typeface="Calibri"/>
                <a:sym typeface="Calibri"/>
              </a:rPr>
              <a:t>primo anno </a:t>
            </a:r>
            <a:r>
              <a:rPr lang="it-IT" sz="1600">
                <a:latin typeface="Calibri"/>
                <a:ea typeface="Calibri"/>
                <a:cs typeface="Calibri"/>
                <a:sym typeface="Calibri"/>
              </a:rPr>
              <a:t>di corso scegliendo tra tre possibili opzioni (figura 7). Clicca “Regola succ.'' per proseguire nella compilazione.</a:t>
            </a:r>
            <a:br>
              <a:rPr lang="it-IT" sz="1600">
                <a:latin typeface="Calibri"/>
                <a:ea typeface="Calibri"/>
                <a:cs typeface="Calibri"/>
                <a:sym typeface="Calibri"/>
              </a:rPr>
            </a:br>
            <a:br>
              <a:rPr lang="it-IT" sz="1600">
                <a:latin typeface="Calibri"/>
                <a:ea typeface="Calibri"/>
                <a:cs typeface="Calibri"/>
                <a:sym typeface="Calibri"/>
              </a:rPr>
            </a:br>
            <a:endParaRPr i="1" sz="1600"/>
          </a:p>
        </p:txBody>
      </p:sp>
      <p:sp>
        <p:nvSpPr>
          <p:cNvPr id="198" name="Google Shape;198;p12"/>
          <p:cNvSpPr txBox="1"/>
          <p:nvPr>
            <p:ph idx="1" type="body"/>
          </p:nvPr>
        </p:nvSpPr>
        <p:spPr>
          <a:xfrm>
            <a:off x="838200" y="1777042"/>
            <a:ext cx="10515600" cy="486529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7</a:t>
            </a:r>
            <a:endParaRPr sz="1400"/>
          </a:p>
        </p:txBody>
      </p:sp>
      <p:sp>
        <p:nvSpPr>
          <p:cNvPr id="199" name="Google Shape;19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pic>
        <p:nvPicPr>
          <p:cNvPr id="200" name="Google Shape;200;p12"/>
          <p:cNvPicPr preferRelativeResize="0"/>
          <p:nvPr/>
        </p:nvPicPr>
        <p:blipFill rotWithShape="1">
          <a:blip r:embed="rId3">
            <a:alphaModFix/>
          </a:blip>
          <a:srcRect b="0" l="0" r="0" t="0"/>
          <a:stretch/>
        </p:blipFill>
        <p:spPr>
          <a:xfrm>
            <a:off x="924261" y="1082625"/>
            <a:ext cx="10126334" cy="457240"/>
          </a:xfrm>
          <a:prstGeom prst="rect">
            <a:avLst/>
          </a:prstGeom>
          <a:noFill/>
          <a:ln>
            <a:noFill/>
          </a:ln>
        </p:spPr>
      </p:pic>
      <p:pic>
        <p:nvPicPr>
          <p:cNvPr id="201" name="Google Shape;201;p12"/>
          <p:cNvPicPr preferRelativeResize="0"/>
          <p:nvPr/>
        </p:nvPicPr>
        <p:blipFill rotWithShape="1">
          <a:blip r:embed="rId4">
            <a:alphaModFix/>
          </a:blip>
          <a:srcRect b="0" l="0" r="0" t="0"/>
          <a:stretch/>
        </p:blipFill>
        <p:spPr>
          <a:xfrm>
            <a:off x="5369790" y="1093206"/>
            <a:ext cx="1085182" cy="169499"/>
          </a:xfrm>
          <a:prstGeom prst="rect">
            <a:avLst/>
          </a:prstGeom>
          <a:noFill/>
          <a:ln>
            <a:noFill/>
          </a:ln>
        </p:spPr>
      </p:pic>
      <p:pic>
        <p:nvPicPr>
          <p:cNvPr descr="Ritaglio schermata" id="202" name="Google Shape;202;p12"/>
          <p:cNvPicPr preferRelativeResize="0"/>
          <p:nvPr/>
        </p:nvPicPr>
        <p:blipFill rotWithShape="1">
          <a:blip r:embed="rId5">
            <a:alphaModFix/>
          </a:blip>
          <a:srcRect b="0" l="0" r="0" t="0"/>
          <a:stretch/>
        </p:blipFill>
        <p:spPr>
          <a:xfrm>
            <a:off x="2652909" y="1658453"/>
            <a:ext cx="7201844" cy="3977019"/>
          </a:xfrm>
          <a:prstGeom prst="rect">
            <a:avLst/>
          </a:prstGeom>
          <a:noFill/>
          <a:ln>
            <a:noFill/>
          </a:ln>
        </p:spPr>
      </p:pic>
      <p:pic>
        <p:nvPicPr>
          <p:cNvPr id="203" name="Google Shape;203;p12"/>
          <p:cNvPicPr preferRelativeResize="0"/>
          <p:nvPr/>
        </p:nvPicPr>
        <p:blipFill rotWithShape="1">
          <a:blip r:embed="rId6">
            <a:alphaModFix/>
          </a:blip>
          <a:srcRect b="0" l="0" r="0" t="0"/>
          <a:stretch/>
        </p:blipFill>
        <p:spPr>
          <a:xfrm>
            <a:off x="5845880" y="1552598"/>
            <a:ext cx="4516936" cy="478616"/>
          </a:xfrm>
          <a:prstGeom prst="rect">
            <a:avLst/>
          </a:prstGeom>
          <a:noFill/>
          <a:ln>
            <a:noFill/>
          </a:ln>
        </p:spPr>
      </p:pic>
      <p:pic>
        <p:nvPicPr>
          <p:cNvPr id="204" name="Google Shape;204;p12"/>
          <p:cNvPicPr preferRelativeResize="0"/>
          <p:nvPr/>
        </p:nvPicPr>
        <p:blipFill rotWithShape="1">
          <a:blip r:embed="rId7">
            <a:alphaModFix/>
          </a:blip>
          <a:srcRect b="0" l="0" r="0" t="0"/>
          <a:stretch/>
        </p:blipFill>
        <p:spPr>
          <a:xfrm>
            <a:off x="2654872" y="1885806"/>
            <a:ext cx="952852" cy="280440"/>
          </a:xfrm>
          <a:prstGeom prst="rect">
            <a:avLst/>
          </a:prstGeom>
          <a:noFill/>
          <a:ln>
            <a:noFill/>
          </a:ln>
        </p:spPr>
      </p:pic>
      <p:pic>
        <p:nvPicPr>
          <p:cNvPr id="205" name="Google Shape;205;p12"/>
          <p:cNvPicPr preferRelativeResize="0"/>
          <p:nvPr/>
        </p:nvPicPr>
        <p:blipFill rotWithShape="1">
          <a:blip r:embed="rId8">
            <a:alphaModFix/>
          </a:blip>
          <a:srcRect b="0" l="0" r="0" t="0"/>
          <a:stretch/>
        </p:blipFill>
        <p:spPr>
          <a:xfrm>
            <a:off x="7586383" y="5141653"/>
            <a:ext cx="1024217" cy="493819"/>
          </a:xfrm>
          <a:prstGeom prst="rect">
            <a:avLst/>
          </a:prstGeom>
          <a:noFill/>
          <a:ln>
            <a:noFill/>
          </a:ln>
        </p:spPr>
      </p:pic>
      <p:sp>
        <p:nvSpPr>
          <p:cNvPr id="206" name="Google Shape;206;p12"/>
          <p:cNvSpPr/>
          <p:nvPr/>
        </p:nvSpPr>
        <p:spPr>
          <a:xfrm>
            <a:off x="924261" y="1082625"/>
            <a:ext cx="10126334" cy="4927477"/>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3"/>
          <p:cNvSpPr txBox="1"/>
          <p:nvPr>
            <p:ph type="title"/>
          </p:nvPr>
        </p:nvSpPr>
        <p:spPr>
          <a:xfrm>
            <a:off x="838200" y="226423"/>
            <a:ext cx="10515600" cy="101424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Devi poi selezionare un altro insegnamento di tipo </a:t>
            </a:r>
            <a:r>
              <a:rPr lang="it-IT" sz="1600" u="sng">
                <a:latin typeface="Calibri"/>
                <a:ea typeface="Calibri"/>
                <a:cs typeface="Calibri"/>
                <a:sym typeface="Calibri"/>
              </a:rPr>
              <a:t>caratterizzante,</a:t>
            </a:r>
            <a:r>
              <a:rPr lang="it-IT" sz="1600">
                <a:latin typeface="Calibri"/>
                <a:ea typeface="Calibri"/>
                <a:cs typeface="Calibri"/>
                <a:sym typeface="Calibri"/>
              </a:rPr>
              <a:t> ambito </a:t>
            </a:r>
            <a:r>
              <a:rPr i="1" lang="it-IT" sz="1600">
                <a:latin typeface="Calibri"/>
                <a:ea typeface="Calibri"/>
                <a:cs typeface="Calibri"/>
                <a:sym typeface="Calibri"/>
              </a:rPr>
              <a:t>Discipline fisiche e chimiche</a:t>
            </a:r>
            <a:r>
              <a:rPr lang="it-IT" sz="1600">
                <a:latin typeface="Calibri"/>
                <a:ea typeface="Calibri"/>
                <a:cs typeface="Calibri"/>
                <a:sym typeface="Calibri"/>
              </a:rPr>
              <a:t>, di 6 crediti, scegliendo tra tre insegnamenti offerti tra il primo (figura 8) e il secondo anno (figura 9).</a:t>
            </a:r>
            <a:br>
              <a:rPr lang="it-IT" sz="1600">
                <a:latin typeface="Calibri"/>
                <a:ea typeface="Calibri"/>
                <a:cs typeface="Calibri"/>
                <a:sym typeface="Calibri"/>
              </a:rPr>
            </a:br>
            <a:r>
              <a:rPr i="1" lang="it-IT" sz="1600">
                <a:latin typeface="Calibri"/>
                <a:ea typeface="Calibri"/>
                <a:cs typeface="Calibri"/>
                <a:sym typeface="Calibri"/>
              </a:rPr>
              <a:t>Se utilizzi questa regola, clicca ''Regola succ.'' per proseguire nella compilazione. </a:t>
            </a:r>
            <a:br>
              <a:rPr lang="it-IT" sz="1600">
                <a:latin typeface="Calibri"/>
                <a:ea typeface="Calibri"/>
                <a:cs typeface="Calibri"/>
                <a:sym typeface="Calibri"/>
              </a:rPr>
            </a:br>
            <a:r>
              <a:rPr i="1" lang="it-IT" sz="1600">
                <a:latin typeface="Calibri"/>
                <a:ea typeface="Calibri"/>
                <a:cs typeface="Calibri"/>
                <a:sym typeface="Calibri"/>
              </a:rPr>
              <a:t>Se non intendi selezionare alcuna attività, clicca '</a:t>
            </a:r>
            <a:r>
              <a:rPr b="1" i="1" lang="it-IT" sz="1600">
                <a:latin typeface="Calibri"/>
                <a:ea typeface="Calibri"/>
                <a:cs typeface="Calibri"/>
                <a:sym typeface="Calibri"/>
              </a:rPr>
              <a:t>'Salta la scelta'‘ </a:t>
            </a:r>
            <a:r>
              <a:rPr i="1" lang="it-IT" sz="1600">
                <a:latin typeface="Calibri"/>
                <a:ea typeface="Calibri"/>
                <a:cs typeface="Calibri"/>
                <a:sym typeface="Calibri"/>
              </a:rPr>
              <a:t>per</a:t>
            </a:r>
            <a:r>
              <a:rPr b="1" i="1" lang="it-IT" sz="1600">
                <a:latin typeface="Calibri"/>
                <a:ea typeface="Calibri"/>
                <a:cs typeface="Calibri"/>
                <a:sym typeface="Calibri"/>
              </a:rPr>
              <a:t> </a:t>
            </a:r>
            <a:r>
              <a:rPr i="1" lang="it-IT" sz="1600">
                <a:latin typeface="Calibri"/>
                <a:ea typeface="Calibri"/>
                <a:cs typeface="Calibri"/>
                <a:sym typeface="Calibri"/>
              </a:rPr>
              <a:t>passare alla regola successiva.</a:t>
            </a: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a:t>
            </a:r>
            <a:br>
              <a:rPr lang="it-IT" sz="1600">
                <a:latin typeface="Calibri"/>
                <a:ea typeface="Calibri"/>
                <a:cs typeface="Calibri"/>
                <a:sym typeface="Calibri"/>
              </a:rPr>
            </a:br>
            <a:br>
              <a:rPr lang="it-IT" sz="1600">
                <a:latin typeface="Calibri"/>
                <a:ea typeface="Calibri"/>
                <a:cs typeface="Calibri"/>
                <a:sym typeface="Calibri"/>
              </a:rPr>
            </a:br>
            <a:endParaRPr i="1" sz="1600"/>
          </a:p>
        </p:txBody>
      </p:sp>
      <p:sp>
        <p:nvSpPr>
          <p:cNvPr id="212" name="Google Shape;212;p13"/>
          <p:cNvSpPr txBox="1"/>
          <p:nvPr>
            <p:ph idx="1" type="body"/>
          </p:nvPr>
        </p:nvSpPr>
        <p:spPr>
          <a:xfrm>
            <a:off x="838200" y="1777042"/>
            <a:ext cx="10515600" cy="486529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8</a:t>
            </a:r>
            <a:endParaRPr sz="1400"/>
          </a:p>
        </p:txBody>
      </p:sp>
      <p:sp>
        <p:nvSpPr>
          <p:cNvPr id="213" name="Google Shape;21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pic>
        <p:nvPicPr>
          <p:cNvPr id="214" name="Google Shape;214;p13"/>
          <p:cNvPicPr preferRelativeResize="0"/>
          <p:nvPr/>
        </p:nvPicPr>
        <p:blipFill rotWithShape="1">
          <a:blip r:embed="rId3">
            <a:alphaModFix/>
          </a:blip>
          <a:srcRect b="0" l="0" r="0" t="0"/>
          <a:stretch/>
        </p:blipFill>
        <p:spPr>
          <a:xfrm>
            <a:off x="924261" y="1319802"/>
            <a:ext cx="10126334" cy="457240"/>
          </a:xfrm>
          <a:prstGeom prst="rect">
            <a:avLst/>
          </a:prstGeom>
          <a:noFill/>
          <a:ln>
            <a:noFill/>
          </a:ln>
        </p:spPr>
      </p:pic>
      <p:pic>
        <p:nvPicPr>
          <p:cNvPr id="215" name="Google Shape;215;p13"/>
          <p:cNvPicPr preferRelativeResize="0"/>
          <p:nvPr/>
        </p:nvPicPr>
        <p:blipFill rotWithShape="1">
          <a:blip r:embed="rId4">
            <a:alphaModFix/>
          </a:blip>
          <a:srcRect b="0" l="0" r="0" t="0"/>
          <a:stretch/>
        </p:blipFill>
        <p:spPr>
          <a:xfrm>
            <a:off x="5369790" y="1341788"/>
            <a:ext cx="1085182" cy="169499"/>
          </a:xfrm>
          <a:prstGeom prst="rect">
            <a:avLst/>
          </a:prstGeom>
          <a:noFill/>
          <a:ln>
            <a:noFill/>
          </a:ln>
        </p:spPr>
      </p:pic>
      <p:sp>
        <p:nvSpPr>
          <p:cNvPr id="216" name="Google Shape;216;p13"/>
          <p:cNvSpPr/>
          <p:nvPr/>
        </p:nvSpPr>
        <p:spPr>
          <a:xfrm>
            <a:off x="924261" y="1319802"/>
            <a:ext cx="10126334" cy="4382729"/>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17" name="Google Shape;217;p13"/>
          <p:cNvPicPr preferRelativeResize="0"/>
          <p:nvPr/>
        </p:nvPicPr>
        <p:blipFill rotWithShape="1">
          <a:blip r:embed="rId5">
            <a:alphaModFix/>
          </a:blip>
          <a:srcRect b="0" l="0" r="0" t="0"/>
          <a:stretch/>
        </p:blipFill>
        <p:spPr>
          <a:xfrm>
            <a:off x="1894888" y="1956978"/>
            <a:ext cx="8402223" cy="3258005"/>
          </a:xfrm>
          <a:prstGeom prst="rect">
            <a:avLst/>
          </a:prstGeom>
          <a:noFill/>
          <a:ln>
            <a:noFill/>
          </a:ln>
        </p:spPr>
      </p:pic>
      <p:pic>
        <p:nvPicPr>
          <p:cNvPr id="218" name="Google Shape;218;p13"/>
          <p:cNvPicPr preferRelativeResize="0"/>
          <p:nvPr/>
        </p:nvPicPr>
        <p:blipFill rotWithShape="1">
          <a:blip r:embed="rId6">
            <a:alphaModFix/>
          </a:blip>
          <a:srcRect b="0" l="0" r="0" t="0"/>
          <a:stretch/>
        </p:blipFill>
        <p:spPr>
          <a:xfrm>
            <a:off x="5772035" y="4138053"/>
            <a:ext cx="1030313" cy="49381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4"/>
          <p:cNvSpPr txBox="1"/>
          <p:nvPr>
            <p:ph type="title"/>
          </p:nvPr>
        </p:nvSpPr>
        <p:spPr>
          <a:xfrm>
            <a:off x="838200" y="243840"/>
            <a:ext cx="10515600" cy="132589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Utilizza questa regola se nella precedente non hai scelto alcuna attività.</a:t>
            </a:r>
            <a:br>
              <a:rPr lang="it-IT" sz="1600">
                <a:latin typeface="Calibri"/>
                <a:ea typeface="Calibri"/>
                <a:cs typeface="Calibri"/>
                <a:sym typeface="Calibri"/>
              </a:rPr>
            </a:br>
            <a:r>
              <a:rPr i="1" lang="it-IT" sz="1600">
                <a:latin typeface="Calibri"/>
                <a:ea typeface="Calibri"/>
                <a:cs typeface="Calibri"/>
                <a:sym typeface="Calibri"/>
              </a:rPr>
              <a:t>Se utilizzi questa regola, clicca ''Regola succ.'' per proseguire nella compilazione. </a:t>
            </a:r>
            <a:br>
              <a:rPr lang="it-IT" sz="1600">
                <a:latin typeface="Calibri"/>
                <a:ea typeface="Calibri"/>
                <a:cs typeface="Calibri"/>
                <a:sym typeface="Calibri"/>
              </a:rPr>
            </a:br>
            <a:r>
              <a:rPr i="1" lang="it-IT" sz="1600">
                <a:latin typeface="Calibri"/>
                <a:ea typeface="Calibri"/>
                <a:cs typeface="Calibri"/>
                <a:sym typeface="Calibri"/>
              </a:rPr>
              <a:t>Se non intendi selezionare alcuna attività, clicca '</a:t>
            </a:r>
            <a:r>
              <a:rPr b="1" i="1" lang="it-IT" sz="1600">
                <a:latin typeface="Calibri"/>
                <a:ea typeface="Calibri"/>
                <a:cs typeface="Calibri"/>
                <a:sym typeface="Calibri"/>
              </a:rPr>
              <a:t>'Salta la scelta'‘ </a:t>
            </a:r>
            <a:r>
              <a:rPr i="1" lang="it-IT" sz="1600">
                <a:latin typeface="Calibri"/>
                <a:ea typeface="Calibri"/>
                <a:cs typeface="Calibri"/>
                <a:sym typeface="Calibri"/>
              </a:rPr>
              <a:t>per</a:t>
            </a:r>
            <a:r>
              <a:rPr b="1" i="1" lang="it-IT" sz="1600">
                <a:latin typeface="Calibri"/>
                <a:ea typeface="Calibri"/>
                <a:cs typeface="Calibri"/>
                <a:sym typeface="Calibri"/>
              </a:rPr>
              <a:t> </a:t>
            </a:r>
            <a:r>
              <a:rPr i="1" lang="it-IT" sz="1600">
                <a:latin typeface="Calibri"/>
                <a:ea typeface="Calibri"/>
                <a:cs typeface="Calibri"/>
                <a:sym typeface="Calibri"/>
              </a:rPr>
              <a:t>passare alla regola successiva.</a:t>
            </a:r>
            <a:br>
              <a:rPr lang="it-IT" sz="1600">
                <a:latin typeface="Calibri"/>
                <a:ea typeface="Calibri"/>
                <a:cs typeface="Calibri"/>
                <a:sym typeface="Calibri"/>
              </a:rPr>
            </a:br>
            <a:br>
              <a:rPr lang="it-IT" sz="1600">
                <a:latin typeface="Calibri"/>
                <a:ea typeface="Calibri"/>
                <a:cs typeface="Calibri"/>
                <a:sym typeface="Calibri"/>
              </a:rPr>
            </a:br>
            <a:br>
              <a:rPr lang="it-IT" sz="1600">
                <a:latin typeface="Calibri"/>
                <a:ea typeface="Calibri"/>
                <a:cs typeface="Calibri"/>
                <a:sym typeface="Calibri"/>
              </a:rPr>
            </a:br>
            <a:endParaRPr i="1" sz="1600"/>
          </a:p>
        </p:txBody>
      </p:sp>
      <p:sp>
        <p:nvSpPr>
          <p:cNvPr id="224" name="Google Shape;224;p14"/>
          <p:cNvSpPr txBox="1"/>
          <p:nvPr>
            <p:ph idx="1" type="body"/>
          </p:nvPr>
        </p:nvSpPr>
        <p:spPr>
          <a:xfrm>
            <a:off x="838200" y="1777042"/>
            <a:ext cx="10515600" cy="486529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9</a:t>
            </a:r>
            <a:endParaRPr sz="1400"/>
          </a:p>
        </p:txBody>
      </p:sp>
      <p:sp>
        <p:nvSpPr>
          <p:cNvPr id="225" name="Google Shape;22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pic>
        <p:nvPicPr>
          <p:cNvPr id="226" name="Google Shape;226;p14"/>
          <p:cNvPicPr preferRelativeResize="0"/>
          <p:nvPr/>
        </p:nvPicPr>
        <p:blipFill rotWithShape="1">
          <a:blip r:embed="rId3">
            <a:alphaModFix/>
          </a:blip>
          <a:srcRect b="0" l="0" r="0" t="0"/>
          <a:stretch/>
        </p:blipFill>
        <p:spPr>
          <a:xfrm>
            <a:off x="954843" y="1481214"/>
            <a:ext cx="10126334" cy="457240"/>
          </a:xfrm>
          <a:prstGeom prst="rect">
            <a:avLst/>
          </a:prstGeom>
          <a:noFill/>
          <a:ln>
            <a:noFill/>
          </a:ln>
        </p:spPr>
      </p:pic>
      <p:pic>
        <p:nvPicPr>
          <p:cNvPr id="227" name="Google Shape;227;p14"/>
          <p:cNvPicPr preferRelativeResize="0"/>
          <p:nvPr/>
        </p:nvPicPr>
        <p:blipFill rotWithShape="1">
          <a:blip r:embed="rId4">
            <a:alphaModFix/>
          </a:blip>
          <a:srcRect b="0" l="0" r="0" t="0"/>
          <a:stretch/>
        </p:blipFill>
        <p:spPr>
          <a:xfrm>
            <a:off x="5411354" y="1484990"/>
            <a:ext cx="1085182" cy="169499"/>
          </a:xfrm>
          <a:prstGeom prst="rect">
            <a:avLst/>
          </a:prstGeom>
          <a:noFill/>
          <a:ln>
            <a:noFill/>
          </a:ln>
        </p:spPr>
      </p:pic>
      <p:pic>
        <p:nvPicPr>
          <p:cNvPr descr="Ritaglio schermata" id="228" name="Google Shape;228;p14"/>
          <p:cNvPicPr preferRelativeResize="0"/>
          <p:nvPr/>
        </p:nvPicPr>
        <p:blipFill rotWithShape="1">
          <a:blip r:embed="rId5">
            <a:alphaModFix/>
          </a:blip>
          <a:srcRect b="0" l="0" r="0" t="0"/>
          <a:stretch/>
        </p:blipFill>
        <p:spPr>
          <a:xfrm>
            <a:off x="2614520" y="2014062"/>
            <a:ext cx="6962959" cy="3903112"/>
          </a:xfrm>
          <a:prstGeom prst="rect">
            <a:avLst/>
          </a:prstGeom>
          <a:noFill/>
          <a:ln>
            <a:noFill/>
          </a:ln>
        </p:spPr>
      </p:pic>
      <p:pic>
        <p:nvPicPr>
          <p:cNvPr id="229" name="Google Shape;229;p14"/>
          <p:cNvPicPr preferRelativeResize="0"/>
          <p:nvPr/>
        </p:nvPicPr>
        <p:blipFill rotWithShape="1">
          <a:blip r:embed="rId6">
            <a:alphaModFix/>
          </a:blip>
          <a:srcRect b="0" l="0" r="0" t="0"/>
          <a:stretch/>
        </p:blipFill>
        <p:spPr>
          <a:xfrm>
            <a:off x="5804027" y="1953492"/>
            <a:ext cx="4291956" cy="445047"/>
          </a:xfrm>
          <a:prstGeom prst="rect">
            <a:avLst/>
          </a:prstGeom>
          <a:noFill/>
          <a:ln>
            <a:noFill/>
          </a:ln>
        </p:spPr>
      </p:pic>
      <p:pic>
        <p:nvPicPr>
          <p:cNvPr id="230" name="Google Shape;230;p14"/>
          <p:cNvPicPr preferRelativeResize="0"/>
          <p:nvPr/>
        </p:nvPicPr>
        <p:blipFill rotWithShape="1">
          <a:blip r:embed="rId7">
            <a:alphaModFix/>
          </a:blip>
          <a:srcRect b="0" l="0" r="0" t="0"/>
          <a:stretch/>
        </p:blipFill>
        <p:spPr>
          <a:xfrm>
            <a:off x="2614520" y="2280554"/>
            <a:ext cx="936503" cy="286537"/>
          </a:xfrm>
          <a:prstGeom prst="rect">
            <a:avLst/>
          </a:prstGeom>
          <a:noFill/>
          <a:ln>
            <a:noFill/>
          </a:ln>
        </p:spPr>
      </p:pic>
      <p:sp>
        <p:nvSpPr>
          <p:cNvPr id="231" name="Google Shape;231;p14"/>
          <p:cNvSpPr/>
          <p:nvPr/>
        </p:nvSpPr>
        <p:spPr>
          <a:xfrm>
            <a:off x="954843" y="1489951"/>
            <a:ext cx="10126334" cy="4486902"/>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5"/>
          <p:cNvSpPr txBox="1"/>
          <p:nvPr>
            <p:ph type="title"/>
          </p:nvPr>
        </p:nvSpPr>
        <p:spPr>
          <a:xfrm>
            <a:off x="656345" y="229662"/>
            <a:ext cx="11031347" cy="98939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r>
              <a:rPr lang="it-IT" sz="1600">
                <a:latin typeface="Calibri"/>
                <a:ea typeface="Calibri"/>
                <a:cs typeface="Calibri"/>
                <a:sym typeface="Calibri"/>
              </a:rPr>
              <a:t>Dovrai poi aggiungere </a:t>
            </a:r>
            <a:r>
              <a:rPr i="1" lang="it-IT" sz="1600">
                <a:latin typeface="Calibri"/>
                <a:ea typeface="Calibri"/>
                <a:cs typeface="Calibri"/>
                <a:sym typeface="Calibri"/>
              </a:rPr>
              <a:t>un</a:t>
            </a:r>
            <a:r>
              <a:rPr lang="it-IT" sz="1600">
                <a:latin typeface="Calibri"/>
                <a:ea typeface="Calibri"/>
                <a:cs typeface="Calibri"/>
                <a:sym typeface="Calibri"/>
              </a:rPr>
              <a:t> insegnamento di tipo </a:t>
            </a:r>
            <a:r>
              <a:rPr lang="it-IT" sz="1600" u="sng">
                <a:latin typeface="Calibri"/>
                <a:ea typeface="Calibri"/>
                <a:cs typeface="Calibri"/>
                <a:sym typeface="Calibri"/>
              </a:rPr>
              <a:t>affine o integrativo</a:t>
            </a:r>
            <a:r>
              <a:rPr lang="it-IT" sz="1600">
                <a:latin typeface="Calibri"/>
                <a:ea typeface="Calibri"/>
                <a:cs typeface="Calibri"/>
                <a:sym typeface="Calibri"/>
              </a:rPr>
              <a:t>, di 6 crediti, scegliendo tra gli insegnamenti elencati, offerti al </a:t>
            </a:r>
            <a:r>
              <a:rPr b="1" lang="it-IT" sz="1600">
                <a:latin typeface="Calibri"/>
                <a:ea typeface="Calibri"/>
                <a:cs typeface="Calibri"/>
                <a:sym typeface="Calibri"/>
              </a:rPr>
              <a:t>primo anno </a:t>
            </a:r>
            <a:r>
              <a:rPr lang="it-IT" sz="1600">
                <a:latin typeface="Calibri"/>
                <a:ea typeface="Calibri"/>
                <a:cs typeface="Calibri"/>
                <a:sym typeface="Calibri"/>
              </a:rPr>
              <a:t>di corso (figura 10). Clicca “Regola succ.'' per proseguire nella compilazione.</a:t>
            </a:r>
            <a:br>
              <a:rPr lang="it-IT" sz="1600">
                <a:latin typeface="Calibri"/>
                <a:ea typeface="Calibri"/>
                <a:cs typeface="Calibri"/>
                <a:sym typeface="Calibri"/>
              </a:rPr>
            </a:br>
            <a:br>
              <a:rPr lang="it-IT" sz="1600">
                <a:latin typeface="Calibri"/>
                <a:ea typeface="Calibri"/>
                <a:cs typeface="Calibri"/>
                <a:sym typeface="Calibri"/>
              </a:rPr>
            </a:br>
            <a:endParaRPr i="1" sz="1600"/>
          </a:p>
        </p:txBody>
      </p:sp>
      <p:sp>
        <p:nvSpPr>
          <p:cNvPr id="237" name="Google Shape;237;p15"/>
          <p:cNvSpPr txBox="1"/>
          <p:nvPr>
            <p:ph idx="1" type="body"/>
          </p:nvPr>
        </p:nvSpPr>
        <p:spPr>
          <a:xfrm>
            <a:off x="838200" y="1777042"/>
            <a:ext cx="10515600" cy="486529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10</a:t>
            </a:r>
            <a:endParaRPr sz="1400"/>
          </a:p>
        </p:txBody>
      </p:sp>
      <p:sp>
        <p:nvSpPr>
          <p:cNvPr id="238" name="Google Shape;23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pic>
        <p:nvPicPr>
          <p:cNvPr id="239" name="Google Shape;239;p15"/>
          <p:cNvPicPr preferRelativeResize="0"/>
          <p:nvPr/>
        </p:nvPicPr>
        <p:blipFill rotWithShape="1">
          <a:blip r:embed="rId3">
            <a:alphaModFix/>
          </a:blip>
          <a:srcRect b="0" l="0" r="0" t="0"/>
          <a:stretch/>
        </p:blipFill>
        <p:spPr>
          <a:xfrm>
            <a:off x="5369790" y="1093206"/>
            <a:ext cx="1085182" cy="169499"/>
          </a:xfrm>
          <a:prstGeom prst="rect">
            <a:avLst/>
          </a:prstGeom>
          <a:noFill/>
          <a:ln>
            <a:noFill/>
          </a:ln>
        </p:spPr>
      </p:pic>
      <p:pic>
        <p:nvPicPr>
          <p:cNvPr id="240" name="Google Shape;240;p15"/>
          <p:cNvPicPr preferRelativeResize="0"/>
          <p:nvPr/>
        </p:nvPicPr>
        <p:blipFill rotWithShape="1">
          <a:blip r:embed="rId4">
            <a:alphaModFix/>
          </a:blip>
          <a:srcRect b="0" l="0" r="0" t="0"/>
          <a:stretch/>
        </p:blipFill>
        <p:spPr>
          <a:xfrm>
            <a:off x="2549762" y="1903614"/>
            <a:ext cx="908333" cy="266008"/>
          </a:xfrm>
          <a:prstGeom prst="rect">
            <a:avLst/>
          </a:prstGeom>
          <a:noFill/>
          <a:ln>
            <a:noFill/>
          </a:ln>
        </p:spPr>
      </p:pic>
      <p:pic>
        <p:nvPicPr>
          <p:cNvPr id="241" name="Google Shape;241;p15"/>
          <p:cNvPicPr preferRelativeResize="0"/>
          <p:nvPr/>
        </p:nvPicPr>
        <p:blipFill rotWithShape="1">
          <a:blip r:embed="rId5">
            <a:alphaModFix/>
          </a:blip>
          <a:srcRect b="0" l="0" r="0" t="0"/>
          <a:stretch/>
        </p:blipFill>
        <p:spPr>
          <a:xfrm>
            <a:off x="5767764" y="1567018"/>
            <a:ext cx="4622759" cy="489829"/>
          </a:xfrm>
          <a:prstGeom prst="rect">
            <a:avLst/>
          </a:prstGeom>
          <a:noFill/>
          <a:ln>
            <a:noFill/>
          </a:ln>
        </p:spPr>
      </p:pic>
      <p:pic>
        <p:nvPicPr>
          <p:cNvPr id="242" name="Google Shape;242;p15"/>
          <p:cNvPicPr preferRelativeResize="0"/>
          <p:nvPr/>
        </p:nvPicPr>
        <p:blipFill rotWithShape="1">
          <a:blip r:embed="rId6">
            <a:alphaModFix/>
          </a:blip>
          <a:srcRect b="9245" l="-1" r="518" t="25996"/>
          <a:stretch/>
        </p:blipFill>
        <p:spPr>
          <a:xfrm>
            <a:off x="656346" y="1262705"/>
            <a:ext cx="11031347" cy="4356273"/>
          </a:xfrm>
          <a:prstGeom prst="rect">
            <a:avLst/>
          </a:prstGeom>
          <a:noFill/>
          <a:ln cap="flat" cmpd="sng" w="9525">
            <a:solidFill>
              <a:schemeClr val="dk1"/>
            </a:solidFill>
            <a:prstDash val="solid"/>
            <a:round/>
            <a:headEnd len="sm" w="sm" type="none"/>
            <a:tailEnd len="sm" w="sm" type="none"/>
          </a:ln>
        </p:spPr>
      </p:pic>
      <p:pic>
        <p:nvPicPr>
          <p:cNvPr id="243" name="Google Shape;243;p15"/>
          <p:cNvPicPr preferRelativeResize="0"/>
          <p:nvPr/>
        </p:nvPicPr>
        <p:blipFill rotWithShape="1">
          <a:blip r:embed="rId7">
            <a:alphaModFix/>
          </a:blip>
          <a:srcRect b="0" l="0" r="0" t="0"/>
          <a:stretch/>
        </p:blipFill>
        <p:spPr>
          <a:xfrm>
            <a:off x="3766403" y="1551862"/>
            <a:ext cx="4291956" cy="445047"/>
          </a:xfrm>
          <a:prstGeom prst="rect">
            <a:avLst/>
          </a:prstGeom>
          <a:noFill/>
          <a:ln>
            <a:noFill/>
          </a:ln>
        </p:spPr>
      </p:pic>
      <p:pic>
        <p:nvPicPr>
          <p:cNvPr id="244" name="Google Shape;244;p15"/>
          <p:cNvPicPr preferRelativeResize="0"/>
          <p:nvPr/>
        </p:nvPicPr>
        <p:blipFill rotWithShape="1">
          <a:blip r:embed="rId8">
            <a:alphaModFix/>
          </a:blip>
          <a:srcRect b="0" l="0" r="0" t="0"/>
          <a:stretch/>
        </p:blipFill>
        <p:spPr>
          <a:xfrm>
            <a:off x="8393593" y="5027515"/>
            <a:ext cx="1024217" cy="493819"/>
          </a:xfrm>
          <a:prstGeom prst="rect">
            <a:avLst/>
          </a:prstGeom>
          <a:noFill/>
          <a:ln>
            <a:noFill/>
          </a:ln>
        </p:spPr>
      </p:pic>
      <p:pic>
        <p:nvPicPr>
          <p:cNvPr id="245" name="Google Shape;245;p15"/>
          <p:cNvPicPr preferRelativeResize="0"/>
          <p:nvPr/>
        </p:nvPicPr>
        <p:blipFill rotWithShape="1">
          <a:blip r:embed="rId9">
            <a:alphaModFix/>
          </a:blip>
          <a:srcRect b="0" l="0" r="0" t="0"/>
          <a:stretch/>
        </p:blipFill>
        <p:spPr>
          <a:xfrm>
            <a:off x="656346" y="1262705"/>
            <a:ext cx="11126351" cy="4356273"/>
          </a:xfrm>
          <a:prstGeom prst="rect">
            <a:avLst/>
          </a:prstGeom>
          <a:noFill/>
          <a:ln>
            <a:noFill/>
          </a:ln>
        </p:spPr>
      </p:pic>
      <p:pic>
        <p:nvPicPr>
          <p:cNvPr id="246" name="Google Shape;246;p15"/>
          <p:cNvPicPr preferRelativeResize="0"/>
          <p:nvPr/>
        </p:nvPicPr>
        <p:blipFill rotWithShape="1">
          <a:blip r:embed="rId9">
            <a:alphaModFix/>
          </a:blip>
          <a:srcRect b="0" l="0" r="0" t="0"/>
          <a:stretch/>
        </p:blipFill>
        <p:spPr>
          <a:xfrm>
            <a:off x="656345" y="1262705"/>
            <a:ext cx="11126351" cy="43562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6"/>
          <p:cNvSpPr txBox="1"/>
          <p:nvPr>
            <p:ph type="title"/>
          </p:nvPr>
        </p:nvSpPr>
        <p:spPr>
          <a:xfrm>
            <a:off x="1079556" y="386066"/>
            <a:ext cx="10126335" cy="84050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Nella regola seguente sono elencate, e contraddistinte con un segno di spunta, la Prova finale e il tirocinio, attività obbligatorie del </a:t>
            </a:r>
            <a:r>
              <a:rPr b="1" lang="it-IT" sz="1600">
                <a:latin typeface="Calibri"/>
                <a:ea typeface="Calibri"/>
                <a:cs typeface="Calibri"/>
                <a:sym typeface="Calibri"/>
              </a:rPr>
              <a:t>secondo anno</a:t>
            </a:r>
            <a:r>
              <a:rPr lang="it-IT" sz="1600">
                <a:latin typeface="Calibri"/>
                <a:ea typeface="Calibri"/>
                <a:cs typeface="Calibri"/>
                <a:sym typeface="Calibri"/>
              </a:rPr>
              <a:t> (figura 11). Clicca su ‘’Regola succ.’’ per proseguire con la compilazione.</a:t>
            </a:r>
            <a:endParaRPr sz="1600"/>
          </a:p>
        </p:txBody>
      </p:sp>
      <p:sp>
        <p:nvSpPr>
          <p:cNvPr id="252" name="Google Shape;252;p16"/>
          <p:cNvSpPr txBox="1"/>
          <p:nvPr>
            <p:ph idx="1" type="body"/>
          </p:nvPr>
        </p:nvSpPr>
        <p:spPr>
          <a:xfrm>
            <a:off x="931652" y="1825624"/>
            <a:ext cx="10422147" cy="483396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11</a:t>
            </a:r>
            <a:endParaRPr sz="1400"/>
          </a:p>
        </p:txBody>
      </p:sp>
      <p:sp>
        <p:nvSpPr>
          <p:cNvPr id="253" name="Google Shape;25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pic>
        <p:nvPicPr>
          <p:cNvPr id="254" name="Google Shape;254;p16"/>
          <p:cNvPicPr preferRelativeResize="0"/>
          <p:nvPr/>
        </p:nvPicPr>
        <p:blipFill rotWithShape="1">
          <a:blip r:embed="rId3">
            <a:alphaModFix/>
          </a:blip>
          <a:srcRect b="0" l="0" r="0" t="0"/>
          <a:stretch/>
        </p:blipFill>
        <p:spPr>
          <a:xfrm>
            <a:off x="1079558" y="1315207"/>
            <a:ext cx="10126334" cy="457240"/>
          </a:xfrm>
          <a:prstGeom prst="rect">
            <a:avLst/>
          </a:prstGeom>
          <a:noFill/>
          <a:ln>
            <a:noFill/>
          </a:ln>
        </p:spPr>
      </p:pic>
      <p:sp>
        <p:nvSpPr>
          <p:cNvPr id="255" name="Google Shape;255;p16"/>
          <p:cNvSpPr/>
          <p:nvPr/>
        </p:nvSpPr>
        <p:spPr>
          <a:xfrm>
            <a:off x="5486396" y="1299597"/>
            <a:ext cx="1219200" cy="2286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6" name="Google Shape;256;p16"/>
          <p:cNvSpPr/>
          <p:nvPr/>
        </p:nvSpPr>
        <p:spPr>
          <a:xfrm>
            <a:off x="1079556" y="1315207"/>
            <a:ext cx="10126335" cy="4312510"/>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Ritaglio schermata" id="257" name="Google Shape;257;p16"/>
          <p:cNvPicPr preferRelativeResize="0"/>
          <p:nvPr/>
        </p:nvPicPr>
        <p:blipFill rotWithShape="1">
          <a:blip r:embed="rId4">
            <a:alphaModFix/>
          </a:blip>
          <a:srcRect b="0" l="0" r="0" t="0"/>
          <a:stretch/>
        </p:blipFill>
        <p:spPr>
          <a:xfrm>
            <a:off x="2574972" y="1886196"/>
            <a:ext cx="7534838" cy="3184567"/>
          </a:xfrm>
          <a:prstGeom prst="rect">
            <a:avLst/>
          </a:prstGeom>
          <a:noFill/>
          <a:ln>
            <a:noFill/>
          </a:ln>
        </p:spPr>
      </p:pic>
      <p:pic>
        <p:nvPicPr>
          <p:cNvPr id="258" name="Google Shape;258;p16"/>
          <p:cNvPicPr preferRelativeResize="0"/>
          <p:nvPr/>
        </p:nvPicPr>
        <p:blipFill rotWithShape="1">
          <a:blip r:embed="rId5">
            <a:alphaModFix/>
          </a:blip>
          <a:srcRect b="0" l="0" r="0" t="0"/>
          <a:stretch/>
        </p:blipFill>
        <p:spPr>
          <a:xfrm>
            <a:off x="6004991" y="1817532"/>
            <a:ext cx="5042623" cy="530398"/>
          </a:xfrm>
          <a:prstGeom prst="rect">
            <a:avLst/>
          </a:prstGeom>
          <a:noFill/>
          <a:ln>
            <a:noFill/>
          </a:ln>
        </p:spPr>
      </p:pic>
      <p:pic>
        <p:nvPicPr>
          <p:cNvPr id="259" name="Google Shape;259;p16"/>
          <p:cNvPicPr preferRelativeResize="0"/>
          <p:nvPr/>
        </p:nvPicPr>
        <p:blipFill rotWithShape="1">
          <a:blip r:embed="rId6">
            <a:alphaModFix/>
          </a:blip>
          <a:srcRect b="0" l="0" r="0" t="0"/>
          <a:stretch/>
        </p:blipFill>
        <p:spPr>
          <a:xfrm>
            <a:off x="2491845" y="2167030"/>
            <a:ext cx="1219306" cy="26028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7"/>
          <p:cNvSpPr txBox="1"/>
          <p:nvPr>
            <p:ph type="title"/>
          </p:nvPr>
        </p:nvSpPr>
        <p:spPr>
          <a:xfrm>
            <a:off x="803685" y="-126030"/>
            <a:ext cx="10391184" cy="19908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Da Regolamento sono previsti 6 crediti di tipo </a:t>
            </a:r>
            <a:r>
              <a:rPr lang="it-IT" sz="1600" u="sng">
                <a:latin typeface="Calibri"/>
                <a:ea typeface="Calibri"/>
                <a:cs typeface="Calibri"/>
                <a:sym typeface="Calibri"/>
              </a:rPr>
              <a:t>caratterizzante,</a:t>
            </a:r>
            <a:r>
              <a:rPr lang="it-IT" sz="1600">
                <a:latin typeface="Calibri"/>
                <a:ea typeface="Calibri"/>
                <a:cs typeface="Calibri"/>
                <a:sym typeface="Calibri"/>
              </a:rPr>
              <a:t> ambito </a:t>
            </a:r>
            <a:r>
              <a:rPr i="1" lang="it-IT" sz="1600">
                <a:latin typeface="Calibri"/>
                <a:ea typeface="Calibri"/>
                <a:cs typeface="Calibri"/>
                <a:sym typeface="Calibri"/>
              </a:rPr>
              <a:t>Discipline dell'ingegneria</a:t>
            </a:r>
            <a:r>
              <a:rPr lang="it-IT" sz="1600">
                <a:latin typeface="Calibri"/>
                <a:ea typeface="Calibri"/>
                <a:cs typeface="Calibri"/>
                <a:sym typeface="Calibri"/>
              </a:rPr>
              <a:t>, al </a:t>
            </a:r>
            <a:r>
              <a:rPr b="1" lang="it-IT" sz="1600">
                <a:latin typeface="Calibri"/>
                <a:ea typeface="Calibri"/>
                <a:cs typeface="Calibri"/>
                <a:sym typeface="Calibri"/>
              </a:rPr>
              <a:t>secondo anno</a:t>
            </a:r>
            <a:r>
              <a:rPr lang="it-IT" sz="1600">
                <a:latin typeface="Calibri"/>
                <a:ea typeface="Calibri"/>
                <a:cs typeface="Calibri"/>
                <a:sym typeface="Calibri"/>
              </a:rPr>
              <a:t>. Seleziona uno degli esami in elenco e clicca ‘’Regola succ’’ per proseguire (fig. 12).</a:t>
            </a:r>
            <a:br>
              <a:rPr lang="it-IT" sz="1600">
                <a:latin typeface="Calibri"/>
                <a:ea typeface="Calibri"/>
                <a:cs typeface="Calibri"/>
                <a:sym typeface="Calibri"/>
              </a:rPr>
            </a:br>
            <a:endParaRPr sz="1600"/>
          </a:p>
        </p:txBody>
      </p:sp>
      <p:sp>
        <p:nvSpPr>
          <p:cNvPr id="265" name="Google Shape;265;p17"/>
          <p:cNvSpPr txBox="1"/>
          <p:nvPr>
            <p:ph idx="1" type="body"/>
          </p:nvPr>
        </p:nvSpPr>
        <p:spPr>
          <a:xfrm>
            <a:off x="931652" y="1825624"/>
            <a:ext cx="10422147" cy="483396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12</a:t>
            </a:r>
            <a:endParaRPr sz="1400"/>
          </a:p>
        </p:txBody>
      </p:sp>
      <p:sp>
        <p:nvSpPr>
          <p:cNvPr id="266" name="Google Shape;26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pic>
        <p:nvPicPr>
          <p:cNvPr id="267" name="Google Shape;267;p17"/>
          <p:cNvPicPr preferRelativeResize="0"/>
          <p:nvPr/>
        </p:nvPicPr>
        <p:blipFill rotWithShape="1">
          <a:blip r:embed="rId3">
            <a:alphaModFix/>
          </a:blip>
          <a:srcRect b="0" l="0" r="0" t="0"/>
          <a:stretch/>
        </p:blipFill>
        <p:spPr>
          <a:xfrm>
            <a:off x="931652" y="1207711"/>
            <a:ext cx="10126334" cy="457240"/>
          </a:xfrm>
          <a:prstGeom prst="rect">
            <a:avLst/>
          </a:prstGeom>
          <a:noFill/>
          <a:ln>
            <a:noFill/>
          </a:ln>
        </p:spPr>
      </p:pic>
      <p:sp>
        <p:nvSpPr>
          <p:cNvPr id="268" name="Google Shape;268;p17"/>
          <p:cNvSpPr/>
          <p:nvPr/>
        </p:nvSpPr>
        <p:spPr>
          <a:xfrm>
            <a:off x="5377532" y="1195901"/>
            <a:ext cx="1219200" cy="2286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9" name="Google Shape;269;p17"/>
          <p:cNvSpPr/>
          <p:nvPr/>
        </p:nvSpPr>
        <p:spPr>
          <a:xfrm>
            <a:off x="923965" y="1234526"/>
            <a:ext cx="10126334" cy="5059940"/>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70" name="Google Shape;270;p17"/>
          <p:cNvPicPr preferRelativeResize="0"/>
          <p:nvPr/>
        </p:nvPicPr>
        <p:blipFill rotWithShape="1">
          <a:blip r:embed="rId4">
            <a:alphaModFix/>
          </a:blip>
          <a:srcRect b="0" l="0" r="0" t="0"/>
          <a:stretch/>
        </p:blipFill>
        <p:spPr>
          <a:xfrm>
            <a:off x="2122610" y="2103120"/>
            <a:ext cx="1219306" cy="284930"/>
          </a:xfrm>
          <a:prstGeom prst="rect">
            <a:avLst/>
          </a:prstGeom>
          <a:noFill/>
          <a:ln>
            <a:noFill/>
          </a:ln>
        </p:spPr>
      </p:pic>
      <p:pic>
        <p:nvPicPr>
          <p:cNvPr id="271" name="Google Shape;271;p17"/>
          <p:cNvPicPr preferRelativeResize="0"/>
          <p:nvPr/>
        </p:nvPicPr>
        <p:blipFill rotWithShape="1">
          <a:blip r:embed="rId5">
            <a:alphaModFix/>
          </a:blip>
          <a:srcRect b="0" l="0" r="0" t="0"/>
          <a:stretch/>
        </p:blipFill>
        <p:spPr>
          <a:xfrm>
            <a:off x="1521755" y="1844940"/>
            <a:ext cx="8583223" cy="3839111"/>
          </a:xfrm>
          <a:prstGeom prst="rect">
            <a:avLst/>
          </a:prstGeom>
          <a:noFill/>
          <a:ln>
            <a:noFill/>
          </a:ln>
        </p:spPr>
      </p:pic>
      <p:pic>
        <p:nvPicPr>
          <p:cNvPr id="272" name="Google Shape;272;p17"/>
          <p:cNvPicPr preferRelativeResize="0"/>
          <p:nvPr/>
        </p:nvPicPr>
        <p:blipFill rotWithShape="1">
          <a:blip r:embed="rId6">
            <a:alphaModFix/>
          </a:blip>
          <a:srcRect b="0" l="0" r="0" t="0"/>
          <a:stretch/>
        </p:blipFill>
        <p:spPr>
          <a:xfrm>
            <a:off x="4995424" y="1825624"/>
            <a:ext cx="5261304" cy="5303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8"/>
          <p:cNvSpPr txBox="1"/>
          <p:nvPr>
            <p:ph type="title"/>
          </p:nvPr>
        </p:nvSpPr>
        <p:spPr>
          <a:xfrm>
            <a:off x="767222" y="182204"/>
            <a:ext cx="10751006" cy="98944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it-IT" sz="1600">
                <a:latin typeface="Calibri"/>
                <a:ea typeface="Calibri"/>
                <a:cs typeface="Calibri"/>
                <a:sym typeface="Calibri"/>
              </a:rPr>
            </a:br>
            <a:r>
              <a:rPr lang="it-IT" sz="1800">
                <a:latin typeface="Calibri"/>
                <a:ea typeface="Calibri"/>
                <a:cs typeface="Calibri"/>
                <a:sym typeface="Calibri"/>
              </a:rPr>
              <a:t>Aggiungi un insegnamento di 6 crediti, di tipo </a:t>
            </a:r>
            <a:r>
              <a:rPr lang="it-IT" sz="1800" u="sng">
                <a:latin typeface="Calibri"/>
                <a:ea typeface="Calibri"/>
                <a:cs typeface="Calibri"/>
                <a:sym typeface="Calibri"/>
              </a:rPr>
              <a:t>affine o integrativo</a:t>
            </a:r>
            <a:r>
              <a:rPr b="1" lang="it-IT" sz="1800">
                <a:latin typeface="Calibri"/>
                <a:ea typeface="Calibri"/>
                <a:cs typeface="Calibri"/>
                <a:sym typeface="Calibri"/>
              </a:rPr>
              <a:t>, </a:t>
            </a:r>
            <a:r>
              <a:rPr lang="it-IT" sz="1800">
                <a:latin typeface="Calibri"/>
                <a:ea typeface="Calibri"/>
                <a:cs typeface="Calibri"/>
                <a:sym typeface="Calibri"/>
              </a:rPr>
              <a:t>puoi</a:t>
            </a:r>
            <a:r>
              <a:rPr b="1" lang="it-IT" sz="1800">
                <a:latin typeface="Calibri"/>
                <a:ea typeface="Calibri"/>
                <a:cs typeface="Calibri"/>
                <a:sym typeface="Calibri"/>
              </a:rPr>
              <a:t> </a:t>
            </a:r>
            <a:r>
              <a:rPr lang="it-IT" sz="1800">
                <a:latin typeface="Calibri"/>
                <a:ea typeface="Calibri"/>
                <a:cs typeface="Calibri"/>
                <a:sym typeface="Calibri"/>
              </a:rPr>
              <a:t>selezionare in questa regola un insegnamento offerto al </a:t>
            </a:r>
            <a:r>
              <a:rPr b="1" lang="it-IT" sz="1800">
                <a:latin typeface="Calibri"/>
                <a:ea typeface="Calibri"/>
                <a:cs typeface="Calibri"/>
                <a:sym typeface="Calibri"/>
              </a:rPr>
              <a:t>primo anno </a:t>
            </a:r>
            <a:r>
              <a:rPr lang="it-IT" sz="1800">
                <a:latin typeface="Calibri"/>
                <a:ea typeface="Calibri"/>
                <a:cs typeface="Calibri"/>
                <a:sym typeface="Calibri"/>
              </a:rPr>
              <a:t>(fig. 13).</a:t>
            </a:r>
            <a:br>
              <a:rPr lang="it-IT" sz="1800">
                <a:latin typeface="Calibri"/>
                <a:ea typeface="Calibri"/>
                <a:cs typeface="Calibri"/>
                <a:sym typeface="Calibri"/>
              </a:rPr>
            </a:br>
            <a:r>
              <a:rPr lang="it-IT" sz="1800">
                <a:latin typeface="Calibri"/>
                <a:ea typeface="Calibri"/>
                <a:cs typeface="Calibri"/>
                <a:sym typeface="Calibri"/>
              </a:rPr>
              <a:t> </a:t>
            </a:r>
            <a:r>
              <a:rPr i="1" lang="it-IT" sz="1800">
                <a:solidFill>
                  <a:srgbClr val="000000"/>
                </a:solidFill>
                <a:latin typeface="Calibri"/>
                <a:ea typeface="Calibri"/>
                <a:cs typeface="Calibri"/>
                <a:sym typeface="Calibri"/>
              </a:rPr>
              <a:t>Se utilizzi questa regola, clicca ''Regola succ.'' per proseguire nella compilazione. </a:t>
            </a:r>
            <a:br>
              <a:rPr lang="it-IT" sz="1800">
                <a:solidFill>
                  <a:srgbClr val="000000"/>
                </a:solidFill>
                <a:latin typeface="Calibri"/>
                <a:ea typeface="Calibri"/>
                <a:cs typeface="Calibri"/>
                <a:sym typeface="Calibri"/>
              </a:rPr>
            </a:br>
            <a:r>
              <a:rPr i="1" lang="it-IT" sz="1800">
                <a:solidFill>
                  <a:srgbClr val="000000"/>
                </a:solidFill>
                <a:latin typeface="Calibri"/>
                <a:ea typeface="Calibri"/>
                <a:cs typeface="Calibri"/>
                <a:sym typeface="Calibri"/>
              </a:rPr>
              <a:t>Se non intendi selezionare alcuna attività, clicca '</a:t>
            </a:r>
            <a:r>
              <a:rPr b="1" i="1" lang="it-IT" sz="1800">
                <a:solidFill>
                  <a:srgbClr val="000000"/>
                </a:solidFill>
                <a:latin typeface="Calibri"/>
                <a:ea typeface="Calibri"/>
                <a:cs typeface="Calibri"/>
                <a:sym typeface="Calibri"/>
              </a:rPr>
              <a:t>'Salta la scelta'‘ </a:t>
            </a:r>
            <a:r>
              <a:rPr i="1" lang="it-IT" sz="1800">
                <a:solidFill>
                  <a:srgbClr val="000000"/>
                </a:solidFill>
                <a:latin typeface="Calibri"/>
                <a:ea typeface="Calibri"/>
                <a:cs typeface="Calibri"/>
                <a:sym typeface="Calibri"/>
              </a:rPr>
              <a:t>per</a:t>
            </a:r>
            <a:r>
              <a:rPr b="1" i="1" lang="it-IT" sz="1800">
                <a:solidFill>
                  <a:srgbClr val="000000"/>
                </a:solidFill>
                <a:latin typeface="Calibri"/>
                <a:ea typeface="Calibri"/>
                <a:cs typeface="Calibri"/>
                <a:sym typeface="Calibri"/>
              </a:rPr>
              <a:t> </a:t>
            </a:r>
            <a:r>
              <a:rPr i="1" lang="it-IT" sz="1800">
                <a:solidFill>
                  <a:srgbClr val="000000"/>
                </a:solidFill>
                <a:latin typeface="Calibri"/>
                <a:ea typeface="Calibri"/>
                <a:cs typeface="Calibri"/>
                <a:sym typeface="Calibri"/>
              </a:rPr>
              <a:t>passare alla regola successiva.</a:t>
            </a:r>
            <a:br>
              <a:rPr lang="it-IT" sz="1800">
                <a:solidFill>
                  <a:srgbClr val="000000"/>
                </a:solidFill>
                <a:latin typeface="Calibri"/>
                <a:ea typeface="Calibri"/>
                <a:cs typeface="Calibri"/>
                <a:sym typeface="Calibri"/>
              </a:rPr>
            </a:br>
            <a:endParaRPr sz="1800"/>
          </a:p>
        </p:txBody>
      </p:sp>
      <p:sp>
        <p:nvSpPr>
          <p:cNvPr id="278" name="Google Shape;278;p18"/>
          <p:cNvSpPr txBox="1"/>
          <p:nvPr>
            <p:ph idx="1" type="body"/>
          </p:nvPr>
        </p:nvSpPr>
        <p:spPr>
          <a:xfrm>
            <a:off x="931652" y="1825624"/>
            <a:ext cx="10422147" cy="483396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13</a:t>
            </a:r>
            <a:endParaRPr sz="1400"/>
          </a:p>
        </p:txBody>
      </p:sp>
      <p:sp>
        <p:nvSpPr>
          <p:cNvPr id="279" name="Google Shape;27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pic>
        <p:nvPicPr>
          <p:cNvPr id="280" name="Google Shape;280;p18"/>
          <p:cNvPicPr preferRelativeResize="0"/>
          <p:nvPr/>
        </p:nvPicPr>
        <p:blipFill rotWithShape="1">
          <a:blip r:embed="rId3">
            <a:alphaModFix/>
          </a:blip>
          <a:srcRect b="0" l="0" r="0" t="0"/>
          <a:stretch/>
        </p:blipFill>
        <p:spPr>
          <a:xfrm>
            <a:off x="931652" y="1207711"/>
            <a:ext cx="10126334" cy="457240"/>
          </a:xfrm>
          <a:prstGeom prst="rect">
            <a:avLst/>
          </a:prstGeom>
          <a:noFill/>
          <a:ln>
            <a:noFill/>
          </a:ln>
        </p:spPr>
      </p:pic>
      <p:sp>
        <p:nvSpPr>
          <p:cNvPr id="281" name="Google Shape;281;p18"/>
          <p:cNvSpPr/>
          <p:nvPr/>
        </p:nvSpPr>
        <p:spPr>
          <a:xfrm>
            <a:off x="5377532" y="1195901"/>
            <a:ext cx="1219200" cy="2286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82" name="Google Shape;282;p18"/>
          <p:cNvPicPr preferRelativeResize="0"/>
          <p:nvPr/>
        </p:nvPicPr>
        <p:blipFill rotWithShape="1">
          <a:blip r:embed="rId4">
            <a:alphaModFix/>
          </a:blip>
          <a:srcRect b="0" l="0" r="0" t="0"/>
          <a:stretch/>
        </p:blipFill>
        <p:spPr>
          <a:xfrm>
            <a:off x="2679344" y="1763740"/>
            <a:ext cx="1219306" cy="231668"/>
          </a:xfrm>
          <a:prstGeom prst="rect">
            <a:avLst/>
          </a:prstGeom>
          <a:noFill/>
          <a:ln>
            <a:noFill/>
          </a:ln>
        </p:spPr>
      </p:pic>
      <p:sp>
        <p:nvSpPr>
          <p:cNvPr id="283" name="Google Shape;283;p18"/>
          <p:cNvSpPr/>
          <p:nvPr/>
        </p:nvSpPr>
        <p:spPr>
          <a:xfrm>
            <a:off x="923965" y="1234526"/>
            <a:ext cx="10126334" cy="4961151"/>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84" name="Google Shape;284;p18"/>
          <p:cNvPicPr preferRelativeResize="0"/>
          <p:nvPr/>
        </p:nvPicPr>
        <p:blipFill rotWithShape="1">
          <a:blip r:embed="rId5">
            <a:alphaModFix/>
          </a:blip>
          <a:srcRect b="0" l="0" r="0" t="0"/>
          <a:stretch/>
        </p:blipFill>
        <p:spPr>
          <a:xfrm>
            <a:off x="2096066" y="2057292"/>
            <a:ext cx="1219306" cy="262151"/>
          </a:xfrm>
          <a:prstGeom prst="rect">
            <a:avLst/>
          </a:prstGeom>
          <a:noFill/>
          <a:ln>
            <a:noFill/>
          </a:ln>
        </p:spPr>
      </p:pic>
      <p:pic>
        <p:nvPicPr>
          <p:cNvPr id="285" name="Google Shape;285;p18"/>
          <p:cNvPicPr preferRelativeResize="0"/>
          <p:nvPr/>
        </p:nvPicPr>
        <p:blipFill rotWithShape="1">
          <a:blip r:embed="rId6">
            <a:alphaModFix/>
          </a:blip>
          <a:srcRect b="0" l="0" r="0" t="0"/>
          <a:stretch/>
        </p:blipFill>
        <p:spPr>
          <a:xfrm>
            <a:off x="1456317" y="1664951"/>
            <a:ext cx="8459381" cy="4467849"/>
          </a:xfrm>
          <a:prstGeom prst="rect">
            <a:avLst/>
          </a:prstGeom>
          <a:noFill/>
          <a:ln>
            <a:noFill/>
          </a:ln>
        </p:spPr>
      </p:pic>
      <p:pic>
        <p:nvPicPr>
          <p:cNvPr id="286" name="Google Shape;286;p18"/>
          <p:cNvPicPr preferRelativeResize="0"/>
          <p:nvPr/>
        </p:nvPicPr>
        <p:blipFill rotWithShape="1">
          <a:blip r:embed="rId7">
            <a:alphaModFix/>
          </a:blip>
          <a:srcRect b="0" l="0" r="0" t="0"/>
          <a:stretch/>
        </p:blipFill>
        <p:spPr>
          <a:xfrm>
            <a:off x="4903450" y="1656107"/>
            <a:ext cx="5261304" cy="5303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9"/>
          <p:cNvSpPr txBox="1"/>
          <p:nvPr>
            <p:ph type="title"/>
          </p:nvPr>
        </p:nvSpPr>
        <p:spPr>
          <a:xfrm>
            <a:off x="849437" y="257799"/>
            <a:ext cx="10290764" cy="127994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it-IT" sz="1800">
                <a:latin typeface="Calibri"/>
                <a:ea typeface="Calibri"/>
                <a:cs typeface="Calibri"/>
                <a:sym typeface="Calibri"/>
              </a:rPr>
              <a:t>Puoi aggiungere un insegnamento di 6 crediti, di tipo </a:t>
            </a:r>
            <a:r>
              <a:rPr lang="it-IT" sz="1800" u="sng">
                <a:latin typeface="Calibri"/>
                <a:ea typeface="Calibri"/>
                <a:cs typeface="Calibri"/>
                <a:sym typeface="Calibri"/>
              </a:rPr>
              <a:t>affine o integrativo</a:t>
            </a:r>
            <a:r>
              <a:rPr b="1" lang="it-IT" sz="1800">
                <a:latin typeface="Calibri"/>
                <a:ea typeface="Calibri"/>
                <a:cs typeface="Calibri"/>
                <a:sym typeface="Calibri"/>
              </a:rPr>
              <a:t> </a:t>
            </a:r>
            <a:r>
              <a:rPr lang="it-IT" sz="1800">
                <a:latin typeface="Calibri"/>
                <a:ea typeface="Calibri"/>
                <a:cs typeface="Calibri"/>
                <a:sym typeface="Calibri"/>
              </a:rPr>
              <a:t>selezionando uno degli esami in elenco </a:t>
            </a:r>
            <a:r>
              <a:rPr lang="it-IT" sz="1800">
                <a:solidFill>
                  <a:srgbClr val="000000"/>
                </a:solidFill>
                <a:latin typeface="Calibri"/>
                <a:ea typeface="Calibri"/>
                <a:cs typeface="Calibri"/>
                <a:sym typeface="Calibri"/>
              </a:rPr>
              <a:t>offerti</a:t>
            </a:r>
            <a:r>
              <a:rPr b="1" lang="it-IT" sz="1800">
                <a:solidFill>
                  <a:srgbClr val="000000"/>
                </a:solidFill>
                <a:latin typeface="Calibri"/>
                <a:ea typeface="Calibri"/>
                <a:cs typeface="Calibri"/>
                <a:sym typeface="Calibri"/>
              </a:rPr>
              <a:t> </a:t>
            </a:r>
            <a:r>
              <a:rPr lang="it-IT" sz="1800">
                <a:solidFill>
                  <a:srgbClr val="000000"/>
                </a:solidFill>
                <a:latin typeface="Calibri"/>
                <a:ea typeface="Calibri"/>
                <a:cs typeface="Calibri"/>
                <a:sym typeface="Calibri"/>
              </a:rPr>
              <a:t>al </a:t>
            </a:r>
            <a:r>
              <a:rPr b="1" lang="it-IT" sz="1800">
                <a:solidFill>
                  <a:srgbClr val="000000"/>
                </a:solidFill>
                <a:latin typeface="Calibri"/>
                <a:ea typeface="Calibri"/>
                <a:cs typeface="Calibri"/>
                <a:sym typeface="Calibri"/>
              </a:rPr>
              <a:t>secondo anno,</a:t>
            </a:r>
            <a:r>
              <a:rPr lang="it-IT" sz="1800">
                <a:solidFill>
                  <a:srgbClr val="000000"/>
                </a:solidFill>
                <a:latin typeface="Calibri"/>
                <a:ea typeface="Calibri"/>
                <a:cs typeface="Calibri"/>
                <a:sym typeface="Calibri"/>
              </a:rPr>
              <a:t> </a:t>
            </a:r>
            <a:r>
              <a:rPr lang="it-IT" sz="1800">
                <a:latin typeface="Calibri"/>
                <a:ea typeface="Calibri"/>
                <a:cs typeface="Calibri"/>
                <a:sym typeface="Calibri"/>
              </a:rPr>
              <a:t>(fig. 13).</a:t>
            </a:r>
            <a:br>
              <a:rPr lang="it-IT" sz="1800">
                <a:latin typeface="Calibri"/>
                <a:ea typeface="Calibri"/>
                <a:cs typeface="Calibri"/>
                <a:sym typeface="Calibri"/>
              </a:rPr>
            </a:br>
            <a:r>
              <a:rPr i="1" lang="it-IT" sz="1800">
                <a:latin typeface="Calibri"/>
                <a:ea typeface="Calibri"/>
                <a:cs typeface="Calibri"/>
                <a:sym typeface="Calibri"/>
              </a:rPr>
              <a:t>Se utilizzi questa regola, clicca ''Regola succ.'' per proseguire nella compilazione. </a:t>
            </a:r>
            <a:br>
              <a:rPr lang="it-IT" sz="1800">
                <a:latin typeface="Calibri"/>
                <a:ea typeface="Calibri"/>
                <a:cs typeface="Calibri"/>
                <a:sym typeface="Calibri"/>
              </a:rPr>
            </a:br>
            <a:r>
              <a:rPr i="1" lang="it-IT" sz="1800">
                <a:latin typeface="Calibri"/>
                <a:ea typeface="Calibri"/>
                <a:cs typeface="Calibri"/>
                <a:sym typeface="Calibri"/>
              </a:rPr>
              <a:t>Se non intendi selezionare alcuna attività, clicca '</a:t>
            </a:r>
            <a:r>
              <a:rPr b="1" i="1" lang="it-IT" sz="1800">
                <a:latin typeface="Calibri"/>
                <a:ea typeface="Calibri"/>
                <a:cs typeface="Calibri"/>
                <a:sym typeface="Calibri"/>
              </a:rPr>
              <a:t>'Salta la scelta'‘ </a:t>
            </a:r>
            <a:r>
              <a:rPr i="1" lang="it-IT" sz="1800">
                <a:latin typeface="Calibri"/>
                <a:ea typeface="Calibri"/>
                <a:cs typeface="Calibri"/>
                <a:sym typeface="Calibri"/>
              </a:rPr>
              <a:t>per</a:t>
            </a:r>
            <a:r>
              <a:rPr b="1" i="1" lang="it-IT" sz="1800">
                <a:latin typeface="Calibri"/>
                <a:ea typeface="Calibri"/>
                <a:cs typeface="Calibri"/>
                <a:sym typeface="Calibri"/>
              </a:rPr>
              <a:t> </a:t>
            </a:r>
            <a:r>
              <a:rPr i="1" lang="it-IT" sz="1800">
                <a:latin typeface="Calibri"/>
                <a:ea typeface="Calibri"/>
                <a:cs typeface="Calibri"/>
                <a:sym typeface="Calibri"/>
              </a:rPr>
              <a:t>passare alla regola successiva.</a:t>
            </a:r>
            <a:br>
              <a:rPr lang="it-IT" sz="1600">
                <a:latin typeface="Calibri"/>
                <a:ea typeface="Calibri"/>
                <a:cs typeface="Calibri"/>
                <a:sym typeface="Calibri"/>
              </a:rPr>
            </a:br>
            <a:br>
              <a:rPr lang="it-IT" sz="1600">
                <a:latin typeface="Calibri"/>
                <a:ea typeface="Calibri"/>
                <a:cs typeface="Calibri"/>
                <a:sym typeface="Calibri"/>
              </a:rPr>
            </a:br>
            <a:endParaRPr sz="1600"/>
          </a:p>
        </p:txBody>
      </p:sp>
      <p:sp>
        <p:nvSpPr>
          <p:cNvPr id="292" name="Google Shape;292;p19"/>
          <p:cNvSpPr txBox="1"/>
          <p:nvPr>
            <p:ph idx="1" type="body"/>
          </p:nvPr>
        </p:nvSpPr>
        <p:spPr>
          <a:xfrm>
            <a:off x="931652" y="1825624"/>
            <a:ext cx="10422147" cy="483396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13</a:t>
            </a:r>
            <a:endParaRPr sz="1400"/>
          </a:p>
        </p:txBody>
      </p:sp>
      <p:sp>
        <p:nvSpPr>
          <p:cNvPr id="293" name="Google Shape;29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pic>
        <p:nvPicPr>
          <p:cNvPr id="294" name="Google Shape;294;p19"/>
          <p:cNvPicPr preferRelativeResize="0"/>
          <p:nvPr/>
        </p:nvPicPr>
        <p:blipFill rotWithShape="1">
          <a:blip r:embed="rId3">
            <a:alphaModFix/>
          </a:blip>
          <a:srcRect b="0" l="0" r="0" t="0"/>
          <a:stretch/>
        </p:blipFill>
        <p:spPr>
          <a:xfrm>
            <a:off x="931652" y="1207711"/>
            <a:ext cx="10126334" cy="457240"/>
          </a:xfrm>
          <a:prstGeom prst="rect">
            <a:avLst/>
          </a:prstGeom>
          <a:noFill/>
          <a:ln>
            <a:noFill/>
          </a:ln>
        </p:spPr>
      </p:pic>
      <p:sp>
        <p:nvSpPr>
          <p:cNvPr id="295" name="Google Shape;295;p19"/>
          <p:cNvSpPr/>
          <p:nvPr/>
        </p:nvSpPr>
        <p:spPr>
          <a:xfrm>
            <a:off x="5377532" y="1195901"/>
            <a:ext cx="1219200" cy="2286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96" name="Google Shape;296;p19"/>
          <p:cNvPicPr preferRelativeResize="0"/>
          <p:nvPr/>
        </p:nvPicPr>
        <p:blipFill rotWithShape="1">
          <a:blip r:embed="rId4">
            <a:alphaModFix/>
          </a:blip>
          <a:srcRect b="0" l="0" r="0" t="0"/>
          <a:stretch/>
        </p:blipFill>
        <p:spPr>
          <a:xfrm>
            <a:off x="2679344" y="1763740"/>
            <a:ext cx="1219306" cy="231668"/>
          </a:xfrm>
          <a:prstGeom prst="rect">
            <a:avLst/>
          </a:prstGeom>
          <a:noFill/>
          <a:ln>
            <a:noFill/>
          </a:ln>
        </p:spPr>
      </p:pic>
      <p:sp>
        <p:nvSpPr>
          <p:cNvPr id="297" name="Google Shape;297;p19"/>
          <p:cNvSpPr/>
          <p:nvPr/>
        </p:nvSpPr>
        <p:spPr>
          <a:xfrm>
            <a:off x="923965" y="1234526"/>
            <a:ext cx="10126334" cy="4961151"/>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98" name="Google Shape;298;p19"/>
          <p:cNvPicPr preferRelativeResize="0"/>
          <p:nvPr/>
        </p:nvPicPr>
        <p:blipFill rotWithShape="1">
          <a:blip r:embed="rId5">
            <a:alphaModFix/>
          </a:blip>
          <a:srcRect b="0" l="0" r="0" t="0"/>
          <a:stretch/>
        </p:blipFill>
        <p:spPr>
          <a:xfrm>
            <a:off x="2096066" y="2057292"/>
            <a:ext cx="1219306" cy="262151"/>
          </a:xfrm>
          <a:prstGeom prst="rect">
            <a:avLst/>
          </a:prstGeom>
          <a:noFill/>
          <a:ln>
            <a:noFill/>
          </a:ln>
        </p:spPr>
      </p:pic>
      <p:pic>
        <p:nvPicPr>
          <p:cNvPr id="299" name="Google Shape;299;p19"/>
          <p:cNvPicPr preferRelativeResize="0"/>
          <p:nvPr/>
        </p:nvPicPr>
        <p:blipFill rotWithShape="1">
          <a:blip r:embed="rId6">
            <a:alphaModFix/>
          </a:blip>
          <a:srcRect b="0" l="0" r="0" t="0"/>
          <a:stretch/>
        </p:blipFill>
        <p:spPr>
          <a:xfrm>
            <a:off x="1781257" y="1953716"/>
            <a:ext cx="8411749" cy="3972479"/>
          </a:xfrm>
          <a:prstGeom prst="rect">
            <a:avLst/>
          </a:prstGeom>
          <a:noFill/>
          <a:ln>
            <a:noFill/>
          </a:ln>
        </p:spPr>
      </p:pic>
      <p:pic>
        <p:nvPicPr>
          <p:cNvPr id="300" name="Google Shape;300;p19"/>
          <p:cNvPicPr preferRelativeResize="0"/>
          <p:nvPr/>
        </p:nvPicPr>
        <p:blipFill rotWithShape="1">
          <a:blip r:embed="rId7">
            <a:alphaModFix/>
          </a:blip>
          <a:srcRect b="0" l="0" r="0" t="0"/>
          <a:stretch/>
        </p:blipFill>
        <p:spPr>
          <a:xfrm>
            <a:off x="5246511" y="1891832"/>
            <a:ext cx="5261304" cy="5303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838200" y="365125"/>
            <a:ext cx="10515600" cy="128111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00"/>
              </a:buClr>
              <a:buSzPts val="2400"/>
              <a:buFont typeface="Calibri"/>
              <a:buNone/>
            </a:pPr>
            <a:r>
              <a:rPr b="1" lang="it-IT" sz="2400">
                <a:solidFill>
                  <a:srgbClr val="000000"/>
                </a:solidFill>
              </a:rPr>
              <a:t>Che cos’è il piano di studio?</a:t>
            </a:r>
            <a:br>
              <a:rPr b="1" lang="it-IT" sz="2400">
                <a:solidFill>
                  <a:srgbClr val="000000"/>
                </a:solidFill>
              </a:rPr>
            </a:br>
            <a:r>
              <a:rPr b="1" lang="it-IT" sz="2400">
                <a:solidFill>
                  <a:srgbClr val="000000"/>
                </a:solidFill>
              </a:rPr>
              <a:t> </a:t>
            </a:r>
            <a:endParaRPr sz="2400"/>
          </a:p>
        </p:txBody>
      </p:sp>
      <p:sp>
        <p:nvSpPr>
          <p:cNvPr id="98" name="Google Shape;98;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600"/>
              <a:buNone/>
            </a:pPr>
            <a:r>
              <a:rPr lang="it-IT" sz="1600">
                <a:solidFill>
                  <a:srgbClr val="000000"/>
                </a:solidFill>
                <a:latin typeface="Calibri"/>
                <a:ea typeface="Calibri"/>
                <a:cs typeface="Calibri"/>
                <a:sym typeface="Calibri"/>
              </a:rPr>
              <a:t>Il piano di studio è l’insieme delle attività formative obbligatorie, delle attività previste come opzionali e delle attività formative scelte autonomamente dallo studente, in coerenza con il Regolamento Didattico del Corso di Studio.</a:t>
            </a:r>
            <a:endParaRPr/>
          </a:p>
          <a:p>
            <a:pPr indent="0" lvl="0" marL="0" rtl="0" algn="just">
              <a:lnSpc>
                <a:spcPct val="100000"/>
              </a:lnSpc>
              <a:spcBef>
                <a:spcPts val="0"/>
              </a:spcBef>
              <a:spcAft>
                <a:spcPts val="0"/>
              </a:spcAft>
              <a:buClr>
                <a:schemeClr val="dk1"/>
              </a:buClr>
              <a:buSzPts val="1600"/>
              <a:buNone/>
            </a:pPr>
            <a:r>
              <a:t/>
            </a:r>
            <a:endParaRPr sz="1600">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t/>
            </a:r>
            <a:endParaRPr sz="1600">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rPr lang="it-IT" sz="1600">
                <a:latin typeface="Calibri"/>
                <a:ea typeface="Calibri"/>
                <a:cs typeface="Calibri"/>
                <a:sym typeface="Calibri"/>
              </a:rPr>
              <a:t>                       Di norma vengono proposte due tipologie di piano, «</a:t>
            </a:r>
            <a:r>
              <a:rPr b="1" lang="it-IT" sz="1600">
                <a:latin typeface="Calibri"/>
                <a:ea typeface="Calibri"/>
                <a:cs typeface="Calibri"/>
                <a:sym typeface="Calibri"/>
              </a:rPr>
              <a:t>da approvare</a:t>
            </a:r>
            <a:r>
              <a:rPr lang="it-IT" sz="1600">
                <a:latin typeface="Calibri"/>
                <a:ea typeface="Calibri"/>
                <a:cs typeface="Calibri"/>
                <a:sym typeface="Calibri"/>
              </a:rPr>
              <a:t>» e «</a:t>
            </a:r>
            <a:r>
              <a:rPr b="1" lang="it-IT" sz="1600">
                <a:latin typeface="Calibri"/>
                <a:ea typeface="Calibri"/>
                <a:cs typeface="Calibri"/>
                <a:sym typeface="Calibri"/>
              </a:rPr>
              <a:t>pre-approvato</a:t>
            </a:r>
            <a:r>
              <a:rPr lang="it-IT" sz="1600">
                <a:latin typeface="Calibri"/>
                <a:ea typeface="Calibri"/>
                <a:cs typeface="Calibri"/>
                <a:sym typeface="Calibri"/>
              </a:rPr>
              <a:t>».</a:t>
            </a:r>
            <a:endParaRPr sz="1600">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t/>
            </a:r>
            <a:endParaRPr sz="1600">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rPr lang="it-IT" sz="1600">
                <a:latin typeface="Calibri"/>
                <a:ea typeface="Calibri"/>
                <a:cs typeface="Calibri"/>
                <a:sym typeface="Calibri"/>
              </a:rPr>
              <a:t>Il piano </a:t>
            </a:r>
            <a:r>
              <a:rPr b="1" lang="it-IT" sz="1600">
                <a:latin typeface="Calibri"/>
                <a:ea typeface="Calibri"/>
                <a:cs typeface="Calibri"/>
                <a:sym typeface="Calibri"/>
              </a:rPr>
              <a:t>da approvare </a:t>
            </a:r>
            <a:r>
              <a:rPr lang="it-IT" sz="1600">
                <a:latin typeface="Calibri"/>
                <a:ea typeface="Calibri"/>
                <a:cs typeface="Calibri"/>
                <a:sym typeface="Calibri"/>
              </a:rPr>
              <a:t>consente di selezionare, come esami a scelta libera, oltre a quelli del tuo Corso, anche insegnamenti offerti da altri Corsi dell’Ateneo. Questo tipo di piano, che risulta «proposto» al momento della conferma, deve essere approvato dal Consiglio di Coordinamento Didattico del tuo Corso dopo il termine previsto per la presentazione; solo successivamente sarà inserito nella tua carriera. </a:t>
            </a:r>
            <a:endParaRPr/>
          </a:p>
          <a:p>
            <a:pPr indent="0" lvl="0" marL="0" rtl="0" algn="just">
              <a:lnSpc>
                <a:spcPct val="100000"/>
              </a:lnSpc>
              <a:spcBef>
                <a:spcPts val="0"/>
              </a:spcBef>
              <a:spcAft>
                <a:spcPts val="0"/>
              </a:spcAft>
              <a:buClr>
                <a:schemeClr val="dk1"/>
              </a:buClr>
              <a:buSzPts val="1600"/>
              <a:buNone/>
            </a:pPr>
            <a:r>
              <a:t/>
            </a:r>
            <a:endParaRPr sz="1600">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rPr lang="it-IT" sz="1600">
                <a:latin typeface="Calibri"/>
                <a:ea typeface="Calibri"/>
                <a:cs typeface="Calibri"/>
                <a:sym typeface="Calibri"/>
              </a:rPr>
              <a:t>Il piano </a:t>
            </a:r>
            <a:r>
              <a:rPr b="1" lang="it-IT" sz="1600">
                <a:latin typeface="Calibri"/>
                <a:ea typeface="Calibri"/>
                <a:cs typeface="Calibri"/>
                <a:sym typeface="Calibri"/>
              </a:rPr>
              <a:t>pre-approvato</a:t>
            </a:r>
            <a:r>
              <a:rPr lang="it-IT" sz="1600">
                <a:latin typeface="Calibri"/>
                <a:ea typeface="Calibri"/>
                <a:cs typeface="Calibri"/>
                <a:sym typeface="Calibri"/>
              </a:rPr>
              <a:t> permette di inserire, come esami a scelta libera, le attività consigliate dal tuo Corso di studio. Il piano risulta pertanto automaticamente approvato, senza la necessità che venga esaminato dopo il termine previsto per la presentazione.</a:t>
            </a:r>
            <a:endParaRPr/>
          </a:p>
          <a:p>
            <a:pPr indent="0" lvl="0" marL="0" rtl="0" algn="just">
              <a:lnSpc>
                <a:spcPct val="100000"/>
              </a:lnSpc>
              <a:spcBef>
                <a:spcPts val="0"/>
              </a:spcBef>
              <a:spcAft>
                <a:spcPts val="0"/>
              </a:spcAft>
              <a:buClr>
                <a:schemeClr val="dk1"/>
              </a:buClr>
              <a:buSzPts val="1600"/>
              <a:buNone/>
            </a:pPr>
            <a:r>
              <a:t/>
            </a:r>
            <a:endParaRPr sz="1600">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t/>
            </a:r>
            <a:endParaRPr sz="1600">
              <a:solidFill>
                <a:srgbClr val="000000"/>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a:p>
        </p:txBody>
      </p:sp>
      <p:sp>
        <p:nvSpPr>
          <p:cNvPr id="99" name="Google Shape;99;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00" name="Google Shape;100;p2"/>
          <p:cNvPicPr preferRelativeResize="0"/>
          <p:nvPr/>
        </p:nvPicPr>
        <p:blipFill rotWithShape="1">
          <a:blip r:embed="rId3">
            <a:alphaModFix/>
          </a:blip>
          <a:srcRect b="0" l="0" r="0" t="0"/>
          <a:stretch/>
        </p:blipFill>
        <p:spPr>
          <a:xfrm>
            <a:off x="7863152" y="249375"/>
            <a:ext cx="1494895" cy="1227908"/>
          </a:xfrm>
          <a:prstGeom prst="rect">
            <a:avLst/>
          </a:prstGeom>
          <a:noFill/>
          <a:ln>
            <a:noFill/>
          </a:ln>
        </p:spPr>
      </p:pic>
      <p:pic>
        <p:nvPicPr>
          <p:cNvPr id="101" name="Google Shape;101;p2"/>
          <p:cNvPicPr preferRelativeResize="0"/>
          <p:nvPr/>
        </p:nvPicPr>
        <p:blipFill rotWithShape="1">
          <a:blip r:embed="rId4">
            <a:alphaModFix/>
          </a:blip>
          <a:srcRect b="0" l="0" r="0" t="0"/>
          <a:stretch/>
        </p:blipFill>
        <p:spPr>
          <a:xfrm>
            <a:off x="940526" y="2329519"/>
            <a:ext cx="957943" cy="83169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0"/>
          <p:cNvSpPr txBox="1"/>
          <p:nvPr>
            <p:ph type="title"/>
          </p:nvPr>
        </p:nvSpPr>
        <p:spPr>
          <a:xfrm>
            <a:off x="838200" y="365126"/>
            <a:ext cx="10515600" cy="85684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it-IT" sz="3200"/>
              <a:t>Ulteriori conoscenze linguistiche</a:t>
            </a:r>
            <a:endParaRPr/>
          </a:p>
        </p:txBody>
      </p:sp>
      <p:sp>
        <p:nvSpPr>
          <p:cNvPr id="306" name="Google Shape;306;p20"/>
          <p:cNvSpPr txBox="1"/>
          <p:nvPr>
            <p:ph idx="1" type="body"/>
          </p:nvPr>
        </p:nvSpPr>
        <p:spPr>
          <a:xfrm>
            <a:off x="522317" y="1221972"/>
            <a:ext cx="10515600" cy="5220392"/>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00000"/>
              </a:lnSpc>
              <a:spcBef>
                <a:spcPts val="0"/>
              </a:spcBef>
              <a:spcAft>
                <a:spcPts val="0"/>
              </a:spcAft>
              <a:buClr>
                <a:schemeClr val="dk1"/>
              </a:buClr>
              <a:buSzPct val="100000"/>
              <a:buNone/>
            </a:pPr>
            <a:r>
              <a:rPr lang="it-IT" sz="1600">
                <a:latin typeface="Calibri"/>
                <a:ea typeface="Calibri"/>
                <a:cs typeface="Calibri"/>
                <a:sym typeface="Calibri"/>
              </a:rPr>
              <a:t>L’acquisizione di 3 CFU del tipo “ulteriori conoscenze linguistiche” avviene secondo le modalità di seguito specificate.</a:t>
            </a:r>
            <a:endParaRPr/>
          </a:p>
          <a:p>
            <a:pPr indent="0" lvl="0" marL="0" rtl="0" algn="l">
              <a:lnSpc>
                <a:spcPct val="100000"/>
              </a:lnSpc>
              <a:spcBef>
                <a:spcPts val="1000"/>
              </a:spcBef>
              <a:spcAft>
                <a:spcPts val="0"/>
              </a:spcAft>
              <a:buClr>
                <a:schemeClr val="dk1"/>
              </a:buClr>
              <a:buSzPct val="100000"/>
              <a:buNone/>
            </a:pPr>
            <a:r>
              <a:rPr b="1" lang="it-IT" sz="1600" u="sng">
                <a:latin typeface="Calibri"/>
                <a:ea typeface="Calibri"/>
                <a:cs typeface="Calibri"/>
                <a:sym typeface="Calibri"/>
              </a:rPr>
              <a:t>Studenti italiani</a:t>
            </a:r>
            <a:r>
              <a:rPr b="1" lang="it-IT" sz="1600">
                <a:latin typeface="Calibri"/>
                <a:ea typeface="Calibri"/>
                <a:cs typeface="Calibri"/>
                <a:sym typeface="Calibri"/>
              </a:rPr>
              <a:t>: </a:t>
            </a:r>
            <a:endParaRPr b="1" sz="1600">
              <a:latin typeface="Calibri"/>
              <a:ea typeface="Calibri"/>
              <a:cs typeface="Calibri"/>
              <a:sym typeface="Calibri"/>
            </a:endParaRPr>
          </a:p>
          <a:p>
            <a:pPr indent="-228600" lvl="0" marL="228600" rtl="0" algn="l">
              <a:lnSpc>
                <a:spcPct val="110000"/>
              </a:lnSpc>
              <a:spcBef>
                <a:spcPts val="1000"/>
              </a:spcBef>
              <a:spcAft>
                <a:spcPts val="0"/>
              </a:spcAft>
              <a:buClr>
                <a:schemeClr val="dk1"/>
              </a:buClr>
              <a:buSzPct val="100000"/>
              <a:buFont typeface="Calibri"/>
              <a:buChar char="-"/>
            </a:pPr>
            <a:r>
              <a:rPr lang="it-IT" sz="1600">
                <a:latin typeface="Calibri"/>
                <a:ea typeface="Calibri"/>
                <a:cs typeface="Calibri"/>
                <a:sym typeface="Calibri"/>
              </a:rPr>
              <a:t>superamento di una prova di verifica di Ateneo di conoscenza di una lingua straniera diversa dall’inglese, di livello </a:t>
            </a:r>
            <a:r>
              <a:rPr b="1" lang="it-IT" sz="1600">
                <a:latin typeface="Calibri"/>
                <a:ea typeface="Calibri"/>
                <a:cs typeface="Calibri"/>
                <a:sym typeface="Calibri"/>
              </a:rPr>
              <a:t>B2</a:t>
            </a:r>
            <a:r>
              <a:rPr lang="it-IT" sz="1600">
                <a:latin typeface="Calibri"/>
                <a:ea typeface="Calibri"/>
                <a:cs typeface="Calibri"/>
                <a:sym typeface="Calibri"/>
              </a:rPr>
              <a:t>, a scelta tra la lingua </a:t>
            </a:r>
            <a:r>
              <a:rPr b="1" lang="it-IT" sz="1600">
                <a:latin typeface="Calibri"/>
                <a:ea typeface="Calibri"/>
                <a:cs typeface="Calibri"/>
                <a:sym typeface="Calibri"/>
              </a:rPr>
              <a:t>FRANCESE, SPAGNOLA o TEDESCA </a:t>
            </a:r>
            <a:endParaRPr/>
          </a:p>
          <a:p>
            <a:pPr indent="0" lvl="0" marL="0" rtl="0" algn="l">
              <a:lnSpc>
                <a:spcPct val="60000"/>
              </a:lnSpc>
              <a:spcBef>
                <a:spcPts val="1000"/>
              </a:spcBef>
              <a:spcAft>
                <a:spcPts val="0"/>
              </a:spcAft>
              <a:buClr>
                <a:schemeClr val="dk1"/>
              </a:buClr>
              <a:buSzPct val="100000"/>
              <a:buNone/>
            </a:pPr>
            <a:r>
              <a:rPr lang="it-IT" sz="1600">
                <a:latin typeface="Calibri"/>
                <a:ea typeface="Calibri"/>
                <a:cs typeface="Calibri"/>
                <a:sym typeface="Calibri"/>
              </a:rPr>
              <a:t>oppure </a:t>
            </a:r>
            <a:endParaRPr/>
          </a:p>
          <a:p>
            <a:pPr indent="-228600" lvl="0" marL="228600" rtl="0" algn="l">
              <a:lnSpc>
                <a:spcPct val="60000"/>
              </a:lnSpc>
              <a:spcBef>
                <a:spcPts val="1000"/>
              </a:spcBef>
              <a:spcAft>
                <a:spcPts val="0"/>
              </a:spcAft>
              <a:buClr>
                <a:schemeClr val="dk1"/>
              </a:buClr>
              <a:buSzPct val="100000"/>
              <a:buFont typeface="Calibri"/>
              <a:buChar char="-"/>
            </a:pPr>
            <a:r>
              <a:rPr lang="it-IT" sz="1600">
                <a:latin typeface="Calibri"/>
                <a:ea typeface="Calibri"/>
                <a:cs typeface="Calibri"/>
                <a:sym typeface="Calibri"/>
              </a:rPr>
              <a:t>superamento di una prova di verifica di Ateneo di conoscenza della lingua </a:t>
            </a:r>
            <a:r>
              <a:rPr b="1" lang="it-IT" sz="1600">
                <a:latin typeface="Calibri"/>
                <a:ea typeface="Calibri"/>
                <a:cs typeface="Calibri"/>
                <a:sym typeface="Calibri"/>
              </a:rPr>
              <a:t>INGLESE</a:t>
            </a:r>
            <a:r>
              <a:rPr lang="it-IT" sz="1600">
                <a:latin typeface="Calibri"/>
                <a:ea typeface="Calibri"/>
                <a:cs typeface="Calibri"/>
                <a:sym typeface="Calibri"/>
              </a:rPr>
              <a:t>, di livello </a:t>
            </a:r>
            <a:r>
              <a:rPr b="1" lang="it-IT" sz="1600">
                <a:latin typeface="Calibri"/>
                <a:ea typeface="Calibri"/>
                <a:cs typeface="Calibri"/>
                <a:sym typeface="Calibri"/>
              </a:rPr>
              <a:t>C1</a:t>
            </a:r>
            <a:endParaRPr/>
          </a:p>
          <a:p>
            <a:pPr indent="0" lvl="0" marL="0" rtl="0" algn="l">
              <a:lnSpc>
                <a:spcPct val="60000"/>
              </a:lnSpc>
              <a:spcBef>
                <a:spcPts val="1000"/>
              </a:spcBef>
              <a:spcAft>
                <a:spcPts val="0"/>
              </a:spcAft>
              <a:buClr>
                <a:schemeClr val="dk1"/>
              </a:buClr>
              <a:buSzPct val="100000"/>
              <a:buNone/>
            </a:pPr>
            <a:r>
              <a:rPr lang="it-IT" sz="1600">
                <a:latin typeface="Calibri"/>
                <a:ea typeface="Calibri"/>
                <a:cs typeface="Calibri"/>
                <a:sym typeface="Calibri"/>
              </a:rPr>
              <a:t>oppure </a:t>
            </a:r>
            <a:endParaRPr/>
          </a:p>
          <a:p>
            <a:pPr indent="-228600" lvl="0" marL="228600" rtl="0" algn="l">
              <a:lnSpc>
                <a:spcPct val="60000"/>
              </a:lnSpc>
              <a:spcBef>
                <a:spcPts val="1000"/>
              </a:spcBef>
              <a:spcAft>
                <a:spcPts val="0"/>
              </a:spcAft>
              <a:buClr>
                <a:schemeClr val="dk1"/>
              </a:buClr>
              <a:buSzPct val="100000"/>
              <a:buFont typeface="Calibri"/>
              <a:buChar char="-"/>
            </a:pPr>
            <a:r>
              <a:rPr lang="it-IT" sz="1600">
                <a:latin typeface="Calibri"/>
                <a:ea typeface="Calibri"/>
                <a:cs typeface="Calibri"/>
                <a:sym typeface="Calibri"/>
              </a:rPr>
              <a:t>frequenza del </a:t>
            </a:r>
            <a:r>
              <a:rPr b="1" lang="it-IT" sz="1600">
                <a:latin typeface="Calibri"/>
                <a:ea typeface="Calibri"/>
                <a:cs typeface="Calibri"/>
                <a:sym typeface="Calibri"/>
              </a:rPr>
              <a:t>Laboratory of scientific English. </a:t>
            </a:r>
            <a:r>
              <a:rPr lang="it-IT" sz="1600">
                <a:latin typeface="Calibri"/>
                <a:ea typeface="Calibri"/>
                <a:cs typeface="Calibri"/>
                <a:sym typeface="Calibri"/>
              </a:rPr>
              <a:t>La valutazione è espressa da un giudizio "approvato/non approvato’’</a:t>
            </a:r>
            <a:endParaRPr/>
          </a:p>
          <a:p>
            <a:pPr indent="0" lvl="0" marL="0" rtl="0" algn="l">
              <a:lnSpc>
                <a:spcPct val="60000"/>
              </a:lnSpc>
              <a:spcBef>
                <a:spcPts val="1000"/>
              </a:spcBef>
              <a:spcAft>
                <a:spcPts val="0"/>
              </a:spcAft>
              <a:buClr>
                <a:schemeClr val="dk1"/>
              </a:buClr>
              <a:buSzPct val="100000"/>
              <a:buNone/>
            </a:pPr>
            <a:r>
              <a:rPr lang="it-IT" sz="1600">
                <a:latin typeface="Calibri"/>
                <a:ea typeface="Calibri"/>
                <a:cs typeface="Calibri"/>
                <a:sym typeface="Calibri"/>
              </a:rPr>
              <a:t>oppure </a:t>
            </a:r>
            <a:endParaRPr/>
          </a:p>
          <a:p>
            <a:pPr indent="0" lvl="0" marL="0" rtl="0" algn="l">
              <a:lnSpc>
                <a:spcPct val="110000"/>
              </a:lnSpc>
              <a:spcBef>
                <a:spcPts val="1000"/>
              </a:spcBef>
              <a:spcAft>
                <a:spcPts val="0"/>
              </a:spcAft>
              <a:buClr>
                <a:schemeClr val="dk1"/>
              </a:buClr>
              <a:buSzPct val="100000"/>
              <a:buNone/>
            </a:pPr>
            <a:r>
              <a:rPr lang="it-IT" sz="1600">
                <a:latin typeface="Calibri"/>
                <a:ea typeface="Calibri"/>
                <a:cs typeface="Calibri"/>
                <a:sym typeface="Calibri"/>
              </a:rPr>
              <a:t>-    frequenza di una o più attività trasversali tra quelle offerte dall'Ateneo e riconosciute dal CCD per un totale di almeno 3 CFU finalizzate all'acquisizione di ulteriori conoscenze linguistiche, in particolare del linguaggio dei segni.</a:t>
            </a:r>
            <a:endParaRPr/>
          </a:p>
          <a:p>
            <a:pPr indent="0" lvl="0" marL="0" rtl="0" algn="l">
              <a:lnSpc>
                <a:spcPct val="110000"/>
              </a:lnSpc>
              <a:spcBef>
                <a:spcPts val="1000"/>
              </a:spcBef>
              <a:spcAft>
                <a:spcPts val="0"/>
              </a:spcAft>
              <a:buClr>
                <a:schemeClr val="dk1"/>
              </a:buClr>
              <a:buSzPct val="100000"/>
              <a:buNone/>
            </a:pPr>
            <a:r>
              <a:rPr lang="it-IT" sz="1600">
                <a:latin typeface="Calibri"/>
                <a:ea typeface="Calibri"/>
                <a:cs typeface="Calibri"/>
                <a:sym typeface="Calibri"/>
              </a:rPr>
              <a:t>Nel caso gli studenti siano già in possesso di certificazioni rilasciate dall’Ateneo o da Enti accreditati dall'Ateneo, attestanti conoscenze linguistiche, di livello pari o superiore al B2 per le lingue francese, spagnolo o tedesco, oppure attestanti conoscenze linguistiche, di livello pari o superiore al C1 per la lingua inglese, avranno diritto all'esonero dalla prova e al riconoscimento dei crediti previsti</a:t>
            </a:r>
            <a:endParaRPr/>
          </a:p>
          <a:p>
            <a:pPr indent="0" lvl="0" marL="0" rtl="0" algn="l">
              <a:lnSpc>
                <a:spcPct val="100000"/>
              </a:lnSpc>
              <a:spcBef>
                <a:spcPts val="1000"/>
              </a:spcBef>
              <a:spcAft>
                <a:spcPts val="0"/>
              </a:spcAft>
              <a:buClr>
                <a:schemeClr val="dk1"/>
              </a:buClr>
              <a:buSzPct val="100000"/>
              <a:buNone/>
            </a:pPr>
            <a:r>
              <a:rPr b="1" lang="it-IT" sz="1600" u="sng">
                <a:latin typeface="Calibri"/>
                <a:ea typeface="Calibri"/>
                <a:cs typeface="Calibri"/>
                <a:sym typeface="Calibri"/>
              </a:rPr>
              <a:t>Studenti stranieri</a:t>
            </a:r>
            <a:r>
              <a:rPr lang="it-IT" sz="1600" u="sng">
                <a:latin typeface="Calibri"/>
                <a:ea typeface="Calibri"/>
                <a:cs typeface="Calibri"/>
                <a:sym typeface="Calibri"/>
              </a:rPr>
              <a:t>: </a:t>
            </a:r>
            <a:endParaRPr sz="1600" u="sng">
              <a:latin typeface="Calibri"/>
              <a:ea typeface="Calibri"/>
              <a:cs typeface="Calibri"/>
              <a:sym typeface="Calibri"/>
            </a:endParaRPr>
          </a:p>
          <a:p>
            <a:pPr indent="0" lvl="0" marL="0" rtl="0" algn="l">
              <a:lnSpc>
                <a:spcPct val="100000"/>
              </a:lnSpc>
              <a:spcBef>
                <a:spcPts val="1000"/>
              </a:spcBef>
              <a:spcAft>
                <a:spcPts val="0"/>
              </a:spcAft>
              <a:buClr>
                <a:schemeClr val="dk1"/>
              </a:buClr>
              <a:buSzPct val="100000"/>
              <a:buNone/>
            </a:pPr>
            <a:r>
              <a:rPr lang="it-IT" sz="1600">
                <a:latin typeface="Calibri"/>
                <a:ea typeface="Calibri"/>
                <a:cs typeface="Calibri"/>
                <a:sym typeface="Calibri"/>
              </a:rPr>
              <a:t>- superamento di una prova di verifica di Ateneo di conoscenza della lingua </a:t>
            </a:r>
            <a:r>
              <a:rPr b="1" lang="it-IT" sz="1600">
                <a:latin typeface="Calibri"/>
                <a:ea typeface="Calibri"/>
                <a:cs typeface="Calibri"/>
                <a:sym typeface="Calibri"/>
              </a:rPr>
              <a:t>ITALIANA</a:t>
            </a:r>
            <a:r>
              <a:rPr lang="it-IT" sz="1600">
                <a:latin typeface="Calibri"/>
                <a:ea typeface="Calibri"/>
                <a:cs typeface="Calibri"/>
                <a:sym typeface="Calibri"/>
              </a:rPr>
              <a:t>, di livello </a:t>
            </a:r>
            <a:r>
              <a:rPr b="1" lang="it-IT" sz="1600">
                <a:latin typeface="Calibri"/>
                <a:ea typeface="Calibri"/>
                <a:cs typeface="Calibri"/>
                <a:sym typeface="Calibri"/>
              </a:rPr>
              <a:t>A2</a:t>
            </a:r>
            <a:r>
              <a:rPr lang="it-IT" sz="1600">
                <a:latin typeface="Calibri"/>
                <a:ea typeface="Calibri"/>
                <a:cs typeface="Calibri"/>
                <a:sym typeface="Calibri"/>
              </a:rPr>
              <a:t>. Gli studenti già in possesso di certificazioni rilasciate dall’Ateneo o da Enti accreditati dall'Ateneo, attestanti conoscenze linguistiche, di livello pari o superiore al livello A2, avranno diritto all'esonero dalla prova e al riconoscimento dei crediti previsti.</a:t>
            </a:r>
            <a:endParaRPr/>
          </a:p>
          <a:p>
            <a:pPr indent="0" lvl="0" marL="0" rtl="0" algn="l">
              <a:lnSpc>
                <a:spcPct val="100000"/>
              </a:lnSpc>
              <a:spcBef>
                <a:spcPts val="1000"/>
              </a:spcBef>
              <a:spcAft>
                <a:spcPts val="0"/>
              </a:spcAft>
              <a:buClr>
                <a:schemeClr val="dk1"/>
              </a:buClr>
              <a:buSzPct val="100000"/>
              <a:buNone/>
            </a:pPr>
            <a:r>
              <a:t/>
            </a:r>
            <a:endParaRPr sz="1600">
              <a:latin typeface="Calibri"/>
              <a:ea typeface="Calibri"/>
              <a:cs typeface="Calibri"/>
              <a:sym typeface="Calibri"/>
            </a:endParaRPr>
          </a:p>
        </p:txBody>
      </p:sp>
      <p:sp>
        <p:nvSpPr>
          <p:cNvPr id="307" name="Google Shape;30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1"/>
          <p:cNvSpPr txBox="1"/>
          <p:nvPr>
            <p:ph type="title"/>
          </p:nvPr>
        </p:nvSpPr>
        <p:spPr>
          <a:xfrm>
            <a:off x="767222" y="-205405"/>
            <a:ext cx="10751006" cy="121131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r>
              <a:rPr lang="it-IT" sz="1600">
                <a:latin typeface="Calibri"/>
                <a:ea typeface="Calibri"/>
                <a:cs typeface="Calibri"/>
                <a:sym typeface="Calibri"/>
              </a:rPr>
              <a:t>La regola che segue ti consente di inserire nel tuo piano di studi, al </a:t>
            </a:r>
            <a:r>
              <a:rPr b="1" lang="it-IT" sz="1600">
                <a:latin typeface="Calibri"/>
                <a:ea typeface="Calibri"/>
                <a:cs typeface="Calibri"/>
                <a:sym typeface="Calibri"/>
              </a:rPr>
              <a:t>secondo anno, </a:t>
            </a:r>
            <a:r>
              <a:rPr lang="it-IT" sz="1600">
                <a:latin typeface="Calibri"/>
                <a:ea typeface="Calibri"/>
                <a:cs typeface="Calibri"/>
                <a:sym typeface="Calibri"/>
              </a:rPr>
              <a:t>l’attività di 3 crediti relativa alle ulteriori conoscenze linguistiche (figura 14 ).</a:t>
            </a:r>
            <a:br>
              <a:rPr lang="it-IT" sz="1600">
                <a:latin typeface="Calibri"/>
                <a:ea typeface="Calibri"/>
                <a:cs typeface="Calibri"/>
                <a:sym typeface="Calibri"/>
              </a:rPr>
            </a:br>
            <a:r>
              <a:rPr lang="it-IT" sz="1600">
                <a:latin typeface="Calibri"/>
                <a:ea typeface="Calibri"/>
                <a:cs typeface="Calibri"/>
                <a:sym typeface="Calibri"/>
              </a:rPr>
              <a:t>Clicca ‘’Regola succ.’’ per proseguire.</a:t>
            </a:r>
            <a:endParaRPr sz="1600"/>
          </a:p>
        </p:txBody>
      </p:sp>
      <p:sp>
        <p:nvSpPr>
          <p:cNvPr id="313" name="Google Shape;313;p21"/>
          <p:cNvSpPr txBox="1"/>
          <p:nvPr>
            <p:ph idx="1" type="body"/>
          </p:nvPr>
        </p:nvSpPr>
        <p:spPr>
          <a:xfrm>
            <a:off x="931652" y="1825624"/>
            <a:ext cx="10422147" cy="483396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14</a:t>
            </a:r>
            <a:endParaRPr sz="1400"/>
          </a:p>
        </p:txBody>
      </p:sp>
      <p:sp>
        <p:nvSpPr>
          <p:cNvPr id="314" name="Google Shape;31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pic>
        <p:nvPicPr>
          <p:cNvPr id="315" name="Google Shape;315;p21"/>
          <p:cNvPicPr preferRelativeResize="0"/>
          <p:nvPr/>
        </p:nvPicPr>
        <p:blipFill rotWithShape="1">
          <a:blip r:embed="rId3">
            <a:alphaModFix/>
          </a:blip>
          <a:srcRect b="0" l="0" r="0" t="0"/>
          <a:stretch/>
        </p:blipFill>
        <p:spPr>
          <a:xfrm>
            <a:off x="931652" y="1226164"/>
            <a:ext cx="10126334" cy="457240"/>
          </a:xfrm>
          <a:prstGeom prst="rect">
            <a:avLst/>
          </a:prstGeom>
          <a:noFill/>
          <a:ln>
            <a:noFill/>
          </a:ln>
        </p:spPr>
      </p:pic>
      <p:sp>
        <p:nvSpPr>
          <p:cNvPr id="316" name="Google Shape;316;p21"/>
          <p:cNvSpPr/>
          <p:nvPr/>
        </p:nvSpPr>
        <p:spPr>
          <a:xfrm>
            <a:off x="5385219" y="1234526"/>
            <a:ext cx="1219200" cy="2286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17" name="Google Shape;317;p21"/>
          <p:cNvPicPr preferRelativeResize="0"/>
          <p:nvPr/>
        </p:nvPicPr>
        <p:blipFill rotWithShape="1">
          <a:blip r:embed="rId4">
            <a:alphaModFix/>
          </a:blip>
          <a:srcRect b="0" l="0" r="0" t="0"/>
          <a:stretch/>
        </p:blipFill>
        <p:spPr>
          <a:xfrm>
            <a:off x="2679344" y="1763740"/>
            <a:ext cx="1219306" cy="231668"/>
          </a:xfrm>
          <a:prstGeom prst="rect">
            <a:avLst/>
          </a:prstGeom>
          <a:noFill/>
          <a:ln>
            <a:noFill/>
          </a:ln>
        </p:spPr>
      </p:pic>
      <p:sp>
        <p:nvSpPr>
          <p:cNvPr id="318" name="Google Shape;318;p21"/>
          <p:cNvSpPr/>
          <p:nvPr/>
        </p:nvSpPr>
        <p:spPr>
          <a:xfrm>
            <a:off x="923965" y="1234526"/>
            <a:ext cx="10126334" cy="4961151"/>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Ritaglio schermata" id="319" name="Google Shape;319;p21"/>
          <p:cNvPicPr preferRelativeResize="0"/>
          <p:nvPr/>
        </p:nvPicPr>
        <p:blipFill rotWithShape="1">
          <a:blip r:embed="rId5">
            <a:alphaModFix/>
          </a:blip>
          <a:srcRect b="0" l="0" r="0" t="0"/>
          <a:stretch/>
        </p:blipFill>
        <p:spPr>
          <a:xfrm>
            <a:off x="1315424" y="1876641"/>
            <a:ext cx="8364117" cy="402011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2"/>
          <p:cNvSpPr txBox="1"/>
          <p:nvPr>
            <p:ph idx="1" type="body"/>
          </p:nvPr>
        </p:nvSpPr>
        <p:spPr>
          <a:xfrm>
            <a:off x="838200" y="1207698"/>
            <a:ext cx="10515600" cy="496926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000000"/>
              </a:buClr>
              <a:buSzPts val="3200"/>
              <a:buNone/>
            </a:pPr>
            <a:r>
              <a:rPr lang="it-IT" sz="3200">
                <a:solidFill>
                  <a:srgbClr val="000000"/>
                </a:solidFill>
                <a:latin typeface="Calibri"/>
                <a:ea typeface="Calibri"/>
                <a:cs typeface="Calibri"/>
                <a:sym typeface="Calibri"/>
              </a:rPr>
              <a:t>ATTIVITA’ A SCELTA LIBERA DELLO STUDENTE</a:t>
            </a:r>
            <a:endParaRPr/>
          </a:p>
          <a:p>
            <a:pPr indent="0" lvl="0" marL="0" rtl="0" algn="just">
              <a:lnSpc>
                <a:spcPct val="90000"/>
              </a:lnSpc>
              <a:spcBef>
                <a:spcPts val="1000"/>
              </a:spcBef>
              <a:spcAft>
                <a:spcPts val="0"/>
              </a:spcAft>
              <a:buClr>
                <a:schemeClr val="dk1"/>
              </a:buClr>
              <a:buSzPts val="2200"/>
              <a:buNone/>
            </a:pPr>
            <a:r>
              <a:t/>
            </a:r>
            <a:endParaRPr sz="2200">
              <a:latin typeface="Calibri"/>
              <a:ea typeface="Calibri"/>
              <a:cs typeface="Calibri"/>
              <a:sym typeface="Calibri"/>
            </a:endParaRPr>
          </a:p>
          <a:p>
            <a:pPr indent="0" lvl="0" marL="0" rtl="0" algn="just">
              <a:lnSpc>
                <a:spcPct val="90000"/>
              </a:lnSpc>
              <a:spcBef>
                <a:spcPts val="1000"/>
              </a:spcBef>
              <a:spcAft>
                <a:spcPts val="0"/>
              </a:spcAft>
              <a:buClr>
                <a:schemeClr val="dk1"/>
              </a:buClr>
              <a:buSzPts val="2200"/>
              <a:buNone/>
            </a:pPr>
            <a:r>
              <a:rPr lang="it-IT" sz="2200">
                <a:latin typeface="Calibri"/>
                <a:ea typeface="Calibri"/>
                <a:cs typeface="Calibri"/>
                <a:sym typeface="Calibri"/>
              </a:rPr>
              <a:t>Nelle regole che seguono, a partire da quella dedicata agli esami svolti in ERASMUS (fig. 12) ti viene chiesto di scegliere gli insegnamenti offerti dal tuo Corso e/o da altri Corsi di laurea magistrale dell’Ateneo per conseguire i </a:t>
            </a:r>
            <a:r>
              <a:rPr b="1" lang="it-IT" sz="2200">
                <a:latin typeface="Calibri"/>
                <a:ea typeface="Calibri"/>
                <a:cs typeface="Calibri"/>
                <a:sym typeface="Calibri"/>
              </a:rPr>
              <a:t>crediti a scelta libera,</a:t>
            </a:r>
            <a:r>
              <a:rPr lang="it-IT" sz="2200">
                <a:latin typeface="Calibri"/>
                <a:ea typeface="Calibri"/>
                <a:cs typeface="Calibri"/>
                <a:sym typeface="Calibri"/>
              </a:rPr>
              <a:t> come previsto dal Regolamento didattico del Corso, per un totale di </a:t>
            </a:r>
            <a:r>
              <a:rPr b="1" lang="it-IT" sz="2200">
                <a:latin typeface="Calibri"/>
                <a:ea typeface="Calibri"/>
                <a:cs typeface="Calibri"/>
                <a:sym typeface="Calibri"/>
              </a:rPr>
              <a:t>12 crediti</a:t>
            </a:r>
            <a:r>
              <a:rPr lang="it-IT" sz="2200">
                <a:latin typeface="Calibri"/>
                <a:ea typeface="Calibri"/>
                <a:cs typeface="Calibri"/>
                <a:sym typeface="Calibri"/>
              </a:rPr>
              <a:t>. </a:t>
            </a:r>
            <a:endParaRPr/>
          </a:p>
          <a:p>
            <a:pPr indent="0" lvl="0" marL="0" rtl="0" algn="just">
              <a:lnSpc>
                <a:spcPct val="90000"/>
              </a:lnSpc>
              <a:spcBef>
                <a:spcPts val="1000"/>
              </a:spcBef>
              <a:spcAft>
                <a:spcPts val="0"/>
              </a:spcAft>
              <a:buClr>
                <a:schemeClr val="dk1"/>
              </a:buClr>
              <a:buSzPts val="2200"/>
              <a:buNone/>
            </a:pPr>
            <a:r>
              <a:rPr lang="it-IT" sz="2200">
                <a:latin typeface="Calibri"/>
                <a:ea typeface="Calibri"/>
                <a:cs typeface="Calibri"/>
                <a:sym typeface="Calibri"/>
              </a:rPr>
              <a:t> </a:t>
            </a:r>
            <a:endParaRPr/>
          </a:p>
          <a:p>
            <a:pPr indent="0" lvl="0" marL="0" rtl="0" algn="just">
              <a:lnSpc>
                <a:spcPct val="90000"/>
              </a:lnSpc>
              <a:spcBef>
                <a:spcPts val="1000"/>
              </a:spcBef>
              <a:spcAft>
                <a:spcPts val="0"/>
              </a:spcAft>
              <a:buClr>
                <a:schemeClr val="dk1"/>
              </a:buClr>
              <a:buSzPts val="2200"/>
              <a:buNone/>
            </a:pPr>
            <a:r>
              <a:rPr b="1" lang="it-IT" sz="2200">
                <a:latin typeface="Calibri"/>
                <a:ea typeface="Calibri"/>
                <a:cs typeface="Calibri"/>
                <a:sym typeface="Calibri"/>
              </a:rPr>
              <a:t>ATTENZIONE</a:t>
            </a:r>
            <a:r>
              <a:rPr lang="it-IT" sz="2200">
                <a:latin typeface="Calibri"/>
                <a:ea typeface="Calibri"/>
                <a:cs typeface="Calibri"/>
                <a:sym typeface="Calibri"/>
              </a:rPr>
              <a:t>: se selezioni insegnamenti a scelta libera la cui somma è pari a 12 crediti, per esempio due esami da 6 crediti, non puoi conseguire altri crediti. Se invece selezioni esami la cui somma supera 12 crediti, per esempio un esame da 6 e uno da 8 crediti, ti è consentito «sforare» (il limite di 12), fino a conseguire al massimo 16 crediti.</a:t>
            </a:r>
            <a:endParaRPr/>
          </a:p>
          <a:p>
            <a:pPr indent="0" lvl="0" marL="0" rtl="0" algn="just">
              <a:lnSpc>
                <a:spcPct val="90000"/>
              </a:lnSpc>
              <a:spcBef>
                <a:spcPts val="1000"/>
              </a:spcBef>
              <a:spcAft>
                <a:spcPts val="0"/>
              </a:spcAft>
              <a:buClr>
                <a:schemeClr val="dk1"/>
              </a:buClr>
              <a:buSzPts val="2600"/>
              <a:buNone/>
            </a:pPr>
            <a:r>
              <a:rPr lang="it-IT" sz="2600">
                <a:latin typeface="Calibri"/>
                <a:ea typeface="Calibri"/>
                <a:cs typeface="Calibri"/>
                <a:sym typeface="Calibri"/>
              </a:rPr>
              <a:t> </a:t>
            </a:r>
            <a:endParaRPr sz="2600">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a:latin typeface="Calibri"/>
              <a:ea typeface="Calibri"/>
              <a:cs typeface="Calibri"/>
              <a:sym typeface="Calibri"/>
            </a:endParaRPr>
          </a:p>
        </p:txBody>
      </p:sp>
      <p:sp>
        <p:nvSpPr>
          <p:cNvPr id="325" name="Google Shape;325;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3"/>
          <p:cNvSpPr txBox="1"/>
          <p:nvPr>
            <p:ph type="title"/>
          </p:nvPr>
        </p:nvSpPr>
        <p:spPr>
          <a:xfrm>
            <a:off x="838200" y="267419"/>
            <a:ext cx="10515600" cy="14232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r>
              <a:rPr lang="it-IT" sz="1600">
                <a:latin typeface="Calibri"/>
                <a:ea typeface="Calibri"/>
                <a:cs typeface="Calibri"/>
                <a:sym typeface="Calibri"/>
              </a:rPr>
              <a:t>Utilizza questa regola (fig. 15) se partecipi al programma ERASMUS e se il tuo Learning Agreement prevede attività a scelta libera </a:t>
            </a:r>
            <a:r>
              <a:rPr b="1" lang="it-IT" sz="1600">
                <a:latin typeface="Calibri"/>
                <a:ea typeface="Calibri"/>
                <a:cs typeface="Calibri"/>
                <a:sym typeface="Calibri"/>
              </a:rPr>
              <a:t>NON</a:t>
            </a:r>
            <a:r>
              <a:rPr lang="it-IT" sz="1600">
                <a:latin typeface="Calibri"/>
                <a:ea typeface="Calibri"/>
                <a:cs typeface="Calibri"/>
                <a:sym typeface="Calibri"/>
              </a:rPr>
              <a:t> corrispondenti ad esami offerti dal nostro Ateneo. Puoi scegliere fino a 12 crediti.</a:t>
            </a:r>
            <a:br>
              <a:rPr lang="it-IT" sz="1600">
                <a:latin typeface="Calibri"/>
                <a:ea typeface="Calibri"/>
                <a:cs typeface="Calibri"/>
                <a:sym typeface="Calibri"/>
              </a:rPr>
            </a:br>
            <a:r>
              <a:rPr i="1" lang="it-IT" sz="1600">
                <a:latin typeface="Calibri"/>
                <a:ea typeface="Calibri"/>
                <a:cs typeface="Calibri"/>
                <a:sym typeface="Calibri"/>
              </a:rPr>
              <a:t>Se utilizzi questa regola, clicca ''Regola succ.'' per proseguire nella compilazione. </a:t>
            </a:r>
            <a:br>
              <a:rPr lang="it-IT" sz="1600">
                <a:latin typeface="Calibri"/>
                <a:ea typeface="Calibri"/>
                <a:cs typeface="Calibri"/>
                <a:sym typeface="Calibri"/>
              </a:rPr>
            </a:br>
            <a:r>
              <a:rPr i="1" lang="it-IT" sz="1600">
                <a:latin typeface="Calibri"/>
                <a:ea typeface="Calibri"/>
                <a:cs typeface="Calibri"/>
                <a:sym typeface="Calibri"/>
              </a:rPr>
              <a:t>Se non intendi selezionare l’attività, clicca '</a:t>
            </a:r>
            <a:r>
              <a:rPr b="1" i="1" lang="it-IT" sz="1600">
                <a:latin typeface="Calibri"/>
                <a:ea typeface="Calibri"/>
                <a:cs typeface="Calibri"/>
                <a:sym typeface="Calibri"/>
              </a:rPr>
              <a:t>'Salta la scelta'‘ </a:t>
            </a:r>
            <a:r>
              <a:rPr i="1" lang="it-IT" sz="1600">
                <a:latin typeface="Calibri"/>
                <a:ea typeface="Calibri"/>
                <a:cs typeface="Calibri"/>
                <a:sym typeface="Calibri"/>
              </a:rPr>
              <a:t>per passare alla regola successiva.</a:t>
            </a:r>
            <a:br>
              <a:rPr lang="it-IT" sz="16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331" name="Google Shape;331;p23"/>
          <p:cNvSpPr txBox="1"/>
          <p:nvPr>
            <p:ph idx="1" type="body"/>
          </p:nvPr>
        </p:nvSpPr>
        <p:spPr>
          <a:xfrm>
            <a:off x="838200" y="1825624"/>
            <a:ext cx="10515600" cy="477358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15</a:t>
            </a:r>
            <a:endParaRPr sz="1400"/>
          </a:p>
        </p:txBody>
      </p:sp>
      <p:sp>
        <p:nvSpPr>
          <p:cNvPr id="332" name="Google Shape;33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pic>
        <p:nvPicPr>
          <p:cNvPr id="333" name="Google Shape;333;p23"/>
          <p:cNvPicPr preferRelativeResize="0"/>
          <p:nvPr/>
        </p:nvPicPr>
        <p:blipFill rotWithShape="1">
          <a:blip r:embed="rId3">
            <a:alphaModFix/>
          </a:blip>
          <a:srcRect b="0" l="0" r="0" t="0"/>
          <a:stretch/>
        </p:blipFill>
        <p:spPr>
          <a:xfrm>
            <a:off x="926781" y="1394976"/>
            <a:ext cx="10126334" cy="457240"/>
          </a:xfrm>
          <a:prstGeom prst="rect">
            <a:avLst/>
          </a:prstGeom>
          <a:noFill/>
          <a:ln>
            <a:noFill/>
          </a:ln>
        </p:spPr>
      </p:pic>
      <p:pic>
        <p:nvPicPr>
          <p:cNvPr id="334" name="Google Shape;334;p23"/>
          <p:cNvPicPr preferRelativeResize="0"/>
          <p:nvPr/>
        </p:nvPicPr>
        <p:blipFill rotWithShape="1">
          <a:blip r:embed="rId4">
            <a:alphaModFix/>
          </a:blip>
          <a:srcRect b="0" l="0" r="0" t="0"/>
          <a:stretch/>
        </p:blipFill>
        <p:spPr>
          <a:xfrm>
            <a:off x="5311780" y="1404320"/>
            <a:ext cx="1219306" cy="231668"/>
          </a:xfrm>
          <a:prstGeom prst="rect">
            <a:avLst/>
          </a:prstGeom>
          <a:noFill/>
          <a:ln>
            <a:noFill/>
          </a:ln>
        </p:spPr>
      </p:pic>
      <p:pic>
        <p:nvPicPr>
          <p:cNvPr id="335" name="Google Shape;335;p23"/>
          <p:cNvPicPr preferRelativeResize="0"/>
          <p:nvPr/>
        </p:nvPicPr>
        <p:blipFill rotWithShape="1">
          <a:blip r:embed="rId5">
            <a:alphaModFix/>
          </a:blip>
          <a:srcRect b="0" l="0" r="0" t="0"/>
          <a:stretch/>
        </p:blipFill>
        <p:spPr>
          <a:xfrm>
            <a:off x="2277268" y="2267426"/>
            <a:ext cx="1377815" cy="262151"/>
          </a:xfrm>
          <a:prstGeom prst="rect">
            <a:avLst/>
          </a:prstGeom>
          <a:noFill/>
          <a:ln>
            <a:noFill/>
          </a:ln>
        </p:spPr>
      </p:pic>
      <p:sp>
        <p:nvSpPr>
          <p:cNvPr id="336" name="Google Shape;336;p23"/>
          <p:cNvSpPr/>
          <p:nvPr/>
        </p:nvSpPr>
        <p:spPr>
          <a:xfrm>
            <a:off x="926781" y="1404320"/>
            <a:ext cx="10126334" cy="4730473"/>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37" name="Google Shape;337;p23"/>
          <p:cNvPicPr preferRelativeResize="0"/>
          <p:nvPr/>
        </p:nvPicPr>
        <p:blipFill rotWithShape="1">
          <a:blip r:embed="rId6">
            <a:alphaModFix/>
          </a:blip>
          <a:srcRect b="0" l="0" r="0" t="0"/>
          <a:stretch/>
        </p:blipFill>
        <p:spPr>
          <a:xfrm>
            <a:off x="1726915" y="1965625"/>
            <a:ext cx="8526065" cy="4001058"/>
          </a:xfrm>
          <a:prstGeom prst="rect">
            <a:avLst/>
          </a:prstGeom>
          <a:noFill/>
          <a:ln>
            <a:noFill/>
          </a:ln>
        </p:spPr>
      </p:pic>
      <p:pic>
        <p:nvPicPr>
          <p:cNvPr id="338" name="Google Shape;338;p23"/>
          <p:cNvPicPr preferRelativeResize="0"/>
          <p:nvPr/>
        </p:nvPicPr>
        <p:blipFill rotWithShape="1">
          <a:blip r:embed="rId7">
            <a:alphaModFix/>
          </a:blip>
          <a:srcRect b="0" l="0" r="0" t="0"/>
          <a:stretch/>
        </p:blipFill>
        <p:spPr>
          <a:xfrm>
            <a:off x="5205054" y="1912245"/>
            <a:ext cx="5047926" cy="4816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4"/>
          <p:cNvSpPr txBox="1"/>
          <p:nvPr>
            <p:ph type="title"/>
          </p:nvPr>
        </p:nvSpPr>
        <p:spPr>
          <a:xfrm>
            <a:off x="771698" y="144337"/>
            <a:ext cx="10159538" cy="106885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In questa pagina (fig. 16) trovi l’elenco di tutti gli insegnamenti opzionali, offerti dal Regolamento del tuo Corso, al </a:t>
            </a:r>
            <a:r>
              <a:rPr b="1" lang="it-IT" sz="1600">
                <a:latin typeface="Calibri"/>
                <a:ea typeface="Calibri"/>
                <a:cs typeface="Calibri"/>
                <a:sym typeface="Calibri"/>
              </a:rPr>
              <a:t>primo anno</a:t>
            </a:r>
            <a:r>
              <a:rPr lang="it-IT" sz="1600">
                <a:latin typeface="Calibri"/>
                <a:ea typeface="Calibri"/>
                <a:cs typeface="Calibri"/>
                <a:sym typeface="Calibri"/>
              </a:rPr>
              <a:t>, non scelti in precedenza, e che in questa regola puoi selezionare per conseguire i crediti a scelta libera.</a:t>
            </a:r>
            <a:br>
              <a:rPr lang="it-IT" sz="1600">
                <a:latin typeface="Calibri"/>
                <a:ea typeface="Calibri"/>
                <a:cs typeface="Calibri"/>
                <a:sym typeface="Calibri"/>
              </a:rPr>
            </a:br>
            <a:r>
              <a:rPr i="1" lang="it-IT" sz="1600">
                <a:latin typeface="Calibri"/>
                <a:ea typeface="Calibri"/>
                <a:cs typeface="Calibri"/>
                <a:sym typeface="Calibri"/>
              </a:rPr>
              <a:t>Se utilizzi questa regola, clicca ''Regola succ.'' per proseguire nella compilazione. </a:t>
            </a:r>
            <a:br>
              <a:rPr lang="it-IT" sz="1600">
                <a:latin typeface="Calibri"/>
                <a:ea typeface="Calibri"/>
                <a:cs typeface="Calibri"/>
                <a:sym typeface="Calibri"/>
              </a:rPr>
            </a:br>
            <a:r>
              <a:rPr i="1" lang="it-IT" sz="1600">
                <a:latin typeface="Calibri"/>
                <a:ea typeface="Calibri"/>
                <a:cs typeface="Calibri"/>
                <a:sym typeface="Calibri"/>
              </a:rPr>
              <a:t>Se non intendi selezionare alcuna attività, clicca '</a:t>
            </a:r>
            <a:r>
              <a:rPr b="1" i="1" lang="it-IT" sz="1600">
                <a:latin typeface="Calibri"/>
                <a:ea typeface="Calibri"/>
                <a:cs typeface="Calibri"/>
                <a:sym typeface="Calibri"/>
              </a:rPr>
              <a:t>'Salta la scelta'‘ </a:t>
            </a:r>
            <a:r>
              <a:rPr i="1" lang="it-IT" sz="1600">
                <a:latin typeface="Calibri"/>
                <a:ea typeface="Calibri"/>
                <a:cs typeface="Calibri"/>
                <a:sym typeface="Calibri"/>
              </a:rPr>
              <a:t>per passare alla regola successiva.</a:t>
            </a:r>
            <a:br>
              <a:rPr lang="it-IT" sz="16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344" name="Google Shape;344;p24"/>
          <p:cNvSpPr txBox="1"/>
          <p:nvPr>
            <p:ph idx="1" type="body"/>
          </p:nvPr>
        </p:nvSpPr>
        <p:spPr>
          <a:xfrm>
            <a:off x="838200" y="1825624"/>
            <a:ext cx="10515600" cy="4736541"/>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16</a:t>
            </a:r>
            <a:endParaRPr sz="1400"/>
          </a:p>
          <a:p>
            <a:pPr indent="-50800" lvl="0" marL="228600" rtl="0" algn="l">
              <a:lnSpc>
                <a:spcPct val="90000"/>
              </a:lnSpc>
              <a:spcBef>
                <a:spcPts val="1000"/>
              </a:spcBef>
              <a:spcAft>
                <a:spcPts val="0"/>
              </a:spcAft>
              <a:buClr>
                <a:schemeClr val="dk1"/>
              </a:buClr>
              <a:buSzPts val="2800"/>
              <a:buNone/>
            </a:pPr>
            <a:r>
              <a:t/>
            </a:r>
            <a:endParaRPr/>
          </a:p>
        </p:txBody>
      </p:sp>
      <p:sp>
        <p:nvSpPr>
          <p:cNvPr id="345" name="Google Shape;345;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pic>
        <p:nvPicPr>
          <p:cNvPr id="346" name="Google Shape;346;p24"/>
          <p:cNvPicPr preferRelativeResize="0"/>
          <p:nvPr/>
        </p:nvPicPr>
        <p:blipFill rotWithShape="1">
          <a:blip r:embed="rId3">
            <a:alphaModFix/>
          </a:blip>
          <a:srcRect b="0" l="0" r="0" t="0"/>
          <a:stretch/>
        </p:blipFill>
        <p:spPr>
          <a:xfrm>
            <a:off x="2385607" y="1948177"/>
            <a:ext cx="922858" cy="231668"/>
          </a:xfrm>
          <a:prstGeom prst="rect">
            <a:avLst/>
          </a:prstGeom>
          <a:noFill/>
          <a:ln>
            <a:noFill/>
          </a:ln>
        </p:spPr>
      </p:pic>
      <p:pic>
        <p:nvPicPr>
          <p:cNvPr id="347" name="Google Shape;347;p24"/>
          <p:cNvPicPr preferRelativeResize="0"/>
          <p:nvPr/>
        </p:nvPicPr>
        <p:blipFill rotWithShape="1">
          <a:blip r:embed="rId3">
            <a:alphaModFix/>
          </a:blip>
          <a:srcRect b="0" l="0" r="0" t="0"/>
          <a:stretch/>
        </p:blipFill>
        <p:spPr>
          <a:xfrm>
            <a:off x="5183625" y="1284887"/>
            <a:ext cx="1219306" cy="231668"/>
          </a:xfrm>
          <a:prstGeom prst="rect">
            <a:avLst/>
          </a:prstGeom>
          <a:noFill/>
          <a:ln>
            <a:noFill/>
          </a:ln>
        </p:spPr>
      </p:pic>
      <p:pic>
        <p:nvPicPr>
          <p:cNvPr id="348" name="Google Shape;348;p24"/>
          <p:cNvPicPr preferRelativeResize="0"/>
          <p:nvPr/>
        </p:nvPicPr>
        <p:blipFill rotWithShape="1">
          <a:blip r:embed="rId4">
            <a:alphaModFix/>
          </a:blip>
          <a:srcRect b="0" l="0" r="0" t="0"/>
          <a:stretch/>
        </p:blipFill>
        <p:spPr>
          <a:xfrm>
            <a:off x="1894793" y="1378014"/>
            <a:ext cx="7548466" cy="4813514"/>
          </a:xfrm>
          <a:prstGeom prst="rect">
            <a:avLst/>
          </a:prstGeom>
          <a:noFill/>
          <a:ln>
            <a:noFill/>
          </a:ln>
        </p:spPr>
      </p:pic>
      <p:pic>
        <p:nvPicPr>
          <p:cNvPr id="349" name="Google Shape;349;p24"/>
          <p:cNvPicPr preferRelativeResize="0"/>
          <p:nvPr/>
        </p:nvPicPr>
        <p:blipFill rotWithShape="1">
          <a:blip r:embed="rId5">
            <a:alphaModFix/>
          </a:blip>
          <a:srcRect b="0" l="0" r="0" t="0"/>
          <a:stretch/>
        </p:blipFill>
        <p:spPr>
          <a:xfrm>
            <a:off x="4917050" y="1327917"/>
            <a:ext cx="4718713" cy="451143"/>
          </a:xfrm>
          <a:prstGeom prst="rect">
            <a:avLst/>
          </a:prstGeom>
          <a:noFill/>
          <a:ln>
            <a:noFill/>
          </a:ln>
        </p:spPr>
      </p:pic>
      <p:sp>
        <p:nvSpPr>
          <p:cNvPr id="350" name="Google Shape;350;p24"/>
          <p:cNvSpPr/>
          <p:nvPr/>
        </p:nvSpPr>
        <p:spPr>
          <a:xfrm>
            <a:off x="881149" y="1354519"/>
            <a:ext cx="10565476" cy="4837009"/>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5"/>
          <p:cNvSpPr txBox="1"/>
          <p:nvPr>
            <p:ph type="title"/>
          </p:nvPr>
        </p:nvSpPr>
        <p:spPr>
          <a:xfrm>
            <a:off x="913015" y="310769"/>
            <a:ext cx="10515600" cy="12798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Nella regola successiva (fig. 17) trovi l’elenco di tutti gli insegnamenti opzionali, offerti dal Regolamento del tuo Corso, al </a:t>
            </a:r>
            <a:r>
              <a:rPr b="1" lang="it-IT" sz="1600">
                <a:latin typeface="Calibri"/>
                <a:ea typeface="Calibri"/>
                <a:cs typeface="Calibri"/>
                <a:sym typeface="Calibri"/>
              </a:rPr>
              <a:t>secondo anno</a:t>
            </a:r>
            <a:r>
              <a:rPr lang="it-IT" sz="1600">
                <a:latin typeface="Calibri"/>
                <a:ea typeface="Calibri"/>
                <a:cs typeface="Calibri"/>
                <a:sym typeface="Calibri"/>
              </a:rPr>
              <a:t>, non scelti in precedenza e che in questa regola puoi selezionare per conseguire i crediti a scelta libera. </a:t>
            </a:r>
            <a:br>
              <a:rPr lang="it-IT" sz="1600">
                <a:latin typeface="Calibri"/>
                <a:ea typeface="Calibri"/>
                <a:cs typeface="Calibri"/>
                <a:sym typeface="Calibri"/>
              </a:rPr>
            </a:br>
            <a:r>
              <a:rPr lang="it-IT" sz="1600">
                <a:latin typeface="Calibri"/>
                <a:ea typeface="Calibri"/>
                <a:cs typeface="Calibri"/>
                <a:sym typeface="Calibri"/>
              </a:rPr>
              <a:t>Ti è consentito anticiparne la frequenza e sostenere gli esami già al primo anno. </a:t>
            </a:r>
            <a:br>
              <a:rPr lang="it-IT" sz="1600">
                <a:latin typeface="Calibri"/>
                <a:ea typeface="Calibri"/>
                <a:cs typeface="Calibri"/>
                <a:sym typeface="Calibri"/>
              </a:rPr>
            </a:br>
            <a:r>
              <a:rPr i="1" lang="it-IT" sz="1600">
                <a:latin typeface="Calibri"/>
                <a:ea typeface="Calibri"/>
                <a:cs typeface="Calibri"/>
                <a:sym typeface="Calibri"/>
              </a:rPr>
              <a:t>Se utilizzi questa regola, clicca ''Regola succ.'' per proseguire nella compilazione. </a:t>
            </a:r>
            <a:br>
              <a:rPr lang="it-IT" sz="1600">
                <a:latin typeface="Calibri"/>
                <a:ea typeface="Calibri"/>
                <a:cs typeface="Calibri"/>
                <a:sym typeface="Calibri"/>
              </a:rPr>
            </a:br>
            <a:r>
              <a:rPr i="1" lang="it-IT" sz="1600">
                <a:latin typeface="Calibri"/>
                <a:ea typeface="Calibri"/>
                <a:cs typeface="Calibri"/>
                <a:sym typeface="Calibri"/>
              </a:rPr>
              <a:t>Se non intendi selezionare alcuna attività, clicca '</a:t>
            </a:r>
            <a:r>
              <a:rPr b="1" i="1" lang="it-IT" sz="1600">
                <a:latin typeface="Calibri"/>
                <a:ea typeface="Calibri"/>
                <a:cs typeface="Calibri"/>
                <a:sym typeface="Calibri"/>
              </a:rPr>
              <a:t>'Salta la scelta'‘ </a:t>
            </a:r>
            <a:r>
              <a:rPr i="1" lang="it-IT" sz="1600">
                <a:latin typeface="Calibri"/>
                <a:ea typeface="Calibri"/>
                <a:cs typeface="Calibri"/>
                <a:sym typeface="Calibri"/>
              </a:rPr>
              <a:t>per passare alla regola successiva.</a:t>
            </a:r>
            <a:br>
              <a:rPr lang="it-IT" sz="16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356" name="Google Shape;356;p25"/>
          <p:cNvSpPr txBox="1"/>
          <p:nvPr>
            <p:ph idx="1" type="body"/>
          </p:nvPr>
        </p:nvSpPr>
        <p:spPr>
          <a:xfrm>
            <a:off x="838200" y="1920240"/>
            <a:ext cx="10515600" cy="464192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lnSpc>
                <a:spcPct val="90000"/>
              </a:lnSpc>
              <a:spcBef>
                <a:spcPts val="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rPr lang="it-IT" sz="1400"/>
              <a:t>Fig. 17</a:t>
            </a:r>
            <a:endParaRPr sz="1400"/>
          </a:p>
          <a:p>
            <a:pPr indent="-64135" lvl="0" marL="228600" rtl="0" algn="l">
              <a:lnSpc>
                <a:spcPct val="90000"/>
              </a:lnSpc>
              <a:spcBef>
                <a:spcPts val="1000"/>
              </a:spcBef>
              <a:spcAft>
                <a:spcPts val="0"/>
              </a:spcAft>
              <a:buClr>
                <a:schemeClr val="dk1"/>
              </a:buClr>
              <a:buSzPct val="100000"/>
              <a:buNone/>
            </a:pPr>
            <a:r>
              <a:t/>
            </a:r>
            <a:endParaRPr/>
          </a:p>
        </p:txBody>
      </p:sp>
      <p:sp>
        <p:nvSpPr>
          <p:cNvPr id="357" name="Google Shape;3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358" name="Google Shape;358;p25"/>
          <p:cNvSpPr/>
          <p:nvPr/>
        </p:nvSpPr>
        <p:spPr>
          <a:xfrm>
            <a:off x="913015" y="1920240"/>
            <a:ext cx="10176163" cy="3990109"/>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59" name="Google Shape;359;p25"/>
          <p:cNvPicPr preferRelativeResize="0"/>
          <p:nvPr/>
        </p:nvPicPr>
        <p:blipFill rotWithShape="1">
          <a:blip r:embed="rId3">
            <a:alphaModFix/>
          </a:blip>
          <a:srcRect b="0" l="0" r="0" t="0"/>
          <a:stretch/>
        </p:blipFill>
        <p:spPr>
          <a:xfrm>
            <a:off x="1883967" y="2036618"/>
            <a:ext cx="8573696" cy="383911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6"/>
          <p:cNvSpPr txBox="1"/>
          <p:nvPr>
            <p:ph type="title"/>
          </p:nvPr>
        </p:nvSpPr>
        <p:spPr>
          <a:xfrm>
            <a:off x="913015" y="310769"/>
            <a:ext cx="10515600" cy="12798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Nella regola successiva (fig. 17) trovi l’elenco di tutti gli insegnamenti opzionali, offerti dal Regolamento del tuo Corso, al </a:t>
            </a:r>
            <a:r>
              <a:rPr b="1" lang="it-IT" sz="1600">
                <a:latin typeface="Calibri"/>
                <a:ea typeface="Calibri"/>
                <a:cs typeface="Calibri"/>
                <a:sym typeface="Calibri"/>
              </a:rPr>
              <a:t>secondo anno</a:t>
            </a:r>
            <a:r>
              <a:rPr lang="it-IT" sz="1600">
                <a:latin typeface="Calibri"/>
                <a:ea typeface="Calibri"/>
                <a:cs typeface="Calibri"/>
                <a:sym typeface="Calibri"/>
              </a:rPr>
              <a:t>, non scelti in precedenza e che in questa regola puoi selezionare per conseguire i crediti a scelta libera. </a:t>
            </a:r>
            <a:br>
              <a:rPr lang="it-IT" sz="1600">
                <a:latin typeface="Calibri"/>
                <a:ea typeface="Calibri"/>
                <a:cs typeface="Calibri"/>
                <a:sym typeface="Calibri"/>
              </a:rPr>
            </a:br>
            <a:r>
              <a:rPr lang="it-IT" sz="1600">
                <a:latin typeface="Calibri"/>
                <a:ea typeface="Calibri"/>
                <a:cs typeface="Calibri"/>
                <a:sym typeface="Calibri"/>
              </a:rPr>
              <a:t>NON TI E CONSENTITO ANTICIPARE LA FREQUENZA DI TALI INSEGNAMENTI. </a:t>
            </a:r>
            <a:br>
              <a:rPr lang="it-IT" sz="1600">
                <a:latin typeface="Calibri"/>
                <a:ea typeface="Calibri"/>
                <a:cs typeface="Calibri"/>
                <a:sym typeface="Calibri"/>
              </a:rPr>
            </a:br>
            <a:r>
              <a:rPr i="1" lang="it-IT" sz="1600">
                <a:latin typeface="Calibri"/>
                <a:ea typeface="Calibri"/>
                <a:cs typeface="Calibri"/>
                <a:sym typeface="Calibri"/>
              </a:rPr>
              <a:t>Se utilizzi questa regola, clicca ''Regola succ.'' per proseguire nella compilazione. </a:t>
            </a:r>
            <a:br>
              <a:rPr lang="it-IT" sz="1600">
                <a:latin typeface="Calibri"/>
                <a:ea typeface="Calibri"/>
                <a:cs typeface="Calibri"/>
                <a:sym typeface="Calibri"/>
              </a:rPr>
            </a:br>
            <a:r>
              <a:rPr i="1" lang="it-IT" sz="1600">
                <a:latin typeface="Calibri"/>
                <a:ea typeface="Calibri"/>
                <a:cs typeface="Calibri"/>
                <a:sym typeface="Calibri"/>
              </a:rPr>
              <a:t>Se non intendi selezionare alcuna attività, clicca '</a:t>
            </a:r>
            <a:r>
              <a:rPr b="1" i="1" lang="it-IT" sz="1600">
                <a:latin typeface="Calibri"/>
                <a:ea typeface="Calibri"/>
                <a:cs typeface="Calibri"/>
                <a:sym typeface="Calibri"/>
              </a:rPr>
              <a:t>'Salta la scelta'‘ </a:t>
            </a:r>
            <a:r>
              <a:rPr i="1" lang="it-IT" sz="1600">
                <a:latin typeface="Calibri"/>
                <a:ea typeface="Calibri"/>
                <a:cs typeface="Calibri"/>
                <a:sym typeface="Calibri"/>
              </a:rPr>
              <a:t>per passare alla regola successiva.</a:t>
            </a:r>
            <a:br>
              <a:rPr lang="it-IT" sz="16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365" name="Google Shape;365;p26"/>
          <p:cNvSpPr txBox="1"/>
          <p:nvPr>
            <p:ph idx="1" type="body"/>
          </p:nvPr>
        </p:nvSpPr>
        <p:spPr>
          <a:xfrm>
            <a:off x="838200" y="1920240"/>
            <a:ext cx="10515600" cy="464192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lnSpc>
                <a:spcPct val="90000"/>
              </a:lnSpc>
              <a:spcBef>
                <a:spcPts val="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rPr lang="it-IT" sz="1400"/>
              <a:t>Fig. 17</a:t>
            </a:r>
            <a:endParaRPr sz="1400"/>
          </a:p>
          <a:p>
            <a:pPr indent="-64135" lvl="0" marL="228600" rtl="0" algn="l">
              <a:lnSpc>
                <a:spcPct val="90000"/>
              </a:lnSpc>
              <a:spcBef>
                <a:spcPts val="1000"/>
              </a:spcBef>
              <a:spcAft>
                <a:spcPts val="0"/>
              </a:spcAft>
              <a:buClr>
                <a:schemeClr val="dk1"/>
              </a:buClr>
              <a:buSzPct val="100000"/>
              <a:buNone/>
            </a:pPr>
            <a:r>
              <a:t/>
            </a:r>
            <a:endParaRPr/>
          </a:p>
        </p:txBody>
      </p:sp>
      <p:sp>
        <p:nvSpPr>
          <p:cNvPr id="366" name="Google Shape;36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67" name="Google Shape;367;p26"/>
          <p:cNvSpPr/>
          <p:nvPr/>
        </p:nvSpPr>
        <p:spPr>
          <a:xfrm>
            <a:off x="913015" y="1920240"/>
            <a:ext cx="10176163" cy="3990109"/>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68" name="Google Shape;368;p26"/>
          <p:cNvPicPr preferRelativeResize="0"/>
          <p:nvPr/>
        </p:nvPicPr>
        <p:blipFill rotWithShape="1">
          <a:blip r:embed="rId3">
            <a:alphaModFix/>
          </a:blip>
          <a:srcRect b="0" l="0" r="0" t="0"/>
          <a:stretch/>
        </p:blipFill>
        <p:spPr>
          <a:xfrm>
            <a:off x="1223098" y="1986154"/>
            <a:ext cx="9508633" cy="382869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7"/>
          <p:cNvSpPr txBox="1"/>
          <p:nvPr>
            <p:ph type="title"/>
          </p:nvPr>
        </p:nvSpPr>
        <p:spPr>
          <a:xfrm>
            <a:off x="654423" y="258792"/>
            <a:ext cx="10954872" cy="106615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br>
            <a:br>
              <a:rPr lang="it-IT" sz="1600"/>
            </a:br>
            <a:r>
              <a:rPr lang="it-IT" sz="1600"/>
              <a:t>Con questa regola e la seguente puoi conseguire i crediti a scelta libera scegliendo tra gli insegnamenti offerti da altri Corsi di studio dell’Ateneo, al primo o al secondo anno. </a:t>
            </a:r>
            <a:br>
              <a:rPr lang="it-IT" sz="1600"/>
            </a:br>
            <a:r>
              <a:rPr lang="it-IT" sz="1600"/>
              <a:t>Clicca “Aggiungi attività” (fig. 18) per accedere alla lista dei Corsi di laurea magistrale dell’Ateneo (fig.19), e quindi agli insegnamenti di </a:t>
            </a:r>
            <a:r>
              <a:rPr b="1" lang="it-IT" sz="1600" u="sng"/>
              <a:t>primo anno </a:t>
            </a:r>
            <a:r>
              <a:rPr lang="it-IT" sz="1600"/>
              <a:t>(fig. 20). </a:t>
            </a:r>
            <a:br>
              <a:rPr lang="it-IT" sz="1600"/>
            </a:br>
            <a:r>
              <a:rPr lang="it-IT" sz="1600"/>
              <a:t>Clicca «Salta regola» se preferisci scegliere tra gli insegnamenti offerti al tuo secondo anno.</a:t>
            </a:r>
            <a:br>
              <a:rPr lang="it-IT" sz="1600"/>
            </a:br>
            <a:br>
              <a:rPr lang="it-IT" sz="1600"/>
            </a:br>
            <a:endParaRPr sz="1600"/>
          </a:p>
        </p:txBody>
      </p:sp>
      <p:sp>
        <p:nvSpPr>
          <p:cNvPr id="374" name="Google Shape;374;p27"/>
          <p:cNvSpPr txBox="1"/>
          <p:nvPr>
            <p:ph idx="1" type="body"/>
          </p:nvPr>
        </p:nvSpPr>
        <p:spPr>
          <a:xfrm>
            <a:off x="838200" y="1825624"/>
            <a:ext cx="10515600" cy="483396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18</a:t>
            </a:r>
            <a:endParaRPr sz="1400"/>
          </a:p>
        </p:txBody>
      </p:sp>
      <p:sp>
        <p:nvSpPr>
          <p:cNvPr id="375" name="Google Shape;375;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pic>
        <p:nvPicPr>
          <p:cNvPr descr="Ritaglio schermata" id="376" name="Google Shape;376;p27"/>
          <p:cNvPicPr preferRelativeResize="0"/>
          <p:nvPr/>
        </p:nvPicPr>
        <p:blipFill rotWithShape="1">
          <a:blip r:embed="rId3">
            <a:alphaModFix/>
          </a:blip>
          <a:srcRect b="0" l="0" r="0" t="0"/>
          <a:stretch/>
        </p:blipFill>
        <p:spPr>
          <a:xfrm>
            <a:off x="2500469" y="1681342"/>
            <a:ext cx="7062956" cy="4469038"/>
          </a:xfrm>
          <a:prstGeom prst="rect">
            <a:avLst/>
          </a:prstGeom>
          <a:noFill/>
          <a:ln>
            <a:noFill/>
          </a:ln>
        </p:spPr>
      </p:pic>
      <p:pic>
        <p:nvPicPr>
          <p:cNvPr id="377" name="Google Shape;377;p27"/>
          <p:cNvPicPr preferRelativeResize="0"/>
          <p:nvPr/>
        </p:nvPicPr>
        <p:blipFill rotWithShape="1">
          <a:blip r:embed="rId4">
            <a:alphaModFix/>
          </a:blip>
          <a:srcRect b="0" l="0" r="0" t="0"/>
          <a:stretch/>
        </p:blipFill>
        <p:spPr>
          <a:xfrm>
            <a:off x="3876181" y="3454975"/>
            <a:ext cx="1003389" cy="255522"/>
          </a:xfrm>
          <a:prstGeom prst="rect">
            <a:avLst/>
          </a:prstGeom>
          <a:noFill/>
          <a:ln>
            <a:noFill/>
          </a:ln>
        </p:spPr>
      </p:pic>
      <p:pic>
        <p:nvPicPr>
          <p:cNvPr id="378" name="Google Shape;378;p27"/>
          <p:cNvPicPr preferRelativeResize="0"/>
          <p:nvPr/>
        </p:nvPicPr>
        <p:blipFill rotWithShape="1">
          <a:blip r:embed="rId5">
            <a:alphaModFix/>
          </a:blip>
          <a:srcRect b="0" l="0" r="0" t="0"/>
          <a:stretch/>
        </p:blipFill>
        <p:spPr>
          <a:xfrm>
            <a:off x="5630506" y="1619458"/>
            <a:ext cx="4925995" cy="506012"/>
          </a:xfrm>
          <a:prstGeom prst="rect">
            <a:avLst/>
          </a:prstGeom>
          <a:noFill/>
          <a:ln>
            <a:noFill/>
          </a:ln>
        </p:spPr>
      </p:pic>
      <p:pic>
        <p:nvPicPr>
          <p:cNvPr id="379" name="Google Shape;379;p27"/>
          <p:cNvPicPr preferRelativeResize="0"/>
          <p:nvPr/>
        </p:nvPicPr>
        <p:blipFill rotWithShape="1">
          <a:blip r:embed="rId6">
            <a:alphaModFix/>
          </a:blip>
          <a:srcRect b="0" l="0" r="0" t="0"/>
          <a:stretch/>
        </p:blipFill>
        <p:spPr>
          <a:xfrm>
            <a:off x="7760995" y="5116878"/>
            <a:ext cx="1042506" cy="438950"/>
          </a:xfrm>
          <a:prstGeom prst="rect">
            <a:avLst/>
          </a:prstGeom>
          <a:noFill/>
          <a:ln>
            <a:noFill/>
          </a:ln>
        </p:spPr>
      </p:pic>
      <p:sp>
        <p:nvSpPr>
          <p:cNvPr id="380" name="Google Shape;380;p27"/>
          <p:cNvSpPr/>
          <p:nvPr/>
        </p:nvSpPr>
        <p:spPr>
          <a:xfrm>
            <a:off x="2527069" y="1945178"/>
            <a:ext cx="906087" cy="2410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1" name="Google Shape;381;p27"/>
          <p:cNvSpPr/>
          <p:nvPr/>
        </p:nvSpPr>
        <p:spPr>
          <a:xfrm>
            <a:off x="764771" y="1619458"/>
            <a:ext cx="10440785" cy="4631713"/>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br>
              <a:rPr lang="it-IT" sz="1600"/>
            </a:br>
            <a:endParaRPr sz="1600">
              <a:latin typeface="Calibri"/>
              <a:ea typeface="Calibri"/>
              <a:cs typeface="Calibri"/>
              <a:sym typeface="Calibri"/>
            </a:endParaRPr>
          </a:p>
        </p:txBody>
      </p:sp>
      <p:sp>
        <p:nvSpPr>
          <p:cNvPr id="387" name="Google Shape;387;p28"/>
          <p:cNvSpPr txBox="1"/>
          <p:nvPr>
            <p:ph idx="1" type="body"/>
          </p:nvPr>
        </p:nvSpPr>
        <p:spPr>
          <a:xfrm>
            <a:off x="838200" y="1825625"/>
            <a:ext cx="10515600" cy="485122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19</a:t>
            </a:r>
            <a:endParaRPr sz="1400"/>
          </a:p>
        </p:txBody>
      </p:sp>
      <p:sp>
        <p:nvSpPr>
          <p:cNvPr id="388" name="Google Shape;388;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pic>
        <p:nvPicPr>
          <p:cNvPr id="389" name="Google Shape;389;p28"/>
          <p:cNvPicPr preferRelativeResize="0"/>
          <p:nvPr/>
        </p:nvPicPr>
        <p:blipFill rotWithShape="1">
          <a:blip r:embed="rId3">
            <a:alphaModFix/>
          </a:blip>
          <a:srcRect b="0" l="-1537" r="-2073" t="15595"/>
          <a:stretch/>
        </p:blipFill>
        <p:spPr>
          <a:xfrm>
            <a:off x="238125" y="788894"/>
            <a:ext cx="11371169" cy="5181974"/>
          </a:xfrm>
          <a:prstGeom prst="rect">
            <a:avLst/>
          </a:prstGeom>
          <a:noFill/>
          <a:ln cap="flat" cmpd="sng" w="12700">
            <a:solidFill>
              <a:schemeClr val="dk1"/>
            </a:solidFill>
            <a:prstDash val="solid"/>
            <a:round/>
            <a:headEnd len="sm" w="sm" type="none"/>
            <a:tailEnd len="sm" w="sm" type="none"/>
          </a:ln>
        </p:spPr>
      </p:pic>
      <p:sp>
        <p:nvSpPr>
          <p:cNvPr id="390" name="Google Shape;390;p28"/>
          <p:cNvSpPr txBox="1"/>
          <p:nvPr/>
        </p:nvSpPr>
        <p:spPr>
          <a:xfrm>
            <a:off x="3496085" y="788894"/>
            <a:ext cx="4276636" cy="41676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1" i="0" lang="it-IT" sz="1400" u="none" cap="none" strike="noStrike">
                <a:solidFill>
                  <a:schemeClr val="dk1"/>
                </a:solidFill>
                <a:latin typeface="Arial Narrow"/>
                <a:ea typeface="Arial Narrow"/>
                <a:cs typeface="Arial Narrow"/>
                <a:sym typeface="Arial Narrow"/>
              </a:rPr>
              <a:t>MARIO ROSSI</a:t>
            </a:r>
            <a:endParaRPr b="0" i="0" sz="11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t/>
            </a:r>
            <a:endParaRPr b="1" i="0" sz="14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29"/>
          <p:cNvSpPr txBox="1"/>
          <p:nvPr>
            <p:ph idx="1" type="body"/>
          </p:nvPr>
        </p:nvSpPr>
        <p:spPr>
          <a:xfrm>
            <a:off x="838200" y="1825625"/>
            <a:ext cx="10515600" cy="484259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20</a:t>
            </a:r>
            <a:endParaRPr sz="1400"/>
          </a:p>
        </p:txBody>
      </p:sp>
      <p:sp>
        <p:nvSpPr>
          <p:cNvPr id="396" name="Google Shape;39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397" name="Google Shape;397;p29"/>
          <p:cNvSpPr txBox="1"/>
          <p:nvPr>
            <p:ph type="title"/>
          </p:nvPr>
        </p:nvSpPr>
        <p:spPr>
          <a:xfrm>
            <a:off x="838200" y="365125"/>
            <a:ext cx="10515600" cy="58378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r>
              <a:rPr lang="it-IT" sz="1600"/>
              <a:t>Dopo aver selezionato il Corso che ti interessa, </a:t>
            </a:r>
            <a:r>
              <a:rPr lang="it-IT" sz="1600">
                <a:latin typeface="Calibri"/>
                <a:ea typeface="Calibri"/>
                <a:cs typeface="Calibri"/>
                <a:sym typeface="Calibri"/>
              </a:rPr>
              <a:t>clicca sul simbolo </a:t>
            </a:r>
            <a:r>
              <a:rPr b="1" lang="it-IT" sz="1600">
                <a:latin typeface="Calibri"/>
                <a:ea typeface="Calibri"/>
                <a:cs typeface="Calibri"/>
                <a:sym typeface="Calibri"/>
              </a:rPr>
              <a:t>+ (Aggiungi) </a:t>
            </a:r>
            <a:r>
              <a:rPr lang="it-IT" sz="1600">
                <a:latin typeface="Calibri"/>
                <a:ea typeface="Calibri"/>
                <a:cs typeface="Calibri"/>
                <a:sym typeface="Calibri"/>
              </a:rPr>
              <a:t>se vuoi  inserire un’attività (fig. 20) al tuo primo anno. </a:t>
            </a:r>
            <a:br>
              <a:rPr lang="it-IT" sz="1600">
                <a:latin typeface="Calibri"/>
                <a:ea typeface="Calibri"/>
                <a:cs typeface="Calibri"/>
                <a:sym typeface="Calibri"/>
              </a:rPr>
            </a:br>
            <a:br>
              <a:rPr lang="it-IT" sz="1600">
                <a:latin typeface="Calibri"/>
                <a:ea typeface="Calibri"/>
                <a:cs typeface="Calibri"/>
                <a:sym typeface="Calibri"/>
              </a:rPr>
            </a:br>
            <a:endParaRPr sz="1600"/>
          </a:p>
        </p:txBody>
      </p:sp>
      <p:sp>
        <p:nvSpPr>
          <p:cNvPr id="398" name="Google Shape;398;p29"/>
          <p:cNvSpPr txBox="1"/>
          <p:nvPr/>
        </p:nvSpPr>
        <p:spPr>
          <a:xfrm>
            <a:off x="4130390" y="1652361"/>
            <a:ext cx="4276636" cy="41676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1" i="0" lang="it-IT" sz="1400" u="none" cap="none" strike="noStrike">
                <a:solidFill>
                  <a:schemeClr val="dk1"/>
                </a:solidFill>
                <a:latin typeface="Arial Narrow"/>
                <a:ea typeface="Arial Narrow"/>
                <a:cs typeface="Arial Narrow"/>
                <a:sym typeface="Arial Narrow"/>
              </a:rPr>
              <a:t>MARIO ROSSI</a:t>
            </a:r>
            <a:endParaRPr b="0" i="0" sz="11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t/>
            </a:r>
            <a:endParaRPr b="1" i="0" sz="1400" u="none" cap="none" strike="noStrike">
              <a:solidFill>
                <a:schemeClr val="dk1"/>
              </a:solidFill>
              <a:latin typeface="Arial Narrow"/>
              <a:ea typeface="Arial Narrow"/>
              <a:cs typeface="Arial Narrow"/>
              <a:sym typeface="Arial Narrow"/>
            </a:endParaRPr>
          </a:p>
        </p:txBody>
      </p:sp>
      <p:pic>
        <p:nvPicPr>
          <p:cNvPr id="399" name="Google Shape;399;p29"/>
          <p:cNvPicPr preferRelativeResize="0"/>
          <p:nvPr/>
        </p:nvPicPr>
        <p:blipFill rotWithShape="1">
          <a:blip r:embed="rId3">
            <a:alphaModFix/>
          </a:blip>
          <a:srcRect b="10969" l="0" r="3065" t="14919"/>
          <a:stretch/>
        </p:blipFill>
        <p:spPr>
          <a:xfrm>
            <a:off x="923027" y="1139556"/>
            <a:ext cx="10524226" cy="4856672"/>
          </a:xfrm>
          <a:prstGeom prst="rect">
            <a:avLst/>
          </a:prstGeom>
          <a:noFill/>
          <a:ln cap="flat" cmpd="sng" w="12700">
            <a:solidFill>
              <a:schemeClr val="dk1"/>
            </a:solidFill>
            <a:prstDash val="solid"/>
            <a:round/>
            <a:headEnd len="sm" w="sm" type="none"/>
            <a:tailEnd len="sm" w="sm" type="none"/>
          </a:ln>
        </p:spPr>
      </p:pic>
      <p:sp>
        <p:nvSpPr>
          <p:cNvPr id="400" name="Google Shape;400;p29"/>
          <p:cNvSpPr txBox="1"/>
          <p:nvPr/>
        </p:nvSpPr>
        <p:spPr>
          <a:xfrm>
            <a:off x="3957682" y="1187578"/>
            <a:ext cx="4276636" cy="41676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1" i="0" lang="it-IT" sz="1400" u="none" cap="none" strike="noStrike">
                <a:solidFill>
                  <a:schemeClr val="dk1"/>
                </a:solidFill>
                <a:latin typeface="Arial Narrow"/>
                <a:ea typeface="Arial Narrow"/>
                <a:cs typeface="Arial Narrow"/>
                <a:sym typeface="Arial Narrow"/>
              </a:rPr>
              <a:t>MARIO ROSSI</a:t>
            </a:r>
            <a:endParaRPr b="0" i="0" sz="11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t/>
            </a:r>
            <a:endParaRPr b="1" i="0" sz="14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Font typeface="Calibri"/>
              <a:buNone/>
            </a:pPr>
            <a:r>
              <a:rPr b="1" lang="it-IT" sz="2400"/>
              <a:t>Quando si compila?</a:t>
            </a:r>
            <a:endParaRPr b="1" sz="2400"/>
          </a:p>
        </p:txBody>
      </p:sp>
      <p:sp>
        <p:nvSpPr>
          <p:cNvPr id="107" name="Google Shape;107;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1600"/>
              <a:buNone/>
            </a:pPr>
            <a:r>
              <a:rPr lang="it-IT" sz="1600">
                <a:latin typeface="Calibri"/>
                <a:ea typeface="Calibri"/>
                <a:cs typeface="Calibri"/>
                <a:sym typeface="Calibri"/>
              </a:rPr>
              <a:t>All’atto dell’immatricolazione ti viene attribuito automaticamente un piano di studio denominato statutario che comprende tutte le attività formative obbligatorie. Successivamente, nei periodi stabiliti dall’Ateneo, in genere nei mesi di novembre e marzo, sarai tenuto a presentare un piano di studio con l’indicazione delle attività opzionali e di quelle a scelta libera, nel rispetto del numero di crediti da acquisire, i vincoli e le eventuali regole di propedeuticità secondo il Regolamento Didattico del tuo Corso.</a:t>
            </a: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Il calendario dettagliato, aggiornato annualmente, è disponibile nella pagina web </a:t>
            </a:r>
            <a:r>
              <a:rPr lang="it-IT" sz="1600" u="sng">
                <a:solidFill>
                  <a:srgbClr val="0000FF"/>
                </a:solidFill>
                <a:latin typeface="Calibri"/>
                <a:ea typeface="Calibri"/>
                <a:cs typeface="Calibri"/>
                <a:sym typeface="Calibri"/>
                <a:hlinkClick r:id="rId3">
                  <a:extLst>
                    <a:ext uri="{A12FA001-AC4F-418D-AE19-62706E023703}">
                      <ahyp:hlinkClr val="tx"/>
                    </a:ext>
                  </a:extLst>
                </a:hlinkClick>
              </a:rPr>
              <a:t>https://www.unimib.it/servizi/segreterie-studenti/piani-degli-studi/area-scienze</a:t>
            </a:r>
            <a:r>
              <a:rPr lang="it-IT" sz="1600">
                <a:latin typeface="Calibri"/>
                <a:ea typeface="Calibri"/>
                <a:cs typeface="Calibri"/>
                <a:sym typeface="Calibri"/>
              </a:rPr>
              <a:t>, nel documento «AVVISO PRESENTAZIONE PIANI DI STUDIO».</a:t>
            </a:r>
            <a:endParaRPr/>
          </a:p>
          <a:p>
            <a:pPr indent="0" lvl="0" marL="0" rtl="0" algn="l">
              <a:lnSpc>
                <a:spcPct val="90000"/>
              </a:lnSpc>
              <a:spcBef>
                <a:spcPts val="1000"/>
              </a:spcBef>
              <a:spcAft>
                <a:spcPts val="0"/>
              </a:spcAft>
              <a:buClr>
                <a:schemeClr val="dk1"/>
              </a:buClr>
              <a:buSzPts val="1600"/>
              <a:buNone/>
            </a:pPr>
            <a:r>
              <a:rPr b="1" lang="it-IT" sz="1600"/>
              <a:t>				</a:t>
            </a:r>
            <a:endParaRPr/>
          </a:p>
          <a:p>
            <a:pPr indent="0" lvl="0" marL="0" rtl="0" algn="ctr">
              <a:lnSpc>
                <a:spcPct val="90000"/>
              </a:lnSpc>
              <a:spcBef>
                <a:spcPts val="1000"/>
              </a:spcBef>
              <a:spcAft>
                <a:spcPts val="0"/>
              </a:spcAft>
              <a:buClr>
                <a:schemeClr val="dk1"/>
              </a:buClr>
              <a:buSzPts val="2400"/>
              <a:buNone/>
            </a:pPr>
            <a:r>
              <a:rPr b="1" lang="it-IT" sz="2400">
                <a:latin typeface="Calibri"/>
                <a:ea typeface="Calibri"/>
                <a:cs typeface="Calibri"/>
                <a:sym typeface="Calibri"/>
              </a:rPr>
              <a:t>Come si presenta?</a:t>
            </a:r>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Il piano deve essere presentato telematicamente, entrando nella pagina web del servizio Segreterie OnLine, all’indirizzo </a:t>
            </a:r>
            <a:r>
              <a:rPr lang="it-IT" sz="1600" u="sng">
                <a:solidFill>
                  <a:schemeClr val="hlink"/>
                </a:solidFill>
                <a:latin typeface="Calibri"/>
                <a:ea typeface="Calibri"/>
                <a:cs typeface="Calibri"/>
                <a:sym typeface="Calibri"/>
                <a:hlinkClick r:id="rId4"/>
              </a:rPr>
              <a:t>https://s3w.si.unimib.it/Home.do</a:t>
            </a:r>
            <a:r>
              <a:rPr lang="it-IT" sz="1600">
                <a:latin typeface="Calibri"/>
                <a:ea typeface="Calibri"/>
                <a:cs typeface="Calibri"/>
                <a:sym typeface="Calibri"/>
              </a:rPr>
              <a:t> </a:t>
            </a:r>
            <a:br>
              <a:rPr lang="it-IT" sz="1600">
                <a:latin typeface="Calibri"/>
                <a:ea typeface="Calibri"/>
                <a:cs typeface="Calibri"/>
                <a:sym typeface="Calibri"/>
              </a:rPr>
            </a:br>
            <a:r>
              <a:rPr lang="it-IT" sz="1600">
                <a:latin typeface="Calibri"/>
                <a:ea typeface="Calibri"/>
                <a:cs typeface="Calibri"/>
                <a:sym typeface="Calibri"/>
              </a:rPr>
              <a:t>Al termine della procedura </a:t>
            </a:r>
            <a:r>
              <a:rPr b="1" lang="it-IT" sz="1600">
                <a:latin typeface="Calibri"/>
                <a:ea typeface="Calibri"/>
                <a:cs typeface="Calibri"/>
                <a:sym typeface="Calibri"/>
              </a:rPr>
              <a:t>devi confermare il piano</a:t>
            </a:r>
            <a:r>
              <a:rPr lang="it-IT" sz="1600">
                <a:latin typeface="Calibri"/>
                <a:ea typeface="Calibri"/>
                <a:cs typeface="Calibri"/>
                <a:sym typeface="Calibri"/>
              </a:rPr>
              <a:t>, utilizzando l’apposito pulsante </a:t>
            </a:r>
            <a:r>
              <a:rPr lang="it-IT" sz="1600" u="sng">
                <a:latin typeface="Calibri"/>
                <a:ea typeface="Calibri"/>
                <a:cs typeface="Calibri"/>
                <a:sym typeface="Calibri"/>
              </a:rPr>
              <a:t>CONFERMA</a:t>
            </a:r>
            <a:r>
              <a:rPr lang="it-IT" sz="1600">
                <a:latin typeface="Calibri"/>
                <a:ea typeface="Calibri"/>
                <a:cs typeface="Calibri"/>
                <a:sym typeface="Calibri"/>
              </a:rPr>
              <a:t>. </a:t>
            </a:r>
            <a:br>
              <a:rPr lang="it-IT" sz="1600">
                <a:latin typeface="Calibri"/>
                <a:ea typeface="Calibri"/>
                <a:cs typeface="Calibri"/>
                <a:sym typeface="Calibri"/>
              </a:rPr>
            </a:br>
            <a:r>
              <a:rPr lang="it-IT" sz="1600">
                <a:latin typeface="Calibri"/>
                <a:ea typeface="Calibri"/>
                <a:cs typeface="Calibri"/>
                <a:sym typeface="Calibri"/>
              </a:rPr>
              <a:t>Il piano lasciato in bozza non viene esaminato. La compilazione online ti è consentita fino a quando risulti essere iscritto in corso.</a:t>
            </a:r>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Gli studenti fuori corso dovranno presentare un’istanza cartacea all’Ufficio Gestione Carriere, inviandola all’indirizzo segr.studenti.scienze@unimib.it.</a:t>
            </a:r>
            <a:endParaRPr b="1" sz="1600">
              <a:latin typeface="Calibri"/>
              <a:ea typeface="Calibri"/>
              <a:cs typeface="Calibri"/>
              <a:sym typeface="Calibri"/>
            </a:endParaRPr>
          </a:p>
        </p:txBody>
      </p:sp>
      <p:sp>
        <p:nvSpPr>
          <p:cNvPr id="108" name="Google Shape;108;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09" name="Google Shape;109;p3"/>
          <p:cNvPicPr preferRelativeResize="0"/>
          <p:nvPr/>
        </p:nvPicPr>
        <p:blipFill rotWithShape="1">
          <a:blip r:embed="rId5">
            <a:alphaModFix/>
          </a:blip>
          <a:srcRect b="0" l="0" r="0" t="0"/>
          <a:stretch/>
        </p:blipFill>
        <p:spPr>
          <a:xfrm>
            <a:off x="8046719" y="459130"/>
            <a:ext cx="1506583" cy="118375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30"/>
          <p:cNvSpPr txBox="1"/>
          <p:nvPr>
            <p:ph type="title"/>
          </p:nvPr>
        </p:nvSpPr>
        <p:spPr>
          <a:xfrm>
            <a:off x="838200" y="200026"/>
            <a:ext cx="10515600" cy="80926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Se invece non intendi aggiungere alcuna attività clicca «</a:t>
            </a:r>
            <a:r>
              <a:rPr lang="it-IT" sz="1600" u="sng">
                <a:latin typeface="Calibri"/>
                <a:ea typeface="Calibri"/>
                <a:cs typeface="Calibri"/>
                <a:sym typeface="Calibri"/>
              </a:rPr>
              <a:t>Torna alla regola</a:t>
            </a:r>
            <a:r>
              <a:rPr lang="it-IT" sz="1600">
                <a:latin typeface="Calibri"/>
                <a:ea typeface="Calibri"/>
                <a:cs typeface="Calibri"/>
                <a:sym typeface="Calibri"/>
              </a:rPr>
              <a:t>» per ritornare nella pagina precedente. </a:t>
            </a:r>
            <a:br>
              <a:rPr lang="it-IT" sz="1600">
                <a:latin typeface="Calibri"/>
                <a:ea typeface="Calibri"/>
                <a:cs typeface="Calibri"/>
                <a:sym typeface="Calibri"/>
              </a:rPr>
            </a:br>
            <a:r>
              <a:rPr lang="it-IT" sz="1600">
                <a:latin typeface="Calibri"/>
                <a:ea typeface="Calibri"/>
                <a:cs typeface="Calibri"/>
                <a:sym typeface="Calibri"/>
              </a:rPr>
              <a:t>Se vuoi rivedere l’elenco dei Corsi di laurea magistrale da cui scegliere clicca «</a:t>
            </a:r>
            <a:r>
              <a:rPr lang="it-IT" sz="1600" u="sng">
                <a:latin typeface="Calibri"/>
                <a:ea typeface="Calibri"/>
                <a:cs typeface="Calibri"/>
                <a:sym typeface="Calibri"/>
              </a:rPr>
              <a:t>Cambia CDS</a:t>
            </a:r>
            <a:r>
              <a:rPr lang="it-IT" sz="1600">
                <a:latin typeface="Calibri"/>
                <a:ea typeface="Calibri"/>
                <a:cs typeface="Calibri"/>
                <a:sym typeface="Calibri"/>
              </a:rPr>
              <a:t>» (fig. 21).</a:t>
            </a:r>
            <a:endParaRPr sz="1600">
              <a:latin typeface="Calibri"/>
              <a:ea typeface="Calibri"/>
              <a:cs typeface="Calibri"/>
              <a:sym typeface="Calibri"/>
            </a:endParaRPr>
          </a:p>
        </p:txBody>
      </p:sp>
      <p:sp>
        <p:nvSpPr>
          <p:cNvPr id="406" name="Google Shape;406;p30"/>
          <p:cNvSpPr txBox="1"/>
          <p:nvPr>
            <p:ph idx="1" type="body"/>
          </p:nvPr>
        </p:nvSpPr>
        <p:spPr>
          <a:xfrm>
            <a:off x="838200" y="1155498"/>
            <a:ext cx="10515600" cy="5146269"/>
          </a:xfrm>
          <a:prstGeom prst="rect">
            <a:avLst/>
          </a:prstGeom>
          <a:noFill/>
          <a:ln>
            <a:noFill/>
          </a:ln>
        </p:spPr>
        <p:txBody>
          <a:bodyPr anchorCtr="0" anchor="t" bIns="45700" lIns="91425" spcFirstLastPara="1" rIns="91425" wrap="square" tIns="45700">
            <a:normAutofit fontScale="55000" lnSpcReduction="20000"/>
          </a:bodyPr>
          <a:lstStyle/>
          <a:p>
            <a:pPr indent="-130810" lvl="0" marL="228600" rtl="0" algn="l">
              <a:lnSpc>
                <a:spcPct val="90000"/>
              </a:lnSpc>
              <a:spcBef>
                <a:spcPts val="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2200"/>
          </a:p>
          <a:p>
            <a:pPr indent="0" lvl="0" marL="0" rtl="0" algn="ctr">
              <a:lnSpc>
                <a:spcPct val="90000"/>
              </a:lnSpc>
              <a:spcBef>
                <a:spcPts val="1000"/>
              </a:spcBef>
              <a:spcAft>
                <a:spcPts val="0"/>
              </a:spcAft>
              <a:buClr>
                <a:schemeClr val="dk1"/>
              </a:buClr>
              <a:buSzPct val="100000"/>
              <a:buNone/>
            </a:pPr>
            <a:r>
              <a:t/>
            </a:r>
            <a:endParaRPr sz="2200"/>
          </a:p>
          <a:p>
            <a:pPr indent="0" lvl="0" marL="0" rtl="0" algn="ctr">
              <a:lnSpc>
                <a:spcPct val="90000"/>
              </a:lnSpc>
              <a:spcBef>
                <a:spcPts val="1000"/>
              </a:spcBef>
              <a:spcAft>
                <a:spcPts val="0"/>
              </a:spcAft>
              <a:buClr>
                <a:schemeClr val="dk1"/>
              </a:buClr>
              <a:buSzPct val="100000"/>
              <a:buNone/>
            </a:pPr>
            <a:r>
              <a:t/>
            </a:r>
            <a:endParaRPr sz="2200"/>
          </a:p>
          <a:p>
            <a:pPr indent="0" lvl="0" marL="0" rtl="0" algn="ctr">
              <a:lnSpc>
                <a:spcPct val="90000"/>
              </a:lnSpc>
              <a:spcBef>
                <a:spcPts val="1000"/>
              </a:spcBef>
              <a:spcAft>
                <a:spcPts val="0"/>
              </a:spcAft>
              <a:buClr>
                <a:schemeClr val="dk1"/>
              </a:buClr>
              <a:buSzPct val="100000"/>
              <a:buNone/>
            </a:pPr>
            <a:r>
              <a:t/>
            </a:r>
            <a:endParaRPr sz="2200"/>
          </a:p>
          <a:p>
            <a:pPr indent="0" lvl="0" marL="0" rtl="0" algn="ctr">
              <a:lnSpc>
                <a:spcPct val="90000"/>
              </a:lnSpc>
              <a:spcBef>
                <a:spcPts val="1000"/>
              </a:spcBef>
              <a:spcAft>
                <a:spcPts val="0"/>
              </a:spcAft>
              <a:buClr>
                <a:schemeClr val="dk1"/>
              </a:buClr>
              <a:buSzPct val="100000"/>
              <a:buNone/>
            </a:pPr>
            <a:r>
              <a:rPr lang="it-IT" sz="2500"/>
              <a:t>Fig. 21</a:t>
            </a:r>
            <a:endParaRPr sz="2500"/>
          </a:p>
          <a:p>
            <a:pPr indent="-130810" lvl="0" marL="228600" rtl="0" algn="l">
              <a:lnSpc>
                <a:spcPct val="90000"/>
              </a:lnSpc>
              <a:spcBef>
                <a:spcPts val="1000"/>
              </a:spcBef>
              <a:spcAft>
                <a:spcPts val="0"/>
              </a:spcAft>
              <a:buClr>
                <a:schemeClr val="dk1"/>
              </a:buClr>
              <a:buSzPct val="100000"/>
              <a:buNone/>
            </a:pPr>
            <a:r>
              <a:t/>
            </a:r>
            <a:endParaRPr/>
          </a:p>
        </p:txBody>
      </p:sp>
      <p:sp>
        <p:nvSpPr>
          <p:cNvPr id="407" name="Google Shape;40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pic>
        <p:nvPicPr>
          <p:cNvPr id="408" name="Google Shape;408;p30"/>
          <p:cNvPicPr preferRelativeResize="0"/>
          <p:nvPr/>
        </p:nvPicPr>
        <p:blipFill rotWithShape="1">
          <a:blip r:embed="rId3">
            <a:alphaModFix/>
          </a:blip>
          <a:srcRect b="1393" l="-3743" r="2375" t="12287"/>
          <a:stretch/>
        </p:blipFill>
        <p:spPr>
          <a:xfrm>
            <a:off x="838200" y="1009292"/>
            <a:ext cx="10315755" cy="4839417"/>
          </a:xfrm>
          <a:prstGeom prst="rect">
            <a:avLst/>
          </a:prstGeom>
          <a:noFill/>
          <a:ln cap="flat" cmpd="sng" w="12700">
            <a:solidFill>
              <a:schemeClr val="dk1"/>
            </a:solidFill>
            <a:prstDash val="solid"/>
            <a:round/>
            <a:headEnd len="sm" w="sm" type="none"/>
            <a:tailEnd len="sm" w="sm" type="none"/>
          </a:ln>
        </p:spPr>
      </p:pic>
      <p:sp>
        <p:nvSpPr>
          <p:cNvPr id="409" name="Google Shape;409;p30"/>
          <p:cNvSpPr txBox="1"/>
          <p:nvPr/>
        </p:nvSpPr>
        <p:spPr>
          <a:xfrm>
            <a:off x="7988060" y="5456866"/>
            <a:ext cx="918714" cy="369332"/>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30"/>
          <p:cNvSpPr txBox="1"/>
          <p:nvPr/>
        </p:nvSpPr>
        <p:spPr>
          <a:xfrm>
            <a:off x="3257192" y="5504940"/>
            <a:ext cx="823104" cy="34033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1" name="Google Shape;411;p30"/>
          <p:cNvSpPr txBox="1"/>
          <p:nvPr/>
        </p:nvSpPr>
        <p:spPr>
          <a:xfrm>
            <a:off x="3236346" y="5504940"/>
            <a:ext cx="905773" cy="34376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417" name="Google Shape;417;p31"/>
          <p:cNvSpPr txBox="1"/>
          <p:nvPr>
            <p:ph idx="1" type="body"/>
          </p:nvPr>
        </p:nvSpPr>
        <p:spPr>
          <a:xfrm>
            <a:off x="838200" y="1825624"/>
            <a:ext cx="10515600" cy="4708179"/>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22</a:t>
            </a:r>
            <a:endParaRPr sz="1400"/>
          </a:p>
        </p:txBody>
      </p:sp>
      <p:sp>
        <p:nvSpPr>
          <p:cNvPr id="418" name="Google Shape;418;p31"/>
          <p:cNvSpPr txBox="1"/>
          <p:nvPr>
            <p:ph type="title"/>
          </p:nvPr>
        </p:nvSpPr>
        <p:spPr>
          <a:xfrm>
            <a:off x="728007" y="220186"/>
            <a:ext cx="10919048" cy="10064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t>Se non intendi selezionare insegnamenti al primo anno e vuoi scegliere tra gli insegnamenti offerti da altri Corsi dell’Ateneo al tuo secondo anno, clicca «Salta regola» (fig. 22).</a:t>
            </a:r>
            <a:endParaRPr sz="1600"/>
          </a:p>
        </p:txBody>
      </p:sp>
      <p:pic>
        <p:nvPicPr>
          <p:cNvPr id="419" name="Google Shape;419;p31"/>
          <p:cNvPicPr preferRelativeResize="0"/>
          <p:nvPr/>
        </p:nvPicPr>
        <p:blipFill rotWithShape="1">
          <a:blip r:embed="rId3">
            <a:alphaModFix/>
          </a:blip>
          <a:srcRect b="0" l="0" r="0" t="0"/>
          <a:stretch/>
        </p:blipFill>
        <p:spPr>
          <a:xfrm>
            <a:off x="2301181" y="1445319"/>
            <a:ext cx="7291660" cy="4611550"/>
          </a:xfrm>
          <a:prstGeom prst="rect">
            <a:avLst/>
          </a:prstGeom>
          <a:noFill/>
          <a:ln>
            <a:noFill/>
          </a:ln>
        </p:spPr>
      </p:pic>
      <p:pic>
        <p:nvPicPr>
          <p:cNvPr id="420" name="Google Shape;420;p31"/>
          <p:cNvPicPr preferRelativeResize="0"/>
          <p:nvPr/>
        </p:nvPicPr>
        <p:blipFill rotWithShape="1">
          <a:blip r:embed="rId4">
            <a:alphaModFix/>
          </a:blip>
          <a:srcRect b="0" l="0" r="0" t="0"/>
          <a:stretch/>
        </p:blipFill>
        <p:spPr>
          <a:xfrm>
            <a:off x="5240017" y="4885088"/>
            <a:ext cx="1110907" cy="579170"/>
          </a:xfrm>
          <a:prstGeom prst="rect">
            <a:avLst/>
          </a:prstGeom>
          <a:noFill/>
          <a:ln>
            <a:noFill/>
          </a:ln>
        </p:spPr>
      </p:pic>
      <p:pic>
        <p:nvPicPr>
          <p:cNvPr id="421" name="Google Shape;421;p31"/>
          <p:cNvPicPr preferRelativeResize="0"/>
          <p:nvPr/>
        </p:nvPicPr>
        <p:blipFill rotWithShape="1">
          <a:blip r:embed="rId5">
            <a:alphaModFix/>
          </a:blip>
          <a:srcRect b="0" l="0" r="0" t="0"/>
          <a:stretch/>
        </p:blipFill>
        <p:spPr>
          <a:xfrm>
            <a:off x="5522747" y="1372753"/>
            <a:ext cx="5261304" cy="530398"/>
          </a:xfrm>
          <a:prstGeom prst="rect">
            <a:avLst/>
          </a:prstGeom>
          <a:noFill/>
          <a:ln>
            <a:noFill/>
          </a:ln>
        </p:spPr>
      </p:pic>
      <p:sp>
        <p:nvSpPr>
          <p:cNvPr id="422" name="Google Shape;422;p31"/>
          <p:cNvSpPr/>
          <p:nvPr/>
        </p:nvSpPr>
        <p:spPr>
          <a:xfrm>
            <a:off x="2344189" y="1679532"/>
            <a:ext cx="914400" cy="30721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31"/>
          <p:cNvSpPr/>
          <p:nvPr/>
        </p:nvSpPr>
        <p:spPr>
          <a:xfrm>
            <a:off x="838200" y="1372753"/>
            <a:ext cx="10515600" cy="4803603"/>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2"/>
          <p:cNvSpPr txBox="1"/>
          <p:nvPr>
            <p:ph type="title"/>
          </p:nvPr>
        </p:nvSpPr>
        <p:spPr>
          <a:xfrm>
            <a:off x="609600" y="378690"/>
            <a:ext cx="10854392" cy="9468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t>In questa maschera (fig. 23), cliccando «Aggiungi attività», accedi alla lista dei Corsi di laurea magistrale; selezionato un Corso, ti sarà possibile, cliccando su </a:t>
            </a:r>
            <a:r>
              <a:rPr b="1" lang="it-IT" sz="1600"/>
              <a:t>+ Aggiungi, </a:t>
            </a:r>
            <a:r>
              <a:rPr lang="it-IT" sz="1600"/>
              <a:t>inserire un insegnamento a scelta libera al tuo </a:t>
            </a:r>
            <a:r>
              <a:rPr b="1" lang="it-IT" sz="1600" u="sng"/>
              <a:t>secondo anno</a:t>
            </a:r>
            <a:r>
              <a:rPr lang="it-IT" sz="1600"/>
              <a:t>. Se invece hai completato le scelte con le regole precedenti, clicca «Salta regola» per concludere la procedura.</a:t>
            </a:r>
            <a:endParaRPr sz="1600"/>
          </a:p>
        </p:txBody>
      </p:sp>
      <p:sp>
        <p:nvSpPr>
          <p:cNvPr id="429" name="Google Shape;42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430" name="Google Shape;430;p32"/>
          <p:cNvSpPr txBox="1"/>
          <p:nvPr/>
        </p:nvSpPr>
        <p:spPr>
          <a:xfrm>
            <a:off x="2380891" y="3398808"/>
            <a:ext cx="741871" cy="155275"/>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1" name="Google Shape;431;p32"/>
          <p:cNvSpPr txBox="1"/>
          <p:nvPr>
            <p:ph idx="1" type="body"/>
          </p:nvPr>
        </p:nvSpPr>
        <p:spPr>
          <a:xfrm>
            <a:off x="838200" y="1825625"/>
            <a:ext cx="10515600" cy="479130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50800" lvl="0" marL="228600" rtl="0" algn="l">
              <a:lnSpc>
                <a:spcPct val="90000"/>
              </a:lnSpc>
              <a:spcBef>
                <a:spcPts val="1000"/>
              </a:spcBef>
              <a:spcAft>
                <a:spcPts val="0"/>
              </a:spcAft>
              <a:buClr>
                <a:schemeClr val="dk1"/>
              </a:buClr>
              <a:buSzPts val="2800"/>
              <a:buNone/>
            </a:pPr>
            <a:r>
              <a:t/>
            </a:r>
            <a:endParaRPr/>
          </a:p>
        </p:txBody>
      </p:sp>
      <p:sp>
        <p:nvSpPr>
          <p:cNvPr id="432" name="Google Shape;432;p32"/>
          <p:cNvSpPr txBox="1"/>
          <p:nvPr/>
        </p:nvSpPr>
        <p:spPr>
          <a:xfrm>
            <a:off x="5635014" y="6407124"/>
            <a:ext cx="80356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400">
                <a:solidFill>
                  <a:schemeClr val="dk1"/>
                </a:solidFill>
                <a:latin typeface="Calibri"/>
                <a:ea typeface="Calibri"/>
                <a:cs typeface="Calibri"/>
                <a:sym typeface="Calibri"/>
              </a:rPr>
              <a:t>Fig.23</a:t>
            </a:r>
            <a:endParaRPr sz="1400">
              <a:solidFill>
                <a:schemeClr val="dk1"/>
              </a:solidFill>
              <a:latin typeface="Calibri"/>
              <a:ea typeface="Calibri"/>
              <a:cs typeface="Calibri"/>
              <a:sym typeface="Calibri"/>
            </a:endParaRPr>
          </a:p>
        </p:txBody>
      </p:sp>
      <p:pic>
        <p:nvPicPr>
          <p:cNvPr descr="Ritaglio schermata" id="433" name="Google Shape;433;p32"/>
          <p:cNvPicPr preferRelativeResize="0"/>
          <p:nvPr/>
        </p:nvPicPr>
        <p:blipFill rotWithShape="1">
          <a:blip r:embed="rId3">
            <a:alphaModFix/>
          </a:blip>
          <a:srcRect b="0" l="0" r="0" t="0"/>
          <a:stretch/>
        </p:blipFill>
        <p:spPr>
          <a:xfrm>
            <a:off x="2129616" y="1547025"/>
            <a:ext cx="7272079" cy="4587862"/>
          </a:xfrm>
          <a:prstGeom prst="rect">
            <a:avLst/>
          </a:prstGeom>
          <a:noFill/>
          <a:ln>
            <a:noFill/>
          </a:ln>
        </p:spPr>
      </p:pic>
      <p:pic>
        <p:nvPicPr>
          <p:cNvPr id="434" name="Google Shape;434;p32"/>
          <p:cNvPicPr preferRelativeResize="0"/>
          <p:nvPr/>
        </p:nvPicPr>
        <p:blipFill rotWithShape="1">
          <a:blip r:embed="rId4">
            <a:alphaModFix/>
          </a:blip>
          <a:srcRect b="0" l="0" r="0" t="0"/>
          <a:stretch/>
        </p:blipFill>
        <p:spPr>
          <a:xfrm>
            <a:off x="5323838" y="1524064"/>
            <a:ext cx="4957676" cy="498577"/>
          </a:xfrm>
          <a:prstGeom prst="rect">
            <a:avLst/>
          </a:prstGeom>
          <a:noFill/>
          <a:ln>
            <a:noFill/>
          </a:ln>
        </p:spPr>
      </p:pic>
      <p:pic>
        <p:nvPicPr>
          <p:cNvPr id="435" name="Google Shape;435;p32"/>
          <p:cNvPicPr preferRelativeResize="0"/>
          <p:nvPr/>
        </p:nvPicPr>
        <p:blipFill rotWithShape="1">
          <a:blip r:embed="rId5">
            <a:alphaModFix/>
          </a:blip>
          <a:srcRect b="0" l="0" r="0" t="0"/>
          <a:stretch/>
        </p:blipFill>
        <p:spPr>
          <a:xfrm>
            <a:off x="3614140" y="3372804"/>
            <a:ext cx="969348" cy="207282"/>
          </a:xfrm>
          <a:prstGeom prst="rect">
            <a:avLst/>
          </a:prstGeom>
          <a:noFill/>
          <a:ln>
            <a:noFill/>
          </a:ln>
        </p:spPr>
      </p:pic>
      <p:sp>
        <p:nvSpPr>
          <p:cNvPr id="436" name="Google Shape;436;p32"/>
          <p:cNvSpPr/>
          <p:nvPr/>
        </p:nvSpPr>
        <p:spPr>
          <a:xfrm>
            <a:off x="2129616" y="1825625"/>
            <a:ext cx="993146" cy="2691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32"/>
          <p:cNvSpPr/>
          <p:nvPr/>
        </p:nvSpPr>
        <p:spPr>
          <a:xfrm>
            <a:off x="717665" y="1437232"/>
            <a:ext cx="10446327" cy="4779818"/>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it-IT" sz="3200"/>
              <a:t>Crediti sovrannumerari </a:t>
            </a:r>
            <a:endParaRPr b="1" sz="3200"/>
          </a:p>
        </p:txBody>
      </p:sp>
      <p:sp>
        <p:nvSpPr>
          <p:cNvPr id="443" name="Google Shape;443;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1600"/>
              <a:buNone/>
            </a:pPr>
            <a:r>
              <a:rPr lang="it-IT" sz="1600">
                <a:latin typeface="Calibri"/>
                <a:ea typeface="Calibri"/>
                <a:cs typeface="Calibri"/>
                <a:sym typeface="Calibri"/>
              </a:rPr>
              <a:t>E’ prevista la possibilità di inserire nel proprio piano di studi attività in sovrannumero, per un massimo di </a:t>
            </a:r>
            <a:r>
              <a:rPr b="1" lang="it-IT" sz="1600" u="sng">
                <a:latin typeface="Calibri"/>
                <a:ea typeface="Calibri"/>
                <a:cs typeface="Calibri"/>
                <a:sym typeface="Calibri"/>
              </a:rPr>
              <a:t>16 crediti</a:t>
            </a:r>
            <a:r>
              <a:rPr lang="it-IT" sz="1600">
                <a:latin typeface="Calibri"/>
                <a:ea typeface="Calibri"/>
                <a:cs typeface="Calibri"/>
                <a:sym typeface="Calibri"/>
              </a:rPr>
              <a:t>. </a:t>
            </a:r>
            <a:endParaRPr/>
          </a:p>
          <a:p>
            <a:pPr indent="0" lvl="0" marL="0" rtl="0" algn="just">
              <a:lnSpc>
                <a:spcPct val="90000"/>
              </a:lnSpc>
              <a:spcBef>
                <a:spcPts val="1000"/>
              </a:spcBef>
              <a:spcAft>
                <a:spcPts val="0"/>
              </a:spcAft>
              <a:buClr>
                <a:schemeClr val="dk1"/>
              </a:buClr>
              <a:buSzPts val="1600"/>
              <a:buNone/>
            </a:pPr>
            <a:r>
              <a:rPr lang="it-IT" sz="1600">
                <a:latin typeface="Calibri"/>
                <a:ea typeface="Calibri"/>
                <a:cs typeface="Calibri"/>
                <a:sym typeface="Calibri"/>
              </a:rPr>
              <a:t>L’aggiunta di crediti sovrannumerari è finalizzata all’inserimento in carriera di crediti, già riconosciuti, acquisiti mediante il superamento di esami utili ai fini dell’</a:t>
            </a:r>
            <a:r>
              <a:rPr b="1" lang="it-IT" sz="1600">
                <a:latin typeface="Calibri"/>
                <a:ea typeface="Calibri"/>
                <a:cs typeface="Calibri"/>
                <a:sym typeface="Calibri"/>
              </a:rPr>
              <a:t>insegnamento</a:t>
            </a:r>
            <a:r>
              <a:rPr lang="it-IT" sz="1600">
                <a:latin typeface="Calibri"/>
                <a:ea typeface="Calibri"/>
                <a:cs typeface="Calibri"/>
                <a:sym typeface="Calibri"/>
              </a:rPr>
              <a:t> (percorsi FIT*) oppure per le </a:t>
            </a:r>
            <a:r>
              <a:rPr b="1" lang="it-IT" sz="1600">
                <a:latin typeface="Calibri"/>
                <a:ea typeface="Calibri"/>
                <a:cs typeface="Calibri"/>
                <a:sym typeface="Calibri"/>
              </a:rPr>
              <a:t>attività trasversali offerte dall‘Ateneo,</a:t>
            </a:r>
            <a:r>
              <a:rPr lang="it-IT" sz="1600">
                <a:latin typeface="Calibri"/>
                <a:ea typeface="Calibri"/>
                <a:cs typeface="Calibri"/>
                <a:sym typeface="Calibri"/>
              </a:rPr>
              <a:t> che saranno inseriti nel Supplemento al Diploma.</a:t>
            </a:r>
            <a:endParaRPr/>
          </a:p>
          <a:p>
            <a:pPr indent="0" lvl="0" marL="0" rtl="0" algn="just">
              <a:lnSpc>
                <a:spcPct val="90000"/>
              </a:lnSpc>
              <a:spcBef>
                <a:spcPts val="1000"/>
              </a:spcBef>
              <a:spcAft>
                <a:spcPts val="0"/>
              </a:spcAft>
              <a:buClr>
                <a:schemeClr val="dk1"/>
              </a:buClr>
              <a:buSzPts val="1600"/>
              <a:buNone/>
            </a:pPr>
            <a:r>
              <a:rPr lang="it-IT" sz="1600">
                <a:latin typeface="Calibri"/>
                <a:ea typeface="Calibri"/>
                <a:cs typeface="Calibri"/>
                <a:sym typeface="Calibri"/>
              </a:rPr>
              <a:t>I crediti e le votazioni ottenute con gli insegnamenti aggiuntivi non rientrano nel computo per la media dei voti degli esami di profitto ma sono registrati nella carriera del Corso di laurea magistrale.</a:t>
            </a:r>
            <a:endParaRPr/>
          </a:p>
          <a:p>
            <a:pPr indent="0" lvl="0" marL="0" rtl="0" algn="just">
              <a:lnSpc>
                <a:spcPct val="90000"/>
              </a:lnSpc>
              <a:spcBef>
                <a:spcPts val="1000"/>
              </a:spcBef>
              <a:spcAft>
                <a:spcPts val="0"/>
              </a:spcAft>
              <a:buClr>
                <a:schemeClr val="dk1"/>
              </a:buClr>
              <a:buSzPts val="1600"/>
              <a:buNone/>
            </a:pPr>
            <a:r>
              <a:rPr lang="it-IT" sz="1600">
                <a:latin typeface="Calibri"/>
                <a:ea typeface="Calibri"/>
                <a:cs typeface="Calibri"/>
                <a:sym typeface="Calibri"/>
              </a:rPr>
              <a:t>Devi richiedere l’inserimento nel piano dei crediti in sovrannumero, riconosciuti, mediante </a:t>
            </a:r>
            <a:r>
              <a:rPr b="1" lang="it-IT" sz="1600">
                <a:latin typeface="Calibri"/>
                <a:ea typeface="Calibri"/>
                <a:cs typeface="Calibri"/>
                <a:sym typeface="Calibri"/>
              </a:rPr>
              <a:t>istanza scritta </a:t>
            </a:r>
            <a:r>
              <a:rPr lang="it-IT" sz="1600">
                <a:latin typeface="Calibri"/>
                <a:ea typeface="Calibri"/>
                <a:cs typeface="Calibri"/>
                <a:sym typeface="Calibri"/>
              </a:rPr>
              <a:t>all’Ufficio gestione carriere, nei periodi di presentazione del piano di studi.</a:t>
            </a:r>
            <a:endParaRPr/>
          </a:p>
          <a:p>
            <a:pPr indent="0" lvl="0" marL="0" rtl="0" algn="just">
              <a:lnSpc>
                <a:spcPct val="90000"/>
              </a:lnSpc>
              <a:spcBef>
                <a:spcPts val="1000"/>
              </a:spcBef>
              <a:spcAft>
                <a:spcPts val="0"/>
              </a:spcAft>
              <a:buClr>
                <a:schemeClr val="dk1"/>
              </a:buClr>
              <a:buSzPts val="1600"/>
              <a:buNone/>
            </a:pPr>
            <a:r>
              <a:t/>
            </a:r>
            <a:endParaRPr sz="1600">
              <a:latin typeface="Calibri"/>
              <a:ea typeface="Calibri"/>
              <a:cs typeface="Calibri"/>
              <a:sym typeface="Calibri"/>
            </a:endParaRPr>
          </a:p>
          <a:p>
            <a:pPr indent="0" lvl="0" marL="0" rtl="0" algn="just">
              <a:lnSpc>
                <a:spcPct val="90000"/>
              </a:lnSpc>
              <a:spcBef>
                <a:spcPts val="1000"/>
              </a:spcBef>
              <a:spcAft>
                <a:spcPts val="0"/>
              </a:spcAft>
              <a:buClr>
                <a:schemeClr val="dk1"/>
              </a:buClr>
              <a:buSzPts val="1600"/>
              <a:buNone/>
            </a:pPr>
            <a:r>
              <a:rPr lang="it-IT" sz="1600">
                <a:latin typeface="Calibri"/>
                <a:ea typeface="Calibri"/>
                <a:cs typeface="Calibri"/>
                <a:sym typeface="Calibri"/>
              </a:rPr>
              <a:t>*Percorsi FIT</a:t>
            </a:r>
            <a:endParaRPr/>
          </a:p>
          <a:p>
            <a:pPr indent="0" lvl="0" marL="0" rtl="0" algn="just">
              <a:lnSpc>
                <a:spcPct val="90000"/>
              </a:lnSpc>
              <a:spcBef>
                <a:spcPts val="1000"/>
              </a:spcBef>
              <a:spcAft>
                <a:spcPts val="0"/>
              </a:spcAft>
              <a:buClr>
                <a:schemeClr val="dk1"/>
              </a:buClr>
              <a:buSzPts val="1600"/>
              <a:buNone/>
            </a:pPr>
            <a:r>
              <a:rPr lang="it-IT" sz="1600">
                <a:latin typeface="Calibri"/>
                <a:ea typeface="Calibri"/>
                <a:cs typeface="Calibri"/>
                <a:sym typeface="Calibri"/>
              </a:rPr>
              <a:t>Per informazioni dettagliate sui percorsi, consultare la pagina di Ateneo dedicata, al link </a:t>
            </a:r>
            <a:r>
              <a:rPr lang="it-IT" sz="1600" u="sng">
                <a:solidFill>
                  <a:schemeClr val="hlink"/>
                </a:solidFill>
                <a:latin typeface="Calibri"/>
                <a:ea typeface="Calibri"/>
                <a:cs typeface="Calibri"/>
                <a:sym typeface="Calibri"/>
                <a:hlinkClick r:id="rId3"/>
              </a:rPr>
              <a:t>https://www.unimib.it/didattica/formazione-insegnanti-ed-educatori/percorso-24-cfu</a:t>
            </a:r>
            <a:r>
              <a:rPr lang="it-IT" sz="1600">
                <a:latin typeface="Calibri"/>
                <a:ea typeface="Calibri"/>
                <a:cs typeface="Calibri"/>
                <a:sym typeface="Calibri"/>
              </a:rPr>
              <a:t>, oppure scrivere a fit@unimib.it</a:t>
            </a:r>
            <a:endParaRPr/>
          </a:p>
          <a:p>
            <a:pPr indent="0" lvl="0" marL="0" rtl="0" algn="just">
              <a:lnSpc>
                <a:spcPct val="90000"/>
              </a:lnSpc>
              <a:spcBef>
                <a:spcPts val="1000"/>
              </a:spcBef>
              <a:spcAft>
                <a:spcPts val="0"/>
              </a:spcAft>
              <a:buClr>
                <a:schemeClr val="dk1"/>
              </a:buClr>
              <a:buSzPts val="1600"/>
              <a:buNone/>
            </a:pPr>
            <a:r>
              <a:t/>
            </a:r>
            <a:endParaRPr sz="1600"/>
          </a:p>
          <a:p>
            <a:pPr indent="0" lvl="0" marL="0" rtl="0" algn="just">
              <a:lnSpc>
                <a:spcPct val="90000"/>
              </a:lnSpc>
              <a:spcBef>
                <a:spcPts val="1000"/>
              </a:spcBef>
              <a:spcAft>
                <a:spcPts val="0"/>
              </a:spcAft>
              <a:buClr>
                <a:schemeClr val="dk1"/>
              </a:buClr>
              <a:buSzPts val="1600"/>
              <a:buNone/>
            </a:pPr>
            <a:r>
              <a:t/>
            </a:r>
            <a:endParaRPr sz="1600">
              <a:latin typeface="Calibri"/>
              <a:ea typeface="Calibri"/>
              <a:cs typeface="Calibri"/>
              <a:sym typeface="Calibri"/>
            </a:endParaRPr>
          </a:p>
        </p:txBody>
      </p:sp>
      <p:sp>
        <p:nvSpPr>
          <p:cNvPr id="444" name="Google Shape;44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4"/>
          <p:cNvSpPr txBox="1"/>
          <p:nvPr>
            <p:ph type="title"/>
          </p:nvPr>
        </p:nvSpPr>
        <p:spPr>
          <a:xfrm>
            <a:off x="838200" y="355600"/>
            <a:ext cx="10515600" cy="88660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it-IT" sz="1800">
                <a:latin typeface="Calibri"/>
                <a:ea typeface="Calibri"/>
                <a:cs typeface="Calibri"/>
                <a:sym typeface="Calibri"/>
              </a:rPr>
            </a:br>
            <a:r>
              <a:rPr lang="it-IT" sz="1800">
                <a:latin typeface="Calibri"/>
                <a:ea typeface="Calibri"/>
                <a:cs typeface="Calibri"/>
                <a:sym typeface="Calibri"/>
              </a:rPr>
              <a:t>Ultimate le scelte, clicca «Conferma Piano» (fig.24)  per confermare e registrare il piano. Gli insegnamenti scelti saranno inseriti nel tuo libretto appena il Consiglio di Coordinamento didattico del tuo Corso li avrà esaminati.</a:t>
            </a:r>
            <a:br>
              <a:rPr lang="it-IT" sz="1800">
                <a:latin typeface="Calibri"/>
                <a:ea typeface="Calibri"/>
                <a:cs typeface="Calibri"/>
                <a:sym typeface="Calibri"/>
              </a:rPr>
            </a:br>
            <a:r>
              <a:rPr b="1" lang="it-IT" sz="1800" u="sng">
                <a:latin typeface="Calibri"/>
                <a:ea typeface="Calibri"/>
                <a:cs typeface="Calibri"/>
                <a:sym typeface="Calibri"/>
              </a:rPr>
              <a:t>ATTENZIONE</a:t>
            </a:r>
            <a:r>
              <a:rPr b="1" lang="it-IT" sz="1800">
                <a:latin typeface="Calibri"/>
                <a:ea typeface="Calibri"/>
                <a:cs typeface="Calibri"/>
                <a:sym typeface="Calibri"/>
              </a:rPr>
              <a:t>:  Il piano lasciato in bozza non viene esaminato.</a:t>
            </a:r>
            <a:br>
              <a:rPr lang="it-IT" sz="1800">
                <a:latin typeface="Calibri"/>
                <a:ea typeface="Calibri"/>
                <a:cs typeface="Calibri"/>
                <a:sym typeface="Calibri"/>
              </a:rPr>
            </a:br>
            <a:br>
              <a:rPr lang="it-IT" sz="1600">
                <a:latin typeface="Calibri"/>
                <a:ea typeface="Calibri"/>
                <a:cs typeface="Calibri"/>
                <a:sym typeface="Calibri"/>
              </a:rPr>
            </a:br>
            <a:endParaRPr sz="1600"/>
          </a:p>
        </p:txBody>
      </p:sp>
      <p:sp>
        <p:nvSpPr>
          <p:cNvPr id="450" name="Google Shape;450;p34"/>
          <p:cNvSpPr txBox="1"/>
          <p:nvPr>
            <p:ph idx="1" type="body"/>
          </p:nvPr>
        </p:nvSpPr>
        <p:spPr>
          <a:xfrm>
            <a:off x="838200" y="1825624"/>
            <a:ext cx="10515600" cy="489585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24</a:t>
            </a:r>
            <a:endParaRPr sz="1400"/>
          </a:p>
        </p:txBody>
      </p:sp>
      <p:sp>
        <p:nvSpPr>
          <p:cNvPr id="451" name="Google Shape;45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pic>
        <p:nvPicPr>
          <p:cNvPr descr="Ritaglio schermata" id="452" name="Google Shape;452;p34"/>
          <p:cNvPicPr preferRelativeResize="0"/>
          <p:nvPr/>
        </p:nvPicPr>
        <p:blipFill rotWithShape="1">
          <a:blip r:embed="rId3">
            <a:alphaModFix/>
          </a:blip>
          <a:srcRect b="0" l="0" r="0" t="0"/>
          <a:stretch/>
        </p:blipFill>
        <p:spPr>
          <a:xfrm>
            <a:off x="896389" y="1142888"/>
            <a:ext cx="8532733" cy="5278577"/>
          </a:xfrm>
          <a:prstGeom prst="rect">
            <a:avLst/>
          </a:prstGeom>
          <a:noFill/>
          <a:ln cap="flat" cmpd="sng" w="9525">
            <a:solidFill>
              <a:srgbClr val="0070C0"/>
            </a:solidFill>
            <a:prstDash val="solid"/>
            <a:round/>
            <a:headEnd len="sm" w="sm" type="none"/>
            <a:tailEnd len="sm" w="sm" type="none"/>
          </a:ln>
        </p:spPr>
      </p:pic>
      <p:pic>
        <p:nvPicPr>
          <p:cNvPr id="453" name="Google Shape;453;p34"/>
          <p:cNvPicPr preferRelativeResize="0"/>
          <p:nvPr/>
        </p:nvPicPr>
        <p:blipFill rotWithShape="1">
          <a:blip r:embed="rId4">
            <a:alphaModFix/>
          </a:blip>
          <a:srcRect b="0" l="0" r="0" t="0"/>
          <a:stretch/>
        </p:blipFill>
        <p:spPr>
          <a:xfrm>
            <a:off x="5935832" y="6142112"/>
            <a:ext cx="725487" cy="268247"/>
          </a:xfrm>
          <a:prstGeom prst="rect">
            <a:avLst/>
          </a:prstGeom>
          <a:noFill/>
          <a:ln>
            <a:noFill/>
          </a:ln>
        </p:spPr>
      </p:pic>
      <p:pic>
        <p:nvPicPr>
          <p:cNvPr id="454" name="Google Shape;454;p34"/>
          <p:cNvPicPr preferRelativeResize="0"/>
          <p:nvPr/>
        </p:nvPicPr>
        <p:blipFill rotWithShape="1">
          <a:blip r:embed="rId5">
            <a:alphaModFix/>
          </a:blip>
          <a:srcRect b="0" l="0" r="0" t="0"/>
          <a:stretch/>
        </p:blipFill>
        <p:spPr>
          <a:xfrm>
            <a:off x="5301793" y="6153218"/>
            <a:ext cx="634039" cy="26824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35"/>
          <p:cNvSpPr txBox="1"/>
          <p:nvPr>
            <p:ph type="title"/>
          </p:nvPr>
        </p:nvSpPr>
        <p:spPr>
          <a:xfrm>
            <a:off x="838200" y="376279"/>
            <a:ext cx="9268238" cy="96585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Calibri"/>
              <a:buNone/>
            </a:pPr>
            <a:br>
              <a:rPr lang="it-IT" sz="1620">
                <a:latin typeface="Calibri"/>
                <a:ea typeface="Calibri"/>
                <a:cs typeface="Calibri"/>
                <a:sym typeface="Calibri"/>
              </a:rPr>
            </a:br>
            <a:br>
              <a:rPr lang="it-IT" sz="1620">
                <a:latin typeface="Calibri"/>
                <a:ea typeface="Calibri"/>
                <a:cs typeface="Calibri"/>
                <a:sym typeface="Calibri"/>
              </a:rPr>
            </a:br>
            <a:r>
              <a:rPr lang="it-IT" sz="1620"/>
              <a:t>A questo punto il tuo piano viene registrato nel sistema e risulterà </a:t>
            </a:r>
            <a:r>
              <a:rPr lang="it-IT" sz="1620" u="sng"/>
              <a:t>PROPOSTO</a:t>
            </a:r>
            <a:r>
              <a:rPr lang="it-IT" sz="1620"/>
              <a:t> (figura 25). </a:t>
            </a:r>
            <a:br>
              <a:rPr lang="it-IT" sz="1620"/>
            </a:br>
            <a:r>
              <a:rPr lang="it-IT" sz="1620"/>
              <a:t>Per tutto il periodo di apertura dei piani ti è comunque consentito modificare gli insegnamenti selezionati.</a:t>
            </a:r>
            <a:br>
              <a:rPr b="1" lang="it-IT" sz="3959"/>
            </a:br>
            <a:r>
              <a:rPr lang="it-IT" sz="3959"/>
              <a:t> </a:t>
            </a:r>
            <a:br>
              <a:rPr lang="it-IT" sz="3959"/>
            </a:br>
            <a:endParaRPr sz="3959"/>
          </a:p>
        </p:txBody>
      </p:sp>
      <p:sp>
        <p:nvSpPr>
          <p:cNvPr id="460" name="Google Shape;460;p35"/>
          <p:cNvSpPr txBox="1"/>
          <p:nvPr>
            <p:ph idx="1" type="body"/>
          </p:nvPr>
        </p:nvSpPr>
        <p:spPr>
          <a:xfrm>
            <a:off x="838200" y="1825624"/>
            <a:ext cx="10515600" cy="484187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25</a:t>
            </a:r>
            <a:endParaRPr sz="1400"/>
          </a:p>
        </p:txBody>
      </p:sp>
      <p:sp>
        <p:nvSpPr>
          <p:cNvPr id="461" name="Google Shape;46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200"/>
              <a:buFont typeface="Calibri"/>
              <a:buNone/>
            </a:pPr>
            <a:fld id="{00000000-1234-1234-1234-123412341234}" type="slidenum">
              <a:rPr lang="it-IT"/>
              <a:t>‹#›</a:t>
            </a:fld>
            <a:endParaRPr/>
          </a:p>
        </p:txBody>
      </p:sp>
      <p:pic>
        <p:nvPicPr>
          <p:cNvPr descr="Ritaglio schermata" id="462" name="Google Shape;462;p35"/>
          <p:cNvPicPr preferRelativeResize="0"/>
          <p:nvPr/>
        </p:nvPicPr>
        <p:blipFill rotWithShape="1">
          <a:blip r:embed="rId3">
            <a:alphaModFix/>
          </a:blip>
          <a:srcRect b="0" l="0" r="0" t="0"/>
          <a:stretch/>
        </p:blipFill>
        <p:spPr>
          <a:xfrm>
            <a:off x="948617" y="838529"/>
            <a:ext cx="6798270" cy="2807981"/>
          </a:xfrm>
          <a:prstGeom prst="rect">
            <a:avLst/>
          </a:prstGeom>
          <a:noFill/>
          <a:ln cap="flat" cmpd="sng" w="9525">
            <a:solidFill>
              <a:schemeClr val="dk1"/>
            </a:solidFill>
            <a:prstDash val="solid"/>
            <a:round/>
            <a:headEnd len="sm" w="sm" type="none"/>
            <a:tailEnd len="sm" w="sm" type="none"/>
          </a:ln>
        </p:spPr>
      </p:pic>
      <p:pic>
        <p:nvPicPr>
          <p:cNvPr descr="Ritaglio schermata" id="463" name="Google Shape;463;p35"/>
          <p:cNvPicPr preferRelativeResize="0"/>
          <p:nvPr/>
        </p:nvPicPr>
        <p:blipFill rotWithShape="1">
          <a:blip r:embed="rId4">
            <a:alphaModFix/>
          </a:blip>
          <a:srcRect b="0" l="0" r="0" t="0"/>
          <a:stretch/>
        </p:blipFill>
        <p:spPr>
          <a:xfrm>
            <a:off x="5001984" y="2973066"/>
            <a:ext cx="6087194" cy="3383284"/>
          </a:xfrm>
          <a:prstGeom prst="rect">
            <a:avLst/>
          </a:prstGeom>
          <a:noFill/>
          <a:ln cap="flat" cmpd="sng" w="38100">
            <a:solidFill>
              <a:schemeClr val="dk1"/>
            </a:solidFill>
            <a:prstDash val="solid"/>
            <a:round/>
            <a:headEnd len="sm" w="sm" type="none"/>
            <a:tailEnd len="sm" w="sm" type="none"/>
          </a:ln>
        </p:spPr>
      </p:pic>
      <p:sp>
        <p:nvSpPr>
          <p:cNvPr id="464" name="Google Shape;464;p35"/>
          <p:cNvSpPr/>
          <p:nvPr/>
        </p:nvSpPr>
        <p:spPr>
          <a:xfrm>
            <a:off x="5902036" y="4414058"/>
            <a:ext cx="576452" cy="25065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465" name="Google Shape;465;p35"/>
          <p:cNvSpPr/>
          <p:nvPr/>
        </p:nvSpPr>
        <p:spPr>
          <a:xfrm>
            <a:off x="3616036" y="838529"/>
            <a:ext cx="1385948" cy="183936"/>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466" name="Google Shape;466;p35"/>
          <p:cNvSpPr/>
          <p:nvPr/>
        </p:nvSpPr>
        <p:spPr>
          <a:xfrm rot="5400000">
            <a:off x="3617228" y="3646198"/>
            <a:ext cx="1126836" cy="1200727"/>
          </a:xfrm>
          <a:prstGeom prst="bentUpArrow">
            <a:avLst>
              <a:gd fmla="val 25000" name="adj1"/>
              <a:gd fmla="val 25000" name="adj2"/>
              <a:gd fmla="val 25000" name="adj3"/>
            </a:avLst>
          </a:prstGeom>
          <a:solidFill>
            <a:schemeClr val="dk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pic>
        <p:nvPicPr>
          <p:cNvPr id="467" name="Google Shape;467;p35"/>
          <p:cNvPicPr preferRelativeResize="0"/>
          <p:nvPr/>
        </p:nvPicPr>
        <p:blipFill rotWithShape="1">
          <a:blip r:embed="rId5">
            <a:alphaModFix/>
          </a:blip>
          <a:srcRect b="0" l="0" r="0" t="0"/>
          <a:stretch/>
        </p:blipFill>
        <p:spPr>
          <a:xfrm>
            <a:off x="2231363" y="1820567"/>
            <a:ext cx="4261473" cy="377985"/>
          </a:xfrm>
          <a:prstGeom prst="rect">
            <a:avLst/>
          </a:prstGeom>
          <a:noFill/>
          <a:ln>
            <a:noFill/>
          </a:ln>
        </p:spPr>
      </p:pic>
      <p:pic>
        <p:nvPicPr>
          <p:cNvPr id="468" name="Google Shape;468;p35"/>
          <p:cNvPicPr preferRelativeResize="0"/>
          <p:nvPr/>
        </p:nvPicPr>
        <p:blipFill rotWithShape="1">
          <a:blip r:embed="rId5">
            <a:alphaModFix/>
          </a:blip>
          <a:srcRect b="0" l="0" r="0" t="0"/>
          <a:stretch/>
        </p:blipFill>
        <p:spPr>
          <a:xfrm>
            <a:off x="6632736" y="2974180"/>
            <a:ext cx="4261473" cy="37798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36"/>
          <p:cNvSpPr txBox="1"/>
          <p:nvPr>
            <p:ph type="title"/>
          </p:nvPr>
        </p:nvSpPr>
        <p:spPr>
          <a:xfrm>
            <a:off x="838200" y="365125"/>
            <a:ext cx="1003970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b="1" lang="it-IT" sz="1600">
                <a:latin typeface="Calibri"/>
                <a:ea typeface="Calibri"/>
                <a:cs typeface="Calibri"/>
                <a:sym typeface="Calibri"/>
              </a:rPr>
              <a:t>PIANO ASSOCIATO AL PROGRAMMA DI DOPPIA LAUREA: </a:t>
            </a: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Se partecipi ad uno dei percorsi di doppia laurea indicati in precedenza, seleziona nella schermata iniziale GGG-DUAL DEGREE TO BE APPROVED (fig. 26), clicca OK e a seguire “Prosegui compilazione Piano Carriera” (figura 27). </a:t>
            </a:r>
            <a:br>
              <a:rPr lang="it-IT" sz="1600">
                <a:latin typeface="Calibri"/>
                <a:ea typeface="Calibri"/>
                <a:cs typeface="Calibri"/>
                <a:sym typeface="Calibri"/>
              </a:rPr>
            </a:br>
            <a:endParaRPr sz="1600">
              <a:latin typeface="Calibri"/>
              <a:ea typeface="Calibri"/>
              <a:cs typeface="Calibri"/>
              <a:sym typeface="Calibri"/>
            </a:endParaRPr>
          </a:p>
        </p:txBody>
      </p:sp>
      <p:sp>
        <p:nvSpPr>
          <p:cNvPr id="474" name="Google Shape;474;p36"/>
          <p:cNvSpPr txBox="1"/>
          <p:nvPr>
            <p:ph idx="1" type="body"/>
          </p:nvPr>
        </p:nvSpPr>
        <p:spPr>
          <a:xfrm>
            <a:off x="838200" y="1825625"/>
            <a:ext cx="10515600" cy="47649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26</a:t>
            </a:r>
            <a:endParaRPr sz="1400"/>
          </a:p>
        </p:txBody>
      </p:sp>
      <p:sp>
        <p:nvSpPr>
          <p:cNvPr id="475" name="Google Shape;475;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pic>
        <p:nvPicPr>
          <p:cNvPr id="476" name="Google Shape;476;p36"/>
          <p:cNvPicPr preferRelativeResize="0"/>
          <p:nvPr/>
        </p:nvPicPr>
        <p:blipFill rotWithShape="1">
          <a:blip r:embed="rId3">
            <a:alphaModFix/>
          </a:blip>
          <a:srcRect b="17367" l="0" r="155" t="41147"/>
          <a:stretch/>
        </p:blipFill>
        <p:spPr>
          <a:xfrm>
            <a:off x="707572" y="2037806"/>
            <a:ext cx="10927080" cy="268133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37"/>
          <p:cNvSpPr txBox="1"/>
          <p:nvPr>
            <p:ph type="title"/>
          </p:nvPr>
        </p:nvSpPr>
        <p:spPr>
          <a:xfrm>
            <a:off x="838200" y="365125"/>
            <a:ext cx="9392728" cy="116582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it-IT" sz="2400"/>
            </a:br>
            <a:br>
              <a:rPr lang="it-IT" sz="2400"/>
            </a:br>
            <a:br>
              <a:rPr lang="it-IT" sz="2400"/>
            </a:br>
            <a:br>
              <a:rPr lang="it-IT" sz="1800"/>
            </a:br>
            <a:br>
              <a:rPr lang="it-IT"/>
            </a:br>
            <a:endParaRPr/>
          </a:p>
        </p:txBody>
      </p:sp>
      <p:sp>
        <p:nvSpPr>
          <p:cNvPr id="482" name="Google Shape;482;p37"/>
          <p:cNvSpPr txBox="1"/>
          <p:nvPr>
            <p:ph idx="1" type="body"/>
          </p:nvPr>
        </p:nvSpPr>
        <p:spPr>
          <a:xfrm>
            <a:off x="838200" y="1825624"/>
            <a:ext cx="10515600" cy="468324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27</a:t>
            </a:r>
            <a:endParaRPr sz="1400"/>
          </a:p>
        </p:txBody>
      </p:sp>
      <p:sp>
        <p:nvSpPr>
          <p:cNvPr id="483" name="Google Shape;48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pic>
        <p:nvPicPr>
          <p:cNvPr id="484" name="Google Shape;484;p37"/>
          <p:cNvPicPr preferRelativeResize="0"/>
          <p:nvPr/>
        </p:nvPicPr>
        <p:blipFill rotWithShape="1">
          <a:blip r:embed="rId3">
            <a:alphaModFix/>
          </a:blip>
          <a:srcRect b="0" l="0" r="0" t="0"/>
          <a:stretch/>
        </p:blipFill>
        <p:spPr>
          <a:xfrm>
            <a:off x="1295832" y="1530948"/>
            <a:ext cx="9217951" cy="4395597"/>
          </a:xfrm>
          <a:prstGeom prst="rect">
            <a:avLst/>
          </a:prstGeom>
          <a:noFill/>
          <a:ln>
            <a:noFill/>
          </a:ln>
        </p:spPr>
      </p:pic>
      <p:pic>
        <p:nvPicPr>
          <p:cNvPr id="485" name="Google Shape;485;p37"/>
          <p:cNvPicPr preferRelativeResize="0"/>
          <p:nvPr/>
        </p:nvPicPr>
        <p:blipFill rotWithShape="1">
          <a:blip r:embed="rId4">
            <a:alphaModFix/>
          </a:blip>
          <a:srcRect b="0" l="0" r="0" t="0"/>
          <a:stretch/>
        </p:blipFill>
        <p:spPr>
          <a:xfrm>
            <a:off x="3100252" y="2861580"/>
            <a:ext cx="3431177" cy="465096"/>
          </a:xfrm>
          <a:prstGeom prst="rect">
            <a:avLst/>
          </a:prstGeom>
          <a:noFill/>
          <a:ln>
            <a:noFill/>
          </a:ln>
        </p:spPr>
      </p:pic>
      <p:pic>
        <p:nvPicPr>
          <p:cNvPr id="486" name="Google Shape;486;p37"/>
          <p:cNvPicPr preferRelativeResize="0"/>
          <p:nvPr/>
        </p:nvPicPr>
        <p:blipFill rotWithShape="1">
          <a:blip r:embed="rId5">
            <a:alphaModFix/>
          </a:blip>
          <a:srcRect b="0" l="0" r="0" t="0"/>
          <a:stretch/>
        </p:blipFill>
        <p:spPr>
          <a:xfrm>
            <a:off x="4981183" y="1549936"/>
            <a:ext cx="1847248" cy="24386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38"/>
          <p:cNvSpPr txBox="1"/>
          <p:nvPr>
            <p:ph type="title"/>
          </p:nvPr>
        </p:nvSpPr>
        <p:spPr>
          <a:xfrm>
            <a:off x="838200" y="207232"/>
            <a:ext cx="10515600" cy="11962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Il piano prevede una serie di esami da sostenere obbligatoriamente al </a:t>
            </a:r>
            <a:r>
              <a:rPr b="1" lang="it-IT" sz="1600">
                <a:latin typeface="Calibri"/>
                <a:ea typeface="Calibri"/>
                <a:cs typeface="Calibri"/>
                <a:sym typeface="Calibri"/>
              </a:rPr>
              <a:t>primo anno </a:t>
            </a:r>
            <a:r>
              <a:rPr lang="it-IT" sz="1600">
                <a:latin typeface="Calibri"/>
                <a:ea typeface="Calibri"/>
                <a:cs typeface="Calibri"/>
                <a:sym typeface="Calibri"/>
              </a:rPr>
              <a:t>presso il nostro Ateneo.</a:t>
            </a:r>
            <a:br>
              <a:rPr lang="it-IT" sz="1600">
                <a:latin typeface="Calibri"/>
                <a:ea typeface="Calibri"/>
                <a:cs typeface="Calibri"/>
                <a:sym typeface="Calibri"/>
              </a:rPr>
            </a:br>
            <a:r>
              <a:rPr lang="it-IT" sz="1600">
                <a:latin typeface="Calibri"/>
                <a:ea typeface="Calibri"/>
                <a:cs typeface="Calibri"/>
                <a:sym typeface="Calibri"/>
              </a:rPr>
              <a:t>Nella maschera seguente sono elencati, e contraddistinti con il segno di spunta, tutti gli insegnamenti obbligatori del primo anno del percorso di doppia laurea (fig. 28). Clicca “Regola succ.'' per proseguire nella compilazione.</a:t>
            </a:r>
            <a:br>
              <a:rPr lang="it-IT" sz="1600">
                <a:latin typeface="Calibri"/>
                <a:ea typeface="Calibri"/>
                <a:cs typeface="Calibri"/>
                <a:sym typeface="Calibri"/>
              </a:rPr>
            </a:br>
            <a:endParaRPr sz="1600">
              <a:latin typeface="Calibri"/>
              <a:ea typeface="Calibri"/>
              <a:cs typeface="Calibri"/>
              <a:sym typeface="Calibri"/>
            </a:endParaRPr>
          </a:p>
        </p:txBody>
      </p:sp>
      <p:sp>
        <p:nvSpPr>
          <p:cNvPr id="492" name="Google Shape;492;p38"/>
          <p:cNvSpPr txBox="1"/>
          <p:nvPr>
            <p:ph idx="1" type="body"/>
          </p:nvPr>
        </p:nvSpPr>
        <p:spPr>
          <a:xfrm>
            <a:off x="952500" y="1266825"/>
            <a:ext cx="10401300" cy="508952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28</a:t>
            </a:r>
            <a:endParaRPr sz="1400"/>
          </a:p>
        </p:txBody>
      </p:sp>
      <p:sp>
        <p:nvSpPr>
          <p:cNvPr id="493" name="Google Shape;49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494" name="Google Shape;494;p38"/>
          <p:cNvSpPr/>
          <p:nvPr/>
        </p:nvSpPr>
        <p:spPr>
          <a:xfrm>
            <a:off x="5457978" y="1174868"/>
            <a:ext cx="1085182" cy="1634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38"/>
          <p:cNvSpPr/>
          <p:nvPr/>
        </p:nvSpPr>
        <p:spPr>
          <a:xfrm>
            <a:off x="952500" y="1174868"/>
            <a:ext cx="10126334" cy="4857178"/>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96" name="Google Shape;496;p38"/>
          <p:cNvPicPr preferRelativeResize="0"/>
          <p:nvPr/>
        </p:nvPicPr>
        <p:blipFill rotWithShape="1">
          <a:blip r:embed="rId3">
            <a:alphaModFix/>
          </a:blip>
          <a:srcRect b="0" l="0" r="0" t="0"/>
          <a:stretch/>
        </p:blipFill>
        <p:spPr>
          <a:xfrm>
            <a:off x="2051598" y="1266825"/>
            <a:ext cx="8103352" cy="4704027"/>
          </a:xfrm>
          <a:prstGeom prst="rect">
            <a:avLst/>
          </a:prstGeom>
          <a:noFill/>
          <a:ln>
            <a:noFill/>
          </a:ln>
        </p:spPr>
      </p:pic>
      <p:pic>
        <p:nvPicPr>
          <p:cNvPr id="497" name="Google Shape;497;p38"/>
          <p:cNvPicPr preferRelativeResize="0"/>
          <p:nvPr/>
        </p:nvPicPr>
        <p:blipFill rotWithShape="1">
          <a:blip r:embed="rId4">
            <a:alphaModFix/>
          </a:blip>
          <a:srcRect b="0" l="0" r="0" t="0"/>
          <a:stretch/>
        </p:blipFill>
        <p:spPr>
          <a:xfrm>
            <a:off x="5286868" y="1185201"/>
            <a:ext cx="4136277" cy="54259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39"/>
          <p:cNvSpPr txBox="1"/>
          <p:nvPr>
            <p:ph type="title"/>
          </p:nvPr>
        </p:nvSpPr>
        <p:spPr>
          <a:xfrm>
            <a:off x="838200" y="211614"/>
            <a:ext cx="10526486" cy="125142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Nella maschera successiva sono elencati, e contraddistinti con un segno di spunta, gli insegnamenti da inserire obbligatoriamente al </a:t>
            </a:r>
            <a:r>
              <a:rPr b="1" lang="it-IT" sz="1600">
                <a:latin typeface="Calibri"/>
                <a:ea typeface="Calibri"/>
                <a:cs typeface="Calibri"/>
                <a:sym typeface="Calibri"/>
              </a:rPr>
              <a:t>secondo anno </a:t>
            </a:r>
            <a:r>
              <a:rPr lang="it-IT" sz="1600">
                <a:latin typeface="Calibri"/>
                <a:ea typeface="Calibri"/>
                <a:cs typeface="Calibri"/>
                <a:sym typeface="Calibri"/>
              </a:rPr>
              <a:t>(fig. 33). Clicca “Regola succ.'' per proseguire la compilazione.</a:t>
            </a:r>
            <a:br>
              <a:rPr lang="it-IT" sz="1600">
                <a:latin typeface="Calibri"/>
                <a:ea typeface="Calibri"/>
                <a:cs typeface="Calibri"/>
                <a:sym typeface="Calibri"/>
              </a:rPr>
            </a:br>
            <a:endParaRPr sz="1600">
              <a:latin typeface="Calibri"/>
              <a:ea typeface="Calibri"/>
              <a:cs typeface="Calibri"/>
              <a:sym typeface="Calibri"/>
            </a:endParaRPr>
          </a:p>
        </p:txBody>
      </p:sp>
      <p:sp>
        <p:nvSpPr>
          <p:cNvPr id="503" name="Google Shape;503;p39"/>
          <p:cNvSpPr txBox="1"/>
          <p:nvPr>
            <p:ph idx="1" type="body"/>
          </p:nvPr>
        </p:nvSpPr>
        <p:spPr>
          <a:xfrm>
            <a:off x="952500" y="1266825"/>
            <a:ext cx="10401300" cy="508952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33</a:t>
            </a:r>
            <a:endParaRPr sz="1400"/>
          </a:p>
        </p:txBody>
      </p:sp>
      <p:sp>
        <p:nvSpPr>
          <p:cNvPr id="504" name="Google Shape;50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505" name="Google Shape;505;p39"/>
          <p:cNvSpPr/>
          <p:nvPr/>
        </p:nvSpPr>
        <p:spPr>
          <a:xfrm>
            <a:off x="5457978" y="1174868"/>
            <a:ext cx="1085182" cy="1634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39"/>
          <p:cNvSpPr/>
          <p:nvPr/>
        </p:nvSpPr>
        <p:spPr>
          <a:xfrm>
            <a:off x="952500" y="1174868"/>
            <a:ext cx="10126334" cy="4078776"/>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07" name="Google Shape;507;p39"/>
          <p:cNvPicPr preferRelativeResize="0"/>
          <p:nvPr/>
        </p:nvPicPr>
        <p:blipFill rotWithShape="1">
          <a:blip r:embed="rId3">
            <a:alphaModFix/>
          </a:blip>
          <a:srcRect b="0" l="0" r="0" t="0"/>
          <a:stretch/>
        </p:blipFill>
        <p:spPr>
          <a:xfrm>
            <a:off x="2706060" y="2012139"/>
            <a:ext cx="1085182" cy="232756"/>
          </a:xfrm>
          <a:prstGeom prst="rect">
            <a:avLst/>
          </a:prstGeom>
          <a:noFill/>
          <a:ln>
            <a:noFill/>
          </a:ln>
        </p:spPr>
      </p:pic>
      <p:pic>
        <p:nvPicPr>
          <p:cNvPr id="508" name="Google Shape;508;p39"/>
          <p:cNvPicPr preferRelativeResize="0"/>
          <p:nvPr/>
        </p:nvPicPr>
        <p:blipFill rotWithShape="1">
          <a:blip r:embed="rId4">
            <a:alphaModFix/>
          </a:blip>
          <a:srcRect b="0" l="0" r="0" t="0"/>
          <a:stretch/>
        </p:blipFill>
        <p:spPr>
          <a:xfrm>
            <a:off x="1211242" y="1779570"/>
            <a:ext cx="8621328" cy="2991267"/>
          </a:xfrm>
          <a:prstGeom prst="rect">
            <a:avLst/>
          </a:prstGeom>
          <a:noFill/>
          <a:ln>
            <a:noFill/>
          </a:ln>
        </p:spPr>
      </p:pic>
      <p:pic>
        <p:nvPicPr>
          <p:cNvPr id="509" name="Google Shape;509;p39"/>
          <p:cNvPicPr preferRelativeResize="0"/>
          <p:nvPr/>
        </p:nvPicPr>
        <p:blipFill rotWithShape="1">
          <a:blip r:embed="rId5">
            <a:alphaModFix/>
          </a:blip>
          <a:srcRect b="0" l="0" r="0" t="0"/>
          <a:stretch/>
        </p:blipFill>
        <p:spPr>
          <a:xfrm>
            <a:off x="4661891" y="1754981"/>
            <a:ext cx="4300030" cy="548688"/>
          </a:xfrm>
          <a:prstGeom prst="rect">
            <a:avLst/>
          </a:prstGeom>
          <a:noFill/>
          <a:ln>
            <a:noFill/>
          </a:ln>
        </p:spPr>
      </p:pic>
      <p:pic>
        <p:nvPicPr>
          <p:cNvPr id="510" name="Google Shape;510;p39"/>
          <p:cNvPicPr preferRelativeResize="0"/>
          <p:nvPr/>
        </p:nvPicPr>
        <p:blipFill rotWithShape="1">
          <a:blip r:embed="rId6">
            <a:alphaModFix/>
          </a:blip>
          <a:srcRect b="0" l="0" r="0" t="0"/>
          <a:stretch/>
        </p:blipFill>
        <p:spPr>
          <a:xfrm>
            <a:off x="952500" y="1172074"/>
            <a:ext cx="10126334" cy="457240"/>
          </a:xfrm>
          <a:prstGeom prst="rect">
            <a:avLst/>
          </a:prstGeom>
          <a:noFill/>
          <a:ln>
            <a:noFill/>
          </a:ln>
        </p:spPr>
      </p:pic>
      <p:pic>
        <p:nvPicPr>
          <p:cNvPr id="511" name="Google Shape;511;p39"/>
          <p:cNvPicPr preferRelativeResize="0"/>
          <p:nvPr/>
        </p:nvPicPr>
        <p:blipFill rotWithShape="1">
          <a:blip r:embed="rId7">
            <a:alphaModFix/>
          </a:blip>
          <a:srcRect b="0" l="0" r="0" t="0"/>
          <a:stretch/>
        </p:blipFill>
        <p:spPr>
          <a:xfrm>
            <a:off x="5390916" y="1180929"/>
            <a:ext cx="1219306" cy="2316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Font typeface="Calibri"/>
              <a:buNone/>
            </a:pPr>
            <a:r>
              <a:rPr b="1" lang="it-IT" sz="2400"/>
              <a:t>Posso modificare il piano scelto ?</a:t>
            </a:r>
            <a:endParaRPr sz="2400"/>
          </a:p>
        </p:txBody>
      </p:sp>
      <p:sp>
        <p:nvSpPr>
          <p:cNvPr id="115" name="Google Shape;115;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rgbClr val="000000"/>
              </a:buClr>
              <a:buSzPts val="1600"/>
              <a:buNone/>
            </a:pPr>
            <a:r>
              <a:rPr lang="it-IT" sz="1600">
                <a:solidFill>
                  <a:srgbClr val="000000"/>
                </a:solidFill>
                <a:latin typeface="Calibri"/>
                <a:ea typeface="Calibri"/>
                <a:cs typeface="Calibri"/>
                <a:sym typeface="Calibri"/>
              </a:rPr>
              <a:t>Ti è consentito modificare il piano ma solo nei periodi stabiliti, </a:t>
            </a:r>
            <a:r>
              <a:rPr lang="it-IT" sz="1600">
                <a:latin typeface="Calibri"/>
                <a:ea typeface="Calibri"/>
                <a:cs typeface="Calibri"/>
                <a:sym typeface="Calibri"/>
              </a:rPr>
              <a:t>in genere nei mesi di novembre e marzo.</a:t>
            </a:r>
            <a:endParaRPr sz="1600">
              <a:solidFill>
                <a:srgbClr val="000000"/>
              </a:solidFill>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t/>
            </a:r>
            <a:endParaRPr sz="1600">
              <a:solidFill>
                <a:srgbClr val="000000"/>
              </a:solidFill>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t/>
            </a:r>
            <a:endParaRPr sz="1600">
              <a:solidFill>
                <a:srgbClr val="000000"/>
              </a:solidFill>
              <a:latin typeface="Calibri"/>
              <a:ea typeface="Calibri"/>
              <a:cs typeface="Calibri"/>
              <a:sym typeface="Calibri"/>
            </a:endParaRPr>
          </a:p>
          <a:p>
            <a:pPr indent="0" lvl="0" marL="0" rtl="0" algn="just">
              <a:lnSpc>
                <a:spcPct val="100000"/>
              </a:lnSpc>
              <a:spcBef>
                <a:spcPts val="0"/>
              </a:spcBef>
              <a:spcAft>
                <a:spcPts val="0"/>
              </a:spcAft>
              <a:buClr>
                <a:srgbClr val="000000"/>
              </a:buClr>
              <a:buSzPts val="1600"/>
              <a:buNone/>
            </a:pPr>
            <a:r>
              <a:rPr lang="it-IT" sz="1600">
                <a:solidFill>
                  <a:srgbClr val="000000"/>
                </a:solidFill>
                <a:latin typeface="Calibri"/>
                <a:ea typeface="Calibri"/>
                <a:cs typeface="Calibri"/>
                <a:sym typeface="Calibri"/>
              </a:rPr>
              <a:t>Fino all’attuazione del nuovo piano di studio sei tenuto a osservare il precedente piano e non puoi iscriverti agli appelli degli insegnamenti di cui hai richiesto  l’inserimento. </a:t>
            </a:r>
            <a:endParaRPr sz="1600">
              <a:solidFill>
                <a:srgbClr val="000000"/>
              </a:solidFill>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rPr lang="it-IT" sz="1600">
                <a:latin typeface="Calibri"/>
                <a:ea typeface="Calibri"/>
                <a:cs typeface="Calibri"/>
                <a:sym typeface="Calibri"/>
              </a:rPr>
              <a:t>Puoi sostenere le prove di verifica relative a un’attività formativa </a:t>
            </a:r>
            <a:r>
              <a:rPr b="1" lang="it-IT" sz="1600">
                <a:latin typeface="Calibri"/>
                <a:ea typeface="Calibri"/>
                <a:cs typeface="Calibri"/>
                <a:sym typeface="Calibri"/>
              </a:rPr>
              <a:t>solo</a:t>
            </a:r>
            <a:r>
              <a:rPr lang="it-IT" sz="1600">
                <a:latin typeface="Calibri"/>
                <a:ea typeface="Calibri"/>
                <a:cs typeface="Calibri"/>
                <a:sym typeface="Calibri"/>
              </a:rPr>
              <a:t> se l’attività è presente nell’ultimo piano di studio approvato.</a:t>
            </a:r>
            <a:endParaRPr sz="1600">
              <a:solidFill>
                <a:srgbClr val="000000"/>
              </a:solidFill>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t/>
            </a:r>
            <a:endParaRPr sz="1600">
              <a:solidFill>
                <a:srgbClr val="000000"/>
              </a:solidFill>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t/>
            </a:r>
            <a:endParaRPr b="1" sz="1600">
              <a:solidFill>
                <a:srgbClr val="000000"/>
              </a:solidFill>
              <a:latin typeface="Calibri"/>
              <a:ea typeface="Calibri"/>
              <a:cs typeface="Calibri"/>
              <a:sym typeface="Calibri"/>
            </a:endParaRPr>
          </a:p>
          <a:p>
            <a:pPr indent="0" lvl="0" marL="0" rtl="0" algn="just">
              <a:lnSpc>
                <a:spcPct val="100000"/>
              </a:lnSpc>
              <a:spcBef>
                <a:spcPts val="0"/>
              </a:spcBef>
              <a:spcAft>
                <a:spcPts val="0"/>
              </a:spcAft>
              <a:buClr>
                <a:srgbClr val="000000"/>
              </a:buClr>
              <a:buSzPts val="1600"/>
              <a:buNone/>
            </a:pPr>
            <a:r>
              <a:rPr b="1" lang="it-IT" sz="1600" u="sng">
                <a:solidFill>
                  <a:srgbClr val="000000"/>
                </a:solidFill>
                <a:latin typeface="Calibri"/>
                <a:ea typeface="Calibri"/>
                <a:cs typeface="Calibri"/>
                <a:sym typeface="Calibri"/>
              </a:rPr>
              <a:t>Anticipo degli esami (art.13 Regolamento degli Studenti) </a:t>
            </a:r>
            <a:endParaRPr b="1" sz="1600" u="sng">
              <a:solidFill>
                <a:srgbClr val="000000"/>
              </a:solidFill>
              <a:latin typeface="Calibri"/>
              <a:ea typeface="Calibri"/>
              <a:cs typeface="Calibri"/>
              <a:sym typeface="Calibri"/>
            </a:endParaRPr>
          </a:p>
          <a:p>
            <a:pPr indent="0" lvl="0" marL="0" rtl="0" algn="just">
              <a:lnSpc>
                <a:spcPct val="100000"/>
              </a:lnSpc>
              <a:spcBef>
                <a:spcPts val="0"/>
              </a:spcBef>
              <a:spcAft>
                <a:spcPts val="0"/>
              </a:spcAft>
              <a:buClr>
                <a:srgbClr val="000000"/>
              </a:buClr>
              <a:buSzPts val="1600"/>
              <a:buNone/>
            </a:pPr>
            <a:r>
              <a:rPr b="1" lang="it-IT" sz="1600">
                <a:solidFill>
                  <a:srgbClr val="000000"/>
                </a:solidFill>
                <a:latin typeface="Calibri"/>
                <a:ea typeface="Calibri"/>
                <a:cs typeface="Calibri"/>
                <a:sym typeface="Calibri"/>
              </a:rPr>
              <a:t>Gli studenti possono anticipare gli esami relativi ad attività inserite nel piano approvato e riferite ad un anno successivo a quello di iscrizione solo se gli insegnamenti sono attivati e se hanno acquisito almeno il 50% dei CFU riferiti all’anno di iscrizione e comunque nel rispetto di eventuali propedeuticità. </a:t>
            </a:r>
            <a:endParaRPr b="1" sz="1600">
              <a:solidFill>
                <a:srgbClr val="000000"/>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a:p>
        </p:txBody>
      </p:sp>
      <p:sp>
        <p:nvSpPr>
          <p:cNvPr id="116" name="Google Shape;11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17" name="Google Shape;117;p4"/>
          <p:cNvPicPr preferRelativeResize="0"/>
          <p:nvPr/>
        </p:nvPicPr>
        <p:blipFill rotWithShape="1">
          <a:blip r:embed="rId3">
            <a:alphaModFix/>
          </a:blip>
          <a:srcRect b="0" l="0" r="0" t="0"/>
          <a:stretch/>
        </p:blipFill>
        <p:spPr>
          <a:xfrm>
            <a:off x="8205153" y="576860"/>
            <a:ext cx="729841" cy="82731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40"/>
          <p:cNvSpPr txBox="1"/>
          <p:nvPr>
            <p:ph type="title"/>
          </p:nvPr>
        </p:nvSpPr>
        <p:spPr>
          <a:xfrm>
            <a:off x="767222" y="-205405"/>
            <a:ext cx="10751006" cy="19908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br>
              <a:rPr lang="it-IT" sz="1600">
                <a:latin typeface="Calibri"/>
                <a:ea typeface="Calibri"/>
                <a:cs typeface="Calibri"/>
                <a:sym typeface="Calibri"/>
              </a:rPr>
            </a:b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Nella regola che segue devi selezionare l’attività di 3 crediti relativa alle ulteriori conoscenze linguistiche (figura 34 ), prevista al secondo anno.</a:t>
            </a:r>
            <a:br>
              <a:rPr lang="it-IT" sz="1600">
                <a:latin typeface="Calibri"/>
                <a:ea typeface="Calibri"/>
                <a:cs typeface="Calibri"/>
                <a:sym typeface="Calibri"/>
              </a:rPr>
            </a:br>
            <a:br>
              <a:rPr lang="it-IT" sz="1600">
                <a:latin typeface="Calibri"/>
                <a:ea typeface="Calibri"/>
                <a:cs typeface="Calibri"/>
                <a:sym typeface="Calibri"/>
              </a:rPr>
            </a:br>
            <a:endParaRPr sz="1600"/>
          </a:p>
        </p:txBody>
      </p:sp>
      <p:sp>
        <p:nvSpPr>
          <p:cNvPr id="517" name="Google Shape;517;p40"/>
          <p:cNvSpPr txBox="1"/>
          <p:nvPr>
            <p:ph idx="1" type="body"/>
          </p:nvPr>
        </p:nvSpPr>
        <p:spPr>
          <a:xfrm>
            <a:off x="955830" y="1793819"/>
            <a:ext cx="10422147" cy="469842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34</a:t>
            </a:r>
            <a:endParaRPr sz="1400"/>
          </a:p>
        </p:txBody>
      </p:sp>
      <p:sp>
        <p:nvSpPr>
          <p:cNvPr id="518" name="Google Shape;51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519" name="Google Shape;519;p40"/>
          <p:cNvPicPr preferRelativeResize="0"/>
          <p:nvPr/>
        </p:nvPicPr>
        <p:blipFill rotWithShape="1">
          <a:blip r:embed="rId3">
            <a:alphaModFix/>
          </a:blip>
          <a:srcRect b="0" l="0" r="0" t="0"/>
          <a:stretch/>
        </p:blipFill>
        <p:spPr>
          <a:xfrm>
            <a:off x="931652" y="1543481"/>
            <a:ext cx="10126334" cy="448878"/>
          </a:xfrm>
          <a:prstGeom prst="rect">
            <a:avLst/>
          </a:prstGeom>
          <a:noFill/>
          <a:ln>
            <a:noFill/>
          </a:ln>
        </p:spPr>
      </p:pic>
      <p:sp>
        <p:nvSpPr>
          <p:cNvPr id="520" name="Google Shape;520;p40"/>
          <p:cNvSpPr/>
          <p:nvPr/>
        </p:nvSpPr>
        <p:spPr>
          <a:xfrm>
            <a:off x="5385219" y="1234526"/>
            <a:ext cx="1219200" cy="2286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521" name="Google Shape;521;p40"/>
          <p:cNvPicPr preferRelativeResize="0"/>
          <p:nvPr/>
        </p:nvPicPr>
        <p:blipFill rotWithShape="1">
          <a:blip r:embed="rId4">
            <a:alphaModFix/>
          </a:blip>
          <a:srcRect b="0" l="0" r="0" t="0"/>
          <a:stretch/>
        </p:blipFill>
        <p:spPr>
          <a:xfrm>
            <a:off x="5385219" y="1520459"/>
            <a:ext cx="1219306" cy="231668"/>
          </a:xfrm>
          <a:prstGeom prst="rect">
            <a:avLst/>
          </a:prstGeom>
          <a:noFill/>
          <a:ln>
            <a:noFill/>
          </a:ln>
        </p:spPr>
      </p:pic>
      <p:sp>
        <p:nvSpPr>
          <p:cNvPr id="522" name="Google Shape;522;p40"/>
          <p:cNvSpPr/>
          <p:nvPr/>
        </p:nvSpPr>
        <p:spPr>
          <a:xfrm>
            <a:off x="923965" y="1564583"/>
            <a:ext cx="10126334" cy="4429289"/>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523" name="Google Shape;523;p40"/>
          <p:cNvPicPr preferRelativeResize="0"/>
          <p:nvPr/>
        </p:nvPicPr>
        <p:blipFill rotWithShape="1">
          <a:blip r:embed="rId5">
            <a:alphaModFix/>
          </a:blip>
          <a:srcRect b="0" l="0" r="0" t="0"/>
          <a:stretch/>
        </p:blipFill>
        <p:spPr>
          <a:xfrm>
            <a:off x="1379925" y="2075744"/>
            <a:ext cx="8602275" cy="3743847"/>
          </a:xfrm>
          <a:prstGeom prst="rect">
            <a:avLst/>
          </a:prstGeom>
          <a:noFill/>
          <a:ln>
            <a:noFill/>
          </a:ln>
        </p:spPr>
      </p:pic>
      <p:pic>
        <p:nvPicPr>
          <p:cNvPr id="524" name="Google Shape;524;p40"/>
          <p:cNvPicPr preferRelativeResize="0"/>
          <p:nvPr/>
        </p:nvPicPr>
        <p:blipFill rotWithShape="1">
          <a:blip r:embed="rId6">
            <a:alphaModFix/>
          </a:blip>
          <a:srcRect b="0" l="0" r="0" t="0"/>
          <a:stretch/>
        </p:blipFill>
        <p:spPr>
          <a:xfrm>
            <a:off x="4841028" y="1992359"/>
            <a:ext cx="4298053" cy="54868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41"/>
          <p:cNvSpPr txBox="1"/>
          <p:nvPr>
            <p:ph type="title"/>
          </p:nvPr>
        </p:nvSpPr>
        <p:spPr>
          <a:xfrm>
            <a:off x="838200" y="267419"/>
            <a:ext cx="10515600" cy="14232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r>
              <a:rPr lang="it-IT" sz="1600">
                <a:latin typeface="Calibri"/>
                <a:ea typeface="Calibri"/>
                <a:cs typeface="Calibri"/>
                <a:sym typeface="Calibri"/>
              </a:rPr>
              <a:t>Nelle due regole successive, num. 5 e 6, devi selezionare gli insegnamenti da sostenere, al primo e al secondo anno, per conseguire i crediti a scelta (fig. 35 e 36).</a:t>
            </a:r>
            <a:br>
              <a:rPr lang="it-IT" sz="1600">
                <a:latin typeface="Calibri"/>
                <a:ea typeface="Calibri"/>
                <a:cs typeface="Calibri"/>
                <a:sym typeface="Calibri"/>
              </a:rPr>
            </a:br>
            <a:r>
              <a:rPr i="1" lang="it-IT" sz="1600">
                <a:latin typeface="Calibri"/>
                <a:ea typeface="Calibri"/>
                <a:cs typeface="Calibri"/>
                <a:sym typeface="Calibri"/>
              </a:rPr>
              <a:t>Se utilizzi questa regola, clicca ''Regola succ.'' per proseguire nella compilazione. </a:t>
            </a:r>
            <a:br>
              <a:rPr lang="it-IT" sz="1600">
                <a:latin typeface="Calibri"/>
                <a:ea typeface="Calibri"/>
                <a:cs typeface="Calibri"/>
                <a:sym typeface="Calibri"/>
              </a:rPr>
            </a:br>
            <a:r>
              <a:rPr i="1" lang="it-IT" sz="1600">
                <a:latin typeface="Calibri"/>
                <a:ea typeface="Calibri"/>
                <a:cs typeface="Calibri"/>
                <a:sym typeface="Calibri"/>
              </a:rPr>
              <a:t>Se non intendi selezionare alcuna attività, clicca '</a:t>
            </a:r>
            <a:r>
              <a:rPr b="1" i="1" lang="it-IT" sz="1600">
                <a:latin typeface="Calibri"/>
                <a:ea typeface="Calibri"/>
                <a:cs typeface="Calibri"/>
                <a:sym typeface="Calibri"/>
              </a:rPr>
              <a:t>'Salta la scelta'‘ </a:t>
            </a:r>
            <a:r>
              <a:rPr i="1" lang="it-IT" sz="1600">
                <a:latin typeface="Calibri"/>
                <a:ea typeface="Calibri"/>
                <a:cs typeface="Calibri"/>
                <a:sym typeface="Calibri"/>
              </a:rPr>
              <a:t>per passare alla regola successiva.</a:t>
            </a:r>
            <a:br>
              <a:rPr lang="it-IT" sz="16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530" name="Google Shape;530;p41"/>
          <p:cNvSpPr txBox="1"/>
          <p:nvPr>
            <p:ph idx="1" type="body"/>
          </p:nvPr>
        </p:nvSpPr>
        <p:spPr>
          <a:xfrm>
            <a:off x="838200" y="1825624"/>
            <a:ext cx="10515600" cy="477358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35</a:t>
            </a:r>
            <a:endParaRPr sz="1400"/>
          </a:p>
        </p:txBody>
      </p:sp>
      <p:sp>
        <p:nvSpPr>
          <p:cNvPr id="531" name="Google Shape;531;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532" name="Google Shape;532;p41"/>
          <p:cNvPicPr preferRelativeResize="0"/>
          <p:nvPr/>
        </p:nvPicPr>
        <p:blipFill rotWithShape="1">
          <a:blip r:embed="rId3">
            <a:alphaModFix/>
          </a:blip>
          <a:srcRect b="0" l="0" r="0" t="0"/>
          <a:stretch/>
        </p:blipFill>
        <p:spPr>
          <a:xfrm>
            <a:off x="926781" y="1394976"/>
            <a:ext cx="10126334" cy="457240"/>
          </a:xfrm>
          <a:prstGeom prst="rect">
            <a:avLst/>
          </a:prstGeom>
          <a:noFill/>
          <a:ln>
            <a:noFill/>
          </a:ln>
        </p:spPr>
      </p:pic>
      <p:pic>
        <p:nvPicPr>
          <p:cNvPr id="533" name="Google Shape;533;p41"/>
          <p:cNvPicPr preferRelativeResize="0"/>
          <p:nvPr/>
        </p:nvPicPr>
        <p:blipFill rotWithShape="1">
          <a:blip r:embed="rId4">
            <a:alphaModFix/>
          </a:blip>
          <a:srcRect b="0" l="0" r="0" t="0"/>
          <a:stretch/>
        </p:blipFill>
        <p:spPr>
          <a:xfrm>
            <a:off x="5311780" y="1404320"/>
            <a:ext cx="1219306" cy="231668"/>
          </a:xfrm>
          <a:prstGeom prst="rect">
            <a:avLst/>
          </a:prstGeom>
          <a:noFill/>
          <a:ln>
            <a:noFill/>
          </a:ln>
        </p:spPr>
      </p:pic>
      <p:sp>
        <p:nvSpPr>
          <p:cNvPr id="534" name="Google Shape;534;p41"/>
          <p:cNvSpPr/>
          <p:nvPr/>
        </p:nvSpPr>
        <p:spPr>
          <a:xfrm>
            <a:off x="926781" y="1404320"/>
            <a:ext cx="10126334" cy="4730473"/>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535" name="Google Shape;535;p41"/>
          <p:cNvPicPr preferRelativeResize="0"/>
          <p:nvPr/>
        </p:nvPicPr>
        <p:blipFill rotWithShape="1">
          <a:blip r:embed="rId5">
            <a:alphaModFix/>
          </a:blip>
          <a:srcRect b="0" l="0" r="0" t="0"/>
          <a:stretch/>
        </p:blipFill>
        <p:spPr>
          <a:xfrm>
            <a:off x="1808910" y="1912245"/>
            <a:ext cx="7966857" cy="4028086"/>
          </a:xfrm>
          <a:prstGeom prst="rect">
            <a:avLst/>
          </a:prstGeom>
          <a:noFill/>
          <a:ln>
            <a:noFill/>
          </a:ln>
        </p:spPr>
      </p:pic>
      <p:pic>
        <p:nvPicPr>
          <p:cNvPr id="536" name="Google Shape;536;p41"/>
          <p:cNvPicPr preferRelativeResize="0"/>
          <p:nvPr/>
        </p:nvPicPr>
        <p:blipFill rotWithShape="1">
          <a:blip r:embed="rId6">
            <a:alphaModFix/>
          </a:blip>
          <a:srcRect b="0" l="0" r="0" t="0"/>
          <a:stretch/>
        </p:blipFill>
        <p:spPr>
          <a:xfrm>
            <a:off x="5060015" y="1861560"/>
            <a:ext cx="5047926" cy="48162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42"/>
          <p:cNvSpPr txBox="1"/>
          <p:nvPr>
            <p:ph type="title"/>
          </p:nvPr>
        </p:nvSpPr>
        <p:spPr>
          <a:xfrm>
            <a:off x="838200" y="267419"/>
            <a:ext cx="10515600" cy="14232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r>
              <a:rPr lang="it-IT" sz="1600">
                <a:latin typeface="Calibri"/>
                <a:ea typeface="Calibri"/>
                <a:cs typeface="Calibri"/>
                <a:sym typeface="Calibri"/>
              </a:rPr>
              <a:t>Puoi completare i crediti a scelta libera scegliendo attività previste al secondo anno.</a:t>
            </a:r>
            <a:r>
              <a:rPr i="1" lang="it-IT" sz="1600">
                <a:solidFill>
                  <a:srgbClr val="000000"/>
                </a:solidFill>
                <a:latin typeface="Calibri"/>
                <a:ea typeface="Calibri"/>
                <a:cs typeface="Calibri"/>
                <a:sym typeface="Calibri"/>
              </a:rPr>
              <a:t> </a:t>
            </a:r>
            <a:br>
              <a:rPr i="1" lang="it-IT" sz="1600">
                <a:solidFill>
                  <a:srgbClr val="000000"/>
                </a:solidFill>
                <a:latin typeface="Calibri"/>
                <a:ea typeface="Calibri"/>
                <a:cs typeface="Calibri"/>
                <a:sym typeface="Calibri"/>
              </a:rPr>
            </a:br>
            <a:r>
              <a:rPr i="1" lang="it-IT" sz="1600">
                <a:solidFill>
                  <a:srgbClr val="000000"/>
                </a:solidFill>
                <a:latin typeface="Calibri"/>
                <a:ea typeface="Calibri"/>
                <a:cs typeface="Calibri"/>
                <a:sym typeface="Calibri"/>
              </a:rPr>
              <a:t>Se utilizzi questa regola, clicca ''Regola succ.‘’. </a:t>
            </a:r>
            <a:br>
              <a:rPr lang="it-IT" sz="1600">
                <a:solidFill>
                  <a:srgbClr val="000000"/>
                </a:solidFill>
                <a:latin typeface="Calibri"/>
                <a:ea typeface="Calibri"/>
                <a:cs typeface="Calibri"/>
                <a:sym typeface="Calibri"/>
              </a:rPr>
            </a:br>
            <a:r>
              <a:rPr i="1" lang="it-IT" sz="1600">
                <a:solidFill>
                  <a:srgbClr val="000000"/>
                </a:solidFill>
                <a:latin typeface="Calibri"/>
                <a:ea typeface="Calibri"/>
                <a:cs typeface="Calibri"/>
                <a:sym typeface="Calibri"/>
              </a:rPr>
              <a:t>Se non intendi selezionare alcuna attività, clicca '</a:t>
            </a:r>
            <a:r>
              <a:rPr b="1" i="1" lang="it-IT" sz="1600">
                <a:solidFill>
                  <a:srgbClr val="000000"/>
                </a:solidFill>
                <a:latin typeface="Calibri"/>
                <a:ea typeface="Calibri"/>
                <a:cs typeface="Calibri"/>
                <a:sym typeface="Calibri"/>
              </a:rPr>
              <a:t>'Salta la scelta'‘ </a:t>
            </a:r>
            <a:r>
              <a:rPr i="1" lang="it-IT" sz="1600">
                <a:solidFill>
                  <a:srgbClr val="000000"/>
                </a:solidFill>
                <a:latin typeface="Calibri"/>
                <a:ea typeface="Calibri"/>
                <a:cs typeface="Calibri"/>
                <a:sym typeface="Calibri"/>
              </a:rPr>
              <a:t>per terminare la compilazione.</a:t>
            </a:r>
            <a:br>
              <a:rPr lang="it-IT" sz="1600">
                <a:solidFill>
                  <a:srgbClr val="000000"/>
                </a:solidFill>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542" name="Google Shape;542;p42"/>
          <p:cNvSpPr txBox="1"/>
          <p:nvPr>
            <p:ph idx="1" type="body"/>
          </p:nvPr>
        </p:nvSpPr>
        <p:spPr>
          <a:xfrm>
            <a:off x="838200" y="1825624"/>
            <a:ext cx="10515600" cy="477358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36</a:t>
            </a:r>
            <a:endParaRPr sz="1400"/>
          </a:p>
        </p:txBody>
      </p:sp>
      <p:sp>
        <p:nvSpPr>
          <p:cNvPr id="543" name="Google Shape;543;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544" name="Google Shape;544;p42"/>
          <p:cNvPicPr preferRelativeResize="0"/>
          <p:nvPr/>
        </p:nvPicPr>
        <p:blipFill rotWithShape="1">
          <a:blip r:embed="rId3">
            <a:alphaModFix/>
          </a:blip>
          <a:srcRect b="0" l="0" r="0" t="0"/>
          <a:stretch/>
        </p:blipFill>
        <p:spPr>
          <a:xfrm>
            <a:off x="926781" y="1394976"/>
            <a:ext cx="10126334" cy="457240"/>
          </a:xfrm>
          <a:prstGeom prst="rect">
            <a:avLst/>
          </a:prstGeom>
          <a:noFill/>
          <a:ln>
            <a:noFill/>
          </a:ln>
        </p:spPr>
      </p:pic>
      <p:pic>
        <p:nvPicPr>
          <p:cNvPr id="545" name="Google Shape;545;p42"/>
          <p:cNvPicPr preferRelativeResize="0"/>
          <p:nvPr/>
        </p:nvPicPr>
        <p:blipFill rotWithShape="1">
          <a:blip r:embed="rId4">
            <a:alphaModFix/>
          </a:blip>
          <a:srcRect b="0" l="0" r="0" t="0"/>
          <a:stretch/>
        </p:blipFill>
        <p:spPr>
          <a:xfrm>
            <a:off x="5311780" y="1404320"/>
            <a:ext cx="1219306" cy="231668"/>
          </a:xfrm>
          <a:prstGeom prst="rect">
            <a:avLst/>
          </a:prstGeom>
          <a:noFill/>
          <a:ln>
            <a:noFill/>
          </a:ln>
        </p:spPr>
      </p:pic>
      <p:sp>
        <p:nvSpPr>
          <p:cNvPr id="546" name="Google Shape;546;p42"/>
          <p:cNvSpPr/>
          <p:nvPr/>
        </p:nvSpPr>
        <p:spPr>
          <a:xfrm>
            <a:off x="926781" y="1404320"/>
            <a:ext cx="10126334" cy="4730473"/>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547" name="Google Shape;547;p42"/>
          <p:cNvPicPr preferRelativeResize="0"/>
          <p:nvPr/>
        </p:nvPicPr>
        <p:blipFill rotWithShape="1">
          <a:blip r:embed="rId5">
            <a:alphaModFix/>
          </a:blip>
          <a:srcRect b="0" l="0" r="0" t="0"/>
          <a:stretch/>
        </p:blipFill>
        <p:spPr>
          <a:xfrm>
            <a:off x="1663163" y="2073773"/>
            <a:ext cx="8516539" cy="3762900"/>
          </a:xfrm>
          <a:prstGeom prst="rect">
            <a:avLst/>
          </a:prstGeom>
          <a:noFill/>
          <a:ln>
            <a:noFill/>
          </a:ln>
        </p:spPr>
      </p:pic>
      <p:pic>
        <p:nvPicPr>
          <p:cNvPr id="548" name="Google Shape;548;p42"/>
          <p:cNvPicPr preferRelativeResize="0"/>
          <p:nvPr/>
        </p:nvPicPr>
        <p:blipFill rotWithShape="1">
          <a:blip r:embed="rId6">
            <a:alphaModFix/>
          </a:blip>
          <a:srcRect b="0" l="0" r="0" t="0"/>
          <a:stretch/>
        </p:blipFill>
        <p:spPr>
          <a:xfrm>
            <a:off x="5051702" y="2073773"/>
            <a:ext cx="5047926" cy="48162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43"/>
          <p:cNvSpPr txBox="1"/>
          <p:nvPr>
            <p:ph type="title"/>
          </p:nvPr>
        </p:nvSpPr>
        <p:spPr>
          <a:xfrm>
            <a:off x="679357" y="9227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Ultimate le scelte, clicca «Conferma Piano» (fig.37)  per confermare e registrare il piano. Gli insegnamenti scelti saranno inseriti nel tuo libretto appena il Consiglio di Coordinamento didattico del tuo Corso li avrà esaminati.</a:t>
            </a:r>
            <a:br>
              <a:rPr lang="it-IT" sz="1600">
                <a:latin typeface="Calibri"/>
                <a:ea typeface="Calibri"/>
                <a:cs typeface="Calibri"/>
                <a:sym typeface="Calibri"/>
              </a:rPr>
            </a:br>
            <a:r>
              <a:rPr b="1" lang="it-IT" sz="1600" u="sng">
                <a:latin typeface="Calibri"/>
                <a:ea typeface="Calibri"/>
                <a:cs typeface="Calibri"/>
                <a:sym typeface="Calibri"/>
              </a:rPr>
              <a:t>ATTENZIONE</a:t>
            </a:r>
            <a:r>
              <a:rPr b="1" lang="it-IT" sz="1600">
                <a:latin typeface="Calibri"/>
                <a:ea typeface="Calibri"/>
                <a:cs typeface="Calibri"/>
                <a:sym typeface="Calibri"/>
              </a:rPr>
              <a:t>:  Il piano lasciato in bozza non viene esaminato.</a:t>
            </a:r>
            <a:br>
              <a:rPr lang="it-IT" sz="1600">
                <a:latin typeface="Calibri"/>
                <a:ea typeface="Calibri"/>
                <a:cs typeface="Calibri"/>
                <a:sym typeface="Calibri"/>
              </a:rPr>
            </a:br>
            <a:endParaRPr sz="1600"/>
          </a:p>
        </p:txBody>
      </p:sp>
      <p:sp>
        <p:nvSpPr>
          <p:cNvPr id="554" name="Google Shape;554;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555" name="Google Shape;555;p43"/>
          <p:cNvSpPr/>
          <p:nvPr/>
        </p:nvSpPr>
        <p:spPr>
          <a:xfrm>
            <a:off x="5606779" y="5987018"/>
            <a:ext cx="66075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400">
                <a:solidFill>
                  <a:schemeClr val="dk1"/>
                </a:solidFill>
                <a:latin typeface="Calibri"/>
                <a:ea typeface="Calibri"/>
                <a:cs typeface="Calibri"/>
                <a:sym typeface="Calibri"/>
              </a:rPr>
              <a:t>Fig. 36</a:t>
            </a:r>
            <a:endParaRPr/>
          </a:p>
        </p:txBody>
      </p:sp>
      <p:pic>
        <p:nvPicPr>
          <p:cNvPr descr="Ritaglio schermata" id="556" name="Google Shape;556;p43"/>
          <p:cNvPicPr preferRelativeResize="0"/>
          <p:nvPr/>
        </p:nvPicPr>
        <p:blipFill rotWithShape="1">
          <a:blip r:embed="rId3">
            <a:alphaModFix/>
          </a:blip>
          <a:srcRect b="0" l="0" r="0" t="0"/>
          <a:stretch/>
        </p:blipFill>
        <p:spPr>
          <a:xfrm>
            <a:off x="770005" y="1079207"/>
            <a:ext cx="6517178" cy="5246440"/>
          </a:xfrm>
          <a:prstGeom prst="rect">
            <a:avLst/>
          </a:prstGeom>
          <a:noFill/>
          <a:ln cap="flat" cmpd="sng" w="9525">
            <a:solidFill>
              <a:srgbClr val="0070C0"/>
            </a:solidFill>
            <a:prstDash val="solid"/>
            <a:round/>
            <a:headEnd len="sm" w="sm" type="none"/>
            <a:tailEnd len="sm" w="sm" type="none"/>
          </a:ln>
        </p:spPr>
      </p:pic>
      <p:pic>
        <p:nvPicPr>
          <p:cNvPr id="557" name="Google Shape;557;p43"/>
          <p:cNvPicPr preferRelativeResize="0"/>
          <p:nvPr/>
        </p:nvPicPr>
        <p:blipFill rotWithShape="1">
          <a:blip r:embed="rId4">
            <a:alphaModFix/>
          </a:blip>
          <a:srcRect b="0" l="0" r="0" t="0"/>
          <a:stretch/>
        </p:blipFill>
        <p:spPr>
          <a:xfrm>
            <a:off x="5132194" y="6033234"/>
            <a:ext cx="877900" cy="323116"/>
          </a:xfrm>
          <a:prstGeom prst="rect">
            <a:avLst/>
          </a:prstGeom>
          <a:noFill/>
          <a:ln>
            <a:noFill/>
          </a:ln>
        </p:spPr>
      </p:pic>
      <p:pic>
        <p:nvPicPr>
          <p:cNvPr id="558" name="Google Shape;558;p43"/>
          <p:cNvPicPr preferRelativeResize="0"/>
          <p:nvPr/>
        </p:nvPicPr>
        <p:blipFill rotWithShape="1">
          <a:blip r:embed="rId5">
            <a:alphaModFix/>
          </a:blip>
          <a:srcRect b="0" l="0" r="0" t="0"/>
          <a:stretch/>
        </p:blipFill>
        <p:spPr>
          <a:xfrm>
            <a:off x="4534734" y="6127809"/>
            <a:ext cx="597460" cy="249958"/>
          </a:xfrm>
          <a:prstGeom prst="rect">
            <a:avLst/>
          </a:prstGeom>
          <a:noFill/>
          <a:ln>
            <a:noFill/>
          </a:ln>
        </p:spPr>
      </p:pic>
      <p:sp>
        <p:nvSpPr>
          <p:cNvPr id="559" name="Google Shape;559;p43"/>
          <p:cNvSpPr/>
          <p:nvPr/>
        </p:nvSpPr>
        <p:spPr>
          <a:xfrm>
            <a:off x="7460957" y="3548539"/>
            <a:ext cx="660758"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400">
                <a:solidFill>
                  <a:schemeClr val="dk1"/>
                </a:solidFill>
                <a:latin typeface="Calibri"/>
                <a:ea typeface="Calibri"/>
                <a:cs typeface="Calibri"/>
                <a:sym typeface="Calibri"/>
              </a:rPr>
              <a:t>Fig. 37</a:t>
            </a:r>
            <a:endParaRPr sz="14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44"/>
          <p:cNvSpPr txBox="1"/>
          <p:nvPr>
            <p:ph idx="1" type="body"/>
          </p:nvPr>
        </p:nvSpPr>
        <p:spPr>
          <a:xfrm>
            <a:off x="838200" y="1086928"/>
            <a:ext cx="10515600" cy="50900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b="1" lang="it-IT" sz="1600">
                <a:latin typeface="Calibri"/>
                <a:ea typeface="Calibri"/>
                <a:cs typeface="Calibri"/>
                <a:sym typeface="Calibri"/>
              </a:rPr>
              <a:t>ATTENZIONE: </a:t>
            </a:r>
            <a:r>
              <a:rPr lang="it-IT" sz="1600">
                <a:latin typeface="Calibri"/>
                <a:ea typeface="Calibri"/>
                <a:cs typeface="Calibri"/>
                <a:sym typeface="Calibri"/>
              </a:rPr>
              <a:t>Al termine della compilazione è possibile ancora modificare la scelta dello schema di piano. Clicca sul pulsante “Annulla piano” e nella maschera successiva clicca “Modifica Piano” per ritornare alla maschera iniziale.</a:t>
            </a:r>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 Per maggiori informazioni e per problemi di funzionamento della procedura online, puoi rivolgerti all’Ufficio gestione carriere dell’area di Scienze, all’indirizzo  </a:t>
            </a:r>
            <a:r>
              <a:rPr b="1" lang="it-IT" sz="1600" u="sng">
                <a:solidFill>
                  <a:schemeClr val="hlink"/>
                </a:solidFill>
                <a:latin typeface="Calibri"/>
                <a:ea typeface="Calibri"/>
                <a:cs typeface="Calibri"/>
                <a:sym typeface="Calibri"/>
                <a:hlinkClick r:id="rId3"/>
              </a:rPr>
              <a:t>segr.studenti.scienze@unimib.it</a:t>
            </a:r>
            <a:endParaRPr b="1" sz="1600" u="sng">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t/>
            </a:r>
            <a:endParaRPr b="1" sz="1600" u="sng">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Ti invitiamo a consultare:</a:t>
            </a:r>
            <a:endParaRPr/>
          </a:p>
          <a:p>
            <a:pPr indent="-228600" lvl="0" marL="228600" rtl="0" algn="l">
              <a:lnSpc>
                <a:spcPct val="90000"/>
              </a:lnSpc>
              <a:spcBef>
                <a:spcPts val="1000"/>
              </a:spcBef>
              <a:spcAft>
                <a:spcPts val="0"/>
              </a:spcAft>
              <a:buClr>
                <a:schemeClr val="dk1"/>
              </a:buClr>
              <a:buSzPts val="1600"/>
              <a:buChar char="•"/>
            </a:pPr>
            <a:r>
              <a:rPr lang="it-IT" sz="1600">
                <a:latin typeface="Calibri"/>
                <a:ea typeface="Calibri"/>
                <a:cs typeface="Calibri"/>
                <a:sym typeface="Calibri"/>
              </a:rPr>
              <a:t>il Regolamento Didattico del Corso, all’indirizzo </a:t>
            </a:r>
            <a:r>
              <a:rPr lang="it-IT" sz="1600" u="sng">
                <a:solidFill>
                  <a:schemeClr val="hlink"/>
                </a:solidFill>
                <a:latin typeface="Calibri"/>
                <a:ea typeface="Calibri"/>
                <a:cs typeface="Calibri"/>
                <a:sym typeface="Calibri"/>
                <a:hlinkClick r:id="rId4"/>
              </a:rPr>
              <a:t>https://elearning.unimib.it/mod/folder/view.php?id=236488</a:t>
            </a:r>
            <a:endParaRPr sz="1600">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1600"/>
              <a:buChar char="•"/>
            </a:pPr>
            <a:r>
              <a:rPr lang="it-IT" sz="1600">
                <a:latin typeface="Calibri"/>
                <a:ea typeface="Calibri"/>
                <a:cs typeface="Calibri"/>
                <a:sym typeface="Calibri"/>
              </a:rPr>
              <a:t> il Regolamento studenti dell’Ateneo di Milano - Bicocca (in particolare l’art. 13 - Piano di studio), all’indirizzo </a:t>
            </a:r>
            <a:r>
              <a:rPr lang="it-IT" sz="1600" u="sng">
                <a:solidFill>
                  <a:schemeClr val="hlink"/>
                </a:solidFill>
                <a:latin typeface="Calibri"/>
                <a:ea typeface="Calibri"/>
                <a:cs typeface="Calibri"/>
                <a:sym typeface="Calibri"/>
                <a:hlinkClick r:id="rId5"/>
              </a:rPr>
              <a:t>       https://www.unimib.it/sites/default/files/allegati/regolamento_studenti_2019_con_decreto.pdf</a:t>
            </a:r>
            <a:endParaRPr sz="1600">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t/>
            </a:r>
            <a:endParaRPr sz="1600">
              <a:latin typeface="Calibri"/>
              <a:ea typeface="Calibri"/>
              <a:cs typeface="Calibri"/>
              <a:sym typeface="Calibri"/>
            </a:endParaRPr>
          </a:p>
          <a:p>
            <a:pPr indent="0" lvl="0" marL="0" rtl="0" algn="ctr">
              <a:lnSpc>
                <a:spcPct val="90000"/>
              </a:lnSpc>
              <a:spcBef>
                <a:spcPts val="1000"/>
              </a:spcBef>
              <a:spcAft>
                <a:spcPts val="0"/>
              </a:spcAft>
              <a:buClr>
                <a:schemeClr val="dk1"/>
              </a:buClr>
              <a:buSzPts val="1600"/>
              <a:buNone/>
            </a:pPr>
            <a:r>
              <a:rPr lang="it-IT" sz="1600">
                <a:latin typeface="Calibri"/>
                <a:ea typeface="Calibri"/>
                <a:cs typeface="Calibri"/>
                <a:sym typeface="Calibri"/>
              </a:rPr>
              <a:t>Buono studio!</a:t>
            </a:r>
            <a:endParaRPr sz="1600">
              <a:latin typeface="Calibri"/>
              <a:ea typeface="Calibri"/>
              <a:cs typeface="Calibri"/>
              <a:sym typeface="Calibri"/>
            </a:endParaRPr>
          </a:p>
        </p:txBody>
      </p:sp>
      <p:pic>
        <p:nvPicPr>
          <p:cNvPr id="565" name="Google Shape;565;p44"/>
          <p:cNvPicPr preferRelativeResize="0"/>
          <p:nvPr/>
        </p:nvPicPr>
        <p:blipFill rotWithShape="1">
          <a:blip r:embed="rId6">
            <a:alphaModFix/>
          </a:blip>
          <a:srcRect b="0" l="0" r="0" t="0"/>
          <a:stretch/>
        </p:blipFill>
        <p:spPr>
          <a:xfrm>
            <a:off x="9213370" y="4702745"/>
            <a:ext cx="1931957" cy="1408636"/>
          </a:xfrm>
          <a:prstGeom prst="rect">
            <a:avLst/>
          </a:prstGeom>
          <a:noFill/>
          <a:ln>
            <a:noFill/>
          </a:ln>
        </p:spPr>
      </p:pic>
      <p:sp>
        <p:nvSpPr>
          <p:cNvPr id="566" name="Google Shape;566;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it-IT" sz="3200"/>
              <a:t>A chi rivolgersi e per che cosa?</a:t>
            </a:r>
            <a:br>
              <a:rPr b="1" lang="it-IT" sz="2800"/>
            </a:br>
            <a:endParaRPr b="1" sz="2800"/>
          </a:p>
        </p:txBody>
      </p:sp>
      <p:sp>
        <p:nvSpPr>
          <p:cNvPr id="572" name="Google Shape;572;p45"/>
          <p:cNvSpPr txBox="1"/>
          <p:nvPr>
            <p:ph idx="1" type="body"/>
          </p:nvPr>
        </p:nvSpPr>
        <p:spPr>
          <a:xfrm>
            <a:off x="838200" y="1102418"/>
            <a:ext cx="10515600" cy="5253932"/>
          </a:xfrm>
          <a:prstGeom prst="rect">
            <a:avLst/>
          </a:prstGeom>
          <a:noFill/>
          <a:ln>
            <a:noFill/>
          </a:ln>
        </p:spPr>
        <p:txBody>
          <a:bodyPr anchorCtr="0" anchor="t" bIns="45700" lIns="91425" spcFirstLastPara="1" rIns="91425" wrap="square" tIns="45700">
            <a:normAutofit/>
          </a:bodyPr>
          <a:lstStyle/>
          <a:p>
            <a:pPr indent="-101600" lvl="0" marL="228600" rtl="0" algn="l">
              <a:lnSpc>
                <a:spcPct val="90000"/>
              </a:lnSpc>
              <a:spcBef>
                <a:spcPts val="0"/>
              </a:spcBef>
              <a:spcAft>
                <a:spcPts val="0"/>
              </a:spcAft>
              <a:buClr>
                <a:schemeClr val="dk1"/>
              </a:buClr>
              <a:buSzPts val="2000"/>
              <a:buNone/>
            </a:pPr>
            <a:r>
              <a:t/>
            </a:r>
            <a:endParaRPr b="1" sz="2000" u="sng">
              <a:latin typeface="Calibri"/>
              <a:ea typeface="Calibri"/>
              <a:cs typeface="Calibri"/>
              <a:sym typeface="Calibri"/>
            </a:endParaRPr>
          </a:p>
          <a:p>
            <a:pPr indent="-101600" lvl="0" marL="228600" rtl="0" algn="l">
              <a:lnSpc>
                <a:spcPct val="90000"/>
              </a:lnSpc>
              <a:spcBef>
                <a:spcPts val="1000"/>
              </a:spcBef>
              <a:spcAft>
                <a:spcPts val="0"/>
              </a:spcAft>
              <a:buClr>
                <a:schemeClr val="dk1"/>
              </a:buClr>
              <a:buSzPts val="2000"/>
              <a:buNone/>
            </a:pPr>
            <a:r>
              <a:t/>
            </a:r>
            <a:endParaRPr b="1" sz="2000" u="sng">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2000"/>
              <a:buChar char="•"/>
            </a:pPr>
            <a:r>
              <a:rPr b="1" lang="it-IT" sz="2000" u="sng">
                <a:latin typeface="Calibri"/>
                <a:ea typeface="Calibri"/>
                <a:cs typeface="Calibri"/>
                <a:sym typeface="Calibri"/>
              </a:rPr>
              <a:t>Segreteria Didattica</a:t>
            </a:r>
            <a:endParaRPr sz="2000">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La</a:t>
            </a:r>
            <a:r>
              <a:rPr b="1" lang="it-IT" sz="1600">
                <a:latin typeface="Calibri"/>
                <a:ea typeface="Calibri"/>
                <a:cs typeface="Calibri"/>
                <a:sym typeface="Calibri"/>
              </a:rPr>
              <a:t> </a:t>
            </a:r>
            <a:r>
              <a:rPr lang="it-IT" sz="1600">
                <a:latin typeface="Calibri"/>
                <a:ea typeface="Calibri"/>
                <a:cs typeface="Calibri"/>
                <a:sym typeface="Calibri"/>
              </a:rPr>
              <a:t>Segreteria Didattica fornisce servizi di supporto didattico e informativo agli studenti (orari delle lezioni, ricevimento docenti, calendario esami, piani di studio, laboratori). </a:t>
            </a:r>
            <a:endParaRPr>
              <a:latin typeface="Calibri"/>
              <a:ea typeface="Calibri"/>
              <a:cs typeface="Calibri"/>
              <a:sym typeface="Calibri"/>
            </a:endParaRPr>
          </a:p>
          <a:p>
            <a:pPr indent="0" lvl="0" marL="0" rtl="0" algn="l">
              <a:lnSpc>
                <a:spcPct val="90000"/>
              </a:lnSpc>
              <a:spcBef>
                <a:spcPts val="1000"/>
              </a:spcBef>
              <a:spcAft>
                <a:spcPts val="0"/>
              </a:spcAft>
              <a:buClr>
                <a:srgbClr val="000000"/>
              </a:buClr>
              <a:buSzPts val="1600"/>
              <a:buNone/>
            </a:pPr>
            <a:r>
              <a:rPr lang="it-IT" sz="1600" u="sng">
                <a:solidFill>
                  <a:srgbClr val="000000"/>
                </a:solidFill>
                <a:latin typeface="Calibri"/>
                <a:ea typeface="Calibri"/>
                <a:cs typeface="Calibri"/>
                <a:sym typeface="Calibri"/>
              </a:rPr>
              <a:t>Ricevimento</a:t>
            </a:r>
            <a:r>
              <a:rPr lang="it-IT" sz="1600">
                <a:solidFill>
                  <a:srgbClr val="000000"/>
                </a:solidFill>
                <a:latin typeface="Calibri"/>
                <a:ea typeface="Calibri"/>
                <a:cs typeface="Calibri"/>
                <a:sym typeface="Calibri"/>
              </a:rPr>
              <a:t>: </a:t>
            </a:r>
            <a:r>
              <a:rPr i="1" lang="it-IT" sz="1600">
                <a:solidFill>
                  <a:srgbClr val="000000"/>
                </a:solidFill>
                <a:latin typeface="Calibri"/>
                <a:ea typeface="Calibri"/>
                <a:cs typeface="Calibri"/>
                <a:sym typeface="Calibri"/>
              </a:rPr>
              <a:t>Lunedì 14.00- 15.30; Mercoledì ore 14.00-15.30; Venerdì 10.00 -12.00</a:t>
            </a:r>
            <a:endParaRPr i="1" sz="1600">
              <a:solidFill>
                <a:srgbClr val="000000"/>
              </a:solidFill>
              <a:latin typeface="Calibri"/>
              <a:ea typeface="Calibri"/>
              <a:cs typeface="Calibri"/>
              <a:sym typeface="Calibri"/>
            </a:endParaRPr>
          </a:p>
          <a:p>
            <a:pPr indent="0" lvl="0" marL="0" rtl="0" algn="l">
              <a:lnSpc>
                <a:spcPct val="90000"/>
              </a:lnSpc>
              <a:spcBef>
                <a:spcPts val="1000"/>
              </a:spcBef>
              <a:spcAft>
                <a:spcPts val="0"/>
              </a:spcAft>
              <a:buClr>
                <a:srgbClr val="000000"/>
              </a:buClr>
              <a:buSzPts val="1600"/>
              <a:buNone/>
            </a:pPr>
            <a:r>
              <a:rPr b="1" lang="it-IT" sz="1600">
                <a:solidFill>
                  <a:srgbClr val="000000"/>
                </a:solidFill>
                <a:latin typeface="Calibri"/>
                <a:ea typeface="Calibri"/>
                <a:cs typeface="Calibri"/>
                <a:sym typeface="Calibri"/>
              </a:rPr>
              <a:t>Edificio U5</a:t>
            </a:r>
            <a:r>
              <a:rPr lang="it-IT" sz="1600">
                <a:solidFill>
                  <a:srgbClr val="000000"/>
                </a:solidFill>
                <a:latin typeface="Calibri"/>
                <a:ea typeface="Calibri"/>
                <a:cs typeface="Calibri"/>
                <a:sym typeface="Calibri"/>
              </a:rPr>
              <a:t>, Via Cozzi 55, 20126 Milano, 1° piano</a:t>
            </a:r>
            <a:endParaRPr sz="1600">
              <a:solidFill>
                <a:srgbClr val="000000"/>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rPr lang="it-IT" sz="1600" u="sng">
                <a:latin typeface="Calibri"/>
                <a:ea typeface="Calibri"/>
                <a:cs typeface="Calibri"/>
                <a:sym typeface="Calibri"/>
              </a:rPr>
              <a:t>e-mail</a:t>
            </a:r>
            <a:r>
              <a:rPr lang="it-IT" sz="1600">
                <a:latin typeface="Calibri"/>
                <a:ea typeface="Calibri"/>
                <a:cs typeface="Calibri"/>
                <a:sym typeface="Calibri"/>
              </a:rPr>
              <a:t>: </a:t>
            </a:r>
            <a:r>
              <a:rPr b="1" lang="it-IT" sz="1600" u="sng">
                <a:solidFill>
                  <a:schemeClr val="hlink"/>
                </a:solidFill>
                <a:latin typeface="Calibri"/>
                <a:ea typeface="Calibri"/>
                <a:cs typeface="Calibri"/>
                <a:sym typeface="Calibri"/>
              </a:rPr>
              <a:t>didattica.materiali@unimib.it </a:t>
            </a:r>
            <a:endParaRPr/>
          </a:p>
          <a:p>
            <a:pPr indent="0" lvl="0" marL="0" rtl="0" algn="l">
              <a:lnSpc>
                <a:spcPct val="90000"/>
              </a:lnSpc>
              <a:spcBef>
                <a:spcPts val="1000"/>
              </a:spcBef>
              <a:spcAft>
                <a:spcPts val="0"/>
              </a:spcAft>
              <a:buClr>
                <a:schemeClr val="dk1"/>
              </a:buClr>
              <a:buSzPts val="1600"/>
              <a:buNone/>
            </a:pPr>
            <a:r>
              <a:rPr lang="it-IT" sz="1600" u="sng">
                <a:latin typeface="Calibri"/>
                <a:ea typeface="Calibri"/>
                <a:cs typeface="Calibri"/>
                <a:sym typeface="Calibri"/>
              </a:rPr>
              <a:t>Telefono</a:t>
            </a:r>
            <a:r>
              <a:rPr b="1" lang="it-IT" sz="1600">
                <a:latin typeface="Calibri"/>
                <a:ea typeface="Calibri"/>
                <a:cs typeface="Calibri"/>
                <a:sym typeface="Calibri"/>
              </a:rPr>
              <a:t>: 02 6448 5102</a:t>
            </a:r>
            <a:endParaRPr>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Per tutte le informazioni sulla didattica: </a:t>
            </a:r>
            <a:r>
              <a:rPr b="1" lang="it-IT" sz="1600" u="sng">
                <a:solidFill>
                  <a:schemeClr val="hlink"/>
                </a:solidFill>
                <a:latin typeface="Calibri"/>
                <a:ea typeface="Calibri"/>
                <a:cs typeface="Calibri"/>
                <a:sym typeface="Calibri"/>
                <a:hlinkClick r:id="rId3"/>
              </a:rPr>
              <a:t>https://elearning.unimib.it/course/index.php?categoryid=4578</a:t>
            </a:r>
            <a:endParaRPr b="1" sz="4000" u="sng">
              <a:latin typeface="Calibri"/>
              <a:ea typeface="Calibri"/>
              <a:cs typeface="Calibri"/>
              <a:sym typeface="Calibri"/>
            </a:endParaRPr>
          </a:p>
          <a:p>
            <a:pPr indent="0" lvl="0" marL="0" rtl="0" algn="l">
              <a:lnSpc>
                <a:spcPct val="90000"/>
              </a:lnSpc>
              <a:spcBef>
                <a:spcPts val="1000"/>
              </a:spcBef>
              <a:spcAft>
                <a:spcPts val="0"/>
              </a:spcAft>
              <a:buClr>
                <a:schemeClr val="dk1"/>
              </a:buClr>
              <a:buSzPts val="2000"/>
              <a:buNone/>
            </a:pPr>
            <a:r>
              <a:t/>
            </a:r>
            <a:endParaRPr sz="2000">
              <a:latin typeface="Calibri"/>
              <a:ea typeface="Calibri"/>
              <a:cs typeface="Calibri"/>
              <a:sym typeface="Calibri"/>
            </a:endParaRPr>
          </a:p>
          <a:p>
            <a:pPr indent="-127000" lvl="0" marL="228600" rtl="0" algn="l">
              <a:lnSpc>
                <a:spcPct val="90000"/>
              </a:lnSpc>
              <a:spcBef>
                <a:spcPts val="1000"/>
              </a:spcBef>
              <a:spcAft>
                <a:spcPts val="0"/>
              </a:spcAft>
              <a:buClr>
                <a:schemeClr val="dk1"/>
              </a:buClr>
              <a:buSzPts val="1600"/>
              <a:buNone/>
            </a:pPr>
            <a:r>
              <a:t/>
            </a:r>
            <a:endParaRPr sz="1600"/>
          </a:p>
        </p:txBody>
      </p:sp>
      <p:sp>
        <p:nvSpPr>
          <p:cNvPr id="573" name="Google Shape;57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200"/>
              <a:buFont typeface="Calibri"/>
              <a:buNone/>
            </a:pPr>
            <a:fld id="{00000000-1234-1234-1234-123412341234}" type="slidenum">
              <a:rPr lang="it-IT"/>
              <a:t>‹#›</a:t>
            </a:fld>
            <a:endParaRPr/>
          </a:p>
        </p:txBody>
      </p:sp>
      <p:pic>
        <p:nvPicPr>
          <p:cNvPr descr="Confused Direction Signs - Hurca!" id="574" name="Google Shape;574;p45"/>
          <p:cNvPicPr preferRelativeResize="0"/>
          <p:nvPr/>
        </p:nvPicPr>
        <p:blipFill rotWithShape="1">
          <a:blip r:embed="rId4">
            <a:alphaModFix/>
          </a:blip>
          <a:srcRect b="0" l="0" r="0" t="0"/>
          <a:stretch/>
        </p:blipFill>
        <p:spPr>
          <a:xfrm>
            <a:off x="8786552" y="249382"/>
            <a:ext cx="1748594" cy="188188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it-IT" sz="3200"/>
              <a:t>A chi rivolgersi e per che cosa?</a:t>
            </a:r>
            <a:br>
              <a:rPr b="1" lang="it-IT" sz="2800"/>
            </a:br>
            <a:endParaRPr b="1" sz="2800"/>
          </a:p>
        </p:txBody>
      </p:sp>
      <p:sp>
        <p:nvSpPr>
          <p:cNvPr id="580" name="Google Shape;580;p46"/>
          <p:cNvSpPr txBox="1"/>
          <p:nvPr>
            <p:ph idx="1" type="body"/>
          </p:nvPr>
        </p:nvSpPr>
        <p:spPr>
          <a:xfrm>
            <a:off x="838200" y="1102418"/>
            <a:ext cx="10515600" cy="5253932"/>
          </a:xfrm>
          <a:prstGeom prst="rect">
            <a:avLst/>
          </a:prstGeom>
          <a:noFill/>
          <a:ln>
            <a:noFill/>
          </a:ln>
        </p:spPr>
        <p:txBody>
          <a:bodyPr anchorCtr="0" anchor="t" bIns="45700" lIns="91425" spcFirstLastPara="1" rIns="91425" wrap="square" tIns="45700">
            <a:normAutofit lnSpcReduction="10000"/>
          </a:bodyPr>
          <a:lstStyle/>
          <a:p>
            <a:pPr indent="-101600" lvl="0" marL="228600" rtl="0" algn="l">
              <a:lnSpc>
                <a:spcPct val="90000"/>
              </a:lnSpc>
              <a:spcBef>
                <a:spcPts val="0"/>
              </a:spcBef>
              <a:spcAft>
                <a:spcPts val="0"/>
              </a:spcAft>
              <a:buClr>
                <a:schemeClr val="dk1"/>
              </a:buClr>
              <a:buSzPts val="2000"/>
              <a:buNone/>
            </a:pPr>
            <a:r>
              <a:t/>
            </a:r>
            <a:endParaRPr b="1" sz="2000" u="sng">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2000"/>
              <a:buChar char="•"/>
            </a:pPr>
            <a:r>
              <a:rPr b="1" lang="it-IT" sz="2000" u="sng">
                <a:latin typeface="Calibri"/>
                <a:ea typeface="Calibri"/>
                <a:cs typeface="Calibri"/>
                <a:sym typeface="Calibri"/>
              </a:rPr>
              <a:t>Ufficio Gestione Carriere</a:t>
            </a:r>
            <a:endParaRPr>
              <a:latin typeface="Calibri"/>
              <a:ea typeface="Calibri"/>
              <a:cs typeface="Calibri"/>
              <a:sym typeface="Calibri"/>
            </a:endParaRPr>
          </a:p>
          <a:p>
            <a:pPr indent="0" lvl="0" marL="0" rtl="0" algn="l">
              <a:lnSpc>
                <a:spcPct val="90000"/>
              </a:lnSpc>
              <a:spcBef>
                <a:spcPts val="1000"/>
              </a:spcBef>
              <a:spcAft>
                <a:spcPts val="0"/>
              </a:spcAft>
              <a:buClr>
                <a:schemeClr val="dk1"/>
              </a:buClr>
              <a:buSzPts val="1700"/>
              <a:buNone/>
            </a:pPr>
            <a:r>
              <a:rPr lang="it-IT" sz="1700">
                <a:latin typeface="Calibri"/>
                <a:ea typeface="Calibri"/>
                <a:cs typeface="Calibri"/>
                <a:sym typeface="Calibri"/>
              </a:rPr>
              <a:t>L</a:t>
            </a:r>
            <a:r>
              <a:rPr b="1" lang="it-IT" sz="1700">
                <a:latin typeface="Calibri"/>
                <a:ea typeface="Calibri"/>
                <a:cs typeface="Calibri"/>
                <a:sym typeface="Calibri"/>
              </a:rPr>
              <a:t>’</a:t>
            </a:r>
            <a:r>
              <a:rPr lang="it-IT" sz="1700">
                <a:latin typeface="Calibri"/>
                <a:ea typeface="Calibri"/>
                <a:cs typeface="Calibri"/>
                <a:sym typeface="Calibri"/>
              </a:rPr>
              <a:t>Ufficio Gestione Carriere</a:t>
            </a:r>
            <a:r>
              <a:rPr b="1" lang="it-IT" sz="1700">
                <a:latin typeface="Calibri"/>
                <a:ea typeface="Calibri"/>
                <a:cs typeface="Calibri"/>
                <a:sym typeface="Calibri"/>
              </a:rPr>
              <a:t> </a:t>
            </a:r>
            <a:r>
              <a:rPr lang="it-IT" sz="1700">
                <a:latin typeface="Calibri"/>
                <a:ea typeface="Calibri"/>
                <a:cs typeface="Calibri"/>
                <a:sym typeface="Calibri"/>
              </a:rPr>
              <a:t>si occupa della gestione amministrativa di tutta la carriera dello studente, dall’ammissione, ai rinnovi delle iscrizioni, al conseguimento del titolo. Si occupa inoltre del rilascio di certificazioni e del riconoscimento di titoli ed esami conseguiti presso altre sedi universitarie, anche estere.</a:t>
            </a:r>
            <a:endParaRPr>
              <a:latin typeface="Calibri"/>
              <a:ea typeface="Calibri"/>
              <a:cs typeface="Calibri"/>
              <a:sym typeface="Calibri"/>
            </a:endParaRPr>
          </a:p>
          <a:p>
            <a:pPr indent="0" lvl="0" marL="0" rtl="0" algn="l">
              <a:lnSpc>
                <a:spcPct val="90000"/>
              </a:lnSpc>
              <a:spcBef>
                <a:spcPts val="1000"/>
              </a:spcBef>
              <a:spcAft>
                <a:spcPts val="0"/>
              </a:spcAft>
              <a:buClr>
                <a:schemeClr val="dk1"/>
              </a:buClr>
              <a:buSzPts val="1700"/>
              <a:buNone/>
            </a:pPr>
            <a:r>
              <a:rPr lang="it-IT" sz="1700">
                <a:latin typeface="Calibri"/>
                <a:ea typeface="Calibri"/>
                <a:cs typeface="Calibri"/>
                <a:sym typeface="Calibri"/>
              </a:rPr>
              <a:t>Per quanto riguarda il piano di studi, l’Ufficio Gestione Carriere è la struttura competente a fornire assistenza agli studenti sugli aspetti tecnici del sistema di presentazione del piano in Segreterieonline.</a:t>
            </a:r>
            <a:endParaRPr>
              <a:latin typeface="Calibri"/>
              <a:ea typeface="Calibri"/>
              <a:cs typeface="Calibri"/>
              <a:sym typeface="Calibri"/>
            </a:endParaRPr>
          </a:p>
          <a:p>
            <a:pPr indent="0" lvl="0" marL="0" rtl="0" algn="l">
              <a:lnSpc>
                <a:spcPct val="90000"/>
              </a:lnSpc>
              <a:spcBef>
                <a:spcPts val="1000"/>
              </a:spcBef>
              <a:spcAft>
                <a:spcPts val="0"/>
              </a:spcAft>
              <a:buClr>
                <a:schemeClr val="dk1"/>
              </a:buClr>
              <a:buSzPts val="1700"/>
              <a:buNone/>
            </a:pPr>
            <a:r>
              <a:rPr lang="it-IT" sz="1700">
                <a:latin typeface="Calibri"/>
                <a:ea typeface="Calibri"/>
                <a:cs typeface="Calibri"/>
                <a:sym typeface="Calibri"/>
              </a:rPr>
              <a:t>Per informazioni di carattere amministrativo consultare la pagina </a:t>
            </a:r>
            <a:r>
              <a:rPr lang="it-IT" sz="1700" u="sng">
                <a:solidFill>
                  <a:schemeClr val="hlink"/>
                </a:solidFill>
                <a:latin typeface="Calibri"/>
                <a:ea typeface="Calibri"/>
                <a:cs typeface="Calibri"/>
                <a:sym typeface="Calibri"/>
                <a:hlinkClick r:id="rId3"/>
              </a:rPr>
              <a:t>https://www.unimib.it/servizi/segreterie-studenti</a:t>
            </a:r>
            <a:r>
              <a:rPr lang="it-IT" sz="1700">
                <a:latin typeface="Calibri"/>
                <a:ea typeface="Calibri"/>
                <a:cs typeface="Calibri"/>
                <a:sym typeface="Calibri"/>
              </a:rPr>
              <a:t> </a:t>
            </a:r>
            <a:endParaRPr/>
          </a:p>
          <a:p>
            <a:pPr indent="0" lvl="0" marL="0" rtl="0" algn="l">
              <a:lnSpc>
                <a:spcPct val="90000"/>
              </a:lnSpc>
              <a:spcBef>
                <a:spcPts val="1000"/>
              </a:spcBef>
              <a:spcAft>
                <a:spcPts val="0"/>
              </a:spcAft>
              <a:buClr>
                <a:schemeClr val="dk1"/>
              </a:buClr>
              <a:buSzPts val="1700"/>
              <a:buNone/>
            </a:pPr>
            <a:r>
              <a:rPr lang="it-IT" sz="1700">
                <a:latin typeface="Calibri"/>
                <a:ea typeface="Calibri"/>
                <a:cs typeface="Calibri"/>
                <a:sym typeface="Calibri"/>
              </a:rPr>
              <a:t>Per informazioni dettagliate sui piani di studio e i termini di presentazione per l’anno accademico consultare la pagina </a:t>
            </a:r>
            <a:r>
              <a:rPr lang="it-IT" sz="1700" u="sng">
                <a:solidFill>
                  <a:schemeClr val="hlink"/>
                </a:solidFill>
                <a:latin typeface="Calibri"/>
                <a:ea typeface="Calibri"/>
                <a:cs typeface="Calibri"/>
                <a:sym typeface="Calibri"/>
                <a:hlinkClick r:id="rId4"/>
              </a:rPr>
              <a:t>https://www.unimib.it/servizi/segreterie-studenti/piani-degli-studi/area-scienze</a:t>
            </a:r>
            <a:r>
              <a:rPr lang="it-IT" sz="1700">
                <a:latin typeface="Calibri"/>
                <a:ea typeface="Calibri"/>
                <a:cs typeface="Calibri"/>
                <a:sym typeface="Calibri"/>
              </a:rPr>
              <a:t> </a:t>
            </a:r>
            <a:endParaRPr/>
          </a:p>
          <a:p>
            <a:pPr indent="0" lvl="0" marL="0" rtl="0" algn="l">
              <a:lnSpc>
                <a:spcPct val="90000"/>
              </a:lnSpc>
              <a:spcBef>
                <a:spcPts val="1000"/>
              </a:spcBef>
              <a:spcAft>
                <a:spcPts val="0"/>
              </a:spcAft>
              <a:buClr>
                <a:schemeClr val="dk1"/>
              </a:buClr>
              <a:buSzPts val="1700"/>
              <a:buNone/>
            </a:pPr>
            <a:r>
              <a:rPr lang="it-IT" sz="1700">
                <a:latin typeface="Calibri"/>
                <a:ea typeface="Calibri"/>
                <a:cs typeface="Calibri"/>
                <a:sym typeface="Calibri"/>
              </a:rPr>
              <a:t>L’orario di ricevimento dell’Ufficio Gestione Carriere di Scienze (sportello 7 nell’</a:t>
            </a:r>
            <a:r>
              <a:rPr b="1" lang="it-IT" sz="1700">
                <a:latin typeface="Calibri"/>
                <a:ea typeface="Calibri"/>
                <a:cs typeface="Calibri"/>
                <a:sym typeface="Calibri"/>
              </a:rPr>
              <a:t>Edificio U17 </a:t>
            </a:r>
            <a:r>
              <a:rPr lang="it-IT" sz="1700">
                <a:latin typeface="Calibri"/>
                <a:ea typeface="Calibri"/>
                <a:cs typeface="Calibri"/>
                <a:sym typeface="Calibri"/>
              </a:rPr>
              <a:t>- Piazzetta ribassata Difesa per le donne) è il seguente:</a:t>
            </a:r>
            <a:endParaRPr>
              <a:latin typeface="Calibri"/>
              <a:ea typeface="Calibri"/>
              <a:cs typeface="Calibri"/>
              <a:sym typeface="Calibri"/>
            </a:endParaRPr>
          </a:p>
          <a:p>
            <a:pPr indent="0" lvl="0" marL="0" rtl="0" algn="l">
              <a:lnSpc>
                <a:spcPct val="90000"/>
              </a:lnSpc>
              <a:spcBef>
                <a:spcPts val="1000"/>
              </a:spcBef>
              <a:spcAft>
                <a:spcPts val="0"/>
              </a:spcAft>
              <a:buClr>
                <a:schemeClr val="dk1"/>
              </a:buClr>
              <a:buSzPts val="1700"/>
              <a:buNone/>
            </a:pPr>
            <a:r>
              <a:rPr i="1" lang="it-IT" sz="1700">
                <a:latin typeface="Calibri"/>
                <a:ea typeface="Calibri"/>
                <a:cs typeface="Calibri"/>
                <a:sym typeface="Calibri"/>
              </a:rPr>
              <a:t>lunedì dalle 13.45 alle 15.45</a:t>
            </a:r>
            <a:br>
              <a:rPr i="1" lang="it-IT" sz="1700">
                <a:latin typeface="Calibri"/>
                <a:ea typeface="Calibri"/>
                <a:cs typeface="Calibri"/>
                <a:sym typeface="Calibri"/>
              </a:rPr>
            </a:br>
            <a:r>
              <a:rPr i="1" lang="it-IT" sz="1700">
                <a:latin typeface="Calibri"/>
                <a:ea typeface="Calibri"/>
                <a:cs typeface="Calibri"/>
                <a:sym typeface="Calibri"/>
              </a:rPr>
              <a:t>mercoledì e  venerdì dalle 09.00 alle 12.00</a:t>
            </a:r>
            <a:endParaRPr>
              <a:latin typeface="Calibri"/>
              <a:ea typeface="Calibri"/>
              <a:cs typeface="Calibri"/>
              <a:sym typeface="Calibri"/>
            </a:endParaRPr>
          </a:p>
          <a:p>
            <a:pPr indent="0" lvl="0" marL="0" rtl="0" algn="l">
              <a:lnSpc>
                <a:spcPct val="90000"/>
              </a:lnSpc>
              <a:spcBef>
                <a:spcPts val="1000"/>
              </a:spcBef>
              <a:spcAft>
                <a:spcPts val="0"/>
              </a:spcAft>
              <a:buClr>
                <a:schemeClr val="dk1"/>
              </a:buClr>
              <a:buSzPts val="1700"/>
              <a:buNone/>
            </a:pPr>
            <a:r>
              <a:rPr lang="it-IT" sz="1700">
                <a:latin typeface="Calibri"/>
                <a:ea typeface="Calibri"/>
                <a:cs typeface="Calibri"/>
                <a:sym typeface="Calibri"/>
              </a:rPr>
              <a:t>e-mail: </a:t>
            </a:r>
            <a:r>
              <a:rPr b="1" lang="it-IT" sz="1700" u="sng">
                <a:solidFill>
                  <a:schemeClr val="hlink"/>
                </a:solidFill>
                <a:latin typeface="Calibri"/>
                <a:ea typeface="Calibri"/>
                <a:cs typeface="Calibri"/>
                <a:sym typeface="Calibri"/>
                <a:hlinkClick r:id="rId5"/>
              </a:rPr>
              <a:t>segr.studenti.scienze@unimib.it</a:t>
            </a:r>
            <a:r>
              <a:rPr lang="it-IT" sz="1700">
                <a:latin typeface="Calibri"/>
                <a:ea typeface="Calibri"/>
                <a:cs typeface="Calibri"/>
                <a:sym typeface="Calibri"/>
              </a:rPr>
              <a:t>   </a:t>
            </a:r>
            <a:endParaRPr>
              <a:latin typeface="Calibri"/>
              <a:ea typeface="Calibri"/>
              <a:cs typeface="Calibri"/>
              <a:sym typeface="Calibri"/>
            </a:endParaRPr>
          </a:p>
          <a:p>
            <a:pPr indent="0" lvl="0" marL="0" rtl="0" algn="ctr">
              <a:lnSpc>
                <a:spcPct val="90000"/>
              </a:lnSpc>
              <a:spcBef>
                <a:spcPts val="1000"/>
              </a:spcBef>
              <a:spcAft>
                <a:spcPts val="0"/>
              </a:spcAft>
              <a:buClr>
                <a:schemeClr val="dk1"/>
              </a:buClr>
              <a:buSzPts val="1600"/>
              <a:buNone/>
            </a:pPr>
            <a:r>
              <a:rPr b="1" lang="it-IT" sz="1600">
                <a:latin typeface="Calibri"/>
                <a:ea typeface="Calibri"/>
                <a:cs typeface="Calibri"/>
                <a:sym typeface="Calibri"/>
              </a:rPr>
              <a:t>Non è previsto lo sportello telefonico</a:t>
            </a:r>
            <a:r>
              <a:rPr b="1" lang="it-IT" sz="1700">
                <a:latin typeface="Calibri"/>
                <a:ea typeface="Calibri"/>
                <a:cs typeface="Calibri"/>
                <a:sym typeface="Calibri"/>
              </a:rPr>
              <a:t>.</a:t>
            </a:r>
            <a:br>
              <a:rPr b="1" lang="it-IT" sz="1700">
                <a:latin typeface="Calibri"/>
                <a:ea typeface="Calibri"/>
                <a:cs typeface="Calibri"/>
                <a:sym typeface="Calibri"/>
              </a:rPr>
            </a:br>
            <a:endParaRPr b="1" sz="1700">
              <a:latin typeface="Calibri"/>
              <a:ea typeface="Calibri"/>
              <a:cs typeface="Calibri"/>
              <a:sym typeface="Calibri"/>
            </a:endParaRPr>
          </a:p>
          <a:p>
            <a:pPr indent="0" lvl="0" marL="0" rtl="0" algn="l">
              <a:lnSpc>
                <a:spcPct val="90000"/>
              </a:lnSpc>
              <a:spcBef>
                <a:spcPts val="1000"/>
              </a:spcBef>
              <a:spcAft>
                <a:spcPts val="0"/>
              </a:spcAft>
              <a:buClr>
                <a:schemeClr val="dk1"/>
              </a:buClr>
              <a:buSzPts val="2000"/>
              <a:buNone/>
            </a:pPr>
            <a:r>
              <a:t/>
            </a:r>
            <a:endParaRPr sz="2000">
              <a:latin typeface="Calibri"/>
              <a:ea typeface="Calibri"/>
              <a:cs typeface="Calibri"/>
              <a:sym typeface="Calibri"/>
            </a:endParaRPr>
          </a:p>
          <a:p>
            <a:pPr indent="-127000" lvl="0" marL="228600" rtl="0" algn="l">
              <a:lnSpc>
                <a:spcPct val="90000"/>
              </a:lnSpc>
              <a:spcBef>
                <a:spcPts val="1000"/>
              </a:spcBef>
              <a:spcAft>
                <a:spcPts val="0"/>
              </a:spcAft>
              <a:buClr>
                <a:schemeClr val="dk1"/>
              </a:buClr>
              <a:buSzPts val="1600"/>
              <a:buNone/>
            </a:pPr>
            <a:r>
              <a:t/>
            </a:r>
            <a:endParaRPr sz="1600"/>
          </a:p>
        </p:txBody>
      </p:sp>
      <p:sp>
        <p:nvSpPr>
          <p:cNvPr id="581" name="Google Shape;581;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200"/>
              <a:buFont typeface="Calibri"/>
              <a:buNone/>
            </a:pPr>
            <a:fld id="{00000000-1234-1234-1234-123412341234}" type="slidenum">
              <a:rPr lang="it-IT"/>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txBox="1"/>
          <p:nvPr>
            <p:ph type="title"/>
          </p:nvPr>
        </p:nvSpPr>
        <p:spPr>
          <a:xfrm>
            <a:off x="771698" y="0"/>
            <a:ext cx="10515600" cy="70721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it-IT" sz="3200"/>
              <a:t>Doppia laurea e piano degli studi</a:t>
            </a:r>
            <a:endParaRPr b="1" sz="3200"/>
          </a:p>
        </p:txBody>
      </p:sp>
      <p:sp>
        <p:nvSpPr>
          <p:cNvPr id="123" name="Google Shape;123;p5"/>
          <p:cNvSpPr txBox="1"/>
          <p:nvPr>
            <p:ph idx="1" type="body"/>
          </p:nvPr>
        </p:nvSpPr>
        <p:spPr>
          <a:xfrm>
            <a:off x="522317" y="648391"/>
            <a:ext cx="10706792" cy="5707959"/>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20000"/>
              </a:lnSpc>
              <a:spcBef>
                <a:spcPts val="0"/>
              </a:spcBef>
              <a:spcAft>
                <a:spcPts val="0"/>
              </a:spcAft>
              <a:buClr>
                <a:schemeClr val="dk1"/>
              </a:buClr>
              <a:buSzPct val="100000"/>
              <a:buNone/>
            </a:pPr>
            <a:r>
              <a:rPr lang="it-IT" sz="6400">
                <a:latin typeface="Calibri"/>
                <a:ea typeface="Calibri"/>
                <a:cs typeface="Calibri"/>
                <a:sym typeface="Calibri"/>
              </a:rPr>
              <a:t>Il corso di Laurea Magistrale in Materials Science, erogato interamente in lingua inglese, fa parte di un progetto dell’Unione Europea di rete di doppie lauree magistrali denominato “SUMA – Master Programmes on sustainable materials” che  si propone di formare una generazione di persone caratterizzate da elevata preparazione scientifica e sensibilità allo sviluppo tecnologico sostenibile. Partecipano al network di alta formazione 5 partner: </a:t>
            </a:r>
            <a:endParaRPr sz="6400">
              <a:latin typeface="Calibri"/>
              <a:ea typeface="Calibri"/>
              <a:cs typeface="Calibri"/>
              <a:sym typeface="Calibri"/>
            </a:endParaRPr>
          </a:p>
          <a:p>
            <a:pPr indent="0" lvl="0" marL="0" rtl="0" algn="l">
              <a:lnSpc>
                <a:spcPct val="120000"/>
              </a:lnSpc>
              <a:spcBef>
                <a:spcPts val="1000"/>
              </a:spcBef>
              <a:spcAft>
                <a:spcPts val="0"/>
              </a:spcAft>
              <a:buClr>
                <a:schemeClr val="dk1"/>
              </a:buClr>
              <a:buSzPct val="100000"/>
              <a:buNone/>
            </a:pPr>
            <a:r>
              <a:rPr lang="it-IT" sz="6400">
                <a:latin typeface="Calibri"/>
                <a:ea typeface="Calibri"/>
                <a:cs typeface="Calibri"/>
                <a:sym typeface="Calibri"/>
              </a:rPr>
              <a:t>-  University of Milano-Bicocca (Italy) </a:t>
            </a:r>
            <a:endParaRPr sz="6400">
              <a:latin typeface="Calibri"/>
              <a:ea typeface="Calibri"/>
              <a:cs typeface="Calibri"/>
              <a:sym typeface="Calibri"/>
            </a:endParaRPr>
          </a:p>
          <a:p>
            <a:pPr indent="0" lvl="0" marL="0" rtl="0" algn="l">
              <a:lnSpc>
                <a:spcPct val="120000"/>
              </a:lnSpc>
              <a:spcBef>
                <a:spcPts val="600"/>
              </a:spcBef>
              <a:spcAft>
                <a:spcPts val="0"/>
              </a:spcAft>
              <a:buClr>
                <a:schemeClr val="dk1"/>
              </a:buClr>
              <a:buSzPct val="100000"/>
              <a:buNone/>
            </a:pPr>
            <a:r>
              <a:rPr lang="it-IT" sz="6400">
                <a:latin typeface="Calibri"/>
                <a:ea typeface="Calibri"/>
                <a:cs typeface="Calibri"/>
                <a:sym typeface="Calibri"/>
              </a:rPr>
              <a:t>-  KU Leuven (Belgium) </a:t>
            </a:r>
            <a:endParaRPr sz="6400">
              <a:latin typeface="Calibri"/>
              <a:ea typeface="Calibri"/>
              <a:cs typeface="Calibri"/>
              <a:sym typeface="Calibri"/>
            </a:endParaRPr>
          </a:p>
          <a:p>
            <a:pPr indent="0" lvl="0" marL="0" rtl="0" algn="l">
              <a:lnSpc>
                <a:spcPct val="120000"/>
              </a:lnSpc>
              <a:spcBef>
                <a:spcPts val="600"/>
              </a:spcBef>
              <a:spcAft>
                <a:spcPts val="0"/>
              </a:spcAft>
              <a:buClr>
                <a:schemeClr val="dk1"/>
              </a:buClr>
              <a:buSzPct val="100000"/>
              <a:buNone/>
            </a:pPr>
            <a:r>
              <a:rPr lang="it-IT" sz="6400">
                <a:latin typeface="Calibri"/>
                <a:ea typeface="Calibri"/>
                <a:cs typeface="Calibri"/>
                <a:sym typeface="Calibri"/>
              </a:rPr>
              <a:t>-  Montanuniversität Leoben (Austria) </a:t>
            </a:r>
            <a:endParaRPr sz="6400">
              <a:latin typeface="Calibri"/>
              <a:ea typeface="Calibri"/>
              <a:cs typeface="Calibri"/>
              <a:sym typeface="Calibri"/>
            </a:endParaRPr>
          </a:p>
          <a:p>
            <a:pPr indent="0" lvl="0" marL="0" rtl="0" algn="l">
              <a:lnSpc>
                <a:spcPct val="120000"/>
              </a:lnSpc>
              <a:spcBef>
                <a:spcPts val="600"/>
              </a:spcBef>
              <a:spcAft>
                <a:spcPts val="0"/>
              </a:spcAft>
              <a:buClr>
                <a:schemeClr val="dk1"/>
              </a:buClr>
              <a:buSzPct val="100000"/>
              <a:buNone/>
            </a:pPr>
            <a:r>
              <a:rPr lang="it-IT" sz="6400">
                <a:latin typeface="Calibri"/>
                <a:ea typeface="Calibri"/>
                <a:cs typeface="Calibri"/>
                <a:sym typeface="Calibri"/>
              </a:rPr>
              <a:t>-  University of Trento (Italy) </a:t>
            </a:r>
            <a:endParaRPr sz="6400">
              <a:latin typeface="Calibri"/>
              <a:ea typeface="Calibri"/>
              <a:cs typeface="Calibri"/>
              <a:sym typeface="Calibri"/>
            </a:endParaRPr>
          </a:p>
          <a:p>
            <a:pPr indent="0" lvl="0" marL="0" rtl="0" algn="l">
              <a:lnSpc>
                <a:spcPct val="120000"/>
              </a:lnSpc>
              <a:spcBef>
                <a:spcPts val="600"/>
              </a:spcBef>
              <a:spcAft>
                <a:spcPts val="0"/>
              </a:spcAft>
              <a:buClr>
                <a:schemeClr val="dk1"/>
              </a:buClr>
              <a:buSzPct val="100000"/>
              <a:buNone/>
            </a:pPr>
            <a:r>
              <a:rPr lang="it-IT" sz="6400">
                <a:latin typeface="Calibri"/>
                <a:ea typeface="Calibri"/>
                <a:cs typeface="Calibri"/>
                <a:sym typeface="Calibri"/>
              </a:rPr>
              <a:t>-  Grenoble INP (France) </a:t>
            </a:r>
            <a:endParaRPr sz="6400">
              <a:latin typeface="Calibri"/>
              <a:ea typeface="Calibri"/>
              <a:cs typeface="Calibri"/>
              <a:sym typeface="Calibri"/>
            </a:endParaRPr>
          </a:p>
          <a:p>
            <a:pPr indent="0" lvl="0" marL="0" rtl="0" algn="l">
              <a:lnSpc>
                <a:spcPct val="120000"/>
              </a:lnSpc>
              <a:spcBef>
                <a:spcPts val="1000"/>
              </a:spcBef>
              <a:spcAft>
                <a:spcPts val="0"/>
              </a:spcAft>
              <a:buClr>
                <a:schemeClr val="dk1"/>
              </a:buClr>
              <a:buSzPct val="100000"/>
              <a:buNone/>
            </a:pPr>
            <a:r>
              <a:rPr lang="it-IT" sz="6400">
                <a:latin typeface="Calibri"/>
                <a:ea typeface="Calibri"/>
                <a:cs typeface="Calibri"/>
                <a:sym typeface="Calibri"/>
              </a:rPr>
              <a:t>Queste università contribuiscono a offrire 10 differenti percorsi di doppia laurea, di cui 2 che coinvolgono il corso di laurea magistrale in Materials Science dell’Università di Milano-Bicocca. Questi due percorsi sono: </a:t>
            </a:r>
            <a:endParaRPr sz="6400">
              <a:latin typeface="Calibri"/>
              <a:ea typeface="Calibri"/>
              <a:cs typeface="Calibri"/>
              <a:sym typeface="Calibri"/>
            </a:endParaRPr>
          </a:p>
          <a:p>
            <a:pPr indent="0" lvl="0" marL="0" rtl="0" algn="l">
              <a:lnSpc>
                <a:spcPct val="120000"/>
              </a:lnSpc>
              <a:spcBef>
                <a:spcPts val="1000"/>
              </a:spcBef>
              <a:spcAft>
                <a:spcPts val="0"/>
              </a:spcAft>
              <a:buClr>
                <a:schemeClr val="dk1"/>
              </a:buClr>
              <a:buSzPct val="100000"/>
              <a:buNone/>
            </a:pPr>
            <a:r>
              <a:rPr lang="it-IT" sz="6400">
                <a:latin typeface="Calibri"/>
                <a:ea typeface="Calibri"/>
                <a:cs typeface="Calibri"/>
                <a:sym typeface="Calibri"/>
              </a:rPr>
              <a:t>• UNIMIB – KU Leuven </a:t>
            </a:r>
            <a:endParaRPr sz="6400">
              <a:latin typeface="Calibri"/>
              <a:ea typeface="Calibri"/>
              <a:cs typeface="Calibri"/>
              <a:sym typeface="Calibri"/>
            </a:endParaRPr>
          </a:p>
          <a:p>
            <a:pPr indent="0" lvl="0" marL="0" rtl="0" algn="l">
              <a:lnSpc>
                <a:spcPct val="120000"/>
              </a:lnSpc>
              <a:spcBef>
                <a:spcPts val="1000"/>
              </a:spcBef>
              <a:spcAft>
                <a:spcPts val="0"/>
              </a:spcAft>
              <a:buClr>
                <a:schemeClr val="dk1"/>
              </a:buClr>
              <a:buSzPct val="100000"/>
              <a:buNone/>
            </a:pPr>
            <a:r>
              <a:rPr lang="it-IT" sz="6400">
                <a:latin typeface="Calibri"/>
                <a:ea typeface="Calibri"/>
                <a:cs typeface="Calibri"/>
                <a:sym typeface="Calibri"/>
              </a:rPr>
              <a:t>• KU Leuven – UNIMIB </a:t>
            </a:r>
            <a:endParaRPr sz="6400">
              <a:latin typeface="Calibri"/>
              <a:ea typeface="Calibri"/>
              <a:cs typeface="Calibri"/>
              <a:sym typeface="Calibri"/>
            </a:endParaRPr>
          </a:p>
          <a:p>
            <a:pPr indent="0" lvl="0" marL="0" rtl="0" algn="l">
              <a:lnSpc>
                <a:spcPct val="120000"/>
              </a:lnSpc>
              <a:spcBef>
                <a:spcPts val="1000"/>
              </a:spcBef>
              <a:spcAft>
                <a:spcPts val="0"/>
              </a:spcAft>
              <a:buClr>
                <a:schemeClr val="dk1"/>
              </a:buClr>
              <a:buSzPct val="100000"/>
              <a:buNone/>
            </a:pPr>
            <a:r>
              <a:rPr lang="it-IT" sz="6400">
                <a:latin typeface="Calibri"/>
                <a:ea typeface="Calibri"/>
                <a:cs typeface="Calibri"/>
                <a:sym typeface="Calibri"/>
              </a:rPr>
              <a:t>Studiando per un intero anno in uno dei Paesi partner e continuando con il secondo anno e la tesi in un paese diverso, lo studente potrà ottenere un doppio titolo.</a:t>
            </a:r>
            <a:endParaRPr/>
          </a:p>
          <a:p>
            <a:pPr indent="0" lvl="0" marL="0" rtl="0" algn="l">
              <a:lnSpc>
                <a:spcPct val="120000"/>
              </a:lnSpc>
              <a:spcBef>
                <a:spcPts val="1000"/>
              </a:spcBef>
              <a:spcAft>
                <a:spcPts val="0"/>
              </a:spcAft>
              <a:buClr>
                <a:schemeClr val="dk1"/>
              </a:buClr>
              <a:buSzPct val="100000"/>
              <a:buNone/>
            </a:pPr>
            <a:r>
              <a:rPr lang="it-IT" sz="6400">
                <a:latin typeface="Calibri"/>
                <a:ea typeface="Calibri"/>
                <a:cs typeface="Calibri"/>
                <a:sym typeface="Calibri"/>
              </a:rPr>
              <a:t>Gli studenti che partecipano ad uno dei percorsi indicati dovranno scegliere uno schema di piano </a:t>
            </a:r>
            <a:r>
              <a:rPr b="1" lang="it-IT" sz="6400">
                <a:latin typeface="Calibri"/>
                <a:ea typeface="Calibri"/>
                <a:cs typeface="Calibri"/>
                <a:sym typeface="Calibri"/>
              </a:rPr>
              <a:t>DUAL DEGREE</a:t>
            </a:r>
            <a:r>
              <a:rPr lang="it-IT" sz="6400">
                <a:latin typeface="Calibri"/>
                <a:ea typeface="Calibri"/>
                <a:cs typeface="Calibri"/>
                <a:sym typeface="Calibri"/>
              </a:rPr>
              <a:t>,</a:t>
            </a:r>
            <a:r>
              <a:rPr b="1" lang="it-IT" sz="6400">
                <a:latin typeface="Calibri"/>
                <a:ea typeface="Calibri"/>
                <a:cs typeface="Calibri"/>
                <a:sym typeface="Calibri"/>
              </a:rPr>
              <a:t> </a:t>
            </a:r>
            <a:r>
              <a:rPr lang="it-IT" sz="6400">
                <a:latin typeface="Calibri"/>
                <a:ea typeface="Calibri"/>
                <a:cs typeface="Calibri"/>
                <a:sym typeface="Calibri"/>
              </a:rPr>
              <a:t>alternativo allo schema </a:t>
            </a:r>
            <a:r>
              <a:rPr b="1" lang="it-IT" sz="6400">
                <a:latin typeface="Calibri"/>
                <a:ea typeface="Calibri"/>
                <a:cs typeface="Calibri"/>
                <a:sym typeface="Calibri"/>
              </a:rPr>
              <a:t>da approvare.</a:t>
            </a:r>
            <a:endParaRPr sz="6400">
              <a:latin typeface="Calibri"/>
              <a:ea typeface="Calibri"/>
              <a:cs typeface="Calibri"/>
              <a:sym typeface="Calibri"/>
            </a:endParaRPr>
          </a:p>
          <a:p>
            <a:pPr indent="0" lvl="0" marL="0" rtl="0" algn="l">
              <a:lnSpc>
                <a:spcPct val="90000"/>
              </a:lnSpc>
              <a:spcBef>
                <a:spcPts val="1000"/>
              </a:spcBef>
              <a:spcAft>
                <a:spcPts val="0"/>
              </a:spcAft>
              <a:buClr>
                <a:schemeClr val="dk1"/>
              </a:buClr>
              <a:buSzPct val="100000"/>
              <a:buNone/>
            </a:pPr>
            <a:r>
              <a:t/>
            </a:r>
            <a:endParaRPr sz="6400">
              <a:latin typeface="Calibri"/>
              <a:ea typeface="Calibri"/>
              <a:cs typeface="Calibri"/>
              <a:sym typeface="Calibri"/>
            </a:endParaRPr>
          </a:p>
          <a:p>
            <a:pPr indent="0" lvl="0" marL="0" rtl="0" algn="l">
              <a:lnSpc>
                <a:spcPct val="90000"/>
              </a:lnSpc>
              <a:spcBef>
                <a:spcPts val="1000"/>
              </a:spcBef>
              <a:spcAft>
                <a:spcPts val="0"/>
              </a:spcAft>
              <a:buClr>
                <a:schemeClr val="dk1"/>
              </a:buClr>
              <a:buSzPct val="100000"/>
              <a:buNone/>
            </a:pPr>
            <a:r>
              <a:t/>
            </a:r>
            <a:endParaRPr sz="1600">
              <a:latin typeface="Calibri"/>
              <a:ea typeface="Calibri"/>
              <a:cs typeface="Calibri"/>
              <a:sym typeface="Calibri"/>
            </a:endParaRPr>
          </a:p>
          <a:p>
            <a:pPr indent="-184150" lvl="0" marL="228600" rtl="0" algn="l">
              <a:lnSpc>
                <a:spcPct val="90000"/>
              </a:lnSpc>
              <a:spcBef>
                <a:spcPts val="1000"/>
              </a:spcBef>
              <a:spcAft>
                <a:spcPts val="0"/>
              </a:spcAft>
              <a:buClr>
                <a:schemeClr val="dk1"/>
              </a:buClr>
              <a:buSzPct val="100000"/>
              <a:buNone/>
            </a:pPr>
            <a:r>
              <a:t/>
            </a:r>
            <a:endParaRPr/>
          </a:p>
        </p:txBody>
      </p:sp>
      <p:sp>
        <p:nvSpPr>
          <p:cNvPr id="124" name="Google Shape;12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txBox="1"/>
          <p:nvPr>
            <p:ph type="title"/>
          </p:nvPr>
        </p:nvSpPr>
        <p:spPr>
          <a:xfrm>
            <a:off x="826698" y="417680"/>
            <a:ext cx="10515600" cy="629728"/>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it-IT" sz="3600"/>
              <a:t>Come si compila?   </a:t>
            </a:r>
            <a:br>
              <a:rPr b="1" lang="it-IT" sz="3600"/>
            </a:br>
            <a:endParaRPr sz="2000"/>
          </a:p>
        </p:txBody>
      </p:sp>
      <p:sp>
        <p:nvSpPr>
          <p:cNvPr id="130" name="Google Shape;130;p6"/>
          <p:cNvSpPr txBox="1"/>
          <p:nvPr>
            <p:ph idx="1" type="body"/>
          </p:nvPr>
        </p:nvSpPr>
        <p:spPr>
          <a:xfrm>
            <a:off x="822972" y="1047408"/>
            <a:ext cx="10515600" cy="52591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it-IT" sz="1600">
                <a:latin typeface="Calibri"/>
                <a:ea typeface="Calibri"/>
                <a:cs typeface="Calibri"/>
                <a:sym typeface="Calibri"/>
              </a:rPr>
              <a:t>Per accedere effettua il login alla pagina </a:t>
            </a:r>
            <a:r>
              <a:rPr lang="it-IT" sz="1600" u="sng">
                <a:solidFill>
                  <a:schemeClr val="hlink"/>
                </a:solidFill>
                <a:latin typeface="Calibri"/>
                <a:ea typeface="Calibri"/>
                <a:cs typeface="Calibri"/>
                <a:sym typeface="Calibri"/>
                <a:hlinkClick r:id="rId3"/>
              </a:rPr>
              <a:t>https://s3w.si.unimib.it/Home.do</a:t>
            </a:r>
            <a:r>
              <a:rPr lang="it-IT" sz="1600">
                <a:latin typeface="Calibri"/>
                <a:ea typeface="Calibri"/>
                <a:cs typeface="Calibri"/>
                <a:sym typeface="Calibri"/>
              </a:rPr>
              <a:t>  </a:t>
            </a:r>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La maschera presenta la/le carriera/e collegate al tuo nome. Seleziona quella in stato attivo per iniziare.</a:t>
            </a:r>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Nel periodo di apertura dei piani, il piano di studio è modificabile: clicca la voce “</a:t>
            </a:r>
            <a:r>
              <a:rPr lang="it-IT" sz="1600" u="sng">
                <a:latin typeface="Calibri"/>
                <a:ea typeface="Calibri"/>
                <a:cs typeface="Calibri"/>
                <a:sym typeface="Calibri"/>
              </a:rPr>
              <a:t>vai al piano”</a:t>
            </a:r>
            <a:r>
              <a:rPr lang="it-IT" sz="1600">
                <a:latin typeface="Calibri"/>
                <a:ea typeface="Calibri"/>
                <a:cs typeface="Calibri"/>
                <a:sym typeface="Calibri"/>
              </a:rPr>
              <a:t> (fig.1).</a:t>
            </a:r>
            <a:br>
              <a:rPr lang="it-IT">
                <a:latin typeface="Calibri"/>
                <a:ea typeface="Calibri"/>
                <a:cs typeface="Calibri"/>
                <a:sym typeface="Calibri"/>
              </a:rPr>
            </a:br>
            <a:endParaRPr>
              <a:latin typeface="Calibri"/>
              <a:ea typeface="Calibri"/>
              <a:cs typeface="Calibri"/>
              <a:sym typeface="Calibri"/>
            </a:endParaRPr>
          </a:p>
        </p:txBody>
      </p:sp>
      <p:sp>
        <p:nvSpPr>
          <p:cNvPr id="131" name="Google Shape;131;p6"/>
          <p:cNvSpPr txBox="1"/>
          <p:nvPr/>
        </p:nvSpPr>
        <p:spPr>
          <a:xfrm>
            <a:off x="4681783" y="6371745"/>
            <a:ext cx="2500630" cy="314325"/>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0" i="0" lang="it-IT" sz="1400" u="none" cap="none" strike="noStrike">
                <a:solidFill>
                  <a:schemeClr val="dk1"/>
                </a:solidFill>
                <a:latin typeface="Calibri"/>
                <a:ea typeface="Calibri"/>
                <a:cs typeface="Calibri"/>
                <a:sym typeface="Calibri"/>
              </a:rPr>
              <a:t>Fig. 1</a:t>
            </a:r>
            <a:endParaRPr b="0" i="0" sz="1400" u="none" cap="none" strike="noStrike">
              <a:solidFill>
                <a:schemeClr val="dk1"/>
              </a:solidFill>
              <a:latin typeface="Calibri"/>
              <a:ea typeface="Calibri"/>
              <a:cs typeface="Calibri"/>
              <a:sym typeface="Calibri"/>
            </a:endParaRPr>
          </a:p>
        </p:txBody>
      </p:sp>
      <p:pic>
        <p:nvPicPr>
          <p:cNvPr id="132" name="Google Shape;132;p6"/>
          <p:cNvPicPr preferRelativeResize="0"/>
          <p:nvPr/>
        </p:nvPicPr>
        <p:blipFill rotWithShape="1">
          <a:blip r:embed="rId4">
            <a:alphaModFix/>
          </a:blip>
          <a:srcRect b="0" l="0" r="0" t="0"/>
          <a:stretch/>
        </p:blipFill>
        <p:spPr>
          <a:xfrm>
            <a:off x="8090140" y="316723"/>
            <a:ext cx="862641" cy="730685"/>
          </a:xfrm>
          <a:prstGeom prst="rect">
            <a:avLst/>
          </a:prstGeom>
          <a:noFill/>
          <a:ln>
            <a:noFill/>
          </a:ln>
        </p:spPr>
      </p:pic>
      <p:sp>
        <p:nvSpPr>
          <p:cNvPr id="133" name="Google Shape;13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pic>
        <p:nvPicPr>
          <p:cNvPr descr="Ritaglio schermata" id="134" name="Google Shape;134;p6"/>
          <p:cNvPicPr preferRelativeResize="0"/>
          <p:nvPr/>
        </p:nvPicPr>
        <p:blipFill rotWithShape="1">
          <a:blip r:embed="rId5">
            <a:alphaModFix/>
          </a:blip>
          <a:srcRect b="0" l="0" r="0" t="0"/>
          <a:stretch/>
        </p:blipFill>
        <p:spPr>
          <a:xfrm>
            <a:off x="939565" y="2295704"/>
            <a:ext cx="7913463" cy="3827987"/>
          </a:xfrm>
          <a:prstGeom prst="rect">
            <a:avLst/>
          </a:prstGeom>
          <a:noFill/>
          <a:ln cap="flat" cmpd="sng" w="38100">
            <a:solidFill>
              <a:srgbClr val="BF9000"/>
            </a:solidFill>
            <a:prstDash val="solid"/>
            <a:round/>
            <a:headEnd len="sm" w="sm" type="none"/>
            <a:tailEnd len="sm" w="sm" type="none"/>
          </a:ln>
        </p:spPr>
      </p:pic>
      <p:pic>
        <p:nvPicPr>
          <p:cNvPr id="135" name="Google Shape;135;p6"/>
          <p:cNvPicPr preferRelativeResize="0"/>
          <p:nvPr/>
        </p:nvPicPr>
        <p:blipFill rotWithShape="1">
          <a:blip r:embed="rId6">
            <a:alphaModFix/>
          </a:blip>
          <a:srcRect b="0" l="0" r="0" t="0"/>
          <a:stretch/>
        </p:blipFill>
        <p:spPr>
          <a:xfrm>
            <a:off x="2115064" y="3127356"/>
            <a:ext cx="2953710" cy="448980"/>
          </a:xfrm>
          <a:prstGeom prst="rect">
            <a:avLst/>
          </a:prstGeom>
          <a:noFill/>
          <a:ln>
            <a:noFill/>
          </a:ln>
        </p:spPr>
      </p:pic>
      <p:pic>
        <p:nvPicPr>
          <p:cNvPr id="136" name="Google Shape;136;p6"/>
          <p:cNvPicPr preferRelativeResize="0"/>
          <p:nvPr/>
        </p:nvPicPr>
        <p:blipFill rotWithShape="1">
          <a:blip r:embed="rId7">
            <a:alphaModFix/>
          </a:blip>
          <a:srcRect b="0" l="0" r="0" t="0"/>
          <a:stretch/>
        </p:blipFill>
        <p:spPr>
          <a:xfrm>
            <a:off x="3503327" y="3091094"/>
            <a:ext cx="676715" cy="5364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7"/>
          <p:cNvSpPr txBox="1"/>
          <p:nvPr>
            <p:ph type="title"/>
          </p:nvPr>
        </p:nvSpPr>
        <p:spPr>
          <a:xfrm>
            <a:off x="838200" y="167208"/>
            <a:ext cx="9828341" cy="905959"/>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La maschera presenta il piano di studio cosiddetto statutario (fig. 2) che comprende le attività e gli insegnamenti obbligatori secondo il Regolamento Didattico del Corso. Le attività del primo anno risultano contraddistinte dall’indicazione «Frequentata» poiché il piano è già associato alla tua carriera. Clicca «Modifica piano» per proseguire.</a:t>
            </a:r>
            <a:endParaRPr sz="1600">
              <a:latin typeface="Calibri"/>
              <a:ea typeface="Calibri"/>
              <a:cs typeface="Calibri"/>
              <a:sym typeface="Calibri"/>
            </a:endParaRPr>
          </a:p>
        </p:txBody>
      </p:sp>
      <p:sp>
        <p:nvSpPr>
          <p:cNvPr id="142" name="Google Shape;14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143" name="Google Shape;143;p7"/>
          <p:cNvSpPr txBox="1"/>
          <p:nvPr>
            <p:ph idx="1" type="body"/>
          </p:nvPr>
        </p:nvSpPr>
        <p:spPr>
          <a:xfrm>
            <a:off x="838200" y="1221776"/>
            <a:ext cx="10515600" cy="338473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Ritaglio schermata" id="144" name="Google Shape;144;p7"/>
          <p:cNvPicPr preferRelativeResize="0"/>
          <p:nvPr/>
        </p:nvPicPr>
        <p:blipFill rotWithShape="1">
          <a:blip r:embed="rId3">
            <a:alphaModFix/>
          </a:blip>
          <a:srcRect b="0" l="0" r="0" t="0"/>
          <a:stretch/>
        </p:blipFill>
        <p:spPr>
          <a:xfrm>
            <a:off x="1201783" y="1271085"/>
            <a:ext cx="9013372" cy="5022845"/>
          </a:xfrm>
          <a:prstGeom prst="rect">
            <a:avLst/>
          </a:prstGeom>
          <a:noFill/>
          <a:ln cap="flat" cmpd="sng" w="9525">
            <a:solidFill>
              <a:srgbClr val="0070C0"/>
            </a:solidFill>
            <a:prstDash val="solid"/>
            <a:round/>
            <a:headEnd len="sm" w="sm" type="none"/>
            <a:tailEnd len="sm" w="sm" type="none"/>
          </a:ln>
        </p:spPr>
      </p:pic>
      <p:pic>
        <p:nvPicPr>
          <p:cNvPr id="145" name="Google Shape;145;p7"/>
          <p:cNvPicPr preferRelativeResize="0"/>
          <p:nvPr/>
        </p:nvPicPr>
        <p:blipFill rotWithShape="1">
          <a:blip r:embed="rId4">
            <a:alphaModFix/>
          </a:blip>
          <a:srcRect b="0" l="0" r="0" t="0"/>
          <a:stretch/>
        </p:blipFill>
        <p:spPr>
          <a:xfrm>
            <a:off x="5834323" y="5647963"/>
            <a:ext cx="1066892" cy="377985"/>
          </a:xfrm>
          <a:prstGeom prst="rect">
            <a:avLst/>
          </a:prstGeom>
          <a:noFill/>
          <a:ln>
            <a:noFill/>
          </a:ln>
        </p:spPr>
      </p:pic>
      <p:pic>
        <p:nvPicPr>
          <p:cNvPr id="146" name="Google Shape;146;p7"/>
          <p:cNvPicPr preferRelativeResize="0"/>
          <p:nvPr/>
        </p:nvPicPr>
        <p:blipFill rotWithShape="1">
          <a:blip r:embed="rId5">
            <a:alphaModFix/>
          </a:blip>
          <a:srcRect b="0" l="0" r="0" t="0"/>
          <a:stretch/>
        </p:blipFill>
        <p:spPr>
          <a:xfrm>
            <a:off x="2580750" y="1255345"/>
            <a:ext cx="3673565" cy="338550"/>
          </a:xfrm>
          <a:prstGeom prst="rect">
            <a:avLst/>
          </a:prstGeom>
          <a:noFill/>
          <a:ln>
            <a:noFill/>
          </a:ln>
        </p:spPr>
      </p:pic>
      <p:sp>
        <p:nvSpPr>
          <p:cNvPr id="147" name="Google Shape;147;p7"/>
          <p:cNvSpPr/>
          <p:nvPr/>
        </p:nvSpPr>
        <p:spPr>
          <a:xfrm>
            <a:off x="5908467" y="6363208"/>
            <a:ext cx="56778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it-IT" sz="1400" u="none" cap="none" strike="noStrike">
                <a:solidFill>
                  <a:schemeClr val="dk1"/>
                </a:solidFill>
                <a:latin typeface="Calibri"/>
                <a:ea typeface="Calibri"/>
                <a:cs typeface="Calibri"/>
                <a:sym typeface="Calibri"/>
              </a:rPr>
              <a:t>Fig. 2</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8"/>
          <p:cNvSpPr txBox="1"/>
          <p:nvPr>
            <p:ph type="title"/>
          </p:nvPr>
        </p:nvSpPr>
        <p:spPr>
          <a:xfrm>
            <a:off x="838200" y="526430"/>
            <a:ext cx="10515600" cy="123855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it-IT" sz="1800">
                <a:latin typeface="Calibri"/>
                <a:ea typeface="Calibri"/>
                <a:cs typeface="Calibri"/>
                <a:sym typeface="Calibri"/>
              </a:rPr>
              <a:t>Ti viene chiesto di scegliere tra due tipi di schema, come descritto sopra, GGG- TO BE APPROVED (da approvare) oppure GGG-D-DUAL DEGREE TO BE APPROVED (da approvare associato alla doppia laurea).</a:t>
            </a:r>
            <a:br>
              <a:rPr lang="it-IT" sz="1800">
                <a:latin typeface="Calibri"/>
                <a:ea typeface="Calibri"/>
                <a:cs typeface="Calibri"/>
                <a:sym typeface="Calibri"/>
              </a:rPr>
            </a:br>
            <a:br>
              <a:rPr lang="it-IT" sz="1800">
                <a:latin typeface="Calibri"/>
                <a:ea typeface="Calibri"/>
                <a:cs typeface="Calibri"/>
                <a:sym typeface="Calibri"/>
              </a:rPr>
            </a:br>
            <a:r>
              <a:rPr b="1" lang="it-IT" sz="1800" u="sng">
                <a:latin typeface="Calibri"/>
                <a:ea typeface="Calibri"/>
                <a:cs typeface="Calibri"/>
                <a:sym typeface="Calibri"/>
              </a:rPr>
              <a:t>PIANO DA APPROVARE</a:t>
            </a:r>
            <a:r>
              <a:rPr b="1" lang="it-IT" sz="1800">
                <a:latin typeface="Calibri"/>
                <a:ea typeface="Calibri"/>
                <a:cs typeface="Calibri"/>
                <a:sym typeface="Calibri"/>
              </a:rPr>
              <a:t>: </a:t>
            </a:r>
            <a:br>
              <a:rPr b="1" lang="it-IT" sz="1800">
                <a:latin typeface="Calibri"/>
                <a:ea typeface="Calibri"/>
                <a:cs typeface="Calibri"/>
                <a:sym typeface="Calibri"/>
              </a:rPr>
            </a:br>
            <a:r>
              <a:rPr lang="it-IT" sz="1800">
                <a:latin typeface="Calibri"/>
                <a:ea typeface="Calibri"/>
                <a:cs typeface="Calibri"/>
                <a:sym typeface="Calibri"/>
              </a:rPr>
              <a:t>Seleziona GGG-DA APPROVARE e clicca OK (fig. 3).</a:t>
            </a:r>
            <a:br>
              <a:rPr lang="it-IT" sz="1800">
                <a:latin typeface="Calibri"/>
                <a:ea typeface="Calibri"/>
                <a:cs typeface="Calibri"/>
                <a:sym typeface="Calibri"/>
              </a:rPr>
            </a:br>
            <a:endParaRPr sz="1800">
              <a:latin typeface="Calibri"/>
              <a:ea typeface="Calibri"/>
              <a:cs typeface="Calibri"/>
              <a:sym typeface="Calibri"/>
            </a:endParaRPr>
          </a:p>
        </p:txBody>
      </p:sp>
      <p:sp>
        <p:nvSpPr>
          <p:cNvPr id="153" name="Google Shape;153;p8"/>
          <p:cNvSpPr txBox="1"/>
          <p:nvPr>
            <p:ph idx="1" type="body"/>
          </p:nvPr>
        </p:nvSpPr>
        <p:spPr>
          <a:xfrm>
            <a:off x="838200" y="1825625"/>
            <a:ext cx="10515600" cy="435133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p:txBody>
      </p:sp>
      <p:sp>
        <p:nvSpPr>
          <p:cNvPr id="154" name="Google Shape;154;p8"/>
          <p:cNvSpPr/>
          <p:nvPr/>
        </p:nvSpPr>
        <p:spPr>
          <a:xfrm>
            <a:off x="5908467" y="6363208"/>
            <a:ext cx="56778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it-IT" sz="1400" u="none" cap="none" strike="noStrike">
                <a:solidFill>
                  <a:schemeClr val="dk1"/>
                </a:solidFill>
                <a:latin typeface="Calibri"/>
                <a:ea typeface="Calibri"/>
                <a:cs typeface="Calibri"/>
                <a:sym typeface="Calibri"/>
              </a:rPr>
              <a:t>Fig. 3</a:t>
            </a:r>
            <a:endParaRPr b="0" i="0" sz="1400" u="none" cap="none" strike="noStrike">
              <a:solidFill>
                <a:schemeClr val="dk1"/>
              </a:solidFill>
              <a:latin typeface="Calibri"/>
              <a:ea typeface="Calibri"/>
              <a:cs typeface="Calibri"/>
              <a:sym typeface="Calibri"/>
            </a:endParaRPr>
          </a:p>
        </p:txBody>
      </p:sp>
      <p:sp>
        <p:nvSpPr>
          <p:cNvPr id="155" name="Google Shape;155;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pic>
        <p:nvPicPr>
          <p:cNvPr descr="Ritaglio schermata" id="156" name="Google Shape;156;p8"/>
          <p:cNvPicPr preferRelativeResize="0"/>
          <p:nvPr/>
        </p:nvPicPr>
        <p:blipFill rotWithShape="1">
          <a:blip r:embed="rId3">
            <a:alphaModFix/>
          </a:blip>
          <a:srcRect b="0" l="0" r="0" t="0"/>
          <a:stretch/>
        </p:blipFill>
        <p:spPr>
          <a:xfrm>
            <a:off x="5981684" y="3338500"/>
            <a:ext cx="228632" cy="181000"/>
          </a:xfrm>
          <a:prstGeom prst="rect">
            <a:avLst/>
          </a:prstGeom>
          <a:noFill/>
          <a:ln>
            <a:noFill/>
          </a:ln>
        </p:spPr>
      </p:pic>
      <p:pic>
        <p:nvPicPr>
          <p:cNvPr id="157" name="Google Shape;157;p8"/>
          <p:cNvPicPr preferRelativeResize="0"/>
          <p:nvPr/>
        </p:nvPicPr>
        <p:blipFill rotWithShape="1">
          <a:blip r:embed="rId4">
            <a:alphaModFix/>
          </a:blip>
          <a:srcRect b="9017" l="1711" r="-231" t="48721"/>
          <a:stretch/>
        </p:blipFill>
        <p:spPr>
          <a:xfrm>
            <a:off x="937276" y="2193322"/>
            <a:ext cx="10546079" cy="2936027"/>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9"/>
          <p:cNvSpPr txBox="1"/>
          <p:nvPr>
            <p:ph type="title"/>
          </p:nvPr>
        </p:nvSpPr>
        <p:spPr>
          <a:xfrm>
            <a:off x="838200" y="365125"/>
            <a:ext cx="9392728" cy="116582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it-IT" sz="2400"/>
            </a:br>
            <a:br>
              <a:rPr lang="it-IT" sz="2400"/>
            </a:br>
            <a:br>
              <a:rPr lang="it-IT" sz="2400"/>
            </a:br>
            <a:r>
              <a:rPr lang="it-IT" sz="1800">
                <a:latin typeface="Calibri"/>
                <a:ea typeface="Calibri"/>
                <a:cs typeface="Calibri"/>
                <a:sym typeface="Calibri"/>
              </a:rPr>
              <a:t>Clicca “Prosegui compilazione Piano Carriera” per procedere (fig. 4).</a:t>
            </a:r>
            <a:br>
              <a:rPr lang="it-IT" sz="1800">
                <a:latin typeface="Calibri"/>
                <a:ea typeface="Calibri"/>
                <a:cs typeface="Calibri"/>
                <a:sym typeface="Calibri"/>
              </a:rPr>
            </a:br>
            <a:br>
              <a:rPr lang="it-IT" sz="1800">
                <a:latin typeface="Calibri"/>
                <a:ea typeface="Calibri"/>
                <a:cs typeface="Calibri"/>
                <a:sym typeface="Calibri"/>
              </a:rPr>
            </a:br>
            <a:br>
              <a:rPr lang="it-IT" sz="1800"/>
            </a:br>
            <a:br>
              <a:rPr lang="it-IT"/>
            </a:br>
            <a:endParaRPr/>
          </a:p>
        </p:txBody>
      </p:sp>
      <p:sp>
        <p:nvSpPr>
          <p:cNvPr id="163" name="Google Shape;163;p9"/>
          <p:cNvSpPr txBox="1"/>
          <p:nvPr>
            <p:ph idx="1" type="body"/>
          </p:nvPr>
        </p:nvSpPr>
        <p:spPr>
          <a:xfrm>
            <a:off x="838200" y="1825624"/>
            <a:ext cx="10515600" cy="486847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4</a:t>
            </a:r>
            <a:endParaRPr sz="1400"/>
          </a:p>
        </p:txBody>
      </p:sp>
      <p:sp>
        <p:nvSpPr>
          <p:cNvPr id="164" name="Google Shape;1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pic>
        <p:nvPicPr>
          <p:cNvPr id="165" name="Google Shape;165;p9"/>
          <p:cNvPicPr preferRelativeResize="0"/>
          <p:nvPr/>
        </p:nvPicPr>
        <p:blipFill rotWithShape="1">
          <a:blip r:embed="rId3">
            <a:alphaModFix/>
          </a:blip>
          <a:srcRect b="0" l="0" r="0" t="0"/>
          <a:stretch/>
        </p:blipFill>
        <p:spPr>
          <a:xfrm>
            <a:off x="1295832" y="1530948"/>
            <a:ext cx="9217951" cy="4395597"/>
          </a:xfrm>
          <a:prstGeom prst="rect">
            <a:avLst/>
          </a:prstGeom>
          <a:noFill/>
          <a:ln>
            <a:noFill/>
          </a:ln>
        </p:spPr>
      </p:pic>
      <p:pic>
        <p:nvPicPr>
          <p:cNvPr id="166" name="Google Shape;166;p9"/>
          <p:cNvPicPr preferRelativeResize="0"/>
          <p:nvPr/>
        </p:nvPicPr>
        <p:blipFill rotWithShape="1">
          <a:blip r:embed="rId4">
            <a:alphaModFix/>
          </a:blip>
          <a:srcRect b="0" l="0" r="0" t="0"/>
          <a:stretch/>
        </p:blipFill>
        <p:spPr>
          <a:xfrm>
            <a:off x="3132405" y="2774493"/>
            <a:ext cx="3758845" cy="575428"/>
          </a:xfrm>
          <a:prstGeom prst="rect">
            <a:avLst/>
          </a:prstGeom>
          <a:noFill/>
          <a:ln>
            <a:noFill/>
          </a:ln>
        </p:spPr>
      </p:pic>
      <p:pic>
        <p:nvPicPr>
          <p:cNvPr id="167" name="Google Shape;167;p9"/>
          <p:cNvPicPr preferRelativeResize="0"/>
          <p:nvPr/>
        </p:nvPicPr>
        <p:blipFill rotWithShape="1">
          <a:blip r:embed="rId5">
            <a:alphaModFix/>
          </a:blip>
          <a:srcRect b="0" l="0" r="0" t="0"/>
          <a:stretch/>
        </p:blipFill>
        <p:spPr>
          <a:xfrm>
            <a:off x="4981183" y="1549936"/>
            <a:ext cx="1847248" cy="24386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2019-10-15T12:21:35Z</dcterms:created>
  <dc:creator>cipriana serra</dc:creator>
</cp:coreProperties>
</file>