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0e2ef196e0_0_93:notes"/>
          <p:cNvSpPr/>
          <p:nvPr>
            <p:ph idx="2" type="sldImg"/>
          </p:nvPr>
        </p:nvSpPr>
        <p:spPr>
          <a:xfrm>
            <a:off x="438744" y="1143558"/>
            <a:ext cx="59805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g20e2ef196e0_0_93:notes"/>
          <p:cNvSpPr txBox="1"/>
          <p:nvPr>
            <p:ph idx="1" type="body"/>
          </p:nvPr>
        </p:nvSpPr>
        <p:spPr>
          <a:xfrm>
            <a:off x="686449" y="4400472"/>
            <a:ext cx="5485200" cy="36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8" name="Google Shape;128;g20e2ef196e0_0_93:notes"/>
          <p:cNvSpPr txBox="1"/>
          <p:nvPr>
            <p:ph idx="12" type="sldNum"/>
          </p:nvPr>
        </p:nvSpPr>
        <p:spPr>
          <a:xfrm>
            <a:off x="3883934" y="8685103"/>
            <a:ext cx="2972400" cy="459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59" name="Google Shape;59;p1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5" name="Google Shape;75;p1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4" name="Google Shape;84;p1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7" name="Google Shape;87;p19"/>
          <p:cNvSpPr txBox="1"/>
          <p:nvPr>
            <p:ph idx="1" type="body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8" name="Google Shape;88;p19"/>
          <p:cNvSpPr txBox="1"/>
          <p:nvPr>
            <p:ph idx="2" type="body"/>
          </p:nvPr>
        </p:nvSpPr>
        <p:spPr>
          <a:xfrm>
            <a:off x="629841" y="1878806"/>
            <a:ext cx="3868500" cy="2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9" name="Google Shape;89;p19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90" name="Google Shape;90;p19"/>
          <p:cNvSpPr txBox="1"/>
          <p:nvPr>
            <p:ph idx="4" type="body"/>
          </p:nvPr>
        </p:nvSpPr>
        <p:spPr>
          <a:xfrm>
            <a:off x="4629150" y="1878806"/>
            <a:ext cx="3887400" cy="2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1" name="Google Shape;91;p1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2" name="Google Shape;92;p1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6" name="Google Shape;96;p2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02" name="Google Shape;102;p21"/>
          <p:cNvSpPr txBox="1"/>
          <p:nvPr>
            <p:ph idx="2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03" name="Google Shape;103;p2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8" name="Google Shape;108;p22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10" name="Google Shape;110;p2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itleAndTx">
  <p:cSld name="VERTICAL_TITLE_AND_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2" name="Google Shape;122;p2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3" name="Google Shape;123;p2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4" name="Google Shape;124;p2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7.png"/><Relationship Id="rId6" Type="http://schemas.openxmlformats.org/officeDocument/2006/relationships/image" Target="../media/image3.png"/><Relationship Id="rId7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  <p:pic>
        <p:nvPicPr>
          <p:cNvPr id="131" name="Google Shape;131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3175" y="417544"/>
            <a:ext cx="3337087" cy="1842525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32" name="Google Shape;132;p25"/>
          <p:cNvSpPr txBox="1"/>
          <p:nvPr/>
        </p:nvSpPr>
        <p:spPr>
          <a:xfrm>
            <a:off x="550613" y="200738"/>
            <a:ext cx="7338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Google Shape;133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99906" y="2139769"/>
            <a:ext cx="3907968" cy="1238494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34" name="Google Shape;134;p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499906" y="888892"/>
            <a:ext cx="3692025" cy="862873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6420000" dist="19050">
              <a:srgbClr val="000000">
                <a:alpha val="49020"/>
              </a:srgbClr>
            </a:outerShdw>
          </a:effectLst>
        </p:spPr>
      </p:pic>
      <p:pic>
        <p:nvPicPr>
          <p:cNvPr id="135" name="Google Shape;135;p2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566308" y="3766275"/>
            <a:ext cx="3775161" cy="1018312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36" name="Google Shape;136;p25"/>
          <p:cNvSpPr/>
          <p:nvPr/>
        </p:nvSpPr>
        <p:spPr>
          <a:xfrm>
            <a:off x="3855899" y="1073006"/>
            <a:ext cx="495300" cy="3669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" name="Google Shape;137;p2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>
            <a:off x="4404140" y="3022106"/>
            <a:ext cx="335719" cy="273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>
            <a:off x="4566300" y="4374188"/>
            <a:ext cx="335719" cy="28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5"/>
          <p:cNvSpPr/>
          <p:nvPr/>
        </p:nvSpPr>
        <p:spPr>
          <a:xfrm>
            <a:off x="6178069" y="1740431"/>
            <a:ext cx="335700" cy="366900"/>
          </a:xfrm>
          <a:prstGeom prst="downArrow">
            <a:avLst>
              <a:gd fmla="val 50000" name="adj1"/>
              <a:gd fmla="val 38100" name="adj2"/>
            </a:avLst>
          </a:prstGeom>
          <a:solidFill>
            <a:srgbClr val="C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25"/>
          <p:cNvSpPr/>
          <p:nvPr/>
        </p:nvSpPr>
        <p:spPr>
          <a:xfrm>
            <a:off x="6178069" y="3346725"/>
            <a:ext cx="335700" cy="366900"/>
          </a:xfrm>
          <a:prstGeom prst="downArrow">
            <a:avLst>
              <a:gd fmla="val 50000" name="adj1"/>
              <a:gd fmla="val 38100" name="adj2"/>
            </a:avLst>
          </a:prstGeom>
          <a:solidFill>
            <a:srgbClr val="C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" name="Google Shape;141;p2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024365" y="1782056"/>
            <a:ext cx="617757" cy="28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2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046653" y="1439756"/>
            <a:ext cx="617757" cy="28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5"/>
          <p:cNvSpPr txBox="1"/>
          <p:nvPr/>
        </p:nvSpPr>
        <p:spPr>
          <a:xfrm>
            <a:off x="429292" y="2513885"/>
            <a:ext cx="3546900" cy="18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 figure illustrates the procedure for booking exams for free-choice activities. </a:t>
            </a:r>
            <a:endParaRPr sz="11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 begin registering for the exam:</a:t>
            </a:r>
            <a:endParaRPr sz="1100"/>
          </a:p>
          <a:p>
            <a:pPr indent="-260350" lvl="0" marL="254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rabicPeriod"/>
            </a:pPr>
            <a:r>
              <a:rPr b="0" i="0" lang="it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Click on the </a:t>
            </a:r>
            <a:r>
              <a:rPr b="1" i="0" lang="it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Prenota</a:t>
            </a:r>
            <a:r>
              <a:rPr b="0" i="0" lang="it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(Book) option in the Appelli Disponibili (Exams Available) section shown on your Online Student Registry homepage.</a:t>
            </a:r>
            <a:endParaRPr sz="1100"/>
          </a:p>
          <a:p>
            <a:pPr indent="-260350" lvl="0" marL="254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rabicPeriod"/>
            </a:pPr>
            <a:r>
              <a:rPr b="0" i="0" lang="it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 the next screen listing available exams, select </a:t>
            </a:r>
            <a:r>
              <a:rPr b="1" i="0" lang="it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ricerca appelli</a:t>
            </a:r>
            <a:r>
              <a:rPr b="0" i="0" lang="it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(search for exams)</a:t>
            </a:r>
            <a:r>
              <a:rPr b="1" i="0" lang="it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100"/>
          </a:p>
          <a:p>
            <a:pPr indent="-260350" lvl="0" marL="254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rabicPeriod"/>
            </a:pPr>
            <a:r>
              <a:rPr b="0" i="0" lang="it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Select a free-choice activity</a:t>
            </a:r>
            <a:endParaRPr sz="1100"/>
          </a:p>
          <a:p>
            <a:pPr indent="-260350" lvl="0" marL="254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rabicPeriod"/>
            </a:pPr>
            <a:r>
              <a:rPr b="0" i="0" lang="it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Proceed to registering for the exam. </a:t>
            </a:r>
            <a:endParaRPr sz="1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