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6" r:id="rId4"/>
    <p:sldId id="260" r:id="rId5"/>
    <p:sldId id="258" r:id="rId6"/>
    <p:sldId id="274" r:id="rId7"/>
    <p:sldId id="275" r:id="rId8"/>
    <p:sldId id="261" r:id="rId9"/>
    <p:sldId id="270" r:id="rId10"/>
    <p:sldId id="272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2" d="100"/>
          <a:sy n="112" d="100"/>
        </p:scale>
        <p:origin x="60" y="-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6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89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4880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678517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800">
              <a:solidFill>
                <a:srgbClr val="9C102E"/>
              </a:solidFill>
            </a:endParaRPr>
          </a:p>
        </p:txBody>
      </p:sp>
      <p:sp>
        <p:nvSpPr>
          <p:cNvPr id="8" name="Rettangolo arrotondato 7"/>
          <p:cNvSpPr/>
          <p:nvPr userDrawn="1"/>
        </p:nvSpPr>
        <p:spPr>
          <a:xfrm>
            <a:off x="1007534" y="549276"/>
            <a:ext cx="1452033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1800"/>
          </a:p>
        </p:txBody>
      </p:sp>
      <p:pic>
        <p:nvPicPr>
          <p:cNvPr id="10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84" y="701675"/>
            <a:ext cx="1176867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67541" y="1844825"/>
            <a:ext cx="9889099" cy="1470025"/>
          </a:xfrm>
        </p:spPr>
        <p:txBody>
          <a:bodyPr/>
          <a:lstStyle>
            <a:lvl1pPr algn="l">
              <a:defRPr sz="4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67541" y="3429000"/>
            <a:ext cx="9889099" cy="1296144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  <p:sp>
        <p:nvSpPr>
          <p:cNvPr id="11" name="Segnaposto testo 10"/>
          <p:cNvSpPr>
            <a:spLocks noGrp="1"/>
          </p:cNvSpPr>
          <p:nvPr>
            <p:ph type="body" sz="quarter" idx="10"/>
          </p:nvPr>
        </p:nvSpPr>
        <p:spPr>
          <a:xfrm>
            <a:off x="2279652" y="107340"/>
            <a:ext cx="9576989" cy="369332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indent="0" algn="r">
              <a:buNone/>
              <a:defRPr lang="it-IT" sz="1800" kern="1200" baseline="0" dirty="0" smtClean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2pPr>
            <a:lvl3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3pPr>
            <a:lvl4pPr>
              <a:defRPr lang="it-IT" kern="1200" dirty="0" smtClean="0">
                <a:solidFill>
                  <a:schemeClr val="dk1"/>
                </a:solidFill>
                <a:ea typeface="+mn-ea"/>
                <a:cs typeface="+mn-cs"/>
              </a:defRPr>
            </a:lvl4pPr>
            <a:lvl5pPr marL="1600200" indent="0">
              <a:buNone/>
              <a:defRPr lang="it-IT" kern="1200" dirty="0">
                <a:solidFill>
                  <a:schemeClr val="dk1"/>
                </a:solidFill>
                <a:ea typeface="+mn-ea"/>
                <a:cs typeface="+mn-cs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1"/>
          </p:nvPr>
        </p:nvSpPr>
        <p:spPr>
          <a:xfrm>
            <a:off x="1967541" y="4869161"/>
            <a:ext cx="9889099" cy="432469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8"/>
          <p:cNvSpPr>
            <a:spLocks noGrp="1"/>
          </p:cNvSpPr>
          <p:nvPr>
            <p:ph type="body" sz="quarter" idx="12"/>
          </p:nvPr>
        </p:nvSpPr>
        <p:spPr>
          <a:xfrm>
            <a:off x="1967541" y="5373216"/>
            <a:ext cx="9889099" cy="576064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2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520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79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99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3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73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236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2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721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9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D690-8779-4DA0-8CE1-764640F6D0A8}" type="datetimeFigureOut">
              <a:rPr lang="it-IT" smtClean="0"/>
              <a:t>20/01/2021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29541-1D23-4B5F-89E7-81F9E6207D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37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nfo.erasmus@unimib.it/" TargetMode="External"/><Relationship Id="rId3" Type="http://schemas.openxmlformats.org/officeDocument/2006/relationships/hyperlink" Target="mailto:rodolfo.gentili@unimib.it" TargetMode="External"/><Relationship Id="rId7" Type="http://schemas.openxmlformats.org/officeDocument/2006/relationships/image" Target="../media/image3.gif"/><Relationship Id="rId2" Type="http://schemas.openxmlformats.org/officeDocument/2006/relationships/hyperlink" Target="mailto:erasmus.traineeship@unimib.i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.casati45@campus.unimib.it" TargetMode="External"/><Relationship Id="rId5" Type="http://schemas.openxmlformats.org/officeDocument/2006/relationships/hyperlink" Target="mailto:m.harvey@campus.unimib.it" TargetMode="External"/><Relationship Id="rId4" Type="http://schemas.openxmlformats.org/officeDocument/2006/relationships/hyperlink" Target="mailto:sandra.citterio@unimib.it" TargetMode="External"/><Relationship Id="rId9" Type="http://schemas.openxmlformats.org/officeDocument/2006/relationships/hyperlink" Target="mailto:Outgoing.extraue@unimib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rogrammes/erasmus-plus/resources/documents/applicants/inter-institutional-agreement_en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mib.it/news/line-lenciclopedia-delle-destinazioni-erasmus" TargetMode="External"/><Relationship Id="rId2" Type="http://schemas.openxmlformats.org/officeDocument/2006/relationships/hyperlink" Target="https://sites.google.com/unimib.it/enciclopediadelledestinazioni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c.europa.eu/programmes/erasmus-plus/resources/documents/applicants/inter-institutional-agreement_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programmes/erasmus-plus/resources/documents/applicants/inter-institutional-agreement_e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mib.it/internazionalizzazione/mobilita-internazional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International </a:t>
            </a:r>
            <a:r>
              <a:rPr lang="it-IT" dirty="0" err="1" smtClean="0"/>
              <a:t>mobility</a:t>
            </a:r>
            <a:endParaRPr lang="it-IT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Erasmus </a:t>
            </a:r>
            <a:r>
              <a:rPr lang="it-IT" dirty="0" err="1" smtClean="0"/>
              <a:t>programme</a:t>
            </a:r>
            <a:r>
              <a:rPr lang="it-IT" dirty="0" smtClean="0"/>
              <a:t> </a:t>
            </a:r>
            <a:r>
              <a:rPr lang="it-IT" dirty="0" err="1" smtClean="0"/>
              <a:t>opportunities</a:t>
            </a:r>
            <a:r>
              <a:rPr lang="it-IT" dirty="0" smtClean="0"/>
              <a:t> aa </a:t>
            </a:r>
            <a:r>
              <a:rPr lang="it-IT" dirty="0"/>
              <a:t>2020/2021 e 2021/2022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0"/>
          </p:nvPr>
        </p:nvSpPr>
        <p:spPr>
          <a:xfrm>
            <a:off x="2279652" y="107340"/>
            <a:ext cx="9576989" cy="719171"/>
          </a:xfrm>
        </p:spPr>
        <p:txBody>
          <a:bodyPr/>
          <a:lstStyle/>
          <a:p>
            <a:r>
              <a:rPr lang="it-IT" dirty="0" smtClean="0"/>
              <a:t>DISAT International </a:t>
            </a:r>
            <a:r>
              <a:rPr lang="it-IT" dirty="0" err="1" smtClean="0"/>
              <a:t>Committee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1539875" y="6673850"/>
            <a:ext cx="7601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altLang="it-IT" sz="600">
                <a:solidFill>
                  <a:srgbClr val="000000"/>
                </a:solidFill>
              </a:rPr>
              <a:t>V 1.0 – 8-2-2016</a:t>
            </a:r>
          </a:p>
        </p:txBody>
      </p:sp>
    </p:spTree>
    <p:extLst>
      <p:ext uri="{BB962C8B-B14F-4D97-AF65-F5344CB8AC3E}">
        <p14:creationId xmlns:p14="http://schemas.microsoft.com/office/powerpoint/2010/main" val="39084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039167"/>
              </p:ext>
            </p:extLst>
          </p:nvPr>
        </p:nvGraphicFramePr>
        <p:xfrm>
          <a:off x="838200" y="1743022"/>
          <a:ext cx="7704856" cy="30777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1181033674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1748097250"/>
                    </a:ext>
                  </a:extLst>
                </a:gridCol>
              </a:tblGrid>
              <a:tr h="405729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Su appuntamento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38639"/>
                  </a:ext>
                </a:extLst>
              </a:tr>
              <a:tr h="70029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dirty="0" smtClean="0"/>
                        <a:t>UMI </a:t>
                      </a:r>
                    </a:p>
                    <a:p>
                      <a:r>
                        <a:rPr lang="it-IT" dirty="0" smtClean="0"/>
                        <a:t>International </a:t>
                      </a:r>
                      <a:r>
                        <a:rPr lang="it-IT" dirty="0" err="1" smtClean="0"/>
                        <a:t>mobilty</a:t>
                      </a:r>
                      <a:r>
                        <a:rPr lang="it-IT" dirty="0" smtClean="0"/>
                        <a:t> office                            </a:t>
                      </a:r>
                      <a:endParaRPr lang="it-IT" baseline="0" dirty="0" smtClean="0"/>
                    </a:p>
                    <a:p>
                      <a:endParaRPr lang="it-IT" baseline="0" dirty="0" smtClean="0"/>
                    </a:p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 smtClean="0">
                          <a:hlinkClick r:id="rId2"/>
                        </a:rPr>
                        <a:t>erasmus.traineeship@unimib.it</a:t>
                      </a:r>
                      <a:r>
                        <a:rPr lang="it-IT" dirty="0" smtClean="0"/>
                        <a:t> </a:t>
                      </a:r>
                    </a:p>
                    <a:p>
                      <a:pPr algn="l"/>
                      <a:r>
                        <a:rPr lang="it-IT" baseline="0" dirty="0" smtClean="0"/>
                        <a:t>For </a:t>
                      </a:r>
                      <a:r>
                        <a:rPr lang="it-IT" baseline="0" dirty="0" err="1" smtClean="0"/>
                        <a:t>Traineeship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applicants</a:t>
                      </a:r>
                      <a:endParaRPr lang="it-IT" baseline="0" dirty="0" smtClean="0"/>
                    </a:p>
                    <a:p>
                      <a:pPr algn="l"/>
                      <a:endParaRPr lang="it-IT" baseline="0" dirty="0" smtClean="0"/>
                    </a:p>
                    <a:p>
                      <a:pPr algn="l"/>
                      <a:endParaRPr lang="it-IT" baseline="0" dirty="0" smtClean="0"/>
                    </a:p>
                    <a:p>
                      <a:pPr algn="l"/>
                      <a:endParaRPr lang="it-IT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72662"/>
                  </a:ext>
                </a:extLst>
              </a:tr>
              <a:tr h="700299"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baseline="0" dirty="0" smtClean="0"/>
                    </a:p>
                    <a:p>
                      <a:pPr algn="l"/>
                      <a:endParaRPr lang="it-IT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451178"/>
                  </a:ext>
                </a:extLst>
              </a:tr>
            </a:tbl>
          </a:graphicData>
        </a:graphic>
      </p:graphicFrame>
      <p:sp>
        <p:nvSpPr>
          <p:cNvPr id="4" name="Freccia a destra 3"/>
          <p:cNvSpPr/>
          <p:nvPr/>
        </p:nvSpPr>
        <p:spPr>
          <a:xfrm>
            <a:off x="3772529" y="3087026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3772529" y="4130738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38200" y="1929078"/>
            <a:ext cx="3112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Erasmus Coordinator for MS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879571" y="1919835"/>
            <a:ext cx="4755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Rodolfo Gentili -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Email: 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rodolfo.gentili@unimib.it</a:t>
            </a:r>
            <a:endParaRPr kumimoji="0" lang="it-IT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55604" y="352059"/>
            <a:ext cx="2138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Useful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contacts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38199" y="1174577"/>
            <a:ext cx="4587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DISAT Coordinator for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international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it-IT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mobility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Freccia a destra 10"/>
          <p:cNvSpPr/>
          <p:nvPr/>
        </p:nvSpPr>
        <p:spPr>
          <a:xfrm>
            <a:off x="5419513" y="1308414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250785" y="1203620"/>
            <a:ext cx="4179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Sandra Citterio (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sandra.citterio@unimib.it</a:t>
            </a:r>
            <a:r>
              <a:rPr kumimoji="0" 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4007662" y="2026460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838199" y="5553163"/>
            <a:ext cx="2169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dirty="0" smtClean="0">
                <a:solidFill>
                  <a:prstClr val="black"/>
                </a:solidFill>
                <a:latin typeface="Calibri"/>
              </a:rPr>
              <a:t>Assistant </a:t>
            </a:r>
            <a:r>
              <a:rPr lang="it-IT" dirty="0" err="1" smtClean="0">
                <a:solidFill>
                  <a:prstClr val="black"/>
                </a:solidFill>
                <a:latin typeface="Calibri"/>
              </a:rPr>
              <a:t>students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792595" y="5553163"/>
            <a:ext cx="5088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Megan Harvey - </a:t>
            </a:r>
            <a:r>
              <a:rPr lang="it-IT" dirty="0" smtClean="0">
                <a:hlinkClick r:id="rId5"/>
              </a:rPr>
              <a:t>m.harvey@campus.unimib.it</a:t>
            </a:r>
            <a:endParaRPr lang="it-IT" dirty="0" smtClean="0"/>
          </a:p>
          <a:p>
            <a:endParaRPr lang="it-IT" sz="500" dirty="0"/>
          </a:p>
          <a:p>
            <a:r>
              <a:rPr lang="it-IT" dirty="0" smtClean="0"/>
              <a:t>Mario Casati - </a:t>
            </a:r>
            <a:r>
              <a:rPr lang="it-IT" dirty="0" smtClean="0">
                <a:hlinkClick r:id="rId6"/>
              </a:rPr>
              <a:t>m.casati45@campus.unimib.it</a:t>
            </a:r>
            <a:r>
              <a:rPr lang="it-IT" dirty="0" smtClean="0"/>
              <a:t>   </a:t>
            </a:r>
            <a:endParaRPr lang="it-IT" dirty="0"/>
          </a:p>
        </p:txBody>
      </p:sp>
      <p:sp>
        <p:nvSpPr>
          <p:cNvPr id="15" name="Freccia a destra 14"/>
          <p:cNvSpPr/>
          <p:nvPr/>
        </p:nvSpPr>
        <p:spPr>
          <a:xfrm>
            <a:off x="3784249" y="5689906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281" y="4381642"/>
            <a:ext cx="2346721" cy="2237207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90628" y="4760115"/>
            <a:ext cx="2597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0000"/>
                </a:solidFill>
              </a:rPr>
              <a:t> </a:t>
            </a:r>
            <a:r>
              <a:rPr lang="it-IT" dirty="0">
                <a:solidFill>
                  <a:srgbClr val="A71E3B"/>
                </a:solidFill>
                <a:hlinkClick r:id="rId8"/>
              </a:rPr>
              <a:t>info.erasmus@unimib.it</a:t>
            </a:r>
            <a:r>
              <a:rPr lang="it-IT" dirty="0">
                <a:solidFill>
                  <a:srgbClr val="000000"/>
                </a:solidFill>
              </a:rPr>
              <a:t> </a:t>
            </a:r>
            <a:endParaRPr lang="it-IT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817688" y="4779816"/>
            <a:ext cx="283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it-IT" noProof="0" dirty="0" smtClean="0">
                <a:solidFill>
                  <a:prstClr val="black"/>
                </a:solidFill>
                <a:latin typeface="Calibri"/>
              </a:rPr>
              <a:t>Bicocca </a:t>
            </a:r>
            <a:r>
              <a:rPr lang="it-IT" noProof="0" dirty="0" err="1" smtClean="0">
                <a:solidFill>
                  <a:prstClr val="black"/>
                </a:solidFill>
                <a:latin typeface="Calibri"/>
              </a:rPr>
              <a:t>University</a:t>
            </a:r>
            <a:r>
              <a:rPr lang="it-IT" noProof="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it-IT" noProof="0" dirty="0" err="1" smtClean="0">
                <a:solidFill>
                  <a:prstClr val="black"/>
                </a:solidFill>
                <a:latin typeface="Calibri"/>
              </a:rPr>
              <a:t>Angels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3784249" y="4877198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849790" y="37231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/>
              <a:t>UMI </a:t>
            </a:r>
          </a:p>
          <a:p>
            <a:pPr lvl="0">
              <a:defRPr/>
            </a:pPr>
            <a:r>
              <a:rPr lang="it-IT" dirty="0"/>
              <a:t>International </a:t>
            </a:r>
            <a:r>
              <a:rPr lang="it-IT" dirty="0" err="1"/>
              <a:t>mobilty</a:t>
            </a:r>
            <a:r>
              <a:rPr lang="it-IT" dirty="0"/>
              <a:t> office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745120" y="378124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>
                <a:hlinkClick r:id="rId9"/>
              </a:rPr>
              <a:t>outgoing.extraue@unimib.it</a:t>
            </a:r>
            <a:endParaRPr lang="it-IT" dirty="0"/>
          </a:p>
          <a:p>
            <a:r>
              <a:rPr lang="it-IT" dirty="0"/>
              <a:t>For Exchange EXTRA-UE </a:t>
            </a:r>
            <a:r>
              <a:rPr lang="it-IT" dirty="0" err="1"/>
              <a:t>applicants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32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146447" y="1365480"/>
            <a:ext cx="2942305" cy="46890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280134" y="738691"/>
            <a:ext cx="1630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</a:rPr>
              <a:t>Possibilities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066774" y="192878"/>
            <a:ext cx="5191296" cy="362321"/>
          </a:xfrm>
          <a:prstGeom prst="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 Master Students (II </a:t>
            </a:r>
            <a:r>
              <a:rPr lang="it-IT" sz="2400" dirty="0" err="1" smtClean="0"/>
              <a:t>level</a:t>
            </a:r>
            <a:r>
              <a:rPr lang="it-IT" sz="2400" dirty="0" smtClean="0"/>
              <a:t>)  </a:t>
            </a:r>
            <a:endParaRPr lang="it-IT" sz="24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80134" y="1393764"/>
            <a:ext cx="6035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 smtClean="0"/>
              <a:t>spend</a:t>
            </a:r>
            <a:r>
              <a:rPr lang="it-IT" dirty="0" smtClean="0"/>
              <a:t> a </a:t>
            </a:r>
            <a:r>
              <a:rPr lang="it-IT" dirty="0" err="1" smtClean="0"/>
              <a:t>period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to </a:t>
            </a:r>
            <a:r>
              <a:rPr lang="it-IT" dirty="0" err="1">
                <a:solidFill>
                  <a:srgbClr val="FF0000"/>
                </a:solidFill>
              </a:rPr>
              <a:t>attend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courses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 err="1">
                <a:solidFill>
                  <a:srgbClr val="FF0000"/>
                </a:solidFill>
              </a:rPr>
              <a:t>sit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exams</a:t>
            </a:r>
            <a:r>
              <a:rPr lang="it-IT" dirty="0"/>
              <a:t> 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/>
              <a:t>an </a:t>
            </a:r>
            <a:r>
              <a:rPr lang="it-IT" dirty="0" smtClean="0">
                <a:solidFill>
                  <a:srgbClr val="FF0000"/>
                </a:solidFill>
              </a:rPr>
              <a:t>EU </a:t>
            </a:r>
            <a:r>
              <a:rPr lang="it-IT" dirty="0" err="1" smtClean="0">
                <a:solidFill>
                  <a:srgbClr val="FF0000"/>
                </a:solidFill>
              </a:rPr>
              <a:t>University</a:t>
            </a:r>
            <a:r>
              <a:rPr lang="it-IT" dirty="0" smtClean="0"/>
              <a:t>.  (</a:t>
            </a:r>
            <a:r>
              <a:rPr lang="en-US" dirty="0" smtClean="0">
                <a:hlinkClick r:id="rId2"/>
              </a:rPr>
              <a:t>Inter-institutional </a:t>
            </a:r>
            <a:r>
              <a:rPr lang="en-US" dirty="0">
                <a:hlinkClick r:id="rId2"/>
              </a:rPr>
              <a:t>agreement</a:t>
            </a:r>
            <a:r>
              <a:rPr lang="en-US" dirty="0"/>
              <a:t> between </a:t>
            </a:r>
            <a:r>
              <a:rPr lang="en-US" dirty="0" smtClean="0"/>
              <a:t>UNIMIB and the receiving Institution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is required</a:t>
            </a:r>
            <a:r>
              <a:rPr lang="en-US" dirty="0" smtClean="0"/>
              <a:t>)</a:t>
            </a:r>
          </a:p>
        </p:txBody>
      </p:sp>
      <p:sp>
        <p:nvSpPr>
          <p:cNvPr id="16" name="Freccia a destra 15"/>
          <p:cNvSpPr/>
          <p:nvPr/>
        </p:nvSpPr>
        <p:spPr>
          <a:xfrm>
            <a:off x="6315175" y="1625492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7296076" y="1503772"/>
            <a:ext cx="1586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Erasmus </a:t>
            </a:r>
            <a:r>
              <a:rPr lang="it-IT" dirty="0" err="1" smtClean="0">
                <a:solidFill>
                  <a:srgbClr val="FF0000"/>
                </a:solidFill>
              </a:rPr>
              <a:t>study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285369" y="936767"/>
            <a:ext cx="215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Funding</a:t>
            </a:r>
            <a:r>
              <a:rPr lang="it-IT" b="1" dirty="0"/>
              <a:t> </a:t>
            </a:r>
            <a:r>
              <a:rPr lang="it-IT" b="1" dirty="0" err="1" smtClean="0"/>
              <a:t>instruments</a:t>
            </a:r>
            <a:endParaRPr lang="it-IT" b="1" dirty="0"/>
          </a:p>
        </p:txBody>
      </p:sp>
      <p:sp>
        <p:nvSpPr>
          <p:cNvPr id="19" name="Freccia a destra 18"/>
          <p:cNvSpPr/>
          <p:nvPr/>
        </p:nvSpPr>
        <p:spPr>
          <a:xfrm>
            <a:off x="6315175" y="3226611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280134" y="2752902"/>
            <a:ext cx="60350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</a:rPr>
              <a:t>spend a period in an </a:t>
            </a:r>
            <a:r>
              <a:rPr lang="en-US" dirty="0" smtClean="0">
                <a:solidFill>
                  <a:srgbClr val="FF0000"/>
                </a:solidFill>
              </a:rPr>
              <a:t>EU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university or institution or company to carry out </a:t>
            </a:r>
            <a:r>
              <a:rPr lang="en-US" dirty="0">
                <a:solidFill>
                  <a:srgbClr val="FF0000"/>
                </a:solidFill>
              </a:rPr>
              <a:t>practical </a:t>
            </a:r>
            <a:r>
              <a:rPr lang="en-US" dirty="0" smtClean="0">
                <a:solidFill>
                  <a:srgbClr val="FF0000"/>
                </a:solidFill>
              </a:rPr>
              <a:t>activities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it-IT" u="sng" dirty="0" err="1" smtClean="0">
                <a:solidFill>
                  <a:schemeClr val="accent1">
                    <a:lumMod val="75000"/>
                  </a:schemeClr>
                </a:solidFill>
              </a:rPr>
              <a:t>prior</a:t>
            </a:r>
            <a:r>
              <a:rPr lang="it-IT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u="sng" dirty="0" smtClean="0">
                <a:hlinkClick r:id="rId2"/>
              </a:rPr>
              <a:t>inter-institutional agreement</a:t>
            </a:r>
            <a:r>
              <a:rPr lang="en-US" dirty="0" smtClean="0"/>
              <a:t>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is not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required)</a:t>
            </a:r>
            <a:endParaRPr lang="it-IT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280134" y="4438315"/>
            <a:ext cx="60350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spend a period in a university or institution or company </a:t>
            </a:r>
            <a:r>
              <a:rPr lang="en-US" dirty="0">
                <a:solidFill>
                  <a:srgbClr val="FF0000"/>
                </a:solidFill>
              </a:rPr>
              <a:t>outside the EU</a:t>
            </a:r>
            <a:r>
              <a:rPr lang="en-US" dirty="0"/>
              <a:t> to carry out </a:t>
            </a:r>
            <a:r>
              <a:rPr lang="en-US" dirty="0">
                <a:solidFill>
                  <a:srgbClr val="FF0000"/>
                </a:solidFill>
              </a:rPr>
              <a:t>practical activities</a:t>
            </a:r>
            <a:r>
              <a:rPr lang="en-US" dirty="0"/>
              <a:t>.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 prior </a:t>
            </a:r>
            <a:r>
              <a:rPr lang="en-US" u="sng" dirty="0">
                <a:hlinkClick r:id="rId2"/>
              </a:rPr>
              <a:t>inter-institutional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agreement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 is not required</a:t>
            </a:r>
            <a:r>
              <a:rPr lang="en-US" dirty="0" smtClean="0"/>
              <a:t>. </a:t>
            </a:r>
            <a:endParaRPr lang="it-IT" dirty="0"/>
          </a:p>
        </p:txBody>
      </p:sp>
      <p:sp>
        <p:nvSpPr>
          <p:cNvPr id="23" name="Freccia a destra 22"/>
          <p:cNvSpPr/>
          <p:nvPr/>
        </p:nvSpPr>
        <p:spPr>
          <a:xfrm>
            <a:off x="6315175" y="4792102"/>
            <a:ext cx="831272" cy="174567"/>
          </a:xfrm>
          <a:prstGeom prst="rightArrow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7296076" y="4689249"/>
            <a:ext cx="192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Exchange Extra-UE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7296076" y="3116633"/>
            <a:ext cx="3084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Erasmus </a:t>
            </a:r>
            <a:r>
              <a:rPr lang="it-IT" dirty="0" err="1" smtClean="0">
                <a:solidFill>
                  <a:srgbClr val="FF0000"/>
                </a:solidFill>
              </a:rPr>
              <a:t>Traineeship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6" name="Parentesi graffa chiusa 5"/>
          <p:cNvSpPr/>
          <p:nvPr/>
        </p:nvSpPr>
        <p:spPr>
          <a:xfrm>
            <a:off x="10175838" y="1338856"/>
            <a:ext cx="232281" cy="4715706"/>
          </a:xfrm>
          <a:prstGeom prst="rightBrac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495205" y="2747301"/>
            <a:ext cx="15847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 different </a:t>
            </a:r>
            <a:r>
              <a:rPr lang="en-US" b="1" dirty="0" smtClean="0"/>
              <a:t>calls </a:t>
            </a:r>
            <a:r>
              <a:rPr lang="en-US" b="1" dirty="0"/>
              <a:t>according to the type of experience</a:t>
            </a:r>
            <a:endParaRPr lang="it-IT" b="1" dirty="0"/>
          </a:p>
        </p:txBody>
      </p:sp>
      <p:sp>
        <p:nvSpPr>
          <p:cNvPr id="2" name="Rettangolo 1"/>
          <p:cNvSpPr/>
          <p:nvPr/>
        </p:nvSpPr>
        <p:spPr>
          <a:xfrm>
            <a:off x="530308" y="534415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Possibly exams but only at universities with a valid previous BA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04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14947" y="156754"/>
            <a:ext cx="2561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How </a:t>
            </a:r>
            <a:r>
              <a:rPr lang="it-IT" sz="2400" b="1" dirty="0" err="1">
                <a:solidFill>
                  <a:srgbClr val="FF0000"/>
                </a:solidFill>
              </a:rPr>
              <a:t>d</a:t>
            </a:r>
            <a:r>
              <a:rPr lang="it-IT" sz="2400" b="1" dirty="0" err="1" smtClean="0">
                <a:solidFill>
                  <a:srgbClr val="FF0000"/>
                </a:solidFill>
              </a:rPr>
              <a:t>oes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it</a:t>
            </a:r>
            <a:r>
              <a:rPr lang="it-IT" sz="2400" b="1" dirty="0" smtClean="0">
                <a:solidFill>
                  <a:srgbClr val="FF0000"/>
                </a:solidFill>
              </a:rPr>
              <a:t> work?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4905" y="774025"/>
            <a:ext cx="8899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 err="1" smtClean="0">
                <a:solidFill>
                  <a:srgbClr val="FF0000"/>
                </a:solidFill>
              </a:rPr>
              <a:t>Attend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courses</a:t>
            </a:r>
            <a:r>
              <a:rPr lang="it-IT" sz="2000" b="1" dirty="0" smtClean="0">
                <a:solidFill>
                  <a:srgbClr val="FF0000"/>
                </a:solidFill>
              </a:rPr>
              <a:t> and </a:t>
            </a:r>
            <a:r>
              <a:rPr lang="it-IT" sz="2000" b="1" dirty="0" err="1" smtClean="0">
                <a:solidFill>
                  <a:srgbClr val="FF0000"/>
                </a:solidFill>
              </a:rPr>
              <a:t>sit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exams</a:t>
            </a:r>
            <a:r>
              <a:rPr lang="it-IT" sz="2000" b="1" dirty="0" smtClean="0">
                <a:solidFill>
                  <a:srgbClr val="FF0000"/>
                </a:solidFill>
              </a:rPr>
              <a:t> (</a:t>
            </a:r>
            <a:r>
              <a:rPr lang="it-IT" sz="2000" b="1" dirty="0" err="1" smtClean="0">
                <a:solidFill>
                  <a:srgbClr val="FF0000"/>
                </a:solidFill>
              </a:rPr>
              <a:t>at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least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12 </a:t>
            </a:r>
            <a:r>
              <a:rPr lang="it-IT" sz="2000" b="1" dirty="0" err="1" smtClean="0">
                <a:solidFill>
                  <a:srgbClr val="FF0000"/>
                </a:solidFill>
              </a:rPr>
              <a:t>cfu</a:t>
            </a:r>
            <a:r>
              <a:rPr lang="it-IT" sz="2000" b="1" dirty="0" smtClean="0">
                <a:solidFill>
                  <a:srgbClr val="FF0000"/>
                </a:solidFill>
              </a:rPr>
              <a:t>) FOR FIRST YEAR STUDENTS ONLY: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83304" y="1168691"/>
            <a:ext cx="5062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Type </a:t>
            </a:r>
            <a:r>
              <a:rPr lang="en-US" b="1" dirty="0"/>
              <a:t>of call: </a:t>
            </a:r>
            <a:r>
              <a:rPr lang="en-US" dirty="0"/>
              <a:t>Erasmus </a:t>
            </a:r>
            <a:r>
              <a:rPr lang="en-US" dirty="0" smtClean="0"/>
              <a:t>study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for EU </a:t>
            </a:r>
            <a:r>
              <a:rPr lang="en-US" dirty="0" smtClean="0">
                <a:solidFill>
                  <a:srgbClr val="FF0000"/>
                </a:solidFill>
              </a:rPr>
              <a:t>destinations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2" name="Rettangolo 1"/>
          <p:cNvSpPr/>
          <p:nvPr/>
        </p:nvSpPr>
        <p:spPr>
          <a:xfrm>
            <a:off x="922524" y="2166477"/>
            <a:ext cx="11059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The list of partner universities where students can spend a mobility period </a:t>
            </a:r>
            <a:r>
              <a:rPr lang="en-US" dirty="0" smtClean="0">
                <a:solidFill>
                  <a:srgbClr val="000000"/>
                </a:solidFill>
              </a:rPr>
              <a:t>ca be find at the following link: </a:t>
            </a:r>
            <a:r>
              <a:rPr lang="en-US" dirty="0">
                <a:solidFill>
                  <a:srgbClr val="000000"/>
                </a:solidFill>
              </a:rPr>
              <a:t>L’”</a:t>
            </a:r>
            <a:r>
              <a:rPr lang="en-US" b="1" dirty="0" err="1">
                <a:solidFill>
                  <a:srgbClr val="A71E3B"/>
                </a:solidFill>
                <a:hlinkClick r:id="rId2"/>
              </a:rPr>
              <a:t>Enciclopedia</a:t>
            </a:r>
            <a:r>
              <a:rPr lang="en-US" b="1" dirty="0">
                <a:solidFill>
                  <a:srgbClr val="A71E3B"/>
                </a:solidFill>
                <a:hlinkClick r:id="rId2"/>
              </a:rPr>
              <a:t> </a:t>
            </a:r>
            <a:r>
              <a:rPr lang="en-US" b="1" dirty="0" err="1">
                <a:solidFill>
                  <a:srgbClr val="A71E3B"/>
                </a:solidFill>
                <a:hlinkClick r:id="rId2"/>
              </a:rPr>
              <a:t>delle</a:t>
            </a:r>
            <a:r>
              <a:rPr lang="en-US" b="1" dirty="0">
                <a:solidFill>
                  <a:srgbClr val="A71E3B"/>
                </a:solidFill>
                <a:hlinkClick r:id="rId2"/>
              </a:rPr>
              <a:t> </a:t>
            </a:r>
            <a:r>
              <a:rPr lang="en-US" b="1" dirty="0" err="1">
                <a:solidFill>
                  <a:srgbClr val="A71E3B"/>
                </a:solidFill>
                <a:hlinkClick r:id="rId2"/>
              </a:rPr>
              <a:t>destinazioni</a:t>
            </a:r>
            <a:r>
              <a:rPr lang="en-US" dirty="0">
                <a:solidFill>
                  <a:srgbClr val="000000"/>
                </a:solidFill>
              </a:rPr>
              <a:t>” 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www.unimib.it/news/line-lenciclopedia-delle-destinazioni-erasmus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683305" y="1755941"/>
            <a:ext cx="10431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Inter-institutional agreement</a:t>
            </a:r>
            <a:r>
              <a:rPr lang="en-US" dirty="0"/>
              <a:t> between UNIMIB and the receiving Institution is needed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7655158" y="4456458"/>
            <a:ext cx="3030573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1842204" y="4442503"/>
            <a:ext cx="3030573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1842204" y="4442503"/>
            <a:ext cx="24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Exams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EU </a:t>
            </a:r>
            <a:r>
              <a:rPr lang="it-IT" dirty="0" err="1" smtClean="0"/>
              <a:t>Universities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7879607" y="4442503"/>
            <a:ext cx="187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exams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UNIMIB</a:t>
            </a:r>
            <a:endParaRPr lang="it-IT" dirty="0"/>
          </a:p>
        </p:txBody>
      </p:sp>
      <p:sp>
        <p:nvSpPr>
          <p:cNvPr id="20" name="Freccia a destra 19"/>
          <p:cNvSpPr/>
          <p:nvPr/>
        </p:nvSpPr>
        <p:spPr>
          <a:xfrm>
            <a:off x="5199360" y="4548791"/>
            <a:ext cx="231212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5755579" y="4242162"/>
            <a:ext cx="119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ratification</a:t>
            </a:r>
            <a:endParaRPr lang="it-IT" dirty="0"/>
          </a:p>
        </p:txBody>
      </p:sp>
      <p:sp>
        <p:nvSpPr>
          <p:cNvPr id="22" name="Parentesi graffa aperta 21"/>
          <p:cNvSpPr/>
          <p:nvPr/>
        </p:nvSpPr>
        <p:spPr>
          <a:xfrm rot="16200000">
            <a:off x="5910699" y="65781"/>
            <a:ext cx="507077" cy="961896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4125210" y="5049005"/>
            <a:ext cx="3988929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4212033" y="5057050"/>
            <a:ext cx="390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Filling</a:t>
            </a:r>
            <a:r>
              <a:rPr lang="it-IT" dirty="0" smtClean="0"/>
              <a:t> of the Learning Agreement (LA)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838702" y="6014429"/>
            <a:ext cx="10648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Erasmus study call: </a:t>
            </a:r>
            <a:r>
              <a:rPr lang="en-US" dirty="0"/>
              <a:t>15 December 2020 to be held during the academic year 2021-22</a:t>
            </a:r>
            <a:r>
              <a:rPr lang="it-IT" dirty="0"/>
              <a:t> </a:t>
            </a:r>
          </a:p>
        </p:txBody>
      </p:sp>
      <p:sp>
        <p:nvSpPr>
          <p:cNvPr id="7" name="Rettangolo 6"/>
          <p:cNvSpPr/>
          <p:nvPr/>
        </p:nvSpPr>
        <p:spPr>
          <a:xfrm>
            <a:off x="683304" y="3173709"/>
            <a:ext cx="287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Duration:</a:t>
            </a:r>
            <a:r>
              <a:rPr lang="en-US" dirty="0"/>
              <a:t> from 3 </a:t>
            </a:r>
            <a:r>
              <a:rPr lang="en-US" dirty="0" smtClean="0"/>
              <a:t>months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6221397" y="1418671"/>
            <a:ext cx="5673933" cy="7856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14947" y="156754"/>
            <a:ext cx="207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Timing </a:t>
            </a:r>
            <a:r>
              <a:rPr lang="it-IT" sz="2400" b="1" dirty="0">
                <a:solidFill>
                  <a:srgbClr val="FF0000"/>
                </a:solidFill>
              </a:rPr>
              <a:t>of </a:t>
            </a:r>
            <a:r>
              <a:rPr lang="it-IT" sz="2400" b="1" dirty="0" err="1" smtClean="0">
                <a:solidFill>
                  <a:srgbClr val="FF0000"/>
                </a:solidFill>
              </a:rPr>
              <a:t>calls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354033" y="1486356"/>
            <a:ext cx="3438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 smtClean="0"/>
              <a:t>Mobility</a:t>
            </a:r>
            <a:r>
              <a:rPr lang="it-IT" dirty="0" smtClean="0"/>
              <a:t> </a:t>
            </a:r>
            <a:r>
              <a:rPr lang="it-IT" dirty="0" err="1" smtClean="0"/>
              <a:t>a.y</a:t>
            </a:r>
            <a:r>
              <a:rPr lang="it-IT" dirty="0" smtClean="0"/>
              <a:t>. 2021/2022</a:t>
            </a:r>
          </a:p>
          <a:p>
            <a:pPr algn="ctr"/>
            <a:r>
              <a:rPr lang="it-IT" dirty="0" smtClean="0"/>
              <a:t>1 </a:t>
            </a:r>
            <a:r>
              <a:rPr lang="it-IT" dirty="0" err="1" smtClean="0"/>
              <a:t>June</a:t>
            </a:r>
            <a:r>
              <a:rPr lang="it-IT" dirty="0" smtClean="0"/>
              <a:t> 2021 - </a:t>
            </a:r>
            <a:r>
              <a:rPr lang="it-IT" dirty="0"/>
              <a:t>30 </a:t>
            </a:r>
            <a:r>
              <a:rPr lang="it-IT" dirty="0" err="1" smtClean="0"/>
              <a:t>September</a:t>
            </a:r>
            <a:r>
              <a:rPr lang="it-IT" dirty="0" smtClean="0"/>
              <a:t> 2022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9450" y="763373"/>
            <a:ext cx="22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FF0000"/>
                </a:solidFill>
              </a:rPr>
              <a:t>Erasmus studio: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29" name="Freccia a destra 28"/>
          <p:cNvSpPr/>
          <p:nvPr/>
        </p:nvSpPr>
        <p:spPr>
          <a:xfrm>
            <a:off x="5407519" y="1693344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/>
          <p:cNvSpPr/>
          <p:nvPr/>
        </p:nvSpPr>
        <p:spPr>
          <a:xfrm>
            <a:off x="4531255" y="1690628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327593" y="1186680"/>
            <a:ext cx="1961007" cy="12952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/>
          <p:cNvSpPr txBox="1"/>
          <p:nvPr/>
        </p:nvSpPr>
        <p:spPr>
          <a:xfrm>
            <a:off x="347644" y="1339959"/>
            <a:ext cx="1930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Call opening </a:t>
            </a:r>
            <a:r>
              <a:rPr lang="it-IT" dirty="0"/>
              <a:t>date: </a:t>
            </a:r>
          </a:p>
          <a:p>
            <a:pPr algn="ctr"/>
            <a:r>
              <a:rPr lang="it-IT" dirty="0" err="1"/>
              <a:t>December</a:t>
            </a:r>
            <a:r>
              <a:rPr lang="it-IT" dirty="0"/>
              <a:t> </a:t>
            </a:r>
            <a:r>
              <a:rPr lang="it-IT" dirty="0" smtClean="0"/>
              <a:t>2020  </a:t>
            </a:r>
          </a:p>
          <a:p>
            <a:pPr algn="ctr"/>
            <a:r>
              <a:rPr lang="it-IT" dirty="0" err="1" smtClean="0"/>
              <a:t>a.y</a:t>
            </a:r>
            <a:r>
              <a:rPr lang="it-IT" dirty="0" smtClean="0"/>
              <a:t>. 2020/2021</a:t>
            </a:r>
            <a:endParaRPr lang="it-IT" dirty="0"/>
          </a:p>
        </p:txBody>
      </p:sp>
      <p:sp>
        <p:nvSpPr>
          <p:cNvPr id="48" name="Freccia a destra 47"/>
          <p:cNvSpPr/>
          <p:nvPr/>
        </p:nvSpPr>
        <p:spPr>
          <a:xfrm>
            <a:off x="3586963" y="1693360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a destra 59"/>
          <p:cNvSpPr/>
          <p:nvPr/>
        </p:nvSpPr>
        <p:spPr>
          <a:xfrm>
            <a:off x="2637223" y="1698808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reccia a destra 31"/>
          <p:cNvSpPr/>
          <p:nvPr/>
        </p:nvSpPr>
        <p:spPr>
          <a:xfrm>
            <a:off x="214947" y="5927271"/>
            <a:ext cx="11778389" cy="253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517015" y="5739494"/>
            <a:ext cx="879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Dec</a:t>
            </a:r>
            <a:r>
              <a:rPr lang="it-IT" sz="1400" dirty="0" smtClean="0"/>
              <a:t> 2020</a:t>
            </a:r>
            <a:endParaRPr lang="it-IT" sz="14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951163" y="5744942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Feb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446631" y="5742226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Apr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150191" y="5739510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Jun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323091" y="5744958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Sep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8259235" y="5742242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Oct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11089427" y="5739526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Sep</a:t>
            </a:r>
            <a:r>
              <a:rPr lang="it-IT" sz="1400" dirty="0" smtClean="0"/>
              <a:t> 2022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1860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9140" y="217018"/>
            <a:ext cx="5317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 err="1" smtClean="0">
                <a:solidFill>
                  <a:srgbClr val="FF0000"/>
                </a:solidFill>
              </a:rPr>
              <a:t>Carry</a:t>
            </a:r>
            <a:r>
              <a:rPr lang="it-IT" sz="2000" b="1" dirty="0" smtClean="0">
                <a:solidFill>
                  <a:srgbClr val="FF0000"/>
                </a:solidFill>
              </a:rPr>
              <a:t> out </a:t>
            </a:r>
            <a:r>
              <a:rPr lang="it-IT" sz="2000" b="1" dirty="0" err="1" smtClean="0">
                <a:solidFill>
                  <a:srgbClr val="FF0000"/>
                </a:solidFill>
              </a:rPr>
              <a:t>practical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activities</a:t>
            </a:r>
            <a:r>
              <a:rPr lang="it-IT" sz="2000" b="1" dirty="0" smtClean="0">
                <a:solidFill>
                  <a:srgbClr val="FF0000"/>
                </a:solidFill>
              </a:rPr>
              <a:t> (</a:t>
            </a:r>
            <a:r>
              <a:rPr lang="it-IT" sz="2000" b="1" dirty="0" err="1" smtClean="0">
                <a:solidFill>
                  <a:srgbClr val="FF0000"/>
                </a:solidFill>
              </a:rPr>
              <a:t>at</a:t>
            </a:r>
            <a:r>
              <a:rPr lang="it-IT" sz="2000" b="1" dirty="0" smtClean="0">
                <a:solidFill>
                  <a:srgbClr val="FF0000"/>
                </a:solidFill>
              </a:rPr>
              <a:t> </a:t>
            </a:r>
            <a:r>
              <a:rPr lang="it-IT" sz="2000" b="1" dirty="0" err="1" smtClean="0">
                <a:solidFill>
                  <a:srgbClr val="FF0000"/>
                </a:solidFill>
              </a:rPr>
              <a:t>least</a:t>
            </a:r>
            <a:r>
              <a:rPr lang="it-IT" sz="2000" b="1" dirty="0" smtClean="0">
                <a:solidFill>
                  <a:srgbClr val="FF0000"/>
                </a:solidFill>
              </a:rPr>
              <a:t> 12 </a:t>
            </a:r>
            <a:r>
              <a:rPr lang="it-IT" sz="2000" b="1" dirty="0" err="1" smtClean="0">
                <a:solidFill>
                  <a:srgbClr val="FF0000"/>
                </a:solidFill>
              </a:rPr>
              <a:t>cfu</a:t>
            </a:r>
            <a:r>
              <a:rPr lang="it-IT" sz="2000" b="1" dirty="0" smtClean="0">
                <a:solidFill>
                  <a:srgbClr val="FF0000"/>
                </a:solidFill>
              </a:rPr>
              <a:t>):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750635" y="3297331"/>
            <a:ext cx="6398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IN E-LEARNING A DESTINATION LIST FOR ERASMUS IS AVAILABLE 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96444" y="959202"/>
            <a:ext cx="907844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Type of call: </a:t>
            </a:r>
            <a:r>
              <a:rPr lang="it-IT" dirty="0" smtClean="0"/>
              <a:t>Erasmus </a:t>
            </a:r>
            <a:r>
              <a:rPr lang="it-IT" dirty="0" err="1"/>
              <a:t>Traineeship</a:t>
            </a:r>
            <a:r>
              <a:rPr lang="it-IT" dirty="0"/>
              <a:t> o Exchange </a:t>
            </a:r>
            <a:r>
              <a:rPr lang="it-IT" dirty="0" smtClean="0"/>
              <a:t>Extra-EU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Duration Traineeship: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2 months (maximum 12 months)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Duration Exchange Extra-UE:</a:t>
            </a:r>
            <a:r>
              <a:rPr lang="en-US" dirty="0" smtClean="0"/>
              <a:t> from 1 month (maximum 6 months</a:t>
            </a:r>
            <a:r>
              <a:rPr lang="en-US" dirty="0"/>
              <a:t>, extendable to 12 months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796444" y="2734165"/>
            <a:ext cx="5422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 prior </a:t>
            </a:r>
            <a:r>
              <a:rPr lang="en-US" u="sng" dirty="0">
                <a:hlinkClick r:id="rId2"/>
              </a:rPr>
              <a:t>inter-institutional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agreement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 is not required</a:t>
            </a:r>
            <a:r>
              <a:rPr lang="en-US" dirty="0"/>
              <a:t>. 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1263598" y="3890378"/>
            <a:ext cx="11598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 smtClean="0">
                <a:solidFill>
                  <a:srgbClr val="00B0F0"/>
                </a:solidFill>
              </a:rPr>
              <a:t>https://elearning.unimib.it/pluginfile.php/480748/mod_page/content/14/agr2021.xlsx</a:t>
            </a:r>
            <a:endParaRPr lang="it-IT" sz="2000" b="1" dirty="0">
              <a:solidFill>
                <a:srgbClr val="00B0F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96444" y="5282672"/>
            <a:ext cx="11132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Calls: </a:t>
            </a:r>
            <a:r>
              <a:rPr lang="it-IT" dirty="0"/>
              <a:t>11 gennaio 2021 </a:t>
            </a:r>
            <a:r>
              <a:rPr lang="en-US" dirty="0"/>
              <a:t>to be held during the academic year </a:t>
            </a:r>
            <a:r>
              <a:rPr lang="en-US" dirty="0" smtClean="0"/>
              <a:t>2020-21</a:t>
            </a:r>
            <a:r>
              <a:rPr lang="it-IT" dirty="0" smtClean="0"/>
              <a:t>  </a:t>
            </a:r>
            <a:r>
              <a:rPr lang="it-IT" dirty="0"/>
              <a:t>(</a:t>
            </a:r>
            <a:r>
              <a:rPr lang="it-IT" dirty="0" err="1"/>
              <a:t>until</a:t>
            </a:r>
            <a:r>
              <a:rPr lang="it-IT" dirty="0"/>
              <a:t> </a:t>
            </a:r>
            <a:r>
              <a:rPr lang="it-IT" dirty="0" err="1" smtClean="0"/>
              <a:t>September</a:t>
            </a:r>
            <a:r>
              <a:rPr lang="it-IT" dirty="0" smtClean="0"/>
              <a:t> </a:t>
            </a:r>
            <a:r>
              <a:rPr lang="it-IT" dirty="0"/>
              <a:t>30)</a:t>
            </a:r>
          </a:p>
        </p:txBody>
      </p:sp>
    </p:spTree>
    <p:extLst>
      <p:ext uri="{BB962C8B-B14F-4D97-AF65-F5344CB8AC3E}">
        <p14:creationId xmlns:p14="http://schemas.microsoft.com/office/powerpoint/2010/main" val="22024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vale 50"/>
          <p:cNvSpPr/>
          <p:nvPr/>
        </p:nvSpPr>
        <p:spPr>
          <a:xfrm>
            <a:off x="5497893" y="4204608"/>
            <a:ext cx="2000451" cy="13215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6221397" y="1418671"/>
            <a:ext cx="5673933" cy="7856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214947" y="156754"/>
            <a:ext cx="207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Timing </a:t>
            </a:r>
            <a:r>
              <a:rPr lang="it-IT" sz="2400" b="1" dirty="0">
                <a:solidFill>
                  <a:srgbClr val="FF0000"/>
                </a:solidFill>
              </a:rPr>
              <a:t>of </a:t>
            </a:r>
            <a:r>
              <a:rPr lang="it-IT" sz="2400" b="1" dirty="0" err="1" smtClean="0">
                <a:solidFill>
                  <a:srgbClr val="FF0000"/>
                </a:solidFill>
              </a:rPr>
              <a:t>calls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354033" y="1486356"/>
            <a:ext cx="3438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 smtClean="0"/>
              <a:t>Mobility</a:t>
            </a:r>
            <a:r>
              <a:rPr lang="it-IT" dirty="0" smtClean="0"/>
              <a:t> </a:t>
            </a:r>
            <a:r>
              <a:rPr lang="it-IT" dirty="0" err="1" smtClean="0"/>
              <a:t>a.y</a:t>
            </a:r>
            <a:r>
              <a:rPr lang="it-IT" dirty="0" smtClean="0"/>
              <a:t>. 2021/2022</a:t>
            </a:r>
          </a:p>
          <a:p>
            <a:pPr algn="ctr"/>
            <a:r>
              <a:rPr lang="it-IT" dirty="0" smtClean="0"/>
              <a:t>1 </a:t>
            </a:r>
            <a:r>
              <a:rPr lang="it-IT" dirty="0" err="1" smtClean="0"/>
              <a:t>June</a:t>
            </a:r>
            <a:r>
              <a:rPr lang="it-IT" dirty="0" smtClean="0"/>
              <a:t> 2021 - </a:t>
            </a:r>
            <a:r>
              <a:rPr lang="it-IT" dirty="0"/>
              <a:t>30 </a:t>
            </a:r>
            <a:r>
              <a:rPr lang="it-IT" dirty="0" err="1" smtClean="0"/>
              <a:t>September</a:t>
            </a:r>
            <a:r>
              <a:rPr lang="it-IT" dirty="0" smtClean="0"/>
              <a:t> 2022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9450" y="763373"/>
            <a:ext cx="22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FF0000"/>
                </a:solidFill>
              </a:rPr>
              <a:t>Erasmus studio: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29" name="Freccia a destra 28"/>
          <p:cNvSpPr/>
          <p:nvPr/>
        </p:nvSpPr>
        <p:spPr>
          <a:xfrm>
            <a:off x="5407519" y="1693344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/>
          <p:cNvSpPr/>
          <p:nvPr/>
        </p:nvSpPr>
        <p:spPr>
          <a:xfrm>
            <a:off x="4531255" y="1690628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4541481" y="3252855"/>
            <a:ext cx="3359831" cy="7856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CasellaDiTesto 33"/>
          <p:cNvSpPr txBox="1"/>
          <p:nvPr/>
        </p:nvSpPr>
        <p:spPr>
          <a:xfrm>
            <a:off x="4535841" y="3320540"/>
            <a:ext cx="3371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 smtClean="0"/>
              <a:t>Mobility</a:t>
            </a:r>
            <a:r>
              <a:rPr lang="it-IT" dirty="0" smtClean="0"/>
              <a:t> </a:t>
            </a:r>
            <a:r>
              <a:rPr lang="it-IT" dirty="0" err="1" smtClean="0"/>
              <a:t>a.y</a:t>
            </a:r>
            <a:r>
              <a:rPr lang="it-IT" dirty="0" smtClean="0"/>
              <a:t>. 2020/2021</a:t>
            </a:r>
          </a:p>
          <a:p>
            <a:pPr algn="ctr"/>
            <a:r>
              <a:rPr lang="it-IT" dirty="0" smtClean="0"/>
              <a:t>01/03/2021 </a:t>
            </a:r>
            <a:r>
              <a:rPr lang="it-IT" dirty="0" smtClean="0"/>
              <a:t>- </a:t>
            </a:r>
            <a:r>
              <a:rPr lang="it-IT" dirty="0"/>
              <a:t>30 </a:t>
            </a:r>
            <a:r>
              <a:rPr lang="it-IT" dirty="0" err="1" smtClean="0"/>
              <a:t>September</a:t>
            </a:r>
            <a:r>
              <a:rPr lang="it-IT" dirty="0" smtClean="0"/>
              <a:t> 2021 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316734" y="2646541"/>
            <a:ext cx="52935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000" b="1" dirty="0" smtClean="0">
                <a:solidFill>
                  <a:srgbClr val="FF0000"/>
                </a:solidFill>
              </a:rPr>
              <a:t>Erasmus </a:t>
            </a:r>
            <a:r>
              <a:rPr lang="it-IT" sz="2000" b="1" dirty="0" err="1" smtClean="0">
                <a:solidFill>
                  <a:srgbClr val="FF0000"/>
                </a:solidFill>
              </a:rPr>
              <a:t>traineeship</a:t>
            </a:r>
            <a:r>
              <a:rPr lang="it-IT" sz="2000" b="1" dirty="0" smtClean="0">
                <a:solidFill>
                  <a:srgbClr val="FF0000"/>
                </a:solidFill>
              </a:rPr>
              <a:t> and Exchange Extra-UE:</a:t>
            </a:r>
            <a:endParaRPr lang="it-IT" sz="2000" b="1" dirty="0">
              <a:solidFill>
                <a:srgbClr val="FF0000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8343189" y="4491067"/>
            <a:ext cx="3552141" cy="7856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CasellaDiTesto 41"/>
          <p:cNvSpPr txBox="1"/>
          <p:nvPr/>
        </p:nvSpPr>
        <p:spPr>
          <a:xfrm>
            <a:off x="5497893" y="4268636"/>
            <a:ext cx="2000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Opening date: </a:t>
            </a:r>
          </a:p>
          <a:p>
            <a:pPr algn="ctr"/>
            <a:r>
              <a:rPr lang="it-IT" dirty="0" smtClean="0"/>
              <a:t> </a:t>
            </a:r>
            <a:r>
              <a:rPr lang="it-IT" dirty="0" err="1" smtClean="0"/>
              <a:t>June</a:t>
            </a:r>
            <a:r>
              <a:rPr lang="it-IT" dirty="0" smtClean="0"/>
              <a:t> 2021</a:t>
            </a:r>
          </a:p>
          <a:p>
            <a:pPr algn="ctr"/>
            <a:r>
              <a:rPr lang="it-IT" dirty="0" smtClean="0"/>
              <a:t>(«1. </a:t>
            </a:r>
            <a:r>
              <a:rPr lang="it-IT" dirty="0" err="1" smtClean="0"/>
              <a:t>window</a:t>
            </a:r>
            <a:r>
              <a:rPr lang="it-IT" dirty="0" smtClean="0"/>
              <a:t>» </a:t>
            </a:r>
            <a:r>
              <a:rPr lang="it-IT" dirty="0" err="1" smtClean="0"/>
              <a:t>a.y</a:t>
            </a:r>
            <a:r>
              <a:rPr lang="it-IT" dirty="0" smtClean="0"/>
              <a:t>. 2021/2022)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8236167" y="4558752"/>
            <a:ext cx="3769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err="1" smtClean="0"/>
              <a:t>Mobility</a:t>
            </a:r>
            <a:r>
              <a:rPr lang="it-IT" dirty="0" smtClean="0"/>
              <a:t> </a:t>
            </a:r>
            <a:r>
              <a:rPr lang="it-IT" dirty="0" err="1" smtClean="0"/>
              <a:t>a.y</a:t>
            </a:r>
            <a:r>
              <a:rPr lang="it-IT" dirty="0" smtClean="0"/>
              <a:t>. 2021/2022</a:t>
            </a:r>
          </a:p>
          <a:p>
            <a:pPr algn="ctr"/>
            <a:r>
              <a:rPr lang="it-IT" dirty="0" smtClean="0"/>
              <a:t>1 </a:t>
            </a:r>
            <a:r>
              <a:rPr lang="it-IT" dirty="0" err="1" smtClean="0"/>
              <a:t>October</a:t>
            </a:r>
            <a:r>
              <a:rPr lang="it-IT" dirty="0" smtClean="0"/>
              <a:t> 2021 - </a:t>
            </a:r>
            <a:r>
              <a:rPr lang="it-IT" dirty="0"/>
              <a:t>30 </a:t>
            </a:r>
            <a:r>
              <a:rPr lang="it-IT" dirty="0" err="1" smtClean="0"/>
              <a:t>September</a:t>
            </a:r>
            <a:r>
              <a:rPr lang="it-IT" dirty="0" smtClean="0"/>
              <a:t> 2022</a:t>
            </a:r>
            <a:endParaRPr lang="it-IT" dirty="0"/>
          </a:p>
        </p:txBody>
      </p:sp>
      <p:sp>
        <p:nvSpPr>
          <p:cNvPr id="45" name="Freccia a destra 44"/>
          <p:cNvSpPr/>
          <p:nvPr/>
        </p:nvSpPr>
        <p:spPr>
          <a:xfrm>
            <a:off x="7634685" y="4763024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Ovale 1"/>
          <p:cNvSpPr/>
          <p:nvPr/>
        </p:nvSpPr>
        <p:spPr>
          <a:xfrm>
            <a:off x="327593" y="1186680"/>
            <a:ext cx="1961007" cy="12952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/>
          <p:cNvSpPr txBox="1"/>
          <p:nvPr/>
        </p:nvSpPr>
        <p:spPr>
          <a:xfrm>
            <a:off x="347644" y="1339959"/>
            <a:ext cx="1930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Call opening </a:t>
            </a:r>
            <a:r>
              <a:rPr lang="it-IT" dirty="0"/>
              <a:t>date: </a:t>
            </a:r>
          </a:p>
          <a:p>
            <a:pPr algn="ctr"/>
            <a:r>
              <a:rPr lang="it-IT" dirty="0" err="1"/>
              <a:t>December</a:t>
            </a:r>
            <a:r>
              <a:rPr lang="it-IT" dirty="0"/>
              <a:t> </a:t>
            </a:r>
            <a:r>
              <a:rPr lang="it-IT" dirty="0" smtClean="0"/>
              <a:t>2020  </a:t>
            </a:r>
          </a:p>
          <a:p>
            <a:pPr algn="ctr"/>
            <a:r>
              <a:rPr lang="it-IT" dirty="0" err="1" smtClean="0"/>
              <a:t>a.y</a:t>
            </a:r>
            <a:r>
              <a:rPr lang="it-IT" dirty="0" smtClean="0"/>
              <a:t>. 2020/2021</a:t>
            </a:r>
            <a:endParaRPr lang="it-IT" dirty="0"/>
          </a:p>
        </p:txBody>
      </p:sp>
      <p:sp>
        <p:nvSpPr>
          <p:cNvPr id="48" name="Freccia a destra 47"/>
          <p:cNvSpPr/>
          <p:nvPr/>
        </p:nvSpPr>
        <p:spPr>
          <a:xfrm>
            <a:off x="3586963" y="1693360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/>
          <p:cNvSpPr/>
          <p:nvPr/>
        </p:nvSpPr>
        <p:spPr>
          <a:xfrm>
            <a:off x="1291768" y="2973174"/>
            <a:ext cx="2014768" cy="13844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1473284" y="3034799"/>
            <a:ext cx="1640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Opening date: </a:t>
            </a:r>
          </a:p>
          <a:p>
            <a:pPr algn="ctr"/>
            <a:r>
              <a:rPr lang="it-IT" dirty="0" err="1" smtClean="0"/>
              <a:t>January</a:t>
            </a:r>
            <a:r>
              <a:rPr lang="it-IT" dirty="0" smtClean="0"/>
              <a:t> 2021</a:t>
            </a:r>
          </a:p>
          <a:p>
            <a:pPr algn="ctr"/>
            <a:r>
              <a:rPr lang="it-IT" dirty="0" smtClean="0"/>
              <a:t>(«2. </a:t>
            </a:r>
            <a:r>
              <a:rPr lang="it-IT" dirty="0" err="1" smtClean="0"/>
              <a:t>window</a:t>
            </a:r>
            <a:r>
              <a:rPr lang="it-IT" dirty="0" smtClean="0"/>
              <a:t>» </a:t>
            </a:r>
          </a:p>
          <a:p>
            <a:pPr algn="ctr"/>
            <a:r>
              <a:rPr lang="it-IT" dirty="0" err="1" smtClean="0"/>
              <a:t>a.y</a:t>
            </a:r>
            <a:r>
              <a:rPr lang="it-IT" dirty="0" smtClean="0"/>
              <a:t>. 2020/2021)</a:t>
            </a:r>
            <a:endParaRPr lang="it-IT" dirty="0"/>
          </a:p>
        </p:txBody>
      </p:sp>
      <p:sp>
        <p:nvSpPr>
          <p:cNvPr id="60" name="Freccia a destra 59"/>
          <p:cNvSpPr/>
          <p:nvPr/>
        </p:nvSpPr>
        <p:spPr>
          <a:xfrm>
            <a:off x="2637223" y="1698808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2" name="Freccia a destra 61"/>
          <p:cNvSpPr/>
          <p:nvPr/>
        </p:nvSpPr>
        <p:spPr>
          <a:xfrm>
            <a:off x="3644111" y="3530260"/>
            <a:ext cx="55843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Freccia a destra 31"/>
          <p:cNvSpPr/>
          <p:nvPr/>
        </p:nvSpPr>
        <p:spPr>
          <a:xfrm>
            <a:off x="214947" y="5927271"/>
            <a:ext cx="11778389" cy="253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CasellaDiTesto 32"/>
          <p:cNvSpPr txBox="1"/>
          <p:nvPr/>
        </p:nvSpPr>
        <p:spPr>
          <a:xfrm>
            <a:off x="517015" y="5739494"/>
            <a:ext cx="879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Dec</a:t>
            </a:r>
            <a:r>
              <a:rPr lang="it-IT" sz="1400" dirty="0" smtClean="0"/>
              <a:t> 2020</a:t>
            </a:r>
            <a:endParaRPr lang="it-IT" sz="14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1951163" y="5744942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Feb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4446631" y="5742226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Apr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38" name="CasellaDiTesto 37"/>
          <p:cNvSpPr txBox="1"/>
          <p:nvPr/>
        </p:nvSpPr>
        <p:spPr>
          <a:xfrm>
            <a:off x="6150191" y="5739510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Jun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39" name="CasellaDiTesto 38"/>
          <p:cNvSpPr txBox="1"/>
          <p:nvPr/>
        </p:nvSpPr>
        <p:spPr>
          <a:xfrm>
            <a:off x="7323091" y="5744958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Sep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8259235" y="5742242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Oct</a:t>
            </a:r>
            <a:r>
              <a:rPr lang="it-IT" sz="1400" dirty="0" smtClean="0"/>
              <a:t> 2021</a:t>
            </a:r>
            <a:endParaRPr lang="it-IT" sz="14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11089427" y="5739526"/>
            <a:ext cx="95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err="1" smtClean="0"/>
              <a:t>Sep</a:t>
            </a:r>
            <a:r>
              <a:rPr lang="it-IT" sz="1400" dirty="0" smtClean="0"/>
              <a:t> 2022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72515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7909"/>
              </p:ext>
            </p:extLst>
          </p:nvPr>
        </p:nvGraphicFramePr>
        <p:xfrm>
          <a:off x="2444832" y="3853019"/>
          <a:ext cx="7585430" cy="16459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55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208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</a:t>
                      </a:r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Document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Document</a:t>
                      </a:r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431">
                <a:tc>
                  <a:txBody>
                    <a:bodyPr/>
                    <a:lstStyle/>
                    <a:p>
                      <a:r>
                        <a:rPr lang="it-IT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Erasmus </a:t>
                      </a:r>
                      <a:r>
                        <a:rPr lang="it-IT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Traineeship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LAT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Approval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mobility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project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701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Exchange EXTRA UE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LAEX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Approval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mobility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it-IT" sz="18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project</a:t>
                      </a:r>
                      <a:endParaRPr lang="en-US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2444832" y="5766834"/>
            <a:ext cx="8373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Where</a:t>
            </a:r>
            <a:r>
              <a:rPr lang="it-IT" dirty="0" smtClean="0"/>
              <a:t> to </a:t>
            </a:r>
            <a:r>
              <a:rPr lang="it-IT" dirty="0" err="1" smtClean="0"/>
              <a:t>find</a:t>
            </a:r>
            <a:r>
              <a:rPr lang="it-IT" dirty="0" smtClean="0"/>
              <a:t> the </a:t>
            </a:r>
            <a:r>
              <a:rPr lang="it-IT" dirty="0" err="1" smtClean="0"/>
              <a:t>form</a:t>
            </a:r>
            <a:r>
              <a:rPr lang="it-IT" dirty="0" smtClean="0"/>
              <a:t>:</a:t>
            </a:r>
          </a:p>
          <a:p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www.unimib.it/internazionalizzazione/mobilita-internazionale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437178" y="176293"/>
            <a:ext cx="16749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Documents:</a:t>
            </a:r>
            <a:r>
              <a:rPr lang="en-US" dirty="0" smtClean="0"/>
              <a:t> </a:t>
            </a:r>
            <a:endParaRPr lang="it-IT" dirty="0"/>
          </a:p>
        </p:txBody>
      </p:sp>
      <p:sp>
        <p:nvSpPr>
          <p:cNvPr id="19" name="Rettangolo 18"/>
          <p:cNvSpPr/>
          <p:nvPr/>
        </p:nvSpPr>
        <p:spPr>
          <a:xfrm>
            <a:off x="7265664" y="1726960"/>
            <a:ext cx="3030573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985175" y="1420094"/>
            <a:ext cx="3581245" cy="1131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1228621" y="1540331"/>
            <a:ext cx="31514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 and laboratory activities at </a:t>
            </a:r>
            <a:r>
              <a:rPr lang="en-US" dirty="0" smtClean="0"/>
              <a:t>a foreign university / organization </a:t>
            </a:r>
            <a:r>
              <a:rPr lang="en-US" dirty="0"/>
              <a:t>/ </a:t>
            </a:r>
            <a:r>
              <a:rPr lang="en-US" dirty="0" smtClean="0"/>
              <a:t>company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7265663" y="1737819"/>
            <a:ext cx="2978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Approval</a:t>
            </a:r>
            <a:r>
              <a:rPr lang="it-IT" dirty="0" smtClean="0"/>
              <a:t> of </a:t>
            </a:r>
            <a:r>
              <a:rPr lang="it-IT" dirty="0" err="1" smtClean="0"/>
              <a:t>credits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UNIMIB</a:t>
            </a:r>
            <a:endParaRPr lang="it-IT" dirty="0"/>
          </a:p>
        </p:txBody>
      </p:sp>
      <p:sp>
        <p:nvSpPr>
          <p:cNvPr id="23" name="Freccia a destra 22"/>
          <p:cNvSpPr/>
          <p:nvPr/>
        </p:nvSpPr>
        <p:spPr>
          <a:xfrm>
            <a:off x="4809866" y="1819293"/>
            <a:ext cx="2312126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Parentesi graffa aperta 23"/>
          <p:cNvSpPr/>
          <p:nvPr/>
        </p:nvSpPr>
        <p:spPr>
          <a:xfrm rot="16200000">
            <a:off x="5521205" y="-2181576"/>
            <a:ext cx="507077" cy="9618966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4485495" y="2917409"/>
            <a:ext cx="2780169" cy="3693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4566420" y="2903164"/>
            <a:ext cx="291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Filling</a:t>
            </a:r>
            <a:r>
              <a:rPr lang="it-IT" dirty="0"/>
              <a:t> of the LAT or </a:t>
            </a:r>
            <a:r>
              <a:rPr lang="it-IT" dirty="0" smtClean="0"/>
              <a:t>LAEX</a:t>
            </a:r>
            <a:endParaRPr lang="it-IT" dirty="0"/>
          </a:p>
          <a:p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5316198" y="1478203"/>
            <a:ext cx="119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ratification</a:t>
            </a:r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8264468" y="66459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 smtClean="0"/>
              <a:t>Student’s</a:t>
            </a:r>
            <a:r>
              <a:rPr lang="it-IT" dirty="0" smtClean="0"/>
              <a:t> </a:t>
            </a:r>
            <a:r>
              <a:rPr lang="it-IT" dirty="0" err="1"/>
              <a:t>Elective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 – 12 </a:t>
            </a:r>
            <a:r>
              <a:rPr lang="it-IT" dirty="0" err="1" smtClean="0"/>
              <a:t>cfu</a:t>
            </a:r>
            <a:endParaRPr lang="it-IT" dirty="0" smtClean="0"/>
          </a:p>
          <a:p>
            <a:r>
              <a:rPr lang="it-IT" dirty="0" err="1" smtClean="0"/>
              <a:t>Practical</a:t>
            </a:r>
            <a:r>
              <a:rPr lang="it-IT" dirty="0" smtClean="0"/>
              <a:t> </a:t>
            </a:r>
            <a:r>
              <a:rPr lang="it-IT" dirty="0"/>
              <a:t>training - 4 </a:t>
            </a:r>
            <a:r>
              <a:rPr lang="it-IT" dirty="0" err="1" smtClean="0"/>
              <a:t>cfu</a:t>
            </a:r>
            <a:endParaRPr lang="it-IT" dirty="0" smtClean="0"/>
          </a:p>
          <a:p>
            <a:r>
              <a:rPr lang="it-IT" dirty="0" err="1" smtClean="0"/>
              <a:t>Final</a:t>
            </a:r>
            <a:r>
              <a:rPr lang="it-IT" dirty="0" smtClean="0"/>
              <a:t> </a:t>
            </a:r>
            <a:r>
              <a:rPr lang="it-IT" dirty="0" err="1" smtClean="0"/>
              <a:t>dissertation</a:t>
            </a:r>
            <a:r>
              <a:rPr lang="it-IT" dirty="0" smtClean="0"/>
              <a:t>  - 27 </a:t>
            </a:r>
            <a:r>
              <a:rPr lang="it-IT" dirty="0" err="1" smtClean="0"/>
              <a:t>cfu</a:t>
            </a:r>
            <a:r>
              <a:rPr lang="it-IT" dirty="0" smtClean="0"/>
              <a:t> (+1)</a:t>
            </a:r>
            <a:endParaRPr lang="it-IT" dirty="0"/>
          </a:p>
        </p:txBody>
      </p:sp>
      <p:sp>
        <p:nvSpPr>
          <p:cNvPr id="3" name="Parentesi graffa aperta 2"/>
          <p:cNvSpPr/>
          <p:nvPr/>
        </p:nvSpPr>
        <p:spPr>
          <a:xfrm>
            <a:off x="8123792" y="597430"/>
            <a:ext cx="243446" cy="10654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/>
          <p:cNvSpPr/>
          <p:nvPr/>
        </p:nvSpPr>
        <p:spPr>
          <a:xfrm>
            <a:off x="7696967" y="940610"/>
            <a:ext cx="548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10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033" y="35290"/>
            <a:ext cx="10679458" cy="670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o 20"/>
          <p:cNvGrpSpPr>
            <a:grpSpLocks/>
          </p:cNvGrpSpPr>
          <p:nvPr/>
        </p:nvGrpSpPr>
        <p:grpSpPr bwMode="auto">
          <a:xfrm>
            <a:off x="0" y="-17418"/>
            <a:ext cx="446856" cy="6957392"/>
            <a:chOff x="0" y="1412875"/>
            <a:chExt cx="9144000" cy="107950"/>
          </a:xfrm>
          <a:solidFill>
            <a:srgbClr val="9C102E"/>
          </a:solidFill>
        </p:grpSpPr>
        <p:sp>
          <p:nvSpPr>
            <p:cNvPr id="6" name="Rettangolo 5"/>
            <p:cNvSpPr/>
            <p:nvPr/>
          </p:nvSpPr>
          <p:spPr bwMode="auto">
            <a:xfrm>
              <a:off x="0" y="1412875"/>
              <a:ext cx="9144000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2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Rettangolo 6"/>
            <p:cNvSpPr/>
            <p:nvPr/>
          </p:nvSpPr>
          <p:spPr bwMode="auto">
            <a:xfrm>
              <a:off x="1042988" y="1412875"/>
              <a:ext cx="504825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Rettangolo 7"/>
            <p:cNvSpPr/>
            <p:nvPr/>
          </p:nvSpPr>
          <p:spPr bwMode="auto">
            <a:xfrm>
              <a:off x="1547813" y="1412875"/>
              <a:ext cx="503237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2051050" y="1412875"/>
              <a:ext cx="504825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Rettangolo 9"/>
            <p:cNvSpPr/>
            <p:nvPr/>
          </p:nvSpPr>
          <p:spPr bwMode="auto">
            <a:xfrm>
              <a:off x="2555875" y="1412875"/>
              <a:ext cx="503238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ttangolo 10"/>
            <p:cNvSpPr/>
            <p:nvPr/>
          </p:nvSpPr>
          <p:spPr bwMode="auto">
            <a:xfrm>
              <a:off x="539750" y="1412875"/>
              <a:ext cx="503238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Rettangolo 1"/>
          <p:cNvSpPr/>
          <p:nvPr/>
        </p:nvSpPr>
        <p:spPr>
          <a:xfrm>
            <a:off x="2213981" y="2445615"/>
            <a:ext cx="852393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6000" b="1" dirty="0" err="1" smtClean="0">
                <a:solidFill>
                  <a:srgbClr val="C00000"/>
                </a:solidFill>
              </a:rPr>
              <a:t>Peculiarities</a:t>
            </a:r>
            <a:r>
              <a:rPr lang="it-IT" sz="6000" b="1" dirty="0" smtClean="0">
                <a:solidFill>
                  <a:srgbClr val="C00000"/>
                </a:solidFill>
              </a:rPr>
              <a:t> </a:t>
            </a:r>
            <a:r>
              <a:rPr lang="it-IT" sz="6000" b="1" dirty="0">
                <a:solidFill>
                  <a:srgbClr val="C00000"/>
                </a:solidFill>
              </a:rPr>
              <a:t>of </a:t>
            </a:r>
            <a:r>
              <a:rPr lang="it-IT" sz="6000" b="1" dirty="0" err="1">
                <a:solidFill>
                  <a:srgbClr val="C00000"/>
                </a:solidFill>
              </a:rPr>
              <a:t>this</a:t>
            </a:r>
            <a:r>
              <a:rPr lang="it-IT" sz="6000" b="1" dirty="0">
                <a:solidFill>
                  <a:srgbClr val="C00000"/>
                </a:solidFill>
              </a:rPr>
              <a:t> </a:t>
            </a:r>
            <a:r>
              <a:rPr lang="it-IT" sz="6000" b="1" dirty="0" err="1">
                <a:solidFill>
                  <a:srgbClr val="C00000"/>
                </a:solidFill>
              </a:rPr>
              <a:t>period</a:t>
            </a:r>
            <a:endParaRPr lang="it-IT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1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916" y="365760"/>
            <a:ext cx="10844913" cy="639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58097" y="177609"/>
            <a:ext cx="7271687" cy="114300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Grant </a:t>
            </a:r>
            <a:r>
              <a:rPr lang="en-US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based on the type of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mobility</a:t>
            </a:r>
            <a:endParaRPr lang="it-IT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54477" y="1340769"/>
            <a:ext cx="8229600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	</a:t>
            </a:r>
          </a:p>
          <a:p>
            <a:pPr>
              <a:buNone/>
            </a:pPr>
            <a:r>
              <a:rPr lang="it-IT" dirty="0"/>
              <a:t>	</a:t>
            </a:r>
          </a:p>
        </p:txBody>
      </p:sp>
      <p:grpSp>
        <p:nvGrpSpPr>
          <p:cNvPr id="5" name="Gruppo 20"/>
          <p:cNvGrpSpPr>
            <a:grpSpLocks/>
          </p:cNvGrpSpPr>
          <p:nvPr/>
        </p:nvGrpSpPr>
        <p:grpSpPr bwMode="auto">
          <a:xfrm>
            <a:off x="0" y="0"/>
            <a:ext cx="446856" cy="6957392"/>
            <a:chOff x="0" y="1412875"/>
            <a:chExt cx="9144000" cy="107950"/>
          </a:xfrm>
          <a:solidFill>
            <a:srgbClr val="9C102E"/>
          </a:solidFill>
        </p:grpSpPr>
        <p:sp>
          <p:nvSpPr>
            <p:cNvPr id="6" name="Rettangolo 5"/>
            <p:cNvSpPr/>
            <p:nvPr/>
          </p:nvSpPr>
          <p:spPr bwMode="auto">
            <a:xfrm>
              <a:off x="0" y="1412875"/>
              <a:ext cx="9144000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2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Rettangolo 6"/>
            <p:cNvSpPr/>
            <p:nvPr/>
          </p:nvSpPr>
          <p:spPr bwMode="auto">
            <a:xfrm>
              <a:off x="1042988" y="1412875"/>
              <a:ext cx="504825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Rettangolo 7"/>
            <p:cNvSpPr/>
            <p:nvPr/>
          </p:nvSpPr>
          <p:spPr bwMode="auto">
            <a:xfrm>
              <a:off x="1547813" y="1412875"/>
              <a:ext cx="503237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Rettangolo 8"/>
            <p:cNvSpPr/>
            <p:nvPr/>
          </p:nvSpPr>
          <p:spPr bwMode="auto">
            <a:xfrm>
              <a:off x="2051050" y="1412875"/>
              <a:ext cx="504825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Rettangolo 9"/>
            <p:cNvSpPr/>
            <p:nvPr/>
          </p:nvSpPr>
          <p:spPr bwMode="auto">
            <a:xfrm>
              <a:off x="2555875" y="1412875"/>
              <a:ext cx="503238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Rettangolo 10"/>
            <p:cNvSpPr/>
            <p:nvPr/>
          </p:nvSpPr>
          <p:spPr bwMode="auto">
            <a:xfrm>
              <a:off x="539750" y="1412875"/>
              <a:ext cx="503238" cy="1079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it-IT" sz="10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980083"/>
              </p:ext>
            </p:extLst>
          </p:nvPr>
        </p:nvGraphicFramePr>
        <p:xfrm>
          <a:off x="3149565" y="1342645"/>
          <a:ext cx="5668334" cy="472282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834167">
                  <a:extLst>
                    <a:ext uri="{9D8B030D-6E8A-4147-A177-3AD203B41FA5}">
                      <a16:colId xmlns:a16="http://schemas.microsoft.com/office/drawing/2014/main" val="660439991"/>
                    </a:ext>
                  </a:extLst>
                </a:gridCol>
                <a:gridCol w="2834167">
                  <a:extLst>
                    <a:ext uri="{9D8B030D-6E8A-4147-A177-3AD203B41FA5}">
                      <a16:colId xmlns:a16="http://schemas.microsoft.com/office/drawing/2014/main" val="257666130"/>
                    </a:ext>
                  </a:extLst>
                </a:gridCol>
              </a:tblGrid>
              <a:tr h="1072965"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Type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mobility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allowed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Grant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397008"/>
                  </a:ext>
                </a:extLst>
              </a:tr>
              <a:tr h="1072965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Traditional</a:t>
                      </a:r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mobility</a:t>
                      </a:r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(the </a:t>
                      </a:r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entire</a:t>
                      </a:r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period</a:t>
                      </a:r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abroad</a:t>
                      </a:r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)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The whole period is covered by the scholarship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29976"/>
                  </a:ext>
                </a:extLst>
              </a:tr>
              <a:tr h="2576897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BLENDED LEARNING</a:t>
                      </a:r>
                    </a:p>
                    <a:p>
                      <a:pPr algn="ctr"/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(</a:t>
                      </a:r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period</a:t>
                      </a:r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in </a:t>
                      </a:r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Italy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+ </a:t>
                      </a:r>
                      <a:r>
                        <a:rPr lang="it-IT" b="1" baseline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period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b="1" baseline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abroad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, </a:t>
                      </a:r>
                      <a:r>
                        <a:rPr lang="it-IT" b="1" baseline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at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b="1" baseline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least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60 </a:t>
                      </a:r>
                      <a:r>
                        <a:rPr lang="it-IT" b="1" baseline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days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)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The scholarship is due for the period really spent abroad.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36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8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658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di Office</vt:lpstr>
      <vt:lpstr>International mobility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Grant based on the type of mobility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Sandra Citterio</dc:creator>
  <cp:lastModifiedBy>sandra.citterio@unimib.it</cp:lastModifiedBy>
  <cp:revision>77</cp:revision>
  <dcterms:created xsi:type="dcterms:W3CDTF">2019-11-12T08:34:41Z</dcterms:created>
  <dcterms:modified xsi:type="dcterms:W3CDTF">2021-01-20T18:18:27Z</dcterms:modified>
</cp:coreProperties>
</file>