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0" r:id="rId1"/>
  </p:sldMasterIdLst>
  <p:notesMasterIdLst>
    <p:notesMasterId r:id="rId39"/>
  </p:notesMasterIdLst>
  <p:sldIdLst>
    <p:sldId id="256" r:id="rId2"/>
    <p:sldId id="258" r:id="rId3"/>
    <p:sldId id="259" r:id="rId4"/>
    <p:sldId id="260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306" r:id="rId20"/>
    <p:sldId id="281" r:id="rId21"/>
    <p:sldId id="282" r:id="rId22"/>
    <p:sldId id="283" r:id="rId23"/>
    <p:sldId id="284" r:id="rId24"/>
    <p:sldId id="285" r:id="rId25"/>
    <p:sldId id="286" r:id="rId26"/>
    <p:sldId id="305" r:id="rId27"/>
    <p:sldId id="287" r:id="rId28"/>
    <p:sldId id="288" r:id="rId29"/>
    <p:sldId id="289" r:id="rId30"/>
    <p:sldId id="290" r:id="rId31"/>
    <p:sldId id="301" r:id="rId32"/>
    <p:sldId id="292" r:id="rId33"/>
    <p:sldId id="293" r:id="rId34"/>
    <p:sldId id="304" r:id="rId35"/>
    <p:sldId id="302" r:id="rId36"/>
    <p:sldId id="303" r:id="rId37"/>
    <p:sldId id="300" r:id="rId3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Helvetica Neue" panose="02000503000000020004" pitchFamily="2" charset="0"/>
      <p:regular r:id="rId46"/>
      <p:bold r:id="rId47"/>
      <p:italic r:id="rId48"/>
      <p:boldItalic r:id="rId49"/>
    </p:embeddedFont>
    <p:embeddedFont>
      <p:font typeface="Helvetica Neue Light" panose="02000403000000020004" pitchFamily="2" charset="0"/>
      <p:regular r:id="rId50"/>
      <p:bold r:id="rId51"/>
      <p:italic r:id="rId52"/>
      <p:boldItalic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64"/>
  </p:normalViewPr>
  <p:slideViewPr>
    <p:cSldViewPr snapToGrid="0" snapToObjects="1">
      <p:cViewPr varScale="1">
        <p:scale>
          <a:sx n="116" d="100"/>
          <a:sy n="116" d="100"/>
        </p:scale>
        <p:origin x="1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1° anno 7 esami + inglese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2° anno 7 esami + 1 a scelta fra 2 ( Fisica o Meodi algebrici per l’informatica)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3° anno 2 esami + 1 a scelta fra 14 + 2 a scelta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it-IT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6431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it-IT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6492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452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Hackathon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it-IT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93627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283945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Helvetica Neue"/>
              <a:buNone/>
              <a:defRPr sz="5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contenut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Helvetica Neue Light"/>
              <a:buNone/>
              <a:defRPr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2309" y="6160469"/>
            <a:ext cx="617991" cy="61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 descr="D:\Dropbox\Scambio Davide Dany\unimi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261" y="6160469"/>
            <a:ext cx="598115" cy="6179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7188" marR="0" lvl="0" indent="-2698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03275" marR="0" lvl="1" indent="-5397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55713" marR="0" lvl="2" indent="-7461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97050" marR="0" lvl="3" indent="-825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54238" marR="0" lvl="4" indent="-84138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288D-516D-4D8D-8FE9-E3D5A9F39235}" type="datetimeFigureOut">
              <a:rPr lang="it-IT" smtClean="0"/>
              <a:t>03/11/23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C49E-885D-4D98-AA8A-314DA7ADE0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64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20"/>
          <p:cNvGrpSpPr>
            <a:grpSpLocks/>
          </p:cNvGrpSpPr>
          <p:nvPr userDrawn="1"/>
        </p:nvGrpSpPr>
        <p:grpSpPr bwMode="auto">
          <a:xfrm>
            <a:off x="0" y="0"/>
            <a:ext cx="446856" cy="6957392"/>
            <a:chOff x="0" y="1412875"/>
            <a:chExt cx="9144000" cy="107950"/>
          </a:xfrm>
          <a:solidFill>
            <a:srgbClr val="9C102E"/>
          </a:solidFill>
        </p:grpSpPr>
        <p:sp>
          <p:nvSpPr>
            <p:cNvPr id="7" name="Rettangolo 6"/>
            <p:cNvSpPr/>
            <p:nvPr userDrawn="1"/>
          </p:nvSpPr>
          <p:spPr bwMode="auto">
            <a:xfrm>
              <a:off x="0" y="1412875"/>
              <a:ext cx="9144000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9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ttangolo 7"/>
            <p:cNvSpPr/>
            <p:nvPr userDrawn="1"/>
          </p:nvSpPr>
          <p:spPr bwMode="auto">
            <a:xfrm>
              <a:off x="1042988" y="1412875"/>
              <a:ext cx="504825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Rettangolo 8"/>
            <p:cNvSpPr/>
            <p:nvPr userDrawn="1"/>
          </p:nvSpPr>
          <p:spPr bwMode="auto">
            <a:xfrm>
              <a:off x="1547813" y="1412875"/>
              <a:ext cx="503237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Rettangolo 9"/>
            <p:cNvSpPr/>
            <p:nvPr userDrawn="1"/>
          </p:nvSpPr>
          <p:spPr bwMode="auto">
            <a:xfrm>
              <a:off x="2051050" y="1412875"/>
              <a:ext cx="504825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Rettangolo 10"/>
            <p:cNvSpPr/>
            <p:nvPr userDrawn="1"/>
          </p:nvSpPr>
          <p:spPr bwMode="auto">
            <a:xfrm>
              <a:off x="2555875" y="1412875"/>
              <a:ext cx="50323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Rettangolo 11"/>
            <p:cNvSpPr/>
            <p:nvPr userDrawn="1"/>
          </p:nvSpPr>
          <p:spPr bwMode="auto">
            <a:xfrm>
              <a:off x="539750" y="1412875"/>
              <a:ext cx="50323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3" name="Segnaposto numero diapositiva 1"/>
          <p:cNvSpPr txBox="1">
            <a:spLocks/>
          </p:cNvSpPr>
          <p:nvPr userDrawn="1"/>
        </p:nvSpPr>
        <p:spPr>
          <a:xfrm>
            <a:off x="8662989" y="14587"/>
            <a:ext cx="446087" cy="207749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r" eaLnBrk="0" hangingPunc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dk1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dk1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dk1"/>
                </a:solidFill>
                <a:latin typeface="+mn-lt"/>
              </a:defRPr>
            </a:lvl4pPr>
            <a:lvl5pPr marL="1600200" indent="0" eaLnBrk="0" hangingPunct="0">
              <a:spcBef>
                <a:spcPct val="20000"/>
              </a:spcBef>
              <a:buNone/>
              <a:defRPr sz="2000">
                <a:solidFill>
                  <a:schemeClr val="dk1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</a:defRPr>
            </a:lvl9pPr>
          </a:lstStyle>
          <a:p>
            <a:pPr>
              <a:defRPr/>
            </a:pPr>
            <a:fld id="{667A9A33-321A-4BDD-8978-7620D802DC75}" type="slidenum">
              <a:rPr lang="it-IT" altLang="it-IT" sz="75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>
                <a:defRPr/>
              </a:pPr>
              <a:t>‹N›</a:t>
            </a:fld>
            <a:endParaRPr lang="it-IT" altLang="it-IT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5" y="413792"/>
            <a:ext cx="8195444" cy="1143000"/>
          </a:xfrm>
        </p:spPr>
        <p:txBody>
          <a:bodyPr/>
          <a:lstStyle>
            <a:lvl1pPr algn="l"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6856" y="1600202"/>
            <a:ext cx="8229600" cy="4525963"/>
          </a:xfrm>
        </p:spPr>
        <p:txBody>
          <a:bodyPr/>
          <a:lstStyle>
            <a:lvl1pPr>
              <a:defRPr sz="225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65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500"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2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5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2182466" y="86435"/>
            <a:ext cx="6481291" cy="309285"/>
          </a:xfrm>
          <a:noFill/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indent="0" algn="r">
              <a:buNone/>
              <a:defRPr lang="it-IT" sz="900" kern="12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it-IT" kern="1200" dirty="0" smtClean="0">
                <a:solidFill>
                  <a:schemeClr val="dk1"/>
                </a:solidFill>
                <a:ea typeface="+mn-ea"/>
                <a:cs typeface="+mn-cs"/>
              </a:defRPr>
            </a:lvl2pPr>
            <a:lvl3pPr>
              <a:defRPr lang="it-IT" kern="1200" dirty="0" smtClean="0">
                <a:solidFill>
                  <a:schemeClr val="dk1"/>
                </a:solidFill>
                <a:ea typeface="+mn-ea"/>
                <a:cs typeface="+mn-cs"/>
              </a:defRPr>
            </a:lvl3pPr>
            <a:lvl4pPr>
              <a:defRPr lang="it-IT" kern="1200" dirty="0" smtClean="0">
                <a:solidFill>
                  <a:schemeClr val="dk1"/>
                </a:solidFill>
                <a:ea typeface="+mn-ea"/>
                <a:cs typeface="+mn-cs"/>
              </a:defRPr>
            </a:lvl4pPr>
            <a:lvl5pPr marL="1200150" indent="0">
              <a:buNone/>
              <a:defRPr lang="it-IT" kern="1200" dirty="0">
                <a:solidFill>
                  <a:schemeClr val="dk1"/>
                </a:solidFill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14" name="Segnaposto testo 16"/>
          <p:cNvSpPr>
            <a:spLocks noGrp="1"/>
          </p:cNvSpPr>
          <p:nvPr>
            <p:ph type="body" sz="quarter" idx="11"/>
          </p:nvPr>
        </p:nvSpPr>
        <p:spPr>
          <a:xfrm>
            <a:off x="457200" y="6525347"/>
            <a:ext cx="7715200" cy="360039"/>
          </a:xfrm>
        </p:spPr>
        <p:txBody>
          <a:bodyPr/>
          <a:lstStyle>
            <a:lvl1pPr marL="0" indent="0">
              <a:buNone/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0057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-7951" y="94782"/>
            <a:ext cx="9144000" cy="132556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Helvetica Neue"/>
              <a:buNone/>
              <a:defRPr sz="4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7188" marR="0" lvl="0" indent="-158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03275" marR="0" lvl="1" indent="-2857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55713" marR="0" lvl="2" indent="-6191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97050" marR="0" lvl="3" indent="-698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54238" marR="0" lvl="4" indent="-71438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1622066" y="6356351"/>
            <a:ext cx="5899868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895254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lang="it-IT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Shape 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309" y="6160469"/>
            <a:ext cx="617991" cy="61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5" descr="D:\Dropbox\Scambio Davide Dany\unimib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0261" y="6160469"/>
            <a:ext cx="598115" cy="61799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elearning.unimib.it/course/index.php?categoryid=1037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lauree_informatica_unimib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mib.it/didattica/opportunita/lingue-unimib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matapp.unimib.it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f.savioni@campus.unimib.unimib.it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.nespoli1@campus.unimib.it" TargetMode="External"/><Relationship Id="rId5" Type="http://schemas.openxmlformats.org/officeDocument/2006/relationships/hyperlink" Target="mailto:u.melpignano@campus.unimib.it" TargetMode="External"/><Relationship Id="rId4" Type="http://schemas.openxmlformats.org/officeDocument/2006/relationships/hyperlink" Target="mailto:i.pirnau@campus.unimib.it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a.albi1@campus.unimib.it" TargetMode="External"/><Relationship Id="rId3" Type="http://schemas.openxmlformats.org/officeDocument/2006/relationships/hyperlink" Target="mailto:tutorato.informatica@unimib.it" TargetMode="External"/><Relationship Id="rId7" Type="http://schemas.openxmlformats.org/officeDocument/2006/relationships/hyperlink" Target="mailto:m.sgro2@campus.unimib.it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.dilauro2@campus.unimib.it" TargetMode="External"/><Relationship Id="rId5" Type="http://schemas.openxmlformats.org/officeDocument/2006/relationships/hyperlink" Target="https://elearning.unimib.it/course/view.php?id=46981" TargetMode="External"/><Relationship Id="rId4" Type="http://schemas.openxmlformats.org/officeDocument/2006/relationships/hyperlink" Target="https://t.me/matricoleinformaticabicocca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.erasmus@unimib.it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fabio.stella@unimib.it" TargetMode="External"/><Relationship Id="rId4" Type="http://schemas.openxmlformats.org/officeDocument/2006/relationships/hyperlink" Target="mailto:simone.bianco@unimib.i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mib.it/servizi/studenti-e-laureati/segreterie-student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learning.unimib.it/" TargetMode="External"/><Relationship Id="rId4" Type="http://schemas.openxmlformats.org/officeDocument/2006/relationships/hyperlink" Target="http://www.unimib.it/segreterieonlin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egreteria.didattica@disco.unimib.i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stioneorari.didattica.unimib.it/PortaleStudentiUnimib/index.php?view=easycourse&amp;_lang=it" TargetMode="External"/><Relationship Id="rId5" Type="http://schemas.openxmlformats.org/officeDocument/2006/relationships/hyperlink" Target="https://elearning.unimib.it/course/index.php?categoryid=2660" TargetMode="External"/><Relationship Id="rId4" Type="http://schemas.openxmlformats.org/officeDocument/2006/relationships/hyperlink" Target="http://www.disco.unimib.i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mib.i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303106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it-IT" sz="4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Corso di Laurea in</a:t>
            </a:r>
            <a:br>
              <a:rPr lang="it-IT" sz="4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4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Informatica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Presentazione del Corso di Laurea in Informatica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Anno </a:t>
            </a: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Accademico 2023-2024</a:t>
            </a:r>
            <a:endParaRPr lang="it-IT"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Il Corso di Laurea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23855" y="1335726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7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Tabella insegnamenti e Mappa insegnamenti a scelta III anno: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https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://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elearning.unimib.it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/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course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/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index.php?categoryid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=10379</a:t>
            </a:r>
            <a:endParaRPr lang="it-IT" sz="18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it-IT" sz="1800" dirty="0"/>
          </a:p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Primo anno (59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):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Insegnamenti obbligatori predefiniti (59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Secondo anno (64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):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Insegnamenti obbligatori predefiniti (56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Insegnamenti a scelta (8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 </a:t>
            </a:r>
            <a:r>
              <a:rPr lang="it-IT" dirty="0"/>
              <a:t>24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proposti)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Definizione piano di studi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Terzo anno (57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):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Insegnamenti obbligatori predefiniti (16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Insegnamenti a scelta (8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 128 proposti)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Insegnamenti a scelta libera (16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 128 proposti e da altri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CdL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Stage e prova finale (17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  <a:endParaRPr lang="it-IT" dirty="0"/>
          </a:p>
          <a:p>
            <a:pPr marL="176213" indent="0">
              <a:spcBef>
                <a:spcPts val="500"/>
              </a:spcBef>
              <a:buNone/>
            </a:pPr>
            <a:endParaRPr lang="it-IT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5487650" y="3714551"/>
            <a:ext cx="3817507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dirty="0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Totale </a:t>
            </a:r>
            <a:r>
              <a:rPr lang="it-IT" sz="1800" dirty="0" err="1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CdL</a:t>
            </a:r>
            <a:endParaRPr lang="it-IT" sz="1800" dirty="0">
              <a:solidFill>
                <a:srgbClr val="C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 Insegnamenti -&gt; 20 Esami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+ Lingua straniera, stage, prova finale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42D63C-740D-D04D-AC8E-8321C31FCBF2}"/>
              </a:ext>
            </a:extLst>
          </p:cNvPr>
          <p:cNvSpPr txBox="1"/>
          <p:nvPr/>
        </p:nvSpPr>
        <p:spPr>
          <a:xfrm>
            <a:off x="4241494" y="556351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 cosa sono i CFU?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11779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000"/>
              <a:buFont typeface="Arial"/>
              <a:buChar char="•"/>
            </a:pPr>
            <a:r>
              <a:rPr lang="it-IT" sz="204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Crediti Formativi Universitari (CFU):  misura della quantità complessiva di lavoro</a:t>
            </a: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2000"/>
              <a:buFont typeface="Arial"/>
              <a:buChar char="•"/>
            </a:pPr>
            <a:r>
              <a:rPr lang="it-IT" sz="204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 CFU = 25 ore di lavoro</a:t>
            </a:r>
          </a:p>
          <a:p>
            <a:pPr marL="803275" marR="0" lvl="1" indent="-180975" algn="l" rtl="0">
              <a:lnSpc>
                <a:spcPct val="7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 uno studente medio, «tutto compreso»: lezioni, studio individuale, test, etc.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975513" y="2854747"/>
            <a:ext cx="7185000" cy="120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Esempio: 1 CFU = 	  8 ore di lezione + 17 ore di studio</a:t>
            </a:r>
          </a:p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Esempio: 1 CFU = 	10 ore di esercitazione + 15 ore di studio</a:t>
            </a:r>
          </a:p>
          <a:p>
            <a:pPr marL="457200" marR="0" lvl="1" indent="0" algn="l" rtl="0">
              <a:spcBef>
                <a:spcPts val="0"/>
              </a:spcBef>
              <a:buSzPct val="25000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Esempio: 1 CFU = 	12 ore di laboratorio + 13 ore di studio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55659" y="3873258"/>
            <a:ext cx="9088341" cy="263103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Carico annuale medio: 60 CFU = 1500 ore complessive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Circa </a:t>
            </a:r>
            <a:r>
              <a:rPr lang="it-IT" sz="200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43 settimane</a:t>
            </a: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</a:t>
            </a:r>
            <a:r>
              <a:rPr lang="it-IT" sz="200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35 ore/settimana</a:t>
            </a: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(7 ore/giorno su 5 giorni)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… </a:t>
            </a:r>
            <a:r>
              <a:rPr lang="it-IT" sz="200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</a:t>
            </a: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si frequenta, si studia in modo graduale, si fanno i test…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Carico totale = 4500 ore... ma può diventare molto di più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... se non si utilizzano efficacemente i servizi e le opportunità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Insegnamenti del I anno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067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 semestre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Analisi Matematica (8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Fondamenti dell’Informatica (8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Programmazione 1 (8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II semestre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Algoritmi e Strutture Dati (8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Architettura degli Elaboratori (8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Algebra lineare e geometria (8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Programmazione 2 (8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Verifica Lingua straniera (3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cfu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0" name="Shape 180"/>
          <p:cNvSpPr txBox="1"/>
          <p:nvPr/>
        </p:nvSpPr>
        <p:spPr>
          <a:xfrm>
            <a:off x="1847703" y="5451887"/>
            <a:ext cx="5442517" cy="9233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 Insegnamenti </a:t>
            </a:r>
            <a:r>
              <a:rPr lang="it-IT" sz="1800" b="1">
                <a:solidFill>
                  <a:srgbClr val="C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−•</a:t>
            </a:r>
            <a:r>
              <a:rPr lang="it-IT" sz="1800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7 Esami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 appelli nell’arco di 1 anno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Test intermedi e appelli «privilegiati» (vedi seguito)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Attività e strumenti didattici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1035230" y="1466335"/>
            <a:ext cx="9088200" cy="478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Lezioni frontali (in aula)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 cose fondamentali «difficili da capire»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Esercitazioni (in aula o in e-learning)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Esempi, esercizi...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Laboratorio (assistito o in e-learning)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Esercizi e quiz da svolgere autonomamente, autovalutazione...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Forum (in e-learning)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Domande, discussioni, interazione con i docenti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Prove intermedie («compitini»)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Valide ai fini dell’esame (riconoscimento totale o parziale)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Libri di testo!!!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Interazioni dirette con i docenti (ricevimento, mail...)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...ma cercate di usare le attività frontali e i forum!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100909"/>
              <a:buFont typeface="Arial"/>
              <a:buNone/>
            </a:pPr>
            <a:endParaRPr sz="222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1281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Avvertimenti e Suggerimenti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1326180" y="1524073"/>
            <a:ext cx="9088200" cy="478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Gli esami di Informatica </a:t>
            </a: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non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si preparano in pochi giorni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Molti aspetti richiedono «maturazione»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 assimilare i concetti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 acquisire operatività pratica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Il primo periodo del primo anno è cruciale per 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Prendere il ritmo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Non accumulare arretrati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Laurearsi entro i tre anni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didattica è pianificata in modo da: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Facilitare la frequenza e lo studio durante i corsi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Stimolare a fare gli esami subito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Prove intermedie valide ai fini dell’esame («Compitini»)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Supporti didattici in </a:t>
            </a:r>
            <a:r>
              <a:rPr lang="it-IT" sz="2220" b="0" i="1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periodi preferenziali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e-learning, tutoring etc.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100909"/>
              <a:buFont typeface="Arial"/>
              <a:buNone/>
            </a:pPr>
            <a:endParaRPr sz="222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E-learning blended (Moodle)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Non sostituisce, ma arricchisce e facilita le altre attività!!!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Utilizzabile nei Laboratori o a casa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Comunicazioni anche via forum e e-mail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Regolamentazioni specifiche per singoli insegnamenti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Materiali didattici (lucidi delle lezioni etc.)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Esercizi e Autovalutazione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Forum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Attenzione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 attività interattive (forum etc.) sono supportate in modo particolarmente intensivo nei “periodi privilegiati”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Organizzazione: schema generale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1049100" y="3335325"/>
            <a:ext cx="7845600" cy="27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764"/>
              <a:buFont typeface="Arial"/>
              <a:buChar char="•"/>
            </a:pPr>
            <a:r>
              <a:rPr lang="it-IT" sz="1679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Consultare il calendario didattico</a:t>
            </a: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823"/>
              <a:buFont typeface="Arial"/>
              <a:buNone/>
            </a:pPr>
            <a:endParaRPr sz="1679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764"/>
              <a:buFont typeface="Arial"/>
              <a:buChar char="•"/>
            </a:pPr>
            <a:r>
              <a:rPr lang="it-IT" sz="1679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Lievi variazioni per singolo insegnamento </a:t>
            </a:r>
          </a:p>
          <a:p>
            <a:pPr marL="803275" marR="0" lvl="1" indent="-180975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Numero </a:t>
            </a:r>
            <a:r>
              <a:rPr lang="it-IT" sz="1400" dirty="0"/>
              <a:t>Prove in itinere (compitini)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recuperi, etc.</a:t>
            </a:r>
          </a:p>
          <a:p>
            <a:pPr marL="803275" marR="0" lvl="1" indent="-180975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764"/>
              <a:buFont typeface="Arial"/>
              <a:buChar char="•"/>
            </a:pPr>
            <a:r>
              <a:rPr lang="it-IT" sz="1679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 Appelli all’anno: </a:t>
            </a:r>
          </a:p>
          <a:p>
            <a:pPr marL="803275" marR="0" lvl="1" indent="-180975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 tra fine gennaio e febbraio, </a:t>
            </a:r>
          </a:p>
          <a:p>
            <a:pPr marL="803275" marR="0" lvl="1" indent="-180975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 tra fine giugno e luglio</a:t>
            </a:r>
          </a:p>
          <a:p>
            <a:pPr marL="803275" marR="0" lvl="1" indent="-180975" algn="l" rtl="0">
              <a:lnSpc>
                <a:spcPct val="7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 a settembre</a:t>
            </a:r>
          </a:p>
        </p:txBody>
      </p:sp>
      <p:grpSp>
        <p:nvGrpSpPr>
          <p:cNvPr id="209" name="Shape 209"/>
          <p:cNvGrpSpPr/>
          <p:nvPr/>
        </p:nvGrpSpPr>
        <p:grpSpPr>
          <a:xfrm>
            <a:off x="1666875" y="1685197"/>
            <a:ext cx="5993311" cy="1372328"/>
            <a:chOff x="1381125" y="1904272"/>
            <a:chExt cx="5993311" cy="1372328"/>
          </a:xfrm>
        </p:grpSpPr>
        <p:grpSp>
          <p:nvGrpSpPr>
            <p:cNvPr id="210" name="Shape 210"/>
            <p:cNvGrpSpPr/>
            <p:nvPr/>
          </p:nvGrpSpPr>
          <p:grpSpPr>
            <a:xfrm>
              <a:off x="1381125" y="2736600"/>
              <a:ext cx="5993311" cy="540000"/>
              <a:chOff x="1381125" y="2736600"/>
              <a:chExt cx="5993311" cy="540000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1381125" y="2736600"/>
                <a:ext cx="1800000" cy="540000"/>
              </a:xfrm>
              <a:prstGeom prst="rect">
                <a:avLst/>
              </a:prstGeom>
              <a:gradFill>
                <a:gsLst>
                  <a:gs pos="0">
                    <a:srgbClr val="7FB75F"/>
                  </a:gs>
                  <a:gs pos="50000">
                    <a:srgbClr val="6EB141"/>
                  </a:gs>
                  <a:gs pos="100000">
                    <a:srgbClr val="5FA134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it-IT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Lezioni</a:t>
                </a: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3181124" y="2736600"/>
                <a:ext cx="729205" cy="540000"/>
              </a:xfrm>
              <a:prstGeom prst="rect">
                <a:avLst/>
              </a:prstGeom>
              <a:gradFill>
                <a:gsLst>
                  <a:gs pos="0">
                    <a:srgbClr val="70A5DA"/>
                  </a:gs>
                  <a:gs pos="50000">
                    <a:srgbClr val="539BDB"/>
                  </a:gs>
                  <a:gs pos="100000">
                    <a:srgbClr val="4288C8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it-IT" sz="18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Prove</a:t>
                </a: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6460036" y="2736600"/>
                <a:ext cx="914400" cy="54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it-IT" sz="18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Appelli</a:t>
                </a:r>
              </a:p>
            </p:txBody>
          </p:sp>
          <p:sp>
            <p:nvSpPr>
              <p:cNvPr id="214" name="Shape 214"/>
              <p:cNvSpPr/>
              <p:nvPr/>
            </p:nvSpPr>
            <p:spPr>
              <a:xfrm>
                <a:off x="3915500" y="2736600"/>
                <a:ext cx="1800000" cy="540000"/>
              </a:xfrm>
              <a:prstGeom prst="rect">
                <a:avLst/>
              </a:prstGeom>
              <a:gradFill>
                <a:gsLst>
                  <a:gs pos="0">
                    <a:srgbClr val="7FB75F"/>
                  </a:gs>
                  <a:gs pos="50000">
                    <a:srgbClr val="6EB141"/>
                  </a:gs>
                  <a:gs pos="100000">
                    <a:srgbClr val="5FA134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it-IT" sz="18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Lezioni</a:t>
                </a:r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5725660" y="2736600"/>
                <a:ext cx="724670" cy="540000"/>
              </a:xfrm>
              <a:prstGeom prst="rect">
                <a:avLst/>
              </a:prstGeom>
              <a:gradFill>
                <a:gsLst>
                  <a:gs pos="0">
                    <a:srgbClr val="70A5DA"/>
                  </a:gs>
                  <a:gs pos="50000">
                    <a:srgbClr val="539BDB"/>
                  </a:gs>
                  <a:gs pos="100000">
                    <a:srgbClr val="4288C8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it-IT" sz="18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Prove</a:t>
                </a:r>
              </a:p>
            </p:txBody>
          </p:sp>
        </p:grpSp>
        <p:sp>
          <p:nvSpPr>
            <p:cNvPr id="216" name="Shape 216"/>
            <p:cNvSpPr/>
            <p:nvPr/>
          </p:nvSpPr>
          <p:spPr>
            <a:xfrm rot="16200000">
              <a:off x="4259182" y="-489914"/>
              <a:ext cx="288000" cy="5800274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19050" cap="flat" cmpd="sng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chemeClr val="dk1">
                  <a:alpha val="62745"/>
                </a:scheme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Shape 217"/>
            <p:cNvSpPr txBox="1"/>
            <p:nvPr/>
          </p:nvSpPr>
          <p:spPr>
            <a:xfrm>
              <a:off x="3758105" y="1904272"/>
              <a:ext cx="10463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it-IT" sz="18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semestre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Alcuni suggerimenti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827405" y="1651515"/>
            <a:ext cx="9088200" cy="478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780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9"/>
              <a:buNone/>
            </a:pPr>
            <a:endParaRPr lang="it-IT" sz="185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Frequentate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le attività in aula</a:t>
            </a:r>
          </a:p>
          <a:p>
            <a:pPr marL="803275" marR="0" lvl="1" indent="-180975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lezioni, esercitazioni...... e se frequentate </a:t>
            </a:r>
            <a:r>
              <a:rPr lang="it-IT" sz="1850" b="1" i="0" u="none" strike="noStrike" cap="none" dirty="0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non disturbate</a:t>
            </a: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Iniziate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 studio dai primi giorni</a:t>
            </a: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Svolgete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subito le attività in </a:t>
            </a: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e-learning</a:t>
            </a: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Scrivete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 fate eseguire molti </a:t>
            </a: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programmi</a:t>
            </a: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1" dirty="0"/>
              <a:t>Svolgete </a:t>
            </a:r>
            <a:r>
              <a:rPr lang="it-IT" sz="2220" dirty="0"/>
              <a:t>molti</a:t>
            </a:r>
            <a:r>
              <a:rPr lang="it-IT" sz="2220" b="1" dirty="0"/>
              <a:t> esercizi di matematica</a:t>
            </a:r>
            <a:endParaRPr lang="it-IT" sz="2220" b="1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Utilizzate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 </a:t>
            </a: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libri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di testo consigliati</a:t>
            </a: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Svolgete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le </a:t>
            </a: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prove intermedie</a:t>
            </a:r>
          </a:p>
          <a:p>
            <a:pPr marL="357188" marR="0" lvl="0" indent="-179388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Cercate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il </a:t>
            </a: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dialogo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con i docenti</a:t>
            </a:r>
          </a:p>
          <a:p>
            <a:pPr marL="803275" marR="0" lvl="1" indent="-180975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Fate domande a lezione!!!</a:t>
            </a:r>
            <a:r>
              <a:rPr lang="it-IT" dirty="0"/>
              <a:t> O sui </a:t>
            </a: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Forum! (che serve a tutti)</a:t>
            </a:r>
          </a:p>
          <a:p>
            <a:pPr marL="803275" marR="0" lvl="1" indent="-180975" algn="l" rtl="0">
              <a:lnSpc>
                <a:spcPct val="70000"/>
              </a:lnSpc>
              <a:spcBef>
                <a:spcPts val="500"/>
              </a:spcBef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E-mail e ricevimento (se è necessario per problemi particolari)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Dove e come studiare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</a:t>
            </a:r>
            <a:r>
              <a:rPr lang="it-IT" sz="240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lezione</a:t>
            </a: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fate domande se non avete capito: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 dubbio vostro probabilmente è anche il dubbio di un vostro compagno!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 docenti “non vi mangiano”!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Usate i forum dei corsi!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È molto utile trovarsi in piccoli </a:t>
            </a:r>
            <a:r>
              <a:rPr lang="it-IT" sz="240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gruppi</a:t>
            </a: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per studiare insieme.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L’università dispone di diversi spazi studio, usateli!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Galleria sotto Piazza della Scienza (Edifici U1,2,3,4)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Biblioteca U2 (2° piano)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…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Nelle </a:t>
            </a:r>
            <a:r>
              <a:rPr lang="it-IT" sz="240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Biblioteche</a:t>
            </a: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(U2, U6) è possibile prendere i libri di testo in prestito utilizzando il badge universitario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dirty="0"/>
              <a:t>Canali di comunicazione</a:t>
            </a:r>
            <a:endParaRPr lang="it-IT" sz="4000" b="0" i="0" u="none" strike="noStrike" cap="none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7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it-IT" dirty="0"/>
          </a:p>
          <a:p>
            <a:pPr marL="177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it-IT" dirty="0"/>
          </a:p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dirty="0"/>
              <a:t>CANALI UFFICIALI versus CANALI SOCIAL «privati»</a:t>
            </a:r>
          </a:p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it-IT" dirty="0"/>
          </a:p>
          <a:p>
            <a:pPr marL="1778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it-IT" dirty="0"/>
          </a:p>
          <a:p>
            <a:pPr marL="520700" indent="-342900">
              <a:spcBef>
                <a:spcPts val="0"/>
              </a:spcBef>
            </a:pPr>
            <a:r>
              <a:rPr lang="it-IT" dirty="0"/>
              <a:t>Privilegiate i canali ufficiali (forum </a:t>
            </a:r>
            <a:r>
              <a:rPr lang="it-IT" dirty="0" err="1"/>
              <a:t>moodle</a:t>
            </a:r>
            <a:r>
              <a:rPr lang="it-IT" dirty="0"/>
              <a:t>, mail docenti, …)</a:t>
            </a:r>
          </a:p>
          <a:p>
            <a:pPr marL="520700" indent="-342900">
              <a:spcBef>
                <a:spcPts val="0"/>
              </a:spcBef>
            </a:pPr>
            <a:endParaRPr lang="it-IT" dirty="0"/>
          </a:p>
          <a:p>
            <a:pPr marL="520700" indent="-342900">
              <a:spcBef>
                <a:spcPts val="0"/>
              </a:spcBef>
            </a:pPr>
            <a:r>
              <a:rPr lang="it-IT" dirty="0"/>
              <a:t>Sui social «privati» comportatevi correttamente </a:t>
            </a:r>
          </a:p>
          <a:p>
            <a:pPr marL="520700" indent="-342900">
              <a:spcBef>
                <a:spcPts val="0"/>
              </a:spcBef>
            </a:pPr>
            <a:endParaRPr lang="it-IT" dirty="0"/>
          </a:p>
          <a:p>
            <a:pPr marL="177800" indent="0">
              <a:spcBef>
                <a:spcPts val="0"/>
              </a:spcBef>
              <a:buNone/>
            </a:pPr>
            <a:r>
              <a:rPr lang="it-IT" dirty="0"/>
              <a:t>Pagina </a:t>
            </a:r>
            <a:r>
              <a:rPr lang="it-IT" dirty="0" err="1"/>
              <a:t>instagram</a:t>
            </a:r>
            <a:r>
              <a:rPr lang="it-IT" dirty="0"/>
              <a:t> ufficiale dei Corsi di Laurea Triennale e Magistrale in Informatica:</a:t>
            </a:r>
          </a:p>
          <a:p>
            <a:pPr marL="177800" indent="0">
              <a:spcBef>
                <a:spcPts val="0"/>
              </a:spcBef>
              <a:buNone/>
            </a:pPr>
            <a:endParaRPr lang="it-IT" dirty="0">
              <a:effectLst/>
              <a:hlinkClick r:id="rId3"/>
            </a:endParaRPr>
          </a:p>
          <a:p>
            <a:pPr marL="520700" indent="-342900">
              <a:spcBef>
                <a:spcPts val="0"/>
              </a:spcBef>
            </a:pPr>
            <a:r>
              <a:rPr lang="it-IT" dirty="0">
                <a:effectLst/>
                <a:hlinkClick r:id="rId3"/>
              </a:rPr>
              <a:t>https://www.instagram.com/lauree_informatica_unimib/</a:t>
            </a:r>
            <a:endParaRPr lang="it-IT" dirty="0"/>
          </a:p>
          <a:p>
            <a:pPr marL="520700" indent="-342900">
              <a:spcBef>
                <a:spcPts val="0"/>
              </a:spcBef>
            </a:pPr>
            <a:endParaRPr lang="it-IT" dirty="0"/>
          </a:p>
          <a:p>
            <a:pPr marL="177800" indent="0">
              <a:spcBef>
                <a:spcPts val="0"/>
              </a:spcBef>
              <a:buNone/>
            </a:pPr>
            <a:endParaRPr lang="it-IT" dirty="0"/>
          </a:p>
          <a:p>
            <a:pPr marL="520700" indent="-342900">
              <a:spcBef>
                <a:spcPts val="0"/>
              </a:spcBef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9220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837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Obiettivi del CdL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65100" y="1320800"/>
            <a:ext cx="8813800" cy="48561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•"/>
            </a:pPr>
            <a:r>
              <a:rPr lang="it-IT" sz="259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Fornire </a:t>
            </a:r>
            <a:r>
              <a:rPr lang="it-IT" sz="259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capacità pratiche </a:t>
            </a:r>
            <a:r>
              <a:rPr lang="it-IT" sz="259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spendibili</a:t>
            </a:r>
            <a:r>
              <a:rPr lang="it-IT" sz="259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sul mercato del lavoro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Saper programmare, etc.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•"/>
            </a:pPr>
            <a:r>
              <a:rPr lang="it-IT" sz="259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Fornire </a:t>
            </a:r>
            <a:r>
              <a:rPr lang="it-IT" sz="259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competenze</a:t>
            </a:r>
            <a:r>
              <a:rPr lang="it-IT" sz="259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essenziali professionalmente per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Ragionare</a:t>
            </a:r>
            <a:r>
              <a:rPr lang="it-IT" sz="222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 modo efficace e rigoroso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Usare concetti di base </a:t>
            </a:r>
            <a:r>
              <a:rPr lang="it-IT" sz="222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 diversi contesti </a:t>
            </a:r>
          </a:p>
          <a:p>
            <a:pPr marL="1255713" marR="0" lvl="2" indent="-1889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matematica serve a risparmiare fatica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Studiare</a:t>
            </a:r>
            <a:r>
              <a:rPr lang="it-IT" sz="222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che serve soprattutto dopo gli studi</a:t>
            </a:r>
          </a:p>
          <a:p>
            <a:pPr marL="1255713" marR="0" lvl="2" indent="-18891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 conoscenze invecchiano in pochissimi anni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Affrontare i problemi </a:t>
            </a:r>
            <a:r>
              <a:rPr lang="it-IT" sz="222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 modo autonomo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Comunicare</a:t>
            </a:r>
            <a:r>
              <a:rPr lang="it-IT" sz="222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</a:p>
          <a:p>
            <a:pPr marL="1255713" marR="0" lvl="2" indent="-18891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 conoscenze valgono pochissimo se non si è capaci di comunicarle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Valutazione della didattica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Questionari informatici anonimi 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Serve per migliorare la qualità dei servizi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Necessario compilare il questionario all’atto della prima iscrizione a un appello di esame di ciascun insegnamento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Fatela seriamente: ci consente di raccogliere i pareri degli studenti su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Utilità e interesse degli insegnamenti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Docenti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Materiale didattico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Equilibrio del carico di apprendimento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…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Verifica Lingua straniera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Fatelo presto: tassativamente </a:t>
            </a:r>
            <a:r>
              <a:rPr lang="it-IT" sz="2400" b="1" i="0" u="sng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ENTRO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il I Anno per poter sostenere esami del II e III anno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Riconoscimento di certificazioni 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Autoformazione + test in Bicocca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Non aspettate a studiarlo!!!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Ci si aspetta che siate in grado di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usare testi e manuali in </a:t>
            </a:r>
            <a:r>
              <a:rPr lang="it-IT" sz="2000" b="1" i="0" u="none" strike="noStrike" cap="none" dirty="0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inglese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 una economia globalizzata l’inglese è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indispensabile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79388">
              <a:lnSpc>
                <a:spcPct val="80000"/>
              </a:lnSpc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Sito di riferimento: </a:t>
            </a:r>
            <a:b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it-IT" dirty="0">
                <a:solidFill>
                  <a:srgbClr val="0352A6"/>
                </a:solidFill>
                <a:effectLst/>
                <a:latin typeface="Helvetica Neue" panose="02000503000000020004" pitchFamily="2" charset="0"/>
                <a:hlinkClick r:id="rId3"/>
              </a:rPr>
              <a:t>https://www.unimib.it/didattica/opportunita/lingue-unimib</a:t>
            </a:r>
            <a:endParaRPr lang="it-IT" dirty="0">
              <a:solidFill>
                <a:srgbClr val="0352A6"/>
              </a:solidFill>
              <a:effectLst/>
              <a:latin typeface="Helvetica Neue" panose="02000503000000020004" pitchFamily="2" charset="0"/>
            </a:endParaRPr>
          </a:p>
          <a:p>
            <a:pPr marL="17780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lang="it-IT"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Conoscenze matematiche di base</a:t>
            </a:r>
          </a:p>
        </p:txBody>
      </p:sp>
      <p:sp>
        <p:nvSpPr>
          <p:cNvPr id="251" name="Shape 251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Il risultato del test di ingresso ha anche la funzione di accertamento delle conoscenze Matematiche di base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None/>
            </a:pPr>
            <a:endParaRPr sz="222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7" marR="0" lvl="0" indent="-179387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Non è un atto vessatorio, ma un servizio: serve agli studenti per </a:t>
            </a:r>
            <a:r>
              <a:rPr lang="it-IT" sz="222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autovalutarsi</a:t>
            </a:r>
            <a:endParaRPr lang="it-IT" sz="222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7780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None/>
            </a:pPr>
            <a:endParaRPr lang="it-IT" sz="222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909"/>
              <a:buFont typeface="Arial"/>
              <a:buChar char="•"/>
            </a:pP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Ai fini della carriera universitaria, le conoscenze si possono ritenere sufficienti </a:t>
            </a: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quando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nel test di ingresso si è totalizzato almeno un punteggio pari a </a:t>
            </a:r>
            <a:r>
              <a:rPr lang="it-IT" sz="222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9 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nella sezione “</a:t>
            </a:r>
            <a:r>
              <a:rPr lang="it-IT" sz="2220" dirty="0"/>
              <a:t>Matematica di base</a:t>
            </a:r>
            <a:r>
              <a:rPr lang="it-IT" sz="222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”</a:t>
            </a:r>
          </a:p>
          <a:p>
            <a:pPr marL="803275" marR="0" lvl="1" indent="-180975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Font typeface="Arial"/>
              <a:buChar char="•"/>
            </a:pPr>
            <a:r>
              <a:rPr lang="it-IT" sz="185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Vedere graduatorie del test di ingresso</a:t>
            </a:r>
          </a:p>
          <a:p>
            <a:pPr marL="622300" marR="0" lvl="1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7368"/>
              <a:buNone/>
            </a:pPr>
            <a:endParaRPr lang="it-IT" sz="185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909"/>
              <a:buFont typeface="Arial"/>
              <a:buChar char="•"/>
            </a:pPr>
            <a:r>
              <a:rPr lang="it-IT" sz="2220" b="1" i="0" u="none" strike="noStrike" cap="none" dirty="0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OBBLIGO FORMATIVO PER CHI HA OTTENUTO UN PUNTEGGIO INFERIORE A 9</a:t>
            </a:r>
          </a:p>
          <a:p>
            <a:pPr marL="357188" marR="0" lvl="0" indent="-179388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100909"/>
              <a:buFont typeface="Arial"/>
              <a:buNone/>
            </a:pPr>
            <a:endParaRPr sz="222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Pre-corsi di matematica dal 1</a:t>
            </a:r>
            <a:r>
              <a:rPr lang="it-IT"/>
              <a:t>8</a:t>
            </a: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al </a:t>
            </a:r>
            <a:r>
              <a:rPr lang="it-IT"/>
              <a:t>29</a:t>
            </a: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/09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it-IT" sz="2400" b="1" i="0" u="sng" strike="noStrike" cap="none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Fortemente consigliati a tutti gli studenti</a:t>
            </a:r>
          </a:p>
          <a:p>
            <a:pPr marL="182563" marR="0" lvl="0" indent="-47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28650" marR="0" lvl="1" indent="-6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- come preparazione agli insegnamenti di Matematica e non </a:t>
            </a:r>
          </a:p>
          <a:p>
            <a:pPr marL="628650" marR="0" lvl="1" indent="-6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- come utile ripasso della Matematica di base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 colmare eventuali lacune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b="1" u="sng"/>
              <a:t>dal 18 al 22: </a:t>
            </a:r>
            <a:r>
              <a:rPr lang="it-IT" sz="2400" b="1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Aula U</a:t>
            </a:r>
            <a:r>
              <a:rPr lang="it-IT" b="1" u="sng"/>
              <a:t>9</a:t>
            </a:r>
            <a:r>
              <a:rPr lang="it-IT" sz="2400" b="1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/0</a:t>
            </a:r>
            <a:r>
              <a:rPr lang="it-IT" b="1" u="sng"/>
              <a:t>1,</a:t>
            </a:r>
            <a:r>
              <a:rPr lang="it-IT" sz="2400" b="1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b="1" u="sng"/>
              <a:t>ore </a:t>
            </a:r>
            <a:r>
              <a:rPr lang="it-IT" sz="2400" b="1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</a:t>
            </a:r>
            <a:r>
              <a:rPr lang="it-IT" b="1" u="sng"/>
              <a:t>3</a:t>
            </a:r>
            <a:r>
              <a:rPr lang="it-IT" sz="2400" b="1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</a:t>
            </a:r>
            <a:r>
              <a:rPr lang="it-IT" b="1" u="sng"/>
              <a:t>3</a:t>
            </a:r>
            <a:r>
              <a:rPr lang="it-IT" sz="2400" b="1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0--1</a:t>
            </a:r>
            <a:r>
              <a:rPr lang="it-IT" b="1" u="sng"/>
              <a:t>7</a:t>
            </a:r>
            <a:r>
              <a:rPr lang="it-IT" sz="2400" b="1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</a:t>
            </a:r>
            <a:r>
              <a:rPr lang="it-IT" b="1" u="sng"/>
              <a:t>3</a:t>
            </a:r>
            <a:r>
              <a:rPr lang="it-IT" sz="2400" b="1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</a:p>
          <a:p>
            <a:pPr marL="182562" marR="0" lvl="0" indent="-47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</a:t>
            </a:r>
            <a:r>
              <a:rPr lang="it-IT" b="1" u="sng"/>
              <a:t>dal 25 al 29: Aula U7/02, ore 13:30--17:30</a:t>
            </a:r>
          </a:p>
          <a:p>
            <a:pPr marL="182563" marR="0" lvl="0" indent="-47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1" i="0" u="sng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400" b="1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 ASPETTIAMO!</a:t>
            </a:r>
          </a:p>
          <a:p>
            <a:pPr marL="628650" marR="0" lvl="1" indent="-6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000"/>
          </a:p>
          <a:p>
            <a:pPr marL="628650" marR="0" lvl="1" indent="-6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Esponenziali, Logaritmi, Trigonometria, …</a:t>
            </a:r>
          </a:p>
          <a:p>
            <a:pPr marL="182563" marR="0" lvl="0" indent="-47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82563" marR="0" lvl="0" indent="-4762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Corso di Richiami di Matematica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 chi 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 ottenuto un </a:t>
            </a:r>
            <a:r>
              <a:rPr lang="it-IT" dirty="0"/>
              <a:t>punteggio inferiore a 9 nel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sezione di Matematica di base nelle prove di ammissione (cioè ha l’OBBLIGO FORMATIVO!)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 bisogno di un “ripasso” (anche di un solo argomento)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Sentisse la necessità di consolidare le basi matematiche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it-IT"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Corso di Richiami di Matematica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dirty="0"/>
              <a:t>previsto per ottobre-dicembre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Arial"/>
              <a:buChar char="•"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Iscrizione obbligatoria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Consultare il sito per </a:t>
            </a:r>
            <a:r>
              <a:rPr lang="it-IT" dirty="0"/>
              <a:t>informazioni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(</a:t>
            </a:r>
            <a:r>
              <a:rPr lang="it-IT" sz="2000" b="0" i="0" u="sng" strike="noStrike" cap="none" dirty="0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http://</a:t>
            </a:r>
            <a:r>
              <a:rPr lang="it-IT" u="sng" dirty="0" err="1">
                <a:solidFill>
                  <a:schemeClr val="hlink"/>
                </a:solidFill>
                <a:hlinkClick r:id="rId3"/>
              </a:rPr>
              <a:t>www.scienze</a:t>
            </a:r>
            <a:r>
              <a:rPr lang="it-IT" sz="2000" b="0" i="0" u="sng" strike="noStrike" cap="none" dirty="0" err="1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.unimib.it</a:t>
            </a:r>
            <a:r>
              <a:rPr lang="it-IT" sz="2000" b="0" i="0" u="sng" strike="noStrike" cap="none" dirty="0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/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dirty="0"/>
              <a:t>OBBLIGO FORMATIVO</a:t>
            </a:r>
            <a:endParaRPr lang="it-IT" sz="4000" b="0" i="0" u="none" strike="noStrike" cap="none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3" name="Shape 273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82563" marR="0" lvl="0" indent="-476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 poter sostenere gli esami del 2° anno è necessario:</a:t>
            </a:r>
          </a:p>
          <a:p>
            <a:pPr marL="182563" marR="0" lvl="0" indent="-476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NON avere l’obbl</a:t>
            </a:r>
            <a:r>
              <a:rPr lang="it-IT" dirty="0"/>
              <a:t>igo formativo</a:t>
            </a:r>
            <a:endParaRPr lang="it-IT"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82563" marR="0" lvl="0" indent="-476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</a:t>
            </a:r>
          </a:p>
          <a:p>
            <a:pPr marL="182563" marR="0" lvl="0" indent="-476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Aver </a:t>
            </a:r>
            <a:r>
              <a:rPr lang="it-IT" sz="240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seguito il corso di Richiami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 </a:t>
            </a:r>
            <a:r>
              <a:rPr lang="it-IT" sz="240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superato la prova finale</a:t>
            </a:r>
          </a:p>
          <a:p>
            <a:pPr marL="182563" marR="0" lvl="0" indent="-476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</a:t>
            </a:r>
          </a:p>
          <a:p>
            <a:pPr marL="182563" marR="0" lvl="0" indent="-476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Avere superato l’</a:t>
            </a:r>
            <a:r>
              <a:rPr lang="it-IT" sz="2400" b="1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esame di Analisi Matematica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È una procedura analoga al test di Inglese, ma in questo caso chi non supera il test può dimostrare di aver colmato le lacune superando l’esame di Analisi Matematica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dirty="0"/>
              <a:t>I</a:t>
            </a:r>
            <a:r>
              <a:rPr lang="it-IT" sz="4000" b="0" i="0" u="none" strike="noStrike" cap="none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vostri Docenti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7800" indent="0">
              <a:buNone/>
            </a:pPr>
            <a:endParaRPr lang="it-IT" dirty="0"/>
          </a:p>
          <a:p>
            <a:pPr marL="177800" indent="0"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SVOLGONO ANCHE </a:t>
            </a:r>
          </a:p>
          <a:p>
            <a:pPr marL="177800" indent="0">
              <a:buNone/>
            </a:pPr>
            <a:endParaRPr lang="it-IT" dirty="0"/>
          </a:p>
          <a:p>
            <a:pPr marL="520700" indent="-342900">
              <a:buFontTx/>
              <a:buChar char="-"/>
            </a:pPr>
            <a:r>
              <a:rPr lang="it-IT" dirty="0"/>
              <a:t>ATTIVITA’ DI RICERCA:</a:t>
            </a:r>
          </a:p>
          <a:p>
            <a:pPr marL="966787" lvl="1" indent="-342900">
              <a:buFontTx/>
              <a:buChar char="-"/>
            </a:pPr>
            <a:r>
              <a:rPr lang="it-IT" dirty="0"/>
              <a:t>studi scientifici</a:t>
            </a:r>
          </a:p>
          <a:p>
            <a:pPr marL="966787" lvl="1" indent="-342900">
              <a:buFontTx/>
              <a:buChar char="-"/>
            </a:pPr>
            <a:r>
              <a:rPr lang="it-IT" dirty="0"/>
              <a:t>pubblicazione dei risultati su riviste specializzate</a:t>
            </a:r>
          </a:p>
          <a:p>
            <a:pPr marL="966787" lvl="1" indent="-342900">
              <a:buFontTx/>
              <a:buChar char="-"/>
            </a:pPr>
            <a:r>
              <a:rPr lang="it-IT" dirty="0"/>
              <a:t>partecipazione a conferenze</a:t>
            </a:r>
          </a:p>
          <a:p>
            <a:pPr marL="966787" lvl="1" indent="-342900">
              <a:buFontTx/>
              <a:buChar char="-"/>
            </a:pPr>
            <a:r>
              <a:rPr lang="it-IT" dirty="0"/>
              <a:t>partecipazione a bandi competitivi per richiesta finanziamenti</a:t>
            </a:r>
          </a:p>
          <a:p>
            <a:pPr marL="966787" lvl="1" indent="-342900">
              <a:buFontTx/>
              <a:buChar char="-"/>
            </a:pPr>
            <a:r>
              <a:rPr lang="it-IT" dirty="0"/>
              <a:t>coordinamento e gestione dei progetti finanziati</a:t>
            </a:r>
          </a:p>
          <a:p>
            <a:pPr marL="966787" lvl="1" indent="-342900">
              <a:buFontTx/>
              <a:buChar char="-"/>
            </a:pPr>
            <a:endParaRPr lang="it-IT" dirty="0"/>
          </a:p>
          <a:p>
            <a:pPr marL="520700" indent="-342900">
              <a:buFontTx/>
              <a:buChar char="-"/>
            </a:pPr>
            <a:r>
              <a:rPr lang="it-IT" dirty="0"/>
              <a:t>ATTIVITA’ DI TERZA MISSIONE</a:t>
            </a:r>
            <a:endParaRPr lang="it-IT"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77800" indent="0"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614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Esami di Matematica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82563" marR="0" lvl="0" indent="-476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Due Esami da 8 crediti così organizzati: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Analisi Matematica (I semestre)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Prove in itinere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Prova finale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Algebra lineare e </a:t>
            </a:r>
            <a:r>
              <a:rPr lang="it-IT"/>
              <a:t>G</a:t>
            </a: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eometria (II semestre)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prove in itinere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Prova finale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82563" marR="0" lvl="0" indent="-476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Attenzione</a:t>
            </a:r>
          </a:p>
          <a:p>
            <a:pPr marL="628650" marR="0" lvl="1" indent="-635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Non è realistico pensare di superare </a:t>
            </a:r>
            <a:r>
              <a:rPr lang="it-IT"/>
              <a:t>Algebra lineare e Geometria</a:t>
            </a: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 non si è superato Analisi Matematica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pic>
        <p:nvPicPr>
          <p:cNvPr id="287" name="Shape 287" descr="D:\_da fare\_incontroMatricole\RappresentantiStudenti_Studenti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/>
          <p:nvPr/>
        </p:nvSpPr>
        <p:spPr>
          <a:xfrm>
            <a:off x="272960" y="250377"/>
            <a:ext cx="8148448" cy="923329"/>
          </a:xfrm>
          <a:prstGeom prst="rect">
            <a:avLst/>
          </a:prstGeom>
          <a:solidFill>
            <a:schemeClr val="lt1">
              <a:alpha val="60784"/>
            </a:schemeClr>
          </a:solidFill>
          <a:ln>
            <a:noFill/>
          </a:ln>
          <a:effectLst>
            <a:outerShdw blurRad="50799" dist="50800" dir="5400000" algn="ctr" rotWithShape="0">
              <a:schemeClr val="dk1">
                <a:alpha val="69803"/>
              </a:scheme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5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Rappresentati degli Studenti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Rappresentanti degli Studenti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Eleggeteli e «usateli»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Rappresentanti negli </a:t>
            </a:r>
            <a:r>
              <a:rPr lang="it-IT" sz="24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organi di Ateneo 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CdA, Senato accademico, Consiglio degli Studenti, …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Rappresentanti nel </a:t>
            </a:r>
            <a:r>
              <a:rPr lang="it-IT" sz="24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Consiglio di Dipartimento di Informatica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Regolamenti didattici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Contenuti dei corsi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Organizzazione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Rappresentanti nella </a:t>
            </a:r>
            <a:r>
              <a:rPr lang="it-IT" sz="2400" b="1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Commissione Paritetica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Valutazione della corrispondenza CFU – carico di lavoro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8373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Obiettivi del CdL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165100" y="4133850"/>
            <a:ext cx="8813800" cy="20431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Il CdL </a:t>
            </a:r>
            <a:r>
              <a:rPr lang="it-IT" sz="2800" b="0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non</a:t>
            </a:r>
            <a:r>
              <a:rPr lang="it-IT" sz="28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è per 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Smanettoni </a:t>
            </a:r>
            <a:r>
              <a:rPr lang="it-IT" sz="2400"/>
              <a:t>«impulsivi»</a:t>
            </a: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lang="it-IT" sz="2400"/>
              <a:t>o</a:t>
            </a: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aspiranti </a:t>
            </a:r>
            <a:r>
              <a:rPr lang="it-IT" sz="2400"/>
              <a:t>criminali informatici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Seguaci del «adesso provo e vediamo cosa succede»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Seguaci del «qui si fa troppa teoria, io voglio cose pratiche»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pic>
        <p:nvPicPr>
          <p:cNvPr id="52" name="Shape 52" descr="D:\_da fare\_incontroMatricole\Hack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00" y="1498403"/>
            <a:ext cx="4052886" cy="2279748"/>
          </a:xfrm>
          <a:prstGeom prst="rect">
            <a:avLst/>
          </a:prstGeom>
          <a:noFill/>
          <a:ln>
            <a:noFill/>
          </a:ln>
          <a:effectLst>
            <a:outerShdw blurRad="63500" dist="25400" dir="5400000" algn="ctr" rotWithShape="0">
              <a:schemeClr val="dk1">
                <a:alpha val="62745"/>
              </a:schemeClr>
            </a:outerShdw>
          </a:effectLst>
        </p:spPr>
      </p:pic>
      <p:grpSp>
        <p:nvGrpSpPr>
          <p:cNvPr id="53" name="Shape 53"/>
          <p:cNvGrpSpPr/>
          <p:nvPr/>
        </p:nvGrpSpPr>
        <p:grpSpPr>
          <a:xfrm>
            <a:off x="2266950" y="1263551"/>
            <a:ext cx="4648200" cy="2695575"/>
            <a:chOff x="2257425" y="3429000"/>
            <a:chExt cx="4648200" cy="2695575"/>
          </a:xfrm>
        </p:grpSpPr>
        <p:cxnSp>
          <p:nvCxnSpPr>
            <p:cNvPr id="54" name="Shape 54"/>
            <p:cNvCxnSpPr/>
            <p:nvPr/>
          </p:nvCxnSpPr>
          <p:spPr>
            <a:xfrm>
              <a:off x="2257425" y="3429000"/>
              <a:ext cx="4619625" cy="2666999"/>
            </a:xfrm>
            <a:prstGeom prst="straightConnector1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chemeClr val="dk1">
                  <a:alpha val="62745"/>
                </a:schemeClr>
              </a:outerShdw>
            </a:effectLst>
          </p:spPr>
        </p:cxnSp>
        <p:cxnSp>
          <p:nvCxnSpPr>
            <p:cNvPr id="55" name="Shape 55"/>
            <p:cNvCxnSpPr/>
            <p:nvPr/>
          </p:nvCxnSpPr>
          <p:spPr>
            <a:xfrm rot="10800000" flipH="1">
              <a:off x="2286000" y="3457575"/>
              <a:ext cx="4619625" cy="2666999"/>
            </a:xfrm>
            <a:prstGeom prst="straightConnector1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19050" dir="5400000" algn="ctr" rotWithShape="0">
                <a:schemeClr val="dk1">
                  <a:alpha val="62745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Come contattarli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23850" y="1999800"/>
            <a:ext cx="9088200" cy="192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000"/>
              <a:buFont typeface="Arial"/>
              <a:buChar char="•"/>
            </a:pPr>
            <a:r>
              <a:rPr lang="it-IT" sz="204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Rappresentanti di Informatica:	</a:t>
            </a:r>
          </a:p>
          <a:p>
            <a:pPr marL="803275" marR="0" lvl="1" indent="-180975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700" dirty="0"/>
              <a:t>il gruppo include studenti di triennale e di magistrale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43B982-FDFF-9649-B44F-A8F343032DBD}"/>
              </a:ext>
            </a:extLst>
          </p:cNvPr>
          <p:cNvSpPr txBox="1"/>
          <p:nvPr/>
        </p:nvSpPr>
        <p:spPr>
          <a:xfrm>
            <a:off x="2226367" y="2646716"/>
            <a:ext cx="64069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Federico </a:t>
            </a:r>
            <a:r>
              <a:rPr lang="it-IT" sz="1600" dirty="0" err="1"/>
              <a:t>Savioni</a:t>
            </a:r>
            <a:r>
              <a:rPr lang="it-IT" sz="1600" dirty="0"/>
              <a:t> </a:t>
            </a:r>
          </a:p>
          <a:p>
            <a:r>
              <a:rPr lang="it-IT" sz="1600" dirty="0">
                <a:hlinkClick r:id="rId3"/>
              </a:rPr>
              <a:t>f.savioni@campus.unimib.unimib.it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 err="1"/>
              <a:t>Ion</a:t>
            </a:r>
            <a:r>
              <a:rPr lang="it-IT" sz="1600" dirty="0"/>
              <a:t> </a:t>
            </a:r>
            <a:r>
              <a:rPr lang="it-IT" sz="1600" dirty="0" err="1"/>
              <a:t>Pirnau</a:t>
            </a:r>
            <a:endParaRPr lang="it-IT" sz="1600" dirty="0"/>
          </a:p>
          <a:p>
            <a:r>
              <a:rPr lang="it-IT" sz="1600" dirty="0">
                <a:hlinkClick r:id="rId4"/>
              </a:rPr>
              <a:t>i.pirnau@campus.unimib.it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Umberto Melpignano</a:t>
            </a:r>
          </a:p>
          <a:p>
            <a:r>
              <a:rPr lang="it-IT" sz="1600" dirty="0">
                <a:hlinkClick r:id="rId5"/>
              </a:rPr>
              <a:t>u.melpignano@campus.unimib.it</a:t>
            </a:r>
            <a:endParaRPr lang="it-IT" sz="1600" dirty="0"/>
          </a:p>
          <a:p>
            <a:r>
              <a:rPr lang="it-IT" sz="1600" dirty="0"/>
              <a:t>@Umbyf117</a:t>
            </a:r>
          </a:p>
          <a:p>
            <a:endParaRPr lang="it-IT" sz="1600" dirty="0"/>
          </a:p>
          <a:p>
            <a:r>
              <a:rPr lang="it-IT" sz="1600" dirty="0"/>
              <a:t>Lorenzo Rota</a:t>
            </a:r>
          </a:p>
          <a:p>
            <a:r>
              <a:rPr lang="it-IT" sz="1600" dirty="0">
                <a:hlinkClick r:id="rId4"/>
              </a:rPr>
              <a:t>l.rota37@campus.unimib.it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Nespoli Davide</a:t>
            </a:r>
          </a:p>
          <a:p>
            <a:r>
              <a:rPr lang="it-IT" sz="1600" dirty="0">
                <a:hlinkClick r:id="rId6"/>
              </a:rPr>
              <a:t>d.nespoli1@campus.unimib.it</a:t>
            </a:r>
            <a:endParaRPr lang="it-IT" sz="1600" dirty="0"/>
          </a:p>
          <a:p>
            <a:r>
              <a:rPr lang="it-IT" sz="1600" dirty="0"/>
              <a:t>@Nespoli</a:t>
            </a:r>
          </a:p>
          <a:p>
            <a:endParaRPr lang="it-IT" sz="1600" dirty="0"/>
          </a:p>
          <a:p>
            <a:endParaRPr lang="it-IT" sz="1800" dirty="0"/>
          </a:p>
          <a:p>
            <a:endParaRPr lang="it-IT" sz="1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Tutorato Matricole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0" y="1533446"/>
            <a:ext cx="9088200" cy="26852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30200" indent="0">
              <a:buNone/>
            </a:pPr>
            <a:br>
              <a:rPr lang="it-IT" sz="1600" dirty="0"/>
            </a:br>
            <a:endParaRPr lang="it-IT" sz="1600" dirty="0"/>
          </a:p>
          <a:p>
            <a:pPr marL="330200" indent="0">
              <a:buNone/>
            </a:pPr>
            <a:r>
              <a:rPr lang="it-IT" sz="1800" dirty="0"/>
              <a:t>Mail Tutorato: </a:t>
            </a:r>
            <a:r>
              <a:rPr lang="it-IT" sz="1800" dirty="0">
                <a:hlinkClick r:id="rId3"/>
              </a:rPr>
              <a:t>tutorato.informatica@unimib.it</a:t>
            </a:r>
            <a:endParaRPr lang="it-IT" sz="1800" dirty="0"/>
          </a:p>
          <a:p>
            <a:pPr marL="330200" indent="0">
              <a:buNone/>
            </a:pPr>
            <a:r>
              <a:rPr lang="it-IT" sz="1800" dirty="0"/>
              <a:t>Canale </a:t>
            </a:r>
            <a:r>
              <a:rPr lang="it-IT" sz="1800" dirty="0" err="1"/>
              <a:t>telegram</a:t>
            </a:r>
            <a:r>
              <a:rPr lang="it-IT" sz="1800" dirty="0"/>
              <a:t> con avvisi per le matricole: </a:t>
            </a:r>
            <a:r>
              <a:rPr lang="it-IT" sz="1800" dirty="0">
                <a:hlinkClick r:id="rId4"/>
              </a:rPr>
              <a:t>https://t.me/matricoleinformaticabicocca</a:t>
            </a:r>
            <a:endParaRPr lang="it-IT" sz="1800" dirty="0"/>
          </a:p>
          <a:p>
            <a:pPr marL="330200" indent="0">
              <a:buNone/>
            </a:pPr>
            <a:r>
              <a:rPr lang="it-IT" sz="1800" dirty="0"/>
              <a:t>Pagina </a:t>
            </a:r>
            <a:r>
              <a:rPr lang="it-IT" sz="1800" dirty="0" err="1"/>
              <a:t>elearning</a:t>
            </a:r>
            <a:r>
              <a:rPr lang="it-IT" sz="1800" dirty="0"/>
              <a:t> tutorato: </a:t>
            </a:r>
            <a:r>
              <a:rPr lang="it-IT" sz="1800" dirty="0">
                <a:hlinkClick r:id="rId5"/>
              </a:rPr>
              <a:t>https://elearning.unimib.it/course/view.php?id=46981</a:t>
            </a:r>
            <a:endParaRPr lang="it-IT" sz="1800" dirty="0"/>
          </a:p>
          <a:p>
            <a:pPr marL="330200" indent="0">
              <a:buNone/>
            </a:pPr>
            <a:endParaRPr lang="it-IT" sz="1600" dirty="0"/>
          </a:p>
          <a:p>
            <a:r>
              <a:rPr lang="it-IT" sz="1800" dirty="0"/>
              <a:t> Federica Di Lauro </a:t>
            </a:r>
            <a:r>
              <a:rPr lang="it-IT" sz="1800" dirty="0">
                <a:hlinkClick r:id="rId6"/>
              </a:rPr>
              <a:t>f.dilauro2@campus.unimib.it</a:t>
            </a:r>
            <a:endParaRPr lang="it-IT" sz="1800" dirty="0"/>
          </a:p>
          <a:p>
            <a:r>
              <a:rPr lang="it-IT" sz="1800" dirty="0"/>
              <a:t> Mattia Sgrò </a:t>
            </a:r>
            <a:r>
              <a:rPr lang="it-IT" sz="1800" dirty="0">
                <a:hlinkClick r:id="rId7"/>
              </a:rPr>
              <a:t>m.sgro2@campus.unimib.it</a:t>
            </a:r>
            <a:endParaRPr lang="it-IT" sz="1800" dirty="0"/>
          </a:p>
          <a:p>
            <a:r>
              <a:rPr lang="it-IT" sz="1800" dirty="0"/>
              <a:t> Alessandro Albi </a:t>
            </a:r>
            <a:r>
              <a:rPr lang="it-IT" sz="1800" dirty="0">
                <a:hlinkClick r:id="rId8"/>
              </a:rPr>
              <a:t>a.albi1@campus.unimib.it</a:t>
            </a:r>
            <a:endParaRPr lang="it-IT" sz="1800" dirty="0"/>
          </a:p>
          <a:p>
            <a:pPr marL="330200" indent="0"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231450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hape 322" descr="D:\Dropbox\Scambio Davide Dany\Screenshot presentazione\fotoHack_AUH_2013\IMG_018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000" y="3430714"/>
            <a:ext cx="8466514" cy="342728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24" name="Shape 324" descr="D:\Dropbox\Scambio Davide Dany\Screenshot presentazione\fotoHack_Biblio1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1860" y="3291335"/>
            <a:ext cx="2960682" cy="197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 descr="D:\Dropbox\Scambio Davide Dany\Screenshot presentazione\fotoHack_AUH_2013\IMG_017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522" y="3269290"/>
            <a:ext cx="2171133" cy="16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6">
            <a:alphaModFix/>
          </a:blip>
          <a:srcRect l="9611" t="21852" r="15407"/>
          <a:stretch/>
        </p:blipFill>
        <p:spPr>
          <a:xfrm>
            <a:off x="3954973" y="2355875"/>
            <a:ext cx="4732737" cy="330199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7" name="Shape 327" descr="D:\Dropbox\Scambio Davide Dany\Screenshot presentazione\fotoHack_AUH_2013\IMG_101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88585">
            <a:off x="6642980" y="1684272"/>
            <a:ext cx="2777342" cy="5372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 rotWithShape="1">
          <a:blip r:embed="rId8">
            <a:alphaModFix/>
          </a:blip>
          <a:srcRect l="12306" r="26729"/>
          <a:stretch/>
        </p:blipFill>
        <p:spPr>
          <a:xfrm>
            <a:off x="6246444" y="-712520"/>
            <a:ext cx="2897556" cy="356456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29" name="Shape 329"/>
          <p:cNvSpPr txBox="1"/>
          <p:nvPr/>
        </p:nvSpPr>
        <p:spPr>
          <a:xfrm>
            <a:off x="-95000" y="-213751"/>
            <a:ext cx="3194464" cy="923329"/>
          </a:xfrm>
          <a:prstGeom prst="rect">
            <a:avLst/>
          </a:prstGeom>
          <a:noFill/>
          <a:ln>
            <a:noFill/>
          </a:ln>
          <a:effectLst>
            <a:outerShdw blurRad="50799" dist="50800" dir="5400000" algn="ctr" rotWithShape="0">
              <a:schemeClr val="dk1">
                <a:alpha val="69803"/>
              </a:scheme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5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Hackathon</a:t>
            </a: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-11876"/>
            <a:ext cx="4406223" cy="329133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50800" dir="5400000" algn="ctr" rotWithShape="0">
              <a:schemeClr val="dk1">
                <a:alpha val="62745"/>
              </a:schemeClr>
            </a:outerShdw>
          </a:effectLst>
        </p:spPr>
      </p:pic>
      <p:pic>
        <p:nvPicPr>
          <p:cNvPr id="331" name="Shape 3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63323" y="-23750"/>
            <a:ext cx="2468500" cy="329133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32" name="Shape 332"/>
          <p:cNvSpPr txBox="1"/>
          <p:nvPr/>
        </p:nvSpPr>
        <p:spPr>
          <a:xfrm>
            <a:off x="-79465" y="-197297"/>
            <a:ext cx="8864650" cy="923329"/>
          </a:xfrm>
          <a:prstGeom prst="rect">
            <a:avLst/>
          </a:prstGeom>
          <a:solidFill>
            <a:schemeClr val="lt1">
              <a:alpha val="60784"/>
            </a:schemeClr>
          </a:solidFill>
          <a:ln>
            <a:noFill/>
          </a:ln>
          <a:effectLst>
            <a:outerShdw blurRad="50799" dist="50800" dir="5400000" algn="ctr" rotWithShape="0">
              <a:schemeClr val="dk1">
                <a:alpha val="69803"/>
              </a:scheme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5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Vivere l’Università: </a:t>
            </a:r>
            <a:r>
              <a:rPr lang="it-IT" sz="54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Hackathon</a:t>
            </a:r>
            <a:endParaRPr lang="it-IT" sz="5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Shape 333" descr="D:\Dropbox\Scambio Davide Dany\Screenshot presentazione\Mail-Hack-2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20415" y="2792552"/>
            <a:ext cx="6494346" cy="131843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hape 339" descr="D:\_da fare\_incontroMatricole\foto\devfestlomb-1024x49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457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 descr="D:\Dropbox\Scambio Davide Dany\Screenshot presentazione\fotoDevFest2013\2013-11-09 10.18.1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6833" y="4552612"/>
            <a:ext cx="1828800" cy="13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 descr="D:\Dropbox\Scambio Davide Dany\Screenshot presentazione\fotoWEC\2015-09-26 09.04.0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7713" y="5672435"/>
            <a:ext cx="1580753" cy="118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 descr="D:\Dropbox\Scambio Davide Dany\Screenshot presentazione\fotoWEC\2015-09-26 10.28.59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0905" y="4552612"/>
            <a:ext cx="1875248" cy="140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 descr="D:\Dropbox\Scambio Davide Dany\Screenshot presentazione\fotoWEC\2015-09-26 10.54.04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3040" y="4575155"/>
            <a:ext cx="3043794" cy="228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 descr="D:\Dropbox\Scambio Davide Dany\Screenshot presentazione\fotoWEC\2015-09-26 14.52.06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96153" y="4527539"/>
            <a:ext cx="1747845" cy="23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 descr="D:\Dropbox\Scambio Davide Dany\Screenshot presentazione\fotoWEC\2015-09-26 14.56.46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16358" y="5698292"/>
            <a:ext cx="1655840" cy="1241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 descr="D:\Dropbox\Scambio Davide Dany\Screenshot presentazione\fotoWEC\2015-09-26 14.54.42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4575155"/>
            <a:ext cx="1463039" cy="109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 descr="D:\Dropbox\Scambio Davide Dany\Screenshot presentazione\fotoDevFest2013\2013-10-25 12.18.47.jpg"/>
          <p:cNvPicPr preferRelativeResize="0"/>
          <p:nvPr/>
        </p:nvPicPr>
        <p:blipFill rotWithShape="1">
          <a:blip r:embed="rId11">
            <a:alphaModFix/>
          </a:blip>
          <a:srcRect t="16553" b="21568"/>
          <a:stretch/>
        </p:blipFill>
        <p:spPr>
          <a:xfrm>
            <a:off x="6185919" y="5959046"/>
            <a:ext cx="1210233" cy="99849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 txBox="1"/>
          <p:nvPr/>
        </p:nvSpPr>
        <p:spPr>
          <a:xfrm>
            <a:off x="-79466" y="-156981"/>
            <a:ext cx="8853075" cy="923329"/>
          </a:xfrm>
          <a:prstGeom prst="rect">
            <a:avLst/>
          </a:prstGeom>
          <a:solidFill>
            <a:schemeClr val="lt1">
              <a:alpha val="60784"/>
            </a:schemeClr>
          </a:solidFill>
          <a:ln>
            <a:noFill/>
          </a:ln>
          <a:effectLst>
            <a:outerShdw blurRad="50799" dist="50800" dir="5400000" algn="ctr" rotWithShape="0">
              <a:schemeClr val="dk1">
                <a:alpha val="69803"/>
              </a:scheme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5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Vivere l’Università: Conferenze</a:t>
            </a:r>
          </a:p>
        </p:txBody>
      </p:sp>
      <p:sp>
        <p:nvSpPr>
          <p:cNvPr id="349" name="Shape 349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/>
        </p:nvSpPr>
        <p:spPr>
          <a:xfrm>
            <a:off x="0" y="0"/>
            <a:ext cx="8853075" cy="923329"/>
          </a:xfrm>
          <a:prstGeom prst="rect">
            <a:avLst/>
          </a:prstGeom>
          <a:solidFill>
            <a:schemeClr val="lt1">
              <a:alpha val="60784"/>
            </a:schemeClr>
          </a:solidFill>
          <a:ln>
            <a:noFill/>
          </a:ln>
          <a:effectLst>
            <a:outerShdw blurRad="50799" dist="50800" dir="5400000" algn="ctr" rotWithShape="0">
              <a:schemeClr val="dk1">
                <a:alpha val="69803"/>
              </a:scheme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5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Vivere l’Università: Linux </a:t>
            </a:r>
            <a:r>
              <a:rPr lang="it-IT" sz="54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Day</a:t>
            </a:r>
            <a:endParaRPr lang="it-IT" sz="5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Shape 349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C1490F20-5F32-A94D-BEC6-271FF1B11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44713" y="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4067D8CD-4AB7-8D4F-BDC6-062F2DCE6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97113" y="152400"/>
            <a:ext cx="485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A082B5-F5D3-644D-A117-01BF8F4BB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895" y="1041083"/>
            <a:ext cx="3890621" cy="54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48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0"/>
          <p:cNvGrpSpPr>
            <a:grpSpLocks/>
          </p:cNvGrpSpPr>
          <p:nvPr/>
        </p:nvGrpSpPr>
        <p:grpSpPr bwMode="auto">
          <a:xfrm>
            <a:off x="0" y="0"/>
            <a:ext cx="433089" cy="6858000"/>
            <a:chOff x="0" y="1412875"/>
            <a:chExt cx="9144000" cy="107950"/>
          </a:xfrm>
          <a:solidFill>
            <a:srgbClr val="9C102E"/>
          </a:solidFill>
        </p:grpSpPr>
        <p:sp>
          <p:nvSpPr>
            <p:cNvPr id="3" name="Rettangolo 2"/>
            <p:cNvSpPr/>
            <p:nvPr/>
          </p:nvSpPr>
          <p:spPr bwMode="auto">
            <a:xfrm>
              <a:off x="0" y="1412875"/>
              <a:ext cx="9144000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9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Rettangolo 3"/>
            <p:cNvSpPr/>
            <p:nvPr/>
          </p:nvSpPr>
          <p:spPr bwMode="auto">
            <a:xfrm>
              <a:off x="1042988" y="1412875"/>
              <a:ext cx="504825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Rettangolo 4"/>
            <p:cNvSpPr/>
            <p:nvPr/>
          </p:nvSpPr>
          <p:spPr bwMode="auto">
            <a:xfrm>
              <a:off x="1547813" y="1412875"/>
              <a:ext cx="503237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Rettangolo 5"/>
            <p:cNvSpPr/>
            <p:nvPr/>
          </p:nvSpPr>
          <p:spPr bwMode="auto">
            <a:xfrm>
              <a:off x="2051050" y="1412875"/>
              <a:ext cx="504825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Rettangolo 6"/>
            <p:cNvSpPr/>
            <p:nvPr/>
          </p:nvSpPr>
          <p:spPr bwMode="auto">
            <a:xfrm>
              <a:off x="2555875" y="1412875"/>
              <a:ext cx="50323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ttangolo 7"/>
            <p:cNvSpPr/>
            <p:nvPr/>
          </p:nvSpPr>
          <p:spPr bwMode="auto">
            <a:xfrm>
              <a:off x="539750" y="1412875"/>
              <a:ext cx="503238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7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7667003-E74B-714E-ABD4-E7FEC3D9987D}"/>
              </a:ext>
            </a:extLst>
          </p:cNvPr>
          <p:cNvSpPr txBox="1"/>
          <p:nvPr/>
        </p:nvSpPr>
        <p:spPr>
          <a:xfrm>
            <a:off x="433089" y="234462"/>
            <a:ext cx="6846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Internazionalizzazione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D768AA8-0ED3-9C47-9E26-8D3FC480E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4" t="11684" r="18196" b="4330"/>
          <a:stretch/>
        </p:blipFill>
        <p:spPr>
          <a:xfrm>
            <a:off x="484742" y="1070365"/>
            <a:ext cx="8581575" cy="49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97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13" y="1020285"/>
            <a:ext cx="804689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1007604" y="1023994"/>
            <a:ext cx="7506833" cy="507831"/>
          </a:xfrm>
          <a:prstGeom prst="rect">
            <a:avLst/>
          </a:prstGeom>
          <a:solidFill>
            <a:srgbClr val="AA00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Referenti</a:t>
            </a:r>
            <a:endParaRPr lang="it-IT" sz="27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31816"/>
              </p:ext>
            </p:extLst>
          </p:nvPr>
        </p:nvGraphicFramePr>
        <p:xfrm>
          <a:off x="1081113" y="1754814"/>
          <a:ext cx="7765707" cy="747024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7765707">
                  <a:extLst>
                    <a:ext uri="{9D8B030D-6E8A-4147-A177-3AD203B41FA5}">
                      <a16:colId xmlns:a16="http://schemas.microsoft.com/office/drawing/2014/main" val="534363297"/>
                    </a:ext>
                  </a:extLst>
                </a:gridCol>
              </a:tblGrid>
              <a:tr h="5516319">
                <a:tc>
                  <a:txBody>
                    <a:bodyPr/>
                    <a:lstStyle/>
                    <a:p>
                      <a:r>
                        <a:rPr lang="it-IT" sz="1400" b="0" u="sng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Per le </a:t>
                      </a:r>
                      <a:r>
                        <a:rPr lang="it-IT" sz="1400" b="0" u="sng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</a:t>
                      </a:r>
                      <a:r>
                        <a:rPr lang="it-IT" sz="1400" b="0" u="sng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altre informazioni generali per tutti i </a:t>
                      </a:r>
                      <a:r>
                        <a:rPr lang="it-IT" sz="1400" b="0" u="sng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CdL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</a:t>
                      </a:r>
                    </a:p>
                    <a:p>
                      <a:pPr>
                        <a:spcBef>
                          <a:spcPts val="1200"/>
                        </a:spcBef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Bicocca Angel         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Mhamed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Sofia, Sophia e Francesco 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3"/>
                        </a:rPr>
                        <a:t>info.erasmus@unimib.it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it-IT" sz="1400" b="0" u="sng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it-IT" sz="1400" b="0" u="sng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Scrivere ai referenti dei vari </a:t>
                      </a:r>
                      <a:r>
                        <a:rPr lang="it-IT" sz="1400" b="0" u="sng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CdL</a:t>
                      </a:r>
                      <a:r>
                        <a:rPr lang="it-IT" sz="1400" b="0" u="sng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solo per il Learning Agreement finale a chiusura del bando, con meta assegnata:  </a:t>
                      </a:r>
                    </a:p>
                    <a:p>
                      <a:pPr marL="0" indent="0">
                        <a:buNone/>
                      </a:pPr>
                      <a:endParaRPr lang="it-IT" sz="1400" b="0" u="sng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r>
                        <a:rPr lang="it-IT" sz="14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Informatica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</a:t>
                      </a:r>
                    </a:p>
                    <a:p>
                      <a:pPr marL="1255713" indent="-174625">
                        <a:spcBef>
                          <a:spcPts val="12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Prof Simone Bianco     </a:t>
                      </a:r>
                      <a:r>
                        <a:rPr lang="it-IT" sz="1400" b="0" u="sng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4"/>
                        </a:rPr>
                        <a:t>simone.bianco@unimib.it</a:t>
                      </a:r>
                      <a:endParaRPr lang="it-IT" sz="1400" b="0" u="sng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1255713" indent="-174625">
                        <a:spcBef>
                          <a:spcPts val="12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Prof Fabio Stella:         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5"/>
                        </a:rPr>
                        <a:t>fabio.stella@unimib.it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(per Erasmus Traineeship ed Extra EU)</a:t>
                      </a:r>
                    </a:p>
                    <a:p>
                      <a:endParaRPr lang="it-IT" sz="11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2052261"/>
                  </a:ext>
                </a:extLst>
              </a:tr>
              <a:tr h="195392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it-IT" sz="11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21803520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F490D6-614C-6549-A255-546F04842F49}"/>
              </a:ext>
            </a:extLst>
          </p:cNvPr>
          <p:cNvSpPr txBox="1"/>
          <p:nvPr/>
        </p:nvSpPr>
        <p:spPr>
          <a:xfrm>
            <a:off x="433089" y="234462"/>
            <a:ext cx="6846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Internazionalizzazione</a:t>
            </a:r>
          </a:p>
        </p:txBody>
      </p:sp>
    </p:spTree>
    <p:extLst>
      <p:ext uri="{BB962C8B-B14F-4D97-AF65-F5344CB8AC3E}">
        <p14:creationId xmlns:p14="http://schemas.microsoft.com/office/powerpoint/2010/main" val="2632247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pic>
        <p:nvPicPr>
          <p:cNvPr id="410" name="Shape 410" descr="D:\_da fare\_incontroMatricole\BuonLavoro_Piazzett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272960" y="250377"/>
            <a:ext cx="3784819" cy="923329"/>
          </a:xfrm>
          <a:prstGeom prst="rect">
            <a:avLst/>
          </a:prstGeom>
          <a:solidFill>
            <a:schemeClr val="lt1">
              <a:alpha val="60784"/>
            </a:schemeClr>
          </a:solidFill>
          <a:ln>
            <a:noFill/>
          </a:ln>
          <a:effectLst>
            <a:outerShdw blurRad="50799" dist="50800" dir="5400000" algn="ctr" rotWithShape="0">
              <a:schemeClr val="dk1">
                <a:alpha val="69803"/>
              </a:scheme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5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Buon lavoro!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pic>
        <p:nvPicPr>
          <p:cNvPr id="61" name="Shape 61" descr="D:\_da fare\_incontroMatricole\VitaUniversitaria_U6.tif"/>
          <p:cNvPicPr preferRelativeResize="0"/>
          <p:nvPr/>
        </p:nvPicPr>
        <p:blipFill rotWithShape="1">
          <a:blip r:embed="rId3">
            <a:alphaModFix/>
          </a:blip>
          <a:srcRect l="2037" r="5695"/>
          <a:stretch/>
        </p:blipFill>
        <p:spPr>
          <a:xfrm>
            <a:off x="0" y="0"/>
            <a:ext cx="9486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272960" y="250377"/>
            <a:ext cx="5378394" cy="923329"/>
          </a:xfrm>
          <a:prstGeom prst="rect">
            <a:avLst/>
          </a:prstGeom>
          <a:solidFill>
            <a:schemeClr val="lt1">
              <a:alpha val="60784"/>
            </a:schemeClr>
          </a:solidFill>
          <a:ln>
            <a:noFill/>
          </a:ln>
          <a:effectLst>
            <a:outerShdw blurRad="50799" dist="50800" dir="5400000" algn="ctr" rotWithShape="0">
              <a:schemeClr val="dk1">
                <a:alpha val="69803"/>
              </a:scheme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5400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Vita Universitaria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vita universitaria: </a:t>
            </a:r>
            <a:r>
              <a:rPr lang="it-IT" sz="4000" b="1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esigenze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23855" y="3710762"/>
            <a:ext cx="9088341" cy="25548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Il tempo di lezione/studio/verifica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Il dialogo con i docenti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collaborazione tra studenti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L’uso delle strutture e dei servizi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1880684" y="2079341"/>
            <a:ext cx="3964548" cy="107721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Richiede capacità di</a:t>
            </a:r>
            <a:br>
              <a:rPr lang="it-IT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it-IT" sz="3200">
                <a:solidFill>
                  <a:srgbClr val="C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auto-organizzare</a:t>
            </a:r>
          </a:p>
        </p:txBody>
      </p:sp>
      <p:pic>
        <p:nvPicPr>
          <p:cNvPr id="119" name="Shape 119" descr="https://www.atmanco.com/wp-content/uploads/2014/08/self-employed-infographics-1024x10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4351" y="1453737"/>
            <a:ext cx="2727546" cy="27275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ctr" rotWithShape="0">
              <a:schemeClr val="dk1">
                <a:alpha val="62745"/>
              </a:scheme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Segreterie Studenti e Segreterie Online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Segreteria Studenti + Ufficio Tasse </a:t>
            </a:r>
          </a:p>
          <a:p>
            <a:pPr marL="177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U17 – piazzetta Difesa delle Donne</a:t>
            </a:r>
            <a:r>
              <a:rPr lang="it-IT" dirty="0"/>
              <a:t>,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dirty="0"/>
              <a:t>Sportello su appuntamento </a:t>
            </a:r>
          </a:p>
          <a:p>
            <a:pPr marL="177800" indent="0">
              <a:spcBef>
                <a:spcPts val="0"/>
              </a:spcBef>
              <a:buNone/>
            </a:pPr>
            <a:r>
              <a:rPr lang="it-IT" sz="1800" dirty="0">
                <a:solidFill>
                  <a:srgbClr val="0352A6"/>
                </a:solidFill>
                <a:effectLst/>
                <a:latin typeface="Helvetica Neue" panose="02000503000000020004" pitchFamily="2" charset="0"/>
                <a:hlinkClick r:id="rId3"/>
              </a:rPr>
              <a:t>https://www.unimib.it/servizi/studenti-e-laureati/segreterie-studenti</a:t>
            </a:r>
            <a:endParaRPr lang="it-IT" sz="1800" dirty="0">
              <a:solidFill>
                <a:srgbClr val="0352A6"/>
              </a:solidFill>
              <a:effectLst/>
              <a:latin typeface="Helvetica Neue" panose="02000503000000020004" pitchFamily="2" charset="0"/>
            </a:endParaRPr>
          </a:p>
          <a:p>
            <a:pPr marL="177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Segreterie Online (Esse3): 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Iscrizioni esami, date e luogo degli appelli di esame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Servizi generali di segreteria (iscrizioni, certificati,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etc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  <a:p>
            <a:pPr marL="6223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it-IT" sz="20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Registrazione Esse3 (che avete già effettuato): 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sng" strike="noStrike" cap="none" dirty="0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4"/>
              </a:rPr>
              <a:t>www.unimib.it/segreterieonline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Validi per tutti i servizi online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Ci possono essere alcuni giorni di ritardo fra l’iscrizione, l’assegnazione dell’account e l’attivazione di e-learning (</a:t>
            </a:r>
            <a:r>
              <a:rPr lang="it-IT" sz="2000" b="0" i="0" u="sng" strike="noStrike" cap="none" dirty="0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5"/>
              </a:rPr>
              <a:t>http://elearning.unimib.it/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Segreteria Didattica del CdL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Segreteria Didattica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segreteria.didattica@disco.unimib.it</a:t>
            </a:r>
            <a:endParaRPr lang="it-IT"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Presso il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DISCo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– Ed. U14</a:t>
            </a:r>
            <a:endParaRPr lang="it-IT" dirty="0"/>
          </a:p>
          <a:p>
            <a:pPr marL="6223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Sito web: </a:t>
            </a:r>
            <a:r>
              <a:rPr lang="it-IT" sz="2400" b="0" i="0" u="sng" strike="noStrike" cap="none" dirty="0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4"/>
              </a:rPr>
              <a:t>www.disco.unimib.it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Wingdings" pitchFamily="2" charset="2"/>
              </a:rPr>
              <a:t> didattica  Per chi è già iscritto Corso di Laurea in Informatica</a:t>
            </a:r>
            <a:endParaRPr lang="it-IT"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778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5"/>
              </a:rPr>
              <a:t>https://elearning.unimib.it/course/index.php?categoryid=2660</a:t>
            </a:r>
            <a:endParaRPr lang="it-IT"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Avvisi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Calendario didattico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Orario delle lezioni e relative aule</a:t>
            </a:r>
          </a:p>
          <a:p>
            <a:pPr marL="6223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6"/>
              </a:rPr>
              <a:t>https://gestioneorari.didattica.unimib.it/PortaleStudentiUnimib/index.php?view=easycourse&amp;_lang=it</a:t>
            </a:r>
            <a:endParaRPr lang="it-IT" dirty="0"/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Link agli insegnamenti e relative informazioni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Orario di ricevimento dei docenti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8111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Helvetica Neue Light"/>
              <a:buNone/>
            </a:pPr>
            <a:r>
              <a:rPr lang="it-IT" sz="40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Servizi Generali di Ateneo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23855" y="1478948"/>
            <a:ext cx="9088341" cy="47866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57188" marR="0" lvl="0" indent="-1793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Sito web di Ateneo: </a:t>
            </a:r>
            <a:b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it-IT" sz="2400" b="0" i="0" u="sng" strike="noStrike" cap="none" dirty="0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http://www.unimib.it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Mail </a:t>
            </a:r>
            <a:r>
              <a:rPr lang="it-IT" sz="2400" b="0" i="0" u="none" strike="noStrike" cap="none" dirty="0" err="1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nomeutente@campus.unimib.it</a:t>
            </a:r>
            <a:endParaRPr lang="it-IT" sz="24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 fornirvi informazioni: leggetela!  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 comunicare con i docenti per problemi “personali”</a:t>
            </a:r>
            <a:b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(non usare account privati! mail cestinate)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sng" strike="noStrike" cap="none" dirty="0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Servizi elettronici di Ateneo</a:t>
            </a: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…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Riviste on-line</a:t>
            </a:r>
          </a:p>
          <a:p>
            <a:pPr marL="803275" marR="0" lvl="1" indent="-1809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Wi-Fi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Laboratori</a:t>
            </a:r>
          </a:p>
          <a:p>
            <a:pPr marL="357188" marR="0" lvl="0" indent="-17938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Biblioteche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ftr" idx="11"/>
          </p:nvPr>
        </p:nvSpPr>
        <p:spPr>
          <a:xfrm>
            <a:off x="3028949" y="6356351"/>
            <a:ext cx="388868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it-IT" sz="12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Presentazione alle Matricole</a:t>
            </a:r>
          </a:p>
        </p:txBody>
      </p:sp>
      <p:pic>
        <p:nvPicPr>
          <p:cNvPr id="153" name="Shape 153" descr="D:\_da fare\_incontroMatricole\IlCorsoDiLaurea_LaboratoriU14.PNG"/>
          <p:cNvPicPr preferRelativeResize="0"/>
          <p:nvPr/>
        </p:nvPicPr>
        <p:blipFill rotWithShape="1">
          <a:blip r:embed="rId3">
            <a:alphaModFix/>
          </a:blip>
          <a:srcRect l="15419" t="-556" r="9477" b="556"/>
          <a:stretch/>
        </p:blipFill>
        <p:spPr>
          <a:xfrm>
            <a:off x="0" y="-38100"/>
            <a:ext cx="9144001" cy="6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272960" y="250377"/>
            <a:ext cx="5009577" cy="923329"/>
          </a:xfrm>
          <a:prstGeom prst="rect">
            <a:avLst/>
          </a:prstGeom>
          <a:solidFill>
            <a:schemeClr val="lt1">
              <a:alpha val="60784"/>
            </a:schemeClr>
          </a:solidFill>
          <a:ln>
            <a:noFill/>
          </a:ln>
          <a:effectLst>
            <a:outerShdw blurRad="50799" dist="50800" dir="5400000" algn="ctr" rotWithShape="0">
              <a:schemeClr val="dk1">
                <a:alpha val="69803"/>
              </a:scheme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it-IT" sz="5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Il Corso di Laurea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_DISCo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2331</Words>
  <Application>Microsoft Macintosh PowerPoint</Application>
  <PresentationFormat>Presentazione su schermo (4:3)</PresentationFormat>
  <Paragraphs>384</Paragraphs>
  <Slides>37</Slides>
  <Notes>35</Notes>
  <HiddenSlides>10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6" baseType="lpstr">
      <vt:lpstr>Calibri</vt:lpstr>
      <vt:lpstr>Arial</vt:lpstr>
      <vt:lpstr>Wingdings</vt:lpstr>
      <vt:lpstr>Noto Sans Symbols</vt:lpstr>
      <vt:lpstr>Verdana</vt:lpstr>
      <vt:lpstr>Helvetica Neue</vt:lpstr>
      <vt:lpstr>Calibri Light</vt:lpstr>
      <vt:lpstr>Helvetica Neue Light</vt:lpstr>
      <vt:lpstr>Template_DISCo</vt:lpstr>
      <vt:lpstr>Corso di Laurea in Informatica</vt:lpstr>
      <vt:lpstr>Obiettivi del CdL</vt:lpstr>
      <vt:lpstr>Obiettivi del CdL</vt:lpstr>
      <vt:lpstr>Presentazione standard di PowerPoint</vt:lpstr>
      <vt:lpstr>La vita universitaria: esigenze</vt:lpstr>
      <vt:lpstr>Segreterie Studenti e Segreterie Online</vt:lpstr>
      <vt:lpstr>Segreteria Didattica del CdL</vt:lpstr>
      <vt:lpstr>Servizi Generali di Ateneo</vt:lpstr>
      <vt:lpstr>Presentazione standard di PowerPoint</vt:lpstr>
      <vt:lpstr>Il Corso di Laurea</vt:lpstr>
      <vt:lpstr>Ma cosa sono i CFU?</vt:lpstr>
      <vt:lpstr>Insegnamenti del I anno</vt:lpstr>
      <vt:lpstr>Attività e strumenti didattici</vt:lpstr>
      <vt:lpstr>Avvertimenti e Suggerimenti</vt:lpstr>
      <vt:lpstr>E-learning blended (Moodle)</vt:lpstr>
      <vt:lpstr>Organizzazione: schema generale</vt:lpstr>
      <vt:lpstr>Alcuni suggerimenti</vt:lpstr>
      <vt:lpstr>Dove e come studiare</vt:lpstr>
      <vt:lpstr>Canali di comunicazione</vt:lpstr>
      <vt:lpstr>Valutazione della didattica</vt:lpstr>
      <vt:lpstr>Verifica Lingua straniera</vt:lpstr>
      <vt:lpstr>Conoscenze matematiche di base</vt:lpstr>
      <vt:lpstr>Pre-corsi di matematica dal 18 al 29/09</vt:lpstr>
      <vt:lpstr>Corso di Richiami di Matematica</vt:lpstr>
      <vt:lpstr>OBBLIGO FORMATIVO</vt:lpstr>
      <vt:lpstr> I vostri Docenti</vt:lpstr>
      <vt:lpstr>Esami di Matematica</vt:lpstr>
      <vt:lpstr>Presentazione standard di PowerPoint</vt:lpstr>
      <vt:lpstr>Rappresentanti degli Studenti</vt:lpstr>
      <vt:lpstr>Come contattarli</vt:lpstr>
      <vt:lpstr>Tutorato Matricole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Laurea in Informatica</dc:title>
  <cp:lastModifiedBy>alberto.dennunzio@unimib.it</cp:lastModifiedBy>
  <cp:revision>85</cp:revision>
  <dcterms:modified xsi:type="dcterms:W3CDTF">2023-11-03T09:12:18Z</dcterms:modified>
</cp:coreProperties>
</file>