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2" r:id="rId1"/>
  </p:sldMasterIdLst>
  <p:notesMasterIdLst>
    <p:notesMasterId r:id="rId6"/>
  </p:notesMasterIdLst>
  <p:sldIdLst>
    <p:sldId id="256" r:id="rId2"/>
    <p:sldId id="259" r:id="rId3"/>
    <p:sldId id="260" r:id="rId4"/>
    <p:sldId id="262" r:id="rId5"/>
  </p:sldIdLst>
  <p:sldSz cx="9144000" cy="5143500" type="screen16x9"/>
  <p:notesSz cx="6858000" cy="9144000"/>
  <p:embeddedFontLst>
    <p:embeddedFont>
      <p:font typeface="Lato" panose="020F0502020204030203" pitchFamily="34" charset="0"/>
      <p:regular r:id="rId7"/>
      <p:bold r:id="rId8"/>
      <p:italic r:id="rId9"/>
      <p:boldItalic r:id="rId10"/>
    </p:embeddedFont>
    <p:embeddedFont>
      <p:font typeface="Montserrat" panose="00000500000000000000" pitchFamily="2" charset="0"/>
      <p:regular r:id="rId11"/>
      <p:bold r:id="rId12"/>
      <p:italic r:id="rId13"/>
      <p:boldItalic r:id="rId14"/>
    </p:embeddedFont>
    <p:embeddedFont>
      <p:font typeface="Montserrat Black" panose="00000A00000000000000" pitchFamily="2" charset="0"/>
      <p:bold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216" y="5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font" Target="fonts/font7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10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font" Target="fonts/font9.fntdata"/><Relationship Id="rId10" Type="http://schemas.openxmlformats.org/officeDocument/2006/relationships/font" Target="fonts/font4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217a4e499e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Google Shape;265;g217a4e499e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22e8b4a0e4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22e8b4a0e4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g217a4e499e8_0_4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" name="Google Shape;309;g217a4e499e8_0_4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06bd52e1a8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06bd52e1a8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●"/>
              <a:defRPr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○"/>
              <a:defRPr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■"/>
              <a:defRPr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SECTION_TITLE_AND_DESCRIPTION_1_1_3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53849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subTitle" idx="1"/>
          </p:nvPr>
        </p:nvSpPr>
        <p:spPr>
          <a:xfrm>
            <a:off x="3538497" y="31480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/>
          </p:nvPr>
        </p:nvSpPr>
        <p:spPr>
          <a:xfrm>
            <a:off x="6028553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3"/>
          </p:nvPr>
        </p:nvSpPr>
        <p:spPr>
          <a:xfrm>
            <a:off x="6028553" y="31480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4"/>
          </p:nvPr>
        </p:nvSpPr>
        <p:spPr>
          <a:xfrm>
            <a:off x="1048447" y="26155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13"/>
          <p:cNvSpPr txBox="1">
            <a:spLocks noGrp="1"/>
          </p:cNvSpPr>
          <p:nvPr>
            <p:ph type="subTitle" idx="5"/>
          </p:nvPr>
        </p:nvSpPr>
        <p:spPr>
          <a:xfrm>
            <a:off x="1048447" y="31480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13"/>
          <p:cNvSpPr txBox="1">
            <a:spLocks noGrp="1"/>
          </p:cNvSpPr>
          <p:nvPr>
            <p:ph type="title" idx="6" hasCustomPrompt="1"/>
          </p:nvPr>
        </p:nvSpPr>
        <p:spPr>
          <a:xfrm>
            <a:off x="10484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7" hasCustomPrompt="1"/>
          </p:nvPr>
        </p:nvSpPr>
        <p:spPr>
          <a:xfrm>
            <a:off x="353850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8" hasCustomPrompt="1"/>
          </p:nvPr>
        </p:nvSpPr>
        <p:spPr>
          <a:xfrm>
            <a:off x="6028550" y="1770700"/>
            <a:ext cx="2067000" cy="723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36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hree Columns ">
  <p:cSld name="SECTION_TITLE_AND_DESCRIPTION_1_1_4">
    <p:bg>
      <p:bgPr>
        <a:solidFill>
          <a:schemeClr val="lt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>
            <a:spLocks noGrp="1"/>
          </p:cNvSpPr>
          <p:nvPr>
            <p:ph type="title"/>
          </p:nvPr>
        </p:nvSpPr>
        <p:spPr>
          <a:xfrm>
            <a:off x="353849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2" name="Google Shape;62;p14"/>
          <p:cNvSpPr txBox="1">
            <a:spLocks noGrp="1"/>
          </p:cNvSpPr>
          <p:nvPr>
            <p:ph type="subTitle" idx="1"/>
          </p:nvPr>
        </p:nvSpPr>
        <p:spPr>
          <a:xfrm>
            <a:off x="3538497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3" name="Google Shape;63;p14"/>
          <p:cNvSpPr txBox="1">
            <a:spLocks noGrp="1"/>
          </p:cNvSpPr>
          <p:nvPr>
            <p:ph type="title" idx="2"/>
          </p:nvPr>
        </p:nvSpPr>
        <p:spPr>
          <a:xfrm>
            <a:off x="6028553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14"/>
          <p:cNvSpPr txBox="1">
            <a:spLocks noGrp="1"/>
          </p:cNvSpPr>
          <p:nvPr>
            <p:ph type="subTitle" idx="3"/>
          </p:nvPr>
        </p:nvSpPr>
        <p:spPr>
          <a:xfrm>
            <a:off x="6028553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14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6" name="Google Shape;66;p14"/>
          <p:cNvSpPr txBox="1">
            <a:spLocks noGrp="1"/>
          </p:cNvSpPr>
          <p:nvPr>
            <p:ph type="title" idx="5"/>
          </p:nvPr>
        </p:nvSpPr>
        <p:spPr>
          <a:xfrm>
            <a:off x="1048447" y="276797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67" name="Google Shape;67;p14"/>
          <p:cNvSpPr txBox="1">
            <a:spLocks noGrp="1"/>
          </p:cNvSpPr>
          <p:nvPr>
            <p:ph type="subTitle" idx="6"/>
          </p:nvPr>
        </p:nvSpPr>
        <p:spPr>
          <a:xfrm>
            <a:off x="1048447" y="3452875"/>
            <a:ext cx="20670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&amp; title">
  <p:cSld name="BLANK_1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>
            <a:spLocks noGrp="1"/>
          </p:cNvSpPr>
          <p:nvPr>
            <p:ph type="title"/>
          </p:nvPr>
        </p:nvSpPr>
        <p:spPr>
          <a:xfrm>
            <a:off x="410675" y="375400"/>
            <a:ext cx="7498800" cy="102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_ONLY_1"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9"/>
          <p:cNvSpPr txBox="1">
            <a:spLocks noGrp="1"/>
          </p:cNvSpPr>
          <p:nvPr>
            <p:ph type="title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Six Columns  ">
  <p:cSld name="SECTION_TITLE_AND_DESCRIPTION_1_1_1"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0"/>
          <p:cNvSpPr txBox="1">
            <a:spLocks noGrp="1"/>
          </p:cNvSpPr>
          <p:nvPr>
            <p:ph type="title"/>
          </p:nvPr>
        </p:nvSpPr>
        <p:spPr>
          <a:xfrm>
            <a:off x="3538497" y="1818541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2" name="Google Shape;92;p20"/>
          <p:cNvSpPr txBox="1">
            <a:spLocks noGrp="1"/>
          </p:cNvSpPr>
          <p:nvPr>
            <p:ph type="subTitle" idx="1"/>
          </p:nvPr>
        </p:nvSpPr>
        <p:spPr>
          <a:xfrm>
            <a:off x="3538498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3" name="Google Shape;93;p20"/>
          <p:cNvSpPr txBox="1">
            <a:spLocks noGrp="1"/>
          </p:cNvSpPr>
          <p:nvPr>
            <p:ph type="title" idx="2"/>
          </p:nvPr>
        </p:nvSpPr>
        <p:spPr>
          <a:xfrm>
            <a:off x="6028553" y="1818541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0"/>
          <p:cNvSpPr txBox="1">
            <a:spLocks noGrp="1"/>
          </p:cNvSpPr>
          <p:nvPr>
            <p:ph type="subTitle" idx="3"/>
          </p:nvPr>
        </p:nvSpPr>
        <p:spPr>
          <a:xfrm>
            <a:off x="6028552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5" name="Google Shape;95;p20"/>
          <p:cNvSpPr txBox="1">
            <a:spLocks noGrp="1"/>
          </p:cNvSpPr>
          <p:nvPr>
            <p:ph type="title" idx="4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20"/>
          <p:cNvSpPr txBox="1">
            <a:spLocks noGrp="1"/>
          </p:cNvSpPr>
          <p:nvPr>
            <p:ph type="title" idx="5"/>
          </p:nvPr>
        </p:nvSpPr>
        <p:spPr>
          <a:xfrm>
            <a:off x="1048447" y="1818541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subTitle" idx="6"/>
          </p:nvPr>
        </p:nvSpPr>
        <p:spPr>
          <a:xfrm>
            <a:off x="1048450" y="2324765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8" name="Google Shape;98;p20"/>
          <p:cNvSpPr txBox="1">
            <a:spLocks noGrp="1"/>
          </p:cNvSpPr>
          <p:nvPr>
            <p:ph type="title" idx="7"/>
          </p:nvPr>
        </p:nvSpPr>
        <p:spPr>
          <a:xfrm>
            <a:off x="353849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9" name="Google Shape;99;p20"/>
          <p:cNvSpPr txBox="1">
            <a:spLocks noGrp="1"/>
          </p:cNvSpPr>
          <p:nvPr>
            <p:ph type="subTitle" idx="8"/>
          </p:nvPr>
        </p:nvSpPr>
        <p:spPr>
          <a:xfrm>
            <a:off x="3538498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20"/>
          <p:cNvSpPr txBox="1">
            <a:spLocks noGrp="1"/>
          </p:cNvSpPr>
          <p:nvPr>
            <p:ph type="title" idx="9"/>
          </p:nvPr>
        </p:nvSpPr>
        <p:spPr>
          <a:xfrm>
            <a:off x="6028553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20"/>
          <p:cNvSpPr txBox="1">
            <a:spLocks noGrp="1"/>
          </p:cNvSpPr>
          <p:nvPr>
            <p:ph type="subTitle" idx="13"/>
          </p:nvPr>
        </p:nvSpPr>
        <p:spPr>
          <a:xfrm>
            <a:off x="6028552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2" name="Google Shape;102;p20"/>
          <p:cNvSpPr txBox="1">
            <a:spLocks noGrp="1"/>
          </p:cNvSpPr>
          <p:nvPr>
            <p:ph type="title" idx="14"/>
          </p:nvPr>
        </p:nvSpPr>
        <p:spPr>
          <a:xfrm>
            <a:off x="1048447" y="3325035"/>
            <a:ext cx="2067000" cy="548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3" name="Google Shape;103;p20"/>
          <p:cNvSpPr txBox="1">
            <a:spLocks noGrp="1"/>
          </p:cNvSpPr>
          <p:nvPr>
            <p:ph type="subTitle" idx="15"/>
          </p:nvPr>
        </p:nvSpPr>
        <p:spPr>
          <a:xfrm>
            <a:off x="1048450" y="3831259"/>
            <a:ext cx="2067000" cy="64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None/>
              <a:defRPr sz="2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-column text 1">
  <p:cSld name="ONE_COLUMN_TEXT_1">
    <p:bg>
      <p:bgPr>
        <a:solidFill>
          <a:schemeClr val="lt1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>
            <a:spLocks noGrp="1"/>
          </p:cNvSpPr>
          <p:nvPr>
            <p:ph type="title"/>
          </p:nvPr>
        </p:nvSpPr>
        <p:spPr>
          <a:xfrm>
            <a:off x="5337175" y="129712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400"/>
              <a:buNone/>
              <a:defRPr sz="2400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1"/>
          </p:nvPr>
        </p:nvSpPr>
        <p:spPr>
          <a:xfrm>
            <a:off x="5337175" y="2593875"/>
            <a:ext cx="2837400" cy="1252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●"/>
              <a:defRPr sz="1600">
                <a:solidFill>
                  <a:schemeClr val="lt1"/>
                </a:solidFill>
              </a:defRPr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○"/>
              <a:defRPr sz="1600">
                <a:solidFill>
                  <a:schemeClr val="lt1"/>
                </a:solidFill>
              </a:defRPr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Char char="■"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_3">
    <p:bg>
      <p:bgPr>
        <a:solidFill>
          <a:schemeClr val="lt1"/>
        </a:solidFill>
        <a:effectLst/>
      </p:bgPr>
    </p:bg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2"/>
          <p:cNvSpPr txBox="1">
            <a:spLocks noGrp="1"/>
          </p:cNvSpPr>
          <p:nvPr>
            <p:ph type="body" idx="1"/>
          </p:nvPr>
        </p:nvSpPr>
        <p:spPr>
          <a:xfrm>
            <a:off x="2038025" y="1476000"/>
            <a:ext cx="5067900" cy="304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 i="1"/>
            </a:lvl1pPr>
            <a:lvl2pPr marL="914400" lvl="1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 i="1"/>
            </a:lvl2pPr>
            <a:lvl3pPr marL="1371600" lvl="2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 i="1"/>
            </a:lvl3pPr>
            <a:lvl4pPr marL="1828800" lvl="3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 i="1"/>
            </a:lvl4pPr>
            <a:lvl5pPr marL="2286000" lvl="4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 i="1"/>
            </a:lvl5pPr>
            <a:lvl6pPr marL="2743200" lvl="5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 i="1"/>
            </a:lvl6pPr>
            <a:lvl7pPr marL="3200400" lvl="6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3200" i="1"/>
            </a:lvl7pPr>
            <a:lvl8pPr marL="3657600" lvl="7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○"/>
              <a:defRPr sz="3200" i="1"/>
            </a:lvl8pPr>
            <a:lvl9pPr marL="4114800" lvl="8" indent="-431800" algn="ctr" rtl="0">
              <a:spcBef>
                <a:spcPts val="0"/>
              </a:spcBef>
              <a:spcAft>
                <a:spcPts val="0"/>
              </a:spcAft>
              <a:buSzPts val="3200"/>
              <a:buChar char="■"/>
              <a:defRPr sz="3200" i="1"/>
            </a:lvl9pPr>
          </a:lstStyle>
          <a:p>
            <a:endParaRPr/>
          </a:p>
        </p:txBody>
      </p:sp>
      <p:sp>
        <p:nvSpPr>
          <p:cNvPr id="109" name="Google Shape;109;p22"/>
          <p:cNvSpPr txBox="1"/>
          <p:nvPr/>
        </p:nvSpPr>
        <p:spPr>
          <a:xfrm>
            <a:off x="3593400" y="552769"/>
            <a:ext cx="1957200" cy="65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1">
                <a:solidFill>
                  <a:srgbClr val="0A7AFF"/>
                </a:solidFill>
                <a:latin typeface="Lato"/>
                <a:ea typeface="Lato"/>
                <a:cs typeface="Lato"/>
                <a:sym typeface="Lato"/>
              </a:rPr>
              <a:t>“</a:t>
            </a:r>
            <a:endParaRPr sz="9600" b="1">
              <a:solidFill>
                <a:srgbClr val="0A7A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Black"/>
              <a:buNone/>
              <a:defRPr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Black"/>
              <a:buNone/>
              <a:defRPr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Black"/>
              <a:buNone/>
              <a:defRPr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Black"/>
              <a:buNone/>
              <a:defRPr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Black"/>
              <a:buNone/>
              <a:defRPr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Black"/>
              <a:buNone/>
              <a:defRPr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Black"/>
              <a:buNone/>
              <a:defRPr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Black"/>
              <a:buNone/>
              <a:defRPr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 Black"/>
              <a:buNone/>
              <a:defRPr sz="2800">
                <a:solidFill>
                  <a:schemeClr val="dk1"/>
                </a:solidFill>
                <a:latin typeface="Montserrat Black"/>
                <a:ea typeface="Montserrat Black"/>
                <a:cs typeface="Montserrat Black"/>
                <a:sym typeface="Montserrat Black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9" r:id="rId11"/>
    <p:sldLayoutId id="2147483660" r:id="rId12"/>
    <p:sldLayoutId id="2147483661" r:id="rId13"/>
    <p:sldLayoutId id="2147483665" r:id="rId14"/>
    <p:sldLayoutId id="2147483666" r:id="rId15"/>
    <p:sldLayoutId id="2147483667" r:id="rId16"/>
    <p:sldLayoutId id="2147483668" r:id="rId1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" name="Google Shape;267;p5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37075" y="-66680"/>
            <a:ext cx="9381077" cy="5276861"/>
          </a:xfrm>
          <a:prstGeom prst="rect">
            <a:avLst/>
          </a:prstGeom>
          <a:noFill/>
          <a:ln>
            <a:noFill/>
          </a:ln>
        </p:spPr>
      </p:pic>
      <p:sp>
        <p:nvSpPr>
          <p:cNvPr id="268" name="Google Shape;268;p58"/>
          <p:cNvSpPr txBox="1"/>
          <p:nvPr/>
        </p:nvSpPr>
        <p:spPr>
          <a:xfrm>
            <a:off x="2916113" y="2796850"/>
            <a:ext cx="30747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COMPANY’S PRESENTATION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61"/>
          <p:cNvSpPr txBox="1">
            <a:spLocks noGrp="1"/>
          </p:cNvSpPr>
          <p:nvPr>
            <p:ph type="title"/>
          </p:nvPr>
        </p:nvSpPr>
        <p:spPr>
          <a:xfrm>
            <a:off x="932250" y="405050"/>
            <a:ext cx="5299500" cy="6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39285"/>
              <a:buFont typeface="Arial"/>
              <a:buNone/>
            </a:pPr>
            <a:r>
              <a:rPr lang="en-GB" b="1" dirty="0">
                <a:solidFill>
                  <a:srgbClr val="0A7AFF"/>
                </a:solidFill>
                <a:latin typeface="Montserrat"/>
                <a:ea typeface="Montserrat"/>
                <a:cs typeface="Montserrat"/>
                <a:sym typeface="Montserrat"/>
              </a:rPr>
              <a:t>NEULABS</a:t>
            </a:r>
            <a:r>
              <a:rPr lang="en-GB" b="1" dirty="0">
                <a:latin typeface="Montserrat"/>
                <a:ea typeface="Montserrat"/>
                <a:cs typeface="Montserrat"/>
                <a:sym typeface="Montserrat"/>
              </a:rPr>
              <a:t> IN A NUTSHELL</a:t>
            </a:r>
            <a:endParaRPr b="1" dirty="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04" name="Google Shape;304;p61"/>
          <p:cNvCxnSpPr/>
          <p:nvPr/>
        </p:nvCxnSpPr>
        <p:spPr>
          <a:xfrm>
            <a:off x="1026200" y="414022"/>
            <a:ext cx="1657500" cy="0"/>
          </a:xfrm>
          <a:prstGeom prst="straightConnector1">
            <a:avLst/>
          </a:prstGeom>
          <a:noFill/>
          <a:ln w="9525" cap="flat" cmpd="sng">
            <a:solidFill>
              <a:srgbClr val="1BC7FD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305" name="Google Shape;305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9076" y="4702351"/>
            <a:ext cx="284227" cy="28422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406;p66">
            <a:extLst>
              <a:ext uri="{FF2B5EF4-FFF2-40B4-BE49-F238E27FC236}">
                <a16:creationId xmlns:a16="http://schemas.microsoft.com/office/drawing/2014/main" id="{2FA29C39-8DDC-CE35-2EA8-50A98197F030}"/>
              </a:ext>
            </a:extLst>
          </p:cNvPr>
          <p:cNvSpPr txBox="1"/>
          <p:nvPr/>
        </p:nvSpPr>
        <p:spPr>
          <a:xfrm>
            <a:off x="675922" y="1040842"/>
            <a:ext cx="7696801" cy="779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A7A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Digital group with 10 e-commerce brands and 30€M+ revenues in 2024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Neulabs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operates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10 Direct To Consumer brands selling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only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online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across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several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product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categories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, with  Brand websites (Direct To Consumer) and marketplaces (Amazon, eBay,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etc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). From 0€ to 30€M+ in 3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years</a:t>
            </a:r>
            <a:endParaRPr sz="1100" dirty="0">
              <a:solidFill>
                <a:srgbClr val="81828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3" name="Google Shape;406;p66">
            <a:extLst>
              <a:ext uri="{FF2B5EF4-FFF2-40B4-BE49-F238E27FC236}">
                <a16:creationId xmlns:a16="http://schemas.microsoft.com/office/drawing/2014/main" id="{365373F6-9DDD-9844-B663-E2C995501EAE}"/>
              </a:ext>
            </a:extLst>
          </p:cNvPr>
          <p:cNvSpPr txBox="1"/>
          <p:nvPr/>
        </p:nvSpPr>
        <p:spPr>
          <a:xfrm>
            <a:off x="675922" y="2034159"/>
            <a:ext cx="7696801" cy="779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A7A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Based in Milan, but with European footprint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70% of revenues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outside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Italy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.  1/3 of the team remote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based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,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abroad</a:t>
            </a:r>
            <a:endParaRPr lang="it-IT" sz="1100" dirty="0">
              <a:solidFill>
                <a:srgbClr val="81828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English official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language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of the Company – No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need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to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speak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italian</a:t>
            </a:r>
            <a:endParaRPr sz="1100" dirty="0">
              <a:solidFill>
                <a:srgbClr val="81828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025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" name="Google Shape;406;p66">
            <a:extLst>
              <a:ext uri="{FF2B5EF4-FFF2-40B4-BE49-F238E27FC236}">
                <a16:creationId xmlns:a16="http://schemas.microsoft.com/office/drawing/2014/main" id="{ABAA9466-CBE1-AAC7-9CBD-F4974CB339C2}"/>
              </a:ext>
            </a:extLst>
          </p:cNvPr>
          <p:cNvSpPr txBox="1"/>
          <p:nvPr/>
        </p:nvSpPr>
        <p:spPr>
          <a:xfrm>
            <a:off x="675922" y="3027476"/>
            <a:ext cx="7696801" cy="738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A7A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With a young team, adding new talents to the team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65 people, 29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y.o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.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average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age.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Very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active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in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hiring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people via internships (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both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«curriculare» and «extracurriculare» internships in Milan)</a:t>
            </a:r>
            <a:endParaRPr sz="1100" dirty="0">
              <a:solidFill>
                <a:srgbClr val="81828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025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5" name="Google Shape;406;p66">
            <a:extLst>
              <a:ext uri="{FF2B5EF4-FFF2-40B4-BE49-F238E27FC236}">
                <a16:creationId xmlns:a16="http://schemas.microsoft.com/office/drawing/2014/main" id="{F9EFE9DF-F747-703F-8376-BABCB20B77FF}"/>
              </a:ext>
            </a:extLst>
          </p:cNvPr>
          <p:cNvSpPr txBox="1"/>
          <p:nvPr/>
        </p:nvSpPr>
        <p:spPr>
          <a:xfrm>
            <a:off x="675922" y="3979977"/>
            <a:ext cx="7696801" cy="879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>
                <a:solidFill>
                  <a:srgbClr val="0A7AFF"/>
                </a:solidFill>
                <a:latin typeface="Montserrat Black"/>
                <a:ea typeface="Montserrat Black"/>
                <a:cs typeface="Montserrat Black"/>
                <a:sym typeface="Montserrat Black"/>
              </a:rPr>
              <a:t>Driven by a senior management team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Founded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by Mauro Giacobbe (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former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Facile CEO)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CFO from Percassi and Mondadori. CTO from Lastminute and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MotorK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. Business managers with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strategic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 consulting and IB background (Bain, BCG, Oliver </a:t>
            </a:r>
            <a:r>
              <a:rPr lang="it-IT" sz="1100" dirty="0" err="1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Wiman</a:t>
            </a:r>
            <a:r>
              <a:rPr lang="it-IT" sz="11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rPr>
              <a:t>, Morgan Stanley, Deloitte, PWC)</a:t>
            </a:r>
            <a:endParaRPr sz="1100" dirty="0">
              <a:solidFill>
                <a:srgbClr val="81828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ctr" rtl="0">
              <a:lnSpc>
                <a:spcPct val="95000"/>
              </a:lnSpc>
              <a:spcBef>
                <a:spcPts val="1200"/>
              </a:spcBef>
              <a:spcAft>
                <a:spcPts val="1200"/>
              </a:spcAft>
              <a:buNone/>
            </a:pPr>
            <a:endParaRPr sz="1025" dirty="0">
              <a:solidFill>
                <a:srgbClr val="434343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62"/>
          <p:cNvSpPr txBox="1">
            <a:spLocks noGrp="1"/>
          </p:cNvSpPr>
          <p:nvPr>
            <p:ph type="title" idx="4294967295"/>
          </p:nvPr>
        </p:nvSpPr>
        <p:spPr>
          <a:xfrm>
            <a:off x="938500" y="445025"/>
            <a:ext cx="4629300" cy="941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Montserrat"/>
                <a:ea typeface="Montserrat"/>
                <a:cs typeface="Montserrat"/>
                <a:sym typeface="Montserrat"/>
              </a:rPr>
              <a:t>THE </a:t>
            </a:r>
            <a:r>
              <a:rPr lang="en-GB" b="1" dirty="0">
                <a:solidFill>
                  <a:srgbClr val="0A7AFF"/>
                </a:solidFill>
                <a:latin typeface="Montserrat"/>
                <a:ea typeface="Montserrat"/>
                <a:cs typeface="Montserrat"/>
                <a:sym typeface="Montserrat"/>
              </a:rPr>
              <a:t>LIFECYCLE</a:t>
            </a:r>
            <a:r>
              <a:rPr lang="en-GB" b="1" dirty="0">
                <a:latin typeface="Montserrat"/>
                <a:ea typeface="Montserrat"/>
                <a:cs typeface="Montserrat"/>
                <a:sym typeface="Montserrat"/>
              </a:rPr>
              <a:t> OF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b="1" dirty="0">
                <a:latin typeface="Montserrat"/>
                <a:ea typeface="Montserrat"/>
                <a:cs typeface="Montserrat"/>
                <a:sym typeface="Montserrat"/>
              </a:rPr>
              <a:t>OR OUR </a:t>
            </a:r>
            <a:r>
              <a:rPr lang="en-GB" b="1" dirty="0">
                <a:solidFill>
                  <a:srgbClr val="0A7AFF"/>
                </a:solidFill>
                <a:latin typeface="Montserrat"/>
                <a:ea typeface="Montserrat"/>
                <a:cs typeface="Montserrat"/>
                <a:sym typeface="Montserrat"/>
              </a:rPr>
              <a:t>BUSINESS</a:t>
            </a:r>
            <a:r>
              <a:rPr lang="en-GB" b="1" dirty="0">
                <a:latin typeface="Montserrat"/>
                <a:ea typeface="Montserrat"/>
                <a:cs typeface="Montserrat"/>
                <a:sym typeface="Montserrat"/>
              </a:rPr>
              <a:t>.</a:t>
            </a:r>
            <a:endParaRPr b="1" dirty="0">
              <a:latin typeface="Montserrat"/>
              <a:ea typeface="Montserrat"/>
              <a:cs typeface="Montserrat"/>
              <a:sym typeface="Montserrat"/>
            </a:endParaRPr>
          </a:p>
        </p:txBody>
      </p:sp>
      <p:cxnSp>
        <p:nvCxnSpPr>
          <p:cNvPr id="312" name="Google Shape;312;p62"/>
          <p:cNvCxnSpPr/>
          <p:nvPr/>
        </p:nvCxnSpPr>
        <p:spPr>
          <a:xfrm>
            <a:off x="1026200" y="414022"/>
            <a:ext cx="2763000" cy="0"/>
          </a:xfrm>
          <a:prstGeom prst="straightConnector1">
            <a:avLst/>
          </a:prstGeom>
          <a:noFill/>
          <a:ln w="9525" cap="flat" cmpd="sng">
            <a:solidFill>
              <a:srgbClr val="1BC7FD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313" name="Google Shape;313;p6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42862" y="2157113"/>
            <a:ext cx="1695300" cy="16953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314" name="Google Shape;314;p62"/>
          <p:cNvGrpSpPr/>
          <p:nvPr/>
        </p:nvGrpSpPr>
        <p:grpSpPr>
          <a:xfrm>
            <a:off x="392700" y="2367800"/>
            <a:ext cx="3103812" cy="1289700"/>
            <a:chOff x="171825" y="1986800"/>
            <a:chExt cx="3103812" cy="1289700"/>
          </a:xfrm>
        </p:grpSpPr>
        <p:sp>
          <p:nvSpPr>
            <p:cNvPr id="315" name="Google Shape;315;p62"/>
            <p:cNvSpPr txBox="1"/>
            <p:nvPr/>
          </p:nvSpPr>
          <p:spPr>
            <a:xfrm>
              <a:off x="171825" y="1986800"/>
              <a:ext cx="22755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 b="1" dirty="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Phase 1: M&amp;A</a:t>
              </a:r>
              <a:endParaRPr sz="13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Using AI and proprietary algorithms, we’ve scouted and discovered high potential D2C brands. Executed the due-diligence, negotiation and </a:t>
              </a:r>
              <a:r>
                <a:rPr lang="en-GB" sz="1000" b="1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acquisition of 100% of the brand</a:t>
              </a:r>
              <a: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</a:t>
              </a:r>
              <a:endParaRPr sz="10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r" rtl="0">
                <a:spcBef>
                  <a:spcPts val="1600"/>
                </a:spcBef>
                <a:spcAft>
                  <a:spcPts val="1600"/>
                </a:spcAft>
                <a:buNone/>
              </a:pPr>
              <a:endParaRPr sz="10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16" name="Google Shape;316;p62"/>
            <p:cNvCxnSpPr/>
            <p:nvPr/>
          </p:nvCxnSpPr>
          <p:spPr>
            <a:xfrm rot="10800000">
              <a:off x="2642038" y="2647950"/>
              <a:ext cx="6336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317" name="Google Shape;317;p62"/>
          <p:cNvGrpSpPr/>
          <p:nvPr/>
        </p:nvGrpSpPr>
        <p:grpSpPr>
          <a:xfrm>
            <a:off x="5430823" y="1441350"/>
            <a:ext cx="3103299" cy="1289700"/>
            <a:chOff x="5209838" y="1060350"/>
            <a:chExt cx="4017735" cy="1289700"/>
          </a:xfrm>
        </p:grpSpPr>
        <p:sp>
          <p:nvSpPr>
            <p:cNvPr id="318" name="Google Shape;318;p62"/>
            <p:cNvSpPr txBox="1"/>
            <p:nvPr/>
          </p:nvSpPr>
          <p:spPr>
            <a:xfrm>
              <a:off x="6696473" y="1060350"/>
              <a:ext cx="25311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 b="1" dirty="0">
                  <a:solidFill>
                    <a:schemeClr val="accen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Phase 3: Growth</a:t>
              </a:r>
              <a:endParaRPr sz="1300" b="1" dirty="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000" b="1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Boost the brands</a:t>
              </a:r>
              <a: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through various levers: </a:t>
              </a:r>
              <a:b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 channel activation </a:t>
              </a:r>
              <a:b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 international expansion </a:t>
              </a:r>
              <a:b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 new product launch</a:t>
              </a:r>
              <a:b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&gt; process improvement</a:t>
              </a:r>
              <a:endParaRPr sz="10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19" name="Google Shape;319;p62"/>
            <p:cNvCxnSpPr/>
            <p:nvPr/>
          </p:nvCxnSpPr>
          <p:spPr>
            <a:xfrm>
              <a:off x="5209838" y="17052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320" name="Google Shape;320;p62"/>
          <p:cNvGrpSpPr/>
          <p:nvPr/>
        </p:nvGrpSpPr>
        <p:grpSpPr>
          <a:xfrm>
            <a:off x="5430823" y="3401450"/>
            <a:ext cx="3260637" cy="1289700"/>
            <a:chOff x="5209838" y="3020450"/>
            <a:chExt cx="4221435" cy="1289700"/>
          </a:xfrm>
        </p:grpSpPr>
        <p:sp>
          <p:nvSpPr>
            <p:cNvPr id="321" name="Google Shape;321;p62"/>
            <p:cNvSpPr txBox="1"/>
            <p:nvPr/>
          </p:nvSpPr>
          <p:spPr>
            <a:xfrm>
              <a:off x="6696473" y="3020450"/>
              <a:ext cx="2734800" cy="128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 b="1" dirty="0">
                  <a:solidFill>
                    <a:schemeClr val="accent1"/>
                  </a:solidFill>
                  <a:latin typeface="Lato"/>
                  <a:ea typeface="Lato"/>
                  <a:cs typeface="Lato"/>
                  <a:sym typeface="Lato"/>
                </a:rPr>
                <a:t>Phase 2: Integration</a:t>
              </a:r>
              <a:endParaRPr sz="1300" b="1" dirty="0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900" b="1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Integration of the brand with the </a:t>
              </a:r>
              <a:r>
                <a:rPr lang="en-GB" sz="1000" b="1" dirty="0" err="1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Neulabs</a:t>
              </a:r>
              <a:r>
                <a:rPr lang="en-GB" sz="1000" b="1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platform and its central teams</a:t>
              </a:r>
              <a:r>
                <a:rPr lang="en-GB" sz="1000" dirty="0">
                  <a:solidFill>
                    <a:srgbClr val="818284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of business, technology, marketing, communication, marketplace and operations.</a:t>
              </a:r>
              <a:endParaRPr sz="1000" dirty="0">
                <a:solidFill>
                  <a:srgbClr val="818284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  <p:cxnSp>
          <p:nvCxnSpPr>
            <p:cNvPr id="322" name="Google Shape;322;p62"/>
            <p:cNvCxnSpPr/>
            <p:nvPr/>
          </p:nvCxnSpPr>
          <p:spPr>
            <a:xfrm>
              <a:off x="5209838" y="3648300"/>
              <a:ext cx="12867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oval" w="med" len="med"/>
            </a:ln>
          </p:spPr>
        </p:cxnSp>
      </p:grpSp>
      <p:grpSp>
        <p:nvGrpSpPr>
          <p:cNvPr id="323" name="Google Shape;323;p62"/>
          <p:cNvGrpSpPr/>
          <p:nvPr/>
        </p:nvGrpSpPr>
        <p:grpSpPr>
          <a:xfrm>
            <a:off x="2883088" y="1109463"/>
            <a:ext cx="3814835" cy="3790597"/>
            <a:chOff x="2662213" y="676344"/>
            <a:chExt cx="3814835" cy="3790597"/>
          </a:xfrm>
        </p:grpSpPr>
        <p:sp>
          <p:nvSpPr>
            <p:cNvPr id="324" name="Google Shape;324;p62"/>
            <p:cNvSpPr/>
            <p:nvPr/>
          </p:nvSpPr>
          <p:spPr>
            <a:xfrm rot="3600185">
              <a:off x="3169983" y="1184511"/>
              <a:ext cx="2774659" cy="2774659"/>
            </a:xfrm>
            <a:prstGeom prst="blockArc">
              <a:avLst>
                <a:gd name="adj1" fmla="val 12622480"/>
                <a:gd name="adj2" fmla="val 19781569"/>
                <a:gd name="adj3" fmla="val 20773"/>
              </a:avLst>
            </a:prstGeom>
            <a:solidFill>
              <a:srgbClr val="1BC7F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62"/>
            <p:cNvSpPr/>
            <p:nvPr/>
          </p:nvSpPr>
          <p:spPr>
            <a:xfrm rot="10800000">
              <a:off x="3183490" y="1163229"/>
              <a:ext cx="2774700" cy="2774700"/>
            </a:xfrm>
            <a:prstGeom prst="blockArc">
              <a:avLst>
                <a:gd name="adj1" fmla="val 12622480"/>
                <a:gd name="adj2" fmla="val 19662822"/>
                <a:gd name="adj3" fmla="val 20729"/>
              </a:avLst>
            </a:prstGeom>
            <a:solidFill>
              <a:srgbClr val="0A7A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62"/>
            <p:cNvSpPr/>
            <p:nvPr/>
          </p:nvSpPr>
          <p:spPr>
            <a:xfrm rot="-3600185">
              <a:off x="3194618" y="1184114"/>
              <a:ext cx="2774659" cy="2774659"/>
            </a:xfrm>
            <a:prstGeom prst="blockArc">
              <a:avLst>
                <a:gd name="adj1" fmla="val 12622480"/>
                <a:gd name="adj2" fmla="val 19703271"/>
                <a:gd name="adj3" fmla="val 20851"/>
              </a:avLst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327" name="Google Shape;327;p62"/>
            <p:cNvGrpSpPr/>
            <p:nvPr/>
          </p:nvGrpSpPr>
          <p:grpSpPr>
            <a:xfrm rot="-7200165">
              <a:off x="3337679" y="2826785"/>
              <a:ext cx="585011" cy="585536"/>
              <a:chOff x="1967628" y="812211"/>
              <a:chExt cx="588000" cy="588000"/>
            </a:xfrm>
          </p:grpSpPr>
          <p:sp>
            <p:nvSpPr>
              <p:cNvPr id="328" name="Google Shape;328;p62"/>
              <p:cNvSpPr/>
              <p:nvPr/>
            </p:nvSpPr>
            <p:spPr>
              <a:xfrm rot="39023">
                <a:off x="1970909" y="815492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chemeClr val="accent4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9" name="Google Shape;329;p62"/>
              <p:cNvSpPr/>
              <p:nvPr/>
            </p:nvSpPr>
            <p:spPr>
              <a:xfrm rot="10800000">
                <a:off x="1970875" y="815525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0" name="Google Shape;330;p62"/>
            <p:cNvGrpSpPr/>
            <p:nvPr/>
          </p:nvGrpSpPr>
          <p:grpSpPr>
            <a:xfrm>
              <a:off x="4264097" y="1180331"/>
              <a:ext cx="585001" cy="585530"/>
              <a:chOff x="1970048" y="811613"/>
              <a:chExt cx="588000" cy="588000"/>
            </a:xfrm>
          </p:grpSpPr>
          <p:sp>
            <p:nvSpPr>
              <p:cNvPr id="331" name="Google Shape;331;p62"/>
              <p:cNvSpPr/>
              <p:nvPr/>
            </p:nvSpPr>
            <p:spPr>
              <a:xfrm rot="39023">
                <a:off x="1973329" y="814894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1BC7FD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2" name="Google Shape;332;p62"/>
              <p:cNvSpPr/>
              <p:nvPr/>
            </p:nvSpPr>
            <p:spPr>
              <a:xfrm rot="10800000">
                <a:off x="1973295" y="814927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1BC7F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grpSp>
          <p:nvGrpSpPr>
            <p:cNvPr id="333" name="Google Shape;333;p62"/>
            <p:cNvGrpSpPr/>
            <p:nvPr/>
          </p:nvGrpSpPr>
          <p:grpSpPr>
            <a:xfrm rot="7200165">
              <a:off x="5229930" y="2804716"/>
              <a:ext cx="585011" cy="585536"/>
              <a:chOff x="1977085" y="811649"/>
              <a:chExt cx="588000" cy="588000"/>
            </a:xfrm>
          </p:grpSpPr>
          <p:sp>
            <p:nvSpPr>
              <p:cNvPr id="334" name="Google Shape;334;p62"/>
              <p:cNvSpPr/>
              <p:nvPr/>
            </p:nvSpPr>
            <p:spPr>
              <a:xfrm rot="39023">
                <a:off x="1980366" y="814930"/>
                <a:ext cx="581437" cy="581437"/>
              </a:xfrm>
              <a:prstGeom prst="pie">
                <a:avLst>
                  <a:gd name="adj1" fmla="val 6190354"/>
                  <a:gd name="adj2" fmla="val 14996165"/>
                </a:avLst>
              </a:prstGeom>
              <a:solidFill>
                <a:srgbClr val="0A7AFF"/>
              </a:solidFill>
              <a:ln>
                <a:noFill/>
              </a:ln>
              <a:effectLst>
                <a:outerShdw blurRad="142875" algn="bl" rotWithShape="0">
                  <a:srgbClr val="000000">
                    <a:alpha val="43000"/>
                  </a:srgbClr>
                </a:outerShdw>
              </a:effectLst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35" name="Google Shape;335;p62"/>
              <p:cNvSpPr/>
              <p:nvPr/>
            </p:nvSpPr>
            <p:spPr>
              <a:xfrm rot="10800000">
                <a:off x="1980332" y="814963"/>
                <a:ext cx="581400" cy="581400"/>
              </a:xfrm>
              <a:prstGeom prst="pie">
                <a:avLst>
                  <a:gd name="adj1" fmla="val 4028252"/>
                  <a:gd name="adj2" fmla="val 17183677"/>
                </a:avLst>
              </a:prstGeom>
              <a:solidFill>
                <a:srgbClr val="0A7AFF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36" name="Google Shape;336;p62"/>
            <p:cNvSpPr txBox="1"/>
            <p:nvPr/>
          </p:nvSpPr>
          <p:spPr>
            <a:xfrm>
              <a:off x="4334550" y="1255312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03 </a:t>
              </a:r>
              <a:endParaRPr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7" name="Google Shape;337;p62"/>
            <p:cNvSpPr txBox="1"/>
            <p:nvPr/>
          </p:nvSpPr>
          <p:spPr>
            <a:xfrm>
              <a:off x="3375648" y="2887440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01 </a:t>
              </a:r>
              <a:endParaRPr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  <p:sp>
          <p:nvSpPr>
            <p:cNvPr id="338" name="Google Shape;338;p62"/>
            <p:cNvSpPr txBox="1"/>
            <p:nvPr/>
          </p:nvSpPr>
          <p:spPr>
            <a:xfrm>
              <a:off x="5281877" y="2857865"/>
              <a:ext cx="509100" cy="267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600" b="1">
                  <a:solidFill>
                    <a:srgbClr val="FFFFFF"/>
                  </a:solidFill>
                  <a:latin typeface="Lato"/>
                  <a:ea typeface="Lato"/>
                  <a:cs typeface="Lato"/>
                  <a:sym typeface="Lato"/>
                </a:rPr>
                <a:t>02 </a:t>
              </a:r>
              <a:endParaRPr sz="16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6" name="Google Shape;366;p64"/>
          <p:cNvCxnSpPr/>
          <p:nvPr/>
        </p:nvCxnSpPr>
        <p:spPr>
          <a:xfrm>
            <a:off x="1026200" y="414022"/>
            <a:ext cx="1657500" cy="0"/>
          </a:xfrm>
          <a:prstGeom prst="straightConnector1">
            <a:avLst/>
          </a:prstGeom>
          <a:noFill/>
          <a:ln w="9525" cap="flat" cmpd="sng">
            <a:solidFill>
              <a:srgbClr val="1BC7FD"/>
            </a:solidFill>
            <a:prstDash val="solid"/>
            <a:round/>
            <a:headEnd type="none" w="med" len="med"/>
            <a:tailEnd type="none" w="med" len="med"/>
          </a:ln>
          <a:effectLst>
            <a:outerShdw blurRad="57150" dist="19050" dir="5400000" algn="bl" rotWithShape="0">
              <a:srgbClr val="FFFFFF">
                <a:alpha val="50000"/>
              </a:srgbClr>
            </a:outerShdw>
          </a:effectLst>
        </p:spPr>
      </p:cxnSp>
      <p:pic>
        <p:nvPicPr>
          <p:cNvPr id="367" name="Google Shape;36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589076" y="4702351"/>
            <a:ext cx="284227" cy="284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6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41660" y="1700701"/>
            <a:ext cx="1256119" cy="84357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9" name="Google Shape;369;p6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3149" y="1752958"/>
            <a:ext cx="1115720" cy="7390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6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74686" y="3697465"/>
            <a:ext cx="1355226" cy="844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6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373221" y="1769066"/>
            <a:ext cx="1476000" cy="7068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6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5540429" y="1954467"/>
            <a:ext cx="1476000" cy="33604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6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599854" y="2906635"/>
            <a:ext cx="1357150" cy="416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64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544207" y="3911483"/>
            <a:ext cx="1468444" cy="416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64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41660" y="3012116"/>
            <a:ext cx="1256119" cy="20511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64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230609" y="1926409"/>
            <a:ext cx="1243380" cy="392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382" name="Google Shape;382;p64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262217" y="2790367"/>
            <a:ext cx="1180165" cy="648614"/>
          </a:xfrm>
          <a:prstGeom prst="rect">
            <a:avLst/>
          </a:prstGeom>
          <a:noFill/>
          <a:ln>
            <a:noFill/>
          </a:ln>
        </p:spPr>
      </p:pic>
      <p:sp>
        <p:nvSpPr>
          <p:cNvPr id="383" name="Google Shape;383;p64"/>
          <p:cNvSpPr txBox="1">
            <a:spLocks noGrp="1"/>
          </p:cNvSpPr>
          <p:nvPr>
            <p:ph type="title"/>
          </p:nvPr>
        </p:nvSpPr>
        <p:spPr>
          <a:xfrm>
            <a:off x="932250" y="405050"/>
            <a:ext cx="5299500" cy="6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b="1" dirty="0">
                <a:latin typeface="Montserrat"/>
                <a:ea typeface="Montserrat"/>
                <a:cs typeface="Montserrat"/>
                <a:sym typeface="Montserrat"/>
              </a:rPr>
              <a:t>ACQUIRED </a:t>
            </a:r>
            <a:r>
              <a:rPr lang="en-GB" b="1" dirty="0">
                <a:solidFill>
                  <a:srgbClr val="0A7AFF"/>
                </a:solidFill>
                <a:latin typeface="Montserrat"/>
                <a:ea typeface="Montserrat"/>
                <a:cs typeface="Montserrat"/>
                <a:sym typeface="Montserrat"/>
              </a:rPr>
              <a:t>BRANDS</a:t>
            </a:r>
            <a:endParaRPr b="1" dirty="0">
              <a:solidFill>
                <a:srgbClr val="0A7A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grpSp>
        <p:nvGrpSpPr>
          <p:cNvPr id="11" name="Gruppo 10">
            <a:extLst>
              <a:ext uri="{FF2B5EF4-FFF2-40B4-BE49-F238E27FC236}">
                <a16:creationId xmlns:a16="http://schemas.microsoft.com/office/drawing/2014/main" id="{A634282A-BB0E-F48E-9562-74105467929C}"/>
              </a:ext>
            </a:extLst>
          </p:cNvPr>
          <p:cNvGrpSpPr/>
          <p:nvPr/>
        </p:nvGrpSpPr>
        <p:grpSpPr>
          <a:xfrm>
            <a:off x="114299" y="1212292"/>
            <a:ext cx="1476000" cy="399751"/>
            <a:chOff x="114299" y="1040842"/>
            <a:chExt cx="1764000" cy="399751"/>
          </a:xfrm>
        </p:grpSpPr>
        <p:sp>
          <p:nvSpPr>
            <p:cNvPr id="2" name="Google Shape;406;p66">
              <a:extLst>
                <a:ext uri="{FF2B5EF4-FFF2-40B4-BE49-F238E27FC236}">
                  <a16:creationId xmlns:a16="http://schemas.microsoft.com/office/drawing/2014/main" id="{CD6C6242-F8C2-BFEC-2D87-7BFEC57BF192}"/>
                </a:ext>
              </a:extLst>
            </p:cNvPr>
            <p:cNvSpPr txBox="1"/>
            <p:nvPr/>
          </p:nvSpPr>
          <p:spPr>
            <a:xfrm>
              <a:off x="114299" y="1040842"/>
              <a:ext cx="1764000" cy="3997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rgbClr val="0A7AFF"/>
                  </a:solidFill>
                  <a:latin typeface="Montserrat" panose="00000500000000000000" pitchFamily="2" charset="0"/>
                  <a:ea typeface="Montserrat Black"/>
                  <a:cs typeface="Montserrat Black"/>
                  <a:sym typeface="Montserrat Black"/>
                </a:rPr>
                <a:t>Home Textile</a:t>
              </a:r>
            </a:p>
          </p:txBody>
        </p:sp>
        <p:cxnSp>
          <p:nvCxnSpPr>
            <p:cNvPr id="4" name="Connettore diritto 3">
              <a:extLst>
                <a:ext uri="{FF2B5EF4-FFF2-40B4-BE49-F238E27FC236}">
                  <a16:creationId xmlns:a16="http://schemas.microsoft.com/office/drawing/2014/main" id="{CDF46E83-FC7A-ABE8-6C65-25789D7CA9EA}"/>
                </a:ext>
              </a:extLst>
            </p:cNvPr>
            <p:cNvCxnSpPr>
              <a:cxnSpLocks/>
            </p:cNvCxnSpPr>
            <p:nvPr/>
          </p:nvCxnSpPr>
          <p:spPr>
            <a:xfrm>
              <a:off x="114299" y="1400935"/>
              <a:ext cx="1764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uppo 11">
            <a:extLst>
              <a:ext uri="{FF2B5EF4-FFF2-40B4-BE49-F238E27FC236}">
                <a16:creationId xmlns:a16="http://schemas.microsoft.com/office/drawing/2014/main" id="{87D47E6E-3977-B8D4-0171-C0F3681FCD85}"/>
              </a:ext>
            </a:extLst>
          </p:cNvPr>
          <p:cNvGrpSpPr/>
          <p:nvPr/>
        </p:nvGrpSpPr>
        <p:grpSpPr>
          <a:xfrm>
            <a:off x="1923009" y="1221918"/>
            <a:ext cx="1476000" cy="399751"/>
            <a:chOff x="2080445" y="1050468"/>
            <a:chExt cx="1764000" cy="399751"/>
          </a:xfrm>
        </p:grpSpPr>
        <p:sp>
          <p:nvSpPr>
            <p:cNvPr id="5" name="Google Shape;406;p66">
              <a:extLst>
                <a:ext uri="{FF2B5EF4-FFF2-40B4-BE49-F238E27FC236}">
                  <a16:creationId xmlns:a16="http://schemas.microsoft.com/office/drawing/2014/main" id="{C788E78E-9919-960D-BA86-16F4546D326D}"/>
                </a:ext>
              </a:extLst>
            </p:cNvPr>
            <p:cNvSpPr txBox="1"/>
            <p:nvPr/>
          </p:nvSpPr>
          <p:spPr>
            <a:xfrm>
              <a:off x="2080445" y="1050468"/>
              <a:ext cx="1764000" cy="3997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rgbClr val="0A7AFF"/>
                  </a:solidFill>
                  <a:latin typeface="Montserrat" panose="00000500000000000000" pitchFamily="2" charset="0"/>
                  <a:ea typeface="Montserrat Black"/>
                  <a:cs typeface="Montserrat Black"/>
                  <a:sym typeface="Montserrat Black"/>
                </a:rPr>
                <a:t>Food</a:t>
              </a:r>
            </a:p>
          </p:txBody>
        </p:sp>
        <p:cxnSp>
          <p:nvCxnSpPr>
            <p:cNvPr id="6" name="Connettore diritto 5">
              <a:extLst>
                <a:ext uri="{FF2B5EF4-FFF2-40B4-BE49-F238E27FC236}">
                  <a16:creationId xmlns:a16="http://schemas.microsoft.com/office/drawing/2014/main" id="{17FCA707-AAB7-5D40-9976-85D33AB3CB94}"/>
                </a:ext>
              </a:extLst>
            </p:cNvPr>
            <p:cNvCxnSpPr>
              <a:cxnSpLocks/>
            </p:cNvCxnSpPr>
            <p:nvPr/>
          </p:nvCxnSpPr>
          <p:spPr>
            <a:xfrm>
              <a:off x="2080445" y="1410561"/>
              <a:ext cx="1764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uppo 13">
            <a:extLst>
              <a:ext uri="{FF2B5EF4-FFF2-40B4-BE49-F238E27FC236}">
                <a16:creationId xmlns:a16="http://schemas.microsoft.com/office/drawing/2014/main" id="{B7F2CDAD-5E8E-F83C-98E7-DBC10AB6E26E}"/>
              </a:ext>
            </a:extLst>
          </p:cNvPr>
          <p:cNvGrpSpPr/>
          <p:nvPr/>
        </p:nvGrpSpPr>
        <p:grpSpPr>
          <a:xfrm>
            <a:off x="3731719" y="1041516"/>
            <a:ext cx="1476000" cy="556034"/>
            <a:chOff x="4105670" y="870066"/>
            <a:chExt cx="1764000" cy="556034"/>
          </a:xfrm>
        </p:grpSpPr>
        <p:sp>
          <p:nvSpPr>
            <p:cNvPr id="7" name="Google Shape;406;p66">
              <a:extLst>
                <a:ext uri="{FF2B5EF4-FFF2-40B4-BE49-F238E27FC236}">
                  <a16:creationId xmlns:a16="http://schemas.microsoft.com/office/drawing/2014/main" id="{48442ED8-070D-40C1-D22C-6EAD61B7ACDB}"/>
                </a:ext>
              </a:extLst>
            </p:cNvPr>
            <p:cNvSpPr txBox="1"/>
            <p:nvPr/>
          </p:nvSpPr>
          <p:spPr>
            <a:xfrm>
              <a:off x="4105670" y="870066"/>
              <a:ext cx="1764000" cy="3997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rgbClr val="0A7AFF"/>
                  </a:solidFill>
                  <a:latin typeface="Montserrat" panose="00000500000000000000" pitchFamily="2" charset="0"/>
                  <a:ea typeface="Montserrat Black"/>
                  <a:cs typeface="Montserrat Black"/>
                  <a:sym typeface="Montserrat Black"/>
                </a:rPr>
                <a:t>Pet &amp; animal control</a:t>
              </a:r>
            </a:p>
          </p:txBody>
        </p:sp>
        <p:cxnSp>
          <p:nvCxnSpPr>
            <p:cNvPr id="8" name="Connettore diritto 7">
              <a:extLst>
                <a:ext uri="{FF2B5EF4-FFF2-40B4-BE49-F238E27FC236}">
                  <a16:creationId xmlns:a16="http://schemas.microsoft.com/office/drawing/2014/main" id="{DFC5D0DB-AEE8-D9AF-276A-66E1AACA719F}"/>
                </a:ext>
              </a:extLst>
            </p:cNvPr>
            <p:cNvCxnSpPr>
              <a:cxnSpLocks/>
            </p:cNvCxnSpPr>
            <p:nvPr/>
          </p:nvCxnSpPr>
          <p:spPr>
            <a:xfrm>
              <a:off x="4105670" y="1426100"/>
              <a:ext cx="1764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uppo 12">
            <a:extLst>
              <a:ext uri="{FF2B5EF4-FFF2-40B4-BE49-F238E27FC236}">
                <a16:creationId xmlns:a16="http://schemas.microsoft.com/office/drawing/2014/main" id="{F1AAA1A3-5831-E787-2B48-0B21DE2FD2EB}"/>
              </a:ext>
            </a:extLst>
          </p:cNvPr>
          <p:cNvGrpSpPr/>
          <p:nvPr/>
        </p:nvGrpSpPr>
        <p:grpSpPr>
          <a:xfrm>
            <a:off x="5540429" y="1227359"/>
            <a:ext cx="1476000" cy="399751"/>
            <a:chOff x="6078230" y="1055909"/>
            <a:chExt cx="1764000" cy="399751"/>
          </a:xfrm>
        </p:grpSpPr>
        <p:sp>
          <p:nvSpPr>
            <p:cNvPr id="9" name="Google Shape;406;p66">
              <a:extLst>
                <a:ext uri="{FF2B5EF4-FFF2-40B4-BE49-F238E27FC236}">
                  <a16:creationId xmlns:a16="http://schemas.microsoft.com/office/drawing/2014/main" id="{10B045A9-7725-6534-006D-F9018479CBC6}"/>
                </a:ext>
              </a:extLst>
            </p:cNvPr>
            <p:cNvSpPr txBox="1"/>
            <p:nvPr/>
          </p:nvSpPr>
          <p:spPr>
            <a:xfrm>
              <a:off x="6078230" y="1055909"/>
              <a:ext cx="1764000" cy="3997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rgbClr val="0A7AFF"/>
                  </a:solidFill>
                  <a:latin typeface="Montserrat" panose="00000500000000000000" pitchFamily="2" charset="0"/>
                  <a:ea typeface="Montserrat Black"/>
                  <a:cs typeface="Montserrat Black"/>
                  <a:sym typeface="Montserrat Black"/>
                </a:rPr>
                <a:t>Baby &amp; Toys</a:t>
              </a:r>
            </a:p>
          </p:txBody>
        </p:sp>
        <p:cxnSp>
          <p:nvCxnSpPr>
            <p:cNvPr id="10" name="Connettore diritto 9">
              <a:extLst>
                <a:ext uri="{FF2B5EF4-FFF2-40B4-BE49-F238E27FC236}">
                  <a16:creationId xmlns:a16="http://schemas.microsoft.com/office/drawing/2014/main" id="{AA5AFDAA-8237-6769-447D-1F9E328CA7F0}"/>
                </a:ext>
              </a:extLst>
            </p:cNvPr>
            <p:cNvCxnSpPr>
              <a:cxnSpLocks/>
            </p:cNvCxnSpPr>
            <p:nvPr/>
          </p:nvCxnSpPr>
          <p:spPr>
            <a:xfrm>
              <a:off x="6078230" y="1416002"/>
              <a:ext cx="1764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uppo 14">
            <a:extLst>
              <a:ext uri="{FF2B5EF4-FFF2-40B4-BE49-F238E27FC236}">
                <a16:creationId xmlns:a16="http://schemas.microsoft.com/office/drawing/2014/main" id="{8992336F-17D9-64E5-106F-7EE0130E1FBE}"/>
              </a:ext>
            </a:extLst>
          </p:cNvPr>
          <p:cNvGrpSpPr/>
          <p:nvPr/>
        </p:nvGrpSpPr>
        <p:grpSpPr>
          <a:xfrm>
            <a:off x="7373221" y="1216472"/>
            <a:ext cx="1476000" cy="399751"/>
            <a:chOff x="6078230" y="1055909"/>
            <a:chExt cx="1764000" cy="399751"/>
          </a:xfrm>
        </p:grpSpPr>
        <p:sp>
          <p:nvSpPr>
            <p:cNvPr id="16" name="Google Shape;406;p66">
              <a:extLst>
                <a:ext uri="{FF2B5EF4-FFF2-40B4-BE49-F238E27FC236}">
                  <a16:creationId xmlns:a16="http://schemas.microsoft.com/office/drawing/2014/main" id="{A3BE63A8-BB2B-9FF7-619E-83EAC3F3E7F0}"/>
                </a:ext>
              </a:extLst>
            </p:cNvPr>
            <p:cNvSpPr txBox="1"/>
            <p:nvPr/>
          </p:nvSpPr>
          <p:spPr>
            <a:xfrm>
              <a:off x="6078230" y="1055909"/>
              <a:ext cx="1764000" cy="3997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 b="1" dirty="0">
                  <a:solidFill>
                    <a:srgbClr val="0A7AFF"/>
                  </a:solidFill>
                  <a:latin typeface="Montserrat" panose="00000500000000000000" pitchFamily="2" charset="0"/>
                  <a:ea typeface="Montserrat Black"/>
                  <a:cs typeface="Montserrat Black"/>
                  <a:sym typeface="Montserrat Black"/>
                </a:rPr>
                <a:t>DIY</a:t>
              </a:r>
            </a:p>
          </p:txBody>
        </p:sp>
        <p:cxnSp>
          <p:nvCxnSpPr>
            <p:cNvPr id="17" name="Connettore diritto 16">
              <a:extLst>
                <a:ext uri="{FF2B5EF4-FFF2-40B4-BE49-F238E27FC236}">
                  <a16:creationId xmlns:a16="http://schemas.microsoft.com/office/drawing/2014/main" id="{5979B554-4C18-3DBD-B5EE-1A5D2730C897}"/>
                </a:ext>
              </a:extLst>
            </p:cNvPr>
            <p:cNvCxnSpPr>
              <a:cxnSpLocks/>
            </p:cNvCxnSpPr>
            <p:nvPr/>
          </p:nvCxnSpPr>
          <p:spPr>
            <a:xfrm>
              <a:off x="6078230" y="1416002"/>
              <a:ext cx="1764000" cy="0"/>
            </a:xfrm>
            <a:prstGeom prst="line">
              <a:avLst/>
            </a:prstGeom>
            <a:ln w="3810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305</Words>
  <Application>Microsoft Office PowerPoint</Application>
  <PresentationFormat>Presentazione su schermo (16:9)</PresentationFormat>
  <Paragraphs>33</Paragraphs>
  <Slides>4</Slides>
  <Notes>4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9" baseType="lpstr">
      <vt:lpstr>Montserrat Black</vt:lpstr>
      <vt:lpstr>Arial</vt:lpstr>
      <vt:lpstr>Lato</vt:lpstr>
      <vt:lpstr>Montserrat</vt:lpstr>
      <vt:lpstr>Simple Light</vt:lpstr>
      <vt:lpstr>Presentazione standard di PowerPoint</vt:lpstr>
      <vt:lpstr>NEULABS IN A NUTSHELL</vt:lpstr>
      <vt:lpstr>THE LIFECYCLE OF OR OUR BUSINESS.</vt:lpstr>
      <vt:lpstr>ACQUIRED BRANDS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Mauro Giacobbe</dc:creator>
  <cp:lastModifiedBy>Mauro Giacobbe</cp:lastModifiedBy>
  <cp:revision>3</cp:revision>
  <dcterms:modified xsi:type="dcterms:W3CDTF">2024-12-10T11:26:04Z</dcterms:modified>
</cp:coreProperties>
</file>