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tif" ContentType="image/tiff"/>
  <Default Extension="gif" ContentType="image/gif"/>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9"/>
  </p:notesMasterIdLst>
  <p:sldIdLst>
    <p:sldId id="529" r:id="rId2"/>
    <p:sldId id="494" r:id="rId3"/>
    <p:sldId id="257" r:id="rId4"/>
    <p:sldId id="259" r:id="rId5"/>
    <p:sldId id="260" r:id="rId6"/>
    <p:sldId id="258" r:id="rId7"/>
    <p:sldId id="261" r:id="rId8"/>
    <p:sldId id="421" r:id="rId9"/>
    <p:sldId id="488" r:id="rId10"/>
    <p:sldId id="268" r:id="rId11"/>
    <p:sldId id="274" r:id="rId12"/>
    <p:sldId id="276" r:id="rId13"/>
    <p:sldId id="293" r:id="rId14"/>
    <p:sldId id="294" r:id="rId15"/>
    <p:sldId id="337" r:id="rId16"/>
    <p:sldId id="506" r:id="rId17"/>
    <p:sldId id="335" r:id="rId18"/>
    <p:sldId id="339" r:id="rId19"/>
    <p:sldId id="328" r:id="rId20"/>
    <p:sldId id="329" r:id="rId21"/>
    <p:sldId id="504" r:id="rId22"/>
    <p:sldId id="330" r:id="rId23"/>
    <p:sldId id="331" r:id="rId24"/>
    <p:sldId id="367" r:id="rId25"/>
    <p:sldId id="386" r:id="rId26"/>
    <p:sldId id="389" r:id="rId27"/>
    <p:sldId id="270" r:id="rId28"/>
    <p:sldId id="342" r:id="rId29"/>
    <p:sldId id="343" r:id="rId30"/>
    <p:sldId id="361" r:id="rId31"/>
    <p:sldId id="353" r:id="rId32"/>
    <p:sldId id="369" r:id="rId33"/>
    <p:sldId id="350" r:id="rId34"/>
    <p:sldId id="348" r:id="rId35"/>
    <p:sldId id="375" r:id="rId36"/>
    <p:sldId id="374" r:id="rId37"/>
    <p:sldId id="378" r:id="rId38"/>
    <p:sldId id="531" r:id="rId39"/>
    <p:sldId id="490" r:id="rId40"/>
    <p:sldId id="380" r:id="rId41"/>
    <p:sldId id="297" r:id="rId42"/>
    <p:sldId id="298" r:id="rId43"/>
    <p:sldId id="326" r:id="rId44"/>
    <p:sldId id="385" r:id="rId45"/>
    <p:sldId id="333" r:id="rId46"/>
    <p:sldId id="302" r:id="rId47"/>
    <p:sldId id="526" r:id="rId48"/>
    <p:sldId id="381" r:id="rId49"/>
    <p:sldId id="313" r:id="rId50"/>
    <p:sldId id="390" r:id="rId51"/>
    <p:sldId id="499" r:id="rId52"/>
    <p:sldId id="286" r:id="rId53"/>
    <p:sldId id="316" r:id="rId54"/>
    <p:sldId id="318" r:id="rId55"/>
    <p:sldId id="486" r:id="rId56"/>
    <p:sldId id="477" r:id="rId57"/>
    <p:sldId id="487" r:id="rId58"/>
    <p:sldId id="413" r:id="rId59"/>
    <p:sldId id="416" r:id="rId60"/>
    <p:sldId id="418" r:id="rId61"/>
    <p:sldId id="440" r:id="rId62"/>
    <p:sldId id="479" r:id="rId63"/>
    <p:sldId id="430" r:id="rId64"/>
    <p:sldId id="433" r:id="rId65"/>
    <p:sldId id="465" r:id="rId66"/>
    <p:sldId id="519" r:id="rId67"/>
    <p:sldId id="517" r:id="rId68"/>
    <p:sldId id="533" r:id="rId69"/>
    <p:sldId id="429" r:id="rId70"/>
    <p:sldId id="483" r:id="rId71"/>
    <p:sldId id="514" r:id="rId72"/>
    <p:sldId id="510" r:id="rId73"/>
    <p:sldId id="512" r:id="rId74"/>
    <p:sldId id="537" r:id="rId75"/>
    <p:sldId id="547" r:id="rId76"/>
    <p:sldId id="524" r:id="rId77"/>
    <p:sldId id="523" r:id="rId7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5F5F5F"/>
    <a:srgbClr val="66FFFF"/>
    <a:srgbClr val="000099"/>
    <a:srgbClr val="333333"/>
    <a:srgbClr val="FF0000"/>
    <a:srgbClr val="CC3300"/>
    <a:srgbClr val="990000"/>
    <a:srgbClr val="00FFFF"/>
    <a:srgbClr val="00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5150" autoAdjust="0"/>
  </p:normalViewPr>
  <p:slideViewPr>
    <p:cSldViewPr snapToGrid="0">
      <p:cViewPr>
        <p:scale>
          <a:sx n="58" d="100"/>
          <a:sy n="58" d="100"/>
        </p:scale>
        <p:origin x="1110" y="258"/>
      </p:cViewPr>
      <p:guideLst>
        <p:guide orient="horz" pos="2160"/>
        <p:guide pos="2880"/>
      </p:guideLst>
    </p:cSldViewPr>
  </p:slideViewPr>
  <p:outlineViewPr>
    <p:cViewPr>
      <p:scale>
        <a:sx n="33" d="100"/>
        <a:sy n="33" d="100"/>
      </p:scale>
      <p:origin x="0" y="-6054"/>
    </p:cViewPr>
  </p:outlin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3.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image" Target="../media/image94.wmf"/><Relationship Id="rId1" Type="http://schemas.openxmlformats.org/officeDocument/2006/relationships/image" Target="../media/image93.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image" Target="../media/image100.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120.wmf"/><Relationship Id="rId2" Type="http://schemas.openxmlformats.org/officeDocument/2006/relationships/image" Target="../media/image119.wmf"/><Relationship Id="rId1" Type="http://schemas.openxmlformats.org/officeDocument/2006/relationships/image" Target="../media/image118.wmf"/><Relationship Id="rId4" Type="http://schemas.openxmlformats.org/officeDocument/2006/relationships/image" Target="../media/image121.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125.wmf"/><Relationship Id="rId2" Type="http://schemas.openxmlformats.org/officeDocument/2006/relationships/image" Target="../media/image124.wmf"/><Relationship Id="rId1" Type="http://schemas.openxmlformats.org/officeDocument/2006/relationships/image" Target="../media/image123.wmf"/><Relationship Id="rId4" Type="http://schemas.openxmlformats.org/officeDocument/2006/relationships/image" Target="../media/image126.wmf"/></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138.wmf"/><Relationship Id="rId1" Type="http://schemas.openxmlformats.org/officeDocument/2006/relationships/image" Target="../media/image137.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41.wmf"/><Relationship Id="rId1" Type="http://schemas.openxmlformats.org/officeDocument/2006/relationships/image" Target="../media/image140.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153.wmf"/><Relationship Id="rId1" Type="http://schemas.openxmlformats.org/officeDocument/2006/relationships/image" Target="../media/image152.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31.wmf"/><Relationship Id="rId7" Type="http://schemas.openxmlformats.org/officeDocument/2006/relationships/image" Target="../media/image35.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56.wmf"/><Relationship Id="rId2" Type="http://schemas.openxmlformats.org/officeDocument/2006/relationships/image" Target="../media/image55.wmf"/><Relationship Id="rId1" Type="http://schemas.openxmlformats.org/officeDocument/2006/relationships/image" Target="../media/image54.wmf"/><Relationship Id="rId5" Type="http://schemas.openxmlformats.org/officeDocument/2006/relationships/image" Target="../media/image58.wmf"/><Relationship Id="rId4" Type="http://schemas.openxmlformats.org/officeDocument/2006/relationships/image" Target="../media/image57.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image" Target="../media/image67.wmf"/><Relationship Id="rId1" Type="http://schemas.openxmlformats.org/officeDocument/2006/relationships/image" Target="../media/image66.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77.wmf"/><Relationship Id="rId1" Type="http://schemas.openxmlformats.org/officeDocument/2006/relationships/image" Target="../media/image7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80.wmf"/><Relationship Id="rId1" Type="http://schemas.openxmlformats.org/officeDocument/2006/relationships/image" Target="../media/image7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7155D6-CB80-4B3E-B97B-888EE46380B0}" type="datetimeFigureOut">
              <a:rPr lang="it-IT" smtClean="0"/>
              <a:pPr/>
              <a:t>04/04/2019</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CB2622-675E-444B-B411-3A2457C55EB7}" type="slidenum">
              <a:rPr lang="it-IT" smtClean="0"/>
              <a:pPr/>
              <a:t>‹N›</a:t>
            </a:fld>
            <a:endParaRPr lang="it-IT"/>
          </a:p>
        </p:txBody>
      </p:sp>
    </p:spTree>
    <p:extLst>
      <p:ext uri="{BB962C8B-B14F-4D97-AF65-F5344CB8AC3E}">
        <p14:creationId xmlns:p14="http://schemas.microsoft.com/office/powerpoint/2010/main" val="11004696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04CB2622-675E-444B-B411-3A2457C55EB7}" type="slidenum">
              <a:rPr lang="it-IT" smtClean="0"/>
              <a:pPr/>
              <a:t>3</a:t>
            </a:fld>
            <a:endParaRPr lang="it-IT"/>
          </a:p>
        </p:txBody>
      </p:sp>
    </p:spTree>
    <p:extLst>
      <p:ext uri="{BB962C8B-B14F-4D97-AF65-F5344CB8AC3E}">
        <p14:creationId xmlns:p14="http://schemas.microsoft.com/office/powerpoint/2010/main" val="2361616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4CB2622-675E-444B-B411-3A2457C55EB7}" type="slidenum">
              <a:rPr lang="it-IT" smtClean="0"/>
              <a:pPr/>
              <a:t>9</a:t>
            </a:fld>
            <a:endParaRPr lang="it-IT"/>
          </a:p>
        </p:txBody>
      </p:sp>
    </p:spTree>
    <p:extLst>
      <p:ext uri="{BB962C8B-B14F-4D97-AF65-F5344CB8AC3E}">
        <p14:creationId xmlns:p14="http://schemas.microsoft.com/office/powerpoint/2010/main" val="2869061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38647F7-1EF9-4E0B-B631-578D2BFA3600}" type="datetimeFigureOut">
              <a:rPr lang="it-IT" smtClean="0"/>
              <a:pPr/>
              <a:t>04/04/2019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6EEBC429-C58F-479A-BDD6-124161697867}"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8647F7-1EF9-4E0B-B631-578D2BFA3600}" type="datetimeFigureOut">
              <a:rPr lang="it-IT" smtClean="0"/>
              <a:pPr/>
              <a:t>04/04/2019</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EBC429-C58F-479A-BDD6-124161697867}"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5.png"/><Relationship Id="rId7" Type="http://schemas.openxmlformats.org/officeDocument/2006/relationships/image" Target="../media/image14.wmf"/><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3.wmf"/><Relationship Id="rId4" Type="http://schemas.openxmlformats.org/officeDocument/2006/relationships/oleObject" Target="../embeddings/oleObject1.bin"/><Relationship Id="rId9"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21.png"/><Relationship Id="rId7" Type="http://schemas.openxmlformats.org/officeDocument/2006/relationships/image" Target="../media/image19.wmf"/><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18.wmf"/><Relationship Id="rId4" Type="http://schemas.openxmlformats.org/officeDocument/2006/relationships/oleObject" Target="../embeddings/oleObject3.bin"/><Relationship Id="rId9" Type="http://schemas.openxmlformats.org/officeDocument/2006/relationships/image" Target="../media/image20.wmf"/></Relationships>
</file>

<file path=ppt/slides/_rels/slide13.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image" Target="../media/image26.png"/><Relationship Id="rId7" Type="http://schemas.openxmlformats.org/officeDocument/2006/relationships/oleObject" Target="../embeddings/oleObject7.bin"/><Relationship Id="rId12"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2.wmf"/><Relationship Id="rId11" Type="http://schemas.openxmlformats.org/officeDocument/2006/relationships/oleObject" Target="../embeddings/oleObject9.bin"/><Relationship Id="rId5" Type="http://schemas.openxmlformats.org/officeDocument/2006/relationships/oleObject" Target="../embeddings/oleObject6.bin"/><Relationship Id="rId10" Type="http://schemas.openxmlformats.org/officeDocument/2006/relationships/image" Target="../media/image24.wmf"/><Relationship Id="rId4" Type="http://schemas.openxmlformats.org/officeDocument/2006/relationships/image" Target="../media/image27.png"/><Relationship Id="rId9" Type="http://schemas.openxmlformats.org/officeDocument/2006/relationships/oleObject" Target="../embeddings/oleObject8.bin"/></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oleObject" Target="../embeddings/oleObject15.bin"/><Relationship Id="rId3" Type="http://schemas.openxmlformats.org/officeDocument/2006/relationships/oleObject" Target="../embeddings/oleObject10.bin"/><Relationship Id="rId7" Type="http://schemas.openxmlformats.org/officeDocument/2006/relationships/oleObject" Target="../embeddings/oleObject12.bin"/><Relationship Id="rId12" Type="http://schemas.openxmlformats.org/officeDocument/2006/relationships/image" Target="../media/image33.wmf"/><Relationship Id="rId2" Type="http://schemas.openxmlformats.org/officeDocument/2006/relationships/slideLayout" Target="../slideLayouts/slideLayout7.xml"/><Relationship Id="rId16" Type="http://schemas.openxmlformats.org/officeDocument/2006/relationships/image" Target="../media/image35.wmf"/><Relationship Id="rId1" Type="http://schemas.openxmlformats.org/officeDocument/2006/relationships/vmlDrawing" Target="../drawings/vmlDrawing4.vml"/><Relationship Id="rId6" Type="http://schemas.openxmlformats.org/officeDocument/2006/relationships/image" Target="../media/image30.wmf"/><Relationship Id="rId11" Type="http://schemas.openxmlformats.org/officeDocument/2006/relationships/oleObject" Target="../embeddings/oleObject14.bin"/><Relationship Id="rId5" Type="http://schemas.openxmlformats.org/officeDocument/2006/relationships/oleObject" Target="../embeddings/oleObject11.bin"/><Relationship Id="rId15" Type="http://schemas.openxmlformats.org/officeDocument/2006/relationships/oleObject" Target="../embeddings/oleObject16.bin"/><Relationship Id="rId10" Type="http://schemas.openxmlformats.org/officeDocument/2006/relationships/image" Target="../media/image32.wmf"/><Relationship Id="rId4" Type="http://schemas.openxmlformats.org/officeDocument/2006/relationships/image" Target="../media/image29.wmf"/><Relationship Id="rId9" Type="http://schemas.openxmlformats.org/officeDocument/2006/relationships/oleObject" Target="../embeddings/oleObject13.bin"/><Relationship Id="rId14" Type="http://schemas.openxmlformats.org/officeDocument/2006/relationships/image" Target="../media/image34.wmf"/></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4.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43.wmf"/><Relationship Id="rId5" Type="http://schemas.openxmlformats.org/officeDocument/2006/relationships/oleObject" Target="../embeddings/oleObject18.bin"/><Relationship Id="rId4" Type="http://schemas.openxmlformats.org/officeDocument/2006/relationships/image" Target="../media/image42.wmf"/></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7.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8" Type="http://schemas.openxmlformats.org/officeDocument/2006/relationships/image" Target="../media/image56.wmf"/><Relationship Id="rId13" Type="http://schemas.openxmlformats.org/officeDocument/2006/relationships/image" Target="../media/image59.emf"/><Relationship Id="rId3" Type="http://schemas.openxmlformats.org/officeDocument/2006/relationships/oleObject" Target="../embeddings/oleObject20.bin"/><Relationship Id="rId7" Type="http://schemas.openxmlformats.org/officeDocument/2006/relationships/oleObject" Target="../embeddings/oleObject22.bin"/><Relationship Id="rId12" Type="http://schemas.openxmlformats.org/officeDocument/2006/relationships/image" Target="../media/image58.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55.wmf"/><Relationship Id="rId11" Type="http://schemas.openxmlformats.org/officeDocument/2006/relationships/oleObject" Target="../embeddings/oleObject24.bin"/><Relationship Id="rId5" Type="http://schemas.openxmlformats.org/officeDocument/2006/relationships/oleObject" Target="../embeddings/oleObject21.bin"/><Relationship Id="rId15" Type="http://schemas.openxmlformats.org/officeDocument/2006/relationships/image" Target="../media/image61.png"/><Relationship Id="rId10" Type="http://schemas.openxmlformats.org/officeDocument/2006/relationships/image" Target="../media/image57.wmf"/><Relationship Id="rId4" Type="http://schemas.openxmlformats.org/officeDocument/2006/relationships/image" Target="../media/image54.wmf"/><Relationship Id="rId9" Type="http://schemas.openxmlformats.org/officeDocument/2006/relationships/oleObject" Target="../embeddings/oleObject23.bin"/><Relationship Id="rId14" Type="http://schemas.openxmlformats.org/officeDocument/2006/relationships/image" Target="../media/image60.gif"/></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5" Type="http://schemas.openxmlformats.org/officeDocument/2006/relationships/image" Target="../media/image65.png"/><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27.bin"/><Relationship Id="rId3" Type="http://schemas.openxmlformats.org/officeDocument/2006/relationships/image" Target="../media/image69.png"/><Relationship Id="rId7" Type="http://schemas.openxmlformats.org/officeDocument/2006/relationships/image" Target="../media/image67.wmf"/><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6.bin"/><Relationship Id="rId5" Type="http://schemas.openxmlformats.org/officeDocument/2006/relationships/image" Target="../media/image66.wmf"/><Relationship Id="rId4" Type="http://schemas.openxmlformats.org/officeDocument/2006/relationships/oleObject" Target="../embeddings/oleObject25.bin"/><Relationship Id="rId9" Type="http://schemas.openxmlformats.org/officeDocument/2006/relationships/image" Target="../media/image68.wmf"/></Relationships>
</file>

<file path=ppt/slides/_rels/slide32.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7.xml"/><Relationship Id="rId5" Type="http://schemas.openxmlformats.org/officeDocument/2006/relationships/image" Target="../media/image74.jpeg"/><Relationship Id="rId4" Type="http://schemas.openxmlformats.org/officeDocument/2006/relationships/image" Target="../media/image73.png"/></Relationships>
</file>

<file path=ppt/slides/_rels/slide3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8.png"/><Relationship Id="rId7" Type="http://schemas.openxmlformats.org/officeDocument/2006/relationships/image" Target="../media/image77.wmf"/><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29.bin"/><Relationship Id="rId5" Type="http://schemas.openxmlformats.org/officeDocument/2006/relationships/image" Target="../media/image76.wmf"/><Relationship Id="rId4" Type="http://schemas.openxmlformats.org/officeDocument/2006/relationships/oleObject" Target="../embeddings/oleObject28.bin"/></Relationships>
</file>

<file path=ppt/slides/_rels/slide36.xml.rels><?xml version="1.0" encoding="UTF-8" standalone="yes"?>
<Relationships xmlns="http://schemas.openxmlformats.org/package/2006/relationships"><Relationship Id="rId13" Type="http://schemas.openxmlformats.org/officeDocument/2006/relationships/oleObject" Target="../embeddings/oleObject39.bin"/><Relationship Id="rId18" Type="http://schemas.openxmlformats.org/officeDocument/2006/relationships/oleObject" Target="../embeddings/oleObject44.bin"/><Relationship Id="rId26" Type="http://schemas.openxmlformats.org/officeDocument/2006/relationships/oleObject" Target="../embeddings/oleObject52.bin"/><Relationship Id="rId39" Type="http://schemas.openxmlformats.org/officeDocument/2006/relationships/oleObject" Target="../embeddings/oleObject64.bin"/><Relationship Id="rId3" Type="http://schemas.openxmlformats.org/officeDocument/2006/relationships/oleObject" Target="../embeddings/oleObject30.bin"/><Relationship Id="rId21" Type="http://schemas.openxmlformats.org/officeDocument/2006/relationships/oleObject" Target="../embeddings/oleObject47.bin"/><Relationship Id="rId34" Type="http://schemas.openxmlformats.org/officeDocument/2006/relationships/oleObject" Target="../embeddings/oleObject59.bin"/><Relationship Id="rId42" Type="http://schemas.openxmlformats.org/officeDocument/2006/relationships/oleObject" Target="../embeddings/oleObject67.bin"/><Relationship Id="rId47" Type="http://schemas.openxmlformats.org/officeDocument/2006/relationships/oleObject" Target="../embeddings/oleObject72.bin"/><Relationship Id="rId50" Type="http://schemas.openxmlformats.org/officeDocument/2006/relationships/image" Target="../media/image82.png"/><Relationship Id="rId7" Type="http://schemas.openxmlformats.org/officeDocument/2006/relationships/oleObject" Target="../embeddings/oleObject33.bin"/><Relationship Id="rId12" Type="http://schemas.openxmlformats.org/officeDocument/2006/relationships/oleObject" Target="../embeddings/oleObject38.bin"/><Relationship Id="rId17" Type="http://schemas.openxmlformats.org/officeDocument/2006/relationships/oleObject" Target="../embeddings/oleObject43.bin"/><Relationship Id="rId25" Type="http://schemas.openxmlformats.org/officeDocument/2006/relationships/oleObject" Target="../embeddings/oleObject51.bin"/><Relationship Id="rId33" Type="http://schemas.openxmlformats.org/officeDocument/2006/relationships/oleObject" Target="../embeddings/oleObject58.bin"/><Relationship Id="rId38" Type="http://schemas.openxmlformats.org/officeDocument/2006/relationships/oleObject" Target="../embeddings/oleObject63.bin"/><Relationship Id="rId46" Type="http://schemas.openxmlformats.org/officeDocument/2006/relationships/oleObject" Target="../embeddings/oleObject71.bin"/><Relationship Id="rId2" Type="http://schemas.openxmlformats.org/officeDocument/2006/relationships/slideLayout" Target="../slideLayouts/slideLayout7.xml"/><Relationship Id="rId16" Type="http://schemas.openxmlformats.org/officeDocument/2006/relationships/oleObject" Target="../embeddings/oleObject42.bin"/><Relationship Id="rId20" Type="http://schemas.openxmlformats.org/officeDocument/2006/relationships/oleObject" Target="../embeddings/oleObject46.bin"/><Relationship Id="rId29" Type="http://schemas.openxmlformats.org/officeDocument/2006/relationships/oleObject" Target="../embeddings/oleObject54.bin"/><Relationship Id="rId41" Type="http://schemas.openxmlformats.org/officeDocument/2006/relationships/oleObject" Target="../embeddings/oleObject66.bin"/><Relationship Id="rId1" Type="http://schemas.openxmlformats.org/officeDocument/2006/relationships/vmlDrawing" Target="../drawings/vmlDrawing9.vml"/><Relationship Id="rId6" Type="http://schemas.openxmlformats.org/officeDocument/2006/relationships/oleObject" Target="../embeddings/oleObject32.bin"/><Relationship Id="rId11" Type="http://schemas.openxmlformats.org/officeDocument/2006/relationships/oleObject" Target="../embeddings/oleObject37.bin"/><Relationship Id="rId24" Type="http://schemas.openxmlformats.org/officeDocument/2006/relationships/oleObject" Target="../embeddings/oleObject50.bin"/><Relationship Id="rId32" Type="http://schemas.openxmlformats.org/officeDocument/2006/relationships/oleObject" Target="../embeddings/oleObject57.bin"/><Relationship Id="rId37" Type="http://schemas.openxmlformats.org/officeDocument/2006/relationships/oleObject" Target="../embeddings/oleObject62.bin"/><Relationship Id="rId40" Type="http://schemas.openxmlformats.org/officeDocument/2006/relationships/oleObject" Target="../embeddings/oleObject65.bin"/><Relationship Id="rId45" Type="http://schemas.openxmlformats.org/officeDocument/2006/relationships/oleObject" Target="../embeddings/oleObject70.bin"/><Relationship Id="rId5" Type="http://schemas.openxmlformats.org/officeDocument/2006/relationships/oleObject" Target="../embeddings/oleObject31.bin"/><Relationship Id="rId15" Type="http://schemas.openxmlformats.org/officeDocument/2006/relationships/oleObject" Target="../embeddings/oleObject41.bin"/><Relationship Id="rId23" Type="http://schemas.openxmlformats.org/officeDocument/2006/relationships/oleObject" Target="../embeddings/oleObject49.bin"/><Relationship Id="rId28" Type="http://schemas.openxmlformats.org/officeDocument/2006/relationships/oleObject" Target="../embeddings/oleObject53.bin"/><Relationship Id="rId36" Type="http://schemas.openxmlformats.org/officeDocument/2006/relationships/oleObject" Target="../embeddings/oleObject61.bin"/><Relationship Id="rId49" Type="http://schemas.openxmlformats.org/officeDocument/2006/relationships/image" Target="../media/image81.png"/><Relationship Id="rId10" Type="http://schemas.openxmlformats.org/officeDocument/2006/relationships/oleObject" Target="../embeddings/oleObject36.bin"/><Relationship Id="rId19" Type="http://schemas.openxmlformats.org/officeDocument/2006/relationships/oleObject" Target="../embeddings/oleObject45.bin"/><Relationship Id="rId31" Type="http://schemas.openxmlformats.org/officeDocument/2006/relationships/oleObject" Target="../embeddings/oleObject56.bin"/><Relationship Id="rId44" Type="http://schemas.openxmlformats.org/officeDocument/2006/relationships/oleObject" Target="../embeddings/oleObject69.bin"/><Relationship Id="rId4" Type="http://schemas.openxmlformats.org/officeDocument/2006/relationships/image" Target="../media/image79.wmf"/><Relationship Id="rId9" Type="http://schemas.openxmlformats.org/officeDocument/2006/relationships/oleObject" Target="../embeddings/oleObject35.bin"/><Relationship Id="rId14" Type="http://schemas.openxmlformats.org/officeDocument/2006/relationships/oleObject" Target="../embeddings/oleObject40.bin"/><Relationship Id="rId22" Type="http://schemas.openxmlformats.org/officeDocument/2006/relationships/oleObject" Target="../embeddings/oleObject48.bin"/><Relationship Id="rId27" Type="http://schemas.openxmlformats.org/officeDocument/2006/relationships/image" Target="../media/image80.wmf"/><Relationship Id="rId30" Type="http://schemas.openxmlformats.org/officeDocument/2006/relationships/oleObject" Target="../embeddings/oleObject55.bin"/><Relationship Id="rId35" Type="http://schemas.openxmlformats.org/officeDocument/2006/relationships/oleObject" Target="../embeddings/oleObject60.bin"/><Relationship Id="rId43" Type="http://schemas.openxmlformats.org/officeDocument/2006/relationships/oleObject" Target="../embeddings/oleObject68.bin"/><Relationship Id="rId48" Type="http://schemas.openxmlformats.org/officeDocument/2006/relationships/oleObject" Target="../embeddings/oleObject73.bin"/><Relationship Id="rId8" Type="http://schemas.openxmlformats.org/officeDocument/2006/relationships/oleObject" Target="../embeddings/oleObject34.bin"/></Relationships>
</file>

<file path=ppt/slides/_rels/slide3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image" Target="../media/image83.wmf"/><Relationship Id="rId4" Type="http://schemas.openxmlformats.org/officeDocument/2006/relationships/oleObject" Target="../embeddings/oleObject74.bin"/></Relationships>
</file>

<file path=ppt/slides/_rels/slide38.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5" Type="http://schemas.openxmlformats.org/officeDocument/2006/relationships/image" Target="../media/image92.jpeg"/><Relationship Id="rId4" Type="http://schemas.openxmlformats.org/officeDocument/2006/relationships/image" Target="../media/image91.jpeg"/></Relationships>
</file>

<file path=ppt/slides/_rels/slide44.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5" Type="http://schemas.openxmlformats.org/officeDocument/2006/relationships/image" Target="../media/image92.jpeg"/><Relationship Id="rId4" Type="http://schemas.openxmlformats.org/officeDocument/2006/relationships/image" Target="../media/image91.jpeg"/></Relationships>
</file>

<file path=ppt/slides/_rels/slide45.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5" Type="http://schemas.openxmlformats.org/officeDocument/2006/relationships/image" Target="../media/image92.jpeg"/><Relationship Id="rId4" Type="http://schemas.openxmlformats.org/officeDocument/2006/relationships/image" Target="../media/image91.jpeg"/></Relationships>
</file>

<file path=ppt/slides/_rels/slide46.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slideLayout" Target="../slideLayouts/slideLayout7.xml"/><Relationship Id="rId5" Type="http://schemas.openxmlformats.org/officeDocument/2006/relationships/image" Target="../media/image92.jpeg"/><Relationship Id="rId4" Type="http://schemas.openxmlformats.org/officeDocument/2006/relationships/image" Target="../media/image91.jpeg"/></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77.bin"/><Relationship Id="rId3" Type="http://schemas.openxmlformats.org/officeDocument/2006/relationships/image" Target="../media/image96.emf"/><Relationship Id="rId7" Type="http://schemas.openxmlformats.org/officeDocument/2006/relationships/image" Target="../media/image94.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76.bin"/><Relationship Id="rId5" Type="http://schemas.openxmlformats.org/officeDocument/2006/relationships/image" Target="../media/image93.wmf"/><Relationship Id="rId4" Type="http://schemas.openxmlformats.org/officeDocument/2006/relationships/oleObject" Target="../embeddings/oleObject75.bin"/><Relationship Id="rId9" Type="http://schemas.openxmlformats.org/officeDocument/2006/relationships/image" Target="../media/image95.wmf"/></Relationships>
</file>

<file path=ppt/slides/_rels/slide48.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image" Target="../media/image102.wmf"/><Relationship Id="rId3" Type="http://schemas.openxmlformats.org/officeDocument/2006/relationships/oleObject" Target="../embeddings/oleObject78.bin"/><Relationship Id="rId7" Type="http://schemas.openxmlformats.org/officeDocument/2006/relationships/oleObject" Target="../embeddings/oleObject80.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image" Target="../media/image101.wmf"/><Relationship Id="rId5" Type="http://schemas.openxmlformats.org/officeDocument/2006/relationships/oleObject" Target="../embeddings/oleObject79.bin"/><Relationship Id="rId4" Type="http://schemas.openxmlformats.org/officeDocument/2006/relationships/image" Target="../media/image100.wmf"/></Relationships>
</file>

<file path=ppt/slides/_rels/slide53.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105.gif"/><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07.gi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12.tiff"/><Relationship Id="rId4" Type="http://schemas.openxmlformats.org/officeDocument/2006/relationships/image" Target="../media/image111.png"/></Relationships>
</file>

<file path=ppt/slides/_rels/slide59.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2.png"/><Relationship Id="rId1" Type="http://schemas.openxmlformats.org/officeDocument/2006/relationships/slideLayout" Target="../slideLayouts/slideLayout7.xml"/><Relationship Id="rId5" Type="http://schemas.openxmlformats.org/officeDocument/2006/relationships/image" Target="../media/image113.tiff"/><Relationship Id="rId4" Type="http://schemas.openxmlformats.org/officeDocument/2006/relationships/image" Target="../media/image111.png"/></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14.tiff"/></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116.png"/></Relationships>
</file>

<file path=ppt/slides/_rels/slide63.xml.rels><?xml version="1.0" encoding="UTF-8" standalone="yes"?>
<Relationships xmlns="http://schemas.openxmlformats.org/package/2006/relationships"><Relationship Id="rId8" Type="http://schemas.openxmlformats.org/officeDocument/2006/relationships/oleObject" Target="../embeddings/oleObject83.bin"/><Relationship Id="rId3" Type="http://schemas.openxmlformats.org/officeDocument/2006/relationships/image" Target="../media/image122.jpeg"/><Relationship Id="rId7" Type="http://schemas.openxmlformats.org/officeDocument/2006/relationships/image" Target="../media/image119.wmf"/><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82.bin"/><Relationship Id="rId11" Type="http://schemas.openxmlformats.org/officeDocument/2006/relationships/image" Target="../media/image121.wmf"/><Relationship Id="rId5" Type="http://schemas.openxmlformats.org/officeDocument/2006/relationships/image" Target="../media/image118.wmf"/><Relationship Id="rId10" Type="http://schemas.openxmlformats.org/officeDocument/2006/relationships/oleObject" Target="../embeddings/oleObject84.bin"/><Relationship Id="rId4" Type="http://schemas.openxmlformats.org/officeDocument/2006/relationships/oleObject" Target="../embeddings/oleObject81.bin"/><Relationship Id="rId9" Type="http://schemas.openxmlformats.org/officeDocument/2006/relationships/image" Target="../media/image120.wmf"/></Relationships>
</file>

<file path=ppt/slides/_rels/slide64.xml.rels><?xml version="1.0" encoding="UTF-8" standalone="yes"?>
<Relationships xmlns="http://schemas.openxmlformats.org/package/2006/relationships"><Relationship Id="rId8" Type="http://schemas.openxmlformats.org/officeDocument/2006/relationships/image" Target="../media/image125.wmf"/><Relationship Id="rId13" Type="http://schemas.openxmlformats.org/officeDocument/2006/relationships/image" Target="../media/image129.png"/><Relationship Id="rId3" Type="http://schemas.openxmlformats.org/officeDocument/2006/relationships/oleObject" Target="../embeddings/oleObject85.bin"/><Relationship Id="rId7" Type="http://schemas.openxmlformats.org/officeDocument/2006/relationships/oleObject" Target="../embeddings/oleObject87.bin"/><Relationship Id="rId12" Type="http://schemas.openxmlformats.org/officeDocument/2006/relationships/image" Target="../media/image128.png"/><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image" Target="../media/image124.wmf"/><Relationship Id="rId11" Type="http://schemas.openxmlformats.org/officeDocument/2006/relationships/image" Target="../media/image127.png"/><Relationship Id="rId5" Type="http://schemas.openxmlformats.org/officeDocument/2006/relationships/oleObject" Target="../embeddings/oleObject86.bin"/><Relationship Id="rId10" Type="http://schemas.openxmlformats.org/officeDocument/2006/relationships/image" Target="../media/image126.wmf"/><Relationship Id="rId4" Type="http://schemas.openxmlformats.org/officeDocument/2006/relationships/image" Target="../media/image123.wmf"/><Relationship Id="rId9" Type="http://schemas.openxmlformats.org/officeDocument/2006/relationships/oleObject" Target="../embeddings/oleObject88.bin"/></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7.xml"/><Relationship Id="rId4" Type="http://schemas.openxmlformats.org/officeDocument/2006/relationships/image" Target="../media/image133.png"/></Relationships>
</file>

<file path=ppt/slides/_rels/slide6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7.xml"/><Relationship Id="rId4" Type="http://schemas.openxmlformats.org/officeDocument/2006/relationships/image" Target="../media/image136.png"/></Relationships>
</file>

<file path=ppt/slides/_rels/slide68.xml.rels><?xml version="1.0" encoding="UTF-8" standalone="yes"?>
<Relationships xmlns="http://schemas.openxmlformats.org/package/2006/relationships"><Relationship Id="rId3" Type="http://schemas.openxmlformats.org/officeDocument/2006/relationships/image" Target="../media/image139.emf"/><Relationship Id="rId7" Type="http://schemas.openxmlformats.org/officeDocument/2006/relationships/image" Target="../media/image138.wmf"/><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oleObject" Target="../embeddings/oleObject90.bin"/><Relationship Id="rId5" Type="http://schemas.openxmlformats.org/officeDocument/2006/relationships/image" Target="../media/image137.wmf"/><Relationship Id="rId4" Type="http://schemas.openxmlformats.org/officeDocument/2006/relationships/oleObject" Target="../embeddings/oleObject89.bin"/></Relationships>
</file>

<file path=ppt/slides/_rels/slide6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2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image" Target="../media/image69.png"/><Relationship Id="rId7" Type="http://schemas.openxmlformats.org/officeDocument/2006/relationships/image" Target="../media/image141.wmf"/><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oleObject" Target="../embeddings/oleObject92.bin"/><Relationship Id="rId5" Type="http://schemas.openxmlformats.org/officeDocument/2006/relationships/image" Target="../media/image140.wmf"/><Relationship Id="rId4" Type="http://schemas.openxmlformats.org/officeDocument/2006/relationships/oleObject" Target="../embeddings/oleObject91.bin"/></Relationships>
</file>

<file path=ppt/slides/_rels/slide7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7.xml"/><Relationship Id="rId4" Type="http://schemas.openxmlformats.org/officeDocument/2006/relationships/image" Target="../media/image145.jpeg"/></Relationships>
</file>

<file path=ppt/slides/_rels/slide7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image" Target="../media/image146.png"/><Relationship Id="rId1" Type="http://schemas.openxmlformats.org/officeDocument/2006/relationships/slideLayout" Target="../slideLayouts/slideLayout7.xml"/><Relationship Id="rId4" Type="http://schemas.openxmlformats.org/officeDocument/2006/relationships/image" Target="../media/image148.png"/></Relationships>
</file>

<file path=ppt/slides/_rels/slide7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png"/><Relationship Id="rId1" Type="http://schemas.openxmlformats.org/officeDocument/2006/relationships/slideLayout" Target="../slideLayouts/slideLayout7.xml"/><Relationship Id="rId4" Type="http://schemas.openxmlformats.org/officeDocument/2006/relationships/image" Target="../media/image151.png"/></Relationships>
</file>

<file path=ppt/slides/_rels/slide74.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154.png"/><Relationship Id="rId7" Type="http://schemas.openxmlformats.org/officeDocument/2006/relationships/image" Target="../media/image153.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94.bin"/><Relationship Id="rId5" Type="http://schemas.openxmlformats.org/officeDocument/2006/relationships/image" Target="../media/image152.wmf"/><Relationship Id="rId4" Type="http://schemas.openxmlformats.org/officeDocument/2006/relationships/oleObject" Target="../embeddings/oleObject93.bin"/><Relationship Id="rId9" Type="http://schemas.openxmlformats.org/officeDocument/2006/relationships/image" Target="../media/image156.png"/></Relationships>
</file>

<file path=ppt/slides/_rels/slide75.xml.rels><?xml version="1.0" encoding="UTF-8" standalone="yes"?>
<Relationships xmlns="http://schemas.openxmlformats.org/package/2006/relationships"><Relationship Id="rId3" Type="http://schemas.openxmlformats.org/officeDocument/2006/relationships/image" Target="../media/image157.emf"/><Relationship Id="rId2" Type="http://schemas.openxmlformats.org/officeDocument/2006/relationships/image" Target="../media/image53.png"/><Relationship Id="rId1" Type="http://schemas.openxmlformats.org/officeDocument/2006/relationships/slideLayout" Target="../slideLayouts/slideLayout7.xml"/><Relationship Id="rId4" Type="http://schemas.openxmlformats.org/officeDocument/2006/relationships/image" Target="../media/image158.emf"/></Relationships>
</file>

<file path=ppt/slides/_rels/slide76.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0231"/>
            <a:ext cx="9144000" cy="6697538"/>
          </a:xfrm>
          <a:prstGeom prst="rect">
            <a:avLst/>
          </a:prstGeom>
        </p:spPr>
      </p:pic>
    </p:spTree>
    <p:extLst>
      <p:ext uri="{BB962C8B-B14F-4D97-AF65-F5344CB8AC3E}">
        <p14:creationId xmlns:p14="http://schemas.microsoft.com/office/powerpoint/2010/main" val="12445217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Image result for periodic table black and white"/>
          <p:cNvPicPr>
            <a:picLocks noChangeAspect="1" noChangeArrowheads="1"/>
          </p:cNvPicPr>
          <p:nvPr/>
        </p:nvPicPr>
        <p:blipFill>
          <a:blip r:embed="rId2" cstate="print"/>
          <a:srcRect t="5501" r="85396" b="74549"/>
          <a:stretch>
            <a:fillRect/>
          </a:stretch>
        </p:blipFill>
        <p:spPr bwMode="auto">
          <a:xfrm>
            <a:off x="107504" y="188640"/>
            <a:ext cx="2123728" cy="2241713"/>
          </a:xfrm>
          <a:prstGeom prst="rect">
            <a:avLst/>
          </a:prstGeom>
          <a:noFill/>
        </p:spPr>
      </p:pic>
      <p:grpSp>
        <p:nvGrpSpPr>
          <p:cNvPr id="11" name="Gruppo 10"/>
          <p:cNvGrpSpPr/>
          <p:nvPr/>
        </p:nvGrpSpPr>
        <p:grpSpPr>
          <a:xfrm>
            <a:off x="4355976" y="0"/>
            <a:ext cx="4567123" cy="2420888"/>
            <a:chOff x="3995936" y="0"/>
            <a:chExt cx="3559011" cy="1656184"/>
          </a:xfrm>
        </p:grpSpPr>
        <p:pic>
          <p:nvPicPr>
            <p:cNvPr id="13" name="Picture 2" descr="Image result for periodic table black and white"/>
            <p:cNvPicPr>
              <a:picLocks noChangeAspect="1" noChangeArrowheads="1"/>
            </p:cNvPicPr>
            <p:nvPr/>
          </p:nvPicPr>
          <p:blipFill>
            <a:blip r:embed="rId2" cstate="print"/>
            <a:srcRect l="64712" t="4200" r="2142" b="74549"/>
            <a:stretch>
              <a:fillRect/>
            </a:stretch>
          </p:blipFill>
          <p:spPr bwMode="auto">
            <a:xfrm>
              <a:off x="4211960" y="0"/>
              <a:ext cx="3342987" cy="1656184"/>
            </a:xfrm>
            <a:prstGeom prst="rect">
              <a:avLst/>
            </a:prstGeom>
            <a:noFill/>
          </p:spPr>
        </p:pic>
        <p:sp>
          <p:nvSpPr>
            <p:cNvPr id="15" name="Rettangolo 14"/>
            <p:cNvSpPr/>
            <p:nvPr/>
          </p:nvSpPr>
          <p:spPr>
            <a:xfrm>
              <a:off x="3995936" y="0"/>
              <a:ext cx="1008112" cy="6206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6" name="Rettangolo 15"/>
          <p:cNvSpPr/>
          <p:nvPr/>
        </p:nvSpPr>
        <p:spPr>
          <a:xfrm>
            <a:off x="6156176" y="1412776"/>
            <a:ext cx="1296144" cy="936104"/>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Rettangolo 16"/>
          <p:cNvSpPr/>
          <p:nvPr/>
        </p:nvSpPr>
        <p:spPr>
          <a:xfrm>
            <a:off x="395536" y="548680"/>
            <a:ext cx="792088" cy="936104"/>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 </a:t>
            </a:r>
            <a:endParaRPr lang="it-IT" dirty="0"/>
          </a:p>
        </p:txBody>
      </p:sp>
      <p:sp>
        <p:nvSpPr>
          <p:cNvPr id="18" name="CasellaDiTesto 17"/>
          <p:cNvSpPr txBox="1"/>
          <p:nvPr/>
        </p:nvSpPr>
        <p:spPr>
          <a:xfrm>
            <a:off x="1187624" y="2852936"/>
            <a:ext cx="6624736" cy="830997"/>
          </a:xfrm>
          <a:prstGeom prst="rect">
            <a:avLst/>
          </a:prstGeom>
          <a:noFill/>
        </p:spPr>
        <p:txBody>
          <a:bodyPr wrap="square" rtlCol="0">
            <a:spAutoFit/>
          </a:bodyPr>
          <a:lstStyle/>
          <a:p>
            <a:pPr algn="ctr"/>
            <a:r>
              <a:rPr lang="it-IT" sz="2400" b="1" dirty="0" smtClean="0">
                <a:solidFill>
                  <a:srgbClr val="003300"/>
                </a:solidFill>
                <a:latin typeface="Comic Sans MS" pitchFamily="66" charset="0"/>
              </a:rPr>
              <a:t>N, O svolgono un ruolo </a:t>
            </a:r>
            <a:r>
              <a:rPr lang="it-IT" sz="2400" b="1" dirty="0" smtClean="0">
                <a:solidFill>
                  <a:srgbClr val="FF0000"/>
                </a:solidFill>
                <a:latin typeface="Comic Sans MS" pitchFamily="66" charset="0"/>
              </a:rPr>
              <a:t>funzionale</a:t>
            </a:r>
          </a:p>
          <a:p>
            <a:pPr algn="ctr"/>
            <a:r>
              <a:rPr lang="it-IT" sz="2400" b="1" dirty="0" smtClean="0">
                <a:solidFill>
                  <a:srgbClr val="003300"/>
                </a:solidFill>
                <a:latin typeface="Comic Sans MS" pitchFamily="66" charset="0"/>
              </a:rPr>
              <a:t>(con un ‘piccolo’ aiuto da H)</a:t>
            </a:r>
            <a:endParaRPr lang="it-IT" sz="2400" dirty="0">
              <a:solidFill>
                <a:srgbClr val="003300"/>
              </a:solidFill>
              <a:latin typeface="Comic Sans MS" pitchFamily="66" charset="0"/>
            </a:endParaRPr>
          </a:p>
        </p:txBody>
      </p:sp>
      <p:sp>
        <p:nvSpPr>
          <p:cNvPr id="19" name="CasellaDiTesto 18"/>
          <p:cNvSpPr txBox="1"/>
          <p:nvPr/>
        </p:nvSpPr>
        <p:spPr>
          <a:xfrm>
            <a:off x="467544" y="3933056"/>
            <a:ext cx="8450114" cy="461665"/>
          </a:xfrm>
          <a:prstGeom prst="rect">
            <a:avLst/>
          </a:prstGeom>
          <a:noFill/>
        </p:spPr>
        <p:txBody>
          <a:bodyPr wrap="square" rtlCol="0">
            <a:spAutoFit/>
          </a:bodyPr>
          <a:lstStyle/>
          <a:p>
            <a:pPr marL="711200" indent="-711200"/>
            <a:r>
              <a:rPr lang="it-IT" sz="2400" dirty="0" smtClean="0">
                <a:solidFill>
                  <a:srgbClr val="003300"/>
                </a:solidFill>
                <a:latin typeface="Comic Sans MS" pitchFamily="66" charset="0"/>
                <a:sym typeface="Wingdings"/>
              </a:rPr>
              <a:t></a:t>
            </a:r>
            <a:r>
              <a:rPr lang="it-IT" sz="2400" dirty="0" smtClean="0">
                <a:solidFill>
                  <a:srgbClr val="003300"/>
                </a:solidFill>
                <a:latin typeface="Comic Sans MS" pitchFamily="66" charset="0"/>
                <a:sym typeface="Symbol"/>
              </a:rPr>
              <a:t>	</a:t>
            </a:r>
            <a:r>
              <a:rPr lang="it-IT" sz="2400" dirty="0" smtClean="0">
                <a:solidFill>
                  <a:srgbClr val="003300"/>
                </a:solidFill>
                <a:latin typeface="Comic Sans MS" pitchFamily="66" charset="0"/>
              </a:rPr>
              <a:t>elevata elettronegatività (N, 3.04; O, 3.44, </a:t>
            </a:r>
            <a:r>
              <a:rPr lang="it-IT" sz="2400" dirty="0" smtClean="0">
                <a:solidFill>
                  <a:srgbClr val="FF0000"/>
                </a:solidFill>
                <a:latin typeface="Comic Sans MS" pitchFamily="66" charset="0"/>
              </a:rPr>
              <a:t>H, 2.20</a:t>
            </a:r>
            <a:r>
              <a:rPr lang="it-IT" sz="2400" dirty="0" smtClean="0">
                <a:solidFill>
                  <a:srgbClr val="003300"/>
                </a:solidFill>
                <a:latin typeface="Comic Sans MS" pitchFamily="66" charset="0"/>
              </a:rPr>
              <a:t>) </a:t>
            </a:r>
            <a:endParaRPr lang="it-IT" sz="2400" dirty="0">
              <a:solidFill>
                <a:srgbClr val="003300"/>
              </a:solidFill>
              <a:latin typeface="Comic Sans MS" pitchFamily="66" charset="0"/>
            </a:endParaRPr>
          </a:p>
        </p:txBody>
      </p:sp>
      <p:sp>
        <p:nvSpPr>
          <p:cNvPr id="20" name="CasellaDiTesto 19"/>
          <p:cNvSpPr txBox="1"/>
          <p:nvPr/>
        </p:nvSpPr>
        <p:spPr>
          <a:xfrm>
            <a:off x="467544" y="4509120"/>
            <a:ext cx="8676456" cy="830997"/>
          </a:xfrm>
          <a:prstGeom prst="rect">
            <a:avLst/>
          </a:prstGeom>
          <a:noFill/>
        </p:spPr>
        <p:txBody>
          <a:bodyPr wrap="square" rtlCol="0">
            <a:spAutoFit/>
          </a:bodyPr>
          <a:lstStyle/>
          <a:p>
            <a:pPr marL="708025" indent="-708025">
              <a:buFont typeface="Wingdings"/>
              <a:buChar char="r"/>
            </a:pPr>
            <a:r>
              <a:rPr lang="it-IT" sz="2400" dirty="0" smtClean="0">
                <a:solidFill>
                  <a:srgbClr val="003300"/>
                </a:solidFill>
                <a:latin typeface="Comic Sans MS" pitchFamily="66" charset="0"/>
              </a:rPr>
              <a:t>polarizzazione dei legami N-H e O-H (dipolo di legame: N-H, 1.3 D; O-H, 1.5 D</a:t>
            </a:r>
            <a:r>
              <a:rPr lang="it-IT" sz="2400" i="1" dirty="0" smtClean="0">
                <a:solidFill>
                  <a:srgbClr val="003300"/>
                </a:solidFill>
                <a:latin typeface="Comic Sans MS" pitchFamily="66" charset="0"/>
              </a:rPr>
              <a:t>)</a:t>
            </a:r>
            <a:endParaRPr lang="it-IT" sz="2400" i="1" dirty="0">
              <a:solidFill>
                <a:srgbClr val="003300"/>
              </a:solidFill>
              <a:latin typeface="Comic Sans MS" pitchFamily="66" charset="0"/>
            </a:endParaRPr>
          </a:p>
        </p:txBody>
      </p:sp>
      <p:sp>
        <p:nvSpPr>
          <p:cNvPr id="21" name="CasellaDiTesto 20"/>
          <p:cNvSpPr txBox="1"/>
          <p:nvPr/>
        </p:nvSpPr>
        <p:spPr>
          <a:xfrm>
            <a:off x="467543" y="5517232"/>
            <a:ext cx="6639375" cy="461665"/>
          </a:xfrm>
          <a:prstGeom prst="rect">
            <a:avLst/>
          </a:prstGeom>
          <a:noFill/>
        </p:spPr>
        <p:txBody>
          <a:bodyPr wrap="square" rtlCol="0">
            <a:spAutoFit/>
          </a:bodyPr>
          <a:lstStyle/>
          <a:p>
            <a:pPr marL="711200" indent="-711200"/>
            <a:r>
              <a:rPr lang="it-IT" sz="2400" dirty="0" smtClean="0">
                <a:solidFill>
                  <a:srgbClr val="003300"/>
                </a:solidFill>
                <a:latin typeface="Comic Sans MS" pitchFamily="66" charset="0"/>
                <a:sym typeface="Wingdings"/>
              </a:rPr>
              <a:t></a:t>
            </a:r>
            <a:r>
              <a:rPr lang="it-IT" sz="2400" dirty="0" smtClean="0">
                <a:solidFill>
                  <a:srgbClr val="003300"/>
                </a:solidFill>
                <a:latin typeface="Comic Sans MS" pitchFamily="66" charset="0"/>
                <a:sym typeface="Symbol"/>
              </a:rPr>
              <a:t> 	</a:t>
            </a:r>
            <a:r>
              <a:rPr lang="it-IT" sz="2400" dirty="0" smtClean="0">
                <a:solidFill>
                  <a:srgbClr val="003300"/>
                </a:solidFill>
                <a:latin typeface="Comic Sans MS" pitchFamily="66" charset="0"/>
              </a:rPr>
              <a:t>formazione di </a:t>
            </a:r>
            <a:r>
              <a:rPr lang="it-IT" sz="2400" b="1" dirty="0" smtClean="0">
                <a:ln>
                  <a:solidFill>
                    <a:srgbClr val="C00000"/>
                  </a:solidFill>
                </a:ln>
                <a:solidFill>
                  <a:srgbClr val="FF0000"/>
                </a:solidFill>
                <a:latin typeface="Comic Sans MS" pitchFamily="66" charset="0"/>
              </a:rPr>
              <a:t>legami di idrogeno</a:t>
            </a:r>
            <a:r>
              <a:rPr lang="it-IT" sz="2400" dirty="0" smtClean="0">
                <a:ln>
                  <a:solidFill>
                    <a:srgbClr val="C00000"/>
                  </a:solidFill>
                </a:ln>
                <a:solidFill>
                  <a:srgbClr val="FF0000"/>
                </a:solidFill>
                <a:latin typeface="Comic Sans MS" pitchFamily="66" charset="0"/>
              </a:rPr>
              <a:t> </a:t>
            </a:r>
            <a:endParaRPr lang="it-IT" sz="2400" dirty="0">
              <a:ln>
                <a:solidFill>
                  <a:srgbClr val="C00000"/>
                </a:solidFill>
              </a:ln>
              <a:solidFill>
                <a:srgbClr val="FF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tangolo 16"/>
          <p:cNvSpPr/>
          <p:nvPr/>
        </p:nvSpPr>
        <p:spPr>
          <a:xfrm>
            <a:off x="2843808" y="3140968"/>
            <a:ext cx="1080120" cy="28803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24" name="Gruppo 23"/>
          <p:cNvGrpSpPr/>
          <p:nvPr/>
        </p:nvGrpSpPr>
        <p:grpSpPr>
          <a:xfrm>
            <a:off x="0" y="0"/>
            <a:ext cx="9090620" cy="1052736"/>
            <a:chOff x="0" y="0"/>
            <a:chExt cx="9090620" cy="1052736"/>
          </a:xfrm>
        </p:grpSpPr>
        <p:pic>
          <p:nvPicPr>
            <p:cNvPr id="3" name="Picture 3"/>
            <p:cNvPicPr>
              <a:picLocks noChangeAspect="1" noChangeArrowheads="1"/>
            </p:cNvPicPr>
            <p:nvPr/>
          </p:nvPicPr>
          <p:blipFill>
            <a:blip r:embed="rId3" cstate="print"/>
            <a:srcRect l="13196" t="13407" r="781" b="68875"/>
            <a:stretch>
              <a:fillRect/>
            </a:stretch>
          </p:blipFill>
          <p:spPr bwMode="auto">
            <a:xfrm>
              <a:off x="0" y="0"/>
              <a:ext cx="9090620" cy="1052736"/>
            </a:xfrm>
            <a:prstGeom prst="rect">
              <a:avLst/>
            </a:prstGeom>
            <a:noFill/>
            <a:ln w="9525">
              <a:noFill/>
              <a:miter lim="800000"/>
              <a:headEnd/>
              <a:tailEnd/>
            </a:ln>
          </p:spPr>
        </p:pic>
        <p:sp>
          <p:nvSpPr>
            <p:cNvPr id="4" name="CasellaDiTesto 3"/>
            <p:cNvSpPr txBox="1"/>
            <p:nvPr/>
          </p:nvSpPr>
          <p:spPr>
            <a:xfrm>
              <a:off x="3635896" y="116632"/>
              <a:ext cx="4248472" cy="923330"/>
            </a:xfrm>
            <a:prstGeom prst="rect">
              <a:avLst/>
            </a:prstGeom>
            <a:noFill/>
          </p:spPr>
          <p:txBody>
            <a:bodyPr wrap="square" rtlCol="0">
              <a:spAutoFit/>
            </a:bodyPr>
            <a:lstStyle/>
            <a:p>
              <a:r>
                <a:rPr lang="en-US" i="1" dirty="0" smtClean="0"/>
                <a:t>Glossary of terms used in physical organic chemistry (IUPAC Recommendations </a:t>
              </a:r>
              <a:r>
                <a:rPr lang="en-US" b="1" i="1" dirty="0" smtClean="0"/>
                <a:t>1994</a:t>
              </a:r>
              <a:r>
                <a:rPr lang="en-US" i="1" dirty="0" smtClean="0"/>
                <a:t>)) </a:t>
              </a:r>
              <a:r>
                <a:rPr lang="en-US" dirty="0" smtClean="0"/>
                <a:t>on page 1123</a:t>
              </a:r>
              <a:endParaRPr lang="it-IT" dirty="0"/>
            </a:p>
          </p:txBody>
        </p:sp>
      </p:grpSp>
      <p:sp>
        <p:nvSpPr>
          <p:cNvPr id="5" name="CasellaDiTesto 4"/>
          <p:cNvSpPr txBox="1"/>
          <p:nvPr/>
        </p:nvSpPr>
        <p:spPr>
          <a:xfrm>
            <a:off x="323528" y="1196752"/>
            <a:ext cx="8640960" cy="2653740"/>
          </a:xfrm>
          <a:prstGeom prst="rect">
            <a:avLst/>
          </a:prstGeom>
          <a:noFill/>
        </p:spPr>
        <p:txBody>
          <a:bodyPr wrap="square" rtlCol="0">
            <a:spAutoFit/>
          </a:bodyPr>
          <a:lstStyle/>
          <a:p>
            <a:pPr>
              <a:lnSpc>
                <a:spcPct val="114000"/>
              </a:lnSpc>
            </a:pPr>
            <a:r>
              <a:rPr lang="en-US" sz="2000" b="1" dirty="0" smtClean="0">
                <a:solidFill>
                  <a:srgbClr val="003300"/>
                </a:solidFill>
                <a:latin typeface="Comic Sans MS" pitchFamily="66" charset="0"/>
              </a:rPr>
              <a:t>hydrogen bond</a:t>
            </a:r>
          </a:p>
          <a:p>
            <a:pPr>
              <a:lnSpc>
                <a:spcPct val="114000"/>
              </a:lnSpc>
            </a:pPr>
            <a:r>
              <a:rPr lang="en-US" dirty="0" smtClean="0">
                <a:solidFill>
                  <a:srgbClr val="003300"/>
                </a:solidFill>
                <a:latin typeface="Comic Sans MS" pitchFamily="66" charset="0"/>
              </a:rPr>
              <a:t>A form of association between an electronegative atom (</a:t>
            </a:r>
            <a:r>
              <a:rPr lang="en-US" b="1" dirty="0" smtClean="0">
                <a:solidFill>
                  <a:srgbClr val="003300"/>
                </a:solidFill>
                <a:latin typeface="Comic Sans MS" pitchFamily="66" charset="0"/>
              </a:rPr>
              <a:t>X</a:t>
            </a:r>
            <a:r>
              <a:rPr lang="en-US" dirty="0" smtClean="0">
                <a:solidFill>
                  <a:srgbClr val="003300"/>
                </a:solidFill>
                <a:latin typeface="Comic Sans MS" pitchFamily="66" charset="0"/>
              </a:rPr>
              <a:t>) and an </a:t>
            </a:r>
            <a:r>
              <a:rPr lang="en-US" b="1" dirty="0" smtClean="0">
                <a:solidFill>
                  <a:srgbClr val="003300"/>
                </a:solidFill>
                <a:latin typeface="Comic Sans MS" pitchFamily="66" charset="0"/>
              </a:rPr>
              <a:t>H</a:t>
            </a:r>
            <a:r>
              <a:rPr lang="en-US" dirty="0" smtClean="0">
                <a:solidFill>
                  <a:srgbClr val="003300"/>
                </a:solidFill>
                <a:latin typeface="Comic Sans MS" pitchFamily="66" charset="0"/>
              </a:rPr>
              <a:t> atom attached to a second (</a:t>
            </a:r>
            <a:r>
              <a:rPr lang="en-US" b="1" dirty="0" smtClean="0">
                <a:solidFill>
                  <a:srgbClr val="003300"/>
                </a:solidFill>
                <a:latin typeface="Comic Sans MS" pitchFamily="66" charset="0"/>
              </a:rPr>
              <a:t>Y</a:t>
            </a:r>
            <a:r>
              <a:rPr lang="en-US" dirty="0" smtClean="0">
                <a:solidFill>
                  <a:srgbClr val="003300"/>
                </a:solidFill>
                <a:latin typeface="Comic Sans MS" pitchFamily="66" charset="0"/>
              </a:rPr>
              <a:t>; H</a:t>
            </a:r>
            <a:r>
              <a:rPr lang="en-US" dirty="0" smtClean="0">
                <a:solidFill>
                  <a:srgbClr val="003300"/>
                </a:solidFill>
                <a:latin typeface="Comic Sans MS" pitchFamily="66" charset="0"/>
                <a:sym typeface="Symbol" panose="05050102010706020507" pitchFamily="18" charset="2"/>
              </a:rPr>
              <a:t></a:t>
            </a:r>
            <a:r>
              <a:rPr lang="en-US" dirty="0" smtClean="0">
                <a:solidFill>
                  <a:srgbClr val="003300"/>
                </a:solidFill>
                <a:latin typeface="Comic Sans MS" pitchFamily="66" charset="0"/>
              </a:rPr>
              <a:t>Y), relatively electronegative atom. It is best considered as an electrostatic interaction, heightened by the small size of hydrogen, which permits proximity of the interacting dipoles or charges. Both electronegative atoms are usually (but not necessarily) from the first row of the Periodic Table, i.e. N, O or F. </a:t>
            </a:r>
          </a:p>
          <a:p>
            <a:pPr>
              <a:lnSpc>
                <a:spcPct val="114000"/>
              </a:lnSpc>
            </a:pPr>
            <a:endParaRPr lang="it-IT" dirty="0">
              <a:solidFill>
                <a:srgbClr val="003300"/>
              </a:solidFill>
              <a:latin typeface="Comic Sans MS" pitchFamily="66" charset="0"/>
            </a:endParaRPr>
          </a:p>
        </p:txBody>
      </p:sp>
      <p:graphicFrame>
        <p:nvGraphicFramePr>
          <p:cNvPr id="32771" name="Object 3"/>
          <p:cNvGraphicFramePr>
            <a:graphicFrameLocks noChangeAspect="1"/>
          </p:cNvGraphicFramePr>
          <p:nvPr/>
        </p:nvGraphicFramePr>
        <p:xfrm>
          <a:off x="611559" y="4130725"/>
          <a:ext cx="2376264" cy="528059"/>
        </p:xfrm>
        <a:graphic>
          <a:graphicData uri="http://schemas.openxmlformats.org/presentationml/2006/ole">
            <mc:AlternateContent xmlns:mc="http://schemas.openxmlformats.org/markup-compatibility/2006">
              <mc:Choice xmlns:v="urn:schemas-microsoft-com:vml" Requires="v">
                <p:oleObj spid="_x0000_s33005" name="Document" r:id="rId4" imgW="857160" imgH="190440" progId="ChemWindow.Document">
                  <p:embed/>
                </p:oleObj>
              </mc:Choice>
              <mc:Fallback>
                <p:oleObj name="Document" r:id="rId4" imgW="857160" imgH="190440" progId="ChemWindow.Document">
                  <p:embed/>
                  <p:pic>
                    <p:nvPicPr>
                      <p:cNvPr id="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559" y="4130725"/>
                        <a:ext cx="2376264" cy="528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2772" name="Object 4"/>
          <p:cNvGraphicFramePr>
            <a:graphicFrameLocks noChangeAspect="1"/>
          </p:cNvGraphicFramePr>
          <p:nvPr/>
        </p:nvGraphicFramePr>
        <p:xfrm>
          <a:off x="539552" y="4850805"/>
          <a:ext cx="2664296" cy="522411"/>
        </p:xfrm>
        <a:graphic>
          <a:graphicData uri="http://schemas.openxmlformats.org/presentationml/2006/ole">
            <mc:AlternateContent xmlns:mc="http://schemas.openxmlformats.org/markup-compatibility/2006">
              <mc:Choice xmlns:v="urn:schemas-microsoft-com:vml" Requires="v">
                <p:oleObj spid="_x0000_s33006" name="Document" r:id="rId6" imgW="971640" imgH="190440" progId="ChemWindow.Document">
                  <p:embed/>
                </p:oleObj>
              </mc:Choice>
              <mc:Fallback>
                <p:oleObj name="Document" r:id="rId6" imgW="971640" imgH="190440" progId="ChemWindow.Document">
                  <p:embed/>
                  <p:pic>
                    <p:nvPicPr>
                      <p:cNvPr id="0"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9552" y="4850805"/>
                        <a:ext cx="2664296" cy="522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8" name="Gruppo 17"/>
          <p:cNvGrpSpPr/>
          <p:nvPr/>
        </p:nvGrpSpPr>
        <p:grpSpPr>
          <a:xfrm>
            <a:off x="4211960" y="3501008"/>
            <a:ext cx="4558516" cy="3356992"/>
            <a:chOff x="120988" y="3284984"/>
            <a:chExt cx="4270484" cy="3105636"/>
          </a:xfrm>
        </p:grpSpPr>
        <p:pic>
          <p:nvPicPr>
            <p:cNvPr id="19" name="Picture 4" descr="https://2.bp.blogspot.com/-MxjHnRdV4Ag/V-Qw6YzIsiI/AAAAAAAABUA/RXscV5bGj7g8F49TyJALb_XxF7f35VYRACEw/s1600/620px-Base_pair_GC.svg.png"/>
            <p:cNvPicPr>
              <a:picLocks noChangeAspect="1" noChangeArrowheads="1"/>
            </p:cNvPicPr>
            <p:nvPr/>
          </p:nvPicPr>
          <p:blipFill>
            <a:blip r:embed="rId8" cstate="print"/>
            <a:srcRect/>
            <a:stretch>
              <a:fillRect/>
            </a:stretch>
          </p:blipFill>
          <p:spPr bwMode="auto">
            <a:xfrm>
              <a:off x="120988" y="3284984"/>
              <a:ext cx="4200335" cy="2499877"/>
            </a:xfrm>
            <a:prstGeom prst="rect">
              <a:avLst/>
            </a:prstGeom>
            <a:noFill/>
          </p:spPr>
        </p:pic>
        <p:sp>
          <p:nvSpPr>
            <p:cNvPr id="20" name="CasellaDiTesto 19"/>
            <p:cNvSpPr txBox="1"/>
            <p:nvPr/>
          </p:nvSpPr>
          <p:spPr>
            <a:xfrm>
              <a:off x="251520" y="6021288"/>
              <a:ext cx="4139952" cy="369332"/>
            </a:xfrm>
            <a:prstGeom prst="rect">
              <a:avLst/>
            </a:prstGeom>
            <a:noFill/>
          </p:spPr>
          <p:txBody>
            <a:bodyPr wrap="square" rtlCol="0">
              <a:spAutoFit/>
            </a:bodyPr>
            <a:lstStyle/>
            <a:p>
              <a:pPr algn="ctr"/>
              <a:r>
                <a:rPr lang="it-IT" dirty="0" smtClean="0">
                  <a:latin typeface="Arial" pitchFamily="34" charset="0"/>
                  <a:cs typeface="Arial" pitchFamily="34" charset="0"/>
                </a:rPr>
                <a:t>Guanine(</a:t>
              </a:r>
              <a:r>
                <a:rPr lang="it-IT" b="1" dirty="0" smtClean="0">
                  <a:latin typeface="Arial" pitchFamily="34" charset="0"/>
                  <a:cs typeface="Arial" pitchFamily="34" charset="0"/>
                </a:rPr>
                <a:t>G</a:t>
              </a:r>
              <a:r>
                <a:rPr lang="it-IT" dirty="0" smtClean="0">
                  <a:latin typeface="Arial" pitchFamily="34" charset="0"/>
                  <a:cs typeface="Arial" pitchFamily="34" charset="0"/>
                </a:rPr>
                <a:t>)</a:t>
              </a:r>
              <a:r>
                <a:rPr lang="it-IT" dirty="0" smtClean="0">
                  <a:latin typeface="Arial" pitchFamily="34" charset="0"/>
                  <a:cs typeface="Arial" pitchFamily="34" charset="0"/>
                  <a:sym typeface="Symbol"/>
                </a:rPr>
                <a:t></a:t>
              </a:r>
              <a:r>
                <a:rPr lang="it-IT" dirty="0" err="1" smtClean="0">
                  <a:latin typeface="Arial" pitchFamily="34" charset="0"/>
                  <a:cs typeface="Arial" pitchFamily="34" charset="0"/>
                </a:rPr>
                <a:t>Cytosine</a:t>
              </a:r>
              <a:r>
                <a:rPr lang="it-IT" dirty="0" smtClean="0">
                  <a:latin typeface="Arial" pitchFamily="34" charset="0"/>
                  <a:cs typeface="Arial" pitchFamily="34" charset="0"/>
                </a:rPr>
                <a:t>(</a:t>
              </a:r>
              <a:r>
                <a:rPr lang="it-IT" b="1" dirty="0" smtClean="0">
                  <a:latin typeface="Arial" pitchFamily="34" charset="0"/>
                  <a:cs typeface="Arial" pitchFamily="34" charset="0"/>
                </a:rPr>
                <a:t>C</a:t>
              </a:r>
              <a:r>
                <a:rPr lang="it-IT" dirty="0" smtClean="0">
                  <a:latin typeface="Arial" pitchFamily="34" charset="0"/>
                  <a:cs typeface="Arial" pitchFamily="34" charset="0"/>
                </a:rPr>
                <a:t>) Base </a:t>
              </a:r>
              <a:r>
                <a:rPr lang="it-IT" dirty="0" err="1" smtClean="0">
                  <a:latin typeface="Arial" pitchFamily="34" charset="0"/>
                  <a:cs typeface="Arial" pitchFamily="34" charset="0"/>
                </a:rPr>
                <a:t>Pair</a:t>
              </a:r>
              <a:endParaRPr lang="it-IT" dirty="0">
                <a:latin typeface="Arial" pitchFamily="34" charset="0"/>
                <a:cs typeface="Arial" pitchFamily="34" charset="0"/>
              </a:endParaRPr>
            </a:p>
          </p:txBody>
        </p:sp>
      </p:grpSp>
      <p:grpSp>
        <p:nvGrpSpPr>
          <p:cNvPr id="23" name="Gruppo 22"/>
          <p:cNvGrpSpPr/>
          <p:nvPr/>
        </p:nvGrpSpPr>
        <p:grpSpPr>
          <a:xfrm>
            <a:off x="3851920" y="1700808"/>
            <a:ext cx="5328592" cy="4506261"/>
            <a:chOff x="8168591" y="1196752"/>
            <a:chExt cx="5328592" cy="4506261"/>
          </a:xfrm>
        </p:grpSpPr>
        <p:pic>
          <p:nvPicPr>
            <p:cNvPr id="32775" name="Picture 7" descr="https://upload.wikimedia.org/wikipedia/commons/thumb/c/c6/3D_model_hydrogen_bonds_in_water.svg/800px-3D_model_hydrogen_bonds_in_water.svg.png"/>
            <p:cNvPicPr>
              <a:picLocks noChangeAspect="1" noChangeArrowheads="1"/>
            </p:cNvPicPr>
            <p:nvPr/>
          </p:nvPicPr>
          <p:blipFill>
            <a:blip r:embed="rId9" cstate="print"/>
            <a:srcRect/>
            <a:stretch>
              <a:fillRect/>
            </a:stretch>
          </p:blipFill>
          <p:spPr bwMode="auto">
            <a:xfrm>
              <a:off x="8168591" y="1196752"/>
              <a:ext cx="4540313" cy="4506261"/>
            </a:xfrm>
            <a:prstGeom prst="rect">
              <a:avLst/>
            </a:prstGeom>
            <a:noFill/>
          </p:spPr>
        </p:pic>
        <p:sp>
          <p:nvSpPr>
            <p:cNvPr id="22" name="CasellaDiTesto 21"/>
            <p:cNvSpPr txBox="1"/>
            <p:nvPr/>
          </p:nvSpPr>
          <p:spPr>
            <a:xfrm>
              <a:off x="12057023" y="2489701"/>
              <a:ext cx="1440160" cy="723275"/>
            </a:xfrm>
            <a:prstGeom prst="rect">
              <a:avLst/>
            </a:prstGeom>
            <a:noFill/>
          </p:spPr>
          <p:txBody>
            <a:bodyPr wrap="square" rtlCol="0">
              <a:spAutoFit/>
            </a:bodyPr>
            <a:lstStyle/>
            <a:p>
              <a:r>
                <a:rPr lang="it-IT" sz="4000" dirty="0" smtClean="0"/>
                <a:t>09.5°</a:t>
              </a:r>
              <a:endParaRPr lang="it-IT" sz="4000" dirty="0"/>
            </a:p>
          </p:txBody>
        </p:sp>
      </p:grpSp>
      <p:sp>
        <p:nvSpPr>
          <p:cNvPr id="21" name="CasellaDiTesto 20"/>
          <p:cNvSpPr txBox="1"/>
          <p:nvPr/>
        </p:nvSpPr>
        <p:spPr>
          <a:xfrm>
            <a:off x="1763688" y="3727630"/>
            <a:ext cx="720080" cy="461665"/>
          </a:xfrm>
          <a:prstGeom prst="rect">
            <a:avLst/>
          </a:prstGeom>
          <a:noFill/>
        </p:spPr>
        <p:txBody>
          <a:bodyPr wrap="square" rtlCol="0">
            <a:spAutoFit/>
          </a:bodyPr>
          <a:lstStyle/>
          <a:p>
            <a:pPr algn="ctr"/>
            <a:r>
              <a:rPr lang="it-IT" sz="2400" b="1" dirty="0" smtClean="0">
                <a:solidFill>
                  <a:srgbClr val="0000CC"/>
                </a:solidFill>
                <a:sym typeface="Symbol"/>
              </a:rPr>
              <a:t>+</a:t>
            </a:r>
            <a:endParaRPr lang="it-IT" sz="2400" b="1" dirty="0">
              <a:solidFill>
                <a:srgbClr val="0000CC"/>
              </a:solidFill>
            </a:endParaRPr>
          </a:p>
        </p:txBody>
      </p:sp>
      <p:sp>
        <p:nvSpPr>
          <p:cNvPr id="25" name="CasellaDiTesto 24"/>
          <p:cNvSpPr txBox="1"/>
          <p:nvPr/>
        </p:nvSpPr>
        <p:spPr>
          <a:xfrm>
            <a:off x="2411760" y="3727630"/>
            <a:ext cx="720080" cy="461665"/>
          </a:xfrm>
          <a:prstGeom prst="rect">
            <a:avLst/>
          </a:prstGeom>
          <a:noFill/>
        </p:spPr>
        <p:txBody>
          <a:bodyPr wrap="square" rtlCol="0">
            <a:spAutoFit/>
          </a:bodyPr>
          <a:lstStyle/>
          <a:p>
            <a:pPr algn="ctr"/>
            <a:r>
              <a:rPr lang="it-IT" sz="2400" b="1" dirty="0" smtClean="0">
                <a:solidFill>
                  <a:srgbClr val="FF0000"/>
                </a:solidFill>
                <a:sym typeface="Symbol"/>
              </a:rPr>
              <a:t>-</a:t>
            </a:r>
            <a:endParaRPr lang="it-IT" sz="2400" b="1" dirty="0">
              <a:solidFill>
                <a:srgbClr val="FF0000"/>
              </a:solidFill>
            </a:endParaRPr>
          </a:p>
        </p:txBody>
      </p:sp>
      <p:sp>
        <p:nvSpPr>
          <p:cNvPr id="26" name="CasellaDiTesto 25"/>
          <p:cNvSpPr txBox="1"/>
          <p:nvPr/>
        </p:nvSpPr>
        <p:spPr>
          <a:xfrm>
            <a:off x="467544" y="3727630"/>
            <a:ext cx="720080" cy="461665"/>
          </a:xfrm>
          <a:prstGeom prst="rect">
            <a:avLst/>
          </a:prstGeom>
          <a:noFill/>
        </p:spPr>
        <p:txBody>
          <a:bodyPr wrap="square" rtlCol="0">
            <a:spAutoFit/>
          </a:bodyPr>
          <a:lstStyle/>
          <a:p>
            <a:pPr algn="ctr"/>
            <a:r>
              <a:rPr lang="it-IT" sz="2400" b="1" dirty="0" smtClean="0">
                <a:solidFill>
                  <a:srgbClr val="FF0000"/>
                </a:solidFill>
                <a:sym typeface="Symbol"/>
              </a:rPr>
              <a:t>-</a:t>
            </a:r>
            <a:endParaRPr lang="it-IT" sz="2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2771"/>
                                        </p:tgtEl>
                                        <p:attrNameLst>
                                          <p:attrName>style.visibility</p:attrName>
                                        </p:attrNameLst>
                                      </p:cBhvr>
                                      <p:to>
                                        <p:strVal val="visible"/>
                                      </p:to>
                                    </p:set>
                                    <p:animEffect transition="in" filter="wipe(left)">
                                      <p:cBhvr>
                                        <p:cTn id="22" dur="500"/>
                                        <p:tgtEl>
                                          <p:spTgt spid="3277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32772"/>
                                        </p:tgtEl>
                                        <p:attrNameLst>
                                          <p:attrName>style.visibility</p:attrName>
                                        </p:attrNameLst>
                                      </p:cBhvr>
                                      <p:to>
                                        <p:strVal val="visible"/>
                                      </p:to>
                                    </p:set>
                                    <p:animEffect transition="in" filter="wipe(left)">
                                      <p:cBhvr>
                                        <p:cTn id="27" dur="500"/>
                                        <p:tgtEl>
                                          <p:spTgt spid="3277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childTnLst>
                          </p:cTn>
                        </p:par>
                        <p:par>
                          <p:cTn id="35" fill="hold">
                            <p:stCondLst>
                              <p:cond delay="500"/>
                            </p:stCondLst>
                            <p:childTnLst>
                              <p:par>
                                <p:cTn id="36" presetID="53"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0"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xit" presetSubtype="0" fill="hold" nodeType="clickEffect">
                                  <p:stCondLst>
                                    <p:cond delay="0"/>
                                  </p:stCondLst>
                                  <p:childTnLst>
                                    <p:anim calcmode="lin" valueType="num">
                                      <p:cBhvr>
                                        <p:cTn id="58" dur="500"/>
                                        <p:tgtEl>
                                          <p:spTgt spid="23"/>
                                        </p:tgtEl>
                                        <p:attrNameLst>
                                          <p:attrName>ppt_w</p:attrName>
                                        </p:attrNameLst>
                                      </p:cBhvr>
                                      <p:tavLst>
                                        <p:tav tm="0">
                                          <p:val>
                                            <p:strVal val="ppt_w"/>
                                          </p:val>
                                        </p:tav>
                                        <p:tav tm="100000">
                                          <p:val>
                                            <p:fltVal val="0"/>
                                          </p:val>
                                        </p:tav>
                                      </p:tavLst>
                                    </p:anim>
                                    <p:anim calcmode="lin" valueType="num">
                                      <p:cBhvr>
                                        <p:cTn id="59" dur="500"/>
                                        <p:tgtEl>
                                          <p:spTgt spid="23"/>
                                        </p:tgtEl>
                                        <p:attrNameLst>
                                          <p:attrName>ppt_h</p:attrName>
                                        </p:attrNameLst>
                                      </p:cBhvr>
                                      <p:tavLst>
                                        <p:tav tm="0">
                                          <p:val>
                                            <p:strVal val="ppt_h"/>
                                          </p:val>
                                        </p:tav>
                                        <p:tav tm="100000">
                                          <p:val>
                                            <p:fltVal val="0"/>
                                          </p:val>
                                        </p:tav>
                                      </p:tavLst>
                                    </p:anim>
                                    <p:animEffect transition="out" filter="fade">
                                      <p:cBhvr>
                                        <p:cTn id="60" dur="500"/>
                                        <p:tgtEl>
                                          <p:spTgt spid="23"/>
                                        </p:tgtEl>
                                      </p:cBhvr>
                                    </p:animEffect>
                                    <p:set>
                                      <p:cBhvr>
                                        <p:cTn id="61" dur="1" fill="hold">
                                          <p:stCondLst>
                                            <p:cond delay="499"/>
                                          </p:stCondLst>
                                        </p:cTn>
                                        <p:tgtEl>
                                          <p:spTgt spid="23"/>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2" presetClass="entr" presetSubtype="4" fill="hold" nodeType="click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down)">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5" grpId="0"/>
      <p:bldP spid="21"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l="8021" t="25219" r="32762" b="30485"/>
          <a:stretch>
            <a:fillRect/>
          </a:stretch>
        </p:blipFill>
        <p:spPr bwMode="auto">
          <a:xfrm>
            <a:off x="827584" y="0"/>
            <a:ext cx="7704856" cy="3240360"/>
          </a:xfrm>
          <a:prstGeom prst="rect">
            <a:avLst/>
          </a:prstGeom>
          <a:noFill/>
          <a:ln w="9525">
            <a:noFill/>
            <a:miter lim="800000"/>
            <a:headEnd/>
            <a:tailEnd/>
          </a:ln>
        </p:spPr>
      </p:pic>
      <p:graphicFrame>
        <p:nvGraphicFramePr>
          <p:cNvPr id="34820" name="Object 4"/>
          <p:cNvGraphicFramePr>
            <a:graphicFrameLocks noChangeAspect="1"/>
          </p:cNvGraphicFramePr>
          <p:nvPr>
            <p:extLst>
              <p:ext uri="{D42A27DB-BD31-4B8C-83A1-F6EECF244321}">
                <p14:modId xmlns:p14="http://schemas.microsoft.com/office/powerpoint/2010/main" val="3072071105"/>
              </p:ext>
            </p:extLst>
          </p:nvPr>
        </p:nvGraphicFramePr>
        <p:xfrm>
          <a:off x="539552" y="5556091"/>
          <a:ext cx="2592288" cy="486054"/>
        </p:xfrm>
        <a:graphic>
          <a:graphicData uri="http://schemas.openxmlformats.org/presentationml/2006/ole">
            <mc:AlternateContent xmlns:mc="http://schemas.openxmlformats.org/markup-compatibility/2006">
              <mc:Choice xmlns:v="urn:schemas-microsoft-com:vml" Requires="v">
                <p:oleObj spid="_x0000_s35172" name="Document" r:id="rId4" imgW="1066680" imgH="200160" progId="ChemWindow.Document">
                  <p:embed/>
                </p:oleObj>
              </mc:Choice>
              <mc:Fallback>
                <p:oleObj name="Document" r:id="rId4" imgW="1066680" imgH="200160" progId="ChemWindow.Document">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5556091"/>
                        <a:ext cx="2592288" cy="486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CasellaDiTesto 4"/>
          <p:cNvSpPr txBox="1"/>
          <p:nvPr/>
        </p:nvSpPr>
        <p:spPr>
          <a:xfrm>
            <a:off x="467544" y="5124043"/>
            <a:ext cx="1008112" cy="461665"/>
          </a:xfrm>
          <a:prstGeom prst="rect">
            <a:avLst/>
          </a:prstGeom>
          <a:noFill/>
        </p:spPr>
        <p:txBody>
          <a:bodyPr wrap="square" rtlCol="0">
            <a:spAutoFit/>
          </a:bodyPr>
          <a:lstStyle/>
          <a:p>
            <a:pPr algn="ctr"/>
            <a:r>
              <a:rPr lang="it-IT" sz="2400" dirty="0" err="1" smtClean="0">
                <a:latin typeface="Arial" pitchFamily="34" charset="0"/>
                <a:cs typeface="Arial" pitchFamily="34" charset="0"/>
              </a:rPr>
              <a:t>donor</a:t>
            </a:r>
            <a:r>
              <a:rPr lang="it-IT" sz="2400" dirty="0" smtClean="0">
                <a:latin typeface="Arial" pitchFamily="34" charset="0"/>
                <a:cs typeface="Arial" pitchFamily="34" charset="0"/>
              </a:rPr>
              <a:t> </a:t>
            </a:r>
            <a:endParaRPr lang="it-IT" sz="2400" dirty="0">
              <a:latin typeface="Arial" pitchFamily="34" charset="0"/>
              <a:cs typeface="Arial" pitchFamily="34" charset="0"/>
            </a:endParaRPr>
          </a:p>
        </p:txBody>
      </p:sp>
      <p:sp>
        <p:nvSpPr>
          <p:cNvPr id="6" name="CasellaDiTesto 5"/>
          <p:cNvSpPr txBox="1"/>
          <p:nvPr/>
        </p:nvSpPr>
        <p:spPr>
          <a:xfrm>
            <a:off x="1979712" y="5124043"/>
            <a:ext cx="1440160" cy="461665"/>
          </a:xfrm>
          <a:prstGeom prst="rect">
            <a:avLst/>
          </a:prstGeom>
          <a:noFill/>
        </p:spPr>
        <p:txBody>
          <a:bodyPr wrap="square" rtlCol="0">
            <a:spAutoFit/>
          </a:bodyPr>
          <a:lstStyle/>
          <a:p>
            <a:pPr algn="ctr"/>
            <a:r>
              <a:rPr lang="it-IT" sz="2400" dirty="0" err="1" smtClean="0">
                <a:latin typeface="Arial" pitchFamily="34" charset="0"/>
                <a:cs typeface="Arial" pitchFamily="34" charset="0"/>
              </a:rPr>
              <a:t>acceptor</a:t>
            </a:r>
            <a:r>
              <a:rPr lang="it-IT" sz="2400" dirty="0" smtClean="0">
                <a:latin typeface="Arial" pitchFamily="34" charset="0"/>
                <a:cs typeface="Arial" pitchFamily="34" charset="0"/>
              </a:rPr>
              <a:t> </a:t>
            </a:r>
            <a:endParaRPr lang="it-IT" sz="2400" dirty="0">
              <a:latin typeface="Arial" pitchFamily="34" charset="0"/>
              <a:cs typeface="Arial" pitchFamily="34" charset="0"/>
            </a:endParaRPr>
          </a:p>
        </p:txBody>
      </p:sp>
      <p:sp>
        <p:nvSpPr>
          <p:cNvPr id="7" name="CasellaDiTesto 6"/>
          <p:cNvSpPr txBox="1"/>
          <p:nvPr/>
        </p:nvSpPr>
        <p:spPr>
          <a:xfrm>
            <a:off x="3851920" y="4836011"/>
            <a:ext cx="5292080" cy="400110"/>
          </a:xfrm>
          <a:prstGeom prst="rect">
            <a:avLst/>
          </a:prstGeom>
          <a:noFill/>
        </p:spPr>
        <p:txBody>
          <a:bodyPr wrap="square" rtlCol="0">
            <a:spAutoFit/>
          </a:bodyPr>
          <a:lstStyle/>
          <a:p>
            <a:pPr>
              <a:tabLst>
                <a:tab pos="360363" algn="l"/>
              </a:tabLst>
            </a:pPr>
            <a:r>
              <a:rPr lang="it-IT" sz="2000" dirty="0" smtClean="0">
                <a:latin typeface="Arial" pitchFamily="34" charset="0"/>
                <a:cs typeface="Arial" pitchFamily="34" charset="0"/>
                <a:sym typeface="Symbol"/>
              </a:rPr>
              <a:t>	</a:t>
            </a:r>
            <a:r>
              <a:rPr lang="it-IT" sz="2000" b="1" dirty="0" err="1" smtClean="0">
                <a:latin typeface="Arial" pitchFamily="34" charset="0"/>
                <a:cs typeface="Arial" pitchFamily="34" charset="0"/>
                <a:sym typeface="Symbol"/>
              </a:rPr>
              <a:t>donor</a:t>
            </a:r>
            <a:r>
              <a:rPr lang="it-IT" sz="2000" b="1" dirty="0" smtClean="0">
                <a:latin typeface="Arial" pitchFamily="34" charset="0"/>
                <a:cs typeface="Arial" pitchFamily="34" charset="0"/>
                <a:sym typeface="Symbol"/>
              </a:rPr>
              <a:t>:</a:t>
            </a:r>
            <a:r>
              <a:rPr lang="it-IT" sz="2000" dirty="0" smtClean="0">
                <a:latin typeface="Arial" pitchFamily="34" charset="0"/>
                <a:cs typeface="Arial" pitchFamily="34" charset="0"/>
                <a:sym typeface="Symbol"/>
              </a:rPr>
              <a:t>  </a:t>
            </a:r>
            <a:r>
              <a:rPr lang="it-IT" sz="2000" dirty="0" smtClean="0">
                <a:latin typeface="Arial" pitchFamily="34" charset="0"/>
                <a:cs typeface="Arial" pitchFamily="34" charset="0"/>
              </a:rPr>
              <a:t>X more </a:t>
            </a:r>
            <a:r>
              <a:rPr lang="it-IT" sz="2000" dirty="0" err="1" smtClean="0">
                <a:latin typeface="Arial" pitchFamily="34" charset="0"/>
                <a:cs typeface="Arial" pitchFamily="34" charset="0"/>
              </a:rPr>
              <a:t>electronegative</a:t>
            </a:r>
            <a:r>
              <a:rPr lang="it-IT" sz="2000" dirty="0" smtClean="0">
                <a:latin typeface="Arial" pitchFamily="34" charset="0"/>
                <a:cs typeface="Arial" pitchFamily="34" charset="0"/>
              </a:rPr>
              <a:t> </a:t>
            </a:r>
            <a:r>
              <a:rPr lang="it-IT" sz="2000" dirty="0" err="1" smtClean="0">
                <a:latin typeface="Arial" pitchFamily="34" charset="0"/>
                <a:cs typeface="Arial" pitchFamily="34" charset="0"/>
              </a:rPr>
              <a:t>than</a:t>
            </a:r>
            <a:r>
              <a:rPr lang="it-IT" sz="2000" dirty="0" smtClean="0">
                <a:latin typeface="Arial" pitchFamily="34" charset="0"/>
                <a:cs typeface="Arial" pitchFamily="34" charset="0"/>
              </a:rPr>
              <a:t> H</a:t>
            </a:r>
            <a:endParaRPr lang="it-IT" sz="2000" dirty="0">
              <a:latin typeface="Arial" pitchFamily="34" charset="0"/>
              <a:cs typeface="Arial" pitchFamily="34" charset="0"/>
            </a:endParaRPr>
          </a:p>
        </p:txBody>
      </p:sp>
      <p:sp>
        <p:nvSpPr>
          <p:cNvPr id="8" name="CasellaDiTesto 7"/>
          <p:cNvSpPr txBox="1"/>
          <p:nvPr/>
        </p:nvSpPr>
        <p:spPr>
          <a:xfrm>
            <a:off x="3851920" y="5349127"/>
            <a:ext cx="5292080" cy="443198"/>
          </a:xfrm>
          <a:prstGeom prst="rect">
            <a:avLst/>
          </a:prstGeom>
          <a:noFill/>
        </p:spPr>
        <p:txBody>
          <a:bodyPr wrap="square" rtlCol="0">
            <a:spAutoFit/>
          </a:bodyPr>
          <a:lstStyle/>
          <a:p>
            <a:pPr>
              <a:lnSpc>
                <a:spcPct val="114000"/>
              </a:lnSpc>
              <a:tabLst>
                <a:tab pos="360363" algn="l"/>
              </a:tabLst>
            </a:pPr>
            <a:r>
              <a:rPr lang="it-IT" sz="2000" dirty="0" smtClean="0">
                <a:latin typeface="Arial" pitchFamily="34" charset="0"/>
                <a:cs typeface="Arial" pitchFamily="34" charset="0"/>
                <a:sym typeface="Symbol"/>
              </a:rPr>
              <a:t>	</a:t>
            </a:r>
            <a:r>
              <a:rPr lang="it-IT" sz="2000" b="1" dirty="0" err="1" smtClean="0">
                <a:latin typeface="Arial" pitchFamily="34" charset="0"/>
                <a:cs typeface="Arial" pitchFamily="34" charset="0"/>
              </a:rPr>
              <a:t>acceptor</a:t>
            </a:r>
            <a:r>
              <a:rPr lang="it-IT" sz="2000" b="1" dirty="0" smtClean="0">
                <a:latin typeface="Arial" pitchFamily="34" charset="0"/>
                <a:cs typeface="Arial" pitchFamily="34" charset="0"/>
              </a:rPr>
              <a:t>:</a:t>
            </a:r>
            <a:r>
              <a:rPr lang="it-IT" sz="2000" dirty="0" smtClean="0">
                <a:latin typeface="Arial" pitchFamily="34" charset="0"/>
                <a:cs typeface="Arial" pitchFamily="34" charset="0"/>
              </a:rPr>
              <a:t> electron </a:t>
            </a:r>
            <a:r>
              <a:rPr lang="it-IT" sz="2000" dirty="0" err="1" smtClean="0">
                <a:latin typeface="Arial" pitchFamily="34" charset="0"/>
                <a:cs typeface="Arial" pitchFamily="34" charset="0"/>
              </a:rPr>
              <a:t>rich</a:t>
            </a:r>
            <a:r>
              <a:rPr lang="it-IT" sz="2000" dirty="0" smtClean="0">
                <a:latin typeface="Arial" pitchFamily="34" charset="0"/>
                <a:cs typeface="Arial" pitchFamily="34" charset="0"/>
              </a:rPr>
              <a:t> </a:t>
            </a:r>
            <a:r>
              <a:rPr lang="it-IT" sz="2000" dirty="0" err="1" smtClean="0">
                <a:latin typeface="Arial" pitchFamily="34" charset="0"/>
                <a:cs typeface="Arial" pitchFamily="34" charset="0"/>
              </a:rPr>
              <a:t>region</a:t>
            </a:r>
            <a:r>
              <a:rPr lang="it-IT" sz="2000" dirty="0" smtClean="0">
                <a:latin typeface="Arial" pitchFamily="34" charset="0"/>
                <a:cs typeface="Arial" pitchFamily="34" charset="0"/>
              </a:rPr>
              <a:t> </a:t>
            </a:r>
            <a:r>
              <a:rPr lang="it-IT" sz="2000" dirty="0" err="1" smtClean="0">
                <a:latin typeface="Arial" pitchFamily="34" charset="0"/>
                <a:cs typeface="Arial" pitchFamily="34" charset="0"/>
              </a:rPr>
              <a:t>such</a:t>
            </a:r>
            <a:r>
              <a:rPr lang="it-IT" sz="2000" dirty="0" smtClean="0">
                <a:latin typeface="Arial" pitchFamily="34" charset="0"/>
                <a:cs typeface="Arial" pitchFamily="34" charset="0"/>
              </a:rPr>
              <a:t> </a:t>
            </a:r>
            <a:r>
              <a:rPr lang="it-IT" sz="2000" dirty="0" err="1" smtClean="0">
                <a:latin typeface="Arial" pitchFamily="34" charset="0"/>
                <a:cs typeface="Arial" pitchFamily="34" charset="0"/>
              </a:rPr>
              <a:t>as</a:t>
            </a:r>
            <a:r>
              <a:rPr lang="it-IT" sz="2000" dirty="0" smtClean="0">
                <a:latin typeface="Arial" pitchFamily="34" charset="0"/>
                <a:cs typeface="Arial" pitchFamily="34" charset="0"/>
              </a:rPr>
              <a:t>:</a:t>
            </a:r>
          </a:p>
        </p:txBody>
      </p:sp>
      <p:sp>
        <p:nvSpPr>
          <p:cNvPr id="9" name="CasellaDiTesto 8"/>
          <p:cNvSpPr txBox="1"/>
          <p:nvPr/>
        </p:nvSpPr>
        <p:spPr>
          <a:xfrm>
            <a:off x="4211960" y="5772115"/>
            <a:ext cx="2952328" cy="413318"/>
          </a:xfrm>
          <a:prstGeom prst="rect">
            <a:avLst/>
          </a:prstGeom>
          <a:noFill/>
        </p:spPr>
        <p:txBody>
          <a:bodyPr wrap="square" rtlCol="0">
            <a:spAutoFit/>
          </a:bodyPr>
          <a:lstStyle/>
          <a:p>
            <a:pPr marL="4763" indent="-4763">
              <a:lnSpc>
                <a:spcPct val="114000"/>
              </a:lnSpc>
            </a:pPr>
            <a:r>
              <a:rPr lang="it-IT" sz="2000" dirty="0" smtClean="0">
                <a:latin typeface="Arial" pitchFamily="34" charset="0"/>
                <a:cs typeface="Arial" pitchFamily="34" charset="0"/>
                <a:sym typeface="Symbol"/>
              </a:rPr>
              <a:t></a:t>
            </a:r>
            <a:r>
              <a:rPr lang="it-IT" sz="2000" dirty="0" smtClean="0">
                <a:latin typeface="Arial" pitchFamily="34" charset="0"/>
                <a:cs typeface="Arial" pitchFamily="34" charset="0"/>
              </a:rPr>
              <a:t> a </a:t>
            </a:r>
            <a:r>
              <a:rPr lang="it-IT" sz="2000" dirty="0" err="1" smtClean="0">
                <a:latin typeface="Arial" pitchFamily="34" charset="0"/>
                <a:cs typeface="Arial" pitchFamily="34" charset="0"/>
              </a:rPr>
              <a:t>lone</a:t>
            </a:r>
            <a:r>
              <a:rPr lang="it-IT" sz="2000" dirty="0" smtClean="0">
                <a:latin typeface="Arial" pitchFamily="34" charset="0"/>
                <a:cs typeface="Arial" pitchFamily="34" charset="0"/>
              </a:rPr>
              <a:t> </a:t>
            </a:r>
            <a:r>
              <a:rPr lang="it-IT" sz="2000" dirty="0" err="1" smtClean="0">
                <a:latin typeface="Arial" pitchFamily="34" charset="0"/>
                <a:cs typeface="Arial" pitchFamily="34" charset="0"/>
              </a:rPr>
              <a:t>pair</a:t>
            </a:r>
            <a:r>
              <a:rPr lang="it-IT" sz="2000" dirty="0" smtClean="0">
                <a:latin typeface="Arial" pitchFamily="34" charset="0"/>
                <a:cs typeface="Arial" pitchFamily="34" charset="0"/>
              </a:rPr>
              <a:t> </a:t>
            </a:r>
            <a:r>
              <a:rPr lang="it-IT" sz="2000" dirty="0" err="1" smtClean="0">
                <a:latin typeface="Arial" pitchFamily="34" charset="0"/>
                <a:cs typeface="Arial" pitchFamily="34" charset="0"/>
              </a:rPr>
              <a:t>of</a:t>
            </a:r>
            <a:r>
              <a:rPr lang="it-IT" sz="2000" dirty="0" smtClean="0">
                <a:latin typeface="Arial" pitchFamily="34" charset="0"/>
                <a:cs typeface="Arial" pitchFamily="34" charset="0"/>
              </a:rPr>
              <a:t> Y</a:t>
            </a:r>
          </a:p>
        </p:txBody>
      </p:sp>
      <p:sp>
        <p:nvSpPr>
          <p:cNvPr id="10" name="CasellaDiTesto 9"/>
          <p:cNvSpPr txBox="1"/>
          <p:nvPr/>
        </p:nvSpPr>
        <p:spPr>
          <a:xfrm>
            <a:off x="4283968" y="6132155"/>
            <a:ext cx="3024336" cy="513346"/>
          </a:xfrm>
          <a:prstGeom prst="rect">
            <a:avLst/>
          </a:prstGeom>
          <a:noFill/>
        </p:spPr>
        <p:txBody>
          <a:bodyPr wrap="square" rtlCol="0">
            <a:spAutoFit/>
          </a:bodyPr>
          <a:lstStyle/>
          <a:p>
            <a:pPr>
              <a:lnSpc>
                <a:spcPct val="114000"/>
              </a:lnSpc>
              <a:tabLst>
                <a:tab pos="360363" algn="l"/>
              </a:tabLst>
            </a:pPr>
            <a:r>
              <a:rPr lang="it-IT" sz="2000" dirty="0" smtClean="0">
                <a:latin typeface="Arial" pitchFamily="34" charset="0"/>
                <a:cs typeface="Arial" pitchFamily="34" charset="0"/>
                <a:sym typeface="Symbol"/>
              </a:rPr>
              <a:t></a:t>
            </a:r>
            <a:r>
              <a:rPr lang="it-IT" sz="2000" dirty="0" smtClean="0">
                <a:latin typeface="Arial" pitchFamily="34" charset="0"/>
                <a:cs typeface="Arial" pitchFamily="34" charset="0"/>
              </a:rPr>
              <a:t> a </a:t>
            </a:r>
            <a:r>
              <a:rPr lang="it-IT" sz="2400" dirty="0" smtClean="0">
                <a:latin typeface="Arial" pitchFamily="34" charset="0"/>
                <a:cs typeface="Arial" pitchFamily="34" charset="0"/>
                <a:sym typeface="Symbol"/>
              </a:rPr>
              <a:t></a:t>
            </a:r>
            <a:r>
              <a:rPr lang="it-IT" sz="2000" dirty="0" err="1" smtClean="0">
                <a:latin typeface="Arial" pitchFamily="34" charset="0"/>
                <a:cs typeface="Arial" pitchFamily="34" charset="0"/>
                <a:sym typeface="Symbol"/>
              </a:rPr>
              <a:t>-bonded</a:t>
            </a:r>
            <a:r>
              <a:rPr lang="it-IT" sz="2000" dirty="0" smtClean="0">
                <a:latin typeface="Arial" pitchFamily="34" charset="0"/>
                <a:cs typeface="Arial" pitchFamily="34" charset="0"/>
                <a:sym typeface="Symbol"/>
              </a:rPr>
              <a:t> </a:t>
            </a:r>
            <a:r>
              <a:rPr lang="it-IT" sz="2000" dirty="0" err="1" smtClean="0">
                <a:latin typeface="Arial" pitchFamily="34" charset="0"/>
                <a:cs typeface="Arial" pitchFamily="34" charset="0"/>
                <a:sym typeface="Symbol"/>
              </a:rPr>
              <a:t>pair</a:t>
            </a:r>
            <a:r>
              <a:rPr lang="it-IT" sz="2000" dirty="0" smtClean="0">
                <a:latin typeface="Arial" pitchFamily="34" charset="0"/>
                <a:cs typeface="Arial" pitchFamily="34" charset="0"/>
                <a:sym typeface="Symbol"/>
              </a:rPr>
              <a:t> </a:t>
            </a:r>
            <a:r>
              <a:rPr lang="it-IT" sz="2000" dirty="0" err="1" smtClean="0">
                <a:latin typeface="Arial" pitchFamily="34" charset="0"/>
                <a:cs typeface="Arial" pitchFamily="34" charset="0"/>
                <a:sym typeface="Symbol"/>
              </a:rPr>
              <a:t>of</a:t>
            </a:r>
            <a:r>
              <a:rPr lang="it-IT" sz="2000" dirty="0" smtClean="0">
                <a:latin typeface="Arial" pitchFamily="34" charset="0"/>
                <a:cs typeface="Arial" pitchFamily="34" charset="0"/>
                <a:sym typeface="Symbol"/>
              </a:rPr>
              <a:t> Y-Z</a:t>
            </a:r>
            <a:endParaRPr lang="it-IT" sz="2000" dirty="0">
              <a:latin typeface="Arial" pitchFamily="34" charset="0"/>
              <a:cs typeface="Arial" pitchFamily="34" charset="0"/>
            </a:endParaRPr>
          </a:p>
        </p:txBody>
      </p:sp>
      <p:grpSp>
        <p:nvGrpSpPr>
          <p:cNvPr id="17" name="Gruppo 16"/>
          <p:cNvGrpSpPr/>
          <p:nvPr/>
        </p:nvGrpSpPr>
        <p:grpSpPr>
          <a:xfrm>
            <a:off x="467544" y="5196051"/>
            <a:ext cx="3032720" cy="720080"/>
            <a:chOff x="7740352" y="4869160"/>
            <a:chExt cx="3032720" cy="720080"/>
          </a:xfrm>
        </p:grpSpPr>
        <p:sp>
          <p:nvSpPr>
            <p:cNvPr id="15" name="Rettangolo 14"/>
            <p:cNvSpPr/>
            <p:nvPr/>
          </p:nvSpPr>
          <p:spPr>
            <a:xfrm>
              <a:off x="7820744" y="4869160"/>
              <a:ext cx="2952328" cy="648072"/>
            </a:xfrm>
            <a:prstGeom prst="rect">
              <a:avLst/>
            </a:prstGeom>
            <a:solidFill>
              <a:srgbClr val="29292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3" name="Gruppo 12"/>
            <p:cNvGrpSpPr/>
            <p:nvPr/>
          </p:nvGrpSpPr>
          <p:grpSpPr>
            <a:xfrm>
              <a:off x="7740352" y="4941168"/>
              <a:ext cx="2952328" cy="648072"/>
              <a:chOff x="7668344" y="692696"/>
              <a:chExt cx="2952328" cy="648072"/>
            </a:xfrm>
          </p:grpSpPr>
          <p:sp>
            <p:nvSpPr>
              <p:cNvPr id="12" name="Rettangolo 11"/>
              <p:cNvSpPr/>
              <p:nvPr/>
            </p:nvSpPr>
            <p:spPr>
              <a:xfrm>
                <a:off x="7668344" y="692696"/>
                <a:ext cx="2952328" cy="648072"/>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34821" name="Object 5"/>
              <p:cNvGraphicFramePr>
                <a:graphicFrameLocks noChangeAspect="1"/>
              </p:cNvGraphicFramePr>
              <p:nvPr/>
            </p:nvGraphicFramePr>
            <p:xfrm>
              <a:off x="7763846" y="836712"/>
              <a:ext cx="2760307" cy="445896"/>
            </p:xfrm>
            <a:graphic>
              <a:graphicData uri="http://schemas.openxmlformats.org/presentationml/2006/ole">
                <mc:AlternateContent xmlns:mc="http://schemas.openxmlformats.org/markup-compatibility/2006">
                  <mc:Choice xmlns:v="urn:schemas-microsoft-com:vml" Requires="v">
                    <p:oleObj spid="_x0000_s35173" name="Document" r:id="rId6" imgW="1238400" imgH="200160" progId="ChemWindow.Document">
                      <p:embed/>
                    </p:oleObj>
                  </mc:Choice>
                  <mc:Fallback>
                    <p:oleObj name="Document" r:id="rId6" imgW="1238400" imgH="200160" progId="ChemWindow.Document">
                      <p:embed/>
                      <p:pic>
                        <p:nvPicPr>
                          <p:cNvPr id="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763846" y="836712"/>
                            <a:ext cx="2760307" cy="4458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grpSp>
        <p:nvGrpSpPr>
          <p:cNvPr id="22" name="Gruppo 21"/>
          <p:cNvGrpSpPr/>
          <p:nvPr/>
        </p:nvGrpSpPr>
        <p:grpSpPr>
          <a:xfrm>
            <a:off x="539552" y="4908019"/>
            <a:ext cx="2736304" cy="1368152"/>
            <a:chOff x="7524328" y="260648"/>
            <a:chExt cx="2736304" cy="1368152"/>
          </a:xfrm>
        </p:grpSpPr>
        <p:grpSp>
          <p:nvGrpSpPr>
            <p:cNvPr id="21" name="Gruppo 20"/>
            <p:cNvGrpSpPr/>
            <p:nvPr/>
          </p:nvGrpSpPr>
          <p:grpSpPr>
            <a:xfrm>
              <a:off x="7524328" y="260648"/>
              <a:ext cx="2736304" cy="1368152"/>
              <a:chOff x="7524328" y="260648"/>
              <a:chExt cx="2736304" cy="1368152"/>
            </a:xfrm>
          </p:grpSpPr>
          <p:sp>
            <p:nvSpPr>
              <p:cNvPr id="20" name="Rettangolo 19"/>
              <p:cNvSpPr/>
              <p:nvPr/>
            </p:nvSpPr>
            <p:spPr>
              <a:xfrm>
                <a:off x="7668344" y="260648"/>
                <a:ext cx="2592288" cy="1224136"/>
              </a:xfrm>
              <a:prstGeom prst="rect">
                <a:avLst/>
              </a:prstGeom>
              <a:solidFill>
                <a:srgbClr val="29292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Rettangolo 18"/>
              <p:cNvSpPr/>
              <p:nvPr/>
            </p:nvSpPr>
            <p:spPr>
              <a:xfrm>
                <a:off x="7524328" y="404664"/>
                <a:ext cx="2592288" cy="1224136"/>
              </a:xfrm>
              <a:prstGeom prst="rect">
                <a:avLst/>
              </a:prstGeom>
              <a:solidFill>
                <a:schemeClr val="bg1"/>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aphicFrame>
          <p:nvGraphicFramePr>
            <p:cNvPr id="34823" name="Object 7"/>
            <p:cNvGraphicFramePr>
              <a:graphicFrameLocks noChangeAspect="1"/>
            </p:cNvGraphicFramePr>
            <p:nvPr/>
          </p:nvGraphicFramePr>
          <p:xfrm>
            <a:off x="7740352" y="495027"/>
            <a:ext cx="2304256" cy="1061765"/>
          </p:xfrm>
          <a:graphic>
            <a:graphicData uri="http://schemas.openxmlformats.org/presentationml/2006/ole">
              <mc:AlternateContent xmlns:mc="http://schemas.openxmlformats.org/markup-compatibility/2006">
                <mc:Choice xmlns:v="urn:schemas-microsoft-com:vml" Requires="v">
                  <p:oleObj spid="_x0000_s35174" name="Document" r:id="rId8" imgW="971640" imgH="447840" progId="ChemWindow.Document">
                    <p:embed/>
                  </p:oleObj>
                </mc:Choice>
                <mc:Fallback>
                  <p:oleObj name="Document" r:id="rId8" imgW="971640" imgH="447840" progId="ChemWindow.Document">
                    <p:embed/>
                    <p:pic>
                      <p:nvPicPr>
                        <p:cNvPr id="0"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40352" y="495027"/>
                          <a:ext cx="2304256" cy="1061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 name="CasellaDiTesto 1"/>
          <p:cNvSpPr txBox="1"/>
          <p:nvPr/>
        </p:nvSpPr>
        <p:spPr>
          <a:xfrm>
            <a:off x="399011" y="3341716"/>
            <a:ext cx="8412480" cy="1261884"/>
          </a:xfrm>
          <a:prstGeom prst="rect">
            <a:avLst/>
          </a:prstGeom>
          <a:noFill/>
        </p:spPr>
        <p:txBody>
          <a:bodyPr wrap="square" rtlCol="0">
            <a:spAutoFit/>
          </a:bodyPr>
          <a:lstStyle/>
          <a:p>
            <a:pPr algn="just"/>
            <a:r>
              <a:rPr lang="en-US" sz="1900" b="1" dirty="0" smtClean="0">
                <a:solidFill>
                  <a:srgbClr val="292929"/>
                </a:solidFill>
                <a:latin typeface="Arial" panose="020B0604020202020204" pitchFamily="34" charset="0"/>
                <a:cs typeface="Arial" panose="020B0604020202020204" pitchFamily="34" charset="0"/>
              </a:rPr>
              <a:t>Definition.</a:t>
            </a:r>
            <a:r>
              <a:rPr lang="en-US" sz="1900" dirty="0" smtClean="0">
                <a:solidFill>
                  <a:srgbClr val="292929"/>
                </a:solidFill>
                <a:latin typeface="Arial" panose="020B0604020202020204" pitchFamily="34" charset="0"/>
                <a:cs typeface="Arial" panose="020B0604020202020204" pitchFamily="34" charset="0"/>
              </a:rPr>
              <a:t> The </a:t>
            </a:r>
            <a:r>
              <a:rPr lang="en-US" sz="1900" dirty="0">
                <a:solidFill>
                  <a:srgbClr val="292929"/>
                </a:solidFill>
                <a:latin typeface="Arial" panose="020B0604020202020204" pitchFamily="34" charset="0"/>
                <a:cs typeface="Arial" panose="020B0604020202020204" pitchFamily="34" charset="0"/>
              </a:rPr>
              <a:t>hydrogen bond is an attractive interaction between a hydrogen atom from a molecule or a molecular fragment X–H in which X is more electronegative than H, and an atom or a group of </a:t>
            </a:r>
            <a:r>
              <a:rPr lang="en-US" sz="1900" dirty="0" smtClean="0">
                <a:solidFill>
                  <a:srgbClr val="292929"/>
                </a:solidFill>
                <a:latin typeface="Arial" panose="020B0604020202020204" pitchFamily="34" charset="0"/>
                <a:cs typeface="Arial" panose="020B0604020202020204" pitchFamily="34" charset="0"/>
              </a:rPr>
              <a:t>atoms Y</a:t>
            </a:r>
            <a:r>
              <a:rPr lang="en-US" sz="1900" dirty="0">
                <a:solidFill>
                  <a:srgbClr val="292929"/>
                </a:solidFill>
                <a:latin typeface="Arial" panose="020B0604020202020204" pitchFamily="34" charset="0"/>
                <a:cs typeface="Arial" panose="020B0604020202020204" pitchFamily="34" charset="0"/>
              </a:rPr>
              <a:t>–</a:t>
            </a:r>
            <a:r>
              <a:rPr lang="en-US" sz="1900" dirty="0" smtClean="0">
                <a:solidFill>
                  <a:srgbClr val="292929"/>
                </a:solidFill>
                <a:latin typeface="Arial" panose="020B0604020202020204" pitchFamily="34" charset="0"/>
                <a:cs typeface="Arial" panose="020B0604020202020204" pitchFamily="34" charset="0"/>
              </a:rPr>
              <a:t>Z </a:t>
            </a:r>
            <a:r>
              <a:rPr lang="en-US" sz="1900" dirty="0">
                <a:solidFill>
                  <a:srgbClr val="292929"/>
                </a:solidFill>
                <a:latin typeface="Arial" panose="020B0604020202020204" pitchFamily="34" charset="0"/>
                <a:cs typeface="Arial" panose="020B0604020202020204" pitchFamily="34" charset="0"/>
              </a:rPr>
              <a:t>in the same or a different molecule, in which there is evidence of bond </a:t>
            </a:r>
            <a:r>
              <a:rPr lang="en-US" sz="1900" dirty="0" smtClean="0">
                <a:solidFill>
                  <a:srgbClr val="292929"/>
                </a:solidFill>
                <a:latin typeface="Arial" panose="020B0604020202020204" pitchFamily="34" charset="0"/>
                <a:cs typeface="Arial" panose="020B0604020202020204" pitchFamily="34" charset="0"/>
              </a:rPr>
              <a:t>formation.</a:t>
            </a:r>
            <a:endParaRPr lang="it-IT" sz="1900" dirty="0">
              <a:solidFill>
                <a:srgbClr val="292929"/>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818"/>
                                        </p:tgtEl>
                                        <p:attrNameLst>
                                          <p:attrName>style.visibility</p:attrName>
                                        </p:attrNameLst>
                                      </p:cBhvr>
                                      <p:to>
                                        <p:strVal val="visible"/>
                                      </p:to>
                                    </p:set>
                                    <p:animEffect transition="in" filter="wipe(left)">
                                      <p:cBhvr>
                                        <p:cTn id="7" dur="500"/>
                                        <p:tgtEl>
                                          <p:spTgt spid="348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4820"/>
                                        </p:tgtEl>
                                        <p:attrNameLst>
                                          <p:attrName>style.visibility</p:attrName>
                                        </p:attrNameLst>
                                      </p:cBhvr>
                                      <p:to>
                                        <p:strVal val="visible"/>
                                      </p:to>
                                    </p:set>
                                    <p:animEffect transition="in" filter="wipe(left)">
                                      <p:cBhvr>
                                        <p:cTn id="17" dur="500"/>
                                        <p:tgtEl>
                                          <p:spTgt spid="348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left)">
                                      <p:cBhvr>
                                        <p:cTn id="37" dur="5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
                            </p:stCondLst>
                            <p:childTnLst>
                              <p:par>
                                <p:cTn id="44" presetID="53" presetClass="entr" presetSubtype="0"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p:cTn id="46" dur="500" fill="hold"/>
                                        <p:tgtEl>
                                          <p:spTgt spid="17"/>
                                        </p:tgtEl>
                                        <p:attrNameLst>
                                          <p:attrName>ppt_w</p:attrName>
                                        </p:attrNameLst>
                                      </p:cBhvr>
                                      <p:tavLst>
                                        <p:tav tm="0">
                                          <p:val>
                                            <p:fltVal val="0"/>
                                          </p:val>
                                        </p:tav>
                                        <p:tav tm="100000">
                                          <p:val>
                                            <p:strVal val="#ppt_w"/>
                                          </p:val>
                                        </p:tav>
                                      </p:tavLst>
                                    </p:anim>
                                    <p:anim calcmode="lin" valueType="num">
                                      <p:cBhvr>
                                        <p:cTn id="47" dur="500" fill="hold"/>
                                        <p:tgtEl>
                                          <p:spTgt spid="17"/>
                                        </p:tgtEl>
                                        <p:attrNameLst>
                                          <p:attrName>ppt_h</p:attrName>
                                        </p:attrNameLst>
                                      </p:cBhvr>
                                      <p:tavLst>
                                        <p:tav tm="0">
                                          <p:val>
                                            <p:fltVal val="0"/>
                                          </p:val>
                                        </p:tav>
                                        <p:tav tm="100000">
                                          <p:val>
                                            <p:strVal val="#ppt_h"/>
                                          </p:val>
                                        </p:tav>
                                      </p:tavLst>
                                    </p:anim>
                                    <p:animEffect transition="in" filter="fade">
                                      <p:cBhvr>
                                        <p:cTn id="48" dur="5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500"/>
                            </p:stCondLst>
                            <p:childTnLst>
                              <p:par>
                                <p:cTn id="55" presetID="53" presetClass="exit" presetSubtype="0" fill="hold" nodeType="afterEffect">
                                  <p:stCondLst>
                                    <p:cond delay="0"/>
                                  </p:stCondLst>
                                  <p:childTnLst>
                                    <p:anim calcmode="lin" valueType="num">
                                      <p:cBhvr>
                                        <p:cTn id="56" dur="500"/>
                                        <p:tgtEl>
                                          <p:spTgt spid="17"/>
                                        </p:tgtEl>
                                        <p:attrNameLst>
                                          <p:attrName>ppt_w</p:attrName>
                                        </p:attrNameLst>
                                      </p:cBhvr>
                                      <p:tavLst>
                                        <p:tav tm="0">
                                          <p:val>
                                            <p:strVal val="ppt_w"/>
                                          </p:val>
                                        </p:tav>
                                        <p:tav tm="100000">
                                          <p:val>
                                            <p:fltVal val="0"/>
                                          </p:val>
                                        </p:tav>
                                      </p:tavLst>
                                    </p:anim>
                                    <p:anim calcmode="lin" valueType="num">
                                      <p:cBhvr>
                                        <p:cTn id="57" dur="500"/>
                                        <p:tgtEl>
                                          <p:spTgt spid="17"/>
                                        </p:tgtEl>
                                        <p:attrNameLst>
                                          <p:attrName>ppt_h</p:attrName>
                                        </p:attrNameLst>
                                      </p:cBhvr>
                                      <p:tavLst>
                                        <p:tav tm="0">
                                          <p:val>
                                            <p:strVal val="ppt_h"/>
                                          </p:val>
                                        </p:tav>
                                        <p:tav tm="100000">
                                          <p:val>
                                            <p:fltVal val="0"/>
                                          </p:val>
                                        </p:tav>
                                      </p:tavLst>
                                    </p:anim>
                                    <p:animEffect transition="out" filter="fade">
                                      <p:cBhvr>
                                        <p:cTn id="58" dur="500"/>
                                        <p:tgtEl>
                                          <p:spTgt spid="17"/>
                                        </p:tgtEl>
                                      </p:cBhvr>
                                    </p:animEffect>
                                    <p:set>
                                      <p:cBhvr>
                                        <p:cTn id="59" dur="1" fill="hold">
                                          <p:stCondLst>
                                            <p:cond delay="499"/>
                                          </p:stCondLst>
                                        </p:cTn>
                                        <p:tgtEl>
                                          <p:spTgt spid="17"/>
                                        </p:tgtEl>
                                        <p:attrNameLst>
                                          <p:attrName>style.visibility</p:attrName>
                                        </p:attrNameLst>
                                      </p:cBhvr>
                                      <p:to>
                                        <p:strVal val="hidden"/>
                                      </p:to>
                                    </p:set>
                                  </p:childTnLst>
                                </p:cTn>
                              </p:par>
                              <p:par>
                                <p:cTn id="60" presetID="53" presetClass="entr" presetSubtype="0" fill="hold" nodeType="with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p:cTn id="62" dur="500" fill="hold"/>
                                        <p:tgtEl>
                                          <p:spTgt spid="22"/>
                                        </p:tgtEl>
                                        <p:attrNameLst>
                                          <p:attrName>ppt_w</p:attrName>
                                        </p:attrNameLst>
                                      </p:cBhvr>
                                      <p:tavLst>
                                        <p:tav tm="0">
                                          <p:val>
                                            <p:fltVal val="0"/>
                                          </p:val>
                                        </p:tav>
                                        <p:tav tm="100000">
                                          <p:val>
                                            <p:strVal val="#ppt_w"/>
                                          </p:val>
                                        </p:tav>
                                      </p:tavLst>
                                    </p:anim>
                                    <p:anim calcmode="lin" valueType="num">
                                      <p:cBhvr>
                                        <p:cTn id="63" dur="500" fill="hold"/>
                                        <p:tgtEl>
                                          <p:spTgt spid="22"/>
                                        </p:tgtEl>
                                        <p:attrNameLst>
                                          <p:attrName>ppt_h</p:attrName>
                                        </p:attrNameLst>
                                      </p:cBhvr>
                                      <p:tavLst>
                                        <p:tav tm="0">
                                          <p:val>
                                            <p:fltVal val="0"/>
                                          </p:val>
                                        </p:tav>
                                        <p:tav tm="100000">
                                          <p:val>
                                            <p:strVal val="#ppt_h"/>
                                          </p:val>
                                        </p:tav>
                                      </p:tavLst>
                                    </p:anim>
                                    <p:animEffect transition="in" filter="fade">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upload.wikimedia.org/wikipedia/commons/thumb/d/de/RNA-Nucleobases.svg/800px-RNA-Nucleobases.svg.png"/>
          <p:cNvPicPr>
            <a:picLocks noChangeAspect="1" noChangeArrowheads="1"/>
          </p:cNvPicPr>
          <p:nvPr/>
        </p:nvPicPr>
        <p:blipFill>
          <a:blip r:embed="rId3" cstate="print"/>
          <a:srcRect/>
          <a:stretch>
            <a:fillRect/>
          </a:stretch>
        </p:blipFill>
        <p:spPr bwMode="auto">
          <a:xfrm>
            <a:off x="2051720" y="1568756"/>
            <a:ext cx="4379640" cy="5244620"/>
          </a:xfrm>
          <a:prstGeom prst="rect">
            <a:avLst/>
          </a:prstGeom>
          <a:noFill/>
        </p:spPr>
      </p:pic>
      <p:pic>
        <p:nvPicPr>
          <p:cNvPr id="80898" name="Picture 2" descr="DNA vs. RNA â 5 Key Differences and Comparison"/>
          <p:cNvPicPr>
            <a:picLocks noChangeAspect="1" noChangeArrowheads="1"/>
          </p:cNvPicPr>
          <p:nvPr/>
        </p:nvPicPr>
        <p:blipFill>
          <a:blip r:embed="rId4" cstate="print"/>
          <a:srcRect l="52557" t="2600" r="32087" b="11601"/>
          <a:stretch>
            <a:fillRect/>
          </a:stretch>
        </p:blipFill>
        <p:spPr bwMode="auto">
          <a:xfrm>
            <a:off x="251520" y="1568756"/>
            <a:ext cx="1663836" cy="5229200"/>
          </a:xfrm>
          <a:prstGeom prst="rect">
            <a:avLst/>
          </a:prstGeom>
          <a:noFill/>
        </p:spPr>
      </p:pic>
      <p:sp>
        <p:nvSpPr>
          <p:cNvPr id="4" name="CasellaDiTesto 3"/>
          <p:cNvSpPr txBox="1"/>
          <p:nvPr/>
        </p:nvSpPr>
        <p:spPr>
          <a:xfrm>
            <a:off x="2051720" y="44624"/>
            <a:ext cx="4824536" cy="523220"/>
          </a:xfrm>
          <a:prstGeom prst="rect">
            <a:avLst/>
          </a:prstGeom>
          <a:noFill/>
        </p:spPr>
        <p:txBody>
          <a:bodyPr wrap="square" rtlCol="0">
            <a:spAutoFit/>
          </a:bodyPr>
          <a:lstStyle/>
          <a:p>
            <a:pPr algn="ctr"/>
            <a:r>
              <a:rPr lang="it-IT" sz="2800" b="1" dirty="0" smtClean="0">
                <a:ln>
                  <a:solidFill>
                    <a:schemeClr val="tx1"/>
                  </a:solidFill>
                </a:ln>
                <a:solidFill>
                  <a:srgbClr val="5F5F5F"/>
                </a:solidFill>
                <a:latin typeface="Comic Sans MS" pitchFamily="66" charset="0"/>
              </a:rPr>
              <a:t>Acidi Nucleici: RNA </a:t>
            </a:r>
            <a:endParaRPr lang="it-IT" sz="2800" b="1" dirty="0">
              <a:ln>
                <a:solidFill>
                  <a:schemeClr val="tx1"/>
                </a:solidFill>
              </a:ln>
              <a:solidFill>
                <a:srgbClr val="5F5F5F"/>
              </a:solidFill>
              <a:latin typeface="Comic Sans MS" pitchFamily="66" charset="0"/>
            </a:endParaRPr>
          </a:p>
        </p:txBody>
      </p:sp>
      <p:sp>
        <p:nvSpPr>
          <p:cNvPr id="5" name="CasellaDiTesto 4"/>
          <p:cNvSpPr txBox="1"/>
          <p:nvPr/>
        </p:nvSpPr>
        <p:spPr>
          <a:xfrm>
            <a:off x="611560" y="548680"/>
            <a:ext cx="7704856" cy="400110"/>
          </a:xfrm>
          <a:prstGeom prst="rect">
            <a:avLst/>
          </a:prstGeom>
          <a:noFill/>
        </p:spPr>
        <p:txBody>
          <a:bodyPr wrap="square" rtlCol="0">
            <a:spAutoFit/>
          </a:bodyPr>
          <a:lstStyle/>
          <a:p>
            <a:pPr>
              <a:buFont typeface="Wingdings" pitchFamily="2" charset="2"/>
              <a:buChar char="q"/>
            </a:pPr>
            <a:r>
              <a:rPr lang="it-IT" sz="2000" b="1" dirty="0" smtClean="0">
                <a:latin typeface="Comic Sans MS" pitchFamily="66" charset="0"/>
              </a:rPr>
              <a:t>  codifica, decodifica, regolazione ed espressione dei geni </a:t>
            </a:r>
            <a:endParaRPr lang="it-IT" sz="2000" b="1" dirty="0">
              <a:latin typeface="Comic Sans MS" pitchFamily="66" charset="0"/>
            </a:endParaRPr>
          </a:p>
        </p:txBody>
      </p:sp>
      <p:sp>
        <p:nvSpPr>
          <p:cNvPr id="6" name="CasellaDiTesto 5"/>
          <p:cNvSpPr txBox="1"/>
          <p:nvPr/>
        </p:nvSpPr>
        <p:spPr>
          <a:xfrm>
            <a:off x="611560" y="908720"/>
            <a:ext cx="3728156" cy="400110"/>
          </a:xfrm>
          <a:prstGeom prst="rect">
            <a:avLst/>
          </a:prstGeom>
          <a:noFill/>
        </p:spPr>
        <p:txBody>
          <a:bodyPr wrap="square" rtlCol="0">
            <a:spAutoFit/>
          </a:bodyPr>
          <a:lstStyle/>
          <a:p>
            <a:pPr>
              <a:buFont typeface="Wingdings" pitchFamily="2" charset="2"/>
              <a:buChar char="q"/>
            </a:pPr>
            <a:r>
              <a:rPr lang="it-IT" sz="2000" b="1" dirty="0" smtClean="0">
                <a:latin typeface="Comic Sans MS" pitchFamily="66" charset="0"/>
              </a:rPr>
              <a:t>  sintesi delle proteine</a:t>
            </a:r>
            <a:endParaRPr lang="it-IT" sz="2000" b="1" dirty="0">
              <a:latin typeface="Comic Sans MS" pitchFamily="66" charset="0"/>
            </a:endParaRPr>
          </a:p>
        </p:txBody>
      </p:sp>
      <p:grpSp>
        <p:nvGrpSpPr>
          <p:cNvPr id="26" name="Gruppo 25"/>
          <p:cNvGrpSpPr/>
          <p:nvPr/>
        </p:nvGrpSpPr>
        <p:grpSpPr>
          <a:xfrm>
            <a:off x="6444208" y="1052736"/>
            <a:ext cx="2520280" cy="1444131"/>
            <a:chOff x="6228184" y="1311151"/>
            <a:chExt cx="2520280" cy="1444131"/>
          </a:xfrm>
        </p:grpSpPr>
        <p:graphicFrame>
          <p:nvGraphicFramePr>
            <p:cNvPr id="80903" name="Object 7"/>
            <p:cNvGraphicFramePr>
              <a:graphicFrameLocks noChangeAspect="1"/>
            </p:cNvGraphicFramePr>
            <p:nvPr/>
          </p:nvGraphicFramePr>
          <p:xfrm>
            <a:off x="6517230" y="1916832"/>
            <a:ext cx="862068" cy="838450"/>
          </p:xfrm>
          <a:graphic>
            <a:graphicData uri="http://schemas.openxmlformats.org/presentationml/2006/ole">
              <mc:AlternateContent xmlns:mc="http://schemas.openxmlformats.org/markup-compatibility/2006">
                <mc:Choice xmlns:v="urn:schemas-microsoft-com:vml" Requires="v">
                  <p:oleObj spid="_x0000_s81375" name="Document" r:id="rId5" imgW="695160" imgH="676440" progId="ChemWindow.Document">
                    <p:embed/>
                  </p:oleObj>
                </mc:Choice>
                <mc:Fallback>
                  <p:oleObj name="Document" r:id="rId5" imgW="695160" imgH="676440" progId="ChemWindow.Document">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17230" y="1916832"/>
                          <a:ext cx="862068" cy="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904" name="Object 8"/>
            <p:cNvGraphicFramePr>
              <a:graphicFrameLocks noChangeAspect="1"/>
            </p:cNvGraphicFramePr>
            <p:nvPr/>
          </p:nvGraphicFramePr>
          <p:xfrm>
            <a:off x="7902011" y="1976017"/>
            <a:ext cx="732081" cy="720080"/>
          </p:xfrm>
          <a:graphic>
            <a:graphicData uri="http://schemas.openxmlformats.org/presentationml/2006/ole">
              <mc:AlternateContent xmlns:mc="http://schemas.openxmlformats.org/markup-compatibility/2006">
                <mc:Choice xmlns:v="urn:schemas-microsoft-com:vml" Requires="v">
                  <p:oleObj spid="_x0000_s81376" name="Document" r:id="rId7" imgW="581040" imgH="571680" progId="ChemWindow.Document">
                    <p:embed/>
                  </p:oleObj>
                </mc:Choice>
                <mc:Fallback>
                  <p:oleObj name="Document" r:id="rId7" imgW="581040" imgH="571680" progId="ChemWindow.Document">
                    <p:embed/>
                    <p:pic>
                      <p:nvPicPr>
                        <p:cNvPr id="0"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02011" y="1976017"/>
                          <a:ext cx="732081"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14" name="Connettore 1 13"/>
            <p:cNvCxnSpPr/>
            <p:nvPr/>
          </p:nvCxnSpPr>
          <p:spPr>
            <a:xfrm>
              <a:off x="6228184" y="1772816"/>
              <a:ext cx="25202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CasellaDiTesto 16"/>
            <p:cNvSpPr txBox="1"/>
            <p:nvPr/>
          </p:nvSpPr>
          <p:spPr>
            <a:xfrm>
              <a:off x="6444208" y="1311151"/>
              <a:ext cx="2232248" cy="461665"/>
            </a:xfrm>
            <a:prstGeom prst="rect">
              <a:avLst/>
            </a:prstGeom>
            <a:noFill/>
          </p:spPr>
          <p:txBody>
            <a:bodyPr wrap="square" rtlCol="0">
              <a:spAutoFit/>
            </a:bodyPr>
            <a:lstStyle/>
            <a:p>
              <a:pPr algn="ctr"/>
              <a:r>
                <a:rPr lang="it-IT" sz="2400" dirty="0" err="1" smtClean="0">
                  <a:solidFill>
                    <a:srgbClr val="FF0000"/>
                  </a:solidFill>
                  <a:latin typeface="Comic Sans MS" pitchFamily="66" charset="0"/>
                </a:rPr>
                <a:t>donor</a:t>
              </a:r>
              <a:endParaRPr lang="it-IT" sz="2400" dirty="0">
                <a:solidFill>
                  <a:srgbClr val="FF0000"/>
                </a:solidFill>
                <a:latin typeface="Comic Sans MS" pitchFamily="66" charset="0"/>
              </a:endParaRPr>
            </a:p>
          </p:txBody>
        </p:sp>
      </p:grpSp>
      <p:grpSp>
        <p:nvGrpSpPr>
          <p:cNvPr id="38" name="Gruppo 37"/>
          <p:cNvGrpSpPr/>
          <p:nvPr/>
        </p:nvGrpSpPr>
        <p:grpSpPr>
          <a:xfrm>
            <a:off x="6444208" y="2810545"/>
            <a:ext cx="2520280" cy="1440160"/>
            <a:chOff x="6300192" y="3068960"/>
            <a:chExt cx="2520280" cy="1440160"/>
          </a:xfrm>
        </p:grpSpPr>
        <p:graphicFrame>
          <p:nvGraphicFramePr>
            <p:cNvPr id="80908" name="Object 12"/>
            <p:cNvGraphicFramePr>
              <a:graphicFrameLocks noChangeAspect="1"/>
            </p:cNvGraphicFramePr>
            <p:nvPr/>
          </p:nvGraphicFramePr>
          <p:xfrm>
            <a:off x="6459252" y="3677799"/>
            <a:ext cx="978025" cy="831321"/>
          </p:xfrm>
          <a:graphic>
            <a:graphicData uri="http://schemas.openxmlformats.org/presentationml/2006/ole">
              <mc:AlternateContent xmlns:mc="http://schemas.openxmlformats.org/markup-compatibility/2006">
                <mc:Choice xmlns:v="urn:schemas-microsoft-com:vml" Requires="v">
                  <p:oleObj spid="_x0000_s81377" name="Document" r:id="rId9" imgW="762120" imgH="647640" progId="ChemWindow.Document">
                    <p:embed/>
                  </p:oleObj>
                </mc:Choice>
                <mc:Fallback>
                  <p:oleObj name="Document" r:id="rId9" imgW="762120" imgH="647640" progId="ChemWindow.Document">
                    <p:embed/>
                    <p:pic>
                      <p:nvPicPr>
                        <p:cNvPr id="0"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459252" y="3677799"/>
                          <a:ext cx="978025" cy="831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910" name="Object 14"/>
            <p:cNvGraphicFramePr>
              <a:graphicFrameLocks noChangeAspect="1"/>
            </p:cNvGraphicFramePr>
            <p:nvPr/>
          </p:nvGraphicFramePr>
          <p:xfrm>
            <a:off x="7922654" y="3725035"/>
            <a:ext cx="690795" cy="736848"/>
          </p:xfrm>
          <a:graphic>
            <a:graphicData uri="http://schemas.openxmlformats.org/presentationml/2006/ole">
              <mc:AlternateContent xmlns:mc="http://schemas.openxmlformats.org/markup-compatibility/2006">
                <mc:Choice xmlns:v="urn:schemas-microsoft-com:vml" Requires="v">
                  <p:oleObj spid="_x0000_s81378" name="Document" r:id="rId11" imgW="571680" imgH="609480" progId="ChemWindow.Document">
                    <p:embed/>
                  </p:oleObj>
                </mc:Choice>
                <mc:Fallback>
                  <p:oleObj name="Document" r:id="rId11" imgW="571680" imgH="609480" progId="ChemWindow.Document">
                    <p:embed/>
                    <p:pic>
                      <p:nvPicPr>
                        <p:cNvPr id="0" name="Picture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922654" y="3725035"/>
                          <a:ext cx="690795" cy="7368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cxnSp>
          <p:nvCxnSpPr>
            <p:cNvPr id="24" name="Connettore 1 23"/>
            <p:cNvCxnSpPr/>
            <p:nvPr/>
          </p:nvCxnSpPr>
          <p:spPr>
            <a:xfrm>
              <a:off x="6300192" y="3530625"/>
              <a:ext cx="2520280" cy="0"/>
            </a:xfrm>
            <a:prstGeom prst="line">
              <a:avLst/>
            </a:prstGeom>
            <a:ln w="28575">
              <a:solidFill>
                <a:srgbClr val="0033CC"/>
              </a:solidFill>
            </a:ln>
          </p:spPr>
          <p:style>
            <a:lnRef idx="1">
              <a:schemeClr val="accent1"/>
            </a:lnRef>
            <a:fillRef idx="0">
              <a:schemeClr val="accent1"/>
            </a:fillRef>
            <a:effectRef idx="0">
              <a:schemeClr val="accent1"/>
            </a:effectRef>
            <a:fontRef idx="minor">
              <a:schemeClr val="tx1"/>
            </a:fontRef>
          </p:style>
        </p:cxnSp>
        <p:sp>
          <p:nvSpPr>
            <p:cNvPr id="25" name="CasellaDiTesto 24"/>
            <p:cNvSpPr txBox="1"/>
            <p:nvPr/>
          </p:nvSpPr>
          <p:spPr>
            <a:xfrm>
              <a:off x="6516216" y="3068960"/>
              <a:ext cx="2232248" cy="461665"/>
            </a:xfrm>
            <a:prstGeom prst="rect">
              <a:avLst/>
            </a:prstGeom>
            <a:noFill/>
          </p:spPr>
          <p:txBody>
            <a:bodyPr wrap="square" rtlCol="0">
              <a:spAutoFit/>
            </a:bodyPr>
            <a:lstStyle/>
            <a:p>
              <a:pPr algn="ctr"/>
              <a:r>
                <a:rPr lang="it-IT" sz="2400" dirty="0" err="1" smtClean="0">
                  <a:solidFill>
                    <a:srgbClr val="0033CC"/>
                  </a:solidFill>
                  <a:latin typeface="Comic Sans MS" pitchFamily="66" charset="0"/>
                </a:rPr>
                <a:t>acceptor</a:t>
              </a:r>
              <a:endParaRPr lang="it-IT" sz="2400" dirty="0">
                <a:solidFill>
                  <a:srgbClr val="0033CC"/>
                </a:solidFill>
                <a:latin typeface="Comic Sans MS" pitchFamily="66" charset="0"/>
              </a:endParaRPr>
            </a:p>
          </p:txBody>
        </p:sp>
      </p:grpSp>
      <p:sp>
        <p:nvSpPr>
          <p:cNvPr id="27" name="Ovale 26"/>
          <p:cNvSpPr/>
          <p:nvPr/>
        </p:nvSpPr>
        <p:spPr>
          <a:xfrm>
            <a:off x="3635896" y="1496748"/>
            <a:ext cx="432048" cy="432048"/>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Ovale 27"/>
          <p:cNvSpPr/>
          <p:nvPr/>
        </p:nvSpPr>
        <p:spPr>
          <a:xfrm>
            <a:off x="4860032" y="2792892"/>
            <a:ext cx="432048" cy="432048"/>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Ovale 28"/>
          <p:cNvSpPr/>
          <p:nvPr/>
        </p:nvSpPr>
        <p:spPr>
          <a:xfrm>
            <a:off x="5292080" y="3152932"/>
            <a:ext cx="432048" cy="432048"/>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0" name="Ovale 29"/>
          <p:cNvSpPr/>
          <p:nvPr/>
        </p:nvSpPr>
        <p:spPr>
          <a:xfrm>
            <a:off x="5868144" y="5169156"/>
            <a:ext cx="432048" cy="432048"/>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Ovale 30"/>
          <p:cNvSpPr/>
          <p:nvPr/>
        </p:nvSpPr>
        <p:spPr>
          <a:xfrm>
            <a:off x="3779912" y="1928796"/>
            <a:ext cx="432048" cy="432048"/>
          </a:xfrm>
          <a:prstGeom prst="ellipse">
            <a:avLst/>
          </a:prstGeom>
          <a:noFill/>
          <a:ln w="38100">
            <a:solidFill>
              <a:srgbClr val="0033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2" name="Ovale 31"/>
          <p:cNvSpPr/>
          <p:nvPr/>
        </p:nvSpPr>
        <p:spPr>
          <a:xfrm>
            <a:off x="3995936" y="2360844"/>
            <a:ext cx="432048" cy="432048"/>
          </a:xfrm>
          <a:prstGeom prst="ellipse">
            <a:avLst/>
          </a:prstGeom>
          <a:noFill/>
          <a:ln w="38100">
            <a:solidFill>
              <a:srgbClr val="0033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3" name="Ovale 32"/>
          <p:cNvSpPr/>
          <p:nvPr/>
        </p:nvSpPr>
        <p:spPr>
          <a:xfrm>
            <a:off x="5508104" y="3945020"/>
            <a:ext cx="432048" cy="432048"/>
          </a:xfrm>
          <a:prstGeom prst="ellipse">
            <a:avLst/>
          </a:prstGeom>
          <a:noFill/>
          <a:ln w="38100">
            <a:solidFill>
              <a:srgbClr val="0033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Ovale 33"/>
          <p:cNvSpPr/>
          <p:nvPr/>
        </p:nvSpPr>
        <p:spPr>
          <a:xfrm>
            <a:off x="5364088" y="4377068"/>
            <a:ext cx="432048" cy="432048"/>
          </a:xfrm>
          <a:prstGeom prst="ellipse">
            <a:avLst/>
          </a:prstGeom>
          <a:noFill/>
          <a:ln w="38100">
            <a:solidFill>
              <a:srgbClr val="0033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6" name="Ovale 35"/>
          <p:cNvSpPr/>
          <p:nvPr/>
        </p:nvSpPr>
        <p:spPr>
          <a:xfrm>
            <a:off x="5004048" y="3656988"/>
            <a:ext cx="432048" cy="432048"/>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7" name="Ovale 36"/>
          <p:cNvSpPr/>
          <p:nvPr/>
        </p:nvSpPr>
        <p:spPr>
          <a:xfrm>
            <a:off x="4716016" y="3296948"/>
            <a:ext cx="432048" cy="432048"/>
          </a:xfrm>
          <a:prstGeom prst="ellipse">
            <a:avLst/>
          </a:prstGeom>
          <a:noFill/>
          <a:ln w="38100">
            <a:solidFill>
              <a:srgbClr val="0033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9" name="Rettangolo 38"/>
          <p:cNvSpPr/>
          <p:nvPr/>
        </p:nvSpPr>
        <p:spPr>
          <a:xfrm>
            <a:off x="5076056" y="6525344"/>
            <a:ext cx="432048" cy="3326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Ovale 39"/>
          <p:cNvSpPr/>
          <p:nvPr/>
        </p:nvSpPr>
        <p:spPr>
          <a:xfrm>
            <a:off x="2339752" y="213285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46" name="Gruppo 45"/>
          <p:cNvGrpSpPr/>
          <p:nvPr/>
        </p:nvGrpSpPr>
        <p:grpSpPr>
          <a:xfrm>
            <a:off x="1475656" y="2526973"/>
            <a:ext cx="1872208" cy="4214395"/>
            <a:chOff x="10548664" y="2526973"/>
            <a:chExt cx="1872208" cy="4214395"/>
          </a:xfrm>
        </p:grpSpPr>
        <p:sp>
          <p:nvSpPr>
            <p:cNvPr id="41" name="CasellaDiTesto 40"/>
            <p:cNvSpPr txBox="1"/>
            <p:nvPr/>
          </p:nvSpPr>
          <p:spPr>
            <a:xfrm>
              <a:off x="10548664" y="4077072"/>
              <a:ext cx="1584176" cy="830997"/>
            </a:xfrm>
            <a:prstGeom prst="rect">
              <a:avLst/>
            </a:prstGeom>
            <a:noFill/>
          </p:spPr>
          <p:txBody>
            <a:bodyPr wrap="square" rtlCol="0">
              <a:spAutoFit/>
            </a:bodyPr>
            <a:lstStyle/>
            <a:p>
              <a:r>
                <a:rPr lang="it-IT" sz="1600" b="1" dirty="0" err="1" smtClean="0">
                  <a:latin typeface="Arial" pitchFamily="34" charset="0"/>
                  <a:cs typeface="Arial" pitchFamily="34" charset="0"/>
                </a:rPr>
                <a:t>Phosphate-ribose</a:t>
              </a:r>
              <a:r>
                <a:rPr lang="it-IT" sz="1600" b="1" dirty="0" smtClean="0">
                  <a:latin typeface="Arial" pitchFamily="34" charset="0"/>
                  <a:cs typeface="Arial" pitchFamily="34" charset="0"/>
                </a:rPr>
                <a:t> </a:t>
              </a:r>
              <a:r>
                <a:rPr lang="it-IT" sz="1600" b="1" dirty="0" err="1" smtClean="0">
                  <a:latin typeface="Arial" pitchFamily="34" charset="0"/>
                  <a:cs typeface="Arial" pitchFamily="34" charset="0"/>
                </a:rPr>
                <a:t>backbone</a:t>
              </a:r>
              <a:endParaRPr lang="it-IT" sz="1600" b="1" dirty="0">
                <a:latin typeface="Arial" pitchFamily="34" charset="0"/>
                <a:cs typeface="Arial" pitchFamily="34" charset="0"/>
              </a:endParaRPr>
            </a:p>
          </p:txBody>
        </p:sp>
        <p:sp>
          <p:nvSpPr>
            <p:cNvPr id="43" name="Parentesi graffa aperta 42"/>
            <p:cNvSpPr/>
            <p:nvPr/>
          </p:nvSpPr>
          <p:spPr>
            <a:xfrm rot="19573295">
              <a:off x="11772800" y="2526973"/>
              <a:ext cx="648072" cy="4214395"/>
            </a:xfrm>
            <a:prstGeom prst="leftBrac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grpSp>
      <p:grpSp>
        <p:nvGrpSpPr>
          <p:cNvPr id="45" name="Gruppo 44"/>
          <p:cNvGrpSpPr/>
          <p:nvPr/>
        </p:nvGrpSpPr>
        <p:grpSpPr>
          <a:xfrm>
            <a:off x="5436096" y="1093211"/>
            <a:ext cx="1584176" cy="4214395"/>
            <a:chOff x="10548664" y="1093211"/>
            <a:chExt cx="1584176" cy="4214395"/>
          </a:xfrm>
        </p:grpSpPr>
        <p:sp>
          <p:nvSpPr>
            <p:cNvPr id="42" name="Parentesi graffa aperta 41"/>
            <p:cNvSpPr/>
            <p:nvPr/>
          </p:nvSpPr>
          <p:spPr>
            <a:xfrm rot="8773295">
              <a:off x="10583926" y="1093211"/>
              <a:ext cx="648072" cy="4214395"/>
            </a:xfrm>
            <a:prstGeom prst="leftBrace">
              <a:avLst/>
            </a:prstGeom>
            <a:ln w="76200">
              <a:solidFill>
                <a:schemeClr val="bg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a:p>
          </p:txBody>
        </p:sp>
        <p:sp>
          <p:nvSpPr>
            <p:cNvPr id="44" name="CasellaDiTesto 43"/>
            <p:cNvSpPr txBox="1"/>
            <p:nvPr/>
          </p:nvSpPr>
          <p:spPr>
            <a:xfrm>
              <a:off x="10548664" y="2586390"/>
              <a:ext cx="1584176" cy="338554"/>
            </a:xfrm>
            <a:prstGeom prst="rect">
              <a:avLst/>
            </a:prstGeom>
            <a:noFill/>
          </p:spPr>
          <p:txBody>
            <a:bodyPr wrap="square" rtlCol="0">
              <a:spAutoFit/>
            </a:bodyPr>
            <a:lstStyle/>
            <a:p>
              <a:pPr algn="ctr"/>
              <a:r>
                <a:rPr lang="it-IT" sz="1600" b="1" dirty="0" err="1" smtClean="0">
                  <a:latin typeface="Arial" pitchFamily="34" charset="0"/>
                  <a:cs typeface="Arial" pitchFamily="34" charset="0"/>
                </a:rPr>
                <a:t>nucleobases</a:t>
              </a:r>
              <a:endParaRPr lang="it-IT" sz="1600" b="1" dirty="0">
                <a:latin typeface="Arial" pitchFamily="34" charset="0"/>
                <a:cs typeface="Arial" pitchFamily="34" charset="0"/>
              </a:endParaRPr>
            </a:p>
          </p:txBody>
        </p:sp>
      </p:grpSp>
      <p:sp>
        <p:nvSpPr>
          <p:cNvPr id="35" name="Ovale 34"/>
          <p:cNvSpPr/>
          <p:nvPr/>
        </p:nvSpPr>
        <p:spPr>
          <a:xfrm>
            <a:off x="6012160" y="5529196"/>
            <a:ext cx="432048" cy="432048"/>
          </a:xfrm>
          <a:prstGeom prst="ellipse">
            <a:avLst/>
          </a:prstGeom>
          <a:noFill/>
          <a:ln w="38100">
            <a:solidFill>
              <a:srgbClr val="0033CC"/>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9" name="Gruppo 8"/>
          <p:cNvGrpSpPr/>
          <p:nvPr/>
        </p:nvGrpSpPr>
        <p:grpSpPr>
          <a:xfrm>
            <a:off x="7236296" y="4706178"/>
            <a:ext cx="1368152" cy="1303267"/>
            <a:chOff x="7236296" y="4706178"/>
            <a:chExt cx="1368152" cy="1303267"/>
          </a:xfrm>
        </p:grpSpPr>
        <p:sp>
          <p:nvSpPr>
            <p:cNvPr id="7" name="Rettangolo 6"/>
            <p:cNvSpPr/>
            <p:nvPr/>
          </p:nvSpPr>
          <p:spPr>
            <a:xfrm>
              <a:off x="7308304" y="4706178"/>
              <a:ext cx="1296144" cy="124310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7236296" y="4809116"/>
              <a:ext cx="1294660" cy="1200329"/>
            </a:xfrm>
            <a:prstGeom prst="rect">
              <a:avLst/>
            </a:prstGeom>
            <a:solidFill>
              <a:srgbClr val="F9FBFD"/>
            </a:solidFill>
            <a:ln w="19050">
              <a:solidFill>
                <a:schemeClr val="tx1"/>
              </a:solidFill>
            </a:ln>
          </p:spPr>
          <p:txBody>
            <a:bodyPr wrap="square" rtlCol="0">
              <a:spAutoFit/>
            </a:bodyPr>
            <a:lstStyle/>
            <a:p>
              <a:pPr marL="285750" indent="-285750">
                <a:buFontTx/>
                <a:buChar char="-"/>
              </a:pPr>
              <a:r>
                <a:rPr lang="it-IT" dirty="0" smtClean="0">
                  <a:latin typeface="Comic Sans MS" panose="030F0702030302020204" pitchFamily="66" charset="0"/>
                </a:rPr>
                <a:t>citosina</a:t>
              </a:r>
            </a:p>
            <a:p>
              <a:pPr marL="285750" indent="-285750">
                <a:buFontTx/>
                <a:buChar char="-"/>
              </a:pPr>
              <a:r>
                <a:rPr lang="it-IT" dirty="0" smtClean="0">
                  <a:latin typeface="Comic Sans MS" panose="030F0702030302020204" pitchFamily="66" charset="0"/>
                </a:rPr>
                <a:t>guanina</a:t>
              </a:r>
            </a:p>
            <a:p>
              <a:pPr marL="285750" indent="-285750">
                <a:buFontTx/>
                <a:buChar char="-"/>
              </a:pPr>
              <a:r>
                <a:rPr lang="it-IT" dirty="0" smtClean="0">
                  <a:latin typeface="Comic Sans MS" panose="030F0702030302020204" pitchFamily="66" charset="0"/>
                </a:rPr>
                <a:t>adenina</a:t>
              </a:r>
            </a:p>
            <a:p>
              <a:pPr marL="285750" indent="-285750">
                <a:buFontTx/>
                <a:buChar char="-"/>
              </a:pPr>
              <a:r>
                <a:rPr lang="it-IT" dirty="0" smtClean="0">
                  <a:solidFill>
                    <a:srgbClr val="FF0000"/>
                  </a:solidFill>
                  <a:latin typeface="Comic Sans MS" panose="030F0702030302020204" pitchFamily="66" charset="0"/>
                </a:rPr>
                <a:t>uracile</a:t>
              </a:r>
              <a:endParaRPr lang="it-IT" dirty="0">
                <a:solidFill>
                  <a:srgbClr val="FF0000"/>
                </a:solidFill>
                <a:latin typeface="Comic Sans MS" panose="030F0702030302020204" pitchFamily="66"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wipe(down)">
                                      <p:cBhvr>
                                        <p:cTn id="7" dur="500"/>
                                        <p:tgtEl>
                                          <p:spTgt spid="808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up)">
                                      <p:cBhvr>
                                        <p:cTn id="17" dur="500"/>
                                        <p:tgtEl>
                                          <p:spTgt spid="4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wipe(up)">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childTnLst>
                          </p:cTn>
                        </p:par>
                        <p:par>
                          <p:cTn id="28" fill="hold">
                            <p:stCondLst>
                              <p:cond delay="500"/>
                            </p:stCondLst>
                            <p:childTnLst>
                              <p:par>
                                <p:cTn id="29" presetID="53"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1000"/>
                            </p:stCondLst>
                            <p:childTnLst>
                              <p:par>
                                <p:cTn id="35" presetID="53" presetClass="entr" presetSubtype="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1500"/>
                            </p:stCondLst>
                            <p:childTnLst>
                              <p:par>
                                <p:cTn id="41" presetID="53" presetClass="entr" presetSubtype="0"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2000"/>
                            </p:stCondLst>
                            <p:childTnLst>
                              <p:par>
                                <p:cTn id="47" presetID="53"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 calcmode="lin" valueType="num">
                                      <p:cBhvr>
                                        <p:cTn id="49" dur="500" fill="hold"/>
                                        <p:tgtEl>
                                          <p:spTgt spid="36"/>
                                        </p:tgtEl>
                                        <p:attrNameLst>
                                          <p:attrName>ppt_w</p:attrName>
                                        </p:attrNameLst>
                                      </p:cBhvr>
                                      <p:tavLst>
                                        <p:tav tm="0">
                                          <p:val>
                                            <p:fltVal val="0"/>
                                          </p:val>
                                        </p:tav>
                                        <p:tav tm="100000">
                                          <p:val>
                                            <p:strVal val="#ppt_w"/>
                                          </p:val>
                                        </p:tav>
                                      </p:tavLst>
                                    </p:anim>
                                    <p:anim calcmode="lin" valueType="num">
                                      <p:cBhvr>
                                        <p:cTn id="50" dur="500" fill="hold"/>
                                        <p:tgtEl>
                                          <p:spTgt spid="36"/>
                                        </p:tgtEl>
                                        <p:attrNameLst>
                                          <p:attrName>ppt_h</p:attrName>
                                        </p:attrNameLst>
                                      </p:cBhvr>
                                      <p:tavLst>
                                        <p:tav tm="0">
                                          <p:val>
                                            <p:fltVal val="0"/>
                                          </p:val>
                                        </p:tav>
                                        <p:tav tm="100000">
                                          <p:val>
                                            <p:strVal val="#ppt_h"/>
                                          </p:val>
                                        </p:tav>
                                      </p:tavLst>
                                    </p:anim>
                                    <p:animEffect transition="in" filter="fade">
                                      <p:cBhvr>
                                        <p:cTn id="51" dur="500"/>
                                        <p:tgtEl>
                                          <p:spTgt spid="36"/>
                                        </p:tgtEl>
                                      </p:cBhvr>
                                    </p:animEffect>
                                  </p:childTnLst>
                                </p:cTn>
                              </p:par>
                            </p:childTnLst>
                          </p:cTn>
                        </p:par>
                        <p:par>
                          <p:cTn id="52" fill="hold">
                            <p:stCondLst>
                              <p:cond delay="2500"/>
                            </p:stCondLst>
                            <p:childTnLst>
                              <p:par>
                                <p:cTn id="53" presetID="53"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1" fill="hold" nodeType="click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up)">
                                      <p:cBhvr>
                                        <p:cTn id="62" dur="500"/>
                                        <p:tgtEl>
                                          <p:spTgt spid="38"/>
                                        </p:tgtEl>
                                      </p:cBhvr>
                                    </p:animEffect>
                                  </p:childTnLst>
                                </p:cTn>
                              </p:par>
                            </p:childTnLst>
                          </p:cTn>
                        </p:par>
                        <p:par>
                          <p:cTn id="63" fill="hold">
                            <p:stCondLst>
                              <p:cond delay="500"/>
                            </p:stCondLst>
                            <p:childTnLst>
                              <p:par>
                                <p:cTn id="64" presetID="53"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1000"/>
                            </p:stCondLst>
                            <p:childTnLst>
                              <p:par>
                                <p:cTn id="70" presetID="53" presetClass="entr" presetSubtype="0"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p:cTn id="72" dur="500" fill="hold"/>
                                        <p:tgtEl>
                                          <p:spTgt spid="32"/>
                                        </p:tgtEl>
                                        <p:attrNameLst>
                                          <p:attrName>ppt_w</p:attrName>
                                        </p:attrNameLst>
                                      </p:cBhvr>
                                      <p:tavLst>
                                        <p:tav tm="0">
                                          <p:val>
                                            <p:fltVal val="0"/>
                                          </p:val>
                                        </p:tav>
                                        <p:tav tm="100000">
                                          <p:val>
                                            <p:strVal val="#ppt_w"/>
                                          </p:val>
                                        </p:tav>
                                      </p:tavLst>
                                    </p:anim>
                                    <p:anim calcmode="lin" valueType="num">
                                      <p:cBhvr>
                                        <p:cTn id="73" dur="500" fill="hold"/>
                                        <p:tgtEl>
                                          <p:spTgt spid="32"/>
                                        </p:tgtEl>
                                        <p:attrNameLst>
                                          <p:attrName>ppt_h</p:attrName>
                                        </p:attrNameLst>
                                      </p:cBhvr>
                                      <p:tavLst>
                                        <p:tav tm="0">
                                          <p:val>
                                            <p:fltVal val="0"/>
                                          </p:val>
                                        </p:tav>
                                        <p:tav tm="100000">
                                          <p:val>
                                            <p:strVal val="#ppt_h"/>
                                          </p:val>
                                        </p:tav>
                                      </p:tavLst>
                                    </p:anim>
                                    <p:animEffect transition="in" filter="fade">
                                      <p:cBhvr>
                                        <p:cTn id="74" dur="500"/>
                                        <p:tgtEl>
                                          <p:spTgt spid="32"/>
                                        </p:tgtEl>
                                      </p:cBhvr>
                                    </p:animEffect>
                                  </p:childTnLst>
                                </p:cTn>
                              </p:par>
                            </p:childTnLst>
                          </p:cTn>
                        </p:par>
                        <p:par>
                          <p:cTn id="75" fill="hold">
                            <p:stCondLst>
                              <p:cond delay="1500"/>
                            </p:stCondLst>
                            <p:childTnLst>
                              <p:par>
                                <p:cTn id="76" presetID="53" presetClass="entr" presetSubtype="0"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 calcmode="lin" valueType="num">
                                      <p:cBhvr>
                                        <p:cTn id="78" dur="500" fill="hold"/>
                                        <p:tgtEl>
                                          <p:spTgt spid="37"/>
                                        </p:tgtEl>
                                        <p:attrNameLst>
                                          <p:attrName>ppt_w</p:attrName>
                                        </p:attrNameLst>
                                      </p:cBhvr>
                                      <p:tavLst>
                                        <p:tav tm="0">
                                          <p:val>
                                            <p:fltVal val="0"/>
                                          </p:val>
                                        </p:tav>
                                        <p:tav tm="100000">
                                          <p:val>
                                            <p:strVal val="#ppt_w"/>
                                          </p:val>
                                        </p:tav>
                                      </p:tavLst>
                                    </p:anim>
                                    <p:anim calcmode="lin" valueType="num">
                                      <p:cBhvr>
                                        <p:cTn id="79" dur="500" fill="hold"/>
                                        <p:tgtEl>
                                          <p:spTgt spid="37"/>
                                        </p:tgtEl>
                                        <p:attrNameLst>
                                          <p:attrName>ppt_h</p:attrName>
                                        </p:attrNameLst>
                                      </p:cBhvr>
                                      <p:tavLst>
                                        <p:tav tm="0">
                                          <p:val>
                                            <p:fltVal val="0"/>
                                          </p:val>
                                        </p:tav>
                                        <p:tav tm="100000">
                                          <p:val>
                                            <p:strVal val="#ppt_h"/>
                                          </p:val>
                                        </p:tav>
                                      </p:tavLst>
                                    </p:anim>
                                    <p:animEffect transition="in" filter="fade">
                                      <p:cBhvr>
                                        <p:cTn id="80" dur="500"/>
                                        <p:tgtEl>
                                          <p:spTgt spid="37"/>
                                        </p:tgtEl>
                                      </p:cBhvr>
                                    </p:animEffect>
                                  </p:childTnLst>
                                </p:cTn>
                              </p:par>
                            </p:childTnLst>
                          </p:cTn>
                        </p:par>
                        <p:par>
                          <p:cTn id="81" fill="hold">
                            <p:stCondLst>
                              <p:cond delay="2000"/>
                            </p:stCondLst>
                            <p:childTnLst>
                              <p:par>
                                <p:cTn id="82" presetID="53"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 calcmode="lin" valueType="num">
                                      <p:cBhvr>
                                        <p:cTn id="84" dur="500" fill="hold"/>
                                        <p:tgtEl>
                                          <p:spTgt spid="33"/>
                                        </p:tgtEl>
                                        <p:attrNameLst>
                                          <p:attrName>ppt_w</p:attrName>
                                        </p:attrNameLst>
                                      </p:cBhvr>
                                      <p:tavLst>
                                        <p:tav tm="0">
                                          <p:val>
                                            <p:fltVal val="0"/>
                                          </p:val>
                                        </p:tav>
                                        <p:tav tm="100000">
                                          <p:val>
                                            <p:strVal val="#ppt_w"/>
                                          </p:val>
                                        </p:tav>
                                      </p:tavLst>
                                    </p:anim>
                                    <p:anim calcmode="lin" valueType="num">
                                      <p:cBhvr>
                                        <p:cTn id="85" dur="500" fill="hold"/>
                                        <p:tgtEl>
                                          <p:spTgt spid="33"/>
                                        </p:tgtEl>
                                        <p:attrNameLst>
                                          <p:attrName>ppt_h</p:attrName>
                                        </p:attrNameLst>
                                      </p:cBhvr>
                                      <p:tavLst>
                                        <p:tav tm="0">
                                          <p:val>
                                            <p:fltVal val="0"/>
                                          </p:val>
                                        </p:tav>
                                        <p:tav tm="100000">
                                          <p:val>
                                            <p:strVal val="#ppt_h"/>
                                          </p:val>
                                        </p:tav>
                                      </p:tavLst>
                                    </p:anim>
                                    <p:animEffect transition="in" filter="fade">
                                      <p:cBhvr>
                                        <p:cTn id="86" dur="500"/>
                                        <p:tgtEl>
                                          <p:spTgt spid="33"/>
                                        </p:tgtEl>
                                      </p:cBhvr>
                                    </p:animEffect>
                                  </p:childTnLst>
                                </p:cTn>
                              </p:par>
                            </p:childTnLst>
                          </p:cTn>
                        </p:par>
                        <p:par>
                          <p:cTn id="87" fill="hold">
                            <p:stCondLst>
                              <p:cond delay="2500"/>
                            </p:stCondLst>
                            <p:childTnLst>
                              <p:par>
                                <p:cTn id="88" presetID="53" presetClass="entr" presetSubtype="0" fill="hold" grpId="0" nodeType="afterEffect">
                                  <p:stCondLst>
                                    <p:cond delay="0"/>
                                  </p:stCondLst>
                                  <p:childTnLst>
                                    <p:set>
                                      <p:cBhvr>
                                        <p:cTn id="89" dur="1" fill="hold">
                                          <p:stCondLst>
                                            <p:cond delay="0"/>
                                          </p:stCondLst>
                                        </p:cTn>
                                        <p:tgtEl>
                                          <p:spTgt spid="34"/>
                                        </p:tgtEl>
                                        <p:attrNameLst>
                                          <p:attrName>style.visibility</p:attrName>
                                        </p:attrNameLst>
                                      </p:cBhvr>
                                      <p:to>
                                        <p:strVal val="visible"/>
                                      </p:to>
                                    </p:set>
                                    <p:anim calcmode="lin" valueType="num">
                                      <p:cBhvr>
                                        <p:cTn id="90" dur="500" fill="hold"/>
                                        <p:tgtEl>
                                          <p:spTgt spid="34"/>
                                        </p:tgtEl>
                                        <p:attrNameLst>
                                          <p:attrName>ppt_w</p:attrName>
                                        </p:attrNameLst>
                                      </p:cBhvr>
                                      <p:tavLst>
                                        <p:tav tm="0">
                                          <p:val>
                                            <p:fltVal val="0"/>
                                          </p:val>
                                        </p:tav>
                                        <p:tav tm="100000">
                                          <p:val>
                                            <p:strVal val="#ppt_w"/>
                                          </p:val>
                                        </p:tav>
                                      </p:tavLst>
                                    </p:anim>
                                    <p:anim calcmode="lin" valueType="num">
                                      <p:cBhvr>
                                        <p:cTn id="91" dur="500" fill="hold"/>
                                        <p:tgtEl>
                                          <p:spTgt spid="34"/>
                                        </p:tgtEl>
                                        <p:attrNameLst>
                                          <p:attrName>ppt_h</p:attrName>
                                        </p:attrNameLst>
                                      </p:cBhvr>
                                      <p:tavLst>
                                        <p:tav tm="0">
                                          <p:val>
                                            <p:fltVal val="0"/>
                                          </p:val>
                                        </p:tav>
                                        <p:tav tm="100000">
                                          <p:val>
                                            <p:strVal val="#ppt_h"/>
                                          </p:val>
                                        </p:tav>
                                      </p:tavLst>
                                    </p:anim>
                                    <p:animEffect transition="in" filter="fade">
                                      <p:cBhvr>
                                        <p:cTn id="92" dur="500"/>
                                        <p:tgtEl>
                                          <p:spTgt spid="34"/>
                                        </p:tgtEl>
                                      </p:cBhvr>
                                    </p:animEffect>
                                  </p:childTnLst>
                                </p:cTn>
                              </p:par>
                            </p:childTnLst>
                          </p:cTn>
                        </p:par>
                        <p:par>
                          <p:cTn id="93" fill="hold">
                            <p:stCondLst>
                              <p:cond delay="3000"/>
                            </p:stCondLst>
                            <p:childTnLst>
                              <p:par>
                                <p:cTn id="94" presetID="53" presetClass="entr" presetSubtype="16"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p:cTn id="96" dur="500" fill="hold"/>
                                        <p:tgtEl>
                                          <p:spTgt spid="35"/>
                                        </p:tgtEl>
                                        <p:attrNameLst>
                                          <p:attrName>ppt_w</p:attrName>
                                        </p:attrNameLst>
                                      </p:cBhvr>
                                      <p:tavLst>
                                        <p:tav tm="0">
                                          <p:val>
                                            <p:fltVal val="0"/>
                                          </p:val>
                                        </p:tav>
                                        <p:tav tm="100000">
                                          <p:val>
                                            <p:strVal val="#ppt_w"/>
                                          </p:val>
                                        </p:tav>
                                      </p:tavLst>
                                    </p:anim>
                                    <p:anim calcmode="lin" valueType="num">
                                      <p:cBhvr>
                                        <p:cTn id="97" dur="500" fill="hold"/>
                                        <p:tgtEl>
                                          <p:spTgt spid="35"/>
                                        </p:tgtEl>
                                        <p:attrNameLst>
                                          <p:attrName>ppt_h</p:attrName>
                                        </p:attrNameLst>
                                      </p:cBhvr>
                                      <p:tavLst>
                                        <p:tav tm="0">
                                          <p:val>
                                            <p:fltVal val="0"/>
                                          </p:val>
                                        </p:tav>
                                        <p:tav tm="100000">
                                          <p:val>
                                            <p:strVal val="#ppt_h"/>
                                          </p:val>
                                        </p:tav>
                                      </p:tavLst>
                                    </p:anim>
                                    <p:animEffect transition="in" filter="fade">
                                      <p:cBhvr>
                                        <p:cTn id="98" dur="500"/>
                                        <p:tgtEl>
                                          <p:spTgt spid="35"/>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grpId="0" nodeType="clickEffect">
                                  <p:stCondLst>
                                    <p:cond delay="0"/>
                                  </p:stCondLst>
                                  <p:childTnLst>
                                    <p:set>
                                      <p:cBhvr>
                                        <p:cTn id="102" dur="1" fill="hold">
                                          <p:stCondLst>
                                            <p:cond delay="0"/>
                                          </p:stCondLst>
                                        </p:cTn>
                                        <p:tgtEl>
                                          <p:spTgt spid="5"/>
                                        </p:tgtEl>
                                        <p:attrNameLst>
                                          <p:attrName>style.visibility</p:attrName>
                                        </p:attrNameLst>
                                      </p:cBhvr>
                                      <p:to>
                                        <p:strVal val="visible"/>
                                      </p:to>
                                    </p:set>
                                    <p:animEffect transition="in" filter="wipe(left)">
                                      <p:cBhvr>
                                        <p:cTn id="103" dur="500"/>
                                        <p:tgtEl>
                                          <p:spTgt spid="5"/>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8" fill="hold" grpId="0" nodeType="clickEffect">
                                  <p:stCondLst>
                                    <p:cond delay="0"/>
                                  </p:stCondLst>
                                  <p:childTnLst>
                                    <p:set>
                                      <p:cBhvr>
                                        <p:cTn id="107" dur="1" fill="hold">
                                          <p:stCondLst>
                                            <p:cond delay="0"/>
                                          </p:stCondLst>
                                        </p:cTn>
                                        <p:tgtEl>
                                          <p:spTgt spid="6"/>
                                        </p:tgtEl>
                                        <p:attrNameLst>
                                          <p:attrName>style.visibility</p:attrName>
                                        </p:attrNameLst>
                                      </p:cBhvr>
                                      <p:to>
                                        <p:strVal val="visible"/>
                                      </p:to>
                                    </p:set>
                                    <p:animEffect transition="in" filter="wipe(left)">
                                      <p:cBhvr>
                                        <p:cTn id="108" dur="500"/>
                                        <p:tgtEl>
                                          <p:spTgt spid="6"/>
                                        </p:tgtEl>
                                      </p:cBhvr>
                                    </p:animEffect>
                                  </p:childTnLst>
                                </p:cTn>
                              </p:par>
                            </p:childTnLst>
                          </p:cTn>
                        </p:par>
                      </p:childTnLst>
                    </p:cTn>
                  </p:par>
                  <p:par>
                    <p:cTn id="109" fill="hold">
                      <p:stCondLst>
                        <p:cond delay="indefinite"/>
                      </p:stCondLst>
                      <p:childTnLst>
                        <p:par>
                          <p:cTn id="110" fill="hold">
                            <p:stCondLst>
                              <p:cond delay="0"/>
                            </p:stCondLst>
                            <p:childTnLst>
                              <p:par>
                                <p:cTn id="111" presetID="22" presetClass="entr" presetSubtype="1" fill="hold" nodeType="clickEffect">
                                  <p:stCondLst>
                                    <p:cond delay="0"/>
                                  </p:stCondLst>
                                  <p:childTnLst>
                                    <p:set>
                                      <p:cBhvr>
                                        <p:cTn id="112" dur="1" fill="hold">
                                          <p:stCondLst>
                                            <p:cond delay="0"/>
                                          </p:stCondLst>
                                        </p:cTn>
                                        <p:tgtEl>
                                          <p:spTgt spid="9"/>
                                        </p:tgtEl>
                                        <p:attrNameLst>
                                          <p:attrName>style.visibility</p:attrName>
                                        </p:attrNameLst>
                                      </p:cBhvr>
                                      <p:to>
                                        <p:strVal val="visible"/>
                                      </p:to>
                                    </p:set>
                                    <p:animEffect transition="in" filter="wipe(up)">
                                      <p:cBhvr>
                                        <p:cTn id="1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7" grpId="0" animBg="1"/>
      <p:bldP spid="28" grpId="0" animBg="1"/>
      <p:bldP spid="29" grpId="0" animBg="1"/>
      <p:bldP spid="30" grpId="0" animBg="1"/>
      <p:bldP spid="31" grpId="0" animBg="1"/>
      <p:bldP spid="32" grpId="0" animBg="1"/>
      <p:bldP spid="33" grpId="0" animBg="1"/>
      <p:bldP spid="34" grpId="0" animBg="1"/>
      <p:bldP spid="36" grpId="0" animBg="1"/>
      <p:bldP spid="37" grpId="0" animBg="1"/>
      <p:bldP spid="3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DNA vs. RNA â 5 Key Differences and Comparison"/>
          <p:cNvPicPr>
            <a:picLocks noChangeAspect="1" noChangeArrowheads="1"/>
          </p:cNvPicPr>
          <p:nvPr/>
        </p:nvPicPr>
        <p:blipFill>
          <a:blip r:embed="rId2" cstate="print"/>
          <a:srcRect l="34256" t="3706" r="53932" b="13901"/>
          <a:stretch>
            <a:fillRect/>
          </a:stretch>
        </p:blipFill>
        <p:spPr bwMode="auto">
          <a:xfrm>
            <a:off x="1115616" y="1772816"/>
            <a:ext cx="1224136" cy="4802934"/>
          </a:xfrm>
          <a:prstGeom prst="rect">
            <a:avLst/>
          </a:prstGeom>
          <a:noFill/>
        </p:spPr>
      </p:pic>
      <p:sp>
        <p:nvSpPr>
          <p:cNvPr id="5" name="CasellaDiTesto 4"/>
          <p:cNvSpPr txBox="1"/>
          <p:nvPr/>
        </p:nvSpPr>
        <p:spPr>
          <a:xfrm>
            <a:off x="2051720" y="44624"/>
            <a:ext cx="4824536" cy="523220"/>
          </a:xfrm>
          <a:prstGeom prst="rect">
            <a:avLst/>
          </a:prstGeom>
          <a:noFill/>
        </p:spPr>
        <p:txBody>
          <a:bodyPr wrap="square" rtlCol="0">
            <a:spAutoFit/>
          </a:bodyPr>
          <a:lstStyle/>
          <a:p>
            <a:pPr algn="ctr"/>
            <a:r>
              <a:rPr lang="it-IT" sz="2800" b="1" dirty="0" smtClean="0">
                <a:ln>
                  <a:solidFill>
                    <a:schemeClr val="tx1"/>
                  </a:solidFill>
                </a:ln>
                <a:solidFill>
                  <a:srgbClr val="5F5F5F"/>
                </a:solidFill>
                <a:latin typeface="Comic Sans MS" pitchFamily="66" charset="0"/>
              </a:rPr>
              <a:t>Acidi Nucleici: DNA </a:t>
            </a:r>
            <a:endParaRPr lang="it-IT" sz="2800" b="1" dirty="0">
              <a:ln>
                <a:solidFill>
                  <a:schemeClr val="tx1"/>
                </a:solidFill>
              </a:ln>
              <a:solidFill>
                <a:srgbClr val="5F5F5F"/>
              </a:solidFill>
              <a:latin typeface="Comic Sans MS" pitchFamily="66" charset="0"/>
            </a:endParaRPr>
          </a:p>
        </p:txBody>
      </p:sp>
      <p:sp>
        <p:nvSpPr>
          <p:cNvPr id="6" name="CasellaDiTesto 5"/>
          <p:cNvSpPr txBox="1"/>
          <p:nvPr/>
        </p:nvSpPr>
        <p:spPr>
          <a:xfrm>
            <a:off x="216024" y="548680"/>
            <a:ext cx="8460432" cy="1015663"/>
          </a:xfrm>
          <a:prstGeom prst="rect">
            <a:avLst/>
          </a:prstGeom>
          <a:noFill/>
        </p:spPr>
        <p:txBody>
          <a:bodyPr wrap="square" rtlCol="0">
            <a:spAutoFit/>
          </a:bodyPr>
          <a:lstStyle/>
          <a:p>
            <a:pPr>
              <a:buFont typeface="Wingdings" pitchFamily="2" charset="2"/>
              <a:buChar char="q"/>
              <a:tabLst>
                <a:tab pos="360363" algn="l"/>
              </a:tabLst>
            </a:pPr>
            <a:r>
              <a:rPr lang="it-IT" sz="2000" dirty="0" smtClean="0">
                <a:latin typeface="Comic Sans MS" pitchFamily="66" charset="0"/>
              </a:rPr>
              <a:t>  contiene le informazioni genetiche necessarie alla sintesi di RNA e 	proteine: regola sviluppo e funzionamento della maggior parte 	degli </a:t>
            </a:r>
            <a:r>
              <a:rPr lang="it-IT" sz="2000" dirty="0" err="1" smtClean="0">
                <a:latin typeface="Comic Sans MS" pitchFamily="66" charset="0"/>
              </a:rPr>
              <a:t>oganismi</a:t>
            </a:r>
            <a:r>
              <a:rPr lang="it-IT" sz="2000" dirty="0" smtClean="0">
                <a:latin typeface="Comic Sans MS" pitchFamily="66" charset="0"/>
              </a:rPr>
              <a:t> viventi</a:t>
            </a:r>
          </a:p>
        </p:txBody>
      </p:sp>
      <p:pic>
        <p:nvPicPr>
          <p:cNvPr id="8" name="Picture 4" descr="https://upload.wikimedia.org/wikipedia/commons/thumb/e/e4/DNA_chemical_structure.svg/800px-DNA_chemical_structure.svg.png"/>
          <p:cNvPicPr>
            <a:picLocks noChangeAspect="1" noChangeArrowheads="1"/>
          </p:cNvPicPr>
          <p:nvPr/>
        </p:nvPicPr>
        <p:blipFill>
          <a:blip r:embed="rId3" cstate="print"/>
          <a:srcRect t="4841"/>
          <a:stretch>
            <a:fillRect/>
          </a:stretch>
        </p:blipFill>
        <p:spPr bwMode="auto">
          <a:xfrm>
            <a:off x="3131840" y="1196752"/>
            <a:ext cx="5101204" cy="5661248"/>
          </a:xfrm>
          <a:prstGeom prst="rect">
            <a:avLst/>
          </a:prstGeom>
          <a:noFill/>
        </p:spPr>
      </p:pic>
      <p:sp>
        <p:nvSpPr>
          <p:cNvPr id="9" name="Rettangolo 8"/>
          <p:cNvSpPr/>
          <p:nvPr/>
        </p:nvSpPr>
        <p:spPr>
          <a:xfrm>
            <a:off x="4572000" y="3356992"/>
            <a:ext cx="504056" cy="576064"/>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a:off x="5508104" y="1628800"/>
            <a:ext cx="720080" cy="936104"/>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3" name="Gruppo 12"/>
          <p:cNvGrpSpPr/>
          <p:nvPr/>
        </p:nvGrpSpPr>
        <p:grpSpPr>
          <a:xfrm>
            <a:off x="7668344" y="3781917"/>
            <a:ext cx="1368152" cy="1303267"/>
            <a:chOff x="7236296" y="4706178"/>
            <a:chExt cx="1368152" cy="1303267"/>
          </a:xfrm>
        </p:grpSpPr>
        <p:sp>
          <p:nvSpPr>
            <p:cNvPr id="14" name="Rettangolo 13"/>
            <p:cNvSpPr/>
            <p:nvPr/>
          </p:nvSpPr>
          <p:spPr>
            <a:xfrm>
              <a:off x="7308304" y="4706178"/>
              <a:ext cx="1296144" cy="1243102"/>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CasellaDiTesto 14"/>
            <p:cNvSpPr txBox="1"/>
            <p:nvPr/>
          </p:nvSpPr>
          <p:spPr>
            <a:xfrm>
              <a:off x="7236296" y="4809116"/>
              <a:ext cx="1294660" cy="1200329"/>
            </a:xfrm>
            <a:prstGeom prst="rect">
              <a:avLst/>
            </a:prstGeom>
            <a:solidFill>
              <a:srgbClr val="F9FBFD"/>
            </a:solidFill>
            <a:ln w="19050">
              <a:solidFill>
                <a:schemeClr val="tx1"/>
              </a:solidFill>
            </a:ln>
          </p:spPr>
          <p:txBody>
            <a:bodyPr wrap="square" rtlCol="0">
              <a:spAutoFit/>
            </a:bodyPr>
            <a:lstStyle/>
            <a:p>
              <a:pPr marL="285750" indent="-285750">
                <a:buFontTx/>
                <a:buChar char="-"/>
              </a:pPr>
              <a:r>
                <a:rPr lang="it-IT" dirty="0" smtClean="0">
                  <a:latin typeface="Comic Sans MS" panose="030F0702030302020204" pitchFamily="66" charset="0"/>
                </a:rPr>
                <a:t>citosina</a:t>
              </a:r>
            </a:p>
            <a:p>
              <a:pPr marL="285750" indent="-285750">
                <a:buFontTx/>
                <a:buChar char="-"/>
              </a:pPr>
              <a:r>
                <a:rPr lang="it-IT" dirty="0" smtClean="0">
                  <a:latin typeface="Comic Sans MS" panose="030F0702030302020204" pitchFamily="66" charset="0"/>
                </a:rPr>
                <a:t>guanina</a:t>
              </a:r>
            </a:p>
            <a:p>
              <a:pPr marL="285750" indent="-285750">
                <a:buFontTx/>
                <a:buChar char="-"/>
              </a:pPr>
              <a:r>
                <a:rPr lang="it-IT" dirty="0" smtClean="0">
                  <a:latin typeface="Comic Sans MS" panose="030F0702030302020204" pitchFamily="66" charset="0"/>
                </a:rPr>
                <a:t>adenina</a:t>
              </a:r>
            </a:p>
            <a:p>
              <a:pPr marL="285750" indent="-285750">
                <a:buFontTx/>
                <a:buChar char="-"/>
              </a:pPr>
              <a:r>
                <a:rPr lang="it-IT" dirty="0" smtClean="0">
                  <a:solidFill>
                    <a:srgbClr val="FF0000"/>
                  </a:solidFill>
                  <a:latin typeface="Comic Sans MS" panose="030F0702030302020204" pitchFamily="66" charset="0"/>
                </a:rPr>
                <a:t>timina</a:t>
              </a:r>
              <a:endParaRPr lang="it-IT" dirty="0">
                <a:solidFill>
                  <a:srgbClr val="FF0000"/>
                </a:solidFill>
                <a:latin typeface="Comic Sans MS" panose="030F0702030302020204" pitchFamily="66" charset="0"/>
              </a:endParaRPr>
            </a:p>
          </p:txBody>
        </p:sp>
      </p:grpSp>
      <p:grpSp>
        <p:nvGrpSpPr>
          <p:cNvPr id="7" name="Gruppo 6"/>
          <p:cNvGrpSpPr/>
          <p:nvPr/>
        </p:nvGrpSpPr>
        <p:grpSpPr>
          <a:xfrm>
            <a:off x="2714625" y="4452935"/>
            <a:ext cx="4581525" cy="1518620"/>
            <a:chOff x="2714625" y="4452935"/>
            <a:chExt cx="4581525" cy="1518620"/>
          </a:xfrm>
        </p:grpSpPr>
        <p:sp>
          <p:nvSpPr>
            <p:cNvPr id="16" name="Rettangolo 15"/>
            <p:cNvSpPr/>
            <p:nvPr/>
          </p:nvSpPr>
          <p:spPr>
            <a:xfrm>
              <a:off x="2881312" y="4452935"/>
              <a:ext cx="4414838" cy="1332723"/>
            </a:xfrm>
            <a:prstGeom prst="rect">
              <a:avLst/>
            </a:prstGeom>
            <a:solidFill>
              <a:schemeClr val="tx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t-IT" dirty="0"/>
            </a:p>
          </p:txBody>
        </p:sp>
        <p:sp>
          <p:nvSpPr>
            <p:cNvPr id="2" name="Rettangolo 1"/>
            <p:cNvSpPr/>
            <p:nvPr/>
          </p:nvSpPr>
          <p:spPr>
            <a:xfrm>
              <a:off x="2714625" y="4600575"/>
              <a:ext cx="4414838" cy="1318087"/>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it-IT" dirty="0"/>
            </a:p>
          </p:txBody>
        </p:sp>
        <p:sp>
          <p:nvSpPr>
            <p:cNvPr id="3" name="CasellaDiTesto 2"/>
            <p:cNvSpPr txBox="1"/>
            <p:nvPr/>
          </p:nvSpPr>
          <p:spPr>
            <a:xfrm>
              <a:off x="2778008" y="4648116"/>
              <a:ext cx="4286252" cy="1323439"/>
            </a:xfrm>
            <a:prstGeom prst="rect">
              <a:avLst/>
            </a:prstGeom>
            <a:noFill/>
          </p:spPr>
          <p:txBody>
            <a:bodyPr wrap="square" rtlCol="0">
              <a:spAutoFit/>
            </a:bodyPr>
            <a:lstStyle/>
            <a:p>
              <a:pPr algn="just"/>
              <a:r>
                <a:rPr lang="it-IT" sz="2000" dirty="0" smtClean="0">
                  <a:latin typeface="Comic Sans MS" panose="030F0702030302020204" pitchFamily="66" charset="0"/>
                </a:rPr>
                <a:t>la disposizione a doppia elica consente la formazione di </a:t>
              </a:r>
              <a:r>
                <a:rPr lang="it-IT" sz="2000" dirty="0" smtClean="0">
                  <a:latin typeface="Comic Sans MS" panose="030F0702030302020204" pitchFamily="66" charset="0"/>
                </a:rPr>
                <a:t>un maggior numero </a:t>
              </a:r>
              <a:r>
                <a:rPr lang="it-IT" sz="2000" dirty="0" smtClean="0">
                  <a:latin typeface="Comic Sans MS" panose="030F0702030302020204" pitchFamily="66" charset="0"/>
                </a:rPr>
                <a:t>di </a:t>
              </a:r>
              <a:r>
                <a:rPr lang="it-IT" sz="2000" dirty="0" smtClean="0">
                  <a:latin typeface="Comic Sans MS" panose="030F0702030302020204" pitchFamily="66" charset="0"/>
                </a:rPr>
                <a:t>legami </a:t>
              </a:r>
              <a:r>
                <a:rPr lang="it-IT" sz="2000" dirty="0" smtClean="0">
                  <a:latin typeface="Comic Sans MS" panose="030F0702030302020204" pitchFamily="66" charset="0"/>
                </a:rPr>
                <a:t>di </a:t>
              </a:r>
              <a:r>
                <a:rPr lang="it-IT" sz="2000" dirty="0" smtClean="0">
                  <a:latin typeface="Comic Sans MS" panose="030F0702030302020204" pitchFamily="66" charset="0"/>
                </a:rPr>
                <a:t>idrogeno, </a:t>
              </a:r>
              <a:r>
                <a:rPr lang="it-IT" sz="2000" dirty="0" smtClean="0">
                  <a:latin typeface="Comic Sans MS" panose="030F0702030302020204" pitchFamily="66" charset="0"/>
                </a:rPr>
                <a:t>forti e specifici</a:t>
              </a:r>
              <a:endParaRPr lang="it-IT" sz="2000" dirty="0">
                <a:latin typeface="Comic Sans MS" panose="030F0702030302020204" pitchFamily="66"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1922"/>
                                        </p:tgtEl>
                                        <p:attrNameLst>
                                          <p:attrName>style.visibility</p:attrName>
                                        </p:attrNameLst>
                                      </p:cBhvr>
                                      <p:to>
                                        <p:strVal val="visible"/>
                                      </p:to>
                                    </p:set>
                                    <p:animEffect transition="in" filter="wipe(down)">
                                      <p:cBhvr>
                                        <p:cTn id="12" dur="500"/>
                                        <p:tgtEl>
                                          <p:spTgt spid="8192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1314" name="Object 2"/>
          <p:cNvGraphicFramePr>
            <a:graphicFrameLocks noChangeAspect="1"/>
          </p:cNvGraphicFramePr>
          <p:nvPr/>
        </p:nvGraphicFramePr>
        <p:xfrm>
          <a:off x="4581525" y="931863"/>
          <a:ext cx="3760788" cy="1914525"/>
        </p:xfrm>
        <a:graphic>
          <a:graphicData uri="http://schemas.openxmlformats.org/presentationml/2006/ole">
            <mc:AlternateContent xmlns:mc="http://schemas.openxmlformats.org/markup-compatibility/2006">
              <mc:Choice xmlns:v="urn:schemas-microsoft-com:vml" Requires="v">
                <p:oleObj spid="_x0000_s142138" name="Document" r:id="rId3" imgW="3495600" imgH="1781280" progId="ChemWindow.Document">
                  <p:embed/>
                </p:oleObj>
              </mc:Choice>
              <mc:Fallback>
                <p:oleObj name="Document" r:id="rId3" imgW="3495600" imgH="1781280" progId="ChemWindow.Document">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1525" y="931863"/>
                        <a:ext cx="3760788" cy="1914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18" name="Object 6"/>
          <p:cNvGraphicFramePr>
            <a:graphicFrameLocks noChangeAspect="1"/>
          </p:cNvGraphicFramePr>
          <p:nvPr/>
        </p:nvGraphicFramePr>
        <p:xfrm>
          <a:off x="755576" y="1115351"/>
          <a:ext cx="1665185" cy="1737585"/>
        </p:xfrm>
        <a:graphic>
          <a:graphicData uri="http://schemas.openxmlformats.org/presentationml/2006/ole">
            <mc:AlternateContent xmlns:mc="http://schemas.openxmlformats.org/markup-compatibility/2006">
              <mc:Choice xmlns:v="urn:schemas-microsoft-com:vml" Requires="v">
                <p:oleObj spid="_x0000_s142139" name="Document" r:id="rId5" imgW="1533600" imgH="1600200" progId="ChemWindow.Document">
                  <p:embed/>
                </p:oleObj>
              </mc:Choice>
              <mc:Fallback>
                <p:oleObj name="Document" r:id="rId5" imgW="1533600" imgH="1600200" progId="ChemWindow.Document">
                  <p:embed/>
                  <p:pic>
                    <p:nvPicPr>
                      <p:cNvPr id="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1115351"/>
                        <a:ext cx="1665185" cy="1737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19" name="Object 7"/>
          <p:cNvGraphicFramePr>
            <a:graphicFrameLocks noChangeAspect="1"/>
          </p:cNvGraphicFramePr>
          <p:nvPr/>
        </p:nvGraphicFramePr>
        <p:xfrm>
          <a:off x="2747030" y="1242404"/>
          <a:ext cx="1538349" cy="1601139"/>
        </p:xfrm>
        <a:graphic>
          <a:graphicData uri="http://schemas.openxmlformats.org/presentationml/2006/ole">
            <mc:AlternateContent xmlns:mc="http://schemas.openxmlformats.org/markup-compatibility/2006">
              <mc:Choice xmlns:v="urn:schemas-microsoft-com:vml" Requires="v">
                <p:oleObj spid="_x0000_s142140" name="Document" r:id="rId7" imgW="1400040" imgH="1457280" progId="ChemWindow.Document">
                  <p:embed/>
                </p:oleObj>
              </mc:Choice>
              <mc:Fallback>
                <p:oleObj name="Document" r:id="rId7" imgW="1400040" imgH="1457280" progId="ChemWindow.Document">
                  <p:embed/>
                  <p:pic>
                    <p:nvPicPr>
                      <p:cNvPr id="0"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747030" y="1242404"/>
                        <a:ext cx="1538349" cy="1601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20" name="Object 8"/>
          <p:cNvGraphicFramePr>
            <a:graphicFrameLocks noChangeAspect="1"/>
          </p:cNvGraphicFramePr>
          <p:nvPr/>
        </p:nvGraphicFramePr>
        <p:xfrm>
          <a:off x="395536" y="3356992"/>
          <a:ext cx="2578644" cy="1944216"/>
        </p:xfrm>
        <a:graphic>
          <a:graphicData uri="http://schemas.openxmlformats.org/presentationml/2006/ole">
            <mc:AlternateContent xmlns:mc="http://schemas.openxmlformats.org/markup-compatibility/2006">
              <mc:Choice xmlns:v="urn:schemas-microsoft-com:vml" Requires="v">
                <p:oleObj spid="_x0000_s142141" name="Document" r:id="rId9" imgW="2400480" imgH="1809720" progId="ChemWindow.Document">
                  <p:embed/>
                </p:oleObj>
              </mc:Choice>
              <mc:Fallback>
                <p:oleObj name="Document" r:id="rId9" imgW="2400480" imgH="1809720" progId="ChemWindow.Document">
                  <p:embed/>
                  <p:pic>
                    <p:nvPicPr>
                      <p:cNvPr id="0" name="Picture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5536" y="3356992"/>
                        <a:ext cx="2578644" cy="1944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23" name="Object 11"/>
          <p:cNvGraphicFramePr>
            <a:graphicFrameLocks noChangeAspect="1"/>
          </p:cNvGraphicFramePr>
          <p:nvPr/>
        </p:nvGraphicFramePr>
        <p:xfrm>
          <a:off x="5555280" y="3392571"/>
          <a:ext cx="3553224" cy="2424553"/>
        </p:xfrm>
        <a:graphic>
          <a:graphicData uri="http://schemas.openxmlformats.org/presentationml/2006/ole">
            <mc:AlternateContent xmlns:mc="http://schemas.openxmlformats.org/markup-compatibility/2006">
              <mc:Choice xmlns:v="urn:schemas-microsoft-com:vml" Requires="v">
                <p:oleObj spid="_x0000_s142142" name="Document" r:id="rId11" imgW="3238560" imgH="2209680" progId="ChemWindow.Document">
                  <p:embed/>
                </p:oleObj>
              </mc:Choice>
              <mc:Fallback>
                <p:oleObj name="Document" r:id="rId11" imgW="3238560" imgH="2209680" progId="ChemWindow.Document">
                  <p:embed/>
                  <p:pic>
                    <p:nvPicPr>
                      <p:cNvPr id="0"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555280" y="3392571"/>
                        <a:ext cx="3553224" cy="2424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24" name="Object 12"/>
          <p:cNvGraphicFramePr>
            <a:graphicFrameLocks noChangeAspect="1"/>
          </p:cNvGraphicFramePr>
          <p:nvPr/>
        </p:nvGraphicFramePr>
        <p:xfrm>
          <a:off x="3131839" y="3501008"/>
          <a:ext cx="2057373" cy="1800201"/>
        </p:xfrm>
        <a:graphic>
          <a:graphicData uri="http://schemas.openxmlformats.org/presentationml/2006/ole">
            <mc:AlternateContent xmlns:mc="http://schemas.openxmlformats.org/markup-compatibility/2006">
              <mc:Choice xmlns:v="urn:schemas-microsoft-com:vml" Requires="v">
                <p:oleObj spid="_x0000_s142143" name="Document" r:id="rId13" imgW="1905120" imgH="1666800" progId="ChemWindow.Document">
                  <p:embed/>
                </p:oleObj>
              </mc:Choice>
              <mc:Fallback>
                <p:oleObj name="Document" r:id="rId13" imgW="1905120" imgH="1666800" progId="ChemWindow.Document">
                  <p:embed/>
                  <p:pic>
                    <p:nvPicPr>
                      <p:cNvPr id="0" name="Picture 1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131839" y="3501008"/>
                        <a:ext cx="2057373" cy="1800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1325" name="Object 13"/>
          <p:cNvGraphicFramePr>
            <a:graphicFrameLocks noChangeAspect="1"/>
          </p:cNvGraphicFramePr>
          <p:nvPr/>
        </p:nvGraphicFramePr>
        <p:xfrm>
          <a:off x="5292079" y="3933056"/>
          <a:ext cx="894646" cy="360040"/>
        </p:xfrm>
        <a:graphic>
          <a:graphicData uri="http://schemas.openxmlformats.org/presentationml/2006/ole">
            <mc:AlternateContent xmlns:mc="http://schemas.openxmlformats.org/markup-compatibility/2006">
              <mc:Choice xmlns:v="urn:schemas-microsoft-com:vml" Requires="v">
                <p:oleObj spid="_x0000_s142144" name="Document" r:id="rId15" imgW="781200" imgH="314280" progId="ChemWindow.Document">
                  <p:embed/>
                </p:oleObj>
              </mc:Choice>
              <mc:Fallback>
                <p:oleObj name="Document" r:id="rId15" imgW="781200" imgH="314280" progId="ChemWindow.Document">
                  <p:embed/>
                  <p:pic>
                    <p:nvPicPr>
                      <p:cNvPr id="0" name="Picture 1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292079" y="3933056"/>
                        <a:ext cx="894646"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CasellaDiTesto 14"/>
          <p:cNvSpPr txBox="1"/>
          <p:nvPr/>
        </p:nvSpPr>
        <p:spPr>
          <a:xfrm>
            <a:off x="611560" y="188640"/>
            <a:ext cx="8136904" cy="430887"/>
          </a:xfrm>
          <a:prstGeom prst="rect">
            <a:avLst/>
          </a:prstGeom>
          <a:noFill/>
        </p:spPr>
        <p:txBody>
          <a:bodyPr wrap="square" rtlCol="0">
            <a:spAutoFit/>
          </a:bodyPr>
          <a:lstStyle/>
          <a:p>
            <a:pPr algn="ctr"/>
            <a:r>
              <a:rPr lang="it-IT" sz="2200" dirty="0" smtClean="0">
                <a:latin typeface="Comic Sans MS" pitchFamily="66" charset="0"/>
              </a:rPr>
              <a:t>dagli amminoacidi, ai polipeptidi, alle proteine, agli enzimi</a:t>
            </a:r>
            <a:endParaRPr lang="it-IT" sz="2200" dirty="0">
              <a:latin typeface="Comic Sans MS" pitchFamily="66" charset="0"/>
            </a:endParaRPr>
          </a:p>
        </p:txBody>
      </p:sp>
      <p:grpSp>
        <p:nvGrpSpPr>
          <p:cNvPr id="22" name="Gruppo 21"/>
          <p:cNvGrpSpPr/>
          <p:nvPr/>
        </p:nvGrpSpPr>
        <p:grpSpPr>
          <a:xfrm>
            <a:off x="4860032" y="764704"/>
            <a:ext cx="1656184" cy="936104"/>
            <a:chOff x="4860032" y="764704"/>
            <a:chExt cx="1656184" cy="936104"/>
          </a:xfrm>
        </p:grpSpPr>
        <p:cxnSp>
          <p:nvCxnSpPr>
            <p:cNvPr id="19" name="Connettore 2 18"/>
            <p:cNvCxnSpPr/>
            <p:nvPr/>
          </p:nvCxnSpPr>
          <p:spPr>
            <a:xfrm>
              <a:off x="5796136" y="1412776"/>
              <a:ext cx="720080" cy="288032"/>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0" name="CasellaDiTesto 19"/>
            <p:cNvSpPr txBox="1"/>
            <p:nvPr/>
          </p:nvSpPr>
          <p:spPr>
            <a:xfrm>
              <a:off x="4860032" y="764704"/>
              <a:ext cx="1296144" cy="646331"/>
            </a:xfrm>
            <a:prstGeom prst="rect">
              <a:avLst/>
            </a:prstGeom>
            <a:noFill/>
          </p:spPr>
          <p:txBody>
            <a:bodyPr wrap="square" rtlCol="0">
              <a:spAutoFit/>
            </a:bodyPr>
            <a:lstStyle/>
            <a:p>
              <a:pPr algn="ctr"/>
              <a:r>
                <a:rPr lang="it-IT" dirty="0" smtClean="0">
                  <a:solidFill>
                    <a:srgbClr val="FF0000"/>
                  </a:solidFill>
                  <a:latin typeface="Comic Sans MS" pitchFamily="66" charset="0"/>
                </a:rPr>
                <a:t>legame peptidico</a:t>
              </a:r>
              <a:endParaRPr lang="it-IT" dirty="0">
                <a:solidFill>
                  <a:srgbClr val="FF0000"/>
                </a:solidFill>
                <a:latin typeface="Comic Sans MS" pitchFamily="66" charset="0"/>
              </a:endParaRPr>
            </a:p>
          </p:txBody>
        </p:sp>
      </p:grpSp>
      <p:sp>
        <p:nvSpPr>
          <p:cNvPr id="23" name="CasellaDiTesto 22"/>
          <p:cNvSpPr txBox="1"/>
          <p:nvPr/>
        </p:nvSpPr>
        <p:spPr>
          <a:xfrm>
            <a:off x="582985" y="6326891"/>
            <a:ext cx="7992888" cy="400110"/>
          </a:xfrm>
          <a:prstGeom prst="rect">
            <a:avLst/>
          </a:prstGeom>
          <a:noFill/>
        </p:spPr>
        <p:txBody>
          <a:bodyPr wrap="square" rtlCol="0">
            <a:spAutoFit/>
          </a:bodyPr>
          <a:lstStyle/>
          <a:p>
            <a:pPr algn="ctr"/>
            <a:r>
              <a:rPr lang="it-IT" sz="2000" dirty="0" smtClean="0">
                <a:solidFill>
                  <a:srgbClr val="FF0000"/>
                </a:solidFill>
                <a:latin typeface="Comic Sans MS" pitchFamily="66" charset="0"/>
              </a:rPr>
              <a:t>gli N-H dei gruppi peptidici sono forti donatori di legami di H</a:t>
            </a:r>
            <a:endParaRPr lang="it-IT" sz="2000" dirty="0">
              <a:solidFill>
                <a:srgbClr val="FF0000"/>
              </a:solidFill>
              <a:latin typeface="Comic Sans MS" pitchFamily="66" charset="0"/>
            </a:endParaRPr>
          </a:p>
        </p:txBody>
      </p:sp>
      <p:sp>
        <p:nvSpPr>
          <p:cNvPr id="16" name="Rettangolo 15"/>
          <p:cNvSpPr/>
          <p:nvPr/>
        </p:nvSpPr>
        <p:spPr>
          <a:xfrm>
            <a:off x="6588224" y="1268760"/>
            <a:ext cx="720080" cy="1296144"/>
          </a:xfrm>
          <a:prstGeom prst="rect">
            <a:avLst/>
          </a:prstGeom>
          <a:solidFill>
            <a:srgbClr val="FF0000">
              <a:alpha val="25882"/>
            </a:srgb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CasellaDiTesto 1"/>
          <p:cNvSpPr txBox="1"/>
          <p:nvPr/>
        </p:nvSpPr>
        <p:spPr>
          <a:xfrm>
            <a:off x="7086605" y="5886449"/>
            <a:ext cx="1257300" cy="369332"/>
          </a:xfrm>
          <a:prstGeom prst="rect">
            <a:avLst/>
          </a:prstGeom>
          <a:noFill/>
        </p:spPr>
        <p:txBody>
          <a:bodyPr wrap="square" rtlCol="0">
            <a:spAutoFit/>
          </a:bodyPr>
          <a:lstStyle/>
          <a:p>
            <a:r>
              <a:rPr lang="it-IT" b="1" dirty="0" smtClean="0">
                <a:solidFill>
                  <a:srgbClr val="FF0000"/>
                </a:solidFill>
                <a:latin typeface="Arial" panose="020B0604020202020204" pitchFamily="34" charset="0"/>
                <a:cs typeface="Arial" panose="020B0604020202020204" pitchFamily="34" charset="0"/>
              </a:rPr>
              <a:t>PM = 141</a:t>
            </a:r>
            <a:endParaRPr lang="it-IT" b="1" dirty="0">
              <a:solidFill>
                <a:srgbClr val="FF0000"/>
              </a:solidFill>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1318"/>
                                        </p:tgtEl>
                                        <p:attrNameLst>
                                          <p:attrName>style.visibility</p:attrName>
                                        </p:attrNameLst>
                                      </p:cBhvr>
                                      <p:to>
                                        <p:strVal val="visible"/>
                                      </p:to>
                                    </p:set>
                                    <p:animEffect transition="in" filter="wipe(left)">
                                      <p:cBhvr>
                                        <p:cTn id="7" dur="500"/>
                                        <p:tgtEl>
                                          <p:spTgt spid="14131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1319"/>
                                        </p:tgtEl>
                                        <p:attrNameLst>
                                          <p:attrName>style.visibility</p:attrName>
                                        </p:attrNameLst>
                                      </p:cBhvr>
                                      <p:to>
                                        <p:strVal val="visible"/>
                                      </p:to>
                                    </p:set>
                                    <p:animEffect transition="in" filter="wipe(left)">
                                      <p:cBhvr>
                                        <p:cTn id="11" dur="500"/>
                                        <p:tgtEl>
                                          <p:spTgt spid="1413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141314"/>
                                        </p:tgtEl>
                                        <p:attrNameLst>
                                          <p:attrName>style.visibility</p:attrName>
                                        </p:attrNameLst>
                                      </p:cBhvr>
                                      <p:to>
                                        <p:strVal val="visible"/>
                                      </p:to>
                                    </p:set>
                                    <p:animEffect transition="in" filter="wipe(left)">
                                      <p:cBhvr>
                                        <p:cTn id="16" dur="500"/>
                                        <p:tgtEl>
                                          <p:spTgt spid="14131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500"/>
                                        <p:tgtEl>
                                          <p:spTgt spid="22"/>
                                        </p:tgtEl>
                                      </p:cBhvr>
                                    </p:animEffect>
                                  </p:childTnLst>
                                </p:cTn>
                              </p:par>
                            </p:childTnLst>
                          </p:cTn>
                        </p:par>
                        <p:par>
                          <p:cTn id="22" fill="hold">
                            <p:stCondLst>
                              <p:cond delay="500"/>
                            </p:stCondLst>
                            <p:childTnLst>
                              <p:par>
                                <p:cTn id="23" presetID="53"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41320"/>
                                        </p:tgtEl>
                                        <p:attrNameLst>
                                          <p:attrName>style.visibility</p:attrName>
                                        </p:attrNameLst>
                                      </p:cBhvr>
                                      <p:to>
                                        <p:strVal val="visible"/>
                                      </p:to>
                                    </p:set>
                                    <p:animEffect transition="in" filter="wipe(left)">
                                      <p:cBhvr>
                                        <p:cTn id="37" dur="500"/>
                                        <p:tgtEl>
                                          <p:spTgt spid="1413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41324"/>
                                        </p:tgtEl>
                                        <p:attrNameLst>
                                          <p:attrName>style.visibility</p:attrName>
                                        </p:attrNameLst>
                                      </p:cBhvr>
                                      <p:to>
                                        <p:strVal val="visible"/>
                                      </p:to>
                                    </p:set>
                                    <p:animEffect transition="in" filter="wipe(left)">
                                      <p:cBhvr>
                                        <p:cTn id="42" dur="500"/>
                                        <p:tgtEl>
                                          <p:spTgt spid="141324"/>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41325"/>
                                        </p:tgtEl>
                                        <p:attrNameLst>
                                          <p:attrName>style.visibility</p:attrName>
                                        </p:attrNameLst>
                                      </p:cBhvr>
                                      <p:to>
                                        <p:strVal val="visible"/>
                                      </p:to>
                                    </p:set>
                                    <p:animEffect transition="in" filter="wipe(left)">
                                      <p:cBhvr>
                                        <p:cTn id="47" dur="500"/>
                                        <p:tgtEl>
                                          <p:spTgt spid="141325"/>
                                        </p:tgtEl>
                                      </p:cBhvr>
                                    </p:animEffect>
                                  </p:childTnLst>
                                </p:cTn>
                              </p:par>
                            </p:childTnLst>
                          </p:cTn>
                        </p:par>
                        <p:par>
                          <p:cTn id="48" fill="hold">
                            <p:stCondLst>
                              <p:cond delay="500"/>
                            </p:stCondLst>
                            <p:childTnLst>
                              <p:par>
                                <p:cTn id="49" presetID="22" presetClass="entr" presetSubtype="8" fill="hold" nodeType="afterEffect">
                                  <p:stCondLst>
                                    <p:cond delay="0"/>
                                  </p:stCondLst>
                                  <p:childTnLst>
                                    <p:set>
                                      <p:cBhvr>
                                        <p:cTn id="50" dur="1" fill="hold">
                                          <p:stCondLst>
                                            <p:cond delay="0"/>
                                          </p:stCondLst>
                                        </p:cTn>
                                        <p:tgtEl>
                                          <p:spTgt spid="141323"/>
                                        </p:tgtEl>
                                        <p:attrNameLst>
                                          <p:attrName>style.visibility</p:attrName>
                                        </p:attrNameLst>
                                      </p:cBhvr>
                                      <p:to>
                                        <p:strVal val="visible"/>
                                      </p:to>
                                    </p:set>
                                    <p:animEffect transition="in" filter="wipe(left)">
                                      <p:cBhvr>
                                        <p:cTn id="51" dur="500"/>
                                        <p:tgtEl>
                                          <p:spTgt spid="141323"/>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left)">
                                      <p:cBhvr>
                                        <p:cTn id="5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16"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bg1"/>
              </a:solidFill>
            </a:endParaRPr>
          </a:p>
        </p:txBody>
      </p:sp>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l="34250" t="3798" r="29525" b="12198"/>
          <a:stretch/>
        </p:blipFill>
        <p:spPr>
          <a:xfrm>
            <a:off x="611560" y="1052736"/>
            <a:ext cx="3312368" cy="4320480"/>
          </a:xfrm>
          <a:prstGeom prst="rect">
            <a:avLst/>
          </a:prstGeom>
        </p:spPr>
      </p:pic>
      <p:pic>
        <p:nvPicPr>
          <p:cNvPr id="3" name="Immagine 2"/>
          <p:cNvPicPr>
            <a:picLocks noChangeAspect="1"/>
          </p:cNvPicPr>
          <p:nvPr/>
        </p:nvPicPr>
        <p:blipFill rotWithShape="1">
          <a:blip r:embed="rId3">
            <a:extLst>
              <a:ext uri="{28A0092B-C50C-407E-A947-70E740481C1C}">
                <a14:useLocalDpi xmlns:a14="http://schemas.microsoft.com/office/drawing/2010/main" val="0"/>
              </a:ext>
            </a:extLst>
          </a:blip>
          <a:srcRect l="32675" t="2397" r="29525" b="13598"/>
          <a:stretch/>
        </p:blipFill>
        <p:spPr>
          <a:xfrm>
            <a:off x="4788026" y="912025"/>
            <a:ext cx="3456384" cy="4320480"/>
          </a:xfrm>
          <a:prstGeom prst="rect">
            <a:avLst/>
          </a:prstGeom>
        </p:spPr>
      </p:pic>
      <p:sp>
        <p:nvSpPr>
          <p:cNvPr id="4" name="CasellaDiTesto 3"/>
          <p:cNvSpPr txBox="1"/>
          <p:nvPr/>
        </p:nvSpPr>
        <p:spPr>
          <a:xfrm>
            <a:off x="251519" y="6167045"/>
            <a:ext cx="8712967" cy="584775"/>
          </a:xfrm>
          <a:prstGeom prst="rect">
            <a:avLst/>
          </a:prstGeom>
          <a:noFill/>
        </p:spPr>
        <p:txBody>
          <a:bodyPr wrap="square" rtlCol="0">
            <a:spAutoFit/>
          </a:bodyPr>
          <a:lstStyle/>
          <a:p>
            <a:r>
              <a:rPr lang="it-IT" sz="1600" dirty="0">
                <a:solidFill>
                  <a:schemeClr val="bg1"/>
                </a:solidFill>
                <a:latin typeface="Comic Sans MS" panose="030F0702030302020204" pitchFamily="66" charset="0"/>
              </a:rPr>
              <a:t>Cotton, T.R., Fischer, G., </a:t>
            </a:r>
            <a:r>
              <a:rPr lang="it-IT" sz="1600" dirty="0" err="1">
                <a:solidFill>
                  <a:schemeClr val="bg1"/>
                </a:solidFill>
                <a:latin typeface="Comic Sans MS" panose="030F0702030302020204" pitchFamily="66" charset="0"/>
              </a:rPr>
              <a:t>Wang</a:t>
            </a:r>
            <a:r>
              <a:rPr lang="it-IT" sz="1600" dirty="0">
                <a:solidFill>
                  <a:schemeClr val="bg1"/>
                </a:solidFill>
                <a:latin typeface="Comic Sans MS" panose="030F0702030302020204" pitchFamily="66" charset="0"/>
              </a:rPr>
              <a:t>, X., McCoy, J.C., </a:t>
            </a:r>
            <a:r>
              <a:rPr lang="it-IT" sz="1600" dirty="0" err="1">
                <a:solidFill>
                  <a:schemeClr val="bg1"/>
                </a:solidFill>
                <a:latin typeface="Comic Sans MS" panose="030F0702030302020204" pitchFamily="66" charset="0"/>
              </a:rPr>
              <a:t>Czepnik</a:t>
            </a:r>
            <a:r>
              <a:rPr lang="it-IT" sz="1600" dirty="0">
                <a:solidFill>
                  <a:schemeClr val="bg1"/>
                </a:solidFill>
                <a:latin typeface="Comic Sans MS" panose="030F0702030302020204" pitchFamily="66" charset="0"/>
              </a:rPr>
              <a:t>, M., Thompson, T.B., </a:t>
            </a:r>
            <a:r>
              <a:rPr lang="it-IT" sz="1600" dirty="0" err="1">
                <a:solidFill>
                  <a:schemeClr val="bg1"/>
                </a:solidFill>
                <a:latin typeface="Comic Sans MS" panose="030F0702030302020204" pitchFamily="66" charset="0"/>
              </a:rPr>
              <a:t>Hyvonen</a:t>
            </a:r>
            <a:r>
              <a:rPr lang="it-IT" sz="1600" dirty="0">
                <a:solidFill>
                  <a:schemeClr val="bg1"/>
                </a:solidFill>
                <a:latin typeface="Comic Sans MS" panose="030F0702030302020204" pitchFamily="66" charset="0"/>
              </a:rPr>
              <a:t>, M. </a:t>
            </a:r>
            <a:r>
              <a:rPr lang="it-IT" sz="1600" i="1" dirty="0" smtClean="0">
                <a:solidFill>
                  <a:schemeClr val="bg1"/>
                </a:solidFill>
                <a:latin typeface="Comic Sans MS" panose="030F0702030302020204" pitchFamily="66" charset="0"/>
              </a:rPr>
              <a:t>EMBO </a:t>
            </a:r>
            <a:r>
              <a:rPr lang="it-IT" sz="1600" i="1" dirty="0">
                <a:solidFill>
                  <a:schemeClr val="bg1"/>
                </a:solidFill>
                <a:latin typeface="Comic Sans MS" panose="030F0702030302020204" pitchFamily="66" charset="0"/>
              </a:rPr>
              <a:t>J.</a:t>
            </a:r>
            <a:r>
              <a:rPr lang="it-IT" sz="1600" dirty="0">
                <a:solidFill>
                  <a:schemeClr val="bg1"/>
                </a:solidFill>
                <a:latin typeface="Comic Sans MS" panose="030F0702030302020204" pitchFamily="66" charset="0"/>
              </a:rPr>
              <a:t> </a:t>
            </a:r>
            <a:r>
              <a:rPr lang="it-IT" sz="1600" b="1" dirty="0" smtClean="0">
                <a:solidFill>
                  <a:schemeClr val="bg1"/>
                </a:solidFill>
                <a:latin typeface="Comic Sans MS" panose="030F0702030302020204" pitchFamily="66" charset="0"/>
              </a:rPr>
              <a:t>2018</a:t>
            </a:r>
            <a:r>
              <a:rPr lang="it-IT" sz="1600" dirty="0" smtClean="0">
                <a:solidFill>
                  <a:schemeClr val="bg1"/>
                </a:solidFill>
                <a:latin typeface="Comic Sans MS" panose="030F0702030302020204" pitchFamily="66" charset="0"/>
              </a:rPr>
              <a:t>, </a:t>
            </a:r>
            <a:r>
              <a:rPr lang="it-IT" sz="1600" i="1" dirty="0" smtClean="0">
                <a:solidFill>
                  <a:schemeClr val="bg1"/>
                </a:solidFill>
                <a:latin typeface="Comic Sans MS" panose="030F0702030302020204" pitchFamily="66" charset="0"/>
              </a:rPr>
              <a:t>37</a:t>
            </a:r>
            <a:r>
              <a:rPr lang="it-IT" sz="1600" dirty="0" smtClean="0">
                <a:solidFill>
                  <a:schemeClr val="bg1"/>
                </a:solidFill>
                <a:latin typeface="Comic Sans MS" panose="030F0702030302020204" pitchFamily="66" charset="0"/>
              </a:rPr>
              <a:t>, </a:t>
            </a:r>
            <a:r>
              <a:rPr lang="it-IT" sz="1600" dirty="0">
                <a:solidFill>
                  <a:schemeClr val="bg1"/>
                </a:solidFill>
                <a:latin typeface="Comic Sans MS" panose="030F0702030302020204" pitchFamily="66" charset="0"/>
              </a:rPr>
              <a:t>367-383</a:t>
            </a:r>
          </a:p>
        </p:txBody>
      </p:sp>
      <p:sp>
        <p:nvSpPr>
          <p:cNvPr id="5" name="CasellaDiTesto 4"/>
          <p:cNvSpPr txBox="1"/>
          <p:nvPr/>
        </p:nvSpPr>
        <p:spPr>
          <a:xfrm>
            <a:off x="48978" y="0"/>
            <a:ext cx="8915509" cy="954107"/>
          </a:xfrm>
          <a:prstGeom prst="rect">
            <a:avLst/>
          </a:prstGeom>
          <a:noFill/>
        </p:spPr>
        <p:txBody>
          <a:bodyPr wrap="square" rtlCol="0">
            <a:spAutoFit/>
          </a:bodyPr>
          <a:lstStyle/>
          <a:p>
            <a:r>
              <a:rPr lang="it-IT" sz="2000" b="1" dirty="0" err="1" smtClean="0">
                <a:solidFill>
                  <a:schemeClr val="bg1"/>
                </a:solidFill>
                <a:latin typeface="Comic Sans MS" panose="030F0702030302020204" pitchFamily="66" charset="0"/>
              </a:rPr>
              <a:t>miostatina</a:t>
            </a:r>
            <a:r>
              <a:rPr lang="it-IT" b="1" dirty="0" smtClean="0">
                <a:solidFill>
                  <a:schemeClr val="bg1"/>
                </a:solidFill>
                <a:latin typeface="Comic Sans MS" panose="030F0702030302020204" pitchFamily="66" charset="0"/>
              </a:rPr>
              <a:t> </a:t>
            </a:r>
            <a:r>
              <a:rPr lang="it-IT" b="1" dirty="0" smtClean="0">
                <a:solidFill>
                  <a:srgbClr val="FF0000"/>
                </a:solidFill>
                <a:latin typeface="Comic Sans MS" panose="030F0702030302020204" pitchFamily="66" charset="0"/>
              </a:rPr>
              <a:t>(PM 25.0 </a:t>
            </a:r>
            <a:r>
              <a:rPr lang="it-IT" b="1" dirty="0" err="1" smtClean="0">
                <a:solidFill>
                  <a:srgbClr val="FF0000"/>
                </a:solidFill>
                <a:latin typeface="Comic Sans MS" panose="030F0702030302020204" pitchFamily="66" charset="0"/>
              </a:rPr>
              <a:t>kDa</a:t>
            </a:r>
            <a:r>
              <a:rPr lang="it-IT" b="1" dirty="0" smtClean="0">
                <a:solidFill>
                  <a:schemeClr val="bg1"/>
                </a:solidFill>
                <a:latin typeface="Comic Sans MS" panose="030F0702030302020204" pitchFamily="66" charset="0"/>
              </a:rPr>
              <a:t>)</a:t>
            </a:r>
            <a:r>
              <a:rPr lang="it-IT" sz="2000" b="1" dirty="0" smtClean="0">
                <a:solidFill>
                  <a:schemeClr val="bg1"/>
                </a:solidFill>
                <a:latin typeface="Comic Sans MS" panose="030F0702030302020204" pitchFamily="66" charset="0"/>
              </a:rPr>
              <a:t>: </a:t>
            </a:r>
            <a:r>
              <a:rPr lang="it-IT" dirty="0" smtClean="0">
                <a:solidFill>
                  <a:schemeClr val="bg1"/>
                </a:solidFill>
                <a:latin typeface="Comic Sans MS" panose="030F0702030302020204" pitchFamily="66" charset="0"/>
              </a:rPr>
              <a:t>il </a:t>
            </a:r>
            <a:r>
              <a:rPr lang="it-IT" dirty="0">
                <a:solidFill>
                  <a:schemeClr val="bg1"/>
                </a:solidFill>
                <a:latin typeface="Comic Sans MS" panose="030F0702030302020204" pitchFamily="66" charset="0"/>
              </a:rPr>
              <a:t>fattore che limita la crescita muscolare negli esseri viventi. Le ricerche </a:t>
            </a:r>
            <a:r>
              <a:rPr lang="it-IT" dirty="0" smtClean="0">
                <a:solidFill>
                  <a:schemeClr val="bg1"/>
                </a:solidFill>
                <a:latin typeface="Comic Sans MS" panose="030F0702030302020204" pitchFamily="66" charset="0"/>
              </a:rPr>
              <a:t>sono mirate (i) alla cura della distrofia muscolare; (ii) al disegno di un inibitore per applicazioni sportive</a:t>
            </a:r>
            <a:endParaRPr lang="it-IT" dirty="0">
              <a:solidFill>
                <a:schemeClr val="bg1"/>
              </a:solidFill>
              <a:latin typeface="Comic Sans MS" panose="030F0702030302020204" pitchFamily="66" charset="0"/>
            </a:endParaRPr>
          </a:p>
        </p:txBody>
      </p:sp>
      <p:sp>
        <p:nvSpPr>
          <p:cNvPr id="6" name="CasellaDiTesto 5"/>
          <p:cNvSpPr txBox="1"/>
          <p:nvPr/>
        </p:nvSpPr>
        <p:spPr>
          <a:xfrm>
            <a:off x="683569" y="5301208"/>
            <a:ext cx="3528391" cy="707886"/>
          </a:xfrm>
          <a:prstGeom prst="rect">
            <a:avLst/>
          </a:prstGeom>
          <a:noFill/>
        </p:spPr>
        <p:txBody>
          <a:bodyPr wrap="square" rtlCol="0">
            <a:spAutoFit/>
          </a:bodyPr>
          <a:lstStyle/>
          <a:p>
            <a:r>
              <a:rPr lang="it-IT" sz="2000" dirty="0" smtClean="0">
                <a:solidFill>
                  <a:schemeClr val="bg1"/>
                </a:solidFill>
                <a:latin typeface="Comic Sans MS" panose="030F0702030302020204" pitchFamily="66" charset="0"/>
              </a:rPr>
              <a:t>struttura secondaria; eliche (viola) e foglietti (giallo)</a:t>
            </a:r>
            <a:endParaRPr lang="it-IT" sz="2000" dirty="0">
              <a:solidFill>
                <a:schemeClr val="bg1"/>
              </a:solidFill>
              <a:latin typeface="Comic Sans MS" panose="030F0702030302020204" pitchFamily="66" charset="0"/>
            </a:endParaRPr>
          </a:p>
        </p:txBody>
      </p:sp>
      <p:sp>
        <p:nvSpPr>
          <p:cNvPr id="7" name="CasellaDiTesto 6"/>
          <p:cNvSpPr txBox="1"/>
          <p:nvPr/>
        </p:nvSpPr>
        <p:spPr>
          <a:xfrm>
            <a:off x="4716017" y="5301208"/>
            <a:ext cx="3528393" cy="707886"/>
          </a:xfrm>
          <a:prstGeom prst="rect">
            <a:avLst/>
          </a:prstGeom>
          <a:noFill/>
        </p:spPr>
        <p:txBody>
          <a:bodyPr wrap="square" rtlCol="0">
            <a:spAutoFit/>
          </a:bodyPr>
          <a:lstStyle/>
          <a:p>
            <a:pPr algn="ctr"/>
            <a:r>
              <a:rPr lang="it-IT" sz="2000" dirty="0" smtClean="0">
                <a:solidFill>
                  <a:schemeClr val="bg1"/>
                </a:solidFill>
                <a:latin typeface="Comic Sans MS" panose="030F0702030302020204" pitchFamily="66" charset="0"/>
              </a:rPr>
              <a:t>modello </a:t>
            </a:r>
            <a:r>
              <a:rPr lang="it-IT" sz="2000" i="1" dirty="0" err="1" smtClean="0">
                <a:solidFill>
                  <a:schemeClr val="bg1"/>
                </a:solidFill>
                <a:latin typeface="Comic Sans MS" panose="030F0702030302020204" pitchFamily="66" charset="0"/>
              </a:rPr>
              <a:t>space-filling</a:t>
            </a:r>
            <a:r>
              <a:rPr lang="it-IT" sz="2000" dirty="0" smtClean="0">
                <a:solidFill>
                  <a:schemeClr val="bg1"/>
                </a:solidFill>
                <a:latin typeface="Comic Sans MS" panose="030F0702030302020204" pitchFamily="66" charset="0"/>
              </a:rPr>
              <a:t>; sfere colorate per elemento</a:t>
            </a:r>
            <a:endParaRPr lang="it-IT" sz="2000" i="1"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32492677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https://upload.wikimedia.org/wikipedia/commons/4/40/Bakery-products.jpg"/>
          <p:cNvPicPr>
            <a:picLocks noChangeAspect="1" noChangeArrowheads="1"/>
          </p:cNvPicPr>
          <p:nvPr/>
        </p:nvPicPr>
        <p:blipFill>
          <a:blip r:embed="rId2" cstate="print"/>
          <a:srcRect t="8001" b="2751"/>
          <a:stretch>
            <a:fillRect/>
          </a:stretch>
        </p:blipFill>
        <p:spPr bwMode="auto">
          <a:xfrm>
            <a:off x="-1" y="0"/>
            <a:ext cx="5059517" cy="6858000"/>
          </a:xfrm>
          <a:prstGeom prst="rect">
            <a:avLst/>
          </a:prstGeom>
          <a:noFill/>
        </p:spPr>
      </p:pic>
      <p:sp>
        <p:nvSpPr>
          <p:cNvPr id="10" name="CasellaDiTesto 9"/>
          <p:cNvSpPr txBox="1"/>
          <p:nvPr/>
        </p:nvSpPr>
        <p:spPr>
          <a:xfrm>
            <a:off x="6300192" y="3193812"/>
            <a:ext cx="1440160" cy="523220"/>
          </a:xfrm>
          <a:prstGeom prst="rect">
            <a:avLst/>
          </a:prstGeom>
          <a:noFill/>
        </p:spPr>
        <p:txBody>
          <a:bodyPr wrap="square" rtlCol="0">
            <a:spAutoFit/>
          </a:bodyPr>
          <a:lstStyle/>
          <a:p>
            <a:r>
              <a:rPr lang="it-IT" sz="2800" b="1" dirty="0" smtClean="0">
                <a:solidFill>
                  <a:srgbClr val="800000"/>
                </a:solidFill>
                <a:latin typeface="Comic Sans MS" pitchFamily="66" charset="0"/>
              </a:rPr>
              <a:t>sapori</a:t>
            </a:r>
            <a:endParaRPr lang="it-IT" sz="2800" b="1" dirty="0">
              <a:solidFill>
                <a:srgbClr val="800000"/>
              </a:solidFill>
              <a:latin typeface="Comic Sans MS" pitchFamily="66" charset="0"/>
            </a:endParaRPr>
          </a:p>
        </p:txBody>
      </p:sp>
      <p:sp>
        <p:nvSpPr>
          <p:cNvPr id="11" name="CasellaDiTesto 10"/>
          <p:cNvSpPr txBox="1"/>
          <p:nvPr/>
        </p:nvSpPr>
        <p:spPr>
          <a:xfrm>
            <a:off x="6336196" y="3919696"/>
            <a:ext cx="1368152" cy="2677656"/>
          </a:xfrm>
          <a:prstGeom prst="rect">
            <a:avLst/>
          </a:prstGeom>
          <a:noFill/>
        </p:spPr>
        <p:txBody>
          <a:bodyPr wrap="square" rtlCol="0">
            <a:spAutoFit/>
          </a:bodyPr>
          <a:lstStyle/>
          <a:p>
            <a:pPr>
              <a:lnSpc>
                <a:spcPct val="120000"/>
              </a:lnSpc>
            </a:pPr>
            <a:r>
              <a:rPr lang="it-IT" sz="2800" dirty="0" smtClean="0">
                <a:solidFill>
                  <a:srgbClr val="800000"/>
                </a:solidFill>
                <a:latin typeface="Comic Sans MS" pitchFamily="66" charset="0"/>
              </a:rPr>
              <a:t>dolce</a:t>
            </a:r>
          </a:p>
          <a:p>
            <a:pPr>
              <a:lnSpc>
                <a:spcPct val="120000"/>
              </a:lnSpc>
            </a:pPr>
            <a:r>
              <a:rPr lang="it-IT" sz="2800" dirty="0" smtClean="0">
                <a:solidFill>
                  <a:srgbClr val="800000"/>
                </a:solidFill>
                <a:latin typeface="Comic Sans MS" pitchFamily="66" charset="0"/>
              </a:rPr>
              <a:t>aspro</a:t>
            </a:r>
          </a:p>
          <a:p>
            <a:pPr>
              <a:lnSpc>
                <a:spcPct val="120000"/>
              </a:lnSpc>
            </a:pPr>
            <a:r>
              <a:rPr lang="it-IT" sz="2800" dirty="0" smtClean="0">
                <a:solidFill>
                  <a:srgbClr val="800000"/>
                </a:solidFill>
                <a:latin typeface="Comic Sans MS" pitchFamily="66" charset="0"/>
              </a:rPr>
              <a:t>amaro</a:t>
            </a:r>
          </a:p>
          <a:p>
            <a:pPr>
              <a:lnSpc>
                <a:spcPct val="120000"/>
              </a:lnSpc>
            </a:pPr>
            <a:r>
              <a:rPr lang="it-IT" sz="2800" dirty="0" smtClean="0">
                <a:solidFill>
                  <a:srgbClr val="800000"/>
                </a:solidFill>
                <a:latin typeface="Comic Sans MS" pitchFamily="66" charset="0"/>
              </a:rPr>
              <a:t>salato</a:t>
            </a:r>
          </a:p>
          <a:p>
            <a:pPr>
              <a:lnSpc>
                <a:spcPct val="120000"/>
              </a:lnSpc>
            </a:pPr>
            <a:r>
              <a:rPr lang="it-IT" sz="2800" dirty="0" err="1" smtClean="0">
                <a:solidFill>
                  <a:srgbClr val="800000"/>
                </a:solidFill>
                <a:latin typeface="Comic Sans MS" pitchFamily="66" charset="0"/>
              </a:rPr>
              <a:t>umami</a:t>
            </a:r>
            <a:endParaRPr lang="it-IT" sz="2800" dirty="0" smtClean="0">
              <a:solidFill>
                <a:srgbClr val="800000"/>
              </a:solidFill>
              <a:latin typeface="Comic Sans MS" pitchFamily="66" charset="0"/>
            </a:endParaRPr>
          </a:p>
        </p:txBody>
      </p:sp>
      <p:sp>
        <p:nvSpPr>
          <p:cNvPr id="12" name="Rettangolo 11"/>
          <p:cNvSpPr/>
          <p:nvPr/>
        </p:nvSpPr>
        <p:spPr>
          <a:xfrm>
            <a:off x="6228184" y="3933056"/>
            <a:ext cx="1224136" cy="576064"/>
          </a:xfrm>
          <a:prstGeom prst="rect">
            <a:avLst/>
          </a:prstGeom>
          <a:noFill/>
          <a:ln w="57150">
            <a:solidFill>
              <a:srgbClr val="CC33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46434" name="Picture 2" descr="Image result for lingua rolling stones"/>
          <p:cNvPicPr>
            <a:picLocks noChangeAspect="1" noChangeArrowheads="1"/>
          </p:cNvPicPr>
          <p:nvPr/>
        </p:nvPicPr>
        <p:blipFill>
          <a:blip r:embed="rId3" cstate="print"/>
          <a:srcRect l="19455" t="24860" r="23677" b="22091"/>
          <a:stretch>
            <a:fillRect/>
          </a:stretch>
        </p:blipFill>
        <p:spPr bwMode="auto">
          <a:xfrm>
            <a:off x="5868144" y="472882"/>
            <a:ext cx="2304256" cy="2668086"/>
          </a:xfrm>
          <a:prstGeom prst="rect">
            <a:avLst/>
          </a:prstGeom>
          <a:noFill/>
        </p:spPr>
      </p:pic>
      <p:sp>
        <p:nvSpPr>
          <p:cNvPr id="7" name="CasellaDiTesto 6"/>
          <p:cNvSpPr txBox="1"/>
          <p:nvPr/>
        </p:nvSpPr>
        <p:spPr>
          <a:xfrm>
            <a:off x="6300192" y="169476"/>
            <a:ext cx="1440160" cy="523220"/>
          </a:xfrm>
          <a:prstGeom prst="rect">
            <a:avLst/>
          </a:prstGeom>
          <a:noFill/>
        </p:spPr>
        <p:txBody>
          <a:bodyPr wrap="square" rtlCol="0">
            <a:spAutoFit/>
          </a:bodyPr>
          <a:lstStyle/>
          <a:p>
            <a:pPr algn="ctr"/>
            <a:r>
              <a:rPr lang="it-IT" sz="2800" b="1" dirty="0" smtClean="0">
                <a:solidFill>
                  <a:srgbClr val="800000"/>
                </a:solidFill>
                <a:latin typeface="Comic Sans MS" pitchFamily="66" charset="0"/>
              </a:rPr>
              <a:t>gusto</a:t>
            </a:r>
            <a:endParaRPr lang="it-IT" sz="2800" b="1" dirty="0">
              <a:solidFill>
                <a:srgbClr val="800000"/>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6194"/>
                                        </p:tgtEl>
                                        <p:attrNameLst>
                                          <p:attrName>style.visibility</p:attrName>
                                        </p:attrNameLst>
                                      </p:cBhvr>
                                      <p:to>
                                        <p:strVal val="visible"/>
                                      </p:to>
                                    </p:set>
                                    <p:animEffect transition="in" filter="wipe(left)">
                                      <p:cBhvr>
                                        <p:cTn id="7" dur="500"/>
                                        <p:tgtEl>
                                          <p:spTgt spid="1361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53" presetClass="entr" presetSubtype="0" fill="hold" nodeType="afterEffect">
                                  <p:stCondLst>
                                    <p:cond delay="0"/>
                                  </p:stCondLst>
                                  <p:childTnLst>
                                    <p:set>
                                      <p:cBhvr>
                                        <p:cTn id="15" dur="1" fill="hold">
                                          <p:stCondLst>
                                            <p:cond delay="0"/>
                                          </p:stCondLst>
                                        </p:cTn>
                                        <p:tgtEl>
                                          <p:spTgt spid="146434"/>
                                        </p:tgtEl>
                                        <p:attrNameLst>
                                          <p:attrName>style.visibility</p:attrName>
                                        </p:attrNameLst>
                                      </p:cBhvr>
                                      <p:to>
                                        <p:strVal val="visible"/>
                                      </p:to>
                                    </p:set>
                                    <p:anim calcmode="lin" valueType="num">
                                      <p:cBhvr>
                                        <p:cTn id="16" dur="500" fill="hold"/>
                                        <p:tgtEl>
                                          <p:spTgt spid="146434"/>
                                        </p:tgtEl>
                                        <p:attrNameLst>
                                          <p:attrName>ppt_w</p:attrName>
                                        </p:attrNameLst>
                                      </p:cBhvr>
                                      <p:tavLst>
                                        <p:tav tm="0">
                                          <p:val>
                                            <p:fltVal val="0"/>
                                          </p:val>
                                        </p:tav>
                                        <p:tav tm="100000">
                                          <p:val>
                                            <p:strVal val="#ppt_w"/>
                                          </p:val>
                                        </p:tav>
                                      </p:tavLst>
                                    </p:anim>
                                    <p:anim calcmode="lin" valueType="num">
                                      <p:cBhvr>
                                        <p:cTn id="17" dur="500" fill="hold"/>
                                        <p:tgtEl>
                                          <p:spTgt spid="146434"/>
                                        </p:tgtEl>
                                        <p:attrNameLst>
                                          <p:attrName>ppt_h</p:attrName>
                                        </p:attrNameLst>
                                      </p:cBhvr>
                                      <p:tavLst>
                                        <p:tav tm="0">
                                          <p:val>
                                            <p:fltVal val="0"/>
                                          </p:val>
                                        </p:tav>
                                        <p:tav tm="100000">
                                          <p:val>
                                            <p:strVal val="#ppt_h"/>
                                          </p:val>
                                        </p:tav>
                                      </p:tavLst>
                                    </p:anim>
                                    <p:animEffect transition="in" filter="fade">
                                      <p:cBhvr>
                                        <p:cTn id="18" dur="500"/>
                                        <p:tgtEl>
                                          <p:spTgt spid="146434"/>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20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upload.wikimedia.org/wikipedia/commons/4/40/Bakery-products.jpg"/>
          <p:cNvPicPr>
            <a:picLocks noChangeAspect="1" noChangeArrowheads="1"/>
          </p:cNvPicPr>
          <p:nvPr/>
        </p:nvPicPr>
        <p:blipFill>
          <a:blip r:embed="rId2" cstate="print"/>
          <a:srcRect t="8001" b="2751"/>
          <a:stretch>
            <a:fillRect/>
          </a:stretch>
        </p:blipFill>
        <p:spPr bwMode="auto">
          <a:xfrm>
            <a:off x="-1" y="0"/>
            <a:ext cx="5059517" cy="6858000"/>
          </a:xfrm>
          <a:prstGeom prst="rect">
            <a:avLst/>
          </a:prstGeom>
          <a:noFill/>
        </p:spPr>
      </p:pic>
      <p:pic>
        <p:nvPicPr>
          <p:cNvPr id="4" name="Picture 4" descr="http://spesadoc.com/2050-thickbox_default/zucchero-eridania-1-kg.jpg"/>
          <p:cNvPicPr>
            <a:picLocks noChangeAspect="1" noChangeArrowheads="1"/>
          </p:cNvPicPr>
          <p:nvPr/>
        </p:nvPicPr>
        <p:blipFill>
          <a:blip r:embed="rId3" cstate="print"/>
          <a:srcRect l="14326" r="12450"/>
          <a:stretch>
            <a:fillRect/>
          </a:stretch>
        </p:blipFill>
        <p:spPr bwMode="auto">
          <a:xfrm>
            <a:off x="5508104" y="0"/>
            <a:ext cx="3048735" cy="4163616"/>
          </a:xfrm>
          <a:prstGeom prst="rect">
            <a:avLst/>
          </a:prstGeom>
          <a:noFill/>
        </p:spPr>
      </p:pic>
      <p:sp>
        <p:nvSpPr>
          <p:cNvPr id="5" name="CasellaDiTesto 4"/>
          <p:cNvSpPr txBox="1"/>
          <p:nvPr/>
        </p:nvSpPr>
        <p:spPr>
          <a:xfrm>
            <a:off x="6012160" y="4077072"/>
            <a:ext cx="2052736" cy="461665"/>
          </a:xfrm>
          <a:prstGeom prst="rect">
            <a:avLst/>
          </a:prstGeom>
          <a:noFill/>
        </p:spPr>
        <p:txBody>
          <a:bodyPr wrap="square" rtlCol="0">
            <a:spAutoFit/>
          </a:bodyPr>
          <a:lstStyle/>
          <a:p>
            <a:pPr algn="ctr"/>
            <a:r>
              <a:rPr lang="it-IT" sz="2400" b="1" dirty="0" smtClean="0">
                <a:latin typeface="Comic Sans MS" pitchFamily="66" charset="0"/>
              </a:rPr>
              <a:t>1,02 € kg</a:t>
            </a:r>
            <a:r>
              <a:rPr lang="it-IT" sz="2400" b="1" baseline="30000" dirty="0" smtClean="0">
                <a:latin typeface="Comic Sans MS" pitchFamily="66" charset="0"/>
              </a:rPr>
              <a:t>-1</a:t>
            </a:r>
            <a:endParaRPr lang="it-IT" sz="2400" b="1" baseline="30000" dirty="0">
              <a:latin typeface="Comic Sans MS" pitchFamily="66" charset="0"/>
            </a:endParaRPr>
          </a:p>
        </p:txBody>
      </p:sp>
      <p:sp>
        <p:nvSpPr>
          <p:cNvPr id="6" name="CasellaDiTesto 5"/>
          <p:cNvSpPr txBox="1"/>
          <p:nvPr/>
        </p:nvSpPr>
        <p:spPr>
          <a:xfrm>
            <a:off x="5292080" y="4653136"/>
            <a:ext cx="3600400" cy="400110"/>
          </a:xfrm>
          <a:prstGeom prst="rect">
            <a:avLst/>
          </a:prstGeom>
          <a:noFill/>
        </p:spPr>
        <p:txBody>
          <a:bodyPr wrap="square" rtlCol="0">
            <a:spAutoFit/>
          </a:bodyPr>
          <a:lstStyle/>
          <a:p>
            <a:pPr algn="ctr"/>
            <a:r>
              <a:rPr lang="it-IT" sz="2000" dirty="0" smtClean="0">
                <a:latin typeface="Comic Sans MS" pitchFamily="66" charset="0"/>
              </a:rPr>
              <a:t>consumo annuo </a:t>
            </a:r>
            <a:r>
              <a:rPr lang="it-IT" sz="2000" i="1" dirty="0" smtClean="0">
                <a:latin typeface="Comic Sans MS" pitchFamily="66" charset="0"/>
              </a:rPr>
              <a:t>pro capite</a:t>
            </a:r>
            <a:r>
              <a:rPr lang="it-IT" sz="2000" dirty="0" smtClean="0">
                <a:latin typeface="Comic Sans MS" pitchFamily="66" charset="0"/>
              </a:rPr>
              <a:t>, kg </a:t>
            </a:r>
            <a:endParaRPr lang="it-IT" sz="2000" baseline="30000" dirty="0">
              <a:latin typeface="Comic Sans MS" pitchFamily="66" charset="0"/>
            </a:endParaRPr>
          </a:p>
        </p:txBody>
      </p:sp>
      <p:sp>
        <p:nvSpPr>
          <p:cNvPr id="7" name="CasellaDiTesto 6"/>
          <p:cNvSpPr txBox="1"/>
          <p:nvPr/>
        </p:nvSpPr>
        <p:spPr>
          <a:xfrm>
            <a:off x="5724128" y="5229200"/>
            <a:ext cx="2736304" cy="400110"/>
          </a:xfrm>
          <a:prstGeom prst="rect">
            <a:avLst/>
          </a:prstGeom>
          <a:noFill/>
        </p:spPr>
        <p:txBody>
          <a:bodyPr wrap="square" rtlCol="0">
            <a:spAutoFit/>
          </a:bodyPr>
          <a:lstStyle/>
          <a:p>
            <a:pPr marL="1262063" indent="-1262063"/>
            <a:r>
              <a:rPr lang="it-IT" sz="2000" dirty="0" smtClean="0">
                <a:latin typeface="Comic Sans MS" pitchFamily="66" charset="0"/>
              </a:rPr>
              <a:t>Italia	27.7</a:t>
            </a:r>
            <a:endParaRPr lang="it-IT" sz="2000" baseline="30000" dirty="0">
              <a:latin typeface="Comic Sans MS" pitchFamily="66" charset="0"/>
            </a:endParaRPr>
          </a:p>
        </p:txBody>
      </p:sp>
      <p:sp>
        <p:nvSpPr>
          <p:cNvPr id="8" name="CasellaDiTesto 7"/>
          <p:cNvSpPr txBox="1"/>
          <p:nvPr/>
        </p:nvSpPr>
        <p:spPr>
          <a:xfrm>
            <a:off x="5724128" y="5621178"/>
            <a:ext cx="2736304" cy="400110"/>
          </a:xfrm>
          <a:prstGeom prst="rect">
            <a:avLst/>
          </a:prstGeom>
          <a:noFill/>
        </p:spPr>
        <p:txBody>
          <a:bodyPr wrap="square" rtlCol="0">
            <a:spAutoFit/>
          </a:bodyPr>
          <a:lstStyle/>
          <a:p>
            <a:pPr marL="1262063" indent="-1262063"/>
            <a:r>
              <a:rPr lang="it-IT" sz="2000" dirty="0" smtClean="0">
                <a:latin typeface="Comic Sans MS" pitchFamily="66" charset="0"/>
              </a:rPr>
              <a:t>Europa	38.2</a:t>
            </a:r>
            <a:endParaRPr lang="it-IT" sz="2000" baseline="30000" dirty="0">
              <a:latin typeface="Comic Sans MS" pitchFamily="66" charset="0"/>
            </a:endParaRPr>
          </a:p>
        </p:txBody>
      </p:sp>
      <p:sp>
        <p:nvSpPr>
          <p:cNvPr id="9" name="CasellaDiTesto 8"/>
          <p:cNvSpPr txBox="1"/>
          <p:nvPr/>
        </p:nvSpPr>
        <p:spPr>
          <a:xfrm>
            <a:off x="5724128" y="6053226"/>
            <a:ext cx="2736304" cy="400110"/>
          </a:xfrm>
          <a:prstGeom prst="rect">
            <a:avLst/>
          </a:prstGeom>
          <a:noFill/>
        </p:spPr>
        <p:txBody>
          <a:bodyPr wrap="square" rtlCol="0">
            <a:spAutoFit/>
          </a:bodyPr>
          <a:lstStyle/>
          <a:p>
            <a:pPr marL="1262063" indent="-1262063"/>
            <a:r>
              <a:rPr lang="it-IT" sz="2000" dirty="0" smtClean="0">
                <a:latin typeface="Comic Sans MS" pitchFamily="66" charset="0"/>
              </a:rPr>
              <a:t>Mondo	24.3</a:t>
            </a:r>
            <a:endParaRPr lang="it-IT" sz="2000" baseline="300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34148" name="Picture 4" descr="https://upload.wikimedia.org/wikipedia/commons/8/87/26-alimenti%2C_zucchero%2CTaccuino_Sanitatis%2C_Casanatense_4182..jpg"/>
          <p:cNvPicPr>
            <a:picLocks noChangeAspect="1" noChangeArrowheads="1"/>
          </p:cNvPicPr>
          <p:nvPr/>
        </p:nvPicPr>
        <p:blipFill>
          <a:blip r:embed="rId2" cstate="print"/>
          <a:srcRect/>
          <a:stretch>
            <a:fillRect/>
          </a:stretch>
        </p:blipFill>
        <p:spPr bwMode="auto">
          <a:xfrm>
            <a:off x="1907704" y="0"/>
            <a:ext cx="5292080" cy="5720738"/>
          </a:xfrm>
          <a:prstGeom prst="rect">
            <a:avLst/>
          </a:prstGeom>
          <a:noFill/>
        </p:spPr>
      </p:pic>
      <p:sp>
        <p:nvSpPr>
          <p:cNvPr id="4" name="Rettangolo 3"/>
          <p:cNvSpPr/>
          <p:nvPr/>
        </p:nvSpPr>
        <p:spPr>
          <a:xfrm>
            <a:off x="72008" y="5805264"/>
            <a:ext cx="8964488" cy="954107"/>
          </a:xfrm>
          <a:prstGeom prst="rect">
            <a:avLst/>
          </a:prstGeom>
        </p:spPr>
        <p:txBody>
          <a:bodyPr wrap="square">
            <a:spAutoFit/>
          </a:bodyPr>
          <a:lstStyle/>
          <a:p>
            <a:pPr algn="ctr"/>
            <a:r>
              <a:rPr lang="it-IT" sz="2800" dirty="0" smtClean="0">
                <a:solidFill>
                  <a:srgbClr val="800000"/>
                </a:solidFill>
                <a:latin typeface="Morris Roman Alternate" pitchFamily="2" charset="0"/>
              </a:rPr>
              <a:t>Vendita di zucchero dallo speziale</a:t>
            </a:r>
          </a:p>
          <a:p>
            <a:pPr algn="ctr"/>
            <a:r>
              <a:rPr lang="it-IT" sz="2800" dirty="0" err="1" smtClean="0">
                <a:solidFill>
                  <a:srgbClr val="800000"/>
                </a:solidFill>
                <a:latin typeface="Morris Roman Alternate" pitchFamily="2" charset="0"/>
              </a:rPr>
              <a:t>Tacuinum</a:t>
            </a:r>
            <a:r>
              <a:rPr lang="it-IT" sz="2800" dirty="0" smtClean="0">
                <a:solidFill>
                  <a:srgbClr val="800000"/>
                </a:solidFill>
                <a:latin typeface="Morris Roman Alternate" pitchFamily="2" charset="0"/>
              </a:rPr>
              <a:t> </a:t>
            </a:r>
            <a:r>
              <a:rPr lang="it-IT" sz="2800" dirty="0" err="1" smtClean="0">
                <a:solidFill>
                  <a:srgbClr val="800000"/>
                </a:solidFill>
                <a:latin typeface="Morris Roman Alternate" pitchFamily="2" charset="0"/>
              </a:rPr>
              <a:t>Sanitatis</a:t>
            </a:r>
            <a:r>
              <a:rPr lang="it-IT" sz="2800" dirty="0" smtClean="0">
                <a:solidFill>
                  <a:srgbClr val="800000"/>
                </a:solidFill>
                <a:latin typeface="Morris Roman Alternate" pitchFamily="2" charset="0"/>
              </a:rPr>
              <a:t> </a:t>
            </a:r>
            <a:r>
              <a:rPr lang="it-IT" sz="2800" dirty="0" err="1" smtClean="0">
                <a:solidFill>
                  <a:srgbClr val="800000"/>
                </a:solidFill>
                <a:latin typeface="Morris Roman Alternate" pitchFamily="2" charset="0"/>
              </a:rPr>
              <a:t>Casanatensis</a:t>
            </a:r>
            <a:r>
              <a:rPr lang="it-IT" sz="2800" dirty="0" smtClean="0">
                <a:solidFill>
                  <a:srgbClr val="800000"/>
                </a:solidFill>
                <a:latin typeface="Morris Roman Alternate" pitchFamily="2" charset="0"/>
              </a:rPr>
              <a:t> (XIV secolo)</a:t>
            </a:r>
            <a:endParaRPr lang="it-IT" sz="2800" dirty="0">
              <a:solidFill>
                <a:srgbClr val="800000"/>
              </a:solidFill>
              <a:latin typeface="Morris Roman Alternate"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t="5407" b="2383"/>
          <a:stretch/>
        </p:blipFill>
        <p:spPr>
          <a:xfrm>
            <a:off x="0" y="22422"/>
            <a:ext cx="9201775" cy="7006978"/>
          </a:xfrm>
          <a:prstGeom prst="rect">
            <a:avLst/>
          </a:prstGeom>
        </p:spPr>
      </p:pic>
      <p:pic>
        <p:nvPicPr>
          <p:cNvPr id="3" name="Immagin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551" y="1700808"/>
            <a:ext cx="8172400" cy="4869160"/>
          </a:xfrm>
          <a:prstGeom prst="rect">
            <a:avLst/>
          </a:prstGeom>
        </p:spPr>
      </p:pic>
      <p:sp>
        <p:nvSpPr>
          <p:cNvPr id="4" name="CasellaDiTesto 3"/>
          <p:cNvSpPr txBox="1"/>
          <p:nvPr/>
        </p:nvSpPr>
        <p:spPr>
          <a:xfrm>
            <a:off x="1763688" y="2118048"/>
            <a:ext cx="1728192" cy="461665"/>
          </a:xfrm>
          <a:prstGeom prst="rect">
            <a:avLst/>
          </a:prstGeom>
          <a:noFill/>
        </p:spPr>
        <p:txBody>
          <a:bodyPr wrap="square" rtlCol="0">
            <a:spAutoFit/>
          </a:bodyPr>
          <a:lstStyle/>
          <a:p>
            <a:pPr algn="ctr"/>
            <a:r>
              <a:rPr lang="it-IT" sz="2400" dirty="0" smtClean="0">
                <a:latin typeface="Attic" pitchFamily="2" charset="0"/>
              </a:rPr>
              <a:t>lettera</a:t>
            </a:r>
            <a:endParaRPr lang="it-IT" sz="2400" dirty="0">
              <a:latin typeface="Attic" pitchFamily="2" charset="0"/>
            </a:endParaRPr>
          </a:p>
        </p:txBody>
      </p:sp>
      <p:sp>
        <p:nvSpPr>
          <p:cNvPr id="5" name="CasellaDiTesto 4"/>
          <p:cNvSpPr txBox="1"/>
          <p:nvPr/>
        </p:nvSpPr>
        <p:spPr>
          <a:xfrm>
            <a:off x="1767480" y="2508865"/>
            <a:ext cx="1728192" cy="400110"/>
          </a:xfrm>
          <a:prstGeom prst="rect">
            <a:avLst/>
          </a:prstGeom>
          <a:noFill/>
        </p:spPr>
        <p:txBody>
          <a:bodyPr wrap="square" rtlCol="0">
            <a:spAutoFit/>
          </a:bodyPr>
          <a:lstStyle/>
          <a:p>
            <a:pPr algn="ctr"/>
            <a:r>
              <a:rPr lang="it-IT" sz="2000" i="1" dirty="0" smtClean="0">
                <a:latin typeface="Attic" pitchFamily="2" charset="0"/>
              </a:rPr>
              <a:t>(Alfabeto)</a:t>
            </a:r>
            <a:endParaRPr lang="it-IT" sz="2000" i="1" dirty="0">
              <a:latin typeface="Attic" pitchFamily="2" charset="0"/>
            </a:endParaRPr>
          </a:p>
        </p:txBody>
      </p:sp>
      <p:sp>
        <p:nvSpPr>
          <p:cNvPr id="6" name="CasellaDiTesto 5"/>
          <p:cNvSpPr txBox="1"/>
          <p:nvPr/>
        </p:nvSpPr>
        <p:spPr>
          <a:xfrm>
            <a:off x="5684332" y="2118048"/>
            <a:ext cx="1512168" cy="461665"/>
          </a:xfrm>
          <a:prstGeom prst="rect">
            <a:avLst/>
          </a:prstGeom>
          <a:noFill/>
        </p:spPr>
        <p:txBody>
          <a:bodyPr wrap="square" rtlCol="0">
            <a:spAutoFit/>
          </a:bodyPr>
          <a:lstStyle/>
          <a:p>
            <a:pPr algn="ctr"/>
            <a:r>
              <a:rPr lang="it-IT" sz="2400" dirty="0" smtClean="0">
                <a:latin typeface="Attic" pitchFamily="2" charset="0"/>
              </a:rPr>
              <a:t>atomo</a:t>
            </a:r>
            <a:endParaRPr lang="it-IT" sz="2400" dirty="0">
              <a:latin typeface="Attic" pitchFamily="2" charset="0"/>
            </a:endParaRPr>
          </a:p>
        </p:txBody>
      </p:sp>
      <p:sp>
        <p:nvSpPr>
          <p:cNvPr id="7" name="CasellaDiTesto 6"/>
          <p:cNvSpPr txBox="1"/>
          <p:nvPr/>
        </p:nvSpPr>
        <p:spPr>
          <a:xfrm>
            <a:off x="5076056" y="2509985"/>
            <a:ext cx="2736304" cy="400110"/>
          </a:xfrm>
          <a:prstGeom prst="rect">
            <a:avLst/>
          </a:prstGeom>
          <a:noFill/>
        </p:spPr>
        <p:txBody>
          <a:bodyPr wrap="square" rtlCol="0">
            <a:spAutoFit/>
          </a:bodyPr>
          <a:lstStyle/>
          <a:p>
            <a:pPr algn="ctr"/>
            <a:r>
              <a:rPr lang="it-IT" sz="2000" i="1" dirty="0" smtClean="0">
                <a:latin typeface="Attic" pitchFamily="2" charset="0"/>
              </a:rPr>
              <a:t>(Tavola Periodica)</a:t>
            </a:r>
            <a:endParaRPr lang="it-IT" sz="2000" i="1" dirty="0">
              <a:latin typeface="Attic" pitchFamily="2" charset="0"/>
            </a:endParaRPr>
          </a:p>
        </p:txBody>
      </p:sp>
      <p:sp>
        <p:nvSpPr>
          <p:cNvPr id="8" name="CasellaDiTesto 7"/>
          <p:cNvSpPr txBox="1"/>
          <p:nvPr/>
        </p:nvSpPr>
        <p:spPr>
          <a:xfrm>
            <a:off x="1796283" y="3143249"/>
            <a:ext cx="1670586" cy="461665"/>
          </a:xfrm>
          <a:prstGeom prst="rect">
            <a:avLst/>
          </a:prstGeom>
          <a:noFill/>
        </p:spPr>
        <p:txBody>
          <a:bodyPr wrap="square" rtlCol="0">
            <a:spAutoFit/>
          </a:bodyPr>
          <a:lstStyle/>
          <a:p>
            <a:pPr algn="ctr"/>
            <a:r>
              <a:rPr lang="it-IT" sz="2400" dirty="0" smtClean="0">
                <a:latin typeface="Attic" pitchFamily="2" charset="0"/>
              </a:rPr>
              <a:t>parola</a:t>
            </a:r>
            <a:endParaRPr lang="it-IT" sz="2400" dirty="0">
              <a:latin typeface="Attic" pitchFamily="2" charset="0"/>
            </a:endParaRPr>
          </a:p>
        </p:txBody>
      </p:sp>
      <p:sp>
        <p:nvSpPr>
          <p:cNvPr id="9" name="CasellaDiTesto 8"/>
          <p:cNvSpPr txBox="1"/>
          <p:nvPr/>
        </p:nvSpPr>
        <p:spPr>
          <a:xfrm>
            <a:off x="5456194" y="3183359"/>
            <a:ext cx="1976028" cy="461665"/>
          </a:xfrm>
          <a:prstGeom prst="rect">
            <a:avLst/>
          </a:prstGeom>
          <a:noFill/>
        </p:spPr>
        <p:txBody>
          <a:bodyPr wrap="square" rtlCol="0">
            <a:spAutoFit/>
          </a:bodyPr>
          <a:lstStyle/>
          <a:p>
            <a:pPr algn="ctr"/>
            <a:r>
              <a:rPr lang="it-IT" sz="2400" dirty="0" smtClean="0">
                <a:latin typeface="Attic" pitchFamily="2" charset="0"/>
              </a:rPr>
              <a:t>molecola</a:t>
            </a:r>
            <a:endParaRPr lang="it-IT" sz="2400" dirty="0">
              <a:latin typeface="Attic" pitchFamily="2" charset="0"/>
            </a:endParaRPr>
          </a:p>
        </p:txBody>
      </p:sp>
      <p:sp>
        <p:nvSpPr>
          <p:cNvPr id="10" name="CasellaDiTesto 9"/>
          <p:cNvSpPr txBox="1"/>
          <p:nvPr/>
        </p:nvSpPr>
        <p:spPr>
          <a:xfrm>
            <a:off x="5292080" y="3501008"/>
            <a:ext cx="2304256" cy="707886"/>
          </a:xfrm>
          <a:prstGeom prst="rect">
            <a:avLst/>
          </a:prstGeom>
          <a:noFill/>
        </p:spPr>
        <p:txBody>
          <a:bodyPr wrap="square" rtlCol="0">
            <a:spAutoFit/>
          </a:bodyPr>
          <a:lstStyle/>
          <a:p>
            <a:pPr algn="ctr"/>
            <a:r>
              <a:rPr lang="it-IT" sz="2000" dirty="0" smtClean="0">
                <a:latin typeface="Attic" pitchFamily="2" charset="0"/>
              </a:rPr>
              <a:t>(legame covalente)</a:t>
            </a:r>
            <a:endParaRPr lang="it-IT" sz="2000" dirty="0">
              <a:latin typeface="Attic" pitchFamily="2" charset="0"/>
            </a:endParaRPr>
          </a:p>
        </p:txBody>
      </p:sp>
      <p:sp>
        <p:nvSpPr>
          <p:cNvPr id="11" name="CasellaDiTesto 10"/>
          <p:cNvSpPr txBox="1"/>
          <p:nvPr/>
        </p:nvSpPr>
        <p:spPr>
          <a:xfrm>
            <a:off x="1825087" y="4355812"/>
            <a:ext cx="1612979" cy="461665"/>
          </a:xfrm>
          <a:prstGeom prst="rect">
            <a:avLst/>
          </a:prstGeom>
          <a:noFill/>
        </p:spPr>
        <p:txBody>
          <a:bodyPr wrap="square" rtlCol="0">
            <a:spAutoFit/>
          </a:bodyPr>
          <a:lstStyle/>
          <a:p>
            <a:pPr algn="ctr"/>
            <a:r>
              <a:rPr lang="it-IT" sz="2400" dirty="0" smtClean="0">
                <a:latin typeface="Attic" pitchFamily="2" charset="0"/>
              </a:rPr>
              <a:t>frase</a:t>
            </a:r>
            <a:endParaRPr lang="it-IT" sz="2400" dirty="0">
              <a:latin typeface="Attic" pitchFamily="2" charset="0"/>
            </a:endParaRPr>
          </a:p>
        </p:txBody>
      </p:sp>
      <p:sp>
        <p:nvSpPr>
          <p:cNvPr id="12" name="CasellaDiTesto 11"/>
          <p:cNvSpPr txBox="1"/>
          <p:nvPr/>
        </p:nvSpPr>
        <p:spPr>
          <a:xfrm>
            <a:off x="4572000" y="4725144"/>
            <a:ext cx="3744416" cy="707886"/>
          </a:xfrm>
          <a:prstGeom prst="rect">
            <a:avLst/>
          </a:prstGeom>
          <a:noFill/>
        </p:spPr>
        <p:txBody>
          <a:bodyPr wrap="square" rtlCol="0">
            <a:spAutoFit/>
          </a:bodyPr>
          <a:lstStyle/>
          <a:p>
            <a:pPr marL="539750" indent="-539750" algn="ctr"/>
            <a:r>
              <a:rPr lang="it-IT" sz="2000" dirty="0" smtClean="0">
                <a:latin typeface="Attic" pitchFamily="2" charset="0"/>
              </a:rPr>
              <a:t>(interazioni non-covalenti</a:t>
            </a:r>
          </a:p>
          <a:p>
            <a:pPr marL="539750" indent="-539750" algn="ctr"/>
            <a:r>
              <a:rPr lang="it-IT" sz="2000" dirty="0" smtClean="0">
                <a:latin typeface="Attic" pitchFamily="2" charset="0"/>
              </a:rPr>
              <a:t>legame di H </a:t>
            </a:r>
            <a:r>
              <a:rPr lang="it-IT" sz="2000" i="1" dirty="0" smtClean="0">
                <a:latin typeface="Attic" pitchFamily="2" charset="0"/>
              </a:rPr>
              <a:t>etc.</a:t>
            </a:r>
            <a:r>
              <a:rPr lang="it-IT" sz="2000" dirty="0" smtClean="0">
                <a:latin typeface="Attic" pitchFamily="2" charset="0"/>
              </a:rPr>
              <a:t>)</a:t>
            </a:r>
            <a:endParaRPr lang="it-IT" sz="2000" i="1" dirty="0">
              <a:latin typeface="Attic" pitchFamily="2" charset="0"/>
            </a:endParaRPr>
          </a:p>
        </p:txBody>
      </p:sp>
      <p:sp>
        <p:nvSpPr>
          <p:cNvPr id="13" name="CasellaDiTesto 12"/>
          <p:cNvSpPr txBox="1"/>
          <p:nvPr/>
        </p:nvSpPr>
        <p:spPr>
          <a:xfrm>
            <a:off x="5148064" y="4365104"/>
            <a:ext cx="2592288" cy="461665"/>
          </a:xfrm>
          <a:prstGeom prst="rect">
            <a:avLst/>
          </a:prstGeom>
          <a:noFill/>
        </p:spPr>
        <p:txBody>
          <a:bodyPr wrap="square" rtlCol="0">
            <a:spAutoFit/>
          </a:bodyPr>
          <a:lstStyle/>
          <a:p>
            <a:pPr algn="ctr"/>
            <a:r>
              <a:rPr lang="it-IT" sz="2400" dirty="0" err="1" smtClean="0">
                <a:latin typeface="Attic" pitchFamily="2" charset="0"/>
              </a:rPr>
              <a:t>supramolecola</a:t>
            </a:r>
            <a:endParaRPr lang="it-IT" sz="2400" dirty="0">
              <a:latin typeface="Attic" pitchFamily="2" charset="0"/>
            </a:endParaRPr>
          </a:p>
        </p:txBody>
      </p:sp>
      <p:sp>
        <p:nvSpPr>
          <p:cNvPr id="14" name="CasellaDiTesto 13"/>
          <p:cNvSpPr txBox="1"/>
          <p:nvPr/>
        </p:nvSpPr>
        <p:spPr>
          <a:xfrm>
            <a:off x="1713728" y="5538428"/>
            <a:ext cx="1835696" cy="461665"/>
          </a:xfrm>
          <a:prstGeom prst="rect">
            <a:avLst/>
          </a:prstGeom>
          <a:noFill/>
        </p:spPr>
        <p:txBody>
          <a:bodyPr wrap="square" rtlCol="0">
            <a:spAutoFit/>
          </a:bodyPr>
          <a:lstStyle/>
          <a:p>
            <a:pPr algn="ctr"/>
            <a:r>
              <a:rPr lang="it-IT" sz="2400" dirty="0" smtClean="0">
                <a:latin typeface="Attic" pitchFamily="2" charset="0"/>
              </a:rPr>
              <a:t>letteratura</a:t>
            </a:r>
            <a:endParaRPr lang="it-IT" sz="2400" dirty="0">
              <a:latin typeface="Attic" pitchFamily="2" charset="0"/>
            </a:endParaRPr>
          </a:p>
        </p:txBody>
      </p:sp>
      <p:sp>
        <p:nvSpPr>
          <p:cNvPr id="15" name="CasellaDiTesto 14"/>
          <p:cNvSpPr txBox="1"/>
          <p:nvPr/>
        </p:nvSpPr>
        <p:spPr>
          <a:xfrm>
            <a:off x="5526360" y="5538428"/>
            <a:ext cx="1835696" cy="461665"/>
          </a:xfrm>
          <a:prstGeom prst="rect">
            <a:avLst/>
          </a:prstGeom>
          <a:noFill/>
        </p:spPr>
        <p:txBody>
          <a:bodyPr wrap="square" rtlCol="0">
            <a:spAutoFit/>
          </a:bodyPr>
          <a:lstStyle/>
          <a:p>
            <a:pPr algn="ctr"/>
            <a:r>
              <a:rPr lang="it-IT" sz="2400" dirty="0" smtClean="0">
                <a:latin typeface="Attic" pitchFamily="2" charset="0"/>
              </a:rPr>
              <a:t>???</a:t>
            </a:r>
            <a:endParaRPr lang="it-IT" sz="2400" dirty="0">
              <a:latin typeface="Attic" pitchFamily="2" charset="0"/>
            </a:endParaRPr>
          </a:p>
        </p:txBody>
      </p:sp>
      <p:sp>
        <p:nvSpPr>
          <p:cNvPr id="16" name="CasellaDiTesto 15"/>
          <p:cNvSpPr txBox="1"/>
          <p:nvPr/>
        </p:nvSpPr>
        <p:spPr>
          <a:xfrm>
            <a:off x="1477552" y="3501008"/>
            <a:ext cx="2308048" cy="707886"/>
          </a:xfrm>
          <a:prstGeom prst="rect">
            <a:avLst/>
          </a:prstGeom>
          <a:noFill/>
        </p:spPr>
        <p:txBody>
          <a:bodyPr wrap="square" rtlCol="0">
            <a:spAutoFit/>
          </a:bodyPr>
          <a:lstStyle/>
          <a:p>
            <a:pPr algn="ctr"/>
            <a:r>
              <a:rPr lang="it-IT" sz="2000" dirty="0" smtClean="0">
                <a:latin typeface="Attic" pitchFamily="2" charset="0"/>
              </a:rPr>
              <a:t>(legame forte,</a:t>
            </a:r>
          </a:p>
          <a:p>
            <a:pPr algn="ctr"/>
            <a:r>
              <a:rPr lang="it-IT" sz="2000" dirty="0" smtClean="0">
                <a:latin typeface="Attic" pitchFamily="2" charset="0"/>
              </a:rPr>
              <a:t>irreversibile)</a:t>
            </a:r>
            <a:endParaRPr lang="it-IT" sz="2000" dirty="0">
              <a:latin typeface="Attic" pitchFamily="2" charset="0"/>
            </a:endParaRPr>
          </a:p>
        </p:txBody>
      </p:sp>
      <p:sp>
        <p:nvSpPr>
          <p:cNvPr id="17" name="CasellaDiTesto 16"/>
          <p:cNvSpPr txBox="1"/>
          <p:nvPr/>
        </p:nvSpPr>
        <p:spPr>
          <a:xfrm>
            <a:off x="1477551" y="4665330"/>
            <a:ext cx="2374369" cy="707886"/>
          </a:xfrm>
          <a:prstGeom prst="rect">
            <a:avLst/>
          </a:prstGeom>
          <a:noFill/>
        </p:spPr>
        <p:txBody>
          <a:bodyPr wrap="square" rtlCol="0">
            <a:spAutoFit/>
          </a:bodyPr>
          <a:lstStyle/>
          <a:p>
            <a:pPr algn="ctr"/>
            <a:r>
              <a:rPr lang="it-IT" sz="2000" dirty="0" smtClean="0">
                <a:latin typeface="Attic" pitchFamily="2" charset="0"/>
              </a:rPr>
              <a:t>(legame debole,</a:t>
            </a:r>
          </a:p>
          <a:p>
            <a:pPr algn="ctr"/>
            <a:r>
              <a:rPr lang="it-IT" sz="2000" dirty="0" smtClean="0">
                <a:latin typeface="Attic" pitchFamily="2" charset="0"/>
              </a:rPr>
              <a:t>reversibile)</a:t>
            </a:r>
            <a:endParaRPr lang="it-IT" sz="2000" dirty="0">
              <a:latin typeface="Attic" pitchFamily="2" charset="0"/>
            </a:endParaRPr>
          </a:p>
        </p:txBody>
      </p:sp>
      <p:grpSp>
        <p:nvGrpSpPr>
          <p:cNvPr id="18" name="Gruppo 17"/>
          <p:cNvGrpSpPr/>
          <p:nvPr/>
        </p:nvGrpSpPr>
        <p:grpSpPr>
          <a:xfrm>
            <a:off x="899591" y="233189"/>
            <a:ext cx="7452320" cy="1080120"/>
            <a:chOff x="899591" y="233189"/>
            <a:chExt cx="7452320" cy="1080120"/>
          </a:xfrm>
        </p:grpSpPr>
        <p:pic>
          <p:nvPicPr>
            <p:cNvPr id="19" name="Immagin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99591" y="233189"/>
              <a:ext cx="7452320" cy="1080120"/>
            </a:xfrm>
            <a:prstGeom prst="rect">
              <a:avLst/>
            </a:prstGeom>
          </p:spPr>
        </p:pic>
        <p:sp>
          <p:nvSpPr>
            <p:cNvPr id="20" name="CasellaDiTesto 19"/>
            <p:cNvSpPr txBox="1"/>
            <p:nvPr/>
          </p:nvSpPr>
          <p:spPr>
            <a:xfrm>
              <a:off x="1385646" y="548680"/>
              <a:ext cx="6354706" cy="461665"/>
            </a:xfrm>
            <a:prstGeom prst="rect">
              <a:avLst/>
            </a:prstGeom>
            <a:noFill/>
          </p:spPr>
          <p:txBody>
            <a:bodyPr wrap="square" rtlCol="0">
              <a:spAutoFit/>
            </a:bodyPr>
            <a:lstStyle/>
            <a:p>
              <a:pPr algn="ctr"/>
              <a:r>
                <a:rPr lang="it-IT" sz="2400" dirty="0" smtClean="0">
                  <a:latin typeface="Attic" pitchFamily="2" charset="0"/>
                </a:rPr>
                <a:t>Analogia tra Linguaggio e Chimica</a:t>
              </a:r>
              <a:endParaRPr lang="it-IT" sz="2400" dirty="0">
                <a:latin typeface="Attic" pitchFamily="2" charset="0"/>
              </a:endParaRPr>
            </a:p>
          </p:txBody>
        </p:sp>
      </p:grpSp>
    </p:spTree>
    <p:extLst>
      <p:ext uri="{BB962C8B-B14F-4D97-AF65-F5344CB8AC3E}">
        <p14:creationId xmlns:p14="http://schemas.microsoft.com/office/powerpoint/2010/main" val="485957266"/>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left)">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0"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fltVal val="0"/>
                                          </p:val>
                                        </p:tav>
                                        <p:tav tm="100000">
                                          <p:val>
                                            <p:strVal val="#ppt_w"/>
                                          </p:val>
                                        </p:tav>
                                      </p:tavLst>
                                    </p:anim>
                                    <p:anim calcmode="lin" valueType="num">
                                      <p:cBhvr>
                                        <p:cTn id="45" dur="500" fill="hold"/>
                                        <p:tgtEl>
                                          <p:spTgt spid="16"/>
                                        </p:tgtEl>
                                        <p:attrNameLst>
                                          <p:attrName>ppt_h</p:attrName>
                                        </p:attrNameLst>
                                      </p:cBhvr>
                                      <p:tavLst>
                                        <p:tav tm="0">
                                          <p:val>
                                            <p:fltVal val="0"/>
                                          </p:val>
                                        </p:tav>
                                        <p:tav tm="100000">
                                          <p:val>
                                            <p:strVal val="#ppt_h"/>
                                          </p:val>
                                        </p:tav>
                                      </p:tavLst>
                                    </p:anim>
                                    <p:animEffect transition="in" filter="fade">
                                      <p:cBhvr>
                                        <p:cTn id="46" dur="500"/>
                                        <p:tgtEl>
                                          <p:spTgt spid="1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Effect transition="in" filter="fade">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left)">
                                      <p:cBhvr>
                                        <p:cTn id="63" dur="500"/>
                                        <p:tgtEl>
                                          <p:spTgt spid="11"/>
                                        </p:tgtEl>
                                      </p:cBhvr>
                                    </p:animEffect>
                                  </p:childTnLst>
                                </p:cTn>
                              </p:par>
                            </p:childTnLst>
                          </p:cTn>
                        </p:par>
                      </p:childTnLst>
                    </p:cTn>
                  </p:par>
                  <p:par>
                    <p:cTn id="64" fill="hold">
                      <p:stCondLst>
                        <p:cond delay="indefinite"/>
                      </p:stCondLst>
                      <p:childTnLst>
                        <p:par>
                          <p:cTn id="65" fill="hold">
                            <p:stCondLst>
                              <p:cond delay="0"/>
                            </p:stCondLst>
                            <p:childTnLst>
                              <p:par>
                                <p:cTn id="66" presetID="53" presetClass="entr" presetSubtype="0" fill="hold" grpId="0" nodeType="clickEffect">
                                  <p:stCondLst>
                                    <p:cond delay="0"/>
                                  </p:stCondLst>
                                  <p:childTnLst>
                                    <p:set>
                                      <p:cBhvr>
                                        <p:cTn id="67" dur="1" fill="hold">
                                          <p:stCondLst>
                                            <p:cond delay="0"/>
                                          </p:stCondLst>
                                        </p:cTn>
                                        <p:tgtEl>
                                          <p:spTgt spid="17"/>
                                        </p:tgtEl>
                                        <p:attrNameLst>
                                          <p:attrName>style.visibility</p:attrName>
                                        </p:attrNameLst>
                                      </p:cBhvr>
                                      <p:to>
                                        <p:strVal val="visible"/>
                                      </p:to>
                                    </p:set>
                                    <p:anim calcmode="lin" valueType="num">
                                      <p:cBhvr>
                                        <p:cTn id="68" dur="500" fill="hold"/>
                                        <p:tgtEl>
                                          <p:spTgt spid="17"/>
                                        </p:tgtEl>
                                        <p:attrNameLst>
                                          <p:attrName>ppt_w</p:attrName>
                                        </p:attrNameLst>
                                      </p:cBhvr>
                                      <p:tavLst>
                                        <p:tav tm="0">
                                          <p:val>
                                            <p:fltVal val="0"/>
                                          </p:val>
                                        </p:tav>
                                        <p:tav tm="100000">
                                          <p:val>
                                            <p:strVal val="#ppt_w"/>
                                          </p:val>
                                        </p:tav>
                                      </p:tavLst>
                                    </p:anim>
                                    <p:anim calcmode="lin" valueType="num">
                                      <p:cBhvr>
                                        <p:cTn id="69" dur="500" fill="hold"/>
                                        <p:tgtEl>
                                          <p:spTgt spid="17"/>
                                        </p:tgtEl>
                                        <p:attrNameLst>
                                          <p:attrName>ppt_h</p:attrName>
                                        </p:attrNameLst>
                                      </p:cBhvr>
                                      <p:tavLst>
                                        <p:tav tm="0">
                                          <p:val>
                                            <p:fltVal val="0"/>
                                          </p:val>
                                        </p:tav>
                                        <p:tav tm="100000">
                                          <p:val>
                                            <p:strVal val="#ppt_h"/>
                                          </p:val>
                                        </p:tav>
                                      </p:tavLst>
                                    </p:anim>
                                    <p:animEffect transition="in" filter="fade">
                                      <p:cBhvr>
                                        <p:cTn id="70" dur="5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ipe(left)">
                                      <p:cBhvr>
                                        <p:cTn id="80" dur="500"/>
                                        <p:tgtEl>
                                          <p:spTgt spid="12"/>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left)">
                                      <p:cBhvr>
                                        <p:cTn id="9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7"/>
          <p:cNvGrpSpPr/>
          <p:nvPr/>
        </p:nvGrpSpPr>
        <p:grpSpPr>
          <a:xfrm>
            <a:off x="1403648" y="260648"/>
            <a:ext cx="6096000" cy="3028950"/>
            <a:chOff x="1403648" y="260648"/>
            <a:chExt cx="6096000" cy="3028950"/>
          </a:xfrm>
        </p:grpSpPr>
        <p:graphicFrame>
          <p:nvGraphicFramePr>
            <p:cNvPr id="135174" name="Object 6"/>
            <p:cNvGraphicFramePr>
              <a:graphicFrameLocks noChangeAspect="1"/>
            </p:cNvGraphicFramePr>
            <p:nvPr/>
          </p:nvGraphicFramePr>
          <p:xfrm>
            <a:off x="1403648" y="260648"/>
            <a:ext cx="6096000" cy="3028950"/>
          </p:xfrm>
          <a:graphic>
            <a:graphicData uri="http://schemas.openxmlformats.org/presentationml/2006/ole">
              <mc:AlternateContent xmlns:mc="http://schemas.openxmlformats.org/markup-compatibility/2006">
                <mc:Choice xmlns:v="urn:schemas-microsoft-com:vml" Requires="v">
                  <p:oleObj spid="_x0000_s138593" name="Document" r:id="rId3" imgW="6095880" imgH="3029040" progId="ChemWindow.Document">
                    <p:embed/>
                  </p:oleObj>
                </mc:Choice>
                <mc:Fallback>
                  <p:oleObj name="Document" r:id="rId3" imgW="6095880" imgH="3029040" progId="ChemWindow.Document">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3648" y="260648"/>
                          <a:ext cx="6096000" cy="302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CasellaDiTesto 7"/>
            <p:cNvSpPr txBox="1"/>
            <p:nvPr/>
          </p:nvSpPr>
          <p:spPr>
            <a:xfrm>
              <a:off x="2699792" y="404664"/>
              <a:ext cx="3312368" cy="461665"/>
            </a:xfrm>
            <a:prstGeom prst="rect">
              <a:avLst/>
            </a:prstGeom>
            <a:noFill/>
          </p:spPr>
          <p:txBody>
            <a:bodyPr wrap="square" rtlCol="0">
              <a:spAutoFit/>
            </a:bodyPr>
            <a:lstStyle/>
            <a:p>
              <a:pPr algn="ctr"/>
              <a:r>
                <a:rPr lang="it-IT" sz="2400" dirty="0" smtClean="0">
                  <a:latin typeface="Arial" pitchFamily="34" charset="0"/>
                  <a:cs typeface="Arial" pitchFamily="34" charset="0"/>
                </a:rPr>
                <a:t>saccarosio</a:t>
              </a:r>
              <a:endParaRPr lang="it-IT" sz="2400" dirty="0">
                <a:latin typeface="Arial" pitchFamily="34" charset="0"/>
                <a:cs typeface="Arial" pitchFamily="34" charset="0"/>
              </a:endParaRPr>
            </a:p>
          </p:txBody>
        </p:sp>
      </p:grpSp>
      <p:grpSp>
        <p:nvGrpSpPr>
          <p:cNvPr id="3" name="Gruppo 19"/>
          <p:cNvGrpSpPr/>
          <p:nvPr/>
        </p:nvGrpSpPr>
        <p:grpSpPr>
          <a:xfrm>
            <a:off x="971600" y="3645024"/>
            <a:ext cx="3143250" cy="3125961"/>
            <a:chOff x="971600" y="3645024"/>
            <a:chExt cx="3143250" cy="3125961"/>
          </a:xfrm>
        </p:grpSpPr>
        <p:graphicFrame>
          <p:nvGraphicFramePr>
            <p:cNvPr id="135176" name="Object 8"/>
            <p:cNvGraphicFramePr>
              <a:graphicFrameLocks noChangeAspect="1"/>
            </p:cNvGraphicFramePr>
            <p:nvPr/>
          </p:nvGraphicFramePr>
          <p:xfrm>
            <a:off x="971600" y="3645024"/>
            <a:ext cx="3143250" cy="2676525"/>
          </p:xfrm>
          <a:graphic>
            <a:graphicData uri="http://schemas.openxmlformats.org/presentationml/2006/ole">
              <mc:AlternateContent xmlns:mc="http://schemas.openxmlformats.org/markup-compatibility/2006">
                <mc:Choice xmlns:v="urn:schemas-microsoft-com:vml" Requires="v">
                  <p:oleObj spid="_x0000_s138594" name="Document" r:id="rId5" imgW="3143160" imgH="2676600" progId="ChemWindow.Document">
                    <p:embed/>
                  </p:oleObj>
                </mc:Choice>
                <mc:Fallback>
                  <p:oleObj name="Document" r:id="rId5" imgW="3143160" imgH="2676600" progId="ChemWindow.Document">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71600" y="3645024"/>
                          <a:ext cx="3143250" cy="2676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3" name="CasellaDiTesto 12"/>
            <p:cNvSpPr txBox="1"/>
            <p:nvPr/>
          </p:nvSpPr>
          <p:spPr>
            <a:xfrm>
              <a:off x="1115616" y="6309320"/>
              <a:ext cx="2808312" cy="461665"/>
            </a:xfrm>
            <a:prstGeom prst="rect">
              <a:avLst/>
            </a:prstGeom>
            <a:noFill/>
          </p:spPr>
          <p:txBody>
            <a:bodyPr wrap="square" rtlCol="0">
              <a:spAutoFit/>
            </a:bodyPr>
            <a:lstStyle/>
            <a:p>
              <a:pPr algn="ctr"/>
              <a:r>
                <a:rPr lang="it-IT" sz="2400" dirty="0" smtClean="0">
                  <a:latin typeface="Arial" pitchFamily="34" charset="0"/>
                  <a:cs typeface="Arial" pitchFamily="34" charset="0"/>
                </a:rPr>
                <a:t>glucosio</a:t>
              </a:r>
              <a:endParaRPr lang="it-IT" sz="2400" dirty="0">
                <a:latin typeface="Arial" pitchFamily="34" charset="0"/>
                <a:cs typeface="Arial" pitchFamily="34" charset="0"/>
              </a:endParaRPr>
            </a:p>
          </p:txBody>
        </p:sp>
      </p:grpSp>
      <p:grpSp>
        <p:nvGrpSpPr>
          <p:cNvPr id="4" name="Gruppo 20"/>
          <p:cNvGrpSpPr/>
          <p:nvPr/>
        </p:nvGrpSpPr>
        <p:grpSpPr>
          <a:xfrm>
            <a:off x="5100389" y="4293096"/>
            <a:ext cx="3648075" cy="2477889"/>
            <a:chOff x="5100389" y="4293096"/>
            <a:chExt cx="3648075" cy="2477889"/>
          </a:xfrm>
        </p:grpSpPr>
        <p:graphicFrame>
          <p:nvGraphicFramePr>
            <p:cNvPr id="135177" name="Object 9"/>
            <p:cNvGraphicFramePr>
              <a:graphicFrameLocks noChangeAspect="1"/>
            </p:cNvGraphicFramePr>
            <p:nvPr/>
          </p:nvGraphicFramePr>
          <p:xfrm>
            <a:off x="5100389" y="4293096"/>
            <a:ext cx="3648075" cy="2038350"/>
          </p:xfrm>
          <a:graphic>
            <a:graphicData uri="http://schemas.openxmlformats.org/presentationml/2006/ole">
              <mc:AlternateContent xmlns:mc="http://schemas.openxmlformats.org/markup-compatibility/2006">
                <mc:Choice xmlns:v="urn:schemas-microsoft-com:vml" Requires="v">
                  <p:oleObj spid="_x0000_s138595" name="Document" r:id="rId7" imgW="3648240" imgH="2038320" progId="ChemWindow.Document">
                    <p:embed/>
                  </p:oleObj>
                </mc:Choice>
                <mc:Fallback>
                  <p:oleObj name="Document" r:id="rId7" imgW="3648240" imgH="2038320" progId="ChemWindow.Document">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00389" y="4293096"/>
                          <a:ext cx="3648075"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CasellaDiTesto 13"/>
            <p:cNvSpPr txBox="1"/>
            <p:nvPr/>
          </p:nvSpPr>
          <p:spPr>
            <a:xfrm>
              <a:off x="5868144" y="6309320"/>
              <a:ext cx="2448272" cy="461665"/>
            </a:xfrm>
            <a:prstGeom prst="rect">
              <a:avLst/>
            </a:prstGeom>
            <a:noFill/>
          </p:spPr>
          <p:txBody>
            <a:bodyPr wrap="square" rtlCol="0">
              <a:spAutoFit/>
            </a:bodyPr>
            <a:lstStyle/>
            <a:p>
              <a:pPr algn="ctr"/>
              <a:r>
                <a:rPr lang="it-IT" sz="2400" dirty="0" smtClean="0">
                  <a:latin typeface="Arial" pitchFamily="34" charset="0"/>
                  <a:cs typeface="Arial" pitchFamily="34" charset="0"/>
                </a:rPr>
                <a:t>fruttosio</a:t>
              </a:r>
              <a:endParaRPr lang="it-IT" sz="2400" dirty="0">
                <a:latin typeface="Arial" pitchFamily="34" charset="0"/>
                <a:cs typeface="Arial" pitchFamily="34" charset="0"/>
              </a:endParaRPr>
            </a:p>
          </p:txBody>
        </p:sp>
      </p:grpSp>
      <p:sp>
        <p:nvSpPr>
          <p:cNvPr id="16" name="CasellaDiTesto 15"/>
          <p:cNvSpPr txBox="1"/>
          <p:nvPr/>
        </p:nvSpPr>
        <p:spPr>
          <a:xfrm>
            <a:off x="7308304" y="1916832"/>
            <a:ext cx="1512168" cy="461665"/>
          </a:xfrm>
          <a:prstGeom prst="rect">
            <a:avLst/>
          </a:prstGeom>
          <a:noFill/>
        </p:spPr>
        <p:txBody>
          <a:bodyPr wrap="square" rtlCol="0">
            <a:spAutoFit/>
          </a:bodyPr>
          <a:lstStyle/>
          <a:p>
            <a:r>
              <a:rPr lang="it-IT" sz="2400" b="1" dirty="0" smtClean="0">
                <a:solidFill>
                  <a:srgbClr val="FF0000"/>
                </a:solidFill>
                <a:latin typeface="Arial" pitchFamily="34" charset="0"/>
                <a:cs typeface="Arial" pitchFamily="34" charset="0"/>
              </a:rPr>
              <a:t>+  H</a:t>
            </a:r>
            <a:r>
              <a:rPr lang="it-IT" sz="2400" b="1" baseline="-25000" dirty="0" smtClean="0">
                <a:solidFill>
                  <a:srgbClr val="FF0000"/>
                </a:solidFill>
                <a:latin typeface="Arial" pitchFamily="34" charset="0"/>
                <a:cs typeface="Arial" pitchFamily="34" charset="0"/>
              </a:rPr>
              <a:t>2</a:t>
            </a:r>
            <a:r>
              <a:rPr lang="it-IT" sz="2400" b="1" dirty="0" smtClean="0">
                <a:solidFill>
                  <a:srgbClr val="FF0000"/>
                </a:solidFill>
                <a:latin typeface="Arial" pitchFamily="34" charset="0"/>
                <a:cs typeface="Arial" pitchFamily="34" charset="0"/>
              </a:rPr>
              <a:t>O</a:t>
            </a:r>
            <a:endParaRPr lang="it-IT" sz="2400" b="1" dirty="0">
              <a:solidFill>
                <a:srgbClr val="FF0000"/>
              </a:solidFill>
              <a:latin typeface="Arial" pitchFamily="34" charset="0"/>
              <a:cs typeface="Arial" pitchFamily="34" charset="0"/>
            </a:endParaRPr>
          </a:p>
        </p:txBody>
      </p:sp>
      <p:grpSp>
        <p:nvGrpSpPr>
          <p:cNvPr id="5" name="Gruppo 18"/>
          <p:cNvGrpSpPr/>
          <p:nvPr/>
        </p:nvGrpSpPr>
        <p:grpSpPr>
          <a:xfrm>
            <a:off x="4427984" y="2996952"/>
            <a:ext cx="3456384" cy="1368152"/>
            <a:chOff x="4427984" y="2996952"/>
            <a:chExt cx="3456384" cy="1368152"/>
          </a:xfrm>
        </p:grpSpPr>
        <p:cxnSp>
          <p:nvCxnSpPr>
            <p:cNvPr id="10" name="Connettore 2 9"/>
            <p:cNvCxnSpPr/>
            <p:nvPr/>
          </p:nvCxnSpPr>
          <p:spPr>
            <a:xfrm>
              <a:off x="4427984" y="2996952"/>
              <a:ext cx="0" cy="136815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7" name="CasellaDiTesto 16"/>
            <p:cNvSpPr txBox="1"/>
            <p:nvPr/>
          </p:nvSpPr>
          <p:spPr>
            <a:xfrm>
              <a:off x="4572000" y="3399383"/>
              <a:ext cx="3312368" cy="461665"/>
            </a:xfrm>
            <a:prstGeom prst="rect">
              <a:avLst/>
            </a:prstGeom>
            <a:noFill/>
          </p:spPr>
          <p:txBody>
            <a:bodyPr wrap="square" rtlCol="0">
              <a:spAutoFit/>
            </a:bodyPr>
            <a:lstStyle/>
            <a:p>
              <a:r>
                <a:rPr lang="it-IT" sz="2400" dirty="0" smtClean="0">
                  <a:latin typeface="Arial" pitchFamily="34" charset="0"/>
                  <a:cs typeface="Arial" pitchFamily="34" charset="0"/>
                </a:rPr>
                <a:t>enzima (</a:t>
              </a:r>
              <a:r>
                <a:rPr lang="it-IT" sz="2400" dirty="0" err="1" smtClean="0">
                  <a:latin typeface="Arial" pitchFamily="34" charset="0"/>
                  <a:cs typeface="Arial" pitchFamily="34" charset="0"/>
                </a:rPr>
                <a:t>sucrasi</a:t>
              </a:r>
              <a:r>
                <a:rPr lang="it-IT" sz="2400" dirty="0" smtClean="0">
                  <a:latin typeface="Arial" pitchFamily="34" charset="0"/>
                  <a:cs typeface="Arial" pitchFamily="34" charset="0"/>
                </a:rPr>
                <a:t>)</a:t>
              </a:r>
              <a:endParaRPr lang="it-IT" sz="2400" dirty="0">
                <a:latin typeface="Arial" pitchFamily="34" charset="0"/>
                <a:cs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par>
                                <p:cTn id="18" presetID="22" presetClass="entr" presetSubtype="1"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p:cNvPicPr>
            <a:picLocks noChangeAspect="1"/>
          </p:cNvPicPr>
          <p:nvPr/>
        </p:nvPicPr>
        <p:blipFill rotWithShape="1">
          <a:blip r:embed="rId2">
            <a:extLst>
              <a:ext uri="{28A0092B-C50C-407E-A947-70E740481C1C}">
                <a14:useLocalDpi xmlns:a14="http://schemas.microsoft.com/office/drawing/2010/main" val="0"/>
              </a:ext>
            </a:extLst>
          </a:blip>
          <a:srcRect l="25587" t="19199" r="36613" b="21997"/>
          <a:stretch/>
        </p:blipFill>
        <p:spPr>
          <a:xfrm>
            <a:off x="182604" y="1218468"/>
            <a:ext cx="4114743" cy="3600400"/>
          </a:xfrm>
          <a:prstGeom prst="rect">
            <a:avLst/>
          </a:prstGeom>
        </p:spPr>
      </p:pic>
      <p:pic>
        <p:nvPicPr>
          <p:cNvPr id="3" name="Immagine 2"/>
          <p:cNvPicPr>
            <a:picLocks noChangeAspect="1"/>
          </p:cNvPicPr>
          <p:nvPr/>
        </p:nvPicPr>
        <p:blipFill rotWithShape="1">
          <a:blip r:embed="rId3">
            <a:extLst>
              <a:ext uri="{28A0092B-C50C-407E-A947-70E740481C1C}">
                <a14:useLocalDpi xmlns:a14="http://schemas.microsoft.com/office/drawing/2010/main" val="0"/>
              </a:ext>
            </a:extLst>
          </a:blip>
          <a:srcRect l="25589" t="19198" r="35825" b="20598"/>
          <a:stretch/>
        </p:blipFill>
        <p:spPr>
          <a:xfrm>
            <a:off x="4643326" y="1257872"/>
            <a:ext cx="4154694" cy="3645956"/>
          </a:xfrm>
          <a:prstGeom prst="rect">
            <a:avLst/>
          </a:prstGeom>
        </p:spPr>
      </p:pic>
      <p:sp>
        <p:nvSpPr>
          <p:cNvPr id="5" name="CasellaDiTesto 4"/>
          <p:cNvSpPr txBox="1"/>
          <p:nvPr/>
        </p:nvSpPr>
        <p:spPr>
          <a:xfrm>
            <a:off x="827584" y="5949280"/>
            <a:ext cx="7488832" cy="646331"/>
          </a:xfrm>
          <a:prstGeom prst="rect">
            <a:avLst/>
          </a:prstGeom>
          <a:noFill/>
        </p:spPr>
        <p:txBody>
          <a:bodyPr wrap="square" rtlCol="0">
            <a:spAutoFit/>
          </a:bodyPr>
          <a:lstStyle/>
          <a:p>
            <a:r>
              <a:rPr lang="it-IT" dirty="0" err="1" smtClean="0">
                <a:solidFill>
                  <a:schemeClr val="bg1"/>
                </a:solidFill>
                <a:latin typeface="Comic Sans MS" panose="030F0702030302020204" pitchFamily="66" charset="0"/>
              </a:rPr>
              <a:t>Sim</a:t>
            </a:r>
            <a:r>
              <a:rPr lang="it-IT" dirty="0" smtClean="0">
                <a:solidFill>
                  <a:schemeClr val="bg1"/>
                </a:solidFill>
                <a:latin typeface="Comic Sans MS" panose="030F0702030302020204" pitchFamily="66" charset="0"/>
              </a:rPr>
              <a:t>, L.; </a:t>
            </a:r>
            <a:r>
              <a:rPr lang="it-IT" dirty="0" err="1" smtClean="0">
                <a:solidFill>
                  <a:schemeClr val="bg1"/>
                </a:solidFill>
                <a:latin typeface="Comic Sans MS" panose="030F0702030302020204" pitchFamily="66" charset="0"/>
              </a:rPr>
              <a:t>Willemsma</a:t>
            </a:r>
            <a:r>
              <a:rPr lang="it-IT" dirty="0" smtClean="0">
                <a:solidFill>
                  <a:schemeClr val="bg1"/>
                </a:solidFill>
                <a:latin typeface="Comic Sans MS" panose="030F0702030302020204" pitchFamily="66" charset="0"/>
              </a:rPr>
              <a:t>, C.; </a:t>
            </a:r>
            <a:r>
              <a:rPr lang="it-IT" dirty="0" err="1" smtClean="0">
                <a:solidFill>
                  <a:schemeClr val="bg1"/>
                </a:solidFill>
                <a:latin typeface="Comic Sans MS" panose="030F0702030302020204" pitchFamily="66" charset="0"/>
              </a:rPr>
              <a:t>Mohan</a:t>
            </a:r>
            <a:r>
              <a:rPr lang="it-IT" dirty="0" smtClean="0">
                <a:solidFill>
                  <a:schemeClr val="bg1"/>
                </a:solidFill>
                <a:latin typeface="Comic Sans MS" panose="030F0702030302020204" pitchFamily="66" charset="0"/>
              </a:rPr>
              <a:t>, S.; </a:t>
            </a:r>
            <a:r>
              <a:rPr lang="it-IT" dirty="0" err="1" smtClean="0">
                <a:solidFill>
                  <a:schemeClr val="bg1"/>
                </a:solidFill>
                <a:latin typeface="Comic Sans MS" panose="030F0702030302020204" pitchFamily="66" charset="0"/>
              </a:rPr>
              <a:t>Naim</a:t>
            </a:r>
            <a:r>
              <a:rPr lang="it-IT" dirty="0" smtClean="0">
                <a:solidFill>
                  <a:schemeClr val="bg1"/>
                </a:solidFill>
                <a:latin typeface="Comic Sans MS" panose="030F0702030302020204" pitchFamily="66" charset="0"/>
              </a:rPr>
              <a:t>, H. Y.; Pinto, B. M.; Rose, D. R. </a:t>
            </a:r>
            <a:r>
              <a:rPr lang="it-IT" i="1" dirty="0" smtClean="0">
                <a:solidFill>
                  <a:schemeClr val="bg1"/>
                </a:solidFill>
                <a:latin typeface="Comic Sans MS" panose="030F0702030302020204" pitchFamily="66" charset="0"/>
              </a:rPr>
              <a:t>J </a:t>
            </a:r>
            <a:r>
              <a:rPr lang="it-IT" i="1" dirty="0" err="1">
                <a:solidFill>
                  <a:schemeClr val="bg1"/>
                </a:solidFill>
                <a:latin typeface="Comic Sans MS" panose="030F0702030302020204" pitchFamily="66" charset="0"/>
              </a:rPr>
              <a:t>Biol</a:t>
            </a:r>
            <a:r>
              <a:rPr lang="it-IT" i="1" dirty="0">
                <a:solidFill>
                  <a:schemeClr val="bg1"/>
                </a:solidFill>
                <a:latin typeface="Comic Sans MS" panose="030F0702030302020204" pitchFamily="66" charset="0"/>
              </a:rPr>
              <a:t> </a:t>
            </a:r>
            <a:r>
              <a:rPr lang="it-IT" i="1" dirty="0" err="1" smtClean="0">
                <a:solidFill>
                  <a:schemeClr val="bg1"/>
                </a:solidFill>
                <a:latin typeface="Comic Sans MS" panose="030F0702030302020204" pitchFamily="66" charset="0"/>
              </a:rPr>
              <a:t>Chem</a:t>
            </a:r>
            <a:r>
              <a:rPr lang="it-IT" i="1" dirty="0" smtClean="0">
                <a:solidFill>
                  <a:schemeClr val="bg1"/>
                </a:solidFill>
                <a:latin typeface="Comic Sans MS" panose="030F0702030302020204" pitchFamily="66" charset="0"/>
              </a:rPr>
              <a:t> </a:t>
            </a:r>
            <a:r>
              <a:rPr lang="it-IT" b="1" dirty="0" smtClean="0">
                <a:solidFill>
                  <a:schemeClr val="bg1"/>
                </a:solidFill>
                <a:latin typeface="Comic Sans MS" panose="030F0702030302020204" pitchFamily="66" charset="0"/>
              </a:rPr>
              <a:t>2010</a:t>
            </a:r>
            <a:r>
              <a:rPr lang="it-IT" dirty="0" smtClean="0">
                <a:solidFill>
                  <a:schemeClr val="bg1"/>
                </a:solidFill>
                <a:latin typeface="Comic Sans MS" panose="030F0702030302020204" pitchFamily="66" charset="0"/>
              </a:rPr>
              <a:t>,</a:t>
            </a:r>
            <a:r>
              <a:rPr lang="it-IT" dirty="0">
                <a:solidFill>
                  <a:schemeClr val="bg1"/>
                </a:solidFill>
                <a:latin typeface="Comic Sans MS" panose="030F0702030302020204" pitchFamily="66" charset="0"/>
              </a:rPr>
              <a:t> </a:t>
            </a:r>
            <a:r>
              <a:rPr lang="it-IT" i="1" dirty="0" smtClean="0">
                <a:solidFill>
                  <a:schemeClr val="bg1"/>
                </a:solidFill>
                <a:latin typeface="Comic Sans MS" panose="030F0702030302020204" pitchFamily="66" charset="0"/>
              </a:rPr>
              <a:t>285</a:t>
            </a:r>
            <a:r>
              <a:rPr lang="it-IT" dirty="0" smtClean="0">
                <a:solidFill>
                  <a:schemeClr val="bg1"/>
                </a:solidFill>
                <a:latin typeface="Comic Sans MS" panose="030F0702030302020204" pitchFamily="66" charset="0"/>
              </a:rPr>
              <a:t>, 17763-17770</a:t>
            </a:r>
            <a:endParaRPr lang="it-IT" dirty="0">
              <a:solidFill>
                <a:schemeClr val="bg1"/>
              </a:solidFill>
              <a:latin typeface="Comic Sans MS" panose="030F0702030302020204" pitchFamily="66" charset="0"/>
            </a:endParaRPr>
          </a:p>
        </p:txBody>
      </p:sp>
      <p:sp>
        <p:nvSpPr>
          <p:cNvPr id="6" name="CasellaDiTesto 5"/>
          <p:cNvSpPr txBox="1"/>
          <p:nvPr/>
        </p:nvSpPr>
        <p:spPr>
          <a:xfrm>
            <a:off x="0" y="2824"/>
            <a:ext cx="9144000" cy="461665"/>
          </a:xfrm>
          <a:prstGeom prst="rect">
            <a:avLst/>
          </a:prstGeom>
          <a:noFill/>
        </p:spPr>
        <p:txBody>
          <a:bodyPr wrap="square" rtlCol="0">
            <a:spAutoFit/>
          </a:bodyPr>
          <a:lstStyle/>
          <a:p>
            <a:pPr algn="ctr"/>
            <a:r>
              <a:rPr lang="it-IT" sz="2400" dirty="0" err="1" smtClean="0">
                <a:ln w="19050">
                  <a:solidFill>
                    <a:schemeClr val="bg1"/>
                  </a:solidFill>
                </a:ln>
                <a:solidFill>
                  <a:schemeClr val="bg1"/>
                </a:solidFill>
                <a:latin typeface="Comic Sans MS" pitchFamily="66" charset="0"/>
              </a:rPr>
              <a:t>sucrase</a:t>
            </a:r>
            <a:r>
              <a:rPr lang="it-IT" sz="2400" dirty="0" smtClean="0">
                <a:ln w="19050">
                  <a:solidFill>
                    <a:schemeClr val="bg1"/>
                  </a:solidFill>
                </a:ln>
                <a:solidFill>
                  <a:schemeClr val="bg1"/>
                </a:solidFill>
                <a:latin typeface="Comic Sans MS" pitchFamily="66" charset="0"/>
              </a:rPr>
              <a:t> </a:t>
            </a:r>
            <a:r>
              <a:rPr lang="it-IT" sz="2400" dirty="0" err="1" smtClean="0">
                <a:ln w="19050">
                  <a:solidFill>
                    <a:schemeClr val="bg1"/>
                  </a:solidFill>
                </a:ln>
                <a:solidFill>
                  <a:schemeClr val="bg1"/>
                </a:solidFill>
                <a:latin typeface="Comic Sans MS" pitchFamily="66" charset="0"/>
              </a:rPr>
              <a:t>isomaltase</a:t>
            </a:r>
            <a:r>
              <a:rPr lang="it-IT" sz="2400" dirty="0" smtClean="0">
                <a:ln w="19050">
                  <a:solidFill>
                    <a:schemeClr val="bg1"/>
                  </a:solidFill>
                </a:ln>
                <a:solidFill>
                  <a:schemeClr val="bg1"/>
                </a:solidFill>
                <a:latin typeface="Comic Sans MS" pitchFamily="66" charset="0"/>
              </a:rPr>
              <a:t> </a:t>
            </a:r>
            <a:r>
              <a:rPr lang="it-IT" sz="2000" dirty="0" smtClean="0">
                <a:ln w="19050">
                  <a:solidFill>
                    <a:schemeClr val="bg1"/>
                  </a:solidFill>
                </a:ln>
                <a:solidFill>
                  <a:schemeClr val="bg1"/>
                </a:solidFill>
                <a:latin typeface="Comic Sans MS" pitchFamily="66" charset="0"/>
              </a:rPr>
              <a:t>(PM 13.5 </a:t>
            </a:r>
            <a:r>
              <a:rPr lang="it-IT" sz="2000" dirty="0" err="1" smtClean="0">
                <a:ln w="19050">
                  <a:solidFill>
                    <a:schemeClr val="bg1"/>
                  </a:solidFill>
                </a:ln>
                <a:solidFill>
                  <a:schemeClr val="bg1"/>
                </a:solidFill>
                <a:latin typeface="Comic Sans MS" pitchFamily="66" charset="0"/>
              </a:rPr>
              <a:t>kDa</a:t>
            </a:r>
            <a:r>
              <a:rPr lang="it-IT" sz="2000" dirty="0" smtClean="0">
                <a:ln w="19050">
                  <a:solidFill>
                    <a:schemeClr val="bg1"/>
                  </a:solidFill>
                </a:ln>
                <a:solidFill>
                  <a:schemeClr val="bg1"/>
                </a:solidFill>
                <a:latin typeface="Comic Sans MS" pitchFamily="66" charset="0"/>
              </a:rPr>
              <a:t>)</a:t>
            </a:r>
            <a:endParaRPr lang="it-IT" sz="2000" dirty="0">
              <a:ln w="19050">
                <a:solidFill>
                  <a:schemeClr val="bg1"/>
                </a:solidFill>
              </a:ln>
              <a:solidFill>
                <a:schemeClr val="bg1"/>
              </a:solidFill>
              <a:latin typeface="Comic Sans MS" pitchFamily="66" charset="0"/>
            </a:endParaRPr>
          </a:p>
        </p:txBody>
      </p:sp>
    </p:spTree>
    <p:extLst>
      <p:ext uri="{BB962C8B-B14F-4D97-AF65-F5344CB8AC3E}">
        <p14:creationId xmlns:p14="http://schemas.microsoft.com/office/powerpoint/2010/main" val="129915277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2" name="Picture 4" descr="Image result for enzyme sucrose gif animated"/>
          <p:cNvPicPr>
            <a:picLocks noChangeAspect="1" noChangeArrowheads="1" noCrop="1"/>
          </p:cNvPicPr>
          <p:nvPr/>
        </p:nvPicPr>
        <p:blipFill>
          <a:blip r:embed="rId2" cstate="print"/>
          <a:srcRect/>
          <a:stretch>
            <a:fillRect/>
          </a:stretch>
        </p:blipFill>
        <p:spPr bwMode="auto">
          <a:xfrm>
            <a:off x="-1" y="0"/>
            <a:ext cx="9321517" cy="6857999"/>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0" y="0"/>
            <a:ext cx="9144000" cy="6858000"/>
          </a:xfrm>
          <a:prstGeom prst="rect">
            <a:avLst/>
          </a:prstGeom>
          <a:solidFill>
            <a:srgbClr val="D791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37218" name="Picture 2"/>
          <p:cNvPicPr>
            <a:picLocks noChangeAspect="1" noChangeArrowheads="1"/>
          </p:cNvPicPr>
          <p:nvPr/>
        </p:nvPicPr>
        <p:blipFill>
          <a:blip r:embed="rId2" cstate="print"/>
          <a:srcRect l="31819" t="22266" r="27781" b="17688"/>
          <a:stretch>
            <a:fillRect/>
          </a:stretch>
        </p:blipFill>
        <p:spPr bwMode="auto">
          <a:xfrm>
            <a:off x="2411760" y="0"/>
            <a:ext cx="4355976" cy="3639925"/>
          </a:xfrm>
          <a:prstGeom prst="rect">
            <a:avLst/>
          </a:prstGeom>
          <a:noFill/>
          <a:ln w="9525">
            <a:noFill/>
            <a:miter lim="800000"/>
            <a:headEnd/>
            <a:tailEnd/>
          </a:ln>
        </p:spPr>
      </p:pic>
      <p:sp>
        <p:nvSpPr>
          <p:cNvPr id="9" name="CasellaDiTesto 8"/>
          <p:cNvSpPr txBox="1"/>
          <p:nvPr/>
        </p:nvSpPr>
        <p:spPr>
          <a:xfrm>
            <a:off x="144016" y="3789040"/>
            <a:ext cx="8964488" cy="707886"/>
          </a:xfrm>
          <a:prstGeom prst="rect">
            <a:avLst/>
          </a:prstGeom>
          <a:noFill/>
        </p:spPr>
        <p:txBody>
          <a:bodyPr wrap="square" rtlCol="0">
            <a:spAutoFit/>
          </a:bodyPr>
          <a:lstStyle/>
          <a:p>
            <a:pPr marL="455613" lvl="1" indent="-455613" defTabSz="449263">
              <a:buFont typeface="Wingdings" pitchFamily="2" charset="2"/>
              <a:buChar char="q"/>
              <a:tabLst>
                <a:tab pos="449263" algn="l"/>
              </a:tabLst>
            </a:pPr>
            <a:r>
              <a:rPr lang="it-IT" sz="2000" dirty="0" smtClean="0">
                <a:solidFill>
                  <a:srgbClr val="000066"/>
                </a:solidFill>
                <a:latin typeface="Comic Sans MS" pitchFamily="66" charset="0"/>
              </a:rPr>
              <a:t>L’enzima presenta una cavità </a:t>
            </a:r>
            <a:r>
              <a:rPr lang="it-IT" sz="2000" dirty="0" err="1" smtClean="0">
                <a:solidFill>
                  <a:srgbClr val="000066"/>
                </a:solidFill>
                <a:latin typeface="Comic Sans MS" pitchFamily="66" charset="0"/>
              </a:rPr>
              <a:t>pre-organizzata</a:t>
            </a:r>
            <a:r>
              <a:rPr lang="it-IT" sz="2000" dirty="0" smtClean="0">
                <a:solidFill>
                  <a:srgbClr val="000066"/>
                </a:solidFill>
                <a:latin typeface="Comic Sans MS" pitchFamily="66" charset="0"/>
              </a:rPr>
              <a:t> con  gruppi donatori e accettori di </a:t>
            </a:r>
            <a:r>
              <a:rPr lang="it-IT" sz="2000" b="1" dirty="0" smtClean="0">
                <a:solidFill>
                  <a:srgbClr val="000066"/>
                </a:solidFill>
                <a:latin typeface="Comic Sans MS" pitchFamily="66" charset="0"/>
              </a:rPr>
              <a:t>legami di H</a:t>
            </a:r>
            <a:r>
              <a:rPr lang="it-IT" sz="2000" dirty="0" smtClean="0">
                <a:solidFill>
                  <a:srgbClr val="000066"/>
                </a:solidFill>
                <a:latin typeface="Comic Sans MS" pitchFamily="66" charset="0"/>
              </a:rPr>
              <a:t> strategicamente disposti (</a:t>
            </a:r>
            <a:r>
              <a:rPr lang="it-IT" sz="2000" u="sng" dirty="0" smtClean="0">
                <a:solidFill>
                  <a:srgbClr val="000066"/>
                </a:solidFill>
                <a:latin typeface="Comic Sans MS" pitchFamily="66" charset="0"/>
              </a:rPr>
              <a:t>sito attivo</a:t>
            </a:r>
            <a:r>
              <a:rPr lang="it-IT" sz="2000" dirty="0" smtClean="0">
                <a:solidFill>
                  <a:srgbClr val="000066"/>
                </a:solidFill>
                <a:latin typeface="Comic Sans MS" pitchFamily="66" charset="0"/>
              </a:rPr>
              <a:t>)</a:t>
            </a:r>
            <a:endParaRPr lang="it-IT" sz="2000" dirty="0">
              <a:solidFill>
                <a:srgbClr val="000066"/>
              </a:solidFill>
              <a:latin typeface="Comic Sans MS" pitchFamily="66" charset="0"/>
            </a:endParaRPr>
          </a:p>
        </p:txBody>
      </p:sp>
      <p:sp>
        <p:nvSpPr>
          <p:cNvPr id="11" name="CasellaDiTesto 10"/>
          <p:cNvSpPr txBox="1"/>
          <p:nvPr/>
        </p:nvSpPr>
        <p:spPr>
          <a:xfrm>
            <a:off x="144016" y="4528059"/>
            <a:ext cx="8964488" cy="707886"/>
          </a:xfrm>
          <a:prstGeom prst="rect">
            <a:avLst/>
          </a:prstGeom>
          <a:noFill/>
        </p:spPr>
        <p:txBody>
          <a:bodyPr wrap="square" rtlCol="0">
            <a:spAutoFit/>
          </a:bodyPr>
          <a:lstStyle/>
          <a:p>
            <a:pPr marL="455613" lvl="1" indent="-455613" defTabSz="449263">
              <a:buFont typeface="Wingdings" pitchFamily="2" charset="2"/>
              <a:buChar char="q"/>
              <a:tabLst>
                <a:tab pos="449263" algn="l"/>
              </a:tabLst>
            </a:pPr>
            <a:r>
              <a:rPr lang="it-IT" sz="2000" dirty="0" smtClean="0">
                <a:solidFill>
                  <a:srgbClr val="000066"/>
                </a:solidFill>
                <a:latin typeface="Comic Sans MS" pitchFamily="66" charset="0"/>
              </a:rPr>
              <a:t>Il </a:t>
            </a:r>
            <a:r>
              <a:rPr lang="it-IT" sz="2000" u="sng" dirty="0" smtClean="0">
                <a:solidFill>
                  <a:srgbClr val="000066"/>
                </a:solidFill>
                <a:latin typeface="Comic Sans MS" pitchFamily="66" charset="0"/>
              </a:rPr>
              <a:t>sito attivo</a:t>
            </a:r>
            <a:r>
              <a:rPr lang="it-IT" sz="2000" dirty="0" smtClean="0">
                <a:solidFill>
                  <a:srgbClr val="000066"/>
                </a:solidFill>
                <a:latin typeface="Comic Sans MS" pitchFamily="66" charset="0"/>
              </a:rPr>
              <a:t> accoglie quei substrati che possano specificamente interagire con i suoi gruppi donatori/accettori di </a:t>
            </a:r>
            <a:r>
              <a:rPr lang="it-IT" sz="2000" b="1" dirty="0" smtClean="0">
                <a:solidFill>
                  <a:srgbClr val="000066"/>
                </a:solidFill>
                <a:latin typeface="Comic Sans MS" pitchFamily="66" charset="0"/>
              </a:rPr>
              <a:t>legami di H</a:t>
            </a:r>
            <a:endParaRPr lang="it-IT" sz="2000" b="1" dirty="0">
              <a:solidFill>
                <a:srgbClr val="000066"/>
              </a:solidFill>
              <a:latin typeface="Comic Sans MS" pitchFamily="66" charset="0"/>
            </a:endParaRPr>
          </a:p>
        </p:txBody>
      </p:sp>
      <p:sp>
        <p:nvSpPr>
          <p:cNvPr id="12" name="CasellaDiTesto 11"/>
          <p:cNvSpPr txBox="1"/>
          <p:nvPr/>
        </p:nvSpPr>
        <p:spPr>
          <a:xfrm>
            <a:off x="144016" y="5267078"/>
            <a:ext cx="8964488" cy="707886"/>
          </a:xfrm>
          <a:prstGeom prst="rect">
            <a:avLst/>
          </a:prstGeom>
          <a:noFill/>
        </p:spPr>
        <p:txBody>
          <a:bodyPr wrap="square" rtlCol="0">
            <a:spAutoFit/>
          </a:bodyPr>
          <a:lstStyle/>
          <a:p>
            <a:pPr marL="455613" lvl="1" indent="-455613" defTabSz="449263">
              <a:buFont typeface="Wingdings" pitchFamily="2" charset="2"/>
              <a:buChar char="q"/>
              <a:tabLst>
                <a:tab pos="449263" algn="l"/>
              </a:tabLst>
            </a:pPr>
            <a:r>
              <a:rPr lang="it-IT" sz="2000" dirty="0" smtClean="0">
                <a:solidFill>
                  <a:srgbClr val="000066"/>
                </a:solidFill>
                <a:latin typeface="Comic Sans MS" pitchFamily="66" charset="0"/>
              </a:rPr>
              <a:t>I </a:t>
            </a:r>
            <a:r>
              <a:rPr lang="it-IT" sz="2000" b="1" dirty="0" smtClean="0">
                <a:solidFill>
                  <a:srgbClr val="000066"/>
                </a:solidFill>
                <a:latin typeface="Comic Sans MS" pitchFamily="66" charset="0"/>
              </a:rPr>
              <a:t>legami di H</a:t>
            </a:r>
            <a:r>
              <a:rPr lang="it-IT" sz="2000" dirty="0" smtClean="0">
                <a:solidFill>
                  <a:srgbClr val="000066"/>
                </a:solidFill>
                <a:latin typeface="Comic Sans MS" pitchFamily="66" charset="0"/>
              </a:rPr>
              <a:t> indeboliscono i legami del substrato che viene attivato per la reazione con una molecola di H</a:t>
            </a:r>
            <a:r>
              <a:rPr lang="it-IT" sz="2000" baseline="-25000" dirty="0" smtClean="0">
                <a:solidFill>
                  <a:srgbClr val="000066"/>
                </a:solidFill>
                <a:latin typeface="Comic Sans MS" pitchFamily="66" charset="0"/>
              </a:rPr>
              <a:t>2</a:t>
            </a:r>
            <a:r>
              <a:rPr lang="it-IT" sz="2000" dirty="0" smtClean="0">
                <a:solidFill>
                  <a:srgbClr val="000066"/>
                </a:solidFill>
                <a:latin typeface="Comic Sans MS" pitchFamily="66" charset="0"/>
              </a:rPr>
              <a:t>O</a:t>
            </a:r>
            <a:endParaRPr lang="it-IT" sz="2000" dirty="0">
              <a:solidFill>
                <a:srgbClr val="000066"/>
              </a:solidFill>
              <a:latin typeface="Comic Sans MS" pitchFamily="66" charset="0"/>
            </a:endParaRPr>
          </a:p>
        </p:txBody>
      </p:sp>
      <p:sp>
        <p:nvSpPr>
          <p:cNvPr id="13" name="CasellaDiTesto 12"/>
          <p:cNvSpPr txBox="1"/>
          <p:nvPr/>
        </p:nvSpPr>
        <p:spPr>
          <a:xfrm>
            <a:off x="144016" y="6006098"/>
            <a:ext cx="8964488" cy="707886"/>
          </a:xfrm>
          <a:prstGeom prst="rect">
            <a:avLst/>
          </a:prstGeom>
          <a:noFill/>
        </p:spPr>
        <p:txBody>
          <a:bodyPr wrap="square" rtlCol="0">
            <a:spAutoFit/>
          </a:bodyPr>
          <a:lstStyle/>
          <a:p>
            <a:pPr marL="455613" lvl="1" indent="-455613" defTabSz="449263">
              <a:buFont typeface="Wingdings" pitchFamily="2" charset="2"/>
              <a:buChar char="q"/>
              <a:tabLst>
                <a:tab pos="449263" algn="l"/>
              </a:tabLst>
            </a:pPr>
            <a:r>
              <a:rPr lang="it-IT" sz="2000" dirty="0" smtClean="0">
                <a:solidFill>
                  <a:srgbClr val="000066"/>
                </a:solidFill>
                <a:latin typeface="Comic Sans MS" pitchFamily="66" charset="0"/>
              </a:rPr>
              <a:t>I prodotti della reazione non sono capaci di dare interazioni specifiche </a:t>
            </a:r>
            <a:r>
              <a:rPr lang="it-IT" sz="2000" b="1" dirty="0" smtClean="0">
                <a:solidFill>
                  <a:srgbClr val="000066"/>
                </a:solidFill>
                <a:latin typeface="Comic Sans MS" pitchFamily="66" charset="0"/>
              </a:rPr>
              <a:t>a legame di H </a:t>
            </a:r>
            <a:r>
              <a:rPr lang="it-IT" sz="2000" dirty="0" smtClean="0">
                <a:solidFill>
                  <a:srgbClr val="000066"/>
                </a:solidFill>
                <a:latin typeface="Comic Sans MS" pitchFamily="66" charset="0"/>
              </a:rPr>
              <a:t>e abbandonano il sito attivo</a:t>
            </a:r>
            <a:endParaRPr lang="it-IT" sz="2000" dirty="0">
              <a:solidFill>
                <a:srgbClr val="000066"/>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467544" y="692696"/>
            <a:ext cx="8172401" cy="5688632"/>
            <a:chOff x="467544" y="692696"/>
            <a:chExt cx="8172401" cy="5688632"/>
          </a:xfrm>
        </p:grpSpPr>
        <p:grpSp>
          <p:nvGrpSpPr>
            <p:cNvPr id="3" name="Gruppo 8"/>
            <p:cNvGrpSpPr/>
            <p:nvPr/>
          </p:nvGrpSpPr>
          <p:grpSpPr>
            <a:xfrm>
              <a:off x="467544" y="692696"/>
              <a:ext cx="8172401" cy="5688632"/>
              <a:chOff x="539552" y="404664"/>
              <a:chExt cx="8172401" cy="5688632"/>
            </a:xfrm>
          </p:grpSpPr>
          <p:pic>
            <p:nvPicPr>
              <p:cNvPr id="5" name="Picture 2" descr="Related image"/>
              <p:cNvPicPr>
                <a:picLocks noChangeAspect="1" noChangeArrowheads="1"/>
              </p:cNvPicPr>
              <p:nvPr/>
            </p:nvPicPr>
            <p:blipFill>
              <a:blip r:embed="rId2" cstate="print"/>
              <a:srcRect l="1923" t="6832" b="12323"/>
              <a:stretch>
                <a:fillRect/>
              </a:stretch>
            </p:blipFill>
            <p:spPr bwMode="auto">
              <a:xfrm>
                <a:off x="539552" y="404664"/>
                <a:ext cx="8172401" cy="5688632"/>
              </a:xfrm>
              <a:prstGeom prst="rect">
                <a:avLst/>
              </a:prstGeom>
              <a:noFill/>
            </p:spPr>
          </p:pic>
          <p:sp>
            <p:nvSpPr>
              <p:cNvPr id="6" name="Rettangolo 2"/>
              <p:cNvSpPr/>
              <p:nvPr/>
            </p:nvSpPr>
            <p:spPr>
              <a:xfrm>
                <a:off x="3563888" y="980728"/>
                <a:ext cx="720080"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Rettangolo 6"/>
              <p:cNvSpPr/>
              <p:nvPr/>
            </p:nvSpPr>
            <p:spPr>
              <a:xfrm>
                <a:off x="2771800" y="2348880"/>
                <a:ext cx="72008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2483768" y="2924944"/>
                <a:ext cx="151216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p:nvSpPr>
            <p:spPr>
              <a:xfrm>
                <a:off x="3716288" y="1133128"/>
                <a:ext cx="720080"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a:off x="5148064" y="2708920"/>
                <a:ext cx="648072"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5508104" y="3068960"/>
                <a:ext cx="216024" cy="576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4" name="CasellaDiTesto 3"/>
            <p:cNvSpPr txBox="1"/>
            <p:nvPr/>
          </p:nvSpPr>
          <p:spPr>
            <a:xfrm rot="238493">
              <a:off x="3562988" y="1403832"/>
              <a:ext cx="1800862" cy="523220"/>
            </a:xfrm>
            <a:prstGeom prst="rect">
              <a:avLst/>
            </a:prstGeom>
            <a:noFill/>
          </p:spPr>
          <p:txBody>
            <a:bodyPr wrap="square" rtlCol="0">
              <a:spAutoFit/>
            </a:bodyPr>
            <a:lstStyle/>
            <a:p>
              <a:pPr algn="ctr"/>
              <a:r>
                <a:rPr lang="it-IT" sz="2800" dirty="0" smtClean="0">
                  <a:solidFill>
                    <a:schemeClr val="bg1"/>
                  </a:solidFill>
                  <a:latin typeface="Anime Ace" pitchFamily="34" charset="0"/>
                  <a:cs typeface="Arial" pitchFamily="34" charset="0"/>
                </a:rPr>
                <a:t>X-H</a:t>
              </a:r>
              <a:r>
                <a:rPr lang="it-IT" sz="2800" baseline="30000" dirty="0" smtClean="0">
                  <a:solidFill>
                    <a:schemeClr val="bg1"/>
                  </a:solidFill>
                  <a:latin typeface="Anime Ace" pitchFamily="34" charset="0"/>
                  <a:cs typeface="Arial" pitchFamily="34" charset="0"/>
                  <a:sym typeface="Symbol"/>
                </a:rPr>
                <a:t></a:t>
              </a:r>
              <a:r>
                <a:rPr lang="it-IT" sz="2800" dirty="0" smtClean="0">
                  <a:solidFill>
                    <a:schemeClr val="bg1"/>
                  </a:solidFill>
                  <a:latin typeface="Anime Ace" pitchFamily="34" charset="0"/>
                  <a:cs typeface="Arial" pitchFamily="34" charset="0"/>
                </a:rPr>
                <a:t>Y</a:t>
              </a:r>
              <a:endParaRPr lang="it-IT" sz="2800" dirty="0">
                <a:solidFill>
                  <a:schemeClr val="bg1"/>
                </a:solidFill>
                <a:latin typeface="Anime Ace" pitchFamily="34" charset="0"/>
                <a:cs typeface="Arial" pitchFamily="34" charset="0"/>
              </a:endParaRPr>
            </a:p>
          </p:txBody>
        </p:sp>
      </p:grpSp>
      <p:grpSp>
        <p:nvGrpSpPr>
          <p:cNvPr id="15" name="Gruppo 14"/>
          <p:cNvGrpSpPr/>
          <p:nvPr/>
        </p:nvGrpSpPr>
        <p:grpSpPr>
          <a:xfrm>
            <a:off x="5220072" y="1340768"/>
            <a:ext cx="2232248" cy="720080"/>
            <a:chOff x="1763688" y="1340768"/>
            <a:chExt cx="2232248" cy="720080"/>
          </a:xfrm>
        </p:grpSpPr>
        <p:sp>
          <p:nvSpPr>
            <p:cNvPr id="16" name="Fumetto 2 15"/>
            <p:cNvSpPr/>
            <p:nvPr/>
          </p:nvSpPr>
          <p:spPr>
            <a:xfrm>
              <a:off x="1835696" y="1340768"/>
              <a:ext cx="2088232" cy="720080"/>
            </a:xfrm>
            <a:prstGeom prst="wedgeRoundRectCallout">
              <a:avLst>
                <a:gd name="adj1" fmla="val -52577"/>
                <a:gd name="adj2" fmla="val 82762"/>
                <a:gd name="adj3" fmla="val 16667"/>
              </a:avLst>
            </a:prstGeom>
            <a:solidFill>
              <a:schemeClr val="bg1"/>
            </a:solid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CasellaDiTesto 16"/>
            <p:cNvSpPr txBox="1"/>
            <p:nvPr/>
          </p:nvSpPr>
          <p:spPr>
            <a:xfrm>
              <a:off x="1763688" y="1412776"/>
              <a:ext cx="2232248" cy="584775"/>
            </a:xfrm>
            <a:prstGeom prst="rect">
              <a:avLst/>
            </a:prstGeom>
            <a:noFill/>
          </p:spPr>
          <p:txBody>
            <a:bodyPr wrap="square" rtlCol="0">
              <a:spAutoFit/>
            </a:bodyPr>
            <a:lstStyle/>
            <a:p>
              <a:pPr algn="ctr"/>
              <a:r>
                <a:rPr lang="it-IT" sz="1600" dirty="0" smtClean="0">
                  <a:latin typeface="Anime Ace" pitchFamily="34" charset="0"/>
                </a:rPr>
                <a:t>Scusi prof, cos’e’ la vita? </a:t>
              </a:r>
              <a:endParaRPr lang="it-IT" sz="1600" dirty="0">
                <a:latin typeface="Anime Ace" pitchFamily="34" charset="0"/>
              </a:endParaRPr>
            </a:p>
          </p:txBody>
        </p:sp>
      </p:grpSp>
      <p:grpSp>
        <p:nvGrpSpPr>
          <p:cNvPr id="18" name="Gruppo 17"/>
          <p:cNvGrpSpPr/>
          <p:nvPr/>
        </p:nvGrpSpPr>
        <p:grpSpPr>
          <a:xfrm>
            <a:off x="2267744" y="188640"/>
            <a:ext cx="2232248" cy="864096"/>
            <a:chOff x="4788024" y="260648"/>
            <a:chExt cx="2232248" cy="864096"/>
          </a:xfrm>
        </p:grpSpPr>
        <p:sp>
          <p:nvSpPr>
            <p:cNvPr id="19" name="Fumetto 2 18"/>
            <p:cNvSpPr/>
            <p:nvPr/>
          </p:nvSpPr>
          <p:spPr>
            <a:xfrm>
              <a:off x="4788024" y="260648"/>
              <a:ext cx="2232248" cy="864096"/>
            </a:xfrm>
            <a:prstGeom prst="wedgeRoundRectCallout">
              <a:avLst>
                <a:gd name="adj1" fmla="val -50736"/>
                <a:gd name="adj2" fmla="val 89145"/>
                <a:gd name="adj3" fmla="val 16667"/>
              </a:avLst>
            </a:prstGeom>
            <a:solidFill>
              <a:schemeClr val="bg1"/>
            </a:solid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p:cNvSpPr txBox="1"/>
            <p:nvPr/>
          </p:nvSpPr>
          <p:spPr>
            <a:xfrm>
              <a:off x="4788024" y="260648"/>
              <a:ext cx="2232248" cy="830997"/>
            </a:xfrm>
            <a:prstGeom prst="rect">
              <a:avLst/>
            </a:prstGeom>
            <a:noFill/>
          </p:spPr>
          <p:txBody>
            <a:bodyPr wrap="square" rtlCol="0">
              <a:spAutoFit/>
            </a:bodyPr>
            <a:lstStyle/>
            <a:p>
              <a:pPr algn="ctr"/>
              <a:r>
                <a:rPr lang="it-IT" sz="1600" dirty="0" smtClean="0">
                  <a:latin typeface="Anime Ace" pitchFamily="34" charset="0"/>
                </a:rPr>
                <a:t>Questo lo devi chiedere a un filosofo </a:t>
              </a:r>
              <a:endParaRPr lang="it-IT" sz="1600" dirty="0">
                <a:latin typeface="Anime Ace" pitchFamily="34" charset="0"/>
              </a:endParaRPr>
            </a:p>
          </p:txBody>
        </p:sp>
      </p:grpSp>
      <p:sp>
        <p:nvSpPr>
          <p:cNvPr id="21" name="CasellaDiTesto 20"/>
          <p:cNvSpPr txBox="1"/>
          <p:nvPr/>
        </p:nvSpPr>
        <p:spPr>
          <a:xfrm>
            <a:off x="4067944" y="1187460"/>
            <a:ext cx="720080" cy="369332"/>
          </a:xfrm>
          <a:prstGeom prst="rect">
            <a:avLst/>
          </a:prstGeom>
          <a:noFill/>
        </p:spPr>
        <p:txBody>
          <a:bodyPr wrap="square" rtlCol="0">
            <a:spAutoFit/>
          </a:bodyPr>
          <a:lstStyle/>
          <a:p>
            <a:pPr algn="ctr"/>
            <a:r>
              <a:rPr lang="el-GR" dirty="0" smtClean="0">
                <a:solidFill>
                  <a:schemeClr val="bg1"/>
                </a:solidFill>
                <a:latin typeface="Comic Sans MS"/>
              </a:rPr>
              <a:t>δ</a:t>
            </a:r>
            <a:r>
              <a:rPr lang="it-IT" dirty="0" smtClean="0">
                <a:solidFill>
                  <a:schemeClr val="bg1"/>
                </a:solidFill>
                <a:latin typeface="Comic Sans MS"/>
              </a:rPr>
              <a:t>+</a:t>
            </a:r>
            <a:endParaRPr lang="it-IT" dirty="0">
              <a:solidFill>
                <a:schemeClr val="bg1"/>
              </a:solidFill>
            </a:endParaRPr>
          </a:p>
        </p:txBody>
      </p:sp>
      <p:sp>
        <p:nvSpPr>
          <p:cNvPr id="22" name="CasellaDiTesto 21"/>
          <p:cNvSpPr txBox="1"/>
          <p:nvPr/>
        </p:nvSpPr>
        <p:spPr>
          <a:xfrm>
            <a:off x="4716016" y="1196752"/>
            <a:ext cx="720080" cy="369332"/>
          </a:xfrm>
          <a:prstGeom prst="rect">
            <a:avLst/>
          </a:prstGeom>
          <a:noFill/>
        </p:spPr>
        <p:txBody>
          <a:bodyPr wrap="square" rtlCol="0">
            <a:spAutoFit/>
          </a:bodyPr>
          <a:lstStyle/>
          <a:p>
            <a:pPr algn="ctr"/>
            <a:r>
              <a:rPr lang="el-GR" dirty="0" smtClean="0">
                <a:solidFill>
                  <a:schemeClr val="bg1"/>
                </a:solidFill>
                <a:latin typeface="Comic Sans MS"/>
              </a:rPr>
              <a:t>δ</a:t>
            </a:r>
            <a:r>
              <a:rPr lang="it-IT" dirty="0" smtClean="0">
                <a:solidFill>
                  <a:schemeClr val="bg1"/>
                </a:solidFill>
                <a:latin typeface="Comic Sans MS"/>
              </a:rPr>
              <a:t>-</a:t>
            </a:r>
            <a:endParaRPr lang="it-IT" dirty="0">
              <a:solidFill>
                <a:schemeClr val="bg1"/>
              </a:solidFill>
            </a:endParaRPr>
          </a:p>
        </p:txBody>
      </p:sp>
      <p:sp>
        <p:nvSpPr>
          <p:cNvPr id="23" name="CasellaDiTesto 22"/>
          <p:cNvSpPr txBox="1"/>
          <p:nvPr/>
        </p:nvSpPr>
        <p:spPr>
          <a:xfrm>
            <a:off x="3635896" y="1187460"/>
            <a:ext cx="720080" cy="369332"/>
          </a:xfrm>
          <a:prstGeom prst="rect">
            <a:avLst/>
          </a:prstGeom>
          <a:noFill/>
        </p:spPr>
        <p:txBody>
          <a:bodyPr wrap="square" rtlCol="0">
            <a:spAutoFit/>
          </a:bodyPr>
          <a:lstStyle/>
          <a:p>
            <a:pPr algn="ctr"/>
            <a:r>
              <a:rPr lang="el-GR" dirty="0" smtClean="0">
                <a:solidFill>
                  <a:schemeClr val="bg1"/>
                </a:solidFill>
                <a:latin typeface="Comic Sans MS"/>
              </a:rPr>
              <a:t>δ</a:t>
            </a:r>
            <a:r>
              <a:rPr lang="it-IT" dirty="0" smtClean="0">
                <a:solidFill>
                  <a:schemeClr val="bg1"/>
                </a:solidFill>
                <a:latin typeface="Comic Sans MS"/>
              </a:rPr>
              <a:t>-</a:t>
            </a:r>
            <a:endParaRPr lang="it-IT"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0" y="0"/>
            <a:ext cx="9144000" cy="68580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2" name="Gruppo 1"/>
          <p:cNvGrpSpPr/>
          <p:nvPr/>
        </p:nvGrpSpPr>
        <p:grpSpPr>
          <a:xfrm>
            <a:off x="0" y="0"/>
            <a:ext cx="9144000" cy="6858000"/>
            <a:chOff x="0" y="0"/>
            <a:chExt cx="9144000" cy="6858000"/>
          </a:xfrm>
        </p:grpSpPr>
        <p:sp>
          <p:nvSpPr>
            <p:cNvPr id="3" name="Rettangolo 2"/>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899592" y="6165304"/>
              <a:ext cx="7632848" cy="646331"/>
            </a:xfrm>
            <a:prstGeom prst="rect">
              <a:avLst/>
            </a:prstGeom>
            <a:noFill/>
          </p:spPr>
          <p:txBody>
            <a:bodyPr wrap="square" rtlCol="0">
              <a:spAutoFit/>
            </a:bodyPr>
            <a:lstStyle/>
            <a:p>
              <a:pPr algn="ctr"/>
              <a:r>
                <a:rPr lang="it-IT" dirty="0" smtClean="0">
                  <a:solidFill>
                    <a:srgbClr val="800000"/>
                  </a:solidFill>
                  <a:latin typeface="Friz Quadrata Std" panose="020E0602040504020404" pitchFamily="34" charset="0"/>
                </a:rPr>
                <a:t>Raffaello Sanzio (1483-1520), La Scuola di Atene,1509-1511, affresco,  500 x 770 cm, Stanza della Segnatura, Musei Vaticani</a:t>
              </a:r>
              <a:endParaRPr lang="it-IT" dirty="0">
                <a:solidFill>
                  <a:srgbClr val="800000"/>
                </a:solidFill>
                <a:latin typeface="Friz Quadrata Std" panose="020E0602040504020404" pitchFamily="34" charset="0"/>
              </a:endParaRPr>
            </a:p>
          </p:txBody>
        </p:sp>
        <p:pic>
          <p:nvPicPr>
            <p:cNvPr id="5" name="Picture 2" descr="https://upload.wikimedia.org/wikipedia/commons/4/49/%22The_School_of_Athens%22_by_Raffaello_Sanzio_da_Urbino.jpg"/>
            <p:cNvPicPr>
              <a:picLocks noChangeAspect="1" noChangeArrowheads="1"/>
            </p:cNvPicPr>
            <p:nvPr/>
          </p:nvPicPr>
          <p:blipFill>
            <a:blip r:embed="rId2" cstate="print"/>
            <a:srcRect/>
            <a:stretch>
              <a:fillRect/>
            </a:stretch>
          </p:blipFill>
          <p:spPr bwMode="auto">
            <a:xfrm>
              <a:off x="899592" y="260648"/>
              <a:ext cx="7488832" cy="5810707"/>
            </a:xfrm>
            <a:prstGeom prst="rect">
              <a:avLst/>
            </a:prstGeom>
            <a:noFill/>
          </p:spPr>
        </p:pic>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upload.wikimedia.org/wikipedia/commons/4/49/%22The_School_of_Athens%22_by_Raffaello_Sanzio_da_Urbino.jpg"/>
          <p:cNvPicPr>
            <a:picLocks noChangeAspect="1" noChangeArrowheads="1"/>
          </p:cNvPicPr>
          <p:nvPr/>
        </p:nvPicPr>
        <p:blipFill>
          <a:blip r:embed="rId2" cstate="print"/>
          <a:srcRect l="35266" t="33821" r="34035" b="36388"/>
          <a:stretch>
            <a:fillRect/>
          </a:stretch>
        </p:blipFill>
        <p:spPr bwMode="auto">
          <a:xfrm>
            <a:off x="-1" y="-27384"/>
            <a:ext cx="9144001" cy="6885384"/>
          </a:xfrm>
          <a:prstGeom prst="rect">
            <a:avLst/>
          </a:prstGeom>
          <a:noFill/>
        </p:spPr>
      </p:pic>
      <p:grpSp>
        <p:nvGrpSpPr>
          <p:cNvPr id="3" name="Gruppo 2"/>
          <p:cNvGrpSpPr/>
          <p:nvPr/>
        </p:nvGrpSpPr>
        <p:grpSpPr>
          <a:xfrm>
            <a:off x="2987824" y="5841268"/>
            <a:ext cx="1944216" cy="555449"/>
            <a:chOff x="2843808" y="5841268"/>
            <a:chExt cx="1944216" cy="555449"/>
          </a:xfrm>
        </p:grpSpPr>
        <p:sp>
          <p:nvSpPr>
            <p:cNvPr id="4" name="Pergamena 2 3"/>
            <p:cNvSpPr/>
            <p:nvPr/>
          </p:nvSpPr>
          <p:spPr>
            <a:xfrm>
              <a:off x="3023828" y="5841268"/>
              <a:ext cx="1476164" cy="504056"/>
            </a:xfrm>
            <a:prstGeom prst="horizontalScroll">
              <a:avLst/>
            </a:prstGeom>
            <a:solidFill>
              <a:srgbClr val="FFFFCC"/>
            </a:solidFill>
            <a:ln w="9525">
              <a:solidFill>
                <a:srgbClr val="8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2843808" y="5950441"/>
              <a:ext cx="1944216" cy="446276"/>
            </a:xfrm>
            <a:prstGeom prst="rect">
              <a:avLst/>
            </a:prstGeom>
            <a:noFill/>
            <a:ln>
              <a:noFill/>
            </a:ln>
          </p:spPr>
          <p:txBody>
            <a:bodyPr wrap="square" rtlCol="0">
              <a:spAutoFit/>
            </a:bodyPr>
            <a:lstStyle/>
            <a:p>
              <a:pPr algn="ctr"/>
              <a:r>
                <a:rPr lang="it-IT" sz="2300" dirty="0" smtClean="0">
                  <a:solidFill>
                    <a:srgbClr val="800000"/>
                  </a:solidFill>
                  <a:latin typeface="Diogenes" pitchFamily="2" charset="0"/>
                </a:rPr>
                <a:t>PLATONE</a:t>
              </a:r>
              <a:endParaRPr lang="it-IT" sz="2300" dirty="0">
                <a:solidFill>
                  <a:srgbClr val="800000"/>
                </a:solidFill>
                <a:latin typeface="Diogenes" pitchFamily="2" charset="0"/>
              </a:endParaRPr>
            </a:p>
          </p:txBody>
        </p:sp>
      </p:grpSp>
      <p:grpSp>
        <p:nvGrpSpPr>
          <p:cNvPr id="6" name="Gruppo 5"/>
          <p:cNvGrpSpPr/>
          <p:nvPr/>
        </p:nvGrpSpPr>
        <p:grpSpPr>
          <a:xfrm>
            <a:off x="4644008" y="5848962"/>
            <a:ext cx="2376264" cy="540060"/>
            <a:chOff x="4788024" y="5841268"/>
            <a:chExt cx="2376264" cy="540060"/>
          </a:xfrm>
        </p:grpSpPr>
        <p:sp>
          <p:nvSpPr>
            <p:cNvPr id="7" name="Pergamena 2 6"/>
            <p:cNvSpPr/>
            <p:nvPr/>
          </p:nvSpPr>
          <p:spPr>
            <a:xfrm>
              <a:off x="5011716" y="5841268"/>
              <a:ext cx="1928881" cy="504056"/>
            </a:xfrm>
            <a:prstGeom prst="horizontalScroll">
              <a:avLst/>
            </a:prstGeom>
            <a:solidFill>
              <a:srgbClr val="FFFFCC"/>
            </a:solidFill>
            <a:ln w="9525">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p:cNvSpPr txBox="1"/>
            <p:nvPr/>
          </p:nvSpPr>
          <p:spPr>
            <a:xfrm>
              <a:off x="4788024" y="5919663"/>
              <a:ext cx="2376264" cy="461665"/>
            </a:xfrm>
            <a:prstGeom prst="rect">
              <a:avLst/>
            </a:prstGeom>
            <a:noFill/>
            <a:ln>
              <a:noFill/>
            </a:ln>
          </p:spPr>
          <p:txBody>
            <a:bodyPr wrap="square" rtlCol="0">
              <a:spAutoFit/>
            </a:bodyPr>
            <a:lstStyle/>
            <a:p>
              <a:pPr algn="ctr"/>
              <a:r>
                <a:rPr lang="it-IT" sz="2400" dirty="0" smtClean="0">
                  <a:solidFill>
                    <a:srgbClr val="800000"/>
                  </a:solidFill>
                  <a:latin typeface="Diogenes" pitchFamily="2" charset="0"/>
                </a:rPr>
                <a:t>ARISTOTELE</a:t>
              </a:r>
              <a:endParaRPr lang="it-IT" sz="2400" dirty="0">
                <a:solidFill>
                  <a:srgbClr val="800000"/>
                </a:solidFill>
                <a:latin typeface="Diogenes" pitchFamily="2" charset="0"/>
              </a:endParaRPr>
            </a:p>
          </p:txBody>
        </p:sp>
      </p:grpSp>
      <p:grpSp>
        <p:nvGrpSpPr>
          <p:cNvPr id="9" name="Gruppo 8"/>
          <p:cNvGrpSpPr/>
          <p:nvPr/>
        </p:nvGrpSpPr>
        <p:grpSpPr>
          <a:xfrm>
            <a:off x="251520" y="188640"/>
            <a:ext cx="4824536" cy="1296144"/>
            <a:chOff x="3923928" y="188640"/>
            <a:chExt cx="4824536" cy="1296144"/>
          </a:xfrm>
        </p:grpSpPr>
        <p:sp>
          <p:nvSpPr>
            <p:cNvPr id="10" name="Fumetto 2 9"/>
            <p:cNvSpPr/>
            <p:nvPr/>
          </p:nvSpPr>
          <p:spPr>
            <a:xfrm>
              <a:off x="3923928" y="188640"/>
              <a:ext cx="4824536" cy="1296144"/>
            </a:xfrm>
            <a:prstGeom prst="wedgeRoundRectCallout">
              <a:avLst>
                <a:gd name="adj1" fmla="val 29977"/>
                <a:gd name="adj2" fmla="val 102572"/>
                <a:gd name="adj3" fmla="val 16667"/>
              </a:avLst>
            </a:prstGeom>
            <a:solidFill>
              <a:srgbClr val="FFFFFF"/>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p:cNvSpPr txBox="1"/>
            <p:nvPr/>
          </p:nvSpPr>
          <p:spPr>
            <a:xfrm>
              <a:off x="3995936" y="260648"/>
              <a:ext cx="4680520" cy="1200329"/>
            </a:xfrm>
            <a:prstGeom prst="rect">
              <a:avLst/>
            </a:prstGeom>
            <a:noFill/>
          </p:spPr>
          <p:txBody>
            <a:bodyPr wrap="square" rtlCol="0">
              <a:spAutoFit/>
            </a:bodyPr>
            <a:lstStyle/>
            <a:p>
              <a:pPr algn="ctr"/>
              <a:r>
                <a:rPr lang="en-US" dirty="0" smtClean="0">
                  <a:solidFill>
                    <a:srgbClr val="993300"/>
                  </a:solidFill>
                  <a:latin typeface="Comic Sans MS" pitchFamily="66" charset="0"/>
                  <a:ea typeface="Cambria" pitchFamily="18" charset="0"/>
                  <a:cs typeface="Arial" pitchFamily="34" charset="0"/>
                </a:rPr>
                <a:t>La vita è </a:t>
              </a:r>
              <a:r>
                <a:rPr lang="en-US" dirty="0" err="1" smtClean="0">
                  <a:solidFill>
                    <a:srgbClr val="993300"/>
                  </a:solidFill>
                  <a:latin typeface="Comic Sans MS" pitchFamily="66" charset="0"/>
                  <a:ea typeface="Cambria" pitchFamily="18" charset="0"/>
                  <a:cs typeface="Arial" pitchFamily="34" charset="0"/>
                </a:rPr>
                <a:t>una</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conseguenza</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inevitabile</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della</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tendenza</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di</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alcune</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sostanze</a:t>
              </a:r>
              <a:r>
                <a:rPr lang="en-US" dirty="0" smtClean="0">
                  <a:solidFill>
                    <a:srgbClr val="993300"/>
                  </a:solidFill>
                  <a:latin typeface="Comic Sans MS" pitchFamily="66" charset="0"/>
                  <a:ea typeface="Cambria" pitchFamily="18" charset="0"/>
                  <a:cs typeface="Arial" pitchFamily="34" charset="0"/>
                </a:rPr>
                <a:t> a dare </a:t>
              </a:r>
              <a:r>
                <a:rPr lang="en-US" b="1" dirty="0" err="1" smtClean="0">
                  <a:solidFill>
                    <a:srgbClr val="800000"/>
                  </a:solidFill>
                  <a:latin typeface="Comic Sans MS" pitchFamily="66" charset="0"/>
                  <a:ea typeface="Cambria" pitchFamily="18" charset="0"/>
                  <a:cs typeface="Arial" pitchFamily="34" charset="0"/>
                </a:rPr>
                <a:t>legami</a:t>
              </a:r>
              <a:r>
                <a:rPr lang="en-US" b="1" dirty="0" smtClean="0">
                  <a:solidFill>
                    <a:srgbClr val="800000"/>
                  </a:solidFill>
                  <a:latin typeface="Comic Sans MS" pitchFamily="66" charset="0"/>
                  <a:ea typeface="Cambria" pitchFamily="18" charset="0"/>
                  <a:cs typeface="Arial" pitchFamily="34" charset="0"/>
                </a:rPr>
                <a:t> </a:t>
              </a:r>
              <a:r>
                <a:rPr lang="en-US" b="1" dirty="0" err="1" smtClean="0">
                  <a:solidFill>
                    <a:srgbClr val="800000"/>
                  </a:solidFill>
                  <a:latin typeface="Comic Sans MS" pitchFamily="66" charset="0"/>
                  <a:ea typeface="Cambria" pitchFamily="18" charset="0"/>
                  <a:cs typeface="Arial" pitchFamily="34" charset="0"/>
                </a:rPr>
                <a:t>di</a:t>
              </a:r>
              <a:r>
                <a:rPr lang="en-US" b="1" dirty="0" smtClean="0">
                  <a:solidFill>
                    <a:srgbClr val="800000"/>
                  </a:solidFill>
                  <a:latin typeface="Comic Sans MS" pitchFamily="66" charset="0"/>
                  <a:ea typeface="Cambria" pitchFamily="18" charset="0"/>
                  <a:cs typeface="Arial" pitchFamily="34" charset="0"/>
                </a:rPr>
                <a:t> </a:t>
              </a:r>
              <a:r>
                <a:rPr lang="en-US" b="1" dirty="0" err="1" smtClean="0">
                  <a:solidFill>
                    <a:srgbClr val="800000"/>
                  </a:solidFill>
                  <a:latin typeface="Comic Sans MS" pitchFamily="66" charset="0"/>
                  <a:ea typeface="Cambria" pitchFamily="18" charset="0"/>
                  <a:cs typeface="Arial" pitchFamily="34" charset="0"/>
                </a:rPr>
                <a:t>idrogen</a:t>
              </a:r>
              <a:r>
                <a:rPr lang="en-US" dirty="0" err="1" smtClean="0">
                  <a:solidFill>
                    <a:srgbClr val="800000"/>
                  </a:solidFill>
                  <a:latin typeface="Comic Sans MS" pitchFamily="66" charset="0"/>
                  <a:ea typeface="Cambria" pitchFamily="18" charset="0"/>
                  <a:cs typeface="Arial" pitchFamily="34" charset="0"/>
                </a:rPr>
                <a:t>o</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nelle</a:t>
              </a:r>
              <a:r>
                <a:rPr lang="en-US" dirty="0" smtClean="0">
                  <a:solidFill>
                    <a:srgbClr val="993300"/>
                  </a:solidFill>
                  <a:latin typeface="Comic Sans MS" pitchFamily="66" charset="0"/>
                  <a:ea typeface="Cambria" pitchFamily="18" charset="0"/>
                  <a:cs typeface="Arial" pitchFamily="34" charset="0"/>
                </a:rPr>
                <a:t> opportune </a:t>
              </a:r>
              <a:r>
                <a:rPr lang="en-US" dirty="0" err="1" smtClean="0">
                  <a:solidFill>
                    <a:srgbClr val="993300"/>
                  </a:solidFill>
                  <a:latin typeface="Comic Sans MS" pitchFamily="66" charset="0"/>
                  <a:ea typeface="Cambria" pitchFamily="18" charset="0"/>
                  <a:cs typeface="Arial" pitchFamily="34" charset="0"/>
                </a:rPr>
                <a:t>condizioni</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di</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temperatura</a:t>
              </a:r>
              <a:r>
                <a:rPr lang="en-US" dirty="0" smtClean="0">
                  <a:solidFill>
                    <a:srgbClr val="993300"/>
                  </a:solidFill>
                  <a:latin typeface="Comic Sans MS" pitchFamily="66" charset="0"/>
                  <a:ea typeface="Cambria" pitchFamily="18" charset="0"/>
                  <a:cs typeface="Arial" pitchFamily="34" charset="0"/>
                </a:rPr>
                <a:t> e </a:t>
              </a:r>
              <a:r>
                <a:rPr lang="en-US" dirty="0" err="1" smtClean="0">
                  <a:solidFill>
                    <a:srgbClr val="993300"/>
                  </a:solidFill>
                  <a:latin typeface="Comic Sans MS" pitchFamily="66" charset="0"/>
                  <a:ea typeface="Cambria" pitchFamily="18" charset="0"/>
                  <a:cs typeface="Arial" pitchFamily="34" charset="0"/>
                </a:rPr>
                <a:t>di</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pressione</a:t>
              </a:r>
              <a:endParaRPr lang="it-IT" dirty="0">
                <a:solidFill>
                  <a:srgbClr val="993300"/>
                </a:solidFill>
              </a:endParaRPr>
            </a:p>
          </p:txBody>
        </p:sp>
      </p:grpSp>
      <p:grpSp>
        <p:nvGrpSpPr>
          <p:cNvPr id="12" name="Gruppo 11"/>
          <p:cNvGrpSpPr/>
          <p:nvPr/>
        </p:nvGrpSpPr>
        <p:grpSpPr>
          <a:xfrm>
            <a:off x="5940152" y="404664"/>
            <a:ext cx="2592288" cy="1071736"/>
            <a:chOff x="3923928" y="188640"/>
            <a:chExt cx="4824536" cy="1071736"/>
          </a:xfrm>
        </p:grpSpPr>
        <p:sp>
          <p:nvSpPr>
            <p:cNvPr id="13" name="Fumetto 2 12"/>
            <p:cNvSpPr/>
            <p:nvPr/>
          </p:nvSpPr>
          <p:spPr>
            <a:xfrm>
              <a:off x="3923928" y="188640"/>
              <a:ext cx="4824536" cy="1071736"/>
            </a:xfrm>
            <a:prstGeom prst="wedgeRoundRectCallout">
              <a:avLst>
                <a:gd name="adj1" fmla="val -61949"/>
                <a:gd name="adj2" fmla="val 114481"/>
                <a:gd name="adj3" fmla="val 16667"/>
              </a:avLst>
            </a:prstGeom>
            <a:solidFill>
              <a:srgbClr val="FFFFFF"/>
            </a:solidFill>
            <a:ln>
              <a:solidFill>
                <a:srgbClr val="99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CasellaDiTesto 13"/>
            <p:cNvSpPr txBox="1"/>
            <p:nvPr/>
          </p:nvSpPr>
          <p:spPr>
            <a:xfrm>
              <a:off x="3995936" y="260648"/>
              <a:ext cx="4680520" cy="923330"/>
            </a:xfrm>
            <a:prstGeom prst="rect">
              <a:avLst/>
            </a:prstGeom>
            <a:noFill/>
          </p:spPr>
          <p:txBody>
            <a:bodyPr wrap="square" rtlCol="0">
              <a:spAutoFit/>
            </a:bodyPr>
            <a:lstStyle/>
            <a:p>
              <a:pPr algn="ctr"/>
              <a:r>
                <a:rPr lang="en-US" dirty="0" smtClean="0">
                  <a:solidFill>
                    <a:srgbClr val="993300"/>
                  </a:solidFill>
                  <a:latin typeface="Comic Sans MS" pitchFamily="66" charset="0"/>
                  <a:ea typeface="Cambria" pitchFamily="18" charset="0"/>
                  <a:cs typeface="Arial" pitchFamily="34" charset="0"/>
                </a:rPr>
                <a:t>Questa mi </a:t>
              </a:r>
              <a:r>
                <a:rPr lang="en-US" dirty="0" err="1" smtClean="0">
                  <a:solidFill>
                    <a:srgbClr val="993300"/>
                  </a:solidFill>
                  <a:latin typeface="Comic Sans MS" pitchFamily="66" charset="0"/>
                  <a:ea typeface="Cambria" pitchFamily="18" charset="0"/>
                  <a:cs typeface="Arial" pitchFamily="34" charset="0"/>
                </a:rPr>
                <a:t>sembra</a:t>
              </a:r>
              <a:r>
                <a:rPr lang="en-US" dirty="0" smtClean="0">
                  <a:solidFill>
                    <a:srgbClr val="993300"/>
                  </a:solidFill>
                  <a:latin typeface="Comic Sans MS" pitchFamily="66" charset="0"/>
                  <a:ea typeface="Cambria" pitchFamily="18" charset="0"/>
                  <a:cs typeface="Arial" pitchFamily="34" charset="0"/>
                </a:rPr>
                <a:t> </a:t>
              </a:r>
              <a:r>
                <a:rPr lang="en-US" dirty="0" err="1" smtClean="0">
                  <a:solidFill>
                    <a:srgbClr val="993300"/>
                  </a:solidFill>
                  <a:latin typeface="Comic Sans MS" pitchFamily="66" charset="0"/>
                  <a:ea typeface="Cambria" pitchFamily="18" charset="0"/>
                  <a:cs typeface="Arial" pitchFamily="34" charset="0"/>
                </a:rPr>
                <a:t>un’affermazione</a:t>
              </a:r>
              <a:r>
                <a:rPr lang="en-US" dirty="0" smtClean="0">
                  <a:solidFill>
                    <a:srgbClr val="993300"/>
                  </a:solidFill>
                  <a:latin typeface="Comic Sans MS" pitchFamily="66" charset="0"/>
                  <a:ea typeface="Cambria" pitchFamily="18" charset="0"/>
                  <a:cs typeface="Arial" pitchFamily="34" charset="0"/>
                </a:rPr>
                <a:t> forte, quasi </a:t>
              </a:r>
              <a:r>
                <a:rPr lang="en-US" dirty="0" err="1" smtClean="0">
                  <a:solidFill>
                    <a:srgbClr val="993300"/>
                  </a:solidFill>
                  <a:latin typeface="Comic Sans MS" pitchFamily="66" charset="0"/>
                  <a:ea typeface="Cambria" pitchFamily="18" charset="0"/>
                  <a:cs typeface="Arial" pitchFamily="34" charset="0"/>
                </a:rPr>
                <a:t>blasfema</a:t>
              </a:r>
              <a:endParaRPr lang="it-IT" dirty="0">
                <a:solidFill>
                  <a:srgbClr val="9933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l="14109" t="18329" r="39683" b="45624"/>
          <a:stretch>
            <a:fillRect/>
          </a:stretch>
        </p:blipFill>
        <p:spPr bwMode="auto">
          <a:xfrm>
            <a:off x="539552" y="0"/>
            <a:ext cx="8146478" cy="3573016"/>
          </a:xfrm>
          <a:prstGeom prst="rect">
            <a:avLst/>
          </a:prstGeom>
          <a:noFill/>
          <a:ln w="9525">
            <a:noFill/>
            <a:miter lim="800000"/>
            <a:headEnd/>
            <a:tailEnd/>
          </a:ln>
        </p:spPr>
      </p:pic>
      <p:sp>
        <p:nvSpPr>
          <p:cNvPr id="3" name="Rettangolo 2"/>
          <p:cNvSpPr/>
          <p:nvPr/>
        </p:nvSpPr>
        <p:spPr>
          <a:xfrm>
            <a:off x="539552" y="3717032"/>
            <a:ext cx="8280920" cy="2800767"/>
          </a:xfrm>
          <a:prstGeom prst="rect">
            <a:avLst/>
          </a:prstGeom>
        </p:spPr>
        <p:txBody>
          <a:bodyPr wrap="square">
            <a:spAutoFit/>
          </a:bodyPr>
          <a:lstStyle/>
          <a:p>
            <a:r>
              <a:rPr lang="en-US" sz="2200" dirty="0" smtClean="0">
                <a:solidFill>
                  <a:srgbClr val="003300"/>
                </a:solidFill>
                <a:latin typeface="Arial" pitchFamily="34" charset="0"/>
                <a:cs typeface="Arial" pitchFamily="34" charset="0"/>
              </a:rPr>
              <a:t>What amazes me is that molecular biologists and those who deal with gene expression, and all the other wonders of molecular biology don’t paraphrase Psalm 19A: “DNA declares the glory of God, and gene expression shows forth the work of His hands..”. Certainly the hydrogen bond, which is a crucial element in these processes, neither too weak nor too strong, is a marvel in itself. God’s providence in molecular biology is as marvelous as it is in physics.</a:t>
            </a:r>
          </a:p>
        </p:txBody>
      </p:sp>
      <p:cxnSp>
        <p:nvCxnSpPr>
          <p:cNvPr id="5" name="Connettore 1 4"/>
          <p:cNvCxnSpPr/>
          <p:nvPr/>
        </p:nvCxnSpPr>
        <p:spPr>
          <a:xfrm>
            <a:off x="611560" y="6093296"/>
            <a:ext cx="792088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Connettore 1 5"/>
          <p:cNvCxnSpPr/>
          <p:nvPr/>
        </p:nvCxnSpPr>
        <p:spPr>
          <a:xfrm>
            <a:off x="611560" y="6453336"/>
            <a:ext cx="100811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wipe(up)">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35496" y="-27384"/>
            <a:ext cx="9144000" cy="6857999"/>
          </a:xfrm>
          <a:prstGeom prst="rect">
            <a:avLst/>
          </a:prstGeom>
        </p:spPr>
      </p:pic>
      <p:sp>
        <p:nvSpPr>
          <p:cNvPr id="13" name="Rettangolo 12"/>
          <p:cNvSpPr/>
          <p:nvPr/>
        </p:nvSpPr>
        <p:spPr>
          <a:xfrm>
            <a:off x="0" y="0"/>
            <a:ext cx="9144000" cy="685800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2" name="Gruppo 11"/>
          <p:cNvGrpSpPr/>
          <p:nvPr/>
        </p:nvGrpSpPr>
        <p:grpSpPr>
          <a:xfrm>
            <a:off x="2915816" y="476672"/>
            <a:ext cx="3528392" cy="3384376"/>
            <a:chOff x="5004048" y="1124744"/>
            <a:chExt cx="3528392" cy="3384376"/>
          </a:xfrm>
        </p:grpSpPr>
        <p:sp>
          <p:nvSpPr>
            <p:cNvPr id="6" name="Rettangolo arrotondato 5"/>
            <p:cNvSpPr/>
            <p:nvPr/>
          </p:nvSpPr>
          <p:spPr>
            <a:xfrm>
              <a:off x="5004048" y="1124744"/>
              <a:ext cx="3528392" cy="3384376"/>
            </a:xfrm>
            <a:prstGeom prst="roundRect">
              <a:avLst/>
            </a:prstGeom>
            <a:solidFill>
              <a:schemeClr val="bg1"/>
            </a:solidFill>
            <a:ln w="1905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p:cNvSpPr txBox="1"/>
            <p:nvPr/>
          </p:nvSpPr>
          <p:spPr>
            <a:xfrm>
              <a:off x="6372200" y="1710968"/>
              <a:ext cx="720080" cy="1862048"/>
            </a:xfrm>
            <a:prstGeom prst="rect">
              <a:avLst/>
            </a:prstGeom>
            <a:noFill/>
          </p:spPr>
          <p:txBody>
            <a:bodyPr wrap="square" rtlCol="0">
              <a:spAutoFit/>
            </a:bodyPr>
            <a:lstStyle/>
            <a:p>
              <a:pPr algn="ctr"/>
              <a:r>
                <a:rPr lang="it-IT" sz="11500" b="1" dirty="0" smtClean="0">
                  <a:latin typeface="Arial" pitchFamily="34" charset="0"/>
                  <a:cs typeface="Arial" pitchFamily="34" charset="0"/>
                </a:rPr>
                <a:t>C</a:t>
              </a:r>
              <a:endParaRPr lang="it-IT" sz="11500" b="1" dirty="0">
                <a:latin typeface="Arial" pitchFamily="34" charset="0"/>
                <a:cs typeface="Arial" pitchFamily="34" charset="0"/>
              </a:endParaRPr>
            </a:p>
          </p:txBody>
        </p:sp>
        <p:sp>
          <p:nvSpPr>
            <p:cNvPr id="8" name="CasellaDiTesto 7"/>
            <p:cNvSpPr txBox="1"/>
            <p:nvPr/>
          </p:nvSpPr>
          <p:spPr>
            <a:xfrm>
              <a:off x="6660232" y="1332057"/>
              <a:ext cx="1656184" cy="584775"/>
            </a:xfrm>
            <a:prstGeom prst="rect">
              <a:avLst/>
            </a:prstGeom>
            <a:noFill/>
          </p:spPr>
          <p:txBody>
            <a:bodyPr wrap="square" rtlCol="0">
              <a:spAutoFit/>
            </a:bodyPr>
            <a:lstStyle/>
            <a:p>
              <a:pPr algn="ctr"/>
              <a:r>
                <a:rPr lang="it-IT" sz="3200" b="1" dirty="0" smtClean="0">
                  <a:latin typeface="Arial" pitchFamily="34" charset="0"/>
                  <a:cs typeface="Arial" pitchFamily="34" charset="0"/>
                </a:rPr>
                <a:t>2s</a:t>
              </a:r>
              <a:r>
                <a:rPr lang="it-IT" sz="3200" b="1" baseline="30000" dirty="0" smtClean="0">
                  <a:latin typeface="Arial" pitchFamily="34" charset="0"/>
                  <a:cs typeface="Arial" pitchFamily="34" charset="0"/>
                </a:rPr>
                <a:t>2</a:t>
              </a:r>
              <a:r>
                <a:rPr lang="it-IT" sz="3200" b="1" dirty="0" smtClean="0">
                  <a:latin typeface="Arial" pitchFamily="34" charset="0"/>
                  <a:cs typeface="Arial" pitchFamily="34" charset="0"/>
                </a:rPr>
                <a:t> 2p</a:t>
              </a:r>
              <a:r>
                <a:rPr lang="it-IT" sz="3200" b="1" baseline="30000" dirty="0" smtClean="0">
                  <a:latin typeface="Arial" pitchFamily="34" charset="0"/>
                  <a:cs typeface="Arial" pitchFamily="34" charset="0"/>
                </a:rPr>
                <a:t>2</a:t>
              </a:r>
              <a:endParaRPr lang="it-IT" sz="3200" b="1" baseline="30000" dirty="0">
                <a:latin typeface="Arial" pitchFamily="34" charset="0"/>
                <a:cs typeface="Arial" pitchFamily="34" charset="0"/>
              </a:endParaRPr>
            </a:p>
          </p:txBody>
        </p:sp>
        <p:sp>
          <p:nvSpPr>
            <p:cNvPr id="9" name="CasellaDiTesto 8"/>
            <p:cNvSpPr txBox="1"/>
            <p:nvPr/>
          </p:nvSpPr>
          <p:spPr>
            <a:xfrm>
              <a:off x="5292080" y="1196752"/>
              <a:ext cx="720080" cy="923330"/>
            </a:xfrm>
            <a:prstGeom prst="rect">
              <a:avLst/>
            </a:prstGeom>
            <a:noFill/>
          </p:spPr>
          <p:txBody>
            <a:bodyPr wrap="square" rtlCol="0">
              <a:spAutoFit/>
            </a:bodyPr>
            <a:lstStyle/>
            <a:p>
              <a:pPr algn="ctr"/>
              <a:r>
                <a:rPr lang="it-IT" sz="5400" b="1" dirty="0" smtClean="0">
                  <a:latin typeface="Arial" pitchFamily="34" charset="0"/>
                  <a:cs typeface="Arial" pitchFamily="34" charset="0"/>
                </a:rPr>
                <a:t>6</a:t>
              </a:r>
              <a:endParaRPr lang="it-IT" sz="5400" b="1" dirty="0">
                <a:latin typeface="Arial" pitchFamily="34" charset="0"/>
                <a:cs typeface="Arial" pitchFamily="34" charset="0"/>
              </a:endParaRPr>
            </a:p>
          </p:txBody>
        </p:sp>
        <p:sp>
          <p:nvSpPr>
            <p:cNvPr id="10" name="CasellaDiTesto 9"/>
            <p:cNvSpPr txBox="1"/>
            <p:nvPr/>
          </p:nvSpPr>
          <p:spPr>
            <a:xfrm>
              <a:off x="5436096" y="3091607"/>
              <a:ext cx="2808312" cy="769441"/>
            </a:xfrm>
            <a:prstGeom prst="rect">
              <a:avLst/>
            </a:prstGeom>
            <a:noFill/>
          </p:spPr>
          <p:txBody>
            <a:bodyPr wrap="square" rtlCol="0">
              <a:spAutoFit/>
            </a:bodyPr>
            <a:lstStyle/>
            <a:p>
              <a:pPr algn="ctr"/>
              <a:r>
                <a:rPr lang="it-IT" sz="4400" b="1" dirty="0" smtClean="0">
                  <a:latin typeface="Arial" pitchFamily="34" charset="0"/>
                  <a:cs typeface="Arial" pitchFamily="34" charset="0"/>
                </a:rPr>
                <a:t>Carbonio</a:t>
              </a:r>
              <a:endParaRPr lang="it-IT" sz="4400" b="1" dirty="0">
                <a:latin typeface="Arial" pitchFamily="34" charset="0"/>
                <a:cs typeface="Arial" pitchFamily="34" charset="0"/>
              </a:endParaRPr>
            </a:p>
          </p:txBody>
        </p:sp>
        <p:sp>
          <p:nvSpPr>
            <p:cNvPr id="11" name="CasellaDiTesto 10"/>
            <p:cNvSpPr txBox="1"/>
            <p:nvPr/>
          </p:nvSpPr>
          <p:spPr>
            <a:xfrm>
              <a:off x="5436096" y="3790781"/>
              <a:ext cx="2736304" cy="646331"/>
            </a:xfrm>
            <a:prstGeom prst="rect">
              <a:avLst/>
            </a:prstGeom>
            <a:noFill/>
          </p:spPr>
          <p:txBody>
            <a:bodyPr wrap="square" rtlCol="0">
              <a:spAutoFit/>
            </a:bodyPr>
            <a:lstStyle/>
            <a:p>
              <a:pPr algn="ctr"/>
              <a:r>
                <a:rPr lang="it-IT" sz="3600" b="1" dirty="0" smtClean="0">
                  <a:latin typeface="Arial" pitchFamily="34" charset="0"/>
                  <a:cs typeface="Arial" pitchFamily="34" charset="0"/>
                </a:rPr>
                <a:t>12.0107</a:t>
              </a:r>
              <a:endParaRPr lang="it-IT" sz="3600" b="1" dirty="0">
                <a:latin typeface="Arial" pitchFamily="34" charset="0"/>
                <a:cs typeface="Arial" pitchFamily="34" charset="0"/>
              </a:endParaRPr>
            </a:p>
          </p:txBody>
        </p:sp>
      </p:grpSp>
      <p:grpSp>
        <p:nvGrpSpPr>
          <p:cNvPr id="22" name="Gruppo 21"/>
          <p:cNvGrpSpPr/>
          <p:nvPr/>
        </p:nvGrpSpPr>
        <p:grpSpPr>
          <a:xfrm rot="20169479">
            <a:off x="881843" y="1806705"/>
            <a:ext cx="7416824" cy="584775"/>
            <a:chOff x="1043608" y="1556792"/>
            <a:chExt cx="7416824" cy="584775"/>
          </a:xfrm>
        </p:grpSpPr>
        <p:sp>
          <p:nvSpPr>
            <p:cNvPr id="18" name="CasellaDiTesto 17"/>
            <p:cNvSpPr txBox="1"/>
            <p:nvPr/>
          </p:nvSpPr>
          <p:spPr>
            <a:xfrm>
              <a:off x="1043608" y="1556792"/>
              <a:ext cx="7416824" cy="584775"/>
            </a:xfrm>
            <a:prstGeom prst="rect">
              <a:avLst/>
            </a:prstGeom>
            <a:solidFill>
              <a:srgbClr val="FFFF00"/>
            </a:solidFill>
            <a:ln>
              <a:noFill/>
            </a:ln>
          </p:spPr>
          <p:txBody>
            <a:bodyPr wrap="square" rtlCol="0">
              <a:spAutoFit/>
            </a:bodyPr>
            <a:lstStyle/>
            <a:p>
              <a:pPr algn="ctr"/>
              <a:r>
                <a:rPr lang="it-IT" sz="3200" dirty="0" smtClean="0">
                  <a:solidFill>
                    <a:srgbClr val="FF0000"/>
                  </a:solidFill>
                  <a:latin typeface="Stencil" pitchFamily="82" charset="0"/>
                </a:rPr>
                <a:t>TENDENZA  ALLA  CONCATENAZIONE</a:t>
              </a:r>
              <a:endParaRPr lang="it-IT" sz="3200" dirty="0">
                <a:solidFill>
                  <a:srgbClr val="FF0000"/>
                </a:solidFill>
                <a:latin typeface="Stencil" pitchFamily="82" charset="0"/>
              </a:endParaRPr>
            </a:p>
          </p:txBody>
        </p:sp>
        <p:cxnSp>
          <p:nvCxnSpPr>
            <p:cNvPr id="20" name="Connettore 1 19"/>
            <p:cNvCxnSpPr/>
            <p:nvPr/>
          </p:nvCxnSpPr>
          <p:spPr>
            <a:xfrm>
              <a:off x="1043608" y="1556792"/>
              <a:ext cx="741682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a:off x="1043608" y="2132856"/>
              <a:ext cx="7416824" cy="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5" name="Gruppo 24"/>
          <p:cNvGrpSpPr/>
          <p:nvPr/>
        </p:nvGrpSpPr>
        <p:grpSpPr>
          <a:xfrm>
            <a:off x="360040" y="4221088"/>
            <a:ext cx="8568952" cy="461665"/>
            <a:chOff x="360040" y="4221088"/>
            <a:chExt cx="8568952" cy="461665"/>
          </a:xfrm>
        </p:grpSpPr>
        <p:sp>
          <p:nvSpPr>
            <p:cNvPr id="14" name="CasellaDiTesto 13"/>
            <p:cNvSpPr txBox="1"/>
            <p:nvPr/>
          </p:nvSpPr>
          <p:spPr>
            <a:xfrm>
              <a:off x="360040" y="4221088"/>
              <a:ext cx="8568952" cy="461665"/>
            </a:xfrm>
            <a:prstGeom prst="rect">
              <a:avLst/>
            </a:prstGeom>
            <a:noFill/>
          </p:spPr>
          <p:txBody>
            <a:bodyPr wrap="square" rtlCol="0">
              <a:spAutoFit/>
            </a:bodyPr>
            <a:lstStyle/>
            <a:p>
              <a:pPr marL="536575" indent="-536575">
                <a:buFont typeface="Wingdings" pitchFamily="2" charset="2"/>
                <a:buChar char="q"/>
                <a:tabLst>
                  <a:tab pos="536575" algn="l"/>
                </a:tabLst>
              </a:pPr>
              <a:r>
                <a:rPr lang="it-IT" sz="2400" dirty="0" smtClean="0">
                  <a:latin typeface="Comic Sans MS" pitchFamily="66" charset="0"/>
                </a:rPr>
                <a:t>il legame C-H non è polarizzato;     non dà legami di H</a:t>
              </a:r>
              <a:endParaRPr lang="it-IT" sz="2400" dirty="0">
                <a:latin typeface="Comic Sans MS" pitchFamily="66" charset="0"/>
              </a:endParaRPr>
            </a:p>
          </p:txBody>
        </p:sp>
        <p:sp>
          <p:nvSpPr>
            <p:cNvPr id="19" name="Rettangolo arrotondato 18"/>
            <p:cNvSpPr/>
            <p:nvPr/>
          </p:nvSpPr>
          <p:spPr>
            <a:xfrm>
              <a:off x="5508104" y="4293096"/>
              <a:ext cx="288032" cy="360040"/>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200" b="1" dirty="0" smtClean="0">
                  <a:solidFill>
                    <a:schemeClr val="tx1"/>
                  </a:solidFill>
                  <a:latin typeface="Arial" pitchFamily="34" charset="0"/>
                  <a:cs typeface="Arial" pitchFamily="34" charset="0"/>
                </a:rPr>
                <a:t>C</a:t>
              </a:r>
              <a:endParaRPr lang="it-IT" sz="2200" b="1" dirty="0">
                <a:solidFill>
                  <a:schemeClr val="tx1"/>
                </a:solidFill>
                <a:latin typeface="Arial" pitchFamily="34" charset="0"/>
                <a:cs typeface="Arial" pitchFamily="34" charset="0"/>
              </a:endParaRPr>
            </a:p>
          </p:txBody>
        </p:sp>
      </p:grpSp>
      <p:grpSp>
        <p:nvGrpSpPr>
          <p:cNvPr id="26" name="Gruppo 25"/>
          <p:cNvGrpSpPr/>
          <p:nvPr/>
        </p:nvGrpSpPr>
        <p:grpSpPr>
          <a:xfrm>
            <a:off x="360040" y="4797152"/>
            <a:ext cx="8568952" cy="830997"/>
            <a:chOff x="360040" y="4797152"/>
            <a:chExt cx="8568952" cy="830997"/>
          </a:xfrm>
        </p:grpSpPr>
        <p:sp>
          <p:nvSpPr>
            <p:cNvPr id="15" name="CasellaDiTesto 14"/>
            <p:cNvSpPr txBox="1"/>
            <p:nvPr/>
          </p:nvSpPr>
          <p:spPr>
            <a:xfrm>
              <a:off x="360040" y="4797152"/>
              <a:ext cx="8568952" cy="830997"/>
            </a:xfrm>
            <a:prstGeom prst="rect">
              <a:avLst/>
            </a:prstGeom>
            <a:noFill/>
          </p:spPr>
          <p:txBody>
            <a:bodyPr wrap="square" rtlCol="0">
              <a:spAutoFit/>
            </a:bodyPr>
            <a:lstStyle/>
            <a:p>
              <a:pPr marL="536575" indent="-536575">
                <a:buFont typeface="Wingdings" pitchFamily="2" charset="2"/>
                <a:buChar char="q"/>
                <a:tabLst>
                  <a:tab pos="536575" algn="l"/>
                </a:tabLst>
              </a:pPr>
              <a:r>
                <a:rPr lang="it-IT" sz="2400" dirty="0" smtClean="0">
                  <a:latin typeface="Comic Sans MS" pitchFamily="66" charset="0"/>
                </a:rPr>
                <a:t>   ha 4 elettroni di valenza che può sistemare nei suoi 4 orbitali esterni (2s, 2p</a:t>
              </a:r>
              <a:r>
                <a:rPr lang="it-IT" sz="2400" baseline="-25000" dirty="0" smtClean="0">
                  <a:latin typeface="Comic Sans MS" pitchFamily="66" charset="0"/>
                </a:rPr>
                <a:t>x</a:t>
              </a:r>
              <a:r>
                <a:rPr lang="it-IT" sz="2400" dirty="0" smtClean="0">
                  <a:latin typeface="Comic Sans MS" pitchFamily="66" charset="0"/>
                </a:rPr>
                <a:t>, 2p</a:t>
              </a:r>
              <a:r>
                <a:rPr lang="it-IT" sz="2400" baseline="-25000" dirty="0" smtClean="0">
                  <a:latin typeface="Comic Sans MS" pitchFamily="66" charset="0"/>
                </a:rPr>
                <a:t>y</a:t>
              </a:r>
              <a:r>
                <a:rPr lang="it-IT" sz="2400" dirty="0" smtClean="0">
                  <a:latin typeface="Comic Sans MS" pitchFamily="66" charset="0"/>
                </a:rPr>
                <a:t>, 2p</a:t>
              </a:r>
              <a:r>
                <a:rPr lang="it-IT" sz="2400" baseline="-25000" dirty="0" smtClean="0">
                  <a:latin typeface="Comic Sans MS" pitchFamily="66" charset="0"/>
                </a:rPr>
                <a:t>z</a:t>
              </a:r>
              <a:r>
                <a:rPr lang="it-IT" sz="2400" dirty="0" smtClean="0">
                  <a:latin typeface="Comic Sans MS" pitchFamily="66" charset="0"/>
                </a:rPr>
                <a:t>) </a:t>
              </a:r>
              <a:r>
                <a:rPr lang="it-IT" sz="2400" dirty="0" smtClean="0">
                  <a:latin typeface="Comic Sans MS" pitchFamily="66" charset="0"/>
                  <a:sym typeface="Wingdings 3"/>
                </a:rPr>
                <a:t> 4 legami covalenti</a:t>
              </a:r>
              <a:endParaRPr lang="it-IT" sz="2400" dirty="0">
                <a:latin typeface="Comic Sans MS" pitchFamily="66" charset="0"/>
              </a:endParaRPr>
            </a:p>
          </p:txBody>
        </p:sp>
        <p:sp>
          <p:nvSpPr>
            <p:cNvPr id="23" name="Rettangolo arrotondato 22"/>
            <p:cNvSpPr/>
            <p:nvPr/>
          </p:nvSpPr>
          <p:spPr>
            <a:xfrm>
              <a:off x="899592" y="4869160"/>
              <a:ext cx="288032" cy="360040"/>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200" b="1" dirty="0" smtClean="0">
                  <a:solidFill>
                    <a:schemeClr val="tx1"/>
                  </a:solidFill>
                  <a:latin typeface="Arial" pitchFamily="34" charset="0"/>
                  <a:cs typeface="Arial" pitchFamily="34" charset="0"/>
                </a:rPr>
                <a:t>C</a:t>
              </a:r>
              <a:endParaRPr lang="it-IT" sz="2200" b="1" dirty="0">
                <a:solidFill>
                  <a:schemeClr val="tx1"/>
                </a:solidFill>
                <a:latin typeface="Arial" pitchFamily="34" charset="0"/>
                <a:cs typeface="Arial" pitchFamily="34" charset="0"/>
              </a:endParaRPr>
            </a:p>
          </p:txBody>
        </p:sp>
      </p:grpSp>
      <p:grpSp>
        <p:nvGrpSpPr>
          <p:cNvPr id="27" name="Gruppo 26"/>
          <p:cNvGrpSpPr/>
          <p:nvPr/>
        </p:nvGrpSpPr>
        <p:grpSpPr>
          <a:xfrm>
            <a:off x="360040" y="5661248"/>
            <a:ext cx="8964488" cy="1200329"/>
            <a:chOff x="360040" y="5661248"/>
            <a:chExt cx="8964488" cy="1200329"/>
          </a:xfrm>
        </p:grpSpPr>
        <p:sp>
          <p:nvSpPr>
            <p:cNvPr id="16" name="CasellaDiTesto 15"/>
            <p:cNvSpPr txBox="1"/>
            <p:nvPr/>
          </p:nvSpPr>
          <p:spPr>
            <a:xfrm>
              <a:off x="360040" y="5661248"/>
              <a:ext cx="8964488" cy="1200329"/>
            </a:xfrm>
            <a:prstGeom prst="rect">
              <a:avLst/>
            </a:prstGeom>
            <a:noFill/>
          </p:spPr>
          <p:txBody>
            <a:bodyPr wrap="square" rtlCol="0">
              <a:spAutoFit/>
            </a:bodyPr>
            <a:lstStyle/>
            <a:p>
              <a:pPr marL="536575" indent="-536575">
                <a:buFont typeface="Wingdings" pitchFamily="2" charset="2"/>
                <a:buChar char="q"/>
                <a:tabLst>
                  <a:tab pos="536575" algn="l"/>
                </a:tabLst>
              </a:pPr>
              <a:r>
                <a:rPr lang="it-IT" sz="2400" dirty="0" smtClean="0">
                  <a:latin typeface="Comic Sans MS" pitchFamily="66" charset="0"/>
                </a:rPr>
                <a:t>   è abbastanza piccolo da dare buone sovrapposizioni orbitali e forti legami </a:t>
              </a:r>
              <a:r>
                <a:rPr lang="el-GR" sz="2400" dirty="0" smtClean="0">
                  <a:latin typeface="Comic Sans MS" pitchFamily="66" charset="0"/>
                </a:rPr>
                <a:t>σ</a:t>
              </a:r>
              <a:r>
                <a:rPr lang="it-IT" sz="2400" dirty="0" smtClean="0">
                  <a:latin typeface="Comic Sans MS" pitchFamily="66" charset="0"/>
                </a:rPr>
                <a:t> e </a:t>
              </a:r>
              <a:r>
                <a:rPr lang="el-GR" sz="2400" dirty="0" smtClean="0">
                  <a:latin typeface="Comic Sans MS" pitchFamily="66" charset="0"/>
                </a:rPr>
                <a:t>π</a:t>
              </a:r>
              <a:r>
                <a:rPr lang="it-IT" sz="2400" dirty="0" smtClean="0">
                  <a:latin typeface="Comic Sans MS" pitchFamily="66" charset="0"/>
                </a:rPr>
                <a:t> con se stesso e con gli altri elementi del 2° Periodo (N, O) </a:t>
              </a:r>
              <a:endParaRPr lang="it-IT" sz="2400" dirty="0">
                <a:latin typeface="Comic Sans MS" pitchFamily="66" charset="0"/>
              </a:endParaRPr>
            </a:p>
          </p:txBody>
        </p:sp>
        <p:sp>
          <p:nvSpPr>
            <p:cNvPr id="24" name="Rettangolo arrotondato 23"/>
            <p:cNvSpPr/>
            <p:nvPr/>
          </p:nvSpPr>
          <p:spPr>
            <a:xfrm>
              <a:off x="899592" y="5733256"/>
              <a:ext cx="288032" cy="360040"/>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200" b="1" dirty="0" smtClean="0">
                  <a:solidFill>
                    <a:schemeClr val="tx1"/>
                  </a:solidFill>
                  <a:latin typeface="Arial" pitchFamily="34" charset="0"/>
                  <a:cs typeface="Arial" pitchFamily="34" charset="0"/>
                </a:rPr>
                <a:t>C</a:t>
              </a:r>
              <a:endParaRPr lang="it-IT" sz="2200" b="1" dirty="0">
                <a:solidFill>
                  <a:schemeClr val="tx1"/>
                </a:solidFill>
                <a:latin typeface="Arial" pitchFamily="34" charset="0"/>
                <a:cs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uppo 17"/>
          <p:cNvGrpSpPr/>
          <p:nvPr/>
        </p:nvGrpSpPr>
        <p:grpSpPr>
          <a:xfrm>
            <a:off x="4536504" y="4581128"/>
            <a:ext cx="1670008" cy="1296144"/>
            <a:chOff x="4536504" y="4581128"/>
            <a:chExt cx="1670008" cy="1296144"/>
          </a:xfrm>
        </p:grpSpPr>
        <p:graphicFrame>
          <p:nvGraphicFramePr>
            <p:cNvPr id="179205" name="Object 5"/>
            <p:cNvGraphicFramePr>
              <a:graphicFrameLocks noChangeAspect="1"/>
            </p:cNvGraphicFramePr>
            <p:nvPr/>
          </p:nvGraphicFramePr>
          <p:xfrm>
            <a:off x="4860032" y="4581128"/>
            <a:ext cx="1346480" cy="1296144"/>
          </p:xfrm>
          <a:graphic>
            <a:graphicData uri="http://schemas.openxmlformats.org/presentationml/2006/ole">
              <mc:AlternateContent xmlns:mc="http://schemas.openxmlformats.org/markup-compatibility/2006">
                <mc:Choice xmlns:v="urn:schemas-microsoft-com:vml" Requires="v">
                  <p:oleObj spid="_x0000_s179789" name="Document" r:id="rId3" imgW="1019160" imgH="981000" progId="ChemWindow.Document">
                    <p:embed/>
                  </p:oleObj>
                </mc:Choice>
                <mc:Fallback>
                  <p:oleObj name="Document" r:id="rId3" imgW="1019160" imgH="981000" progId="ChemWindow.Document">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4581128"/>
                          <a:ext cx="1346480"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5" name="CasellaDiTesto 14"/>
            <p:cNvSpPr txBox="1"/>
            <p:nvPr/>
          </p:nvSpPr>
          <p:spPr>
            <a:xfrm>
              <a:off x="4536504" y="4792941"/>
              <a:ext cx="1259632" cy="400110"/>
            </a:xfrm>
            <a:prstGeom prst="rect">
              <a:avLst/>
            </a:prstGeom>
            <a:noFill/>
          </p:spPr>
          <p:txBody>
            <a:bodyPr wrap="square" rtlCol="0">
              <a:spAutoFit/>
            </a:bodyPr>
            <a:lstStyle/>
            <a:p>
              <a:pPr algn="ctr"/>
              <a:r>
                <a:rPr lang="it-IT" sz="2000" dirty="0" smtClean="0">
                  <a:latin typeface="Comic Sans MS" pitchFamily="66" charset="0"/>
                  <a:cs typeface="Arial" pitchFamily="34" charset="0"/>
                </a:rPr>
                <a:t>120°</a:t>
              </a:r>
              <a:endParaRPr lang="it-IT" sz="2000" baseline="30000" dirty="0">
                <a:latin typeface="Comic Sans MS" pitchFamily="66" charset="0"/>
                <a:cs typeface="Arial" pitchFamily="34" charset="0"/>
              </a:endParaRPr>
            </a:p>
          </p:txBody>
        </p:sp>
      </p:grpSp>
      <p:graphicFrame>
        <p:nvGraphicFramePr>
          <p:cNvPr id="179207" name="Object 7"/>
          <p:cNvGraphicFramePr>
            <a:graphicFrameLocks noChangeAspect="1"/>
          </p:cNvGraphicFramePr>
          <p:nvPr>
            <p:extLst>
              <p:ext uri="{D42A27DB-BD31-4B8C-83A1-F6EECF244321}">
                <p14:modId xmlns:p14="http://schemas.microsoft.com/office/powerpoint/2010/main" val="2605518611"/>
              </p:ext>
            </p:extLst>
          </p:nvPr>
        </p:nvGraphicFramePr>
        <p:xfrm>
          <a:off x="4829054" y="4628356"/>
          <a:ext cx="1384843" cy="1277491"/>
        </p:xfrm>
        <a:graphic>
          <a:graphicData uri="http://schemas.openxmlformats.org/presentationml/2006/ole">
            <mc:AlternateContent xmlns:mc="http://schemas.openxmlformats.org/markup-compatibility/2006">
              <mc:Choice xmlns:v="urn:schemas-microsoft-com:vml" Requires="v">
                <p:oleObj spid="_x0000_s179790" name="Document" r:id="rId5" imgW="1228680" imgH="1133640" progId="ChemWindow.Document">
                  <p:embed/>
                </p:oleObj>
              </mc:Choice>
              <mc:Fallback>
                <p:oleObj name="Document" r:id="rId5" imgW="1228680" imgH="1133640" progId="ChemWindow.Document">
                  <p:embed/>
                  <p:pic>
                    <p:nvPicPr>
                      <p:cNvPr id="0"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29054" y="4628356"/>
                        <a:ext cx="1384843" cy="1277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7" name="Gruppo 16"/>
          <p:cNvGrpSpPr/>
          <p:nvPr/>
        </p:nvGrpSpPr>
        <p:grpSpPr>
          <a:xfrm>
            <a:off x="1907704" y="4509120"/>
            <a:ext cx="2232248" cy="1430833"/>
            <a:chOff x="1907704" y="4509120"/>
            <a:chExt cx="2232248" cy="1430833"/>
          </a:xfrm>
        </p:grpSpPr>
        <p:graphicFrame>
          <p:nvGraphicFramePr>
            <p:cNvPr id="179204" name="Object 4"/>
            <p:cNvGraphicFramePr>
              <a:graphicFrameLocks noChangeAspect="1"/>
            </p:cNvGraphicFramePr>
            <p:nvPr/>
          </p:nvGraphicFramePr>
          <p:xfrm>
            <a:off x="2540786" y="4509120"/>
            <a:ext cx="1599166" cy="1430833"/>
          </p:xfrm>
          <a:graphic>
            <a:graphicData uri="http://schemas.openxmlformats.org/presentationml/2006/ole">
              <mc:AlternateContent xmlns:mc="http://schemas.openxmlformats.org/markup-compatibility/2006">
                <mc:Choice xmlns:v="urn:schemas-microsoft-com:vml" Requires="v">
                  <p:oleObj spid="_x0000_s179791" name="Document" r:id="rId7" imgW="1266840" imgH="1133640" progId="ChemWindow.Document">
                    <p:embed/>
                  </p:oleObj>
                </mc:Choice>
                <mc:Fallback>
                  <p:oleObj name="Document" r:id="rId7" imgW="1266840" imgH="1133640" progId="ChemWindow.Document">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0786" y="4509120"/>
                          <a:ext cx="1599166" cy="14308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CasellaDiTesto 8"/>
            <p:cNvSpPr txBox="1"/>
            <p:nvPr/>
          </p:nvSpPr>
          <p:spPr>
            <a:xfrm>
              <a:off x="1907704" y="4762164"/>
              <a:ext cx="864096" cy="461665"/>
            </a:xfrm>
            <a:prstGeom prst="rect">
              <a:avLst/>
            </a:prstGeom>
            <a:noFill/>
          </p:spPr>
          <p:txBody>
            <a:bodyPr wrap="square" rtlCol="0">
              <a:spAutoFit/>
            </a:bodyPr>
            <a:lstStyle/>
            <a:p>
              <a:pPr algn="ctr"/>
              <a:r>
                <a:rPr lang="it-IT" sz="2400" b="1" dirty="0" smtClean="0">
                  <a:solidFill>
                    <a:srgbClr val="FF0000"/>
                  </a:solidFill>
                  <a:latin typeface="Comic Sans MS" pitchFamily="66" charset="0"/>
                  <a:cs typeface="Arial" pitchFamily="34" charset="0"/>
                </a:rPr>
                <a:t>sp</a:t>
              </a:r>
              <a:r>
                <a:rPr lang="it-IT" sz="2400" b="1" baseline="30000" dirty="0" smtClean="0">
                  <a:solidFill>
                    <a:srgbClr val="FF0000"/>
                  </a:solidFill>
                  <a:latin typeface="Comic Sans MS" pitchFamily="66" charset="0"/>
                  <a:cs typeface="Arial" pitchFamily="34" charset="0"/>
                </a:rPr>
                <a:t>3</a:t>
              </a:r>
              <a:endParaRPr lang="it-IT" sz="2400" b="1" baseline="30000" dirty="0">
                <a:solidFill>
                  <a:srgbClr val="FF0000"/>
                </a:solidFill>
                <a:latin typeface="Comic Sans MS" pitchFamily="66" charset="0"/>
                <a:cs typeface="Arial" pitchFamily="34" charset="0"/>
              </a:endParaRPr>
            </a:p>
          </p:txBody>
        </p:sp>
      </p:grpSp>
      <p:sp>
        <p:nvSpPr>
          <p:cNvPr id="11" name="CasellaDiTesto 10"/>
          <p:cNvSpPr txBox="1"/>
          <p:nvPr/>
        </p:nvSpPr>
        <p:spPr>
          <a:xfrm>
            <a:off x="6012160" y="4762164"/>
            <a:ext cx="864096" cy="461665"/>
          </a:xfrm>
          <a:prstGeom prst="rect">
            <a:avLst/>
          </a:prstGeom>
          <a:noFill/>
        </p:spPr>
        <p:txBody>
          <a:bodyPr wrap="square" rtlCol="0">
            <a:spAutoFit/>
          </a:bodyPr>
          <a:lstStyle/>
          <a:p>
            <a:pPr algn="ctr"/>
            <a:r>
              <a:rPr lang="it-IT" sz="2400" b="1" dirty="0" smtClean="0">
                <a:solidFill>
                  <a:srgbClr val="FF0000"/>
                </a:solidFill>
                <a:latin typeface="Comic Sans MS" pitchFamily="66" charset="0"/>
                <a:cs typeface="Arial" pitchFamily="34" charset="0"/>
              </a:rPr>
              <a:t>sp</a:t>
            </a:r>
            <a:r>
              <a:rPr lang="it-IT" sz="2400" b="1" baseline="30000" dirty="0" smtClean="0">
                <a:solidFill>
                  <a:srgbClr val="FF0000"/>
                </a:solidFill>
                <a:latin typeface="Comic Sans MS" pitchFamily="66" charset="0"/>
                <a:cs typeface="Arial" pitchFamily="34" charset="0"/>
              </a:rPr>
              <a:t>2</a:t>
            </a:r>
            <a:endParaRPr lang="it-IT" sz="2400" b="1" baseline="30000" dirty="0">
              <a:solidFill>
                <a:srgbClr val="FF0000"/>
              </a:solidFill>
              <a:latin typeface="Comic Sans MS" pitchFamily="66" charset="0"/>
              <a:cs typeface="Arial" pitchFamily="34" charset="0"/>
            </a:endParaRPr>
          </a:p>
        </p:txBody>
      </p:sp>
      <p:grpSp>
        <p:nvGrpSpPr>
          <p:cNvPr id="16" name="Gruppo 15"/>
          <p:cNvGrpSpPr/>
          <p:nvPr/>
        </p:nvGrpSpPr>
        <p:grpSpPr>
          <a:xfrm>
            <a:off x="288032" y="4437112"/>
            <a:ext cx="1838841" cy="1656184"/>
            <a:chOff x="288032" y="4437112"/>
            <a:chExt cx="1838841" cy="1656184"/>
          </a:xfrm>
        </p:grpSpPr>
        <p:graphicFrame>
          <p:nvGraphicFramePr>
            <p:cNvPr id="179203" name="Object 3"/>
            <p:cNvGraphicFramePr>
              <a:graphicFrameLocks noChangeAspect="1"/>
            </p:cNvGraphicFramePr>
            <p:nvPr/>
          </p:nvGraphicFramePr>
          <p:xfrm>
            <a:off x="740586" y="4437112"/>
            <a:ext cx="1386287" cy="1656184"/>
          </p:xfrm>
          <a:graphic>
            <a:graphicData uri="http://schemas.openxmlformats.org/presentationml/2006/ole">
              <mc:AlternateContent xmlns:mc="http://schemas.openxmlformats.org/markup-compatibility/2006">
                <mc:Choice xmlns:v="urn:schemas-microsoft-com:vml" Requires="v">
                  <p:oleObj spid="_x0000_s179792" name="Document" r:id="rId9" imgW="1076400" imgH="1285920" progId="ChemWindow.Document">
                    <p:embed/>
                  </p:oleObj>
                </mc:Choice>
                <mc:Fallback>
                  <p:oleObj name="Document" r:id="rId9" imgW="1076400" imgH="1285920" progId="ChemWindow.Document">
                    <p:embed/>
                    <p:pic>
                      <p:nvPicPr>
                        <p:cNvPr id="0" name="Picture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0586" y="4437112"/>
                          <a:ext cx="1386287"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 name="CasellaDiTesto 13"/>
            <p:cNvSpPr txBox="1"/>
            <p:nvPr/>
          </p:nvSpPr>
          <p:spPr>
            <a:xfrm>
              <a:off x="288032" y="4792941"/>
              <a:ext cx="1259632" cy="400110"/>
            </a:xfrm>
            <a:prstGeom prst="rect">
              <a:avLst/>
            </a:prstGeom>
            <a:noFill/>
          </p:spPr>
          <p:txBody>
            <a:bodyPr wrap="square" rtlCol="0">
              <a:spAutoFit/>
            </a:bodyPr>
            <a:lstStyle/>
            <a:p>
              <a:pPr algn="ctr"/>
              <a:r>
                <a:rPr lang="it-IT" sz="2000" dirty="0" smtClean="0">
                  <a:latin typeface="Comic Sans MS" pitchFamily="66" charset="0"/>
                  <a:cs typeface="Arial" pitchFamily="34" charset="0"/>
                </a:rPr>
                <a:t>109.5°</a:t>
              </a:r>
              <a:endParaRPr lang="it-IT" sz="2000" baseline="30000" dirty="0">
                <a:latin typeface="Comic Sans MS" pitchFamily="66" charset="0"/>
                <a:cs typeface="Arial" pitchFamily="34" charset="0"/>
              </a:endParaRPr>
            </a:p>
          </p:txBody>
        </p:sp>
      </p:grpSp>
      <p:grpSp>
        <p:nvGrpSpPr>
          <p:cNvPr id="23" name="Gruppo 22"/>
          <p:cNvGrpSpPr/>
          <p:nvPr/>
        </p:nvGrpSpPr>
        <p:grpSpPr>
          <a:xfrm>
            <a:off x="6876256" y="4653136"/>
            <a:ext cx="1680592" cy="1440160"/>
            <a:chOff x="6876256" y="4365104"/>
            <a:chExt cx="1680592" cy="1440160"/>
          </a:xfrm>
        </p:grpSpPr>
        <p:sp>
          <p:nvSpPr>
            <p:cNvPr id="13" name="CasellaDiTesto 12"/>
            <p:cNvSpPr txBox="1"/>
            <p:nvPr/>
          </p:nvSpPr>
          <p:spPr>
            <a:xfrm>
              <a:off x="6876256" y="4365104"/>
              <a:ext cx="864096" cy="461665"/>
            </a:xfrm>
            <a:prstGeom prst="rect">
              <a:avLst/>
            </a:prstGeom>
            <a:noFill/>
          </p:spPr>
          <p:txBody>
            <a:bodyPr wrap="square" rtlCol="0">
              <a:spAutoFit/>
            </a:bodyPr>
            <a:lstStyle/>
            <a:p>
              <a:pPr algn="ctr"/>
              <a:r>
                <a:rPr lang="it-IT" sz="2400" dirty="0" err="1" smtClean="0">
                  <a:latin typeface="Comic Sans MS" pitchFamily="66" charset="0"/>
                  <a:cs typeface="Arial" pitchFamily="34" charset="0"/>
                </a:rPr>
                <a:t>p</a:t>
              </a:r>
              <a:r>
                <a:rPr lang="it-IT" sz="2400" baseline="-25000" dirty="0" err="1" smtClean="0">
                  <a:latin typeface="Comic Sans MS" pitchFamily="66" charset="0"/>
                  <a:cs typeface="Arial" pitchFamily="34" charset="0"/>
                </a:rPr>
                <a:t>z</a:t>
              </a:r>
              <a:endParaRPr lang="it-IT" sz="2400" baseline="-25000" dirty="0">
                <a:latin typeface="Comic Sans MS" pitchFamily="66" charset="0"/>
                <a:cs typeface="Arial" pitchFamily="34" charset="0"/>
              </a:endParaRPr>
            </a:p>
          </p:txBody>
        </p:sp>
        <p:graphicFrame>
          <p:nvGraphicFramePr>
            <p:cNvPr id="179208" name="Object 8"/>
            <p:cNvGraphicFramePr>
              <a:graphicFrameLocks noChangeAspect="1"/>
            </p:cNvGraphicFramePr>
            <p:nvPr/>
          </p:nvGraphicFramePr>
          <p:xfrm>
            <a:off x="7092279" y="4365104"/>
            <a:ext cx="1464569" cy="1440160"/>
          </p:xfrm>
          <a:graphic>
            <a:graphicData uri="http://schemas.openxmlformats.org/presentationml/2006/ole">
              <mc:AlternateContent xmlns:mc="http://schemas.openxmlformats.org/markup-compatibility/2006">
                <mc:Choice xmlns:v="urn:schemas-microsoft-com:vml" Requires="v">
                  <p:oleObj spid="_x0000_s179793" name="Document" r:id="rId11" imgW="1143000" imgH="1123920" progId="ChemWindow.Document">
                    <p:embed/>
                  </p:oleObj>
                </mc:Choice>
                <mc:Fallback>
                  <p:oleObj name="Document" r:id="rId11" imgW="1143000" imgH="1123920" progId="ChemWindow.Document">
                    <p:embed/>
                    <p:pic>
                      <p:nvPicPr>
                        <p:cNvPr id="0" name="Picture 8"/>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92279" y="4365104"/>
                          <a:ext cx="1464569"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5" name="Gruppo 24"/>
          <p:cNvGrpSpPr/>
          <p:nvPr/>
        </p:nvGrpSpPr>
        <p:grpSpPr>
          <a:xfrm>
            <a:off x="4817169" y="4321101"/>
            <a:ext cx="3819569" cy="2376264"/>
            <a:chOff x="2123728" y="476672"/>
            <a:chExt cx="3819569" cy="2376264"/>
          </a:xfrm>
        </p:grpSpPr>
        <p:sp>
          <p:nvSpPr>
            <p:cNvPr id="26" name="Rettangolo 25"/>
            <p:cNvSpPr/>
            <p:nvPr/>
          </p:nvSpPr>
          <p:spPr>
            <a:xfrm>
              <a:off x="2267744" y="476672"/>
              <a:ext cx="3675553" cy="2232248"/>
            </a:xfrm>
            <a:prstGeom prst="rect">
              <a:avLst/>
            </a:prstGeom>
            <a:solidFill>
              <a:srgbClr val="292929"/>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Rettangolo 26"/>
            <p:cNvSpPr/>
            <p:nvPr/>
          </p:nvSpPr>
          <p:spPr>
            <a:xfrm>
              <a:off x="2123728" y="620688"/>
              <a:ext cx="3675553" cy="2232248"/>
            </a:xfrm>
            <a:prstGeom prst="rect">
              <a:avLst/>
            </a:prstGeom>
            <a:solidFill>
              <a:schemeClr val="bg1"/>
            </a:solidFill>
            <a:ln>
              <a:solidFill>
                <a:srgbClr val="333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8" name="Immagine 27"/>
            <p:cNvPicPr>
              <a:picLocks noChangeAspect="1"/>
            </p:cNvPicPr>
            <p:nvPr/>
          </p:nvPicPr>
          <p:blipFill>
            <a:blip r:embed="rId13"/>
            <a:stretch>
              <a:fillRect/>
            </a:stretch>
          </p:blipFill>
          <p:spPr>
            <a:xfrm>
              <a:off x="2260846" y="674835"/>
              <a:ext cx="3401315" cy="2106093"/>
            </a:xfrm>
            <a:prstGeom prst="rect">
              <a:avLst/>
            </a:prstGeom>
          </p:spPr>
        </p:pic>
      </p:grpSp>
      <p:grpSp>
        <p:nvGrpSpPr>
          <p:cNvPr id="2" name="Gruppo 1"/>
          <p:cNvGrpSpPr/>
          <p:nvPr/>
        </p:nvGrpSpPr>
        <p:grpSpPr>
          <a:xfrm>
            <a:off x="1115616" y="692696"/>
            <a:ext cx="2748732" cy="3150542"/>
            <a:chOff x="1115616" y="692696"/>
            <a:chExt cx="2748732" cy="3150542"/>
          </a:xfrm>
        </p:grpSpPr>
        <p:sp>
          <p:nvSpPr>
            <p:cNvPr id="5" name="CasellaDiTesto 4"/>
            <p:cNvSpPr txBox="1"/>
            <p:nvPr/>
          </p:nvSpPr>
          <p:spPr>
            <a:xfrm>
              <a:off x="1532137" y="3381573"/>
              <a:ext cx="1800200" cy="461665"/>
            </a:xfrm>
            <a:prstGeom prst="rect">
              <a:avLst/>
            </a:prstGeom>
            <a:noFill/>
          </p:spPr>
          <p:txBody>
            <a:bodyPr wrap="square" rtlCol="0">
              <a:spAutoFit/>
            </a:bodyPr>
            <a:lstStyle/>
            <a:p>
              <a:pPr algn="ctr"/>
              <a:r>
                <a:rPr lang="it-IT" sz="2400" dirty="0" smtClean="0">
                  <a:latin typeface="Comic Sans MS" pitchFamily="66" charset="0"/>
                  <a:cs typeface="Arial" pitchFamily="34" charset="0"/>
                </a:rPr>
                <a:t>diamante</a:t>
              </a:r>
              <a:endParaRPr lang="it-IT" sz="2400" dirty="0">
                <a:latin typeface="Comic Sans MS" pitchFamily="66" charset="0"/>
                <a:cs typeface="Arial" pitchFamily="34" charset="0"/>
              </a:endParaRPr>
            </a:p>
          </p:txBody>
        </p:sp>
        <p:pic>
          <p:nvPicPr>
            <p:cNvPr id="29" name="Immagine 2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15616" y="692696"/>
              <a:ext cx="2748732" cy="2304256"/>
            </a:xfrm>
            <a:prstGeom prst="rect">
              <a:avLst/>
            </a:prstGeom>
          </p:spPr>
        </p:pic>
      </p:grpSp>
      <p:grpSp>
        <p:nvGrpSpPr>
          <p:cNvPr id="7" name="Gruppo 6"/>
          <p:cNvGrpSpPr/>
          <p:nvPr/>
        </p:nvGrpSpPr>
        <p:grpSpPr>
          <a:xfrm>
            <a:off x="4823270" y="404665"/>
            <a:ext cx="3205113" cy="3438574"/>
            <a:chOff x="4823271" y="495231"/>
            <a:chExt cx="2965502" cy="3348007"/>
          </a:xfrm>
        </p:grpSpPr>
        <p:sp>
          <p:nvSpPr>
            <p:cNvPr id="6" name="CasellaDiTesto 5"/>
            <p:cNvSpPr txBox="1"/>
            <p:nvPr/>
          </p:nvSpPr>
          <p:spPr>
            <a:xfrm>
              <a:off x="5652120" y="3381573"/>
              <a:ext cx="1800200" cy="461665"/>
            </a:xfrm>
            <a:prstGeom prst="rect">
              <a:avLst/>
            </a:prstGeom>
            <a:noFill/>
          </p:spPr>
          <p:txBody>
            <a:bodyPr wrap="square" rtlCol="0">
              <a:spAutoFit/>
            </a:bodyPr>
            <a:lstStyle/>
            <a:p>
              <a:pPr algn="ctr"/>
              <a:r>
                <a:rPr lang="it-IT" sz="2400" dirty="0" smtClean="0">
                  <a:latin typeface="Comic Sans MS" pitchFamily="66" charset="0"/>
                  <a:cs typeface="Arial" pitchFamily="34" charset="0"/>
                </a:rPr>
                <a:t>grafite</a:t>
              </a:r>
              <a:endParaRPr lang="it-IT" sz="2400" dirty="0">
                <a:latin typeface="Comic Sans MS" pitchFamily="66" charset="0"/>
                <a:cs typeface="Arial" pitchFamily="34" charset="0"/>
              </a:endParaRPr>
            </a:p>
          </p:txBody>
        </p:sp>
        <p:pic>
          <p:nvPicPr>
            <p:cNvPr id="30" name="Immagine 29"/>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823271" y="495231"/>
              <a:ext cx="2965502" cy="321643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animEffect transition="in" filter="fade">
                                      <p:cBhvr>
                                        <p:cTn id="14" dur="500"/>
                                        <p:tgtEl>
                                          <p:spTgt spid="1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0" fill="hold" grpId="0" nodeType="click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53" presetClass="entr" presetSubtype="0" fill="hold" nodeType="clickEffect">
                                  <p:stCondLst>
                                    <p:cond delay="0"/>
                                  </p:stCondLst>
                                  <p:childTnLst>
                                    <p:set>
                                      <p:cBhvr>
                                        <p:cTn id="44" dur="1" fill="hold">
                                          <p:stCondLst>
                                            <p:cond delay="0"/>
                                          </p:stCondLst>
                                        </p:cTn>
                                        <p:tgtEl>
                                          <p:spTgt spid="179207"/>
                                        </p:tgtEl>
                                        <p:attrNameLst>
                                          <p:attrName>style.visibility</p:attrName>
                                        </p:attrNameLst>
                                      </p:cBhvr>
                                      <p:to>
                                        <p:strVal val="visible"/>
                                      </p:to>
                                    </p:set>
                                    <p:anim calcmode="lin" valueType="num">
                                      <p:cBhvr>
                                        <p:cTn id="45" dur="500" fill="hold"/>
                                        <p:tgtEl>
                                          <p:spTgt spid="179207"/>
                                        </p:tgtEl>
                                        <p:attrNameLst>
                                          <p:attrName>ppt_w</p:attrName>
                                        </p:attrNameLst>
                                      </p:cBhvr>
                                      <p:tavLst>
                                        <p:tav tm="0">
                                          <p:val>
                                            <p:fltVal val="0"/>
                                          </p:val>
                                        </p:tav>
                                        <p:tav tm="100000">
                                          <p:val>
                                            <p:strVal val="#ppt_w"/>
                                          </p:val>
                                        </p:tav>
                                      </p:tavLst>
                                    </p:anim>
                                    <p:anim calcmode="lin" valueType="num">
                                      <p:cBhvr>
                                        <p:cTn id="46" dur="500" fill="hold"/>
                                        <p:tgtEl>
                                          <p:spTgt spid="179207"/>
                                        </p:tgtEl>
                                        <p:attrNameLst>
                                          <p:attrName>ppt_h</p:attrName>
                                        </p:attrNameLst>
                                      </p:cBhvr>
                                      <p:tavLst>
                                        <p:tav tm="0">
                                          <p:val>
                                            <p:fltVal val="0"/>
                                          </p:val>
                                        </p:tav>
                                        <p:tav tm="100000">
                                          <p:val>
                                            <p:strVal val="#ppt_h"/>
                                          </p:val>
                                        </p:tav>
                                      </p:tavLst>
                                    </p:anim>
                                    <p:animEffect transition="in" filter="fade">
                                      <p:cBhvr>
                                        <p:cTn id="47" dur="500"/>
                                        <p:tgtEl>
                                          <p:spTgt spid="179207"/>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0" fill="hold" nodeType="click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p:cTn id="52" dur="500" fill="hold"/>
                                        <p:tgtEl>
                                          <p:spTgt spid="23"/>
                                        </p:tgtEl>
                                        <p:attrNameLst>
                                          <p:attrName>ppt_w</p:attrName>
                                        </p:attrNameLst>
                                      </p:cBhvr>
                                      <p:tavLst>
                                        <p:tav tm="0">
                                          <p:val>
                                            <p:fltVal val="0"/>
                                          </p:val>
                                        </p:tav>
                                        <p:tav tm="100000">
                                          <p:val>
                                            <p:strVal val="#ppt_w"/>
                                          </p:val>
                                        </p:tav>
                                      </p:tavLst>
                                    </p:anim>
                                    <p:anim calcmode="lin" valueType="num">
                                      <p:cBhvr>
                                        <p:cTn id="53" dur="500" fill="hold"/>
                                        <p:tgtEl>
                                          <p:spTgt spid="23"/>
                                        </p:tgtEl>
                                        <p:attrNameLst>
                                          <p:attrName>ppt_h</p:attrName>
                                        </p:attrNameLst>
                                      </p:cBhvr>
                                      <p:tavLst>
                                        <p:tav tm="0">
                                          <p:val>
                                            <p:fltVal val="0"/>
                                          </p:val>
                                        </p:tav>
                                        <p:tav tm="100000">
                                          <p:val>
                                            <p:strVal val="#ppt_h"/>
                                          </p:val>
                                        </p:tav>
                                      </p:tavLst>
                                    </p:anim>
                                    <p:animEffect transition="in" filter="fade">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53" presetClass="entr" presetSubtype="16" fill="hold" nodeType="clickEffect">
                                  <p:stCondLst>
                                    <p:cond delay="0"/>
                                  </p:stCondLst>
                                  <p:childTnLst>
                                    <p:set>
                                      <p:cBhvr>
                                        <p:cTn id="58" dur="1" fill="hold">
                                          <p:stCondLst>
                                            <p:cond delay="0"/>
                                          </p:stCondLst>
                                        </p:cTn>
                                        <p:tgtEl>
                                          <p:spTgt spid="25"/>
                                        </p:tgtEl>
                                        <p:attrNameLst>
                                          <p:attrName>style.visibility</p:attrName>
                                        </p:attrNameLst>
                                      </p:cBhvr>
                                      <p:to>
                                        <p:strVal val="visible"/>
                                      </p:to>
                                    </p:set>
                                    <p:anim calcmode="lin" valueType="num">
                                      <p:cBhvr>
                                        <p:cTn id="59" dur="500" fill="hold"/>
                                        <p:tgtEl>
                                          <p:spTgt spid="25"/>
                                        </p:tgtEl>
                                        <p:attrNameLst>
                                          <p:attrName>ppt_w</p:attrName>
                                        </p:attrNameLst>
                                      </p:cBhvr>
                                      <p:tavLst>
                                        <p:tav tm="0">
                                          <p:val>
                                            <p:fltVal val="0"/>
                                          </p:val>
                                        </p:tav>
                                        <p:tav tm="100000">
                                          <p:val>
                                            <p:strVal val="#ppt_w"/>
                                          </p:val>
                                        </p:tav>
                                      </p:tavLst>
                                    </p:anim>
                                    <p:anim calcmode="lin" valueType="num">
                                      <p:cBhvr>
                                        <p:cTn id="60" dur="500" fill="hold"/>
                                        <p:tgtEl>
                                          <p:spTgt spid="25"/>
                                        </p:tgtEl>
                                        <p:attrNameLst>
                                          <p:attrName>ppt_h</p:attrName>
                                        </p:attrNameLst>
                                      </p:cBhvr>
                                      <p:tavLst>
                                        <p:tav tm="0">
                                          <p:val>
                                            <p:fltVal val="0"/>
                                          </p:val>
                                        </p:tav>
                                        <p:tav tm="100000">
                                          <p:val>
                                            <p:strVal val="#ppt_h"/>
                                          </p:val>
                                        </p:tav>
                                      </p:tavLst>
                                    </p:anim>
                                    <p:animEffect transition="in" filter="fade">
                                      <p:cBhvr>
                                        <p:cTn id="6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30" name="Picture 6" descr="https://upload.wikimedia.org/wikipedia/commons/8/81/ADN_animation.gif"/>
          <p:cNvPicPr>
            <a:picLocks noChangeAspect="1" noChangeArrowheads="1" noCrop="1"/>
          </p:cNvPicPr>
          <p:nvPr/>
        </p:nvPicPr>
        <p:blipFill>
          <a:blip r:embed="rId3" cstate="print"/>
          <a:srcRect/>
          <a:stretch>
            <a:fillRect/>
          </a:stretch>
        </p:blipFill>
        <p:spPr bwMode="auto">
          <a:xfrm>
            <a:off x="5724128" y="476672"/>
            <a:ext cx="2592288" cy="4482798"/>
          </a:xfrm>
          <a:prstGeom prst="rect">
            <a:avLst/>
          </a:prstGeom>
          <a:noFill/>
        </p:spPr>
      </p:pic>
      <p:grpSp>
        <p:nvGrpSpPr>
          <p:cNvPr id="8" name="Gruppo 7"/>
          <p:cNvGrpSpPr/>
          <p:nvPr/>
        </p:nvGrpSpPr>
        <p:grpSpPr>
          <a:xfrm>
            <a:off x="1115616" y="476672"/>
            <a:ext cx="2808312" cy="5203740"/>
            <a:chOff x="1115616" y="1052736"/>
            <a:chExt cx="2808312" cy="5203740"/>
          </a:xfrm>
        </p:grpSpPr>
        <p:pic>
          <p:nvPicPr>
            <p:cNvPr id="1028" name="Picture 4" descr="Michelino's Dante"/>
            <p:cNvPicPr>
              <a:picLocks noChangeAspect="1" noChangeArrowheads="1"/>
            </p:cNvPicPr>
            <p:nvPr/>
          </p:nvPicPr>
          <p:blipFill>
            <a:blip r:embed="rId4" cstate="print"/>
            <a:srcRect l="39748" t="21931" r="26903" b="8404"/>
            <a:stretch>
              <a:fillRect/>
            </a:stretch>
          </p:blipFill>
          <p:spPr bwMode="auto">
            <a:xfrm>
              <a:off x="1115616" y="1052736"/>
              <a:ext cx="2808312" cy="4464496"/>
            </a:xfrm>
            <a:prstGeom prst="rect">
              <a:avLst/>
            </a:prstGeom>
            <a:noFill/>
          </p:spPr>
        </p:pic>
        <p:sp>
          <p:nvSpPr>
            <p:cNvPr id="6" name="CasellaDiTesto 5"/>
            <p:cNvSpPr txBox="1"/>
            <p:nvPr/>
          </p:nvSpPr>
          <p:spPr>
            <a:xfrm>
              <a:off x="1259632" y="5733256"/>
              <a:ext cx="2448272" cy="523220"/>
            </a:xfrm>
            <a:prstGeom prst="rect">
              <a:avLst/>
            </a:prstGeom>
            <a:noFill/>
          </p:spPr>
          <p:txBody>
            <a:bodyPr wrap="square" rtlCol="0">
              <a:spAutoFit/>
            </a:bodyPr>
            <a:lstStyle/>
            <a:p>
              <a:pPr algn="ctr"/>
              <a:r>
                <a:rPr lang="it-IT" sz="2800" dirty="0" smtClean="0">
                  <a:solidFill>
                    <a:schemeClr val="bg1"/>
                  </a:solidFill>
                  <a:latin typeface="Goudy Medieval Alternate" pitchFamily="2" charset="0"/>
                </a:rPr>
                <a:t>La Commedia</a:t>
              </a:r>
              <a:endParaRPr lang="it-IT" sz="2800" dirty="0">
                <a:solidFill>
                  <a:schemeClr val="bg1"/>
                </a:solidFill>
                <a:latin typeface="Goudy Medieval Alternate" pitchFamily="2" charset="0"/>
              </a:endParaRPr>
            </a:p>
          </p:txBody>
        </p:sp>
      </p:grpSp>
      <p:sp>
        <p:nvSpPr>
          <p:cNvPr id="9" name="CasellaDiTesto 8"/>
          <p:cNvSpPr txBox="1"/>
          <p:nvPr/>
        </p:nvSpPr>
        <p:spPr>
          <a:xfrm>
            <a:off x="986456" y="5589240"/>
            <a:ext cx="3024336" cy="461665"/>
          </a:xfrm>
          <a:prstGeom prst="rect">
            <a:avLst/>
          </a:prstGeom>
          <a:noFill/>
        </p:spPr>
        <p:txBody>
          <a:bodyPr wrap="square" rtlCol="0">
            <a:spAutoFit/>
          </a:bodyPr>
          <a:lstStyle/>
          <a:p>
            <a:pPr algn="ctr"/>
            <a:r>
              <a:rPr lang="it-IT" sz="2400" dirty="0" smtClean="0">
                <a:solidFill>
                  <a:schemeClr val="bg1"/>
                </a:solidFill>
                <a:latin typeface="Goudy Medieval Alternate" pitchFamily="2" charset="0"/>
              </a:rPr>
              <a:t>Dante Alighieri</a:t>
            </a:r>
            <a:endParaRPr lang="it-IT" sz="2400" dirty="0">
              <a:solidFill>
                <a:schemeClr val="bg1"/>
              </a:solidFill>
              <a:latin typeface="Goudy Medieval Alternate" pitchFamily="2" charset="0"/>
            </a:endParaRPr>
          </a:p>
        </p:txBody>
      </p:sp>
      <p:sp>
        <p:nvSpPr>
          <p:cNvPr id="11" name="CasellaDiTesto 10"/>
          <p:cNvSpPr txBox="1"/>
          <p:nvPr/>
        </p:nvSpPr>
        <p:spPr>
          <a:xfrm>
            <a:off x="1663104" y="5949280"/>
            <a:ext cx="1584176" cy="523220"/>
          </a:xfrm>
          <a:prstGeom prst="rect">
            <a:avLst/>
          </a:prstGeom>
          <a:noFill/>
        </p:spPr>
        <p:txBody>
          <a:bodyPr wrap="square" rtlCol="0">
            <a:spAutoFit/>
          </a:bodyPr>
          <a:lstStyle/>
          <a:p>
            <a:pPr algn="ctr"/>
            <a:r>
              <a:rPr lang="it-IT" sz="2800" dirty="0" smtClean="0">
                <a:solidFill>
                  <a:schemeClr val="bg1"/>
                </a:solidFill>
                <a:latin typeface="GoudyMedieval" pitchFamily="2" charset="0"/>
                <a:sym typeface="Symbol"/>
              </a:rPr>
              <a:t> </a:t>
            </a:r>
            <a:r>
              <a:rPr lang="it-IT" sz="2800" dirty="0" smtClean="0">
                <a:solidFill>
                  <a:schemeClr val="bg1"/>
                </a:solidFill>
                <a:latin typeface="GoudyMedieval" pitchFamily="2" charset="0"/>
              </a:rPr>
              <a:t>: anni</a:t>
            </a:r>
            <a:endParaRPr lang="it-IT" sz="2800" dirty="0">
              <a:solidFill>
                <a:schemeClr val="bg1"/>
              </a:solidFill>
              <a:latin typeface="GoudyMedieval" pitchFamily="2" charset="0"/>
            </a:endParaRPr>
          </a:p>
        </p:txBody>
      </p:sp>
      <p:grpSp>
        <p:nvGrpSpPr>
          <p:cNvPr id="2" name="Gruppo 1"/>
          <p:cNvGrpSpPr/>
          <p:nvPr/>
        </p:nvGrpSpPr>
        <p:grpSpPr>
          <a:xfrm>
            <a:off x="5652120" y="5127575"/>
            <a:ext cx="2880320" cy="1397769"/>
            <a:chOff x="5652120" y="5127575"/>
            <a:chExt cx="2880320" cy="1397769"/>
          </a:xfrm>
        </p:grpSpPr>
        <p:sp>
          <p:nvSpPr>
            <p:cNvPr id="7" name="CasellaDiTesto 6"/>
            <p:cNvSpPr txBox="1"/>
            <p:nvPr/>
          </p:nvSpPr>
          <p:spPr>
            <a:xfrm>
              <a:off x="5724128" y="5127575"/>
              <a:ext cx="2448272" cy="523220"/>
            </a:xfrm>
            <a:prstGeom prst="rect">
              <a:avLst/>
            </a:prstGeom>
            <a:noFill/>
          </p:spPr>
          <p:txBody>
            <a:bodyPr wrap="square" rtlCol="0">
              <a:spAutoFit/>
            </a:bodyPr>
            <a:lstStyle/>
            <a:p>
              <a:pPr algn="ctr"/>
              <a:r>
                <a:rPr lang="it-IT" sz="2800" dirty="0" smtClean="0">
                  <a:solidFill>
                    <a:schemeClr val="bg1"/>
                  </a:solidFill>
                  <a:latin typeface="Comic Sans MS" pitchFamily="66" charset="0"/>
                </a:rPr>
                <a:t>DNA</a:t>
              </a:r>
              <a:endParaRPr lang="it-IT" sz="2800" dirty="0">
                <a:solidFill>
                  <a:schemeClr val="bg1"/>
                </a:solidFill>
                <a:latin typeface="Comic Sans MS" pitchFamily="66" charset="0"/>
              </a:endParaRPr>
            </a:p>
          </p:txBody>
        </p:sp>
        <p:sp>
          <p:nvSpPr>
            <p:cNvPr id="10" name="CasellaDiTesto 9"/>
            <p:cNvSpPr txBox="1"/>
            <p:nvPr/>
          </p:nvSpPr>
          <p:spPr>
            <a:xfrm>
              <a:off x="5796136" y="5631631"/>
              <a:ext cx="2448272" cy="461665"/>
            </a:xfrm>
            <a:prstGeom prst="rect">
              <a:avLst/>
            </a:prstGeom>
            <a:noFill/>
          </p:spPr>
          <p:txBody>
            <a:bodyPr wrap="square" rtlCol="0">
              <a:spAutoFit/>
            </a:bodyPr>
            <a:lstStyle/>
            <a:p>
              <a:pPr algn="ctr"/>
              <a:r>
                <a:rPr lang="it-IT" sz="2400" dirty="0">
                  <a:solidFill>
                    <a:schemeClr val="bg1"/>
                  </a:solidFill>
                  <a:latin typeface="Comic Sans MS" pitchFamily="66" charset="0"/>
                </a:rPr>
                <a:t>e</a:t>
              </a:r>
              <a:r>
                <a:rPr lang="it-IT" sz="2400" dirty="0" smtClean="0">
                  <a:solidFill>
                    <a:schemeClr val="bg1"/>
                  </a:solidFill>
                  <a:latin typeface="Comic Sans MS" pitchFamily="66" charset="0"/>
                </a:rPr>
                <a:t>voluzione </a:t>
              </a:r>
              <a:endParaRPr lang="it-IT" sz="2400" dirty="0">
                <a:solidFill>
                  <a:schemeClr val="bg1"/>
                </a:solidFill>
                <a:latin typeface="Comic Sans MS" pitchFamily="66" charset="0"/>
              </a:endParaRPr>
            </a:p>
          </p:txBody>
        </p:sp>
        <p:sp>
          <p:nvSpPr>
            <p:cNvPr id="12" name="CasellaDiTesto 11"/>
            <p:cNvSpPr txBox="1"/>
            <p:nvPr/>
          </p:nvSpPr>
          <p:spPr>
            <a:xfrm>
              <a:off x="5652120" y="6063679"/>
              <a:ext cx="2880320" cy="461665"/>
            </a:xfrm>
            <a:prstGeom prst="rect">
              <a:avLst/>
            </a:prstGeom>
            <a:noFill/>
          </p:spPr>
          <p:txBody>
            <a:bodyPr wrap="square" rtlCol="0">
              <a:spAutoFit/>
            </a:bodyPr>
            <a:lstStyle/>
            <a:p>
              <a:pPr algn="ctr"/>
              <a:r>
                <a:rPr lang="it-IT" sz="2400" dirty="0" smtClean="0">
                  <a:solidFill>
                    <a:schemeClr val="bg1"/>
                  </a:solidFill>
                  <a:latin typeface="GoudyMedieval" pitchFamily="2" charset="0"/>
                  <a:sym typeface="Symbol"/>
                </a:rPr>
                <a:t></a:t>
              </a:r>
              <a:r>
                <a:rPr lang="it-IT" sz="2400" dirty="0" smtClean="0">
                  <a:solidFill>
                    <a:schemeClr val="bg1"/>
                  </a:solidFill>
                  <a:latin typeface="Comic Sans MS" pitchFamily="66" charset="0"/>
                </a:rPr>
                <a:t> : 10</a:t>
              </a:r>
              <a:r>
                <a:rPr lang="it-IT" sz="2400" baseline="30000" dirty="0" smtClean="0">
                  <a:solidFill>
                    <a:schemeClr val="bg1"/>
                  </a:solidFill>
                  <a:latin typeface="Comic Sans MS" pitchFamily="66" charset="0"/>
                </a:rPr>
                <a:t>6</a:t>
              </a:r>
              <a:r>
                <a:rPr lang="it-IT" sz="2400" dirty="0" smtClean="0">
                  <a:solidFill>
                    <a:schemeClr val="bg1"/>
                  </a:solidFill>
                  <a:latin typeface="Comic Sans MS" pitchFamily="66" charset="0"/>
                </a:rPr>
                <a:t> anni</a:t>
              </a:r>
              <a:endParaRPr lang="it-IT" sz="2400" dirty="0">
                <a:solidFill>
                  <a:schemeClr val="bg1"/>
                </a:solidFill>
                <a:latin typeface="Comic Sans MS" pitchFamily="66" charset="0"/>
              </a:endParaRPr>
            </a:p>
          </p:txBody>
        </p:sp>
      </p:grpSp>
      <p:sp>
        <p:nvSpPr>
          <p:cNvPr id="13" name="CasellaDiTesto 12"/>
          <p:cNvSpPr txBox="1"/>
          <p:nvPr/>
        </p:nvSpPr>
        <p:spPr>
          <a:xfrm>
            <a:off x="6660232" y="2276872"/>
            <a:ext cx="2483768" cy="523220"/>
          </a:xfrm>
          <a:prstGeom prst="rect">
            <a:avLst/>
          </a:prstGeom>
          <a:noFill/>
        </p:spPr>
        <p:txBody>
          <a:bodyPr wrap="square" rtlCol="0">
            <a:spAutoFit/>
          </a:bodyPr>
          <a:lstStyle/>
          <a:p>
            <a:pPr algn="ctr"/>
            <a:r>
              <a:rPr lang="el-GR" sz="2800" dirty="0" smtClean="0">
                <a:latin typeface="Comic Sans MS" pitchFamily="66" charset="0"/>
                <a:sym typeface="Symbol"/>
              </a:rPr>
              <a:t></a:t>
            </a:r>
            <a:r>
              <a:rPr lang="it-IT" sz="2800" dirty="0" smtClean="0">
                <a:latin typeface="Comic Sans MS" pitchFamily="66" charset="0"/>
              </a:rPr>
              <a:t> </a:t>
            </a:r>
            <a:r>
              <a:rPr lang="it-IT" sz="2400" dirty="0" smtClean="0">
                <a:latin typeface="Comic Sans MS" pitchFamily="66" charset="0"/>
              </a:rPr>
              <a:t>= 10</a:t>
            </a:r>
            <a:r>
              <a:rPr lang="it-IT" sz="2400" baseline="30000" dirty="0" smtClean="0">
                <a:latin typeface="Comic Sans MS" pitchFamily="66" charset="0"/>
              </a:rPr>
              <a:t>2</a:t>
            </a:r>
            <a:r>
              <a:rPr lang="it-IT" sz="2400" dirty="0" smtClean="0">
                <a:latin typeface="Comic Sans MS" pitchFamily="66" charset="0"/>
              </a:rPr>
              <a:t>-10</a:t>
            </a:r>
            <a:r>
              <a:rPr lang="it-IT" sz="2400" baseline="30000" dirty="0" smtClean="0">
                <a:latin typeface="Comic Sans MS" pitchFamily="66" charset="0"/>
              </a:rPr>
              <a:t>3</a:t>
            </a:r>
            <a:r>
              <a:rPr lang="it-IT" sz="2400" dirty="0" smtClean="0">
                <a:latin typeface="Comic Sans MS" pitchFamily="66" charset="0"/>
              </a:rPr>
              <a:t> anni</a:t>
            </a:r>
            <a:endParaRPr lang="it-IT" sz="2400" dirty="0">
              <a:latin typeface="Comic Sans MS" pitchFamily="66"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wipe(up)">
                                      <p:cBhvr>
                                        <p:cTn id="7" dur="500"/>
                                        <p:tgtEl>
                                          <p:spTgt spid="10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179512" y="620688"/>
            <a:ext cx="2520280" cy="369332"/>
          </a:xfrm>
          <a:prstGeom prst="rect">
            <a:avLst/>
          </a:prstGeom>
          <a:noFill/>
        </p:spPr>
        <p:txBody>
          <a:bodyPr wrap="square" rtlCol="0">
            <a:spAutoFit/>
          </a:bodyPr>
          <a:lstStyle/>
          <a:p>
            <a:pPr algn="ctr"/>
            <a:r>
              <a:rPr lang="it-IT" dirty="0" smtClean="0">
                <a:latin typeface="Comic Sans MS" pitchFamily="66" charset="0"/>
              </a:rPr>
              <a:t>estradiolo </a:t>
            </a:r>
            <a:endParaRPr lang="it-IT" dirty="0">
              <a:latin typeface="Comic Sans MS" pitchFamily="66" charset="0"/>
            </a:endParaRPr>
          </a:p>
        </p:txBody>
      </p:sp>
      <p:grpSp>
        <p:nvGrpSpPr>
          <p:cNvPr id="12" name="Gruppo 11"/>
          <p:cNvGrpSpPr/>
          <p:nvPr/>
        </p:nvGrpSpPr>
        <p:grpSpPr>
          <a:xfrm>
            <a:off x="4749422" y="696036"/>
            <a:ext cx="3985147" cy="4534592"/>
            <a:chOff x="4544687" y="188639"/>
            <a:chExt cx="4599313" cy="5328593"/>
          </a:xfrm>
        </p:grpSpPr>
        <p:pic>
          <p:nvPicPr>
            <p:cNvPr id="260102" name="Picture 6" descr="Cobalamin.png"/>
            <p:cNvPicPr>
              <a:picLocks noChangeAspect="1" noChangeArrowheads="1"/>
            </p:cNvPicPr>
            <p:nvPr/>
          </p:nvPicPr>
          <p:blipFill>
            <a:blip r:embed="rId2" cstate="print"/>
            <a:srcRect b="7500"/>
            <a:stretch>
              <a:fillRect/>
            </a:stretch>
          </p:blipFill>
          <p:spPr bwMode="auto">
            <a:xfrm>
              <a:off x="4544687" y="188639"/>
              <a:ext cx="4599313" cy="5328593"/>
            </a:xfrm>
            <a:prstGeom prst="rect">
              <a:avLst/>
            </a:prstGeom>
            <a:noFill/>
          </p:spPr>
        </p:pic>
        <p:sp>
          <p:nvSpPr>
            <p:cNvPr id="6" name="CasellaDiTesto 5"/>
            <p:cNvSpPr txBox="1"/>
            <p:nvPr/>
          </p:nvSpPr>
          <p:spPr>
            <a:xfrm>
              <a:off x="7380312" y="4437112"/>
              <a:ext cx="1763688" cy="646331"/>
            </a:xfrm>
            <a:prstGeom prst="rect">
              <a:avLst/>
            </a:prstGeom>
            <a:noFill/>
          </p:spPr>
          <p:txBody>
            <a:bodyPr wrap="square" rtlCol="0">
              <a:spAutoFit/>
            </a:bodyPr>
            <a:lstStyle/>
            <a:p>
              <a:pPr algn="ctr"/>
              <a:r>
                <a:rPr lang="it-IT" dirty="0" smtClean="0">
                  <a:latin typeface="Comic Sans MS" pitchFamily="66" charset="0"/>
                </a:rPr>
                <a:t>vitamina B</a:t>
              </a:r>
              <a:r>
                <a:rPr lang="it-IT" baseline="-25000" dirty="0" smtClean="0">
                  <a:latin typeface="Comic Sans MS" pitchFamily="66" charset="0"/>
                </a:rPr>
                <a:t>12</a:t>
              </a:r>
            </a:p>
            <a:p>
              <a:pPr algn="ctr"/>
              <a:r>
                <a:rPr lang="it-IT" dirty="0" err="1" smtClean="0">
                  <a:latin typeface="Comic Sans MS" pitchFamily="66" charset="0"/>
                </a:rPr>
                <a:t>cobalamina</a:t>
              </a:r>
              <a:r>
                <a:rPr lang="it-IT" dirty="0" smtClean="0">
                  <a:latin typeface="Comic Sans MS" pitchFamily="66" charset="0"/>
                </a:rPr>
                <a:t> </a:t>
              </a:r>
              <a:endParaRPr lang="it-IT" dirty="0">
                <a:latin typeface="Comic Sans MS" pitchFamily="66" charset="0"/>
              </a:endParaRPr>
            </a:p>
          </p:txBody>
        </p:sp>
      </p:grpSp>
      <p:grpSp>
        <p:nvGrpSpPr>
          <p:cNvPr id="13" name="Gruppo 12"/>
          <p:cNvGrpSpPr/>
          <p:nvPr/>
        </p:nvGrpSpPr>
        <p:grpSpPr>
          <a:xfrm>
            <a:off x="668740" y="4722126"/>
            <a:ext cx="4641924" cy="1793340"/>
            <a:chOff x="467544" y="4581128"/>
            <a:chExt cx="4897711" cy="2016224"/>
          </a:xfrm>
        </p:grpSpPr>
        <p:pic>
          <p:nvPicPr>
            <p:cNvPr id="260104" name="Picture 8" descr="Image result for toxin formula"/>
            <p:cNvPicPr>
              <a:picLocks noChangeAspect="1" noChangeArrowheads="1"/>
            </p:cNvPicPr>
            <p:nvPr/>
          </p:nvPicPr>
          <p:blipFill>
            <a:blip r:embed="rId3" cstate="print"/>
            <a:srcRect/>
            <a:stretch>
              <a:fillRect/>
            </a:stretch>
          </p:blipFill>
          <p:spPr bwMode="auto">
            <a:xfrm>
              <a:off x="467544" y="4581128"/>
              <a:ext cx="4897711" cy="2016224"/>
            </a:xfrm>
            <a:prstGeom prst="rect">
              <a:avLst/>
            </a:prstGeom>
            <a:noFill/>
          </p:spPr>
        </p:pic>
        <p:sp>
          <p:nvSpPr>
            <p:cNvPr id="8" name="CasellaDiTesto 7"/>
            <p:cNvSpPr txBox="1"/>
            <p:nvPr/>
          </p:nvSpPr>
          <p:spPr>
            <a:xfrm>
              <a:off x="2627784" y="5301208"/>
              <a:ext cx="1872208" cy="369332"/>
            </a:xfrm>
            <a:prstGeom prst="rect">
              <a:avLst/>
            </a:prstGeom>
            <a:noFill/>
          </p:spPr>
          <p:txBody>
            <a:bodyPr wrap="square" rtlCol="0">
              <a:spAutoFit/>
            </a:bodyPr>
            <a:lstStyle/>
            <a:p>
              <a:pPr algn="ctr"/>
              <a:r>
                <a:rPr lang="it-IT" dirty="0" err="1" smtClean="0">
                  <a:latin typeface="Comic Sans MS" pitchFamily="66" charset="0"/>
                </a:rPr>
                <a:t>oenantotoxin</a:t>
              </a:r>
              <a:endParaRPr lang="it-IT" dirty="0">
                <a:latin typeface="Comic Sans MS" pitchFamily="66" charset="0"/>
              </a:endParaRPr>
            </a:p>
          </p:txBody>
        </p:sp>
      </p:grpSp>
      <p:grpSp>
        <p:nvGrpSpPr>
          <p:cNvPr id="2" name="Gruppo 1"/>
          <p:cNvGrpSpPr/>
          <p:nvPr/>
        </p:nvGrpSpPr>
        <p:grpSpPr>
          <a:xfrm>
            <a:off x="823815" y="2797792"/>
            <a:ext cx="3366048" cy="1651378"/>
            <a:chOff x="741928" y="2825086"/>
            <a:chExt cx="3297809" cy="1598301"/>
          </a:xfrm>
        </p:grpSpPr>
        <p:pic>
          <p:nvPicPr>
            <p:cNvPr id="14" name="Immagine 13"/>
            <p:cNvPicPr>
              <a:picLocks noChangeAspect="1"/>
            </p:cNvPicPr>
            <p:nvPr/>
          </p:nvPicPr>
          <p:blipFill rotWithShape="1">
            <a:blip r:embed="rId4"/>
            <a:srcRect l="16269" t="16484" r="16417" b="14228"/>
            <a:stretch/>
          </p:blipFill>
          <p:spPr>
            <a:xfrm>
              <a:off x="1277922" y="2825086"/>
              <a:ext cx="2761815" cy="1598301"/>
            </a:xfrm>
            <a:prstGeom prst="rect">
              <a:avLst/>
            </a:prstGeom>
          </p:spPr>
        </p:pic>
        <p:sp>
          <p:nvSpPr>
            <p:cNvPr id="10" name="CasellaDiTesto 9"/>
            <p:cNvSpPr txBox="1"/>
            <p:nvPr/>
          </p:nvSpPr>
          <p:spPr>
            <a:xfrm>
              <a:off x="741928" y="3830570"/>
              <a:ext cx="2016224" cy="369332"/>
            </a:xfrm>
            <a:prstGeom prst="rect">
              <a:avLst/>
            </a:prstGeom>
            <a:noFill/>
          </p:spPr>
          <p:txBody>
            <a:bodyPr wrap="square" rtlCol="0">
              <a:spAutoFit/>
            </a:bodyPr>
            <a:lstStyle/>
            <a:p>
              <a:pPr algn="ctr"/>
              <a:r>
                <a:rPr lang="it-IT" dirty="0" smtClean="0">
                  <a:latin typeface="Comic Sans MS" pitchFamily="66" charset="0"/>
                </a:rPr>
                <a:t>atropine </a:t>
              </a:r>
              <a:endParaRPr lang="it-IT" dirty="0">
                <a:latin typeface="Comic Sans MS" pitchFamily="66" charset="0"/>
              </a:endParaRPr>
            </a:p>
          </p:txBody>
        </p:sp>
      </p:grpSp>
      <p:pic>
        <p:nvPicPr>
          <p:cNvPr id="205826" name="Picture 2" descr="Chemical structure of cholesterol"/>
          <p:cNvPicPr>
            <a:picLocks noChangeAspect="1" noChangeArrowheads="1"/>
          </p:cNvPicPr>
          <p:nvPr/>
        </p:nvPicPr>
        <p:blipFill>
          <a:blip r:embed="rId5" cstate="print"/>
          <a:srcRect/>
          <a:stretch>
            <a:fillRect/>
          </a:stretch>
        </p:blipFill>
        <p:spPr bwMode="auto">
          <a:xfrm>
            <a:off x="486389" y="0"/>
            <a:ext cx="4040019" cy="271833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
                                          </p:val>
                                        </p:tav>
                                        <p:tav tm="100000">
                                          <p:val>
                                            <p:strVal val="#ppt_w"/>
                                          </p:val>
                                        </p:tav>
                                      </p:tavLst>
                                    </p:anim>
                                    <p:anim calcmode="lin" valueType="num">
                                      <p:cBhvr>
                                        <p:cTn id="15" dur="500" fill="hold"/>
                                        <p:tgtEl>
                                          <p:spTgt spid="2"/>
                                        </p:tgtEl>
                                        <p:attrNameLst>
                                          <p:attrName>ppt_h</p:attrName>
                                        </p:attrNameLst>
                                      </p:cBhvr>
                                      <p:tavLst>
                                        <p:tav tm="0">
                                          <p:val>
                                            <p:fltVal val="0"/>
                                          </p:val>
                                        </p:tav>
                                        <p:tav tm="100000">
                                          <p:val>
                                            <p:strVal val="#ppt_h"/>
                                          </p:val>
                                        </p:tav>
                                      </p:tavLst>
                                    </p:anim>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0" descr="SFONDO LINEE GRIGIE"/>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grpSp>
        <p:nvGrpSpPr>
          <p:cNvPr id="22" name="Gruppo 21"/>
          <p:cNvGrpSpPr/>
          <p:nvPr/>
        </p:nvGrpSpPr>
        <p:grpSpPr>
          <a:xfrm>
            <a:off x="6228184" y="1052736"/>
            <a:ext cx="2304256" cy="3579959"/>
            <a:chOff x="6228184" y="1772816"/>
            <a:chExt cx="2304256" cy="3579959"/>
          </a:xfrm>
        </p:grpSpPr>
        <p:graphicFrame>
          <p:nvGraphicFramePr>
            <p:cNvPr id="223236" name="Object 4"/>
            <p:cNvGraphicFramePr>
              <a:graphicFrameLocks noChangeAspect="1"/>
            </p:cNvGraphicFramePr>
            <p:nvPr/>
          </p:nvGraphicFramePr>
          <p:xfrm>
            <a:off x="6300192" y="2775060"/>
            <a:ext cx="2232248" cy="2577715"/>
          </p:xfrm>
          <a:graphic>
            <a:graphicData uri="http://schemas.openxmlformats.org/presentationml/2006/ole">
              <mc:AlternateContent xmlns:mc="http://schemas.openxmlformats.org/markup-compatibility/2006">
                <mc:Choice xmlns:v="urn:schemas-microsoft-com:vml" Requires="v">
                  <p:oleObj spid="_x0000_s223593" name="Document" r:id="rId4" imgW="1600200" imgH="1847880" progId="ChemWindow.Document">
                    <p:embed/>
                  </p:oleObj>
                </mc:Choice>
                <mc:Fallback>
                  <p:oleObj name="Document" r:id="rId4" imgW="1600200" imgH="1847880" progId="ChemWindow.Document">
                    <p:embed/>
                    <p:pic>
                      <p:nvPicPr>
                        <p:cNvPr id="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2" y="2775060"/>
                          <a:ext cx="2232248" cy="2577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CasellaDiTesto 8"/>
            <p:cNvSpPr txBox="1"/>
            <p:nvPr/>
          </p:nvSpPr>
          <p:spPr>
            <a:xfrm>
              <a:off x="6228184" y="1772816"/>
              <a:ext cx="2160240" cy="707886"/>
            </a:xfrm>
            <a:prstGeom prst="rect">
              <a:avLst/>
            </a:prstGeom>
            <a:noFill/>
          </p:spPr>
          <p:txBody>
            <a:bodyPr wrap="square" rtlCol="0">
              <a:spAutoFit/>
            </a:bodyPr>
            <a:lstStyle/>
            <a:p>
              <a:pPr algn="ctr"/>
              <a:r>
                <a:rPr lang="it-IT" sz="2000" dirty="0" smtClean="0">
                  <a:latin typeface="Arial" pitchFamily="34" charset="0"/>
                  <a:cs typeface="Arial" pitchFamily="34" charset="0"/>
                </a:rPr>
                <a:t>perossido</a:t>
              </a:r>
            </a:p>
            <a:p>
              <a:pPr algn="ctr"/>
              <a:r>
                <a:rPr lang="it-IT" sz="2000" dirty="0" smtClean="0">
                  <a:latin typeface="Arial" pitchFamily="34" charset="0"/>
                  <a:cs typeface="Arial" pitchFamily="34" charset="0"/>
                </a:rPr>
                <a:t>di idrogeno</a:t>
              </a:r>
              <a:endParaRPr lang="it-IT" sz="2000" dirty="0">
                <a:latin typeface="Arial" pitchFamily="34" charset="0"/>
                <a:cs typeface="Arial" pitchFamily="34" charset="0"/>
              </a:endParaRPr>
            </a:p>
          </p:txBody>
        </p:sp>
      </p:grpSp>
      <p:sp>
        <p:nvSpPr>
          <p:cNvPr id="16" name="CasellaDiTesto 15"/>
          <p:cNvSpPr txBox="1"/>
          <p:nvPr/>
        </p:nvSpPr>
        <p:spPr>
          <a:xfrm>
            <a:off x="755576" y="116632"/>
            <a:ext cx="7632848" cy="461665"/>
          </a:xfrm>
          <a:prstGeom prst="rect">
            <a:avLst/>
          </a:prstGeom>
          <a:noFill/>
        </p:spPr>
        <p:txBody>
          <a:bodyPr wrap="square" rtlCol="0">
            <a:spAutoFit/>
          </a:bodyPr>
          <a:lstStyle/>
          <a:p>
            <a:pPr algn="ctr"/>
            <a:r>
              <a:rPr lang="it-IT" sz="2400" dirty="0" smtClean="0">
                <a:latin typeface="Arial" pitchFamily="34" charset="0"/>
                <a:cs typeface="Arial" pitchFamily="34" charset="0"/>
              </a:rPr>
              <a:t>perché N e O non concatenano?</a:t>
            </a:r>
            <a:endParaRPr lang="it-IT" sz="2400" dirty="0">
              <a:latin typeface="Arial" pitchFamily="34" charset="0"/>
              <a:cs typeface="Arial" pitchFamily="34" charset="0"/>
            </a:endParaRPr>
          </a:p>
        </p:txBody>
      </p:sp>
      <p:grpSp>
        <p:nvGrpSpPr>
          <p:cNvPr id="20" name="Gruppo 19"/>
          <p:cNvGrpSpPr/>
          <p:nvPr/>
        </p:nvGrpSpPr>
        <p:grpSpPr>
          <a:xfrm>
            <a:off x="755575" y="1206624"/>
            <a:ext cx="2202773" cy="3433357"/>
            <a:chOff x="755575" y="1926704"/>
            <a:chExt cx="2202773" cy="3433357"/>
          </a:xfrm>
        </p:grpSpPr>
        <p:sp>
          <p:nvSpPr>
            <p:cNvPr id="7" name="CasellaDiTesto 6"/>
            <p:cNvSpPr txBox="1"/>
            <p:nvPr/>
          </p:nvSpPr>
          <p:spPr>
            <a:xfrm>
              <a:off x="1115616" y="1926704"/>
              <a:ext cx="1296144" cy="400110"/>
            </a:xfrm>
            <a:prstGeom prst="rect">
              <a:avLst/>
            </a:prstGeom>
            <a:noFill/>
          </p:spPr>
          <p:txBody>
            <a:bodyPr wrap="square" rtlCol="0">
              <a:spAutoFit/>
            </a:bodyPr>
            <a:lstStyle/>
            <a:p>
              <a:pPr algn="ctr"/>
              <a:r>
                <a:rPr lang="it-IT" sz="2000" dirty="0" smtClean="0">
                  <a:latin typeface="Arial" pitchFamily="34" charset="0"/>
                  <a:cs typeface="Arial" pitchFamily="34" charset="0"/>
                </a:rPr>
                <a:t>etano</a:t>
              </a:r>
              <a:endParaRPr lang="it-IT" sz="2000" dirty="0">
                <a:latin typeface="Arial" pitchFamily="34" charset="0"/>
                <a:cs typeface="Arial" pitchFamily="34" charset="0"/>
              </a:endParaRPr>
            </a:p>
          </p:txBody>
        </p:sp>
        <p:graphicFrame>
          <p:nvGraphicFramePr>
            <p:cNvPr id="223243" name="Object 11"/>
            <p:cNvGraphicFramePr>
              <a:graphicFrameLocks noChangeAspect="1"/>
            </p:cNvGraphicFramePr>
            <p:nvPr/>
          </p:nvGraphicFramePr>
          <p:xfrm>
            <a:off x="755575" y="2767773"/>
            <a:ext cx="2202773" cy="2592288"/>
          </p:xfrm>
          <a:graphic>
            <a:graphicData uri="http://schemas.openxmlformats.org/presentationml/2006/ole">
              <mc:AlternateContent xmlns:mc="http://schemas.openxmlformats.org/markup-compatibility/2006">
                <mc:Choice xmlns:v="urn:schemas-microsoft-com:vml" Requires="v">
                  <p:oleObj spid="_x0000_s223594" name="Document" r:id="rId6" imgW="1562040" imgH="1838160" progId="ChemWindow.Document">
                    <p:embed/>
                  </p:oleObj>
                </mc:Choice>
                <mc:Fallback>
                  <p:oleObj name="Document" r:id="rId6" imgW="1562040" imgH="1838160" progId="ChemWindow.Document">
                    <p:embed/>
                    <p:pic>
                      <p:nvPicPr>
                        <p:cNvPr id="0" name="Picture 1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5575" y="2767773"/>
                          <a:ext cx="2202773" cy="25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21" name="Gruppo 20"/>
          <p:cNvGrpSpPr/>
          <p:nvPr/>
        </p:nvGrpSpPr>
        <p:grpSpPr>
          <a:xfrm>
            <a:off x="3363161" y="1206624"/>
            <a:ext cx="2360967" cy="3457804"/>
            <a:chOff x="3275856" y="1926704"/>
            <a:chExt cx="2360967" cy="3457804"/>
          </a:xfrm>
        </p:grpSpPr>
        <p:sp>
          <p:nvSpPr>
            <p:cNvPr id="8" name="CasellaDiTesto 7"/>
            <p:cNvSpPr txBox="1"/>
            <p:nvPr/>
          </p:nvSpPr>
          <p:spPr>
            <a:xfrm>
              <a:off x="3275856" y="1926704"/>
              <a:ext cx="2160240" cy="400110"/>
            </a:xfrm>
            <a:prstGeom prst="rect">
              <a:avLst/>
            </a:prstGeom>
            <a:noFill/>
          </p:spPr>
          <p:txBody>
            <a:bodyPr wrap="square" rtlCol="0">
              <a:spAutoFit/>
            </a:bodyPr>
            <a:lstStyle/>
            <a:p>
              <a:pPr algn="ctr"/>
              <a:r>
                <a:rPr lang="it-IT" sz="2000" dirty="0" smtClean="0">
                  <a:latin typeface="Arial" pitchFamily="34" charset="0"/>
                  <a:cs typeface="Arial" pitchFamily="34" charset="0"/>
                </a:rPr>
                <a:t>idrazina</a:t>
              </a:r>
              <a:endParaRPr lang="it-IT" sz="2000" dirty="0">
                <a:latin typeface="Arial" pitchFamily="34" charset="0"/>
                <a:cs typeface="Arial" pitchFamily="34" charset="0"/>
              </a:endParaRPr>
            </a:p>
          </p:txBody>
        </p:sp>
        <p:graphicFrame>
          <p:nvGraphicFramePr>
            <p:cNvPr id="223244" name="Object 12"/>
            <p:cNvGraphicFramePr>
              <a:graphicFrameLocks noChangeAspect="1"/>
            </p:cNvGraphicFramePr>
            <p:nvPr/>
          </p:nvGraphicFramePr>
          <p:xfrm>
            <a:off x="3419872" y="2743326"/>
            <a:ext cx="2216951" cy="2641182"/>
          </p:xfrm>
          <a:graphic>
            <a:graphicData uri="http://schemas.openxmlformats.org/presentationml/2006/ole">
              <mc:AlternateContent xmlns:mc="http://schemas.openxmlformats.org/markup-compatibility/2006">
                <mc:Choice xmlns:v="urn:schemas-microsoft-com:vml" Requires="v">
                  <p:oleObj spid="_x0000_s223595" name="Document" r:id="rId8" imgW="1542960" imgH="1838160" progId="ChemWindow.Document">
                    <p:embed/>
                  </p:oleObj>
                </mc:Choice>
                <mc:Fallback>
                  <p:oleObj name="Document" r:id="rId8" imgW="1542960" imgH="1838160" progId="ChemWindow.Document">
                    <p:embed/>
                    <p:pic>
                      <p:nvPicPr>
                        <p:cNvPr id="0"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19872" y="2743326"/>
                          <a:ext cx="2216951" cy="2641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3" name="CasellaDiTesto 12"/>
          <p:cNvSpPr txBox="1"/>
          <p:nvPr/>
        </p:nvSpPr>
        <p:spPr>
          <a:xfrm>
            <a:off x="160448" y="5085184"/>
            <a:ext cx="8964488" cy="769441"/>
          </a:xfrm>
          <a:prstGeom prst="rect">
            <a:avLst/>
          </a:prstGeom>
          <a:noFill/>
        </p:spPr>
        <p:txBody>
          <a:bodyPr wrap="square" rtlCol="0">
            <a:spAutoFit/>
          </a:bodyPr>
          <a:lstStyle/>
          <a:p>
            <a:pPr marL="539750" indent="-539750"/>
            <a:r>
              <a:rPr lang="it-IT" sz="2200" dirty="0" smtClean="0">
                <a:latin typeface="Arial" pitchFamily="34" charset="0"/>
                <a:cs typeface="Arial" pitchFamily="34" charset="0"/>
                <a:sym typeface="Wingdings"/>
              </a:rPr>
              <a:t> 	l</a:t>
            </a:r>
            <a:r>
              <a:rPr lang="it-IT" sz="2200" dirty="0" smtClean="0">
                <a:latin typeface="Arial" pitchFamily="34" charset="0"/>
                <a:cs typeface="Arial" pitchFamily="34" charset="0"/>
              </a:rPr>
              <a:t>e distanze di legame (d) sono paragonabili (simili sovrapposizioni orbitali)</a:t>
            </a:r>
            <a:endParaRPr lang="it-IT" sz="2200" dirty="0">
              <a:latin typeface="Arial" pitchFamily="34" charset="0"/>
              <a:cs typeface="Arial" pitchFamily="34" charset="0"/>
            </a:endParaRPr>
          </a:p>
        </p:txBody>
      </p:sp>
      <p:sp>
        <p:nvSpPr>
          <p:cNvPr id="14" name="CasellaDiTesto 13"/>
          <p:cNvSpPr txBox="1"/>
          <p:nvPr/>
        </p:nvSpPr>
        <p:spPr>
          <a:xfrm>
            <a:off x="160448" y="5827911"/>
            <a:ext cx="8804040" cy="769441"/>
          </a:xfrm>
          <a:prstGeom prst="rect">
            <a:avLst/>
          </a:prstGeom>
          <a:noFill/>
        </p:spPr>
        <p:txBody>
          <a:bodyPr wrap="square" rtlCol="0">
            <a:spAutoFit/>
          </a:bodyPr>
          <a:lstStyle/>
          <a:p>
            <a:pPr marL="539750" indent="-539750"/>
            <a:r>
              <a:rPr lang="it-IT" sz="2200" dirty="0" smtClean="0">
                <a:latin typeface="Arial" pitchFamily="34" charset="0"/>
                <a:cs typeface="Arial" pitchFamily="34" charset="0"/>
                <a:sym typeface="Wingdings"/>
              </a:rPr>
              <a:t> 	l</a:t>
            </a:r>
            <a:r>
              <a:rPr lang="it-IT" sz="2200" dirty="0" smtClean="0">
                <a:latin typeface="Arial" pitchFamily="34" charset="0"/>
                <a:cs typeface="Arial" pitchFamily="34" charset="0"/>
              </a:rPr>
              <a:t>e energie di legame (D) decrescono (C</a:t>
            </a:r>
            <a:r>
              <a:rPr lang="it-IT" sz="2200" dirty="0" smtClean="0">
                <a:latin typeface="Arial" pitchFamily="34" charset="0"/>
                <a:cs typeface="Arial" pitchFamily="34" charset="0"/>
                <a:sym typeface="Symbol"/>
              </a:rPr>
              <a:t></a:t>
            </a:r>
            <a:r>
              <a:rPr lang="it-IT" sz="2200" dirty="0" err="1" smtClean="0">
                <a:latin typeface="Arial" pitchFamily="34" charset="0"/>
                <a:cs typeface="Arial" pitchFamily="34" charset="0"/>
              </a:rPr>
              <a:t>C</a:t>
            </a:r>
            <a:r>
              <a:rPr lang="it-IT" sz="2200" dirty="0" smtClean="0">
                <a:latin typeface="Arial" pitchFamily="34" charset="0"/>
                <a:cs typeface="Arial" pitchFamily="34" charset="0"/>
              </a:rPr>
              <a:t> &gt; N</a:t>
            </a:r>
            <a:r>
              <a:rPr lang="it-IT" sz="2200" dirty="0" smtClean="0">
                <a:latin typeface="Arial" pitchFamily="34" charset="0"/>
                <a:cs typeface="Arial" pitchFamily="34" charset="0"/>
                <a:sym typeface="Symbol"/>
              </a:rPr>
              <a:t></a:t>
            </a:r>
            <a:r>
              <a:rPr lang="it-IT" sz="2200" dirty="0" err="1" smtClean="0">
                <a:latin typeface="Arial" pitchFamily="34" charset="0"/>
                <a:cs typeface="Arial" pitchFamily="34" charset="0"/>
              </a:rPr>
              <a:t>N</a:t>
            </a:r>
            <a:r>
              <a:rPr lang="it-IT" sz="2200" dirty="0" smtClean="0">
                <a:latin typeface="Arial" pitchFamily="34" charset="0"/>
                <a:cs typeface="Arial" pitchFamily="34" charset="0"/>
              </a:rPr>
              <a:t> &gt; O</a:t>
            </a:r>
            <a:r>
              <a:rPr lang="it-IT" sz="2200" dirty="0" smtClean="0">
                <a:latin typeface="Arial" pitchFamily="34" charset="0"/>
                <a:cs typeface="Arial" pitchFamily="34" charset="0"/>
                <a:sym typeface="Symbol"/>
              </a:rPr>
              <a:t></a:t>
            </a:r>
            <a:r>
              <a:rPr lang="it-IT" sz="2200" dirty="0" err="1" smtClean="0">
                <a:latin typeface="Arial" pitchFamily="34" charset="0"/>
                <a:cs typeface="Arial" pitchFamily="34" charset="0"/>
              </a:rPr>
              <a:t>O</a:t>
            </a:r>
            <a:r>
              <a:rPr lang="it-IT" sz="2200" dirty="0" smtClean="0">
                <a:latin typeface="Arial" pitchFamily="34" charset="0"/>
                <a:cs typeface="Arial" pitchFamily="34" charset="0"/>
              </a:rPr>
              <a:t>) perché aumentano le repulsioni tra le coppie elettroniche di non-legame</a:t>
            </a:r>
            <a:endParaRPr lang="it-IT" sz="2200" dirty="0">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076" name="Picture 4" descr="Image result for chemical laboratory fumeboard"/>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42" name="AutoShape 6" descr="Image result for imbuto gocciolatore"/>
          <p:cNvSpPr>
            <a:spLocks noChangeAspect="1" noChangeArrowheads="1"/>
          </p:cNvSpPr>
          <p:nvPr/>
        </p:nvSpPr>
        <p:spPr bwMode="auto">
          <a:xfrm>
            <a:off x="155575" y="-315416"/>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19144" name="Picture 8" descr="Related image"/>
          <p:cNvPicPr>
            <a:picLocks noChangeAspect="1" noChangeArrowheads="1"/>
          </p:cNvPicPr>
          <p:nvPr/>
        </p:nvPicPr>
        <p:blipFill>
          <a:blip r:embed="rId2" cstate="print"/>
          <a:srcRect l="31508" r="35130"/>
          <a:stretch>
            <a:fillRect/>
          </a:stretch>
        </p:blipFill>
        <p:spPr bwMode="auto">
          <a:xfrm>
            <a:off x="3275856" y="233711"/>
            <a:ext cx="1080120" cy="3233549"/>
          </a:xfrm>
          <a:prstGeom prst="rect">
            <a:avLst/>
          </a:prstGeom>
          <a:noFill/>
        </p:spPr>
      </p:pic>
      <p:sp>
        <p:nvSpPr>
          <p:cNvPr id="219146" name="AutoShape 10" descr="Image result for pallone a tre colli clipart"/>
          <p:cNvSpPr>
            <a:spLocks noChangeAspect="1" noChangeArrowheads="1"/>
          </p:cNvSpPr>
          <p:nvPr/>
        </p:nvSpPr>
        <p:spPr bwMode="auto">
          <a:xfrm>
            <a:off x="155575" y="-315416"/>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219148" name="Picture 12" descr="PALLONE FONDO TONDO 3 COLLI, IN VETRO PYREX/DURAN, ML 6000"/>
          <p:cNvPicPr>
            <a:picLocks noChangeAspect="1" noChangeArrowheads="1"/>
          </p:cNvPicPr>
          <p:nvPr/>
        </p:nvPicPr>
        <p:blipFill>
          <a:blip r:embed="rId3" cstate="print"/>
          <a:srcRect/>
          <a:stretch>
            <a:fillRect/>
          </a:stretch>
        </p:blipFill>
        <p:spPr bwMode="auto">
          <a:xfrm>
            <a:off x="416688" y="785257"/>
            <a:ext cx="2859168" cy="3816424"/>
          </a:xfrm>
          <a:prstGeom prst="rect">
            <a:avLst/>
          </a:prstGeom>
          <a:noFill/>
        </p:spPr>
      </p:pic>
      <p:pic>
        <p:nvPicPr>
          <p:cNvPr id="219149" name="Picture 13"/>
          <p:cNvPicPr>
            <a:picLocks noChangeAspect="1" noChangeArrowheads="1"/>
          </p:cNvPicPr>
          <p:nvPr/>
        </p:nvPicPr>
        <p:blipFill>
          <a:blip r:embed="rId4" cstate="print"/>
          <a:srcRect l="50635" t="56719" r="42724" b="10797"/>
          <a:stretch>
            <a:fillRect/>
          </a:stretch>
        </p:blipFill>
        <p:spPr bwMode="auto">
          <a:xfrm>
            <a:off x="4572000" y="-170953"/>
            <a:ext cx="1656184" cy="4554506"/>
          </a:xfrm>
          <a:prstGeom prst="rect">
            <a:avLst/>
          </a:prstGeom>
          <a:noFill/>
          <a:ln w="9525">
            <a:noFill/>
            <a:miter lim="800000"/>
            <a:headEnd/>
            <a:tailEnd/>
          </a:ln>
        </p:spPr>
      </p:pic>
      <p:pic>
        <p:nvPicPr>
          <p:cNvPr id="219151" name="Picture 15" descr="Image result for mantello riscaldante laboratorio"/>
          <p:cNvPicPr>
            <a:picLocks noChangeAspect="1" noChangeArrowheads="1"/>
          </p:cNvPicPr>
          <p:nvPr/>
        </p:nvPicPr>
        <p:blipFill>
          <a:blip r:embed="rId5" cstate="print"/>
          <a:srcRect/>
          <a:stretch>
            <a:fillRect/>
          </a:stretch>
        </p:blipFill>
        <p:spPr bwMode="auto">
          <a:xfrm>
            <a:off x="5868144" y="1169834"/>
            <a:ext cx="3145532" cy="3145532"/>
          </a:xfrm>
          <a:prstGeom prst="rect">
            <a:avLst/>
          </a:prstGeom>
          <a:noFill/>
        </p:spPr>
      </p:pic>
      <p:sp>
        <p:nvSpPr>
          <p:cNvPr id="8" name="CasellaDiTesto 7"/>
          <p:cNvSpPr txBox="1"/>
          <p:nvPr/>
        </p:nvSpPr>
        <p:spPr>
          <a:xfrm>
            <a:off x="1475656" y="3305537"/>
            <a:ext cx="576064" cy="523220"/>
          </a:xfrm>
          <a:prstGeom prst="rect">
            <a:avLst/>
          </a:prstGeom>
          <a:noFill/>
        </p:spPr>
        <p:txBody>
          <a:bodyPr wrap="square" rtlCol="0">
            <a:spAutoFit/>
          </a:bodyPr>
          <a:lstStyle/>
          <a:p>
            <a:pPr algn="ctr"/>
            <a:r>
              <a:rPr lang="it-IT" sz="2800" b="1" dirty="0" smtClean="0">
                <a:solidFill>
                  <a:srgbClr val="C00000"/>
                </a:solidFill>
                <a:latin typeface="Arial" pitchFamily="34" charset="0"/>
                <a:ea typeface="DejaVu Sans Mono" pitchFamily="49" charset="0"/>
                <a:cs typeface="Arial" pitchFamily="34" charset="0"/>
              </a:rPr>
              <a:t>A</a:t>
            </a:r>
            <a:endParaRPr lang="it-IT" sz="2800" b="1" dirty="0">
              <a:solidFill>
                <a:srgbClr val="C00000"/>
              </a:solidFill>
              <a:latin typeface="Arial" pitchFamily="34" charset="0"/>
              <a:ea typeface="DejaVu Sans Mono" pitchFamily="49" charset="0"/>
              <a:cs typeface="Arial" pitchFamily="34" charset="0"/>
            </a:endParaRPr>
          </a:p>
        </p:txBody>
      </p:sp>
      <p:sp>
        <p:nvSpPr>
          <p:cNvPr id="9" name="CasellaDiTesto 8"/>
          <p:cNvSpPr txBox="1"/>
          <p:nvPr/>
        </p:nvSpPr>
        <p:spPr>
          <a:xfrm>
            <a:off x="2772370" y="4497092"/>
            <a:ext cx="3814167" cy="523220"/>
          </a:xfrm>
          <a:prstGeom prst="rect">
            <a:avLst/>
          </a:prstGeom>
          <a:noFill/>
        </p:spPr>
        <p:txBody>
          <a:bodyPr wrap="square" rtlCol="0">
            <a:spAutoFit/>
          </a:bodyPr>
          <a:lstStyle/>
          <a:p>
            <a:pPr algn="ctr"/>
            <a:r>
              <a:rPr lang="it-IT" sz="2800" b="1" dirty="0" smtClean="0">
                <a:solidFill>
                  <a:srgbClr val="FF0000"/>
                </a:solidFill>
                <a:latin typeface="Arial" pitchFamily="34" charset="0"/>
                <a:ea typeface="DejaVu Sans Mono" pitchFamily="49" charset="0"/>
                <a:cs typeface="Arial" pitchFamily="34" charset="0"/>
              </a:rPr>
              <a:t>A</a:t>
            </a:r>
            <a:r>
              <a:rPr lang="it-IT" sz="2800" b="1" dirty="0" smtClean="0">
                <a:latin typeface="Arial" pitchFamily="34" charset="0"/>
                <a:ea typeface="DejaVu Sans Mono" pitchFamily="49" charset="0"/>
                <a:cs typeface="Arial" pitchFamily="34" charset="0"/>
              </a:rPr>
              <a:t> +</a:t>
            </a:r>
            <a:r>
              <a:rPr lang="it-IT" sz="2800" b="1" dirty="0">
                <a:solidFill>
                  <a:srgbClr val="333399"/>
                </a:solidFill>
                <a:latin typeface="Arial" pitchFamily="34" charset="0"/>
                <a:ea typeface="DejaVu Sans Mono" pitchFamily="49" charset="0"/>
                <a:cs typeface="Arial" pitchFamily="34" charset="0"/>
              </a:rPr>
              <a:t> B </a:t>
            </a:r>
            <a:r>
              <a:rPr lang="it-IT" sz="2800" b="1" dirty="0" smtClean="0">
                <a:latin typeface="Arial" pitchFamily="34" charset="0"/>
                <a:ea typeface="DejaVu Sans Mono" pitchFamily="49" charset="0"/>
                <a:cs typeface="Arial" pitchFamily="34" charset="0"/>
                <a:sym typeface="Wingdings 3" panose="05040102010807070707" pitchFamily="18" charset="2"/>
              </a:rPr>
              <a:t> prodotti</a:t>
            </a:r>
            <a:endParaRPr lang="it-IT" sz="2800" b="1" dirty="0">
              <a:latin typeface="Arial" pitchFamily="34" charset="0"/>
              <a:ea typeface="DejaVu Sans Mono" pitchFamily="49" charset="0"/>
              <a:cs typeface="Arial" pitchFamily="34" charset="0"/>
            </a:endParaRPr>
          </a:p>
        </p:txBody>
      </p:sp>
      <p:grpSp>
        <p:nvGrpSpPr>
          <p:cNvPr id="12" name="Gruppo 11"/>
          <p:cNvGrpSpPr/>
          <p:nvPr/>
        </p:nvGrpSpPr>
        <p:grpSpPr>
          <a:xfrm>
            <a:off x="2483768" y="5387504"/>
            <a:ext cx="4680520" cy="1152128"/>
            <a:chOff x="2987824" y="4005064"/>
            <a:chExt cx="4680520" cy="1152128"/>
          </a:xfrm>
        </p:grpSpPr>
        <p:sp>
          <p:nvSpPr>
            <p:cNvPr id="13" name="Rettangolo 12"/>
            <p:cNvSpPr/>
            <p:nvPr/>
          </p:nvSpPr>
          <p:spPr>
            <a:xfrm>
              <a:off x="3131840" y="4005064"/>
              <a:ext cx="4536504" cy="1008112"/>
            </a:xfrm>
            <a:prstGeom prst="rect">
              <a:avLst/>
            </a:prstGeom>
            <a:solidFill>
              <a:srgbClr val="333333"/>
            </a:solidFill>
            <a:ln w="19050">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333333"/>
                </a:solidFill>
              </a:endParaRPr>
            </a:p>
          </p:txBody>
        </p:sp>
        <p:sp>
          <p:nvSpPr>
            <p:cNvPr id="14" name="Rettangolo 13"/>
            <p:cNvSpPr/>
            <p:nvPr/>
          </p:nvSpPr>
          <p:spPr>
            <a:xfrm>
              <a:off x="2987824" y="4149080"/>
              <a:ext cx="4536504" cy="1008112"/>
            </a:xfrm>
            <a:prstGeom prst="rect">
              <a:avLst/>
            </a:prstGeom>
            <a:solidFill>
              <a:schemeClr val="bg1">
                <a:lumMod val="85000"/>
              </a:schemeClr>
            </a:solidFill>
            <a:ln w="19050">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333333"/>
                </a:solidFill>
              </a:endParaRPr>
            </a:p>
          </p:txBody>
        </p:sp>
      </p:grpSp>
      <p:sp>
        <p:nvSpPr>
          <p:cNvPr id="10" name="CasellaDiTesto 9"/>
          <p:cNvSpPr txBox="1"/>
          <p:nvPr/>
        </p:nvSpPr>
        <p:spPr>
          <a:xfrm>
            <a:off x="2627784" y="5616094"/>
            <a:ext cx="4411552" cy="430887"/>
          </a:xfrm>
          <a:prstGeom prst="rect">
            <a:avLst/>
          </a:prstGeom>
          <a:noFill/>
        </p:spPr>
        <p:txBody>
          <a:bodyPr wrap="square" rtlCol="0">
            <a:spAutoFit/>
          </a:bodyPr>
          <a:lstStyle/>
          <a:p>
            <a:pPr marL="539750" indent="-539750"/>
            <a:r>
              <a:rPr lang="it-IT" sz="2000" dirty="0" smtClean="0">
                <a:solidFill>
                  <a:srgbClr val="333333"/>
                </a:solidFill>
                <a:latin typeface="Comic Sans MS" panose="030F0702030302020204" pitchFamily="66" charset="0"/>
                <a:ea typeface="Cambria" pitchFamily="18" charset="0"/>
                <a:cs typeface="Arial" pitchFamily="34" charset="0"/>
                <a:sym typeface="Wingdings"/>
              </a:rPr>
              <a:t> 	</a:t>
            </a:r>
            <a:r>
              <a:rPr lang="it-IT" sz="2200" dirty="0" smtClean="0">
                <a:solidFill>
                  <a:srgbClr val="333333"/>
                </a:solidFill>
                <a:latin typeface="Comic Sans MS" panose="030F0702030302020204" pitchFamily="66" charset="0"/>
                <a:ea typeface="Cambria" pitchFamily="18" charset="0"/>
                <a:cs typeface="Arial" pitchFamily="34" charset="0"/>
                <a:sym typeface="Wingdings"/>
              </a:rPr>
              <a:t>Separazione dei prodotti</a:t>
            </a:r>
            <a:endParaRPr lang="it-IT" sz="2200" dirty="0">
              <a:solidFill>
                <a:srgbClr val="333333"/>
              </a:solidFill>
              <a:latin typeface="Comic Sans MS" panose="030F0702030302020204" pitchFamily="66" charset="0"/>
              <a:ea typeface="Cambria" pitchFamily="18" charset="0"/>
              <a:cs typeface="Arial" pitchFamily="34" charset="0"/>
            </a:endParaRPr>
          </a:p>
        </p:txBody>
      </p:sp>
      <p:sp>
        <p:nvSpPr>
          <p:cNvPr id="11" name="CasellaDiTesto 10"/>
          <p:cNvSpPr txBox="1"/>
          <p:nvPr/>
        </p:nvSpPr>
        <p:spPr>
          <a:xfrm>
            <a:off x="2627784" y="6061052"/>
            <a:ext cx="4267536" cy="430887"/>
          </a:xfrm>
          <a:prstGeom prst="rect">
            <a:avLst/>
          </a:prstGeom>
          <a:noFill/>
        </p:spPr>
        <p:txBody>
          <a:bodyPr wrap="square" rtlCol="0">
            <a:spAutoFit/>
          </a:bodyPr>
          <a:lstStyle/>
          <a:p>
            <a:pPr marL="539750" indent="-539750"/>
            <a:r>
              <a:rPr lang="it-IT" sz="2000" dirty="0" smtClean="0">
                <a:solidFill>
                  <a:srgbClr val="333333"/>
                </a:solidFill>
                <a:latin typeface="Comic Sans MS" panose="030F0702030302020204" pitchFamily="66" charset="0"/>
                <a:ea typeface="Cambria" pitchFamily="18" charset="0"/>
                <a:cs typeface="Arial" pitchFamily="34" charset="0"/>
                <a:sym typeface="Wingdings"/>
              </a:rPr>
              <a:t> 	</a:t>
            </a:r>
            <a:r>
              <a:rPr lang="it-IT" sz="2200" dirty="0" smtClean="0">
                <a:solidFill>
                  <a:srgbClr val="333333"/>
                </a:solidFill>
                <a:latin typeface="Comic Sans MS" panose="030F0702030302020204" pitchFamily="66" charset="0"/>
                <a:ea typeface="Cambria" pitchFamily="18" charset="0"/>
                <a:cs typeface="Arial" pitchFamily="34" charset="0"/>
                <a:sym typeface="Wingdings"/>
              </a:rPr>
              <a:t>Purificazione dei prodotti</a:t>
            </a:r>
            <a:endParaRPr lang="it-IT" sz="2200" dirty="0">
              <a:solidFill>
                <a:srgbClr val="333333"/>
              </a:solidFill>
              <a:latin typeface="Comic Sans MS" panose="030F0702030302020204" pitchFamily="66" charset="0"/>
              <a:ea typeface="Cambria" pitchFamily="18" charset="0"/>
              <a:cs typeface="Arial" pitchFamily="34" charset="0"/>
            </a:endParaRPr>
          </a:p>
        </p:txBody>
      </p:sp>
      <p:sp>
        <p:nvSpPr>
          <p:cNvPr id="16" name="CasellaDiTesto 15"/>
          <p:cNvSpPr txBox="1"/>
          <p:nvPr/>
        </p:nvSpPr>
        <p:spPr>
          <a:xfrm>
            <a:off x="2996208" y="691855"/>
            <a:ext cx="475656" cy="523220"/>
          </a:xfrm>
          <a:prstGeom prst="rect">
            <a:avLst/>
          </a:prstGeom>
          <a:noFill/>
        </p:spPr>
        <p:txBody>
          <a:bodyPr wrap="square" rtlCol="0">
            <a:spAutoFit/>
          </a:bodyPr>
          <a:lstStyle/>
          <a:p>
            <a:pPr algn="ctr"/>
            <a:r>
              <a:rPr lang="it-IT" sz="2800" b="1" dirty="0" smtClean="0">
                <a:solidFill>
                  <a:srgbClr val="333399"/>
                </a:solidFill>
                <a:latin typeface="Arial" pitchFamily="34" charset="0"/>
                <a:ea typeface="DejaVu Sans Mono" pitchFamily="49" charset="0"/>
                <a:cs typeface="Arial" pitchFamily="34" charset="0"/>
              </a:rPr>
              <a:t>B</a:t>
            </a:r>
            <a:endParaRPr lang="it-IT" sz="2800" b="1" dirty="0">
              <a:latin typeface="Arial" pitchFamily="34" charset="0"/>
              <a:ea typeface="DejaVu Sans Mono" pitchFamily="49"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219148"/>
                                        </p:tgtEl>
                                        <p:attrNameLst>
                                          <p:attrName>style.visibility</p:attrName>
                                        </p:attrNameLst>
                                      </p:cBhvr>
                                      <p:to>
                                        <p:strVal val="visible"/>
                                      </p:to>
                                    </p:set>
                                    <p:anim calcmode="lin" valueType="num">
                                      <p:cBhvr>
                                        <p:cTn id="12" dur="500" fill="hold"/>
                                        <p:tgtEl>
                                          <p:spTgt spid="219148"/>
                                        </p:tgtEl>
                                        <p:attrNameLst>
                                          <p:attrName>ppt_w</p:attrName>
                                        </p:attrNameLst>
                                      </p:cBhvr>
                                      <p:tavLst>
                                        <p:tav tm="0">
                                          <p:val>
                                            <p:fltVal val="0"/>
                                          </p:val>
                                        </p:tav>
                                        <p:tav tm="100000">
                                          <p:val>
                                            <p:strVal val="#ppt_w"/>
                                          </p:val>
                                        </p:tav>
                                      </p:tavLst>
                                    </p:anim>
                                    <p:anim calcmode="lin" valueType="num">
                                      <p:cBhvr>
                                        <p:cTn id="13" dur="500" fill="hold"/>
                                        <p:tgtEl>
                                          <p:spTgt spid="219148"/>
                                        </p:tgtEl>
                                        <p:attrNameLst>
                                          <p:attrName>ppt_h</p:attrName>
                                        </p:attrNameLst>
                                      </p:cBhvr>
                                      <p:tavLst>
                                        <p:tav tm="0">
                                          <p:val>
                                            <p:fltVal val="0"/>
                                          </p:val>
                                        </p:tav>
                                        <p:tav tm="100000">
                                          <p:val>
                                            <p:strVal val="#ppt_h"/>
                                          </p:val>
                                        </p:tav>
                                      </p:tavLst>
                                    </p:anim>
                                    <p:animEffect transition="in" filter="fade">
                                      <p:cBhvr>
                                        <p:cTn id="14" dur="500"/>
                                        <p:tgtEl>
                                          <p:spTgt spid="219148"/>
                                        </p:tgtEl>
                                      </p:cBhvr>
                                    </p:animEffect>
                                  </p:childTnLst>
                                </p:cTn>
                              </p:par>
                            </p:childTnLst>
                          </p:cTn>
                        </p:par>
                        <p:par>
                          <p:cTn id="15" fill="hold">
                            <p:stCondLst>
                              <p:cond delay="500"/>
                            </p:stCondLst>
                            <p:childTnLst>
                              <p:par>
                                <p:cTn id="16" presetID="2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19144"/>
                                        </p:tgtEl>
                                        <p:attrNameLst>
                                          <p:attrName>style.visibility</p:attrName>
                                        </p:attrNameLst>
                                      </p:cBhvr>
                                      <p:to>
                                        <p:strVal val="visible"/>
                                      </p:to>
                                    </p:set>
                                    <p:animEffect transition="in" filter="wipe(down)">
                                      <p:cBhvr>
                                        <p:cTn id="23" dur="500"/>
                                        <p:tgtEl>
                                          <p:spTgt spid="219144"/>
                                        </p:tgtEl>
                                      </p:cBhvr>
                                    </p:animEffect>
                                  </p:childTnLst>
                                </p:cTn>
                              </p:par>
                            </p:childTnLst>
                          </p:cTn>
                        </p:par>
                        <p:par>
                          <p:cTn id="24" fill="hold">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19149"/>
                                        </p:tgtEl>
                                        <p:attrNameLst>
                                          <p:attrName>style.visibility</p:attrName>
                                        </p:attrNameLst>
                                      </p:cBhvr>
                                      <p:to>
                                        <p:strVal val="visible"/>
                                      </p:to>
                                    </p:set>
                                    <p:animEffect transition="in" filter="wipe(down)">
                                      <p:cBhvr>
                                        <p:cTn id="32" dur="500"/>
                                        <p:tgtEl>
                                          <p:spTgt spid="21914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0" fill="hold" nodeType="clickEffect">
                                  <p:stCondLst>
                                    <p:cond delay="0"/>
                                  </p:stCondLst>
                                  <p:childTnLst>
                                    <p:set>
                                      <p:cBhvr>
                                        <p:cTn id="36" dur="1" fill="hold">
                                          <p:stCondLst>
                                            <p:cond delay="0"/>
                                          </p:stCondLst>
                                        </p:cTn>
                                        <p:tgtEl>
                                          <p:spTgt spid="219151"/>
                                        </p:tgtEl>
                                        <p:attrNameLst>
                                          <p:attrName>style.visibility</p:attrName>
                                        </p:attrNameLst>
                                      </p:cBhvr>
                                      <p:to>
                                        <p:strVal val="visible"/>
                                      </p:to>
                                    </p:set>
                                    <p:anim calcmode="lin" valueType="num">
                                      <p:cBhvr>
                                        <p:cTn id="37" dur="500" fill="hold"/>
                                        <p:tgtEl>
                                          <p:spTgt spid="219151"/>
                                        </p:tgtEl>
                                        <p:attrNameLst>
                                          <p:attrName>ppt_w</p:attrName>
                                        </p:attrNameLst>
                                      </p:cBhvr>
                                      <p:tavLst>
                                        <p:tav tm="0">
                                          <p:val>
                                            <p:fltVal val="0"/>
                                          </p:val>
                                        </p:tav>
                                        <p:tav tm="100000">
                                          <p:val>
                                            <p:strVal val="#ppt_w"/>
                                          </p:val>
                                        </p:tav>
                                      </p:tavLst>
                                    </p:anim>
                                    <p:anim calcmode="lin" valueType="num">
                                      <p:cBhvr>
                                        <p:cTn id="38" dur="500" fill="hold"/>
                                        <p:tgtEl>
                                          <p:spTgt spid="219151"/>
                                        </p:tgtEl>
                                        <p:attrNameLst>
                                          <p:attrName>ppt_h</p:attrName>
                                        </p:attrNameLst>
                                      </p:cBhvr>
                                      <p:tavLst>
                                        <p:tav tm="0">
                                          <p:val>
                                            <p:fltVal val="0"/>
                                          </p:val>
                                        </p:tav>
                                        <p:tav tm="100000">
                                          <p:val>
                                            <p:strVal val="#ppt_h"/>
                                          </p:val>
                                        </p:tav>
                                      </p:tavLst>
                                    </p:anim>
                                    <p:animEffect transition="in" filter="fade">
                                      <p:cBhvr>
                                        <p:cTn id="39" dur="500"/>
                                        <p:tgtEl>
                                          <p:spTgt spid="21915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left)">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uppo 13"/>
          <p:cNvGrpSpPr/>
          <p:nvPr/>
        </p:nvGrpSpPr>
        <p:grpSpPr>
          <a:xfrm>
            <a:off x="155575" y="-144463"/>
            <a:ext cx="8232849" cy="6746053"/>
            <a:chOff x="155575" y="-144463"/>
            <a:chExt cx="8232849" cy="6746053"/>
          </a:xfrm>
        </p:grpSpPr>
        <p:grpSp>
          <p:nvGrpSpPr>
            <p:cNvPr id="8" name="Gruppo 7"/>
            <p:cNvGrpSpPr/>
            <p:nvPr/>
          </p:nvGrpSpPr>
          <p:grpSpPr>
            <a:xfrm>
              <a:off x="155575" y="-144463"/>
              <a:ext cx="8232849" cy="6746053"/>
              <a:chOff x="155575" y="-144463"/>
              <a:chExt cx="8232849" cy="6746053"/>
            </a:xfrm>
          </p:grpSpPr>
          <p:grpSp>
            <p:nvGrpSpPr>
              <p:cNvPr id="6" name="Gruppo 5"/>
              <p:cNvGrpSpPr/>
              <p:nvPr/>
            </p:nvGrpSpPr>
            <p:grpSpPr>
              <a:xfrm>
                <a:off x="155575" y="-144463"/>
                <a:ext cx="8232849" cy="6746053"/>
                <a:chOff x="155575" y="-144463"/>
                <a:chExt cx="8232849" cy="6746053"/>
              </a:xfrm>
            </p:grpSpPr>
            <p:sp>
              <p:nvSpPr>
                <p:cNvPr id="184322" name="AutoShape 2" descr="https://www.thoughtco.com/thmb/deC5XKMUtkT2XOdRHTsPaijZl6k=/1500x0/filters:no_upscale():max_bytes(150000):strip_icc():format(webp)/animal_cell-56c765663df78cfb3788382b-5c2e861046e0fb000142aa47.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84324" name="AutoShape 4" descr="Illustration of a Eukaryotic Animal Cell"/>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184326" name="Picture 6" descr="Image result for cell"/>
                <p:cNvPicPr>
                  <a:picLocks noChangeAspect="1" noChangeArrowheads="1"/>
                </p:cNvPicPr>
                <p:nvPr/>
              </p:nvPicPr>
              <p:blipFill>
                <a:blip r:embed="rId2" cstate="print"/>
                <a:srcRect l="15262" r="6822"/>
                <a:stretch>
                  <a:fillRect/>
                </a:stretch>
              </p:blipFill>
              <p:spPr bwMode="auto">
                <a:xfrm>
                  <a:off x="1043608" y="260647"/>
                  <a:ext cx="7344816" cy="6340943"/>
                </a:xfrm>
                <a:prstGeom prst="rect">
                  <a:avLst/>
                </a:prstGeom>
                <a:noFill/>
              </p:spPr>
            </p:pic>
            <p:sp>
              <p:nvSpPr>
                <p:cNvPr id="5" name="Rettangolo 4"/>
                <p:cNvSpPr/>
                <p:nvPr/>
              </p:nvSpPr>
              <p:spPr>
                <a:xfrm>
                  <a:off x="6084168" y="980728"/>
                  <a:ext cx="144016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7" name="Rettangolo 6"/>
              <p:cNvSpPr/>
              <p:nvPr/>
            </p:nvSpPr>
            <p:spPr>
              <a:xfrm>
                <a:off x="5580112" y="1268760"/>
                <a:ext cx="144016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3" name="Rettangolo 12"/>
            <p:cNvSpPr/>
            <p:nvPr/>
          </p:nvSpPr>
          <p:spPr>
            <a:xfrm>
              <a:off x="971600" y="72008"/>
              <a:ext cx="2304256" cy="692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7" name="CasellaDiTesto 16"/>
          <p:cNvSpPr txBox="1"/>
          <p:nvPr/>
        </p:nvSpPr>
        <p:spPr>
          <a:xfrm>
            <a:off x="467544" y="332656"/>
            <a:ext cx="2088232" cy="461665"/>
          </a:xfrm>
          <a:prstGeom prst="rect">
            <a:avLst/>
          </a:prstGeom>
          <a:solidFill>
            <a:srgbClr val="000066"/>
          </a:solidFill>
          <a:ln>
            <a:noFill/>
          </a:ln>
        </p:spPr>
        <p:txBody>
          <a:bodyPr wrap="square" rtlCol="0">
            <a:spAutoFit/>
          </a:bodyPr>
          <a:lstStyle/>
          <a:p>
            <a:pPr algn="ctr"/>
            <a:r>
              <a:rPr lang="it-IT" sz="2400" b="1" dirty="0" err="1" smtClean="0">
                <a:solidFill>
                  <a:srgbClr val="66FFFF"/>
                </a:solidFill>
                <a:latin typeface="Arial" pitchFamily="34" charset="0"/>
                <a:cs typeface="Arial" pitchFamily="34" charset="0"/>
              </a:rPr>
              <a:t>animal</a:t>
            </a:r>
            <a:r>
              <a:rPr lang="it-IT" sz="2400" b="1" dirty="0" smtClean="0">
                <a:solidFill>
                  <a:srgbClr val="66FFFF"/>
                </a:solidFill>
                <a:latin typeface="Arial" pitchFamily="34" charset="0"/>
                <a:cs typeface="Arial" pitchFamily="34" charset="0"/>
              </a:rPr>
              <a:t> </a:t>
            </a:r>
            <a:r>
              <a:rPr lang="it-IT" sz="2400" b="1" dirty="0" err="1" smtClean="0">
                <a:solidFill>
                  <a:srgbClr val="66FFFF"/>
                </a:solidFill>
                <a:latin typeface="Arial" pitchFamily="34" charset="0"/>
                <a:cs typeface="Arial" pitchFamily="34" charset="0"/>
              </a:rPr>
              <a:t>cell</a:t>
            </a:r>
            <a:endParaRPr lang="it-IT" sz="2400" b="1" dirty="0">
              <a:solidFill>
                <a:srgbClr val="66FFFF"/>
              </a:solidFill>
              <a:latin typeface="Arial" pitchFamily="34" charset="0"/>
              <a:cs typeface="Arial" pitchFamily="34" charset="0"/>
            </a:endParaRPr>
          </a:p>
        </p:txBody>
      </p:sp>
      <p:sp>
        <p:nvSpPr>
          <p:cNvPr id="11" name="CasellaDiTesto 10"/>
          <p:cNvSpPr txBox="1"/>
          <p:nvPr/>
        </p:nvSpPr>
        <p:spPr>
          <a:xfrm>
            <a:off x="6084168" y="940658"/>
            <a:ext cx="2088232" cy="400110"/>
          </a:xfrm>
          <a:prstGeom prst="rect">
            <a:avLst/>
          </a:prstGeom>
          <a:solidFill>
            <a:srgbClr val="000066"/>
          </a:solidFill>
          <a:ln>
            <a:noFill/>
          </a:ln>
        </p:spPr>
        <p:txBody>
          <a:bodyPr wrap="square" rtlCol="0">
            <a:spAutoFit/>
          </a:bodyPr>
          <a:lstStyle/>
          <a:p>
            <a:pPr algn="ctr"/>
            <a:r>
              <a:rPr lang="it-IT" sz="2000" b="1" dirty="0" err="1" smtClean="0">
                <a:solidFill>
                  <a:srgbClr val="66FFFF"/>
                </a:solidFill>
                <a:latin typeface="Arial" pitchFamily="34" charset="0"/>
                <a:cs typeface="Arial" pitchFamily="34" charset="0"/>
              </a:rPr>
              <a:t>cell</a:t>
            </a:r>
            <a:r>
              <a:rPr lang="it-IT" sz="2000" b="1" dirty="0" smtClean="0">
                <a:solidFill>
                  <a:srgbClr val="66FFFF"/>
                </a:solidFill>
                <a:latin typeface="Arial" pitchFamily="34" charset="0"/>
                <a:cs typeface="Arial" pitchFamily="34" charset="0"/>
              </a:rPr>
              <a:t> membrane</a:t>
            </a:r>
            <a:endParaRPr lang="it-IT" sz="2000" b="1" dirty="0">
              <a:solidFill>
                <a:srgbClr val="66FFFF"/>
              </a:solidFill>
              <a:latin typeface="Arial" pitchFamily="34" charset="0"/>
              <a:cs typeface="Arial" pitchFamily="34" charset="0"/>
            </a:endParaRPr>
          </a:p>
        </p:txBody>
      </p:sp>
      <p:grpSp>
        <p:nvGrpSpPr>
          <p:cNvPr id="28" name="Gruppo 27"/>
          <p:cNvGrpSpPr/>
          <p:nvPr/>
        </p:nvGrpSpPr>
        <p:grpSpPr>
          <a:xfrm>
            <a:off x="5292080" y="1412776"/>
            <a:ext cx="1080120" cy="1224136"/>
            <a:chOff x="5292080" y="1412776"/>
            <a:chExt cx="1080120" cy="1224136"/>
          </a:xfrm>
        </p:grpSpPr>
        <p:cxnSp>
          <p:nvCxnSpPr>
            <p:cNvPr id="16" name="Connettore 2 15"/>
            <p:cNvCxnSpPr/>
            <p:nvPr/>
          </p:nvCxnSpPr>
          <p:spPr>
            <a:xfrm flipV="1">
              <a:off x="5940152" y="1412776"/>
              <a:ext cx="432048" cy="504056"/>
            </a:xfrm>
            <a:prstGeom prst="straightConnector1">
              <a:avLst/>
            </a:prstGeom>
            <a:ln w="57150">
              <a:solidFill>
                <a:srgbClr val="333399"/>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flipH="1">
              <a:off x="5292080" y="2204864"/>
              <a:ext cx="368424" cy="432048"/>
            </a:xfrm>
            <a:prstGeom prst="straightConnector1">
              <a:avLst/>
            </a:prstGeom>
            <a:ln w="57150">
              <a:solidFill>
                <a:srgbClr val="333399"/>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6" name="Connettore 1 25"/>
            <p:cNvCxnSpPr/>
            <p:nvPr/>
          </p:nvCxnSpPr>
          <p:spPr>
            <a:xfrm>
              <a:off x="5796136" y="1772816"/>
              <a:ext cx="360040" cy="288032"/>
            </a:xfrm>
            <a:prstGeom prst="line">
              <a:avLst/>
            </a:prstGeom>
            <a:ln w="28575">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27" name="Connettore 1 26"/>
            <p:cNvCxnSpPr/>
            <p:nvPr/>
          </p:nvCxnSpPr>
          <p:spPr>
            <a:xfrm>
              <a:off x="5508104" y="2060848"/>
              <a:ext cx="360040" cy="288032"/>
            </a:xfrm>
            <a:prstGeom prst="line">
              <a:avLst/>
            </a:prstGeom>
            <a:ln w="28575">
              <a:solidFill>
                <a:srgbClr val="333399"/>
              </a:solidFill>
            </a:ln>
          </p:spPr>
          <p:style>
            <a:lnRef idx="1">
              <a:schemeClr val="accent1"/>
            </a:lnRef>
            <a:fillRef idx="0">
              <a:schemeClr val="accent1"/>
            </a:fillRef>
            <a:effectRef idx="0">
              <a:schemeClr val="accent1"/>
            </a:effectRef>
            <a:fontRef idx="minor">
              <a:schemeClr val="tx1"/>
            </a:fontRef>
          </p:style>
        </p:cxnSp>
      </p:grpSp>
      <p:sp>
        <p:nvSpPr>
          <p:cNvPr id="29" name="CasellaDiTesto 28"/>
          <p:cNvSpPr txBox="1"/>
          <p:nvPr/>
        </p:nvSpPr>
        <p:spPr>
          <a:xfrm>
            <a:off x="755576" y="5621178"/>
            <a:ext cx="7848872" cy="707886"/>
          </a:xfrm>
          <a:prstGeom prst="rect">
            <a:avLst/>
          </a:prstGeom>
          <a:solidFill>
            <a:srgbClr val="000066"/>
          </a:solidFill>
          <a:ln>
            <a:noFill/>
          </a:ln>
        </p:spPr>
        <p:txBody>
          <a:bodyPr wrap="square" rtlCol="0">
            <a:spAutoFit/>
          </a:bodyPr>
          <a:lstStyle/>
          <a:p>
            <a:r>
              <a:rPr lang="it-IT" sz="2000" b="1" u="sng" dirty="0" smtClean="0">
                <a:solidFill>
                  <a:srgbClr val="66FFFF"/>
                </a:solidFill>
                <a:latin typeface="Arial" pitchFamily="34" charset="0"/>
                <a:cs typeface="Arial" pitchFamily="34" charset="0"/>
              </a:rPr>
              <a:t>membrana:</a:t>
            </a:r>
            <a:r>
              <a:rPr lang="it-IT" sz="2000" b="1" dirty="0" smtClean="0">
                <a:solidFill>
                  <a:srgbClr val="66FFFF"/>
                </a:solidFill>
                <a:latin typeface="Arial" pitchFamily="34" charset="0"/>
                <a:cs typeface="Arial" pitchFamily="34" charset="0"/>
              </a:rPr>
              <a:t> barriera che separa due liquidi ed è selettivamente permeabile – lascia entrare i reagenti, fa uscire i prodotti</a:t>
            </a:r>
            <a:endParaRPr lang="it-IT" sz="2000" b="1" dirty="0">
              <a:solidFill>
                <a:srgbClr val="66FFFF"/>
              </a:solidFill>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Effect transition="in" filter="fade">
                                      <p:cBhvr>
                                        <p:cTn id="9" dur="500"/>
                                        <p:tgtEl>
                                          <p:spTgt spid="28"/>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3" cstate="print"/>
          <a:srcRect l="47315" t="28172" r="34422" b="17397"/>
          <a:stretch>
            <a:fillRect/>
          </a:stretch>
        </p:blipFill>
        <p:spPr bwMode="auto">
          <a:xfrm>
            <a:off x="2987824" y="449429"/>
            <a:ext cx="3652764" cy="6120680"/>
          </a:xfrm>
          <a:prstGeom prst="rect">
            <a:avLst/>
          </a:prstGeom>
          <a:noFill/>
          <a:ln w="9525">
            <a:noFill/>
            <a:miter lim="800000"/>
            <a:headEnd/>
            <a:tailEnd/>
          </a:ln>
        </p:spPr>
      </p:pic>
      <p:graphicFrame>
        <p:nvGraphicFramePr>
          <p:cNvPr id="274434" name="Object 2"/>
          <p:cNvGraphicFramePr>
            <a:graphicFrameLocks noChangeAspect="1"/>
          </p:cNvGraphicFramePr>
          <p:nvPr/>
        </p:nvGraphicFramePr>
        <p:xfrm>
          <a:off x="7092280" y="836711"/>
          <a:ext cx="1296144" cy="5226841"/>
        </p:xfrm>
        <a:graphic>
          <a:graphicData uri="http://schemas.openxmlformats.org/presentationml/2006/ole">
            <mc:AlternateContent xmlns:mc="http://schemas.openxmlformats.org/markup-compatibility/2006">
              <mc:Choice xmlns:v="urn:schemas-microsoft-com:vml" Requires="v">
                <p:oleObj spid="_x0000_s274668" name="Document" r:id="rId4" imgW="876240" imgH="3533760" progId="ChemWindow.Document">
                  <p:embed/>
                </p:oleObj>
              </mc:Choice>
              <mc:Fallback>
                <p:oleObj name="Document" r:id="rId4" imgW="876240" imgH="3533760" progId="ChemWindow.Document">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92280" y="836711"/>
                        <a:ext cx="1296144" cy="52268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Rettangolo 3"/>
          <p:cNvSpPr/>
          <p:nvPr/>
        </p:nvSpPr>
        <p:spPr>
          <a:xfrm>
            <a:off x="2123728" y="148570"/>
            <a:ext cx="4176464" cy="461665"/>
          </a:xfrm>
          <a:prstGeom prst="rect">
            <a:avLst/>
          </a:prstGeom>
        </p:spPr>
        <p:txBody>
          <a:bodyPr wrap="square">
            <a:spAutoFit/>
          </a:bodyPr>
          <a:lstStyle/>
          <a:p>
            <a:pPr algn="ctr"/>
            <a:r>
              <a:rPr lang="it-IT" sz="2400" b="1" dirty="0" err="1" smtClean="0">
                <a:latin typeface="Comic Sans MS" pitchFamily="66" charset="0"/>
              </a:rPr>
              <a:t>phosphatidylcholine</a:t>
            </a:r>
            <a:endParaRPr lang="it-IT" sz="2400" dirty="0">
              <a:latin typeface="Comic Sans MS" pitchFamily="66" charset="0"/>
            </a:endParaRPr>
          </a:p>
        </p:txBody>
      </p:sp>
      <p:graphicFrame>
        <p:nvGraphicFramePr>
          <p:cNvPr id="5" name="Object 8"/>
          <p:cNvGraphicFramePr>
            <a:graphicFrameLocks noChangeAspect="1"/>
          </p:cNvGraphicFramePr>
          <p:nvPr/>
        </p:nvGraphicFramePr>
        <p:xfrm>
          <a:off x="403327" y="144016"/>
          <a:ext cx="2656505" cy="6597352"/>
        </p:xfrm>
        <a:graphic>
          <a:graphicData uri="http://schemas.openxmlformats.org/presentationml/2006/ole">
            <mc:AlternateContent xmlns:mc="http://schemas.openxmlformats.org/markup-compatibility/2006">
              <mc:Choice xmlns:v="urn:schemas-microsoft-com:vml" Requires="v">
                <p:oleObj spid="_x0000_s274669" name="Document" r:id="rId6" imgW="2305080" imgH="5724360" progId="ChemWindow.Document">
                  <p:embed/>
                </p:oleObj>
              </mc:Choice>
              <mc:Fallback>
                <p:oleObj name="Document" r:id="rId6" imgW="2305080" imgH="5724360" progId="ChemWindow.Document">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3327" y="144016"/>
                        <a:ext cx="2656505" cy="6597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CasellaDiTesto 9"/>
          <p:cNvSpPr txBox="1"/>
          <p:nvPr/>
        </p:nvSpPr>
        <p:spPr>
          <a:xfrm rot="2349122">
            <a:off x="1488048" y="4855223"/>
            <a:ext cx="1656184" cy="400110"/>
          </a:xfrm>
          <a:prstGeom prst="rect">
            <a:avLst/>
          </a:prstGeom>
          <a:noFill/>
        </p:spPr>
        <p:txBody>
          <a:bodyPr wrap="square" rtlCol="0">
            <a:spAutoFit/>
          </a:bodyPr>
          <a:lstStyle/>
          <a:p>
            <a:pPr algn="ctr"/>
            <a:r>
              <a:rPr lang="it-IT" sz="2000" dirty="0" smtClean="0">
                <a:latin typeface="Comic Sans MS" pitchFamily="66" charset="0"/>
              </a:rPr>
              <a:t>oleate</a:t>
            </a:r>
            <a:endParaRPr lang="it-IT" sz="2000" dirty="0">
              <a:latin typeface="Comic Sans MS" pitchFamily="66" charset="0"/>
            </a:endParaRPr>
          </a:p>
        </p:txBody>
      </p:sp>
      <p:sp>
        <p:nvSpPr>
          <p:cNvPr id="13" name="CasellaDiTesto 12"/>
          <p:cNvSpPr txBox="1"/>
          <p:nvPr/>
        </p:nvSpPr>
        <p:spPr>
          <a:xfrm rot="5400000">
            <a:off x="-144134" y="4584902"/>
            <a:ext cx="1728192" cy="400110"/>
          </a:xfrm>
          <a:prstGeom prst="rect">
            <a:avLst/>
          </a:prstGeom>
          <a:noFill/>
        </p:spPr>
        <p:txBody>
          <a:bodyPr wrap="square" rtlCol="0">
            <a:spAutoFit/>
          </a:bodyPr>
          <a:lstStyle/>
          <a:p>
            <a:pPr algn="ctr"/>
            <a:r>
              <a:rPr lang="it-IT" sz="2000" dirty="0" err="1" smtClean="0">
                <a:latin typeface="Comic Sans MS" pitchFamily="66" charset="0"/>
              </a:rPr>
              <a:t>palmitate</a:t>
            </a:r>
            <a:endParaRPr lang="it-IT" sz="2000" dirty="0">
              <a:latin typeface="Comic Sans MS" pitchFamily="66" charset="0"/>
            </a:endParaRPr>
          </a:p>
        </p:txBody>
      </p:sp>
      <p:sp>
        <p:nvSpPr>
          <p:cNvPr id="14" name="CasellaDiTesto 13"/>
          <p:cNvSpPr txBox="1"/>
          <p:nvPr/>
        </p:nvSpPr>
        <p:spPr>
          <a:xfrm>
            <a:off x="1115616" y="673108"/>
            <a:ext cx="1912750" cy="707886"/>
          </a:xfrm>
          <a:prstGeom prst="rect">
            <a:avLst/>
          </a:prstGeom>
          <a:noFill/>
        </p:spPr>
        <p:txBody>
          <a:bodyPr wrap="square" rtlCol="0">
            <a:spAutoFit/>
          </a:bodyPr>
          <a:lstStyle/>
          <a:p>
            <a:pPr algn="ctr"/>
            <a:r>
              <a:rPr lang="it-IT" sz="2000" b="1" dirty="0" err="1" smtClean="0">
                <a:solidFill>
                  <a:srgbClr val="FF0000"/>
                </a:solidFill>
                <a:latin typeface="Comic Sans MS" pitchFamily="66" charset="0"/>
              </a:rPr>
              <a:t>hydrophilic</a:t>
            </a:r>
            <a:endParaRPr lang="it-IT" sz="2000" b="1" dirty="0">
              <a:solidFill>
                <a:srgbClr val="FF0000"/>
              </a:solidFill>
              <a:latin typeface="Comic Sans MS" pitchFamily="66" charset="0"/>
            </a:endParaRPr>
          </a:p>
          <a:p>
            <a:pPr algn="ctr"/>
            <a:r>
              <a:rPr lang="it-IT" sz="2000" b="1" dirty="0" smtClean="0">
                <a:solidFill>
                  <a:srgbClr val="FF0000"/>
                </a:solidFill>
                <a:latin typeface="Comic Sans MS" pitchFamily="66" charset="0"/>
              </a:rPr>
              <a:t>head</a:t>
            </a:r>
            <a:endParaRPr lang="it-IT" sz="2000" b="1" dirty="0">
              <a:solidFill>
                <a:srgbClr val="FF0000"/>
              </a:solidFill>
              <a:latin typeface="Comic Sans MS" pitchFamily="66" charset="0"/>
            </a:endParaRPr>
          </a:p>
        </p:txBody>
      </p:sp>
      <p:sp>
        <p:nvSpPr>
          <p:cNvPr id="15" name="CasellaDiTesto 14"/>
          <p:cNvSpPr txBox="1"/>
          <p:nvPr/>
        </p:nvSpPr>
        <p:spPr>
          <a:xfrm>
            <a:off x="1153633" y="5847365"/>
            <a:ext cx="1728192" cy="707886"/>
          </a:xfrm>
          <a:prstGeom prst="rect">
            <a:avLst/>
          </a:prstGeom>
          <a:noFill/>
        </p:spPr>
        <p:txBody>
          <a:bodyPr wrap="square" rtlCol="0">
            <a:spAutoFit/>
          </a:bodyPr>
          <a:lstStyle/>
          <a:p>
            <a:pPr algn="ctr"/>
            <a:r>
              <a:rPr lang="it-IT" sz="2000" b="1" dirty="0" err="1" smtClean="0">
                <a:solidFill>
                  <a:srgbClr val="000099"/>
                </a:solidFill>
                <a:latin typeface="Comic Sans MS" pitchFamily="66" charset="0"/>
              </a:rPr>
              <a:t>hydrophobic</a:t>
            </a:r>
            <a:r>
              <a:rPr lang="it-IT" sz="2000" b="1" dirty="0" smtClean="0">
                <a:solidFill>
                  <a:srgbClr val="000099"/>
                </a:solidFill>
                <a:latin typeface="Comic Sans MS" pitchFamily="66" charset="0"/>
              </a:rPr>
              <a:t> </a:t>
            </a:r>
            <a:r>
              <a:rPr lang="it-IT" sz="2000" b="1" dirty="0" err="1" smtClean="0">
                <a:solidFill>
                  <a:srgbClr val="000099"/>
                </a:solidFill>
                <a:latin typeface="Comic Sans MS" pitchFamily="66" charset="0"/>
              </a:rPr>
              <a:t>tails</a:t>
            </a:r>
            <a:endParaRPr lang="it-IT" sz="2000" b="1" dirty="0">
              <a:solidFill>
                <a:srgbClr val="000099"/>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left)">
                                      <p:cBhvr>
                                        <p:cTn id="26" dur="5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274434"/>
                                        </p:tgtEl>
                                        <p:attrNameLst>
                                          <p:attrName>style.visibility</p:attrName>
                                        </p:attrNameLst>
                                      </p:cBhvr>
                                      <p:to>
                                        <p:strVal val="visible"/>
                                      </p:to>
                                    </p:set>
                                    <p:animEffect transition="in" filter="wipe(down)">
                                      <p:cBhvr>
                                        <p:cTn id="36" dur="500"/>
                                        <p:tgtEl>
                                          <p:spTgt spid="274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Gruppo 56"/>
          <p:cNvGrpSpPr/>
          <p:nvPr/>
        </p:nvGrpSpPr>
        <p:grpSpPr>
          <a:xfrm>
            <a:off x="6156176" y="3284984"/>
            <a:ext cx="2592288" cy="2636912"/>
            <a:chOff x="6948264" y="3672408"/>
            <a:chExt cx="2592288" cy="2636912"/>
          </a:xfrm>
        </p:grpSpPr>
        <p:sp>
          <p:nvSpPr>
            <p:cNvPr id="54" name="Ovale 53"/>
            <p:cNvSpPr/>
            <p:nvPr/>
          </p:nvSpPr>
          <p:spPr>
            <a:xfrm>
              <a:off x="6948264" y="3672408"/>
              <a:ext cx="2592288" cy="2636912"/>
            </a:xfrm>
            <a:prstGeom prst="ellipse">
              <a:avLst/>
            </a:prstGeom>
            <a:solidFill>
              <a:schemeClr val="bg1"/>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5" name="Ovale 54"/>
            <p:cNvSpPr/>
            <p:nvPr/>
          </p:nvSpPr>
          <p:spPr>
            <a:xfrm>
              <a:off x="7236296" y="3933056"/>
              <a:ext cx="2016224" cy="213285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6" name="Ovale 55"/>
            <p:cNvSpPr/>
            <p:nvPr/>
          </p:nvSpPr>
          <p:spPr>
            <a:xfrm>
              <a:off x="7092280" y="3802732"/>
              <a:ext cx="2304256" cy="2376264"/>
            </a:xfrm>
            <a:prstGeom prst="ellipse">
              <a:avLst/>
            </a:prstGeom>
            <a:noFill/>
            <a:ln w="190500">
              <a:solidFill>
                <a:srgbClr val="66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aphicFrame>
        <p:nvGraphicFramePr>
          <p:cNvPr id="273413" name="Object 5"/>
          <p:cNvGraphicFramePr>
            <a:graphicFrameLocks noChangeAspect="1"/>
          </p:cNvGraphicFramePr>
          <p:nvPr>
            <p:extLst>
              <p:ext uri="{D42A27DB-BD31-4B8C-83A1-F6EECF244321}">
                <p14:modId xmlns:p14="http://schemas.microsoft.com/office/powerpoint/2010/main" val="1523222384"/>
              </p:ext>
            </p:extLst>
          </p:nvPr>
        </p:nvGraphicFramePr>
        <p:xfrm>
          <a:off x="1347861" y="749027"/>
          <a:ext cx="295275" cy="1095375"/>
        </p:xfrm>
        <a:graphic>
          <a:graphicData uri="http://schemas.openxmlformats.org/presentationml/2006/ole">
            <mc:AlternateContent xmlns:mc="http://schemas.openxmlformats.org/markup-compatibility/2006">
              <mc:Choice xmlns:v="urn:schemas-microsoft-com:vml" Requires="v">
                <p:oleObj spid="_x0000_s419902" name="Document" r:id="rId3" imgW="295200" imgH="1095480" progId="ChemWindow.Document">
                  <p:embed/>
                </p:oleObj>
              </mc:Choice>
              <mc:Fallback>
                <p:oleObj name="Document" r:id="rId3" imgW="295200" imgH="1095480" progId="ChemWindow.Document">
                  <p:embed/>
                  <p:pic>
                    <p:nvPicPr>
                      <p:cNvPr id="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47861" y="749027"/>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99" name="Gruppo 98"/>
          <p:cNvGrpSpPr/>
          <p:nvPr/>
        </p:nvGrpSpPr>
        <p:grpSpPr>
          <a:xfrm>
            <a:off x="1643136" y="733772"/>
            <a:ext cx="6055518" cy="1110630"/>
            <a:chOff x="971600" y="605433"/>
            <a:chExt cx="6055518" cy="1110630"/>
          </a:xfrm>
        </p:grpSpPr>
        <p:graphicFrame>
          <p:nvGraphicFramePr>
            <p:cNvPr id="273414" name="Object 6"/>
            <p:cNvGraphicFramePr>
              <a:graphicFrameLocks noChangeAspect="1"/>
            </p:cNvGraphicFramePr>
            <p:nvPr/>
          </p:nvGraphicFramePr>
          <p:xfrm>
            <a:off x="971600" y="620688"/>
            <a:ext cx="295275" cy="1095375"/>
          </p:xfrm>
          <a:graphic>
            <a:graphicData uri="http://schemas.openxmlformats.org/presentationml/2006/ole">
              <mc:AlternateContent xmlns:mc="http://schemas.openxmlformats.org/markup-compatibility/2006">
                <mc:Choice xmlns:v="urn:schemas-microsoft-com:vml" Requires="v">
                  <p:oleObj spid="_x0000_s419903" name="Document" r:id="rId5" imgW="295200" imgH="1095480" progId="ChemWindow.Document">
                    <p:embed/>
                  </p:oleObj>
                </mc:Choice>
                <mc:Fallback>
                  <p:oleObj name="Document" r:id="rId5" imgW="295200" imgH="1095480" progId="ChemWindow.Document">
                    <p:embed/>
                    <p:pic>
                      <p:nvPicPr>
                        <p:cNvPr id="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600"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15" name="Object 7"/>
            <p:cNvGraphicFramePr>
              <a:graphicFrameLocks noChangeAspect="1"/>
            </p:cNvGraphicFramePr>
            <p:nvPr/>
          </p:nvGraphicFramePr>
          <p:xfrm>
            <a:off x="1252389" y="620688"/>
            <a:ext cx="295275" cy="1095375"/>
          </p:xfrm>
          <a:graphic>
            <a:graphicData uri="http://schemas.openxmlformats.org/presentationml/2006/ole">
              <mc:AlternateContent xmlns:mc="http://schemas.openxmlformats.org/markup-compatibility/2006">
                <mc:Choice xmlns:v="urn:schemas-microsoft-com:vml" Requires="v">
                  <p:oleObj spid="_x0000_s419904" name="Document" r:id="rId6" imgW="295200" imgH="1095480" progId="ChemWindow.Document">
                    <p:embed/>
                  </p:oleObj>
                </mc:Choice>
                <mc:Fallback>
                  <p:oleObj name="Document" r:id="rId6" imgW="295200" imgH="1095480" progId="ChemWindow.Document">
                    <p:embed/>
                    <p:pic>
                      <p:nvPicPr>
                        <p:cNvPr id="0"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2389"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16" name="Object 8"/>
            <p:cNvGraphicFramePr>
              <a:graphicFrameLocks noChangeAspect="1"/>
            </p:cNvGraphicFramePr>
            <p:nvPr/>
          </p:nvGraphicFramePr>
          <p:xfrm>
            <a:off x="1547466" y="620688"/>
            <a:ext cx="295275" cy="1095375"/>
          </p:xfrm>
          <a:graphic>
            <a:graphicData uri="http://schemas.openxmlformats.org/presentationml/2006/ole">
              <mc:AlternateContent xmlns:mc="http://schemas.openxmlformats.org/markup-compatibility/2006">
                <mc:Choice xmlns:v="urn:schemas-microsoft-com:vml" Requires="v">
                  <p:oleObj spid="_x0000_s419905" name="Document" r:id="rId7" imgW="295200" imgH="1095480" progId="ChemWindow.Document">
                    <p:embed/>
                  </p:oleObj>
                </mc:Choice>
                <mc:Fallback>
                  <p:oleObj name="Document" r:id="rId7" imgW="295200" imgH="1095480" progId="ChemWindow.Document">
                    <p:embed/>
                    <p:pic>
                      <p:nvPicPr>
                        <p:cNvPr id="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466"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17" name="Object 9"/>
            <p:cNvGraphicFramePr>
              <a:graphicFrameLocks noChangeAspect="1"/>
            </p:cNvGraphicFramePr>
            <p:nvPr/>
          </p:nvGraphicFramePr>
          <p:xfrm>
            <a:off x="1828453" y="620688"/>
            <a:ext cx="295275" cy="1095375"/>
          </p:xfrm>
          <a:graphic>
            <a:graphicData uri="http://schemas.openxmlformats.org/presentationml/2006/ole">
              <mc:AlternateContent xmlns:mc="http://schemas.openxmlformats.org/markup-compatibility/2006">
                <mc:Choice xmlns:v="urn:schemas-microsoft-com:vml" Requires="v">
                  <p:oleObj spid="_x0000_s419906" name="Document" r:id="rId8" imgW="295200" imgH="1095480" progId="ChemWindow.Document">
                    <p:embed/>
                  </p:oleObj>
                </mc:Choice>
                <mc:Fallback>
                  <p:oleObj name="Document" r:id="rId8" imgW="295200" imgH="1095480" progId="ChemWindow.Document">
                    <p:embed/>
                    <p:pic>
                      <p:nvPicPr>
                        <p:cNvPr id="0"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453"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18" name="Object 10"/>
            <p:cNvGraphicFramePr>
              <a:graphicFrameLocks noChangeAspect="1"/>
            </p:cNvGraphicFramePr>
            <p:nvPr/>
          </p:nvGraphicFramePr>
          <p:xfrm>
            <a:off x="2123728" y="620688"/>
            <a:ext cx="295275" cy="1095375"/>
          </p:xfrm>
          <a:graphic>
            <a:graphicData uri="http://schemas.openxmlformats.org/presentationml/2006/ole">
              <mc:AlternateContent xmlns:mc="http://schemas.openxmlformats.org/markup-compatibility/2006">
                <mc:Choice xmlns:v="urn:schemas-microsoft-com:vml" Requires="v">
                  <p:oleObj spid="_x0000_s419907" name="Document" r:id="rId9" imgW="295200" imgH="1095480" progId="ChemWindow.Document">
                    <p:embed/>
                  </p:oleObj>
                </mc:Choice>
                <mc:Fallback>
                  <p:oleObj name="Document" r:id="rId9" imgW="295200" imgH="1095480" progId="ChemWindow.Document">
                    <p:embed/>
                    <p:pic>
                      <p:nvPicPr>
                        <p:cNvPr id="0"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23728"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19" name="Object 11"/>
            <p:cNvGraphicFramePr>
              <a:graphicFrameLocks noChangeAspect="1"/>
            </p:cNvGraphicFramePr>
            <p:nvPr/>
          </p:nvGraphicFramePr>
          <p:xfrm>
            <a:off x="2404715" y="620688"/>
            <a:ext cx="295275" cy="1095375"/>
          </p:xfrm>
          <a:graphic>
            <a:graphicData uri="http://schemas.openxmlformats.org/presentationml/2006/ole">
              <mc:AlternateContent xmlns:mc="http://schemas.openxmlformats.org/markup-compatibility/2006">
                <mc:Choice xmlns:v="urn:schemas-microsoft-com:vml" Requires="v">
                  <p:oleObj spid="_x0000_s419908" name="Document" r:id="rId10" imgW="295200" imgH="1095480" progId="ChemWindow.Document">
                    <p:embed/>
                  </p:oleObj>
                </mc:Choice>
                <mc:Fallback>
                  <p:oleObj name="Document" r:id="rId10" imgW="295200" imgH="1095480" progId="ChemWindow.Document">
                    <p:embed/>
                    <p:pic>
                      <p:nvPicPr>
                        <p:cNvPr id="0"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4715"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0" name="Object 12"/>
            <p:cNvGraphicFramePr>
              <a:graphicFrameLocks noChangeAspect="1"/>
            </p:cNvGraphicFramePr>
            <p:nvPr/>
          </p:nvGraphicFramePr>
          <p:xfrm>
            <a:off x="2699990" y="620688"/>
            <a:ext cx="295275" cy="1095375"/>
          </p:xfrm>
          <a:graphic>
            <a:graphicData uri="http://schemas.openxmlformats.org/presentationml/2006/ole">
              <mc:AlternateContent xmlns:mc="http://schemas.openxmlformats.org/markup-compatibility/2006">
                <mc:Choice xmlns:v="urn:schemas-microsoft-com:vml" Requires="v">
                  <p:oleObj spid="_x0000_s419909" name="Document" r:id="rId11" imgW="295200" imgH="1095480" progId="ChemWindow.Document">
                    <p:embed/>
                  </p:oleObj>
                </mc:Choice>
                <mc:Fallback>
                  <p:oleObj name="Document" r:id="rId11" imgW="295200" imgH="1095480" progId="ChemWindow.Document">
                    <p:embed/>
                    <p:pic>
                      <p:nvPicPr>
                        <p:cNvPr id="0" name="Picture 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9990"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1" name="Object 13"/>
            <p:cNvGraphicFramePr>
              <a:graphicFrameLocks noChangeAspect="1"/>
            </p:cNvGraphicFramePr>
            <p:nvPr/>
          </p:nvGraphicFramePr>
          <p:xfrm>
            <a:off x="2980978" y="620688"/>
            <a:ext cx="295275" cy="1095375"/>
          </p:xfrm>
          <a:graphic>
            <a:graphicData uri="http://schemas.openxmlformats.org/presentationml/2006/ole">
              <mc:AlternateContent xmlns:mc="http://schemas.openxmlformats.org/markup-compatibility/2006">
                <mc:Choice xmlns:v="urn:schemas-microsoft-com:vml" Requires="v">
                  <p:oleObj spid="_x0000_s419910" name="Document" r:id="rId12" imgW="295200" imgH="1095480" progId="ChemWindow.Document">
                    <p:embed/>
                  </p:oleObj>
                </mc:Choice>
                <mc:Fallback>
                  <p:oleObj name="Document" r:id="rId12" imgW="295200" imgH="1095480" progId="ChemWindow.Document">
                    <p:embed/>
                    <p:pic>
                      <p:nvPicPr>
                        <p:cNvPr id="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0978"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2" name="Object 14"/>
            <p:cNvGraphicFramePr>
              <a:graphicFrameLocks noChangeAspect="1"/>
            </p:cNvGraphicFramePr>
            <p:nvPr/>
          </p:nvGraphicFramePr>
          <p:xfrm>
            <a:off x="3275062" y="620688"/>
            <a:ext cx="295275" cy="1095375"/>
          </p:xfrm>
          <a:graphic>
            <a:graphicData uri="http://schemas.openxmlformats.org/presentationml/2006/ole">
              <mc:AlternateContent xmlns:mc="http://schemas.openxmlformats.org/markup-compatibility/2006">
                <mc:Choice xmlns:v="urn:schemas-microsoft-com:vml" Requires="v">
                  <p:oleObj spid="_x0000_s419911" name="Document" r:id="rId13" imgW="295200" imgH="1095480" progId="ChemWindow.Document">
                    <p:embed/>
                  </p:oleObj>
                </mc:Choice>
                <mc:Fallback>
                  <p:oleObj name="Document" r:id="rId13" imgW="295200" imgH="1095480" progId="ChemWindow.Document">
                    <p:embed/>
                    <p:pic>
                      <p:nvPicPr>
                        <p:cNvPr id="0"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5062"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3" name="Object 15"/>
            <p:cNvGraphicFramePr>
              <a:graphicFrameLocks noChangeAspect="1"/>
            </p:cNvGraphicFramePr>
            <p:nvPr/>
          </p:nvGraphicFramePr>
          <p:xfrm>
            <a:off x="3556049" y="620688"/>
            <a:ext cx="295275" cy="1095375"/>
          </p:xfrm>
          <a:graphic>
            <a:graphicData uri="http://schemas.openxmlformats.org/presentationml/2006/ole">
              <mc:AlternateContent xmlns:mc="http://schemas.openxmlformats.org/markup-compatibility/2006">
                <mc:Choice xmlns:v="urn:schemas-microsoft-com:vml" Requires="v">
                  <p:oleObj spid="_x0000_s419912" name="Document" r:id="rId14" imgW="295200" imgH="1095480" progId="ChemWindow.Document">
                    <p:embed/>
                  </p:oleObj>
                </mc:Choice>
                <mc:Fallback>
                  <p:oleObj name="Document" r:id="rId14" imgW="295200" imgH="1095480" progId="ChemWindow.Document">
                    <p:embed/>
                    <p:pic>
                      <p:nvPicPr>
                        <p:cNvPr id="0" name="Picture 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56049"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4" name="Object 16"/>
            <p:cNvGraphicFramePr>
              <a:graphicFrameLocks noChangeAspect="1"/>
            </p:cNvGraphicFramePr>
            <p:nvPr/>
          </p:nvGraphicFramePr>
          <p:xfrm>
            <a:off x="3851324" y="620688"/>
            <a:ext cx="295275" cy="1095375"/>
          </p:xfrm>
          <a:graphic>
            <a:graphicData uri="http://schemas.openxmlformats.org/presentationml/2006/ole">
              <mc:AlternateContent xmlns:mc="http://schemas.openxmlformats.org/markup-compatibility/2006">
                <mc:Choice xmlns:v="urn:schemas-microsoft-com:vml" Requires="v">
                  <p:oleObj spid="_x0000_s419913" name="Document" r:id="rId15" imgW="295200" imgH="1095480" progId="ChemWindow.Document">
                    <p:embed/>
                  </p:oleObj>
                </mc:Choice>
                <mc:Fallback>
                  <p:oleObj name="Document" r:id="rId15" imgW="295200" imgH="1095480" progId="ChemWindow.Document">
                    <p:embed/>
                    <p:pic>
                      <p:nvPicPr>
                        <p:cNvPr id="0" name="Picture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1324"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5" name="Object 17"/>
            <p:cNvGraphicFramePr>
              <a:graphicFrameLocks noChangeAspect="1"/>
            </p:cNvGraphicFramePr>
            <p:nvPr/>
          </p:nvGraphicFramePr>
          <p:xfrm>
            <a:off x="4132312" y="620688"/>
            <a:ext cx="295275" cy="1095375"/>
          </p:xfrm>
          <a:graphic>
            <a:graphicData uri="http://schemas.openxmlformats.org/presentationml/2006/ole">
              <mc:AlternateContent xmlns:mc="http://schemas.openxmlformats.org/markup-compatibility/2006">
                <mc:Choice xmlns:v="urn:schemas-microsoft-com:vml" Requires="v">
                  <p:oleObj spid="_x0000_s419914" name="Document" r:id="rId16" imgW="295200" imgH="1095480" progId="ChemWindow.Document">
                    <p:embed/>
                  </p:oleObj>
                </mc:Choice>
                <mc:Fallback>
                  <p:oleObj name="Document" r:id="rId16" imgW="295200" imgH="1095480" progId="ChemWindow.Document">
                    <p:embed/>
                    <p:pic>
                      <p:nvPicPr>
                        <p:cNvPr id="0"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2312"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6" name="Object 18"/>
            <p:cNvGraphicFramePr>
              <a:graphicFrameLocks noChangeAspect="1"/>
            </p:cNvGraphicFramePr>
            <p:nvPr/>
          </p:nvGraphicFramePr>
          <p:xfrm>
            <a:off x="4427587" y="620688"/>
            <a:ext cx="295275" cy="1095375"/>
          </p:xfrm>
          <a:graphic>
            <a:graphicData uri="http://schemas.openxmlformats.org/presentationml/2006/ole">
              <mc:AlternateContent xmlns:mc="http://schemas.openxmlformats.org/markup-compatibility/2006">
                <mc:Choice xmlns:v="urn:schemas-microsoft-com:vml" Requires="v">
                  <p:oleObj spid="_x0000_s419915" name="Document" r:id="rId17" imgW="295200" imgH="1095480" progId="ChemWindow.Document">
                    <p:embed/>
                  </p:oleObj>
                </mc:Choice>
                <mc:Fallback>
                  <p:oleObj name="Document" r:id="rId17" imgW="295200" imgH="1095480" progId="ChemWindow.Document">
                    <p:embed/>
                    <p:pic>
                      <p:nvPicPr>
                        <p:cNvPr id="0"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587"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7" name="Object 19"/>
            <p:cNvGraphicFramePr>
              <a:graphicFrameLocks noChangeAspect="1"/>
            </p:cNvGraphicFramePr>
            <p:nvPr/>
          </p:nvGraphicFramePr>
          <p:xfrm>
            <a:off x="4708574" y="620688"/>
            <a:ext cx="295275" cy="1095375"/>
          </p:xfrm>
          <a:graphic>
            <a:graphicData uri="http://schemas.openxmlformats.org/presentationml/2006/ole">
              <mc:AlternateContent xmlns:mc="http://schemas.openxmlformats.org/markup-compatibility/2006">
                <mc:Choice xmlns:v="urn:schemas-microsoft-com:vml" Requires="v">
                  <p:oleObj spid="_x0000_s419916" name="Document" r:id="rId18" imgW="295200" imgH="1095480" progId="ChemWindow.Document">
                    <p:embed/>
                  </p:oleObj>
                </mc:Choice>
                <mc:Fallback>
                  <p:oleObj name="Document" r:id="rId18" imgW="295200" imgH="1095480" progId="ChemWindow.Document">
                    <p:embed/>
                    <p:pic>
                      <p:nvPicPr>
                        <p:cNvPr id="0"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08574"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8" name="Object 20"/>
            <p:cNvGraphicFramePr>
              <a:graphicFrameLocks noChangeAspect="1"/>
            </p:cNvGraphicFramePr>
            <p:nvPr/>
          </p:nvGraphicFramePr>
          <p:xfrm>
            <a:off x="5003849" y="620688"/>
            <a:ext cx="295275" cy="1095375"/>
          </p:xfrm>
          <a:graphic>
            <a:graphicData uri="http://schemas.openxmlformats.org/presentationml/2006/ole">
              <mc:AlternateContent xmlns:mc="http://schemas.openxmlformats.org/markup-compatibility/2006">
                <mc:Choice xmlns:v="urn:schemas-microsoft-com:vml" Requires="v">
                  <p:oleObj spid="_x0000_s419917" name="Document" r:id="rId19" imgW="295200" imgH="1095480" progId="ChemWindow.Document">
                    <p:embed/>
                  </p:oleObj>
                </mc:Choice>
                <mc:Fallback>
                  <p:oleObj name="Document" r:id="rId19" imgW="295200" imgH="1095480" progId="ChemWindow.Document">
                    <p:embed/>
                    <p:pic>
                      <p:nvPicPr>
                        <p:cNvPr id="0"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03849"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29" name="Object 21"/>
            <p:cNvGraphicFramePr>
              <a:graphicFrameLocks noChangeAspect="1"/>
            </p:cNvGraphicFramePr>
            <p:nvPr/>
          </p:nvGraphicFramePr>
          <p:xfrm>
            <a:off x="5284837" y="620688"/>
            <a:ext cx="295275" cy="1095375"/>
          </p:xfrm>
          <a:graphic>
            <a:graphicData uri="http://schemas.openxmlformats.org/presentationml/2006/ole">
              <mc:AlternateContent xmlns:mc="http://schemas.openxmlformats.org/markup-compatibility/2006">
                <mc:Choice xmlns:v="urn:schemas-microsoft-com:vml" Requires="v">
                  <p:oleObj spid="_x0000_s419918" name="Document" r:id="rId20" imgW="295200" imgH="1095480" progId="ChemWindow.Document">
                    <p:embed/>
                  </p:oleObj>
                </mc:Choice>
                <mc:Fallback>
                  <p:oleObj name="Document" r:id="rId20" imgW="295200" imgH="1095480" progId="ChemWindow.Document">
                    <p:embed/>
                    <p:pic>
                      <p:nvPicPr>
                        <p:cNvPr id="0" name="Picture 2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4837" y="62068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30" name="Object 22"/>
            <p:cNvGraphicFramePr>
              <a:graphicFrameLocks noChangeAspect="1"/>
            </p:cNvGraphicFramePr>
            <p:nvPr/>
          </p:nvGraphicFramePr>
          <p:xfrm>
            <a:off x="5579318" y="605433"/>
            <a:ext cx="295275" cy="1095375"/>
          </p:xfrm>
          <a:graphic>
            <a:graphicData uri="http://schemas.openxmlformats.org/presentationml/2006/ole">
              <mc:AlternateContent xmlns:mc="http://schemas.openxmlformats.org/markup-compatibility/2006">
                <mc:Choice xmlns:v="urn:schemas-microsoft-com:vml" Requires="v">
                  <p:oleObj spid="_x0000_s419919" name="Document" r:id="rId21" imgW="295200" imgH="1095480" progId="ChemWindow.Document">
                    <p:embed/>
                  </p:oleObj>
                </mc:Choice>
                <mc:Fallback>
                  <p:oleObj name="Document" r:id="rId21" imgW="295200" imgH="1095480" progId="ChemWindow.Document">
                    <p:embed/>
                    <p:pic>
                      <p:nvPicPr>
                        <p:cNvPr id="0" name="Picture 2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79318" y="60543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31" name="Object 23"/>
            <p:cNvGraphicFramePr>
              <a:graphicFrameLocks noChangeAspect="1"/>
            </p:cNvGraphicFramePr>
            <p:nvPr/>
          </p:nvGraphicFramePr>
          <p:xfrm>
            <a:off x="5860305" y="605433"/>
            <a:ext cx="295275" cy="1095375"/>
          </p:xfrm>
          <a:graphic>
            <a:graphicData uri="http://schemas.openxmlformats.org/presentationml/2006/ole">
              <mc:AlternateContent xmlns:mc="http://schemas.openxmlformats.org/markup-compatibility/2006">
                <mc:Choice xmlns:v="urn:schemas-microsoft-com:vml" Requires="v">
                  <p:oleObj spid="_x0000_s419920" name="Document" r:id="rId22" imgW="295200" imgH="1095480" progId="ChemWindow.Document">
                    <p:embed/>
                  </p:oleObj>
                </mc:Choice>
                <mc:Fallback>
                  <p:oleObj name="Document" r:id="rId22" imgW="295200" imgH="1095480" progId="ChemWindow.Document">
                    <p:embed/>
                    <p:pic>
                      <p:nvPicPr>
                        <p:cNvPr id="0"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0305" y="60543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32" name="Object 24"/>
            <p:cNvGraphicFramePr>
              <a:graphicFrameLocks noChangeAspect="1"/>
            </p:cNvGraphicFramePr>
            <p:nvPr/>
          </p:nvGraphicFramePr>
          <p:xfrm>
            <a:off x="6155580" y="605433"/>
            <a:ext cx="295275" cy="1095375"/>
          </p:xfrm>
          <a:graphic>
            <a:graphicData uri="http://schemas.openxmlformats.org/presentationml/2006/ole">
              <mc:AlternateContent xmlns:mc="http://schemas.openxmlformats.org/markup-compatibility/2006">
                <mc:Choice xmlns:v="urn:schemas-microsoft-com:vml" Requires="v">
                  <p:oleObj spid="_x0000_s419921" name="Document" r:id="rId23" imgW="295200" imgH="1095480" progId="ChemWindow.Document">
                    <p:embed/>
                  </p:oleObj>
                </mc:Choice>
                <mc:Fallback>
                  <p:oleObj name="Document" r:id="rId23" imgW="295200" imgH="1095480" progId="ChemWindow.Document">
                    <p:embed/>
                    <p:pic>
                      <p:nvPicPr>
                        <p:cNvPr id="0" name="Picture 2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5580" y="60543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33" name="Object 25"/>
            <p:cNvGraphicFramePr>
              <a:graphicFrameLocks noChangeAspect="1"/>
            </p:cNvGraphicFramePr>
            <p:nvPr/>
          </p:nvGraphicFramePr>
          <p:xfrm>
            <a:off x="6436568" y="605433"/>
            <a:ext cx="295275" cy="1095375"/>
          </p:xfrm>
          <a:graphic>
            <a:graphicData uri="http://schemas.openxmlformats.org/presentationml/2006/ole">
              <mc:AlternateContent xmlns:mc="http://schemas.openxmlformats.org/markup-compatibility/2006">
                <mc:Choice xmlns:v="urn:schemas-microsoft-com:vml" Requires="v">
                  <p:oleObj spid="_x0000_s419922" name="Document" r:id="rId24" imgW="295200" imgH="1095480" progId="ChemWindow.Document">
                    <p:embed/>
                  </p:oleObj>
                </mc:Choice>
                <mc:Fallback>
                  <p:oleObj name="Document" r:id="rId24" imgW="295200" imgH="1095480" progId="ChemWindow.Document">
                    <p:embed/>
                    <p:pic>
                      <p:nvPicPr>
                        <p:cNvPr id="0"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6568" y="60543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34" name="Object 26"/>
            <p:cNvGraphicFramePr>
              <a:graphicFrameLocks noChangeAspect="1"/>
            </p:cNvGraphicFramePr>
            <p:nvPr/>
          </p:nvGraphicFramePr>
          <p:xfrm>
            <a:off x="6731843" y="605433"/>
            <a:ext cx="295275" cy="1095375"/>
          </p:xfrm>
          <a:graphic>
            <a:graphicData uri="http://schemas.openxmlformats.org/presentationml/2006/ole">
              <mc:AlternateContent xmlns:mc="http://schemas.openxmlformats.org/markup-compatibility/2006">
                <mc:Choice xmlns:v="urn:schemas-microsoft-com:vml" Requires="v">
                  <p:oleObj spid="_x0000_s419923" name="Document" r:id="rId25" imgW="295200" imgH="1095480" progId="ChemWindow.Document">
                    <p:embed/>
                  </p:oleObj>
                </mc:Choice>
                <mc:Fallback>
                  <p:oleObj name="Document" r:id="rId25" imgW="295200" imgH="1095480" progId="ChemWindow.Document">
                    <p:embed/>
                    <p:pic>
                      <p:nvPicPr>
                        <p:cNvPr id="0"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1843" y="60543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273463" name="Object 55"/>
          <p:cNvGraphicFramePr>
            <a:graphicFrameLocks noChangeAspect="1"/>
          </p:cNvGraphicFramePr>
          <p:nvPr>
            <p:extLst>
              <p:ext uri="{D42A27DB-BD31-4B8C-83A1-F6EECF244321}">
                <p14:modId xmlns:p14="http://schemas.microsoft.com/office/powerpoint/2010/main" val="333102318"/>
              </p:ext>
            </p:extLst>
          </p:nvPr>
        </p:nvGraphicFramePr>
        <p:xfrm>
          <a:off x="1347861" y="1901155"/>
          <a:ext cx="295275" cy="1095375"/>
        </p:xfrm>
        <a:graphic>
          <a:graphicData uri="http://schemas.openxmlformats.org/presentationml/2006/ole">
            <mc:AlternateContent xmlns:mc="http://schemas.openxmlformats.org/markup-compatibility/2006">
              <mc:Choice xmlns:v="urn:schemas-microsoft-com:vml" Requires="v">
                <p:oleObj spid="_x0000_s419924" name="Document" r:id="rId26" imgW="295200" imgH="1095480" progId="ChemWindow.Document">
                  <p:embed/>
                </p:oleObj>
              </mc:Choice>
              <mc:Fallback>
                <p:oleObj name="Document" r:id="rId26" imgW="295200" imgH="1095480" progId="ChemWindow.Document">
                  <p:embed/>
                  <p:pic>
                    <p:nvPicPr>
                      <p:cNvPr id="0" name="Picture 5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347861" y="1901155"/>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0" name="Gruppo 99"/>
          <p:cNvGrpSpPr/>
          <p:nvPr/>
        </p:nvGrpSpPr>
        <p:grpSpPr>
          <a:xfrm>
            <a:off x="1643136" y="1845022"/>
            <a:ext cx="6056312" cy="1151930"/>
            <a:chOff x="971600" y="1716683"/>
            <a:chExt cx="6056312" cy="1151930"/>
          </a:xfrm>
        </p:grpSpPr>
        <p:graphicFrame>
          <p:nvGraphicFramePr>
            <p:cNvPr id="273464" name="Object 56"/>
            <p:cNvGraphicFramePr>
              <a:graphicFrameLocks noChangeAspect="1"/>
            </p:cNvGraphicFramePr>
            <p:nvPr/>
          </p:nvGraphicFramePr>
          <p:xfrm>
            <a:off x="1259632" y="1757561"/>
            <a:ext cx="295275" cy="1095375"/>
          </p:xfrm>
          <a:graphic>
            <a:graphicData uri="http://schemas.openxmlformats.org/presentationml/2006/ole">
              <mc:AlternateContent xmlns:mc="http://schemas.openxmlformats.org/markup-compatibility/2006">
                <mc:Choice xmlns:v="urn:schemas-microsoft-com:vml" Requires="v">
                  <p:oleObj spid="_x0000_s419925" name="Document" r:id="rId28" imgW="295200" imgH="1095480" progId="ChemWindow.Document">
                    <p:embed/>
                  </p:oleObj>
                </mc:Choice>
                <mc:Fallback>
                  <p:oleObj name="Document" r:id="rId28" imgW="295200" imgH="1095480" progId="ChemWindow.Document">
                    <p:embed/>
                    <p:pic>
                      <p:nvPicPr>
                        <p:cNvPr id="0" name="Picture 56"/>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259632" y="1757561"/>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65" name="Object 57"/>
            <p:cNvGraphicFramePr>
              <a:graphicFrameLocks noChangeAspect="1"/>
            </p:cNvGraphicFramePr>
            <p:nvPr/>
          </p:nvGraphicFramePr>
          <p:xfrm>
            <a:off x="971600" y="1772816"/>
            <a:ext cx="295275" cy="1095375"/>
          </p:xfrm>
          <a:graphic>
            <a:graphicData uri="http://schemas.openxmlformats.org/presentationml/2006/ole">
              <mc:AlternateContent xmlns:mc="http://schemas.openxmlformats.org/markup-compatibility/2006">
                <mc:Choice xmlns:v="urn:schemas-microsoft-com:vml" Requires="v">
                  <p:oleObj spid="_x0000_s419926" name="Document" r:id="rId29" imgW="295200" imgH="1095480" progId="ChemWindow.Document">
                    <p:embed/>
                  </p:oleObj>
                </mc:Choice>
                <mc:Fallback>
                  <p:oleObj name="Document" r:id="rId29" imgW="295200" imgH="1095480" progId="ChemWindow.Document">
                    <p:embed/>
                    <p:pic>
                      <p:nvPicPr>
                        <p:cNvPr id="0" name="Picture 5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971600" y="1772816"/>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66" name="Object 58"/>
            <p:cNvGraphicFramePr>
              <a:graphicFrameLocks noChangeAspect="1"/>
            </p:cNvGraphicFramePr>
            <p:nvPr/>
          </p:nvGraphicFramePr>
          <p:xfrm>
            <a:off x="1547664" y="1757363"/>
            <a:ext cx="295275" cy="1095375"/>
          </p:xfrm>
          <a:graphic>
            <a:graphicData uri="http://schemas.openxmlformats.org/presentationml/2006/ole">
              <mc:AlternateContent xmlns:mc="http://schemas.openxmlformats.org/markup-compatibility/2006">
                <mc:Choice xmlns:v="urn:schemas-microsoft-com:vml" Requires="v">
                  <p:oleObj spid="_x0000_s419927" name="Document" r:id="rId30" imgW="295200" imgH="1095480" progId="ChemWindow.Document">
                    <p:embed/>
                  </p:oleObj>
                </mc:Choice>
                <mc:Fallback>
                  <p:oleObj name="Document" r:id="rId30" imgW="295200" imgH="1095480" progId="ChemWindow.Document">
                    <p:embed/>
                    <p:pic>
                      <p:nvPicPr>
                        <p:cNvPr id="0" name="Picture 5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547664" y="175736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67" name="Object 59"/>
            <p:cNvGraphicFramePr>
              <a:graphicFrameLocks noChangeAspect="1"/>
            </p:cNvGraphicFramePr>
            <p:nvPr/>
          </p:nvGraphicFramePr>
          <p:xfrm>
            <a:off x="1835696" y="1773238"/>
            <a:ext cx="295275" cy="1095375"/>
          </p:xfrm>
          <a:graphic>
            <a:graphicData uri="http://schemas.openxmlformats.org/presentationml/2006/ole">
              <mc:AlternateContent xmlns:mc="http://schemas.openxmlformats.org/markup-compatibility/2006">
                <mc:Choice xmlns:v="urn:schemas-microsoft-com:vml" Requires="v">
                  <p:oleObj spid="_x0000_s419928" name="Document" r:id="rId31" imgW="295200" imgH="1095480" progId="ChemWindow.Document">
                    <p:embed/>
                  </p:oleObj>
                </mc:Choice>
                <mc:Fallback>
                  <p:oleObj name="Document" r:id="rId31" imgW="295200" imgH="1095480" progId="ChemWindow.Document">
                    <p:embed/>
                    <p:pic>
                      <p:nvPicPr>
                        <p:cNvPr id="0" name="Picture 5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835696" y="177323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68" name="Object 60"/>
            <p:cNvGraphicFramePr>
              <a:graphicFrameLocks noChangeAspect="1"/>
            </p:cNvGraphicFramePr>
            <p:nvPr/>
          </p:nvGraphicFramePr>
          <p:xfrm>
            <a:off x="2411065" y="1741686"/>
            <a:ext cx="295275" cy="1095375"/>
          </p:xfrm>
          <a:graphic>
            <a:graphicData uri="http://schemas.openxmlformats.org/presentationml/2006/ole">
              <mc:AlternateContent xmlns:mc="http://schemas.openxmlformats.org/markup-compatibility/2006">
                <mc:Choice xmlns:v="urn:schemas-microsoft-com:vml" Requires="v">
                  <p:oleObj spid="_x0000_s419929" name="Document" r:id="rId32" imgW="295200" imgH="1095480" progId="ChemWindow.Document">
                    <p:embed/>
                  </p:oleObj>
                </mc:Choice>
                <mc:Fallback>
                  <p:oleObj name="Document" r:id="rId32" imgW="295200" imgH="1095480" progId="ChemWindow.Document">
                    <p:embed/>
                    <p:pic>
                      <p:nvPicPr>
                        <p:cNvPr id="0" name="Picture 6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411065" y="1741686"/>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69" name="Object 61"/>
            <p:cNvGraphicFramePr>
              <a:graphicFrameLocks noChangeAspect="1"/>
            </p:cNvGraphicFramePr>
            <p:nvPr/>
          </p:nvGraphicFramePr>
          <p:xfrm>
            <a:off x="2123728" y="1757561"/>
            <a:ext cx="295275" cy="1095375"/>
          </p:xfrm>
          <a:graphic>
            <a:graphicData uri="http://schemas.openxmlformats.org/presentationml/2006/ole">
              <mc:AlternateContent xmlns:mc="http://schemas.openxmlformats.org/markup-compatibility/2006">
                <mc:Choice xmlns:v="urn:schemas-microsoft-com:vml" Requires="v">
                  <p:oleObj spid="_x0000_s419930" name="Document" r:id="rId33" imgW="295200" imgH="1095480" progId="ChemWindow.Document">
                    <p:embed/>
                  </p:oleObj>
                </mc:Choice>
                <mc:Fallback>
                  <p:oleObj name="Document" r:id="rId33" imgW="295200" imgH="1095480" progId="ChemWindow.Document">
                    <p:embed/>
                    <p:pic>
                      <p:nvPicPr>
                        <p:cNvPr id="0" name="Picture 6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123728" y="1757561"/>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0" name="Object 62"/>
            <p:cNvGraphicFramePr>
              <a:graphicFrameLocks noChangeAspect="1"/>
            </p:cNvGraphicFramePr>
            <p:nvPr/>
          </p:nvGraphicFramePr>
          <p:xfrm>
            <a:off x="2699990" y="1741686"/>
            <a:ext cx="295275" cy="1095375"/>
          </p:xfrm>
          <a:graphic>
            <a:graphicData uri="http://schemas.openxmlformats.org/presentationml/2006/ole">
              <mc:AlternateContent xmlns:mc="http://schemas.openxmlformats.org/markup-compatibility/2006">
                <mc:Choice xmlns:v="urn:schemas-microsoft-com:vml" Requires="v">
                  <p:oleObj spid="_x0000_s419931" name="Document" r:id="rId34" imgW="295200" imgH="1095480" progId="ChemWindow.Document">
                    <p:embed/>
                  </p:oleObj>
                </mc:Choice>
                <mc:Fallback>
                  <p:oleObj name="Document" r:id="rId34" imgW="295200" imgH="1095480" progId="ChemWindow.Document">
                    <p:embed/>
                    <p:pic>
                      <p:nvPicPr>
                        <p:cNvPr id="0" name="Picture 6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699990" y="1741686"/>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1" name="Object 63"/>
            <p:cNvGraphicFramePr>
              <a:graphicFrameLocks noChangeAspect="1"/>
            </p:cNvGraphicFramePr>
            <p:nvPr/>
          </p:nvGraphicFramePr>
          <p:xfrm>
            <a:off x="2987328" y="1757561"/>
            <a:ext cx="295275" cy="1095375"/>
          </p:xfrm>
          <a:graphic>
            <a:graphicData uri="http://schemas.openxmlformats.org/presentationml/2006/ole">
              <mc:AlternateContent xmlns:mc="http://schemas.openxmlformats.org/markup-compatibility/2006">
                <mc:Choice xmlns:v="urn:schemas-microsoft-com:vml" Requires="v">
                  <p:oleObj spid="_x0000_s419932" name="Document" r:id="rId35" imgW="295200" imgH="1095480" progId="ChemWindow.Document">
                    <p:embed/>
                  </p:oleObj>
                </mc:Choice>
                <mc:Fallback>
                  <p:oleObj name="Document" r:id="rId35" imgW="295200" imgH="1095480" progId="ChemWindow.Document">
                    <p:embed/>
                    <p:pic>
                      <p:nvPicPr>
                        <p:cNvPr id="0" name="Picture 6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2987328" y="1757561"/>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2" name="Object 64"/>
            <p:cNvGraphicFramePr>
              <a:graphicFrameLocks noChangeAspect="1"/>
            </p:cNvGraphicFramePr>
            <p:nvPr/>
          </p:nvGraphicFramePr>
          <p:xfrm>
            <a:off x="3556049" y="1741686"/>
            <a:ext cx="295275" cy="1095375"/>
          </p:xfrm>
          <a:graphic>
            <a:graphicData uri="http://schemas.openxmlformats.org/presentationml/2006/ole">
              <mc:AlternateContent xmlns:mc="http://schemas.openxmlformats.org/markup-compatibility/2006">
                <mc:Choice xmlns:v="urn:schemas-microsoft-com:vml" Requires="v">
                  <p:oleObj spid="_x0000_s419933" name="Document" r:id="rId36" imgW="295200" imgH="1095480" progId="ChemWindow.Document">
                    <p:embed/>
                  </p:oleObj>
                </mc:Choice>
                <mc:Fallback>
                  <p:oleObj name="Document" r:id="rId36" imgW="295200" imgH="1095480" progId="ChemWindow.Document">
                    <p:embed/>
                    <p:pic>
                      <p:nvPicPr>
                        <p:cNvPr id="0" name="Picture 6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556049" y="1741686"/>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3" name="Object 65"/>
            <p:cNvGraphicFramePr>
              <a:graphicFrameLocks noChangeAspect="1"/>
            </p:cNvGraphicFramePr>
            <p:nvPr/>
          </p:nvGraphicFramePr>
          <p:xfrm>
            <a:off x="3268712" y="1757561"/>
            <a:ext cx="295275" cy="1095375"/>
          </p:xfrm>
          <a:graphic>
            <a:graphicData uri="http://schemas.openxmlformats.org/presentationml/2006/ole">
              <mc:AlternateContent xmlns:mc="http://schemas.openxmlformats.org/markup-compatibility/2006">
                <mc:Choice xmlns:v="urn:schemas-microsoft-com:vml" Requires="v">
                  <p:oleObj spid="_x0000_s419934" name="Document" r:id="rId37" imgW="295200" imgH="1095480" progId="ChemWindow.Document">
                    <p:embed/>
                  </p:oleObj>
                </mc:Choice>
                <mc:Fallback>
                  <p:oleObj name="Document" r:id="rId37" imgW="295200" imgH="1095480" progId="ChemWindow.Document">
                    <p:embed/>
                    <p:pic>
                      <p:nvPicPr>
                        <p:cNvPr id="0" name="Picture 6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268712" y="1757561"/>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4" name="Object 66"/>
            <p:cNvGraphicFramePr>
              <a:graphicFrameLocks noChangeAspect="1"/>
            </p:cNvGraphicFramePr>
            <p:nvPr/>
          </p:nvGraphicFramePr>
          <p:xfrm>
            <a:off x="3844974" y="1741686"/>
            <a:ext cx="295275" cy="1095375"/>
          </p:xfrm>
          <a:graphic>
            <a:graphicData uri="http://schemas.openxmlformats.org/presentationml/2006/ole">
              <mc:AlternateContent xmlns:mc="http://schemas.openxmlformats.org/markup-compatibility/2006">
                <mc:Choice xmlns:v="urn:schemas-microsoft-com:vml" Requires="v">
                  <p:oleObj spid="_x0000_s419935" name="Document" r:id="rId38" imgW="295200" imgH="1095480" progId="ChemWindow.Document">
                    <p:embed/>
                  </p:oleObj>
                </mc:Choice>
                <mc:Fallback>
                  <p:oleObj name="Document" r:id="rId38" imgW="295200" imgH="1095480" progId="ChemWindow.Document">
                    <p:embed/>
                    <p:pic>
                      <p:nvPicPr>
                        <p:cNvPr id="0" name="Picture 66"/>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844974" y="1741686"/>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5" name="Object 67"/>
            <p:cNvGraphicFramePr>
              <a:graphicFrameLocks noChangeAspect="1"/>
            </p:cNvGraphicFramePr>
            <p:nvPr/>
          </p:nvGraphicFramePr>
          <p:xfrm>
            <a:off x="4132312" y="1757561"/>
            <a:ext cx="295275" cy="1095375"/>
          </p:xfrm>
          <a:graphic>
            <a:graphicData uri="http://schemas.openxmlformats.org/presentationml/2006/ole">
              <mc:AlternateContent xmlns:mc="http://schemas.openxmlformats.org/markup-compatibility/2006">
                <mc:Choice xmlns:v="urn:schemas-microsoft-com:vml" Requires="v">
                  <p:oleObj spid="_x0000_s419936" name="Document" r:id="rId39" imgW="295200" imgH="1095480" progId="ChemWindow.Document">
                    <p:embed/>
                  </p:oleObj>
                </mc:Choice>
                <mc:Fallback>
                  <p:oleObj name="Document" r:id="rId39" imgW="295200" imgH="1095480" progId="ChemWindow.Document">
                    <p:embed/>
                    <p:pic>
                      <p:nvPicPr>
                        <p:cNvPr id="0" name="Picture 6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132312" y="1757561"/>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6" name="Object 68"/>
            <p:cNvGraphicFramePr>
              <a:graphicFrameLocks noChangeAspect="1"/>
            </p:cNvGraphicFramePr>
            <p:nvPr/>
          </p:nvGraphicFramePr>
          <p:xfrm>
            <a:off x="4708574" y="1725811"/>
            <a:ext cx="295275" cy="1095375"/>
          </p:xfrm>
          <a:graphic>
            <a:graphicData uri="http://schemas.openxmlformats.org/presentationml/2006/ole">
              <mc:AlternateContent xmlns:mc="http://schemas.openxmlformats.org/markup-compatibility/2006">
                <mc:Choice xmlns:v="urn:schemas-microsoft-com:vml" Requires="v">
                  <p:oleObj spid="_x0000_s419937" name="Document" r:id="rId40" imgW="295200" imgH="1095480" progId="ChemWindow.Document">
                    <p:embed/>
                  </p:oleObj>
                </mc:Choice>
                <mc:Fallback>
                  <p:oleObj name="Document" r:id="rId40" imgW="295200" imgH="1095480" progId="ChemWindow.Document">
                    <p:embed/>
                    <p:pic>
                      <p:nvPicPr>
                        <p:cNvPr id="0" name="Picture 68"/>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708574" y="1725811"/>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7" name="Object 69"/>
            <p:cNvGraphicFramePr>
              <a:graphicFrameLocks noChangeAspect="1"/>
            </p:cNvGraphicFramePr>
            <p:nvPr/>
          </p:nvGraphicFramePr>
          <p:xfrm>
            <a:off x="4421237" y="1741686"/>
            <a:ext cx="295275" cy="1095375"/>
          </p:xfrm>
          <a:graphic>
            <a:graphicData uri="http://schemas.openxmlformats.org/presentationml/2006/ole">
              <mc:AlternateContent xmlns:mc="http://schemas.openxmlformats.org/markup-compatibility/2006">
                <mc:Choice xmlns:v="urn:schemas-microsoft-com:vml" Requires="v">
                  <p:oleObj spid="_x0000_s419938" name="Document" r:id="rId41" imgW="295200" imgH="1095480" progId="ChemWindow.Document">
                    <p:embed/>
                  </p:oleObj>
                </mc:Choice>
                <mc:Fallback>
                  <p:oleObj name="Document" r:id="rId41" imgW="295200" imgH="1095480" progId="ChemWindow.Document">
                    <p:embed/>
                    <p:pic>
                      <p:nvPicPr>
                        <p:cNvPr id="0" name="Picture 69"/>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421237" y="1741686"/>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8" name="Object 70"/>
            <p:cNvGraphicFramePr>
              <a:graphicFrameLocks noChangeAspect="1"/>
            </p:cNvGraphicFramePr>
            <p:nvPr/>
          </p:nvGraphicFramePr>
          <p:xfrm>
            <a:off x="4997499" y="1725811"/>
            <a:ext cx="295275" cy="1095375"/>
          </p:xfrm>
          <a:graphic>
            <a:graphicData uri="http://schemas.openxmlformats.org/presentationml/2006/ole">
              <mc:AlternateContent xmlns:mc="http://schemas.openxmlformats.org/markup-compatibility/2006">
                <mc:Choice xmlns:v="urn:schemas-microsoft-com:vml" Requires="v">
                  <p:oleObj spid="_x0000_s419939" name="Document" r:id="rId42" imgW="295200" imgH="1095480" progId="ChemWindow.Document">
                    <p:embed/>
                  </p:oleObj>
                </mc:Choice>
                <mc:Fallback>
                  <p:oleObj name="Document" r:id="rId42" imgW="295200" imgH="1095480" progId="ChemWindow.Document">
                    <p:embed/>
                    <p:pic>
                      <p:nvPicPr>
                        <p:cNvPr id="0" name="Picture 70"/>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997499" y="1725811"/>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79" name="Object 71"/>
            <p:cNvGraphicFramePr>
              <a:graphicFrameLocks noChangeAspect="1"/>
            </p:cNvGraphicFramePr>
            <p:nvPr/>
          </p:nvGraphicFramePr>
          <p:xfrm>
            <a:off x="5284837" y="1741686"/>
            <a:ext cx="295275" cy="1095375"/>
          </p:xfrm>
          <a:graphic>
            <a:graphicData uri="http://schemas.openxmlformats.org/presentationml/2006/ole">
              <mc:AlternateContent xmlns:mc="http://schemas.openxmlformats.org/markup-compatibility/2006">
                <mc:Choice xmlns:v="urn:schemas-microsoft-com:vml" Requires="v">
                  <p:oleObj spid="_x0000_s419940" name="Document" r:id="rId43" imgW="295200" imgH="1095480" progId="ChemWindow.Document">
                    <p:embed/>
                  </p:oleObj>
                </mc:Choice>
                <mc:Fallback>
                  <p:oleObj name="Document" r:id="rId43" imgW="295200" imgH="1095480" progId="ChemWindow.Document">
                    <p:embed/>
                    <p:pic>
                      <p:nvPicPr>
                        <p:cNvPr id="0" name="Picture 71"/>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284837" y="1741686"/>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80" name="Object 72"/>
            <p:cNvGraphicFramePr>
              <a:graphicFrameLocks noChangeAspect="1"/>
            </p:cNvGraphicFramePr>
            <p:nvPr/>
          </p:nvGraphicFramePr>
          <p:xfrm>
            <a:off x="5867449" y="1716683"/>
            <a:ext cx="295275" cy="1095375"/>
          </p:xfrm>
          <a:graphic>
            <a:graphicData uri="http://schemas.openxmlformats.org/presentationml/2006/ole">
              <mc:AlternateContent xmlns:mc="http://schemas.openxmlformats.org/markup-compatibility/2006">
                <mc:Choice xmlns:v="urn:schemas-microsoft-com:vml" Requires="v">
                  <p:oleObj spid="_x0000_s419941" name="Document" r:id="rId44" imgW="295200" imgH="1095480" progId="ChemWindow.Document">
                    <p:embed/>
                  </p:oleObj>
                </mc:Choice>
                <mc:Fallback>
                  <p:oleObj name="Document" r:id="rId44" imgW="295200" imgH="1095480" progId="ChemWindow.Document">
                    <p:embed/>
                    <p:pic>
                      <p:nvPicPr>
                        <p:cNvPr id="0" name="Picture 72"/>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867449" y="171668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81" name="Object 73"/>
            <p:cNvGraphicFramePr>
              <a:graphicFrameLocks noChangeAspect="1"/>
            </p:cNvGraphicFramePr>
            <p:nvPr/>
          </p:nvGraphicFramePr>
          <p:xfrm>
            <a:off x="5580112" y="1732558"/>
            <a:ext cx="295275" cy="1095375"/>
          </p:xfrm>
          <a:graphic>
            <a:graphicData uri="http://schemas.openxmlformats.org/presentationml/2006/ole">
              <mc:AlternateContent xmlns:mc="http://schemas.openxmlformats.org/markup-compatibility/2006">
                <mc:Choice xmlns:v="urn:schemas-microsoft-com:vml" Requires="v">
                  <p:oleObj spid="_x0000_s419942" name="Document" r:id="rId45" imgW="295200" imgH="1095480" progId="ChemWindow.Document">
                    <p:embed/>
                  </p:oleObj>
                </mc:Choice>
                <mc:Fallback>
                  <p:oleObj name="Document" r:id="rId45" imgW="295200" imgH="1095480" progId="ChemWindow.Document">
                    <p:embed/>
                    <p:pic>
                      <p:nvPicPr>
                        <p:cNvPr id="0" name="Picture 73"/>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580112" y="173255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82" name="Object 74"/>
            <p:cNvGraphicFramePr>
              <a:graphicFrameLocks noChangeAspect="1"/>
            </p:cNvGraphicFramePr>
            <p:nvPr/>
          </p:nvGraphicFramePr>
          <p:xfrm>
            <a:off x="6156374" y="1716683"/>
            <a:ext cx="295275" cy="1095375"/>
          </p:xfrm>
          <a:graphic>
            <a:graphicData uri="http://schemas.openxmlformats.org/presentationml/2006/ole">
              <mc:AlternateContent xmlns:mc="http://schemas.openxmlformats.org/markup-compatibility/2006">
                <mc:Choice xmlns:v="urn:schemas-microsoft-com:vml" Requires="v">
                  <p:oleObj spid="_x0000_s419943" name="Document" r:id="rId46" imgW="295200" imgH="1095480" progId="ChemWindow.Document">
                    <p:embed/>
                  </p:oleObj>
                </mc:Choice>
                <mc:Fallback>
                  <p:oleObj name="Document" r:id="rId46" imgW="295200" imgH="1095480" progId="ChemWindow.Document">
                    <p:embed/>
                    <p:pic>
                      <p:nvPicPr>
                        <p:cNvPr id="0" name="Picture 7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156374" y="171668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83" name="Object 75"/>
            <p:cNvGraphicFramePr>
              <a:graphicFrameLocks noChangeAspect="1"/>
            </p:cNvGraphicFramePr>
            <p:nvPr/>
          </p:nvGraphicFramePr>
          <p:xfrm>
            <a:off x="6443712" y="1732558"/>
            <a:ext cx="295275" cy="1095375"/>
          </p:xfrm>
          <a:graphic>
            <a:graphicData uri="http://schemas.openxmlformats.org/presentationml/2006/ole">
              <mc:AlternateContent xmlns:mc="http://schemas.openxmlformats.org/markup-compatibility/2006">
                <mc:Choice xmlns:v="urn:schemas-microsoft-com:vml" Requires="v">
                  <p:oleObj spid="_x0000_s419944" name="Document" r:id="rId47" imgW="295200" imgH="1095480" progId="ChemWindow.Document">
                    <p:embed/>
                  </p:oleObj>
                </mc:Choice>
                <mc:Fallback>
                  <p:oleObj name="Document" r:id="rId47" imgW="295200" imgH="1095480" progId="ChemWindow.Document">
                    <p:embed/>
                    <p:pic>
                      <p:nvPicPr>
                        <p:cNvPr id="0" name="Picture 75"/>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443712" y="1732558"/>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73485" name="Object 77"/>
            <p:cNvGraphicFramePr>
              <a:graphicFrameLocks noChangeAspect="1"/>
            </p:cNvGraphicFramePr>
            <p:nvPr/>
          </p:nvGraphicFramePr>
          <p:xfrm>
            <a:off x="6732637" y="1716683"/>
            <a:ext cx="295275" cy="1095375"/>
          </p:xfrm>
          <a:graphic>
            <a:graphicData uri="http://schemas.openxmlformats.org/presentationml/2006/ole">
              <mc:AlternateContent xmlns:mc="http://schemas.openxmlformats.org/markup-compatibility/2006">
                <mc:Choice xmlns:v="urn:schemas-microsoft-com:vml" Requires="v">
                  <p:oleObj spid="_x0000_s419945" name="Document" r:id="rId48" imgW="295200" imgH="1095480" progId="ChemWindow.Document">
                    <p:embed/>
                  </p:oleObj>
                </mc:Choice>
                <mc:Fallback>
                  <p:oleObj name="Document" r:id="rId48" imgW="295200" imgH="1095480" progId="ChemWindow.Document">
                    <p:embed/>
                    <p:pic>
                      <p:nvPicPr>
                        <p:cNvPr id="0" name="Picture 77"/>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732637" y="1716683"/>
                          <a:ext cx="295275" cy="1095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101" name="CasellaDiTesto 100"/>
          <p:cNvSpPr txBox="1"/>
          <p:nvPr/>
        </p:nvSpPr>
        <p:spPr>
          <a:xfrm>
            <a:off x="5904656" y="6021288"/>
            <a:ext cx="3275856" cy="400110"/>
          </a:xfrm>
          <a:prstGeom prst="rect">
            <a:avLst/>
          </a:prstGeom>
          <a:noFill/>
        </p:spPr>
        <p:txBody>
          <a:bodyPr wrap="square" rtlCol="0">
            <a:spAutoFit/>
          </a:bodyPr>
          <a:lstStyle/>
          <a:p>
            <a:pPr algn="ctr"/>
            <a:r>
              <a:rPr lang="it-IT" sz="2000" b="1" dirty="0" smtClean="0">
                <a:latin typeface="Comic Sans MS" pitchFamily="66" charset="0"/>
              </a:rPr>
              <a:t>fluido extra-cellulare</a:t>
            </a:r>
          </a:p>
        </p:txBody>
      </p:sp>
      <p:sp>
        <p:nvSpPr>
          <p:cNvPr id="59" name="CasellaDiTesto 58"/>
          <p:cNvSpPr txBox="1"/>
          <p:nvPr/>
        </p:nvSpPr>
        <p:spPr>
          <a:xfrm>
            <a:off x="6660232" y="4437112"/>
            <a:ext cx="1584176" cy="400110"/>
          </a:xfrm>
          <a:prstGeom prst="rect">
            <a:avLst/>
          </a:prstGeom>
          <a:noFill/>
        </p:spPr>
        <p:txBody>
          <a:bodyPr wrap="square" rtlCol="0">
            <a:spAutoFit/>
          </a:bodyPr>
          <a:lstStyle/>
          <a:p>
            <a:pPr algn="ctr"/>
            <a:r>
              <a:rPr lang="it-IT" sz="2000" b="1" dirty="0" smtClean="0">
                <a:latin typeface="Comic Sans MS" pitchFamily="66" charset="0"/>
              </a:rPr>
              <a:t>citoplasma</a:t>
            </a:r>
          </a:p>
        </p:txBody>
      </p:sp>
      <p:grpSp>
        <p:nvGrpSpPr>
          <p:cNvPr id="64" name="Gruppo 63"/>
          <p:cNvGrpSpPr/>
          <p:nvPr/>
        </p:nvGrpSpPr>
        <p:grpSpPr>
          <a:xfrm>
            <a:off x="251520" y="4378494"/>
            <a:ext cx="4616896" cy="296416"/>
            <a:chOff x="899592" y="5733256"/>
            <a:chExt cx="4616896" cy="296416"/>
          </a:xfrm>
        </p:grpSpPr>
        <p:cxnSp>
          <p:nvCxnSpPr>
            <p:cNvPr id="61" name="Connettore 1 60"/>
            <p:cNvCxnSpPr/>
            <p:nvPr/>
          </p:nvCxnSpPr>
          <p:spPr>
            <a:xfrm>
              <a:off x="899592" y="5877272"/>
              <a:ext cx="4608512" cy="0"/>
            </a:xfrm>
            <a:prstGeom prst="line">
              <a:avLst/>
            </a:prstGeom>
            <a:ln w="190500">
              <a:solidFill>
                <a:srgbClr val="66CCFF"/>
              </a:solidFill>
            </a:ln>
          </p:spPr>
          <p:style>
            <a:lnRef idx="1">
              <a:schemeClr val="accent1"/>
            </a:lnRef>
            <a:fillRef idx="0">
              <a:schemeClr val="accent1"/>
            </a:fillRef>
            <a:effectRef idx="0">
              <a:schemeClr val="accent1"/>
            </a:effectRef>
            <a:fontRef idx="minor">
              <a:schemeClr val="tx1"/>
            </a:fontRef>
          </p:style>
        </p:cxnSp>
        <p:cxnSp>
          <p:nvCxnSpPr>
            <p:cNvPr id="62" name="Connettore 1 61"/>
            <p:cNvCxnSpPr/>
            <p:nvPr/>
          </p:nvCxnSpPr>
          <p:spPr>
            <a:xfrm>
              <a:off x="899592" y="5733256"/>
              <a:ext cx="4608512"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 name="Connettore 1 62"/>
            <p:cNvCxnSpPr/>
            <p:nvPr/>
          </p:nvCxnSpPr>
          <p:spPr>
            <a:xfrm>
              <a:off x="907976" y="6029672"/>
              <a:ext cx="4608512" cy="0"/>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66" name="Connettore 2 65"/>
          <p:cNvCxnSpPr/>
          <p:nvPr/>
        </p:nvCxnSpPr>
        <p:spPr>
          <a:xfrm>
            <a:off x="5220072" y="4522510"/>
            <a:ext cx="79208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0" name="CasellaDiTesto 69"/>
          <p:cNvSpPr txBox="1"/>
          <p:nvPr/>
        </p:nvSpPr>
        <p:spPr>
          <a:xfrm>
            <a:off x="176688" y="5027126"/>
            <a:ext cx="5948333" cy="707886"/>
          </a:xfrm>
          <a:prstGeom prst="rect">
            <a:avLst/>
          </a:prstGeom>
          <a:noFill/>
        </p:spPr>
        <p:txBody>
          <a:bodyPr wrap="square" rtlCol="0">
            <a:spAutoFit/>
          </a:bodyPr>
          <a:lstStyle/>
          <a:p>
            <a:pPr marL="539750" indent="-539750"/>
            <a:r>
              <a:rPr lang="it-IT" sz="2000" b="1" dirty="0" smtClean="0">
                <a:latin typeface="Comic Sans MS" pitchFamily="66" charset="0"/>
                <a:sym typeface="Wingdings"/>
              </a:rPr>
              <a:t>	legame di H: le teste </a:t>
            </a:r>
            <a:r>
              <a:rPr lang="it-IT" sz="2000" b="1" dirty="0" err="1" smtClean="0">
                <a:latin typeface="Comic Sans MS" pitchFamily="66" charset="0"/>
                <a:sym typeface="Wingdings"/>
              </a:rPr>
              <a:t>idrofiliche</a:t>
            </a:r>
            <a:r>
              <a:rPr lang="it-IT" sz="2000" b="1" dirty="0" smtClean="0">
                <a:latin typeface="Comic Sans MS" pitchFamily="66" charset="0"/>
                <a:sym typeface="Wingdings"/>
              </a:rPr>
              <a:t> si orientano verso il solvente</a:t>
            </a:r>
            <a:endParaRPr lang="it-IT" sz="2000" b="1" dirty="0">
              <a:latin typeface="Comic Sans MS" pitchFamily="66" charset="0"/>
            </a:endParaRPr>
          </a:p>
        </p:txBody>
      </p:sp>
      <p:sp>
        <p:nvSpPr>
          <p:cNvPr id="71" name="CasellaDiTesto 70"/>
          <p:cNvSpPr txBox="1"/>
          <p:nvPr/>
        </p:nvSpPr>
        <p:spPr>
          <a:xfrm>
            <a:off x="162187" y="5817458"/>
            <a:ext cx="5483869" cy="1015663"/>
          </a:xfrm>
          <a:prstGeom prst="rect">
            <a:avLst/>
          </a:prstGeom>
          <a:noFill/>
        </p:spPr>
        <p:txBody>
          <a:bodyPr wrap="square" rtlCol="0">
            <a:spAutoFit/>
          </a:bodyPr>
          <a:lstStyle/>
          <a:p>
            <a:pPr marL="539750" indent="-539750"/>
            <a:r>
              <a:rPr lang="it-IT" sz="2000" b="1" dirty="0" smtClean="0">
                <a:latin typeface="Comic Sans MS" pitchFamily="66" charset="0"/>
                <a:sym typeface="Wingdings"/>
              </a:rPr>
              <a:t>	effetto idrofobico: le code </a:t>
            </a:r>
            <a:r>
              <a:rPr lang="it-IT" sz="2000" b="1" dirty="0" err="1" smtClean="0">
                <a:latin typeface="Comic Sans MS" pitchFamily="66" charset="0"/>
                <a:sym typeface="Wingdings"/>
              </a:rPr>
              <a:t>lipofiliche</a:t>
            </a:r>
            <a:r>
              <a:rPr lang="it-IT" sz="2000" b="1" dirty="0" smtClean="0">
                <a:latin typeface="Comic Sans MS" pitchFamily="66" charset="0"/>
                <a:sym typeface="Wingdings"/>
              </a:rPr>
              <a:t> si ‘nascondono’ per non disturbare i legami di H dell’acqua</a:t>
            </a:r>
            <a:endParaRPr lang="it-IT" sz="2000" b="1" dirty="0">
              <a:latin typeface="Comic Sans MS" pitchFamily="66" charset="0"/>
            </a:endParaRPr>
          </a:p>
        </p:txBody>
      </p:sp>
      <p:pic>
        <p:nvPicPr>
          <p:cNvPr id="72" name="Picture 2" descr="Image result for glass lens clipart transparent background"/>
          <p:cNvPicPr>
            <a:picLocks noChangeAspect="1" noChangeArrowheads="1"/>
          </p:cNvPicPr>
          <p:nvPr/>
        </p:nvPicPr>
        <p:blipFill>
          <a:blip r:embed="rId49" cstate="print"/>
          <a:srcRect/>
          <a:stretch>
            <a:fillRect/>
          </a:stretch>
        </p:blipFill>
        <p:spPr bwMode="auto">
          <a:xfrm>
            <a:off x="4499992" y="2492896"/>
            <a:ext cx="3286125" cy="3238501"/>
          </a:xfrm>
          <a:prstGeom prst="rect">
            <a:avLst/>
          </a:prstGeom>
          <a:noFill/>
        </p:spPr>
      </p:pic>
      <p:sp>
        <p:nvSpPr>
          <p:cNvPr id="2" name="Ovale 1"/>
          <p:cNvSpPr/>
          <p:nvPr/>
        </p:nvSpPr>
        <p:spPr>
          <a:xfrm>
            <a:off x="4545757" y="4176228"/>
            <a:ext cx="504056" cy="720080"/>
          </a:xfrm>
          <a:prstGeom prst="ellipse">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8" name="Ovale 67"/>
          <p:cNvSpPr/>
          <p:nvPr/>
        </p:nvSpPr>
        <p:spPr>
          <a:xfrm>
            <a:off x="43880" y="4146501"/>
            <a:ext cx="504056" cy="720080"/>
          </a:xfrm>
          <a:prstGeom prst="ellipse">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4" name="Gruppo 3"/>
          <p:cNvGrpSpPr/>
          <p:nvPr/>
        </p:nvGrpSpPr>
        <p:grpSpPr>
          <a:xfrm>
            <a:off x="2866177" y="83382"/>
            <a:ext cx="3530583" cy="609314"/>
            <a:chOff x="3073581" y="-852722"/>
            <a:chExt cx="3530583" cy="609314"/>
          </a:xfrm>
        </p:grpSpPr>
        <p:sp>
          <p:nvSpPr>
            <p:cNvPr id="3" name="Rettangolo 2"/>
            <p:cNvSpPr/>
            <p:nvPr/>
          </p:nvSpPr>
          <p:spPr>
            <a:xfrm>
              <a:off x="3073581" y="-819472"/>
              <a:ext cx="3436832" cy="576064"/>
            </a:xfrm>
            <a:prstGeom prst="rect">
              <a:avLst/>
            </a:prstGeom>
            <a:solidFill>
              <a:srgbClr val="F0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5" name="Immagine 74"/>
            <p:cNvPicPr>
              <a:picLocks noChangeAspect="1"/>
            </p:cNvPicPr>
            <p:nvPr/>
          </p:nvPicPr>
          <p:blipFill rotWithShape="1">
            <a:blip r:embed="rId50"/>
            <a:srcRect l="7732" t="36717" r="51208" b="43961"/>
            <a:stretch/>
          </p:blipFill>
          <p:spPr>
            <a:xfrm>
              <a:off x="3073581" y="-852722"/>
              <a:ext cx="1255305" cy="590732"/>
            </a:xfrm>
            <a:prstGeom prst="rect">
              <a:avLst/>
            </a:prstGeom>
          </p:spPr>
        </p:pic>
        <p:pic>
          <p:nvPicPr>
            <p:cNvPr id="76" name="Immagine 75"/>
            <p:cNvPicPr>
              <a:picLocks noChangeAspect="1"/>
            </p:cNvPicPr>
            <p:nvPr/>
          </p:nvPicPr>
          <p:blipFill rotWithShape="1">
            <a:blip r:embed="rId50"/>
            <a:srcRect l="7732" t="36717" r="51208" b="43961"/>
            <a:stretch/>
          </p:blipFill>
          <p:spPr>
            <a:xfrm>
              <a:off x="5348859" y="-852722"/>
              <a:ext cx="1255305" cy="590732"/>
            </a:xfrm>
            <a:prstGeom prst="rect">
              <a:avLst/>
            </a:prstGeom>
          </p:spPr>
        </p:pic>
        <p:sp>
          <p:nvSpPr>
            <p:cNvPr id="69" name="CasellaDiTesto 68"/>
            <p:cNvSpPr txBox="1"/>
            <p:nvPr/>
          </p:nvSpPr>
          <p:spPr>
            <a:xfrm>
              <a:off x="4033603" y="-788188"/>
              <a:ext cx="1520552" cy="461665"/>
            </a:xfrm>
            <a:prstGeom prst="rect">
              <a:avLst/>
            </a:prstGeom>
            <a:noFill/>
          </p:spPr>
          <p:txBody>
            <a:bodyPr wrap="square" rtlCol="0">
              <a:spAutoFit/>
            </a:bodyPr>
            <a:lstStyle/>
            <a:p>
              <a:pPr algn="ctr"/>
              <a:r>
                <a:rPr lang="it-IT" sz="2400" b="1" dirty="0" smtClean="0">
                  <a:solidFill>
                    <a:schemeClr val="accent1"/>
                  </a:solidFill>
                  <a:latin typeface="Comic Sans MS" pitchFamily="66" charset="0"/>
                </a:rPr>
                <a:t>acqua</a:t>
              </a:r>
            </a:p>
          </p:txBody>
        </p:sp>
      </p:grpSp>
      <p:grpSp>
        <p:nvGrpSpPr>
          <p:cNvPr id="77" name="Gruppo 76"/>
          <p:cNvGrpSpPr/>
          <p:nvPr/>
        </p:nvGrpSpPr>
        <p:grpSpPr>
          <a:xfrm>
            <a:off x="2866177" y="3035710"/>
            <a:ext cx="3530583" cy="609314"/>
            <a:chOff x="3073581" y="-852722"/>
            <a:chExt cx="3530583" cy="609314"/>
          </a:xfrm>
        </p:grpSpPr>
        <p:sp>
          <p:nvSpPr>
            <p:cNvPr id="78" name="Rettangolo 77"/>
            <p:cNvSpPr/>
            <p:nvPr/>
          </p:nvSpPr>
          <p:spPr>
            <a:xfrm>
              <a:off x="3073581" y="-819472"/>
              <a:ext cx="3436832" cy="576064"/>
            </a:xfrm>
            <a:prstGeom prst="rect">
              <a:avLst/>
            </a:prstGeom>
            <a:solidFill>
              <a:srgbClr val="F0F9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9" name="Immagine 78"/>
            <p:cNvPicPr>
              <a:picLocks noChangeAspect="1"/>
            </p:cNvPicPr>
            <p:nvPr/>
          </p:nvPicPr>
          <p:blipFill rotWithShape="1">
            <a:blip r:embed="rId50"/>
            <a:srcRect l="7732" t="36717" r="51208" b="43961"/>
            <a:stretch/>
          </p:blipFill>
          <p:spPr>
            <a:xfrm>
              <a:off x="3073581" y="-852722"/>
              <a:ext cx="1255305" cy="590732"/>
            </a:xfrm>
            <a:prstGeom prst="rect">
              <a:avLst/>
            </a:prstGeom>
          </p:spPr>
        </p:pic>
        <p:pic>
          <p:nvPicPr>
            <p:cNvPr id="80" name="Immagine 79"/>
            <p:cNvPicPr>
              <a:picLocks noChangeAspect="1"/>
            </p:cNvPicPr>
            <p:nvPr/>
          </p:nvPicPr>
          <p:blipFill rotWithShape="1">
            <a:blip r:embed="rId50"/>
            <a:srcRect l="7732" t="36717" r="51208" b="43961"/>
            <a:stretch/>
          </p:blipFill>
          <p:spPr>
            <a:xfrm>
              <a:off x="5348859" y="-852722"/>
              <a:ext cx="1255305" cy="590732"/>
            </a:xfrm>
            <a:prstGeom prst="rect">
              <a:avLst/>
            </a:prstGeom>
          </p:spPr>
        </p:pic>
        <p:sp>
          <p:nvSpPr>
            <p:cNvPr id="81" name="CasellaDiTesto 80"/>
            <p:cNvSpPr txBox="1"/>
            <p:nvPr/>
          </p:nvSpPr>
          <p:spPr>
            <a:xfrm>
              <a:off x="4033603" y="-788188"/>
              <a:ext cx="1520552" cy="461665"/>
            </a:xfrm>
            <a:prstGeom prst="rect">
              <a:avLst/>
            </a:prstGeom>
            <a:noFill/>
          </p:spPr>
          <p:txBody>
            <a:bodyPr wrap="square" rtlCol="0">
              <a:spAutoFit/>
            </a:bodyPr>
            <a:lstStyle/>
            <a:p>
              <a:pPr algn="ctr"/>
              <a:r>
                <a:rPr lang="it-IT" sz="2400" b="1" dirty="0" smtClean="0">
                  <a:solidFill>
                    <a:schemeClr val="accent1"/>
                  </a:solidFill>
                  <a:latin typeface="Comic Sans MS" pitchFamily="66" charset="0"/>
                </a:rPr>
                <a:t>acqua</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wipe(left)">
                                      <p:cBhvr>
                                        <p:cTn id="12" dur="2000"/>
                                        <p:tgtEl>
                                          <p:spTgt spid="9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73463"/>
                                        </p:tgtEl>
                                        <p:attrNameLst>
                                          <p:attrName>style.visibility</p:attrName>
                                        </p:attrNameLst>
                                      </p:cBhvr>
                                      <p:to>
                                        <p:strVal val="visible"/>
                                      </p:to>
                                    </p:set>
                                    <p:animEffect transition="in" filter="wipe(down)">
                                      <p:cBhvr>
                                        <p:cTn id="17" dur="500"/>
                                        <p:tgtEl>
                                          <p:spTgt spid="27346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wipe(left)">
                                      <p:cBhvr>
                                        <p:cTn id="22" dur="2000"/>
                                        <p:tgtEl>
                                          <p:spTgt spid="10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wipe(left)">
                                      <p:cBhvr>
                                        <p:cTn id="27" dur="500"/>
                                        <p:tgtEl>
                                          <p:spTgt spid="7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left)">
                                      <p:cBhvr>
                                        <p:cTn id="32" dur="500"/>
                                        <p:tgtEl>
                                          <p:spTgt spid="7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wipe(left)">
                                      <p:cBhvr>
                                        <p:cTn id="37" dur="500"/>
                                        <p:tgtEl>
                                          <p:spTgt spid="7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wipe(left)">
                                      <p:cBhvr>
                                        <p:cTn id="42" dur="500"/>
                                        <p:tgtEl>
                                          <p:spTgt spid="64"/>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grpId="0" nodeType="click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500" fill="hold"/>
                                        <p:tgtEl>
                                          <p:spTgt spid="68"/>
                                        </p:tgtEl>
                                        <p:attrNameLst>
                                          <p:attrName>ppt_w</p:attrName>
                                        </p:attrNameLst>
                                      </p:cBhvr>
                                      <p:tavLst>
                                        <p:tav tm="0">
                                          <p:val>
                                            <p:fltVal val="0"/>
                                          </p:val>
                                        </p:tav>
                                        <p:tav tm="100000">
                                          <p:val>
                                            <p:strVal val="#ppt_w"/>
                                          </p:val>
                                        </p:tav>
                                      </p:tavLst>
                                    </p:anim>
                                    <p:anim calcmode="lin" valueType="num">
                                      <p:cBhvr>
                                        <p:cTn id="48" dur="500" fill="hold"/>
                                        <p:tgtEl>
                                          <p:spTgt spid="68"/>
                                        </p:tgtEl>
                                        <p:attrNameLst>
                                          <p:attrName>ppt_h</p:attrName>
                                        </p:attrNameLst>
                                      </p:cBhvr>
                                      <p:tavLst>
                                        <p:tav tm="0">
                                          <p:val>
                                            <p:fltVal val="0"/>
                                          </p:val>
                                        </p:tav>
                                        <p:tav tm="100000">
                                          <p:val>
                                            <p:strVal val="#ppt_h"/>
                                          </p:val>
                                        </p:tav>
                                      </p:tavLst>
                                    </p:anim>
                                    <p:animEffect transition="in" filter="fade">
                                      <p:cBhvr>
                                        <p:cTn id="49" dur="500"/>
                                        <p:tgtEl>
                                          <p:spTgt spid="68"/>
                                        </p:tgtEl>
                                      </p:cBhvr>
                                    </p:animEffect>
                                  </p:childTnLst>
                                </p:cTn>
                              </p:par>
                            </p:childTnLst>
                          </p:cTn>
                        </p:par>
                        <p:par>
                          <p:cTn id="50" fill="hold">
                            <p:stCondLst>
                              <p:cond delay="500"/>
                            </p:stCondLst>
                            <p:childTnLst>
                              <p:par>
                                <p:cTn id="51" presetID="53" presetClass="entr" presetSubtype="16" fill="hold" grpId="0" nodeType="after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p:cTn id="53" dur="500" fill="hold"/>
                                        <p:tgtEl>
                                          <p:spTgt spid="2"/>
                                        </p:tgtEl>
                                        <p:attrNameLst>
                                          <p:attrName>ppt_w</p:attrName>
                                        </p:attrNameLst>
                                      </p:cBhvr>
                                      <p:tavLst>
                                        <p:tav tm="0">
                                          <p:val>
                                            <p:fltVal val="0"/>
                                          </p:val>
                                        </p:tav>
                                        <p:tav tm="100000">
                                          <p:val>
                                            <p:strVal val="#ppt_w"/>
                                          </p:val>
                                        </p:tav>
                                      </p:tavLst>
                                    </p:anim>
                                    <p:anim calcmode="lin" valueType="num">
                                      <p:cBhvr>
                                        <p:cTn id="54" dur="500" fill="hold"/>
                                        <p:tgtEl>
                                          <p:spTgt spid="2"/>
                                        </p:tgtEl>
                                        <p:attrNameLst>
                                          <p:attrName>ppt_h</p:attrName>
                                        </p:attrNameLst>
                                      </p:cBhvr>
                                      <p:tavLst>
                                        <p:tav tm="0">
                                          <p:val>
                                            <p:fltVal val="0"/>
                                          </p:val>
                                        </p:tav>
                                        <p:tav tm="100000">
                                          <p:val>
                                            <p:strVal val="#ppt_h"/>
                                          </p:val>
                                        </p:tav>
                                      </p:tavLst>
                                    </p:anim>
                                    <p:animEffect transition="in" filter="fade">
                                      <p:cBhvr>
                                        <p:cTn id="55" dur="500"/>
                                        <p:tgtEl>
                                          <p:spTgt spid="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nodeType="click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childTnLst>
                          </p:cTn>
                        </p:par>
                        <p:par>
                          <p:cTn id="61" fill="hold">
                            <p:stCondLst>
                              <p:cond delay="500"/>
                            </p:stCondLst>
                            <p:childTnLst>
                              <p:par>
                                <p:cTn id="62" presetID="22" presetClass="entr" presetSubtype="8" fill="hold" nodeType="afterEffect">
                                  <p:stCondLst>
                                    <p:cond delay="0"/>
                                  </p:stCondLst>
                                  <p:childTnLst>
                                    <p:set>
                                      <p:cBhvr>
                                        <p:cTn id="63" dur="1" fill="hold">
                                          <p:stCondLst>
                                            <p:cond delay="0"/>
                                          </p:stCondLst>
                                        </p:cTn>
                                        <p:tgtEl>
                                          <p:spTgt spid="57"/>
                                        </p:tgtEl>
                                        <p:attrNameLst>
                                          <p:attrName>style.visibility</p:attrName>
                                        </p:attrNameLst>
                                      </p:cBhvr>
                                      <p:to>
                                        <p:strVal val="visible"/>
                                      </p:to>
                                    </p:set>
                                    <p:animEffect transition="in" filter="wipe(left)">
                                      <p:cBhvr>
                                        <p:cTn id="64" dur="500"/>
                                        <p:tgtEl>
                                          <p:spTgt spid="57"/>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59"/>
                                        </p:tgtEl>
                                        <p:attrNameLst>
                                          <p:attrName>style.visibility</p:attrName>
                                        </p:attrNameLst>
                                      </p:cBhvr>
                                      <p:to>
                                        <p:strVal val="visible"/>
                                      </p:to>
                                    </p:set>
                                    <p:animEffect transition="in" filter="wipe(left)">
                                      <p:cBhvr>
                                        <p:cTn id="69" dur="500"/>
                                        <p:tgtEl>
                                          <p:spTgt spid="59"/>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101"/>
                                        </p:tgtEl>
                                        <p:attrNameLst>
                                          <p:attrName>style.visibility</p:attrName>
                                        </p:attrNameLst>
                                      </p:cBhvr>
                                      <p:to>
                                        <p:strVal val="visible"/>
                                      </p:to>
                                    </p:set>
                                    <p:animEffect transition="in" filter="wipe(left)">
                                      <p:cBhvr>
                                        <p:cTn id="74" dur="500"/>
                                        <p:tgtEl>
                                          <p:spTgt spid="101"/>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0" fill="hold" nodeType="click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Effect transition="in" filter="fade">
                                      <p:cBhvr>
                                        <p:cTn id="8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utoUpdateAnimBg="0"/>
      <p:bldP spid="59" grpId="0" autoUpdateAnimBg="0"/>
      <p:bldP spid="70" grpId="0" autoUpdateAnimBg="0"/>
      <p:bldP spid="71" grpId="0" autoUpdateAnimBg="0"/>
      <p:bldP spid="2" grpId="0" animBg="1"/>
      <p:bldP spid="68"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3" name="Gruppo 212"/>
          <p:cNvGrpSpPr/>
          <p:nvPr/>
        </p:nvGrpSpPr>
        <p:grpSpPr>
          <a:xfrm>
            <a:off x="395536" y="980728"/>
            <a:ext cx="8496943" cy="4392488"/>
            <a:chOff x="824671" y="3068960"/>
            <a:chExt cx="7707769" cy="3789040"/>
          </a:xfrm>
        </p:grpSpPr>
        <p:pic>
          <p:nvPicPr>
            <p:cNvPr id="214" name="Picture 2" descr="Image result for cell membrane"/>
            <p:cNvPicPr>
              <a:picLocks noChangeAspect="1" noChangeArrowheads="1"/>
            </p:cNvPicPr>
            <p:nvPr/>
          </p:nvPicPr>
          <p:blipFill>
            <a:blip r:embed="rId3" cstate="print"/>
            <a:srcRect r="18736"/>
            <a:stretch>
              <a:fillRect/>
            </a:stretch>
          </p:blipFill>
          <p:spPr bwMode="auto">
            <a:xfrm>
              <a:off x="824671" y="3068960"/>
              <a:ext cx="7491745" cy="3789040"/>
            </a:xfrm>
            <a:prstGeom prst="rect">
              <a:avLst/>
            </a:prstGeom>
            <a:noFill/>
          </p:spPr>
        </p:pic>
        <p:sp>
          <p:nvSpPr>
            <p:cNvPr id="215" name="Ovale 214"/>
            <p:cNvSpPr/>
            <p:nvPr/>
          </p:nvSpPr>
          <p:spPr>
            <a:xfrm>
              <a:off x="8100392" y="3356992"/>
              <a:ext cx="360040"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6" name="Ovale 215"/>
            <p:cNvSpPr/>
            <p:nvPr/>
          </p:nvSpPr>
          <p:spPr>
            <a:xfrm>
              <a:off x="8172400" y="5373216"/>
              <a:ext cx="360040" cy="2880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219" name="Gruppo 265"/>
          <p:cNvGrpSpPr/>
          <p:nvPr/>
        </p:nvGrpSpPr>
        <p:grpSpPr>
          <a:xfrm>
            <a:off x="1979712" y="1340768"/>
            <a:ext cx="1872208" cy="4968552"/>
            <a:chOff x="3491880" y="908720"/>
            <a:chExt cx="1872208" cy="4968552"/>
          </a:xfrm>
        </p:grpSpPr>
        <p:sp>
          <p:nvSpPr>
            <p:cNvPr id="220" name="Rettangolo 269"/>
            <p:cNvSpPr/>
            <p:nvPr/>
          </p:nvSpPr>
          <p:spPr>
            <a:xfrm>
              <a:off x="3491880" y="908720"/>
              <a:ext cx="1872208" cy="496855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aphicFrame>
          <p:nvGraphicFramePr>
            <p:cNvPr id="221" name="Object 4"/>
            <p:cNvGraphicFramePr>
              <a:graphicFrameLocks noChangeAspect="1"/>
            </p:cNvGraphicFramePr>
            <p:nvPr/>
          </p:nvGraphicFramePr>
          <p:xfrm>
            <a:off x="3625205" y="980728"/>
            <a:ext cx="1666875" cy="4733925"/>
          </p:xfrm>
          <a:graphic>
            <a:graphicData uri="http://schemas.openxmlformats.org/presentationml/2006/ole">
              <mc:AlternateContent xmlns:mc="http://schemas.openxmlformats.org/markup-compatibility/2006">
                <mc:Choice xmlns:v="urn:schemas-microsoft-com:vml" Requires="v">
                  <p:oleObj spid="_x0000_s276599" name="Document" r:id="rId4" imgW="1666800" imgH="4734000" progId="ChemWindow.Document">
                    <p:embed/>
                  </p:oleObj>
                </mc:Choice>
                <mc:Fallback>
                  <p:oleObj name="Document" r:id="rId4" imgW="1666800" imgH="4734000" progId="ChemWindow.Document">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25205" y="980728"/>
                          <a:ext cx="1666875"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22" name="Rettangolo 274"/>
          <p:cNvSpPr/>
          <p:nvPr/>
        </p:nvSpPr>
        <p:spPr>
          <a:xfrm>
            <a:off x="395536" y="3861048"/>
            <a:ext cx="1080120" cy="360040"/>
          </a:xfrm>
          <a:prstGeom prst="rect">
            <a:avLst/>
          </a:prstGeom>
          <a:noFill/>
          <a:ln w="38100">
            <a:solidFill>
              <a:srgbClr val="FF0066"/>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3" name="Rettangolo 275"/>
          <p:cNvSpPr/>
          <p:nvPr/>
        </p:nvSpPr>
        <p:spPr>
          <a:xfrm rot="5400000">
            <a:off x="1403648" y="2780928"/>
            <a:ext cx="576064" cy="432048"/>
          </a:xfrm>
          <a:prstGeom prst="rect">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4" name="Rettangolo 275"/>
          <p:cNvSpPr/>
          <p:nvPr/>
        </p:nvSpPr>
        <p:spPr>
          <a:xfrm rot="5400000">
            <a:off x="3707903" y="2708920"/>
            <a:ext cx="576064" cy="432048"/>
          </a:xfrm>
          <a:prstGeom prst="rect">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5" name="Rettangolo 275"/>
          <p:cNvSpPr/>
          <p:nvPr/>
        </p:nvSpPr>
        <p:spPr>
          <a:xfrm rot="5400000">
            <a:off x="4572000" y="3068960"/>
            <a:ext cx="576064" cy="432048"/>
          </a:xfrm>
          <a:prstGeom prst="rect">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6" name="Rettangolo 275"/>
          <p:cNvSpPr/>
          <p:nvPr/>
        </p:nvSpPr>
        <p:spPr>
          <a:xfrm rot="5400000">
            <a:off x="5364088" y="2924944"/>
            <a:ext cx="576064" cy="432048"/>
          </a:xfrm>
          <a:prstGeom prst="rect">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7" name="Rettangolo 275"/>
          <p:cNvSpPr/>
          <p:nvPr/>
        </p:nvSpPr>
        <p:spPr>
          <a:xfrm rot="5400000">
            <a:off x="6228184" y="3221360"/>
            <a:ext cx="576064" cy="432048"/>
          </a:xfrm>
          <a:prstGeom prst="rect">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8" name="Rettangolo 275"/>
          <p:cNvSpPr/>
          <p:nvPr/>
        </p:nvSpPr>
        <p:spPr>
          <a:xfrm rot="5400000">
            <a:off x="7452320" y="2780928"/>
            <a:ext cx="576064" cy="432048"/>
          </a:xfrm>
          <a:prstGeom prst="rect">
            <a:avLst/>
          </a:prstGeom>
          <a:noFill/>
          <a:ln w="381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3"/>
                                        </p:tgtEl>
                                        <p:attrNameLst>
                                          <p:attrName>style.visibility</p:attrName>
                                        </p:attrNameLst>
                                      </p:cBhvr>
                                      <p:to>
                                        <p:strVal val="visible"/>
                                      </p:to>
                                    </p:set>
                                    <p:animEffect transition="in" filter="wipe(left)">
                                      <p:cBhvr>
                                        <p:cTn id="7" dur="500"/>
                                        <p:tgtEl>
                                          <p:spTgt spid="21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grpId="0" nodeType="clickEffect">
                                  <p:stCondLst>
                                    <p:cond delay="0"/>
                                  </p:stCondLst>
                                  <p:childTnLst>
                                    <p:set>
                                      <p:cBhvr>
                                        <p:cTn id="11" dur="1" fill="hold">
                                          <p:stCondLst>
                                            <p:cond delay="0"/>
                                          </p:stCondLst>
                                        </p:cTn>
                                        <p:tgtEl>
                                          <p:spTgt spid="222"/>
                                        </p:tgtEl>
                                        <p:attrNameLst>
                                          <p:attrName>style.visibility</p:attrName>
                                        </p:attrNameLst>
                                      </p:cBhvr>
                                      <p:to>
                                        <p:strVal val="visible"/>
                                      </p:to>
                                    </p:set>
                                    <p:anim calcmode="lin" valueType="num">
                                      <p:cBhvr>
                                        <p:cTn id="12" dur="500" fill="hold"/>
                                        <p:tgtEl>
                                          <p:spTgt spid="222"/>
                                        </p:tgtEl>
                                        <p:attrNameLst>
                                          <p:attrName>ppt_w</p:attrName>
                                        </p:attrNameLst>
                                      </p:cBhvr>
                                      <p:tavLst>
                                        <p:tav tm="0">
                                          <p:val>
                                            <p:fltVal val="0"/>
                                          </p:val>
                                        </p:tav>
                                        <p:tav tm="100000">
                                          <p:val>
                                            <p:strVal val="#ppt_w"/>
                                          </p:val>
                                        </p:tav>
                                      </p:tavLst>
                                    </p:anim>
                                    <p:anim calcmode="lin" valueType="num">
                                      <p:cBhvr>
                                        <p:cTn id="13" dur="500" fill="hold"/>
                                        <p:tgtEl>
                                          <p:spTgt spid="222"/>
                                        </p:tgtEl>
                                        <p:attrNameLst>
                                          <p:attrName>ppt_h</p:attrName>
                                        </p:attrNameLst>
                                      </p:cBhvr>
                                      <p:tavLst>
                                        <p:tav tm="0">
                                          <p:val>
                                            <p:fltVal val="0"/>
                                          </p:val>
                                        </p:tav>
                                        <p:tav tm="100000">
                                          <p:val>
                                            <p:strVal val="#ppt_h"/>
                                          </p:val>
                                        </p:tav>
                                      </p:tavLst>
                                    </p:anim>
                                    <p:animEffect transition="in" filter="fade">
                                      <p:cBhvr>
                                        <p:cTn id="14" dur="500"/>
                                        <p:tgtEl>
                                          <p:spTgt spid="222"/>
                                        </p:tgtEl>
                                      </p:cBhvr>
                                    </p:animEffect>
                                  </p:childTnLst>
                                </p:cTn>
                              </p:par>
                            </p:childTnLst>
                          </p:cTn>
                        </p:par>
                        <p:par>
                          <p:cTn id="15" fill="hold">
                            <p:stCondLst>
                              <p:cond delay="500"/>
                            </p:stCondLst>
                            <p:childTnLst>
                              <p:par>
                                <p:cTn id="16" presetID="53" presetClass="entr" presetSubtype="0" fill="hold" grpId="0" nodeType="afterEffect">
                                  <p:stCondLst>
                                    <p:cond delay="0"/>
                                  </p:stCondLst>
                                  <p:childTnLst>
                                    <p:set>
                                      <p:cBhvr>
                                        <p:cTn id="17" dur="1" fill="hold">
                                          <p:stCondLst>
                                            <p:cond delay="0"/>
                                          </p:stCondLst>
                                        </p:cTn>
                                        <p:tgtEl>
                                          <p:spTgt spid="223"/>
                                        </p:tgtEl>
                                        <p:attrNameLst>
                                          <p:attrName>style.visibility</p:attrName>
                                        </p:attrNameLst>
                                      </p:cBhvr>
                                      <p:to>
                                        <p:strVal val="visible"/>
                                      </p:to>
                                    </p:set>
                                    <p:anim calcmode="lin" valueType="num">
                                      <p:cBhvr>
                                        <p:cTn id="18" dur="500" fill="hold"/>
                                        <p:tgtEl>
                                          <p:spTgt spid="223"/>
                                        </p:tgtEl>
                                        <p:attrNameLst>
                                          <p:attrName>ppt_w</p:attrName>
                                        </p:attrNameLst>
                                      </p:cBhvr>
                                      <p:tavLst>
                                        <p:tav tm="0">
                                          <p:val>
                                            <p:fltVal val="0"/>
                                          </p:val>
                                        </p:tav>
                                        <p:tav tm="100000">
                                          <p:val>
                                            <p:strVal val="#ppt_w"/>
                                          </p:val>
                                        </p:tav>
                                      </p:tavLst>
                                    </p:anim>
                                    <p:anim calcmode="lin" valueType="num">
                                      <p:cBhvr>
                                        <p:cTn id="19" dur="500" fill="hold"/>
                                        <p:tgtEl>
                                          <p:spTgt spid="223"/>
                                        </p:tgtEl>
                                        <p:attrNameLst>
                                          <p:attrName>ppt_h</p:attrName>
                                        </p:attrNameLst>
                                      </p:cBhvr>
                                      <p:tavLst>
                                        <p:tav tm="0">
                                          <p:val>
                                            <p:fltVal val="0"/>
                                          </p:val>
                                        </p:tav>
                                        <p:tav tm="100000">
                                          <p:val>
                                            <p:strVal val="#ppt_h"/>
                                          </p:val>
                                        </p:tav>
                                      </p:tavLst>
                                    </p:anim>
                                    <p:animEffect transition="in" filter="fade">
                                      <p:cBhvr>
                                        <p:cTn id="20" dur="500"/>
                                        <p:tgtEl>
                                          <p:spTgt spid="223"/>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219"/>
                                        </p:tgtEl>
                                        <p:attrNameLst>
                                          <p:attrName>style.visibility</p:attrName>
                                        </p:attrNameLst>
                                      </p:cBhvr>
                                      <p:to>
                                        <p:strVal val="visible"/>
                                      </p:to>
                                    </p:set>
                                    <p:animEffect transition="in" filter="wipe(down)">
                                      <p:cBhvr>
                                        <p:cTn id="24" dur="500"/>
                                        <p:tgtEl>
                                          <p:spTgt spid="21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0" fill="hold" grpId="0" nodeType="clickEffect">
                                  <p:stCondLst>
                                    <p:cond delay="0"/>
                                  </p:stCondLst>
                                  <p:childTnLst>
                                    <p:set>
                                      <p:cBhvr>
                                        <p:cTn id="28" dur="1" fill="hold">
                                          <p:stCondLst>
                                            <p:cond delay="0"/>
                                          </p:stCondLst>
                                        </p:cTn>
                                        <p:tgtEl>
                                          <p:spTgt spid="224"/>
                                        </p:tgtEl>
                                        <p:attrNameLst>
                                          <p:attrName>style.visibility</p:attrName>
                                        </p:attrNameLst>
                                      </p:cBhvr>
                                      <p:to>
                                        <p:strVal val="visible"/>
                                      </p:to>
                                    </p:set>
                                    <p:anim calcmode="lin" valueType="num">
                                      <p:cBhvr>
                                        <p:cTn id="29" dur="500" fill="hold"/>
                                        <p:tgtEl>
                                          <p:spTgt spid="224"/>
                                        </p:tgtEl>
                                        <p:attrNameLst>
                                          <p:attrName>ppt_w</p:attrName>
                                        </p:attrNameLst>
                                      </p:cBhvr>
                                      <p:tavLst>
                                        <p:tav tm="0">
                                          <p:val>
                                            <p:fltVal val="0"/>
                                          </p:val>
                                        </p:tav>
                                        <p:tav tm="100000">
                                          <p:val>
                                            <p:strVal val="#ppt_w"/>
                                          </p:val>
                                        </p:tav>
                                      </p:tavLst>
                                    </p:anim>
                                    <p:anim calcmode="lin" valueType="num">
                                      <p:cBhvr>
                                        <p:cTn id="30" dur="500" fill="hold"/>
                                        <p:tgtEl>
                                          <p:spTgt spid="224"/>
                                        </p:tgtEl>
                                        <p:attrNameLst>
                                          <p:attrName>ppt_h</p:attrName>
                                        </p:attrNameLst>
                                      </p:cBhvr>
                                      <p:tavLst>
                                        <p:tav tm="0">
                                          <p:val>
                                            <p:fltVal val="0"/>
                                          </p:val>
                                        </p:tav>
                                        <p:tav tm="100000">
                                          <p:val>
                                            <p:strVal val="#ppt_h"/>
                                          </p:val>
                                        </p:tav>
                                      </p:tavLst>
                                    </p:anim>
                                    <p:animEffect transition="in" filter="fade">
                                      <p:cBhvr>
                                        <p:cTn id="31" dur="500"/>
                                        <p:tgtEl>
                                          <p:spTgt spid="224"/>
                                        </p:tgtEl>
                                      </p:cBhvr>
                                    </p:animEffect>
                                  </p:childTnLst>
                                </p:cTn>
                              </p:par>
                            </p:childTnLst>
                          </p:cTn>
                        </p:par>
                        <p:par>
                          <p:cTn id="32" fill="hold">
                            <p:stCondLst>
                              <p:cond delay="500"/>
                            </p:stCondLst>
                            <p:childTnLst>
                              <p:par>
                                <p:cTn id="33" presetID="53" presetClass="entr" presetSubtype="0" fill="hold" grpId="0" nodeType="afterEffect">
                                  <p:stCondLst>
                                    <p:cond delay="0"/>
                                  </p:stCondLst>
                                  <p:childTnLst>
                                    <p:set>
                                      <p:cBhvr>
                                        <p:cTn id="34" dur="1" fill="hold">
                                          <p:stCondLst>
                                            <p:cond delay="0"/>
                                          </p:stCondLst>
                                        </p:cTn>
                                        <p:tgtEl>
                                          <p:spTgt spid="225"/>
                                        </p:tgtEl>
                                        <p:attrNameLst>
                                          <p:attrName>style.visibility</p:attrName>
                                        </p:attrNameLst>
                                      </p:cBhvr>
                                      <p:to>
                                        <p:strVal val="visible"/>
                                      </p:to>
                                    </p:set>
                                    <p:anim calcmode="lin" valueType="num">
                                      <p:cBhvr>
                                        <p:cTn id="35" dur="500" fill="hold"/>
                                        <p:tgtEl>
                                          <p:spTgt spid="225"/>
                                        </p:tgtEl>
                                        <p:attrNameLst>
                                          <p:attrName>ppt_w</p:attrName>
                                        </p:attrNameLst>
                                      </p:cBhvr>
                                      <p:tavLst>
                                        <p:tav tm="0">
                                          <p:val>
                                            <p:fltVal val="0"/>
                                          </p:val>
                                        </p:tav>
                                        <p:tav tm="100000">
                                          <p:val>
                                            <p:strVal val="#ppt_w"/>
                                          </p:val>
                                        </p:tav>
                                      </p:tavLst>
                                    </p:anim>
                                    <p:anim calcmode="lin" valueType="num">
                                      <p:cBhvr>
                                        <p:cTn id="36" dur="500" fill="hold"/>
                                        <p:tgtEl>
                                          <p:spTgt spid="225"/>
                                        </p:tgtEl>
                                        <p:attrNameLst>
                                          <p:attrName>ppt_h</p:attrName>
                                        </p:attrNameLst>
                                      </p:cBhvr>
                                      <p:tavLst>
                                        <p:tav tm="0">
                                          <p:val>
                                            <p:fltVal val="0"/>
                                          </p:val>
                                        </p:tav>
                                        <p:tav tm="100000">
                                          <p:val>
                                            <p:strVal val="#ppt_h"/>
                                          </p:val>
                                        </p:tav>
                                      </p:tavLst>
                                    </p:anim>
                                    <p:animEffect transition="in" filter="fade">
                                      <p:cBhvr>
                                        <p:cTn id="37" dur="500"/>
                                        <p:tgtEl>
                                          <p:spTgt spid="225"/>
                                        </p:tgtEl>
                                      </p:cBhvr>
                                    </p:animEffect>
                                  </p:childTnLst>
                                </p:cTn>
                              </p:par>
                            </p:childTnLst>
                          </p:cTn>
                        </p:par>
                        <p:par>
                          <p:cTn id="38" fill="hold">
                            <p:stCondLst>
                              <p:cond delay="1000"/>
                            </p:stCondLst>
                            <p:childTnLst>
                              <p:par>
                                <p:cTn id="39" presetID="53" presetClass="entr" presetSubtype="0"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p:cTn id="41" dur="500" fill="hold"/>
                                        <p:tgtEl>
                                          <p:spTgt spid="226"/>
                                        </p:tgtEl>
                                        <p:attrNameLst>
                                          <p:attrName>ppt_w</p:attrName>
                                        </p:attrNameLst>
                                      </p:cBhvr>
                                      <p:tavLst>
                                        <p:tav tm="0">
                                          <p:val>
                                            <p:fltVal val="0"/>
                                          </p:val>
                                        </p:tav>
                                        <p:tav tm="100000">
                                          <p:val>
                                            <p:strVal val="#ppt_w"/>
                                          </p:val>
                                        </p:tav>
                                      </p:tavLst>
                                    </p:anim>
                                    <p:anim calcmode="lin" valueType="num">
                                      <p:cBhvr>
                                        <p:cTn id="42" dur="500" fill="hold"/>
                                        <p:tgtEl>
                                          <p:spTgt spid="226"/>
                                        </p:tgtEl>
                                        <p:attrNameLst>
                                          <p:attrName>ppt_h</p:attrName>
                                        </p:attrNameLst>
                                      </p:cBhvr>
                                      <p:tavLst>
                                        <p:tav tm="0">
                                          <p:val>
                                            <p:fltVal val="0"/>
                                          </p:val>
                                        </p:tav>
                                        <p:tav tm="100000">
                                          <p:val>
                                            <p:strVal val="#ppt_h"/>
                                          </p:val>
                                        </p:tav>
                                      </p:tavLst>
                                    </p:anim>
                                    <p:animEffect transition="in" filter="fade">
                                      <p:cBhvr>
                                        <p:cTn id="43" dur="500"/>
                                        <p:tgtEl>
                                          <p:spTgt spid="226"/>
                                        </p:tgtEl>
                                      </p:cBhvr>
                                    </p:animEffect>
                                  </p:childTnLst>
                                </p:cTn>
                              </p:par>
                            </p:childTnLst>
                          </p:cTn>
                        </p:par>
                        <p:par>
                          <p:cTn id="44" fill="hold">
                            <p:stCondLst>
                              <p:cond delay="1500"/>
                            </p:stCondLst>
                            <p:childTnLst>
                              <p:par>
                                <p:cTn id="45" presetID="53" presetClass="entr" presetSubtype="0" fill="hold" grpId="0" nodeType="afterEffect">
                                  <p:stCondLst>
                                    <p:cond delay="0"/>
                                  </p:stCondLst>
                                  <p:childTnLst>
                                    <p:set>
                                      <p:cBhvr>
                                        <p:cTn id="46" dur="1" fill="hold">
                                          <p:stCondLst>
                                            <p:cond delay="0"/>
                                          </p:stCondLst>
                                        </p:cTn>
                                        <p:tgtEl>
                                          <p:spTgt spid="227"/>
                                        </p:tgtEl>
                                        <p:attrNameLst>
                                          <p:attrName>style.visibility</p:attrName>
                                        </p:attrNameLst>
                                      </p:cBhvr>
                                      <p:to>
                                        <p:strVal val="visible"/>
                                      </p:to>
                                    </p:set>
                                    <p:anim calcmode="lin" valueType="num">
                                      <p:cBhvr>
                                        <p:cTn id="47" dur="500" fill="hold"/>
                                        <p:tgtEl>
                                          <p:spTgt spid="227"/>
                                        </p:tgtEl>
                                        <p:attrNameLst>
                                          <p:attrName>ppt_w</p:attrName>
                                        </p:attrNameLst>
                                      </p:cBhvr>
                                      <p:tavLst>
                                        <p:tav tm="0">
                                          <p:val>
                                            <p:fltVal val="0"/>
                                          </p:val>
                                        </p:tav>
                                        <p:tav tm="100000">
                                          <p:val>
                                            <p:strVal val="#ppt_w"/>
                                          </p:val>
                                        </p:tav>
                                      </p:tavLst>
                                    </p:anim>
                                    <p:anim calcmode="lin" valueType="num">
                                      <p:cBhvr>
                                        <p:cTn id="48" dur="500" fill="hold"/>
                                        <p:tgtEl>
                                          <p:spTgt spid="227"/>
                                        </p:tgtEl>
                                        <p:attrNameLst>
                                          <p:attrName>ppt_h</p:attrName>
                                        </p:attrNameLst>
                                      </p:cBhvr>
                                      <p:tavLst>
                                        <p:tav tm="0">
                                          <p:val>
                                            <p:fltVal val="0"/>
                                          </p:val>
                                        </p:tav>
                                        <p:tav tm="100000">
                                          <p:val>
                                            <p:strVal val="#ppt_h"/>
                                          </p:val>
                                        </p:tav>
                                      </p:tavLst>
                                    </p:anim>
                                    <p:animEffect transition="in" filter="fade">
                                      <p:cBhvr>
                                        <p:cTn id="49" dur="500"/>
                                        <p:tgtEl>
                                          <p:spTgt spid="227"/>
                                        </p:tgtEl>
                                      </p:cBhvr>
                                    </p:animEffect>
                                  </p:childTnLst>
                                </p:cTn>
                              </p:par>
                            </p:childTnLst>
                          </p:cTn>
                        </p:par>
                        <p:par>
                          <p:cTn id="50" fill="hold">
                            <p:stCondLst>
                              <p:cond delay="2000"/>
                            </p:stCondLst>
                            <p:childTnLst>
                              <p:par>
                                <p:cTn id="51" presetID="53" presetClass="entr" presetSubtype="0" fill="hold" grpId="0" nodeType="afterEffect">
                                  <p:stCondLst>
                                    <p:cond delay="0"/>
                                  </p:stCondLst>
                                  <p:childTnLst>
                                    <p:set>
                                      <p:cBhvr>
                                        <p:cTn id="52" dur="1" fill="hold">
                                          <p:stCondLst>
                                            <p:cond delay="0"/>
                                          </p:stCondLst>
                                        </p:cTn>
                                        <p:tgtEl>
                                          <p:spTgt spid="228"/>
                                        </p:tgtEl>
                                        <p:attrNameLst>
                                          <p:attrName>style.visibility</p:attrName>
                                        </p:attrNameLst>
                                      </p:cBhvr>
                                      <p:to>
                                        <p:strVal val="visible"/>
                                      </p:to>
                                    </p:set>
                                    <p:anim calcmode="lin" valueType="num">
                                      <p:cBhvr>
                                        <p:cTn id="53" dur="500" fill="hold"/>
                                        <p:tgtEl>
                                          <p:spTgt spid="228"/>
                                        </p:tgtEl>
                                        <p:attrNameLst>
                                          <p:attrName>ppt_w</p:attrName>
                                        </p:attrNameLst>
                                      </p:cBhvr>
                                      <p:tavLst>
                                        <p:tav tm="0">
                                          <p:val>
                                            <p:fltVal val="0"/>
                                          </p:val>
                                        </p:tav>
                                        <p:tav tm="100000">
                                          <p:val>
                                            <p:strVal val="#ppt_w"/>
                                          </p:val>
                                        </p:tav>
                                      </p:tavLst>
                                    </p:anim>
                                    <p:anim calcmode="lin" valueType="num">
                                      <p:cBhvr>
                                        <p:cTn id="54" dur="500" fill="hold"/>
                                        <p:tgtEl>
                                          <p:spTgt spid="228"/>
                                        </p:tgtEl>
                                        <p:attrNameLst>
                                          <p:attrName>ppt_h</p:attrName>
                                        </p:attrNameLst>
                                      </p:cBhvr>
                                      <p:tavLst>
                                        <p:tav tm="0">
                                          <p:val>
                                            <p:fltVal val="0"/>
                                          </p:val>
                                        </p:tav>
                                        <p:tav tm="100000">
                                          <p:val>
                                            <p:strVal val="#ppt_h"/>
                                          </p:val>
                                        </p:tav>
                                      </p:tavLst>
                                    </p:anim>
                                    <p:animEffect transition="in" filter="fade">
                                      <p:cBhvr>
                                        <p:cTn id="55" dur="500"/>
                                        <p:tgtEl>
                                          <p:spTgt spid="2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 grpId="0" animBg="1"/>
      <p:bldP spid="223" grpId="0" animBg="1"/>
      <p:bldP spid="224" grpId="0" animBg="1"/>
      <p:bldP spid="225" grpId="0" animBg="1"/>
      <p:bldP spid="226" grpId="0" animBg="1"/>
      <p:bldP spid="227" grpId="0" animBg="1"/>
      <p:bldP spid="22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uppo 2"/>
          <p:cNvGrpSpPr/>
          <p:nvPr/>
        </p:nvGrpSpPr>
        <p:grpSpPr>
          <a:xfrm>
            <a:off x="0" y="0"/>
            <a:ext cx="9144000" cy="6857999"/>
            <a:chOff x="0" y="0"/>
            <a:chExt cx="9144000" cy="6857999"/>
          </a:xfrm>
        </p:grpSpPr>
        <p:pic>
          <p:nvPicPr>
            <p:cNvPr id="8" name="Immagine 7"/>
            <p:cNvPicPr>
              <a:picLocks noChangeAspect="1"/>
            </p:cNvPicPr>
            <p:nvPr/>
          </p:nvPicPr>
          <p:blipFill>
            <a:blip r:embed="rId2"/>
            <a:stretch>
              <a:fillRect/>
            </a:stretch>
          </p:blipFill>
          <p:spPr>
            <a:xfrm>
              <a:off x="0" y="0"/>
              <a:ext cx="9144000" cy="6857999"/>
            </a:xfrm>
            <a:prstGeom prst="rect">
              <a:avLst/>
            </a:prstGeom>
          </p:spPr>
        </p:pic>
        <p:grpSp>
          <p:nvGrpSpPr>
            <p:cNvPr id="7" name="Gruppo 6"/>
            <p:cNvGrpSpPr/>
            <p:nvPr/>
          </p:nvGrpSpPr>
          <p:grpSpPr>
            <a:xfrm>
              <a:off x="2286368" y="683779"/>
              <a:ext cx="4669627" cy="5531285"/>
              <a:chOff x="2457824" y="626627"/>
              <a:chExt cx="4669627" cy="5531285"/>
            </a:xfrm>
          </p:grpSpPr>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7824" y="626627"/>
                <a:ext cx="4669627" cy="5531285"/>
              </a:xfrm>
              <a:prstGeom prst="rect">
                <a:avLst/>
              </a:prstGeom>
            </p:spPr>
          </p:pic>
          <p:sp>
            <p:nvSpPr>
              <p:cNvPr id="4" name="CasellaDiTesto 3"/>
              <p:cNvSpPr txBox="1"/>
              <p:nvPr/>
            </p:nvSpPr>
            <p:spPr>
              <a:xfrm>
                <a:off x="2928938" y="1600192"/>
                <a:ext cx="3086100" cy="1323439"/>
              </a:xfrm>
              <a:prstGeom prst="rect">
                <a:avLst/>
              </a:prstGeom>
              <a:noFill/>
            </p:spPr>
            <p:txBody>
              <a:bodyPr wrap="square" rtlCol="0">
                <a:spAutoFit/>
              </a:bodyPr>
              <a:lstStyle/>
              <a:p>
                <a:pPr algn="ctr"/>
                <a:r>
                  <a:rPr lang="it-IT" sz="4000" dirty="0" smtClean="0">
                    <a:ln w="3175">
                      <a:solidFill>
                        <a:schemeClr val="tx1"/>
                      </a:solidFill>
                    </a:ln>
                    <a:latin typeface="Old English Text MT" panose="03040902040508030806" pitchFamily="66" charset="0"/>
                  </a:rPr>
                  <a:t>Il Quinto Non-Metallo</a:t>
                </a:r>
                <a:endParaRPr lang="it-IT" sz="4000" dirty="0">
                  <a:ln w="3175">
                    <a:solidFill>
                      <a:schemeClr val="tx1"/>
                    </a:solidFill>
                  </a:ln>
                  <a:latin typeface="Old English Text MT" panose="03040902040508030806" pitchFamily="66" charset="0"/>
                </a:endParaRPr>
              </a:p>
            </p:txBody>
          </p:sp>
          <p:pic>
            <p:nvPicPr>
              <p:cNvPr id="6" name="Immagin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57618" y="3000374"/>
                <a:ext cx="1414457" cy="1414457"/>
              </a:xfrm>
              <a:prstGeom prst="rect">
                <a:avLst/>
              </a:prstGeom>
            </p:spPr>
          </p:pic>
        </p:grpSp>
        <p:sp>
          <p:nvSpPr>
            <p:cNvPr id="9" name="CasellaDiTesto 8"/>
            <p:cNvSpPr txBox="1"/>
            <p:nvPr/>
          </p:nvSpPr>
          <p:spPr>
            <a:xfrm>
              <a:off x="2695569" y="4567231"/>
              <a:ext cx="3086100" cy="707886"/>
            </a:xfrm>
            <a:prstGeom prst="rect">
              <a:avLst/>
            </a:prstGeom>
            <a:noFill/>
          </p:spPr>
          <p:txBody>
            <a:bodyPr wrap="square" rtlCol="0">
              <a:spAutoFit/>
            </a:bodyPr>
            <a:lstStyle/>
            <a:p>
              <a:pPr algn="ctr"/>
              <a:r>
                <a:rPr lang="it-IT" sz="4000" dirty="0" smtClean="0">
                  <a:ln w="3175">
                    <a:solidFill>
                      <a:schemeClr val="tx1"/>
                    </a:solidFill>
                  </a:ln>
                  <a:latin typeface="Old English Text MT" panose="03040902040508030806" pitchFamily="66" charset="0"/>
                </a:rPr>
                <a:t>Fosforo</a:t>
              </a:r>
              <a:endParaRPr lang="it-IT" sz="4000" dirty="0">
                <a:ln w="3175">
                  <a:solidFill>
                    <a:schemeClr val="tx1"/>
                  </a:solidFill>
                </a:ln>
                <a:latin typeface="Old English Text MT" panose="03040902040508030806" pitchFamily="66" charset="0"/>
              </a:endParaRPr>
            </a:p>
          </p:txBody>
        </p:sp>
      </p:grpSp>
    </p:spTree>
    <p:extLst>
      <p:ext uri="{BB962C8B-B14F-4D97-AF65-F5344CB8AC3E}">
        <p14:creationId xmlns:p14="http://schemas.microsoft.com/office/powerpoint/2010/main" val="37545058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35496" y="0"/>
            <a:ext cx="9108504" cy="6858000"/>
          </a:xfrm>
          <a:prstGeom prst="rect">
            <a:avLst/>
          </a:prstGeom>
          <a:solidFill>
            <a:srgbClr val="3333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AutoShape 2" descr="detective clipart"/>
          <p:cNvSpPr>
            <a:spLocks noChangeAspect="1" noChangeArrowheads="1"/>
          </p:cNvSpPr>
          <p:nvPr/>
        </p:nvSpPr>
        <p:spPr bwMode="auto">
          <a:xfrm>
            <a:off x="35496"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solidFill>
                <a:prstClr val="black"/>
              </a:solidFill>
            </a:endParaRPr>
          </a:p>
        </p:txBody>
      </p:sp>
      <p:pic>
        <p:nvPicPr>
          <p:cNvPr id="15" name="Immagine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27784" y="1018738"/>
            <a:ext cx="4207981" cy="5074558"/>
          </a:xfrm>
          <a:prstGeom prst="rect">
            <a:avLst/>
          </a:prstGeom>
        </p:spPr>
      </p:pic>
      <p:sp>
        <p:nvSpPr>
          <p:cNvPr id="16" name="Rettangolo 15"/>
          <p:cNvSpPr/>
          <p:nvPr/>
        </p:nvSpPr>
        <p:spPr>
          <a:xfrm>
            <a:off x="3433093" y="4357553"/>
            <a:ext cx="2651075" cy="1015663"/>
          </a:xfrm>
          <a:prstGeom prst="rect">
            <a:avLst/>
          </a:prstGeom>
        </p:spPr>
        <p:txBody>
          <a:bodyPr wrap="square">
            <a:spAutoFit/>
          </a:bodyPr>
          <a:lstStyle/>
          <a:p>
            <a:pPr>
              <a:tabLst>
                <a:tab pos="1620838" algn="l"/>
              </a:tabLst>
            </a:pPr>
            <a:r>
              <a:rPr lang="it-IT" sz="2000" dirty="0" smtClean="0">
                <a:solidFill>
                  <a:srgbClr val="000066"/>
                </a:solidFill>
                <a:latin typeface="Comic Sans MS" pitchFamily="66" charset="0"/>
              </a:rPr>
              <a:t>Calcio: 	  1.5%</a:t>
            </a:r>
          </a:p>
          <a:p>
            <a:pPr>
              <a:tabLst>
                <a:tab pos="1620838" algn="l"/>
              </a:tabLst>
            </a:pPr>
            <a:r>
              <a:rPr lang="it-IT" sz="2000" dirty="0" smtClean="0">
                <a:solidFill>
                  <a:srgbClr val="000066"/>
                </a:solidFill>
                <a:latin typeface="Comic Sans MS" pitchFamily="66" charset="0"/>
              </a:rPr>
              <a:t>Fosforo: 	  1.0%</a:t>
            </a:r>
          </a:p>
          <a:p>
            <a:pPr>
              <a:tabLst>
                <a:tab pos="1620838" algn="l"/>
              </a:tabLst>
            </a:pPr>
            <a:r>
              <a:rPr lang="it-IT" sz="2000" i="1" dirty="0" smtClean="0">
                <a:solidFill>
                  <a:srgbClr val="000066"/>
                </a:solidFill>
                <a:latin typeface="Comic Sans MS" pitchFamily="66" charset="0"/>
              </a:rPr>
              <a:t>Resto: 	  1.3%</a:t>
            </a:r>
            <a:endParaRPr lang="it-IT" sz="2000" i="1" dirty="0">
              <a:solidFill>
                <a:srgbClr val="000066"/>
              </a:solidFill>
              <a:latin typeface="Comic Sans MS" pitchFamily="66" charset="0"/>
            </a:endParaRPr>
          </a:p>
        </p:txBody>
      </p:sp>
      <p:sp>
        <p:nvSpPr>
          <p:cNvPr id="17" name="CasellaDiTesto 16"/>
          <p:cNvSpPr txBox="1"/>
          <p:nvPr/>
        </p:nvSpPr>
        <p:spPr>
          <a:xfrm>
            <a:off x="3131840" y="1405225"/>
            <a:ext cx="2952328" cy="1015663"/>
          </a:xfrm>
          <a:prstGeom prst="rect">
            <a:avLst/>
          </a:prstGeom>
          <a:noFill/>
        </p:spPr>
        <p:txBody>
          <a:bodyPr wrap="square" rtlCol="0">
            <a:spAutoFit/>
          </a:bodyPr>
          <a:lstStyle/>
          <a:p>
            <a:pPr algn="ctr"/>
            <a:r>
              <a:rPr lang="it-IT" sz="2000" dirty="0" smtClean="0">
                <a:solidFill>
                  <a:srgbClr val="000066"/>
                </a:solidFill>
                <a:latin typeface="Comic Sans MS" pitchFamily="66" charset="0"/>
              </a:rPr>
              <a:t>percentuale degli elementi in peso</a:t>
            </a:r>
          </a:p>
          <a:p>
            <a:pPr algn="ctr"/>
            <a:r>
              <a:rPr lang="it-IT" sz="2000" dirty="0" smtClean="0">
                <a:solidFill>
                  <a:srgbClr val="000066"/>
                </a:solidFill>
                <a:latin typeface="Comic Sans MS" pitchFamily="66" charset="0"/>
              </a:rPr>
              <a:t>nel corpo umano</a:t>
            </a:r>
            <a:endParaRPr lang="it-IT" sz="2000" dirty="0">
              <a:solidFill>
                <a:srgbClr val="000066"/>
              </a:solidFill>
              <a:latin typeface="Comic Sans MS" pitchFamily="66" charset="0"/>
            </a:endParaRPr>
          </a:p>
        </p:txBody>
      </p:sp>
      <p:sp>
        <p:nvSpPr>
          <p:cNvPr id="18" name="Rettangolo 17"/>
          <p:cNvSpPr/>
          <p:nvPr/>
        </p:nvSpPr>
        <p:spPr>
          <a:xfrm>
            <a:off x="3433093" y="2753633"/>
            <a:ext cx="2629744" cy="1323439"/>
          </a:xfrm>
          <a:prstGeom prst="rect">
            <a:avLst/>
          </a:prstGeom>
        </p:spPr>
        <p:txBody>
          <a:bodyPr wrap="square">
            <a:spAutoFit/>
          </a:bodyPr>
          <a:lstStyle/>
          <a:p>
            <a:pPr>
              <a:tabLst>
                <a:tab pos="1620838" algn="l"/>
              </a:tabLst>
            </a:pPr>
            <a:r>
              <a:rPr lang="it-IT" sz="2000" dirty="0" smtClean="0">
                <a:solidFill>
                  <a:srgbClr val="000066"/>
                </a:solidFill>
                <a:latin typeface="Comic Sans MS" pitchFamily="66" charset="0"/>
              </a:rPr>
              <a:t>Ossigeno: 	65.0% </a:t>
            </a:r>
          </a:p>
          <a:p>
            <a:pPr>
              <a:tabLst>
                <a:tab pos="1620838" algn="l"/>
              </a:tabLst>
            </a:pPr>
            <a:r>
              <a:rPr lang="it-IT" sz="2000" dirty="0" smtClean="0">
                <a:solidFill>
                  <a:srgbClr val="000066"/>
                </a:solidFill>
                <a:latin typeface="Comic Sans MS" pitchFamily="66" charset="0"/>
              </a:rPr>
              <a:t>Carbonio: 	18.5%</a:t>
            </a:r>
          </a:p>
          <a:p>
            <a:pPr>
              <a:tabLst>
                <a:tab pos="1620838" algn="l"/>
              </a:tabLst>
            </a:pPr>
            <a:r>
              <a:rPr lang="it-IT" sz="2000" dirty="0" smtClean="0">
                <a:solidFill>
                  <a:srgbClr val="000066"/>
                </a:solidFill>
                <a:latin typeface="Comic Sans MS" pitchFamily="66" charset="0"/>
              </a:rPr>
              <a:t>Idrogeno: 	 9.5%</a:t>
            </a:r>
          </a:p>
          <a:p>
            <a:pPr>
              <a:tabLst>
                <a:tab pos="1620838" algn="l"/>
              </a:tabLst>
            </a:pPr>
            <a:r>
              <a:rPr lang="it-IT" sz="2000" dirty="0" smtClean="0">
                <a:solidFill>
                  <a:srgbClr val="000066"/>
                </a:solidFill>
                <a:latin typeface="Comic Sans MS" pitchFamily="66" charset="0"/>
              </a:rPr>
              <a:t>Azoto: 	 3.2%</a:t>
            </a:r>
          </a:p>
        </p:txBody>
      </p:sp>
      <p:sp>
        <p:nvSpPr>
          <p:cNvPr id="13" name="Rettangolo arrotondato 12"/>
          <p:cNvSpPr/>
          <p:nvPr/>
        </p:nvSpPr>
        <p:spPr>
          <a:xfrm>
            <a:off x="3373541" y="4653136"/>
            <a:ext cx="2689296" cy="442674"/>
          </a:xfrm>
          <a:prstGeom prst="round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solidFill>
                <a:srgbClr val="292929"/>
              </a:solidFill>
            </a:endParaRPr>
          </a:p>
        </p:txBody>
      </p:sp>
    </p:spTree>
    <p:extLst>
      <p:ext uri="{BB962C8B-B14F-4D97-AF65-F5344CB8AC3E}">
        <p14:creationId xmlns:p14="http://schemas.microsoft.com/office/powerpoint/2010/main" val="3916418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 result for typewriter keyboard layout"/>
          <p:cNvPicPr>
            <a:picLocks noChangeAspect="1" noChangeArrowheads="1"/>
          </p:cNvPicPr>
          <p:nvPr/>
        </p:nvPicPr>
        <p:blipFill>
          <a:blip r:embed="rId2" cstate="print"/>
          <a:srcRect/>
          <a:stretch>
            <a:fillRect/>
          </a:stretch>
        </p:blipFill>
        <p:spPr bwMode="auto">
          <a:xfrm>
            <a:off x="0" y="1925141"/>
            <a:ext cx="9144000" cy="3160043"/>
          </a:xfrm>
          <a:prstGeom prst="rect">
            <a:avLst/>
          </a:prstGeom>
          <a:noFill/>
        </p:spPr>
      </p:pic>
      <p:sp>
        <p:nvSpPr>
          <p:cNvPr id="101" name="CasellaDiTesto 100"/>
          <p:cNvSpPr txBox="1"/>
          <p:nvPr/>
        </p:nvSpPr>
        <p:spPr>
          <a:xfrm>
            <a:off x="611560" y="404664"/>
            <a:ext cx="7632848" cy="646331"/>
          </a:xfrm>
          <a:prstGeom prst="rect">
            <a:avLst/>
          </a:prstGeom>
          <a:noFill/>
        </p:spPr>
        <p:txBody>
          <a:bodyPr wrap="square" rtlCol="0">
            <a:spAutoFit/>
          </a:bodyPr>
          <a:lstStyle/>
          <a:p>
            <a:pPr algn="ctr"/>
            <a:r>
              <a:rPr lang="it-IT" sz="3600" b="1" dirty="0" smtClean="0">
                <a:latin typeface="Tox Typewriter" pitchFamily="2" charset="0"/>
              </a:rPr>
              <a:t>macchina da scrivere da ufficio</a:t>
            </a:r>
            <a:endParaRPr lang="it-IT" sz="3600" b="1" dirty="0">
              <a:latin typeface="Tox Typewriter"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solidFill>
                <a:schemeClr val="bg1"/>
              </a:solidFill>
              <a:latin typeface="Comic Sans MS" pitchFamily="66" charset="0"/>
            </a:endParaRPr>
          </a:p>
        </p:txBody>
      </p:sp>
      <p:sp>
        <p:nvSpPr>
          <p:cNvPr id="3" name="Rettangolo 2"/>
          <p:cNvSpPr/>
          <p:nvPr/>
        </p:nvSpPr>
        <p:spPr>
          <a:xfrm>
            <a:off x="179512" y="548680"/>
            <a:ext cx="8820472" cy="369332"/>
          </a:xfrm>
          <a:prstGeom prst="rect">
            <a:avLst/>
          </a:prstGeom>
        </p:spPr>
        <p:txBody>
          <a:bodyPr wrap="square">
            <a:spAutoFit/>
          </a:bodyPr>
          <a:lstStyle/>
          <a:p>
            <a:pPr>
              <a:tabLst>
                <a:tab pos="1430338" algn="l"/>
              </a:tabLst>
            </a:pPr>
            <a:r>
              <a:rPr lang="it-IT" dirty="0" smtClean="0">
                <a:solidFill>
                  <a:schemeClr val="bg1"/>
                </a:solidFill>
                <a:latin typeface="Comic Sans MS" pitchFamily="66" charset="0"/>
              </a:rPr>
              <a:t>ossigeno: 	dal greco </a:t>
            </a:r>
            <a:r>
              <a:rPr lang="it-IT" dirty="0" err="1" smtClean="0">
                <a:solidFill>
                  <a:schemeClr val="bg1"/>
                </a:solidFill>
                <a:latin typeface="Comic Sans MS" pitchFamily="66" charset="0"/>
              </a:rPr>
              <a:t>ὀξύς</a:t>
            </a:r>
            <a:r>
              <a:rPr lang="it-IT" dirty="0" smtClean="0">
                <a:solidFill>
                  <a:schemeClr val="bg1"/>
                </a:solidFill>
                <a:latin typeface="Comic Sans MS" pitchFamily="66" charset="0"/>
              </a:rPr>
              <a:t>,</a:t>
            </a:r>
            <a:r>
              <a:rPr lang="it-IT" i="1" dirty="0" smtClean="0">
                <a:solidFill>
                  <a:schemeClr val="bg1"/>
                </a:solidFill>
                <a:latin typeface="Comic Sans MS" pitchFamily="66" charset="0"/>
              </a:rPr>
              <a:t> </a:t>
            </a:r>
            <a:r>
              <a:rPr lang="it-IT" dirty="0" smtClean="0">
                <a:solidFill>
                  <a:schemeClr val="bg1"/>
                </a:solidFill>
                <a:latin typeface="Comic Sans MS" pitchFamily="66" charset="0"/>
              </a:rPr>
              <a:t>«acido» + la radice </a:t>
            </a:r>
            <a:r>
              <a:rPr lang="it-IT" dirty="0" err="1" smtClean="0">
                <a:solidFill>
                  <a:schemeClr val="bg1"/>
                </a:solidFill>
                <a:latin typeface="Comic Sans MS" pitchFamily="66" charset="0"/>
              </a:rPr>
              <a:t>γεν</a:t>
            </a:r>
            <a:r>
              <a:rPr lang="it-IT" dirty="0" smtClean="0">
                <a:solidFill>
                  <a:schemeClr val="bg1"/>
                </a:solidFill>
                <a:latin typeface="Comic Sans MS" pitchFamily="66" charset="0"/>
              </a:rPr>
              <a:t>-,</a:t>
            </a:r>
            <a:r>
              <a:rPr lang="it-IT" i="1" dirty="0" smtClean="0">
                <a:solidFill>
                  <a:schemeClr val="bg1"/>
                </a:solidFill>
                <a:latin typeface="Comic Sans MS" pitchFamily="66" charset="0"/>
              </a:rPr>
              <a:t> </a:t>
            </a:r>
            <a:r>
              <a:rPr lang="it-IT" dirty="0" smtClean="0">
                <a:solidFill>
                  <a:schemeClr val="bg1"/>
                </a:solidFill>
                <a:latin typeface="Comic Sans MS" pitchFamily="66" charset="0"/>
              </a:rPr>
              <a:t>«generare» </a:t>
            </a:r>
            <a:r>
              <a:rPr lang="it-IT" sz="1600" i="1" dirty="0" smtClean="0">
                <a:solidFill>
                  <a:schemeClr val="bg1"/>
                </a:solidFill>
                <a:latin typeface="Comic Sans MS" pitchFamily="66" charset="0"/>
              </a:rPr>
              <a:t>(</a:t>
            </a:r>
            <a:r>
              <a:rPr lang="it-IT" sz="1600" i="1" dirty="0" err="1" smtClean="0">
                <a:solidFill>
                  <a:schemeClr val="bg1"/>
                </a:solidFill>
                <a:latin typeface="Comic Sans MS" pitchFamily="66" charset="0"/>
              </a:rPr>
              <a:t>Lavoisier</a:t>
            </a:r>
            <a:r>
              <a:rPr lang="it-IT" sz="1600" i="1" dirty="0" smtClean="0">
                <a:solidFill>
                  <a:schemeClr val="bg1"/>
                </a:solidFill>
                <a:latin typeface="Comic Sans MS" pitchFamily="66" charset="0"/>
              </a:rPr>
              <a:t>, 1777)</a:t>
            </a:r>
            <a:endParaRPr lang="it-IT" i="1" dirty="0" smtClean="0">
              <a:solidFill>
                <a:schemeClr val="bg1"/>
              </a:solidFill>
              <a:latin typeface="Comic Sans MS" pitchFamily="66" charset="0"/>
            </a:endParaRPr>
          </a:p>
        </p:txBody>
      </p:sp>
      <p:sp>
        <p:nvSpPr>
          <p:cNvPr id="4" name="Rettangolo 3"/>
          <p:cNvSpPr/>
          <p:nvPr/>
        </p:nvSpPr>
        <p:spPr>
          <a:xfrm>
            <a:off x="179512" y="1023119"/>
            <a:ext cx="8964488" cy="646331"/>
          </a:xfrm>
          <a:prstGeom prst="rect">
            <a:avLst/>
          </a:prstGeom>
        </p:spPr>
        <p:txBody>
          <a:bodyPr wrap="square">
            <a:spAutoFit/>
          </a:bodyPr>
          <a:lstStyle/>
          <a:p>
            <a:pPr>
              <a:tabLst>
                <a:tab pos="1430338" algn="l"/>
              </a:tabLst>
            </a:pPr>
            <a:r>
              <a:rPr lang="it-IT" dirty="0" smtClean="0">
                <a:solidFill>
                  <a:schemeClr val="bg1"/>
                </a:solidFill>
                <a:latin typeface="Comic Sans MS" pitchFamily="66" charset="0"/>
              </a:rPr>
              <a:t>idrogeno: 	dal greco </a:t>
            </a:r>
            <a:r>
              <a:rPr lang="it-IT" dirty="0" err="1" smtClean="0">
                <a:solidFill>
                  <a:schemeClr val="bg1"/>
                </a:solidFill>
                <a:latin typeface="Comic Sans MS" pitchFamily="66" charset="0"/>
              </a:rPr>
              <a:t>ὕδωρ</a:t>
            </a:r>
            <a:r>
              <a:rPr lang="it-IT" dirty="0" smtClean="0">
                <a:solidFill>
                  <a:schemeClr val="bg1"/>
                </a:solidFill>
                <a:latin typeface="Comic Sans MS" pitchFamily="66" charset="0"/>
              </a:rPr>
              <a:t>, «acqua» + la radice </a:t>
            </a:r>
            <a:r>
              <a:rPr lang="it-IT" dirty="0" err="1" smtClean="0">
                <a:solidFill>
                  <a:schemeClr val="bg1"/>
                </a:solidFill>
                <a:latin typeface="Comic Sans MS" pitchFamily="66" charset="0"/>
              </a:rPr>
              <a:t>γεν</a:t>
            </a:r>
            <a:r>
              <a:rPr lang="it-IT" dirty="0" smtClean="0">
                <a:solidFill>
                  <a:schemeClr val="bg1"/>
                </a:solidFill>
                <a:latin typeface="Comic Sans MS" pitchFamily="66" charset="0"/>
              </a:rPr>
              <a:t>- «generare» </a:t>
            </a:r>
            <a:r>
              <a:rPr lang="it-IT" i="1" dirty="0">
                <a:solidFill>
                  <a:schemeClr val="bg1"/>
                </a:solidFill>
                <a:latin typeface="Comic Sans MS" pitchFamily="66" charset="0"/>
              </a:rPr>
              <a:t>(</a:t>
            </a:r>
            <a:r>
              <a:rPr lang="it-IT" i="1" dirty="0" err="1">
                <a:solidFill>
                  <a:schemeClr val="bg1"/>
                </a:solidFill>
                <a:latin typeface="Comic Sans MS" pitchFamily="66" charset="0"/>
              </a:rPr>
              <a:t>Lavoisier</a:t>
            </a:r>
            <a:r>
              <a:rPr lang="it-IT" i="1" dirty="0">
                <a:solidFill>
                  <a:schemeClr val="bg1"/>
                </a:solidFill>
                <a:latin typeface="Comic Sans MS" pitchFamily="66" charset="0"/>
              </a:rPr>
              <a:t>, </a:t>
            </a:r>
            <a:r>
              <a:rPr lang="it-IT" i="1" dirty="0" smtClean="0">
                <a:solidFill>
                  <a:schemeClr val="bg1"/>
                </a:solidFill>
                <a:latin typeface="Comic Sans MS" pitchFamily="66" charset="0"/>
              </a:rPr>
              <a:t>1783)</a:t>
            </a:r>
            <a:endParaRPr lang="it-IT" i="1" dirty="0">
              <a:solidFill>
                <a:schemeClr val="bg1"/>
              </a:solidFill>
              <a:latin typeface="Comic Sans MS" pitchFamily="66" charset="0"/>
            </a:endParaRPr>
          </a:p>
          <a:p>
            <a:pPr>
              <a:tabLst>
                <a:tab pos="1430338" algn="l"/>
              </a:tabLst>
            </a:pPr>
            <a:r>
              <a:rPr lang="it-IT" dirty="0" smtClean="0">
                <a:solidFill>
                  <a:schemeClr val="bg1"/>
                </a:solidFill>
                <a:latin typeface="Comic Sans MS" pitchFamily="66" charset="0"/>
              </a:rPr>
              <a:t> </a:t>
            </a:r>
          </a:p>
        </p:txBody>
      </p:sp>
      <p:sp>
        <p:nvSpPr>
          <p:cNvPr id="5" name="Rettangolo 4"/>
          <p:cNvSpPr/>
          <p:nvPr/>
        </p:nvSpPr>
        <p:spPr>
          <a:xfrm>
            <a:off x="179512" y="1455167"/>
            <a:ext cx="8820472" cy="646331"/>
          </a:xfrm>
          <a:prstGeom prst="rect">
            <a:avLst/>
          </a:prstGeom>
        </p:spPr>
        <p:txBody>
          <a:bodyPr wrap="square">
            <a:spAutoFit/>
          </a:bodyPr>
          <a:lstStyle/>
          <a:p>
            <a:pPr>
              <a:tabLst>
                <a:tab pos="1430338" algn="l"/>
              </a:tabLst>
            </a:pPr>
            <a:r>
              <a:rPr lang="it-IT" dirty="0" smtClean="0">
                <a:solidFill>
                  <a:schemeClr val="bg1"/>
                </a:solidFill>
                <a:latin typeface="Comic Sans MS" pitchFamily="66" charset="0"/>
              </a:rPr>
              <a:t>azoto:	dal greco ἀ- privativa e </a:t>
            </a:r>
            <a:r>
              <a:rPr lang="it-IT" dirty="0" err="1" smtClean="0">
                <a:solidFill>
                  <a:schemeClr val="bg1"/>
                </a:solidFill>
                <a:latin typeface="Comic Sans MS" pitchFamily="66" charset="0"/>
              </a:rPr>
              <a:t>ζωή</a:t>
            </a:r>
            <a:r>
              <a:rPr lang="it-IT" dirty="0" smtClean="0">
                <a:solidFill>
                  <a:schemeClr val="bg1"/>
                </a:solidFill>
                <a:latin typeface="Comic Sans MS" pitchFamily="66" charset="0"/>
              </a:rPr>
              <a:t> «vita» </a:t>
            </a:r>
            <a:r>
              <a:rPr lang="it-IT" i="1" dirty="0" smtClean="0">
                <a:solidFill>
                  <a:schemeClr val="bg1"/>
                </a:solidFill>
                <a:latin typeface="Comic Sans MS" pitchFamily="66" charset="0"/>
              </a:rPr>
              <a:t>(</a:t>
            </a:r>
            <a:r>
              <a:rPr lang="it-IT" i="1" dirty="0" err="1" smtClean="0">
                <a:solidFill>
                  <a:schemeClr val="bg1"/>
                </a:solidFill>
                <a:latin typeface="Comic Sans MS" pitchFamily="66" charset="0"/>
              </a:rPr>
              <a:t>Guyton</a:t>
            </a:r>
            <a:r>
              <a:rPr lang="it-IT" i="1" dirty="0" smtClean="0">
                <a:solidFill>
                  <a:schemeClr val="bg1"/>
                </a:solidFill>
                <a:latin typeface="Comic Sans MS" pitchFamily="66" charset="0"/>
              </a:rPr>
              <a:t> de </a:t>
            </a:r>
            <a:r>
              <a:rPr lang="it-IT" i="1" dirty="0" err="1" smtClean="0">
                <a:solidFill>
                  <a:schemeClr val="bg1"/>
                </a:solidFill>
                <a:latin typeface="Comic Sans MS" pitchFamily="66" charset="0"/>
              </a:rPr>
              <a:t>Morveau</a:t>
            </a:r>
            <a:r>
              <a:rPr lang="it-IT" i="1" dirty="0" smtClean="0">
                <a:solidFill>
                  <a:schemeClr val="bg1"/>
                </a:solidFill>
                <a:latin typeface="Comic Sans MS" pitchFamily="66" charset="0"/>
              </a:rPr>
              <a:t>, 1787)</a:t>
            </a:r>
            <a:endParaRPr lang="it-IT" i="1" dirty="0">
              <a:solidFill>
                <a:schemeClr val="bg1"/>
              </a:solidFill>
              <a:latin typeface="Comic Sans MS" pitchFamily="66" charset="0"/>
            </a:endParaRPr>
          </a:p>
          <a:p>
            <a:pPr>
              <a:tabLst>
                <a:tab pos="1620838" algn="l"/>
              </a:tabLst>
            </a:pPr>
            <a:endParaRPr lang="it-IT" dirty="0" smtClean="0">
              <a:solidFill>
                <a:schemeClr val="bg1"/>
              </a:solidFill>
              <a:latin typeface="Comic Sans MS" pitchFamily="66" charset="0"/>
            </a:endParaRPr>
          </a:p>
        </p:txBody>
      </p:sp>
      <p:sp>
        <p:nvSpPr>
          <p:cNvPr id="6" name="Rettangolo 5"/>
          <p:cNvSpPr/>
          <p:nvPr/>
        </p:nvSpPr>
        <p:spPr>
          <a:xfrm>
            <a:off x="179512" y="1844824"/>
            <a:ext cx="8424936" cy="369332"/>
          </a:xfrm>
          <a:prstGeom prst="rect">
            <a:avLst/>
          </a:prstGeom>
        </p:spPr>
        <p:txBody>
          <a:bodyPr wrap="square">
            <a:spAutoFit/>
          </a:bodyPr>
          <a:lstStyle/>
          <a:p>
            <a:pPr>
              <a:tabLst>
                <a:tab pos="1430338" algn="l"/>
              </a:tabLst>
            </a:pPr>
            <a:r>
              <a:rPr lang="it-IT" dirty="0" smtClean="0">
                <a:solidFill>
                  <a:schemeClr val="bg1"/>
                </a:solidFill>
                <a:latin typeface="Comic Sans MS" pitchFamily="66" charset="0"/>
              </a:rPr>
              <a:t>carbonio:	dal latino </a:t>
            </a:r>
            <a:r>
              <a:rPr lang="it-IT" dirty="0" err="1" smtClean="0">
                <a:solidFill>
                  <a:schemeClr val="bg1"/>
                </a:solidFill>
                <a:latin typeface="Comic Sans MS" pitchFamily="66" charset="0"/>
              </a:rPr>
              <a:t>carbo</a:t>
            </a:r>
            <a:r>
              <a:rPr lang="it-IT" dirty="0" smtClean="0">
                <a:solidFill>
                  <a:schemeClr val="bg1"/>
                </a:solidFill>
                <a:latin typeface="Comic Sans MS" pitchFamily="66" charset="0"/>
              </a:rPr>
              <a:t>, </a:t>
            </a:r>
            <a:r>
              <a:rPr lang="it-IT" dirty="0" err="1" smtClean="0">
                <a:solidFill>
                  <a:schemeClr val="bg1"/>
                </a:solidFill>
                <a:latin typeface="Comic Sans MS" pitchFamily="66" charset="0"/>
              </a:rPr>
              <a:t>carbōnis</a:t>
            </a:r>
            <a:endParaRPr lang="it-IT" dirty="0" smtClean="0">
              <a:solidFill>
                <a:schemeClr val="bg1"/>
              </a:solidFill>
              <a:latin typeface="Comic Sans MS" pitchFamily="66" charset="0"/>
            </a:endParaRPr>
          </a:p>
        </p:txBody>
      </p:sp>
      <p:sp>
        <p:nvSpPr>
          <p:cNvPr id="7" name="Rettangolo 6"/>
          <p:cNvSpPr/>
          <p:nvPr/>
        </p:nvSpPr>
        <p:spPr>
          <a:xfrm>
            <a:off x="179512" y="2278033"/>
            <a:ext cx="8640960" cy="646331"/>
          </a:xfrm>
          <a:prstGeom prst="rect">
            <a:avLst/>
          </a:prstGeom>
          <a:noFill/>
        </p:spPr>
        <p:txBody>
          <a:bodyPr wrap="square">
            <a:spAutoFit/>
          </a:bodyPr>
          <a:lstStyle/>
          <a:p>
            <a:pPr marL="1430338" indent="-1430338">
              <a:tabLst>
                <a:tab pos="1430338" algn="l"/>
              </a:tabLst>
            </a:pPr>
            <a:r>
              <a:rPr lang="it-IT" dirty="0" smtClean="0">
                <a:solidFill>
                  <a:srgbClr val="00FFCC"/>
                </a:solidFill>
                <a:latin typeface="Comic Sans MS" pitchFamily="66" charset="0"/>
              </a:rPr>
              <a:t>fosforo:	dal greco </a:t>
            </a:r>
            <a:r>
              <a:rPr lang="el-GR" dirty="0" smtClean="0">
                <a:solidFill>
                  <a:srgbClr val="00FFCC"/>
                </a:solidFill>
                <a:latin typeface="Comic Sans MS" pitchFamily="66" charset="0"/>
              </a:rPr>
              <a:t>Φωσφόρος</a:t>
            </a:r>
            <a:r>
              <a:rPr lang="it-IT" dirty="0" smtClean="0">
                <a:solidFill>
                  <a:srgbClr val="00FFCC"/>
                </a:solidFill>
                <a:latin typeface="Comic Sans MS" pitchFamily="66" charset="0"/>
              </a:rPr>
              <a:t>, «portatore di luce» [Lucifero, la Stella del Mattino, pianeta Venere] </a:t>
            </a:r>
            <a:r>
              <a:rPr lang="it-IT" dirty="0" smtClean="0">
                <a:solidFill>
                  <a:srgbClr val="00FFCC"/>
                </a:solidFill>
                <a:latin typeface="Comic Sans MS" pitchFamily="66" charset="0"/>
                <a:sym typeface="Wingdings 3" panose="05040102010807070707" pitchFamily="18" charset="2"/>
              </a:rPr>
              <a:t> alchimia</a:t>
            </a:r>
            <a:endParaRPr lang="it-IT" dirty="0" smtClean="0">
              <a:solidFill>
                <a:srgbClr val="00FFCC"/>
              </a:solidFill>
              <a:latin typeface="Comic Sans MS" pitchFamily="66" charset="0"/>
            </a:endParaRPr>
          </a:p>
        </p:txBody>
      </p:sp>
      <p:grpSp>
        <p:nvGrpSpPr>
          <p:cNvPr id="8" name="Gruppo 7"/>
          <p:cNvGrpSpPr/>
          <p:nvPr/>
        </p:nvGrpSpPr>
        <p:grpSpPr>
          <a:xfrm>
            <a:off x="1115616" y="3284984"/>
            <a:ext cx="2592288" cy="3455223"/>
            <a:chOff x="1115616" y="3284984"/>
            <a:chExt cx="2592288" cy="3455223"/>
          </a:xfrm>
        </p:grpSpPr>
        <p:pic>
          <p:nvPicPr>
            <p:cNvPr id="9" name="Picture 4" descr="https://upload.wikimedia.org/wikipedia/commons/5/55/Phosphorus2.jpg"/>
            <p:cNvPicPr>
              <a:picLocks noChangeAspect="1" noChangeArrowheads="1"/>
            </p:cNvPicPr>
            <p:nvPr/>
          </p:nvPicPr>
          <p:blipFill>
            <a:blip r:embed="rId2" cstate="print"/>
            <a:srcRect/>
            <a:stretch>
              <a:fillRect/>
            </a:stretch>
          </p:blipFill>
          <p:spPr bwMode="auto">
            <a:xfrm>
              <a:off x="1331640" y="3284984"/>
              <a:ext cx="2044334" cy="2911132"/>
            </a:xfrm>
            <a:prstGeom prst="rect">
              <a:avLst/>
            </a:prstGeom>
            <a:noFill/>
          </p:spPr>
        </p:pic>
        <p:sp>
          <p:nvSpPr>
            <p:cNvPr id="10" name="Rettangolo 9"/>
            <p:cNvSpPr/>
            <p:nvPr/>
          </p:nvSpPr>
          <p:spPr>
            <a:xfrm>
              <a:off x="1115616" y="6309320"/>
              <a:ext cx="2592288" cy="430887"/>
            </a:xfrm>
            <a:prstGeom prst="rect">
              <a:avLst/>
            </a:prstGeom>
          </p:spPr>
          <p:txBody>
            <a:bodyPr wrap="square">
              <a:spAutoFit/>
            </a:bodyPr>
            <a:lstStyle/>
            <a:p>
              <a:pPr>
                <a:tabLst>
                  <a:tab pos="1620838" algn="l"/>
                </a:tabLst>
              </a:pPr>
              <a:r>
                <a:rPr lang="it-IT" sz="2200" dirty="0" smtClean="0">
                  <a:solidFill>
                    <a:schemeClr val="bg1"/>
                  </a:solidFill>
                  <a:latin typeface="Comic Sans MS" pitchFamily="66" charset="0"/>
                </a:rPr>
                <a:t>fosforo bianco, P</a:t>
              </a:r>
              <a:r>
                <a:rPr lang="it-IT" sz="2200" baseline="-25000" dirty="0" smtClean="0">
                  <a:solidFill>
                    <a:schemeClr val="bg1"/>
                  </a:solidFill>
                  <a:latin typeface="Comic Sans MS" pitchFamily="66" charset="0"/>
                </a:rPr>
                <a:t>4</a:t>
              </a:r>
            </a:p>
          </p:txBody>
        </p:sp>
      </p:grpSp>
      <p:grpSp>
        <p:nvGrpSpPr>
          <p:cNvPr id="11" name="Gruppo 10"/>
          <p:cNvGrpSpPr/>
          <p:nvPr/>
        </p:nvGrpSpPr>
        <p:grpSpPr>
          <a:xfrm>
            <a:off x="4860032" y="3717032"/>
            <a:ext cx="2952328" cy="2929681"/>
            <a:chOff x="4860032" y="3717032"/>
            <a:chExt cx="2952328" cy="2929681"/>
          </a:xfrm>
        </p:grpSpPr>
        <p:pic>
          <p:nvPicPr>
            <p:cNvPr id="12" name="Picture 5"/>
            <p:cNvPicPr>
              <a:picLocks noChangeAspect="1" noChangeArrowheads="1"/>
            </p:cNvPicPr>
            <p:nvPr/>
          </p:nvPicPr>
          <p:blipFill>
            <a:blip r:embed="rId3" cstate="print"/>
            <a:srcRect l="31265" t="45891" r="32762" b="11782"/>
            <a:stretch>
              <a:fillRect/>
            </a:stretch>
          </p:blipFill>
          <p:spPr bwMode="auto">
            <a:xfrm>
              <a:off x="4860032" y="3717032"/>
              <a:ext cx="2938931" cy="1944216"/>
            </a:xfrm>
            <a:prstGeom prst="rect">
              <a:avLst/>
            </a:prstGeom>
            <a:noFill/>
            <a:ln w="9525">
              <a:noFill/>
              <a:miter lim="800000"/>
              <a:headEnd/>
              <a:tailEnd/>
            </a:ln>
          </p:spPr>
        </p:pic>
        <p:sp>
          <p:nvSpPr>
            <p:cNvPr id="13" name="Rettangolo 12"/>
            <p:cNvSpPr/>
            <p:nvPr/>
          </p:nvSpPr>
          <p:spPr>
            <a:xfrm>
              <a:off x="4932040" y="5877272"/>
              <a:ext cx="2880320" cy="769441"/>
            </a:xfrm>
            <a:prstGeom prst="rect">
              <a:avLst/>
            </a:prstGeom>
          </p:spPr>
          <p:txBody>
            <a:bodyPr wrap="square">
              <a:spAutoFit/>
            </a:bodyPr>
            <a:lstStyle/>
            <a:p>
              <a:pPr algn="ctr">
                <a:tabLst>
                  <a:tab pos="1620838" algn="l"/>
                </a:tabLst>
              </a:pPr>
              <a:r>
                <a:rPr lang="it-IT" sz="2200" dirty="0" smtClean="0">
                  <a:solidFill>
                    <a:schemeClr val="bg1"/>
                  </a:solidFill>
                  <a:latin typeface="Comic Sans MS" pitchFamily="66" charset="0"/>
                </a:rPr>
                <a:t>luminescenza del fosforo bianco</a:t>
              </a:r>
              <a:endParaRPr lang="it-IT" sz="2200" baseline="-25000" dirty="0" smtClean="0">
                <a:solidFill>
                  <a:schemeClr val="bg1"/>
                </a:solidFill>
                <a:latin typeface="Comic Sans MS" pitchFamily="66" charset="0"/>
              </a:endParaRPr>
            </a:p>
          </p:txBody>
        </p:sp>
      </p:grpSp>
      <p:sp>
        <p:nvSpPr>
          <p:cNvPr id="14" name="CasellaDiTesto 13"/>
          <p:cNvSpPr txBox="1"/>
          <p:nvPr/>
        </p:nvSpPr>
        <p:spPr>
          <a:xfrm rot="19797598">
            <a:off x="4701910" y="4490902"/>
            <a:ext cx="3232132" cy="523220"/>
          </a:xfrm>
          <a:prstGeom prst="rect">
            <a:avLst/>
          </a:prstGeom>
          <a:solidFill>
            <a:srgbClr val="66FFCC"/>
          </a:solidFill>
          <a:ln>
            <a:noFill/>
          </a:ln>
        </p:spPr>
        <p:txBody>
          <a:bodyPr wrap="square" rtlCol="0">
            <a:spAutoFit/>
          </a:bodyPr>
          <a:lstStyle/>
          <a:p>
            <a:pPr algn="ctr"/>
            <a:r>
              <a:rPr lang="it-IT" sz="2800" dirty="0" smtClean="0">
                <a:ln>
                  <a:solidFill>
                    <a:srgbClr val="006666"/>
                  </a:solidFill>
                </a:ln>
                <a:solidFill>
                  <a:srgbClr val="006699"/>
                </a:solidFill>
                <a:latin typeface="Stencil" pitchFamily="82" charset="0"/>
              </a:rPr>
              <a:t>fosforescente</a:t>
            </a:r>
            <a:endParaRPr lang="it-IT" sz="2800" dirty="0">
              <a:ln>
                <a:solidFill>
                  <a:srgbClr val="006666"/>
                </a:solidFill>
              </a:ln>
              <a:solidFill>
                <a:srgbClr val="006699"/>
              </a:solidFill>
              <a:latin typeface="Stencil"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left)">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0" y="0"/>
            <a:ext cx="9144000" cy="6858000"/>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3186" name="Picture 2" descr="article-image"/>
          <p:cNvPicPr>
            <a:picLocks noChangeAspect="1" noChangeArrowheads="1"/>
          </p:cNvPicPr>
          <p:nvPr/>
        </p:nvPicPr>
        <p:blipFill>
          <a:blip r:embed="rId2" cstate="print"/>
          <a:srcRect/>
          <a:stretch>
            <a:fillRect/>
          </a:stretch>
        </p:blipFill>
        <p:spPr bwMode="auto">
          <a:xfrm>
            <a:off x="467544" y="0"/>
            <a:ext cx="8136904" cy="6102678"/>
          </a:xfrm>
          <a:prstGeom prst="rect">
            <a:avLst/>
          </a:prstGeom>
          <a:noFill/>
        </p:spPr>
      </p:pic>
      <p:sp>
        <p:nvSpPr>
          <p:cNvPr id="5" name="Rettangolo 4"/>
          <p:cNvSpPr/>
          <p:nvPr/>
        </p:nvSpPr>
        <p:spPr>
          <a:xfrm>
            <a:off x="0" y="6093296"/>
            <a:ext cx="9144000" cy="7647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395536" y="6093296"/>
            <a:ext cx="8280920" cy="707886"/>
          </a:xfrm>
          <a:prstGeom prst="rect">
            <a:avLst/>
          </a:prstGeom>
          <a:noFill/>
        </p:spPr>
        <p:txBody>
          <a:bodyPr wrap="square" rtlCol="0">
            <a:spAutoFit/>
          </a:bodyPr>
          <a:lstStyle/>
          <a:p>
            <a:pPr algn="ctr"/>
            <a:r>
              <a:rPr lang="en-US" sz="2000" dirty="0" smtClean="0">
                <a:solidFill>
                  <a:srgbClr val="800000"/>
                </a:solidFill>
                <a:latin typeface="Georgia" pitchFamily="18" charset="0"/>
              </a:rPr>
              <a:t>Joseph Wright of Derby (1771), The Alchemist </a:t>
            </a:r>
            <a:r>
              <a:rPr lang="en-US" sz="2000" dirty="0" err="1" smtClean="0">
                <a:solidFill>
                  <a:srgbClr val="800000"/>
                </a:solidFill>
                <a:latin typeface="Georgia" pitchFamily="18" charset="0"/>
              </a:rPr>
              <a:t>Hennig</a:t>
            </a:r>
            <a:r>
              <a:rPr lang="en-US" sz="2000" dirty="0" smtClean="0">
                <a:solidFill>
                  <a:srgbClr val="800000"/>
                </a:solidFill>
                <a:latin typeface="Georgia" pitchFamily="18" charset="0"/>
              </a:rPr>
              <a:t> Brand Discovering the Element Phosphorus in 1669 in Hamburg </a:t>
            </a:r>
            <a:endParaRPr lang="it-IT" sz="2000" dirty="0">
              <a:solidFill>
                <a:srgbClr val="800000"/>
              </a:solidFill>
              <a:latin typeface="Georgia" pitchFamily="18" charset="0"/>
            </a:endParaRPr>
          </a:p>
        </p:txBody>
      </p:sp>
      <p:sp>
        <p:nvSpPr>
          <p:cNvPr id="7" name="Rettangolo arrotondato 6"/>
          <p:cNvSpPr/>
          <p:nvPr/>
        </p:nvSpPr>
        <p:spPr>
          <a:xfrm>
            <a:off x="1763688" y="72008"/>
            <a:ext cx="2952328" cy="2204864"/>
          </a:xfrm>
          <a:prstGeom prst="roundRect">
            <a:avLst/>
          </a:prstGeom>
          <a:noFill/>
          <a:ln w="5715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article-image"/>
          <p:cNvPicPr>
            <a:picLocks noChangeAspect="1" noChangeArrowheads="1"/>
          </p:cNvPicPr>
          <p:nvPr/>
        </p:nvPicPr>
        <p:blipFill>
          <a:blip r:embed="rId2" cstate="print"/>
          <a:srcRect/>
          <a:stretch>
            <a:fillRect/>
          </a:stretch>
        </p:blipFill>
        <p:spPr bwMode="auto">
          <a:xfrm>
            <a:off x="467544" y="0"/>
            <a:ext cx="8136904" cy="6102678"/>
          </a:xfrm>
          <a:prstGeom prst="rect">
            <a:avLst/>
          </a:prstGeom>
          <a:noFill/>
        </p:spPr>
      </p:pic>
      <p:pic>
        <p:nvPicPr>
          <p:cNvPr id="2" name="Picture 2" descr="article-image"/>
          <p:cNvPicPr>
            <a:picLocks noChangeAspect="1" noChangeArrowheads="1"/>
          </p:cNvPicPr>
          <p:nvPr/>
        </p:nvPicPr>
        <p:blipFill>
          <a:blip r:embed="rId2" cstate="print"/>
          <a:srcRect l="12943" r="40063" b="53150"/>
          <a:stretch>
            <a:fillRect/>
          </a:stretch>
        </p:blipFill>
        <p:spPr bwMode="auto">
          <a:xfrm>
            <a:off x="0" y="-35091"/>
            <a:ext cx="9219148" cy="6893091"/>
          </a:xfrm>
          <a:prstGeom prst="rect">
            <a:avLst/>
          </a:prstGeom>
          <a:noFill/>
        </p:spPr>
      </p:pic>
      <p:grpSp>
        <p:nvGrpSpPr>
          <p:cNvPr id="7" name="Gruppo 6"/>
          <p:cNvGrpSpPr/>
          <p:nvPr/>
        </p:nvGrpSpPr>
        <p:grpSpPr>
          <a:xfrm>
            <a:off x="539552" y="404664"/>
            <a:ext cx="2160240" cy="1440160"/>
            <a:chOff x="539552" y="404664"/>
            <a:chExt cx="2160240" cy="1440160"/>
          </a:xfrm>
        </p:grpSpPr>
        <p:sp>
          <p:nvSpPr>
            <p:cNvPr id="3" name="Fumetto 2 2"/>
            <p:cNvSpPr/>
            <p:nvPr/>
          </p:nvSpPr>
          <p:spPr>
            <a:xfrm>
              <a:off x="539552" y="404664"/>
              <a:ext cx="2160240" cy="1440160"/>
            </a:xfrm>
            <a:prstGeom prst="wedgeRoundRectCallout">
              <a:avLst>
                <a:gd name="adj1" fmla="val 40629"/>
                <a:gd name="adj2" fmla="val 72578"/>
                <a:gd name="adj3" fmla="val 16667"/>
              </a:avLst>
            </a:prstGeom>
            <a:solidFill>
              <a:srgbClr val="FFFFF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CasellaDiTesto 3"/>
            <p:cNvSpPr txBox="1"/>
            <p:nvPr/>
          </p:nvSpPr>
          <p:spPr>
            <a:xfrm>
              <a:off x="611560" y="476672"/>
              <a:ext cx="2016224" cy="1323439"/>
            </a:xfrm>
            <a:prstGeom prst="rect">
              <a:avLst/>
            </a:prstGeom>
            <a:noFill/>
          </p:spPr>
          <p:txBody>
            <a:bodyPr wrap="square" rtlCol="0">
              <a:spAutoFit/>
            </a:bodyPr>
            <a:lstStyle/>
            <a:p>
              <a:pPr algn="ctr"/>
              <a:r>
                <a:rPr lang="it-IT" sz="1600" dirty="0" smtClean="0">
                  <a:latin typeface="Anime Ace" pitchFamily="34" charset="0"/>
                </a:rPr>
                <a:t>Ci risiamo! Le solite grandi scoperte del </a:t>
              </a:r>
              <a:r>
                <a:rPr lang="it-IT" sz="1600" dirty="0" err="1" smtClean="0">
                  <a:latin typeface="Anime Ace" pitchFamily="34" charset="0"/>
                </a:rPr>
                <a:t>venerdi’</a:t>
              </a:r>
              <a:r>
                <a:rPr lang="it-IT" sz="1600" dirty="0" smtClean="0">
                  <a:latin typeface="Anime Ace" pitchFamily="34" charset="0"/>
                </a:rPr>
                <a:t> sera alle 7</a:t>
              </a:r>
              <a:endParaRPr lang="it-IT" sz="1600" dirty="0">
                <a:latin typeface="Anime Ace" pitchFamily="34" charset="0"/>
              </a:endParaRPr>
            </a:p>
          </p:txBody>
        </p:sp>
      </p:grpSp>
      <p:grpSp>
        <p:nvGrpSpPr>
          <p:cNvPr id="8" name="Gruppo 7"/>
          <p:cNvGrpSpPr/>
          <p:nvPr/>
        </p:nvGrpSpPr>
        <p:grpSpPr>
          <a:xfrm>
            <a:off x="6948264" y="188640"/>
            <a:ext cx="2160240" cy="1512168"/>
            <a:chOff x="6372200" y="557064"/>
            <a:chExt cx="2160240" cy="1512168"/>
          </a:xfrm>
        </p:grpSpPr>
        <p:sp>
          <p:nvSpPr>
            <p:cNvPr id="5" name="Fumetto 2 4"/>
            <p:cNvSpPr/>
            <p:nvPr/>
          </p:nvSpPr>
          <p:spPr>
            <a:xfrm>
              <a:off x="6372200" y="557064"/>
              <a:ext cx="2160240" cy="1512168"/>
            </a:xfrm>
            <a:prstGeom prst="wedgeRoundRectCallout">
              <a:avLst>
                <a:gd name="adj1" fmla="val -79302"/>
                <a:gd name="adj2" fmla="val 28600"/>
                <a:gd name="adj3" fmla="val 16667"/>
              </a:avLst>
            </a:prstGeom>
            <a:solidFill>
              <a:srgbClr val="FFFFFF"/>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6444208" y="629072"/>
              <a:ext cx="2016224" cy="1323439"/>
            </a:xfrm>
            <a:prstGeom prst="rect">
              <a:avLst/>
            </a:prstGeom>
            <a:noFill/>
          </p:spPr>
          <p:txBody>
            <a:bodyPr wrap="square" rtlCol="0">
              <a:spAutoFit/>
            </a:bodyPr>
            <a:lstStyle/>
            <a:p>
              <a:pPr algn="ctr"/>
              <a:r>
                <a:rPr lang="it-IT" sz="1600" dirty="0" err="1" smtClean="0">
                  <a:latin typeface="Anime Ace" pitchFamily="34" charset="0"/>
                </a:rPr>
                <a:t>Si’</a:t>
              </a:r>
              <a:r>
                <a:rPr lang="it-IT" sz="1600" dirty="0" smtClean="0">
                  <a:latin typeface="Anime Ace" pitchFamily="34" charset="0"/>
                </a:rPr>
                <a:t>, </a:t>
              </a:r>
              <a:r>
                <a:rPr lang="it-IT" sz="1600" dirty="0" err="1" smtClean="0">
                  <a:latin typeface="Anime Ace" pitchFamily="34" charset="0"/>
                </a:rPr>
                <a:t>pero’</a:t>
              </a:r>
              <a:r>
                <a:rPr lang="it-IT" sz="1600" dirty="0" smtClean="0">
                  <a:latin typeface="Anime Ace" pitchFamily="34" charset="0"/>
                </a:rPr>
                <a:t> tra 20 minuti ho il treno e bisogna che vada via</a:t>
              </a:r>
              <a:endParaRPr lang="it-IT" sz="1600" dirty="0">
                <a:latin typeface="Anime Ace"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rticle-imag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3" name="Gruppo 7"/>
          <p:cNvGrpSpPr/>
          <p:nvPr/>
        </p:nvGrpSpPr>
        <p:grpSpPr>
          <a:xfrm>
            <a:off x="-27384" y="332656"/>
            <a:ext cx="9144000" cy="576064"/>
            <a:chOff x="0" y="332656"/>
            <a:chExt cx="9144000" cy="576064"/>
          </a:xfrm>
        </p:grpSpPr>
        <p:pic>
          <p:nvPicPr>
            <p:cNvPr id="101378"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0" y="332656"/>
              <a:ext cx="9144000" cy="576064"/>
            </a:xfrm>
            <a:prstGeom prst="rect">
              <a:avLst/>
            </a:prstGeom>
            <a:noFill/>
          </p:spPr>
        </p:pic>
        <p:sp>
          <p:nvSpPr>
            <p:cNvPr id="5" name="CasellaDiTesto 4"/>
            <p:cNvSpPr txBox="1"/>
            <p:nvPr/>
          </p:nvSpPr>
          <p:spPr>
            <a:xfrm>
              <a:off x="0" y="332656"/>
              <a:ext cx="9144000" cy="523220"/>
            </a:xfrm>
            <a:prstGeom prst="rect">
              <a:avLst/>
            </a:prstGeom>
            <a:noFill/>
          </p:spPr>
          <p:txBody>
            <a:bodyPr wrap="square" rtlCol="0">
              <a:spAutoFit/>
            </a:bodyPr>
            <a:lstStyle/>
            <a:p>
              <a:r>
                <a:rPr lang="it-IT" sz="2800" dirty="0" smtClean="0">
                  <a:latin typeface="Morris Roman Alternate" pitchFamily="2" charset="0"/>
                </a:rPr>
                <a:t>Obiettivo: Pietra Filosofale, produrre oro da materiali poco costosi</a:t>
              </a:r>
              <a:endParaRPr lang="it-IT" sz="2800" dirty="0">
                <a:latin typeface="Morris Roman Alternate" pitchFamily="2" charset="0"/>
              </a:endParaRPr>
            </a:p>
          </p:txBody>
        </p:sp>
      </p:grpSp>
      <p:grpSp>
        <p:nvGrpSpPr>
          <p:cNvPr id="4" name="Gruppo 8"/>
          <p:cNvGrpSpPr/>
          <p:nvPr/>
        </p:nvGrpSpPr>
        <p:grpSpPr>
          <a:xfrm>
            <a:off x="-27384" y="908720"/>
            <a:ext cx="9144000" cy="576064"/>
            <a:chOff x="35496" y="1124744"/>
            <a:chExt cx="9144000" cy="576064"/>
          </a:xfrm>
        </p:grpSpPr>
        <p:pic>
          <p:nvPicPr>
            <p:cNvPr id="6"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7" name="CasellaDiTesto 6"/>
            <p:cNvSpPr txBox="1"/>
            <p:nvPr/>
          </p:nvSpPr>
          <p:spPr>
            <a:xfrm>
              <a:off x="35496" y="1124744"/>
              <a:ext cx="9144000" cy="523220"/>
            </a:xfrm>
            <a:prstGeom prst="rect">
              <a:avLst/>
            </a:prstGeom>
            <a:noFill/>
            <a:ln>
              <a:noFill/>
            </a:ln>
          </p:spPr>
          <p:txBody>
            <a:bodyPr wrap="square" rtlCol="0">
              <a:spAutoFit/>
            </a:bodyPr>
            <a:lstStyle/>
            <a:p>
              <a:pPr algn="ctr"/>
              <a:r>
                <a:rPr lang="it-IT" sz="2800" dirty="0" smtClean="0">
                  <a:latin typeface="Morris Roman Alternate" pitchFamily="2" charset="0"/>
                </a:rPr>
                <a:t>Cosa c’è nel pallone: </a:t>
              </a:r>
              <a:r>
                <a:rPr lang="it-IT" sz="2800" dirty="0" smtClean="0">
                  <a:solidFill>
                    <a:srgbClr val="C00000"/>
                  </a:solidFill>
                  <a:latin typeface="Morris Roman Alternate" pitchFamily="2" charset="0"/>
                </a:rPr>
                <a:t>urina</a:t>
              </a:r>
              <a:r>
                <a:rPr lang="it-IT" sz="2800" dirty="0" smtClean="0">
                  <a:latin typeface="Morris Roman Alternate" pitchFamily="2" charset="0"/>
                </a:rPr>
                <a:t> (degli studenti?), </a:t>
              </a:r>
              <a:r>
                <a:rPr lang="it-IT" sz="2800" dirty="0" smtClean="0">
                  <a:solidFill>
                    <a:srgbClr val="C00000"/>
                  </a:solidFill>
                  <a:latin typeface="Morris Roman Alternate" pitchFamily="2" charset="0"/>
                </a:rPr>
                <a:t>sabbia</a:t>
              </a:r>
              <a:endParaRPr lang="it-IT" sz="2800" dirty="0">
                <a:solidFill>
                  <a:srgbClr val="C00000"/>
                </a:solidFill>
                <a:latin typeface="Morris Roman Alternate" pitchFamily="2" charset="0"/>
              </a:endParaRPr>
            </a:p>
          </p:txBody>
        </p:sp>
      </p:grpSp>
      <p:grpSp>
        <p:nvGrpSpPr>
          <p:cNvPr id="8" name="Gruppo 9"/>
          <p:cNvGrpSpPr/>
          <p:nvPr/>
        </p:nvGrpSpPr>
        <p:grpSpPr>
          <a:xfrm>
            <a:off x="-27384" y="1484784"/>
            <a:ext cx="9144000" cy="576064"/>
            <a:chOff x="35496" y="1124744"/>
            <a:chExt cx="9144000" cy="576064"/>
          </a:xfrm>
        </p:grpSpPr>
        <p:pic>
          <p:nvPicPr>
            <p:cNvPr id="11"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12" name="CasellaDiTesto 11"/>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Cosa si è formato al riscaldamento prolungato? </a:t>
              </a:r>
              <a:endParaRPr lang="it-IT" sz="2800" dirty="0">
                <a:latin typeface="Morris Roman Alternate" pitchFamily="2" charset="0"/>
              </a:endParaRPr>
            </a:p>
          </p:txBody>
        </p:sp>
      </p:grpSp>
      <p:grpSp>
        <p:nvGrpSpPr>
          <p:cNvPr id="9" name="Gruppo 19"/>
          <p:cNvGrpSpPr/>
          <p:nvPr/>
        </p:nvGrpSpPr>
        <p:grpSpPr>
          <a:xfrm>
            <a:off x="-27384" y="2060848"/>
            <a:ext cx="9144000" cy="576064"/>
            <a:chOff x="35496" y="1124744"/>
            <a:chExt cx="9144000" cy="576064"/>
          </a:xfrm>
        </p:grpSpPr>
        <p:pic>
          <p:nvPicPr>
            <p:cNvPr id="21"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22" name="CasellaDiTesto 21"/>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 </a:t>
              </a:r>
              <a:endParaRPr lang="it-IT" sz="2800" dirty="0">
                <a:latin typeface="Morris Roman Alternate" pitchFamily="2" charset="0"/>
              </a:endParaRPr>
            </a:p>
          </p:txBody>
        </p:sp>
      </p:grpSp>
      <p:grpSp>
        <p:nvGrpSpPr>
          <p:cNvPr id="10" name="Gruppo 13"/>
          <p:cNvGrpSpPr/>
          <p:nvPr/>
        </p:nvGrpSpPr>
        <p:grpSpPr>
          <a:xfrm>
            <a:off x="1187624" y="2024844"/>
            <a:ext cx="3024336" cy="576064"/>
            <a:chOff x="-2116033" y="1124744"/>
            <a:chExt cx="11295529" cy="576064"/>
          </a:xfrm>
        </p:grpSpPr>
        <p:pic>
          <p:nvPicPr>
            <p:cNvPr id="15"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16" name="CasellaDiTesto 15"/>
            <p:cNvSpPr txBox="1"/>
            <p:nvPr/>
          </p:nvSpPr>
          <p:spPr>
            <a:xfrm>
              <a:off x="-2116033" y="1124744"/>
              <a:ext cx="11295529" cy="523220"/>
            </a:xfrm>
            <a:prstGeom prst="rect">
              <a:avLst/>
            </a:prstGeom>
            <a:noFill/>
          </p:spPr>
          <p:txBody>
            <a:bodyPr wrap="square" rtlCol="0">
              <a:spAutoFit/>
            </a:bodyPr>
            <a:lstStyle/>
            <a:p>
              <a:pPr algn="ctr"/>
              <a:r>
                <a:rPr lang="it-IT" sz="2800" dirty="0" smtClean="0">
                  <a:solidFill>
                    <a:srgbClr val="C00000"/>
                  </a:solidFill>
                  <a:latin typeface="Morris Roman Alternate" pitchFamily="2" charset="0"/>
                </a:rPr>
                <a:t>metafosfato di sodio</a:t>
              </a:r>
              <a:endParaRPr lang="it-IT" sz="2800" dirty="0">
                <a:solidFill>
                  <a:srgbClr val="C00000"/>
                </a:solidFill>
                <a:latin typeface="Morris Roman Alternate" pitchFamily="2" charset="0"/>
              </a:endParaRPr>
            </a:p>
          </p:txBody>
        </p:sp>
      </p:grpSp>
      <p:grpSp>
        <p:nvGrpSpPr>
          <p:cNvPr id="13" name="Gruppo 16"/>
          <p:cNvGrpSpPr/>
          <p:nvPr/>
        </p:nvGrpSpPr>
        <p:grpSpPr>
          <a:xfrm>
            <a:off x="4355976" y="2024844"/>
            <a:ext cx="2448272" cy="576064"/>
            <a:chOff x="35496" y="1124744"/>
            <a:chExt cx="9144000" cy="576064"/>
          </a:xfrm>
        </p:grpSpPr>
        <p:pic>
          <p:nvPicPr>
            <p:cNvPr id="18"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19" name="CasellaDiTesto 18"/>
            <p:cNvSpPr txBox="1"/>
            <p:nvPr/>
          </p:nvSpPr>
          <p:spPr>
            <a:xfrm>
              <a:off x="35496" y="1124744"/>
              <a:ext cx="9144000" cy="523220"/>
            </a:xfrm>
            <a:prstGeom prst="rect">
              <a:avLst/>
            </a:prstGeom>
            <a:noFill/>
          </p:spPr>
          <p:txBody>
            <a:bodyPr wrap="square" rtlCol="0">
              <a:spAutoFit/>
            </a:bodyPr>
            <a:lstStyle/>
            <a:p>
              <a:pPr algn="ctr"/>
              <a:r>
                <a:rPr lang="it-IT" sz="2800" dirty="0" smtClean="0">
                  <a:solidFill>
                    <a:srgbClr val="C00000"/>
                  </a:solidFill>
                  <a:latin typeface="Morris Roman Alternate" pitchFamily="2" charset="0"/>
                </a:rPr>
                <a:t>carbone</a:t>
              </a:r>
              <a:endParaRPr lang="it-IT" sz="2800" dirty="0">
                <a:solidFill>
                  <a:srgbClr val="C00000"/>
                </a:solidFill>
                <a:latin typeface="Morris Roman Alternate" pitchFamily="2" charset="0"/>
              </a:endParaRPr>
            </a:p>
          </p:txBody>
        </p:sp>
      </p:grpSp>
      <p:pic>
        <p:nvPicPr>
          <p:cNvPr id="101380" name="Picture 4" descr="Image result for carta quadrettata"/>
          <p:cNvPicPr>
            <a:picLocks noChangeAspect="1" noChangeArrowheads="1"/>
          </p:cNvPicPr>
          <p:nvPr/>
        </p:nvPicPr>
        <p:blipFill>
          <a:blip r:embed="rId5" cstate="print"/>
          <a:srcRect b="74013"/>
          <a:stretch>
            <a:fillRect/>
          </a:stretch>
        </p:blipFill>
        <p:spPr bwMode="auto">
          <a:xfrm>
            <a:off x="0" y="3927868"/>
            <a:ext cx="9144000" cy="2237436"/>
          </a:xfrm>
          <a:prstGeom prst="rect">
            <a:avLst/>
          </a:prstGeom>
          <a:noFill/>
        </p:spPr>
      </p:pic>
      <p:sp>
        <p:nvSpPr>
          <p:cNvPr id="29" name="CasellaDiTesto 28"/>
          <p:cNvSpPr txBox="1"/>
          <p:nvPr/>
        </p:nvSpPr>
        <p:spPr>
          <a:xfrm>
            <a:off x="0" y="4922004"/>
            <a:ext cx="9144000" cy="523220"/>
          </a:xfrm>
          <a:prstGeom prst="rect">
            <a:avLst/>
          </a:prstGeom>
          <a:noFill/>
        </p:spPr>
        <p:txBody>
          <a:bodyPr wrap="square" rtlCol="0">
            <a:spAutoFit/>
          </a:bodyPr>
          <a:lstStyle/>
          <a:p>
            <a:pPr algn="ctr"/>
            <a:r>
              <a:rPr lang="it-IT" sz="2800" dirty="0" smtClean="0">
                <a:solidFill>
                  <a:srgbClr val="000066"/>
                </a:solidFill>
                <a:latin typeface="Comic Sans MS" pitchFamily="66" charset="0"/>
                <a:cs typeface="Arial" pitchFamily="34" charset="0"/>
              </a:rPr>
              <a:t>  </a:t>
            </a:r>
            <a:r>
              <a:rPr lang="pl-PL" sz="2800" dirty="0" smtClean="0">
                <a:solidFill>
                  <a:srgbClr val="000066"/>
                </a:solidFill>
                <a:latin typeface="Comic Sans MS" pitchFamily="66" charset="0"/>
                <a:cs typeface="Arial" pitchFamily="34" charset="0"/>
              </a:rPr>
              <a:t>NaPO</a:t>
            </a:r>
            <a:r>
              <a:rPr lang="pl-PL" sz="2800" baseline="-25000" dirty="0" smtClean="0">
                <a:solidFill>
                  <a:srgbClr val="000066"/>
                </a:solidFill>
                <a:latin typeface="Comic Sans MS" pitchFamily="66" charset="0"/>
                <a:cs typeface="Arial" pitchFamily="34" charset="0"/>
              </a:rPr>
              <a:t>3</a:t>
            </a:r>
            <a:r>
              <a:rPr lang="pl-PL" sz="2800" dirty="0" smtClean="0">
                <a:solidFill>
                  <a:srgbClr val="000066"/>
                </a:solidFill>
                <a:latin typeface="Comic Sans MS" pitchFamily="66" charset="0"/>
                <a:cs typeface="Arial" pitchFamily="34" charset="0"/>
              </a:rPr>
              <a:t> + </a:t>
            </a:r>
            <a:r>
              <a:rPr lang="it-IT" sz="2800" dirty="0" smtClean="0">
                <a:solidFill>
                  <a:srgbClr val="000066"/>
                </a:solidFill>
                <a:latin typeface="Comic Sans MS" pitchFamily="66" charset="0"/>
                <a:cs typeface="Arial" pitchFamily="34" charset="0"/>
              </a:rPr>
              <a:t> C +   </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  P</a:t>
            </a:r>
            <a:r>
              <a:rPr lang="pl-PL" sz="2800" baseline="-25000" dirty="0" smtClean="0">
                <a:solidFill>
                  <a:srgbClr val="000066"/>
                </a:solidFill>
                <a:latin typeface="Comic Sans MS" pitchFamily="66" charset="0"/>
                <a:cs typeface="Arial" pitchFamily="34" charset="0"/>
              </a:rPr>
              <a:t>4</a:t>
            </a:r>
            <a:r>
              <a:rPr lang="it-IT" sz="2800" dirty="0" smtClean="0">
                <a:solidFill>
                  <a:srgbClr val="000066"/>
                </a:solidFill>
                <a:latin typeface="Comic Sans MS" pitchFamily="66" charset="0"/>
                <a:cs typeface="Arial" pitchFamily="34" charset="0"/>
              </a:rPr>
              <a:t> +    CO +   </a:t>
            </a:r>
            <a:r>
              <a:rPr lang="pl-PL" sz="2800" dirty="0" smtClean="0">
                <a:solidFill>
                  <a:srgbClr val="000066"/>
                </a:solidFill>
                <a:latin typeface="Comic Sans MS" pitchFamily="66" charset="0"/>
                <a:cs typeface="Arial" pitchFamily="34" charset="0"/>
              </a:rPr>
              <a:t>Na</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3</a:t>
            </a:r>
            <a:r>
              <a:rPr lang="it-IT" sz="2800" baseline="-25000" dirty="0" smtClean="0">
                <a:solidFill>
                  <a:srgbClr val="000066"/>
                </a:solidFill>
                <a:latin typeface="Comic Sans MS" pitchFamily="66" charset="0"/>
                <a:cs typeface="Arial" pitchFamily="34" charset="0"/>
              </a:rPr>
              <a:t>  </a:t>
            </a:r>
            <a:endParaRPr lang="it-IT" sz="2800" dirty="0">
              <a:solidFill>
                <a:srgbClr val="000066"/>
              </a:solidFill>
              <a:latin typeface="Comic Sans MS" pitchFamily="66"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p:stCondLst>
                              <p:cond delay="1000"/>
                            </p:stCondLst>
                            <p:childTnLst>
                              <p:par>
                                <p:cTn id="28" presetID="2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left)">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01380"/>
                                        </p:tgtEl>
                                        <p:attrNameLst>
                                          <p:attrName>style.visibility</p:attrName>
                                        </p:attrNameLst>
                                      </p:cBhvr>
                                      <p:to>
                                        <p:strVal val="visible"/>
                                      </p:to>
                                    </p:set>
                                    <p:animEffect transition="in" filter="wipe(left)">
                                      <p:cBhvr>
                                        <p:cTn id="35" dur="500"/>
                                        <p:tgtEl>
                                          <p:spTgt spid="10138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wipe(left)">
                                      <p:cBhvr>
                                        <p:cTn id="40" dur="2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rticle-imag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3" name="Gruppo 7"/>
          <p:cNvGrpSpPr/>
          <p:nvPr/>
        </p:nvGrpSpPr>
        <p:grpSpPr>
          <a:xfrm>
            <a:off x="-27384" y="332656"/>
            <a:ext cx="9144000" cy="576064"/>
            <a:chOff x="0" y="332656"/>
            <a:chExt cx="9144000" cy="576064"/>
          </a:xfrm>
        </p:grpSpPr>
        <p:pic>
          <p:nvPicPr>
            <p:cNvPr id="4"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0" y="332656"/>
              <a:ext cx="9144000" cy="576064"/>
            </a:xfrm>
            <a:prstGeom prst="rect">
              <a:avLst/>
            </a:prstGeom>
            <a:noFill/>
          </p:spPr>
        </p:pic>
        <p:sp>
          <p:nvSpPr>
            <p:cNvPr id="5" name="CasellaDiTesto 4"/>
            <p:cNvSpPr txBox="1"/>
            <p:nvPr/>
          </p:nvSpPr>
          <p:spPr>
            <a:xfrm>
              <a:off x="0" y="332656"/>
              <a:ext cx="9144000" cy="523220"/>
            </a:xfrm>
            <a:prstGeom prst="rect">
              <a:avLst/>
            </a:prstGeom>
            <a:noFill/>
          </p:spPr>
          <p:txBody>
            <a:bodyPr wrap="square" rtlCol="0">
              <a:spAutoFit/>
            </a:bodyPr>
            <a:lstStyle/>
            <a:p>
              <a:r>
                <a:rPr lang="it-IT" sz="2800" dirty="0" smtClean="0">
                  <a:latin typeface="Morris Roman Alternate" pitchFamily="2" charset="0"/>
                </a:rPr>
                <a:t>Obiettivo: Pietra Filosofale, produrre oro da materiali poco costosi</a:t>
              </a:r>
              <a:endParaRPr lang="it-IT" sz="2800" dirty="0">
                <a:latin typeface="Morris Roman Alternate" pitchFamily="2" charset="0"/>
              </a:endParaRPr>
            </a:p>
          </p:txBody>
        </p:sp>
      </p:grpSp>
      <p:grpSp>
        <p:nvGrpSpPr>
          <p:cNvPr id="6" name="Gruppo 8"/>
          <p:cNvGrpSpPr/>
          <p:nvPr/>
        </p:nvGrpSpPr>
        <p:grpSpPr>
          <a:xfrm>
            <a:off x="-27384" y="908720"/>
            <a:ext cx="9144000" cy="576064"/>
            <a:chOff x="35496" y="1124744"/>
            <a:chExt cx="9144000" cy="576064"/>
          </a:xfrm>
        </p:grpSpPr>
        <p:pic>
          <p:nvPicPr>
            <p:cNvPr id="7"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8" name="CasellaDiTesto 7"/>
            <p:cNvSpPr txBox="1"/>
            <p:nvPr/>
          </p:nvSpPr>
          <p:spPr>
            <a:xfrm>
              <a:off x="35496" y="1124744"/>
              <a:ext cx="9144000" cy="523220"/>
            </a:xfrm>
            <a:prstGeom prst="rect">
              <a:avLst/>
            </a:prstGeom>
            <a:noFill/>
            <a:ln>
              <a:noFill/>
            </a:ln>
          </p:spPr>
          <p:txBody>
            <a:bodyPr wrap="square" rtlCol="0">
              <a:spAutoFit/>
            </a:bodyPr>
            <a:lstStyle/>
            <a:p>
              <a:pPr algn="ctr"/>
              <a:r>
                <a:rPr lang="it-IT" sz="2800" dirty="0" smtClean="0">
                  <a:latin typeface="Morris Roman Alternate" pitchFamily="2" charset="0"/>
                </a:rPr>
                <a:t>Cosa c’è nel pallone: </a:t>
              </a:r>
              <a:r>
                <a:rPr lang="it-IT" sz="2800" dirty="0" smtClean="0">
                  <a:solidFill>
                    <a:srgbClr val="FF0066"/>
                  </a:solidFill>
                  <a:latin typeface="Morris Roman Alternate" pitchFamily="2" charset="0"/>
                </a:rPr>
                <a:t>urina</a:t>
              </a:r>
              <a:r>
                <a:rPr lang="it-IT" sz="2800" dirty="0" smtClean="0">
                  <a:latin typeface="Morris Roman Alternate" pitchFamily="2" charset="0"/>
                </a:rPr>
                <a:t> (degli studenti?), </a:t>
              </a:r>
              <a:r>
                <a:rPr lang="it-IT" sz="2800" dirty="0" smtClean="0">
                  <a:solidFill>
                    <a:srgbClr val="FF0066"/>
                  </a:solidFill>
                  <a:latin typeface="Morris Roman Alternate" pitchFamily="2" charset="0"/>
                </a:rPr>
                <a:t>sabbia</a:t>
              </a:r>
              <a:endParaRPr lang="it-IT" sz="2800" dirty="0">
                <a:solidFill>
                  <a:srgbClr val="FF0066"/>
                </a:solidFill>
                <a:latin typeface="Morris Roman Alternate" pitchFamily="2" charset="0"/>
              </a:endParaRPr>
            </a:p>
          </p:txBody>
        </p:sp>
      </p:grpSp>
      <p:grpSp>
        <p:nvGrpSpPr>
          <p:cNvPr id="9" name="Gruppo 9"/>
          <p:cNvGrpSpPr/>
          <p:nvPr/>
        </p:nvGrpSpPr>
        <p:grpSpPr>
          <a:xfrm>
            <a:off x="-27384" y="1484784"/>
            <a:ext cx="9144000" cy="576064"/>
            <a:chOff x="35496" y="1124744"/>
            <a:chExt cx="9144000" cy="576064"/>
          </a:xfrm>
        </p:grpSpPr>
        <p:pic>
          <p:nvPicPr>
            <p:cNvPr id="10"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11" name="CasellaDiTesto 10"/>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Cosa si è formato al riscaldamento prolungato? </a:t>
              </a:r>
              <a:endParaRPr lang="it-IT" sz="2800" dirty="0">
                <a:latin typeface="Morris Roman Alternate" pitchFamily="2" charset="0"/>
              </a:endParaRPr>
            </a:p>
          </p:txBody>
        </p:sp>
      </p:grpSp>
      <p:grpSp>
        <p:nvGrpSpPr>
          <p:cNvPr id="12" name="Gruppo 19"/>
          <p:cNvGrpSpPr/>
          <p:nvPr/>
        </p:nvGrpSpPr>
        <p:grpSpPr>
          <a:xfrm>
            <a:off x="-27384" y="2060848"/>
            <a:ext cx="9144000" cy="576064"/>
            <a:chOff x="35496" y="1124744"/>
            <a:chExt cx="9144000" cy="576064"/>
          </a:xfrm>
        </p:grpSpPr>
        <p:pic>
          <p:nvPicPr>
            <p:cNvPr id="13"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14" name="CasellaDiTesto 13"/>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 </a:t>
              </a:r>
              <a:endParaRPr lang="it-IT" sz="2800" dirty="0">
                <a:latin typeface="Morris Roman Alternate" pitchFamily="2" charset="0"/>
              </a:endParaRPr>
            </a:p>
          </p:txBody>
        </p:sp>
      </p:grpSp>
      <p:grpSp>
        <p:nvGrpSpPr>
          <p:cNvPr id="15" name="Gruppo 13"/>
          <p:cNvGrpSpPr/>
          <p:nvPr/>
        </p:nvGrpSpPr>
        <p:grpSpPr>
          <a:xfrm>
            <a:off x="1187624" y="2024844"/>
            <a:ext cx="3024336" cy="576064"/>
            <a:chOff x="-2116033" y="1124744"/>
            <a:chExt cx="11295529" cy="576064"/>
          </a:xfrm>
        </p:grpSpPr>
        <p:pic>
          <p:nvPicPr>
            <p:cNvPr id="16"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17" name="CasellaDiTesto 16"/>
            <p:cNvSpPr txBox="1"/>
            <p:nvPr/>
          </p:nvSpPr>
          <p:spPr>
            <a:xfrm>
              <a:off x="-2116033" y="1124744"/>
              <a:ext cx="11295529" cy="523220"/>
            </a:xfrm>
            <a:prstGeom prst="rect">
              <a:avLst/>
            </a:prstGeom>
            <a:noFill/>
          </p:spPr>
          <p:txBody>
            <a:bodyPr wrap="square" rtlCol="0">
              <a:spAutoFit/>
            </a:bodyPr>
            <a:lstStyle/>
            <a:p>
              <a:pPr algn="ctr"/>
              <a:r>
                <a:rPr lang="it-IT" sz="2800" dirty="0" smtClean="0">
                  <a:latin typeface="Morris Roman Alternate" pitchFamily="2" charset="0"/>
                </a:rPr>
                <a:t>metafosfato di sodio</a:t>
              </a:r>
              <a:endParaRPr lang="it-IT" sz="2800" dirty="0">
                <a:latin typeface="Morris Roman Alternate" pitchFamily="2" charset="0"/>
              </a:endParaRPr>
            </a:p>
          </p:txBody>
        </p:sp>
      </p:grpSp>
      <p:grpSp>
        <p:nvGrpSpPr>
          <p:cNvPr id="18" name="Gruppo 16"/>
          <p:cNvGrpSpPr/>
          <p:nvPr/>
        </p:nvGrpSpPr>
        <p:grpSpPr>
          <a:xfrm>
            <a:off x="4355976" y="2024844"/>
            <a:ext cx="2448272" cy="576064"/>
            <a:chOff x="35496" y="1124744"/>
            <a:chExt cx="9144000" cy="576064"/>
          </a:xfrm>
        </p:grpSpPr>
        <p:pic>
          <p:nvPicPr>
            <p:cNvPr id="19"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20" name="CasellaDiTesto 19"/>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carbone</a:t>
              </a:r>
              <a:endParaRPr lang="it-IT" sz="2800" dirty="0">
                <a:latin typeface="Morris Roman Alternate" pitchFamily="2" charset="0"/>
              </a:endParaRPr>
            </a:p>
          </p:txBody>
        </p:sp>
      </p:grpSp>
      <p:pic>
        <p:nvPicPr>
          <p:cNvPr id="21" name="Picture 4" descr="Image result for carta quadrettata"/>
          <p:cNvPicPr>
            <a:picLocks noChangeAspect="1" noChangeArrowheads="1"/>
          </p:cNvPicPr>
          <p:nvPr/>
        </p:nvPicPr>
        <p:blipFill>
          <a:blip r:embed="rId5" cstate="print"/>
          <a:srcRect b="74013"/>
          <a:stretch>
            <a:fillRect/>
          </a:stretch>
        </p:blipFill>
        <p:spPr bwMode="auto">
          <a:xfrm>
            <a:off x="0" y="3927868"/>
            <a:ext cx="9144000" cy="2237436"/>
          </a:xfrm>
          <a:prstGeom prst="rect">
            <a:avLst/>
          </a:prstGeom>
          <a:noFill/>
        </p:spPr>
      </p:pic>
      <p:sp>
        <p:nvSpPr>
          <p:cNvPr id="22" name="CasellaDiTesto 21"/>
          <p:cNvSpPr txBox="1"/>
          <p:nvPr/>
        </p:nvSpPr>
        <p:spPr>
          <a:xfrm>
            <a:off x="0" y="4922004"/>
            <a:ext cx="9144000" cy="523220"/>
          </a:xfrm>
          <a:prstGeom prst="rect">
            <a:avLst/>
          </a:prstGeom>
          <a:noFill/>
        </p:spPr>
        <p:txBody>
          <a:bodyPr wrap="square" rtlCol="0">
            <a:spAutoFit/>
          </a:bodyPr>
          <a:lstStyle/>
          <a:p>
            <a:pPr algn="ctr"/>
            <a:r>
              <a:rPr lang="it-IT" sz="2800" dirty="0" smtClean="0">
                <a:solidFill>
                  <a:srgbClr val="000066"/>
                </a:solidFill>
                <a:latin typeface="Comic Sans MS" pitchFamily="66" charset="0"/>
                <a:cs typeface="Arial" pitchFamily="34" charset="0"/>
              </a:rPr>
              <a:t>  </a:t>
            </a:r>
            <a:r>
              <a:rPr lang="pl-PL" sz="2800" dirty="0" smtClean="0">
                <a:solidFill>
                  <a:srgbClr val="000066"/>
                </a:solidFill>
                <a:latin typeface="Comic Sans MS" pitchFamily="66" charset="0"/>
                <a:cs typeface="Arial" pitchFamily="34" charset="0"/>
              </a:rPr>
              <a:t>NaPO</a:t>
            </a:r>
            <a:r>
              <a:rPr lang="pl-PL" sz="2800" baseline="-25000" dirty="0" smtClean="0">
                <a:solidFill>
                  <a:srgbClr val="000066"/>
                </a:solidFill>
                <a:latin typeface="Comic Sans MS" pitchFamily="66" charset="0"/>
                <a:cs typeface="Arial" pitchFamily="34" charset="0"/>
              </a:rPr>
              <a:t>3</a:t>
            </a:r>
            <a:r>
              <a:rPr lang="pl-PL" sz="2800" dirty="0" smtClean="0">
                <a:solidFill>
                  <a:srgbClr val="000066"/>
                </a:solidFill>
                <a:latin typeface="Comic Sans MS" pitchFamily="66" charset="0"/>
                <a:cs typeface="Arial" pitchFamily="34" charset="0"/>
              </a:rPr>
              <a:t> + </a:t>
            </a:r>
            <a:r>
              <a:rPr lang="it-IT" sz="2800" dirty="0" smtClean="0">
                <a:solidFill>
                  <a:srgbClr val="000066"/>
                </a:solidFill>
                <a:latin typeface="Comic Sans MS" pitchFamily="66" charset="0"/>
                <a:cs typeface="Arial" pitchFamily="34" charset="0"/>
              </a:rPr>
              <a:t> C +   </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  P</a:t>
            </a:r>
            <a:r>
              <a:rPr lang="pl-PL" sz="2800" baseline="-25000" dirty="0" smtClean="0">
                <a:solidFill>
                  <a:srgbClr val="000066"/>
                </a:solidFill>
                <a:latin typeface="Comic Sans MS" pitchFamily="66" charset="0"/>
                <a:cs typeface="Arial" pitchFamily="34" charset="0"/>
              </a:rPr>
              <a:t>4</a:t>
            </a:r>
            <a:r>
              <a:rPr lang="it-IT" sz="2800" dirty="0" smtClean="0">
                <a:solidFill>
                  <a:srgbClr val="000066"/>
                </a:solidFill>
                <a:latin typeface="Comic Sans MS" pitchFamily="66" charset="0"/>
                <a:cs typeface="Arial" pitchFamily="34" charset="0"/>
              </a:rPr>
              <a:t> +    CO +   </a:t>
            </a:r>
            <a:r>
              <a:rPr lang="pl-PL" sz="2800" dirty="0" smtClean="0">
                <a:solidFill>
                  <a:srgbClr val="000066"/>
                </a:solidFill>
                <a:latin typeface="Comic Sans MS" pitchFamily="66" charset="0"/>
                <a:cs typeface="Arial" pitchFamily="34" charset="0"/>
              </a:rPr>
              <a:t>Na</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3</a:t>
            </a:r>
            <a:r>
              <a:rPr lang="it-IT" sz="2800" baseline="-25000" dirty="0" smtClean="0">
                <a:solidFill>
                  <a:srgbClr val="000066"/>
                </a:solidFill>
                <a:latin typeface="Comic Sans MS" pitchFamily="66" charset="0"/>
                <a:cs typeface="Arial" pitchFamily="34" charset="0"/>
              </a:rPr>
              <a:t>  </a:t>
            </a:r>
            <a:endParaRPr lang="it-IT" sz="2800" dirty="0">
              <a:solidFill>
                <a:srgbClr val="000066"/>
              </a:solidFill>
              <a:latin typeface="Comic Sans MS" pitchFamily="66" charset="0"/>
              <a:cs typeface="Arial" pitchFamily="34" charset="0"/>
            </a:endParaRPr>
          </a:p>
        </p:txBody>
      </p:sp>
      <p:pic>
        <p:nvPicPr>
          <p:cNvPr id="24" name="Picture 4" descr="Image result for carta quadrettata"/>
          <p:cNvPicPr>
            <a:picLocks noChangeAspect="1" noChangeArrowheads="1"/>
          </p:cNvPicPr>
          <p:nvPr/>
        </p:nvPicPr>
        <p:blipFill>
          <a:blip r:embed="rId5" cstate="print"/>
          <a:srcRect b="74013"/>
          <a:stretch>
            <a:fillRect/>
          </a:stretch>
        </p:blipFill>
        <p:spPr bwMode="auto">
          <a:xfrm>
            <a:off x="0" y="3927868"/>
            <a:ext cx="9144000" cy="2237436"/>
          </a:xfrm>
          <a:prstGeom prst="rect">
            <a:avLst/>
          </a:prstGeom>
          <a:noFill/>
        </p:spPr>
      </p:pic>
      <p:sp>
        <p:nvSpPr>
          <p:cNvPr id="25" name="CasellaDiTesto 24"/>
          <p:cNvSpPr txBox="1"/>
          <p:nvPr/>
        </p:nvSpPr>
        <p:spPr>
          <a:xfrm>
            <a:off x="0" y="4922004"/>
            <a:ext cx="9144000" cy="523220"/>
          </a:xfrm>
          <a:prstGeom prst="rect">
            <a:avLst/>
          </a:prstGeom>
          <a:noFill/>
        </p:spPr>
        <p:txBody>
          <a:bodyPr wrap="square" rtlCol="0">
            <a:spAutoFit/>
          </a:bodyPr>
          <a:lstStyle/>
          <a:p>
            <a:pPr algn="ctr"/>
            <a:r>
              <a:rPr lang="it-IT" sz="2800" dirty="0" smtClean="0">
                <a:solidFill>
                  <a:srgbClr val="000066"/>
                </a:solidFill>
                <a:latin typeface="Comic Sans MS" pitchFamily="66" charset="0"/>
                <a:cs typeface="Arial" pitchFamily="34" charset="0"/>
              </a:rPr>
              <a:t>  </a:t>
            </a:r>
            <a:r>
              <a:rPr lang="pl-PL" sz="2800" dirty="0" smtClean="0">
                <a:solidFill>
                  <a:srgbClr val="000066"/>
                </a:solidFill>
                <a:latin typeface="Comic Sans MS" pitchFamily="66" charset="0"/>
                <a:cs typeface="Arial" pitchFamily="34" charset="0"/>
              </a:rPr>
              <a:t>NaPO</a:t>
            </a:r>
            <a:r>
              <a:rPr lang="pl-PL" sz="2800" baseline="-25000" dirty="0" smtClean="0">
                <a:solidFill>
                  <a:srgbClr val="000066"/>
                </a:solidFill>
                <a:latin typeface="Comic Sans MS" pitchFamily="66" charset="0"/>
                <a:cs typeface="Arial" pitchFamily="34" charset="0"/>
              </a:rPr>
              <a:t>3</a:t>
            </a:r>
            <a:r>
              <a:rPr lang="pl-PL" sz="2800" dirty="0" smtClean="0">
                <a:solidFill>
                  <a:srgbClr val="000066"/>
                </a:solidFill>
                <a:latin typeface="Comic Sans MS" pitchFamily="66" charset="0"/>
                <a:cs typeface="Arial" pitchFamily="34" charset="0"/>
              </a:rPr>
              <a:t> + </a:t>
            </a:r>
            <a:r>
              <a:rPr lang="it-IT" sz="2800" dirty="0" smtClean="0">
                <a:solidFill>
                  <a:srgbClr val="000066"/>
                </a:solidFill>
                <a:latin typeface="Comic Sans MS" pitchFamily="66" charset="0"/>
                <a:cs typeface="Arial" pitchFamily="34" charset="0"/>
              </a:rPr>
              <a:t> C +   </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  P</a:t>
            </a:r>
            <a:r>
              <a:rPr lang="pl-PL" sz="2800" baseline="-25000" dirty="0" smtClean="0">
                <a:solidFill>
                  <a:srgbClr val="000066"/>
                </a:solidFill>
                <a:latin typeface="Comic Sans MS" pitchFamily="66" charset="0"/>
                <a:cs typeface="Arial" pitchFamily="34" charset="0"/>
              </a:rPr>
              <a:t>4</a:t>
            </a:r>
            <a:r>
              <a:rPr lang="it-IT" sz="2800" dirty="0" smtClean="0">
                <a:solidFill>
                  <a:srgbClr val="000066"/>
                </a:solidFill>
                <a:latin typeface="Comic Sans MS" pitchFamily="66" charset="0"/>
                <a:cs typeface="Arial" pitchFamily="34" charset="0"/>
              </a:rPr>
              <a:t> +    CO +   </a:t>
            </a:r>
            <a:r>
              <a:rPr lang="pl-PL" sz="2800" dirty="0" smtClean="0">
                <a:solidFill>
                  <a:srgbClr val="000066"/>
                </a:solidFill>
                <a:latin typeface="Comic Sans MS" pitchFamily="66" charset="0"/>
                <a:cs typeface="Arial" pitchFamily="34" charset="0"/>
              </a:rPr>
              <a:t>Na</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3</a:t>
            </a:r>
            <a:r>
              <a:rPr lang="it-IT" sz="2800" baseline="-25000" dirty="0" smtClean="0">
                <a:solidFill>
                  <a:srgbClr val="000066"/>
                </a:solidFill>
                <a:latin typeface="Comic Sans MS" pitchFamily="66" charset="0"/>
                <a:cs typeface="Arial" pitchFamily="34" charset="0"/>
              </a:rPr>
              <a:t>  </a:t>
            </a:r>
            <a:endParaRPr lang="it-IT" sz="2800" dirty="0">
              <a:solidFill>
                <a:srgbClr val="000066"/>
              </a:solidFill>
              <a:latin typeface="Comic Sans MS" pitchFamily="66" charset="0"/>
              <a:cs typeface="Arial" pitchFamily="34" charset="0"/>
            </a:endParaRPr>
          </a:p>
        </p:txBody>
      </p:sp>
      <p:grpSp>
        <p:nvGrpSpPr>
          <p:cNvPr id="23" name="Gruppo 22"/>
          <p:cNvGrpSpPr/>
          <p:nvPr/>
        </p:nvGrpSpPr>
        <p:grpSpPr>
          <a:xfrm>
            <a:off x="1187624" y="4581128"/>
            <a:ext cx="4968552" cy="461665"/>
            <a:chOff x="1187624" y="4581128"/>
            <a:chExt cx="4968552" cy="461665"/>
          </a:xfrm>
        </p:grpSpPr>
        <p:sp>
          <p:nvSpPr>
            <p:cNvPr id="26" name="CasellaDiTesto 25"/>
            <p:cNvSpPr txBox="1"/>
            <p:nvPr/>
          </p:nvSpPr>
          <p:spPr>
            <a:xfrm>
              <a:off x="1187624" y="4581128"/>
              <a:ext cx="648072"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rPr>
                <a:t>+5</a:t>
              </a:r>
              <a:endParaRPr lang="it-IT" sz="2400" dirty="0">
                <a:solidFill>
                  <a:srgbClr val="000066"/>
                </a:solidFill>
                <a:latin typeface="Comic Sans MS" pitchFamily="66" charset="0"/>
              </a:endParaRPr>
            </a:p>
          </p:txBody>
        </p:sp>
        <p:sp>
          <p:nvSpPr>
            <p:cNvPr id="27" name="CasellaDiTesto 26"/>
            <p:cNvSpPr txBox="1"/>
            <p:nvPr/>
          </p:nvSpPr>
          <p:spPr>
            <a:xfrm>
              <a:off x="4499992" y="4581128"/>
              <a:ext cx="648072" cy="461665"/>
            </a:xfrm>
            <a:prstGeom prst="rect">
              <a:avLst/>
            </a:prstGeom>
            <a:noFill/>
          </p:spPr>
          <p:txBody>
            <a:bodyPr wrap="square" rtlCol="0">
              <a:spAutoFit/>
            </a:bodyPr>
            <a:lstStyle/>
            <a:p>
              <a:r>
                <a:rPr lang="it-IT" sz="2400" dirty="0" smtClean="0">
                  <a:solidFill>
                    <a:srgbClr val="000066"/>
                  </a:solidFill>
                  <a:latin typeface="Comic Sans MS" pitchFamily="66" charset="0"/>
                </a:rPr>
                <a:t>  0</a:t>
              </a:r>
              <a:endParaRPr lang="it-IT" sz="2400" dirty="0">
                <a:solidFill>
                  <a:srgbClr val="000066"/>
                </a:solidFill>
                <a:latin typeface="Comic Sans MS" pitchFamily="66" charset="0"/>
              </a:endParaRPr>
            </a:p>
          </p:txBody>
        </p:sp>
        <p:sp>
          <p:nvSpPr>
            <p:cNvPr id="28" name="CasellaDiTesto 27"/>
            <p:cNvSpPr txBox="1"/>
            <p:nvPr/>
          </p:nvSpPr>
          <p:spPr>
            <a:xfrm>
              <a:off x="2411760" y="4581128"/>
              <a:ext cx="648072"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rPr>
                <a:t>0</a:t>
              </a:r>
              <a:endParaRPr lang="it-IT" sz="2400" dirty="0">
                <a:solidFill>
                  <a:srgbClr val="000066"/>
                </a:solidFill>
                <a:latin typeface="Comic Sans MS" pitchFamily="66" charset="0"/>
              </a:endParaRPr>
            </a:p>
          </p:txBody>
        </p:sp>
        <p:sp>
          <p:nvSpPr>
            <p:cNvPr id="29" name="CasellaDiTesto 28"/>
            <p:cNvSpPr txBox="1"/>
            <p:nvPr/>
          </p:nvSpPr>
          <p:spPr>
            <a:xfrm>
              <a:off x="5508104" y="4581128"/>
              <a:ext cx="648072"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rPr>
                <a:t>+2</a:t>
              </a:r>
              <a:endParaRPr lang="it-IT" sz="2400" dirty="0">
                <a:solidFill>
                  <a:srgbClr val="000066"/>
                </a:solidFill>
                <a:latin typeface="Comic Sans MS" pitchFamily="66"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rticle-imag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3" name="Gruppo 2"/>
          <p:cNvGrpSpPr/>
          <p:nvPr/>
        </p:nvGrpSpPr>
        <p:grpSpPr>
          <a:xfrm>
            <a:off x="-27384" y="332656"/>
            <a:ext cx="9144000" cy="576064"/>
            <a:chOff x="0" y="332656"/>
            <a:chExt cx="9144000" cy="576064"/>
          </a:xfrm>
        </p:grpSpPr>
        <p:pic>
          <p:nvPicPr>
            <p:cNvPr id="4"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0" y="332656"/>
              <a:ext cx="9144000" cy="576064"/>
            </a:xfrm>
            <a:prstGeom prst="rect">
              <a:avLst/>
            </a:prstGeom>
            <a:noFill/>
          </p:spPr>
        </p:pic>
        <p:sp>
          <p:nvSpPr>
            <p:cNvPr id="5" name="CasellaDiTesto 4"/>
            <p:cNvSpPr txBox="1"/>
            <p:nvPr/>
          </p:nvSpPr>
          <p:spPr>
            <a:xfrm>
              <a:off x="0" y="332656"/>
              <a:ext cx="9144000" cy="523220"/>
            </a:xfrm>
            <a:prstGeom prst="rect">
              <a:avLst/>
            </a:prstGeom>
            <a:noFill/>
          </p:spPr>
          <p:txBody>
            <a:bodyPr wrap="square" rtlCol="0">
              <a:spAutoFit/>
            </a:bodyPr>
            <a:lstStyle/>
            <a:p>
              <a:r>
                <a:rPr lang="it-IT" sz="2800" dirty="0" smtClean="0">
                  <a:latin typeface="Morris Roman Alternate" pitchFamily="2" charset="0"/>
                </a:rPr>
                <a:t>Obiettivo: Pietra Filosofale, produrre oro da materiali poco costosi</a:t>
              </a:r>
              <a:endParaRPr lang="it-IT" sz="2800" dirty="0">
                <a:latin typeface="Morris Roman Alternate" pitchFamily="2" charset="0"/>
              </a:endParaRPr>
            </a:p>
          </p:txBody>
        </p:sp>
      </p:grpSp>
      <p:grpSp>
        <p:nvGrpSpPr>
          <p:cNvPr id="6" name="Gruppo 5"/>
          <p:cNvGrpSpPr/>
          <p:nvPr/>
        </p:nvGrpSpPr>
        <p:grpSpPr>
          <a:xfrm>
            <a:off x="-27384" y="908720"/>
            <a:ext cx="9144000" cy="576064"/>
            <a:chOff x="35496" y="1124744"/>
            <a:chExt cx="9144000" cy="576064"/>
          </a:xfrm>
        </p:grpSpPr>
        <p:pic>
          <p:nvPicPr>
            <p:cNvPr id="7"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8" name="CasellaDiTesto 7"/>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Cosa c’è nel pallone: urina (degli studenti?), sabbia</a:t>
              </a:r>
              <a:endParaRPr lang="it-IT" sz="2800" dirty="0">
                <a:latin typeface="Morris Roman Alternate" pitchFamily="2" charset="0"/>
              </a:endParaRPr>
            </a:p>
          </p:txBody>
        </p:sp>
      </p:grpSp>
      <p:grpSp>
        <p:nvGrpSpPr>
          <p:cNvPr id="9" name="Gruppo 8"/>
          <p:cNvGrpSpPr/>
          <p:nvPr/>
        </p:nvGrpSpPr>
        <p:grpSpPr>
          <a:xfrm>
            <a:off x="-27384" y="1484784"/>
            <a:ext cx="9144000" cy="576064"/>
            <a:chOff x="35496" y="1124744"/>
            <a:chExt cx="9144000" cy="576064"/>
          </a:xfrm>
        </p:grpSpPr>
        <p:pic>
          <p:nvPicPr>
            <p:cNvPr id="10"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11" name="CasellaDiTesto 10"/>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Cosa si è formato al riscaldamento prolungato? </a:t>
              </a:r>
              <a:endParaRPr lang="it-IT" sz="2800" dirty="0">
                <a:latin typeface="Morris Roman Alternate" pitchFamily="2" charset="0"/>
              </a:endParaRPr>
            </a:p>
          </p:txBody>
        </p:sp>
      </p:grpSp>
      <p:grpSp>
        <p:nvGrpSpPr>
          <p:cNvPr id="12" name="Gruppo 11"/>
          <p:cNvGrpSpPr/>
          <p:nvPr/>
        </p:nvGrpSpPr>
        <p:grpSpPr>
          <a:xfrm>
            <a:off x="-27384" y="2060848"/>
            <a:ext cx="9144000" cy="576064"/>
            <a:chOff x="35496" y="1124744"/>
            <a:chExt cx="9144000" cy="576064"/>
          </a:xfrm>
        </p:grpSpPr>
        <p:pic>
          <p:nvPicPr>
            <p:cNvPr id="13"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14" name="CasellaDiTesto 13"/>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 </a:t>
              </a:r>
              <a:endParaRPr lang="it-IT" sz="2800" dirty="0">
                <a:latin typeface="Morris Roman Alternate" pitchFamily="2" charset="0"/>
              </a:endParaRPr>
            </a:p>
          </p:txBody>
        </p:sp>
      </p:grpSp>
      <p:grpSp>
        <p:nvGrpSpPr>
          <p:cNvPr id="15" name="Gruppo 14"/>
          <p:cNvGrpSpPr/>
          <p:nvPr/>
        </p:nvGrpSpPr>
        <p:grpSpPr>
          <a:xfrm>
            <a:off x="1763688" y="2024844"/>
            <a:ext cx="2448272" cy="576064"/>
            <a:chOff x="35496" y="1124744"/>
            <a:chExt cx="9144000" cy="576064"/>
          </a:xfrm>
        </p:grpSpPr>
        <p:pic>
          <p:nvPicPr>
            <p:cNvPr id="16"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17" name="CasellaDiTesto 16"/>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fosfato di sodio</a:t>
              </a:r>
              <a:endParaRPr lang="it-IT" sz="2800" dirty="0">
                <a:latin typeface="Morris Roman Alternate" pitchFamily="2" charset="0"/>
              </a:endParaRPr>
            </a:p>
          </p:txBody>
        </p:sp>
      </p:grpSp>
      <p:grpSp>
        <p:nvGrpSpPr>
          <p:cNvPr id="18" name="Gruppo 17"/>
          <p:cNvGrpSpPr/>
          <p:nvPr/>
        </p:nvGrpSpPr>
        <p:grpSpPr>
          <a:xfrm>
            <a:off x="4355976" y="2024844"/>
            <a:ext cx="2448272" cy="576064"/>
            <a:chOff x="35496" y="1124744"/>
            <a:chExt cx="9144000" cy="576064"/>
          </a:xfrm>
        </p:grpSpPr>
        <p:pic>
          <p:nvPicPr>
            <p:cNvPr id="19"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20" name="CasellaDiTesto 19"/>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carbone</a:t>
              </a:r>
              <a:endParaRPr lang="it-IT" sz="2800" dirty="0">
                <a:latin typeface="Morris Roman Alternate" pitchFamily="2" charset="0"/>
              </a:endParaRPr>
            </a:p>
          </p:txBody>
        </p:sp>
      </p:grpSp>
      <p:pic>
        <p:nvPicPr>
          <p:cNvPr id="21" name="Picture 4" descr="Image result for carta quadrettata"/>
          <p:cNvPicPr>
            <a:picLocks noChangeAspect="1" noChangeArrowheads="1"/>
          </p:cNvPicPr>
          <p:nvPr/>
        </p:nvPicPr>
        <p:blipFill>
          <a:blip r:embed="rId5" cstate="print"/>
          <a:srcRect b="74013"/>
          <a:stretch>
            <a:fillRect/>
          </a:stretch>
        </p:blipFill>
        <p:spPr bwMode="auto">
          <a:xfrm>
            <a:off x="0" y="3927868"/>
            <a:ext cx="9144000" cy="2237436"/>
          </a:xfrm>
          <a:prstGeom prst="rect">
            <a:avLst/>
          </a:prstGeom>
          <a:noFill/>
        </p:spPr>
      </p:pic>
      <p:sp>
        <p:nvSpPr>
          <p:cNvPr id="22" name="CasellaDiTesto 21"/>
          <p:cNvSpPr txBox="1"/>
          <p:nvPr/>
        </p:nvSpPr>
        <p:spPr>
          <a:xfrm>
            <a:off x="0" y="4922004"/>
            <a:ext cx="9144000" cy="523220"/>
          </a:xfrm>
          <a:prstGeom prst="rect">
            <a:avLst/>
          </a:prstGeom>
          <a:noFill/>
        </p:spPr>
        <p:txBody>
          <a:bodyPr wrap="square" rtlCol="0">
            <a:spAutoFit/>
          </a:bodyPr>
          <a:lstStyle/>
          <a:p>
            <a:pPr algn="ctr"/>
            <a:r>
              <a:rPr lang="it-IT" sz="2800" dirty="0" smtClean="0">
                <a:solidFill>
                  <a:srgbClr val="000066"/>
                </a:solidFill>
                <a:latin typeface="Comic Sans MS" pitchFamily="66" charset="0"/>
                <a:cs typeface="Arial" pitchFamily="34" charset="0"/>
              </a:rPr>
              <a:t>  </a:t>
            </a:r>
            <a:r>
              <a:rPr lang="pl-PL" sz="2800" dirty="0" smtClean="0">
                <a:solidFill>
                  <a:srgbClr val="000066"/>
                </a:solidFill>
                <a:latin typeface="Comic Sans MS" pitchFamily="66" charset="0"/>
                <a:cs typeface="Arial" pitchFamily="34" charset="0"/>
              </a:rPr>
              <a:t>NaPO</a:t>
            </a:r>
            <a:r>
              <a:rPr lang="pl-PL" sz="2800" baseline="-25000" dirty="0" smtClean="0">
                <a:solidFill>
                  <a:srgbClr val="000066"/>
                </a:solidFill>
                <a:latin typeface="Comic Sans MS" pitchFamily="66" charset="0"/>
                <a:cs typeface="Arial" pitchFamily="34" charset="0"/>
              </a:rPr>
              <a:t>3</a:t>
            </a:r>
            <a:r>
              <a:rPr lang="pl-PL" sz="2800" dirty="0" smtClean="0">
                <a:solidFill>
                  <a:srgbClr val="000066"/>
                </a:solidFill>
                <a:latin typeface="Comic Sans MS" pitchFamily="66" charset="0"/>
                <a:cs typeface="Arial" pitchFamily="34" charset="0"/>
              </a:rPr>
              <a:t> + </a:t>
            </a:r>
            <a:r>
              <a:rPr lang="it-IT" sz="2800" dirty="0" smtClean="0">
                <a:solidFill>
                  <a:srgbClr val="000066"/>
                </a:solidFill>
                <a:latin typeface="Comic Sans MS" pitchFamily="66" charset="0"/>
                <a:cs typeface="Arial" pitchFamily="34" charset="0"/>
              </a:rPr>
              <a:t> C +   </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  P</a:t>
            </a:r>
            <a:r>
              <a:rPr lang="pl-PL" sz="2800" baseline="-25000" dirty="0" smtClean="0">
                <a:solidFill>
                  <a:srgbClr val="000066"/>
                </a:solidFill>
                <a:latin typeface="Comic Sans MS" pitchFamily="66" charset="0"/>
                <a:cs typeface="Arial" pitchFamily="34" charset="0"/>
              </a:rPr>
              <a:t>4</a:t>
            </a:r>
            <a:r>
              <a:rPr lang="it-IT" sz="2800" dirty="0" smtClean="0">
                <a:solidFill>
                  <a:srgbClr val="000066"/>
                </a:solidFill>
                <a:latin typeface="Comic Sans MS" pitchFamily="66" charset="0"/>
                <a:cs typeface="Arial" pitchFamily="34" charset="0"/>
              </a:rPr>
              <a:t> +    CO +   </a:t>
            </a:r>
            <a:r>
              <a:rPr lang="pl-PL" sz="2800" dirty="0" smtClean="0">
                <a:solidFill>
                  <a:srgbClr val="000066"/>
                </a:solidFill>
                <a:latin typeface="Comic Sans MS" pitchFamily="66" charset="0"/>
                <a:cs typeface="Arial" pitchFamily="34" charset="0"/>
              </a:rPr>
              <a:t>Na</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3</a:t>
            </a:r>
            <a:r>
              <a:rPr lang="it-IT" sz="2800" baseline="-25000" dirty="0" smtClean="0">
                <a:solidFill>
                  <a:srgbClr val="000066"/>
                </a:solidFill>
                <a:latin typeface="Comic Sans MS" pitchFamily="66" charset="0"/>
                <a:cs typeface="Arial" pitchFamily="34" charset="0"/>
              </a:rPr>
              <a:t>  </a:t>
            </a:r>
            <a:endParaRPr lang="it-IT" sz="2800" dirty="0">
              <a:solidFill>
                <a:srgbClr val="000066"/>
              </a:solidFill>
              <a:latin typeface="Comic Sans MS" pitchFamily="66" charset="0"/>
              <a:cs typeface="Arial" pitchFamily="34" charset="0"/>
            </a:endParaRPr>
          </a:p>
        </p:txBody>
      </p:sp>
      <p:sp>
        <p:nvSpPr>
          <p:cNvPr id="23" name="CasellaDiTesto 22"/>
          <p:cNvSpPr txBox="1"/>
          <p:nvPr/>
        </p:nvSpPr>
        <p:spPr>
          <a:xfrm>
            <a:off x="1187624" y="4581128"/>
            <a:ext cx="648072"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rPr>
              <a:t>+5</a:t>
            </a:r>
            <a:endParaRPr lang="it-IT" sz="2400" dirty="0">
              <a:solidFill>
                <a:srgbClr val="000066"/>
              </a:solidFill>
              <a:latin typeface="Comic Sans MS" pitchFamily="66" charset="0"/>
            </a:endParaRPr>
          </a:p>
        </p:txBody>
      </p:sp>
      <p:sp>
        <p:nvSpPr>
          <p:cNvPr id="24" name="CasellaDiTesto 23"/>
          <p:cNvSpPr txBox="1"/>
          <p:nvPr/>
        </p:nvSpPr>
        <p:spPr>
          <a:xfrm>
            <a:off x="4499992" y="4581128"/>
            <a:ext cx="648072" cy="461665"/>
          </a:xfrm>
          <a:prstGeom prst="rect">
            <a:avLst/>
          </a:prstGeom>
          <a:noFill/>
        </p:spPr>
        <p:txBody>
          <a:bodyPr wrap="square" rtlCol="0">
            <a:spAutoFit/>
          </a:bodyPr>
          <a:lstStyle/>
          <a:p>
            <a:r>
              <a:rPr lang="it-IT" sz="2400" dirty="0" smtClean="0">
                <a:solidFill>
                  <a:srgbClr val="000066"/>
                </a:solidFill>
                <a:latin typeface="Comic Sans MS" pitchFamily="66" charset="0"/>
              </a:rPr>
              <a:t>  0</a:t>
            </a:r>
            <a:endParaRPr lang="it-IT" sz="2400" dirty="0">
              <a:solidFill>
                <a:srgbClr val="000066"/>
              </a:solidFill>
              <a:latin typeface="Comic Sans MS" pitchFamily="66" charset="0"/>
            </a:endParaRPr>
          </a:p>
        </p:txBody>
      </p:sp>
      <p:sp>
        <p:nvSpPr>
          <p:cNvPr id="25" name="CasellaDiTesto 24"/>
          <p:cNvSpPr txBox="1"/>
          <p:nvPr/>
        </p:nvSpPr>
        <p:spPr>
          <a:xfrm>
            <a:off x="2411760" y="4581128"/>
            <a:ext cx="648072"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rPr>
              <a:t>0</a:t>
            </a:r>
            <a:endParaRPr lang="it-IT" sz="2400" dirty="0">
              <a:solidFill>
                <a:srgbClr val="000066"/>
              </a:solidFill>
              <a:latin typeface="Comic Sans MS" pitchFamily="66" charset="0"/>
            </a:endParaRPr>
          </a:p>
        </p:txBody>
      </p:sp>
      <p:sp>
        <p:nvSpPr>
          <p:cNvPr id="26" name="CasellaDiTesto 25"/>
          <p:cNvSpPr txBox="1"/>
          <p:nvPr/>
        </p:nvSpPr>
        <p:spPr>
          <a:xfrm>
            <a:off x="5508104" y="4581128"/>
            <a:ext cx="648072"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rPr>
              <a:t>+2</a:t>
            </a:r>
            <a:endParaRPr lang="it-IT" sz="2400" dirty="0">
              <a:solidFill>
                <a:srgbClr val="000066"/>
              </a:solidFill>
              <a:latin typeface="Comic Sans MS" pitchFamily="66" charset="0"/>
            </a:endParaRPr>
          </a:p>
        </p:txBody>
      </p:sp>
      <p:grpSp>
        <p:nvGrpSpPr>
          <p:cNvPr id="27" name="Gruppo 34"/>
          <p:cNvGrpSpPr/>
          <p:nvPr/>
        </p:nvGrpSpPr>
        <p:grpSpPr>
          <a:xfrm>
            <a:off x="1547664" y="3861048"/>
            <a:ext cx="3240360" cy="792088"/>
            <a:chOff x="1547664" y="3861048"/>
            <a:chExt cx="3240360" cy="792088"/>
          </a:xfrm>
        </p:grpSpPr>
        <p:cxnSp>
          <p:nvCxnSpPr>
            <p:cNvPr id="28" name="Connettore 1 27"/>
            <p:cNvCxnSpPr/>
            <p:nvPr/>
          </p:nvCxnSpPr>
          <p:spPr>
            <a:xfrm flipV="1">
              <a:off x="1547664" y="4221088"/>
              <a:ext cx="0" cy="360040"/>
            </a:xfrm>
            <a:prstGeom prst="line">
              <a:avLst/>
            </a:prstGeom>
            <a:ln w="28575">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29" name="Connettore 1 28"/>
            <p:cNvCxnSpPr/>
            <p:nvPr/>
          </p:nvCxnSpPr>
          <p:spPr>
            <a:xfrm>
              <a:off x="4788024" y="4221088"/>
              <a:ext cx="0" cy="432048"/>
            </a:xfrm>
            <a:prstGeom prst="line">
              <a:avLst/>
            </a:prstGeom>
            <a:ln w="28575">
              <a:solidFill>
                <a:srgbClr val="00006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Connettore 1 32"/>
            <p:cNvCxnSpPr/>
            <p:nvPr/>
          </p:nvCxnSpPr>
          <p:spPr>
            <a:xfrm>
              <a:off x="1547664" y="4221088"/>
              <a:ext cx="3240360" cy="0"/>
            </a:xfrm>
            <a:prstGeom prst="line">
              <a:avLst/>
            </a:prstGeom>
            <a:ln w="28575">
              <a:solidFill>
                <a:srgbClr val="000066"/>
              </a:solidFill>
            </a:ln>
          </p:spPr>
          <p:style>
            <a:lnRef idx="1">
              <a:schemeClr val="accent1"/>
            </a:lnRef>
            <a:fillRef idx="0">
              <a:schemeClr val="accent1"/>
            </a:fillRef>
            <a:effectRef idx="0">
              <a:schemeClr val="accent1"/>
            </a:effectRef>
            <a:fontRef idx="minor">
              <a:schemeClr val="tx1"/>
            </a:fontRef>
          </p:style>
        </p:cxnSp>
        <p:sp>
          <p:nvSpPr>
            <p:cNvPr id="34" name="CasellaDiTesto 33"/>
            <p:cNvSpPr txBox="1"/>
            <p:nvPr/>
          </p:nvSpPr>
          <p:spPr>
            <a:xfrm>
              <a:off x="2555776" y="3861048"/>
              <a:ext cx="1143744"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rPr>
                <a:t>+ 5 e</a:t>
              </a:r>
              <a:r>
                <a:rPr lang="it-IT" sz="2400" baseline="30000" dirty="0" smtClean="0">
                  <a:solidFill>
                    <a:srgbClr val="000066"/>
                  </a:solidFill>
                  <a:latin typeface="Comic Sans MS" pitchFamily="66" charset="0"/>
                  <a:sym typeface="Symbol"/>
                </a:rPr>
                <a:t></a:t>
              </a:r>
              <a:endParaRPr lang="it-IT" sz="2400" baseline="30000" dirty="0">
                <a:solidFill>
                  <a:srgbClr val="000066"/>
                </a:solidFill>
                <a:latin typeface="Comic Sans MS" pitchFamily="66" charset="0"/>
              </a:endParaRPr>
            </a:p>
          </p:txBody>
        </p:sp>
      </p:grpSp>
      <p:grpSp>
        <p:nvGrpSpPr>
          <p:cNvPr id="30" name="Gruppo 42"/>
          <p:cNvGrpSpPr/>
          <p:nvPr/>
        </p:nvGrpSpPr>
        <p:grpSpPr>
          <a:xfrm>
            <a:off x="2699792" y="5373216"/>
            <a:ext cx="3240360" cy="893713"/>
            <a:chOff x="2699792" y="5373216"/>
            <a:chExt cx="3240360" cy="893713"/>
          </a:xfrm>
        </p:grpSpPr>
        <p:grpSp>
          <p:nvGrpSpPr>
            <p:cNvPr id="31" name="Gruppo 41"/>
            <p:cNvGrpSpPr/>
            <p:nvPr/>
          </p:nvGrpSpPr>
          <p:grpSpPr>
            <a:xfrm>
              <a:off x="2699792" y="5373216"/>
              <a:ext cx="3240360" cy="432048"/>
              <a:chOff x="5508104" y="5229200"/>
              <a:chExt cx="3240360" cy="432048"/>
            </a:xfrm>
          </p:grpSpPr>
          <p:cxnSp>
            <p:nvCxnSpPr>
              <p:cNvPr id="38" name="Connettore 1 37"/>
              <p:cNvCxnSpPr/>
              <p:nvPr/>
            </p:nvCxnSpPr>
            <p:spPr>
              <a:xfrm flipV="1">
                <a:off x="8748464" y="5229200"/>
                <a:ext cx="0" cy="432048"/>
              </a:xfrm>
              <a:prstGeom prst="line">
                <a:avLst/>
              </a:prstGeom>
              <a:ln w="28575">
                <a:solidFill>
                  <a:srgbClr val="000066"/>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Connettore 1 36"/>
              <p:cNvCxnSpPr/>
              <p:nvPr/>
            </p:nvCxnSpPr>
            <p:spPr>
              <a:xfrm>
                <a:off x="5508104" y="5301208"/>
                <a:ext cx="0" cy="360040"/>
              </a:xfrm>
              <a:prstGeom prst="line">
                <a:avLst/>
              </a:prstGeom>
              <a:ln w="28575">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39" name="Connettore 1 38"/>
              <p:cNvCxnSpPr/>
              <p:nvPr/>
            </p:nvCxnSpPr>
            <p:spPr>
              <a:xfrm flipH="1">
                <a:off x="5508104" y="5661248"/>
                <a:ext cx="3240360" cy="0"/>
              </a:xfrm>
              <a:prstGeom prst="line">
                <a:avLst/>
              </a:prstGeom>
              <a:ln w="28575">
                <a:solidFill>
                  <a:srgbClr val="000066"/>
                </a:solidFill>
              </a:ln>
            </p:spPr>
            <p:style>
              <a:lnRef idx="1">
                <a:schemeClr val="accent1"/>
              </a:lnRef>
              <a:fillRef idx="0">
                <a:schemeClr val="accent1"/>
              </a:fillRef>
              <a:effectRef idx="0">
                <a:schemeClr val="accent1"/>
              </a:effectRef>
              <a:fontRef idx="minor">
                <a:schemeClr val="tx1"/>
              </a:fontRef>
            </p:style>
          </p:cxnSp>
        </p:grpSp>
        <p:sp>
          <p:nvSpPr>
            <p:cNvPr id="40" name="CasellaDiTesto 39"/>
            <p:cNvSpPr txBox="1"/>
            <p:nvPr/>
          </p:nvSpPr>
          <p:spPr>
            <a:xfrm>
              <a:off x="3635896" y="5805264"/>
              <a:ext cx="1143744" cy="461665"/>
            </a:xfrm>
            <a:prstGeom prst="rect">
              <a:avLst/>
            </a:prstGeom>
            <a:noFill/>
          </p:spPr>
          <p:txBody>
            <a:bodyPr wrap="square" rtlCol="0">
              <a:spAutoFit/>
            </a:bodyPr>
            <a:lstStyle/>
            <a:p>
              <a:pPr algn="ctr"/>
              <a:r>
                <a:rPr lang="it-IT" sz="2400" dirty="0" smtClean="0">
                  <a:solidFill>
                    <a:srgbClr val="000066"/>
                  </a:solidFill>
                  <a:latin typeface="Comic Sans MS" pitchFamily="66" charset="0"/>
                  <a:sym typeface="Symbol"/>
                </a:rPr>
                <a:t></a:t>
              </a:r>
              <a:r>
                <a:rPr lang="it-IT" sz="2400" dirty="0" smtClean="0">
                  <a:solidFill>
                    <a:srgbClr val="000066"/>
                  </a:solidFill>
                  <a:latin typeface="Comic Sans MS" pitchFamily="66" charset="0"/>
                </a:rPr>
                <a:t> 2 e</a:t>
              </a:r>
              <a:r>
                <a:rPr lang="it-IT" sz="2400" baseline="30000" dirty="0" smtClean="0">
                  <a:solidFill>
                    <a:srgbClr val="000066"/>
                  </a:solidFill>
                  <a:latin typeface="Comic Sans MS" pitchFamily="66" charset="0"/>
                  <a:sym typeface="Symbol"/>
                </a:rPr>
                <a:t></a:t>
              </a:r>
              <a:endParaRPr lang="it-IT" sz="2400" baseline="30000" dirty="0">
                <a:solidFill>
                  <a:srgbClr val="000066"/>
                </a:solidFill>
                <a:latin typeface="Comic Sans MS" pitchFamily="66"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left)">
                                      <p:cBhvr>
                                        <p:cTn id="1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rticle-imag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4" name="Gruppo 3"/>
          <p:cNvGrpSpPr/>
          <p:nvPr/>
        </p:nvGrpSpPr>
        <p:grpSpPr>
          <a:xfrm>
            <a:off x="-27384" y="332656"/>
            <a:ext cx="9144000" cy="576064"/>
            <a:chOff x="0" y="332656"/>
            <a:chExt cx="9144000" cy="576064"/>
          </a:xfrm>
        </p:grpSpPr>
        <p:pic>
          <p:nvPicPr>
            <p:cNvPr id="5"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0" y="332656"/>
              <a:ext cx="9144000" cy="576064"/>
            </a:xfrm>
            <a:prstGeom prst="rect">
              <a:avLst/>
            </a:prstGeom>
            <a:noFill/>
          </p:spPr>
        </p:pic>
        <p:sp>
          <p:nvSpPr>
            <p:cNvPr id="6" name="CasellaDiTesto 5"/>
            <p:cNvSpPr txBox="1"/>
            <p:nvPr/>
          </p:nvSpPr>
          <p:spPr>
            <a:xfrm>
              <a:off x="0" y="332656"/>
              <a:ext cx="9144000" cy="523220"/>
            </a:xfrm>
            <a:prstGeom prst="rect">
              <a:avLst/>
            </a:prstGeom>
            <a:noFill/>
          </p:spPr>
          <p:txBody>
            <a:bodyPr wrap="square" rtlCol="0">
              <a:spAutoFit/>
            </a:bodyPr>
            <a:lstStyle/>
            <a:p>
              <a:r>
                <a:rPr lang="it-IT" sz="2800" dirty="0" smtClean="0">
                  <a:latin typeface="Morris Roman Alternate" pitchFamily="2" charset="0"/>
                </a:rPr>
                <a:t>Obiettivo: Pietra Filosofale, produrre oro da materiali poco costosi</a:t>
              </a:r>
              <a:endParaRPr lang="it-IT" sz="2800" dirty="0">
                <a:latin typeface="Morris Roman Alternate" pitchFamily="2" charset="0"/>
              </a:endParaRPr>
            </a:p>
          </p:txBody>
        </p:sp>
      </p:grpSp>
      <p:grpSp>
        <p:nvGrpSpPr>
          <p:cNvPr id="7" name="Gruppo 6"/>
          <p:cNvGrpSpPr/>
          <p:nvPr/>
        </p:nvGrpSpPr>
        <p:grpSpPr>
          <a:xfrm>
            <a:off x="-27384" y="908720"/>
            <a:ext cx="9144000" cy="576064"/>
            <a:chOff x="35496" y="1124744"/>
            <a:chExt cx="9144000" cy="576064"/>
          </a:xfrm>
        </p:grpSpPr>
        <p:pic>
          <p:nvPicPr>
            <p:cNvPr id="8"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9" name="CasellaDiTesto 8"/>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Cosa c’è nel pallone: urina (degli studenti?), sabbia</a:t>
              </a:r>
              <a:endParaRPr lang="it-IT" sz="2800" dirty="0">
                <a:latin typeface="Morris Roman Alternate" pitchFamily="2" charset="0"/>
              </a:endParaRPr>
            </a:p>
          </p:txBody>
        </p:sp>
      </p:grpSp>
      <p:grpSp>
        <p:nvGrpSpPr>
          <p:cNvPr id="10" name="Gruppo 9"/>
          <p:cNvGrpSpPr/>
          <p:nvPr/>
        </p:nvGrpSpPr>
        <p:grpSpPr>
          <a:xfrm>
            <a:off x="-27384" y="1484784"/>
            <a:ext cx="9144000" cy="576064"/>
            <a:chOff x="35496" y="1124744"/>
            <a:chExt cx="9144000" cy="576064"/>
          </a:xfrm>
        </p:grpSpPr>
        <p:pic>
          <p:nvPicPr>
            <p:cNvPr id="11"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12" name="CasellaDiTesto 11"/>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Cosa si è formato al riscaldamento prolungato? </a:t>
              </a:r>
              <a:endParaRPr lang="it-IT" sz="2800" dirty="0">
                <a:latin typeface="Morris Roman Alternate" pitchFamily="2" charset="0"/>
              </a:endParaRPr>
            </a:p>
          </p:txBody>
        </p:sp>
      </p:grpSp>
      <p:grpSp>
        <p:nvGrpSpPr>
          <p:cNvPr id="13" name="Gruppo 12"/>
          <p:cNvGrpSpPr/>
          <p:nvPr/>
        </p:nvGrpSpPr>
        <p:grpSpPr>
          <a:xfrm>
            <a:off x="-27384" y="2060848"/>
            <a:ext cx="9144000" cy="576064"/>
            <a:chOff x="35496" y="1124744"/>
            <a:chExt cx="9144000" cy="576064"/>
          </a:xfrm>
        </p:grpSpPr>
        <p:pic>
          <p:nvPicPr>
            <p:cNvPr id="14" name="Picture 2" descr="Carta di sfondo oro chiaro della carta pergamena dell'annata di grunge sfondo texture â Foto Stock"/>
            <p:cNvPicPr>
              <a:picLocks noChangeAspect="1" noChangeArrowheads="1"/>
            </p:cNvPicPr>
            <p:nvPr/>
          </p:nvPicPr>
          <p:blipFill>
            <a:blip r:embed="rId3" cstate="print"/>
            <a:srcRect/>
            <a:stretch>
              <a:fillRect/>
            </a:stretch>
          </p:blipFill>
          <p:spPr bwMode="auto">
            <a:xfrm>
              <a:off x="35496" y="1124744"/>
              <a:ext cx="9144000" cy="576064"/>
            </a:xfrm>
            <a:prstGeom prst="rect">
              <a:avLst/>
            </a:prstGeom>
            <a:noFill/>
          </p:spPr>
        </p:pic>
        <p:sp>
          <p:nvSpPr>
            <p:cNvPr id="15" name="CasellaDiTesto 14"/>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 </a:t>
              </a:r>
              <a:endParaRPr lang="it-IT" sz="2800" dirty="0">
                <a:latin typeface="Morris Roman Alternate" pitchFamily="2" charset="0"/>
              </a:endParaRPr>
            </a:p>
          </p:txBody>
        </p:sp>
      </p:grpSp>
      <p:grpSp>
        <p:nvGrpSpPr>
          <p:cNvPr id="16" name="Gruppo 15"/>
          <p:cNvGrpSpPr/>
          <p:nvPr/>
        </p:nvGrpSpPr>
        <p:grpSpPr>
          <a:xfrm>
            <a:off x="1763688" y="2024844"/>
            <a:ext cx="2448272" cy="576064"/>
            <a:chOff x="35496" y="1124744"/>
            <a:chExt cx="9144000" cy="576064"/>
          </a:xfrm>
        </p:grpSpPr>
        <p:pic>
          <p:nvPicPr>
            <p:cNvPr id="17"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18" name="CasellaDiTesto 17"/>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fosfato di sodio</a:t>
              </a:r>
              <a:endParaRPr lang="it-IT" sz="2800" dirty="0">
                <a:latin typeface="Morris Roman Alternate" pitchFamily="2" charset="0"/>
              </a:endParaRPr>
            </a:p>
          </p:txBody>
        </p:sp>
      </p:grpSp>
      <p:grpSp>
        <p:nvGrpSpPr>
          <p:cNvPr id="19" name="Gruppo 18"/>
          <p:cNvGrpSpPr/>
          <p:nvPr/>
        </p:nvGrpSpPr>
        <p:grpSpPr>
          <a:xfrm>
            <a:off x="4355976" y="2024844"/>
            <a:ext cx="2448272" cy="576064"/>
            <a:chOff x="35496" y="1124744"/>
            <a:chExt cx="9144000" cy="576064"/>
          </a:xfrm>
        </p:grpSpPr>
        <p:pic>
          <p:nvPicPr>
            <p:cNvPr id="20" name="Picture 2" descr="Carta di sfondo oro chiaro della carta pergamena dell'annata di grunge sfondo texture â Foto Stock"/>
            <p:cNvPicPr>
              <a:picLocks noChangeAspect="1" noChangeArrowheads="1"/>
            </p:cNvPicPr>
            <p:nvPr/>
          </p:nvPicPr>
          <p:blipFill>
            <a:blip r:embed="rId4" cstate="print"/>
            <a:srcRect/>
            <a:stretch>
              <a:fillRect/>
            </a:stretch>
          </p:blipFill>
          <p:spPr bwMode="auto">
            <a:xfrm>
              <a:off x="35496" y="1124744"/>
              <a:ext cx="9144000" cy="576064"/>
            </a:xfrm>
            <a:prstGeom prst="rect">
              <a:avLst/>
            </a:prstGeom>
            <a:noFill/>
          </p:spPr>
        </p:pic>
        <p:sp>
          <p:nvSpPr>
            <p:cNvPr id="21" name="CasellaDiTesto 20"/>
            <p:cNvSpPr txBox="1"/>
            <p:nvPr/>
          </p:nvSpPr>
          <p:spPr>
            <a:xfrm>
              <a:off x="35496" y="1124744"/>
              <a:ext cx="9144000" cy="523220"/>
            </a:xfrm>
            <a:prstGeom prst="rect">
              <a:avLst/>
            </a:prstGeom>
            <a:noFill/>
          </p:spPr>
          <p:txBody>
            <a:bodyPr wrap="square" rtlCol="0">
              <a:spAutoFit/>
            </a:bodyPr>
            <a:lstStyle/>
            <a:p>
              <a:pPr algn="ctr"/>
              <a:r>
                <a:rPr lang="it-IT" sz="2800" dirty="0" smtClean="0">
                  <a:latin typeface="Morris Roman Alternate" pitchFamily="2" charset="0"/>
                </a:rPr>
                <a:t>carbone</a:t>
              </a:r>
              <a:endParaRPr lang="it-IT" sz="2800" dirty="0">
                <a:latin typeface="Morris Roman Alternate" pitchFamily="2" charset="0"/>
              </a:endParaRPr>
            </a:p>
          </p:txBody>
        </p:sp>
      </p:grpSp>
      <p:pic>
        <p:nvPicPr>
          <p:cNvPr id="22" name="Picture 4" descr="Image result for carta quadrettata"/>
          <p:cNvPicPr>
            <a:picLocks noChangeAspect="1" noChangeArrowheads="1"/>
          </p:cNvPicPr>
          <p:nvPr/>
        </p:nvPicPr>
        <p:blipFill>
          <a:blip r:embed="rId5" cstate="print"/>
          <a:srcRect b="74013"/>
          <a:stretch>
            <a:fillRect/>
          </a:stretch>
        </p:blipFill>
        <p:spPr bwMode="auto">
          <a:xfrm>
            <a:off x="0" y="3927868"/>
            <a:ext cx="9144000" cy="2237436"/>
          </a:xfrm>
          <a:prstGeom prst="rect">
            <a:avLst/>
          </a:prstGeom>
          <a:noFill/>
        </p:spPr>
      </p:pic>
      <p:sp>
        <p:nvSpPr>
          <p:cNvPr id="23" name="CasellaDiTesto 22"/>
          <p:cNvSpPr txBox="1"/>
          <p:nvPr/>
        </p:nvSpPr>
        <p:spPr>
          <a:xfrm>
            <a:off x="0" y="4922004"/>
            <a:ext cx="9144000" cy="523220"/>
          </a:xfrm>
          <a:prstGeom prst="rect">
            <a:avLst/>
          </a:prstGeom>
          <a:noFill/>
        </p:spPr>
        <p:txBody>
          <a:bodyPr wrap="square" rtlCol="0">
            <a:spAutoFit/>
          </a:bodyPr>
          <a:lstStyle/>
          <a:p>
            <a:pPr algn="ctr"/>
            <a:r>
              <a:rPr lang="it-IT" sz="2800" dirty="0" smtClean="0">
                <a:solidFill>
                  <a:srgbClr val="000066"/>
                </a:solidFill>
                <a:latin typeface="Comic Sans MS" pitchFamily="66" charset="0"/>
                <a:cs typeface="Arial" pitchFamily="34" charset="0"/>
              </a:rPr>
              <a:t>4 </a:t>
            </a:r>
            <a:r>
              <a:rPr lang="pl-PL" sz="2800" dirty="0" smtClean="0">
                <a:solidFill>
                  <a:srgbClr val="000066"/>
                </a:solidFill>
                <a:latin typeface="Comic Sans MS" pitchFamily="66" charset="0"/>
                <a:cs typeface="Arial" pitchFamily="34" charset="0"/>
              </a:rPr>
              <a:t>NaPO</a:t>
            </a:r>
            <a:r>
              <a:rPr lang="pl-PL" sz="2800" baseline="-25000" dirty="0" smtClean="0">
                <a:solidFill>
                  <a:srgbClr val="000066"/>
                </a:solidFill>
                <a:latin typeface="Comic Sans MS" pitchFamily="66" charset="0"/>
                <a:cs typeface="Arial" pitchFamily="34" charset="0"/>
              </a:rPr>
              <a:t>3</a:t>
            </a:r>
            <a:r>
              <a:rPr lang="pl-PL" sz="2800" dirty="0" smtClean="0">
                <a:solidFill>
                  <a:srgbClr val="000066"/>
                </a:solidFill>
                <a:latin typeface="Comic Sans MS" pitchFamily="66" charset="0"/>
                <a:cs typeface="Arial" pitchFamily="34" charset="0"/>
              </a:rPr>
              <a:t> + </a:t>
            </a:r>
            <a:r>
              <a:rPr lang="it-IT" sz="2800" dirty="0" smtClean="0">
                <a:solidFill>
                  <a:srgbClr val="000066"/>
                </a:solidFill>
                <a:latin typeface="Comic Sans MS" pitchFamily="66" charset="0"/>
                <a:cs typeface="Arial" pitchFamily="34" charset="0"/>
              </a:rPr>
              <a:t>10 C + 2 </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  P</a:t>
            </a:r>
            <a:r>
              <a:rPr lang="pl-PL" sz="2800" baseline="-25000" dirty="0" smtClean="0">
                <a:solidFill>
                  <a:srgbClr val="000066"/>
                </a:solidFill>
                <a:latin typeface="Comic Sans MS" pitchFamily="66" charset="0"/>
                <a:cs typeface="Arial" pitchFamily="34" charset="0"/>
              </a:rPr>
              <a:t>4</a:t>
            </a:r>
            <a:r>
              <a:rPr lang="it-IT" sz="2800" dirty="0" smtClean="0">
                <a:solidFill>
                  <a:srgbClr val="000066"/>
                </a:solidFill>
                <a:latin typeface="Comic Sans MS" pitchFamily="66" charset="0"/>
                <a:cs typeface="Arial" pitchFamily="34" charset="0"/>
              </a:rPr>
              <a:t> + 10 CO + 2 </a:t>
            </a:r>
            <a:r>
              <a:rPr lang="pl-PL" sz="2800" dirty="0" smtClean="0">
                <a:solidFill>
                  <a:srgbClr val="000066"/>
                </a:solidFill>
                <a:latin typeface="Comic Sans MS" pitchFamily="66" charset="0"/>
                <a:cs typeface="Arial" pitchFamily="34" charset="0"/>
              </a:rPr>
              <a:t>Na</a:t>
            </a:r>
            <a:r>
              <a:rPr lang="pl-PL" sz="2800" baseline="-25000" dirty="0" smtClean="0">
                <a:solidFill>
                  <a:srgbClr val="000066"/>
                </a:solidFill>
                <a:latin typeface="Comic Sans MS" pitchFamily="66" charset="0"/>
                <a:cs typeface="Arial" pitchFamily="34" charset="0"/>
              </a:rPr>
              <a:t>2</a:t>
            </a:r>
            <a:r>
              <a:rPr lang="pl-PL" sz="2800" dirty="0" smtClean="0">
                <a:solidFill>
                  <a:srgbClr val="000066"/>
                </a:solidFill>
                <a:latin typeface="Comic Sans MS" pitchFamily="66" charset="0"/>
                <a:cs typeface="Arial" pitchFamily="34" charset="0"/>
              </a:rPr>
              <a:t>SiO</a:t>
            </a:r>
            <a:r>
              <a:rPr lang="pl-PL" sz="2800" baseline="-25000" dirty="0" smtClean="0">
                <a:solidFill>
                  <a:srgbClr val="000066"/>
                </a:solidFill>
                <a:latin typeface="Comic Sans MS" pitchFamily="66" charset="0"/>
                <a:cs typeface="Arial" pitchFamily="34" charset="0"/>
              </a:rPr>
              <a:t>3</a:t>
            </a:r>
            <a:endParaRPr lang="it-IT" sz="2800" dirty="0">
              <a:solidFill>
                <a:srgbClr val="000066"/>
              </a:solidFill>
              <a:latin typeface="Comic Sans MS" pitchFamily="66" charset="0"/>
              <a:cs typeface="Arial"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o 7"/>
          <p:cNvGrpSpPr/>
          <p:nvPr/>
        </p:nvGrpSpPr>
        <p:grpSpPr>
          <a:xfrm>
            <a:off x="798672" y="1708712"/>
            <a:ext cx="5206123" cy="4553419"/>
            <a:chOff x="551934" y="1679684"/>
            <a:chExt cx="5206123" cy="4553419"/>
          </a:xfrm>
        </p:grpSpPr>
        <p:pic>
          <p:nvPicPr>
            <p:cNvPr id="2" name="Immagine 1"/>
            <p:cNvPicPr>
              <a:picLocks noChangeAspect="1"/>
            </p:cNvPicPr>
            <p:nvPr/>
          </p:nvPicPr>
          <p:blipFill>
            <a:blip r:embed="rId3"/>
            <a:stretch>
              <a:fillRect/>
            </a:stretch>
          </p:blipFill>
          <p:spPr>
            <a:xfrm>
              <a:off x="1262891" y="1679684"/>
              <a:ext cx="4495166" cy="4213116"/>
            </a:xfrm>
            <a:prstGeom prst="rect">
              <a:avLst/>
            </a:prstGeom>
          </p:spPr>
        </p:pic>
        <p:sp>
          <p:nvSpPr>
            <p:cNvPr id="3" name="CasellaDiTesto 2"/>
            <p:cNvSpPr txBox="1"/>
            <p:nvPr/>
          </p:nvSpPr>
          <p:spPr>
            <a:xfrm>
              <a:off x="2162630" y="5863771"/>
              <a:ext cx="3178629" cy="369332"/>
            </a:xfrm>
            <a:prstGeom prst="rect">
              <a:avLst/>
            </a:prstGeom>
            <a:noFill/>
          </p:spPr>
          <p:txBody>
            <a:bodyPr wrap="square" rtlCol="0">
              <a:spAutoFit/>
            </a:bodyPr>
            <a:lstStyle/>
            <a:p>
              <a:pPr algn="ctr"/>
              <a:r>
                <a:rPr lang="it-IT" dirty="0" err="1" smtClean="0">
                  <a:latin typeface="Arial" panose="020B0604020202020204" pitchFamily="34" charset="0"/>
                  <a:cs typeface="Arial" panose="020B0604020202020204" pitchFamily="34" charset="0"/>
                </a:rPr>
                <a:t>electronic</a:t>
              </a:r>
              <a:r>
                <a:rPr lang="it-IT" dirty="0" smtClean="0">
                  <a:latin typeface="Arial" panose="020B0604020202020204" pitchFamily="34" charset="0"/>
                  <a:cs typeface="Arial" panose="020B0604020202020204" pitchFamily="34" charset="0"/>
                </a:rPr>
                <a:t> </a:t>
              </a:r>
              <a:r>
                <a:rPr lang="it-IT" dirty="0" err="1" smtClean="0">
                  <a:latin typeface="Arial" panose="020B0604020202020204" pitchFamily="34" charset="0"/>
                  <a:cs typeface="Arial" panose="020B0604020202020204" pitchFamily="34" charset="0"/>
                </a:rPr>
                <a:t>ground</a:t>
              </a:r>
              <a:r>
                <a:rPr lang="it-IT" dirty="0" smtClean="0">
                  <a:latin typeface="Arial" panose="020B0604020202020204" pitchFamily="34" charset="0"/>
                  <a:cs typeface="Arial" panose="020B0604020202020204" pitchFamily="34" charset="0"/>
                </a:rPr>
                <a:t> state</a:t>
              </a:r>
              <a:endParaRPr lang="it-IT" dirty="0">
                <a:latin typeface="Arial" panose="020B0604020202020204" pitchFamily="34" charset="0"/>
                <a:cs typeface="Arial" panose="020B0604020202020204" pitchFamily="34" charset="0"/>
              </a:endParaRPr>
            </a:p>
          </p:txBody>
        </p:sp>
        <p:sp>
          <p:nvSpPr>
            <p:cNvPr id="4" name="CasellaDiTesto 3"/>
            <p:cNvSpPr txBox="1"/>
            <p:nvPr/>
          </p:nvSpPr>
          <p:spPr>
            <a:xfrm rot="16200000">
              <a:off x="94538" y="3157053"/>
              <a:ext cx="1284123" cy="369332"/>
            </a:xfrm>
            <a:prstGeom prst="rect">
              <a:avLst/>
            </a:prstGeom>
            <a:noFill/>
          </p:spPr>
          <p:txBody>
            <a:bodyPr wrap="square" rtlCol="0">
              <a:spAutoFit/>
            </a:bodyPr>
            <a:lstStyle/>
            <a:p>
              <a:r>
                <a:rPr lang="it-IT" dirty="0" smtClean="0">
                  <a:latin typeface="Arial" panose="020B0604020202020204" pitchFamily="34" charset="0"/>
                  <a:cs typeface="Arial" panose="020B0604020202020204" pitchFamily="34" charset="0"/>
                </a:rPr>
                <a:t>Energy</a:t>
              </a:r>
              <a:endParaRPr lang="it-IT" dirty="0">
                <a:latin typeface="Arial" panose="020B0604020202020204" pitchFamily="34" charset="0"/>
                <a:cs typeface="Arial" panose="020B0604020202020204" pitchFamily="34" charset="0"/>
              </a:endParaRPr>
            </a:p>
          </p:txBody>
        </p:sp>
        <p:cxnSp>
          <p:nvCxnSpPr>
            <p:cNvPr id="6" name="Connettore 2 5"/>
            <p:cNvCxnSpPr/>
            <p:nvPr/>
          </p:nvCxnSpPr>
          <p:spPr>
            <a:xfrm flipH="1" flipV="1">
              <a:off x="769258" y="2409371"/>
              <a:ext cx="14514" cy="624114"/>
            </a:xfrm>
            <a:prstGeom prst="straightConnector1">
              <a:avLst/>
            </a:prstGeom>
            <a:ln w="28575">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16" name="Gruppo 15"/>
          <p:cNvGrpSpPr/>
          <p:nvPr/>
        </p:nvGrpSpPr>
        <p:grpSpPr>
          <a:xfrm>
            <a:off x="2293252" y="2641599"/>
            <a:ext cx="406400" cy="3055257"/>
            <a:chOff x="2046514" y="2612571"/>
            <a:chExt cx="406400" cy="3055257"/>
          </a:xfrm>
        </p:grpSpPr>
        <p:cxnSp>
          <p:nvCxnSpPr>
            <p:cNvPr id="11" name="Connettore 2 10"/>
            <p:cNvCxnSpPr/>
            <p:nvPr/>
          </p:nvCxnSpPr>
          <p:spPr>
            <a:xfrm flipH="1" flipV="1">
              <a:off x="2046514" y="2612571"/>
              <a:ext cx="7258" cy="3055257"/>
            </a:xfrm>
            <a:prstGeom prst="straightConnector1">
              <a:avLst/>
            </a:prstGeom>
            <a:ln w="28575">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15" name="CasellaDiTesto 14"/>
            <p:cNvSpPr txBox="1"/>
            <p:nvPr/>
          </p:nvSpPr>
          <p:spPr>
            <a:xfrm>
              <a:off x="2075543" y="4151087"/>
              <a:ext cx="377371" cy="369332"/>
            </a:xfrm>
            <a:prstGeom prst="rect">
              <a:avLst/>
            </a:prstGeom>
            <a:noFill/>
          </p:spPr>
          <p:txBody>
            <a:bodyPr wrap="square" rtlCol="0">
              <a:spAutoFit/>
            </a:bodyPr>
            <a:lstStyle/>
            <a:p>
              <a:pPr algn="ctr"/>
              <a:r>
                <a:rPr lang="it-IT" b="1" dirty="0" smtClean="0">
                  <a:solidFill>
                    <a:srgbClr val="FF0000"/>
                  </a:solidFill>
                  <a:latin typeface="Arial" panose="020B0604020202020204" pitchFamily="34" charset="0"/>
                  <a:cs typeface="Arial" panose="020B0604020202020204" pitchFamily="34" charset="0"/>
                </a:rPr>
                <a:t>A</a:t>
              </a:r>
              <a:endParaRPr lang="it-IT" b="1" dirty="0">
                <a:solidFill>
                  <a:srgbClr val="FF0000"/>
                </a:solidFill>
                <a:latin typeface="Arial" panose="020B0604020202020204" pitchFamily="34" charset="0"/>
                <a:cs typeface="Arial" panose="020B0604020202020204" pitchFamily="34" charset="0"/>
              </a:endParaRPr>
            </a:p>
          </p:txBody>
        </p:sp>
      </p:grpSp>
      <p:grpSp>
        <p:nvGrpSpPr>
          <p:cNvPr id="24" name="Gruppo 23"/>
          <p:cNvGrpSpPr/>
          <p:nvPr/>
        </p:nvGrpSpPr>
        <p:grpSpPr>
          <a:xfrm>
            <a:off x="2779481" y="2550432"/>
            <a:ext cx="602347" cy="1330325"/>
            <a:chOff x="2532743" y="2521404"/>
            <a:chExt cx="602347" cy="1330325"/>
          </a:xfrm>
        </p:grpSpPr>
        <p:graphicFrame>
          <p:nvGraphicFramePr>
            <p:cNvPr id="22" name="Oggetto 21"/>
            <p:cNvGraphicFramePr>
              <a:graphicFrameLocks noChangeAspect="1"/>
            </p:cNvGraphicFramePr>
            <p:nvPr>
              <p:extLst>
                <p:ext uri="{D42A27DB-BD31-4B8C-83A1-F6EECF244321}">
                  <p14:modId xmlns:p14="http://schemas.microsoft.com/office/powerpoint/2010/main" val="2284192874"/>
                </p:ext>
              </p:extLst>
            </p:nvPr>
          </p:nvGraphicFramePr>
          <p:xfrm>
            <a:off x="2532743" y="2521404"/>
            <a:ext cx="247650" cy="1330325"/>
          </p:xfrm>
          <a:graphic>
            <a:graphicData uri="http://schemas.openxmlformats.org/presentationml/2006/ole">
              <mc:AlternateContent xmlns:mc="http://schemas.openxmlformats.org/markup-compatibility/2006">
                <mc:Choice xmlns:v="urn:schemas-microsoft-com:vml" Requires="v">
                  <p:oleObj spid="_x0000_s414812" name="Document" r:id="rId4" imgW="247680" imgH="1000080" progId="ChemWindow.Document">
                    <p:embed/>
                  </p:oleObj>
                </mc:Choice>
                <mc:Fallback>
                  <p:oleObj name="Document" r:id="rId4" imgW="247680" imgH="1000080" progId="ChemWindow.Document">
                    <p:embed/>
                    <p:pic>
                      <p:nvPicPr>
                        <p:cNvPr id="0" name=""/>
                        <p:cNvPicPr/>
                        <p:nvPr/>
                      </p:nvPicPr>
                      <p:blipFill>
                        <a:blip r:embed="rId5"/>
                        <a:stretch>
                          <a:fillRect/>
                        </a:stretch>
                      </p:blipFill>
                      <p:spPr>
                        <a:xfrm>
                          <a:off x="2532743" y="2521404"/>
                          <a:ext cx="247650" cy="1330325"/>
                        </a:xfrm>
                        <a:prstGeom prst="rect">
                          <a:avLst/>
                        </a:prstGeom>
                      </p:spPr>
                    </p:pic>
                  </p:oleObj>
                </mc:Fallback>
              </mc:AlternateContent>
            </a:graphicData>
          </a:graphic>
        </p:graphicFrame>
        <p:sp>
          <p:nvSpPr>
            <p:cNvPr id="23" name="CasellaDiTesto 22"/>
            <p:cNvSpPr txBox="1"/>
            <p:nvPr/>
          </p:nvSpPr>
          <p:spPr>
            <a:xfrm>
              <a:off x="2576290" y="2997200"/>
              <a:ext cx="558800" cy="369332"/>
            </a:xfrm>
            <a:prstGeom prst="rect">
              <a:avLst/>
            </a:prstGeom>
            <a:noFill/>
          </p:spPr>
          <p:txBody>
            <a:bodyPr wrap="square" rtlCol="0">
              <a:spAutoFit/>
            </a:bodyPr>
            <a:lstStyle/>
            <a:p>
              <a:pPr algn="ctr"/>
              <a:r>
                <a:rPr lang="it-IT" b="1" dirty="0" smtClean="0">
                  <a:solidFill>
                    <a:srgbClr val="0000CC"/>
                  </a:solidFill>
                  <a:latin typeface="Arial" panose="020B0604020202020204" pitchFamily="34" charset="0"/>
                  <a:cs typeface="Arial" panose="020B0604020202020204" pitchFamily="34" charset="0"/>
                </a:rPr>
                <a:t>IC</a:t>
              </a:r>
              <a:endParaRPr lang="it-IT" b="1" dirty="0">
                <a:solidFill>
                  <a:srgbClr val="0000CC"/>
                </a:solidFill>
                <a:latin typeface="Arial" panose="020B0604020202020204" pitchFamily="34" charset="0"/>
                <a:cs typeface="Arial" panose="020B0604020202020204" pitchFamily="34" charset="0"/>
              </a:endParaRPr>
            </a:p>
          </p:txBody>
        </p:sp>
      </p:grpSp>
      <p:grpSp>
        <p:nvGrpSpPr>
          <p:cNvPr id="29" name="Gruppo 28"/>
          <p:cNvGrpSpPr/>
          <p:nvPr/>
        </p:nvGrpSpPr>
        <p:grpSpPr>
          <a:xfrm>
            <a:off x="3083374" y="3556000"/>
            <a:ext cx="1140280" cy="754741"/>
            <a:chOff x="3809093" y="2307772"/>
            <a:chExt cx="1140280" cy="754741"/>
          </a:xfrm>
        </p:grpSpPr>
        <p:sp>
          <p:nvSpPr>
            <p:cNvPr id="27" name="CasellaDiTesto 26"/>
            <p:cNvSpPr txBox="1"/>
            <p:nvPr/>
          </p:nvSpPr>
          <p:spPr>
            <a:xfrm>
              <a:off x="4005949" y="2307772"/>
              <a:ext cx="943424" cy="369332"/>
            </a:xfrm>
            <a:prstGeom prst="rect">
              <a:avLst/>
            </a:prstGeom>
            <a:noFill/>
          </p:spPr>
          <p:txBody>
            <a:bodyPr wrap="square" rtlCol="0">
              <a:spAutoFit/>
            </a:bodyPr>
            <a:lstStyle/>
            <a:p>
              <a:pPr algn="ctr"/>
              <a:r>
                <a:rPr lang="it-IT" b="1" dirty="0" smtClean="0">
                  <a:latin typeface="Arial" panose="020B0604020202020204" pitchFamily="34" charset="0"/>
                  <a:cs typeface="Arial" panose="020B0604020202020204" pitchFamily="34" charset="0"/>
                </a:rPr>
                <a:t>ISC</a:t>
              </a:r>
              <a:endParaRPr lang="it-IT" b="1" dirty="0">
                <a:latin typeface="Arial" panose="020B0604020202020204" pitchFamily="34" charset="0"/>
                <a:cs typeface="Arial" panose="020B0604020202020204" pitchFamily="34" charset="0"/>
              </a:endParaRPr>
            </a:p>
          </p:txBody>
        </p:sp>
        <p:graphicFrame>
          <p:nvGraphicFramePr>
            <p:cNvPr id="28" name="Oggetto 27"/>
            <p:cNvGraphicFramePr>
              <a:graphicFrameLocks noChangeAspect="1"/>
            </p:cNvGraphicFramePr>
            <p:nvPr>
              <p:extLst>
                <p:ext uri="{D42A27DB-BD31-4B8C-83A1-F6EECF244321}">
                  <p14:modId xmlns:p14="http://schemas.microsoft.com/office/powerpoint/2010/main" val="2839852574"/>
                </p:ext>
              </p:extLst>
            </p:nvPr>
          </p:nvGraphicFramePr>
          <p:xfrm>
            <a:off x="3809093" y="2378302"/>
            <a:ext cx="1084410" cy="684211"/>
          </p:xfrm>
          <a:graphic>
            <a:graphicData uri="http://schemas.openxmlformats.org/presentationml/2006/ole">
              <mc:AlternateContent xmlns:mc="http://schemas.openxmlformats.org/markup-compatibility/2006">
                <mc:Choice xmlns:v="urn:schemas-microsoft-com:vml" Requires="v">
                  <p:oleObj spid="_x0000_s414813" name="Document" r:id="rId6" imgW="800280" imgH="504720" progId="ChemWindow.Document">
                    <p:embed/>
                  </p:oleObj>
                </mc:Choice>
                <mc:Fallback>
                  <p:oleObj name="Document" r:id="rId6" imgW="800280" imgH="504720" progId="ChemWindow.Document">
                    <p:embed/>
                    <p:pic>
                      <p:nvPicPr>
                        <p:cNvPr id="0" name=""/>
                        <p:cNvPicPr/>
                        <p:nvPr/>
                      </p:nvPicPr>
                      <p:blipFill>
                        <a:blip r:embed="rId7"/>
                        <a:stretch>
                          <a:fillRect/>
                        </a:stretch>
                      </p:blipFill>
                      <p:spPr>
                        <a:xfrm>
                          <a:off x="3809093" y="2378302"/>
                          <a:ext cx="1084410" cy="684211"/>
                        </a:xfrm>
                        <a:prstGeom prst="rect">
                          <a:avLst/>
                        </a:prstGeom>
                      </p:spPr>
                    </p:pic>
                  </p:oleObj>
                </mc:Fallback>
              </mc:AlternateContent>
            </a:graphicData>
          </a:graphic>
        </p:graphicFrame>
      </p:grpSp>
      <p:grpSp>
        <p:nvGrpSpPr>
          <p:cNvPr id="35" name="Gruppo 34"/>
          <p:cNvGrpSpPr/>
          <p:nvPr/>
        </p:nvGrpSpPr>
        <p:grpSpPr>
          <a:xfrm>
            <a:off x="4394196" y="4318000"/>
            <a:ext cx="562432" cy="457200"/>
            <a:chOff x="4147458" y="4288972"/>
            <a:chExt cx="562432" cy="457200"/>
          </a:xfrm>
        </p:grpSpPr>
        <p:graphicFrame>
          <p:nvGraphicFramePr>
            <p:cNvPr id="33" name="Oggetto 32"/>
            <p:cNvGraphicFramePr>
              <a:graphicFrameLocks noChangeAspect="1"/>
            </p:cNvGraphicFramePr>
            <p:nvPr>
              <p:extLst>
                <p:ext uri="{D42A27DB-BD31-4B8C-83A1-F6EECF244321}">
                  <p14:modId xmlns:p14="http://schemas.microsoft.com/office/powerpoint/2010/main" val="2534796500"/>
                </p:ext>
              </p:extLst>
            </p:nvPr>
          </p:nvGraphicFramePr>
          <p:xfrm>
            <a:off x="4147458" y="4288972"/>
            <a:ext cx="152400" cy="457200"/>
          </p:xfrm>
          <a:graphic>
            <a:graphicData uri="http://schemas.openxmlformats.org/presentationml/2006/ole">
              <mc:AlternateContent xmlns:mc="http://schemas.openxmlformats.org/markup-compatibility/2006">
                <mc:Choice xmlns:v="urn:schemas-microsoft-com:vml" Requires="v">
                  <p:oleObj spid="_x0000_s414814" name="Document" r:id="rId8" imgW="152280" imgH="457200" progId="ChemWindow.Document">
                    <p:embed/>
                  </p:oleObj>
                </mc:Choice>
                <mc:Fallback>
                  <p:oleObj name="Document" r:id="rId8" imgW="152280" imgH="457200" progId="ChemWindow.Document">
                    <p:embed/>
                    <p:pic>
                      <p:nvPicPr>
                        <p:cNvPr id="0" name=""/>
                        <p:cNvPicPr/>
                        <p:nvPr/>
                      </p:nvPicPr>
                      <p:blipFill>
                        <a:blip r:embed="rId9"/>
                        <a:stretch>
                          <a:fillRect/>
                        </a:stretch>
                      </p:blipFill>
                      <p:spPr>
                        <a:xfrm>
                          <a:off x="4147458" y="4288972"/>
                          <a:ext cx="152400" cy="457200"/>
                        </a:xfrm>
                        <a:prstGeom prst="rect">
                          <a:avLst/>
                        </a:prstGeom>
                      </p:spPr>
                    </p:pic>
                  </p:oleObj>
                </mc:Fallback>
              </mc:AlternateContent>
            </a:graphicData>
          </a:graphic>
        </p:graphicFrame>
        <p:sp>
          <p:nvSpPr>
            <p:cNvPr id="34" name="CasellaDiTesto 33"/>
            <p:cNvSpPr txBox="1"/>
            <p:nvPr/>
          </p:nvSpPr>
          <p:spPr>
            <a:xfrm>
              <a:off x="4151090" y="4325257"/>
              <a:ext cx="558800" cy="369332"/>
            </a:xfrm>
            <a:prstGeom prst="rect">
              <a:avLst/>
            </a:prstGeom>
            <a:noFill/>
          </p:spPr>
          <p:txBody>
            <a:bodyPr wrap="square" rtlCol="0">
              <a:spAutoFit/>
            </a:bodyPr>
            <a:lstStyle/>
            <a:p>
              <a:pPr algn="ctr"/>
              <a:r>
                <a:rPr lang="it-IT" b="1" dirty="0" smtClean="0">
                  <a:solidFill>
                    <a:srgbClr val="0000CC"/>
                  </a:solidFill>
                  <a:latin typeface="Arial" panose="020B0604020202020204" pitchFamily="34" charset="0"/>
                  <a:cs typeface="Arial" panose="020B0604020202020204" pitchFamily="34" charset="0"/>
                </a:rPr>
                <a:t>IC</a:t>
              </a:r>
              <a:endParaRPr lang="it-IT" b="1" dirty="0">
                <a:solidFill>
                  <a:srgbClr val="0000CC"/>
                </a:solidFill>
                <a:latin typeface="Arial" panose="020B0604020202020204" pitchFamily="34" charset="0"/>
                <a:cs typeface="Arial" panose="020B0604020202020204" pitchFamily="34" charset="0"/>
              </a:endParaRPr>
            </a:p>
          </p:txBody>
        </p:sp>
      </p:grpSp>
      <p:grpSp>
        <p:nvGrpSpPr>
          <p:cNvPr id="41" name="Gruppo 40"/>
          <p:cNvGrpSpPr/>
          <p:nvPr/>
        </p:nvGrpSpPr>
        <p:grpSpPr>
          <a:xfrm>
            <a:off x="4201891" y="4804228"/>
            <a:ext cx="2808508" cy="914399"/>
            <a:chOff x="3969667" y="4775200"/>
            <a:chExt cx="2808508" cy="914399"/>
          </a:xfrm>
        </p:grpSpPr>
        <p:cxnSp>
          <p:nvCxnSpPr>
            <p:cNvPr id="37" name="Connettore 2 36"/>
            <p:cNvCxnSpPr/>
            <p:nvPr/>
          </p:nvCxnSpPr>
          <p:spPr>
            <a:xfrm flipH="1">
              <a:off x="4238171" y="4775200"/>
              <a:ext cx="21771" cy="914399"/>
            </a:xfrm>
            <a:prstGeom prst="straightConnector1">
              <a:avLst/>
            </a:prstGeom>
            <a:ln w="28575">
              <a:solidFill>
                <a:srgbClr val="FF33CC"/>
              </a:solidFill>
              <a:tailEnd type="triangle" w="lg" len="lg"/>
            </a:ln>
          </p:spPr>
          <p:style>
            <a:lnRef idx="1">
              <a:schemeClr val="accent1"/>
            </a:lnRef>
            <a:fillRef idx="0">
              <a:schemeClr val="accent1"/>
            </a:fillRef>
            <a:effectRef idx="0">
              <a:schemeClr val="accent1"/>
            </a:effectRef>
            <a:fontRef idx="minor">
              <a:schemeClr val="tx1"/>
            </a:fontRef>
          </p:style>
        </p:cxnSp>
        <p:sp>
          <p:nvSpPr>
            <p:cNvPr id="40" name="CasellaDiTesto 39"/>
            <p:cNvSpPr txBox="1"/>
            <p:nvPr/>
          </p:nvSpPr>
          <p:spPr>
            <a:xfrm>
              <a:off x="3969667" y="5029203"/>
              <a:ext cx="2808508" cy="369332"/>
            </a:xfrm>
            <a:prstGeom prst="rect">
              <a:avLst/>
            </a:prstGeom>
            <a:noFill/>
          </p:spPr>
          <p:txBody>
            <a:bodyPr wrap="square" rtlCol="0">
              <a:spAutoFit/>
            </a:bodyPr>
            <a:lstStyle/>
            <a:p>
              <a:pPr algn="ctr"/>
              <a:r>
                <a:rPr lang="it-IT" b="1" dirty="0" err="1" smtClean="0">
                  <a:solidFill>
                    <a:srgbClr val="FF33CC"/>
                  </a:solidFill>
                  <a:latin typeface="Arial" panose="020B0604020202020204" pitchFamily="34" charset="0"/>
                  <a:cs typeface="Arial" panose="020B0604020202020204" pitchFamily="34" charset="0"/>
                </a:rPr>
                <a:t>phosphorescence</a:t>
              </a:r>
              <a:endParaRPr lang="it-IT" b="1" dirty="0">
                <a:solidFill>
                  <a:srgbClr val="FF33CC"/>
                </a:solidFill>
                <a:latin typeface="Arial" panose="020B0604020202020204" pitchFamily="34" charset="0"/>
                <a:cs typeface="Arial" panose="020B0604020202020204" pitchFamily="34" charset="0"/>
              </a:endParaRPr>
            </a:p>
          </p:txBody>
        </p:sp>
      </p:grpSp>
      <p:sp>
        <p:nvSpPr>
          <p:cNvPr id="42" name="CasellaDiTesto 41"/>
          <p:cNvSpPr txBox="1"/>
          <p:nvPr/>
        </p:nvSpPr>
        <p:spPr>
          <a:xfrm>
            <a:off x="4586519" y="2307773"/>
            <a:ext cx="3628561" cy="923330"/>
          </a:xfrm>
          <a:prstGeom prst="rect">
            <a:avLst/>
          </a:prstGeom>
          <a:noFill/>
        </p:spPr>
        <p:txBody>
          <a:bodyPr wrap="square" rtlCol="0">
            <a:spAutoFit/>
          </a:bodyPr>
          <a:lstStyle/>
          <a:p>
            <a:pPr>
              <a:tabLst>
                <a:tab pos="536575" algn="l"/>
              </a:tabLst>
            </a:pPr>
            <a:r>
              <a:rPr lang="it-IT" b="1" dirty="0" smtClean="0">
                <a:solidFill>
                  <a:srgbClr val="FF0000"/>
                </a:solidFill>
                <a:latin typeface="Arial" panose="020B0604020202020204" pitchFamily="34" charset="0"/>
                <a:cs typeface="Arial" panose="020B0604020202020204" pitchFamily="34" charset="0"/>
              </a:rPr>
              <a:t>A   	</a:t>
            </a:r>
            <a:r>
              <a:rPr lang="it-IT" b="1" dirty="0" err="1" smtClean="0">
                <a:solidFill>
                  <a:srgbClr val="FF0000"/>
                </a:solidFill>
                <a:latin typeface="Arial" panose="020B0604020202020204" pitchFamily="34" charset="0"/>
                <a:cs typeface="Arial" panose="020B0604020202020204" pitchFamily="34" charset="0"/>
              </a:rPr>
              <a:t>absorption</a:t>
            </a:r>
            <a:endParaRPr lang="it-IT" b="1" dirty="0" smtClean="0">
              <a:solidFill>
                <a:srgbClr val="FF0000"/>
              </a:solidFill>
              <a:latin typeface="Arial" panose="020B0604020202020204" pitchFamily="34" charset="0"/>
              <a:cs typeface="Arial" panose="020B0604020202020204" pitchFamily="34" charset="0"/>
            </a:endParaRPr>
          </a:p>
          <a:p>
            <a:pPr>
              <a:tabLst>
                <a:tab pos="536575" algn="l"/>
              </a:tabLst>
            </a:pPr>
            <a:r>
              <a:rPr lang="it-IT" b="1" dirty="0" smtClean="0">
                <a:solidFill>
                  <a:srgbClr val="0000CC"/>
                </a:solidFill>
                <a:latin typeface="Arial" panose="020B0604020202020204" pitchFamily="34" charset="0"/>
                <a:cs typeface="Arial" panose="020B0604020202020204" pitchFamily="34" charset="0"/>
              </a:rPr>
              <a:t>IC  	</a:t>
            </a:r>
            <a:r>
              <a:rPr lang="it-IT" b="1" dirty="0" err="1" smtClean="0">
                <a:solidFill>
                  <a:srgbClr val="0000CC"/>
                </a:solidFill>
                <a:latin typeface="Arial" panose="020B0604020202020204" pitchFamily="34" charset="0"/>
                <a:cs typeface="Arial" panose="020B0604020202020204" pitchFamily="34" charset="0"/>
              </a:rPr>
              <a:t>internal</a:t>
            </a:r>
            <a:r>
              <a:rPr lang="it-IT" b="1" dirty="0" smtClean="0">
                <a:solidFill>
                  <a:srgbClr val="0000CC"/>
                </a:solidFill>
                <a:latin typeface="Arial" panose="020B0604020202020204" pitchFamily="34" charset="0"/>
                <a:cs typeface="Arial" panose="020B0604020202020204" pitchFamily="34" charset="0"/>
              </a:rPr>
              <a:t> </a:t>
            </a:r>
            <a:r>
              <a:rPr lang="it-IT" b="1" dirty="0" err="1" smtClean="0">
                <a:solidFill>
                  <a:srgbClr val="0000CC"/>
                </a:solidFill>
                <a:latin typeface="Arial" panose="020B0604020202020204" pitchFamily="34" charset="0"/>
                <a:cs typeface="Arial" panose="020B0604020202020204" pitchFamily="34" charset="0"/>
              </a:rPr>
              <a:t>conversion</a:t>
            </a:r>
            <a:endParaRPr lang="it-IT" b="1" dirty="0" smtClean="0">
              <a:solidFill>
                <a:srgbClr val="0000CC"/>
              </a:solidFill>
              <a:latin typeface="Arial" panose="020B0604020202020204" pitchFamily="34" charset="0"/>
              <a:cs typeface="Arial" panose="020B0604020202020204" pitchFamily="34" charset="0"/>
            </a:endParaRPr>
          </a:p>
          <a:p>
            <a:pPr>
              <a:tabLst>
                <a:tab pos="536575" algn="l"/>
              </a:tabLst>
            </a:pPr>
            <a:r>
              <a:rPr lang="it-IT" b="1" dirty="0" smtClean="0">
                <a:latin typeface="Arial" panose="020B0604020202020204" pitchFamily="34" charset="0"/>
                <a:cs typeface="Arial" panose="020B0604020202020204" pitchFamily="34" charset="0"/>
              </a:rPr>
              <a:t>ISC	</a:t>
            </a:r>
            <a:r>
              <a:rPr lang="it-IT" b="1" dirty="0" err="1" smtClean="0">
                <a:latin typeface="Arial" panose="020B0604020202020204" pitchFamily="34" charset="0"/>
                <a:cs typeface="Arial" panose="020B0604020202020204" pitchFamily="34" charset="0"/>
              </a:rPr>
              <a:t>intersystem</a:t>
            </a:r>
            <a:r>
              <a:rPr lang="it-IT" b="1" dirty="0" smtClean="0">
                <a:latin typeface="Arial" panose="020B0604020202020204" pitchFamily="34" charset="0"/>
                <a:cs typeface="Arial" panose="020B0604020202020204" pitchFamily="34" charset="0"/>
              </a:rPr>
              <a:t> </a:t>
            </a:r>
            <a:r>
              <a:rPr lang="it-IT" b="1" dirty="0" err="1" smtClean="0">
                <a:latin typeface="Arial" panose="020B0604020202020204" pitchFamily="34" charset="0"/>
                <a:cs typeface="Arial" panose="020B0604020202020204" pitchFamily="34" charset="0"/>
              </a:rPr>
              <a:t>crossing</a:t>
            </a:r>
            <a:endParaRPr lang="it-IT" b="1" dirty="0">
              <a:latin typeface="Arial" panose="020B0604020202020204" pitchFamily="34" charset="0"/>
              <a:cs typeface="Arial" panose="020B0604020202020204" pitchFamily="34" charset="0"/>
            </a:endParaRPr>
          </a:p>
        </p:txBody>
      </p:sp>
      <p:sp>
        <p:nvSpPr>
          <p:cNvPr id="43" name="CasellaDiTesto 42"/>
          <p:cNvSpPr txBox="1"/>
          <p:nvPr/>
        </p:nvSpPr>
        <p:spPr>
          <a:xfrm>
            <a:off x="3991424" y="3512455"/>
            <a:ext cx="1596571" cy="400110"/>
          </a:xfrm>
          <a:prstGeom prst="rect">
            <a:avLst/>
          </a:prstGeom>
          <a:noFill/>
        </p:spPr>
        <p:txBody>
          <a:bodyPr wrap="square" rtlCol="0">
            <a:spAutoFit/>
          </a:bodyPr>
          <a:lstStyle/>
          <a:p>
            <a:r>
              <a:rPr lang="it-IT" sz="2000" dirty="0" smtClean="0"/>
              <a:t>(</a:t>
            </a:r>
            <a:r>
              <a:rPr lang="el-GR" sz="2000" b="1" dirty="0" smtClean="0"/>
              <a:t>τ</a:t>
            </a:r>
            <a:r>
              <a:rPr lang="it-IT" dirty="0"/>
              <a:t>,</a:t>
            </a:r>
            <a:r>
              <a:rPr lang="it-IT" sz="2000" dirty="0" smtClean="0"/>
              <a:t> </a:t>
            </a:r>
            <a:r>
              <a:rPr lang="it-IT" sz="2000" dirty="0" err="1" smtClean="0"/>
              <a:t>ms</a:t>
            </a:r>
            <a:r>
              <a:rPr lang="it-IT" sz="2000" dirty="0" err="1" smtClean="0">
                <a:sym typeface="Symbol" panose="05050102010706020507" pitchFamily="18" charset="2"/>
              </a:rPr>
              <a:t></a:t>
            </a:r>
            <a:r>
              <a:rPr lang="it-IT" sz="2000" dirty="0" err="1" smtClean="0"/>
              <a:t>min</a:t>
            </a:r>
            <a:r>
              <a:rPr lang="it-IT" sz="2000" dirty="0" smtClean="0"/>
              <a:t>)</a:t>
            </a:r>
            <a:endParaRPr lang="it-IT" sz="2000" dirty="0"/>
          </a:p>
        </p:txBody>
      </p:sp>
      <p:grpSp>
        <p:nvGrpSpPr>
          <p:cNvPr id="48" name="Gruppo 47"/>
          <p:cNvGrpSpPr/>
          <p:nvPr/>
        </p:nvGrpSpPr>
        <p:grpSpPr>
          <a:xfrm>
            <a:off x="217713" y="435425"/>
            <a:ext cx="8563430" cy="503459"/>
            <a:chOff x="217713" y="261257"/>
            <a:chExt cx="8563430" cy="503459"/>
          </a:xfrm>
        </p:grpSpPr>
        <p:sp>
          <p:nvSpPr>
            <p:cNvPr id="47" name="Rettangolo 46"/>
            <p:cNvSpPr/>
            <p:nvPr/>
          </p:nvSpPr>
          <p:spPr>
            <a:xfrm>
              <a:off x="290286" y="261257"/>
              <a:ext cx="8490857" cy="493486"/>
            </a:xfrm>
            <a:prstGeom prst="rect">
              <a:avLst/>
            </a:prstGeom>
            <a:solidFill>
              <a:srgbClr val="3333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CasellaDiTesto 45"/>
            <p:cNvSpPr txBox="1"/>
            <p:nvPr/>
          </p:nvSpPr>
          <p:spPr>
            <a:xfrm>
              <a:off x="217713" y="333829"/>
              <a:ext cx="8490857" cy="430887"/>
            </a:xfrm>
            <a:prstGeom prst="rect">
              <a:avLst/>
            </a:prstGeom>
            <a:solidFill>
              <a:schemeClr val="bg1"/>
            </a:solidFill>
            <a:ln w="19050">
              <a:solidFill>
                <a:schemeClr val="tx1"/>
              </a:solidFill>
            </a:ln>
          </p:spPr>
          <p:txBody>
            <a:bodyPr wrap="square" rtlCol="0">
              <a:spAutoFit/>
            </a:bodyPr>
            <a:lstStyle/>
            <a:p>
              <a:pPr algn="ctr"/>
              <a:r>
                <a:rPr lang="pl-PL" sz="2200" dirty="0">
                  <a:latin typeface="Comic Sans MS" pitchFamily="66" charset="0"/>
                  <a:cs typeface="Arial" pitchFamily="34" charset="0"/>
                </a:rPr>
                <a:t>P</a:t>
              </a:r>
              <a:r>
                <a:rPr lang="pl-PL" sz="2200" baseline="-25000" dirty="0">
                  <a:latin typeface="Comic Sans MS" pitchFamily="66" charset="0"/>
                  <a:cs typeface="Arial" pitchFamily="34" charset="0"/>
                </a:rPr>
                <a:t>4</a:t>
              </a:r>
              <a:r>
                <a:rPr lang="it-IT" sz="2200" dirty="0">
                  <a:latin typeface="Comic Sans MS" pitchFamily="66" charset="0"/>
                  <a:cs typeface="Arial" pitchFamily="34" charset="0"/>
                </a:rPr>
                <a:t>, fosforo bianco, non dà fosforescenza (fenomeno </a:t>
              </a:r>
              <a:r>
                <a:rPr lang="it-IT" sz="2200" dirty="0" err="1">
                  <a:latin typeface="Comic Sans MS" pitchFamily="66" charset="0"/>
                  <a:cs typeface="Arial" pitchFamily="34" charset="0"/>
                </a:rPr>
                <a:t>fotofisico</a:t>
              </a:r>
              <a:r>
                <a:rPr lang="it-IT" sz="2200" dirty="0">
                  <a:latin typeface="Comic Sans MS" pitchFamily="66" charset="0"/>
                  <a:cs typeface="Arial" pitchFamily="34" charset="0"/>
                </a:rPr>
                <a:t>)</a:t>
              </a:r>
              <a:endParaRPr lang="it-IT" sz="2200" dirty="0"/>
            </a:p>
          </p:txBody>
        </p:sp>
      </p:grpSp>
    </p:spTree>
    <p:extLst>
      <p:ext uri="{BB962C8B-B14F-4D97-AF65-F5344CB8AC3E}">
        <p14:creationId xmlns:p14="http://schemas.microsoft.com/office/powerpoint/2010/main" val="3503929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left)">
                                      <p:cBhvr>
                                        <p:cTn id="17" dur="500"/>
                                        <p:tgtEl>
                                          <p:spTgt spid="29"/>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500"/>
                                        <p:tgtEl>
                                          <p:spTgt spid="4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nodeType="click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up)">
                                      <p:cBhvr>
                                        <p:cTn id="26" dur="500"/>
                                        <p:tgtEl>
                                          <p:spTgt spid="3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up)">
                                      <p:cBhvr>
                                        <p:cTn id="3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uppo 37"/>
          <p:cNvGrpSpPr/>
          <p:nvPr/>
        </p:nvGrpSpPr>
        <p:grpSpPr>
          <a:xfrm>
            <a:off x="2483768" y="1311151"/>
            <a:ext cx="1368152" cy="965721"/>
            <a:chOff x="2483768" y="1311151"/>
            <a:chExt cx="1368152" cy="965721"/>
          </a:xfrm>
        </p:grpSpPr>
        <p:grpSp>
          <p:nvGrpSpPr>
            <p:cNvPr id="30" name="Gruppo 14"/>
            <p:cNvGrpSpPr/>
            <p:nvPr/>
          </p:nvGrpSpPr>
          <p:grpSpPr>
            <a:xfrm flipV="1">
              <a:off x="2483768" y="1340768"/>
              <a:ext cx="1296144" cy="936104"/>
              <a:chOff x="2483768" y="2636912"/>
              <a:chExt cx="1296144" cy="936104"/>
            </a:xfrm>
          </p:grpSpPr>
          <p:pic>
            <p:nvPicPr>
              <p:cNvPr id="32" name="Picture 2" descr="https://d1vdx9ifs4n5d7.cloudfront.net/s3fs-public/legacy_files/imce/online/Activation%20energy.png"/>
              <p:cNvPicPr>
                <a:picLocks noChangeAspect="1" noChangeArrowheads="1"/>
              </p:cNvPicPr>
              <p:nvPr/>
            </p:nvPicPr>
            <p:blipFill>
              <a:blip r:embed="rId2" cstate="print"/>
              <a:srcRect l="20369" t="18705" r="57581" b="39773"/>
              <a:stretch>
                <a:fillRect/>
              </a:stretch>
            </p:blipFill>
            <p:spPr bwMode="auto">
              <a:xfrm>
                <a:off x="2483768" y="2636912"/>
                <a:ext cx="1152128" cy="936104"/>
              </a:xfrm>
              <a:prstGeom prst="rect">
                <a:avLst/>
              </a:prstGeom>
              <a:noFill/>
            </p:spPr>
          </p:pic>
          <p:sp>
            <p:nvSpPr>
              <p:cNvPr id="33" name="Ovale 32"/>
              <p:cNvSpPr/>
              <p:nvPr/>
            </p:nvSpPr>
            <p:spPr>
              <a:xfrm>
                <a:off x="3419872" y="2924944"/>
                <a:ext cx="360040" cy="360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31" name="Rettangolo 30"/>
            <p:cNvSpPr/>
            <p:nvPr/>
          </p:nvSpPr>
          <p:spPr>
            <a:xfrm>
              <a:off x="2843808" y="1311151"/>
              <a:ext cx="1008112" cy="461665"/>
            </a:xfrm>
            <a:prstGeom prst="rect">
              <a:avLst/>
            </a:prstGeom>
          </p:spPr>
          <p:txBody>
            <a:bodyPr wrap="square">
              <a:spAutoFit/>
            </a:bodyPr>
            <a:lstStyle/>
            <a:p>
              <a:pPr algn="ctr"/>
              <a:r>
                <a:rPr lang="it-IT" sz="2400" i="1" dirty="0" smtClean="0">
                  <a:solidFill>
                    <a:srgbClr val="FF0000"/>
                  </a:solidFill>
                  <a:latin typeface="Comic Sans MS" pitchFamily="66" charset="0"/>
                  <a:cs typeface="Arial" pitchFamily="34" charset="0"/>
                </a:rPr>
                <a:t>K </a:t>
              </a:r>
              <a:r>
                <a:rPr lang="it-IT" sz="2400" baseline="-25000" dirty="0" smtClean="0">
                  <a:solidFill>
                    <a:srgbClr val="FF0000"/>
                  </a:solidFill>
                  <a:latin typeface="Comic Sans MS" pitchFamily="66" charset="0"/>
                  <a:cs typeface="Arial" pitchFamily="34" charset="0"/>
                </a:rPr>
                <a:t>R</a:t>
              </a:r>
              <a:endParaRPr lang="it-IT" sz="2400" baseline="-25000" dirty="0">
                <a:solidFill>
                  <a:srgbClr val="FF0000"/>
                </a:solidFill>
              </a:endParaRPr>
            </a:p>
          </p:txBody>
        </p:sp>
      </p:grpSp>
      <p:grpSp>
        <p:nvGrpSpPr>
          <p:cNvPr id="15" name="Gruppo 14"/>
          <p:cNvGrpSpPr/>
          <p:nvPr/>
        </p:nvGrpSpPr>
        <p:grpSpPr>
          <a:xfrm>
            <a:off x="539552" y="836712"/>
            <a:ext cx="1800200" cy="533673"/>
            <a:chOff x="539552" y="2708920"/>
            <a:chExt cx="1800200" cy="533673"/>
          </a:xfrm>
        </p:grpSpPr>
        <p:cxnSp>
          <p:nvCxnSpPr>
            <p:cNvPr id="16" name="Connettore 1 15"/>
            <p:cNvCxnSpPr/>
            <p:nvPr/>
          </p:nvCxnSpPr>
          <p:spPr>
            <a:xfrm>
              <a:off x="539552" y="3242593"/>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ttangolo 16"/>
            <p:cNvSpPr/>
            <p:nvPr/>
          </p:nvSpPr>
          <p:spPr>
            <a:xfrm>
              <a:off x="539552" y="2708920"/>
              <a:ext cx="1728192" cy="461665"/>
            </a:xfrm>
            <a:prstGeom prst="rect">
              <a:avLst/>
            </a:prstGeom>
          </p:spPr>
          <p:txBody>
            <a:bodyPr wrap="square">
              <a:spAutoFit/>
            </a:bodyPr>
            <a:lstStyle/>
            <a:p>
              <a:pPr algn="ctr"/>
              <a:r>
                <a:rPr lang="pl-PL" sz="2400" dirty="0" smtClean="0">
                  <a:latin typeface="Comic Sans MS" pitchFamily="66" charset="0"/>
                  <a:cs typeface="Arial" pitchFamily="34" charset="0"/>
                </a:rPr>
                <a:t>P</a:t>
              </a:r>
              <a:r>
                <a:rPr lang="pl-PL" sz="2400" baseline="-25000" dirty="0" smtClean="0">
                  <a:latin typeface="Comic Sans MS" pitchFamily="66" charset="0"/>
                  <a:cs typeface="Arial" pitchFamily="34" charset="0"/>
                </a:rPr>
                <a:t>4</a:t>
              </a:r>
              <a:r>
                <a:rPr lang="it-IT" sz="2400" dirty="0" smtClean="0">
                  <a:latin typeface="Comic Sans MS" pitchFamily="66" charset="0"/>
                  <a:cs typeface="Arial" pitchFamily="34" charset="0"/>
                </a:rPr>
                <a:t> + 2 O</a:t>
              </a:r>
              <a:r>
                <a:rPr lang="it-IT" sz="2400" baseline="-25000" dirty="0" smtClean="0">
                  <a:latin typeface="Comic Sans MS" pitchFamily="66" charset="0"/>
                  <a:cs typeface="Arial" pitchFamily="34" charset="0"/>
                </a:rPr>
                <a:t>2</a:t>
              </a:r>
              <a:endParaRPr lang="it-IT" sz="2400" baseline="-25000" dirty="0"/>
            </a:p>
          </p:txBody>
        </p:sp>
      </p:grpSp>
      <p:grpSp>
        <p:nvGrpSpPr>
          <p:cNvPr id="21" name="Gruppo 20"/>
          <p:cNvGrpSpPr/>
          <p:nvPr/>
        </p:nvGrpSpPr>
        <p:grpSpPr>
          <a:xfrm>
            <a:off x="3635896" y="4407495"/>
            <a:ext cx="1800200" cy="491282"/>
            <a:chOff x="3635896" y="4377878"/>
            <a:chExt cx="1800200" cy="491282"/>
          </a:xfrm>
        </p:grpSpPr>
        <p:cxnSp>
          <p:nvCxnSpPr>
            <p:cNvPr id="22" name="Connettore 1 21"/>
            <p:cNvCxnSpPr/>
            <p:nvPr/>
          </p:nvCxnSpPr>
          <p:spPr>
            <a:xfrm>
              <a:off x="3635896" y="4869160"/>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ttangolo 22"/>
            <p:cNvSpPr/>
            <p:nvPr/>
          </p:nvSpPr>
          <p:spPr>
            <a:xfrm>
              <a:off x="3671900" y="4377878"/>
              <a:ext cx="1728192" cy="461665"/>
            </a:xfrm>
            <a:prstGeom prst="rect">
              <a:avLst/>
            </a:prstGeom>
          </p:spPr>
          <p:txBody>
            <a:bodyPr wrap="square">
              <a:spAutoFit/>
            </a:bodyPr>
            <a:lstStyle/>
            <a:p>
              <a:pPr algn="ctr"/>
              <a:r>
                <a:rPr lang="it-IT" sz="2400" dirty="0" smtClean="0">
                  <a:latin typeface="Comic Sans MS" pitchFamily="66" charset="0"/>
                  <a:cs typeface="Arial" pitchFamily="34" charset="0"/>
                </a:rPr>
                <a:t>4 PO</a:t>
              </a:r>
              <a:endParaRPr lang="it-IT" sz="2400" baseline="-25000" dirty="0"/>
            </a:p>
          </p:txBody>
        </p:sp>
      </p:grpSp>
      <p:grpSp>
        <p:nvGrpSpPr>
          <p:cNvPr id="49" name="Gruppo 48"/>
          <p:cNvGrpSpPr/>
          <p:nvPr/>
        </p:nvGrpSpPr>
        <p:grpSpPr>
          <a:xfrm>
            <a:off x="6703664" y="5330352"/>
            <a:ext cx="1800200" cy="461665"/>
            <a:chOff x="6732240" y="5373216"/>
            <a:chExt cx="1800200" cy="461665"/>
          </a:xfrm>
        </p:grpSpPr>
        <p:cxnSp>
          <p:nvCxnSpPr>
            <p:cNvPr id="24" name="Connettore 1 23"/>
            <p:cNvCxnSpPr/>
            <p:nvPr/>
          </p:nvCxnSpPr>
          <p:spPr>
            <a:xfrm>
              <a:off x="6732240" y="5834881"/>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Rettangolo 24"/>
            <p:cNvSpPr/>
            <p:nvPr/>
          </p:nvSpPr>
          <p:spPr>
            <a:xfrm>
              <a:off x="6768244" y="5373216"/>
              <a:ext cx="1728192" cy="461665"/>
            </a:xfrm>
            <a:prstGeom prst="rect">
              <a:avLst/>
            </a:prstGeom>
          </p:spPr>
          <p:txBody>
            <a:bodyPr wrap="square">
              <a:spAutoFit/>
            </a:bodyPr>
            <a:lstStyle/>
            <a:p>
              <a:pPr algn="ctr"/>
              <a:r>
                <a:rPr lang="it-IT" sz="2400" dirty="0" smtClean="0">
                  <a:latin typeface="Comic Sans MS" pitchFamily="66" charset="0"/>
                  <a:cs typeface="Arial" pitchFamily="34" charset="0"/>
                </a:rPr>
                <a:t>P</a:t>
              </a:r>
              <a:r>
                <a:rPr lang="it-IT" sz="2400" baseline="-25000" dirty="0" smtClean="0">
                  <a:latin typeface="Comic Sans MS" pitchFamily="66" charset="0"/>
                  <a:cs typeface="Arial" pitchFamily="34" charset="0"/>
                </a:rPr>
                <a:t>4</a:t>
              </a:r>
              <a:r>
                <a:rPr lang="it-IT" sz="2400" dirty="0" smtClean="0">
                  <a:latin typeface="Comic Sans MS" pitchFamily="66" charset="0"/>
                  <a:cs typeface="Arial" pitchFamily="34" charset="0"/>
                </a:rPr>
                <a:t>O</a:t>
              </a:r>
              <a:r>
                <a:rPr lang="it-IT" sz="2400" baseline="-25000" dirty="0" smtClean="0">
                  <a:latin typeface="Comic Sans MS" pitchFamily="66" charset="0"/>
                  <a:cs typeface="Arial" pitchFamily="34" charset="0"/>
                </a:rPr>
                <a:t>10</a:t>
              </a:r>
              <a:endParaRPr lang="it-IT" sz="2400" baseline="-25000" dirty="0"/>
            </a:p>
          </p:txBody>
        </p:sp>
      </p:grpSp>
      <p:grpSp>
        <p:nvGrpSpPr>
          <p:cNvPr id="34" name="Gruppo 33"/>
          <p:cNvGrpSpPr/>
          <p:nvPr/>
        </p:nvGrpSpPr>
        <p:grpSpPr>
          <a:xfrm>
            <a:off x="5220072" y="2420888"/>
            <a:ext cx="2232248" cy="2376264"/>
            <a:chOff x="5220072" y="2420888"/>
            <a:chExt cx="2232248" cy="2376264"/>
          </a:xfrm>
        </p:grpSpPr>
        <p:cxnSp>
          <p:nvCxnSpPr>
            <p:cNvPr id="35" name="Connettore 2 16"/>
            <p:cNvCxnSpPr/>
            <p:nvPr/>
          </p:nvCxnSpPr>
          <p:spPr>
            <a:xfrm>
              <a:off x="5220072" y="2420888"/>
              <a:ext cx="0" cy="2376264"/>
            </a:xfrm>
            <a:prstGeom prst="straightConnector1">
              <a:avLst/>
            </a:prstGeom>
            <a:ln w="38100">
              <a:solidFill>
                <a:srgbClr val="006699"/>
              </a:solidFill>
              <a:tailEnd type="arrow"/>
            </a:ln>
          </p:spPr>
          <p:style>
            <a:lnRef idx="1">
              <a:schemeClr val="accent1"/>
            </a:lnRef>
            <a:fillRef idx="0">
              <a:schemeClr val="accent1"/>
            </a:fillRef>
            <a:effectRef idx="0">
              <a:schemeClr val="accent1"/>
            </a:effectRef>
            <a:fontRef idx="minor">
              <a:schemeClr val="tx1"/>
            </a:fontRef>
          </p:style>
        </p:cxnSp>
        <p:sp>
          <p:nvSpPr>
            <p:cNvPr id="36" name="Rettangolo 35"/>
            <p:cNvSpPr/>
            <p:nvPr/>
          </p:nvSpPr>
          <p:spPr>
            <a:xfrm>
              <a:off x="5364088" y="3140968"/>
              <a:ext cx="2088232" cy="412934"/>
            </a:xfrm>
            <a:prstGeom prst="rect">
              <a:avLst/>
            </a:prstGeom>
          </p:spPr>
          <p:txBody>
            <a:bodyPr wrap="square">
              <a:spAutoFit/>
            </a:bodyPr>
            <a:lstStyle/>
            <a:p>
              <a:pPr algn="ctr">
                <a:lnSpc>
                  <a:spcPts val="2500"/>
                </a:lnSpc>
              </a:pPr>
              <a:r>
                <a:rPr lang="it-IT" sz="2400" b="1" dirty="0" smtClean="0">
                  <a:solidFill>
                    <a:srgbClr val="006699"/>
                  </a:solidFill>
                  <a:latin typeface="Comic Sans MS" pitchFamily="66" charset="0"/>
                  <a:cs typeface="Arial" pitchFamily="34" charset="0"/>
                </a:rPr>
                <a:t>Fluorescenza</a:t>
              </a:r>
            </a:p>
          </p:txBody>
        </p:sp>
      </p:grpSp>
      <p:sp>
        <p:nvSpPr>
          <p:cNvPr id="37" name="Rettangolo 36"/>
          <p:cNvSpPr/>
          <p:nvPr/>
        </p:nvSpPr>
        <p:spPr>
          <a:xfrm>
            <a:off x="0" y="-27384"/>
            <a:ext cx="9144000" cy="461665"/>
          </a:xfrm>
          <a:prstGeom prst="rect">
            <a:avLst/>
          </a:prstGeom>
          <a:solidFill>
            <a:schemeClr val="tx1"/>
          </a:solidFill>
        </p:spPr>
        <p:txBody>
          <a:bodyPr wrap="square">
            <a:spAutoFit/>
          </a:bodyPr>
          <a:lstStyle/>
          <a:p>
            <a:pPr algn="ctr">
              <a:tabLst>
                <a:tab pos="1620838" algn="l"/>
              </a:tabLst>
            </a:pPr>
            <a:r>
              <a:rPr lang="it-IT" sz="2400" b="1" dirty="0" smtClean="0">
                <a:ln w="19050">
                  <a:noFill/>
                </a:ln>
                <a:solidFill>
                  <a:srgbClr val="FFFFFF"/>
                </a:solidFill>
                <a:latin typeface="Comic Sans MS" pitchFamily="66" charset="0"/>
              </a:rPr>
              <a:t>chemiluminescenza del fosforo bianco</a:t>
            </a:r>
            <a:endParaRPr lang="it-IT" sz="2400" b="1" baseline="-25000" dirty="0" smtClean="0">
              <a:ln w="19050">
                <a:noFill/>
              </a:ln>
              <a:solidFill>
                <a:srgbClr val="FFFFFF"/>
              </a:solidFill>
              <a:latin typeface="Comic Sans MS" pitchFamily="66" charset="0"/>
            </a:endParaRPr>
          </a:p>
        </p:txBody>
      </p:sp>
      <p:grpSp>
        <p:nvGrpSpPr>
          <p:cNvPr id="48" name="Gruppo 47"/>
          <p:cNvGrpSpPr/>
          <p:nvPr/>
        </p:nvGrpSpPr>
        <p:grpSpPr>
          <a:xfrm>
            <a:off x="3563888" y="1700808"/>
            <a:ext cx="3024336" cy="504056"/>
            <a:chOff x="3563888" y="1700808"/>
            <a:chExt cx="3024336" cy="504056"/>
          </a:xfrm>
        </p:grpSpPr>
        <p:sp>
          <p:nvSpPr>
            <p:cNvPr id="20" name="Rettangolo 19"/>
            <p:cNvSpPr/>
            <p:nvPr/>
          </p:nvSpPr>
          <p:spPr>
            <a:xfrm>
              <a:off x="3563888" y="1700808"/>
              <a:ext cx="3024336" cy="461665"/>
            </a:xfrm>
            <a:prstGeom prst="rect">
              <a:avLst/>
            </a:prstGeom>
          </p:spPr>
          <p:txBody>
            <a:bodyPr wrap="square">
              <a:spAutoFit/>
            </a:bodyPr>
            <a:lstStyle/>
            <a:p>
              <a:pPr algn="ctr"/>
              <a:r>
                <a:rPr lang="it-IT" sz="2400" dirty="0" smtClean="0">
                  <a:latin typeface="Comic Sans MS" pitchFamily="66" charset="0"/>
                  <a:cs typeface="Arial" pitchFamily="34" charset="0"/>
                </a:rPr>
                <a:t>2 [PO]</a:t>
              </a:r>
              <a:r>
                <a:rPr lang="it-IT" sz="2400" baseline="-25000" dirty="0" smtClean="0">
                  <a:latin typeface="Comic Sans MS" pitchFamily="66" charset="0"/>
                  <a:cs typeface="Arial" pitchFamily="34" charset="0"/>
                </a:rPr>
                <a:t>2</a:t>
              </a:r>
              <a:r>
                <a:rPr lang="it-IT" sz="2400" dirty="0" smtClean="0">
                  <a:latin typeface="Comic Sans MS" pitchFamily="66" charset="0"/>
                  <a:cs typeface="Arial" pitchFamily="34" charset="0"/>
                </a:rPr>
                <a:t>* </a:t>
              </a:r>
              <a:r>
                <a:rPr lang="it-IT" sz="2000" dirty="0" smtClean="0">
                  <a:latin typeface="Comic Sans MS" pitchFamily="66" charset="0"/>
                  <a:cs typeface="Arial" pitchFamily="34" charset="0"/>
                </a:rPr>
                <a:t>(</a:t>
              </a:r>
              <a:r>
                <a:rPr lang="it-IT" sz="2000" dirty="0" err="1" smtClean="0">
                  <a:latin typeface="Comic Sans MS" pitchFamily="66" charset="0"/>
                  <a:cs typeface="Arial" pitchFamily="34" charset="0"/>
                </a:rPr>
                <a:t>excimer</a:t>
              </a:r>
              <a:r>
                <a:rPr lang="it-IT" sz="2000" dirty="0" smtClean="0">
                  <a:latin typeface="Comic Sans MS" pitchFamily="66" charset="0"/>
                  <a:cs typeface="Arial" pitchFamily="34" charset="0"/>
                </a:rPr>
                <a:t>)</a:t>
              </a:r>
              <a:endParaRPr lang="it-IT" sz="2400" baseline="-25000" dirty="0"/>
            </a:p>
          </p:txBody>
        </p:sp>
        <p:cxnSp>
          <p:nvCxnSpPr>
            <p:cNvPr id="46" name="Connettore 1 45"/>
            <p:cNvCxnSpPr/>
            <p:nvPr/>
          </p:nvCxnSpPr>
          <p:spPr>
            <a:xfrm>
              <a:off x="3707904" y="2204864"/>
              <a:ext cx="2592288"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0" name="Ovale 49"/>
          <p:cNvSpPr/>
          <p:nvPr/>
        </p:nvSpPr>
        <p:spPr>
          <a:xfrm>
            <a:off x="2987824" y="1196752"/>
            <a:ext cx="720080" cy="720080"/>
          </a:xfrm>
          <a:prstGeom prst="ellipse">
            <a:avLst/>
          </a:prstGeom>
          <a:noFill/>
          <a:ln w="3810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9" name="Gruppo 14"/>
          <p:cNvGrpSpPr/>
          <p:nvPr/>
        </p:nvGrpSpPr>
        <p:grpSpPr>
          <a:xfrm flipV="1">
            <a:off x="5479381" y="4893593"/>
            <a:ext cx="1296144" cy="936104"/>
            <a:chOff x="2483768" y="2636912"/>
            <a:chExt cx="1296144" cy="936104"/>
          </a:xfrm>
        </p:grpSpPr>
        <p:pic>
          <p:nvPicPr>
            <p:cNvPr id="41" name="Picture 2" descr="https://d1vdx9ifs4n5d7.cloudfront.net/s3fs-public/legacy_files/imce/online/Activation%20energy.png"/>
            <p:cNvPicPr>
              <a:picLocks noChangeAspect="1" noChangeArrowheads="1"/>
            </p:cNvPicPr>
            <p:nvPr/>
          </p:nvPicPr>
          <p:blipFill>
            <a:blip r:embed="rId2" cstate="print"/>
            <a:srcRect l="20369" t="18705" r="57581" b="39773"/>
            <a:stretch>
              <a:fillRect/>
            </a:stretch>
          </p:blipFill>
          <p:spPr bwMode="auto">
            <a:xfrm>
              <a:off x="2483768" y="2636912"/>
              <a:ext cx="1152128" cy="936104"/>
            </a:xfrm>
            <a:prstGeom prst="rect">
              <a:avLst/>
            </a:prstGeom>
            <a:noFill/>
          </p:spPr>
        </p:pic>
        <p:sp>
          <p:nvSpPr>
            <p:cNvPr id="42" name="Ovale 41"/>
            <p:cNvSpPr/>
            <p:nvPr/>
          </p:nvSpPr>
          <p:spPr>
            <a:xfrm>
              <a:off x="3419872" y="2924944"/>
              <a:ext cx="360040" cy="36004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8" name="Rettangolo 27"/>
          <p:cNvSpPr/>
          <p:nvPr/>
        </p:nvSpPr>
        <p:spPr>
          <a:xfrm>
            <a:off x="5980733" y="4969171"/>
            <a:ext cx="1091580" cy="461665"/>
          </a:xfrm>
          <a:prstGeom prst="rect">
            <a:avLst/>
          </a:prstGeom>
        </p:spPr>
        <p:txBody>
          <a:bodyPr wrap="square">
            <a:spAutoFit/>
          </a:bodyPr>
          <a:lstStyle/>
          <a:p>
            <a:pPr algn="ctr"/>
            <a:r>
              <a:rPr lang="it-IT" sz="2400" dirty="0" smtClean="0">
                <a:latin typeface="Comic Sans MS" pitchFamily="66" charset="0"/>
                <a:cs typeface="Arial" pitchFamily="34" charset="0"/>
              </a:rPr>
              <a:t>+ 3 O</a:t>
            </a:r>
            <a:r>
              <a:rPr lang="it-IT" sz="2400" baseline="-25000" dirty="0" smtClean="0">
                <a:latin typeface="Comic Sans MS" pitchFamily="66" charset="0"/>
                <a:cs typeface="Arial" pitchFamily="34" charset="0"/>
              </a:rPr>
              <a:t>2</a:t>
            </a:r>
            <a:endParaRPr lang="it-IT" sz="2400" baseline="-25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left)">
                                      <p:cBhvr>
                                        <p:cTn id="12" dur="500"/>
                                        <p:tgtEl>
                                          <p:spTgt spid="38"/>
                                        </p:tgtEl>
                                      </p:cBhvr>
                                    </p:animEffect>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wipe(left)">
                                      <p:cBhvr>
                                        <p:cTn id="16" dur="500"/>
                                        <p:tgtEl>
                                          <p:spTgt spid="48"/>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wipe(up)">
                                      <p:cBhvr>
                                        <p:cTn id="21" dur="500"/>
                                        <p:tgtEl>
                                          <p:spTgt spid="34"/>
                                        </p:tgtEl>
                                      </p:cBhvr>
                                    </p:animEffect>
                                  </p:childTnLst>
                                </p:cTn>
                              </p:par>
                            </p:childTnLst>
                          </p:cTn>
                        </p:par>
                        <p:par>
                          <p:cTn id="22" fill="hold">
                            <p:stCondLst>
                              <p:cond delay="500"/>
                            </p:stCondLst>
                            <p:childTnLst>
                              <p:par>
                                <p:cTn id="23" presetID="22" presetClass="entr" presetSubtype="1"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up)">
                                      <p:cBhvr>
                                        <p:cTn id="25" dur="500"/>
                                        <p:tgtEl>
                                          <p:spTgt spid="21"/>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wipe(left)">
                                      <p:cBhvr>
                                        <p:cTn id="30" dur="500"/>
                                        <p:tgtEl>
                                          <p:spTgt spid="28"/>
                                        </p:tgtEl>
                                      </p:cBhvr>
                                    </p:animEffect>
                                  </p:childTnLst>
                                </p:cTn>
                              </p:par>
                            </p:childTnLst>
                          </p:cTn>
                        </p:par>
                        <p:par>
                          <p:cTn id="31" fill="hold">
                            <p:stCondLst>
                              <p:cond delay="500"/>
                            </p:stCondLst>
                            <p:childTnLst>
                              <p:par>
                                <p:cTn id="32" presetID="22" presetClass="entr" presetSubtype="8" fill="hold"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left)">
                                      <p:cBhvr>
                                        <p:cTn id="34" dur="500"/>
                                        <p:tgtEl>
                                          <p:spTgt spid="39"/>
                                        </p:tgtEl>
                                      </p:cBhvr>
                                    </p:animEffect>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left)">
                                      <p:cBhvr>
                                        <p:cTn id="38" dur="500"/>
                                        <p:tgtEl>
                                          <p:spTgt spid="49"/>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0" fill="hold" grpId="0" nodeType="click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p:cTn id="43" dur="500" fill="hold"/>
                                        <p:tgtEl>
                                          <p:spTgt spid="50"/>
                                        </p:tgtEl>
                                        <p:attrNameLst>
                                          <p:attrName>ppt_w</p:attrName>
                                        </p:attrNameLst>
                                      </p:cBhvr>
                                      <p:tavLst>
                                        <p:tav tm="0">
                                          <p:val>
                                            <p:fltVal val="0"/>
                                          </p:val>
                                        </p:tav>
                                        <p:tav tm="100000">
                                          <p:val>
                                            <p:strVal val="#ppt_w"/>
                                          </p:val>
                                        </p:tav>
                                      </p:tavLst>
                                    </p:anim>
                                    <p:anim calcmode="lin" valueType="num">
                                      <p:cBhvr>
                                        <p:cTn id="44" dur="500" fill="hold"/>
                                        <p:tgtEl>
                                          <p:spTgt spid="50"/>
                                        </p:tgtEl>
                                        <p:attrNameLst>
                                          <p:attrName>ppt_h</p:attrName>
                                        </p:attrNameLst>
                                      </p:cBhvr>
                                      <p:tavLst>
                                        <p:tav tm="0">
                                          <p:val>
                                            <p:fltVal val="0"/>
                                          </p:val>
                                        </p:tav>
                                        <p:tav tm="100000">
                                          <p:val>
                                            <p:strVal val="#ppt_h"/>
                                          </p:val>
                                        </p:tav>
                                      </p:tavLst>
                                    </p:anim>
                                    <p:animEffect transition="in" filter="fade">
                                      <p:cBhvr>
                                        <p:cTn id="45"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2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descr="Image result for accumulatore piombo"/>
          <p:cNvPicPr>
            <a:picLocks noChangeAspect="1" noChangeArrowheads="1"/>
          </p:cNvPicPr>
          <p:nvPr/>
        </p:nvPicPr>
        <p:blipFill>
          <a:blip r:embed="rId2" cstate="print"/>
          <a:srcRect/>
          <a:stretch>
            <a:fillRect/>
          </a:stretch>
        </p:blipFill>
        <p:spPr bwMode="auto">
          <a:xfrm>
            <a:off x="1547664" y="1268760"/>
            <a:ext cx="5568617" cy="4176464"/>
          </a:xfrm>
          <a:prstGeom prst="rect">
            <a:avLst/>
          </a:prstGeom>
          <a:noFill/>
        </p:spPr>
      </p:pic>
      <p:sp>
        <p:nvSpPr>
          <p:cNvPr id="3" name="Rettangolo 2"/>
          <p:cNvSpPr/>
          <p:nvPr/>
        </p:nvSpPr>
        <p:spPr>
          <a:xfrm>
            <a:off x="0" y="260648"/>
            <a:ext cx="9144000" cy="492443"/>
          </a:xfrm>
          <a:prstGeom prst="rect">
            <a:avLst/>
          </a:prstGeom>
          <a:noFill/>
          <a:ln>
            <a:noFill/>
          </a:ln>
        </p:spPr>
        <p:txBody>
          <a:bodyPr wrap="square">
            <a:spAutoFit/>
          </a:bodyPr>
          <a:lstStyle/>
          <a:p>
            <a:pPr algn="ctr"/>
            <a:r>
              <a:rPr lang="en-US" sz="2600" dirty="0" err="1" smtClean="0">
                <a:ln w="28575">
                  <a:noFill/>
                </a:ln>
                <a:solidFill>
                  <a:srgbClr val="000066"/>
                </a:solidFill>
                <a:latin typeface="Comic Sans MS" pitchFamily="66" charset="0"/>
              </a:rPr>
              <a:t>Accumulo</a:t>
            </a:r>
            <a:r>
              <a:rPr lang="en-US" sz="2600" dirty="0" smtClean="0">
                <a:ln w="28575">
                  <a:noFill/>
                </a:ln>
                <a:solidFill>
                  <a:srgbClr val="000066"/>
                </a:solidFill>
                <a:latin typeface="Comic Sans MS" pitchFamily="66" charset="0"/>
              </a:rPr>
              <a:t> e al </a:t>
            </a:r>
            <a:r>
              <a:rPr lang="en-US" sz="2600" dirty="0" err="1" smtClean="0">
                <a:ln w="28575">
                  <a:noFill/>
                </a:ln>
                <a:solidFill>
                  <a:srgbClr val="000066"/>
                </a:solidFill>
                <a:latin typeface="Comic Sans MS" pitchFamily="66" charset="0"/>
              </a:rPr>
              <a:t>rilascio</a:t>
            </a:r>
            <a:r>
              <a:rPr lang="en-US" sz="2600" dirty="0" smtClean="0">
                <a:ln w="28575">
                  <a:noFill/>
                </a:ln>
                <a:solidFill>
                  <a:srgbClr val="000066"/>
                </a:solidFill>
                <a:latin typeface="Comic Sans MS" pitchFamily="66" charset="0"/>
              </a:rPr>
              <a:t> </a:t>
            </a:r>
            <a:r>
              <a:rPr lang="en-US" sz="2600" dirty="0" err="1" smtClean="0">
                <a:ln w="28575">
                  <a:noFill/>
                </a:ln>
                <a:solidFill>
                  <a:srgbClr val="000066"/>
                </a:solidFill>
                <a:latin typeface="Comic Sans MS" pitchFamily="66" charset="0"/>
              </a:rPr>
              <a:t>di</a:t>
            </a:r>
            <a:r>
              <a:rPr lang="en-US" sz="2600" dirty="0" smtClean="0">
                <a:ln w="28575">
                  <a:noFill/>
                </a:ln>
                <a:solidFill>
                  <a:srgbClr val="000066"/>
                </a:solidFill>
                <a:latin typeface="Comic Sans MS" pitchFamily="66" charset="0"/>
              </a:rPr>
              <a:t> </a:t>
            </a:r>
            <a:r>
              <a:rPr lang="en-US" sz="2600" dirty="0" err="1" smtClean="0">
                <a:ln w="28575">
                  <a:noFill/>
                </a:ln>
                <a:solidFill>
                  <a:srgbClr val="000066"/>
                </a:solidFill>
                <a:latin typeface="Comic Sans MS" pitchFamily="66" charset="0"/>
              </a:rPr>
              <a:t>energia</a:t>
            </a:r>
            <a:r>
              <a:rPr lang="en-US" sz="2600" dirty="0" smtClean="0">
                <a:ln w="28575">
                  <a:noFill/>
                </a:ln>
                <a:solidFill>
                  <a:srgbClr val="000066"/>
                </a:solidFill>
                <a:latin typeface="Comic Sans MS" pitchFamily="66" charset="0"/>
              </a:rPr>
              <a:t> </a:t>
            </a:r>
            <a:r>
              <a:rPr lang="en-US" sz="2600" dirty="0" err="1" smtClean="0">
                <a:ln w="28575">
                  <a:noFill/>
                </a:ln>
                <a:solidFill>
                  <a:srgbClr val="000066"/>
                </a:solidFill>
                <a:latin typeface="Comic Sans MS" pitchFamily="66" charset="0"/>
              </a:rPr>
              <a:t>nella</a:t>
            </a:r>
            <a:r>
              <a:rPr lang="en-US" sz="2600" dirty="0" smtClean="0">
                <a:ln w="28575">
                  <a:noFill/>
                </a:ln>
                <a:solidFill>
                  <a:srgbClr val="000066"/>
                </a:solidFill>
                <a:latin typeface="Comic Sans MS" pitchFamily="66" charset="0"/>
              </a:rPr>
              <a:t> vita </a:t>
            </a:r>
            <a:r>
              <a:rPr lang="en-US" sz="2600" dirty="0" err="1" smtClean="0">
                <a:ln w="28575">
                  <a:noFill/>
                </a:ln>
                <a:solidFill>
                  <a:srgbClr val="000066"/>
                </a:solidFill>
                <a:latin typeface="Comic Sans MS" pitchFamily="66" charset="0"/>
              </a:rPr>
              <a:t>quotidiana</a:t>
            </a:r>
            <a:endParaRPr lang="it-IT" sz="2600" dirty="0">
              <a:ln w="28575">
                <a:noFill/>
              </a:ln>
              <a:solidFill>
                <a:srgbClr val="000066"/>
              </a:solidFill>
              <a:latin typeface="Comic Sans MS" pitchFamily="66" charset="0"/>
            </a:endParaRPr>
          </a:p>
        </p:txBody>
      </p:sp>
      <p:sp>
        <p:nvSpPr>
          <p:cNvPr id="4" name="Rettangolo 3"/>
          <p:cNvSpPr/>
          <p:nvPr/>
        </p:nvSpPr>
        <p:spPr>
          <a:xfrm>
            <a:off x="611560" y="5805264"/>
            <a:ext cx="8208912" cy="461665"/>
          </a:xfrm>
          <a:prstGeom prst="rect">
            <a:avLst/>
          </a:prstGeom>
          <a:noFill/>
          <a:ln>
            <a:noFill/>
          </a:ln>
        </p:spPr>
        <p:txBody>
          <a:bodyPr wrap="square">
            <a:spAutoFit/>
          </a:bodyPr>
          <a:lstStyle/>
          <a:p>
            <a:pPr algn="ctr"/>
            <a:r>
              <a:rPr lang="en-US" sz="2400" dirty="0" smtClean="0">
                <a:ln w="28575">
                  <a:noFill/>
                </a:ln>
                <a:solidFill>
                  <a:srgbClr val="000066"/>
                </a:solidFill>
                <a:latin typeface="Comic Sans MS" pitchFamily="66" charset="0"/>
              </a:rPr>
              <a:t>PbO</a:t>
            </a:r>
            <a:r>
              <a:rPr lang="en-US" sz="2400" baseline="-25000" dirty="0" smtClean="0">
                <a:ln w="28575">
                  <a:noFill/>
                </a:ln>
                <a:solidFill>
                  <a:srgbClr val="000066"/>
                </a:solidFill>
                <a:latin typeface="Comic Sans MS" pitchFamily="66" charset="0"/>
              </a:rPr>
              <a:t>2</a:t>
            </a:r>
            <a:r>
              <a:rPr lang="en-US" sz="2400" dirty="0" smtClean="0">
                <a:ln w="28575">
                  <a:noFill/>
                </a:ln>
                <a:solidFill>
                  <a:srgbClr val="000066"/>
                </a:solidFill>
                <a:latin typeface="Comic Sans MS" pitchFamily="66" charset="0"/>
              </a:rPr>
              <a:t> + </a:t>
            </a:r>
            <a:r>
              <a:rPr lang="en-US" sz="2400" dirty="0" err="1" smtClean="0">
                <a:ln w="28575">
                  <a:noFill/>
                </a:ln>
                <a:solidFill>
                  <a:srgbClr val="000066"/>
                </a:solidFill>
                <a:latin typeface="Comic Sans MS" pitchFamily="66" charset="0"/>
              </a:rPr>
              <a:t>Pb</a:t>
            </a:r>
            <a:r>
              <a:rPr lang="en-US" sz="2400" dirty="0" smtClean="0">
                <a:ln w="28575">
                  <a:noFill/>
                </a:ln>
                <a:solidFill>
                  <a:srgbClr val="000066"/>
                </a:solidFill>
                <a:latin typeface="Comic Sans MS" pitchFamily="66" charset="0"/>
              </a:rPr>
              <a:t> + 2 H</a:t>
            </a:r>
            <a:r>
              <a:rPr lang="en-US" sz="2400" baseline="-25000" dirty="0" smtClean="0">
                <a:ln w="28575">
                  <a:noFill/>
                </a:ln>
                <a:solidFill>
                  <a:srgbClr val="000066"/>
                </a:solidFill>
                <a:latin typeface="Comic Sans MS" pitchFamily="66" charset="0"/>
              </a:rPr>
              <a:t>2</a:t>
            </a:r>
            <a:r>
              <a:rPr lang="en-US" sz="2400" dirty="0" smtClean="0">
                <a:ln w="28575">
                  <a:noFill/>
                </a:ln>
                <a:solidFill>
                  <a:srgbClr val="000066"/>
                </a:solidFill>
                <a:latin typeface="Comic Sans MS" pitchFamily="66" charset="0"/>
              </a:rPr>
              <a:t>SO</a:t>
            </a:r>
            <a:r>
              <a:rPr lang="en-US" sz="2400" baseline="-25000" dirty="0" smtClean="0">
                <a:ln w="28575">
                  <a:noFill/>
                </a:ln>
                <a:solidFill>
                  <a:srgbClr val="000066"/>
                </a:solidFill>
                <a:latin typeface="Comic Sans MS" pitchFamily="66" charset="0"/>
              </a:rPr>
              <a:t>4</a:t>
            </a:r>
            <a:r>
              <a:rPr lang="en-US" sz="2400" dirty="0" smtClean="0">
                <a:ln w="28575">
                  <a:noFill/>
                </a:ln>
                <a:solidFill>
                  <a:srgbClr val="000066"/>
                </a:solidFill>
                <a:latin typeface="Comic Sans MS" pitchFamily="66" charset="0"/>
              </a:rPr>
              <a:t> </a:t>
            </a:r>
            <a:r>
              <a:rPr lang="en-US" sz="2400" dirty="0" smtClean="0">
                <a:ln w="28575">
                  <a:noFill/>
                </a:ln>
                <a:solidFill>
                  <a:srgbClr val="000066"/>
                </a:solidFill>
                <a:latin typeface="Comic Sans MS" pitchFamily="66" charset="0"/>
                <a:sym typeface="Wingdings 3"/>
              </a:rPr>
              <a:t> 2 PbSO</a:t>
            </a:r>
            <a:r>
              <a:rPr lang="en-US" sz="2400" baseline="-25000" dirty="0" smtClean="0">
                <a:ln w="28575">
                  <a:noFill/>
                </a:ln>
                <a:solidFill>
                  <a:srgbClr val="000066"/>
                </a:solidFill>
                <a:latin typeface="Comic Sans MS" pitchFamily="66" charset="0"/>
                <a:sym typeface="Wingdings 3"/>
              </a:rPr>
              <a:t>4</a:t>
            </a:r>
            <a:r>
              <a:rPr lang="en-US" sz="2400" dirty="0" smtClean="0">
                <a:ln w="28575">
                  <a:noFill/>
                </a:ln>
                <a:solidFill>
                  <a:srgbClr val="000066"/>
                </a:solidFill>
                <a:latin typeface="Comic Sans MS" pitchFamily="66" charset="0"/>
                <a:sym typeface="Wingdings 3"/>
              </a:rPr>
              <a:t> + 2 H</a:t>
            </a:r>
            <a:r>
              <a:rPr lang="en-US" sz="2400" baseline="-25000" dirty="0" smtClean="0">
                <a:ln w="28575">
                  <a:noFill/>
                </a:ln>
                <a:solidFill>
                  <a:srgbClr val="000066"/>
                </a:solidFill>
                <a:latin typeface="Comic Sans MS" pitchFamily="66" charset="0"/>
                <a:sym typeface="Wingdings 3"/>
              </a:rPr>
              <a:t>2</a:t>
            </a:r>
            <a:r>
              <a:rPr lang="en-US" sz="2400" dirty="0" smtClean="0">
                <a:ln w="28575">
                  <a:noFill/>
                </a:ln>
                <a:solidFill>
                  <a:srgbClr val="000066"/>
                </a:solidFill>
                <a:latin typeface="Comic Sans MS" pitchFamily="66" charset="0"/>
                <a:sym typeface="Wingdings 3"/>
              </a:rPr>
              <a:t>O + E</a:t>
            </a:r>
            <a:r>
              <a:rPr lang="en-US" sz="2800" baseline="-25000" dirty="0" smtClean="0">
                <a:ln w="28575">
                  <a:noFill/>
                </a:ln>
                <a:solidFill>
                  <a:srgbClr val="000066"/>
                </a:solidFill>
                <a:latin typeface="Comic Sans MS" pitchFamily="66" charset="0"/>
                <a:sym typeface="Wingdings 3"/>
              </a:rPr>
              <a:t>el</a:t>
            </a:r>
            <a:endParaRPr lang="it-IT" sz="2400" baseline="-25000" dirty="0">
              <a:ln w="28575">
                <a:noFill/>
              </a:ln>
              <a:solidFill>
                <a:srgbClr val="000066"/>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0" fill="hold" nodeType="clickEffect">
                                  <p:stCondLst>
                                    <p:cond delay="0"/>
                                  </p:stCondLst>
                                  <p:childTnLst>
                                    <p:set>
                                      <p:cBhvr>
                                        <p:cTn id="11" dur="1" fill="hold">
                                          <p:stCondLst>
                                            <p:cond delay="0"/>
                                          </p:stCondLst>
                                        </p:cTn>
                                        <p:tgtEl>
                                          <p:spTgt spid="105474"/>
                                        </p:tgtEl>
                                        <p:attrNameLst>
                                          <p:attrName>style.visibility</p:attrName>
                                        </p:attrNameLst>
                                      </p:cBhvr>
                                      <p:to>
                                        <p:strVal val="visible"/>
                                      </p:to>
                                    </p:set>
                                    <p:anim calcmode="lin" valueType="num">
                                      <p:cBhvr>
                                        <p:cTn id="12" dur="500" fill="hold"/>
                                        <p:tgtEl>
                                          <p:spTgt spid="105474"/>
                                        </p:tgtEl>
                                        <p:attrNameLst>
                                          <p:attrName>ppt_w</p:attrName>
                                        </p:attrNameLst>
                                      </p:cBhvr>
                                      <p:tavLst>
                                        <p:tav tm="0">
                                          <p:val>
                                            <p:fltVal val="0"/>
                                          </p:val>
                                        </p:tav>
                                        <p:tav tm="100000">
                                          <p:val>
                                            <p:strVal val="#ppt_w"/>
                                          </p:val>
                                        </p:tav>
                                      </p:tavLst>
                                    </p:anim>
                                    <p:anim calcmode="lin" valueType="num">
                                      <p:cBhvr>
                                        <p:cTn id="13" dur="500" fill="hold"/>
                                        <p:tgtEl>
                                          <p:spTgt spid="105474"/>
                                        </p:tgtEl>
                                        <p:attrNameLst>
                                          <p:attrName>ppt_h</p:attrName>
                                        </p:attrNameLst>
                                      </p:cBhvr>
                                      <p:tavLst>
                                        <p:tav tm="0">
                                          <p:val>
                                            <p:fltVal val="0"/>
                                          </p:val>
                                        </p:tav>
                                        <p:tav tm="100000">
                                          <p:val>
                                            <p:strVal val="#ppt_h"/>
                                          </p:val>
                                        </p:tav>
                                      </p:tavLst>
                                    </p:anim>
                                    <p:animEffect transition="in" filter="fade">
                                      <p:cBhvr>
                                        <p:cTn id="14" dur="500"/>
                                        <p:tgtEl>
                                          <p:spTgt spid="10547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 result for typewriter keyboard layout"/>
          <p:cNvPicPr>
            <a:picLocks noChangeAspect="1" noChangeArrowheads="1"/>
          </p:cNvPicPr>
          <p:nvPr/>
        </p:nvPicPr>
        <p:blipFill>
          <a:blip r:embed="rId2" cstate="print"/>
          <a:srcRect/>
          <a:stretch>
            <a:fillRect/>
          </a:stretch>
        </p:blipFill>
        <p:spPr bwMode="auto">
          <a:xfrm>
            <a:off x="0" y="1925141"/>
            <a:ext cx="9144000" cy="3160043"/>
          </a:xfrm>
          <a:prstGeom prst="rect">
            <a:avLst/>
          </a:prstGeom>
          <a:noFill/>
        </p:spPr>
      </p:pic>
      <p:sp>
        <p:nvSpPr>
          <p:cNvPr id="3" name="CasellaDiTesto 2"/>
          <p:cNvSpPr txBox="1"/>
          <p:nvPr/>
        </p:nvSpPr>
        <p:spPr>
          <a:xfrm>
            <a:off x="611560" y="404664"/>
            <a:ext cx="7632848" cy="646331"/>
          </a:xfrm>
          <a:prstGeom prst="rect">
            <a:avLst/>
          </a:prstGeom>
          <a:solidFill>
            <a:schemeClr val="tx1"/>
          </a:solidFill>
          <a:ln>
            <a:noFill/>
          </a:ln>
        </p:spPr>
        <p:txBody>
          <a:bodyPr wrap="square" rtlCol="0">
            <a:spAutoFit/>
          </a:bodyPr>
          <a:lstStyle/>
          <a:p>
            <a:pPr algn="ctr"/>
            <a:r>
              <a:rPr lang="it-IT" sz="3600" b="1" dirty="0" smtClean="0">
                <a:solidFill>
                  <a:srgbClr val="FFFF00"/>
                </a:solidFill>
                <a:latin typeface="Tox Typewriter" pitchFamily="2" charset="0"/>
              </a:rPr>
              <a:t>macchina  da  scrivere  chimica</a:t>
            </a:r>
            <a:endParaRPr lang="it-IT" sz="3600" b="1" dirty="0">
              <a:solidFill>
                <a:srgbClr val="FFFF00"/>
              </a:solidFill>
              <a:latin typeface="Tox Typewriter" pitchFamily="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o 3"/>
          <p:cNvGrpSpPr/>
          <p:nvPr/>
        </p:nvGrpSpPr>
        <p:grpSpPr>
          <a:xfrm>
            <a:off x="107504" y="260648"/>
            <a:ext cx="2736304" cy="1800200"/>
            <a:chOff x="2123728" y="4869160"/>
            <a:chExt cx="2736304" cy="1800200"/>
          </a:xfrm>
        </p:grpSpPr>
        <p:sp>
          <p:nvSpPr>
            <p:cNvPr id="5" name="Rettangolo 4"/>
            <p:cNvSpPr/>
            <p:nvPr/>
          </p:nvSpPr>
          <p:spPr>
            <a:xfrm>
              <a:off x="2267744" y="4869160"/>
              <a:ext cx="2592288"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2123728" y="5013176"/>
              <a:ext cx="2592288" cy="16561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7" name="Gruppo 6"/>
          <p:cNvGrpSpPr/>
          <p:nvPr/>
        </p:nvGrpSpPr>
        <p:grpSpPr>
          <a:xfrm>
            <a:off x="6300192" y="4653136"/>
            <a:ext cx="2736304" cy="1800200"/>
            <a:chOff x="2123728" y="4869160"/>
            <a:chExt cx="2736304" cy="1800200"/>
          </a:xfrm>
        </p:grpSpPr>
        <p:sp>
          <p:nvSpPr>
            <p:cNvPr id="8" name="Rettangolo 7"/>
            <p:cNvSpPr/>
            <p:nvPr/>
          </p:nvSpPr>
          <p:spPr>
            <a:xfrm>
              <a:off x="2267744" y="4869160"/>
              <a:ext cx="2592288"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p:nvSpPr>
          <p:spPr>
            <a:xfrm>
              <a:off x="2123728" y="5013176"/>
              <a:ext cx="2592288" cy="16561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10" name="Gruppo 9"/>
          <p:cNvGrpSpPr/>
          <p:nvPr/>
        </p:nvGrpSpPr>
        <p:grpSpPr>
          <a:xfrm>
            <a:off x="5292080" y="1700808"/>
            <a:ext cx="2736304" cy="2880320"/>
            <a:chOff x="4860032" y="1700808"/>
            <a:chExt cx="2736304" cy="2880320"/>
          </a:xfrm>
        </p:grpSpPr>
        <p:sp>
          <p:nvSpPr>
            <p:cNvPr id="11" name="Ovale 10"/>
            <p:cNvSpPr/>
            <p:nvPr/>
          </p:nvSpPr>
          <p:spPr>
            <a:xfrm flipH="1" flipV="1">
              <a:off x="4932040" y="1916832"/>
              <a:ext cx="2664296" cy="25202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flipH="1" flipV="1">
              <a:off x="4860032" y="1700808"/>
              <a:ext cx="1440160" cy="288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3" name="Connettore 2 12"/>
            <p:cNvCxnSpPr/>
            <p:nvPr/>
          </p:nvCxnSpPr>
          <p:spPr>
            <a:xfrm flipH="1">
              <a:off x="6012160" y="4437112"/>
              <a:ext cx="288032" cy="0"/>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4" name="Gruppo 13"/>
          <p:cNvGrpSpPr/>
          <p:nvPr/>
        </p:nvGrpSpPr>
        <p:grpSpPr>
          <a:xfrm>
            <a:off x="2195736" y="1772816"/>
            <a:ext cx="2736304" cy="2880320"/>
            <a:chOff x="2339752" y="1772816"/>
            <a:chExt cx="2736304" cy="2880320"/>
          </a:xfrm>
        </p:grpSpPr>
        <p:sp>
          <p:nvSpPr>
            <p:cNvPr id="15" name="Ovale 14"/>
            <p:cNvSpPr/>
            <p:nvPr/>
          </p:nvSpPr>
          <p:spPr>
            <a:xfrm>
              <a:off x="2339752" y="1916832"/>
              <a:ext cx="2664296" cy="25202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15"/>
            <p:cNvSpPr/>
            <p:nvPr/>
          </p:nvSpPr>
          <p:spPr>
            <a:xfrm>
              <a:off x="3635896" y="1772816"/>
              <a:ext cx="1440160" cy="288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7" name="Connettore 2 16"/>
            <p:cNvCxnSpPr/>
            <p:nvPr/>
          </p:nvCxnSpPr>
          <p:spPr>
            <a:xfrm>
              <a:off x="3563888" y="1916832"/>
              <a:ext cx="288032" cy="0"/>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8" name="Gruppo 17"/>
          <p:cNvGrpSpPr/>
          <p:nvPr/>
        </p:nvGrpSpPr>
        <p:grpSpPr>
          <a:xfrm>
            <a:off x="3811724" y="1516722"/>
            <a:ext cx="2776500" cy="400110"/>
            <a:chOff x="3707904" y="1444714"/>
            <a:chExt cx="1944216" cy="400110"/>
          </a:xfrm>
        </p:grpSpPr>
        <p:cxnSp>
          <p:nvCxnSpPr>
            <p:cNvPr id="19" name="Connettore 1 18"/>
            <p:cNvCxnSpPr/>
            <p:nvPr/>
          </p:nvCxnSpPr>
          <p:spPr>
            <a:xfrm>
              <a:off x="3779912" y="1844824"/>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CasellaDiTesto 19"/>
            <p:cNvSpPr txBox="1"/>
            <p:nvPr/>
          </p:nvSpPr>
          <p:spPr>
            <a:xfrm>
              <a:off x="3707904" y="1444714"/>
              <a:ext cx="1944216" cy="400110"/>
            </a:xfrm>
            <a:prstGeom prst="rect">
              <a:avLst/>
            </a:prstGeom>
            <a:noFill/>
          </p:spPr>
          <p:txBody>
            <a:bodyPr wrap="square" rtlCol="0">
              <a:spAutoFit/>
            </a:bodyPr>
            <a:lstStyle/>
            <a:p>
              <a:pPr algn="ctr"/>
              <a:r>
                <a:rPr lang="en-US" sz="2000" dirty="0" smtClean="0">
                  <a:ln w="28575">
                    <a:noFill/>
                  </a:ln>
                  <a:latin typeface="Comic Sans MS" pitchFamily="66" charset="0"/>
                </a:rPr>
                <a:t>PbO</a:t>
              </a:r>
              <a:r>
                <a:rPr lang="en-US" sz="2000" baseline="-25000" dirty="0" smtClean="0">
                  <a:ln w="28575">
                    <a:noFill/>
                  </a:ln>
                  <a:latin typeface="Comic Sans MS" pitchFamily="66" charset="0"/>
                </a:rPr>
                <a:t>2</a:t>
              </a:r>
              <a:r>
                <a:rPr lang="en-US" sz="2000" dirty="0" smtClean="0">
                  <a:ln w="28575">
                    <a:noFill/>
                  </a:ln>
                  <a:latin typeface="Comic Sans MS" pitchFamily="66" charset="0"/>
                </a:rPr>
                <a:t> + </a:t>
              </a:r>
              <a:r>
                <a:rPr lang="en-US" sz="2000" dirty="0" err="1" smtClean="0">
                  <a:ln w="28575">
                    <a:noFill/>
                  </a:ln>
                  <a:latin typeface="Comic Sans MS" pitchFamily="66" charset="0"/>
                </a:rPr>
                <a:t>Pb</a:t>
              </a:r>
              <a:r>
                <a:rPr lang="en-US" sz="2000" dirty="0" smtClean="0">
                  <a:ln w="28575">
                    <a:noFill/>
                  </a:ln>
                  <a:latin typeface="Comic Sans MS" pitchFamily="66" charset="0"/>
                </a:rPr>
                <a:t> + 2 H</a:t>
              </a:r>
              <a:r>
                <a:rPr lang="en-US" sz="2000" baseline="-25000" dirty="0" smtClean="0">
                  <a:ln w="28575">
                    <a:noFill/>
                  </a:ln>
                  <a:latin typeface="Comic Sans MS" pitchFamily="66" charset="0"/>
                </a:rPr>
                <a:t>2</a:t>
              </a:r>
              <a:r>
                <a:rPr lang="en-US" sz="2000" dirty="0" smtClean="0">
                  <a:ln w="28575">
                    <a:noFill/>
                  </a:ln>
                  <a:latin typeface="Comic Sans MS" pitchFamily="66" charset="0"/>
                </a:rPr>
                <a:t>SO</a:t>
              </a:r>
              <a:r>
                <a:rPr lang="en-US" sz="2000" baseline="-25000" dirty="0" smtClean="0">
                  <a:ln w="28575">
                    <a:noFill/>
                  </a:ln>
                  <a:latin typeface="Comic Sans MS" pitchFamily="66" charset="0"/>
                </a:rPr>
                <a:t>4</a:t>
              </a:r>
              <a:endParaRPr lang="it-IT" sz="2000" dirty="0">
                <a:latin typeface="Comic Sans MS" pitchFamily="66" charset="0"/>
              </a:endParaRPr>
            </a:p>
          </p:txBody>
        </p:sp>
      </p:grpSp>
      <p:grpSp>
        <p:nvGrpSpPr>
          <p:cNvPr id="21" name="Gruppo 20"/>
          <p:cNvGrpSpPr/>
          <p:nvPr/>
        </p:nvGrpSpPr>
        <p:grpSpPr>
          <a:xfrm>
            <a:off x="3635896" y="4037002"/>
            <a:ext cx="2776500" cy="400110"/>
            <a:chOff x="3811724" y="4037002"/>
            <a:chExt cx="1944216" cy="400110"/>
          </a:xfrm>
        </p:grpSpPr>
        <p:cxnSp>
          <p:nvCxnSpPr>
            <p:cNvPr id="22" name="Connettore 1 21"/>
            <p:cNvCxnSpPr/>
            <p:nvPr/>
          </p:nvCxnSpPr>
          <p:spPr>
            <a:xfrm>
              <a:off x="3883732" y="4437112"/>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CasellaDiTesto 22"/>
            <p:cNvSpPr txBox="1"/>
            <p:nvPr/>
          </p:nvSpPr>
          <p:spPr>
            <a:xfrm>
              <a:off x="3811724" y="4037002"/>
              <a:ext cx="1944216" cy="400110"/>
            </a:xfrm>
            <a:prstGeom prst="rect">
              <a:avLst/>
            </a:prstGeom>
            <a:noFill/>
          </p:spPr>
          <p:txBody>
            <a:bodyPr wrap="square" rtlCol="0">
              <a:spAutoFit/>
            </a:bodyPr>
            <a:lstStyle/>
            <a:p>
              <a:pPr algn="ctr"/>
              <a:r>
                <a:rPr lang="en-US" sz="2000" dirty="0" smtClean="0">
                  <a:ln w="28575">
                    <a:noFill/>
                  </a:ln>
                  <a:latin typeface="Comic Sans MS" pitchFamily="66" charset="0"/>
                  <a:sym typeface="Wingdings 3"/>
                </a:rPr>
                <a:t>2 PbSO</a:t>
              </a:r>
              <a:r>
                <a:rPr lang="en-US" sz="2000" baseline="-25000" dirty="0" smtClean="0">
                  <a:ln w="28575">
                    <a:noFill/>
                  </a:ln>
                  <a:latin typeface="Comic Sans MS" pitchFamily="66" charset="0"/>
                  <a:sym typeface="Wingdings 3"/>
                </a:rPr>
                <a:t>4</a:t>
              </a:r>
              <a:r>
                <a:rPr lang="en-US" sz="2000" dirty="0" smtClean="0">
                  <a:ln w="28575">
                    <a:noFill/>
                  </a:ln>
                  <a:latin typeface="Comic Sans MS" pitchFamily="66" charset="0"/>
                  <a:sym typeface="Wingdings 3"/>
                </a:rPr>
                <a:t> + 2 H</a:t>
              </a:r>
              <a:r>
                <a:rPr lang="en-US" sz="2000" baseline="-25000" dirty="0" smtClean="0">
                  <a:ln w="28575">
                    <a:noFill/>
                  </a:ln>
                  <a:latin typeface="Comic Sans MS" pitchFamily="66" charset="0"/>
                  <a:sym typeface="Wingdings 3"/>
                </a:rPr>
                <a:t>2</a:t>
              </a:r>
              <a:r>
                <a:rPr lang="en-US" sz="2000" dirty="0" smtClean="0">
                  <a:ln w="28575">
                    <a:noFill/>
                  </a:ln>
                  <a:latin typeface="Comic Sans MS" pitchFamily="66" charset="0"/>
                  <a:sym typeface="Wingdings 3"/>
                </a:rPr>
                <a:t>O</a:t>
              </a:r>
              <a:endParaRPr lang="it-IT" sz="2000" baseline="-25000" dirty="0">
                <a:latin typeface="Comic Sans MS" pitchFamily="66" charset="0"/>
              </a:endParaRPr>
            </a:p>
          </p:txBody>
        </p:sp>
      </p:grpSp>
      <p:sp>
        <p:nvSpPr>
          <p:cNvPr id="32" name="CasellaDiTesto 31"/>
          <p:cNvSpPr txBox="1"/>
          <p:nvPr/>
        </p:nvSpPr>
        <p:spPr>
          <a:xfrm>
            <a:off x="6263680" y="4941168"/>
            <a:ext cx="2772816" cy="400110"/>
          </a:xfrm>
          <a:prstGeom prst="rect">
            <a:avLst/>
          </a:prstGeom>
          <a:noFill/>
        </p:spPr>
        <p:txBody>
          <a:bodyPr wrap="square" rtlCol="0">
            <a:spAutoFit/>
          </a:bodyPr>
          <a:lstStyle/>
          <a:p>
            <a:pPr algn="ctr"/>
            <a:r>
              <a:rPr lang="it-IT" sz="2000" dirty="0" smtClean="0">
                <a:latin typeface="Comic Sans MS" pitchFamily="66" charset="0"/>
              </a:rPr>
              <a:t>energia chimica</a:t>
            </a:r>
          </a:p>
        </p:txBody>
      </p:sp>
      <p:sp>
        <p:nvSpPr>
          <p:cNvPr id="33" name="CasellaDiTesto 32"/>
          <p:cNvSpPr txBox="1"/>
          <p:nvPr/>
        </p:nvSpPr>
        <p:spPr>
          <a:xfrm>
            <a:off x="6263680" y="5805264"/>
            <a:ext cx="2772816" cy="400110"/>
          </a:xfrm>
          <a:prstGeom prst="rect">
            <a:avLst/>
          </a:prstGeom>
          <a:noFill/>
        </p:spPr>
        <p:txBody>
          <a:bodyPr wrap="square" rtlCol="0">
            <a:spAutoFit/>
          </a:bodyPr>
          <a:lstStyle/>
          <a:p>
            <a:pPr algn="ctr"/>
            <a:r>
              <a:rPr lang="it-IT" sz="2000" dirty="0" smtClean="0">
                <a:latin typeface="Comic Sans MS" pitchFamily="66" charset="0"/>
                <a:sym typeface="Wingdings 3"/>
              </a:rPr>
              <a:t>energia elettrica</a:t>
            </a:r>
            <a:endParaRPr lang="it-IT" sz="2000" dirty="0">
              <a:latin typeface="Comic Sans MS" pitchFamily="66" charset="0"/>
            </a:endParaRPr>
          </a:p>
        </p:txBody>
      </p:sp>
      <p:sp>
        <p:nvSpPr>
          <p:cNvPr id="34" name="Freccia in giù 33"/>
          <p:cNvSpPr/>
          <p:nvPr/>
        </p:nvSpPr>
        <p:spPr>
          <a:xfrm>
            <a:off x="7452320" y="5373216"/>
            <a:ext cx="216024" cy="432048"/>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3" name="CasellaDiTesto 42"/>
          <p:cNvSpPr txBox="1"/>
          <p:nvPr/>
        </p:nvSpPr>
        <p:spPr>
          <a:xfrm>
            <a:off x="72008" y="508610"/>
            <a:ext cx="2772816" cy="400110"/>
          </a:xfrm>
          <a:prstGeom prst="rect">
            <a:avLst/>
          </a:prstGeom>
          <a:noFill/>
        </p:spPr>
        <p:txBody>
          <a:bodyPr wrap="square" rtlCol="0">
            <a:spAutoFit/>
          </a:bodyPr>
          <a:lstStyle/>
          <a:p>
            <a:pPr algn="ctr"/>
            <a:r>
              <a:rPr lang="it-IT" sz="2000" dirty="0" smtClean="0">
                <a:latin typeface="Comic Sans MS" pitchFamily="66" charset="0"/>
              </a:rPr>
              <a:t>energia chimica</a:t>
            </a:r>
          </a:p>
        </p:txBody>
      </p:sp>
      <p:sp>
        <p:nvSpPr>
          <p:cNvPr id="44" name="CasellaDiTesto 43"/>
          <p:cNvSpPr txBox="1"/>
          <p:nvPr/>
        </p:nvSpPr>
        <p:spPr>
          <a:xfrm>
            <a:off x="72008" y="1444714"/>
            <a:ext cx="2772816" cy="400110"/>
          </a:xfrm>
          <a:prstGeom prst="rect">
            <a:avLst/>
          </a:prstGeom>
          <a:noFill/>
        </p:spPr>
        <p:txBody>
          <a:bodyPr wrap="square" rtlCol="0">
            <a:spAutoFit/>
          </a:bodyPr>
          <a:lstStyle/>
          <a:p>
            <a:pPr algn="ctr"/>
            <a:r>
              <a:rPr lang="it-IT" sz="2000" dirty="0" smtClean="0">
                <a:latin typeface="Comic Sans MS" pitchFamily="66" charset="0"/>
                <a:sym typeface="Wingdings 3"/>
              </a:rPr>
              <a:t>energia elettrica</a:t>
            </a:r>
            <a:endParaRPr lang="it-IT" sz="2000" dirty="0">
              <a:latin typeface="Comic Sans MS" pitchFamily="66" charset="0"/>
            </a:endParaRPr>
          </a:p>
        </p:txBody>
      </p:sp>
      <p:sp>
        <p:nvSpPr>
          <p:cNvPr id="45" name="Freccia in giù 44"/>
          <p:cNvSpPr/>
          <p:nvPr/>
        </p:nvSpPr>
        <p:spPr>
          <a:xfrm rot="10800000">
            <a:off x="1331640" y="1012666"/>
            <a:ext cx="216024" cy="432048"/>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6" name="CasellaDiTesto 45"/>
          <p:cNvSpPr txBox="1"/>
          <p:nvPr/>
        </p:nvSpPr>
        <p:spPr>
          <a:xfrm>
            <a:off x="6767736" y="2852936"/>
            <a:ext cx="1188640" cy="400110"/>
          </a:xfrm>
          <a:prstGeom prst="rect">
            <a:avLst/>
          </a:prstGeom>
          <a:noFill/>
        </p:spPr>
        <p:txBody>
          <a:bodyPr wrap="square" rtlCol="0">
            <a:spAutoFit/>
          </a:bodyPr>
          <a:lstStyle/>
          <a:p>
            <a:pPr algn="ctr"/>
            <a:r>
              <a:rPr lang="it-IT" sz="2000" dirty="0" smtClean="0">
                <a:latin typeface="Comic Sans MS" pitchFamily="66" charset="0"/>
              </a:rPr>
              <a:t>scarica</a:t>
            </a:r>
          </a:p>
        </p:txBody>
      </p:sp>
      <p:sp>
        <p:nvSpPr>
          <p:cNvPr id="47" name="CasellaDiTesto 46"/>
          <p:cNvSpPr txBox="1"/>
          <p:nvPr/>
        </p:nvSpPr>
        <p:spPr>
          <a:xfrm>
            <a:off x="2267744" y="2852936"/>
            <a:ext cx="1188640" cy="400110"/>
          </a:xfrm>
          <a:prstGeom prst="rect">
            <a:avLst/>
          </a:prstGeom>
          <a:noFill/>
        </p:spPr>
        <p:txBody>
          <a:bodyPr wrap="square" rtlCol="0">
            <a:spAutoFit/>
          </a:bodyPr>
          <a:lstStyle/>
          <a:p>
            <a:pPr algn="ctr"/>
            <a:r>
              <a:rPr lang="it-IT" sz="2000" dirty="0" smtClean="0">
                <a:latin typeface="Comic Sans MS" pitchFamily="66" charset="0"/>
              </a:rPr>
              <a:t>ricarica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right)">
                                      <p:cBhvr>
                                        <p:cTn id="16" dur="500"/>
                                        <p:tgtEl>
                                          <p:spTgt spid="2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left)">
                                      <p:cBhvr>
                                        <p:cTn id="21" dur="500"/>
                                        <p:tgtEl>
                                          <p:spTgt spid="4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wipe(down)">
                                      <p:cBhvr>
                                        <p:cTn id="26" dur="500"/>
                                        <p:tgtEl>
                                          <p:spTgt spid="14"/>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wipe(left)">
                                      <p:cBhvr>
                                        <p:cTn id="30" dur="500"/>
                                        <p:tgtEl>
                                          <p:spTgt spid="4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0"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left)">
                                      <p:cBhvr>
                                        <p:cTn id="41" dur="500"/>
                                        <p:tgtEl>
                                          <p:spTgt spid="32"/>
                                        </p:tgtEl>
                                      </p:cBhvr>
                                    </p:animEffect>
                                  </p:childTnLst>
                                </p:cTn>
                              </p:par>
                            </p:childTnLst>
                          </p:cTn>
                        </p:par>
                        <p:par>
                          <p:cTn id="42" fill="hold">
                            <p:stCondLst>
                              <p:cond delay="1000"/>
                            </p:stCondLst>
                            <p:childTnLst>
                              <p:par>
                                <p:cTn id="43" presetID="22" presetClass="entr" presetSubtype="1"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up)">
                                      <p:cBhvr>
                                        <p:cTn id="45" dur="500"/>
                                        <p:tgtEl>
                                          <p:spTgt spid="34"/>
                                        </p:tgtEl>
                                      </p:cBhvr>
                                    </p:animEffect>
                                  </p:childTnLst>
                                </p:cTn>
                              </p:par>
                            </p:childTnLst>
                          </p:cTn>
                        </p:par>
                        <p:par>
                          <p:cTn id="46" fill="hold">
                            <p:stCondLst>
                              <p:cond delay="1500"/>
                            </p:stCondLst>
                            <p:childTnLst>
                              <p:par>
                                <p:cTn id="47" presetID="22" presetClass="entr" presetSubtype="1"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up)">
                                      <p:cBhvr>
                                        <p:cTn id="49" dur="500"/>
                                        <p:tgtEl>
                                          <p:spTgt spid="33"/>
                                        </p:tgtEl>
                                      </p:cBhvr>
                                    </p:animEffect>
                                  </p:childTnLst>
                                </p:cTn>
                              </p:par>
                            </p:childTnLst>
                          </p:cTn>
                        </p:par>
                      </p:childTnLst>
                    </p:cTn>
                  </p:par>
                  <p:par>
                    <p:cTn id="50" fill="hold">
                      <p:stCondLst>
                        <p:cond delay="indefinite"/>
                      </p:stCondLst>
                      <p:childTnLst>
                        <p:par>
                          <p:cTn id="51" fill="hold">
                            <p:stCondLst>
                              <p:cond delay="0"/>
                            </p:stCondLst>
                            <p:childTnLst>
                              <p:par>
                                <p:cTn id="52" presetID="53" presetClass="entr" presetSubtype="0"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p:cTn id="54" dur="500" fill="hold"/>
                                        <p:tgtEl>
                                          <p:spTgt spid="4"/>
                                        </p:tgtEl>
                                        <p:attrNameLst>
                                          <p:attrName>ppt_w</p:attrName>
                                        </p:attrNameLst>
                                      </p:cBhvr>
                                      <p:tavLst>
                                        <p:tav tm="0">
                                          <p:val>
                                            <p:fltVal val="0"/>
                                          </p:val>
                                        </p:tav>
                                        <p:tav tm="100000">
                                          <p:val>
                                            <p:strVal val="#ppt_w"/>
                                          </p:val>
                                        </p:tav>
                                      </p:tavLst>
                                    </p:anim>
                                    <p:anim calcmode="lin" valueType="num">
                                      <p:cBhvr>
                                        <p:cTn id="55" dur="500" fill="hold"/>
                                        <p:tgtEl>
                                          <p:spTgt spid="4"/>
                                        </p:tgtEl>
                                        <p:attrNameLst>
                                          <p:attrName>ppt_h</p:attrName>
                                        </p:attrNameLst>
                                      </p:cBhvr>
                                      <p:tavLst>
                                        <p:tav tm="0">
                                          <p:val>
                                            <p:fltVal val="0"/>
                                          </p:val>
                                        </p:tav>
                                        <p:tav tm="100000">
                                          <p:val>
                                            <p:strVal val="#ppt_h"/>
                                          </p:val>
                                        </p:tav>
                                      </p:tavLst>
                                    </p:anim>
                                    <p:animEffect transition="in" filter="fade">
                                      <p:cBhvr>
                                        <p:cTn id="56" dur="500"/>
                                        <p:tgtEl>
                                          <p:spTgt spid="4"/>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44"/>
                                        </p:tgtEl>
                                        <p:attrNameLst>
                                          <p:attrName>style.visibility</p:attrName>
                                        </p:attrNameLst>
                                      </p:cBhvr>
                                      <p:to>
                                        <p:strVal val="visible"/>
                                      </p:to>
                                    </p:set>
                                    <p:animEffect transition="in" filter="wipe(left)">
                                      <p:cBhvr>
                                        <p:cTn id="60" dur="500"/>
                                        <p:tgtEl>
                                          <p:spTgt spid="44"/>
                                        </p:tgtEl>
                                      </p:cBhvr>
                                    </p:animEffect>
                                  </p:childTnLst>
                                </p:cTn>
                              </p:par>
                            </p:childTnLst>
                          </p:cTn>
                        </p:par>
                        <p:par>
                          <p:cTn id="61" fill="hold">
                            <p:stCondLst>
                              <p:cond delay="1000"/>
                            </p:stCondLst>
                            <p:childTnLst>
                              <p:par>
                                <p:cTn id="62" presetID="22" presetClass="entr" presetSubtype="4"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down)">
                                      <p:cBhvr>
                                        <p:cTn id="64" dur="500"/>
                                        <p:tgtEl>
                                          <p:spTgt spid="45"/>
                                        </p:tgtEl>
                                      </p:cBhvr>
                                    </p:animEffect>
                                  </p:childTnLst>
                                </p:cTn>
                              </p:par>
                            </p:childTnLst>
                          </p:cTn>
                        </p:par>
                        <p:par>
                          <p:cTn id="65" fill="hold">
                            <p:stCondLst>
                              <p:cond delay="1500"/>
                            </p:stCondLst>
                            <p:childTnLst>
                              <p:par>
                                <p:cTn id="66" presetID="22" presetClass="entr" presetSubtype="8" fill="hold" grpId="0" nodeType="afterEffect">
                                  <p:stCondLst>
                                    <p:cond delay="0"/>
                                  </p:stCondLst>
                                  <p:childTnLst>
                                    <p:set>
                                      <p:cBhvr>
                                        <p:cTn id="67" dur="1" fill="hold">
                                          <p:stCondLst>
                                            <p:cond delay="0"/>
                                          </p:stCondLst>
                                        </p:cTn>
                                        <p:tgtEl>
                                          <p:spTgt spid="43"/>
                                        </p:tgtEl>
                                        <p:attrNameLst>
                                          <p:attrName>style.visibility</p:attrName>
                                        </p:attrNameLst>
                                      </p:cBhvr>
                                      <p:to>
                                        <p:strVal val="visible"/>
                                      </p:to>
                                    </p:set>
                                    <p:animEffect transition="in" filter="wipe(left)">
                                      <p:cBhvr>
                                        <p:cTn id="6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43" grpId="0"/>
      <p:bldP spid="44" grpId="0"/>
      <p:bldP spid="45" grpId="0" animBg="1"/>
      <p:bldP spid="46" grpId="0"/>
      <p:bldP spid="4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p:cNvPicPr>
            <a:picLocks noChangeAspect="1"/>
          </p:cNvPicPr>
          <p:nvPr/>
        </p:nvPicPr>
        <p:blipFill>
          <a:blip r:embed="rId2"/>
          <a:stretch>
            <a:fillRect/>
          </a:stretch>
        </p:blipFill>
        <p:spPr>
          <a:xfrm>
            <a:off x="683568" y="476672"/>
            <a:ext cx="7686600" cy="5352669"/>
          </a:xfrm>
          <a:prstGeom prst="rect">
            <a:avLst/>
          </a:prstGeom>
        </p:spPr>
      </p:pic>
      <p:sp>
        <p:nvSpPr>
          <p:cNvPr id="5" name="CasellaDiTesto 4"/>
          <p:cNvSpPr txBox="1"/>
          <p:nvPr/>
        </p:nvSpPr>
        <p:spPr>
          <a:xfrm>
            <a:off x="0" y="6021288"/>
            <a:ext cx="9144000" cy="584775"/>
          </a:xfrm>
          <a:prstGeom prst="rect">
            <a:avLst/>
          </a:prstGeom>
          <a:noFill/>
        </p:spPr>
        <p:txBody>
          <a:bodyPr wrap="square" rtlCol="0">
            <a:spAutoFit/>
          </a:bodyPr>
          <a:lstStyle/>
          <a:p>
            <a:pPr algn="ctr"/>
            <a:r>
              <a:rPr lang="it-IT" sz="3200" b="1" dirty="0">
                <a:solidFill>
                  <a:schemeClr val="bg1"/>
                </a:solidFill>
                <a:latin typeface="Comic Sans MS" panose="030F0702030302020204" pitchFamily="66" charset="0"/>
              </a:rPr>
              <a:t>a</a:t>
            </a:r>
            <a:r>
              <a:rPr lang="it-IT" sz="3200" b="1" dirty="0" smtClean="0">
                <a:solidFill>
                  <a:schemeClr val="bg1"/>
                </a:solidFill>
                <a:latin typeface="Comic Sans MS" panose="030F0702030302020204" pitchFamily="66" charset="0"/>
              </a:rPr>
              <a:t>denosine </a:t>
            </a:r>
            <a:r>
              <a:rPr lang="it-IT" sz="3200" b="1" dirty="0" err="1" smtClean="0">
                <a:solidFill>
                  <a:schemeClr val="bg1"/>
                </a:solidFill>
                <a:latin typeface="Comic Sans MS" panose="030F0702030302020204" pitchFamily="66" charset="0"/>
              </a:rPr>
              <a:t>triphosphate</a:t>
            </a:r>
            <a:r>
              <a:rPr lang="it-IT" sz="3200" dirty="0">
                <a:solidFill>
                  <a:schemeClr val="bg1"/>
                </a:solidFill>
                <a:latin typeface="Comic Sans MS" panose="030F0702030302020204" pitchFamily="66" charset="0"/>
              </a:rPr>
              <a:t> (</a:t>
            </a:r>
            <a:r>
              <a:rPr lang="it-IT" sz="3200" b="1" dirty="0">
                <a:solidFill>
                  <a:schemeClr val="bg1"/>
                </a:solidFill>
                <a:latin typeface="Comic Sans MS" panose="030F0702030302020204" pitchFamily="66" charset="0"/>
              </a:rPr>
              <a:t>ATP</a:t>
            </a:r>
            <a:r>
              <a:rPr lang="it-IT" sz="3200" dirty="0">
                <a:solidFill>
                  <a:schemeClr val="bg1"/>
                </a:solidFill>
                <a:latin typeface="Comic Sans MS" panose="030F0702030302020204" pitchFamily="66" charset="0"/>
              </a:rPr>
              <a:t>)</a:t>
            </a:r>
          </a:p>
        </p:txBody>
      </p:sp>
    </p:spTree>
    <p:extLst>
      <p:ext uri="{BB962C8B-B14F-4D97-AF65-F5344CB8AC3E}">
        <p14:creationId xmlns:p14="http://schemas.microsoft.com/office/powerpoint/2010/main" val="357911087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402" name="Object 2"/>
          <p:cNvGraphicFramePr>
            <a:graphicFrameLocks noChangeAspect="1"/>
          </p:cNvGraphicFramePr>
          <p:nvPr/>
        </p:nvGraphicFramePr>
        <p:xfrm>
          <a:off x="3421770" y="2852937"/>
          <a:ext cx="862198" cy="1008111"/>
        </p:xfrm>
        <a:graphic>
          <a:graphicData uri="http://schemas.openxmlformats.org/presentationml/2006/ole">
            <mc:AlternateContent xmlns:mc="http://schemas.openxmlformats.org/markup-compatibility/2006">
              <mc:Choice xmlns:v="urn:schemas-microsoft-com:vml" Requires="v">
                <p:oleObj spid="_x0000_s102756" name="Document" r:id="rId3" imgW="619200" imgH="723960" progId="ChemWindow.Document">
                  <p:embed/>
                </p:oleObj>
              </mc:Choice>
              <mc:Fallback>
                <p:oleObj name="Document" r:id="rId3" imgW="619200" imgH="723960" progId="ChemWindow.Document">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21770" y="2852937"/>
                        <a:ext cx="862198" cy="10081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 name="Rettangolo 7"/>
          <p:cNvSpPr/>
          <p:nvPr/>
        </p:nvSpPr>
        <p:spPr>
          <a:xfrm>
            <a:off x="5040560" y="431567"/>
            <a:ext cx="3923928" cy="2349361"/>
          </a:xfrm>
          <a:prstGeom prst="rect">
            <a:avLst/>
          </a:prstGeom>
          <a:solidFill>
            <a:schemeClr val="bg1"/>
          </a:solidFill>
          <a:ln>
            <a:noFill/>
          </a:ln>
        </p:spPr>
        <p:txBody>
          <a:bodyPr wrap="square">
            <a:spAutoFit/>
          </a:bodyPr>
          <a:lstStyle/>
          <a:p>
            <a:pPr algn="just">
              <a:lnSpc>
                <a:spcPts val="2200"/>
              </a:lnSpc>
            </a:pPr>
            <a:r>
              <a:rPr lang="en-US" sz="2200" b="1" dirty="0" smtClean="0">
                <a:latin typeface="Modern No. 20" pitchFamily="18" charset="0"/>
                <a:ea typeface="DejaVu Serif Condensed" pitchFamily="18" charset="0"/>
                <a:cs typeface="DejaVu Serif Condensed" pitchFamily="18" charset="0"/>
              </a:rPr>
              <a:t>ATP hydrolysis</a:t>
            </a:r>
            <a:r>
              <a:rPr lang="en-US" sz="2200" dirty="0" smtClean="0">
                <a:latin typeface="Modern No. 20" pitchFamily="18" charset="0"/>
                <a:ea typeface="DejaVu Serif Condensed" pitchFamily="18" charset="0"/>
                <a:cs typeface="DejaVu Serif Condensed" pitchFamily="18" charset="0"/>
              </a:rPr>
              <a:t> is the catabolic reaction by which chemical energy that has been stored in the </a:t>
            </a:r>
            <a:r>
              <a:rPr lang="en-US" sz="2200" b="1" dirty="0" smtClean="0">
                <a:solidFill>
                  <a:srgbClr val="FF0000"/>
                </a:solidFill>
                <a:latin typeface="Modern No. 20" pitchFamily="18" charset="0"/>
                <a:ea typeface="DejaVu Serif Condensed" pitchFamily="18" charset="0"/>
                <a:cs typeface="DejaVu Serif Condensed" pitchFamily="18" charset="0"/>
              </a:rPr>
              <a:t>high-energy </a:t>
            </a:r>
            <a:r>
              <a:rPr lang="en-US" sz="2200" b="1" dirty="0" err="1" smtClean="0">
                <a:solidFill>
                  <a:srgbClr val="FF0000"/>
                </a:solidFill>
                <a:latin typeface="Modern No. 20" pitchFamily="18" charset="0"/>
                <a:ea typeface="DejaVu Serif Condensed" pitchFamily="18" charset="0"/>
                <a:cs typeface="DejaVu Serif Condensed" pitchFamily="18" charset="0"/>
              </a:rPr>
              <a:t>phosphonate</a:t>
            </a:r>
            <a:r>
              <a:rPr lang="en-US" sz="2200" b="1" dirty="0" smtClean="0">
                <a:solidFill>
                  <a:srgbClr val="FF0000"/>
                </a:solidFill>
                <a:latin typeface="Modern No. 20" pitchFamily="18" charset="0"/>
                <a:ea typeface="DejaVu Serif Condensed" pitchFamily="18" charset="0"/>
                <a:cs typeface="DejaVu Serif Condensed" pitchFamily="18" charset="0"/>
              </a:rPr>
              <a:t> bonds </a:t>
            </a:r>
            <a:r>
              <a:rPr lang="en-US" sz="2200" dirty="0" smtClean="0">
                <a:latin typeface="Modern No. 20" pitchFamily="18" charset="0"/>
                <a:ea typeface="DejaVu Serif Condensed" pitchFamily="18" charset="0"/>
                <a:cs typeface="DejaVu Serif Condensed" pitchFamily="18" charset="0"/>
              </a:rPr>
              <a:t>in </a:t>
            </a:r>
            <a:r>
              <a:rPr lang="en-US" sz="2200" b="1" dirty="0" smtClean="0">
                <a:latin typeface="Modern No. 20" pitchFamily="18" charset="0"/>
                <a:ea typeface="DejaVu Serif Condensed" pitchFamily="18" charset="0"/>
                <a:cs typeface="DejaVu Serif Condensed" pitchFamily="18" charset="0"/>
              </a:rPr>
              <a:t>ATP</a:t>
            </a:r>
            <a:r>
              <a:rPr lang="en-US" sz="2200" dirty="0" smtClean="0">
                <a:latin typeface="Modern No. 20" pitchFamily="18" charset="0"/>
                <a:ea typeface="DejaVu Serif Condensed" pitchFamily="18" charset="0"/>
                <a:cs typeface="DejaVu Serif Condensed" pitchFamily="18" charset="0"/>
              </a:rPr>
              <a:t> is released by splitting these bonds, for example in muscles, by producing work in the form of mechanical energy.</a:t>
            </a:r>
            <a:endParaRPr lang="it-IT" sz="2200" dirty="0">
              <a:latin typeface="Modern No. 20" pitchFamily="18" charset="0"/>
              <a:ea typeface="DejaVu Serif Condensed" pitchFamily="18" charset="0"/>
              <a:cs typeface="DejaVu Serif Condensed" pitchFamily="18" charset="0"/>
            </a:endParaRPr>
          </a:p>
        </p:txBody>
      </p:sp>
      <p:grpSp>
        <p:nvGrpSpPr>
          <p:cNvPr id="15" name="Gruppo 14"/>
          <p:cNvGrpSpPr/>
          <p:nvPr/>
        </p:nvGrpSpPr>
        <p:grpSpPr>
          <a:xfrm>
            <a:off x="196850" y="439738"/>
            <a:ext cx="4752975" cy="2389187"/>
            <a:chOff x="196850" y="79697"/>
            <a:chExt cx="4752975" cy="2389187"/>
          </a:xfrm>
        </p:grpSpPr>
        <p:graphicFrame>
          <p:nvGraphicFramePr>
            <p:cNvPr id="102401" name="Object 1"/>
            <p:cNvGraphicFramePr>
              <a:graphicFrameLocks noChangeAspect="1"/>
            </p:cNvGraphicFramePr>
            <p:nvPr/>
          </p:nvGraphicFramePr>
          <p:xfrm>
            <a:off x="196850" y="79697"/>
            <a:ext cx="4752975" cy="2389187"/>
          </p:xfrm>
          <a:graphic>
            <a:graphicData uri="http://schemas.openxmlformats.org/presentationml/2006/ole">
              <mc:AlternateContent xmlns:mc="http://schemas.openxmlformats.org/markup-compatibility/2006">
                <mc:Choice xmlns:v="urn:schemas-microsoft-com:vml" Requires="v">
                  <p:oleObj spid="_x0000_s102757" name="Document" r:id="rId5" imgW="3809880" imgH="1914480" progId="ChemWindow.Document">
                    <p:embed/>
                  </p:oleObj>
                </mc:Choice>
                <mc:Fallback>
                  <p:oleObj name="Document" r:id="rId5" imgW="3809880" imgH="1914480" progId="ChemWindow.Document">
                    <p:embed/>
                    <p:pic>
                      <p:nvPicPr>
                        <p:cNvPr id="0"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850" y="79697"/>
                          <a:ext cx="4752975" cy="2389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9" name="CasellaDiTesto 8"/>
            <p:cNvSpPr txBox="1"/>
            <p:nvPr/>
          </p:nvSpPr>
          <p:spPr>
            <a:xfrm>
              <a:off x="323528" y="332655"/>
              <a:ext cx="1080120" cy="461665"/>
            </a:xfrm>
            <a:prstGeom prst="rect">
              <a:avLst/>
            </a:prstGeom>
            <a:noFill/>
          </p:spPr>
          <p:txBody>
            <a:bodyPr wrap="square" rtlCol="0">
              <a:spAutoFit/>
            </a:bodyPr>
            <a:lstStyle/>
            <a:p>
              <a:r>
                <a:rPr lang="en-US" sz="2400" b="1" dirty="0" smtClean="0">
                  <a:latin typeface="Comic Sans MS" pitchFamily="66" charset="0"/>
                </a:rPr>
                <a:t>ATP</a:t>
              </a:r>
              <a:endParaRPr lang="it-IT" sz="2400" dirty="0"/>
            </a:p>
          </p:txBody>
        </p:sp>
      </p:grpSp>
      <p:grpSp>
        <p:nvGrpSpPr>
          <p:cNvPr id="22" name="Gruppo 21"/>
          <p:cNvGrpSpPr/>
          <p:nvPr/>
        </p:nvGrpSpPr>
        <p:grpSpPr>
          <a:xfrm>
            <a:off x="4968044" y="4509120"/>
            <a:ext cx="4032448" cy="772343"/>
            <a:chOff x="5004048" y="4437112"/>
            <a:chExt cx="4032448" cy="772343"/>
          </a:xfrm>
        </p:grpSpPr>
        <p:sp>
          <p:nvSpPr>
            <p:cNvPr id="21" name="Rettangolo 20"/>
            <p:cNvSpPr/>
            <p:nvPr/>
          </p:nvSpPr>
          <p:spPr>
            <a:xfrm>
              <a:off x="5076056" y="4437112"/>
              <a:ext cx="3960440" cy="648072"/>
            </a:xfrm>
            <a:prstGeom prst="rect">
              <a:avLst/>
            </a:prstGeom>
            <a:solidFill>
              <a:srgbClr val="5F5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Rettangolo 13"/>
            <p:cNvSpPr/>
            <p:nvPr/>
          </p:nvSpPr>
          <p:spPr>
            <a:xfrm>
              <a:off x="5004048" y="4501569"/>
              <a:ext cx="3923928" cy="707886"/>
            </a:xfrm>
            <a:prstGeom prst="rect">
              <a:avLst/>
            </a:prstGeom>
            <a:solidFill>
              <a:schemeClr val="bg1"/>
            </a:solidFill>
            <a:ln>
              <a:solidFill>
                <a:schemeClr val="tx1"/>
              </a:solidFill>
            </a:ln>
          </p:spPr>
          <p:txBody>
            <a:bodyPr wrap="square">
              <a:spAutoFit/>
            </a:bodyPr>
            <a:lstStyle/>
            <a:p>
              <a:r>
                <a:rPr lang="it-IT" sz="2000" b="1" dirty="0" smtClean="0">
                  <a:latin typeface="Comic Sans MS" pitchFamily="66" charset="0"/>
                </a:rPr>
                <a:t>ADP </a:t>
              </a:r>
              <a:r>
                <a:rPr lang="it-IT" sz="2000" dirty="0" smtClean="0">
                  <a:latin typeface="Comic Sans MS" pitchFamily="66" charset="0"/>
                </a:rPr>
                <a:t>e</a:t>
              </a:r>
              <a:r>
                <a:rPr lang="it-IT" sz="2000" b="1" dirty="0" smtClean="0">
                  <a:latin typeface="Comic Sans MS" pitchFamily="66" charset="0"/>
                </a:rPr>
                <a:t> </a:t>
              </a:r>
              <a:r>
                <a:rPr lang="it-IT" sz="2000" b="1" dirty="0" err="1" smtClean="0">
                  <a:latin typeface="Comic Sans MS" pitchFamily="66" charset="0"/>
                </a:rPr>
                <a:t>P</a:t>
              </a:r>
              <a:r>
                <a:rPr lang="it-IT" sz="2000" b="1" baseline="-25000" dirty="0" err="1" smtClean="0">
                  <a:latin typeface="Comic Sans MS" pitchFamily="66" charset="0"/>
                </a:rPr>
                <a:t>i</a:t>
              </a:r>
              <a:r>
                <a:rPr lang="it-IT" sz="2000" dirty="0" smtClean="0">
                  <a:latin typeface="Comic Sans MS" pitchFamily="66" charset="0"/>
                </a:rPr>
                <a:t>  profittano di una maggiore delocalizzazione </a:t>
              </a:r>
              <a:r>
                <a:rPr lang="el-GR" sz="2000" dirty="0" smtClean="0">
                  <a:latin typeface="Comic Sans MS" pitchFamily="66" charset="0"/>
                </a:rPr>
                <a:t>π</a:t>
              </a:r>
              <a:endParaRPr lang="it-IT" sz="2000" dirty="0">
                <a:latin typeface="Comic Sans MS" pitchFamily="66" charset="0"/>
              </a:endParaRPr>
            </a:p>
          </p:txBody>
        </p:sp>
      </p:grpSp>
      <p:grpSp>
        <p:nvGrpSpPr>
          <p:cNvPr id="20" name="Gruppo 19"/>
          <p:cNvGrpSpPr/>
          <p:nvPr/>
        </p:nvGrpSpPr>
        <p:grpSpPr>
          <a:xfrm>
            <a:off x="4968044" y="3197875"/>
            <a:ext cx="4032448" cy="1123674"/>
            <a:chOff x="5458683" y="2996953"/>
            <a:chExt cx="4032448" cy="1123674"/>
          </a:xfrm>
        </p:grpSpPr>
        <p:sp>
          <p:nvSpPr>
            <p:cNvPr id="19" name="Rettangolo 18"/>
            <p:cNvSpPr/>
            <p:nvPr/>
          </p:nvSpPr>
          <p:spPr>
            <a:xfrm>
              <a:off x="5530691" y="2996953"/>
              <a:ext cx="3960440" cy="1023214"/>
            </a:xfrm>
            <a:prstGeom prst="rect">
              <a:avLst/>
            </a:prstGeom>
            <a:solidFill>
              <a:srgbClr val="5F5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Rettangolo 10"/>
            <p:cNvSpPr/>
            <p:nvPr/>
          </p:nvSpPr>
          <p:spPr>
            <a:xfrm>
              <a:off x="5458683" y="3104964"/>
              <a:ext cx="3923928" cy="1015663"/>
            </a:xfrm>
            <a:prstGeom prst="rect">
              <a:avLst/>
            </a:prstGeom>
            <a:solidFill>
              <a:schemeClr val="bg1"/>
            </a:solidFill>
            <a:ln>
              <a:solidFill>
                <a:srgbClr val="000000"/>
              </a:solidFill>
            </a:ln>
          </p:spPr>
          <p:txBody>
            <a:bodyPr wrap="square">
              <a:spAutoFit/>
            </a:bodyPr>
            <a:lstStyle/>
            <a:p>
              <a:r>
                <a:rPr lang="it-IT" sz="2000" dirty="0" smtClean="0">
                  <a:latin typeface="Comic Sans MS" pitchFamily="66" charset="0"/>
                </a:rPr>
                <a:t>Passando da </a:t>
              </a:r>
              <a:r>
                <a:rPr lang="it-IT" sz="2000" b="1" dirty="0" smtClean="0">
                  <a:latin typeface="Comic Sans MS" pitchFamily="66" charset="0"/>
                </a:rPr>
                <a:t>ATP</a:t>
              </a:r>
              <a:r>
                <a:rPr lang="it-IT" sz="2000" dirty="0" smtClean="0">
                  <a:latin typeface="Comic Sans MS" pitchFamily="66" charset="0"/>
                </a:rPr>
                <a:t> ad</a:t>
              </a:r>
              <a:r>
                <a:rPr lang="it-IT" sz="2000" b="1" dirty="0" smtClean="0">
                  <a:latin typeface="Comic Sans MS" pitchFamily="66" charset="0"/>
                </a:rPr>
                <a:t> ADP </a:t>
              </a:r>
              <a:r>
                <a:rPr lang="it-IT" sz="2000" dirty="0" smtClean="0">
                  <a:latin typeface="Comic Sans MS" pitchFamily="66" charset="0"/>
                </a:rPr>
                <a:t>+</a:t>
              </a:r>
              <a:r>
                <a:rPr lang="it-IT" sz="2000" b="1" dirty="0" smtClean="0">
                  <a:latin typeface="Comic Sans MS" pitchFamily="66" charset="0"/>
                </a:rPr>
                <a:t> </a:t>
              </a:r>
              <a:r>
                <a:rPr lang="it-IT" sz="2000" b="1" dirty="0" err="1" smtClean="0">
                  <a:latin typeface="Comic Sans MS" pitchFamily="66" charset="0"/>
                </a:rPr>
                <a:t>P</a:t>
              </a:r>
              <a:r>
                <a:rPr lang="it-IT" sz="2000" b="1" baseline="-25000" dirty="0" err="1" smtClean="0">
                  <a:latin typeface="Comic Sans MS" pitchFamily="66" charset="0"/>
                </a:rPr>
                <a:t>i</a:t>
              </a:r>
              <a:r>
                <a:rPr lang="it-IT" sz="2000" dirty="0" smtClean="0">
                  <a:latin typeface="Comic Sans MS" pitchFamily="66" charset="0"/>
                </a:rPr>
                <a:t> diminuiscono le repulsioni tra cariche negative</a:t>
              </a:r>
              <a:endParaRPr lang="it-IT" sz="2000" dirty="0">
                <a:latin typeface="Comic Sans MS" pitchFamily="66" charset="0"/>
              </a:endParaRPr>
            </a:p>
          </p:txBody>
        </p:sp>
      </p:grpSp>
      <p:grpSp>
        <p:nvGrpSpPr>
          <p:cNvPr id="16" name="Gruppo 15"/>
          <p:cNvGrpSpPr/>
          <p:nvPr/>
        </p:nvGrpSpPr>
        <p:grpSpPr>
          <a:xfrm>
            <a:off x="233363" y="3794125"/>
            <a:ext cx="4637087" cy="2438400"/>
            <a:chOff x="233363" y="3899793"/>
            <a:chExt cx="4637087" cy="2438400"/>
          </a:xfrm>
        </p:grpSpPr>
        <p:graphicFrame>
          <p:nvGraphicFramePr>
            <p:cNvPr id="102407" name="Object 7"/>
            <p:cNvGraphicFramePr>
              <a:graphicFrameLocks noChangeAspect="1"/>
            </p:cNvGraphicFramePr>
            <p:nvPr>
              <p:extLst>
                <p:ext uri="{D42A27DB-BD31-4B8C-83A1-F6EECF244321}">
                  <p14:modId xmlns:p14="http://schemas.microsoft.com/office/powerpoint/2010/main" val="2121907944"/>
                </p:ext>
              </p:extLst>
            </p:nvPr>
          </p:nvGraphicFramePr>
          <p:xfrm>
            <a:off x="233363" y="3899793"/>
            <a:ext cx="4637087" cy="2438400"/>
          </p:xfrm>
          <a:graphic>
            <a:graphicData uri="http://schemas.openxmlformats.org/presentationml/2006/ole">
              <mc:AlternateContent xmlns:mc="http://schemas.openxmlformats.org/markup-compatibility/2006">
                <mc:Choice xmlns:v="urn:schemas-microsoft-com:vml" Requires="v">
                  <p:oleObj spid="_x0000_s102758" name="Document" r:id="rId7" imgW="3695760" imgH="1943280" progId="ChemWindow.Document">
                    <p:embed/>
                  </p:oleObj>
                </mc:Choice>
                <mc:Fallback>
                  <p:oleObj name="Document" r:id="rId7" imgW="3695760" imgH="1943280" progId="ChemWindow.Document">
                    <p:embed/>
                    <p:pic>
                      <p:nvPicPr>
                        <p:cNvPr id="0" name="Picture 7"/>
                        <p:cNvPicPr>
                          <a:picLocks noChangeAspect="1" noChangeArrowheads="1"/>
                        </p:cNvPicPr>
                        <p:nvPr/>
                      </p:nvPicPr>
                      <p:blipFill>
                        <a:blip r:embed="rId8"/>
                        <a:srcRect/>
                        <a:stretch>
                          <a:fillRect/>
                        </a:stretch>
                      </p:blipFill>
                      <p:spPr bwMode="auto">
                        <a:xfrm>
                          <a:off x="233363" y="3899793"/>
                          <a:ext cx="4637087" cy="2438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 name="CasellaDiTesto 9"/>
            <p:cNvSpPr txBox="1"/>
            <p:nvPr/>
          </p:nvSpPr>
          <p:spPr>
            <a:xfrm>
              <a:off x="719572" y="4081115"/>
              <a:ext cx="1080120" cy="461665"/>
            </a:xfrm>
            <a:prstGeom prst="rect">
              <a:avLst/>
            </a:prstGeom>
            <a:noFill/>
          </p:spPr>
          <p:txBody>
            <a:bodyPr wrap="square" rtlCol="0">
              <a:spAutoFit/>
            </a:bodyPr>
            <a:lstStyle/>
            <a:p>
              <a:r>
                <a:rPr lang="en-US" sz="2400" b="1" dirty="0" smtClean="0">
                  <a:latin typeface="Comic Sans MS" pitchFamily="66" charset="0"/>
                </a:rPr>
                <a:t>ADP</a:t>
              </a:r>
              <a:endParaRPr lang="it-IT" sz="2400" dirty="0"/>
            </a:p>
          </p:txBody>
        </p:sp>
      </p:grpSp>
      <p:grpSp>
        <p:nvGrpSpPr>
          <p:cNvPr id="26" name="Gruppo 25"/>
          <p:cNvGrpSpPr/>
          <p:nvPr/>
        </p:nvGrpSpPr>
        <p:grpSpPr>
          <a:xfrm>
            <a:off x="144016" y="3140968"/>
            <a:ext cx="3203848" cy="499700"/>
            <a:chOff x="144016" y="3212976"/>
            <a:chExt cx="3203848" cy="499700"/>
          </a:xfrm>
        </p:grpSpPr>
        <p:sp>
          <p:nvSpPr>
            <p:cNvPr id="24" name="Rettangolo 23"/>
            <p:cNvSpPr/>
            <p:nvPr/>
          </p:nvSpPr>
          <p:spPr>
            <a:xfrm>
              <a:off x="251520" y="3212976"/>
              <a:ext cx="3096344" cy="432048"/>
            </a:xfrm>
            <a:prstGeom prst="rect">
              <a:avLst/>
            </a:prstGeom>
            <a:solidFill>
              <a:srgbClr val="99003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3" name="CasellaDiTesto 22"/>
            <p:cNvSpPr txBox="1"/>
            <p:nvPr/>
          </p:nvSpPr>
          <p:spPr>
            <a:xfrm>
              <a:off x="144016" y="3297178"/>
              <a:ext cx="3131840" cy="415498"/>
            </a:xfrm>
            <a:prstGeom prst="rect">
              <a:avLst/>
            </a:prstGeom>
            <a:solidFill>
              <a:srgbClr val="FFFF00"/>
            </a:solidFill>
            <a:ln>
              <a:solidFill>
                <a:schemeClr val="tx1"/>
              </a:solidFill>
            </a:ln>
          </p:spPr>
          <p:txBody>
            <a:bodyPr wrap="square" rtlCol="0">
              <a:spAutoFit/>
            </a:bodyPr>
            <a:lstStyle/>
            <a:p>
              <a:pPr algn="ctr"/>
              <a:r>
                <a:rPr lang="el-GR" sz="2100" dirty="0" smtClean="0">
                  <a:solidFill>
                    <a:srgbClr val="990033"/>
                  </a:solidFill>
                  <a:latin typeface="Comic Sans MS" pitchFamily="66" charset="0"/>
                </a:rPr>
                <a:t>Δ</a:t>
              </a:r>
              <a:r>
                <a:rPr lang="it-IT" sz="2100" dirty="0" err="1" smtClean="0">
                  <a:solidFill>
                    <a:srgbClr val="990033"/>
                  </a:solidFill>
                  <a:latin typeface="Comic Sans MS" pitchFamily="66" charset="0"/>
                </a:rPr>
                <a:t>G°</a:t>
              </a:r>
              <a:r>
                <a:rPr lang="it-IT" sz="2100" dirty="0" smtClean="0">
                  <a:solidFill>
                    <a:srgbClr val="990033"/>
                  </a:solidFill>
                  <a:latin typeface="Comic Sans MS" pitchFamily="66" charset="0"/>
                </a:rPr>
                <a:t> = </a:t>
              </a:r>
              <a:r>
                <a:rPr lang="it-IT" sz="2100" dirty="0" smtClean="0">
                  <a:solidFill>
                    <a:srgbClr val="990033"/>
                  </a:solidFill>
                  <a:latin typeface="Comic Sans MS" pitchFamily="66" charset="0"/>
                  <a:sym typeface="Symbol"/>
                </a:rPr>
                <a:t> </a:t>
              </a:r>
              <a:r>
                <a:rPr lang="it-IT" sz="2100" dirty="0" smtClean="0">
                  <a:solidFill>
                    <a:srgbClr val="990033"/>
                  </a:solidFill>
                  <a:latin typeface="Comic Sans MS" pitchFamily="66" charset="0"/>
                </a:rPr>
                <a:t>50-70 </a:t>
              </a:r>
              <a:r>
                <a:rPr lang="it-IT" sz="2100" dirty="0" err="1" smtClean="0">
                  <a:solidFill>
                    <a:srgbClr val="990033"/>
                  </a:solidFill>
                  <a:latin typeface="Comic Sans MS" pitchFamily="66" charset="0"/>
                </a:rPr>
                <a:t>kJ</a:t>
              </a:r>
              <a:r>
                <a:rPr lang="it-IT" sz="2100" dirty="0" smtClean="0">
                  <a:solidFill>
                    <a:srgbClr val="990033"/>
                  </a:solidFill>
                  <a:latin typeface="Comic Sans MS" pitchFamily="66" charset="0"/>
                </a:rPr>
                <a:t> mol</a:t>
              </a:r>
              <a:r>
                <a:rPr lang="it-IT" sz="2100" baseline="30000" dirty="0" smtClean="0">
                  <a:solidFill>
                    <a:srgbClr val="990033"/>
                  </a:solidFill>
                  <a:latin typeface="Comic Sans MS" pitchFamily="66" charset="0"/>
                </a:rPr>
                <a:t>-1</a:t>
              </a:r>
              <a:r>
                <a:rPr lang="it-IT" sz="2100" dirty="0" smtClean="0">
                  <a:solidFill>
                    <a:srgbClr val="990033"/>
                  </a:solidFill>
                  <a:latin typeface="Comic Sans MS" pitchFamily="66" charset="0"/>
                </a:rPr>
                <a:t> </a:t>
              </a:r>
              <a:endParaRPr lang="it-IT" sz="2100" dirty="0">
                <a:solidFill>
                  <a:srgbClr val="990033"/>
                </a:solidFill>
                <a:latin typeface="Comic Sans MS" pitchFamily="66" charset="0"/>
              </a:endParaRPr>
            </a:p>
          </p:txBody>
        </p:sp>
      </p:grpSp>
      <p:grpSp>
        <p:nvGrpSpPr>
          <p:cNvPr id="29" name="Gruppo 28"/>
          <p:cNvGrpSpPr/>
          <p:nvPr/>
        </p:nvGrpSpPr>
        <p:grpSpPr>
          <a:xfrm>
            <a:off x="827584" y="2420888"/>
            <a:ext cx="720080" cy="576064"/>
            <a:chOff x="5580112" y="6021288"/>
            <a:chExt cx="720080" cy="576064"/>
          </a:xfrm>
          <a:solidFill>
            <a:srgbClr val="00FFFF"/>
          </a:solidFill>
        </p:grpSpPr>
        <p:sp>
          <p:nvSpPr>
            <p:cNvPr id="27" name="Ovale 26"/>
            <p:cNvSpPr/>
            <p:nvPr/>
          </p:nvSpPr>
          <p:spPr>
            <a:xfrm>
              <a:off x="5652120" y="6021288"/>
              <a:ext cx="576064" cy="576064"/>
            </a:xfrm>
            <a:prstGeom prst="ellipse">
              <a:avLst/>
            </a:prstGeom>
            <a:grp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000066"/>
                </a:solidFill>
              </a:endParaRPr>
            </a:p>
          </p:txBody>
        </p:sp>
        <p:sp>
          <p:nvSpPr>
            <p:cNvPr id="28" name="CasellaDiTesto 27"/>
            <p:cNvSpPr txBox="1"/>
            <p:nvPr/>
          </p:nvSpPr>
          <p:spPr>
            <a:xfrm>
              <a:off x="5580112" y="6124654"/>
              <a:ext cx="720080" cy="369332"/>
            </a:xfrm>
            <a:prstGeom prst="rect">
              <a:avLst/>
            </a:prstGeom>
            <a:noFill/>
          </p:spPr>
          <p:txBody>
            <a:bodyPr wrap="square" rtlCol="0">
              <a:spAutoFit/>
            </a:bodyPr>
            <a:lstStyle/>
            <a:p>
              <a:pPr algn="ctr"/>
              <a:r>
                <a:rPr lang="it-IT" dirty="0" smtClean="0">
                  <a:solidFill>
                    <a:srgbClr val="000066"/>
                  </a:solidFill>
                  <a:latin typeface="Comic Sans MS" pitchFamily="66" charset="0"/>
                </a:rPr>
                <a:t>Mg</a:t>
              </a:r>
              <a:r>
                <a:rPr lang="it-IT" baseline="30000" dirty="0" smtClean="0">
                  <a:solidFill>
                    <a:srgbClr val="000066"/>
                  </a:solidFill>
                  <a:latin typeface="Comic Sans MS" pitchFamily="66" charset="0"/>
                </a:rPr>
                <a:t>2+</a:t>
              </a:r>
              <a:endParaRPr lang="it-IT" baseline="30000" dirty="0">
                <a:solidFill>
                  <a:srgbClr val="000066"/>
                </a:solidFill>
                <a:latin typeface="Comic Sans MS" pitchFamily="66" charset="0"/>
              </a:endParaRPr>
            </a:p>
          </p:txBody>
        </p:sp>
      </p:grpSp>
      <p:grpSp>
        <p:nvGrpSpPr>
          <p:cNvPr id="30" name="Gruppo 29"/>
          <p:cNvGrpSpPr/>
          <p:nvPr/>
        </p:nvGrpSpPr>
        <p:grpSpPr>
          <a:xfrm>
            <a:off x="1691680" y="2420888"/>
            <a:ext cx="720080" cy="576064"/>
            <a:chOff x="5580112" y="6021288"/>
            <a:chExt cx="720080" cy="576064"/>
          </a:xfrm>
          <a:solidFill>
            <a:srgbClr val="00FFFF"/>
          </a:solidFill>
        </p:grpSpPr>
        <p:sp>
          <p:nvSpPr>
            <p:cNvPr id="31" name="Ovale 30"/>
            <p:cNvSpPr/>
            <p:nvPr/>
          </p:nvSpPr>
          <p:spPr>
            <a:xfrm>
              <a:off x="5652120" y="6021288"/>
              <a:ext cx="576064" cy="576064"/>
            </a:xfrm>
            <a:prstGeom prst="ellipse">
              <a:avLst/>
            </a:prstGeom>
            <a:grpFill/>
            <a:ln>
              <a:solidFill>
                <a:srgbClr val="00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000066"/>
                </a:solidFill>
              </a:endParaRPr>
            </a:p>
          </p:txBody>
        </p:sp>
        <p:sp>
          <p:nvSpPr>
            <p:cNvPr id="32" name="CasellaDiTesto 31"/>
            <p:cNvSpPr txBox="1"/>
            <p:nvPr/>
          </p:nvSpPr>
          <p:spPr>
            <a:xfrm>
              <a:off x="5580112" y="6124654"/>
              <a:ext cx="720080" cy="369332"/>
            </a:xfrm>
            <a:prstGeom prst="rect">
              <a:avLst/>
            </a:prstGeom>
            <a:noFill/>
          </p:spPr>
          <p:txBody>
            <a:bodyPr wrap="square" rtlCol="0">
              <a:spAutoFit/>
            </a:bodyPr>
            <a:lstStyle/>
            <a:p>
              <a:pPr algn="ctr"/>
              <a:r>
                <a:rPr lang="it-IT" dirty="0" smtClean="0">
                  <a:solidFill>
                    <a:srgbClr val="000066"/>
                  </a:solidFill>
                  <a:latin typeface="Comic Sans MS" pitchFamily="66" charset="0"/>
                </a:rPr>
                <a:t>Mg</a:t>
              </a:r>
              <a:r>
                <a:rPr lang="it-IT" baseline="30000" dirty="0" smtClean="0">
                  <a:solidFill>
                    <a:srgbClr val="000066"/>
                  </a:solidFill>
                  <a:latin typeface="Comic Sans MS" pitchFamily="66" charset="0"/>
                </a:rPr>
                <a:t>2+</a:t>
              </a:r>
              <a:endParaRPr lang="it-IT" baseline="30000" dirty="0">
                <a:solidFill>
                  <a:srgbClr val="000066"/>
                </a:solidFill>
                <a:latin typeface="Comic Sans MS" pitchFamily="66" charset="0"/>
              </a:endParaRPr>
            </a:p>
          </p:txBody>
        </p:sp>
      </p:grpSp>
      <p:grpSp>
        <p:nvGrpSpPr>
          <p:cNvPr id="25" name="Gruppo 24"/>
          <p:cNvGrpSpPr/>
          <p:nvPr/>
        </p:nvGrpSpPr>
        <p:grpSpPr>
          <a:xfrm>
            <a:off x="4968044" y="5517232"/>
            <a:ext cx="4032448" cy="1080121"/>
            <a:chOff x="5004048" y="4437111"/>
            <a:chExt cx="4032448" cy="1080121"/>
          </a:xfrm>
        </p:grpSpPr>
        <p:sp>
          <p:nvSpPr>
            <p:cNvPr id="33" name="Rettangolo 32"/>
            <p:cNvSpPr/>
            <p:nvPr/>
          </p:nvSpPr>
          <p:spPr>
            <a:xfrm>
              <a:off x="5076056" y="4437111"/>
              <a:ext cx="3960440" cy="1024371"/>
            </a:xfrm>
            <a:prstGeom prst="rect">
              <a:avLst/>
            </a:prstGeom>
            <a:solidFill>
              <a:srgbClr val="5F5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Rettangolo 33"/>
            <p:cNvSpPr/>
            <p:nvPr/>
          </p:nvSpPr>
          <p:spPr>
            <a:xfrm>
              <a:off x="5004048" y="4501569"/>
              <a:ext cx="3923928" cy="1015663"/>
            </a:xfrm>
            <a:prstGeom prst="rect">
              <a:avLst/>
            </a:prstGeom>
            <a:solidFill>
              <a:schemeClr val="bg1"/>
            </a:solidFill>
            <a:ln>
              <a:solidFill>
                <a:schemeClr val="tx1"/>
              </a:solidFill>
            </a:ln>
          </p:spPr>
          <p:txBody>
            <a:bodyPr wrap="square">
              <a:spAutoFit/>
            </a:bodyPr>
            <a:lstStyle/>
            <a:p>
              <a:r>
                <a:rPr lang="it-IT" sz="2000" b="1" dirty="0" smtClean="0">
                  <a:latin typeface="Comic Sans MS" pitchFamily="66" charset="0"/>
                </a:rPr>
                <a:t>ADP </a:t>
              </a:r>
              <a:r>
                <a:rPr lang="it-IT" sz="2000" dirty="0" smtClean="0">
                  <a:latin typeface="Comic Sans MS" pitchFamily="66" charset="0"/>
                </a:rPr>
                <a:t>e</a:t>
              </a:r>
              <a:r>
                <a:rPr lang="it-IT" sz="2000" b="1" dirty="0" smtClean="0">
                  <a:latin typeface="Comic Sans MS" pitchFamily="66" charset="0"/>
                </a:rPr>
                <a:t> </a:t>
              </a:r>
              <a:r>
                <a:rPr lang="it-IT" sz="2000" b="1" dirty="0" err="1" smtClean="0">
                  <a:latin typeface="Comic Sans MS" pitchFamily="66" charset="0"/>
                </a:rPr>
                <a:t>P</a:t>
              </a:r>
              <a:r>
                <a:rPr lang="it-IT" sz="2000" b="1" baseline="-25000" dirty="0" err="1" smtClean="0">
                  <a:latin typeface="Comic Sans MS" pitchFamily="66" charset="0"/>
                </a:rPr>
                <a:t>i</a:t>
              </a:r>
              <a:r>
                <a:rPr lang="it-IT" sz="2000" dirty="0" smtClean="0">
                  <a:latin typeface="Comic Sans MS" pitchFamily="66" charset="0"/>
                </a:rPr>
                <a:t>  sono più esposte al solvente e profittano di una maggiore idratazione</a:t>
              </a:r>
              <a:endParaRPr lang="it-IT" sz="2000" dirty="0">
                <a:latin typeface="Comic Sans MS" pitchFamily="66"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2402"/>
                                        </p:tgtEl>
                                        <p:attrNameLst>
                                          <p:attrName>style.visibility</p:attrName>
                                        </p:attrNameLst>
                                      </p:cBhvr>
                                      <p:to>
                                        <p:strVal val="visible"/>
                                      </p:to>
                                    </p:set>
                                    <p:animEffect transition="in" filter="wipe(up)">
                                      <p:cBhvr>
                                        <p:cTn id="12" dur="500"/>
                                        <p:tgtEl>
                                          <p:spTgt spid="10240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wipe(left)">
                                      <p:cBhvr>
                                        <p:cTn id="37" dur="500"/>
                                        <p:tgtEl>
                                          <p:spTgt spid="2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wipe(left)">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childTnLst>
                          </p:cTn>
                        </p:par>
                        <p:par>
                          <p:cTn id="50" fill="hold">
                            <p:stCondLst>
                              <p:cond delay="500"/>
                            </p:stCondLst>
                            <p:childTnLst>
                              <p:par>
                                <p:cTn id="51" presetID="53" presetClass="entr" presetSubtype="0"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Picture 4" descr="The phospholipid bilayer, the structure of the plasma membrane"/>
          <p:cNvPicPr>
            <a:picLocks noChangeAspect="1" noChangeArrowheads="1"/>
          </p:cNvPicPr>
          <p:nvPr/>
        </p:nvPicPr>
        <p:blipFill>
          <a:blip r:embed="rId2" cstate="print"/>
          <a:srcRect l="32130" t="60946" b="7933"/>
          <a:stretch>
            <a:fillRect/>
          </a:stretch>
        </p:blipFill>
        <p:spPr bwMode="auto">
          <a:xfrm>
            <a:off x="408385" y="3933056"/>
            <a:ext cx="1499319" cy="501015"/>
          </a:xfrm>
          <a:prstGeom prst="rect">
            <a:avLst/>
          </a:prstGeom>
          <a:noFill/>
        </p:spPr>
      </p:pic>
      <p:pic>
        <p:nvPicPr>
          <p:cNvPr id="50" name="Picture 4" descr="The phospholipid bilayer, the structure of the plasma membrane"/>
          <p:cNvPicPr>
            <a:picLocks noChangeAspect="1" noChangeArrowheads="1"/>
          </p:cNvPicPr>
          <p:nvPr/>
        </p:nvPicPr>
        <p:blipFill>
          <a:blip r:embed="rId2" cstate="print"/>
          <a:srcRect l="32130" t="60946" b="7933"/>
          <a:stretch>
            <a:fillRect/>
          </a:stretch>
        </p:blipFill>
        <p:spPr bwMode="auto">
          <a:xfrm>
            <a:off x="7452320" y="3254206"/>
            <a:ext cx="1499319" cy="501015"/>
          </a:xfrm>
          <a:prstGeom prst="rect">
            <a:avLst/>
          </a:prstGeom>
          <a:noFill/>
        </p:spPr>
      </p:pic>
      <p:grpSp>
        <p:nvGrpSpPr>
          <p:cNvPr id="55" name="Gruppo 54"/>
          <p:cNvGrpSpPr/>
          <p:nvPr/>
        </p:nvGrpSpPr>
        <p:grpSpPr>
          <a:xfrm>
            <a:off x="35496" y="260648"/>
            <a:ext cx="2736304" cy="1800200"/>
            <a:chOff x="2123728" y="4869160"/>
            <a:chExt cx="2736304" cy="1800200"/>
          </a:xfrm>
        </p:grpSpPr>
        <p:sp>
          <p:nvSpPr>
            <p:cNvPr id="56" name="Rettangolo 55"/>
            <p:cNvSpPr/>
            <p:nvPr/>
          </p:nvSpPr>
          <p:spPr>
            <a:xfrm>
              <a:off x="2267744" y="4869160"/>
              <a:ext cx="2592288"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7" name="Rettangolo 56"/>
            <p:cNvSpPr/>
            <p:nvPr/>
          </p:nvSpPr>
          <p:spPr>
            <a:xfrm>
              <a:off x="2123728" y="5013176"/>
              <a:ext cx="2592288" cy="16561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54" name="Gruppo 53"/>
          <p:cNvGrpSpPr/>
          <p:nvPr/>
        </p:nvGrpSpPr>
        <p:grpSpPr>
          <a:xfrm>
            <a:off x="6228184" y="4653136"/>
            <a:ext cx="2736304" cy="1800200"/>
            <a:chOff x="2123728" y="4869160"/>
            <a:chExt cx="2736304" cy="1800200"/>
          </a:xfrm>
        </p:grpSpPr>
        <p:sp>
          <p:nvSpPr>
            <p:cNvPr id="52" name="Rettangolo 51"/>
            <p:cNvSpPr/>
            <p:nvPr/>
          </p:nvSpPr>
          <p:spPr>
            <a:xfrm>
              <a:off x="2267744" y="4869160"/>
              <a:ext cx="2592288" cy="165618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3" name="Rettangolo 52"/>
            <p:cNvSpPr/>
            <p:nvPr/>
          </p:nvSpPr>
          <p:spPr>
            <a:xfrm>
              <a:off x="2123728" y="5013176"/>
              <a:ext cx="2592288" cy="16561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24" name="Gruppo 23"/>
          <p:cNvGrpSpPr/>
          <p:nvPr/>
        </p:nvGrpSpPr>
        <p:grpSpPr>
          <a:xfrm>
            <a:off x="4644008" y="1700808"/>
            <a:ext cx="2736304" cy="2880320"/>
            <a:chOff x="4860032" y="1700808"/>
            <a:chExt cx="2736304" cy="2880320"/>
          </a:xfrm>
        </p:grpSpPr>
        <p:sp>
          <p:nvSpPr>
            <p:cNvPr id="9" name="Ovale 8"/>
            <p:cNvSpPr/>
            <p:nvPr/>
          </p:nvSpPr>
          <p:spPr>
            <a:xfrm flipH="1" flipV="1">
              <a:off x="4932040" y="1916832"/>
              <a:ext cx="2664296" cy="25202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flipH="1" flipV="1">
              <a:off x="4860032" y="1700808"/>
              <a:ext cx="1440160" cy="288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3" name="Connettore 2 12"/>
            <p:cNvCxnSpPr/>
            <p:nvPr/>
          </p:nvCxnSpPr>
          <p:spPr>
            <a:xfrm flipH="1">
              <a:off x="6012160" y="4437112"/>
              <a:ext cx="288032" cy="0"/>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5" name="Gruppo 24"/>
          <p:cNvGrpSpPr/>
          <p:nvPr/>
        </p:nvGrpSpPr>
        <p:grpSpPr>
          <a:xfrm>
            <a:off x="2123728" y="1772816"/>
            <a:ext cx="2736304" cy="2880320"/>
            <a:chOff x="2339752" y="1772816"/>
            <a:chExt cx="2736304" cy="2880320"/>
          </a:xfrm>
        </p:grpSpPr>
        <p:sp>
          <p:nvSpPr>
            <p:cNvPr id="4" name="Ovale 3"/>
            <p:cNvSpPr/>
            <p:nvPr/>
          </p:nvSpPr>
          <p:spPr>
            <a:xfrm>
              <a:off x="2339752" y="1916832"/>
              <a:ext cx="2664296" cy="25202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5"/>
            <p:cNvSpPr/>
            <p:nvPr/>
          </p:nvSpPr>
          <p:spPr>
            <a:xfrm>
              <a:off x="3635896" y="1772816"/>
              <a:ext cx="1440160" cy="28803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2" name="Connettore 2 11"/>
            <p:cNvCxnSpPr/>
            <p:nvPr/>
          </p:nvCxnSpPr>
          <p:spPr>
            <a:xfrm>
              <a:off x="3563888" y="1916832"/>
              <a:ext cx="288032" cy="0"/>
            </a:xfrm>
            <a:prstGeom prst="straightConnector1">
              <a:avLst/>
            </a:prstGeom>
            <a:ln w="28575">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21" name="Gruppo 20"/>
          <p:cNvGrpSpPr/>
          <p:nvPr/>
        </p:nvGrpSpPr>
        <p:grpSpPr>
          <a:xfrm>
            <a:off x="3739716" y="1516722"/>
            <a:ext cx="1944216" cy="400110"/>
            <a:chOff x="3707904" y="1444714"/>
            <a:chExt cx="1944216" cy="400110"/>
          </a:xfrm>
        </p:grpSpPr>
        <p:cxnSp>
          <p:nvCxnSpPr>
            <p:cNvPr id="17" name="Connettore 1 16"/>
            <p:cNvCxnSpPr/>
            <p:nvPr/>
          </p:nvCxnSpPr>
          <p:spPr>
            <a:xfrm>
              <a:off x="3779912" y="1844824"/>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CasellaDiTesto 17"/>
            <p:cNvSpPr txBox="1"/>
            <p:nvPr/>
          </p:nvSpPr>
          <p:spPr>
            <a:xfrm>
              <a:off x="3707904" y="1444714"/>
              <a:ext cx="1944216" cy="400110"/>
            </a:xfrm>
            <a:prstGeom prst="rect">
              <a:avLst/>
            </a:prstGeom>
            <a:noFill/>
          </p:spPr>
          <p:txBody>
            <a:bodyPr wrap="square" rtlCol="0">
              <a:spAutoFit/>
            </a:bodyPr>
            <a:lstStyle/>
            <a:p>
              <a:pPr algn="ctr"/>
              <a:r>
                <a:rPr lang="it-IT" sz="2000" dirty="0" smtClean="0">
                  <a:latin typeface="Comic Sans MS" pitchFamily="66" charset="0"/>
                </a:rPr>
                <a:t>ATP + H</a:t>
              </a:r>
              <a:r>
                <a:rPr lang="it-IT" sz="2000" baseline="-25000" dirty="0" smtClean="0">
                  <a:latin typeface="Comic Sans MS" pitchFamily="66" charset="0"/>
                </a:rPr>
                <a:t>2</a:t>
              </a:r>
              <a:r>
                <a:rPr lang="it-IT" sz="2000" dirty="0" smtClean="0">
                  <a:latin typeface="Comic Sans MS" pitchFamily="66" charset="0"/>
                </a:rPr>
                <a:t>O</a:t>
              </a:r>
              <a:endParaRPr lang="it-IT" sz="2000" dirty="0">
                <a:latin typeface="Comic Sans MS" pitchFamily="66" charset="0"/>
              </a:endParaRPr>
            </a:p>
          </p:txBody>
        </p:sp>
      </p:grpSp>
      <p:grpSp>
        <p:nvGrpSpPr>
          <p:cNvPr id="26" name="Gruppo 25"/>
          <p:cNvGrpSpPr/>
          <p:nvPr/>
        </p:nvGrpSpPr>
        <p:grpSpPr>
          <a:xfrm>
            <a:off x="3739716" y="4037002"/>
            <a:ext cx="1944216" cy="400110"/>
            <a:chOff x="3811724" y="4037002"/>
            <a:chExt cx="1944216" cy="400110"/>
          </a:xfrm>
        </p:grpSpPr>
        <p:cxnSp>
          <p:nvCxnSpPr>
            <p:cNvPr id="19" name="Connettore 1 18"/>
            <p:cNvCxnSpPr/>
            <p:nvPr/>
          </p:nvCxnSpPr>
          <p:spPr>
            <a:xfrm>
              <a:off x="3883732" y="4437112"/>
              <a:ext cx="18002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CasellaDiTesto 19"/>
            <p:cNvSpPr txBox="1"/>
            <p:nvPr/>
          </p:nvSpPr>
          <p:spPr>
            <a:xfrm>
              <a:off x="3811724" y="4037002"/>
              <a:ext cx="1944216" cy="400110"/>
            </a:xfrm>
            <a:prstGeom prst="rect">
              <a:avLst/>
            </a:prstGeom>
            <a:noFill/>
          </p:spPr>
          <p:txBody>
            <a:bodyPr wrap="square" rtlCol="0">
              <a:spAutoFit/>
            </a:bodyPr>
            <a:lstStyle/>
            <a:p>
              <a:pPr algn="ctr"/>
              <a:r>
                <a:rPr lang="it-IT" sz="2000" dirty="0" smtClean="0">
                  <a:latin typeface="Comic Sans MS" pitchFamily="66" charset="0"/>
                </a:rPr>
                <a:t>ADP + P</a:t>
              </a:r>
              <a:r>
                <a:rPr lang="it-IT" sz="2000" baseline="-25000" dirty="0" smtClean="0">
                  <a:latin typeface="Comic Sans MS" pitchFamily="66" charset="0"/>
                </a:rPr>
                <a:t>i</a:t>
              </a:r>
              <a:endParaRPr lang="it-IT" sz="2000" baseline="-25000" dirty="0">
                <a:latin typeface="Comic Sans MS" pitchFamily="66" charset="0"/>
              </a:endParaRPr>
            </a:p>
          </p:txBody>
        </p:sp>
      </p:grpSp>
      <p:sp>
        <p:nvSpPr>
          <p:cNvPr id="27" name="CasellaDiTesto 26"/>
          <p:cNvSpPr txBox="1"/>
          <p:nvPr/>
        </p:nvSpPr>
        <p:spPr>
          <a:xfrm>
            <a:off x="7308304" y="2379658"/>
            <a:ext cx="1944216" cy="400110"/>
          </a:xfrm>
          <a:prstGeom prst="rect">
            <a:avLst/>
          </a:prstGeom>
          <a:noFill/>
        </p:spPr>
        <p:txBody>
          <a:bodyPr wrap="square" rtlCol="0">
            <a:spAutoFit/>
          </a:bodyPr>
          <a:lstStyle/>
          <a:p>
            <a:pPr algn="ctr"/>
            <a:r>
              <a:rPr lang="it-IT" sz="2000" dirty="0" err="1" smtClean="0">
                <a:latin typeface="Comic Sans MS" pitchFamily="66" charset="0"/>
              </a:rPr>
              <a:t>ATP-ase</a:t>
            </a:r>
            <a:endParaRPr lang="it-IT" sz="2000" dirty="0">
              <a:latin typeface="Comic Sans MS" pitchFamily="66" charset="0"/>
            </a:endParaRPr>
          </a:p>
        </p:txBody>
      </p:sp>
      <p:sp>
        <p:nvSpPr>
          <p:cNvPr id="28" name="CasellaDiTesto 27"/>
          <p:cNvSpPr txBox="1"/>
          <p:nvPr/>
        </p:nvSpPr>
        <p:spPr>
          <a:xfrm>
            <a:off x="179512" y="2780928"/>
            <a:ext cx="1944216" cy="400110"/>
          </a:xfrm>
          <a:prstGeom prst="rect">
            <a:avLst/>
          </a:prstGeom>
          <a:noFill/>
        </p:spPr>
        <p:txBody>
          <a:bodyPr wrap="square" rtlCol="0">
            <a:spAutoFit/>
          </a:bodyPr>
          <a:lstStyle/>
          <a:p>
            <a:pPr algn="ctr"/>
            <a:r>
              <a:rPr lang="it-IT" sz="2000" dirty="0" err="1" smtClean="0">
                <a:latin typeface="Comic Sans MS" pitchFamily="66" charset="0"/>
              </a:rPr>
              <a:t>ATP-synthase</a:t>
            </a:r>
            <a:endParaRPr lang="it-IT" sz="2000" dirty="0">
              <a:latin typeface="Comic Sans MS" pitchFamily="66" charset="0"/>
            </a:endParaRPr>
          </a:p>
        </p:txBody>
      </p:sp>
      <p:grpSp>
        <p:nvGrpSpPr>
          <p:cNvPr id="34" name="Gruppo 33"/>
          <p:cNvGrpSpPr/>
          <p:nvPr/>
        </p:nvGrpSpPr>
        <p:grpSpPr>
          <a:xfrm>
            <a:off x="7668344" y="2852936"/>
            <a:ext cx="792088" cy="1409382"/>
            <a:chOff x="7596336" y="4149080"/>
            <a:chExt cx="792088" cy="1409382"/>
          </a:xfrm>
        </p:grpSpPr>
        <p:cxnSp>
          <p:nvCxnSpPr>
            <p:cNvPr id="30" name="Connettore 2 29"/>
            <p:cNvCxnSpPr/>
            <p:nvPr/>
          </p:nvCxnSpPr>
          <p:spPr>
            <a:xfrm flipV="1">
              <a:off x="7956376" y="4149080"/>
              <a:ext cx="0" cy="100811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CasellaDiTesto 31"/>
            <p:cNvSpPr txBox="1"/>
            <p:nvPr/>
          </p:nvSpPr>
          <p:spPr>
            <a:xfrm>
              <a:off x="7596336" y="5127575"/>
              <a:ext cx="792088" cy="430887"/>
            </a:xfrm>
            <a:prstGeom prst="rect">
              <a:avLst/>
            </a:prstGeom>
            <a:noFill/>
          </p:spPr>
          <p:txBody>
            <a:bodyPr wrap="square" rtlCol="0">
              <a:spAutoFit/>
            </a:bodyPr>
            <a:lstStyle/>
            <a:p>
              <a:pPr algn="ctr"/>
              <a:r>
                <a:rPr lang="it-IT" sz="2200" dirty="0" err="1" smtClean="0">
                  <a:latin typeface="Comic Sans MS" pitchFamily="66" charset="0"/>
                </a:rPr>
                <a:t>Na</a:t>
              </a:r>
              <a:r>
                <a:rPr lang="it-IT" sz="2200" baseline="30000" dirty="0" err="1" smtClean="0">
                  <a:latin typeface="Comic Sans MS" pitchFamily="66" charset="0"/>
                </a:rPr>
                <a:t>+</a:t>
              </a:r>
              <a:endParaRPr lang="it-IT" sz="2200" baseline="30000" dirty="0">
                <a:latin typeface="Comic Sans MS" pitchFamily="66" charset="0"/>
              </a:endParaRPr>
            </a:p>
          </p:txBody>
        </p:sp>
      </p:grpSp>
      <p:grpSp>
        <p:nvGrpSpPr>
          <p:cNvPr id="35" name="Gruppo 34"/>
          <p:cNvGrpSpPr/>
          <p:nvPr/>
        </p:nvGrpSpPr>
        <p:grpSpPr>
          <a:xfrm>
            <a:off x="8100392" y="2708920"/>
            <a:ext cx="792088" cy="1440160"/>
            <a:chOff x="8388424" y="3645024"/>
            <a:chExt cx="792088" cy="1080120"/>
          </a:xfrm>
        </p:grpSpPr>
        <p:cxnSp>
          <p:nvCxnSpPr>
            <p:cNvPr id="31" name="Connettore 2 30"/>
            <p:cNvCxnSpPr/>
            <p:nvPr/>
          </p:nvCxnSpPr>
          <p:spPr>
            <a:xfrm>
              <a:off x="8748464" y="3969060"/>
              <a:ext cx="0" cy="756084"/>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3" name="CasellaDiTesto 32"/>
            <p:cNvSpPr txBox="1"/>
            <p:nvPr/>
          </p:nvSpPr>
          <p:spPr>
            <a:xfrm>
              <a:off x="8388424" y="3645024"/>
              <a:ext cx="792088" cy="323165"/>
            </a:xfrm>
            <a:prstGeom prst="rect">
              <a:avLst/>
            </a:prstGeom>
            <a:noFill/>
          </p:spPr>
          <p:txBody>
            <a:bodyPr wrap="square" rtlCol="0">
              <a:spAutoFit/>
            </a:bodyPr>
            <a:lstStyle/>
            <a:p>
              <a:pPr algn="ctr"/>
              <a:r>
                <a:rPr lang="it-IT" sz="2200" dirty="0" err="1" smtClean="0">
                  <a:latin typeface="Comic Sans MS" pitchFamily="66" charset="0"/>
                </a:rPr>
                <a:t>K</a:t>
              </a:r>
              <a:r>
                <a:rPr lang="it-IT" sz="2200" baseline="30000" dirty="0" err="1" smtClean="0">
                  <a:latin typeface="Comic Sans MS" pitchFamily="66" charset="0"/>
                </a:rPr>
                <a:t>+</a:t>
              </a:r>
              <a:endParaRPr lang="it-IT" sz="2200" baseline="30000" dirty="0">
                <a:latin typeface="Comic Sans MS" pitchFamily="66" charset="0"/>
              </a:endParaRPr>
            </a:p>
          </p:txBody>
        </p:sp>
      </p:grpSp>
      <p:sp>
        <p:nvSpPr>
          <p:cNvPr id="36" name="CasellaDiTesto 35"/>
          <p:cNvSpPr txBox="1"/>
          <p:nvPr/>
        </p:nvSpPr>
        <p:spPr>
          <a:xfrm>
            <a:off x="6191672" y="4941168"/>
            <a:ext cx="2772816" cy="400110"/>
          </a:xfrm>
          <a:prstGeom prst="rect">
            <a:avLst/>
          </a:prstGeom>
          <a:noFill/>
        </p:spPr>
        <p:txBody>
          <a:bodyPr wrap="square" rtlCol="0">
            <a:spAutoFit/>
          </a:bodyPr>
          <a:lstStyle/>
          <a:p>
            <a:pPr algn="ctr"/>
            <a:r>
              <a:rPr lang="it-IT" sz="2000" dirty="0" smtClean="0">
                <a:latin typeface="Comic Sans MS" pitchFamily="66" charset="0"/>
              </a:rPr>
              <a:t>energia chimica</a:t>
            </a:r>
          </a:p>
        </p:txBody>
      </p:sp>
      <p:sp>
        <p:nvSpPr>
          <p:cNvPr id="37" name="CasellaDiTesto 36"/>
          <p:cNvSpPr txBox="1"/>
          <p:nvPr/>
        </p:nvSpPr>
        <p:spPr>
          <a:xfrm>
            <a:off x="6191672" y="5805264"/>
            <a:ext cx="2772816" cy="400110"/>
          </a:xfrm>
          <a:prstGeom prst="rect">
            <a:avLst/>
          </a:prstGeom>
          <a:noFill/>
        </p:spPr>
        <p:txBody>
          <a:bodyPr wrap="square" rtlCol="0">
            <a:spAutoFit/>
          </a:bodyPr>
          <a:lstStyle/>
          <a:p>
            <a:pPr algn="ctr"/>
            <a:r>
              <a:rPr lang="it-IT" sz="2000" dirty="0" smtClean="0">
                <a:latin typeface="Comic Sans MS" pitchFamily="66" charset="0"/>
                <a:sym typeface="Wingdings 3"/>
              </a:rPr>
              <a:t>energia meccanica</a:t>
            </a:r>
            <a:endParaRPr lang="it-IT" sz="2000" dirty="0">
              <a:latin typeface="Comic Sans MS" pitchFamily="66" charset="0"/>
            </a:endParaRPr>
          </a:p>
        </p:txBody>
      </p:sp>
      <p:sp>
        <p:nvSpPr>
          <p:cNvPr id="38" name="Freccia in giù 37"/>
          <p:cNvSpPr/>
          <p:nvPr/>
        </p:nvSpPr>
        <p:spPr>
          <a:xfrm>
            <a:off x="7380312" y="5373216"/>
            <a:ext cx="216024" cy="432048"/>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9" name="Gruppo 38"/>
          <p:cNvGrpSpPr/>
          <p:nvPr/>
        </p:nvGrpSpPr>
        <p:grpSpPr>
          <a:xfrm>
            <a:off x="611560" y="3543399"/>
            <a:ext cx="1152128" cy="1613793"/>
            <a:chOff x="7740352" y="4149080"/>
            <a:chExt cx="1152128" cy="1613793"/>
          </a:xfrm>
        </p:grpSpPr>
        <p:cxnSp>
          <p:nvCxnSpPr>
            <p:cNvPr id="40" name="Connettore 2 39"/>
            <p:cNvCxnSpPr/>
            <p:nvPr/>
          </p:nvCxnSpPr>
          <p:spPr>
            <a:xfrm flipV="1">
              <a:off x="8100392" y="4149080"/>
              <a:ext cx="0" cy="118174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CasellaDiTesto 40"/>
            <p:cNvSpPr txBox="1"/>
            <p:nvPr/>
          </p:nvSpPr>
          <p:spPr>
            <a:xfrm>
              <a:off x="7740352" y="5331986"/>
              <a:ext cx="1152128" cy="430887"/>
            </a:xfrm>
            <a:prstGeom prst="rect">
              <a:avLst/>
            </a:prstGeom>
            <a:noFill/>
          </p:spPr>
          <p:txBody>
            <a:bodyPr wrap="square" rtlCol="0">
              <a:spAutoFit/>
            </a:bodyPr>
            <a:lstStyle/>
            <a:p>
              <a:pPr algn="ctr"/>
              <a:r>
                <a:rPr lang="it-IT" sz="2200" dirty="0" err="1" smtClean="0">
                  <a:latin typeface="Comic Sans MS" pitchFamily="66" charset="0"/>
                </a:rPr>
                <a:t>H</a:t>
              </a:r>
              <a:r>
                <a:rPr lang="it-IT" sz="2200" baseline="30000" dirty="0" err="1" smtClean="0">
                  <a:latin typeface="Comic Sans MS" pitchFamily="66" charset="0"/>
                </a:rPr>
                <a:t>+</a:t>
              </a:r>
              <a:r>
                <a:rPr lang="it-IT" sz="2200" baseline="-25000" dirty="0" smtClean="0">
                  <a:latin typeface="Comic Sans MS" pitchFamily="66" charset="0"/>
                </a:rPr>
                <a:t>(out)</a:t>
              </a:r>
              <a:endParaRPr lang="it-IT" sz="2200" baseline="-25000" dirty="0">
                <a:latin typeface="Comic Sans MS" pitchFamily="66" charset="0"/>
              </a:endParaRPr>
            </a:p>
          </p:txBody>
        </p:sp>
      </p:grpSp>
      <p:grpSp>
        <p:nvGrpSpPr>
          <p:cNvPr id="46" name="Gruppo 45"/>
          <p:cNvGrpSpPr/>
          <p:nvPr/>
        </p:nvGrpSpPr>
        <p:grpSpPr>
          <a:xfrm>
            <a:off x="971600" y="3140968"/>
            <a:ext cx="1224136" cy="1656184"/>
            <a:chOff x="971600" y="3501008"/>
            <a:chExt cx="1224136" cy="1656184"/>
          </a:xfrm>
        </p:grpSpPr>
        <p:grpSp>
          <p:nvGrpSpPr>
            <p:cNvPr id="42" name="Gruppo 41"/>
            <p:cNvGrpSpPr/>
            <p:nvPr/>
          </p:nvGrpSpPr>
          <p:grpSpPr>
            <a:xfrm>
              <a:off x="971600" y="3543399"/>
              <a:ext cx="792088" cy="1613793"/>
              <a:chOff x="8172400" y="3645024"/>
              <a:chExt cx="792088" cy="1613793"/>
            </a:xfrm>
          </p:grpSpPr>
          <p:cxnSp>
            <p:nvCxnSpPr>
              <p:cNvPr id="43" name="Connettore 2 42"/>
              <p:cNvCxnSpPr/>
              <p:nvPr/>
            </p:nvCxnSpPr>
            <p:spPr>
              <a:xfrm>
                <a:off x="8604448" y="4077072"/>
                <a:ext cx="0" cy="1181745"/>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4" name="CasellaDiTesto 43"/>
              <p:cNvSpPr txBox="1"/>
              <p:nvPr/>
            </p:nvSpPr>
            <p:spPr>
              <a:xfrm>
                <a:off x="8172400" y="3645024"/>
                <a:ext cx="792088" cy="318036"/>
              </a:xfrm>
              <a:prstGeom prst="rect">
                <a:avLst/>
              </a:prstGeom>
              <a:noFill/>
            </p:spPr>
            <p:txBody>
              <a:bodyPr wrap="square" rtlCol="0">
                <a:spAutoFit/>
              </a:bodyPr>
              <a:lstStyle/>
              <a:p>
                <a:pPr algn="ctr"/>
                <a:endParaRPr lang="it-IT" sz="2200" baseline="30000" dirty="0">
                  <a:latin typeface="Comic Sans MS" pitchFamily="66" charset="0"/>
                </a:endParaRPr>
              </a:p>
            </p:txBody>
          </p:sp>
        </p:grpSp>
        <p:sp>
          <p:nvSpPr>
            <p:cNvPr id="45" name="CasellaDiTesto 44"/>
            <p:cNvSpPr txBox="1"/>
            <p:nvPr/>
          </p:nvSpPr>
          <p:spPr>
            <a:xfrm>
              <a:off x="1043608" y="3501008"/>
              <a:ext cx="1152128" cy="430887"/>
            </a:xfrm>
            <a:prstGeom prst="rect">
              <a:avLst/>
            </a:prstGeom>
            <a:noFill/>
          </p:spPr>
          <p:txBody>
            <a:bodyPr wrap="square" rtlCol="0">
              <a:spAutoFit/>
            </a:bodyPr>
            <a:lstStyle/>
            <a:p>
              <a:pPr algn="ctr"/>
              <a:r>
                <a:rPr lang="it-IT" sz="2200" dirty="0" err="1" smtClean="0">
                  <a:latin typeface="Comic Sans MS" pitchFamily="66" charset="0"/>
                </a:rPr>
                <a:t>H</a:t>
              </a:r>
              <a:r>
                <a:rPr lang="it-IT" sz="2200" baseline="30000" dirty="0" err="1" smtClean="0">
                  <a:latin typeface="Comic Sans MS" pitchFamily="66" charset="0"/>
                </a:rPr>
                <a:t>+</a:t>
              </a:r>
              <a:r>
                <a:rPr lang="it-IT" sz="2200" baseline="-25000" dirty="0" smtClean="0">
                  <a:latin typeface="Comic Sans MS" pitchFamily="66" charset="0"/>
                </a:rPr>
                <a:t>(in)</a:t>
              </a:r>
              <a:endParaRPr lang="it-IT" sz="2200" baseline="-25000" dirty="0">
                <a:latin typeface="Comic Sans MS" pitchFamily="66" charset="0"/>
              </a:endParaRPr>
            </a:p>
          </p:txBody>
        </p:sp>
      </p:grpSp>
      <p:sp>
        <p:nvSpPr>
          <p:cNvPr id="47" name="CasellaDiTesto 46"/>
          <p:cNvSpPr txBox="1"/>
          <p:nvPr/>
        </p:nvSpPr>
        <p:spPr>
          <a:xfrm>
            <a:off x="0" y="508610"/>
            <a:ext cx="2772816" cy="400110"/>
          </a:xfrm>
          <a:prstGeom prst="rect">
            <a:avLst/>
          </a:prstGeom>
          <a:noFill/>
        </p:spPr>
        <p:txBody>
          <a:bodyPr wrap="square" rtlCol="0">
            <a:spAutoFit/>
          </a:bodyPr>
          <a:lstStyle/>
          <a:p>
            <a:pPr algn="ctr"/>
            <a:r>
              <a:rPr lang="it-IT" sz="2000" dirty="0" smtClean="0">
                <a:latin typeface="Comic Sans MS" pitchFamily="66" charset="0"/>
              </a:rPr>
              <a:t>energia chimica</a:t>
            </a:r>
          </a:p>
        </p:txBody>
      </p:sp>
      <p:sp>
        <p:nvSpPr>
          <p:cNvPr id="48" name="CasellaDiTesto 47"/>
          <p:cNvSpPr txBox="1"/>
          <p:nvPr/>
        </p:nvSpPr>
        <p:spPr>
          <a:xfrm>
            <a:off x="0" y="1444714"/>
            <a:ext cx="2772816" cy="400110"/>
          </a:xfrm>
          <a:prstGeom prst="rect">
            <a:avLst/>
          </a:prstGeom>
          <a:noFill/>
        </p:spPr>
        <p:txBody>
          <a:bodyPr wrap="square" rtlCol="0">
            <a:spAutoFit/>
          </a:bodyPr>
          <a:lstStyle/>
          <a:p>
            <a:pPr algn="ctr"/>
            <a:r>
              <a:rPr lang="it-IT" sz="2000" dirty="0" smtClean="0">
                <a:latin typeface="Comic Sans MS" pitchFamily="66" charset="0"/>
                <a:sym typeface="Wingdings 3"/>
              </a:rPr>
              <a:t>energia meccanica</a:t>
            </a:r>
            <a:endParaRPr lang="it-IT" sz="2000" dirty="0">
              <a:latin typeface="Comic Sans MS" pitchFamily="66" charset="0"/>
            </a:endParaRPr>
          </a:p>
        </p:txBody>
      </p:sp>
      <p:sp>
        <p:nvSpPr>
          <p:cNvPr id="49" name="Freccia in giù 48"/>
          <p:cNvSpPr/>
          <p:nvPr/>
        </p:nvSpPr>
        <p:spPr>
          <a:xfrm rot="10800000">
            <a:off x="1259632" y="1012666"/>
            <a:ext cx="216024" cy="432048"/>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3" name="CasellaDiTesto 62"/>
          <p:cNvSpPr txBox="1"/>
          <p:nvPr/>
        </p:nvSpPr>
        <p:spPr>
          <a:xfrm>
            <a:off x="6047656" y="2852936"/>
            <a:ext cx="1188640" cy="400110"/>
          </a:xfrm>
          <a:prstGeom prst="rect">
            <a:avLst/>
          </a:prstGeom>
          <a:noFill/>
        </p:spPr>
        <p:txBody>
          <a:bodyPr wrap="square" rtlCol="0">
            <a:spAutoFit/>
          </a:bodyPr>
          <a:lstStyle/>
          <a:p>
            <a:pPr algn="ctr"/>
            <a:r>
              <a:rPr lang="it-IT" sz="2000" dirty="0" smtClean="0">
                <a:latin typeface="Comic Sans MS" pitchFamily="66" charset="0"/>
              </a:rPr>
              <a:t>scarica</a:t>
            </a:r>
          </a:p>
        </p:txBody>
      </p:sp>
      <p:sp>
        <p:nvSpPr>
          <p:cNvPr id="64" name="CasellaDiTesto 63"/>
          <p:cNvSpPr txBox="1"/>
          <p:nvPr/>
        </p:nvSpPr>
        <p:spPr>
          <a:xfrm>
            <a:off x="2195736" y="2852936"/>
            <a:ext cx="1188640" cy="400110"/>
          </a:xfrm>
          <a:prstGeom prst="rect">
            <a:avLst/>
          </a:prstGeom>
          <a:noFill/>
        </p:spPr>
        <p:txBody>
          <a:bodyPr wrap="square" rtlCol="0">
            <a:spAutoFit/>
          </a:bodyPr>
          <a:lstStyle/>
          <a:p>
            <a:pPr algn="ctr"/>
            <a:r>
              <a:rPr lang="it-IT" sz="2000" dirty="0" smtClean="0">
                <a:latin typeface="Comic Sans MS" pitchFamily="66" charset="0"/>
              </a:rPr>
              <a:t>ricarica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500"/>
                                        <p:tgtEl>
                                          <p:spTgt spid="24"/>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right)">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wipe(left)">
                                      <p:cBhvr>
                                        <p:cTn id="21" dur="500"/>
                                        <p:tgtEl>
                                          <p:spTgt spid="6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par>
                          <p:cTn id="27" fill="hold">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left)">
                                      <p:cBhvr>
                                        <p:cTn id="30" dur="500"/>
                                        <p:tgtEl>
                                          <p:spTgt spid="64"/>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53" presetClass="entr" presetSubtype="0" fill="hold" nodeType="click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p:cTn id="40" dur="500" fill="hold"/>
                                        <p:tgtEl>
                                          <p:spTgt spid="50"/>
                                        </p:tgtEl>
                                        <p:attrNameLst>
                                          <p:attrName>ppt_w</p:attrName>
                                        </p:attrNameLst>
                                      </p:cBhvr>
                                      <p:tavLst>
                                        <p:tav tm="0">
                                          <p:val>
                                            <p:fltVal val="0"/>
                                          </p:val>
                                        </p:tav>
                                        <p:tav tm="100000">
                                          <p:val>
                                            <p:strVal val="#ppt_w"/>
                                          </p:val>
                                        </p:tav>
                                      </p:tavLst>
                                    </p:anim>
                                    <p:anim calcmode="lin" valueType="num">
                                      <p:cBhvr>
                                        <p:cTn id="41" dur="500" fill="hold"/>
                                        <p:tgtEl>
                                          <p:spTgt spid="50"/>
                                        </p:tgtEl>
                                        <p:attrNameLst>
                                          <p:attrName>ppt_h</p:attrName>
                                        </p:attrNameLst>
                                      </p:cBhvr>
                                      <p:tavLst>
                                        <p:tav tm="0">
                                          <p:val>
                                            <p:fltVal val="0"/>
                                          </p:val>
                                        </p:tav>
                                        <p:tav tm="100000">
                                          <p:val>
                                            <p:strVal val="#ppt_h"/>
                                          </p:val>
                                        </p:tav>
                                      </p:tavLst>
                                    </p:anim>
                                    <p:animEffect transition="in" filter="fade">
                                      <p:cBhvr>
                                        <p:cTn id="42" dur="500"/>
                                        <p:tgtEl>
                                          <p:spTgt spid="50"/>
                                        </p:tgtEl>
                                      </p:cBhvr>
                                    </p:animEffect>
                                  </p:childTnLst>
                                </p:cTn>
                              </p:par>
                            </p:childTnLst>
                          </p:cTn>
                        </p:par>
                        <p:par>
                          <p:cTn id="43" fill="hold">
                            <p:stCondLst>
                              <p:cond delay="500"/>
                            </p:stCondLst>
                            <p:childTnLst>
                              <p:par>
                                <p:cTn id="44" presetID="22" presetClass="entr" presetSubtype="4" fill="hold" nodeType="afterEffect">
                                  <p:stCondLst>
                                    <p:cond delay="0"/>
                                  </p:stCondLst>
                                  <p:childTnLst>
                                    <p:set>
                                      <p:cBhvr>
                                        <p:cTn id="45" dur="1" fill="hold">
                                          <p:stCondLst>
                                            <p:cond delay="0"/>
                                          </p:stCondLst>
                                        </p:cTn>
                                        <p:tgtEl>
                                          <p:spTgt spid="34"/>
                                        </p:tgtEl>
                                        <p:attrNameLst>
                                          <p:attrName>style.visibility</p:attrName>
                                        </p:attrNameLst>
                                      </p:cBhvr>
                                      <p:to>
                                        <p:strVal val="visible"/>
                                      </p:to>
                                    </p:set>
                                    <p:animEffect transition="in" filter="wipe(down)">
                                      <p:cBhvr>
                                        <p:cTn id="46" dur="500"/>
                                        <p:tgtEl>
                                          <p:spTgt spid="34"/>
                                        </p:tgtEl>
                                      </p:cBhvr>
                                    </p:animEffect>
                                  </p:childTnLst>
                                </p:cTn>
                              </p:par>
                            </p:childTnLst>
                          </p:cTn>
                        </p:par>
                        <p:par>
                          <p:cTn id="47" fill="hold">
                            <p:stCondLst>
                              <p:cond delay="1000"/>
                            </p:stCondLst>
                            <p:childTnLst>
                              <p:par>
                                <p:cTn id="48" presetID="22" presetClass="entr" presetSubtype="1"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wipe(up)">
                                      <p:cBhvr>
                                        <p:cTn id="50" dur="500"/>
                                        <p:tgtEl>
                                          <p:spTgt spid="35"/>
                                        </p:tgtEl>
                                      </p:cBhvr>
                                    </p:animEffect>
                                  </p:childTnLst>
                                </p:cTn>
                              </p:par>
                            </p:childTnLst>
                          </p:cTn>
                        </p:par>
                      </p:childTnLst>
                    </p:cTn>
                  </p:par>
                  <p:par>
                    <p:cTn id="51" fill="hold">
                      <p:stCondLst>
                        <p:cond delay="indefinite"/>
                      </p:stCondLst>
                      <p:childTnLst>
                        <p:par>
                          <p:cTn id="52" fill="hold">
                            <p:stCondLst>
                              <p:cond delay="0"/>
                            </p:stCondLst>
                            <p:childTnLst>
                              <p:par>
                                <p:cTn id="53" presetID="53" presetClass="entr" presetSubtype="0" fill="hold" nodeType="click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childTnLst>
                          </p:cTn>
                        </p:par>
                        <p:par>
                          <p:cTn id="58" fill="hold">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wipe(up)">
                                      <p:cBhvr>
                                        <p:cTn id="65" dur="500"/>
                                        <p:tgtEl>
                                          <p:spTgt spid="38"/>
                                        </p:tgtEl>
                                      </p:cBhvr>
                                    </p:animEffect>
                                  </p:childTnLst>
                                </p:cTn>
                              </p:par>
                            </p:childTnLst>
                          </p:cTn>
                        </p:par>
                        <p:par>
                          <p:cTn id="66" fill="hold">
                            <p:stCondLst>
                              <p:cond delay="1500"/>
                            </p:stCondLst>
                            <p:childTnLst>
                              <p:par>
                                <p:cTn id="67" presetID="22" presetClass="entr" presetSubtype="1"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wipe(up)">
                                      <p:cBhvr>
                                        <p:cTn id="69" dur="500"/>
                                        <p:tgtEl>
                                          <p:spTgt spid="37"/>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left)">
                                      <p:cBhvr>
                                        <p:cTn id="74" dur="500"/>
                                        <p:tgtEl>
                                          <p:spTgt spid="28"/>
                                        </p:tgtEl>
                                      </p:cBhvr>
                                    </p:animEffect>
                                  </p:childTnLst>
                                </p:cTn>
                              </p:par>
                            </p:childTnLst>
                          </p:cTn>
                        </p:par>
                      </p:childTnLst>
                    </p:cTn>
                  </p:par>
                  <p:par>
                    <p:cTn id="75" fill="hold">
                      <p:stCondLst>
                        <p:cond delay="indefinite"/>
                      </p:stCondLst>
                      <p:childTnLst>
                        <p:par>
                          <p:cTn id="76" fill="hold">
                            <p:stCondLst>
                              <p:cond delay="0"/>
                            </p:stCondLst>
                            <p:childTnLst>
                              <p:par>
                                <p:cTn id="77" presetID="53" presetClass="entr" presetSubtype="0" fill="hold" nodeType="clickEffect">
                                  <p:stCondLst>
                                    <p:cond delay="0"/>
                                  </p:stCondLst>
                                  <p:childTnLst>
                                    <p:set>
                                      <p:cBhvr>
                                        <p:cTn id="78" dur="1" fill="hold">
                                          <p:stCondLst>
                                            <p:cond delay="0"/>
                                          </p:stCondLst>
                                        </p:cTn>
                                        <p:tgtEl>
                                          <p:spTgt spid="62"/>
                                        </p:tgtEl>
                                        <p:attrNameLst>
                                          <p:attrName>style.visibility</p:attrName>
                                        </p:attrNameLst>
                                      </p:cBhvr>
                                      <p:to>
                                        <p:strVal val="visible"/>
                                      </p:to>
                                    </p:set>
                                    <p:anim calcmode="lin" valueType="num">
                                      <p:cBhvr>
                                        <p:cTn id="79" dur="500" fill="hold"/>
                                        <p:tgtEl>
                                          <p:spTgt spid="62"/>
                                        </p:tgtEl>
                                        <p:attrNameLst>
                                          <p:attrName>ppt_w</p:attrName>
                                        </p:attrNameLst>
                                      </p:cBhvr>
                                      <p:tavLst>
                                        <p:tav tm="0">
                                          <p:val>
                                            <p:fltVal val="0"/>
                                          </p:val>
                                        </p:tav>
                                        <p:tav tm="100000">
                                          <p:val>
                                            <p:strVal val="#ppt_w"/>
                                          </p:val>
                                        </p:tav>
                                      </p:tavLst>
                                    </p:anim>
                                    <p:anim calcmode="lin" valueType="num">
                                      <p:cBhvr>
                                        <p:cTn id="80" dur="500" fill="hold"/>
                                        <p:tgtEl>
                                          <p:spTgt spid="62"/>
                                        </p:tgtEl>
                                        <p:attrNameLst>
                                          <p:attrName>ppt_h</p:attrName>
                                        </p:attrNameLst>
                                      </p:cBhvr>
                                      <p:tavLst>
                                        <p:tav tm="0">
                                          <p:val>
                                            <p:fltVal val="0"/>
                                          </p:val>
                                        </p:tav>
                                        <p:tav tm="100000">
                                          <p:val>
                                            <p:strVal val="#ppt_h"/>
                                          </p:val>
                                        </p:tav>
                                      </p:tavLst>
                                    </p:anim>
                                    <p:animEffect transition="in" filter="fade">
                                      <p:cBhvr>
                                        <p:cTn id="81" dur="500"/>
                                        <p:tgtEl>
                                          <p:spTgt spid="62"/>
                                        </p:tgtEl>
                                      </p:cBhvr>
                                    </p:animEffect>
                                  </p:childTnLst>
                                </p:cTn>
                              </p:par>
                            </p:childTnLst>
                          </p:cTn>
                        </p:par>
                        <p:par>
                          <p:cTn id="82" fill="hold">
                            <p:stCondLst>
                              <p:cond delay="500"/>
                            </p:stCondLst>
                            <p:childTnLst>
                              <p:par>
                                <p:cTn id="83" presetID="22" presetClass="entr" presetSubtype="4" fill="hold" nodeType="afterEffect">
                                  <p:stCondLst>
                                    <p:cond delay="0"/>
                                  </p:stCondLst>
                                  <p:childTnLst>
                                    <p:set>
                                      <p:cBhvr>
                                        <p:cTn id="84" dur="1" fill="hold">
                                          <p:stCondLst>
                                            <p:cond delay="0"/>
                                          </p:stCondLst>
                                        </p:cTn>
                                        <p:tgtEl>
                                          <p:spTgt spid="39"/>
                                        </p:tgtEl>
                                        <p:attrNameLst>
                                          <p:attrName>style.visibility</p:attrName>
                                        </p:attrNameLst>
                                      </p:cBhvr>
                                      <p:to>
                                        <p:strVal val="visible"/>
                                      </p:to>
                                    </p:set>
                                    <p:animEffect transition="in" filter="wipe(down)">
                                      <p:cBhvr>
                                        <p:cTn id="85" dur="500"/>
                                        <p:tgtEl>
                                          <p:spTgt spid="39"/>
                                        </p:tgtEl>
                                      </p:cBhvr>
                                    </p:animEffect>
                                  </p:childTnLst>
                                </p:cTn>
                              </p:par>
                            </p:childTnLst>
                          </p:cTn>
                        </p:par>
                        <p:par>
                          <p:cTn id="86" fill="hold">
                            <p:stCondLst>
                              <p:cond delay="1000"/>
                            </p:stCondLst>
                            <p:childTnLst>
                              <p:par>
                                <p:cTn id="87" presetID="22" presetClass="entr" presetSubtype="1" fill="hold" nodeType="afterEffect">
                                  <p:stCondLst>
                                    <p:cond delay="0"/>
                                  </p:stCondLst>
                                  <p:childTnLst>
                                    <p:set>
                                      <p:cBhvr>
                                        <p:cTn id="88" dur="1" fill="hold">
                                          <p:stCondLst>
                                            <p:cond delay="0"/>
                                          </p:stCondLst>
                                        </p:cTn>
                                        <p:tgtEl>
                                          <p:spTgt spid="46"/>
                                        </p:tgtEl>
                                        <p:attrNameLst>
                                          <p:attrName>style.visibility</p:attrName>
                                        </p:attrNameLst>
                                      </p:cBhvr>
                                      <p:to>
                                        <p:strVal val="visible"/>
                                      </p:to>
                                    </p:set>
                                    <p:animEffect transition="in" filter="wipe(up)">
                                      <p:cBhvr>
                                        <p:cTn id="89" dur="500"/>
                                        <p:tgtEl>
                                          <p:spTgt spid="46"/>
                                        </p:tgtEl>
                                      </p:cBhvr>
                                    </p:animEffect>
                                  </p:childTnLst>
                                </p:cTn>
                              </p:par>
                            </p:childTnLst>
                          </p:cTn>
                        </p:par>
                      </p:childTnLst>
                    </p:cTn>
                  </p:par>
                  <p:par>
                    <p:cTn id="90" fill="hold">
                      <p:stCondLst>
                        <p:cond delay="indefinite"/>
                      </p:stCondLst>
                      <p:childTnLst>
                        <p:par>
                          <p:cTn id="91" fill="hold">
                            <p:stCondLst>
                              <p:cond delay="0"/>
                            </p:stCondLst>
                            <p:childTnLst>
                              <p:par>
                                <p:cTn id="92" presetID="53" presetClass="entr" presetSubtype="0" fill="hold" nodeType="clickEffect">
                                  <p:stCondLst>
                                    <p:cond delay="0"/>
                                  </p:stCondLst>
                                  <p:childTnLst>
                                    <p:set>
                                      <p:cBhvr>
                                        <p:cTn id="93" dur="1" fill="hold">
                                          <p:stCondLst>
                                            <p:cond delay="0"/>
                                          </p:stCondLst>
                                        </p:cTn>
                                        <p:tgtEl>
                                          <p:spTgt spid="55"/>
                                        </p:tgtEl>
                                        <p:attrNameLst>
                                          <p:attrName>style.visibility</p:attrName>
                                        </p:attrNameLst>
                                      </p:cBhvr>
                                      <p:to>
                                        <p:strVal val="visible"/>
                                      </p:to>
                                    </p:set>
                                    <p:anim calcmode="lin" valueType="num">
                                      <p:cBhvr>
                                        <p:cTn id="94" dur="500" fill="hold"/>
                                        <p:tgtEl>
                                          <p:spTgt spid="55"/>
                                        </p:tgtEl>
                                        <p:attrNameLst>
                                          <p:attrName>ppt_w</p:attrName>
                                        </p:attrNameLst>
                                      </p:cBhvr>
                                      <p:tavLst>
                                        <p:tav tm="0">
                                          <p:val>
                                            <p:fltVal val="0"/>
                                          </p:val>
                                        </p:tav>
                                        <p:tav tm="100000">
                                          <p:val>
                                            <p:strVal val="#ppt_w"/>
                                          </p:val>
                                        </p:tav>
                                      </p:tavLst>
                                    </p:anim>
                                    <p:anim calcmode="lin" valueType="num">
                                      <p:cBhvr>
                                        <p:cTn id="95" dur="500" fill="hold"/>
                                        <p:tgtEl>
                                          <p:spTgt spid="55"/>
                                        </p:tgtEl>
                                        <p:attrNameLst>
                                          <p:attrName>ppt_h</p:attrName>
                                        </p:attrNameLst>
                                      </p:cBhvr>
                                      <p:tavLst>
                                        <p:tav tm="0">
                                          <p:val>
                                            <p:fltVal val="0"/>
                                          </p:val>
                                        </p:tav>
                                        <p:tav tm="100000">
                                          <p:val>
                                            <p:strVal val="#ppt_h"/>
                                          </p:val>
                                        </p:tav>
                                      </p:tavLst>
                                    </p:anim>
                                    <p:animEffect transition="in" filter="fade">
                                      <p:cBhvr>
                                        <p:cTn id="96" dur="500"/>
                                        <p:tgtEl>
                                          <p:spTgt spid="55"/>
                                        </p:tgtEl>
                                      </p:cBhvr>
                                    </p:animEffect>
                                  </p:childTnLst>
                                </p:cTn>
                              </p:par>
                            </p:childTnLst>
                          </p:cTn>
                        </p:par>
                        <p:par>
                          <p:cTn id="97" fill="hold">
                            <p:stCondLst>
                              <p:cond delay="500"/>
                            </p:stCondLst>
                            <p:childTnLst>
                              <p:par>
                                <p:cTn id="98" presetID="22" presetClass="entr" presetSubtype="8" fill="hold" grpId="0" nodeType="afterEffect">
                                  <p:stCondLst>
                                    <p:cond delay="0"/>
                                  </p:stCondLst>
                                  <p:childTnLst>
                                    <p:set>
                                      <p:cBhvr>
                                        <p:cTn id="99" dur="1" fill="hold">
                                          <p:stCondLst>
                                            <p:cond delay="0"/>
                                          </p:stCondLst>
                                        </p:cTn>
                                        <p:tgtEl>
                                          <p:spTgt spid="48"/>
                                        </p:tgtEl>
                                        <p:attrNameLst>
                                          <p:attrName>style.visibility</p:attrName>
                                        </p:attrNameLst>
                                      </p:cBhvr>
                                      <p:to>
                                        <p:strVal val="visible"/>
                                      </p:to>
                                    </p:set>
                                    <p:animEffect transition="in" filter="wipe(left)">
                                      <p:cBhvr>
                                        <p:cTn id="100" dur="500"/>
                                        <p:tgtEl>
                                          <p:spTgt spid="48"/>
                                        </p:tgtEl>
                                      </p:cBhvr>
                                    </p:animEffect>
                                  </p:childTnLst>
                                </p:cTn>
                              </p:par>
                            </p:childTnLst>
                          </p:cTn>
                        </p:par>
                        <p:par>
                          <p:cTn id="101" fill="hold">
                            <p:stCondLst>
                              <p:cond delay="1000"/>
                            </p:stCondLst>
                            <p:childTnLst>
                              <p:par>
                                <p:cTn id="102" presetID="22" presetClass="entr" presetSubtype="4" fill="hold" grpId="1" nodeType="afterEffect">
                                  <p:stCondLst>
                                    <p:cond delay="0"/>
                                  </p:stCondLst>
                                  <p:childTnLst>
                                    <p:set>
                                      <p:cBhvr>
                                        <p:cTn id="103" dur="1" fill="hold">
                                          <p:stCondLst>
                                            <p:cond delay="0"/>
                                          </p:stCondLst>
                                        </p:cTn>
                                        <p:tgtEl>
                                          <p:spTgt spid="49"/>
                                        </p:tgtEl>
                                        <p:attrNameLst>
                                          <p:attrName>style.visibility</p:attrName>
                                        </p:attrNameLst>
                                      </p:cBhvr>
                                      <p:to>
                                        <p:strVal val="visible"/>
                                      </p:to>
                                    </p:set>
                                    <p:animEffect transition="in" filter="wipe(down)">
                                      <p:cBhvr>
                                        <p:cTn id="104" dur="500"/>
                                        <p:tgtEl>
                                          <p:spTgt spid="49"/>
                                        </p:tgtEl>
                                      </p:cBhvr>
                                    </p:animEffect>
                                  </p:childTnLst>
                                </p:cTn>
                              </p:par>
                            </p:childTnLst>
                          </p:cTn>
                        </p:par>
                        <p:par>
                          <p:cTn id="105" fill="hold">
                            <p:stCondLst>
                              <p:cond delay="1500"/>
                            </p:stCondLst>
                            <p:childTnLst>
                              <p:par>
                                <p:cTn id="106" presetID="22" presetClass="entr" presetSubtype="8" fill="hold" grpId="0" nodeType="after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wipe(left)">
                                      <p:cBhvr>
                                        <p:cTn id="10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6" grpId="0"/>
      <p:bldP spid="37" grpId="0"/>
      <p:bldP spid="38" grpId="0" animBg="1"/>
      <p:bldP spid="47" grpId="0"/>
      <p:bldP spid="48" grpId="0"/>
      <p:bldP spid="49" grpId="1" animBg="1"/>
      <p:bldP spid="63" grpId="0"/>
      <p:bldP spid="6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33122" name="Picture 2" descr="Image result for atp synthase"/>
          <p:cNvPicPr>
            <a:picLocks noChangeAspect="1" noChangeArrowheads="1"/>
          </p:cNvPicPr>
          <p:nvPr/>
        </p:nvPicPr>
        <p:blipFill>
          <a:blip r:embed="rId2" cstate="print"/>
          <a:srcRect t="7560" b="9281"/>
          <a:stretch>
            <a:fillRect/>
          </a:stretch>
        </p:blipFill>
        <p:spPr bwMode="auto">
          <a:xfrm>
            <a:off x="323528" y="1124744"/>
            <a:ext cx="3516602" cy="4248472"/>
          </a:xfrm>
          <a:prstGeom prst="rect">
            <a:avLst/>
          </a:prstGeom>
          <a:noFill/>
        </p:spPr>
      </p:pic>
      <p:pic>
        <p:nvPicPr>
          <p:cNvPr id="133124" name="Picture 4" descr="Image result for atp synthase animation gif"/>
          <p:cNvPicPr>
            <a:picLocks noChangeAspect="1" noChangeArrowheads="1" noCrop="1"/>
          </p:cNvPicPr>
          <p:nvPr/>
        </p:nvPicPr>
        <p:blipFill>
          <a:blip r:embed="rId3" cstate="print"/>
          <a:srcRect/>
          <a:stretch>
            <a:fillRect/>
          </a:stretch>
        </p:blipFill>
        <p:spPr bwMode="auto">
          <a:xfrm>
            <a:off x="4043271" y="1700808"/>
            <a:ext cx="4901421" cy="3672408"/>
          </a:xfrm>
          <a:prstGeom prst="rect">
            <a:avLst/>
          </a:prstGeom>
          <a:noFill/>
        </p:spPr>
      </p:pic>
      <p:sp>
        <p:nvSpPr>
          <p:cNvPr id="5" name="CasellaDiTesto 4"/>
          <p:cNvSpPr txBox="1"/>
          <p:nvPr/>
        </p:nvSpPr>
        <p:spPr>
          <a:xfrm>
            <a:off x="2843808" y="188640"/>
            <a:ext cx="3960440" cy="523220"/>
          </a:xfrm>
          <a:prstGeom prst="rect">
            <a:avLst/>
          </a:prstGeom>
          <a:noFill/>
        </p:spPr>
        <p:txBody>
          <a:bodyPr wrap="square" rtlCol="0">
            <a:spAutoFit/>
          </a:bodyPr>
          <a:lstStyle/>
          <a:p>
            <a:pPr algn="ctr"/>
            <a:r>
              <a:rPr lang="it-IT" sz="2800" b="1" dirty="0" err="1" smtClean="0">
                <a:solidFill>
                  <a:schemeClr val="bg1"/>
                </a:solidFill>
                <a:latin typeface="Comic Sans MS" pitchFamily="66" charset="0"/>
              </a:rPr>
              <a:t>ATP-synthase</a:t>
            </a:r>
            <a:endParaRPr lang="it-IT" sz="2800" b="1" dirty="0">
              <a:solidFill>
                <a:schemeClr val="bg1"/>
              </a:solidFill>
              <a:latin typeface="Comic Sans MS" pitchFamily="66" charset="0"/>
            </a:endParaRPr>
          </a:p>
        </p:txBody>
      </p:sp>
      <p:sp>
        <p:nvSpPr>
          <p:cNvPr id="7" name="CasellaDiTesto 6"/>
          <p:cNvSpPr txBox="1"/>
          <p:nvPr/>
        </p:nvSpPr>
        <p:spPr>
          <a:xfrm>
            <a:off x="1727684" y="5786100"/>
            <a:ext cx="6192688" cy="492443"/>
          </a:xfrm>
          <a:prstGeom prst="rect">
            <a:avLst/>
          </a:prstGeom>
          <a:noFill/>
        </p:spPr>
        <p:txBody>
          <a:bodyPr wrap="square" rtlCol="0">
            <a:spAutoFit/>
          </a:bodyPr>
          <a:lstStyle/>
          <a:p>
            <a:pPr algn="ctr"/>
            <a:r>
              <a:rPr lang="it-IT" sz="2600" b="1" dirty="0">
                <a:solidFill>
                  <a:schemeClr val="bg1"/>
                </a:solidFill>
                <a:latin typeface="Comic Sans MS" pitchFamily="66" charset="0"/>
                <a:sym typeface="Wingdings 3"/>
              </a:rPr>
              <a:t>ADP + </a:t>
            </a:r>
            <a:r>
              <a:rPr lang="it-IT" sz="2600" b="1" dirty="0" err="1">
                <a:solidFill>
                  <a:schemeClr val="bg1"/>
                </a:solidFill>
                <a:latin typeface="Comic Sans MS" pitchFamily="66" charset="0"/>
                <a:sym typeface="Wingdings 3"/>
              </a:rPr>
              <a:t>P</a:t>
            </a:r>
            <a:r>
              <a:rPr lang="it-IT" sz="2600" b="1" baseline="-25000" dirty="0" err="1">
                <a:solidFill>
                  <a:schemeClr val="bg1"/>
                </a:solidFill>
                <a:latin typeface="Comic Sans MS" pitchFamily="66" charset="0"/>
                <a:sym typeface="Wingdings 3"/>
              </a:rPr>
              <a:t>i</a:t>
            </a:r>
            <a:r>
              <a:rPr lang="it-IT" sz="2600" b="1" dirty="0">
                <a:solidFill>
                  <a:schemeClr val="bg1"/>
                </a:solidFill>
                <a:latin typeface="Comic Sans MS" pitchFamily="66" charset="0"/>
                <a:sym typeface="Wingdings 3"/>
              </a:rPr>
              <a:t> + </a:t>
            </a:r>
            <a:r>
              <a:rPr lang="it-IT" sz="2600" b="1" dirty="0" err="1">
                <a:solidFill>
                  <a:schemeClr val="bg1"/>
                </a:solidFill>
                <a:latin typeface="Comic Sans MS" pitchFamily="66" charset="0"/>
                <a:sym typeface="Wingdings 3"/>
              </a:rPr>
              <a:t>E</a:t>
            </a:r>
            <a:r>
              <a:rPr lang="it-IT" sz="2600" b="1" baseline="-25000" dirty="0" err="1">
                <a:solidFill>
                  <a:schemeClr val="bg1"/>
                </a:solidFill>
                <a:latin typeface="Comic Sans MS" pitchFamily="66" charset="0"/>
                <a:sym typeface="Wingdings 3"/>
              </a:rPr>
              <a:t>mecc</a:t>
            </a:r>
            <a:r>
              <a:rPr lang="it-IT" sz="2600" b="1" dirty="0">
                <a:solidFill>
                  <a:schemeClr val="bg1"/>
                </a:solidFill>
                <a:latin typeface="Comic Sans MS" pitchFamily="66" charset="0"/>
                <a:sym typeface="Wingdings 3"/>
              </a:rPr>
              <a:t>  </a:t>
            </a:r>
            <a:r>
              <a:rPr lang="it-IT" sz="2600" b="1" dirty="0" smtClean="0">
                <a:solidFill>
                  <a:schemeClr val="bg1"/>
                </a:solidFill>
                <a:latin typeface="Comic Sans MS" pitchFamily="66" charset="0"/>
              </a:rPr>
              <a:t>ATP + H</a:t>
            </a:r>
            <a:r>
              <a:rPr lang="it-IT" sz="2600" b="1" baseline="-25000" dirty="0" smtClean="0">
                <a:solidFill>
                  <a:schemeClr val="bg1"/>
                </a:solidFill>
                <a:latin typeface="Comic Sans MS" pitchFamily="66" charset="0"/>
              </a:rPr>
              <a:t>2</a:t>
            </a:r>
            <a:r>
              <a:rPr lang="it-IT" sz="2600" b="1" dirty="0" smtClean="0">
                <a:solidFill>
                  <a:schemeClr val="bg1"/>
                </a:solidFill>
                <a:latin typeface="Comic Sans MS" pitchFamily="66" charset="0"/>
              </a:rPr>
              <a:t>O</a:t>
            </a:r>
            <a:endParaRPr lang="it-IT" sz="2600" b="1" dirty="0">
              <a:solidFill>
                <a:schemeClr val="bg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133124"/>
                                        </p:tgtEl>
                                        <p:attrNameLst>
                                          <p:attrName>style.visibility</p:attrName>
                                        </p:attrNameLst>
                                      </p:cBhvr>
                                      <p:to>
                                        <p:strVal val="visible"/>
                                      </p:to>
                                    </p:set>
                                    <p:anim calcmode="lin" valueType="num">
                                      <p:cBhvr>
                                        <p:cTn id="7" dur="500" fill="hold"/>
                                        <p:tgtEl>
                                          <p:spTgt spid="133124"/>
                                        </p:tgtEl>
                                        <p:attrNameLst>
                                          <p:attrName>ppt_w</p:attrName>
                                        </p:attrNameLst>
                                      </p:cBhvr>
                                      <p:tavLst>
                                        <p:tav tm="0">
                                          <p:val>
                                            <p:fltVal val="0"/>
                                          </p:val>
                                        </p:tav>
                                        <p:tav tm="100000">
                                          <p:val>
                                            <p:strVal val="#ppt_w"/>
                                          </p:val>
                                        </p:tav>
                                      </p:tavLst>
                                    </p:anim>
                                    <p:anim calcmode="lin" valueType="num">
                                      <p:cBhvr>
                                        <p:cTn id="8" dur="500" fill="hold"/>
                                        <p:tgtEl>
                                          <p:spTgt spid="133124"/>
                                        </p:tgtEl>
                                        <p:attrNameLst>
                                          <p:attrName>ppt_h</p:attrName>
                                        </p:attrNameLst>
                                      </p:cBhvr>
                                      <p:tavLst>
                                        <p:tav tm="0">
                                          <p:val>
                                            <p:fltVal val="0"/>
                                          </p:val>
                                        </p:tav>
                                        <p:tav tm="100000">
                                          <p:val>
                                            <p:strVal val="#ppt_h"/>
                                          </p:val>
                                        </p:tav>
                                      </p:tavLst>
                                    </p:anim>
                                    <p:animEffect transition="in" filter="fade">
                                      <p:cBhvr>
                                        <p:cTn id="9" dur="500"/>
                                        <p:tgtEl>
                                          <p:spTgt spid="13312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rotWithShape="1">
          <a:blip r:embed="rId2"/>
          <a:srcRect l="39763" t="14984" r="32675" b="34592"/>
          <a:stretch/>
        </p:blipFill>
        <p:spPr>
          <a:xfrm>
            <a:off x="2411760" y="534279"/>
            <a:ext cx="4353239" cy="4477620"/>
          </a:xfrm>
          <a:prstGeom prst="rect">
            <a:avLst/>
          </a:prstGeom>
        </p:spPr>
      </p:pic>
      <p:grpSp>
        <p:nvGrpSpPr>
          <p:cNvPr id="18" name="Gruppo 17"/>
          <p:cNvGrpSpPr/>
          <p:nvPr/>
        </p:nvGrpSpPr>
        <p:grpSpPr>
          <a:xfrm>
            <a:off x="4907207" y="580824"/>
            <a:ext cx="2306220" cy="892759"/>
            <a:chOff x="4907207" y="580824"/>
            <a:chExt cx="2306220" cy="892759"/>
          </a:xfrm>
        </p:grpSpPr>
        <p:cxnSp>
          <p:nvCxnSpPr>
            <p:cNvPr id="4" name="Connettore 2 3"/>
            <p:cNvCxnSpPr/>
            <p:nvPr/>
          </p:nvCxnSpPr>
          <p:spPr>
            <a:xfrm flipH="1">
              <a:off x="4907207" y="980728"/>
              <a:ext cx="960937" cy="49285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6" name="CasellaDiTesto 5"/>
            <p:cNvSpPr txBox="1"/>
            <p:nvPr/>
          </p:nvSpPr>
          <p:spPr>
            <a:xfrm>
              <a:off x="5917283" y="580824"/>
              <a:ext cx="1296144" cy="646331"/>
            </a:xfrm>
            <a:prstGeom prst="rect">
              <a:avLst/>
            </a:prstGeom>
            <a:noFill/>
          </p:spPr>
          <p:txBody>
            <a:bodyPr wrap="square" rtlCol="0">
              <a:spAutoFit/>
            </a:bodyPr>
            <a:lstStyle/>
            <a:p>
              <a:pPr algn="ctr"/>
              <a:r>
                <a:rPr lang="it-IT" dirty="0" smtClean="0">
                  <a:latin typeface="Comic Sans MS" panose="030F0702030302020204" pitchFamily="66" charset="0"/>
                </a:rPr>
                <a:t>sito attivo vuoto</a:t>
              </a:r>
              <a:endParaRPr lang="it-IT" dirty="0">
                <a:latin typeface="Comic Sans MS" panose="030F0702030302020204" pitchFamily="66" charset="0"/>
              </a:endParaRPr>
            </a:p>
          </p:txBody>
        </p:sp>
      </p:grpSp>
      <p:grpSp>
        <p:nvGrpSpPr>
          <p:cNvPr id="19" name="Gruppo 18"/>
          <p:cNvGrpSpPr/>
          <p:nvPr/>
        </p:nvGrpSpPr>
        <p:grpSpPr>
          <a:xfrm>
            <a:off x="418239" y="4045485"/>
            <a:ext cx="2514974" cy="1386965"/>
            <a:chOff x="418239" y="4045485"/>
            <a:chExt cx="2514974" cy="1386965"/>
          </a:xfrm>
        </p:grpSpPr>
        <p:sp>
          <p:nvSpPr>
            <p:cNvPr id="11" name="CasellaDiTesto 10"/>
            <p:cNvSpPr txBox="1"/>
            <p:nvPr/>
          </p:nvSpPr>
          <p:spPr>
            <a:xfrm>
              <a:off x="418239" y="4509120"/>
              <a:ext cx="1771720" cy="923330"/>
            </a:xfrm>
            <a:prstGeom prst="rect">
              <a:avLst/>
            </a:prstGeom>
            <a:noFill/>
          </p:spPr>
          <p:txBody>
            <a:bodyPr wrap="square" rtlCol="0">
              <a:spAutoFit/>
            </a:bodyPr>
            <a:lstStyle/>
            <a:p>
              <a:pPr algn="ctr"/>
              <a:r>
                <a:rPr lang="it-IT" dirty="0" smtClean="0">
                  <a:latin typeface="Comic Sans MS" panose="030F0702030302020204" pitchFamily="66" charset="0"/>
                </a:rPr>
                <a:t>sito attivo</a:t>
              </a:r>
            </a:p>
            <a:p>
              <a:pPr algn="ctr"/>
              <a:r>
                <a:rPr lang="it-IT" dirty="0" smtClean="0">
                  <a:latin typeface="Comic Sans MS" panose="030F0702030302020204" pitchFamily="66" charset="0"/>
                </a:rPr>
                <a:t>specifico per ADP + </a:t>
              </a:r>
              <a:r>
                <a:rPr lang="it-IT" dirty="0" err="1" smtClean="0">
                  <a:latin typeface="Comic Sans MS" panose="030F0702030302020204" pitchFamily="66" charset="0"/>
                </a:rPr>
                <a:t>P</a:t>
              </a:r>
              <a:r>
                <a:rPr lang="it-IT" baseline="-25000" dirty="0" err="1" smtClean="0">
                  <a:latin typeface="Comic Sans MS" panose="030F0702030302020204" pitchFamily="66" charset="0"/>
                </a:rPr>
                <a:t>i</a:t>
              </a:r>
              <a:endParaRPr lang="it-IT" baseline="-25000" dirty="0">
                <a:latin typeface="Comic Sans MS" panose="030F0702030302020204" pitchFamily="66" charset="0"/>
              </a:endParaRPr>
            </a:p>
          </p:txBody>
        </p:sp>
        <p:cxnSp>
          <p:nvCxnSpPr>
            <p:cNvPr id="12" name="Connettore 2 11"/>
            <p:cNvCxnSpPr/>
            <p:nvPr/>
          </p:nvCxnSpPr>
          <p:spPr>
            <a:xfrm flipV="1">
              <a:off x="1752991" y="4045485"/>
              <a:ext cx="1180222" cy="471544"/>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21" name="Gruppo 20"/>
          <p:cNvGrpSpPr/>
          <p:nvPr/>
        </p:nvGrpSpPr>
        <p:grpSpPr>
          <a:xfrm>
            <a:off x="6036814" y="4053395"/>
            <a:ext cx="2567634" cy="1271913"/>
            <a:chOff x="6036814" y="4053395"/>
            <a:chExt cx="2567634" cy="1271913"/>
          </a:xfrm>
        </p:grpSpPr>
        <p:sp>
          <p:nvSpPr>
            <p:cNvPr id="10" name="CasellaDiTesto 9"/>
            <p:cNvSpPr txBox="1"/>
            <p:nvPr/>
          </p:nvSpPr>
          <p:spPr>
            <a:xfrm>
              <a:off x="6832728" y="4401978"/>
              <a:ext cx="1771720" cy="923330"/>
            </a:xfrm>
            <a:prstGeom prst="rect">
              <a:avLst/>
            </a:prstGeom>
            <a:noFill/>
          </p:spPr>
          <p:txBody>
            <a:bodyPr wrap="square" rtlCol="0">
              <a:spAutoFit/>
            </a:bodyPr>
            <a:lstStyle/>
            <a:p>
              <a:pPr algn="ctr"/>
              <a:r>
                <a:rPr lang="it-IT" dirty="0" smtClean="0">
                  <a:latin typeface="Comic Sans MS" panose="030F0702030302020204" pitchFamily="66" charset="0"/>
                </a:rPr>
                <a:t>sito attivo</a:t>
              </a:r>
            </a:p>
            <a:p>
              <a:pPr algn="ctr"/>
              <a:r>
                <a:rPr lang="it-IT" dirty="0" smtClean="0">
                  <a:latin typeface="Comic Sans MS" panose="030F0702030302020204" pitchFamily="66" charset="0"/>
                </a:rPr>
                <a:t>specifico per ATP</a:t>
              </a:r>
              <a:endParaRPr lang="it-IT" dirty="0">
                <a:latin typeface="Comic Sans MS" panose="030F0702030302020204" pitchFamily="66" charset="0"/>
              </a:endParaRPr>
            </a:p>
          </p:txBody>
        </p:sp>
        <p:cxnSp>
          <p:nvCxnSpPr>
            <p:cNvPr id="7" name="Connettore 2 6"/>
            <p:cNvCxnSpPr/>
            <p:nvPr/>
          </p:nvCxnSpPr>
          <p:spPr>
            <a:xfrm flipH="1" flipV="1">
              <a:off x="6036814" y="4053395"/>
              <a:ext cx="767434" cy="455725"/>
            </a:xfrm>
            <a:prstGeom prst="straightConnector1">
              <a:avLst/>
            </a:prstGeom>
            <a:ln w="381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grpSp>
      <p:grpSp>
        <p:nvGrpSpPr>
          <p:cNvPr id="22" name="Gruppo 21"/>
          <p:cNvGrpSpPr/>
          <p:nvPr/>
        </p:nvGrpSpPr>
        <p:grpSpPr>
          <a:xfrm>
            <a:off x="4716017" y="3525172"/>
            <a:ext cx="3240360" cy="3376938"/>
            <a:chOff x="4716017" y="3525172"/>
            <a:chExt cx="3240360" cy="3376938"/>
          </a:xfrm>
        </p:grpSpPr>
        <p:cxnSp>
          <p:nvCxnSpPr>
            <p:cNvPr id="14" name="Connettore 2 13"/>
            <p:cNvCxnSpPr/>
            <p:nvPr/>
          </p:nvCxnSpPr>
          <p:spPr>
            <a:xfrm flipH="1" flipV="1">
              <a:off x="4836122" y="3525172"/>
              <a:ext cx="757090" cy="2399942"/>
            </a:xfrm>
            <a:prstGeom prst="straightConnector1">
              <a:avLst/>
            </a:prstGeom>
            <a:ln w="38100">
              <a:solidFill>
                <a:schemeClr val="tx1"/>
              </a:solidFill>
              <a:prstDash val="dash"/>
              <a:tailEnd type="triangle" w="lg" len="lg"/>
            </a:ln>
          </p:spPr>
          <p:style>
            <a:lnRef idx="1">
              <a:schemeClr val="accent1"/>
            </a:lnRef>
            <a:fillRef idx="0">
              <a:schemeClr val="accent1"/>
            </a:fillRef>
            <a:effectRef idx="0">
              <a:schemeClr val="accent1"/>
            </a:effectRef>
            <a:fontRef idx="minor">
              <a:schemeClr val="tx1"/>
            </a:fontRef>
          </p:style>
        </p:cxnSp>
        <p:sp>
          <p:nvSpPr>
            <p:cNvPr id="16" name="CasellaDiTesto 15"/>
            <p:cNvSpPr txBox="1"/>
            <p:nvPr/>
          </p:nvSpPr>
          <p:spPr>
            <a:xfrm>
              <a:off x="4716017" y="5948003"/>
              <a:ext cx="3240360" cy="954107"/>
            </a:xfrm>
            <a:prstGeom prst="rect">
              <a:avLst/>
            </a:prstGeom>
            <a:noFill/>
          </p:spPr>
          <p:txBody>
            <a:bodyPr wrap="square" rtlCol="0">
              <a:spAutoFit/>
            </a:bodyPr>
            <a:lstStyle/>
            <a:p>
              <a:pPr algn="ctr"/>
              <a:r>
                <a:rPr lang="it-IT" dirty="0" smtClean="0">
                  <a:latin typeface="Comic Sans MS" panose="030F0702030302020204" pitchFamily="66" charset="0"/>
                </a:rPr>
                <a:t>peduncolo rotante </a:t>
              </a:r>
              <a:r>
                <a:rPr lang="it-IT" sz="2000" b="1" dirty="0" smtClean="0">
                  <a:latin typeface="Comic Sans MS" panose="030F0702030302020204" pitchFamily="66" charset="0"/>
                  <a:sym typeface="Symbol" panose="05050102010706020507" pitchFamily="18" charset="2"/>
                </a:rPr>
                <a:t></a:t>
              </a:r>
              <a:endParaRPr lang="it-IT" b="1" dirty="0" smtClean="0">
                <a:latin typeface="Comic Sans MS" panose="030F0702030302020204" pitchFamily="66" charset="0"/>
                <a:sym typeface="Symbol" panose="05050102010706020507" pitchFamily="18" charset="2"/>
              </a:endParaRPr>
            </a:p>
            <a:p>
              <a:pPr algn="ctr"/>
              <a:r>
                <a:rPr lang="it-IT" dirty="0" smtClean="0">
                  <a:latin typeface="Comic Sans MS" panose="030F0702030302020204" pitchFamily="66" charset="0"/>
                  <a:sym typeface="Symbol" panose="05050102010706020507" pitchFamily="18" charset="2"/>
                </a:rPr>
                <a:t>determina la conformazione</a:t>
              </a:r>
            </a:p>
            <a:p>
              <a:pPr algn="ctr"/>
              <a:r>
                <a:rPr lang="it-IT" dirty="0" smtClean="0">
                  <a:latin typeface="Comic Sans MS" panose="030F0702030302020204" pitchFamily="66" charset="0"/>
                  <a:sym typeface="Symbol" panose="05050102010706020507" pitchFamily="18" charset="2"/>
                </a:rPr>
                <a:t>del sito attivo </a:t>
              </a:r>
              <a:endParaRPr lang="it-IT" dirty="0">
                <a:latin typeface="Comic Sans MS" panose="030F0702030302020204" pitchFamily="66" charset="0"/>
              </a:endParaRPr>
            </a:p>
          </p:txBody>
        </p:sp>
      </p:grpSp>
    </p:spTree>
    <p:extLst>
      <p:ext uri="{BB962C8B-B14F-4D97-AF65-F5344CB8AC3E}">
        <p14:creationId xmlns:p14="http://schemas.microsoft.com/office/powerpoint/2010/main" val="3681517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right)">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9712" y="620688"/>
            <a:ext cx="5256584" cy="4485617"/>
          </a:xfrm>
          <a:prstGeom prst="rect">
            <a:avLst/>
          </a:prstGeom>
        </p:spPr>
      </p:pic>
      <p:sp>
        <p:nvSpPr>
          <p:cNvPr id="2" name="CasellaDiTesto 1"/>
          <p:cNvSpPr txBox="1"/>
          <p:nvPr/>
        </p:nvSpPr>
        <p:spPr>
          <a:xfrm>
            <a:off x="107504" y="5551492"/>
            <a:ext cx="8892480" cy="1261884"/>
          </a:xfrm>
          <a:prstGeom prst="rect">
            <a:avLst/>
          </a:prstGeom>
          <a:noFill/>
        </p:spPr>
        <p:txBody>
          <a:bodyPr wrap="square" rtlCol="0">
            <a:spAutoFit/>
          </a:bodyPr>
          <a:lstStyle/>
          <a:p>
            <a:r>
              <a:rPr lang="en-US" dirty="0" smtClean="0">
                <a:latin typeface="Comic Sans MS" panose="030F0702030302020204" pitchFamily="66" charset="0"/>
              </a:rPr>
              <a:t>ADP e P</a:t>
            </a:r>
            <a:r>
              <a:rPr lang="en-US" baseline="-25000" dirty="0" smtClean="0">
                <a:latin typeface="Comic Sans MS" panose="030F0702030302020204" pitchFamily="66" charset="0"/>
              </a:rPr>
              <a:t>i</a:t>
            </a:r>
            <a:r>
              <a:rPr lang="en-US" dirty="0" smtClean="0">
                <a:latin typeface="Comic Sans MS" panose="030F0702030302020204" pitchFamily="66" charset="0"/>
              </a:rPr>
              <a:t> (</a:t>
            </a:r>
            <a:r>
              <a:rPr lang="en-US" dirty="0" err="1" smtClean="0">
                <a:latin typeface="Comic Sans MS" panose="030F0702030302020204" pitchFamily="66" charset="0"/>
              </a:rPr>
              <a:t>colore</a:t>
            </a:r>
            <a:r>
              <a:rPr lang="en-US" dirty="0" smtClean="0">
                <a:latin typeface="Comic Sans MS" panose="030F0702030302020204" pitchFamily="66" charset="0"/>
              </a:rPr>
              <a:t> </a:t>
            </a:r>
            <a:r>
              <a:rPr lang="en-US" dirty="0" err="1" smtClean="0">
                <a:latin typeface="Comic Sans MS" panose="030F0702030302020204" pitchFamily="66" charset="0"/>
              </a:rPr>
              <a:t>rosa</a:t>
            </a:r>
            <a:r>
              <a:rPr lang="en-US" dirty="0" smtClean="0">
                <a:latin typeface="Comic Sans MS" panose="030F0702030302020204" pitchFamily="66" charset="0"/>
              </a:rPr>
              <a:t>) </a:t>
            </a:r>
            <a:r>
              <a:rPr lang="en-US" dirty="0" err="1" smtClean="0">
                <a:latin typeface="Comic Sans MS" panose="030F0702030302020204" pitchFamily="66" charset="0"/>
              </a:rPr>
              <a:t>vanno</a:t>
            </a:r>
            <a:r>
              <a:rPr lang="en-US" dirty="0" smtClean="0">
                <a:latin typeface="Comic Sans MS" panose="030F0702030302020204" pitchFamily="66" charset="0"/>
              </a:rPr>
              <a:t> ad </a:t>
            </a:r>
            <a:r>
              <a:rPr lang="en-US" dirty="0" err="1" smtClean="0">
                <a:latin typeface="Comic Sans MS" panose="030F0702030302020204" pitchFamily="66" charset="0"/>
              </a:rPr>
              <a:t>occupare</a:t>
            </a:r>
            <a:r>
              <a:rPr lang="en-US" dirty="0" smtClean="0">
                <a:latin typeface="Comic Sans MS" panose="030F0702030302020204" pitchFamily="66" charset="0"/>
              </a:rPr>
              <a:t> </a:t>
            </a:r>
            <a:r>
              <a:rPr lang="en-US" dirty="0" err="1" smtClean="0">
                <a:latin typeface="Comic Sans MS" panose="030F0702030302020204" pitchFamily="66" charset="0"/>
              </a:rPr>
              <a:t>il</a:t>
            </a:r>
            <a:r>
              <a:rPr lang="en-US" dirty="0" smtClean="0">
                <a:latin typeface="Comic Sans MS" panose="030F0702030302020204" pitchFamily="66" charset="0"/>
              </a:rPr>
              <a:t> </a:t>
            </a:r>
            <a:r>
              <a:rPr lang="en-US" dirty="0" err="1" smtClean="0">
                <a:latin typeface="Comic Sans MS" panose="030F0702030302020204" pitchFamily="66" charset="0"/>
              </a:rPr>
              <a:t>sito</a:t>
            </a:r>
            <a:r>
              <a:rPr lang="en-US" dirty="0" smtClean="0">
                <a:latin typeface="Comic Sans MS" panose="030F0702030302020204" pitchFamily="66" charset="0"/>
              </a:rPr>
              <a:t> </a:t>
            </a:r>
            <a:r>
              <a:rPr lang="en-US" dirty="0" err="1" smtClean="0">
                <a:latin typeface="Comic Sans MS" panose="030F0702030302020204" pitchFamily="66" charset="0"/>
              </a:rPr>
              <a:t>attivo</a:t>
            </a:r>
            <a:r>
              <a:rPr lang="en-US" dirty="0" smtClean="0">
                <a:latin typeface="Comic Sans MS" panose="030F0702030302020204" pitchFamily="66" charset="0"/>
              </a:rPr>
              <a:t> </a:t>
            </a:r>
            <a:r>
              <a:rPr lang="en-US" dirty="0" err="1" smtClean="0">
                <a:latin typeface="Comic Sans MS" panose="030F0702030302020204" pitchFamily="66" charset="0"/>
              </a:rPr>
              <a:t>vuoto</a:t>
            </a:r>
            <a:r>
              <a:rPr lang="en-US" dirty="0" smtClean="0">
                <a:latin typeface="Comic Sans MS" panose="030F0702030302020204" pitchFamily="66" charset="0"/>
              </a:rPr>
              <a:t>, e </a:t>
            </a:r>
            <a:r>
              <a:rPr lang="en-US" dirty="0" err="1" smtClean="0">
                <a:latin typeface="Comic Sans MS" panose="030F0702030302020204" pitchFamily="66" charset="0"/>
              </a:rPr>
              <a:t>formano</a:t>
            </a:r>
            <a:r>
              <a:rPr lang="en-US" dirty="0" smtClean="0">
                <a:latin typeface="Comic Sans MS" panose="030F0702030302020204" pitchFamily="66" charset="0"/>
              </a:rPr>
              <a:t> ATP (</a:t>
            </a:r>
            <a:r>
              <a:rPr lang="en-US" dirty="0" err="1" smtClean="0">
                <a:latin typeface="Comic Sans MS" panose="030F0702030302020204" pitchFamily="66" charset="0"/>
              </a:rPr>
              <a:t>colore</a:t>
            </a:r>
            <a:r>
              <a:rPr lang="en-US" dirty="0" smtClean="0">
                <a:latin typeface="Comic Sans MS" panose="030F0702030302020204" pitchFamily="66" charset="0"/>
              </a:rPr>
              <a:t> </a:t>
            </a:r>
            <a:r>
              <a:rPr lang="en-US" dirty="0" err="1" smtClean="0">
                <a:latin typeface="Comic Sans MS" panose="030F0702030302020204" pitchFamily="66" charset="0"/>
              </a:rPr>
              <a:t>rosso</a:t>
            </a:r>
            <a:r>
              <a:rPr lang="en-US" dirty="0" smtClean="0">
                <a:latin typeface="Comic Sans MS" panose="030F0702030302020204" pitchFamily="66" charset="0"/>
              </a:rPr>
              <a:t>). Il </a:t>
            </a:r>
            <a:r>
              <a:rPr lang="en-US" dirty="0" err="1" smtClean="0">
                <a:latin typeface="Comic Sans MS" panose="030F0702030302020204" pitchFamily="66" charset="0"/>
              </a:rPr>
              <a:t>peduncolo</a:t>
            </a:r>
            <a:r>
              <a:rPr lang="en-US" dirty="0" smtClean="0">
                <a:latin typeface="Comic Sans MS" panose="030F0702030302020204" pitchFamily="66" charset="0"/>
              </a:rPr>
              <a:t> </a:t>
            </a:r>
            <a:r>
              <a:rPr lang="en-US" dirty="0" err="1" smtClean="0">
                <a:latin typeface="Comic Sans MS" panose="030F0702030302020204" pitchFamily="66" charset="0"/>
              </a:rPr>
              <a:t>rotante</a:t>
            </a:r>
            <a:r>
              <a:rPr lang="en-US" dirty="0" smtClean="0">
                <a:latin typeface="Comic Sans MS" panose="030F0702030302020204" pitchFamily="66" charset="0"/>
              </a:rPr>
              <a:t> </a:t>
            </a:r>
            <a:r>
              <a:rPr lang="en-US" sz="2000" b="1" dirty="0" smtClean="0">
                <a:latin typeface="Comic Sans MS" panose="030F0702030302020204" pitchFamily="66" charset="0"/>
                <a:sym typeface="Symbol" panose="05050102010706020507" pitchFamily="18" charset="2"/>
              </a:rPr>
              <a:t></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colore</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nero</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modifica</a:t>
            </a:r>
            <a:r>
              <a:rPr lang="en-US" dirty="0" smtClean="0">
                <a:latin typeface="Comic Sans MS" panose="030F0702030302020204" pitchFamily="66" charset="0"/>
                <a:sym typeface="Symbol" panose="05050102010706020507" pitchFamily="18" charset="2"/>
              </a:rPr>
              <a:t> la </a:t>
            </a:r>
            <a:r>
              <a:rPr lang="en-US" dirty="0" err="1" smtClean="0">
                <a:latin typeface="Comic Sans MS" panose="030F0702030302020204" pitchFamily="66" charset="0"/>
                <a:sym typeface="Symbol" panose="05050102010706020507" pitchFamily="18" charset="2"/>
              </a:rPr>
              <a:t>conformazione</a:t>
            </a:r>
            <a:r>
              <a:rPr lang="en-US" dirty="0" smtClean="0">
                <a:latin typeface="Comic Sans MS" panose="030F0702030302020204" pitchFamily="66" charset="0"/>
                <a:sym typeface="Symbol" panose="05050102010706020507" pitchFamily="18" charset="2"/>
              </a:rPr>
              <a:t> del </a:t>
            </a:r>
            <a:r>
              <a:rPr lang="en-US" dirty="0" err="1" smtClean="0">
                <a:latin typeface="Comic Sans MS" panose="030F0702030302020204" pitchFamily="66" charset="0"/>
                <a:sym typeface="Symbol" panose="05050102010706020507" pitchFamily="18" charset="2"/>
              </a:rPr>
              <a:t>sito</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attivo</a:t>
            </a:r>
            <a:r>
              <a:rPr lang="en-US" dirty="0" smtClean="0">
                <a:latin typeface="Comic Sans MS" panose="030F0702030302020204" pitchFamily="66" charset="0"/>
                <a:sym typeface="Symbol" panose="05050102010706020507" pitchFamily="18" charset="2"/>
              </a:rPr>
              <a:t> e causa </a:t>
            </a:r>
            <a:r>
              <a:rPr lang="en-US" dirty="0" err="1" smtClean="0">
                <a:latin typeface="Comic Sans MS" panose="030F0702030302020204" pitchFamily="66" charset="0"/>
                <a:sym typeface="Symbol" panose="05050102010706020507" pitchFamily="18" charset="2"/>
              </a:rPr>
              <a:t>l’espulsione</a:t>
            </a:r>
            <a:r>
              <a:rPr lang="en-US" dirty="0" smtClean="0">
                <a:latin typeface="Comic Sans MS" panose="030F0702030302020204" pitchFamily="66" charset="0"/>
                <a:sym typeface="Symbol" panose="05050102010706020507" pitchFamily="18" charset="2"/>
              </a:rPr>
              <a:t> di ATP. </a:t>
            </a:r>
            <a:r>
              <a:rPr lang="en-US" dirty="0" err="1" smtClean="0">
                <a:latin typeface="Comic Sans MS" panose="030F0702030302020204" pitchFamily="66" charset="0"/>
                <a:sym typeface="Symbol" panose="05050102010706020507" pitchFamily="18" charset="2"/>
              </a:rPr>
              <a:t>Quando</a:t>
            </a:r>
            <a:r>
              <a:rPr lang="en-US" dirty="0" smtClean="0">
                <a:latin typeface="Comic Sans MS" panose="030F0702030302020204" pitchFamily="66" charset="0"/>
                <a:sym typeface="Symbol" panose="05050102010706020507" pitchFamily="18" charset="2"/>
              </a:rPr>
              <a:t> </a:t>
            </a:r>
            <a:r>
              <a:rPr lang="en-US" sz="2000" b="1" dirty="0" smtClean="0">
                <a:latin typeface="Comic Sans MS" panose="030F0702030302020204" pitchFamily="66" charset="0"/>
                <a:sym typeface="Symbol" panose="05050102010706020507" pitchFamily="18" charset="2"/>
              </a:rPr>
              <a:t></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ruotando</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lascia</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il</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settore</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il</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sito</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attivo</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vuoto</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si</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riarrangia</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alla</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conformazione</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adatta</a:t>
            </a:r>
            <a:r>
              <a:rPr lang="en-US" dirty="0" smtClean="0">
                <a:latin typeface="Comic Sans MS" panose="030F0702030302020204" pitchFamily="66" charset="0"/>
                <a:sym typeface="Symbol" panose="05050102010706020507" pitchFamily="18" charset="2"/>
              </a:rPr>
              <a:t> </a:t>
            </a:r>
            <a:r>
              <a:rPr lang="en-US" dirty="0" err="1" smtClean="0">
                <a:latin typeface="Comic Sans MS" panose="030F0702030302020204" pitchFamily="66" charset="0"/>
                <a:sym typeface="Symbol" panose="05050102010706020507" pitchFamily="18" charset="2"/>
              </a:rPr>
              <a:t>alla</a:t>
            </a:r>
            <a:r>
              <a:rPr lang="en-US" dirty="0" smtClean="0">
                <a:latin typeface="Comic Sans MS" panose="030F0702030302020204" pitchFamily="66" charset="0"/>
                <a:sym typeface="Symbol" panose="05050102010706020507" pitchFamily="18" charset="2"/>
              </a:rPr>
              <a:t> </a:t>
            </a:r>
            <a:r>
              <a:rPr lang="en-US" smtClean="0">
                <a:latin typeface="Comic Sans MS" panose="030F0702030302020204" pitchFamily="66" charset="0"/>
                <a:sym typeface="Symbol" panose="05050102010706020507" pitchFamily="18" charset="2"/>
              </a:rPr>
              <a:t>inclusione </a:t>
            </a:r>
            <a:r>
              <a:rPr lang="en-US" dirty="0" smtClean="0">
                <a:latin typeface="Comic Sans MS" panose="030F0702030302020204" pitchFamily="66" charset="0"/>
                <a:sym typeface="Symbol" panose="05050102010706020507" pitchFamily="18" charset="2"/>
              </a:rPr>
              <a:t>di ADP e P</a:t>
            </a:r>
            <a:r>
              <a:rPr lang="en-US" baseline="-25000" dirty="0" smtClean="0">
                <a:latin typeface="Comic Sans MS" panose="030F0702030302020204" pitchFamily="66" charset="0"/>
                <a:sym typeface="Symbol" panose="05050102010706020507" pitchFamily="18" charset="2"/>
              </a:rPr>
              <a:t>i</a:t>
            </a:r>
            <a:r>
              <a:rPr lang="en-US" dirty="0" smtClean="0">
                <a:latin typeface="Comic Sans MS" panose="030F0702030302020204" pitchFamily="66" charset="0"/>
                <a:sym typeface="Symbol" panose="05050102010706020507" pitchFamily="18" charset="2"/>
              </a:rPr>
              <a:t>...  </a:t>
            </a:r>
            <a:r>
              <a:rPr lang="en-US" dirty="0" smtClean="0">
                <a:latin typeface="Comic Sans MS" panose="030F0702030302020204" pitchFamily="66" charset="0"/>
              </a:rPr>
              <a:t> </a:t>
            </a:r>
            <a:endParaRPr lang="it-IT" dirty="0">
              <a:latin typeface="Comic Sans MS" panose="030F0702030302020204" pitchFamily="66" charset="0"/>
            </a:endParaRPr>
          </a:p>
        </p:txBody>
      </p:sp>
      <p:grpSp>
        <p:nvGrpSpPr>
          <p:cNvPr id="4" name="Gruppo 3"/>
          <p:cNvGrpSpPr/>
          <p:nvPr/>
        </p:nvGrpSpPr>
        <p:grpSpPr>
          <a:xfrm>
            <a:off x="1295636" y="4832161"/>
            <a:ext cx="6624736" cy="719331"/>
            <a:chOff x="1403649" y="5265082"/>
            <a:chExt cx="6624736" cy="719331"/>
          </a:xfrm>
        </p:grpSpPr>
        <p:sp>
          <p:nvSpPr>
            <p:cNvPr id="5" name="CasellaDiTesto 4"/>
            <p:cNvSpPr txBox="1"/>
            <p:nvPr/>
          </p:nvSpPr>
          <p:spPr>
            <a:xfrm>
              <a:off x="1403649" y="5276527"/>
              <a:ext cx="6624736" cy="707886"/>
            </a:xfrm>
            <a:prstGeom prst="rect">
              <a:avLst/>
            </a:prstGeom>
            <a:noFill/>
          </p:spPr>
          <p:txBody>
            <a:bodyPr wrap="square" rtlCol="0">
              <a:spAutoFit/>
            </a:bodyPr>
            <a:lstStyle/>
            <a:p>
              <a:pPr algn="ctr"/>
              <a:r>
                <a:rPr lang="it-IT" sz="4000" dirty="0" smtClean="0">
                  <a:solidFill>
                    <a:srgbClr val="000066"/>
                  </a:solidFill>
                  <a:latin typeface="Stencil" panose="040409050D0802020404" pitchFamily="82" charset="0"/>
                </a:rPr>
                <a:t>MACCHINA MOLECOLARE</a:t>
              </a:r>
              <a:endParaRPr lang="it-IT" sz="4000" dirty="0">
                <a:solidFill>
                  <a:srgbClr val="000066"/>
                </a:solidFill>
                <a:latin typeface="Stencil" panose="040409050D0802020404" pitchFamily="82" charset="0"/>
              </a:endParaRPr>
            </a:p>
          </p:txBody>
        </p:sp>
        <p:cxnSp>
          <p:nvCxnSpPr>
            <p:cNvPr id="6" name="Connettore 1 5"/>
            <p:cNvCxnSpPr/>
            <p:nvPr/>
          </p:nvCxnSpPr>
          <p:spPr>
            <a:xfrm>
              <a:off x="1740012" y="5265082"/>
              <a:ext cx="5952010" cy="11445"/>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cxnSp>
          <p:nvCxnSpPr>
            <p:cNvPr id="7" name="Connettore 1 6"/>
            <p:cNvCxnSpPr/>
            <p:nvPr/>
          </p:nvCxnSpPr>
          <p:spPr>
            <a:xfrm>
              <a:off x="1740012" y="5882254"/>
              <a:ext cx="5952010" cy="11445"/>
            </a:xfrm>
            <a:prstGeom prst="line">
              <a:avLst/>
            </a:prstGeom>
            <a:ln w="57150">
              <a:solidFill>
                <a:srgbClr val="000066"/>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07656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o 6"/>
          <p:cNvGrpSpPr/>
          <p:nvPr/>
        </p:nvGrpSpPr>
        <p:grpSpPr>
          <a:xfrm>
            <a:off x="755576" y="260648"/>
            <a:ext cx="7216238" cy="6146866"/>
            <a:chOff x="755576" y="260648"/>
            <a:chExt cx="7216238" cy="6146866"/>
          </a:xfrm>
        </p:grpSpPr>
        <p:grpSp>
          <p:nvGrpSpPr>
            <p:cNvPr id="5" name="Gruppo 4"/>
            <p:cNvGrpSpPr/>
            <p:nvPr/>
          </p:nvGrpSpPr>
          <p:grpSpPr>
            <a:xfrm>
              <a:off x="755576" y="260648"/>
              <a:ext cx="7216238" cy="6146866"/>
              <a:chOff x="755576" y="260648"/>
              <a:chExt cx="7216238" cy="6146866"/>
            </a:xfrm>
          </p:grpSpPr>
          <p:pic>
            <p:nvPicPr>
              <p:cNvPr id="3" name="Immagine 2"/>
              <p:cNvPicPr>
                <a:picLocks noChangeAspect="1"/>
              </p:cNvPicPr>
              <p:nvPr/>
            </p:nvPicPr>
            <p:blipFill rotWithShape="1">
              <a:blip r:embed="rId2"/>
              <a:srcRect l="28739" t="20586" r="8263" b="6580"/>
              <a:stretch/>
            </p:blipFill>
            <p:spPr>
              <a:xfrm>
                <a:off x="992579" y="260648"/>
                <a:ext cx="6979235" cy="4536504"/>
              </a:xfrm>
              <a:prstGeom prst="rect">
                <a:avLst/>
              </a:prstGeom>
            </p:spPr>
          </p:pic>
          <p:pic>
            <p:nvPicPr>
              <p:cNvPr id="4" name="Immagine 3"/>
              <p:cNvPicPr>
                <a:picLocks noChangeAspect="1"/>
              </p:cNvPicPr>
              <p:nvPr/>
            </p:nvPicPr>
            <p:blipFill rotWithShape="1">
              <a:blip r:embed="rId3"/>
              <a:srcRect l="27951" t="45798" r="11413" b="31791"/>
              <a:stretch/>
            </p:blipFill>
            <p:spPr>
              <a:xfrm>
                <a:off x="755576" y="4941168"/>
                <a:ext cx="7056784" cy="1466346"/>
              </a:xfrm>
              <a:prstGeom prst="rect">
                <a:avLst/>
              </a:prstGeom>
            </p:spPr>
          </p:pic>
        </p:grpSp>
        <p:sp>
          <p:nvSpPr>
            <p:cNvPr id="6" name="Rettangolo 5"/>
            <p:cNvSpPr/>
            <p:nvPr/>
          </p:nvSpPr>
          <p:spPr>
            <a:xfrm>
              <a:off x="1619672" y="5949280"/>
              <a:ext cx="2520280" cy="360040"/>
            </a:xfrm>
            <a:prstGeom prst="rect">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Rettangolo 1"/>
            <p:cNvSpPr/>
            <p:nvPr/>
          </p:nvSpPr>
          <p:spPr>
            <a:xfrm>
              <a:off x="1115616" y="4149080"/>
              <a:ext cx="6480720"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Tree>
    <p:extLst>
      <p:ext uri="{BB962C8B-B14F-4D97-AF65-F5344CB8AC3E}">
        <p14:creationId xmlns:p14="http://schemas.microsoft.com/office/powerpoint/2010/main" val="71364864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9"/>
          <p:cNvGrpSpPr/>
          <p:nvPr/>
        </p:nvGrpSpPr>
        <p:grpSpPr>
          <a:xfrm>
            <a:off x="175218" y="-27385"/>
            <a:ext cx="8933286" cy="6885385"/>
            <a:chOff x="138706" y="-1"/>
            <a:chExt cx="8933286" cy="6885385"/>
          </a:xfrm>
        </p:grpSpPr>
        <p:pic>
          <p:nvPicPr>
            <p:cNvPr id="3" name="Picture 2" descr="Image result for periodic table black and white"/>
            <p:cNvPicPr>
              <a:picLocks noChangeAspect="1" noChangeArrowheads="1"/>
            </p:cNvPicPr>
            <p:nvPr/>
          </p:nvPicPr>
          <p:blipFill>
            <a:blip r:embed="rId2" cstate="print"/>
            <a:srcRect/>
            <a:stretch>
              <a:fillRect/>
            </a:stretch>
          </p:blipFill>
          <p:spPr bwMode="auto">
            <a:xfrm>
              <a:off x="138706" y="27384"/>
              <a:ext cx="8875058" cy="6858000"/>
            </a:xfrm>
            <a:prstGeom prst="rect">
              <a:avLst/>
            </a:prstGeom>
            <a:noFill/>
          </p:spPr>
        </p:pic>
        <p:sp>
          <p:nvSpPr>
            <p:cNvPr id="4" name="Rettangolo 3"/>
            <p:cNvSpPr/>
            <p:nvPr/>
          </p:nvSpPr>
          <p:spPr>
            <a:xfrm>
              <a:off x="2699792" y="260648"/>
              <a:ext cx="3672408"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p:cNvSpPr/>
            <p:nvPr/>
          </p:nvSpPr>
          <p:spPr>
            <a:xfrm>
              <a:off x="7596336" y="6165304"/>
              <a:ext cx="1475656"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6" name="Picture 2" descr="https://iupac.org/wp-content/uploads/2018/12/IUPAC_Periodic_Table-01Dec18.jpg"/>
            <p:cNvPicPr>
              <a:picLocks noChangeAspect="1" noChangeArrowheads="1"/>
            </p:cNvPicPr>
            <p:nvPr/>
          </p:nvPicPr>
          <p:blipFill>
            <a:blip r:embed="rId3" cstate="print"/>
            <a:srcRect l="33115" t="2957" r="33383" b="86884"/>
            <a:stretch>
              <a:fillRect/>
            </a:stretch>
          </p:blipFill>
          <p:spPr bwMode="auto">
            <a:xfrm>
              <a:off x="2483768" y="-1"/>
              <a:ext cx="4162600" cy="851441"/>
            </a:xfrm>
            <a:prstGeom prst="rect">
              <a:avLst/>
            </a:prstGeom>
            <a:noFill/>
          </p:spPr>
        </p:pic>
        <p:pic>
          <p:nvPicPr>
            <p:cNvPr id="7" name="Picture 2" descr="https://cen.acs.org/content/dam/cen/static/images/iypt/vert.png"/>
            <p:cNvPicPr>
              <a:picLocks noChangeAspect="1" noChangeArrowheads="1"/>
            </p:cNvPicPr>
            <p:nvPr/>
          </p:nvPicPr>
          <p:blipFill>
            <a:blip r:embed="rId4" cstate="print"/>
            <a:srcRect/>
            <a:stretch>
              <a:fillRect/>
            </a:stretch>
          </p:blipFill>
          <p:spPr bwMode="auto">
            <a:xfrm>
              <a:off x="251520" y="5085184"/>
              <a:ext cx="889224" cy="1197082"/>
            </a:xfrm>
            <a:prstGeom prst="rect">
              <a:avLst/>
            </a:prstGeom>
            <a:noFill/>
          </p:spPr>
        </p:pic>
      </p:grpSp>
      <p:sp>
        <p:nvSpPr>
          <p:cNvPr id="8" name="Rettangolo 7"/>
          <p:cNvSpPr/>
          <p:nvPr/>
        </p:nvSpPr>
        <p:spPr>
          <a:xfrm>
            <a:off x="6444208" y="1196752"/>
            <a:ext cx="1440160" cy="576064"/>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9"/>
          <p:cNvSpPr/>
          <p:nvPr/>
        </p:nvSpPr>
        <p:spPr>
          <a:xfrm>
            <a:off x="6948264" y="1772816"/>
            <a:ext cx="432048" cy="576064"/>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Rettangolo 8"/>
          <p:cNvSpPr/>
          <p:nvPr/>
        </p:nvSpPr>
        <p:spPr>
          <a:xfrm>
            <a:off x="323528" y="620688"/>
            <a:ext cx="504056" cy="576064"/>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24" name="Gruppo 23"/>
          <p:cNvGrpSpPr/>
          <p:nvPr/>
        </p:nvGrpSpPr>
        <p:grpSpPr>
          <a:xfrm>
            <a:off x="2627784" y="1268760"/>
            <a:ext cx="3096344" cy="3384376"/>
            <a:chOff x="-1476672" y="1268760"/>
            <a:chExt cx="3096344" cy="3384376"/>
          </a:xfrm>
        </p:grpSpPr>
        <p:sp>
          <p:nvSpPr>
            <p:cNvPr id="16" name="Rettangolo 15"/>
            <p:cNvSpPr/>
            <p:nvPr/>
          </p:nvSpPr>
          <p:spPr>
            <a:xfrm>
              <a:off x="-1332656" y="1268760"/>
              <a:ext cx="2952328" cy="324036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23" name="Gruppo 22"/>
            <p:cNvGrpSpPr/>
            <p:nvPr/>
          </p:nvGrpSpPr>
          <p:grpSpPr>
            <a:xfrm>
              <a:off x="-1476672" y="1412776"/>
              <a:ext cx="2952328" cy="3240360"/>
              <a:chOff x="-1476672" y="1412776"/>
              <a:chExt cx="2952328" cy="3240360"/>
            </a:xfrm>
          </p:grpSpPr>
          <p:pic>
            <p:nvPicPr>
              <p:cNvPr id="19" name="Picture 1" descr="F:\LECTURES\TAVOLA PERIODICA\HCNOP.tif"/>
              <p:cNvPicPr>
                <a:picLocks noChangeAspect="1" noChangeArrowheads="1"/>
              </p:cNvPicPr>
              <p:nvPr/>
            </p:nvPicPr>
            <p:blipFill>
              <a:blip r:embed="rId5" cstate="print"/>
              <a:srcRect l="37159" t="30450" r="37179" b="30892"/>
              <a:stretch>
                <a:fillRect/>
              </a:stretch>
            </p:blipFill>
            <p:spPr bwMode="auto">
              <a:xfrm>
                <a:off x="-1476672" y="1412776"/>
                <a:ext cx="2952328" cy="3240360"/>
              </a:xfrm>
              <a:prstGeom prst="rect">
                <a:avLst/>
              </a:prstGeom>
              <a:noFill/>
            </p:spPr>
          </p:pic>
          <p:sp>
            <p:nvSpPr>
              <p:cNvPr id="21" name="Rettangolo 20"/>
              <p:cNvSpPr/>
              <p:nvPr/>
            </p:nvSpPr>
            <p:spPr>
              <a:xfrm>
                <a:off x="-1476672" y="1412776"/>
                <a:ext cx="2952328" cy="3240360"/>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Image result for periodic table black and white"/>
          <p:cNvPicPr>
            <a:picLocks noChangeAspect="1" noChangeArrowheads="1"/>
          </p:cNvPicPr>
          <p:nvPr/>
        </p:nvPicPr>
        <p:blipFill>
          <a:blip r:embed="rId2" cstate="print"/>
          <a:srcRect/>
          <a:stretch>
            <a:fillRect/>
          </a:stretch>
        </p:blipFill>
        <p:spPr bwMode="auto">
          <a:xfrm>
            <a:off x="138706" y="27384"/>
            <a:ext cx="8875058" cy="6858000"/>
          </a:xfrm>
          <a:prstGeom prst="rect">
            <a:avLst/>
          </a:prstGeom>
          <a:noFill/>
        </p:spPr>
      </p:pic>
      <p:sp>
        <p:nvSpPr>
          <p:cNvPr id="10" name="Rettangolo 9"/>
          <p:cNvSpPr/>
          <p:nvPr/>
        </p:nvSpPr>
        <p:spPr>
          <a:xfrm>
            <a:off x="323528" y="1772816"/>
            <a:ext cx="936104" cy="1224136"/>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Rettangolo 11"/>
          <p:cNvSpPr/>
          <p:nvPr/>
        </p:nvSpPr>
        <p:spPr>
          <a:xfrm>
            <a:off x="2699792" y="260648"/>
            <a:ext cx="3672408"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Rettangolo 12"/>
          <p:cNvSpPr/>
          <p:nvPr/>
        </p:nvSpPr>
        <p:spPr>
          <a:xfrm>
            <a:off x="7596336" y="6165304"/>
            <a:ext cx="1475656" cy="5760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4" name="Picture 2" descr="https://iupac.org/wp-content/uploads/2018/12/IUPAC_Periodic_Table-01Dec18.jpg"/>
          <p:cNvPicPr>
            <a:picLocks noChangeAspect="1" noChangeArrowheads="1"/>
          </p:cNvPicPr>
          <p:nvPr/>
        </p:nvPicPr>
        <p:blipFill>
          <a:blip r:embed="rId3" cstate="print"/>
          <a:srcRect l="33115" t="2957" r="33383" b="86884"/>
          <a:stretch>
            <a:fillRect/>
          </a:stretch>
        </p:blipFill>
        <p:spPr bwMode="auto">
          <a:xfrm>
            <a:off x="2483768" y="-1"/>
            <a:ext cx="4162600" cy="851441"/>
          </a:xfrm>
          <a:prstGeom prst="rect">
            <a:avLst/>
          </a:prstGeom>
          <a:noFill/>
        </p:spPr>
      </p:pic>
      <p:pic>
        <p:nvPicPr>
          <p:cNvPr id="15" name="Picture 2" descr="https://cen.acs.org/content/dam/cen/static/images/iypt/vert.png"/>
          <p:cNvPicPr>
            <a:picLocks noChangeAspect="1" noChangeArrowheads="1"/>
          </p:cNvPicPr>
          <p:nvPr/>
        </p:nvPicPr>
        <p:blipFill>
          <a:blip r:embed="rId4" cstate="print"/>
          <a:srcRect/>
          <a:stretch>
            <a:fillRect/>
          </a:stretch>
        </p:blipFill>
        <p:spPr bwMode="auto">
          <a:xfrm>
            <a:off x="251520" y="5085184"/>
            <a:ext cx="889224" cy="1197082"/>
          </a:xfrm>
          <a:prstGeom prst="rect">
            <a:avLst/>
          </a:prstGeom>
          <a:noFill/>
        </p:spPr>
      </p:pic>
      <p:grpSp>
        <p:nvGrpSpPr>
          <p:cNvPr id="20" name="Gruppo 19"/>
          <p:cNvGrpSpPr/>
          <p:nvPr/>
        </p:nvGrpSpPr>
        <p:grpSpPr>
          <a:xfrm>
            <a:off x="827584" y="2636912"/>
            <a:ext cx="7272808" cy="2304256"/>
            <a:chOff x="611560" y="3284984"/>
            <a:chExt cx="7056784" cy="2088232"/>
          </a:xfrm>
        </p:grpSpPr>
        <p:sp>
          <p:nvSpPr>
            <p:cNvPr id="19" name="Rettangolo 18"/>
            <p:cNvSpPr/>
            <p:nvPr/>
          </p:nvSpPr>
          <p:spPr>
            <a:xfrm>
              <a:off x="755576" y="3284984"/>
              <a:ext cx="6912768" cy="1944216"/>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8" name="Gruppo 17"/>
            <p:cNvGrpSpPr/>
            <p:nvPr/>
          </p:nvGrpSpPr>
          <p:grpSpPr>
            <a:xfrm>
              <a:off x="611560" y="3429000"/>
              <a:ext cx="6912768" cy="1944216"/>
              <a:chOff x="755576" y="3284984"/>
              <a:chExt cx="6912768" cy="1944216"/>
            </a:xfrm>
          </p:grpSpPr>
          <p:pic>
            <p:nvPicPr>
              <p:cNvPr id="340993" name="Picture 1" descr="F:\LECTURES\TAVOLA PERIODICA\blocco s.tif"/>
              <p:cNvPicPr>
                <a:picLocks noChangeAspect="1" noChangeArrowheads="1"/>
              </p:cNvPicPr>
              <p:nvPr/>
            </p:nvPicPr>
            <p:blipFill>
              <a:blip r:embed="rId5" cstate="print"/>
              <a:srcRect l="9838" t="35300" r="23225" b="39500"/>
              <a:stretch>
                <a:fillRect/>
              </a:stretch>
            </p:blipFill>
            <p:spPr bwMode="auto">
              <a:xfrm>
                <a:off x="755576" y="3284984"/>
                <a:ext cx="6885765" cy="1944216"/>
              </a:xfrm>
              <a:prstGeom prst="rect">
                <a:avLst/>
              </a:prstGeom>
              <a:noFill/>
            </p:spPr>
          </p:pic>
          <p:sp>
            <p:nvSpPr>
              <p:cNvPr id="17" name="Rettangolo 16"/>
              <p:cNvSpPr/>
              <p:nvPr/>
            </p:nvSpPr>
            <p:spPr>
              <a:xfrm>
                <a:off x="755576" y="3284984"/>
                <a:ext cx="6912768" cy="1944216"/>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p:cTn id="14" dur="500" fill="hold"/>
                                        <p:tgtEl>
                                          <p:spTgt spid="20"/>
                                        </p:tgtEl>
                                        <p:attrNameLst>
                                          <p:attrName>ppt_w</p:attrName>
                                        </p:attrNameLst>
                                      </p:cBhvr>
                                      <p:tavLst>
                                        <p:tav tm="0">
                                          <p:val>
                                            <p:fltVal val="0"/>
                                          </p:val>
                                        </p:tav>
                                        <p:tav tm="100000">
                                          <p:val>
                                            <p:strVal val="#ppt_w"/>
                                          </p:val>
                                        </p:tav>
                                      </p:tavLst>
                                    </p:anim>
                                    <p:anim calcmode="lin" valueType="num">
                                      <p:cBhvr>
                                        <p:cTn id="15" dur="500" fill="hold"/>
                                        <p:tgtEl>
                                          <p:spTgt spid="20"/>
                                        </p:tgtEl>
                                        <p:attrNameLst>
                                          <p:attrName>ppt_h</p:attrName>
                                        </p:attrNameLst>
                                      </p:cBhvr>
                                      <p:tavLst>
                                        <p:tav tm="0">
                                          <p:val>
                                            <p:fltVal val="0"/>
                                          </p:val>
                                        </p:tav>
                                        <p:tav tm="100000">
                                          <p:val>
                                            <p:strVal val="#ppt_h"/>
                                          </p:val>
                                        </p:tav>
                                      </p:tavLst>
                                    </p:anim>
                                    <p:animEffect transition="in" filter="fade">
                                      <p:cBhvr>
                                        <p:cTn id="1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7" name="Gruppo 186"/>
          <p:cNvGrpSpPr/>
          <p:nvPr/>
        </p:nvGrpSpPr>
        <p:grpSpPr>
          <a:xfrm>
            <a:off x="0" y="1925141"/>
            <a:ext cx="9144000" cy="3160043"/>
            <a:chOff x="0" y="1196752"/>
            <a:chExt cx="9144000" cy="3160043"/>
          </a:xfrm>
        </p:grpSpPr>
        <p:pic>
          <p:nvPicPr>
            <p:cNvPr id="15362" name="Picture 2" descr="Image result for typewriter keyboard layout"/>
            <p:cNvPicPr>
              <a:picLocks noChangeAspect="1" noChangeArrowheads="1"/>
            </p:cNvPicPr>
            <p:nvPr/>
          </p:nvPicPr>
          <p:blipFill>
            <a:blip r:embed="rId2" cstate="print"/>
            <a:srcRect/>
            <a:stretch>
              <a:fillRect/>
            </a:stretch>
          </p:blipFill>
          <p:spPr bwMode="auto">
            <a:xfrm>
              <a:off x="0" y="1196752"/>
              <a:ext cx="9144000" cy="3160043"/>
            </a:xfrm>
            <a:prstGeom prst="rect">
              <a:avLst/>
            </a:prstGeom>
            <a:noFill/>
          </p:spPr>
        </p:pic>
        <p:grpSp>
          <p:nvGrpSpPr>
            <p:cNvPr id="53" name="Gruppo 52"/>
            <p:cNvGrpSpPr/>
            <p:nvPr/>
          </p:nvGrpSpPr>
          <p:grpSpPr>
            <a:xfrm>
              <a:off x="2267744" y="2953834"/>
              <a:ext cx="504056" cy="446276"/>
              <a:chOff x="251520" y="260648"/>
              <a:chExt cx="504056" cy="446276"/>
            </a:xfrm>
          </p:grpSpPr>
          <p:sp>
            <p:nvSpPr>
              <p:cNvPr id="54" name="Rettangolo 53"/>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55" name="CasellaDiTesto 54"/>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Si</a:t>
                </a:r>
                <a:endParaRPr lang="it-IT" sz="2300" b="1" dirty="0">
                  <a:solidFill>
                    <a:srgbClr val="FFFF00"/>
                  </a:solidFill>
                  <a:latin typeface="Tox Typewriter" pitchFamily="2" charset="0"/>
                </a:endParaRPr>
              </a:p>
            </p:txBody>
          </p:sp>
        </p:grpSp>
        <p:grpSp>
          <p:nvGrpSpPr>
            <p:cNvPr id="116" name="Gruppo 115"/>
            <p:cNvGrpSpPr/>
            <p:nvPr/>
          </p:nvGrpSpPr>
          <p:grpSpPr>
            <a:xfrm>
              <a:off x="611560" y="2161456"/>
              <a:ext cx="6624736" cy="446857"/>
              <a:chOff x="763960" y="6726559"/>
              <a:chExt cx="6624736" cy="446857"/>
            </a:xfrm>
          </p:grpSpPr>
          <p:grpSp>
            <p:nvGrpSpPr>
              <p:cNvPr id="80" name="Gruppo 79"/>
              <p:cNvGrpSpPr/>
              <p:nvPr/>
            </p:nvGrpSpPr>
            <p:grpSpPr>
              <a:xfrm>
                <a:off x="763960" y="6726849"/>
                <a:ext cx="360040" cy="446276"/>
                <a:chOff x="971600" y="2204864"/>
                <a:chExt cx="360040" cy="446276"/>
              </a:xfrm>
            </p:grpSpPr>
            <p:sp>
              <p:nvSpPr>
                <p:cNvPr id="81" name="Rettangolo 80"/>
                <p:cNvSpPr/>
                <p:nvPr/>
              </p:nvSpPr>
              <p:spPr>
                <a:xfrm>
                  <a:off x="971600"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2" name="CasellaDiTesto 81"/>
                <p:cNvSpPr txBox="1"/>
                <p:nvPr/>
              </p:nvSpPr>
              <p:spPr>
                <a:xfrm>
                  <a:off x="971600" y="2204864"/>
                  <a:ext cx="360040"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H</a:t>
                  </a:r>
                  <a:endParaRPr lang="it-IT" sz="2300" b="1" dirty="0">
                    <a:solidFill>
                      <a:srgbClr val="FFFF00"/>
                    </a:solidFill>
                    <a:latin typeface="Tox Typewriter" pitchFamily="2" charset="0"/>
                  </a:endParaRPr>
                </a:p>
              </p:txBody>
            </p:sp>
          </p:grpSp>
          <p:grpSp>
            <p:nvGrpSpPr>
              <p:cNvPr id="83" name="Gruppo 82"/>
              <p:cNvGrpSpPr/>
              <p:nvPr/>
            </p:nvGrpSpPr>
            <p:grpSpPr>
              <a:xfrm>
                <a:off x="1412032" y="6726849"/>
                <a:ext cx="504056" cy="446276"/>
                <a:chOff x="251520" y="260648"/>
                <a:chExt cx="504056" cy="446276"/>
              </a:xfrm>
            </p:grpSpPr>
            <p:sp>
              <p:nvSpPr>
                <p:cNvPr id="84" name="Rettangolo 83"/>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5" name="CasellaDiTesto 84"/>
                <p:cNvSpPr txBox="1"/>
                <p:nvPr/>
              </p:nvSpPr>
              <p:spPr>
                <a:xfrm>
                  <a:off x="251520" y="260648"/>
                  <a:ext cx="504056"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He</a:t>
                  </a:r>
                  <a:endParaRPr lang="it-IT" sz="2300" b="1" dirty="0">
                    <a:solidFill>
                      <a:srgbClr val="FFFF00"/>
                    </a:solidFill>
                    <a:latin typeface="Tox Typewriter" pitchFamily="2" charset="0"/>
                  </a:endParaRPr>
                </a:p>
              </p:txBody>
            </p:sp>
          </p:grpSp>
          <p:grpSp>
            <p:nvGrpSpPr>
              <p:cNvPr id="86" name="Gruppo 85"/>
              <p:cNvGrpSpPr/>
              <p:nvPr/>
            </p:nvGrpSpPr>
            <p:grpSpPr>
              <a:xfrm>
                <a:off x="2060104" y="6726849"/>
                <a:ext cx="504056" cy="446276"/>
                <a:chOff x="251520" y="260648"/>
                <a:chExt cx="504056" cy="446276"/>
              </a:xfrm>
            </p:grpSpPr>
            <p:sp>
              <p:nvSpPr>
                <p:cNvPr id="87" name="Rettangolo 86"/>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8" name="CasellaDiTesto 87"/>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Li</a:t>
                  </a:r>
                  <a:endParaRPr lang="it-IT" sz="2300" b="1" dirty="0">
                    <a:solidFill>
                      <a:srgbClr val="FFFF00"/>
                    </a:solidFill>
                    <a:latin typeface="Tox Typewriter" pitchFamily="2" charset="0"/>
                  </a:endParaRPr>
                </a:p>
              </p:txBody>
            </p:sp>
          </p:grpSp>
          <p:grpSp>
            <p:nvGrpSpPr>
              <p:cNvPr id="89" name="Gruppo 88"/>
              <p:cNvGrpSpPr/>
              <p:nvPr/>
            </p:nvGrpSpPr>
            <p:grpSpPr>
              <a:xfrm>
                <a:off x="2708176" y="6726849"/>
                <a:ext cx="504056" cy="446276"/>
                <a:chOff x="2555776" y="2204864"/>
                <a:chExt cx="504056" cy="446276"/>
              </a:xfrm>
            </p:grpSpPr>
            <p:sp>
              <p:nvSpPr>
                <p:cNvPr id="90" name="Rettangolo 89"/>
                <p:cNvSpPr/>
                <p:nvPr/>
              </p:nvSpPr>
              <p:spPr>
                <a:xfrm>
                  <a:off x="2627784" y="221197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1" name="CasellaDiTesto 90"/>
                <p:cNvSpPr txBox="1"/>
                <p:nvPr/>
              </p:nvSpPr>
              <p:spPr>
                <a:xfrm>
                  <a:off x="2555776" y="2204864"/>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Be</a:t>
                  </a:r>
                  <a:endParaRPr lang="it-IT" sz="2300" b="1" dirty="0">
                    <a:solidFill>
                      <a:srgbClr val="FFFF00"/>
                    </a:solidFill>
                    <a:latin typeface="Tox Typewriter" pitchFamily="2" charset="0"/>
                  </a:endParaRPr>
                </a:p>
              </p:txBody>
            </p:sp>
          </p:grpSp>
          <p:grpSp>
            <p:nvGrpSpPr>
              <p:cNvPr id="92" name="Gruppo 91"/>
              <p:cNvGrpSpPr/>
              <p:nvPr/>
            </p:nvGrpSpPr>
            <p:grpSpPr>
              <a:xfrm>
                <a:off x="3428256" y="6726559"/>
                <a:ext cx="504056" cy="446857"/>
                <a:chOff x="2843808" y="2204864"/>
                <a:chExt cx="504056" cy="446857"/>
              </a:xfrm>
            </p:grpSpPr>
            <p:sp>
              <p:nvSpPr>
                <p:cNvPr id="93" name="Rettangolo 92"/>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4" name="CasellaDiTesto 93"/>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B</a:t>
                  </a:r>
                  <a:endParaRPr lang="it-IT" sz="2300" b="1" dirty="0">
                    <a:solidFill>
                      <a:srgbClr val="FFFF00"/>
                    </a:solidFill>
                    <a:latin typeface="Tox Typewriter" pitchFamily="2" charset="0"/>
                  </a:endParaRPr>
                </a:p>
              </p:txBody>
            </p:sp>
          </p:grpSp>
          <p:grpSp>
            <p:nvGrpSpPr>
              <p:cNvPr id="95" name="Gruppo 94"/>
              <p:cNvGrpSpPr/>
              <p:nvPr/>
            </p:nvGrpSpPr>
            <p:grpSpPr>
              <a:xfrm>
                <a:off x="4148336" y="6726559"/>
                <a:ext cx="504056" cy="446857"/>
                <a:chOff x="2843808" y="2204864"/>
                <a:chExt cx="504056" cy="446857"/>
              </a:xfrm>
            </p:grpSpPr>
            <p:sp>
              <p:nvSpPr>
                <p:cNvPr id="96" name="Rettangolo 95"/>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7" name="CasellaDiTesto 96"/>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a:t>
                  </a:r>
                  <a:endParaRPr lang="it-IT" sz="2300" b="1" dirty="0">
                    <a:solidFill>
                      <a:srgbClr val="FFFF00"/>
                    </a:solidFill>
                    <a:latin typeface="Tox Typewriter" pitchFamily="2" charset="0"/>
                  </a:endParaRPr>
                </a:p>
              </p:txBody>
            </p:sp>
          </p:grpSp>
          <p:grpSp>
            <p:nvGrpSpPr>
              <p:cNvPr id="98" name="Gruppo 97"/>
              <p:cNvGrpSpPr/>
              <p:nvPr/>
            </p:nvGrpSpPr>
            <p:grpSpPr>
              <a:xfrm>
                <a:off x="4868416" y="6726559"/>
                <a:ext cx="504056" cy="446857"/>
                <a:chOff x="2843808" y="2204864"/>
                <a:chExt cx="504056" cy="446857"/>
              </a:xfrm>
            </p:grpSpPr>
            <p:sp>
              <p:nvSpPr>
                <p:cNvPr id="99" name="Rettangolo 98"/>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00" name="CasellaDiTesto 99"/>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N</a:t>
                  </a:r>
                  <a:endParaRPr lang="it-IT" sz="2300" b="1" dirty="0">
                    <a:solidFill>
                      <a:srgbClr val="FFFF00"/>
                    </a:solidFill>
                    <a:latin typeface="Tox Typewriter" pitchFamily="2" charset="0"/>
                  </a:endParaRPr>
                </a:p>
              </p:txBody>
            </p:sp>
          </p:grpSp>
          <p:grpSp>
            <p:nvGrpSpPr>
              <p:cNvPr id="101" name="Gruppo 100"/>
              <p:cNvGrpSpPr/>
              <p:nvPr/>
            </p:nvGrpSpPr>
            <p:grpSpPr>
              <a:xfrm>
                <a:off x="5516488" y="6726559"/>
                <a:ext cx="504056" cy="446857"/>
                <a:chOff x="2843808" y="2204864"/>
                <a:chExt cx="504056" cy="446857"/>
              </a:xfrm>
            </p:grpSpPr>
            <p:sp>
              <p:nvSpPr>
                <p:cNvPr id="102" name="Rettangolo 101"/>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03" name="CasellaDiTesto 102"/>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O</a:t>
                  </a:r>
                  <a:endParaRPr lang="it-IT" sz="2300" b="1" dirty="0">
                    <a:solidFill>
                      <a:srgbClr val="FFFF00"/>
                    </a:solidFill>
                    <a:latin typeface="Tox Typewriter" pitchFamily="2" charset="0"/>
                  </a:endParaRPr>
                </a:p>
              </p:txBody>
            </p:sp>
          </p:grpSp>
          <p:grpSp>
            <p:nvGrpSpPr>
              <p:cNvPr id="104" name="Gruppo 103"/>
              <p:cNvGrpSpPr/>
              <p:nvPr/>
            </p:nvGrpSpPr>
            <p:grpSpPr>
              <a:xfrm>
                <a:off x="6236568" y="6726559"/>
                <a:ext cx="504056" cy="446857"/>
                <a:chOff x="2843808" y="2204864"/>
                <a:chExt cx="504056" cy="446857"/>
              </a:xfrm>
            </p:grpSpPr>
            <p:sp>
              <p:nvSpPr>
                <p:cNvPr id="105" name="Rettangolo 104"/>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06" name="CasellaDiTesto 105"/>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F</a:t>
                  </a:r>
                  <a:endParaRPr lang="it-IT" sz="2300" b="1" dirty="0">
                    <a:solidFill>
                      <a:srgbClr val="FFFF00"/>
                    </a:solidFill>
                    <a:latin typeface="Tox Typewriter" pitchFamily="2" charset="0"/>
                  </a:endParaRPr>
                </a:p>
              </p:txBody>
            </p:sp>
          </p:grpSp>
          <p:grpSp>
            <p:nvGrpSpPr>
              <p:cNvPr id="107" name="Gruppo 106"/>
              <p:cNvGrpSpPr/>
              <p:nvPr/>
            </p:nvGrpSpPr>
            <p:grpSpPr>
              <a:xfrm>
                <a:off x="6884640" y="6726559"/>
                <a:ext cx="504056" cy="446857"/>
                <a:chOff x="2843808" y="2204864"/>
                <a:chExt cx="504056" cy="446857"/>
              </a:xfrm>
            </p:grpSpPr>
            <p:sp>
              <p:nvSpPr>
                <p:cNvPr id="108" name="Rettangolo 107"/>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09" name="CasellaDiTesto 108"/>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Ne</a:t>
                  </a:r>
                  <a:endParaRPr lang="it-IT" sz="2300" b="1" dirty="0">
                    <a:solidFill>
                      <a:srgbClr val="FFFF00"/>
                    </a:solidFill>
                    <a:latin typeface="Tox Typewriter" pitchFamily="2" charset="0"/>
                  </a:endParaRPr>
                </a:p>
              </p:txBody>
            </p:sp>
          </p:grpSp>
        </p:grpSp>
        <p:grpSp>
          <p:nvGrpSpPr>
            <p:cNvPr id="110" name="Gruppo 109"/>
            <p:cNvGrpSpPr/>
            <p:nvPr/>
          </p:nvGrpSpPr>
          <p:grpSpPr>
            <a:xfrm>
              <a:off x="7380312" y="2132856"/>
              <a:ext cx="504056" cy="504056"/>
              <a:chOff x="7164288" y="404664"/>
              <a:chExt cx="504056" cy="504056"/>
            </a:xfrm>
          </p:grpSpPr>
          <p:sp>
            <p:nvSpPr>
              <p:cNvPr id="111" name="Rettangolo 110"/>
              <p:cNvSpPr/>
              <p:nvPr/>
            </p:nvSpPr>
            <p:spPr>
              <a:xfrm>
                <a:off x="7236296" y="404664"/>
                <a:ext cx="360040"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12" name="CasellaDiTesto 111"/>
              <p:cNvSpPr txBox="1"/>
              <p:nvPr/>
            </p:nvSpPr>
            <p:spPr>
              <a:xfrm>
                <a:off x="7164288" y="433554"/>
                <a:ext cx="504056"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Na</a:t>
                </a:r>
                <a:endParaRPr lang="it-IT" sz="2300" b="1" dirty="0">
                  <a:solidFill>
                    <a:srgbClr val="FFFF00"/>
                  </a:solidFill>
                  <a:latin typeface="Tox Typewriter" pitchFamily="2" charset="0"/>
                </a:endParaRPr>
              </a:p>
            </p:txBody>
          </p:sp>
        </p:grpSp>
        <p:grpSp>
          <p:nvGrpSpPr>
            <p:cNvPr id="141" name="Gruppo 140"/>
            <p:cNvGrpSpPr/>
            <p:nvPr/>
          </p:nvGrpSpPr>
          <p:grpSpPr>
            <a:xfrm>
              <a:off x="827584" y="2924944"/>
              <a:ext cx="648072" cy="504056"/>
              <a:chOff x="899592" y="188640"/>
              <a:chExt cx="648072" cy="504056"/>
            </a:xfrm>
          </p:grpSpPr>
          <p:sp>
            <p:nvSpPr>
              <p:cNvPr id="114" name="Rettangolo 113"/>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15" name="CasellaDiTesto 114"/>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Mg</a:t>
                </a:r>
                <a:endParaRPr lang="it-IT" sz="2300" b="1" dirty="0">
                  <a:solidFill>
                    <a:srgbClr val="FFFF00"/>
                  </a:solidFill>
                  <a:latin typeface="Tox Typewriter" pitchFamily="2" charset="0"/>
                </a:endParaRPr>
              </a:p>
            </p:txBody>
          </p:sp>
        </p:grpSp>
        <p:grpSp>
          <p:nvGrpSpPr>
            <p:cNvPr id="117" name="Gruppo 116"/>
            <p:cNvGrpSpPr/>
            <p:nvPr/>
          </p:nvGrpSpPr>
          <p:grpSpPr>
            <a:xfrm>
              <a:off x="1619672" y="2924944"/>
              <a:ext cx="504056" cy="504056"/>
              <a:chOff x="7164288" y="404664"/>
              <a:chExt cx="504056" cy="504056"/>
            </a:xfrm>
          </p:grpSpPr>
          <p:sp>
            <p:nvSpPr>
              <p:cNvPr id="118" name="Rettangolo 117"/>
              <p:cNvSpPr/>
              <p:nvPr/>
            </p:nvSpPr>
            <p:spPr>
              <a:xfrm>
                <a:off x="7236296" y="404664"/>
                <a:ext cx="360040"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19" name="CasellaDiTesto 118"/>
              <p:cNvSpPr txBox="1"/>
              <p:nvPr/>
            </p:nvSpPr>
            <p:spPr>
              <a:xfrm>
                <a:off x="7164288" y="433554"/>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Al</a:t>
                </a:r>
                <a:endParaRPr lang="it-IT" sz="2300" b="1" dirty="0">
                  <a:solidFill>
                    <a:srgbClr val="FFFF00"/>
                  </a:solidFill>
                  <a:latin typeface="Tox Typewriter" pitchFamily="2" charset="0"/>
                </a:endParaRPr>
              </a:p>
            </p:txBody>
          </p:sp>
        </p:grpSp>
        <p:grpSp>
          <p:nvGrpSpPr>
            <p:cNvPr id="123" name="Gruppo 122"/>
            <p:cNvGrpSpPr/>
            <p:nvPr/>
          </p:nvGrpSpPr>
          <p:grpSpPr>
            <a:xfrm>
              <a:off x="2987824" y="2910716"/>
              <a:ext cx="504056" cy="446276"/>
              <a:chOff x="251520" y="260648"/>
              <a:chExt cx="504056" cy="446276"/>
            </a:xfrm>
          </p:grpSpPr>
          <p:sp>
            <p:nvSpPr>
              <p:cNvPr id="124" name="Rettangolo 123"/>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25" name="CasellaDiTesto 124"/>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P</a:t>
                </a:r>
                <a:endParaRPr lang="it-IT" sz="2300" b="1" dirty="0">
                  <a:solidFill>
                    <a:srgbClr val="FFFF00"/>
                  </a:solidFill>
                  <a:latin typeface="Tox Typewriter" pitchFamily="2" charset="0"/>
                </a:endParaRPr>
              </a:p>
            </p:txBody>
          </p:sp>
        </p:grpSp>
        <p:grpSp>
          <p:nvGrpSpPr>
            <p:cNvPr id="129" name="Gruppo 128"/>
            <p:cNvGrpSpPr/>
            <p:nvPr/>
          </p:nvGrpSpPr>
          <p:grpSpPr>
            <a:xfrm>
              <a:off x="3635896" y="2910716"/>
              <a:ext cx="504056" cy="446276"/>
              <a:chOff x="251520" y="260648"/>
              <a:chExt cx="504056" cy="446276"/>
            </a:xfrm>
          </p:grpSpPr>
          <p:sp>
            <p:nvSpPr>
              <p:cNvPr id="130" name="Rettangolo 129"/>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31" name="CasellaDiTesto 130"/>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S</a:t>
                </a:r>
                <a:endParaRPr lang="it-IT" sz="2300" b="1" dirty="0">
                  <a:solidFill>
                    <a:srgbClr val="FFFF00"/>
                  </a:solidFill>
                  <a:latin typeface="Tox Typewriter" pitchFamily="2" charset="0"/>
                </a:endParaRPr>
              </a:p>
            </p:txBody>
          </p:sp>
        </p:grpSp>
        <p:grpSp>
          <p:nvGrpSpPr>
            <p:cNvPr id="132" name="Gruppo 131"/>
            <p:cNvGrpSpPr/>
            <p:nvPr/>
          </p:nvGrpSpPr>
          <p:grpSpPr>
            <a:xfrm>
              <a:off x="4355976" y="2924944"/>
              <a:ext cx="504056" cy="446276"/>
              <a:chOff x="251520" y="260648"/>
              <a:chExt cx="504056" cy="446276"/>
            </a:xfrm>
          </p:grpSpPr>
          <p:sp>
            <p:nvSpPr>
              <p:cNvPr id="133" name="Rettangolo 132"/>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34" name="CasellaDiTesto 133"/>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Cl</a:t>
                </a:r>
                <a:endParaRPr lang="it-IT" sz="2300" b="1" dirty="0">
                  <a:solidFill>
                    <a:srgbClr val="FFFF00"/>
                  </a:solidFill>
                  <a:latin typeface="Tox Typewriter" pitchFamily="2" charset="0"/>
                </a:endParaRPr>
              </a:p>
            </p:txBody>
          </p:sp>
        </p:grpSp>
        <p:grpSp>
          <p:nvGrpSpPr>
            <p:cNvPr id="135" name="Gruppo 134"/>
            <p:cNvGrpSpPr/>
            <p:nvPr/>
          </p:nvGrpSpPr>
          <p:grpSpPr>
            <a:xfrm>
              <a:off x="5004048" y="2924944"/>
              <a:ext cx="504056" cy="446276"/>
              <a:chOff x="251520" y="260648"/>
              <a:chExt cx="504056" cy="446276"/>
            </a:xfrm>
          </p:grpSpPr>
          <p:sp>
            <p:nvSpPr>
              <p:cNvPr id="136" name="Rettangolo 135"/>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37" name="CasellaDiTesto 136"/>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Ar</a:t>
                </a:r>
                <a:endParaRPr lang="it-IT" sz="2300" b="1" dirty="0">
                  <a:solidFill>
                    <a:srgbClr val="FFFF00"/>
                  </a:solidFill>
                  <a:latin typeface="Tox Typewriter" pitchFamily="2" charset="0"/>
                </a:endParaRPr>
              </a:p>
            </p:txBody>
          </p:sp>
        </p:grpSp>
        <p:grpSp>
          <p:nvGrpSpPr>
            <p:cNvPr id="138" name="Gruppo 137"/>
            <p:cNvGrpSpPr/>
            <p:nvPr/>
          </p:nvGrpSpPr>
          <p:grpSpPr>
            <a:xfrm>
              <a:off x="5724128" y="2924944"/>
              <a:ext cx="504056" cy="446276"/>
              <a:chOff x="251520" y="260648"/>
              <a:chExt cx="504056" cy="446276"/>
            </a:xfrm>
          </p:grpSpPr>
          <p:sp>
            <p:nvSpPr>
              <p:cNvPr id="139" name="Rettangolo 138"/>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40" name="CasellaDiTesto 139"/>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K</a:t>
                </a:r>
                <a:endParaRPr lang="it-IT" sz="2300" b="1" dirty="0">
                  <a:solidFill>
                    <a:srgbClr val="FFFF00"/>
                  </a:solidFill>
                  <a:latin typeface="Tox Typewriter" pitchFamily="2" charset="0"/>
                </a:endParaRPr>
              </a:p>
            </p:txBody>
          </p:sp>
        </p:grpSp>
        <p:grpSp>
          <p:nvGrpSpPr>
            <p:cNvPr id="142" name="Gruppo 141"/>
            <p:cNvGrpSpPr/>
            <p:nvPr/>
          </p:nvGrpSpPr>
          <p:grpSpPr>
            <a:xfrm>
              <a:off x="6372200" y="2924944"/>
              <a:ext cx="504056" cy="446276"/>
              <a:chOff x="251520" y="260648"/>
              <a:chExt cx="504056" cy="446276"/>
            </a:xfrm>
          </p:grpSpPr>
          <p:sp>
            <p:nvSpPr>
              <p:cNvPr id="143" name="Rettangolo 142"/>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44" name="CasellaDiTesto 143"/>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Ca</a:t>
                </a:r>
                <a:endParaRPr lang="it-IT" sz="2300" b="1" dirty="0">
                  <a:solidFill>
                    <a:srgbClr val="FFFF00"/>
                  </a:solidFill>
                  <a:latin typeface="Tox Typewriter" pitchFamily="2" charset="0"/>
                </a:endParaRPr>
              </a:p>
            </p:txBody>
          </p:sp>
        </p:grpSp>
        <p:grpSp>
          <p:nvGrpSpPr>
            <p:cNvPr id="145" name="Gruppo 144"/>
            <p:cNvGrpSpPr/>
            <p:nvPr/>
          </p:nvGrpSpPr>
          <p:grpSpPr>
            <a:xfrm>
              <a:off x="7092280" y="2924944"/>
              <a:ext cx="504056" cy="446276"/>
              <a:chOff x="251520" y="260648"/>
              <a:chExt cx="504056" cy="446276"/>
            </a:xfrm>
          </p:grpSpPr>
          <p:sp>
            <p:nvSpPr>
              <p:cNvPr id="146" name="Rettangolo 145"/>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47" name="CasellaDiTesto 146"/>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Sc</a:t>
                </a:r>
                <a:endParaRPr lang="it-IT" sz="2300" b="1" dirty="0">
                  <a:solidFill>
                    <a:srgbClr val="FFFF00"/>
                  </a:solidFill>
                  <a:latin typeface="Tox Typewriter" pitchFamily="2" charset="0"/>
                </a:endParaRPr>
              </a:p>
            </p:txBody>
          </p:sp>
        </p:grpSp>
        <p:grpSp>
          <p:nvGrpSpPr>
            <p:cNvPr id="148" name="Gruppo 147"/>
            <p:cNvGrpSpPr/>
            <p:nvPr/>
          </p:nvGrpSpPr>
          <p:grpSpPr>
            <a:xfrm>
              <a:off x="7740352" y="2924944"/>
              <a:ext cx="504056" cy="446276"/>
              <a:chOff x="251520" y="260648"/>
              <a:chExt cx="504056" cy="446276"/>
            </a:xfrm>
          </p:grpSpPr>
          <p:sp>
            <p:nvSpPr>
              <p:cNvPr id="149" name="Rettangolo 148"/>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50" name="CasellaDiTesto 149"/>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Ti</a:t>
                </a:r>
                <a:endParaRPr lang="it-IT" sz="2300" b="1" dirty="0">
                  <a:solidFill>
                    <a:srgbClr val="FFFF00"/>
                  </a:solidFill>
                  <a:latin typeface="Tox Typewriter" pitchFamily="2" charset="0"/>
                </a:endParaRPr>
              </a:p>
            </p:txBody>
          </p:sp>
        </p:grpSp>
        <p:grpSp>
          <p:nvGrpSpPr>
            <p:cNvPr id="151" name="Gruppo 150"/>
            <p:cNvGrpSpPr/>
            <p:nvPr/>
          </p:nvGrpSpPr>
          <p:grpSpPr>
            <a:xfrm>
              <a:off x="1259632" y="3673914"/>
              <a:ext cx="504056" cy="446276"/>
              <a:chOff x="251520" y="260648"/>
              <a:chExt cx="504056" cy="446276"/>
            </a:xfrm>
          </p:grpSpPr>
          <p:sp>
            <p:nvSpPr>
              <p:cNvPr id="152" name="Rettangolo 151"/>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53" name="CasellaDiTesto 152"/>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V</a:t>
                </a:r>
                <a:endParaRPr lang="it-IT" sz="2300" b="1" dirty="0">
                  <a:solidFill>
                    <a:srgbClr val="FFFF00"/>
                  </a:solidFill>
                  <a:latin typeface="Tox Typewriter" pitchFamily="2" charset="0"/>
                </a:endParaRPr>
              </a:p>
            </p:txBody>
          </p:sp>
        </p:grpSp>
        <p:grpSp>
          <p:nvGrpSpPr>
            <p:cNvPr id="154" name="Gruppo 153"/>
            <p:cNvGrpSpPr/>
            <p:nvPr/>
          </p:nvGrpSpPr>
          <p:grpSpPr>
            <a:xfrm>
              <a:off x="1907704" y="3673914"/>
              <a:ext cx="504056" cy="446276"/>
              <a:chOff x="251520" y="260648"/>
              <a:chExt cx="504056" cy="446276"/>
            </a:xfrm>
          </p:grpSpPr>
          <p:sp>
            <p:nvSpPr>
              <p:cNvPr id="155" name="Rettangolo 154"/>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56" name="CasellaDiTesto 155"/>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Cr</a:t>
                </a:r>
                <a:endParaRPr lang="it-IT" sz="2300" b="1" dirty="0">
                  <a:solidFill>
                    <a:srgbClr val="FFFF00"/>
                  </a:solidFill>
                  <a:latin typeface="Tox Typewriter" pitchFamily="2" charset="0"/>
                </a:endParaRPr>
              </a:p>
            </p:txBody>
          </p:sp>
        </p:grpSp>
        <p:grpSp>
          <p:nvGrpSpPr>
            <p:cNvPr id="163" name="Gruppo 162"/>
            <p:cNvGrpSpPr/>
            <p:nvPr/>
          </p:nvGrpSpPr>
          <p:grpSpPr>
            <a:xfrm>
              <a:off x="2555776" y="3645024"/>
              <a:ext cx="648072" cy="504056"/>
              <a:chOff x="899592" y="188640"/>
              <a:chExt cx="648072" cy="504056"/>
            </a:xfrm>
          </p:grpSpPr>
          <p:sp>
            <p:nvSpPr>
              <p:cNvPr id="164" name="Rettangolo 163"/>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65" name="CasellaDiTesto 164"/>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Mn</a:t>
                </a:r>
                <a:endParaRPr lang="it-IT" sz="2300" b="1" dirty="0">
                  <a:solidFill>
                    <a:srgbClr val="FFFF00"/>
                  </a:solidFill>
                  <a:latin typeface="Tox Typewriter" pitchFamily="2" charset="0"/>
                </a:endParaRPr>
              </a:p>
            </p:txBody>
          </p:sp>
        </p:grpSp>
        <p:grpSp>
          <p:nvGrpSpPr>
            <p:cNvPr id="166" name="Gruppo 165"/>
            <p:cNvGrpSpPr/>
            <p:nvPr/>
          </p:nvGrpSpPr>
          <p:grpSpPr>
            <a:xfrm>
              <a:off x="3203848" y="3645024"/>
              <a:ext cx="648072" cy="504056"/>
              <a:chOff x="899592" y="188640"/>
              <a:chExt cx="648072" cy="504056"/>
            </a:xfrm>
          </p:grpSpPr>
          <p:sp>
            <p:nvSpPr>
              <p:cNvPr id="167" name="Rettangolo 166"/>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68" name="CasellaDiTesto 167"/>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Fe</a:t>
                </a:r>
                <a:endParaRPr lang="it-IT" sz="2300" b="1" dirty="0">
                  <a:solidFill>
                    <a:srgbClr val="FFFF00"/>
                  </a:solidFill>
                  <a:latin typeface="Tox Typewriter" pitchFamily="2" charset="0"/>
                </a:endParaRPr>
              </a:p>
            </p:txBody>
          </p:sp>
        </p:grpSp>
        <p:grpSp>
          <p:nvGrpSpPr>
            <p:cNvPr id="169" name="Gruppo 168"/>
            <p:cNvGrpSpPr/>
            <p:nvPr/>
          </p:nvGrpSpPr>
          <p:grpSpPr>
            <a:xfrm>
              <a:off x="3923928" y="3645024"/>
              <a:ext cx="648072" cy="504056"/>
              <a:chOff x="899592" y="188640"/>
              <a:chExt cx="648072" cy="504056"/>
            </a:xfrm>
          </p:grpSpPr>
          <p:sp>
            <p:nvSpPr>
              <p:cNvPr id="170" name="Rettangolo 169"/>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71" name="CasellaDiTesto 170"/>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Co</a:t>
                </a:r>
                <a:endParaRPr lang="it-IT" sz="2300" b="1" dirty="0">
                  <a:solidFill>
                    <a:srgbClr val="FFFF00"/>
                  </a:solidFill>
                  <a:latin typeface="Tox Typewriter" pitchFamily="2" charset="0"/>
                </a:endParaRPr>
              </a:p>
            </p:txBody>
          </p:sp>
        </p:grpSp>
        <p:grpSp>
          <p:nvGrpSpPr>
            <p:cNvPr id="172" name="Gruppo 171"/>
            <p:cNvGrpSpPr/>
            <p:nvPr/>
          </p:nvGrpSpPr>
          <p:grpSpPr>
            <a:xfrm>
              <a:off x="4644008" y="3645024"/>
              <a:ext cx="648072" cy="504056"/>
              <a:chOff x="899592" y="188640"/>
              <a:chExt cx="648072" cy="504056"/>
            </a:xfrm>
          </p:grpSpPr>
          <p:sp>
            <p:nvSpPr>
              <p:cNvPr id="173" name="Rettangolo 172"/>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74" name="CasellaDiTesto 173"/>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Ni</a:t>
                </a:r>
                <a:endParaRPr lang="it-IT" sz="2300" b="1" dirty="0">
                  <a:solidFill>
                    <a:srgbClr val="FFFF00"/>
                  </a:solidFill>
                  <a:latin typeface="Tox Typewriter" pitchFamily="2" charset="0"/>
                </a:endParaRPr>
              </a:p>
            </p:txBody>
          </p:sp>
        </p:grpSp>
        <p:grpSp>
          <p:nvGrpSpPr>
            <p:cNvPr id="175" name="Gruppo 174"/>
            <p:cNvGrpSpPr/>
            <p:nvPr/>
          </p:nvGrpSpPr>
          <p:grpSpPr>
            <a:xfrm>
              <a:off x="5292080" y="3645024"/>
              <a:ext cx="648072" cy="504056"/>
              <a:chOff x="899592" y="188640"/>
              <a:chExt cx="648072" cy="504056"/>
            </a:xfrm>
          </p:grpSpPr>
          <p:sp>
            <p:nvSpPr>
              <p:cNvPr id="176" name="Rettangolo 175"/>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77" name="CasellaDiTesto 176"/>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Cu</a:t>
                </a:r>
                <a:endParaRPr lang="it-IT" sz="2300" b="1" dirty="0">
                  <a:solidFill>
                    <a:srgbClr val="FFFF00"/>
                  </a:solidFill>
                  <a:latin typeface="Tox Typewriter" pitchFamily="2" charset="0"/>
                </a:endParaRPr>
              </a:p>
            </p:txBody>
          </p:sp>
        </p:grpSp>
        <p:grpSp>
          <p:nvGrpSpPr>
            <p:cNvPr id="178" name="Gruppo 177"/>
            <p:cNvGrpSpPr/>
            <p:nvPr/>
          </p:nvGrpSpPr>
          <p:grpSpPr>
            <a:xfrm>
              <a:off x="6012160" y="3645024"/>
              <a:ext cx="648072" cy="504056"/>
              <a:chOff x="899592" y="188640"/>
              <a:chExt cx="648072" cy="504056"/>
            </a:xfrm>
          </p:grpSpPr>
          <p:sp>
            <p:nvSpPr>
              <p:cNvPr id="179" name="Rettangolo 178"/>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80" name="CasellaDiTesto 179"/>
              <p:cNvSpPr txBox="1"/>
              <p:nvPr/>
            </p:nvSpPr>
            <p:spPr>
              <a:xfrm>
                <a:off x="899592" y="188640"/>
                <a:ext cx="648072"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Zn</a:t>
                </a:r>
                <a:endParaRPr lang="it-IT" sz="2300" b="1" dirty="0">
                  <a:solidFill>
                    <a:srgbClr val="FFFF00"/>
                  </a:solidFill>
                  <a:latin typeface="Tox Typewriter" pitchFamily="2" charset="0"/>
                </a:endParaRPr>
              </a:p>
            </p:txBody>
          </p:sp>
        </p:grpSp>
        <p:grpSp>
          <p:nvGrpSpPr>
            <p:cNvPr id="181" name="Gruppo 180"/>
            <p:cNvGrpSpPr/>
            <p:nvPr/>
          </p:nvGrpSpPr>
          <p:grpSpPr>
            <a:xfrm>
              <a:off x="6660232" y="3645024"/>
              <a:ext cx="648072" cy="504056"/>
              <a:chOff x="899592" y="188640"/>
              <a:chExt cx="648072" cy="504056"/>
            </a:xfrm>
          </p:grpSpPr>
          <p:sp>
            <p:nvSpPr>
              <p:cNvPr id="182" name="Rettangolo 181"/>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83" name="CasellaDiTesto 182"/>
              <p:cNvSpPr txBox="1"/>
              <p:nvPr/>
            </p:nvSpPr>
            <p:spPr>
              <a:xfrm>
                <a:off x="899592" y="188640"/>
                <a:ext cx="648072"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Ga</a:t>
                </a:r>
                <a:endParaRPr lang="it-IT" sz="2300" b="1" dirty="0">
                  <a:solidFill>
                    <a:srgbClr val="FFFF00"/>
                  </a:solidFill>
                  <a:latin typeface="Tox Typewriter" pitchFamily="2" charset="0"/>
                </a:endParaRPr>
              </a:p>
            </p:txBody>
          </p:sp>
        </p:grpSp>
        <p:grpSp>
          <p:nvGrpSpPr>
            <p:cNvPr id="184" name="Gruppo 183"/>
            <p:cNvGrpSpPr/>
            <p:nvPr/>
          </p:nvGrpSpPr>
          <p:grpSpPr>
            <a:xfrm>
              <a:off x="7380312" y="3645024"/>
              <a:ext cx="648072" cy="504056"/>
              <a:chOff x="899592" y="188640"/>
              <a:chExt cx="648072" cy="504056"/>
            </a:xfrm>
          </p:grpSpPr>
          <p:sp>
            <p:nvSpPr>
              <p:cNvPr id="185" name="Rettangolo 184"/>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86" name="CasellaDiTesto 185"/>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Ge</a:t>
                </a:r>
                <a:endParaRPr lang="it-IT" sz="2300" b="1" dirty="0">
                  <a:solidFill>
                    <a:srgbClr val="FFFF00"/>
                  </a:solidFill>
                  <a:latin typeface="Tox Typewriter" pitchFamily="2" charset="0"/>
                </a:endParaRPr>
              </a:p>
            </p:txBody>
          </p:sp>
        </p:grpSp>
      </p:grpSp>
      <p:sp>
        <p:nvSpPr>
          <p:cNvPr id="188" name="CasellaDiTesto 187"/>
          <p:cNvSpPr txBox="1"/>
          <p:nvPr/>
        </p:nvSpPr>
        <p:spPr>
          <a:xfrm>
            <a:off x="611560" y="404664"/>
            <a:ext cx="7632848" cy="646331"/>
          </a:xfrm>
          <a:prstGeom prst="rect">
            <a:avLst/>
          </a:prstGeom>
          <a:solidFill>
            <a:schemeClr val="tx1"/>
          </a:solidFill>
          <a:ln>
            <a:noFill/>
          </a:ln>
        </p:spPr>
        <p:txBody>
          <a:bodyPr wrap="square" rtlCol="0">
            <a:spAutoFit/>
          </a:bodyPr>
          <a:lstStyle/>
          <a:p>
            <a:pPr algn="ctr"/>
            <a:r>
              <a:rPr lang="it-IT" sz="3600" b="1" dirty="0" smtClean="0">
                <a:solidFill>
                  <a:srgbClr val="FFFF00"/>
                </a:solidFill>
                <a:latin typeface="Tox Typewriter" pitchFamily="2" charset="0"/>
              </a:rPr>
              <a:t>macchina da scrivere chimica</a:t>
            </a:r>
            <a:endParaRPr lang="it-IT" sz="3600" b="1" dirty="0">
              <a:solidFill>
                <a:srgbClr val="FFFF00"/>
              </a:solidFill>
              <a:latin typeface="Tox Typewriter" pitchFamily="2"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 result for periodic table black and white"/>
          <p:cNvPicPr>
            <a:picLocks noChangeAspect="1" noChangeArrowheads="1"/>
          </p:cNvPicPr>
          <p:nvPr/>
        </p:nvPicPr>
        <p:blipFill>
          <a:blip r:embed="rId2" cstate="print"/>
          <a:srcRect/>
          <a:stretch>
            <a:fillRect/>
          </a:stretch>
        </p:blipFill>
        <p:spPr bwMode="auto">
          <a:xfrm>
            <a:off x="138706" y="27384"/>
            <a:ext cx="8875058" cy="6858000"/>
          </a:xfrm>
          <a:prstGeom prst="rect">
            <a:avLst/>
          </a:prstGeom>
          <a:noFill/>
        </p:spPr>
      </p:pic>
      <p:pic>
        <p:nvPicPr>
          <p:cNvPr id="3" name="Picture 2" descr="https://cen.acs.org/content/dam/cen/static/images/iypt/vert.png"/>
          <p:cNvPicPr>
            <a:picLocks noChangeAspect="1" noChangeArrowheads="1"/>
          </p:cNvPicPr>
          <p:nvPr/>
        </p:nvPicPr>
        <p:blipFill>
          <a:blip r:embed="rId3" cstate="print"/>
          <a:srcRect/>
          <a:stretch>
            <a:fillRect/>
          </a:stretch>
        </p:blipFill>
        <p:spPr bwMode="auto">
          <a:xfrm>
            <a:off x="251520" y="5085184"/>
            <a:ext cx="889224" cy="1197082"/>
          </a:xfrm>
          <a:prstGeom prst="rect">
            <a:avLst/>
          </a:prstGeom>
          <a:noFill/>
        </p:spPr>
      </p:pic>
      <p:grpSp>
        <p:nvGrpSpPr>
          <p:cNvPr id="6" name="Gruppo 5"/>
          <p:cNvGrpSpPr/>
          <p:nvPr/>
        </p:nvGrpSpPr>
        <p:grpSpPr>
          <a:xfrm>
            <a:off x="755576" y="1988840"/>
            <a:ext cx="7488832" cy="2736304"/>
            <a:chOff x="467544" y="3573016"/>
            <a:chExt cx="7488832" cy="2736304"/>
          </a:xfrm>
        </p:grpSpPr>
        <p:sp>
          <p:nvSpPr>
            <p:cNvPr id="7" name="Rettangolo 6"/>
            <p:cNvSpPr/>
            <p:nvPr/>
          </p:nvSpPr>
          <p:spPr>
            <a:xfrm>
              <a:off x="683568" y="3573016"/>
              <a:ext cx="7272808" cy="2592288"/>
            </a:xfrm>
            <a:prstGeom prst="rect">
              <a:avLst/>
            </a:prstGeom>
            <a:solidFill>
              <a:schemeClr val="tx1"/>
            </a:solidFill>
            <a:ln w="38100">
              <a:solidFill>
                <a:srgbClr val="4D4D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8" name="Gruppo 6"/>
            <p:cNvGrpSpPr/>
            <p:nvPr/>
          </p:nvGrpSpPr>
          <p:grpSpPr>
            <a:xfrm>
              <a:off x="467544" y="3789040"/>
              <a:ext cx="7290810" cy="2520280"/>
              <a:chOff x="467544" y="3789040"/>
              <a:chExt cx="7290810" cy="2520280"/>
            </a:xfrm>
          </p:grpSpPr>
          <p:pic>
            <p:nvPicPr>
              <p:cNvPr id="9" name="Picture 2" descr="F:\LECTURES\TAVOLA PERIODICA\blocco d.tif"/>
              <p:cNvPicPr>
                <a:picLocks noChangeAspect="1" noChangeArrowheads="1"/>
              </p:cNvPicPr>
              <p:nvPr/>
            </p:nvPicPr>
            <p:blipFill>
              <a:blip r:embed="rId4" cstate="print"/>
              <a:srcRect l="15350" t="33200" r="20863" b="37400"/>
              <a:stretch>
                <a:fillRect/>
              </a:stretch>
            </p:blipFill>
            <p:spPr bwMode="auto">
              <a:xfrm>
                <a:off x="467544" y="3789040"/>
                <a:ext cx="7290810" cy="2520280"/>
              </a:xfrm>
              <a:prstGeom prst="rect">
                <a:avLst/>
              </a:prstGeom>
              <a:noFill/>
            </p:spPr>
          </p:pic>
          <p:sp>
            <p:nvSpPr>
              <p:cNvPr id="10" name="Rettangolo 3"/>
              <p:cNvSpPr/>
              <p:nvPr/>
            </p:nvSpPr>
            <p:spPr>
              <a:xfrm>
                <a:off x="467544" y="3789040"/>
                <a:ext cx="7272808" cy="252028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 name="Picture 10" descr="SFONDO LINEE GRIGI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grpSp>
        <p:nvGrpSpPr>
          <p:cNvPr id="111" name="Gruppo 110"/>
          <p:cNvGrpSpPr/>
          <p:nvPr/>
        </p:nvGrpSpPr>
        <p:grpSpPr>
          <a:xfrm>
            <a:off x="755576" y="260648"/>
            <a:ext cx="3752800" cy="6264696"/>
            <a:chOff x="755576" y="260648"/>
            <a:chExt cx="3752800" cy="6264696"/>
          </a:xfrm>
        </p:grpSpPr>
        <p:sp>
          <p:nvSpPr>
            <p:cNvPr id="98" name="Rettangolo 97"/>
            <p:cNvSpPr/>
            <p:nvPr/>
          </p:nvSpPr>
          <p:spPr>
            <a:xfrm>
              <a:off x="979984" y="260648"/>
              <a:ext cx="3528392" cy="612068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7" name="Rettangolo 96"/>
            <p:cNvSpPr/>
            <p:nvPr/>
          </p:nvSpPr>
          <p:spPr>
            <a:xfrm>
              <a:off x="827584" y="404664"/>
              <a:ext cx="3528392" cy="6120680"/>
            </a:xfrm>
            <a:prstGeom prst="rect">
              <a:avLst/>
            </a:prstGeom>
            <a:solidFill>
              <a:srgbClr val="F8F8F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4" name="Gruppo 13"/>
            <p:cNvGrpSpPr/>
            <p:nvPr/>
          </p:nvGrpSpPr>
          <p:grpSpPr>
            <a:xfrm>
              <a:off x="1261728" y="2152020"/>
              <a:ext cx="864096" cy="2088232"/>
              <a:chOff x="1263824" y="2420888"/>
              <a:chExt cx="864096" cy="2088232"/>
            </a:xfrm>
          </p:grpSpPr>
          <p:cxnSp>
            <p:nvCxnSpPr>
              <p:cNvPr id="3" name="Connettore 1 2"/>
              <p:cNvCxnSpPr/>
              <p:nvPr/>
            </p:nvCxnSpPr>
            <p:spPr>
              <a:xfrm>
                <a:off x="1263824" y="4509120"/>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Connettore 1 3"/>
              <p:cNvCxnSpPr/>
              <p:nvPr/>
            </p:nvCxnSpPr>
            <p:spPr>
              <a:xfrm>
                <a:off x="1263824" y="4257092"/>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Connettore 1 4"/>
              <p:cNvCxnSpPr/>
              <p:nvPr/>
            </p:nvCxnSpPr>
            <p:spPr>
              <a:xfrm>
                <a:off x="1263824" y="4005064"/>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nettore 1 6"/>
              <p:cNvCxnSpPr/>
              <p:nvPr/>
            </p:nvCxnSpPr>
            <p:spPr>
              <a:xfrm>
                <a:off x="1263824" y="2672916"/>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Connettore 1 7"/>
              <p:cNvCxnSpPr/>
              <p:nvPr/>
            </p:nvCxnSpPr>
            <p:spPr>
              <a:xfrm>
                <a:off x="1263824" y="2420888"/>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 name="Gruppo 14"/>
            <p:cNvGrpSpPr/>
            <p:nvPr/>
          </p:nvGrpSpPr>
          <p:grpSpPr>
            <a:xfrm>
              <a:off x="2915816" y="1503948"/>
              <a:ext cx="864096" cy="3672408"/>
              <a:chOff x="3203848" y="1772816"/>
              <a:chExt cx="864096" cy="3672408"/>
            </a:xfrm>
          </p:grpSpPr>
          <p:cxnSp>
            <p:nvCxnSpPr>
              <p:cNvPr id="9" name="Connettore 1 8"/>
              <p:cNvCxnSpPr/>
              <p:nvPr/>
            </p:nvCxnSpPr>
            <p:spPr>
              <a:xfrm>
                <a:off x="3203848" y="5445224"/>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Connettore 1 9"/>
              <p:cNvCxnSpPr/>
              <p:nvPr/>
            </p:nvCxnSpPr>
            <p:spPr>
              <a:xfrm>
                <a:off x="3203848" y="5193196"/>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a:off x="3203848" y="4941168"/>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Connettore 1 11"/>
              <p:cNvCxnSpPr/>
              <p:nvPr/>
            </p:nvCxnSpPr>
            <p:spPr>
              <a:xfrm>
                <a:off x="3203848" y="2024844"/>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Connettore 1 12"/>
              <p:cNvCxnSpPr/>
              <p:nvPr/>
            </p:nvCxnSpPr>
            <p:spPr>
              <a:xfrm>
                <a:off x="3203848" y="1772816"/>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 name="CasellaDiTesto 15"/>
            <p:cNvSpPr txBox="1"/>
            <p:nvPr/>
          </p:nvSpPr>
          <p:spPr>
            <a:xfrm flipV="1">
              <a:off x="3347864" y="4653136"/>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17" name="CasellaDiTesto 16"/>
            <p:cNvSpPr txBox="1"/>
            <p:nvPr/>
          </p:nvSpPr>
          <p:spPr>
            <a:xfrm>
              <a:off x="1331640" y="4005064"/>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19" name="CasellaDiTesto 18"/>
            <p:cNvSpPr txBox="1"/>
            <p:nvPr/>
          </p:nvSpPr>
          <p:spPr>
            <a:xfrm flipV="1">
              <a:off x="3347864" y="4941168"/>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21" name="CasellaDiTesto 20"/>
            <p:cNvSpPr txBox="1"/>
            <p:nvPr/>
          </p:nvSpPr>
          <p:spPr>
            <a:xfrm>
              <a:off x="1331640" y="3717032"/>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22" name="CasellaDiTesto 21"/>
            <p:cNvSpPr txBox="1"/>
            <p:nvPr/>
          </p:nvSpPr>
          <p:spPr>
            <a:xfrm>
              <a:off x="1331640" y="3448164"/>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32" name="CasellaDiTesto 31"/>
            <p:cNvSpPr txBox="1"/>
            <p:nvPr/>
          </p:nvSpPr>
          <p:spPr>
            <a:xfrm>
              <a:off x="1331640" y="2152020"/>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33" name="CasellaDiTesto 32"/>
            <p:cNvSpPr txBox="1"/>
            <p:nvPr/>
          </p:nvSpPr>
          <p:spPr>
            <a:xfrm>
              <a:off x="1331640" y="1863988"/>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37" name="CasellaDiTesto 36"/>
            <p:cNvSpPr txBox="1"/>
            <p:nvPr/>
          </p:nvSpPr>
          <p:spPr>
            <a:xfrm>
              <a:off x="2987824" y="4941168"/>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38" name="CasellaDiTesto 37"/>
            <p:cNvSpPr txBox="1"/>
            <p:nvPr/>
          </p:nvSpPr>
          <p:spPr>
            <a:xfrm>
              <a:off x="2987824" y="4653136"/>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39" name="CasellaDiTesto 38"/>
            <p:cNvSpPr txBox="1"/>
            <p:nvPr/>
          </p:nvSpPr>
          <p:spPr>
            <a:xfrm>
              <a:off x="2987824" y="4384268"/>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40" name="CasellaDiTesto 39"/>
            <p:cNvSpPr txBox="1"/>
            <p:nvPr/>
          </p:nvSpPr>
          <p:spPr>
            <a:xfrm>
              <a:off x="1403648" y="696888"/>
              <a:ext cx="2736304" cy="523220"/>
            </a:xfrm>
            <a:prstGeom prst="rect">
              <a:avLst/>
            </a:prstGeom>
            <a:noFill/>
          </p:spPr>
          <p:txBody>
            <a:bodyPr wrap="square" rtlCol="0">
              <a:spAutoFit/>
            </a:bodyPr>
            <a:lstStyle/>
            <a:p>
              <a:r>
                <a:rPr lang="it-IT" sz="2800" b="1" dirty="0" err="1" smtClean="0">
                  <a:solidFill>
                    <a:srgbClr val="009999"/>
                  </a:solidFill>
                  <a:latin typeface="Comic Sans MS" pitchFamily="66" charset="0"/>
                </a:rPr>
                <a:t>Fe</a:t>
              </a:r>
              <a:r>
                <a:rPr lang="it-IT" sz="2800" b="1" baseline="30000" dirty="0" err="1" smtClean="0">
                  <a:solidFill>
                    <a:srgbClr val="009999"/>
                  </a:solidFill>
                  <a:latin typeface="Comic Sans MS" pitchFamily="66" charset="0"/>
                </a:rPr>
                <a:t>III</a:t>
              </a:r>
              <a:r>
                <a:rPr lang="it-IT" sz="2800" b="1" dirty="0" smtClean="0">
                  <a:solidFill>
                    <a:srgbClr val="009999"/>
                  </a:solidFill>
                  <a:latin typeface="Comic Sans MS" pitchFamily="66" charset="0"/>
                </a:rPr>
                <a:t>, d</a:t>
              </a:r>
              <a:r>
                <a:rPr lang="it-IT" sz="2800" b="1" baseline="30000" dirty="0" smtClean="0">
                  <a:solidFill>
                    <a:srgbClr val="009999"/>
                  </a:solidFill>
                  <a:latin typeface="Comic Sans MS" pitchFamily="66" charset="0"/>
                </a:rPr>
                <a:t>5</a:t>
              </a:r>
              <a:r>
                <a:rPr lang="it-IT" sz="2800" b="1" dirty="0" smtClean="0">
                  <a:solidFill>
                    <a:srgbClr val="009999"/>
                  </a:solidFill>
                  <a:latin typeface="Comic Sans MS" pitchFamily="66" charset="0"/>
                </a:rPr>
                <a:t>, O</a:t>
              </a:r>
              <a:r>
                <a:rPr lang="it-IT" sz="2800" b="1" baseline="-25000" dirty="0" smtClean="0">
                  <a:solidFill>
                    <a:srgbClr val="009999"/>
                  </a:solidFill>
                  <a:latin typeface="Comic Sans MS" pitchFamily="66" charset="0"/>
                </a:rPr>
                <a:t>h</a:t>
              </a:r>
              <a:endParaRPr lang="it-IT" sz="2800" b="1" baseline="-25000" dirty="0">
                <a:solidFill>
                  <a:srgbClr val="009999"/>
                </a:solidFill>
                <a:latin typeface="Comic Sans MS" pitchFamily="66" charset="0"/>
              </a:endParaRPr>
            </a:p>
          </p:txBody>
        </p:sp>
        <p:sp>
          <p:nvSpPr>
            <p:cNvPr id="42" name="CasellaDiTesto 41"/>
            <p:cNvSpPr txBox="1"/>
            <p:nvPr/>
          </p:nvSpPr>
          <p:spPr>
            <a:xfrm>
              <a:off x="755576" y="5517232"/>
              <a:ext cx="1584176" cy="400110"/>
            </a:xfrm>
            <a:prstGeom prst="rect">
              <a:avLst/>
            </a:prstGeom>
            <a:noFill/>
          </p:spPr>
          <p:txBody>
            <a:bodyPr wrap="square" rtlCol="0">
              <a:spAutoFit/>
            </a:bodyPr>
            <a:lstStyle/>
            <a:p>
              <a:pPr algn="ctr"/>
              <a:r>
                <a:rPr lang="it-IT" sz="2000" dirty="0" smtClean="0">
                  <a:latin typeface="Comic Sans MS" pitchFamily="66" charset="0"/>
                </a:rPr>
                <a:t>alto </a:t>
              </a:r>
              <a:r>
                <a:rPr lang="it-IT" sz="2000" dirty="0" err="1" smtClean="0">
                  <a:latin typeface="Comic Sans MS" pitchFamily="66" charset="0"/>
                </a:rPr>
                <a:t>spin</a:t>
              </a:r>
              <a:endParaRPr lang="it-IT" sz="2000" baseline="30000" dirty="0">
                <a:latin typeface="Comic Sans MS" pitchFamily="66" charset="0"/>
              </a:endParaRPr>
            </a:p>
          </p:txBody>
        </p:sp>
        <p:sp>
          <p:nvSpPr>
            <p:cNvPr id="43" name="CasellaDiTesto 42"/>
            <p:cNvSpPr txBox="1"/>
            <p:nvPr/>
          </p:nvSpPr>
          <p:spPr>
            <a:xfrm>
              <a:off x="2627784" y="5517232"/>
              <a:ext cx="1584176" cy="400110"/>
            </a:xfrm>
            <a:prstGeom prst="rect">
              <a:avLst/>
            </a:prstGeom>
            <a:noFill/>
          </p:spPr>
          <p:txBody>
            <a:bodyPr wrap="square" rtlCol="0">
              <a:spAutoFit/>
            </a:bodyPr>
            <a:lstStyle/>
            <a:p>
              <a:pPr algn="ctr"/>
              <a:r>
                <a:rPr lang="it-IT" sz="2000" dirty="0" smtClean="0">
                  <a:latin typeface="Comic Sans MS" pitchFamily="66" charset="0"/>
                </a:rPr>
                <a:t>basso </a:t>
              </a:r>
              <a:r>
                <a:rPr lang="it-IT" sz="2000" dirty="0" err="1" smtClean="0">
                  <a:latin typeface="Comic Sans MS" pitchFamily="66" charset="0"/>
                </a:rPr>
                <a:t>spin</a:t>
              </a:r>
              <a:endParaRPr lang="it-IT" sz="2000" baseline="30000" dirty="0">
                <a:latin typeface="Comic Sans MS" pitchFamily="66" charset="0"/>
              </a:endParaRPr>
            </a:p>
          </p:txBody>
        </p:sp>
        <p:cxnSp>
          <p:nvCxnSpPr>
            <p:cNvPr id="102" name="Connettore 1 101"/>
            <p:cNvCxnSpPr/>
            <p:nvPr/>
          </p:nvCxnSpPr>
          <p:spPr>
            <a:xfrm flipV="1">
              <a:off x="2267744" y="1700808"/>
              <a:ext cx="504056" cy="432048"/>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4" name="Connettore 1 103"/>
            <p:cNvCxnSpPr/>
            <p:nvPr/>
          </p:nvCxnSpPr>
          <p:spPr>
            <a:xfrm>
              <a:off x="2267744" y="4365104"/>
              <a:ext cx="576064" cy="288032"/>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112" name="Gruppo 111"/>
          <p:cNvGrpSpPr/>
          <p:nvPr/>
        </p:nvGrpSpPr>
        <p:grpSpPr>
          <a:xfrm>
            <a:off x="5004048" y="260648"/>
            <a:ext cx="3672408" cy="6264696"/>
            <a:chOff x="5004048" y="260648"/>
            <a:chExt cx="3672408" cy="6264696"/>
          </a:xfrm>
        </p:grpSpPr>
        <p:sp>
          <p:nvSpPr>
            <p:cNvPr id="99" name="Rettangolo 98"/>
            <p:cNvSpPr/>
            <p:nvPr/>
          </p:nvSpPr>
          <p:spPr>
            <a:xfrm>
              <a:off x="5148064" y="260648"/>
              <a:ext cx="3528392" cy="6120680"/>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0" name="Rettangolo 99"/>
            <p:cNvSpPr/>
            <p:nvPr/>
          </p:nvSpPr>
          <p:spPr>
            <a:xfrm>
              <a:off x="5004048" y="404664"/>
              <a:ext cx="3528392" cy="6120680"/>
            </a:xfrm>
            <a:prstGeom prst="rect">
              <a:avLst/>
            </a:prstGeom>
            <a:solidFill>
              <a:srgbClr val="F8F8F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1" name="CasellaDiTesto 30"/>
            <p:cNvSpPr txBox="1"/>
            <p:nvPr/>
          </p:nvSpPr>
          <p:spPr>
            <a:xfrm flipV="1">
              <a:off x="6012160" y="4077072"/>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grpSp>
          <p:nvGrpSpPr>
            <p:cNvPr id="44" name="Gruppo 43"/>
            <p:cNvGrpSpPr/>
            <p:nvPr/>
          </p:nvGrpSpPr>
          <p:grpSpPr>
            <a:xfrm>
              <a:off x="5580112" y="2232412"/>
              <a:ext cx="866192" cy="2088232"/>
              <a:chOff x="1261728" y="2420888"/>
              <a:chExt cx="866192" cy="2088232"/>
            </a:xfrm>
          </p:grpSpPr>
          <p:cxnSp>
            <p:nvCxnSpPr>
              <p:cNvPr id="45" name="Connettore 1 44"/>
              <p:cNvCxnSpPr/>
              <p:nvPr/>
            </p:nvCxnSpPr>
            <p:spPr>
              <a:xfrm>
                <a:off x="1263824" y="4509120"/>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Connettore 1 45"/>
              <p:cNvCxnSpPr/>
              <p:nvPr/>
            </p:nvCxnSpPr>
            <p:spPr>
              <a:xfrm>
                <a:off x="1263824" y="4257092"/>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Connettore 1 46"/>
              <p:cNvCxnSpPr/>
              <p:nvPr/>
            </p:nvCxnSpPr>
            <p:spPr>
              <a:xfrm>
                <a:off x="1261728" y="4005064"/>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Connettore 1 47"/>
              <p:cNvCxnSpPr/>
              <p:nvPr/>
            </p:nvCxnSpPr>
            <p:spPr>
              <a:xfrm>
                <a:off x="1263824" y="2672916"/>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Connettore 1 48"/>
              <p:cNvCxnSpPr/>
              <p:nvPr/>
            </p:nvCxnSpPr>
            <p:spPr>
              <a:xfrm>
                <a:off x="1263824" y="2420888"/>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0" name="Gruppo 49"/>
            <p:cNvGrpSpPr/>
            <p:nvPr/>
          </p:nvGrpSpPr>
          <p:grpSpPr>
            <a:xfrm>
              <a:off x="7236296" y="1584340"/>
              <a:ext cx="864096" cy="3672408"/>
              <a:chOff x="3203848" y="1772816"/>
              <a:chExt cx="864096" cy="3672408"/>
            </a:xfrm>
          </p:grpSpPr>
          <p:cxnSp>
            <p:nvCxnSpPr>
              <p:cNvPr id="51" name="Connettore 1 50"/>
              <p:cNvCxnSpPr/>
              <p:nvPr/>
            </p:nvCxnSpPr>
            <p:spPr>
              <a:xfrm>
                <a:off x="3203848" y="5445224"/>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Connettore 1 51"/>
              <p:cNvCxnSpPr/>
              <p:nvPr/>
            </p:nvCxnSpPr>
            <p:spPr>
              <a:xfrm>
                <a:off x="3203848" y="5193196"/>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Connettore 1 52"/>
              <p:cNvCxnSpPr/>
              <p:nvPr/>
            </p:nvCxnSpPr>
            <p:spPr>
              <a:xfrm>
                <a:off x="3203848" y="4941168"/>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Connettore 1 53"/>
              <p:cNvCxnSpPr/>
              <p:nvPr/>
            </p:nvCxnSpPr>
            <p:spPr>
              <a:xfrm>
                <a:off x="3203848" y="2024844"/>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Connettore 1 54"/>
              <p:cNvCxnSpPr/>
              <p:nvPr/>
            </p:nvCxnSpPr>
            <p:spPr>
              <a:xfrm>
                <a:off x="3203848" y="1772816"/>
                <a:ext cx="86409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6" name="CasellaDiTesto 55"/>
            <p:cNvSpPr txBox="1"/>
            <p:nvPr/>
          </p:nvSpPr>
          <p:spPr>
            <a:xfrm flipV="1">
              <a:off x="7668344" y="4797152"/>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57" name="CasellaDiTesto 56"/>
            <p:cNvSpPr txBox="1"/>
            <p:nvPr/>
          </p:nvSpPr>
          <p:spPr>
            <a:xfrm>
              <a:off x="5652120" y="4085456"/>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58" name="CasellaDiTesto 57"/>
            <p:cNvSpPr txBox="1"/>
            <p:nvPr/>
          </p:nvSpPr>
          <p:spPr>
            <a:xfrm flipV="1">
              <a:off x="7668344" y="5085184"/>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59" name="CasellaDiTesto 58"/>
            <p:cNvSpPr txBox="1"/>
            <p:nvPr/>
          </p:nvSpPr>
          <p:spPr>
            <a:xfrm>
              <a:off x="5652120" y="3797424"/>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60" name="CasellaDiTesto 59"/>
            <p:cNvSpPr txBox="1"/>
            <p:nvPr/>
          </p:nvSpPr>
          <p:spPr>
            <a:xfrm>
              <a:off x="5652120" y="3528556"/>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61" name="CasellaDiTesto 60"/>
            <p:cNvSpPr txBox="1"/>
            <p:nvPr/>
          </p:nvSpPr>
          <p:spPr>
            <a:xfrm>
              <a:off x="5652120" y="2232412"/>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62" name="CasellaDiTesto 61"/>
            <p:cNvSpPr txBox="1"/>
            <p:nvPr/>
          </p:nvSpPr>
          <p:spPr>
            <a:xfrm>
              <a:off x="5652120" y="1944380"/>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63" name="CasellaDiTesto 62"/>
            <p:cNvSpPr txBox="1"/>
            <p:nvPr/>
          </p:nvSpPr>
          <p:spPr>
            <a:xfrm>
              <a:off x="7308304" y="5021560"/>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64" name="CasellaDiTesto 63"/>
            <p:cNvSpPr txBox="1"/>
            <p:nvPr/>
          </p:nvSpPr>
          <p:spPr>
            <a:xfrm>
              <a:off x="7308304" y="4733528"/>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65" name="CasellaDiTesto 64"/>
            <p:cNvSpPr txBox="1"/>
            <p:nvPr/>
          </p:nvSpPr>
          <p:spPr>
            <a:xfrm>
              <a:off x="7308304" y="4464660"/>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sp>
          <p:nvSpPr>
            <p:cNvPr id="66" name="CasellaDiTesto 65"/>
            <p:cNvSpPr txBox="1"/>
            <p:nvPr/>
          </p:nvSpPr>
          <p:spPr>
            <a:xfrm>
              <a:off x="5436096" y="624880"/>
              <a:ext cx="2664296" cy="523220"/>
            </a:xfrm>
            <a:prstGeom prst="rect">
              <a:avLst/>
            </a:prstGeom>
            <a:noFill/>
          </p:spPr>
          <p:txBody>
            <a:bodyPr wrap="square" rtlCol="0">
              <a:spAutoFit/>
            </a:bodyPr>
            <a:lstStyle/>
            <a:p>
              <a:pPr algn="ctr"/>
              <a:r>
                <a:rPr lang="it-IT" sz="2800" b="1" dirty="0" err="1" smtClean="0">
                  <a:solidFill>
                    <a:srgbClr val="CC0000"/>
                  </a:solidFill>
                  <a:latin typeface="Comic Sans MS" pitchFamily="66" charset="0"/>
                </a:rPr>
                <a:t>Fe</a:t>
              </a:r>
              <a:r>
                <a:rPr lang="it-IT" sz="2800" b="1" baseline="30000" dirty="0" err="1" smtClean="0">
                  <a:solidFill>
                    <a:srgbClr val="CC0000"/>
                  </a:solidFill>
                  <a:latin typeface="Comic Sans MS" pitchFamily="66" charset="0"/>
                </a:rPr>
                <a:t>II</a:t>
              </a:r>
              <a:r>
                <a:rPr lang="it-IT" sz="2800" b="1" dirty="0" smtClean="0">
                  <a:solidFill>
                    <a:srgbClr val="CC0000"/>
                  </a:solidFill>
                  <a:latin typeface="Comic Sans MS" pitchFamily="66" charset="0"/>
                </a:rPr>
                <a:t>, d</a:t>
              </a:r>
              <a:r>
                <a:rPr lang="it-IT" sz="2800" b="1" baseline="30000" dirty="0" smtClean="0">
                  <a:solidFill>
                    <a:srgbClr val="CC0000"/>
                  </a:solidFill>
                  <a:latin typeface="Comic Sans MS" pitchFamily="66" charset="0"/>
                </a:rPr>
                <a:t>6</a:t>
              </a:r>
              <a:r>
                <a:rPr lang="it-IT" sz="2800" b="1" dirty="0" smtClean="0">
                  <a:solidFill>
                    <a:srgbClr val="CC0000"/>
                  </a:solidFill>
                  <a:latin typeface="Comic Sans MS" pitchFamily="66" charset="0"/>
                </a:rPr>
                <a:t>, O</a:t>
              </a:r>
              <a:r>
                <a:rPr lang="it-IT" sz="2800" b="1" baseline="-25000" dirty="0" smtClean="0">
                  <a:solidFill>
                    <a:srgbClr val="CC0000"/>
                  </a:solidFill>
                  <a:latin typeface="Comic Sans MS" pitchFamily="66" charset="0"/>
                </a:rPr>
                <a:t>h</a:t>
              </a:r>
              <a:endParaRPr lang="it-IT" sz="2800" b="1" baseline="-25000" dirty="0">
                <a:solidFill>
                  <a:srgbClr val="CC0000"/>
                </a:solidFill>
                <a:latin typeface="Comic Sans MS" pitchFamily="66" charset="0"/>
              </a:endParaRPr>
            </a:p>
          </p:txBody>
        </p:sp>
        <p:sp>
          <p:nvSpPr>
            <p:cNvPr id="67" name="CasellaDiTesto 66"/>
            <p:cNvSpPr txBox="1"/>
            <p:nvPr/>
          </p:nvSpPr>
          <p:spPr>
            <a:xfrm>
              <a:off x="5220072" y="5549170"/>
              <a:ext cx="1584176" cy="400110"/>
            </a:xfrm>
            <a:prstGeom prst="rect">
              <a:avLst/>
            </a:prstGeom>
            <a:noFill/>
          </p:spPr>
          <p:txBody>
            <a:bodyPr wrap="square" rtlCol="0">
              <a:spAutoFit/>
            </a:bodyPr>
            <a:lstStyle/>
            <a:p>
              <a:pPr algn="ctr"/>
              <a:r>
                <a:rPr lang="it-IT" sz="2000" dirty="0" smtClean="0">
                  <a:latin typeface="Comic Sans MS" pitchFamily="66" charset="0"/>
                </a:rPr>
                <a:t>alto </a:t>
              </a:r>
              <a:r>
                <a:rPr lang="it-IT" sz="2000" dirty="0" err="1" smtClean="0">
                  <a:latin typeface="Comic Sans MS" pitchFamily="66" charset="0"/>
                </a:rPr>
                <a:t>spin</a:t>
              </a:r>
              <a:endParaRPr lang="it-IT" sz="2000" baseline="30000" dirty="0">
                <a:latin typeface="Comic Sans MS" pitchFamily="66" charset="0"/>
              </a:endParaRPr>
            </a:p>
          </p:txBody>
        </p:sp>
        <p:sp>
          <p:nvSpPr>
            <p:cNvPr id="68" name="CasellaDiTesto 67"/>
            <p:cNvSpPr txBox="1"/>
            <p:nvPr/>
          </p:nvSpPr>
          <p:spPr>
            <a:xfrm>
              <a:off x="6948264" y="5549170"/>
              <a:ext cx="1584176" cy="400110"/>
            </a:xfrm>
            <a:prstGeom prst="rect">
              <a:avLst/>
            </a:prstGeom>
            <a:noFill/>
          </p:spPr>
          <p:txBody>
            <a:bodyPr wrap="square" rtlCol="0">
              <a:spAutoFit/>
            </a:bodyPr>
            <a:lstStyle/>
            <a:p>
              <a:pPr algn="ctr"/>
              <a:r>
                <a:rPr lang="it-IT" sz="2000" dirty="0" smtClean="0">
                  <a:latin typeface="Comic Sans MS" pitchFamily="66" charset="0"/>
                </a:rPr>
                <a:t>basso </a:t>
              </a:r>
              <a:r>
                <a:rPr lang="it-IT" sz="2000" dirty="0" err="1" smtClean="0">
                  <a:latin typeface="Comic Sans MS" pitchFamily="66" charset="0"/>
                </a:rPr>
                <a:t>spin</a:t>
              </a:r>
              <a:endParaRPr lang="it-IT" sz="2000" baseline="30000" dirty="0">
                <a:latin typeface="Comic Sans MS" pitchFamily="66" charset="0"/>
              </a:endParaRPr>
            </a:p>
          </p:txBody>
        </p:sp>
        <p:sp>
          <p:nvSpPr>
            <p:cNvPr id="94" name="CasellaDiTesto 93"/>
            <p:cNvSpPr txBox="1"/>
            <p:nvPr/>
          </p:nvSpPr>
          <p:spPr>
            <a:xfrm flipV="1">
              <a:off x="7668344" y="4509120"/>
              <a:ext cx="360040" cy="523220"/>
            </a:xfrm>
            <a:prstGeom prst="rect">
              <a:avLst/>
            </a:prstGeom>
            <a:noFill/>
          </p:spPr>
          <p:txBody>
            <a:bodyPr wrap="square" rtlCol="0">
              <a:spAutoFit/>
            </a:bodyPr>
            <a:lstStyle/>
            <a:p>
              <a:pPr algn="ctr"/>
              <a:r>
                <a:rPr lang="it-IT" sz="2800" dirty="0" smtClean="0">
                  <a:sym typeface="Wingdings 3"/>
                </a:rPr>
                <a:t></a:t>
              </a:r>
              <a:endParaRPr lang="it-IT" sz="2800" dirty="0"/>
            </a:p>
          </p:txBody>
        </p:sp>
        <p:cxnSp>
          <p:nvCxnSpPr>
            <p:cNvPr id="103" name="Connettore 1 102"/>
            <p:cNvCxnSpPr/>
            <p:nvPr/>
          </p:nvCxnSpPr>
          <p:spPr>
            <a:xfrm flipV="1">
              <a:off x="6588224" y="1772816"/>
              <a:ext cx="504056" cy="432048"/>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08" name="Connettore 1 107"/>
            <p:cNvCxnSpPr/>
            <p:nvPr/>
          </p:nvCxnSpPr>
          <p:spPr>
            <a:xfrm>
              <a:off x="6588224" y="4437112"/>
              <a:ext cx="576064" cy="288032"/>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109" name="CasellaDiTesto 108"/>
          <p:cNvSpPr txBox="1"/>
          <p:nvPr/>
        </p:nvSpPr>
        <p:spPr>
          <a:xfrm>
            <a:off x="971600" y="5930116"/>
            <a:ext cx="1224136" cy="523220"/>
          </a:xfrm>
          <a:prstGeom prst="rect">
            <a:avLst/>
          </a:prstGeom>
          <a:noFill/>
        </p:spPr>
        <p:txBody>
          <a:bodyPr wrap="square" rtlCol="0">
            <a:spAutoFit/>
          </a:bodyPr>
          <a:lstStyle/>
          <a:p>
            <a:pPr algn="ctr"/>
            <a:r>
              <a:rPr lang="it-IT" sz="2800" b="1" dirty="0" smtClean="0">
                <a:solidFill>
                  <a:srgbClr val="009999"/>
                </a:solidFill>
                <a:latin typeface="Comic Sans MS" pitchFamily="66" charset="0"/>
              </a:rPr>
              <a:t>hard</a:t>
            </a:r>
            <a:endParaRPr lang="it-IT" sz="2800" b="1" baseline="30000" dirty="0">
              <a:solidFill>
                <a:srgbClr val="009999"/>
              </a:solidFill>
              <a:latin typeface="Comic Sans MS" pitchFamily="66" charset="0"/>
            </a:endParaRPr>
          </a:p>
        </p:txBody>
      </p:sp>
      <p:sp>
        <p:nvSpPr>
          <p:cNvPr id="110" name="CasellaDiTesto 109"/>
          <p:cNvSpPr txBox="1"/>
          <p:nvPr/>
        </p:nvSpPr>
        <p:spPr>
          <a:xfrm>
            <a:off x="7164288" y="5930116"/>
            <a:ext cx="1224136" cy="523220"/>
          </a:xfrm>
          <a:prstGeom prst="rect">
            <a:avLst/>
          </a:prstGeom>
          <a:noFill/>
        </p:spPr>
        <p:txBody>
          <a:bodyPr wrap="square" rtlCol="0">
            <a:spAutoFit/>
          </a:bodyPr>
          <a:lstStyle/>
          <a:p>
            <a:pPr algn="ctr"/>
            <a:r>
              <a:rPr lang="it-IT" sz="2800" b="1" dirty="0" smtClean="0">
                <a:solidFill>
                  <a:srgbClr val="CC0000"/>
                </a:solidFill>
                <a:latin typeface="Comic Sans MS" pitchFamily="66" charset="0"/>
              </a:rPr>
              <a:t>soft</a:t>
            </a:r>
            <a:endParaRPr lang="it-IT" sz="2800" b="1" baseline="30000" dirty="0">
              <a:solidFill>
                <a:srgbClr val="CC0000"/>
              </a:solidFill>
              <a:latin typeface="Comic Sans MS" pitchFamily="66" charset="0"/>
            </a:endParaRPr>
          </a:p>
        </p:txBody>
      </p:sp>
      <p:cxnSp>
        <p:nvCxnSpPr>
          <p:cNvPr id="114" name="Connettore 2 113"/>
          <p:cNvCxnSpPr/>
          <p:nvPr/>
        </p:nvCxnSpPr>
        <p:spPr>
          <a:xfrm>
            <a:off x="2339752" y="6237312"/>
            <a:ext cx="4680520" cy="0"/>
          </a:xfrm>
          <a:prstGeom prst="straightConnector1">
            <a:avLst/>
          </a:prstGeom>
          <a:ln w="28575">
            <a:solidFill>
              <a:schemeClr val="tx1"/>
            </a:solidFill>
            <a:prstDash val="sysDash"/>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116" name="Rettangolo 115"/>
          <p:cNvSpPr/>
          <p:nvPr/>
        </p:nvSpPr>
        <p:spPr>
          <a:xfrm>
            <a:off x="1691680" y="1322529"/>
            <a:ext cx="6120680" cy="34563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7" name="Rettangolo 116"/>
          <p:cNvSpPr/>
          <p:nvPr/>
        </p:nvSpPr>
        <p:spPr>
          <a:xfrm>
            <a:off x="1547664" y="1466545"/>
            <a:ext cx="6120680" cy="3456384"/>
          </a:xfrm>
          <a:prstGeom prst="rect">
            <a:avLst/>
          </a:prstGeom>
          <a:solidFill>
            <a:srgbClr val="FFFFCC"/>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cxnSp>
        <p:nvCxnSpPr>
          <p:cNvPr id="118" name="Connettore 1 117"/>
          <p:cNvCxnSpPr/>
          <p:nvPr/>
        </p:nvCxnSpPr>
        <p:spPr>
          <a:xfrm>
            <a:off x="1763688" y="1970601"/>
            <a:ext cx="576064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Connettore 1 118"/>
          <p:cNvCxnSpPr/>
          <p:nvPr/>
        </p:nvCxnSpPr>
        <p:spPr>
          <a:xfrm flipH="1">
            <a:off x="5940152" y="1538553"/>
            <a:ext cx="28128" cy="331236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aphicFrame>
        <p:nvGraphicFramePr>
          <p:cNvPr id="120" name="Tabella 119"/>
          <p:cNvGraphicFramePr>
            <a:graphicFrameLocks noGrp="1"/>
          </p:cNvGraphicFramePr>
          <p:nvPr>
            <p:extLst>
              <p:ext uri="{D42A27DB-BD31-4B8C-83A1-F6EECF244321}">
                <p14:modId xmlns:p14="http://schemas.microsoft.com/office/powerpoint/2010/main" val="1065161531"/>
              </p:ext>
            </p:extLst>
          </p:nvPr>
        </p:nvGraphicFramePr>
        <p:xfrm>
          <a:off x="1763688" y="1610561"/>
          <a:ext cx="5744284" cy="3330607"/>
        </p:xfrm>
        <a:graphic>
          <a:graphicData uri="http://schemas.openxmlformats.org/drawingml/2006/table">
            <a:tbl>
              <a:tblPr/>
              <a:tblGrid>
                <a:gridCol w="4268479"/>
                <a:gridCol w="1475805"/>
              </a:tblGrid>
              <a:tr h="475801">
                <a:tc>
                  <a:txBody>
                    <a:bodyPr/>
                    <a:lstStyle/>
                    <a:p>
                      <a:pPr algn="ctr">
                        <a:lnSpc>
                          <a:spcPct val="115000"/>
                        </a:lnSpc>
                        <a:spcAft>
                          <a:spcPts val="0"/>
                        </a:spcAft>
                      </a:pPr>
                      <a:r>
                        <a:rPr lang="it-IT" sz="1800" dirty="0" smtClean="0">
                          <a:solidFill>
                            <a:srgbClr val="660033"/>
                          </a:solidFill>
                          <a:latin typeface="Comic Sans MS"/>
                          <a:ea typeface="Georgia"/>
                          <a:cs typeface="Times New Roman"/>
                        </a:rPr>
                        <a:t>semi-reazione</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c>
                  <a:txBody>
                    <a:bodyPr/>
                    <a:lstStyle/>
                    <a:p>
                      <a:pPr algn="ctr">
                        <a:lnSpc>
                          <a:spcPct val="115000"/>
                        </a:lnSpc>
                        <a:spcAft>
                          <a:spcPts val="0"/>
                        </a:spcAft>
                      </a:pPr>
                      <a:r>
                        <a:rPr lang="it-IT" sz="1800" i="1" dirty="0" err="1">
                          <a:solidFill>
                            <a:srgbClr val="660033"/>
                          </a:solidFill>
                          <a:latin typeface="Comic Sans MS"/>
                          <a:ea typeface="Georgia"/>
                          <a:cs typeface="Times New Roman"/>
                        </a:rPr>
                        <a:t>E°</a:t>
                      </a:r>
                      <a:r>
                        <a:rPr lang="it-IT" sz="1800" dirty="0">
                          <a:solidFill>
                            <a:srgbClr val="660033"/>
                          </a:solidFill>
                          <a:latin typeface="Comic Sans MS"/>
                          <a:ea typeface="Georgia"/>
                          <a:cs typeface="Times New Roman"/>
                        </a:rPr>
                        <a:t>, V vs NHE</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r>
              <a:tr h="475801">
                <a:tc>
                  <a:txBody>
                    <a:bodyPr/>
                    <a:lstStyle/>
                    <a:p>
                      <a:pPr algn="l">
                        <a:lnSpc>
                          <a:spcPct val="115000"/>
                        </a:lnSpc>
                        <a:spcBef>
                          <a:spcPts val="200"/>
                        </a:spcBef>
                        <a:spcAft>
                          <a:spcPts val="0"/>
                        </a:spcAft>
                      </a:pP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III</a:t>
                      </a:r>
                      <a:r>
                        <a:rPr lang="it-IT" sz="1800" dirty="0">
                          <a:solidFill>
                            <a:srgbClr val="660033"/>
                          </a:solidFill>
                          <a:latin typeface="Comic Sans MS"/>
                          <a:ea typeface="Georgia"/>
                          <a:cs typeface="Times New Roman"/>
                        </a:rPr>
                        <a:t>(EDTA)]</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 e</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a:t>
                      </a:r>
                      <a:r>
                        <a:rPr lang="it-IT" sz="1800" dirty="0">
                          <a:solidFill>
                            <a:srgbClr val="660033"/>
                          </a:solidFill>
                          <a:latin typeface="Comic Sans MS"/>
                          <a:ea typeface="Georgia"/>
                          <a:cs typeface="Times New Roman"/>
                          <a:sym typeface="Wingdings 3"/>
                        </a:rPr>
                        <a:t></a:t>
                      </a:r>
                      <a:r>
                        <a:rPr lang="it-IT" sz="1800" dirty="0">
                          <a:solidFill>
                            <a:srgbClr val="660033"/>
                          </a:solidFill>
                          <a:latin typeface="Comic Sans MS"/>
                          <a:ea typeface="Georgia"/>
                          <a:cs typeface="Times New Roman"/>
                        </a:rPr>
                        <a:t> [</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a:t>
                      </a:r>
                      <a:r>
                        <a:rPr lang="it-IT" sz="1800" dirty="0">
                          <a:solidFill>
                            <a:srgbClr val="660033"/>
                          </a:solidFill>
                          <a:latin typeface="Comic Sans MS"/>
                          <a:ea typeface="Georgia"/>
                          <a:cs typeface="Times New Roman"/>
                        </a:rPr>
                        <a:t>(EDTA]</a:t>
                      </a:r>
                      <a:r>
                        <a:rPr lang="it-IT" sz="1800" baseline="30000" dirty="0">
                          <a:solidFill>
                            <a:srgbClr val="660033"/>
                          </a:solidFill>
                          <a:latin typeface="Comic Sans MS"/>
                          <a:ea typeface="Georgia"/>
                          <a:cs typeface="Times New Roman"/>
                        </a:rPr>
                        <a:t>2</a:t>
                      </a:r>
                      <a:r>
                        <a:rPr lang="it-IT" sz="1800" baseline="30000" dirty="0">
                          <a:solidFill>
                            <a:srgbClr val="660033"/>
                          </a:solidFill>
                          <a:latin typeface="Comic Sans MS"/>
                          <a:ea typeface="Georgia"/>
                          <a:cs typeface="Times New Roman"/>
                          <a:sym typeface="Symbol"/>
                        </a:rPr>
                        <a:t></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c>
                  <a:txBody>
                    <a:bodyPr/>
                    <a:lstStyle/>
                    <a:p>
                      <a:pPr algn="ctr">
                        <a:lnSpc>
                          <a:spcPct val="115000"/>
                        </a:lnSpc>
                        <a:spcBef>
                          <a:spcPts val="200"/>
                        </a:spcBef>
                        <a:spcAft>
                          <a:spcPts val="0"/>
                        </a:spcAft>
                      </a:pPr>
                      <a:r>
                        <a:rPr lang="it-IT" sz="1800" dirty="0">
                          <a:solidFill>
                            <a:srgbClr val="660033"/>
                          </a:solidFill>
                          <a:latin typeface="Comic Sans MS"/>
                          <a:ea typeface="Georgia"/>
                          <a:cs typeface="Times New Roman"/>
                        </a:rPr>
                        <a:t>0.10</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r>
              <a:tr h="475801">
                <a:tc>
                  <a:txBody>
                    <a:bodyPr/>
                    <a:lstStyle/>
                    <a:p>
                      <a:pPr algn="l">
                        <a:lnSpc>
                          <a:spcPct val="115000"/>
                        </a:lnSpc>
                        <a:spcBef>
                          <a:spcPts val="200"/>
                        </a:spcBef>
                        <a:spcAft>
                          <a:spcPts val="0"/>
                        </a:spcAft>
                      </a:pP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III</a:t>
                      </a:r>
                      <a:r>
                        <a:rPr lang="it-IT" sz="1800" dirty="0">
                          <a:solidFill>
                            <a:srgbClr val="660033"/>
                          </a:solidFill>
                          <a:latin typeface="Comic Sans MS"/>
                          <a:ea typeface="Georgia"/>
                          <a:cs typeface="Times New Roman"/>
                        </a:rPr>
                        <a:t>(CN)</a:t>
                      </a:r>
                      <a:r>
                        <a:rPr lang="it-IT" sz="1800" baseline="-25000" dirty="0">
                          <a:solidFill>
                            <a:srgbClr val="660033"/>
                          </a:solidFill>
                          <a:latin typeface="Comic Sans MS"/>
                          <a:ea typeface="Georgia"/>
                          <a:cs typeface="Times New Roman"/>
                        </a:rPr>
                        <a:t>6</a:t>
                      </a:r>
                      <a:r>
                        <a:rPr lang="it-IT" sz="1800" dirty="0">
                          <a:solidFill>
                            <a:srgbClr val="660033"/>
                          </a:solidFill>
                          <a:latin typeface="Comic Sans MS"/>
                          <a:ea typeface="Georgia"/>
                          <a:cs typeface="Times New Roman"/>
                        </a:rPr>
                        <a:t>]</a:t>
                      </a:r>
                      <a:r>
                        <a:rPr lang="it-IT" sz="1800" baseline="30000" dirty="0">
                          <a:solidFill>
                            <a:srgbClr val="660033"/>
                          </a:solidFill>
                          <a:latin typeface="Comic Sans MS"/>
                          <a:ea typeface="Georgia"/>
                          <a:cs typeface="Times New Roman"/>
                        </a:rPr>
                        <a:t>3</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 e</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a:t>
                      </a:r>
                      <a:r>
                        <a:rPr lang="it-IT" sz="1800" dirty="0">
                          <a:solidFill>
                            <a:srgbClr val="660033"/>
                          </a:solidFill>
                          <a:latin typeface="Comic Sans MS"/>
                          <a:ea typeface="Georgia"/>
                          <a:cs typeface="Times New Roman"/>
                          <a:sym typeface="Wingdings 3"/>
                        </a:rPr>
                        <a:t></a:t>
                      </a:r>
                      <a:r>
                        <a:rPr lang="it-IT" sz="1800" dirty="0">
                          <a:solidFill>
                            <a:srgbClr val="660033"/>
                          </a:solidFill>
                          <a:latin typeface="Comic Sans MS"/>
                          <a:ea typeface="Georgia"/>
                          <a:cs typeface="Times New Roman"/>
                        </a:rPr>
                        <a:t> [</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a:t>
                      </a:r>
                      <a:r>
                        <a:rPr lang="it-IT" sz="1800" dirty="0">
                          <a:solidFill>
                            <a:srgbClr val="660033"/>
                          </a:solidFill>
                          <a:latin typeface="Comic Sans MS"/>
                          <a:ea typeface="Georgia"/>
                          <a:cs typeface="Times New Roman"/>
                        </a:rPr>
                        <a:t>(CN)</a:t>
                      </a:r>
                      <a:r>
                        <a:rPr lang="it-IT" sz="1800" baseline="-25000" dirty="0">
                          <a:solidFill>
                            <a:srgbClr val="660033"/>
                          </a:solidFill>
                          <a:latin typeface="Comic Sans MS"/>
                          <a:ea typeface="Georgia"/>
                          <a:cs typeface="Times New Roman"/>
                        </a:rPr>
                        <a:t>6</a:t>
                      </a:r>
                      <a:r>
                        <a:rPr lang="it-IT" sz="1800" dirty="0">
                          <a:solidFill>
                            <a:srgbClr val="660033"/>
                          </a:solidFill>
                          <a:latin typeface="Comic Sans MS"/>
                          <a:ea typeface="Georgia"/>
                          <a:cs typeface="Times New Roman"/>
                        </a:rPr>
                        <a:t>]</a:t>
                      </a:r>
                      <a:r>
                        <a:rPr lang="it-IT" sz="1800" baseline="30000" dirty="0">
                          <a:solidFill>
                            <a:srgbClr val="660033"/>
                          </a:solidFill>
                          <a:latin typeface="Comic Sans MS"/>
                          <a:ea typeface="Georgia"/>
                          <a:cs typeface="Times New Roman"/>
                        </a:rPr>
                        <a:t>4</a:t>
                      </a:r>
                      <a:r>
                        <a:rPr lang="it-IT" sz="1800" baseline="30000" dirty="0">
                          <a:solidFill>
                            <a:srgbClr val="660033"/>
                          </a:solidFill>
                          <a:latin typeface="Comic Sans MS"/>
                          <a:ea typeface="Georgia"/>
                          <a:cs typeface="Times New Roman"/>
                          <a:sym typeface="Symbol"/>
                        </a:rPr>
                        <a:t></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c>
                  <a:txBody>
                    <a:bodyPr/>
                    <a:lstStyle/>
                    <a:p>
                      <a:pPr algn="ctr">
                        <a:lnSpc>
                          <a:spcPct val="115000"/>
                        </a:lnSpc>
                        <a:spcBef>
                          <a:spcPts val="200"/>
                        </a:spcBef>
                        <a:spcAft>
                          <a:spcPts val="0"/>
                        </a:spcAft>
                      </a:pPr>
                      <a:r>
                        <a:rPr lang="it-IT" sz="1800" dirty="0">
                          <a:solidFill>
                            <a:srgbClr val="660033"/>
                          </a:solidFill>
                          <a:latin typeface="Comic Sans MS"/>
                          <a:ea typeface="Georgia"/>
                          <a:cs typeface="Times New Roman"/>
                        </a:rPr>
                        <a:t>0.22</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r>
              <a:tr h="475801">
                <a:tc>
                  <a:txBody>
                    <a:bodyPr/>
                    <a:lstStyle/>
                    <a:p>
                      <a:pPr algn="l">
                        <a:lnSpc>
                          <a:spcPct val="115000"/>
                        </a:lnSpc>
                        <a:spcBef>
                          <a:spcPts val="200"/>
                        </a:spcBef>
                        <a:spcAft>
                          <a:spcPts val="0"/>
                        </a:spcAft>
                      </a:pP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III</a:t>
                      </a: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citrate</a:t>
                      </a:r>
                      <a:r>
                        <a:rPr lang="it-IT" sz="1800" dirty="0">
                          <a:solidFill>
                            <a:srgbClr val="660033"/>
                          </a:solidFill>
                          <a:latin typeface="Comic Sans MS"/>
                          <a:ea typeface="Georgia"/>
                          <a:cs typeface="Times New Roman"/>
                        </a:rPr>
                        <a:t>)] + e</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a:t>
                      </a:r>
                      <a:r>
                        <a:rPr lang="it-IT" sz="1800" dirty="0">
                          <a:solidFill>
                            <a:srgbClr val="660033"/>
                          </a:solidFill>
                          <a:latin typeface="Comic Sans MS"/>
                          <a:ea typeface="Georgia"/>
                          <a:cs typeface="Times New Roman"/>
                          <a:sym typeface="Wingdings 3"/>
                        </a:rPr>
                        <a:t></a:t>
                      </a:r>
                      <a:r>
                        <a:rPr lang="it-IT" sz="1800" dirty="0">
                          <a:solidFill>
                            <a:srgbClr val="660033"/>
                          </a:solidFill>
                          <a:latin typeface="Comic Sans MS"/>
                          <a:ea typeface="Georgia"/>
                          <a:cs typeface="Times New Roman"/>
                        </a:rPr>
                        <a:t> [</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a:t>
                      </a: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citrate</a:t>
                      </a:r>
                      <a:r>
                        <a:rPr lang="it-IT" sz="1800" dirty="0">
                          <a:solidFill>
                            <a:srgbClr val="660033"/>
                          </a:solidFill>
                          <a:latin typeface="Comic Sans MS"/>
                          <a:ea typeface="Georgia"/>
                          <a:cs typeface="Times New Roman"/>
                        </a:rPr>
                        <a:t>)]</a:t>
                      </a:r>
                      <a:r>
                        <a:rPr lang="it-IT" sz="1800" baseline="30000" dirty="0">
                          <a:solidFill>
                            <a:srgbClr val="660033"/>
                          </a:solidFill>
                          <a:latin typeface="Comic Sans MS"/>
                          <a:ea typeface="Georgia"/>
                          <a:cs typeface="Times New Roman"/>
                          <a:sym typeface="Symbol"/>
                        </a:rPr>
                        <a:t></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c>
                  <a:txBody>
                    <a:bodyPr/>
                    <a:lstStyle/>
                    <a:p>
                      <a:pPr algn="ctr">
                        <a:lnSpc>
                          <a:spcPct val="115000"/>
                        </a:lnSpc>
                        <a:spcBef>
                          <a:spcPts val="200"/>
                        </a:spcBef>
                        <a:spcAft>
                          <a:spcPts val="0"/>
                        </a:spcAft>
                      </a:pPr>
                      <a:r>
                        <a:rPr lang="it-IT" sz="1800" dirty="0">
                          <a:solidFill>
                            <a:srgbClr val="660033"/>
                          </a:solidFill>
                          <a:latin typeface="Comic Sans MS"/>
                          <a:ea typeface="Georgia"/>
                          <a:cs typeface="Times New Roman"/>
                        </a:rPr>
                        <a:t>0.38</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r>
              <a:tr h="475801">
                <a:tc>
                  <a:txBody>
                    <a:bodyPr/>
                    <a:lstStyle/>
                    <a:p>
                      <a:pPr algn="l">
                        <a:lnSpc>
                          <a:spcPct val="115000"/>
                        </a:lnSpc>
                        <a:spcBef>
                          <a:spcPts val="200"/>
                        </a:spcBef>
                        <a:spcAft>
                          <a:spcPts val="0"/>
                        </a:spcAft>
                      </a:pPr>
                      <a:r>
                        <a:rPr lang="it-IT" sz="1800" dirty="0" smtClean="0">
                          <a:solidFill>
                            <a:srgbClr val="660033"/>
                          </a:solidFill>
                          <a:latin typeface="Comic Sans MS"/>
                          <a:ea typeface="Georgia"/>
                          <a:cs typeface="Times New Roman"/>
                        </a:rPr>
                        <a:t>Fe</a:t>
                      </a:r>
                      <a:r>
                        <a:rPr lang="it-IT" sz="1800" baseline="30000" dirty="0" smtClean="0">
                          <a:solidFill>
                            <a:srgbClr val="660033"/>
                          </a:solidFill>
                          <a:latin typeface="Comic Sans MS"/>
                          <a:ea typeface="Georgia"/>
                          <a:cs typeface="Times New Roman"/>
                        </a:rPr>
                        <a:t>3</a:t>
                      </a:r>
                      <a:r>
                        <a:rPr lang="it-IT" sz="1800" baseline="30000" dirty="0">
                          <a:solidFill>
                            <a:srgbClr val="660033"/>
                          </a:solidFill>
                          <a:latin typeface="Comic Sans MS"/>
                          <a:ea typeface="Georgia"/>
                          <a:cs typeface="Times New Roman"/>
                        </a:rPr>
                        <a:t>+</a:t>
                      </a:r>
                      <a:r>
                        <a:rPr lang="it-IT" sz="1800" dirty="0">
                          <a:solidFill>
                            <a:srgbClr val="660033"/>
                          </a:solidFill>
                          <a:latin typeface="Comic Sans MS"/>
                          <a:ea typeface="Georgia"/>
                          <a:cs typeface="Times New Roman"/>
                        </a:rPr>
                        <a:t> + e</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a:t>
                      </a:r>
                      <a:r>
                        <a:rPr lang="it-IT" sz="1800" dirty="0">
                          <a:solidFill>
                            <a:srgbClr val="660033"/>
                          </a:solidFill>
                          <a:latin typeface="Comic Sans MS"/>
                          <a:ea typeface="Georgia"/>
                          <a:cs typeface="Times New Roman"/>
                          <a:sym typeface="Wingdings 3"/>
                        </a:rPr>
                        <a:t></a:t>
                      </a:r>
                      <a:r>
                        <a:rPr lang="it-IT" sz="1800" dirty="0">
                          <a:solidFill>
                            <a:srgbClr val="660033"/>
                          </a:solidFill>
                          <a:latin typeface="Comic Sans MS"/>
                          <a:ea typeface="Georgia"/>
                          <a:cs typeface="Times New Roman"/>
                        </a:rPr>
                        <a:t> Fe</a:t>
                      </a:r>
                      <a:r>
                        <a:rPr lang="it-IT" sz="1800" baseline="30000" dirty="0">
                          <a:solidFill>
                            <a:srgbClr val="660033"/>
                          </a:solidFill>
                          <a:latin typeface="Comic Sans MS"/>
                          <a:ea typeface="Georgia"/>
                          <a:cs typeface="Times New Roman"/>
                        </a:rPr>
                        <a:t>2+</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c>
                  <a:txBody>
                    <a:bodyPr/>
                    <a:lstStyle/>
                    <a:p>
                      <a:pPr algn="ctr">
                        <a:lnSpc>
                          <a:spcPct val="115000"/>
                        </a:lnSpc>
                        <a:spcBef>
                          <a:spcPts val="200"/>
                        </a:spcBef>
                        <a:spcAft>
                          <a:spcPts val="0"/>
                        </a:spcAft>
                      </a:pPr>
                      <a:r>
                        <a:rPr lang="it-IT" sz="1800" dirty="0">
                          <a:solidFill>
                            <a:srgbClr val="660033"/>
                          </a:solidFill>
                          <a:latin typeface="Comic Sans MS"/>
                          <a:ea typeface="Georgia"/>
                          <a:cs typeface="Times New Roman"/>
                        </a:rPr>
                        <a:t>0.77</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r>
              <a:tr h="475801">
                <a:tc>
                  <a:txBody>
                    <a:bodyPr/>
                    <a:lstStyle/>
                    <a:p>
                      <a:pPr algn="l">
                        <a:lnSpc>
                          <a:spcPct val="115000"/>
                        </a:lnSpc>
                        <a:spcBef>
                          <a:spcPts val="200"/>
                        </a:spcBef>
                        <a:spcAft>
                          <a:spcPts val="0"/>
                        </a:spcAft>
                      </a:pP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III</a:t>
                      </a: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bpy</a:t>
                      </a:r>
                      <a:r>
                        <a:rPr lang="it-IT" sz="1800" dirty="0">
                          <a:solidFill>
                            <a:srgbClr val="660033"/>
                          </a:solidFill>
                          <a:latin typeface="Comic Sans MS"/>
                          <a:ea typeface="Georgia"/>
                          <a:cs typeface="Times New Roman"/>
                        </a:rPr>
                        <a:t>)</a:t>
                      </a:r>
                      <a:r>
                        <a:rPr lang="it-IT" sz="1800" baseline="-25000" dirty="0">
                          <a:solidFill>
                            <a:srgbClr val="660033"/>
                          </a:solidFill>
                          <a:latin typeface="Comic Sans MS"/>
                          <a:ea typeface="Georgia"/>
                          <a:cs typeface="Times New Roman"/>
                        </a:rPr>
                        <a:t>3</a:t>
                      </a:r>
                      <a:r>
                        <a:rPr lang="it-IT" sz="1800" dirty="0">
                          <a:solidFill>
                            <a:srgbClr val="660033"/>
                          </a:solidFill>
                          <a:latin typeface="Comic Sans MS"/>
                          <a:ea typeface="Georgia"/>
                          <a:cs typeface="Times New Roman"/>
                        </a:rPr>
                        <a:t>]</a:t>
                      </a:r>
                      <a:r>
                        <a:rPr lang="it-IT" sz="1800" baseline="30000" dirty="0">
                          <a:solidFill>
                            <a:srgbClr val="660033"/>
                          </a:solidFill>
                          <a:latin typeface="Comic Sans MS"/>
                          <a:ea typeface="Georgia"/>
                          <a:cs typeface="Times New Roman"/>
                        </a:rPr>
                        <a:t>3+</a:t>
                      </a:r>
                      <a:r>
                        <a:rPr lang="it-IT" sz="1800" dirty="0">
                          <a:solidFill>
                            <a:srgbClr val="660033"/>
                          </a:solidFill>
                          <a:latin typeface="Comic Sans MS"/>
                          <a:ea typeface="Georgia"/>
                          <a:cs typeface="Times New Roman"/>
                        </a:rPr>
                        <a:t> + e</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a:t>
                      </a:r>
                      <a:r>
                        <a:rPr lang="it-IT" sz="1800" dirty="0">
                          <a:solidFill>
                            <a:srgbClr val="660033"/>
                          </a:solidFill>
                          <a:latin typeface="Comic Sans MS"/>
                          <a:ea typeface="Georgia"/>
                          <a:cs typeface="Times New Roman"/>
                          <a:sym typeface="Wingdings 3"/>
                        </a:rPr>
                        <a:t></a:t>
                      </a:r>
                      <a:r>
                        <a:rPr lang="it-IT" sz="1800" dirty="0">
                          <a:solidFill>
                            <a:srgbClr val="660033"/>
                          </a:solidFill>
                          <a:latin typeface="Comic Sans MS"/>
                          <a:ea typeface="Georgia"/>
                          <a:cs typeface="Times New Roman"/>
                        </a:rPr>
                        <a:t> [</a:t>
                      </a:r>
                      <a:r>
                        <a:rPr lang="it-IT" sz="1800" dirty="0" err="1">
                          <a:solidFill>
                            <a:srgbClr val="660033"/>
                          </a:solidFill>
                          <a:latin typeface="Comic Sans MS"/>
                          <a:ea typeface="Georgia"/>
                          <a:cs typeface="Times New Roman"/>
                        </a:rPr>
                        <a:t>Fe</a:t>
                      </a:r>
                      <a:r>
                        <a:rPr lang="it-IT" sz="1800" baseline="30000" dirty="0" err="1">
                          <a:solidFill>
                            <a:srgbClr val="660033"/>
                          </a:solidFill>
                          <a:latin typeface="Comic Sans MS"/>
                          <a:ea typeface="Georgia"/>
                          <a:cs typeface="Times New Roman"/>
                        </a:rPr>
                        <a:t>II</a:t>
                      </a:r>
                      <a:r>
                        <a:rPr lang="it-IT" sz="1800" dirty="0">
                          <a:solidFill>
                            <a:srgbClr val="660033"/>
                          </a:solidFill>
                          <a:latin typeface="Comic Sans MS"/>
                          <a:ea typeface="Georgia"/>
                          <a:cs typeface="Times New Roman"/>
                        </a:rPr>
                        <a:t>(</a:t>
                      </a:r>
                      <a:r>
                        <a:rPr lang="it-IT" sz="1800" dirty="0" err="1">
                          <a:solidFill>
                            <a:srgbClr val="660033"/>
                          </a:solidFill>
                          <a:latin typeface="Comic Sans MS"/>
                          <a:ea typeface="Georgia"/>
                          <a:cs typeface="Times New Roman"/>
                        </a:rPr>
                        <a:t>bpy</a:t>
                      </a:r>
                      <a:r>
                        <a:rPr lang="it-IT" sz="1800" dirty="0">
                          <a:solidFill>
                            <a:srgbClr val="660033"/>
                          </a:solidFill>
                          <a:latin typeface="Comic Sans MS"/>
                          <a:ea typeface="Georgia"/>
                          <a:cs typeface="Times New Roman"/>
                        </a:rPr>
                        <a:t>)</a:t>
                      </a:r>
                      <a:r>
                        <a:rPr lang="it-IT" sz="1800" baseline="-25000" dirty="0">
                          <a:solidFill>
                            <a:srgbClr val="660033"/>
                          </a:solidFill>
                          <a:latin typeface="Comic Sans MS"/>
                          <a:ea typeface="Georgia"/>
                          <a:cs typeface="Times New Roman"/>
                        </a:rPr>
                        <a:t>3</a:t>
                      </a:r>
                      <a:r>
                        <a:rPr lang="it-IT" sz="1800" dirty="0">
                          <a:solidFill>
                            <a:srgbClr val="660033"/>
                          </a:solidFill>
                          <a:latin typeface="Comic Sans MS"/>
                          <a:ea typeface="Georgia"/>
                          <a:cs typeface="Times New Roman"/>
                        </a:rPr>
                        <a:t>]</a:t>
                      </a:r>
                      <a:r>
                        <a:rPr lang="it-IT" sz="1800" baseline="30000" dirty="0">
                          <a:solidFill>
                            <a:srgbClr val="660033"/>
                          </a:solidFill>
                          <a:latin typeface="Comic Sans MS"/>
                          <a:ea typeface="Georgia"/>
                          <a:cs typeface="Times New Roman"/>
                        </a:rPr>
                        <a:t>2+</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c>
                  <a:txBody>
                    <a:bodyPr/>
                    <a:lstStyle/>
                    <a:p>
                      <a:pPr algn="ctr">
                        <a:lnSpc>
                          <a:spcPct val="115000"/>
                        </a:lnSpc>
                        <a:spcBef>
                          <a:spcPts val="200"/>
                        </a:spcBef>
                        <a:spcAft>
                          <a:spcPts val="0"/>
                        </a:spcAft>
                      </a:pPr>
                      <a:r>
                        <a:rPr lang="it-IT" sz="1800" dirty="0">
                          <a:solidFill>
                            <a:srgbClr val="660033"/>
                          </a:solidFill>
                          <a:latin typeface="Comic Sans MS"/>
                          <a:ea typeface="Georgia"/>
                          <a:cs typeface="Times New Roman"/>
                        </a:rPr>
                        <a:t>0.96</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r>
              <a:tr h="475801">
                <a:tc>
                  <a:txBody>
                    <a:bodyPr/>
                    <a:lstStyle/>
                    <a:p>
                      <a:pPr algn="l">
                        <a:lnSpc>
                          <a:spcPct val="115000"/>
                        </a:lnSpc>
                        <a:spcBef>
                          <a:spcPts val="200"/>
                        </a:spcBef>
                        <a:spcAft>
                          <a:spcPts val="0"/>
                        </a:spcAft>
                      </a:pPr>
                      <a:r>
                        <a:rPr lang="en-GB" sz="1800" dirty="0">
                          <a:solidFill>
                            <a:srgbClr val="660033"/>
                          </a:solidFill>
                          <a:latin typeface="Comic Sans MS"/>
                          <a:ea typeface="Georgia"/>
                          <a:cs typeface="Times New Roman"/>
                        </a:rPr>
                        <a:t>[</a:t>
                      </a:r>
                      <a:r>
                        <a:rPr lang="en-GB" sz="1800" dirty="0" err="1">
                          <a:solidFill>
                            <a:srgbClr val="660033"/>
                          </a:solidFill>
                          <a:latin typeface="Comic Sans MS"/>
                          <a:ea typeface="Georgia"/>
                          <a:cs typeface="Times New Roman"/>
                        </a:rPr>
                        <a:t>Fe</a:t>
                      </a:r>
                      <a:r>
                        <a:rPr lang="en-GB" sz="1800" baseline="30000" dirty="0" err="1">
                          <a:solidFill>
                            <a:srgbClr val="660033"/>
                          </a:solidFill>
                          <a:latin typeface="Comic Sans MS"/>
                          <a:ea typeface="Georgia"/>
                          <a:cs typeface="Times New Roman"/>
                        </a:rPr>
                        <a:t>III</a:t>
                      </a:r>
                      <a:r>
                        <a:rPr lang="en-GB" sz="1800" dirty="0">
                          <a:solidFill>
                            <a:srgbClr val="660033"/>
                          </a:solidFill>
                          <a:latin typeface="Comic Sans MS"/>
                          <a:ea typeface="Georgia"/>
                          <a:cs typeface="Times New Roman"/>
                        </a:rPr>
                        <a:t>(</a:t>
                      </a:r>
                      <a:r>
                        <a:rPr lang="en-GB" sz="1800" dirty="0" err="1">
                          <a:solidFill>
                            <a:srgbClr val="660033"/>
                          </a:solidFill>
                          <a:latin typeface="Comic Sans MS"/>
                          <a:ea typeface="Georgia"/>
                          <a:cs typeface="Times New Roman"/>
                        </a:rPr>
                        <a:t>phen</a:t>
                      </a:r>
                      <a:r>
                        <a:rPr lang="en-GB" sz="1800" dirty="0">
                          <a:solidFill>
                            <a:srgbClr val="660033"/>
                          </a:solidFill>
                          <a:latin typeface="Comic Sans MS"/>
                          <a:ea typeface="Georgia"/>
                          <a:cs typeface="Times New Roman"/>
                        </a:rPr>
                        <a:t>)</a:t>
                      </a:r>
                      <a:r>
                        <a:rPr lang="en-GB" sz="1800" baseline="-25000" dirty="0">
                          <a:solidFill>
                            <a:srgbClr val="660033"/>
                          </a:solidFill>
                          <a:latin typeface="Comic Sans MS"/>
                          <a:ea typeface="Georgia"/>
                          <a:cs typeface="Times New Roman"/>
                        </a:rPr>
                        <a:t>3</a:t>
                      </a:r>
                      <a:r>
                        <a:rPr lang="en-GB" sz="1800" dirty="0">
                          <a:solidFill>
                            <a:srgbClr val="660033"/>
                          </a:solidFill>
                          <a:latin typeface="Comic Sans MS"/>
                          <a:ea typeface="Georgia"/>
                          <a:cs typeface="Times New Roman"/>
                        </a:rPr>
                        <a:t>]</a:t>
                      </a:r>
                      <a:r>
                        <a:rPr lang="en-GB" sz="1800" baseline="30000" dirty="0">
                          <a:solidFill>
                            <a:srgbClr val="660033"/>
                          </a:solidFill>
                          <a:latin typeface="Comic Sans MS"/>
                          <a:ea typeface="Georgia"/>
                          <a:cs typeface="Times New Roman"/>
                        </a:rPr>
                        <a:t>3+</a:t>
                      </a:r>
                      <a:r>
                        <a:rPr lang="en-GB" sz="1800" dirty="0">
                          <a:solidFill>
                            <a:srgbClr val="660033"/>
                          </a:solidFill>
                          <a:latin typeface="Comic Sans MS"/>
                          <a:ea typeface="Georgia"/>
                          <a:cs typeface="Times New Roman"/>
                        </a:rPr>
                        <a:t> + e</a:t>
                      </a:r>
                      <a:r>
                        <a:rPr lang="it-IT" sz="1800" baseline="30000" dirty="0">
                          <a:solidFill>
                            <a:srgbClr val="660033"/>
                          </a:solidFill>
                          <a:latin typeface="Comic Sans MS"/>
                          <a:ea typeface="Georgia"/>
                          <a:cs typeface="Times New Roman"/>
                          <a:sym typeface="Symbol"/>
                        </a:rPr>
                        <a:t></a:t>
                      </a:r>
                      <a:r>
                        <a:rPr lang="it-IT" sz="1800" dirty="0">
                          <a:solidFill>
                            <a:srgbClr val="660033"/>
                          </a:solidFill>
                          <a:latin typeface="Comic Sans MS"/>
                          <a:ea typeface="Georgia"/>
                          <a:cs typeface="Times New Roman"/>
                        </a:rPr>
                        <a:t> </a:t>
                      </a:r>
                      <a:r>
                        <a:rPr lang="it-IT" sz="1800" dirty="0">
                          <a:solidFill>
                            <a:srgbClr val="660033"/>
                          </a:solidFill>
                          <a:latin typeface="Comic Sans MS"/>
                          <a:ea typeface="Georgia"/>
                          <a:cs typeface="Times New Roman"/>
                          <a:sym typeface="Wingdings 3"/>
                        </a:rPr>
                        <a:t></a:t>
                      </a:r>
                      <a:r>
                        <a:rPr lang="it-IT" sz="1800" dirty="0">
                          <a:solidFill>
                            <a:srgbClr val="660033"/>
                          </a:solidFill>
                          <a:latin typeface="Comic Sans MS"/>
                          <a:ea typeface="Georgia"/>
                          <a:cs typeface="Times New Roman"/>
                        </a:rPr>
                        <a:t> </a:t>
                      </a:r>
                      <a:r>
                        <a:rPr lang="en-GB" sz="1800" dirty="0">
                          <a:solidFill>
                            <a:srgbClr val="660033"/>
                          </a:solidFill>
                          <a:latin typeface="Comic Sans MS"/>
                          <a:ea typeface="Georgia"/>
                          <a:cs typeface="Times New Roman"/>
                        </a:rPr>
                        <a:t>[</a:t>
                      </a:r>
                      <a:r>
                        <a:rPr lang="en-GB" sz="1800" dirty="0" err="1">
                          <a:solidFill>
                            <a:srgbClr val="660033"/>
                          </a:solidFill>
                          <a:latin typeface="Comic Sans MS"/>
                          <a:ea typeface="Georgia"/>
                          <a:cs typeface="Times New Roman"/>
                        </a:rPr>
                        <a:t>Fe</a:t>
                      </a:r>
                      <a:r>
                        <a:rPr lang="en-GB" sz="1800" baseline="30000" dirty="0" err="1">
                          <a:solidFill>
                            <a:srgbClr val="660033"/>
                          </a:solidFill>
                          <a:latin typeface="Comic Sans MS"/>
                          <a:ea typeface="Georgia"/>
                          <a:cs typeface="Times New Roman"/>
                        </a:rPr>
                        <a:t>II</a:t>
                      </a:r>
                      <a:r>
                        <a:rPr lang="en-GB" sz="1800" dirty="0">
                          <a:solidFill>
                            <a:srgbClr val="660033"/>
                          </a:solidFill>
                          <a:latin typeface="Comic Sans MS"/>
                          <a:ea typeface="Georgia"/>
                          <a:cs typeface="Times New Roman"/>
                        </a:rPr>
                        <a:t>(</a:t>
                      </a:r>
                      <a:r>
                        <a:rPr lang="en-GB" sz="1800" dirty="0" err="1">
                          <a:solidFill>
                            <a:srgbClr val="660033"/>
                          </a:solidFill>
                          <a:latin typeface="Comic Sans MS"/>
                          <a:ea typeface="Georgia"/>
                          <a:cs typeface="Times New Roman"/>
                        </a:rPr>
                        <a:t>phen</a:t>
                      </a:r>
                      <a:r>
                        <a:rPr lang="en-GB" sz="1800" dirty="0">
                          <a:solidFill>
                            <a:srgbClr val="660033"/>
                          </a:solidFill>
                          <a:latin typeface="Comic Sans MS"/>
                          <a:ea typeface="Georgia"/>
                          <a:cs typeface="Times New Roman"/>
                        </a:rPr>
                        <a:t>)</a:t>
                      </a:r>
                      <a:r>
                        <a:rPr lang="en-GB" sz="1800" baseline="-25000" dirty="0">
                          <a:solidFill>
                            <a:srgbClr val="660033"/>
                          </a:solidFill>
                          <a:latin typeface="Comic Sans MS"/>
                          <a:ea typeface="Georgia"/>
                          <a:cs typeface="Times New Roman"/>
                        </a:rPr>
                        <a:t>3</a:t>
                      </a:r>
                      <a:r>
                        <a:rPr lang="en-GB" sz="1800" dirty="0">
                          <a:solidFill>
                            <a:srgbClr val="660033"/>
                          </a:solidFill>
                          <a:latin typeface="Comic Sans MS"/>
                          <a:ea typeface="Georgia"/>
                          <a:cs typeface="Times New Roman"/>
                        </a:rPr>
                        <a:t>]</a:t>
                      </a:r>
                      <a:r>
                        <a:rPr lang="en-GB" sz="1800" baseline="30000" dirty="0">
                          <a:solidFill>
                            <a:srgbClr val="660033"/>
                          </a:solidFill>
                          <a:latin typeface="Comic Sans MS"/>
                          <a:ea typeface="Georgia"/>
                          <a:cs typeface="Times New Roman"/>
                        </a:rPr>
                        <a:t>2+</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c>
                  <a:txBody>
                    <a:bodyPr/>
                    <a:lstStyle/>
                    <a:p>
                      <a:pPr algn="ctr">
                        <a:lnSpc>
                          <a:spcPct val="115000"/>
                        </a:lnSpc>
                        <a:spcBef>
                          <a:spcPts val="200"/>
                        </a:spcBef>
                        <a:spcAft>
                          <a:spcPts val="0"/>
                        </a:spcAft>
                      </a:pPr>
                      <a:r>
                        <a:rPr lang="it-IT" sz="1800" dirty="0">
                          <a:solidFill>
                            <a:srgbClr val="660033"/>
                          </a:solidFill>
                          <a:latin typeface="Comic Sans MS"/>
                          <a:ea typeface="Georgia"/>
                          <a:cs typeface="Times New Roman"/>
                        </a:rPr>
                        <a:t>1.10</a:t>
                      </a:r>
                      <a:endParaRPr lang="it-IT" sz="1800" dirty="0">
                        <a:solidFill>
                          <a:srgbClr val="660033"/>
                        </a:solidFill>
                        <a:latin typeface="Georgia"/>
                        <a:ea typeface="Georgia"/>
                        <a:cs typeface="Times New Roman"/>
                      </a:endParaRPr>
                    </a:p>
                  </a:txBody>
                  <a:tcPr marL="44450" marR="44450" marT="0" marB="0">
                    <a:lnL>
                      <a:noFill/>
                    </a:lnL>
                    <a:lnR>
                      <a:noFill/>
                    </a:lnR>
                    <a:lnT>
                      <a:noFill/>
                    </a:lnT>
                    <a:lnB>
                      <a:noFill/>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up)">
                                      <p:cBhvr>
                                        <p:cTn id="7" dur="500"/>
                                        <p:tgtEl>
                                          <p:spTgt spid="1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12"/>
                                        </p:tgtEl>
                                        <p:attrNameLst>
                                          <p:attrName>style.visibility</p:attrName>
                                        </p:attrNameLst>
                                      </p:cBhvr>
                                      <p:to>
                                        <p:strVal val="visible"/>
                                      </p:to>
                                    </p:set>
                                    <p:animEffect transition="in" filter="wipe(up)">
                                      <p:cBhvr>
                                        <p:cTn id="12" dur="500"/>
                                        <p:tgtEl>
                                          <p:spTgt spid="1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wipe(left)">
                                      <p:cBhvr>
                                        <p:cTn id="17" dur="500"/>
                                        <p:tgtEl>
                                          <p:spTgt spid="10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ipe(left)">
                                      <p:cBhvr>
                                        <p:cTn id="22" dur="500"/>
                                        <p:tgtEl>
                                          <p:spTgt spid="114"/>
                                        </p:tgtEl>
                                      </p:cBhvr>
                                    </p:animEffect>
                                  </p:childTnLst>
                                </p:cTn>
                              </p:par>
                            </p:childTnLst>
                          </p:cTn>
                        </p:par>
                        <p:par>
                          <p:cTn id="23" fill="hold">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110"/>
                                        </p:tgtEl>
                                        <p:attrNameLst>
                                          <p:attrName>style.visibility</p:attrName>
                                        </p:attrNameLst>
                                      </p:cBhvr>
                                      <p:to>
                                        <p:strVal val="visible"/>
                                      </p:to>
                                    </p:set>
                                    <p:animEffect transition="in" filter="wipe(left)">
                                      <p:cBhvr>
                                        <p:cTn id="26" dur="500"/>
                                        <p:tgtEl>
                                          <p:spTgt spid="11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grpId="0" nodeType="clickEffect">
                                  <p:stCondLst>
                                    <p:cond delay="0"/>
                                  </p:stCondLst>
                                  <p:childTnLst>
                                    <p:set>
                                      <p:cBhvr>
                                        <p:cTn id="30" dur="1" fill="hold">
                                          <p:stCondLst>
                                            <p:cond delay="0"/>
                                          </p:stCondLst>
                                        </p:cTn>
                                        <p:tgtEl>
                                          <p:spTgt spid="116"/>
                                        </p:tgtEl>
                                        <p:attrNameLst>
                                          <p:attrName>style.visibility</p:attrName>
                                        </p:attrNameLst>
                                      </p:cBhvr>
                                      <p:to>
                                        <p:strVal val="visible"/>
                                      </p:to>
                                    </p:set>
                                    <p:anim calcmode="lin" valueType="num">
                                      <p:cBhvr>
                                        <p:cTn id="31" dur="500" fill="hold"/>
                                        <p:tgtEl>
                                          <p:spTgt spid="116"/>
                                        </p:tgtEl>
                                        <p:attrNameLst>
                                          <p:attrName>ppt_w</p:attrName>
                                        </p:attrNameLst>
                                      </p:cBhvr>
                                      <p:tavLst>
                                        <p:tav tm="0">
                                          <p:val>
                                            <p:fltVal val="0"/>
                                          </p:val>
                                        </p:tav>
                                        <p:tav tm="100000">
                                          <p:val>
                                            <p:strVal val="#ppt_w"/>
                                          </p:val>
                                        </p:tav>
                                      </p:tavLst>
                                    </p:anim>
                                    <p:anim calcmode="lin" valueType="num">
                                      <p:cBhvr>
                                        <p:cTn id="32" dur="500" fill="hold"/>
                                        <p:tgtEl>
                                          <p:spTgt spid="116"/>
                                        </p:tgtEl>
                                        <p:attrNameLst>
                                          <p:attrName>ppt_h</p:attrName>
                                        </p:attrNameLst>
                                      </p:cBhvr>
                                      <p:tavLst>
                                        <p:tav tm="0">
                                          <p:val>
                                            <p:fltVal val="0"/>
                                          </p:val>
                                        </p:tav>
                                        <p:tav tm="100000">
                                          <p:val>
                                            <p:strVal val="#ppt_h"/>
                                          </p:val>
                                        </p:tav>
                                      </p:tavLst>
                                    </p:anim>
                                    <p:animEffect transition="in" filter="fade">
                                      <p:cBhvr>
                                        <p:cTn id="33" dur="500"/>
                                        <p:tgtEl>
                                          <p:spTgt spid="116"/>
                                        </p:tgtEl>
                                      </p:cBhvr>
                                    </p:animEffect>
                                  </p:childTnLst>
                                </p:cTn>
                              </p:par>
                              <p:par>
                                <p:cTn id="34" presetID="53" presetClass="entr" presetSubtype="0" fill="hold" grpId="0" nodeType="withEffect">
                                  <p:stCondLst>
                                    <p:cond delay="0"/>
                                  </p:stCondLst>
                                  <p:childTnLst>
                                    <p:set>
                                      <p:cBhvr>
                                        <p:cTn id="35" dur="1" fill="hold">
                                          <p:stCondLst>
                                            <p:cond delay="0"/>
                                          </p:stCondLst>
                                        </p:cTn>
                                        <p:tgtEl>
                                          <p:spTgt spid="117"/>
                                        </p:tgtEl>
                                        <p:attrNameLst>
                                          <p:attrName>style.visibility</p:attrName>
                                        </p:attrNameLst>
                                      </p:cBhvr>
                                      <p:to>
                                        <p:strVal val="visible"/>
                                      </p:to>
                                    </p:set>
                                    <p:anim calcmode="lin" valueType="num">
                                      <p:cBhvr>
                                        <p:cTn id="36" dur="500" fill="hold"/>
                                        <p:tgtEl>
                                          <p:spTgt spid="117"/>
                                        </p:tgtEl>
                                        <p:attrNameLst>
                                          <p:attrName>ppt_w</p:attrName>
                                        </p:attrNameLst>
                                      </p:cBhvr>
                                      <p:tavLst>
                                        <p:tav tm="0">
                                          <p:val>
                                            <p:fltVal val="0"/>
                                          </p:val>
                                        </p:tav>
                                        <p:tav tm="100000">
                                          <p:val>
                                            <p:strVal val="#ppt_w"/>
                                          </p:val>
                                        </p:tav>
                                      </p:tavLst>
                                    </p:anim>
                                    <p:anim calcmode="lin" valueType="num">
                                      <p:cBhvr>
                                        <p:cTn id="37" dur="500" fill="hold"/>
                                        <p:tgtEl>
                                          <p:spTgt spid="117"/>
                                        </p:tgtEl>
                                        <p:attrNameLst>
                                          <p:attrName>ppt_h</p:attrName>
                                        </p:attrNameLst>
                                      </p:cBhvr>
                                      <p:tavLst>
                                        <p:tav tm="0">
                                          <p:val>
                                            <p:fltVal val="0"/>
                                          </p:val>
                                        </p:tav>
                                        <p:tav tm="100000">
                                          <p:val>
                                            <p:strVal val="#ppt_h"/>
                                          </p:val>
                                        </p:tav>
                                      </p:tavLst>
                                    </p:anim>
                                    <p:animEffect transition="in" filter="fade">
                                      <p:cBhvr>
                                        <p:cTn id="38" dur="500"/>
                                        <p:tgtEl>
                                          <p:spTgt spid="117"/>
                                        </p:tgtEl>
                                      </p:cBhvr>
                                    </p:animEffect>
                                  </p:childTnLst>
                                </p:cTn>
                              </p:par>
                              <p:par>
                                <p:cTn id="39" presetID="53" presetClass="entr" presetSubtype="0" fill="hold" nodeType="withEffect">
                                  <p:stCondLst>
                                    <p:cond delay="0"/>
                                  </p:stCondLst>
                                  <p:childTnLst>
                                    <p:set>
                                      <p:cBhvr>
                                        <p:cTn id="40" dur="1" fill="hold">
                                          <p:stCondLst>
                                            <p:cond delay="0"/>
                                          </p:stCondLst>
                                        </p:cTn>
                                        <p:tgtEl>
                                          <p:spTgt spid="118"/>
                                        </p:tgtEl>
                                        <p:attrNameLst>
                                          <p:attrName>style.visibility</p:attrName>
                                        </p:attrNameLst>
                                      </p:cBhvr>
                                      <p:to>
                                        <p:strVal val="visible"/>
                                      </p:to>
                                    </p:set>
                                    <p:anim calcmode="lin" valueType="num">
                                      <p:cBhvr>
                                        <p:cTn id="41" dur="500" fill="hold"/>
                                        <p:tgtEl>
                                          <p:spTgt spid="118"/>
                                        </p:tgtEl>
                                        <p:attrNameLst>
                                          <p:attrName>ppt_w</p:attrName>
                                        </p:attrNameLst>
                                      </p:cBhvr>
                                      <p:tavLst>
                                        <p:tav tm="0">
                                          <p:val>
                                            <p:fltVal val="0"/>
                                          </p:val>
                                        </p:tav>
                                        <p:tav tm="100000">
                                          <p:val>
                                            <p:strVal val="#ppt_w"/>
                                          </p:val>
                                        </p:tav>
                                      </p:tavLst>
                                    </p:anim>
                                    <p:anim calcmode="lin" valueType="num">
                                      <p:cBhvr>
                                        <p:cTn id="42" dur="500" fill="hold"/>
                                        <p:tgtEl>
                                          <p:spTgt spid="118"/>
                                        </p:tgtEl>
                                        <p:attrNameLst>
                                          <p:attrName>ppt_h</p:attrName>
                                        </p:attrNameLst>
                                      </p:cBhvr>
                                      <p:tavLst>
                                        <p:tav tm="0">
                                          <p:val>
                                            <p:fltVal val="0"/>
                                          </p:val>
                                        </p:tav>
                                        <p:tav tm="100000">
                                          <p:val>
                                            <p:strVal val="#ppt_h"/>
                                          </p:val>
                                        </p:tav>
                                      </p:tavLst>
                                    </p:anim>
                                    <p:animEffect transition="in" filter="fade">
                                      <p:cBhvr>
                                        <p:cTn id="43" dur="500"/>
                                        <p:tgtEl>
                                          <p:spTgt spid="118"/>
                                        </p:tgtEl>
                                      </p:cBhvr>
                                    </p:animEffect>
                                  </p:childTnLst>
                                </p:cTn>
                              </p:par>
                              <p:par>
                                <p:cTn id="44" presetID="53" presetClass="entr" presetSubtype="0" fill="hold" nodeType="withEffect">
                                  <p:stCondLst>
                                    <p:cond delay="0"/>
                                  </p:stCondLst>
                                  <p:childTnLst>
                                    <p:set>
                                      <p:cBhvr>
                                        <p:cTn id="45" dur="1" fill="hold">
                                          <p:stCondLst>
                                            <p:cond delay="0"/>
                                          </p:stCondLst>
                                        </p:cTn>
                                        <p:tgtEl>
                                          <p:spTgt spid="119"/>
                                        </p:tgtEl>
                                        <p:attrNameLst>
                                          <p:attrName>style.visibility</p:attrName>
                                        </p:attrNameLst>
                                      </p:cBhvr>
                                      <p:to>
                                        <p:strVal val="visible"/>
                                      </p:to>
                                    </p:set>
                                    <p:anim calcmode="lin" valueType="num">
                                      <p:cBhvr>
                                        <p:cTn id="46" dur="500" fill="hold"/>
                                        <p:tgtEl>
                                          <p:spTgt spid="119"/>
                                        </p:tgtEl>
                                        <p:attrNameLst>
                                          <p:attrName>ppt_w</p:attrName>
                                        </p:attrNameLst>
                                      </p:cBhvr>
                                      <p:tavLst>
                                        <p:tav tm="0">
                                          <p:val>
                                            <p:fltVal val="0"/>
                                          </p:val>
                                        </p:tav>
                                        <p:tav tm="100000">
                                          <p:val>
                                            <p:strVal val="#ppt_w"/>
                                          </p:val>
                                        </p:tav>
                                      </p:tavLst>
                                    </p:anim>
                                    <p:anim calcmode="lin" valueType="num">
                                      <p:cBhvr>
                                        <p:cTn id="47" dur="500" fill="hold"/>
                                        <p:tgtEl>
                                          <p:spTgt spid="119"/>
                                        </p:tgtEl>
                                        <p:attrNameLst>
                                          <p:attrName>ppt_h</p:attrName>
                                        </p:attrNameLst>
                                      </p:cBhvr>
                                      <p:tavLst>
                                        <p:tav tm="0">
                                          <p:val>
                                            <p:fltVal val="0"/>
                                          </p:val>
                                        </p:tav>
                                        <p:tav tm="100000">
                                          <p:val>
                                            <p:strVal val="#ppt_h"/>
                                          </p:val>
                                        </p:tav>
                                      </p:tavLst>
                                    </p:anim>
                                    <p:animEffect transition="in" filter="fade">
                                      <p:cBhvr>
                                        <p:cTn id="48" dur="500"/>
                                        <p:tgtEl>
                                          <p:spTgt spid="119"/>
                                        </p:tgtEl>
                                      </p:cBhvr>
                                    </p:animEffect>
                                  </p:childTnLst>
                                </p:cTn>
                              </p:par>
                              <p:par>
                                <p:cTn id="49" presetID="53" presetClass="entr" presetSubtype="0" fill="hold" nodeType="withEffect">
                                  <p:stCondLst>
                                    <p:cond delay="0"/>
                                  </p:stCondLst>
                                  <p:childTnLst>
                                    <p:set>
                                      <p:cBhvr>
                                        <p:cTn id="50" dur="1" fill="hold">
                                          <p:stCondLst>
                                            <p:cond delay="0"/>
                                          </p:stCondLst>
                                        </p:cTn>
                                        <p:tgtEl>
                                          <p:spTgt spid="120"/>
                                        </p:tgtEl>
                                        <p:attrNameLst>
                                          <p:attrName>style.visibility</p:attrName>
                                        </p:attrNameLst>
                                      </p:cBhvr>
                                      <p:to>
                                        <p:strVal val="visible"/>
                                      </p:to>
                                    </p:set>
                                    <p:anim calcmode="lin" valueType="num">
                                      <p:cBhvr>
                                        <p:cTn id="51" dur="500" fill="hold"/>
                                        <p:tgtEl>
                                          <p:spTgt spid="120"/>
                                        </p:tgtEl>
                                        <p:attrNameLst>
                                          <p:attrName>ppt_w</p:attrName>
                                        </p:attrNameLst>
                                      </p:cBhvr>
                                      <p:tavLst>
                                        <p:tav tm="0">
                                          <p:val>
                                            <p:fltVal val="0"/>
                                          </p:val>
                                        </p:tav>
                                        <p:tav tm="100000">
                                          <p:val>
                                            <p:strVal val="#ppt_w"/>
                                          </p:val>
                                        </p:tav>
                                      </p:tavLst>
                                    </p:anim>
                                    <p:anim calcmode="lin" valueType="num">
                                      <p:cBhvr>
                                        <p:cTn id="52" dur="500" fill="hold"/>
                                        <p:tgtEl>
                                          <p:spTgt spid="120"/>
                                        </p:tgtEl>
                                        <p:attrNameLst>
                                          <p:attrName>ppt_h</p:attrName>
                                        </p:attrNameLst>
                                      </p:cBhvr>
                                      <p:tavLst>
                                        <p:tav tm="0">
                                          <p:val>
                                            <p:fltVal val="0"/>
                                          </p:val>
                                        </p:tav>
                                        <p:tav tm="100000">
                                          <p:val>
                                            <p:strVal val="#ppt_h"/>
                                          </p:val>
                                        </p:tav>
                                      </p:tavLst>
                                    </p:anim>
                                    <p:animEffect transition="in" filter="fade">
                                      <p:cBhvr>
                                        <p:cTn id="53"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0" grpId="0"/>
      <p:bldP spid="116" grpId="0" animBg="1"/>
      <p:bldP spid="117"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Picture 10" descr="SFONDO LINEE GRIGI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37" name="Immagine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51920" y="1605044"/>
            <a:ext cx="1909648" cy="2321077"/>
          </a:xfrm>
          <a:prstGeom prst="rect">
            <a:avLst/>
          </a:prstGeom>
        </p:spPr>
      </p:pic>
      <p:grpSp>
        <p:nvGrpSpPr>
          <p:cNvPr id="3" name="Gruppo 2"/>
          <p:cNvGrpSpPr/>
          <p:nvPr/>
        </p:nvGrpSpPr>
        <p:grpSpPr>
          <a:xfrm>
            <a:off x="1712372" y="620688"/>
            <a:ext cx="288032" cy="5760640"/>
            <a:chOff x="1475656" y="620688"/>
            <a:chExt cx="288032" cy="5760640"/>
          </a:xfrm>
        </p:grpSpPr>
        <p:cxnSp>
          <p:nvCxnSpPr>
            <p:cNvPr id="4" name="Connettore 1 3"/>
            <p:cNvCxnSpPr/>
            <p:nvPr/>
          </p:nvCxnSpPr>
          <p:spPr>
            <a:xfrm>
              <a:off x="1475656" y="620688"/>
              <a:ext cx="0" cy="576064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Connettore 1 4"/>
            <p:cNvCxnSpPr/>
            <p:nvPr/>
          </p:nvCxnSpPr>
          <p:spPr>
            <a:xfrm>
              <a:off x="1475656" y="1052736"/>
              <a:ext cx="288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Connettore 1 5"/>
            <p:cNvCxnSpPr/>
            <p:nvPr/>
          </p:nvCxnSpPr>
          <p:spPr>
            <a:xfrm>
              <a:off x="1475656" y="3573016"/>
              <a:ext cx="288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Connettore 1 6"/>
            <p:cNvCxnSpPr/>
            <p:nvPr/>
          </p:nvCxnSpPr>
          <p:spPr>
            <a:xfrm>
              <a:off x="1475656" y="6021288"/>
              <a:ext cx="28803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 name="CasellaDiTesto 7"/>
          <p:cNvSpPr txBox="1"/>
          <p:nvPr/>
        </p:nvSpPr>
        <p:spPr>
          <a:xfrm>
            <a:off x="1208316" y="868650"/>
            <a:ext cx="432048" cy="400110"/>
          </a:xfrm>
          <a:prstGeom prst="rect">
            <a:avLst/>
          </a:prstGeom>
          <a:noFill/>
        </p:spPr>
        <p:txBody>
          <a:bodyPr wrap="square" rtlCol="0">
            <a:spAutoFit/>
          </a:bodyPr>
          <a:lstStyle/>
          <a:p>
            <a:pPr algn="ctr"/>
            <a:r>
              <a:rPr lang="it-IT" sz="2000" b="1" dirty="0" smtClean="0">
                <a:latin typeface="Comic Sans MS" pitchFamily="66" charset="0"/>
                <a:cs typeface="Arial" pitchFamily="34" charset="0"/>
              </a:rPr>
              <a:t>4</a:t>
            </a:r>
            <a:endParaRPr lang="it-IT" sz="2000" b="1" dirty="0">
              <a:latin typeface="Comic Sans MS" pitchFamily="66" charset="0"/>
              <a:cs typeface="Arial" pitchFamily="34" charset="0"/>
            </a:endParaRPr>
          </a:p>
        </p:txBody>
      </p:sp>
      <p:sp>
        <p:nvSpPr>
          <p:cNvPr id="9" name="CasellaDiTesto 8"/>
          <p:cNvSpPr txBox="1"/>
          <p:nvPr/>
        </p:nvSpPr>
        <p:spPr>
          <a:xfrm>
            <a:off x="1208316" y="3316922"/>
            <a:ext cx="432048" cy="400110"/>
          </a:xfrm>
          <a:prstGeom prst="rect">
            <a:avLst/>
          </a:prstGeom>
          <a:noFill/>
          <a:ln w="38100">
            <a:noFill/>
          </a:ln>
        </p:spPr>
        <p:txBody>
          <a:bodyPr wrap="square" rtlCol="0">
            <a:spAutoFit/>
          </a:bodyPr>
          <a:lstStyle/>
          <a:p>
            <a:pPr algn="ctr"/>
            <a:r>
              <a:rPr lang="it-IT" sz="2000" b="1" dirty="0" smtClean="0">
                <a:latin typeface="Comic Sans MS" pitchFamily="66" charset="0"/>
                <a:cs typeface="Arial" pitchFamily="34" charset="0"/>
              </a:rPr>
              <a:t>2</a:t>
            </a:r>
            <a:endParaRPr lang="it-IT" sz="2000" b="1" dirty="0">
              <a:latin typeface="Comic Sans MS" pitchFamily="66" charset="0"/>
              <a:cs typeface="Arial" pitchFamily="34" charset="0"/>
            </a:endParaRPr>
          </a:p>
        </p:txBody>
      </p:sp>
      <p:sp>
        <p:nvSpPr>
          <p:cNvPr id="10" name="CasellaDiTesto 9"/>
          <p:cNvSpPr txBox="1"/>
          <p:nvPr/>
        </p:nvSpPr>
        <p:spPr>
          <a:xfrm>
            <a:off x="1208316" y="5805264"/>
            <a:ext cx="432048" cy="400110"/>
          </a:xfrm>
          <a:prstGeom prst="rect">
            <a:avLst/>
          </a:prstGeom>
          <a:noFill/>
        </p:spPr>
        <p:txBody>
          <a:bodyPr wrap="square" rtlCol="0">
            <a:spAutoFit/>
          </a:bodyPr>
          <a:lstStyle/>
          <a:p>
            <a:pPr algn="ctr"/>
            <a:r>
              <a:rPr lang="it-IT" sz="2000" b="1" dirty="0" smtClean="0">
                <a:latin typeface="Comic Sans MS" pitchFamily="66" charset="0"/>
                <a:cs typeface="Arial" pitchFamily="34" charset="0"/>
              </a:rPr>
              <a:t>0</a:t>
            </a:r>
            <a:endParaRPr lang="it-IT" sz="2000" b="1" dirty="0">
              <a:latin typeface="Comic Sans MS" pitchFamily="66" charset="0"/>
              <a:cs typeface="Arial" pitchFamily="34" charset="0"/>
            </a:endParaRPr>
          </a:p>
        </p:txBody>
      </p:sp>
      <p:grpSp>
        <p:nvGrpSpPr>
          <p:cNvPr id="11" name="Gruppo 10"/>
          <p:cNvGrpSpPr/>
          <p:nvPr/>
        </p:nvGrpSpPr>
        <p:grpSpPr>
          <a:xfrm>
            <a:off x="1547664" y="908720"/>
            <a:ext cx="2304256" cy="1944216"/>
            <a:chOff x="1547664" y="908720"/>
            <a:chExt cx="2304256" cy="1944216"/>
          </a:xfrm>
        </p:grpSpPr>
        <p:sp>
          <p:nvSpPr>
            <p:cNvPr id="12" name="CasellaDiTesto 11"/>
            <p:cNvSpPr txBox="1"/>
            <p:nvPr/>
          </p:nvSpPr>
          <p:spPr>
            <a:xfrm>
              <a:off x="1547664" y="1340768"/>
              <a:ext cx="2304256" cy="923330"/>
            </a:xfrm>
            <a:prstGeom prst="rect">
              <a:avLst/>
            </a:prstGeom>
            <a:noFill/>
          </p:spPr>
          <p:txBody>
            <a:bodyPr wrap="square" rtlCol="0">
              <a:spAutoFit/>
            </a:bodyPr>
            <a:lstStyle/>
            <a:p>
              <a:pPr algn="ctr"/>
              <a:r>
                <a:rPr lang="it-IT" b="1" dirty="0" smtClean="0">
                  <a:latin typeface="Comic Sans MS" pitchFamily="66" charset="0"/>
                </a:rPr>
                <a:t>Era Prebiotica  (condizioni anaerobiche)</a:t>
              </a:r>
            </a:p>
          </p:txBody>
        </p:sp>
        <p:cxnSp>
          <p:nvCxnSpPr>
            <p:cNvPr id="13" name="Connettore 1 12"/>
            <p:cNvCxnSpPr/>
            <p:nvPr/>
          </p:nvCxnSpPr>
          <p:spPr>
            <a:xfrm>
              <a:off x="1763688" y="908720"/>
              <a:ext cx="1368152" cy="0"/>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4" name="Connettore 1 13"/>
            <p:cNvCxnSpPr/>
            <p:nvPr/>
          </p:nvCxnSpPr>
          <p:spPr>
            <a:xfrm>
              <a:off x="1763688" y="2852936"/>
              <a:ext cx="1368152" cy="0"/>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cxnSp>
        <p:nvCxnSpPr>
          <p:cNvPr id="15" name="Connettore 1 14"/>
          <p:cNvCxnSpPr/>
          <p:nvPr/>
        </p:nvCxnSpPr>
        <p:spPr>
          <a:xfrm flipV="1">
            <a:off x="3131840" y="2852936"/>
            <a:ext cx="0" cy="2592288"/>
          </a:xfrm>
          <a:prstGeom prst="line">
            <a:avLst/>
          </a:prstGeom>
          <a:ln w="571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6" name="Connettore 1 15"/>
          <p:cNvCxnSpPr/>
          <p:nvPr/>
        </p:nvCxnSpPr>
        <p:spPr>
          <a:xfrm>
            <a:off x="3131840" y="5445224"/>
            <a:ext cx="1368152" cy="0"/>
          </a:xfrm>
          <a:prstGeom prst="line">
            <a:avLst/>
          </a:prstGeom>
          <a:ln w="57150">
            <a:solidFill>
              <a:schemeClr val="tx1"/>
            </a:solidFill>
            <a:prstDash val="sys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17" name="Gruppo 16"/>
          <p:cNvGrpSpPr/>
          <p:nvPr/>
        </p:nvGrpSpPr>
        <p:grpSpPr>
          <a:xfrm>
            <a:off x="5419512" y="476672"/>
            <a:ext cx="1728192" cy="1296144"/>
            <a:chOff x="5292080" y="692696"/>
            <a:chExt cx="1728192" cy="1296144"/>
          </a:xfrm>
        </p:grpSpPr>
        <p:sp>
          <p:nvSpPr>
            <p:cNvPr id="18" name="Callout 1 17"/>
            <p:cNvSpPr/>
            <p:nvPr/>
          </p:nvSpPr>
          <p:spPr>
            <a:xfrm>
              <a:off x="5364088" y="692696"/>
              <a:ext cx="1584176" cy="1296144"/>
            </a:xfrm>
            <a:prstGeom prst="borderCallout1">
              <a:avLst>
                <a:gd name="adj1" fmla="val 72713"/>
                <a:gd name="adj2" fmla="val -10525"/>
                <a:gd name="adj3" fmla="val 145160"/>
                <a:gd name="adj4" fmla="val -48379"/>
              </a:avLst>
            </a:prstGeom>
            <a:solidFill>
              <a:srgbClr val="EAEAEA"/>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9" name="CasellaDiTesto 18"/>
            <p:cNvSpPr txBox="1"/>
            <p:nvPr/>
          </p:nvSpPr>
          <p:spPr>
            <a:xfrm>
              <a:off x="5292080" y="764704"/>
              <a:ext cx="1728192" cy="1200329"/>
            </a:xfrm>
            <a:prstGeom prst="rect">
              <a:avLst/>
            </a:prstGeom>
            <a:noFill/>
          </p:spPr>
          <p:txBody>
            <a:bodyPr wrap="square" rtlCol="0">
              <a:spAutoFit/>
            </a:bodyPr>
            <a:lstStyle/>
            <a:p>
              <a:pPr algn="ctr"/>
              <a:r>
                <a:rPr lang="it-IT" b="1" dirty="0" smtClean="0">
                  <a:solidFill>
                    <a:srgbClr val="000066"/>
                  </a:solidFill>
                  <a:latin typeface="Comic Sans MS" pitchFamily="66" charset="0"/>
                </a:rPr>
                <a:t>atmosfera</a:t>
              </a:r>
            </a:p>
            <a:p>
              <a:pPr algn="ctr"/>
              <a:r>
                <a:rPr lang="it-IT" dirty="0" smtClean="0">
                  <a:solidFill>
                    <a:srgbClr val="000066"/>
                  </a:solidFill>
                  <a:latin typeface="Comic Sans MS" pitchFamily="66" charset="0"/>
                </a:rPr>
                <a:t>O</a:t>
              </a:r>
              <a:r>
                <a:rPr lang="it-IT" baseline="-25000" dirty="0" smtClean="0">
                  <a:solidFill>
                    <a:srgbClr val="000066"/>
                  </a:solidFill>
                  <a:latin typeface="Comic Sans MS" pitchFamily="66" charset="0"/>
                </a:rPr>
                <a:t>2</a:t>
              </a:r>
              <a:r>
                <a:rPr lang="it-IT" dirty="0" smtClean="0">
                  <a:solidFill>
                    <a:srgbClr val="000066"/>
                  </a:solidFill>
                  <a:latin typeface="Comic Sans MS" pitchFamily="66" charset="0"/>
                </a:rPr>
                <a:t> &lt; 1%</a:t>
              </a:r>
            </a:p>
            <a:p>
              <a:pPr algn="ctr"/>
              <a:r>
                <a:rPr lang="it-IT" dirty="0" smtClean="0">
                  <a:solidFill>
                    <a:srgbClr val="000066"/>
                  </a:solidFill>
                  <a:latin typeface="Comic Sans MS" pitchFamily="66" charset="0"/>
                </a:rPr>
                <a:t>H</a:t>
              </a:r>
              <a:r>
                <a:rPr lang="it-IT" baseline="-25000" dirty="0" smtClean="0">
                  <a:solidFill>
                    <a:srgbClr val="000066"/>
                  </a:solidFill>
                  <a:latin typeface="Comic Sans MS" pitchFamily="66" charset="0"/>
                </a:rPr>
                <a:t>2</a:t>
              </a:r>
              <a:r>
                <a:rPr lang="it-IT" dirty="0" smtClean="0">
                  <a:solidFill>
                    <a:srgbClr val="000066"/>
                  </a:solidFill>
                  <a:latin typeface="Comic Sans MS" pitchFamily="66" charset="0"/>
                </a:rPr>
                <a:t>S, N</a:t>
              </a:r>
              <a:r>
                <a:rPr lang="it-IT" baseline="-25000" dirty="0" smtClean="0">
                  <a:solidFill>
                    <a:srgbClr val="000066"/>
                  </a:solidFill>
                  <a:latin typeface="Comic Sans MS" pitchFamily="66" charset="0"/>
                </a:rPr>
                <a:t>2</a:t>
              </a:r>
              <a:r>
                <a:rPr lang="it-IT" dirty="0" smtClean="0">
                  <a:solidFill>
                    <a:srgbClr val="000066"/>
                  </a:solidFill>
                  <a:latin typeface="Comic Sans MS" pitchFamily="66" charset="0"/>
                </a:rPr>
                <a:t>, CO</a:t>
              </a:r>
              <a:r>
                <a:rPr lang="it-IT" baseline="-25000" dirty="0" smtClean="0">
                  <a:solidFill>
                    <a:srgbClr val="000066"/>
                  </a:solidFill>
                  <a:latin typeface="Comic Sans MS" pitchFamily="66" charset="0"/>
                </a:rPr>
                <a:t>2</a:t>
              </a:r>
              <a:r>
                <a:rPr lang="it-IT" dirty="0" smtClean="0">
                  <a:solidFill>
                    <a:srgbClr val="000066"/>
                  </a:solidFill>
                  <a:latin typeface="Comic Sans MS" pitchFamily="66" charset="0"/>
                </a:rPr>
                <a:t> </a:t>
              </a:r>
              <a:r>
                <a:rPr lang="it-IT" dirty="0" smtClean="0">
                  <a:solidFill>
                    <a:srgbClr val="FF0000"/>
                  </a:solidFill>
                  <a:latin typeface="Comic Sans MS" pitchFamily="66" charset="0"/>
                </a:rPr>
                <a:t>CO, HCN</a:t>
              </a:r>
              <a:endParaRPr lang="it-IT" dirty="0">
                <a:solidFill>
                  <a:srgbClr val="FF0000"/>
                </a:solidFill>
                <a:latin typeface="Comic Sans MS" pitchFamily="66" charset="0"/>
              </a:endParaRPr>
            </a:p>
          </p:txBody>
        </p:sp>
      </p:grpSp>
      <p:grpSp>
        <p:nvGrpSpPr>
          <p:cNvPr id="20" name="Gruppo 19"/>
          <p:cNvGrpSpPr/>
          <p:nvPr/>
        </p:nvGrpSpPr>
        <p:grpSpPr>
          <a:xfrm>
            <a:off x="6084168" y="2348880"/>
            <a:ext cx="3096344" cy="1008112"/>
            <a:chOff x="6084168" y="2348880"/>
            <a:chExt cx="3096344" cy="1008112"/>
          </a:xfrm>
        </p:grpSpPr>
        <p:sp>
          <p:nvSpPr>
            <p:cNvPr id="21" name="Callout 1 20"/>
            <p:cNvSpPr/>
            <p:nvPr/>
          </p:nvSpPr>
          <p:spPr>
            <a:xfrm>
              <a:off x="6156176" y="2348880"/>
              <a:ext cx="2880321" cy="1008112"/>
            </a:xfrm>
            <a:prstGeom prst="borderCallout1">
              <a:avLst>
                <a:gd name="adj1" fmla="val 66973"/>
                <a:gd name="adj2" fmla="val -3510"/>
                <a:gd name="adj3" fmla="val 125641"/>
                <a:gd name="adj4" fmla="val -21455"/>
              </a:avLst>
            </a:prstGeom>
            <a:solidFill>
              <a:srgbClr val="CCFFFF"/>
            </a:solidFill>
            <a:ln>
              <a:solidFill>
                <a:srgbClr val="00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p:cNvSpPr txBox="1"/>
            <p:nvPr/>
          </p:nvSpPr>
          <p:spPr>
            <a:xfrm>
              <a:off x="6084168" y="2348880"/>
              <a:ext cx="3096344" cy="923330"/>
            </a:xfrm>
            <a:prstGeom prst="rect">
              <a:avLst/>
            </a:prstGeom>
            <a:noFill/>
            <a:ln>
              <a:noFill/>
            </a:ln>
          </p:spPr>
          <p:txBody>
            <a:bodyPr wrap="square" rtlCol="0">
              <a:spAutoFit/>
            </a:bodyPr>
            <a:lstStyle/>
            <a:p>
              <a:pPr algn="ctr"/>
              <a:r>
                <a:rPr lang="it-IT" b="1" dirty="0" smtClean="0">
                  <a:solidFill>
                    <a:srgbClr val="0000CC"/>
                  </a:solidFill>
                  <a:latin typeface="Comic Sans MS" pitchFamily="66" charset="0"/>
                </a:rPr>
                <a:t>oceani</a:t>
              </a:r>
            </a:p>
            <a:p>
              <a:pPr algn="ctr"/>
              <a:r>
                <a:rPr lang="it-IT" dirty="0" smtClean="0">
                  <a:solidFill>
                    <a:srgbClr val="0000CC"/>
                  </a:solidFill>
                  <a:latin typeface="Comic Sans MS" pitchFamily="66" charset="0"/>
                </a:rPr>
                <a:t>Na</a:t>
              </a:r>
              <a:r>
                <a:rPr lang="it-IT" baseline="30000" dirty="0" smtClean="0">
                  <a:solidFill>
                    <a:srgbClr val="0000CC"/>
                  </a:solidFill>
                  <a:latin typeface="Comic Sans MS" pitchFamily="66" charset="0"/>
                </a:rPr>
                <a:t>+</a:t>
              </a:r>
              <a:r>
                <a:rPr lang="it-IT" dirty="0" smtClean="0">
                  <a:solidFill>
                    <a:srgbClr val="0000CC"/>
                  </a:solidFill>
                  <a:latin typeface="Comic Sans MS" pitchFamily="66" charset="0"/>
                </a:rPr>
                <a:t>, K</a:t>
              </a:r>
              <a:r>
                <a:rPr lang="it-IT" baseline="30000" dirty="0" smtClean="0">
                  <a:solidFill>
                    <a:srgbClr val="0000CC"/>
                  </a:solidFill>
                  <a:latin typeface="Comic Sans MS" pitchFamily="66" charset="0"/>
                </a:rPr>
                <a:t>+</a:t>
              </a:r>
              <a:r>
                <a:rPr lang="it-IT" dirty="0" smtClean="0">
                  <a:solidFill>
                    <a:srgbClr val="0000CC"/>
                  </a:solidFill>
                  <a:latin typeface="Comic Sans MS" pitchFamily="66" charset="0"/>
                </a:rPr>
                <a:t>, Mg</a:t>
              </a:r>
              <a:r>
                <a:rPr lang="it-IT" baseline="30000" dirty="0" smtClean="0">
                  <a:solidFill>
                    <a:srgbClr val="0000CC"/>
                  </a:solidFill>
                  <a:latin typeface="Comic Sans MS" pitchFamily="66" charset="0"/>
                </a:rPr>
                <a:t>2+</a:t>
              </a:r>
              <a:r>
                <a:rPr lang="it-IT" dirty="0">
                  <a:solidFill>
                    <a:srgbClr val="0000CC"/>
                  </a:solidFill>
                  <a:latin typeface="Comic Sans MS" pitchFamily="66" charset="0"/>
                </a:rPr>
                <a:t>,</a:t>
              </a:r>
              <a:r>
                <a:rPr lang="it-IT" dirty="0" smtClean="0">
                  <a:solidFill>
                    <a:srgbClr val="0000CC"/>
                  </a:solidFill>
                  <a:latin typeface="Comic Sans MS" pitchFamily="66" charset="0"/>
                </a:rPr>
                <a:t> Ca</a:t>
              </a:r>
              <a:r>
                <a:rPr lang="it-IT" baseline="30000" dirty="0" smtClean="0">
                  <a:solidFill>
                    <a:srgbClr val="0000CC"/>
                  </a:solidFill>
                  <a:latin typeface="Comic Sans MS" pitchFamily="66" charset="0"/>
                </a:rPr>
                <a:t>2+</a:t>
              </a:r>
              <a:r>
                <a:rPr lang="it-IT" dirty="0" smtClean="0">
                  <a:solidFill>
                    <a:srgbClr val="0000CC"/>
                  </a:solidFill>
                  <a:latin typeface="Comic Sans MS" pitchFamily="66" charset="0"/>
                </a:rPr>
                <a:t>; solfuri insolubili dei metalli d</a:t>
              </a:r>
              <a:endParaRPr lang="it-IT" dirty="0">
                <a:solidFill>
                  <a:srgbClr val="0000CC"/>
                </a:solidFill>
              </a:endParaRPr>
            </a:p>
          </p:txBody>
        </p:sp>
      </p:grpSp>
      <p:sp>
        <p:nvSpPr>
          <p:cNvPr id="26" name="CasellaDiTesto 25"/>
          <p:cNvSpPr txBox="1"/>
          <p:nvPr/>
        </p:nvSpPr>
        <p:spPr>
          <a:xfrm>
            <a:off x="72008" y="2535287"/>
            <a:ext cx="1403648" cy="461665"/>
          </a:xfrm>
          <a:prstGeom prst="rect">
            <a:avLst/>
          </a:prstGeom>
          <a:noFill/>
        </p:spPr>
        <p:txBody>
          <a:bodyPr wrap="square" rtlCol="0">
            <a:spAutoFit/>
          </a:bodyPr>
          <a:lstStyle/>
          <a:p>
            <a:pPr algn="ctr"/>
            <a:r>
              <a:rPr lang="it-IT" sz="2400" b="1" dirty="0" err="1" smtClean="0">
                <a:latin typeface="Comic Sans MS" pitchFamily="66" charset="0"/>
                <a:cs typeface="Arial" pitchFamily="34" charset="0"/>
              </a:rPr>
              <a:t>Ga</a:t>
            </a:r>
            <a:r>
              <a:rPr lang="it-IT" sz="2400" b="1" dirty="0" smtClean="0">
                <a:latin typeface="Comic Sans MS" pitchFamily="66" charset="0"/>
                <a:cs typeface="Arial" pitchFamily="34" charset="0"/>
              </a:rPr>
              <a:t> a.C.</a:t>
            </a:r>
            <a:endParaRPr lang="it-IT" sz="2400" b="1" dirty="0">
              <a:latin typeface="Comic Sans MS" pitchFamily="66" charset="0"/>
              <a:cs typeface="Arial" pitchFamily="34" charset="0"/>
            </a:endParaRPr>
          </a:p>
        </p:txBody>
      </p:sp>
      <p:sp>
        <p:nvSpPr>
          <p:cNvPr id="27" name="CasellaDiTesto 26"/>
          <p:cNvSpPr txBox="1"/>
          <p:nvPr/>
        </p:nvSpPr>
        <p:spPr>
          <a:xfrm>
            <a:off x="3563888" y="4437112"/>
            <a:ext cx="2736304" cy="369332"/>
          </a:xfrm>
          <a:prstGeom prst="rect">
            <a:avLst/>
          </a:prstGeom>
          <a:noFill/>
        </p:spPr>
        <p:txBody>
          <a:bodyPr wrap="square" rtlCol="0">
            <a:spAutoFit/>
          </a:bodyPr>
          <a:lstStyle/>
          <a:p>
            <a:pPr algn="ctr"/>
            <a:r>
              <a:rPr lang="it-IT" i="1" dirty="0" err="1" smtClean="0">
                <a:latin typeface="Comic Sans MS" pitchFamily="66" charset="0"/>
                <a:sym typeface="Wingdings 3"/>
              </a:rPr>
              <a:t>K</a:t>
            </a:r>
            <a:r>
              <a:rPr lang="it-IT" baseline="-25000" dirty="0" err="1" smtClean="0">
                <a:latin typeface="Comic Sans MS" pitchFamily="66" charset="0"/>
                <a:sym typeface="Wingdings 3"/>
              </a:rPr>
              <a:t>ps</a:t>
            </a:r>
            <a:r>
              <a:rPr lang="it-IT" dirty="0" smtClean="0">
                <a:latin typeface="Comic Sans MS" pitchFamily="66" charset="0"/>
                <a:sym typeface="Wingdings 3"/>
              </a:rPr>
              <a:t>(</a:t>
            </a:r>
            <a:r>
              <a:rPr lang="it-IT" dirty="0" err="1" smtClean="0">
                <a:latin typeface="Comic Sans MS" pitchFamily="66" charset="0"/>
                <a:sym typeface="Wingdings 3"/>
              </a:rPr>
              <a:t>CuS</a:t>
            </a:r>
            <a:r>
              <a:rPr lang="it-IT" dirty="0" smtClean="0">
                <a:latin typeface="Comic Sans MS" pitchFamily="66" charset="0"/>
                <a:sym typeface="Wingdings 3"/>
              </a:rPr>
              <a:t>) = 6 x 10</a:t>
            </a:r>
            <a:r>
              <a:rPr lang="it-IT" baseline="30000" dirty="0" smtClean="0">
                <a:latin typeface="Comic Sans MS" pitchFamily="66" charset="0"/>
                <a:sym typeface="Symbol"/>
              </a:rPr>
              <a:t></a:t>
            </a:r>
            <a:r>
              <a:rPr lang="it-IT" baseline="30000" dirty="0" smtClean="0">
                <a:latin typeface="Comic Sans MS" pitchFamily="66" charset="0"/>
                <a:sym typeface="Wingdings 3"/>
              </a:rPr>
              <a:t>36</a:t>
            </a:r>
            <a:endParaRPr lang="it-IT" baseline="30000" dirty="0"/>
          </a:p>
        </p:txBody>
      </p:sp>
      <p:sp>
        <p:nvSpPr>
          <p:cNvPr id="28" name="CasellaDiTesto 27"/>
          <p:cNvSpPr txBox="1"/>
          <p:nvPr/>
        </p:nvSpPr>
        <p:spPr>
          <a:xfrm>
            <a:off x="3563888" y="4869160"/>
            <a:ext cx="2736304" cy="369332"/>
          </a:xfrm>
          <a:prstGeom prst="rect">
            <a:avLst/>
          </a:prstGeom>
          <a:noFill/>
        </p:spPr>
        <p:txBody>
          <a:bodyPr wrap="square" rtlCol="0">
            <a:spAutoFit/>
          </a:bodyPr>
          <a:lstStyle/>
          <a:p>
            <a:pPr algn="ctr"/>
            <a:r>
              <a:rPr lang="it-IT" i="1" dirty="0" err="1" smtClean="0">
                <a:latin typeface="Comic Sans MS" pitchFamily="66" charset="0"/>
                <a:sym typeface="Wingdings 3"/>
              </a:rPr>
              <a:t>K</a:t>
            </a:r>
            <a:r>
              <a:rPr lang="it-IT" baseline="-25000" dirty="0" err="1" smtClean="0">
                <a:latin typeface="Comic Sans MS" pitchFamily="66" charset="0"/>
                <a:sym typeface="Wingdings 3"/>
              </a:rPr>
              <a:t>ps</a:t>
            </a:r>
            <a:r>
              <a:rPr lang="it-IT" dirty="0" smtClean="0">
                <a:latin typeface="Comic Sans MS" pitchFamily="66" charset="0"/>
                <a:sym typeface="Wingdings 3"/>
              </a:rPr>
              <a:t>(</a:t>
            </a:r>
            <a:r>
              <a:rPr lang="it-IT" dirty="0" err="1" smtClean="0">
                <a:latin typeface="Comic Sans MS" pitchFamily="66" charset="0"/>
                <a:sym typeface="Wingdings 3"/>
              </a:rPr>
              <a:t>FeS</a:t>
            </a:r>
            <a:r>
              <a:rPr lang="it-IT" dirty="0" smtClean="0">
                <a:latin typeface="Comic Sans MS" pitchFamily="66" charset="0"/>
                <a:sym typeface="Wingdings 3"/>
              </a:rPr>
              <a:t>) = 6 x 10</a:t>
            </a:r>
            <a:r>
              <a:rPr lang="it-IT" baseline="30000" dirty="0" smtClean="0">
                <a:latin typeface="Comic Sans MS" pitchFamily="66" charset="0"/>
                <a:sym typeface="Symbol"/>
              </a:rPr>
              <a:t></a:t>
            </a:r>
            <a:r>
              <a:rPr lang="it-IT" baseline="30000" dirty="0" smtClean="0">
                <a:latin typeface="Comic Sans MS" pitchFamily="66" charset="0"/>
                <a:sym typeface="Wingdings 3"/>
              </a:rPr>
              <a:t>18</a:t>
            </a:r>
            <a:endParaRPr lang="it-IT" baseline="30000" dirty="0"/>
          </a:p>
        </p:txBody>
      </p:sp>
      <p:sp>
        <p:nvSpPr>
          <p:cNvPr id="29" name="CasellaDiTesto 28"/>
          <p:cNvSpPr txBox="1"/>
          <p:nvPr/>
        </p:nvSpPr>
        <p:spPr>
          <a:xfrm>
            <a:off x="6228184" y="4437112"/>
            <a:ext cx="2736304" cy="369332"/>
          </a:xfrm>
          <a:prstGeom prst="rect">
            <a:avLst/>
          </a:prstGeom>
          <a:noFill/>
        </p:spPr>
        <p:txBody>
          <a:bodyPr wrap="square" rtlCol="0">
            <a:spAutoFit/>
          </a:bodyPr>
          <a:lstStyle/>
          <a:p>
            <a:pPr algn="ctr"/>
            <a:r>
              <a:rPr lang="it-IT" dirty="0" smtClean="0">
                <a:latin typeface="Comic Sans MS" pitchFamily="66" charset="0"/>
                <a:sym typeface="Wingdings 3"/>
              </a:rPr>
              <a:t>S = 3 x 10</a:t>
            </a:r>
            <a:r>
              <a:rPr lang="it-IT" baseline="30000" dirty="0" smtClean="0">
                <a:latin typeface="Comic Sans MS" pitchFamily="66" charset="0"/>
                <a:sym typeface="Symbol"/>
              </a:rPr>
              <a:t></a:t>
            </a:r>
            <a:r>
              <a:rPr lang="it-IT" baseline="30000" dirty="0" smtClean="0">
                <a:latin typeface="Comic Sans MS" pitchFamily="66" charset="0"/>
                <a:sym typeface="Wingdings 3"/>
              </a:rPr>
              <a:t>18 </a:t>
            </a:r>
            <a:r>
              <a:rPr lang="it-IT" dirty="0" smtClean="0">
                <a:latin typeface="Comic Sans MS" pitchFamily="66" charset="0"/>
                <a:sym typeface="Wingdings 3"/>
              </a:rPr>
              <a:t>M</a:t>
            </a:r>
            <a:endParaRPr lang="it-IT" dirty="0"/>
          </a:p>
        </p:txBody>
      </p:sp>
      <p:sp>
        <p:nvSpPr>
          <p:cNvPr id="30" name="CasellaDiTesto 29"/>
          <p:cNvSpPr txBox="1"/>
          <p:nvPr/>
        </p:nvSpPr>
        <p:spPr>
          <a:xfrm>
            <a:off x="6228184" y="4869160"/>
            <a:ext cx="2736304" cy="369332"/>
          </a:xfrm>
          <a:prstGeom prst="rect">
            <a:avLst/>
          </a:prstGeom>
          <a:noFill/>
        </p:spPr>
        <p:txBody>
          <a:bodyPr wrap="square" rtlCol="0">
            <a:spAutoFit/>
          </a:bodyPr>
          <a:lstStyle/>
          <a:p>
            <a:pPr algn="ctr"/>
            <a:r>
              <a:rPr lang="it-IT" dirty="0" smtClean="0">
                <a:latin typeface="Comic Sans MS" pitchFamily="66" charset="0"/>
                <a:sym typeface="Wingdings 3"/>
              </a:rPr>
              <a:t>S = 3 x 10</a:t>
            </a:r>
            <a:r>
              <a:rPr lang="it-IT" baseline="30000" dirty="0" smtClean="0">
                <a:latin typeface="Comic Sans MS" pitchFamily="66" charset="0"/>
                <a:sym typeface="Symbol"/>
              </a:rPr>
              <a:t></a:t>
            </a:r>
            <a:r>
              <a:rPr lang="it-IT" baseline="30000" dirty="0" smtClean="0">
                <a:latin typeface="Comic Sans MS" pitchFamily="66" charset="0"/>
                <a:sym typeface="Wingdings 3"/>
              </a:rPr>
              <a:t>9 </a:t>
            </a:r>
            <a:r>
              <a:rPr lang="it-IT" dirty="0" smtClean="0">
                <a:latin typeface="Comic Sans MS" pitchFamily="66" charset="0"/>
                <a:sym typeface="Wingdings 3"/>
              </a:rPr>
              <a:t>M</a:t>
            </a:r>
            <a:endParaRPr lang="it-IT" dirty="0"/>
          </a:p>
        </p:txBody>
      </p:sp>
      <p:grpSp>
        <p:nvGrpSpPr>
          <p:cNvPr id="32" name="Gruppo 31"/>
          <p:cNvGrpSpPr/>
          <p:nvPr/>
        </p:nvGrpSpPr>
        <p:grpSpPr>
          <a:xfrm>
            <a:off x="5004048" y="3654075"/>
            <a:ext cx="3859788" cy="3203925"/>
            <a:chOff x="7120924" y="3654075"/>
            <a:chExt cx="3859788" cy="3203925"/>
          </a:xfrm>
        </p:grpSpPr>
        <p:pic>
          <p:nvPicPr>
            <p:cNvPr id="33" name="Picture 12" descr="Image result for explosion clipart transparent background"/>
            <p:cNvPicPr>
              <a:picLocks noChangeAspect="1" noChangeArrowheads="1"/>
            </p:cNvPicPr>
            <p:nvPr/>
          </p:nvPicPr>
          <p:blipFill>
            <a:blip r:embed="rId4" cstate="print"/>
            <a:srcRect/>
            <a:stretch>
              <a:fillRect/>
            </a:stretch>
          </p:blipFill>
          <p:spPr bwMode="auto">
            <a:xfrm>
              <a:off x="7120924" y="3654075"/>
              <a:ext cx="3859788" cy="3203925"/>
            </a:xfrm>
            <a:prstGeom prst="rect">
              <a:avLst/>
            </a:prstGeom>
            <a:noFill/>
          </p:spPr>
        </p:pic>
        <p:sp>
          <p:nvSpPr>
            <p:cNvPr id="34" name="CasellaDiTesto 33"/>
            <p:cNvSpPr txBox="1"/>
            <p:nvPr/>
          </p:nvSpPr>
          <p:spPr>
            <a:xfrm>
              <a:off x="8100392" y="4653136"/>
              <a:ext cx="1800200" cy="1015663"/>
            </a:xfrm>
            <a:prstGeom prst="rect">
              <a:avLst/>
            </a:prstGeom>
            <a:noFill/>
          </p:spPr>
          <p:txBody>
            <a:bodyPr wrap="square" rtlCol="0">
              <a:spAutoFit/>
            </a:bodyPr>
            <a:lstStyle/>
            <a:p>
              <a:pPr algn="ctr"/>
              <a:r>
                <a:rPr lang="it-IT" sz="2000" b="1" dirty="0" smtClean="0">
                  <a:ln>
                    <a:solidFill>
                      <a:srgbClr val="C00000"/>
                    </a:solidFill>
                  </a:ln>
                  <a:solidFill>
                    <a:srgbClr val="FF0000"/>
                  </a:solidFill>
                  <a:latin typeface="Comic Sans MS" pitchFamily="66" charset="0"/>
                  <a:sym typeface="Wingdings 3"/>
                </a:rPr>
                <a:t>la grande rivoluzione fotosintetica</a:t>
              </a:r>
              <a:endParaRPr lang="it-IT" sz="2000" b="1" dirty="0">
                <a:ln>
                  <a:solidFill>
                    <a:srgbClr val="C00000"/>
                  </a:solidFill>
                </a:ln>
                <a:solidFill>
                  <a:srgbClr val="FF0000"/>
                </a:solidFill>
              </a:endParaRPr>
            </a:p>
          </p:txBody>
        </p:sp>
      </p:grpSp>
      <p:sp>
        <p:nvSpPr>
          <p:cNvPr id="35" name="CasellaDiTesto 34"/>
          <p:cNvSpPr txBox="1"/>
          <p:nvPr/>
        </p:nvSpPr>
        <p:spPr>
          <a:xfrm>
            <a:off x="2843808" y="5579948"/>
            <a:ext cx="1944216" cy="369332"/>
          </a:xfrm>
          <a:prstGeom prst="rect">
            <a:avLst/>
          </a:prstGeom>
          <a:noFill/>
        </p:spPr>
        <p:txBody>
          <a:bodyPr wrap="square" rtlCol="0">
            <a:spAutoFit/>
          </a:bodyPr>
          <a:lstStyle/>
          <a:p>
            <a:pPr algn="ctr"/>
            <a:r>
              <a:rPr lang="it-IT" b="1" dirty="0" smtClean="0">
                <a:latin typeface="Comic Sans MS" pitchFamily="66" charset="0"/>
                <a:sym typeface="Wingdings 3"/>
              </a:rPr>
              <a:t>2.45 </a:t>
            </a:r>
            <a:r>
              <a:rPr lang="it-IT" b="1" dirty="0" err="1" smtClean="0">
                <a:latin typeface="Comic Sans MS" pitchFamily="66" charset="0"/>
                <a:sym typeface="Wingdings 3"/>
              </a:rPr>
              <a:t>Ga</a:t>
            </a:r>
            <a:r>
              <a:rPr lang="it-IT" b="1" dirty="0" smtClean="0">
                <a:latin typeface="Comic Sans MS" pitchFamily="66" charset="0"/>
                <a:sym typeface="Wingdings 3"/>
              </a:rPr>
              <a:t> a.C.</a:t>
            </a:r>
            <a:endParaRPr lang="it-IT" b="1" dirty="0"/>
          </a:p>
        </p:txBody>
      </p:sp>
      <p:pic>
        <p:nvPicPr>
          <p:cNvPr id="36" name="Picture 4" descr="This png image - Colorful Lightning Transparent PNG Clip Art Image, is available for free download"/>
          <p:cNvPicPr>
            <a:picLocks noChangeAspect="1" noChangeArrowheads="1"/>
          </p:cNvPicPr>
          <p:nvPr/>
        </p:nvPicPr>
        <p:blipFill>
          <a:blip r:embed="rId5" cstate="print"/>
          <a:srcRect/>
          <a:stretch>
            <a:fillRect/>
          </a:stretch>
        </p:blipFill>
        <p:spPr bwMode="auto">
          <a:xfrm>
            <a:off x="4366846" y="30160"/>
            <a:ext cx="997242" cy="2808312"/>
          </a:xfrm>
          <a:prstGeom prst="rect">
            <a:avLst/>
          </a:prstGeom>
          <a:noFill/>
        </p:spPr>
      </p:pic>
      <p:grpSp>
        <p:nvGrpSpPr>
          <p:cNvPr id="23" name="Gruppo 22"/>
          <p:cNvGrpSpPr/>
          <p:nvPr/>
        </p:nvGrpSpPr>
        <p:grpSpPr>
          <a:xfrm>
            <a:off x="7236296" y="980728"/>
            <a:ext cx="1728192" cy="646331"/>
            <a:chOff x="7236296" y="1126485"/>
            <a:chExt cx="1728192" cy="646331"/>
          </a:xfrm>
        </p:grpSpPr>
        <p:cxnSp>
          <p:nvCxnSpPr>
            <p:cNvPr id="24" name="Connettore 2 23"/>
            <p:cNvCxnSpPr/>
            <p:nvPr/>
          </p:nvCxnSpPr>
          <p:spPr>
            <a:xfrm>
              <a:off x="7236296" y="1484784"/>
              <a:ext cx="432048" cy="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CasellaDiTesto 24"/>
            <p:cNvSpPr txBox="1"/>
            <p:nvPr/>
          </p:nvSpPr>
          <p:spPr>
            <a:xfrm>
              <a:off x="7596336" y="1126485"/>
              <a:ext cx="1368152" cy="646331"/>
            </a:xfrm>
            <a:prstGeom prst="rect">
              <a:avLst/>
            </a:prstGeom>
            <a:noFill/>
          </p:spPr>
          <p:txBody>
            <a:bodyPr wrap="square" rtlCol="0">
              <a:spAutoFit/>
            </a:bodyPr>
            <a:lstStyle/>
            <a:p>
              <a:pPr algn="ctr"/>
              <a:r>
                <a:rPr lang="it-IT" dirty="0" smtClean="0">
                  <a:latin typeface="Comic Sans MS" pitchFamily="66" charset="0"/>
                  <a:sym typeface="Wingdings 3"/>
                </a:rPr>
                <a:t>molecole organiche</a:t>
              </a:r>
              <a:endParaRPr lang="it-IT" dirty="0"/>
            </a:p>
          </p:txBody>
        </p:sp>
      </p:grpSp>
    </p:spTree>
    <p:extLst>
      <p:ext uri="{BB962C8B-B14F-4D97-AF65-F5344CB8AC3E}">
        <p14:creationId xmlns:p14="http://schemas.microsoft.com/office/powerpoint/2010/main" val="2934054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wipe(left)">
                                      <p:cBhvr>
                                        <p:cTn id="41" dur="500"/>
                                        <p:tgtEl>
                                          <p:spTgt spid="2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par>
                          <p:cTn id="47" fill="hold">
                            <p:stCondLst>
                              <p:cond delay="500"/>
                            </p:stCondLst>
                            <p:childTnLst>
                              <p:par>
                                <p:cTn id="48" presetID="22" presetClass="entr" presetSubtype="8"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up)">
                                      <p:cBhvr>
                                        <p:cTn id="55" dur="500"/>
                                        <p:tgtEl>
                                          <p:spTgt spid="15"/>
                                        </p:tgtEl>
                                      </p:cBhvr>
                                    </p:animEffect>
                                  </p:childTnLst>
                                </p:cTn>
                              </p:par>
                            </p:childTnLst>
                          </p:cTn>
                        </p:par>
                        <p:par>
                          <p:cTn id="56" fill="hold">
                            <p:stCondLst>
                              <p:cond delay="500"/>
                            </p:stCondLst>
                            <p:childTnLst>
                              <p:par>
                                <p:cTn id="57" presetID="22" presetClass="entr" presetSubtype="8"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left)">
                                      <p:cBhvr>
                                        <p:cTn id="59" dur="500"/>
                                        <p:tgtEl>
                                          <p:spTgt spid="16"/>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wipe(left)">
                                      <p:cBhvr>
                                        <p:cTn id="62" dur="500"/>
                                        <p:tgtEl>
                                          <p:spTgt spid="35"/>
                                        </p:tgtEl>
                                      </p:cBhvr>
                                    </p:animEffect>
                                  </p:childTnLst>
                                </p:cTn>
                              </p:par>
                            </p:childTnLst>
                          </p:cTn>
                        </p:par>
                        <p:par>
                          <p:cTn id="63" fill="hold">
                            <p:stCondLst>
                              <p:cond delay="1000"/>
                            </p:stCondLst>
                            <p:childTnLst>
                              <p:par>
                                <p:cTn id="64" presetID="22" presetClass="entr" presetSubtype="8" fill="hold" nodeType="after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wipe(left)">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immagine"/>
          <p:cNvPicPr>
            <a:picLocks noChangeAspect="1" noChangeArrowheads="1"/>
          </p:cNvPicPr>
          <p:nvPr/>
        </p:nvPicPr>
        <p:blipFill>
          <a:blip r:embed="rId3" cstate="print"/>
          <a:srcRect l="4952" t="12933" r="5914" b="2415"/>
          <a:stretch>
            <a:fillRect/>
          </a:stretch>
        </p:blipFill>
        <p:spPr bwMode="auto">
          <a:xfrm rot="5400000">
            <a:off x="1143001" y="-1143000"/>
            <a:ext cx="6858001" cy="9144002"/>
          </a:xfrm>
          <a:prstGeom prst="rect">
            <a:avLst/>
          </a:prstGeom>
          <a:noFill/>
        </p:spPr>
      </p:pic>
      <p:graphicFrame>
        <p:nvGraphicFramePr>
          <p:cNvPr id="316417" name="Object 1"/>
          <p:cNvGraphicFramePr>
            <a:graphicFrameLocks noChangeAspect="1"/>
          </p:cNvGraphicFramePr>
          <p:nvPr/>
        </p:nvGraphicFramePr>
        <p:xfrm>
          <a:off x="1259632" y="186366"/>
          <a:ext cx="2201019" cy="2235772"/>
        </p:xfrm>
        <a:graphic>
          <a:graphicData uri="http://schemas.openxmlformats.org/presentationml/2006/ole">
            <mc:AlternateContent xmlns:mc="http://schemas.openxmlformats.org/markup-compatibility/2006">
              <mc:Choice xmlns:v="urn:schemas-microsoft-com:vml" Requires="v">
                <p:oleObj spid="_x0000_s316886" name="Document" r:id="rId4" imgW="4905360" imgH="4981680" progId="ChemWindow.Document">
                  <p:embed/>
                </p:oleObj>
              </mc:Choice>
              <mc:Fallback>
                <p:oleObj name="Document" r:id="rId4" imgW="4905360" imgH="4981680" progId="ChemWindow.Document">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186366"/>
                        <a:ext cx="2201019" cy="2235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16418" name="Object 2"/>
          <p:cNvGraphicFramePr>
            <a:graphicFrameLocks noChangeAspect="1"/>
          </p:cNvGraphicFramePr>
          <p:nvPr/>
        </p:nvGraphicFramePr>
        <p:xfrm>
          <a:off x="4822566" y="188640"/>
          <a:ext cx="2197706" cy="2232248"/>
        </p:xfrm>
        <a:graphic>
          <a:graphicData uri="http://schemas.openxmlformats.org/presentationml/2006/ole">
            <mc:AlternateContent xmlns:mc="http://schemas.openxmlformats.org/markup-compatibility/2006">
              <mc:Choice xmlns:v="urn:schemas-microsoft-com:vml" Requires="v">
                <p:oleObj spid="_x0000_s316887" name="Document" r:id="rId6" imgW="4848120" imgH="4924440" progId="ChemWindow.Document">
                  <p:embed/>
                </p:oleObj>
              </mc:Choice>
              <mc:Fallback>
                <p:oleObj name="Document" r:id="rId6" imgW="4848120" imgH="4924440" progId="ChemWindow.Document">
                  <p:embed/>
                  <p:pic>
                    <p:nvPicPr>
                      <p:cNvPr id="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22566" y="188640"/>
                        <a:ext cx="2197706"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CasellaDiTesto 4"/>
          <p:cNvSpPr txBox="1"/>
          <p:nvPr/>
        </p:nvSpPr>
        <p:spPr>
          <a:xfrm>
            <a:off x="1403648" y="2564904"/>
            <a:ext cx="1872208" cy="584775"/>
          </a:xfrm>
          <a:prstGeom prst="rect">
            <a:avLst/>
          </a:prstGeom>
          <a:noFill/>
        </p:spPr>
        <p:txBody>
          <a:bodyPr wrap="square" rtlCol="0">
            <a:spAutoFit/>
          </a:bodyPr>
          <a:lstStyle/>
          <a:p>
            <a:pPr algn="ctr"/>
            <a:r>
              <a:rPr lang="it-IT" sz="1600" b="1" dirty="0" err="1" smtClean="0">
                <a:latin typeface="Comic Sans MS" pitchFamily="66" charset="0"/>
              </a:rPr>
              <a:t>porphyrin</a:t>
            </a:r>
            <a:endParaRPr lang="it-IT" sz="1600" b="1" dirty="0" smtClean="0">
              <a:latin typeface="Comic Sans MS" pitchFamily="66" charset="0"/>
            </a:endParaRPr>
          </a:p>
          <a:p>
            <a:pPr algn="ctr"/>
            <a:r>
              <a:rPr lang="it-IT" sz="1600" b="1" dirty="0" smtClean="0">
                <a:latin typeface="Comic Sans MS" pitchFamily="66" charset="0"/>
              </a:rPr>
              <a:t>22 </a:t>
            </a:r>
            <a:r>
              <a:rPr lang="el-GR" sz="1600" b="1" dirty="0" smtClean="0">
                <a:latin typeface="Comic Sans MS" pitchFamily="66" charset="0"/>
              </a:rPr>
              <a:t>π</a:t>
            </a:r>
            <a:r>
              <a:rPr lang="it-IT" sz="1600" b="1" dirty="0" smtClean="0">
                <a:latin typeface="Comic Sans MS" pitchFamily="66" charset="0"/>
              </a:rPr>
              <a:t> e</a:t>
            </a:r>
            <a:r>
              <a:rPr lang="it-IT" sz="1600" b="1" baseline="30000" dirty="0" smtClean="0">
                <a:latin typeface="Comic Sans MS" pitchFamily="66" charset="0"/>
                <a:sym typeface="Symbol"/>
              </a:rPr>
              <a:t></a:t>
            </a:r>
            <a:endParaRPr lang="it-IT" sz="1600" b="1" baseline="30000" dirty="0">
              <a:latin typeface="Comic Sans MS" pitchFamily="66" charset="0"/>
            </a:endParaRPr>
          </a:p>
        </p:txBody>
      </p:sp>
      <p:sp>
        <p:nvSpPr>
          <p:cNvPr id="6" name="CasellaDiTesto 5"/>
          <p:cNvSpPr txBox="1"/>
          <p:nvPr/>
        </p:nvSpPr>
        <p:spPr>
          <a:xfrm>
            <a:off x="5076056" y="2564904"/>
            <a:ext cx="1872208" cy="584775"/>
          </a:xfrm>
          <a:prstGeom prst="rect">
            <a:avLst/>
          </a:prstGeom>
          <a:noFill/>
        </p:spPr>
        <p:txBody>
          <a:bodyPr wrap="square" rtlCol="0">
            <a:spAutoFit/>
          </a:bodyPr>
          <a:lstStyle/>
          <a:p>
            <a:pPr algn="ctr"/>
            <a:r>
              <a:rPr lang="it-IT" sz="1600" b="1" dirty="0" err="1" smtClean="0">
                <a:latin typeface="Comic Sans MS" pitchFamily="66" charset="0"/>
              </a:rPr>
              <a:t>chlorin</a:t>
            </a:r>
            <a:endParaRPr lang="it-IT" sz="1600" b="1" dirty="0" smtClean="0">
              <a:latin typeface="Comic Sans MS" pitchFamily="66" charset="0"/>
            </a:endParaRPr>
          </a:p>
          <a:p>
            <a:pPr algn="ctr"/>
            <a:r>
              <a:rPr lang="it-IT" sz="1600" b="1" dirty="0" smtClean="0">
                <a:latin typeface="Comic Sans MS" pitchFamily="66" charset="0"/>
              </a:rPr>
              <a:t>20 </a:t>
            </a:r>
            <a:r>
              <a:rPr lang="el-GR" sz="1600" b="1" dirty="0" smtClean="0">
                <a:latin typeface="Comic Sans MS" pitchFamily="66" charset="0"/>
              </a:rPr>
              <a:t>π</a:t>
            </a:r>
            <a:r>
              <a:rPr lang="it-IT" sz="1600" b="1" dirty="0" smtClean="0">
                <a:latin typeface="Comic Sans MS" pitchFamily="66" charset="0"/>
              </a:rPr>
              <a:t> e</a:t>
            </a:r>
            <a:r>
              <a:rPr lang="it-IT" sz="1600" b="1" baseline="30000" dirty="0" smtClean="0">
                <a:latin typeface="Comic Sans MS" pitchFamily="66" charset="0"/>
                <a:sym typeface="Symbol"/>
              </a:rPr>
              <a:t></a:t>
            </a:r>
            <a:endParaRPr lang="it-IT" sz="1600" b="1" baseline="30000" dirty="0">
              <a:latin typeface="Comic Sans MS" pitchFamily="66" charset="0"/>
            </a:endParaRPr>
          </a:p>
        </p:txBody>
      </p:sp>
      <p:graphicFrame>
        <p:nvGraphicFramePr>
          <p:cNvPr id="316420" name="Object 4"/>
          <p:cNvGraphicFramePr>
            <a:graphicFrameLocks noChangeAspect="1"/>
          </p:cNvGraphicFramePr>
          <p:nvPr/>
        </p:nvGraphicFramePr>
        <p:xfrm>
          <a:off x="1187624" y="4149080"/>
          <a:ext cx="2232248" cy="2267332"/>
        </p:xfrm>
        <a:graphic>
          <a:graphicData uri="http://schemas.openxmlformats.org/presentationml/2006/ole">
            <mc:AlternateContent xmlns:mc="http://schemas.openxmlformats.org/markup-compatibility/2006">
              <mc:Choice xmlns:v="urn:schemas-microsoft-com:vml" Requires="v">
                <p:oleObj spid="_x0000_s316888" name="Document" r:id="rId8" imgW="4848120" imgH="4924440" progId="ChemWindow.Document">
                  <p:embed/>
                </p:oleObj>
              </mc:Choice>
              <mc:Fallback>
                <p:oleObj name="Document" r:id="rId8" imgW="4848120" imgH="4924440" progId="ChemWindow.Document">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87624" y="4149080"/>
                        <a:ext cx="2232248" cy="2267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10" name="Gruppo 9"/>
          <p:cNvGrpSpPr/>
          <p:nvPr/>
        </p:nvGrpSpPr>
        <p:grpSpPr>
          <a:xfrm>
            <a:off x="2123728" y="3284984"/>
            <a:ext cx="1872208" cy="792088"/>
            <a:chOff x="2123728" y="3284984"/>
            <a:chExt cx="1872208" cy="792088"/>
          </a:xfrm>
        </p:grpSpPr>
        <p:cxnSp>
          <p:nvCxnSpPr>
            <p:cNvPr id="8" name="Connettore 2 7"/>
            <p:cNvCxnSpPr/>
            <p:nvPr/>
          </p:nvCxnSpPr>
          <p:spPr>
            <a:xfrm>
              <a:off x="2339752" y="3284984"/>
              <a:ext cx="0" cy="7920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9" name="CasellaDiTesto 8"/>
            <p:cNvSpPr txBox="1"/>
            <p:nvPr/>
          </p:nvSpPr>
          <p:spPr>
            <a:xfrm>
              <a:off x="2123728" y="3450486"/>
              <a:ext cx="1872208" cy="338554"/>
            </a:xfrm>
            <a:prstGeom prst="rect">
              <a:avLst/>
            </a:prstGeom>
            <a:noFill/>
          </p:spPr>
          <p:txBody>
            <a:bodyPr wrap="square" rtlCol="0">
              <a:spAutoFit/>
            </a:bodyPr>
            <a:lstStyle/>
            <a:p>
              <a:pPr algn="ctr"/>
              <a:r>
                <a:rPr lang="it-IT" sz="1600" b="1" dirty="0" smtClean="0">
                  <a:latin typeface="Comic Sans MS" pitchFamily="66" charset="0"/>
                </a:rPr>
                <a:t>+ Fe</a:t>
              </a:r>
              <a:r>
                <a:rPr lang="it-IT" sz="1600" b="1" baseline="30000" dirty="0" smtClean="0">
                  <a:latin typeface="Comic Sans MS" pitchFamily="66" charset="0"/>
                </a:rPr>
                <a:t>2+</a:t>
              </a:r>
              <a:r>
                <a:rPr lang="it-IT" sz="1600" b="1" dirty="0" smtClean="0">
                  <a:latin typeface="Comic Sans MS" pitchFamily="66" charset="0"/>
                </a:rPr>
                <a:t>, </a:t>
              </a:r>
              <a:r>
                <a:rPr lang="it-IT" sz="1600" b="1" dirty="0" smtClean="0">
                  <a:latin typeface="Comic Sans MS" pitchFamily="66" charset="0"/>
                  <a:sym typeface="Symbol"/>
                </a:rPr>
                <a:t></a:t>
              </a:r>
              <a:r>
                <a:rPr lang="it-IT" sz="1600" b="1" dirty="0" smtClean="0">
                  <a:latin typeface="Comic Sans MS" pitchFamily="66" charset="0"/>
                </a:rPr>
                <a:t> 2H</a:t>
              </a:r>
              <a:r>
                <a:rPr lang="it-IT" sz="1600" b="1" baseline="30000" dirty="0" smtClean="0">
                  <a:latin typeface="Comic Sans MS" pitchFamily="66" charset="0"/>
                </a:rPr>
                <a:t>+</a:t>
              </a:r>
              <a:endParaRPr lang="it-IT" sz="1600" b="1" baseline="30000" dirty="0">
                <a:latin typeface="Comic Sans MS" pitchFamily="66" charset="0"/>
              </a:endParaRPr>
            </a:p>
          </p:txBody>
        </p:sp>
      </p:grpSp>
      <p:grpSp>
        <p:nvGrpSpPr>
          <p:cNvPr id="11" name="Gruppo 10"/>
          <p:cNvGrpSpPr/>
          <p:nvPr/>
        </p:nvGrpSpPr>
        <p:grpSpPr>
          <a:xfrm>
            <a:off x="5724128" y="3284984"/>
            <a:ext cx="1872208" cy="792088"/>
            <a:chOff x="2123728" y="3284984"/>
            <a:chExt cx="1872208" cy="792088"/>
          </a:xfrm>
        </p:grpSpPr>
        <p:cxnSp>
          <p:nvCxnSpPr>
            <p:cNvPr id="12" name="Connettore 2 11"/>
            <p:cNvCxnSpPr/>
            <p:nvPr/>
          </p:nvCxnSpPr>
          <p:spPr>
            <a:xfrm>
              <a:off x="2339752" y="3284984"/>
              <a:ext cx="0" cy="7920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CasellaDiTesto 12"/>
            <p:cNvSpPr txBox="1"/>
            <p:nvPr/>
          </p:nvSpPr>
          <p:spPr>
            <a:xfrm>
              <a:off x="2123728" y="3450486"/>
              <a:ext cx="1872208" cy="338554"/>
            </a:xfrm>
            <a:prstGeom prst="rect">
              <a:avLst/>
            </a:prstGeom>
            <a:noFill/>
          </p:spPr>
          <p:txBody>
            <a:bodyPr wrap="square" rtlCol="0">
              <a:spAutoFit/>
            </a:bodyPr>
            <a:lstStyle/>
            <a:p>
              <a:pPr algn="ctr"/>
              <a:r>
                <a:rPr lang="it-IT" sz="1600" b="1" dirty="0" smtClean="0">
                  <a:latin typeface="Comic Sans MS" pitchFamily="66" charset="0"/>
                </a:rPr>
                <a:t>+ Mg</a:t>
              </a:r>
              <a:r>
                <a:rPr lang="it-IT" sz="1600" b="1" baseline="30000" dirty="0" smtClean="0">
                  <a:latin typeface="Comic Sans MS" pitchFamily="66" charset="0"/>
                </a:rPr>
                <a:t>2+</a:t>
              </a:r>
              <a:r>
                <a:rPr lang="it-IT" sz="1600" b="1" dirty="0" smtClean="0">
                  <a:latin typeface="Comic Sans MS" pitchFamily="66" charset="0"/>
                </a:rPr>
                <a:t>, </a:t>
              </a:r>
              <a:r>
                <a:rPr lang="it-IT" sz="1600" b="1" dirty="0" smtClean="0">
                  <a:latin typeface="Comic Sans MS" pitchFamily="66" charset="0"/>
                  <a:sym typeface="Symbol"/>
                </a:rPr>
                <a:t></a:t>
              </a:r>
              <a:r>
                <a:rPr lang="it-IT" sz="1600" b="1" dirty="0" smtClean="0">
                  <a:latin typeface="Comic Sans MS" pitchFamily="66" charset="0"/>
                </a:rPr>
                <a:t> 2H</a:t>
              </a:r>
              <a:r>
                <a:rPr lang="it-IT" sz="1600" b="1" baseline="30000" dirty="0" smtClean="0">
                  <a:latin typeface="Comic Sans MS" pitchFamily="66" charset="0"/>
                </a:rPr>
                <a:t>+</a:t>
              </a:r>
              <a:endParaRPr lang="it-IT" sz="1600" b="1" baseline="30000" dirty="0">
                <a:latin typeface="Comic Sans MS" pitchFamily="66" charset="0"/>
              </a:endParaRPr>
            </a:p>
          </p:txBody>
        </p:sp>
      </p:grpSp>
      <p:graphicFrame>
        <p:nvGraphicFramePr>
          <p:cNvPr id="316421" name="Object 5"/>
          <p:cNvGraphicFramePr>
            <a:graphicFrameLocks noChangeAspect="1"/>
          </p:cNvGraphicFramePr>
          <p:nvPr/>
        </p:nvGraphicFramePr>
        <p:xfrm>
          <a:off x="4788024" y="4149080"/>
          <a:ext cx="2304256" cy="2340472"/>
        </p:xfrm>
        <a:graphic>
          <a:graphicData uri="http://schemas.openxmlformats.org/presentationml/2006/ole">
            <mc:AlternateContent xmlns:mc="http://schemas.openxmlformats.org/markup-compatibility/2006">
              <mc:Choice xmlns:v="urn:schemas-microsoft-com:vml" Requires="v">
                <p:oleObj spid="_x0000_s316889" name="Document" r:id="rId10" imgW="4848120" imgH="4924440" progId="ChemWindow.Document">
                  <p:embed/>
                </p:oleObj>
              </mc:Choice>
              <mc:Fallback>
                <p:oleObj name="Document" r:id="rId10" imgW="4848120" imgH="4924440" progId="ChemWindow.Document">
                  <p:embed/>
                  <p:pic>
                    <p:nvPicPr>
                      <p:cNvPr id="0" name="Picture 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788024" y="4149080"/>
                        <a:ext cx="2304256" cy="2340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 name="Ovale 16"/>
          <p:cNvSpPr/>
          <p:nvPr/>
        </p:nvSpPr>
        <p:spPr>
          <a:xfrm rot="18608760">
            <a:off x="6583462" y="90328"/>
            <a:ext cx="360040" cy="720080"/>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Ovale 17"/>
          <p:cNvSpPr/>
          <p:nvPr/>
        </p:nvSpPr>
        <p:spPr>
          <a:xfrm rot="18608760">
            <a:off x="2983062" y="90328"/>
            <a:ext cx="360040" cy="720080"/>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p:cNvSpPr txBox="1"/>
          <p:nvPr/>
        </p:nvSpPr>
        <p:spPr>
          <a:xfrm>
            <a:off x="1007604" y="6303667"/>
            <a:ext cx="2628292" cy="584775"/>
          </a:xfrm>
          <a:prstGeom prst="rect">
            <a:avLst/>
          </a:prstGeom>
          <a:noFill/>
        </p:spPr>
        <p:txBody>
          <a:bodyPr wrap="square" rtlCol="0">
            <a:spAutoFit/>
          </a:bodyPr>
          <a:lstStyle/>
          <a:p>
            <a:pPr algn="ctr"/>
            <a:r>
              <a:rPr lang="it-IT" sz="1600" b="1" dirty="0" err="1">
                <a:latin typeface="Comic Sans MS" pitchFamily="66" charset="0"/>
              </a:rPr>
              <a:t>h</a:t>
            </a:r>
            <a:r>
              <a:rPr lang="it-IT" sz="1600" b="1" dirty="0" err="1" smtClean="0">
                <a:latin typeface="Comic Sans MS" pitchFamily="66" charset="0"/>
              </a:rPr>
              <a:t>eme</a:t>
            </a:r>
            <a:r>
              <a:rPr lang="it-IT" sz="1600" b="1" dirty="0" smtClean="0">
                <a:latin typeface="Comic Sans MS" pitchFamily="66" charset="0"/>
              </a:rPr>
              <a:t>, </a:t>
            </a:r>
            <a:r>
              <a:rPr lang="it-IT" sz="1600" b="1" dirty="0" err="1" smtClean="0">
                <a:latin typeface="Comic Sans MS" pitchFamily="66" charset="0"/>
              </a:rPr>
              <a:t>prosthetic</a:t>
            </a:r>
            <a:endParaRPr lang="it-IT" sz="1600" b="1" dirty="0">
              <a:latin typeface="Comic Sans MS" pitchFamily="66" charset="0"/>
            </a:endParaRPr>
          </a:p>
          <a:p>
            <a:pPr algn="ctr"/>
            <a:r>
              <a:rPr lang="it-IT" sz="1600" b="1" dirty="0" err="1" smtClean="0">
                <a:latin typeface="Comic Sans MS" pitchFamily="66" charset="0"/>
              </a:rPr>
              <a:t>group</a:t>
            </a:r>
            <a:r>
              <a:rPr lang="it-IT" sz="1600" b="1" dirty="0" smtClean="0">
                <a:latin typeface="Comic Sans MS" pitchFamily="66" charset="0"/>
              </a:rPr>
              <a:t> of </a:t>
            </a:r>
            <a:r>
              <a:rPr lang="it-IT" sz="1600" b="1" dirty="0" err="1" smtClean="0">
                <a:latin typeface="Comic Sans MS" pitchFamily="66" charset="0"/>
              </a:rPr>
              <a:t>cytochrome</a:t>
            </a:r>
            <a:endParaRPr lang="it-IT" sz="1600" b="1" baseline="30000" dirty="0">
              <a:latin typeface="Comic Sans MS" pitchFamily="66" charset="0"/>
            </a:endParaRPr>
          </a:p>
        </p:txBody>
      </p:sp>
      <p:sp>
        <p:nvSpPr>
          <p:cNvPr id="21" name="CasellaDiTesto 20"/>
          <p:cNvSpPr txBox="1"/>
          <p:nvPr/>
        </p:nvSpPr>
        <p:spPr>
          <a:xfrm>
            <a:off x="5073409" y="6438025"/>
            <a:ext cx="1872208" cy="338554"/>
          </a:xfrm>
          <a:prstGeom prst="rect">
            <a:avLst/>
          </a:prstGeom>
          <a:noFill/>
        </p:spPr>
        <p:txBody>
          <a:bodyPr wrap="square" rtlCol="0">
            <a:spAutoFit/>
          </a:bodyPr>
          <a:lstStyle/>
          <a:p>
            <a:pPr algn="ctr"/>
            <a:r>
              <a:rPr lang="it-IT" sz="1600" b="1" dirty="0" err="1" smtClean="0">
                <a:latin typeface="Comic Sans MS" pitchFamily="66" charset="0"/>
              </a:rPr>
              <a:t>chlorophyll</a:t>
            </a:r>
            <a:endParaRPr lang="it-IT" sz="1600" b="1" baseline="300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16417"/>
                                        </p:tgtEl>
                                        <p:attrNameLst>
                                          <p:attrName>style.visibility</p:attrName>
                                        </p:attrNameLst>
                                      </p:cBhvr>
                                      <p:to>
                                        <p:strVal val="visible"/>
                                      </p:to>
                                    </p:set>
                                    <p:anim calcmode="lin" valueType="num">
                                      <p:cBhvr>
                                        <p:cTn id="7" dur="500" fill="hold"/>
                                        <p:tgtEl>
                                          <p:spTgt spid="316417"/>
                                        </p:tgtEl>
                                        <p:attrNameLst>
                                          <p:attrName>ppt_w</p:attrName>
                                        </p:attrNameLst>
                                      </p:cBhvr>
                                      <p:tavLst>
                                        <p:tav tm="0">
                                          <p:val>
                                            <p:fltVal val="0"/>
                                          </p:val>
                                        </p:tav>
                                        <p:tav tm="100000">
                                          <p:val>
                                            <p:strVal val="#ppt_w"/>
                                          </p:val>
                                        </p:tav>
                                      </p:tavLst>
                                    </p:anim>
                                    <p:anim calcmode="lin" valueType="num">
                                      <p:cBhvr>
                                        <p:cTn id="8" dur="500" fill="hold"/>
                                        <p:tgtEl>
                                          <p:spTgt spid="316417"/>
                                        </p:tgtEl>
                                        <p:attrNameLst>
                                          <p:attrName>ppt_h</p:attrName>
                                        </p:attrNameLst>
                                      </p:cBhvr>
                                      <p:tavLst>
                                        <p:tav tm="0">
                                          <p:val>
                                            <p:fltVal val="0"/>
                                          </p:val>
                                        </p:tav>
                                        <p:tav tm="100000">
                                          <p:val>
                                            <p:strVal val="#ppt_h"/>
                                          </p:val>
                                        </p:tav>
                                      </p:tavLst>
                                    </p:anim>
                                    <p:animEffect transition="in" filter="fade">
                                      <p:cBhvr>
                                        <p:cTn id="9" dur="500"/>
                                        <p:tgtEl>
                                          <p:spTgt spid="316417"/>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up)">
                                      <p:cBhvr>
                                        <p:cTn id="18" dur="500"/>
                                        <p:tgtEl>
                                          <p:spTgt spid="10"/>
                                        </p:tgtEl>
                                      </p:cBhvr>
                                    </p:animEffect>
                                  </p:childTnLst>
                                </p:cTn>
                              </p:par>
                            </p:childTnLst>
                          </p:cTn>
                        </p:par>
                        <p:par>
                          <p:cTn id="19" fill="hold">
                            <p:stCondLst>
                              <p:cond delay="500"/>
                            </p:stCondLst>
                            <p:childTnLst>
                              <p:par>
                                <p:cTn id="20" presetID="22" presetClass="entr" presetSubtype="1" fill="hold" nodeType="afterEffect">
                                  <p:stCondLst>
                                    <p:cond delay="0"/>
                                  </p:stCondLst>
                                  <p:childTnLst>
                                    <p:set>
                                      <p:cBhvr>
                                        <p:cTn id="21" dur="1" fill="hold">
                                          <p:stCondLst>
                                            <p:cond delay="0"/>
                                          </p:stCondLst>
                                        </p:cTn>
                                        <p:tgtEl>
                                          <p:spTgt spid="316420"/>
                                        </p:tgtEl>
                                        <p:attrNameLst>
                                          <p:attrName>style.visibility</p:attrName>
                                        </p:attrNameLst>
                                      </p:cBhvr>
                                      <p:to>
                                        <p:strVal val="visible"/>
                                      </p:to>
                                    </p:set>
                                    <p:animEffect transition="in" filter="wipe(up)">
                                      <p:cBhvr>
                                        <p:cTn id="22" dur="500"/>
                                        <p:tgtEl>
                                          <p:spTgt spid="316420"/>
                                        </p:tgtEl>
                                      </p:cBhvr>
                                    </p:animEffect>
                                  </p:childTnLst>
                                </p:cTn>
                              </p:par>
                            </p:childTnLst>
                          </p:cTn>
                        </p:par>
                        <p:par>
                          <p:cTn id="23" fill="hold">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0" fill="hold" nodeType="clickEffect">
                                  <p:stCondLst>
                                    <p:cond delay="0"/>
                                  </p:stCondLst>
                                  <p:childTnLst>
                                    <p:set>
                                      <p:cBhvr>
                                        <p:cTn id="30" dur="1" fill="hold">
                                          <p:stCondLst>
                                            <p:cond delay="0"/>
                                          </p:stCondLst>
                                        </p:cTn>
                                        <p:tgtEl>
                                          <p:spTgt spid="316418"/>
                                        </p:tgtEl>
                                        <p:attrNameLst>
                                          <p:attrName>style.visibility</p:attrName>
                                        </p:attrNameLst>
                                      </p:cBhvr>
                                      <p:to>
                                        <p:strVal val="visible"/>
                                      </p:to>
                                    </p:set>
                                    <p:anim calcmode="lin" valueType="num">
                                      <p:cBhvr>
                                        <p:cTn id="31" dur="500" fill="hold"/>
                                        <p:tgtEl>
                                          <p:spTgt spid="316418"/>
                                        </p:tgtEl>
                                        <p:attrNameLst>
                                          <p:attrName>ppt_w</p:attrName>
                                        </p:attrNameLst>
                                      </p:cBhvr>
                                      <p:tavLst>
                                        <p:tav tm="0">
                                          <p:val>
                                            <p:fltVal val="0"/>
                                          </p:val>
                                        </p:tav>
                                        <p:tav tm="100000">
                                          <p:val>
                                            <p:strVal val="#ppt_w"/>
                                          </p:val>
                                        </p:tav>
                                      </p:tavLst>
                                    </p:anim>
                                    <p:anim calcmode="lin" valueType="num">
                                      <p:cBhvr>
                                        <p:cTn id="32" dur="500" fill="hold"/>
                                        <p:tgtEl>
                                          <p:spTgt spid="316418"/>
                                        </p:tgtEl>
                                        <p:attrNameLst>
                                          <p:attrName>ppt_h</p:attrName>
                                        </p:attrNameLst>
                                      </p:cBhvr>
                                      <p:tavLst>
                                        <p:tav tm="0">
                                          <p:val>
                                            <p:fltVal val="0"/>
                                          </p:val>
                                        </p:tav>
                                        <p:tav tm="100000">
                                          <p:val>
                                            <p:strVal val="#ppt_h"/>
                                          </p:val>
                                        </p:tav>
                                      </p:tavLst>
                                    </p:anim>
                                    <p:animEffect transition="in" filter="fade">
                                      <p:cBhvr>
                                        <p:cTn id="33" dur="500"/>
                                        <p:tgtEl>
                                          <p:spTgt spid="31641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left)">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53"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childTnLst>
                          </p:cTn>
                        </p:par>
                      </p:childTnLst>
                    </p:cTn>
                  </p:par>
                  <p:par>
                    <p:cTn id="46" fill="hold">
                      <p:stCondLst>
                        <p:cond delay="indefinite"/>
                      </p:stCondLst>
                      <p:childTnLst>
                        <p:par>
                          <p:cTn id="47" fill="hold">
                            <p:stCondLst>
                              <p:cond delay="0"/>
                            </p:stCondLst>
                            <p:childTnLst>
                              <p:par>
                                <p:cTn id="48" presetID="53"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wipe(up)">
                                      <p:cBhvr>
                                        <p:cTn id="57" dur="500"/>
                                        <p:tgtEl>
                                          <p:spTgt spid="11"/>
                                        </p:tgtEl>
                                      </p:cBhvr>
                                    </p:animEffect>
                                  </p:childTnLst>
                                </p:cTn>
                              </p:par>
                            </p:childTnLst>
                          </p:cTn>
                        </p:par>
                        <p:par>
                          <p:cTn id="58" fill="hold">
                            <p:stCondLst>
                              <p:cond delay="500"/>
                            </p:stCondLst>
                            <p:childTnLst>
                              <p:par>
                                <p:cTn id="59" presetID="22" presetClass="entr" presetSubtype="1" fill="hold" nodeType="afterEffect">
                                  <p:stCondLst>
                                    <p:cond delay="0"/>
                                  </p:stCondLst>
                                  <p:childTnLst>
                                    <p:set>
                                      <p:cBhvr>
                                        <p:cTn id="60" dur="1" fill="hold">
                                          <p:stCondLst>
                                            <p:cond delay="0"/>
                                          </p:stCondLst>
                                        </p:cTn>
                                        <p:tgtEl>
                                          <p:spTgt spid="316421"/>
                                        </p:tgtEl>
                                        <p:attrNameLst>
                                          <p:attrName>style.visibility</p:attrName>
                                        </p:attrNameLst>
                                      </p:cBhvr>
                                      <p:to>
                                        <p:strVal val="visible"/>
                                      </p:to>
                                    </p:set>
                                    <p:animEffect transition="in" filter="wipe(up)">
                                      <p:cBhvr>
                                        <p:cTn id="61" dur="500"/>
                                        <p:tgtEl>
                                          <p:spTgt spid="316421"/>
                                        </p:tgtEl>
                                      </p:cBhvr>
                                    </p:animEffect>
                                  </p:childTnLst>
                                </p:cTn>
                              </p:par>
                            </p:childTnLst>
                          </p:cTn>
                        </p:par>
                        <p:par>
                          <p:cTn id="62" fill="hold">
                            <p:stCondLst>
                              <p:cond delay="1500"/>
                            </p:stCondLst>
                            <p:childTnLst>
                              <p:par>
                                <p:cTn id="63" presetID="22" presetClass="entr" presetSubtype="8"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animBg="1"/>
      <p:bldP spid="18" grpId="0" animBg="1"/>
      <p:bldP spid="20" grpId="0"/>
      <p:bldP spid="21"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uppo 67"/>
          <p:cNvGrpSpPr/>
          <p:nvPr/>
        </p:nvGrpSpPr>
        <p:grpSpPr>
          <a:xfrm>
            <a:off x="2699792" y="251356"/>
            <a:ext cx="1944216" cy="2031535"/>
            <a:chOff x="2603847" y="179348"/>
            <a:chExt cx="1944216" cy="2031535"/>
          </a:xfrm>
        </p:grpSpPr>
        <p:graphicFrame>
          <p:nvGraphicFramePr>
            <p:cNvPr id="400387" name="Object 3"/>
            <p:cNvGraphicFramePr>
              <a:graphicFrameLocks noChangeAspect="1"/>
            </p:cNvGraphicFramePr>
            <p:nvPr/>
          </p:nvGraphicFramePr>
          <p:xfrm>
            <a:off x="2637635" y="548680"/>
            <a:ext cx="1636482" cy="1662203"/>
          </p:xfrm>
          <a:graphic>
            <a:graphicData uri="http://schemas.openxmlformats.org/presentationml/2006/ole">
              <mc:AlternateContent xmlns:mc="http://schemas.openxmlformats.org/markup-compatibility/2006">
                <mc:Choice xmlns:v="urn:schemas-microsoft-com:vml" Requires="v">
                  <p:oleObj spid="_x0000_s400855" name="Document" r:id="rId3" imgW="4848120" imgH="4924440" progId="ChemWindow.Document">
                    <p:embed/>
                  </p:oleObj>
                </mc:Choice>
                <mc:Fallback>
                  <p:oleObj name="Document" r:id="rId3" imgW="4848120" imgH="4924440" progId="ChemWindow.Document">
                    <p:embed/>
                    <p:pic>
                      <p:nvPicPr>
                        <p:cNvPr id="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7635" y="548680"/>
                          <a:ext cx="1636482" cy="1662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 name="CasellaDiTesto 19"/>
            <p:cNvSpPr txBox="1"/>
            <p:nvPr/>
          </p:nvSpPr>
          <p:spPr>
            <a:xfrm>
              <a:off x="2603847" y="179348"/>
              <a:ext cx="1944216" cy="369332"/>
            </a:xfrm>
            <a:prstGeom prst="rect">
              <a:avLst/>
            </a:prstGeom>
            <a:noFill/>
          </p:spPr>
          <p:txBody>
            <a:bodyPr wrap="square" rtlCol="0">
              <a:spAutoFit/>
            </a:bodyPr>
            <a:lstStyle/>
            <a:p>
              <a:pPr algn="ctr"/>
              <a:r>
                <a:rPr lang="it-IT" dirty="0" err="1" smtClean="0">
                  <a:latin typeface="Comic Sans MS" pitchFamily="66" charset="0"/>
                </a:rPr>
                <a:t>cytochrome</a:t>
              </a:r>
              <a:endParaRPr lang="it-IT" dirty="0">
                <a:latin typeface="Comic Sans MS" pitchFamily="66" charset="0"/>
              </a:endParaRPr>
            </a:p>
          </p:txBody>
        </p:sp>
      </p:grpSp>
      <p:grpSp>
        <p:nvGrpSpPr>
          <p:cNvPr id="56" name="Gruppo 55"/>
          <p:cNvGrpSpPr/>
          <p:nvPr/>
        </p:nvGrpSpPr>
        <p:grpSpPr>
          <a:xfrm>
            <a:off x="4595937" y="1844824"/>
            <a:ext cx="1944216" cy="2097524"/>
            <a:chOff x="4499992" y="1772816"/>
            <a:chExt cx="1944216" cy="2097524"/>
          </a:xfrm>
        </p:grpSpPr>
        <p:graphicFrame>
          <p:nvGraphicFramePr>
            <p:cNvPr id="400388" name="Object 4"/>
            <p:cNvGraphicFramePr>
              <a:graphicFrameLocks noChangeAspect="1"/>
            </p:cNvGraphicFramePr>
            <p:nvPr/>
          </p:nvGraphicFramePr>
          <p:xfrm>
            <a:off x="4644008" y="1772816"/>
            <a:ext cx="1679873" cy="1706276"/>
          </p:xfrm>
          <a:graphic>
            <a:graphicData uri="http://schemas.openxmlformats.org/presentationml/2006/ole">
              <mc:AlternateContent xmlns:mc="http://schemas.openxmlformats.org/markup-compatibility/2006">
                <mc:Choice xmlns:v="urn:schemas-microsoft-com:vml" Requires="v">
                  <p:oleObj spid="_x0000_s400856" name="Document" r:id="rId5" imgW="4848120" imgH="4924440" progId="ChemWindow.Document">
                    <p:embed/>
                  </p:oleObj>
                </mc:Choice>
                <mc:Fallback>
                  <p:oleObj name="Document" r:id="rId5" imgW="4848120" imgH="4924440" progId="ChemWindow.Document">
                    <p:embed/>
                    <p:pic>
                      <p:nvPicPr>
                        <p:cNvPr id="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4008" y="1772816"/>
                          <a:ext cx="1679873" cy="170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 name="CasellaDiTesto 20"/>
            <p:cNvSpPr txBox="1"/>
            <p:nvPr/>
          </p:nvSpPr>
          <p:spPr>
            <a:xfrm>
              <a:off x="4499992" y="3501008"/>
              <a:ext cx="1944216" cy="369332"/>
            </a:xfrm>
            <a:prstGeom prst="rect">
              <a:avLst/>
            </a:prstGeom>
            <a:noFill/>
          </p:spPr>
          <p:txBody>
            <a:bodyPr wrap="square" rtlCol="0">
              <a:spAutoFit/>
            </a:bodyPr>
            <a:lstStyle/>
            <a:p>
              <a:pPr algn="ctr"/>
              <a:r>
                <a:rPr lang="it-IT" dirty="0" err="1" smtClean="0">
                  <a:latin typeface="Comic Sans MS" pitchFamily="66" charset="0"/>
                </a:rPr>
                <a:t>chlorophyll</a:t>
              </a:r>
              <a:endParaRPr lang="it-IT" dirty="0">
                <a:latin typeface="Comic Sans MS" pitchFamily="66" charset="0"/>
              </a:endParaRPr>
            </a:p>
          </p:txBody>
        </p:sp>
      </p:grpSp>
      <p:grpSp>
        <p:nvGrpSpPr>
          <p:cNvPr id="57" name="Gruppo 56"/>
          <p:cNvGrpSpPr/>
          <p:nvPr/>
        </p:nvGrpSpPr>
        <p:grpSpPr>
          <a:xfrm>
            <a:off x="2507705" y="3501008"/>
            <a:ext cx="1944216" cy="2025516"/>
            <a:chOff x="2411760" y="3429000"/>
            <a:chExt cx="1944216" cy="2025516"/>
          </a:xfrm>
        </p:grpSpPr>
        <p:graphicFrame>
          <p:nvGraphicFramePr>
            <p:cNvPr id="400389" name="Object 5"/>
            <p:cNvGraphicFramePr>
              <a:graphicFrameLocks noChangeAspect="1"/>
            </p:cNvGraphicFramePr>
            <p:nvPr/>
          </p:nvGraphicFramePr>
          <p:xfrm>
            <a:off x="2567678" y="3429000"/>
            <a:ext cx="1644282" cy="1670125"/>
          </p:xfrm>
          <a:graphic>
            <a:graphicData uri="http://schemas.openxmlformats.org/presentationml/2006/ole">
              <mc:AlternateContent xmlns:mc="http://schemas.openxmlformats.org/markup-compatibility/2006">
                <mc:Choice xmlns:v="urn:schemas-microsoft-com:vml" Requires="v">
                  <p:oleObj spid="_x0000_s400857" name="Document" r:id="rId7" imgW="4848120" imgH="4924440" progId="ChemWindow.Document">
                    <p:embed/>
                  </p:oleObj>
                </mc:Choice>
                <mc:Fallback>
                  <p:oleObj name="Document" r:id="rId7" imgW="4848120" imgH="4924440" progId="ChemWindow.Document">
                    <p:embed/>
                    <p:pic>
                      <p:nvPicPr>
                        <p:cNvPr id="0"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67678" y="3429000"/>
                          <a:ext cx="1644282" cy="167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9" name="CasellaDiTesto 28"/>
            <p:cNvSpPr txBox="1"/>
            <p:nvPr/>
          </p:nvSpPr>
          <p:spPr>
            <a:xfrm>
              <a:off x="2411760" y="5085184"/>
              <a:ext cx="1944216" cy="369332"/>
            </a:xfrm>
            <a:prstGeom prst="rect">
              <a:avLst/>
            </a:prstGeom>
            <a:noFill/>
          </p:spPr>
          <p:txBody>
            <a:bodyPr wrap="square" rtlCol="0">
              <a:spAutoFit/>
            </a:bodyPr>
            <a:lstStyle/>
            <a:p>
              <a:pPr algn="ctr"/>
              <a:r>
                <a:rPr lang="it-IT" dirty="0" err="1" smtClean="0">
                  <a:latin typeface="Comic Sans MS" pitchFamily="66" charset="0"/>
                </a:rPr>
                <a:t>pheophytin</a:t>
              </a:r>
              <a:endParaRPr lang="it-IT" dirty="0">
                <a:latin typeface="Comic Sans MS" pitchFamily="66" charset="0"/>
              </a:endParaRPr>
            </a:p>
          </p:txBody>
        </p:sp>
      </p:grpSp>
      <p:grpSp>
        <p:nvGrpSpPr>
          <p:cNvPr id="59" name="Gruppo 58"/>
          <p:cNvGrpSpPr/>
          <p:nvPr/>
        </p:nvGrpSpPr>
        <p:grpSpPr>
          <a:xfrm>
            <a:off x="4235897" y="4943995"/>
            <a:ext cx="2086819" cy="1725365"/>
            <a:chOff x="4355976" y="4871987"/>
            <a:chExt cx="2086819" cy="1725365"/>
          </a:xfrm>
        </p:grpSpPr>
        <p:graphicFrame>
          <p:nvGraphicFramePr>
            <p:cNvPr id="400390" name="Object 6"/>
            <p:cNvGraphicFramePr>
              <a:graphicFrameLocks noChangeAspect="1"/>
            </p:cNvGraphicFramePr>
            <p:nvPr/>
          </p:nvGraphicFramePr>
          <p:xfrm>
            <a:off x="5077470" y="4871987"/>
            <a:ext cx="1365325" cy="1365325"/>
          </p:xfrm>
          <a:graphic>
            <a:graphicData uri="http://schemas.openxmlformats.org/presentationml/2006/ole">
              <mc:AlternateContent xmlns:mc="http://schemas.openxmlformats.org/markup-compatibility/2006">
                <mc:Choice xmlns:v="urn:schemas-microsoft-com:vml" Requires="v">
                  <p:oleObj spid="_x0000_s400858" name="Document" r:id="rId9" imgW="4314960" imgH="4314960" progId="ChemWindow.Document">
                    <p:embed/>
                  </p:oleObj>
                </mc:Choice>
                <mc:Fallback>
                  <p:oleObj name="Document" r:id="rId9" imgW="4314960" imgH="4314960" progId="ChemWindow.Document">
                    <p:embed/>
                    <p:pic>
                      <p:nvPicPr>
                        <p:cNvPr id="0" name="Picture 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077470" y="4871987"/>
                          <a:ext cx="1365325" cy="136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 name="CasellaDiTesto 29"/>
            <p:cNvSpPr txBox="1"/>
            <p:nvPr/>
          </p:nvSpPr>
          <p:spPr>
            <a:xfrm>
              <a:off x="4355976" y="6228020"/>
              <a:ext cx="1944216" cy="369332"/>
            </a:xfrm>
            <a:prstGeom prst="rect">
              <a:avLst/>
            </a:prstGeom>
            <a:noFill/>
          </p:spPr>
          <p:txBody>
            <a:bodyPr wrap="square" rtlCol="0">
              <a:spAutoFit/>
            </a:bodyPr>
            <a:lstStyle/>
            <a:p>
              <a:pPr algn="ctr"/>
              <a:r>
                <a:rPr lang="it-IT" dirty="0" err="1" smtClean="0">
                  <a:latin typeface="Comic Sans MS" pitchFamily="66" charset="0"/>
                </a:rPr>
                <a:t>plastoquinone</a:t>
              </a:r>
              <a:endParaRPr lang="it-IT" dirty="0">
                <a:latin typeface="Comic Sans MS" pitchFamily="66" charset="0"/>
              </a:endParaRPr>
            </a:p>
          </p:txBody>
        </p:sp>
      </p:grpSp>
      <p:grpSp>
        <p:nvGrpSpPr>
          <p:cNvPr id="54" name="Gruppo 53"/>
          <p:cNvGrpSpPr/>
          <p:nvPr/>
        </p:nvGrpSpPr>
        <p:grpSpPr>
          <a:xfrm>
            <a:off x="4551249" y="476672"/>
            <a:ext cx="1340832" cy="1001428"/>
            <a:chOff x="4416710" y="436602"/>
            <a:chExt cx="1340832" cy="1001428"/>
          </a:xfrm>
        </p:grpSpPr>
        <p:pic>
          <p:nvPicPr>
            <p:cNvPr id="17" name="Picture 23" descr="Image result for arrow clipart transparent background"/>
            <p:cNvPicPr>
              <a:picLocks noChangeAspect="1" noChangeArrowheads="1"/>
            </p:cNvPicPr>
            <p:nvPr/>
          </p:nvPicPr>
          <p:blipFill>
            <a:blip r:embed="rId11" cstate="print"/>
            <a:srcRect/>
            <a:stretch>
              <a:fillRect/>
            </a:stretch>
          </p:blipFill>
          <p:spPr bwMode="auto">
            <a:xfrm rot="18298488">
              <a:off x="4769953" y="450442"/>
              <a:ext cx="634345" cy="1340832"/>
            </a:xfrm>
            <a:prstGeom prst="rect">
              <a:avLst/>
            </a:prstGeom>
            <a:noFill/>
          </p:spPr>
        </p:pic>
        <p:grpSp>
          <p:nvGrpSpPr>
            <p:cNvPr id="45" name="Gruppo 44"/>
            <p:cNvGrpSpPr/>
            <p:nvPr/>
          </p:nvGrpSpPr>
          <p:grpSpPr>
            <a:xfrm>
              <a:off x="5004048" y="436602"/>
              <a:ext cx="576064" cy="400110"/>
              <a:chOff x="1403648" y="2708920"/>
              <a:chExt cx="576064" cy="400110"/>
            </a:xfrm>
          </p:grpSpPr>
          <p:sp>
            <p:nvSpPr>
              <p:cNvPr id="32" name="CasellaDiTesto 31"/>
              <p:cNvSpPr txBox="1"/>
              <p:nvPr/>
            </p:nvSpPr>
            <p:spPr>
              <a:xfrm>
                <a:off x="1403648" y="2708920"/>
                <a:ext cx="576064" cy="400110"/>
              </a:xfrm>
              <a:prstGeom prst="rect">
                <a:avLst/>
              </a:prstGeom>
              <a:noFill/>
            </p:spPr>
            <p:txBody>
              <a:bodyPr wrap="square" rtlCol="0">
                <a:spAutoFit/>
              </a:bodyPr>
              <a:lstStyle/>
              <a:p>
                <a:pPr algn="ctr"/>
                <a:r>
                  <a:rPr lang="it-IT" sz="2000" dirty="0" smtClean="0">
                    <a:latin typeface="Comic Sans MS" pitchFamily="66" charset="0"/>
                  </a:rPr>
                  <a:t>e</a:t>
                </a:r>
                <a:endParaRPr lang="it-IT" sz="2000" baseline="30000" dirty="0">
                  <a:latin typeface="Comic Sans MS" pitchFamily="66" charset="0"/>
                </a:endParaRPr>
              </a:p>
            </p:txBody>
          </p:sp>
          <p:cxnSp>
            <p:nvCxnSpPr>
              <p:cNvPr id="37" name="Connettore 1 36"/>
              <p:cNvCxnSpPr/>
              <p:nvPr/>
            </p:nvCxnSpPr>
            <p:spPr>
              <a:xfrm>
                <a:off x="1763688" y="2852936"/>
                <a:ext cx="720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5" name="Gruppo 54"/>
          <p:cNvGrpSpPr/>
          <p:nvPr/>
        </p:nvGrpSpPr>
        <p:grpSpPr>
          <a:xfrm>
            <a:off x="3155777" y="2348880"/>
            <a:ext cx="1376834" cy="825568"/>
            <a:chOff x="3059832" y="2276872"/>
            <a:chExt cx="1376834" cy="825568"/>
          </a:xfrm>
        </p:grpSpPr>
        <p:pic>
          <p:nvPicPr>
            <p:cNvPr id="400407" name="Picture 23" descr="Image result for arrow clipart transparent background"/>
            <p:cNvPicPr>
              <a:picLocks noChangeAspect="1" noChangeArrowheads="1"/>
            </p:cNvPicPr>
            <p:nvPr/>
          </p:nvPicPr>
          <p:blipFill>
            <a:blip r:embed="rId11" cstate="print"/>
            <a:srcRect/>
            <a:stretch>
              <a:fillRect/>
            </a:stretch>
          </p:blipFill>
          <p:spPr bwMode="auto">
            <a:xfrm rot="3301512" flipH="1">
              <a:off x="3444556" y="2110331"/>
              <a:ext cx="643387" cy="1340832"/>
            </a:xfrm>
            <a:prstGeom prst="rect">
              <a:avLst/>
            </a:prstGeom>
            <a:noFill/>
          </p:spPr>
        </p:pic>
        <p:grpSp>
          <p:nvGrpSpPr>
            <p:cNvPr id="46" name="Gruppo 45"/>
            <p:cNvGrpSpPr/>
            <p:nvPr/>
          </p:nvGrpSpPr>
          <p:grpSpPr>
            <a:xfrm>
              <a:off x="3059832" y="2276872"/>
              <a:ext cx="576064" cy="400110"/>
              <a:chOff x="1403648" y="2708920"/>
              <a:chExt cx="576064" cy="400110"/>
            </a:xfrm>
          </p:grpSpPr>
          <p:sp>
            <p:nvSpPr>
              <p:cNvPr id="47" name="CasellaDiTesto 46"/>
              <p:cNvSpPr txBox="1"/>
              <p:nvPr/>
            </p:nvSpPr>
            <p:spPr>
              <a:xfrm>
                <a:off x="1403648" y="2708920"/>
                <a:ext cx="576064" cy="400110"/>
              </a:xfrm>
              <a:prstGeom prst="rect">
                <a:avLst/>
              </a:prstGeom>
              <a:noFill/>
            </p:spPr>
            <p:txBody>
              <a:bodyPr wrap="square" rtlCol="0">
                <a:spAutoFit/>
              </a:bodyPr>
              <a:lstStyle/>
              <a:p>
                <a:pPr algn="ctr"/>
                <a:r>
                  <a:rPr lang="it-IT" sz="2000" dirty="0" smtClean="0">
                    <a:latin typeface="Comic Sans MS" pitchFamily="66" charset="0"/>
                  </a:rPr>
                  <a:t>e</a:t>
                </a:r>
                <a:endParaRPr lang="it-IT" sz="2000" baseline="30000" dirty="0">
                  <a:latin typeface="Comic Sans MS" pitchFamily="66" charset="0"/>
                </a:endParaRPr>
              </a:p>
            </p:txBody>
          </p:sp>
          <p:cxnSp>
            <p:nvCxnSpPr>
              <p:cNvPr id="48" name="Connettore 1 47"/>
              <p:cNvCxnSpPr/>
              <p:nvPr/>
            </p:nvCxnSpPr>
            <p:spPr>
              <a:xfrm>
                <a:off x="1763688" y="2852936"/>
                <a:ext cx="720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58" name="Gruppo 57"/>
          <p:cNvGrpSpPr/>
          <p:nvPr/>
        </p:nvGrpSpPr>
        <p:grpSpPr>
          <a:xfrm>
            <a:off x="4371232" y="3964994"/>
            <a:ext cx="1340832" cy="866000"/>
            <a:chOff x="4275287" y="3892986"/>
            <a:chExt cx="1340832" cy="866000"/>
          </a:xfrm>
        </p:grpSpPr>
        <p:pic>
          <p:nvPicPr>
            <p:cNvPr id="16" name="Picture 23" descr="Image result for arrow clipart transparent background"/>
            <p:cNvPicPr>
              <a:picLocks noChangeAspect="1" noChangeArrowheads="1"/>
            </p:cNvPicPr>
            <p:nvPr/>
          </p:nvPicPr>
          <p:blipFill>
            <a:blip r:embed="rId11" cstate="print"/>
            <a:srcRect/>
            <a:stretch>
              <a:fillRect/>
            </a:stretch>
          </p:blipFill>
          <p:spPr bwMode="auto">
            <a:xfrm rot="18298488">
              <a:off x="4624009" y="3766877"/>
              <a:ext cx="643387" cy="1340832"/>
            </a:xfrm>
            <a:prstGeom prst="rect">
              <a:avLst/>
            </a:prstGeom>
            <a:noFill/>
          </p:spPr>
        </p:pic>
        <p:grpSp>
          <p:nvGrpSpPr>
            <p:cNvPr id="49" name="Gruppo 48"/>
            <p:cNvGrpSpPr/>
            <p:nvPr/>
          </p:nvGrpSpPr>
          <p:grpSpPr>
            <a:xfrm>
              <a:off x="5004048" y="3892986"/>
              <a:ext cx="576064" cy="400110"/>
              <a:chOff x="1403648" y="2708920"/>
              <a:chExt cx="576064" cy="400110"/>
            </a:xfrm>
          </p:grpSpPr>
          <p:sp>
            <p:nvSpPr>
              <p:cNvPr id="50" name="CasellaDiTesto 49"/>
              <p:cNvSpPr txBox="1"/>
              <p:nvPr/>
            </p:nvSpPr>
            <p:spPr>
              <a:xfrm>
                <a:off x="1403648" y="2708920"/>
                <a:ext cx="576064" cy="400110"/>
              </a:xfrm>
              <a:prstGeom prst="rect">
                <a:avLst/>
              </a:prstGeom>
              <a:noFill/>
            </p:spPr>
            <p:txBody>
              <a:bodyPr wrap="square" rtlCol="0">
                <a:spAutoFit/>
              </a:bodyPr>
              <a:lstStyle/>
              <a:p>
                <a:pPr algn="ctr"/>
                <a:r>
                  <a:rPr lang="it-IT" sz="2000" dirty="0" smtClean="0">
                    <a:latin typeface="Comic Sans MS" pitchFamily="66" charset="0"/>
                  </a:rPr>
                  <a:t>e</a:t>
                </a:r>
                <a:endParaRPr lang="it-IT" sz="2000" baseline="30000" dirty="0">
                  <a:latin typeface="Comic Sans MS" pitchFamily="66" charset="0"/>
                </a:endParaRPr>
              </a:p>
            </p:txBody>
          </p:sp>
          <p:cxnSp>
            <p:nvCxnSpPr>
              <p:cNvPr id="51" name="Connettore 1 50"/>
              <p:cNvCxnSpPr/>
              <p:nvPr/>
            </p:nvCxnSpPr>
            <p:spPr>
              <a:xfrm>
                <a:off x="1763688" y="2852936"/>
                <a:ext cx="7200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73" name="Gruppo 72"/>
          <p:cNvGrpSpPr/>
          <p:nvPr/>
        </p:nvGrpSpPr>
        <p:grpSpPr>
          <a:xfrm>
            <a:off x="275457" y="764704"/>
            <a:ext cx="2448272" cy="5472608"/>
            <a:chOff x="-180528" y="692696"/>
            <a:chExt cx="2448272" cy="5472608"/>
          </a:xfrm>
        </p:grpSpPr>
        <p:pic>
          <p:nvPicPr>
            <p:cNvPr id="53" name="Picture 40" descr="Cell Membrane by DocLuigi"/>
            <p:cNvPicPr>
              <a:picLocks noChangeAspect="1" noChangeArrowheads="1"/>
            </p:cNvPicPr>
            <p:nvPr/>
          </p:nvPicPr>
          <p:blipFill>
            <a:blip r:embed="rId12" cstate="print"/>
            <a:srcRect l="74557"/>
            <a:stretch>
              <a:fillRect/>
            </a:stretch>
          </p:blipFill>
          <p:spPr bwMode="auto">
            <a:xfrm flipH="1">
              <a:off x="-180528" y="692696"/>
              <a:ext cx="2419853" cy="5472608"/>
            </a:xfrm>
            <a:prstGeom prst="rect">
              <a:avLst/>
            </a:prstGeom>
            <a:noFill/>
          </p:spPr>
        </p:pic>
        <p:sp>
          <p:nvSpPr>
            <p:cNvPr id="72" name="Ovale 71"/>
            <p:cNvSpPr/>
            <p:nvPr/>
          </p:nvSpPr>
          <p:spPr>
            <a:xfrm>
              <a:off x="2123728" y="1268760"/>
              <a:ext cx="144016"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75" name="Gruppo 74"/>
          <p:cNvGrpSpPr/>
          <p:nvPr/>
        </p:nvGrpSpPr>
        <p:grpSpPr>
          <a:xfrm>
            <a:off x="6468145" y="764704"/>
            <a:ext cx="2448272" cy="5472608"/>
            <a:chOff x="6516216" y="692696"/>
            <a:chExt cx="2448272" cy="5472608"/>
          </a:xfrm>
        </p:grpSpPr>
        <p:pic>
          <p:nvPicPr>
            <p:cNvPr id="400424" name="Picture 40" descr="Cell Membrane by DocLuigi"/>
            <p:cNvPicPr>
              <a:picLocks noChangeAspect="1" noChangeArrowheads="1"/>
            </p:cNvPicPr>
            <p:nvPr/>
          </p:nvPicPr>
          <p:blipFill>
            <a:blip r:embed="rId12" cstate="print"/>
            <a:srcRect l="74557"/>
            <a:stretch>
              <a:fillRect/>
            </a:stretch>
          </p:blipFill>
          <p:spPr bwMode="auto">
            <a:xfrm>
              <a:off x="6544635" y="692696"/>
              <a:ext cx="2419853" cy="5472608"/>
            </a:xfrm>
            <a:prstGeom prst="rect">
              <a:avLst/>
            </a:prstGeom>
            <a:noFill/>
          </p:spPr>
        </p:pic>
        <p:sp>
          <p:nvSpPr>
            <p:cNvPr id="74" name="Ovale 73"/>
            <p:cNvSpPr/>
            <p:nvPr/>
          </p:nvSpPr>
          <p:spPr>
            <a:xfrm>
              <a:off x="6516216" y="1268760"/>
              <a:ext cx="144016"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grpSp>
        <p:nvGrpSpPr>
          <p:cNvPr id="9" name="Gruppo 8"/>
          <p:cNvGrpSpPr/>
          <p:nvPr/>
        </p:nvGrpSpPr>
        <p:grpSpPr>
          <a:xfrm>
            <a:off x="179512" y="3284984"/>
            <a:ext cx="8767331" cy="646331"/>
            <a:chOff x="2112898" y="6904144"/>
            <a:chExt cx="8767331" cy="646331"/>
          </a:xfrm>
        </p:grpSpPr>
        <p:sp>
          <p:nvSpPr>
            <p:cNvPr id="80" name="CasellaDiTesto 79"/>
            <p:cNvSpPr txBox="1"/>
            <p:nvPr/>
          </p:nvSpPr>
          <p:spPr>
            <a:xfrm>
              <a:off x="2112898" y="6904144"/>
              <a:ext cx="8767331" cy="646331"/>
            </a:xfrm>
            <a:prstGeom prst="rect">
              <a:avLst/>
            </a:prstGeom>
            <a:solidFill>
              <a:srgbClr val="CCFFFF"/>
            </a:solidFill>
            <a:ln>
              <a:solidFill>
                <a:srgbClr val="000066"/>
              </a:solidFill>
            </a:ln>
          </p:spPr>
          <p:txBody>
            <a:bodyPr wrap="square" rtlCol="0">
              <a:spAutoFit/>
            </a:bodyPr>
            <a:lstStyle/>
            <a:p>
              <a:pPr algn="ctr"/>
              <a:r>
                <a:rPr lang="it-IT" sz="3600" dirty="0" smtClean="0">
                  <a:solidFill>
                    <a:srgbClr val="000066"/>
                  </a:solidFill>
                  <a:latin typeface="Comic Sans MS" pitchFamily="66" charset="0"/>
                </a:rPr>
                <a:t>6 CO</a:t>
              </a:r>
              <a:r>
                <a:rPr lang="it-IT" sz="3600" baseline="-25000" dirty="0" smtClean="0">
                  <a:solidFill>
                    <a:srgbClr val="000066"/>
                  </a:solidFill>
                  <a:latin typeface="Comic Sans MS" pitchFamily="66" charset="0"/>
                </a:rPr>
                <a:t>2</a:t>
              </a:r>
              <a:r>
                <a:rPr lang="it-IT" sz="3600" dirty="0" smtClean="0">
                  <a:solidFill>
                    <a:srgbClr val="000066"/>
                  </a:solidFill>
                  <a:latin typeface="Comic Sans MS" pitchFamily="66" charset="0"/>
                </a:rPr>
                <a:t> + 6 H</a:t>
              </a:r>
              <a:r>
                <a:rPr lang="it-IT" sz="3600" baseline="-25000" dirty="0" smtClean="0">
                  <a:solidFill>
                    <a:srgbClr val="000066"/>
                  </a:solidFill>
                  <a:latin typeface="Comic Sans MS" pitchFamily="66" charset="0"/>
                </a:rPr>
                <a:t>2</a:t>
              </a:r>
              <a:r>
                <a:rPr lang="it-IT" sz="3600" dirty="0" smtClean="0">
                  <a:solidFill>
                    <a:srgbClr val="000066"/>
                  </a:solidFill>
                  <a:latin typeface="Comic Sans MS" pitchFamily="66" charset="0"/>
                </a:rPr>
                <a:t>O + h</a:t>
              </a:r>
              <a:r>
                <a:rPr lang="el-GR" sz="3600" dirty="0" smtClean="0">
                  <a:solidFill>
                    <a:srgbClr val="000066"/>
                  </a:solidFill>
                  <a:latin typeface="Comic Sans MS" pitchFamily="66" charset="0"/>
                </a:rPr>
                <a:t>ν</a:t>
              </a:r>
              <a:r>
                <a:rPr lang="it-IT" sz="3600" dirty="0" smtClean="0">
                  <a:solidFill>
                    <a:srgbClr val="000066"/>
                  </a:solidFill>
                  <a:latin typeface="Comic Sans MS" pitchFamily="66" charset="0"/>
                </a:rPr>
                <a:t>          </a:t>
              </a:r>
              <a:r>
                <a:rPr lang="it-IT" sz="3600" dirty="0" err="1" smtClean="0">
                  <a:solidFill>
                    <a:srgbClr val="000066"/>
                  </a:solidFill>
                  <a:latin typeface="Comic Sans MS" pitchFamily="66" charset="0"/>
                </a:rPr>
                <a:t>glucose</a:t>
              </a:r>
              <a:r>
                <a:rPr lang="it-IT" sz="3600" dirty="0" smtClean="0">
                  <a:solidFill>
                    <a:srgbClr val="000066"/>
                  </a:solidFill>
                  <a:latin typeface="Comic Sans MS" pitchFamily="66" charset="0"/>
                </a:rPr>
                <a:t> + 6 O</a:t>
              </a:r>
              <a:r>
                <a:rPr lang="it-IT" sz="3600" baseline="-25000" dirty="0" smtClean="0">
                  <a:solidFill>
                    <a:srgbClr val="000066"/>
                  </a:solidFill>
                  <a:latin typeface="Comic Sans MS" pitchFamily="66" charset="0"/>
                </a:rPr>
                <a:t>2</a:t>
              </a:r>
              <a:endParaRPr lang="it-IT" sz="3600" baseline="-25000" dirty="0">
                <a:solidFill>
                  <a:srgbClr val="000066"/>
                </a:solidFill>
                <a:latin typeface="Comic Sans MS" pitchFamily="66" charset="0"/>
              </a:endParaRPr>
            </a:p>
          </p:txBody>
        </p:sp>
        <p:cxnSp>
          <p:nvCxnSpPr>
            <p:cNvPr id="81" name="Connettore 2 80"/>
            <p:cNvCxnSpPr/>
            <p:nvPr/>
          </p:nvCxnSpPr>
          <p:spPr>
            <a:xfrm>
              <a:off x="6638079" y="7249757"/>
              <a:ext cx="707137" cy="0"/>
            </a:xfrm>
            <a:prstGeom prst="straightConnector1">
              <a:avLst/>
            </a:prstGeom>
            <a:ln w="38100">
              <a:solidFill>
                <a:srgbClr val="000066"/>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uppo 3"/>
          <p:cNvGrpSpPr/>
          <p:nvPr/>
        </p:nvGrpSpPr>
        <p:grpSpPr>
          <a:xfrm>
            <a:off x="2625098" y="116632"/>
            <a:ext cx="434734" cy="584775"/>
            <a:chOff x="2483768" y="116632"/>
            <a:chExt cx="434734" cy="584775"/>
          </a:xfrm>
        </p:grpSpPr>
        <p:sp>
          <p:nvSpPr>
            <p:cNvPr id="61" name="Ovale 60"/>
            <p:cNvSpPr/>
            <p:nvPr/>
          </p:nvSpPr>
          <p:spPr>
            <a:xfrm>
              <a:off x="2507705" y="259777"/>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0000"/>
                </a:solidFill>
              </a:endParaRPr>
            </a:p>
          </p:txBody>
        </p:sp>
        <p:sp>
          <p:nvSpPr>
            <p:cNvPr id="2" name="Rettangolo 1"/>
            <p:cNvSpPr/>
            <p:nvPr/>
          </p:nvSpPr>
          <p:spPr>
            <a:xfrm>
              <a:off x="2483768" y="116632"/>
              <a:ext cx="434734" cy="584775"/>
            </a:xfrm>
            <a:prstGeom prst="rect">
              <a:avLst/>
            </a:prstGeom>
          </p:spPr>
          <p:txBody>
            <a:bodyPr wrap="none">
              <a:spAutoFit/>
            </a:bodyPr>
            <a:lstStyle/>
            <a:p>
              <a:r>
                <a:rPr lang="it-IT" sz="3200" b="1" dirty="0">
                  <a:solidFill>
                    <a:srgbClr val="FF0000"/>
                  </a:solidFill>
                  <a:latin typeface="Comic Sans MS"/>
                </a:rPr>
                <a:t>+</a:t>
              </a:r>
              <a:endParaRPr lang="it-IT" sz="3200" b="1" dirty="0">
                <a:solidFill>
                  <a:srgbClr val="FF0000"/>
                </a:solidFill>
              </a:endParaRPr>
            </a:p>
          </p:txBody>
        </p:sp>
      </p:grpSp>
      <p:grpSp>
        <p:nvGrpSpPr>
          <p:cNvPr id="60" name="Gruppo 59"/>
          <p:cNvGrpSpPr/>
          <p:nvPr/>
        </p:nvGrpSpPr>
        <p:grpSpPr>
          <a:xfrm>
            <a:off x="5681472" y="1404065"/>
            <a:ext cx="474704" cy="584775"/>
            <a:chOff x="2443798" y="116632"/>
            <a:chExt cx="474704" cy="584775"/>
          </a:xfrm>
        </p:grpSpPr>
        <p:sp>
          <p:nvSpPr>
            <p:cNvPr id="64" name="Ovale 63"/>
            <p:cNvSpPr/>
            <p:nvPr/>
          </p:nvSpPr>
          <p:spPr>
            <a:xfrm>
              <a:off x="2507705" y="259777"/>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0000"/>
                </a:solidFill>
              </a:endParaRPr>
            </a:p>
          </p:txBody>
        </p:sp>
        <p:sp>
          <p:nvSpPr>
            <p:cNvPr id="76" name="Rettangolo 75"/>
            <p:cNvSpPr/>
            <p:nvPr/>
          </p:nvSpPr>
          <p:spPr>
            <a:xfrm>
              <a:off x="2443798" y="116632"/>
              <a:ext cx="474704" cy="584775"/>
            </a:xfrm>
            <a:prstGeom prst="rect">
              <a:avLst/>
            </a:prstGeom>
          </p:spPr>
          <p:txBody>
            <a:bodyPr wrap="square">
              <a:spAutoFit/>
            </a:bodyPr>
            <a:lstStyle/>
            <a:p>
              <a:r>
                <a:rPr lang="it-IT" sz="3200" b="1" dirty="0">
                  <a:solidFill>
                    <a:srgbClr val="FF0000"/>
                  </a:solidFill>
                  <a:latin typeface="Comic Sans MS"/>
                </a:rPr>
                <a:t>+</a:t>
              </a:r>
              <a:endParaRPr lang="it-IT" sz="3200" b="1" dirty="0">
                <a:solidFill>
                  <a:srgbClr val="FF0000"/>
                </a:solidFill>
              </a:endParaRPr>
            </a:p>
          </p:txBody>
        </p:sp>
      </p:grpSp>
      <p:grpSp>
        <p:nvGrpSpPr>
          <p:cNvPr id="77" name="Gruppo 76"/>
          <p:cNvGrpSpPr/>
          <p:nvPr/>
        </p:nvGrpSpPr>
        <p:grpSpPr>
          <a:xfrm>
            <a:off x="5865458" y="5868561"/>
            <a:ext cx="434734" cy="584775"/>
            <a:chOff x="2483768" y="116632"/>
            <a:chExt cx="434734" cy="584775"/>
          </a:xfrm>
        </p:grpSpPr>
        <p:sp>
          <p:nvSpPr>
            <p:cNvPr id="78" name="Ovale 77"/>
            <p:cNvSpPr/>
            <p:nvPr/>
          </p:nvSpPr>
          <p:spPr>
            <a:xfrm>
              <a:off x="2507705" y="259777"/>
              <a:ext cx="36004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FF0000"/>
                </a:solidFill>
              </a:endParaRPr>
            </a:p>
          </p:txBody>
        </p:sp>
        <p:sp>
          <p:nvSpPr>
            <p:cNvPr id="82" name="Rettangolo 81"/>
            <p:cNvSpPr/>
            <p:nvPr/>
          </p:nvSpPr>
          <p:spPr>
            <a:xfrm>
              <a:off x="2483768" y="116632"/>
              <a:ext cx="434734" cy="584775"/>
            </a:xfrm>
            <a:prstGeom prst="rect">
              <a:avLst/>
            </a:prstGeom>
          </p:spPr>
          <p:txBody>
            <a:bodyPr wrap="none">
              <a:spAutoFit/>
            </a:bodyPr>
            <a:lstStyle/>
            <a:p>
              <a:r>
                <a:rPr lang="it-IT" sz="3200" b="1" dirty="0" smtClean="0">
                  <a:solidFill>
                    <a:srgbClr val="FF0000"/>
                  </a:solidFill>
                  <a:latin typeface="Comic Sans MS"/>
                </a:rPr>
                <a:t>-</a:t>
              </a:r>
              <a:endParaRPr lang="it-IT" sz="3200" b="1" dirty="0">
                <a:solidFill>
                  <a:srgbClr val="FF0000"/>
                </a:solidFill>
              </a:endParaRPr>
            </a:p>
          </p:txBody>
        </p:sp>
      </p:grpSp>
      <p:pic>
        <p:nvPicPr>
          <p:cNvPr id="3" name="Immagine 2"/>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703412" y="112224"/>
            <a:ext cx="2236656" cy="2236656"/>
          </a:xfrm>
          <a:prstGeom prst="rect">
            <a:avLst/>
          </a:prstGeom>
        </p:spPr>
      </p:pic>
      <p:grpSp>
        <p:nvGrpSpPr>
          <p:cNvPr id="8" name="Gruppo 7"/>
          <p:cNvGrpSpPr/>
          <p:nvPr/>
        </p:nvGrpSpPr>
        <p:grpSpPr>
          <a:xfrm>
            <a:off x="6249829" y="1582558"/>
            <a:ext cx="957942" cy="905810"/>
            <a:chOff x="9483328" y="1105336"/>
            <a:chExt cx="957942" cy="905810"/>
          </a:xfrm>
        </p:grpSpPr>
        <p:sp>
          <p:nvSpPr>
            <p:cNvPr id="27" name="CasellaDiTesto 26"/>
            <p:cNvSpPr txBox="1"/>
            <p:nvPr/>
          </p:nvSpPr>
          <p:spPr>
            <a:xfrm>
              <a:off x="9483328" y="1105336"/>
              <a:ext cx="814002" cy="461665"/>
            </a:xfrm>
            <a:prstGeom prst="rect">
              <a:avLst/>
            </a:prstGeom>
            <a:noFill/>
          </p:spPr>
          <p:txBody>
            <a:bodyPr wrap="square" rtlCol="0">
              <a:spAutoFit/>
            </a:bodyPr>
            <a:lstStyle/>
            <a:p>
              <a:pPr algn="ctr"/>
              <a:r>
                <a:rPr lang="it-IT" sz="2400" dirty="0" smtClean="0">
                  <a:latin typeface="Comic Sans MS" pitchFamily="66" charset="0"/>
                </a:rPr>
                <a:t>h</a:t>
              </a:r>
              <a:r>
                <a:rPr lang="el-GR" sz="2400" dirty="0" smtClean="0">
                  <a:latin typeface="Comic Sans MS"/>
                </a:rPr>
                <a:t>ν</a:t>
              </a:r>
              <a:r>
                <a:rPr lang="it-IT" sz="2400" baseline="-25000" dirty="0" smtClean="0">
                  <a:latin typeface="Comic Sans MS" pitchFamily="66" charset="0"/>
                </a:rPr>
                <a:t>vis</a:t>
              </a:r>
              <a:endParaRPr lang="it-IT" sz="2400" baseline="-25000" dirty="0">
                <a:latin typeface="Comic Sans MS" pitchFamily="66" charset="0"/>
              </a:endParaRPr>
            </a:p>
          </p:txBody>
        </p:sp>
        <p:cxnSp>
          <p:nvCxnSpPr>
            <p:cNvPr id="6" name="Connettore 2 5"/>
            <p:cNvCxnSpPr/>
            <p:nvPr/>
          </p:nvCxnSpPr>
          <p:spPr>
            <a:xfrm flipH="1">
              <a:off x="9667014" y="1358283"/>
              <a:ext cx="774256" cy="652863"/>
            </a:xfrm>
            <a:prstGeom prst="straightConnector1">
              <a:avLst/>
            </a:prstGeom>
            <a:ln w="57150">
              <a:solidFill>
                <a:srgbClr val="FF9900"/>
              </a:solidFill>
              <a:tailEnd type="triangle"/>
            </a:ln>
          </p:spPr>
          <p:style>
            <a:lnRef idx="1">
              <a:schemeClr val="accent1"/>
            </a:lnRef>
            <a:fillRef idx="0">
              <a:schemeClr val="accent1"/>
            </a:fillRef>
            <a:effectRef idx="0">
              <a:schemeClr val="accent1"/>
            </a:effectRef>
            <a:fontRef idx="minor">
              <a:schemeClr val="tx1"/>
            </a:fontRef>
          </p:style>
        </p:cxnSp>
      </p:grpSp>
      <p:sp>
        <p:nvSpPr>
          <p:cNvPr id="62" name="CasellaDiTesto 61"/>
          <p:cNvSpPr txBox="1"/>
          <p:nvPr/>
        </p:nvSpPr>
        <p:spPr>
          <a:xfrm>
            <a:off x="100828" y="94086"/>
            <a:ext cx="2232249" cy="461665"/>
          </a:xfrm>
          <a:prstGeom prst="rect">
            <a:avLst/>
          </a:prstGeom>
          <a:solidFill>
            <a:srgbClr val="009999"/>
          </a:solidFill>
          <a:ln>
            <a:noFill/>
          </a:ln>
        </p:spPr>
        <p:txBody>
          <a:bodyPr wrap="square" rtlCol="0">
            <a:spAutoFit/>
          </a:bodyPr>
          <a:lstStyle/>
          <a:p>
            <a:pPr algn="ctr"/>
            <a:r>
              <a:rPr lang="it-IT" sz="2400" b="1" dirty="0" err="1" smtClean="0">
                <a:solidFill>
                  <a:schemeClr val="bg1"/>
                </a:solidFill>
                <a:latin typeface="Comic Sans MS" pitchFamily="66" charset="0"/>
              </a:rPr>
              <a:t>cyanobacteria</a:t>
            </a:r>
            <a:endParaRPr lang="it-IT" sz="2400" b="1" dirty="0">
              <a:solidFill>
                <a:schemeClr val="bg1"/>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56"/>
                                        </p:tgtEl>
                                        <p:attrNameLst>
                                          <p:attrName>style.visibility</p:attrName>
                                        </p:attrNameLst>
                                      </p:cBhvr>
                                      <p:to>
                                        <p:strVal val="visible"/>
                                      </p:to>
                                    </p:set>
                                    <p:anim calcmode="lin" valueType="num">
                                      <p:cBhvr>
                                        <p:cTn id="14" dur="500" fill="hold"/>
                                        <p:tgtEl>
                                          <p:spTgt spid="56"/>
                                        </p:tgtEl>
                                        <p:attrNameLst>
                                          <p:attrName>ppt_w</p:attrName>
                                        </p:attrNameLst>
                                      </p:cBhvr>
                                      <p:tavLst>
                                        <p:tav tm="0">
                                          <p:val>
                                            <p:fltVal val="0"/>
                                          </p:val>
                                        </p:tav>
                                        <p:tav tm="100000">
                                          <p:val>
                                            <p:strVal val="#ppt_w"/>
                                          </p:val>
                                        </p:tav>
                                      </p:tavLst>
                                    </p:anim>
                                    <p:anim calcmode="lin" valueType="num">
                                      <p:cBhvr>
                                        <p:cTn id="15" dur="500" fill="hold"/>
                                        <p:tgtEl>
                                          <p:spTgt spid="56"/>
                                        </p:tgtEl>
                                        <p:attrNameLst>
                                          <p:attrName>ppt_h</p:attrName>
                                        </p:attrNameLst>
                                      </p:cBhvr>
                                      <p:tavLst>
                                        <p:tav tm="0">
                                          <p:val>
                                            <p:fltVal val="0"/>
                                          </p:val>
                                        </p:tav>
                                        <p:tav tm="100000">
                                          <p:val>
                                            <p:strVal val="#ppt_h"/>
                                          </p:val>
                                        </p:tav>
                                      </p:tavLst>
                                    </p:anim>
                                    <p:animEffect transition="in" filter="fade">
                                      <p:cBhvr>
                                        <p:cTn id="16" dur="500"/>
                                        <p:tgtEl>
                                          <p:spTgt spid="5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59"/>
                                        </p:tgtEl>
                                        <p:attrNameLst>
                                          <p:attrName>style.visibility</p:attrName>
                                        </p:attrNameLst>
                                      </p:cBhvr>
                                      <p:to>
                                        <p:strVal val="visible"/>
                                      </p:to>
                                    </p:set>
                                    <p:anim calcmode="lin" valueType="num">
                                      <p:cBhvr>
                                        <p:cTn id="28" dur="500" fill="hold"/>
                                        <p:tgtEl>
                                          <p:spTgt spid="59"/>
                                        </p:tgtEl>
                                        <p:attrNameLst>
                                          <p:attrName>ppt_w</p:attrName>
                                        </p:attrNameLst>
                                      </p:cBhvr>
                                      <p:tavLst>
                                        <p:tav tm="0">
                                          <p:val>
                                            <p:fltVal val="0"/>
                                          </p:val>
                                        </p:tav>
                                        <p:tav tm="100000">
                                          <p:val>
                                            <p:strVal val="#ppt_w"/>
                                          </p:val>
                                        </p:tav>
                                      </p:tavLst>
                                    </p:anim>
                                    <p:anim calcmode="lin" valueType="num">
                                      <p:cBhvr>
                                        <p:cTn id="29" dur="500" fill="hold"/>
                                        <p:tgtEl>
                                          <p:spTgt spid="59"/>
                                        </p:tgtEl>
                                        <p:attrNameLst>
                                          <p:attrName>ppt_h</p:attrName>
                                        </p:attrNameLst>
                                      </p:cBhvr>
                                      <p:tavLst>
                                        <p:tav tm="0">
                                          <p:val>
                                            <p:fltVal val="0"/>
                                          </p:val>
                                        </p:tav>
                                        <p:tav tm="100000">
                                          <p:val>
                                            <p:strVal val="#ppt_h"/>
                                          </p:val>
                                        </p:tav>
                                      </p:tavLst>
                                    </p:anim>
                                    <p:animEffect transition="in" filter="fade">
                                      <p:cBhvr>
                                        <p:cTn id="30" dur="500"/>
                                        <p:tgtEl>
                                          <p:spTgt spid="5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500" fill="hold"/>
                                        <p:tgtEl>
                                          <p:spTgt spid="3"/>
                                        </p:tgtEl>
                                        <p:attrNameLst>
                                          <p:attrName>ppt_w</p:attrName>
                                        </p:attrNameLst>
                                      </p:cBhvr>
                                      <p:tavLst>
                                        <p:tav tm="0">
                                          <p:val>
                                            <p:fltVal val="0"/>
                                          </p:val>
                                        </p:tav>
                                        <p:tav tm="100000">
                                          <p:val>
                                            <p:strVal val="#ppt_w"/>
                                          </p:val>
                                        </p:tav>
                                      </p:tavLst>
                                    </p:anim>
                                    <p:anim calcmode="lin" valueType="num">
                                      <p:cBhvr>
                                        <p:cTn id="36" dur="500" fill="hold"/>
                                        <p:tgtEl>
                                          <p:spTgt spid="3"/>
                                        </p:tgtEl>
                                        <p:attrNameLst>
                                          <p:attrName>ppt_h</p:attrName>
                                        </p:attrNameLst>
                                      </p:cBhvr>
                                      <p:tavLst>
                                        <p:tav tm="0">
                                          <p:val>
                                            <p:fltVal val="0"/>
                                          </p:val>
                                        </p:tav>
                                        <p:tav tm="100000">
                                          <p:val>
                                            <p:strVal val="#ppt_h"/>
                                          </p:val>
                                        </p:tav>
                                      </p:tavLst>
                                    </p:anim>
                                    <p:animEffect transition="in" filter="fade">
                                      <p:cBhvr>
                                        <p:cTn id="37" dur="500"/>
                                        <p:tgtEl>
                                          <p:spTgt spid="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right)">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2" fill="hold" nodeType="clickEffect">
                                  <p:stCondLst>
                                    <p:cond delay="0"/>
                                  </p:stCondLst>
                                  <p:childTnLst>
                                    <p:set>
                                      <p:cBhvr>
                                        <p:cTn id="46" dur="1" fill="hold">
                                          <p:stCondLst>
                                            <p:cond delay="0"/>
                                          </p:stCondLst>
                                        </p:cTn>
                                        <p:tgtEl>
                                          <p:spTgt spid="55"/>
                                        </p:tgtEl>
                                        <p:attrNameLst>
                                          <p:attrName>style.visibility</p:attrName>
                                        </p:attrNameLst>
                                      </p:cBhvr>
                                      <p:to>
                                        <p:strVal val="visible"/>
                                      </p:to>
                                    </p:set>
                                    <p:animEffect transition="in" filter="wipe(right)">
                                      <p:cBhvr>
                                        <p:cTn id="47" dur="500"/>
                                        <p:tgtEl>
                                          <p:spTgt spid="55"/>
                                        </p:tgtEl>
                                      </p:cBhvr>
                                    </p:animEffect>
                                  </p:childTnLst>
                                </p:cTn>
                              </p:par>
                            </p:childTnLst>
                          </p:cTn>
                        </p:par>
                      </p:childTnLst>
                    </p:cTn>
                  </p:par>
                  <p:par>
                    <p:cTn id="48" fill="hold">
                      <p:stCondLst>
                        <p:cond delay="indefinite"/>
                      </p:stCondLst>
                      <p:childTnLst>
                        <p:par>
                          <p:cTn id="49" fill="hold">
                            <p:stCondLst>
                              <p:cond delay="0"/>
                            </p:stCondLst>
                            <p:childTnLst>
                              <p:par>
                                <p:cTn id="50" presetID="53" presetClass="entr" presetSubtype="16" fill="hold" nodeType="clickEffect">
                                  <p:stCondLst>
                                    <p:cond delay="0"/>
                                  </p:stCondLst>
                                  <p:childTnLst>
                                    <p:set>
                                      <p:cBhvr>
                                        <p:cTn id="51" dur="1" fill="hold">
                                          <p:stCondLst>
                                            <p:cond delay="0"/>
                                          </p:stCondLst>
                                        </p:cTn>
                                        <p:tgtEl>
                                          <p:spTgt spid="60"/>
                                        </p:tgtEl>
                                        <p:attrNameLst>
                                          <p:attrName>style.visibility</p:attrName>
                                        </p:attrNameLst>
                                      </p:cBhvr>
                                      <p:to>
                                        <p:strVal val="visible"/>
                                      </p:to>
                                    </p:set>
                                    <p:anim calcmode="lin" valueType="num">
                                      <p:cBhvr>
                                        <p:cTn id="52" dur="500" fill="hold"/>
                                        <p:tgtEl>
                                          <p:spTgt spid="60"/>
                                        </p:tgtEl>
                                        <p:attrNameLst>
                                          <p:attrName>ppt_w</p:attrName>
                                        </p:attrNameLst>
                                      </p:cBhvr>
                                      <p:tavLst>
                                        <p:tav tm="0">
                                          <p:val>
                                            <p:fltVal val="0"/>
                                          </p:val>
                                        </p:tav>
                                        <p:tav tm="100000">
                                          <p:val>
                                            <p:strVal val="#ppt_w"/>
                                          </p:val>
                                        </p:tav>
                                      </p:tavLst>
                                    </p:anim>
                                    <p:anim calcmode="lin" valueType="num">
                                      <p:cBhvr>
                                        <p:cTn id="53" dur="500" fill="hold"/>
                                        <p:tgtEl>
                                          <p:spTgt spid="60"/>
                                        </p:tgtEl>
                                        <p:attrNameLst>
                                          <p:attrName>ppt_h</p:attrName>
                                        </p:attrNameLst>
                                      </p:cBhvr>
                                      <p:tavLst>
                                        <p:tav tm="0">
                                          <p:val>
                                            <p:fltVal val="0"/>
                                          </p:val>
                                        </p:tav>
                                        <p:tav tm="100000">
                                          <p:val>
                                            <p:strVal val="#ppt_h"/>
                                          </p:val>
                                        </p:tav>
                                      </p:tavLst>
                                    </p:anim>
                                    <p:animEffect transition="in" filter="fade">
                                      <p:cBhvr>
                                        <p:cTn id="54" dur="500"/>
                                        <p:tgtEl>
                                          <p:spTgt spid="6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wipe(left)">
                                      <p:cBhvr>
                                        <p:cTn id="59" dur="500"/>
                                        <p:tgtEl>
                                          <p:spTgt spid="58"/>
                                        </p:tgtEl>
                                      </p:cBhvr>
                                    </p:animEffect>
                                  </p:childTnLst>
                                </p:cTn>
                              </p:par>
                            </p:childTnLst>
                          </p:cTn>
                        </p:par>
                      </p:childTnLst>
                    </p:cTn>
                  </p:par>
                  <p:par>
                    <p:cTn id="60" fill="hold">
                      <p:stCondLst>
                        <p:cond delay="indefinite"/>
                      </p:stCondLst>
                      <p:childTnLst>
                        <p:par>
                          <p:cTn id="61" fill="hold">
                            <p:stCondLst>
                              <p:cond delay="0"/>
                            </p:stCondLst>
                            <p:childTnLst>
                              <p:par>
                                <p:cTn id="62" presetID="53" presetClass="entr" presetSubtype="16" fill="hold" nodeType="clickEffect">
                                  <p:stCondLst>
                                    <p:cond delay="0"/>
                                  </p:stCondLst>
                                  <p:childTnLst>
                                    <p:set>
                                      <p:cBhvr>
                                        <p:cTn id="63" dur="1" fill="hold">
                                          <p:stCondLst>
                                            <p:cond delay="0"/>
                                          </p:stCondLst>
                                        </p:cTn>
                                        <p:tgtEl>
                                          <p:spTgt spid="77"/>
                                        </p:tgtEl>
                                        <p:attrNameLst>
                                          <p:attrName>style.visibility</p:attrName>
                                        </p:attrNameLst>
                                      </p:cBhvr>
                                      <p:to>
                                        <p:strVal val="visible"/>
                                      </p:to>
                                    </p:set>
                                    <p:anim calcmode="lin" valueType="num">
                                      <p:cBhvr>
                                        <p:cTn id="64" dur="500" fill="hold"/>
                                        <p:tgtEl>
                                          <p:spTgt spid="77"/>
                                        </p:tgtEl>
                                        <p:attrNameLst>
                                          <p:attrName>ppt_w</p:attrName>
                                        </p:attrNameLst>
                                      </p:cBhvr>
                                      <p:tavLst>
                                        <p:tav tm="0">
                                          <p:val>
                                            <p:fltVal val="0"/>
                                          </p:val>
                                        </p:tav>
                                        <p:tav tm="100000">
                                          <p:val>
                                            <p:strVal val="#ppt_w"/>
                                          </p:val>
                                        </p:tav>
                                      </p:tavLst>
                                    </p:anim>
                                    <p:anim calcmode="lin" valueType="num">
                                      <p:cBhvr>
                                        <p:cTn id="65" dur="500" fill="hold"/>
                                        <p:tgtEl>
                                          <p:spTgt spid="77"/>
                                        </p:tgtEl>
                                        <p:attrNameLst>
                                          <p:attrName>ppt_h</p:attrName>
                                        </p:attrNameLst>
                                      </p:cBhvr>
                                      <p:tavLst>
                                        <p:tav tm="0">
                                          <p:val>
                                            <p:fltVal val="0"/>
                                          </p:val>
                                        </p:tav>
                                        <p:tav tm="100000">
                                          <p:val>
                                            <p:strVal val="#ppt_h"/>
                                          </p:val>
                                        </p:tav>
                                      </p:tavLst>
                                    </p:anim>
                                    <p:animEffect transition="in" filter="fade">
                                      <p:cBhvr>
                                        <p:cTn id="66" dur="500"/>
                                        <p:tgtEl>
                                          <p:spTgt spid="7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8" fill="hold" nodeType="click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500"/>
                                        <p:tgtEl>
                                          <p:spTgt spid="54"/>
                                        </p:tgtEl>
                                      </p:cBhvr>
                                    </p:animEffect>
                                  </p:childTnLst>
                                </p:cTn>
                              </p:par>
                            </p:childTnLst>
                          </p:cTn>
                        </p:par>
                        <p:par>
                          <p:cTn id="72" fill="hold">
                            <p:stCondLst>
                              <p:cond delay="500"/>
                            </p:stCondLst>
                            <p:childTnLst>
                              <p:par>
                                <p:cTn id="73" presetID="10" presetClass="exit" presetSubtype="0" fill="hold" nodeType="afterEffect">
                                  <p:stCondLst>
                                    <p:cond delay="0"/>
                                  </p:stCondLst>
                                  <p:childTnLst>
                                    <p:animEffect transition="out" filter="fade">
                                      <p:cBhvr>
                                        <p:cTn id="74" dur="500"/>
                                        <p:tgtEl>
                                          <p:spTgt spid="60"/>
                                        </p:tgtEl>
                                      </p:cBhvr>
                                    </p:animEffect>
                                    <p:set>
                                      <p:cBhvr>
                                        <p:cTn id="75" dur="1" fill="hold">
                                          <p:stCondLst>
                                            <p:cond delay="499"/>
                                          </p:stCondLst>
                                        </p:cTn>
                                        <p:tgtEl>
                                          <p:spTgt spid="60"/>
                                        </p:tgtEl>
                                        <p:attrNameLst>
                                          <p:attrName>style.visibility</p:attrName>
                                        </p:attrNameLst>
                                      </p:cBhvr>
                                      <p:to>
                                        <p:strVal val="hidden"/>
                                      </p:to>
                                    </p:set>
                                  </p:childTnLst>
                                </p:cTn>
                              </p:par>
                            </p:childTnLst>
                          </p:cTn>
                        </p:par>
                        <p:par>
                          <p:cTn id="76" fill="hold">
                            <p:stCondLst>
                              <p:cond delay="1000"/>
                            </p:stCondLst>
                            <p:childTnLst>
                              <p:par>
                                <p:cTn id="77" presetID="53" presetClass="entr" presetSubtype="16" fill="hold" nodeType="afterEffect">
                                  <p:stCondLst>
                                    <p:cond delay="0"/>
                                  </p:stCondLst>
                                  <p:childTnLst>
                                    <p:set>
                                      <p:cBhvr>
                                        <p:cTn id="78" dur="1" fill="hold">
                                          <p:stCondLst>
                                            <p:cond delay="0"/>
                                          </p:stCondLst>
                                        </p:cTn>
                                        <p:tgtEl>
                                          <p:spTgt spid="4"/>
                                        </p:tgtEl>
                                        <p:attrNameLst>
                                          <p:attrName>style.visibility</p:attrName>
                                        </p:attrNameLst>
                                      </p:cBhvr>
                                      <p:to>
                                        <p:strVal val="visible"/>
                                      </p:to>
                                    </p:set>
                                    <p:anim calcmode="lin" valueType="num">
                                      <p:cBhvr>
                                        <p:cTn id="79" dur="500" fill="hold"/>
                                        <p:tgtEl>
                                          <p:spTgt spid="4"/>
                                        </p:tgtEl>
                                        <p:attrNameLst>
                                          <p:attrName>ppt_w</p:attrName>
                                        </p:attrNameLst>
                                      </p:cBhvr>
                                      <p:tavLst>
                                        <p:tav tm="0">
                                          <p:val>
                                            <p:fltVal val="0"/>
                                          </p:val>
                                        </p:tav>
                                        <p:tav tm="100000">
                                          <p:val>
                                            <p:strVal val="#ppt_w"/>
                                          </p:val>
                                        </p:tav>
                                      </p:tavLst>
                                    </p:anim>
                                    <p:anim calcmode="lin" valueType="num">
                                      <p:cBhvr>
                                        <p:cTn id="80" dur="500" fill="hold"/>
                                        <p:tgtEl>
                                          <p:spTgt spid="4"/>
                                        </p:tgtEl>
                                        <p:attrNameLst>
                                          <p:attrName>ppt_h</p:attrName>
                                        </p:attrNameLst>
                                      </p:cBhvr>
                                      <p:tavLst>
                                        <p:tav tm="0">
                                          <p:val>
                                            <p:fltVal val="0"/>
                                          </p:val>
                                        </p:tav>
                                        <p:tav tm="100000">
                                          <p:val>
                                            <p:strVal val="#ppt_h"/>
                                          </p:val>
                                        </p:tav>
                                      </p:tavLst>
                                    </p:anim>
                                    <p:animEffect transition="in" filter="fade">
                                      <p:cBhvr>
                                        <p:cTn id="81" dur="500"/>
                                        <p:tgtEl>
                                          <p:spTgt spid="4"/>
                                        </p:tgtEl>
                                      </p:cBhvr>
                                    </p:animEffect>
                                  </p:childTnLst>
                                </p:cTn>
                              </p:par>
                            </p:childTnLst>
                          </p:cTn>
                        </p:par>
                      </p:childTnLst>
                    </p:cTn>
                  </p:par>
                  <p:par>
                    <p:cTn id="82" fill="hold">
                      <p:stCondLst>
                        <p:cond delay="indefinite"/>
                      </p:stCondLst>
                      <p:childTnLst>
                        <p:par>
                          <p:cTn id="83" fill="hold">
                            <p:stCondLst>
                              <p:cond delay="0"/>
                            </p:stCondLst>
                            <p:childTnLst>
                              <p:par>
                                <p:cTn id="84" presetID="22" presetClass="entr" presetSubtype="8" fill="hold" nodeType="click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wipe(left)">
                                      <p:cBhvr>
                                        <p:cTn id="8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0" y="0"/>
            <a:ext cx="91440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p:cNvPicPr>
            <a:picLocks noChangeAspect="1"/>
          </p:cNvPicPr>
          <p:nvPr/>
        </p:nvPicPr>
        <p:blipFill rotWithShape="1">
          <a:blip r:embed="rId2"/>
          <a:srcRect l="4693" t="15004" b="10619"/>
          <a:stretch/>
        </p:blipFill>
        <p:spPr>
          <a:xfrm>
            <a:off x="395536" y="18864"/>
            <a:ext cx="8321555" cy="6217167"/>
          </a:xfrm>
          <a:prstGeom prst="rect">
            <a:avLst/>
          </a:prstGeom>
        </p:spPr>
      </p:pic>
      <p:sp>
        <p:nvSpPr>
          <p:cNvPr id="3" name="CasellaDiTesto 2"/>
          <p:cNvSpPr txBox="1"/>
          <p:nvPr/>
        </p:nvSpPr>
        <p:spPr>
          <a:xfrm>
            <a:off x="395536" y="6236031"/>
            <a:ext cx="8321555" cy="646331"/>
          </a:xfrm>
          <a:prstGeom prst="rect">
            <a:avLst/>
          </a:prstGeom>
          <a:noFill/>
        </p:spPr>
        <p:txBody>
          <a:bodyPr wrap="square" rtlCol="0">
            <a:spAutoFit/>
          </a:bodyPr>
          <a:lstStyle/>
          <a:p>
            <a:r>
              <a:rPr lang="it-IT" dirty="0" smtClean="0">
                <a:latin typeface="Friz Quadrata Std" panose="020E0602040504020404" pitchFamily="34" charset="0"/>
              </a:rPr>
              <a:t>Michelangelo Buonarroti (1475-1564), Angeli che annunciano la fine dei tempi – Giudizio Universale (1535-1541). Cappella Sistina, Musei Vaticani, Roma</a:t>
            </a:r>
            <a:endParaRPr lang="it-IT" dirty="0">
              <a:latin typeface="Friz Quadrata Std" panose="020E0602040504020404" pitchFamily="34" charset="0"/>
            </a:endParaRPr>
          </a:p>
        </p:txBody>
      </p:sp>
      <p:grpSp>
        <p:nvGrpSpPr>
          <p:cNvPr id="5" name="Gruppo 4"/>
          <p:cNvGrpSpPr/>
          <p:nvPr/>
        </p:nvGrpSpPr>
        <p:grpSpPr>
          <a:xfrm>
            <a:off x="251520" y="2132856"/>
            <a:ext cx="8712968" cy="2448272"/>
            <a:chOff x="251520" y="3212976"/>
            <a:chExt cx="8712968" cy="2185957"/>
          </a:xfrm>
        </p:grpSpPr>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3212976"/>
              <a:ext cx="8712968" cy="2185957"/>
            </a:xfrm>
            <a:prstGeom prst="rect">
              <a:avLst/>
            </a:prstGeom>
          </p:spPr>
        </p:pic>
        <p:sp>
          <p:nvSpPr>
            <p:cNvPr id="7" name="CasellaDiTesto 6"/>
            <p:cNvSpPr txBox="1"/>
            <p:nvPr/>
          </p:nvSpPr>
          <p:spPr>
            <a:xfrm>
              <a:off x="1295636" y="3575399"/>
              <a:ext cx="6624736" cy="1566362"/>
            </a:xfrm>
            <a:prstGeom prst="rect">
              <a:avLst/>
            </a:prstGeom>
            <a:noFill/>
          </p:spPr>
          <p:txBody>
            <a:bodyPr wrap="square" rtlCol="0">
              <a:spAutoFit/>
            </a:bodyPr>
            <a:lstStyle/>
            <a:p>
              <a:pPr algn="just"/>
              <a:r>
                <a:rPr lang="it-IT" dirty="0" smtClean="0">
                  <a:latin typeface="Attic" panose="00000400000000000000" pitchFamily="2" charset="0"/>
                </a:rPr>
                <a:t>2.45 </a:t>
              </a:r>
              <a:r>
                <a:rPr lang="it-IT" dirty="0" err="1" smtClean="0">
                  <a:latin typeface="Attic" panose="00000400000000000000" pitchFamily="2" charset="0"/>
                </a:rPr>
                <a:t>Ga</a:t>
              </a:r>
              <a:r>
                <a:rPr lang="it-IT" dirty="0" smtClean="0">
                  <a:latin typeface="Attic" panose="00000400000000000000" pitchFamily="2" charset="0"/>
                </a:rPr>
                <a:t> a.C. – </a:t>
              </a:r>
              <a:r>
                <a:rPr lang="it-IT" b="1" dirty="0">
                  <a:latin typeface="Attic" panose="00000400000000000000" pitchFamily="2" charset="0"/>
                </a:rPr>
                <a:t>L</a:t>
              </a:r>
              <a:r>
                <a:rPr lang="it-IT" b="1" dirty="0" smtClean="0">
                  <a:latin typeface="Attic" panose="00000400000000000000" pitchFamily="2" charset="0"/>
                </a:rPr>
                <a:t>a grande catastrofe dell’ossigeno</a:t>
              </a:r>
              <a:r>
                <a:rPr lang="it-IT" dirty="0" smtClean="0">
                  <a:latin typeface="Attic" panose="00000400000000000000" pitchFamily="2" charset="0"/>
                </a:rPr>
                <a:t> (o rivoluzione fotosintetica): </a:t>
              </a:r>
              <a:r>
                <a:rPr lang="it-IT" dirty="0">
                  <a:latin typeface="Attic" panose="00000400000000000000" pitchFamily="2" charset="0"/>
                </a:rPr>
                <a:t>l’accumulo di ossigeno nell’atmosfera terrestre </a:t>
              </a:r>
              <a:r>
                <a:rPr lang="it-IT" dirty="0" smtClean="0">
                  <a:latin typeface="Attic" panose="00000400000000000000" pitchFamily="2" charset="0"/>
                </a:rPr>
                <a:t>causa l’estinzione in massa delle primitive forme di vita anaerobica. Per vivere ci si deve adattare all’ossigeno. La vita diventa aerobica.</a:t>
              </a:r>
            </a:p>
            <a:p>
              <a:pPr algn="just"/>
              <a:r>
                <a:rPr lang="it-IT" dirty="0" smtClean="0">
                  <a:latin typeface="Attic" panose="00000400000000000000" pitchFamily="2" charset="0"/>
                </a:rPr>
                <a:t>L’evoluzione corre ai ripari: ancora col ferro.</a:t>
              </a:r>
              <a:endParaRPr lang="it-IT" dirty="0">
                <a:latin typeface="Attic" panose="00000400000000000000" pitchFamily="2" charset="0"/>
              </a:endParaRPr>
            </a:p>
          </p:txBody>
        </p:sp>
      </p:grpSp>
    </p:spTree>
    <p:extLst>
      <p:ext uri="{BB962C8B-B14F-4D97-AF65-F5344CB8AC3E}">
        <p14:creationId xmlns:p14="http://schemas.microsoft.com/office/powerpoint/2010/main" val="65525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2">
            <a:extLst>
              <a:ext uri="{28A0092B-C50C-407E-A947-70E740481C1C}">
                <a14:useLocalDpi xmlns:a14="http://schemas.microsoft.com/office/drawing/2010/main" val="0"/>
              </a:ext>
            </a:extLst>
          </a:blip>
          <a:srcRect l="24013" t="14999" r="26776" b="12197"/>
          <a:stretch/>
        </p:blipFill>
        <p:spPr>
          <a:xfrm>
            <a:off x="-9128" y="1969585"/>
            <a:ext cx="4499992" cy="3744416"/>
          </a:xfrm>
          <a:prstGeom prst="rect">
            <a:avLst/>
          </a:prstGeom>
        </p:spPr>
      </p:pic>
      <p:pic>
        <p:nvPicPr>
          <p:cNvPr id="2" name="Immagine 1"/>
          <p:cNvPicPr>
            <a:picLocks noChangeAspect="1"/>
          </p:cNvPicPr>
          <p:nvPr/>
        </p:nvPicPr>
        <p:blipFill rotWithShape="1">
          <a:blip r:embed="rId3">
            <a:extLst>
              <a:ext uri="{28A0092B-C50C-407E-A947-70E740481C1C}">
                <a14:useLocalDpi xmlns:a14="http://schemas.microsoft.com/office/drawing/2010/main" val="0"/>
              </a:ext>
            </a:extLst>
          </a:blip>
          <a:srcRect l="24411" t="4200" r="25190" b="6195"/>
          <a:stretch/>
        </p:blipFill>
        <p:spPr>
          <a:xfrm>
            <a:off x="4535488" y="1700808"/>
            <a:ext cx="4608512" cy="4608512"/>
          </a:xfrm>
          <a:prstGeom prst="rect">
            <a:avLst/>
          </a:prstGeom>
        </p:spPr>
      </p:pic>
      <p:sp>
        <p:nvSpPr>
          <p:cNvPr id="4" name="Ovale 3"/>
          <p:cNvSpPr/>
          <p:nvPr/>
        </p:nvSpPr>
        <p:spPr>
          <a:xfrm>
            <a:off x="1115616" y="3068960"/>
            <a:ext cx="890972" cy="936104"/>
          </a:xfrm>
          <a:prstGeom prst="ellipse">
            <a:avLst/>
          </a:prstGeom>
          <a:noFill/>
          <a:ln w="7620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Ovale 4"/>
          <p:cNvSpPr/>
          <p:nvPr/>
        </p:nvSpPr>
        <p:spPr>
          <a:xfrm>
            <a:off x="2384884" y="2636912"/>
            <a:ext cx="890972" cy="936104"/>
          </a:xfrm>
          <a:prstGeom prst="ellipse">
            <a:avLst/>
          </a:prstGeom>
          <a:noFill/>
          <a:ln w="7620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Ovale 5"/>
          <p:cNvSpPr/>
          <p:nvPr/>
        </p:nvSpPr>
        <p:spPr>
          <a:xfrm>
            <a:off x="2600908" y="4077072"/>
            <a:ext cx="890972" cy="936104"/>
          </a:xfrm>
          <a:prstGeom prst="ellipse">
            <a:avLst/>
          </a:prstGeom>
          <a:noFill/>
          <a:ln w="7620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Ovale 6"/>
          <p:cNvSpPr/>
          <p:nvPr/>
        </p:nvSpPr>
        <p:spPr>
          <a:xfrm>
            <a:off x="1520788" y="3717032"/>
            <a:ext cx="890972" cy="936104"/>
          </a:xfrm>
          <a:prstGeom prst="ellipse">
            <a:avLst/>
          </a:prstGeom>
          <a:noFill/>
          <a:ln w="76200">
            <a:solidFill>
              <a:srgbClr val="FFFF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5868144" y="3068960"/>
            <a:ext cx="1872208" cy="1584176"/>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9" name="Gruppo 8"/>
          <p:cNvGrpSpPr/>
          <p:nvPr/>
        </p:nvGrpSpPr>
        <p:grpSpPr>
          <a:xfrm>
            <a:off x="3923927" y="1772816"/>
            <a:ext cx="5040561" cy="4392488"/>
            <a:chOff x="2915815" y="980728"/>
            <a:chExt cx="5040561" cy="4392488"/>
          </a:xfrm>
        </p:grpSpPr>
        <p:pic>
          <p:nvPicPr>
            <p:cNvPr id="10" name="Immagine 9"/>
            <p:cNvPicPr>
              <a:picLocks noChangeAspect="1"/>
            </p:cNvPicPr>
            <p:nvPr/>
          </p:nvPicPr>
          <p:blipFill rotWithShape="1">
            <a:blip r:embed="rId4"/>
            <a:srcRect l="28127" t="28127" r="32690" b="37501"/>
            <a:stretch/>
          </p:blipFill>
          <p:spPr>
            <a:xfrm>
              <a:off x="2915815" y="980728"/>
              <a:ext cx="5007437" cy="4392487"/>
            </a:xfrm>
            <a:prstGeom prst="rect">
              <a:avLst/>
            </a:prstGeom>
          </p:spPr>
        </p:pic>
        <p:sp>
          <p:nvSpPr>
            <p:cNvPr id="11" name="Rettangolo 10"/>
            <p:cNvSpPr/>
            <p:nvPr/>
          </p:nvSpPr>
          <p:spPr>
            <a:xfrm>
              <a:off x="2915816" y="980728"/>
              <a:ext cx="5040560" cy="4392488"/>
            </a:xfrm>
            <a:prstGeom prst="rect">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2" name="Rettangolo 11"/>
          <p:cNvSpPr/>
          <p:nvPr/>
        </p:nvSpPr>
        <p:spPr>
          <a:xfrm>
            <a:off x="2600908" y="185399"/>
            <a:ext cx="4030270" cy="461665"/>
          </a:xfrm>
          <a:prstGeom prst="rect">
            <a:avLst/>
          </a:prstGeom>
        </p:spPr>
        <p:txBody>
          <a:bodyPr wrap="none">
            <a:spAutoFit/>
          </a:bodyPr>
          <a:lstStyle/>
          <a:p>
            <a:r>
              <a:rPr lang="it-IT" sz="2400" b="1" dirty="0">
                <a:latin typeface="Comic Sans MS" panose="030F0702030302020204" pitchFamily="66" charset="0"/>
              </a:rPr>
              <a:t>Human </a:t>
            </a:r>
            <a:r>
              <a:rPr lang="it-IT" sz="2400" b="1" dirty="0" err="1">
                <a:latin typeface="Comic Sans MS" panose="030F0702030302020204" pitchFamily="66" charset="0"/>
              </a:rPr>
              <a:t>Deoxy-Hemoglobin</a:t>
            </a:r>
            <a:endParaRPr lang="it-IT" sz="2400" b="1" dirty="0">
              <a:latin typeface="Comic Sans MS" panose="030F0702030302020204" pitchFamily="66" charset="0"/>
            </a:endParaRPr>
          </a:p>
        </p:txBody>
      </p:sp>
      <p:sp>
        <p:nvSpPr>
          <p:cNvPr id="13" name="Rettangolo 12"/>
          <p:cNvSpPr/>
          <p:nvPr/>
        </p:nvSpPr>
        <p:spPr>
          <a:xfrm>
            <a:off x="385827" y="669131"/>
            <a:ext cx="8460432" cy="369332"/>
          </a:xfrm>
          <a:prstGeom prst="rect">
            <a:avLst/>
          </a:prstGeom>
        </p:spPr>
        <p:txBody>
          <a:bodyPr wrap="square">
            <a:spAutoFit/>
          </a:bodyPr>
          <a:lstStyle/>
          <a:p>
            <a:r>
              <a:rPr lang="it-IT" dirty="0" err="1" smtClean="0">
                <a:latin typeface="Comic Sans MS" panose="030F0702030302020204" pitchFamily="66" charset="0"/>
              </a:rPr>
              <a:t>Tame</a:t>
            </a:r>
            <a:r>
              <a:rPr lang="it-IT" dirty="0">
                <a:latin typeface="Comic Sans MS" panose="030F0702030302020204" pitchFamily="66" charset="0"/>
              </a:rPr>
              <a:t>, J.R</a:t>
            </a:r>
            <a:r>
              <a:rPr lang="it-IT" dirty="0" smtClean="0">
                <a:latin typeface="Comic Sans MS" panose="030F0702030302020204" pitchFamily="66" charset="0"/>
              </a:rPr>
              <a:t>.; </a:t>
            </a:r>
            <a:r>
              <a:rPr lang="it-IT" dirty="0">
                <a:latin typeface="Comic Sans MS" panose="030F0702030302020204" pitchFamily="66" charset="0"/>
              </a:rPr>
              <a:t>Vallone, </a:t>
            </a:r>
            <a:r>
              <a:rPr lang="it-IT" dirty="0" smtClean="0">
                <a:latin typeface="Comic Sans MS" panose="030F0702030302020204" pitchFamily="66" charset="0"/>
              </a:rPr>
              <a:t>B. </a:t>
            </a:r>
            <a:r>
              <a:rPr lang="it-IT" i="1" dirty="0" smtClean="0">
                <a:latin typeface="Comic Sans MS" panose="030F0702030302020204" pitchFamily="66" charset="0"/>
              </a:rPr>
              <a:t>Acta </a:t>
            </a:r>
            <a:r>
              <a:rPr lang="it-IT" i="1" dirty="0" err="1">
                <a:latin typeface="Comic Sans MS" panose="030F0702030302020204" pitchFamily="66" charset="0"/>
              </a:rPr>
              <a:t>Crystallogr</a:t>
            </a:r>
            <a:r>
              <a:rPr lang="it-IT" i="1" dirty="0">
                <a:latin typeface="Comic Sans MS" panose="030F0702030302020204" pitchFamily="66" charset="0"/>
              </a:rPr>
              <a:t> D </a:t>
            </a:r>
            <a:r>
              <a:rPr lang="it-IT" i="1" dirty="0" err="1">
                <a:latin typeface="Comic Sans MS" panose="030F0702030302020204" pitchFamily="66" charset="0"/>
              </a:rPr>
              <a:t>Biol</a:t>
            </a:r>
            <a:r>
              <a:rPr lang="it-IT" i="1" dirty="0">
                <a:latin typeface="Comic Sans MS" panose="030F0702030302020204" pitchFamily="66" charset="0"/>
              </a:rPr>
              <a:t> </a:t>
            </a:r>
            <a:r>
              <a:rPr lang="it-IT" i="1" dirty="0" err="1" smtClean="0">
                <a:latin typeface="Comic Sans MS" panose="030F0702030302020204" pitchFamily="66" charset="0"/>
              </a:rPr>
              <a:t>Crystallogr</a:t>
            </a:r>
            <a:r>
              <a:rPr lang="it-IT" i="1" dirty="0" smtClean="0">
                <a:latin typeface="Comic Sans MS" panose="030F0702030302020204" pitchFamily="66" charset="0"/>
              </a:rPr>
              <a:t> </a:t>
            </a:r>
            <a:r>
              <a:rPr lang="it-IT" b="1" dirty="0" smtClean="0">
                <a:latin typeface="Comic Sans MS" panose="030F0702030302020204" pitchFamily="66" charset="0"/>
              </a:rPr>
              <a:t>2000</a:t>
            </a:r>
            <a:r>
              <a:rPr lang="it-IT" dirty="0" smtClean="0">
                <a:latin typeface="Comic Sans MS" panose="030F0702030302020204" pitchFamily="66" charset="0"/>
              </a:rPr>
              <a:t>, </a:t>
            </a:r>
            <a:r>
              <a:rPr lang="it-IT" i="1" dirty="0" smtClean="0">
                <a:latin typeface="Comic Sans MS" panose="030F0702030302020204" pitchFamily="66" charset="0"/>
              </a:rPr>
              <a:t>56</a:t>
            </a:r>
            <a:r>
              <a:rPr lang="it-IT" dirty="0" smtClean="0">
                <a:latin typeface="Comic Sans MS" panose="030F0702030302020204" pitchFamily="66" charset="0"/>
              </a:rPr>
              <a:t>, </a:t>
            </a:r>
            <a:r>
              <a:rPr lang="it-IT" dirty="0">
                <a:latin typeface="Comic Sans MS" panose="030F0702030302020204" pitchFamily="66" charset="0"/>
              </a:rPr>
              <a:t>805-811</a:t>
            </a:r>
          </a:p>
        </p:txBody>
      </p:sp>
    </p:spTree>
    <p:extLst>
      <p:ext uri="{BB962C8B-B14F-4D97-AF65-F5344CB8AC3E}">
        <p14:creationId xmlns:p14="http://schemas.microsoft.com/office/powerpoint/2010/main" val="13380928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par>
                          <p:cTn id="40" fill="hold">
                            <p:stCondLst>
                              <p:cond delay="500"/>
                            </p:stCondLst>
                            <p:childTnLst>
                              <p:par>
                                <p:cTn id="41" presetID="53" presetClass="entr" presetSubtype="16"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2">
            <a:extLst>
              <a:ext uri="{28A0092B-C50C-407E-A947-70E740481C1C}">
                <a14:useLocalDpi xmlns:a14="http://schemas.microsoft.com/office/drawing/2010/main" val="0"/>
              </a:ext>
            </a:extLst>
          </a:blip>
          <a:srcRect l="37011" t="21596" r="27551" b="18201"/>
          <a:stretch/>
        </p:blipFill>
        <p:spPr>
          <a:xfrm>
            <a:off x="4355976" y="1390963"/>
            <a:ext cx="4572000" cy="4368799"/>
          </a:xfrm>
          <a:prstGeom prst="rect">
            <a:avLst/>
          </a:prstGeom>
        </p:spPr>
      </p:pic>
      <p:sp>
        <p:nvSpPr>
          <p:cNvPr id="4" name="Rettangolo 3"/>
          <p:cNvSpPr/>
          <p:nvPr/>
        </p:nvSpPr>
        <p:spPr>
          <a:xfrm>
            <a:off x="5652120" y="3212976"/>
            <a:ext cx="1800200" cy="1656184"/>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 name="Immagine 4"/>
          <p:cNvPicPr>
            <a:picLocks noChangeAspect="1"/>
          </p:cNvPicPr>
          <p:nvPr/>
        </p:nvPicPr>
        <p:blipFill rotWithShape="1">
          <a:blip r:embed="rId3">
            <a:extLst>
              <a:ext uri="{28A0092B-C50C-407E-A947-70E740481C1C}">
                <a14:useLocalDpi xmlns:a14="http://schemas.microsoft.com/office/drawing/2010/main" val="0"/>
              </a:ext>
            </a:extLst>
          </a:blip>
          <a:srcRect l="27162" t="14998" r="28738" b="10798"/>
          <a:stretch/>
        </p:blipFill>
        <p:spPr>
          <a:xfrm>
            <a:off x="323528" y="1988840"/>
            <a:ext cx="4032448" cy="3816424"/>
          </a:xfrm>
          <a:prstGeom prst="rect">
            <a:avLst/>
          </a:prstGeom>
        </p:spPr>
      </p:pic>
      <p:sp>
        <p:nvSpPr>
          <p:cNvPr id="6" name="Rettangolo 5"/>
          <p:cNvSpPr/>
          <p:nvPr/>
        </p:nvSpPr>
        <p:spPr>
          <a:xfrm>
            <a:off x="251520" y="784540"/>
            <a:ext cx="8999984" cy="646331"/>
          </a:xfrm>
          <a:prstGeom prst="rect">
            <a:avLst/>
          </a:prstGeom>
        </p:spPr>
        <p:txBody>
          <a:bodyPr wrap="square">
            <a:spAutoFit/>
          </a:bodyPr>
          <a:lstStyle/>
          <a:p>
            <a:r>
              <a:rPr lang="it-IT" dirty="0" err="1" smtClean="0">
                <a:latin typeface="Comic Sans MS" panose="030F0702030302020204" pitchFamily="66" charset="0"/>
              </a:rPr>
              <a:t>Terrel</a:t>
            </a:r>
            <a:r>
              <a:rPr lang="it-IT" dirty="0" smtClean="0">
                <a:latin typeface="Comic Sans MS" panose="030F0702030302020204" pitchFamily="66" charset="0"/>
              </a:rPr>
              <a:t>, J. R.; </a:t>
            </a:r>
            <a:r>
              <a:rPr lang="it-IT" dirty="0" err="1" smtClean="0">
                <a:latin typeface="Comic Sans MS" panose="030F0702030302020204" pitchFamily="66" charset="0"/>
              </a:rPr>
              <a:t>Gumpper</a:t>
            </a:r>
            <a:r>
              <a:rPr lang="it-IT" dirty="0" smtClean="0">
                <a:latin typeface="Comic Sans MS" panose="030F0702030302020204" pitchFamily="66" charset="0"/>
              </a:rPr>
              <a:t>, R. H.; </a:t>
            </a:r>
            <a:r>
              <a:rPr lang="it-IT" dirty="0" err="1" smtClean="0">
                <a:latin typeface="Comic Sans MS" panose="030F0702030302020204" pitchFamily="66" charset="0"/>
              </a:rPr>
              <a:t>Luo</a:t>
            </a:r>
            <a:r>
              <a:rPr lang="it-IT" dirty="0" smtClean="0">
                <a:latin typeface="Comic Sans MS" panose="030F0702030302020204" pitchFamily="66" charset="0"/>
              </a:rPr>
              <a:t>, M. </a:t>
            </a:r>
            <a:r>
              <a:rPr lang="it-IT" i="1" dirty="0" err="1" smtClean="0">
                <a:solidFill>
                  <a:srgbClr val="333333"/>
                </a:solidFill>
                <a:latin typeface="Comic Sans MS" panose="030F0702030302020204" pitchFamily="66" charset="0"/>
              </a:rPr>
              <a:t>Biochem</a:t>
            </a:r>
            <a:r>
              <a:rPr lang="it-IT" i="1" dirty="0" smtClean="0">
                <a:solidFill>
                  <a:srgbClr val="333333"/>
                </a:solidFill>
                <a:latin typeface="Comic Sans MS" panose="030F0702030302020204" pitchFamily="66" charset="0"/>
              </a:rPr>
              <a:t> </a:t>
            </a:r>
            <a:r>
              <a:rPr lang="it-IT" i="1" dirty="0" err="1" smtClean="0">
                <a:solidFill>
                  <a:srgbClr val="333333"/>
                </a:solidFill>
                <a:latin typeface="Comic Sans MS" panose="030F0702030302020204" pitchFamily="66" charset="0"/>
              </a:rPr>
              <a:t>Biophys</a:t>
            </a:r>
            <a:r>
              <a:rPr lang="it-IT" i="1" dirty="0" smtClean="0">
                <a:solidFill>
                  <a:srgbClr val="333333"/>
                </a:solidFill>
                <a:latin typeface="Comic Sans MS" panose="030F0702030302020204" pitchFamily="66" charset="0"/>
              </a:rPr>
              <a:t> Res </a:t>
            </a:r>
            <a:r>
              <a:rPr lang="it-IT" i="1" dirty="0" err="1" smtClean="0">
                <a:solidFill>
                  <a:srgbClr val="333333"/>
                </a:solidFill>
                <a:latin typeface="Comic Sans MS" panose="030F0702030302020204" pitchFamily="66" charset="0"/>
              </a:rPr>
              <a:t>Commun</a:t>
            </a:r>
            <a:r>
              <a:rPr lang="it-IT" i="1" dirty="0" smtClean="0">
                <a:solidFill>
                  <a:srgbClr val="333333"/>
                </a:solidFill>
                <a:latin typeface="Comic Sans MS" panose="030F0702030302020204" pitchFamily="66" charset="0"/>
              </a:rPr>
              <a:t> </a:t>
            </a:r>
            <a:r>
              <a:rPr lang="it-IT" b="1" dirty="0" smtClean="0">
                <a:solidFill>
                  <a:srgbClr val="333333"/>
                </a:solidFill>
                <a:latin typeface="Comic Sans MS" panose="030F0702030302020204" pitchFamily="66" charset="0"/>
              </a:rPr>
              <a:t>2018</a:t>
            </a:r>
            <a:r>
              <a:rPr lang="it-IT" dirty="0" smtClean="0">
                <a:solidFill>
                  <a:srgbClr val="333333"/>
                </a:solidFill>
                <a:latin typeface="Comic Sans MS" panose="030F0702030302020204" pitchFamily="66" charset="0"/>
              </a:rPr>
              <a:t>, </a:t>
            </a:r>
            <a:r>
              <a:rPr lang="it-IT" i="1" dirty="0" smtClean="0">
                <a:solidFill>
                  <a:srgbClr val="333333"/>
                </a:solidFill>
                <a:latin typeface="Comic Sans MS" panose="030F0702030302020204" pitchFamily="66" charset="0"/>
              </a:rPr>
              <a:t>495</a:t>
            </a:r>
            <a:r>
              <a:rPr lang="it-IT" dirty="0" smtClean="0">
                <a:solidFill>
                  <a:srgbClr val="333333"/>
                </a:solidFill>
                <a:latin typeface="Comic Sans MS" panose="030F0702030302020204" pitchFamily="66" charset="0"/>
              </a:rPr>
              <a:t>, 1858-1863</a:t>
            </a:r>
            <a:endParaRPr lang="it-IT" b="0" i="0" dirty="0">
              <a:solidFill>
                <a:srgbClr val="333333"/>
              </a:solidFill>
              <a:effectLst/>
              <a:latin typeface="Comic Sans MS" panose="030F0702030302020204" pitchFamily="66" charset="0"/>
            </a:endParaRPr>
          </a:p>
        </p:txBody>
      </p:sp>
      <p:sp>
        <p:nvSpPr>
          <p:cNvPr id="7" name="CasellaDiTesto 6"/>
          <p:cNvSpPr txBox="1"/>
          <p:nvPr/>
        </p:nvSpPr>
        <p:spPr>
          <a:xfrm>
            <a:off x="1403648" y="308005"/>
            <a:ext cx="6048672" cy="461665"/>
          </a:xfrm>
          <a:prstGeom prst="rect">
            <a:avLst/>
          </a:prstGeom>
          <a:noFill/>
        </p:spPr>
        <p:txBody>
          <a:bodyPr wrap="square" rtlCol="0">
            <a:spAutoFit/>
          </a:bodyPr>
          <a:lstStyle/>
          <a:p>
            <a:pPr algn="ctr"/>
            <a:r>
              <a:rPr lang="it-IT" sz="2400" b="1" dirty="0" smtClean="0">
                <a:latin typeface="Comic Sans MS" panose="030F0702030302020204" pitchFamily="66" charset="0"/>
              </a:rPr>
              <a:t>Human </a:t>
            </a:r>
            <a:r>
              <a:rPr lang="it-IT" sz="2400" b="1" dirty="0" err="1" smtClean="0">
                <a:latin typeface="Comic Sans MS" panose="030F0702030302020204" pitchFamily="66" charset="0"/>
              </a:rPr>
              <a:t>Oxy-Hemoglobin</a:t>
            </a:r>
            <a:endParaRPr lang="it-IT" sz="2400" b="1" dirty="0">
              <a:latin typeface="Comic Sans MS" panose="030F0702030302020204" pitchFamily="66" charset="0"/>
            </a:endParaRPr>
          </a:p>
        </p:txBody>
      </p:sp>
      <p:cxnSp>
        <p:nvCxnSpPr>
          <p:cNvPr id="9" name="Connettore 2 8"/>
          <p:cNvCxnSpPr/>
          <p:nvPr/>
        </p:nvCxnSpPr>
        <p:spPr>
          <a:xfrm flipH="1">
            <a:off x="2555776" y="1687104"/>
            <a:ext cx="288032" cy="661776"/>
          </a:xfrm>
          <a:prstGeom prst="straightConnector1">
            <a:avLst/>
          </a:prstGeom>
          <a:ln w="57150">
            <a:solidFill>
              <a:schemeClr val="accent1"/>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flipH="1">
            <a:off x="4032448" y="2924944"/>
            <a:ext cx="593812" cy="288032"/>
          </a:xfrm>
          <a:prstGeom prst="straightConnector1">
            <a:avLst/>
          </a:prstGeom>
          <a:ln w="57150">
            <a:solidFill>
              <a:srgbClr val="000099"/>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3" name="Connettore 2 12"/>
          <p:cNvCxnSpPr/>
          <p:nvPr/>
        </p:nvCxnSpPr>
        <p:spPr>
          <a:xfrm flipH="1" flipV="1">
            <a:off x="2195736" y="5111084"/>
            <a:ext cx="504056" cy="694180"/>
          </a:xfrm>
          <a:prstGeom prst="straightConnector1">
            <a:avLst/>
          </a:prstGeom>
          <a:ln w="57150">
            <a:solidFill>
              <a:srgbClr val="000099"/>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5" name="Connettore 2 14"/>
          <p:cNvCxnSpPr/>
          <p:nvPr/>
        </p:nvCxnSpPr>
        <p:spPr>
          <a:xfrm flipV="1">
            <a:off x="411451" y="3773601"/>
            <a:ext cx="992197" cy="187057"/>
          </a:xfrm>
          <a:prstGeom prst="straightConnector1">
            <a:avLst/>
          </a:prstGeom>
          <a:ln w="57150">
            <a:solidFill>
              <a:srgbClr val="000099"/>
            </a:solidFill>
            <a:tailEnd type="stealth" w="lg" len="lg"/>
          </a:ln>
        </p:spPr>
        <p:style>
          <a:lnRef idx="1">
            <a:schemeClr val="accent1"/>
          </a:lnRef>
          <a:fillRef idx="0">
            <a:schemeClr val="accent1"/>
          </a:fillRef>
          <a:effectRef idx="0">
            <a:schemeClr val="accent1"/>
          </a:effectRef>
          <a:fontRef idx="minor">
            <a:schemeClr val="tx1"/>
          </a:fontRef>
        </p:style>
      </p:cxnSp>
      <p:grpSp>
        <p:nvGrpSpPr>
          <p:cNvPr id="18" name="Gruppo 17"/>
          <p:cNvGrpSpPr/>
          <p:nvPr/>
        </p:nvGrpSpPr>
        <p:grpSpPr>
          <a:xfrm>
            <a:off x="3059832" y="1052736"/>
            <a:ext cx="5772253" cy="5112568"/>
            <a:chOff x="1619672" y="1052736"/>
            <a:chExt cx="5772253" cy="5112568"/>
          </a:xfrm>
        </p:grpSpPr>
        <p:pic>
          <p:nvPicPr>
            <p:cNvPr id="19" name="Immagine 18"/>
            <p:cNvPicPr>
              <a:picLocks noChangeAspect="1"/>
            </p:cNvPicPr>
            <p:nvPr/>
          </p:nvPicPr>
          <p:blipFill rotWithShape="1">
            <a:blip r:embed="rId4"/>
            <a:srcRect l="21653" t="33527" r="23227" b="15406"/>
            <a:stretch/>
          </p:blipFill>
          <p:spPr>
            <a:xfrm>
              <a:off x="1619672" y="1052736"/>
              <a:ext cx="5772253" cy="5112567"/>
            </a:xfrm>
            <a:prstGeom prst="rect">
              <a:avLst/>
            </a:prstGeom>
          </p:spPr>
        </p:pic>
        <p:sp>
          <p:nvSpPr>
            <p:cNvPr id="20" name="Rettangolo 19"/>
            <p:cNvSpPr/>
            <p:nvPr/>
          </p:nvSpPr>
          <p:spPr>
            <a:xfrm>
              <a:off x="1619672" y="1052736"/>
              <a:ext cx="5760640" cy="5112568"/>
            </a:xfrm>
            <a:prstGeom prst="rect">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2" name="Ovale 1"/>
          <p:cNvSpPr/>
          <p:nvPr/>
        </p:nvSpPr>
        <p:spPr>
          <a:xfrm rot="20025660">
            <a:off x="5609790" y="2097541"/>
            <a:ext cx="654716" cy="1050786"/>
          </a:xfrm>
          <a:prstGeom prst="ellipse">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2081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up)">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5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3"/>
          <a:stretch>
            <a:fillRect/>
          </a:stretch>
        </p:blipFill>
        <p:spPr>
          <a:xfrm>
            <a:off x="0" y="1855365"/>
            <a:ext cx="3797650" cy="3345297"/>
          </a:xfrm>
          <a:prstGeom prst="rect">
            <a:avLst/>
          </a:prstGeom>
        </p:spPr>
      </p:pic>
      <p:grpSp>
        <p:nvGrpSpPr>
          <p:cNvPr id="8" name="Gruppo 7"/>
          <p:cNvGrpSpPr/>
          <p:nvPr/>
        </p:nvGrpSpPr>
        <p:grpSpPr>
          <a:xfrm>
            <a:off x="3966918" y="4976250"/>
            <a:ext cx="1976672" cy="992688"/>
            <a:chOff x="4209809" y="4433309"/>
            <a:chExt cx="1976672" cy="992688"/>
          </a:xfrm>
        </p:grpSpPr>
        <p:sp>
          <p:nvSpPr>
            <p:cNvPr id="6" name="CasellaDiTesto 5"/>
            <p:cNvSpPr txBox="1"/>
            <p:nvPr/>
          </p:nvSpPr>
          <p:spPr>
            <a:xfrm>
              <a:off x="4209809" y="4433309"/>
              <a:ext cx="1976672" cy="400110"/>
            </a:xfrm>
            <a:prstGeom prst="rect">
              <a:avLst/>
            </a:prstGeom>
            <a:noFill/>
          </p:spPr>
          <p:txBody>
            <a:bodyPr wrap="square" rtlCol="0">
              <a:spAutoFit/>
            </a:bodyPr>
            <a:lstStyle/>
            <a:p>
              <a:pPr algn="ctr"/>
              <a:r>
                <a:rPr lang="it-IT" sz="2000" dirty="0" err="1" smtClean="0">
                  <a:solidFill>
                    <a:srgbClr val="990000"/>
                  </a:solidFill>
                  <a:latin typeface="Arial" panose="020B0604020202020204" pitchFamily="34" charset="0"/>
                  <a:cs typeface="Arial" panose="020B0604020202020204" pitchFamily="34" charset="0"/>
                </a:rPr>
                <a:t>Fe</a:t>
              </a:r>
              <a:r>
                <a:rPr lang="it-IT" sz="2000" baseline="30000" dirty="0" err="1" smtClean="0">
                  <a:solidFill>
                    <a:srgbClr val="990000"/>
                  </a:solidFill>
                  <a:latin typeface="Arial" panose="020B0604020202020204" pitchFamily="34" charset="0"/>
                  <a:cs typeface="Arial" panose="020B0604020202020204" pitchFamily="34" charset="0"/>
                </a:rPr>
                <a:t>II</a:t>
              </a:r>
              <a:r>
                <a:rPr lang="it-IT" sz="2000" dirty="0" smtClean="0">
                  <a:solidFill>
                    <a:srgbClr val="990000"/>
                  </a:solidFill>
                  <a:latin typeface="Arial" panose="020B0604020202020204" pitchFamily="34" charset="0"/>
                  <a:cs typeface="Arial" panose="020B0604020202020204" pitchFamily="34" charset="0"/>
                </a:rPr>
                <a:t>  </a:t>
              </a:r>
              <a:r>
                <a:rPr lang="it-IT" sz="2000" dirty="0" err="1" smtClean="0">
                  <a:solidFill>
                    <a:srgbClr val="990000"/>
                  </a:solidFill>
                  <a:latin typeface="Arial" panose="020B0604020202020204" pitchFamily="34" charset="0"/>
                  <a:cs typeface="Arial" panose="020B0604020202020204" pitchFamily="34" charset="0"/>
                </a:rPr>
                <a:t>h.s</a:t>
              </a:r>
              <a:r>
                <a:rPr lang="it-IT" sz="2000" dirty="0" smtClean="0">
                  <a:solidFill>
                    <a:srgbClr val="990000"/>
                  </a:solidFill>
                  <a:latin typeface="Arial" panose="020B0604020202020204" pitchFamily="34" charset="0"/>
                  <a:cs typeface="Arial" panose="020B0604020202020204" pitchFamily="34" charset="0"/>
                </a:rPr>
                <a:t>.</a:t>
              </a:r>
              <a:endParaRPr lang="it-IT" sz="2000" baseline="30000" dirty="0">
                <a:solidFill>
                  <a:srgbClr val="990000"/>
                </a:solidFill>
                <a:latin typeface="Arial" panose="020B0604020202020204" pitchFamily="34" charset="0"/>
                <a:cs typeface="Arial" panose="020B0604020202020204" pitchFamily="34" charset="0"/>
              </a:endParaRPr>
            </a:p>
          </p:txBody>
        </p:sp>
        <p:sp>
          <p:nvSpPr>
            <p:cNvPr id="7" name="CasellaDiTesto 6"/>
            <p:cNvSpPr txBox="1"/>
            <p:nvPr/>
          </p:nvSpPr>
          <p:spPr>
            <a:xfrm>
              <a:off x="4275062" y="4779666"/>
              <a:ext cx="1846167" cy="646331"/>
            </a:xfrm>
            <a:prstGeom prst="rect">
              <a:avLst/>
            </a:prstGeom>
            <a:noFill/>
          </p:spPr>
          <p:txBody>
            <a:bodyPr wrap="square" rtlCol="0">
              <a:spAutoFit/>
            </a:bodyPr>
            <a:lstStyle/>
            <a:p>
              <a:pPr algn="ctr"/>
              <a:r>
                <a:rPr lang="it-IT" dirty="0" err="1" smtClean="0">
                  <a:solidFill>
                    <a:srgbClr val="990000"/>
                  </a:solidFill>
                  <a:latin typeface="Arial" panose="020B0604020202020204" pitchFamily="34" charset="0"/>
                  <a:cs typeface="Arial" panose="020B0604020202020204" pitchFamily="34" charset="0"/>
                </a:rPr>
                <a:t>paramagnetic</a:t>
              </a:r>
              <a:endParaRPr lang="it-IT" dirty="0" smtClean="0">
                <a:solidFill>
                  <a:srgbClr val="990000"/>
                </a:solidFill>
                <a:latin typeface="Arial" panose="020B0604020202020204" pitchFamily="34" charset="0"/>
                <a:cs typeface="Arial" panose="020B0604020202020204" pitchFamily="34" charset="0"/>
              </a:endParaRPr>
            </a:p>
            <a:p>
              <a:pPr algn="ctr"/>
              <a:r>
                <a:rPr lang="it-IT" dirty="0" smtClean="0">
                  <a:solidFill>
                    <a:srgbClr val="990000"/>
                  </a:solidFill>
                  <a:latin typeface="Arial" panose="020B0604020202020204" pitchFamily="34" charset="0"/>
                  <a:cs typeface="Arial" panose="020B0604020202020204" pitchFamily="34" charset="0"/>
                </a:rPr>
                <a:t>(4 e</a:t>
              </a:r>
              <a:r>
                <a:rPr lang="it-IT" baseline="30000" dirty="0" smtClean="0">
                  <a:solidFill>
                    <a:srgbClr val="990000"/>
                  </a:solidFill>
                  <a:latin typeface="Arial" panose="020B0604020202020204" pitchFamily="34" charset="0"/>
                  <a:cs typeface="Arial" panose="020B0604020202020204" pitchFamily="34" charset="0"/>
                  <a:sym typeface="Symbol" panose="05050102010706020507" pitchFamily="18" charset="2"/>
                </a:rPr>
                <a:t></a:t>
              </a:r>
              <a:r>
                <a:rPr lang="it-IT" dirty="0" smtClean="0">
                  <a:solidFill>
                    <a:srgbClr val="990000"/>
                  </a:solidFill>
                  <a:latin typeface="Arial" panose="020B0604020202020204" pitchFamily="34" charset="0"/>
                  <a:cs typeface="Arial" panose="020B0604020202020204" pitchFamily="34" charset="0"/>
                </a:rPr>
                <a:t>)</a:t>
              </a:r>
            </a:p>
          </p:txBody>
        </p:sp>
      </p:grpSp>
      <p:sp>
        <p:nvSpPr>
          <p:cNvPr id="11" name="CasellaDiTesto 10"/>
          <p:cNvSpPr txBox="1"/>
          <p:nvPr/>
        </p:nvSpPr>
        <p:spPr>
          <a:xfrm>
            <a:off x="7048267" y="4857181"/>
            <a:ext cx="1976672" cy="400110"/>
          </a:xfrm>
          <a:prstGeom prst="rect">
            <a:avLst/>
          </a:prstGeom>
          <a:noFill/>
        </p:spPr>
        <p:txBody>
          <a:bodyPr wrap="square" rtlCol="0">
            <a:spAutoFit/>
          </a:bodyPr>
          <a:lstStyle/>
          <a:p>
            <a:pPr algn="ctr"/>
            <a:r>
              <a:rPr lang="it-IT" sz="2000" dirty="0" err="1" smtClean="0">
                <a:solidFill>
                  <a:srgbClr val="FF0000"/>
                </a:solidFill>
                <a:latin typeface="Arial" panose="020B0604020202020204" pitchFamily="34" charset="0"/>
                <a:cs typeface="Arial" panose="020B0604020202020204" pitchFamily="34" charset="0"/>
              </a:rPr>
              <a:t>Fe</a:t>
            </a:r>
            <a:r>
              <a:rPr lang="it-IT" sz="2000" baseline="30000" dirty="0" err="1" smtClean="0">
                <a:solidFill>
                  <a:srgbClr val="FF0000"/>
                </a:solidFill>
                <a:latin typeface="Arial" panose="020B0604020202020204" pitchFamily="34" charset="0"/>
                <a:cs typeface="Arial" panose="020B0604020202020204" pitchFamily="34" charset="0"/>
              </a:rPr>
              <a:t>III</a:t>
            </a:r>
            <a:r>
              <a:rPr lang="it-IT" sz="2000" dirty="0" smtClean="0">
                <a:solidFill>
                  <a:srgbClr val="FF0000"/>
                </a:solidFill>
                <a:latin typeface="Arial" panose="020B0604020202020204" pitchFamily="34" charset="0"/>
                <a:cs typeface="Arial" panose="020B0604020202020204" pitchFamily="34" charset="0"/>
              </a:rPr>
              <a:t>  </a:t>
            </a:r>
            <a:r>
              <a:rPr lang="it-IT" sz="2000" dirty="0" err="1">
                <a:solidFill>
                  <a:srgbClr val="FF0000"/>
                </a:solidFill>
                <a:latin typeface="Arial" panose="020B0604020202020204" pitchFamily="34" charset="0"/>
                <a:cs typeface="Arial" panose="020B0604020202020204" pitchFamily="34" charset="0"/>
              </a:rPr>
              <a:t>l</a:t>
            </a:r>
            <a:r>
              <a:rPr lang="it-IT" sz="2000" dirty="0" err="1" smtClean="0">
                <a:solidFill>
                  <a:srgbClr val="FF0000"/>
                </a:solidFill>
                <a:latin typeface="Arial" panose="020B0604020202020204" pitchFamily="34" charset="0"/>
                <a:cs typeface="Arial" panose="020B0604020202020204" pitchFamily="34" charset="0"/>
              </a:rPr>
              <a:t>.s</a:t>
            </a:r>
            <a:r>
              <a:rPr lang="it-IT" sz="2000" dirty="0" smtClean="0">
                <a:solidFill>
                  <a:srgbClr val="FF0000"/>
                </a:solidFill>
                <a:latin typeface="Arial" panose="020B0604020202020204" pitchFamily="34" charset="0"/>
                <a:cs typeface="Arial" panose="020B0604020202020204" pitchFamily="34" charset="0"/>
              </a:rPr>
              <a:t>.</a:t>
            </a:r>
            <a:endParaRPr lang="it-IT" sz="2000" baseline="30000" dirty="0">
              <a:solidFill>
                <a:srgbClr val="FF0000"/>
              </a:solidFill>
              <a:latin typeface="Arial" panose="020B0604020202020204" pitchFamily="34" charset="0"/>
              <a:cs typeface="Arial" panose="020B0604020202020204" pitchFamily="34" charset="0"/>
            </a:endParaRPr>
          </a:p>
        </p:txBody>
      </p:sp>
      <p:sp>
        <p:nvSpPr>
          <p:cNvPr id="12" name="CasellaDiTesto 11"/>
          <p:cNvSpPr txBox="1"/>
          <p:nvPr/>
        </p:nvSpPr>
        <p:spPr>
          <a:xfrm>
            <a:off x="7056370" y="5203537"/>
            <a:ext cx="1846167" cy="923330"/>
          </a:xfrm>
          <a:prstGeom prst="rect">
            <a:avLst/>
          </a:prstGeom>
          <a:noFill/>
        </p:spPr>
        <p:txBody>
          <a:bodyPr wrap="square" rtlCol="0">
            <a:spAutoFit/>
          </a:bodyPr>
          <a:lstStyle/>
          <a:p>
            <a:pPr algn="ctr"/>
            <a:r>
              <a:rPr lang="it-IT" dirty="0" err="1" smtClean="0">
                <a:solidFill>
                  <a:srgbClr val="FF0000"/>
                </a:solidFill>
                <a:latin typeface="Arial" panose="020B0604020202020204" pitchFamily="34" charset="0"/>
                <a:cs typeface="Arial" panose="020B0604020202020204" pitchFamily="34" charset="0"/>
              </a:rPr>
              <a:t>diamagnetic</a:t>
            </a:r>
            <a:endParaRPr lang="it-IT" dirty="0" smtClean="0">
              <a:solidFill>
                <a:srgbClr val="FF0000"/>
              </a:solidFill>
              <a:latin typeface="Arial" panose="020B0604020202020204" pitchFamily="34" charset="0"/>
              <a:cs typeface="Arial" panose="020B0604020202020204" pitchFamily="34" charset="0"/>
            </a:endParaRPr>
          </a:p>
          <a:p>
            <a:pPr algn="ctr"/>
            <a:r>
              <a:rPr lang="it-IT" dirty="0" smtClean="0">
                <a:solidFill>
                  <a:srgbClr val="FF0000"/>
                </a:solidFill>
                <a:latin typeface="Arial" panose="020B0604020202020204" pitchFamily="34" charset="0"/>
                <a:cs typeface="Arial" panose="020B0604020202020204" pitchFamily="34" charset="0"/>
              </a:rPr>
              <a:t>spin </a:t>
            </a:r>
            <a:r>
              <a:rPr lang="it-IT" dirty="0" err="1" smtClean="0">
                <a:solidFill>
                  <a:srgbClr val="FF0000"/>
                </a:solidFill>
                <a:latin typeface="Arial" panose="020B0604020202020204" pitchFamily="34" charset="0"/>
                <a:cs typeface="Arial" panose="020B0604020202020204" pitchFamily="34" charset="0"/>
              </a:rPr>
              <a:t>pairing</a:t>
            </a:r>
            <a:endParaRPr lang="it-IT" dirty="0" smtClean="0">
              <a:solidFill>
                <a:srgbClr val="FF0000"/>
              </a:solidFill>
              <a:latin typeface="Arial" panose="020B0604020202020204" pitchFamily="34" charset="0"/>
              <a:cs typeface="Arial" panose="020B0604020202020204" pitchFamily="34" charset="0"/>
            </a:endParaRPr>
          </a:p>
          <a:p>
            <a:pPr algn="ctr"/>
            <a:r>
              <a:rPr lang="it-IT" dirty="0" smtClean="0">
                <a:solidFill>
                  <a:srgbClr val="FF0000"/>
                </a:solidFill>
                <a:latin typeface="Arial" panose="020B0604020202020204" pitchFamily="34" charset="0"/>
                <a:cs typeface="Arial" panose="020B0604020202020204" pitchFamily="34" charset="0"/>
              </a:rPr>
              <a:t>(</a:t>
            </a:r>
            <a:r>
              <a:rPr lang="it-IT" dirty="0">
                <a:solidFill>
                  <a:srgbClr val="FF0000"/>
                </a:solidFill>
                <a:latin typeface="Arial" panose="020B0604020202020204" pitchFamily="34" charset="0"/>
                <a:cs typeface="Arial" panose="020B0604020202020204" pitchFamily="34" charset="0"/>
              </a:rPr>
              <a:t>1</a:t>
            </a:r>
            <a:r>
              <a:rPr lang="it-IT" dirty="0" smtClean="0">
                <a:solidFill>
                  <a:srgbClr val="FF0000"/>
                </a:solidFill>
                <a:latin typeface="Arial" panose="020B0604020202020204" pitchFamily="34" charset="0"/>
                <a:cs typeface="Arial" panose="020B0604020202020204" pitchFamily="34" charset="0"/>
              </a:rPr>
              <a:t>e</a:t>
            </a:r>
            <a:r>
              <a:rPr lang="it-IT" baseline="30000" dirty="0" smtClean="0">
                <a:solidFill>
                  <a:srgbClr val="FF0000"/>
                </a:solidFill>
                <a:latin typeface="Arial" panose="020B0604020202020204" pitchFamily="34" charset="0"/>
                <a:cs typeface="Arial" panose="020B0604020202020204" pitchFamily="34" charset="0"/>
                <a:sym typeface="Symbol" panose="05050102010706020507" pitchFamily="18" charset="2"/>
              </a:rPr>
              <a:t></a:t>
            </a:r>
            <a:r>
              <a:rPr lang="it-IT" dirty="0">
                <a:solidFill>
                  <a:srgbClr val="FF0000"/>
                </a:solidFill>
                <a:latin typeface="Arial" panose="020B0604020202020204" pitchFamily="34" charset="0"/>
                <a:cs typeface="Arial" panose="020B0604020202020204" pitchFamily="34" charset="0"/>
                <a:sym typeface="Symbol" panose="05050102010706020507" pitchFamily="18" charset="2"/>
              </a:rPr>
              <a:t> </a:t>
            </a:r>
            <a:r>
              <a:rPr lang="it-IT" dirty="0" smtClean="0">
                <a:solidFill>
                  <a:srgbClr val="FF0000"/>
                </a:solidFill>
                <a:latin typeface="Arial" panose="020B0604020202020204" pitchFamily="34" charset="0"/>
                <a:cs typeface="Arial" panose="020B0604020202020204" pitchFamily="34" charset="0"/>
                <a:sym typeface="Symbol" panose="05050102010706020507" pitchFamily="18" charset="2"/>
              </a:rPr>
              <a:t>+ 1e</a:t>
            </a:r>
            <a:r>
              <a:rPr lang="it-IT" baseline="30000" dirty="0" smtClean="0">
                <a:solidFill>
                  <a:srgbClr val="FF0000"/>
                </a:solidFill>
                <a:latin typeface="Arial" panose="020B0604020202020204" pitchFamily="34" charset="0"/>
                <a:cs typeface="Arial" panose="020B0604020202020204" pitchFamily="34" charset="0"/>
                <a:sym typeface="Symbol" panose="05050102010706020507" pitchFamily="18" charset="2"/>
              </a:rPr>
              <a:t></a:t>
            </a:r>
            <a:r>
              <a:rPr lang="it-IT" dirty="0" smtClean="0">
                <a:solidFill>
                  <a:srgbClr val="FF0000"/>
                </a:solidFill>
                <a:latin typeface="Arial" panose="020B0604020202020204" pitchFamily="34" charset="0"/>
                <a:cs typeface="Arial" panose="020B0604020202020204" pitchFamily="34" charset="0"/>
                <a:sym typeface="Symbol" panose="05050102010706020507" pitchFamily="18" charset="2"/>
              </a:rPr>
              <a:t>)</a:t>
            </a:r>
            <a:endParaRPr lang="it-IT" dirty="0" smtClean="0">
              <a:solidFill>
                <a:srgbClr val="FF0000"/>
              </a:solidFill>
              <a:latin typeface="Arial" panose="020B0604020202020204" pitchFamily="34" charset="0"/>
              <a:cs typeface="Arial" panose="020B0604020202020204" pitchFamily="34" charset="0"/>
            </a:endParaRPr>
          </a:p>
        </p:txBody>
      </p:sp>
      <p:grpSp>
        <p:nvGrpSpPr>
          <p:cNvPr id="16" name="Gruppo 15"/>
          <p:cNvGrpSpPr/>
          <p:nvPr/>
        </p:nvGrpSpPr>
        <p:grpSpPr>
          <a:xfrm>
            <a:off x="7668172" y="1320943"/>
            <a:ext cx="1318666" cy="907905"/>
            <a:chOff x="7653884" y="792293"/>
            <a:chExt cx="1318666" cy="907905"/>
          </a:xfrm>
        </p:grpSpPr>
        <p:cxnSp>
          <p:nvCxnSpPr>
            <p:cNvPr id="14" name="Connettore 2 13"/>
            <p:cNvCxnSpPr/>
            <p:nvPr/>
          </p:nvCxnSpPr>
          <p:spPr>
            <a:xfrm flipH="1">
              <a:off x="8014461" y="1385889"/>
              <a:ext cx="126805" cy="31430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asellaDiTesto 14"/>
            <p:cNvSpPr txBox="1"/>
            <p:nvPr/>
          </p:nvSpPr>
          <p:spPr>
            <a:xfrm>
              <a:off x="7653884" y="792293"/>
              <a:ext cx="1318666" cy="584775"/>
            </a:xfrm>
            <a:prstGeom prst="rect">
              <a:avLst/>
            </a:prstGeom>
            <a:noFill/>
          </p:spPr>
          <p:txBody>
            <a:bodyPr wrap="square" rtlCol="0">
              <a:spAutoFit/>
            </a:bodyPr>
            <a:lstStyle/>
            <a:p>
              <a:pPr algn="ctr"/>
              <a:r>
                <a:rPr lang="it-IT" sz="1600" dirty="0" smtClean="0">
                  <a:solidFill>
                    <a:srgbClr val="FF0000"/>
                  </a:solidFill>
                  <a:latin typeface="Arial" panose="020B0604020202020204" pitchFamily="34" charset="0"/>
                  <a:cs typeface="Arial" panose="020B0604020202020204" pitchFamily="34" charset="0"/>
                  <a:sym typeface="Symbol" panose="05050102010706020507" pitchFamily="18" charset="2"/>
                </a:rPr>
                <a:t>superoxideO</a:t>
              </a:r>
              <a:r>
                <a:rPr lang="it-IT" sz="1600" baseline="-25000" dirty="0" smtClean="0">
                  <a:solidFill>
                    <a:srgbClr val="FF0000"/>
                  </a:solidFill>
                  <a:latin typeface="Arial" panose="020B0604020202020204" pitchFamily="34" charset="0"/>
                  <a:cs typeface="Arial" panose="020B0604020202020204" pitchFamily="34" charset="0"/>
                  <a:sym typeface="Symbol" panose="05050102010706020507" pitchFamily="18" charset="2"/>
                </a:rPr>
                <a:t>2</a:t>
              </a:r>
              <a:r>
                <a:rPr lang="it-IT" sz="1600" b="1" baseline="30000" dirty="0" smtClean="0">
                  <a:solidFill>
                    <a:srgbClr val="FF0000"/>
                  </a:solidFill>
                  <a:latin typeface="Arial" panose="020B0604020202020204" pitchFamily="34" charset="0"/>
                  <a:cs typeface="Arial" panose="020B0604020202020204" pitchFamily="34" charset="0"/>
                  <a:sym typeface="Symbol" panose="05050102010706020507" pitchFamily="18" charset="2"/>
                </a:rPr>
                <a:t> </a:t>
              </a:r>
              <a:r>
                <a:rPr lang="it-IT" sz="1600" baseline="30000" dirty="0" smtClean="0">
                  <a:solidFill>
                    <a:srgbClr val="FF0000"/>
                  </a:solidFill>
                  <a:latin typeface="Arial" panose="020B0604020202020204" pitchFamily="34" charset="0"/>
                  <a:cs typeface="Arial" panose="020B0604020202020204" pitchFamily="34" charset="0"/>
                  <a:sym typeface="Symbol" panose="05050102010706020507" pitchFamily="18" charset="2"/>
                </a:rPr>
                <a:t></a:t>
              </a:r>
              <a:endParaRPr lang="it-IT" sz="1600" baseline="30000" dirty="0">
                <a:solidFill>
                  <a:srgbClr val="FF0000"/>
                </a:solidFill>
                <a:latin typeface="Arial" panose="020B0604020202020204" pitchFamily="34" charset="0"/>
                <a:cs typeface="Arial" panose="020B0604020202020204" pitchFamily="34" charset="0"/>
              </a:endParaRPr>
            </a:p>
          </p:txBody>
        </p:sp>
      </p:grpSp>
      <p:grpSp>
        <p:nvGrpSpPr>
          <p:cNvPr id="19" name="Gruppo 18"/>
          <p:cNvGrpSpPr/>
          <p:nvPr/>
        </p:nvGrpSpPr>
        <p:grpSpPr>
          <a:xfrm>
            <a:off x="3386138" y="256836"/>
            <a:ext cx="2566988" cy="5558810"/>
            <a:chOff x="3371851" y="242548"/>
            <a:chExt cx="2566988" cy="5558810"/>
          </a:xfrm>
        </p:grpSpPr>
        <p:graphicFrame>
          <p:nvGraphicFramePr>
            <p:cNvPr id="4" name="Oggetto 3"/>
            <p:cNvGraphicFramePr>
              <a:graphicFrameLocks noChangeAspect="1"/>
            </p:cNvGraphicFramePr>
            <p:nvPr>
              <p:extLst>
                <p:ext uri="{D42A27DB-BD31-4B8C-83A1-F6EECF244321}">
                  <p14:modId xmlns:p14="http://schemas.microsoft.com/office/powerpoint/2010/main" val="1493273616"/>
                </p:ext>
              </p:extLst>
            </p:nvPr>
          </p:nvGraphicFramePr>
          <p:xfrm>
            <a:off x="3371851" y="1300175"/>
            <a:ext cx="2566988" cy="4501183"/>
          </p:xfrm>
          <a:graphic>
            <a:graphicData uri="http://schemas.openxmlformats.org/presentationml/2006/ole">
              <mc:AlternateContent xmlns:mc="http://schemas.openxmlformats.org/markup-compatibility/2006">
                <mc:Choice xmlns:v="urn:schemas-microsoft-com:vml" Requires="v">
                  <p:oleObj spid="_x0000_s416812" name="Document" r:id="rId4" imgW="2048040" imgH="3591000" progId="ChemWindow.Document">
                    <p:embed/>
                  </p:oleObj>
                </mc:Choice>
                <mc:Fallback>
                  <p:oleObj name="Document" r:id="rId4" imgW="2048040" imgH="3591000" progId="ChemWindow.Document">
                    <p:embed/>
                    <p:pic>
                      <p:nvPicPr>
                        <p:cNvPr id="0" name=""/>
                        <p:cNvPicPr/>
                        <p:nvPr/>
                      </p:nvPicPr>
                      <p:blipFill>
                        <a:blip r:embed="rId5"/>
                        <a:stretch>
                          <a:fillRect/>
                        </a:stretch>
                      </p:blipFill>
                      <p:spPr>
                        <a:xfrm>
                          <a:off x="3371851" y="1300175"/>
                          <a:ext cx="2566988" cy="4501183"/>
                        </a:xfrm>
                        <a:prstGeom prst="rect">
                          <a:avLst/>
                        </a:prstGeom>
                      </p:spPr>
                    </p:pic>
                  </p:oleObj>
                </mc:Fallback>
              </mc:AlternateContent>
            </a:graphicData>
          </a:graphic>
        </p:graphicFrame>
        <p:sp>
          <p:nvSpPr>
            <p:cNvPr id="17" name="Rettangolo 16"/>
            <p:cNvSpPr/>
            <p:nvPr/>
          </p:nvSpPr>
          <p:spPr>
            <a:xfrm>
              <a:off x="4272543" y="242548"/>
              <a:ext cx="1420582" cy="646331"/>
            </a:xfrm>
            <a:prstGeom prst="rect">
              <a:avLst/>
            </a:prstGeom>
            <a:solidFill>
              <a:srgbClr val="CC3300"/>
            </a:solidFill>
          </p:spPr>
          <p:txBody>
            <a:bodyPr wrap="none">
              <a:spAutoFit/>
            </a:bodyPr>
            <a:lstStyle/>
            <a:p>
              <a:pPr algn="ctr"/>
              <a:r>
                <a:rPr lang="it-IT" b="1" dirty="0" err="1" smtClean="0">
                  <a:solidFill>
                    <a:schemeClr val="bg1"/>
                  </a:solidFill>
                  <a:latin typeface="Comic Sans MS" panose="030F0702030302020204" pitchFamily="66" charset="0"/>
                </a:rPr>
                <a:t>Deoxy</a:t>
              </a:r>
              <a:endParaRPr lang="it-IT" b="1" dirty="0" smtClean="0">
                <a:solidFill>
                  <a:schemeClr val="bg1"/>
                </a:solidFill>
                <a:latin typeface="Comic Sans MS" panose="030F0702030302020204" pitchFamily="66" charset="0"/>
              </a:endParaRPr>
            </a:p>
            <a:p>
              <a:pPr algn="ctr"/>
              <a:r>
                <a:rPr lang="it-IT" b="1" dirty="0" err="1" smtClean="0">
                  <a:solidFill>
                    <a:schemeClr val="bg1"/>
                  </a:solidFill>
                  <a:latin typeface="Comic Sans MS" panose="030F0702030302020204" pitchFamily="66" charset="0"/>
                </a:rPr>
                <a:t>Hemoglobin</a:t>
              </a:r>
              <a:endParaRPr lang="it-IT" b="1" dirty="0">
                <a:solidFill>
                  <a:schemeClr val="bg1"/>
                </a:solidFill>
                <a:latin typeface="Comic Sans MS" panose="030F0702030302020204" pitchFamily="66" charset="0"/>
              </a:endParaRPr>
            </a:p>
          </p:txBody>
        </p:sp>
      </p:grpSp>
      <p:grpSp>
        <p:nvGrpSpPr>
          <p:cNvPr id="20" name="Gruppo 19"/>
          <p:cNvGrpSpPr/>
          <p:nvPr/>
        </p:nvGrpSpPr>
        <p:grpSpPr>
          <a:xfrm>
            <a:off x="6100763" y="209211"/>
            <a:ext cx="2857498" cy="5570092"/>
            <a:chOff x="6100763" y="223498"/>
            <a:chExt cx="2857498" cy="5570092"/>
          </a:xfrm>
        </p:grpSpPr>
        <p:graphicFrame>
          <p:nvGraphicFramePr>
            <p:cNvPr id="9" name="Oggetto 8"/>
            <p:cNvGraphicFramePr>
              <a:graphicFrameLocks noChangeAspect="1"/>
            </p:cNvGraphicFramePr>
            <p:nvPr>
              <p:extLst>
                <p:ext uri="{D42A27DB-BD31-4B8C-83A1-F6EECF244321}">
                  <p14:modId xmlns:p14="http://schemas.microsoft.com/office/powerpoint/2010/main" val="2368357972"/>
                </p:ext>
              </p:extLst>
            </p:nvPr>
          </p:nvGraphicFramePr>
          <p:xfrm>
            <a:off x="6100763" y="1304937"/>
            <a:ext cx="2857498" cy="4488653"/>
          </p:xfrm>
          <a:graphic>
            <a:graphicData uri="http://schemas.openxmlformats.org/presentationml/2006/ole">
              <mc:AlternateContent xmlns:mc="http://schemas.openxmlformats.org/markup-compatibility/2006">
                <mc:Choice xmlns:v="urn:schemas-microsoft-com:vml" Requires="v">
                  <p:oleObj spid="_x0000_s416813" name="Document" r:id="rId6" imgW="2286000" imgH="3591000" progId="ChemWindow.Document">
                    <p:embed/>
                  </p:oleObj>
                </mc:Choice>
                <mc:Fallback>
                  <p:oleObj name="Document" r:id="rId6" imgW="2286000" imgH="3591000" progId="ChemWindow.Document">
                    <p:embed/>
                    <p:pic>
                      <p:nvPicPr>
                        <p:cNvPr id="0" name=""/>
                        <p:cNvPicPr/>
                        <p:nvPr/>
                      </p:nvPicPr>
                      <p:blipFill>
                        <a:blip r:embed="rId7"/>
                        <a:stretch>
                          <a:fillRect/>
                        </a:stretch>
                      </p:blipFill>
                      <p:spPr>
                        <a:xfrm>
                          <a:off x="6100763" y="1304937"/>
                          <a:ext cx="2857498" cy="4488653"/>
                        </a:xfrm>
                        <a:prstGeom prst="rect">
                          <a:avLst/>
                        </a:prstGeom>
                      </p:spPr>
                    </p:pic>
                  </p:oleObj>
                </mc:Fallback>
              </mc:AlternateContent>
            </a:graphicData>
          </a:graphic>
        </p:graphicFrame>
        <p:sp>
          <p:nvSpPr>
            <p:cNvPr id="18" name="Rettangolo 17"/>
            <p:cNvSpPr/>
            <p:nvPr/>
          </p:nvSpPr>
          <p:spPr>
            <a:xfrm>
              <a:off x="6953837" y="223498"/>
              <a:ext cx="1420582" cy="646331"/>
            </a:xfrm>
            <a:prstGeom prst="rect">
              <a:avLst/>
            </a:prstGeom>
            <a:solidFill>
              <a:srgbClr val="FF0000"/>
            </a:solidFill>
          </p:spPr>
          <p:txBody>
            <a:bodyPr wrap="none">
              <a:spAutoFit/>
            </a:bodyPr>
            <a:lstStyle/>
            <a:p>
              <a:pPr algn="ctr"/>
              <a:r>
                <a:rPr lang="it-IT" b="1" dirty="0" err="1">
                  <a:solidFill>
                    <a:schemeClr val="bg1"/>
                  </a:solidFill>
                  <a:latin typeface="Comic Sans MS" panose="030F0702030302020204" pitchFamily="66" charset="0"/>
                </a:rPr>
                <a:t>O</a:t>
              </a:r>
              <a:r>
                <a:rPr lang="it-IT" b="1" dirty="0" err="1" smtClean="0">
                  <a:solidFill>
                    <a:schemeClr val="bg1"/>
                  </a:solidFill>
                  <a:latin typeface="Comic Sans MS" panose="030F0702030302020204" pitchFamily="66" charset="0"/>
                </a:rPr>
                <a:t>xy</a:t>
              </a:r>
              <a:endParaRPr lang="it-IT" b="1" dirty="0" smtClean="0">
                <a:solidFill>
                  <a:schemeClr val="bg1"/>
                </a:solidFill>
                <a:latin typeface="Comic Sans MS" panose="030F0702030302020204" pitchFamily="66" charset="0"/>
              </a:endParaRPr>
            </a:p>
            <a:p>
              <a:pPr algn="ctr"/>
              <a:r>
                <a:rPr lang="it-IT" b="1" dirty="0" err="1" smtClean="0">
                  <a:solidFill>
                    <a:schemeClr val="bg1"/>
                  </a:solidFill>
                  <a:latin typeface="Comic Sans MS" panose="030F0702030302020204" pitchFamily="66" charset="0"/>
                </a:rPr>
                <a:t>Hemoglobin</a:t>
              </a:r>
              <a:endParaRPr lang="it-IT" b="1" dirty="0">
                <a:solidFill>
                  <a:schemeClr val="bg1"/>
                </a:solidFill>
                <a:latin typeface="Comic Sans MS" panose="030F0702030302020204" pitchFamily="66" charset="0"/>
              </a:endParaRPr>
            </a:p>
          </p:txBody>
        </p:sp>
      </p:grpSp>
      <p:grpSp>
        <p:nvGrpSpPr>
          <p:cNvPr id="31" name="Gruppo 30"/>
          <p:cNvGrpSpPr/>
          <p:nvPr/>
        </p:nvGrpSpPr>
        <p:grpSpPr>
          <a:xfrm>
            <a:off x="4343416" y="4824388"/>
            <a:ext cx="4138600" cy="990610"/>
            <a:chOff x="2543188" y="5653078"/>
            <a:chExt cx="4138600" cy="990610"/>
          </a:xfrm>
        </p:grpSpPr>
        <p:sp>
          <p:nvSpPr>
            <p:cNvPr id="29" name="Rettangolo 28"/>
            <p:cNvSpPr/>
            <p:nvPr/>
          </p:nvSpPr>
          <p:spPr>
            <a:xfrm>
              <a:off x="2795588" y="5653078"/>
              <a:ext cx="3886200" cy="871538"/>
            </a:xfrm>
            <a:prstGeom prst="rect">
              <a:avLst/>
            </a:prstGeom>
            <a:solidFill>
              <a:srgbClr val="333333"/>
            </a:solid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Rettangolo 27"/>
            <p:cNvSpPr/>
            <p:nvPr/>
          </p:nvSpPr>
          <p:spPr>
            <a:xfrm>
              <a:off x="2643188" y="5772150"/>
              <a:ext cx="3886200" cy="871538"/>
            </a:xfrm>
            <a:prstGeom prst="rect">
              <a:avLst/>
            </a:prstGeom>
            <a:solidFill>
              <a:schemeClr val="bg1"/>
            </a:solid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0" name="Gruppo 29"/>
            <p:cNvGrpSpPr/>
            <p:nvPr/>
          </p:nvGrpSpPr>
          <p:grpSpPr>
            <a:xfrm>
              <a:off x="2543188" y="5886457"/>
              <a:ext cx="4043362" cy="542979"/>
              <a:chOff x="0" y="5086356"/>
              <a:chExt cx="4043362" cy="542979"/>
            </a:xfrm>
          </p:grpSpPr>
          <p:sp>
            <p:nvSpPr>
              <p:cNvPr id="21" name="CasellaDiTesto 20"/>
              <p:cNvSpPr txBox="1"/>
              <p:nvPr/>
            </p:nvSpPr>
            <p:spPr>
              <a:xfrm>
                <a:off x="0" y="5229225"/>
                <a:ext cx="4043362" cy="400110"/>
              </a:xfrm>
              <a:prstGeom prst="rect">
                <a:avLst/>
              </a:prstGeom>
              <a:noFill/>
            </p:spPr>
            <p:txBody>
              <a:bodyPr wrap="square" rtlCol="0">
                <a:spAutoFit/>
              </a:bodyPr>
              <a:lstStyle/>
              <a:p>
                <a:pPr algn="ctr"/>
                <a:r>
                  <a:rPr lang="it-IT" sz="2000" dirty="0" err="1" smtClean="0">
                    <a:latin typeface="Comic Sans MS" panose="030F0702030302020204" pitchFamily="66" charset="0"/>
                  </a:rPr>
                  <a:t>Fe</a:t>
                </a:r>
                <a:r>
                  <a:rPr lang="it-IT" sz="2000" baseline="30000" dirty="0" err="1" smtClean="0">
                    <a:latin typeface="Comic Sans MS" panose="030F0702030302020204" pitchFamily="66" charset="0"/>
                  </a:rPr>
                  <a:t>II</a:t>
                </a:r>
                <a:r>
                  <a:rPr lang="it-IT" sz="2000" dirty="0" smtClean="0">
                    <a:latin typeface="Comic Sans MS" panose="030F0702030302020204" pitchFamily="66" charset="0"/>
                  </a:rPr>
                  <a:t> + O</a:t>
                </a:r>
                <a:r>
                  <a:rPr lang="it-IT" sz="2000" baseline="-25000" dirty="0" smtClean="0">
                    <a:latin typeface="Comic Sans MS" panose="030F0702030302020204" pitchFamily="66" charset="0"/>
                  </a:rPr>
                  <a:t>2</a:t>
                </a:r>
                <a:r>
                  <a:rPr lang="it-IT" sz="2000" dirty="0" smtClean="0">
                    <a:latin typeface="Comic Sans MS" panose="030F0702030302020204" pitchFamily="66" charset="0"/>
                  </a:rPr>
                  <a:t>             </a:t>
                </a:r>
                <a:r>
                  <a:rPr lang="it-IT" sz="2000" dirty="0" err="1" smtClean="0">
                    <a:latin typeface="Comic Sans MS" panose="030F0702030302020204" pitchFamily="66" charset="0"/>
                    <a:sym typeface="Symbol" panose="05050102010706020507" pitchFamily="18" charset="2"/>
                  </a:rPr>
                  <a:t>Fe</a:t>
                </a:r>
                <a:r>
                  <a:rPr lang="it-IT" sz="2000" baseline="30000" dirty="0" err="1" smtClean="0">
                    <a:latin typeface="Comic Sans MS" panose="030F0702030302020204" pitchFamily="66" charset="0"/>
                    <a:sym typeface="Symbol" panose="05050102010706020507" pitchFamily="18" charset="2"/>
                  </a:rPr>
                  <a:t>III</a:t>
                </a:r>
                <a:r>
                  <a:rPr lang="it-IT" sz="2000" dirty="0" smtClean="0">
                    <a:latin typeface="Comic Sans MS" panose="030F0702030302020204" pitchFamily="66" charset="0"/>
                    <a:sym typeface="Symbol" panose="05050102010706020507" pitchFamily="18" charset="2"/>
                  </a:rPr>
                  <a:t>O</a:t>
                </a:r>
                <a:r>
                  <a:rPr lang="it-IT" sz="2000" baseline="-25000" dirty="0" smtClean="0">
                    <a:latin typeface="Comic Sans MS" panose="030F0702030302020204" pitchFamily="66" charset="0"/>
                    <a:sym typeface="Symbol" panose="05050102010706020507" pitchFamily="18" charset="2"/>
                  </a:rPr>
                  <a:t>2</a:t>
                </a:r>
                <a:r>
                  <a:rPr lang="it-IT" sz="2000" baseline="30000" dirty="0" smtClean="0">
                    <a:latin typeface="Comic Sans MS" panose="030F0702030302020204" pitchFamily="66" charset="0"/>
                    <a:sym typeface="Symbol" panose="05050102010706020507" pitchFamily="18" charset="2"/>
                  </a:rPr>
                  <a:t></a:t>
                </a:r>
                <a:r>
                  <a:rPr lang="it-IT" sz="2000" dirty="0" smtClean="0">
                    <a:latin typeface="Comic Sans MS" panose="030F0702030302020204" pitchFamily="66" charset="0"/>
                  </a:rPr>
                  <a:t> </a:t>
                </a:r>
                <a:endParaRPr lang="it-IT" sz="2000" dirty="0">
                  <a:latin typeface="Comic Sans MS" panose="030F0702030302020204" pitchFamily="66" charset="0"/>
                </a:endParaRPr>
              </a:p>
            </p:txBody>
          </p:sp>
          <p:cxnSp>
            <p:nvCxnSpPr>
              <p:cNvPr id="23" name="Connettore 2 22"/>
              <p:cNvCxnSpPr/>
              <p:nvPr/>
            </p:nvCxnSpPr>
            <p:spPr>
              <a:xfrm>
                <a:off x="1628778" y="5457824"/>
                <a:ext cx="671512" cy="14287"/>
              </a:xfrm>
              <a:prstGeom prst="straightConnector1">
                <a:avLst/>
              </a:prstGeom>
              <a:ln w="28575">
                <a:solidFill>
                  <a:schemeClr val="tx1"/>
                </a:solidFill>
                <a:headEnd type="none" w="med" len="med"/>
                <a:tailEnd type="triangle" w="lg" len="lg"/>
              </a:ln>
            </p:spPr>
            <p:style>
              <a:lnRef idx="1">
                <a:schemeClr val="accent1"/>
              </a:lnRef>
              <a:fillRef idx="0">
                <a:schemeClr val="accent1"/>
              </a:fillRef>
              <a:effectRef idx="0">
                <a:schemeClr val="accent1"/>
              </a:effectRef>
              <a:fontRef idx="minor">
                <a:schemeClr val="tx1"/>
              </a:fontRef>
            </p:style>
          </p:cxnSp>
          <p:sp>
            <p:nvSpPr>
              <p:cNvPr id="25" name="CasellaDiTesto 24"/>
              <p:cNvSpPr txBox="1"/>
              <p:nvPr/>
            </p:nvSpPr>
            <p:spPr>
              <a:xfrm>
                <a:off x="1685930" y="5086356"/>
                <a:ext cx="585788" cy="400110"/>
              </a:xfrm>
              <a:prstGeom prst="rect">
                <a:avLst/>
              </a:prstGeom>
              <a:noFill/>
            </p:spPr>
            <p:txBody>
              <a:bodyPr wrap="square" rtlCol="0">
                <a:spAutoFit/>
              </a:bodyPr>
              <a:lstStyle/>
              <a:p>
                <a:r>
                  <a:rPr lang="it-IT" sz="2000" dirty="0" err="1" smtClean="0">
                    <a:latin typeface="Comic Sans MS" panose="030F0702030302020204" pitchFamily="66" charset="0"/>
                  </a:rPr>
                  <a:t>eT</a:t>
                </a:r>
                <a:endParaRPr lang="it-IT" sz="2000" dirty="0">
                  <a:latin typeface="Comic Sans MS" panose="030F0702030302020204" pitchFamily="66" charset="0"/>
                </a:endParaRPr>
              </a:p>
            </p:txBody>
          </p:sp>
        </p:grpSp>
      </p:grpSp>
    </p:spTree>
    <p:extLst>
      <p:ext uri="{BB962C8B-B14F-4D97-AF65-F5344CB8AC3E}">
        <p14:creationId xmlns:p14="http://schemas.microsoft.com/office/powerpoint/2010/main" val="2771637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up)">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left)">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0866" name="Picture 2" descr="immagine"/>
          <p:cNvPicPr>
            <a:picLocks noChangeAspect="1" noChangeArrowheads="1"/>
          </p:cNvPicPr>
          <p:nvPr/>
        </p:nvPicPr>
        <p:blipFill>
          <a:blip r:embed="rId2" cstate="print"/>
          <a:srcRect l="4952" t="12933" r="5914" b="2415"/>
          <a:stretch>
            <a:fillRect/>
          </a:stretch>
        </p:blipFill>
        <p:spPr bwMode="auto">
          <a:xfrm rot="5400000">
            <a:off x="1143002" y="-1170384"/>
            <a:ext cx="6858001" cy="9144002"/>
          </a:xfrm>
          <a:prstGeom prst="rect">
            <a:avLst/>
          </a:prstGeom>
          <a:noFill/>
        </p:spPr>
      </p:pic>
      <p:sp>
        <p:nvSpPr>
          <p:cNvPr id="3" name="CasellaDiTesto 2"/>
          <p:cNvSpPr txBox="1"/>
          <p:nvPr/>
        </p:nvSpPr>
        <p:spPr>
          <a:xfrm>
            <a:off x="2339752" y="880319"/>
            <a:ext cx="4320480" cy="400110"/>
          </a:xfrm>
          <a:prstGeom prst="rect">
            <a:avLst/>
          </a:prstGeom>
          <a:noFill/>
        </p:spPr>
        <p:txBody>
          <a:bodyPr wrap="square" rtlCol="0">
            <a:spAutoFit/>
          </a:bodyPr>
          <a:lstStyle/>
          <a:p>
            <a:r>
              <a:rPr lang="it-IT" sz="2000" dirty="0" smtClean="0">
                <a:latin typeface="Comic Sans MS" pitchFamily="66" charset="0"/>
                <a:sym typeface="Wingdings"/>
              </a:rPr>
              <a:t>   </a:t>
            </a:r>
            <a:r>
              <a:rPr lang="it-IT" sz="2000" dirty="0" smtClean="0">
                <a:latin typeface="Comic Sans MS" pitchFamily="66" charset="0"/>
              </a:rPr>
              <a:t>H</a:t>
            </a:r>
            <a:r>
              <a:rPr lang="it-IT" sz="2000" baseline="-25000" dirty="0" smtClean="0">
                <a:latin typeface="Comic Sans MS" pitchFamily="66" charset="0"/>
              </a:rPr>
              <a:t>2</a:t>
            </a:r>
            <a:r>
              <a:rPr lang="it-IT" sz="2000" dirty="0" smtClean="0">
                <a:latin typeface="Comic Sans MS" pitchFamily="66" charset="0"/>
              </a:rPr>
              <a:t>S/S</a:t>
            </a:r>
            <a:r>
              <a:rPr lang="it-IT" sz="2000" baseline="30000" dirty="0" smtClean="0">
                <a:latin typeface="Comic Sans MS" pitchFamily="66" charset="0"/>
              </a:rPr>
              <a:t>2-</a:t>
            </a:r>
            <a:r>
              <a:rPr lang="it-IT" sz="2000" dirty="0" smtClean="0">
                <a:latin typeface="Comic Sans MS" pitchFamily="66" charset="0"/>
              </a:rPr>
              <a:t> sono ossidati a SO</a:t>
            </a:r>
            <a:r>
              <a:rPr lang="it-IT" sz="2000" baseline="-25000" dirty="0" smtClean="0">
                <a:latin typeface="Comic Sans MS" pitchFamily="66" charset="0"/>
              </a:rPr>
              <a:t>4</a:t>
            </a:r>
            <a:r>
              <a:rPr lang="it-IT" sz="2000" baseline="30000" dirty="0" smtClean="0">
                <a:latin typeface="Comic Sans MS" pitchFamily="66" charset="0"/>
              </a:rPr>
              <a:t>2-</a:t>
            </a:r>
            <a:endParaRPr lang="it-IT" sz="2000" baseline="30000" dirty="0">
              <a:latin typeface="Comic Sans MS" pitchFamily="66" charset="0"/>
            </a:endParaRPr>
          </a:p>
        </p:txBody>
      </p:sp>
      <p:sp>
        <p:nvSpPr>
          <p:cNvPr id="4" name="CasellaDiTesto 3"/>
          <p:cNvSpPr txBox="1"/>
          <p:nvPr/>
        </p:nvSpPr>
        <p:spPr>
          <a:xfrm>
            <a:off x="2267744" y="1456383"/>
            <a:ext cx="4896544" cy="400110"/>
          </a:xfrm>
          <a:prstGeom prst="rect">
            <a:avLst/>
          </a:prstGeom>
          <a:noFill/>
        </p:spPr>
        <p:txBody>
          <a:bodyPr wrap="square" rtlCol="0">
            <a:spAutoFit/>
          </a:bodyPr>
          <a:lstStyle/>
          <a:p>
            <a:r>
              <a:rPr lang="it-IT" sz="2000" dirty="0" smtClean="0">
                <a:latin typeface="Comic Sans MS" pitchFamily="66" charset="0"/>
              </a:rPr>
              <a:t> </a:t>
            </a:r>
            <a:r>
              <a:rPr lang="it-IT" sz="2000" dirty="0" smtClean="0">
                <a:latin typeface="Comic Sans MS" pitchFamily="66" charset="0"/>
                <a:sym typeface="Wingdings"/>
              </a:rPr>
              <a:t>  </a:t>
            </a:r>
            <a:r>
              <a:rPr lang="it-IT" sz="2000" dirty="0" smtClean="0">
                <a:latin typeface="Comic Sans MS" pitchFamily="66" charset="0"/>
              </a:rPr>
              <a:t>i solfati dei metalli d sono solubili</a:t>
            </a:r>
            <a:endParaRPr lang="it-IT" sz="2000" dirty="0">
              <a:latin typeface="Comic Sans MS" pitchFamily="66" charset="0"/>
            </a:endParaRPr>
          </a:p>
        </p:txBody>
      </p:sp>
      <p:sp>
        <p:nvSpPr>
          <p:cNvPr id="14" name="CasellaDiTesto 13"/>
          <p:cNvSpPr txBox="1"/>
          <p:nvPr/>
        </p:nvSpPr>
        <p:spPr>
          <a:xfrm>
            <a:off x="2267744" y="2104455"/>
            <a:ext cx="6768752" cy="400110"/>
          </a:xfrm>
          <a:prstGeom prst="rect">
            <a:avLst/>
          </a:prstGeom>
          <a:noFill/>
        </p:spPr>
        <p:txBody>
          <a:bodyPr wrap="square" rtlCol="0">
            <a:spAutoFit/>
          </a:bodyPr>
          <a:lstStyle/>
          <a:p>
            <a:r>
              <a:rPr lang="it-IT" sz="2000" dirty="0" smtClean="0">
                <a:latin typeface="Comic Sans MS" pitchFamily="66" charset="0"/>
              </a:rPr>
              <a:t> </a:t>
            </a:r>
            <a:r>
              <a:rPr lang="it-IT" sz="2000" dirty="0" smtClean="0">
                <a:latin typeface="Comic Sans MS" pitchFamily="66" charset="0"/>
                <a:sym typeface="Wingdings"/>
              </a:rPr>
              <a:t>  </a:t>
            </a:r>
            <a:r>
              <a:rPr lang="it-IT" sz="2000" dirty="0" smtClean="0">
                <a:latin typeface="Comic Sans MS" pitchFamily="66" charset="0"/>
              </a:rPr>
              <a:t>Fe</a:t>
            </a:r>
            <a:r>
              <a:rPr lang="it-IT" sz="2000" baseline="30000" dirty="0" smtClean="0">
                <a:latin typeface="Comic Sans MS" pitchFamily="66" charset="0"/>
              </a:rPr>
              <a:t>2+</a:t>
            </a:r>
            <a:r>
              <a:rPr lang="it-IT" sz="2000" dirty="0" smtClean="0">
                <a:latin typeface="Comic Sans MS" pitchFamily="66" charset="0"/>
              </a:rPr>
              <a:t> è ossidato a Fe</a:t>
            </a:r>
            <a:r>
              <a:rPr lang="it-IT" sz="2000" baseline="30000" dirty="0" smtClean="0">
                <a:latin typeface="Comic Sans MS" pitchFamily="66" charset="0"/>
              </a:rPr>
              <a:t>3+</a:t>
            </a:r>
            <a:r>
              <a:rPr lang="it-IT" sz="2000" dirty="0" smtClean="0">
                <a:latin typeface="Comic Sans MS" pitchFamily="66" charset="0"/>
              </a:rPr>
              <a:t>; precipita </a:t>
            </a:r>
            <a:r>
              <a:rPr lang="it-IT" sz="2000" dirty="0" smtClean="0">
                <a:latin typeface="Comic Sans MS" pitchFamily="66" charset="0"/>
              </a:rPr>
              <a:t>Fe(OH)</a:t>
            </a:r>
            <a:r>
              <a:rPr lang="it-IT" sz="2000" baseline="-25000" dirty="0" smtClean="0">
                <a:latin typeface="Comic Sans MS" pitchFamily="66" charset="0"/>
              </a:rPr>
              <a:t>3</a:t>
            </a:r>
            <a:endParaRPr lang="it-IT" sz="2000" baseline="-25000" dirty="0">
              <a:latin typeface="Comic Sans MS" pitchFamily="66" charset="0"/>
            </a:endParaRPr>
          </a:p>
        </p:txBody>
      </p:sp>
      <p:sp>
        <p:nvSpPr>
          <p:cNvPr id="12" name="CasellaDiTesto 11"/>
          <p:cNvSpPr txBox="1"/>
          <p:nvPr/>
        </p:nvSpPr>
        <p:spPr>
          <a:xfrm>
            <a:off x="2123728" y="2752527"/>
            <a:ext cx="4104456" cy="400110"/>
          </a:xfrm>
          <a:prstGeom prst="rect">
            <a:avLst/>
          </a:prstGeom>
          <a:noFill/>
        </p:spPr>
        <p:txBody>
          <a:bodyPr wrap="square" rtlCol="0">
            <a:spAutoFit/>
          </a:bodyPr>
          <a:lstStyle/>
          <a:p>
            <a:pPr algn="ctr"/>
            <a:r>
              <a:rPr lang="it-IT" sz="2000" i="1" dirty="0" err="1" smtClean="0">
                <a:latin typeface="Comic Sans MS" pitchFamily="66" charset="0"/>
              </a:rPr>
              <a:t>K</a:t>
            </a:r>
            <a:r>
              <a:rPr lang="it-IT" sz="2000" baseline="-25000" dirty="0" err="1" smtClean="0">
                <a:latin typeface="Comic Sans MS" pitchFamily="66" charset="0"/>
              </a:rPr>
              <a:t>ps</a:t>
            </a:r>
            <a:r>
              <a:rPr lang="it-IT" sz="2000" dirty="0" smtClean="0">
                <a:latin typeface="Comic Sans MS" pitchFamily="66" charset="0"/>
              </a:rPr>
              <a:t>  = [Fe</a:t>
            </a:r>
            <a:r>
              <a:rPr lang="it-IT" sz="2000" baseline="30000" dirty="0" smtClean="0">
                <a:latin typeface="Comic Sans MS" pitchFamily="66" charset="0"/>
              </a:rPr>
              <a:t>3+</a:t>
            </a:r>
            <a:r>
              <a:rPr lang="it-IT" sz="2000" dirty="0" smtClean="0">
                <a:latin typeface="Comic Sans MS" pitchFamily="66" charset="0"/>
              </a:rPr>
              <a:t>] [OH</a:t>
            </a:r>
            <a:r>
              <a:rPr lang="it-IT" sz="2000" baseline="30000" dirty="0" smtClean="0">
                <a:latin typeface="Comic Sans MS" pitchFamily="66" charset="0"/>
              </a:rPr>
              <a:t>-</a:t>
            </a:r>
            <a:r>
              <a:rPr lang="it-IT" sz="2000" dirty="0" smtClean="0">
                <a:latin typeface="Comic Sans MS" pitchFamily="66" charset="0"/>
              </a:rPr>
              <a:t>]</a:t>
            </a:r>
            <a:r>
              <a:rPr lang="it-IT" sz="2000" baseline="30000" dirty="0" smtClean="0">
                <a:latin typeface="Comic Sans MS" pitchFamily="66" charset="0"/>
              </a:rPr>
              <a:t>3</a:t>
            </a:r>
            <a:r>
              <a:rPr lang="it-IT" sz="2000" dirty="0" smtClean="0">
                <a:latin typeface="Comic Sans MS" pitchFamily="66" charset="0"/>
              </a:rPr>
              <a:t> = 4.0 x 10</a:t>
            </a:r>
            <a:r>
              <a:rPr lang="it-IT" sz="2000" baseline="30000" dirty="0" smtClean="0">
                <a:latin typeface="Comic Sans MS" pitchFamily="66" charset="0"/>
              </a:rPr>
              <a:t>-38</a:t>
            </a:r>
            <a:endParaRPr lang="it-IT" sz="2000" baseline="30000" dirty="0">
              <a:latin typeface="Comic Sans MS" pitchFamily="66" charset="0"/>
            </a:endParaRPr>
          </a:p>
        </p:txBody>
      </p:sp>
      <p:grpSp>
        <p:nvGrpSpPr>
          <p:cNvPr id="22" name="Gruppo 21"/>
          <p:cNvGrpSpPr/>
          <p:nvPr/>
        </p:nvGrpSpPr>
        <p:grpSpPr>
          <a:xfrm>
            <a:off x="6372200" y="2536503"/>
            <a:ext cx="2592288" cy="1077218"/>
            <a:chOff x="3923928" y="2627620"/>
            <a:chExt cx="1944216" cy="1077218"/>
          </a:xfrm>
        </p:grpSpPr>
        <p:cxnSp>
          <p:nvCxnSpPr>
            <p:cNvPr id="8" name="Connettore 1 7"/>
            <p:cNvCxnSpPr/>
            <p:nvPr/>
          </p:nvCxnSpPr>
          <p:spPr>
            <a:xfrm>
              <a:off x="4932040" y="2996952"/>
              <a:ext cx="936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asellaDiTesto 10"/>
            <p:cNvSpPr txBox="1"/>
            <p:nvPr/>
          </p:nvSpPr>
          <p:spPr>
            <a:xfrm>
              <a:off x="3923928" y="2780928"/>
              <a:ext cx="1080120" cy="400110"/>
            </a:xfrm>
            <a:prstGeom prst="rect">
              <a:avLst/>
            </a:prstGeom>
            <a:noFill/>
          </p:spPr>
          <p:txBody>
            <a:bodyPr wrap="square" rtlCol="0">
              <a:spAutoFit/>
            </a:bodyPr>
            <a:lstStyle/>
            <a:p>
              <a:pPr algn="ctr"/>
              <a:r>
                <a:rPr lang="it-IT" sz="2000" dirty="0" smtClean="0">
                  <a:latin typeface="Comic Sans MS" pitchFamily="66" charset="0"/>
                </a:rPr>
                <a:t>[Fe</a:t>
              </a:r>
              <a:r>
                <a:rPr lang="it-IT" sz="2000" baseline="30000" dirty="0" smtClean="0">
                  <a:latin typeface="Comic Sans MS" pitchFamily="66" charset="0"/>
                </a:rPr>
                <a:t>3+</a:t>
              </a:r>
              <a:r>
                <a:rPr lang="it-IT" sz="2000" dirty="0" smtClean="0">
                  <a:latin typeface="Comic Sans MS" pitchFamily="66" charset="0"/>
                </a:rPr>
                <a:t>] = </a:t>
              </a:r>
              <a:endParaRPr lang="it-IT" sz="2000" baseline="30000" dirty="0">
                <a:latin typeface="Comic Sans MS" pitchFamily="66" charset="0"/>
              </a:endParaRPr>
            </a:p>
          </p:txBody>
        </p:sp>
        <p:sp>
          <p:nvSpPr>
            <p:cNvPr id="13" name="CasellaDiTesto 12"/>
            <p:cNvSpPr txBox="1"/>
            <p:nvPr/>
          </p:nvSpPr>
          <p:spPr>
            <a:xfrm>
              <a:off x="4932040" y="2996952"/>
              <a:ext cx="936104" cy="707886"/>
            </a:xfrm>
            <a:prstGeom prst="rect">
              <a:avLst/>
            </a:prstGeom>
            <a:noFill/>
          </p:spPr>
          <p:txBody>
            <a:bodyPr wrap="square" rtlCol="0">
              <a:spAutoFit/>
            </a:bodyPr>
            <a:lstStyle/>
            <a:p>
              <a:pPr algn="ctr"/>
              <a:r>
                <a:rPr lang="it-IT" sz="2000" dirty="0" smtClean="0">
                  <a:latin typeface="Comic Sans MS" pitchFamily="66" charset="0"/>
                </a:rPr>
                <a:t>[OH</a:t>
              </a:r>
              <a:r>
                <a:rPr lang="it-IT" sz="2000" baseline="30000" dirty="0" smtClean="0">
                  <a:latin typeface="Comic Sans MS" pitchFamily="66" charset="0"/>
                </a:rPr>
                <a:t>-</a:t>
              </a:r>
              <a:r>
                <a:rPr lang="it-IT" sz="2000" dirty="0" smtClean="0">
                  <a:latin typeface="Comic Sans MS" pitchFamily="66" charset="0"/>
                </a:rPr>
                <a:t>]</a:t>
              </a:r>
              <a:r>
                <a:rPr lang="it-IT" sz="2000" baseline="30000" dirty="0" smtClean="0">
                  <a:latin typeface="Comic Sans MS" pitchFamily="66" charset="0"/>
                </a:rPr>
                <a:t>3</a:t>
              </a:r>
              <a:endParaRPr lang="it-IT" sz="2000" baseline="30000" dirty="0">
                <a:latin typeface="Comic Sans MS" pitchFamily="66" charset="0"/>
              </a:endParaRPr>
            </a:p>
          </p:txBody>
        </p:sp>
        <p:sp>
          <p:nvSpPr>
            <p:cNvPr id="17" name="CasellaDiTesto 16"/>
            <p:cNvSpPr txBox="1"/>
            <p:nvPr/>
          </p:nvSpPr>
          <p:spPr>
            <a:xfrm>
              <a:off x="4860032" y="2627620"/>
              <a:ext cx="936104" cy="400110"/>
            </a:xfrm>
            <a:prstGeom prst="rect">
              <a:avLst/>
            </a:prstGeom>
            <a:noFill/>
          </p:spPr>
          <p:txBody>
            <a:bodyPr wrap="square" rtlCol="0">
              <a:spAutoFit/>
            </a:bodyPr>
            <a:lstStyle/>
            <a:p>
              <a:pPr algn="ctr"/>
              <a:r>
                <a:rPr lang="it-IT" sz="2000" i="1" dirty="0" err="1" smtClean="0">
                  <a:latin typeface="Comic Sans MS" pitchFamily="66" charset="0"/>
                </a:rPr>
                <a:t>K</a:t>
              </a:r>
              <a:r>
                <a:rPr lang="it-IT" sz="2000" baseline="-25000" dirty="0" err="1" smtClean="0">
                  <a:latin typeface="Comic Sans MS" pitchFamily="66" charset="0"/>
                </a:rPr>
                <a:t>ps</a:t>
              </a:r>
              <a:endParaRPr lang="it-IT" sz="2000" baseline="30000" dirty="0">
                <a:latin typeface="Comic Sans MS" pitchFamily="66" charset="0"/>
              </a:endParaRPr>
            </a:p>
          </p:txBody>
        </p:sp>
      </p:grpSp>
      <p:grpSp>
        <p:nvGrpSpPr>
          <p:cNvPr id="34" name="Gruppo 33"/>
          <p:cNvGrpSpPr/>
          <p:nvPr/>
        </p:nvGrpSpPr>
        <p:grpSpPr>
          <a:xfrm>
            <a:off x="3419872" y="3514998"/>
            <a:ext cx="4608512" cy="533673"/>
            <a:chOff x="2555776" y="3460938"/>
            <a:chExt cx="3888432" cy="533673"/>
          </a:xfrm>
        </p:grpSpPr>
        <p:sp>
          <p:nvSpPr>
            <p:cNvPr id="23" name="Rettangolo 22"/>
            <p:cNvSpPr/>
            <p:nvPr/>
          </p:nvSpPr>
          <p:spPr>
            <a:xfrm>
              <a:off x="2627784" y="3460938"/>
              <a:ext cx="3816424"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p>
          </p:txBody>
        </p:sp>
        <p:sp>
          <p:nvSpPr>
            <p:cNvPr id="19" name="CasellaDiTesto 18"/>
            <p:cNvSpPr txBox="1"/>
            <p:nvPr/>
          </p:nvSpPr>
          <p:spPr>
            <a:xfrm>
              <a:off x="2555776" y="3532946"/>
              <a:ext cx="3816424" cy="461665"/>
            </a:xfrm>
            <a:prstGeom prst="rect">
              <a:avLst/>
            </a:prstGeom>
            <a:solidFill>
              <a:srgbClr val="FFFF99"/>
            </a:solidFill>
            <a:ln>
              <a:solidFill>
                <a:schemeClr val="tx1"/>
              </a:solidFill>
            </a:ln>
          </p:spPr>
          <p:txBody>
            <a:bodyPr wrap="square" rtlCol="0">
              <a:spAutoFit/>
            </a:bodyPr>
            <a:lstStyle/>
            <a:p>
              <a:pPr algn="ctr"/>
              <a:r>
                <a:rPr lang="it-IT" sz="2400" dirty="0" smtClean="0">
                  <a:solidFill>
                    <a:srgbClr val="C00000"/>
                  </a:solidFill>
                  <a:latin typeface="Comic Sans MS" pitchFamily="66" charset="0"/>
                </a:rPr>
                <a:t>a  pH = 7 </a:t>
              </a:r>
              <a:r>
                <a:rPr lang="it-IT" sz="2400" dirty="0" smtClean="0">
                  <a:solidFill>
                    <a:srgbClr val="C00000"/>
                  </a:solidFill>
                  <a:latin typeface="Comic Sans MS" pitchFamily="66" charset="0"/>
                  <a:sym typeface="Wingdings 3"/>
                </a:rPr>
                <a:t> </a:t>
              </a:r>
              <a:r>
                <a:rPr lang="it-IT" sz="2400" dirty="0" smtClean="0">
                  <a:solidFill>
                    <a:srgbClr val="C00000"/>
                  </a:solidFill>
                  <a:latin typeface="Comic Sans MS" pitchFamily="66" charset="0"/>
                </a:rPr>
                <a:t>[Fe</a:t>
              </a:r>
              <a:r>
                <a:rPr lang="it-IT" sz="2400" baseline="30000" dirty="0" smtClean="0">
                  <a:solidFill>
                    <a:srgbClr val="C00000"/>
                  </a:solidFill>
                  <a:latin typeface="Comic Sans MS" pitchFamily="66" charset="0"/>
                </a:rPr>
                <a:t>3+</a:t>
              </a:r>
              <a:r>
                <a:rPr lang="it-IT" sz="2400" dirty="0" smtClean="0">
                  <a:solidFill>
                    <a:srgbClr val="C00000"/>
                  </a:solidFill>
                  <a:latin typeface="Comic Sans MS" pitchFamily="66" charset="0"/>
                </a:rPr>
                <a:t>] = 4.0 x 10</a:t>
              </a:r>
              <a:r>
                <a:rPr lang="it-IT" sz="2400" baseline="30000" dirty="0" smtClean="0">
                  <a:solidFill>
                    <a:srgbClr val="C00000"/>
                  </a:solidFill>
                  <a:latin typeface="Comic Sans MS" pitchFamily="66" charset="0"/>
                </a:rPr>
                <a:t>-17</a:t>
              </a:r>
              <a:r>
                <a:rPr lang="it-IT" sz="2400" dirty="0" smtClean="0">
                  <a:solidFill>
                    <a:srgbClr val="C00000"/>
                  </a:solidFill>
                  <a:latin typeface="Comic Sans MS" pitchFamily="66" charset="0"/>
                </a:rPr>
                <a:t> </a:t>
              </a:r>
              <a:endParaRPr lang="it-IT" sz="2400" baseline="30000" dirty="0">
                <a:solidFill>
                  <a:srgbClr val="C00000"/>
                </a:solidFill>
                <a:latin typeface="Comic Sans MS" pitchFamily="66" charset="0"/>
              </a:endParaRPr>
            </a:p>
          </p:txBody>
        </p:sp>
      </p:grpSp>
      <p:sp>
        <p:nvSpPr>
          <p:cNvPr id="25" name="CasellaDiTesto 24"/>
          <p:cNvSpPr txBox="1"/>
          <p:nvPr/>
        </p:nvSpPr>
        <p:spPr>
          <a:xfrm>
            <a:off x="1259632" y="4394444"/>
            <a:ext cx="4032448" cy="400110"/>
          </a:xfrm>
          <a:prstGeom prst="rect">
            <a:avLst/>
          </a:prstGeom>
          <a:noFill/>
        </p:spPr>
        <p:txBody>
          <a:bodyPr wrap="square" rtlCol="0">
            <a:spAutoFit/>
          </a:bodyPr>
          <a:lstStyle/>
          <a:p>
            <a:pPr algn="ctr"/>
            <a:r>
              <a:rPr lang="it-IT" sz="2000" i="1" dirty="0" err="1" smtClean="0">
                <a:latin typeface="Comic Sans MS" pitchFamily="66" charset="0"/>
              </a:rPr>
              <a:t>K</a:t>
            </a:r>
            <a:r>
              <a:rPr lang="it-IT" sz="2000" baseline="-25000" dirty="0" err="1" smtClean="0">
                <a:latin typeface="Comic Sans MS" pitchFamily="66" charset="0"/>
              </a:rPr>
              <a:t>ps</a:t>
            </a:r>
            <a:r>
              <a:rPr lang="it-IT" sz="2000" dirty="0" smtClean="0">
                <a:latin typeface="Comic Sans MS" pitchFamily="66" charset="0"/>
              </a:rPr>
              <a:t>  = [Cu</a:t>
            </a:r>
            <a:r>
              <a:rPr lang="it-IT" sz="2000" baseline="30000" dirty="0" smtClean="0">
                <a:latin typeface="Comic Sans MS" pitchFamily="66" charset="0"/>
              </a:rPr>
              <a:t>2+</a:t>
            </a:r>
            <a:r>
              <a:rPr lang="it-IT" sz="2000" dirty="0" smtClean="0">
                <a:latin typeface="Comic Sans MS" pitchFamily="66" charset="0"/>
              </a:rPr>
              <a:t>] [OH</a:t>
            </a:r>
            <a:r>
              <a:rPr lang="it-IT" sz="2000" baseline="30000" dirty="0" smtClean="0">
                <a:latin typeface="Comic Sans MS" pitchFamily="66" charset="0"/>
              </a:rPr>
              <a:t>-</a:t>
            </a:r>
            <a:r>
              <a:rPr lang="it-IT" sz="2000" dirty="0" smtClean="0">
                <a:latin typeface="Comic Sans MS" pitchFamily="66" charset="0"/>
              </a:rPr>
              <a:t>]</a:t>
            </a:r>
            <a:r>
              <a:rPr lang="it-IT" sz="2000" baseline="30000" dirty="0" smtClean="0">
                <a:latin typeface="Comic Sans MS" pitchFamily="66" charset="0"/>
              </a:rPr>
              <a:t>2</a:t>
            </a:r>
            <a:r>
              <a:rPr lang="it-IT" sz="2000" dirty="0" smtClean="0">
                <a:latin typeface="Comic Sans MS" pitchFamily="66" charset="0"/>
              </a:rPr>
              <a:t> = 2.5 x 10</a:t>
            </a:r>
            <a:r>
              <a:rPr lang="it-IT" sz="2000" baseline="30000" dirty="0" smtClean="0">
                <a:latin typeface="Comic Sans MS" pitchFamily="66" charset="0"/>
              </a:rPr>
              <a:t>-19</a:t>
            </a:r>
            <a:endParaRPr lang="it-IT" sz="2000" baseline="30000" dirty="0">
              <a:latin typeface="Comic Sans MS" pitchFamily="66" charset="0"/>
            </a:endParaRPr>
          </a:p>
        </p:txBody>
      </p:sp>
      <p:grpSp>
        <p:nvGrpSpPr>
          <p:cNvPr id="26" name="Gruppo 25"/>
          <p:cNvGrpSpPr/>
          <p:nvPr/>
        </p:nvGrpSpPr>
        <p:grpSpPr>
          <a:xfrm>
            <a:off x="5508104" y="4147558"/>
            <a:ext cx="2376264" cy="769442"/>
            <a:chOff x="3923928" y="2627620"/>
            <a:chExt cx="1944216" cy="769442"/>
          </a:xfrm>
        </p:grpSpPr>
        <p:cxnSp>
          <p:nvCxnSpPr>
            <p:cNvPr id="27" name="Connettore 1 26"/>
            <p:cNvCxnSpPr/>
            <p:nvPr/>
          </p:nvCxnSpPr>
          <p:spPr>
            <a:xfrm>
              <a:off x="4932040" y="2996952"/>
              <a:ext cx="9361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CasellaDiTesto 27"/>
            <p:cNvSpPr txBox="1"/>
            <p:nvPr/>
          </p:nvSpPr>
          <p:spPr>
            <a:xfrm>
              <a:off x="3923928" y="2780928"/>
              <a:ext cx="1080120" cy="400110"/>
            </a:xfrm>
            <a:prstGeom prst="rect">
              <a:avLst/>
            </a:prstGeom>
            <a:noFill/>
          </p:spPr>
          <p:txBody>
            <a:bodyPr wrap="square" rtlCol="0">
              <a:spAutoFit/>
            </a:bodyPr>
            <a:lstStyle/>
            <a:p>
              <a:pPr algn="ctr"/>
              <a:r>
                <a:rPr lang="it-IT" sz="2000" dirty="0" smtClean="0">
                  <a:latin typeface="Comic Sans MS" pitchFamily="66" charset="0"/>
                </a:rPr>
                <a:t>[Cu</a:t>
              </a:r>
              <a:r>
                <a:rPr lang="it-IT" sz="2000" baseline="30000" dirty="0" smtClean="0">
                  <a:latin typeface="Comic Sans MS" pitchFamily="66" charset="0"/>
                </a:rPr>
                <a:t>2+</a:t>
              </a:r>
              <a:r>
                <a:rPr lang="it-IT" sz="2000" dirty="0" smtClean="0">
                  <a:latin typeface="Comic Sans MS" pitchFamily="66" charset="0"/>
                </a:rPr>
                <a:t>] = </a:t>
              </a:r>
              <a:endParaRPr lang="it-IT" sz="2000" baseline="30000" dirty="0">
                <a:latin typeface="Comic Sans MS" pitchFamily="66" charset="0"/>
              </a:endParaRPr>
            </a:p>
          </p:txBody>
        </p:sp>
        <p:sp>
          <p:nvSpPr>
            <p:cNvPr id="29" name="CasellaDiTesto 28"/>
            <p:cNvSpPr txBox="1"/>
            <p:nvPr/>
          </p:nvSpPr>
          <p:spPr>
            <a:xfrm>
              <a:off x="4932040" y="2996952"/>
              <a:ext cx="936104" cy="400110"/>
            </a:xfrm>
            <a:prstGeom prst="rect">
              <a:avLst/>
            </a:prstGeom>
            <a:noFill/>
          </p:spPr>
          <p:txBody>
            <a:bodyPr wrap="square" rtlCol="0">
              <a:spAutoFit/>
            </a:bodyPr>
            <a:lstStyle/>
            <a:p>
              <a:pPr algn="ctr"/>
              <a:r>
                <a:rPr lang="it-IT" sz="2000" dirty="0" smtClean="0">
                  <a:latin typeface="Comic Sans MS" pitchFamily="66" charset="0"/>
                </a:rPr>
                <a:t>[OH</a:t>
              </a:r>
              <a:r>
                <a:rPr lang="it-IT" sz="2000" baseline="30000" dirty="0" smtClean="0">
                  <a:latin typeface="Comic Sans MS" pitchFamily="66" charset="0"/>
                </a:rPr>
                <a:t>-</a:t>
              </a:r>
              <a:r>
                <a:rPr lang="it-IT" sz="2000" dirty="0" smtClean="0">
                  <a:latin typeface="Comic Sans MS" pitchFamily="66" charset="0"/>
                </a:rPr>
                <a:t>]</a:t>
              </a:r>
              <a:r>
                <a:rPr lang="it-IT" sz="2000" baseline="30000" dirty="0" smtClean="0">
                  <a:latin typeface="Comic Sans MS" pitchFamily="66" charset="0"/>
                </a:rPr>
                <a:t>2</a:t>
              </a:r>
            </a:p>
          </p:txBody>
        </p:sp>
        <p:sp>
          <p:nvSpPr>
            <p:cNvPr id="30" name="CasellaDiTesto 29"/>
            <p:cNvSpPr txBox="1"/>
            <p:nvPr/>
          </p:nvSpPr>
          <p:spPr>
            <a:xfrm>
              <a:off x="4860032" y="2627620"/>
              <a:ext cx="936104" cy="400110"/>
            </a:xfrm>
            <a:prstGeom prst="rect">
              <a:avLst/>
            </a:prstGeom>
            <a:noFill/>
          </p:spPr>
          <p:txBody>
            <a:bodyPr wrap="square" rtlCol="0">
              <a:spAutoFit/>
            </a:bodyPr>
            <a:lstStyle/>
            <a:p>
              <a:pPr algn="ctr"/>
              <a:r>
                <a:rPr lang="it-IT" sz="2000" i="1" dirty="0" err="1" smtClean="0">
                  <a:latin typeface="Comic Sans MS" pitchFamily="66" charset="0"/>
                </a:rPr>
                <a:t>K</a:t>
              </a:r>
              <a:r>
                <a:rPr lang="it-IT" sz="2000" baseline="-25000" dirty="0" err="1" smtClean="0">
                  <a:latin typeface="Comic Sans MS" pitchFamily="66" charset="0"/>
                </a:rPr>
                <a:t>ps</a:t>
              </a:r>
              <a:endParaRPr lang="it-IT" sz="2000" baseline="30000" dirty="0">
                <a:latin typeface="Comic Sans MS" pitchFamily="66" charset="0"/>
              </a:endParaRPr>
            </a:p>
          </p:txBody>
        </p:sp>
      </p:grpSp>
      <p:grpSp>
        <p:nvGrpSpPr>
          <p:cNvPr id="35" name="Gruppo 34"/>
          <p:cNvGrpSpPr/>
          <p:nvPr/>
        </p:nvGrpSpPr>
        <p:grpSpPr>
          <a:xfrm>
            <a:off x="3419872" y="4955158"/>
            <a:ext cx="4824536" cy="533673"/>
            <a:chOff x="2699792" y="5549170"/>
            <a:chExt cx="3888432" cy="533673"/>
          </a:xfrm>
        </p:grpSpPr>
        <p:sp>
          <p:nvSpPr>
            <p:cNvPr id="32" name="Rettangolo 31"/>
            <p:cNvSpPr/>
            <p:nvPr/>
          </p:nvSpPr>
          <p:spPr>
            <a:xfrm>
              <a:off x="2771800" y="5549170"/>
              <a:ext cx="3816424" cy="432048"/>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p>
          </p:txBody>
        </p:sp>
        <p:sp>
          <p:nvSpPr>
            <p:cNvPr id="33" name="CasellaDiTesto 32"/>
            <p:cNvSpPr txBox="1"/>
            <p:nvPr/>
          </p:nvSpPr>
          <p:spPr>
            <a:xfrm>
              <a:off x="2699792" y="5621178"/>
              <a:ext cx="3816424" cy="461665"/>
            </a:xfrm>
            <a:prstGeom prst="rect">
              <a:avLst/>
            </a:prstGeom>
            <a:solidFill>
              <a:srgbClr val="CCFFFF"/>
            </a:solidFill>
            <a:ln>
              <a:solidFill>
                <a:schemeClr val="tx1"/>
              </a:solidFill>
            </a:ln>
          </p:spPr>
          <p:txBody>
            <a:bodyPr wrap="square" rtlCol="0">
              <a:spAutoFit/>
            </a:bodyPr>
            <a:lstStyle/>
            <a:p>
              <a:pPr algn="ctr"/>
              <a:r>
                <a:rPr lang="it-IT" sz="2400" dirty="0" smtClean="0">
                  <a:solidFill>
                    <a:srgbClr val="000066"/>
                  </a:solidFill>
                  <a:latin typeface="Comic Sans MS" pitchFamily="66" charset="0"/>
                </a:rPr>
                <a:t>a  pH = 7 </a:t>
              </a:r>
              <a:r>
                <a:rPr lang="it-IT" sz="2400" dirty="0" smtClean="0">
                  <a:solidFill>
                    <a:srgbClr val="000066"/>
                  </a:solidFill>
                  <a:latin typeface="Comic Sans MS" pitchFamily="66" charset="0"/>
                  <a:sym typeface="Wingdings 3"/>
                </a:rPr>
                <a:t> </a:t>
              </a:r>
              <a:r>
                <a:rPr lang="it-IT" sz="2400" dirty="0" smtClean="0">
                  <a:solidFill>
                    <a:srgbClr val="000066"/>
                  </a:solidFill>
                  <a:latin typeface="Comic Sans MS" pitchFamily="66" charset="0"/>
                </a:rPr>
                <a:t>[Cu</a:t>
              </a:r>
              <a:r>
                <a:rPr lang="it-IT" sz="2400" baseline="30000" dirty="0" smtClean="0">
                  <a:solidFill>
                    <a:srgbClr val="000066"/>
                  </a:solidFill>
                  <a:latin typeface="Comic Sans MS" pitchFamily="66" charset="0"/>
                </a:rPr>
                <a:t>2+</a:t>
              </a:r>
              <a:r>
                <a:rPr lang="it-IT" sz="2400" dirty="0" smtClean="0">
                  <a:solidFill>
                    <a:srgbClr val="000066"/>
                  </a:solidFill>
                  <a:latin typeface="Comic Sans MS" pitchFamily="66" charset="0"/>
                </a:rPr>
                <a:t>] = 2.5 x 10</a:t>
              </a:r>
              <a:r>
                <a:rPr lang="it-IT" sz="2400" baseline="30000" dirty="0" smtClean="0">
                  <a:solidFill>
                    <a:srgbClr val="000066"/>
                  </a:solidFill>
                  <a:latin typeface="Comic Sans MS" pitchFamily="66" charset="0"/>
                </a:rPr>
                <a:t>-5</a:t>
              </a:r>
              <a:r>
                <a:rPr lang="it-IT" sz="2400" dirty="0" smtClean="0">
                  <a:solidFill>
                    <a:srgbClr val="000066"/>
                  </a:solidFill>
                  <a:latin typeface="Comic Sans MS" pitchFamily="66" charset="0"/>
                </a:rPr>
                <a:t> </a:t>
              </a:r>
              <a:endParaRPr lang="it-IT" sz="2400" baseline="30000" dirty="0">
                <a:solidFill>
                  <a:srgbClr val="000066"/>
                </a:solidFill>
                <a:latin typeface="Comic Sans MS" pitchFamily="66" charset="0"/>
              </a:endParaRPr>
            </a:p>
          </p:txBody>
        </p:sp>
      </p:grpSp>
      <p:sp>
        <p:nvSpPr>
          <p:cNvPr id="31" name="CasellaDiTesto 30"/>
          <p:cNvSpPr txBox="1"/>
          <p:nvPr/>
        </p:nvSpPr>
        <p:spPr>
          <a:xfrm>
            <a:off x="1403648" y="5704855"/>
            <a:ext cx="7352200" cy="461665"/>
          </a:xfrm>
          <a:prstGeom prst="rect">
            <a:avLst/>
          </a:prstGeom>
          <a:noFill/>
        </p:spPr>
        <p:txBody>
          <a:bodyPr wrap="square" rtlCol="0">
            <a:spAutoFit/>
          </a:bodyPr>
          <a:lstStyle/>
          <a:p>
            <a:r>
              <a:rPr lang="it-IT" sz="2400" dirty="0">
                <a:ln>
                  <a:solidFill>
                    <a:srgbClr val="800080"/>
                  </a:solidFill>
                </a:ln>
                <a:solidFill>
                  <a:srgbClr val="993366"/>
                </a:solidFill>
                <a:latin typeface="Comic Sans MS" pitchFamily="66" charset="0"/>
                <a:sym typeface="Wingdings"/>
              </a:rPr>
              <a:t>t</a:t>
            </a:r>
            <a:r>
              <a:rPr lang="it-IT" sz="2400" dirty="0" smtClean="0">
                <a:ln>
                  <a:solidFill>
                    <a:srgbClr val="800080"/>
                  </a:solidFill>
                </a:ln>
                <a:solidFill>
                  <a:srgbClr val="993366"/>
                </a:solidFill>
                <a:latin typeface="Comic Sans MS" pitchFamily="66" charset="0"/>
                <a:sym typeface="Wingdings"/>
              </a:rPr>
              <a:t>occa al Rame: cosa offre? </a:t>
            </a:r>
            <a:endParaRPr lang="it-IT" sz="2400" dirty="0">
              <a:ln>
                <a:solidFill>
                  <a:srgbClr val="800080"/>
                </a:solidFill>
              </a:ln>
              <a:solidFill>
                <a:srgbClr val="C00000"/>
              </a:solidFill>
              <a:latin typeface="Comic Sans MS" pitchFamily="66" charset="0"/>
            </a:endParaRPr>
          </a:p>
        </p:txBody>
      </p:sp>
      <p:sp>
        <p:nvSpPr>
          <p:cNvPr id="36" name="CasellaDiTesto 35"/>
          <p:cNvSpPr txBox="1"/>
          <p:nvPr/>
        </p:nvSpPr>
        <p:spPr>
          <a:xfrm>
            <a:off x="1200959" y="6239080"/>
            <a:ext cx="5315257" cy="461665"/>
          </a:xfrm>
          <a:prstGeom prst="rect">
            <a:avLst/>
          </a:prstGeom>
          <a:noFill/>
        </p:spPr>
        <p:txBody>
          <a:bodyPr wrap="square" rtlCol="0">
            <a:spAutoFit/>
          </a:bodyPr>
          <a:lstStyle/>
          <a:p>
            <a:r>
              <a:rPr lang="it-IT" sz="2400" dirty="0" smtClean="0">
                <a:ln>
                  <a:solidFill>
                    <a:srgbClr val="CC0066"/>
                  </a:solidFill>
                </a:ln>
                <a:solidFill>
                  <a:srgbClr val="C00000"/>
                </a:solidFill>
                <a:latin typeface="Comic Sans MS" pitchFamily="66" charset="0"/>
              </a:rPr>
              <a:t> </a:t>
            </a:r>
            <a:r>
              <a:rPr lang="it-IT" sz="2400" dirty="0" smtClean="0">
                <a:ln>
                  <a:solidFill>
                    <a:srgbClr val="CC0066"/>
                  </a:solidFill>
                </a:ln>
                <a:solidFill>
                  <a:srgbClr val="C00000"/>
                </a:solidFill>
                <a:latin typeface="Comic Sans MS" pitchFamily="66" charset="0"/>
                <a:sym typeface="Wingdings"/>
              </a:rPr>
              <a:t> </a:t>
            </a:r>
            <a:r>
              <a:rPr lang="it-IT" sz="2400" dirty="0" smtClean="0">
                <a:ln>
                  <a:solidFill>
                    <a:srgbClr val="800080"/>
                  </a:solidFill>
                </a:ln>
                <a:solidFill>
                  <a:srgbClr val="993366"/>
                </a:solidFill>
                <a:latin typeface="Comic Sans MS" pitchFamily="66" charset="0"/>
                <a:sym typeface="Wingdings"/>
              </a:rPr>
              <a:t>scambio redox </a:t>
            </a:r>
            <a:r>
              <a:rPr lang="it-IT" sz="2400" dirty="0" err="1" smtClean="0">
                <a:ln>
                  <a:solidFill>
                    <a:srgbClr val="800080"/>
                  </a:solidFill>
                </a:ln>
                <a:solidFill>
                  <a:srgbClr val="993366"/>
                </a:solidFill>
                <a:latin typeface="Comic Sans MS" pitchFamily="66" charset="0"/>
                <a:sym typeface="Wingdings"/>
              </a:rPr>
              <a:t>Cu</a:t>
            </a:r>
            <a:r>
              <a:rPr lang="it-IT" sz="2400" baseline="30000" dirty="0" err="1" smtClean="0">
                <a:ln>
                  <a:solidFill>
                    <a:srgbClr val="800080"/>
                  </a:solidFill>
                </a:ln>
                <a:solidFill>
                  <a:srgbClr val="993366"/>
                </a:solidFill>
                <a:latin typeface="Comic Sans MS" pitchFamily="66" charset="0"/>
                <a:sym typeface="Wingdings"/>
              </a:rPr>
              <a:t>II</a:t>
            </a:r>
            <a:r>
              <a:rPr lang="it-IT" sz="2400" dirty="0" smtClean="0">
                <a:ln>
                  <a:solidFill>
                    <a:srgbClr val="800080"/>
                  </a:solidFill>
                </a:ln>
                <a:solidFill>
                  <a:srgbClr val="993366"/>
                </a:solidFill>
                <a:latin typeface="Comic Sans MS" pitchFamily="66" charset="0"/>
                <a:sym typeface="Wingdings"/>
              </a:rPr>
              <a:t> (d</a:t>
            </a:r>
            <a:r>
              <a:rPr lang="it-IT" sz="2400" baseline="30000" dirty="0" smtClean="0">
                <a:ln>
                  <a:solidFill>
                    <a:srgbClr val="800080"/>
                  </a:solidFill>
                </a:ln>
                <a:solidFill>
                  <a:srgbClr val="993366"/>
                </a:solidFill>
                <a:latin typeface="Comic Sans MS" pitchFamily="66" charset="0"/>
                <a:sym typeface="Wingdings"/>
              </a:rPr>
              <a:t>9</a:t>
            </a:r>
            <a:r>
              <a:rPr lang="it-IT" sz="2400" dirty="0" smtClean="0">
                <a:ln>
                  <a:solidFill>
                    <a:srgbClr val="800080"/>
                  </a:solidFill>
                </a:ln>
                <a:solidFill>
                  <a:srgbClr val="993366"/>
                </a:solidFill>
                <a:latin typeface="Comic Sans MS" pitchFamily="66" charset="0"/>
                <a:sym typeface="Wingdings"/>
              </a:rPr>
              <a:t>) / </a:t>
            </a:r>
            <a:r>
              <a:rPr lang="it-IT" sz="2400" dirty="0" err="1" smtClean="0">
                <a:ln>
                  <a:solidFill>
                    <a:srgbClr val="800080"/>
                  </a:solidFill>
                </a:ln>
                <a:solidFill>
                  <a:srgbClr val="993366"/>
                </a:solidFill>
                <a:latin typeface="Comic Sans MS" pitchFamily="66" charset="0"/>
                <a:sym typeface="Wingdings"/>
              </a:rPr>
              <a:t>Cu</a:t>
            </a:r>
            <a:r>
              <a:rPr lang="it-IT" sz="2400" baseline="30000" dirty="0" err="1" smtClean="0">
                <a:ln>
                  <a:solidFill>
                    <a:srgbClr val="800080"/>
                  </a:solidFill>
                </a:ln>
                <a:solidFill>
                  <a:srgbClr val="993366"/>
                </a:solidFill>
                <a:latin typeface="Comic Sans MS" pitchFamily="66" charset="0"/>
                <a:sym typeface="Wingdings"/>
              </a:rPr>
              <a:t>I</a:t>
            </a:r>
            <a:r>
              <a:rPr lang="it-IT" sz="2400" dirty="0" smtClean="0">
                <a:ln>
                  <a:solidFill>
                    <a:srgbClr val="800080"/>
                  </a:solidFill>
                </a:ln>
                <a:solidFill>
                  <a:srgbClr val="993366"/>
                </a:solidFill>
                <a:latin typeface="Comic Sans MS" pitchFamily="66" charset="0"/>
                <a:sym typeface="Wingdings"/>
              </a:rPr>
              <a:t> (d</a:t>
            </a:r>
            <a:r>
              <a:rPr lang="it-IT" sz="2400" baseline="30000" dirty="0" smtClean="0">
                <a:ln>
                  <a:solidFill>
                    <a:srgbClr val="800080"/>
                  </a:solidFill>
                </a:ln>
                <a:solidFill>
                  <a:srgbClr val="993366"/>
                </a:solidFill>
                <a:latin typeface="Comic Sans MS" pitchFamily="66" charset="0"/>
                <a:sym typeface="Wingdings"/>
              </a:rPr>
              <a:t>10</a:t>
            </a:r>
            <a:r>
              <a:rPr lang="it-IT" sz="2400" dirty="0" smtClean="0">
                <a:ln>
                  <a:solidFill>
                    <a:srgbClr val="800080"/>
                  </a:solidFill>
                </a:ln>
                <a:solidFill>
                  <a:srgbClr val="993366"/>
                </a:solidFill>
                <a:latin typeface="Comic Sans MS" pitchFamily="66" charset="0"/>
                <a:sym typeface="Wingdings"/>
              </a:rPr>
              <a:t>)</a:t>
            </a:r>
            <a:endParaRPr lang="it-IT" sz="2400" dirty="0">
              <a:ln>
                <a:solidFill>
                  <a:srgbClr val="800080"/>
                </a:solidFill>
              </a:ln>
              <a:solidFill>
                <a:srgbClr val="993366"/>
              </a:solidFill>
              <a:latin typeface="Comic Sans MS" pitchFamily="66" charset="0"/>
            </a:endParaRPr>
          </a:p>
        </p:txBody>
      </p:sp>
      <p:pic>
        <p:nvPicPr>
          <p:cNvPr id="2" name="Immagin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587" y="966387"/>
            <a:ext cx="1765632" cy="2146033"/>
          </a:xfrm>
          <a:prstGeom prst="rect">
            <a:avLst/>
          </a:prstGeom>
        </p:spPr>
      </p:pic>
      <p:sp>
        <p:nvSpPr>
          <p:cNvPr id="38" name="CasellaDiTesto 37"/>
          <p:cNvSpPr txBox="1"/>
          <p:nvPr/>
        </p:nvSpPr>
        <p:spPr>
          <a:xfrm>
            <a:off x="1" y="159023"/>
            <a:ext cx="9143999" cy="461665"/>
          </a:xfrm>
          <a:prstGeom prst="rect">
            <a:avLst/>
          </a:prstGeom>
          <a:solidFill>
            <a:srgbClr val="000066"/>
          </a:solidFill>
          <a:ln>
            <a:noFill/>
          </a:ln>
        </p:spPr>
        <p:txBody>
          <a:bodyPr wrap="square" rtlCol="0">
            <a:spAutoFit/>
          </a:bodyPr>
          <a:lstStyle/>
          <a:p>
            <a:pPr algn="ctr"/>
            <a:r>
              <a:rPr lang="it-IT" sz="2400" b="1" dirty="0" smtClean="0">
                <a:solidFill>
                  <a:srgbClr val="00FFFF"/>
                </a:solidFill>
                <a:latin typeface="Comic Sans MS" pitchFamily="66" charset="0"/>
                <a:sym typeface="Wingdings"/>
              </a:rPr>
              <a:t>Cosa succede negli oceani dopo la Rivoluzione Ossidativa?</a:t>
            </a:r>
            <a:endParaRPr lang="it-IT" sz="2400" b="1" baseline="30000" dirty="0">
              <a:solidFill>
                <a:srgbClr val="00FFFF"/>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left)">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50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wipe(left)">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4" grpId="0"/>
      <p:bldP spid="12" grpId="0"/>
      <p:bldP spid="25" grpId="0"/>
      <p:bldP spid="31" grpId="0"/>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
          <p:cNvGrpSpPr/>
          <p:nvPr/>
        </p:nvGrpSpPr>
        <p:grpSpPr>
          <a:xfrm>
            <a:off x="0" y="1925141"/>
            <a:ext cx="9144000" cy="3160043"/>
            <a:chOff x="0" y="1196752"/>
            <a:chExt cx="9144000" cy="3160043"/>
          </a:xfrm>
        </p:grpSpPr>
        <p:pic>
          <p:nvPicPr>
            <p:cNvPr id="3" name="Picture 2" descr="Image result for typewriter keyboard layout"/>
            <p:cNvPicPr>
              <a:picLocks noChangeAspect="1" noChangeArrowheads="1"/>
            </p:cNvPicPr>
            <p:nvPr/>
          </p:nvPicPr>
          <p:blipFill>
            <a:blip r:embed="rId2" cstate="print"/>
            <a:srcRect/>
            <a:stretch>
              <a:fillRect/>
            </a:stretch>
          </p:blipFill>
          <p:spPr bwMode="auto">
            <a:xfrm>
              <a:off x="0" y="1196752"/>
              <a:ext cx="9144000" cy="3160043"/>
            </a:xfrm>
            <a:prstGeom prst="rect">
              <a:avLst/>
            </a:prstGeom>
            <a:noFill/>
          </p:spPr>
        </p:pic>
        <p:grpSp>
          <p:nvGrpSpPr>
            <p:cNvPr id="4" name="Gruppo 52"/>
            <p:cNvGrpSpPr/>
            <p:nvPr/>
          </p:nvGrpSpPr>
          <p:grpSpPr>
            <a:xfrm>
              <a:off x="2267744" y="2953834"/>
              <a:ext cx="504056" cy="446276"/>
              <a:chOff x="251520" y="260648"/>
              <a:chExt cx="504056" cy="446276"/>
            </a:xfrm>
          </p:grpSpPr>
          <p:sp>
            <p:nvSpPr>
              <p:cNvPr id="99" name="Rettangolo 98"/>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100" name="CasellaDiTesto 99"/>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Si</a:t>
                </a:r>
                <a:endParaRPr lang="it-IT" sz="2300" b="1" dirty="0">
                  <a:solidFill>
                    <a:srgbClr val="FFFF00"/>
                  </a:solidFill>
                  <a:latin typeface="Tox Typewriter" pitchFamily="2" charset="0"/>
                </a:endParaRPr>
              </a:p>
            </p:txBody>
          </p:sp>
        </p:grpSp>
        <p:grpSp>
          <p:nvGrpSpPr>
            <p:cNvPr id="5" name="Gruppo 115"/>
            <p:cNvGrpSpPr/>
            <p:nvPr/>
          </p:nvGrpSpPr>
          <p:grpSpPr>
            <a:xfrm>
              <a:off x="611560" y="2161456"/>
              <a:ext cx="6624736" cy="446857"/>
              <a:chOff x="763960" y="6726559"/>
              <a:chExt cx="6624736" cy="446857"/>
            </a:xfrm>
          </p:grpSpPr>
          <p:grpSp>
            <p:nvGrpSpPr>
              <p:cNvPr id="69" name="Gruppo 79"/>
              <p:cNvGrpSpPr/>
              <p:nvPr/>
            </p:nvGrpSpPr>
            <p:grpSpPr>
              <a:xfrm>
                <a:off x="763960" y="6726849"/>
                <a:ext cx="360040" cy="446276"/>
                <a:chOff x="971600" y="2204864"/>
                <a:chExt cx="360040" cy="446276"/>
              </a:xfrm>
            </p:grpSpPr>
            <p:sp>
              <p:nvSpPr>
                <p:cNvPr id="97" name="Rettangolo 96"/>
                <p:cNvSpPr/>
                <p:nvPr/>
              </p:nvSpPr>
              <p:spPr>
                <a:xfrm>
                  <a:off x="971600"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8" name="CasellaDiTesto 97"/>
                <p:cNvSpPr txBox="1"/>
                <p:nvPr/>
              </p:nvSpPr>
              <p:spPr>
                <a:xfrm>
                  <a:off x="971600" y="2204864"/>
                  <a:ext cx="360040"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H</a:t>
                  </a:r>
                  <a:endParaRPr lang="it-IT" sz="2300" b="1" dirty="0">
                    <a:solidFill>
                      <a:srgbClr val="FFFF00"/>
                    </a:solidFill>
                    <a:latin typeface="Tox Typewriter" pitchFamily="2" charset="0"/>
                  </a:endParaRPr>
                </a:p>
              </p:txBody>
            </p:sp>
          </p:grpSp>
          <p:grpSp>
            <p:nvGrpSpPr>
              <p:cNvPr id="70" name="Gruppo 82"/>
              <p:cNvGrpSpPr/>
              <p:nvPr/>
            </p:nvGrpSpPr>
            <p:grpSpPr>
              <a:xfrm>
                <a:off x="1412032" y="6726849"/>
                <a:ext cx="504056" cy="446276"/>
                <a:chOff x="251520" y="260648"/>
                <a:chExt cx="504056" cy="446276"/>
              </a:xfrm>
            </p:grpSpPr>
            <p:sp>
              <p:nvSpPr>
                <p:cNvPr id="95" name="Rettangolo 94"/>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6" name="CasellaDiTesto 95"/>
                <p:cNvSpPr txBox="1"/>
                <p:nvPr/>
              </p:nvSpPr>
              <p:spPr>
                <a:xfrm>
                  <a:off x="251520" y="260648"/>
                  <a:ext cx="504056"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He</a:t>
                  </a:r>
                  <a:endParaRPr lang="it-IT" sz="2300" b="1" dirty="0">
                    <a:solidFill>
                      <a:srgbClr val="FFFF00"/>
                    </a:solidFill>
                    <a:latin typeface="Tox Typewriter" pitchFamily="2" charset="0"/>
                  </a:endParaRPr>
                </a:p>
              </p:txBody>
            </p:sp>
          </p:grpSp>
          <p:grpSp>
            <p:nvGrpSpPr>
              <p:cNvPr id="71" name="Gruppo 85"/>
              <p:cNvGrpSpPr/>
              <p:nvPr/>
            </p:nvGrpSpPr>
            <p:grpSpPr>
              <a:xfrm>
                <a:off x="2060104" y="6726849"/>
                <a:ext cx="504056" cy="446276"/>
                <a:chOff x="251520" y="260648"/>
                <a:chExt cx="504056" cy="446276"/>
              </a:xfrm>
            </p:grpSpPr>
            <p:sp>
              <p:nvSpPr>
                <p:cNvPr id="93" name="Rettangolo 92"/>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4" name="CasellaDiTesto 93"/>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Li</a:t>
                  </a:r>
                  <a:endParaRPr lang="it-IT" sz="2300" b="1" dirty="0">
                    <a:solidFill>
                      <a:srgbClr val="FFFF00"/>
                    </a:solidFill>
                    <a:latin typeface="Tox Typewriter" pitchFamily="2" charset="0"/>
                  </a:endParaRPr>
                </a:p>
              </p:txBody>
            </p:sp>
          </p:grpSp>
          <p:grpSp>
            <p:nvGrpSpPr>
              <p:cNvPr id="72" name="Gruppo 88"/>
              <p:cNvGrpSpPr/>
              <p:nvPr/>
            </p:nvGrpSpPr>
            <p:grpSpPr>
              <a:xfrm>
                <a:off x="2708176" y="6726849"/>
                <a:ext cx="504056" cy="446276"/>
                <a:chOff x="2555776" y="2204864"/>
                <a:chExt cx="504056" cy="446276"/>
              </a:xfrm>
            </p:grpSpPr>
            <p:sp>
              <p:nvSpPr>
                <p:cNvPr id="91" name="Rettangolo 90"/>
                <p:cNvSpPr/>
                <p:nvPr/>
              </p:nvSpPr>
              <p:spPr>
                <a:xfrm>
                  <a:off x="2627784" y="221197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2" name="CasellaDiTesto 91"/>
                <p:cNvSpPr txBox="1"/>
                <p:nvPr/>
              </p:nvSpPr>
              <p:spPr>
                <a:xfrm>
                  <a:off x="2555776" y="2204864"/>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Be</a:t>
                  </a:r>
                  <a:endParaRPr lang="it-IT" sz="2300" b="1" dirty="0">
                    <a:solidFill>
                      <a:srgbClr val="FFFF00"/>
                    </a:solidFill>
                    <a:latin typeface="Tox Typewriter" pitchFamily="2" charset="0"/>
                  </a:endParaRPr>
                </a:p>
              </p:txBody>
            </p:sp>
          </p:grpSp>
          <p:grpSp>
            <p:nvGrpSpPr>
              <p:cNvPr id="73" name="Gruppo 91"/>
              <p:cNvGrpSpPr/>
              <p:nvPr/>
            </p:nvGrpSpPr>
            <p:grpSpPr>
              <a:xfrm>
                <a:off x="3428256" y="6726559"/>
                <a:ext cx="504056" cy="446857"/>
                <a:chOff x="2843808" y="2204864"/>
                <a:chExt cx="504056" cy="446857"/>
              </a:xfrm>
            </p:grpSpPr>
            <p:sp>
              <p:nvSpPr>
                <p:cNvPr id="89" name="Rettangolo 88"/>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90" name="CasellaDiTesto 89"/>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B</a:t>
                  </a:r>
                  <a:endParaRPr lang="it-IT" sz="2300" b="1" dirty="0">
                    <a:solidFill>
                      <a:srgbClr val="FFFF00"/>
                    </a:solidFill>
                    <a:latin typeface="Tox Typewriter" pitchFamily="2" charset="0"/>
                  </a:endParaRPr>
                </a:p>
              </p:txBody>
            </p:sp>
          </p:grpSp>
          <p:grpSp>
            <p:nvGrpSpPr>
              <p:cNvPr id="74" name="Gruppo 94"/>
              <p:cNvGrpSpPr/>
              <p:nvPr/>
            </p:nvGrpSpPr>
            <p:grpSpPr>
              <a:xfrm>
                <a:off x="4148336" y="6726559"/>
                <a:ext cx="504056" cy="446857"/>
                <a:chOff x="2843808" y="2204864"/>
                <a:chExt cx="504056" cy="446857"/>
              </a:xfrm>
            </p:grpSpPr>
            <p:sp>
              <p:nvSpPr>
                <p:cNvPr id="87" name="Rettangolo 86"/>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8" name="CasellaDiTesto 87"/>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a:t>
                  </a:r>
                  <a:endParaRPr lang="it-IT" sz="2300" b="1" dirty="0">
                    <a:solidFill>
                      <a:srgbClr val="FFFF00"/>
                    </a:solidFill>
                    <a:latin typeface="Tox Typewriter" pitchFamily="2" charset="0"/>
                  </a:endParaRPr>
                </a:p>
              </p:txBody>
            </p:sp>
          </p:grpSp>
          <p:grpSp>
            <p:nvGrpSpPr>
              <p:cNvPr id="75" name="Gruppo 97"/>
              <p:cNvGrpSpPr/>
              <p:nvPr/>
            </p:nvGrpSpPr>
            <p:grpSpPr>
              <a:xfrm>
                <a:off x="4868416" y="6726559"/>
                <a:ext cx="504056" cy="446857"/>
                <a:chOff x="2843808" y="2204864"/>
                <a:chExt cx="504056" cy="446857"/>
              </a:xfrm>
            </p:grpSpPr>
            <p:sp>
              <p:nvSpPr>
                <p:cNvPr id="85" name="Rettangolo 84"/>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6" name="CasellaDiTesto 85"/>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N</a:t>
                  </a:r>
                  <a:endParaRPr lang="it-IT" sz="2300" b="1" dirty="0">
                    <a:solidFill>
                      <a:srgbClr val="FFFF00"/>
                    </a:solidFill>
                    <a:latin typeface="Tox Typewriter" pitchFamily="2" charset="0"/>
                  </a:endParaRPr>
                </a:p>
              </p:txBody>
            </p:sp>
          </p:grpSp>
          <p:grpSp>
            <p:nvGrpSpPr>
              <p:cNvPr id="76" name="Gruppo 100"/>
              <p:cNvGrpSpPr/>
              <p:nvPr/>
            </p:nvGrpSpPr>
            <p:grpSpPr>
              <a:xfrm>
                <a:off x="5516488" y="6726559"/>
                <a:ext cx="504056" cy="446857"/>
                <a:chOff x="2843808" y="2204864"/>
                <a:chExt cx="504056" cy="446857"/>
              </a:xfrm>
            </p:grpSpPr>
            <p:sp>
              <p:nvSpPr>
                <p:cNvPr id="83" name="Rettangolo 82"/>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4" name="CasellaDiTesto 83"/>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O</a:t>
                  </a:r>
                  <a:endParaRPr lang="it-IT" sz="2300" b="1" dirty="0">
                    <a:solidFill>
                      <a:srgbClr val="FFFF00"/>
                    </a:solidFill>
                    <a:latin typeface="Tox Typewriter" pitchFamily="2" charset="0"/>
                  </a:endParaRPr>
                </a:p>
              </p:txBody>
            </p:sp>
          </p:grpSp>
          <p:grpSp>
            <p:nvGrpSpPr>
              <p:cNvPr id="77" name="Gruppo 103"/>
              <p:cNvGrpSpPr/>
              <p:nvPr/>
            </p:nvGrpSpPr>
            <p:grpSpPr>
              <a:xfrm>
                <a:off x="6236568" y="6726559"/>
                <a:ext cx="504056" cy="446857"/>
                <a:chOff x="2843808" y="2204864"/>
                <a:chExt cx="504056" cy="446857"/>
              </a:xfrm>
            </p:grpSpPr>
            <p:sp>
              <p:nvSpPr>
                <p:cNvPr id="81" name="Rettangolo 80"/>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2" name="CasellaDiTesto 81"/>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F</a:t>
                  </a:r>
                  <a:endParaRPr lang="it-IT" sz="2300" b="1" dirty="0">
                    <a:solidFill>
                      <a:srgbClr val="FFFF00"/>
                    </a:solidFill>
                    <a:latin typeface="Tox Typewriter" pitchFamily="2" charset="0"/>
                  </a:endParaRPr>
                </a:p>
              </p:txBody>
            </p:sp>
          </p:grpSp>
          <p:grpSp>
            <p:nvGrpSpPr>
              <p:cNvPr id="78" name="Gruppo 106"/>
              <p:cNvGrpSpPr/>
              <p:nvPr/>
            </p:nvGrpSpPr>
            <p:grpSpPr>
              <a:xfrm>
                <a:off x="6884640" y="6726559"/>
                <a:ext cx="504056" cy="446857"/>
                <a:chOff x="2843808" y="2204864"/>
                <a:chExt cx="504056" cy="446857"/>
              </a:xfrm>
            </p:grpSpPr>
            <p:sp>
              <p:nvSpPr>
                <p:cNvPr id="79" name="Rettangolo 78"/>
                <p:cNvSpPr/>
                <p:nvPr/>
              </p:nvSpPr>
              <p:spPr>
                <a:xfrm>
                  <a:off x="2915816" y="2204864"/>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80" name="CasellaDiTesto 79"/>
                <p:cNvSpPr txBox="1"/>
                <p:nvPr/>
              </p:nvSpPr>
              <p:spPr>
                <a:xfrm>
                  <a:off x="2843808" y="2205445"/>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Ne</a:t>
                  </a:r>
                  <a:endParaRPr lang="it-IT" sz="2300" b="1" dirty="0">
                    <a:solidFill>
                      <a:srgbClr val="FFFF00"/>
                    </a:solidFill>
                    <a:latin typeface="Tox Typewriter" pitchFamily="2" charset="0"/>
                  </a:endParaRPr>
                </a:p>
              </p:txBody>
            </p:sp>
          </p:grpSp>
        </p:grpSp>
        <p:grpSp>
          <p:nvGrpSpPr>
            <p:cNvPr id="6" name="Gruppo 109"/>
            <p:cNvGrpSpPr/>
            <p:nvPr/>
          </p:nvGrpSpPr>
          <p:grpSpPr>
            <a:xfrm>
              <a:off x="7380312" y="2132856"/>
              <a:ext cx="504056" cy="504056"/>
              <a:chOff x="7164288" y="404664"/>
              <a:chExt cx="504056" cy="504056"/>
            </a:xfrm>
          </p:grpSpPr>
          <p:sp>
            <p:nvSpPr>
              <p:cNvPr id="67" name="Rettangolo 66"/>
              <p:cNvSpPr/>
              <p:nvPr/>
            </p:nvSpPr>
            <p:spPr>
              <a:xfrm>
                <a:off x="7236296" y="404664"/>
                <a:ext cx="360040"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68" name="CasellaDiTesto 67"/>
              <p:cNvSpPr txBox="1"/>
              <p:nvPr/>
            </p:nvSpPr>
            <p:spPr>
              <a:xfrm>
                <a:off x="7164288" y="433554"/>
                <a:ext cx="504056"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Na</a:t>
                </a:r>
                <a:endParaRPr lang="it-IT" sz="2300" b="1" dirty="0">
                  <a:solidFill>
                    <a:srgbClr val="FFFF00"/>
                  </a:solidFill>
                  <a:latin typeface="Tox Typewriter" pitchFamily="2" charset="0"/>
                </a:endParaRPr>
              </a:p>
            </p:txBody>
          </p:sp>
        </p:grpSp>
        <p:grpSp>
          <p:nvGrpSpPr>
            <p:cNvPr id="7" name="Gruppo 140"/>
            <p:cNvGrpSpPr/>
            <p:nvPr/>
          </p:nvGrpSpPr>
          <p:grpSpPr>
            <a:xfrm>
              <a:off x="827584" y="2924944"/>
              <a:ext cx="648072" cy="504056"/>
              <a:chOff x="899592" y="188640"/>
              <a:chExt cx="648072" cy="504056"/>
            </a:xfrm>
          </p:grpSpPr>
          <p:sp>
            <p:nvSpPr>
              <p:cNvPr id="65" name="Rettangolo 64"/>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66" name="CasellaDiTesto 65"/>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Mg</a:t>
                </a:r>
                <a:endParaRPr lang="it-IT" sz="2300" b="1" dirty="0">
                  <a:solidFill>
                    <a:srgbClr val="FFFF00"/>
                  </a:solidFill>
                  <a:latin typeface="Tox Typewriter" pitchFamily="2" charset="0"/>
                </a:endParaRPr>
              </a:p>
            </p:txBody>
          </p:sp>
        </p:grpSp>
        <p:grpSp>
          <p:nvGrpSpPr>
            <p:cNvPr id="8" name="Gruppo 116"/>
            <p:cNvGrpSpPr/>
            <p:nvPr/>
          </p:nvGrpSpPr>
          <p:grpSpPr>
            <a:xfrm>
              <a:off x="1619672" y="2924944"/>
              <a:ext cx="504056" cy="504056"/>
              <a:chOff x="7164288" y="404664"/>
              <a:chExt cx="504056" cy="504056"/>
            </a:xfrm>
          </p:grpSpPr>
          <p:sp>
            <p:nvSpPr>
              <p:cNvPr id="63" name="Rettangolo 62"/>
              <p:cNvSpPr/>
              <p:nvPr/>
            </p:nvSpPr>
            <p:spPr>
              <a:xfrm>
                <a:off x="7236296" y="404664"/>
                <a:ext cx="360040"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64" name="CasellaDiTesto 63"/>
              <p:cNvSpPr txBox="1"/>
              <p:nvPr/>
            </p:nvSpPr>
            <p:spPr>
              <a:xfrm>
                <a:off x="7164288" y="433554"/>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Al</a:t>
                </a:r>
                <a:endParaRPr lang="it-IT" sz="2300" b="1" dirty="0">
                  <a:solidFill>
                    <a:srgbClr val="FFFF00"/>
                  </a:solidFill>
                  <a:latin typeface="Tox Typewriter" pitchFamily="2" charset="0"/>
                </a:endParaRPr>
              </a:p>
            </p:txBody>
          </p:sp>
        </p:grpSp>
        <p:grpSp>
          <p:nvGrpSpPr>
            <p:cNvPr id="9" name="Gruppo 122"/>
            <p:cNvGrpSpPr/>
            <p:nvPr/>
          </p:nvGrpSpPr>
          <p:grpSpPr>
            <a:xfrm>
              <a:off x="2987824" y="2910716"/>
              <a:ext cx="504056" cy="446276"/>
              <a:chOff x="251520" y="260648"/>
              <a:chExt cx="504056" cy="446276"/>
            </a:xfrm>
          </p:grpSpPr>
          <p:sp>
            <p:nvSpPr>
              <p:cNvPr id="61" name="Rettangolo 60"/>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62" name="CasellaDiTesto 61"/>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P</a:t>
                </a:r>
                <a:endParaRPr lang="it-IT" sz="2300" b="1" dirty="0">
                  <a:solidFill>
                    <a:srgbClr val="FFFF00"/>
                  </a:solidFill>
                  <a:latin typeface="Tox Typewriter" pitchFamily="2" charset="0"/>
                </a:endParaRPr>
              </a:p>
            </p:txBody>
          </p:sp>
        </p:grpSp>
        <p:grpSp>
          <p:nvGrpSpPr>
            <p:cNvPr id="10" name="Gruppo 128"/>
            <p:cNvGrpSpPr/>
            <p:nvPr/>
          </p:nvGrpSpPr>
          <p:grpSpPr>
            <a:xfrm>
              <a:off x="3635896" y="2910716"/>
              <a:ext cx="504056" cy="446276"/>
              <a:chOff x="251520" y="260648"/>
              <a:chExt cx="504056" cy="446276"/>
            </a:xfrm>
          </p:grpSpPr>
          <p:sp>
            <p:nvSpPr>
              <p:cNvPr id="59" name="Rettangolo 58"/>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60" name="CasellaDiTesto 59"/>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S</a:t>
                </a:r>
                <a:endParaRPr lang="it-IT" sz="2300" b="1" dirty="0">
                  <a:solidFill>
                    <a:srgbClr val="FFFF00"/>
                  </a:solidFill>
                  <a:latin typeface="Tox Typewriter" pitchFamily="2" charset="0"/>
                </a:endParaRPr>
              </a:p>
            </p:txBody>
          </p:sp>
        </p:grpSp>
        <p:grpSp>
          <p:nvGrpSpPr>
            <p:cNvPr id="11" name="Gruppo 131"/>
            <p:cNvGrpSpPr/>
            <p:nvPr/>
          </p:nvGrpSpPr>
          <p:grpSpPr>
            <a:xfrm>
              <a:off x="4355976" y="2924944"/>
              <a:ext cx="504056" cy="446276"/>
              <a:chOff x="251520" y="260648"/>
              <a:chExt cx="504056" cy="446276"/>
            </a:xfrm>
          </p:grpSpPr>
          <p:sp>
            <p:nvSpPr>
              <p:cNvPr id="57" name="Rettangolo 56"/>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58" name="CasellaDiTesto 57"/>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Cl</a:t>
                </a:r>
                <a:endParaRPr lang="it-IT" sz="2300" b="1" dirty="0">
                  <a:solidFill>
                    <a:srgbClr val="FFFF00"/>
                  </a:solidFill>
                  <a:latin typeface="Tox Typewriter" pitchFamily="2" charset="0"/>
                </a:endParaRPr>
              </a:p>
            </p:txBody>
          </p:sp>
        </p:grpSp>
        <p:grpSp>
          <p:nvGrpSpPr>
            <p:cNvPr id="12" name="Gruppo 134"/>
            <p:cNvGrpSpPr/>
            <p:nvPr/>
          </p:nvGrpSpPr>
          <p:grpSpPr>
            <a:xfrm>
              <a:off x="5004048" y="2924944"/>
              <a:ext cx="504056" cy="446276"/>
              <a:chOff x="251520" y="260648"/>
              <a:chExt cx="504056" cy="446276"/>
            </a:xfrm>
          </p:grpSpPr>
          <p:sp>
            <p:nvSpPr>
              <p:cNvPr id="55" name="Rettangolo 54"/>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56" name="CasellaDiTesto 55"/>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Ar</a:t>
                </a:r>
                <a:endParaRPr lang="it-IT" sz="2300" b="1" dirty="0">
                  <a:solidFill>
                    <a:srgbClr val="FFFF00"/>
                  </a:solidFill>
                  <a:latin typeface="Tox Typewriter" pitchFamily="2" charset="0"/>
                </a:endParaRPr>
              </a:p>
            </p:txBody>
          </p:sp>
        </p:grpSp>
        <p:grpSp>
          <p:nvGrpSpPr>
            <p:cNvPr id="13" name="Gruppo 137"/>
            <p:cNvGrpSpPr/>
            <p:nvPr/>
          </p:nvGrpSpPr>
          <p:grpSpPr>
            <a:xfrm>
              <a:off x="5724128" y="2924944"/>
              <a:ext cx="504056" cy="446276"/>
              <a:chOff x="251520" y="260648"/>
              <a:chExt cx="504056" cy="446276"/>
            </a:xfrm>
          </p:grpSpPr>
          <p:sp>
            <p:nvSpPr>
              <p:cNvPr id="53" name="Rettangolo 52"/>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54" name="CasellaDiTesto 53"/>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K</a:t>
                </a:r>
                <a:endParaRPr lang="it-IT" sz="2300" b="1" dirty="0">
                  <a:solidFill>
                    <a:srgbClr val="FFFF00"/>
                  </a:solidFill>
                  <a:latin typeface="Tox Typewriter" pitchFamily="2" charset="0"/>
                </a:endParaRPr>
              </a:p>
            </p:txBody>
          </p:sp>
        </p:grpSp>
        <p:grpSp>
          <p:nvGrpSpPr>
            <p:cNvPr id="14" name="Gruppo 141"/>
            <p:cNvGrpSpPr/>
            <p:nvPr/>
          </p:nvGrpSpPr>
          <p:grpSpPr>
            <a:xfrm>
              <a:off x="6372200" y="2924944"/>
              <a:ext cx="504056" cy="446276"/>
              <a:chOff x="251520" y="260648"/>
              <a:chExt cx="504056" cy="446276"/>
            </a:xfrm>
          </p:grpSpPr>
          <p:sp>
            <p:nvSpPr>
              <p:cNvPr id="51" name="Rettangolo 50"/>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52" name="CasellaDiTesto 51"/>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Ca</a:t>
                </a:r>
                <a:endParaRPr lang="it-IT" sz="2300" b="1" dirty="0">
                  <a:solidFill>
                    <a:srgbClr val="FFFF00"/>
                  </a:solidFill>
                  <a:latin typeface="Tox Typewriter" pitchFamily="2" charset="0"/>
                </a:endParaRPr>
              </a:p>
            </p:txBody>
          </p:sp>
        </p:grpSp>
        <p:grpSp>
          <p:nvGrpSpPr>
            <p:cNvPr id="15" name="Gruppo 144"/>
            <p:cNvGrpSpPr/>
            <p:nvPr/>
          </p:nvGrpSpPr>
          <p:grpSpPr>
            <a:xfrm>
              <a:off x="7092280" y="2924944"/>
              <a:ext cx="504056" cy="446276"/>
              <a:chOff x="251520" y="260648"/>
              <a:chExt cx="504056" cy="446276"/>
            </a:xfrm>
          </p:grpSpPr>
          <p:sp>
            <p:nvSpPr>
              <p:cNvPr id="49" name="Rettangolo 48"/>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50" name="CasellaDiTesto 49"/>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Sc</a:t>
                </a:r>
                <a:endParaRPr lang="it-IT" sz="2300" b="1" dirty="0">
                  <a:solidFill>
                    <a:srgbClr val="FFFF00"/>
                  </a:solidFill>
                  <a:latin typeface="Tox Typewriter" pitchFamily="2" charset="0"/>
                </a:endParaRPr>
              </a:p>
            </p:txBody>
          </p:sp>
        </p:grpSp>
        <p:grpSp>
          <p:nvGrpSpPr>
            <p:cNvPr id="16" name="Gruppo 147"/>
            <p:cNvGrpSpPr/>
            <p:nvPr/>
          </p:nvGrpSpPr>
          <p:grpSpPr>
            <a:xfrm>
              <a:off x="7740352" y="2924944"/>
              <a:ext cx="504056" cy="446276"/>
              <a:chOff x="251520" y="260648"/>
              <a:chExt cx="504056" cy="446276"/>
            </a:xfrm>
          </p:grpSpPr>
          <p:sp>
            <p:nvSpPr>
              <p:cNvPr id="47" name="Rettangolo 46"/>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48" name="CasellaDiTesto 47"/>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Ti</a:t>
                </a:r>
                <a:endParaRPr lang="it-IT" sz="2300" b="1" dirty="0">
                  <a:solidFill>
                    <a:srgbClr val="FFFF00"/>
                  </a:solidFill>
                  <a:latin typeface="Tox Typewriter" pitchFamily="2" charset="0"/>
                </a:endParaRPr>
              </a:p>
            </p:txBody>
          </p:sp>
        </p:grpSp>
        <p:grpSp>
          <p:nvGrpSpPr>
            <p:cNvPr id="17" name="Gruppo 150"/>
            <p:cNvGrpSpPr/>
            <p:nvPr/>
          </p:nvGrpSpPr>
          <p:grpSpPr>
            <a:xfrm>
              <a:off x="1259632" y="3673914"/>
              <a:ext cx="504056" cy="446276"/>
              <a:chOff x="251520" y="260648"/>
              <a:chExt cx="504056" cy="446276"/>
            </a:xfrm>
          </p:grpSpPr>
          <p:sp>
            <p:nvSpPr>
              <p:cNvPr id="45" name="Rettangolo 44"/>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46" name="CasellaDiTesto 45"/>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V</a:t>
                </a:r>
                <a:endParaRPr lang="it-IT" sz="2300" b="1" dirty="0">
                  <a:solidFill>
                    <a:srgbClr val="FFFF00"/>
                  </a:solidFill>
                  <a:latin typeface="Tox Typewriter" pitchFamily="2" charset="0"/>
                </a:endParaRPr>
              </a:p>
            </p:txBody>
          </p:sp>
        </p:grpSp>
        <p:grpSp>
          <p:nvGrpSpPr>
            <p:cNvPr id="18" name="Gruppo 153"/>
            <p:cNvGrpSpPr/>
            <p:nvPr/>
          </p:nvGrpSpPr>
          <p:grpSpPr>
            <a:xfrm>
              <a:off x="1907704" y="3673914"/>
              <a:ext cx="504056" cy="446276"/>
              <a:chOff x="251520" y="260648"/>
              <a:chExt cx="504056" cy="446276"/>
            </a:xfrm>
          </p:grpSpPr>
          <p:sp>
            <p:nvSpPr>
              <p:cNvPr id="43" name="Rettangolo 42"/>
              <p:cNvSpPr/>
              <p:nvPr/>
            </p:nvSpPr>
            <p:spPr>
              <a:xfrm>
                <a:off x="323528" y="260648"/>
                <a:ext cx="360040" cy="4320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44" name="CasellaDiTesto 43"/>
              <p:cNvSpPr txBox="1"/>
              <p:nvPr/>
            </p:nvSpPr>
            <p:spPr>
              <a:xfrm>
                <a:off x="251520" y="260648"/>
                <a:ext cx="504056"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Cr</a:t>
                </a:r>
                <a:endParaRPr lang="it-IT" sz="2300" b="1" dirty="0">
                  <a:solidFill>
                    <a:srgbClr val="FFFF00"/>
                  </a:solidFill>
                  <a:latin typeface="Tox Typewriter" pitchFamily="2" charset="0"/>
                </a:endParaRPr>
              </a:p>
            </p:txBody>
          </p:sp>
        </p:grpSp>
        <p:grpSp>
          <p:nvGrpSpPr>
            <p:cNvPr id="19" name="Gruppo 162"/>
            <p:cNvGrpSpPr/>
            <p:nvPr/>
          </p:nvGrpSpPr>
          <p:grpSpPr>
            <a:xfrm>
              <a:off x="2555776" y="3645024"/>
              <a:ext cx="648072" cy="504056"/>
              <a:chOff x="899592" y="188640"/>
              <a:chExt cx="648072" cy="504056"/>
            </a:xfrm>
          </p:grpSpPr>
          <p:sp>
            <p:nvSpPr>
              <p:cNvPr id="41" name="Rettangolo 40"/>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42" name="CasellaDiTesto 41"/>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Mn</a:t>
                </a:r>
                <a:endParaRPr lang="it-IT" sz="2300" b="1" dirty="0">
                  <a:solidFill>
                    <a:srgbClr val="FFFF00"/>
                  </a:solidFill>
                  <a:latin typeface="Tox Typewriter" pitchFamily="2" charset="0"/>
                </a:endParaRPr>
              </a:p>
            </p:txBody>
          </p:sp>
        </p:grpSp>
        <p:grpSp>
          <p:nvGrpSpPr>
            <p:cNvPr id="20" name="Gruppo 165"/>
            <p:cNvGrpSpPr/>
            <p:nvPr/>
          </p:nvGrpSpPr>
          <p:grpSpPr>
            <a:xfrm>
              <a:off x="3203848" y="3645024"/>
              <a:ext cx="648072" cy="504056"/>
              <a:chOff x="899592" y="188640"/>
              <a:chExt cx="648072" cy="504056"/>
            </a:xfrm>
          </p:grpSpPr>
          <p:sp>
            <p:nvSpPr>
              <p:cNvPr id="39" name="Rettangolo 38"/>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40" name="CasellaDiTesto 39"/>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Fe</a:t>
                </a:r>
                <a:endParaRPr lang="it-IT" sz="2300" b="1" dirty="0">
                  <a:solidFill>
                    <a:srgbClr val="FFFF00"/>
                  </a:solidFill>
                  <a:latin typeface="Tox Typewriter" pitchFamily="2" charset="0"/>
                </a:endParaRPr>
              </a:p>
            </p:txBody>
          </p:sp>
        </p:grpSp>
        <p:grpSp>
          <p:nvGrpSpPr>
            <p:cNvPr id="21" name="Gruppo 168"/>
            <p:cNvGrpSpPr/>
            <p:nvPr/>
          </p:nvGrpSpPr>
          <p:grpSpPr>
            <a:xfrm>
              <a:off x="3923928" y="3645024"/>
              <a:ext cx="648072" cy="504056"/>
              <a:chOff x="899592" y="188640"/>
              <a:chExt cx="648072" cy="504056"/>
            </a:xfrm>
          </p:grpSpPr>
          <p:sp>
            <p:nvSpPr>
              <p:cNvPr id="37" name="Rettangolo 36"/>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38" name="CasellaDiTesto 37"/>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Co</a:t>
                </a:r>
                <a:endParaRPr lang="it-IT" sz="2300" b="1" dirty="0">
                  <a:solidFill>
                    <a:srgbClr val="FFFF00"/>
                  </a:solidFill>
                  <a:latin typeface="Tox Typewriter" pitchFamily="2" charset="0"/>
                </a:endParaRPr>
              </a:p>
            </p:txBody>
          </p:sp>
        </p:grpSp>
        <p:grpSp>
          <p:nvGrpSpPr>
            <p:cNvPr id="22" name="Gruppo 171"/>
            <p:cNvGrpSpPr/>
            <p:nvPr/>
          </p:nvGrpSpPr>
          <p:grpSpPr>
            <a:xfrm>
              <a:off x="4644008" y="3645024"/>
              <a:ext cx="648072" cy="504056"/>
              <a:chOff x="899592" y="188640"/>
              <a:chExt cx="648072" cy="504056"/>
            </a:xfrm>
          </p:grpSpPr>
          <p:sp>
            <p:nvSpPr>
              <p:cNvPr id="35" name="Rettangolo 34"/>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36" name="CasellaDiTesto 35"/>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Ni</a:t>
                </a:r>
                <a:endParaRPr lang="it-IT" sz="2300" b="1" dirty="0">
                  <a:solidFill>
                    <a:srgbClr val="FFFF00"/>
                  </a:solidFill>
                  <a:latin typeface="Tox Typewriter" pitchFamily="2" charset="0"/>
                </a:endParaRPr>
              </a:p>
            </p:txBody>
          </p:sp>
        </p:grpSp>
        <p:grpSp>
          <p:nvGrpSpPr>
            <p:cNvPr id="23" name="Gruppo 174"/>
            <p:cNvGrpSpPr/>
            <p:nvPr/>
          </p:nvGrpSpPr>
          <p:grpSpPr>
            <a:xfrm>
              <a:off x="5292080" y="3645024"/>
              <a:ext cx="648072" cy="504056"/>
              <a:chOff x="899592" y="188640"/>
              <a:chExt cx="648072" cy="504056"/>
            </a:xfrm>
          </p:grpSpPr>
          <p:sp>
            <p:nvSpPr>
              <p:cNvPr id="33" name="Rettangolo 32"/>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34" name="CasellaDiTesto 33"/>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Cu</a:t>
                </a:r>
                <a:endParaRPr lang="it-IT" sz="2300" b="1" dirty="0">
                  <a:solidFill>
                    <a:srgbClr val="FFFF00"/>
                  </a:solidFill>
                  <a:latin typeface="Tox Typewriter" pitchFamily="2" charset="0"/>
                </a:endParaRPr>
              </a:p>
            </p:txBody>
          </p:sp>
        </p:grpSp>
        <p:grpSp>
          <p:nvGrpSpPr>
            <p:cNvPr id="24" name="Gruppo 177"/>
            <p:cNvGrpSpPr/>
            <p:nvPr/>
          </p:nvGrpSpPr>
          <p:grpSpPr>
            <a:xfrm>
              <a:off x="6012160" y="3645024"/>
              <a:ext cx="648072" cy="504056"/>
              <a:chOff x="899592" y="188640"/>
              <a:chExt cx="648072" cy="504056"/>
            </a:xfrm>
          </p:grpSpPr>
          <p:sp>
            <p:nvSpPr>
              <p:cNvPr id="31" name="Rettangolo 30"/>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32" name="CasellaDiTesto 31"/>
              <p:cNvSpPr txBox="1"/>
              <p:nvPr/>
            </p:nvSpPr>
            <p:spPr>
              <a:xfrm>
                <a:off x="899592" y="188640"/>
                <a:ext cx="648072"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Zn</a:t>
                </a:r>
                <a:endParaRPr lang="it-IT" sz="2300" b="1" dirty="0">
                  <a:solidFill>
                    <a:srgbClr val="FFFF00"/>
                  </a:solidFill>
                  <a:latin typeface="Tox Typewriter" pitchFamily="2" charset="0"/>
                </a:endParaRPr>
              </a:p>
            </p:txBody>
          </p:sp>
        </p:grpSp>
        <p:grpSp>
          <p:nvGrpSpPr>
            <p:cNvPr id="25" name="Gruppo 180"/>
            <p:cNvGrpSpPr/>
            <p:nvPr/>
          </p:nvGrpSpPr>
          <p:grpSpPr>
            <a:xfrm>
              <a:off x="6660232" y="3645024"/>
              <a:ext cx="648072" cy="504056"/>
              <a:chOff x="899592" y="188640"/>
              <a:chExt cx="648072" cy="504056"/>
            </a:xfrm>
          </p:grpSpPr>
          <p:sp>
            <p:nvSpPr>
              <p:cNvPr id="29" name="Rettangolo 28"/>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30" name="CasellaDiTesto 29"/>
              <p:cNvSpPr txBox="1"/>
              <p:nvPr/>
            </p:nvSpPr>
            <p:spPr>
              <a:xfrm>
                <a:off x="899592" y="188640"/>
                <a:ext cx="648072" cy="446276"/>
              </a:xfrm>
              <a:prstGeom prst="rect">
                <a:avLst/>
              </a:prstGeom>
              <a:noFill/>
            </p:spPr>
            <p:txBody>
              <a:bodyPr wrap="square" rtlCol="0">
                <a:spAutoFit/>
              </a:bodyPr>
              <a:lstStyle/>
              <a:p>
                <a:pPr algn="ctr"/>
                <a:r>
                  <a:rPr lang="it-IT" sz="2300" b="1" dirty="0" err="1" smtClean="0">
                    <a:solidFill>
                      <a:srgbClr val="FFFF00"/>
                    </a:solidFill>
                    <a:latin typeface="Tox Typewriter" pitchFamily="2" charset="0"/>
                  </a:rPr>
                  <a:t>Ga</a:t>
                </a:r>
                <a:endParaRPr lang="it-IT" sz="2300" b="1" dirty="0">
                  <a:solidFill>
                    <a:srgbClr val="FFFF00"/>
                  </a:solidFill>
                  <a:latin typeface="Tox Typewriter" pitchFamily="2" charset="0"/>
                </a:endParaRPr>
              </a:p>
            </p:txBody>
          </p:sp>
        </p:grpSp>
        <p:grpSp>
          <p:nvGrpSpPr>
            <p:cNvPr id="26" name="Gruppo 183"/>
            <p:cNvGrpSpPr/>
            <p:nvPr/>
          </p:nvGrpSpPr>
          <p:grpSpPr>
            <a:xfrm>
              <a:off x="7380312" y="3645024"/>
              <a:ext cx="648072" cy="504056"/>
              <a:chOff x="899592" y="188640"/>
              <a:chExt cx="648072" cy="504056"/>
            </a:xfrm>
          </p:grpSpPr>
          <p:sp>
            <p:nvSpPr>
              <p:cNvPr id="27" name="Rettangolo 26"/>
              <p:cNvSpPr/>
              <p:nvPr/>
            </p:nvSpPr>
            <p:spPr>
              <a:xfrm>
                <a:off x="971600" y="188640"/>
                <a:ext cx="432048" cy="50405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300" b="1">
                  <a:solidFill>
                    <a:srgbClr val="FFFF00"/>
                  </a:solidFill>
                  <a:latin typeface="Tox Typewriter" pitchFamily="2" charset="0"/>
                </a:endParaRPr>
              </a:p>
            </p:txBody>
          </p:sp>
          <p:sp>
            <p:nvSpPr>
              <p:cNvPr id="28" name="CasellaDiTesto 27"/>
              <p:cNvSpPr txBox="1"/>
              <p:nvPr/>
            </p:nvSpPr>
            <p:spPr>
              <a:xfrm>
                <a:off x="899592" y="188640"/>
                <a:ext cx="648072" cy="446276"/>
              </a:xfrm>
              <a:prstGeom prst="rect">
                <a:avLst/>
              </a:prstGeom>
              <a:noFill/>
            </p:spPr>
            <p:txBody>
              <a:bodyPr wrap="square" rtlCol="0">
                <a:spAutoFit/>
              </a:bodyPr>
              <a:lstStyle/>
              <a:p>
                <a:pPr algn="ctr"/>
                <a:r>
                  <a:rPr lang="it-IT" sz="2300" b="1" dirty="0" smtClean="0">
                    <a:solidFill>
                      <a:srgbClr val="FFFF00"/>
                    </a:solidFill>
                    <a:latin typeface="Tox Typewriter" pitchFamily="2" charset="0"/>
                  </a:rPr>
                  <a:t>Ge</a:t>
                </a:r>
                <a:endParaRPr lang="it-IT" sz="2300" b="1" dirty="0">
                  <a:solidFill>
                    <a:srgbClr val="FFFF00"/>
                  </a:solidFill>
                  <a:latin typeface="Tox Typewriter" pitchFamily="2" charset="0"/>
                </a:endParaRPr>
              </a:p>
            </p:txBody>
          </p:sp>
        </p:grpSp>
      </p:grpSp>
      <p:sp>
        <p:nvSpPr>
          <p:cNvPr id="101" name="CasellaDiTesto 100"/>
          <p:cNvSpPr txBox="1"/>
          <p:nvPr/>
        </p:nvSpPr>
        <p:spPr>
          <a:xfrm>
            <a:off x="72008" y="404664"/>
            <a:ext cx="8964488" cy="646331"/>
          </a:xfrm>
          <a:prstGeom prst="rect">
            <a:avLst/>
          </a:prstGeom>
          <a:solidFill>
            <a:schemeClr val="tx1"/>
          </a:solidFill>
          <a:ln>
            <a:noFill/>
          </a:ln>
        </p:spPr>
        <p:txBody>
          <a:bodyPr wrap="square" rtlCol="0">
            <a:spAutoFit/>
          </a:bodyPr>
          <a:lstStyle/>
          <a:p>
            <a:pPr algn="ctr"/>
            <a:r>
              <a:rPr lang="it-IT" sz="3600" b="1" dirty="0" smtClean="0">
                <a:solidFill>
                  <a:srgbClr val="FFFF00"/>
                </a:solidFill>
                <a:latin typeface="Tox Typewriter" pitchFamily="2" charset="0"/>
              </a:rPr>
              <a:t>macchina da scrivere </a:t>
            </a:r>
            <a:r>
              <a:rPr lang="it-IT" sz="3600" b="1" dirty="0" smtClean="0">
                <a:solidFill>
                  <a:schemeClr val="bg1">
                    <a:lumMod val="65000"/>
                  </a:schemeClr>
                </a:solidFill>
                <a:latin typeface="Tox Typewriter" pitchFamily="2" charset="0"/>
              </a:rPr>
              <a:t>usata</a:t>
            </a:r>
            <a:r>
              <a:rPr lang="it-IT" sz="3600" b="1" dirty="0" smtClean="0">
                <a:solidFill>
                  <a:srgbClr val="FFFF00"/>
                </a:solidFill>
                <a:latin typeface="Tox Typewriter" pitchFamily="2" charset="0"/>
              </a:rPr>
              <a:t> dalla Natura</a:t>
            </a:r>
            <a:endParaRPr lang="it-IT" sz="3600" b="1" dirty="0">
              <a:solidFill>
                <a:srgbClr val="FFFF00"/>
              </a:solidFill>
              <a:latin typeface="Tox Typewriter" pitchFamily="2" charset="0"/>
            </a:endParaRPr>
          </a:p>
        </p:txBody>
      </p:sp>
      <p:grpSp>
        <p:nvGrpSpPr>
          <p:cNvPr id="108" name="Gruppo 107"/>
          <p:cNvGrpSpPr/>
          <p:nvPr/>
        </p:nvGrpSpPr>
        <p:grpSpPr>
          <a:xfrm>
            <a:off x="611560" y="2910716"/>
            <a:ext cx="360040" cy="446276"/>
            <a:chOff x="247744" y="5358988"/>
            <a:chExt cx="360040" cy="446276"/>
          </a:xfrm>
        </p:grpSpPr>
        <p:sp>
          <p:nvSpPr>
            <p:cNvPr id="109" name="Ovale 108"/>
            <p:cNvSpPr/>
            <p:nvPr/>
          </p:nvSpPr>
          <p:spPr>
            <a:xfrm>
              <a:off x="247744" y="5402106"/>
              <a:ext cx="360040" cy="360040"/>
            </a:xfrm>
            <a:prstGeom prst="ellipse">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i="1" dirty="0">
                <a:solidFill>
                  <a:srgbClr val="00CCFF"/>
                </a:solidFill>
              </a:endParaRPr>
            </a:p>
          </p:txBody>
        </p:sp>
        <p:sp>
          <p:nvSpPr>
            <p:cNvPr id="110" name="CasellaDiTesto 109"/>
            <p:cNvSpPr txBox="1"/>
            <p:nvPr/>
          </p:nvSpPr>
          <p:spPr>
            <a:xfrm>
              <a:off x="247744" y="5358988"/>
              <a:ext cx="360040" cy="446276"/>
            </a:xfrm>
            <a:prstGeom prst="rect">
              <a:avLst/>
            </a:prstGeom>
            <a:noFill/>
          </p:spPr>
          <p:txBody>
            <a:bodyPr wrap="square" rtlCol="0">
              <a:spAutoFit/>
            </a:bodyPr>
            <a:lstStyle/>
            <a:p>
              <a:pPr algn="ctr"/>
              <a:r>
                <a:rPr lang="it-IT" sz="2300" b="1" dirty="0" smtClean="0">
                  <a:solidFill>
                    <a:schemeClr val="bg1">
                      <a:lumMod val="65000"/>
                    </a:schemeClr>
                  </a:solidFill>
                  <a:latin typeface="Tox Typewriter" pitchFamily="2" charset="0"/>
                </a:rPr>
                <a:t>H</a:t>
              </a:r>
              <a:endParaRPr lang="it-IT" sz="2300" b="1" dirty="0">
                <a:solidFill>
                  <a:schemeClr val="bg1">
                    <a:lumMod val="65000"/>
                  </a:schemeClr>
                </a:solidFill>
                <a:latin typeface="Tox Typewriter" pitchFamily="2" charset="0"/>
              </a:endParaRPr>
            </a:p>
          </p:txBody>
        </p:sp>
      </p:grpSp>
      <p:grpSp>
        <p:nvGrpSpPr>
          <p:cNvPr id="111" name="Gruppo 110"/>
          <p:cNvGrpSpPr/>
          <p:nvPr/>
        </p:nvGrpSpPr>
        <p:grpSpPr>
          <a:xfrm>
            <a:off x="4067944" y="2910716"/>
            <a:ext cx="360040" cy="446276"/>
            <a:chOff x="247744" y="5358988"/>
            <a:chExt cx="360040" cy="446276"/>
          </a:xfrm>
        </p:grpSpPr>
        <p:sp>
          <p:nvSpPr>
            <p:cNvPr id="112" name="Ovale 111"/>
            <p:cNvSpPr/>
            <p:nvPr/>
          </p:nvSpPr>
          <p:spPr>
            <a:xfrm>
              <a:off x="247744" y="5402106"/>
              <a:ext cx="360040" cy="360040"/>
            </a:xfrm>
            <a:prstGeom prst="ellipse">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i="1" dirty="0">
                <a:solidFill>
                  <a:srgbClr val="00CCFF"/>
                </a:solidFill>
              </a:endParaRPr>
            </a:p>
          </p:txBody>
        </p:sp>
        <p:sp>
          <p:nvSpPr>
            <p:cNvPr id="113" name="CasellaDiTesto 112"/>
            <p:cNvSpPr txBox="1"/>
            <p:nvPr/>
          </p:nvSpPr>
          <p:spPr>
            <a:xfrm>
              <a:off x="247744" y="5358988"/>
              <a:ext cx="360040" cy="446276"/>
            </a:xfrm>
            <a:prstGeom prst="rect">
              <a:avLst/>
            </a:prstGeom>
            <a:noFill/>
          </p:spPr>
          <p:txBody>
            <a:bodyPr wrap="square" rtlCol="0">
              <a:spAutoFit/>
            </a:bodyPr>
            <a:lstStyle/>
            <a:p>
              <a:pPr algn="ctr"/>
              <a:r>
                <a:rPr lang="it-IT" sz="2300" b="1" dirty="0">
                  <a:solidFill>
                    <a:schemeClr val="bg1">
                      <a:lumMod val="65000"/>
                    </a:schemeClr>
                  </a:solidFill>
                  <a:latin typeface="Tox Typewriter" pitchFamily="2" charset="0"/>
                </a:rPr>
                <a:t>C</a:t>
              </a:r>
            </a:p>
          </p:txBody>
        </p:sp>
      </p:grpSp>
      <p:grpSp>
        <p:nvGrpSpPr>
          <p:cNvPr id="114" name="Gruppo 113"/>
          <p:cNvGrpSpPr/>
          <p:nvPr/>
        </p:nvGrpSpPr>
        <p:grpSpPr>
          <a:xfrm>
            <a:off x="4716016" y="2910716"/>
            <a:ext cx="417192" cy="446276"/>
            <a:chOff x="247744" y="5358988"/>
            <a:chExt cx="417192" cy="446276"/>
          </a:xfrm>
        </p:grpSpPr>
        <p:sp>
          <p:nvSpPr>
            <p:cNvPr id="115" name="Ovale 114"/>
            <p:cNvSpPr/>
            <p:nvPr/>
          </p:nvSpPr>
          <p:spPr>
            <a:xfrm>
              <a:off x="247744" y="5402106"/>
              <a:ext cx="360040" cy="360040"/>
            </a:xfrm>
            <a:prstGeom prst="ellipse">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i="1" dirty="0">
                <a:solidFill>
                  <a:srgbClr val="00CCFF"/>
                </a:solidFill>
              </a:endParaRPr>
            </a:p>
          </p:txBody>
        </p:sp>
        <p:sp>
          <p:nvSpPr>
            <p:cNvPr id="116" name="CasellaDiTesto 115"/>
            <p:cNvSpPr txBox="1"/>
            <p:nvPr/>
          </p:nvSpPr>
          <p:spPr>
            <a:xfrm>
              <a:off x="304896" y="5358988"/>
              <a:ext cx="360040" cy="446276"/>
            </a:xfrm>
            <a:prstGeom prst="rect">
              <a:avLst/>
            </a:prstGeom>
            <a:noFill/>
          </p:spPr>
          <p:txBody>
            <a:bodyPr wrap="square" rtlCol="0">
              <a:spAutoFit/>
            </a:bodyPr>
            <a:lstStyle/>
            <a:p>
              <a:pPr algn="ctr"/>
              <a:r>
                <a:rPr lang="it-IT" sz="2300" b="1" dirty="0" smtClean="0">
                  <a:solidFill>
                    <a:schemeClr val="bg1">
                      <a:lumMod val="65000"/>
                    </a:schemeClr>
                  </a:solidFill>
                  <a:latin typeface="Tox Typewriter" pitchFamily="2" charset="0"/>
                </a:rPr>
                <a:t>N</a:t>
              </a:r>
              <a:endParaRPr lang="it-IT" sz="2300" b="1" dirty="0">
                <a:solidFill>
                  <a:schemeClr val="bg1">
                    <a:lumMod val="65000"/>
                  </a:schemeClr>
                </a:solidFill>
                <a:latin typeface="Tox Typewriter" pitchFamily="2" charset="0"/>
              </a:endParaRPr>
            </a:p>
          </p:txBody>
        </p:sp>
      </p:grpSp>
      <p:grpSp>
        <p:nvGrpSpPr>
          <p:cNvPr id="117" name="Gruppo 116"/>
          <p:cNvGrpSpPr/>
          <p:nvPr/>
        </p:nvGrpSpPr>
        <p:grpSpPr>
          <a:xfrm>
            <a:off x="5436096" y="2910716"/>
            <a:ext cx="360040" cy="446276"/>
            <a:chOff x="247744" y="5358988"/>
            <a:chExt cx="360040" cy="446276"/>
          </a:xfrm>
        </p:grpSpPr>
        <p:sp>
          <p:nvSpPr>
            <p:cNvPr id="118" name="Ovale 117"/>
            <p:cNvSpPr/>
            <p:nvPr/>
          </p:nvSpPr>
          <p:spPr>
            <a:xfrm>
              <a:off x="247744" y="5402106"/>
              <a:ext cx="360040" cy="360040"/>
            </a:xfrm>
            <a:prstGeom prst="ellipse">
              <a:avLst/>
            </a:prstGeom>
            <a:solidFill>
              <a:srgbClr val="000000">
                <a:alpha val="6392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i="1" dirty="0">
                <a:solidFill>
                  <a:srgbClr val="00CCFF"/>
                </a:solidFill>
              </a:endParaRPr>
            </a:p>
          </p:txBody>
        </p:sp>
        <p:sp>
          <p:nvSpPr>
            <p:cNvPr id="119" name="CasellaDiTesto 118"/>
            <p:cNvSpPr txBox="1"/>
            <p:nvPr/>
          </p:nvSpPr>
          <p:spPr>
            <a:xfrm>
              <a:off x="247744" y="5358988"/>
              <a:ext cx="360040" cy="446276"/>
            </a:xfrm>
            <a:prstGeom prst="rect">
              <a:avLst/>
            </a:prstGeom>
            <a:noFill/>
          </p:spPr>
          <p:txBody>
            <a:bodyPr wrap="square" rtlCol="0">
              <a:spAutoFit/>
            </a:bodyPr>
            <a:lstStyle/>
            <a:p>
              <a:pPr algn="ctr"/>
              <a:r>
                <a:rPr lang="it-IT" sz="2300" b="1" dirty="0">
                  <a:solidFill>
                    <a:schemeClr val="bg1">
                      <a:lumMod val="65000"/>
                    </a:schemeClr>
                  </a:solidFill>
                  <a:latin typeface="Tox Typewriter" pitchFamily="2" charset="0"/>
                </a:rPr>
                <a:t>O</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11"/>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14"/>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10" descr="SFONDO LINEE GRIGIE"/>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grpSp>
        <p:nvGrpSpPr>
          <p:cNvPr id="18" name="Gruppo 17"/>
          <p:cNvGrpSpPr/>
          <p:nvPr/>
        </p:nvGrpSpPr>
        <p:grpSpPr>
          <a:xfrm>
            <a:off x="3203848" y="620688"/>
            <a:ext cx="2880320" cy="576064"/>
            <a:chOff x="3203848" y="620688"/>
            <a:chExt cx="2880320" cy="576064"/>
          </a:xfrm>
        </p:grpSpPr>
        <p:sp>
          <p:nvSpPr>
            <p:cNvPr id="17" name="Rettangolo 16"/>
            <p:cNvSpPr/>
            <p:nvPr/>
          </p:nvSpPr>
          <p:spPr>
            <a:xfrm>
              <a:off x="3275856" y="620688"/>
              <a:ext cx="2808312" cy="432048"/>
            </a:xfrm>
            <a:prstGeom prst="rect">
              <a:avLst/>
            </a:pr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rgbClr val="000066"/>
                </a:solidFill>
              </a:endParaRPr>
            </a:p>
          </p:txBody>
        </p:sp>
        <p:sp>
          <p:nvSpPr>
            <p:cNvPr id="14" name="CasellaDiTesto 13"/>
            <p:cNvSpPr txBox="1"/>
            <p:nvPr/>
          </p:nvSpPr>
          <p:spPr>
            <a:xfrm>
              <a:off x="3203848" y="735087"/>
              <a:ext cx="2808312" cy="461665"/>
            </a:xfrm>
            <a:prstGeom prst="rect">
              <a:avLst/>
            </a:prstGeom>
            <a:solidFill>
              <a:srgbClr val="CCECFF"/>
            </a:solidFill>
            <a:ln>
              <a:solidFill>
                <a:srgbClr val="000066"/>
              </a:solidFill>
            </a:ln>
          </p:spPr>
          <p:txBody>
            <a:bodyPr wrap="square" rtlCol="0">
              <a:spAutoFit/>
            </a:bodyPr>
            <a:lstStyle/>
            <a:p>
              <a:pPr algn="ctr"/>
              <a:r>
                <a:rPr lang="it-IT" sz="2400" dirty="0" err="1" smtClean="0">
                  <a:solidFill>
                    <a:srgbClr val="000066"/>
                  </a:solidFill>
                  <a:latin typeface="Comic Sans MS" panose="030F0702030302020204" pitchFamily="66" charset="0"/>
                </a:rPr>
                <a:t>Cu</a:t>
              </a:r>
              <a:r>
                <a:rPr lang="it-IT" sz="2400" baseline="30000" dirty="0" err="1" smtClean="0">
                  <a:solidFill>
                    <a:srgbClr val="000066"/>
                  </a:solidFill>
                  <a:latin typeface="Comic Sans MS" panose="030F0702030302020204" pitchFamily="66" charset="0"/>
                </a:rPr>
                <a:t>II</a:t>
              </a:r>
              <a:r>
                <a:rPr lang="it-IT" sz="2400" dirty="0" smtClean="0">
                  <a:solidFill>
                    <a:srgbClr val="000066"/>
                  </a:solidFill>
                  <a:latin typeface="Comic Sans MS" panose="030F0702030302020204" pitchFamily="66" charset="0"/>
                </a:rPr>
                <a:t> + e</a:t>
              </a:r>
              <a:r>
                <a:rPr lang="it-IT" sz="2400" baseline="30000" dirty="0" smtClean="0">
                  <a:solidFill>
                    <a:srgbClr val="000066"/>
                  </a:solidFill>
                  <a:latin typeface="Comic Sans MS" panose="030F0702030302020204" pitchFamily="66" charset="0"/>
                  <a:sym typeface="Symbol" panose="05050102010706020507" pitchFamily="18" charset="2"/>
                </a:rPr>
                <a:t></a:t>
              </a:r>
              <a:r>
                <a:rPr lang="it-IT" sz="2400" dirty="0" smtClean="0">
                  <a:solidFill>
                    <a:srgbClr val="000066"/>
                  </a:solidFill>
                  <a:latin typeface="Comic Sans MS" panose="030F0702030302020204" pitchFamily="66" charset="0"/>
                </a:rPr>
                <a:t> </a:t>
              </a:r>
              <a:r>
                <a:rPr lang="it-IT" sz="2400" dirty="0" smtClean="0">
                  <a:solidFill>
                    <a:srgbClr val="000066"/>
                  </a:solidFill>
                  <a:latin typeface="Comic Sans MS" panose="030F0702030302020204" pitchFamily="66" charset="0"/>
                  <a:sym typeface="Wingdings 3" panose="05040102010807070707" pitchFamily="18" charset="2"/>
                </a:rPr>
                <a:t> </a:t>
              </a:r>
              <a:r>
                <a:rPr lang="it-IT" sz="2400" dirty="0" err="1" smtClean="0">
                  <a:solidFill>
                    <a:srgbClr val="000066"/>
                  </a:solidFill>
                  <a:latin typeface="Comic Sans MS" panose="030F0702030302020204" pitchFamily="66" charset="0"/>
                  <a:sym typeface="Wingdings 3" panose="05040102010807070707" pitchFamily="18" charset="2"/>
                </a:rPr>
                <a:t>Cu</a:t>
              </a:r>
              <a:r>
                <a:rPr lang="it-IT" sz="2400" baseline="30000" dirty="0" err="1" smtClean="0">
                  <a:solidFill>
                    <a:srgbClr val="000066"/>
                  </a:solidFill>
                  <a:latin typeface="Comic Sans MS" panose="030F0702030302020204" pitchFamily="66" charset="0"/>
                  <a:sym typeface="Wingdings 3" panose="05040102010807070707" pitchFamily="18" charset="2"/>
                </a:rPr>
                <a:t>I</a:t>
              </a:r>
              <a:endParaRPr lang="it-IT" sz="2400" baseline="30000" dirty="0">
                <a:solidFill>
                  <a:srgbClr val="000066"/>
                </a:solidFill>
                <a:latin typeface="Comic Sans MS" panose="030F0702030302020204" pitchFamily="66" charset="0"/>
              </a:endParaRPr>
            </a:p>
          </p:txBody>
        </p:sp>
      </p:grpSp>
      <p:sp>
        <p:nvSpPr>
          <p:cNvPr id="19" name="CasellaDiTesto 18"/>
          <p:cNvSpPr txBox="1"/>
          <p:nvPr/>
        </p:nvSpPr>
        <p:spPr>
          <a:xfrm>
            <a:off x="1691680" y="1935599"/>
            <a:ext cx="1728192" cy="461665"/>
          </a:xfrm>
          <a:prstGeom prst="rect">
            <a:avLst/>
          </a:prstGeom>
          <a:noFill/>
        </p:spPr>
        <p:txBody>
          <a:bodyPr wrap="square" rtlCol="0">
            <a:spAutoFit/>
          </a:bodyPr>
          <a:lstStyle/>
          <a:p>
            <a:pPr algn="ctr"/>
            <a:r>
              <a:rPr lang="it-IT" sz="2400" b="1" dirty="0" err="1" smtClean="0">
                <a:solidFill>
                  <a:srgbClr val="000066"/>
                </a:solidFill>
                <a:latin typeface="Comic Sans MS" panose="030F0702030302020204" pitchFamily="66" charset="0"/>
              </a:rPr>
              <a:t>Cu</a:t>
            </a:r>
            <a:r>
              <a:rPr lang="it-IT" sz="2400" b="1" baseline="30000" dirty="0" err="1" smtClean="0">
                <a:solidFill>
                  <a:srgbClr val="000066"/>
                </a:solidFill>
                <a:latin typeface="Comic Sans MS" panose="030F0702030302020204" pitchFamily="66" charset="0"/>
              </a:rPr>
              <a:t>II</a:t>
            </a:r>
            <a:r>
              <a:rPr lang="it-IT" sz="2400" b="1" dirty="0" smtClean="0">
                <a:solidFill>
                  <a:srgbClr val="000066"/>
                </a:solidFill>
                <a:latin typeface="Comic Sans MS" panose="030F0702030302020204" pitchFamily="66" charset="0"/>
              </a:rPr>
              <a:t>, d</a:t>
            </a:r>
            <a:r>
              <a:rPr lang="it-IT" sz="2600" b="1" baseline="30000" dirty="0" smtClean="0">
                <a:solidFill>
                  <a:srgbClr val="000066"/>
                </a:solidFill>
                <a:latin typeface="Comic Sans MS" panose="030F0702030302020204" pitchFamily="66" charset="0"/>
              </a:rPr>
              <a:t>9</a:t>
            </a:r>
            <a:endParaRPr lang="it-IT" sz="2600" b="1" baseline="30000" dirty="0">
              <a:solidFill>
                <a:srgbClr val="000066"/>
              </a:solidFill>
              <a:latin typeface="Comic Sans MS" panose="030F0702030302020204" pitchFamily="66" charset="0"/>
            </a:endParaRPr>
          </a:p>
        </p:txBody>
      </p:sp>
      <p:sp>
        <p:nvSpPr>
          <p:cNvPr id="20" name="CasellaDiTesto 19"/>
          <p:cNvSpPr txBox="1"/>
          <p:nvPr/>
        </p:nvSpPr>
        <p:spPr>
          <a:xfrm>
            <a:off x="6516216" y="1935599"/>
            <a:ext cx="1728192" cy="461665"/>
          </a:xfrm>
          <a:prstGeom prst="rect">
            <a:avLst/>
          </a:prstGeom>
          <a:noFill/>
        </p:spPr>
        <p:txBody>
          <a:bodyPr wrap="square" rtlCol="0">
            <a:spAutoFit/>
          </a:bodyPr>
          <a:lstStyle/>
          <a:p>
            <a:pPr algn="ctr"/>
            <a:r>
              <a:rPr lang="it-IT" sz="2400" b="1" dirty="0" err="1" smtClean="0">
                <a:solidFill>
                  <a:srgbClr val="C00000"/>
                </a:solidFill>
                <a:latin typeface="Comic Sans MS" panose="030F0702030302020204" pitchFamily="66" charset="0"/>
              </a:rPr>
              <a:t>Cu</a:t>
            </a:r>
            <a:r>
              <a:rPr lang="it-IT" sz="2400" b="1" baseline="30000" dirty="0" err="1" smtClean="0">
                <a:solidFill>
                  <a:srgbClr val="C00000"/>
                </a:solidFill>
                <a:latin typeface="Comic Sans MS" panose="030F0702030302020204" pitchFamily="66" charset="0"/>
              </a:rPr>
              <a:t>I</a:t>
            </a:r>
            <a:r>
              <a:rPr lang="it-IT" sz="2400" b="1" dirty="0" smtClean="0">
                <a:solidFill>
                  <a:srgbClr val="C00000"/>
                </a:solidFill>
                <a:latin typeface="Comic Sans MS" panose="030F0702030302020204" pitchFamily="66" charset="0"/>
              </a:rPr>
              <a:t>, d</a:t>
            </a:r>
            <a:r>
              <a:rPr lang="it-IT" sz="2600" b="1" baseline="30000" dirty="0" smtClean="0">
                <a:solidFill>
                  <a:srgbClr val="C00000"/>
                </a:solidFill>
                <a:latin typeface="Comic Sans MS" panose="030F0702030302020204" pitchFamily="66" charset="0"/>
              </a:rPr>
              <a:t>10</a:t>
            </a:r>
            <a:endParaRPr lang="it-IT" sz="2600" b="1" baseline="30000" dirty="0">
              <a:solidFill>
                <a:srgbClr val="C00000"/>
              </a:solidFill>
              <a:latin typeface="Comic Sans MS" panose="030F0702030302020204" pitchFamily="66" charset="0"/>
            </a:endParaRPr>
          </a:p>
        </p:txBody>
      </p:sp>
      <p:grpSp>
        <p:nvGrpSpPr>
          <p:cNvPr id="26" name="Gruppo 25"/>
          <p:cNvGrpSpPr/>
          <p:nvPr/>
        </p:nvGrpSpPr>
        <p:grpSpPr>
          <a:xfrm>
            <a:off x="251520" y="2543175"/>
            <a:ext cx="4271268" cy="3141663"/>
            <a:chOff x="251520" y="2543175"/>
            <a:chExt cx="4271268" cy="3141663"/>
          </a:xfrm>
        </p:grpSpPr>
        <p:graphicFrame>
          <p:nvGraphicFramePr>
            <p:cNvPr id="15" name="Oggetto 14"/>
            <p:cNvGraphicFramePr>
              <a:graphicFrameLocks noChangeAspect="1"/>
            </p:cNvGraphicFramePr>
            <p:nvPr>
              <p:extLst>
                <p:ext uri="{D42A27DB-BD31-4B8C-83A1-F6EECF244321}">
                  <p14:modId xmlns:p14="http://schemas.microsoft.com/office/powerpoint/2010/main" val="2694845235"/>
                </p:ext>
              </p:extLst>
            </p:nvPr>
          </p:nvGraphicFramePr>
          <p:xfrm>
            <a:off x="1162050" y="2543175"/>
            <a:ext cx="3360738" cy="3141663"/>
          </p:xfrm>
          <a:graphic>
            <a:graphicData uri="http://schemas.openxmlformats.org/presentationml/2006/ole">
              <mc:AlternateContent xmlns:mc="http://schemas.openxmlformats.org/markup-compatibility/2006">
                <mc:Choice xmlns:v="urn:schemas-microsoft-com:vml" Requires="v">
                  <p:oleObj spid="_x0000_s409770" name="Document" r:id="rId4" imgW="3057480" imgH="2857680" progId="ChemWindow.Document">
                    <p:embed/>
                  </p:oleObj>
                </mc:Choice>
                <mc:Fallback>
                  <p:oleObj name="Document" r:id="rId4" imgW="3057480" imgH="2857680" progId="ChemWindow.Document">
                    <p:embed/>
                    <p:pic>
                      <p:nvPicPr>
                        <p:cNvPr id="0" name=""/>
                        <p:cNvPicPr/>
                        <p:nvPr/>
                      </p:nvPicPr>
                      <p:blipFill>
                        <a:blip r:embed="rId5"/>
                        <a:stretch>
                          <a:fillRect/>
                        </a:stretch>
                      </p:blipFill>
                      <p:spPr>
                        <a:xfrm>
                          <a:off x="1162050" y="2543175"/>
                          <a:ext cx="3360738" cy="3141663"/>
                        </a:xfrm>
                        <a:prstGeom prst="rect">
                          <a:avLst/>
                        </a:prstGeom>
                      </p:spPr>
                    </p:pic>
                  </p:oleObj>
                </mc:Fallback>
              </mc:AlternateContent>
            </a:graphicData>
          </a:graphic>
        </p:graphicFrame>
        <p:sp>
          <p:nvSpPr>
            <p:cNvPr id="21" name="CasellaDiTesto 20"/>
            <p:cNvSpPr txBox="1"/>
            <p:nvPr/>
          </p:nvSpPr>
          <p:spPr>
            <a:xfrm>
              <a:off x="251520" y="3036044"/>
              <a:ext cx="792088" cy="369332"/>
            </a:xfrm>
            <a:prstGeom prst="rect">
              <a:avLst/>
            </a:prstGeom>
            <a:noFill/>
          </p:spPr>
          <p:txBody>
            <a:bodyPr wrap="square" rtlCol="0">
              <a:spAutoFit/>
            </a:bodyPr>
            <a:lstStyle/>
            <a:p>
              <a:r>
                <a:rPr lang="it-IT" b="1" dirty="0" smtClean="0">
                  <a:solidFill>
                    <a:srgbClr val="000066"/>
                  </a:solidFill>
                  <a:latin typeface="Comic Sans MS" panose="030F0702030302020204" pitchFamily="66" charset="0"/>
                </a:rPr>
                <a:t>n = 5</a:t>
              </a:r>
              <a:endParaRPr lang="it-IT" b="1" dirty="0">
                <a:solidFill>
                  <a:srgbClr val="000066"/>
                </a:solidFill>
                <a:latin typeface="Comic Sans MS" panose="030F0702030302020204" pitchFamily="66" charset="0"/>
              </a:endParaRPr>
            </a:p>
          </p:txBody>
        </p:sp>
        <p:sp>
          <p:nvSpPr>
            <p:cNvPr id="22" name="CasellaDiTesto 21"/>
            <p:cNvSpPr txBox="1"/>
            <p:nvPr/>
          </p:nvSpPr>
          <p:spPr>
            <a:xfrm>
              <a:off x="251520" y="4773528"/>
              <a:ext cx="1440160" cy="369332"/>
            </a:xfrm>
            <a:prstGeom prst="rect">
              <a:avLst/>
            </a:prstGeom>
            <a:noFill/>
          </p:spPr>
          <p:txBody>
            <a:bodyPr wrap="square" rtlCol="0">
              <a:spAutoFit/>
            </a:bodyPr>
            <a:lstStyle/>
            <a:p>
              <a:r>
                <a:rPr lang="it-IT" b="1" dirty="0" smtClean="0">
                  <a:solidFill>
                    <a:srgbClr val="000066"/>
                  </a:solidFill>
                  <a:latin typeface="Comic Sans MS" panose="030F0702030302020204" pitchFamily="66" charset="0"/>
                </a:rPr>
                <a:t>n = 4 + 2</a:t>
              </a:r>
              <a:endParaRPr lang="it-IT" b="1" dirty="0">
                <a:solidFill>
                  <a:srgbClr val="000066"/>
                </a:solidFill>
                <a:latin typeface="Comic Sans MS" panose="030F0702030302020204" pitchFamily="66" charset="0"/>
              </a:endParaRPr>
            </a:p>
          </p:txBody>
        </p:sp>
      </p:grpSp>
      <p:grpSp>
        <p:nvGrpSpPr>
          <p:cNvPr id="27" name="Gruppo 26"/>
          <p:cNvGrpSpPr/>
          <p:nvPr/>
        </p:nvGrpSpPr>
        <p:grpSpPr>
          <a:xfrm>
            <a:off x="6012160" y="2530475"/>
            <a:ext cx="2165053" cy="2973388"/>
            <a:chOff x="6012160" y="2530475"/>
            <a:chExt cx="2165053" cy="2973388"/>
          </a:xfrm>
        </p:grpSpPr>
        <p:graphicFrame>
          <p:nvGraphicFramePr>
            <p:cNvPr id="16" name="Oggetto 15"/>
            <p:cNvGraphicFramePr>
              <a:graphicFrameLocks noChangeAspect="1"/>
            </p:cNvGraphicFramePr>
            <p:nvPr>
              <p:extLst>
                <p:ext uri="{D42A27DB-BD31-4B8C-83A1-F6EECF244321}">
                  <p14:modId xmlns:p14="http://schemas.microsoft.com/office/powerpoint/2010/main" val="1011680853"/>
                </p:ext>
              </p:extLst>
            </p:nvPr>
          </p:nvGraphicFramePr>
          <p:xfrm>
            <a:off x="6865938" y="2530475"/>
            <a:ext cx="1311275" cy="2973388"/>
          </p:xfrm>
          <a:graphic>
            <a:graphicData uri="http://schemas.openxmlformats.org/presentationml/2006/ole">
              <mc:AlternateContent xmlns:mc="http://schemas.openxmlformats.org/markup-compatibility/2006">
                <mc:Choice xmlns:v="urn:schemas-microsoft-com:vml" Requires="v">
                  <p:oleObj spid="_x0000_s409771" name="Document" r:id="rId6" imgW="1143000" imgH="2590920" progId="ChemWindow.Document">
                    <p:embed/>
                  </p:oleObj>
                </mc:Choice>
                <mc:Fallback>
                  <p:oleObj name="Document" r:id="rId6" imgW="1143000" imgH="2590920" progId="ChemWindow.Document">
                    <p:embed/>
                    <p:pic>
                      <p:nvPicPr>
                        <p:cNvPr id="0" name=""/>
                        <p:cNvPicPr/>
                        <p:nvPr/>
                      </p:nvPicPr>
                      <p:blipFill>
                        <a:blip r:embed="rId7"/>
                        <a:stretch>
                          <a:fillRect/>
                        </a:stretch>
                      </p:blipFill>
                      <p:spPr>
                        <a:xfrm>
                          <a:off x="6865938" y="2530475"/>
                          <a:ext cx="1311275" cy="2973388"/>
                        </a:xfrm>
                        <a:prstGeom prst="rect">
                          <a:avLst/>
                        </a:prstGeom>
                      </p:spPr>
                    </p:pic>
                  </p:oleObj>
                </mc:Fallback>
              </mc:AlternateContent>
            </a:graphicData>
          </a:graphic>
        </p:graphicFrame>
        <p:sp>
          <p:nvSpPr>
            <p:cNvPr id="23" name="CasellaDiTesto 22"/>
            <p:cNvSpPr txBox="1"/>
            <p:nvPr/>
          </p:nvSpPr>
          <p:spPr>
            <a:xfrm>
              <a:off x="6012160" y="3045336"/>
              <a:ext cx="792088" cy="369332"/>
            </a:xfrm>
            <a:prstGeom prst="rect">
              <a:avLst/>
            </a:prstGeom>
            <a:noFill/>
          </p:spPr>
          <p:txBody>
            <a:bodyPr wrap="square" rtlCol="0">
              <a:spAutoFit/>
            </a:bodyPr>
            <a:lstStyle/>
            <a:p>
              <a:r>
                <a:rPr lang="it-IT" b="1" dirty="0" smtClean="0">
                  <a:solidFill>
                    <a:srgbClr val="C00000"/>
                  </a:solidFill>
                  <a:latin typeface="Comic Sans MS" panose="030F0702030302020204" pitchFamily="66" charset="0"/>
                </a:rPr>
                <a:t>n = 3</a:t>
              </a:r>
              <a:endParaRPr lang="it-IT" b="1" dirty="0">
                <a:solidFill>
                  <a:srgbClr val="C00000"/>
                </a:solidFill>
                <a:latin typeface="Comic Sans MS" panose="030F0702030302020204" pitchFamily="66" charset="0"/>
              </a:endParaRPr>
            </a:p>
          </p:txBody>
        </p:sp>
        <p:sp>
          <p:nvSpPr>
            <p:cNvPr id="24" name="CasellaDiTesto 23"/>
            <p:cNvSpPr txBox="1"/>
            <p:nvPr/>
          </p:nvSpPr>
          <p:spPr>
            <a:xfrm>
              <a:off x="6012160" y="4845536"/>
              <a:ext cx="792088" cy="369332"/>
            </a:xfrm>
            <a:prstGeom prst="rect">
              <a:avLst/>
            </a:prstGeom>
            <a:noFill/>
          </p:spPr>
          <p:txBody>
            <a:bodyPr wrap="square" rtlCol="0">
              <a:spAutoFit/>
            </a:bodyPr>
            <a:lstStyle/>
            <a:p>
              <a:r>
                <a:rPr lang="it-IT" b="1" dirty="0" smtClean="0">
                  <a:solidFill>
                    <a:srgbClr val="C00000"/>
                  </a:solidFill>
                  <a:latin typeface="Comic Sans MS" panose="030F0702030302020204" pitchFamily="66" charset="0"/>
                </a:rPr>
                <a:t>n = 4</a:t>
              </a:r>
              <a:endParaRPr lang="it-IT" b="1" dirty="0">
                <a:solidFill>
                  <a:srgbClr val="C00000"/>
                </a:solidFill>
                <a:latin typeface="Comic Sans MS" panose="030F0702030302020204" pitchFamily="66" charset="0"/>
              </a:endParaRPr>
            </a:p>
          </p:txBody>
        </p:sp>
      </p:grpSp>
      <p:pic>
        <p:nvPicPr>
          <p:cNvPr id="29" name="Immagine 28"/>
          <p:cNvPicPr>
            <a:picLocks noChangeAspect="1"/>
          </p:cNvPicPr>
          <p:nvPr/>
        </p:nvPicPr>
        <p:blipFill>
          <a:blip r:embed="rId8"/>
          <a:stretch>
            <a:fillRect/>
          </a:stretch>
        </p:blipFill>
        <p:spPr>
          <a:xfrm>
            <a:off x="1654811" y="2371252"/>
            <a:ext cx="5834378" cy="2115495"/>
          </a:xfrm>
          <a:prstGeom prst="rect">
            <a:avLst/>
          </a:prstGeom>
        </p:spPr>
      </p:pic>
    </p:spTree>
    <p:extLst>
      <p:ext uri="{BB962C8B-B14F-4D97-AF65-F5344CB8AC3E}">
        <p14:creationId xmlns:p14="http://schemas.microsoft.com/office/powerpoint/2010/main" val="313884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wipe(up)">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fltVal val="0"/>
                                          </p:val>
                                        </p:tav>
                                        <p:tav tm="100000">
                                          <p:val>
                                            <p:strVal val="#ppt_w"/>
                                          </p:val>
                                        </p:tav>
                                      </p:tavLst>
                                    </p:anim>
                                    <p:anim calcmode="lin" valueType="num">
                                      <p:cBhvr>
                                        <p:cTn id="28" dur="500" fill="hold"/>
                                        <p:tgtEl>
                                          <p:spTgt spid="29"/>
                                        </p:tgtEl>
                                        <p:attrNameLst>
                                          <p:attrName>ppt_h</p:attrName>
                                        </p:attrNameLst>
                                      </p:cBhvr>
                                      <p:tavLst>
                                        <p:tav tm="0">
                                          <p:val>
                                            <p:fltVal val="0"/>
                                          </p:val>
                                        </p:tav>
                                        <p:tav tm="100000">
                                          <p:val>
                                            <p:strVal val="#ppt_h"/>
                                          </p:val>
                                        </p:tav>
                                      </p:tavLst>
                                    </p:anim>
                                    <p:animEffect transition="in" filter="fade">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2"/>
          <a:srcRect t="8524" b="19030"/>
          <a:stretch/>
        </p:blipFill>
        <p:spPr>
          <a:xfrm>
            <a:off x="323528" y="92221"/>
            <a:ext cx="4499992" cy="2252549"/>
          </a:xfrm>
          <a:prstGeom prst="rect">
            <a:avLst/>
          </a:prstGeom>
        </p:spPr>
      </p:pic>
      <p:sp>
        <p:nvSpPr>
          <p:cNvPr id="2" name="Rettangolo 1"/>
          <p:cNvSpPr/>
          <p:nvPr/>
        </p:nvSpPr>
        <p:spPr>
          <a:xfrm>
            <a:off x="35496" y="2455728"/>
            <a:ext cx="8874732" cy="1754326"/>
          </a:xfrm>
          <a:prstGeom prst="rect">
            <a:avLst/>
          </a:prstGeom>
        </p:spPr>
        <p:txBody>
          <a:bodyPr wrap="square">
            <a:spAutoFit/>
          </a:bodyPr>
          <a:lstStyle/>
          <a:p>
            <a:pPr algn="just"/>
            <a:r>
              <a:rPr lang="it-IT" b="1" i="1" dirty="0" err="1">
                <a:solidFill>
                  <a:srgbClr val="222222"/>
                </a:solidFill>
                <a:latin typeface="Friz Quadrata Std" panose="020E0602040504020404" pitchFamily="34" charset="0"/>
              </a:rPr>
              <a:t>Limulus</a:t>
            </a:r>
            <a:r>
              <a:rPr lang="it-IT" b="1" i="1" dirty="0">
                <a:solidFill>
                  <a:srgbClr val="222222"/>
                </a:solidFill>
                <a:latin typeface="Friz Quadrata Std" panose="020E0602040504020404" pitchFamily="34" charset="0"/>
              </a:rPr>
              <a:t> </a:t>
            </a:r>
            <a:r>
              <a:rPr lang="it-IT" b="1" i="1" dirty="0" err="1" smtClean="0">
                <a:solidFill>
                  <a:srgbClr val="222222"/>
                </a:solidFill>
                <a:latin typeface="Friz Quadrata Std" panose="020E0602040504020404" pitchFamily="34" charset="0"/>
              </a:rPr>
              <a:t>polyphemus</a:t>
            </a:r>
            <a:r>
              <a:rPr lang="it-IT" dirty="0" smtClean="0">
                <a:solidFill>
                  <a:srgbClr val="222222"/>
                </a:solidFill>
                <a:latin typeface="Friz Quadrata Std" panose="020E0602040504020404" pitchFamily="34" charset="0"/>
              </a:rPr>
              <a:t>, artropode</a:t>
            </a:r>
            <a:r>
              <a:rPr lang="it-IT" dirty="0">
                <a:solidFill>
                  <a:srgbClr val="222222"/>
                </a:solidFill>
                <a:latin typeface="Friz Quadrata Std" panose="020E0602040504020404" pitchFamily="34" charset="0"/>
              </a:rPr>
              <a:t> </a:t>
            </a:r>
            <a:r>
              <a:rPr lang="it-IT" dirty="0" smtClean="0">
                <a:solidFill>
                  <a:srgbClr val="222222"/>
                </a:solidFill>
                <a:latin typeface="Friz Quadrata Std" panose="020E0602040504020404" pitchFamily="34" charset="0"/>
              </a:rPr>
              <a:t>diffuso lungo le coste nordamericane. Nonostante </a:t>
            </a:r>
            <a:r>
              <a:rPr lang="it-IT" dirty="0">
                <a:solidFill>
                  <a:srgbClr val="222222"/>
                </a:solidFill>
                <a:latin typeface="Friz Quadrata Std" panose="020E0602040504020404" pitchFamily="34" charset="0"/>
              </a:rPr>
              <a:t>il suo nome comune in inglese (</a:t>
            </a:r>
            <a:r>
              <a:rPr lang="it-IT" i="1" dirty="0">
                <a:solidFill>
                  <a:srgbClr val="222222"/>
                </a:solidFill>
                <a:latin typeface="Friz Quadrata Std" panose="020E0602040504020404" pitchFamily="34" charset="0"/>
              </a:rPr>
              <a:t>Atlantic </a:t>
            </a:r>
            <a:r>
              <a:rPr lang="it-IT" i="1" dirty="0" err="1">
                <a:solidFill>
                  <a:srgbClr val="222222"/>
                </a:solidFill>
                <a:latin typeface="Friz Quadrata Std" panose="020E0602040504020404" pitchFamily="34" charset="0"/>
              </a:rPr>
              <a:t>horseshoe</a:t>
            </a:r>
            <a:r>
              <a:rPr lang="it-IT" i="1" dirty="0">
                <a:solidFill>
                  <a:srgbClr val="222222"/>
                </a:solidFill>
                <a:latin typeface="Friz Quadrata Std" panose="020E0602040504020404" pitchFamily="34" charset="0"/>
              </a:rPr>
              <a:t> </a:t>
            </a:r>
            <a:r>
              <a:rPr lang="it-IT" i="1" dirty="0" err="1" smtClean="0">
                <a:solidFill>
                  <a:srgbClr val="222222"/>
                </a:solidFill>
                <a:latin typeface="Friz Quadrata Std" panose="020E0602040504020404" pitchFamily="34" charset="0"/>
              </a:rPr>
              <a:t>crab</a:t>
            </a:r>
            <a:r>
              <a:rPr lang="it-IT" i="1" dirty="0">
                <a:solidFill>
                  <a:srgbClr val="222222"/>
                </a:solidFill>
                <a:latin typeface="Friz Quadrata Std" panose="020E0602040504020404" pitchFamily="34" charset="0"/>
              </a:rPr>
              <a:t>:</a:t>
            </a:r>
            <a:r>
              <a:rPr lang="it-IT" dirty="0" smtClean="0">
                <a:solidFill>
                  <a:srgbClr val="222222"/>
                </a:solidFill>
                <a:latin typeface="Friz Quadrata Std" panose="020E0602040504020404" pitchFamily="34" charset="0"/>
              </a:rPr>
              <a:t> </a:t>
            </a:r>
            <a:r>
              <a:rPr lang="it-IT" dirty="0">
                <a:solidFill>
                  <a:srgbClr val="222222"/>
                </a:solidFill>
                <a:latin typeface="Friz Quadrata Std" panose="020E0602040504020404" pitchFamily="34" charset="0"/>
              </a:rPr>
              <a:t>"granchio atlantico a ferro di cavallo"), </a:t>
            </a:r>
            <a:r>
              <a:rPr lang="it-IT" dirty="0" smtClean="0">
                <a:solidFill>
                  <a:srgbClr val="222222"/>
                </a:solidFill>
                <a:latin typeface="Friz Quadrata Std" panose="020E0602040504020404" pitchFamily="34" charset="0"/>
              </a:rPr>
              <a:t>che deriva dall'aspetto </a:t>
            </a:r>
            <a:r>
              <a:rPr lang="it-IT" dirty="0">
                <a:solidFill>
                  <a:srgbClr val="222222"/>
                </a:solidFill>
                <a:latin typeface="Friz Quadrata Std" panose="020E0602040504020404" pitchFamily="34" charset="0"/>
              </a:rPr>
              <a:t>corazzato e dalla forma </a:t>
            </a:r>
            <a:r>
              <a:rPr lang="it-IT" dirty="0" smtClean="0">
                <a:solidFill>
                  <a:srgbClr val="222222"/>
                </a:solidFill>
                <a:latin typeface="Friz Quadrata Std" panose="020E0602040504020404" pitchFamily="34" charset="0"/>
              </a:rPr>
              <a:t>del </a:t>
            </a:r>
            <a:r>
              <a:rPr lang="it-IT" dirty="0">
                <a:solidFill>
                  <a:srgbClr val="222222"/>
                </a:solidFill>
                <a:latin typeface="Friz Quadrata Std" panose="020E0602040504020404" pitchFamily="34" charset="0"/>
              </a:rPr>
              <a:t>corpo, è più strettamente </a:t>
            </a:r>
            <a:r>
              <a:rPr lang="it-IT" dirty="0" smtClean="0">
                <a:solidFill>
                  <a:srgbClr val="222222"/>
                </a:solidFill>
                <a:latin typeface="Friz Quadrata Std" panose="020E0602040504020404" pitchFamily="34" charset="0"/>
              </a:rPr>
              <a:t>imparentato con ragni e scorpioni che con i veri e propri granchi. Raggiunge i 60 cm. </a:t>
            </a:r>
            <a:r>
              <a:rPr lang="it-IT" b="1" dirty="0">
                <a:solidFill>
                  <a:srgbClr val="222222"/>
                </a:solidFill>
                <a:latin typeface="Friz Quadrata Std" panose="020E0602040504020404" pitchFamily="34" charset="0"/>
              </a:rPr>
              <a:t>Il sangue dei limuli è quasi incolore, ma a contatto con l'aria assume una colorazione </a:t>
            </a:r>
            <a:r>
              <a:rPr lang="it-IT" b="1" dirty="0" smtClean="0">
                <a:solidFill>
                  <a:srgbClr val="222222"/>
                </a:solidFill>
                <a:latin typeface="Friz Quadrata Std" panose="020E0602040504020404" pitchFamily="34" charset="0"/>
              </a:rPr>
              <a:t>azzurra</a:t>
            </a:r>
            <a:r>
              <a:rPr lang="it-IT" dirty="0" smtClean="0">
                <a:solidFill>
                  <a:srgbClr val="222222"/>
                </a:solidFill>
                <a:latin typeface="Friz Quadrata Std" panose="020E0602040504020404" pitchFamily="34" charset="0"/>
              </a:rPr>
              <a:t>. </a:t>
            </a:r>
            <a:endParaRPr lang="it-IT" b="0" i="0" dirty="0">
              <a:solidFill>
                <a:srgbClr val="222222"/>
              </a:solidFill>
              <a:effectLst/>
              <a:latin typeface="Friz Quadrata Std" panose="020E0602040504020404" pitchFamily="34" charset="0"/>
            </a:endParaRPr>
          </a:p>
        </p:txBody>
      </p:sp>
      <p:pic>
        <p:nvPicPr>
          <p:cNvPr id="5" name="Immagine 4"/>
          <p:cNvPicPr>
            <a:picLocks noChangeAspect="1"/>
          </p:cNvPicPr>
          <p:nvPr/>
        </p:nvPicPr>
        <p:blipFill rotWithShape="1">
          <a:blip r:embed="rId3"/>
          <a:srcRect l="1963" t="6380" b="8606"/>
          <a:stretch/>
        </p:blipFill>
        <p:spPr>
          <a:xfrm>
            <a:off x="5124769" y="-6213"/>
            <a:ext cx="3614851" cy="2350983"/>
          </a:xfrm>
          <a:prstGeom prst="rect">
            <a:avLst/>
          </a:prstGeom>
        </p:spPr>
      </p:pic>
      <p:pic>
        <p:nvPicPr>
          <p:cNvPr id="411650" name="Picture 2" descr="Image result for limulus polyphemus blood"/>
          <p:cNvPicPr>
            <a:picLocks noChangeAspect="1" noChangeArrowheads="1"/>
          </p:cNvPicPr>
          <p:nvPr/>
        </p:nvPicPr>
        <p:blipFill rotWithShape="1">
          <a:blip r:embed="rId4">
            <a:extLst>
              <a:ext uri="{28A0092B-C50C-407E-A947-70E740481C1C}">
                <a14:useLocalDpi xmlns:a14="http://schemas.microsoft.com/office/drawing/2010/main" val="0"/>
              </a:ext>
            </a:extLst>
          </a:blip>
          <a:srcRect t="8714" b="17214"/>
          <a:stretch/>
        </p:blipFill>
        <p:spPr bwMode="auto">
          <a:xfrm>
            <a:off x="1763688" y="4472638"/>
            <a:ext cx="5749046" cy="223566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o 5"/>
          <p:cNvGrpSpPr/>
          <p:nvPr/>
        </p:nvGrpSpPr>
        <p:grpSpPr>
          <a:xfrm>
            <a:off x="1857820" y="5834743"/>
            <a:ext cx="5602515" cy="545177"/>
            <a:chOff x="1088571" y="5834743"/>
            <a:chExt cx="5602515" cy="545177"/>
          </a:xfrm>
        </p:grpSpPr>
        <p:sp>
          <p:nvSpPr>
            <p:cNvPr id="8" name="Rettangolo 7"/>
            <p:cNvSpPr/>
            <p:nvPr/>
          </p:nvSpPr>
          <p:spPr>
            <a:xfrm>
              <a:off x="1172679" y="5834743"/>
              <a:ext cx="5518407" cy="449943"/>
            </a:xfrm>
            <a:prstGeom prst="rect">
              <a:avLst/>
            </a:prstGeom>
            <a:solidFill>
              <a:srgbClr val="00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p>
          </p:txBody>
        </p:sp>
        <p:sp>
          <p:nvSpPr>
            <p:cNvPr id="9" name="CasellaDiTesto 8"/>
            <p:cNvSpPr txBox="1"/>
            <p:nvPr/>
          </p:nvSpPr>
          <p:spPr>
            <a:xfrm>
              <a:off x="1088571" y="5918255"/>
              <a:ext cx="5518407" cy="461665"/>
            </a:xfrm>
            <a:prstGeom prst="rect">
              <a:avLst/>
            </a:prstGeom>
            <a:solidFill>
              <a:srgbClr val="CCFFFF"/>
            </a:solidFill>
            <a:ln>
              <a:solidFill>
                <a:schemeClr val="tx1"/>
              </a:solidFill>
            </a:ln>
          </p:spPr>
          <p:txBody>
            <a:bodyPr wrap="square" rtlCol="0">
              <a:spAutoFit/>
            </a:bodyPr>
            <a:lstStyle/>
            <a:p>
              <a:pPr algn="ctr"/>
              <a:r>
                <a:rPr lang="it-IT" sz="2400">
                  <a:solidFill>
                    <a:srgbClr val="000066"/>
                  </a:solidFill>
                  <a:latin typeface="Comic Sans MS" pitchFamily="66" charset="0"/>
                </a:rPr>
                <a:t>emocianina: proteina respiratoria</a:t>
              </a:r>
              <a:endParaRPr lang="it-IT" sz="2400" baseline="30000" dirty="0">
                <a:solidFill>
                  <a:srgbClr val="000066"/>
                </a:solidFill>
                <a:latin typeface="Comic Sans MS" pitchFamily="66" charset="0"/>
              </a:endParaRPr>
            </a:p>
          </p:txBody>
        </p:sp>
      </p:grpSp>
      <p:sp>
        <p:nvSpPr>
          <p:cNvPr id="7" name="CasellaDiTesto 6"/>
          <p:cNvSpPr txBox="1"/>
          <p:nvPr/>
        </p:nvSpPr>
        <p:spPr>
          <a:xfrm>
            <a:off x="0" y="4071936"/>
            <a:ext cx="9144000" cy="369332"/>
          </a:xfrm>
          <a:prstGeom prst="rect">
            <a:avLst/>
          </a:prstGeom>
          <a:noFill/>
        </p:spPr>
        <p:txBody>
          <a:bodyPr wrap="square" rtlCol="0">
            <a:spAutoFit/>
          </a:bodyPr>
          <a:lstStyle/>
          <a:p>
            <a:r>
              <a:rPr lang="it-IT" dirty="0">
                <a:solidFill>
                  <a:srgbClr val="222222"/>
                </a:solidFill>
                <a:latin typeface="Friz Quadrata Std" panose="020E0602040504020404" pitchFamily="34" charset="0"/>
              </a:rPr>
              <a:t>Viene estratto per ‘salasso’ dai limuli per le sue proprietà immunitarie (</a:t>
            </a:r>
            <a:r>
              <a:rPr lang="it-IT" dirty="0" err="1">
                <a:solidFill>
                  <a:srgbClr val="222222"/>
                </a:solidFill>
                <a:latin typeface="Friz Quadrata Std" panose="020E0602040504020404" pitchFamily="34" charset="0"/>
              </a:rPr>
              <a:t>Alibaba</a:t>
            </a:r>
            <a:r>
              <a:rPr lang="it-IT" dirty="0">
                <a:solidFill>
                  <a:srgbClr val="222222"/>
                </a:solidFill>
                <a:latin typeface="Friz Quadrata Std" panose="020E0602040504020404" pitchFamily="34" charset="0"/>
              </a:rPr>
              <a:t>: </a:t>
            </a:r>
            <a:r>
              <a:rPr lang="it-IT" dirty="0" smtClean="0">
                <a:solidFill>
                  <a:srgbClr val="222222"/>
                </a:solidFill>
                <a:latin typeface="Friz Quadrata Std" panose="020E0602040504020404" pitchFamily="34" charset="0"/>
              </a:rPr>
              <a:t>4000 $ L</a:t>
            </a:r>
            <a:r>
              <a:rPr lang="it-IT" baseline="30000" dirty="0" smtClean="0">
                <a:solidFill>
                  <a:srgbClr val="222222"/>
                </a:solidFill>
                <a:latin typeface="Friz Quadrata Std" panose="020E0602040504020404" pitchFamily="34" charset="0"/>
              </a:rPr>
              <a:t>-1</a:t>
            </a:r>
            <a:r>
              <a:rPr lang="it-IT" dirty="0" smtClean="0">
                <a:solidFill>
                  <a:srgbClr val="222222"/>
                </a:solidFill>
                <a:latin typeface="Friz Quadrata Std" panose="020E0602040504020404" pitchFamily="34" charset="0"/>
              </a:rPr>
              <a:t>)</a:t>
            </a:r>
            <a:endParaRPr lang="it-IT" dirty="0"/>
          </a:p>
        </p:txBody>
      </p:sp>
    </p:spTree>
    <p:extLst>
      <p:ext uri="{BB962C8B-B14F-4D97-AF65-F5344CB8AC3E}">
        <p14:creationId xmlns:p14="http://schemas.microsoft.com/office/powerpoint/2010/main" val="90864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11650"/>
                                        </p:tgtEl>
                                        <p:attrNameLst>
                                          <p:attrName>style.visibility</p:attrName>
                                        </p:attrNameLst>
                                      </p:cBhvr>
                                      <p:to>
                                        <p:strVal val="visible"/>
                                      </p:to>
                                    </p:set>
                                    <p:animEffect transition="in" filter="wipe(left)">
                                      <p:cBhvr>
                                        <p:cTn id="12" dur="500"/>
                                        <p:tgtEl>
                                          <p:spTgt spid="4116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rotWithShape="1">
          <a:blip r:embed="rId2">
            <a:extLst>
              <a:ext uri="{28A0092B-C50C-407E-A947-70E740481C1C}">
                <a14:useLocalDpi xmlns:a14="http://schemas.microsoft.com/office/drawing/2010/main" val="0"/>
              </a:ext>
            </a:extLst>
          </a:blip>
          <a:srcRect l="27162" t="6598" r="28738" b="13598"/>
          <a:stretch/>
        </p:blipFill>
        <p:spPr>
          <a:xfrm>
            <a:off x="4644044" y="2384013"/>
            <a:ext cx="4032448" cy="4104456"/>
          </a:xfrm>
          <a:prstGeom prst="rect">
            <a:avLst/>
          </a:prstGeom>
        </p:spPr>
      </p:pic>
      <p:pic>
        <p:nvPicPr>
          <p:cNvPr id="4" name="Immagine 3"/>
          <p:cNvPicPr>
            <a:picLocks noChangeAspect="1"/>
          </p:cNvPicPr>
          <p:nvPr/>
        </p:nvPicPr>
        <p:blipFill rotWithShape="1">
          <a:blip r:embed="rId3">
            <a:extLst>
              <a:ext uri="{28A0092B-C50C-407E-A947-70E740481C1C}">
                <a14:useLocalDpi xmlns:a14="http://schemas.microsoft.com/office/drawing/2010/main" val="0"/>
              </a:ext>
            </a:extLst>
          </a:blip>
          <a:srcRect l="25987" t="5600" r="27551" b="13196"/>
          <a:stretch/>
        </p:blipFill>
        <p:spPr>
          <a:xfrm>
            <a:off x="395572" y="2420888"/>
            <a:ext cx="4248472" cy="4176464"/>
          </a:xfrm>
          <a:prstGeom prst="rect">
            <a:avLst/>
          </a:prstGeom>
        </p:spPr>
      </p:pic>
      <p:sp>
        <p:nvSpPr>
          <p:cNvPr id="5" name="CasellaDiTesto 4"/>
          <p:cNvSpPr txBox="1"/>
          <p:nvPr/>
        </p:nvSpPr>
        <p:spPr>
          <a:xfrm>
            <a:off x="146974" y="155975"/>
            <a:ext cx="8997026" cy="584775"/>
          </a:xfrm>
          <a:prstGeom prst="rect">
            <a:avLst/>
          </a:prstGeom>
          <a:noFill/>
        </p:spPr>
        <p:txBody>
          <a:bodyPr wrap="square" rtlCol="0">
            <a:spAutoFit/>
          </a:bodyPr>
          <a:lstStyle/>
          <a:p>
            <a:r>
              <a:rPr lang="it-IT" sz="1600" dirty="0" err="1" smtClean="0">
                <a:latin typeface="Comic Sans MS" panose="030F0702030302020204" pitchFamily="66" charset="0"/>
              </a:rPr>
              <a:t>Hazes</a:t>
            </a:r>
            <a:r>
              <a:rPr lang="it-IT" sz="1600" dirty="0" smtClean="0">
                <a:latin typeface="Comic Sans MS" panose="030F0702030302020204" pitchFamily="66" charset="0"/>
              </a:rPr>
              <a:t>, B; </a:t>
            </a:r>
            <a:r>
              <a:rPr lang="it-IT" sz="1600" dirty="0" err="1" smtClean="0">
                <a:latin typeface="Comic Sans MS" panose="030F0702030302020204" pitchFamily="66" charset="0"/>
              </a:rPr>
              <a:t>Kalk</a:t>
            </a:r>
            <a:r>
              <a:rPr lang="it-IT" sz="1600" dirty="0" smtClean="0">
                <a:latin typeface="Comic Sans MS" panose="030F0702030302020204" pitchFamily="66" charset="0"/>
              </a:rPr>
              <a:t>, K. H., </a:t>
            </a:r>
            <a:r>
              <a:rPr lang="it-IT" sz="1600" dirty="0" err="1" smtClean="0">
                <a:latin typeface="Comic Sans MS" panose="030F0702030302020204" pitchFamily="66" charset="0"/>
              </a:rPr>
              <a:t>Hol</a:t>
            </a:r>
            <a:r>
              <a:rPr lang="it-IT" sz="1600" dirty="0" smtClean="0">
                <a:latin typeface="Comic Sans MS" panose="030F0702030302020204" pitchFamily="66" charset="0"/>
              </a:rPr>
              <a:t>, G. J.; Magnus, K. A.; </a:t>
            </a:r>
            <a:r>
              <a:rPr lang="it-IT" sz="1600" dirty="0" err="1" smtClean="0">
                <a:latin typeface="Comic Sans MS" panose="030F0702030302020204" pitchFamily="66" charset="0"/>
              </a:rPr>
              <a:t>Bonaventura</a:t>
            </a:r>
            <a:r>
              <a:rPr lang="it-IT" sz="1600" dirty="0" smtClean="0">
                <a:latin typeface="Comic Sans MS" panose="030F0702030302020204" pitchFamily="66" charset="0"/>
              </a:rPr>
              <a:t>, C.; </a:t>
            </a:r>
            <a:r>
              <a:rPr lang="it-IT" sz="1600" dirty="0" err="1" smtClean="0">
                <a:latin typeface="Comic Sans MS" panose="030F0702030302020204" pitchFamily="66" charset="0"/>
              </a:rPr>
              <a:t>Bonaventura</a:t>
            </a:r>
            <a:r>
              <a:rPr lang="it-IT" sz="1600" dirty="0" smtClean="0">
                <a:latin typeface="Comic Sans MS" panose="030F0702030302020204" pitchFamily="66" charset="0"/>
              </a:rPr>
              <a:t> J., </a:t>
            </a:r>
            <a:r>
              <a:rPr lang="it-IT" sz="1600" dirty="0" err="1" smtClean="0">
                <a:latin typeface="Comic Sans MS" panose="030F0702030302020204" pitchFamily="66" charset="0"/>
              </a:rPr>
              <a:t>Dater</a:t>
            </a:r>
            <a:r>
              <a:rPr lang="it-IT" sz="1600" dirty="0" smtClean="0">
                <a:latin typeface="Comic Sans MS" panose="030F0702030302020204" pitchFamily="66" charset="0"/>
              </a:rPr>
              <a:t>, Z. </a:t>
            </a:r>
            <a:r>
              <a:rPr lang="fr-FR" sz="1600" i="1" dirty="0" err="1">
                <a:latin typeface="Comic Sans MS" panose="030F0702030302020204" pitchFamily="66" charset="0"/>
              </a:rPr>
              <a:t>Protein</a:t>
            </a:r>
            <a:r>
              <a:rPr lang="fr-FR" sz="1600" i="1" dirty="0">
                <a:latin typeface="Comic Sans MS" panose="030F0702030302020204" pitchFamily="66" charset="0"/>
              </a:rPr>
              <a:t> </a:t>
            </a:r>
            <a:r>
              <a:rPr lang="fr-FR" sz="1600" i="1" dirty="0" smtClean="0">
                <a:latin typeface="Comic Sans MS" panose="030F0702030302020204" pitchFamily="66" charset="0"/>
              </a:rPr>
              <a:t>Science</a:t>
            </a:r>
            <a:r>
              <a:rPr lang="fr-FR" sz="1600" dirty="0" smtClean="0">
                <a:latin typeface="Comic Sans MS" panose="030F0702030302020204" pitchFamily="66" charset="0"/>
              </a:rPr>
              <a:t>, </a:t>
            </a:r>
            <a:r>
              <a:rPr lang="fr-FR" sz="1600" b="1" dirty="0" smtClean="0">
                <a:latin typeface="Comic Sans MS" panose="030F0702030302020204" pitchFamily="66" charset="0"/>
              </a:rPr>
              <a:t>1993</a:t>
            </a:r>
            <a:r>
              <a:rPr lang="fr-FR" sz="1600" dirty="0" smtClean="0">
                <a:latin typeface="Comic Sans MS" panose="030F0702030302020204" pitchFamily="66" charset="0"/>
              </a:rPr>
              <a:t>, </a:t>
            </a:r>
            <a:r>
              <a:rPr lang="fr-FR" sz="1600" i="1" dirty="0">
                <a:latin typeface="Comic Sans MS" panose="030F0702030302020204" pitchFamily="66" charset="0"/>
              </a:rPr>
              <a:t>2</a:t>
            </a:r>
            <a:r>
              <a:rPr lang="fr-FR" sz="1600" dirty="0">
                <a:latin typeface="Comic Sans MS" panose="030F0702030302020204" pitchFamily="66" charset="0"/>
              </a:rPr>
              <a:t>, 597-619.</a:t>
            </a:r>
            <a:endParaRPr lang="it-IT" sz="1600" b="1" dirty="0">
              <a:latin typeface="Comic Sans MS" panose="030F0702030302020204" pitchFamily="66" charset="0"/>
            </a:endParaRPr>
          </a:p>
        </p:txBody>
      </p:sp>
      <p:sp>
        <p:nvSpPr>
          <p:cNvPr id="6" name="CasellaDiTesto 5"/>
          <p:cNvSpPr txBox="1"/>
          <p:nvPr/>
        </p:nvSpPr>
        <p:spPr>
          <a:xfrm>
            <a:off x="146974" y="852464"/>
            <a:ext cx="8784976" cy="707886"/>
          </a:xfrm>
          <a:prstGeom prst="rect">
            <a:avLst/>
          </a:prstGeom>
          <a:solidFill>
            <a:schemeClr val="bg1"/>
          </a:solidFill>
        </p:spPr>
        <p:txBody>
          <a:bodyPr wrap="square" rtlCol="0">
            <a:spAutoFit/>
          </a:bodyPr>
          <a:lstStyle/>
          <a:p>
            <a:r>
              <a:rPr lang="it-IT" dirty="0">
                <a:latin typeface="Comic Sans MS" panose="030F0702030302020204" pitchFamily="66" charset="0"/>
              </a:rPr>
              <a:t>Crystal </a:t>
            </a:r>
            <a:r>
              <a:rPr lang="it-IT" dirty="0" err="1">
                <a:latin typeface="Comic Sans MS" panose="030F0702030302020204" pitchFamily="66" charset="0"/>
              </a:rPr>
              <a:t>structure</a:t>
            </a:r>
            <a:r>
              <a:rPr lang="it-IT" dirty="0">
                <a:latin typeface="Comic Sans MS" panose="030F0702030302020204" pitchFamily="66" charset="0"/>
              </a:rPr>
              <a:t> of </a:t>
            </a:r>
            <a:r>
              <a:rPr lang="it-IT" b="1" u="sng" dirty="0" err="1">
                <a:latin typeface="Comic Sans MS" panose="030F0702030302020204" pitchFamily="66" charset="0"/>
              </a:rPr>
              <a:t>deoxygenated</a:t>
            </a:r>
            <a:r>
              <a:rPr lang="it-IT" dirty="0">
                <a:latin typeface="Comic Sans MS" panose="030F0702030302020204" pitchFamily="66" charset="0"/>
              </a:rPr>
              <a:t> </a:t>
            </a:r>
            <a:r>
              <a:rPr lang="it-IT" i="1" dirty="0" err="1">
                <a:latin typeface="Comic Sans MS" panose="030F0702030302020204" pitchFamily="66" charset="0"/>
              </a:rPr>
              <a:t>limulus</a:t>
            </a:r>
            <a:r>
              <a:rPr lang="it-IT" i="1" dirty="0">
                <a:latin typeface="Comic Sans MS" panose="030F0702030302020204" pitchFamily="66" charset="0"/>
              </a:rPr>
              <a:t> </a:t>
            </a:r>
            <a:r>
              <a:rPr lang="it-IT" i="1" dirty="0" err="1">
                <a:latin typeface="Comic Sans MS" panose="030F0702030302020204" pitchFamily="66" charset="0"/>
              </a:rPr>
              <a:t>polyphemus</a:t>
            </a:r>
            <a:r>
              <a:rPr lang="it-IT" dirty="0">
                <a:latin typeface="Comic Sans MS" panose="030F0702030302020204" pitchFamily="66" charset="0"/>
              </a:rPr>
              <a:t> </a:t>
            </a:r>
            <a:r>
              <a:rPr lang="it-IT" dirty="0" err="1">
                <a:latin typeface="Comic Sans MS" panose="030F0702030302020204" pitchFamily="66" charset="0"/>
              </a:rPr>
              <a:t>subunit</a:t>
            </a:r>
            <a:r>
              <a:rPr lang="it-IT" dirty="0">
                <a:latin typeface="Comic Sans MS" panose="030F0702030302020204" pitchFamily="66" charset="0"/>
              </a:rPr>
              <a:t> II </a:t>
            </a:r>
            <a:r>
              <a:rPr lang="it-IT" b="1" dirty="0" err="1">
                <a:latin typeface="Comic Sans MS" panose="030F0702030302020204" pitchFamily="66" charset="0"/>
              </a:rPr>
              <a:t>hemocyanin</a:t>
            </a:r>
            <a:r>
              <a:rPr lang="it-IT" sz="2000" dirty="0">
                <a:latin typeface="Comic Sans MS" panose="030F0702030302020204" pitchFamily="66" charset="0"/>
              </a:rPr>
              <a:t> </a:t>
            </a:r>
            <a:r>
              <a:rPr lang="it-IT" sz="2000" dirty="0" smtClean="0">
                <a:latin typeface="Comic Sans MS" panose="030F0702030302020204" pitchFamily="66" charset="0"/>
              </a:rPr>
              <a:t>(73 </a:t>
            </a:r>
            <a:r>
              <a:rPr lang="it-IT" sz="2000" dirty="0" err="1" smtClean="0">
                <a:latin typeface="Comic Sans MS" panose="030F0702030302020204" pitchFamily="66" charset="0"/>
              </a:rPr>
              <a:t>kDa</a:t>
            </a:r>
            <a:r>
              <a:rPr lang="it-IT" sz="2000" dirty="0" smtClean="0">
                <a:latin typeface="Comic Sans MS" panose="030F0702030302020204" pitchFamily="66" charset="0"/>
              </a:rPr>
              <a:t>) </a:t>
            </a:r>
            <a:r>
              <a:rPr lang="it-IT" dirty="0" err="1" smtClean="0">
                <a:latin typeface="Comic Sans MS" panose="030F0702030302020204" pitchFamily="66" charset="0"/>
              </a:rPr>
              <a:t>at</a:t>
            </a:r>
            <a:r>
              <a:rPr lang="it-IT" dirty="0" smtClean="0">
                <a:latin typeface="Comic Sans MS" panose="030F0702030302020204" pitchFamily="66" charset="0"/>
              </a:rPr>
              <a:t> </a:t>
            </a:r>
            <a:r>
              <a:rPr lang="it-IT" dirty="0">
                <a:latin typeface="Comic Sans MS" panose="030F0702030302020204" pitchFamily="66" charset="0"/>
              </a:rPr>
              <a:t>2.18 Å </a:t>
            </a:r>
            <a:r>
              <a:rPr lang="it-IT" dirty="0" err="1" smtClean="0">
                <a:latin typeface="Comic Sans MS" panose="030F0702030302020204" pitchFamily="66" charset="0"/>
              </a:rPr>
              <a:t>resolution</a:t>
            </a:r>
            <a:r>
              <a:rPr lang="it-IT" dirty="0">
                <a:latin typeface="Comic Sans MS" panose="030F0702030302020204" pitchFamily="66" charset="0"/>
              </a:rPr>
              <a:t> </a:t>
            </a:r>
            <a:endParaRPr lang="it-IT" dirty="0"/>
          </a:p>
        </p:txBody>
      </p:sp>
      <p:sp>
        <p:nvSpPr>
          <p:cNvPr id="7" name="Rettangolo 6"/>
          <p:cNvSpPr/>
          <p:nvPr/>
        </p:nvSpPr>
        <p:spPr>
          <a:xfrm>
            <a:off x="6012160" y="4061465"/>
            <a:ext cx="576064" cy="432048"/>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2" name="Gruppo 11"/>
          <p:cNvGrpSpPr/>
          <p:nvPr/>
        </p:nvGrpSpPr>
        <p:grpSpPr>
          <a:xfrm>
            <a:off x="5195145" y="3593413"/>
            <a:ext cx="2210093" cy="1368152"/>
            <a:chOff x="3707904" y="2420888"/>
            <a:chExt cx="2210093" cy="1368152"/>
          </a:xfrm>
        </p:grpSpPr>
        <p:pic>
          <p:nvPicPr>
            <p:cNvPr id="13" name="Immagine 12"/>
            <p:cNvPicPr>
              <a:picLocks noChangeAspect="1"/>
            </p:cNvPicPr>
            <p:nvPr/>
          </p:nvPicPr>
          <p:blipFill rotWithShape="1">
            <a:blip r:embed="rId4"/>
            <a:srcRect l="35308" t="43110" r="53574" b="50130"/>
            <a:stretch/>
          </p:blipFill>
          <p:spPr>
            <a:xfrm>
              <a:off x="3707904" y="2420888"/>
              <a:ext cx="2210093" cy="1368152"/>
            </a:xfrm>
            <a:prstGeom prst="rect">
              <a:avLst/>
            </a:prstGeom>
          </p:spPr>
        </p:pic>
        <p:sp>
          <p:nvSpPr>
            <p:cNvPr id="14" name="Rettangolo 13"/>
            <p:cNvSpPr/>
            <p:nvPr/>
          </p:nvSpPr>
          <p:spPr>
            <a:xfrm>
              <a:off x="3707904" y="2438890"/>
              <a:ext cx="2210093" cy="1332148"/>
            </a:xfrm>
            <a:prstGeom prst="rect">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1" name="CasellaDiTesto 10"/>
          <p:cNvSpPr txBox="1"/>
          <p:nvPr/>
        </p:nvSpPr>
        <p:spPr>
          <a:xfrm>
            <a:off x="5646552" y="3680359"/>
            <a:ext cx="623618" cy="369332"/>
          </a:xfrm>
          <a:prstGeom prst="rect">
            <a:avLst/>
          </a:prstGeom>
          <a:noFill/>
        </p:spPr>
        <p:txBody>
          <a:bodyPr wrap="square" rtlCol="0">
            <a:spAutoFit/>
          </a:bodyPr>
          <a:lstStyle/>
          <a:p>
            <a:pPr algn="ctr"/>
            <a:r>
              <a:rPr lang="it-IT" dirty="0" err="1" smtClean="0">
                <a:latin typeface="Comic Sans MS" panose="030F0702030302020204" pitchFamily="66" charset="0"/>
              </a:rPr>
              <a:t>Cu</a:t>
            </a:r>
            <a:r>
              <a:rPr lang="it-IT" baseline="30000" dirty="0" err="1" smtClean="0">
                <a:latin typeface="Comic Sans MS" panose="030F0702030302020204" pitchFamily="66" charset="0"/>
              </a:rPr>
              <a:t>I</a:t>
            </a:r>
            <a:endParaRPr lang="it-IT" baseline="30000" dirty="0">
              <a:latin typeface="Comic Sans MS" panose="030F0702030302020204" pitchFamily="66" charset="0"/>
            </a:endParaRPr>
          </a:p>
        </p:txBody>
      </p:sp>
      <p:sp>
        <p:nvSpPr>
          <p:cNvPr id="16" name="CasellaDiTesto 15"/>
          <p:cNvSpPr txBox="1"/>
          <p:nvPr/>
        </p:nvSpPr>
        <p:spPr>
          <a:xfrm>
            <a:off x="6843990" y="4035960"/>
            <a:ext cx="623618" cy="369332"/>
          </a:xfrm>
          <a:prstGeom prst="rect">
            <a:avLst/>
          </a:prstGeom>
          <a:noFill/>
        </p:spPr>
        <p:txBody>
          <a:bodyPr wrap="square" rtlCol="0">
            <a:spAutoFit/>
          </a:bodyPr>
          <a:lstStyle/>
          <a:p>
            <a:pPr algn="ctr"/>
            <a:r>
              <a:rPr lang="it-IT" dirty="0" err="1" smtClean="0">
                <a:latin typeface="Comic Sans MS" panose="030F0702030302020204" pitchFamily="66" charset="0"/>
              </a:rPr>
              <a:t>Cu</a:t>
            </a:r>
            <a:r>
              <a:rPr lang="it-IT" baseline="30000" dirty="0" err="1" smtClean="0">
                <a:latin typeface="Comic Sans MS" panose="030F0702030302020204" pitchFamily="66" charset="0"/>
              </a:rPr>
              <a:t>I</a:t>
            </a:r>
            <a:endParaRPr lang="it-IT" baseline="30000" dirty="0">
              <a:latin typeface="Comic Sans MS" panose="030F0702030302020204" pitchFamily="66" charset="0"/>
            </a:endParaRPr>
          </a:p>
        </p:txBody>
      </p:sp>
      <p:grpSp>
        <p:nvGrpSpPr>
          <p:cNvPr id="19" name="Gruppo 18"/>
          <p:cNvGrpSpPr/>
          <p:nvPr/>
        </p:nvGrpSpPr>
        <p:grpSpPr>
          <a:xfrm rot="1063844">
            <a:off x="5832924" y="4003068"/>
            <a:ext cx="1021391" cy="338554"/>
            <a:chOff x="7561943" y="6466064"/>
            <a:chExt cx="1021391" cy="338554"/>
          </a:xfrm>
        </p:grpSpPr>
        <p:sp>
          <p:nvSpPr>
            <p:cNvPr id="15" name="CasellaDiTesto 14"/>
            <p:cNvSpPr txBox="1"/>
            <p:nvPr/>
          </p:nvSpPr>
          <p:spPr>
            <a:xfrm>
              <a:off x="7734744" y="6466064"/>
              <a:ext cx="848590" cy="338554"/>
            </a:xfrm>
            <a:prstGeom prst="rect">
              <a:avLst/>
            </a:prstGeom>
            <a:noFill/>
          </p:spPr>
          <p:txBody>
            <a:bodyPr wrap="square" rtlCol="0">
              <a:spAutoFit/>
            </a:bodyPr>
            <a:lstStyle/>
            <a:p>
              <a:r>
                <a:rPr lang="en-US" sz="1600" dirty="0" smtClean="0">
                  <a:solidFill>
                    <a:srgbClr val="FF0000"/>
                  </a:solidFill>
                  <a:latin typeface="Comic Sans MS" panose="030F0702030302020204" pitchFamily="66" charset="0"/>
                </a:rPr>
                <a:t>4.6 Å</a:t>
              </a:r>
              <a:r>
                <a:rPr lang="it-IT" sz="1600" dirty="0" smtClean="0">
                  <a:solidFill>
                    <a:srgbClr val="FF0000"/>
                  </a:solidFill>
                  <a:latin typeface="Comic Sans MS" panose="030F0702030302020204" pitchFamily="66" charset="0"/>
                </a:rPr>
                <a:t> </a:t>
              </a:r>
              <a:endParaRPr lang="it-IT" sz="1600" dirty="0">
                <a:solidFill>
                  <a:srgbClr val="FF0000"/>
                </a:solidFill>
                <a:latin typeface="Comic Sans MS" panose="030F0702030302020204" pitchFamily="66" charset="0"/>
              </a:endParaRPr>
            </a:p>
          </p:txBody>
        </p:sp>
        <p:cxnSp>
          <p:nvCxnSpPr>
            <p:cNvPr id="8" name="Connettore 2 7"/>
            <p:cNvCxnSpPr/>
            <p:nvPr/>
          </p:nvCxnSpPr>
          <p:spPr>
            <a:xfrm>
              <a:off x="7561943" y="6756400"/>
              <a:ext cx="1016001" cy="0"/>
            </a:xfrm>
            <a:prstGeom prst="straightConnector1">
              <a:avLst/>
            </a:prstGeom>
            <a:ln w="28575">
              <a:solidFill>
                <a:srgbClr val="FF0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grpSp>
      <p:sp>
        <p:nvSpPr>
          <p:cNvPr id="9" name="CasellaDiTesto 8"/>
          <p:cNvSpPr txBox="1"/>
          <p:nvPr/>
        </p:nvSpPr>
        <p:spPr>
          <a:xfrm>
            <a:off x="3543300" y="1185863"/>
            <a:ext cx="1257300" cy="369332"/>
          </a:xfrm>
          <a:prstGeom prst="rect">
            <a:avLst/>
          </a:prstGeom>
          <a:solidFill>
            <a:srgbClr val="5F5F5F"/>
          </a:solidFill>
        </p:spPr>
        <p:txBody>
          <a:bodyPr wrap="square" rtlCol="0">
            <a:spAutoFit/>
          </a:bodyPr>
          <a:lstStyle/>
          <a:p>
            <a:pPr algn="ctr"/>
            <a:r>
              <a:rPr lang="it-IT" b="1" dirty="0" err="1">
                <a:solidFill>
                  <a:schemeClr val="bg1"/>
                </a:solidFill>
                <a:latin typeface="Comic Sans MS" panose="030F0702030302020204" pitchFamily="66" charset="0"/>
              </a:rPr>
              <a:t>colourless</a:t>
            </a:r>
            <a:endParaRPr lang="it-IT" b="1" dirty="0">
              <a:solidFill>
                <a:schemeClr val="bg1"/>
              </a:solidFill>
            </a:endParaRPr>
          </a:p>
        </p:txBody>
      </p:sp>
    </p:spTree>
    <p:extLst>
      <p:ext uri="{BB962C8B-B14F-4D97-AF65-F5344CB8AC3E}">
        <p14:creationId xmlns:p14="http://schemas.microsoft.com/office/powerpoint/2010/main" val="204615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par>
                          <p:cTn id="24" fill="hold">
                            <p:stCondLst>
                              <p:cond delay="500"/>
                            </p:stCondLst>
                            <p:childTnLst>
                              <p:par>
                                <p:cTn id="25" presetID="53" presetClass="entr" presetSubtype="16"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1000"/>
                            </p:stCondLst>
                            <p:childTnLst>
                              <p:par>
                                <p:cTn id="40" presetID="22" presetClass="entr" presetSubtype="8"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P spid="1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49610" y="595010"/>
            <a:ext cx="8305373" cy="707886"/>
          </a:xfrm>
          <a:prstGeom prst="rect">
            <a:avLst/>
          </a:prstGeom>
          <a:noFill/>
        </p:spPr>
        <p:txBody>
          <a:bodyPr wrap="square" rtlCol="0">
            <a:spAutoFit/>
          </a:bodyPr>
          <a:lstStyle/>
          <a:p>
            <a:r>
              <a:rPr lang="it-IT" dirty="0" smtClean="0">
                <a:solidFill>
                  <a:prstClr val="black"/>
                </a:solidFill>
                <a:latin typeface="Comic Sans MS" panose="030F0702030302020204" pitchFamily="66" charset="0"/>
              </a:rPr>
              <a:t>Crystal </a:t>
            </a:r>
            <a:r>
              <a:rPr lang="it-IT" dirty="0" err="1">
                <a:solidFill>
                  <a:prstClr val="black"/>
                </a:solidFill>
                <a:latin typeface="Comic Sans MS" panose="030F0702030302020204" pitchFamily="66" charset="0"/>
              </a:rPr>
              <a:t>structure</a:t>
            </a:r>
            <a:r>
              <a:rPr lang="it-IT" dirty="0">
                <a:solidFill>
                  <a:prstClr val="black"/>
                </a:solidFill>
                <a:latin typeface="Comic Sans MS" panose="030F0702030302020204" pitchFamily="66" charset="0"/>
              </a:rPr>
              <a:t> of </a:t>
            </a:r>
            <a:r>
              <a:rPr lang="it-IT" b="1" u="sng" dirty="0" err="1">
                <a:solidFill>
                  <a:schemeClr val="tx2"/>
                </a:solidFill>
                <a:latin typeface="Comic Sans MS" panose="030F0702030302020204" pitchFamily="66" charset="0"/>
              </a:rPr>
              <a:t>oxygenated</a:t>
            </a:r>
            <a:r>
              <a:rPr lang="it-IT" dirty="0">
                <a:solidFill>
                  <a:prstClr val="black"/>
                </a:solidFill>
                <a:latin typeface="Comic Sans MS" panose="030F0702030302020204" pitchFamily="66" charset="0"/>
              </a:rPr>
              <a:t> </a:t>
            </a:r>
            <a:r>
              <a:rPr lang="it-IT" i="1" dirty="0" err="1">
                <a:solidFill>
                  <a:prstClr val="black"/>
                </a:solidFill>
                <a:latin typeface="Comic Sans MS" panose="030F0702030302020204" pitchFamily="66" charset="0"/>
              </a:rPr>
              <a:t>limulus</a:t>
            </a:r>
            <a:r>
              <a:rPr lang="it-IT" i="1" dirty="0">
                <a:solidFill>
                  <a:prstClr val="black"/>
                </a:solidFill>
                <a:latin typeface="Comic Sans MS" panose="030F0702030302020204" pitchFamily="66" charset="0"/>
              </a:rPr>
              <a:t> </a:t>
            </a:r>
            <a:r>
              <a:rPr lang="it-IT" i="1" dirty="0" err="1">
                <a:solidFill>
                  <a:prstClr val="black"/>
                </a:solidFill>
                <a:latin typeface="Comic Sans MS" panose="030F0702030302020204" pitchFamily="66" charset="0"/>
              </a:rPr>
              <a:t>polyphemus</a:t>
            </a:r>
            <a:r>
              <a:rPr lang="it-IT" dirty="0">
                <a:solidFill>
                  <a:prstClr val="black"/>
                </a:solidFill>
                <a:latin typeface="Comic Sans MS" panose="030F0702030302020204" pitchFamily="66" charset="0"/>
              </a:rPr>
              <a:t> </a:t>
            </a:r>
            <a:r>
              <a:rPr lang="it-IT" dirty="0" err="1">
                <a:solidFill>
                  <a:prstClr val="black"/>
                </a:solidFill>
                <a:latin typeface="Comic Sans MS" panose="030F0702030302020204" pitchFamily="66" charset="0"/>
              </a:rPr>
              <a:t>subunit</a:t>
            </a:r>
            <a:r>
              <a:rPr lang="it-IT" dirty="0">
                <a:solidFill>
                  <a:prstClr val="black"/>
                </a:solidFill>
                <a:latin typeface="Comic Sans MS" panose="030F0702030302020204" pitchFamily="66" charset="0"/>
              </a:rPr>
              <a:t> II </a:t>
            </a:r>
            <a:r>
              <a:rPr lang="it-IT" b="1" dirty="0" err="1">
                <a:solidFill>
                  <a:prstClr val="black"/>
                </a:solidFill>
                <a:latin typeface="Comic Sans MS" panose="030F0702030302020204" pitchFamily="66" charset="0"/>
              </a:rPr>
              <a:t>hemocyanin</a:t>
            </a:r>
            <a:r>
              <a:rPr lang="it-IT" sz="2000" dirty="0">
                <a:solidFill>
                  <a:prstClr val="black"/>
                </a:solidFill>
                <a:latin typeface="Comic Sans MS" panose="030F0702030302020204" pitchFamily="66" charset="0"/>
              </a:rPr>
              <a:t> </a:t>
            </a:r>
            <a:r>
              <a:rPr lang="it-IT" sz="2000" dirty="0" smtClean="0">
                <a:solidFill>
                  <a:prstClr val="black"/>
                </a:solidFill>
                <a:latin typeface="Comic Sans MS" panose="030F0702030302020204" pitchFamily="66" charset="0"/>
              </a:rPr>
              <a:t>(73 </a:t>
            </a:r>
            <a:r>
              <a:rPr lang="it-IT" sz="2000" dirty="0" err="1" smtClean="0">
                <a:solidFill>
                  <a:prstClr val="black"/>
                </a:solidFill>
                <a:latin typeface="Comic Sans MS" panose="030F0702030302020204" pitchFamily="66" charset="0"/>
              </a:rPr>
              <a:t>kDa</a:t>
            </a:r>
            <a:r>
              <a:rPr lang="it-IT" sz="2000" dirty="0" smtClean="0">
                <a:solidFill>
                  <a:prstClr val="black"/>
                </a:solidFill>
                <a:latin typeface="Comic Sans MS" panose="030F0702030302020204" pitchFamily="66" charset="0"/>
              </a:rPr>
              <a:t>) </a:t>
            </a:r>
            <a:r>
              <a:rPr lang="it-IT" dirty="0" err="1" smtClean="0">
                <a:solidFill>
                  <a:prstClr val="black"/>
                </a:solidFill>
                <a:latin typeface="Comic Sans MS" panose="030F0702030302020204" pitchFamily="66" charset="0"/>
              </a:rPr>
              <a:t>at</a:t>
            </a:r>
            <a:r>
              <a:rPr lang="it-IT" dirty="0" smtClean="0">
                <a:solidFill>
                  <a:prstClr val="black"/>
                </a:solidFill>
                <a:latin typeface="Comic Sans MS" panose="030F0702030302020204" pitchFamily="66" charset="0"/>
              </a:rPr>
              <a:t> </a:t>
            </a:r>
            <a:r>
              <a:rPr lang="it-IT" dirty="0">
                <a:solidFill>
                  <a:prstClr val="black"/>
                </a:solidFill>
                <a:latin typeface="Comic Sans MS" panose="030F0702030302020204" pitchFamily="66" charset="0"/>
              </a:rPr>
              <a:t>2..4 Å </a:t>
            </a:r>
            <a:r>
              <a:rPr lang="it-IT" dirty="0" err="1" smtClean="0">
                <a:solidFill>
                  <a:prstClr val="black"/>
                </a:solidFill>
                <a:latin typeface="Comic Sans MS" panose="030F0702030302020204" pitchFamily="66" charset="0"/>
              </a:rPr>
              <a:t>resolution</a:t>
            </a:r>
            <a:r>
              <a:rPr lang="it-IT" dirty="0" smtClean="0">
                <a:solidFill>
                  <a:prstClr val="black"/>
                </a:solidFill>
                <a:latin typeface="Comic Sans MS" panose="030F0702030302020204" pitchFamily="66" charset="0"/>
              </a:rPr>
              <a:t>  </a:t>
            </a:r>
            <a:endParaRPr lang="it-IT" dirty="0">
              <a:latin typeface="Comic Sans MS" panose="030F0702030302020204" pitchFamily="66" charset="0"/>
            </a:endParaRPr>
          </a:p>
        </p:txBody>
      </p:sp>
      <p:sp>
        <p:nvSpPr>
          <p:cNvPr id="5" name="CasellaDiTesto 4"/>
          <p:cNvSpPr txBox="1"/>
          <p:nvPr/>
        </p:nvSpPr>
        <p:spPr>
          <a:xfrm>
            <a:off x="366855" y="0"/>
            <a:ext cx="8372209" cy="548680"/>
          </a:xfrm>
          <a:prstGeom prst="rect">
            <a:avLst/>
          </a:prstGeom>
          <a:noFill/>
        </p:spPr>
        <p:txBody>
          <a:bodyPr wrap="square" rtlCol="0">
            <a:spAutoFit/>
          </a:bodyPr>
          <a:lstStyle/>
          <a:p>
            <a:endParaRPr lang="it-IT" dirty="0"/>
          </a:p>
        </p:txBody>
      </p:sp>
      <p:sp>
        <p:nvSpPr>
          <p:cNvPr id="6" name="CasellaDiTesto 5"/>
          <p:cNvSpPr txBox="1"/>
          <p:nvPr/>
        </p:nvSpPr>
        <p:spPr>
          <a:xfrm>
            <a:off x="179512" y="0"/>
            <a:ext cx="7776864" cy="584775"/>
          </a:xfrm>
          <a:prstGeom prst="rect">
            <a:avLst/>
          </a:prstGeom>
          <a:noFill/>
        </p:spPr>
        <p:txBody>
          <a:bodyPr wrap="square" rtlCol="0">
            <a:spAutoFit/>
          </a:bodyPr>
          <a:lstStyle/>
          <a:p>
            <a:r>
              <a:rPr lang="it-IT" sz="1600" dirty="0">
                <a:latin typeface="Comic Sans MS" panose="030F0702030302020204" pitchFamily="66" charset="0"/>
              </a:rPr>
              <a:t>Magnus, K. A.; </a:t>
            </a:r>
            <a:r>
              <a:rPr lang="it-IT" sz="1600" dirty="0" err="1">
                <a:latin typeface="Comic Sans MS" panose="030F0702030302020204" pitchFamily="66" charset="0"/>
              </a:rPr>
              <a:t>Hazes</a:t>
            </a:r>
            <a:r>
              <a:rPr lang="it-IT" sz="1600" dirty="0">
                <a:latin typeface="Comic Sans MS" panose="030F0702030302020204" pitchFamily="66" charset="0"/>
              </a:rPr>
              <a:t>, B.; Ton-</a:t>
            </a:r>
            <a:r>
              <a:rPr lang="it-IT" sz="1600" dirty="0" err="1">
                <a:latin typeface="Comic Sans MS" panose="030F0702030302020204" pitchFamily="66" charset="0"/>
              </a:rPr>
              <a:t>That</a:t>
            </a:r>
            <a:r>
              <a:rPr lang="it-IT" sz="1600" dirty="0">
                <a:latin typeface="Comic Sans MS" panose="030F0702030302020204" pitchFamily="66" charset="0"/>
              </a:rPr>
              <a:t>, H.; </a:t>
            </a:r>
            <a:r>
              <a:rPr lang="it-IT" sz="1600" dirty="0" err="1">
                <a:latin typeface="Comic Sans MS" panose="030F0702030302020204" pitchFamily="66" charset="0"/>
              </a:rPr>
              <a:t>Bonaventura</a:t>
            </a:r>
            <a:r>
              <a:rPr lang="it-IT" sz="1600" dirty="0">
                <a:latin typeface="Comic Sans MS" panose="030F0702030302020204" pitchFamily="66" charset="0"/>
              </a:rPr>
              <a:t>, C.; </a:t>
            </a:r>
            <a:r>
              <a:rPr lang="it-IT" sz="1600" dirty="0" err="1">
                <a:latin typeface="Comic Sans MS" panose="030F0702030302020204" pitchFamily="66" charset="0"/>
              </a:rPr>
              <a:t>Bonaventura</a:t>
            </a:r>
            <a:r>
              <a:rPr lang="it-IT" sz="1600" dirty="0">
                <a:latin typeface="Comic Sans MS" panose="030F0702030302020204" pitchFamily="66" charset="0"/>
              </a:rPr>
              <a:t>, J.; </a:t>
            </a:r>
            <a:r>
              <a:rPr lang="it-IT" sz="1600" dirty="0" err="1">
                <a:latin typeface="Comic Sans MS" panose="030F0702030302020204" pitchFamily="66" charset="0"/>
              </a:rPr>
              <a:t>Hol</a:t>
            </a:r>
            <a:r>
              <a:rPr lang="it-IT" sz="1600" dirty="0">
                <a:latin typeface="Comic Sans MS" panose="030F0702030302020204" pitchFamily="66" charset="0"/>
              </a:rPr>
              <a:t>, W. G. J  </a:t>
            </a:r>
            <a:r>
              <a:rPr lang="it-IT" sz="1600" dirty="0" err="1">
                <a:latin typeface="Comic Sans MS" panose="030F0702030302020204" pitchFamily="66" charset="0"/>
              </a:rPr>
              <a:t>Proteins</a:t>
            </a:r>
            <a:r>
              <a:rPr lang="it-IT" sz="1600" dirty="0">
                <a:latin typeface="Comic Sans MS" panose="030F0702030302020204" pitchFamily="66" charset="0"/>
              </a:rPr>
              <a:t>  1994, </a:t>
            </a:r>
            <a:r>
              <a:rPr lang="it-IT" sz="1600" b="1" dirty="0">
                <a:latin typeface="Comic Sans MS" panose="030F0702030302020204" pitchFamily="66" charset="0"/>
              </a:rPr>
              <a:t>19,</a:t>
            </a:r>
            <a:r>
              <a:rPr lang="it-IT" sz="1600" dirty="0">
                <a:latin typeface="Comic Sans MS" panose="030F0702030302020204" pitchFamily="66" charset="0"/>
              </a:rPr>
              <a:t> </a:t>
            </a:r>
            <a:r>
              <a:rPr lang="it-IT" sz="1600" dirty="0" smtClean="0">
                <a:latin typeface="Comic Sans MS" panose="030F0702030302020204" pitchFamily="66" charset="0"/>
              </a:rPr>
              <a:t>302-309</a:t>
            </a:r>
            <a:endParaRPr lang="it-IT" sz="1600" b="1" dirty="0">
              <a:latin typeface="Comic Sans MS" panose="030F0702030302020204" pitchFamily="66" charset="0"/>
            </a:endParaRPr>
          </a:p>
        </p:txBody>
      </p:sp>
      <p:pic>
        <p:nvPicPr>
          <p:cNvPr id="7" name="Immagine 6"/>
          <p:cNvPicPr>
            <a:picLocks noChangeAspect="1"/>
          </p:cNvPicPr>
          <p:nvPr/>
        </p:nvPicPr>
        <p:blipFill rotWithShape="1">
          <a:blip r:embed="rId2">
            <a:extLst>
              <a:ext uri="{28A0092B-C50C-407E-A947-70E740481C1C}">
                <a14:useLocalDpi xmlns:a14="http://schemas.microsoft.com/office/drawing/2010/main" val="0"/>
              </a:ext>
            </a:extLst>
          </a:blip>
          <a:srcRect l="22838" t="7093" r="33851" b="4702"/>
          <a:stretch/>
        </p:blipFill>
        <p:spPr>
          <a:xfrm>
            <a:off x="4649012" y="1507495"/>
            <a:ext cx="4090052" cy="4684969"/>
          </a:xfrm>
          <a:prstGeom prst="rect">
            <a:avLst/>
          </a:prstGeom>
        </p:spPr>
      </p:pic>
      <p:pic>
        <p:nvPicPr>
          <p:cNvPr id="8" name="Immagine 7"/>
          <p:cNvPicPr>
            <a:picLocks noChangeAspect="1"/>
          </p:cNvPicPr>
          <p:nvPr/>
        </p:nvPicPr>
        <p:blipFill rotWithShape="1">
          <a:blip r:embed="rId3">
            <a:extLst>
              <a:ext uri="{28A0092B-C50C-407E-A947-70E740481C1C}">
                <a14:useLocalDpi xmlns:a14="http://schemas.microsoft.com/office/drawing/2010/main" val="0"/>
              </a:ext>
            </a:extLst>
          </a:blip>
          <a:srcRect l="22438" t="6598" r="32675" b="3798"/>
          <a:stretch/>
        </p:blipFill>
        <p:spPr>
          <a:xfrm>
            <a:off x="366855" y="1451512"/>
            <a:ext cx="4104456" cy="4608512"/>
          </a:xfrm>
          <a:prstGeom prst="rect">
            <a:avLst/>
          </a:prstGeom>
        </p:spPr>
      </p:pic>
      <p:sp>
        <p:nvSpPr>
          <p:cNvPr id="9" name="Rettangolo 8"/>
          <p:cNvSpPr/>
          <p:nvPr/>
        </p:nvSpPr>
        <p:spPr>
          <a:xfrm>
            <a:off x="6228184" y="3755768"/>
            <a:ext cx="576064" cy="360040"/>
          </a:xfrm>
          <a:prstGeom prst="rect">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0" name="Gruppo 9"/>
          <p:cNvGrpSpPr/>
          <p:nvPr/>
        </p:nvGrpSpPr>
        <p:grpSpPr>
          <a:xfrm>
            <a:off x="5364088" y="2770061"/>
            <a:ext cx="2520280" cy="1769339"/>
            <a:chOff x="1979712" y="2564904"/>
            <a:chExt cx="2520280" cy="1769339"/>
          </a:xfrm>
        </p:grpSpPr>
        <p:pic>
          <p:nvPicPr>
            <p:cNvPr id="11" name="Immagine 10"/>
            <p:cNvPicPr>
              <a:picLocks noChangeAspect="1"/>
            </p:cNvPicPr>
            <p:nvPr/>
          </p:nvPicPr>
          <p:blipFill rotWithShape="1">
            <a:blip r:embed="rId4"/>
            <a:srcRect l="41132" t="49174" r="49576" b="45127"/>
            <a:stretch/>
          </p:blipFill>
          <p:spPr>
            <a:xfrm>
              <a:off x="1979712" y="2564904"/>
              <a:ext cx="2520280" cy="1769339"/>
            </a:xfrm>
            <a:prstGeom prst="rect">
              <a:avLst/>
            </a:prstGeom>
          </p:spPr>
        </p:pic>
        <p:sp>
          <p:nvSpPr>
            <p:cNvPr id="12" name="Rettangolo 11"/>
            <p:cNvSpPr/>
            <p:nvPr/>
          </p:nvSpPr>
          <p:spPr>
            <a:xfrm>
              <a:off x="1979712" y="2564904"/>
              <a:ext cx="2520280" cy="1769339"/>
            </a:xfrm>
            <a:prstGeom prst="rect">
              <a:avLst/>
            </a:prstGeom>
            <a:noFill/>
            <a:ln w="762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4" name="CasellaDiTesto 13"/>
          <p:cNvSpPr txBox="1"/>
          <p:nvPr/>
        </p:nvSpPr>
        <p:spPr>
          <a:xfrm>
            <a:off x="5616116" y="6192464"/>
            <a:ext cx="2700300" cy="369332"/>
          </a:xfrm>
          <a:prstGeom prst="rect">
            <a:avLst/>
          </a:prstGeom>
          <a:noFill/>
        </p:spPr>
        <p:txBody>
          <a:bodyPr wrap="square" rtlCol="0">
            <a:spAutoFit/>
          </a:bodyPr>
          <a:lstStyle/>
          <a:p>
            <a:r>
              <a:rPr lang="it-IT" dirty="0" smtClean="0">
                <a:latin typeface="Comic Sans MS" panose="030F0702030302020204" pitchFamily="66" charset="0"/>
              </a:rPr>
              <a:t>d(Cu-Cu) = </a:t>
            </a:r>
            <a:r>
              <a:rPr lang="en-US" dirty="0">
                <a:latin typeface="Comic Sans MS" panose="030F0702030302020204" pitchFamily="66" charset="0"/>
              </a:rPr>
              <a:t>3.6 ± 0.2 Å</a:t>
            </a:r>
            <a:r>
              <a:rPr lang="it-IT" dirty="0" smtClean="0">
                <a:latin typeface="Comic Sans MS" panose="030F0702030302020204" pitchFamily="66" charset="0"/>
              </a:rPr>
              <a:t> </a:t>
            </a:r>
            <a:endParaRPr lang="it-IT" dirty="0">
              <a:latin typeface="Comic Sans MS" panose="030F0702030302020204" pitchFamily="66" charset="0"/>
            </a:endParaRPr>
          </a:p>
        </p:txBody>
      </p:sp>
      <p:sp>
        <p:nvSpPr>
          <p:cNvPr id="13" name="CasellaDiTesto 12"/>
          <p:cNvSpPr txBox="1"/>
          <p:nvPr/>
        </p:nvSpPr>
        <p:spPr>
          <a:xfrm>
            <a:off x="3571876" y="942971"/>
            <a:ext cx="1457325" cy="369332"/>
          </a:xfrm>
          <a:prstGeom prst="rect">
            <a:avLst/>
          </a:prstGeom>
          <a:solidFill>
            <a:srgbClr val="000099"/>
          </a:solidFill>
        </p:spPr>
        <p:txBody>
          <a:bodyPr wrap="square" rtlCol="0">
            <a:spAutoFit/>
          </a:bodyPr>
          <a:lstStyle/>
          <a:p>
            <a:pPr algn="ctr"/>
            <a:r>
              <a:rPr lang="it-IT" b="1" dirty="0" smtClean="0">
                <a:solidFill>
                  <a:srgbClr val="66FFFF"/>
                </a:solidFill>
                <a:latin typeface="Comic Sans MS" panose="030F0702030302020204" pitchFamily="66" charset="0"/>
              </a:rPr>
              <a:t>blue </a:t>
            </a:r>
            <a:r>
              <a:rPr lang="it-IT" b="1" dirty="0" err="1" smtClean="0">
                <a:solidFill>
                  <a:srgbClr val="66FFFF"/>
                </a:solidFill>
                <a:latin typeface="Comic Sans MS" panose="030F0702030302020204" pitchFamily="66" charset="0"/>
              </a:rPr>
              <a:t>colour</a:t>
            </a:r>
            <a:endParaRPr lang="it-IT" b="1" dirty="0">
              <a:solidFill>
                <a:srgbClr val="66FFFF"/>
              </a:solidFill>
            </a:endParaRPr>
          </a:p>
        </p:txBody>
      </p:sp>
    </p:spTree>
    <p:extLst>
      <p:ext uri="{BB962C8B-B14F-4D97-AF65-F5344CB8AC3E}">
        <p14:creationId xmlns:p14="http://schemas.microsoft.com/office/powerpoint/2010/main" val="3723482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animEffect transition="in" filter="fade">
                                      <p:cBhvr>
                                        <p:cTn id="19" dur="500"/>
                                        <p:tgtEl>
                                          <p:spTgt spid="9"/>
                                        </p:tgtEl>
                                      </p:cBhvr>
                                    </p:animEffect>
                                  </p:childTnLst>
                                </p:cTn>
                              </p:par>
                            </p:childTnLst>
                          </p:cTn>
                        </p:par>
                        <p:par>
                          <p:cTn id="20" fill="hold">
                            <p:stCondLst>
                              <p:cond delay="5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wipe(left)">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po 11"/>
          <p:cNvGrpSpPr/>
          <p:nvPr/>
        </p:nvGrpSpPr>
        <p:grpSpPr>
          <a:xfrm>
            <a:off x="323528" y="246361"/>
            <a:ext cx="6005755" cy="2952328"/>
            <a:chOff x="323528" y="260648"/>
            <a:chExt cx="6005755" cy="2952328"/>
          </a:xfrm>
        </p:grpSpPr>
        <p:pic>
          <p:nvPicPr>
            <p:cNvPr id="3" name="Immagine 2"/>
            <p:cNvPicPr>
              <a:picLocks noChangeAspect="1"/>
            </p:cNvPicPr>
            <p:nvPr/>
          </p:nvPicPr>
          <p:blipFill rotWithShape="1">
            <a:blip r:embed="rId3"/>
            <a:srcRect t="10870" b="13043"/>
            <a:stretch/>
          </p:blipFill>
          <p:spPr>
            <a:xfrm>
              <a:off x="323528" y="260648"/>
              <a:ext cx="6005755" cy="2952328"/>
            </a:xfrm>
            <a:prstGeom prst="rect">
              <a:avLst/>
            </a:prstGeom>
          </p:spPr>
        </p:pic>
        <p:sp>
          <p:nvSpPr>
            <p:cNvPr id="4" name="CasellaDiTesto 3"/>
            <p:cNvSpPr txBox="1"/>
            <p:nvPr/>
          </p:nvSpPr>
          <p:spPr>
            <a:xfrm>
              <a:off x="971600" y="1159255"/>
              <a:ext cx="1154410" cy="400110"/>
            </a:xfrm>
            <a:prstGeom prst="rect">
              <a:avLst/>
            </a:prstGeom>
            <a:noFill/>
          </p:spPr>
          <p:txBody>
            <a:bodyPr wrap="square" rtlCol="0">
              <a:spAutoFit/>
            </a:bodyPr>
            <a:lstStyle/>
            <a:p>
              <a:pPr algn="ctr"/>
              <a:r>
                <a:rPr lang="it-IT" sz="2000" b="1" dirty="0" err="1" smtClean="0">
                  <a:solidFill>
                    <a:srgbClr val="FF0000"/>
                  </a:solidFill>
                  <a:latin typeface="Comic Sans MS" panose="030F0702030302020204" pitchFamily="66" charset="0"/>
                </a:rPr>
                <a:t>Cu</a:t>
              </a:r>
              <a:r>
                <a:rPr lang="it-IT" sz="2000" b="1" baseline="30000" dirty="0" err="1" smtClean="0">
                  <a:solidFill>
                    <a:srgbClr val="FF0000"/>
                  </a:solidFill>
                  <a:latin typeface="Comic Sans MS" panose="030F0702030302020204" pitchFamily="66" charset="0"/>
                </a:rPr>
                <a:t>I</a:t>
              </a:r>
              <a:endParaRPr lang="it-IT" sz="2000" b="1" baseline="30000" dirty="0">
                <a:solidFill>
                  <a:srgbClr val="FF0000"/>
                </a:solidFill>
                <a:latin typeface="Comic Sans MS" panose="030F0702030302020204" pitchFamily="66" charset="0"/>
              </a:endParaRPr>
            </a:p>
          </p:txBody>
        </p:sp>
        <p:sp>
          <p:nvSpPr>
            <p:cNvPr id="5" name="CasellaDiTesto 4"/>
            <p:cNvSpPr txBox="1"/>
            <p:nvPr/>
          </p:nvSpPr>
          <p:spPr>
            <a:xfrm>
              <a:off x="4499992" y="1159255"/>
              <a:ext cx="1154410" cy="400110"/>
            </a:xfrm>
            <a:prstGeom prst="rect">
              <a:avLst/>
            </a:prstGeom>
            <a:noFill/>
          </p:spPr>
          <p:txBody>
            <a:bodyPr wrap="square" rtlCol="0">
              <a:spAutoFit/>
            </a:bodyPr>
            <a:lstStyle/>
            <a:p>
              <a:pPr algn="ctr"/>
              <a:r>
                <a:rPr lang="it-IT" sz="2000" b="1" dirty="0" err="1" smtClean="0">
                  <a:solidFill>
                    <a:srgbClr val="FF0000"/>
                  </a:solidFill>
                  <a:latin typeface="Comic Sans MS" panose="030F0702030302020204" pitchFamily="66" charset="0"/>
                </a:rPr>
                <a:t>Cu</a:t>
              </a:r>
              <a:r>
                <a:rPr lang="it-IT" sz="2000" b="1" baseline="30000" dirty="0" err="1" smtClean="0">
                  <a:solidFill>
                    <a:srgbClr val="FF0000"/>
                  </a:solidFill>
                  <a:latin typeface="Comic Sans MS" panose="030F0702030302020204" pitchFamily="66" charset="0"/>
                </a:rPr>
                <a:t>I</a:t>
              </a:r>
              <a:endParaRPr lang="it-IT" sz="2000" b="1" baseline="30000" dirty="0">
                <a:solidFill>
                  <a:srgbClr val="FF0000"/>
                </a:solidFill>
                <a:latin typeface="Comic Sans MS" panose="030F0702030302020204" pitchFamily="66" charset="0"/>
              </a:endParaRPr>
            </a:p>
          </p:txBody>
        </p:sp>
      </p:grpSp>
      <p:grpSp>
        <p:nvGrpSpPr>
          <p:cNvPr id="13" name="Gruppo 12"/>
          <p:cNvGrpSpPr/>
          <p:nvPr/>
        </p:nvGrpSpPr>
        <p:grpSpPr>
          <a:xfrm>
            <a:off x="1425800" y="2706012"/>
            <a:ext cx="1154410" cy="812123"/>
            <a:chOff x="1225768" y="3048924"/>
            <a:chExt cx="1154410" cy="812123"/>
          </a:xfrm>
        </p:grpSpPr>
        <p:sp>
          <p:nvSpPr>
            <p:cNvPr id="9" name="Freccia in giù 8"/>
            <p:cNvSpPr/>
            <p:nvPr/>
          </p:nvSpPr>
          <p:spPr>
            <a:xfrm>
              <a:off x="1259632" y="3048924"/>
              <a:ext cx="288032" cy="812123"/>
            </a:xfrm>
            <a:prstGeom prst="downArrow">
              <a:avLst/>
            </a:prstGeom>
            <a:solidFill>
              <a:srgbClr val="FF0000"/>
            </a:solidFill>
            <a:ln>
              <a:solidFill>
                <a:srgbClr val="A500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p:nvSpPr>
          <p:spPr>
            <a:xfrm>
              <a:off x="1225768" y="3172906"/>
              <a:ext cx="1154410" cy="400110"/>
            </a:xfrm>
            <a:prstGeom prst="rect">
              <a:avLst/>
            </a:prstGeom>
            <a:noFill/>
          </p:spPr>
          <p:txBody>
            <a:bodyPr wrap="square" rtlCol="0">
              <a:spAutoFit/>
            </a:bodyPr>
            <a:lstStyle/>
            <a:p>
              <a:pPr algn="ctr"/>
              <a:r>
                <a:rPr lang="it-IT" sz="2000" b="1" dirty="0" smtClean="0">
                  <a:solidFill>
                    <a:srgbClr val="FF0000"/>
                  </a:solidFill>
                  <a:latin typeface="Comic Sans MS" panose="030F0702030302020204" pitchFamily="66" charset="0"/>
                </a:rPr>
                <a:t>+O</a:t>
              </a:r>
              <a:r>
                <a:rPr lang="it-IT" sz="2000" b="1" baseline="-25000" dirty="0" smtClean="0">
                  <a:solidFill>
                    <a:srgbClr val="FF0000"/>
                  </a:solidFill>
                  <a:latin typeface="Comic Sans MS" panose="030F0702030302020204" pitchFamily="66" charset="0"/>
                </a:rPr>
                <a:t>2</a:t>
              </a:r>
              <a:endParaRPr lang="it-IT" sz="2000" b="1" baseline="-25000" dirty="0">
                <a:solidFill>
                  <a:srgbClr val="FF0000"/>
                </a:solidFill>
                <a:latin typeface="Comic Sans MS" panose="030F0702030302020204" pitchFamily="66" charset="0"/>
              </a:endParaRPr>
            </a:p>
          </p:txBody>
        </p:sp>
      </p:grpSp>
      <p:graphicFrame>
        <p:nvGraphicFramePr>
          <p:cNvPr id="11" name="Oggetto 10"/>
          <p:cNvGraphicFramePr>
            <a:graphicFrameLocks noChangeAspect="1"/>
          </p:cNvGraphicFramePr>
          <p:nvPr>
            <p:extLst/>
          </p:nvPr>
        </p:nvGraphicFramePr>
        <p:xfrm>
          <a:off x="5607050" y="2590800"/>
          <a:ext cx="3084513" cy="1706563"/>
        </p:xfrm>
        <a:graphic>
          <a:graphicData uri="http://schemas.openxmlformats.org/presentationml/2006/ole">
            <mc:AlternateContent xmlns:mc="http://schemas.openxmlformats.org/markup-compatibility/2006">
              <mc:Choice xmlns:v="urn:schemas-microsoft-com:vml" Requires="v">
                <p:oleObj spid="_x0000_s418848" name="Document" r:id="rId4" imgW="1809720" imgH="1000080" progId="ChemWindow.Document">
                  <p:embed/>
                </p:oleObj>
              </mc:Choice>
              <mc:Fallback>
                <p:oleObj name="Document" r:id="rId4" imgW="1809720" imgH="1000080" progId="ChemWindow.Document">
                  <p:embed/>
                  <p:pic>
                    <p:nvPicPr>
                      <p:cNvPr id="0" name=""/>
                      <p:cNvPicPr/>
                      <p:nvPr/>
                    </p:nvPicPr>
                    <p:blipFill>
                      <a:blip r:embed="rId5"/>
                      <a:stretch>
                        <a:fillRect/>
                      </a:stretch>
                    </p:blipFill>
                    <p:spPr>
                      <a:xfrm>
                        <a:off x="5607050" y="2590800"/>
                        <a:ext cx="3084513" cy="1706563"/>
                      </a:xfrm>
                      <a:prstGeom prst="rect">
                        <a:avLst/>
                      </a:prstGeom>
                    </p:spPr>
                  </p:pic>
                </p:oleObj>
              </mc:Fallback>
            </mc:AlternateContent>
          </a:graphicData>
        </a:graphic>
      </p:graphicFrame>
      <p:sp>
        <p:nvSpPr>
          <p:cNvPr id="16" name="CasellaDiTesto 15"/>
          <p:cNvSpPr txBox="1"/>
          <p:nvPr/>
        </p:nvSpPr>
        <p:spPr>
          <a:xfrm>
            <a:off x="6329283" y="2175247"/>
            <a:ext cx="1877873" cy="461665"/>
          </a:xfrm>
          <a:prstGeom prst="rect">
            <a:avLst/>
          </a:prstGeom>
          <a:noFill/>
        </p:spPr>
        <p:txBody>
          <a:bodyPr wrap="square" rtlCol="0">
            <a:spAutoFit/>
          </a:bodyPr>
          <a:lstStyle/>
          <a:p>
            <a:pPr algn="ctr"/>
            <a:r>
              <a:rPr lang="it-IT" sz="2400" b="1" dirty="0" err="1" smtClean="0">
                <a:solidFill>
                  <a:srgbClr val="FF0000"/>
                </a:solidFill>
                <a:latin typeface="Comic Sans MS" panose="030F0702030302020204" pitchFamily="66" charset="0"/>
              </a:rPr>
              <a:t>peroxide</a:t>
            </a:r>
            <a:endParaRPr lang="it-IT" sz="2400" b="1" baseline="30000" dirty="0">
              <a:solidFill>
                <a:srgbClr val="FF0000"/>
              </a:solidFill>
              <a:latin typeface="Comic Sans MS" panose="030F0702030302020204" pitchFamily="66" charset="0"/>
            </a:endParaRPr>
          </a:p>
        </p:txBody>
      </p:sp>
      <p:sp>
        <p:nvSpPr>
          <p:cNvPr id="19" name="CasellaDiTesto 18"/>
          <p:cNvSpPr txBox="1"/>
          <p:nvPr/>
        </p:nvSpPr>
        <p:spPr>
          <a:xfrm>
            <a:off x="5813068" y="5083077"/>
            <a:ext cx="2959444" cy="1015663"/>
          </a:xfrm>
          <a:prstGeom prst="rect">
            <a:avLst/>
          </a:prstGeom>
          <a:noFill/>
        </p:spPr>
        <p:txBody>
          <a:bodyPr wrap="square" rtlCol="0">
            <a:spAutoFit/>
          </a:bodyPr>
          <a:lstStyle/>
          <a:p>
            <a:pPr algn="ctr"/>
            <a:r>
              <a:rPr lang="it-IT" sz="2000" dirty="0" err="1" smtClean="0">
                <a:solidFill>
                  <a:srgbClr val="FF0000"/>
                </a:solidFill>
                <a:latin typeface="Comic Sans MS" panose="030F0702030302020204" pitchFamily="66" charset="0"/>
                <a:cs typeface="Arial" panose="020B0604020202020204" pitchFamily="34" charset="0"/>
              </a:rPr>
              <a:t>diamagnetic</a:t>
            </a:r>
            <a:endParaRPr lang="it-IT" sz="2000" dirty="0" smtClean="0">
              <a:solidFill>
                <a:srgbClr val="FF0000"/>
              </a:solidFill>
              <a:latin typeface="Comic Sans MS" panose="030F0702030302020204" pitchFamily="66" charset="0"/>
              <a:cs typeface="Arial" panose="020B0604020202020204" pitchFamily="34" charset="0"/>
            </a:endParaRPr>
          </a:p>
          <a:p>
            <a:pPr algn="ctr"/>
            <a:r>
              <a:rPr lang="it-IT" sz="2000" dirty="0" smtClean="0">
                <a:solidFill>
                  <a:srgbClr val="FF0000"/>
                </a:solidFill>
                <a:latin typeface="Comic Sans MS" panose="030F0702030302020204" pitchFamily="66" charset="0"/>
                <a:cs typeface="Arial" panose="020B0604020202020204" pitchFamily="34" charset="0"/>
              </a:rPr>
              <a:t>spin-</a:t>
            </a:r>
            <a:r>
              <a:rPr lang="it-IT" sz="2000" dirty="0" err="1" smtClean="0">
                <a:solidFill>
                  <a:srgbClr val="FF0000"/>
                </a:solidFill>
                <a:latin typeface="Comic Sans MS" panose="030F0702030302020204" pitchFamily="66" charset="0"/>
                <a:cs typeface="Arial" panose="020B0604020202020204" pitchFamily="34" charset="0"/>
              </a:rPr>
              <a:t>paring</a:t>
            </a:r>
            <a:r>
              <a:rPr lang="it-IT" sz="2000" dirty="0" smtClean="0">
                <a:solidFill>
                  <a:srgbClr val="FF0000"/>
                </a:solidFill>
                <a:latin typeface="Comic Sans MS" panose="030F0702030302020204" pitchFamily="66" charset="0"/>
                <a:cs typeface="Arial" panose="020B0604020202020204" pitchFamily="34" charset="0"/>
              </a:rPr>
              <a:t> </a:t>
            </a:r>
            <a:r>
              <a:rPr lang="it-IT" sz="2000" dirty="0" err="1" smtClean="0">
                <a:solidFill>
                  <a:srgbClr val="FF0000"/>
                </a:solidFill>
                <a:latin typeface="Comic Sans MS" panose="030F0702030302020204" pitchFamily="66" charset="0"/>
                <a:cs typeface="Arial" panose="020B0604020202020204" pitchFamily="34" charset="0"/>
              </a:rPr>
              <a:t>Cu</a:t>
            </a:r>
            <a:r>
              <a:rPr lang="it-IT" sz="2000" baseline="30000" dirty="0" err="1" smtClean="0">
                <a:solidFill>
                  <a:srgbClr val="FF0000"/>
                </a:solidFill>
                <a:latin typeface="Comic Sans MS" panose="030F0702030302020204" pitchFamily="66" charset="0"/>
                <a:cs typeface="Arial" panose="020B0604020202020204" pitchFamily="34" charset="0"/>
              </a:rPr>
              <a:t>II</a:t>
            </a:r>
            <a:r>
              <a:rPr lang="it-IT" sz="2000" dirty="0" err="1" smtClean="0">
                <a:solidFill>
                  <a:srgbClr val="FF0000"/>
                </a:solidFill>
                <a:latin typeface="Comic Sans MS" panose="030F0702030302020204" pitchFamily="66" charset="0"/>
                <a:cs typeface="Arial" panose="020B0604020202020204" pitchFamily="34" charset="0"/>
              </a:rPr>
              <a:t>-Cu</a:t>
            </a:r>
            <a:r>
              <a:rPr lang="it-IT" sz="2000" baseline="30000" dirty="0" err="1" smtClean="0">
                <a:solidFill>
                  <a:srgbClr val="FF0000"/>
                </a:solidFill>
                <a:latin typeface="Comic Sans MS" panose="030F0702030302020204" pitchFamily="66" charset="0"/>
                <a:cs typeface="Arial" panose="020B0604020202020204" pitchFamily="34" charset="0"/>
              </a:rPr>
              <a:t>II</a:t>
            </a:r>
            <a:endParaRPr lang="it-IT" sz="2000" baseline="30000" dirty="0">
              <a:solidFill>
                <a:srgbClr val="FF0000"/>
              </a:solidFill>
              <a:latin typeface="Comic Sans MS" panose="030F0702030302020204" pitchFamily="66" charset="0"/>
              <a:cs typeface="Arial" panose="020B0604020202020204" pitchFamily="34" charset="0"/>
            </a:endParaRPr>
          </a:p>
          <a:p>
            <a:pPr algn="ctr"/>
            <a:r>
              <a:rPr lang="it-IT" sz="2000" dirty="0" smtClean="0">
                <a:solidFill>
                  <a:srgbClr val="FF0000"/>
                </a:solidFill>
                <a:latin typeface="Comic Sans MS" panose="030F0702030302020204" pitchFamily="66" charset="0"/>
                <a:cs typeface="Arial" panose="020B0604020202020204" pitchFamily="34" charset="0"/>
              </a:rPr>
              <a:t>(1e</a:t>
            </a:r>
            <a:r>
              <a:rPr lang="it-IT" sz="2000" baseline="30000" dirty="0" smtClean="0">
                <a:solidFill>
                  <a:srgbClr val="FF0000"/>
                </a:solidFill>
                <a:latin typeface="Comic Sans MS" panose="030F0702030302020204" pitchFamily="66" charset="0"/>
                <a:cs typeface="Arial" panose="020B0604020202020204" pitchFamily="34" charset="0"/>
                <a:sym typeface="Symbol" panose="05050102010706020507" pitchFamily="18" charset="2"/>
              </a:rPr>
              <a:t> </a:t>
            </a:r>
            <a:r>
              <a:rPr lang="it-IT" sz="2000" dirty="0" smtClean="0">
                <a:solidFill>
                  <a:srgbClr val="FF0000"/>
                </a:solidFill>
                <a:latin typeface="Comic Sans MS" panose="030F0702030302020204" pitchFamily="66" charset="0"/>
                <a:cs typeface="Arial" panose="020B0604020202020204" pitchFamily="34" charset="0"/>
                <a:sym typeface="Symbol" panose="05050102010706020507" pitchFamily="18" charset="2"/>
              </a:rPr>
              <a:t>+ 1e</a:t>
            </a:r>
            <a:r>
              <a:rPr lang="it-IT" sz="2000" baseline="30000" dirty="0" smtClean="0">
                <a:solidFill>
                  <a:srgbClr val="FF0000"/>
                </a:solidFill>
                <a:latin typeface="Comic Sans MS" panose="030F0702030302020204" pitchFamily="66" charset="0"/>
                <a:cs typeface="Arial" panose="020B0604020202020204" pitchFamily="34" charset="0"/>
                <a:sym typeface="Symbol" panose="05050102010706020507" pitchFamily="18" charset="2"/>
              </a:rPr>
              <a:t></a:t>
            </a:r>
            <a:r>
              <a:rPr lang="it-IT" sz="2000" dirty="0" smtClean="0">
                <a:solidFill>
                  <a:srgbClr val="FF0000"/>
                </a:solidFill>
                <a:latin typeface="Comic Sans MS" panose="030F0702030302020204" pitchFamily="66" charset="0"/>
                <a:cs typeface="Arial" panose="020B0604020202020204" pitchFamily="34" charset="0"/>
                <a:sym typeface="Symbol" panose="05050102010706020507" pitchFamily="18" charset="2"/>
              </a:rPr>
              <a:t>)</a:t>
            </a:r>
            <a:endParaRPr lang="it-IT" sz="2000" dirty="0" smtClean="0">
              <a:solidFill>
                <a:srgbClr val="FF0000"/>
              </a:solidFill>
              <a:latin typeface="Comic Sans MS" panose="030F0702030302020204" pitchFamily="66" charset="0"/>
              <a:cs typeface="Arial" panose="020B0604020202020204" pitchFamily="34" charset="0"/>
            </a:endParaRPr>
          </a:p>
        </p:txBody>
      </p:sp>
      <p:graphicFrame>
        <p:nvGraphicFramePr>
          <p:cNvPr id="8" name="Oggetto 7"/>
          <p:cNvGraphicFramePr>
            <a:graphicFrameLocks noChangeAspect="1"/>
          </p:cNvGraphicFramePr>
          <p:nvPr>
            <p:extLst/>
          </p:nvPr>
        </p:nvGraphicFramePr>
        <p:xfrm>
          <a:off x="7060883" y="883437"/>
          <a:ext cx="741997" cy="1177773"/>
        </p:xfrm>
        <a:graphic>
          <a:graphicData uri="http://schemas.openxmlformats.org/presentationml/2006/ole">
            <mc:AlternateContent xmlns:mc="http://schemas.openxmlformats.org/markup-compatibility/2006">
              <mc:Choice xmlns:v="urn:schemas-microsoft-com:vml" Requires="v">
                <p:oleObj spid="_x0000_s418849" name="Document" r:id="rId6" imgW="600120" imgH="952560" progId="ChemWindow.Document">
                  <p:embed/>
                </p:oleObj>
              </mc:Choice>
              <mc:Fallback>
                <p:oleObj name="Document" r:id="rId6" imgW="600120" imgH="952560" progId="ChemWindow.Document">
                  <p:embed/>
                  <p:pic>
                    <p:nvPicPr>
                      <p:cNvPr id="0" name=""/>
                      <p:cNvPicPr/>
                      <p:nvPr/>
                    </p:nvPicPr>
                    <p:blipFill>
                      <a:blip r:embed="rId7"/>
                      <a:stretch>
                        <a:fillRect/>
                      </a:stretch>
                    </p:blipFill>
                    <p:spPr>
                      <a:xfrm>
                        <a:off x="7060883" y="883437"/>
                        <a:ext cx="741997" cy="1177773"/>
                      </a:xfrm>
                      <a:prstGeom prst="rect">
                        <a:avLst/>
                      </a:prstGeom>
                    </p:spPr>
                  </p:pic>
                </p:oleObj>
              </mc:Fallback>
            </mc:AlternateContent>
          </a:graphicData>
        </a:graphic>
      </p:graphicFrame>
      <p:grpSp>
        <p:nvGrpSpPr>
          <p:cNvPr id="18" name="Gruppo 17"/>
          <p:cNvGrpSpPr/>
          <p:nvPr/>
        </p:nvGrpSpPr>
        <p:grpSpPr>
          <a:xfrm>
            <a:off x="916731" y="3629020"/>
            <a:ext cx="5121719" cy="3086099"/>
            <a:chOff x="916731" y="3729037"/>
            <a:chExt cx="5121719" cy="3086099"/>
          </a:xfrm>
        </p:grpSpPr>
        <p:pic>
          <p:nvPicPr>
            <p:cNvPr id="20" name="Immagine 19"/>
            <p:cNvPicPr>
              <a:picLocks noChangeAspect="1"/>
            </p:cNvPicPr>
            <p:nvPr/>
          </p:nvPicPr>
          <p:blipFill>
            <a:blip r:embed="rId8"/>
            <a:stretch>
              <a:fillRect/>
            </a:stretch>
          </p:blipFill>
          <p:spPr>
            <a:xfrm>
              <a:off x="1371593" y="3729037"/>
              <a:ext cx="4097833" cy="2700338"/>
            </a:xfrm>
            <a:prstGeom prst="rect">
              <a:avLst/>
            </a:prstGeom>
          </p:spPr>
        </p:pic>
        <p:sp>
          <p:nvSpPr>
            <p:cNvPr id="6" name="CasellaDiTesto 5"/>
            <p:cNvSpPr txBox="1"/>
            <p:nvPr/>
          </p:nvSpPr>
          <p:spPr>
            <a:xfrm>
              <a:off x="4884040" y="4752007"/>
              <a:ext cx="1154410" cy="400110"/>
            </a:xfrm>
            <a:prstGeom prst="rect">
              <a:avLst/>
            </a:prstGeom>
            <a:noFill/>
          </p:spPr>
          <p:txBody>
            <a:bodyPr wrap="square" rtlCol="0">
              <a:spAutoFit/>
            </a:bodyPr>
            <a:lstStyle/>
            <a:p>
              <a:pPr algn="ctr"/>
              <a:r>
                <a:rPr lang="it-IT" sz="2000" b="1" dirty="0" err="1" smtClean="0">
                  <a:solidFill>
                    <a:srgbClr val="0000FF"/>
                  </a:solidFill>
                  <a:latin typeface="Comic Sans MS" panose="030F0702030302020204" pitchFamily="66" charset="0"/>
                </a:rPr>
                <a:t>Cu</a:t>
              </a:r>
              <a:r>
                <a:rPr lang="it-IT" sz="2000" b="1" baseline="30000" dirty="0" err="1" smtClean="0">
                  <a:solidFill>
                    <a:srgbClr val="0000FF"/>
                  </a:solidFill>
                  <a:latin typeface="Comic Sans MS" panose="030F0702030302020204" pitchFamily="66" charset="0"/>
                </a:rPr>
                <a:t>II</a:t>
              </a:r>
              <a:endParaRPr lang="it-IT" sz="2000" b="1" baseline="30000" dirty="0">
                <a:solidFill>
                  <a:srgbClr val="0000FF"/>
                </a:solidFill>
                <a:latin typeface="Comic Sans MS" panose="030F0702030302020204" pitchFamily="66" charset="0"/>
              </a:endParaRPr>
            </a:p>
          </p:txBody>
        </p:sp>
        <p:sp>
          <p:nvSpPr>
            <p:cNvPr id="7" name="CasellaDiTesto 6"/>
            <p:cNvSpPr txBox="1"/>
            <p:nvPr/>
          </p:nvSpPr>
          <p:spPr>
            <a:xfrm>
              <a:off x="916731" y="4752007"/>
              <a:ext cx="1154410" cy="400110"/>
            </a:xfrm>
            <a:prstGeom prst="rect">
              <a:avLst/>
            </a:prstGeom>
            <a:noFill/>
          </p:spPr>
          <p:txBody>
            <a:bodyPr wrap="square" rtlCol="0">
              <a:spAutoFit/>
            </a:bodyPr>
            <a:lstStyle/>
            <a:p>
              <a:pPr algn="ctr"/>
              <a:r>
                <a:rPr lang="it-IT" sz="2000" b="1" dirty="0" err="1" smtClean="0">
                  <a:solidFill>
                    <a:srgbClr val="0000FF"/>
                  </a:solidFill>
                  <a:latin typeface="Comic Sans MS" panose="030F0702030302020204" pitchFamily="66" charset="0"/>
                </a:rPr>
                <a:t>Cu</a:t>
              </a:r>
              <a:r>
                <a:rPr lang="it-IT" sz="2000" b="1" baseline="30000" dirty="0" err="1" smtClean="0">
                  <a:solidFill>
                    <a:srgbClr val="0000FF"/>
                  </a:solidFill>
                  <a:latin typeface="Comic Sans MS" panose="030F0702030302020204" pitchFamily="66" charset="0"/>
                </a:rPr>
                <a:t>II</a:t>
              </a:r>
              <a:endParaRPr lang="it-IT" sz="2000" b="1" baseline="30000" dirty="0">
                <a:solidFill>
                  <a:srgbClr val="0000FF"/>
                </a:solidFill>
                <a:latin typeface="Comic Sans MS" panose="030F0702030302020204" pitchFamily="66" charset="0"/>
              </a:endParaRPr>
            </a:p>
          </p:txBody>
        </p:sp>
        <p:pic>
          <p:nvPicPr>
            <p:cNvPr id="21" name="Immagine 20"/>
            <p:cNvPicPr>
              <a:picLocks noChangeAspect="1"/>
            </p:cNvPicPr>
            <p:nvPr/>
          </p:nvPicPr>
          <p:blipFill rotWithShape="1">
            <a:blip r:embed="rId9"/>
            <a:srcRect l="24695" t="78410" r="36281" b="9845"/>
            <a:stretch/>
          </p:blipFill>
          <p:spPr>
            <a:xfrm>
              <a:off x="2628900" y="6415086"/>
              <a:ext cx="1757363" cy="400050"/>
            </a:xfrm>
            <a:prstGeom prst="rect">
              <a:avLst/>
            </a:prstGeom>
          </p:spPr>
        </p:pic>
      </p:grpSp>
      <p:sp>
        <p:nvSpPr>
          <p:cNvPr id="15" name="Ovale 14"/>
          <p:cNvSpPr/>
          <p:nvPr/>
        </p:nvSpPr>
        <p:spPr>
          <a:xfrm>
            <a:off x="2800350" y="4479975"/>
            <a:ext cx="1296144" cy="864096"/>
          </a:xfrm>
          <a:prstGeom prst="ellipse">
            <a:avLst/>
          </a:prstGeom>
          <a:noFill/>
          <a:ln w="571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CasellaDiTesto 21"/>
          <p:cNvSpPr txBox="1"/>
          <p:nvPr/>
        </p:nvSpPr>
        <p:spPr>
          <a:xfrm>
            <a:off x="6280274" y="4262809"/>
            <a:ext cx="2112590" cy="707886"/>
          </a:xfrm>
          <a:prstGeom prst="rect">
            <a:avLst/>
          </a:prstGeom>
          <a:noFill/>
        </p:spPr>
        <p:txBody>
          <a:bodyPr wrap="square" rtlCol="0">
            <a:spAutoFit/>
          </a:bodyPr>
          <a:lstStyle/>
          <a:p>
            <a:pPr algn="ctr"/>
            <a:r>
              <a:rPr lang="it-IT" sz="2000" dirty="0" smtClean="0">
                <a:latin typeface="Comic Sans MS" panose="030F0702030302020204" pitchFamily="66" charset="0"/>
              </a:rPr>
              <a:t>side-on/side-on</a:t>
            </a:r>
          </a:p>
          <a:p>
            <a:pPr algn="ctr"/>
            <a:r>
              <a:rPr lang="it-IT" sz="2000" i="1" dirty="0" smtClean="0">
                <a:latin typeface="Comic Sans MS" panose="030F0702030302020204" pitchFamily="66" charset="0"/>
              </a:rPr>
              <a:t> (</a:t>
            </a:r>
            <a:r>
              <a:rPr lang="el-GR" sz="2000" i="1" dirty="0" smtClean="0">
                <a:latin typeface="Comic Sans MS" panose="030F0702030302020204" pitchFamily="66" charset="0"/>
              </a:rPr>
              <a:t>μ</a:t>
            </a:r>
            <a:r>
              <a:rPr lang="el-GR" sz="2000" baseline="-25000" dirty="0" smtClean="0">
                <a:latin typeface="Comic Sans MS" panose="030F0702030302020204" pitchFamily="66" charset="0"/>
              </a:rPr>
              <a:t>2</a:t>
            </a:r>
            <a:r>
              <a:rPr lang="el-GR" sz="2000" dirty="0" smtClean="0">
                <a:latin typeface="Comic Sans MS" panose="030F0702030302020204" pitchFamily="66" charset="0"/>
              </a:rPr>
              <a:t>-</a:t>
            </a:r>
            <a:r>
              <a:rPr lang="el-GR" sz="2000" i="1" dirty="0" smtClean="0">
                <a:latin typeface="Comic Sans MS" panose="030F0702030302020204" pitchFamily="66" charset="0"/>
              </a:rPr>
              <a:t>η</a:t>
            </a:r>
            <a:r>
              <a:rPr lang="el-GR" sz="2000" baseline="30000" dirty="0" smtClean="0">
                <a:latin typeface="Comic Sans MS" panose="030F0702030302020204" pitchFamily="66" charset="0"/>
              </a:rPr>
              <a:t>1</a:t>
            </a:r>
            <a:r>
              <a:rPr lang="el-GR" sz="2000" dirty="0" smtClean="0">
                <a:latin typeface="Comic Sans MS" panose="030F0702030302020204" pitchFamily="66" charset="0"/>
              </a:rPr>
              <a:t>,</a:t>
            </a:r>
            <a:r>
              <a:rPr lang="el-GR" sz="2000" i="1" dirty="0" smtClean="0">
                <a:latin typeface="Comic Sans MS" panose="030F0702030302020204" pitchFamily="66" charset="0"/>
              </a:rPr>
              <a:t>η</a:t>
            </a:r>
            <a:r>
              <a:rPr lang="el-GR" sz="2000" baseline="30000" dirty="0" smtClean="0">
                <a:latin typeface="Comic Sans MS" panose="030F0702030302020204" pitchFamily="66" charset="0"/>
              </a:rPr>
              <a:t>1</a:t>
            </a:r>
            <a:r>
              <a:rPr lang="el-GR" sz="2000" dirty="0" smtClean="0">
                <a:latin typeface="Comic Sans MS" panose="030F0702030302020204" pitchFamily="66" charset="0"/>
              </a:rPr>
              <a:t>-</a:t>
            </a:r>
            <a:r>
              <a:rPr lang="it-IT" sz="2000" dirty="0" smtClean="0">
                <a:latin typeface="Comic Sans MS" panose="030F0702030302020204" pitchFamily="66" charset="0"/>
              </a:rPr>
              <a:t>O</a:t>
            </a:r>
            <a:r>
              <a:rPr lang="it-IT" sz="2000" baseline="-25000" dirty="0" smtClean="0">
                <a:latin typeface="Comic Sans MS" panose="030F0702030302020204" pitchFamily="66" charset="0"/>
              </a:rPr>
              <a:t>2</a:t>
            </a:r>
            <a:r>
              <a:rPr lang="it-IT" sz="2000" dirty="0" smtClean="0">
                <a:latin typeface="Comic Sans MS" panose="030F0702030302020204" pitchFamily="66" charset="0"/>
              </a:rPr>
              <a:t>)</a:t>
            </a:r>
            <a:endParaRPr lang="it-IT" sz="2000" baseline="-25000" dirty="0">
              <a:latin typeface="Comic Sans MS" panose="030F0702030302020204" pitchFamily="66" charset="0"/>
            </a:endParaRPr>
          </a:p>
        </p:txBody>
      </p:sp>
    </p:spTree>
    <p:extLst>
      <p:ext uri="{BB962C8B-B14F-4D97-AF65-F5344CB8AC3E}">
        <p14:creationId xmlns:p14="http://schemas.microsoft.com/office/powerpoint/2010/main" val="2196318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par>
                          <p:cTn id="13" fill="hold">
                            <p:stCondLst>
                              <p:cond delay="5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childTnLst>
                                </p:cTn>
                              </p:par>
                            </p:childTnLst>
                          </p:cTn>
                        </p:par>
                        <p:par>
                          <p:cTn id="24" fill="hold">
                            <p:stCondLst>
                              <p:cond delay="500"/>
                            </p:stCondLst>
                            <p:childTnLst>
                              <p:par>
                                <p:cTn id="25" presetID="53" presetClass="entr" presetSubtype="16"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500"/>
                            </p:stCondLst>
                            <p:childTnLst>
                              <p:par>
                                <p:cTn id="36" presetID="22" presetClass="entr" presetSubtype="4"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500"/>
                                        <p:tgtEl>
                                          <p:spTgt spid="22"/>
                                        </p:tgtEl>
                                      </p:cBhvr>
                                    </p:animEffect>
                                  </p:childTnLst>
                                </p:cTn>
                              </p:par>
                            </p:childTnLst>
                          </p:cTn>
                        </p:par>
                      </p:childTnLst>
                    </p:cTn>
                  </p:par>
                  <p:par>
                    <p:cTn id="44" fill="hold">
                      <p:stCondLst>
                        <p:cond delay="indefinite"/>
                      </p:stCondLst>
                      <p:childTnLst>
                        <p:par>
                          <p:cTn id="45" fill="hold">
                            <p:stCondLst>
                              <p:cond delay="0"/>
                            </p:stCondLst>
                            <p:childTnLst>
                              <p:par>
                                <p:cTn id="46" presetID="53" presetClass="entr" presetSubtype="16" fill="hold" grpId="0" nodeType="click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9" grpId="0"/>
      <p:bldP spid="15" grpId="0" animBg="1"/>
      <p:bldP spid="22"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a:blip r:embed="rId2"/>
          <a:stretch>
            <a:fillRect/>
          </a:stretch>
        </p:blipFill>
        <p:spPr>
          <a:xfrm>
            <a:off x="0" y="0"/>
            <a:ext cx="9144000" cy="6857999"/>
          </a:xfrm>
          <a:prstGeom prst="rect">
            <a:avLst/>
          </a:prstGeom>
        </p:spPr>
      </p:pic>
      <p:pic>
        <p:nvPicPr>
          <p:cNvPr id="2" name="Immagine 1"/>
          <p:cNvPicPr>
            <a:picLocks noChangeAspect="1"/>
          </p:cNvPicPr>
          <p:nvPr/>
        </p:nvPicPr>
        <p:blipFill>
          <a:blip r:embed="rId3"/>
          <a:stretch>
            <a:fillRect/>
          </a:stretch>
        </p:blipFill>
        <p:spPr>
          <a:xfrm>
            <a:off x="4731165" y="1124014"/>
            <a:ext cx="3714566" cy="2055571"/>
          </a:xfrm>
          <a:prstGeom prst="rect">
            <a:avLst/>
          </a:prstGeom>
        </p:spPr>
      </p:pic>
      <p:pic>
        <p:nvPicPr>
          <p:cNvPr id="4" name="Immagine 3"/>
          <p:cNvPicPr>
            <a:picLocks noChangeAspect="1"/>
          </p:cNvPicPr>
          <p:nvPr/>
        </p:nvPicPr>
        <p:blipFill>
          <a:blip r:embed="rId4"/>
          <a:stretch>
            <a:fillRect/>
          </a:stretch>
        </p:blipFill>
        <p:spPr>
          <a:xfrm>
            <a:off x="672719" y="581892"/>
            <a:ext cx="3277819" cy="2443941"/>
          </a:xfrm>
          <a:prstGeom prst="rect">
            <a:avLst/>
          </a:prstGeom>
        </p:spPr>
      </p:pic>
      <p:sp>
        <p:nvSpPr>
          <p:cNvPr id="8" name="CasellaDiTesto 7"/>
          <p:cNvSpPr txBox="1"/>
          <p:nvPr/>
        </p:nvSpPr>
        <p:spPr>
          <a:xfrm>
            <a:off x="1163782" y="3773980"/>
            <a:ext cx="6783186" cy="1631216"/>
          </a:xfrm>
          <a:prstGeom prst="rect">
            <a:avLst/>
          </a:prstGeom>
          <a:noFill/>
        </p:spPr>
        <p:txBody>
          <a:bodyPr wrap="square" rtlCol="0">
            <a:spAutoFit/>
          </a:bodyPr>
          <a:lstStyle/>
          <a:p>
            <a:pPr algn="ctr">
              <a:lnSpc>
                <a:spcPts val="4000"/>
              </a:lnSpc>
            </a:pPr>
            <a:r>
              <a:rPr lang="it-IT" sz="3200" dirty="0" smtClean="0">
                <a:latin typeface="Comic Sans MS" panose="030F0702030302020204" pitchFamily="66" charset="0"/>
                <a:cs typeface="Arial" panose="020B0604020202020204" pitchFamily="34" charset="0"/>
              </a:rPr>
              <a:t>come </a:t>
            </a:r>
            <a:r>
              <a:rPr lang="it-IT" sz="3200" dirty="0" smtClean="0">
                <a:latin typeface="Comic Sans MS" panose="030F0702030302020204" pitchFamily="66" charset="0"/>
                <a:cs typeface="Arial" panose="020B0604020202020204" pitchFamily="34" charset="0"/>
              </a:rPr>
              <a:t>l’evoluzione</a:t>
            </a:r>
            <a:r>
              <a:rPr lang="it-IT" sz="3200" dirty="0" smtClean="0">
                <a:latin typeface="Comic Sans MS" panose="030F0702030302020204" pitchFamily="66" charset="0"/>
                <a:cs typeface="Arial" panose="020B0604020202020204" pitchFamily="34" charset="0"/>
              </a:rPr>
              <a:t>,</a:t>
            </a:r>
          </a:p>
          <a:p>
            <a:pPr algn="ctr">
              <a:lnSpc>
                <a:spcPts val="4000"/>
              </a:lnSpc>
            </a:pPr>
            <a:r>
              <a:rPr lang="it-IT" sz="3200" dirty="0" smtClean="0">
                <a:latin typeface="Comic Sans MS" panose="030F0702030302020204" pitchFamily="66" charset="0"/>
                <a:cs typeface="Arial" panose="020B0604020202020204" pitchFamily="34" charset="0"/>
              </a:rPr>
              <a:t> </a:t>
            </a:r>
            <a:r>
              <a:rPr lang="it-IT" sz="3200" dirty="0">
                <a:latin typeface="Comic Sans MS" panose="030F0702030302020204" pitchFamily="66" charset="0"/>
                <a:cs typeface="Arial" panose="020B0604020202020204" pitchFamily="34" charset="0"/>
              </a:rPr>
              <a:t>con i metalli di </a:t>
            </a:r>
            <a:r>
              <a:rPr lang="it-IT" sz="3200" dirty="0" smtClean="0">
                <a:latin typeface="Comic Sans MS" panose="030F0702030302020204" pitchFamily="66" charset="0"/>
                <a:cs typeface="Arial" panose="020B0604020202020204" pitchFamily="34" charset="0"/>
              </a:rPr>
              <a:t>transizione,</a:t>
            </a:r>
          </a:p>
          <a:p>
            <a:pPr algn="ctr">
              <a:lnSpc>
                <a:spcPts val="4000"/>
              </a:lnSpc>
            </a:pPr>
            <a:r>
              <a:rPr lang="it-IT" sz="3200" dirty="0" smtClean="0">
                <a:latin typeface="Comic Sans MS" panose="030F0702030302020204" pitchFamily="66" charset="0"/>
                <a:cs typeface="Arial" panose="020B0604020202020204" pitchFamily="34" charset="0"/>
              </a:rPr>
              <a:t>ha </a:t>
            </a:r>
            <a:r>
              <a:rPr lang="it-IT" sz="3200" dirty="0" smtClean="0">
                <a:latin typeface="Comic Sans MS" panose="030F0702030302020204" pitchFamily="66" charset="0"/>
                <a:cs typeface="Arial" panose="020B0604020202020204" pitchFamily="34" charset="0"/>
              </a:rPr>
              <a:t>addomesticato l’Ossigeno</a:t>
            </a:r>
            <a:endParaRPr lang="it-IT" sz="2000" dirty="0">
              <a:latin typeface="Comic Sans MS" panose="030F0702030302020204" pitchFamily="66" charset="0"/>
              <a:cs typeface="Arial" panose="020B0604020202020204" pitchFamily="34" charset="0"/>
            </a:endParaRPr>
          </a:p>
        </p:txBody>
      </p:sp>
    </p:spTree>
    <p:extLst>
      <p:ext uri="{BB962C8B-B14F-4D97-AF65-F5344CB8AC3E}">
        <p14:creationId xmlns:p14="http://schemas.microsoft.com/office/powerpoint/2010/main" val="305033146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stretch>
            <a:fillRect/>
          </a:stretch>
        </p:blipFill>
        <p:spPr>
          <a:xfrm>
            <a:off x="0" y="-41671"/>
            <a:ext cx="9144000" cy="6095999"/>
          </a:xfrm>
          <a:prstGeom prst="rect">
            <a:avLst/>
          </a:prstGeom>
        </p:spPr>
      </p:pic>
      <p:sp>
        <p:nvSpPr>
          <p:cNvPr id="6" name="Rettangolo 5"/>
          <p:cNvSpPr/>
          <p:nvPr/>
        </p:nvSpPr>
        <p:spPr>
          <a:xfrm>
            <a:off x="0" y="6068615"/>
            <a:ext cx="9144000" cy="762610"/>
          </a:xfrm>
          <a:prstGeom prst="rect">
            <a:avLst/>
          </a:prstGeom>
          <a:solidFill>
            <a:srgbClr val="C0C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p:cNvSpPr txBox="1"/>
          <p:nvPr/>
        </p:nvSpPr>
        <p:spPr>
          <a:xfrm>
            <a:off x="251520" y="6237312"/>
            <a:ext cx="8496944" cy="492443"/>
          </a:xfrm>
          <a:prstGeom prst="rect">
            <a:avLst/>
          </a:prstGeom>
          <a:noFill/>
        </p:spPr>
        <p:txBody>
          <a:bodyPr wrap="square" rtlCol="0">
            <a:spAutoFit/>
          </a:bodyPr>
          <a:lstStyle/>
          <a:p>
            <a:pPr algn="ctr"/>
            <a:endParaRPr lang="it-IT" sz="2600" dirty="0">
              <a:latin typeface="Amerika" panose="02040705060402020203" pitchFamily="18" charset="0"/>
            </a:endParaRPr>
          </a:p>
        </p:txBody>
      </p:sp>
      <p:sp>
        <p:nvSpPr>
          <p:cNvPr id="5" name="CasellaDiTesto 4"/>
          <p:cNvSpPr txBox="1"/>
          <p:nvPr/>
        </p:nvSpPr>
        <p:spPr>
          <a:xfrm>
            <a:off x="1821180" y="6309320"/>
            <a:ext cx="5847164" cy="400110"/>
          </a:xfrm>
          <a:prstGeom prst="rect">
            <a:avLst/>
          </a:prstGeom>
          <a:noFill/>
        </p:spPr>
        <p:txBody>
          <a:bodyPr wrap="square" rtlCol="0">
            <a:spAutoFit/>
          </a:bodyPr>
          <a:lstStyle/>
          <a:p>
            <a:pPr algn="ctr"/>
            <a:r>
              <a:rPr lang="it-IT" sz="2000" b="1" dirty="0" err="1">
                <a:solidFill>
                  <a:srgbClr val="4D4D4D"/>
                </a:solidFill>
                <a:latin typeface="Amerika" panose="02040705060402020203" pitchFamily="18" charset="0"/>
              </a:rPr>
              <a:t>Dmítriy</a:t>
            </a:r>
            <a:r>
              <a:rPr lang="it-IT" sz="2000" b="1" dirty="0">
                <a:solidFill>
                  <a:srgbClr val="4D4D4D"/>
                </a:solidFill>
                <a:latin typeface="Amerika" panose="02040705060402020203" pitchFamily="18" charset="0"/>
              </a:rPr>
              <a:t> </a:t>
            </a:r>
            <a:r>
              <a:rPr lang="it-IT" sz="2000" b="1" dirty="0" err="1" smtClean="0">
                <a:solidFill>
                  <a:srgbClr val="4D4D4D"/>
                </a:solidFill>
                <a:latin typeface="Amerika" panose="02040705060402020203" pitchFamily="18" charset="0"/>
              </a:rPr>
              <a:t>Ivánović</a:t>
            </a:r>
            <a:r>
              <a:rPr lang="it-IT" sz="2000" b="1" dirty="0" smtClean="0">
                <a:solidFill>
                  <a:srgbClr val="4D4D4D"/>
                </a:solidFill>
                <a:latin typeface="Amerika" panose="02040705060402020203" pitchFamily="18" charset="0"/>
              </a:rPr>
              <a:t> </a:t>
            </a:r>
            <a:r>
              <a:rPr lang="it-IT" sz="2000" b="1" dirty="0" err="1" smtClean="0">
                <a:solidFill>
                  <a:srgbClr val="4D4D4D"/>
                </a:solidFill>
                <a:latin typeface="Amerika" panose="02040705060402020203" pitchFamily="18" charset="0"/>
              </a:rPr>
              <a:t>Mendeléyev</a:t>
            </a:r>
            <a:r>
              <a:rPr lang="it-IT" sz="2000" b="1" dirty="0" smtClean="0">
                <a:solidFill>
                  <a:srgbClr val="4D4D4D"/>
                </a:solidFill>
                <a:latin typeface="Amerika" panose="02040705060402020203" pitchFamily="18" charset="0"/>
              </a:rPr>
              <a:t> (1834 – 1907)</a:t>
            </a:r>
            <a:endParaRPr lang="it-IT" sz="2000" b="1" dirty="0">
              <a:solidFill>
                <a:srgbClr val="4D4D4D"/>
              </a:solidFill>
              <a:latin typeface="Amerika" panose="02040705060402020203" pitchFamily="18" charset="0"/>
            </a:endParaRPr>
          </a:p>
        </p:txBody>
      </p:sp>
      <p:grpSp>
        <p:nvGrpSpPr>
          <p:cNvPr id="8" name="Gruppo 7"/>
          <p:cNvGrpSpPr/>
          <p:nvPr/>
        </p:nvGrpSpPr>
        <p:grpSpPr>
          <a:xfrm>
            <a:off x="4457700" y="900109"/>
            <a:ext cx="2843213" cy="985842"/>
            <a:chOff x="4457700" y="1200152"/>
            <a:chExt cx="2843213" cy="985842"/>
          </a:xfrm>
        </p:grpSpPr>
        <p:sp>
          <p:nvSpPr>
            <p:cNvPr id="2" name="Fumetto 2 1"/>
            <p:cNvSpPr/>
            <p:nvPr/>
          </p:nvSpPr>
          <p:spPr>
            <a:xfrm>
              <a:off x="4457700" y="1200152"/>
              <a:ext cx="2843213" cy="985842"/>
            </a:xfrm>
            <a:prstGeom prst="wedgeRoundRectCallout">
              <a:avLst>
                <a:gd name="adj1" fmla="val -83647"/>
                <a:gd name="adj2" fmla="val 110061"/>
                <a:gd name="adj3" fmla="val 16667"/>
              </a:avLst>
            </a:prstGeom>
            <a:solidFill>
              <a:schemeClr val="bg1"/>
            </a:solidFill>
            <a:ln>
              <a:solidFill>
                <a:srgbClr val="5F5F5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CasellaDiTesto 2"/>
            <p:cNvSpPr txBox="1"/>
            <p:nvPr/>
          </p:nvSpPr>
          <p:spPr>
            <a:xfrm>
              <a:off x="4486274" y="1243012"/>
              <a:ext cx="2714625" cy="923330"/>
            </a:xfrm>
            <a:prstGeom prst="rect">
              <a:avLst/>
            </a:prstGeom>
            <a:noFill/>
          </p:spPr>
          <p:txBody>
            <a:bodyPr wrap="square" rtlCol="0">
              <a:spAutoFit/>
            </a:bodyPr>
            <a:lstStyle/>
            <a:p>
              <a:pPr algn="ctr"/>
              <a:r>
                <a:rPr lang="it-IT" dirty="0" smtClean="0">
                  <a:latin typeface="Anime Ace" panose="020B0603050302020204" pitchFamily="34" charset="0"/>
                </a:rPr>
                <a:t>sembro un visionario. ma ci ho visto bene</a:t>
              </a:r>
              <a:endParaRPr lang="it-IT" dirty="0">
                <a:latin typeface="Anime Ace" panose="020B0603050302020204" pitchFamily="34" charset="0"/>
              </a:endParaRPr>
            </a:p>
          </p:txBody>
        </p:sp>
      </p:grpSp>
    </p:spTree>
    <p:extLst>
      <p:ext uri="{BB962C8B-B14F-4D97-AF65-F5344CB8AC3E}">
        <p14:creationId xmlns:p14="http://schemas.microsoft.com/office/powerpoint/2010/main" val="291891427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0569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0" y="0"/>
            <a:ext cx="9144000" cy="6858000"/>
          </a:xfrm>
          <a:prstGeom prst="rect">
            <a:avLst/>
          </a:prstGeom>
          <a:solidFill>
            <a:srgbClr val="D4E7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9938" name="Picture 2" descr="Clouds Transparent Background"/>
          <p:cNvPicPr>
            <a:picLocks noChangeAspect="1" noChangeArrowheads="1"/>
          </p:cNvPicPr>
          <p:nvPr/>
        </p:nvPicPr>
        <p:blipFill>
          <a:blip r:embed="rId2" cstate="print"/>
          <a:srcRect/>
          <a:stretch>
            <a:fillRect/>
          </a:stretch>
        </p:blipFill>
        <p:spPr bwMode="auto">
          <a:xfrm>
            <a:off x="107504" y="116632"/>
            <a:ext cx="2637285" cy="1555998"/>
          </a:xfrm>
          <a:prstGeom prst="rect">
            <a:avLst/>
          </a:prstGeom>
          <a:noFill/>
        </p:spPr>
      </p:pic>
      <p:sp>
        <p:nvSpPr>
          <p:cNvPr id="345090" name="AutoShape 2" descr="Image result for greek temple clipart transparent background"/>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45095" name="Picture 7" descr="https://cdn.clipart.email/283dbefaae48a225746d7ecfe1f1f7ff_clipart-ancient-building-icon_766-734.png"/>
          <p:cNvPicPr>
            <a:picLocks noChangeAspect="1" noChangeArrowheads="1"/>
          </p:cNvPicPr>
          <p:nvPr/>
        </p:nvPicPr>
        <p:blipFill>
          <a:blip r:embed="rId3" cstate="print"/>
          <a:srcRect/>
          <a:stretch>
            <a:fillRect/>
          </a:stretch>
        </p:blipFill>
        <p:spPr bwMode="auto">
          <a:xfrm>
            <a:off x="1907704" y="620688"/>
            <a:ext cx="5783982" cy="5542354"/>
          </a:xfrm>
          <a:prstGeom prst="rect">
            <a:avLst/>
          </a:prstGeom>
          <a:noFill/>
        </p:spPr>
      </p:pic>
      <p:sp>
        <p:nvSpPr>
          <p:cNvPr id="8" name="CasellaDiTesto 7"/>
          <p:cNvSpPr txBox="1"/>
          <p:nvPr/>
        </p:nvSpPr>
        <p:spPr>
          <a:xfrm rot="16200000">
            <a:off x="2308395" y="3444969"/>
            <a:ext cx="1728192" cy="400110"/>
          </a:xfrm>
          <a:prstGeom prst="rect">
            <a:avLst/>
          </a:prstGeom>
          <a:noFill/>
        </p:spPr>
        <p:txBody>
          <a:bodyPr wrap="square" rtlCol="0">
            <a:spAutoFit/>
          </a:bodyPr>
          <a:lstStyle/>
          <a:p>
            <a:pPr algn="ctr"/>
            <a:r>
              <a:rPr lang="it-IT" sz="2000" b="1" dirty="0" smtClean="0">
                <a:solidFill>
                  <a:schemeClr val="bg1"/>
                </a:solidFill>
                <a:latin typeface="Justinian" pitchFamily="2" charset="0"/>
                <a:ea typeface="Caesar Dressing" pitchFamily="2" charset="0"/>
              </a:rPr>
              <a:t>carbonio</a:t>
            </a:r>
            <a:endParaRPr lang="it-IT" sz="2000" b="1" dirty="0">
              <a:solidFill>
                <a:schemeClr val="bg1"/>
              </a:solidFill>
              <a:latin typeface="Justinian" pitchFamily="2" charset="0"/>
              <a:ea typeface="Caesar Dressing" pitchFamily="2" charset="0"/>
            </a:endParaRPr>
          </a:p>
        </p:txBody>
      </p:sp>
      <p:sp>
        <p:nvSpPr>
          <p:cNvPr id="9" name="CasellaDiTesto 8"/>
          <p:cNvSpPr txBox="1"/>
          <p:nvPr/>
        </p:nvSpPr>
        <p:spPr>
          <a:xfrm rot="16200000">
            <a:off x="3403903" y="3444969"/>
            <a:ext cx="1728192" cy="400110"/>
          </a:xfrm>
          <a:prstGeom prst="rect">
            <a:avLst/>
          </a:prstGeom>
          <a:noFill/>
        </p:spPr>
        <p:txBody>
          <a:bodyPr wrap="square" rtlCol="0">
            <a:spAutoFit/>
          </a:bodyPr>
          <a:lstStyle/>
          <a:p>
            <a:pPr algn="ctr"/>
            <a:r>
              <a:rPr lang="it-IT" sz="2000" b="1" dirty="0" smtClean="0">
                <a:solidFill>
                  <a:schemeClr val="bg1"/>
                </a:solidFill>
                <a:latin typeface="Justinian" pitchFamily="2" charset="0"/>
                <a:ea typeface="Caesar Dressing" pitchFamily="2" charset="0"/>
              </a:rPr>
              <a:t>azoto</a:t>
            </a:r>
            <a:endParaRPr lang="it-IT" sz="2000" b="1" dirty="0">
              <a:solidFill>
                <a:schemeClr val="bg1"/>
              </a:solidFill>
              <a:latin typeface="Justinian" pitchFamily="2" charset="0"/>
              <a:ea typeface="Caesar Dressing" pitchFamily="2" charset="0"/>
            </a:endParaRPr>
          </a:p>
        </p:txBody>
      </p:sp>
      <p:sp>
        <p:nvSpPr>
          <p:cNvPr id="10" name="CasellaDiTesto 9"/>
          <p:cNvSpPr txBox="1"/>
          <p:nvPr/>
        </p:nvSpPr>
        <p:spPr>
          <a:xfrm rot="16200000">
            <a:off x="5539462" y="3444969"/>
            <a:ext cx="1872208" cy="400110"/>
          </a:xfrm>
          <a:prstGeom prst="rect">
            <a:avLst/>
          </a:prstGeom>
          <a:noFill/>
        </p:spPr>
        <p:txBody>
          <a:bodyPr wrap="square" rtlCol="0">
            <a:spAutoFit/>
          </a:bodyPr>
          <a:lstStyle/>
          <a:p>
            <a:pPr algn="ctr"/>
            <a:r>
              <a:rPr lang="it-IT" sz="2000" b="1" dirty="0" smtClean="0">
                <a:solidFill>
                  <a:schemeClr val="bg1"/>
                </a:solidFill>
                <a:latin typeface="Justinian" pitchFamily="2" charset="0"/>
                <a:ea typeface="Caesar Dressing" pitchFamily="2" charset="0"/>
              </a:rPr>
              <a:t>idrogeno</a:t>
            </a:r>
            <a:endParaRPr lang="it-IT" sz="2000" b="1" dirty="0">
              <a:solidFill>
                <a:schemeClr val="bg1"/>
              </a:solidFill>
              <a:latin typeface="Justinian" pitchFamily="2" charset="0"/>
              <a:ea typeface="Caesar Dressing" pitchFamily="2" charset="0"/>
            </a:endParaRPr>
          </a:p>
        </p:txBody>
      </p:sp>
      <p:sp>
        <p:nvSpPr>
          <p:cNvPr id="11" name="CasellaDiTesto 10"/>
          <p:cNvSpPr txBox="1"/>
          <p:nvPr/>
        </p:nvSpPr>
        <p:spPr>
          <a:xfrm rot="16200000">
            <a:off x="4459342" y="3444969"/>
            <a:ext cx="1728192" cy="400110"/>
          </a:xfrm>
          <a:prstGeom prst="rect">
            <a:avLst/>
          </a:prstGeom>
          <a:noFill/>
        </p:spPr>
        <p:txBody>
          <a:bodyPr wrap="square" rtlCol="0">
            <a:spAutoFit/>
          </a:bodyPr>
          <a:lstStyle/>
          <a:p>
            <a:pPr algn="ctr"/>
            <a:r>
              <a:rPr lang="it-IT" sz="2000" b="1" dirty="0" smtClean="0">
                <a:solidFill>
                  <a:schemeClr val="bg1"/>
                </a:solidFill>
                <a:latin typeface="Justinian" pitchFamily="2" charset="0"/>
                <a:ea typeface="Caesar Dressing" pitchFamily="2" charset="0"/>
              </a:rPr>
              <a:t>ossigeno</a:t>
            </a:r>
            <a:endParaRPr lang="it-IT" sz="2000" b="1" dirty="0">
              <a:solidFill>
                <a:schemeClr val="bg1"/>
              </a:solidFill>
              <a:latin typeface="Justinian" pitchFamily="2" charset="0"/>
              <a:ea typeface="Caesar Dressing" pitchFamily="2" charset="0"/>
            </a:endParaRPr>
          </a:p>
        </p:txBody>
      </p:sp>
      <p:sp>
        <p:nvSpPr>
          <p:cNvPr id="12" name="CasellaDiTesto 11"/>
          <p:cNvSpPr txBox="1"/>
          <p:nvPr/>
        </p:nvSpPr>
        <p:spPr>
          <a:xfrm>
            <a:off x="3923928" y="1268760"/>
            <a:ext cx="1728192" cy="523220"/>
          </a:xfrm>
          <a:prstGeom prst="rect">
            <a:avLst/>
          </a:prstGeom>
          <a:noFill/>
        </p:spPr>
        <p:txBody>
          <a:bodyPr wrap="square" rtlCol="0">
            <a:spAutoFit/>
          </a:bodyPr>
          <a:lstStyle/>
          <a:p>
            <a:pPr algn="ctr"/>
            <a:r>
              <a:rPr lang="it-IT" sz="2800" b="1" dirty="0" smtClean="0">
                <a:solidFill>
                  <a:schemeClr val="bg1"/>
                </a:solidFill>
                <a:latin typeface="Justinian" pitchFamily="2" charset="0"/>
                <a:ea typeface="Caesar Dressing" pitchFamily="2" charset="0"/>
              </a:rPr>
              <a:t>vita</a:t>
            </a:r>
            <a:endParaRPr lang="it-IT" sz="2800" b="1" dirty="0">
              <a:solidFill>
                <a:schemeClr val="bg1"/>
              </a:solidFill>
              <a:latin typeface="Justinian" pitchFamily="2" charset="0"/>
              <a:ea typeface="Caesar Dressing"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35496" y="45914"/>
            <a:ext cx="9144000" cy="6850063"/>
          </a:xfrm>
          <a:prstGeom prst="rect">
            <a:avLst/>
          </a:prstGeom>
          <a:solidFill>
            <a:srgbClr val="4D4D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992" y="1772816"/>
            <a:ext cx="3759597" cy="4533835"/>
          </a:xfrm>
          <a:prstGeom prst="rect">
            <a:avLst/>
          </a:prstGeom>
        </p:spPr>
      </p:pic>
      <p:sp>
        <p:nvSpPr>
          <p:cNvPr id="3" name="Rettangolo 2"/>
          <p:cNvSpPr/>
          <p:nvPr/>
        </p:nvSpPr>
        <p:spPr>
          <a:xfrm>
            <a:off x="5161285" y="4735250"/>
            <a:ext cx="2651075" cy="923330"/>
          </a:xfrm>
          <a:prstGeom prst="rect">
            <a:avLst/>
          </a:prstGeom>
        </p:spPr>
        <p:txBody>
          <a:bodyPr wrap="square">
            <a:spAutoFit/>
          </a:bodyPr>
          <a:lstStyle/>
          <a:p>
            <a:pPr>
              <a:tabLst>
                <a:tab pos="1620838" algn="l"/>
              </a:tabLst>
            </a:pPr>
            <a:r>
              <a:rPr lang="it-IT" dirty="0" smtClean="0">
                <a:solidFill>
                  <a:srgbClr val="000066"/>
                </a:solidFill>
                <a:latin typeface="Comic Sans MS" pitchFamily="66" charset="0"/>
              </a:rPr>
              <a:t>Calcio: 	  1.5%</a:t>
            </a:r>
          </a:p>
          <a:p>
            <a:pPr>
              <a:tabLst>
                <a:tab pos="1620838" algn="l"/>
              </a:tabLst>
            </a:pPr>
            <a:r>
              <a:rPr lang="it-IT" dirty="0" smtClean="0">
                <a:solidFill>
                  <a:srgbClr val="000066"/>
                </a:solidFill>
                <a:latin typeface="Comic Sans MS" pitchFamily="66" charset="0"/>
              </a:rPr>
              <a:t>Fosforo: 	  1.0%</a:t>
            </a:r>
          </a:p>
          <a:p>
            <a:pPr>
              <a:tabLst>
                <a:tab pos="1620838" algn="l"/>
              </a:tabLst>
            </a:pPr>
            <a:r>
              <a:rPr lang="it-IT" i="1" dirty="0" smtClean="0">
                <a:solidFill>
                  <a:srgbClr val="000066"/>
                </a:solidFill>
                <a:latin typeface="Comic Sans MS" pitchFamily="66" charset="0"/>
              </a:rPr>
              <a:t>Resto: 	  1.3%</a:t>
            </a:r>
            <a:endParaRPr lang="it-IT" i="1" dirty="0">
              <a:solidFill>
                <a:srgbClr val="000066"/>
              </a:solidFill>
              <a:latin typeface="Comic Sans MS" pitchFamily="66" charset="0"/>
            </a:endParaRPr>
          </a:p>
        </p:txBody>
      </p:sp>
      <p:sp>
        <p:nvSpPr>
          <p:cNvPr id="4" name="CasellaDiTesto 3"/>
          <p:cNvSpPr txBox="1"/>
          <p:nvPr/>
        </p:nvSpPr>
        <p:spPr>
          <a:xfrm>
            <a:off x="4860032" y="1954338"/>
            <a:ext cx="2952328" cy="923330"/>
          </a:xfrm>
          <a:prstGeom prst="rect">
            <a:avLst/>
          </a:prstGeom>
          <a:noFill/>
        </p:spPr>
        <p:txBody>
          <a:bodyPr wrap="square" rtlCol="0">
            <a:spAutoFit/>
          </a:bodyPr>
          <a:lstStyle/>
          <a:p>
            <a:pPr algn="ctr"/>
            <a:r>
              <a:rPr lang="it-IT" dirty="0" smtClean="0">
                <a:solidFill>
                  <a:srgbClr val="000066"/>
                </a:solidFill>
                <a:latin typeface="Comic Sans MS" pitchFamily="66" charset="0"/>
              </a:rPr>
              <a:t>percentuale degli elementi in peso</a:t>
            </a:r>
          </a:p>
          <a:p>
            <a:pPr algn="ctr"/>
            <a:r>
              <a:rPr lang="it-IT" dirty="0" smtClean="0">
                <a:solidFill>
                  <a:srgbClr val="000066"/>
                </a:solidFill>
                <a:latin typeface="Comic Sans MS" pitchFamily="66" charset="0"/>
              </a:rPr>
              <a:t>nel corpo umano</a:t>
            </a:r>
            <a:endParaRPr lang="it-IT" dirty="0">
              <a:solidFill>
                <a:srgbClr val="000066"/>
              </a:solidFill>
              <a:latin typeface="Comic Sans MS" pitchFamily="66" charset="0"/>
            </a:endParaRPr>
          </a:p>
        </p:txBody>
      </p:sp>
      <p:sp>
        <p:nvSpPr>
          <p:cNvPr id="5" name="Rettangolo 4"/>
          <p:cNvSpPr/>
          <p:nvPr/>
        </p:nvSpPr>
        <p:spPr>
          <a:xfrm>
            <a:off x="5161285" y="3226330"/>
            <a:ext cx="2629744" cy="1200329"/>
          </a:xfrm>
          <a:prstGeom prst="rect">
            <a:avLst/>
          </a:prstGeom>
        </p:spPr>
        <p:txBody>
          <a:bodyPr wrap="square">
            <a:spAutoFit/>
          </a:bodyPr>
          <a:lstStyle/>
          <a:p>
            <a:pPr>
              <a:tabLst>
                <a:tab pos="1620838" algn="l"/>
              </a:tabLst>
            </a:pPr>
            <a:r>
              <a:rPr lang="it-IT" dirty="0" smtClean="0">
                <a:solidFill>
                  <a:srgbClr val="000066"/>
                </a:solidFill>
                <a:latin typeface="Comic Sans MS" pitchFamily="66" charset="0"/>
              </a:rPr>
              <a:t>Ossigeno: 	65.0% </a:t>
            </a:r>
          </a:p>
          <a:p>
            <a:pPr>
              <a:tabLst>
                <a:tab pos="1620838" algn="l"/>
              </a:tabLst>
            </a:pPr>
            <a:r>
              <a:rPr lang="it-IT" dirty="0" smtClean="0">
                <a:solidFill>
                  <a:srgbClr val="000066"/>
                </a:solidFill>
                <a:latin typeface="Comic Sans MS" pitchFamily="66" charset="0"/>
              </a:rPr>
              <a:t>Carbonio: 	18.5%</a:t>
            </a:r>
          </a:p>
          <a:p>
            <a:pPr>
              <a:tabLst>
                <a:tab pos="1620838" algn="l"/>
              </a:tabLst>
            </a:pPr>
            <a:r>
              <a:rPr lang="it-IT" dirty="0" smtClean="0">
                <a:solidFill>
                  <a:srgbClr val="000066"/>
                </a:solidFill>
                <a:latin typeface="Comic Sans MS" pitchFamily="66" charset="0"/>
              </a:rPr>
              <a:t>Idrogeno: 	 9.5%</a:t>
            </a:r>
          </a:p>
          <a:p>
            <a:pPr>
              <a:tabLst>
                <a:tab pos="1620838" algn="l"/>
              </a:tabLst>
            </a:pPr>
            <a:r>
              <a:rPr lang="it-IT" dirty="0" smtClean="0">
                <a:solidFill>
                  <a:srgbClr val="000066"/>
                </a:solidFill>
                <a:latin typeface="Comic Sans MS" pitchFamily="66" charset="0"/>
              </a:rPr>
              <a:t>Azoto: 	 3.2%</a:t>
            </a:r>
          </a:p>
        </p:txBody>
      </p:sp>
      <p:sp>
        <p:nvSpPr>
          <p:cNvPr id="8" name="AutoShape 2" descr="detective clipart"/>
          <p:cNvSpPr>
            <a:spLocks noChangeAspect="1" noChangeArrowheads="1"/>
          </p:cNvSpPr>
          <p:nvPr/>
        </p:nvSpPr>
        <p:spPr bwMode="auto">
          <a:xfrm>
            <a:off x="35496"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grpSp>
        <p:nvGrpSpPr>
          <p:cNvPr id="7" name="Gruppo 6"/>
          <p:cNvGrpSpPr/>
          <p:nvPr/>
        </p:nvGrpSpPr>
        <p:grpSpPr>
          <a:xfrm>
            <a:off x="340296" y="1628800"/>
            <a:ext cx="2503511" cy="4968551"/>
            <a:chOff x="3527376" y="1296144"/>
            <a:chExt cx="1921866" cy="4392488"/>
          </a:xfrm>
        </p:grpSpPr>
        <p:pic>
          <p:nvPicPr>
            <p:cNvPr id="13" name="Immagine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27376" y="1296144"/>
              <a:ext cx="1921866" cy="4392488"/>
            </a:xfrm>
            <a:prstGeom prst="rect">
              <a:avLst/>
            </a:prstGeom>
          </p:spPr>
        </p:pic>
        <p:sp>
          <p:nvSpPr>
            <p:cNvPr id="6" name="Rettangolo 5"/>
            <p:cNvSpPr/>
            <p:nvPr/>
          </p:nvSpPr>
          <p:spPr>
            <a:xfrm>
              <a:off x="4211960" y="2434935"/>
              <a:ext cx="432048" cy="273985"/>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Rettangolo 14"/>
            <p:cNvSpPr/>
            <p:nvPr/>
          </p:nvSpPr>
          <p:spPr>
            <a:xfrm>
              <a:off x="4211960" y="2794975"/>
              <a:ext cx="432048" cy="273985"/>
            </a:xfrm>
            <a:prstGeom prst="rect">
              <a:avLst/>
            </a:prstGeom>
            <a:solidFill>
              <a:srgbClr val="00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6" name="CasellaDiTesto 15"/>
          <p:cNvSpPr txBox="1"/>
          <p:nvPr/>
        </p:nvSpPr>
        <p:spPr>
          <a:xfrm>
            <a:off x="2239003" y="3324199"/>
            <a:ext cx="1819207" cy="461665"/>
          </a:xfrm>
          <a:prstGeom prst="rect">
            <a:avLst/>
          </a:prstGeom>
          <a:noFill/>
        </p:spPr>
        <p:txBody>
          <a:bodyPr wrap="square" rtlCol="0">
            <a:spAutoFit/>
          </a:bodyPr>
          <a:lstStyle/>
          <a:p>
            <a:pPr algn="ctr"/>
            <a:r>
              <a:rPr lang="it-IT" sz="2400" b="1" dirty="0" smtClean="0">
                <a:solidFill>
                  <a:schemeClr val="bg1"/>
                </a:solidFill>
                <a:latin typeface="Comic Sans MS" panose="030F0702030302020204" pitchFamily="66" charset="0"/>
              </a:rPr>
              <a:t>H</a:t>
            </a:r>
            <a:r>
              <a:rPr lang="it-IT" sz="2400" b="1" baseline="-25000" dirty="0" smtClean="0">
                <a:solidFill>
                  <a:schemeClr val="bg1"/>
                </a:solidFill>
                <a:latin typeface="Comic Sans MS" panose="030F0702030302020204" pitchFamily="66" charset="0"/>
              </a:rPr>
              <a:t>2</a:t>
            </a:r>
            <a:r>
              <a:rPr lang="it-IT" sz="2400" b="1" dirty="0" smtClean="0">
                <a:solidFill>
                  <a:schemeClr val="bg1"/>
                </a:solidFill>
                <a:latin typeface="Comic Sans MS" panose="030F0702030302020204" pitchFamily="66" charset="0"/>
              </a:rPr>
              <a:t>O 65%</a:t>
            </a:r>
            <a:endParaRPr lang="it-IT" sz="2400" b="1" dirty="0">
              <a:solidFill>
                <a:schemeClr val="bg1"/>
              </a:solidFill>
              <a:latin typeface="Comic Sans MS" panose="030F0702030302020204" pitchFamily="66" charset="0"/>
            </a:endParaRPr>
          </a:p>
        </p:txBody>
      </p:sp>
      <p:sp>
        <p:nvSpPr>
          <p:cNvPr id="17" name="CasellaDiTesto 16"/>
          <p:cNvSpPr txBox="1"/>
          <p:nvPr/>
        </p:nvSpPr>
        <p:spPr>
          <a:xfrm>
            <a:off x="236339" y="201414"/>
            <a:ext cx="8512125" cy="923330"/>
          </a:xfrm>
          <a:prstGeom prst="rect">
            <a:avLst/>
          </a:prstGeom>
          <a:noFill/>
        </p:spPr>
        <p:txBody>
          <a:bodyPr wrap="square" rtlCol="0">
            <a:spAutoFit/>
          </a:bodyPr>
          <a:lstStyle/>
          <a:p>
            <a:r>
              <a:rPr lang="en-US" dirty="0" smtClean="0">
                <a:solidFill>
                  <a:schemeClr val="bg1"/>
                </a:solidFill>
                <a:latin typeface="Comic Sans MS" panose="030F0702030302020204" pitchFamily="66" charset="0"/>
              </a:rPr>
              <a:t>Un </a:t>
            </a:r>
            <a:r>
              <a:rPr lang="en-US" dirty="0" err="1" smtClean="0">
                <a:solidFill>
                  <a:schemeClr val="bg1"/>
                </a:solidFill>
                <a:latin typeface="Comic Sans MS" panose="030F0702030302020204" pitchFamily="66" charset="0"/>
              </a:rPr>
              <a:t>essere</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umano</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adulto</a:t>
            </a:r>
            <a:r>
              <a:rPr lang="en-US" dirty="0" smtClean="0">
                <a:solidFill>
                  <a:schemeClr val="bg1"/>
                </a:solidFill>
                <a:latin typeface="Comic Sans MS" panose="030F0702030302020204" pitchFamily="66" charset="0"/>
              </a:rPr>
              <a:t> di 70 kg </a:t>
            </a:r>
            <a:r>
              <a:rPr lang="en-US" dirty="0" err="1" smtClean="0">
                <a:solidFill>
                  <a:schemeClr val="bg1"/>
                </a:solidFill>
                <a:latin typeface="Comic Sans MS" panose="030F0702030302020204" pitchFamily="66" charset="0"/>
              </a:rPr>
              <a:t>contiene</a:t>
            </a:r>
            <a:r>
              <a:rPr lang="en-US" dirty="0" smtClean="0">
                <a:solidFill>
                  <a:schemeClr val="bg1"/>
                </a:solidFill>
                <a:latin typeface="Comic Sans MS" panose="030F0702030302020204" pitchFamily="66" charset="0"/>
              </a:rPr>
              <a:t> ca. 7x10</a:t>
            </a:r>
            <a:r>
              <a:rPr lang="en-US" baseline="30000" dirty="0" smtClean="0">
                <a:solidFill>
                  <a:schemeClr val="bg1"/>
                </a:solidFill>
                <a:latin typeface="Comic Sans MS" panose="030F0702030302020204" pitchFamily="66" charset="0"/>
              </a:rPr>
              <a:t>27</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atomi</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appartenenti</a:t>
            </a:r>
            <a:r>
              <a:rPr lang="en-US" dirty="0" smtClean="0">
                <a:solidFill>
                  <a:schemeClr val="bg1"/>
                </a:solidFill>
                <a:latin typeface="Comic Sans MS" panose="030F0702030302020204" pitchFamily="66" charset="0"/>
              </a:rPr>
              <a:t> a 60 </a:t>
            </a:r>
            <a:r>
              <a:rPr lang="en-US" dirty="0" err="1" smtClean="0">
                <a:solidFill>
                  <a:schemeClr val="bg1"/>
                </a:solidFill>
                <a:latin typeface="Comic Sans MS" panose="030F0702030302020204" pitchFamily="66" charset="0"/>
              </a:rPr>
              <a:t>elementi</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rilevabili</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almeno</a:t>
            </a:r>
            <a:r>
              <a:rPr lang="en-US" dirty="0" smtClean="0">
                <a:solidFill>
                  <a:schemeClr val="bg1"/>
                </a:solidFill>
                <a:latin typeface="Comic Sans MS" panose="030F0702030302020204" pitchFamily="66" charset="0"/>
              </a:rPr>
              <a:t> in </a:t>
            </a:r>
            <a:r>
              <a:rPr lang="en-US" dirty="0" err="1" smtClean="0">
                <a:solidFill>
                  <a:schemeClr val="bg1"/>
                </a:solidFill>
                <a:latin typeface="Comic Sans MS" panose="030F0702030302020204" pitchFamily="66" charset="0"/>
              </a:rPr>
              <a:t>tracce</a:t>
            </a:r>
            <a:r>
              <a:rPr lang="en-US" dirty="0" smtClean="0">
                <a:solidFill>
                  <a:schemeClr val="bg1"/>
                </a:solidFill>
                <a:latin typeface="Comic Sans MS" panose="030F0702030302020204" pitchFamily="66" charset="0"/>
              </a:rPr>
              <a:t>. Si </a:t>
            </a:r>
            <a:r>
              <a:rPr lang="en-US" dirty="0" err="1" smtClean="0">
                <a:solidFill>
                  <a:schemeClr val="bg1"/>
                </a:solidFill>
                <a:latin typeface="Comic Sans MS" panose="030F0702030302020204" pitchFamily="66" charset="0"/>
              </a:rPr>
              <a:t>ritiene</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che</a:t>
            </a:r>
            <a:r>
              <a:rPr lang="en-US" dirty="0" smtClean="0">
                <a:solidFill>
                  <a:schemeClr val="bg1"/>
                </a:solidFill>
                <a:latin typeface="Comic Sans MS" panose="030F0702030302020204" pitchFamily="66" charset="0"/>
              </a:rPr>
              <a:t> 29 di </a:t>
            </a:r>
            <a:r>
              <a:rPr lang="en-US" dirty="0" err="1" smtClean="0">
                <a:solidFill>
                  <a:schemeClr val="bg1"/>
                </a:solidFill>
                <a:latin typeface="Comic Sans MS" panose="030F0702030302020204" pitchFamily="66" charset="0"/>
              </a:rPr>
              <a:t>questi</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elementi</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giuochino</a:t>
            </a:r>
            <a:r>
              <a:rPr lang="en-US" dirty="0" smtClean="0">
                <a:solidFill>
                  <a:schemeClr val="bg1"/>
                </a:solidFill>
                <a:latin typeface="Comic Sans MS" panose="030F0702030302020204" pitchFamily="66" charset="0"/>
              </a:rPr>
              <a:t> un </a:t>
            </a:r>
            <a:r>
              <a:rPr lang="en-US" dirty="0" err="1" smtClean="0">
                <a:solidFill>
                  <a:schemeClr val="bg1"/>
                </a:solidFill>
                <a:latin typeface="Comic Sans MS" panose="030F0702030302020204" pitchFamily="66" charset="0"/>
              </a:rPr>
              <a:t>ruolo</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attivo</a:t>
            </a:r>
            <a:r>
              <a:rPr lang="en-US" dirty="0" smtClean="0">
                <a:solidFill>
                  <a:schemeClr val="bg1"/>
                </a:solidFill>
                <a:latin typeface="Comic Sans MS" panose="030F0702030302020204" pitchFamily="66" charset="0"/>
              </a:rPr>
              <a:t> e </a:t>
            </a:r>
            <a:r>
              <a:rPr lang="en-US" dirty="0" err="1" smtClean="0">
                <a:solidFill>
                  <a:schemeClr val="bg1"/>
                </a:solidFill>
                <a:latin typeface="Comic Sans MS" panose="030F0702030302020204" pitchFamily="66" charset="0"/>
              </a:rPr>
              <a:t>positivo</a:t>
            </a:r>
            <a:r>
              <a:rPr lang="en-US" dirty="0" smtClean="0">
                <a:solidFill>
                  <a:schemeClr val="bg1"/>
                </a:solidFill>
                <a:latin typeface="Comic Sans MS" panose="030F0702030302020204" pitchFamily="66" charset="0"/>
              </a:rPr>
              <a:t> </a:t>
            </a:r>
            <a:r>
              <a:rPr lang="en-US" dirty="0" err="1" smtClean="0">
                <a:solidFill>
                  <a:schemeClr val="bg1"/>
                </a:solidFill>
                <a:latin typeface="Comic Sans MS" panose="030F0702030302020204" pitchFamily="66" charset="0"/>
              </a:rPr>
              <a:t>nella</a:t>
            </a:r>
            <a:r>
              <a:rPr lang="en-US" dirty="0" smtClean="0">
                <a:solidFill>
                  <a:schemeClr val="bg1"/>
                </a:solidFill>
                <a:latin typeface="Comic Sans MS" panose="030F0702030302020204" pitchFamily="66" charset="0"/>
              </a:rPr>
              <a:t> vita </a:t>
            </a:r>
            <a:r>
              <a:rPr lang="en-US" dirty="0" err="1" smtClean="0">
                <a:solidFill>
                  <a:schemeClr val="bg1"/>
                </a:solidFill>
                <a:latin typeface="Comic Sans MS" panose="030F0702030302020204" pitchFamily="66" charset="0"/>
              </a:rPr>
              <a:t>umana</a:t>
            </a:r>
            <a:r>
              <a:rPr lang="en-US" dirty="0" smtClean="0">
                <a:solidFill>
                  <a:schemeClr val="bg1"/>
                </a:solidFill>
                <a:latin typeface="Comic Sans MS" panose="030F0702030302020204" pitchFamily="66" charset="0"/>
              </a:rPr>
              <a:t>.</a:t>
            </a:r>
            <a:endParaRPr lang="it-IT" dirty="0">
              <a:solidFill>
                <a:schemeClr val="bg1"/>
              </a:solidFill>
              <a:latin typeface="Comic Sans MS" panose="030F0702030302020204" pitchFamily="66" charset="0"/>
            </a:endParaRPr>
          </a:p>
        </p:txBody>
      </p:sp>
    </p:spTree>
    <p:extLst>
      <p:ext uri="{BB962C8B-B14F-4D97-AF65-F5344CB8AC3E}">
        <p14:creationId xmlns:p14="http://schemas.microsoft.com/office/powerpoint/2010/main" val="2382467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childTnLst>
                          </p:cTn>
                        </p:par>
                        <p:par>
                          <p:cTn id="19" fill="hold">
                            <p:stCondLst>
                              <p:cond delay="500"/>
                            </p:stCondLst>
                            <p:childTnLst>
                              <p:par>
                                <p:cTn id="20" presetID="2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6" grpId="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27954</TotalTime>
  <Words>2272</Words>
  <Application>Microsoft Office PowerPoint</Application>
  <PresentationFormat>Presentazione su schermo (4:3)</PresentationFormat>
  <Paragraphs>534</Paragraphs>
  <Slides>77</Slides>
  <Notes>2</Notes>
  <HiddenSlides>0</HiddenSlides>
  <MMClips>0</MMClips>
  <ScaleCrop>false</ScaleCrop>
  <HeadingPairs>
    <vt:vector size="8" baseType="variant">
      <vt:variant>
        <vt:lpstr>Caratteri utilizzati</vt:lpstr>
      </vt:variant>
      <vt:variant>
        <vt:i4>25</vt:i4>
      </vt:variant>
      <vt:variant>
        <vt:lpstr>Tema</vt:lpstr>
      </vt:variant>
      <vt:variant>
        <vt:i4>1</vt:i4>
      </vt:variant>
      <vt:variant>
        <vt:lpstr>Server OLE incorporati</vt:lpstr>
      </vt:variant>
      <vt:variant>
        <vt:i4>1</vt:i4>
      </vt:variant>
      <vt:variant>
        <vt:lpstr>Titoli diapositive</vt:lpstr>
      </vt:variant>
      <vt:variant>
        <vt:i4>77</vt:i4>
      </vt:variant>
    </vt:vector>
  </HeadingPairs>
  <TitlesOfParts>
    <vt:vector size="104" baseType="lpstr">
      <vt:lpstr>Amerika</vt:lpstr>
      <vt:lpstr>Anime Ace</vt:lpstr>
      <vt:lpstr>Arial</vt:lpstr>
      <vt:lpstr>Attic</vt:lpstr>
      <vt:lpstr>Caesar Dressing</vt:lpstr>
      <vt:lpstr>Calibri</vt:lpstr>
      <vt:lpstr>Cambria</vt:lpstr>
      <vt:lpstr>Comic Sans MS</vt:lpstr>
      <vt:lpstr>DejaVu Sans Mono</vt:lpstr>
      <vt:lpstr>DejaVu Serif Condensed</vt:lpstr>
      <vt:lpstr>Diogenes</vt:lpstr>
      <vt:lpstr>Friz Quadrata Std</vt:lpstr>
      <vt:lpstr>Georgia</vt:lpstr>
      <vt:lpstr>Goudy Medieval Alternate</vt:lpstr>
      <vt:lpstr>GoudyMedieval</vt:lpstr>
      <vt:lpstr>Justinian</vt:lpstr>
      <vt:lpstr>Modern No. 20</vt:lpstr>
      <vt:lpstr>Morris Roman Alternate</vt:lpstr>
      <vt:lpstr>Old English Text MT</vt:lpstr>
      <vt:lpstr>Stencil</vt:lpstr>
      <vt:lpstr>Symbol</vt:lpstr>
      <vt:lpstr>Times New Roman</vt:lpstr>
      <vt:lpstr>Tox Typewriter</vt:lpstr>
      <vt:lpstr>Wingdings</vt:lpstr>
      <vt:lpstr>Wingdings 3</vt:lpstr>
      <vt:lpstr>Tema di Office</vt:lpstr>
      <vt:lpstr>Document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Luigi</dc:creator>
  <cp:lastModifiedBy>Luigi</cp:lastModifiedBy>
  <cp:revision>215</cp:revision>
  <dcterms:created xsi:type="dcterms:W3CDTF">2018-12-24T16:42:09Z</dcterms:created>
  <dcterms:modified xsi:type="dcterms:W3CDTF">2019-04-04T17:28:53Z</dcterms:modified>
</cp:coreProperties>
</file>