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handoutMasterIdLst>
    <p:handoutMasterId r:id="rId62"/>
  </p:handoutMasterIdLst>
  <p:sldIdLst>
    <p:sldId id="592" r:id="rId2"/>
    <p:sldId id="413" r:id="rId3"/>
    <p:sldId id="556" r:id="rId4"/>
    <p:sldId id="426" r:id="rId5"/>
    <p:sldId id="483" r:id="rId6"/>
    <p:sldId id="600" r:id="rId7"/>
    <p:sldId id="423" r:id="rId8"/>
    <p:sldId id="475" r:id="rId9"/>
    <p:sldId id="535" r:id="rId10"/>
    <p:sldId id="536" r:id="rId11"/>
    <p:sldId id="482" r:id="rId12"/>
    <p:sldId id="481" r:id="rId13"/>
    <p:sldId id="537" r:id="rId14"/>
    <p:sldId id="538" r:id="rId15"/>
    <p:sldId id="432" r:id="rId16"/>
    <p:sldId id="433" r:id="rId17"/>
    <p:sldId id="593" r:id="rId18"/>
    <p:sldId id="594" r:id="rId19"/>
    <p:sldId id="595" r:id="rId20"/>
    <p:sldId id="596" r:id="rId21"/>
    <p:sldId id="598" r:id="rId22"/>
    <p:sldId id="599" r:id="rId23"/>
    <p:sldId id="560" r:id="rId24"/>
    <p:sldId id="566" r:id="rId25"/>
    <p:sldId id="561" r:id="rId26"/>
    <p:sldId id="562" r:id="rId27"/>
    <p:sldId id="563" r:id="rId28"/>
    <p:sldId id="564" r:id="rId29"/>
    <p:sldId id="565" r:id="rId30"/>
    <p:sldId id="601" r:id="rId31"/>
    <p:sldId id="602" r:id="rId32"/>
    <p:sldId id="485" r:id="rId33"/>
    <p:sldId id="567" r:id="rId34"/>
    <p:sldId id="558" r:id="rId35"/>
    <p:sldId id="559" r:id="rId36"/>
    <p:sldId id="517" r:id="rId37"/>
    <p:sldId id="518" r:id="rId38"/>
    <p:sldId id="544" r:id="rId39"/>
    <p:sldId id="545" r:id="rId40"/>
    <p:sldId id="519" r:id="rId41"/>
    <p:sldId id="520" r:id="rId42"/>
    <p:sldId id="553" r:id="rId43"/>
    <p:sldId id="554" r:id="rId44"/>
    <p:sldId id="586" r:id="rId45"/>
    <p:sldId id="547" r:id="rId46"/>
    <p:sldId id="405" r:id="rId47"/>
    <p:sldId id="568" r:id="rId48"/>
    <p:sldId id="411" r:id="rId49"/>
    <p:sldId id="569" r:id="rId50"/>
    <p:sldId id="570" r:id="rId51"/>
    <p:sldId id="571" r:id="rId52"/>
    <p:sldId id="572" r:id="rId53"/>
    <p:sldId id="573" r:id="rId54"/>
    <p:sldId id="577" r:id="rId55"/>
    <p:sldId id="580" r:id="rId56"/>
    <p:sldId id="581" r:id="rId57"/>
    <p:sldId id="584" r:id="rId58"/>
    <p:sldId id="585" r:id="rId59"/>
    <p:sldId id="526" r:id="rId60"/>
  </p:sldIdLst>
  <p:sldSz cx="9144000" cy="6858000" type="screen4x3"/>
  <p:notesSz cx="9926638" cy="679767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zione predefinita" id="{4802464F-6B52-4CFD-861E-CF796992C25F}">
          <p14:sldIdLst>
            <p14:sldId id="319"/>
            <p14:sldId id="413"/>
            <p14:sldId id="556"/>
            <p14:sldId id="426"/>
            <p14:sldId id="483"/>
            <p14:sldId id="423"/>
            <p14:sldId id="475"/>
            <p14:sldId id="535"/>
            <p14:sldId id="476"/>
            <p14:sldId id="536"/>
            <p14:sldId id="482"/>
            <p14:sldId id="481"/>
            <p14:sldId id="537"/>
            <p14:sldId id="538"/>
            <p14:sldId id="432"/>
            <p14:sldId id="433"/>
            <p14:sldId id="473"/>
            <p14:sldId id="474"/>
            <p14:sldId id="560"/>
            <p14:sldId id="566"/>
            <p14:sldId id="561"/>
            <p14:sldId id="562"/>
            <p14:sldId id="563"/>
            <p14:sldId id="564"/>
            <p14:sldId id="565"/>
            <p14:sldId id="434"/>
            <p14:sldId id="480"/>
            <p14:sldId id="479"/>
            <p14:sldId id="485"/>
            <p14:sldId id="555"/>
            <p14:sldId id="486"/>
            <p14:sldId id="513"/>
            <p14:sldId id="499"/>
            <p14:sldId id="487"/>
            <p14:sldId id="488"/>
            <p14:sldId id="489"/>
            <p14:sldId id="511"/>
            <p14:sldId id="500"/>
            <p14:sldId id="490"/>
            <p14:sldId id="491"/>
            <p14:sldId id="492"/>
            <p14:sldId id="501"/>
            <p14:sldId id="504"/>
            <p14:sldId id="493"/>
            <p14:sldId id="494"/>
            <p14:sldId id="502"/>
            <p14:sldId id="495"/>
            <p14:sldId id="496"/>
            <p14:sldId id="497"/>
            <p14:sldId id="503"/>
            <p14:sldId id="498"/>
            <p14:sldId id="515"/>
            <p14:sldId id="516"/>
            <p14:sldId id="512"/>
            <p14:sldId id="514"/>
            <p14:sldId id="510"/>
            <p14:sldId id="567"/>
            <p14:sldId id="558"/>
            <p14:sldId id="559"/>
            <p14:sldId id="523"/>
            <p14:sldId id="517"/>
            <p14:sldId id="518"/>
            <p14:sldId id="544"/>
            <p14:sldId id="545"/>
            <p14:sldId id="519"/>
            <p14:sldId id="520"/>
            <p14:sldId id="553"/>
            <p14:sldId id="554"/>
            <p14:sldId id="586"/>
            <p14:sldId id="453"/>
            <p14:sldId id="454"/>
            <p14:sldId id="455"/>
            <p14:sldId id="456"/>
            <p14:sldId id="457"/>
            <p14:sldId id="458"/>
            <p14:sldId id="459"/>
            <p14:sldId id="460"/>
            <p14:sldId id="547"/>
            <p14:sldId id="546"/>
            <p14:sldId id="405"/>
            <p14:sldId id="568"/>
            <p14:sldId id="578"/>
            <p14:sldId id="411"/>
            <p14:sldId id="569"/>
            <p14:sldId id="570"/>
            <p14:sldId id="571"/>
            <p14:sldId id="579"/>
            <p14:sldId id="572"/>
            <p14:sldId id="573"/>
            <p14:sldId id="577"/>
            <p14:sldId id="528"/>
            <p14:sldId id="529"/>
            <p14:sldId id="530"/>
            <p14:sldId id="531"/>
            <p14:sldId id="532"/>
            <p14:sldId id="574"/>
            <p14:sldId id="575"/>
            <p14:sldId id="576"/>
            <p14:sldId id="580"/>
            <p14:sldId id="581"/>
            <p14:sldId id="584"/>
            <p14:sldId id="585"/>
            <p14:sldId id="526"/>
            <p14:sldId id="53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41">
          <p15:clr>
            <a:srgbClr val="A4A3A4"/>
          </p15:clr>
        </p15:guide>
        <p15:guide id="2" pos="3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00"/>
    <a:srgbClr val="009A4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Stile chiaro 3 - Color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03447BB-5D67-496B-8E87-E561075AD55C}" styleName="Stile scuro 1 - Color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209" autoAdjust="0"/>
  </p:normalViewPr>
  <p:slideViewPr>
    <p:cSldViewPr showGuides="1">
      <p:cViewPr>
        <p:scale>
          <a:sx n="60" d="100"/>
          <a:sy n="60" d="100"/>
        </p:scale>
        <p:origin x="-786" y="-276"/>
      </p:cViewPr>
      <p:guideLst>
        <p:guide orient="horz" pos="2160"/>
        <p:guide pos="2880"/>
      </p:guideLst>
    </p:cSldViewPr>
  </p:slideViewPr>
  <p:outlineViewPr>
    <p:cViewPr>
      <p:scale>
        <a:sx n="33" d="100"/>
        <a:sy n="33" d="100"/>
      </p:scale>
      <p:origin x="0" y="3699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75" d="100"/>
          <a:sy n="75" d="100"/>
        </p:scale>
        <p:origin x="-678" y="-90"/>
      </p:cViewPr>
      <p:guideLst>
        <p:guide orient="horz" pos="2141"/>
        <p:guide pos="312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11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F24C4E-1A13-4F6D-98B3-775C8491E856}" type="doc">
      <dgm:prSet loTypeId="urn:microsoft.com/office/officeart/2005/8/layout/chevron2" loCatId="list" qsTypeId="urn:microsoft.com/office/officeart/2005/8/quickstyle/simple1" qsCatId="simple" csTypeId="urn:microsoft.com/office/officeart/2005/8/colors/accent3_5" csCatId="accent3" phldr="1"/>
      <dgm:spPr/>
      <dgm:t>
        <a:bodyPr/>
        <a:lstStyle/>
        <a:p>
          <a:endParaRPr lang="it-IT"/>
        </a:p>
      </dgm:t>
    </dgm:pt>
    <dgm:pt modelId="{DC6BDA73-94CD-4BC0-B0A3-049673C6C5FB}">
      <dgm:prSet phldrT="[Testo]"/>
      <dgm:spPr/>
      <dgm:t>
        <a:bodyPr/>
        <a:lstStyle/>
        <a:p>
          <a:endParaRPr lang="it-IT" b="1" dirty="0"/>
        </a:p>
      </dgm:t>
    </dgm:pt>
    <dgm:pt modelId="{67C728AB-97F4-4D4F-9815-BEBF47C564FC}" type="parTrans" cxnId="{E950F192-F280-4141-9DBD-32FABC270D48}">
      <dgm:prSet/>
      <dgm:spPr/>
      <dgm:t>
        <a:bodyPr/>
        <a:lstStyle/>
        <a:p>
          <a:endParaRPr lang="it-IT"/>
        </a:p>
      </dgm:t>
    </dgm:pt>
    <dgm:pt modelId="{6DAFBE37-B090-4AD6-A484-E9F1AD9884A5}" type="sibTrans" cxnId="{E950F192-F280-4141-9DBD-32FABC270D48}">
      <dgm:prSet/>
      <dgm:spPr/>
      <dgm:t>
        <a:bodyPr/>
        <a:lstStyle/>
        <a:p>
          <a:endParaRPr lang="it-IT"/>
        </a:p>
      </dgm:t>
    </dgm:pt>
    <dgm:pt modelId="{D9D79ACA-FFBC-4888-B5C2-D06062D7F494}">
      <dgm:prSet phldrT="[Testo]" custT="1"/>
      <dgm:spPr/>
      <dgm:t>
        <a:bodyPr/>
        <a:lstStyle/>
        <a:p>
          <a:pPr>
            <a:buNone/>
          </a:pPr>
          <a:r>
            <a:rPr lang="it-IT" sz="1800" dirty="0" smtClean="0"/>
            <a:t>Chi sono i ragazzi che usano sostanze</a:t>
          </a:r>
          <a:endParaRPr lang="it-IT" sz="1800" dirty="0"/>
        </a:p>
      </dgm:t>
    </dgm:pt>
    <dgm:pt modelId="{735481EF-5392-4823-A936-8C75FB9FD748}" type="parTrans" cxnId="{51EE78C2-19B5-4A29-A0F8-1814043A73EA}">
      <dgm:prSet/>
      <dgm:spPr/>
      <dgm:t>
        <a:bodyPr/>
        <a:lstStyle/>
        <a:p>
          <a:endParaRPr lang="it-IT"/>
        </a:p>
      </dgm:t>
    </dgm:pt>
    <dgm:pt modelId="{4C939D3F-CD00-4BB7-9F88-7522460BB897}" type="sibTrans" cxnId="{51EE78C2-19B5-4A29-A0F8-1814043A73EA}">
      <dgm:prSet/>
      <dgm:spPr/>
      <dgm:t>
        <a:bodyPr/>
        <a:lstStyle/>
        <a:p>
          <a:endParaRPr lang="it-IT"/>
        </a:p>
      </dgm:t>
    </dgm:pt>
    <dgm:pt modelId="{C5F77797-96CB-41D7-9A9F-A29A40C393C7}">
      <dgm:prSet phldrT="[Testo]"/>
      <dgm:spPr/>
      <dgm:t>
        <a:bodyPr/>
        <a:lstStyle/>
        <a:p>
          <a:endParaRPr lang="it-IT" b="1" dirty="0"/>
        </a:p>
      </dgm:t>
    </dgm:pt>
    <dgm:pt modelId="{3B9532CB-50E1-4FCD-9243-0C6B44E9C343}" type="parTrans" cxnId="{5F6A0CB9-4E74-4E39-A0A2-A1DAFC082764}">
      <dgm:prSet/>
      <dgm:spPr/>
      <dgm:t>
        <a:bodyPr/>
        <a:lstStyle/>
        <a:p>
          <a:endParaRPr lang="it-IT"/>
        </a:p>
      </dgm:t>
    </dgm:pt>
    <dgm:pt modelId="{53FDB55E-6E65-4621-BEB9-1151B232C26B}" type="sibTrans" cxnId="{5F6A0CB9-4E74-4E39-A0A2-A1DAFC082764}">
      <dgm:prSet/>
      <dgm:spPr/>
      <dgm:t>
        <a:bodyPr/>
        <a:lstStyle/>
        <a:p>
          <a:endParaRPr lang="it-IT"/>
        </a:p>
      </dgm:t>
    </dgm:pt>
    <dgm:pt modelId="{CBAAA992-E1E5-449E-8A53-48DF06A75FA7}">
      <dgm:prSet phldrT="[Testo]" custT="1"/>
      <dgm:spPr/>
      <dgm:t>
        <a:bodyPr/>
        <a:lstStyle/>
        <a:p>
          <a:pPr>
            <a:buFontTx/>
            <a:buNone/>
          </a:pPr>
          <a:r>
            <a:rPr lang="it-IT" sz="1800" dirty="0" smtClean="0"/>
            <a:t>La valutazione dell’uso di sostanze in adolescenza</a:t>
          </a:r>
          <a:endParaRPr lang="it-IT" sz="1800" dirty="0"/>
        </a:p>
      </dgm:t>
    </dgm:pt>
    <dgm:pt modelId="{57624541-35CE-4990-8E09-AEF65BD92FAB}" type="parTrans" cxnId="{673039EF-8E2B-4449-B682-A5E4A6A4B334}">
      <dgm:prSet/>
      <dgm:spPr/>
      <dgm:t>
        <a:bodyPr/>
        <a:lstStyle/>
        <a:p>
          <a:endParaRPr lang="it-IT"/>
        </a:p>
      </dgm:t>
    </dgm:pt>
    <dgm:pt modelId="{4EA952C3-EAB3-4665-A7BE-9A75CA9DD3E4}" type="sibTrans" cxnId="{673039EF-8E2B-4449-B682-A5E4A6A4B334}">
      <dgm:prSet/>
      <dgm:spPr/>
      <dgm:t>
        <a:bodyPr/>
        <a:lstStyle/>
        <a:p>
          <a:endParaRPr lang="it-IT"/>
        </a:p>
      </dgm:t>
    </dgm:pt>
    <dgm:pt modelId="{7998E720-9624-4E3F-BA9A-6D911D06A8AF}">
      <dgm:prSet phldrT="[Testo]" custT="1"/>
      <dgm:spPr/>
      <dgm:t>
        <a:bodyPr/>
        <a:lstStyle/>
        <a:p>
          <a:pPr>
            <a:buFontTx/>
            <a:buNone/>
          </a:pPr>
          <a:r>
            <a:rPr lang="it-IT" sz="1800" dirty="0" smtClean="0"/>
            <a:t>Cosa fare: interventi preventivi e di cura</a:t>
          </a:r>
          <a:endParaRPr lang="it-IT" sz="1800" dirty="0"/>
        </a:p>
      </dgm:t>
    </dgm:pt>
    <dgm:pt modelId="{6BA06BF8-133A-44CB-960E-97A2840385E8}" type="parTrans" cxnId="{4CD48621-D9E6-4819-9DF2-6673058AAE32}">
      <dgm:prSet/>
      <dgm:spPr/>
      <dgm:t>
        <a:bodyPr/>
        <a:lstStyle/>
        <a:p>
          <a:endParaRPr lang="it-IT"/>
        </a:p>
      </dgm:t>
    </dgm:pt>
    <dgm:pt modelId="{16CB9695-1638-4341-9F6B-3DF2E7279E99}" type="sibTrans" cxnId="{4CD48621-D9E6-4819-9DF2-6673058AAE32}">
      <dgm:prSet/>
      <dgm:spPr/>
      <dgm:t>
        <a:bodyPr/>
        <a:lstStyle/>
        <a:p>
          <a:endParaRPr lang="it-IT"/>
        </a:p>
      </dgm:t>
    </dgm:pt>
    <dgm:pt modelId="{0E72B626-E8C7-4159-9E41-33D5BC7876A8}">
      <dgm:prSet phldrT="[Testo]"/>
      <dgm:spPr/>
      <dgm:t>
        <a:bodyPr/>
        <a:lstStyle/>
        <a:p>
          <a:endParaRPr lang="it-IT" b="1" dirty="0"/>
        </a:p>
      </dgm:t>
    </dgm:pt>
    <dgm:pt modelId="{77159070-6581-49A5-958A-E0189CAAF0F3}" type="parTrans" cxnId="{EDE9C2FD-E88E-4DA2-B9B7-695409ECA179}">
      <dgm:prSet/>
      <dgm:spPr/>
      <dgm:t>
        <a:bodyPr/>
        <a:lstStyle/>
        <a:p>
          <a:endParaRPr lang="it-IT"/>
        </a:p>
      </dgm:t>
    </dgm:pt>
    <dgm:pt modelId="{721B436A-2447-4C5B-92D9-D8167AD9351D}" type="sibTrans" cxnId="{EDE9C2FD-E88E-4DA2-B9B7-695409ECA179}">
      <dgm:prSet/>
      <dgm:spPr/>
      <dgm:t>
        <a:bodyPr/>
        <a:lstStyle/>
        <a:p>
          <a:endParaRPr lang="it-IT"/>
        </a:p>
      </dgm:t>
    </dgm:pt>
    <dgm:pt modelId="{E3231B01-2FF6-4D9A-97E4-7E86E84D30A8}">
      <dgm:prSet phldrT="[Testo]"/>
      <dgm:spPr/>
      <dgm:t>
        <a:bodyPr/>
        <a:lstStyle/>
        <a:p>
          <a:endParaRPr lang="it-IT" b="1" dirty="0"/>
        </a:p>
      </dgm:t>
    </dgm:pt>
    <dgm:pt modelId="{B0B8F9CE-A3D7-4D41-BD73-99510C822DAE}" type="parTrans" cxnId="{B2B43901-31D2-4E7B-B908-97ABE987BADC}">
      <dgm:prSet/>
      <dgm:spPr/>
      <dgm:t>
        <a:bodyPr/>
        <a:lstStyle/>
        <a:p>
          <a:endParaRPr lang="it-IT"/>
        </a:p>
      </dgm:t>
    </dgm:pt>
    <dgm:pt modelId="{EE8D29AE-13FE-4DCB-855E-A7BE85D95E76}" type="sibTrans" cxnId="{B2B43901-31D2-4E7B-B908-97ABE987BADC}">
      <dgm:prSet/>
      <dgm:spPr/>
      <dgm:t>
        <a:bodyPr/>
        <a:lstStyle/>
        <a:p>
          <a:endParaRPr lang="it-IT"/>
        </a:p>
      </dgm:t>
    </dgm:pt>
    <dgm:pt modelId="{FC147BA4-4BF3-4C8E-BEEA-D6D53080D2EC}">
      <dgm:prSet custT="1"/>
      <dgm:spPr/>
      <dgm:t>
        <a:bodyPr/>
        <a:lstStyle/>
        <a:p>
          <a:pPr algn="just">
            <a:buNone/>
          </a:pPr>
          <a:r>
            <a:rPr lang="it-IT" sz="1800" b="0" dirty="0" smtClean="0"/>
            <a:t>Qualche dato sul fenomeno</a:t>
          </a:r>
          <a:endParaRPr lang="it-IT" sz="1800" b="0" dirty="0"/>
        </a:p>
      </dgm:t>
    </dgm:pt>
    <dgm:pt modelId="{F05ECEEC-E5E0-4BFF-89DB-4A057DC7BF15}" type="parTrans" cxnId="{4E5CB60B-66EC-49A5-A49F-43B4011E4194}">
      <dgm:prSet/>
      <dgm:spPr/>
      <dgm:t>
        <a:bodyPr/>
        <a:lstStyle/>
        <a:p>
          <a:endParaRPr lang="it-IT"/>
        </a:p>
      </dgm:t>
    </dgm:pt>
    <dgm:pt modelId="{19117DFD-2266-4276-89B1-737178D08117}" type="sibTrans" cxnId="{4E5CB60B-66EC-49A5-A49F-43B4011E4194}">
      <dgm:prSet/>
      <dgm:spPr/>
      <dgm:t>
        <a:bodyPr/>
        <a:lstStyle/>
        <a:p>
          <a:endParaRPr lang="it-IT"/>
        </a:p>
      </dgm:t>
    </dgm:pt>
    <dgm:pt modelId="{3E57B4B7-E3CB-4976-AC57-9A79FF3FF6FB}">
      <dgm:prSet custT="1"/>
      <dgm:spPr/>
      <dgm:t>
        <a:bodyPr/>
        <a:lstStyle/>
        <a:p>
          <a:pPr algn="just">
            <a:buNone/>
          </a:pPr>
          <a:r>
            <a:rPr lang="it-IT" sz="1800" dirty="0" smtClean="0"/>
            <a:t>Effetti dell’uso di sostanze in adolescenza</a:t>
          </a:r>
          <a:endParaRPr lang="it-IT" sz="1800" dirty="0"/>
        </a:p>
      </dgm:t>
    </dgm:pt>
    <dgm:pt modelId="{3915227A-38E4-4205-A7D8-AEC19C42003F}" type="parTrans" cxnId="{16C45320-BBD9-4AF2-B268-020AF0617C99}">
      <dgm:prSet/>
      <dgm:spPr/>
      <dgm:t>
        <a:bodyPr/>
        <a:lstStyle/>
        <a:p>
          <a:endParaRPr lang="it-IT"/>
        </a:p>
      </dgm:t>
    </dgm:pt>
    <dgm:pt modelId="{8F70CCDC-861F-4752-B950-F3F1DE96D0BA}" type="sibTrans" cxnId="{16C45320-BBD9-4AF2-B268-020AF0617C99}">
      <dgm:prSet/>
      <dgm:spPr/>
      <dgm:t>
        <a:bodyPr/>
        <a:lstStyle/>
        <a:p>
          <a:endParaRPr lang="it-IT"/>
        </a:p>
      </dgm:t>
    </dgm:pt>
    <dgm:pt modelId="{577F839C-5B73-43B4-9D2B-082C72FC0D23}">
      <dgm:prSet/>
      <dgm:spPr/>
      <dgm:t>
        <a:bodyPr/>
        <a:lstStyle/>
        <a:p>
          <a:pPr algn="l"/>
          <a:endParaRPr lang="it-IT" sz="1200" dirty="0"/>
        </a:p>
      </dgm:t>
    </dgm:pt>
    <dgm:pt modelId="{26CD26C6-40BE-4D4D-BD14-43230D4A1919}" type="parTrans" cxnId="{9B29BEA1-9F5D-457A-82B3-D7791B9E2200}">
      <dgm:prSet/>
      <dgm:spPr/>
      <dgm:t>
        <a:bodyPr/>
        <a:lstStyle/>
        <a:p>
          <a:endParaRPr lang="it-IT"/>
        </a:p>
      </dgm:t>
    </dgm:pt>
    <dgm:pt modelId="{E3EDE673-6DC0-4805-8F4A-222CA1DBDE72}" type="sibTrans" cxnId="{9B29BEA1-9F5D-457A-82B3-D7791B9E2200}">
      <dgm:prSet/>
      <dgm:spPr/>
      <dgm:t>
        <a:bodyPr/>
        <a:lstStyle/>
        <a:p>
          <a:endParaRPr lang="it-IT"/>
        </a:p>
      </dgm:t>
    </dgm:pt>
    <dgm:pt modelId="{F7A77F1A-51AE-4E59-870F-5B27C71D62D5}">
      <dgm:prSet phldrT="[Testo]"/>
      <dgm:spPr/>
      <dgm:t>
        <a:bodyPr/>
        <a:lstStyle/>
        <a:p>
          <a:endParaRPr lang="it-IT" b="1" dirty="0"/>
        </a:p>
      </dgm:t>
    </dgm:pt>
    <dgm:pt modelId="{D62F4961-056A-4B6A-B2BA-DB3782656695}" type="sibTrans" cxnId="{4A57A160-1427-48BB-A983-61C551ECB06E}">
      <dgm:prSet/>
      <dgm:spPr/>
      <dgm:t>
        <a:bodyPr/>
        <a:lstStyle/>
        <a:p>
          <a:endParaRPr lang="it-IT"/>
        </a:p>
      </dgm:t>
    </dgm:pt>
    <dgm:pt modelId="{A7B3B169-D4EE-44FE-9439-FA5FB2A815EE}" type="parTrans" cxnId="{4A57A160-1427-48BB-A983-61C551ECB06E}">
      <dgm:prSet/>
      <dgm:spPr/>
      <dgm:t>
        <a:bodyPr/>
        <a:lstStyle/>
        <a:p>
          <a:endParaRPr lang="it-IT"/>
        </a:p>
      </dgm:t>
    </dgm:pt>
    <dgm:pt modelId="{5D21D147-6765-46DF-9891-1E867524AD18}">
      <dgm:prSet/>
      <dgm:spPr/>
      <dgm:t>
        <a:bodyPr/>
        <a:lstStyle/>
        <a:p>
          <a:pPr algn="just">
            <a:buNone/>
          </a:pPr>
          <a:endParaRPr lang="it-IT" sz="1200" dirty="0"/>
        </a:p>
      </dgm:t>
    </dgm:pt>
    <dgm:pt modelId="{99D05E9D-B13D-4C40-BA72-5BC2C798C6EC}" type="parTrans" cxnId="{B814448C-5154-4185-9851-129BB087EF7D}">
      <dgm:prSet/>
      <dgm:spPr/>
      <dgm:t>
        <a:bodyPr/>
        <a:lstStyle/>
        <a:p>
          <a:endParaRPr lang="it-IT"/>
        </a:p>
      </dgm:t>
    </dgm:pt>
    <dgm:pt modelId="{7B5D2AD9-0150-4168-86CF-F22E5A9C727D}" type="sibTrans" cxnId="{B814448C-5154-4185-9851-129BB087EF7D}">
      <dgm:prSet/>
      <dgm:spPr/>
      <dgm:t>
        <a:bodyPr/>
        <a:lstStyle/>
        <a:p>
          <a:endParaRPr lang="it-IT"/>
        </a:p>
      </dgm:t>
    </dgm:pt>
    <dgm:pt modelId="{D3E0214A-C2F4-4D4A-8D48-259EB9CE2076}" type="pres">
      <dgm:prSet presAssocID="{3CF24C4E-1A13-4F6D-98B3-775C8491E856}" presName="linearFlow" presStyleCnt="0">
        <dgm:presLayoutVars>
          <dgm:dir/>
          <dgm:animLvl val="lvl"/>
          <dgm:resizeHandles val="exact"/>
        </dgm:presLayoutVars>
      </dgm:prSet>
      <dgm:spPr/>
      <dgm:t>
        <a:bodyPr/>
        <a:lstStyle/>
        <a:p>
          <a:endParaRPr lang="it-IT"/>
        </a:p>
      </dgm:t>
    </dgm:pt>
    <dgm:pt modelId="{6D0B1140-F439-441E-AF33-A7DE589243B0}" type="pres">
      <dgm:prSet presAssocID="{DC6BDA73-94CD-4BC0-B0A3-049673C6C5FB}" presName="composite" presStyleCnt="0"/>
      <dgm:spPr/>
    </dgm:pt>
    <dgm:pt modelId="{BE6E4455-D606-4886-ADB8-7CECCD2C6E97}" type="pres">
      <dgm:prSet presAssocID="{DC6BDA73-94CD-4BC0-B0A3-049673C6C5FB}" presName="parentText" presStyleLbl="alignNode1" presStyleIdx="0" presStyleCnt="5">
        <dgm:presLayoutVars>
          <dgm:chMax val="1"/>
          <dgm:bulletEnabled val="1"/>
        </dgm:presLayoutVars>
      </dgm:prSet>
      <dgm:spPr/>
      <dgm:t>
        <a:bodyPr/>
        <a:lstStyle/>
        <a:p>
          <a:endParaRPr lang="it-IT"/>
        </a:p>
      </dgm:t>
    </dgm:pt>
    <dgm:pt modelId="{F29065A7-E6B7-41D4-99CF-5E29D5FA7DE7}" type="pres">
      <dgm:prSet presAssocID="{DC6BDA73-94CD-4BC0-B0A3-049673C6C5FB}" presName="descendantText" presStyleLbl="alignAcc1" presStyleIdx="0" presStyleCnt="5" custScaleY="111637">
        <dgm:presLayoutVars>
          <dgm:bulletEnabled val="1"/>
        </dgm:presLayoutVars>
      </dgm:prSet>
      <dgm:spPr/>
      <dgm:t>
        <a:bodyPr/>
        <a:lstStyle/>
        <a:p>
          <a:endParaRPr lang="it-IT"/>
        </a:p>
      </dgm:t>
    </dgm:pt>
    <dgm:pt modelId="{BAA5D742-75B7-4514-82C5-CFE6775200DF}" type="pres">
      <dgm:prSet presAssocID="{6DAFBE37-B090-4AD6-A484-E9F1AD9884A5}" presName="sp" presStyleCnt="0"/>
      <dgm:spPr/>
    </dgm:pt>
    <dgm:pt modelId="{78567B63-B044-4263-BEAC-92619B2B2EBB}" type="pres">
      <dgm:prSet presAssocID="{E3231B01-2FF6-4D9A-97E4-7E86E84D30A8}" presName="composite" presStyleCnt="0"/>
      <dgm:spPr/>
    </dgm:pt>
    <dgm:pt modelId="{B777E0A3-3AF8-49C5-87D9-2D78729B3E2A}" type="pres">
      <dgm:prSet presAssocID="{E3231B01-2FF6-4D9A-97E4-7E86E84D30A8}" presName="parentText" presStyleLbl="alignNode1" presStyleIdx="1" presStyleCnt="5">
        <dgm:presLayoutVars>
          <dgm:chMax val="1"/>
          <dgm:bulletEnabled val="1"/>
        </dgm:presLayoutVars>
      </dgm:prSet>
      <dgm:spPr/>
      <dgm:t>
        <a:bodyPr/>
        <a:lstStyle/>
        <a:p>
          <a:endParaRPr lang="it-IT"/>
        </a:p>
      </dgm:t>
    </dgm:pt>
    <dgm:pt modelId="{F37931ED-8B7E-40EA-A919-197A710D6E9C}" type="pres">
      <dgm:prSet presAssocID="{E3231B01-2FF6-4D9A-97E4-7E86E84D30A8}" presName="descendantText" presStyleLbl="alignAcc1" presStyleIdx="1" presStyleCnt="5">
        <dgm:presLayoutVars>
          <dgm:bulletEnabled val="1"/>
        </dgm:presLayoutVars>
      </dgm:prSet>
      <dgm:spPr/>
      <dgm:t>
        <a:bodyPr/>
        <a:lstStyle/>
        <a:p>
          <a:endParaRPr lang="it-IT"/>
        </a:p>
      </dgm:t>
    </dgm:pt>
    <dgm:pt modelId="{98FF9228-A107-41CD-95A6-1293B2523B25}" type="pres">
      <dgm:prSet presAssocID="{EE8D29AE-13FE-4DCB-855E-A7BE85D95E76}" presName="sp" presStyleCnt="0"/>
      <dgm:spPr/>
    </dgm:pt>
    <dgm:pt modelId="{91B0C02A-3E9B-4D82-97E7-ED4F72B51197}" type="pres">
      <dgm:prSet presAssocID="{0E72B626-E8C7-4159-9E41-33D5BC7876A8}" presName="composite" presStyleCnt="0"/>
      <dgm:spPr/>
    </dgm:pt>
    <dgm:pt modelId="{B1291165-91CD-47FF-B504-C6ED8C8F5491}" type="pres">
      <dgm:prSet presAssocID="{0E72B626-E8C7-4159-9E41-33D5BC7876A8}" presName="parentText" presStyleLbl="alignNode1" presStyleIdx="2" presStyleCnt="5">
        <dgm:presLayoutVars>
          <dgm:chMax val="1"/>
          <dgm:bulletEnabled val="1"/>
        </dgm:presLayoutVars>
      </dgm:prSet>
      <dgm:spPr/>
      <dgm:t>
        <a:bodyPr/>
        <a:lstStyle/>
        <a:p>
          <a:endParaRPr lang="it-IT"/>
        </a:p>
      </dgm:t>
    </dgm:pt>
    <dgm:pt modelId="{D218E415-4837-4EF8-A1DC-3227B9484D68}" type="pres">
      <dgm:prSet presAssocID="{0E72B626-E8C7-4159-9E41-33D5BC7876A8}" presName="descendantText" presStyleLbl="alignAcc1" presStyleIdx="2" presStyleCnt="5">
        <dgm:presLayoutVars>
          <dgm:bulletEnabled val="1"/>
        </dgm:presLayoutVars>
      </dgm:prSet>
      <dgm:spPr/>
      <dgm:t>
        <a:bodyPr/>
        <a:lstStyle/>
        <a:p>
          <a:endParaRPr lang="it-IT"/>
        </a:p>
      </dgm:t>
    </dgm:pt>
    <dgm:pt modelId="{0F1BB652-B3CD-4EC8-BA34-8FCF4979FB6A}" type="pres">
      <dgm:prSet presAssocID="{721B436A-2447-4C5B-92D9-D8167AD9351D}" presName="sp" presStyleCnt="0"/>
      <dgm:spPr/>
    </dgm:pt>
    <dgm:pt modelId="{B1C83701-C92F-4182-A0C2-FAF289FB3B50}" type="pres">
      <dgm:prSet presAssocID="{C5F77797-96CB-41D7-9A9F-A29A40C393C7}" presName="composite" presStyleCnt="0"/>
      <dgm:spPr/>
    </dgm:pt>
    <dgm:pt modelId="{26957749-EC52-4874-A7E0-ED1056C9C636}" type="pres">
      <dgm:prSet presAssocID="{C5F77797-96CB-41D7-9A9F-A29A40C393C7}" presName="parentText" presStyleLbl="alignNode1" presStyleIdx="3" presStyleCnt="5">
        <dgm:presLayoutVars>
          <dgm:chMax val="1"/>
          <dgm:bulletEnabled val="1"/>
        </dgm:presLayoutVars>
      </dgm:prSet>
      <dgm:spPr/>
      <dgm:t>
        <a:bodyPr/>
        <a:lstStyle/>
        <a:p>
          <a:endParaRPr lang="it-IT"/>
        </a:p>
      </dgm:t>
    </dgm:pt>
    <dgm:pt modelId="{CDE9F416-FAE2-406E-8375-A42190803996}" type="pres">
      <dgm:prSet presAssocID="{C5F77797-96CB-41D7-9A9F-A29A40C393C7}" presName="descendantText" presStyleLbl="alignAcc1" presStyleIdx="3" presStyleCnt="5">
        <dgm:presLayoutVars>
          <dgm:bulletEnabled val="1"/>
        </dgm:presLayoutVars>
      </dgm:prSet>
      <dgm:spPr/>
      <dgm:t>
        <a:bodyPr/>
        <a:lstStyle/>
        <a:p>
          <a:endParaRPr lang="it-IT"/>
        </a:p>
      </dgm:t>
    </dgm:pt>
    <dgm:pt modelId="{FCF3B8BA-A4D6-4DDB-861B-66FE5C32E48D}" type="pres">
      <dgm:prSet presAssocID="{53FDB55E-6E65-4621-BEB9-1151B232C26B}" presName="sp" presStyleCnt="0"/>
      <dgm:spPr/>
    </dgm:pt>
    <dgm:pt modelId="{DC0DEE25-4DD2-4FDD-87CB-DBA39A5AF958}" type="pres">
      <dgm:prSet presAssocID="{F7A77F1A-51AE-4E59-870F-5B27C71D62D5}" presName="composite" presStyleCnt="0"/>
      <dgm:spPr/>
    </dgm:pt>
    <dgm:pt modelId="{286301F6-21CD-40BD-857F-C589E47810B8}" type="pres">
      <dgm:prSet presAssocID="{F7A77F1A-51AE-4E59-870F-5B27C71D62D5}" presName="parentText" presStyleLbl="alignNode1" presStyleIdx="4" presStyleCnt="5">
        <dgm:presLayoutVars>
          <dgm:chMax val="1"/>
          <dgm:bulletEnabled val="1"/>
        </dgm:presLayoutVars>
      </dgm:prSet>
      <dgm:spPr/>
      <dgm:t>
        <a:bodyPr/>
        <a:lstStyle/>
        <a:p>
          <a:endParaRPr lang="it-IT"/>
        </a:p>
      </dgm:t>
    </dgm:pt>
    <dgm:pt modelId="{EAB84585-7502-497F-A710-FFCE4D8CCB05}" type="pres">
      <dgm:prSet presAssocID="{F7A77F1A-51AE-4E59-870F-5B27C71D62D5}" presName="descendantText" presStyleLbl="alignAcc1" presStyleIdx="4" presStyleCnt="5">
        <dgm:presLayoutVars>
          <dgm:bulletEnabled val="1"/>
        </dgm:presLayoutVars>
      </dgm:prSet>
      <dgm:spPr/>
      <dgm:t>
        <a:bodyPr/>
        <a:lstStyle/>
        <a:p>
          <a:endParaRPr lang="it-IT"/>
        </a:p>
      </dgm:t>
    </dgm:pt>
  </dgm:ptLst>
  <dgm:cxnLst>
    <dgm:cxn modelId="{59FA943A-42C4-4795-87C5-87B8C13A1CF5}" type="presOf" srcId="{3CF24C4E-1A13-4F6D-98B3-775C8491E856}" destId="{D3E0214A-C2F4-4D4A-8D48-259EB9CE2076}" srcOrd="0" destOrd="0" presId="urn:microsoft.com/office/officeart/2005/8/layout/chevron2"/>
    <dgm:cxn modelId="{673039EF-8E2B-4449-B682-A5E4A6A4B334}" srcId="{C5F77797-96CB-41D7-9A9F-A29A40C393C7}" destId="{CBAAA992-E1E5-449E-8A53-48DF06A75FA7}" srcOrd="0" destOrd="0" parTransId="{57624541-35CE-4990-8E09-AEF65BD92FAB}" sibTransId="{4EA952C3-EAB3-4665-A7BE-9A75CA9DD3E4}"/>
    <dgm:cxn modelId="{74B4F409-B940-498B-8335-9DADF774FAD1}" type="presOf" srcId="{FC147BA4-4BF3-4C8E-BEEA-D6D53080D2EC}" destId="{F29065A7-E6B7-41D4-99CF-5E29D5FA7DE7}" srcOrd="0" destOrd="0" presId="urn:microsoft.com/office/officeart/2005/8/layout/chevron2"/>
    <dgm:cxn modelId="{5F6A0CB9-4E74-4E39-A0A2-A1DAFC082764}" srcId="{3CF24C4E-1A13-4F6D-98B3-775C8491E856}" destId="{C5F77797-96CB-41D7-9A9F-A29A40C393C7}" srcOrd="3" destOrd="0" parTransId="{3B9532CB-50E1-4FCD-9243-0C6B44E9C343}" sibTransId="{53FDB55E-6E65-4621-BEB9-1151B232C26B}"/>
    <dgm:cxn modelId="{E2941C55-EF8D-433A-86CB-B6FB0B79A329}" type="presOf" srcId="{CBAAA992-E1E5-449E-8A53-48DF06A75FA7}" destId="{CDE9F416-FAE2-406E-8375-A42190803996}" srcOrd="0" destOrd="0" presId="urn:microsoft.com/office/officeart/2005/8/layout/chevron2"/>
    <dgm:cxn modelId="{1637F995-2365-45C4-B7B3-4CFEE52ABB8A}" type="presOf" srcId="{7998E720-9624-4E3F-BA9A-6D911D06A8AF}" destId="{EAB84585-7502-497F-A710-FFCE4D8CCB05}" srcOrd="0" destOrd="0" presId="urn:microsoft.com/office/officeart/2005/8/layout/chevron2"/>
    <dgm:cxn modelId="{51EE78C2-19B5-4A29-A0F8-1814043A73EA}" srcId="{0E72B626-E8C7-4159-9E41-33D5BC7876A8}" destId="{D9D79ACA-FFBC-4888-B5C2-D06062D7F494}" srcOrd="0" destOrd="0" parTransId="{735481EF-5392-4823-A936-8C75FB9FD748}" sibTransId="{4C939D3F-CD00-4BB7-9F88-7522460BB897}"/>
    <dgm:cxn modelId="{4CD48621-D9E6-4819-9DF2-6673058AAE32}" srcId="{F7A77F1A-51AE-4E59-870F-5B27C71D62D5}" destId="{7998E720-9624-4E3F-BA9A-6D911D06A8AF}" srcOrd="0" destOrd="0" parTransId="{6BA06BF8-133A-44CB-960E-97A2840385E8}" sibTransId="{16CB9695-1638-4341-9F6B-3DF2E7279E99}"/>
    <dgm:cxn modelId="{EDE9C2FD-E88E-4DA2-B9B7-695409ECA179}" srcId="{3CF24C4E-1A13-4F6D-98B3-775C8491E856}" destId="{0E72B626-E8C7-4159-9E41-33D5BC7876A8}" srcOrd="2" destOrd="0" parTransId="{77159070-6581-49A5-958A-E0189CAAF0F3}" sibTransId="{721B436A-2447-4C5B-92D9-D8167AD9351D}"/>
    <dgm:cxn modelId="{1B3DB82D-0D99-4807-B4BE-B5A0CBEAD48F}" type="presOf" srcId="{0E72B626-E8C7-4159-9E41-33D5BC7876A8}" destId="{B1291165-91CD-47FF-B504-C6ED8C8F5491}" srcOrd="0" destOrd="0" presId="urn:microsoft.com/office/officeart/2005/8/layout/chevron2"/>
    <dgm:cxn modelId="{79E83AD1-4981-49A4-9FF1-FBD0533A7781}" type="presOf" srcId="{3E57B4B7-E3CB-4976-AC57-9A79FF3FF6FB}" destId="{F37931ED-8B7E-40EA-A919-197A710D6E9C}" srcOrd="0" destOrd="1" presId="urn:microsoft.com/office/officeart/2005/8/layout/chevron2"/>
    <dgm:cxn modelId="{EBB19072-3E70-4E4B-B59D-C4C38F70BC37}" type="presOf" srcId="{577F839C-5B73-43B4-9D2B-082C72FC0D23}" destId="{F37931ED-8B7E-40EA-A919-197A710D6E9C}" srcOrd="0" destOrd="2" presId="urn:microsoft.com/office/officeart/2005/8/layout/chevron2"/>
    <dgm:cxn modelId="{E950F192-F280-4141-9DBD-32FABC270D48}" srcId="{3CF24C4E-1A13-4F6D-98B3-775C8491E856}" destId="{DC6BDA73-94CD-4BC0-B0A3-049673C6C5FB}" srcOrd="0" destOrd="0" parTransId="{67C728AB-97F4-4D4F-9815-BEBF47C564FC}" sibTransId="{6DAFBE37-B090-4AD6-A484-E9F1AD9884A5}"/>
    <dgm:cxn modelId="{B2B43901-31D2-4E7B-B908-97ABE987BADC}" srcId="{3CF24C4E-1A13-4F6D-98B3-775C8491E856}" destId="{E3231B01-2FF6-4D9A-97E4-7E86E84D30A8}" srcOrd="1" destOrd="0" parTransId="{B0B8F9CE-A3D7-4D41-BD73-99510C822DAE}" sibTransId="{EE8D29AE-13FE-4DCB-855E-A7BE85D95E76}"/>
    <dgm:cxn modelId="{4E5CB60B-66EC-49A5-A49F-43B4011E4194}" srcId="{DC6BDA73-94CD-4BC0-B0A3-049673C6C5FB}" destId="{FC147BA4-4BF3-4C8E-BEEA-D6D53080D2EC}" srcOrd="0" destOrd="0" parTransId="{F05ECEEC-E5E0-4BFF-89DB-4A057DC7BF15}" sibTransId="{19117DFD-2266-4276-89B1-737178D08117}"/>
    <dgm:cxn modelId="{7B4C5FCE-5688-4460-90D6-6A85F7DE41C9}" type="presOf" srcId="{D9D79ACA-FFBC-4888-B5C2-D06062D7F494}" destId="{D218E415-4837-4EF8-A1DC-3227B9484D68}" srcOrd="0" destOrd="0" presId="urn:microsoft.com/office/officeart/2005/8/layout/chevron2"/>
    <dgm:cxn modelId="{B814448C-5154-4185-9851-129BB087EF7D}" srcId="{E3231B01-2FF6-4D9A-97E4-7E86E84D30A8}" destId="{5D21D147-6765-46DF-9891-1E867524AD18}" srcOrd="0" destOrd="0" parTransId="{99D05E9D-B13D-4C40-BA72-5BC2C798C6EC}" sibTransId="{7B5D2AD9-0150-4168-86CF-F22E5A9C727D}"/>
    <dgm:cxn modelId="{788796A3-AB4F-47EA-87BC-43427BBFC81A}" type="presOf" srcId="{E3231B01-2FF6-4D9A-97E4-7E86E84D30A8}" destId="{B777E0A3-3AF8-49C5-87D9-2D78729B3E2A}" srcOrd="0" destOrd="0" presId="urn:microsoft.com/office/officeart/2005/8/layout/chevron2"/>
    <dgm:cxn modelId="{16C45320-BBD9-4AF2-B268-020AF0617C99}" srcId="{E3231B01-2FF6-4D9A-97E4-7E86E84D30A8}" destId="{3E57B4B7-E3CB-4976-AC57-9A79FF3FF6FB}" srcOrd="1" destOrd="0" parTransId="{3915227A-38E4-4205-A7D8-AEC19C42003F}" sibTransId="{8F70CCDC-861F-4752-B950-F3F1DE96D0BA}"/>
    <dgm:cxn modelId="{4A57A160-1427-48BB-A983-61C551ECB06E}" srcId="{3CF24C4E-1A13-4F6D-98B3-775C8491E856}" destId="{F7A77F1A-51AE-4E59-870F-5B27C71D62D5}" srcOrd="4" destOrd="0" parTransId="{A7B3B169-D4EE-44FE-9439-FA5FB2A815EE}" sibTransId="{D62F4961-056A-4B6A-B2BA-DB3782656695}"/>
    <dgm:cxn modelId="{646AA763-73FB-4F47-A49E-C0BB79D56EF4}" type="presOf" srcId="{DC6BDA73-94CD-4BC0-B0A3-049673C6C5FB}" destId="{BE6E4455-D606-4886-ADB8-7CECCD2C6E97}" srcOrd="0" destOrd="0" presId="urn:microsoft.com/office/officeart/2005/8/layout/chevron2"/>
    <dgm:cxn modelId="{9B29BEA1-9F5D-457A-82B3-D7791B9E2200}" srcId="{E3231B01-2FF6-4D9A-97E4-7E86E84D30A8}" destId="{577F839C-5B73-43B4-9D2B-082C72FC0D23}" srcOrd="2" destOrd="0" parTransId="{26CD26C6-40BE-4D4D-BD14-43230D4A1919}" sibTransId="{E3EDE673-6DC0-4805-8F4A-222CA1DBDE72}"/>
    <dgm:cxn modelId="{96C0BB0E-6213-4C06-B772-2B680FE69A94}" type="presOf" srcId="{5D21D147-6765-46DF-9891-1E867524AD18}" destId="{F37931ED-8B7E-40EA-A919-197A710D6E9C}" srcOrd="0" destOrd="0" presId="urn:microsoft.com/office/officeart/2005/8/layout/chevron2"/>
    <dgm:cxn modelId="{A34A6E27-63A4-427B-A4C2-765E234C2F3F}" type="presOf" srcId="{C5F77797-96CB-41D7-9A9F-A29A40C393C7}" destId="{26957749-EC52-4874-A7E0-ED1056C9C636}" srcOrd="0" destOrd="0" presId="urn:microsoft.com/office/officeart/2005/8/layout/chevron2"/>
    <dgm:cxn modelId="{3B535949-8FFE-49B2-99DE-09FD67B72CE6}" type="presOf" srcId="{F7A77F1A-51AE-4E59-870F-5B27C71D62D5}" destId="{286301F6-21CD-40BD-857F-C589E47810B8}" srcOrd="0" destOrd="0" presId="urn:microsoft.com/office/officeart/2005/8/layout/chevron2"/>
    <dgm:cxn modelId="{5A26394E-3530-4691-85B1-1BB922E19B42}" type="presParOf" srcId="{D3E0214A-C2F4-4D4A-8D48-259EB9CE2076}" destId="{6D0B1140-F439-441E-AF33-A7DE589243B0}" srcOrd="0" destOrd="0" presId="urn:microsoft.com/office/officeart/2005/8/layout/chevron2"/>
    <dgm:cxn modelId="{2DA3FBCA-719A-4EC8-B4D3-8E4DA08D99F7}" type="presParOf" srcId="{6D0B1140-F439-441E-AF33-A7DE589243B0}" destId="{BE6E4455-D606-4886-ADB8-7CECCD2C6E97}" srcOrd="0" destOrd="0" presId="urn:microsoft.com/office/officeart/2005/8/layout/chevron2"/>
    <dgm:cxn modelId="{01ABE852-61ED-4BFE-82C8-8B7B96CE547D}" type="presParOf" srcId="{6D0B1140-F439-441E-AF33-A7DE589243B0}" destId="{F29065A7-E6B7-41D4-99CF-5E29D5FA7DE7}" srcOrd="1" destOrd="0" presId="urn:microsoft.com/office/officeart/2005/8/layout/chevron2"/>
    <dgm:cxn modelId="{0BB01A14-B483-40EC-BCFF-A2439BFC0357}" type="presParOf" srcId="{D3E0214A-C2F4-4D4A-8D48-259EB9CE2076}" destId="{BAA5D742-75B7-4514-82C5-CFE6775200DF}" srcOrd="1" destOrd="0" presId="urn:microsoft.com/office/officeart/2005/8/layout/chevron2"/>
    <dgm:cxn modelId="{D435168B-EBBB-4E40-B3DC-7609DE2AFDEF}" type="presParOf" srcId="{D3E0214A-C2F4-4D4A-8D48-259EB9CE2076}" destId="{78567B63-B044-4263-BEAC-92619B2B2EBB}" srcOrd="2" destOrd="0" presId="urn:microsoft.com/office/officeart/2005/8/layout/chevron2"/>
    <dgm:cxn modelId="{BE8A3638-6CAC-4317-AF86-55C14000BCD7}" type="presParOf" srcId="{78567B63-B044-4263-BEAC-92619B2B2EBB}" destId="{B777E0A3-3AF8-49C5-87D9-2D78729B3E2A}" srcOrd="0" destOrd="0" presId="urn:microsoft.com/office/officeart/2005/8/layout/chevron2"/>
    <dgm:cxn modelId="{87F57147-26C8-4526-AA32-21ECA7D84647}" type="presParOf" srcId="{78567B63-B044-4263-BEAC-92619B2B2EBB}" destId="{F37931ED-8B7E-40EA-A919-197A710D6E9C}" srcOrd="1" destOrd="0" presId="urn:microsoft.com/office/officeart/2005/8/layout/chevron2"/>
    <dgm:cxn modelId="{F1F2FAA3-A91E-441E-A0D6-8F28E7FC2734}" type="presParOf" srcId="{D3E0214A-C2F4-4D4A-8D48-259EB9CE2076}" destId="{98FF9228-A107-41CD-95A6-1293B2523B25}" srcOrd="3" destOrd="0" presId="urn:microsoft.com/office/officeart/2005/8/layout/chevron2"/>
    <dgm:cxn modelId="{D2908286-7F60-4D62-A4A7-25D9C0797993}" type="presParOf" srcId="{D3E0214A-C2F4-4D4A-8D48-259EB9CE2076}" destId="{91B0C02A-3E9B-4D82-97E7-ED4F72B51197}" srcOrd="4" destOrd="0" presId="urn:microsoft.com/office/officeart/2005/8/layout/chevron2"/>
    <dgm:cxn modelId="{198B11F2-A6BB-4C6F-992F-76F9BBDFFF40}" type="presParOf" srcId="{91B0C02A-3E9B-4D82-97E7-ED4F72B51197}" destId="{B1291165-91CD-47FF-B504-C6ED8C8F5491}" srcOrd="0" destOrd="0" presId="urn:microsoft.com/office/officeart/2005/8/layout/chevron2"/>
    <dgm:cxn modelId="{CBD63BA2-CA97-4CAE-9D87-0EA7D482FA53}" type="presParOf" srcId="{91B0C02A-3E9B-4D82-97E7-ED4F72B51197}" destId="{D218E415-4837-4EF8-A1DC-3227B9484D68}" srcOrd="1" destOrd="0" presId="urn:microsoft.com/office/officeart/2005/8/layout/chevron2"/>
    <dgm:cxn modelId="{48E0944C-0525-47D3-9C6D-2ADD2A23081C}" type="presParOf" srcId="{D3E0214A-C2F4-4D4A-8D48-259EB9CE2076}" destId="{0F1BB652-B3CD-4EC8-BA34-8FCF4979FB6A}" srcOrd="5" destOrd="0" presId="urn:microsoft.com/office/officeart/2005/8/layout/chevron2"/>
    <dgm:cxn modelId="{EE7197AA-9903-4EAC-A00F-04FA06F7CCCC}" type="presParOf" srcId="{D3E0214A-C2F4-4D4A-8D48-259EB9CE2076}" destId="{B1C83701-C92F-4182-A0C2-FAF289FB3B50}" srcOrd="6" destOrd="0" presId="urn:microsoft.com/office/officeart/2005/8/layout/chevron2"/>
    <dgm:cxn modelId="{728E43D3-5C73-40F2-89D5-039BEEA934CE}" type="presParOf" srcId="{B1C83701-C92F-4182-A0C2-FAF289FB3B50}" destId="{26957749-EC52-4874-A7E0-ED1056C9C636}" srcOrd="0" destOrd="0" presId="urn:microsoft.com/office/officeart/2005/8/layout/chevron2"/>
    <dgm:cxn modelId="{FCFEDF8E-2AEB-4D33-898B-1F3B9789B613}" type="presParOf" srcId="{B1C83701-C92F-4182-A0C2-FAF289FB3B50}" destId="{CDE9F416-FAE2-406E-8375-A42190803996}" srcOrd="1" destOrd="0" presId="urn:microsoft.com/office/officeart/2005/8/layout/chevron2"/>
    <dgm:cxn modelId="{B9CFC74F-87E7-43D1-97CF-EDF7F2FDD6D0}" type="presParOf" srcId="{D3E0214A-C2F4-4D4A-8D48-259EB9CE2076}" destId="{FCF3B8BA-A4D6-4DDB-861B-66FE5C32E48D}" srcOrd="7" destOrd="0" presId="urn:microsoft.com/office/officeart/2005/8/layout/chevron2"/>
    <dgm:cxn modelId="{C4F2F6E5-F8A3-4653-B355-F9DC871C0399}" type="presParOf" srcId="{D3E0214A-C2F4-4D4A-8D48-259EB9CE2076}" destId="{DC0DEE25-4DD2-4FDD-87CB-DBA39A5AF958}" srcOrd="8" destOrd="0" presId="urn:microsoft.com/office/officeart/2005/8/layout/chevron2"/>
    <dgm:cxn modelId="{A9D78BD9-E7A1-405A-AD4E-404E2D315DFC}" type="presParOf" srcId="{DC0DEE25-4DD2-4FDD-87CB-DBA39A5AF958}" destId="{286301F6-21CD-40BD-857F-C589E47810B8}" srcOrd="0" destOrd="0" presId="urn:microsoft.com/office/officeart/2005/8/layout/chevron2"/>
    <dgm:cxn modelId="{FD95FE3C-9E62-4C96-958F-F72589A0CDD9}" type="presParOf" srcId="{DC0DEE25-4DD2-4FDD-87CB-DBA39A5AF958}" destId="{EAB84585-7502-497F-A710-FFCE4D8CCB05}"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6E4455-D606-4886-ADB8-7CECCD2C6E97}">
      <dsp:nvSpPr>
        <dsp:cNvPr id="0" name=""/>
        <dsp:cNvSpPr/>
      </dsp:nvSpPr>
      <dsp:spPr>
        <a:xfrm rot="5400000">
          <a:off x="-146674" y="187486"/>
          <a:ext cx="977832" cy="684482"/>
        </a:xfrm>
        <a:prstGeom prst="chevron">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it-IT" sz="1900" b="1" kern="1200" dirty="0"/>
        </a:p>
      </dsp:txBody>
      <dsp:txXfrm rot="5400000">
        <a:off x="-146674" y="187486"/>
        <a:ext cx="977832" cy="684482"/>
      </dsp:txXfrm>
    </dsp:sp>
    <dsp:sp modelId="{F29065A7-E6B7-41D4-99CF-5E29D5FA7DE7}">
      <dsp:nvSpPr>
        <dsp:cNvPr id="0" name=""/>
        <dsp:cNvSpPr/>
      </dsp:nvSpPr>
      <dsp:spPr>
        <a:xfrm rot="5400000">
          <a:off x="4127923" y="-3439611"/>
          <a:ext cx="709554" cy="7596437"/>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just" defTabSz="800100">
            <a:lnSpc>
              <a:spcPct val="90000"/>
            </a:lnSpc>
            <a:spcBef>
              <a:spcPct val="0"/>
            </a:spcBef>
            <a:spcAft>
              <a:spcPct val="15000"/>
            </a:spcAft>
            <a:buChar char="••"/>
          </a:pPr>
          <a:r>
            <a:rPr lang="it-IT" sz="1800" b="0" kern="1200" dirty="0" smtClean="0"/>
            <a:t>Qualche dato sul fenomeno</a:t>
          </a:r>
          <a:endParaRPr lang="it-IT" sz="1800" b="0" kern="1200" dirty="0"/>
        </a:p>
      </dsp:txBody>
      <dsp:txXfrm rot="5400000">
        <a:off x="4127923" y="-3439611"/>
        <a:ext cx="709554" cy="7596437"/>
      </dsp:txXfrm>
    </dsp:sp>
    <dsp:sp modelId="{B777E0A3-3AF8-49C5-87D9-2D78729B3E2A}">
      <dsp:nvSpPr>
        <dsp:cNvPr id="0" name=""/>
        <dsp:cNvSpPr/>
      </dsp:nvSpPr>
      <dsp:spPr>
        <a:xfrm rot="5400000">
          <a:off x="-146674" y="1047991"/>
          <a:ext cx="977832" cy="684482"/>
        </a:xfrm>
        <a:prstGeom prst="chevron">
          <a:avLst/>
        </a:prstGeom>
        <a:solidFill>
          <a:schemeClr val="accent3">
            <a:alpha val="90000"/>
            <a:hueOff val="0"/>
            <a:satOff val="0"/>
            <a:lumOff val="0"/>
            <a:alphaOff val="-10000"/>
          </a:schemeClr>
        </a:solidFill>
        <a:ln w="2540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it-IT" sz="1900" b="1" kern="1200" dirty="0"/>
        </a:p>
      </dsp:txBody>
      <dsp:txXfrm rot="5400000">
        <a:off x="-146674" y="1047991"/>
        <a:ext cx="977832" cy="684482"/>
      </dsp:txXfrm>
    </dsp:sp>
    <dsp:sp modelId="{F37931ED-8B7E-40EA-A919-197A710D6E9C}">
      <dsp:nvSpPr>
        <dsp:cNvPr id="0" name=""/>
        <dsp:cNvSpPr/>
      </dsp:nvSpPr>
      <dsp:spPr>
        <a:xfrm rot="5400000">
          <a:off x="4164905" y="-2579106"/>
          <a:ext cx="635591" cy="7596437"/>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14300" lvl="1" indent="-114300" algn="just" defTabSz="533400">
            <a:lnSpc>
              <a:spcPct val="90000"/>
            </a:lnSpc>
            <a:spcBef>
              <a:spcPct val="0"/>
            </a:spcBef>
            <a:spcAft>
              <a:spcPct val="15000"/>
            </a:spcAft>
            <a:buChar char="••"/>
          </a:pPr>
          <a:endParaRPr lang="it-IT" sz="1200" kern="1200" dirty="0"/>
        </a:p>
        <a:p>
          <a:pPr marL="171450" lvl="1" indent="-171450" algn="just" defTabSz="800100">
            <a:lnSpc>
              <a:spcPct val="90000"/>
            </a:lnSpc>
            <a:spcBef>
              <a:spcPct val="0"/>
            </a:spcBef>
            <a:spcAft>
              <a:spcPct val="15000"/>
            </a:spcAft>
            <a:buChar char="••"/>
          </a:pPr>
          <a:r>
            <a:rPr lang="it-IT" sz="1800" kern="1200" dirty="0" smtClean="0"/>
            <a:t>Effetti dell’uso di sostanze in adolescenza</a:t>
          </a:r>
          <a:endParaRPr lang="it-IT" sz="1800" kern="1200" dirty="0"/>
        </a:p>
        <a:p>
          <a:pPr marL="114300" lvl="1" indent="-114300" algn="l" defTabSz="533400">
            <a:lnSpc>
              <a:spcPct val="90000"/>
            </a:lnSpc>
            <a:spcBef>
              <a:spcPct val="0"/>
            </a:spcBef>
            <a:spcAft>
              <a:spcPct val="15000"/>
            </a:spcAft>
            <a:buChar char="••"/>
          </a:pPr>
          <a:endParaRPr lang="it-IT" sz="1200" kern="1200" dirty="0"/>
        </a:p>
      </dsp:txBody>
      <dsp:txXfrm rot="5400000">
        <a:off x="4164905" y="-2579106"/>
        <a:ext cx="635591" cy="7596437"/>
      </dsp:txXfrm>
    </dsp:sp>
    <dsp:sp modelId="{B1291165-91CD-47FF-B504-C6ED8C8F5491}">
      <dsp:nvSpPr>
        <dsp:cNvPr id="0" name=""/>
        <dsp:cNvSpPr/>
      </dsp:nvSpPr>
      <dsp:spPr>
        <a:xfrm rot="5400000">
          <a:off x="-146674" y="1908497"/>
          <a:ext cx="977832" cy="684482"/>
        </a:xfrm>
        <a:prstGeom prst="chevron">
          <a:avLst/>
        </a:prstGeom>
        <a:solidFill>
          <a:schemeClr val="accent3">
            <a:alpha val="90000"/>
            <a:hueOff val="0"/>
            <a:satOff val="0"/>
            <a:lumOff val="0"/>
            <a:alphaOff val="-2000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it-IT" sz="1900" b="1" kern="1200" dirty="0"/>
        </a:p>
      </dsp:txBody>
      <dsp:txXfrm rot="5400000">
        <a:off x="-146674" y="1908497"/>
        <a:ext cx="977832" cy="684482"/>
      </dsp:txXfrm>
    </dsp:sp>
    <dsp:sp modelId="{D218E415-4837-4EF8-A1DC-3227B9484D68}">
      <dsp:nvSpPr>
        <dsp:cNvPr id="0" name=""/>
        <dsp:cNvSpPr/>
      </dsp:nvSpPr>
      <dsp:spPr>
        <a:xfrm rot="5400000">
          <a:off x="4164905" y="-1718600"/>
          <a:ext cx="635591" cy="7596437"/>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it-IT" sz="1800" kern="1200" dirty="0" smtClean="0"/>
            <a:t>Chi sono i ragazzi che usano sostanze</a:t>
          </a:r>
          <a:endParaRPr lang="it-IT" sz="1800" kern="1200" dirty="0"/>
        </a:p>
      </dsp:txBody>
      <dsp:txXfrm rot="5400000">
        <a:off x="4164905" y="-1718600"/>
        <a:ext cx="635591" cy="7596437"/>
      </dsp:txXfrm>
    </dsp:sp>
    <dsp:sp modelId="{26957749-EC52-4874-A7E0-ED1056C9C636}">
      <dsp:nvSpPr>
        <dsp:cNvPr id="0" name=""/>
        <dsp:cNvSpPr/>
      </dsp:nvSpPr>
      <dsp:spPr>
        <a:xfrm rot="5400000">
          <a:off x="-146674" y="2769003"/>
          <a:ext cx="977832" cy="684482"/>
        </a:xfrm>
        <a:prstGeom prst="chevron">
          <a:avLst/>
        </a:prstGeom>
        <a:solidFill>
          <a:schemeClr val="accent3">
            <a:alpha val="90000"/>
            <a:hueOff val="0"/>
            <a:satOff val="0"/>
            <a:lumOff val="0"/>
            <a:alphaOff val="-30000"/>
          </a:schemeClr>
        </a:solidFill>
        <a:ln w="2540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it-IT" sz="1900" b="1" kern="1200" dirty="0"/>
        </a:p>
      </dsp:txBody>
      <dsp:txXfrm rot="5400000">
        <a:off x="-146674" y="2769003"/>
        <a:ext cx="977832" cy="684482"/>
      </dsp:txXfrm>
    </dsp:sp>
    <dsp:sp modelId="{CDE9F416-FAE2-406E-8375-A42190803996}">
      <dsp:nvSpPr>
        <dsp:cNvPr id="0" name=""/>
        <dsp:cNvSpPr/>
      </dsp:nvSpPr>
      <dsp:spPr>
        <a:xfrm rot="5400000">
          <a:off x="4164905" y="-858094"/>
          <a:ext cx="635591" cy="7596437"/>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Tx/>
            <a:buChar char="••"/>
          </a:pPr>
          <a:r>
            <a:rPr lang="it-IT" sz="1800" kern="1200" dirty="0" smtClean="0"/>
            <a:t>La valutazione dell’uso di sostanze in adolescenza</a:t>
          </a:r>
          <a:endParaRPr lang="it-IT" sz="1800" kern="1200" dirty="0"/>
        </a:p>
      </dsp:txBody>
      <dsp:txXfrm rot="5400000">
        <a:off x="4164905" y="-858094"/>
        <a:ext cx="635591" cy="7596437"/>
      </dsp:txXfrm>
    </dsp:sp>
    <dsp:sp modelId="{286301F6-21CD-40BD-857F-C589E47810B8}">
      <dsp:nvSpPr>
        <dsp:cNvPr id="0" name=""/>
        <dsp:cNvSpPr/>
      </dsp:nvSpPr>
      <dsp:spPr>
        <a:xfrm rot="5400000">
          <a:off x="-146674" y="3629508"/>
          <a:ext cx="977832" cy="684482"/>
        </a:xfrm>
        <a:prstGeom prst="chevron">
          <a:avLst/>
        </a:prstGeom>
        <a:solidFill>
          <a:schemeClr val="accent3">
            <a:alpha val="90000"/>
            <a:hueOff val="0"/>
            <a:satOff val="0"/>
            <a:lumOff val="0"/>
            <a:alphaOff val="-4000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it-IT" sz="1900" b="1" kern="1200" dirty="0"/>
        </a:p>
      </dsp:txBody>
      <dsp:txXfrm rot="5400000">
        <a:off x="-146674" y="3629508"/>
        <a:ext cx="977832" cy="684482"/>
      </dsp:txXfrm>
    </dsp:sp>
    <dsp:sp modelId="{EAB84585-7502-497F-A710-FFCE4D8CCB05}">
      <dsp:nvSpPr>
        <dsp:cNvPr id="0" name=""/>
        <dsp:cNvSpPr/>
      </dsp:nvSpPr>
      <dsp:spPr>
        <a:xfrm rot="5400000">
          <a:off x="4164905" y="2411"/>
          <a:ext cx="635591" cy="7596437"/>
        </a:xfrm>
        <a:prstGeom prst="round2SameRect">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FontTx/>
            <a:buChar char="••"/>
          </a:pPr>
          <a:r>
            <a:rPr lang="it-IT" sz="1800" kern="1200" dirty="0" smtClean="0"/>
            <a:t>Cosa fare: interventi preventivi e di cura</a:t>
          </a:r>
          <a:endParaRPr lang="it-IT" sz="1800" kern="1200" dirty="0"/>
        </a:p>
      </dsp:txBody>
      <dsp:txXfrm rot="5400000">
        <a:off x="4164905" y="2411"/>
        <a:ext cx="635591" cy="75964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622798" y="0"/>
            <a:ext cx="4301543" cy="339884"/>
          </a:xfrm>
          <a:prstGeom prst="rect">
            <a:avLst/>
          </a:prstGeom>
        </p:spPr>
        <p:txBody>
          <a:bodyPr vert="horz" lIns="91440" tIns="45720" rIns="91440" bIns="45720" rtlCol="0"/>
          <a:lstStyle>
            <a:lvl1pPr algn="r">
              <a:defRPr sz="1200"/>
            </a:lvl1pPr>
          </a:lstStyle>
          <a:p>
            <a:fld id="{7D92F9F1-DB51-4163-8FD6-74E79A7997EC}" type="datetimeFigureOut">
              <a:rPr lang="it-IT" smtClean="0"/>
              <a:pPr/>
              <a:t>14/03/2019</a:t>
            </a:fld>
            <a:endParaRPr lang="it-IT"/>
          </a:p>
        </p:txBody>
      </p:sp>
      <p:sp>
        <p:nvSpPr>
          <p:cNvPr id="4" name="Segnaposto piè di pagina 3"/>
          <p:cNvSpPr>
            <a:spLocks noGrp="1"/>
          </p:cNvSpPr>
          <p:nvPr>
            <p:ph type="ftr" sz="quarter" idx="2"/>
          </p:nvPr>
        </p:nvSpPr>
        <p:spPr>
          <a:xfrm>
            <a:off x="0" y="6456612"/>
            <a:ext cx="4301543" cy="339884"/>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622798" y="6456612"/>
            <a:ext cx="4301543" cy="339884"/>
          </a:xfrm>
          <a:prstGeom prst="rect">
            <a:avLst/>
          </a:prstGeom>
        </p:spPr>
        <p:txBody>
          <a:bodyPr vert="horz" lIns="91440" tIns="45720" rIns="91440" bIns="45720" rtlCol="0" anchor="b"/>
          <a:lstStyle>
            <a:lvl1pPr algn="r">
              <a:defRPr sz="1200"/>
            </a:lvl1pPr>
          </a:lstStyle>
          <a:p>
            <a:fld id="{BC1BECBC-C9AF-4052-B941-68F2932E53CE}" type="slidenum">
              <a:rPr lang="it-IT" smtClean="0"/>
              <a:pPr/>
              <a:t>‹N›</a:t>
            </a:fld>
            <a:endParaRPr lang="it-IT"/>
          </a:p>
        </p:txBody>
      </p:sp>
    </p:spTree>
    <p:extLst>
      <p:ext uri="{BB962C8B-B14F-4D97-AF65-F5344CB8AC3E}">
        <p14:creationId xmlns:p14="http://schemas.microsoft.com/office/powerpoint/2010/main" xmlns="" val="112701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5622798" y="0"/>
            <a:ext cx="4301543" cy="339884"/>
          </a:xfrm>
          <a:prstGeom prst="rect">
            <a:avLst/>
          </a:prstGeom>
        </p:spPr>
        <p:txBody>
          <a:bodyPr vert="horz" lIns="91440" tIns="45720" rIns="91440" bIns="45720" rtlCol="0"/>
          <a:lstStyle>
            <a:lvl1pPr algn="r">
              <a:defRPr sz="1200"/>
            </a:lvl1pPr>
          </a:lstStyle>
          <a:p>
            <a:fld id="{7BC2E3AD-0FF6-4658-9633-6F54D51D1A2D}" type="datetimeFigureOut">
              <a:rPr lang="it-IT" smtClean="0"/>
              <a:pPr/>
              <a:t>14/03/2019</a:t>
            </a:fld>
            <a:endParaRPr lang="it-IT"/>
          </a:p>
        </p:txBody>
      </p:sp>
      <p:sp>
        <p:nvSpPr>
          <p:cNvPr id="4" name="Segnaposto immagine diapositiva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992664" y="3228896"/>
            <a:ext cx="7941310" cy="3058954"/>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456612"/>
            <a:ext cx="4301543" cy="33988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5622798" y="6456612"/>
            <a:ext cx="4301543" cy="339884"/>
          </a:xfrm>
          <a:prstGeom prst="rect">
            <a:avLst/>
          </a:prstGeom>
        </p:spPr>
        <p:txBody>
          <a:bodyPr vert="horz" lIns="91440" tIns="45720" rIns="91440" bIns="45720" rtlCol="0" anchor="b"/>
          <a:lstStyle>
            <a:lvl1pPr algn="r">
              <a:defRPr sz="1200"/>
            </a:lvl1pPr>
          </a:lstStyle>
          <a:p>
            <a:fld id="{EE6E7745-7BCA-49C1-89D8-7C4DD44B714C}" type="slidenum">
              <a:rPr lang="it-IT" smtClean="0"/>
              <a:pPr/>
              <a:t>‹N›</a:t>
            </a:fld>
            <a:endParaRPr lang="it-IT"/>
          </a:p>
        </p:txBody>
      </p:sp>
    </p:spTree>
    <p:extLst>
      <p:ext uri="{BB962C8B-B14F-4D97-AF65-F5344CB8AC3E}">
        <p14:creationId xmlns:p14="http://schemas.microsoft.com/office/powerpoint/2010/main" xmlns="" val="4248659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E6E7745-7BCA-49C1-89D8-7C4DD44B714C}" type="slidenum">
              <a:rPr lang="it-IT" smtClean="0"/>
              <a:pPr/>
              <a:t>5</a:t>
            </a:fld>
            <a:endParaRPr lang="it-IT"/>
          </a:p>
        </p:txBody>
      </p:sp>
    </p:spTree>
    <p:extLst>
      <p:ext uri="{BB962C8B-B14F-4D97-AF65-F5344CB8AC3E}">
        <p14:creationId xmlns:p14="http://schemas.microsoft.com/office/powerpoint/2010/main" xmlns="" val="88507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egnaposto immagine diapositiva 1"/>
          <p:cNvSpPr>
            <a:spLocks noGrp="1" noRot="1" noChangeAspect="1" noTextEdit="1"/>
          </p:cNvSpPr>
          <p:nvPr>
            <p:ph type="sldImg"/>
          </p:nvPr>
        </p:nvSpPr>
        <p:spPr>
          <a:ln/>
        </p:spPr>
      </p:sp>
      <p:sp>
        <p:nvSpPr>
          <p:cNvPr id="25602" name="Segnaposto note 2"/>
          <p:cNvSpPr>
            <a:spLocks noGrp="1"/>
          </p:cNvSpPr>
          <p:nvPr>
            <p:ph type="body" idx="1"/>
          </p:nvPr>
        </p:nvSpPr>
        <p:spPr>
          <a:noFill/>
          <a:ln/>
        </p:spPr>
        <p:txBody>
          <a:bodyPr/>
          <a:lstStyle/>
          <a:p>
            <a:endParaRPr lang="it-IT" smtClean="0"/>
          </a:p>
        </p:txBody>
      </p:sp>
      <p:sp>
        <p:nvSpPr>
          <p:cNvPr id="25603" name="Segnaposto numero diapositiva 3"/>
          <p:cNvSpPr>
            <a:spLocks noGrp="1"/>
          </p:cNvSpPr>
          <p:nvPr>
            <p:ph type="sldNum" sz="quarter" idx="5"/>
          </p:nvPr>
        </p:nvSpPr>
        <p:spPr>
          <a:noFill/>
        </p:spPr>
        <p:txBody>
          <a:bodyPr/>
          <a:lstStyle/>
          <a:p>
            <a:fld id="{93DF08F3-9173-4023-BCCF-5A90CCAD3D1D}" type="slidenum">
              <a:rPr lang="it-IT" smtClean="0"/>
              <a:pPr/>
              <a:t>17</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8"/>
          <p:cNvSpPr>
            <a:spLocks noGrp="1" noChangeArrowheads="1"/>
          </p:cNvSpPr>
          <p:nvPr>
            <p:ph type="sldNum" sz="quarter"/>
          </p:nvPr>
        </p:nvSpPr>
        <p:spPr>
          <a:noFill/>
          <a:ln>
            <a:round/>
            <a:headEnd/>
            <a:tailEnd/>
          </a:ln>
        </p:spPr>
        <p:txBody>
          <a:bodyPr/>
          <a:lstStyle/>
          <a:p>
            <a:fld id="{79F709C5-2380-453D-B970-894FD2D4F2E0}" type="slidenum">
              <a:rPr lang="it-IT" altLang="it-IT" smtClean="0"/>
              <a:pPr/>
              <a:t>52</a:t>
            </a:fld>
            <a:endParaRPr lang="it-IT" altLang="it-IT" smtClean="0"/>
          </a:p>
        </p:txBody>
      </p:sp>
      <p:sp>
        <p:nvSpPr>
          <p:cNvPr id="56323" name="Rectangle 1"/>
          <p:cNvSpPr>
            <a:spLocks noGrp="1" noRot="1" noChangeAspect="1" noChangeArrowheads="1" noTextEdit="1"/>
          </p:cNvSpPr>
          <p:nvPr>
            <p:ph type="sldImg"/>
          </p:nvPr>
        </p:nvSpPr>
        <p:spPr>
          <a:xfrm>
            <a:off x="3263900" y="509588"/>
            <a:ext cx="3398838" cy="2549525"/>
          </a:xfrm>
          <a:solidFill>
            <a:srgbClr val="FFFFFF"/>
          </a:solidFill>
          <a:ln/>
        </p:spPr>
      </p:sp>
      <p:sp>
        <p:nvSpPr>
          <p:cNvPr id="56324" name="Rectangle 2"/>
          <p:cNvSpPr>
            <a:spLocks noGrp="1" noChangeArrowheads="1"/>
          </p:cNvSpPr>
          <p:nvPr>
            <p:ph type="body" idx="1"/>
          </p:nvPr>
        </p:nvSpPr>
        <p:spPr>
          <a:xfrm>
            <a:off x="992201" y="3228705"/>
            <a:ext cx="7942238" cy="3059117"/>
          </a:xfrm>
          <a:noFill/>
        </p:spPr>
        <p:txBody>
          <a:bodyPr wrap="none" anchor="ctr"/>
          <a:lstStyle/>
          <a:p>
            <a:endParaRPr lang="it-IT" alt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p:cNvSpPr>
            <a:spLocks noGrp="1" noChangeArrowheads="1"/>
          </p:cNvSpPr>
          <p:nvPr>
            <p:ph type="sldNum" sz="quarter"/>
          </p:nvPr>
        </p:nvSpPr>
        <p:spPr>
          <a:noFill/>
          <a:ln>
            <a:round/>
            <a:headEnd/>
            <a:tailEnd/>
          </a:ln>
        </p:spPr>
        <p:txBody>
          <a:bodyPr/>
          <a:lstStyle/>
          <a:p>
            <a:fld id="{ABA6DBD4-FD95-4039-884D-6FF1AB78BA14}" type="slidenum">
              <a:rPr lang="it-IT" altLang="it-IT" smtClean="0"/>
              <a:pPr/>
              <a:t>53</a:t>
            </a:fld>
            <a:endParaRPr lang="it-IT" altLang="it-IT" smtClean="0"/>
          </a:p>
        </p:txBody>
      </p:sp>
      <p:sp>
        <p:nvSpPr>
          <p:cNvPr id="57347" name="Rectangle 1"/>
          <p:cNvSpPr>
            <a:spLocks noGrp="1" noRot="1" noChangeAspect="1" noChangeArrowheads="1" noTextEdit="1"/>
          </p:cNvSpPr>
          <p:nvPr>
            <p:ph type="sldImg"/>
          </p:nvPr>
        </p:nvSpPr>
        <p:spPr>
          <a:xfrm>
            <a:off x="3263900" y="509588"/>
            <a:ext cx="3398838" cy="2549525"/>
          </a:xfrm>
          <a:solidFill>
            <a:srgbClr val="FFFFFF"/>
          </a:solidFill>
          <a:ln/>
        </p:spPr>
      </p:sp>
      <p:sp>
        <p:nvSpPr>
          <p:cNvPr id="57348" name="Rectangle 2"/>
          <p:cNvSpPr>
            <a:spLocks noGrp="1" noChangeArrowheads="1"/>
          </p:cNvSpPr>
          <p:nvPr>
            <p:ph type="body" idx="1"/>
          </p:nvPr>
        </p:nvSpPr>
        <p:spPr>
          <a:xfrm>
            <a:off x="992201" y="3228705"/>
            <a:ext cx="7942238" cy="3059117"/>
          </a:xfrm>
          <a:noFill/>
        </p:spPr>
        <p:txBody>
          <a:bodyPr wrap="none" anchor="ctr"/>
          <a:lstStyle/>
          <a:p>
            <a:endParaRPr lang="it-IT"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EE6E7745-7BCA-49C1-89D8-7C4DD44B714C}" type="slidenum">
              <a:rPr lang="it-IT" smtClean="0"/>
              <a:pPr/>
              <a:t>54</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1pPr>
            <a:lvl2pPr eaLnBrk="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2pPr>
            <a:lvl3pPr eaLnBrk="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3pPr>
            <a:lvl4pPr eaLnBrk="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4pPr>
            <a:lvl5pPr eaLnBrk="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09575" algn="l"/>
                <a:tab pos="820738" algn="l"/>
                <a:tab pos="1233488" algn="l"/>
                <a:tab pos="1644650" algn="l"/>
                <a:tab pos="2055813" algn="l"/>
                <a:tab pos="2466975" algn="l"/>
                <a:tab pos="2879725" algn="l"/>
                <a:tab pos="3290888" algn="l"/>
                <a:tab pos="3702050" algn="l"/>
                <a:tab pos="4114800" algn="l"/>
                <a:tab pos="4525963" algn="l"/>
                <a:tab pos="4937125" algn="l"/>
                <a:tab pos="5349875" algn="l"/>
                <a:tab pos="5761038" algn="l"/>
                <a:tab pos="6172200" algn="l"/>
                <a:tab pos="6584950" algn="l"/>
                <a:tab pos="6996113" algn="l"/>
                <a:tab pos="7407275" algn="l"/>
                <a:tab pos="7820025" algn="l"/>
                <a:tab pos="8231188" algn="l"/>
              </a:tabLst>
              <a:defRPr>
                <a:solidFill>
                  <a:schemeClr val="bg1"/>
                </a:solidFill>
                <a:latin typeface="Arial" charset="0"/>
                <a:ea typeface="Microsoft YaHei" charset="0"/>
                <a:cs typeface="Microsoft YaHei" charset="0"/>
              </a:defRPr>
            </a:lvl9pPr>
          </a:lstStyle>
          <a:p>
            <a:pPr eaLnBrk="1"/>
            <a:fld id="{BC508478-F801-FF49-97F1-F3173DCDF2CD}" type="slidenum">
              <a:rPr lang="it-IT">
                <a:solidFill>
                  <a:srgbClr val="000000"/>
                </a:solidFill>
                <a:latin typeface="Times New Roman" charset="0"/>
              </a:rPr>
              <a:pPr eaLnBrk="1"/>
              <a:t>59</a:t>
            </a:fld>
            <a:endParaRPr lang="it-IT">
              <a:solidFill>
                <a:srgbClr val="000000"/>
              </a:solidFill>
              <a:latin typeface="Times New Roman" charset="0"/>
            </a:endParaRPr>
          </a:p>
        </p:txBody>
      </p:sp>
      <p:sp>
        <p:nvSpPr>
          <p:cNvPr id="48131" name="Rectangle 1"/>
          <p:cNvSpPr>
            <a:spLocks noGrp="1" noRot="1" noChangeAspect="1" noChangeArrowheads="1" noTextEdit="1"/>
          </p:cNvSpPr>
          <p:nvPr>
            <p:ph type="sldImg"/>
          </p:nvPr>
        </p:nvSpPr>
        <p:spPr>
          <a:xfrm>
            <a:off x="3262313" y="515938"/>
            <a:ext cx="3398837" cy="254952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dist="35921" dir="2700000" algn="ctr" rotWithShape="0">
                    <a:srgbClr val="808080"/>
                  </a:outerShdw>
                </a:effectLst>
              </a14:hiddenEffects>
            </a:ext>
          </a:extLst>
        </p:spPr>
      </p:sp>
      <p:sp>
        <p:nvSpPr>
          <p:cNvPr id="48132" name="Rectangle 2"/>
          <p:cNvSpPr>
            <a:spLocks noGrp="1" noChangeArrowheads="1"/>
          </p:cNvSpPr>
          <p:nvPr>
            <p:ph type="body" idx="1"/>
          </p:nvPr>
        </p:nvSpPr>
        <p:spPr>
          <a:xfrm>
            <a:off x="992201" y="3228705"/>
            <a:ext cx="7942238" cy="3059117"/>
          </a:xfrm>
          <a:noFill/>
          <a:extLs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endParaRPr lang="it-IT">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94B031D-F47D-466C-8EE8-E06EF5C20FFC}" type="datetime1">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194691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9CF5B2D-460E-4E4F-B431-CFDDDD9D8583}" type="datetime1">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3306085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F8BD556-5920-42E6-85EC-C10D9C021F35}" type="datetime1">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21777705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2130425"/>
            <a:ext cx="7769225" cy="1466850"/>
          </a:xfrm>
        </p:spPr>
        <p:txBody>
          <a:bodyPr/>
          <a:lstStyle/>
          <a:p>
            <a:r>
              <a:rPr lang="it-IT" smtClean="0"/>
              <a:t>Fare clic per modificare lo stile del titolo</a:t>
            </a:r>
            <a:endParaRPr lang="it-IT"/>
          </a:p>
        </p:txBody>
      </p:sp>
      <p:sp>
        <p:nvSpPr>
          <p:cNvPr id="3" name="Rectangle 2"/>
          <p:cNvSpPr>
            <a:spLocks noGrp="1" noChangeArrowheads="1"/>
          </p:cNvSpPr>
          <p:nvPr>
            <p:ph type="dt" idx="10"/>
          </p:nvPr>
        </p:nvSpPr>
        <p:spPr>
          <a:ln/>
        </p:spPr>
        <p:txBody>
          <a:bodyPr/>
          <a:lstStyle>
            <a:lvl1pPr>
              <a:defRPr/>
            </a:lvl1pPr>
          </a:lstStyle>
          <a:p>
            <a:pPr>
              <a:defRPr/>
            </a:pPr>
            <a:r>
              <a:rPr lang="it-IT" altLang="it-IT"/>
              <a:t>18/12/18</a:t>
            </a:r>
          </a:p>
        </p:txBody>
      </p:sp>
      <p:sp>
        <p:nvSpPr>
          <p:cNvPr id="4" name="Rectangle 4"/>
          <p:cNvSpPr>
            <a:spLocks noGrp="1" noChangeArrowheads="1"/>
          </p:cNvSpPr>
          <p:nvPr>
            <p:ph type="sldNum" idx="11"/>
          </p:nvPr>
        </p:nvSpPr>
        <p:spPr>
          <a:ln/>
        </p:spPr>
        <p:txBody>
          <a:bodyPr/>
          <a:lstStyle>
            <a:lvl1pPr>
              <a:defRPr/>
            </a:lvl1pPr>
          </a:lstStyle>
          <a:p>
            <a:fld id="{3CBECAD6-2499-0542-BA18-E9EE89745C67}" type="slidenum">
              <a:rPr lang="it-IT"/>
              <a:pPr/>
              <a:t>‹N›</a:t>
            </a:fld>
            <a:endParaRPr lang="it-IT"/>
          </a:p>
        </p:txBody>
      </p:sp>
    </p:spTree>
    <p:extLst>
      <p:ext uri="{BB962C8B-B14F-4D97-AF65-F5344CB8AC3E}">
        <p14:creationId xmlns:p14="http://schemas.microsoft.com/office/powerpoint/2010/main" xmlns="" val="1792110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SmartArt 2"/>
          <p:cNvSpPr>
            <a:spLocks noGrp="1"/>
          </p:cNvSpPr>
          <p:nvPr>
            <p:ph type="dgm" idx="1"/>
          </p:nvPr>
        </p:nvSpPr>
        <p:spPr>
          <a:xfrm>
            <a:off x="457200" y="1600200"/>
            <a:ext cx="8229600" cy="4525963"/>
          </a:xfrm>
        </p:spPr>
        <p:txBody>
          <a:bodyPr>
            <a:normAutofit/>
          </a:bodyPr>
          <a:lstStyle/>
          <a:p>
            <a:pPr lvl="0"/>
            <a:endParaRPr lang="it-IT" noProof="0" smtClean="0"/>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6B704E3-8BAA-4C24-A4A5-126140771612}"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CEC5CF8-73D4-4416-98D1-629932AD6923}" type="datetime1">
              <a:rPr lang="it-IT" smtClean="0"/>
              <a:pPr/>
              <a:t>14/03/2019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3596397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3008C2E-424B-4737-917B-E476EDBEE356}" type="datetime1">
              <a:rPr lang="it-IT" smtClean="0"/>
              <a:pPr/>
              <a:t>14/03/2019</a:t>
            </a:fld>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273241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6E7C52A-E797-4650-B029-E63C40A9880F}" type="datetime1">
              <a:rPr lang="it-IT" smtClean="0"/>
              <a:pPr/>
              <a:t>14/03/2019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227674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2BB9BE7-FAB5-4D38-9026-20B800F02D10}" type="datetime1">
              <a:rPr lang="it-IT" smtClean="0"/>
              <a:pPr/>
              <a:t>14/03/2019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2978965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8CA0B02-69B2-4460-AFD4-9A7A6C9B990E}" type="datetime1">
              <a:rPr lang="it-IT" smtClean="0"/>
              <a:pPr/>
              <a:t>14/03/2019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354615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B743DB8-D958-4F34-892A-F4D4D540759E}" type="datetime1">
              <a:rPr lang="it-IT" smtClean="0"/>
              <a:pPr/>
              <a:t>14/03/2019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213201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510FAA7-41F1-4179-9BA2-82A124B5697C}" type="datetime1">
              <a:rPr lang="it-IT" smtClean="0"/>
              <a:pPr/>
              <a:t>14/03/2019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349813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AFA0324-A49E-4390-8221-E2069B3E5929}" type="datetime1">
              <a:rPr lang="it-IT" smtClean="0"/>
              <a:pPr/>
              <a:t>14/03/2019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371934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BD556-5920-42E6-85EC-C10D9C021F35}" type="datetime1">
              <a:rPr lang="it-IT" smtClean="0"/>
              <a:pPr/>
              <a:t>14/03/2019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C57128-9B2A-4A47-B75E-6D1190F5A2FA}" type="slidenum">
              <a:rPr lang="it-IT" smtClean="0"/>
              <a:pPr/>
              <a:t>‹N›</a:t>
            </a:fld>
            <a:endParaRPr lang="it-IT"/>
          </a:p>
        </p:txBody>
      </p:sp>
    </p:spTree>
    <p:extLst>
      <p:ext uri="{BB962C8B-B14F-4D97-AF65-F5344CB8AC3E}">
        <p14:creationId xmlns:p14="http://schemas.microsoft.com/office/powerpoint/2010/main" xmlns="" val="2541361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amp;url=http://www.neuroscienzedipendenze.it/maturazione_cerebrale.html&amp;psig=AFQjCNF4W9AsaLyeLUSp5HBO-jE1wl2wJQ&amp;ust=1465719626591612"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hyperlink" Target="file:///\\localhost\it.aliexpress.com\item\10561-cute-charlie-brown-Hard-black-Cover-cell-phone-Case-for-iPhone-4-4S-5-5S\32645569168.html?spm=2114.46010408.3.4.c3Jvtc" TargetMode="Externa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it/url?sa=i&amp;rct=j&amp;q=&amp;esrc=s&amp;source=images&amp;cd=&amp;cad=rja&amp;uact=8&amp;ved=0ahUKEwiGsenCx5_NAhXKvBQKHZlvDtgQjRwIBw&amp;url=https://issuu.com/dipartimentodipendenzeverona/docs/zerococa&amp;psig=AFQjCNGKC6IKnqRQD6KIi_-I0Kc87Ulj9Q&amp;ust=1465720191448106" TargetMode="External"/><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xml"/><Relationship Id="rId1" Type="http://schemas.openxmlformats.org/officeDocument/2006/relationships/video" Target="../media/media1.mp4"/><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hyperlink" Target="http://www.medicoeleggi.com/argomenti00/italia2006/19067-116.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ideo" Target="file:///C:\Users\Roby%20e%20Mara%20e%20Marty\Documents\MARA\DOCENZE\01_02_19%20master%20cattolica\nobraino_endorfine.mp4" TargetMode="External"/><Relationship Id="rId6" Type="http://schemas.openxmlformats.org/officeDocument/2006/relationships/image" Target="../media/image6.png"/><Relationship Id="rId5" Type="http://schemas.microsoft.com/office/2007/relationships/media" Target="file://localhost/Users/brroby/Desktop/mara/DOCENZE/2_2_19%20master%20cattolica/nobraino_endorfine.mp4" TargetMode="Externa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hyperlink" Target="http://inostriamicialberi.altervista.org/blog/documenti-didattici/alberi-e-poesia/" TargetMode="Externa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Maria%20giovanna.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ria%20giovanna.mp4" TargetMode="Externa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flipV="1">
            <a:off x="0" y="5682155"/>
            <a:ext cx="9144000" cy="1008112"/>
          </a:xfrm>
          <a:prstGeom prst="line">
            <a:avLst/>
          </a:prstGeom>
          <a:ln w="231775">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pic>
        <p:nvPicPr>
          <p:cNvPr id="7" name="Picture 2" descr="C:\Users\mfoletti\Desktop\ASSST Santi Paolo e Carlo\NUOVA IMMAGINE 2016\NUOVO LOGO 2016 Salmoiraghi\ASST_SantiPAoloCarl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5053" y="167048"/>
            <a:ext cx="2953894" cy="108012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Connettore diritto 4"/>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611560" y="1340768"/>
            <a:ext cx="7776864" cy="4370427"/>
          </a:xfrm>
          <a:prstGeom prst="rect">
            <a:avLst/>
          </a:prstGeom>
          <a:noFill/>
        </p:spPr>
        <p:txBody>
          <a:bodyPr wrap="square" rtlCol="0">
            <a:spAutoFit/>
          </a:bodyPr>
          <a:lstStyle/>
          <a:p>
            <a:pPr algn="ctr"/>
            <a:endParaRPr lang="it-IT" sz="5600" b="1" dirty="0" smtClean="0">
              <a:solidFill>
                <a:srgbClr val="FF9900"/>
              </a:solidFill>
            </a:endParaRPr>
          </a:p>
          <a:p>
            <a:pPr algn="ctr"/>
            <a:r>
              <a:rPr lang="it-IT" sz="5600" b="1" dirty="0" smtClean="0">
                <a:solidFill>
                  <a:srgbClr val="FF9900"/>
                </a:solidFill>
              </a:rPr>
              <a:t>L’intervento sulla tossicodipendenza:</a:t>
            </a:r>
          </a:p>
          <a:p>
            <a:pPr algn="ctr"/>
            <a:r>
              <a:rPr lang="it-IT" sz="5600" b="1" dirty="0" smtClean="0">
                <a:solidFill>
                  <a:srgbClr val="FF9900"/>
                </a:solidFill>
              </a:rPr>
              <a:t>Lo SPAZIO BLU</a:t>
            </a:r>
          </a:p>
          <a:p>
            <a:pPr algn="ctr"/>
            <a:endParaRPr lang="it-IT" sz="5400" dirty="0">
              <a:solidFill>
                <a:srgbClr val="FF9900"/>
              </a:solidFill>
            </a:endParaRPr>
          </a:p>
        </p:txBody>
      </p:sp>
      <p:sp>
        <p:nvSpPr>
          <p:cNvPr id="4" name="CasellaDiTesto 3"/>
          <p:cNvSpPr txBox="1"/>
          <p:nvPr/>
        </p:nvSpPr>
        <p:spPr>
          <a:xfrm>
            <a:off x="7020272" y="6244480"/>
            <a:ext cx="2016224" cy="307777"/>
          </a:xfrm>
          <a:prstGeom prst="rect">
            <a:avLst/>
          </a:prstGeom>
          <a:noFill/>
        </p:spPr>
        <p:txBody>
          <a:bodyPr wrap="square" rtlCol="0">
            <a:spAutoFit/>
          </a:bodyPr>
          <a:lstStyle/>
          <a:p>
            <a:r>
              <a:rPr lang="it-IT" sz="1400" i="1" dirty="0" smtClean="0"/>
              <a:t>Milano, 16/03/2019</a:t>
            </a:r>
            <a:endParaRPr lang="it-IT" sz="1400" i="1" dirty="0"/>
          </a:p>
        </p:txBody>
      </p:sp>
      <p:sp>
        <p:nvSpPr>
          <p:cNvPr id="2" name="CasellaDiTesto 1"/>
          <p:cNvSpPr txBox="1"/>
          <p:nvPr/>
        </p:nvSpPr>
        <p:spPr>
          <a:xfrm>
            <a:off x="179512" y="5816879"/>
            <a:ext cx="5112568" cy="646331"/>
          </a:xfrm>
          <a:prstGeom prst="rect">
            <a:avLst/>
          </a:prstGeom>
          <a:noFill/>
        </p:spPr>
        <p:txBody>
          <a:bodyPr wrap="square" rtlCol="0">
            <a:spAutoFit/>
          </a:bodyPr>
          <a:lstStyle/>
          <a:p>
            <a:r>
              <a:rPr lang="it-IT" i="1" dirty="0" smtClean="0"/>
              <a:t>Mara Gonevi – Psicologa/Psicoterapeuta</a:t>
            </a:r>
          </a:p>
          <a:p>
            <a:r>
              <a:rPr lang="it-IT" i="1" dirty="0" smtClean="0"/>
              <a:t>responsabile s.s. Penale Minorile (SPAZIO BLU)</a:t>
            </a:r>
            <a:endParaRPr lang="it-IT" i="1" dirty="0"/>
          </a:p>
        </p:txBody>
      </p:sp>
    </p:spTree>
    <p:extLst>
      <p:ext uri="{BB962C8B-B14F-4D97-AF65-F5344CB8AC3E}">
        <p14:creationId xmlns:p14="http://schemas.microsoft.com/office/powerpoint/2010/main" xmlns="" val="3478852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1187624" y="548680"/>
            <a:ext cx="6804025" cy="1008112"/>
          </a:xfrm>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it-IT" sz="2000" dirty="0" smtClean="0">
                <a:latin typeface="Arial" pitchFamily="34" charset="0"/>
                <a:ea typeface="Calibri" pitchFamily="34" charset="0"/>
                <a:cs typeface="Arial" pitchFamily="34" charset="0"/>
              </a:rPr>
              <a:t/>
            </a:r>
            <a:br>
              <a:rPr lang="it-IT" sz="2000" dirty="0" smtClean="0">
                <a:latin typeface="Arial" pitchFamily="34" charset="0"/>
                <a:ea typeface="Calibri" pitchFamily="34" charset="0"/>
                <a:cs typeface="Arial" pitchFamily="34" charset="0"/>
              </a:rPr>
            </a:br>
            <a:r>
              <a:rPr lang="it-IT" sz="2000" dirty="0">
                <a:latin typeface="Arial" pitchFamily="34" charset="0"/>
                <a:ea typeface="Calibri" pitchFamily="34" charset="0"/>
                <a:cs typeface="Arial" pitchFamily="34" charset="0"/>
              </a:rPr>
              <a:t/>
            </a:r>
            <a:br>
              <a:rPr lang="it-IT" sz="2000" dirty="0">
                <a:latin typeface="Arial" pitchFamily="34" charset="0"/>
                <a:ea typeface="Calibri" pitchFamily="34" charset="0"/>
                <a:cs typeface="Arial" pitchFamily="34" charset="0"/>
              </a:rPr>
            </a:br>
            <a:r>
              <a:rPr lang="it-IT" sz="2200" dirty="0" smtClean="0">
                <a:latin typeface="Arial" pitchFamily="34" charset="0"/>
                <a:ea typeface="Calibri" pitchFamily="34" charset="0"/>
                <a:cs typeface="Arial" pitchFamily="34" charset="0"/>
              </a:rPr>
              <a:t>L’utilizzo </a:t>
            </a:r>
            <a:r>
              <a:rPr lang="it-IT" sz="2200" dirty="0">
                <a:latin typeface="Arial" pitchFamily="34" charset="0"/>
                <a:ea typeface="Calibri" pitchFamily="34" charset="0"/>
                <a:cs typeface="Arial" pitchFamily="34" charset="0"/>
              </a:rPr>
              <a:t>di sostanze stupefacenti da parte di fasce sempre più ampie della popolazione giovanile sta costituendo </a:t>
            </a:r>
            <a:r>
              <a:rPr lang="it-IT" sz="2200" dirty="0" smtClean="0">
                <a:latin typeface="Arial" pitchFamily="34" charset="0"/>
                <a:ea typeface="Calibri" pitchFamily="34" charset="0"/>
                <a:cs typeface="Arial" pitchFamily="34" charset="0"/>
              </a:rPr>
              <a:t>un motivo </a:t>
            </a:r>
            <a:r>
              <a:rPr lang="it-IT" sz="2200" dirty="0">
                <a:latin typeface="Arial" pitchFamily="34" charset="0"/>
                <a:ea typeface="Calibri" pitchFamily="34" charset="0"/>
                <a:cs typeface="Arial" pitchFamily="34" charset="0"/>
              </a:rPr>
              <a:t>di allarme sociale</a:t>
            </a:r>
            <a:r>
              <a:rPr lang="it-IT" sz="2200" dirty="0" smtClean="0">
                <a:latin typeface="Arial" pitchFamily="34" charset="0"/>
                <a:ea typeface="Calibri" pitchFamily="34" charset="0"/>
                <a:cs typeface="Arial" pitchFamily="34" charset="0"/>
              </a:rPr>
              <a:t>.</a:t>
            </a:r>
            <a:br>
              <a:rPr lang="it-IT" sz="2200" dirty="0" smtClean="0">
                <a:latin typeface="Arial" pitchFamily="34" charset="0"/>
                <a:ea typeface="Calibri" pitchFamily="34" charset="0"/>
                <a:cs typeface="Arial" pitchFamily="34" charset="0"/>
              </a:rPr>
            </a:br>
            <a:r>
              <a:rPr lang="it-IT" sz="2200" dirty="0" smtClean="0">
                <a:latin typeface="Arial" pitchFamily="34" charset="0"/>
                <a:ea typeface="Calibri" pitchFamily="34" charset="0"/>
                <a:cs typeface="Arial" pitchFamily="34" charset="0"/>
              </a:rPr>
              <a:t> </a:t>
            </a:r>
            <a:r>
              <a:rPr lang="it-IT" sz="2200" b="1" dirty="0" smtClean="0">
                <a:solidFill>
                  <a:srgbClr val="006600"/>
                </a:solidFill>
                <a:latin typeface="Century Gothic" pitchFamily="34" charset="0"/>
              </a:rPr>
              <a:t/>
            </a:r>
            <a:br>
              <a:rPr lang="it-IT" sz="2200" b="1" dirty="0" smtClean="0">
                <a:solidFill>
                  <a:srgbClr val="006600"/>
                </a:solidFill>
                <a:latin typeface="Century Gothic" pitchFamily="34" charset="0"/>
              </a:rPr>
            </a:br>
            <a:endParaRPr lang="it-IT" sz="2200" b="1" dirty="0" smtClean="0">
              <a:solidFill>
                <a:srgbClr val="006600"/>
              </a:solidFill>
              <a:latin typeface="Arial" pitchFamily="34" charset="0"/>
              <a:cs typeface="Arial" pitchFamily="34" charset="0"/>
            </a:endParaRPr>
          </a:p>
        </p:txBody>
      </p:sp>
      <p:sp>
        <p:nvSpPr>
          <p:cNvPr id="4101" name="Rectangle 6"/>
          <p:cNvSpPr>
            <a:spLocks noChangeArrowheads="1"/>
          </p:cNvSpPr>
          <p:nvPr/>
        </p:nvSpPr>
        <p:spPr bwMode="auto">
          <a:xfrm rot="-5400000">
            <a:off x="-2632868" y="3541589"/>
            <a:ext cx="5661025" cy="395288"/>
          </a:xfrm>
          <a:prstGeom prst="rect">
            <a:avLst/>
          </a:prstGeom>
          <a:solidFill>
            <a:srgbClr val="006600"/>
          </a:solidFill>
          <a:ln w="9525">
            <a:noFill/>
            <a:miter lim="800000"/>
            <a:headEnd/>
            <a:tailEnd/>
          </a:ln>
        </p:spPr>
        <p:txBody>
          <a:bodyPr wrap="none" anchor="ctr"/>
          <a:lstStyle/>
          <a:p>
            <a:pPr marL="177800"/>
            <a:endParaRPr lang="it-IT" sz="1300" i="1" dirty="0">
              <a:solidFill>
                <a:schemeClr val="bg1"/>
              </a:solidFill>
              <a:latin typeface="+mn-lt"/>
            </a:endParaRPr>
          </a:p>
        </p:txBody>
      </p:sp>
      <p:pic>
        <p:nvPicPr>
          <p:cNvPr id="4102" name="Picture 7"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4103" name="Rectangle 8"/>
          <p:cNvSpPr>
            <a:spLocks noChangeArrowheads="1"/>
          </p:cNvSpPr>
          <p:nvPr/>
        </p:nvSpPr>
        <p:spPr bwMode="auto">
          <a:xfrm>
            <a:off x="1763713" y="6021388"/>
            <a:ext cx="4572000" cy="366712"/>
          </a:xfrm>
          <a:prstGeom prst="rect">
            <a:avLst/>
          </a:prstGeom>
          <a:noFill/>
          <a:ln w="9525">
            <a:noFill/>
            <a:miter lim="800000"/>
            <a:headEnd/>
            <a:tailEnd/>
          </a:ln>
        </p:spPr>
        <p:txBody>
          <a:bodyPr>
            <a:spAutoFit/>
          </a:bodyPr>
          <a:lstStyle/>
          <a:p>
            <a:endParaRPr lang="it-IT" i="1">
              <a:solidFill>
                <a:srgbClr val="008000"/>
              </a:solidFill>
            </a:endParaRPr>
          </a:p>
        </p:txBody>
      </p:sp>
      <p:sp>
        <p:nvSpPr>
          <p:cNvPr id="4104" name="Text Box 10"/>
          <p:cNvSpPr txBox="1">
            <a:spLocks noChangeArrowheads="1"/>
          </p:cNvSpPr>
          <p:nvPr/>
        </p:nvSpPr>
        <p:spPr bwMode="auto">
          <a:xfrm>
            <a:off x="755650" y="3016250"/>
            <a:ext cx="7993063" cy="366713"/>
          </a:xfrm>
          <a:prstGeom prst="rect">
            <a:avLst/>
          </a:prstGeom>
          <a:noFill/>
          <a:ln w="9525">
            <a:noFill/>
            <a:miter lim="800000"/>
            <a:headEnd/>
            <a:tailEnd/>
          </a:ln>
        </p:spPr>
        <p:txBody>
          <a:bodyPr>
            <a:spAutoFit/>
          </a:bodyPr>
          <a:lstStyle/>
          <a:p>
            <a:endParaRPr lang="it-IT"/>
          </a:p>
        </p:txBody>
      </p:sp>
      <p:sp>
        <p:nvSpPr>
          <p:cNvPr id="4105" name="Rectangle 11"/>
          <p:cNvSpPr>
            <a:spLocks noChangeArrowheads="1"/>
          </p:cNvSpPr>
          <p:nvPr/>
        </p:nvSpPr>
        <p:spPr bwMode="auto">
          <a:xfrm>
            <a:off x="1187450" y="3283883"/>
            <a:ext cx="6769100" cy="984885"/>
          </a:xfrm>
          <a:prstGeom prst="rect">
            <a:avLst/>
          </a:prstGeom>
          <a:noFill/>
          <a:ln w="9525">
            <a:noFill/>
            <a:miter lim="800000"/>
            <a:headEnd/>
            <a:tailEnd/>
          </a:ln>
        </p:spPr>
        <p:txBody>
          <a:bodyPr wrap="square" anchor="ctr">
            <a:spAutoFit/>
          </a:bodyPr>
          <a:lstStyle/>
          <a:p>
            <a:pPr algn="just"/>
            <a:endParaRPr lang="it-IT" sz="2000" dirty="0">
              <a:latin typeface="Century Gothic" pitchFamily="34" charset="0"/>
            </a:endParaRPr>
          </a:p>
          <a:p>
            <a:pPr algn="just"/>
            <a:endParaRPr lang="it-IT" sz="2000" dirty="0"/>
          </a:p>
          <a:p>
            <a:pPr algn="just"/>
            <a:endParaRPr lang="it-IT" dirty="0"/>
          </a:p>
        </p:txBody>
      </p:sp>
      <p:sp>
        <p:nvSpPr>
          <p:cNvPr id="2052" name="Rectangle 4"/>
          <p:cNvSpPr>
            <a:spLocks noChangeArrowheads="1"/>
          </p:cNvSpPr>
          <p:nvPr/>
        </p:nvSpPr>
        <p:spPr bwMode="auto">
          <a:xfrm>
            <a:off x="611560" y="2132856"/>
            <a:ext cx="820891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lang="it-IT" sz="2400" dirty="0">
                <a:latin typeface="Arial" pitchFamily="34" charset="0"/>
                <a:ea typeface="Calibri" pitchFamily="34" charset="0"/>
                <a:cs typeface="Arial" pitchFamily="34" charset="0"/>
              </a:rPr>
              <a:t>l</a:t>
            </a: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facilità di accesso e la diversificazione dei prodotti nel mercato delle sostanze, </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trasformazione della figura sociale del “tossico” in quella sovente non problematizzata del “consumatore”,</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possibilità di attraversare esperienze stupefacenti mantenendo uno stile di vita apparentemente adeguato al contesto di appartenenza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…sovente rendono mimetiche e difficilmente decifrabili le implicazione delle condotte di abuso nelle biografie evolutive dei ragazzi</a:t>
            </a:r>
            <a:r>
              <a:rPr kumimoji="0" lang="it-IT" sz="11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4240513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9"/>
          <p:cNvSpPr>
            <a:spLocks noChangeShapeType="1"/>
          </p:cNvSpPr>
          <p:nvPr/>
        </p:nvSpPr>
        <p:spPr bwMode="auto">
          <a:xfrm>
            <a:off x="1835150" y="5949950"/>
            <a:ext cx="7308850" cy="28575"/>
          </a:xfrm>
          <a:prstGeom prst="line">
            <a:avLst/>
          </a:prstGeom>
          <a:noFill/>
          <a:ln w="9525">
            <a:solidFill>
              <a:srgbClr val="00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5363" name="Rectangle 15"/>
          <p:cNvSpPr>
            <a:spLocks noChangeArrowheads="1"/>
          </p:cNvSpPr>
          <p:nvPr/>
        </p:nvSpPr>
        <p:spPr bwMode="auto">
          <a:xfrm rot="-5400000">
            <a:off x="-2632869" y="3829844"/>
            <a:ext cx="5661025" cy="395288"/>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177800"/>
            <a:endParaRPr lang="it-IT" b="1" i="1"/>
          </a:p>
        </p:txBody>
      </p:sp>
      <p:pic>
        <p:nvPicPr>
          <p:cNvPr id="15364" name="Picture 17" descr="LOGOR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91475" y="0"/>
            <a:ext cx="1152525"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Rettangolo 7"/>
          <p:cNvSpPr>
            <a:spLocks noChangeArrowheads="1"/>
          </p:cNvSpPr>
          <p:nvPr/>
        </p:nvSpPr>
        <p:spPr bwMode="auto">
          <a:xfrm>
            <a:off x="468313" y="765175"/>
            <a:ext cx="8675687" cy="2092325"/>
          </a:xfrm>
          <a:prstGeom prst="rect">
            <a:avLst/>
          </a:prstGeom>
          <a:noFill/>
          <a:ln w="9525">
            <a:noFill/>
            <a:miter lim="800000"/>
            <a:headEnd/>
            <a:tailEnd/>
          </a:ln>
        </p:spPr>
        <p:txBody>
          <a:bodyPr>
            <a:spAutoFit/>
          </a:bodyPr>
          <a:lstStyle/>
          <a:p>
            <a:pPr marL="342900" indent="-342900">
              <a:buFont typeface="Times New Roman" pitchFamily="16" charset="0"/>
              <a:buNone/>
              <a:defRPr/>
            </a:pPr>
            <a:endParaRPr lang="it-IT" b="1" dirty="0">
              <a:solidFill>
                <a:srgbClr val="006600"/>
              </a:solidFill>
              <a:ea typeface="Microsoft YaHei" charset="-122"/>
              <a:cs typeface="+mn-cs"/>
            </a:endParaRPr>
          </a:p>
          <a:p>
            <a:pPr>
              <a:buFont typeface="Times New Roman" pitchFamily="16" charset="0"/>
              <a:buNone/>
              <a:defRPr/>
            </a:pPr>
            <a:endParaRPr lang="it-IT" dirty="0">
              <a:ea typeface="Microsoft YaHei" charset="-122"/>
              <a:cs typeface="+mn-cs"/>
            </a:endParaRPr>
          </a:p>
          <a:p>
            <a:pPr>
              <a:buFont typeface="Times New Roman" pitchFamily="16" charset="0"/>
              <a:buNone/>
              <a:defRPr/>
            </a:pPr>
            <a:endParaRPr lang="it-IT" sz="2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p:txBody>
      </p:sp>
      <p:sp>
        <p:nvSpPr>
          <p:cNvPr id="15367" name="Text Box 2"/>
          <p:cNvSpPr txBox="1">
            <a:spLocks noChangeArrowheads="1"/>
          </p:cNvSpPr>
          <p:nvPr/>
        </p:nvSpPr>
        <p:spPr bwMode="auto">
          <a:xfrm>
            <a:off x="468313" y="1811338"/>
            <a:ext cx="4391025" cy="3822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marL="741363" indent="-284163"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eaLnBrk="1" hangingPunct="1">
              <a:lnSpc>
                <a:spcPct val="102000"/>
              </a:lnSpc>
              <a:buClrTx/>
              <a:buFontTx/>
              <a:buNone/>
            </a:pPr>
            <a:r>
              <a:rPr lang="it-IT" sz="3000" dirty="0">
                <a:solidFill>
                  <a:srgbClr val="000000"/>
                </a:solidFill>
                <a:latin typeface="Candara" charset="0"/>
              </a:rPr>
              <a:t>«Ogni giorno è sempre li</a:t>
            </a:r>
            <a:br>
              <a:rPr lang="it-IT" sz="3000" dirty="0">
                <a:solidFill>
                  <a:srgbClr val="000000"/>
                </a:solidFill>
                <a:latin typeface="Candara" charset="0"/>
              </a:rPr>
            </a:br>
            <a:r>
              <a:rPr lang="it-IT" sz="3000" dirty="0">
                <a:solidFill>
                  <a:srgbClr val="000000"/>
                </a:solidFill>
                <a:latin typeface="Candara" charset="0"/>
              </a:rPr>
              <a:t>Dal lunedì al venerdì</a:t>
            </a:r>
            <a:br>
              <a:rPr lang="it-IT" sz="3000" dirty="0">
                <a:solidFill>
                  <a:srgbClr val="000000"/>
                </a:solidFill>
                <a:latin typeface="Candara" charset="0"/>
              </a:rPr>
            </a:br>
            <a:r>
              <a:rPr lang="it-IT" sz="3000" dirty="0">
                <a:solidFill>
                  <a:srgbClr val="000000"/>
                </a:solidFill>
                <a:latin typeface="Candara" charset="0"/>
              </a:rPr>
              <a:t>Hashish, coca, </a:t>
            </a:r>
            <a:r>
              <a:rPr lang="it-IT" sz="3000" dirty="0" err="1">
                <a:solidFill>
                  <a:srgbClr val="000000"/>
                </a:solidFill>
                <a:latin typeface="Candara" charset="0"/>
              </a:rPr>
              <a:t>weed</a:t>
            </a:r>
            <a:r>
              <a:rPr lang="it-IT" sz="3000" dirty="0">
                <a:solidFill>
                  <a:srgbClr val="000000"/>
                </a:solidFill>
                <a:latin typeface="Candara" charset="0"/>
              </a:rPr>
              <a:t>,</a:t>
            </a:r>
          </a:p>
          <a:p>
            <a:pPr eaLnBrk="1" hangingPunct="1">
              <a:lnSpc>
                <a:spcPct val="102000"/>
              </a:lnSpc>
              <a:buClrTx/>
              <a:buFontTx/>
              <a:buNone/>
            </a:pPr>
            <a:r>
              <a:rPr lang="it-IT" sz="3000" dirty="0">
                <a:solidFill>
                  <a:srgbClr val="000000"/>
                </a:solidFill>
                <a:latin typeface="Candara" charset="0"/>
              </a:rPr>
              <a:t>Ero, </a:t>
            </a:r>
            <a:r>
              <a:rPr lang="it-IT" sz="3000" dirty="0" err="1">
                <a:solidFill>
                  <a:srgbClr val="000000"/>
                </a:solidFill>
                <a:latin typeface="Candara" charset="0"/>
              </a:rPr>
              <a:t>Keta</a:t>
            </a:r>
            <a:r>
              <a:rPr lang="it-IT" sz="3000" dirty="0">
                <a:solidFill>
                  <a:srgbClr val="000000"/>
                </a:solidFill>
                <a:latin typeface="Candara" charset="0"/>
              </a:rPr>
              <a:t>, </a:t>
            </a:r>
            <a:r>
              <a:rPr lang="it-IT" sz="3000" dirty="0" err="1">
                <a:solidFill>
                  <a:srgbClr val="000000"/>
                </a:solidFill>
                <a:latin typeface="Candara" charset="0"/>
              </a:rPr>
              <a:t>speed</a:t>
            </a:r>
            <a:endParaRPr lang="it-IT" sz="3000" dirty="0">
              <a:solidFill>
                <a:srgbClr val="000000"/>
              </a:solidFill>
              <a:latin typeface="Candara" charset="0"/>
            </a:endParaRPr>
          </a:p>
          <a:p>
            <a:pPr eaLnBrk="1" hangingPunct="1">
              <a:lnSpc>
                <a:spcPct val="102000"/>
              </a:lnSpc>
              <a:buClrTx/>
              <a:buFontTx/>
              <a:buNone/>
            </a:pPr>
            <a:r>
              <a:rPr lang="it-IT" sz="3000" dirty="0">
                <a:solidFill>
                  <a:srgbClr val="000000"/>
                </a:solidFill>
                <a:latin typeface="Candara" charset="0"/>
              </a:rPr>
              <a:t>Quel giubbotto è uno stock</a:t>
            </a:r>
          </a:p>
          <a:p>
            <a:pPr eaLnBrk="1" hangingPunct="1">
              <a:lnSpc>
                <a:spcPct val="102000"/>
              </a:lnSpc>
              <a:buClrTx/>
              <a:buFontTx/>
              <a:buNone/>
            </a:pPr>
            <a:r>
              <a:rPr lang="it-IT" sz="3000" dirty="0">
                <a:solidFill>
                  <a:srgbClr val="000000"/>
                </a:solidFill>
                <a:latin typeface="Candara" charset="0"/>
              </a:rPr>
              <a:t>Un coffee shop in </a:t>
            </a:r>
            <a:r>
              <a:rPr lang="it-IT" sz="3000" dirty="0" err="1">
                <a:solidFill>
                  <a:srgbClr val="000000"/>
                </a:solidFill>
                <a:latin typeface="Candara" charset="0"/>
              </a:rPr>
              <a:t>Italy</a:t>
            </a:r>
            <a:r>
              <a:rPr lang="it-IT" sz="3000" dirty="0">
                <a:solidFill>
                  <a:srgbClr val="000000"/>
                </a:solidFill>
                <a:latin typeface="Candara" charset="0"/>
              </a:rPr>
              <a:t>»</a:t>
            </a:r>
          </a:p>
          <a:p>
            <a:pPr eaLnBrk="1" hangingPunct="1">
              <a:lnSpc>
                <a:spcPct val="102000"/>
              </a:lnSpc>
              <a:buClrTx/>
              <a:buFontTx/>
              <a:buNone/>
            </a:pPr>
            <a:r>
              <a:rPr lang="it-IT" sz="1400" dirty="0">
                <a:solidFill>
                  <a:srgbClr val="000000"/>
                </a:solidFill>
                <a:latin typeface="Candara" charset="0"/>
              </a:rPr>
              <a:t>					</a:t>
            </a:r>
          </a:p>
          <a:p>
            <a:pPr eaLnBrk="1" hangingPunct="1">
              <a:lnSpc>
                <a:spcPct val="102000"/>
              </a:lnSpc>
              <a:buClrTx/>
              <a:buFontTx/>
              <a:buNone/>
            </a:pPr>
            <a:r>
              <a:rPr lang="it-IT" sz="1400" dirty="0">
                <a:solidFill>
                  <a:srgbClr val="000000"/>
                </a:solidFill>
                <a:latin typeface="Candara" charset="0"/>
              </a:rPr>
              <a:t>				</a:t>
            </a:r>
            <a:r>
              <a:rPr lang="it-IT" sz="1400" dirty="0" err="1" smtClean="0">
                <a:solidFill>
                  <a:srgbClr val="000000"/>
                </a:solidFill>
                <a:latin typeface="Candara" charset="0"/>
              </a:rPr>
              <a:t>Maruego</a:t>
            </a:r>
            <a:r>
              <a:rPr lang="it-IT" sz="1400" dirty="0" smtClean="0">
                <a:solidFill>
                  <a:srgbClr val="000000"/>
                </a:solidFill>
                <a:latin typeface="Candara" charset="0"/>
              </a:rPr>
              <a:t> </a:t>
            </a:r>
            <a:r>
              <a:rPr lang="it-IT" sz="1400" dirty="0">
                <a:solidFill>
                  <a:srgbClr val="000000"/>
                </a:solidFill>
                <a:latin typeface="Candara" charset="0"/>
              </a:rPr>
              <a:t>– La creme di Karim</a:t>
            </a:r>
          </a:p>
        </p:txBody>
      </p:sp>
      <p:sp>
        <p:nvSpPr>
          <p:cNvPr id="15368" name="Rectangle 1"/>
          <p:cNvSpPr>
            <a:spLocks noGrp="1" noChangeArrowheads="1"/>
          </p:cNvSpPr>
          <p:nvPr>
            <p:ph type="title" idx="4294967295"/>
          </p:nvPr>
        </p:nvSpPr>
        <p:spPr>
          <a:xfrm>
            <a:off x="795338" y="563563"/>
            <a:ext cx="7772400" cy="849312"/>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600">
                <a:latin typeface="Berlin Sans FB" charset="0"/>
              </a:rPr>
              <a:t>IL MERCATO</a:t>
            </a:r>
          </a:p>
        </p:txBody>
      </p:sp>
      <p:pic>
        <p:nvPicPr>
          <p:cNvPr id="15369"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3438" y="2060575"/>
            <a:ext cx="4119562" cy="3095625"/>
          </a:xfrm>
          <a:prstGeom prst="rect">
            <a:avLst/>
          </a:prstGeom>
          <a:noFill/>
          <a:ln>
            <a:noFill/>
          </a:ln>
          <a:effectLst/>
          <a:extLst>
            <a:ext uri="{909E8E84-426E-40dd-AFC4-6F175D3DCCD1}">
              <a14:hiddenFill xmlns:a14="http://schemas.microsoft.com/office/drawing/2010/main" xmlns="">
                <a:solidFill>
                  <a:srgbClr val="00B8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36298825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9"/>
          <p:cNvSpPr>
            <a:spLocks noChangeShapeType="1"/>
          </p:cNvSpPr>
          <p:nvPr/>
        </p:nvSpPr>
        <p:spPr bwMode="auto">
          <a:xfrm>
            <a:off x="1835150" y="5949950"/>
            <a:ext cx="7308850" cy="28575"/>
          </a:xfrm>
          <a:prstGeom prst="line">
            <a:avLst/>
          </a:prstGeom>
          <a:noFill/>
          <a:ln w="9525">
            <a:solidFill>
              <a:srgbClr val="00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6387" name="Rectangle 15"/>
          <p:cNvSpPr>
            <a:spLocks noChangeArrowheads="1"/>
          </p:cNvSpPr>
          <p:nvPr/>
        </p:nvSpPr>
        <p:spPr bwMode="auto">
          <a:xfrm rot="-5400000">
            <a:off x="-2632869" y="3829844"/>
            <a:ext cx="5661025" cy="395288"/>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177800"/>
            <a:endParaRPr lang="it-IT" b="1" i="1"/>
          </a:p>
        </p:txBody>
      </p:sp>
      <p:pic>
        <p:nvPicPr>
          <p:cNvPr id="16388" name="Picture 17" descr="LOGOR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91475" y="0"/>
            <a:ext cx="1152525"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Rettangolo 7"/>
          <p:cNvSpPr>
            <a:spLocks noChangeArrowheads="1"/>
          </p:cNvSpPr>
          <p:nvPr/>
        </p:nvSpPr>
        <p:spPr bwMode="auto">
          <a:xfrm>
            <a:off x="468313" y="765175"/>
            <a:ext cx="8675687" cy="2092325"/>
          </a:xfrm>
          <a:prstGeom prst="rect">
            <a:avLst/>
          </a:prstGeom>
          <a:noFill/>
          <a:ln w="9525">
            <a:noFill/>
            <a:miter lim="800000"/>
            <a:headEnd/>
            <a:tailEnd/>
          </a:ln>
        </p:spPr>
        <p:txBody>
          <a:bodyPr>
            <a:spAutoFit/>
          </a:bodyPr>
          <a:lstStyle/>
          <a:p>
            <a:pPr marL="342900" indent="-342900">
              <a:buFont typeface="Times New Roman" pitchFamily="16" charset="0"/>
              <a:buNone/>
              <a:defRPr/>
            </a:pPr>
            <a:endParaRPr lang="it-IT" b="1" dirty="0">
              <a:solidFill>
                <a:srgbClr val="006600"/>
              </a:solidFill>
              <a:ea typeface="Microsoft YaHei" charset="-122"/>
              <a:cs typeface="+mn-cs"/>
            </a:endParaRPr>
          </a:p>
          <a:p>
            <a:pPr>
              <a:buFont typeface="Times New Roman" pitchFamily="16" charset="0"/>
              <a:buNone/>
              <a:defRPr/>
            </a:pPr>
            <a:endParaRPr lang="it-IT" dirty="0">
              <a:ea typeface="Microsoft YaHei" charset="-122"/>
              <a:cs typeface="+mn-cs"/>
            </a:endParaRPr>
          </a:p>
          <a:p>
            <a:pPr>
              <a:buFont typeface="Times New Roman" pitchFamily="16" charset="0"/>
              <a:buNone/>
              <a:defRPr/>
            </a:pPr>
            <a:endParaRPr lang="it-IT" sz="2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a:p>
            <a:pPr marL="457200" lvl="2">
              <a:buFont typeface="Times New Roman" pitchFamily="16" charset="0"/>
              <a:buNone/>
              <a:defRPr/>
            </a:pPr>
            <a:endParaRPr lang="it-IT" sz="1400" dirty="0">
              <a:ea typeface="Microsoft YaHei" charset="-122"/>
              <a:cs typeface="+mn-cs"/>
            </a:endParaRPr>
          </a:p>
        </p:txBody>
      </p:sp>
      <p:sp>
        <p:nvSpPr>
          <p:cNvPr id="7" name="Rectangle 1"/>
          <p:cNvSpPr txBox="1">
            <a:spLocks noChangeArrowheads="1"/>
          </p:cNvSpPr>
          <p:nvPr/>
        </p:nvSpPr>
        <p:spPr>
          <a:xfrm>
            <a:off x="611188" y="514350"/>
            <a:ext cx="8229600" cy="1143000"/>
          </a:xfrm>
          <a:prstGeom prst="rect">
            <a:avLst/>
          </a:prstGeom>
        </p:spPr>
        <p:txBody>
          <a:bodyPr>
            <a:normAutofit fontScale="97500"/>
          </a:bodyPr>
          <a:lst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itchFamily="18" charset="0"/>
              </a:defRPr>
            </a:lvl2pPr>
            <a:lvl3pPr algn="ctr" rtl="0" fontAlgn="base">
              <a:spcBef>
                <a:spcPct val="0"/>
              </a:spcBef>
              <a:spcAft>
                <a:spcPct val="0"/>
              </a:spcAft>
              <a:defRPr sz="3300">
                <a:solidFill>
                  <a:srgbClr val="7B9899"/>
                </a:solidFill>
                <a:latin typeface="Georgia" pitchFamily="18" charset="0"/>
              </a:defRPr>
            </a:lvl3pPr>
            <a:lvl4pPr algn="ctr" rtl="0" fontAlgn="base">
              <a:spcBef>
                <a:spcPct val="0"/>
              </a:spcBef>
              <a:spcAft>
                <a:spcPct val="0"/>
              </a:spcAft>
              <a:defRPr sz="3300">
                <a:solidFill>
                  <a:srgbClr val="7B9899"/>
                </a:solidFill>
                <a:latin typeface="Georgia" pitchFamily="18" charset="0"/>
              </a:defRPr>
            </a:lvl4pPr>
            <a:lvl5pPr algn="ctr" rtl="0" fontAlgn="base">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fontAlgn="auto" hangingPunct="1">
              <a:lnSpc>
                <a:spcPct val="100000"/>
              </a:lnSpc>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4400" dirty="0" smtClean="0">
                <a:latin typeface="Berlin Sans FB" pitchFamily="32" charset="0"/>
              </a:rPr>
              <a:t>Il mercato: droghe </a:t>
            </a:r>
            <a:r>
              <a:rPr lang="it-IT" altLang="it-IT" sz="4400" dirty="0" err="1" smtClean="0">
                <a:latin typeface="Berlin Sans FB" pitchFamily="32" charset="0"/>
              </a:rPr>
              <a:t>low</a:t>
            </a:r>
            <a:r>
              <a:rPr lang="it-IT" altLang="it-IT" sz="4400" dirty="0" smtClean="0">
                <a:latin typeface="Berlin Sans FB" pitchFamily="32" charset="0"/>
              </a:rPr>
              <a:t> </a:t>
            </a:r>
            <a:r>
              <a:rPr lang="it-IT" altLang="it-IT" sz="4400" dirty="0" err="1" smtClean="0">
                <a:latin typeface="Berlin Sans FB" pitchFamily="32" charset="0"/>
              </a:rPr>
              <a:t>cost</a:t>
            </a:r>
            <a:endParaRPr lang="it-IT" altLang="it-IT" sz="4400" dirty="0">
              <a:latin typeface="Berlin Sans FB" pitchFamily="32" charset="0"/>
            </a:endParaRPr>
          </a:p>
        </p:txBody>
      </p:sp>
      <p:sp>
        <p:nvSpPr>
          <p:cNvPr id="16392" name="Text Box 2"/>
          <p:cNvSpPr txBox="1">
            <a:spLocks noChangeArrowheads="1"/>
          </p:cNvSpPr>
          <p:nvPr/>
        </p:nvSpPr>
        <p:spPr bwMode="auto">
          <a:xfrm>
            <a:off x="633413" y="1657350"/>
            <a:ext cx="8229600" cy="4579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marL="341313" indent="-339725"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1pPr>
            <a:lvl2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2pPr>
            <a:lvl3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3pPr>
            <a:lvl4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4pPr>
            <a:lvl5pPr eaLnBrk="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charset="0"/>
                <a:ea typeface="Microsoft YaHei" charset="0"/>
                <a:cs typeface="Microsoft YaHei" charset="0"/>
              </a:defRPr>
            </a:lvl9pPr>
          </a:lstStyle>
          <a:p>
            <a:pPr eaLnBrk="1" hangingPunct="1">
              <a:lnSpc>
                <a:spcPct val="100000"/>
              </a:lnSpc>
              <a:spcAft>
                <a:spcPts val="1200"/>
              </a:spcAft>
              <a:buSzPct val="45000"/>
              <a:buFont typeface="Arial" charset="0"/>
              <a:buChar char="•"/>
            </a:pPr>
            <a:r>
              <a:rPr lang="it-IT" sz="2400" dirty="0">
                <a:solidFill>
                  <a:srgbClr val="000000"/>
                </a:solidFill>
                <a:latin typeface="Berlin Sans FB" charset="0"/>
              </a:rPr>
              <a:t>«Punte» di eroina a 2 euro, fumata («l’eroina l’ho usata un periodo perché costava poco. Con dieci euro prendevo 8 di coca e due di eroina»)</a:t>
            </a:r>
          </a:p>
          <a:p>
            <a:pPr eaLnBrk="1" hangingPunct="1">
              <a:lnSpc>
                <a:spcPct val="100000"/>
              </a:lnSpc>
              <a:spcAft>
                <a:spcPts val="1200"/>
              </a:spcAft>
              <a:buSzPct val="45000"/>
              <a:buFont typeface="Arial" charset="0"/>
              <a:buChar char="•"/>
            </a:pPr>
            <a:r>
              <a:rPr lang="it-IT" sz="2400" dirty="0">
                <a:solidFill>
                  <a:srgbClr val="000000"/>
                </a:solidFill>
                <a:latin typeface="Berlin Sans FB" charset="0"/>
              </a:rPr>
              <a:t>Psicofarmaci, farmaci</a:t>
            </a:r>
          </a:p>
          <a:p>
            <a:pPr eaLnBrk="1" hangingPunct="1">
              <a:lnSpc>
                <a:spcPct val="100000"/>
              </a:lnSpc>
              <a:spcAft>
                <a:spcPts val="1200"/>
              </a:spcAft>
              <a:buSzPct val="45000"/>
              <a:buFont typeface="Arial" charset="0"/>
              <a:buChar char="•"/>
            </a:pPr>
            <a:r>
              <a:rPr lang="it-IT" sz="2400" dirty="0">
                <a:solidFill>
                  <a:srgbClr val="000000"/>
                </a:solidFill>
                <a:latin typeface="Berlin Sans FB" charset="0"/>
              </a:rPr>
              <a:t>Cocaina già «cucinata» da fumare</a:t>
            </a:r>
          </a:p>
          <a:p>
            <a:pPr eaLnBrk="1" hangingPunct="1">
              <a:lnSpc>
                <a:spcPct val="100000"/>
              </a:lnSpc>
              <a:spcAft>
                <a:spcPts val="1200"/>
              </a:spcAft>
              <a:buSzPct val="45000"/>
              <a:buFont typeface="Arial" charset="0"/>
              <a:buChar char="•"/>
            </a:pPr>
            <a:r>
              <a:rPr lang="it-IT" sz="2400" dirty="0">
                <a:solidFill>
                  <a:srgbClr val="000000"/>
                </a:solidFill>
                <a:latin typeface="Berlin Sans FB" charset="0"/>
              </a:rPr>
              <a:t>Smart </a:t>
            </a:r>
            <a:r>
              <a:rPr lang="it-IT" sz="2400" dirty="0" err="1">
                <a:solidFill>
                  <a:srgbClr val="000000"/>
                </a:solidFill>
                <a:latin typeface="Berlin Sans FB" charset="0"/>
              </a:rPr>
              <a:t>drugs</a:t>
            </a:r>
            <a:r>
              <a:rPr lang="it-IT" sz="2400" dirty="0">
                <a:solidFill>
                  <a:srgbClr val="000000"/>
                </a:solidFill>
                <a:latin typeface="Berlin Sans FB" charset="0"/>
              </a:rPr>
              <a:t> (</a:t>
            </a:r>
            <a:r>
              <a:rPr lang="it-IT" sz="2400" dirty="0" err="1">
                <a:solidFill>
                  <a:srgbClr val="000000"/>
                </a:solidFill>
                <a:latin typeface="Berlin Sans FB" charset="0"/>
              </a:rPr>
              <a:t>cannabinoidi</a:t>
            </a:r>
            <a:r>
              <a:rPr lang="it-IT" sz="2400" dirty="0">
                <a:solidFill>
                  <a:srgbClr val="000000"/>
                </a:solidFill>
                <a:latin typeface="Berlin Sans FB" charset="0"/>
              </a:rPr>
              <a:t> sintetici, Sali da bagno, </a:t>
            </a:r>
            <a:r>
              <a:rPr lang="it-IT" sz="2400" dirty="0" err="1">
                <a:solidFill>
                  <a:srgbClr val="000000"/>
                </a:solidFill>
                <a:latin typeface="Berlin Sans FB" charset="0"/>
              </a:rPr>
              <a:t>ecc</a:t>
            </a:r>
            <a:r>
              <a:rPr lang="it-IT" sz="2400" dirty="0">
                <a:solidFill>
                  <a:srgbClr val="000000"/>
                </a:solidFill>
                <a:latin typeface="Berlin Sans FB" charset="0"/>
              </a:rPr>
              <a:t>)</a:t>
            </a:r>
          </a:p>
          <a:p>
            <a:pPr eaLnBrk="1" hangingPunct="1">
              <a:lnSpc>
                <a:spcPct val="100000"/>
              </a:lnSpc>
              <a:spcAft>
                <a:spcPts val="1200"/>
              </a:spcAft>
              <a:buSzPct val="45000"/>
              <a:buFont typeface="Arial" charset="0"/>
              <a:buChar char="•"/>
            </a:pPr>
            <a:r>
              <a:rPr lang="it-IT" sz="2400" dirty="0" smtClean="0">
                <a:solidFill>
                  <a:srgbClr val="000000"/>
                </a:solidFill>
                <a:latin typeface="Berlin Sans FB" charset="0"/>
              </a:rPr>
              <a:t>Metamfetamina </a:t>
            </a:r>
            <a:r>
              <a:rPr lang="it-IT" sz="2400" dirty="0">
                <a:solidFill>
                  <a:srgbClr val="000000"/>
                </a:solidFill>
                <a:latin typeface="Berlin Sans FB" charset="0"/>
              </a:rPr>
              <a:t>(</a:t>
            </a:r>
            <a:r>
              <a:rPr lang="it-IT" sz="2400" dirty="0" err="1">
                <a:solidFill>
                  <a:srgbClr val="000000"/>
                </a:solidFill>
                <a:latin typeface="Berlin Sans FB" charset="0"/>
              </a:rPr>
              <a:t>shaboo</a:t>
            </a:r>
            <a:r>
              <a:rPr lang="it-IT" sz="2400" dirty="0">
                <a:solidFill>
                  <a:srgbClr val="000000"/>
                </a:solidFill>
                <a:latin typeface="Berlin Sans FB" charset="0"/>
              </a:rPr>
              <a:t>)</a:t>
            </a:r>
          </a:p>
          <a:p>
            <a:pPr eaLnBrk="1" hangingPunct="1">
              <a:lnSpc>
                <a:spcPct val="100000"/>
              </a:lnSpc>
              <a:spcAft>
                <a:spcPts val="1200"/>
              </a:spcAft>
              <a:buSzPct val="45000"/>
              <a:buFont typeface="Arial" charset="0"/>
              <a:buChar char="•"/>
            </a:pPr>
            <a:r>
              <a:rPr lang="it-IT" sz="2400" dirty="0">
                <a:solidFill>
                  <a:srgbClr val="000000"/>
                </a:solidFill>
                <a:latin typeface="Berlin Sans FB" charset="0"/>
              </a:rPr>
              <a:t>Alcol, ecstasy, </a:t>
            </a:r>
            <a:r>
              <a:rPr lang="it-IT" sz="2400" dirty="0" err="1">
                <a:solidFill>
                  <a:srgbClr val="000000"/>
                </a:solidFill>
                <a:latin typeface="Berlin Sans FB" charset="0"/>
              </a:rPr>
              <a:t>ketamina</a:t>
            </a:r>
            <a:r>
              <a:rPr lang="it-IT" sz="2400" dirty="0">
                <a:solidFill>
                  <a:srgbClr val="000000"/>
                </a:solidFill>
                <a:latin typeface="Berlin Sans FB" charset="0"/>
              </a:rPr>
              <a:t> </a:t>
            </a:r>
            <a:r>
              <a:rPr lang="it-IT" sz="2400" dirty="0" err="1">
                <a:solidFill>
                  <a:srgbClr val="000000"/>
                </a:solidFill>
                <a:latin typeface="Berlin Sans FB" charset="0"/>
              </a:rPr>
              <a:t>ecc</a:t>
            </a:r>
            <a:endParaRPr lang="it-IT" sz="2400" dirty="0">
              <a:solidFill>
                <a:srgbClr val="000000"/>
              </a:solidFill>
              <a:latin typeface="Berlin Sans FB" charset="0"/>
            </a:endParaRPr>
          </a:p>
          <a:p>
            <a:pPr eaLnBrk="1" hangingPunct="1">
              <a:lnSpc>
                <a:spcPct val="100000"/>
              </a:lnSpc>
              <a:spcAft>
                <a:spcPts val="1200"/>
              </a:spcAft>
              <a:buSzPct val="45000"/>
              <a:buFont typeface="Arial" charset="0"/>
              <a:buChar char="•"/>
            </a:pPr>
            <a:r>
              <a:rPr lang="it-IT" sz="2400" dirty="0">
                <a:solidFill>
                  <a:srgbClr val="000000"/>
                </a:solidFill>
                <a:latin typeface="Berlin Sans FB" charset="0"/>
              </a:rPr>
              <a:t>Acquisto su internet </a:t>
            </a:r>
          </a:p>
        </p:txBody>
      </p:sp>
    </p:spTree>
    <p:extLst>
      <p:ext uri="{BB962C8B-B14F-4D97-AF65-F5344CB8AC3E}">
        <p14:creationId xmlns:p14="http://schemas.microsoft.com/office/powerpoint/2010/main" xmlns="" val="190978347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1187450" y="333375"/>
            <a:ext cx="6913563" cy="599079"/>
          </a:xfrm>
        </p:spPr>
        <p:txBody>
          <a:bodyPr>
            <a:normAutofit fontScale="90000"/>
          </a:bodyPr>
          <a:lstStyle/>
          <a:p>
            <a:pPr eaLnBrk="1" hangingPunct="1"/>
            <a:r>
              <a:rPr lang="it-IT" sz="4000" b="1" dirty="0" smtClean="0">
                <a:solidFill>
                  <a:srgbClr val="006600"/>
                </a:solidFill>
                <a:latin typeface="Century Gothic" pitchFamily="34" charset="0"/>
              </a:rPr>
              <a:t/>
            </a:r>
            <a:br>
              <a:rPr lang="it-IT" sz="4000" b="1" dirty="0" smtClean="0">
                <a:solidFill>
                  <a:srgbClr val="006600"/>
                </a:solidFill>
                <a:latin typeface="Century Gothic" pitchFamily="34" charset="0"/>
              </a:rPr>
            </a:br>
            <a:endParaRPr lang="it-IT" sz="4000" b="1" dirty="0" smtClean="0">
              <a:solidFill>
                <a:srgbClr val="006600"/>
              </a:solidFill>
              <a:latin typeface="Arial" pitchFamily="34" charset="0"/>
              <a:cs typeface="Arial" pitchFamily="34" charset="0"/>
            </a:endParaRPr>
          </a:p>
        </p:txBody>
      </p:sp>
      <p:sp>
        <p:nvSpPr>
          <p:cNvPr id="4099"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4101" name="Rectangle 6"/>
          <p:cNvSpPr>
            <a:spLocks noChangeArrowheads="1"/>
          </p:cNvSpPr>
          <p:nvPr/>
        </p:nvSpPr>
        <p:spPr bwMode="auto">
          <a:xfrm rot="-5400000">
            <a:off x="-2632868" y="3541589"/>
            <a:ext cx="5661025" cy="395288"/>
          </a:xfrm>
          <a:prstGeom prst="rect">
            <a:avLst/>
          </a:prstGeom>
          <a:solidFill>
            <a:srgbClr val="006600"/>
          </a:solidFill>
          <a:ln w="9525">
            <a:noFill/>
            <a:miter lim="800000"/>
            <a:headEnd/>
            <a:tailEnd/>
          </a:ln>
        </p:spPr>
        <p:txBody>
          <a:bodyPr wrap="none" anchor="ctr"/>
          <a:lstStyle/>
          <a:p>
            <a:pPr marL="177800"/>
            <a:endParaRPr lang="it-IT" sz="1300" i="1" dirty="0">
              <a:solidFill>
                <a:schemeClr val="bg1"/>
              </a:solidFill>
              <a:latin typeface="+mn-lt"/>
            </a:endParaRPr>
          </a:p>
        </p:txBody>
      </p:sp>
      <p:pic>
        <p:nvPicPr>
          <p:cNvPr id="4102" name="Picture 7"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4103" name="Rectangle 8"/>
          <p:cNvSpPr>
            <a:spLocks noChangeArrowheads="1"/>
          </p:cNvSpPr>
          <p:nvPr/>
        </p:nvSpPr>
        <p:spPr bwMode="auto">
          <a:xfrm>
            <a:off x="1763713" y="6021388"/>
            <a:ext cx="4572000" cy="366712"/>
          </a:xfrm>
          <a:prstGeom prst="rect">
            <a:avLst/>
          </a:prstGeom>
          <a:noFill/>
          <a:ln w="9525">
            <a:noFill/>
            <a:miter lim="800000"/>
            <a:headEnd/>
            <a:tailEnd/>
          </a:ln>
        </p:spPr>
        <p:txBody>
          <a:bodyPr>
            <a:spAutoFit/>
          </a:bodyPr>
          <a:lstStyle/>
          <a:p>
            <a:endParaRPr lang="it-IT" i="1">
              <a:solidFill>
                <a:srgbClr val="008000"/>
              </a:solidFill>
            </a:endParaRPr>
          </a:p>
        </p:txBody>
      </p:sp>
      <p:sp>
        <p:nvSpPr>
          <p:cNvPr id="4104" name="Text Box 10"/>
          <p:cNvSpPr txBox="1">
            <a:spLocks noChangeArrowheads="1"/>
          </p:cNvSpPr>
          <p:nvPr/>
        </p:nvSpPr>
        <p:spPr bwMode="auto">
          <a:xfrm>
            <a:off x="755649" y="932454"/>
            <a:ext cx="7993063" cy="366713"/>
          </a:xfrm>
          <a:prstGeom prst="rect">
            <a:avLst/>
          </a:prstGeom>
          <a:noFill/>
          <a:ln w="9525">
            <a:noFill/>
            <a:miter lim="800000"/>
            <a:headEnd/>
            <a:tailEnd/>
          </a:ln>
        </p:spPr>
        <p:txBody>
          <a:bodyPr>
            <a:spAutoFit/>
          </a:bodyPr>
          <a:lstStyle/>
          <a:p>
            <a:endParaRPr lang="it-IT"/>
          </a:p>
        </p:txBody>
      </p:sp>
      <p:sp>
        <p:nvSpPr>
          <p:cNvPr id="45058" name="AutoShape 2" descr="data:image/jpeg;base64,/9j/4AAQSkZJRgABAQAAAQABAAD/2wCEAAkGBxQSEhUTExMWFhUVGB0XGBcYGRgdGRoZGhkYGB0fGBgfHiggHh0lHxcaITEiJyorLi4uGiAzODMtNygtLi0BCgoKDg0OGxAQGzUmICYrLzctMTIrLzIxNTE3Mi0tNy0vNS8tLTU1MDAvNS8vLy01Ly0tLS0vNS0vMC0tLy0tLf/AABEIANAA8wMBEQACEQEDEQH/xAAcAAEAAgMBAQEAAAAAAAAAAAAABQYDBAcCAQj/xABFEAACAQIEAwUEBgcGBQUAAAABAhEAAwQSITEFBkETIlFhcQcygZEUI0JyobEzQ1JigsHRFTSS4fDxFiQ1orIIU4Ozwv/EABsBAQACAwEBAAAAAAAAAAAAAAAEBQIDBgEH/8QAOhEAAQMCAwUHBAECBQUBAAAAAQACAwQREiExBUFRYXETIoGRobHwFDLB0eFC8QYjNFJiFSQzkqJD/9oADAMBAAIRAxEAPwDuNESiJREoiURKIlESiJREoiURKIlESiJREoiURKIlESiJREoiURKIlESiJREoiURKIlESiJREoiURKIlESiJREoiURKIlESiJREoiURKIlESiJREoiURKIlEWnxLitnDjNeupbB2zsBPpO9Zsje82aLrJrHONmi6rp9pfDQ2U4mNYk27kadZy7edSfoKj/atj6d7PuFvEKRwXOOAuwExdkkmAC4Uk+ADRrWp9LMzVpWjEMWHep2tC9SiJREoiURKIlESiJREoiURKIlESiJREoiURKIlESiJREoiURKIlESiJRFWudOaRgkVVXPeuTkUzlAG7vH2R4DU7eYn0NCalxJyaNf0Oaxc8N1XE+I4e9evXGvlmdlDBzMzJ0iYGsQuwrp2sjYzCwWCnMndG3vEWtuXjDcEuk3bigLGUNEGZmdweo8KxfNGHhpOZGXgqSpnAls44nEZclG3OH5mIhVPV0mB98DuwdtAPSjyG2JP7XgndEQ4u36HepvlTnTF8OuZHdrlpTBssZUr422PuHwju66jqIVTQxzC4yPH9/tShOHkW0XeOXuPWcbZF6w0rOVgdGRhurr0I/wA9q5yWJ0TsLhmtt1J1rXqURKIlESiJREoiURKIlESiJREoiURKIlESiJREoiURfHYASSABuTtRFAYznbAWmyvi7QIE6NmHzEifKpDaSZwuGlZ9m617ZLYwfNWCu/o8XYb0uL/WsXU8rfuafJai9oNrqWRwQCCCDsRtWlZL1RFzvmvDm9is28FbQHUayY/E1c0FSyNhivnYn2/YVM+q/wC6c07re11X+KcOUdojRKpH/doR4zIHlBqyilLmhw3lWdJMJWXJuvdvC5TcW1P2SVIUqZBOs+c7RWBs5+N2uiimHFL2gyWrc4SADkGUkTknMjeOpiPSNKOkuRi3eajztuQXKs8V4WpSIAZJy+JBMnTy/KvWSEOtxSJ3ZvyJzW57OuYDhMVacH6m+4w90E7kx2bx4jMBPhNaK+ASMJ3hWkbTqTuX6FrnVsSiJREoiURKIlESiJREoiURKIlESiJREoiURKIlEWtxHHJYttduGFUSfHyAHUk6RWccbpHBjdSsJJGsaXO0XFeeOLXsdcUOHW0TC2gTkGhjPGjNMdCBsOtdRRUzIANCd53+HL3UKOrlxh/9N9FAcL4E7Xba5JZSSGb3epWR11Hx0rOrnjjju91m38dVhtOpe8Znu8llxHD5ch7ShpjNbhGnqco0PyHrWp57uIG4+b1WvdZuK+S3eF8XxfDnAS9NtjmBALW28mtmIPjlyt67VCLIaoYm/oj5zW+CscPtPguwcpc2Wscnd7l1QC9omSAftIftIejfAgHSqqeB0RsdFcxStkFwqlzHiXtY17bsVVzmttETInut4zmHwq5pIopIA8C7hr88lVz07BM5xGZz/C2eLYAOFA1gASGhvn1J008qi09U8PcHttmbHUfwtTZS117eI/SrOLxZsKGViGmTn3ce7r4R5V7JWSQ1Fp2gxOsMQ/pP6U7Z2OSYsxC50HHoePI67s17u8UhMzQB9nvCSDr02Hl5Va9kC7JTZqEk5BVDinE5PdYTJ/LrWwxAG6xFBd1yo/gXDLmJdbVoEtcvIBHQAEs/kFBBJ9KjzyNY1xdwUl7gwiPfhX6lFcuta+0RKIlESiJREoiURKIlESiJREoiURKIsOJxSWxmuOqDaWIAn1NegE6IvljGW39y4jdO6wOvwNC0jUIs9eIlEUDzV3glsiQZYjyAj+ZrB1YKVzXHebeyqNq43BrGc3HwzVQ4pw0KqbZiQTGmpmY8P966Knqg+RzRu9lqpJA92HdktDgeDCsjBjJL7R0JIAB6a1htOL6mPstMwb+q21Md7Bozufyti5gc93NBRyYJ0Kn+HcE/Ksn5RYX5j1USaI9lZ+7gorjHCMwZSIzQTroHGg9JGnxFRYpBGQ7dof34KFEAwglVfhXELmGc3LU9th5urrGZAVF1G8VYMDHiCanTRiSwdocvHcVbRktcHg5LvLWcPxLCIzqHtXkW4u4IkSCCNQwmqSOSSmku02IVxYGxVQ4tyZicOhOFuG+g/V3CBcA/db3W9DHqatodpRSOHbDCeI08R86LQ6mu/E025blzvmHmGbV206ZXAiGEOhnWZ1HpU91JG4h17t9CojaZvbtc7Ig/Crbyz7PlxnDbT30a3iDmIzMwDrJyFl3WRH5xrFUbJ/pZS1jiWcL5DorSqlnnH32/PVaHCvZBdfEL20WsOplouB7j+SwoAB8TrHSp8u1mhlmZnp/K0Qds3N5911Xl7ljC4FSMPaCE+82pY+rGT8NqppZ5JT3yt5Nzc6qYrSvEoiURKIlESiJREoiURKIlESiJREoiqfN3MZtoyWXysNGuCDB8FBBlvEwQPWt1Owvdk3Eqet2kWO7OAXI15cuvsuO43g1y7dZr1y5eDgMrMS28HqdiD+FdOyZjIhgbbLNanV7+wu3hmpwcBt20RRZUGBDrKudJmdp9a5qOpnmiMvaA+GQ5cfHPoql88jnG9/O/otvA8UxWFHaW7jZJgzrr4OhMfEQSNjUBs7ZjaN/eG45jwP604KZDUz04Dn3wnQ/39suq6DyvzdbxX1blUvbQCcrxr3Z1B8VOvhI1qSWkaj5+uau6WsZMLaH36fMlg52xPYvauEHIwKE9AZnU+YzfKt8NBFWjA/VuY+eSi7UiecL2m2oPivF9Ve3EZlOsjcRt/vWDpzTPFmEjlr5Kpj0uOPQqv49TYV3UO0DykTGo2HjvWFXtOdha9ga5m/UHx1t1U6j/AO4nEb5cB3EjK/A2Udh+O5tTGUQxee74iBvJ00roImsqIGvZo4ab+YPTRWUtNIMUcjbOGR+cDqOSh+M8zqSTnmREVmaAYbWUJ9AC21lUGx2e+7zH1dzMehlCPxJFbSywAUkU5bGMXEL9CeznAXLHDcLaugq625KncZiWAPmARNc3UvDpXEaXU9osLKyVoXqwXsHbchmtozDYlQSPQkaV6HECwKLPXiKrcyc/4PANkxLXUPT6m7lb7r5crfA0RQ/DfazhsVdFnB4bF4i4f2UQKB4szOAo8zRFf7RJALCDGomYPhPWiL1REoiURKIlESiJREoi1sdj7VhC924ltBqWdgB8zWTWOebNF0usGG45hrn6PEWXjfLcQ7iehr10bm6hYdo3it9WB2IPpWCzBuvtEWDHXSttiN409ToK01EvZROfwCwkJDTbVVAYJSGXcGdfEGdZ9fyqJsuvLcJLs75+v5XOyUbqaZwtp7cVBHDlrh1yhUBAjTTMPyG9ddNhbA7p/KzdTgRHopfGYIMoVgdAO+o3gR3l38NRXIUNJM2NwcMjosK50U0mJgt+VXcZgikwZ2mNmWddOpG4qN2AZJdvUHmN3itDXPwFpOR1H56hV/ERavKpbuvlyuuhUz3GB8VaCPIkV1DmdrAJI9W5/tviPWyzpozpfT34j8rrPJ3GBjsMy3lBuW2Nm+pAgsOseDAg+s+FR3DA4OYcjYgroYJO2ju4dVH4/ky5bDHB32Ub9jcJK+ivuPjNWEe0Q4jtm35jXy/so8tCCcUZsVSuJ8xXLLdlirbW26o/UfunZh5gkVPNDDO3Gw3B3j8/yok1F/uHiFh9nnAbfEzie0t3FtrGS6rEAMSZUftdCRP51USQmgk/yHkA6jd5G/7VnDJO6Ls3O00dvtw5gbr6LFxT2R4jtMllBE/pWuLkjxIjPPlB9atWbVjDbnM8M/7LXG2pa7vOuuicr+zfB4Mo+U3bygd9zIzDqqe6NdRuR41VVFfLNcHIcAppJda6uIqEvEJoirnEudsJac2kdsReH6nDKbrz+9l0X+IiiLVGI4pivctWsDbP2rp7a/HiLakW1PqzelEUDzB7Nxjstu5ir90rcm9eusSywAQliyAttc2YHNBgDrNEV25c5dw+BtCzhrS216ke8x8Xbdj60RStESiJREoiURKIlESiKB5h4yUBt2tbkasPs+mh73w061FNWO3bCwXN8+ACrq+s7GMhh73z1XL7nBe1cX7me8WDBg5JYMCdZJ2kRHgaspNsdjH2bRZ2d7aWXPOqJpGEk+K3rXBotIDZRgwkkghpYmYI2jXWDXFz1s8z3Oc465Z6K5ZTMYGgsvcC5zuSvIF7DktYZlyalMw7TL4g/bX1B8xSmnc19y8jp+QclOkbLEzFGy49R5fyrdyxzstzKmIIVmjLcjKJOyuNlbwPun906V0cEznNGPfoRoenPiNywgrmSGxPzgflj6KxcwuVsOw+zDH0DAn8JrdJT/URui3uBA67vVbqoubEXN1Fj5G9lAYdwRt8B8tKpoqUwkiYXGpG9UpqzVu7Q/cfXctDFYYJqOukR3iN43g9RVjNtl7oiGWI04Ec7b0YyQuEUjrXyzH5WuvMy3BmQMCrFCMpzT5r/rb1qz2RP9SwseLOAG/IjiPmqn1Wz5aN4jnsQ4XaRmCNCOoy81r8S4laCwTB3O3dJ1rb/wBJN3Ovqqx8D7lUDmnHIUGVtVLEEefT5iam0VM+Fpa5Z00b2uzC6H7KHZ8XxB9chNoMehugMWjz119RUCaPsoY2HUD03K1oWuDSTvP5XTKiKcsGMwVu6Mt22lweDqGHyIrJrnN+02Re8PYVFCoqqo2VQAB6AaV4STmUWSvEUNxrmnCYUhb19Q52trL3W+7bWWPyoiiv7dx+J/umC7FD+uxhy/4cOkufHvFaIsGP5VZkNzHX8RjToOwtxaskkgfo1Ika6l3Iga0RZuWuLW/0WGw9u1bZSbQUBTIt27g7RANMy3QwIJ0B8RRFqYazj8cjG4XsKVyAEdmCDOYlNXDQ4GpjNYMEq8kisvA+CLhs+QmHg5fsrBYwo3gZso8FVB0oilaIlESiJREoiURKIlEXm68AnwE1i92FpdwRVe2q3BnTWGMnxM61y1LI6OQvfrkT4kFRtobPcLNtna/mtE4QEgajusTG26munfTNlhEp1IJ81zfZEHXefRZLNv6oK0uG1BAErOsSTqNTXMfTPc3ERlxXRSVsRDW7wBmo7iGDgSCJ3Q7ajSD6jSKj9iQVubPhbe+vqFUMai2yz722zZljodx66fMA101BTOmhDAbOv67j81C5o2ZMbZg+x+ea6JyDxg3VuYS6cz2AsM2ue047pPjA0Pw8anNzY2Qb/QjUeavqOUuaWu1GS28Vy0yMWwrBQdTab3J/cI1X01HpW98jJgBMLnjvtwPFRajZgc7HCcJ9FVuJcefD/V4m0bdwzHRWA6qdQfh49KknY9PVHHHoOGoUQwzNux2nz5xVUFy1extpLTspxDKlzLqZMwRrqV8fCRUF1BUUMvawnL5uO7lx0VjSVbjF9LUDEBm072n9cdy2uaPZ5fsnuvevA7FEzfBgpkHzgjzq7pdoF4/zCL+Xle/utMkM7XmwBHLXxWXlX2RveAu425ctDN3bS5cxA6sTIEnpEx4VjUbUaO7E2/M/Ap0Ufcs4WK69wnhdrDWltWUCIvTqSdSWJ1LE6knU1TSSOkdicc1vAsLBblYL1R/GOOYfCrnxF+3aHTOwBPoNyfIURQC84XcRpgMDeug7Xr/1Fj1Bcdo38KdaIvX/AA5jMRrjccyr1sYQG0no10zdb4FaIpjgvLmFwgjD2Etk7sBLt95zLMfU0RStEWDHYVb1t7TTluKUbKSDDAgww1Bg7iiKBbjHDsHcW01+0l2Mks+a5BMw7mWAk7MYrc2nlc3GGm3Fe2Oq8n2gcOF5rBxSK6nKSwYJIMEdoRl303rYaKcNxFqxJAAN1ZbdwMAVIIOoIMgjyNRV6vVESiJRFjxF9UUsxhRuaxe9rGlzjYBYucGi5XPOPcfxV+/csWX7JFWVCj6xzpu/2d9hB861TVzIaOOoY25eTrutyVVUVcpmMLMiDutdROGwM3A83WzIbjZrlzOWgalp1gk+VUFTtmrmu3FYf8QArKGgIN3Eu01PHdbimH4riSw7DEXoDQFZg2YgTGbXXyMVh9XPHq4knr+clbOpWQg4hu33/asHAufGLFMSoEbuNGH3k6gbkrr+71q4p627W49+8fnh7KiZVgucHCwHz5v5K6Ylg9lihDBkJUjUGRpBG9TpGdows4ghSJLlhLdbZKucOvIUC2gAOgG3+9cxFDJG4GYG++++yiP2l9a44XXd8yKw4pHUEgkbjYEifA1OG0XRtwRaDQEegKgmjcXYpMr8LFaXDuPI7vZKMjW4GUxJHQrBMg1v2Y4uPZSWsRkemo6qXtagdSxsnaQ5jjbLcdbHwXniuIRUIZlE6xIkGpzdkPdIXAZFVTpnloaAqDzBi0yOocGSDp4x/P8ApVts+jfA8m1lhGx+O5CsXsuLPjw4khMCi3T0BbIUB/ehSfQVrkjMcRDt73EdLq5o2kyOfu/gBddqIrFavEeHWsQht3raXEP2XAI/Hr51nHI+N2JhseSKO4Lylg8I5uWMOqOftaswB3CliYHkK2S1Msv3uusQxozAU3WhZLDjMXbtIXuuttBuzsFUepOlEVZbnhLpK4GxexjTGe2uSwD533hY+7moi+f2ZxLE/wB4xSYS2f1WFGa5Hg2IuDT+FB60RSHCOT8Hhm7RLIa71vXSbl0//I5LfKKIp2iJREoiURUPn3jVxi2Gw9w28sdq6nvEsJCKemhBJ8wPGrSggbcPeL30/Z/AVTW1pbIIGa7zwC5bxvgAt22JQSAWzDqQJJJ9au2TmVvKyzoLyak2z97KE47hTbuEzoyq5E6qW11HxrK4dHe25ZMAdEABmArfyBzc+BxQs3njC3CFYE91GIHfXwExPTUnpVJUwB7cvuCwpJsNm7l3qqlWiURKIofjDB3CE+6JjzOxjyrn9sSuL2xjQZ+O5ZdhjGI6Z+ar+JwUS0d5VcTHx/ECpbsE0YgYNBcfOS5dsUlNIJdCD/Pqst/CEMAQGTs4KjTQgCJ/h/GqVsbr3tmuvNZHH/mHK519bqG4pglthoURcPurM6baaQYrLs3Sd4G4CnsLprG9wBvURxPBMF7zZntxDEwzpAgtHUHSfIGt1E5/bgsyDteH9iud212L2doNeHDot7kjmE4e8lp2+ovtkAP6u8dQV6BXnUftT510lM174A8jPf00B/ahUVRhf2e7dyV54ny+HbtLL9k/URKN5leh8x8Zrc4skZglbcbuIW6p2cyR2Nhwu4j8qr8b4newc9vbIBMLcXW2f4uh8iKkxbLp6ru3vy0Kr209VC7vHLiFSON8RtXr1prbMLrMFOXdgxAyjeSengagO2LPRu7WJ2h8evzUaqwo658d4JWY2O3cDuPnw0Vj5j9nb2wXttevA9BBZT5rmGYehPpVtT1srjaR48rewWmqo5cd4vt4b/VaXLnspe/LYxrllARlQFc7eJb3go2HjvtW6baQGTADzz/hb6amcBeRdW4NwezhbfZWUCruepY7Sx3J0HyA2FVMkjpHYnKc1oaLBb9YLJfGYASdAKIqzjOesKrm1YL4u8N7eFU3CDt3nHcX+JhRFhJ4riv/AGcBbPjF/EfLS0h/x0RZsJyLhQ4uYjtMXdGofEsbkH922fq1+CiiKzKoAgCANgKIvtEWhxfjWHwqhsRet2gdBnYAn0G5+FbI4ZJDZgJ6LwkDVRuM53wFrsy+JSLozIVzMCJiSVBA1BGsbVsbSzOBIbosDKwG11M4HHW76C5ZuJcQ7MjBh8xWlzS02IWYIOi2KxXqURcSxAurcuXWWWvO11YWSEZmZQSdBoRNdYx0bmBrD9oseoGfqqRpZPK57D/K0uIITZuk5TmtkyGURIOhXQx6VnitkFaUrG91jVBcxISqMwEnDWzEAHb89ZrKO2CzViws+n7hzUFxXCt27ICSNMvXTKDt4waiyua0Bx5KKXsa29l+muS+IfSMDhrp95rS5tZ7wGVvxBrnJm4Xkc1YtNwCFNVrWSURVfHYdRjGutM5UUeAHeM+u4rnNoucagx7sj6aLe+tdDTtjP2lxz8AvuOYmQNyCCs7yOh6VtpS2IiXFnvBy14KlrTK8YSw3Oh1Hz2UYeKrbuRcEEwgGsDcxMROu3XpWsz4pSbWvYfz09liynk7Av8AuwXuN4GWfgpK5ikbURKCZPgRoDWEkTgcKkQ7RYYnYToP7Km8bfK2c7AjQ+B3HpVxRUBJBIsb5c1STzuldkb3VHv3mNvFQ2i9ncDdVKu0R4GGPyrpHhrZIxbUOHsc1ujaA0Zb1+jMEzG2hbRioJ9YE/jVQV0I0zXu9aV1KsoZSIIIBBHmDvXoJBuF6onhvKuDw9ztbOFtW7n7SqAR939n4RW2SplkFnuJ8V5hA3KZrSvUoiguM834PDN2dy8DdO1m2Dcuk+VtAW6eFEUd/avEsT/dsIuFtn9bizLx4rh0M/4mHpRFG8U4JZV0HEcRfxtxxmCOy2sMoDKpJtgrbgF1EMWY6QDRFmucRvWlt28Ph7Vp0xRsjDWiMpUYe5dgnuKMyhWDR3f3oIJFdcJfzor5WXMJyuIYeTDxFEWWiJRFDczcWNi2An6S5ITyjdo6xI+JFbI2jNztB8soG0a36WLEM3HILlvG+Ds7dpdm45mWOpjoPz61eUtQ3NjMgLKkpXPkcS830Vdx+B+ptMPs3Htx46z+E17T5SSN/wCQPmApOHC53gvfL3F72C7O9aaAWOYdGUESrjw316VAqMLpHDetcc7o5iW8suK79wfiVvE2UvWjKOJHkdiD5gyD5iq9zS02K6Njg4BwUdzxxM4bA37imHy5E++/cX5Ez8KlbPgE1Qxh0vn0GZWYbi7q5VwfFOyKWbNBy5fAAfy/Gujkp4onO7MWvn4qHHszsi58QXnjVwCw4UyBaYEDRsumoBE+JrBl9d6wYZGtAA7yjOYUD2EI7zGyAoUb6QM07CNqUowRhpyy48lvoKdwha4NVR4i5LFhOcIoY7RlAX5mBXrmgtAdms2Ustmte0WzyXYP/T9jy2FxFkmezuhh6XF/qhPxqi2i2zweS2YQ3urqtV6JRFGcb4R26yrZLgHdfcfxL1FYtih7USSNvbLwUSrpW1DQCbEaKtYvGXsOAcVbyhdO1TVD8RqP4op/0qF7mtgGJt8w42IHLpy1UCWSthPeJI3EaeI/KrvFuIWMRZeSEdQWzAwSd9/WtNb/AIfmjlaKf7Hcd38LbBUthcJbd8ZtI38j8zWny/ax+Kw5u2byMiMVZYOeQAZgDvaEHQz5dKnRyEN7KWMFzd97fg68cufFZVNJSzRdpTtLT/tFrA8AbjLgM8tFDYrA3sRdW1budpdYgFUmAdpcfZjrIEVZQzlrbysLQNNPTPNVVNDNjw4f48wFeeT/AGZCwxfFXFunMr9moOSU1XMTq0EkxAE7zFRqmsEn2CyvY6RrXBx3Lo1QFLSiKO4zx7DYRQ2Iv27QOwZgCfurux9BRFB/8U4nEaYHA3GU7X8VNi16hCDdYfwj1oi+f8K4jEa4/HXHU72MNNi16FgTdYerD0oineDcBw2EXLhrFu0OuRQCfvHc/GiKRoiiOYcHZYJevXTZ7Eki4GVSAylWXMQYnT3YMqINZNaXGzRdeOcGi5K0LHNvD1t3LqXgwt5VchXLn7KzIzP11161s7B4kEZHeO5aTUxAXvvst/gnM2Fxf6C8rH9kyrf4WANYyRPj+4LJkzH5NKl61ralEVG5uJ+k9puLaKg0nvEljp10ZflU+lexw7EHvG5PTIftc3tUGWcNGgy8Tn7WUJjrhfKY0nVSQr6abTE/HrUmji7Iv4k/he0keEuvqLKuY1c2G0Aj6W4JIndR1nzrdTf6iW+vd9gt4vjdfl+VWeKgrZtQTBa4COk5o/IisnRMJc4jO61NY3EXFdZ9imIP0W7ZJE27mYejqDt94NVLNK2U428x5K2o34mW4KQ9rn/TzrAFxJ+f9Yqfsb/Vt6H2WydzgWFv+78FUvhlvswqmZHusNZHgfQEVczHFcjxVrBU37jtQsXM9xVssdwARvDCfLY+mlaWkhShE3cofil0LhsKVJ0tKAAFiQACW6k1szuVnAWFt26KqY33SOhkk7FioMfAfzr0NzsVoq3dwluq6V/6fAc2NMd2LQnz+s/IfnVPtMguaeqqTIJH4hwH5XZqqlklESiL4ygiDqD0oipnF/Zpg77FlN2zJlltMAp8grKwX+GKsGbSna3CbHqPnqtDqaN2dlZeCcHs4SytmwmRF6akkncsTqSfE1Ce9z3Ynarc1oaLBb0VgvVgx2Ot2UL3biW0G7OwVR8TpRFWm53F6VwGGvYw7Z1HZ2J877wCPuhqIn9kcRxP95xa4ZD+qwY78eDYhxP+FVoikeDco4TCt2luyDdO964Tcun1uOS340RTlESiJRFr4/Fi1ba42yifXyp1WqaVsUZkdoAub49LmLYvdlgZAQ+6oOwXwOm+9RqLaF524Ta5I8LFcnK6eoPbP0BFuA+eqhr3CQDdtgAHsHPToykfnFWNRIPrYZXHIg+ylM/8L76XafK4UDesMhzL3WRA5gnckCVI211qFtKrwuY0881qpmOkBcNxC617OuZjjLGW403rWjeLL9lv5HzHnWbCXNDiuhpJ+1bnqFbCY1rJS1x+xzCb9287NCMzOs75ZhRHoFroTsmKJ7JWj/MDbHnvzVBLE+WQuB33A3cPbJbePxSFQUcasD3hB0y6EkR0NYwRydo/tBluW2Fkge4yDWyr4uqcJczkqfpLGIlhtMDaelKZj/q5nEZd2x3aLbEwvkIt8ufwqjisYOyFt1JYXGZB1hoEH4rPxNSnwuL3EaGyPo5sZLRkrB7F+JsvFApJIvW7ls+Hdi4vr7pHxqurYmtisBaxUqBnZOwEWXcuYuFjFYa5YMd9dJ2DDUH5gVWQTOhkEjdQttREZIy0Gx3dVxmxddGKnR7TEMI6bH/fyrriWvaHDRwWNFLex81H8443NbPjBB2rS1gAsrWWUAHAvXE8WFw1tc2gUGDAgH8Wo1m/kF7s0uFMwuO5UnEYiSxj3hlXy8fwijsgSsamoYe/e4Huv0V7KeW/oOARWH1l49q/lmAyj4KB8Sa5qpm7WQuVfEMrnerlUdbEoiURKIvLuAJJAA3J2oirOK56w2Y28P2mMujTJhl7QA/vXNLa/FqIsIXiuK3NnAWz0WL+Ij1MWlPweiLYwXI2FVxdvB8VeH63EsbpHXuqe4n8KiiKyqI0FEX2iJREoiURKIoLm7W0E8TmPooJ/PLUGvmdHHhabFxt+1XbSZjiwkEjU24AE+9lAWZy5DA+0siBA8KiRUTo6qPHob+dlVxyh1IY+Y8loXROIEADNhrnUEbp4VYVT5fqoyTlfJbIMJpphvs33VYx9mQ+uvYTp99AQfwrdNE2eRjX7rquhkcxjsJ1tdZfZXiuyxygkAXVa3vpOjjfzWPjWPaBkxgboBdXdA0ts/ccvyuzY39G/wB1vyNbCbBWc1+zdbgVxTBcO0z5CR7rBd1gnUD5D4V2JnFgMXMKv2ZUMYxuPQ6Hmt3EsCjSc0jUN3ZA8/8AKtQBCvmtbJmqzw64rYbEmWA7YkGAWAgCATtrMmthNzkvKdkbZXAa/wAKuX78ksPeiATplnSfX+teuuBdbKieONt9bKw+znDZeLYYW9crMD8FbMT6ifnVTXO/yrc1z8UjnyXOpN1+japVZrmftM5TuFjjMMhuH9bbX3tozL49JXfrrrV3s2taB2MhsNx/a0NiLJC5m/UflctxuIQ2WDO8690kAA+B0zGKt33VoyF7Iu95rBzBedO5dtdm+Ve6R0Kgg6nqIrGEsELSw3FlooQI6cC3W6t3su9n1zEXExWLQrh7eqIwg3WmZI6JOvnttNVNdWC2Bmu/5xUZ0dz3uN13eqVZpREoiURQXHGx7XAmFGHt28oLX7pZ2BkyFsrEwADJaNdtKIoi5yphmyXOI4t8WWICi9cCWCx2CWEhD6HMaIsjcy2kti3grMLkzLCi2qr9WFZUK6qe1QyBGXMd1iiK1YO/2ltHgrnUNlYEMJAMMDqCPCiLNREoirvMPMDWz2dlQz/aY7L8Op/1rVbVbSjgeGWud/IftQqid4u2EZ8ToqR9Pxa3lufSrhzuEKk92G00UQAdZBAERVhtKoApg6IWKq9n1U00uGR39LvOxIUPhuNYrD3D2d65m7SGRmZ1/wALT49INY11d2YIcBiFrLVRT1Mj2tDt3y66byZzSMajKyhL1v31HukHZk8tNunyNa6epbM241XQxvccnCx+aKyVIW1UnmbHB8V2UwttV1O2dpbTzgL86zm2ayppgXccrcvZc/tKsljqAIz/AEkEdeI6LDcxqLpn7yAj8vDqIrTFR1hmje9vdB8bWIzWuGMCPIHd01F/RV/h+LLYpS7Aqti4c0yCsqD+NTdp07jUQYB/UfZSrNayRp/qaAOuK/sqviuLrbdpJNvsyknfXXTXQSBv4edT67Zz6gNwHCQdf4Wk0uf23vruzUAMewupcQQbZW6qz1VgwLHzj8awFMyEZ79TvK9ib2JBdx+WX6gtsGUHown4EVUq+1C5fxjB/Rrz2NkuTB6kN4+n8quqCUyw55uZ7bvTXmud7HsJHRDdm3pu/SrHF8W3ZMjHvDQesxVsGtvcLoY52mMHfZa+GZLWC8CzuMsDXY7nYyfxquoi59TPfTE23/qFDopXGU57vyVT7b57oLCVQ5j4Ej/OBVhO6wspFfOMGAHNdV9inASXuY1x4onq2rH4DT4nwrnK2XHJbh7qLRsJJdu0XXahqwSiLQxPBMNccXLmHtO41DNbUtPqRNZiV4FgTbqvcRta6xcfui2gudit5gwAWJYydk7p73loPMb1qfI5jbhb6aISvwl1ue7xz09eRUKnNFw28SYtK6NFtWMEfWPbi5LAZoQPoQIcep0dubO5fM/dTjQRh0YuSDrboDcZHLO2hzB6Db4hzbbw+HsX7quwvKCMixqVDe6W038TWTqhrGBzt61wbMlqJ3wx2u2+p524LW4Nz7YxN5LKW7oZ5gsFjQE6w3lWEdXHI7C1b6vYdTTRGV5FhwPhwVsqUqZKItPjGBF+xdsna4hXSOo8wR8wfQ0RQdzlvtrCWsTcK5XYqEcGEYEC32jICwGhBABBVY1UGiKYwljD2myJ2YuAREjPEs0a96JZoG2te2Nrry4UhXi9SiLDi7uRHb9lSfkJrCWQRsLzoBdYvJDSQqjZt5U70ln3aNyTJj4zXEtc6R7pHam6yp4GxR2fmbXPXf6qG4nlAtssaX7f/mogjfrV/M8iERnU6+Spdkwh9W3hn7FRPEcAfpAyk/pzBO+hmPwqHUztkyzvbf0WezoXwz492ajeXOInD4204JA7QK4/cdspny1B+A8K20D8EjeeSsJH3s5u720Xda6Fb1QeZuH9tevAGCCrLO2wB+f9Kz2XWCGSQkk2NiORAOQ9fNc3VYo9oY7ZEDx3FVpsM1sa5lg7HUAnfXw+NdNFMyYBzCCDormKRj7YdFBYG+WxbqB7tpgSNVOYrrBHlt6VnIWY2gnM3svJGMbM1VPG287kKGYBvtx3j66aeUxUlzgBmpEssTMlvHAhLOrBnuHMzDUd1oyjy39flXOVdaS9xIsACOmWq5+aoMk1wLAaBfpThSkWLQbcW1B9comqxugXRNFgFD86cvnF2e5HapJWdM3lPQ+B/rUukqOxkudDqolXS9rZ7cnD24LifEsUEZrd3tLVxdCmzepJH5TXTRtJbjaQQsKeGUk5ei0MZjT9DSEYWmuuFcgkMQFkToNNP9CtFHC1s8r8WZw5cF7TwO7chw0C+8k8uX+IMLVpWFvMO1ukdxVHQeJ10X0mBrWitnEdydTovZKVzpSdy/SPCuHW8PaSzaEIggePmT4knU1zxNzdTGMDG4W6LbrxZJREoiURaH0lCLhKCAddu99nX5RUAV8dpHEWDfXMty8QQtljlYqG5v4UuLt2QdAJbQ+QH86rttVZZSskbv8A1dWGzKw0srnDeLeqiOXuVlsYm3dB1Unr4qR/OqjZG0HS1jGcb+xVhtDaxnp3R8be6v8AXbrm0oiieO8TNoZbcdoep2UeJ86rdobQFMA1ou46D8rzA992x6rmvMPDGxHfuMzsIIZjp55egHkIipmx9pPkDo5bXzyA4cVz1dBNBO7E4kDeba8goviWGLdm7Sxe0r5zBaQBMnzM1Wsq5YIA9r75u7t9Cb+J6LbPEX1bm2tctNwN1gp/krnV7d23h71zPbeFBYgsjHbvTqp00Oon4Vspq15dhl81e/SSw63IsNdQuq1aIovmPFi3Z3EuwUTt46jrttULaOI0zg0XUeoqY4A0yaFwCr+GVmXtGHe01UkgGROUHpM1z2HCwhwzzWqI9pUulizYdDy5hQ3Nd4C3r1u2yJA/aU7gTVlNA9oa9wO7PwWOxpw6tazS5/Cw8xXzbv520QX1Mx1zCY67VFNK8Mx7vZR2Vd6ktOl7aKk8WXs3aGk5jHlvB/yrOCFxsXZDn+Fs+qbEDGw4ifILu3LPEvpOFs3jEugzRtmGjfiDXSEWU+F+NgdxCiuacKUdbw2MK3qNv9eVVszME4OeF9geo0J8PUBVe14O4J26t16fwVT+OAjvT3X3Gk+fzrpdjTAw9m7Vht4bv0tVJPqL8/P+VDct2fr5MqOzuGQB+7E/51B2pUW2hDY6H3yUqNw7Goe7dgt/7Kq8TXPeIG7Hxkx5+ZPSujqZxFEXHco0s+V7qycp8I+mY21ZiLVkBn+6pEz5sxj0PlXEt7Z+Un9RJPz0XlFG2SXFuGf6Xd6mq9SiLS4jwmxiABfs27sbZ0Vo9JFZslez7SQvQSNF6t8MsrbFoWbYtDa3kXIPRYivMbr4r5ry62LNlUAVVCqNgAAB8BXhJOqL3XiJREoiURKIovtLH1jROU97QnWSNB11nbrNafoos+6O9rz+fm6i/Vw2eQft1yPTLjncZbwVH8zXYt2Tb2Mx6QIqJXbK+rjbC3IN/sqzbO0HU9OySLefS11G8DxLm/bBOkn8jUWj/wAOmkmE19P7Kr2VtmaoqmxO0N/YlXartdilEVI4mzvfcwMpYgswOijQZR55fDrNcpVOD6l7yb2yHhl73UqheyOJ8klwS7LnbLy3rHiFOU9xguUkaEgjzIG/rUynEbY7udm6+Y9rflc7WOnmmc8tNm7iMrfNyrxshrFkiW/5eGjUmGOhA2y7fCaiySER4MIzzB3+HIq0koTLUiR3dGEdDkPVVDieVWtqoBlFM66PlBgz13rJrHd4n4FcvjfbE47h5LunKON7bB2Lh3KAH7y90/iprooHYo2nkqhrri6jec9WtCJ0Yj10/pWmeowu7Fzbtdm7oD8KpNttJEZBtmbdbfPNVxeIXdFI1Xz6/wC1Xjdj0libYgd5zyWNPGQ0EPNt1jooviPEcz27bZWHbWyAT3lIYehy/Ova3Zkb6ctbksiDTPE0eo/It+VBc2caftnGsT3Jj5jXQedT4NnwsiAw3yR1G22Ii5UQhN0akGNbj+LHZR6f1NVtdDEwYbZn0ChStbF9q7H7KLubh6D9l3H/AHZv/wBVWsdiv1Kv6L/wNVpx+EW7ba22zCPMeBHmDrXr2NeLOGS3zRCVhY7QrlnMpOCMYgELPduAd1/CCRlU+R1Gu+9WFLSvmcDG7Pf06LmDs+eJ2A6cQq3w/iqPcuPYRn7K07tDFgASokwBprt8elZVezHvq4nSO39Ofup+GeOJ8YFw+wJtmADf4VBcAxN3E4jLYtPcc6AKNPJm6ADxJAqx2jF3QCRYL2fZz3ANau9clcsLgbMGGvPrccdT0UfuifzPWueIGIlWdNTiFlt6sVFISiJREoiURKIlESiJREoig3tWFF9vpOUKT2pz24tzLw0jTVyYb9rwqUO0JYMF76ZHPdl5WyUMUbBiwkjFrpxJtmOJJ8eCrPtQ4uMHhsMUllJyAggyuSQZ6zFWmxKX6moeHZZX9VF2hs8TwMhabAe1rKq8gc3G/j7FrKe8W8OiMf5VbbW2aIaRz76W9woNBsUU1Q2W+l/Zdsri10iwY7EC3bdzsqk/IUsTotc0oijc92gF1UeHXWkljmUtIzAaAjUDxEiZ864+JjiBK7ffzv8AMuC0OrmSFkUTbFtr333vny6rLdOW0xC6qrdZGuo2O2tZg4W3PNTGy3eWyA2bbTfzVU4BhYwVm4xhuyaZgD320WNZO/oa21hDmgblYVlY103YAZNa038Bl80UHxNFKWpXL3AIjVisiTGoGx8a0hxLjb+yjGoLnWJ3C2auvsh4kXt3rBJPZsHWegcGQPDVSY866Cgv2VjxUUyAyuYN1lZOaLM9m/gYnzOv4wR8qibVxxuZO3QXB6Faqmm+oiLd4IPkoLiiLAbIDI1I38/5fjU7/D9UXPdGXkaFovlzsq6oAYWO0Bve3Hn4Kh8VtxdS5r3LiZQR+0w/rV7tmrfHAGsOZPtn+FIpIxV1TKd2hB9v2sHN/DAmJJCkE+JEx/rxqyp6kTQNkvqFCkm7veOY16haYXLh9WALOAoAgALMmPMsPWDXE7WrWy1NotAM+Z/hbIKcOb2h1OnTT1XbeSOGHD4K1bYQxGdh4Fjmj4AgfCpdOwsjAOquA0NFgp2t69Xi7bDAqwDA7giQfUV6CRoiw4PAWrU9laS3O+RVWfWBrXrnOdqUWa3aVfdUCfAAV4SSi914iURKIlESiJREoiURKIlESiKoLyndQYoW7loHEMSC1vMVm7dvBoJgurXiAf3VNWf1zHGPED3eeuQbboQPUrIBg3Ku+1jhgTA4SyFWLZyACYAVAvdkz06mrLYMxdVySE6gn1UmjoxUvLeAVO9mfDQnE8O3gW/+t6u9tzl1E8dPcKXU7KbBEZOC/QVfP1UqM5k/u7/D/wAhWqaUxNxc/fJRa5uKmkA4FVJLbWzIE5tSDsegit9FJFI3sngNeNRx59VzkcAsCTluNtevRR/E+JZVnMFiczwYI8G61Yf9KpyLmPoprmlrCbnPgVX+OcUZMNhsrAAW1B3k6bKOg13rzZmy4I47uaCbnM57ys8TqgdpKc/gUPaxudWWWLvvp7qzJAjcmP8AWtQNpbJdLO17AAN/TifZaY3uiaWH7eu/8BW/2PMfpN8QQDaU6+oifPWozexbJghNwBr88VZUDZBiMi6pisOLiFG2I/2PwOtZyxiVhY7QhWbXFpuFQuIYo22ey0BgZE9fCPFT5Vy8cclLIA8Zg5c+nzkqipkD8cJyzuPnBVbmW05A7q5s9sgF1kntFOw20HWrWWeWXC+RpDRe99NFu2A6GnrA57xbS61+aMcpcjMCSx2iPid4q4oo5oaHE5pGXO6oZ2mSoe5v2kmxtuvqt/kPgBxeIFwj/l8OQNRo7DUAeOup8vWqemozjxOHP+FeULnSDEdBp84rslW6sUoiURKIlESiJREoiURKIlESiJREoiURKIqpZ4ZiYxaMHHbF8ri4PG4yka90FWt2+nunyNWBmivGRbK18umXPO58VPMsV4yN1r5dPPO58VDe1NIwuGDbgwfXIB4VO2Gb1D7cPypmxjed1uH5VS9nv/ULHq3/AINVztj/AEb/AA9wrXan+ld4e4Xca4hcetXidgvadQJJGgOxI1A/Co9XD20LmDUjLqsm2vZ2m9VWziVNsZWmTlAM79QfA9IPhXORTF0gdMPtPe42tbetMuzZo4nQxbhkL/NRpuVc5msZl1Cd4mRt00MxrXZDa1O2AmNxyHzJUDxIHdlYgnJQOJwhu4DDuIY5dBPegMQPhHyrPYtdGxhhkNiD53zVttbs6SpLOLWn/wCQD7KIw9rIxuO2Y21OVemdu7+RJ+FQNqbVbUXposhfM9OHVQISGt7QtBvoPyenDiuoeybhZSw+IYQbxAWf2VnX4sT8hUSgiwtLuKu2kloJV8qwXqjOOcDtYtMtzMCPddDDrPgf5GRWyKUxm4z6i60TU0UwtI26p2C9lirfS5cxl27bRs3ZsqjNGwdgdRt0FTKiv7aMxlgF1g2jiAtZLvsiwrXzda9fKls3Z5lA9M2XNHxnzr120pHMDS0L1tJE0BoGSvuBwaWUW3aQIiiAo2H+vGq8kk3KkNaGiwWevF6lESiJREoiURKIlESiJREoiURKIlESiJRFUG4jiQMUG7UEXAFItE5EF1gxTunN9SEcb6sfQWQihuy1tM89TYWvnl3rjdl5qwEcN2aaZ565DXPLvXG7LzWDmrgeJx2EwwhRdADXAxywxQSNt5mttDVw0lQ85luYFuq20dTDTTvOeHMC3VRHKXJGKw+LtXrgTIhMw0nVWG0eJqbtDa0E9O6Nl7m27n1Uut2nDNA5jb3Nt3Pqum1za59KIqjzBhfoxa8si25zOdYQncmNlJ1noSdpqirtnzPmxwtvfUDW6ynqu40P0GV/37KrcU4rbKNmvJrtMs224jQfOkWxq9//AOZHXJQWVkAcXAl1v+PqCq3YxK2sHatvcGYKdAYEExAMa6j8qs6Glle58pjOE5XyuCNf1fNaP8RVcNZMx0GdgL5cgVm5Y4O+PurbTRAc1140UbAA9TA0HmT0qK/Zzu1Ithbuzv5LCgLnG5zPz4F3DC4dbaKiCFQBVHgAIFWbQALBWyy16iURKIlESiJREoiURKIlESiJREoiURKIlESiJREoiURQfE+I4tL3Z2sKLqZM4fNlGi3CyGdnLC0FO0XGJ9zUiibvGeInKy4UwufuiALh+jl0DBu8gF76vNsYnY0RZsRx3HQ5t4KcvaFQ0gsEsWriiOhe41y2PDJNEXp+NY8OE+hKR2jL2mZspUCyVIAUss9pcGYiJs/vCCK1URKIvjKCCCJB0IOxFEVN4j7L+HXnzdkyTutt2VT/AA7D4RU9u0qkNw4rrxrWt0C3uJch4C/2faYcfVqEXKzr3VEAHKwmAOs1pZVzMBDXZFY9mzgPJTfDeHWsPbFqzbW2g2VRA9fM+daHPc43cVkABkFtVivUoiURKIlESiJREoiURKIlESiJREoiURKIlESiJREoi1OKi72L9gQLsdwlQwB+6WUH5iiKAQcUzCewUQJE5wB2JmdELXO2iIypk86IsfY8TBV8yn6plNvNbC9p2ohz9Xv2U90EgERP2qIslheKdwu1nTsg6iIYdtdF4zuD2XZlemaelEWK3/asJ+jntJfOyQLee3C91RmPZ5zm7vegZYoit9ESiJREoiURKIlESiJREoiURKIlESiJREoiURKIlESiJREoiURKIlESiJREoio68G4jcvXAcTct25bvlhLzirdxciK7BQLKPanunvAkSTBF541wHHIrrhbpOdrxXKQmVrioLb3XzhmyEN0bNmkiQKIt1+XcWG+rxa217drxhCCwa5bcq3eysMquuonvAz0oittEX//Z">
            <a:hlinkClick r:id="rId3"/>
          </p:cNvPr>
          <p:cNvSpPr>
            <a:spLocks noChangeAspect="1" noChangeArrowheads="1"/>
          </p:cNvSpPr>
          <p:nvPr/>
        </p:nvSpPr>
        <p:spPr bwMode="auto">
          <a:xfrm>
            <a:off x="71438" y="-1851025"/>
            <a:ext cx="4505325" cy="3857625"/>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5061" name="Picture 5"/>
          <p:cNvPicPr>
            <a:picLocks noChangeAspect="1" noChangeArrowheads="1"/>
          </p:cNvPicPr>
          <p:nvPr/>
        </p:nvPicPr>
        <p:blipFill>
          <a:blip r:embed="rId4" cstate="print"/>
          <a:srcRect/>
          <a:stretch>
            <a:fillRect/>
          </a:stretch>
        </p:blipFill>
        <p:spPr bwMode="auto">
          <a:xfrm>
            <a:off x="611561" y="1104170"/>
            <a:ext cx="3888432" cy="3332942"/>
          </a:xfrm>
          <a:prstGeom prst="rect">
            <a:avLst/>
          </a:prstGeom>
          <a:noFill/>
          <a:ln w="9525">
            <a:noFill/>
            <a:miter lim="800000"/>
            <a:headEnd/>
            <a:tailEnd/>
          </a:ln>
        </p:spPr>
      </p:pic>
      <p:sp>
        <p:nvSpPr>
          <p:cNvPr id="12" name="Rettangolo 11"/>
          <p:cNvSpPr/>
          <p:nvPr/>
        </p:nvSpPr>
        <p:spPr>
          <a:xfrm>
            <a:off x="4752180" y="1248186"/>
            <a:ext cx="3887764" cy="3170099"/>
          </a:xfrm>
          <a:prstGeom prst="rect">
            <a:avLst/>
          </a:prstGeom>
        </p:spPr>
        <p:txBody>
          <a:bodyPr wrap="square">
            <a:spAutoFit/>
          </a:bodyPr>
          <a:lstStyle/>
          <a:p>
            <a:pPr lvl="0" algn="ctr" fontAlgn="base">
              <a:spcBef>
                <a:spcPct val="0"/>
              </a:spcBef>
              <a:spcAft>
                <a:spcPct val="0"/>
              </a:spcAft>
            </a:pPr>
            <a:r>
              <a:rPr lang="it-IT" sz="2000" dirty="0" smtClean="0">
                <a:latin typeface="Arial" pitchFamily="34" charset="0"/>
                <a:ea typeface="Calibri" pitchFamily="34" charset="0"/>
                <a:cs typeface="Arial" pitchFamily="34" charset="0"/>
              </a:rPr>
              <a:t>Le compromissioni psico-fisiche derivanti da tali esperienze, soprattutto in un target di utenza in cui il completamento dello sviluppo del Sistema Nervoso Centrale viene raggiunto intorno ai 21 anni, può determinare danni irreversibili e il consolidamento di aree di dipendenza.</a:t>
            </a:r>
            <a:endParaRPr lang="it-IT" sz="2000" dirty="0" smtClean="0">
              <a:latin typeface="Arial" pitchFamily="34" charset="0"/>
              <a:cs typeface="Arial" pitchFamily="34" charset="0"/>
            </a:endParaRPr>
          </a:p>
        </p:txBody>
      </p:sp>
      <p:sp>
        <p:nvSpPr>
          <p:cNvPr id="13" name="Rettangolo 12"/>
          <p:cNvSpPr/>
          <p:nvPr/>
        </p:nvSpPr>
        <p:spPr>
          <a:xfrm>
            <a:off x="1182382" y="4953362"/>
            <a:ext cx="7206042" cy="707886"/>
          </a:xfrm>
          <a:prstGeom prst="rect">
            <a:avLst/>
          </a:prstGeom>
        </p:spPr>
        <p:txBody>
          <a:bodyPr wrap="square">
            <a:spAutoFit/>
          </a:bodyPr>
          <a:lstStyle/>
          <a:p>
            <a:pPr lvl="0" algn="ctr" fontAlgn="base">
              <a:spcBef>
                <a:spcPct val="0"/>
              </a:spcBef>
              <a:spcAft>
                <a:spcPct val="0"/>
              </a:spcAft>
            </a:pPr>
            <a:r>
              <a:rPr lang="it-IT" sz="2000" b="1" dirty="0" smtClean="0">
                <a:latin typeface="Arial" pitchFamily="34" charset="0"/>
                <a:ea typeface="Calibri" pitchFamily="34" charset="0"/>
                <a:cs typeface="Arial" pitchFamily="34" charset="0"/>
              </a:rPr>
              <a:t>Da qui la necessità di poter intercettare precocemente l’insorgere di tali comportamenti in un’ottica preventiva.</a:t>
            </a:r>
            <a:endParaRPr lang="it-IT" sz="2000" b="1" dirty="0" smtClean="0">
              <a:latin typeface="Arial" pitchFamily="34" charset="0"/>
              <a:cs typeface="Arial" pitchFamily="34" charset="0"/>
            </a:endParaRPr>
          </a:p>
        </p:txBody>
      </p:sp>
    </p:spTree>
    <p:extLst>
      <p:ext uri="{BB962C8B-B14F-4D97-AF65-F5344CB8AC3E}">
        <p14:creationId xmlns:p14="http://schemas.microsoft.com/office/powerpoint/2010/main" xmlns="" val="2405535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44624"/>
            <a:ext cx="8568952" cy="1143000"/>
          </a:xfrm>
        </p:spPr>
        <p:txBody>
          <a:bodyPr>
            <a:noAutofit/>
          </a:bodyPr>
          <a:lstStyle/>
          <a:p>
            <a:pPr algn="ctr"/>
            <a:r>
              <a:rPr lang="it-IT" sz="3600" dirty="0" smtClean="0"/>
              <a:t>Meccanismo della dipendenza</a:t>
            </a:r>
            <a:endParaRPr lang="it-IT" sz="36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61794" y="1628800"/>
            <a:ext cx="5802494" cy="4392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4293470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827584" y="2060848"/>
            <a:ext cx="6367774" cy="648072"/>
          </a:xfrm>
        </p:spPr>
        <p:style>
          <a:lnRef idx="2">
            <a:schemeClr val="accent3"/>
          </a:lnRef>
          <a:fillRef idx="1">
            <a:schemeClr val="lt1"/>
          </a:fillRef>
          <a:effectRef idx="0">
            <a:schemeClr val="accent3"/>
          </a:effectRef>
          <a:fontRef idx="minor">
            <a:schemeClr val="dk1"/>
          </a:fontRef>
        </p:style>
        <p:txBody>
          <a:bodyPr>
            <a:normAutofit fontScale="90000"/>
          </a:bodyPr>
          <a:lstStyle/>
          <a:p>
            <a:pPr algn="l"/>
            <a:r>
              <a:rPr lang="it-IT" sz="2800" b="1" dirty="0" smtClean="0">
                <a:solidFill>
                  <a:srgbClr val="FF9900"/>
                </a:solidFill>
              </a:rPr>
              <a:t/>
            </a:r>
            <a:br>
              <a:rPr lang="it-IT" sz="2800" b="1" dirty="0" smtClean="0">
                <a:solidFill>
                  <a:srgbClr val="FF9900"/>
                </a:solidFill>
              </a:rPr>
            </a:br>
            <a:r>
              <a:rPr lang="it-IT" sz="2800" b="1" dirty="0" smtClean="0">
                <a:solidFill>
                  <a:srgbClr val="FF9900"/>
                </a:solidFill>
                <a:latin typeface="Arial" pitchFamily="34" charset="0"/>
                <a:cs typeface="Arial" pitchFamily="34" charset="0"/>
              </a:rPr>
              <a:t/>
            </a:r>
            <a:br>
              <a:rPr lang="it-IT" sz="2800" b="1" dirty="0" smtClean="0">
                <a:solidFill>
                  <a:srgbClr val="FF9900"/>
                </a:solidFill>
                <a:latin typeface="Arial" pitchFamily="34" charset="0"/>
                <a:cs typeface="Arial" pitchFamily="34" charset="0"/>
              </a:rPr>
            </a:br>
            <a:r>
              <a:rPr lang="it-IT" sz="2800" b="1" dirty="0" smtClean="0">
                <a:solidFill>
                  <a:srgbClr val="FF9900"/>
                </a:solidFill>
                <a:latin typeface="Arial" pitchFamily="34" charset="0"/>
                <a:cs typeface="Arial" pitchFamily="34" charset="0"/>
              </a:rPr>
              <a:t/>
            </a:r>
            <a:br>
              <a:rPr lang="it-IT" sz="2800" b="1" dirty="0" smtClean="0">
                <a:solidFill>
                  <a:srgbClr val="FF9900"/>
                </a:solidFill>
                <a:latin typeface="Arial" pitchFamily="34" charset="0"/>
                <a:cs typeface="Arial" pitchFamily="34" charset="0"/>
              </a:rPr>
            </a:br>
            <a:r>
              <a:rPr lang="it-IT" sz="2200" dirty="0" smtClean="0">
                <a:latin typeface="Arial" pitchFamily="34" charset="0"/>
                <a:cs typeface="Arial" pitchFamily="34" charset="0"/>
              </a:rPr>
              <a:t>luoghi </a:t>
            </a:r>
            <a:r>
              <a:rPr lang="it-IT" sz="2200" dirty="0">
                <a:latin typeface="Arial" pitchFamily="34" charset="0"/>
                <a:cs typeface="Arial" pitchFamily="34" charset="0"/>
              </a:rPr>
              <a:t>appositi dedicati, possibilmente accoglienti</a:t>
            </a:r>
            <a:r>
              <a:rPr lang="it-IT" sz="2200" b="1" dirty="0" smtClean="0">
                <a:solidFill>
                  <a:srgbClr val="FF9900"/>
                </a:solidFill>
                <a:latin typeface="Arial" pitchFamily="34" charset="0"/>
                <a:cs typeface="Arial" pitchFamily="34" charset="0"/>
              </a:rPr>
              <a:t/>
            </a:r>
            <a:br>
              <a:rPr lang="it-IT" sz="2200" b="1" dirty="0" smtClean="0">
                <a:solidFill>
                  <a:srgbClr val="FF9900"/>
                </a:solidFill>
                <a:latin typeface="Arial" pitchFamily="34" charset="0"/>
                <a:cs typeface="Arial" pitchFamily="34" charset="0"/>
              </a:rPr>
            </a:br>
            <a:r>
              <a:rPr lang="it-IT" sz="2800" dirty="0" smtClean="0">
                <a:latin typeface="Arial" pitchFamily="34" charset="0"/>
                <a:cs typeface="Arial" pitchFamily="34" charset="0"/>
              </a:rPr>
              <a:t/>
            </a:r>
            <a:br>
              <a:rPr lang="it-IT" sz="2800" dirty="0" smtClean="0">
                <a:latin typeface="Arial" pitchFamily="34" charset="0"/>
                <a:cs typeface="Arial" pitchFamily="34" charset="0"/>
              </a:rPr>
            </a:br>
            <a:r>
              <a:rPr lang="it-IT" sz="2800" dirty="0" smtClean="0">
                <a:latin typeface="Arial" pitchFamily="34" charset="0"/>
                <a:cs typeface="Arial" pitchFamily="34" charset="0"/>
              </a:rPr>
              <a:t/>
            </a:r>
            <a:br>
              <a:rPr lang="it-IT" sz="2800" dirty="0" smtClean="0">
                <a:latin typeface="Arial" pitchFamily="34" charset="0"/>
                <a:cs typeface="Arial" pitchFamily="34" charset="0"/>
              </a:rPr>
            </a:br>
            <a:endParaRPr lang="it-IT" sz="2800" b="1" dirty="0">
              <a:solidFill>
                <a:srgbClr val="FF9900"/>
              </a:solidFill>
            </a:endParaRPr>
          </a:p>
        </p:txBody>
      </p:sp>
      <p:sp>
        <p:nvSpPr>
          <p:cNvPr id="14339"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14340" name="Rectangle 20"/>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14342" name="Line 26"/>
          <p:cNvSpPr>
            <a:spLocks noChangeShapeType="1"/>
          </p:cNvSpPr>
          <p:nvPr/>
        </p:nvSpPr>
        <p:spPr bwMode="auto">
          <a:xfrm>
            <a:off x="1501364" y="5949280"/>
            <a:ext cx="7596187" cy="0"/>
          </a:xfrm>
          <a:prstGeom prst="line">
            <a:avLst/>
          </a:prstGeom>
          <a:noFill/>
          <a:ln w="9525">
            <a:solidFill>
              <a:srgbClr val="006600"/>
            </a:solidFill>
            <a:round/>
            <a:headEnd/>
            <a:tailEnd/>
          </a:ln>
        </p:spPr>
        <p:txBody>
          <a:bodyPr/>
          <a:lstStyle/>
          <a:p>
            <a:endParaRPr lang="it-IT"/>
          </a:p>
        </p:txBody>
      </p:sp>
      <p:pic>
        <p:nvPicPr>
          <p:cNvPr id="14345"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4346"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pic>
        <p:nvPicPr>
          <p:cNvPr id="5122" name="Picture 2" descr="C:\Users\Roby e Mara e Marty\Pictures\imagesWIB9PWK8.jpg"/>
          <p:cNvPicPr>
            <a:picLocks noChangeAspect="1" noChangeArrowheads="1"/>
          </p:cNvPicPr>
          <p:nvPr/>
        </p:nvPicPr>
        <p:blipFill>
          <a:blip r:embed="rId3" cstate="print"/>
          <a:srcRect/>
          <a:stretch>
            <a:fillRect/>
          </a:stretch>
        </p:blipFill>
        <p:spPr bwMode="auto">
          <a:xfrm>
            <a:off x="7308304" y="1772817"/>
            <a:ext cx="1625724" cy="2126816"/>
          </a:xfrm>
          <a:prstGeom prst="rect">
            <a:avLst/>
          </a:prstGeom>
          <a:noFill/>
        </p:spPr>
      </p:pic>
      <p:pic>
        <p:nvPicPr>
          <p:cNvPr id="5124" name="Picture 4" descr="C:\Users\Roby e Mara e Marty\Pictures\images993YRJHR.jpg"/>
          <p:cNvPicPr>
            <a:picLocks noChangeAspect="1" noChangeArrowheads="1"/>
          </p:cNvPicPr>
          <p:nvPr/>
        </p:nvPicPr>
        <p:blipFill>
          <a:blip r:embed="rId4" cstate="print"/>
          <a:srcRect/>
          <a:stretch>
            <a:fillRect/>
          </a:stretch>
        </p:blipFill>
        <p:spPr bwMode="auto">
          <a:xfrm>
            <a:off x="606946" y="264239"/>
            <a:ext cx="3028950" cy="1514475"/>
          </a:xfrm>
          <a:prstGeom prst="rect">
            <a:avLst/>
          </a:prstGeom>
          <a:noFill/>
        </p:spPr>
      </p:pic>
      <p:sp>
        <p:nvSpPr>
          <p:cNvPr id="2" name="Rettangolo 1"/>
          <p:cNvSpPr/>
          <p:nvPr/>
        </p:nvSpPr>
        <p:spPr>
          <a:xfrm>
            <a:off x="4122021" y="544929"/>
            <a:ext cx="4572000" cy="101566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r>
              <a:rPr lang="it-IT" sz="2000" dirty="0">
                <a:latin typeface="Arial" pitchFamily="34" charset="0"/>
                <a:cs typeface="Arial" pitchFamily="34" charset="0"/>
              </a:rPr>
              <a:t>équipe specialistiche con operatori esperti, disposti ad un ascolto </a:t>
            </a:r>
            <a:r>
              <a:rPr lang="it-IT" sz="2000" dirty="0" smtClean="0">
                <a:latin typeface="Arial" pitchFamily="34" charset="0"/>
                <a:cs typeface="Arial" pitchFamily="34" charset="0"/>
              </a:rPr>
              <a:t>interessato e non giudicante</a:t>
            </a:r>
            <a:endParaRPr lang="it-IT" sz="2000" dirty="0"/>
          </a:p>
        </p:txBody>
      </p:sp>
      <p:sp>
        <p:nvSpPr>
          <p:cNvPr id="16" name="Rettangolo 15"/>
          <p:cNvSpPr/>
          <p:nvPr/>
        </p:nvSpPr>
        <p:spPr>
          <a:xfrm>
            <a:off x="2380045" y="4501569"/>
            <a:ext cx="6187691"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sz="2000" dirty="0" smtClean="0">
                <a:latin typeface="Arial" pitchFamily="34" charset="0"/>
                <a:cs typeface="Arial" pitchFamily="34" charset="0"/>
              </a:rPr>
              <a:t>utilizzo </a:t>
            </a:r>
            <a:r>
              <a:rPr lang="it-IT" sz="2000" dirty="0">
                <a:latin typeface="Arial" pitchFamily="34" charset="0"/>
                <a:cs typeface="Arial" pitchFamily="34" charset="0"/>
              </a:rPr>
              <a:t>di  strumenti o materiali che favoriscano la comunicazione con l’adolescente e che siano quelli più comunemente utilizzati da questo target di età </a:t>
            </a:r>
            <a:endParaRPr lang="it-IT" sz="2000" dirty="0"/>
          </a:p>
        </p:txBody>
      </p:sp>
      <p:sp>
        <p:nvSpPr>
          <p:cNvPr id="6" name="Rettangolo 5"/>
          <p:cNvSpPr/>
          <p:nvPr/>
        </p:nvSpPr>
        <p:spPr>
          <a:xfrm>
            <a:off x="2380045" y="2996952"/>
            <a:ext cx="4572000" cy="830997"/>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a:r>
              <a:rPr lang="it-IT" sz="2400" b="1" dirty="0" smtClean="0">
                <a:solidFill>
                  <a:schemeClr val="bg1"/>
                </a:solidFill>
                <a:latin typeface="Arial" pitchFamily="34" charset="0"/>
                <a:cs typeface="Arial" pitchFamily="34" charset="0"/>
              </a:rPr>
              <a:t>Fattori </a:t>
            </a:r>
            <a:r>
              <a:rPr lang="it-IT" sz="2400" b="1" dirty="0">
                <a:solidFill>
                  <a:schemeClr val="bg1"/>
                </a:solidFill>
                <a:latin typeface="Arial" pitchFamily="34" charset="0"/>
                <a:cs typeface="Arial" pitchFamily="34" charset="0"/>
              </a:rPr>
              <a:t>facilitanti </a:t>
            </a:r>
            <a:r>
              <a:rPr lang="it-IT" sz="2400" b="1" dirty="0" smtClean="0">
                <a:solidFill>
                  <a:schemeClr val="bg1"/>
                </a:solidFill>
                <a:latin typeface="Arial" pitchFamily="34" charset="0"/>
                <a:cs typeface="Arial" pitchFamily="34" charset="0"/>
              </a:rPr>
              <a:t>per una diagnosi precoce</a:t>
            </a:r>
            <a:endParaRPr lang="it-IT" sz="2400" dirty="0">
              <a:solidFill>
                <a:schemeClr val="bg1"/>
              </a:solidFill>
            </a:endParaRPr>
          </a:p>
        </p:txBody>
      </p:sp>
      <p:pic>
        <p:nvPicPr>
          <p:cNvPr id="6146" name="Picture 2" descr="10561 carino charlie brown Hard black Cassa del telefono delle cellule di Copertura per il iphone 4 4 S 5 5 S 5C 6 6 S Plus 6 SPlus(China (Mainland))">
            <a:hlinkClick r:id="rId5"/>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26295"/>
          <a:stretch/>
        </p:blipFill>
        <p:spPr bwMode="auto">
          <a:xfrm>
            <a:off x="623830" y="3861048"/>
            <a:ext cx="1497591" cy="203188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subTitle" idx="1"/>
          </p:nvPr>
        </p:nvSpPr>
        <p:spPr>
          <a:xfrm>
            <a:off x="611560" y="1268760"/>
            <a:ext cx="5400600" cy="4896197"/>
          </a:xfrm>
        </p:spPr>
        <p:txBody>
          <a:bodyPr>
            <a:normAutofit fontScale="92500" lnSpcReduction="20000"/>
          </a:bodyPr>
          <a:lstStyle/>
          <a:p>
            <a:pPr algn="just" eaLnBrk="1" hangingPunct="1">
              <a:lnSpc>
                <a:spcPct val="80000"/>
              </a:lnSpc>
              <a:spcBef>
                <a:spcPts val="0"/>
              </a:spcBef>
              <a:buClr>
                <a:srgbClr val="FFC000"/>
              </a:buClr>
              <a:defRPr/>
            </a:pPr>
            <a:endParaRPr lang="it-IT" sz="2200" dirty="0" smtClean="0">
              <a:solidFill>
                <a:schemeClr val="tx1"/>
              </a:solidFill>
              <a:latin typeface="Arial" pitchFamily="34" charset="0"/>
              <a:cs typeface="Arial" pitchFamily="34" charset="0"/>
            </a:endParaRPr>
          </a:p>
          <a:p>
            <a:pPr algn="just" eaLnBrk="1" hangingPunct="1">
              <a:spcBef>
                <a:spcPts val="600"/>
              </a:spcBef>
              <a:buClr>
                <a:srgbClr val="FFC000"/>
              </a:buClr>
              <a:buFont typeface="Wingdings" pitchFamily="2" charset="2"/>
              <a:buChar char="Ø"/>
              <a:defRPr/>
            </a:pPr>
            <a:r>
              <a:rPr lang="it-IT" sz="2200" dirty="0" smtClean="0">
                <a:solidFill>
                  <a:schemeClr val="tx1"/>
                </a:solidFill>
                <a:latin typeface="Arial" pitchFamily="34" charset="0"/>
                <a:cs typeface="Arial" pitchFamily="34" charset="0"/>
              </a:rPr>
              <a:t>sviluppare interventi di </a:t>
            </a:r>
            <a:r>
              <a:rPr lang="it-IT" sz="2200" b="1" dirty="0" smtClean="0">
                <a:solidFill>
                  <a:srgbClr val="FF9900"/>
                </a:solidFill>
                <a:latin typeface="Arial" pitchFamily="34" charset="0"/>
                <a:cs typeface="Arial" pitchFamily="34" charset="0"/>
              </a:rPr>
              <a:t>diagnosi precoce </a:t>
            </a:r>
            <a:r>
              <a:rPr lang="it-IT" sz="2200" dirty="0" smtClean="0">
                <a:solidFill>
                  <a:schemeClr val="tx1"/>
                </a:solidFill>
                <a:latin typeface="Arial" pitchFamily="34" charset="0"/>
                <a:cs typeface="Arial" pitchFamily="34" charset="0"/>
              </a:rPr>
              <a:t>rivolti ai minori ossia l’individuazione quanto più tempestiva possibile, a partire dal sintomo manifesto delle condotte </a:t>
            </a:r>
            <a:r>
              <a:rPr lang="it-IT" sz="2200" dirty="0" err="1" smtClean="0">
                <a:solidFill>
                  <a:schemeClr val="tx1"/>
                </a:solidFill>
                <a:latin typeface="Arial" pitchFamily="34" charset="0"/>
                <a:cs typeface="Arial" pitchFamily="34" charset="0"/>
              </a:rPr>
              <a:t>assuntorie</a:t>
            </a:r>
            <a:r>
              <a:rPr lang="it-IT" sz="2200" dirty="0" smtClean="0">
                <a:solidFill>
                  <a:schemeClr val="tx1"/>
                </a:solidFill>
                <a:latin typeface="Arial" pitchFamily="34" charset="0"/>
                <a:cs typeface="Arial" pitchFamily="34" charset="0"/>
              </a:rPr>
              <a:t>, dei profili di esposizione al rischio, dei fattori protettivi e in genere del funzionamento psicologico, relazionale e sociale del minore.</a:t>
            </a:r>
          </a:p>
          <a:p>
            <a:pPr algn="just" eaLnBrk="1" hangingPunct="1">
              <a:spcBef>
                <a:spcPts val="600"/>
              </a:spcBef>
              <a:buClr>
                <a:srgbClr val="FFC000"/>
              </a:buClr>
              <a:defRPr/>
            </a:pPr>
            <a:endParaRPr lang="it-IT" sz="2200" dirty="0" smtClean="0">
              <a:solidFill>
                <a:schemeClr val="tx1"/>
              </a:solidFill>
              <a:latin typeface="Arial" pitchFamily="34" charset="0"/>
              <a:cs typeface="Arial" pitchFamily="34" charset="0"/>
            </a:endParaRPr>
          </a:p>
          <a:p>
            <a:pPr algn="just" eaLnBrk="1" hangingPunct="1">
              <a:spcBef>
                <a:spcPts val="600"/>
              </a:spcBef>
              <a:buClr>
                <a:srgbClr val="FFC000"/>
              </a:buClr>
              <a:buFont typeface="Wingdings" pitchFamily="2" charset="2"/>
              <a:buChar char="Ø"/>
              <a:defRPr/>
            </a:pPr>
            <a:r>
              <a:rPr lang="it-IT" sz="2200" dirty="0" smtClean="0">
                <a:solidFill>
                  <a:schemeClr val="tx1"/>
                </a:solidFill>
                <a:latin typeface="Arial" pitchFamily="34" charset="0"/>
                <a:cs typeface="Arial" pitchFamily="34" charset="0"/>
              </a:rPr>
              <a:t> favorire la specializzazione di </a:t>
            </a:r>
            <a:r>
              <a:rPr lang="it-IT" sz="2200" b="1" dirty="0" smtClean="0">
                <a:solidFill>
                  <a:srgbClr val="FF9900"/>
                </a:solidFill>
                <a:latin typeface="Arial" pitchFamily="34" charset="0"/>
                <a:cs typeface="Arial" pitchFamily="34" charset="0"/>
              </a:rPr>
              <a:t>servizi dedicati </a:t>
            </a:r>
            <a:r>
              <a:rPr lang="it-IT" sz="2200" dirty="0" smtClean="0">
                <a:solidFill>
                  <a:schemeClr val="tx1"/>
                </a:solidFill>
                <a:latin typeface="Arial" pitchFamily="34" charset="0"/>
                <a:cs typeface="Arial" pitchFamily="34" charset="0"/>
              </a:rPr>
              <a:t>che si differenzino dai </a:t>
            </a:r>
            <a:r>
              <a:rPr lang="it-IT" sz="2200" dirty="0" err="1" smtClean="0">
                <a:solidFill>
                  <a:schemeClr val="tx1"/>
                </a:solidFill>
                <a:latin typeface="Arial" pitchFamily="34" charset="0"/>
                <a:cs typeface="Arial" pitchFamily="34" charset="0"/>
              </a:rPr>
              <a:t>Ser.T.</a:t>
            </a:r>
            <a:r>
              <a:rPr lang="it-IT" sz="2200" dirty="0" smtClean="0">
                <a:solidFill>
                  <a:schemeClr val="tx1"/>
                </a:solidFill>
                <a:latin typeface="Arial" pitchFamily="34" charset="0"/>
                <a:cs typeface="Arial" pitchFamily="34" charset="0"/>
              </a:rPr>
              <a:t> classicamente intesi </a:t>
            </a:r>
          </a:p>
          <a:p>
            <a:pPr algn="just" eaLnBrk="1" hangingPunct="1">
              <a:spcBef>
                <a:spcPts val="600"/>
              </a:spcBef>
              <a:buClr>
                <a:srgbClr val="FFC000"/>
              </a:buClr>
              <a:defRPr/>
            </a:pPr>
            <a:endParaRPr lang="it-IT" sz="2200" dirty="0" smtClean="0">
              <a:solidFill>
                <a:schemeClr val="tx1"/>
              </a:solidFill>
              <a:latin typeface="Arial" pitchFamily="34" charset="0"/>
              <a:cs typeface="Arial" pitchFamily="34" charset="0"/>
            </a:endParaRPr>
          </a:p>
          <a:p>
            <a:pPr algn="just" eaLnBrk="1" hangingPunct="1">
              <a:spcBef>
                <a:spcPts val="600"/>
              </a:spcBef>
              <a:buClr>
                <a:srgbClr val="FFC000"/>
              </a:buClr>
              <a:buFont typeface="Wingdings" pitchFamily="2" charset="2"/>
              <a:buChar char="Ø"/>
              <a:defRPr/>
            </a:pPr>
            <a:r>
              <a:rPr lang="it-IT" sz="2200" dirty="0" smtClean="0">
                <a:solidFill>
                  <a:schemeClr val="tx1"/>
                </a:solidFill>
                <a:latin typeface="Arial" pitchFamily="34" charset="0"/>
                <a:cs typeface="Arial" pitchFamily="34" charset="0"/>
              </a:rPr>
              <a:t> rinforzare i </a:t>
            </a:r>
            <a:r>
              <a:rPr lang="it-IT" sz="2200" b="1" dirty="0" smtClean="0">
                <a:solidFill>
                  <a:srgbClr val="FF9900"/>
                </a:solidFill>
                <a:latin typeface="Arial" pitchFamily="34" charset="0"/>
                <a:cs typeface="Arial" pitchFamily="34" charset="0"/>
              </a:rPr>
              <a:t>rapporti di collaborazione con i Servizi</a:t>
            </a:r>
            <a:r>
              <a:rPr lang="it-IT" sz="2200" dirty="0" smtClean="0">
                <a:solidFill>
                  <a:srgbClr val="FF9900"/>
                </a:solidFill>
                <a:latin typeface="Arial" pitchFamily="34" charset="0"/>
                <a:cs typeface="Arial" pitchFamily="34" charset="0"/>
              </a:rPr>
              <a:t> </a:t>
            </a:r>
            <a:r>
              <a:rPr lang="it-IT" sz="2200" b="1" dirty="0" smtClean="0">
                <a:solidFill>
                  <a:srgbClr val="FF9900"/>
                </a:solidFill>
                <a:latin typeface="Arial" pitchFamily="34" charset="0"/>
                <a:cs typeface="Arial" pitchFamily="34" charset="0"/>
              </a:rPr>
              <a:t>della Giustizia Minorile </a:t>
            </a:r>
            <a:r>
              <a:rPr lang="it-IT" sz="2200" dirty="0" smtClean="0">
                <a:solidFill>
                  <a:schemeClr val="tx1"/>
                </a:solidFill>
                <a:latin typeface="Arial" pitchFamily="34" charset="0"/>
                <a:cs typeface="Arial" pitchFamily="34" charset="0"/>
              </a:rPr>
              <a:t>e con </a:t>
            </a:r>
            <a:r>
              <a:rPr lang="it-IT" sz="2200" b="1" dirty="0" smtClean="0">
                <a:solidFill>
                  <a:srgbClr val="FF9900"/>
                </a:solidFill>
                <a:latin typeface="Arial" pitchFamily="34" charset="0"/>
                <a:cs typeface="Arial" pitchFamily="34" charset="0"/>
              </a:rPr>
              <a:t>i servizi territoriali</a:t>
            </a:r>
            <a:r>
              <a:rPr lang="it-IT" sz="2200" dirty="0" smtClean="0">
                <a:solidFill>
                  <a:srgbClr val="FF9900"/>
                </a:solidFill>
                <a:latin typeface="Arial" pitchFamily="34" charset="0"/>
                <a:cs typeface="Arial" pitchFamily="34" charset="0"/>
              </a:rPr>
              <a:t> </a:t>
            </a:r>
            <a:r>
              <a:rPr lang="it-IT" sz="2200" dirty="0" smtClean="0">
                <a:solidFill>
                  <a:schemeClr val="tx1"/>
                </a:solidFill>
                <a:latin typeface="Arial" pitchFamily="34" charset="0"/>
                <a:cs typeface="Arial" pitchFamily="34" charset="0"/>
              </a:rPr>
              <a:t>per la presa in carico integrata dei minori</a:t>
            </a:r>
          </a:p>
        </p:txBody>
      </p:sp>
      <p:sp>
        <p:nvSpPr>
          <p:cNvPr id="14342"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b="0">
              <a:solidFill>
                <a:srgbClr val="008000"/>
              </a:solidFill>
              <a:latin typeface="Tahoma" pitchFamily="34" charset="0"/>
            </a:endParaRPr>
          </a:p>
        </p:txBody>
      </p:sp>
      <p:sp>
        <p:nvSpPr>
          <p:cNvPr id="14343" name="Rectangle 7"/>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latin typeface="Arial" pitchFamily="34" charset="0"/>
              <a:cs typeface="Arial" pitchFamily="34" charset="0"/>
            </a:endParaRPr>
          </a:p>
        </p:txBody>
      </p:sp>
      <p:pic>
        <p:nvPicPr>
          <p:cNvPr id="14344"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40962" name="Picture 2" descr="https://image.isu.pub/120622073255-6cb9bdc6ecb5405dbec12722c9d0b50e/jpg/page_1_thumb_large.jpg">
            <a:hlinkClick r:id="rId3"/>
          </p:cNvPr>
          <p:cNvPicPr>
            <a:picLocks noChangeAspect="1" noChangeArrowheads="1"/>
          </p:cNvPicPr>
          <p:nvPr/>
        </p:nvPicPr>
        <p:blipFill>
          <a:blip r:embed="rId4" cstate="print"/>
          <a:srcRect/>
          <a:stretch>
            <a:fillRect/>
          </a:stretch>
        </p:blipFill>
        <p:spPr bwMode="auto">
          <a:xfrm>
            <a:off x="6084168" y="1196752"/>
            <a:ext cx="2790825" cy="3857625"/>
          </a:xfrm>
          <a:prstGeom prst="rect">
            <a:avLst/>
          </a:prstGeom>
          <a:noFill/>
        </p:spPr>
      </p:pic>
      <p:sp>
        <p:nvSpPr>
          <p:cNvPr id="10" name="Rettangolo 9"/>
          <p:cNvSpPr/>
          <p:nvPr/>
        </p:nvSpPr>
        <p:spPr>
          <a:xfrm>
            <a:off x="395536" y="188640"/>
            <a:ext cx="7920880" cy="6832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80000"/>
              </a:lnSpc>
              <a:defRPr/>
            </a:pPr>
            <a:r>
              <a:rPr lang="it-IT" sz="2400" dirty="0" smtClean="0">
                <a:latin typeface="Arial" pitchFamily="34" charset="0"/>
                <a:cs typeface="Arial" pitchFamily="34" charset="0"/>
              </a:rPr>
              <a:t>Nel </a:t>
            </a:r>
            <a:r>
              <a:rPr lang="it-IT" sz="2400" b="1" dirty="0" smtClean="0">
                <a:solidFill>
                  <a:srgbClr val="FF9900"/>
                </a:solidFill>
                <a:latin typeface="Arial" pitchFamily="34" charset="0"/>
                <a:cs typeface="Arial" pitchFamily="34" charset="0"/>
              </a:rPr>
              <a:t>Piano Nazionale Antidroga 2010-2013 </a:t>
            </a:r>
            <a:r>
              <a:rPr lang="it-IT" sz="2400" dirty="0" smtClean="0">
                <a:latin typeface="Arial" pitchFamily="34" charset="0"/>
                <a:cs typeface="Arial" pitchFamily="34" charset="0"/>
              </a:rPr>
              <a:t>vengono indicate espressamente le priorità:</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AutoShape 2"/>
          <p:cNvSpPr>
            <a:spLocks noChangeArrowheads="1"/>
          </p:cNvSpPr>
          <p:nvPr/>
        </p:nvSpPr>
        <p:spPr bwMode="auto">
          <a:xfrm>
            <a:off x="179512" y="2420888"/>
            <a:ext cx="4896544" cy="1010952"/>
          </a:xfrm>
          <a:prstGeom prst="flowChartProcess">
            <a:avLst/>
          </a:prstGeom>
          <a:solidFill>
            <a:srgbClr val="FFCC66"/>
          </a:solidFill>
          <a:ln w="57150" cmpd="thickThin">
            <a:noFill/>
            <a:miter lim="800000"/>
            <a:headEnd/>
            <a:tailEnd/>
          </a:ln>
          <a:scene3d>
            <a:camera prst="orthographicFront"/>
            <a:lightRig rig="threePt" dir="t"/>
          </a:scene3d>
          <a:sp3d>
            <a:bevelT/>
          </a:sp3d>
        </p:spPr>
        <p:txBody>
          <a:bodyPr wrap="none" anchor="ctr"/>
          <a:lstStyle/>
          <a:p>
            <a:pPr algn="ctr" eaLnBrk="0" hangingPunct="0">
              <a:defRPr/>
            </a:pPr>
            <a:r>
              <a:rPr lang="it-IT" sz="2000" b="1" dirty="0" smtClean="0">
                <a:latin typeface="Arial" charset="0"/>
                <a:cs typeface="Arial" charset="0"/>
              </a:rPr>
              <a:t>S.c. </a:t>
            </a:r>
            <a:r>
              <a:rPr lang="it-IT" sz="2000" b="1" dirty="0" err="1" smtClean="0">
                <a:latin typeface="Arial" charset="0"/>
                <a:cs typeface="Arial" charset="0"/>
              </a:rPr>
              <a:t>SER.D.</a:t>
            </a:r>
            <a:r>
              <a:rPr lang="it-IT" sz="2000" b="1" dirty="0" smtClean="0">
                <a:latin typeface="Arial" charset="0"/>
                <a:cs typeface="Arial" charset="0"/>
              </a:rPr>
              <a:t> Area Penale e Penitenziaria</a:t>
            </a:r>
          </a:p>
        </p:txBody>
      </p:sp>
      <p:sp>
        <p:nvSpPr>
          <p:cNvPr id="105477" name="AutoShape 5"/>
          <p:cNvSpPr>
            <a:spLocks noChangeArrowheads="1"/>
          </p:cNvSpPr>
          <p:nvPr/>
        </p:nvSpPr>
        <p:spPr bwMode="auto">
          <a:xfrm>
            <a:off x="107505" y="4221089"/>
            <a:ext cx="1728192" cy="1008112"/>
          </a:xfrm>
          <a:prstGeom prst="flowChartProcess">
            <a:avLst/>
          </a:prstGeom>
          <a:solidFill>
            <a:srgbClr val="FFCC66"/>
          </a:solidFill>
          <a:ln w="57150" cmpd="thickThin">
            <a:solidFill>
              <a:srgbClr val="FFCC66"/>
            </a:solidFill>
            <a:miter lim="800000"/>
            <a:headEnd/>
            <a:tailEnd/>
          </a:ln>
          <a:scene3d>
            <a:camera prst="orthographicFront"/>
            <a:lightRig rig="threePt" dir="t"/>
          </a:scene3d>
          <a:sp3d>
            <a:bevelT/>
          </a:sp3d>
        </p:spPr>
        <p:txBody>
          <a:bodyPr wrap="none" anchor="ctr"/>
          <a:lstStyle/>
          <a:p>
            <a:pPr algn="ctr" eaLnBrk="0" hangingPunct="0">
              <a:defRPr/>
            </a:pPr>
            <a:endParaRPr lang="it-IT" sz="1600" b="1" dirty="0" smtClean="0">
              <a:solidFill>
                <a:schemeClr val="bg1"/>
              </a:solidFill>
              <a:latin typeface="Arial" charset="0"/>
              <a:cs typeface="Arial" charset="0"/>
            </a:endParaRPr>
          </a:p>
          <a:p>
            <a:pPr algn="ctr" eaLnBrk="0" hangingPunct="0">
              <a:defRPr/>
            </a:pPr>
            <a:endParaRPr lang="it-IT" sz="1600" b="1" dirty="0" smtClean="0">
              <a:latin typeface="Arial" charset="0"/>
              <a:cs typeface="Arial" charset="0"/>
            </a:endParaRPr>
          </a:p>
          <a:p>
            <a:pPr algn="ctr" eaLnBrk="0" hangingPunct="0">
              <a:defRPr/>
            </a:pPr>
            <a:endParaRPr lang="it-IT" sz="1600" b="1" dirty="0" smtClean="0">
              <a:latin typeface="Arial" charset="0"/>
              <a:cs typeface="Arial" charset="0"/>
            </a:endParaRPr>
          </a:p>
          <a:p>
            <a:pPr algn="ctr" eaLnBrk="0" hangingPunct="0">
              <a:defRPr/>
            </a:pPr>
            <a:r>
              <a:rPr lang="it-IT" sz="1600" b="1" dirty="0" smtClean="0">
                <a:latin typeface="Arial" charset="0"/>
                <a:cs typeface="Arial" charset="0"/>
              </a:rPr>
              <a:t>S.s. Penale  </a:t>
            </a:r>
          </a:p>
          <a:p>
            <a:pPr algn="ctr" eaLnBrk="0" hangingPunct="0">
              <a:defRPr/>
            </a:pPr>
            <a:r>
              <a:rPr lang="it-IT" sz="1600" b="1" dirty="0" smtClean="0">
                <a:latin typeface="Arial" charset="0"/>
                <a:cs typeface="Arial" charset="0"/>
              </a:rPr>
              <a:t>Minorile</a:t>
            </a:r>
          </a:p>
          <a:p>
            <a:pPr algn="ctr" eaLnBrk="0" hangingPunct="0">
              <a:defRPr/>
            </a:pPr>
            <a:r>
              <a:rPr lang="it-IT" sz="1600" b="1" dirty="0" smtClean="0">
                <a:latin typeface="Arial" charset="0"/>
                <a:cs typeface="Arial" charset="0"/>
              </a:rPr>
              <a:t>(SPAZIO BLU)</a:t>
            </a:r>
          </a:p>
          <a:p>
            <a:pPr algn="ctr" eaLnBrk="0" hangingPunct="0">
              <a:defRPr/>
            </a:pPr>
            <a:endParaRPr lang="it-IT" sz="1600" dirty="0" smtClean="0">
              <a:latin typeface="Arial" charset="0"/>
              <a:cs typeface="Arial" charset="0"/>
            </a:endParaRPr>
          </a:p>
          <a:p>
            <a:pPr algn="ctr" eaLnBrk="0" hangingPunct="0">
              <a:defRPr/>
            </a:pPr>
            <a:endParaRPr lang="it-IT" sz="1600" dirty="0" smtClean="0">
              <a:latin typeface="Arial" charset="0"/>
              <a:cs typeface="Arial" charset="0"/>
            </a:endParaRPr>
          </a:p>
          <a:p>
            <a:pPr algn="ctr" eaLnBrk="0" hangingPunct="0">
              <a:defRPr/>
            </a:pPr>
            <a:endParaRPr lang="it-IT" sz="1600" dirty="0">
              <a:solidFill>
                <a:schemeClr val="bg1"/>
              </a:solidFill>
              <a:latin typeface="Arial" charset="0"/>
              <a:cs typeface="Arial" charset="0"/>
            </a:endParaRPr>
          </a:p>
          <a:p>
            <a:pPr algn="ctr" eaLnBrk="0" hangingPunct="0">
              <a:defRPr/>
            </a:pPr>
            <a:endParaRPr lang="it-IT" sz="1600" dirty="0">
              <a:latin typeface="Arial" charset="0"/>
              <a:cs typeface="Arial" charset="0"/>
            </a:endParaRPr>
          </a:p>
        </p:txBody>
      </p:sp>
      <p:sp>
        <p:nvSpPr>
          <p:cNvPr id="24583" name="Line 31"/>
          <p:cNvSpPr>
            <a:spLocks noChangeShapeType="1"/>
          </p:cNvSpPr>
          <p:nvPr/>
        </p:nvSpPr>
        <p:spPr bwMode="auto">
          <a:xfrm>
            <a:off x="4787900" y="2492375"/>
            <a:ext cx="0" cy="0"/>
          </a:xfrm>
          <a:prstGeom prst="line">
            <a:avLst/>
          </a:prstGeom>
          <a:noFill/>
          <a:ln w="9525">
            <a:solidFill>
              <a:schemeClr val="tx1"/>
            </a:solidFill>
            <a:round/>
            <a:headEnd/>
            <a:tailEnd/>
          </a:ln>
        </p:spPr>
        <p:txBody>
          <a:bodyPr/>
          <a:lstStyle/>
          <a:p>
            <a:endParaRPr lang="it-IT"/>
          </a:p>
        </p:txBody>
      </p:sp>
      <p:sp>
        <p:nvSpPr>
          <p:cNvPr id="11" name="Text Box 14"/>
          <p:cNvSpPr txBox="1">
            <a:spLocks noChangeArrowheads="1"/>
          </p:cNvSpPr>
          <p:nvPr/>
        </p:nvSpPr>
        <p:spPr bwMode="auto">
          <a:xfrm>
            <a:off x="0" y="0"/>
            <a:ext cx="9286875" cy="830263"/>
          </a:xfrm>
          <a:prstGeom prst="rect">
            <a:avLst/>
          </a:prstGeom>
          <a:noFill/>
          <a:ln w="9525">
            <a:noFill/>
            <a:miter lim="800000"/>
            <a:headEnd/>
            <a:tailEnd/>
          </a:ln>
          <a:effectLst/>
        </p:spPr>
        <p:txBody>
          <a:bodyPr>
            <a:spAutoFit/>
          </a:bodyPr>
          <a:lstStyle/>
          <a:p>
            <a:pPr algn="ctr">
              <a:defRPr/>
            </a:pPr>
            <a:endParaRPr lang="it-IT" sz="1200" b="1">
              <a:solidFill>
                <a:srgbClr val="FFFF00"/>
              </a:solidFill>
              <a:effectLst>
                <a:outerShdw blurRad="38100" dist="38100" dir="2700000" algn="tl">
                  <a:srgbClr val="000000"/>
                </a:outerShdw>
              </a:effectLst>
              <a:latin typeface="Arial" charset="0"/>
              <a:cs typeface="Arial" charset="0"/>
            </a:endParaRPr>
          </a:p>
          <a:p>
            <a:pPr algn="ctr">
              <a:defRPr/>
            </a:pPr>
            <a:endParaRPr lang="it-IT" sz="1600">
              <a:solidFill>
                <a:srgbClr val="FFC000"/>
              </a:solidFill>
              <a:effectLst>
                <a:outerShdw blurRad="38100" dist="38100" dir="2700000" algn="tl">
                  <a:srgbClr val="000000"/>
                </a:outerShdw>
              </a:effectLst>
              <a:latin typeface="Arial" charset="0"/>
              <a:cs typeface="Arial" charset="0"/>
            </a:endParaRPr>
          </a:p>
          <a:p>
            <a:pPr algn="ctr">
              <a:lnSpc>
                <a:spcPct val="85000"/>
              </a:lnSpc>
              <a:defRPr/>
            </a:pPr>
            <a:endParaRPr lang="it-IT" sz="1200" b="1" i="1">
              <a:latin typeface="Tahoma" pitchFamily="34" charset="0"/>
            </a:endParaRPr>
          </a:p>
          <a:p>
            <a:pPr algn="ctr">
              <a:lnSpc>
                <a:spcPct val="85000"/>
              </a:lnSpc>
              <a:defRPr/>
            </a:pPr>
            <a:endParaRPr lang="it-IT" sz="1200" b="1" i="1">
              <a:latin typeface="Tahoma" pitchFamily="34" charset="0"/>
            </a:endParaRPr>
          </a:p>
        </p:txBody>
      </p:sp>
      <p:sp>
        <p:nvSpPr>
          <p:cNvPr id="14" name="AutoShape 5"/>
          <p:cNvSpPr>
            <a:spLocks noChangeArrowheads="1"/>
          </p:cNvSpPr>
          <p:nvPr/>
        </p:nvSpPr>
        <p:spPr bwMode="auto">
          <a:xfrm>
            <a:off x="2411761" y="4214813"/>
            <a:ext cx="1512168" cy="942379"/>
          </a:xfrm>
          <a:prstGeom prst="flowChartProcess">
            <a:avLst/>
          </a:prstGeom>
          <a:solidFill>
            <a:srgbClr val="FFCC66"/>
          </a:solidFill>
          <a:ln w="57150" cmpd="thickThin">
            <a:solidFill>
              <a:srgbClr val="FFCC66"/>
            </a:solidFill>
            <a:miter lim="800000"/>
            <a:headEnd/>
            <a:tailEnd/>
          </a:ln>
          <a:scene3d>
            <a:camera prst="orthographicFront"/>
            <a:lightRig rig="threePt" dir="t"/>
          </a:scene3d>
          <a:sp3d>
            <a:bevelT/>
          </a:sp3d>
        </p:spPr>
        <p:txBody>
          <a:bodyPr wrap="none" anchor="ctr"/>
          <a:lstStyle/>
          <a:p>
            <a:pPr algn="ctr" eaLnBrk="0" hangingPunct="0">
              <a:defRPr/>
            </a:pPr>
            <a:r>
              <a:rPr lang="it-IT" sz="1600" b="1" dirty="0" smtClean="0">
                <a:latin typeface="Arial" charset="0"/>
                <a:cs typeface="Arial" charset="0"/>
              </a:rPr>
              <a:t>S.s. </a:t>
            </a:r>
            <a:r>
              <a:rPr lang="it-IT" sz="1600" b="1" dirty="0" err="1" smtClean="0">
                <a:latin typeface="Arial" charset="0"/>
                <a:cs typeface="Arial" charset="0"/>
              </a:rPr>
              <a:t>SER.D.</a:t>
            </a:r>
            <a:endParaRPr lang="it-IT" sz="1600" b="1" dirty="0" smtClean="0">
              <a:latin typeface="Arial" charset="0"/>
              <a:cs typeface="Arial" charset="0"/>
            </a:endParaRPr>
          </a:p>
          <a:p>
            <a:pPr algn="ctr" eaLnBrk="0" hangingPunct="0">
              <a:defRPr/>
            </a:pPr>
            <a:r>
              <a:rPr lang="it-IT" sz="1600" b="1" dirty="0" smtClean="0">
                <a:latin typeface="Arial" charset="0"/>
                <a:cs typeface="Arial" charset="0"/>
              </a:rPr>
              <a:t>C.C. </a:t>
            </a:r>
          </a:p>
          <a:p>
            <a:pPr algn="ctr" eaLnBrk="0" hangingPunct="0">
              <a:defRPr/>
            </a:pPr>
            <a:r>
              <a:rPr lang="it-IT" sz="1600" b="1" dirty="0" smtClean="0">
                <a:latin typeface="Arial" charset="0"/>
                <a:cs typeface="Arial" charset="0"/>
              </a:rPr>
              <a:t>San Vittore</a:t>
            </a:r>
            <a:endParaRPr lang="it-IT" sz="1600" b="1" dirty="0">
              <a:latin typeface="Arial" charset="0"/>
              <a:cs typeface="Arial" charset="0"/>
            </a:endParaRPr>
          </a:p>
        </p:txBody>
      </p:sp>
      <p:sp>
        <p:nvSpPr>
          <p:cNvPr id="15" name="AutoShape 5"/>
          <p:cNvSpPr>
            <a:spLocks noChangeArrowheads="1"/>
          </p:cNvSpPr>
          <p:nvPr/>
        </p:nvSpPr>
        <p:spPr bwMode="auto">
          <a:xfrm>
            <a:off x="4283968" y="4221088"/>
            <a:ext cx="1441301" cy="1014387"/>
          </a:xfrm>
          <a:prstGeom prst="flowChartProcess">
            <a:avLst/>
          </a:prstGeom>
          <a:solidFill>
            <a:srgbClr val="FFCC66"/>
          </a:solidFill>
          <a:ln w="57150" cmpd="thickThin">
            <a:solidFill>
              <a:srgbClr val="FFCC66"/>
            </a:solidFill>
            <a:miter lim="800000"/>
            <a:headEnd/>
            <a:tailEnd/>
          </a:ln>
          <a:scene3d>
            <a:camera prst="orthographicFront"/>
            <a:lightRig rig="threePt" dir="t"/>
          </a:scene3d>
          <a:sp3d>
            <a:bevelT/>
          </a:sp3d>
        </p:spPr>
        <p:txBody>
          <a:bodyPr wrap="none" anchor="ctr"/>
          <a:lstStyle/>
          <a:p>
            <a:pPr algn="ctr" eaLnBrk="0" hangingPunct="0">
              <a:defRPr/>
            </a:pPr>
            <a:r>
              <a:rPr lang="it-IT" sz="1600" b="1" dirty="0" err="1" smtClean="0">
                <a:latin typeface="Arial" charset="0"/>
                <a:cs typeface="Arial" charset="0"/>
              </a:rPr>
              <a:t>S.s.Trattamento</a:t>
            </a:r>
            <a:endParaRPr lang="it-IT" sz="1600" b="1" dirty="0" smtClean="0">
              <a:latin typeface="Arial" charset="0"/>
              <a:cs typeface="Arial" charset="0"/>
            </a:endParaRPr>
          </a:p>
          <a:p>
            <a:pPr algn="ctr" eaLnBrk="0" hangingPunct="0">
              <a:defRPr/>
            </a:pPr>
            <a:r>
              <a:rPr lang="it-IT" sz="1600" b="1" dirty="0" smtClean="0">
                <a:latin typeface="Arial" charset="0"/>
                <a:cs typeface="Arial" charset="0"/>
              </a:rPr>
              <a:t>Avanzato</a:t>
            </a:r>
          </a:p>
          <a:p>
            <a:pPr algn="ctr" eaLnBrk="0" hangingPunct="0">
              <a:defRPr/>
            </a:pPr>
            <a:r>
              <a:rPr lang="it-IT" sz="1600" b="1" dirty="0" smtClean="0">
                <a:latin typeface="Arial" charset="0"/>
                <a:cs typeface="Arial" charset="0"/>
              </a:rPr>
              <a:t>(LA NAVE</a:t>
            </a:r>
            <a:r>
              <a:rPr lang="it-IT" sz="1600" dirty="0" smtClean="0">
                <a:latin typeface="Arial" charset="0"/>
                <a:cs typeface="Arial" charset="0"/>
              </a:rPr>
              <a:t>)</a:t>
            </a:r>
            <a:endParaRPr lang="it-IT" sz="1600" dirty="0">
              <a:latin typeface="Arial" charset="0"/>
              <a:cs typeface="Arial" charset="0"/>
            </a:endParaRPr>
          </a:p>
        </p:txBody>
      </p:sp>
      <p:sp>
        <p:nvSpPr>
          <p:cNvPr id="16" name="AutoShape 5"/>
          <p:cNvSpPr>
            <a:spLocks noChangeArrowheads="1"/>
          </p:cNvSpPr>
          <p:nvPr/>
        </p:nvSpPr>
        <p:spPr bwMode="auto">
          <a:xfrm>
            <a:off x="6012160" y="4221088"/>
            <a:ext cx="1405011" cy="1086395"/>
          </a:xfrm>
          <a:prstGeom prst="flowChartProcess">
            <a:avLst/>
          </a:prstGeom>
          <a:solidFill>
            <a:srgbClr val="FFCC66"/>
          </a:solidFill>
          <a:ln w="57150" cmpd="thickThin">
            <a:solidFill>
              <a:srgbClr val="FFCC66"/>
            </a:solidFill>
            <a:miter lim="800000"/>
            <a:headEnd/>
            <a:tailEnd/>
          </a:ln>
          <a:scene3d>
            <a:camera prst="orthographicFront"/>
            <a:lightRig rig="threePt" dir="t"/>
          </a:scene3d>
          <a:sp3d>
            <a:bevelT/>
          </a:sp3d>
        </p:spPr>
        <p:txBody>
          <a:bodyPr wrap="none" anchor="ctr"/>
          <a:lstStyle/>
          <a:p>
            <a:pPr algn="ctr" eaLnBrk="0" hangingPunct="0">
              <a:defRPr/>
            </a:pPr>
            <a:r>
              <a:rPr lang="it-IT" sz="1600" b="1" dirty="0" smtClean="0">
                <a:latin typeface="Arial" charset="0"/>
                <a:cs typeface="Arial" charset="0"/>
              </a:rPr>
              <a:t>S.s. </a:t>
            </a:r>
            <a:r>
              <a:rPr lang="it-IT" sz="1600" b="1" dirty="0" err="1" smtClean="0">
                <a:latin typeface="Arial" charset="0"/>
                <a:cs typeface="Arial" charset="0"/>
              </a:rPr>
              <a:t>C.R.</a:t>
            </a:r>
            <a:r>
              <a:rPr lang="it-IT" sz="1600" b="1" dirty="0" smtClean="0">
                <a:latin typeface="Arial" charset="0"/>
                <a:cs typeface="Arial" charset="0"/>
              </a:rPr>
              <a:t> </a:t>
            </a:r>
          </a:p>
          <a:p>
            <a:pPr algn="ctr" eaLnBrk="0" hangingPunct="0">
              <a:defRPr/>
            </a:pPr>
            <a:r>
              <a:rPr lang="it-IT" sz="1600" b="1" dirty="0" smtClean="0">
                <a:latin typeface="Arial" charset="0"/>
                <a:cs typeface="Arial" charset="0"/>
              </a:rPr>
              <a:t>Bollate</a:t>
            </a:r>
          </a:p>
          <a:p>
            <a:pPr algn="ctr" eaLnBrk="0" hangingPunct="0">
              <a:defRPr/>
            </a:pPr>
            <a:r>
              <a:rPr lang="it-IT" sz="1600" b="1" dirty="0" smtClean="0">
                <a:latin typeface="Arial" charset="0"/>
                <a:cs typeface="Arial" charset="0"/>
              </a:rPr>
              <a:t>Tribunale</a:t>
            </a:r>
            <a:endParaRPr lang="it-IT" sz="1600" b="1" dirty="0">
              <a:latin typeface="Arial" charset="0"/>
              <a:cs typeface="Arial" charset="0"/>
            </a:endParaRPr>
          </a:p>
        </p:txBody>
      </p:sp>
      <p:sp>
        <p:nvSpPr>
          <p:cNvPr id="4110" name="Segnaposto numero diapositiva 51"/>
          <p:cNvSpPr>
            <a:spLocks noGrp="1"/>
          </p:cNvSpPr>
          <p:nvPr>
            <p:ph type="sldNum" sz="quarter" idx="12"/>
          </p:nvPr>
        </p:nvSpPr>
        <p:spPr>
          <a:xfrm>
            <a:off x="7010400" y="6381750"/>
            <a:ext cx="2133600" cy="476250"/>
          </a:xfrm>
        </p:spPr>
        <p:txBody>
          <a:bodyPr/>
          <a:lstStyle/>
          <a:p>
            <a:pPr>
              <a:defRPr/>
            </a:pPr>
            <a:fld id="{C80529DB-85A7-4F10-B246-10671D8C951B}" type="slidenum">
              <a:rPr lang="it-IT"/>
              <a:pPr>
                <a:defRPr/>
              </a:pPr>
              <a:t>17</a:t>
            </a:fld>
            <a:endParaRPr lang="it-IT"/>
          </a:p>
        </p:txBody>
      </p:sp>
      <p:sp>
        <p:nvSpPr>
          <p:cNvPr id="24600" name="Text Box 33"/>
          <p:cNvSpPr txBox="1">
            <a:spLocks noChangeArrowheads="1"/>
          </p:cNvSpPr>
          <p:nvPr/>
        </p:nvSpPr>
        <p:spPr bwMode="auto">
          <a:xfrm>
            <a:off x="0" y="0"/>
            <a:ext cx="9144000" cy="369888"/>
          </a:xfrm>
          <a:prstGeom prst="rect">
            <a:avLst/>
          </a:prstGeom>
          <a:noFill/>
          <a:ln w="9525">
            <a:noFill/>
            <a:miter lim="800000"/>
            <a:headEnd/>
            <a:tailEnd/>
          </a:ln>
        </p:spPr>
        <p:txBody>
          <a:bodyPr>
            <a:spAutoFit/>
          </a:bodyPr>
          <a:lstStyle/>
          <a:p>
            <a:endParaRPr lang="it-IT"/>
          </a:p>
        </p:txBody>
      </p:sp>
      <p:sp>
        <p:nvSpPr>
          <p:cNvPr id="24601" name="Text Box 34"/>
          <p:cNvSpPr txBox="1">
            <a:spLocks noChangeArrowheads="1"/>
          </p:cNvSpPr>
          <p:nvPr/>
        </p:nvSpPr>
        <p:spPr bwMode="auto">
          <a:xfrm>
            <a:off x="0" y="0"/>
            <a:ext cx="9144000" cy="862013"/>
          </a:xfrm>
          <a:prstGeom prst="rect">
            <a:avLst/>
          </a:prstGeom>
          <a:noFill/>
          <a:ln w="9525">
            <a:noFill/>
            <a:miter lim="800000"/>
            <a:headEnd/>
            <a:tailEnd/>
          </a:ln>
        </p:spPr>
        <p:txBody>
          <a:bodyPr>
            <a:spAutoFit/>
          </a:bodyPr>
          <a:lstStyle/>
          <a:p>
            <a:pPr algn="ctr"/>
            <a:endParaRPr lang="it-IT" sz="1600">
              <a:solidFill>
                <a:srgbClr val="FFCC66"/>
              </a:solidFill>
              <a:latin typeface="Arial" charset="0"/>
            </a:endParaRPr>
          </a:p>
          <a:p>
            <a:endParaRPr lang="it-IT" sz="1600" i="1">
              <a:latin typeface="Arial" charset="0"/>
            </a:endParaRPr>
          </a:p>
          <a:p>
            <a:endParaRPr lang="it-IT"/>
          </a:p>
        </p:txBody>
      </p:sp>
      <p:pic>
        <p:nvPicPr>
          <p:cNvPr id="1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00825"/>
            <a:ext cx="1440160" cy="526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AutoShape 2"/>
          <p:cNvSpPr>
            <a:spLocks noChangeArrowheads="1"/>
          </p:cNvSpPr>
          <p:nvPr/>
        </p:nvSpPr>
        <p:spPr bwMode="auto">
          <a:xfrm>
            <a:off x="1547664" y="836712"/>
            <a:ext cx="7056784" cy="1008112"/>
          </a:xfrm>
          <a:prstGeom prst="flowChartProcess">
            <a:avLst/>
          </a:prstGeom>
          <a:solidFill>
            <a:srgbClr val="FFCC66"/>
          </a:solidFill>
          <a:ln w="57150" cmpd="thickThin">
            <a:noFill/>
            <a:miter lim="800000"/>
            <a:headEnd/>
            <a:tailEnd/>
          </a:ln>
          <a:scene3d>
            <a:camera prst="orthographicFront"/>
            <a:lightRig rig="threePt" dir="t"/>
          </a:scene3d>
          <a:sp3d>
            <a:bevelT/>
          </a:sp3d>
        </p:spPr>
        <p:txBody>
          <a:bodyPr wrap="none" anchor="ctr"/>
          <a:lstStyle/>
          <a:p>
            <a:pPr algn="ctr" eaLnBrk="0" hangingPunct="0">
              <a:defRPr/>
            </a:pPr>
            <a:r>
              <a:rPr lang="it-IT" sz="2000" b="1" dirty="0" smtClean="0">
                <a:latin typeface="Arial" charset="0"/>
                <a:cs typeface="Arial" charset="0"/>
              </a:rPr>
              <a:t>DIPARTIMENTO SALUTE MENTALE E DIPENDENZE</a:t>
            </a:r>
          </a:p>
        </p:txBody>
      </p:sp>
      <p:sp>
        <p:nvSpPr>
          <p:cNvPr id="21" name="AutoShape 2"/>
          <p:cNvSpPr>
            <a:spLocks noChangeArrowheads="1"/>
          </p:cNvSpPr>
          <p:nvPr/>
        </p:nvSpPr>
        <p:spPr bwMode="auto">
          <a:xfrm>
            <a:off x="5615608" y="2420888"/>
            <a:ext cx="3528392" cy="1008112"/>
          </a:xfrm>
          <a:prstGeom prst="flowChartProcess">
            <a:avLst/>
          </a:prstGeom>
          <a:solidFill>
            <a:srgbClr val="FFCC66"/>
          </a:solidFill>
          <a:ln w="57150" cmpd="thickThin">
            <a:noFill/>
            <a:miter lim="800000"/>
            <a:headEnd/>
            <a:tailEnd/>
          </a:ln>
          <a:scene3d>
            <a:camera prst="orthographicFront"/>
            <a:lightRig rig="threePt" dir="t"/>
          </a:scene3d>
          <a:sp3d>
            <a:bevelT/>
          </a:sp3d>
        </p:spPr>
        <p:txBody>
          <a:bodyPr wrap="none" anchor="ctr"/>
          <a:lstStyle/>
          <a:p>
            <a:pPr algn="ctr" eaLnBrk="0" hangingPunct="0">
              <a:defRPr/>
            </a:pPr>
            <a:r>
              <a:rPr lang="it-IT" sz="2000" b="1" dirty="0" smtClean="0">
                <a:latin typeface="Arial" charset="0"/>
                <a:cs typeface="Arial" charset="0"/>
              </a:rPr>
              <a:t>S.c. </a:t>
            </a:r>
            <a:r>
              <a:rPr lang="it-IT" sz="2000" b="1" dirty="0" err="1" smtClean="0">
                <a:latin typeface="Arial" charset="0"/>
                <a:cs typeface="Arial" charset="0"/>
              </a:rPr>
              <a:t>SER.D.</a:t>
            </a:r>
            <a:r>
              <a:rPr lang="it-IT" sz="2000" b="1" dirty="0" smtClean="0">
                <a:latin typeface="Arial" charset="0"/>
                <a:cs typeface="Arial" charset="0"/>
              </a:rPr>
              <a:t> </a:t>
            </a:r>
            <a:r>
              <a:rPr lang="it-IT" sz="2000" b="1" dirty="0" err="1" smtClean="0">
                <a:latin typeface="Arial" charset="0"/>
                <a:cs typeface="Arial" charset="0"/>
              </a:rPr>
              <a:t>TerrItoriale</a:t>
            </a:r>
            <a:endParaRPr lang="it-IT" sz="2000" b="1" dirty="0">
              <a:latin typeface="Arial" charset="0"/>
              <a:cs typeface="Arial" charset="0"/>
            </a:endParaRPr>
          </a:p>
        </p:txBody>
      </p:sp>
      <p:sp>
        <p:nvSpPr>
          <p:cNvPr id="22" name="AutoShape 5"/>
          <p:cNvSpPr>
            <a:spLocks noChangeArrowheads="1"/>
          </p:cNvSpPr>
          <p:nvPr/>
        </p:nvSpPr>
        <p:spPr bwMode="auto">
          <a:xfrm>
            <a:off x="7646044" y="4214813"/>
            <a:ext cx="1405011" cy="1086395"/>
          </a:xfrm>
          <a:prstGeom prst="flowChartProcess">
            <a:avLst/>
          </a:prstGeom>
          <a:solidFill>
            <a:srgbClr val="FFCC66"/>
          </a:solidFill>
          <a:ln w="57150" cmpd="thickThin">
            <a:solidFill>
              <a:srgbClr val="FFCC66"/>
            </a:solidFill>
            <a:miter lim="800000"/>
            <a:headEnd/>
            <a:tailEnd/>
          </a:ln>
          <a:scene3d>
            <a:camera prst="orthographicFront"/>
            <a:lightRig rig="threePt" dir="t"/>
          </a:scene3d>
          <a:sp3d>
            <a:bevelT/>
          </a:sp3d>
        </p:spPr>
        <p:txBody>
          <a:bodyPr wrap="none" anchor="ctr"/>
          <a:lstStyle/>
          <a:p>
            <a:pPr algn="ctr" eaLnBrk="0" hangingPunct="0">
              <a:defRPr/>
            </a:pPr>
            <a:r>
              <a:rPr lang="it-IT" sz="1600" b="1" dirty="0" smtClean="0">
                <a:latin typeface="Arial" charset="0"/>
                <a:cs typeface="Arial" charset="0"/>
              </a:rPr>
              <a:t>S.s. </a:t>
            </a:r>
            <a:r>
              <a:rPr lang="it-IT" sz="1600" b="1" dirty="0" err="1" smtClean="0">
                <a:latin typeface="Arial" charset="0"/>
                <a:cs typeface="Arial" charset="0"/>
              </a:rPr>
              <a:t>C.R.</a:t>
            </a:r>
            <a:r>
              <a:rPr lang="it-IT" sz="1600" b="1" dirty="0" smtClean="0">
                <a:latin typeface="Arial" charset="0"/>
                <a:cs typeface="Arial" charset="0"/>
              </a:rPr>
              <a:t> </a:t>
            </a:r>
          </a:p>
          <a:p>
            <a:pPr algn="ctr" eaLnBrk="0" hangingPunct="0">
              <a:defRPr/>
            </a:pPr>
            <a:r>
              <a:rPr lang="it-IT" sz="1600" b="1" dirty="0" smtClean="0">
                <a:latin typeface="Arial" charset="0"/>
                <a:cs typeface="Arial" charset="0"/>
              </a:rPr>
              <a:t>Opera</a:t>
            </a:r>
          </a:p>
          <a:p>
            <a:pPr algn="ctr" eaLnBrk="0" hangingPunct="0">
              <a:defRPr/>
            </a:pPr>
            <a:r>
              <a:rPr lang="it-IT" sz="1600" b="1" dirty="0" smtClean="0">
                <a:latin typeface="Arial" charset="0"/>
                <a:cs typeface="Arial" charset="0"/>
              </a:rPr>
              <a:t>(La Vela)</a:t>
            </a:r>
            <a:endParaRPr lang="it-IT" sz="1600" b="1" dirty="0">
              <a:latin typeface="Arial" charset="0"/>
              <a:cs typeface="Arial" charset="0"/>
            </a:endParaRPr>
          </a:p>
        </p:txBody>
      </p:sp>
      <p:cxnSp>
        <p:nvCxnSpPr>
          <p:cNvPr id="3" name="Connettore 1 2"/>
          <p:cNvCxnSpPr/>
          <p:nvPr/>
        </p:nvCxnSpPr>
        <p:spPr>
          <a:xfrm>
            <a:off x="2627784" y="3431840"/>
            <a:ext cx="0" cy="285192"/>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a:off x="827584" y="3717032"/>
            <a:ext cx="7704856"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827584" y="3717032"/>
            <a:ext cx="0" cy="43204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3165487" y="3717032"/>
            <a:ext cx="0" cy="43204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a:off x="5220072" y="3717032"/>
            <a:ext cx="0" cy="43204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a:off x="6588224" y="3717032"/>
            <a:ext cx="0" cy="43204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a:off x="8532440" y="3717032"/>
            <a:ext cx="0" cy="432048"/>
          </a:xfrm>
          <a:prstGeom prst="straightConnector1">
            <a:avLst/>
          </a:prstGeom>
          <a:ln>
            <a:prstDash val="lgDash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wipe(up)">
                                      <p:cBhvr>
                                        <p:cTn id="7" dur="500"/>
                                        <p:tgtEl>
                                          <p:spTgt spid="10547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5477"/>
                                        </p:tgtEl>
                                        <p:attrNameLst>
                                          <p:attrName>style.visibility</p:attrName>
                                        </p:attrNameLst>
                                      </p:cBhvr>
                                      <p:to>
                                        <p:strVal val="visible"/>
                                      </p:to>
                                    </p:set>
                                    <p:animEffect transition="in" filter="wipe(up)">
                                      <p:cBhvr>
                                        <p:cTn id="11" dur="500"/>
                                        <p:tgtEl>
                                          <p:spTgt spid="10547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58888" y="333375"/>
            <a:ext cx="6769100" cy="719138"/>
          </a:xfrm>
        </p:spPr>
        <p:txBody>
          <a:bodyPr/>
          <a:lstStyle/>
          <a:p>
            <a:pPr eaLnBrk="1" hangingPunct="1"/>
            <a:r>
              <a:rPr lang="it-IT" sz="3200" b="1" dirty="0" smtClean="0">
                <a:cs typeface="Arial" charset="0"/>
              </a:rPr>
              <a:t>Riferimenti Normativi</a:t>
            </a:r>
          </a:p>
        </p:txBody>
      </p:sp>
      <p:sp>
        <p:nvSpPr>
          <p:cNvPr id="4099" name="Line 9"/>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4101" name="Rectangle 15"/>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r>
              <a:rPr lang="it-IT" b="1" dirty="0" smtClean="0">
                <a:solidFill>
                  <a:schemeClr val="tx2"/>
                </a:solidFill>
                <a:latin typeface="Century Gothic" pitchFamily="34" charset="0"/>
              </a:rPr>
              <a:t>L</a:t>
            </a:r>
            <a:endParaRPr lang="it-IT" b="1" i="1" dirty="0">
              <a:solidFill>
                <a:schemeClr val="bg1"/>
              </a:solidFill>
            </a:endParaRPr>
          </a:p>
        </p:txBody>
      </p:sp>
      <p:pic>
        <p:nvPicPr>
          <p:cNvPr id="4102" name="Picture 17"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grpSp>
        <p:nvGrpSpPr>
          <p:cNvPr id="2" name="Gruppo 56"/>
          <p:cNvGrpSpPr>
            <a:grpSpLocks/>
          </p:cNvGrpSpPr>
          <p:nvPr/>
        </p:nvGrpSpPr>
        <p:grpSpPr bwMode="auto">
          <a:xfrm>
            <a:off x="4556125" y="1989138"/>
            <a:ext cx="4587875" cy="3662362"/>
            <a:chOff x="4682804" y="2433690"/>
            <a:chExt cx="4587875" cy="3662363"/>
          </a:xfrm>
        </p:grpSpPr>
        <p:grpSp>
          <p:nvGrpSpPr>
            <p:cNvPr id="3" name="Group 22"/>
            <p:cNvGrpSpPr>
              <a:grpSpLocks noChangeAspect="1"/>
            </p:cNvGrpSpPr>
            <p:nvPr/>
          </p:nvGrpSpPr>
          <p:grpSpPr bwMode="auto">
            <a:xfrm rot="-685269">
              <a:off x="4682804" y="2433690"/>
              <a:ext cx="4587875" cy="3662363"/>
              <a:chOff x="672" y="4096"/>
              <a:chExt cx="2890" cy="2307"/>
            </a:xfrm>
          </p:grpSpPr>
          <p:sp>
            <p:nvSpPr>
              <p:cNvPr id="4125" name="AutoShape 21"/>
              <p:cNvSpPr>
                <a:spLocks noChangeAspect="1" noChangeArrowheads="1" noTextEdit="1"/>
              </p:cNvSpPr>
              <p:nvPr/>
            </p:nvSpPr>
            <p:spPr bwMode="auto">
              <a:xfrm>
                <a:off x="672" y="4096"/>
                <a:ext cx="2890" cy="2307"/>
              </a:xfrm>
              <a:prstGeom prst="rect">
                <a:avLst/>
              </a:prstGeom>
              <a:noFill/>
              <a:ln w="9525">
                <a:noFill/>
                <a:miter lim="800000"/>
                <a:headEnd/>
                <a:tailEnd/>
              </a:ln>
            </p:spPr>
            <p:txBody>
              <a:bodyPr/>
              <a:lstStyle/>
              <a:p>
                <a:endParaRPr lang="it-IT"/>
              </a:p>
            </p:txBody>
          </p:sp>
          <p:sp>
            <p:nvSpPr>
              <p:cNvPr id="4126" name="Freeform 23"/>
              <p:cNvSpPr>
                <a:spLocks/>
              </p:cNvSpPr>
              <p:nvPr/>
            </p:nvSpPr>
            <p:spPr bwMode="auto">
              <a:xfrm>
                <a:off x="682" y="4151"/>
                <a:ext cx="2805" cy="2242"/>
              </a:xfrm>
              <a:custGeom>
                <a:avLst/>
                <a:gdLst>
                  <a:gd name="T0" fmla="*/ 2536 w 2805"/>
                  <a:gd name="T1" fmla="*/ 2242 h 2242"/>
                  <a:gd name="T2" fmla="*/ 0 w 2805"/>
                  <a:gd name="T3" fmla="*/ 1843 h 2242"/>
                  <a:gd name="T4" fmla="*/ 294 w 2805"/>
                  <a:gd name="T5" fmla="*/ 0 h 2242"/>
                  <a:gd name="T6" fmla="*/ 2805 w 2805"/>
                  <a:gd name="T7" fmla="*/ 393 h 2242"/>
                  <a:gd name="T8" fmla="*/ 2536 w 2805"/>
                  <a:gd name="T9" fmla="*/ 2242 h 2242"/>
                  <a:gd name="T10" fmla="*/ 0 60000 65536"/>
                  <a:gd name="T11" fmla="*/ 0 60000 65536"/>
                  <a:gd name="T12" fmla="*/ 0 60000 65536"/>
                  <a:gd name="T13" fmla="*/ 0 60000 65536"/>
                  <a:gd name="T14" fmla="*/ 0 60000 65536"/>
                  <a:gd name="T15" fmla="*/ 0 w 2805"/>
                  <a:gd name="T16" fmla="*/ 0 h 2242"/>
                  <a:gd name="T17" fmla="*/ 2805 w 2805"/>
                  <a:gd name="T18" fmla="*/ 2242 h 2242"/>
                </a:gdLst>
                <a:ahLst/>
                <a:cxnLst>
                  <a:cxn ang="T10">
                    <a:pos x="T0" y="T1"/>
                  </a:cxn>
                  <a:cxn ang="T11">
                    <a:pos x="T2" y="T3"/>
                  </a:cxn>
                  <a:cxn ang="T12">
                    <a:pos x="T4" y="T5"/>
                  </a:cxn>
                  <a:cxn ang="T13">
                    <a:pos x="T6" y="T7"/>
                  </a:cxn>
                  <a:cxn ang="T14">
                    <a:pos x="T8" y="T9"/>
                  </a:cxn>
                </a:cxnLst>
                <a:rect l="T15" t="T16" r="T17" b="T18"/>
                <a:pathLst>
                  <a:path w="2805" h="2242">
                    <a:moveTo>
                      <a:pt x="2536" y="2242"/>
                    </a:moveTo>
                    <a:lnTo>
                      <a:pt x="0" y="1843"/>
                    </a:lnTo>
                    <a:lnTo>
                      <a:pt x="294" y="0"/>
                    </a:lnTo>
                    <a:lnTo>
                      <a:pt x="2805" y="393"/>
                    </a:lnTo>
                    <a:lnTo>
                      <a:pt x="2536" y="2242"/>
                    </a:lnTo>
                    <a:close/>
                  </a:path>
                </a:pathLst>
              </a:custGeom>
              <a:solidFill>
                <a:srgbClr val="B0B6B8"/>
              </a:solidFill>
              <a:ln w="9525">
                <a:noFill/>
                <a:round/>
                <a:headEnd/>
                <a:tailEnd/>
              </a:ln>
            </p:spPr>
            <p:txBody>
              <a:bodyPr/>
              <a:lstStyle/>
              <a:p>
                <a:endParaRPr lang="it-IT"/>
              </a:p>
            </p:txBody>
          </p:sp>
          <p:sp>
            <p:nvSpPr>
              <p:cNvPr id="4127" name="Freeform 24"/>
              <p:cNvSpPr>
                <a:spLocks/>
              </p:cNvSpPr>
              <p:nvPr/>
            </p:nvSpPr>
            <p:spPr bwMode="auto">
              <a:xfrm>
                <a:off x="707" y="4106"/>
                <a:ext cx="2845" cy="2242"/>
              </a:xfrm>
              <a:custGeom>
                <a:avLst/>
                <a:gdLst>
                  <a:gd name="T0" fmla="*/ 2571 w 2845"/>
                  <a:gd name="T1" fmla="*/ 2242 h 2242"/>
                  <a:gd name="T2" fmla="*/ 0 w 2845"/>
                  <a:gd name="T3" fmla="*/ 1844 h 2242"/>
                  <a:gd name="T4" fmla="*/ 279 w 2845"/>
                  <a:gd name="T5" fmla="*/ 0 h 2242"/>
                  <a:gd name="T6" fmla="*/ 2845 w 2845"/>
                  <a:gd name="T7" fmla="*/ 404 h 2242"/>
                  <a:gd name="T8" fmla="*/ 2571 w 2845"/>
                  <a:gd name="T9" fmla="*/ 2242 h 2242"/>
                  <a:gd name="T10" fmla="*/ 0 60000 65536"/>
                  <a:gd name="T11" fmla="*/ 0 60000 65536"/>
                  <a:gd name="T12" fmla="*/ 0 60000 65536"/>
                  <a:gd name="T13" fmla="*/ 0 60000 65536"/>
                  <a:gd name="T14" fmla="*/ 0 60000 65536"/>
                  <a:gd name="T15" fmla="*/ 0 w 2845"/>
                  <a:gd name="T16" fmla="*/ 0 h 2242"/>
                  <a:gd name="T17" fmla="*/ 2845 w 2845"/>
                  <a:gd name="T18" fmla="*/ 2242 h 2242"/>
                </a:gdLst>
                <a:ahLst/>
                <a:cxnLst>
                  <a:cxn ang="T10">
                    <a:pos x="T0" y="T1"/>
                  </a:cxn>
                  <a:cxn ang="T11">
                    <a:pos x="T2" y="T3"/>
                  </a:cxn>
                  <a:cxn ang="T12">
                    <a:pos x="T4" y="T5"/>
                  </a:cxn>
                  <a:cxn ang="T13">
                    <a:pos x="T6" y="T7"/>
                  </a:cxn>
                  <a:cxn ang="T14">
                    <a:pos x="T8" y="T9"/>
                  </a:cxn>
                </a:cxnLst>
                <a:rect l="T15" t="T16" r="T17" b="T18"/>
                <a:pathLst>
                  <a:path w="2845" h="2242">
                    <a:moveTo>
                      <a:pt x="2571" y="2242"/>
                    </a:moveTo>
                    <a:lnTo>
                      <a:pt x="0" y="1844"/>
                    </a:lnTo>
                    <a:lnTo>
                      <a:pt x="279" y="0"/>
                    </a:lnTo>
                    <a:lnTo>
                      <a:pt x="2845" y="404"/>
                    </a:lnTo>
                    <a:lnTo>
                      <a:pt x="2571" y="2242"/>
                    </a:lnTo>
                    <a:close/>
                  </a:path>
                </a:pathLst>
              </a:custGeom>
              <a:solidFill>
                <a:srgbClr val="FAF8EF"/>
              </a:solidFill>
              <a:ln w="9525">
                <a:noFill/>
                <a:round/>
                <a:headEnd/>
                <a:tailEnd/>
              </a:ln>
            </p:spPr>
            <p:txBody>
              <a:bodyPr/>
              <a:lstStyle/>
              <a:p>
                <a:endParaRPr lang="it-IT"/>
              </a:p>
            </p:txBody>
          </p:sp>
          <p:sp>
            <p:nvSpPr>
              <p:cNvPr id="4128" name="Freeform 25"/>
              <p:cNvSpPr>
                <a:spLocks/>
              </p:cNvSpPr>
              <p:nvPr/>
            </p:nvSpPr>
            <p:spPr bwMode="auto">
              <a:xfrm>
                <a:off x="951" y="4455"/>
                <a:ext cx="2511" cy="408"/>
              </a:xfrm>
              <a:custGeom>
                <a:avLst/>
                <a:gdLst>
                  <a:gd name="T0" fmla="*/ 284 w 2511"/>
                  <a:gd name="T1" fmla="*/ 50 h 408"/>
                  <a:gd name="T2" fmla="*/ 314 w 2511"/>
                  <a:gd name="T3" fmla="*/ 55 h 408"/>
                  <a:gd name="T4" fmla="*/ 329 w 2511"/>
                  <a:gd name="T5" fmla="*/ 60 h 408"/>
                  <a:gd name="T6" fmla="*/ 399 w 2511"/>
                  <a:gd name="T7" fmla="*/ 70 h 408"/>
                  <a:gd name="T8" fmla="*/ 518 w 2511"/>
                  <a:gd name="T9" fmla="*/ 89 h 408"/>
                  <a:gd name="T10" fmla="*/ 663 w 2511"/>
                  <a:gd name="T11" fmla="*/ 114 h 408"/>
                  <a:gd name="T12" fmla="*/ 742 w 2511"/>
                  <a:gd name="T13" fmla="*/ 124 h 408"/>
                  <a:gd name="T14" fmla="*/ 872 w 2511"/>
                  <a:gd name="T15" fmla="*/ 149 h 408"/>
                  <a:gd name="T16" fmla="*/ 902 w 2511"/>
                  <a:gd name="T17" fmla="*/ 154 h 408"/>
                  <a:gd name="T18" fmla="*/ 1007 w 2511"/>
                  <a:gd name="T19" fmla="*/ 169 h 408"/>
                  <a:gd name="T20" fmla="*/ 1141 w 2511"/>
                  <a:gd name="T21" fmla="*/ 189 h 408"/>
                  <a:gd name="T22" fmla="*/ 1256 w 2511"/>
                  <a:gd name="T23" fmla="*/ 209 h 408"/>
                  <a:gd name="T24" fmla="*/ 1500 w 2511"/>
                  <a:gd name="T25" fmla="*/ 249 h 408"/>
                  <a:gd name="T26" fmla="*/ 1600 w 2511"/>
                  <a:gd name="T27" fmla="*/ 264 h 408"/>
                  <a:gd name="T28" fmla="*/ 1744 w 2511"/>
                  <a:gd name="T29" fmla="*/ 289 h 408"/>
                  <a:gd name="T30" fmla="*/ 1809 w 2511"/>
                  <a:gd name="T31" fmla="*/ 294 h 408"/>
                  <a:gd name="T32" fmla="*/ 1834 w 2511"/>
                  <a:gd name="T33" fmla="*/ 304 h 408"/>
                  <a:gd name="T34" fmla="*/ 1943 w 2511"/>
                  <a:gd name="T35" fmla="*/ 319 h 408"/>
                  <a:gd name="T36" fmla="*/ 1993 w 2511"/>
                  <a:gd name="T37" fmla="*/ 324 h 408"/>
                  <a:gd name="T38" fmla="*/ 2038 w 2511"/>
                  <a:gd name="T39" fmla="*/ 334 h 408"/>
                  <a:gd name="T40" fmla="*/ 2182 w 2511"/>
                  <a:gd name="T41" fmla="*/ 354 h 408"/>
                  <a:gd name="T42" fmla="*/ 2267 w 2511"/>
                  <a:gd name="T43" fmla="*/ 368 h 408"/>
                  <a:gd name="T44" fmla="*/ 2317 w 2511"/>
                  <a:gd name="T45" fmla="*/ 378 h 408"/>
                  <a:gd name="T46" fmla="*/ 2372 w 2511"/>
                  <a:gd name="T47" fmla="*/ 388 h 408"/>
                  <a:gd name="T48" fmla="*/ 2467 w 2511"/>
                  <a:gd name="T49" fmla="*/ 398 h 408"/>
                  <a:gd name="T50" fmla="*/ 2501 w 2511"/>
                  <a:gd name="T51" fmla="*/ 408 h 408"/>
                  <a:gd name="T52" fmla="*/ 2457 w 2511"/>
                  <a:gd name="T53" fmla="*/ 393 h 408"/>
                  <a:gd name="T54" fmla="*/ 2402 w 2511"/>
                  <a:gd name="T55" fmla="*/ 383 h 408"/>
                  <a:gd name="T56" fmla="*/ 2357 w 2511"/>
                  <a:gd name="T57" fmla="*/ 378 h 408"/>
                  <a:gd name="T58" fmla="*/ 2262 w 2511"/>
                  <a:gd name="T59" fmla="*/ 363 h 408"/>
                  <a:gd name="T60" fmla="*/ 2222 w 2511"/>
                  <a:gd name="T61" fmla="*/ 359 h 408"/>
                  <a:gd name="T62" fmla="*/ 2182 w 2511"/>
                  <a:gd name="T63" fmla="*/ 349 h 408"/>
                  <a:gd name="T64" fmla="*/ 2088 w 2511"/>
                  <a:gd name="T65" fmla="*/ 334 h 408"/>
                  <a:gd name="T66" fmla="*/ 2008 w 2511"/>
                  <a:gd name="T67" fmla="*/ 319 h 408"/>
                  <a:gd name="T68" fmla="*/ 1933 w 2511"/>
                  <a:gd name="T69" fmla="*/ 309 h 408"/>
                  <a:gd name="T70" fmla="*/ 1903 w 2511"/>
                  <a:gd name="T71" fmla="*/ 304 h 408"/>
                  <a:gd name="T72" fmla="*/ 1859 w 2511"/>
                  <a:gd name="T73" fmla="*/ 294 h 408"/>
                  <a:gd name="T74" fmla="*/ 1829 w 2511"/>
                  <a:gd name="T75" fmla="*/ 289 h 408"/>
                  <a:gd name="T76" fmla="*/ 1784 w 2511"/>
                  <a:gd name="T77" fmla="*/ 284 h 408"/>
                  <a:gd name="T78" fmla="*/ 1749 w 2511"/>
                  <a:gd name="T79" fmla="*/ 279 h 408"/>
                  <a:gd name="T80" fmla="*/ 1669 w 2511"/>
                  <a:gd name="T81" fmla="*/ 264 h 408"/>
                  <a:gd name="T82" fmla="*/ 1595 w 2511"/>
                  <a:gd name="T83" fmla="*/ 254 h 408"/>
                  <a:gd name="T84" fmla="*/ 1495 w 2511"/>
                  <a:gd name="T85" fmla="*/ 239 h 408"/>
                  <a:gd name="T86" fmla="*/ 1410 w 2511"/>
                  <a:gd name="T87" fmla="*/ 224 h 408"/>
                  <a:gd name="T88" fmla="*/ 1360 w 2511"/>
                  <a:gd name="T89" fmla="*/ 219 h 408"/>
                  <a:gd name="T90" fmla="*/ 1296 w 2511"/>
                  <a:gd name="T91" fmla="*/ 209 h 408"/>
                  <a:gd name="T92" fmla="*/ 1171 w 2511"/>
                  <a:gd name="T93" fmla="*/ 184 h 408"/>
                  <a:gd name="T94" fmla="*/ 1101 w 2511"/>
                  <a:gd name="T95" fmla="*/ 174 h 408"/>
                  <a:gd name="T96" fmla="*/ 1022 w 2511"/>
                  <a:gd name="T97" fmla="*/ 159 h 408"/>
                  <a:gd name="T98" fmla="*/ 827 w 2511"/>
                  <a:gd name="T99" fmla="*/ 129 h 408"/>
                  <a:gd name="T100" fmla="*/ 678 w 2511"/>
                  <a:gd name="T101" fmla="*/ 99 h 408"/>
                  <a:gd name="T102" fmla="*/ 573 w 2511"/>
                  <a:gd name="T103" fmla="*/ 84 h 408"/>
                  <a:gd name="T104" fmla="*/ 498 w 2511"/>
                  <a:gd name="T105" fmla="*/ 74 h 408"/>
                  <a:gd name="T106" fmla="*/ 473 w 2511"/>
                  <a:gd name="T107" fmla="*/ 70 h 408"/>
                  <a:gd name="T108" fmla="*/ 419 w 2511"/>
                  <a:gd name="T109" fmla="*/ 65 h 408"/>
                  <a:gd name="T110" fmla="*/ 324 w 2511"/>
                  <a:gd name="T111" fmla="*/ 50 h 408"/>
                  <a:gd name="T112" fmla="*/ 145 w 2511"/>
                  <a:gd name="T113" fmla="*/ 20 h 408"/>
                  <a:gd name="T114" fmla="*/ 30 w 2511"/>
                  <a:gd name="T115" fmla="*/ 0 h 408"/>
                  <a:gd name="T116" fmla="*/ 30 w 2511"/>
                  <a:gd name="T117" fmla="*/ 10 h 408"/>
                  <a:gd name="T118" fmla="*/ 55 w 2511"/>
                  <a:gd name="T119" fmla="*/ 15 h 408"/>
                  <a:gd name="T120" fmla="*/ 150 w 2511"/>
                  <a:gd name="T121" fmla="*/ 30 h 408"/>
                  <a:gd name="T122" fmla="*/ 194 w 2511"/>
                  <a:gd name="T123" fmla="*/ 40 h 4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1"/>
                  <a:gd name="T187" fmla="*/ 0 h 408"/>
                  <a:gd name="T188" fmla="*/ 2511 w 2511"/>
                  <a:gd name="T189" fmla="*/ 408 h 40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1" h="408">
                    <a:moveTo>
                      <a:pt x="214" y="45"/>
                    </a:moveTo>
                    <a:lnTo>
                      <a:pt x="214" y="45"/>
                    </a:lnTo>
                    <a:lnTo>
                      <a:pt x="219" y="45"/>
                    </a:lnTo>
                    <a:lnTo>
                      <a:pt x="224" y="40"/>
                    </a:lnTo>
                    <a:lnTo>
                      <a:pt x="229" y="45"/>
                    </a:lnTo>
                    <a:lnTo>
                      <a:pt x="249" y="45"/>
                    </a:lnTo>
                    <a:lnTo>
                      <a:pt x="249" y="50"/>
                    </a:lnTo>
                    <a:lnTo>
                      <a:pt x="284" y="50"/>
                    </a:lnTo>
                    <a:lnTo>
                      <a:pt x="294" y="50"/>
                    </a:lnTo>
                    <a:lnTo>
                      <a:pt x="289" y="50"/>
                    </a:lnTo>
                    <a:lnTo>
                      <a:pt x="294" y="50"/>
                    </a:lnTo>
                    <a:lnTo>
                      <a:pt x="289" y="50"/>
                    </a:lnTo>
                    <a:lnTo>
                      <a:pt x="284" y="50"/>
                    </a:lnTo>
                    <a:lnTo>
                      <a:pt x="314" y="55"/>
                    </a:lnTo>
                    <a:lnTo>
                      <a:pt x="304" y="55"/>
                    </a:lnTo>
                    <a:lnTo>
                      <a:pt x="294" y="55"/>
                    </a:lnTo>
                    <a:lnTo>
                      <a:pt x="299" y="55"/>
                    </a:lnTo>
                    <a:lnTo>
                      <a:pt x="294" y="55"/>
                    </a:lnTo>
                    <a:lnTo>
                      <a:pt x="324" y="60"/>
                    </a:lnTo>
                    <a:lnTo>
                      <a:pt x="329" y="60"/>
                    </a:lnTo>
                    <a:lnTo>
                      <a:pt x="344" y="60"/>
                    </a:lnTo>
                    <a:lnTo>
                      <a:pt x="359" y="65"/>
                    </a:lnTo>
                    <a:lnTo>
                      <a:pt x="364" y="65"/>
                    </a:lnTo>
                    <a:lnTo>
                      <a:pt x="374" y="65"/>
                    </a:lnTo>
                    <a:lnTo>
                      <a:pt x="369" y="65"/>
                    </a:lnTo>
                    <a:lnTo>
                      <a:pt x="379" y="70"/>
                    </a:lnTo>
                    <a:lnTo>
                      <a:pt x="394" y="70"/>
                    </a:lnTo>
                    <a:lnTo>
                      <a:pt x="384" y="70"/>
                    </a:lnTo>
                    <a:lnTo>
                      <a:pt x="389" y="70"/>
                    </a:lnTo>
                    <a:lnTo>
                      <a:pt x="399" y="70"/>
                    </a:lnTo>
                    <a:lnTo>
                      <a:pt x="444" y="74"/>
                    </a:lnTo>
                    <a:lnTo>
                      <a:pt x="444" y="79"/>
                    </a:lnTo>
                    <a:lnTo>
                      <a:pt x="508" y="89"/>
                    </a:lnTo>
                    <a:lnTo>
                      <a:pt x="513" y="89"/>
                    </a:lnTo>
                    <a:lnTo>
                      <a:pt x="518" y="89"/>
                    </a:lnTo>
                    <a:lnTo>
                      <a:pt x="523" y="89"/>
                    </a:lnTo>
                    <a:lnTo>
                      <a:pt x="548" y="94"/>
                    </a:lnTo>
                    <a:lnTo>
                      <a:pt x="573" y="99"/>
                    </a:lnTo>
                    <a:lnTo>
                      <a:pt x="583" y="99"/>
                    </a:lnTo>
                    <a:lnTo>
                      <a:pt x="593" y="99"/>
                    </a:lnTo>
                    <a:lnTo>
                      <a:pt x="628" y="104"/>
                    </a:lnTo>
                    <a:lnTo>
                      <a:pt x="663" y="114"/>
                    </a:lnTo>
                    <a:lnTo>
                      <a:pt x="673" y="114"/>
                    </a:lnTo>
                    <a:lnTo>
                      <a:pt x="688" y="114"/>
                    </a:lnTo>
                    <a:lnTo>
                      <a:pt x="713" y="124"/>
                    </a:lnTo>
                    <a:lnTo>
                      <a:pt x="728" y="124"/>
                    </a:lnTo>
                    <a:lnTo>
                      <a:pt x="737" y="124"/>
                    </a:lnTo>
                    <a:lnTo>
                      <a:pt x="742" y="129"/>
                    </a:lnTo>
                    <a:lnTo>
                      <a:pt x="747" y="129"/>
                    </a:lnTo>
                    <a:lnTo>
                      <a:pt x="742" y="124"/>
                    </a:lnTo>
                    <a:lnTo>
                      <a:pt x="767" y="129"/>
                    </a:lnTo>
                    <a:lnTo>
                      <a:pt x="787" y="134"/>
                    </a:lnTo>
                    <a:lnTo>
                      <a:pt x="782" y="134"/>
                    </a:lnTo>
                    <a:lnTo>
                      <a:pt x="792" y="134"/>
                    </a:lnTo>
                    <a:lnTo>
                      <a:pt x="797" y="134"/>
                    </a:lnTo>
                    <a:lnTo>
                      <a:pt x="822" y="139"/>
                    </a:lnTo>
                    <a:lnTo>
                      <a:pt x="872" y="149"/>
                    </a:lnTo>
                    <a:lnTo>
                      <a:pt x="867" y="144"/>
                    </a:lnTo>
                    <a:lnTo>
                      <a:pt x="872" y="144"/>
                    </a:lnTo>
                    <a:lnTo>
                      <a:pt x="877" y="149"/>
                    </a:lnTo>
                    <a:lnTo>
                      <a:pt x="877" y="144"/>
                    </a:lnTo>
                    <a:lnTo>
                      <a:pt x="882" y="149"/>
                    </a:lnTo>
                    <a:lnTo>
                      <a:pt x="877" y="149"/>
                    </a:lnTo>
                    <a:lnTo>
                      <a:pt x="887" y="149"/>
                    </a:lnTo>
                    <a:lnTo>
                      <a:pt x="882" y="149"/>
                    </a:lnTo>
                    <a:lnTo>
                      <a:pt x="902" y="154"/>
                    </a:lnTo>
                    <a:lnTo>
                      <a:pt x="947" y="159"/>
                    </a:lnTo>
                    <a:lnTo>
                      <a:pt x="957" y="159"/>
                    </a:lnTo>
                    <a:lnTo>
                      <a:pt x="992" y="169"/>
                    </a:lnTo>
                    <a:lnTo>
                      <a:pt x="997" y="169"/>
                    </a:lnTo>
                    <a:lnTo>
                      <a:pt x="997" y="164"/>
                    </a:lnTo>
                    <a:lnTo>
                      <a:pt x="1007" y="169"/>
                    </a:lnTo>
                    <a:lnTo>
                      <a:pt x="1046" y="174"/>
                    </a:lnTo>
                    <a:lnTo>
                      <a:pt x="1041" y="174"/>
                    </a:lnTo>
                    <a:lnTo>
                      <a:pt x="1051" y="174"/>
                    </a:lnTo>
                    <a:lnTo>
                      <a:pt x="1086" y="184"/>
                    </a:lnTo>
                    <a:lnTo>
                      <a:pt x="1121" y="189"/>
                    </a:lnTo>
                    <a:lnTo>
                      <a:pt x="1116" y="189"/>
                    </a:lnTo>
                    <a:lnTo>
                      <a:pt x="1136" y="189"/>
                    </a:lnTo>
                    <a:lnTo>
                      <a:pt x="1141" y="189"/>
                    </a:lnTo>
                    <a:lnTo>
                      <a:pt x="1136" y="189"/>
                    </a:lnTo>
                    <a:lnTo>
                      <a:pt x="1186" y="199"/>
                    </a:lnTo>
                    <a:lnTo>
                      <a:pt x="1216" y="204"/>
                    </a:lnTo>
                    <a:lnTo>
                      <a:pt x="1246" y="209"/>
                    </a:lnTo>
                    <a:lnTo>
                      <a:pt x="1256" y="209"/>
                    </a:lnTo>
                    <a:lnTo>
                      <a:pt x="1370" y="229"/>
                    </a:lnTo>
                    <a:lnTo>
                      <a:pt x="1380" y="229"/>
                    </a:lnTo>
                    <a:lnTo>
                      <a:pt x="1395" y="234"/>
                    </a:lnTo>
                    <a:lnTo>
                      <a:pt x="1390" y="234"/>
                    </a:lnTo>
                    <a:lnTo>
                      <a:pt x="1475" y="244"/>
                    </a:lnTo>
                    <a:lnTo>
                      <a:pt x="1470" y="244"/>
                    </a:lnTo>
                    <a:lnTo>
                      <a:pt x="1495" y="249"/>
                    </a:lnTo>
                    <a:lnTo>
                      <a:pt x="1500" y="249"/>
                    </a:lnTo>
                    <a:lnTo>
                      <a:pt x="1515" y="254"/>
                    </a:lnTo>
                    <a:lnTo>
                      <a:pt x="1525" y="254"/>
                    </a:lnTo>
                    <a:lnTo>
                      <a:pt x="1555" y="259"/>
                    </a:lnTo>
                    <a:lnTo>
                      <a:pt x="1565" y="259"/>
                    </a:lnTo>
                    <a:lnTo>
                      <a:pt x="1575" y="259"/>
                    </a:lnTo>
                    <a:lnTo>
                      <a:pt x="1585" y="264"/>
                    </a:lnTo>
                    <a:lnTo>
                      <a:pt x="1600" y="264"/>
                    </a:lnTo>
                    <a:lnTo>
                      <a:pt x="1604" y="269"/>
                    </a:lnTo>
                    <a:lnTo>
                      <a:pt x="1614" y="269"/>
                    </a:lnTo>
                    <a:lnTo>
                      <a:pt x="1634" y="269"/>
                    </a:lnTo>
                    <a:lnTo>
                      <a:pt x="1654" y="274"/>
                    </a:lnTo>
                    <a:lnTo>
                      <a:pt x="1714" y="284"/>
                    </a:lnTo>
                    <a:lnTo>
                      <a:pt x="1704" y="284"/>
                    </a:lnTo>
                    <a:lnTo>
                      <a:pt x="1694" y="284"/>
                    </a:lnTo>
                    <a:lnTo>
                      <a:pt x="1744" y="289"/>
                    </a:lnTo>
                    <a:lnTo>
                      <a:pt x="1739" y="289"/>
                    </a:lnTo>
                    <a:lnTo>
                      <a:pt x="1794" y="294"/>
                    </a:lnTo>
                    <a:lnTo>
                      <a:pt x="1789" y="294"/>
                    </a:lnTo>
                    <a:lnTo>
                      <a:pt x="1799" y="294"/>
                    </a:lnTo>
                    <a:lnTo>
                      <a:pt x="1794" y="294"/>
                    </a:lnTo>
                    <a:lnTo>
                      <a:pt x="1799" y="294"/>
                    </a:lnTo>
                    <a:lnTo>
                      <a:pt x="1809" y="294"/>
                    </a:lnTo>
                    <a:lnTo>
                      <a:pt x="1814" y="299"/>
                    </a:lnTo>
                    <a:lnTo>
                      <a:pt x="1819" y="299"/>
                    </a:lnTo>
                    <a:lnTo>
                      <a:pt x="1814" y="299"/>
                    </a:lnTo>
                    <a:lnTo>
                      <a:pt x="1819" y="299"/>
                    </a:lnTo>
                    <a:lnTo>
                      <a:pt x="1824" y="299"/>
                    </a:lnTo>
                    <a:lnTo>
                      <a:pt x="1819" y="299"/>
                    </a:lnTo>
                    <a:lnTo>
                      <a:pt x="1839" y="304"/>
                    </a:lnTo>
                    <a:lnTo>
                      <a:pt x="1834" y="304"/>
                    </a:lnTo>
                    <a:lnTo>
                      <a:pt x="1859" y="304"/>
                    </a:lnTo>
                    <a:lnTo>
                      <a:pt x="1854" y="304"/>
                    </a:lnTo>
                    <a:lnTo>
                      <a:pt x="1898" y="309"/>
                    </a:lnTo>
                    <a:lnTo>
                      <a:pt x="1898" y="314"/>
                    </a:lnTo>
                    <a:lnTo>
                      <a:pt x="1903" y="314"/>
                    </a:lnTo>
                    <a:lnTo>
                      <a:pt x="1913" y="314"/>
                    </a:lnTo>
                    <a:lnTo>
                      <a:pt x="1933" y="314"/>
                    </a:lnTo>
                    <a:lnTo>
                      <a:pt x="1928" y="314"/>
                    </a:lnTo>
                    <a:lnTo>
                      <a:pt x="1943" y="319"/>
                    </a:lnTo>
                    <a:lnTo>
                      <a:pt x="1933" y="314"/>
                    </a:lnTo>
                    <a:lnTo>
                      <a:pt x="1938" y="314"/>
                    </a:lnTo>
                    <a:lnTo>
                      <a:pt x="1943" y="314"/>
                    </a:lnTo>
                    <a:lnTo>
                      <a:pt x="1958" y="319"/>
                    </a:lnTo>
                    <a:lnTo>
                      <a:pt x="1973" y="319"/>
                    </a:lnTo>
                    <a:lnTo>
                      <a:pt x="1968" y="324"/>
                    </a:lnTo>
                    <a:lnTo>
                      <a:pt x="1993" y="324"/>
                    </a:lnTo>
                    <a:lnTo>
                      <a:pt x="1998" y="324"/>
                    </a:lnTo>
                    <a:lnTo>
                      <a:pt x="1998" y="329"/>
                    </a:lnTo>
                    <a:lnTo>
                      <a:pt x="2003" y="329"/>
                    </a:lnTo>
                    <a:lnTo>
                      <a:pt x="2013" y="329"/>
                    </a:lnTo>
                    <a:lnTo>
                      <a:pt x="2008" y="329"/>
                    </a:lnTo>
                    <a:lnTo>
                      <a:pt x="2048" y="334"/>
                    </a:lnTo>
                    <a:lnTo>
                      <a:pt x="2043" y="334"/>
                    </a:lnTo>
                    <a:lnTo>
                      <a:pt x="2038" y="334"/>
                    </a:lnTo>
                    <a:lnTo>
                      <a:pt x="2093" y="344"/>
                    </a:lnTo>
                    <a:lnTo>
                      <a:pt x="2093" y="339"/>
                    </a:lnTo>
                    <a:lnTo>
                      <a:pt x="2098" y="344"/>
                    </a:lnTo>
                    <a:lnTo>
                      <a:pt x="2113" y="344"/>
                    </a:lnTo>
                    <a:lnTo>
                      <a:pt x="2153" y="349"/>
                    </a:lnTo>
                    <a:lnTo>
                      <a:pt x="2178" y="354"/>
                    </a:lnTo>
                    <a:lnTo>
                      <a:pt x="2182" y="354"/>
                    </a:lnTo>
                    <a:lnTo>
                      <a:pt x="2212" y="359"/>
                    </a:lnTo>
                    <a:lnTo>
                      <a:pt x="2247" y="368"/>
                    </a:lnTo>
                    <a:lnTo>
                      <a:pt x="2242" y="368"/>
                    </a:lnTo>
                    <a:lnTo>
                      <a:pt x="2257" y="368"/>
                    </a:lnTo>
                    <a:lnTo>
                      <a:pt x="2252" y="363"/>
                    </a:lnTo>
                    <a:lnTo>
                      <a:pt x="2267" y="368"/>
                    </a:lnTo>
                    <a:lnTo>
                      <a:pt x="2262" y="368"/>
                    </a:lnTo>
                    <a:lnTo>
                      <a:pt x="2267" y="368"/>
                    </a:lnTo>
                    <a:lnTo>
                      <a:pt x="2277" y="368"/>
                    </a:lnTo>
                    <a:lnTo>
                      <a:pt x="2282" y="368"/>
                    </a:lnTo>
                    <a:lnTo>
                      <a:pt x="2297" y="373"/>
                    </a:lnTo>
                    <a:lnTo>
                      <a:pt x="2292" y="373"/>
                    </a:lnTo>
                    <a:lnTo>
                      <a:pt x="2312" y="373"/>
                    </a:lnTo>
                    <a:lnTo>
                      <a:pt x="2302" y="373"/>
                    </a:lnTo>
                    <a:lnTo>
                      <a:pt x="2317" y="378"/>
                    </a:lnTo>
                    <a:lnTo>
                      <a:pt x="2312" y="378"/>
                    </a:lnTo>
                    <a:lnTo>
                      <a:pt x="2327" y="378"/>
                    </a:lnTo>
                    <a:lnTo>
                      <a:pt x="2322" y="378"/>
                    </a:lnTo>
                    <a:lnTo>
                      <a:pt x="2337" y="378"/>
                    </a:lnTo>
                    <a:lnTo>
                      <a:pt x="2352" y="378"/>
                    </a:lnTo>
                    <a:lnTo>
                      <a:pt x="2347" y="383"/>
                    </a:lnTo>
                    <a:lnTo>
                      <a:pt x="2352" y="383"/>
                    </a:lnTo>
                    <a:lnTo>
                      <a:pt x="2357" y="383"/>
                    </a:lnTo>
                    <a:lnTo>
                      <a:pt x="2372" y="388"/>
                    </a:lnTo>
                    <a:lnTo>
                      <a:pt x="2377" y="388"/>
                    </a:lnTo>
                    <a:lnTo>
                      <a:pt x="2382" y="388"/>
                    </a:lnTo>
                    <a:lnTo>
                      <a:pt x="2377" y="388"/>
                    </a:lnTo>
                    <a:lnTo>
                      <a:pt x="2397" y="393"/>
                    </a:lnTo>
                    <a:lnTo>
                      <a:pt x="2422" y="393"/>
                    </a:lnTo>
                    <a:lnTo>
                      <a:pt x="2452" y="393"/>
                    </a:lnTo>
                    <a:lnTo>
                      <a:pt x="2452" y="398"/>
                    </a:lnTo>
                    <a:lnTo>
                      <a:pt x="2447" y="398"/>
                    </a:lnTo>
                    <a:lnTo>
                      <a:pt x="2467" y="398"/>
                    </a:lnTo>
                    <a:lnTo>
                      <a:pt x="2467" y="403"/>
                    </a:lnTo>
                    <a:lnTo>
                      <a:pt x="2481" y="403"/>
                    </a:lnTo>
                    <a:lnTo>
                      <a:pt x="2471" y="403"/>
                    </a:lnTo>
                    <a:lnTo>
                      <a:pt x="2491" y="403"/>
                    </a:lnTo>
                    <a:lnTo>
                      <a:pt x="2486" y="408"/>
                    </a:lnTo>
                    <a:lnTo>
                      <a:pt x="2511" y="408"/>
                    </a:lnTo>
                    <a:lnTo>
                      <a:pt x="2506" y="408"/>
                    </a:lnTo>
                    <a:lnTo>
                      <a:pt x="2501" y="408"/>
                    </a:lnTo>
                    <a:lnTo>
                      <a:pt x="2491" y="403"/>
                    </a:lnTo>
                    <a:lnTo>
                      <a:pt x="2496" y="403"/>
                    </a:lnTo>
                    <a:lnTo>
                      <a:pt x="2486" y="403"/>
                    </a:lnTo>
                    <a:lnTo>
                      <a:pt x="2471" y="403"/>
                    </a:lnTo>
                    <a:lnTo>
                      <a:pt x="2476" y="398"/>
                    </a:lnTo>
                    <a:lnTo>
                      <a:pt x="2467" y="398"/>
                    </a:lnTo>
                    <a:lnTo>
                      <a:pt x="2462" y="398"/>
                    </a:lnTo>
                    <a:lnTo>
                      <a:pt x="2467" y="398"/>
                    </a:lnTo>
                    <a:lnTo>
                      <a:pt x="2457" y="393"/>
                    </a:lnTo>
                    <a:lnTo>
                      <a:pt x="2447" y="393"/>
                    </a:lnTo>
                    <a:lnTo>
                      <a:pt x="2452" y="393"/>
                    </a:lnTo>
                    <a:lnTo>
                      <a:pt x="2427" y="388"/>
                    </a:lnTo>
                    <a:lnTo>
                      <a:pt x="2422" y="388"/>
                    </a:lnTo>
                    <a:lnTo>
                      <a:pt x="2412" y="393"/>
                    </a:lnTo>
                    <a:lnTo>
                      <a:pt x="2407" y="383"/>
                    </a:lnTo>
                    <a:lnTo>
                      <a:pt x="2407" y="388"/>
                    </a:lnTo>
                    <a:lnTo>
                      <a:pt x="2402" y="383"/>
                    </a:lnTo>
                    <a:lnTo>
                      <a:pt x="2397" y="388"/>
                    </a:lnTo>
                    <a:lnTo>
                      <a:pt x="2382" y="383"/>
                    </a:lnTo>
                    <a:lnTo>
                      <a:pt x="2372" y="383"/>
                    </a:lnTo>
                    <a:lnTo>
                      <a:pt x="2377" y="383"/>
                    </a:lnTo>
                    <a:lnTo>
                      <a:pt x="2372" y="383"/>
                    </a:lnTo>
                    <a:lnTo>
                      <a:pt x="2367" y="378"/>
                    </a:lnTo>
                    <a:lnTo>
                      <a:pt x="2357" y="378"/>
                    </a:lnTo>
                    <a:lnTo>
                      <a:pt x="2347" y="378"/>
                    </a:lnTo>
                    <a:lnTo>
                      <a:pt x="2337" y="373"/>
                    </a:lnTo>
                    <a:lnTo>
                      <a:pt x="2327" y="373"/>
                    </a:lnTo>
                    <a:lnTo>
                      <a:pt x="2312" y="373"/>
                    </a:lnTo>
                    <a:lnTo>
                      <a:pt x="2282" y="363"/>
                    </a:lnTo>
                    <a:lnTo>
                      <a:pt x="2262" y="363"/>
                    </a:lnTo>
                    <a:lnTo>
                      <a:pt x="2267" y="363"/>
                    </a:lnTo>
                    <a:lnTo>
                      <a:pt x="2262" y="363"/>
                    </a:lnTo>
                    <a:lnTo>
                      <a:pt x="2252" y="359"/>
                    </a:lnTo>
                    <a:lnTo>
                      <a:pt x="2257" y="359"/>
                    </a:lnTo>
                    <a:lnTo>
                      <a:pt x="2222" y="354"/>
                    </a:lnTo>
                    <a:lnTo>
                      <a:pt x="2227" y="359"/>
                    </a:lnTo>
                    <a:lnTo>
                      <a:pt x="2222" y="359"/>
                    </a:lnTo>
                    <a:lnTo>
                      <a:pt x="2217" y="359"/>
                    </a:lnTo>
                    <a:lnTo>
                      <a:pt x="2222" y="359"/>
                    </a:lnTo>
                    <a:lnTo>
                      <a:pt x="2217" y="359"/>
                    </a:lnTo>
                    <a:lnTo>
                      <a:pt x="2212" y="354"/>
                    </a:lnTo>
                    <a:lnTo>
                      <a:pt x="2217" y="354"/>
                    </a:lnTo>
                    <a:lnTo>
                      <a:pt x="2207" y="354"/>
                    </a:lnTo>
                    <a:lnTo>
                      <a:pt x="2202" y="354"/>
                    </a:lnTo>
                    <a:lnTo>
                      <a:pt x="2197" y="354"/>
                    </a:lnTo>
                    <a:lnTo>
                      <a:pt x="2192" y="349"/>
                    </a:lnTo>
                    <a:lnTo>
                      <a:pt x="2182" y="349"/>
                    </a:lnTo>
                    <a:lnTo>
                      <a:pt x="2168" y="349"/>
                    </a:lnTo>
                    <a:lnTo>
                      <a:pt x="2163" y="349"/>
                    </a:lnTo>
                    <a:lnTo>
                      <a:pt x="2118" y="339"/>
                    </a:lnTo>
                    <a:lnTo>
                      <a:pt x="2088" y="334"/>
                    </a:lnTo>
                    <a:lnTo>
                      <a:pt x="2083" y="334"/>
                    </a:lnTo>
                    <a:lnTo>
                      <a:pt x="2063" y="329"/>
                    </a:lnTo>
                    <a:lnTo>
                      <a:pt x="2073" y="329"/>
                    </a:lnTo>
                    <a:lnTo>
                      <a:pt x="2053" y="329"/>
                    </a:lnTo>
                    <a:lnTo>
                      <a:pt x="2038" y="324"/>
                    </a:lnTo>
                    <a:lnTo>
                      <a:pt x="2048" y="329"/>
                    </a:lnTo>
                    <a:lnTo>
                      <a:pt x="2033" y="324"/>
                    </a:lnTo>
                    <a:lnTo>
                      <a:pt x="2008" y="319"/>
                    </a:lnTo>
                    <a:lnTo>
                      <a:pt x="1988" y="314"/>
                    </a:lnTo>
                    <a:lnTo>
                      <a:pt x="1988" y="319"/>
                    </a:lnTo>
                    <a:lnTo>
                      <a:pt x="1993" y="319"/>
                    </a:lnTo>
                    <a:lnTo>
                      <a:pt x="1973" y="314"/>
                    </a:lnTo>
                    <a:lnTo>
                      <a:pt x="1963" y="314"/>
                    </a:lnTo>
                    <a:lnTo>
                      <a:pt x="1948" y="309"/>
                    </a:lnTo>
                    <a:lnTo>
                      <a:pt x="1948" y="314"/>
                    </a:lnTo>
                    <a:lnTo>
                      <a:pt x="1943" y="314"/>
                    </a:lnTo>
                    <a:lnTo>
                      <a:pt x="1933" y="309"/>
                    </a:lnTo>
                    <a:lnTo>
                      <a:pt x="1938" y="309"/>
                    </a:lnTo>
                    <a:lnTo>
                      <a:pt x="1943" y="309"/>
                    </a:lnTo>
                    <a:lnTo>
                      <a:pt x="1928" y="304"/>
                    </a:lnTo>
                    <a:lnTo>
                      <a:pt x="1923" y="304"/>
                    </a:lnTo>
                    <a:lnTo>
                      <a:pt x="1928" y="309"/>
                    </a:lnTo>
                    <a:lnTo>
                      <a:pt x="1903" y="304"/>
                    </a:lnTo>
                    <a:lnTo>
                      <a:pt x="1893" y="304"/>
                    </a:lnTo>
                    <a:lnTo>
                      <a:pt x="1884" y="304"/>
                    </a:lnTo>
                    <a:lnTo>
                      <a:pt x="1884" y="299"/>
                    </a:lnTo>
                    <a:lnTo>
                      <a:pt x="1874" y="299"/>
                    </a:lnTo>
                    <a:lnTo>
                      <a:pt x="1879" y="299"/>
                    </a:lnTo>
                    <a:lnTo>
                      <a:pt x="1854" y="289"/>
                    </a:lnTo>
                    <a:lnTo>
                      <a:pt x="1859" y="294"/>
                    </a:lnTo>
                    <a:lnTo>
                      <a:pt x="1849" y="289"/>
                    </a:lnTo>
                    <a:lnTo>
                      <a:pt x="1854" y="294"/>
                    </a:lnTo>
                    <a:lnTo>
                      <a:pt x="1844" y="289"/>
                    </a:lnTo>
                    <a:lnTo>
                      <a:pt x="1844" y="294"/>
                    </a:lnTo>
                    <a:lnTo>
                      <a:pt x="1839" y="294"/>
                    </a:lnTo>
                    <a:lnTo>
                      <a:pt x="1829" y="289"/>
                    </a:lnTo>
                    <a:lnTo>
                      <a:pt x="1834" y="289"/>
                    </a:lnTo>
                    <a:lnTo>
                      <a:pt x="1839" y="289"/>
                    </a:lnTo>
                    <a:lnTo>
                      <a:pt x="1829" y="289"/>
                    </a:lnTo>
                    <a:lnTo>
                      <a:pt x="1819" y="289"/>
                    </a:lnTo>
                    <a:lnTo>
                      <a:pt x="1809" y="289"/>
                    </a:lnTo>
                    <a:lnTo>
                      <a:pt x="1804" y="284"/>
                    </a:lnTo>
                    <a:lnTo>
                      <a:pt x="1809" y="284"/>
                    </a:lnTo>
                    <a:lnTo>
                      <a:pt x="1804" y="284"/>
                    </a:lnTo>
                    <a:lnTo>
                      <a:pt x="1789" y="284"/>
                    </a:lnTo>
                    <a:lnTo>
                      <a:pt x="1794" y="284"/>
                    </a:lnTo>
                    <a:lnTo>
                      <a:pt x="1784" y="284"/>
                    </a:lnTo>
                    <a:lnTo>
                      <a:pt x="1759" y="279"/>
                    </a:lnTo>
                    <a:lnTo>
                      <a:pt x="1734" y="274"/>
                    </a:lnTo>
                    <a:lnTo>
                      <a:pt x="1729" y="274"/>
                    </a:lnTo>
                    <a:lnTo>
                      <a:pt x="1749" y="279"/>
                    </a:lnTo>
                    <a:lnTo>
                      <a:pt x="1739" y="279"/>
                    </a:lnTo>
                    <a:lnTo>
                      <a:pt x="1749" y="279"/>
                    </a:lnTo>
                    <a:lnTo>
                      <a:pt x="1724" y="274"/>
                    </a:lnTo>
                    <a:lnTo>
                      <a:pt x="1684" y="269"/>
                    </a:lnTo>
                    <a:lnTo>
                      <a:pt x="1689" y="269"/>
                    </a:lnTo>
                    <a:lnTo>
                      <a:pt x="1674" y="269"/>
                    </a:lnTo>
                    <a:lnTo>
                      <a:pt x="1669" y="264"/>
                    </a:lnTo>
                    <a:lnTo>
                      <a:pt x="1654" y="264"/>
                    </a:lnTo>
                    <a:lnTo>
                      <a:pt x="1649" y="259"/>
                    </a:lnTo>
                    <a:lnTo>
                      <a:pt x="1619" y="259"/>
                    </a:lnTo>
                    <a:lnTo>
                      <a:pt x="1624" y="259"/>
                    </a:lnTo>
                    <a:lnTo>
                      <a:pt x="1629" y="259"/>
                    </a:lnTo>
                    <a:lnTo>
                      <a:pt x="1619" y="259"/>
                    </a:lnTo>
                    <a:lnTo>
                      <a:pt x="1604" y="254"/>
                    </a:lnTo>
                    <a:lnTo>
                      <a:pt x="1595" y="254"/>
                    </a:lnTo>
                    <a:lnTo>
                      <a:pt x="1590" y="254"/>
                    </a:lnTo>
                    <a:lnTo>
                      <a:pt x="1565" y="249"/>
                    </a:lnTo>
                    <a:lnTo>
                      <a:pt x="1545" y="244"/>
                    </a:lnTo>
                    <a:lnTo>
                      <a:pt x="1515" y="239"/>
                    </a:lnTo>
                    <a:lnTo>
                      <a:pt x="1505" y="239"/>
                    </a:lnTo>
                    <a:lnTo>
                      <a:pt x="1495" y="239"/>
                    </a:lnTo>
                    <a:lnTo>
                      <a:pt x="1490" y="239"/>
                    </a:lnTo>
                    <a:lnTo>
                      <a:pt x="1495" y="239"/>
                    </a:lnTo>
                    <a:lnTo>
                      <a:pt x="1485" y="234"/>
                    </a:lnTo>
                    <a:lnTo>
                      <a:pt x="1470" y="234"/>
                    </a:lnTo>
                    <a:lnTo>
                      <a:pt x="1475" y="234"/>
                    </a:lnTo>
                    <a:lnTo>
                      <a:pt x="1445" y="229"/>
                    </a:lnTo>
                    <a:lnTo>
                      <a:pt x="1410" y="224"/>
                    </a:lnTo>
                    <a:lnTo>
                      <a:pt x="1415" y="224"/>
                    </a:lnTo>
                    <a:lnTo>
                      <a:pt x="1410" y="224"/>
                    </a:lnTo>
                    <a:lnTo>
                      <a:pt x="1405" y="224"/>
                    </a:lnTo>
                    <a:lnTo>
                      <a:pt x="1395" y="219"/>
                    </a:lnTo>
                    <a:lnTo>
                      <a:pt x="1405" y="224"/>
                    </a:lnTo>
                    <a:lnTo>
                      <a:pt x="1385" y="219"/>
                    </a:lnTo>
                    <a:lnTo>
                      <a:pt x="1390" y="219"/>
                    </a:lnTo>
                    <a:lnTo>
                      <a:pt x="1360" y="214"/>
                    </a:lnTo>
                    <a:lnTo>
                      <a:pt x="1360" y="219"/>
                    </a:lnTo>
                    <a:lnTo>
                      <a:pt x="1350" y="214"/>
                    </a:lnTo>
                    <a:lnTo>
                      <a:pt x="1345" y="214"/>
                    </a:lnTo>
                    <a:lnTo>
                      <a:pt x="1340" y="214"/>
                    </a:lnTo>
                    <a:lnTo>
                      <a:pt x="1315" y="209"/>
                    </a:lnTo>
                    <a:lnTo>
                      <a:pt x="1335" y="209"/>
                    </a:lnTo>
                    <a:lnTo>
                      <a:pt x="1315" y="209"/>
                    </a:lnTo>
                    <a:lnTo>
                      <a:pt x="1325" y="209"/>
                    </a:lnTo>
                    <a:lnTo>
                      <a:pt x="1296" y="209"/>
                    </a:lnTo>
                    <a:lnTo>
                      <a:pt x="1296" y="204"/>
                    </a:lnTo>
                    <a:lnTo>
                      <a:pt x="1281" y="204"/>
                    </a:lnTo>
                    <a:lnTo>
                      <a:pt x="1261" y="199"/>
                    </a:lnTo>
                    <a:lnTo>
                      <a:pt x="1201" y="189"/>
                    </a:lnTo>
                    <a:lnTo>
                      <a:pt x="1196" y="189"/>
                    </a:lnTo>
                    <a:lnTo>
                      <a:pt x="1186" y="189"/>
                    </a:lnTo>
                    <a:lnTo>
                      <a:pt x="1171" y="184"/>
                    </a:lnTo>
                    <a:lnTo>
                      <a:pt x="1176" y="184"/>
                    </a:lnTo>
                    <a:lnTo>
                      <a:pt x="1166" y="179"/>
                    </a:lnTo>
                    <a:lnTo>
                      <a:pt x="1156" y="179"/>
                    </a:lnTo>
                    <a:lnTo>
                      <a:pt x="1161" y="179"/>
                    </a:lnTo>
                    <a:lnTo>
                      <a:pt x="1146" y="179"/>
                    </a:lnTo>
                    <a:lnTo>
                      <a:pt x="1131" y="174"/>
                    </a:lnTo>
                    <a:lnTo>
                      <a:pt x="1141" y="174"/>
                    </a:lnTo>
                    <a:lnTo>
                      <a:pt x="1121" y="174"/>
                    </a:lnTo>
                    <a:lnTo>
                      <a:pt x="1101" y="174"/>
                    </a:lnTo>
                    <a:lnTo>
                      <a:pt x="1096" y="169"/>
                    </a:lnTo>
                    <a:lnTo>
                      <a:pt x="1101" y="169"/>
                    </a:lnTo>
                    <a:lnTo>
                      <a:pt x="1071" y="164"/>
                    </a:lnTo>
                    <a:lnTo>
                      <a:pt x="1041" y="164"/>
                    </a:lnTo>
                    <a:lnTo>
                      <a:pt x="1041" y="159"/>
                    </a:lnTo>
                    <a:lnTo>
                      <a:pt x="1031" y="159"/>
                    </a:lnTo>
                    <a:lnTo>
                      <a:pt x="1017" y="159"/>
                    </a:lnTo>
                    <a:lnTo>
                      <a:pt x="1022" y="159"/>
                    </a:lnTo>
                    <a:lnTo>
                      <a:pt x="997" y="154"/>
                    </a:lnTo>
                    <a:lnTo>
                      <a:pt x="977" y="154"/>
                    </a:lnTo>
                    <a:lnTo>
                      <a:pt x="967" y="149"/>
                    </a:lnTo>
                    <a:lnTo>
                      <a:pt x="952" y="144"/>
                    </a:lnTo>
                    <a:lnTo>
                      <a:pt x="892" y="139"/>
                    </a:lnTo>
                    <a:lnTo>
                      <a:pt x="867" y="134"/>
                    </a:lnTo>
                    <a:lnTo>
                      <a:pt x="832" y="124"/>
                    </a:lnTo>
                    <a:lnTo>
                      <a:pt x="827" y="129"/>
                    </a:lnTo>
                    <a:lnTo>
                      <a:pt x="817" y="129"/>
                    </a:lnTo>
                    <a:lnTo>
                      <a:pt x="812" y="124"/>
                    </a:lnTo>
                    <a:lnTo>
                      <a:pt x="817" y="124"/>
                    </a:lnTo>
                    <a:lnTo>
                      <a:pt x="792" y="119"/>
                    </a:lnTo>
                    <a:lnTo>
                      <a:pt x="792" y="124"/>
                    </a:lnTo>
                    <a:lnTo>
                      <a:pt x="757" y="114"/>
                    </a:lnTo>
                    <a:lnTo>
                      <a:pt x="728" y="109"/>
                    </a:lnTo>
                    <a:lnTo>
                      <a:pt x="713" y="109"/>
                    </a:lnTo>
                    <a:lnTo>
                      <a:pt x="673" y="99"/>
                    </a:lnTo>
                    <a:lnTo>
                      <a:pt x="678" y="99"/>
                    </a:lnTo>
                    <a:lnTo>
                      <a:pt x="668" y="99"/>
                    </a:lnTo>
                    <a:lnTo>
                      <a:pt x="658" y="104"/>
                    </a:lnTo>
                    <a:lnTo>
                      <a:pt x="653" y="99"/>
                    </a:lnTo>
                    <a:lnTo>
                      <a:pt x="628" y="94"/>
                    </a:lnTo>
                    <a:lnTo>
                      <a:pt x="603" y="89"/>
                    </a:lnTo>
                    <a:lnTo>
                      <a:pt x="608" y="89"/>
                    </a:lnTo>
                    <a:lnTo>
                      <a:pt x="593" y="89"/>
                    </a:lnTo>
                    <a:lnTo>
                      <a:pt x="583" y="89"/>
                    </a:lnTo>
                    <a:lnTo>
                      <a:pt x="573" y="84"/>
                    </a:lnTo>
                    <a:lnTo>
                      <a:pt x="553" y="84"/>
                    </a:lnTo>
                    <a:lnTo>
                      <a:pt x="558" y="84"/>
                    </a:lnTo>
                    <a:lnTo>
                      <a:pt x="538" y="84"/>
                    </a:lnTo>
                    <a:lnTo>
                      <a:pt x="523" y="79"/>
                    </a:lnTo>
                    <a:lnTo>
                      <a:pt x="528" y="79"/>
                    </a:lnTo>
                    <a:lnTo>
                      <a:pt x="513" y="79"/>
                    </a:lnTo>
                    <a:lnTo>
                      <a:pt x="498" y="74"/>
                    </a:lnTo>
                    <a:lnTo>
                      <a:pt x="483" y="74"/>
                    </a:lnTo>
                    <a:lnTo>
                      <a:pt x="488" y="74"/>
                    </a:lnTo>
                    <a:lnTo>
                      <a:pt x="458" y="70"/>
                    </a:lnTo>
                    <a:lnTo>
                      <a:pt x="453" y="70"/>
                    </a:lnTo>
                    <a:lnTo>
                      <a:pt x="473" y="74"/>
                    </a:lnTo>
                    <a:lnTo>
                      <a:pt x="473" y="70"/>
                    </a:lnTo>
                    <a:lnTo>
                      <a:pt x="468" y="70"/>
                    </a:lnTo>
                    <a:lnTo>
                      <a:pt x="473" y="70"/>
                    </a:lnTo>
                    <a:lnTo>
                      <a:pt x="444" y="65"/>
                    </a:lnTo>
                    <a:lnTo>
                      <a:pt x="439" y="65"/>
                    </a:lnTo>
                    <a:lnTo>
                      <a:pt x="429" y="65"/>
                    </a:lnTo>
                    <a:lnTo>
                      <a:pt x="414" y="60"/>
                    </a:lnTo>
                    <a:lnTo>
                      <a:pt x="414" y="65"/>
                    </a:lnTo>
                    <a:lnTo>
                      <a:pt x="419" y="65"/>
                    </a:lnTo>
                    <a:lnTo>
                      <a:pt x="434" y="65"/>
                    </a:lnTo>
                    <a:lnTo>
                      <a:pt x="419" y="65"/>
                    </a:lnTo>
                    <a:lnTo>
                      <a:pt x="414" y="65"/>
                    </a:lnTo>
                    <a:lnTo>
                      <a:pt x="394" y="60"/>
                    </a:lnTo>
                    <a:lnTo>
                      <a:pt x="369" y="55"/>
                    </a:lnTo>
                    <a:lnTo>
                      <a:pt x="349" y="55"/>
                    </a:lnTo>
                    <a:lnTo>
                      <a:pt x="344" y="50"/>
                    </a:lnTo>
                    <a:lnTo>
                      <a:pt x="354" y="50"/>
                    </a:lnTo>
                    <a:lnTo>
                      <a:pt x="324" y="50"/>
                    </a:lnTo>
                    <a:lnTo>
                      <a:pt x="319" y="50"/>
                    </a:lnTo>
                    <a:lnTo>
                      <a:pt x="319" y="45"/>
                    </a:lnTo>
                    <a:lnTo>
                      <a:pt x="299" y="45"/>
                    </a:lnTo>
                    <a:lnTo>
                      <a:pt x="284" y="40"/>
                    </a:lnTo>
                    <a:lnTo>
                      <a:pt x="264" y="40"/>
                    </a:lnTo>
                    <a:lnTo>
                      <a:pt x="244" y="35"/>
                    </a:lnTo>
                    <a:lnTo>
                      <a:pt x="249" y="40"/>
                    </a:lnTo>
                    <a:lnTo>
                      <a:pt x="199" y="30"/>
                    </a:lnTo>
                    <a:lnTo>
                      <a:pt x="145" y="20"/>
                    </a:lnTo>
                    <a:lnTo>
                      <a:pt x="130" y="20"/>
                    </a:lnTo>
                    <a:lnTo>
                      <a:pt x="125" y="15"/>
                    </a:lnTo>
                    <a:lnTo>
                      <a:pt x="115" y="15"/>
                    </a:lnTo>
                    <a:lnTo>
                      <a:pt x="95" y="15"/>
                    </a:lnTo>
                    <a:lnTo>
                      <a:pt x="75" y="10"/>
                    </a:lnTo>
                    <a:lnTo>
                      <a:pt x="55" y="5"/>
                    </a:lnTo>
                    <a:lnTo>
                      <a:pt x="50" y="5"/>
                    </a:lnTo>
                    <a:lnTo>
                      <a:pt x="35" y="5"/>
                    </a:lnTo>
                    <a:lnTo>
                      <a:pt x="30" y="0"/>
                    </a:lnTo>
                    <a:lnTo>
                      <a:pt x="20" y="0"/>
                    </a:lnTo>
                    <a:lnTo>
                      <a:pt x="5" y="0"/>
                    </a:lnTo>
                    <a:lnTo>
                      <a:pt x="10" y="0"/>
                    </a:lnTo>
                    <a:lnTo>
                      <a:pt x="5" y="0"/>
                    </a:lnTo>
                    <a:lnTo>
                      <a:pt x="0" y="5"/>
                    </a:lnTo>
                    <a:lnTo>
                      <a:pt x="10" y="10"/>
                    </a:lnTo>
                    <a:lnTo>
                      <a:pt x="25" y="10"/>
                    </a:lnTo>
                    <a:lnTo>
                      <a:pt x="15" y="10"/>
                    </a:lnTo>
                    <a:lnTo>
                      <a:pt x="30" y="10"/>
                    </a:lnTo>
                    <a:lnTo>
                      <a:pt x="35" y="15"/>
                    </a:lnTo>
                    <a:lnTo>
                      <a:pt x="45" y="10"/>
                    </a:lnTo>
                    <a:lnTo>
                      <a:pt x="45" y="15"/>
                    </a:lnTo>
                    <a:lnTo>
                      <a:pt x="50" y="15"/>
                    </a:lnTo>
                    <a:lnTo>
                      <a:pt x="60" y="15"/>
                    </a:lnTo>
                    <a:lnTo>
                      <a:pt x="55" y="15"/>
                    </a:lnTo>
                    <a:lnTo>
                      <a:pt x="75" y="15"/>
                    </a:lnTo>
                    <a:lnTo>
                      <a:pt x="85" y="20"/>
                    </a:lnTo>
                    <a:lnTo>
                      <a:pt x="90" y="20"/>
                    </a:lnTo>
                    <a:lnTo>
                      <a:pt x="105" y="20"/>
                    </a:lnTo>
                    <a:lnTo>
                      <a:pt x="105" y="25"/>
                    </a:lnTo>
                    <a:lnTo>
                      <a:pt x="110" y="25"/>
                    </a:lnTo>
                    <a:lnTo>
                      <a:pt x="120" y="30"/>
                    </a:lnTo>
                    <a:lnTo>
                      <a:pt x="135" y="30"/>
                    </a:lnTo>
                    <a:lnTo>
                      <a:pt x="155" y="30"/>
                    </a:lnTo>
                    <a:lnTo>
                      <a:pt x="150" y="30"/>
                    </a:lnTo>
                    <a:lnTo>
                      <a:pt x="164" y="35"/>
                    </a:lnTo>
                    <a:lnTo>
                      <a:pt x="179" y="35"/>
                    </a:lnTo>
                    <a:lnTo>
                      <a:pt x="184" y="35"/>
                    </a:lnTo>
                    <a:lnTo>
                      <a:pt x="179" y="35"/>
                    </a:lnTo>
                    <a:lnTo>
                      <a:pt x="179" y="40"/>
                    </a:lnTo>
                    <a:lnTo>
                      <a:pt x="184" y="35"/>
                    </a:lnTo>
                    <a:lnTo>
                      <a:pt x="189" y="35"/>
                    </a:lnTo>
                    <a:lnTo>
                      <a:pt x="194" y="40"/>
                    </a:lnTo>
                    <a:lnTo>
                      <a:pt x="199" y="40"/>
                    </a:lnTo>
                    <a:lnTo>
                      <a:pt x="209" y="40"/>
                    </a:lnTo>
                    <a:lnTo>
                      <a:pt x="214" y="40"/>
                    </a:lnTo>
                    <a:lnTo>
                      <a:pt x="219" y="45"/>
                    </a:lnTo>
                    <a:lnTo>
                      <a:pt x="214" y="45"/>
                    </a:lnTo>
                    <a:close/>
                  </a:path>
                </a:pathLst>
              </a:custGeom>
              <a:solidFill>
                <a:srgbClr val="00B050"/>
              </a:solidFill>
              <a:ln w="9525">
                <a:noFill/>
                <a:round/>
                <a:headEnd/>
                <a:tailEnd/>
              </a:ln>
            </p:spPr>
            <p:txBody>
              <a:bodyPr/>
              <a:lstStyle/>
              <a:p>
                <a:endParaRPr lang="it-IT"/>
              </a:p>
            </p:txBody>
          </p:sp>
          <p:sp>
            <p:nvSpPr>
              <p:cNvPr id="4129" name="Freeform 26"/>
              <p:cNvSpPr>
                <a:spLocks/>
              </p:cNvSpPr>
              <p:nvPr/>
            </p:nvSpPr>
            <p:spPr bwMode="auto">
              <a:xfrm>
                <a:off x="916" y="4649"/>
                <a:ext cx="2506" cy="409"/>
              </a:xfrm>
              <a:custGeom>
                <a:avLst/>
                <a:gdLst>
                  <a:gd name="T0" fmla="*/ 284 w 2506"/>
                  <a:gd name="T1" fmla="*/ 50 h 409"/>
                  <a:gd name="T2" fmla="*/ 314 w 2506"/>
                  <a:gd name="T3" fmla="*/ 50 h 409"/>
                  <a:gd name="T4" fmla="*/ 359 w 2506"/>
                  <a:gd name="T5" fmla="*/ 60 h 409"/>
                  <a:gd name="T6" fmla="*/ 444 w 2506"/>
                  <a:gd name="T7" fmla="*/ 75 h 409"/>
                  <a:gd name="T8" fmla="*/ 523 w 2506"/>
                  <a:gd name="T9" fmla="*/ 90 h 409"/>
                  <a:gd name="T10" fmla="*/ 713 w 2506"/>
                  <a:gd name="T11" fmla="*/ 120 h 409"/>
                  <a:gd name="T12" fmla="*/ 787 w 2506"/>
                  <a:gd name="T13" fmla="*/ 130 h 409"/>
                  <a:gd name="T14" fmla="*/ 867 w 2506"/>
                  <a:gd name="T15" fmla="*/ 145 h 409"/>
                  <a:gd name="T16" fmla="*/ 882 w 2506"/>
                  <a:gd name="T17" fmla="*/ 145 h 409"/>
                  <a:gd name="T18" fmla="*/ 1007 w 2506"/>
                  <a:gd name="T19" fmla="*/ 165 h 409"/>
                  <a:gd name="T20" fmla="*/ 1136 w 2506"/>
                  <a:gd name="T21" fmla="*/ 184 h 409"/>
                  <a:gd name="T22" fmla="*/ 1251 w 2506"/>
                  <a:gd name="T23" fmla="*/ 204 h 409"/>
                  <a:gd name="T24" fmla="*/ 1495 w 2506"/>
                  <a:gd name="T25" fmla="*/ 244 h 409"/>
                  <a:gd name="T26" fmla="*/ 1600 w 2506"/>
                  <a:gd name="T27" fmla="*/ 259 h 409"/>
                  <a:gd name="T28" fmla="*/ 1744 w 2506"/>
                  <a:gd name="T29" fmla="*/ 284 h 409"/>
                  <a:gd name="T30" fmla="*/ 1809 w 2506"/>
                  <a:gd name="T31" fmla="*/ 294 h 409"/>
                  <a:gd name="T32" fmla="*/ 1834 w 2506"/>
                  <a:gd name="T33" fmla="*/ 299 h 409"/>
                  <a:gd name="T34" fmla="*/ 1943 w 2506"/>
                  <a:gd name="T35" fmla="*/ 314 h 409"/>
                  <a:gd name="T36" fmla="*/ 1993 w 2506"/>
                  <a:gd name="T37" fmla="*/ 324 h 409"/>
                  <a:gd name="T38" fmla="*/ 2038 w 2506"/>
                  <a:gd name="T39" fmla="*/ 334 h 409"/>
                  <a:gd name="T40" fmla="*/ 2178 w 2506"/>
                  <a:gd name="T41" fmla="*/ 354 h 409"/>
                  <a:gd name="T42" fmla="*/ 2262 w 2506"/>
                  <a:gd name="T43" fmla="*/ 369 h 409"/>
                  <a:gd name="T44" fmla="*/ 2312 w 2506"/>
                  <a:gd name="T45" fmla="*/ 374 h 409"/>
                  <a:gd name="T46" fmla="*/ 2372 w 2506"/>
                  <a:gd name="T47" fmla="*/ 384 h 409"/>
                  <a:gd name="T48" fmla="*/ 2467 w 2506"/>
                  <a:gd name="T49" fmla="*/ 399 h 409"/>
                  <a:gd name="T50" fmla="*/ 2502 w 2506"/>
                  <a:gd name="T51" fmla="*/ 404 h 409"/>
                  <a:gd name="T52" fmla="*/ 2467 w 2506"/>
                  <a:gd name="T53" fmla="*/ 399 h 409"/>
                  <a:gd name="T54" fmla="*/ 2402 w 2506"/>
                  <a:gd name="T55" fmla="*/ 389 h 409"/>
                  <a:gd name="T56" fmla="*/ 2352 w 2506"/>
                  <a:gd name="T57" fmla="*/ 379 h 409"/>
                  <a:gd name="T58" fmla="*/ 2262 w 2506"/>
                  <a:gd name="T59" fmla="*/ 364 h 409"/>
                  <a:gd name="T60" fmla="*/ 2222 w 2506"/>
                  <a:gd name="T61" fmla="*/ 359 h 409"/>
                  <a:gd name="T62" fmla="*/ 2203 w 2506"/>
                  <a:gd name="T63" fmla="*/ 354 h 409"/>
                  <a:gd name="T64" fmla="*/ 2113 w 2506"/>
                  <a:gd name="T65" fmla="*/ 344 h 409"/>
                  <a:gd name="T66" fmla="*/ 2048 w 2506"/>
                  <a:gd name="T67" fmla="*/ 329 h 409"/>
                  <a:gd name="T68" fmla="*/ 1948 w 2506"/>
                  <a:gd name="T69" fmla="*/ 314 h 409"/>
                  <a:gd name="T70" fmla="*/ 1928 w 2506"/>
                  <a:gd name="T71" fmla="*/ 309 h 409"/>
                  <a:gd name="T72" fmla="*/ 1874 w 2506"/>
                  <a:gd name="T73" fmla="*/ 299 h 409"/>
                  <a:gd name="T74" fmla="*/ 1824 w 2506"/>
                  <a:gd name="T75" fmla="*/ 294 h 409"/>
                  <a:gd name="T76" fmla="*/ 1794 w 2506"/>
                  <a:gd name="T77" fmla="*/ 289 h 409"/>
                  <a:gd name="T78" fmla="*/ 1729 w 2506"/>
                  <a:gd name="T79" fmla="*/ 279 h 409"/>
                  <a:gd name="T80" fmla="*/ 1689 w 2506"/>
                  <a:gd name="T81" fmla="*/ 274 h 409"/>
                  <a:gd name="T82" fmla="*/ 1620 w 2506"/>
                  <a:gd name="T83" fmla="*/ 259 h 409"/>
                  <a:gd name="T84" fmla="*/ 1510 w 2506"/>
                  <a:gd name="T85" fmla="*/ 244 h 409"/>
                  <a:gd name="T86" fmla="*/ 1445 w 2506"/>
                  <a:gd name="T87" fmla="*/ 234 h 409"/>
                  <a:gd name="T88" fmla="*/ 1385 w 2506"/>
                  <a:gd name="T89" fmla="*/ 224 h 409"/>
                  <a:gd name="T90" fmla="*/ 1321 w 2506"/>
                  <a:gd name="T91" fmla="*/ 214 h 409"/>
                  <a:gd name="T92" fmla="*/ 1186 w 2506"/>
                  <a:gd name="T93" fmla="*/ 189 h 409"/>
                  <a:gd name="T94" fmla="*/ 1136 w 2506"/>
                  <a:gd name="T95" fmla="*/ 179 h 409"/>
                  <a:gd name="T96" fmla="*/ 1017 w 2506"/>
                  <a:gd name="T97" fmla="*/ 165 h 409"/>
                  <a:gd name="T98" fmla="*/ 822 w 2506"/>
                  <a:gd name="T99" fmla="*/ 130 h 409"/>
                  <a:gd name="T100" fmla="*/ 673 w 2506"/>
                  <a:gd name="T101" fmla="*/ 105 h 409"/>
                  <a:gd name="T102" fmla="*/ 553 w 2506"/>
                  <a:gd name="T103" fmla="*/ 90 h 409"/>
                  <a:gd name="T104" fmla="*/ 493 w 2506"/>
                  <a:gd name="T105" fmla="*/ 80 h 409"/>
                  <a:gd name="T106" fmla="*/ 474 w 2506"/>
                  <a:gd name="T107" fmla="*/ 75 h 409"/>
                  <a:gd name="T108" fmla="*/ 419 w 2506"/>
                  <a:gd name="T109" fmla="*/ 65 h 409"/>
                  <a:gd name="T110" fmla="*/ 349 w 2506"/>
                  <a:gd name="T111" fmla="*/ 55 h 409"/>
                  <a:gd name="T112" fmla="*/ 125 w 2506"/>
                  <a:gd name="T113" fmla="*/ 20 h 409"/>
                  <a:gd name="T114" fmla="*/ 35 w 2506"/>
                  <a:gd name="T115" fmla="*/ 5 h 409"/>
                  <a:gd name="T116" fmla="*/ 15 w 2506"/>
                  <a:gd name="T117" fmla="*/ 5 h 409"/>
                  <a:gd name="T118" fmla="*/ 60 w 2506"/>
                  <a:gd name="T119" fmla="*/ 10 h 409"/>
                  <a:gd name="T120" fmla="*/ 155 w 2506"/>
                  <a:gd name="T121" fmla="*/ 30 h 409"/>
                  <a:gd name="T122" fmla="*/ 190 w 2506"/>
                  <a:gd name="T123" fmla="*/ 35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6"/>
                  <a:gd name="T187" fmla="*/ 0 h 409"/>
                  <a:gd name="T188" fmla="*/ 2506 w 2506"/>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6" h="409">
                    <a:moveTo>
                      <a:pt x="214" y="40"/>
                    </a:moveTo>
                    <a:lnTo>
                      <a:pt x="214" y="40"/>
                    </a:lnTo>
                    <a:lnTo>
                      <a:pt x="219" y="40"/>
                    </a:lnTo>
                    <a:lnTo>
                      <a:pt x="229" y="40"/>
                    </a:lnTo>
                    <a:lnTo>
                      <a:pt x="249" y="45"/>
                    </a:lnTo>
                    <a:lnTo>
                      <a:pt x="279" y="50"/>
                    </a:lnTo>
                    <a:lnTo>
                      <a:pt x="284" y="50"/>
                    </a:lnTo>
                    <a:lnTo>
                      <a:pt x="279" y="45"/>
                    </a:lnTo>
                    <a:lnTo>
                      <a:pt x="289" y="50"/>
                    </a:lnTo>
                    <a:lnTo>
                      <a:pt x="294" y="50"/>
                    </a:lnTo>
                    <a:lnTo>
                      <a:pt x="284" y="50"/>
                    </a:lnTo>
                    <a:lnTo>
                      <a:pt x="314" y="50"/>
                    </a:lnTo>
                    <a:lnTo>
                      <a:pt x="304" y="50"/>
                    </a:lnTo>
                    <a:lnTo>
                      <a:pt x="294" y="50"/>
                    </a:lnTo>
                    <a:lnTo>
                      <a:pt x="324" y="55"/>
                    </a:lnTo>
                    <a:lnTo>
                      <a:pt x="329" y="55"/>
                    </a:lnTo>
                    <a:lnTo>
                      <a:pt x="359" y="60"/>
                    </a:lnTo>
                    <a:lnTo>
                      <a:pt x="374" y="65"/>
                    </a:lnTo>
                    <a:lnTo>
                      <a:pt x="369" y="65"/>
                    </a:lnTo>
                    <a:lnTo>
                      <a:pt x="389" y="65"/>
                    </a:lnTo>
                    <a:lnTo>
                      <a:pt x="384" y="65"/>
                    </a:lnTo>
                    <a:lnTo>
                      <a:pt x="394" y="65"/>
                    </a:lnTo>
                    <a:lnTo>
                      <a:pt x="399" y="65"/>
                    </a:lnTo>
                    <a:lnTo>
                      <a:pt x="444" y="75"/>
                    </a:lnTo>
                    <a:lnTo>
                      <a:pt x="508" y="85"/>
                    </a:lnTo>
                    <a:lnTo>
                      <a:pt x="513" y="85"/>
                    </a:lnTo>
                    <a:lnTo>
                      <a:pt x="518" y="85"/>
                    </a:lnTo>
                    <a:lnTo>
                      <a:pt x="523" y="90"/>
                    </a:lnTo>
                    <a:lnTo>
                      <a:pt x="573" y="95"/>
                    </a:lnTo>
                    <a:lnTo>
                      <a:pt x="593" y="100"/>
                    </a:lnTo>
                    <a:lnTo>
                      <a:pt x="663" y="110"/>
                    </a:lnTo>
                    <a:lnTo>
                      <a:pt x="688" y="115"/>
                    </a:lnTo>
                    <a:lnTo>
                      <a:pt x="713" y="120"/>
                    </a:lnTo>
                    <a:lnTo>
                      <a:pt x="728" y="120"/>
                    </a:lnTo>
                    <a:lnTo>
                      <a:pt x="738" y="120"/>
                    </a:lnTo>
                    <a:lnTo>
                      <a:pt x="743" y="125"/>
                    </a:lnTo>
                    <a:lnTo>
                      <a:pt x="748" y="125"/>
                    </a:lnTo>
                    <a:lnTo>
                      <a:pt x="743" y="125"/>
                    </a:lnTo>
                    <a:lnTo>
                      <a:pt x="768" y="125"/>
                    </a:lnTo>
                    <a:lnTo>
                      <a:pt x="787" y="130"/>
                    </a:lnTo>
                    <a:lnTo>
                      <a:pt x="782" y="130"/>
                    </a:lnTo>
                    <a:lnTo>
                      <a:pt x="792" y="130"/>
                    </a:lnTo>
                    <a:lnTo>
                      <a:pt x="797" y="130"/>
                    </a:lnTo>
                    <a:lnTo>
                      <a:pt x="822" y="135"/>
                    </a:lnTo>
                    <a:lnTo>
                      <a:pt x="872" y="145"/>
                    </a:lnTo>
                    <a:lnTo>
                      <a:pt x="867" y="145"/>
                    </a:lnTo>
                    <a:lnTo>
                      <a:pt x="872" y="145"/>
                    </a:lnTo>
                    <a:lnTo>
                      <a:pt x="877" y="145"/>
                    </a:lnTo>
                    <a:lnTo>
                      <a:pt x="872" y="145"/>
                    </a:lnTo>
                    <a:lnTo>
                      <a:pt x="877" y="145"/>
                    </a:lnTo>
                    <a:lnTo>
                      <a:pt x="882" y="145"/>
                    </a:lnTo>
                    <a:lnTo>
                      <a:pt x="877" y="145"/>
                    </a:lnTo>
                    <a:lnTo>
                      <a:pt x="887" y="145"/>
                    </a:lnTo>
                    <a:lnTo>
                      <a:pt x="882" y="145"/>
                    </a:lnTo>
                    <a:lnTo>
                      <a:pt x="902" y="150"/>
                    </a:lnTo>
                    <a:lnTo>
                      <a:pt x="942" y="155"/>
                    </a:lnTo>
                    <a:lnTo>
                      <a:pt x="957" y="155"/>
                    </a:lnTo>
                    <a:lnTo>
                      <a:pt x="992" y="165"/>
                    </a:lnTo>
                    <a:lnTo>
                      <a:pt x="997" y="165"/>
                    </a:lnTo>
                    <a:lnTo>
                      <a:pt x="1007" y="165"/>
                    </a:lnTo>
                    <a:lnTo>
                      <a:pt x="1047" y="169"/>
                    </a:lnTo>
                    <a:lnTo>
                      <a:pt x="1042" y="169"/>
                    </a:lnTo>
                    <a:lnTo>
                      <a:pt x="1052" y="174"/>
                    </a:lnTo>
                    <a:lnTo>
                      <a:pt x="1047" y="169"/>
                    </a:lnTo>
                    <a:lnTo>
                      <a:pt x="1116" y="184"/>
                    </a:lnTo>
                    <a:lnTo>
                      <a:pt x="1136" y="184"/>
                    </a:lnTo>
                    <a:lnTo>
                      <a:pt x="1186" y="194"/>
                    </a:lnTo>
                    <a:lnTo>
                      <a:pt x="1246" y="204"/>
                    </a:lnTo>
                    <a:lnTo>
                      <a:pt x="1256" y="204"/>
                    </a:lnTo>
                    <a:lnTo>
                      <a:pt x="1251" y="204"/>
                    </a:lnTo>
                    <a:lnTo>
                      <a:pt x="1370" y="224"/>
                    </a:lnTo>
                    <a:lnTo>
                      <a:pt x="1395" y="229"/>
                    </a:lnTo>
                    <a:lnTo>
                      <a:pt x="1390" y="229"/>
                    </a:lnTo>
                    <a:lnTo>
                      <a:pt x="1475" y="239"/>
                    </a:lnTo>
                    <a:lnTo>
                      <a:pt x="1470" y="239"/>
                    </a:lnTo>
                    <a:lnTo>
                      <a:pt x="1495" y="244"/>
                    </a:lnTo>
                    <a:lnTo>
                      <a:pt x="1515" y="249"/>
                    </a:lnTo>
                    <a:lnTo>
                      <a:pt x="1525" y="249"/>
                    </a:lnTo>
                    <a:lnTo>
                      <a:pt x="1555" y="254"/>
                    </a:lnTo>
                    <a:lnTo>
                      <a:pt x="1575" y="259"/>
                    </a:lnTo>
                    <a:lnTo>
                      <a:pt x="1600" y="259"/>
                    </a:lnTo>
                    <a:lnTo>
                      <a:pt x="1605" y="264"/>
                    </a:lnTo>
                    <a:lnTo>
                      <a:pt x="1615" y="264"/>
                    </a:lnTo>
                    <a:lnTo>
                      <a:pt x="1649" y="269"/>
                    </a:lnTo>
                    <a:lnTo>
                      <a:pt x="1714" y="279"/>
                    </a:lnTo>
                    <a:lnTo>
                      <a:pt x="1694" y="279"/>
                    </a:lnTo>
                    <a:lnTo>
                      <a:pt x="1744" y="284"/>
                    </a:lnTo>
                    <a:lnTo>
                      <a:pt x="1739" y="284"/>
                    </a:lnTo>
                    <a:lnTo>
                      <a:pt x="1794" y="294"/>
                    </a:lnTo>
                    <a:lnTo>
                      <a:pt x="1789" y="294"/>
                    </a:lnTo>
                    <a:lnTo>
                      <a:pt x="1799" y="294"/>
                    </a:lnTo>
                    <a:lnTo>
                      <a:pt x="1794" y="294"/>
                    </a:lnTo>
                    <a:lnTo>
                      <a:pt x="1809" y="294"/>
                    </a:lnTo>
                    <a:lnTo>
                      <a:pt x="1814" y="294"/>
                    </a:lnTo>
                    <a:lnTo>
                      <a:pt x="1819" y="294"/>
                    </a:lnTo>
                    <a:lnTo>
                      <a:pt x="1814" y="294"/>
                    </a:lnTo>
                    <a:lnTo>
                      <a:pt x="1819" y="294"/>
                    </a:lnTo>
                    <a:lnTo>
                      <a:pt x="1819" y="299"/>
                    </a:lnTo>
                    <a:lnTo>
                      <a:pt x="1839" y="299"/>
                    </a:lnTo>
                    <a:lnTo>
                      <a:pt x="1834" y="299"/>
                    </a:lnTo>
                    <a:lnTo>
                      <a:pt x="1854" y="304"/>
                    </a:lnTo>
                    <a:lnTo>
                      <a:pt x="1899" y="309"/>
                    </a:lnTo>
                    <a:lnTo>
                      <a:pt x="1904" y="309"/>
                    </a:lnTo>
                    <a:lnTo>
                      <a:pt x="1914" y="314"/>
                    </a:lnTo>
                    <a:lnTo>
                      <a:pt x="1909" y="309"/>
                    </a:lnTo>
                    <a:lnTo>
                      <a:pt x="1933" y="314"/>
                    </a:lnTo>
                    <a:lnTo>
                      <a:pt x="1928" y="314"/>
                    </a:lnTo>
                    <a:lnTo>
                      <a:pt x="1943" y="314"/>
                    </a:lnTo>
                    <a:lnTo>
                      <a:pt x="1933" y="314"/>
                    </a:lnTo>
                    <a:lnTo>
                      <a:pt x="1943" y="314"/>
                    </a:lnTo>
                    <a:lnTo>
                      <a:pt x="1953" y="319"/>
                    </a:lnTo>
                    <a:lnTo>
                      <a:pt x="1968" y="319"/>
                    </a:lnTo>
                    <a:lnTo>
                      <a:pt x="1993" y="324"/>
                    </a:lnTo>
                    <a:lnTo>
                      <a:pt x="1998" y="324"/>
                    </a:lnTo>
                    <a:lnTo>
                      <a:pt x="2008" y="324"/>
                    </a:lnTo>
                    <a:lnTo>
                      <a:pt x="2048" y="334"/>
                    </a:lnTo>
                    <a:lnTo>
                      <a:pt x="2038" y="334"/>
                    </a:lnTo>
                    <a:lnTo>
                      <a:pt x="2093" y="339"/>
                    </a:lnTo>
                    <a:lnTo>
                      <a:pt x="2088" y="339"/>
                    </a:lnTo>
                    <a:lnTo>
                      <a:pt x="2113" y="344"/>
                    </a:lnTo>
                    <a:lnTo>
                      <a:pt x="2108" y="344"/>
                    </a:lnTo>
                    <a:lnTo>
                      <a:pt x="2153" y="349"/>
                    </a:lnTo>
                    <a:lnTo>
                      <a:pt x="2148" y="349"/>
                    </a:lnTo>
                    <a:lnTo>
                      <a:pt x="2178" y="354"/>
                    </a:lnTo>
                    <a:lnTo>
                      <a:pt x="2247" y="364"/>
                    </a:lnTo>
                    <a:lnTo>
                      <a:pt x="2242" y="364"/>
                    </a:lnTo>
                    <a:lnTo>
                      <a:pt x="2257" y="369"/>
                    </a:lnTo>
                    <a:lnTo>
                      <a:pt x="2252" y="364"/>
                    </a:lnTo>
                    <a:lnTo>
                      <a:pt x="2262" y="369"/>
                    </a:lnTo>
                    <a:lnTo>
                      <a:pt x="2267" y="369"/>
                    </a:lnTo>
                    <a:lnTo>
                      <a:pt x="2282" y="369"/>
                    </a:lnTo>
                    <a:lnTo>
                      <a:pt x="2297" y="374"/>
                    </a:lnTo>
                    <a:lnTo>
                      <a:pt x="2292" y="374"/>
                    </a:lnTo>
                    <a:lnTo>
                      <a:pt x="2312" y="374"/>
                    </a:lnTo>
                    <a:lnTo>
                      <a:pt x="2302" y="374"/>
                    </a:lnTo>
                    <a:lnTo>
                      <a:pt x="2312" y="374"/>
                    </a:lnTo>
                    <a:lnTo>
                      <a:pt x="2327" y="379"/>
                    </a:lnTo>
                    <a:lnTo>
                      <a:pt x="2322" y="379"/>
                    </a:lnTo>
                    <a:lnTo>
                      <a:pt x="2352" y="379"/>
                    </a:lnTo>
                    <a:lnTo>
                      <a:pt x="2347" y="379"/>
                    </a:lnTo>
                    <a:lnTo>
                      <a:pt x="2352" y="384"/>
                    </a:lnTo>
                    <a:lnTo>
                      <a:pt x="2357" y="384"/>
                    </a:lnTo>
                    <a:lnTo>
                      <a:pt x="2372" y="384"/>
                    </a:lnTo>
                    <a:lnTo>
                      <a:pt x="2377" y="389"/>
                    </a:lnTo>
                    <a:lnTo>
                      <a:pt x="2382" y="389"/>
                    </a:lnTo>
                    <a:lnTo>
                      <a:pt x="2377" y="384"/>
                    </a:lnTo>
                    <a:lnTo>
                      <a:pt x="2422" y="394"/>
                    </a:lnTo>
                    <a:lnTo>
                      <a:pt x="2452" y="399"/>
                    </a:lnTo>
                    <a:lnTo>
                      <a:pt x="2447" y="399"/>
                    </a:lnTo>
                    <a:lnTo>
                      <a:pt x="2467" y="399"/>
                    </a:lnTo>
                    <a:lnTo>
                      <a:pt x="2477" y="404"/>
                    </a:lnTo>
                    <a:lnTo>
                      <a:pt x="2472" y="404"/>
                    </a:lnTo>
                    <a:lnTo>
                      <a:pt x="2492" y="404"/>
                    </a:lnTo>
                    <a:lnTo>
                      <a:pt x="2487" y="404"/>
                    </a:lnTo>
                    <a:lnTo>
                      <a:pt x="2506" y="409"/>
                    </a:lnTo>
                    <a:lnTo>
                      <a:pt x="2502" y="404"/>
                    </a:lnTo>
                    <a:lnTo>
                      <a:pt x="2492" y="404"/>
                    </a:lnTo>
                    <a:lnTo>
                      <a:pt x="2497" y="404"/>
                    </a:lnTo>
                    <a:lnTo>
                      <a:pt x="2472" y="399"/>
                    </a:lnTo>
                    <a:lnTo>
                      <a:pt x="2462" y="399"/>
                    </a:lnTo>
                    <a:lnTo>
                      <a:pt x="2467" y="399"/>
                    </a:lnTo>
                    <a:lnTo>
                      <a:pt x="2452" y="399"/>
                    </a:lnTo>
                    <a:lnTo>
                      <a:pt x="2447" y="394"/>
                    </a:lnTo>
                    <a:lnTo>
                      <a:pt x="2452" y="394"/>
                    </a:lnTo>
                    <a:lnTo>
                      <a:pt x="2427" y="394"/>
                    </a:lnTo>
                    <a:lnTo>
                      <a:pt x="2412" y="389"/>
                    </a:lnTo>
                    <a:lnTo>
                      <a:pt x="2407" y="389"/>
                    </a:lnTo>
                    <a:lnTo>
                      <a:pt x="2402" y="389"/>
                    </a:lnTo>
                    <a:lnTo>
                      <a:pt x="2397" y="389"/>
                    </a:lnTo>
                    <a:lnTo>
                      <a:pt x="2372" y="384"/>
                    </a:lnTo>
                    <a:lnTo>
                      <a:pt x="2352" y="379"/>
                    </a:lnTo>
                    <a:lnTo>
                      <a:pt x="2357" y="379"/>
                    </a:lnTo>
                    <a:lnTo>
                      <a:pt x="2332" y="379"/>
                    </a:lnTo>
                    <a:lnTo>
                      <a:pt x="2312" y="374"/>
                    </a:lnTo>
                    <a:lnTo>
                      <a:pt x="2282" y="369"/>
                    </a:lnTo>
                    <a:lnTo>
                      <a:pt x="2262" y="364"/>
                    </a:lnTo>
                    <a:lnTo>
                      <a:pt x="2267" y="364"/>
                    </a:lnTo>
                    <a:lnTo>
                      <a:pt x="2262" y="364"/>
                    </a:lnTo>
                    <a:lnTo>
                      <a:pt x="2252" y="364"/>
                    </a:lnTo>
                    <a:lnTo>
                      <a:pt x="2222" y="359"/>
                    </a:lnTo>
                    <a:lnTo>
                      <a:pt x="2227" y="359"/>
                    </a:lnTo>
                    <a:lnTo>
                      <a:pt x="2217" y="359"/>
                    </a:lnTo>
                    <a:lnTo>
                      <a:pt x="2222" y="359"/>
                    </a:lnTo>
                    <a:lnTo>
                      <a:pt x="2217" y="359"/>
                    </a:lnTo>
                    <a:lnTo>
                      <a:pt x="2222" y="359"/>
                    </a:lnTo>
                    <a:lnTo>
                      <a:pt x="2213" y="359"/>
                    </a:lnTo>
                    <a:lnTo>
                      <a:pt x="2217" y="359"/>
                    </a:lnTo>
                    <a:lnTo>
                      <a:pt x="2203" y="354"/>
                    </a:lnTo>
                    <a:lnTo>
                      <a:pt x="2193" y="354"/>
                    </a:lnTo>
                    <a:lnTo>
                      <a:pt x="2183" y="354"/>
                    </a:lnTo>
                    <a:lnTo>
                      <a:pt x="2178" y="349"/>
                    </a:lnTo>
                    <a:lnTo>
                      <a:pt x="2163" y="349"/>
                    </a:lnTo>
                    <a:lnTo>
                      <a:pt x="2113" y="344"/>
                    </a:lnTo>
                    <a:lnTo>
                      <a:pt x="2113" y="339"/>
                    </a:lnTo>
                    <a:lnTo>
                      <a:pt x="2088" y="339"/>
                    </a:lnTo>
                    <a:lnTo>
                      <a:pt x="2083" y="334"/>
                    </a:lnTo>
                    <a:lnTo>
                      <a:pt x="2063" y="334"/>
                    </a:lnTo>
                    <a:lnTo>
                      <a:pt x="2073" y="334"/>
                    </a:lnTo>
                    <a:lnTo>
                      <a:pt x="2048" y="329"/>
                    </a:lnTo>
                    <a:lnTo>
                      <a:pt x="2038" y="329"/>
                    </a:lnTo>
                    <a:lnTo>
                      <a:pt x="2043" y="329"/>
                    </a:lnTo>
                    <a:lnTo>
                      <a:pt x="2033" y="329"/>
                    </a:lnTo>
                    <a:lnTo>
                      <a:pt x="1983" y="319"/>
                    </a:lnTo>
                    <a:lnTo>
                      <a:pt x="1993" y="319"/>
                    </a:lnTo>
                    <a:lnTo>
                      <a:pt x="1968" y="319"/>
                    </a:lnTo>
                    <a:lnTo>
                      <a:pt x="1948" y="314"/>
                    </a:lnTo>
                    <a:lnTo>
                      <a:pt x="1938" y="314"/>
                    </a:lnTo>
                    <a:lnTo>
                      <a:pt x="1933" y="314"/>
                    </a:lnTo>
                    <a:lnTo>
                      <a:pt x="1938" y="314"/>
                    </a:lnTo>
                    <a:lnTo>
                      <a:pt x="1943" y="314"/>
                    </a:lnTo>
                    <a:lnTo>
                      <a:pt x="1938" y="314"/>
                    </a:lnTo>
                    <a:lnTo>
                      <a:pt x="1928" y="309"/>
                    </a:lnTo>
                    <a:lnTo>
                      <a:pt x="1899" y="304"/>
                    </a:lnTo>
                    <a:lnTo>
                      <a:pt x="1904" y="304"/>
                    </a:lnTo>
                    <a:lnTo>
                      <a:pt x="1884" y="304"/>
                    </a:lnTo>
                    <a:lnTo>
                      <a:pt x="1874" y="304"/>
                    </a:lnTo>
                    <a:lnTo>
                      <a:pt x="1869" y="299"/>
                    </a:lnTo>
                    <a:lnTo>
                      <a:pt x="1874" y="299"/>
                    </a:lnTo>
                    <a:lnTo>
                      <a:pt x="1849" y="299"/>
                    </a:lnTo>
                    <a:lnTo>
                      <a:pt x="1854" y="299"/>
                    </a:lnTo>
                    <a:lnTo>
                      <a:pt x="1849" y="294"/>
                    </a:lnTo>
                    <a:lnTo>
                      <a:pt x="1849" y="299"/>
                    </a:lnTo>
                    <a:lnTo>
                      <a:pt x="1844" y="294"/>
                    </a:lnTo>
                    <a:lnTo>
                      <a:pt x="1839" y="294"/>
                    </a:lnTo>
                    <a:lnTo>
                      <a:pt x="1824" y="294"/>
                    </a:lnTo>
                    <a:lnTo>
                      <a:pt x="1834" y="294"/>
                    </a:lnTo>
                    <a:lnTo>
                      <a:pt x="1829" y="294"/>
                    </a:lnTo>
                    <a:lnTo>
                      <a:pt x="1809" y="289"/>
                    </a:lnTo>
                    <a:lnTo>
                      <a:pt x="1804" y="289"/>
                    </a:lnTo>
                    <a:lnTo>
                      <a:pt x="1799" y="289"/>
                    </a:lnTo>
                    <a:lnTo>
                      <a:pt x="1789" y="289"/>
                    </a:lnTo>
                    <a:lnTo>
                      <a:pt x="1794" y="289"/>
                    </a:lnTo>
                    <a:lnTo>
                      <a:pt x="1779" y="289"/>
                    </a:lnTo>
                    <a:lnTo>
                      <a:pt x="1784" y="289"/>
                    </a:lnTo>
                    <a:lnTo>
                      <a:pt x="1759" y="284"/>
                    </a:lnTo>
                    <a:lnTo>
                      <a:pt x="1754" y="284"/>
                    </a:lnTo>
                    <a:lnTo>
                      <a:pt x="1734" y="279"/>
                    </a:lnTo>
                    <a:lnTo>
                      <a:pt x="1729" y="279"/>
                    </a:lnTo>
                    <a:lnTo>
                      <a:pt x="1749" y="279"/>
                    </a:lnTo>
                    <a:lnTo>
                      <a:pt x="1734" y="279"/>
                    </a:lnTo>
                    <a:lnTo>
                      <a:pt x="1749" y="284"/>
                    </a:lnTo>
                    <a:lnTo>
                      <a:pt x="1724" y="279"/>
                    </a:lnTo>
                    <a:lnTo>
                      <a:pt x="1684" y="269"/>
                    </a:lnTo>
                    <a:lnTo>
                      <a:pt x="1689" y="274"/>
                    </a:lnTo>
                    <a:lnTo>
                      <a:pt x="1674" y="269"/>
                    </a:lnTo>
                    <a:lnTo>
                      <a:pt x="1669" y="269"/>
                    </a:lnTo>
                    <a:lnTo>
                      <a:pt x="1654" y="269"/>
                    </a:lnTo>
                    <a:lnTo>
                      <a:pt x="1649" y="264"/>
                    </a:lnTo>
                    <a:lnTo>
                      <a:pt x="1620" y="259"/>
                    </a:lnTo>
                    <a:lnTo>
                      <a:pt x="1625" y="259"/>
                    </a:lnTo>
                    <a:lnTo>
                      <a:pt x="1620" y="259"/>
                    </a:lnTo>
                    <a:lnTo>
                      <a:pt x="1600" y="259"/>
                    </a:lnTo>
                    <a:lnTo>
                      <a:pt x="1595" y="259"/>
                    </a:lnTo>
                    <a:lnTo>
                      <a:pt x="1590" y="259"/>
                    </a:lnTo>
                    <a:lnTo>
                      <a:pt x="1540" y="249"/>
                    </a:lnTo>
                    <a:lnTo>
                      <a:pt x="1510" y="244"/>
                    </a:lnTo>
                    <a:lnTo>
                      <a:pt x="1515" y="244"/>
                    </a:lnTo>
                    <a:lnTo>
                      <a:pt x="1495" y="239"/>
                    </a:lnTo>
                    <a:lnTo>
                      <a:pt x="1470" y="234"/>
                    </a:lnTo>
                    <a:lnTo>
                      <a:pt x="1445" y="234"/>
                    </a:lnTo>
                    <a:lnTo>
                      <a:pt x="1410" y="229"/>
                    </a:lnTo>
                    <a:lnTo>
                      <a:pt x="1415" y="229"/>
                    </a:lnTo>
                    <a:lnTo>
                      <a:pt x="1405" y="229"/>
                    </a:lnTo>
                    <a:lnTo>
                      <a:pt x="1395" y="224"/>
                    </a:lnTo>
                    <a:lnTo>
                      <a:pt x="1405" y="224"/>
                    </a:lnTo>
                    <a:lnTo>
                      <a:pt x="1385" y="224"/>
                    </a:lnTo>
                    <a:lnTo>
                      <a:pt x="1355" y="219"/>
                    </a:lnTo>
                    <a:lnTo>
                      <a:pt x="1360" y="219"/>
                    </a:lnTo>
                    <a:lnTo>
                      <a:pt x="1346" y="219"/>
                    </a:lnTo>
                    <a:lnTo>
                      <a:pt x="1341" y="214"/>
                    </a:lnTo>
                    <a:lnTo>
                      <a:pt x="1311" y="214"/>
                    </a:lnTo>
                    <a:lnTo>
                      <a:pt x="1336" y="214"/>
                    </a:lnTo>
                    <a:lnTo>
                      <a:pt x="1316" y="209"/>
                    </a:lnTo>
                    <a:lnTo>
                      <a:pt x="1321" y="214"/>
                    </a:lnTo>
                    <a:lnTo>
                      <a:pt x="1296" y="209"/>
                    </a:lnTo>
                    <a:lnTo>
                      <a:pt x="1261" y="204"/>
                    </a:lnTo>
                    <a:lnTo>
                      <a:pt x="1201" y="194"/>
                    </a:lnTo>
                    <a:lnTo>
                      <a:pt x="1196" y="194"/>
                    </a:lnTo>
                    <a:lnTo>
                      <a:pt x="1186" y="189"/>
                    </a:lnTo>
                    <a:lnTo>
                      <a:pt x="1171" y="189"/>
                    </a:lnTo>
                    <a:lnTo>
                      <a:pt x="1176" y="189"/>
                    </a:lnTo>
                    <a:lnTo>
                      <a:pt x="1161" y="184"/>
                    </a:lnTo>
                    <a:lnTo>
                      <a:pt x="1151" y="184"/>
                    </a:lnTo>
                    <a:lnTo>
                      <a:pt x="1161" y="184"/>
                    </a:lnTo>
                    <a:lnTo>
                      <a:pt x="1131" y="179"/>
                    </a:lnTo>
                    <a:lnTo>
                      <a:pt x="1136" y="179"/>
                    </a:lnTo>
                    <a:lnTo>
                      <a:pt x="1096" y="174"/>
                    </a:lnTo>
                    <a:lnTo>
                      <a:pt x="1042" y="165"/>
                    </a:lnTo>
                    <a:lnTo>
                      <a:pt x="1032" y="165"/>
                    </a:lnTo>
                    <a:lnTo>
                      <a:pt x="1017" y="165"/>
                    </a:lnTo>
                    <a:lnTo>
                      <a:pt x="1022" y="165"/>
                    </a:lnTo>
                    <a:lnTo>
                      <a:pt x="972" y="155"/>
                    </a:lnTo>
                    <a:lnTo>
                      <a:pt x="952" y="150"/>
                    </a:lnTo>
                    <a:lnTo>
                      <a:pt x="892" y="145"/>
                    </a:lnTo>
                    <a:lnTo>
                      <a:pt x="827" y="130"/>
                    </a:lnTo>
                    <a:lnTo>
                      <a:pt x="822" y="130"/>
                    </a:lnTo>
                    <a:lnTo>
                      <a:pt x="812" y="130"/>
                    </a:lnTo>
                    <a:lnTo>
                      <a:pt x="792" y="125"/>
                    </a:lnTo>
                    <a:lnTo>
                      <a:pt x="728" y="115"/>
                    </a:lnTo>
                    <a:lnTo>
                      <a:pt x="708" y="115"/>
                    </a:lnTo>
                    <a:lnTo>
                      <a:pt x="713" y="115"/>
                    </a:lnTo>
                    <a:lnTo>
                      <a:pt x="673" y="105"/>
                    </a:lnTo>
                    <a:lnTo>
                      <a:pt x="678" y="105"/>
                    </a:lnTo>
                    <a:lnTo>
                      <a:pt x="658" y="105"/>
                    </a:lnTo>
                    <a:lnTo>
                      <a:pt x="653" y="105"/>
                    </a:lnTo>
                    <a:lnTo>
                      <a:pt x="603" y="95"/>
                    </a:lnTo>
                    <a:lnTo>
                      <a:pt x="608" y="95"/>
                    </a:lnTo>
                    <a:lnTo>
                      <a:pt x="578" y="95"/>
                    </a:lnTo>
                    <a:lnTo>
                      <a:pt x="553" y="90"/>
                    </a:lnTo>
                    <a:lnTo>
                      <a:pt x="538" y="85"/>
                    </a:lnTo>
                    <a:lnTo>
                      <a:pt x="523" y="85"/>
                    </a:lnTo>
                    <a:lnTo>
                      <a:pt x="513" y="85"/>
                    </a:lnTo>
                    <a:lnTo>
                      <a:pt x="493" y="80"/>
                    </a:lnTo>
                    <a:lnTo>
                      <a:pt x="483" y="80"/>
                    </a:lnTo>
                    <a:lnTo>
                      <a:pt x="488" y="80"/>
                    </a:lnTo>
                    <a:lnTo>
                      <a:pt x="454" y="75"/>
                    </a:lnTo>
                    <a:lnTo>
                      <a:pt x="454" y="70"/>
                    </a:lnTo>
                    <a:lnTo>
                      <a:pt x="474" y="75"/>
                    </a:lnTo>
                    <a:lnTo>
                      <a:pt x="469" y="75"/>
                    </a:lnTo>
                    <a:lnTo>
                      <a:pt x="474" y="75"/>
                    </a:lnTo>
                    <a:lnTo>
                      <a:pt x="444" y="70"/>
                    </a:lnTo>
                    <a:lnTo>
                      <a:pt x="439" y="70"/>
                    </a:lnTo>
                    <a:lnTo>
                      <a:pt x="444" y="70"/>
                    </a:lnTo>
                    <a:lnTo>
                      <a:pt x="439" y="70"/>
                    </a:lnTo>
                    <a:lnTo>
                      <a:pt x="429" y="70"/>
                    </a:lnTo>
                    <a:lnTo>
                      <a:pt x="414" y="65"/>
                    </a:lnTo>
                    <a:lnTo>
                      <a:pt x="419" y="65"/>
                    </a:lnTo>
                    <a:lnTo>
                      <a:pt x="429" y="70"/>
                    </a:lnTo>
                    <a:lnTo>
                      <a:pt x="419" y="65"/>
                    </a:lnTo>
                    <a:lnTo>
                      <a:pt x="414" y="65"/>
                    </a:lnTo>
                    <a:lnTo>
                      <a:pt x="394" y="60"/>
                    </a:lnTo>
                    <a:lnTo>
                      <a:pt x="349" y="55"/>
                    </a:lnTo>
                    <a:lnTo>
                      <a:pt x="344" y="55"/>
                    </a:lnTo>
                    <a:lnTo>
                      <a:pt x="349" y="55"/>
                    </a:lnTo>
                    <a:lnTo>
                      <a:pt x="324" y="50"/>
                    </a:lnTo>
                    <a:lnTo>
                      <a:pt x="314" y="50"/>
                    </a:lnTo>
                    <a:lnTo>
                      <a:pt x="319" y="50"/>
                    </a:lnTo>
                    <a:lnTo>
                      <a:pt x="244" y="40"/>
                    </a:lnTo>
                    <a:lnTo>
                      <a:pt x="249" y="40"/>
                    </a:lnTo>
                    <a:lnTo>
                      <a:pt x="145" y="25"/>
                    </a:lnTo>
                    <a:lnTo>
                      <a:pt x="125" y="20"/>
                    </a:lnTo>
                    <a:lnTo>
                      <a:pt x="115" y="20"/>
                    </a:lnTo>
                    <a:lnTo>
                      <a:pt x="70" y="10"/>
                    </a:lnTo>
                    <a:lnTo>
                      <a:pt x="75" y="10"/>
                    </a:lnTo>
                    <a:lnTo>
                      <a:pt x="55" y="10"/>
                    </a:lnTo>
                    <a:lnTo>
                      <a:pt x="50" y="10"/>
                    </a:lnTo>
                    <a:lnTo>
                      <a:pt x="35" y="5"/>
                    </a:lnTo>
                    <a:lnTo>
                      <a:pt x="20" y="0"/>
                    </a:lnTo>
                    <a:lnTo>
                      <a:pt x="0" y="0"/>
                    </a:lnTo>
                    <a:lnTo>
                      <a:pt x="10" y="0"/>
                    </a:lnTo>
                    <a:lnTo>
                      <a:pt x="5" y="0"/>
                    </a:lnTo>
                    <a:lnTo>
                      <a:pt x="0" y="0"/>
                    </a:lnTo>
                    <a:lnTo>
                      <a:pt x="10" y="5"/>
                    </a:lnTo>
                    <a:lnTo>
                      <a:pt x="20" y="5"/>
                    </a:lnTo>
                    <a:lnTo>
                      <a:pt x="25" y="5"/>
                    </a:lnTo>
                    <a:lnTo>
                      <a:pt x="15" y="5"/>
                    </a:lnTo>
                    <a:lnTo>
                      <a:pt x="30" y="5"/>
                    </a:lnTo>
                    <a:lnTo>
                      <a:pt x="35" y="10"/>
                    </a:lnTo>
                    <a:lnTo>
                      <a:pt x="45" y="10"/>
                    </a:lnTo>
                    <a:lnTo>
                      <a:pt x="40" y="10"/>
                    </a:lnTo>
                    <a:lnTo>
                      <a:pt x="45" y="10"/>
                    </a:lnTo>
                    <a:lnTo>
                      <a:pt x="50" y="10"/>
                    </a:lnTo>
                    <a:lnTo>
                      <a:pt x="60" y="10"/>
                    </a:lnTo>
                    <a:lnTo>
                      <a:pt x="55" y="10"/>
                    </a:lnTo>
                    <a:lnTo>
                      <a:pt x="70" y="15"/>
                    </a:lnTo>
                    <a:lnTo>
                      <a:pt x="90" y="20"/>
                    </a:lnTo>
                    <a:lnTo>
                      <a:pt x="105" y="20"/>
                    </a:lnTo>
                    <a:lnTo>
                      <a:pt x="120" y="25"/>
                    </a:lnTo>
                    <a:lnTo>
                      <a:pt x="155" y="30"/>
                    </a:lnTo>
                    <a:lnTo>
                      <a:pt x="150" y="25"/>
                    </a:lnTo>
                    <a:lnTo>
                      <a:pt x="165" y="30"/>
                    </a:lnTo>
                    <a:lnTo>
                      <a:pt x="180" y="30"/>
                    </a:lnTo>
                    <a:lnTo>
                      <a:pt x="175" y="30"/>
                    </a:lnTo>
                    <a:lnTo>
                      <a:pt x="190" y="35"/>
                    </a:lnTo>
                    <a:lnTo>
                      <a:pt x="194" y="35"/>
                    </a:lnTo>
                    <a:lnTo>
                      <a:pt x="209" y="35"/>
                    </a:lnTo>
                    <a:lnTo>
                      <a:pt x="219" y="40"/>
                    </a:lnTo>
                    <a:lnTo>
                      <a:pt x="214" y="40"/>
                    </a:lnTo>
                    <a:close/>
                  </a:path>
                </a:pathLst>
              </a:custGeom>
              <a:solidFill>
                <a:srgbClr val="CCDADA"/>
              </a:solidFill>
              <a:ln w="9525">
                <a:noFill/>
                <a:round/>
                <a:headEnd/>
                <a:tailEnd/>
              </a:ln>
            </p:spPr>
            <p:txBody>
              <a:bodyPr/>
              <a:lstStyle/>
              <a:p>
                <a:endParaRPr lang="it-IT"/>
              </a:p>
            </p:txBody>
          </p:sp>
          <p:sp>
            <p:nvSpPr>
              <p:cNvPr id="4130" name="Freeform 27"/>
              <p:cNvSpPr>
                <a:spLocks/>
              </p:cNvSpPr>
              <p:nvPr/>
            </p:nvSpPr>
            <p:spPr bwMode="auto">
              <a:xfrm>
                <a:off x="896" y="4789"/>
                <a:ext cx="2507" cy="403"/>
              </a:xfrm>
              <a:custGeom>
                <a:avLst/>
                <a:gdLst>
                  <a:gd name="T0" fmla="*/ 284 w 2507"/>
                  <a:gd name="T1" fmla="*/ 44 h 403"/>
                  <a:gd name="T2" fmla="*/ 309 w 2507"/>
                  <a:gd name="T3" fmla="*/ 49 h 403"/>
                  <a:gd name="T4" fmla="*/ 354 w 2507"/>
                  <a:gd name="T5" fmla="*/ 59 h 403"/>
                  <a:gd name="T6" fmla="*/ 444 w 2507"/>
                  <a:gd name="T7" fmla="*/ 69 h 403"/>
                  <a:gd name="T8" fmla="*/ 523 w 2507"/>
                  <a:gd name="T9" fmla="*/ 84 h 403"/>
                  <a:gd name="T10" fmla="*/ 713 w 2507"/>
                  <a:gd name="T11" fmla="*/ 114 h 403"/>
                  <a:gd name="T12" fmla="*/ 788 w 2507"/>
                  <a:gd name="T13" fmla="*/ 129 h 403"/>
                  <a:gd name="T14" fmla="*/ 867 w 2507"/>
                  <a:gd name="T15" fmla="*/ 139 h 403"/>
                  <a:gd name="T16" fmla="*/ 882 w 2507"/>
                  <a:gd name="T17" fmla="*/ 144 h 403"/>
                  <a:gd name="T18" fmla="*/ 1007 w 2507"/>
                  <a:gd name="T19" fmla="*/ 164 h 403"/>
                  <a:gd name="T20" fmla="*/ 1136 w 2507"/>
                  <a:gd name="T21" fmla="*/ 184 h 403"/>
                  <a:gd name="T22" fmla="*/ 1251 w 2507"/>
                  <a:gd name="T23" fmla="*/ 204 h 403"/>
                  <a:gd name="T24" fmla="*/ 1495 w 2507"/>
                  <a:gd name="T25" fmla="*/ 244 h 403"/>
                  <a:gd name="T26" fmla="*/ 1600 w 2507"/>
                  <a:gd name="T27" fmla="*/ 259 h 403"/>
                  <a:gd name="T28" fmla="*/ 1744 w 2507"/>
                  <a:gd name="T29" fmla="*/ 284 h 403"/>
                  <a:gd name="T30" fmla="*/ 1809 w 2507"/>
                  <a:gd name="T31" fmla="*/ 289 h 403"/>
                  <a:gd name="T32" fmla="*/ 1834 w 2507"/>
                  <a:gd name="T33" fmla="*/ 299 h 403"/>
                  <a:gd name="T34" fmla="*/ 1944 w 2507"/>
                  <a:gd name="T35" fmla="*/ 314 h 403"/>
                  <a:gd name="T36" fmla="*/ 1993 w 2507"/>
                  <a:gd name="T37" fmla="*/ 318 h 403"/>
                  <a:gd name="T38" fmla="*/ 2038 w 2507"/>
                  <a:gd name="T39" fmla="*/ 328 h 403"/>
                  <a:gd name="T40" fmla="*/ 2178 w 2507"/>
                  <a:gd name="T41" fmla="*/ 348 h 403"/>
                  <a:gd name="T42" fmla="*/ 2262 w 2507"/>
                  <a:gd name="T43" fmla="*/ 363 h 403"/>
                  <a:gd name="T44" fmla="*/ 2312 w 2507"/>
                  <a:gd name="T45" fmla="*/ 373 h 403"/>
                  <a:gd name="T46" fmla="*/ 2372 w 2507"/>
                  <a:gd name="T47" fmla="*/ 383 h 403"/>
                  <a:gd name="T48" fmla="*/ 2467 w 2507"/>
                  <a:gd name="T49" fmla="*/ 398 h 403"/>
                  <a:gd name="T50" fmla="*/ 2502 w 2507"/>
                  <a:gd name="T51" fmla="*/ 403 h 403"/>
                  <a:gd name="T52" fmla="*/ 2467 w 2507"/>
                  <a:gd name="T53" fmla="*/ 398 h 403"/>
                  <a:gd name="T54" fmla="*/ 2402 w 2507"/>
                  <a:gd name="T55" fmla="*/ 383 h 403"/>
                  <a:gd name="T56" fmla="*/ 2352 w 2507"/>
                  <a:gd name="T57" fmla="*/ 378 h 403"/>
                  <a:gd name="T58" fmla="*/ 2262 w 2507"/>
                  <a:gd name="T59" fmla="*/ 363 h 403"/>
                  <a:gd name="T60" fmla="*/ 2223 w 2507"/>
                  <a:gd name="T61" fmla="*/ 358 h 403"/>
                  <a:gd name="T62" fmla="*/ 2198 w 2507"/>
                  <a:gd name="T63" fmla="*/ 353 h 403"/>
                  <a:gd name="T64" fmla="*/ 2113 w 2507"/>
                  <a:gd name="T65" fmla="*/ 338 h 403"/>
                  <a:gd name="T66" fmla="*/ 2048 w 2507"/>
                  <a:gd name="T67" fmla="*/ 328 h 403"/>
                  <a:gd name="T68" fmla="*/ 1948 w 2507"/>
                  <a:gd name="T69" fmla="*/ 314 h 403"/>
                  <a:gd name="T70" fmla="*/ 1929 w 2507"/>
                  <a:gd name="T71" fmla="*/ 309 h 403"/>
                  <a:gd name="T72" fmla="*/ 1874 w 2507"/>
                  <a:gd name="T73" fmla="*/ 299 h 403"/>
                  <a:gd name="T74" fmla="*/ 1824 w 2507"/>
                  <a:gd name="T75" fmla="*/ 289 h 403"/>
                  <a:gd name="T76" fmla="*/ 1794 w 2507"/>
                  <a:gd name="T77" fmla="*/ 284 h 403"/>
                  <a:gd name="T78" fmla="*/ 1729 w 2507"/>
                  <a:gd name="T79" fmla="*/ 274 h 403"/>
                  <a:gd name="T80" fmla="*/ 1689 w 2507"/>
                  <a:gd name="T81" fmla="*/ 269 h 403"/>
                  <a:gd name="T82" fmla="*/ 1615 w 2507"/>
                  <a:gd name="T83" fmla="*/ 259 h 403"/>
                  <a:gd name="T84" fmla="*/ 1510 w 2507"/>
                  <a:gd name="T85" fmla="*/ 239 h 403"/>
                  <a:gd name="T86" fmla="*/ 1445 w 2507"/>
                  <a:gd name="T87" fmla="*/ 229 h 403"/>
                  <a:gd name="T88" fmla="*/ 1385 w 2507"/>
                  <a:gd name="T89" fmla="*/ 219 h 403"/>
                  <a:gd name="T90" fmla="*/ 1321 w 2507"/>
                  <a:gd name="T91" fmla="*/ 209 h 403"/>
                  <a:gd name="T92" fmla="*/ 1186 w 2507"/>
                  <a:gd name="T93" fmla="*/ 189 h 403"/>
                  <a:gd name="T94" fmla="*/ 1136 w 2507"/>
                  <a:gd name="T95" fmla="*/ 179 h 403"/>
                  <a:gd name="T96" fmla="*/ 1017 w 2507"/>
                  <a:gd name="T97" fmla="*/ 159 h 403"/>
                  <a:gd name="T98" fmla="*/ 822 w 2507"/>
                  <a:gd name="T99" fmla="*/ 129 h 403"/>
                  <a:gd name="T100" fmla="*/ 673 w 2507"/>
                  <a:gd name="T101" fmla="*/ 104 h 403"/>
                  <a:gd name="T102" fmla="*/ 553 w 2507"/>
                  <a:gd name="T103" fmla="*/ 84 h 403"/>
                  <a:gd name="T104" fmla="*/ 494 w 2507"/>
                  <a:gd name="T105" fmla="*/ 74 h 403"/>
                  <a:gd name="T106" fmla="*/ 469 w 2507"/>
                  <a:gd name="T107" fmla="*/ 69 h 403"/>
                  <a:gd name="T108" fmla="*/ 419 w 2507"/>
                  <a:gd name="T109" fmla="*/ 64 h 403"/>
                  <a:gd name="T110" fmla="*/ 349 w 2507"/>
                  <a:gd name="T111" fmla="*/ 54 h 403"/>
                  <a:gd name="T112" fmla="*/ 125 w 2507"/>
                  <a:gd name="T113" fmla="*/ 20 h 403"/>
                  <a:gd name="T114" fmla="*/ 35 w 2507"/>
                  <a:gd name="T115" fmla="*/ 5 h 403"/>
                  <a:gd name="T116" fmla="*/ 15 w 2507"/>
                  <a:gd name="T117" fmla="*/ 5 h 403"/>
                  <a:gd name="T118" fmla="*/ 55 w 2507"/>
                  <a:gd name="T119" fmla="*/ 10 h 403"/>
                  <a:gd name="T120" fmla="*/ 155 w 2507"/>
                  <a:gd name="T121" fmla="*/ 25 h 403"/>
                  <a:gd name="T122" fmla="*/ 190 w 2507"/>
                  <a:gd name="T123" fmla="*/ 29 h 4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7"/>
                  <a:gd name="T187" fmla="*/ 0 h 403"/>
                  <a:gd name="T188" fmla="*/ 2507 w 2507"/>
                  <a:gd name="T189" fmla="*/ 403 h 4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7" h="403">
                    <a:moveTo>
                      <a:pt x="214" y="34"/>
                    </a:moveTo>
                    <a:lnTo>
                      <a:pt x="214" y="34"/>
                    </a:lnTo>
                    <a:lnTo>
                      <a:pt x="219" y="34"/>
                    </a:lnTo>
                    <a:lnTo>
                      <a:pt x="229" y="39"/>
                    </a:lnTo>
                    <a:lnTo>
                      <a:pt x="249" y="39"/>
                    </a:lnTo>
                    <a:lnTo>
                      <a:pt x="279" y="44"/>
                    </a:lnTo>
                    <a:lnTo>
                      <a:pt x="284" y="44"/>
                    </a:lnTo>
                    <a:lnTo>
                      <a:pt x="279" y="44"/>
                    </a:lnTo>
                    <a:lnTo>
                      <a:pt x="289" y="44"/>
                    </a:lnTo>
                    <a:lnTo>
                      <a:pt x="284" y="44"/>
                    </a:lnTo>
                    <a:lnTo>
                      <a:pt x="289" y="44"/>
                    </a:lnTo>
                    <a:lnTo>
                      <a:pt x="284" y="44"/>
                    </a:lnTo>
                    <a:lnTo>
                      <a:pt x="309" y="49"/>
                    </a:lnTo>
                    <a:lnTo>
                      <a:pt x="304" y="49"/>
                    </a:lnTo>
                    <a:lnTo>
                      <a:pt x="294" y="49"/>
                    </a:lnTo>
                    <a:lnTo>
                      <a:pt x="324" y="54"/>
                    </a:lnTo>
                    <a:lnTo>
                      <a:pt x="354" y="59"/>
                    </a:lnTo>
                    <a:lnTo>
                      <a:pt x="374" y="59"/>
                    </a:lnTo>
                    <a:lnTo>
                      <a:pt x="369" y="59"/>
                    </a:lnTo>
                    <a:lnTo>
                      <a:pt x="389" y="64"/>
                    </a:lnTo>
                    <a:lnTo>
                      <a:pt x="384" y="64"/>
                    </a:lnTo>
                    <a:lnTo>
                      <a:pt x="394" y="64"/>
                    </a:lnTo>
                    <a:lnTo>
                      <a:pt x="399" y="64"/>
                    </a:lnTo>
                    <a:lnTo>
                      <a:pt x="444" y="69"/>
                    </a:lnTo>
                    <a:lnTo>
                      <a:pt x="444" y="74"/>
                    </a:lnTo>
                    <a:lnTo>
                      <a:pt x="503" y="84"/>
                    </a:lnTo>
                    <a:lnTo>
                      <a:pt x="513" y="84"/>
                    </a:lnTo>
                    <a:lnTo>
                      <a:pt x="518" y="84"/>
                    </a:lnTo>
                    <a:lnTo>
                      <a:pt x="523" y="84"/>
                    </a:lnTo>
                    <a:lnTo>
                      <a:pt x="573" y="94"/>
                    </a:lnTo>
                    <a:lnTo>
                      <a:pt x="593" y="94"/>
                    </a:lnTo>
                    <a:lnTo>
                      <a:pt x="658" y="109"/>
                    </a:lnTo>
                    <a:lnTo>
                      <a:pt x="688" y="109"/>
                    </a:lnTo>
                    <a:lnTo>
                      <a:pt x="713" y="114"/>
                    </a:lnTo>
                    <a:lnTo>
                      <a:pt x="728" y="119"/>
                    </a:lnTo>
                    <a:lnTo>
                      <a:pt x="738" y="119"/>
                    </a:lnTo>
                    <a:lnTo>
                      <a:pt x="743" y="119"/>
                    </a:lnTo>
                    <a:lnTo>
                      <a:pt x="748" y="119"/>
                    </a:lnTo>
                    <a:lnTo>
                      <a:pt x="743" y="119"/>
                    </a:lnTo>
                    <a:lnTo>
                      <a:pt x="768" y="124"/>
                    </a:lnTo>
                    <a:lnTo>
                      <a:pt x="788" y="129"/>
                    </a:lnTo>
                    <a:lnTo>
                      <a:pt x="783" y="129"/>
                    </a:lnTo>
                    <a:lnTo>
                      <a:pt x="792" y="129"/>
                    </a:lnTo>
                    <a:lnTo>
                      <a:pt x="822" y="134"/>
                    </a:lnTo>
                    <a:lnTo>
                      <a:pt x="817" y="134"/>
                    </a:lnTo>
                    <a:lnTo>
                      <a:pt x="872" y="139"/>
                    </a:lnTo>
                    <a:lnTo>
                      <a:pt x="867" y="139"/>
                    </a:lnTo>
                    <a:lnTo>
                      <a:pt x="872" y="139"/>
                    </a:lnTo>
                    <a:lnTo>
                      <a:pt x="877" y="139"/>
                    </a:lnTo>
                    <a:lnTo>
                      <a:pt x="882" y="144"/>
                    </a:lnTo>
                    <a:lnTo>
                      <a:pt x="877" y="144"/>
                    </a:lnTo>
                    <a:lnTo>
                      <a:pt x="887" y="144"/>
                    </a:lnTo>
                    <a:lnTo>
                      <a:pt x="882" y="144"/>
                    </a:lnTo>
                    <a:lnTo>
                      <a:pt x="902" y="144"/>
                    </a:lnTo>
                    <a:lnTo>
                      <a:pt x="902" y="149"/>
                    </a:lnTo>
                    <a:lnTo>
                      <a:pt x="942" y="154"/>
                    </a:lnTo>
                    <a:lnTo>
                      <a:pt x="952" y="154"/>
                    </a:lnTo>
                    <a:lnTo>
                      <a:pt x="992" y="159"/>
                    </a:lnTo>
                    <a:lnTo>
                      <a:pt x="997" y="159"/>
                    </a:lnTo>
                    <a:lnTo>
                      <a:pt x="1007" y="164"/>
                    </a:lnTo>
                    <a:lnTo>
                      <a:pt x="1047" y="169"/>
                    </a:lnTo>
                    <a:lnTo>
                      <a:pt x="1042" y="169"/>
                    </a:lnTo>
                    <a:lnTo>
                      <a:pt x="1047" y="169"/>
                    </a:lnTo>
                    <a:lnTo>
                      <a:pt x="1116" y="179"/>
                    </a:lnTo>
                    <a:lnTo>
                      <a:pt x="1136" y="184"/>
                    </a:lnTo>
                    <a:lnTo>
                      <a:pt x="1186" y="194"/>
                    </a:lnTo>
                    <a:lnTo>
                      <a:pt x="1246" y="204"/>
                    </a:lnTo>
                    <a:lnTo>
                      <a:pt x="1256" y="204"/>
                    </a:lnTo>
                    <a:lnTo>
                      <a:pt x="1251" y="204"/>
                    </a:lnTo>
                    <a:lnTo>
                      <a:pt x="1370" y="224"/>
                    </a:lnTo>
                    <a:lnTo>
                      <a:pt x="1395" y="224"/>
                    </a:lnTo>
                    <a:lnTo>
                      <a:pt x="1390" y="224"/>
                    </a:lnTo>
                    <a:lnTo>
                      <a:pt x="1475" y="239"/>
                    </a:lnTo>
                    <a:lnTo>
                      <a:pt x="1470" y="239"/>
                    </a:lnTo>
                    <a:lnTo>
                      <a:pt x="1495" y="244"/>
                    </a:lnTo>
                    <a:lnTo>
                      <a:pt x="1515" y="244"/>
                    </a:lnTo>
                    <a:lnTo>
                      <a:pt x="1510" y="244"/>
                    </a:lnTo>
                    <a:lnTo>
                      <a:pt x="1525" y="249"/>
                    </a:lnTo>
                    <a:lnTo>
                      <a:pt x="1555" y="254"/>
                    </a:lnTo>
                    <a:lnTo>
                      <a:pt x="1575" y="254"/>
                    </a:lnTo>
                    <a:lnTo>
                      <a:pt x="1600" y="259"/>
                    </a:lnTo>
                    <a:lnTo>
                      <a:pt x="1605" y="259"/>
                    </a:lnTo>
                    <a:lnTo>
                      <a:pt x="1615" y="259"/>
                    </a:lnTo>
                    <a:lnTo>
                      <a:pt x="1650" y="269"/>
                    </a:lnTo>
                    <a:lnTo>
                      <a:pt x="1714" y="279"/>
                    </a:lnTo>
                    <a:lnTo>
                      <a:pt x="1694" y="274"/>
                    </a:lnTo>
                    <a:lnTo>
                      <a:pt x="1744" y="284"/>
                    </a:lnTo>
                    <a:lnTo>
                      <a:pt x="1739" y="279"/>
                    </a:lnTo>
                    <a:lnTo>
                      <a:pt x="1794" y="289"/>
                    </a:lnTo>
                    <a:lnTo>
                      <a:pt x="1789" y="289"/>
                    </a:lnTo>
                    <a:lnTo>
                      <a:pt x="1794" y="289"/>
                    </a:lnTo>
                    <a:lnTo>
                      <a:pt x="1809" y="289"/>
                    </a:lnTo>
                    <a:lnTo>
                      <a:pt x="1814" y="294"/>
                    </a:lnTo>
                    <a:lnTo>
                      <a:pt x="1819" y="294"/>
                    </a:lnTo>
                    <a:lnTo>
                      <a:pt x="1839" y="299"/>
                    </a:lnTo>
                    <a:lnTo>
                      <a:pt x="1834" y="299"/>
                    </a:lnTo>
                    <a:lnTo>
                      <a:pt x="1854" y="299"/>
                    </a:lnTo>
                    <a:lnTo>
                      <a:pt x="1899" y="304"/>
                    </a:lnTo>
                    <a:lnTo>
                      <a:pt x="1904" y="309"/>
                    </a:lnTo>
                    <a:lnTo>
                      <a:pt x="1914" y="309"/>
                    </a:lnTo>
                    <a:lnTo>
                      <a:pt x="1909" y="309"/>
                    </a:lnTo>
                    <a:lnTo>
                      <a:pt x="1934" y="314"/>
                    </a:lnTo>
                    <a:lnTo>
                      <a:pt x="1929" y="309"/>
                    </a:lnTo>
                    <a:lnTo>
                      <a:pt x="1944" y="314"/>
                    </a:lnTo>
                    <a:lnTo>
                      <a:pt x="1934" y="314"/>
                    </a:lnTo>
                    <a:lnTo>
                      <a:pt x="1944" y="314"/>
                    </a:lnTo>
                    <a:lnTo>
                      <a:pt x="1953" y="314"/>
                    </a:lnTo>
                    <a:lnTo>
                      <a:pt x="1968" y="318"/>
                    </a:lnTo>
                    <a:lnTo>
                      <a:pt x="1993" y="318"/>
                    </a:lnTo>
                    <a:lnTo>
                      <a:pt x="1993" y="323"/>
                    </a:lnTo>
                    <a:lnTo>
                      <a:pt x="1998" y="323"/>
                    </a:lnTo>
                    <a:lnTo>
                      <a:pt x="2008" y="323"/>
                    </a:lnTo>
                    <a:lnTo>
                      <a:pt x="2043" y="328"/>
                    </a:lnTo>
                    <a:lnTo>
                      <a:pt x="2038" y="328"/>
                    </a:lnTo>
                    <a:lnTo>
                      <a:pt x="2093" y="338"/>
                    </a:lnTo>
                    <a:lnTo>
                      <a:pt x="2088" y="338"/>
                    </a:lnTo>
                    <a:lnTo>
                      <a:pt x="2113" y="338"/>
                    </a:lnTo>
                    <a:lnTo>
                      <a:pt x="2108" y="338"/>
                    </a:lnTo>
                    <a:lnTo>
                      <a:pt x="2153" y="348"/>
                    </a:lnTo>
                    <a:lnTo>
                      <a:pt x="2148" y="348"/>
                    </a:lnTo>
                    <a:lnTo>
                      <a:pt x="2178" y="348"/>
                    </a:lnTo>
                    <a:lnTo>
                      <a:pt x="2242" y="363"/>
                    </a:lnTo>
                    <a:lnTo>
                      <a:pt x="2257" y="363"/>
                    </a:lnTo>
                    <a:lnTo>
                      <a:pt x="2252" y="363"/>
                    </a:lnTo>
                    <a:lnTo>
                      <a:pt x="2262" y="363"/>
                    </a:lnTo>
                    <a:lnTo>
                      <a:pt x="2267" y="363"/>
                    </a:lnTo>
                    <a:lnTo>
                      <a:pt x="2282" y="368"/>
                    </a:lnTo>
                    <a:lnTo>
                      <a:pt x="2297" y="368"/>
                    </a:lnTo>
                    <a:lnTo>
                      <a:pt x="2292" y="368"/>
                    </a:lnTo>
                    <a:lnTo>
                      <a:pt x="2312" y="373"/>
                    </a:lnTo>
                    <a:lnTo>
                      <a:pt x="2302" y="368"/>
                    </a:lnTo>
                    <a:lnTo>
                      <a:pt x="2312" y="373"/>
                    </a:lnTo>
                    <a:lnTo>
                      <a:pt x="2322" y="373"/>
                    </a:lnTo>
                    <a:lnTo>
                      <a:pt x="2352" y="378"/>
                    </a:lnTo>
                    <a:lnTo>
                      <a:pt x="2347" y="378"/>
                    </a:lnTo>
                    <a:lnTo>
                      <a:pt x="2357" y="378"/>
                    </a:lnTo>
                    <a:lnTo>
                      <a:pt x="2372" y="383"/>
                    </a:lnTo>
                    <a:lnTo>
                      <a:pt x="2377" y="383"/>
                    </a:lnTo>
                    <a:lnTo>
                      <a:pt x="2382" y="383"/>
                    </a:lnTo>
                    <a:lnTo>
                      <a:pt x="2377" y="383"/>
                    </a:lnTo>
                    <a:lnTo>
                      <a:pt x="2422" y="388"/>
                    </a:lnTo>
                    <a:lnTo>
                      <a:pt x="2452" y="393"/>
                    </a:lnTo>
                    <a:lnTo>
                      <a:pt x="2447" y="393"/>
                    </a:lnTo>
                    <a:lnTo>
                      <a:pt x="2467" y="398"/>
                    </a:lnTo>
                    <a:lnTo>
                      <a:pt x="2477" y="398"/>
                    </a:lnTo>
                    <a:lnTo>
                      <a:pt x="2472" y="398"/>
                    </a:lnTo>
                    <a:lnTo>
                      <a:pt x="2492" y="403"/>
                    </a:lnTo>
                    <a:lnTo>
                      <a:pt x="2487" y="403"/>
                    </a:lnTo>
                    <a:lnTo>
                      <a:pt x="2507" y="403"/>
                    </a:lnTo>
                    <a:lnTo>
                      <a:pt x="2502" y="403"/>
                    </a:lnTo>
                    <a:lnTo>
                      <a:pt x="2492" y="403"/>
                    </a:lnTo>
                    <a:lnTo>
                      <a:pt x="2497" y="403"/>
                    </a:lnTo>
                    <a:lnTo>
                      <a:pt x="2467" y="398"/>
                    </a:lnTo>
                    <a:lnTo>
                      <a:pt x="2472" y="398"/>
                    </a:lnTo>
                    <a:lnTo>
                      <a:pt x="2462" y="398"/>
                    </a:lnTo>
                    <a:lnTo>
                      <a:pt x="2462" y="393"/>
                    </a:lnTo>
                    <a:lnTo>
                      <a:pt x="2467" y="398"/>
                    </a:lnTo>
                    <a:lnTo>
                      <a:pt x="2452" y="393"/>
                    </a:lnTo>
                    <a:lnTo>
                      <a:pt x="2447" y="393"/>
                    </a:lnTo>
                    <a:lnTo>
                      <a:pt x="2427" y="388"/>
                    </a:lnTo>
                    <a:lnTo>
                      <a:pt x="2412" y="388"/>
                    </a:lnTo>
                    <a:lnTo>
                      <a:pt x="2402" y="383"/>
                    </a:lnTo>
                    <a:lnTo>
                      <a:pt x="2397" y="383"/>
                    </a:lnTo>
                    <a:lnTo>
                      <a:pt x="2372" y="378"/>
                    </a:lnTo>
                    <a:lnTo>
                      <a:pt x="2372" y="383"/>
                    </a:lnTo>
                    <a:lnTo>
                      <a:pt x="2352" y="378"/>
                    </a:lnTo>
                    <a:lnTo>
                      <a:pt x="2357" y="378"/>
                    </a:lnTo>
                    <a:lnTo>
                      <a:pt x="2332" y="373"/>
                    </a:lnTo>
                    <a:lnTo>
                      <a:pt x="2307" y="368"/>
                    </a:lnTo>
                    <a:lnTo>
                      <a:pt x="2277" y="363"/>
                    </a:lnTo>
                    <a:lnTo>
                      <a:pt x="2282" y="363"/>
                    </a:lnTo>
                    <a:lnTo>
                      <a:pt x="2262" y="363"/>
                    </a:lnTo>
                    <a:lnTo>
                      <a:pt x="2267" y="363"/>
                    </a:lnTo>
                    <a:lnTo>
                      <a:pt x="2257" y="363"/>
                    </a:lnTo>
                    <a:lnTo>
                      <a:pt x="2252" y="358"/>
                    </a:lnTo>
                    <a:lnTo>
                      <a:pt x="2223" y="353"/>
                    </a:lnTo>
                    <a:lnTo>
                      <a:pt x="2223" y="358"/>
                    </a:lnTo>
                    <a:lnTo>
                      <a:pt x="2218" y="358"/>
                    </a:lnTo>
                    <a:lnTo>
                      <a:pt x="2223" y="358"/>
                    </a:lnTo>
                    <a:lnTo>
                      <a:pt x="2218" y="353"/>
                    </a:lnTo>
                    <a:lnTo>
                      <a:pt x="2223" y="358"/>
                    </a:lnTo>
                    <a:lnTo>
                      <a:pt x="2213" y="353"/>
                    </a:lnTo>
                    <a:lnTo>
                      <a:pt x="2218" y="353"/>
                    </a:lnTo>
                    <a:lnTo>
                      <a:pt x="2203" y="353"/>
                    </a:lnTo>
                    <a:lnTo>
                      <a:pt x="2198" y="353"/>
                    </a:lnTo>
                    <a:lnTo>
                      <a:pt x="2193" y="348"/>
                    </a:lnTo>
                    <a:lnTo>
                      <a:pt x="2183" y="348"/>
                    </a:lnTo>
                    <a:lnTo>
                      <a:pt x="2178" y="348"/>
                    </a:lnTo>
                    <a:lnTo>
                      <a:pt x="2163" y="348"/>
                    </a:lnTo>
                    <a:lnTo>
                      <a:pt x="2113" y="338"/>
                    </a:lnTo>
                    <a:lnTo>
                      <a:pt x="2088" y="333"/>
                    </a:lnTo>
                    <a:lnTo>
                      <a:pt x="2083" y="333"/>
                    </a:lnTo>
                    <a:lnTo>
                      <a:pt x="2063" y="328"/>
                    </a:lnTo>
                    <a:lnTo>
                      <a:pt x="2068" y="333"/>
                    </a:lnTo>
                    <a:lnTo>
                      <a:pt x="2048" y="328"/>
                    </a:lnTo>
                    <a:lnTo>
                      <a:pt x="2038" y="323"/>
                    </a:lnTo>
                    <a:lnTo>
                      <a:pt x="2043" y="328"/>
                    </a:lnTo>
                    <a:lnTo>
                      <a:pt x="2033" y="323"/>
                    </a:lnTo>
                    <a:lnTo>
                      <a:pt x="1983" y="318"/>
                    </a:lnTo>
                    <a:lnTo>
                      <a:pt x="1988" y="318"/>
                    </a:lnTo>
                    <a:lnTo>
                      <a:pt x="1968" y="314"/>
                    </a:lnTo>
                    <a:lnTo>
                      <a:pt x="1948" y="314"/>
                    </a:lnTo>
                    <a:lnTo>
                      <a:pt x="1939" y="314"/>
                    </a:lnTo>
                    <a:lnTo>
                      <a:pt x="1934" y="309"/>
                    </a:lnTo>
                    <a:lnTo>
                      <a:pt x="1939" y="309"/>
                    </a:lnTo>
                    <a:lnTo>
                      <a:pt x="1944" y="309"/>
                    </a:lnTo>
                    <a:lnTo>
                      <a:pt x="1939" y="309"/>
                    </a:lnTo>
                    <a:lnTo>
                      <a:pt x="1929" y="309"/>
                    </a:lnTo>
                    <a:lnTo>
                      <a:pt x="1899" y="304"/>
                    </a:lnTo>
                    <a:lnTo>
                      <a:pt x="1904" y="304"/>
                    </a:lnTo>
                    <a:lnTo>
                      <a:pt x="1884" y="304"/>
                    </a:lnTo>
                    <a:lnTo>
                      <a:pt x="1874" y="299"/>
                    </a:lnTo>
                    <a:lnTo>
                      <a:pt x="1869" y="299"/>
                    </a:lnTo>
                    <a:lnTo>
                      <a:pt x="1874" y="299"/>
                    </a:lnTo>
                    <a:lnTo>
                      <a:pt x="1849" y="294"/>
                    </a:lnTo>
                    <a:lnTo>
                      <a:pt x="1854" y="294"/>
                    </a:lnTo>
                    <a:lnTo>
                      <a:pt x="1844" y="294"/>
                    </a:lnTo>
                    <a:lnTo>
                      <a:pt x="1849" y="294"/>
                    </a:lnTo>
                    <a:lnTo>
                      <a:pt x="1844" y="294"/>
                    </a:lnTo>
                    <a:lnTo>
                      <a:pt x="1839" y="294"/>
                    </a:lnTo>
                    <a:lnTo>
                      <a:pt x="1824" y="289"/>
                    </a:lnTo>
                    <a:lnTo>
                      <a:pt x="1834" y="294"/>
                    </a:lnTo>
                    <a:lnTo>
                      <a:pt x="1824" y="289"/>
                    </a:lnTo>
                    <a:lnTo>
                      <a:pt x="1829" y="289"/>
                    </a:lnTo>
                    <a:lnTo>
                      <a:pt x="1809" y="289"/>
                    </a:lnTo>
                    <a:lnTo>
                      <a:pt x="1804" y="289"/>
                    </a:lnTo>
                    <a:lnTo>
                      <a:pt x="1799" y="289"/>
                    </a:lnTo>
                    <a:lnTo>
                      <a:pt x="1789" y="284"/>
                    </a:lnTo>
                    <a:lnTo>
                      <a:pt x="1794" y="284"/>
                    </a:lnTo>
                    <a:lnTo>
                      <a:pt x="1779" y="284"/>
                    </a:lnTo>
                    <a:lnTo>
                      <a:pt x="1784" y="284"/>
                    </a:lnTo>
                    <a:lnTo>
                      <a:pt x="1759" y="279"/>
                    </a:lnTo>
                    <a:lnTo>
                      <a:pt x="1754" y="279"/>
                    </a:lnTo>
                    <a:lnTo>
                      <a:pt x="1734" y="274"/>
                    </a:lnTo>
                    <a:lnTo>
                      <a:pt x="1729" y="274"/>
                    </a:lnTo>
                    <a:lnTo>
                      <a:pt x="1744" y="279"/>
                    </a:lnTo>
                    <a:lnTo>
                      <a:pt x="1734" y="279"/>
                    </a:lnTo>
                    <a:lnTo>
                      <a:pt x="1749" y="279"/>
                    </a:lnTo>
                    <a:lnTo>
                      <a:pt x="1724" y="274"/>
                    </a:lnTo>
                    <a:lnTo>
                      <a:pt x="1684" y="269"/>
                    </a:lnTo>
                    <a:lnTo>
                      <a:pt x="1689" y="269"/>
                    </a:lnTo>
                    <a:lnTo>
                      <a:pt x="1674" y="269"/>
                    </a:lnTo>
                    <a:lnTo>
                      <a:pt x="1669" y="264"/>
                    </a:lnTo>
                    <a:lnTo>
                      <a:pt x="1655" y="264"/>
                    </a:lnTo>
                    <a:lnTo>
                      <a:pt x="1650" y="264"/>
                    </a:lnTo>
                    <a:lnTo>
                      <a:pt x="1620" y="259"/>
                    </a:lnTo>
                    <a:lnTo>
                      <a:pt x="1625" y="259"/>
                    </a:lnTo>
                    <a:lnTo>
                      <a:pt x="1615" y="259"/>
                    </a:lnTo>
                    <a:lnTo>
                      <a:pt x="1600" y="254"/>
                    </a:lnTo>
                    <a:lnTo>
                      <a:pt x="1595" y="254"/>
                    </a:lnTo>
                    <a:lnTo>
                      <a:pt x="1590" y="254"/>
                    </a:lnTo>
                    <a:lnTo>
                      <a:pt x="1540" y="244"/>
                    </a:lnTo>
                    <a:lnTo>
                      <a:pt x="1510" y="239"/>
                    </a:lnTo>
                    <a:lnTo>
                      <a:pt x="1515" y="239"/>
                    </a:lnTo>
                    <a:lnTo>
                      <a:pt x="1490" y="239"/>
                    </a:lnTo>
                    <a:lnTo>
                      <a:pt x="1495" y="239"/>
                    </a:lnTo>
                    <a:lnTo>
                      <a:pt x="1470" y="234"/>
                    </a:lnTo>
                    <a:lnTo>
                      <a:pt x="1445" y="229"/>
                    </a:lnTo>
                    <a:lnTo>
                      <a:pt x="1410" y="224"/>
                    </a:lnTo>
                    <a:lnTo>
                      <a:pt x="1405" y="224"/>
                    </a:lnTo>
                    <a:lnTo>
                      <a:pt x="1395" y="224"/>
                    </a:lnTo>
                    <a:lnTo>
                      <a:pt x="1400" y="224"/>
                    </a:lnTo>
                    <a:lnTo>
                      <a:pt x="1385" y="219"/>
                    </a:lnTo>
                    <a:lnTo>
                      <a:pt x="1356" y="214"/>
                    </a:lnTo>
                    <a:lnTo>
                      <a:pt x="1356" y="219"/>
                    </a:lnTo>
                    <a:lnTo>
                      <a:pt x="1341" y="214"/>
                    </a:lnTo>
                    <a:lnTo>
                      <a:pt x="1311" y="209"/>
                    </a:lnTo>
                    <a:lnTo>
                      <a:pt x="1336" y="214"/>
                    </a:lnTo>
                    <a:lnTo>
                      <a:pt x="1316" y="209"/>
                    </a:lnTo>
                    <a:lnTo>
                      <a:pt x="1321" y="209"/>
                    </a:lnTo>
                    <a:lnTo>
                      <a:pt x="1296" y="209"/>
                    </a:lnTo>
                    <a:lnTo>
                      <a:pt x="1261" y="199"/>
                    </a:lnTo>
                    <a:lnTo>
                      <a:pt x="1196" y="189"/>
                    </a:lnTo>
                    <a:lnTo>
                      <a:pt x="1201" y="189"/>
                    </a:lnTo>
                    <a:lnTo>
                      <a:pt x="1196" y="189"/>
                    </a:lnTo>
                    <a:lnTo>
                      <a:pt x="1191" y="189"/>
                    </a:lnTo>
                    <a:lnTo>
                      <a:pt x="1186" y="189"/>
                    </a:lnTo>
                    <a:lnTo>
                      <a:pt x="1171" y="184"/>
                    </a:lnTo>
                    <a:lnTo>
                      <a:pt x="1176" y="184"/>
                    </a:lnTo>
                    <a:lnTo>
                      <a:pt x="1161" y="184"/>
                    </a:lnTo>
                    <a:lnTo>
                      <a:pt x="1151" y="184"/>
                    </a:lnTo>
                    <a:lnTo>
                      <a:pt x="1161" y="184"/>
                    </a:lnTo>
                    <a:lnTo>
                      <a:pt x="1131" y="179"/>
                    </a:lnTo>
                    <a:lnTo>
                      <a:pt x="1136" y="179"/>
                    </a:lnTo>
                    <a:lnTo>
                      <a:pt x="1096" y="174"/>
                    </a:lnTo>
                    <a:lnTo>
                      <a:pt x="1037" y="164"/>
                    </a:lnTo>
                    <a:lnTo>
                      <a:pt x="1042" y="164"/>
                    </a:lnTo>
                    <a:lnTo>
                      <a:pt x="1027" y="164"/>
                    </a:lnTo>
                    <a:lnTo>
                      <a:pt x="1017" y="159"/>
                    </a:lnTo>
                    <a:lnTo>
                      <a:pt x="972" y="154"/>
                    </a:lnTo>
                    <a:lnTo>
                      <a:pt x="952" y="149"/>
                    </a:lnTo>
                    <a:lnTo>
                      <a:pt x="892" y="139"/>
                    </a:lnTo>
                    <a:lnTo>
                      <a:pt x="827" y="129"/>
                    </a:lnTo>
                    <a:lnTo>
                      <a:pt x="822" y="129"/>
                    </a:lnTo>
                    <a:lnTo>
                      <a:pt x="812" y="129"/>
                    </a:lnTo>
                    <a:lnTo>
                      <a:pt x="792" y="124"/>
                    </a:lnTo>
                    <a:lnTo>
                      <a:pt x="788" y="124"/>
                    </a:lnTo>
                    <a:lnTo>
                      <a:pt x="728" y="114"/>
                    </a:lnTo>
                    <a:lnTo>
                      <a:pt x="708" y="109"/>
                    </a:lnTo>
                    <a:lnTo>
                      <a:pt x="673" y="104"/>
                    </a:lnTo>
                    <a:lnTo>
                      <a:pt x="678" y="104"/>
                    </a:lnTo>
                    <a:lnTo>
                      <a:pt x="653" y="104"/>
                    </a:lnTo>
                    <a:lnTo>
                      <a:pt x="653" y="99"/>
                    </a:lnTo>
                    <a:lnTo>
                      <a:pt x="603" y="94"/>
                    </a:lnTo>
                    <a:lnTo>
                      <a:pt x="608" y="94"/>
                    </a:lnTo>
                    <a:lnTo>
                      <a:pt x="578" y="89"/>
                    </a:lnTo>
                    <a:lnTo>
                      <a:pt x="553" y="84"/>
                    </a:lnTo>
                    <a:lnTo>
                      <a:pt x="533" y="84"/>
                    </a:lnTo>
                    <a:lnTo>
                      <a:pt x="538" y="84"/>
                    </a:lnTo>
                    <a:lnTo>
                      <a:pt x="518" y="79"/>
                    </a:lnTo>
                    <a:lnTo>
                      <a:pt x="523" y="79"/>
                    </a:lnTo>
                    <a:lnTo>
                      <a:pt x="513" y="79"/>
                    </a:lnTo>
                    <a:lnTo>
                      <a:pt x="494" y="74"/>
                    </a:lnTo>
                    <a:lnTo>
                      <a:pt x="484" y="74"/>
                    </a:lnTo>
                    <a:lnTo>
                      <a:pt x="454" y="69"/>
                    </a:lnTo>
                    <a:lnTo>
                      <a:pt x="474" y="74"/>
                    </a:lnTo>
                    <a:lnTo>
                      <a:pt x="469" y="69"/>
                    </a:lnTo>
                    <a:lnTo>
                      <a:pt x="444" y="69"/>
                    </a:lnTo>
                    <a:lnTo>
                      <a:pt x="439" y="69"/>
                    </a:lnTo>
                    <a:lnTo>
                      <a:pt x="444" y="69"/>
                    </a:lnTo>
                    <a:lnTo>
                      <a:pt x="434" y="64"/>
                    </a:lnTo>
                    <a:lnTo>
                      <a:pt x="429" y="64"/>
                    </a:lnTo>
                    <a:lnTo>
                      <a:pt x="414" y="64"/>
                    </a:lnTo>
                    <a:lnTo>
                      <a:pt x="409" y="64"/>
                    </a:lnTo>
                    <a:lnTo>
                      <a:pt x="414" y="64"/>
                    </a:lnTo>
                    <a:lnTo>
                      <a:pt x="419" y="64"/>
                    </a:lnTo>
                    <a:lnTo>
                      <a:pt x="429" y="64"/>
                    </a:lnTo>
                    <a:lnTo>
                      <a:pt x="419" y="64"/>
                    </a:lnTo>
                    <a:lnTo>
                      <a:pt x="409" y="64"/>
                    </a:lnTo>
                    <a:lnTo>
                      <a:pt x="389" y="59"/>
                    </a:lnTo>
                    <a:lnTo>
                      <a:pt x="349" y="54"/>
                    </a:lnTo>
                    <a:lnTo>
                      <a:pt x="344" y="54"/>
                    </a:lnTo>
                    <a:lnTo>
                      <a:pt x="349" y="54"/>
                    </a:lnTo>
                    <a:lnTo>
                      <a:pt x="324" y="49"/>
                    </a:lnTo>
                    <a:lnTo>
                      <a:pt x="314" y="49"/>
                    </a:lnTo>
                    <a:lnTo>
                      <a:pt x="319" y="49"/>
                    </a:lnTo>
                    <a:lnTo>
                      <a:pt x="244" y="34"/>
                    </a:lnTo>
                    <a:lnTo>
                      <a:pt x="249" y="39"/>
                    </a:lnTo>
                    <a:lnTo>
                      <a:pt x="145" y="20"/>
                    </a:lnTo>
                    <a:lnTo>
                      <a:pt x="125" y="20"/>
                    </a:lnTo>
                    <a:lnTo>
                      <a:pt x="125" y="15"/>
                    </a:lnTo>
                    <a:lnTo>
                      <a:pt x="115" y="15"/>
                    </a:lnTo>
                    <a:lnTo>
                      <a:pt x="70" y="10"/>
                    </a:lnTo>
                    <a:lnTo>
                      <a:pt x="75" y="10"/>
                    </a:lnTo>
                    <a:lnTo>
                      <a:pt x="55" y="5"/>
                    </a:lnTo>
                    <a:lnTo>
                      <a:pt x="50" y="5"/>
                    </a:lnTo>
                    <a:lnTo>
                      <a:pt x="35" y="5"/>
                    </a:lnTo>
                    <a:lnTo>
                      <a:pt x="20" y="0"/>
                    </a:lnTo>
                    <a:lnTo>
                      <a:pt x="0" y="0"/>
                    </a:lnTo>
                    <a:lnTo>
                      <a:pt x="10" y="0"/>
                    </a:lnTo>
                    <a:lnTo>
                      <a:pt x="0" y="0"/>
                    </a:lnTo>
                    <a:lnTo>
                      <a:pt x="10" y="5"/>
                    </a:lnTo>
                    <a:lnTo>
                      <a:pt x="20" y="5"/>
                    </a:lnTo>
                    <a:lnTo>
                      <a:pt x="25" y="5"/>
                    </a:lnTo>
                    <a:lnTo>
                      <a:pt x="15" y="5"/>
                    </a:lnTo>
                    <a:lnTo>
                      <a:pt x="25" y="5"/>
                    </a:lnTo>
                    <a:lnTo>
                      <a:pt x="30" y="5"/>
                    </a:lnTo>
                    <a:lnTo>
                      <a:pt x="40" y="5"/>
                    </a:lnTo>
                    <a:lnTo>
                      <a:pt x="45" y="10"/>
                    </a:lnTo>
                    <a:lnTo>
                      <a:pt x="50" y="10"/>
                    </a:lnTo>
                    <a:lnTo>
                      <a:pt x="55" y="10"/>
                    </a:lnTo>
                    <a:lnTo>
                      <a:pt x="70" y="10"/>
                    </a:lnTo>
                    <a:lnTo>
                      <a:pt x="90" y="15"/>
                    </a:lnTo>
                    <a:lnTo>
                      <a:pt x="100" y="15"/>
                    </a:lnTo>
                    <a:lnTo>
                      <a:pt x="120" y="20"/>
                    </a:lnTo>
                    <a:lnTo>
                      <a:pt x="155" y="25"/>
                    </a:lnTo>
                    <a:lnTo>
                      <a:pt x="150" y="25"/>
                    </a:lnTo>
                    <a:lnTo>
                      <a:pt x="165" y="25"/>
                    </a:lnTo>
                    <a:lnTo>
                      <a:pt x="180" y="29"/>
                    </a:lnTo>
                    <a:lnTo>
                      <a:pt x="175" y="29"/>
                    </a:lnTo>
                    <a:lnTo>
                      <a:pt x="190" y="29"/>
                    </a:lnTo>
                    <a:lnTo>
                      <a:pt x="195" y="34"/>
                    </a:lnTo>
                    <a:lnTo>
                      <a:pt x="205" y="34"/>
                    </a:lnTo>
                    <a:lnTo>
                      <a:pt x="219" y="34"/>
                    </a:lnTo>
                    <a:lnTo>
                      <a:pt x="214" y="34"/>
                    </a:lnTo>
                    <a:close/>
                  </a:path>
                </a:pathLst>
              </a:custGeom>
              <a:solidFill>
                <a:srgbClr val="CCDADA"/>
              </a:solidFill>
              <a:ln w="9525">
                <a:noFill/>
                <a:round/>
                <a:headEnd/>
                <a:tailEnd/>
              </a:ln>
            </p:spPr>
            <p:txBody>
              <a:bodyPr/>
              <a:lstStyle/>
              <a:p>
                <a:endParaRPr lang="it-IT"/>
              </a:p>
            </p:txBody>
          </p:sp>
          <p:sp>
            <p:nvSpPr>
              <p:cNvPr id="4131" name="Freeform 28"/>
              <p:cNvSpPr>
                <a:spLocks/>
              </p:cNvSpPr>
              <p:nvPr/>
            </p:nvSpPr>
            <p:spPr bwMode="auto">
              <a:xfrm>
                <a:off x="876" y="4923"/>
                <a:ext cx="2507" cy="409"/>
              </a:xfrm>
              <a:custGeom>
                <a:avLst/>
                <a:gdLst>
                  <a:gd name="T0" fmla="*/ 279 w 2507"/>
                  <a:gd name="T1" fmla="*/ 50 h 409"/>
                  <a:gd name="T2" fmla="*/ 309 w 2507"/>
                  <a:gd name="T3" fmla="*/ 55 h 409"/>
                  <a:gd name="T4" fmla="*/ 354 w 2507"/>
                  <a:gd name="T5" fmla="*/ 60 h 409"/>
                  <a:gd name="T6" fmla="*/ 444 w 2507"/>
                  <a:gd name="T7" fmla="*/ 75 h 409"/>
                  <a:gd name="T8" fmla="*/ 523 w 2507"/>
                  <a:gd name="T9" fmla="*/ 90 h 409"/>
                  <a:gd name="T10" fmla="*/ 713 w 2507"/>
                  <a:gd name="T11" fmla="*/ 120 h 409"/>
                  <a:gd name="T12" fmla="*/ 788 w 2507"/>
                  <a:gd name="T13" fmla="*/ 130 h 409"/>
                  <a:gd name="T14" fmla="*/ 867 w 2507"/>
                  <a:gd name="T15" fmla="*/ 145 h 409"/>
                  <a:gd name="T16" fmla="*/ 882 w 2507"/>
                  <a:gd name="T17" fmla="*/ 145 h 409"/>
                  <a:gd name="T18" fmla="*/ 1002 w 2507"/>
                  <a:gd name="T19" fmla="*/ 165 h 409"/>
                  <a:gd name="T20" fmla="*/ 1136 w 2507"/>
                  <a:gd name="T21" fmla="*/ 184 h 409"/>
                  <a:gd name="T22" fmla="*/ 1251 w 2507"/>
                  <a:gd name="T23" fmla="*/ 204 h 409"/>
                  <a:gd name="T24" fmla="*/ 1495 w 2507"/>
                  <a:gd name="T25" fmla="*/ 244 h 409"/>
                  <a:gd name="T26" fmla="*/ 1600 w 2507"/>
                  <a:gd name="T27" fmla="*/ 259 h 409"/>
                  <a:gd name="T28" fmla="*/ 1744 w 2507"/>
                  <a:gd name="T29" fmla="*/ 284 h 409"/>
                  <a:gd name="T30" fmla="*/ 1804 w 2507"/>
                  <a:gd name="T31" fmla="*/ 294 h 409"/>
                  <a:gd name="T32" fmla="*/ 1834 w 2507"/>
                  <a:gd name="T33" fmla="*/ 299 h 409"/>
                  <a:gd name="T34" fmla="*/ 1939 w 2507"/>
                  <a:gd name="T35" fmla="*/ 314 h 409"/>
                  <a:gd name="T36" fmla="*/ 1993 w 2507"/>
                  <a:gd name="T37" fmla="*/ 324 h 409"/>
                  <a:gd name="T38" fmla="*/ 2038 w 2507"/>
                  <a:gd name="T39" fmla="*/ 334 h 409"/>
                  <a:gd name="T40" fmla="*/ 2173 w 2507"/>
                  <a:gd name="T41" fmla="*/ 354 h 409"/>
                  <a:gd name="T42" fmla="*/ 2262 w 2507"/>
                  <a:gd name="T43" fmla="*/ 369 h 409"/>
                  <a:gd name="T44" fmla="*/ 2312 w 2507"/>
                  <a:gd name="T45" fmla="*/ 374 h 409"/>
                  <a:gd name="T46" fmla="*/ 2372 w 2507"/>
                  <a:gd name="T47" fmla="*/ 384 h 409"/>
                  <a:gd name="T48" fmla="*/ 2467 w 2507"/>
                  <a:gd name="T49" fmla="*/ 399 h 409"/>
                  <a:gd name="T50" fmla="*/ 2502 w 2507"/>
                  <a:gd name="T51" fmla="*/ 404 h 409"/>
                  <a:gd name="T52" fmla="*/ 2462 w 2507"/>
                  <a:gd name="T53" fmla="*/ 399 h 409"/>
                  <a:gd name="T54" fmla="*/ 2402 w 2507"/>
                  <a:gd name="T55" fmla="*/ 389 h 409"/>
                  <a:gd name="T56" fmla="*/ 2352 w 2507"/>
                  <a:gd name="T57" fmla="*/ 379 h 409"/>
                  <a:gd name="T58" fmla="*/ 2257 w 2507"/>
                  <a:gd name="T59" fmla="*/ 364 h 409"/>
                  <a:gd name="T60" fmla="*/ 2223 w 2507"/>
                  <a:gd name="T61" fmla="*/ 359 h 409"/>
                  <a:gd name="T62" fmla="*/ 2198 w 2507"/>
                  <a:gd name="T63" fmla="*/ 354 h 409"/>
                  <a:gd name="T64" fmla="*/ 2113 w 2507"/>
                  <a:gd name="T65" fmla="*/ 344 h 409"/>
                  <a:gd name="T66" fmla="*/ 2048 w 2507"/>
                  <a:gd name="T67" fmla="*/ 329 h 409"/>
                  <a:gd name="T68" fmla="*/ 1944 w 2507"/>
                  <a:gd name="T69" fmla="*/ 314 h 409"/>
                  <a:gd name="T70" fmla="*/ 1924 w 2507"/>
                  <a:gd name="T71" fmla="*/ 309 h 409"/>
                  <a:gd name="T72" fmla="*/ 1874 w 2507"/>
                  <a:gd name="T73" fmla="*/ 304 h 409"/>
                  <a:gd name="T74" fmla="*/ 1824 w 2507"/>
                  <a:gd name="T75" fmla="*/ 294 h 409"/>
                  <a:gd name="T76" fmla="*/ 1789 w 2507"/>
                  <a:gd name="T77" fmla="*/ 289 h 409"/>
                  <a:gd name="T78" fmla="*/ 1729 w 2507"/>
                  <a:gd name="T79" fmla="*/ 279 h 409"/>
                  <a:gd name="T80" fmla="*/ 1689 w 2507"/>
                  <a:gd name="T81" fmla="*/ 274 h 409"/>
                  <a:gd name="T82" fmla="*/ 1615 w 2507"/>
                  <a:gd name="T83" fmla="*/ 259 h 409"/>
                  <a:gd name="T84" fmla="*/ 1510 w 2507"/>
                  <a:gd name="T85" fmla="*/ 244 h 409"/>
                  <a:gd name="T86" fmla="*/ 1440 w 2507"/>
                  <a:gd name="T87" fmla="*/ 234 h 409"/>
                  <a:gd name="T88" fmla="*/ 1386 w 2507"/>
                  <a:gd name="T89" fmla="*/ 224 h 409"/>
                  <a:gd name="T90" fmla="*/ 1321 w 2507"/>
                  <a:gd name="T91" fmla="*/ 214 h 409"/>
                  <a:gd name="T92" fmla="*/ 1186 w 2507"/>
                  <a:gd name="T93" fmla="*/ 189 h 409"/>
                  <a:gd name="T94" fmla="*/ 1136 w 2507"/>
                  <a:gd name="T95" fmla="*/ 184 h 409"/>
                  <a:gd name="T96" fmla="*/ 1012 w 2507"/>
                  <a:gd name="T97" fmla="*/ 165 h 409"/>
                  <a:gd name="T98" fmla="*/ 822 w 2507"/>
                  <a:gd name="T99" fmla="*/ 135 h 409"/>
                  <a:gd name="T100" fmla="*/ 673 w 2507"/>
                  <a:gd name="T101" fmla="*/ 110 h 409"/>
                  <a:gd name="T102" fmla="*/ 553 w 2507"/>
                  <a:gd name="T103" fmla="*/ 90 h 409"/>
                  <a:gd name="T104" fmla="*/ 494 w 2507"/>
                  <a:gd name="T105" fmla="*/ 80 h 409"/>
                  <a:gd name="T106" fmla="*/ 469 w 2507"/>
                  <a:gd name="T107" fmla="*/ 75 h 409"/>
                  <a:gd name="T108" fmla="*/ 414 w 2507"/>
                  <a:gd name="T109" fmla="*/ 65 h 409"/>
                  <a:gd name="T110" fmla="*/ 349 w 2507"/>
                  <a:gd name="T111" fmla="*/ 55 h 409"/>
                  <a:gd name="T112" fmla="*/ 125 w 2507"/>
                  <a:gd name="T113" fmla="*/ 20 h 409"/>
                  <a:gd name="T114" fmla="*/ 35 w 2507"/>
                  <a:gd name="T115" fmla="*/ 5 h 409"/>
                  <a:gd name="T116" fmla="*/ 15 w 2507"/>
                  <a:gd name="T117" fmla="*/ 5 h 409"/>
                  <a:gd name="T118" fmla="*/ 55 w 2507"/>
                  <a:gd name="T119" fmla="*/ 10 h 409"/>
                  <a:gd name="T120" fmla="*/ 150 w 2507"/>
                  <a:gd name="T121" fmla="*/ 30 h 409"/>
                  <a:gd name="T122" fmla="*/ 185 w 2507"/>
                  <a:gd name="T123" fmla="*/ 35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7"/>
                  <a:gd name="T187" fmla="*/ 0 h 409"/>
                  <a:gd name="T188" fmla="*/ 2507 w 250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7" h="409">
                    <a:moveTo>
                      <a:pt x="215" y="40"/>
                    </a:moveTo>
                    <a:lnTo>
                      <a:pt x="215" y="40"/>
                    </a:lnTo>
                    <a:lnTo>
                      <a:pt x="220" y="40"/>
                    </a:lnTo>
                    <a:lnTo>
                      <a:pt x="230" y="40"/>
                    </a:lnTo>
                    <a:lnTo>
                      <a:pt x="249" y="45"/>
                    </a:lnTo>
                    <a:lnTo>
                      <a:pt x="279" y="50"/>
                    </a:lnTo>
                    <a:lnTo>
                      <a:pt x="289" y="50"/>
                    </a:lnTo>
                    <a:lnTo>
                      <a:pt x="284" y="50"/>
                    </a:lnTo>
                    <a:lnTo>
                      <a:pt x="289" y="50"/>
                    </a:lnTo>
                    <a:lnTo>
                      <a:pt x="284" y="50"/>
                    </a:lnTo>
                    <a:lnTo>
                      <a:pt x="309" y="55"/>
                    </a:lnTo>
                    <a:lnTo>
                      <a:pt x="304" y="50"/>
                    </a:lnTo>
                    <a:lnTo>
                      <a:pt x="294" y="50"/>
                    </a:lnTo>
                    <a:lnTo>
                      <a:pt x="289" y="50"/>
                    </a:lnTo>
                    <a:lnTo>
                      <a:pt x="294" y="50"/>
                    </a:lnTo>
                    <a:lnTo>
                      <a:pt x="324" y="55"/>
                    </a:lnTo>
                    <a:lnTo>
                      <a:pt x="354" y="60"/>
                    </a:lnTo>
                    <a:lnTo>
                      <a:pt x="374" y="65"/>
                    </a:lnTo>
                    <a:lnTo>
                      <a:pt x="369" y="65"/>
                    </a:lnTo>
                    <a:lnTo>
                      <a:pt x="389" y="65"/>
                    </a:lnTo>
                    <a:lnTo>
                      <a:pt x="379" y="65"/>
                    </a:lnTo>
                    <a:lnTo>
                      <a:pt x="394" y="65"/>
                    </a:lnTo>
                    <a:lnTo>
                      <a:pt x="394" y="70"/>
                    </a:lnTo>
                    <a:lnTo>
                      <a:pt x="444" y="75"/>
                    </a:lnTo>
                    <a:lnTo>
                      <a:pt x="439" y="75"/>
                    </a:lnTo>
                    <a:lnTo>
                      <a:pt x="444" y="75"/>
                    </a:lnTo>
                    <a:lnTo>
                      <a:pt x="504" y="85"/>
                    </a:lnTo>
                    <a:lnTo>
                      <a:pt x="514" y="85"/>
                    </a:lnTo>
                    <a:lnTo>
                      <a:pt x="519" y="85"/>
                    </a:lnTo>
                    <a:lnTo>
                      <a:pt x="523" y="90"/>
                    </a:lnTo>
                    <a:lnTo>
                      <a:pt x="573" y="95"/>
                    </a:lnTo>
                    <a:lnTo>
                      <a:pt x="568" y="95"/>
                    </a:lnTo>
                    <a:lnTo>
                      <a:pt x="593" y="100"/>
                    </a:lnTo>
                    <a:lnTo>
                      <a:pt x="658" y="110"/>
                    </a:lnTo>
                    <a:lnTo>
                      <a:pt x="683" y="115"/>
                    </a:lnTo>
                    <a:lnTo>
                      <a:pt x="713" y="120"/>
                    </a:lnTo>
                    <a:lnTo>
                      <a:pt x="728" y="120"/>
                    </a:lnTo>
                    <a:lnTo>
                      <a:pt x="738" y="120"/>
                    </a:lnTo>
                    <a:lnTo>
                      <a:pt x="743" y="125"/>
                    </a:lnTo>
                    <a:lnTo>
                      <a:pt x="748" y="125"/>
                    </a:lnTo>
                    <a:lnTo>
                      <a:pt x="743" y="125"/>
                    </a:lnTo>
                    <a:lnTo>
                      <a:pt x="763" y="130"/>
                    </a:lnTo>
                    <a:lnTo>
                      <a:pt x="788" y="130"/>
                    </a:lnTo>
                    <a:lnTo>
                      <a:pt x="778" y="130"/>
                    </a:lnTo>
                    <a:lnTo>
                      <a:pt x="793" y="130"/>
                    </a:lnTo>
                    <a:lnTo>
                      <a:pt x="822" y="135"/>
                    </a:lnTo>
                    <a:lnTo>
                      <a:pt x="817" y="135"/>
                    </a:lnTo>
                    <a:lnTo>
                      <a:pt x="872" y="145"/>
                    </a:lnTo>
                    <a:lnTo>
                      <a:pt x="867" y="145"/>
                    </a:lnTo>
                    <a:lnTo>
                      <a:pt x="872" y="145"/>
                    </a:lnTo>
                    <a:lnTo>
                      <a:pt x="877" y="145"/>
                    </a:lnTo>
                    <a:lnTo>
                      <a:pt x="882" y="145"/>
                    </a:lnTo>
                    <a:lnTo>
                      <a:pt x="902" y="150"/>
                    </a:lnTo>
                    <a:lnTo>
                      <a:pt x="942" y="155"/>
                    </a:lnTo>
                    <a:lnTo>
                      <a:pt x="952" y="160"/>
                    </a:lnTo>
                    <a:lnTo>
                      <a:pt x="992" y="165"/>
                    </a:lnTo>
                    <a:lnTo>
                      <a:pt x="997" y="165"/>
                    </a:lnTo>
                    <a:lnTo>
                      <a:pt x="1002" y="165"/>
                    </a:lnTo>
                    <a:lnTo>
                      <a:pt x="1042" y="170"/>
                    </a:lnTo>
                    <a:lnTo>
                      <a:pt x="1047" y="175"/>
                    </a:lnTo>
                    <a:lnTo>
                      <a:pt x="1116" y="184"/>
                    </a:lnTo>
                    <a:lnTo>
                      <a:pt x="1136" y="184"/>
                    </a:lnTo>
                    <a:lnTo>
                      <a:pt x="1136" y="189"/>
                    </a:lnTo>
                    <a:lnTo>
                      <a:pt x="1136" y="184"/>
                    </a:lnTo>
                    <a:lnTo>
                      <a:pt x="1136" y="189"/>
                    </a:lnTo>
                    <a:lnTo>
                      <a:pt x="1186" y="194"/>
                    </a:lnTo>
                    <a:lnTo>
                      <a:pt x="1246" y="204"/>
                    </a:lnTo>
                    <a:lnTo>
                      <a:pt x="1256" y="204"/>
                    </a:lnTo>
                    <a:lnTo>
                      <a:pt x="1251" y="204"/>
                    </a:lnTo>
                    <a:lnTo>
                      <a:pt x="1366" y="224"/>
                    </a:lnTo>
                    <a:lnTo>
                      <a:pt x="1395" y="229"/>
                    </a:lnTo>
                    <a:lnTo>
                      <a:pt x="1390" y="229"/>
                    </a:lnTo>
                    <a:lnTo>
                      <a:pt x="1475" y="244"/>
                    </a:lnTo>
                    <a:lnTo>
                      <a:pt x="1470" y="239"/>
                    </a:lnTo>
                    <a:lnTo>
                      <a:pt x="1490" y="244"/>
                    </a:lnTo>
                    <a:lnTo>
                      <a:pt x="1495" y="244"/>
                    </a:lnTo>
                    <a:lnTo>
                      <a:pt x="1515" y="249"/>
                    </a:lnTo>
                    <a:lnTo>
                      <a:pt x="1510" y="249"/>
                    </a:lnTo>
                    <a:lnTo>
                      <a:pt x="1525" y="249"/>
                    </a:lnTo>
                    <a:lnTo>
                      <a:pt x="1555" y="254"/>
                    </a:lnTo>
                    <a:lnTo>
                      <a:pt x="1575" y="259"/>
                    </a:lnTo>
                    <a:lnTo>
                      <a:pt x="1600" y="259"/>
                    </a:lnTo>
                    <a:lnTo>
                      <a:pt x="1600" y="264"/>
                    </a:lnTo>
                    <a:lnTo>
                      <a:pt x="1615" y="264"/>
                    </a:lnTo>
                    <a:lnTo>
                      <a:pt x="1650" y="269"/>
                    </a:lnTo>
                    <a:lnTo>
                      <a:pt x="1714" y="279"/>
                    </a:lnTo>
                    <a:lnTo>
                      <a:pt x="1694" y="279"/>
                    </a:lnTo>
                    <a:lnTo>
                      <a:pt x="1744" y="284"/>
                    </a:lnTo>
                    <a:lnTo>
                      <a:pt x="1739" y="284"/>
                    </a:lnTo>
                    <a:lnTo>
                      <a:pt x="1789" y="294"/>
                    </a:lnTo>
                    <a:lnTo>
                      <a:pt x="1794" y="294"/>
                    </a:lnTo>
                    <a:lnTo>
                      <a:pt x="1804" y="294"/>
                    </a:lnTo>
                    <a:lnTo>
                      <a:pt x="1809" y="294"/>
                    </a:lnTo>
                    <a:lnTo>
                      <a:pt x="1814" y="294"/>
                    </a:lnTo>
                    <a:lnTo>
                      <a:pt x="1819" y="299"/>
                    </a:lnTo>
                    <a:lnTo>
                      <a:pt x="1839" y="299"/>
                    </a:lnTo>
                    <a:lnTo>
                      <a:pt x="1834" y="299"/>
                    </a:lnTo>
                    <a:lnTo>
                      <a:pt x="1854" y="304"/>
                    </a:lnTo>
                    <a:lnTo>
                      <a:pt x="1899" y="309"/>
                    </a:lnTo>
                    <a:lnTo>
                      <a:pt x="1904" y="309"/>
                    </a:lnTo>
                    <a:lnTo>
                      <a:pt x="1914" y="314"/>
                    </a:lnTo>
                    <a:lnTo>
                      <a:pt x="1909" y="309"/>
                    </a:lnTo>
                    <a:lnTo>
                      <a:pt x="1934" y="314"/>
                    </a:lnTo>
                    <a:lnTo>
                      <a:pt x="1924" y="314"/>
                    </a:lnTo>
                    <a:lnTo>
                      <a:pt x="1939" y="314"/>
                    </a:lnTo>
                    <a:lnTo>
                      <a:pt x="1934" y="314"/>
                    </a:lnTo>
                    <a:lnTo>
                      <a:pt x="1944" y="314"/>
                    </a:lnTo>
                    <a:lnTo>
                      <a:pt x="1954" y="319"/>
                    </a:lnTo>
                    <a:lnTo>
                      <a:pt x="1968" y="319"/>
                    </a:lnTo>
                    <a:lnTo>
                      <a:pt x="1993" y="324"/>
                    </a:lnTo>
                    <a:lnTo>
                      <a:pt x="1998" y="324"/>
                    </a:lnTo>
                    <a:lnTo>
                      <a:pt x="2008" y="329"/>
                    </a:lnTo>
                    <a:lnTo>
                      <a:pt x="2003" y="324"/>
                    </a:lnTo>
                    <a:lnTo>
                      <a:pt x="2043" y="334"/>
                    </a:lnTo>
                    <a:lnTo>
                      <a:pt x="2038" y="334"/>
                    </a:lnTo>
                    <a:lnTo>
                      <a:pt x="2093" y="339"/>
                    </a:lnTo>
                    <a:lnTo>
                      <a:pt x="2088" y="339"/>
                    </a:lnTo>
                    <a:lnTo>
                      <a:pt x="2113" y="344"/>
                    </a:lnTo>
                    <a:lnTo>
                      <a:pt x="2108" y="344"/>
                    </a:lnTo>
                    <a:lnTo>
                      <a:pt x="2153" y="349"/>
                    </a:lnTo>
                    <a:lnTo>
                      <a:pt x="2148" y="349"/>
                    </a:lnTo>
                    <a:lnTo>
                      <a:pt x="2173" y="354"/>
                    </a:lnTo>
                    <a:lnTo>
                      <a:pt x="2178" y="354"/>
                    </a:lnTo>
                    <a:lnTo>
                      <a:pt x="2243" y="364"/>
                    </a:lnTo>
                    <a:lnTo>
                      <a:pt x="2238" y="364"/>
                    </a:lnTo>
                    <a:lnTo>
                      <a:pt x="2257" y="369"/>
                    </a:lnTo>
                    <a:lnTo>
                      <a:pt x="2253" y="364"/>
                    </a:lnTo>
                    <a:lnTo>
                      <a:pt x="2262" y="369"/>
                    </a:lnTo>
                    <a:lnTo>
                      <a:pt x="2267" y="369"/>
                    </a:lnTo>
                    <a:lnTo>
                      <a:pt x="2282" y="369"/>
                    </a:lnTo>
                    <a:lnTo>
                      <a:pt x="2292" y="374"/>
                    </a:lnTo>
                    <a:lnTo>
                      <a:pt x="2287" y="374"/>
                    </a:lnTo>
                    <a:lnTo>
                      <a:pt x="2312" y="374"/>
                    </a:lnTo>
                    <a:lnTo>
                      <a:pt x="2297" y="374"/>
                    </a:lnTo>
                    <a:lnTo>
                      <a:pt x="2312" y="374"/>
                    </a:lnTo>
                    <a:lnTo>
                      <a:pt x="2322" y="379"/>
                    </a:lnTo>
                    <a:lnTo>
                      <a:pt x="2352" y="384"/>
                    </a:lnTo>
                    <a:lnTo>
                      <a:pt x="2347" y="379"/>
                    </a:lnTo>
                    <a:lnTo>
                      <a:pt x="2347" y="384"/>
                    </a:lnTo>
                    <a:lnTo>
                      <a:pt x="2357" y="384"/>
                    </a:lnTo>
                    <a:lnTo>
                      <a:pt x="2372" y="384"/>
                    </a:lnTo>
                    <a:lnTo>
                      <a:pt x="2377" y="389"/>
                    </a:lnTo>
                    <a:lnTo>
                      <a:pt x="2417" y="394"/>
                    </a:lnTo>
                    <a:lnTo>
                      <a:pt x="2447" y="399"/>
                    </a:lnTo>
                    <a:lnTo>
                      <a:pt x="2467" y="399"/>
                    </a:lnTo>
                    <a:lnTo>
                      <a:pt x="2477" y="404"/>
                    </a:lnTo>
                    <a:lnTo>
                      <a:pt x="2472" y="404"/>
                    </a:lnTo>
                    <a:lnTo>
                      <a:pt x="2492" y="404"/>
                    </a:lnTo>
                    <a:lnTo>
                      <a:pt x="2487" y="404"/>
                    </a:lnTo>
                    <a:lnTo>
                      <a:pt x="2507" y="409"/>
                    </a:lnTo>
                    <a:lnTo>
                      <a:pt x="2502" y="404"/>
                    </a:lnTo>
                    <a:lnTo>
                      <a:pt x="2502" y="409"/>
                    </a:lnTo>
                    <a:lnTo>
                      <a:pt x="2492" y="404"/>
                    </a:lnTo>
                    <a:lnTo>
                      <a:pt x="2497" y="404"/>
                    </a:lnTo>
                    <a:lnTo>
                      <a:pt x="2467" y="399"/>
                    </a:lnTo>
                    <a:lnTo>
                      <a:pt x="2472" y="399"/>
                    </a:lnTo>
                    <a:lnTo>
                      <a:pt x="2462" y="399"/>
                    </a:lnTo>
                    <a:lnTo>
                      <a:pt x="2452" y="399"/>
                    </a:lnTo>
                    <a:lnTo>
                      <a:pt x="2447" y="394"/>
                    </a:lnTo>
                    <a:lnTo>
                      <a:pt x="2427" y="394"/>
                    </a:lnTo>
                    <a:lnTo>
                      <a:pt x="2412" y="394"/>
                    </a:lnTo>
                    <a:lnTo>
                      <a:pt x="2402" y="389"/>
                    </a:lnTo>
                    <a:lnTo>
                      <a:pt x="2397" y="389"/>
                    </a:lnTo>
                    <a:lnTo>
                      <a:pt x="2372" y="384"/>
                    </a:lnTo>
                    <a:lnTo>
                      <a:pt x="2367" y="384"/>
                    </a:lnTo>
                    <a:lnTo>
                      <a:pt x="2352" y="379"/>
                    </a:lnTo>
                    <a:lnTo>
                      <a:pt x="2357" y="384"/>
                    </a:lnTo>
                    <a:lnTo>
                      <a:pt x="2352" y="379"/>
                    </a:lnTo>
                    <a:lnTo>
                      <a:pt x="2332" y="379"/>
                    </a:lnTo>
                    <a:lnTo>
                      <a:pt x="2307" y="374"/>
                    </a:lnTo>
                    <a:lnTo>
                      <a:pt x="2277" y="369"/>
                    </a:lnTo>
                    <a:lnTo>
                      <a:pt x="2257" y="364"/>
                    </a:lnTo>
                    <a:lnTo>
                      <a:pt x="2267" y="364"/>
                    </a:lnTo>
                    <a:lnTo>
                      <a:pt x="2257" y="364"/>
                    </a:lnTo>
                    <a:lnTo>
                      <a:pt x="2253" y="364"/>
                    </a:lnTo>
                    <a:lnTo>
                      <a:pt x="2223" y="359"/>
                    </a:lnTo>
                    <a:lnTo>
                      <a:pt x="2218" y="359"/>
                    </a:lnTo>
                    <a:lnTo>
                      <a:pt x="2223" y="359"/>
                    </a:lnTo>
                    <a:lnTo>
                      <a:pt x="2213" y="359"/>
                    </a:lnTo>
                    <a:lnTo>
                      <a:pt x="2218" y="359"/>
                    </a:lnTo>
                    <a:lnTo>
                      <a:pt x="2213" y="359"/>
                    </a:lnTo>
                    <a:lnTo>
                      <a:pt x="2208" y="359"/>
                    </a:lnTo>
                    <a:lnTo>
                      <a:pt x="2218" y="359"/>
                    </a:lnTo>
                    <a:lnTo>
                      <a:pt x="2203" y="354"/>
                    </a:lnTo>
                    <a:lnTo>
                      <a:pt x="2198" y="354"/>
                    </a:lnTo>
                    <a:lnTo>
                      <a:pt x="2193" y="354"/>
                    </a:lnTo>
                    <a:lnTo>
                      <a:pt x="2183" y="354"/>
                    </a:lnTo>
                    <a:lnTo>
                      <a:pt x="2178" y="354"/>
                    </a:lnTo>
                    <a:lnTo>
                      <a:pt x="2163" y="349"/>
                    </a:lnTo>
                    <a:lnTo>
                      <a:pt x="2113" y="344"/>
                    </a:lnTo>
                    <a:lnTo>
                      <a:pt x="2088" y="339"/>
                    </a:lnTo>
                    <a:lnTo>
                      <a:pt x="2083" y="339"/>
                    </a:lnTo>
                    <a:lnTo>
                      <a:pt x="2063" y="334"/>
                    </a:lnTo>
                    <a:lnTo>
                      <a:pt x="2068" y="334"/>
                    </a:lnTo>
                    <a:lnTo>
                      <a:pt x="2048" y="329"/>
                    </a:lnTo>
                    <a:lnTo>
                      <a:pt x="2038" y="329"/>
                    </a:lnTo>
                    <a:lnTo>
                      <a:pt x="2043" y="329"/>
                    </a:lnTo>
                    <a:lnTo>
                      <a:pt x="2028" y="329"/>
                    </a:lnTo>
                    <a:lnTo>
                      <a:pt x="2033" y="329"/>
                    </a:lnTo>
                    <a:lnTo>
                      <a:pt x="1983" y="319"/>
                    </a:lnTo>
                    <a:lnTo>
                      <a:pt x="1988" y="324"/>
                    </a:lnTo>
                    <a:lnTo>
                      <a:pt x="1968" y="319"/>
                    </a:lnTo>
                    <a:lnTo>
                      <a:pt x="1944" y="314"/>
                    </a:lnTo>
                    <a:lnTo>
                      <a:pt x="1939" y="314"/>
                    </a:lnTo>
                    <a:lnTo>
                      <a:pt x="1934" y="314"/>
                    </a:lnTo>
                    <a:lnTo>
                      <a:pt x="1939" y="314"/>
                    </a:lnTo>
                    <a:lnTo>
                      <a:pt x="1924" y="309"/>
                    </a:lnTo>
                    <a:lnTo>
                      <a:pt x="1929" y="309"/>
                    </a:lnTo>
                    <a:lnTo>
                      <a:pt x="1899" y="304"/>
                    </a:lnTo>
                    <a:lnTo>
                      <a:pt x="1899" y="309"/>
                    </a:lnTo>
                    <a:lnTo>
                      <a:pt x="1884" y="304"/>
                    </a:lnTo>
                    <a:lnTo>
                      <a:pt x="1874" y="304"/>
                    </a:lnTo>
                    <a:lnTo>
                      <a:pt x="1869" y="299"/>
                    </a:lnTo>
                    <a:lnTo>
                      <a:pt x="1874" y="304"/>
                    </a:lnTo>
                    <a:lnTo>
                      <a:pt x="1849" y="299"/>
                    </a:lnTo>
                    <a:lnTo>
                      <a:pt x="1854" y="299"/>
                    </a:lnTo>
                    <a:lnTo>
                      <a:pt x="1844" y="299"/>
                    </a:lnTo>
                    <a:lnTo>
                      <a:pt x="1849" y="299"/>
                    </a:lnTo>
                    <a:lnTo>
                      <a:pt x="1844" y="294"/>
                    </a:lnTo>
                    <a:lnTo>
                      <a:pt x="1839" y="299"/>
                    </a:lnTo>
                    <a:lnTo>
                      <a:pt x="1824" y="294"/>
                    </a:lnTo>
                    <a:lnTo>
                      <a:pt x="1834" y="294"/>
                    </a:lnTo>
                    <a:lnTo>
                      <a:pt x="1824" y="294"/>
                    </a:lnTo>
                    <a:lnTo>
                      <a:pt x="1829" y="294"/>
                    </a:lnTo>
                    <a:lnTo>
                      <a:pt x="1809" y="289"/>
                    </a:lnTo>
                    <a:lnTo>
                      <a:pt x="1804" y="289"/>
                    </a:lnTo>
                    <a:lnTo>
                      <a:pt x="1799" y="289"/>
                    </a:lnTo>
                    <a:lnTo>
                      <a:pt x="1784" y="289"/>
                    </a:lnTo>
                    <a:lnTo>
                      <a:pt x="1789" y="289"/>
                    </a:lnTo>
                    <a:lnTo>
                      <a:pt x="1779" y="289"/>
                    </a:lnTo>
                    <a:lnTo>
                      <a:pt x="1784" y="289"/>
                    </a:lnTo>
                    <a:lnTo>
                      <a:pt x="1759" y="284"/>
                    </a:lnTo>
                    <a:lnTo>
                      <a:pt x="1754" y="284"/>
                    </a:lnTo>
                    <a:lnTo>
                      <a:pt x="1729" y="279"/>
                    </a:lnTo>
                    <a:lnTo>
                      <a:pt x="1744" y="279"/>
                    </a:lnTo>
                    <a:lnTo>
                      <a:pt x="1734" y="279"/>
                    </a:lnTo>
                    <a:lnTo>
                      <a:pt x="1749" y="284"/>
                    </a:lnTo>
                    <a:lnTo>
                      <a:pt x="1744" y="284"/>
                    </a:lnTo>
                    <a:lnTo>
                      <a:pt x="1724" y="279"/>
                    </a:lnTo>
                    <a:lnTo>
                      <a:pt x="1684" y="269"/>
                    </a:lnTo>
                    <a:lnTo>
                      <a:pt x="1689" y="274"/>
                    </a:lnTo>
                    <a:lnTo>
                      <a:pt x="1675" y="269"/>
                    </a:lnTo>
                    <a:lnTo>
                      <a:pt x="1670" y="269"/>
                    </a:lnTo>
                    <a:lnTo>
                      <a:pt x="1655" y="269"/>
                    </a:lnTo>
                    <a:lnTo>
                      <a:pt x="1645" y="264"/>
                    </a:lnTo>
                    <a:lnTo>
                      <a:pt x="1620" y="264"/>
                    </a:lnTo>
                    <a:lnTo>
                      <a:pt x="1625" y="264"/>
                    </a:lnTo>
                    <a:lnTo>
                      <a:pt x="1615" y="259"/>
                    </a:lnTo>
                    <a:lnTo>
                      <a:pt x="1600" y="259"/>
                    </a:lnTo>
                    <a:lnTo>
                      <a:pt x="1595" y="259"/>
                    </a:lnTo>
                    <a:lnTo>
                      <a:pt x="1590" y="259"/>
                    </a:lnTo>
                    <a:lnTo>
                      <a:pt x="1540" y="249"/>
                    </a:lnTo>
                    <a:lnTo>
                      <a:pt x="1510" y="244"/>
                    </a:lnTo>
                    <a:lnTo>
                      <a:pt x="1490" y="239"/>
                    </a:lnTo>
                    <a:lnTo>
                      <a:pt x="1495" y="239"/>
                    </a:lnTo>
                    <a:lnTo>
                      <a:pt x="1470" y="239"/>
                    </a:lnTo>
                    <a:lnTo>
                      <a:pt x="1440" y="234"/>
                    </a:lnTo>
                    <a:lnTo>
                      <a:pt x="1410" y="229"/>
                    </a:lnTo>
                    <a:lnTo>
                      <a:pt x="1405" y="229"/>
                    </a:lnTo>
                    <a:lnTo>
                      <a:pt x="1390" y="224"/>
                    </a:lnTo>
                    <a:lnTo>
                      <a:pt x="1400" y="224"/>
                    </a:lnTo>
                    <a:lnTo>
                      <a:pt x="1386" y="224"/>
                    </a:lnTo>
                    <a:lnTo>
                      <a:pt x="1356" y="219"/>
                    </a:lnTo>
                    <a:lnTo>
                      <a:pt x="1341" y="219"/>
                    </a:lnTo>
                    <a:lnTo>
                      <a:pt x="1341" y="214"/>
                    </a:lnTo>
                    <a:lnTo>
                      <a:pt x="1311" y="214"/>
                    </a:lnTo>
                    <a:lnTo>
                      <a:pt x="1336" y="214"/>
                    </a:lnTo>
                    <a:lnTo>
                      <a:pt x="1316" y="214"/>
                    </a:lnTo>
                    <a:lnTo>
                      <a:pt x="1321" y="214"/>
                    </a:lnTo>
                    <a:lnTo>
                      <a:pt x="1296" y="209"/>
                    </a:lnTo>
                    <a:lnTo>
                      <a:pt x="1256" y="204"/>
                    </a:lnTo>
                    <a:lnTo>
                      <a:pt x="1196" y="194"/>
                    </a:lnTo>
                    <a:lnTo>
                      <a:pt x="1201" y="194"/>
                    </a:lnTo>
                    <a:lnTo>
                      <a:pt x="1196" y="194"/>
                    </a:lnTo>
                    <a:lnTo>
                      <a:pt x="1191" y="194"/>
                    </a:lnTo>
                    <a:lnTo>
                      <a:pt x="1186" y="189"/>
                    </a:lnTo>
                    <a:lnTo>
                      <a:pt x="1171" y="189"/>
                    </a:lnTo>
                    <a:lnTo>
                      <a:pt x="1176" y="189"/>
                    </a:lnTo>
                    <a:lnTo>
                      <a:pt x="1161" y="184"/>
                    </a:lnTo>
                    <a:lnTo>
                      <a:pt x="1151" y="184"/>
                    </a:lnTo>
                    <a:lnTo>
                      <a:pt x="1161" y="184"/>
                    </a:lnTo>
                    <a:lnTo>
                      <a:pt x="1131" y="180"/>
                    </a:lnTo>
                    <a:lnTo>
                      <a:pt x="1136" y="184"/>
                    </a:lnTo>
                    <a:lnTo>
                      <a:pt x="1097" y="175"/>
                    </a:lnTo>
                    <a:lnTo>
                      <a:pt x="1037" y="170"/>
                    </a:lnTo>
                    <a:lnTo>
                      <a:pt x="1042" y="170"/>
                    </a:lnTo>
                    <a:lnTo>
                      <a:pt x="1027" y="165"/>
                    </a:lnTo>
                    <a:lnTo>
                      <a:pt x="1012" y="165"/>
                    </a:lnTo>
                    <a:lnTo>
                      <a:pt x="1017" y="165"/>
                    </a:lnTo>
                    <a:lnTo>
                      <a:pt x="972" y="160"/>
                    </a:lnTo>
                    <a:lnTo>
                      <a:pt x="952" y="155"/>
                    </a:lnTo>
                    <a:lnTo>
                      <a:pt x="892" y="145"/>
                    </a:lnTo>
                    <a:lnTo>
                      <a:pt x="827" y="135"/>
                    </a:lnTo>
                    <a:lnTo>
                      <a:pt x="822" y="135"/>
                    </a:lnTo>
                    <a:lnTo>
                      <a:pt x="812" y="130"/>
                    </a:lnTo>
                    <a:lnTo>
                      <a:pt x="793" y="125"/>
                    </a:lnTo>
                    <a:lnTo>
                      <a:pt x="788" y="130"/>
                    </a:lnTo>
                    <a:lnTo>
                      <a:pt x="723" y="115"/>
                    </a:lnTo>
                    <a:lnTo>
                      <a:pt x="708" y="115"/>
                    </a:lnTo>
                    <a:lnTo>
                      <a:pt x="673" y="110"/>
                    </a:lnTo>
                    <a:lnTo>
                      <a:pt x="653" y="105"/>
                    </a:lnTo>
                    <a:lnTo>
                      <a:pt x="603" y="95"/>
                    </a:lnTo>
                    <a:lnTo>
                      <a:pt x="608" y="95"/>
                    </a:lnTo>
                    <a:lnTo>
                      <a:pt x="578" y="95"/>
                    </a:lnTo>
                    <a:lnTo>
                      <a:pt x="553" y="90"/>
                    </a:lnTo>
                    <a:lnTo>
                      <a:pt x="533" y="85"/>
                    </a:lnTo>
                    <a:lnTo>
                      <a:pt x="538" y="85"/>
                    </a:lnTo>
                    <a:lnTo>
                      <a:pt x="519" y="85"/>
                    </a:lnTo>
                    <a:lnTo>
                      <a:pt x="523" y="85"/>
                    </a:lnTo>
                    <a:lnTo>
                      <a:pt x="514" y="85"/>
                    </a:lnTo>
                    <a:lnTo>
                      <a:pt x="494" y="80"/>
                    </a:lnTo>
                    <a:lnTo>
                      <a:pt x="484" y="80"/>
                    </a:lnTo>
                    <a:lnTo>
                      <a:pt x="454" y="75"/>
                    </a:lnTo>
                    <a:lnTo>
                      <a:pt x="474" y="75"/>
                    </a:lnTo>
                    <a:lnTo>
                      <a:pt x="469" y="75"/>
                    </a:lnTo>
                    <a:lnTo>
                      <a:pt x="439" y="70"/>
                    </a:lnTo>
                    <a:lnTo>
                      <a:pt x="434" y="70"/>
                    </a:lnTo>
                    <a:lnTo>
                      <a:pt x="429" y="70"/>
                    </a:lnTo>
                    <a:lnTo>
                      <a:pt x="414" y="65"/>
                    </a:lnTo>
                    <a:lnTo>
                      <a:pt x="409" y="65"/>
                    </a:lnTo>
                    <a:lnTo>
                      <a:pt x="414" y="65"/>
                    </a:lnTo>
                    <a:lnTo>
                      <a:pt x="419" y="70"/>
                    </a:lnTo>
                    <a:lnTo>
                      <a:pt x="429" y="70"/>
                    </a:lnTo>
                    <a:lnTo>
                      <a:pt x="419" y="70"/>
                    </a:lnTo>
                    <a:lnTo>
                      <a:pt x="409" y="65"/>
                    </a:lnTo>
                    <a:lnTo>
                      <a:pt x="389" y="65"/>
                    </a:lnTo>
                    <a:lnTo>
                      <a:pt x="349" y="55"/>
                    </a:lnTo>
                    <a:lnTo>
                      <a:pt x="344" y="55"/>
                    </a:lnTo>
                    <a:lnTo>
                      <a:pt x="349" y="55"/>
                    </a:lnTo>
                    <a:lnTo>
                      <a:pt x="324" y="55"/>
                    </a:lnTo>
                    <a:lnTo>
                      <a:pt x="314" y="50"/>
                    </a:lnTo>
                    <a:lnTo>
                      <a:pt x="319" y="50"/>
                    </a:lnTo>
                    <a:lnTo>
                      <a:pt x="244" y="40"/>
                    </a:lnTo>
                    <a:lnTo>
                      <a:pt x="140" y="25"/>
                    </a:lnTo>
                    <a:lnTo>
                      <a:pt x="125" y="20"/>
                    </a:lnTo>
                    <a:lnTo>
                      <a:pt x="115" y="20"/>
                    </a:lnTo>
                    <a:lnTo>
                      <a:pt x="70" y="10"/>
                    </a:lnTo>
                    <a:lnTo>
                      <a:pt x="75" y="10"/>
                    </a:lnTo>
                    <a:lnTo>
                      <a:pt x="55" y="10"/>
                    </a:lnTo>
                    <a:lnTo>
                      <a:pt x="50" y="10"/>
                    </a:lnTo>
                    <a:lnTo>
                      <a:pt x="35" y="5"/>
                    </a:lnTo>
                    <a:lnTo>
                      <a:pt x="15" y="0"/>
                    </a:lnTo>
                    <a:lnTo>
                      <a:pt x="0" y="0"/>
                    </a:lnTo>
                    <a:lnTo>
                      <a:pt x="5" y="0"/>
                    </a:lnTo>
                    <a:lnTo>
                      <a:pt x="0" y="0"/>
                    </a:lnTo>
                    <a:lnTo>
                      <a:pt x="0" y="5"/>
                    </a:lnTo>
                    <a:lnTo>
                      <a:pt x="10" y="5"/>
                    </a:lnTo>
                    <a:lnTo>
                      <a:pt x="20" y="5"/>
                    </a:lnTo>
                    <a:lnTo>
                      <a:pt x="25" y="10"/>
                    </a:lnTo>
                    <a:lnTo>
                      <a:pt x="15" y="5"/>
                    </a:lnTo>
                    <a:lnTo>
                      <a:pt x="25" y="10"/>
                    </a:lnTo>
                    <a:lnTo>
                      <a:pt x="30" y="10"/>
                    </a:lnTo>
                    <a:lnTo>
                      <a:pt x="40" y="10"/>
                    </a:lnTo>
                    <a:lnTo>
                      <a:pt x="45" y="10"/>
                    </a:lnTo>
                    <a:lnTo>
                      <a:pt x="55" y="10"/>
                    </a:lnTo>
                    <a:lnTo>
                      <a:pt x="55" y="15"/>
                    </a:lnTo>
                    <a:lnTo>
                      <a:pt x="70" y="15"/>
                    </a:lnTo>
                    <a:lnTo>
                      <a:pt x="90" y="20"/>
                    </a:lnTo>
                    <a:lnTo>
                      <a:pt x="100" y="20"/>
                    </a:lnTo>
                    <a:lnTo>
                      <a:pt x="115" y="25"/>
                    </a:lnTo>
                    <a:lnTo>
                      <a:pt x="150" y="30"/>
                    </a:lnTo>
                    <a:lnTo>
                      <a:pt x="160" y="30"/>
                    </a:lnTo>
                    <a:lnTo>
                      <a:pt x="180" y="30"/>
                    </a:lnTo>
                    <a:lnTo>
                      <a:pt x="175" y="35"/>
                    </a:lnTo>
                    <a:lnTo>
                      <a:pt x="185" y="35"/>
                    </a:lnTo>
                    <a:lnTo>
                      <a:pt x="195" y="35"/>
                    </a:lnTo>
                    <a:lnTo>
                      <a:pt x="205" y="35"/>
                    </a:lnTo>
                    <a:lnTo>
                      <a:pt x="220" y="40"/>
                    </a:lnTo>
                    <a:lnTo>
                      <a:pt x="215" y="40"/>
                    </a:lnTo>
                    <a:close/>
                  </a:path>
                </a:pathLst>
              </a:custGeom>
              <a:solidFill>
                <a:srgbClr val="CCDADA"/>
              </a:solidFill>
              <a:ln w="9525">
                <a:noFill/>
                <a:round/>
                <a:headEnd/>
                <a:tailEnd/>
              </a:ln>
            </p:spPr>
            <p:txBody>
              <a:bodyPr/>
              <a:lstStyle/>
              <a:p>
                <a:endParaRPr lang="it-IT"/>
              </a:p>
            </p:txBody>
          </p:sp>
          <p:sp>
            <p:nvSpPr>
              <p:cNvPr id="4132" name="Freeform 29"/>
              <p:cNvSpPr>
                <a:spLocks/>
              </p:cNvSpPr>
              <p:nvPr/>
            </p:nvSpPr>
            <p:spPr bwMode="auto">
              <a:xfrm>
                <a:off x="856" y="5063"/>
                <a:ext cx="2507" cy="403"/>
              </a:xfrm>
              <a:custGeom>
                <a:avLst/>
                <a:gdLst>
                  <a:gd name="T0" fmla="*/ 279 w 2507"/>
                  <a:gd name="T1" fmla="*/ 44 h 403"/>
                  <a:gd name="T2" fmla="*/ 309 w 2507"/>
                  <a:gd name="T3" fmla="*/ 49 h 403"/>
                  <a:gd name="T4" fmla="*/ 354 w 2507"/>
                  <a:gd name="T5" fmla="*/ 59 h 403"/>
                  <a:gd name="T6" fmla="*/ 444 w 2507"/>
                  <a:gd name="T7" fmla="*/ 74 h 403"/>
                  <a:gd name="T8" fmla="*/ 519 w 2507"/>
                  <a:gd name="T9" fmla="*/ 84 h 403"/>
                  <a:gd name="T10" fmla="*/ 713 w 2507"/>
                  <a:gd name="T11" fmla="*/ 114 h 403"/>
                  <a:gd name="T12" fmla="*/ 788 w 2507"/>
                  <a:gd name="T13" fmla="*/ 129 h 403"/>
                  <a:gd name="T14" fmla="*/ 867 w 2507"/>
                  <a:gd name="T15" fmla="*/ 139 h 403"/>
                  <a:gd name="T16" fmla="*/ 882 w 2507"/>
                  <a:gd name="T17" fmla="*/ 144 h 403"/>
                  <a:gd name="T18" fmla="*/ 1002 w 2507"/>
                  <a:gd name="T19" fmla="*/ 164 h 403"/>
                  <a:gd name="T20" fmla="*/ 1136 w 2507"/>
                  <a:gd name="T21" fmla="*/ 184 h 403"/>
                  <a:gd name="T22" fmla="*/ 1251 w 2507"/>
                  <a:gd name="T23" fmla="*/ 204 h 403"/>
                  <a:gd name="T24" fmla="*/ 1495 w 2507"/>
                  <a:gd name="T25" fmla="*/ 244 h 403"/>
                  <a:gd name="T26" fmla="*/ 1600 w 2507"/>
                  <a:gd name="T27" fmla="*/ 259 h 403"/>
                  <a:gd name="T28" fmla="*/ 1739 w 2507"/>
                  <a:gd name="T29" fmla="*/ 284 h 403"/>
                  <a:gd name="T30" fmla="*/ 1804 w 2507"/>
                  <a:gd name="T31" fmla="*/ 289 h 403"/>
                  <a:gd name="T32" fmla="*/ 1834 w 2507"/>
                  <a:gd name="T33" fmla="*/ 299 h 403"/>
                  <a:gd name="T34" fmla="*/ 1939 w 2507"/>
                  <a:gd name="T35" fmla="*/ 314 h 403"/>
                  <a:gd name="T36" fmla="*/ 1993 w 2507"/>
                  <a:gd name="T37" fmla="*/ 324 h 403"/>
                  <a:gd name="T38" fmla="*/ 2038 w 2507"/>
                  <a:gd name="T39" fmla="*/ 329 h 403"/>
                  <a:gd name="T40" fmla="*/ 2173 w 2507"/>
                  <a:gd name="T41" fmla="*/ 353 h 403"/>
                  <a:gd name="T42" fmla="*/ 2263 w 2507"/>
                  <a:gd name="T43" fmla="*/ 363 h 403"/>
                  <a:gd name="T44" fmla="*/ 2312 w 2507"/>
                  <a:gd name="T45" fmla="*/ 373 h 403"/>
                  <a:gd name="T46" fmla="*/ 2372 w 2507"/>
                  <a:gd name="T47" fmla="*/ 383 h 403"/>
                  <a:gd name="T48" fmla="*/ 2462 w 2507"/>
                  <a:gd name="T49" fmla="*/ 398 h 403"/>
                  <a:gd name="T50" fmla="*/ 2502 w 2507"/>
                  <a:gd name="T51" fmla="*/ 403 h 403"/>
                  <a:gd name="T52" fmla="*/ 2462 w 2507"/>
                  <a:gd name="T53" fmla="*/ 398 h 403"/>
                  <a:gd name="T54" fmla="*/ 2402 w 2507"/>
                  <a:gd name="T55" fmla="*/ 388 h 403"/>
                  <a:gd name="T56" fmla="*/ 2352 w 2507"/>
                  <a:gd name="T57" fmla="*/ 378 h 403"/>
                  <a:gd name="T58" fmla="*/ 2258 w 2507"/>
                  <a:gd name="T59" fmla="*/ 363 h 403"/>
                  <a:gd name="T60" fmla="*/ 2218 w 2507"/>
                  <a:gd name="T61" fmla="*/ 358 h 403"/>
                  <a:gd name="T62" fmla="*/ 2198 w 2507"/>
                  <a:gd name="T63" fmla="*/ 353 h 403"/>
                  <a:gd name="T64" fmla="*/ 2113 w 2507"/>
                  <a:gd name="T65" fmla="*/ 338 h 403"/>
                  <a:gd name="T66" fmla="*/ 2048 w 2507"/>
                  <a:gd name="T67" fmla="*/ 329 h 403"/>
                  <a:gd name="T68" fmla="*/ 1944 w 2507"/>
                  <a:gd name="T69" fmla="*/ 314 h 403"/>
                  <a:gd name="T70" fmla="*/ 1924 w 2507"/>
                  <a:gd name="T71" fmla="*/ 309 h 403"/>
                  <a:gd name="T72" fmla="*/ 1874 w 2507"/>
                  <a:gd name="T73" fmla="*/ 299 h 403"/>
                  <a:gd name="T74" fmla="*/ 1824 w 2507"/>
                  <a:gd name="T75" fmla="*/ 294 h 403"/>
                  <a:gd name="T76" fmla="*/ 1789 w 2507"/>
                  <a:gd name="T77" fmla="*/ 289 h 403"/>
                  <a:gd name="T78" fmla="*/ 1724 w 2507"/>
                  <a:gd name="T79" fmla="*/ 274 h 403"/>
                  <a:gd name="T80" fmla="*/ 1690 w 2507"/>
                  <a:gd name="T81" fmla="*/ 269 h 403"/>
                  <a:gd name="T82" fmla="*/ 1615 w 2507"/>
                  <a:gd name="T83" fmla="*/ 259 h 403"/>
                  <a:gd name="T84" fmla="*/ 1510 w 2507"/>
                  <a:gd name="T85" fmla="*/ 244 h 403"/>
                  <a:gd name="T86" fmla="*/ 1440 w 2507"/>
                  <a:gd name="T87" fmla="*/ 229 h 403"/>
                  <a:gd name="T88" fmla="*/ 1386 w 2507"/>
                  <a:gd name="T89" fmla="*/ 219 h 403"/>
                  <a:gd name="T90" fmla="*/ 1321 w 2507"/>
                  <a:gd name="T91" fmla="*/ 209 h 403"/>
                  <a:gd name="T92" fmla="*/ 1186 w 2507"/>
                  <a:gd name="T93" fmla="*/ 189 h 403"/>
                  <a:gd name="T94" fmla="*/ 1136 w 2507"/>
                  <a:gd name="T95" fmla="*/ 179 h 403"/>
                  <a:gd name="T96" fmla="*/ 1012 w 2507"/>
                  <a:gd name="T97" fmla="*/ 159 h 403"/>
                  <a:gd name="T98" fmla="*/ 823 w 2507"/>
                  <a:gd name="T99" fmla="*/ 129 h 403"/>
                  <a:gd name="T100" fmla="*/ 673 w 2507"/>
                  <a:gd name="T101" fmla="*/ 104 h 403"/>
                  <a:gd name="T102" fmla="*/ 553 w 2507"/>
                  <a:gd name="T103" fmla="*/ 84 h 403"/>
                  <a:gd name="T104" fmla="*/ 494 w 2507"/>
                  <a:gd name="T105" fmla="*/ 79 h 403"/>
                  <a:gd name="T106" fmla="*/ 469 w 2507"/>
                  <a:gd name="T107" fmla="*/ 74 h 403"/>
                  <a:gd name="T108" fmla="*/ 414 w 2507"/>
                  <a:gd name="T109" fmla="*/ 64 h 403"/>
                  <a:gd name="T110" fmla="*/ 349 w 2507"/>
                  <a:gd name="T111" fmla="*/ 54 h 403"/>
                  <a:gd name="T112" fmla="*/ 125 w 2507"/>
                  <a:gd name="T113" fmla="*/ 20 h 403"/>
                  <a:gd name="T114" fmla="*/ 30 w 2507"/>
                  <a:gd name="T115" fmla="*/ 5 h 403"/>
                  <a:gd name="T116" fmla="*/ 15 w 2507"/>
                  <a:gd name="T117" fmla="*/ 5 h 403"/>
                  <a:gd name="T118" fmla="*/ 55 w 2507"/>
                  <a:gd name="T119" fmla="*/ 10 h 403"/>
                  <a:gd name="T120" fmla="*/ 150 w 2507"/>
                  <a:gd name="T121" fmla="*/ 25 h 403"/>
                  <a:gd name="T122" fmla="*/ 185 w 2507"/>
                  <a:gd name="T123" fmla="*/ 30 h 4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7"/>
                  <a:gd name="T187" fmla="*/ 0 h 403"/>
                  <a:gd name="T188" fmla="*/ 2507 w 2507"/>
                  <a:gd name="T189" fmla="*/ 403 h 4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7" h="403">
                    <a:moveTo>
                      <a:pt x="215" y="35"/>
                    </a:moveTo>
                    <a:lnTo>
                      <a:pt x="215" y="35"/>
                    </a:lnTo>
                    <a:lnTo>
                      <a:pt x="220" y="35"/>
                    </a:lnTo>
                    <a:lnTo>
                      <a:pt x="230" y="40"/>
                    </a:lnTo>
                    <a:lnTo>
                      <a:pt x="250" y="40"/>
                    </a:lnTo>
                    <a:lnTo>
                      <a:pt x="279" y="44"/>
                    </a:lnTo>
                    <a:lnTo>
                      <a:pt x="289" y="44"/>
                    </a:lnTo>
                    <a:lnTo>
                      <a:pt x="284" y="44"/>
                    </a:lnTo>
                    <a:lnTo>
                      <a:pt x="289" y="44"/>
                    </a:lnTo>
                    <a:lnTo>
                      <a:pt x="284" y="44"/>
                    </a:lnTo>
                    <a:lnTo>
                      <a:pt x="309" y="49"/>
                    </a:lnTo>
                    <a:lnTo>
                      <a:pt x="304" y="49"/>
                    </a:lnTo>
                    <a:lnTo>
                      <a:pt x="294" y="49"/>
                    </a:lnTo>
                    <a:lnTo>
                      <a:pt x="289" y="49"/>
                    </a:lnTo>
                    <a:lnTo>
                      <a:pt x="294" y="49"/>
                    </a:lnTo>
                    <a:lnTo>
                      <a:pt x="324" y="54"/>
                    </a:lnTo>
                    <a:lnTo>
                      <a:pt x="354" y="59"/>
                    </a:lnTo>
                    <a:lnTo>
                      <a:pt x="369" y="59"/>
                    </a:lnTo>
                    <a:lnTo>
                      <a:pt x="389" y="64"/>
                    </a:lnTo>
                    <a:lnTo>
                      <a:pt x="379" y="64"/>
                    </a:lnTo>
                    <a:lnTo>
                      <a:pt x="394" y="64"/>
                    </a:lnTo>
                    <a:lnTo>
                      <a:pt x="444" y="74"/>
                    </a:lnTo>
                    <a:lnTo>
                      <a:pt x="439" y="74"/>
                    </a:lnTo>
                    <a:lnTo>
                      <a:pt x="444" y="74"/>
                    </a:lnTo>
                    <a:lnTo>
                      <a:pt x="504" y="84"/>
                    </a:lnTo>
                    <a:lnTo>
                      <a:pt x="514" y="84"/>
                    </a:lnTo>
                    <a:lnTo>
                      <a:pt x="519" y="84"/>
                    </a:lnTo>
                    <a:lnTo>
                      <a:pt x="573" y="94"/>
                    </a:lnTo>
                    <a:lnTo>
                      <a:pt x="568" y="94"/>
                    </a:lnTo>
                    <a:lnTo>
                      <a:pt x="593" y="94"/>
                    </a:lnTo>
                    <a:lnTo>
                      <a:pt x="588" y="94"/>
                    </a:lnTo>
                    <a:lnTo>
                      <a:pt x="658" y="109"/>
                    </a:lnTo>
                    <a:lnTo>
                      <a:pt x="683" y="109"/>
                    </a:lnTo>
                    <a:lnTo>
                      <a:pt x="713" y="114"/>
                    </a:lnTo>
                    <a:lnTo>
                      <a:pt x="728" y="119"/>
                    </a:lnTo>
                    <a:lnTo>
                      <a:pt x="738" y="119"/>
                    </a:lnTo>
                    <a:lnTo>
                      <a:pt x="748" y="119"/>
                    </a:lnTo>
                    <a:lnTo>
                      <a:pt x="743" y="119"/>
                    </a:lnTo>
                    <a:lnTo>
                      <a:pt x="763" y="124"/>
                    </a:lnTo>
                    <a:lnTo>
                      <a:pt x="788" y="129"/>
                    </a:lnTo>
                    <a:lnTo>
                      <a:pt x="778" y="129"/>
                    </a:lnTo>
                    <a:lnTo>
                      <a:pt x="793" y="129"/>
                    </a:lnTo>
                    <a:lnTo>
                      <a:pt x="818" y="134"/>
                    </a:lnTo>
                    <a:lnTo>
                      <a:pt x="872" y="144"/>
                    </a:lnTo>
                    <a:lnTo>
                      <a:pt x="867" y="139"/>
                    </a:lnTo>
                    <a:lnTo>
                      <a:pt x="872" y="139"/>
                    </a:lnTo>
                    <a:lnTo>
                      <a:pt x="872" y="144"/>
                    </a:lnTo>
                    <a:lnTo>
                      <a:pt x="872" y="139"/>
                    </a:lnTo>
                    <a:lnTo>
                      <a:pt x="877" y="144"/>
                    </a:lnTo>
                    <a:lnTo>
                      <a:pt x="882" y="144"/>
                    </a:lnTo>
                    <a:lnTo>
                      <a:pt x="902" y="149"/>
                    </a:lnTo>
                    <a:lnTo>
                      <a:pt x="942" y="154"/>
                    </a:lnTo>
                    <a:lnTo>
                      <a:pt x="952" y="154"/>
                    </a:lnTo>
                    <a:lnTo>
                      <a:pt x="987" y="159"/>
                    </a:lnTo>
                    <a:lnTo>
                      <a:pt x="997" y="159"/>
                    </a:lnTo>
                    <a:lnTo>
                      <a:pt x="1002" y="164"/>
                    </a:lnTo>
                    <a:lnTo>
                      <a:pt x="1042" y="169"/>
                    </a:lnTo>
                    <a:lnTo>
                      <a:pt x="1047" y="169"/>
                    </a:lnTo>
                    <a:lnTo>
                      <a:pt x="1117" y="179"/>
                    </a:lnTo>
                    <a:lnTo>
                      <a:pt x="1136" y="184"/>
                    </a:lnTo>
                    <a:lnTo>
                      <a:pt x="1131" y="184"/>
                    </a:lnTo>
                    <a:lnTo>
                      <a:pt x="1136" y="184"/>
                    </a:lnTo>
                    <a:lnTo>
                      <a:pt x="1181" y="194"/>
                    </a:lnTo>
                    <a:lnTo>
                      <a:pt x="1246" y="204"/>
                    </a:lnTo>
                    <a:lnTo>
                      <a:pt x="1251" y="204"/>
                    </a:lnTo>
                    <a:lnTo>
                      <a:pt x="1366" y="224"/>
                    </a:lnTo>
                    <a:lnTo>
                      <a:pt x="1396" y="224"/>
                    </a:lnTo>
                    <a:lnTo>
                      <a:pt x="1386" y="224"/>
                    </a:lnTo>
                    <a:lnTo>
                      <a:pt x="1475" y="239"/>
                    </a:lnTo>
                    <a:lnTo>
                      <a:pt x="1470" y="239"/>
                    </a:lnTo>
                    <a:lnTo>
                      <a:pt x="1490" y="244"/>
                    </a:lnTo>
                    <a:lnTo>
                      <a:pt x="1495" y="244"/>
                    </a:lnTo>
                    <a:lnTo>
                      <a:pt x="1515" y="244"/>
                    </a:lnTo>
                    <a:lnTo>
                      <a:pt x="1510" y="244"/>
                    </a:lnTo>
                    <a:lnTo>
                      <a:pt x="1525" y="249"/>
                    </a:lnTo>
                    <a:lnTo>
                      <a:pt x="1555" y="254"/>
                    </a:lnTo>
                    <a:lnTo>
                      <a:pt x="1575" y="254"/>
                    </a:lnTo>
                    <a:lnTo>
                      <a:pt x="1600" y="259"/>
                    </a:lnTo>
                    <a:lnTo>
                      <a:pt x="1615" y="264"/>
                    </a:lnTo>
                    <a:lnTo>
                      <a:pt x="1650" y="269"/>
                    </a:lnTo>
                    <a:lnTo>
                      <a:pt x="1714" y="279"/>
                    </a:lnTo>
                    <a:lnTo>
                      <a:pt x="1690" y="274"/>
                    </a:lnTo>
                    <a:lnTo>
                      <a:pt x="1739" y="284"/>
                    </a:lnTo>
                    <a:lnTo>
                      <a:pt x="1734" y="284"/>
                    </a:lnTo>
                    <a:lnTo>
                      <a:pt x="1789" y="289"/>
                    </a:lnTo>
                    <a:lnTo>
                      <a:pt x="1794" y="289"/>
                    </a:lnTo>
                    <a:lnTo>
                      <a:pt x="1789" y="289"/>
                    </a:lnTo>
                    <a:lnTo>
                      <a:pt x="1804" y="289"/>
                    </a:lnTo>
                    <a:lnTo>
                      <a:pt x="1809" y="294"/>
                    </a:lnTo>
                    <a:lnTo>
                      <a:pt x="1814" y="294"/>
                    </a:lnTo>
                    <a:lnTo>
                      <a:pt x="1819" y="294"/>
                    </a:lnTo>
                    <a:lnTo>
                      <a:pt x="1839" y="299"/>
                    </a:lnTo>
                    <a:lnTo>
                      <a:pt x="1834" y="299"/>
                    </a:lnTo>
                    <a:lnTo>
                      <a:pt x="1854" y="299"/>
                    </a:lnTo>
                    <a:lnTo>
                      <a:pt x="1894" y="309"/>
                    </a:lnTo>
                    <a:lnTo>
                      <a:pt x="1904" y="309"/>
                    </a:lnTo>
                    <a:lnTo>
                      <a:pt x="1914" y="309"/>
                    </a:lnTo>
                    <a:lnTo>
                      <a:pt x="1909" y="309"/>
                    </a:lnTo>
                    <a:lnTo>
                      <a:pt x="1929" y="314"/>
                    </a:lnTo>
                    <a:lnTo>
                      <a:pt x="1924" y="314"/>
                    </a:lnTo>
                    <a:lnTo>
                      <a:pt x="1939" y="314"/>
                    </a:lnTo>
                    <a:lnTo>
                      <a:pt x="1934" y="314"/>
                    </a:lnTo>
                    <a:lnTo>
                      <a:pt x="1944" y="314"/>
                    </a:lnTo>
                    <a:lnTo>
                      <a:pt x="1954" y="314"/>
                    </a:lnTo>
                    <a:lnTo>
                      <a:pt x="1969" y="319"/>
                    </a:lnTo>
                    <a:lnTo>
                      <a:pt x="1993" y="324"/>
                    </a:lnTo>
                    <a:lnTo>
                      <a:pt x="1988" y="324"/>
                    </a:lnTo>
                    <a:lnTo>
                      <a:pt x="1993" y="324"/>
                    </a:lnTo>
                    <a:lnTo>
                      <a:pt x="1998" y="324"/>
                    </a:lnTo>
                    <a:lnTo>
                      <a:pt x="2008" y="324"/>
                    </a:lnTo>
                    <a:lnTo>
                      <a:pt x="2003" y="324"/>
                    </a:lnTo>
                    <a:lnTo>
                      <a:pt x="2043" y="329"/>
                    </a:lnTo>
                    <a:lnTo>
                      <a:pt x="2038" y="329"/>
                    </a:lnTo>
                    <a:lnTo>
                      <a:pt x="2093" y="338"/>
                    </a:lnTo>
                    <a:lnTo>
                      <a:pt x="2088" y="338"/>
                    </a:lnTo>
                    <a:lnTo>
                      <a:pt x="2108" y="338"/>
                    </a:lnTo>
                    <a:lnTo>
                      <a:pt x="2148" y="348"/>
                    </a:lnTo>
                    <a:lnTo>
                      <a:pt x="2173" y="353"/>
                    </a:lnTo>
                    <a:lnTo>
                      <a:pt x="2178" y="353"/>
                    </a:lnTo>
                    <a:lnTo>
                      <a:pt x="2243" y="363"/>
                    </a:lnTo>
                    <a:lnTo>
                      <a:pt x="2238" y="363"/>
                    </a:lnTo>
                    <a:lnTo>
                      <a:pt x="2258" y="363"/>
                    </a:lnTo>
                    <a:lnTo>
                      <a:pt x="2253" y="363"/>
                    </a:lnTo>
                    <a:lnTo>
                      <a:pt x="2263" y="363"/>
                    </a:lnTo>
                    <a:lnTo>
                      <a:pt x="2268" y="368"/>
                    </a:lnTo>
                    <a:lnTo>
                      <a:pt x="2268" y="363"/>
                    </a:lnTo>
                    <a:lnTo>
                      <a:pt x="2282" y="368"/>
                    </a:lnTo>
                    <a:lnTo>
                      <a:pt x="2277" y="368"/>
                    </a:lnTo>
                    <a:lnTo>
                      <a:pt x="2292" y="368"/>
                    </a:lnTo>
                    <a:lnTo>
                      <a:pt x="2287" y="368"/>
                    </a:lnTo>
                    <a:lnTo>
                      <a:pt x="2307" y="373"/>
                    </a:lnTo>
                    <a:lnTo>
                      <a:pt x="2297" y="373"/>
                    </a:lnTo>
                    <a:lnTo>
                      <a:pt x="2312" y="373"/>
                    </a:lnTo>
                    <a:lnTo>
                      <a:pt x="2322" y="373"/>
                    </a:lnTo>
                    <a:lnTo>
                      <a:pt x="2352" y="378"/>
                    </a:lnTo>
                    <a:lnTo>
                      <a:pt x="2347" y="378"/>
                    </a:lnTo>
                    <a:lnTo>
                      <a:pt x="2352" y="383"/>
                    </a:lnTo>
                    <a:lnTo>
                      <a:pt x="2372" y="383"/>
                    </a:lnTo>
                    <a:lnTo>
                      <a:pt x="2377" y="383"/>
                    </a:lnTo>
                    <a:lnTo>
                      <a:pt x="2417" y="388"/>
                    </a:lnTo>
                    <a:lnTo>
                      <a:pt x="2447" y="393"/>
                    </a:lnTo>
                    <a:lnTo>
                      <a:pt x="2462" y="398"/>
                    </a:lnTo>
                    <a:lnTo>
                      <a:pt x="2467" y="398"/>
                    </a:lnTo>
                    <a:lnTo>
                      <a:pt x="2477" y="398"/>
                    </a:lnTo>
                    <a:lnTo>
                      <a:pt x="2472" y="398"/>
                    </a:lnTo>
                    <a:lnTo>
                      <a:pt x="2492" y="403"/>
                    </a:lnTo>
                    <a:lnTo>
                      <a:pt x="2487" y="403"/>
                    </a:lnTo>
                    <a:lnTo>
                      <a:pt x="2507" y="403"/>
                    </a:lnTo>
                    <a:lnTo>
                      <a:pt x="2502" y="403"/>
                    </a:lnTo>
                    <a:lnTo>
                      <a:pt x="2492" y="403"/>
                    </a:lnTo>
                    <a:lnTo>
                      <a:pt x="2497" y="403"/>
                    </a:lnTo>
                    <a:lnTo>
                      <a:pt x="2467" y="398"/>
                    </a:lnTo>
                    <a:lnTo>
                      <a:pt x="2472" y="398"/>
                    </a:lnTo>
                    <a:lnTo>
                      <a:pt x="2462" y="398"/>
                    </a:lnTo>
                    <a:lnTo>
                      <a:pt x="2452" y="393"/>
                    </a:lnTo>
                    <a:lnTo>
                      <a:pt x="2447" y="393"/>
                    </a:lnTo>
                    <a:lnTo>
                      <a:pt x="2422" y="388"/>
                    </a:lnTo>
                    <a:lnTo>
                      <a:pt x="2427" y="388"/>
                    </a:lnTo>
                    <a:lnTo>
                      <a:pt x="2412" y="388"/>
                    </a:lnTo>
                    <a:lnTo>
                      <a:pt x="2402" y="388"/>
                    </a:lnTo>
                    <a:lnTo>
                      <a:pt x="2397" y="383"/>
                    </a:lnTo>
                    <a:lnTo>
                      <a:pt x="2392" y="383"/>
                    </a:lnTo>
                    <a:lnTo>
                      <a:pt x="2372" y="383"/>
                    </a:lnTo>
                    <a:lnTo>
                      <a:pt x="2367" y="383"/>
                    </a:lnTo>
                    <a:lnTo>
                      <a:pt x="2352" y="378"/>
                    </a:lnTo>
                    <a:lnTo>
                      <a:pt x="2357" y="378"/>
                    </a:lnTo>
                    <a:lnTo>
                      <a:pt x="2352" y="378"/>
                    </a:lnTo>
                    <a:lnTo>
                      <a:pt x="2332" y="373"/>
                    </a:lnTo>
                    <a:lnTo>
                      <a:pt x="2307" y="373"/>
                    </a:lnTo>
                    <a:lnTo>
                      <a:pt x="2277" y="363"/>
                    </a:lnTo>
                    <a:lnTo>
                      <a:pt x="2258" y="363"/>
                    </a:lnTo>
                    <a:lnTo>
                      <a:pt x="2263" y="363"/>
                    </a:lnTo>
                    <a:lnTo>
                      <a:pt x="2258" y="363"/>
                    </a:lnTo>
                    <a:lnTo>
                      <a:pt x="2248" y="363"/>
                    </a:lnTo>
                    <a:lnTo>
                      <a:pt x="2253" y="363"/>
                    </a:lnTo>
                    <a:lnTo>
                      <a:pt x="2223" y="358"/>
                    </a:lnTo>
                    <a:lnTo>
                      <a:pt x="2218" y="358"/>
                    </a:lnTo>
                    <a:lnTo>
                      <a:pt x="2213" y="358"/>
                    </a:lnTo>
                    <a:lnTo>
                      <a:pt x="2218" y="358"/>
                    </a:lnTo>
                    <a:lnTo>
                      <a:pt x="2213" y="353"/>
                    </a:lnTo>
                    <a:lnTo>
                      <a:pt x="2208" y="353"/>
                    </a:lnTo>
                    <a:lnTo>
                      <a:pt x="2213" y="353"/>
                    </a:lnTo>
                    <a:lnTo>
                      <a:pt x="2203" y="353"/>
                    </a:lnTo>
                    <a:lnTo>
                      <a:pt x="2198" y="353"/>
                    </a:lnTo>
                    <a:lnTo>
                      <a:pt x="2188" y="353"/>
                    </a:lnTo>
                    <a:lnTo>
                      <a:pt x="2183" y="348"/>
                    </a:lnTo>
                    <a:lnTo>
                      <a:pt x="2178" y="348"/>
                    </a:lnTo>
                    <a:lnTo>
                      <a:pt x="2158" y="348"/>
                    </a:lnTo>
                    <a:lnTo>
                      <a:pt x="2163" y="348"/>
                    </a:lnTo>
                    <a:lnTo>
                      <a:pt x="2113" y="338"/>
                    </a:lnTo>
                    <a:lnTo>
                      <a:pt x="2083" y="333"/>
                    </a:lnTo>
                    <a:lnTo>
                      <a:pt x="2078" y="333"/>
                    </a:lnTo>
                    <a:lnTo>
                      <a:pt x="2063" y="329"/>
                    </a:lnTo>
                    <a:lnTo>
                      <a:pt x="2068" y="333"/>
                    </a:lnTo>
                    <a:lnTo>
                      <a:pt x="2048" y="329"/>
                    </a:lnTo>
                    <a:lnTo>
                      <a:pt x="2038" y="329"/>
                    </a:lnTo>
                    <a:lnTo>
                      <a:pt x="2043" y="329"/>
                    </a:lnTo>
                    <a:lnTo>
                      <a:pt x="2028" y="324"/>
                    </a:lnTo>
                    <a:lnTo>
                      <a:pt x="2033" y="324"/>
                    </a:lnTo>
                    <a:lnTo>
                      <a:pt x="1984" y="319"/>
                    </a:lnTo>
                    <a:lnTo>
                      <a:pt x="1988" y="319"/>
                    </a:lnTo>
                    <a:lnTo>
                      <a:pt x="1969" y="314"/>
                    </a:lnTo>
                    <a:lnTo>
                      <a:pt x="1944" y="314"/>
                    </a:lnTo>
                    <a:lnTo>
                      <a:pt x="1939" y="314"/>
                    </a:lnTo>
                    <a:lnTo>
                      <a:pt x="1934" y="309"/>
                    </a:lnTo>
                    <a:lnTo>
                      <a:pt x="1939" y="309"/>
                    </a:lnTo>
                    <a:lnTo>
                      <a:pt x="1924" y="309"/>
                    </a:lnTo>
                    <a:lnTo>
                      <a:pt x="1929" y="309"/>
                    </a:lnTo>
                    <a:lnTo>
                      <a:pt x="1899" y="304"/>
                    </a:lnTo>
                    <a:lnTo>
                      <a:pt x="1879" y="304"/>
                    </a:lnTo>
                    <a:lnTo>
                      <a:pt x="1874" y="299"/>
                    </a:lnTo>
                    <a:lnTo>
                      <a:pt x="1869" y="299"/>
                    </a:lnTo>
                    <a:lnTo>
                      <a:pt x="1874" y="299"/>
                    </a:lnTo>
                    <a:lnTo>
                      <a:pt x="1849" y="294"/>
                    </a:lnTo>
                    <a:lnTo>
                      <a:pt x="1854" y="294"/>
                    </a:lnTo>
                    <a:lnTo>
                      <a:pt x="1844" y="294"/>
                    </a:lnTo>
                    <a:lnTo>
                      <a:pt x="1849" y="294"/>
                    </a:lnTo>
                    <a:lnTo>
                      <a:pt x="1844" y="294"/>
                    </a:lnTo>
                    <a:lnTo>
                      <a:pt x="1839" y="294"/>
                    </a:lnTo>
                    <a:lnTo>
                      <a:pt x="1824" y="294"/>
                    </a:lnTo>
                    <a:lnTo>
                      <a:pt x="1834" y="294"/>
                    </a:lnTo>
                    <a:lnTo>
                      <a:pt x="1824" y="294"/>
                    </a:lnTo>
                    <a:lnTo>
                      <a:pt x="1809" y="289"/>
                    </a:lnTo>
                    <a:lnTo>
                      <a:pt x="1799" y="289"/>
                    </a:lnTo>
                    <a:lnTo>
                      <a:pt x="1784" y="284"/>
                    </a:lnTo>
                    <a:lnTo>
                      <a:pt x="1789" y="289"/>
                    </a:lnTo>
                    <a:lnTo>
                      <a:pt x="1779" y="284"/>
                    </a:lnTo>
                    <a:lnTo>
                      <a:pt x="1759" y="284"/>
                    </a:lnTo>
                    <a:lnTo>
                      <a:pt x="1754" y="279"/>
                    </a:lnTo>
                    <a:lnTo>
                      <a:pt x="1729" y="274"/>
                    </a:lnTo>
                    <a:lnTo>
                      <a:pt x="1724" y="274"/>
                    </a:lnTo>
                    <a:lnTo>
                      <a:pt x="1744" y="279"/>
                    </a:lnTo>
                    <a:lnTo>
                      <a:pt x="1734" y="279"/>
                    </a:lnTo>
                    <a:lnTo>
                      <a:pt x="1749" y="279"/>
                    </a:lnTo>
                    <a:lnTo>
                      <a:pt x="1744" y="279"/>
                    </a:lnTo>
                    <a:lnTo>
                      <a:pt x="1724" y="274"/>
                    </a:lnTo>
                    <a:lnTo>
                      <a:pt x="1685" y="269"/>
                    </a:lnTo>
                    <a:lnTo>
                      <a:pt x="1690" y="269"/>
                    </a:lnTo>
                    <a:lnTo>
                      <a:pt x="1675" y="269"/>
                    </a:lnTo>
                    <a:lnTo>
                      <a:pt x="1670" y="264"/>
                    </a:lnTo>
                    <a:lnTo>
                      <a:pt x="1655" y="264"/>
                    </a:lnTo>
                    <a:lnTo>
                      <a:pt x="1645" y="264"/>
                    </a:lnTo>
                    <a:lnTo>
                      <a:pt x="1615" y="259"/>
                    </a:lnTo>
                    <a:lnTo>
                      <a:pt x="1625" y="259"/>
                    </a:lnTo>
                    <a:lnTo>
                      <a:pt x="1615" y="259"/>
                    </a:lnTo>
                    <a:lnTo>
                      <a:pt x="1600" y="254"/>
                    </a:lnTo>
                    <a:lnTo>
                      <a:pt x="1590" y="254"/>
                    </a:lnTo>
                    <a:lnTo>
                      <a:pt x="1540" y="244"/>
                    </a:lnTo>
                    <a:lnTo>
                      <a:pt x="1510" y="244"/>
                    </a:lnTo>
                    <a:lnTo>
                      <a:pt x="1490" y="239"/>
                    </a:lnTo>
                    <a:lnTo>
                      <a:pt x="1495" y="239"/>
                    </a:lnTo>
                    <a:lnTo>
                      <a:pt x="1470" y="234"/>
                    </a:lnTo>
                    <a:lnTo>
                      <a:pt x="1440" y="229"/>
                    </a:lnTo>
                    <a:lnTo>
                      <a:pt x="1410" y="224"/>
                    </a:lnTo>
                    <a:lnTo>
                      <a:pt x="1401" y="224"/>
                    </a:lnTo>
                    <a:lnTo>
                      <a:pt x="1391" y="224"/>
                    </a:lnTo>
                    <a:lnTo>
                      <a:pt x="1401" y="224"/>
                    </a:lnTo>
                    <a:lnTo>
                      <a:pt x="1386" y="219"/>
                    </a:lnTo>
                    <a:lnTo>
                      <a:pt x="1356" y="219"/>
                    </a:lnTo>
                    <a:lnTo>
                      <a:pt x="1341" y="214"/>
                    </a:lnTo>
                    <a:lnTo>
                      <a:pt x="1311" y="209"/>
                    </a:lnTo>
                    <a:lnTo>
                      <a:pt x="1336" y="214"/>
                    </a:lnTo>
                    <a:lnTo>
                      <a:pt x="1311" y="209"/>
                    </a:lnTo>
                    <a:lnTo>
                      <a:pt x="1321" y="209"/>
                    </a:lnTo>
                    <a:lnTo>
                      <a:pt x="1296" y="209"/>
                    </a:lnTo>
                    <a:lnTo>
                      <a:pt x="1256" y="199"/>
                    </a:lnTo>
                    <a:lnTo>
                      <a:pt x="1196" y="189"/>
                    </a:lnTo>
                    <a:lnTo>
                      <a:pt x="1201" y="189"/>
                    </a:lnTo>
                    <a:lnTo>
                      <a:pt x="1196" y="189"/>
                    </a:lnTo>
                    <a:lnTo>
                      <a:pt x="1191" y="189"/>
                    </a:lnTo>
                    <a:lnTo>
                      <a:pt x="1186" y="189"/>
                    </a:lnTo>
                    <a:lnTo>
                      <a:pt x="1166" y="184"/>
                    </a:lnTo>
                    <a:lnTo>
                      <a:pt x="1171" y="184"/>
                    </a:lnTo>
                    <a:lnTo>
                      <a:pt x="1161" y="184"/>
                    </a:lnTo>
                    <a:lnTo>
                      <a:pt x="1151" y="184"/>
                    </a:lnTo>
                    <a:lnTo>
                      <a:pt x="1161" y="184"/>
                    </a:lnTo>
                    <a:lnTo>
                      <a:pt x="1131" y="179"/>
                    </a:lnTo>
                    <a:lnTo>
                      <a:pt x="1136" y="179"/>
                    </a:lnTo>
                    <a:lnTo>
                      <a:pt x="1097" y="174"/>
                    </a:lnTo>
                    <a:lnTo>
                      <a:pt x="1037" y="164"/>
                    </a:lnTo>
                    <a:lnTo>
                      <a:pt x="1027" y="164"/>
                    </a:lnTo>
                    <a:lnTo>
                      <a:pt x="1012" y="159"/>
                    </a:lnTo>
                    <a:lnTo>
                      <a:pt x="1017" y="159"/>
                    </a:lnTo>
                    <a:lnTo>
                      <a:pt x="972" y="154"/>
                    </a:lnTo>
                    <a:lnTo>
                      <a:pt x="947" y="149"/>
                    </a:lnTo>
                    <a:lnTo>
                      <a:pt x="892" y="139"/>
                    </a:lnTo>
                    <a:lnTo>
                      <a:pt x="828" y="129"/>
                    </a:lnTo>
                    <a:lnTo>
                      <a:pt x="823" y="129"/>
                    </a:lnTo>
                    <a:lnTo>
                      <a:pt x="808" y="129"/>
                    </a:lnTo>
                    <a:lnTo>
                      <a:pt x="813" y="129"/>
                    </a:lnTo>
                    <a:lnTo>
                      <a:pt x="788" y="124"/>
                    </a:lnTo>
                    <a:lnTo>
                      <a:pt x="723" y="114"/>
                    </a:lnTo>
                    <a:lnTo>
                      <a:pt x="708" y="109"/>
                    </a:lnTo>
                    <a:lnTo>
                      <a:pt x="673" y="104"/>
                    </a:lnTo>
                    <a:lnTo>
                      <a:pt x="653" y="104"/>
                    </a:lnTo>
                    <a:lnTo>
                      <a:pt x="603" y="94"/>
                    </a:lnTo>
                    <a:lnTo>
                      <a:pt x="578" y="89"/>
                    </a:lnTo>
                    <a:lnTo>
                      <a:pt x="553" y="84"/>
                    </a:lnTo>
                    <a:lnTo>
                      <a:pt x="534" y="84"/>
                    </a:lnTo>
                    <a:lnTo>
                      <a:pt x="519" y="79"/>
                    </a:lnTo>
                    <a:lnTo>
                      <a:pt x="524" y="79"/>
                    </a:lnTo>
                    <a:lnTo>
                      <a:pt x="509" y="79"/>
                    </a:lnTo>
                    <a:lnTo>
                      <a:pt x="494" y="79"/>
                    </a:lnTo>
                    <a:lnTo>
                      <a:pt x="484" y="74"/>
                    </a:lnTo>
                    <a:lnTo>
                      <a:pt x="454" y="69"/>
                    </a:lnTo>
                    <a:lnTo>
                      <a:pt x="469" y="74"/>
                    </a:lnTo>
                    <a:lnTo>
                      <a:pt x="439" y="69"/>
                    </a:lnTo>
                    <a:lnTo>
                      <a:pt x="434" y="69"/>
                    </a:lnTo>
                    <a:lnTo>
                      <a:pt x="429" y="64"/>
                    </a:lnTo>
                    <a:lnTo>
                      <a:pt x="414" y="64"/>
                    </a:lnTo>
                    <a:lnTo>
                      <a:pt x="409" y="64"/>
                    </a:lnTo>
                    <a:lnTo>
                      <a:pt x="414" y="64"/>
                    </a:lnTo>
                    <a:lnTo>
                      <a:pt x="419" y="64"/>
                    </a:lnTo>
                    <a:lnTo>
                      <a:pt x="429" y="64"/>
                    </a:lnTo>
                    <a:lnTo>
                      <a:pt x="414" y="64"/>
                    </a:lnTo>
                    <a:lnTo>
                      <a:pt x="409" y="64"/>
                    </a:lnTo>
                    <a:lnTo>
                      <a:pt x="389" y="59"/>
                    </a:lnTo>
                    <a:lnTo>
                      <a:pt x="349" y="54"/>
                    </a:lnTo>
                    <a:lnTo>
                      <a:pt x="344" y="54"/>
                    </a:lnTo>
                    <a:lnTo>
                      <a:pt x="349" y="54"/>
                    </a:lnTo>
                    <a:lnTo>
                      <a:pt x="324" y="49"/>
                    </a:lnTo>
                    <a:lnTo>
                      <a:pt x="314" y="49"/>
                    </a:lnTo>
                    <a:lnTo>
                      <a:pt x="245" y="35"/>
                    </a:lnTo>
                    <a:lnTo>
                      <a:pt x="245" y="40"/>
                    </a:lnTo>
                    <a:lnTo>
                      <a:pt x="140" y="20"/>
                    </a:lnTo>
                    <a:lnTo>
                      <a:pt x="125" y="20"/>
                    </a:lnTo>
                    <a:lnTo>
                      <a:pt x="115" y="15"/>
                    </a:lnTo>
                    <a:lnTo>
                      <a:pt x="70" y="10"/>
                    </a:lnTo>
                    <a:lnTo>
                      <a:pt x="75" y="10"/>
                    </a:lnTo>
                    <a:lnTo>
                      <a:pt x="55" y="5"/>
                    </a:lnTo>
                    <a:lnTo>
                      <a:pt x="50" y="5"/>
                    </a:lnTo>
                    <a:lnTo>
                      <a:pt x="30" y="5"/>
                    </a:lnTo>
                    <a:lnTo>
                      <a:pt x="15" y="0"/>
                    </a:lnTo>
                    <a:lnTo>
                      <a:pt x="0" y="0"/>
                    </a:lnTo>
                    <a:lnTo>
                      <a:pt x="5" y="0"/>
                    </a:lnTo>
                    <a:lnTo>
                      <a:pt x="0" y="0"/>
                    </a:lnTo>
                    <a:lnTo>
                      <a:pt x="10" y="5"/>
                    </a:lnTo>
                    <a:lnTo>
                      <a:pt x="20" y="5"/>
                    </a:lnTo>
                    <a:lnTo>
                      <a:pt x="25" y="5"/>
                    </a:lnTo>
                    <a:lnTo>
                      <a:pt x="15" y="5"/>
                    </a:lnTo>
                    <a:lnTo>
                      <a:pt x="25" y="5"/>
                    </a:lnTo>
                    <a:lnTo>
                      <a:pt x="30" y="5"/>
                    </a:lnTo>
                    <a:lnTo>
                      <a:pt x="40" y="10"/>
                    </a:lnTo>
                    <a:lnTo>
                      <a:pt x="45" y="10"/>
                    </a:lnTo>
                    <a:lnTo>
                      <a:pt x="55" y="10"/>
                    </a:lnTo>
                    <a:lnTo>
                      <a:pt x="70" y="10"/>
                    </a:lnTo>
                    <a:lnTo>
                      <a:pt x="85" y="15"/>
                    </a:lnTo>
                    <a:lnTo>
                      <a:pt x="100" y="15"/>
                    </a:lnTo>
                    <a:lnTo>
                      <a:pt x="115" y="20"/>
                    </a:lnTo>
                    <a:lnTo>
                      <a:pt x="150" y="25"/>
                    </a:lnTo>
                    <a:lnTo>
                      <a:pt x="160" y="30"/>
                    </a:lnTo>
                    <a:lnTo>
                      <a:pt x="180" y="30"/>
                    </a:lnTo>
                    <a:lnTo>
                      <a:pt x="175" y="30"/>
                    </a:lnTo>
                    <a:lnTo>
                      <a:pt x="185" y="30"/>
                    </a:lnTo>
                    <a:lnTo>
                      <a:pt x="195" y="35"/>
                    </a:lnTo>
                    <a:lnTo>
                      <a:pt x="205" y="35"/>
                    </a:lnTo>
                    <a:lnTo>
                      <a:pt x="215" y="35"/>
                    </a:lnTo>
                    <a:close/>
                  </a:path>
                </a:pathLst>
              </a:custGeom>
              <a:solidFill>
                <a:srgbClr val="CCDADA"/>
              </a:solidFill>
              <a:ln w="9525">
                <a:noFill/>
                <a:round/>
                <a:headEnd/>
                <a:tailEnd/>
              </a:ln>
            </p:spPr>
            <p:txBody>
              <a:bodyPr/>
              <a:lstStyle/>
              <a:p>
                <a:endParaRPr lang="it-IT"/>
              </a:p>
            </p:txBody>
          </p:sp>
          <p:sp>
            <p:nvSpPr>
              <p:cNvPr id="4133" name="Freeform 30"/>
              <p:cNvSpPr>
                <a:spLocks/>
              </p:cNvSpPr>
              <p:nvPr/>
            </p:nvSpPr>
            <p:spPr bwMode="auto">
              <a:xfrm>
                <a:off x="836" y="5197"/>
                <a:ext cx="2507" cy="409"/>
              </a:xfrm>
              <a:custGeom>
                <a:avLst/>
                <a:gdLst>
                  <a:gd name="T0" fmla="*/ 279 w 2507"/>
                  <a:gd name="T1" fmla="*/ 50 h 409"/>
                  <a:gd name="T2" fmla="*/ 309 w 2507"/>
                  <a:gd name="T3" fmla="*/ 55 h 409"/>
                  <a:gd name="T4" fmla="*/ 354 w 2507"/>
                  <a:gd name="T5" fmla="*/ 60 h 409"/>
                  <a:gd name="T6" fmla="*/ 439 w 2507"/>
                  <a:gd name="T7" fmla="*/ 75 h 409"/>
                  <a:gd name="T8" fmla="*/ 519 w 2507"/>
                  <a:gd name="T9" fmla="*/ 90 h 409"/>
                  <a:gd name="T10" fmla="*/ 713 w 2507"/>
                  <a:gd name="T11" fmla="*/ 120 h 409"/>
                  <a:gd name="T12" fmla="*/ 788 w 2507"/>
                  <a:gd name="T13" fmla="*/ 130 h 409"/>
                  <a:gd name="T14" fmla="*/ 867 w 2507"/>
                  <a:gd name="T15" fmla="*/ 145 h 409"/>
                  <a:gd name="T16" fmla="*/ 882 w 2507"/>
                  <a:gd name="T17" fmla="*/ 150 h 409"/>
                  <a:gd name="T18" fmla="*/ 1002 w 2507"/>
                  <a:gd name="T19" fmla="*/ 165 h 409"/>
                  <a:gd name="T20" fmla="*/ 1132 w 2507"/>
                  <a:gd name="T21" fmla="*/ 190 h 409"/>
                  <a:gd name="T22" fmla="*/ 1251 w 2507"/>
                  <a:gd name="T23" fmla="*/ 204 h 409"/>
                  <a:gd name="T24" fmla="*/ 1495 w 2507"/>
                  <a:gd name="T25" fmla="*/ 244 h 409"/>
                  <a:gd name="T26" fmla="*/ 1595 w 2507"/>
                  <a:gd name="T27" fmla="*/ 264 h 409"/>
                  <a:gd name="T28" fmla="*/ 1739 w 2507"/>
                  <a:gd name="T29" fmla="*/ 284 h 409"/>
                  <a:gd name="T30" fmla="*/ 1804 w 2507"/>
                  <a:gd name="T31" fmla="*/ 294 h 409"/>
                  <a:gd name="T32" fmla="*/ 1834 w 2507"/>
                  <a:gd name="T33" fmla="*/ 299 h 409"/>
                  <a:gd name="T34" fmla="*/ 1939 w 2507"/>
                  <a:gd name="T35" fmla="*/ 319 h 409"/>
                  <a:gd name="T36" fmla="*/ 1994 w 2507"/>
                  <a:gd name="T37" fmla="*/ 324 h 409"/>
                  <a:gd name="T38" fmla="*/ 2038 w 2507"/>
                  <a:gd name="T39" fmla="*/ 334 h 409"/>
                  <a:gd name="T40" fmla="*/ 2173 w 2507"/>
                  <a:gd name="T41" fmla="*/ 354 h 409"/>
                  <a:gd name="T42" fmla="*/ 2258 w 2507"/>
                  <a:gd name="T43" fmla="*/ 369 h 409"/>
                  <a:gd name="T44" fmla="*/ 2312 w 2507"/>
                  <a:gd name="T45" fmla="*/ 379 h 409"/>
                  <a:gd name="T46" fmla="*/ 2372 w 2507"/>
                  <a:gd name="T47" fmla="*/ 389 h 409"/>
                  <a:gd name="T48" fmla="*/ 2462 w 2507"/>
                  <a:gd name="T49" fmla="*/ 399 h 409"/>
                  <a:gd name="T50" fmla="*/ 2502 w 2507"/>
                  <a:gd name="T51" fmla="*/ 409 h 409"/>
                  <a:gd name="T52" fmla="*/ 2462 w 2507"/>
                  <a:gd name="T53" fmla="*/ 399 h 409"/>
                  <a:gd name="T54" fmla="*/ 2402 w 2507"/>
                  <a:gd name="T55" fmla="*/ 389 h 409"/>
                  <a:gd name="T56" fmla="*/ 2352 w 2507"/>
                  <a:gd name="T57" fmla="*/ 384 h 409"/>
                  <a:gd name="T58" fmla="*/ 2258 w 2507"/>
                  <a:gd name="T59" fmla="*/ 369 h 409"/>
                  <a:gd name="T60" fmla="*/ 2218 w 2507"/>
                  <a:gd name="T61" fmla="*/ 359 h 409"/>
                  <a:gd name="T62" fmla="*/ 2198 w 2507"/>
                  <a:gd name="T63" fmla="*/ 354 h 409"/>
                  <a:gd name="T64" fmla="*/ 2113 w 2507"/>
                  <a:gd name="T65" fmla="*/ 344 h 409"/>
                  <a:gd name="T66" fmla="*/ 2048 w 2507"/>
                  <a:gd name="T67" fmla="*/ 334 h 409"/>
                  <a:gd name="T68" fmla="*/ 1944 w 2507"/>
                  <a:gd name="T69" fmla="*/ 314 h 409"/>
                  <a:gd name="T70" fmla="*/ 1924 w 2507"/>
                  <a:gd name="T71" fmla="*/ 309 h 409"/>
                  <a:gd name="T72" fmla="*/ 1874 w 2507"/>
                  <a:gd name="T73" fmla="*/ 304 h 409"/>
                  <a:gd name="T74" fmla="*/ 1824 w 2507"/>
                  <a:gd name="T75" fmla="*/ 294 h 409"/>
                  <a:gd name="T76" fmla="*/ 1789 w 2507"/>
                  <a:gd name="T77" fmla="*/ 289 h 409"/>
                  <a:gd name="T78" fmla="*/ 1724 w 2507"/>
                  <a:gd name="T79" fmla="*/ 279 h 409"/>
                  <a:gd name="T80" fmla="*/ 1690 w 2507"/>
                  <a:gd name="T81" fmla="*/ 274 h 409"/>
                  <a:gd name="T82" fmla="*/ 1615 w 2507"/>
                  <a:gd name="T83" fmla="*/ 259 h 409"/>
                  <a:gd name="T84" fmla="*/ 1510 w 2507"/>
                  <a:gd name="T85" fmla="*/ 244 h 409"/>
                  <a:gd name="T86" fmla="*/ 1440 w 2507"/>
                  <a:gd name="T87" fmla="*/ 234 h 409"/>
                  <a:gd name="T88" fmla="*/ 1386 w 2507"/>
                  <a:gd name="T89" fmla="*/ 224 h 409"/>
                  <a:gd name="T90" fmla="*/ 1321 w 2507"/>
                  <a:gd name="T91" fmla="*/ 214 h 409"/>
                  <a:gd name="T92" fmla="*/ 1181 w 2507"/>
                  <a:gd name="T93" fmla="*/ 195 h 409"/>
                  <a:gd name="T94" fmla="*/ 1137 w 2507"/>
                  <a:gd name="T95" fmla="*/ 185 h 409"/>
                  <a:gd name="T96" fmla="*/ 1012 w 2507"/>
                  <a:gd name="T97" fmla="*/ 165 h 409"/>
                  <a:gd name="T98" fmla="*/ 823 w 2507"/>
                  <a:gd name="T99" fmla="*/ 135 h 409"/>
                  <a:gd name="T100" fmla="*/ 668 w 2507"/>
                  <a:gd name="T101" fmla="*/ 110 h 409"/>
                  <a:gd name="T102" fmla="*/ 554 w 2507"/>
                  <a:gd name="T103" fmla="*/ 90 h 409"/>
                  <a:gd name="T104" fmla="*/ 494 w 2507"/>
                  <a:gd name="T105" fmla="*/ 80 h 409"/>
                  <a:gd name="T106" fmla="*/ 469 w 2507"/>
                  <a:gd name="T107" fmla="*/ 75 h 409"/>
                  <a:gd name="T108" fmla="*/ 414 w 2507"/>
                  <a:gd name="T109" fmla="*/ 70 h 409"/>
                  <a:gd name="T110" fmla="*/ 349 w 2507"/>
                  <a:gd name="T111" fmla="*/ 55 h 409"/>
                  <a:gd name="T112" fmla="*/ 125 w 2507"/>
                  <a:gd name="T113" fmla="*/ 20 h 409"/>
                  <a:gd name="T114" fmla="*/ 30 w 2507"/>
                  <a:gd name="T115" fmla="*/ 5 h 409"/>
                  <a:gd name="T116" fmla="*/ 15 w 2507"/>
                  <a:gd name="T117" fmla="*/ 5 h 409"/>
                  <a:gd name="T118" fmla="*/ 55 w 2507"/>
                  <a:gd name="T119" fmla="*/ 15 h 409"/>
                  <a:gd name="T120" fmla="*/ 150 w 2507"/>
                  <a:gd name="T121" fmla="*/ 30 h 409"/>
                  <a:gd name="T122" fmla="*/ 185 w 2507"/>
                  <a:gd name="T123" fmla="*/ 35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7"/>
                  <a:gd name="T187" fmla="*/ 0 h 409"/>
                  <a:gd name="T188" fmla="*/ 2507 w 250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7" h="409">
                    <a:moveTo>
                      <a:pt x="210" y="40"/>
                    </a:moveTo>
                    <a:lnTo>
                      <a:pt x="210" y="40"/>
                    </a:lnTo>
                    <a:lnTo>
                      <a:pt x="220" y="40"/>
                    </a:lnTo>
                    <a:lnTo>
                      <a:pt x="230" y="40"/>
                    </a:lnTo>
                    <a:lnTo>
                      <a:pt x="245" y="45"/>
                    </a:lnTo>
                    <a:lnTo>
                      <a:pt x="279" y="50"/>
                    </a:lnTo>
                    <a:lnTo>
                      <a:pt x="289" y="50"/>
                    </a:lnTo>
                    <a:lnTo>
                      <a:pt x="284" y="50"/>
                    </a:lnTo>
                    <a:lnTo>
                      <a:pt x="289" y="50"/>
                    </a:lnTo>
                    <a:lnTo>
                      <a:pt x="284" y="50"/>
                    </a:lnTo>
                    <a:lnTo>
                      <a:pt x="309" y="55"/>
                    </a:lnTo>
                    <a:lnTo>
                      <a:pt x="304" y="55"/>
                    </a:lnTo>
                    <a:lnTo>
                      <a:pt x="289" y="50"/>
                    </a:lnTo>
                    <a:lnTo>
                      <a:pt x="294" y="50"/>
                    </a:lnTo>
                    <a:lnTo>
                      <a:pt x="289" y="50"/>
                    </a:lnTo>
                    <a:lnTo>
                      <a:pt x="294" y="50"/>
                    </a:lnTo>
                    <a:lnTo>
                      <a:pt x="324" y="55"/>
                    </a:lnTo>
                    <a:lnTo>
                      <a:pt x="354" y="60"/>
                    </a:lnTo>
                    <a:lnTo>
                      <a:pt x="369" y="65"/>
                    </a:lnTo>
                    <a:lnTo>
                      <a:pt x="364" y="65"/>
                    </a:lnTo>
                    <a:lnTo>
                      <a:pt x="389" y="65"/>
                    </a:lnTo>
                    <a:lnTo>
                      <a:pt x="379" y="65"/>
                    </a:lnTo>
                    <a:lnTo>
                      <a:pt x="394" y="70"/>
                    </a:lnTo>
                    <a:lnTo>
                      <a:pt x="439" y="75"/>
                    </a:lnTo>
                    <a:lnTo>
                      <a:pt x="444" y="75"/>
                    </a:lnTo>
                    <a:lnTo>
                      <a:pt x="504" y="85"/>
                    </a:lnTo>
                    <a:lnTo>
                      <a:pt x="514" y="85"/>
                    </a:lnTo>
                    <a:lnTo>
                      <a:pt x="514" y="90"/>
                    </a:lnTo>
                    <a:lnTo>
                      <a:pt x="519" y="90"/>
                    </a:lnTo>
                    <a:lnTo>
                      <a:pt x="573" y="95"/>
                    </a:lnTo>
                    <a:lnTo>
                      <a:pt x="568" y="95"/>
                    </a:lnTo>
                    <a:lnTo>
                      <a:pt x="593" y="100"/>
                    </a:lnTo>
                    <a:lnTo>
                      <a:pt x="588" y="100"/>
                    </a:lnTo>
                    <a:lnTo>
                      <a:pt x="658" y="110"/>
                    </a:lnTo>
                    <a:lnTo>
                      <a:pt x="683" y="115"/>
                    </a:lnTo>
                    <a:lnTo>
                      <a:pt x="713" y="120"/>
                    </a:lnTo>
                    <a:lnTo>
                      <a:pt x="728" y="120"/>
                    </a:lnTo>
                    <a:lnTo>
                      <a:pt x="733" y="125"/>
                    </a:lnTo>
                    <a:lnTo>
                      <a:pt x="738" y="125"/>
                    </a:lnTo>
                    <a:lnTo>
                      <a:pt x="748" y="125"/>
                    </a:lnTo>
                    <a:lnTo>
                      <a:pt x="743" y="125"/>
                    </a:lnTo>
                    <a:lnTo>
                      <a:pt x="763" y="130"/>
                    </a:lnTo>
                    <a:lnTo>
                      <a:pt x="788" y="130"/>
                    </a:lnTo>
                    <a:lnTo>
                      <a:pt x="778" y="130"/>
                    </a:lnTo>
                    <a:lnTo>
                      <a:pt x="793" y="135"/>
                    </a:lnTo>
                    <a:lnTo>
                      <a:pt x="818" y="135"/>
                    </a:lnTo>
                    <a:lnTo>
                      <a:pt x="867" y="145"/>
                    </a:lnTo>
                    <a:lnTo>
                      <a:pt x="872" y="145"/>
                    </a:lnTo>
                    <a:lnTo>
                      <a:pt x="877" y="145"/>
                    </a:lnTo>
                    <a:lnTo>
                      <a:pt x="872" y="145"/>
                    </a:lnTo>
                    <a:lnTo>
                      <a:pt x="882" y="145"/>
                    </a:lnTo>
                    <a:lnTo>
                      <a:pt x="882" y="150"/>
                    </a:lnTo>
                    <a:lnTo>
                      <a:pt x="902" y="150"/>
                    </a:lnTo>
                    <a:lnTo>
                      <a:pt x="942" y="155"/>
                    </a:lnTo>
                    <a:lnTo>
                      <a:pt x="952" y="160"/>
                    </a:lnTo>
                    <a:lnTo>
                      <a:pt x="987" y="165"/>
                    </a:lnTo>
                    <a:lnTo>
                      <a:pt x="997" y="165"/>
                    </a:lnTo>
                    <a:lnTo>
                      <a:pt x="1002" y="165"/>
                    </a:lnTo>
                    <a:lnTo>
                      <a:pt x="1042" y="175"/>
                    </a:lnTo>
                    <a:lnTo>
                      <a:pt x="1042" y="170"/>
                    </a:lnTo>
                    <a:lnTo>
                      <a:pt x="1047" y="175"/>
                    </a:lnTo>
                    <a:lnTo>
                      <a:pt x="1117" y="185"/>
                    </a:lnTo>
                    <a:lnTo>
                      <a:pt x="1132" y="190"/>
                    </a:lnTo>
                    <a:lnTo>
                      <a:pt x="1137" y="190"/>
                    </a:lnTo>
                    <a:lnTo>
                      <a:pt x="1132" y="190"/>
                    </a:lnTo>
                    <a:lnTo>
                      <a:pt x="1137" y="190"/>
                    </a:lnTo>
                    <a:lnTo>
                      <a:pt x="1181" y="195"/>
                    </a:lnTo>
                    <a:lnTo>
                      <a:pt x="1246" y="204"/>
                    </a:lnTo>
                    <a:lnTo>
                      <a:pt x="1251" y="209"/>
                    </a:lnTo>
                    <a:lnTo>
                      <a:pt x="1251" y="204"/>
                    </a:lnTo>
                    <a:lnTo>
                      <a:pt x="1366" y="224"/>
                    </a:lnTo>
                    <a:lnTo>
                      <a:pt x="1391" y="229"/>
                    </a:lnTo>
                    <a:lnTo>
                      <a:pt x="1386" y="229"/>
                    </a:lnTo>
                    <a:lnTo>
                      <a:pt x="1475" y="244"/>
                    </a:lnTo>
                    <a:lnTo>
                      <a:pt x="1470" y="244"/>
                    </a:lnTo>
                    <a:lnTo>
                      <a:pt x="1490" y="244"/>
                    </a:lnTo>
                    <a:lnTo>
                      <a:pt x="1495" y="244"/>
                    </a:lnTo>
                    <a:lnTo>
                      <a:pt x="1515" y="249"/>
                    </a:lnTo>
                    <a:lnTo>
                      <a:pt x="1510" y="249"/>
                    </a:lnTo>
                    <a:lnTo>
                      <a:pt x="1525" y="249"/>
                    </a:lnTo>
                    <a:lnTo>
                      <a:pt x="1555" y="254"/>
                    </a:lnTo>
                    <a:lnTo>
                      <a:pt x="1570" y="259"/>
                    </a:lnTo>
                    <a:lnTo>
                      <a:pt x="1595" y="264"/>
                    </a:lnTo>
                    <a:lnTo>
                      <a:pt x="1600" y="264"/>
                    </a:lnTo>
                    <a:lnTo>
                      <a:pt x="1615" y="264"/>
                    </a:lnTo>
                    <a:lnTo>
                      <a:pt x="1650" y="269"/>
                    </a:lnTo>
                    <a:lnTo>
                      <a:pt x="1715" y="279"/>
                    </a:lnTo>
                    <a:lnTo>
                      <a:pt x="1690" y="279"/>
                    </a:lnTo>
                    <a:lnTo>
                      <a:pt x="1739" y="284"/>
                    </a:lnTo>
                    <a:lnTo>
                      <a:pt x="1734" y="284"/>
                    </a:lnTo>
                    <a:lnTo>
                      <a:pt x="1789" y="294"/>
                    </a:lnTo>
                    <a:lnTo>
                      <a:pt x="1784" y="294"/>
                    </a:lnTo>
                    <a:lnTo>
                      <a:pt x="1794" y="294"/>
                    </a:lnTo>
                    <a:lnTo>
                      <a:pt x="1789" y="294"/>
                    </a:lnTo>
                    <a:lnTo>
                      <a:pt x="1804" y="294"/>
                    </a:lnTo>
                    <a:lnTo>
                      <a:pt x="1809" y="294"/>
                    </a:lnTo>
                    <a:lnTo>
                      <a:pt x="1814" y="299"/>
                    </a:lnTo>
                    <a:lnTo>
                      <a:pt x="1819" y="299"/>
                    </a:lnTo>
                    <a:lnTo>
                      <a:pt x="1834" y="299"/>
                    </a:lnTo>
                    <a:lnTo>
                      <a:pt x="1854" y="304"/>
                    </a:lnTo>
                    <a:lnTo>
                      <a:pt x="1849" y="304"/>
                    </a:lnTo>
                    <a:lnTo>
                      <a:pt x="1894" y="309"/>
                    </a:lnTo>
                    <a:lnTo>
                      <a:pt x="1904" y="309"/>
                    </a:lnTo>
                    <a:lnTo>
                      <a:pt x="1914" y="314"/>
                    </a:lnTo>
                    <a:lnTo>
                      <a:pt x="1909" y="314"/>
                    </a:lnTo>
                    <a:lnTo>
                      <a:pt x="1929" y="314"/>
                    </a:lnTo>
                    <a:lnTo>
                      <a:pt x="1924" y="314"/>
                    </a:lnTo>
                    <a:lnTo>
                      <a:pt x="1939" y="319"/>
                    </a:lnTo>
                    <a:lnTo>
                      <a:pt x="1929" y="314"/>
                    </a:lnTo>
                    <a:lnTo>
                      <a:pt x="1939" y="314"/>
                    </a:lnTo>
                    <a:lnTo>
                      <a:pt x="1954" y="319"/>
                    </a:lnTo>
                    <a:lnTo>
                      <a:pt x="1969" y="319"/>
                    </a:lnTo>
                    <a:lnTo>
                      <a:pt x="1994" y="324"/>
                    </a:lnTo>
                    <a:lnTo>
                      <a:pt x="1989" y="324"/>
                    </a:lnTo>
                    <a:lnTo>
                      <a:pt x="1994" y="324"/>
                    </a:lnTo>
                    <a:lnTo>
                      <a:pt x="1999" y="324"/>
                    </a:lnTo>
                    <a:lnTo>
                      <a:pt x="2008" y="329"/>
                    </a:lnTo>
                    <a:lnTo>
                      <a:pt x="2004" y="329"/>
                    </a:lnTo>
                    <a:lnTo>
                      <a:pt x="2043" y="334"/>
                    </a:lnTo>
                    <a:lnTo>
                      <a:pt x="2038" y="334"/>
                    </a:lnTo>
                    <a:lnTo>
                      <a:pt x="2093" y="339"/>
                    </a:lnTo>
                    <a:lnTo>
                      <a:pt x="2088" y="339"/>
                    </a:lnTo>
                    <a:lnTo>
                      <a:pt x="2108" y="344"/>
                    </a:lnTo>
                    <a:lnTo>
                      <a:pt x="2148" y="349"/>
                    </a:lnTo>
                    <a:lnTo>
                      <a:pt x="2173" y="354"/>
                    </a:lnTo>
                    <a:lnTo>
                      <a:pt x="2178" y="354"/>
                    </a:lnTo>
                    <a:lnTo>
                      <a:pt x="2243" y="364"/>
                    </a:lnTo>
                    <a:lnTo>
                      <a:pt x="2238" y="364"/>
                    </a:lnTo>
                    <a:lnTo>
                      <a:pt x="2258" y="369"/>
                    </a:lnTo>
                    <a:lnTo>
                      <a:pt x="2253" y="364"/>
                    </a:lnTo>
                    <a:lnTo>
                      <a:pt x="2263" y="369"/>
                    </a:lnTo>
                    <a:lnTo>
                      <a:pt x="2258" y="369"/>
                    </a:lnTo>
                    <a:lnTo>
                      <a:pt x="2268" y="369"/>
                    </a:lnTo>
                    <a:lnTo>
                      <a:pt x="2278" y="369"/>
                    </a:lnTo>
                    <a:lnTo>
                      <a:pt x="2293" y="374"/>
                    </a:lnTo>
                    <a:lnTo>
                      <a:pt x="2288" y="374"/>
                    </a:lnTo>
                    <a:lnTo>
                      <a:pt x="2307" y="374"/>
                    </a:lnTo>
                    <a:lnTo>
                      <a:pt x="2297" y="374"/>
                    </a:lnTo>
                    <a:lnTo>
                      <a:pt x="2312" y="379"/>
                    </a:lnTo>
                    <a:lnTo>
                      <a:pt x="2322" y="379"/>
                    </a:lnTo>
                    <a:lnTo>
                      <a:pt x="2317" y="379"/>
                    </a:lnTo>
                    <a:lnTo>
                      <a:pt x="2352" y="384"/>
                    </a:lnTo>
                    <a:lnTo>
                      <a:pt x="2342" y="384"/>
                    </a:lnTo>
                    <a:lnTo>
                      <a:pt x="2347" y="384"/>
                    </a:lnTo>
                    <a:lnTo>
                      <a:pt x="2352" y="384"/>
                    </a:lnTo>
                    <a:lnTo>
                      <a:pt x="2372" y="389"/>
                    </a:lnTo>
                    <a:lnTo>
                      <a:pt x="2377" y="389"/>
                    </a:lnTo>
                    <a:lnTo>
                      <a:pt x="2372" y="389"/>
                    </a:lnTo>
                    <a:lnTo>
                      <a:pt x="2417" y="394"/>
                    </a:lnTo>
                    <a:lnTo>
                      <a:pt x="2447" y="399"/>
                    </a:lnTo>
                    <a:lnTo>
                      <a:pt x="2442" y="399"/>
                    </a:lnTo>
                    <a:lnTo>
                      <a:pt x="2462" y="399"/>
                    </a:lnTo>
                    <a:lnTo>
                      <a:pt x="2467" y="404"/>
                    </a:lnTo>
                    <a:lnTo>
                      <a:pt x="2477" y="404"/>
                    </a:lnTo>
                    <a:lnTo>
                      <a:pt x="2472" y="404"/>
                    </a:lnTo>
                    <a:lnTo>
                      <a:pt x="2492" y="404"/>
                    </a:lnTo>
                    <a:lnTo>
                      <a:pt x="2482" y="404"/>
                    </a:lnTo>
                    <a:lnTo>
                      <a:pt x="2507" y="409"/>
                    </a:lnTo>
                    <a:lnTo>
                      <a:pt x="2502" y="409"/>
                    </a:lnTo>
                    <a:lnTo>
                      <a:pt x="2492" y="404"/>
                    </a:lnTo>
                    <a:lnTo>
                      <a:pt x="2497" y="404"/>
                    </a:lnTo>
                    <a:lnTo>
                      <a:pt x="2467" y="404"/>
                    </a:lnTo>
                    <a:lnTo>
                      <a:pt x="2472" y="399"/>
                    </a:lnTo>
                    <a:lnTo>
                      <a:pt x="2462" y="399"/>
                    </a:lnTo>
                    <a:lnTo>
                      <a:pt x="2457" y="399"/>
                    </a:lnTo>
                    <a:lnTo>
                      <a:pt x="2462" y="399"/>
                    </a:lnTo>
                    <a:lnTo>
                      <a:pt x="2452" y="399"/>
                    </a:lnTo>
                    <a:lnTo>
                      <a:pt x="2442" y="399"/>
                    </a:lnTo>
                    <a:lnTo>
                      <a:pt x="2447" y="399"/>
                    </a:lnTo>
                    <a:lnTo>
                      <a:pt x="2422" y="394"/>
                    </a:lnTo>
                    <a:lnTo>
                      <a:pt x="2427" y="394"/>
                    </a:lnTo>
                    <a:lnTo>
                      <a:pt x="2412" y="394"/>
                    </a:lnTo>
                    <a:lnTo>
                      <a:pt x="2402" y="389"/>
                    </a:lnTo>
                    <a:lnTo>
                      <a:pt x="2397" y="389"/>
                    </a:lnTo>
                    <a:lnTo>
                      <a:pt x="2392" y="389"/>
                    </a:lnTo>
                    <a:lnTo>
                      <a:pt x="2367" y="384"/>
                    </a:lnTo>
                    <a:lnTo>
                      <a:pt x="2372" y="384"/>
                    </a:lnTo>
                    <a:lnTo>
                      <a:pt x="2367" y="384"/>
                    </a:lnTo>
                    <a:lnTo>
                      <a:pt x="2352" y="384"/>
                    </a:lnTo>
                    <a:lnTo>
                      <a:pt x="2357" y="384"/>
                    </a:lnTo>
                    <a:lnTo>
                      <a:pt x="2352" y="379"/>
                    </a:lnTo>
                    <a:lnTo>
                      <a:pt x="2332" y="379"/>
                    </a:lnTo>
                    <a:lnTo>
                      <a:pt x="2307" y="374"/>
                    </a:lnTo>
                    <a:lnTo>
                      <a:pt x="2278" y="369"/>
                    </a:lnTo>
                    <a:lnTo>
                      <a:pt x="2258" y="369"/>
                    </a:lnTo>
                    <a:lnTo>
                      <a:pt x="2263" y="369"/>
                    </a:lnTo>
                    <a:lnTo>
                      <a:pt x="2258" y="364"/>
                    </a:lnTo>
                    <a:lnTo>
                      <a:pt x="2248" y="364"/>
                    </a:lnTo>
                    <a:lnTo>
                      <a:pt x="2253" y="364"/>
                    </a:lnTo>
                    <a:lnTo>
                      <a:pt x="2218" y="359"/>
                    </a:lnTo>
                    <a:lnTo>
                      <a:pt x="2223" y="359"/>
                    </a:lnTo>
                    <a:lnTo>
                      <a:pt x="2218" y="359"/>
                    </a:lnTo>
                    <a:lnTo>
                      <a:pt x="2213" y="359"/>
                    </a:lnTo>
                    <a:lnTo>
                      <a:pt x="2218" y="359"/>
                    </a:lnTo>
                    <a:lnTo>
                      <a:pt x="2213" y="359"/>
                    </a:lnTo>
                    <a:lnTo>
                      <a:pt x="2208" y="359"/>
                    </a:lnTo>
                    <a:lnTo>
                      <a:pt x="2213" y="359"/>
                    </a:lnTo>
                    <a:lnTo>
                      <a:pt x="2203" y="354"/>
                    </a:lnTo>
                    <a:lnTo>
                      <a:pt x="2198" y="354"/>
                    </a:lnTo>
                    <a:lnTo>
                      <a:pt x="2188" y="354"/>
                    </a:lnTo>
                    <a:lnTo>
                      <a:pt x="2183" y="354"/>
                    </a:lnTo>
                    <a:lnTo>
                      <a:pt x="2178" y="354"/>
                    </a:lnTo>
                    <a:lnTo>
                      <a:pt x="2158" y="349"/>
                    </a:lnTo>
                    <a:lnTo>
                      <a:pt x="2163" y="349"/>
                    </a:lnTo>
                    <a:lnTo>
                      <a:pt x="2158" y="349"/>
                    </a:lnTo>
                    <a:lnTo>
                      <a:pt x="2113" y="344"/>
                    </a:lnTo>
                    <a:lnTo>
                      <a:pt x="2083" y="339"/>
                    </a:lnTo>
                    <a:lnTo>
                      <a:pt x="2078" y="339"/>
                    </a:lnTo>
                    <a:lnTo>
                      <a:pt x="2063" y="334"/>
                    </a:lnTo>
                    <a:lnTo>
                      <a:pt x="2068" y="334"/>
                    </a:lnTo>
                    <a:lnTo>
                      <a:pt x="2048" y="334"/>
                    </a:lnTo>
                    <a:lnTo>
                      <a:pt x="2038" y="329"/>
                    </a:lnTo>
                    <a:lnTo>
                      <a:pt x="2043" y="329"/>
                    </a:lnTo>
                    <a:lnTo>
                      <a:pt x="2028" y="329"/>
                    </a:lnTo>
                    <a:lnTo>
                      <a:pt x="2033" y="329"/>
                    </a:lnTo>
                    <a:lnTo>
                      <a:pt x="1984" y="319"/>
                    </a:lnTo>
                    <a:lnTo>
                      <a:pt x="1989" y="324"/>
                    </a:lnTo>
                    <a:lnTo>
                      <a:pt x="1969" y="319"/>
                    </a:lnTo>
                    <a:lnTo>
                      <a:pt x="1944" y="314"/>
                    </a:lnTo>
                    <a:lnTo>
                      <a:pt x="1939" y="314"/>
                    </a:lnTo>
                    <a:lnTo>
                      <a:pt x="1934" y="314"/>
                    </a:lnTo>
                    <a:lnTo>
                      <a:pt x="1939" y="314"/>
                    </a:lnTo>
                    <a:lnTo>
                      <a:pt x="1924" y="309"/>
                    </a:lnTo>
                    <a:lnTo>
                      <a:pt x="1929" y="314"/>
                    </a:lnTo>
                    <a:lnTo>
                      <a:pt x="1899" y="309"/>
                    </a:lnTo>
                    <a:lnTo>
                      <a:pt x="1879" y="304"/>
                    </a:lnTo>
                    <a:lnTo>
                      <a:pt x="1869" y="304"/>
                    </a:lnTo>
                    <a:lnTo>
                      <a:pt x="1874" y="304"/>
                    </a:lnTo>
                    <a:lnTo>
                      <a:pt x="1849" y="299"/>
                    </a:lnTo>
                    <a:lnTo>
                      <a:pt x="1854" y="299"/>
                    </a:lnTo>
                    <a:lnTo>
                      <a:pt x="1844" y="299"/>
                    </a:lnTo>
                    <a:lnTo>
                      <a:pt x="1849" y="299"/>
                    </a:lnTo>
                    <a:lnTo>
                      <a:pt x="1839" y="299"/>
                    </a:lnTo>
                    <a:lnTo>
                      <a:pt x="1824" y="294"/>
                    </a:lnTo>
                    <a:lnTo>
                      <a:pt x="1834" y="294"/>
                    </a:lnTo>
                    <a:lnTo>
                      <a:pt x="1824" y="294"/>
                    </a:lnTo>
                    <a:lnTo>
                      <a:pt x="1804" y="294"/>
                    </a:lnTo>
                    <a:lnTo>
                      <a:pt x="1799" y="289"/>
                    </a:lnTo>
                    <a:lnTo>
                      <a:pt x="1784" y="289"/>
                    </a:lnTo>
                    <a:lnTo>
                      <a:pt x="1789" y="289"/>
                    </a:lnTo>
                    <a:lnTo>
                      <a:pt x="1779" y="289"/>
                    </a:lnTo>
                    <a:lnTo>
                      <a:pt x="1754" y="284"/>
                    </a:lnTo>
                    <a:lnTo>
                      <a:pt x="1729" y="279"/>
                    </a:lnTo>
                    <a:lnTo>
                      <a:pt x="1724" y="279"/>
                    </a:lnTo>
                    <a:lnTo>
                      <a:pt x="1744" y="284"/>
                    </a:lnTo>
                    <a:lnTo>
                      <a:pt x="1734" y="279"/>
                    </a:lnTo>
                    <a:lnTo>
                      <a:pt x="1749" y="284"/>
                    </a:lnTo>
                    <a:lnTo>
                      <a:pt x="1744" y="284"/>
                    </a:lnTo>
                    <a:lnTo>
                      <a:pt x="1719" y="279"/>
                    </a:lnTo>
                    <a:lnTo>
                      <a:pt x="1680" y="274"/>
                    </a:lnTo>
                    <a:lnTo>
                      <a:pt x="1690" y="274"/>
                    </a:lnTo>
                    <a:lnTo>
                      <a:pt x="1670" y="269"/>
                    </a:lnTo>
                    <a:lnTo>
                      <a:pt x="1665" y="269"/>
                    </a:lnTo>
                    <a:lnTo>
                      <a:pt x="1655" y="269"/>
                    </a:lnTo>
                    <a:lnTo>
                      <a:pt x="1645" y="264"/>
                    </a:lnTo>
                    <a:lnTo>
                      <a:pt x="1615" y="264"/>
                    </a:lnTo>
                    <a:lnTo>
                      <a:pt x="1625" y="264"/>
                    </a:lnTo>
                    <a:lnTo>
                      <a:pt x="1615" y="259"/>
                    </a:lnTo>
                    <a:lnTo>
                      <a:pt x="1600" y="259"/>
                    </a:lnTo>
                    <a:lnTo>
                      <a:pt x="1590" y="259"/>
                    </a:lnTo>
                    <a:lnTo>
                      <a:pt x="1540" y="249"/>
                    </a:lnTo>
                    <a:lnTo>
                      <a:pt x="1510" y="244"/>
                    </a:lnTo>
                    <a:lnTo>
                      <a:pt x="1490" y="244"/>
                    </a:lnTo>
                    <a:lnTo>
                      <a:pt x="1495" y="244"/>
                    </a:lnTo>
                    <a:lnTo>
                      <a:pt x="1465" y="239"/>
                    </a:lnTo>
                    <a:lnTo>
                      <a:pt x="1470" y="239"/>
                    </a:lnTo>
                    <a:lnTo>
                      <a:pt x="1440" y="234"/>
                    </a:lnTo>
                    <a:lnTo>
                      <a:pt x="1406" y="229"/>
                    </a:lnTo>
                    <a:lnTo>
                      <a:pt x="1411" y="229"/>
                    </a:lnTo>
                    <a:lnTo>
                      <a:pt x="1401" y="229"/>
                    </a:lnTo>
                    <a:lnTo>
                      <a:pt x="1391" y="224"/>
                    </a:lnTo>
                    <a:lnTo>
                      <a:pt x="1401" y="229"/>
                    </a:lnTo>
                    <a:lnTo>
                      <a:pt x="1386" y="224"/>
                    </a:lnTo>
                    <a:lnTo>
                      <a:pt x="1356" y="219"/>
                    </a:lnTo>
                    <a:lnTo>
                      <a:pt x="1341" y="219"/>
                    </a:lnTo>
                    <a:lnTo>
                      <a:pt x="1311" y="214"/>
                    </a:lnTo>
                    <a:lnTo>
                      <a:pt x="1336" y="214"/>
                    </a:lnTo>
                    <a:lnTo>
                      <a:pt x="1311" y="214"/>
                    </a:lnTo>
                    <a:lnTo>
                      <a:pt x="1321" y="214"/>
                    </a:lnTo>
                    <a:lnTo>
                      <a:pt x="1291" y="209"/>
                    </a:lnTo>
                    <a:lnTo>
                      <a:pt x="1256" y="204"/>
                    </a:lnTo>
                    <a:lnTo>
                      <a:pt x="1196" y="195"/>
                    </a:lnTo>
                    <a:lnTo>
                      <a:pt x="1201" y="195"/>
                    </a:lnTo>
                    <a:lnTo>
                      <a:pt x="1196" y="195"/>
                    </a:lnTo>
                    <a:lnTo>
                      <a:pt x="1191" y="195"/>
                    </a:lnTo>
                    <a:lnTo>
                      <a:pt x="1181" y="195"/>
                    </a:lnTo>
                    <a:lnTo>
                      <a:pt x="1166" y="190"/>
                    </a:lnTo>
                    <a:lnTo>
                      <a:pt x="1171" y="190"/>
                    </a:lnTo>
                    <a:lnTo>
                      <a:pt x="1161" y="185"/>
                    </a:lnTo>
                    <a:lnTo>
                      <a:pt x="1151" y="185"/>
                    </a:lnTo>
                    <a:lnTo>
                      <a:pt x="1156" y="190"/>
                    </a:lnTo>
                    <a:lnTo>
                      <a:pt x="1127" y="185"/>
                    </a:lnTo>
                    <a:lnTo>
                      <a:pt x="1137" y="185"/>
                    </a:lnTo>
                    <a:lnTo>
                      <a:pt x="1097" y="180"/>
                    </a:lnTo>
                    <a:lnTo>
                      <a:pt x="1092" y="175"/>
                    </a:lnTo>
                    <a:lnTo>
                      <a:pt x="1097" y="175"/>
                    </a:lnTo>
                    <a:lnTo>
                      <a:pt x="1037" y="170"/>
                    </a:lnTo>
                    <a:lnTo>
                      <a:pt x="1027" y="165"/>
                    </a:lnTo>
                    <a:lnTo>
                      <a:pt x="1012" y="165"/>
                    </a:lnTo>
                    <a:lnTo>
                      <a:pt x="1017" y="165"/>
                    </a:lnTo>
                    <a:lnTo>
                      <a:pt x="972" y="160"/>
                    </a:lnTo>
                    <a:lnTo>
                      <a:pt x="947" y="155"/>
                    </a:lnTo>
                    <a:lnTo>
                      <a:pt x="887" y="145"/>
                    </a:lnTo>
                    <a:lnTo>
                      <a:pt x="828" y="135"/>
                    </a:lnTo>
                    <a:lnTo>
                      <a:pt x="823" y="135"/>
                    </a:lnTo>
                    <a:lnTo>
                      <a:pt x="808" y="130"/>
                    </a:lnTo>
                    <a:lnTo>
                      <a:pt x="813" y="130"/>
                    </a:lnTo>
                    <a:lnTo>
                      <a:pt x="788" y="125"/>
                    </a:lnTo>
                    <a:lnTo>
                      <a:pt x="788" y="130"/>
                    </a:lnTo>
                    <a:lnTo>
                      <a:pt x="723" y="115"/>
                    </a:lnTo>
                    <a:lnTo>
                      <a:pt x="708" y="115"/>
                    </a:lnTo>
                    <a:lnTo>
                      <a:pt x="668" y="110"/>
                    </a:lnTo>
                    <a:lnTo>
                      <a:pt x="673" y="110"/>
                    </a:lnTo>
                    <a:lnTo>
                      <a:pt x="653" y="105"/>
                    </a:lnTo>
                    <a:lnTo>
                      <a:pt x="648" y="105"/>
                    </a:lnTo>
                    <a:lnTo>
                      <a:pt x="603" y="95"/>
                    </a:lnTo>
                    <a:lnTo>
                      <a:pt x="603" y="100"/>
                    </a:lnTo>
                    <a:lnTo>
                      <a:pt x="578" y="95"/>
                    </a:lnTo>
                    <a:lnTo>
                      <a:pt x="554" y="90"/>
                    </a:lnTo>
                    <a:lnTo>
                      <a:pt x="534" y="90"/>
                    </a:lnTo>
                    <a:lnTo>
                      <a:pt x="534" y="85"/>
                    </a:lnTo>
                    <a:lnTo>
                      <a:pt x="519" y="85"/>
                    </a:lnTo>
                    <a:lnTo>
                      <a:pt x="524" y="85"/>
                    </a:lnTo>
                    <a:lnTo>
                      <a:pt x="509" y="85"/>
                    </a:lnTo>
                    <a:lnTo>
                      <a:pt x="494" y="80"/>
                    </a:lnTo>
                    <a:lnTo>
                      <a:pt x="484" y="80"/>
                    </a:lnTo>
                    <a:lnTo>
                      <a:pt x="454" y="75"/>
                    </a:lnTo>
                    <a:lnTo>
                      <a:pt x="449" y="75"/>
                    </a:lnTo>
                    <a:lnTo>
                      <a:pt x="469" y="75"/>
                    </a:lnTo>
                    <a:lnTo>
                      <a:pt x="439" y="70"/>
                    </a:lnTo>
                    <a:lnTo>
                      <a:pt x="434" y="70"/>
                    </a:lnTo>
                    <a:lnTo>
                      <a:pt x="424" y="70"/>
                    </a:lnTo>
                    <a:lnTo>
                      <a:pt x="409" y="65"/>
                    </a:lnTo>
                    <a:lnTo>
                      <a:pt x="414" y="70"/>
                    </a:lnTo>
                    <a:lnTo>
                      <a:pt x="419" y="70"/>
                    </a:lnTo>
                    <a:lnTo>
                      <a:pt x="429" y="70"/>
                    </a:lnTo>
                    <a:lnTo>
                      <a:pt x="414" y="70"/>
                    </a:lnTo>
                    <a:lnTo>
                      <a:pt x="409" y="70"/>
                    </a:lnTo>
                    <a:lnTo>
                      <a:pt x="389" y="65"/>
                    </a:lnTo>
                    <a:lnTo>
                      <a:pt x="349" y="55"/>
                    </a:lnTo>
                    <a:lnTo>
                      <a:pt x="339" y="55"/>
                    </a:lnTo>
                    <a:lnTo>
                      <a:pt x="349" y="55"/>
                    </a:lnTo>
                    <a:lnTo>
                      <a:pt x="324" y="55"/>
                    </a:lnTo>
                    <a:lnTo>
                      <a:pt x="314" y="50"/>
                    </a:lnTo>
                    <a:lnTo>
                      <a:pt x="240" y="40"/>
                    </a:lnTo>
                    <a:lnTo>
                      <a:pt x="245" y="40"/>
                    </a:lnTo>
                    <a:lnTo>
                      <a:pt x="140" y="25"/>
                    </a:lnTo>
                    <a:lnTo>
                      <a:pt x="125" y="20"/>
                    </a:lnTo>
                    <a:lnTo>
                      <a:pt x="120" y="20"/>
                    </a:lnTo>
                    <a:lnTo>
                      <a:pt x="110" y="20"/>
                    </a:lnTo>
                    <a:lnTo>
                      <a:pt x="70" y="10"/>
                    </a:lnTo>
                    <a:lnTo>
                      <a:pt x="70" y="15"/>
                    </a:lnTo>
                    <a:lnTo>
                      <a:pt x="50" y="10"/>
                    </a:lnTo>
                    <a:lnTo>
                      <a:pt x="45" y="10"/>
                    </a:lnTo>
                    <a:lnTo>
                      <a:pt x="30" y="5"/>
                    </a:lnTo>
                    <a:lnTo>
                      <a:pt x="15" y="5"/>
                    </a:lnTo>
                    <a:lnTo>
                      <a:pt x="0" y="0"/>
                    </a:lnTo>
                    <a:lnTo>
                      <a:pt x="5" y="5"/>
                    </a:lnTo>
                    <a:lnTo>
                      <a:pt x="0" y="0"/>
                    </a:lnTo>
                    <a:lnTo>
                      <a:pt x="0" y="5"/>
                    </a:lnTo>
                    <a:lnTo>
                      <a:pt x="10" y="5"/>
                    </a:lnTo>
                    <a:lnTo>
                      <a:pt x="20" y="5"/>
                    </a:lnTo>
                    <a:lnTo>
                      <a:pt x="25" y="10"/>
                    </a:lnTo>
                    <a:lnTo>
                      <a:pt x="15" y="5"/>
                    </a:lnTo>
                    <a:lnTo>
                      <a:pt x="25" y="10"/>
                    </a:lnTo>
                    <a:lnTo>
                      <a:pt x="30" y="10"/>
                    </a:lnTo>
                    <a:lnTo>
                      <a:pt x="40" y="10"/>
                    </a:lnTo>
                    <a:lnTo>
                      <a:pt x="45" y="10"/>
                    </a:lnTo>
                    <a:lnTo>
                      <a:pt x="55" y="15"/>
                    </a:lnTo>
                    <a:lnTo>
                      <a:pt x="50" y="15"/>
                    </a:lnTo>
                    <a:lnTo>
                      <a:pt x="70" y="15"/>
                    </a:lnTo>
                    <a:lnTo>
                      <a:pt x="85" y="20"/>
                    </a:lnTo>
                    <a:lnTo>
                      <a:pt x="100" y="20"/>
                    </a:lnTo>
                    <a:lnTo>
                      <a:pt x="115" y="25"/>
                    </a:lnTo>
                    <a:lnTo>
                      <a:pt x="150" y="30"/>
                    </a:lnTo>
                    <a:lnTo>
                      <a:pt x="160" y="30"/>
                    </a:lnTo>
                    <a:lnTo>
                      <a:pt x="175" y="30"/>
                    </a:lnTo>
                    <a:lnTo>
                      <a:pt x="180" y="35"/>
                    </a:lnTo>
                    <a:lnTo>
                      <a:pt x="175" y="35"/>
                    </a:lnTo>
                    <a:lnTo>
                      <a:pt x="185" y="35"/>
                    </a:lnTo>
                    <a:lnTo>
                      <a:pt x="195" y="35"/>
                    </a:lnTo>
                    <a:lnTo>
                      <a:pt x="205" y="35"/>
                    </a:lnTo>
                    <a:lnTo>
                      <a:pt x="215" y="40"/>
                    </a:lnTo>
                    <a:lnTo>
                      <a:pt x="210" y="40"/>
                    </a:lnTo>
                    <a:close/>
                  </a:path>
                </a:pathLst>
              </a:custGeom>
              <a:solidFill>
                <a:srgbClr val="CCDADA"/>
              </a:solidFill>
              <a:ln w="9525">
                <a:noFill/>
                <a:round/>
                <a:headEnd/>
                <a:tailEnd/>
              </a:ln>
            </p:spPr>
            <p:txBody>
              <a:bodyPr/>
              <a:lstStyle/>
              <a:p>
                <a:endParaRPr lang="it-IT"/>
              </a:p>
            </p:txBody>
          </p:sp>
          <p:sp>
            <p:nvSpPr>
              <p:cNvPr id="4134" name="Freeform 31"/>
              <p:cNvSpPr>
                <a:spLocks/>
              </p:cNvSpPr>
              <p:nvPr/>
            </p:nvSpPr>
            <p:spPr bwMode="auto">
              <a:xfrm>
                <a:off x="812" y="5337"/>
                <a:ext cx="2511" cy="403"/>
              </a:xfrm>
              <a:custGeom>
                <a:avLst/>
                <a:gdLst>
                  <a:gd name="T0" fmla="*/ 284 w 2511"/>
                  <a:gd name="T1" fmla="*/ 45 h 403"/>
                  <a:gd name="T2" fmla="*/ 313 w 2511"/>
                  <a:gd name="T3" fmla="*/ 50 h 403"/>
                  <a:gd name="T4" fmla="*/ 358 w 2511"/>
                  <a:gd name="T5" fmla="*/ 59 h 403"/>
                  <a:gd name="T6" fmla="*/ 443 w 2511"/>
                  <a:gd name="T7" fmla="*/ 74 h 403"/>
                  <a:gd name="T8" fmla="*/ 523 w 2511"/>
                  <a:gd name="T9" fmla="*/ 84 h 403"/>
                  <a:gd name="T10" fmla="*/ 717 w 2511"/>
                  <a:gd name="T11" fmla="*/ 119 h 403"/>
                  <a:gd name="T12" fmla="*/ 787 w 2511"/>
                  <a:gd name="T13" fmla="*/ 129 h 403"/>
                  <a:gd name="T14" fmla="*/ 867 w 2511"/>
                  <a:gd name="T15" fmla="*/ 139 h 403"/>
                  <a:gd name="T16" fmla="*/ 886 w 2511"/>
                  <a:gd name="T17" fmla="*/ 144 h 403"/>
                  <a:gd name="T18" fmla="*/ 1006 w 2511"/>
                  <a:gd name="T19" fmla="*/ 164 h 403"/>
                  <a:gd name="T20" fmla="*/ 1136 w 2511"/>
                  <a:gd name="T21" fmla="*/ 184 h 403"/>
                  <a:gd name="T22" fmla="*/ 1255 w 2511"/>
                  <a:gd name="T23" fmla="*/ 204 h 403"/>
                  <a:gd name="T24" fmla="*/ 1499 w 2511"/>
                  <a:gd name="T25" fmla="*/ 244 h 403"/>
                  <a:gd name="T26" fmla="*/ 1599 w 2511"/>
                  <a:gd name="T27" fmla="*/ 259 h 403"/>
                  <a:gd name="T28" fmla="*/ 1743 w 2511"/>
                  <a:gd name="T29" fmla="*/ 284 h 403"/>
                  <a:gd name="T30" fmla="*/ 1808 w 2511"/>
                  <a:gd name="T31" fmla="*/ 294 h 403"/>
                  <a:gd name="T32" fmla="*/ 1838 w 2511"/>
                  <a:gd name="T33" fmla="*/ 299 h 403"/>
                  <a:gd name="T34" fmla="*/ 1943 w 2511"/>
                  <a:gd name="T35" fmla="*/ 314 h 403"/>
                  <a:gd name="T36" fmla="*/ 1993 w 2511"/>
                  <a:gd name="T37" fmla="*/ 324 h 403"/>
                  <a:gd name="T38" fmla="*/ 2037 w 2511"/>
                  <a:gd name="T39" fmla="*/ 329 h 403"/>
                  <a:gd name="T40" fmla="*/ 2177 w 2511"/>
                  <a:gd name="T41" fmla="*/ 353 h 403"/>
                  <a:gd name="T42" fmla="*/ 2262 w 2511"/>
                  <a:gd name="T43" fmla="*/ 363 h 403"/>
                  <a:gd name="T44" fmla="*/ 2317 w 2511"/>
                  <a:gd name="T45" fmla="*/ 373 h 403"/>
                  <a:gd name="T46" fmla="*/ 2376 w 2511"/>
                  <a:gd name="T47" fmla="*/ 383 h 403"/>
                  <a:gd name="T48" fmla="*/ 2466 w 2511"/>
                  <a:gd name="T49" fmla="*/ 398 h 403"/>
                  <a:gd name="T50" fmla="*/ 2506 w 2511"/>
                  <a:gd name="T51" fmla="*/ 403 h 403"/>
                  <a:gd name="T52" fmla="*/ 2466 w 2511"/>
                  <a:gd name="T53" fmla="*/ 398 h 403"/>
                  <a:gd name="T54" fmla="*/ 2406 w 2511"/>
                  <a:gd name="T55" fmla="*/ 388 h 403"/>
                  <a:gd name="T56" fmla="*/ 2356 w 2511"/>
                  <a:gd name="T57" fmla="*/ 378 h 403"/>
                  <a:gd name="T58" fmla="*/ 2262 w 2511"/>
                  <a:gd name="T59" fmla="*/ 363 h 403"/>
                  <a:gd name="T60" fmla="*/ 2222 w 2511"/>
                  <a:gd name="T61" fmla="*/ 358 h 403"/>
                  <a:gd name="T62" fmla="*/ 2202 w 2511"/>
                  <a:gd name="T63" fmla="*/ 353 h 403"/>
                  <a:gd name="T64" fmla="*/ 2117 w 2511"/>
                  <a:gd name="T65" fmla="*/ 339 h 403"/>
                  <a:gd name="T66" fmla="*/ 2052 w 2511"/>
                  <a:gd name="T67" fmla="*/ 329 h 403"/>
                  <a:gd name="T68" fmla="*/ 1948 w 2511"/>
                  <a:gd name="T69" fmla="*/ 314 h 403"/>
                  <a:gd name="T70" fmla="*/ 1928 w 2511"/>
                  <a:gd name="T71" fmla="*/ 309 h 403"/>
                  <a:gd name="T72" fmla="*/ 1878 w 2511"/>
                  <a:gd name="T73" fmla="*/ 299 h 403"/>
                  <a:gd name="T74" fmla="*/ 1828 w 2511"/>
                  <a:gd name="T75" fmla="*/ 294 h 403"/>
                  <a:gd name="T76" fmla="*/ 1793 w 2511"/>
                  <a:gd name="T77" fmla="*/ 289 h 403"/>
                  <a:gd name="T78" fmla="*/ 1729 w 2511"/>
                  <a:gd name="T79" fmla="*/ 279 h 403"/>
                  <a:gd name="T80" fmla="*/ 1689 w 2511"/>
                  <a:gd name="T81" fmla="*/ 269 h 403"/>
                  <a:gd name="T82" fmla="*/ 1619 w 2511"/>
                  <a:gd name="T83" fmla="*/ 259 h 403"/>
                  <a:gd name="T84" fmla="*/ 1514 w 2511"/>
                  <a:gd name="T85" fmla="*/ 244 h 403"/>
                  <a:gd name="T86" fmla="*/ 1445 w 2511"/>
                  <a:gd name="T87" fmla="*/ 229 h 403"/>
                  <a:gd name="T88" fmla="*/ 1390 w 2511"/>
                  <a:gd name="T89" fmla="*/ 219 h 403"/>
                  <a:gd name="T90" fmla="*/ 1325 w 2511"/>
                  <a:gd name="T91" fmla="*/ 209 h 403"/>
                  <a:gd name="T92" fmla="*/ 1185 w 2511"/>
                  <a:gd name="T93" fmla="*/ 189 h 403"/>
                  <a:gd name="T94" fmla="*/ 1136 w 2511"/>
                  <a:gd name="T95" fmla="*/ 179 h 403"/>
                  <a:gd name="T96" fmla="*/ 1016 w 2511"/>
                  <a:gd name="T97" fmla="*/ 159 h 403"/>
                  <a:gd name="T98" fmla="*/ 827 w 2511"/>
                  <a:gd name="T99" fmla="*/ 129 h 403"/>
                  <a:gd name="T100" fmla="*/ 672 w 2511"/>
                  <a:gd name="T101" fmla="*/ 104 h 403"/>
                  <a:gd name="T102" fmla="*/ 558 w 2511"/>
                  <a:gd name="T103" fmla="*/ 84 h 403"/>
                  <a:gd name="T104" fmla="*/ 498 w 2511"/>
                  <a:gd name="T105" fmla="*/ 79 h 403"/>
                  <a:gd name="T106" fmla="*/ 473 w 2511"/>
                  <a:gd name="T107" fmla="*/ 74 h 403"/>
                  <a:gd name="T108" fmla="*/ 418 w 2511"/>
                  <a:gd name="T109" fmla="*/ 64 h 403"/>
                  <a:gd name="T110" fmla="*/ 353 w 2511"/>
                  <a:gd name="T111" fmla="*/ 55 h 403"/>
                  <a:gd name="T112" fmla="*/ 129 w 2511"/>
                  <a:gd name="T113" fmla="*/ 20 h 403"/>
                  <a:gd name="T114" fmla="*/ 34 w 2511"/>
                  <a:gd name="T115" fmla="*/ 5 h 403"/>
                  <a:gd name="T116" fmla="*/ 19 w 2511"/>
                  <a:gd name="T117" fmla="*/ 5 h 403"/>
                  <a:gd name="T118" fmla="*/ 59 w 2511"/>
                  <a:gd name="T119" fmla="*/ 10 h 403"/>
                  <a:gd name="T120" fmla="*/ 154 w 2511"/>
                  <a:gd name="T121" fmla="*/ 25 h 403"/>
                  <a:gd name="T122" fmla="*/ 189 w 2511"/>
                  <a:gd name="T123" fmla="*/ 30 h 4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1"/>
                  <a:gd name="T187" fmla="*/ 0 h 403"/>
                  <a:gd name="T188" fmla="*/ 2511 w 2511"/>
                  <a:gd name="T189" fmla="*/ 403 h 4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1" h="403">
                    <a:moveTo>
                      <a:pt x="214" y="35"/>
                    </a:moveTo>
                    <a:lnTo>
                      <a:pt x="214" y="35"/>
                    </a:lnTo>
                    <a:lnTo>
                      <a:pt x="224" y="35"/>
                    </a:lnTo>
                    <a:lnTo>
                      <a:pt x="234" y="40"/>
                    </a:lnTo>
                    <a:lnTo>
                      <a:pt x="249" y="40"/>
                    </a:lnTo>
                    <a:lnTo>
                      <a:pt x="284" y="45"/>
                    </a:lnTo>
                    <a:lnTo>
                      <a:pt x="294" y="50"/>
                    </a:lnTo>
                    <a:lnTo>
                      <a:pt x="289" y="45"/>
                    </a:lnTo>
                    <a:lnTo>
                      <a:pt x="294" y="50"/>
                    </a:lnTo>
                    <a:lnTo>
                      <a:pt x="289" y="50"/>
                    </a:lnTo>
                    <a:lnTo>
                      <a:pt x="313" y="50"/>
                    </a:lnTo>
                    <a:lnTo>
                      <a:pt x="303" y="50"/>
                    </a:lnTo>
                    <a:lnTo>
                      <a:pt x="294" y="50"/>
                    </a:lnTo>
                    <a:lnTo>
                      <a:pt x="323" y="55"/>
                    </a:lnTo>
                    <a:lnTo>
                      <a:pt x="328" y="55"/>
                    </a:lnTo>
                    <a:lnTo>
                      <a:pt x="358" y="59"/>
                    </a:lnTo>
                    <a:lnTo>
                      <a:pt x="373" y="59"/>
                    </a:lnTo>
                    <a:lnTo>
                      <a:pt x="368" y="59"/>
                    </a:lnTo>
                    <a:lnTo>
                      <a:pt x="393" y="64"/>
                    </a:lnTo>
                    <a:lnTo>
                      <a:pt x="383" y="64"/>
                    </a:lnTo>
                    <a:lnTo>
                      <a:pt x="398" y="64"/>
                    </a:lnTo>
                    <a:lnTo>
                      <a:pt x="443" y="74"/>
                    </a:lnTo>
                    <a:lnTo>
                      <a:pt x="508" y="84"/>
                    </a:lnTo>
                    <a:lnTo>
                      <a:pt x="513" y="84"/>
                    </a:lnTo>
                    <a:lnTo>
                      <a:pt x="518" y="84"/>
                    </a:lnTo>
                    <a:lnTo>
                      <a:pt x="523" y="84"/>
                    </a:lnTo>
                    <a:lnTo>
                      <a:pt x="578" y="94"/>
                    </a:lnTo>
                    <a:lnTo>
                      <a:pt x="573" y="94"/>
                    </a:lnTo>
                    <a:lnTo>
                      <a:pt x="597" y="94"/>
                    </a:lnTo>
                    <a:lnTo>
                      <a:pt x="592" y="94"/>
                    </a:lnTo>
                    <a:lnTo>
                      <a:pt x="662" y="109"/>
                    </a:lnTo>
                    <a:lnTo>
                      <a:pt x="687" y="109"/>
                    </a:lnTo>
                    <a:lnTo>
                      <a:pt x="717" y="119"/>
                    </a:lnTo>
                    <a:lnTo>
                      <a:pt x="732" y="119"/>
                    </a:lnTo>
                    <a:lnTo>
                      <a:pt x="737" y="119"/>
                    </a:lnTo>
                    <a:lnTo>
                      <a:pt x="742" y="119"/>
                    </a:lnTo>
                    <a:lnTo>
                      <a:pt x="747" y="124"/>
                    </a:lnTo>
                    <a:lnTo>
                      <a:pt x="742" y="119"/>
                    </a:lnTo>
                    <a:lnTo>
                      <a:pt x="767" y="124"/>
                    </a:lnTo>
                    <a:lnTo>
                      <a:pt x="787" y="129"/>
                    </a:lnTo>
                    <a:lnTo>
                      <a:pt x="782" y="129"/>
                    </a:lnTo>
                    <a:lnTo>
                      <a:pt x="797" y="129"/>
                    </a:lnTo>
                    <a:lnTo>
                      <a:pt x="822" y="134"/>
                    </a:lnTo>
                    <a:lnTo>
                      <a:pt x="872" y="144"/>
                    </a:lnTo>
                    <a:lnTo>
                      <a:pt x="867" y="139"/>
                    </a:lnTo>
                    <a:lnTo>
                      <a:pt x="872" y="139"/>
                    </a:lnTo>
                    <a:lnTo>
                      <a:pt x="876" y="144"/>
                    </a:lnTo>
                    <a:lnTo>
                      <a:pt x="881" y="144"/>
                    </a:lnTo>
                    <a:lnTo>
                      <a:pt x="876" y="144"/>
                    </a:lnTo>
                    <a:lnTo>
                      <a:pt x="886" y="144"/>
                    </a:lnTo>
                    <a:lnTo>
                      <a:pt x="901" y="149"/>
                    </a:lnTo>
                    <a:lnTo>
                      <a:pt x="946" y="154"/>
                    </a:lnTo>
                    <a:lnTo>
                      <a:pt x="956" y="154"/>
                    </a:lnTo>
                    <a:lnTo>
                      <a:pt x="991" y="159"/>
                    </a:lnTo>
                    <a:lnTo>
                      <a:pt x="1001" y="164"/>
                    </a:lnTo>
                    <a:lnTo>
                      <a:pt x="1006" y="164"/>
                    </a:lnTo>
                    <a:lnTo>
                      <a:pt x="1046" y="169"/>
                    </a:lnTo>
                    <a:lnTo>
                      <a:pt x="1041" y="169"/>
                    </a:lnTo>
                    <a:lnTo>
                      <a:pt x="1051" y="169"/>
                    </a:lnTo>
                    <a:lnTo>
                      <a:pt x="1121" y="184"/>
                    </a:lnTo>
                    <a:lnTo>
                      <a:pt x="1116" y="184"/>
                    </a:lnTo>
                    <a:lnTo>
                      <a:pt x="1136" y="184"/>
                    </a:lnTo>
                    <a:lnTo>
                      <a:pt x="1185" y="194"/>
                    </a:lnTo>
                    <a:lnTo>
                      <a:pt x="1250" y="204"/>
                    </a:lnTo>
                    <a:lnTo>
                      <a:pt x="1245" y="204"/>
                    </a:lnTo>
                    <a:lnTo>
                      <a:pt x="1255" y="204"/>
                    </a:lnTo>
                    <a:lnTo>
                      <a:pt x="1370" y="224"/>
                    </a:lnTo>
                    <a:lnTo>
                      <a:pt x="1395" y="229"/>
                    </a:lnTo>
                    <a:lnTo>
                      <a:pt x="1390" y="229"/>
                    </a:lnTo>
                    <a:lnTo>
                      <a:pt x="1479" y="239"/>
                    </a:lnTo>
                    <a:lnTo>
                      <a:pt x="1474" y="239"/>
                    </a:lnTo>
                    <a:lnTo>
                      <a:pt x="1494" y="244"/>
                    </a:lnTo>
                    <a:lnTo>
                      <a:pt x="1499" y="244"/>
                    </a:lnTo>
                    <a:lnTo>
                      <a:pt x="1514" y="249"/>
                    </a:lnTo>
                    <a:lnTo>
                      <a:pt x="1514" y="244"/>
                    </a:lnTo>
                    <a:lnTo>
                      <a:pt x="1529" y="249"/>
                    </a:lnTo>
                    <a:lnTo>
                      <a:pt x="1554" y="254"/>
                    </a:lnTo>
                    <a:lnTo>
                      <a:pt x="1574" y="254"/>
                    </a:lnTo>
                    <a:lnTo>
                      <a:pt x="1599" y="259"/>
                    </a:lnTo>
                    <a:lnTo>
                      <a:pt x="1604" y="259"/>
                    </a:lnTo>
                    <a:lnTo>
                      <a:pt x="1619" y="264"/>
                    </a:lnTo>
                    <a:lnTo>
                      <a:pt x="1654" y="269"/>
                    </a:lnTo>
                    <a:lnTo>
                      <a:pt x="1719" y="279"/>
                    </a:lnTo>
                    <a:lnTo>
                      <a:pt x="1694" y="274"/>
                    </a:lnTo>
                    <a:lnTo>
                      <a:pt x="1743" y="284"/>
                    </a:lnTo>
                    <a:lnTo>
                      <a:pt x="1739" y="284"/>
                    </a:lnTo>
                    <a:lnTo>
                      <a:pt x="1793" y="289"/>
                    </a:lnTo>
                    <a:lnTo>
                      <a:pt x="1788" y="289"/>
                    </a:lnTo>
                    <a:lnTo>
                      <a:pt x="1798" y="289"/>
                    </a:lnTo>
                    <a:lnTo>
                      <a:pt x="1793" y="289"/>
                    </a:lnTo>
                    <a:lnTo>
                      <a:pt x="1808" y="294"/>
                    </a:lnTo>
                    <a:lnTo>
                      <a:pt x="1813" y="294"/>
                    </a:lnTo>
                    <a:lnTo>
                      <a:pt x="1818" y="294"/>
                    </a:lnTo>
                    <a:lnTo>
                      <a:pt x="1813" y="294"/>
                    </a:lnTo>
                    <a:lnTo>
                      <a:pt x="1818" y="294"/>
                    </a:lnTo>
                    <a:lnTo>
                      <a:pt x="1823" y="294"/>
                    </a:lnTo>
                    <a:lnTo>
                      <a:pt x="1838" y="299"/>
                    </a:lnTo>
                    <a:lnTo>
                      <a:pt x="1858" y="299"/>
                    </a:lnTo>
                    <a:lnTo>
                      <a:pt x="1853" y="299"/>
                    </a:lnTo>
                    <a:lnTo>
                      <a:pt x="1898" y="309"/>
                    </a:lnTo>
                    <a:lnTo>
                      <a:pt x="1908" y="309"/>
                    </a:lnTo>
                    <a:lnTo>
                      <a:pt x="1913" y="309"/>
                    </a:lnTo>
                    <a:lnTo>
                      <a:pt x="1933" y="314"/>
                    </a:lnTo>
                    <a:lnTo>
                      <a:pt x="1928" y="314"/>
                    </a:lnTo>
                    <a:lnTo>
                      <a:pt x="1943" y="314"/>
                    </a:lnTo>
                    <a:lnTo>
                      <a:pt x="1933" y="314"/>
                    </a:lnTo>
                    <a:lnTo>
                      <a:pt x="1943" y="314"/>
                    </a:lnTo>
                    <a:lnTo>
                      <a:pt x="1958" y="314"/>
                    </a:lnTo>
                    <a:lnTo>
                      <a:pt x="1973" y="319"/>
                    </a:lnTo>
                    <a:lnTo>
                      <a:pt x="1993" y="324"/>
                    </a:lnTo>
                    <a:lnTo>
                      <a:pt x="1998" y="324"/>
                    </a:lnTo>
                    <a:lnTo>
                      <a:pt x="2003" y="324"/>
                    </a:lnTo>
                    <a:lnTo>
                      <a:pt x="2013" y="324"/>
                    </a:lnTo>
                    <a:lnTo>
                      <a:pt x="2008" y="324"/>
                    </a:lnTo>
                    <a:lnTo>
                      <a:pt x="2047" y="329"/>
                    </a:lnTo>
                    <a:lnTo>
                      <a:pt x="2037" y="329"/>
                    </a:lnTo>
                    <a:lnTo>
                      <a:pt x="2092" y="339"/>
                    </a:lnTo>
                    <a:lnTo>
                      <a:pt x="2112" y="344"/>
                    </a:lnTo>
                    <a:lnTo>
                      <a:pt x="2152" y="348"/>
                    </a:lnTo>
                    <a:lnTo>
                      <a:pt x="2177" y="353"/>
                    </a:lnTo>
                    <a:lnTo>
                      <a:pt x="2182" y="353"/>
                    </a:lnTo>
                    <a:lnTo>
                      <a:pt x="2247" y="363"/>
                    </a:lnTo>
                    <a:lnTo>
                      <a:pt x="2242" y="363"/>
                    </a:lnTo>
                    <a:lnTo>
                      <a:pt x="2262" y="363"/>
                    </a:lnTo>
                    <a:lnTo>
                      <a:pt x="2252" y="363"/>
                    </a:lnTo>
                    <a:lnTo>
                      <a:pt x="2267" y="363"/>
                    </a:lnTo>
                    <a:lnTo>
                      <a:pt x="2262" y="363"/>
                    </a:lnTo>
                    <a:lnTo>
                      <a:pt x="2267" y="368"/>
                    </a:lnTo>
                    <a:lnTo>
                      <a:pt x="2282" y="368"/>
                    </a:lnTo>
                    <a:lnTo>
                      <a:pt x="2297" y="368"/>
                    </a:lnTo>
                    <a:lnTo>
                      <a:pt x="2292" y="368"/>
                    </a:lnTo>
                    <a:lnTo>
                      <a:pt x="2312" y="373"/>
                    </a:lnTo>
                    <a:lnTo>
                      <a:pt x="2302" y="373"/>
                    </a:lnTo>
                    <a:lnTo>
                      <a:pt x="2317" y="373"/>
                    </a:lnTo>
                    <a:lnTo>
                      <a:pt x="2326" y="378"/>
                    </a:lnTo>
                    <a:lnTo>
                      <a:pt x="2321" y="373"/>
                    </a:lnTo>
                    <a:lnTo>
                      <a:pt x="2351" y="378"/>
                    </a:lnTo>
                    <a:lnTo>
                      <a:pt x="2346" y="378"/>
                    </a:lnTo>
                    <a:lnTo>
                      <a:pt x="2351" y="378"/>
                    </a:lnTo>
                    <a:lnTo>
                      <a:pt x="2356" y="383"/>
                    </a:lnTo>
                    <a:lnTo>
                      <a:pt x="2376" y="383"/>
                    </a:lnTo>
                    <a:lnTo>
                      <a:pt x="2381" y="383"/>
                    </a:lnTo>
                    <a:lnTo>
                      <a:pt x="2376" y="383"/>
                    </a:lnTo>
                    <a:lnTo>
                      <a:pt x="2421" y="393"/>
                    </a:lnTo>
                    <a:lnTo>
                      <a:pt x="2451" y="393"/>
                    </a:lnTo>
                    <a:lnTo>
                      <a:pt x="2446" y="393"/>
                    </a:lnTo>
                    <a:lnTo>
                      <a:pt x="2466" y="398"/>
                    </a:lnTo>
                    <a:lnTo>
                      <a:pt x="2471" y="398"/>
                    </a:lnTo>
                    <a:lnTo>
                      <a:pt x="2481" y="398"/>
                    </a:lnTo>
                    <a:lnTo>
                      <a:pt x="2476" y="398"/>
                    </a:lnTo>
                    <a:lnTo>
                      <a:pt x="2496" y="403"/>
                    </a:lnTo>
                    <a:lnTo>
                      <a:pt x="2486" y="403"/>
                    </a:lnTo>
                    <a:lnTo>
                      <a:pt x="2511" y="403"/>
                    </a:lnTo>
                    <a:lnTo>
                      <a:pt x="2506" y="403"/>
                    </a:lnTo>
                    <a:lnTo>
                      <a:pt x="2501" y="403"/>
                    </a:lnTo>
                    <a:lnTo>
                      <a:pt x="2496" y="403"/>
                    </a:lnTo>
                    <a:lnTo>
                      <a:pt x="2501" y="403"/>
                    </a:lnTo>
                    <a:lnTo>
                      <a:pt x="2471" y="398"/>
                    </a:lnTo>
                    <a:lnTo>
                      <a:pt x="2476" y="398"/>
                    </a:lnTo>
                    <a:lnTo>
                      <a:pt x="2466" y="398"/>
                    </a:lnTo>
                    <a:lnTo>
                      <a:pt x="2461" y="398"/>
                    </a:lnTo>
                    <a:lnTo>
                      <a:pt x="2466" y="398"/>
                    </a:lnTo>
                    <a:lnTo>
                      <a:pt x="2456" y="393"/>
                    </a:lnTo>
                    <a:lnTo>
                      <a:pt x="2446" y="393"/>
                    </a:lnTo>
                    <a:lnTo>
                      <a:pt x="2451" y="393"/>
                    </a:lnTo>
                    <a:lnTo>
                      <a:pt x="2426" y="388"/>
                    </a:lnTo>
                    <a:lnTo>
                      <a:pt x="2416" y="388"/>
                    </a:lnTo>
                    <a:lnTo>
                      <a:pt x="2406" y="388"/>
                    </a:lnTo>
                    <a:lnTo>
                      <a:pt x="2401" y="388"/>
                    </a:lnTo>
                    <a:lnTo>
                      <a:pt x="2396" y="388"/>
                    </a:lnTo>
                    <a:lnTo>
                      <a:pt x="2371" y="383"/>
                    </a:lnTo>
                    <a:lnTo>
                      <a:pt x="2376" y="383"/>
                    </a:lnTo>
                    <a:lnTo>
                      <a:pt x="2371" y="383"/>
                    </a:lnTo>
                    <a:lnTo>
                      <a:pt x="2356" y="378"/>
                    </a:lnTo>
                    <a:lnTo>
                      <a:pt x="2336" y="373"/>
                    </a:lnTo>
                    <a:lnTo>
                      <a:pt x="2312" y="373"/>
                    </a:lnTo>
                    <a:lnTo>
                      <a:pt x="2282" y="368"/>
                    </a:lnTo>
                    <a:lnTo>
                      <a:pt x="2262" y="363"/>
                    </a:lnTo>
                    <a:lnTo>
                      <a:pt x="2267" y="363"/>
                    </a:lnTo>
                    <a:lnTo>
                      <a:pt x="2262" y="363"/>
                    </a:lnTo>
                    <a:lnTo>
                      <a:pt x="2252" y="363"/>
                    </a:lnTo>
                    <a:lnTo>
                      <a:pt x="2222" y="358"/>
                    </a:lnTo>
                    <a:lnTo>
                      <a:pt x="2227" y="358"/>
                    </a:lnTo>
                    <a:lnTo>
                      <a:pt x="2222" y="358"/>
                    </a:lnTo>
                    <a:lnTo>
                      <a:pt x="2217" y="358"/>
                    </a:lnTo>
                    <a:lnTo>
                      <a:pt x="2222" y="358"/>
                    </a:lnTo>
                    <a:lnTo>
                      <a:pt x="2217" y="358"/>
                    </a:lnTo>
                    <a:lnTo>
                      <a:pt x="2212" y="353"/>
                    </a:lnTo>
                    <a:lnTo>
                      <a:pt x="2217" y="358"/>
                    </a:lnTo>
                    <a:lnTo>
                      <a:pt x="2207" y="353"/>
                    </a:lnTo>
                    <a:lnTo>
                      <a:pt x="2202" y="353"/>
                    </a:lnTo>
                    <a:lnTo>
                      <a:pt x="2192" y="353"/>
                    </a:lnTo>
                    <a:lnTo>
                      <a:pt x="2182" y="348"/>
                    </a:lnTo>
                    <a:lnTo>
                      <a:pt x="2162" y="348"/>
                    </a:lnTo>
                    <a:lnTo>
                      <a:pt x="2117" y="339"/>
                    </a:lnTo>
                    <a:lnTo>
                      <a:pt x="2087" y="334"/>
                    </a:lnTo>
                    <a:lnTo>
                      <a:pt x="2082" y="334"/>
                    </a:lnTo>
                    <a:lnTo>
                      <a:pt x="2062" y="334"/>
                    </a:lnTo>
                    <a:lnTo>
                      <a:pt x="2072" y="334"/>
                    </a:lnTo>
                    <a:lnTo>
                      <a:pt x="2052" y="329"/>
                    </a:lnTo>
                    <a:lnTo>
                      <a:pt x="2037" y="329"/>
                    </a:lnTo>
                    <a:lnTo>
                      <a:pt x="2047" y="329"/>
                    </a:lnTo>
                    <a:lnTo>
                      <a:pt x="2032" y="324"/>
                    </a:lnTo>
                    <a:lnTo>
                      <a:pt x="1988" y="319"/>
                    </a:lnTo>
                    <a:lnTo>
                      <a:pt x="1993" y="319"/>
                    </a:lnTo>
                    <a:lnTo>
                      <a:pt x="1973" y="314"/>
                    </a:lnTo>
                    <a:lnTo>
                      <a:pt x="1948" y="314"/>
                    </a:lnTo>
                    <a:lnTo>
                      <a:pt x="1943" y="314"/>
                    </a:lnTo>
                    <a:lnTo>
                      <a:pt x="1938" y="309"/>
                    </a:lnTo>
                    <a:lnTo>
                      <a:pt x="1943" y="309"/>
                    </a:lnTo>
                    <a:lnTo>
                      <a:pt x="1928" y="309"/>
                    </a:lnTo>
                    <a:lnTo>
                      <a:pt x="1903" y="304"/>
                    </a:lnTo>
                    <a:lnTo>
                      <a:pt x="1883" y="304"/>
                    </a:lnTo>
                    <a:lnTo>
                      <a:pt x="1873" y="299"/>
                    </a:lnTo>
                    <a:lnTo>
                      <a:pt x="1878" y="299"/>
                    </a:lnTo>
                    <a:lnTo>
                      <a:pt x="1853" y="294"/>
                    </a:lnTo>
                    <a:lnTo>
                      <a:pt x="1858" y="294"/>
                    </a:lnTo>
                    <a:lnTo>
                      <a:pt x="1848" y="294"/>
                    </a:lnTo>
                    <a:lnTo>
                      <a:pt x="1843" y="294"/>
                    </a:lnTo>
                    <a:lnTo>
                      <a:pt x="1838" y="294"/>
                    </a:lnTo>
                    <a:lnTo>
                      <a:pt x="1828" y="294"/>
                    </a:lnTo>
                    <a:lnTo>
                      <a:pt x="1838" y="294"/>
                    </a:lnTo>
                    <a:lnTo>
                      <a:pt x="1828" y="294"/>
                    </a:lnTo>
                    <a:lnTo>
                      <a:pt x="1808" y="289"/>
                    </a:lnTo>
                    <a:lnTo>
                      <a:pt x="1803" y="289"/>
                    </a:lnTo>
                    <a:lnTo>
                      <a:pt x="1788" y="289"/>
                    </a:lnTo>
                    <a:lnTo>
                      <a:pt x="1793" y="289"/>
                    </a:lnTo>
                    <a:lnTo>
                      <a:pt x="1778" y="284"/>
                    </a:lnTo>
                    <a:lnTo>
                      <a:pt x="1783" y="284"/>
                    </a:lnTo>
                    <a:lnTo>
                      <a:pt x="1758" y="284"/>
                    </a:lnTo>
                    <a:lnTo>
                      <a:pt x="1753" y="279"/>
                    </a:lnTo>
                    <a:lnTo>
                      <a:pt x="1734" y="279"/>
                    </a:lnTo>
                    <a:lnTo>
                      <a:pt x="1729" y="279"/>
                    </a:lnTo>
                    <a:lnTo>
                      <a:pt x="1748" y="279"/>
                    </a:lnTo>
                    <a:lnTo>
                      <a:pt x="1734" y="279"/>
                    </a:lnTo>
                    <a:lnTo>
                      <a:pt x="1748" y="279"/>
                    </a:lnTo>
                    <a:lnTo>
                      <a:pt x="1724" y="279"/>
                    </a:lnTo>
                    <a:lnTo>
                      <a:pt x="1724" y="274"/>
                    </a:lnTo>
                    <a:lnTo>
                      <a:pt x="1684" y="269"/>
                    </a:lnTo>
                    <a:lnTo>
                      <a:pt x="1689" y="269"/>
                    </a:lnTo>
                    <a:lnTo>
                      <a:pt x="1674" y="269"/>
                    </a:lnTo>
                    <a:lnTo>
                      <a:pt x="1669" y="269"/>
                    </a:lnTo>
                    <a:lnTo>
                      <a:pt x="1654" y="264"/>
                    </a:lnTo>
                    <a:lnTo>
                      <a:pt x="1649" y="264"/>
                    </a:lnTo>
                    <a:lnTo>
                      <a:pt x="1619" y="259"/>
                    </a:lnTo>
                    <a:lnTo>
                      <a:pt x="1629" y="259"/>
                    </a:lnTo>
                    <a:lnTo>
                      <a:pt x="1619" y="259"/>
                    </a:lnTo>
                    <a:lnTo>
                      <a:pt x="1604" y="254"/>
                    </a:lnTo>
                    <a:lnTo>
                      <a:pt x="1594" y="254"/>
                    </a:lnTo>
                    <a:lnTo>
                      <a:pt x="1589" y="254"/>
                    </a:lnTo>
                    <a:lnTo>
                      <a:pt x="1544" y="249"/>
                    </a:lnTo>
                    <a:lnTo>
                      <a:pt x="1514" y="244"/>
                    </a:lnTo>
                    <a:lnTo>
                      <a:pt x="1494" y="239"/>
                    </a:lnTo>
                    <a:lnTo>
                      <a:pt x="1469" y="234"/>
                    </a:lnTo>
                    <a:lnTo>
                      <a:pt x="1474" y="234"/>
                    </a:lnTo>
                    <a:lnTo>
                      <a:pt x="1445" y="229"/>
                    </a:lnTo>
                    <a:lnTo>
                      <a:pt x="1410" y="229"/>
                    </a:lnTo>
                    <a:lnTo>
                      <a:pt x="1415" y="224"/>
                    </a:lnTo>
                    <a:lnTo>
                      <a:pt x="1405" y="224"/>
                    </a:lnTo>
                    <a:lnTo>
                      <a:pt x="1395" y="224"/>
                    </a:lnTo>
                    <a:lnTo>
                      <a:pt x="1405" y="224"/>
                    </a:lnTo>
                    <a:lnTo>
                      <a:pt x="1385" y="224"/>
                    </a:lnTo>
                    <a:lnTo>
                      <a:pt x="1390" y="219"/>
                    </a:lnTo>
                    <a:lnTo>
                      <a:pt x="1360" y="219"/>
                    </a:lnTo>
                    <a:lnTo>
                      <a:pt x="1345" y="214"/>
                    </a:lnTo>
                    <a:lnTo>
                      <a:pt x="1340" y="214"/>
                    </a:lnTo>
                    <a:lnTo>
                      <a:pt x="1310" y="209"/>
                    </a:lnTo>
                    <a:lnTo>
                      <a:pt x="1335" y="214"/>
                    </a:lnTo>
                    <a:lnTo>
                      <a:pt x="1315" y="209"/>
                    </a:lnTo>
                    <a:lnTo>
                      <a:pt x="1325" y="209"/>
                    </a:lnTo>
                    <a:lnTo>
                      <a:pt x="1295" y="209"/>
                    </a:lnTo>
                    <a:lnTo>
                      <a:pt x="1260" y="199"/>
                    </a:lnTo>
                    <a:lnTo>
                      <a:pt x="1200" y="189"/>
                    </a:lnTo>
                    <a:lnTo>
                      <a:pt x="1195" y="189"/>
                    </a:lnTo>
                    <a:lnTo>
                      <a:pt x="1185" y="189"/>
                    </a:lnTo>
                    <a:lnTo>
                      <a:pt x="1170" y="189"/>
                    </a:lnTo>
                    <a:lnTo>
                      <a:pt x="1175" y="189"/>
                    </a:lnTo>
                    <a:lnTo>
                      <a:pt x="1165" y="184"/>
                    </a:lnTo>
                    <a:lnTo>
                      <a:pt x="1156" y="184"/>
                    </a:lnTo>
                    <a:lnTo>
                      <a:pt x="1161" y="184"/>
                    </a:lnTo>
                    <a:lnTo>
                      <a:pt x="1131" y="179"/>
                    </a:lnTo>
                    <a:lnTo>
                      <a:pt x="1136" y="179"/>
                    </a:lnTo>
                    <a:lnTo>
                      <a:pt x="1101" y="174"/>
                    </a:lnTo>
                    <a:lnTo>
                      <a:pt x="1096" y="174"/>
                    </a:lnTo>
                    <a:lnTo>
                      <a:pt x="1101" y="174"/>
                    </a:lnTo>
                    <a:lnTo>
                      <a:pt x="1041" y="164"/>
                    </a:lnTo>
                    <a:lnTo>
                      <a:pt x="1031" y="164"/>
                    </a:lnTo>
                    <a:lnTo>
                      <a:pt x="1016" y="159"/>
                    </a:lnTo>
                    <a:lnTo>
                      <a:pt x="1021" y="159"/>
                    </a:lnTo>
                    <a:lnTo>
                      <a:pt x="976" y="154"/>
                    </a:lnTo>
                    <a:lnTo>
                      <a:pt x="951" y="149"/>
                    </a:lnTo>
                    <a:lnTo>
                      <a:pt x="891" y="139"/>
                    </a:lnTo>
                    <a:lnTo>
                      <a:pt x="827" y="129"/>
                    </a:lnTo>
                    <a:lnTo>
                      <a:pt x="812" y="129"/>
                    </a:lnTo>
                    <a:lnTo>
                      <a:pt x="792" y="124"/>
                    </a:lnTo>
                    <a:lnTo>
                      <a:pt x="727" y="114"/>
                    </a:lnTo>
                    <a:lnTo>
                      <a:pt x="712" y="114"/>
                    </a:lnTo>
                    <a:lnTo>
                      <a:pt x="712" y="109"/>
                    </a:lnTo>
                    <a:lnTo>
                      <a:pt x="672" y="104"/>
                    </a:lnTo>
                    <a:lnTo>
                      <a:pt x="677" y="104"/>
                    </a:lnTo>
                    <a:lnTo>
                      <a:pt x="657" y="104"/>
                    </a:lnTo>
                    <a:lnTo>
                      <a:pt x="652" y="104"/>
                    </a:lnTo>
                    <a:lnTo>
                      <a:pt x="602" y="94"/>
                    </a:lnTo>
                    <a:lnTo>
                      <a:pt x="607" y="94"/>
                    </a:lnTo>
                    <a:lnTo>
                      <a:pt x="583" y="89"/>
                    </a:lnTo>
                    <a:lnTo>
                      <a:pt x="553" y="89"/>
                    </a:lnTo>
                    <a:lnTo>
                      <a:pt x="558" y="84"/>
                    </a:lnTo>
                    <a:lnTo>
                      <a:pt x="538" y="84"/>
                    </a:lnTo>
                    <a:lnTo>
                      <a:pt x="523" y="84"/>
                    </a:lnTo>
                    <a:lnTo>
                      <a:pt x="528" y="84"/>
                    </a:lnTo>
                    <a:lnTo>
                      <a:pt x="513" y="79"/>
                    </a:lnTo>
                    <a:lnTo>
                      <a:pt x="498" y="79"/>
                    </a:lnTo>
                    <a:lnTo>
                      <a:pt x="483" y="74"/>
                    </a:lnTo>
                    <a:lnTo>
                      <a:pt x="488" y="74"/>
                    </a:lnTo>
                    <a:lnTo>
                      <a:pt x="458" y="69"/>
                    </a:lnTo>
                    <a:lnTo>
                      <a:pt x="453" y="69"/>
                    </a:lnTo>
                    <a:lnTo>
                      <a:pt x="473" y="74"/>
                    </a:lnTo>
                    <a:lnTo>
                      <a:pt x="468" y="74"/>
                    </a:lnTo>
                    <a:lnTo>
                      <a:pt x="473" y="74"/>
                    </a:lnTo>
                    <a:lnTo>
                      <a:pt x="443" y="69"/>
                    </a:lnTo>
                    <a:lnTo>
                      <a:pt x="438" y="69"/>
                    </a:lnTo>
                    <a:lnTo>
                      <a:pt x="428" y="64"/>
                    </a:lnTo>
                    <a:lnTo>
                      <a:pt x="413" y="64"/>
                    </a:lnTo>
                    <a:lnTo>
                      <a:pt x="418" y="64"/>
                    </a:lnTo>
                    <a:lnTo>
                      <a:pt x="433" y="69"/>
                    </a:lnTo>
                    <a:lnTo>
                      <a:pt x="418" y="64"/>
                    </a:lnTo>
                    <a:lnTo>
                      <a:pt x="413" y="64"/>
                    </a:lnTo>
                    <a:lnTo>
                      <a:pt x="393" y="59"/>
                    </a:lnTo>
                    <a:lnTo>
                      <a:pt x="348" y="55"/>
                    </a:lnTo>
                    <a:lnTo>
                      <a:pt x="343" y="55"/>
                    </a:lnTo>
                    <a:lnTo>
                      <a:pt x="353" y="55"/>
                    </a:lnTo>
                    <a:lnTo>
                      <a:pt x="323" y="50"/>
                    </a:lnTo>
                    <a:lnTo>
                      <a:pt x="318" y="50"/>
                    </a:lnTo>
                    <a:lnTo>
                      <a:pt x="244" y="40"/>
                    </a:lnTo>
                    <a:lnTo>
                      <a:pt x="249" y="40"/>
                    </a:lnTo>
                    <a:lnTo>
                      <a:pt x="144" y="20"/>
                    </a:lnTo>
                    <a:lnTo>
                      <a:pt x="129" y="20"/>
                    </a:lnTo>
                    <a:lnTo>
                      <a:pt x="124" y="20"/>
                    </a:lnTo>
                    <a:lnTo>
                      <a:pt x="114" y="15"/>
                    </a:lnTo>
                    <a:lnTo>
                      <a:pt x="74" y="10"/>
                    </a:lnTo>
                    <a:lnTo>
                      <a:pt x="54" y="5"/>
                    </a:lnTo>
                    <a:lnTo>
                      <a:pt x="49" y="5"/>
                    </a:lnTo>
                    <a:lnTo>
                      <a:pt x="34" y="5"/>
                    </a:lnTo>
                    <a:lnTo>
                      <a:pt x="19" y="0"/>
                    </a:lnTo>
                    <a:lnTo>
                      <a:pt x="5" y="0"/>
                    </a:lnTo>
                    <a:lnTo>
                      <a:pt x="9" y="0"/>
                    </a:lnTo>
                    <a:lnTo>
                      <a:pt x="5" y="0"/>
                    </a:lnTo>
                    <a:lnTo>
                      <a:pt x="0" y="0"/>
                    </a:lnTo>
                    <a:lnTo>
                      <a:pt x="14" y="5"/>
                    </a:lnTo>
                    <a:lnTo>
                      <a:pt x="24" y="5"/>
                    </a:lnTo>
                    <a:lnTo>
                      <a:pt x="19" y="5"/>
                    </a:lnTo>
                    <a:lnTo>
                      <a:pt x="29" y="5"/>
                    </a:lnTo>
                    <a:lnTo>
                      <a:pt x="34" y="5"/>
                    </a:lnTo>
                    <a:lnTo>
                      <a:pt x="44" y="10"/>
                    </a:lnTo>
                    <a:lnTo>
                      <a:pt x="49" y="10"/>
                    </a:lnTo>
                    <a:lnTo>
                      <a:pt x="59" y="10"/>
                    </a:lnTo>
                    <a:lnTo>
                      <a:pt x="54" y="10"/>
                    </a:lnTo>
                    <a:lnTo>
                      <a:pt x="74" y="15"/>
                    </a:lnTo>
                    <a:lnTo>
                      <a:pt x="89" y="15"/>
                    </a:lnTo>
                    <a:lnTo>
                      <a:pt x="104" y="20"/>
                    </a:lnTo>
                    <a:lnTo>
                      <a:pt x="119" y="20"/>
                    </a:lnTo>
                    <a:lnTo>
                      <a:pt x="154" y="25"/>
                    </a:lnTo>
                    <a:lnTo>
                      <a:pt x="149" y="25"/>
                    </a:lnTo>
                    <a:lnTo>
                      <a:pt x="164" y="30"/>
                    </a:lnTo>
                    <a:lnTo>
                      <a:pt x="179" y="30"/>
                    </a:lnTo>
                    <a:lnTo>
                      <a:pt x="184" y="30"/>
                    </a:lnTo>
                    <a:lnTo>
                      <a:pt x="179" y="30"/>
                    </a:lnTo>
                    <a:lnTo>
                      <a:pt x="189" y="30"/>
                    </a:lnTo>
                    <a:lnTo>
                      <a:pt x="199" y="35"/>
                    </a:lnTo>
                    <a:lnTo>
                      <a:pt x="209" y="35"/>
                    </a:lnTo>
                    <a:lnTo>
                      <a:pt x="219" y="40"/>
                    </a:lnTo>
                    <a:lnTo>
                      <a:pt x="214" y="35"/>
                    </a:lnTo>
                    <a:close/>
                  </a:path>
                </a:pathLst>
              </a:custGeom>
              <a:solidFill>
                <a:srgbClr val="CCDADA"/>
              </a:solidFill>
              <a:ln w="9525">
                <a:noFill/>
                <a:round/>
                <a:headEnd/>
                <a:tailEnd/>
              </a:ln>
            </p:spPr>
            <p:txBody>
              <a:bodyPr/>
              <a:lstStyle/>
              <a:p>
                <a:endParaRPr lang="it-IT"/>
              </a:p>
            </p:txBody>
          </p:sp>
          <p:sp>
            <p:nvSpPr>
              <p:cNvPr id="4135" name="Freeform 32"/>
              <p:cNvSpPr>
                <a:spLocks/>
              </p:cNvSpPr>
              <p:nvPr/>
            </p:nvSpPr>
            <p:spPr bwMode="auto">
              <a:xfrm>
                <a:off x="792" y="5471"/>
                <a:ext cx="2506" cy="409"/>
              </a:xfrm>
              <a:custGeom>
                <a:avLst/>
                <a:gdLst>
                  <a:gd name="T0" fmla="*/ 284 w 2506"/>
                  <a:gd name="T1" fmla="*/ 50 h 409"/>
                  <a:gd name="T2" fmla="*/ 314 w 2506"/>
                  <a:gd name="T3" fmla="*/ 55 h 409"/>
                  <a:gd name="T4" fmla="*/ 358 w 2506"/>
                  <a:gd name="T5" fmla="*/ 65 h 409"/>
                  <a:gd name="T6" fmla="*/ 443 w 2506"/>
                  <a:gd name="T7" fmla="*/ 75 h 409"/>
                  <a:gd name="T8" fmla="*/ 523 w 2506"/>
                  <a:gd name="T9" fmla="*/ 90 h 409"/>
                  <a:gd name="T10" fmla="*/ 717 w 2506"/>
                  <a:gd name="T11" fmla="*/ 120 h 409"/>
                  <a:gd name="T12" fmla="*/ 787 w 2506"/>
                  <a:gd name="T13" fmla="*/ 130 h 409"/>
                  <a:gd name="T14" fmla="*/ 867 w 2506"/>
                  <a:gd name="T15" fmla="*/ 145 h 409"/>
                  <a:gd name="T16" fmla="*/ 882 w 2506"/>
                  <a:gd name="T17" fmla="*/ 150 h 409"/>
                  <a:gd name="T18" fmla="*/ 1006 w 2506"/>
                  <a:gd name="T19" fmla="*/ 170 h 409"/>
                  <a:gd name="T20" fmla="*/ 1136 w 2506"/>
                  <a:gd name="T21" fmla="*/ 190 h 409"/>
                  <a:gd name="T22" fmla="*/ 1255 w 2506"/>
                  <a:gd name="T23" fmla="*/ 210 h 409"/>
                  <a:gd name="T24" fmla="*/ 1499 w 2506"/>
                  <a:gd name="T25" fmla="*/ 249 h 409"/>
                  <a:gd name="T26" fmla="*/ 1599 w 2506"/>
                  <a:gd name="T27" fmla="*/ 264 h 409"/>
                  <a:gd name="T28" fmla="*/ 1744 w 2506"/>
                  <a:gd name="T29" fmla="*/ 284 h 409"/>
                  <a:gd name="T30" fmla="*/ 1808 w 2506"/>
                  <a:gd name="T31" fmla="*/ 294 h 409"/>
                  <a:gd name="T32" fmla="*/ 1833 w 2506"/>
                  <a:gd name="T33" fmla="*/ 299 h 409"/>
                  <a:gd name="T34" fmla="*/ 1943 w 2506"/>
                  <a:gd name="T35" fmla="*/ 319 h 409"/>
                  <a:gd name="T36" fmla="*/ 1993 w 2506"/>
                  <a:gd name="T37" fmla="*/ 324 h 409"/>
                  <a:gd name="T38" fmla="*/ 2038 w 2506"/>
                  <a:gd name="T39" fmla="*/ 334 h 409"/>
                  <a:gd name="T40" fmla="*/ 2177 w 2506"/>
                  <a:gd name="T41" fmla="*/ 354 h 409"/>
                  <a:gd name="T42" fmla="*/ 2262 w 2506"/>
                  <a:gd name="T43" fmla="*/ 369 h 409"/>
                  <a:gd name="T44" fmla="*/ 2312 w 2506"/>
                  <a:gd name="T45" fmla="*/ 379 h 409"/>
                  <a:gd name="T46" fmla="*/ 2371 w 2506"/>
                  <a:gd name="T47" fmla="*/ 389 h 409"/>
                  <a:gd name="T48" fmla="*/ 2466 w 2506"/>
                  <a:gd name="T49" fmla="*/ 399 h 409"/>
                  <a:gd name="T50" fmla="*/ 2501 w 2506"/>
                  <a:gd name="T51" fmla="*/ 409 h 409"/>
                  <a:gd name="T52" fmla="*/ 2466 w 2506"/>
                  <a:gd name="T53" fmla="*/ 399 h 409"/>
                  <a:gd name="T54" fmla="*/ 2401 w 2506"/>
                  <a:gd name="T55" fmla="*/ 389 h 409"/>
                  <a:gd name="T56" fmla="*/ 2351 w 2506"/>
                  <a:gd name="T57" fmla="*/ 384 h 409"/>
                  <a:gd name="T58" fmla="*/ 2262 w 2506"/>
                  <a:gd name="T59" fmla="*/ 369 h 409"/>
                  <a:gd name="T60" fmla="*/ 2222 w 2506"/>
                  <a:gd name="T61" fmla="*/ 359 h 409"/>
                  <a:gd name="T62" fmla="*/ 2202 w 2506"/>
                  <a:gd name="T63" fmla="*/ 359 h 409"/>
                  <a:gd name="T64" fmla="*/ 2112 w 2506"/>
                  <a:gd name="T65" fmla="*/ 344 h 409"/>
                  <a:gd name="T66" fmla="*/ 2048 w 2506"/>
                  <a:gd name="T67" fmla="*/ 334 h 409"/>
                  <a:gd name="T68" fmla="*/ 1948 w 2506"/>
                  <a:gd name="T69" fmla="*/ 314 h 409"/>
                  <a:gd name="T70" fmla="*/ 1928 w 2506"/>
                  <a:gd name="T71" fmla="*/ 309 h 409"/>
                  <a:gd name="T72" fmla="*/ 1873 w 2506"/>
                  <a:gd name="T73" fmla="*/ 304 h 409"/>
                  <a:gd name="T74" fmla="*/ 1823 w 2506"/>
                  <a:gd name="T75" fmla="*/ 294 h 409"/>
                  <a:gd name="T76" fmla="*/ 1793 w 2506"/>
                  <a:gd name="T77" fmla="*/ 289 h 409"/>
                  <a:gd name="T78" fmla="*/ 1729 w 2506"/>
                  <a:gd name="T79" fmla="*/ 279 h 409"/>
                  <a:gd name="T80" fmla="*/ 1689 w 2506"/>
                  <a:gd name="T81" fmla="*/ 274 h 409"/>
                  <a:gd name="T82" fmla="*/ 1619 w 2506"/>
                  <a:gd name="T83" fmla="*/ 264 h 409"/>
                  <a:gd name="T84" fmla="*/ 1514 w 2506"/>
                  <a:gd name="T85" fmla="*/ 244 h 409"/>
                  <a:gd name="T86" fmla="*/ 1445 w 2506"/>
                  <a:gd name="T87" fmla="*/ 234 h 409"/>
                  <a:gd name="T88" fmla="*/ 1385 w 2506"/>
                  <a:gd name="T89" fmla="*/ 224 h 409"/>
                  <a:gd name="T90" fmla="*/ 1320 w 2506"/>
                  <a:gd name="T91" fmla="*/ 214 h 409"/>
                  <a:gd name="T92" fmla="*/ 1185 w 2506"/>
                  <a:gd name="T93" fmla="*/ 195 h 409"/>
                  <a:gd name="T94" fmla="*/ 1136 w 2506"/>
                  <a:gd name="T95" fmla="*/ 185 h 409"/>
                  <a:gd name="T96" fmla="*/ 1016 w 2506"/>
                  <a:gd name="T97" fmla="*/ 165 h 409"/>
                  <a:gd name="T98" fmla="*/ 822 w 2506"/>
                  <a:gd name="T99" fmla="*/ 135 h 409"/>
                  <a:gd name="T100" fmla="*/ 672 w 2506"/>
                  <a:gd name="T101" fmla="*/ 110 h 409"/>
                  <a:gd name="T102" fmla="*/ 558 w 2506"/>
                  <a:gd name="T103" fmla="*/ 90 h 409"/>
                  <a:gd name="T104" fmla="*/ 493 w 2506"/>
                  <a:gd name="T105" fmla="*/ 80 h 409"/>
                  <a:gd name="T106" fmla="*/ 473 w 2506"/>
                  <a:gd name="T107" fmla="*/ 75 h 409"/>
                  <a:gd name="T108" fmla="*/ 418 w 2506"/>
                  <a:gd name="T109" fmla="*/ 70 h 409"/>
                  <a:gd name="T110" fmla="*/ 348 w 2506"/>
                  <a:gd name="T111" fmla="*/ 55 h 409"/>
                  <a:gd name="T112" fmla="*/ 129 w 2506"/>
                  <a:gd name="T113" fmla="*/ 20 h 409"/>
                  <a:gd name="T114" fmla="*/ 34 w 2506"/>
                  <a:gd name="T115" fmla="*/ 5 h 409"/>
                  <a:gd name="T116" fmla="*/ 15 w 2506"/>
                  <a:gd name="T117" fmla="*/ 5 h 409"/>
                  <a:gd name="T118" fmla="*/ 59 w 2506"/>
                  <a:gd name="T119" fmla="*/ 15 h 409"/>
                  <a:gd name="T120" fmla="*/ 154 w 2506"/>
                  <a:gd name="T121" fmla="*/ 30 h 409"/>
                  <a:gd name="T122" fmla="*/ 189 w 2506"/>
                  <a:gd name="T123" fmla="*/ 35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6"/>
                  <a:gd name="T187" fmla="*/ 0 h 409"/>
                  <a:gd name="T188" fmla="*/ 2506 w 2506"/>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6" h="409">
                    <a:moveTo>
                      <a:pt x="214" y="40"/>
                    </a:moveTo>
                    <a:lnTo>
                      <a:pt x="214" y="40"/>
                    </a:lnTo>
                    <a:lnTo>
                      <a:pt x="224" y="40"/>
                    </a:lnTo>
                    <a:lnTo>
                      <a:pt x="229" y="45"/>
                    </a:lnTo>
                    <a:lnTo>
                      <a:pt x="249" y="45"/>
                    </a:lnTo>
                    <a:lnTo>
                      <a:pt x="284" y="50"/>
                    </a:lnTo>
                    <a:lnTo>
                      <a:pt x="294" y="50"/>
                    </a:lnTo>
                    <a:lnTo>
                      <a:pt x="289" y="50"/>
                    </a:lnTo>
                    <a:lnTo>
                      <a:pt x="294" y="50"/>
                    </a:lnTo>
                    <a:lnTo>
                      <a:pt x="284" y="50"/>
                    </a:lnTo>
                    <a:lnTo>
                      <a:pt x="314" y="55"/>
                    </a:lnTo>
                    <a:lnTo>
                      <a:pt x="304" y="55"/>
                    </a:lnTo>
                    <a:lnTo>
                      <a:pt x="294" y="50"/>
                    </a:lnTo>
                    <a:lnTo>
                      <a:pt x="294" y="55"/>
                    </a:lnTo>
                    <a:lnTo>
                      <a:pt x="323" y="55"/>
                    </a:lnTo>
                    <a:lnTo>
                      <a:pt x="328" y="55"/>
                    </a:lnTo>
                    <a:lnTo>
                      <a:pt x="358" y="65"/>
                    </a:lnTo>
                    <a:lnTo>
                      <a:pt x="373" y="65"/>
                    </a:lnTo>
                    <a:lnTo>
                      <a:pt x="368" y="65"/>
                    </a:lnTo>
                    <a:lnTo>
                      <a:pt x="393" y="65"/>
                    </a:lnTo>
                    <a:lnTo>
                      <a:pt x="383" y="65"/>
                    </a:lnTo>
                    <a:lnTo>
                      <a:pt x="398" y="70"/>
                    </a:lnTo>
                    <a:lnTo>
                      <a:pt x="443" y="75"/>
                    </a:lnTo>
                    <a:lnTo>
                      <a:pt x="508" y="85"/>
                    </a:lnTo>
                    <a:lnTo>
                      <a:pt x="513" y="90"/>
                    </a:lnTo>
                    <a:lnTo>
                      <a:pt x="518" y="90"/>
                    </a:lnTo>
                    <a:lnTo>
                      <a:pt x="523" y="90"/>
                    </a:lnTo>
                    <a:lnTo>
                      <a:pt x="573" y="95"/>
                    </a:lnTo>
                    <a:lnTo>
                      <a:pt x="593" y="100"/>
                    </a:lnTo>
                    <a:lnTo>
                      <a:pt x="662" y="110"/>
                    </a:lnTo>
                    <a:lnTo>
                      <a:pt x="687" y="115"/>
                    </a:lnTo>
                    <a:lnTo>
                      <a:pt x="717" y="120"/>
                    </a:lnTo>
                    <a:lnTo>
                      <a:pt x="727" y="120"/>
                    </a:lnTo>
                    <a:lnTo>
                      <a:pt x="727" y="125"/>
                    </a:lnTo>
                    <a:lnTo>
                      <a:pt x="737" y="125"/>
                    </a:lnTo>
                    <a:lnTo>
                      <a:pt x="742" y="125"/>
                    </a:lnTo>
                    <a:lnTo>
                      <a:pt x="747" y="125"/>
                    </a:lnTo>
                    <a:lnTo>
                      <a:pt x="742" y="125"/>
                    </a:lnTo>
                    <a:lnTo>
                      <a:pt x="767" y="130"/>
                    </a:lnTo>
                    <a:lnTo>
                      <a:pt x="787" y="130"/>
                    </a:lnTo>
                    <a:lnTo>
                      <a:pt x="782" y="130"/>
                    </a:lnTo>
                    <a:lnTo>
                      <a:pt x="792" y="135"/>
                    </a:lnTo>
                    <a:lnTo>
                      <a:pt x="797" y="135"/>
                    </a:lnTo>
                    <a:lnTo>
                      <a:pt x="822" y="140"/>
                    </a:lnTo>
                    <a:lnTo>
                      <a:pt x="872" y="145"/>
                    </a:lnTo>
                    <a:lnTo>
                      <a:pt x="867" y="145"/>
                    </a:lnTo>
                    <a:lnTo>
                      <a:pt x="872" y="145"/>
                    </a:lnTo>
                    <a:lnTo>
                      <a:pt x="877" y="145"/>
                    </a:lnTo>
                    <a:lnTo>
                      <a:pt x="882" y="145"/>
                    </a:lnTo>
                    <a:lnTo>
                      <a:pt x="877" y="145"/>
                    </a:lnTo>
                    <a:lnTo>
                      <a:pt x="887" y="150"/>
                    </a:lnTo>
                    <a:lnTo>
                      <a:pt x="882" y="150"/>
                    </a:lnTo>
                    <a:lnTo>
                      <a:pt x="901" y="150"/>
                    </a:lnTo>
                    <a:lnTo>
                      <a:pt x="946" y="160"/>
                    </a:lnTo>
                    <a:lnTo>
                      <a:pt x="956" y="160"/>
                    </a:lnTo>
                    <a:lnTo>
                      <a:pt x="991" y="165"/>
                    </a:lnTo>
                    <a:lnTo>
                      <a:pt x="996" y="165"/>
                    </a:lnTo>
                    <a:lnTo>
                      <a:pt x="1006" y="170"/>
                    </a:lnTo>
                    <a:lnTo>
                      <a:pt x="1046" y="175"/>
                    </a:lnTo>
                    <a:lnTo>
                      <a:pt x="1041" y="175"/>
                    </a:lnTo>
                    <a:lnTo>
                      <a:pt x="1051" y="175"/>
                    </a:lnTo>
                    <a:lnTo>
                      <a:pt x="1121" y="185"/>
                    </a:lnTo>
                    <a:lnTo>
                      <a:pt x="1116" y="185"/>
                    </a:lnTo>
                    <a:lnTo>
                      <a:pt x="1136" y="190"/>
                    </a:lnTo>
                    <a:lnTo>
                      <a:pt x="1185" y="195"/>
                    </a:lnTo>
                    <a:lnTo>
                      <a:pt x="1245" y="205"/>
                    </a:lnTo>
                    <a:lnTo>
                      <a:pt x="1255" y="210"/>
                    </a:lnTo>
                    <a:lnTo>
                      <a:pt x="1370" y="224"/>
                    </a:lnTo>
                    <a:lnTo>
                      <a:pt x="1395" y="229"/>
                    </a:lnTo>
                    <a:lnTo>
                      <a:pt x="1390" y="229"/>
                    </a:lnTo>
                    <a:lnTo>
                      <a:pt x="1474" y="244"/>
                    </a:lnTo>
                    <a:lnTo>
                      <a:pt x="1470" y="244"/>
                    </a:lnTo>
                    <a:lnTo>
                      <a:pt x="1494" y="244"/>
                    </a:lnTo>
                    <a:lnTo>
                      <a:pt x="1499" y="249"/>
                    </a:lnTo>
                    <a:lnTo>
                      <a:pt x="1514" y="249"/>
                    </a:lnTo>
                    <a:lnTo>
                      <a:pt x="1529" y="249"/>
                    </a:lnTo>
                    <a:lnTo>
                      <a:pt x="1554" y="254"/>
                    </a:lnTo>
                    <a:lnTo>
                      <a:pt x="1574" y="259"/>
                    </a:lnTo>
                    <a:lnTo>
                      <a:pt x="1599" y="264"/>
                    </a:lnTo>
                    <a:lnTo>
                      <a:pt x="1604" y="264"/>
                    </a:lnTo>
                    <a:lnTo>
                      <a:pt x="1614" y="264"/>
                    </a:lnTo>
                    <a:lnTo>
                      <a:pt x="1654" y="274"/>
                    </a:lnTo>
                    <a:lnTo>
                      <a:pt x="1714" y="279"/>
                    </a:lnTo>
                    <a:lnTo>
                      <a:pt x="1694" y="279"/>
                    </a:lnTo>
                    <a:lnTo>
                      <a:pt x="1744" y="284"/>
                    </a:lnTo>
                    <a:lnTo>
                      <a:pt x="1739" y="284"/>
                    </a:lnTo>
                    <a:lnTo>
                      <a:pt x="1793" y="294"/>
                    </a:lnTo>
                    <a:lnTo>
                      <a:pt x="1788" y="294"/>
                    </a:lnTo>
                    <a:lnTo>
                      <a:pt x="1798" y="294"/>
                    </a:lnTo>
                    <a:lnTo>
                      <a:pt x="1793" y="294"/>
                    </a:lnTo>
                    <a:lnTo>
                      <a:pt x="1808" y="294"/>
                    </a:lnTo>
                    <a:lnTo>
                      <a:pt x="1813" y="294"/>
                    </a:lnTo>
                    <a:lnTo>
                      <a:pt x="1818" y="299"/>
                    </a:lnTo>
                    <a:lnTo>
                      <a:pt x="1813" y="299"/>
                    </a:lnTo>
                    <a:lnTo>
                      <a:pt x="1818" y="299"/>
                    </a:lnTo>
                    <a:lnTo>
                      <a:pt x="1838" y="299"/>
                    </a:lnTo>
                    <a:lnTo>
                      <a:pt x="1833" y="299"/>
                    </a:lnTo>
                    <a:lnTo>
                      <a:pt x="1858" y="304"/>
                    </a:lnTo>
                    <a:lnTo>
                      <a:pt x="1853" y="304"/>
                    </a:lnTo>
                    <a:lnTo>
                      <a:pt x="1898" y="309"/>
                    </a:lnTo>
                    <a:lnTo>
                      <a:pt x="1903" y="314"/>
                    </a:lnTo>
                    <a:lnTo>
                      <a:pt x="1913" y="314"/>
                    </a:lnTo>
                    <a:lnTo>
                      <a:pt x="1933" y="314"/>
                    </a:lnTo>
                    <a:lnTo>
                      <a:pt x="1928" y="314"/>
                    </a:lnTo>
                    <a:lnTo>
                      <a:pt x="1943" y="319"/>
                    </a:lnTo>
                    <a:lnTo>
                      <a:pt x="1933" y="314"/>
                    </a:lnTo>
                    <a:lnTo>
                      <a:pt x="1943" y="319"/>
                    </a:lnTo>
                    <a:lnTo>
                      <a:pt x="1958" y="319"/>
                    </a:lnTo>
                    <a:lnTo>
                      <a:pt x="1968" y="319"/>
                    </a:lnTo>
                    <a:lnTo>
                      <a:pt x="1968" y="324"/>
                    </a:lnTo>
                    <a:lnTo>
                      <a:pt x="1993" y="324"/>
                    </a:lnTo>
                    <a:lnTo>
                      <a:pt x="1998" y="324"/>
                    </a:lnTo>
                    <a:lnTo>
                      <a:pt x="1998" y="329"/>
                    </a:lnTo>
                    <a:lnTo>
                      <a:pt x="2008" y="329"/>
                    </a:lnTo>
                    <a:lnTo>
                      <a:pt x="2048" y="334"/>
                    </a:lnTo>
                    <a:lnTo>
                      <a:pt x="2038" y="334"/>
                    </a:lnTo>
                    <a:lnTo>
                      <a:pt x="2092" y="344"/>
                    </a:lnTo>
                    <a:lnTo>
                      <a:pt x="2092" y="339"/>
                    </a:lnTo>
                    <a:lnTo>
                      <a:pt x="2112" y="344"/>
                    </a:lnTo>
                    <a:lnTo>
                      <a:pt x="2152" y="349"/>
                    </a:lnTo>
                    <a:lnTo>
                      <a:pt x="2177" y="354"/>
                    </a:lnTo>
                    <a:lnTo>
                      <a:pt x="2182" y="354"/>
                    </a:lnTo>
                    <a:lnTo>
                      <a:pt x="2247" y="364"/>
                    </a:lnTo>
                    <a:lnTo>
                      <a:pt x="2242" y="364"/>
                    </a:lnTo>
                    <a:lnTo>
                      <a:pt x="2257" y="369"/>
                    </a:lnTo>
                    <a:lnTo>
                      <a:pt x="2252" y="369"/>
                    </a:lnTo>
                    <a:lnTo>
                      <a:pt x="2267" y="369"/>
                    </a:lnTo>
                    <a:lnTo>
                      <a:pt x="2262" y="369"/>
                    </a:lnTo>
                    <a:lnTo>
                      <a:pt x="2267" y="369"/>
                    </a:lnTo>
                    <a:lnTo>
                      <a:pt x="2282" y="369"/>
                    </a:lnTo>
                    <a:lnTo>
                      <a:pt x="2282" y="374"/>
                    </a:lnTo>
                    <a:lnTo>
                      <a:pt x="2297" y="374"/>
                    </a:lnTo>
                    <a:lnTo>
                      <a:pt x="2292" y="374"/>
                    </a:lnTo>
                    <a:lnTo>
                      <a:pt x="2312" y="374"/>
                    </a:lnTo>
                    <a:lnTo>
                      <a:pt x="2302" y="374"/>
                    </a:lnTo>
                    <a:lnTo>
                      <a:pt x="2312" y="379"/>
                    </a:lnTo>
                    <a:lnTo>
                      <a:pt x="2327" y="379"/>
                    </a:lnTo>
                    <a:lnTo>
                      <a:pt x="2322" y="379"/>
                    </a:lnTo>
                    <a:lnTo>
                      <a:pt x="2351" y="384"/>
                    </a:lnTo>
                    <a:lnTo>
                      <a:pt x="2346" y="384"/>
                    </a:lnTo>
                    <a:lnTo>
                      <a:pt x="2351" y="384"/>
                    </a:lnTo>
                    <a:lnTo>
                      <a:pt x="2356" y="384"/>
                    </a:lnTo>
                    <a:lnTo>
                      <a:pt x="2371" y="389"/>
                    </a:lnTo>
                    <a:lnTo>
                      <a:pt x="2376" y="389"/>
                    </a:lnTo>
                    <a:lnTo>
                      <a:pt x="2381" y="389"/>
                    </a:lnTo>
                    <a:lnTo>
                      <a:pt x="2376" y="389"/>
                    </a:lnTo>
                    <a:lnTo>
                      <a:pt x="2421" y="394"/>
                    </a:lnTo>
                    <a:lnTo>
                      <a:pt x="2451" y="399"/>
                    </a:lnTo>
                    <a:lnTo>
                      <a:pt x="2446" y="399"/>
                    </a:lnTo>
                    <a:lnTo>
                      <a:pt x="2466" y="399"/>
                    </a:lnTo>
                    <a:lnTo>
                      <a:pt x="2466" y="404"/>
                    </a:lnTo>
                    <a:lnTo>
                      <a:pt x="2481" y="404"/>
                    </a:lnTo>
                    <a:lnTo>
                      <a:pt x="2476" y="404"/>
                    </a:lnTo>
                    <a:lnTo>
                      <a:pt x="2491" y="404"/>
                    </a:lnTo>
                    <a:lnTo>
                      <a:pt x="2486" y="404"/>
                    </a:lnTo>
                    <a:lnTo>
                      <a:pt x="2506" y="409"/>
                    </a:lnTo>
                    <a:lnTo>
                      <a:pt x="2501" y="409"/>
                    </a:lnTo>
                    <a:lnTo>
                      <a:pt x="2491" y="404"/>
                    </a:lnTo>
                    <a:lnTo>
                      <a:pt x="2496" y="409"/>
                    </a:lnTo>
                    <a:lnTo>
                      <a:pt x="2471" y="404"/>
                    </a:lnTo>
                    <a:lnTo>
                      <a:pt x="2476" y="404"/>
                    </a:lnTo>
                    <a:lnTo>
                      <a:pt x="2466" y="399"/>
                    </a:lnTo>
                    <a:lnTo>
                      <a:pt x="2461" y="399"/>
                    </a:lnTo>
                    <a:lnTo>
                      <a:pt x="2466" y="399"/>
                    </a:lnTo>
                    <a:lnTo>
                      <a:pt x="2451" y="399"/>
                    </a:lnTo>
                    <a:lnTo>
                      <a:pt x="2446" y="399"/>
                    </a:lnTo>
                    <a:lnTo>
                      <a:pt x="2451" y="399"/>
                    </a:lnTo>
                    <a:lnTo>
                      <a:pt x="2426" y="394"/>
                    </a:lnTo>
                    <a:lnTo>
                      <a:pt x="2411" y="394"/>
                    </a:lnTo>
                    <a:lnTo>
                      <a:pt x="2406" y="389"/>
                    </a:lnTo>
                    <a:lnTo>
                      <a:pt x="2401" y="389"/>
                    </a:lnTo>
                    <a:lnTo>
                      <a:pt x="2396" y="389"/>
                    </a:lnTo>
                    <a:lnTo>
                      <a:pt x="2371" y="384"/>
                    </a:lnTo>
                    <a:lnTo>
                      <a:pt x="2351" y="384"/>
                    </a:lnTo>
                    <a:lnTo>
                      <a:pt x="2356" y="384"/>
                    </a:lnTo>
                    <a:lnTo>
                      <a:pt x="2337" y="379"/>
                    </a:lnTo>
                    <a:lnTo>
                      <a:pt x="2312" y="374"/>
                    </a:lnTo>
                    <a:lnTo>
                      <a:pt x="2282" y="369"/>
                    </a:lnTo>
                    <a:lnTo>
                      <a:pt x="2262" y="369"/>
                    </a:lnTo>
                    <a:lnTo>
                      <a:pt x="2267" y="369"/>
                    </a:lnTo>
                    <a:lnTo>
                      <a:pt x="2262" y="364"/>
                    </a:lnTo>
                    <a:lnTo>
                      <a:pt x="2252" y="364"/>
                    </a:lnTo>
                    <a:lnTo>
                      <a:pt x="2222" y="359"/>
                    </a:lnTo>
                    <a:lnTo>
                      <a:pt x="2227" y="364"/>
                    </a:lnTo>
                    <a:lnTo>
                      <a:pt x="2222" y="359"/>
                    </a:lnTo>
                    <a:lnTo>
                      <a:pt x="2217" y="359"/>
                    </a:lnTo>
                    <a:lnTo>
                      <a:pt x="2222" y="359"/>
                    </a:lnTo>
                    <a:lnTo>
                      <a:pt x="2212" y="359"/>
                    </a:lnTo>
                    <a:lnTo>
                      <a:pt x="2217" y="359"/>
                    </a:lnTo>
                    <a:lnTo>
                      <a:pt x="2202" y="359"/>
                    </a:lnTo>
                    <a:lnTo>
                      <a:pt x="2192" y="354"/>
                    </a:lnTo>
                    <a:lnTo>
                      <a:pt x="2182" y="354"/>
                    </a:lnTo>
                    <a:lnTo>
                      <a:pt x="2177" y="354"/>
                    </a:lnTo>
                    <a:lnTo>
                      <a:pt x="2162" y="349"/>
                    </a:lnTo>
                    <a:lnTo>
                      <a:pt x="2112" y="344"/>
                    </a:lnTo>
                    <a:lnTo>
                      <a:pt x="2087" y="339"/>
                    </a:lnTo>
                    <a:lnTo>
                      <a:pt x="2082" y="339"/>
                    </a:lnTo>
                    <a:lnTo>
                      <a:pt x="2062" y="334"/>
                    </a:lnTo>
                    <a:lnTo>
                      <a:pt x="2072" y="334"/>
                    </a:lnTo>
                    <a:lnTo>
                      <a:pt x="2048" y="334"/>
                    </a:lnTo>
                    <a:lnTo>
                      <a:pt x="2038" y="329"/>
                    </a:lnTo>
                    <a:lnTo>
                      <a:pt x="2048" y="329"/>
                    </a:lnTo>
                    <a:lnTo>
                      <a:pt x="2033" y="329"/>
                    </a:lnTo>
                    <a:lnTo>
                      <a:pt x="1988" y="319"/>
                    </a:lnTo>
                    <a:lnTo>
                      <a:pt x="1993" y="324"/>
                    </a:lnTo>
                    <a:lnTo>
                      <a:pt x="1973" y="319"/>
                    </a:lnTo>
                    <a:lnTo>
                      <a:pt x="1948" y="314"/>
                    </a:lnTo>
                    <a:lnTo>
                      <a:pt x="1943" y="314"/>
                    </a:lnTo>
                    <a:lnTo>
                      <a:pt x="1938" y="314"/>
                    </a:lnTo>
                    <a:lnTo>
                      <a:pt x="1943" y="314"/>
                    </a:lnTo>
                    <a:lnTo>
                      <a:pt x="1928" y="309"/>
                    </a:lnTo>
                    <a:lnTo>
                      <a:pt x="1928" y="314"/>
                    </a:lnTo>
                    <a:lnTo>
                      <a:pt x="1898" y="309"/>
                    </a:lnTo>
                    <a:lnTo>
                      <a:pt x="1903" y="309"/>
                    </a:lnTo>
                    <a:lnTo>
                      <a:pt x="1883" y="304"/>
                    </a:lnTo>
                    <a:lnTo>
                      <a:pt x="1873" y="304"/>
                    </a:lnTo>
                    <a:lnTo>
                      <a:pt x="1848" y="299"/>
                    </a:lnTo>
                    <a:lnTo>
                      <a:pt x="1853" y="299"/>
                    </a:lnTo>
                    <a:lnTo>
                      <a:pt x="1848" y="299"/>
                    </a:lnTo>
                    <a:lnTo>
                      <a:pt x="1843" y="299"/>
                    </a:lnTo>
                    <a:lnTo>
                      <a:pt x="1838" y="299"/>
                    </a:lnTo>
                    <a:lnTo>
                      <a:pt x="1823" y="294"/>
                    </a:lnTo>
                    <a:lnTo>
                      <a:pt x="1833" y="294"/>
                    </a:lnTo>
                    <a:lnTo>
                      <a:pt x="1828" y="294"/>
                    </a:lnTo>
                    <a:lnTo>
                      <a:pt x="1808" y="294"/>
                    </a:lnTo>
                    <a:lnTo>
                      <a:pt x="1803" y="289"/>
                    </a:lnTo>
                    <a:lnTo>
                      <a:pt x="1788" y="289"/>
                    </a:lnTo>
                    <a:lnTo>
                      <a:pt x="1793" y="289"/>
                    </a:lnTo>
                    <a:lnTo>
                      <a:pt x="1778" y="289"/>
                    </a:lnTo>
                    <a:lnTo>
                      <a:pt x="1783" y="289"/>
                    </a:lnTo>
                    <a:lnTo>
                      <a:pt x="1759" y="284"/>
                    </a:lnTo>
                    <a:lnTo>
                      <a:pt x="1754" y="284"/>
                    </a:lnTo>
                    <a:lnTo>
                      <a:pt x="1734" y="279"/>
                    </a:lnTo>
                    <a:lnTo>
                      <a:pt x="1729" y="279"/>
                    </a:lnTo>
                    <a:lnTo>
                      <a:pt x="1749" y="284"/>
                    </a:lnTo>
                    <a:lnTo>
                      <a:pt x="1734" y="279"/>
                    </a:lnTo>
                    <a:lnTo>
                      <a:pt x="1749" y="284"/>
                    </a:lnTo>
                    <a:lnTo>
                      <a:pt x="1724" y="279"/>
                    </a:lnTo>
                    <a:lnTo>
                      <a:pt x="1684" y="274"/>
                    </a:lnTo>
                    <a:lnTo>
                      <a:pt x="1689" y="274"/>
                    </a:lnTo>
                    <a:lnTo>
                      <a:pt x="1674" y="269"/>
                    </a:lnTo>
                    <a:lnTo>
                      <a:pt x="1669" y="269"/>
                    </a:lnTo>
                    <a:lnTo>
                      <a:pt x="1654" y="269"/>
                    </a:lnTo>
                    <a:lnTo>
                      <a:pt x="1649" y="264"/>
                    </a:lnTo>
                    <a:lnTo>
                      <a:pt x="1619" y="264"/>
                    </a:lnTo>
                    <a:lnTo>
                      <a:pt x="1624" y="264"/>
                    </a:lnTo>
                    <a:lnTo>
                      <a:pt x="1619" y="264"/>
                    </a:lnTo>
                    <a:lnTo>
                      <a:pt x="1599" y="259"/>
                    </a:lnTo>
                    <a:lnTo>
                      <a:pt x="1594" y="259"/>
                    </a:lnTo>
                    <a:lnTo>
                      <a:pt x="1589" y="259"/>
                    </a:lnTo>
                    <a:lnTo>
                      <a:pt x="1539" y="249"/>
                    </a:lnTo>
                    <a:lnTo>
                      <a:pt x="1514" y="244"/>
                    </a:lnTo>
                    <a:lnTo>
                      <a:pt x="1494" y="244"/>
                    </a:lnTo>
                    <a:lnTo>
                      <a:pt x="1470" y="239"/>
                    </a:lnTo>
                    <a:lnTo>
                      <a:pt x="1474" y="239"/>
                    </a:lnTo>
                    <a:lnTo>
                      <a:pt x="1445" y="234"/>
                    </a:lnTo>
                    <a:lnTo>
                      <a:pt x="1410" y="229"/>
                    </a:lnTo>
                    <a:lnTo>
                      <a:pt x="1415" y="229"/>
                    </a:lnTo>
                    <a:lnTo>
                      <a:pt x="1405" y="229"/>
                    </a:lnTo>
                    <a:lnTo>
                      <a:pt x="1395" y="224"/>
                    </a:lnTo>
                    <a:lnTo>
                      <a:pt x="1405" y="229"/>
                    </a:lnTo>
                    <a:lnTo>
                      <a:pt x="1385" y="224"/>
                    </a:lnTo>
                    <a:lnTo>
                      <a:pt x="1360" y="219"/>
                    </a:lnTo>
                    <a:lnTo>
                      <a:pt x="1345" y="219"/>
                    </a:lnTo>
                    <a:lnTo>
                      <a:pt x="1340" y="219"/>
                    </a:lnTo>
                    <a:lnTo>
                      <a:pt x="1310" y="214"/>
                    </a:lnTo>
                    <a:lnTo>
                      <a:pt x="1335" y="214"/>
                    </a:lnTo>
                    <a:lnTo>
                      <a:pt x="1315" y="214"/>
                    </a:lnTo>
                    <a:lnTo>
                      <a:pt x="1320" y="214"/>
                    </a:lnTo>
                    <a:lnTo>
                      <a:pt x="1295" y="210"/>
                    </a:lnTo>
                    <a:lnTo>
                      <a:pt x="1260" y="205"/>
                    </a:lnTo>
                    <a:lnTo>
                      <a:pt x="1200" y="195"/>
                    </a:lnTo>
                    <a:lnTo>
                      <a:pt x="1195" y="195"/>
                    </a:lnTo>
                    <a:lnTo>
                      <a:pt x="1185" y="195"/>
                    </a:lnTo>
                    <a:lnTo>
                      <a:pt x="1171" y="190"/>
                    </a:lnTo>
                    <a:lnTo>
                      <a:pt x="1176" y="190"/>
                    </a:lnTo>
                    <a:lnTo>
                      <a:pt x="1166" y="190"/>
                    </a:lnTo>
                    <a:lnTo>
                      <a:pt x="1151" y="185"/>
                    </a:lnTo>
                    <a:lnTo>
                      <a:pt x="1161" y="190"/>
                    </a:lnTo>
                    <a:lnTo>
                      <a:pt x="1131" y="185"/>
                    </a:lnTo>
                    <a:lnTo>
                      <a:pt x="1136" y="185"/>
                    </a:lnTo>
                    <a:lnTo>
                      <a:pt x="1096" y="180"/>
                    </a:lnTo>
                    <a:lnTo>
                      <a:pt x="1101" y="180"/>
                    </a:lnTo>
                    <a:lnTo>
                      <a:pt x="1041" y="170"/>
                    </a:lnTo>
                    <a:lnTo>
                      <a:pt x="1031" y="165"/>
                    </a:lnTo>
                    <a:lnTo>
                      <a:pt x="1016" y="165"/>
                    </a:lnTo>
                    <a:lnTo>
                      <a:pt x="1021" y="165"/>
                    </a:lnTo>
                    <a:lnTo>
                      <a:pt x="971" y="160"/>
                    </a:lnTo>
                    <a:lnTo>
                      <a:pt x="951" y="155"/>
                    </a:lnTo>
                    <a:lnTo>
                      <a:pt x="892" y="145"/>
                    </a:lnTo>
                    <a:lnTo>
                      <a:pt x="827" y="135"/>
                    </a:lnTo>
                    <a:lnTo>
                      <a:pt x="822" y="135"/>
                    </a:lnTo>
                    <a:lnTo>
                      <a:pt x="812" y="130"/>
                    </a:lnTo>
                    <a:lnTo>
                      <a:pt x="792" y="130"/>
                    </a:lnTo>
                    <a:lnTo>
                      <a:pt x="727" y="120"/>
                    </a:lnTo>
                    <a:lnTo>
                      <a:pt x="712" y="115"/>
                    </a:lnTo>
                    <a:lnTo>
                      <a:pt x="672" y="110"/>
                    </a:lnTo>
                    <a:lnTo>
                      <a:pt x="677" y="110"/>
                    </a:lnTo>
                    <a:lnTo>
                      <a:pt x="657" y="105"/>
                    </a:lnTo>
                    <a:lnTo>
                      <a:pt x="652" y="105"/>
                    </a:lnTo>
                    <a:lnTo>
                      <a:pt x="603" y="100"/>
                    </a:lnTo>
                    <a:lnTo>
                      <a:pt x="607" y="100"/>
                    </a:lnTo>
                    <a:lnTo>
                      <a:pt x="578" y="95"/>
                    </a:lnTo>
                    <a:lnTo>
                      <a:pt x="553" y="90"/>
                    </a:lnTo>
                    <a:lnTo>
                      <a:pt x="558" y="90"/>
                    </a:lnTo>
                    <a:lnTo>
                      <a:pt x="538" y="90"/>
                    </a:lnTo>
                    <a:lnTo>
                      <a:pt x="523" y="85"/>
                    </a:lnTo>
                    <a:lnTo>
                      <a:pt x="513" y="85"/>
                    </a:lnTo>
                    <a:lnTo>
                      <a:pt x="493" y="80"/>
                    </a:lnTo>
                    <a:lnTo>
                      <a:pt x="483" y="80"/>
                    </a:lnTo>
                    <a:lnTo>
                      <a:pt x="488" y="80"/>
                    </a:lnTo>
                    <a:lnTo>
                      <a:pt x="453" y="75"/>
                    </a:lnTo>
                    <a:lnTo>
                      <a:pt x="473" y="75"/>
                    </a:lnTo>
                    <a:lnTo>
                      <a:pt x="468" y="75"/>
                    </a:lnTo>
                    <a:lnTo>
                      <a:pt x="473" y="75"/>
                    </a:lnTo>
                    <a:lnTo>
                      <a:pt x="443" y="70"/>
                    </a:lnTo>
                    <a:lnTo>
                      <a:pt x="438" y="70"/>
                    </a:lnTo>
                    <a:lnTo>
                      <a:pt x="428" y="70"/>
                    </a:lnTo>
                    <a:lnTo>
                      <a:pt x="413" y="65"/>
                    </a:lnTo>
                    <a:lnTo>
                      <a:pt x="413" y="70"/>
                    </a:lnTo>
                    <a:lnTo>
                      <a:pt x="418" y="70"/>
                    </a:lnTo>
                    <a:lnTo>
                      <a:pt x="433" y="70"/>
                    </a:lnTo>
                    <a:lnTo>
                      <a:pt x="418" y="70"/>
                    </a:lnTo>
                    <a:lnTo>
                      <a:pt x="413" y="70"/>
                    </a:lnTo>
                    <a:lnTo>
                      <a:pt x="393" y="65"/>
                    </a:lnTo>
                    <a:lnTo>
                      <a:pt x="348" y="60"/>
                    </a:lnTo>
                    <a:lnTo>
                      <a:pt x="343" y="55"/>
                    </a:lnTo>
                    <a:lnTo>
                      <a:pt x="348" y="55"/>
                    </a:lnTo>
                    <a:lnTo>
                      <a:pt x="323" y="55"/>
                    </a:lnTo>
                    <a:lnTo>
                      <a:pt x="318" y="50"/>
                    </a:lnTo>
                    <a:lnTo>
                      <a:pt x="244" y="40"/>
                    </a:lnTo>
                    <a:lnTo>
                      <a:pt x="249" y="40"/>
                    </a:lnTo>
                    <a:lnTo>
                      <a:pt x="144" y="25"/>
                    </a:lnTo>
                    <a:lnTo>
                      <a:pt x="129" y="20"/>
                    </a:lnTo>
                    <a:lnTo>
                      <a:pt x="124" y="20"/>
                    </a:lnTo>
                    <a:lnTo>
                      <a:pt x="114" y="20"/>
                    </a:lnTo>
                    <a:lnTo>
                      <a:pt x="74" y="15"/>
                    </a:lnTo>
                    <a:lnTo>
                      <a:pt x="54" y="10"/>
                    </a:lnTo>
                    <a:lnTo>
                      <a:pt x="49" y="10"/>
                    </a:lnTo>
                    <a:lnTo>
                      <a:pt x="34" y="5"/>
                    </a:lnTo>
                    <a:lnTo>
                      <a:pt x="20" y="5"/>
                    </a:lnTo>
                    <a:lnTo>
                      <a:pt x="0" y="0"/>
                    </a:lnTo>
                    <a:lnTo>
                      <a:pt x="10" y="5"/>
                    </a:lnTo>
                    <a:lnTo>
                      <a:pt x="5" y="5"/>
                    </a:lnTo>
                    <a:lnTo>
                      <a:pt x="0" y="5"/>
                    </a:lnTo>
                    <a:lnTo>
                      <a:pt x="10" y="5"/>
                    </a:lnTo>
                    <a:lnTo>
                      <a:pt x="25" y="10"/>
                    </a:lnTo>
                    <a:lnTo>
                      <a:pt x="15" y="5"/>
                    </a:lnTo>
                    <a:lnTo>
                      <a:pt x="29" y="10"/>
                    </a:lnTo>
                    <a:lnTo>
                      <a:pt x="34" y="10"/>
                    </a:lnTo>
                    <a:lnTo>
                      <a:pt x="44" y="10"/>
                    </a:lnTo>
                    <a:lnTo>
                      <a:pt x="49" y="10"/>
                    </a:lnTo>
                    <a:lnTo>
                      <a:pt x="59" y="15"/>
                    </a:lnTo>
                    <a:lnTo>
                      <a:pt x="54" y="15"/>
                    </a:lnTo>
                    <a:lnTo>
                      <a:pt x="74" y="15"/>
                    </a:lnTo>
                    <a:lnTo>
                      <a:pt x="89" y="20"/>
                    </a:lnTo>
                    <a:lnTo>
                      <a:pt x="104" y="20"/>
                    </a:lnTo>
                    <a:lnTo>
                      <a:pt x="119" y="25"/>
                    </a:lnTo>
                    <a:lnTo>
                      <a:pt x="154" y="30"/>
                    </a:lnTo>
                    <a:lnTo>
                      <a:pt x="149" y="30"/>
                    </a:lnTo>
                    <a:lnTo>
                      <a:pt x="164" y="30"/>
                    </a:lnTo>
                    <a:lnTo>
                      <a:pt x="179" y="35"/>
                    </a:lnTo>
                    <a:lnTo>
                      <a:pt x="184" y="35"/>
                    </a:lnTo>
                    <a:lnTo>
                      <a:pt x="179" y="35"/>
                    </a:lnTo>
                    <a:lnTo>
                      <a:pt x="189" y="35"/>
                    </a:lnTo>
                    <a:lnTo>
                      <a:pt x="199" y="35"/>
                    </a:lnTo>
                    <a:lnTo>
                      <a:pt x="209" y="40"/>
                    </a:lnTo>
                    <a:lnTo>
                      <a:pt x="219" y="40"/>
                    </a:lnTo>
                    <a:lnTo>
                      <a:pt x="214" y="40"/>
                    </a:lnTo>
                    <a:close/>
                  </a:path>
                </a:pathLst>
              </a:custGeom>
              <a:solidFill>
                <a:srgbClr val="CCDADA"/>
              </a:solidFill>
              <a:ln w="9525">
                <a:noFill/>
                <a:round/>
                <a:headEnd/>
                <a:tailEnd/>
              </a:ln>
            </p:spPr>
            <p:txBody>
              <a:bodyPr/>
              <a:lstStyle/>
              <a:p>
                <a:endParaRPr lang="it-IT"/>
              </a:p>
            </p:txBody>
          </p:sp>
          <p:sp>
            <p:nvSpPr>
              <p:cNvPr id="4136" name="Freeform 33"/>
              <p:cNvSpPr>
                <a:spLocks/>
              </p:cNvSpPr>
              <p:nvPr/>
            </p:nvSpPr>
            <p:spPr bwMode="auto">
              <a:xfrm>
                <a:off x="772" y="5611"/>
                <a:ext cx="2506" cy="403"/>
              </a:xfrm>
              <a:custGeom>
                <a:avLst/>
                <a:gdLst>
                  <a:gd name="T0" fmla="*/ 284 w 2506"/>
                  <a:gd name="T1" fmla="*/ 50 h 403"/>
                  <a:gd name="T2" fmla="*/ 314 w 2506"/>
                  <a:gd name="T3" fmla="*/ 50 h 403"/>
                  <a:gd name="T4" fmla="*/ 358 w 2506"/>
                  <a:gd name="T5" fmla="*/ 60 h 403"/>
                  <a:gd name="T6" fmla="*/ 443 w 2506"/>
                  <a:gd name="T7" fmla="*/ 74 h 403"/>
                  <a:gd name="T8" fmla="*/ 523 w 2506"/>
                  <a:gd name="T9" fmla="*/ 84 h 403"/>
                  <a:gd name="T10" fmla="*/ 712 w 2506"/>
                  <a:gd name="T11" fmla="*/ 119 h 403"/>
                  <a:gd name="T12" fmla="*/ 787 w 2506"/>
                  <a:gd name="T13" fmla="*/ 129 h 403"/>
                  <a:gd name="T14" fmla="*/ 867 w 2506"/>
                  <a:gd name="T15" fmla="*/ 144 h 403"/>
                  <a:gd name="T16" fmla="*/ 882 w 2506"/>
                  <a:gd name="T17" fmla="*/ 144 h 403"/>
                  <a:gd name="T18" fmla="*/ 1006 w 2506"/>
                  <a:gd name="T19" fmla="*/ 164 h 403"/>
                  <a:gd name="T20" fmla="*/ 1136 w 2506"/>
                  <a:gd name="T21" fmla="*/ 184 h 403"/>
                  <a:gd name="T22" fmla="*/ 1250 w 2506"/>
                  <a:gd name="T23" fmla="*/ 204 h 403"/>
                  <a:gd name="T24" fmla="*/ 1494 w 2506"/>
                  <a:gd name="T25" fmla="*/ 244 h 403"/>
                  <a:gd name="T26" fmla="*/ 1599 w 2506"/>
                  <a:gd name="T27" fmla="*/ 259 h 403"/>
                  <a:gd name="T28" fmla="*/ 1744 w 2506"/>
                  <a:gd name="T29" fmla="*/ 284 h 403"/>
                  <a:gd name="T30" fmla="*/ 1808 w 2506"/>
                  <a:gd name="T31" fmla="*/ 294 h 403"/>
                  <a:gd name="T32" fmla="*/ 1833 w 2506"/>
                  <a:gd name="T33" fmla="*/ 299 h 403"/>
                  <a:gd name="T34" fmla="*/ 1943 w 2506"/>
                  <a:gd name="T35" fmla="*/ 314 h 403"/>
                  <a:gd name="T36" fmla="*/ 1993 w 2506"/>
                  <a:gd name="T37" fmla="*/ 324 h 403"/>
                  <a:gd name="T38" fmla="*/ 2038 w 2506"/>
                  <a:gd name="T39" fmla="*/ 329 h 403"/>
                  <a:gd name="T40" fmla="*/ 2177 w 2506"/>
                  <a:gd name="T41" fmla="*/ 354 h 403"/>
                  <a:gd name="T42" fmla="*/ 2262 w 2506"/>
                  <a:gd name="T43" fmla="*/ 363 h 403"/>
                  <a:gd name="T44" fmla="*/ 2312 w 2506"/>
                  <a:gd name="T45" fmla="*/ 373 h 403"/>
                  <a:gd name="T46" fmla="*/ 2371 w 2506"/>
                  <a:gd name="T47" fmla="*/ 383 h 403"/>
                  <a:gd name="T48" fmla="*/ 2466 w 2506"/>
                  <a:gd name="T49" fmla="*/ 398 h 403"/>
                  <a:gd name="T50" fmla="*/ 2501 w 2506"/>
                  <a:gd name="T51" fmla="*/ 403 h 403"/>
                  <a:gd name="T52" fmla="*/ 2466 w 2506"/>
                  <a:gd name="T53" fmla="*/ 398 h 403"/>
                  <a:gd name="T54" fmla="*/ 2401 w 2506"/>
                  <a:gd name="T55" fmla="*/ 388 h 403"/>
                  <a:gd name="T56" fmla="*/ 2352 w 2506"/>
                  <a:gd name="T57" fmla="*/ 378 h 403"/>
                  <a:gd name="T58" fmla="*/ 2262 w 2506"/>
                  <a:gd name="T59" fmla="*/ 363 h 403"/>
                  <a:gd name="T60" fmla="*/ 2222 w 2506"/>
                  <a:gd name="T61" fmla="*/ 359 h 403"/>
                  <a:gd name="T62" fmla="*/ 2202 w 2506"/>
                  <a:gd name="T63" fmla="*/ 354 h 403"/>
                  <a:gd name="T64" fmla="*/ 2112 w 2506"/>
                  <a:gd name="T65" fmla="*/ 339 h 403"/>
                  <a:gd name="T66" fmla="*/ 2048 w 2506"/>
                  <a:gd name="T67" fmla="*/ 329 h 403"/>
                  <a:gd name="T68" fmla="*/ 1948 w 2506"/>
                  <a:gd name="T69" fmla="*/ 314 h 403"/>
                  <a:gd name="T70" fmla="*/ 1928 w 2506"/>
                  <a:gd name="T71" fmla="*/ 309 h 403"/>
                  <a:gd name="T72" fmla="*/ 1873 w 2506"/>
                  <a:gd name="T73" fmla="*/ 299 h 403"/>
                  <a:gd name="T74" fmla="*/ 1823 w 2506"/>
                  <a:gd name="T75" fmla="*/ 294 h 403"/>
                  <a:gd name="T76" fmla="*/ 1793 w 2506"/>
                  <a:gd name="T77" fmla="*/ 289 h 403"/>
                  <a:gd name="T78" fmla="*/ 1729 w 2506"/>
                  <a:gd name="T79" fmla="*/ 279 h 403"/>
                  <a:gd name="T80" fmla="*/ 1689 w 2506"/>
                  <a:gd name="T81" fmla="*/ 269 h 403"/>
                  <a:gd name="T82" fmla="*/ 1619 w 2506"/>
                  <a:gd name="T83" fmla="*/ 259 h 403"/>
                  <a:gd name="T84" fmla="*/ 1509 w 2506"/>
                  <a:gd name="T85" fmla="*/ 244 h 403"/>
                  <a:gd name="T86" fmla="*/ 1445 w 2506"/>
                  <a:gd name="T87" fmla="*/ 229 h 403"/>
                  <a:gd name="T88" fmla="*/ 1385 w 2506"/>
                  <a:gd name="T89" fmla="*/ 224 h 403"/>
                  <a:gd name="T90" fmla="*/ 1320 w 2506"/>
                  <a:gd name="T91" fmla="*/ 214 h 403"/>
                  <a:gd name="T92" fmla="*/ 1186 w 2506"/>
                  <a:gd name="T93" fmla="*/ 189 h 403"/>
                  <a:gd name="T94" fmla="*/ 1136 w 2506"/>
                  <a:gd name="T95" fmla="*/ 179 h 403"/>
                  <a:gd name="T96" fmla="*/ 1016 w 2506"/>
                  <a:gd name="T97" fmla="*/ 159 h 403"/>
                  <a:gd name="T98" fmla="*/ 822 w 2506"/>
                  <a:gd name="T99" fmla="*/ 129 h 403"/>
                  <a:gd name="T100" fmla="*/ 672 w 2506"/>
                  <a:gd name="T101" fmla="*/ 104 h 403"/>
                  <a:gd name="T102" fmla="*/ 553 w 2506"/>
                  <a:gd name="T103" fmla="*/ 89 h 403"/>
                  <a:gd name="T104" fmla="*/ 493 w 2506"/>
                  <a:gd name="T105" fmla="*/ 79 h 403"/>
                  <a:gd name="T106" fmla="*/ 473 w 2506"/>
                  <a:gd name="T107" fmla="*/ 74 h 403"/>
                  <a:gd name="T108" fmla="*/ 418 w 2506"/>
                  <a:gd name="T109" fmla="*/ 65 h 403"/>
                  <a:gd name="T110" fmla="*/ 348 w 2506"/>
                  <a:gd name="T111" fmla="*/ 55 h 403"/>
                  <a:gd name="T112" fmla="*/ 124 w 2506"/>
                  <a:gd name="T113" fmla="*/ 20 h 403"/>
                  <a:gd name="T114" fmla="*/ 35 w 2506"/>
                  <a:gd name="T115" fmla="*/ 5 h 403"/>
                  <a:gd name="T116" fmla="*/ 15 w 2506"/>
                  <a:gd name="T117" fmla="*/ 5 h 403"/>
                  <a:gd name="T118" fmla="*/ 59 w 2506"/>
                  <a:gd name="T119" fmla="*/ 10 h 403"/>
                  <a:gd name="T120" fmla="*/ 154 w 2506"/>
                  <a:gd name="T121" fmla="*/ 25 h 403"/>
                  <a:gd name="T122" fmla="*/ 189 w 2506"/>
                  <a:gd name="T123" fmla="*/ 30 h 4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6"/>
                  <a:gd name="T187" fmla="*/ 0 h 403"/>
                  <a:gd name="T188" fmla="*/ 2506 w 2506"/>
                  <a:gd name="T189" fmla="*/ 403 h 4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6" h="403">
                    <a:moveTo>
                      <a:pt x="214" y="40"/>
                    </a:moveTo>
                    <a:lnTo>
                      <a:pt x="214" y="40"/>
                    </a:lnTo>
                    <a:lnTo>
                      <a:pt x="219" y="40"/>
                    </a:lnTo>
                    <a:lnTo>
                      <a:pt x="229" y="40"/>
                    </a:lnTo>
                    <a:lnTo>
                      <a:pt x="249" y="45"/>
                    </a:lnTo>
                    <a:lnTo>
                      <a:pt x="279" y="45"/>
                    </a:lnTo>
                    <a:lnTo>
                      <a:pt x="284" y="50"/>
                    </a:lnTo>
                    <a:lnTo>
                      <a:pt x="279" y="45"/>
                    </a:lnTo>
                    <a:lnTo>
                      <a:pt x="289" y="50"/>
                    </a:lnTo>
                    <a:lnTo>
                      <a:pt x="294" y="50"/>
                    </a:lnTo>
                    <a:lnTo>
                      <a:pt x="284" y="50"/>
                    </a:lnTo>
                    <a:lnTo>
                      <a:pt x="314" y="50"/>
                    </a:lnTo>
                    <a:lnTo>
                      <a:pt x="304" y="50"/>
                    </a:lnTo>
                    <a:lnTo>
                      <a:pt x="294" y="50"/>
                    </a:lnTo>
                    <a:lnTo>
                      <a:pt x="324" y="55"/>
                    </a:lnTo>
                    <a:lnTo>
                      <a:pt x="329" y="55"/>
                    </a:lnTo>
                    <a:lnTo>
                      <a:pt x="358" y="60"/>
                    </a:lnTo>
                    <a:lnTo>
                      <a:pt x="373" y="60"/>
                    </a:lnTo>
                    <a:lnTo>
                      <a:pt x="368" y="60"/>
                    </a:lnTo>
                    <a:lnTo>
                      <a:pt x="388" y="65"/>
                    </a:lnTo>
                    <a:lnTo>
                      <a:pt x="383" y="65"/>
                    </a:lnTo>
                    <a:lnTo>
                      <a:pt x="393" y="65"/>
                    </a:lnTo>
                    <a:lnTo>
                      <a:pt x="398" y="65"/>
                    </a:lnTo>
                    <a:lnTo>
                      <a:pt x="443" y="74"/>
                    </a:lnTo>
                    <a:lnTo>
                      <a:pt x="508" y="84"/>
                    </a:lnTo>
                    <a:lnTo>
                      <a:pt x="513" y="84"/>
                    </a:lnTo>
                    <a:lnTo>
                      <a:pt x="518" y="84"/>
                    </a:lnTo>
                    <a:lnTo>
                      <a:pt x="523" y="84"/>
                    </a:lnTo>
                    <a:lnTo>
                      <a:pt x="573" y="94"/>
                    </a:lnTo>
                    <a:lnTo>
                      <a:pt x="593" y="99"/>
                    </a:lnTo>
                    <a:lnTo>
                      <a:pt x="662" y="109"/>
                    </a:lnTo>
                    <a:lnTo>
                      <a:pt x="687" y="114"/>
                    </a:lnTo>
                    <a:lnTo>
                      <a:pt x="712" y="119"/>
                    </a:lnTo>
                    <a:lnTo>
                      <a:pt x="727" y="119"/>
                    </a:lnTo>
                    <a:lnTo>
                      <a:pt x="737" y="119"/>
                    </a:lnTo>
                    <a:lnTo>
                      <a:pt x="742" y="124"/>
                    </a:lnTo>
                    <a:lnTo>
                      <a:pt x="747" y="124"/>
                    </a:lnTo>
                    <a:lnTo>
                      <a:pt x="742" y="119"/>
                    </a:lnTo>
                    <a:lnTo>
                      <a:pt x="767" y="124"/>
                    </a:lnTo>
                    <a:lnTo>
                      <a:pt x="787" y="129"/>
                    </a:lnTo>
                    <a:lnTo>
                      <a:pt x="782" y="129"/>
                    </a:lnTo>
                    <a:lnTo>
                      <a:pt x="792" y="129"/>
                    </a:lnTo>
                    <a:lnTo>
                      <a:pt x="797" y="129"/>
                    </a:lnTo>
                    <a:lnTo>
                      <a:pt x="822" y="134"/>
                    </a:lnTo>
                    <a:lnTo>
                      <a:pt x="817" y="134"/>
                    </a:lnTo>
                    <a:lnTo>
                      <a:pt x="872" y="144"/>
                    </a:lnTo>
                    <a:lnTo>
                      <a:pt x="867" y="144"/>
                    </a:lnTo>
                    <a:lnTo>
                      <a:pt x="872" y="144"/>
                    </a:lnTo>
                    <a:lnTo>
                      <a:pt x="877" y="144"/>
                    </a:lnTo>
                    <a:lnTo>
                      <a:pt x="872" y="144"/>
                    </a:lnTo>
                    <a:lnTo>
                      <a:pt x="877" y="144"/>
                    </a:lnTo>
                    <a:lnTo>
                      <a:pt x="882" y="144"/>
                    </a:lnTo>
                    <a:lnTo>
                      <a:pt x="877" y="144"/>
                    </a:lnTo>
                    <a:lnTo>
                      <a:pt x="887" y="144"/>
                    </a:lnTo>
                    <a:lnTo>
                      <a:pt x="882" y="144"/>
                    </a:lnTo>
                    <a:lnTo>
                      <a:pt x="902" y="149"/>
                    </a:lnTo>
                    <a:lnTo>
                      <a:pt x="946" y="154"/>
                    </a:lnTo>
                    <a:lnTo>
                      <a:pt x="956" y="154"/>
                    </a:lnTo>
                    <a:lnTo>
                      <a:pt x="991" y="164"/>
                    </a:lnTo>
                    <a:lnTo>
                      <a:pt x="996" y="164"/>
                    </a:lnTo>
                    <a:lnTo>
                      <a:pt x="1006" y="164"/>
                    </a:lnTo>
                    <a:lnTo>
                      <a:pt x="1046" y="169"/>
                    </a:lnTo>
                    <a:lnTo>
                      <a:pt x="1041" y="169"/>
                    </a:lnTo>
                    <a:lnTo>
                      <a:pt x="1051" y="169"/>
                    </a:lnTo>
                    <a:lnTo>
                      <a:pt x="1046" y="169"/>
                    </a:lnTo>
                    <a:lnTo>
                      <a:pt x="1116" y="184"/>
                    </a:lnTo>
                    <a:lnTo>
                      <a:pt x="1136" y="184"/>
                    </a:lnTo>
                    <a:lnTo>
                      <a:pt x="1186" y="194"/>
                    </a:lnTo>
                    <a:lnTo>
                      <a:pt x="1245" y="204"/>
                    </a:lnTo>
                    <a:lnTo>
                      <a:pt x="1255" y="204"/>
                    </a:lnTo>
                    <a:lnTo>
                      <a:pt x="1250" y="204"/>
                    </a:lnTo>
                    <a:lnTo>
                      <a:pt x="1370" y="224"/>
                    </a:lnTo>
                    <a:lnTo>
                      <a:pt x="1395" y="229"/>
                    </a:lnTo>
                    <a:lnTo>
                      <a:pt x="1390" y="229"/>
                    </a:lnTo>
                    <a:lnTo>
                      <a:pt x="1475" y="239"/>
                    </a:lnTo>
                    <a:lnTo>
                      <a:pt x="1470" y="239"/>
                    </a:lnTo>
                    <a:lnTo>
                      <a:pt x="1494" y="244"/>
                    </a:lnTo>
                    <a:lnTo>
                      <a:pt x="1514" y="249"/>
                    </a:lnTo>
                    <a:lnTo>
                      <a:pt x="1524" y="249"/>
                    </a:lnTo>
                    <a:lnTo>
                      <a:pt x="1554" y="254"/>
                    </a:lnTo>
                    <a:lnTo>
                      <a:pt x="1574" y="254"/>
                    </a:lnTo>
                    <a:lnTo>
                      <a:pt x="1599" y="259"/>
                    </a:lnTo>
                    <a:lnTo>
                      <a:pt x="1604" y="264"/>
                    </a:lnTo>
                    <a:lnTo>
                      <a:pt x="1614" y="264"/>
                    </a:lnTo>
                    <a:lnTo>
                      <a:pt x="1649" y="269"/>
                    </a:lnTo>
                    <a:lnTo>
                      <a:pt x="1714" y="279"/>
                    </a:lnTo>
                    <a:lnTo>
                      <a:pt x="1694" y="274"/>
                    </a:lnTo>
                    <a:lnTo>
                      <a:pt x="1744" y="284"/>
                    </a:lnTo>
                    <a:lnTo>
                      <a:pt x="1739" y="284"/>
                    </a:lnTo>
                    <a:lnTo>
                      <a:pt x="1793" y="289"/>
                    </a:lnTo>
                    <a:lnTo>
                      <a:pt x="1788" y="289"/>
                    </a:lnTo>
                    <a:lnTo>
                      <a:pt x="1798" y="294"/>
                    </a:lnTo>
                    <a:lnTo>
                      <a:pt x="1793" y="294"/>
                    </a:lnTo>
                    <a:lnTo>
                      <a:pt x="1808" y="294"/>
                    </a:lnTo>
                    <a:lnTo>
                      <a:pt x="1813" y="294"/>
                    </a:lnTo>
                    <a:lnTo>
                      <a:pt x="1818" y="294"/>
                    </a:lnTo>
                    <a:lnTo>
                      <a:pt x="1813" y="294"/>
                    </a:lnTo>
                    <a:lnTo>
                      <a:pt x="1818" y="294"/>
                    </a:lnTo>
                    <a:lnTo>
                      <a:pt x="1838" y="299"/>
                    </a:lnTo>
                    <a:lnTo>
                      <a:pt x="1833" y="299"/>
                    </a:lnTo>
                    <a:lnTo>
                      <a:pt x="1853" y="299"/>
                    </a:lnTo>
                    <a:lnTo>
                      <a:pt x="1898" y="309"/>
                    </a:lnTo>
                    <a:lnTo>
                      <a:pt x="1903" y="309"/>
                    </a:lnTo>
                    <a:lnTo>
                      <a:pt x="1913" y="309"/>
                    </a:lnTo>
                    <a:lnTo>
                      <a:pt x="1908" y="309"/>
                    </a:lnTo>
                    <a:lnTo>
                      <a:pt x="1933" y="314"/>
                    </a:lnTo>
                    <a:lnTo>
                      <a:pt x="1928" y="314"/>
                    </a:lnTo>
                    <a:lnTo>
                      <a:pt x="1943" y="314"/>
                    </a:lnTo>
                    <a:lnTo>
                      <a:pt x="1933" y="314"/>
                    </a:lnTo>
                    <a:lnTo>
                      <a:pt x="1943" y="314"/>
                    </a:lnTo>
                    <a:lnTo>
                      <a:pt x="1953" y="319"/>
                    </a:lnTo>
                    <a:lnTo>
                      <a:pt x="1968" y="319"/>
                    </a:lnTo>
                    <a:lnTo>
                      <a:pt x="1993" y="324"/>
                    </a:lnTo>
                    <a:lnTo>
                      <a:pt x="1998" y="324"/>
                    </a:lnTo>
                    <a:lnTo>
                      <a:pt x="2008" y="324"/>
                    </a:lnTo>
                    <a:lnTo>
                      <a:pt x="2043" y="329"/>
                    </a:lnTo>
                    <a:lnTo>
                      <a:pt x="2038" y="329"/>
                    </a:lnTo>
                    <a:lnTo>
                      <a:pt x="2092" y="339"/>
                    </a:lnTo>
                    <a:lnTo>
                      <a:pt x="2087" y="339"/>
                    </a:lnTo>
                    <a:lnTo>
                      <a:pt x="2112" y="344"/>
                    </a:lnTo>
                    <a:lnTo>
                      <a:pt x="2107" y="344"/>
                    </a:lnTo>
                    <a:lnTo>
                      <a:pt x="2152" y="349"/>
                    </a:lnTo>
                    <a:lnTo>
                      <a:pt x="2147" y="349"/>
                    </a:lnTo>
                    <a:lnTo>
                      <a:pt x="2177" y="354"/>
                    </a:lnTo>
                    <a:lnTo>
                      <a:pt x="2247" y="363"/>
                    </a:lnTo>
                    <a:lnTo>
                      <a:pt x="2242" y="363"/>
                    </a:lnTo>
                    <a:lnTo>
                      <a:pt x="2257" y="363"/>
                    </a:lnTo>
                    <a:lnTo>
                      <a:pt x="2252" y="363"/>
                    </a:lnTo>
                    <a:lnTo>
                      <a:pt x="2262" y="363"/>
                    </a:lnTo>
                    <a:lnTo>
                      <a:pt x="2267" y="368"/>
                    </a:lnTo>
                    <a:lnTo>
                      <a:pt x="2282" y="368"/>
                    </a:lnTo>
                    <a:lnTo>
                      <a:pt x="2297" y="368"/>
                    </a:lnTo>
                    <a:lnTo>
                      <a:pt x="2292" y="368"/>
                    </a:lnTo>
                    <a:lnTo>
                      <a:pt x="2312" y="373"/>
                    </a:lnTo>
                    <a:lnTo>
                      <a:pt x="2302" y="373"/>
                    </a:lnTo>
                    <a:lnTo>
                      <a:pt x="2312" y="373"/>
                    </a:lnTo>
                    <a:lnTo>
                      <a:pt x="2327" y="378"/>
                    </a:lnTo>
                    <a:lnTo>
                      <a:pt x="2322" y="378"/>
                    </a:lnTo>
                    <a:lnTo>
                      <a:pt x="2352" y="378"/>
                    </a:lnTo>
                    <a:lnTo>
                      <a:pt x="2347" y="378"/>
                    </a:lnTo>
                    <a:lnTo>
                      <a:pt x="2352" y="378"/>
                    </a:lnTo>
                    <a:lnTo>
                      <a:pt x="2357" y="383"/>
                    </a:lnTo>
                    <a:lnTo>
                      <a:pt x="2371" y="383"/>
                    </a:lnTo>
                    <a:lnTo>
                      <a:pt x="2376" y="383"/>
                    </a:lnTo>
                    <a:lnTo>
                      <a:pt x="2381" y="383"/>
                    </a:lnTo>
                    <a:lnTo>
                      <a:pt x="2376" y="383"/>
                    </a:lnTo>
                    <a:lnTo>
                      <a:pt x="2421" y="393"/>
                    </a:lnTo>
                    <a:lnTo>
                      <a:pt x="2451" y="393"/>
                    </a:lnTo>
                    <a:lnTo>
                      <a:pt x="2446" y="393"/>
                    </a:lnTo>
                    <a:lnTo>
                      <a:pt x="2466" y="398"/>
                    </a:lnTo>
                    <a:lnTo>
                      <a:pt x="2476" y="398"/>
                    </a:lnTo>
                    <a:lnTo>
                      <a:pt x="2471" y="398"/>
                    </a:lnTo>
                    <a:lnTo>
                      <a:pt x="2491" y="403"/>
                    </a:lnTo>
                    <a:lnTo>
                      <a:pt x="2486" y="403"/>
                    </a:lnTo>
                    <a:lnTo>
                      <a:pt x="2506" y="403"/>
                    </a:lnTo>
                    <a:lnTo>
                      <a:pt x="2501" y="403"/>
                    </a:lnTo>
                    <a:lnTo>
                      <a:pt x="2491" y="403"/>
                    </a:lnTo>
                    <a:lnTo>
                      <a:pt x="2496" y="403"/>
                    </a:lnTo>
                    <a:lnTo>
                      <a:pt x="2471" y="398"/>
                    </a:lnTo>
                    <a:lnTo>
                      <a:pt x="2461" y="398"/>
                    </a:lnTo>
                    <a:lnTo>
                      <a:pt x="2466" y="398"/>
                    </a:lnTo>
                    <a:lnTo>
                      <a:pt x="2451" y="393"/>
                    </a:lnTo>
                    <a:lnTo>
                      <a:pt x="2446" y="393"/>
                    </a:lnTo>
                    <a:lnTo>
                      <a:pt x="2451" y="393"/>
                    </a:lnTo>
                    <a:lnTo>
                      <a:pt x="2426" y="388"/>
                    </a:lnTo>
                    <a:lnTo>
                      <a:pt x="2426" y="393"/>
                    </a:lnTo>
                    <a:lnTo>
                      <a:pt x="2411" y="388"/>
                    </a:lnTo>
                    <a:lnTo>
                      <a:pt x="2406" y="388"/>
                    </a:lnTo>
                    <a:lnTo>
                      <a:pt x="2401" y="388"/>
                    </a:lnTo>
                    <a:lnTo>
                      <a:pt x="2396" y="388"/>
                    </a:lnTo>
                    <a:lnTo>
                      <a:pt x="2371" y="383"/>
                    </a:lnTo>
                    <a:lnTo>
                      <a:pt x="2352" y="378"/>
                    </a:lnTo>
                    <a:lnTo>
                      <a:pt x="2357" y="378"/>
                    </a:lnTo>
                    <a:lnTo>
                      <a:pt x="2332" y="373"/>
                    </a:lnTo>
                    <a:lnTo>
                      <a:pt x="2312" y="373"/>
                    </a:lnTo>
                    <a:lnTo>
                      <a:pt x="2282" y="368"/>
                    </a:lnTo>
                    <a:lnTo>
                      <a:pt x="2262" y="363"/>
                    </a:lnTo>
                    <a:lnTo>
                      <a:pt x="2267" y="363"/>
                    </a:lnTo>
                    <a:lnTo>
                      <a:pt x="2262" y="363"/>
                    </a:lnTo>
                    <a:lnTo>
                      <a:pt x="2252" y="363"/>
                    </a:lnTo>
                    <a:lnTo>
                      <a:pt x="2222" y="359"/>
                    </a:lnTo>
                    <a:lnTo>
                      <a:pt x="2227" y="359"/>
                    </a:lnTo>
                    <a:lnTo>
                      <a:pt x="2217" y="359"/>
                    </a:lnTo>
                    <a:lnTo>
                      <a:pt x="2222" y="359"/>
                    </a:lnTo>
                    <a:lnTo>
                      <a:pt x="2217" y="359"/>
                    </a:lnTo>
                    <a:lnTo>
                      <a:pt x="2222" y="359"/>
                    </a:lnTo>
                    <a:lnTo>
                      <a:pt x="2212" y="359"/>
                    </a:lnTo>
                    <a:lnTo>
                      <a:pt x="2212" y="354"/>
                    </a:lnTo>
                    <a:lnTo>
                      <a:pt x="2217" y="359"/>
                    </a:lnTo>
                    <a:lnTo>
                      <a:pt x="2202" y="354"/>
                    </a:lnTo>
                    <a:lnTo>
                      <a:pt x="2192" y="354"/>
                    </a:lnTo>
                    <a:lnTo>
                      <a:pt x="2182" y="354"/>
                    </a:lnTo>
                    <a:lnTo>
                      <a:pt x="2177" y="349"/>
                    </a:lnTo>
                    <a:lnTo>
                      <a:pt x="2162" y="349"/>
                    </a:lnTo>
                    <a:lnTo>
                      <a:pt x="2112" y="339"/>
                    </a:lnTo>
                    <a:lnTo>
                      <a:pt x="2087" y="339"/>
                    </a:lnTo>
                    <a:lnTo>
                      <a:pt x="2082" y="334"/>
                    </a:lnTo>
                    <a:lnTo>
                      <a:pt x="2063" y="334"/>
                    </a:lnTo>
                    <a:lnTo>
                      <a:pt x="2072" y="334"/>
                    </a:lnTo>
                    <a:lnTo>
                      <a:pt x="2048" y="329"/>
                    </a:lnTo>
                    <a:lnTo>
                      <a:pt x="2038" y="329"/>
                    </a:lnTo>
                    <a:lnTo>
                      <a:pt x="2043" y="329"/>
                    </a:lnTo>
                    <a:lnTo>
                      <a:pt x="2033" y="329"/>
                    </a:lnTo>
                    <a:lnTo>
                      <a:pt x="1983" y="319"/>
                    </a:lnTo>
                    <a:lnTo>
                      <a:pt x="1993" y="319"/>
                    </a:lnTo>
                    <a:lnTo>
                      <a:pt x="1968" y="314"/>
                    </a:lnTo>
                    <a:lnTo>
                      <a:pt x="1948" y="314"/>
                    </a:lnTo>
                    <a:lnTo>
                      <a:pt x="1938" y="314"/>
                    </a:lnTo>
                    <a:lnTo>
                      <a:pt x="1933" y="309"/>
                    </a:lnTo>
                    <a:lnTo>
                      <a:pt x="1938" y="314"/>
                    </a:lnTo>
                    <a:lnTo>
                      <a:pt x="1943" y="314"/>
                    </a:lnTo>
                    <a:lnTo>
                      <a:pt x="1938" y="314"/>
                    </a:lnTo>
                    <a:lnTo>
                      <a:pt x="1928" y="309"/>
                    </a:lnTo>
                    <a:lnTo>
                      <a:pt x="1898" y="304"/>
                    </a:lnTo>
                    <a:lnTo>
                      <a:pt x="1903" y="304"/>
                    </a:lnTo>
                    <a:lnTo>
                      <a:pt x="1883" y="304"/>
                    </a:lnTo>
                    <a:lnTo>
                      <a:pt x="1873" y="299"/>
                    </a:lnTo>
                    <a:lnTo>
                      <a:pt x="1868" y="299"/>
                    </a:lnTo>
                    <a:lnTo>
                      <a:pt x="1873" y="299"/>
                    </a:lnTo>
                    <a:lnTo>
                      <a:pt x="1848" y="294"/>
                    </a:lnTo>
                    <a:lnTo>
                      <a:pt x="1853" y="299"/>
                    </a:lnTo>
                    <a:lnTo>
                      <a:pt x="1848" y="294"/>
                    </a:lnTo>
                    <a:lnTo>
                      <a:pt x="1848" y="299"/>
                    </a:lnTo>
                    <a:lnTo>
                      <a:pt x="1843" y="294"/>
                    </a:lnTo>
                    <a:lnTo>
                      <a:pt x="1838" y="294"/>
                    </a:lnTo>
                    <a:lnTo>
                      <a:pt x="1823" y="294"/>
                    </a:lnTo>
                    <a:lnTo>
                      <a:pt x="1833" y="294"/>
                    </a:lnTo>
                    <a:lnTo>
                      <a:pt x="1828" y="294"/>
                    </a:lnTo>
                    <a:lnTo>
                      <a:pt x="1808" y="289"/>
                    </a:lnTo>
                    <a:lnTo>
                      <a:pt x="1803" y="289"/>
                    </a:lnTo>
                    <a:lnTo>
                      <a:pt x="1798" y="289"/>
                    </a:lnTo>
                    <a:lnTo>
                      <a:pt x="1788" y="289"/>
                    </a:lnTo>
                    <a:lnTo>
                      <a:pt x="1793" y="289"/>
                    </a:lnTo>
                    <a:lnTo>
                      <a:pt x="1779" y="289"/>
                    </a:lnTo>
                    <a:lnTo>
                      <a:pt x="1783" y="289"/>
                    </a:lnTo>
                    <a:lnTo>
                      <a:pt x="1759" y="284"/>
                    </a:lnTo>
                    <a:lnTo>
                      <a:pt x="1754" y="279"/>
                    </a:lnTo>
                    <a:lnTo>
                      <a:pt x="1734" y="279"/>
                    </a:lnTo>
                    <a:lnTo>
                      <a:pt x="1729" y="279"/>
                    </a:lnTo>
                    <a:lnTo>
                      <a:pt x="1749" y="279"/>
                    </a:lnTo>
                    <a:lnTo>
                      <a:pt x="1734" y="279"/>
                    </a:lnTo>
                    <a:lnTo>
                      <a:pt x="1749" y="279"/>
                    </a:lnTo>
                    <a:lnTo>
                      <a:pt x="1724" y="279"/>
                    </a:lnTo>
                    <a:lnTo>
                      <a:pt x="1724" y="274"/>
                    </a:lnTo>
                    <a:lnTo>
                      <a:pt x="1684" y="269"/>
                    </a:lnTo>
                    <a:lnTo>
                      <a:pt x="1689" y="269"/>
                    </a:lnTo>
                    <a:lnTo>
                      <a:pt x="1674" y="269"/>
                    </a:lnTo>
                    <a:lnTo>
                      <a:pt x="1669" y="269"/>
                    </a:lnTo>
                    <a:lnTo>
                      <a:pt x="1654" y="264"/>
                    </a:lnTo>
                    <a:lnTo>
                      <a:pt x="1649" y="264"/>
                    </a:lnTo>
                    <a:lnTo>
                      <a:pt x="1619" y="259"/>
                    </a:lnTo>
                    <a:lnTo>
                      <a:pt x="1624" y="259"/>
                    </a:lnTo>
                    <a:lnTo>
                      <a:pt x="1619" y="259"/>
                    </a:lnTo>
                    <a:lnTo>
                      <a:pt x="1599" y="259"/>
                    </a:lnTo>
                    <a:lnTo>
                      <a:pt x="1594" y="254"/>
                    </a:lnTo>
                    <a:lnTo>
                      <a:pt x="1589" y="254"/>
                    </a:lnTo>
                    <a:lnTo>
                      <a:pt x="1539" y="249"/>
                    </a:lnTo>
                    <a:lnTo>
                      <a:pt x="1509" y="244"/>
                    </a:lnTo>
                    <a:lnTo>
                      <a:pt x="1514" y="244"/>
                    </a:lnTo>
                    <a:lnTo>
                      <a:pt x="1490" y="239"/>
                    </a:lnTo>
                    <a:lnTo>
                      <a:pt x="1494" y="239"/>
                    </a:lnTo>
                    <a:lnTo>
                      <a:pt x="1470" y="234"/>
                    </a:lnTo>
                    <a:lnTo>
                      <a:pt x="1445" y="234"/>
                    </a:lnTo>
                    <a:lnTo>
                      <a:pt x="1445" y="229"/>
                    </a:lnTo>
                    <a:lnTo>
                      <a:pt x="1410" y="229"/>
                    </a:lnTo>
                    <a:lnTo>
                      <a:pt x="1415" y="229"/>
                    </a:lnTo>
                    <a:lnTo>
                      <a:pt x="1405" y="224"/>
                    </a:lnTo>
                    <a:lnTo>
                      <a:pt x="1395" y="224"/>
                    </a:lnTo>
                    <a:lnTo>
                      <a:pt x="1405" y="224"/>
                    </a:lnTo>
                    <a:lnTo>
                      <a:pt x="1385" y="224"/>
                    </a:lnTo>
                    <a:lnTo>
                      <a:pt x="1355" y="219"/>
                    </a:lnTo>
                    <a:lnTo>
                      <a:pt x="1360" y="219"/>
                    </a:lnTo>
                    <a:lnTo>
                      <a:pt x="1345" y="214"/>
                    </a:lnTo>
                    <a:lnTo>
                      <a:pt x="1340" y="214"/>
                    </a:lnTo>
                    <a:lnTo>
                      <a:pt x="1310" y="209"/>
                    </a:lnTo>
                    <a:lnTo>
                      <a:pt x="1335" y="214"/>
                    </a:lnTo>
                    <a:lnTo>
                      <a:pt x="1315" y="209"/>
                    </a:lnTo>
                    <a:lnTo>
                      <a:pt x="1320" y="214"/>
                    </a:lnTo>
                    <a:lnTo>
                      <a:pt x="1295" y="209"/>
                    </a:lnTo>
                    <a:lnTo>
                      <a:pt x="1260" y="199"/>
                    </a:lnTo>
                    <a:lnTo>
                      <a:pt x="1201" y="189"/>
                    </a:lnTo>
                    <a:lnTo>
                      <a:pt x="1201" y="194"/>
                    </a:lnTo>
                    <a:lnTo>
                      <a:pt x="1196" y="189"/>
                    </a:lnTo>
                    <a:lnTo>
                      <a:pt x="1186" y="189"/>
                    </a:lnTo>
                    <a:lnTo>
                      <a:pt x="1171" y="189"/>
                    </a:lnTo>
                    <a:lnTo>
                      <a:pt x="1176" y="189"/>
                    </a:lnTo>
                    <a:lnTo>
                      <a:pt x="1161" y="184"/>
                    </a:lnTo>
                    <a:lnTo>
                      <a:pt x="1151" y="184"/>
                    </a:lnTo>
                    <a:lnTo>
                      <a:pt x="1161" y="184"/>
                    </a:lnTo>
                    <a:lnTo>
                      <a:pt x="1131" y="179"/>
                    </a:lnTo>
                    <a:lnTo>
                      <a:pt x="1136" y="179"/>
                    </a:lnTo>
                    <a:lnTo>
                      <a:pt x="1096" y="174"/>
                    </a:lnTo>
                    <a:lnTo>
                      <a:pt x="1041" y="164"/>
                    </a:lnTo>
                    <a:lnTo>
                      <a:pt x="1031" y="164"/>
                    </a:lnTo>
                    <a:lnTo>
                      <a:pt x="1016" y="159"/>
                    </a:lnTo>
                    <a:lnTo>
                      <a:pt x="1016" y="164"/>
                    </a:lnTo>
                    <a:lnTo>
                      <a:pt x="971" y="154"/>
                    </a:lnTo>
                    <a:lnTo>
                      <a:pt x="951" y="149"/>
                    </a:lnTo>
                    <a:lnTo>
                      <a:pt x="892" y="144"/>
                    </a:lnTo>
                    <a:lnTo>
                      <a:pt x="827" y="129"/>
                    </a:lnTo>
                    <a:lnTo>
                      <a:pt x="822" y="129"/>
                    </a:lnTo>
                    <a:lnTo>
                      <a:pt x="812" y="129"/>
                    </a:lnTo>
                    <a:lnTo>
                      <a:pt x="792" y="124"/>
                    </a:lnTo>
                    <a:lnTo>
                      <a:pt x="727" y="114"/>
                    </a:lnTo>
                    <a:lnTo>
                      <a:pt x="707" y="114"/>
                    </a:lnTo>
                    <a:lnTo>
                      <a:pt x="712" y="114"/>
                    </a:lnTo>
                    <a:lnTo>
                      <a:pt x="672" y="104"/>
                    </a:lnTo>
                    <a:lnTo>
                      <a:pt x="677" y="104"/>
                    </a:lnTo>
                    <a:lnTo>
                      <a:pt x="657" y="104"/>
                    </a:lnTo>
                    <a:lnTo>
                      <a:pt x="652" y="104"/>
                    </a:lnTo>
                    <a:lnTo>
                      <a:pt x="603" y="94"/>
                    </a:lnTo>
                    <a:lnTo>
                      <a:pt x="608" y="94"/>
                    </a:lnTo>
                    <a:lnTo>
                      <a:pt x="578" y="89"/>
                    </a:lnTo>
                    <a:lnTo>
                      <a:pt x="553" y="89"/>
                    </a:lnTo>
                    <a:lnTo>
                      <a:pt x="538" y="84"/>
                    </a:lnTo>
                    <a:lnTo>
                      <a:pt x="523" y="84"/>
                    </a:lnTo>
                    <a:lnTo>
                      <a:pt x="513" y="79"/>
                    </a:lnTo>
                    <a:lnTo>
                      <a:pt x="493" y="79"/>
                    </a:lnTo>
                    <a:lnTo>
                      <a:pt x="483" y="74"/>
                    </a:lnTo>
                    <a:lnTo>
                      <a:pt x="453" y="70"/>
                    </a:lnTo>
                    <a:lnTo>
                      <a:pt x="473" y="74"/>
                    </a:lnTo>
                    <a:lnTo>
                      <a:pt x="468" y="74"/>
                    </a:lnTo>
                    <a:lnTo>
                      <a:pt x="473" y="74"/>
                    </a:lnTo>
                    <a:lnTo>
                      <a:pt x="443" y="70"/>
                    </a:lnTo>
                    <a:lnTo>
                      <a:pt x="438" y="70"/>
                    </a:lnTo>
                    <a:lnTo>
                      <a:pt x="443" y="70"/>
                    </a:lnTo>
                    <a:lnTo>
                      <a:pt x="438" y="70"/>
                    </a:lnTo>
                    <a:lnTo>
                      <a:pt x="428" y="65"/>
                    </a:lnTo>
                    <a:lnTo>
                      <a:pt x="413" y="65"/>
                    </a:lnTo>
                    <a:lnTo>
                      <a:pt x="418" y="65"/>
                    </a:lnTo>
                    <a:lnTo>
                      <a:pt x="428" y="70"/>
                    </a:lnTo>
                    <a:lnTo>
                      <a:pt x="418" y="65"/>
                    </a:lnTo>
                    <a:lnTo>
                      <a:pt x="413" y="65"/>
                    </a:lnTo>
                    <a:lnTo>
                      <a:pt x="393" y="60"/>
                    </a:lnTo>
                    <a:lnTo>
                      <a:pt x="348" y="55"/>
                    </a:lnTo>
                    <a:lnTo>
                      <a:pt x="343" y="55"/>
                    </a:lnTo>
                    <a:lnTo>
                      <a:pt x="348" y="55"/>
                    </a:lnTo>
                    <a:lnTo>
                      <a:pt x="324" y="50"/>
                    </a:lnTo>
                    <a:lnTo>
                      <a:pt x="314" y="50"/>
                    </a:lnTo>
                    <a:lnTo>
                      <a:pt x="319" y="50"/>
                    </a:lnTo>
                    <a:lnTo>
                      <a:pt x="244" y="40"/>
                    </a:lnTo>
                    <a:lnTo>
                      <a:pt x="249" y="40"/>
                    </a:lnTo>
                    <a:lnTo>
                      <a:pt x="144" y="20"/>
                    </a:lnTo>
                    <a:lnTo>
                      <a:pt x="124" y="20"/>
                    </a:lnTo>
                    <a:lnTo>
                      <a:pt x="114" y="20"/>
                    </a:lnTo>
                    <a:lnTo>
                      <a:pt x="69" y="10"/>
                    </a:lnTo>
                    <a:lnTo>
                      <a:pt x="74" y="10"/>
                    </a:lnTo>
                    <a:lnTo>
                      <a:pt x="54" y="10"/>
                    </a:lnTo>
                    <a:lnTo>
                      <a:pt x="49" y="5"/>
                    </a:lnTo>
                    <a:lnTo>
                      <a:pt x="35" y="5"/>
                    </a:lnTo>
                    <a:lnTo>
                      <a:pt x="20" y="0"/>
                    </a:lnTo>
                    <a:lnTo>
                      <a:pt x="0" y="0"/>
                    </a:lnTo>
                    <a:lnTo>
                      <a:pt x="10" y="0"/>
                    </a:lnTo>
                    <a:lnTo>
                      <a:pt x="5" y="0"/>
                    </a:lnTo>
                    <a:lnTo>
                      <a:pt x="0" y="0"/>
                    </a:lnTo>
                    <a:lnTo>
                      <a:pt x="10" y="5"/>
                    </a:lnTo>
                    <a:lnTo>
                      <a:pt x="20" y="5"/>
                    </a:lnTo>
                    <a:lnTo>
                      <a:pt x="25" y="5"/>
                    </a:lnTo>
                    <a:lnTo>
                      <a:pt x="15" y="5"/>
                    </a:lnTo>
                    <a:lnTo>
                      <a:pt x="30" y="5"/>
                    </a:lnTo>
                    <a:lnTo>
                      <a:pt x="35" y="10"/>
                    </a:lnTo>
                    <a:lnTo>
                      <a:pt x="45" y="10"/>
                    </a:lnTo>
                    <a:lnTo>
                      <a:pt x="40" y="10"/>
                    </a:lnTo>
                    <a:lnTo>
                      <a:pt x="45" y="10"/>
                    </a:lnTo>
                    <a:lnTo>
                      <a:pt x="49" y="10"/>
                    </a:lnTo>
                    <a:lnTo>
                      <a:pt x="59" y="10"/>
                    </a:lnTo>
                    <a:lnTo>
                      <a:pt x="54" y="10"/>
                    </a:lnTo>
                    <a:lnTo>
                      <a:pt x="69" y="15"/>
                    </a:lnTo>
                    <a:lnTo>
                      <a:pt x="89" y="15"/>
                    </a:lnTo>
                    <a:lnTo>
                      <a:pt x="104" y="20"/>
                    </a:lnTo>
                    <a:lnTo>
                      <a:pt x="119" y="20"/>
                    </a:lnTo>
                    <a:lnTo>
                      <a:pt x="154" y="25"/>
                    </a:lnTo>
                    <a:lnTo>
                      <a:pt x="149" y="25"/>
                    </a:lnTo>
                    <a:lnTo>
                      <a:pt x="164" y="30"/>
                    </a:lnTo>
                    <a:lnTo>
                      <a:pt x="179" y="30"/>
                    </a:lnTo>
                    <a:lnTo>
                      <a:pt x="174" y="30"/>
                    </a:lnTo>
                    <a:lnTo>
                      <a:pt x="189" y="30"/>
                    </a:lnTo>
                    <a:lnTo>
                      <a:pt x="194" y="35"/>
                    </a:lnTo>
                    <a:lnTo>
                      <a:pt x="209" y="35"/>
                    </a:lnTo>
                    <a:lnTo>
                      <a:pt x="219" y="40"/>
                    </a:lnTo>
                    <a:lnTo>
                      <a:pt x="214" y="40"/>
                    </a:lnTo>
                    <a:close/>
                  </a:path>
                </a:pathLst>
              </a:custGeom>
              <a:solidFill>
                <a:srgbClr val="CCDADA"/>
              </a:solidFill>
              <a:ln w="9525">
                <a:noFill/>
                <a:round/>
                <a:headEnd/>
                <a:tailEnd/>
              </a:ln>
            </p:spPr>
            <p:txBody>
              <a:bodyPr/>
              <a:lstStyle/>
              <a:p>
                <a:endParaRPr lang="it-IT"/>
              </a:p>
            </p:txBody>
          </p:sp>
          <p:sp>
            <p:nvSpPr>
              <p:cNvPr id="4137" name="Freeform 34"/>
              <p:cNvSpPr>
                <a:spLocks/>
              </p:cNvSpPr>
              <p:nvPr/>
            </p:nvSpPr>
            <p:spPr bwMode="auto">
              <a:xfrm>
                <a:off x="752" y="5745"/>
                <a:ext cx="2506" cy="409"/>
              </a:xfrm>
              <a:custGeom>
                <a:avLst/>
                <a:gdLst>
                  <a:gd name="T0" fmla="*/ 284 w 2506"/>
                  <a:gd name="T1" fmla="*/ 50 h 409"/>
                  <a:gd name="T2" fmla="*/ 309 w 2506"/>
                  <a:gd name="T3" fmla="*/ 55 h 409"/>
                  <a:gd name="T4" fmla="*/ 354 w 2506"/>
                  <a:gd name="T5" fmla="*/ 65 h 409"/>
                  <a:gd name="T6" fmla="*/ 443 w 2506"/>
                  <a:gd name="T7" fmla="*/ 75 h 409"/>
                  <a:gd name="T8" fmla="*/ 523 w 2506"/>
                  <a:gd name="T9" fmla="*/ 90 h 409"/>
                  <a:gd name="T10" fmla="*/ 712 w 2506"/>
                  <a:gd name="T11" fmla="*/ 120 h 409"/>
                  <a:gd name="T12" fmla="*/ 787 w 2506"/>
                  <a:gd name="T13" fmla="*/ 135 h 409"/>
                  <a:gd name="T14" fmla="*/ 867 w 2506"/>
                  <a:gd name="T15" fmla="*/ 145 h 409"/>
                  <a:gd name="T16" fmla="*/ 882 w 2506"/>
                  <a:gd name="T17" fmla="*/ 150 h 409"/>
                  <a:gd name="T18" fmla="*/ 1006 w 2506"/>
                  <a:gd name="T19" fmla="*/ 170 h 409"/>
                  <a:gd name="T20" fmla="*/ 1136 w 2506"/>
                  <a:gd name="T21" fmla="*/ 190 h 409"/>
                  <a:gd name="T22" fmla="*/ 1250 w 2506"/>
                  <a:gd name="T23" fmla="*/ 210 h 409"/>
                  <a:gd name="T24" fmla="*/ 1495 w 2506"/>
                  <a:gd name="T25" fmla="*/ 249 h 409"/>
                  <a:gd name="T26" fmla="*/ 1599 w 2506"/>
                  <a:gd name="T27" fmla="*/ 264 h 409"/>
                  <a:gd name="T28" fmla="*/ 1744 w 2506"/>
                  <a:gd name="T29" fmla="*/ 284 h 409"/>
                  <a:gd name="T30" fmla="*/ 1808 w 2506"/>
                  <a:gd name="T31" fmla="*/ 294 h 409"/>
                  <a:gd name="T32" fmla="*/ 1833 w 2506"/>
                  <a:gd name="T33" fmla="*/ 299 h 409"/>
                  <a:gd name="T34" fmla="*/ 1943 w 2506"/>
                  <a:gd name="T35" fmla="*/ 319 h 409"/>
                  <a:gd name="T36" fmla="*/ 1993 w 2506"/>
                  <a:gd name="T37" fmla="*/ 324 h 409"/>
                  <a:gd name="T38" fmla="*/ 2038 w 2506"/>
                  <a:gd name="T39" fmla="*/ 334 h 409"/>
                  <a:gd name="T40" fmla="*/ 2177 w 2506"/>
                  <a:gd name="T41" fmla="*/ 354 h 409"/>
                  <a:gd name="T42" fmla="*/ 2262 w 2506"/>
                  <a:gd name="T43" fmla="*/ 369 h 409"/>
                  <a:gd name="T44" fmla="*/ 2312 w 2506"/>
                  <a:gd name="T45" fmla="*/ 379 h 409"/>
                  <a:gd name="T46" fmla="*/ 2372 w 2506"/>
                  <a:gd name="T47" fmla="*/ 389 h 409"/>
                  <a:gd name="T48" fmla="*/ 2466 w 2506"/>
                  <a:gd name="T49" fmla="*/ 404 h 409"/>
                  <a:gd name="T50" fmla="*/ 2501 w 2506"/>
                  <a:gd name="T51" fmla="*/ 409 h 409"/>
                  <a:gd name="T52" fmla="*/ 2466 w 2506"/>
                  <a:gd name="T53" fmla="*/ 399 h 409"/>
                  <a:gd name="T54" fmla="*/ 2401 w 2506"/>
                  <a:gd name="T55" fmla="*/ 389 h 409"/>
                  <a:gd name="T56" fmla="*/ 2352 w 2506"/>
                  <a:gd name="T57" fmla="*/ 384 h 409"/>
                  <a:gd name="T58" fmla="*/ 2262 w 2506"/>
                  <a:gd name="T59" fmla="*/ 369 h 409"/>
                  <a:gd name="T60" fmla="*/ 2222 w 2506"/>
                  <a:gd name="T61" fmla="*/ 364 h 409"/>
                  <a:gd name="T62" fmla="*/ 2197 w 2506"/>
                  <a:gd name="T63" fmla="*/ 359 h 409"/>
                  <a:gd name="T64" fmla="*/ 2112 w 2506"/>
                  <a:gd name="T65" fmla="*/ 344 h 409"/>
                  <a:gd name="T66" fmla="*/ 2048 w 2506"/>
                  <a:gd name="T67" fmla="*/ 334 h 409"/>
                  <a:gd name="T68" fmla="*/ 1948 w 2506"/>
                  <a:gd name="T69" fmla="*/ 314 h 409"/>
                  <a:gd name="T70" fmla="*/ 1928 w 2506"/>
                  <a:gd name="T71" fmla="*/ 314 h 409"/>
                  <a:gd name="T72" fmla="*/ 1873 w 2506"/>
                  <a:gd name="T73" fmla="*/ 304 h 409"/>
                  <a:gd name="T74" fmla="*/ 1823 w 2506"/>
                  <a:gd name="T75" fmla="*/ 294 h 409"/>
                  <a:gd name="T76" fmla="*/ 1794 w 2506"/>
                  <a:gd name="T77" fmla="*/ 289 h 409"/>
                  <a:gd name="T78" fmla="*/ 1729 w 2506"/>
                  <a:gd name="T79" fmla="*/ 279 h 409"/>
                  <a:gd name="T80" fmla="*/ 1689 w 2506"/>
                  <a:gd name="T81" fmla="*/ 274 h 409"/>
                  <a:gd name="T82" fmla="*/ 1614 w 2506"/>
                  <a:gd name="T83" fmla="*/ 264 h 409"/>
                  <a:gd name="T84" fmla="*/ 1510 w 2506"/>
                  <a:gd name="T85" fmla="*/ 244 h 409"/>
                  <a:gd name="T86" fmla="*/ 1445 w 2506"/>
                  <a:gd name="T87" fmla="*/ 234 h 409"/>
                  <a:gd name="T88" fmla="*/ 1385 w 2506"/>
                  <a:gd name="T89" fmla="*/ 225 h 409"/>
                  <a:gd name="T90" fmla="*/ 1320 w 2506"/>
                  <a:gd name="T91" fmla="*/ 215 h 409"/>
                  <a:gd name="T92" fmla="*/ 1186 w 2506"/>
                  <a:gd name="T93" fmla="*/ 195 h 409"/>
                  <a:gd name="T94" fmla="*/ 1136 w 2506"/>
                  <a:gd name="T95" fmla="*/ 185 h 409"/>
                  <a:gd name="T96" fmla="*/ 1011 w 2506"/>
                  <a:gd name="T97" fmla="*/ 165 h 409"/>
                  <a:gd name="T98" fmla="*/ 822 w 2506"/>
                  <a:gd name="T99" fmla="*/ 135 h 409"/>
                  <a:gd name="T100" fmla="*/ 672 w 2506"/>
                  <a:gd name="T101" fmla="*/ 110 h 409"/>
                  <a:gd name="T102" fmla="*/ 553 w 2506"/>
                  <a:gd name="T103" fmla="*/ 90 h 409"/>
                  <a:gd name="T104" fmla="*/ 493 w 2506"/>
                  <a:gd name="T105" fmla="*/ 80 h 409"/>
                  <a:gd name="T106" fmla="*/ 468 w 2506"/>
                  <a:gd name="T107" fmla="*/ 75 h 409"/>
                  <a:gd name="T108" fmla="*/ 418 w 2506"/>
                  <a:gd name="T109" fmla="*/ 70 h 409"/>
                  <a:gd name="T110" fmla="*/ 349 w 2506"/>
                  <a:gd name="T111" fmla="*/ 60 h 409"/>
                  <a:gd name="T112" fmla="*/ 124 w 2506"/>
                  <a:gd name="T113" fmla="*/ 25 h 409"/>
                  <a:gd name="T114" fmla="*/ 35 w 2506"/>
                  <a:gd name="T115" fmla="*/ 10 h 409"/>
                  <a:gd name="T116" fmla="*/ 15 w 2506"/>
                  <a:gd name="T117" fmla="*/ 10 h 409"/>
                  <a:gd name="T118" fmla="*/ 55 w 2506"/>
                  <a:gd name="T119" fmla="*/ 15 h 409"/>
                  <a:gd name="T120" fmla="*/ 154 w 2506"/>
                  <a:gd name="T121" fmla="*/ 30 h 409"/>
                  <a:gd name="T122" fmla="*/ 189 w 2506"/>
                  <a:gd name="T123" fmla="*/ 35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06"/>
                  <a:gd name="T187" fmla="*/ 0 h 409"/>
                  <a:gd name="T188" fmla="*/ 2506 w 2506"/>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06" h="409">
                    <a:moveTo>
                      <a:pt x="214" y="40"/>
                    </a:moveTo>
                    <a:lnTo>
                      <a:pt x="214" y="40"/>
                    </a:lnTo>
                    <a:lnTo>
                      <a:pt x="219" y="40"/>
                    </a:lnTo>
                    <a:lnTo>
                      <a:pt x="229" y="45"/>
                    </a:lnTo>
                    <a:lnTo>
                      <a:pt x="249" y="45"/>
                    </a:lnTo>
                    <a:lnTo>
                      <a:pt x="279" y="50"/>
                    </a:lnTo>
                    <a:lnTo>
                      <a:pt x="284" y="50"/>
                    </a:lnTo>
                    <a:lnTo>
                      <a:pt x="279" y="50"/>
                    </a:lnTo>
                    <a:lnTo>
                      <a:pt x="289" y="50"/>
                    </a:lnTo>
                    <a:lnTo>
                      <a:pt x="284" y="50"/>
                    </a:lnTo>
                    <a:lnTo>
                      <a:pt x="289" y="50"/>
                    </a:lnTo>
                    <a:lnTo>
                      <a:pt x="284" y="50"/>
                    </a:lnTo>
                    <a:lnTo>
                      <a:pt x="309" y="55"/>
                    </a:lnTo>
                    <a:lnTo>
                      <a:pt x="304" y="55"/>
                    </a:lnTo>
                    <a:lnTo>
                      <a:pt x="294" y="50"/>
                    </a:lnTo>
                    <a:lnTo>
                      <a:pt x="294" y="55"/>
                    </a:lnTo>
                    <a:lnTo>
                      <a:pt x="324" y="60"/>
                    </a:lnTo>
                    <a:lnTo>
                      <a:pt x="324" y="55"/>
                    </a:lnTo>
                    <a:lnTo>
                      <a:pt x="354" y="65"/>
                    </a:lnTo>
                    <a:lnTo>
                      <a:pt x="373" y="65"/>
                    </a:lnTo>
                    <a:lnTo>
                      <a:pt x="368" y="65"/>
                    </a:lnTo>
                    <a:lnTo>
                      <a:pt x="388" y="70"/>
                    </a:lnTo>
                    <a:lnTo>
                      <a:pt x="383" y="65"/>
                    </a:lnTo>
                    <a:lnTo>
                      <a:pt x="393" y="70"/>
                    </a:lnTo>
                    <a:lnTo>
                      <a:pt x="398" y="70"/>
                    </a:lnTo>
                    <a:lnTo>
                      <a:pt x="443" y="75"/>
                    </a:lnTo>
                    <a:lnTo>
                      <a:pt x="503" y="90"/>
                    </a:lnTo>
                    <a:lnTo>
                      <a:pt x="513" y="90"/>
                    </a:lnTo>
                    <a:lnTo>
                      <a:pt x="518" y="90"/>
                    </a:lnTo>
                    <a:lnTo>
                      <a:pt x="523" y="90"/>
                    </a:lnTo>
                    <a:lnTo>
                      <a:pt x="573" y="100"/>
                    </a:lnTo>
                    <a:lnTo>
                      <a:pt x="593" y="100"/>
                    </a:lnTo>
                    <a:lnTo>
                      <a:pt x="657" y="110"/>
                    </a:lnTo>
                    <a:lnTo>
                      <a:pt x="682" y="115"/>
                    </a:lnTo>
                    <a:lnTo>
                      <a:pt x="712" y="120"/>
                    </a:lnTo>
                    <a:lnTo>
                      <a:pt x="727" y="125"/>
                    </a:lnTo>
                    <a:lnTo>
                      <a:pt x="737" y="125"/>
                    </a:lnTo>
                    <a:lnTo>
                      <a:pt x="742" y="125"/>
                    </a:lnTo>
                    <a:lnTo>
                      <a:pt x="747" y="125"/>
                    </a:lnTo>
                    <a:lnTo>
                      <a:pt x="742" y="125"/>
                    </a:lnTo>
                    <a:lnTo>
                      <a:pt x="767" y="130"/>
                    </a:lnTo>
                    <a:lnTo>
                      <a:pt x="787" y="135"/>
                    </a:lnTo>
                    <a:lnTo>
                      <a:pt x="782" y="130"/>
                    </a:lnTo>
                    <a:lnTo>
                      <a:pt x="792" y="135"/>
                    </a:lnTo>
                    <a:lnTo>
                      <a:pt x="822" y="140"/>
                    </a:lnTo>
                    <a:lnTo>
                      <a:pt x="817" y="140"/>
                    </a:lnTo>
                    <a:lnTo>
                      <a:pt x="872" y="145"/>
                    </a:lnTo>
                    <a:lnTo>
                      <a:pt x="867" y="145"/>
                    </a:lnTo>
                    <a:lnTo>
                      <a:pt x="872" y="145"/>
                    </a:lnTo>
                    <a:lnTo>
                      <a:pt x="877" y="145"/>
                    </a:lnTo>
                    <a:lnTo>
                      <a:pt x="882" y="145"/>
                    </a:lnTo>
                    <a:lnTo>
                      <a:pt x="877" y="145"/>
                    </a:lnTo>
                    <a:lnTo>
                      <a:pt x="882" y="150"/>
                    </a:lnTo>
                    <a:lnTo>
                      <a:pt x="902" y="150"/>
                    </a:lnTo>
                    <a:lnTo>
                      <a:pt x="941" y="160"/>
                    </a:lnTo>
                    <a:lnTo>
                      <a:pt x="951" y="160"/>
                    </a:lnTo>
                    <a:lnTo>
                      <a:pt x="991" y="165"/>
                    </a:lnTo>
                    <a:lnTo>
                      <a:pt x="996" y="165"/>
                    </a:lnTo>
                    <a:lnTo>
                      <a:pt x="1006" y="170"/>
                    </a:lnTo>
                    <a:lnTo>
                      <a:pt x="1046" y="175"/>
                    </a:lnTo>
                    <a:lnTo>
                      <a:pt x="1041" y="175"/>
                    </a:lnTo>
                    <a:lnTo>
                      <a:pt x="1046" y="175"/>
                    </a:lnTo>
                    <a:lnTo>
                      <a:pt x="1116" y="185"/>
                    </a:lnTo>
                    <a:lnTo>
                      <a:pt x="1136" y="190"/>
                    </a:lnTo>
                    <a:lnTo>
                      <a:pt x="1186" y="195"/>
                    </a:lnTo>
                    <a:lnTo>
                      <a:pt x="1245" y="210"/>
                    </a:lnTo>
                    <a:lnTo>
                      <a:pt x="1245" y="205"/>
                    </a:lnTo>
                    <a:lnTo>
                      <a:pt x="1255" y="210"/>
                    </a:lnTo>
                    <a:lnTo>
                      <a:pt x="1250" y="210"/>
                    </a:lnTo>
                    <a:lnTo>
                      <a:pt x="1370" y="229"/>
                    </a:lnTo>
                    <a:lnTo>
                      <a:pt x="1395" y="229"/>
                    </a:lnTo>
                    <a:lnTo>
                      <a:pt x="1390" y="229"/>
                    </a:lnTo>
                    <a:lnTo>
                      <a:pt x="1475" y="244"/>
                    </a:lnTo>
                    <a:lnTo>
                      <a:pt x="1470" y="244"/>
                    </a:lnTo>
                    <a:lnTo>
                      <a:pt x="1495" y="244"/>
                    </a:lnTo>
                    <a:lnTo>
                      <a:pt x="1495" y="249"/>
                    </a:lnTo>
                    <a:lnTo>
                      <a:pt x="1514" y="249"/>
                    </a:lnTo>
                    <a:lnTo>
                      <a:pt x="1510" y="249"/>
                    </a:lnTo>
                    <a:lnTo>
                      <a:pt x="1524" y="254"/>
                    </a:lnTo>
                    <a:lnTo>
                      <a:pt x="1554" y="254"/>
                    </a:lnTo>
                    <a:lnTo>
                      <a:pt x="1574" y="259"/>
                    </a:lnTo>
                    <a:lnTo>
                      <a:pt x="1599" y="264"/>
                    </a:lnTo>
                    <a:lnTo>
                      <a:pt x="1604" y="264"/>
                    </a:lnTo>
                    <a:lnTo>
                      <a:pt x="1614" y="264"/>
                    </a:lnTo>
                    <a:lnTo>
                      <a:pt x="1649" y="274"/>
                    </a:lnTo>
                    <a:lnTo>
                      <a:pt x="1714" y="279"/>
                    </a:lnTo>
                    <a:lnTo>
                      <a:pt x="1694" y="279"/>
                    </a:lnTo>
                    <a:lnTo>
                      <a:pt x="1744" y="284"/>
                    </a:lnTo>
                    <a:lnTo>
                      <a:pt x="1739" y="284"/>
                    </a:lnTo>
                    <a:lnTo>
                      <a:pt x="1794" y="294"/>
                    </a:lnTo>
                    <a:lnTo>
                      <a:pt x="1789" y="294"/>
                    </a:lnTo>
                    <a:lnTo>
                      <a:pt x="1794" y="294"/>
                    </a:lnTo>
                    <a:lnTo>
                      <a:pt x="1808" y="294"/>
                    </a:lnTo>
                    <a:lnTo>
                      <a:pt x="1813" y="299"/>
                    </a:lnTo>
                    <a:lnTo>
                      <a:pt x="1818" y="299"/>
                    </a:lnTo>
                    <a:lnTo>
                      <a:pt x="1838" y="299"/>
                    </a:lnTo>
                    <a:lnTo>
                      <a:pt x="1833" y="299"/>
                    </a:lnTo>
                    <a:lnTo>
                      <a:pt x="1853" y="304"/>
                    </a:lnTo>
                    <a:lnTo>
                      <a:pt x="1898" y="309"/>
                    </a:lnTo>
                    <a:lnTo>
                      <a:pt x="1903" y="314"/>
                    </a:lnTo>
                    <a:lnTo>
                      <a:pt x="1913" y="314"/>
                    </a:lnTo>
                    <a:lnTo>
                      <a:pt x="1908" y="314"/>
                    </a:lnTo>
                    <a:lnTo>
                      <a:pt x="1933" y="314"/>
                    </a:lnTo>
                    <a:lnTo>
                      <a:pt x="1923" y="314"/>
                    </a:lnTo>
                    <a:lnTo>
                      <a:pt x="1943" y="319"/>
                    </a:lnTo>
                    <a:lnTo>
                      <a:pt x="1933" y="314"/>
                    </a:lnTo>
                    <a:lnTo>
                      <a:pt x="1943" y="319"/>
                    </a:lnTo>
                    <a:lnTo>
                      <a:pt x="1953" y="319"/>
                    </a:lnTo>
                    <a:lnTo>
                      <a:pt x="1968" y="324"/>
                    </a:lnTo>
                    <a:lnTo>
                      <a:pt x="1993" y="324"/>
                    </a:lnTo>
                    <a:lnTo>
                      <a:pt x="1998" y="329"/>
                    </a:lnTo>
                    <a:lnTo>
                      <a:pt x="2008" y="329"/>
                    </a:lnTo>
                    <a:lnTo>
                      <a:pt x="2043" y="334"/>
                    </a:lnTo>
                    <a:lnTo>
                      <a:pt x="2038" y="334"/>
                    </a:lnTo>
                    <a:lnTo>
                      <a:pt x="2092" y="344"/>
                    </a:lnTo>
                    <a:lnTo>
                      <a:pt x="2088" y="339"/>
                    </a:lnTo>
                    <a:lnTo>
                      <a:pt x="2112" y="344"/>
                    </a:lnTo>
                    <a:lnTo>
                      <a:pt x="2107" y="344"/>
                    </a:lnTo>
                    <a:lnTo>
                      <a:pt x="2152" y="349"/>
                    </a:lnTo>
                    <a:lnTo>
                      <a:pt x="2147" y="349"/>
                    </a:lnTo>
                    <a:lnTo>
                      <a:pt x="2177" y="354"/>
                    </a:lnTo>
                    <a:lnTo>
                      <a:pt x="2242" y="369"/>
                    </a:lnTo>
                    <a:lnTo>
                      <a:pt x="2242" y="364"/>
                    </a:lnTo>
                    <a:lnTo>
                      <a:pt x="2257" y="369"/>
                    </a:lnTo>
                    <a:lnTo>
                      <a:pt x="2252" y="369"/>
                    </a:lnTo>
                    <a:lnTo>
                      <a:pt x="2262" y="369"/>
                    </a:lnTo>
                    <a:lnTo>
                      <a:pt x="2267" y="369"/>
                    </a:lnTo>
                    <a:lnTo>
                      <a:pt x="2282" y="374"/>
                    </a:lnTo>
                    <a:lnTo>
                      <a:pt x="2297" y="374"/>
                    </a:lnTo>
                    <a:lnTo>
                      <a:pt x="2292" y="374"/>
                    </a:lnTo>
                    <a:lnTo>
                      <a:pt x="2312" y="379"/>
                    </a:lnTo>
                    <a:lnTo>
                      <a:pt x="2302" y="374"/>
                    </a:lnTo>
                    <a:lnTo>
                      <a:pt x="2312" y="379"/>
                    </a:lnTo>
                    <a:lnTo>
                      <a:pt x="2322" y="379"/>
                    </a:lnTo>
                    <a:lnTo>
                      <a:pt x="2352" y="384"/>
                    </a:lnTo>
                    <a:lnTo>
                      <a:pt x="2347" y="384"/>
                    </a:lnTo>
                    <a:lnTo>
                      <a:pt x="2357" y="384"/>
                    </a:lnTo>
                    <a:lnTo>
                      <a:pt x="2372" y="389"/>
                    </a:lnTo>
                    <a:lnTo>
                      <a:pt x="2377" y="389"/>
                    </a:lnTo>
                    <a:lnTo>
                      <a:pt x="2381" y="389"/>
                    </a:lnTo>
                    <a:lnTo>
                      <a:pt x="2377" y="389"/>
                    </a:lnTo>
                    <a:lnTo>
                      <a:pt x="2421" y="394"/>
                    </a:lnTo>
                    <a:lnTo>
                      <a:pt x="2451" y="399"/>
                    </a:lnTo>
                    <a:lnTo>
                      <a:pt x="2446" y="399"/>
                    </a:lnTo>
                    <a:lnTo>
                      <a:pt x="2466" y="404"/>
                    </a:lnTo>
                    <a:lnTo>
                      <a:pt x="2476" y="404"/>
                    </a:lnTo>
                    <a:lnTo>
                      <a:pt x="2471" y="404"/>
                    </a:lnTo>
                    <a:lnTo>
                      <a:pt x="2491" y="409"/>
                    </a:lnTo>
                    <a:lnTo>
                      <a:pt x="2486" y="404"/>
                    </a:lnTo>
                    <a:lnTo>
                      <a:pt x="2506" y="409"/>
                    </a:lnTo>
                    <a:lnTo>
                      <a:pt x="2501" y="409"/>
                    </a:lnTo>
                    <a:lnTo>
                      <a:pt x="2491" y="404"/>
                    </a:lnTo>
                    <a:lnTo>
                      <a:pt x="2496" y="409"/>
                    </a:lnTo>
                    <a:lnTo>
                      <a:pt x="2466" y="404"/>
                    </a:lnTo>
                    <a:lnTo>
                      <a:pt x="2471" y="404"/>
                    </a:lnTo>
                    <a:lnTo>
                      <a:pt x="2461" y="404"/>
                    </a:lnTo>
                    <a:lnTo>
                      <a:pt x="2461" y="399"/>
                    </a:lnTo>
                    <a:lnTo>
                      <a:pt x="2466" y="399"/>
                    </a:lnTo>
                    <a:lnTo>
                      <a:pt x="2451" y="399"/>
                    </a:lnTo>
                    <a:lnTo>
                      <a:pt x="2446" y="399"/>
                    </a:lnTo>
                    <a:lnTo>
                      <a:pt x="2426" y="394"/>
                    </a:lnTo>
                    <a:lnTo>
                      <a:pt x="2411" y="394"/>
                    </a:lnTo>
                    <a:lnTo>
                      <a:pt x="2401" y="389"/>
                    </a:lnTo>
                    <a:lnTo>
                      <a:pt x="2396" y="389"/>
                    </a:lnTo>
                    <a:lnTo>
                      <a:pt x="2372" y="384"/>
                    </a:lnTo>
                    <a:lnTo>
                      <a:pt x="2352" y="384"/>
                    </a:lnTo>
                    <a:lnTo>
                      <a:pt x="2357" y="384"/>
                    </a:lnTo>
                    <a:lnTo>
                      <a:pt x="2332" y="379"/>
                    </a:lnTo>
                    <a:lnTo>
                      <a:pt x="2307" y="374"/>
                    </a:lnTo>
                    <a:lnTo>
                      <a:pt x="2277" y="369"/>
                    </a:lnTo>
                    <a:lnTo>
                      <a:pt x="2282" y="369"/>
                    </a:lnTo>
                    <a:lnTo>
                      <a:pt x="2262" y="369"/>
                    </a:lnTo>
                    <a:lnTo>
                      <a:pt x="2267" y="369"/>
                    </a:lnTo>
                    <a:lnTo>
                      <a:pt x="2257" y="369"/>
                    </a:lnTo>
                    <a:lnTo>
                      <a:pt x="2252" y="364"/>
                    </a:lnTo>
                    <a:lnTo>
                      <a:pt x="2222" y="359"/>
                    </a:lnTo>
                    <a:lnTo>
                      <a:pt x="2222" y="364"/>
                    </a:lnTo>
                    <a:lnTo>
                      <a:pt x="2217" y="364"/>
                    </a:lnTo>
                    <a:lnTo>
                      <a:pt x="2222" y="364"/>
                    </a:lnTo>
                    <a:lnTo>
                      <a:pt x="2217" y="359"/>
                    </a:lnTo>
                    <a:lnTo>
                      <a:pt x="2222" y="359"/>
                    </a:lnTo>
                    <a:lnTo>
                      <a:pt x="2212" y="359"/>
                    </a:lnTo>
                    <a:lnTo>
                      <a:pt x="2217" y="359"/>
                    </a:lnTo>
                    <a:lnTo>
                      <a:pt x="2202" y="359"/>
                    </a:lnTo>
                    <a:lnTo>
                      <a:pt x="2197" y="359"/>
                    </a:lnTo>
                    <a:lnTo>
                      <a:pt x="2192" y="354"/>
                    </a:lnTo>
                    <a:lnTo>
                      <a:pt x="2182" y="354"/>
                    </a:lnTo>
                    <a:lnTo>
                      <a:pt x="2177" y="354"/>
                    </a:lnTo>
                    <a:lnTo>
                      <a:pt x="2162" y="349"/>
                    </a:lnTo>
                    <a:lnTo>
                      <a:pt x="2162" y="354"/>
                    </a:lnTo>
                    <a:lnTo>
                      <a:pt x="2112" y="344"/>
                    </a:lnTo>
                    <a:lnTo>
                      <a:pt x="2088" y="339"/>
                    </a:lnTo>
                    <a:lnTo>
                      <a:pt x="2083" y="339"/>
                    </a:lnTo>
                    <a:lnTo>
                      <a:pt x="2063" y="334"/>
                    </a:lnTo>
                    <a:lnTo>
                      <a:pt x="2068" y="334"/>
                    </a:lnTo>
                    <a:lnTo>
                      <a:pt x="2048" y="334"/>
                    </a:lnTo>
                    <a:lnTo>
                      <a:pt x="2038" y="329"/>
                    </a:lnTo>
                    <a:lnTo>
                      <a:pt x="2043" y="334"/>
                    </a:lnTo>
                    <a:lnTo>
                      <a:pt x="2033" y="329"/>
                    </a:lnTo>
                    <a:lnTo>
                      <a:pt x="1983" y="324"/>
                    </a:lnTo>
                    <a:lnTo>
                      <a:pt x="1988" y="324"/>
                    </a:lnTo>
                    <a:lnTo>
                      <a:pt x="1968" y="319"/>
                    </a:lnTo>
                    <a:lnTo>
                      <a:pt x="1948" y="314"/>
                    </a:lnTo>
                    <a:lnTo>
                      <a:pt x="1938" y="314"/>
                    </a:lnTo>
                    <a:lnTo>
                      <a:pt x="1933" y="314"/>
                    </a:lnTo>
                    <a:lnTo>
                      <a:pt x="1938" y="314"/>
                    </a:lnTo>
                    <a:lnTo>
                      <a:pt x="1943" y="314"/>
                    </a:lnTo>
                    <a:lnTo>
                      <a:pt x="1938" y="314"/>
                    </a:lnTo>
                    <a:lnTo>
                      <a:pt x="1928" y="314"/>
                    </a:lnTo>
                    <a:lnTo>
                      <a:pt x="1898" y="309"/>
                    </a:lnTo>
                    <a:lnTo>
                      <a:pt x="1883" y="304"/>
                    </a:lnTo>
                    <a:lnTo>
                      <a:pt x="1873" y="304"/>
                    </a:lnTo>
                    <a:lnTo>
                      <a:pt x="1868" y="304"/>
                    </a:lnTo>
                    <a:lnTo>
                      <a:pt x="1873" y="304"/>
                    </a:lnTo>
                    <a:lnTo>
                      <a:pt x="1848" y="299"/>
                    </a:lnTo>
                    <a:lnTo>
                      <a:pt x="1853" y="299"/>
                    </a:lnTo>
                    <a:lnTo>
                      <a:pt x="1843" y="299"/>
                    </a:lnTo>
                    <a:lnTo>
                      <a:pt x="1848" y="299"/>
                    </a:lnTo>
                    <a:lnTo>
                      <a:pt x="1843" y="299"/>
                    </a:lnTo>
                    <a:lnTo>
                      <a:pt x="1838" y="299"/>
                    </a:lnTo>
                    <a:lnTo>
                      <a:pt x="1823" y="294"/>
                    </a:lnTo>
                    <a:lnTo>
                      <a:pt x="1833" y="299"/>
                    </a:lnTo>
                    <a:lnTo>
                      <a:pt x="1823" y="294"/>
                    </a:lnTo>
                    <a:lnTo>
                      <a:pt x="1828" y="294"/>
                    </a:lnTo>
                    <a:lnTo>
                      <a:pt x="1808" y="294"/>
                    </a:lnTo>
                    <a:lnTo>
                      <a:pt x="1803" y="294"/>
                    </a:lnTo>
                    <a:lnTo>
                      <a:pt x="1799" y="294"/>
                    </a:lnTo>
                    <a:lnTo>
                      <a:pt x="1784" y="289"/>
                    </a:lnTo>
                    <a:lnTo>
                      <a:pt x="1794" y="289"/>
                    </a:lnTo>
                    <a:lnTo>
                      <a:pt x="1779" y="289"/>
                    </a:lnTo>
                    <a:lnTo>
                      <a:pt x="1784" y="289"/>
                    </a:lnTo>
                    <a:lnTo>
                      <a:pt x="1759" y="284"/>
                    </a:lnTo>
                    <a:lnTo>
                      <a:pt x="1754" y="284"/>
                    </a:lnTo>
                    <a:lnTo>
                      <a:pt x="1734" y="279"/>
                    </a:lnTo>
                    <a:lnTo>
                      <a:pt x="1729" y="279"/>
                    </a:lnTo>
                    <a:lnTo>
                      <a:pt x="1744" y="284"/>
                    </a:lnTo>
                    <a:lnTo>
                      <a:pt x="1734" y="284"/>
                    </a:lnTo>
                    <a:lnTo>
                      <a:pt x="1749" y="284"/>
                    </a:lnTo>
                    <a:lnTo>
                      <a:pt x="1724" y="279"/>
                    </a:lnTo>
                    <a:lnTo>
                      <a:pt x="1684" y="274"/>
                    </a:lnTo>
                    <a:lnTo>
                      <a:pt x="1689" y="274"/>
                    </a:lnTo>
                    <a:lnTo>
                      <a:pt x="1674" y="274"/>
                    </a:lnTo>
                    <a:lnTo>
                      <a:pt x="1669" y="269"/>
                    </a:lnTo>
                    <a:lnTo>
                      <a:pt x="1654" y="269"/>
                    </a:lnTo>
                    <a:lnTo>
                      <a:pt x="1644" y="269"/>
                    </a:lnTo>
                    <a:lnTo>
                      <a:pt x="1619" y="264"/>
                    </a:lnTo>
                    <a:lnTo>
                      <a:pt x="1624" y="264"/>
                    </a:lnTo>
                    <a:lnTo>
                      <a:pt x="1614" y="264"/>
                    </a:lnTo>
                    <a:lnTo>
                      <a:pt x="1599" y="259"/>
                    </a:lnTo>
                    <a:lnTo>
                      <a:pt x="1594" y="259"/>
                    </a:lnTo>
                    <a:lnTo>
                      <a:pt x="1589" y="259"/>
                    </a:lnTo>
                    <a:lnTo>
                      <a:pt x="1539" y="249"/>
                    </a:lnTo>
                    <a:lnTo>
                      <a:pt x="1510" y="244"/>
                    </a:lnTo>
                    <a:lnTo>
                      <a:pt x="1514" y="244"/>
                    </a:lnTo>
                    <a:lnTo>
                      <a:pt x="1490" y="244"/>
                    </a:lnTo>
                    <a:lnTo>
                      <a:pt x="1495" y="244"/>
                    </a:lnTo>
                    <a:lnTo>
                      <a:pt x="1470" y="239"/>
                    </a:lnTo>
                    <a:lnTo>
                      <a:pt x="1445" y="234"/>
                    </a:lnTo>
                    <a:lnTo>
                      <a:pt x="1410" y="229"/>
                    </a:lnTo>
                    <a:lnTo>
                      <a:pt x="1405" y="229"/>
                    </a:lnTo>
                    <a:lnTo>
                      <a:pt x="1395" y="225"/>
                    </a:lnTo>
                    <a:lnTo>
                      <a:pt x="1400" y="229"/>
                    </a:lnTo>
                    <a:lnTo>
                      <a:pt x="1385" y="225"/>
                    </a:lnTo>
                    <a:lnTo>
                      <a:pt x="1355" y="220"/>
                    </a:lnTo>
                    <a:lnTo>
                      <a:pt x="1360" y="220"/>
                    </a:lnTo>
                    <a:lnTo>
                      <a:pt x="1340" y="220"/>
                    </a:lnTo>
                    <a:lnTo>
                      <a:pt x="1310" y="215"/>
                    </a:lnTo>
                    <a:lnTo>
                      <a:pt x="1335" y="220"/>
                    </a:lnTo>
                    <a:lnTo>
                      <a:pt x="1315" y="215"/>
                    </a:lnTo>
                    <a:lnTo>
                      <a:pt x="1320" y="215"/>
                    </a:lnTo>
                    <a:lnTo>
                      <a:pt x="1295" y="210"/>
                    </a:lnTo>
                    <a:lnTo>
                      <a:pt x="1260" y="205"/>
                    </a:lnTo>
                    <a:lnTo>
                      <a:pt x="1201" y="195"/>
                    </a:lnTo>
                    <a:lnTo>
                      <a:pt x="1196" y="195"/>
                    </a:lnTo>
                    <a:lnTo>
                      <a:pt x="1191" y="195"/>
                    </a:lnTo>
                    <a:lnTo>
                      <a:pt x="1186" y="195"/>
                    </a:lnTo>
                    <a:lnTo>
                      <a:pt x="1171" y="190"/>
                    </a:lnTo>
                    <a:lnTo>
                      <a:pt x="1176" y="190"/>
                    </a:lnTo>
                    <a:lnTo>
                      <a:pt x="1161" y="190"/>
                    </a:lnTo>
                    <a:lnTo>
                      <a:pt x="1151" y="185"/>
                    </a:lnTo>
                    <a:lnTo>
                      <a:pt x="1161" y="190"/>
                    </a:lnTo>
                    <a:lnTo>
                      <a:pt x="1131" y="185"/>
                    </a:lnTo>
                    <a:lnTo>
                      <a:pt x="1136" y="185"/>
                    </a:lnTo>
                    <a:lnTo>
                      <a:pt x="1096" y="180"/>
                    </a:lnTo>
                    <a:lnTo>
                      <a:pt x="1036" y="170"/>
                    </a:lnTo>
                    <a:lnTo>
                      <a:pt x="1041" y="170"/>
                    </a:lnTo>
                    <a:lnTo>
                      <a:pt x="1026" y="170"/>
                    </a:lnTo>
                    <a:lnTo>
                      <a:pt x="1026" y="165"/>
                    </a:lnTo>
                    <a:lnTo>
                      <a:pt x="1011" y="165"/>
                    </a:lnTo>
                    <a:lnTo>
                      <a:pt x="1016" y="165"/>
                    </a:lnTo>
                    <a:lnTo>
                      <a:pt x="971" y="160"/>
                    </a:lnTo>
                    <a:lnTo>
                      <a:pt x="951" y="155"/>
                    </a:lnTo>
                    <a:lnTo>
                      <a:pt x="892" y="145"/>
                    </a:lnTo>
                    <a:lnTo>
                      <a:pt x="827" y="135"/>
                    </a:lnTo>
                    <a:lnTo>
                      <a:pt x="822" y="135"/>
                    </a:lnTo>
                    <a:lnTo>
                      <a:pt x="812" y="130"/>
                    </a:lnTo>
                    <a:lnTo>
                      <a:pt x="812" y="135"/>
                    </a:lnTo>
                    <a:lnTo>
                      <a:pt x="792" y="130"/>
                    </a:lnTo>
                    <a:lnTo>
                      <a:pt x="787" y="130"/>
                    </a:lnTo>
                    <a:lnTo>
                      <a:pt x="727" y="120"/>
                    </a:lnTo>
                    <a:lnTo>
                      <a:pt x="707" y="115"/>
                    </a:lnTo>
                    <a:lnTo>
                      <a:pt x="672" y="110"/>
                    </a:lnTo>
                    <a:lnTo>
                      <a:pt x="677" y="110"/>
                    </a:lnTo>
                    <a:lnTo>
                      <a:pt x="652" y="110"/>
                    </a:lnTo>
                    <a:lnTo>
                      <a:pt x="652" y="105"/>
                    </a:lnTo>
                    <a:lnTo>
                      <a:pt x="603" y="100"/>
                    </a:lnTo>
                    <a:lnTo>
                      <a:pt x="608" y="100"/>
                    </a:lnTo>
                    <a:lnTo>
                      <a:pt x="578" y="95"/>
                    </a:lnTo>
                    <a:lnTo>
                      <a:pt x="553" y="90"/>
                    </a:lnTo>
                    <a:lnTo>
                      <a:pt x="538" y="90"/>
                    </a:lnTo>
                    <a:lnTo>
                      <a:pt x="518" y="85"/>
                    </a:lnTo>
                    <a:lnTo>
                      <a:pt x="523" y="85"/>
                    </a:lnTo>
                    <a:lnTo>
                      <a:pt x="513" y="85"/>
                    </a:lnTo>
                    <a:lnTo>
                      <a:pt x="493" y="80"/>
                    </a:lnTo>
                    <a:lnTo>
                      <a:pt x="483" y="80"/>
                    </a:lnTo>
                    <a:lnTo>
                      <a:pt x="453" y="75"/>
                    </a:lnTo>
                    <a:lnTo>
                      <a:pt x="473" y="80"/>
                    </a:lnTo>
                    <a:lnTo>
                      <a:pt x="468" y="75"/>
                    </a:lnTo>
                    <a:lnTo>
                      <a:pt x="443" y="75"/>
                    </a:lnTo>
                    <a:lnTo>
                      <a:pt x="438" y="70"/>
                    </a:lnTo>
                    <a:lnTo>
                      <a:pt x="443" y="70"/>
                    </a:lnTo>
                    <a:lnTo>
                      <a:pt x="433" y="70"/>
                    </a:lnTo>
                    <a:lnTo>
                      <a:pt x="428" y="70"/>
                    </a:lnTo>
                    <a:lnTo>
                      <a:pt x="413" y="70"/>
                    </a:lnTo>
                    <a:lnTo>
                      <a:pt x="408" y="70"/>
                    </a:lnTo>
                    <a:lnTo>
                      <a:pt x="413" y="70"/>
                    </a:lnTo>
                    <a:lnTo>
                      <a:pt x="418" y="70"/>
                    </a:lnTo>
                    <a:lnTo>
                      <a:pt x="428" y="70"/>
                    </a:lnTo>
                    <a:lnTo>
                      <a:pt x="418" y="70"/>
                    </a:lnTo>
                    <a:lnTo>
                      <a:pt x="408" y="70"/>
                    </a:lnTo>
                    <a:lnTo>
                      <a:pt x="388" y="65"/>
                    </a:lnTo>
                    <a:lnTo>
                      <a:pt x="349" y="60"/>
                    </a:lnTo>
                    <a:lnTo>
                      <a:pt x="344" y="55"/>
                    </a:lnTo>
                    <a:lnTo>
                      <a:pt x="349" y="60"/>
                    </a:lnTo>
                    <a:lnTo>
                      <a:pt x="324" y="55"/>
                    </a:lnTo>
                    <a:lnTo>
                      <a:pt x="314" y="55"/>
                    </a:lnTo>
                    <a:lnTo>
                      <a:pt x="319" y="55"/>
                    </a:lnTo>
                    <a:lnTo>
                      <a:pt x="244" y="40"/>
                    </a:lnTo>
                    <a:lnTo>
                      <a:pt x="249" y="40"/>
                    </a:lnTo>
                    <a:lnTo>
                      <a:pt x="144" y="25"/>
                    </a:lnTo>
                    <a:lnTo>
                      <a:pt x="124" y="25"/>
                    </a:lnTo>
                    <a:lnTo>
                      <a:pt x="124" y="20"/>
                    </a:lnTo>
                    <a:lnTo>
                      <a:pt x="114" y="20"/>
                    </a:lnTo>
                    <a:lnTo>
                      <a:pt x="69" y="15"/>
                    </a:lnTo>
                    <a:lnTo>
                      <a:pt x="74" y="15"/>
                    </a:lnTo>
                    <a:lnTo>
                      <a:pt x="55" y="10"/>
                    </a:lnTo>
                    <a:lnTo>
                      <a:pt x="50" y="10"/>
                    </a:lnTo>
                    <a:lnTo>
                      <a:pt x="35" y="10"/>
                    </a:lnTo>
                    <a:lnTo>
                      <a:pt x="20" y="5"/>
                    </a:lnTo>
                    <a:lnTo>
                      <a:pt x="0" y="0"/>
                    </a:lnTo>
                    <a:lnTo>
                      <a:pt x="10" y="5"/>
                    </a:lnTo>
                    <a:lnTo>
                      <a:pt x="0" y="5"/>
                    </a:lnTo>
                    <a:lnTo>
                      <a:pt x="10" y="5"/>
                    </a:lnTo>
                    <a:lnTo>
                      <a:pt x="20" y="10"/>
                    </a:lnTo>
                    <a:lnTo>
                      <a:pt x="25" y="10"/>
                    </a:lnTo>
                    <a:lnTo>
                      <a:pt x="15" y="10"/>
                    </a:lnTo>
                    <a:lnTo>
                      <a:pt x="30" y="10"/>
                    </a:lnTo>
                    <a:lnTo>
                      <a:pt x="40" y="10"/>
                    </a:lnTo>
                    <a:lnTo>
                      <a:pt x="45" y="15"/>
                    </a:lnTo>
                    <a:lnTo>
                      <a:pt x="45" y="10"/>
                    </a:lnTo>
                    <a:lnTo>
                      <a:pt x="50" y="10"/>
                    </a:lnTo>
                    <a:lnTo>
                      <a:pt x="55" y="15"/>
                    </a:lnTo>
                    <a:lnTo>
                      <a:pt x="69" y="15"/>
                    </a:lnTo>
                    <a:lnTo>
                      <a:pt x="89" y="20"/>
                    </a:lnTo>
                    <a:lnTo>
                      <a:pt x="99" y="20"/>
                    </a:lnTo>
                    <a:lnTo>
                      <a:pt x="119" y="25"/>
                    </a:lnTo>
                    <a:lnTo>
                      <a:pt x="154" y="30"/>
                    </a:lnTo>
                    <a:lnTo>
                      <a:pt x="149" y="30"/>
                    </a:lnTo>
                    <a:lnTo>
                      <a:pt x="159" y="30"/>
                    </a:lnTo>
                    <a:lnTo>
                      <a:pt x="179" y="35"/>
                    </a:lnTo>
                    <a:lnTo>
                      <a:pt x="174" y="35"/>
                    </a:lnTo>
                    <a:lnTo>
                      <a:pt x="189" y="35"/>
                    </a:lnTo>
                    <a:lnTo>
                      <a:pt x="194" y="35"/>
                    </a:lnTo>
                    <a:lnTo>
                      <a:pt x="204" y="40"/>
                    </a:lnTo>
                    <a:lnTo>
                      <a:pt x="219" y="40"/>
                    </a:lnTo>
                    <a:lnTo>
                      <a:pt x="214" y="40"/>
                    </a:lnTo>
                    <a:close/>
                  </a:path>
                </a:pathLst>
              </a:custGeom>
              <a:solidFill>
                <a:srgbClr val="CCDADA"/>
              </a:solidFill>
              <a:ln w="9525">
                <a:noFill/>
                <a:round/>
                <a:headEnd/>
                <a:tailEnd/>
              </a:ln>
            </p:spPr>
            <p:txBody>
              <a:bodyPr/>
              <a:lstStyle/>
              <a:p>
                <a:endParaRPr lang="it-IT"/>
              </a:p>
            </p:txBody>
          </p:sp>
          <p:sp>
            <p:nvSpPr>
              <p:cNvPr id="4138" name="Freeform 35"/>
              <p:cNvSpPr>
                <a:spLocks/>
              </p:cNvSpPr>
              <p:nvPr/>
            </p:nvSpPr>
            <p:spPr bwMode="auto">
              <a:xfrm>
                <a:off x="1858" y="4166"/>
                <a:ext cx="638" cy="164"/>
              </a:xfrm>
              <a:custGeom>
                <a:avLst/>
                <a:gdLst>
                  <a:gd name="T0" fmla="*/ 638 w 638"/>
                  <a:gd name="T1" fmla="*/ 164 h 164"/>
                  <a:gd name="T2" fmla="*/ 638 w 638"/>
                  <a:gd name="T3" fmla="*/ 164 h 164"/>
                  <a:gd name="T4" fmla="*/ 628 w 638"/>
                  <a:gd name="T5" fmla="*/ 149 h 164"/>
                  <a:gd name="T6" fmla="*/ 638 w 638"/>
                  <a:gd name="T7" fmla="*/ 139 h 164"/>
                  <a:gd name="T8" fmla="*/ 638 w 638"/>
                  <a:gd name="T9" fmla="*/ 134 h 164"/>
                  <a:gd name="T10" fmla="*/ 628 w 638"/>
                  <a:gd name="T11" fmla="*/ 124 h 164"/>
                  <a:gd name="T12" fmla="*/ 638 w 638"/>
                  <a:gd name="T13" fmla="*/ 114 h 164"/>
                  <a:gd name="T14" fmla="*/ 638 w 638"/>
                  <a:gd name="T15" fmla="*/ 109 h 164"/>
                  <a:gd name="T16" fmla="*/ 628 w 638"/>
                  <a:gd name="T17" fmla="*/ 99 h 164"/>
                  <a:gd name="T18" fmla="*/ 638 w 638"/>
                  <a:gd name="T19" fmla="*/ 84 h 164"/>
                  <a:gd name="T20" fmla="*/ 638 w 638"/>
                  <a:gd name="T21" fmla="*/ 84 h 164"/>
                  <a:gd name="T22" fmla="*/ 628 w 638"/>
                  <a:gd name="T23" fmla="*/ 70 h 164"/>
                  <a:gd name="T24" fmla="*/ 638 w 638"/>
                  <a:gd name="T25" fmla="*/ 60 h 164"/>
                  <a:gd name="T26" fmla="*/ 638 w 638"/>
                  <a:gd name="T27" fmla="*/ 55 h 164"/>
                  <a:gd name="T28" fmla="*/ 628 w 638"/>
                  <a:gd name="T29" fmla="*/ 45 h 164"/>
                  <a:gd name="T30" fmla="*/ 638 w 638"/>
                  <a:gd name="T31" fmla="*/ 35 h 164"/>
                  <a:gd name="T32" fmla="*/ 638 w 638"/>
                  <a:gd name="T33" fmla="*/ 30 h 164"/>
                  <a:gd name="T34" fmla="*/ 628 w 638"/>
                  <a:gd name="T35" fmla="*/ 20 h 164"/>
                  <a:gd name="T36" fmla="*/ 638 w 638"/>
                  <a:gd name="T37" fmla="*/ 5 h 164"/>
                  <a:gd name="T38" fmla="*/ 638 w 638"/>
                  <a:gd name="T39" fmla="*/ 0 h 164"/>
                  <a:gd name="T40" fmla="*/ 0 w 638"/>
                  <a:gd name="T41" fmla="*/ 0 h 164"/>
                  <a:gd name="T42" fmla="*/ 0 w 638"/>
                  <a:gd name="T43" fmla="*/ 5 h 164"/>
                  <a:gd name="T44" fmla="*/ 15 w 638"/>
                  <a:gd name="T45" fmla="*/ 20 h 164"/>
                  <a:gd name="T46" fmla="*/ 0 w 638"/>
                  <a:gd name="T47" fmla="*/ 30 h 164"/>
                  <a:gd name="T48" fmla="*/ 15 w 638"/>
                  <a:gd name="T49" fmla="*/ 45 h 164"/>
                  <a:gd name="T50" fmla="*/ 0 w 638"/>
                  <a:gd name="T51" fmla="*/ 60 h 164"/>
                  <a:gd name="T52" fmla="*/ 15 w 638"/>
                  <a:gd name="T53" fmla="*/ 70 h 164"/>
                  <a:gd name="T54" fmla="*/ 15 w 638"/>
                  <a:gd name="T55" fmla="*/ 74 h 164"/>
                  <a:gd name="T56" fmla="*/ 638 w 638"/>
                  <a:gd name="T57" fmla="*/ 164 h 164"/>
                  <a:gd name="T58" fmla="*/ 638 w 638"/>
                  <a:gd name="T59" fmla="*/ 164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8"/>
                  <a:gd name="T91" fmla="*/ 0 h 164"/>
                  <a:gd name="T92" fmla="*/ 638 w 638"/>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8" h="164">
                    <a:moveTo>
                      <a:pt x="638" y="164"/>
                    </a:moveTo>
                    <a:lnTo>
                      <a:pt x="638" y="164"/>
                    </a:lnTo>
                    <a:lnTo>
                      <a:pt x="628" y="149"/>
                    </a:lnTo>
                    <a:lnTo>
                      <a:pt x="638" y="139"/>
                    </a:lnTo>
                    <a:lnTo>
                      <a:pt x="638" y="134"/>
                    </a:lnTo>
                    <a:lnTo>
                      <a:pt x="628" y="124"/>
                    </a:lnTo>
                    <a:lnTo>
                      <a:pt x="638" y="114"/>
                    </a:lnTo>
                    <a:lnTo>
                      <a:pt x="638" y="109"/>
                    </a:lnTo>
                    <a:lnTo>
                      <a:pt x="628" y="99"/>
                    </a:lnTo>
                    <a:lnTo>
                      <a:pt x="638" y="84"/>
                    </a:lnTo>
                    <a:lnTo>
                      <a:pt x="628" y="70"/>
                    </a:lnTo>
                    <a:lnTo>
                      <a:pt x="638" y="60"/>
                    </a:lnTo>
                    <a:lnTo>
                      <a:pt x="638" y="55"/>
                    </a:lnTo>
                    <a:lnTo>
                      <a:pt x="628" y="45"/>
                    </a:lnTo>
                    <a:lnTo>
                      <a:pt x="638" y="35"/>
                    </a:lnTo>
                    <a:lnTo>
                      <a:pt x="638" y="30"/>
                    </a:lnTo>
                    <a:lnTo>
                      <a:pt x="628" y="20"/>
                    </a:lnTo>
                    <a:lnTo>
                      <a:pt x="638" y="5"/>
                    </a:lnTo>
                    <a:lnTo>
                      <a:pt x="638" y="0"/>
                    </a:lnTo>
                    <a:lnTo>
                      <a:pt x="0" y="0"/>
                    </a:lnTo>
                    <a:lnTo>
                      <a:pt x="0" y="5"/>
                    </a:lnTo>
                    <a:lnTo>
                      <a:pt x="15" y="20"/>
                    </a:lnTo>
                    <a:lnTo>
                      <a:pt x="0" y="30"/>
                    </a:lnTo>
                    <a:lnTo>
                      <a:pt x="15" y="45"/>
                    </a:lnTo>
                    <a:lnTo>
                      <a:pt x="0" y="60"/>
                    </a:lnTo>
                    <a:lnTo>
                      <a:pt x="15" y="70"/>
                    </a:lnTo>
                    <a:lnTo>
                      <a:pt x="15" y="74"/>
                    </a:lnTo>
                    <a:lnTo>
                      <a:pt x="638" y="164"/>
                    </a:lnTo>
                    <a:close/>
                  </a:path>
                </a:pathLst>
              </a:custGeom>
              <a:solidFill>
                <a:srgbClr val="00B050"/>
              </a:solidFill>
              <a:ln w="9525">
                <a:noFill/>
                <a:round/>
                <a:headEnd/>
                <a:tailEnd/>
              </a:ln>
            </p:spPr>
            <p:txBody>
              <a:bodyPr/>
              <a:lstStyle/>
              <a:p>
                <a:endParaRPr lang="it-IT"/>
              </a:p>
            </p:txBody>
          </p:sp>
          <p:sp>
            <p:nvSpPr>
              <p:cNvPr id="4139" name="Freeform 36"/>
              <p:cNvSpPr>
                <a:spLocks/>
              </p:cNvSpPr>
              <p:nvPr/>
            </p:nvSpPr>
            <p:spPr bwMode="auto">
              <a:xfrm>
                <a:off x="1858" y="4147"/>
                <a:ext cx="633" cy="233"/>
              </a:xfrm>
              <a:custGeom>
                <a:avLst/>
                <a:gdLst>
                  <a:gd name="T0" fmla="*/ 10 w 633"/>
                  <a:gd name="T1" fmla="*/ 322 h 144"/>
                  <a:gd name="T2" fmla="*/ 0 w 633"/>
                  <a:gd name="T3" fmla="*/ 432 h 144"/>
                  <a:gd name="T4" fmla="*/ 10 w 633"/>
                  <a:gd name="T5" fmla="*/ 597 h 144"/>
                  <a:gd name="T6" fmla="*/ 0 w 633"/>
                  <a:gd name="T7" fmla="*/ 767 h 144"/>
                  <a:gd name="T8" fmla="*/ 10 w 633"/>
                  <a:gd name="T9" fmla="*/ 877 h 144"/>
                  <a:gd name="T10" fmla="*/ 0 w 633"/>
                  <a:gd name="T11" fmla="*/ 1042 h 144"/>
                  <a:gd name="T12" fmla="*/ 10 w 633"/>
                  <a:gd name="T13" fmla="*/ 1207 h 144"/>
                  <a:gd name="T14" fmla="*/ 0 w 633"/>
                  <a:gd name="T15" fmla="*/ 1322 h 144"/>
                  <a:gd name="T16" fmla="*/ 10 w 633"/>
                  <a:gd name="T17" fmla="*/ 1487 h 144"/>
                  <a:gd name="T18" fmla="*/ 0 w 633"/>
                  <a:gd name="T19" fmla="*/ 1597 h 144"/>
                  <a:gd name="T20" fmla="*/ 633 w 633"/>
                  <a:gd name="T21" fmla="*/ 1597 h 144"/>
                  <a:gd name="T22" fmla="*/ 623 w 633"/>
                  <a:gd name="T23" fmla="*/ 1487 h 144"/>
                  <a:gd name="T24" fmla="*/ 633 w 633"/>
                  <a:gd name="T25" fmla="*/ 1322 h 144"/>
                  <a:gd name="T26" fmla="*/ 633 w 633"/>
                  <a:gd name="T27" fmla="*/ 1322 h 144"/>
                  <a:gd name="T28" fmla="*/ 623 w 633"/>
                  <a:gd name="T29" fmla="*/ 1207 h 144"/>
                  <a:gd name="T30" fmla="*/ 633 w 633"/>
                  <a:gd name="T31" fmla="*/ 1042 h 144"/>
                  <a:gd name="T32" fmla="*/ 10 w 633"/>
                  <a:gd name="T33" fmla="*/ 0 h 144"/>
                  <a:gd name="T34" fmla="*/ 0 w 633"/>
                  <a:gd name="T35" fmla="*/ 157 h 144"/>
                  <a:gd name="T36" fmla="*/ 10 w 633"/>
                  <a:gd name="T37" fmla="*/ 322 h 1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3"/>
                  <a:gd name="T58" fmla="*/ 0 h 144"/>
                  <a:gd name="T59" fmla="*/ 633 w 633"/>
                  <a:gd name="T60" fmla="*/ 144 h 1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3" h="144">
                    <a:moveTo>
                      <a:pt x="10" y="29"/>
                    </a:moveTo>
                    <a:lnTo>
                      <a:pt x="0" y="39"/>
                    </a:lnTo>
                    <a:lnTo>
                      <a:pt x="10" y="54"/>
                    </a:lnTo>
                    <a:lnTo>
                      <a:pt x="0" y="69"/>
                    </a:lnTo>
                    <a:lnTo>
                      <a:pt x="10" y="79"/>
                    </a:lnTo>
                    <a:lnTo>
                      <a:pt x="0" y="94"/>
                    </a:lnTo>
                    <a:lnTo>
                      <a:pt x="10" y="109"/>
                    </a:lnTo>
                    <a:lnTo>
                      <a:pt x="0" y="119"/>
                    </a:lnTo>
                    <a:lnTo>
                      <a:pt x="10" y="134"/>
                    </a:lnTo>
                    <a:lnTo>
                      <a:pt x="0" y="144"/>
                    </a:lnTo>
                    <a:lnTo>
                      <a:pt x="633" y="144"/>
                    </a:lnTo>
                    <a:lnTo>
                      <a:pt x="623" y="134"/>
                    </a:lnTo>
                    <a:lnTo>
                      <a:pt x="633" y="119"/>
                    </a:lnTo>
                    <a:lnTo>
                      <a:pt x="623" y="109"/>
                    </a:lnTo>
                    <a:lnTo>
                      <a:pt x="633" y="94"/>
                    </a:lnTo>
                    <a:lnTo>
                      <a:pt x="10" y="0"/>
                    </a:lnTo>
                    <a:lnTo>
                      <a:pt x="0" y="14"/>
                    </a:lnTo>
                    <a:lnTo>
                      <a:pt x="10" y="29"/>
                    </a:lnTo>
                    <a:close/>
                  </a:path>
                </a:pathLst>
              </a:custGeom>
              <a:solidFill>
                <a:srgbClr val="00B050"/>
              </a:solidFill>
              <a:ln w="9525">
                <a:noFill/>
                <a:round/>
                <a:headEnd/>
                <a:tailEnd/>
              </a:ln>
            </p:spPr>
            <p:txBody>
              <a:bodyPr/>
              <a:lstStyle/>
              <a:p>
                <a:endParaRPr lang="it-IT"/>
              </a:p>
            </p:txBody>
          </p:sp>
        </p:grpSp>
        <p:sp>
          <p:nvSpPr>
            <p:cNvPr id="4124" name="Text Box 13"/>
            <p:cNvSpPr txBox="1">
              <a:spLocks noChangeArrowheads="1"/>
            </p:cNvSpPr>
            <p:nvPr/>
          </p:nvSpPr>
          <p:spPr bwMode="auto">
            <a:xfrm rot="-181497">
              <a:off x="5263599" y="2957954"/>
              <a:ext cx="3558387" cy="2400657"/>
            </a:xfrm>
            <a:prstGeom prst="rect">
              <a:avLst/>
            </a:prstGeom>
            <a:noFill/>
            <a:ln w="12700">
              <a:noFill/>
              <a:prstDash val="sysDot"/>
              <a:miter lim="800000"/>
              <a:headEnd/>
              <a:tailEnd/>
            </a:ln>
          </p:spPr>
          <p:txBody>
            <a:bodyPr>
              <a:spAutoFit/>
            </a:bodyPr>
            <a:lstStyle/>
            <a:p>
              <a:pPr algn="ctr">
                <a:spcBef>
                  <a:spcPct val="50000"/>
                </a:spcBef>
              </a:pPr>
              <a:r>
                <a:rPr lang="it-IT" sz="2000" b="1"/>
                <a:t>DPCM 1/4/2008</a:t>
              </a:r>
            </a:p>
            <a:p>
              <a:pPr algn="ctr">
                <a:spcBef>
                  <a:spcPct val="50000"/>
                </a:spcBef>
              </a:pPr>
              <a:r>
                <a:rPr lang="it-IT" sz="2000"/>
                <a:t>Modalità e criteri per il trasferimento al S.S.N. delle funzioni sanitarie, dei rapporti di lavoro, delle risorse finanziarie e attrezzature in materia di sanità penitenziaria</a:t>
              </a:r>
            </a:p>
          </p:txBody>
        </p:sp>
      </p:grpSp>
      <p:grpSp>
        <p:nvGrpSpPr>
          <p:cNvPr id="4" name="Gruppo 57"/>
          <p:cNvGrpSpPr>
            <a:grpSpLocks/>
          </p:cNvGrpSpPr>
          <p:nvPr/>
        </p:nvGrpSpPr>
        <p:grpSpPr bwMode="auto">
          <a:xfrm>
            <a:off x="684213" y="1628775"/>
            <a:ext cx="4446587" cy="3857625"/>
            <a:chOff x="0" y="928670"/>
            <a:chExt cx="4446588" cy="3857625"/>
          </a:xfrm>
        </p:grpSpPr>
        <p:grpSp>
          <p:nvGrpSpPr>
            <p:cNvPr id="5" name="Group 5"/>
            <p:cNvGrpSpPr>
              <a:grpSpLocks noChangeAspect="1"/>
            </p:cNvGrpSpPr>
            <p:nvPr/>
          </p:nvGrpSpPr>
          <p:grpSpPr bwMode="auto">
            <a:xfrm>
              <a:off x="0" y="928670"/>
              <a:ext cx="4446588" cy="3857625"/>
              <a:chOff x="-2801" y="-2250"/>
              <a:chExt cx="2801" cy="2430"/>
            </a:xfrm>
          </p:grpSpPr>
          <p:sp>
            <p:nvSpPr>
              <p:cNvPr id="4108" name="AutoShape 4"/>
              <p:cNvSpPr>
                <a:spLocks noChangeAspect="1" noChangeArrowheads="1" noTextEdit="1"/>
              </p:cNvSpPr>
              <p:nvPr/>
            </p:nvSpPr>
            <p:spPr bwMode="auto">
              <a:xfrm>
                <a:off x="-2801" y="-2250"/>
                <a:ext cx="2801" cy="2430"/>
              </a:xfrm>
              <a:prstGeom prst="rect">
                <a:avLst/>
              </a:prstGeom>
              <a:noFill/>
              <a:ln w="9525">
                <a:noFill/>
                <a:miter lim="800000"/>
                <a:headEnd/>
                <a:tailEnd/>
              </a:ln>
            </p:spPr>
            <p:txBody>
              <a:bodyPr/>
              <a:lstStyle/>
              <a:p>
                <a:endParaRPr lang="it-IT"/>
              </a:p>
            </p:txBody>
          </p:sp>
          <p:sp>
            <p:nvSpPr>
              <p:cNvPr id="4109" name="Freeform 6"/>
              <p:cNvSpPr>
                <a:spLocks/>
              </p:cNvSpPr>
              <p:nvPr/>
            </p:nvSpPr>
            <p:spPr bwMode="auto">
              <a:xfrm>
                <a:off x="-2791" y="-2192"/>
                <a:ext cx="2719" cy="2362"/>
              </a:xfrm>
              <a:custGeom>
                <a:avLst/>
                <a:gdLst>
                  <a:gd name="T0" fmla="*/ 2458 w 2719"/>
                  <a:gd name="T1" fmla="*/ 2362 h 2362"/>
                  <a:gd name="T2" fmla="*/ 0 w 2719"/>
                  <a:gd name="T3" fmla="*/ 1942 h 2362"/>
                  <a:gd name="T4" fmla="*/ 285 w 2719"/>
                  <a:gd name="T5" fmla="*/ 0 h 2362"/>
                  <a:gd name="T6" fmla="*/ 2719 w 2719"/>
                  <a:gd name="T7" fmla="*/ 414 h 2362"/>
                  <a:gd name="T8" fmla="*/ 2458 w 2719"/>
                  <a:gd name="T9" fmla="*/ 2362 h 2362"/>
                  <a:gd name="T10" fmla="*/ 0 60000 65536"/>
                  <a:gd name="T11" fmla="*/ 0 60000 65536"/>
                  <a:gd name="T12" fmla="*/ 0 60000 65536"/>
                  <a:gd name="T13" fmla="*/ 0 60000 65536"/>
                  <a:gd name="T14" fmla="*/ 0 60000 65536"/>
                  <a:gd name="T15" fmla="*/ 0 w 2719"/>
                  <a:gd name="T16" fmla="*/ 0 h 2362"/>
                  <a:gd name="T17" fmla="*/ 2719 w 2719"/>
                  <a:gd name="T18" fmla="*/ 2362 h 2362"/>
                </a:gdLst>
                <a:ahLst/>
                <a:cxnLst>
                  <a:cxn ang="T10">
                    <a:pos x="T0" y="T1"/>
                  </a:cxn>
                  <a:cxn ang="T11">
                    <a:pos x="T2" y="T3"/>
                  </a:cxn>
                  <a:cxn ang="T12">
                    <a:pos x="T4" y="T5"/>
                  </a:cxn>
                  <a:cxn ang="T13">
                    <a:pos x="T6" y="T7"/>
                  </a:cxn>
                  <a:cxn ang="T14">
                    <a:pos x="T8" y="T9"/>
                  </a:cxn>
                </a:cxnLst>
                <a:rect l="T15" t="T16" r="T17" b="T18"/>
                <a:pathLst>
                  <a:path w="2719" h="2362">
                    <a:moveTo>
                      <a:pt x="2458" y="2362"/>
                    </a:moveTo>
                    <a:lnTo>
                      <a:pt x="0" y="1942"/>
                    </a:lnTo>
                    <a:lnTo>
                      <a:pt x="285" y="0"/>
                    </a:lnTo>
                    <a:lnTo>
                      <a:pt x="2719" y="414"/>
                    </a:lnTo>
                    <a:lnTo>
                      <a:pt x="2458" y="2362"/>
                    </a:lnTo>
                    <a:close/>
                  </a:path>
                </a:pathLst>
              </a:custGeom>
              <a:solidFill>
                <a:srgbClr val="B0B6B8"/>
              </a:solidFill>
              <a:ln w="9525">
                <a:noFill/>
                <a:round/>
                <a:headEnd/>
                <a:tailEnd/>
              </a:ln>
            </p:spPr>
            <p:txBody>
              <a:bodyPr/>
              <a:lstStyle/>
              <a:p>
                <a:endParaRPr lang="it-IT"/>
              </a:p>
            </p:txBody>
          </p:sp>
          <p:sp>
            <p:nvSpPr>
              <p:cNvPr id="4110" name="Freeform 7"/>
              <p:cNvSpPr>
                <a:spLocks/>
              </p:cNvSpPr>
              <p:nvPr/>
            </p:nvSpPr>
            <p:spPr bwMode="auto">
              <a:xfrm>
                <a:off x="-2767" y="-2240"/>
                <a:ext cx="2757" cy="2362"/>
              </a:xfrm>
              <a:custGeom>
                <a:avLst/>
                <a:gdLst>
                  <a:gd name="T0" fmla="*/ 2492 w 2757"/>
                  <a:gd name="T1" fmla="*/ 2362 h 2362"/>
                  <a:gd name="T2" fmla="*/ 0 w 2757"/>
                  <a:gd name="T3" fmla="*/ 1942 h 2362"/>
                  <a:gd name="T4" fmla="*/ 270 w 2757"/>
                  <a:gd name="T5" fmla="*/ 0 h 2362"/>
                  <a:gd name="T6" fmla="*/ 2757 w 2757"/>
                  <a:gd name="T7" fmla="*/ 426 h 2362"/>
                  <a:gd name="T8" fmla="*/ 2492 w 2757"/>
                  <a:gd name="T9" fmla="*/ 2362 h 2362"/>
                  <a:gd name="T10" fmla="*/ 0 60000 65536"/>
                  <a:gd name="T11" fmla="*/ 0 60000 65536"/>
                  <a:gd name="T12" fmla="*/ 0 60000 65536"/>
                  <a:gd name="T13" fmla="*/ 0 60000 65536"/>
                  <a:gd name="T14" fmla="*/ 0 60000 65536"/>
                  <a:gd name="T15" fmla="*/ 0 w 2757"/>
                  <a:gd name="T16" fmla="*/ 0 h 2362"/>
                  <a:gd name="T17" fmla="*/ 2757 w 2757"/>
                  <a:gd name="T18" fmla="*/ 2362 h 2362"/>
                </a:gdLst>
                <a:ahLst/>
                <a:cxnLst>
                  <a:cxn ang="T10">
                    <a:pos x="T0" y="T1"/>
                  </a:cxn>
                  <a:cxn ang="T11">
                    <a:pos x="T2" y="T3"/>
                  </a:cxn>
                  <a:cxn ang="T12">
                    <a:pos x="T4" y="T5"/>
                  </a:cxn>
                  <a:cxn ang="T13">
                    <a:pos x="T6" y="T7"/>
                  </a:cxn>
                  <a:cxn ang="T14">
                    <a:pos x="T8" y="T9"/>
                  </a:cxn>
                </a:cxnLst>
                <a:rect l="T15" t="T16" r="T17" b="T18"/>
                <a:pathLst>
                  <a:path w="2757" h="2362">
                    <a:moveTo>
                      <a:pt x="2492" y="2362"/>
                    </a:moveTo>
                    <a:lnTo>
                      <a:pt x="0" y="1942"/>
                    </a:lnTo>
                    <a:lnTo>
                      <a:pt x="270" y="0"/>
                    </a:lnTo>
                    <a:lnTo>
                      <a:pt x="2757" y="426"/>
                    </a:lnTo>
                    <a:lnTo>
                      <a:pt x="2492" y="2362"/>
                    </a:lnTo>
                    <a:close/>
                  </a:path>
                </a:pathLst>
              </a:custGeom>
              <a:solidFill>
                <a:srgbClr val="FAF8EF"/>
              </a:solidFill>
              <a:ln w="9525">
                <a:noFill/>
                <a:round/>
                <a:headEnd/>
                <a:tailEnd/>
              </a:ln>
            </p:spPr>
            <p:txBody>
              <a:bodyPr/>
              <a:lstStyle/>
              <a:p>
                <a:endParaRPr lang="it-IT"/>
              </a:p>
            </p:txBody>
          </p:sp>
          <p:sp>
            <p:nvSpPr>
              <p:cNvPr id="4111" name="Freeform 8"/>
              <p:cNvSpPr>
                <a:spLocks/>
              </p:cNvSpPr>
              <p:nvPr/>
            </p:nvSpPr>
            <p:spPr bwMode="auto">
              <a:xfrm>
                <a:off x="-2531" y="-1872"/>
                <a:ext cx="2434" cy="430"/>
              </a:xfrm>
              <a:custGeom>
                <a:avLst/>
                <a:gdLst>
                  <a:gd name="T0" fmla="*/ 276 w 2434"/>
                  <a:gd name="T1" fmla="*/ 52 h 430"/>
                  <a:gd name="T2" fmla="*/ 305 w 2434"/>
                  <a:gd name="T3" fmla="*/ 58 h 430"/>
                  <a:gd name="T4" fmla="*/ 319 w 2434"/>
                  <a:gd name="T5" fmla="*/ 63 h 430"/>
                  <a:gd name="T6" fmla="*/ 387 w 2434"/>
                  <a:gd name="T7" fmla="*/ 73 h 430"/>
                  <a:gd name="T8" fmla="*/ 503 w 2434"/>
                  <a:gd name="T9" fmla="*/ 94 h 430"/>
                  <a:gd name="T10" fmla="*/ 643 w 2434"/>
                  <a:gd name="T11" fmla="*/ 121 h 430"/>
                  <a:gd name="T12" fmla="*/ 720 w 2434"/>
                  <a:gd name="T13" fmla="*/ 131 h 430"/>
                  <a:gd name="T14" fmla="*/ 846 w 2434"/>
                  <a:gd name="T15" fmla="*/ 157 h 430"/>
                  <a:gd name="T16" fmla="*/ 875 w 2434"/>
                  <a:gd name="T17" fmla="*/ 163 h 430"/>
                  <a:gd name="T18" fmla="*/ 976 w 2434"/>
                  <a:gd name="T19" fmla="*/ 178 h 430"/>
                  <a:gd name="T20" fmla="*/ 1106 w 2434"/>
                  <a:gd name="T21" fmla="*/ 199 h 430"/>
                  <a:gd name="T22" fmla="*/ 1217 w 2434"/>
                  <a:gd name="T23" fmla="*/ 220 h 430"/>
                  <a:gd name="T24" fmla="*/ 1454 w 2434"/>
                  <a:gd name="T25" fmla="*/ 262 h 430"/>
                  <a:gd name="T26" fmla="*/ 1551 w 2434"/>
                  <a:gd name="T27" fmla="*/ 278 h 430"/>
                  <a:gd name="T28" fmla="*/ 1691 w 2434"/>
                  <a:gd name="T29" fmla="*/ 304 h 430"/>
                  <a:gd name="T30" fmla="*/ 1753 w 2434"/>
                  <a:gd name="T31" fmla="*/ 310 h 430"/>
                  <a:gd name="T32" fmla="*/ 1778 w 2434"/>
                  <a:gd name="T33" fmla="*/ 320 h 430"/>
                  <a:gd name="T34" fmla="*/ 1884 w 2434"/>
                  <a:gd name="T35" fmla="*/ 336 h 430"/>
                  <a:gd name="T36" fmla="*/ 1932 w 2434"/>
                  <a:gd name="T37" fmla="*/ 341 h 430"/>
                  <a:gd name="T38" fmla="*/ 1976 w 2434"/>
                  <a:gd name="T39" fmla="*/ 352 h 430"/>
                  <a:gd name="T40" fmla="*/ 2116 w 2434"/>
                  <a:gd name="T41" fmla="*/ 373 h 430"/>
                  <a:gd name="T42" fmla="*/ 2198 w 2434"/>
                  <a:gd name="T43" fmla="*/ 388 h 430"/>
                  <a:gd name="T44" fmla="*/ 2246 w 2434"/>
                  <a:gd name="T45" fmla="*/ 399 h 430"/>
                  <a:gd name="T46" fmla="*/ 2299 w 2434"/>
                  <a:gd name="T47" fmla="*/ 409 h 430"/>
                  <a:gd name="T48" fmla="*/ 2391 w 2434"/>
                  <a:gd name="T49" fmla="*/ 420 h 430"/>
                  <a:gd name="T50" fmla="*/ 2425 w 2434"/>
                  <a:gd name="T51" fmla="*/ 430 h 430"/>
                  <a:gd name="T52" fmla="*/ 2381 w 2434"/>
                  <a:gd name="T53" fmla="*/ 415 h 430"/>
                  <a:gd name="T54" fmla="*/ 2328 w 2434"/>
                  <a:gd name="T55" fmla="*/ 404 h 430"/>
                  <a:gd name="T56" fmla="*/ 2285 w 2434"/>
                  <a:gd name="T57" fmla="*/ 399 h 430"/>
                  <a:gd name="T58" fmla="*/ 2193 w 2434"/>
                  <a:gd name="T59" fmla="*/ 383 h 430"/>
                  <a:gd name="T60" fmla="*/ 2154 w 2434"/>
                  <a:gd name="T61" fmla="*/ 378 h 430"/>
                  <a:gd name="T62" fmla="*/ 2116 w 2434"/>
                  <a:gd name="T63" fmla="*/ 367 h 430"/>
                  <a:gd name="T64" fmla="*/ 2024 w 2434"/>
                  <a:gd name="T65" fmla="*/ 352 h 430"/>
                  <a:gd name="T66" fmla="*/ 1947 w 2434"/>
                  <a:gd name="T67" fmla="*/ 336 h 430"/>
                  <a:gd name="T68" fmla="*/ 1874 w 2434"/>
                  <a:gd name="T69" fmla="*/ 325 h 430"/>
                  <a:gd name="T70" fmla="*/ 1845 w 2434"/>
                  <a:gd name="T71" fmla="*/ 320 h 430"/>
                  <a:gd name="T72" fmla="*/ 1802 w 2434"/>
                  <a:gd name="T73" fmla="*/ 310 h 430"/>
                  <a:gd name="T74" fmla="*/ 1773 w 2434"/>
                  <a:gd name="T75" fmla="*/ 304 h 430"/>
                  <a:gd name="T76" fmla="*/ 1729 w 2434"/>
                  <a:gd name="T77" fmla="*/ 299 h 430"/>
                  <a:gd name="T78" fmla="*/ 1696 w 2434"/>
                  <a:gd name="T79" fmla="*/ 294 h 430"/>
                  <a:gd name="T80" fmla="*/ 1618 w 2434"/>
                  <a:gd name="T81" fmla="*/ 278 h 430"/>
                  <a:gd name="T82" fmla="*/ 1546 w 2434"/>
                  <a:gd name="T83" fmla="*/ 268 h 430"/>
                  <a:gd name="T84" fmla="*/ 1449 w 2434"/>
                  <a:gd name="T85" fmla="*/ 252 h 430"/>
                  <a:gd name="T86" fmla="*/ 1367 w 2434"/>
                  <a:gd name="T87" fmla="*/ 236 h 430"/>
                  <a:gd name="T88" fmla="*/ 1319 w 2434"/>
                  <a:gd name="T89" fmla="*/ 231 h 430"/>
                  <a:gd name="T90" fmla="*/ 1256 w 2434"/>
                  <a:gd name="T91" fmla="*/ 220 h 430"/>
                  <a:gd name="T92" fmla="*/ 1135 w 2434"/>
                  <a:gd name="T93" fmla="*/ 194 h 430"/>
                  <a:gd name="T94" fmla="*/ 1068 w 2434"/>
                  <a:gd name="T95" fmla="*/ 184 h 430"/>
                  <a:gd name="T96" fmla="*/ 990 w 2434"/>
                  <a:gd name="T97" fmla="*/ 168 h 430"/>
                  <a:gd name="T98" fmla="*/ 802 w 2434"/>
                  <a:gd name="T99" fmla="*/ 136 h 430"/>
                  <a:gd name="T100" fmla="*/ 657 w 2434"/>
                  <a:gd name="T101" fmla="*/ 105 h 430"/>
                  <a:gd name="T102" fmla="*/ 556 w 2434"/>
                  <a:gd name="T103" fmla="*/ 89 h 430"/>
                  <a:gd name="T104" fmla="*/ 483 w 2434"/>
                  <a:gd name="T105" fmla="*/ 79 h 430"/>
                  <a:gd name="T106" fmla="*/ 459 w 2434"/>
                  <a:gd name="T107" fmla="*/ 73 h 430"/>
                  <a:gd name="T108" fmla="*/ 406 w 2434"/>
                  <a:gd name="T109" fmla="*/ 68 h 430"/>
                  <a:gd name="T110" fmla="*/ 314 w 2434"/>
                  <a:gd name="T111" fmla="*/ 52 h 430"/>
                  <a:gd name="T112" fmla="*/ 140 w 2434"/>
                  <a:gd name="T113" fmla="*/ 21 h 430"/>
                  <a:gd name="T114" fmla="*/ 29 w 2434"/>
                  <a:gd name="T115" fmla="*/ 0 h 430"/>
                  <a:gd name="T116" fmla="*/ 29 w 2434"/>
                  <a:gd name="T117" fmla="*/ 10 h 430"/>
                  <a:gd name="T118" fmla="*/ 54 w 2434"/>
                  <a:gd name="T119" fmla="*/ 16 h 430"/>
                  <a:gd name="T120" fmla="*/ 145 w 2434"/>
                  <a:gd name="T121" fmla="*/ 31 h 430"/>
                  <a:gd name="T122" fmla="*/ 189 w 2434"/>
                  <a:gd name="T123" fmla="*/ 42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4"/>
                  <a:gd name="T187" fmla="*/ 0 h 430"/>
                  <a:gd name="T188" fmla="*/ 2434 w 2434"/>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4" h="430">
                    <a:moveTo>
                      <a:pt x="208" y="47"/>
                    </a:moveTo>
                    <a:lnTo>
                      <a:pt x="208" y="47"/>
                    </a:lnTo>
                    <a:lnTo>
                      <a:pt x="213" y="47"/>
                    </a:lnTo>
                    <a:lnTo>
                      <a:pt x="218" y="42"/>
                    </a:lnTo>
                    <a:lnTo>
                      <a:pt x="223" y="47"/>
                    </a:lnTo>
                    <a:lnTo>
                      <a:pt x="242" y="47"/>
                    </a:lnTo>
                    <a:lnTo>
                      <a:pt x="242" y="52"/>
                    </a:lnTo>
                    <a:lnTo>
                      <a:pt x="276" y="52"/>
                    </a:lnTo>
                    <a:lnTo>
                      <a:pt x="285" y="52"/>
                    </a:lnTo>
                    <a:lnTo>
                      <a:pt x="281" y="52"/>
                    </a:lnTo>
                    <a:lnTo>
                      <a:pt x="285" y="52"/>
                    </a:lnTo>
                    <a:lnTo>
                      <a:pt x="281" y="52"/>
                    </a:lnTo>
                    <a:lnTo>
                      <a:pt x="276" y="52"/>
                    </a:lnTo>
                    <a:lnTo>
                      <a:pt x="305" y="58"/>
                    </a:lnTo>
                    <a:lnTo>
                      <a:pt x="295" y="58"/>
                    </a:lnTo>
                    <a:lnTo>
                      <a:pt x="285" y="58"/>
                    </a:lnTo>
                    <a:lnTo>
                      <a:pt x="290" y="58"/>
                    </a:lnTo>
                    <a:lnTo>
                      <a:pt x="285" y="58"/>
                    </a:lnTo>
                    <a:lnTo>
                      <a:pt x="314" y="63"/>
                    </a:lnTo>
                    <a:lnTo>
                      <a:pt x="319" y="63"/>
                    </a:lnTo>
                    <a:lnTo>
                      <a:pt x="334" y="63"/>
                    </a:lnTo>
                    <a:lnTo>
                      <a:pt x="348" y="68"/>
                    </a:lnTo>
                    <a:lnTo>
                      <a:pt x="353" y="68"/>
                    </a:lnTo>
                    <a:lnTo>
                      <a:pt x="363" y="68"/>
                    </a:lnTo>
                    <a:lnTo>
                      <a:pt x="358" y="68"/>
                    </a:lnTo>
                    <a:lnTo>
                      <a:pt x="367" y="73"/>
                    </a:lnTo>
                    <a:lnTo>
                      <a:pt x="382" y="73"/>
                    </a:lnTo>
                    <a:lnTo>
                      <a:pt x="372" y="73"/>
                    </a:lnTo>
                    <a:lnTo>
                      <a:pt x="377" y="73"/>
                    </a:lnTo>
                    <a:lnTo>
                      <a:pt x="387" y="73"/>
                    </a:lnTo>
                    <a:lnTo>
                      <a:pt x="430" y="79"/>
                    </a:lnTo>
                    <a:lnTo>
                      <a:pt x="430" y="84"/>
                    </a:lnTo>
                    <a:lnTo>
                      <a:pt x="493" y="94"/>
                    </a:lnTo>
                    <a:lnTo>
                      <a:pt x="498" y="94"/>
                    </a:lnTo>
                    <a:lnTo>
                      <a:pt x="503" y="94"/>
                    </a:lnTo>
                    <a:lnTo>
                      <a:pt x="508" y="94"/>
                    </a:lnTo>
                    <a:lnTo>
                      <a:pt x="532" y="100"/>
                    </a:lnTo>
                    <a:lnTo>
                      <a:pt x="556" y="105"/>
                    </a:lnTo>
                    <a:lnTo>
                      <a:pt x="565" y="105"/>
                    </a:lnTo>
                    <a:lnTo>
                      <a:pt x="575" y="105"/>
                    </a:lnTo>
                    <a:lnTo>
                      <a:pt x="609" y="110"/>
                    </a:lnTo>
                    <a:lnTo>
                      <a:pt x="643" y="121"/>
                    </a:lnTo>
                    <a:lnTo>
                      <a:pt x="652" y="121"/>
                    </a:lnTo>
                    <a:lnTo>
                      <a:pt x="667" y="121"/>
                    </a:lnTo>
                    <a:lnTo>
                      <a:pt x="691" y="131"/>
                    </a:lnTo>
                    <a:lnTo>
                      <a:pt x="706" y="131"/>
                    </a:lnTo>
                    <a:lnTo>
                      <a:pt x="715" y="131"/>
                    </a:lnTo>
                    <a:lnTo>
                      <a:pt x="720" y="136"/>
                    </a:lnTo>
                    <a:lnTo>
                      <a:pt x="725" y="136"/>
                    </a:lnTo>
                    <a:lnTo>
                      <a:pt x="720" y="131"/>
                    </a:lnTo>
                    <a:lnTo>
                      <a:pt x="744" y="136"/>
                    </a:lnTo>
                    <a:lnTo>
                      <a:pt x="763" y="142"/>
                    </a:lnTo>
                    <a:lnTo>
                      <a:pt x="759" y="142"/>
                    </a:lnTo>
                    <a:lnTo>
                      <a:pt x="768" y="142"/>
                    </a:lnTo>
                    <a:lnTo>
                      <a:pt x="773" y="142"/>
                    </a:lnTo>
                    <a:lnTo>
                      <a:pt x="797" y="147"/>
                    </a:lnTo>
                    <a:lnTo>
                      <a:pt x="846" y="157"/>
                    </a:lnTo>
                    <a:lnTo>
                      <a:pt x="841" y="152"/>
                    </a:lnTo>
                    <a:lnTo>
                      <a:pt x="846" y="152"/>
                    </a:lnTo>
                    <a:lnTo>
                      <a:pt x="850" y="157"/>
                    </a:lnTo>
                    <a:lnTo>
                      <a:pt x="850" y="152"/>
                    </a:lnTo>
                    <a:lnTo>
                      <a:pt x="855" y="157"/>
                    </a:lnTo>
                    <a:lnTo>
                      <a:pt x="850" y="157"/>
                    </a:lnTo>
                    <a:lnTo>
                      <a:pt x="860" y="157"/>
                    </a:lnTo>
                    <a:lnTo>
                      <a:pt x="855" y="157"/>
                    </a:lnTo>
                    <a:lnTo>
                      <a:pt x="875" y="163"/>
                    </a:lnTo>
                    <a:lnTo>
                      <a:pt x="918" y="168"/>
                    </a:lnTo>
                    <a:lnTo>
                      <a:pt x="928" y="168"/>
                    </a:lnTo>
                    <a:lnTo>
                      <a:pt x="961" y="178"/>
                    </a:lnTo>
                    <a:lnTo>
                      <a:pt x="966" y="178"/>
                    </a:lnTo>
                    <a:lnTo>
                      <a:pt x="966" y="173"/>
                    </a:lnTo>
                    <a:lnTo>
                      <a:pt x="976" y="178"/>
                    </a:lnTo>
                    <a:lnTo>
                      <a:pt x="1015" y="184"/>
                    </a:lnTo>
                    <a:lnTo>
                      <a:pt x="1010" y="184"/>
                    </a:lnTo>
                    <a:lnTo>
                      <a:pt x="1019" y="184"/>
                    </a:lnTo>
                    <a:lnTo>
                      <a:pt x="1053" y="194"/>
                    </a:lnTo>
                    <a:lnTo>
                      <a:pt x="1087" y="199"/>
                    </a:lnTo>
                    <a:lnTo>
                      <a:pt x="1082" y="199"/>
                    </a:lnTo>
                    <a:lnTo>
                      <a:pt x="1102" y="199"/>
                    </a:lnTo>
                    <a:lnTo>
                      <a:pt x="1106" y="199"/>
                    </a:lnTo>
                    <a:lnTo>
                      <a:pt x="1102" y="199"/>
                    </a:lnTo>
                    <a:lnTo>
                      <a:pt x="1150" y="210"/>
                    </a:lnTo>
                    <a:lnTo>
                      <a:pt x="1179" y="215"/>
                    </a:lnTo>
                    <a:lnTo>
                      <a:pt x="1208" y="220"/>
                    </a:lnTo>
                    <a:lnTo>
                      <a:pt x="1217" y="220"/>
                    </a:lnTo>
                    <a:lnTo>
                      <a:pt x="1329" y="241"/>
                    </a:lnTo>
                    <a:lnTo>
                      <a:pt x="1338" y="241"/>
                    </a:lnTo>
                    <a:lnTo>
                      <a:pt x="1353" y="247"/>
                    </a:lnTo>
                    <a:lnTo>
                      <a:pt x="1348" y="247"/>
                    </a:lnTo>
                    <a:lnTo>
                      <a:pt x="1430" y="257"/>
                    </a:lnTo>
                    <a:lnTo>
                      <a:pt x="1425" y="257"/>
                    </a:lnTo>
                    <a:lnTo>
                      <a:pt x="1449" y="262"/>
                    </a:lnTo>
                    <a:lnTo>
                      <a:pt x="1454" y="262"/>
                    </a:lnTo>
                    <a:lnTo>
                      <a:pt x="1469" y="268"/>
                    </a:lnTo>
                    <a:lnTo>
                      <a:pt x="1478" y="268"/>
                    </a:lnTo>
                    <a:lnTo>
                      <a:pt x="1507" y="273"/>
                    </a:lnTo>
                    <a:lnTo>
                      <a:pt x="1517" y="273"/>
                    </a:lnTo>
                    <a:lnTo>
                      <a:pt x="1527" y="273"/>
                    </a:lnTo>
                    <a:lnTo>
                      <a:pt x="1536" y="278"/>
                    </a:lnTo>
                    <a:lnTo>
                      <a:pt x="1551" y="278"/>
                    </a:lnTo>
                    <a:lnTo>
                      <a:pt x="1555" y="283"/>
                    </a:lnTo>
                    <a:lnTo>
                      <a:pt x="1565" y="283"/>
                    </a:lnTo>
                    <a:lnTo>
                      <a:pt x="1584" y="283"/>
                    </a:lnTo>
                    <a:lnTo>
                      <a:pt x="1604" y="289"/>
                    </a:lnTo>
                    <a:lnTo>
                      <a:pt x="1662" y="299"/>
                    </a:lnTo>
                    <a:lnTo>
                      <a:pt x="1652" y="299"/>
                    </a:lnTo>
                    <a:lnTo>
                      <a:pt x="1642" y="299"/>
                    </a:lnTo>
                    <a:lnTo>
                      <a:pt x="1691" y="304"/>
                    </a:lnTo>
                    <a:lnTo>
                      <a:pt x="1686" y="304"/>
                    </a:lnTo>
                    <a:lnTo>
                      <a:pt x="1739" y="310"/>
                    </a:lnTo>
                    <a:lnTo>
                      <a:pt x="1734" y="310"/>
                    </a:lnTo>
                    <a:lnTo>
                      <a:pt x="1744" y="310"/>
                    </a:lnTo>
                    <a:lnTo>
                      <a:pt x="1739" y="310"/>
                    </a:lnTo>
                    <a:lnTo>
                      <a:pt x="1744" y="310"/>
                    </a:lnTo>
                    <a:lnTo>
                      <a:pt x="1753" y="310"/>
                    </a:lnTo>
                    <a:lnTo>
                      <a:pt x="1758" y="315"/>
                    </a:lnTo>
                    <a:lnTo>
                      <a:pt x="1763" y="315"/>
                    </a:lnTo>
                    <a:lnTo>
                      <a:pt x="1758" y="315"/>
                    </a:lnTo>
                    <a:lnTo>
                      <a:pt x="1763" y="315"/>
                    </a:lnTo>
                    <a:lnTo>
                      <a:pt x="1768" y="315"/>
                    </a:lnTo>
                    <a:lnTo>
                      <a:pt x="1763" y="315"/>
                    </a:lnTo>
                    <a:lnTo>
                      <a:pt x="1782" y="320"/>
                    </a:lnTo>
                    <a:lnTo>
                      <a:pt x="1778" y="320"/>
                    </a:lnTo>
                    <a:lnTo>
                      <a:pt x="1802" y="320"/>
                    </a:lnTo>
                    <a:lnTo>
                      <a:pt x="1797" y="320"/>
                    </a:lnTo>
                    <a:lnTo>
                      <a:pt x="1840" y="325"/>
                    </a:lnTo>
                    <a:lnTo>
                      <a:pt x="1840" y="331"/>
                    </a:lnTo>
                    <a:lnTo>
                      <a:pt x="1845" y="331"/>
                    </a:lnTo>
                    <a:lnTo>
                      <a:pt x="1855" y="331"/>
                    </a:lnTo>
                    <a:lnTo>
                      <a:pt x="1874" y="331"/>
                    </a:lnTo>
                    <a:lnTo>
                      <a:pt x="1869" y="331"/>
                    </a:lnTo>
                    <a:lnTo>
                      <a:pt x="1884" y="336"/>
                    </a:lnTo>
                    <a:lnTo>
                      <a:pt x="1874" y="331"/>
                    </a:lnTo>
                    <a:lnTo>
                      <a:pt x="1879" y="331"/>
                    </a:lnTo>
                    <a:lnTo>
                      <a:pt x="1884" y="331"/>
                    </a:lnTo>
                    <a:lnTo>
                      <a:pt x="1898" y="336"/>
                    </a:lnTo>
                    <a:lnTo>
                      <a:pt x="1913" y="336"/>
                    </a:lnTo>
                    <a:lnTo>
                      <a:pt x="1908" y="341"/>
                    </a:lnTo>
                    <a:lnTo>
                      <a:pt x="1932" y="341"/>
                    </a:lnTo>
                    <a:lnTo>
                      <a:pt x="1937" y="341"/>
                    </a:lnTo>
                    <a:lnTo>
                      <a:pt x="1937" y="346"/>
                    </a:lnTo>
                    <a:lnTo>
                      <a:pt x="1942" y="346"/>
                    </a:lnTo>
                    <a:lnTo>
                      <a:pt x="1951" y="346"/>
                    </a:lnTo>
                    <a:lnTo>
                      <a:pt x="1947" y="346"/>
                    </a:lnTo>
                    <a:lnTo>
                      <a:pt x="1985" y="352"/>
                    </a:lnTo>
                    <a:lnTo>
                      <a:pt x="1980" y="352"/>
                    </a:lnTo>
                    <a:lnTo>
                      <a:pt x="1976" y="352"/>
                    </a:lnTo>
                    <a:lnTo>
                      <a:pt x="2029" y="362"/>
                    </a:lnTo>
                    <a:lnTo>
                      <a:pt x="2029" y="357"/>
                    </a:lnTo>
                    <a:lnTo>
                      <a:pt x="2034" y="362"/>
                    </a:lnTo>
                    <a:lnTo>
                      <a:pt x="2048" y="362"/>
                    </a:lnTo>
                    <a:lnTo>
                      <a:pt x="2087" y="367"/>
                    </a:lnTo>
                    <a:lnTo>
                      <a:pt x="2111" y="373"/>
                    </a:lnTo>
                    <a:lnTo>
                      <a:pt x="2116" y="373"/>
                    </a:lnTo>
                    <a:lnTo>
                      <a:pt x="2145" y="378"/>
                    </a:lnTo>
                    <a:lnTo>
                      <a:pt x="2178" y="388"/>
                    </a:lnTo>
                    <a:lnTo>
                      <a:pt x="2174" y="388"/>
                    </a:lnTo>
                    <a:lnTo>
                      <a:pt x="2188" y="388"/>
                    </a:lnTo>
                    <a:lnTo>
                      <a:pt x="2183" y="383"/>
                    </a:lnTo>
                    <a:lnTo>
                      <a:pt x="2198" y="388"/>
                    </a:lnTo>
                    <a:lnTo>
                      <a:pt x="2193" y="388"/>
                    </a:lnTo>
                    <a:lnTo>
                      <a:pt x="2198" y="388"/>
                    </a:lnTo>
                    <a:lnTo>
                      <a:pt x="2207" y="388"/>
                    </a:lnTo>
                    <a:lnTo>
                      <a:pt x="2212" y="388"/>
                    </a:lnTo>
                    <a:lnTo>
                      <a:pt x="2227" y="394"/>
                    </a:lnTo>
                    <a:lnTo>
                      <a:pt x="2222" y="394"/>
                    </a:lnTo>
                    <a:lnTo>
                      <a:pt x="2241" y="394"/>
                    </a:lnTo>
                    <a:lnTo>
                      <a:pt x="2232" y="394"/>
                    </a:lnTo>
                    <a:lnTo>
                      <a:pt x="2246" y="399"/>
                    </a:lnTo>
                    <a:lnTo>
                      <a:pt x="2241" y="399"/>
                    </a:lnTo>
                    <a:lnTo>
                      <a:pt x="2256" y="399"/>
                    </a:lnTo>
                    <a:lnTo>
                      <a:pt x="2251" y="399"/>
                    </a:lnTo>
                    <a:lnTo>
                      <a:pt x="2265" y="399"/>
                    </a:lnTo>
                    <a:lnTo>
                      <a:pt x="2280" y="399"/>
                    </a:lnTo>
                    <a:lnTo>
                      <a:pt x="2275" y="404"/>
                    </a:lnTo>
                    <a:lnTo>
                      <a:pt x="2280" y="404"/>
                    </a:lnTo>
                    <a:lnTo>
                      <a:pt x="2285" y="404"/>
                    </a:lnTo>
                    <a:lnTo>
                      <a:pt x="2299" y="409"/>
                    </a:lnTo>
                    <a:lnTo>
                      <a:pt x="2304" y="409"/>
                    </a:lnTo>
                    <a:lnTo>
                      <a:pt x="2309" y="409"/>
                    </a:lnTo>
                    <a:lnTo>
                      <a:pt x="2304" y="409"/>
                    </a:lnTo>
                    <a:lnTo>
                      <a:pt x="2323" y="415"/>
                    </a:lnTo>
                    <a:lnTo>
                      <a:pt x="2347" y="415"/>
                    </a:lnTo>
                    <a:lnTo>
                      <a:pt x="2376" y="415"/>
                    </a:lnTo>
                    <a:lnTo>
                      <a:pt x="2376" y="420"/>
                    </a:lnTo>
                    <a:lnTo>
                      <a:pt x="2372" y="420"/>
                    </a:lnTo>
                    <a:lnTo>
                      <a:pt x="2391" y="420"/>
                    </a:lnTo>
                    <a:lnTo>
                      <a:pt x="2391" y="425"/>
                    </a:lnTo>
                    <a:lnTo>
                      <a:pt x="2405" y="425"/>
                    </a:lnTo>
                    <a:lnTo>
                      <a:pt x="2396" y="425"/>
                    </a:lnTo>
                    <a:lnTo>
                      <a:pt x="2415" y="425"/>
                    </a:lnTo>
                    <a:lnTo>
                      <a:pt x="2410" y="430"/>
                    </a:lnTo>
                    <a:lnTo>
                      <a:pt x="2434" y="430"/>
                    </a:lnTo>
                    <a:lnTo>
                      <a:pt x="2430" y="430"/>
                    </a:lnTo>
                    <a:lnTo>
                      <a:pt x="2425" y="430"/>
                    </a:lnTo>
                    <a:lnTo>
                      <a:pt x="2415" y="425"/>
                    </a:lnTo>
                    <a:lnTo>
                      <a:pt x="2420" y="425"/>
                    </a:lnTo>
                    <a:lnTo>
                      <a:pt x="2410" y="425"/>
                    </a:lnTo>
                    <a:lnTo>
                      <a:pt x="2396" y="425"/>
                    </a:lnTo>
                    <a:lnTo>
                      <a:pt x="2401" y="420"/>
                    </a:lnTo>
                    <a:lnTo>
                      <a:pt x="2391" y="420"/>
                    </a:lnTo>
                    <a:lnTo>
                      <a:pt x="2386" y="420"/>
                    </a:lnTo>
                    <a:lnTo>
                      <a:pt x="2391" y="420"/>
                    </a:lnTo>
                    <a:lnTo>
                      <a:pt x="2381" y="415"/>
                    </a:lnTo>
                    <a:lnTo>
                      <a:pt x="2372" y="415"/>
                    </a:lnTo>
                    <a:lnTo>
                      <a:pt x="2376" y="415"/>
                    </a:lnTo>
                    <a:lnTo>
                      <a:pt x="2352" y="409"/>
                    </a:lnTo>
                    <a:lnTo>
                      <a:pt x="2347" y="409"/>
                    </a:lnTo>
                    <a:lnTo>
                      <a:pt x="2338" y="415"/>
                    </a:lnTo>
                    <a:lnTo>
                      <a:pt x="2333" y="404"/>
                    </a:lnTo>
                    <a:lnTo>
                      <a:pt x="2333" y="409"/>
                    </a:lnTo>
                    <a:lnTo>
                      <a:pt x="2328" y="404"/>
                    </a:lnTo>
                    <a:lnTo>
                      <a:pt x="2323" y="409"/>
                    </a:lnTo>
                    <a:lnTo>
                      <a:pt x="2309" y="404"/>
                    </a:lnTo>
                    <a:lnTo>
                      <a:pt x="2299" y="404"/>
                    </a:lnTo>
                    <a:lnTo>
                      <a:pt x="2304" y="404"/>
                    </a:lnTo>
                    <a:lnTo>
                      <a:pt x="2299" y="404"/>
                    </a:lnTo>
                    <a:lnTo>
                      <a:pt x="2294" y="399"/>
                    </a:lnTo>
                    <a:lnTo>
                      <a:pt x="2285" y="399"/>
                    </a:lnTo>
                    <a:lnTo>
                      <a:pt x="2275" y="399"/>
                    </a:lnTo>
                    <a:lnTo>
                      <a:pt x="2265" y="394"/>
                    </a:lnTo>
                    <a:lnTo>
                      <a:pt x="2256" y="394"/>
                    </a:lnTo>
                    <a:lnTo>
                      <a:pt x="2241" y="394"/>
                    </a:lnTo>
                    <a:lnTo>
                      <a:pt x="2212" y="383"/>
                    </a:lnTo>
                    <a:lnTo>
                      <a:pt x="2193" y="383"/>
                    </a:lnTo>
                    <a:lnTo>
                      <a:pt x="2198" y="383"/>
                    </a:lnTo>
                    <a:lnTo>
                      <a:pt x="2193" y="383"/>
                    </a:lnTo>
                    <a:lnTo>
                      <a:pt x="2183" y="378"/>
                    </a:lnTo>
                    <a:lnTo>
                      <a:pt x="2188" y="378"/>
                    </a:lnTo>
                    <a:lnTo>
                      <a:pt x="2154" y="373"/>
                    </a:lnTo>
                    <a:lnTo>
                      <a:pt x="2159" y="378"/>
                    </a:lnTo>
                    <a:lnTo>
                      <a:pt x="2154" y="378"/>
                    </a:lnTo>
                    <a:lnTo>
                      <a:pt x="2149" y="378"/>
                    </a:lnTo>
                    <a:lnTo>
                      <a:pt x="2154" y="378"/>
                    </a:lnTo>
                    <a:lnTo>
                      <a:pt x="2149" y="378"/>
                    </a:lnTo>
                    <a:lnTo>
                      <a:pt x="2145" y="373"/>
                    </a:lnTo>
                    <a:lnTo>
                      <a:pt x="2149" y="373"/>
                    </a:lnTo>
                    <a:lnTo>
                      <a:pt x="2140" y="373"/>
                    </a:lnTo>
                    <a:lnTo>
                      <a:pt x="2135" y="373"/>
                    </a:lnTo>
                    <a:lnTo>
                      <a:pt x="2130" y="373"/>
                    </a:lnTo>
                    <a:lnTo>
                      <a:pt x="2125" y="367"/>
                    </a:lnTo>
                    <a:lnTo>
                      <a:pt x="2116" y="367"/>
                    </a:lnTo>
                    <a:lnTo>
                      <a:pt x="2101" y="367"/>
                    </a:lnTo>
                    <a:lnTo>
                      <a:pt x="2096" y="367"/>
                    </a:lnTo>
                    <a:lnTo>
                      <a:pt x="2053" y="357"/>
                    </a:lnTo>
                    <a:lnTo>
                      <a:pt x="2024" y="352"/>
                    </a:lnTo>
                    <a:lnTo>
                      <a:pt x="2019" y="352"/>
                    </a:lnTo>
                    <a:lnTo>
                      <a:pt x="2000" y="346"/>
                    </a:lnTo>
                    <a:lnTo>
                      <a:pt x="2009" y="346"/>
                    </a:lnTo>
                    <a:lnTo>
                      <a:pt x="1990" y="346"/>
                    </a:lnTo>
                    <a:lnTo>
                      <a:pt x="1976" y="341"/>
                    </a:lnTo>
                    <a:lnTo>
                      <a:pt x="1985" y="346"/>
                    </a:lnTo>
                    <a:lnTo>
                      <a:pt x="1971" y="341"/>
                    </a:lnTo>
                    <a:lnTo>
                      <a:pt x="1947" y="336"/>
                    </a:lnTo>
                    <a:lnTo>
                      <a:pt x="1927" y="331"/>
                    </a:lnTo>
                    <a:lnTo>
                      <a:pt x="1927" y="336"/>
                    </a:lnTo>
                    <a:lnTo>
                      <a:pt x="1932" y="336"/>
                    </a:lnTo>
                    <a:lnTo>
                      <a:pt x="1913" y="331"/>
                    </a:lnTo>
                    <a:lnTo>
                      <a:pt x="1903" y="331"/>
                    </a:lnTo>
                    <a:lnTo>
                      <a:pt x="1889" y="325"/>
                    </a:lnTo>
                    <a:lnTo>
                      <a:pt x="1889" y="331"/>
                    </a:lnTo>
                    <a:lnTo>
                      <a:pt x="1884" y="331"/>
                    </a:lnTo>
                    <a:lnTo>
                      <a:pt x="1874" y="325"/>
                    </a:lnTo>
                    <a:lnTo>
                      <a:pt x="1879" y="325"/>
                    </a:lnTo>
                    <a:lnTo>
                      <a:pt x="1884" y="325"/>
                    </a:lnTo>
                    <a:lnTo>
                      <a:pt x="1869" y="320"/>
                    </a:lnTo>
                    <a:lnTo>
                      <a:pt x="1865" y="320"/>
                    </a:lnTo>
                    <a:lnTo>
                      <a:pt x="1869" y="325"/>
                    </a:lnTo>
                    <a:lnTo>
                      <a:pt x="1845" y="320"/>
                    </a:lnTo>
                    <a:lnTo>
                      <a:pt x="1836" y="320"/>
                    </a:lnTo>
                    <a:lnTo>
                      <a:pt x="1826" y="320"/>
                    </a:lnTo>
                    <a:lnTo>
                      <a:pt x="1826" y="315"/>
                    </a:lnTo>
                    <a:lnTo>
                      <a:pt x="1816" y="315"/>
                    </a:lnTo>
                    <a:lnTo>
                      <a:pt x="1821" y="315"/>
                    </a:lnTo>
                    <a:lnTo>
                      <a:pt x="1797" y="304"/>
                    </a:lnTo>
                    <a:lnTo>
                      <a:pt x="1802" y="310"/>
                    </a:lnTo>
                    <a:lnTo>
                      <a:pt x="1792" y="304"/>
                    </a:lnTo>
                    <a:lnTo>
                      <a:pt x="1797" y="310"/>
                    </a:lnTo>
                    <a:lnTo>
                      <a:pt x="1787" y="304"/>
                    </a:lnTo>
                    <a:lnTo>
                      <a:pt x="1787" y="310"/>
                    </a:lnTo>
                    <a:lnTo>
                      <a:pt x="1782" y="310"/>
                    </a:lnTo>
                    <a:lnTo>
                      <a:pt x="1773" y="304"/>
                    </a:lnTo>
                    <a:lnTo>
                      <a:pt x="1778" y="304"/>
                    </a:lnTo>
                    <a:lnTo>
                      <a:pt x="1782" y="304"/>
                    </a:lnTo>
                    <a:lnTo>
                      <a:pt x="1773" y="304"/>
                    </a:lnTo>
                    <a:lnTo>
                      <a:pt x="1763" y="304"/>
                    </a:lnTo>
                    <a:lnTo>
                      <a:pt x="1753" y="304"/>
                    </a:lnTo>
                    <a:lnTo>
                      <a:pt x="1749" y="299"/>
                    </a:lnTo>
                    <a:lnTo>
                      <a:pt x="1753" y="299"/>
                    </a:lnTo>
                    <a:lnTo>
                      <a:pt x="1749" y="299"/>
                    </a:lnTo>
                    <a:lnTo>
                      <a:pt x="1734" y="299"/>
                    </a:lnTo>
                    <a:lnTo>
                      <a:pt x="1739" y="299"/>
                    </a:lnTo>
                    <a:lnTo>
                      <a:pt x="1729" y="299"/>
                    </a:lnTo>
                    <a:lnTo>
                      <a:pt x="1705" y="294"/>
                    </a:lnTo>
                    <a:lnTo>
                      <a:pt x="1681" y="289"/>
                    </a:lnTo>
                    <a:lnTo>
                      <a:pt x="1676" y="289"/>
                    </a:lnTo>
                    <a:lnTo>
                      <a:pt x="1696" y="294"/>
                    </a:lnTo>
                    <a:lnTo>
                      <a:pt x="1686" y="294"/>
                    </a:lnTo>
                    <a:lnTo>
                      <a:pt x="1696" y="294"/>
                    </a:lnTo>
                    <a:lnTo>
                      <a:pt x="1671" y="289"/>
                    </a:lnTo>
                    <a:lnTo>
                      <a:pt x="1633" y="283"/>
                    </a:lnTo>
                    <a:lnTo>
                      <a:pt x="1638" y="283"/>
                    </a:lnTo>
                    <a:lnTo>
                      <a:pt x="1623" y="283"/>
                    </a:lnTo>
                    <a:lnTo>
                      <a:pt x="1618" y="278"/>
                    </a:lnTo>
                    <a:lnTo>
                      <a:pt x="1604" y="278"/>
                    </a:lnTo>
                    <a:lnTo>
                      <a:pt x="1599" y="273"/>
                    </a:lnTo>
                    <a:lnTo>
                      <a:pt x="1570" y="273"/>
                    </a:lnTo>
                    <a:lnTo>
                      <a:pt x="1575" y="273"/>
                    </a:lnTo>
                    <a:lnTo>
                      <a:pt x="1580" y="273"/>
                    </a:lnTo>
                    <a:lnTo>
                      <a:pt x="1570" y="273"/>
                    </a:lnTo>
                    <a:lnTo>
                      <a:pt x="1555" y="268"/>
                    </a:lnTo>
                    <a:lnTo>
                      <a:pt x="1546" y="268"/>
                    </a:lnTo>
                    <a:lnTo>
                      <a:pt x="1541" y="268"/>
                    </a:lnTo>
                    <a:lnTo>
                      <a:pt x="1517" y="262"/>
                    </a:lnTo>
                    <a:lnTo>
                      <a:pt x="1498" y="257"/>
                    </a:lnTo>
                    <a:lnTo>
                      <a:pt x="1469" y="252"/>
                    </a:lnTo>
                    <a:lnTo>
                      <a:pt x="1459" y="252"/>
                    </a:lnTo>
                    <a:lnTo>
                      <a:pt x="1449" y="252"/>
                    </a:lnTo>
                    <a:lnTo>
                      <a:pt x="1444" y="252"/>
                    </a:lnTo>
                    <a:lnTo>
                      <a:pt x="1449" y="252"/>
                    </a:lnTo>
                    <a:lnTo>
                      <a:pt x="1440" y="247"/>
                    </a:lnTo>
                    <a:lnTo>
                      <a:pt x="1425" y="247"/>
                    </a:lnTo>
                    <a:lnTo>
                      <a:pt x="1430" y="247"/>
                    </a:lnTo>
                    <a:lnTo>
                      <a:pt x="1401" y="241"/>
                    </a:lnTo>
                    <a:lnTo>
                      <a:pt x="1367" y="236"/>
                    </a:lnTo>
                    <a:lnTo>
                      <a:pt x="1372" y="236"/>
                    </a:lnTo>
                    <a:lnTo>
                      <a:pt x="1367" y="236"/>
                    </a:lnTo>
                    <a:lnTo>
                      <a:pt x="1362" y="236"/>
                    </a:lnTo>
                    <a:lnTo>
                      <a:pt x="1353" y="231"/>
                    </a:lnTo>
                    <a:lnTo>
                      <a:pt x="1362" y="236"/>
                    </a:lnTo>
                    <a:lnTo>
                      <a:pt x="1343" y="231"/>
                    </a:lnTo>
                    <a:lnTo>
                      <a:pt x="1348" y="231"/>
                    </a:lnTo>
                    <a:lnTo>
                      <a:pt x="1319" y="226"/>
                    </a:lnTo>
                    <a:lnTo>
                      <a:pt x="1319" y="231"/>
                    </a:lnTo>
                    <a:lnTo>
                      <a:pt x="1309" y="226"/>
                    </a:lnTo>
                    <a:lnTo>
                      <a:pt x="1304" y="226"/>
                    </a:lnTo>
                    <a:lnTo>
                      <a:pt x="1300" y="226"/>
                    </a:lnTo>
                    <a:lnTo>
                      <a:pt x="1275" y="220"/>
                    </a:lnTo>
                    <a:lnTo>
                      <a:pt x="1295" y="220"/>
                    </a:lnTo>
                    <a:lnTo>
                      <a:pt x="1275" y="220"/>
                    </a:lnTo>
                    <a:lnTo>
                      <a:pt x="1285" y="220"/>
                    </a:lnTo>
                    <a:lnTo>
                      <a:pt x="1256" y="220"/>
                    </a:lnTo>
                    <a:lnTo>
                      <a:pt x="1256" y="215"/>
                    </a:lnTo>
                    <a:lnTo>
                      <a:pt x="1242" y="215"/>
                    </a:lnTo>
                    <a:lnTo>
                      <a:pt x="1222" y="210"/>
                    </a:lnTo>
                    <a:lnTo>
                      <a:pt x="1164" y="199"/>
                    </a:lnTo>
                    <a:lnTo>
                      <a:pt x="1159" y="199"/>
                    </a:lnTo>
                    <a:lnTo>
                      <a:pt x="1150" y="199"/>
                    </a:lnTo>
                    <a:lnTo>
                      <a:pt x="1135" y="194"/>
                    </a:lnTo>
                    <a:lnTo>
                      <a:pt x="1140" y="194"/>
                    </a:lnTo>
                    <a:lnTo>
                      <a:pt x="1131" y="189"/>
                    </a:lnTo>
                    <a:lnTo>
                      <a:pt x="1121" y="189"/>
                    </a:lnTo>
                    <a:lnTo>
                      <a:pt x="1126" y="189"/>
                    </a:lnTo>
                    <a:lnTo>
                      <a:pt x="1111" y="189"/>
                    </a:lnTo>
                    <a:lnTo>
                      <a:pt x="1097" y="184"/>
                    </a:lnTo>
                    <a:lnTo>
                      <a:pt x="1106" y="184"/>
                    </a:lnTo>
                    <a:lnTo>
                      <a:pt x="1087" y="184"/>
                    </a:lnTo>
                    <a:lnTo>
                      <a:pt x="1068" y="184"/>
                    </a:lnTo>
                    <a:lnTo>
                      <a:pt x="1063" y="178"/>
                    </a:lnTo>
                    <a:lnTo>
                      <a:pt x="1068" y="178"/>
                    </a:lnTo>
                    <a:lnTo>
                      <a:pt x="1039" y="173"/>
                    </a:lnTo>
                    <a:lnTo>
                      <a:pt x="1010" y="173"/>
                    </a:lnTo>
                    <a:lnTo>
                      <a:pt x="1010" y="168"/>
                    </a:lnTo>
                    <a:lnTo>
                      <a:pt x="1000" y="168"/>
                    </a:lnTo>
                    <a:lnTo>
                      <a:pt x="986" y="168"/>
                    </a:lnTo>
                    <a:lnTo>
                      <a:pt x="990" y="168"/>
                    </a:lnTo>
                    <a:lnTo>
                      <a:pt x="966" y="163"/>
                    </a:lnTo>
                    <a:lnTo>
                      <a:pt x="947" y="163"/>
                    </a:lnTo>
                    <a:lnTo>
                      <a:pt x="937" y="157"/>
                    </a:lnTo>
                    <a:lnTo>
                      <a:pt x="923" y="152"/>
                    </a:lnTo>
                    <a:lnTo>
                      <a:pt x="865" y="147"/>
                    </a:lnTo>
                    <a:lnTo>
                      <a:pt x="841" y="142"/>
                    </a:lnTo>
                    <a:lnTo>
                      <a:pt x="807" y="131"/>
                    </a:lnTo>
                    <a:lnTo>
                      <a:pt x="802" y="136"/>
                    </a:lnTo>
                    <a:lnTo>
                      <a:pt x="792" y="136"/>
                    </a:lnTo>
                    <a:lnTo>
                      <a:pt x="788" y="131"/>
                    </a:lnTo>
                    <a:lnTo>
                      <a:pt x="792" y="131"/>
                    </a:lnTo>
                    <a:lnTo>
                      <a:pt x="768" y="126"/>
                    </a:lnTo>
                    <a:lnTo>
                      <a:pt x="768" y="131"/>
                    </a:lnTo>
                    <a:lnTo>
                      <a:pt x="734" y="121"/>
                    </a:lnTo>
                    <a:lnTo>
                      <a:pt x="706" y="115"/>
                    </a:lnTo>
                    <a:lnTo>
                      <a:pt x="691" y="115"/>
                    </a:lnTo>
                    <a:lnTo>
                      <a:pt x="652" y="105"/>
                    </a:lnTo>
                    <a:lnTo>
                      <a:pt x="657" y="105"/>
                    </a:lnTo>
                    <a:lnTo>
                      <a:pt x="648" y="105"/>
                    </a:lnTo>
                    <a:lnTo>
                      <a:pt x="638" y="110"/>
                    </a:lnTo>
                    <a:lnTo>
                      <a:pt x="633" y="105"/>
                    </a:lnTo>
                    <a:lnTo>
                      <a:pt x="609" y="100"/>
                    </a:lnTo>
                    <a:lnTo>
                      <a:pt x="585" y="94"/>
                    </a:lnTo>
                    <a:lnTo>
                      <a:pt x="590" y="94"/>
                    </a:lnTo>
                    <a:lnTo>
                      <a:pt x="575" y="94"/>
                    </a:lnTo>
                    <a:lnTo>
                      <a:pt x="565" y="94"/>
                    </a:lnTo>
                    <a:lnTo>
                      <a:pt x="556" y="89"/>
                    </a:lnTo>
                    <a:lnTo>
                      <a:pt x="536" y="89"/>
                    </a:lnTo>
                    <a:lnTo>
                      <a:pt x="541" y="89"/>
                    </a:lnTo>
                    <a:lnTo>
                      <a:pt x="522" y="89"/>
                    </a:lnTo>
                    <a:lnTo>
                      <a:pt x="508" y="84"/>
                    </a:lnTo>
                    <a:lnTo>
                      <a:pt x="512" y="84"/>
                    </a:lnTo>
                    <a:lnTo>
                      <a:pt x="498" y="84"/>
                    </a:lnTo>
                    <a:lnTo>
                      <a:pt x="483" y="79"/>
                    </a:lnTo>
                    <a:lnTo>
                      <a:pt x="469" y="79"/>
                    </a:lnTo>
                    <a:lnTo>
                      <a:pt x="474" y="79"/>
                    </a:lnTo>
                    <a:lnTo>
                      <a:pt x="445" y="73"/>
                    </a:lnTo>
                    <a:lnTo>
                      <a:pt x="440" y="73"/>
                    </a:lnTo>
                    <a:lnTo>
                      <a:pt x="459" y="79"/>
                    </a:lnTo>
                    <a:lnTo>
                      <a:pt x="459" y="73"/>
                    </a:lnTo>
                    <a:lnTo>
                      <a:pt x="454" y="73"/>
                    </a:lnTo>
                    <a:lnTo>
                      <a:pt x="459" y="73"/>
                    </a:lnTo>
                    <a:lnTo>
                      <a:pt x="430" y="68"/>
                    </a:lnTo>
                    <a:lnTo>
                      <a:pt x="425" y="68"/>
                    </a:lnTo>
                    <a:lnTo>
                      <a:pt x="416" y="68"/>
                    </a:lnTo>
                    <a:lnTo>
                      <a:pt x="401" y="63"/>
                    </a:lnTo>
                    <a:lnTo>
                      <a:pt x="401" y="68"/>
                    </a:lnTo>
                    <a:lnTo>
                      <a:pt x="406" y="68"/>
                    </a:lnTo>
                    <a:lnTo>
                      <a:pt x="421" y="68"/>
                    </a:lnTo>
                    <a:lnTo>
                      <a:pt x="406" y="68"/>
                    </a:lnTo>
                    <a:lnTo>
                      <a:pt x="401" y="68"/>
                    </a:lnTo>
                    <a:lnTo>
                      <a:pt x="382" y="63"/>
                    </a:lnTo>
                    <a:lnTo>
                      <a:pt x="358" y="58"/>
                    </a:lnTo>
                    <a:lnTo>
                      <a:pt x="338" y="58"/>
                    </a:lnTo>
                    <a:lnTo>
                      <a:pt x="334" y="52"/>
                    </a:lnTo>
                    <a:lnTo>
                      <a:pt x="343" y="52"/>
                    </a:lnTo>
                    <a:lnTo>
                      <a:pt x="314" y="52"/>
                    </a:lnTo>
                    <a:lnTo>
                      <a:pt x="310" y="52"/>
                    </a:lnTo>
                    <a:lnTo>
                      <a:pt x="310" y="47"/>
                    </a:lnTo>
                    <a:lnTo>
                      <a:pt x="290" y="47"/>
                    </a:lnTo>
                    <a:lnTo>
                      <a:pt x="276" y="42"/>
                    </a:lnTo>
                    <a:lnTo>
                      <a:pt x="256" y="42"/>
                    </a:lnTo>
                    <a:lnTo>
                      <a:pt x="237" y="37"/>
                    </a:lnTo>
                    <a:lnTo>
                      <a:pt x="242" y="42"/>
                    </a:lnTo>
                    <a:lnTo>
                      <a:pt x="194" y="31"/>
                    </a:lnTo>
                    <a:lnTo>
                      <a:pt x="140" y="21"/>
                    </a:lnTo>
                    <a:lnTo>
                      <a:pt x="126" y="21"/>
                    </a:lnTo>
                    <a:lnTo>
                      <a:pt x="121" y="16"/>
                    </a:lnTo>
                    <a:lnTo>
                      <a:pt x="112" y="16"/>
                    </a:lnTo>
                    <a:lnTo>
                      <a:pt x="92" y="16"/>
                    </a:lnTo>
                    <a:lnTo>
                      <a:pt x="73" y="10"/>
                    </a:lnTo>
                    <a:lnTo>
                      <a:pt x="54" y="5"/>
                    </a:lnTo>
                    <a:lnTo>
                      <a:pt x="49" y="5"/>
                    </a:lnTo>
                    <a:lnTo>
                      <a:pt x="34" y="5"/>
                    </a:lnTo>
                    <a:lnTo>
                      <a:pt x="29" y="0"/>
                    </a:lnTo>
                    <a:lnTo>
                      <a:pt x="20" y="0"/>
                    </a:lnTo>
                    <a:lnTo>
                      <a:pt x="5" y="0"/>
                    </a:lnTo>
                    <a:lnTo>
                      <a:pt x="10" y="0"/>
                    </a:lnTo>
                    <a:lnTo>
                      <a:pt x="5" y="0"/>
                    </a:lnTo>
                    <a:lnTo>
                      <a:pt x="0" y="5"/>
                    </a:lnTo>
                    <a:lnTo>
                      <a:pt x="10" y="10"/>
                    </a:lnTo>
                    <a:lnTo>
                      <a:pt x="25" y="10"/>
                    </a:lnTo>
                    <a:lnTo>
                      <a:pt x="15" y="10"/>
                    </a:lnTo>
                    <a:lnTo>
                      <a:pt x="29" y="10"/>
                    </a:lnTo>
                    <a:lnTo>
                      <a:pt x="34" y="16"/>
                    </a:lnTo>
                    <a:lnTo>
                      <a:pt x="44" y="10"/>
                    </a:lnTo>
                    <a:lnTo>
                      <a:pt x="44" y="16"/>
                    </a:lnTo>
                    <a:lnTo>
                      <a:pt x="49" y="16"/>
                    </a:lnTo>
                    <a:lnTo>
                      <a:pt x="58" y="16"/>
                    </a:lnTo>
                    <a:lnTo>
                      <a:pt x="54" y="16"/>
                    </a:lnTo>
                    <a:lnTo>
                      <a:pt x="73" y="16"/>
                    </a:lnTo>
                    <a:lnTo>
                      <a:pt x="83" y="21"/>
                    </a:lnTo>
                    <a:lnTo>
                      <a:pt x="87" y="21"/>
                    </a:lnTo>
                    <a:lnTo>
                      <a:pt x="102" y="21"/>
                    </a:lnTo>
                    <a:lnTo>
                      <a:pt x="102" y="26"/>
                    </a:lnTo>
                    <a:lnTo>
                      <a:pt x="107" y="26"/>
                    </a:lnTo>
                    <a:lnTo>
                      <a:pt x="116" y="31"/>
                    </a:lnTo>
                    <a:lnTo>
                      <a:pt x="131" y="31"/>
                    </a:lnTo>
                    <a:lnTo>
                      <a:pt x="150" y="31"/>
                    </a:lnTo>
                    <a:lnTo>
                      <a:pt x="145" y="31"/>
                    </a:lnTo>
                    <a:lnTo>
                      <a:pt x="160" y="37"/>
                    </a:lnTo>
                    <a:lnTo>
                      <a:pt x="174" y="37"/>
                    </a:lnTo>
                    <a:lnTo>
                      <a:pt x="179" y="37"/>
                    </a:lnTo>
                    <a:lnTo>
                      <a:pt x="174" y="37"/>
                    </a:lnTo>
                    <a:lnTo>
                      <a:pt x="174" y="42"/>
                    </a:lnTo>
                    <a:lnTo>
                      <a:pt x="179" y="37"/>
                    </a:lnTo>
                    <a:lnTo>
                      <a:pt x="184" y="37"/>
                    </a:lnTo>
                    <a:lnTo>
                      <a:pt x="189" y="42"/>
                    </a:lnTo>
                    <a:lnTo>
                      <a:pt x="194" y="42"/>
                    </a:lnTo>
                    <a:lnTo>
                      <a:pt x="203" y="42"/>
                    </a:lnTo>
                    <a:lnTo>
                      <a:pt x="208" y="42"/>
                    </a:lnTo>
                    <a:lnTo>
                      <a:pt x="213" y="47"/>
                    </a:lnTo>
                    <a:lnTo>
                      <a:pt x="208" y="47"/>
                    </a:lnTo>
                    <a:close/>
                  </a:path>
                </a:pathLst>
              </a:custGeom>
              <a:solidFill>
                <a:srgbClr val="FF6600"/>
              </a:solidFill>
              <a:ln w="9525">
                <a:noFill/>
                <a:round/>
                <a:headEnd/>
                <a:tailEnd/>
              </a:ln>
            </p:spPr>
            <p:txBody>
              <a:bodyPr/>
              <a:lstStyle/>
              <a:p>
                <a:endParaRPr lang="it-IT"/>
              </a:p>
            </p:txBody>
          </p:sp>
          <p:sp>
            <p:nvSpPr>
              <p:cNvPr id="4112" name="Freeform 9"/>
              <p:cNvSpPr>
                <a:spLocks/>
              </p:cNvSpPr>
              <p:nvPr/>
            </p:nvSpPr>
            <p:spPr bwMode="auto">
              <a:xfrm>
                <a:off x="-2564" y="-1667"/>
                <a:ext cx="2429" cy="430"/>
              </a:xfrm>
              <a:custGeom>
                <a:avLst/>
                <a:gdLst>
                  <a:gd name="T0" fmla="*/ 275 w 2429"/>
                  <a:gd name="T1" fmla="*/ 52 h 430"/>
                  <a:gd name="T2" fmla="*/ 304 w 2429"/>
                  <a:gd name="T3" fmla="*/ 52 h 430"/>
                  <a:gd name="T4" fmla="*/ 347 w 2429"/>
                  <a:gd name="T5" fmla="*/ 63 h 430"/>
                  <a:gd name="T6" fmla="*/ 429 w 2429"/>
                  <a:gd name="T7" fmla="*/ 78 h 430"/>
                  <a:gd name="T8" fmla="*/ 507 w 2429"/>
                  <a:gd name="T9" fmla="*/ 94 h 430"/>
                  <a:gd name="T10" fmla="*/ 690 w 2429"/>
                  <a:gd name="T11" fmla="*/ 126 h 430"/>
                  <a:gd name="T12" fmla="*/ 763 w 2429"/>
                  <a:gd name="T13" fmla="*/ 136 h 430"/>
                  <a:gd name="T14" fmla="*/ 840 w 2429"/>
                  <a:gd name="T15" fmla="*/ 152 h 430"/>
                  <a:gd name="T16" fmla="*/ 854 w 2429"/>
                  <a:gd name="T17" fmla="*/ 152 h 430"/>
                  <a:gd name="T18" fmla="*/ 975 w 2429"/>
                  <a:gd name="T19" fmla="*/ 173 h 430"/>
                  <a:gd name="T20" fmla="*/ 1101 w 2429"/>
                  <a:gd name="T21" fmla="*/ 194 h 430"/>
                  <a:gd name="T22" fmla="*/ 1212 w 2429"/>
                  <a:gd name="T23" fmla="*/ 215 h 430"/>
                  <a:gd name="T24" fmla="*/ 1448 w 2429"/>
                  <a:gd name="T25" fmla="*/ 257 h 430"/>
                  <a:gd name="T26" fmla="*/ 1550 w 2429"/>
                  <a:gd name="T27" fmla="*/ 272 h 430"/>
                  <a:gd name="T28" fmla="*/ 1690 w 2429"/>
                  <a:gd name="T29" fmla="*/ 299 h 430"/>
                  <a:gd name="T30" fmla="*/ 1753 w 2429"/>
                  <a:gd name="T31" fmla="*/ 309 h 430"/>
                  <a:gd name="T32" fmla="*/ 1777 w 2429"/>
                  <a:gd name="T33" fmla="*/ 314 h 430"/>
                  <a:gd name="T34" fmla="*/ 1883 w 2429"/>
                  <a:gd name="T35" fmla="*/ 330 h 430"/>
                  <a:gd name="T36" fmla="*/ 1931 w 2429"/>
                  <a:gd name="T37" fmla="*/ 341 h 430"/>
                  <a:gd name="T38" fmla="*/ 1975 w 2429"/>
                  <a:gd name="T39" fmla="*/ 351 h 430"/>
                  <a:gd name="T40" fmla="*/ 2110 w 2429"/>
                  <a:gd name="T41" fmla="*/ 372 h 430"/>
                  <a:gd name="T42" fmla="*/ 2192 w 2429"/>
                  <a:gd name="T43" fmla="*/ 388 h 430"/>
                  <a:gd name="T44" fmla="*/ 2240 w 2429"/>
                  <a:gd name="T45" fmla="*/ 393 h 430"/>
                  <a:gd name="T46" fmla="*/ 2298 w 2429"/>
                  <a:gd name="T47" fmla="*/ 404 h 430"/>
                  <a:gd name="T48" fmla="*/ 2390 w 2429"/>
                  <a:gd name="T49" fmla="*/ 419 h 430"/>
                  <a:gd name="T50" fmla="*/ 2424 w 2429"/>
                  <a:gd name="T51" fmla="*/ 425 h 430"/>
                  <a:gd name="T52" fmla="*/ 2390 w 2429"/>
                  <a:gd name="T53" fmla="*/ 419 h 430"/>
                  <a:gd name="T54" fmla="*/ 2327 w 2429"/>
                  <a:gd name="T55" fmla="*/ 409 h 430"/>
                  <a:gd name="T56" fmla="*/ 2279 w 2429"/>
                  <a:gd name="T57" fmla="*/ 398 h 430"/>
                  <a:gd name="T58" fmla="*/ 2192 w 2429"/>
                  <a:gd name="T59" fmla="*/ 383 h 430"/>
                  <a:gd name="T60" fmla="*/ 2154 w 2429"/>
                  <a:gd name="T61" fmla="*/ 377 h 430"/>
                  <a:gd name="T62" fmla="*/ 2134 w 2429"/>
                  <a:gd name="T63" fmla="*/ 372 h 430"/>
                  <a:gd name="T64" fmla="*/ 2047 w 2429"/>
                  <a:gd name="T65" fmla="*/ 362 h 430"/>
                  <a:gd name="T66" fmla="*/ 1984 w 2429"/>
                  <a:gd name="T67" fmla="*/ 346 h 430"/>
                  <a:gd name="T68" fmla="*/ 1888 w 2429"/>
                  <a:gd name="T69" fmla="*/ 330 h 430"/>
                  <a:gd name="T70" fmla="*/ 1869 w 2429"/>
                  <a:gd name="T71" fmla="*/ 325 h 430"/>
                  <a:gd name="T72" fmla="*/ 1815 w 2429"/>
                  <a:gd name="T73" fmla="*/ 314 h 430"/>
                  <a:gd name="T74" fmla="*/ 1767 w 2429"/>
                  <a:gd name="T75" fmla="*/ 309 h 430"/>
                  <a:gd name="T76" fmla="*/ 1738 w 2429"/>
                  <a:gd name="T77" fmla="*/ 304 h 430"/>
                  <a:gd name="T78" fmla="*/ 1675 w 2429"/>
                  <a:gd name="T79" fmla="*/ 293 h 430"/>
                  <a:gd name="T80" fmla="*/ 1637 w 2429"/>
                  <a:gd name="T81" fmla="*/ 288 h 430"/>
                  <a:gd name="T82" fmla="*/ 1569 w 2429"/>
                  <a:gd name="T83" fmla="*/ 272 h 430"/>
                  <a:gd name="T84" fmla="*/ 1463 w 2429"/>
                  <a:gd name="T85" fmla="*/ 257 h 430"/>
                  <a:gd name="T86" fmla="*/ 1400 w 2429"/>
                  <a:gd name="T87" fmla="*/ 246 h 430"/>
                  <a:gd name="T88" fmla="*/ 1342 w 2429"/>
                  <a:gd name="T89" fmla="*/ 236 h 430"/>
                  <a:gd name="T90" fmla="*/ 1279 w 2429"/>
                  <a:gd name="T91" fmla="*/ 225 h 430"/>
                  <a:gd name="T92" fmla="*/ 1149 w 2429"/>
                  <a:gd name="T93" fmla="*/ 199 h 430"/>
                  <a:gd name="T94" fmla="*/ 1101 w 2429"/>
                  <a:gd name="T95" fmla="*/ 189 h 430"/>
                  <a:gd name="T96" fmla="*/ 985 w 2429"/>
                  <a:gd name="T97" fmla="*/ 173 h 430"/>
                  <a:gd name="T98" fmla="*/ 796 w 2429"/>
                  <a:gd name="T99" fmla="*/ 136 h 430"/>
                  <a:gd name="T100" fmla="*/ 652 w 2429"/>
                  <a:gd name="T101" fmla="*/ 110 h 430"/>
                  <a:gd name="T102" fmla="*/ 536 w 2429"/>
                  <a:gd name="T103" fmla="*/ 94 h 430"/>
                  <a:gd name="T104" fmla="*/ 478 w 2429"/>
                  <a:gd name="T105" fmla="*/ 84 h 430"/>
                  <a:gd name="T106" fmla="*/ 458 w 2429"/>
                  <a:gd name="T107" fmla="*/ 78 h 430"/>
                  <a:gd name="T108" fmla="*/ 405 w 2429"/>
                  <a:gd name="T109" fmla="*/ 68 h 430"/>
                  <a:gd name="T110" fmla="*/ 338 w 2429"/>
                  <a:gd name="T111" fmla="*/ 57 h 430"/>
                  <a:gd name="T112" fmla="*/ 120 w 2429"/>
                  <a:gd name="T113" fmla="*/ 21 h 430"/>
                  <a:gd name="T114" fmla="*/ 33 w 2429"/>
                  <a:gd name="T115" fmla="*/ 5 h 430"/>
                  <a:gd name="T116" fmla="*/ 14 w 2429"/>
                  <a:gd name="T117" fmla="*/ 5 h 430"/>
                  <a:gd name="T118" fmla="*/ 58 w 2429"/>
                  <a:gd name="T119" fmla="*/ 10 h 430"/>
                  <a:gd name="T120" fmla="*/ 149 w 2429"/>
                  <a:gd name="T121" fmla="*/ 31 h 430"/>
                  <a:gd name="T122" fmla="*/ 183 w 2429"/>
                  <a:gd name="T123" fmla="*/ 36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30"/>
                  <a:gd name="T188" fmla="*/ 2429 w 2429"/>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30">
                    <a:moveTo>
                      <a:pt x="207" y="42"/>
                    </a:moveTo>
                    <a:lnTo>
                      <a:pt x="207" y="42"/>
                    </a:lnTo>
                    <a:lnTo>
                      <a:pt x="212" y="42"/>
                    </a:lnTo>
                    <a:lnTo>
                      <a:pt x="222" y="42"/>
                    </a:lnTo>
                    <a:lnTo>
                      <a:pt x="241" y="47"/>
                    </a:lnTo>
                    <a:lnTo>
                      <a:pt x="270" y="52"/>
                    </a:lnTo>
                    <a:lnTo>
                      <a:pt x="275" y="52"/>
                    </a:lnTo>
                    <a:lnTo>
                      <a:pt x="270" y="47"/>
                    </a:lnTo>
                    <a:lnTo>
                      <a:pt x="280" y="52"/>
                    </a:lnTo>
                    <a:lnTo>
                      <a:pt x="285" y="52"/>
                    </a:lnTo>
                    <a:lnTo>
                      <a:pt x="275" y="52"/>
                    </a:lnTo>
                    <a:lnTo>
                      <a:pt x="304" y="52"/>
                    </a:lnTo>
                    <a:lnTo>
                      <a:pt x="294" y="52"/>
                    </a:lnTo>
                    <a:lnTo>
                      <a:pt x="285" y="52"/>
                    </a:lnTo>
                    <a:lnTo>
                      <a:pt x="314" y="57"/>
                    </a:lnTo>
                    <a:lnTo>
                      <a:pt x="318" y="57"/>
                    </a:lnTo>
                    <a:lnTo>
                      <a:pt x="347" y="63"/>
                    </a:lnTo>
                    <a:lnTo>
                      <a:pt x="362" y="68"/>
                    </a:lnTo>
                    <a:lnTo>
                      <a:pt x="357" y="68"/>
                    </a:lnTo>
                    <a:lnTo>
                      <a:pt x="376" y="68"/>
                    </a:lnTo>
                    <a:lnTo>
                      <a:pt x="371" y="68"/>
                    </a:lnTo>
                    <a:lnTo>
                      <a:pt x="381" y="68"/>
                    </a:lnTo>
                    <a:lnTo>
                      <a:pt x="386" y="68"/>
                    </a:lnTo>
                    <a:lnTo>
                      <a:pt x="429" y="78"/>
                    </a:lnTo>
                    <a:lnTo>
                      <a:pt x="492" y="89"/>
                    </a:lnTo>
                    <a:lnTo>
                      <a:pt x="497" y="89"/>
                    </a:lnTo>
                    <a:lnTo>
                      <a:pt x="502" y="89"/>
                    </a:lnTo>
                    <a:lnTo>
                      <a:pt x="507" y="94"/>
                    </a:lnTo>
                    <a:lnTo>
                      <a:pt x="555" y="99"/>
                    </a:lnTo>
                    <a:lnTo>
                      <a:pt x="574" y="105"/>
                    </a:lnTo>
                    <a:lnTo>
                      <a:pt x="642" y="115"/>
                    </a:lnTo>
                    <a:lnTo>
                      <a:pt x="666" y="120"/>
                    </a:lnTo>
                    <a:lnTo>
                      <a:pt x="690" y="126"/>
                    </a:lnTo>
                    <a:lnTo>
                      <a:pt x="705" y="126"/>
                    </a:lnTo>
                    <a:lnTo>
                      <a:pt x="714" y="126"/>
                    </a:lnTo>
                    <a:lnTo>
                      <a:pt x="719" y="131"/>
                    </a:lnTo>
                    <a:lnTo>
                      <a:pt x="724" y="131"/>
                    </a:lnTo>
                    <a:lnTo>
                      <a:pt x="719" y="131"/>
                    </a:lnTo>
                    <a:lnTo>
                      <a:pt x="743" y="131"/>
                    </a:lnTo>
                    <a:lnTo>
                      <a:pt x="763" y="136"/>
                    </a:lnTo>
                    <a:lnTo>
                      <a:pt x="758" y="136"/>
                    </a:lnTo>
                    <a:lnTo>
                      <a:pt x="767" y="136"/>
                    </a:lnTo>
                    <a:lnTo>
                      <a:pt x="772" y="136"/>
                    </a:lnTo>
                    <a:lnTo>
                      <a:pt x="796" y="141"/>
                    </a:lnTo>
                    <a:lnTo>
                      <a:pt x="845" y="152"/>
                    </a:lnTo>
                    <a:lnTo>
                      <a:pt x="840" y="152"/>
                    </a:lnTo>
                    <a:lnTo>
                      <a:pt x="845" y="152"/>
                    </a:lnTo>
                    <a:lnTo>
                      <a:pt x="850" y="152"/>
                    </a:lnTo>
                    <a:lnTo>
                      <a:pt x="845" y="152"/>
                    </a:lnTo>
                    <a:lnTo>
                      <a:pt x="850" y="152"/>
                    </a:lnTo>
                    <a:lnTo>
                      <a:pt x="854" y="152"/>
                    </a:lnTo>
                    <a:lnTo>
                      <a:pt x="850" y="152"/>
                    </a:lnTo>
                    <a:lnTo>
                      <a:pt x="859" y="152"/>
                    </a:lnTo>
                    <a:lnTo>
                      <a:pt x="854" y="152"/>
                    </a:lnTo>
                    <a:lnTo>
                      <a:pt x="874" y="157"/>
                    </a:lnTo>
                    <a:lnTo>
                      <a:pt x="912" y="162"/>
                    </a:lnTo>
                    <a:lnTo>
                      <a:pt x="927" y="162"/>
                    </a:lnTo>
                    <a:lnTo>
                      <a:pt x="961" y="173"/>
                    </a:lnTo>
                    <a:lnTo>
                      <a:pt x="965" y="173"/>
                    </a:lnTo>
                    <a:lnTo>
                      <a:pt x="975" y="173"/>
                    </a:lnTo>
                    <a:lnTo>
                      <a:pt x="1014" y="178"/>
                    </a:lnTo>
                    <a:lnTo>
                      <a:pt x="1009" y="178"/>
                    </a:lnTo>
                    <a:lnTo>
                      <a:pt x="1019" y="183"/>
                    </a:lnTo>
                    <a:lnTo>
                      <a:pt x="1014" y="178"/>
                    </a:lnTo>
                    <a:lnTo>
                      <a:pt x="1081" y="194"/>
                    </a:lnTo>
                    <a:lnTo>
                      <a:pt x="1101" y="194"/>
                    </a:lnTo>
                    <a:lnTo>
                      <a:pt x="1149" y="204"/>
                    </a:lnTo>
                    <a:lnTo>
                      <a:pt x="1207" y="215"/>
                    </a:lnTo>
                    <a:lnTo>
                      <a:pt x="1217" y="215"/>
                    </a:lnTo>
                    <a:lnTo>
                      <a:pt x="1212" y="215"/>
                    </a:lnTo>
                    <a:lnTo>
                      <a:pt x="1328" y="236"/>
                    </a:lnTo>
                    <a:lnTo>
                      <a:pt x="1352" y="241"/>
                    </a:lnTo>
                    <a:lnTo>
                      <a:pt x="1347" y="241"/>
                    </a:lnTo>
                    <a:lnTo>
                      <a:pt x="1429" y="251"/>
                    </a:lnTo>
                    <a:lnTo>
                      <a:pt x="1424" y="251"/>
                    </a:lnTo>
                    <a:lnTo>
                      <a:pt x="1448" y="257"/>
                    </a:lnTo>
                    <a:lnTo>
                      <a:pt x="1468" y="262"/>
                    </a:lnTo>
                    <a:lnTo>
                      <a:pt x="1477" y="262"/>
                    </a:lnTo>
                    <a:lnTo>
                      <a:pt x="1506" y="267"/>
                    </a:lnTo>
                    <a:lnTo>
                      <a:pt x="1526" y="272"/>
                    </a:lnTo>
                    <a:lnTo>
                      <a:pt x="1550" y="272"/>
                    </a:lnTo>
                    <a:lnTo>
                      <a:pt x="1555" y="278"/>
                    </a:lnTo>
                    <a:lnTo>
                      <a:pt x="1564" y="278"/>
                    </a:lnTo>
                    <a:lnTo>
                      <a:pt x="1598" y="283"/>
                    </a:lnTo>
                    <a:lnTo>
                      <a:pt x="1661" y="293"/>
                    </a:lnTo>
                    <a:lnTo>
                      <a:pt x="1642" y="293"/>
                    </a:lnTo>
                    <a:lnTo>
                      <a:pt x="1690" y="299"/>
                    </a:lnTo>
                    <a:lnTo>
                      <a:pt x="1685" y="299"/>
                    </a:lnTo>
                    <a:lnTo>
                      <a:pt x="1738" y="309"/>
                    </a:lnTo>
                    <a:lnTo>
                      <a:pt x="1733" y="309"/>
                    </a:lnTo>
                    <a:lnTo>
                      <a:pt x="1743" y="309"/>
                    </a:lnTo>
                    <a:lnTo>
                      <a:pt x="1738" y="309"/>
                    </a:lnTo>
                    <a:lnTo>
                      <a:pt x="1753" y="309"/>
                    </a:lnTo>
                    <a:lnTo>
                      <a:pt x="1758" y="309"/>
                    </a:lnTo>
                    <a:lnTo>
                      <a:pt x="1762" y="309"/>
                    </a:lnTo>
                    <a:lnTo>
                      <a:pt x="1758" y="309"/>
                    </a:lnTo>
                    <a:lnTo>
                      <a:pt x="1762" y="309"/>
                    </a:lnTo>
                    <a:lnTo>
                      <a:pt x="1762" y="314"/>
                    </a:lnTo>
                    <a:lnTo>
                      <a:pt x="1782" y="314"/>
                    </a:lnTo>
                    <a:lnTo>
                      <a:pt x="1777" y="314"/>
                    </a:lnTo>
                    <a:lnTo>
                      <a:pt x="1796" y="320"/>
                    </a:lnTo>
                    <a:lnTo>
                      <a:pt x="1840" y="325"/>
                    </a:lnTo>
                    <a:lnTo>
                      <a:pt x="1844" y="325"/>
                    </a:lnTo>
                    <a:lnTo>
                      <a:pt x="1854" y="330"/>
                    </a:lnTo>
                    <a:lnTo>
                      <a:pt x="1849" y="325"/>
                    </a:lnTo>
                    <a:lnTo>
                      <a:pt x="1873" y="330"/>
                    </a:lnTo>
                    <a:lnTo>
                      <a:pt x="1869" y="330"/>
                    </a:lnTo>
                    <a:lnTo>
                      <a:pt x="1883" y="330"/>
                    </a:lnTo>
                    <a:lnTo>
                      <a:pt x="1873" y="330"/>
                    </a:lnTo>
                    <a:lnTo>
                      <a:pt x="1883" y="330"/>
                    </a:lnTo>
                    <a:lnTo>
                      <a:pt x="1893" y="335"/>
                    </a:lnTo>
                    <a:lnTo>
                      <a:pt x="1907" y="335"/>
                    </a:lnTo>
                    <a:lnTo>
                      <a:pt x="1931" y="341"/>
                    </a:lnTo>
                    <a:lnTo>
                      <a:pt x="1936" y="341"/>
                    </a:lnTo>
                    <a:lnTo>
                      <a:pt x="1946" y="341"/>
                    </a:lnTo>
                    <a:lnTo>
                      <a:pt x="1984" y="351"/>
                    </a:lnTo>
                    <a:lnTo>
                      <a:pt x="1975" y="351"/>
                    </a:lnTo>
                    <a:lnTo>
                      <a:pt x="2028" y="356"/>
                    </a:lnTo>
                    <a:lnTo>
                      <a:pt x="2023" y="356"/>
                    </a:lnTo>
                    <a:lnTo>
                      <a:pt x="2047" y="362"/>
                    </a:lnTo>
                    <a:lnTo>
                      <a:pt x="2042" y="362"/>
                    </a:lnTo>
                    <a:lnTo>
                      <a:pt x="2086" y="367"/>
                    </a:lnTo>
                    <a:lnTo>
                      <a:pt x="2081" y="367"/>
                    </a:lnTo>
                    <a:lnTo>
                      <a:pt x="2110" y="372"/>
                    </a:lnTo>
                    <a:lnTo>
                      <a:pt x="2178" y="383"/>
                    </a:lnTo>
                    <a:lnTo>
                      <a:pt x="2173" y="383"/>
                    </a:lnTo>
                    <a:lnTo>
                      <a:pt x="2187" y="388"/>
                    </a:lnTo>
                    <a:lnTo>
                      <a:pt x="2182" y="383"/>
                    </a:lnTo>
                    <a:lnTo>
                      <a:pt x="2192" y="388"/>
                    </a:lnTo>
                    <a:lnTo>
                      <a:pt x="2197" y="388"/>
                    </a:lnTo>
                    <a:lnTo>
                      <a:pt x="2211" y="388"/>
                    </a:lnTo>
                    <a:lnTo>
                      <a:pt x="2226" y="393"/>
                    </a:lnTo>
                    <a:lnTo>
                      <a:pt x="2221" y="393"/>
                    </a:lnTo>
                    <a:lnTo>
                      <a:pt x="2240" y="393"/>
                    </a:lnTo>
                    <a:lnTo>
                      <a:pt x="2231" y="393"/>
                    </a:lnTo>
                    <a:lnTo>
                      <a:pt x="2240" y="393"/>
                    </a:lnTo>
                    <a:lnTo>
                      <a:pt x="2255" y="398"/>
                    </a:lnTo>
                    <a:lnTo>
                      <a:pt x="2250" y="398"/>
                    </a:lnTo>
                    <a:lnTo>
                      <a:pt x="2279" y="398"/>
                    </a:lnTo>
                    <a:lnTo>
                      <a:pt x="2274" y="398"/>
                    </a:lnTo>
                    <a:lnTo>
                      <a:pt x="2279" y="404"/>
                    </a:lnTo>
                    <a:lnTo>
                      <a:pt x="2284" y="404"/>
                    </a:lnTo>
                    <a:lnTo>
                      <a:pt x="2298" y="404"/>
                    </a:lnTo>
                    <a:lnTo>
                      <a:pt x="2303" y="409"/>
                    </a:lnTo>
                    <a:lnTo>
                      <a:pt x="2308" y="409"/>
                    </a:lnTo>
                    <a:lnTo>
                      <a:pt x="2303" y="404"/>
                    </a:lnTo>
                    <a:lnTo>
                      <a:pt x="2347" y="414"/>
                    </a:lnTo>
                    <a:lnTo>
                      <a:pt x="2376" y="419"/>
                    </a:lnTo>
                    <a:lnTo>
                      <a:pt x="2371" y="419"/>
                    </a:lnTo>
                    <a:lnTo>
                      <a:pt x="2390" y="419"/>
                    </a:lnTo>
                    <a:lnTo>
                      <a:pt x="2400" y="425"/>
                    </a:lnTo>
                    <a:lnTo>
                      <a:pt x="2395" y="425"/>
                    </a:lnTo>
                    <a:lnTo>
                      <a:pt x="2414" y="425"/>
                    </a:lnTo>
                    <a:lnTo>
                      <a:pt x="2409" y="425"/>
                    </a:lnTo>
                    <a:lnTo>
                      <a:pt x="2429" y="430"/>
                    </a:lnTo>
                    <a:lnTo>
                      <a:pt x="2424" y="425"/>
                    </a:lnTo>
                    <a:lnTo>
                      <a:pt x="2414" y="425"/>
                    </a:lnTo>
                    <a:lnTo>
                      <a:pt x="2419" y="425"/>
                    </a:lnTo>
                    <a:lnTo>
                      <a:pt x="2395" y="419"/>
                    </a:lnTo>
                    <a:lnTo>
                      <a:pt x="2385" y="419"/>
                    </a:lnTo>
                    <a:lnTo>
                      <a:pt x="2390" y="419"/>
                    </a:lnTo>
                    <a:lnTo>
                      <a:pt x="2376" y="419"/>
                    </a:lnTo>
                    <a:lnTo>
                      <a:pt x="2371" y="414"/>
                    </a:lnTo>
                    <a:lnTo>
                      <a:pt x="2376" y="414"/>
                    </a:lnTo>
                    <a:lnTo>
                      <a:pt x="2352" y="414"/>
                    </a:lnTo>
                    <a:lnTo>
                      <a:pt x="2337" y="409"/>
                    </a:lnTo>
                    <a:lnTo>
                      <a:pt x="2332" y="409"/>
                    </a:lnTo>
                    <a:lnTo>
                      <a:pt x="2327" y="409"/>
                    </a:lnTo>
                    <a:lnTo>
                      <a:pt x="2323" y="409"/>
                    </a:lnTo>
                    <a:lnTo>
                      <a:pt x="2298" y="404"/>
                    </a:lnTo>
                    <a:lnTo>
                      <a:pt x="2279" y="398"/>
                    </a:lnTo>
                    <a:lnTo>
                      <a:pt x="2284" y="398"/>
                    </a:lnTo>
                    <a:lnTo>
                      <a:pt x="2260" y="398"/>
                    </a:lnTo>
                    <a:lnTo>
                      <a:pt x="2240" y="393"/>
                    </a:lnTo>
                    <a:lnTo>
                      <a:pt x="2211" y="388"/>
                    </a:lnTo>
                    <a:lnTo>
                      <a:pt x="2192" y="383"/>
                    </a:lnTo>
                    <a:lnTo>
                      <a:pt x="2197" y="383"/>
                    </a:lnTo>
                    <a:lnTo>
                      <a:pt x="2192" y="383"/>
                    </a:lnTo>
                    <a:lnTo>
                      <a:pt x="2182" y="383"/>
                    </a:lnTo>
                    <a:lnTo>
                      <a:pt x="2154" y="377"/>
                    </a:lnTo>
                    <a:lnTo>
                      <a:pt x="2158" y="377"/>
                    </a:lnTo>
                    <a:lnTo>
                      <a:pt x="2149" y="377"/>
                    </a:lnTo>
                    <a:lnTo>
                      <a:pt x="2154" y="377"/>
                    </a:lnTo>
                    <a:lnTo>
                      <a:pt x="2149" y="377"/>
                    </a:lnTo>
                    <a:lnTo>
                      <a:pt x="2154" y="377"/>
                    </a:lnTo>
                    <a:lnTo>
                      <a:pt x="2144" y="377"/>
                    </a:lnTo>
                    <a:lnTo>
                      <a:pt x="2149" y="377"/>
                    </a:lnTo>
                    <a:lnTo>
                      <a:pt x="2134" y="372"/>
                    </a:lnTo>
                    <a:lnTo>
                      <a:pt x="2125" y="372"/>
                    </a:lnTo>
                    <a:lnTo>
                      <a:pt x="2115" y="372"/>
                    </a:lnTo>
                    <a:lnTo>
                      <a:pt x="2110" y="367"/>
                    </a:lnTo>
                    <a:lnTo>
                      <a:pt x="2096" y="367"/>
                    </a:lnTo>
                    <a:lnTo>
                      <a:pt x="2047" y="362"/>
                    </a:lnTo>
                    <a:lnTo>
                      <a:pt x="2047" y="356"/>
                    </a:lnTo>
                    <a:lnTo>
                      <a:pt x="2023" y="356"/>
                    </a:lnTo>
                    <a:lnTo>
                      <a:pt x="2018" y="351"/>
                    </a:lnTo>
                    <a:lnTo>
                      <a:pt x="1999" y="351"/>
                    </a:lnTo>
                    <a:lnTo>
                      <a:pt x="2009" y="351"/>
                    </a:lnTo>
                    <a:lnTo>
                      <a:pt x="1984" y="346"/>
                    </a:lnTo>
                    <a:lnTo>
                      <a:pt x="1975" y="346"/>
                    </a:lnTo>
                    <a:lnTo>
                      <a:pt x="1980" y="346"/>
                    </a:lnTo>
                    <a:lnTo>
                      <a:pt x="1970" y="346"/>
                    </a:lnTo>
                    <a:lnTo>
                      <a:pt x="1922" y="335"/>
                    </a:lnTo>
                    <a:lnTo>
                      <a:pt x="1931" y="335"/>
                    </a:lnTo>
                    <a:lnTo>
                      <a:pt x="1907" y="335"/>
                    </a:lnTo>
                    <a:lnTo>
                      <a:pt x="1888" y="330"/>
                    </a:lnTo>
                    <a:lnTo>
                      <a:pt x="1878" y="330"/>
                    </a:lnTo>
                    <a:lnTo>
                      <a:pt x="1873" y="330"/>
                    </a:lnTo>
                    <a:lnTo>
                      <a:pt x="1878" y="330"/>
                    </a:lnTo>
                    <a:lnTo>
                      <a:pt x="1883" y="330"/>
                    </a:lnTo>
                    <a:lnTo>
                      <a:pt x="1878" y="330"/>
                    </a:lnTo>
                    <a:lnTo>
                      <a:pt x="1869" y="325"/>
                    </a:lnTo>
                    <a:lnTo>
                      <a:pt x="1840" y="320"/>
                    </a:lnTo>
                    <a:lnTo>
                      <a:pt x="1844" y="320"/>
                    </a:lnTo>
                    <a:lnTo>
                      <a:pt x="1825" y="320"/>
                    </a:lnTo>
                    <a:lnTo>
                      <a:pt x="1815" y="320"/>
                    </a:lnTo>
                    <a:lnTo>
                      <a:pt x="1811" y="314"/>
                    </a:lnTo>
                    <a:lnTo>
                      <a:pt x="1815" y="314"/>
                    </a:lnTo>
                    <a:lnTo>
                      <a:pt x="1791" y="314"/>
                    </a:lnTo>
                    <a:lnTo>
                      <a:pt x="1796" y="314"/>
                    </a:lnTo>
                    <a:lnTo>
                      <a:pt x="1791" y="309"/>
                    </a:lnTo>
                    <a:lnTo>
                      <a:pt x="1791" y="314"/>
                    </a:lnTo>
                    <a:lnTo>
                      <a:pt x="1786" y="309"/>
                    </a:lnTo>
                    <a:lnTo>
                      <a:pt x="1782" y="309"/>
                    </a:lnTo>
                    <a:lnTo>
                      <a:pt x="1767" y="309"/>
                    </a:lnTo>
                    <a:lnTo>
                      <a:pt x="1777" y="309"/>
                    </a:lnTo>
                    <a:lnTo>
                      <a:pt x="1772" y="309"/>
                    </a:lnTo>
                    <a:lnTo>
                      <a:pt x="1753" y="304"/>
                    </a:lnTo>
                    <a:lnTo>
                      <a:pt x="1748" y="304"/>
                    </a:lnTo>
                    <a:lnTo>
                      <a:pt x="1743" y="304"/>
                    </a:lnTo>
                    <a:lnTo>
                      <a:pt x="1733" y="304"/>
                    </a:lnTo>
                    <a:lnTo>
                      <a:pt x="1738" y="304"/>
                    </a:lnTo>
                    <a:lnTo>
                      <a:pt x="1724" y="304"/>
                    </a:lnTo>
                    <a:lnTo>
                      <a:pt x="1729" y="304"/>
                    </a:lnTo>
                    <a:lnTo>
                      <a:pt x="1704" y="299"/>
                    </a:lnTo>
                    <a:lnTo>
                      <a:pt x="1700" y="299"/>
                    </a:lnTo>
                    <a:lnTo>
                      <a:pt x="1680" y="293"/>
                    </a:lnTo>
                    <a:lnTo>
                      <a:pt x="1675" y="293"/>
                    </a:lnTo>
                    <a:lnTo>
                      <a:pt x="1695" y="293"/>
                    </a:lnTo>
                    <a:lnTo>
                      <a:pt x="1680" y="293"/>
                    </a:lnTo>
                    <a:lnTo>
                      <a:pt x="1695" y="299"/>
                    </a:lnTo>
                    <a:lnTo>
                      <a:pt x="1671" y="293"/>
                    </a:lnTo>
                    <a:lnTo>
                      <a:pt x="1632" y="283"/>
                    </a:lnTo>
                    <a:lnTo>
                      <a:pt x="1637" y="288"/>
                    </a:lnTo>
                    <a:lnTo>
                      <a:pt x="1622" y="283"/>
                    </a:lnTo>
                    <a:lnTo>
                      <a:pt x="1617" y="283"/>
                    </a:lnTo>
                    <a:lnTo>
                      <a:pt x="1603" y="283"/>
                    </a:lnTo>
                    <a:lnTo>
                      <a:pt x="1598" y="278"/>
                    </a:lnTo>
                    <a:lnTo>
                      <a:pt x="1569" y="272"/>
                    </a:lnTo>
                    <a:lnTo>
                      <a:pt x="1574" y="272"/>
                    </a:lnTo>
                    <a:lnTo>
                      <a:pt x="1569" y="272"/>
                    </a:lnTo>
                    <a:lnTo>
                      <a:pt x="1550" y="272"/>
                    </a:lnTo>
                    <a:lnTo>
                      <a:pt x="1545" y="272"/>
                    </a:lnTo>
                    <a:lnTo>
                      <a:pt x="1540" y="272"/>
                    </a:lnTo>
                    <a:lnTo>
                      <a:pt x="1492" y="262"/>
                    </a:lnTo>
                    <a:lnTo>
                      <a:pt x="1463" y="257"/>
                    </a:lnTo>
                    <a:lnTo>
                      <a:pt x="1468" y="257"/>
                    </a:lnTo>
                    <a:lnTo>
                      <a:pt x="1448" y="251"/>
                    </a:lnTo>
                    <a:lnTo>
                      <a:pt x="1424" y="246"/>
                    </a:lnTo>
                    <a:lnTo>
                      <a:pt x="1400" y="246"/>
                    </a:lnTo>
                    <a:lnTo>
                      <a:pt x="1366" y="241"/>
                    </a:lnTo>
                    <a:lnTo>
                      <a:pt x="1371" y="241"/>
                    </a:lnTo>
                    <a:lnTo>
                      <a:pt x="1362" y="241"/>
                    </a:lnTo>
                    <a:lnTo>
                      <a:pt x="1352" y="236"/>
                    </a:lnTo>
                    <a:lnTo>
                      <a:pt x="1362" y="236"/>
                    </a:lnTo>
                    <a:lnTo>
                      <a:pt x="1342" y="236"/>
                    </a:lnTo>
                    <a:lnTo>
                      <a:pt x="1313" y="230"/>
                    </a:lnTo>
                    <a:lnTo>
                      <a:pt x="1318" y="230"/>
                    </a:lnTo>
                    <a:lnTo>
                      <a:pt x="1304" y="230"/>
                    </a:lnTo>
                    <a:lnTo>
                      <a:pt x="1299" y="225"/>
                    </a:lnTo>
                    <a:lnTo>
                      <a:pt x="1270" y="225"/>
                    </a:lnTo>
                    <a:lnTo>
                      <a:pt x="1294" y="225"/>
                    </a:lnTo>
                    <a:lnTo>
                      <a:pt x="1275" y="220"/>
                    </a:lnTo>
                    <a:lnTo>
                      <a:pt x="1279" y="225"/>
                    </a:lnTo>
                    <a:lnTo>
                      <a:pt x="1255" y="220"/>
                    </a:lnTo>
                    <a:lnTo>
                      <a:pt x="1221" y="215"/>
                    </a:lnTo>
                    <a:lnTo>
                      <a:pt x="1164" y="204"/>
                    </a:lnTo>
                    <a:lnTo>
                      <a:pt x="1159" y="204"/>
                    </a:lnTo>
                    <a:lnTo>
                      <a:pt x="1149" y="199"/>
                    </a:lnTo>
                    <a:lnTo>
                      <a:pt x="1135" y="199"/>
                    </a:lnTo>
                    <a:lnTo>
                      <a:pt x="1139" y="199"/>
                    </a:lnTo>
                    <a:lnTo>
                      <a:pt x="1125" y="194"/>
                    </a:lnTo>
                    <a:lnTo>
                      <a:pt x="1115" y="194"/>
                    </a:lnTo>
                    <a:lnTo>
                      <a:pt x="1125" y="194"/>
                    </a:lnTo>
                    <a:lnTo>
                      <a:pt x="1096" y="189"/>
                    </a:lnTo>
                    <a:lnTo>
                      <a:pt x="1101" y="189"/>
                    </a:lnTo>
                    <a:lnTo>
                      <a:pt x="1062" y="183"/>
                    </a:lnTo>
                    <a:lnTo>
                      <a:pt x="1009" y="173"/>
                    </a:lnTo>
                    <a:lnTo>
                      <a:pt x="999" y="173"/>
                    </a:lnTo>
                    <a:lnTo>
                      <a:pt x="985" y="173"/>
                    </a:lnTo>
                    <a:lnTo>
                      <a:pt x="990" y="173"/>
                    </a:lnTo>
                    <a:lnTo>
                      <a:pt x="941" y="162"/>
                    </a:lnTo>
                    <a:lnTo>
                      <a:pt x="922" y="157"/>
                    </a:lnTo>
                    <a:lnTo>
                      <a:pt x="864" y="152"/>
                    </a:lnTo>
                    <a:lnTo>
                      <a:pt x="801" y="136"/>
                    </a:lnTo>
                    <a:lnTo>
                      <a:pt x="796" y="136"/>
                    </a:lnTo>
                    <a:lnTo>
                      <a:pt x="787" y="136"/>
                    </a:lnTo>
                    <a:lnTo>
                      <a:pt x="767" y="131"/>
                    </a:lnTo>
                    <a:lnTo>
                      <a:pt x="705" y="120"/>
                    </a:lnTo>
                    <a:lnTo>
                      <a:pt x="685" y="120"/>
                    </a:lnTo>
                    <a:lnTo>
                      <a:pt x="690" y="120"/>
                    </a:lnTo>
                    <a:lnTo>
                      <a:pt x="652" y="110"/>
                    </a:lnTo>
                    <a:lnTo>
                      <a:pt x="656" y="110"/>
                    </a:lnTo>
                    <a:lnTo>
                      <a:pt x="637" y="110"/>
                    </a:lnTo>
                    <a:lnTo>
                      <a:pt x="632" y="110"/>
                    </a:lnTo>
                    <a:lnTo>
                      <a:pt x="584" y="99"/>
                    </a:lnTo>
                    <a:lnTo>
                      <a:pt x="589" y="99"/>
                    </a:lnTo>
                    <a:lnTo>
                      <a:pt x="560" y="99"/>
                    </a:lnTo>
                    <a:lnTo>
                      <a:pt x="536" y="94"/>
                    </a:lnTo>
                    <a:lnTo>
                      <a:pt x="521" y="89"/>
                    </a:lnTo>
                    <a:lnTo>
                      <a:pt x="507" y="89"/>
                    </a:lnTo>
                    <a:lnTo>
                      <a:pt x="497" y="89"/>
                    </a:lnTo>
                    <a:lnTo>
                      <a:pt x="478" y="84"/>
                    </a:lnTo>
                    <a:lnTo>
                      <a:pt x="468" y="84"/>
                    </a:lnTo>
                    <a:lnTo>
                      <a:pt x="473" y="84"/>
                    </a:lnTo>
                    <a:lnTo>
                      <a:pt x="439" y="78"/>
                    </a:lnTo>
                    <a:lnTo>
                      <a:pt x="439" y="73"/>
                    </a:lnTo>
                    <a:lnTo>
                      <a:pt x="458" y="78"/>
                    </a:lnTo>
                    <a:lnTo>
                      <a:pt x="454" y="78"/>
                    </a:lnTo>
                    <a:lnTo>
                      <a:pt x="458" y="78"/>
                    </a:lnTo>
                    <a:lnTo>
                      <a:pt x="429" y="73"/>
                    </a:lnTo>
                    <a:lnTo>
                      <a:pt x="425" y="73"/>
                    </a:lnTo>
                    <a:lnTo>
                      <a:pt x="429" y="73"/>
                    </a:lnTo>
                    <a:lnTo>
                      <a:pt x="425" y="73"/>
                    </a:lnTo>
                    <a:lnTo>
                      <a:pt x="415" y="73"/>
                    </a:lnTo>
                    <a:lnTo>
                      <a:pt x="400" y="68"/>
                    </a:lnTo>
                    <a:lnTo>
                      <a:pt x="405" y="68"/>
                    </a:lnTo>
                    <a:lnTo>
                      <a:pt x="415" y="73"/>
                    </a:lnTo>
                    <a:lnTo>
                      <a:pt x="405" y="68"/>
                    </a:lnTo>
                    <a:lnTo>
                      <a:pt x="400" y="68"/>
                    </a:lnTo>
                    <a:lnTo>
                      <a:pt x="381" y="63"/>
                    </a:lnTo>
                    <a:lnTo>
                      <a:pt x="338" y="57"/>
                    </a:lnTo>
                    <a:lnTo>
                      <a:pt x="333" y="57"/>
                    </a:lnTo>
                    <a:lnTo>
                      <a:pt x="338" y="57"/>
                    </a:lnTo>
                    <a:lnTo>
                      <a:pt x="314" y="52"/>
                    </a:lnTo>
                    <a:lnTo>
                      <a:pt x="304" y="52"/>
                    </a:lnTo>
                    <a:lnTo>
                      <a:pt x="309" y="52"/>
                    </a:lnTo>
                    <a:lnTo>
                      <a:pt x="236" y="42"/>
                    </a:lnTo>
                    <a:lnTo>
                      <a:pt x="241" y="42"/>
                    </a:lnTo>
                    <a:lnTo>
                      <a:pt x="140" y="26"/>
                    </a:lnTo>
                    <a:lnTo>
                      <a:pt x="120" y="21"/>
                    </a:lnTo>
                    <a:lnTo>
                      <a:pt x="111" y="21"/>
                    </a:lnTo>
                    <a:lnTo>
                      <a:pt x="67" y="10"/>
                    </a:lnTo>
                    <a:lnTo>
                      <a:pt x="72" y="10"/>
                    </a:lnTo>
                    <a:lnTo>
                      <a:pt x="53" y="10"/>
                    </a:lnTo>
                    <a:lnTo>
                      <a:pt x="48" y="10"/>
                    </a:lnTo>
                    <a:lnTo>
                      <a:pt x="33" y="5"/>
                    </a:lnTo>
                    <a:lnTo>
                      <a:pt x="19" y="0"/>
                    </a:lnTo>
                    <a:lnTo>
                      <a:pt x="0" y="0"/>
                    </a:lnTo>
                    <a:lnTo>
                      <a:pt x="9" y="0"/>
                    </a:lnTo>
                    <a:lnTo>
                      <a:pt x="4" y="0"/>
                    </a:lnTo>
                    <a:lnTo>
                      <a:pt x="0" y="0"/>
                    </a:lnTo>
                    <a:lnTo>
                      <a:pt x="9" y="5"/>
                    </a:lnTo>
                    <a:lnTo>
                      <a:pt x="19" y="5"/>
                    </a:lnTo>
                    <a:lnTo>
                      <a:pt x="24" y="5"/>
                    </a:lnTo>
                    <a:lnTo>
                      <a:pt x="14" y="5"/>
                    </a:lnTo>
                    <a:lnTo>
                      <a:pt x="29" y="5"/>
                    </a:lnTo>
                    <a:lnTo>
                      <a:pt x="33" y="10"/>
                    </a:lnTo>
                    <a:lnTo>
                      <a:pt x="43" y="10"/>
                    </a:lnTo>
                    <a:lnTo>
                      <a:pt x="38" y="10"/>
                    </a:lnTo>
                    <a:lnTo>
                      <a:pt x="43" y="10"/>
                    </a:lnTo>
                    <a:lnTo>
                      <a:pt x="48" y="10"/>
                    </a:lnTo>
                    <a:lnTo>
                      <a:pt x="58" y="10"/>
                    </a:lnTo>
                    <a:lnTo>
                      <a:pt x="53" y="10"/>
                    </a:lnTo>
                    <a:lnTo>
                      <a:pt x="67" y="15"/>
                    </a:lnTo>
                    <a:lnTo>
                      <a:pt x="87" y="21"/>
                    </a:lnTo>
                    <a:lnTo>
                      <a:pt x="101" y="21"/>
                    </a:lnTo>
                    <a:lnTo>
                      <a:pt x="116" y="26"/>
                    </a:lnTo>
                    <a:lnTo>
                      <a:pt x="149" y="31"/>
                    </a:lnTo>
                    <a:lnTo>
                      <a:pt x="145" y="26"/>
                    </a:lnTo>
                    <a:lnTo>
                      <a:pt x="159" y="31"/>
                    </a:lnTo>
                    <a:lnTo>
                      <a:pt x="173" y="31"/>
                    </a:lnTo>
                    <a:lnTo>
                      <a:pt x="169" y="31"/>
                    </a:lnTo>
                    <a:lnTo>
                      <a:pt x="183" y="36"/>
                    </a:lnTo>
                    <a:lnTo>
                      <a:pt x="188" y="36"/>
                    </a:lnTo>
                    <a:lnTo>
                      <a:pt x="202" y="36"/>
                    </a:lnTo>
                    <a:lnTo>
                      <a:pt x="212" y="42"/>
                    </a:lnTo>
                    <a:lnTo>
                      <a:pt x="207" y="42"/>
                    </a:lnTo>
                    <a:close/>
                  </a:path>
                </a:pathLst>
              </a:custGeom>
              <a:solidFill>
                <a:srgbClr val="CCDADA"/>
              </a:solidFill>
              <a:ln w="9525">
                <a:noFill/>
                <a:round/>
                <a:headEnd/>
                <a:tailEnd/>
              </a:ln>
            </p:spPr>
            <p:txBody>
              <a:bodyPr/>
              <a:lstStyle/>
              <a:p>
                <a:endParaRPr lang="it-IT"/>
              </a:p>
            </p:txBody>
          </p:sp>
          <p:sp>
            <p:nvSpPr>
              <p:cNvPr id="4113" name="Freeform 10"/>
              <p:cNvSpPr>
                <a:spLocks/>
              </p:cNvSpPr>
              <p:nvPr/>
            </p:nvSpPr>
            <p:spPr bwMode="auto">
              <a:xfrm>
                <a:off x="-2584" y="-1520"/>
                <a:ext cx="2429" cy="425"/>
              </a:xfrm>
              <a:custGeom>
                <a:avLst/>
                <a:gdLst>
                  <a:gd name="T0" fmla="*/ 276 w 2429"/>
                  <a:gd name="T1" fmla="*/ 47 h 425"/>
                  <a:gd name="T2" fmla="*/ 300 w 2429"/>
                  <a:gd name="T3" fmla="*/ 52 h 425"/>
                  <a:gd name="T4" fmla="*/ 343 w 2429"/>
                  <a:gd name="T5" fmla="*/ 63 h 425"/>
                  <a:gd name="T6" fmla="*/ 430 w 2429"/>
                  <a:gd name="T7" fmla="*/ 73 h 425"/>
                  <a:gd name="T8" fmla="*/ 507 w 2429"/>
                  <a:gd name="T9" fmla="*/ 89 h 425"/>
                  <a:gd name="T10" fmla="*/ 691 w 2429"/>
                  <a:gd name="T11" fmla="*/ 120 h 425"/>
                  <a:gd name="T12" fmla="*/ 763 w 2429"/>
                  <a:gd name="T13" fmla="*/ 136 h 425"/>
                  <a:gd name="T14" fmla="*/ 841 w 2429"/>
                  <a:gd name="T15" fmla="*/ 146 h 425"/>
                  <a:gd name="T16" fmla="*/ 855 w 2429"/>
                  <a:gd name="T17" fmla="*/ 152 h 425"/>
                  <a:gd name="T18" fmla="*/ 976 w 2429"/>
                  <a:gd name="T19" fmla="*/ 173 h 425"/>
                  <a:gd name="T20" fmla="*/ 1101 w 2429"/>
                  <a:gd name="T21" fmla="*/ 194 h 425"/>
                  <a:gd name="T22" fmla="*/ 1212 w 2429"/>
                  <a:gd name="T23" fmla="*/ 215 h 425"/>
                  <a:gd name="T24" fmla="*/ 1449 w 2429"/>
                  <a:gd name="T25" fmla="*/ 257 h 425"/>
                  <a:gd name="T26" fmla="*/ 1551 w 2429"/>
                  <a:gd name="T27" fmla="*/ 272 h 425"/>
                  <a:gd name="T28" fmla="*/ 1691 w 2429"/>
                  <a:gd name="T29" fmla="*/ 299 h 425"/>
                  <a:gd name="T30" fmla="*/ 1753 w 2429"/>
                  <a:gd name="T31" fmla="*/ 304 h 425"/>
                  <a:gd name="T32" fmla="*/ 1778 w 2429"/>
                  <a:gd name="T33" fmla="*/ 314 h 425"/>
                  <a:gd name="T34" fmla="*/ 1884 w 2429"/>
                  <a:gd name="T35" fmla="*/ 330 h 425"/>
                  <a:gd name="T36" fmla="*/ 1932 w 2429"/>
                  <a:gd name="T37" fmla="*/ 335 h 425"/>
                  <a:gd name="T38" fmla="*/ 1976 w 2429"/>
                  <a:gd name="T39" fmla="*/ 346 h 425"/>
                  <a:gd name="T40" fmla="*/ 2111 w 2429"/>
                  <a:gd name="T41" fmla="*/ 367 h 425"/>
                  <a:gd name="T42" fmla="*/ 2193 w 2429"/>
                  <a:gd name="T43" fmla="*/ 383 h 425"/>
                  <a:gd name="T44" fmla="*/ 2241 w 2429"/>
                  <a:gd name="T45" fmla="*/ 393 h 425"/>
                  <a:gd name="T46" fmla="*/ 2299 w 2429"/>
                  <a:gd name="T47" fmla="*/ 404 h 425"/>
                  <a:gd name="T48" fmla="*/ 2391 w 2429"/>
                  <a:gd name="T49" fmla="*/ 419 h 425"/>
                  <a:gd name="T50" fmla="*/ 2425 w 2429"/>
                  <a:gd name="T51" fmla="*/ 425 h 425"/>
                  <a:gd name="T52" fmla="*/ 2391 w 2429"/>
                  <a:gd name="T53" fmla="*/ 419 h 425"/>
                  <a:gd name="T54" fmla="*/ 2328 w 2429"/>
                  <a:gd name="T55" fmla="*/ 404 h 425"/>
                  <a:gd name="T56" fmla="*/ 2280 w 2429"/>
                  <a:gd name="T57" fmla="*/ 398 h 425"/>
                  <a:gd name="T58" fmla="*/ 2193 w 2429"/>
                  <a:gd name="T59" fmla="*/ 383 h 425"/>
                  <a:gd name="T60" fmla="*/ 2154 w 2429"/>
                  <a:gd name="T61" fmla="*/ 377 h 425"/>
                  <a:gd name="T62" fmla="*/ 2130 w 2429"/>
                  <a:gd name="T63" fmla="*/ 372 h 425"/>
                  <a:gd name="T64" fmla="*/ 2048 w 2429"/>
                  <a:gd name="T65" fmla="*/ 356 h 425"/>
                  <a:gd name="T66" fmla="*/ 1985 w 2429"/>
                  <a:gd name="T67" fmla="*/ 346 h 425"/>
                  <a:gd name="T68" fmla="*/ 1889 w 2429"/>
                  <a:gd name="T69" fmla="*/ 330 h 425"/>
                  <a:gd name="T70" fmla="*/ 1869 w 2429"/>
                  <a:gd name="T71" fmla="*/ 325 h 425"/>
                  <a:gd name="T72" fmla="*/ 1816 w 2429"/>
                  <a:gd name="T73" fmla="*/ 314 h 425"/>
                  <a:gd name="T74" fmla="*/ 1768 w 2429"/>
                  <a:gd name="T75" fmla="*/ 304 h 425"/>
                  <a:gd name="T76" fmla="*/ 1739 w 2429"/>
                  <a:gd name="T77" fmla="*/ 299 h 425"/>
                  <a:gd name="T78" fmla="*/ 1676 w 2429"/>
                  <a:gd name="T79" fmla="*/ 288 h 425"/>
                  <a:gd name="T80" fmla="*/ 1637 w 2429"/>
                  <a:gd name="T81" fmla="*/ 283 h 425"/>
                  <a:gd name="T82" fmla="*/ 1565 w 2429"/>
                  <a:gd name="T83" fmla="*/ 272 h 425"/>
                  <a:gd name="T84" fmla="*/ 1464 w 2429"/>
                  <a:gd name="T85" fmla="*/ 251 h 425"/>
                  <a:gd name="T86" fmla="*/ 1401 w 2429"/>
                  <a:gd name="T87" fmla="*/ 241 h 425"/>
                  <a:gd name="T88" fmla="*/ 1343 w 2429"/>
                  <a:gd name="T89" fmla="*/ 230 h 425"/>
                  <a:gd name="T90" fmla="*/ 1280 w 2429"/>
                  <a:gd name="T91" fmla="*/ 220 h 425"/>
                  <a:gd name="T92" fmla="*/ 1150 w 2429"/>
                  <a:gd name="T93" fmla="*/ 199 h 425"/>
                  <a:gd name="T94" fmla="*/ 1101 w 2429"/>
                  <a:gd name="T95" fmla="*/ 188 h 425"/>
                  <a:gd name="T96" fmla="*/ 985 w 2429"/>
                  <a:gd name="T97" fmla="*/ 167 h 425"/>
                  <a:gd name="T98" fmla="*/ 797 w 2429"/>
                  <a:gd name="T99" fmla="*/ 136 h 425"/>
                  <a:gd name="T100" fmla="*/ 652 w 2429"/>
                  <a:gd name="T101" fmla="*/ 110 h 425"/>
                  <a:gd name="T102" fmla="*/ 536 w 2429"/>
                  <a:gd name="T103" fmla="*/ 89 h 425"/>
                  <a:gd name="T104" fmla="*/ 478 w 2429"/>
                  <a:gd name="T105" fmla="*/ 78 h 425"/>
                  <a:gd name="T106" fmla="*/ 454 w 2429"/>
                  <a:gd name="T107" fmla="*/ 73 h 425"/>
                  <a:gd name="T108" fmla="*/ 406 w 2429"/>
                  <a:gd name="T109" fmla="*/ 68 h 425"/>
                  <a:gd name="T110" fmla="*/ 338 w 2429"/>
                  <a:gd name="T111" fmla="*/ 57 h 425"/>
                  <a:gd name="T112" fmla="*/ 121 w 2429"/>
                  <a:gd name="T113" fmla="*/ 21 h 425"/>
                  <a:gd name="T114" fmla="*/ 34 w 2429"/>
                  <a:gd name="T115" fmla="*/ 5 h 425"/>
                  <a:gd name="T116" fmla="*/ 15 w 2429"/>
                  <a:gd name="T117" fmla="*/ 5 h 425"/>
                  <a:gd name="T118" fmla="*/ 53 w 2429"/>
                  <a:gd name="T119" fmla="*/ 10 h 425"/>
                  <a:gd name="T120" fmla="*/ 150 w 2429"/>
                  <a:gd name="T121" fmla="*/ 26 h 425"/>
                  <a:gd name="T122" fmla="*/ 184 w 2429"/>
                  <a:gd name="T123" fmla="*/ 31 h 4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25"/>
                  <a:gd name="T188" fmla="*/ 2429 w 2429"/>
                  <a:gd name="T189" fmla="*/ 425 h 4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25">
                    <a:moveTo>
                      <a:pt x="208" y="36"/>
                    </a:moveTo>
                    <a:lnTo>
                      <a:pt x="208" y="36"/>
                    </a:lnTo>
                    <a:lnTo>
                      <a:pt x="213" y="36"/>
                    </a:lnTo>
                    <a:lnTo>
                      <a:pt x="222" y="42"/>
                    </a:lnTo>
                    <a:lnTo>
                      <a:pt x="242" y="42"/>
                    </a:lnTo>
                    <a:lnTo>
                      <a:pt x="271" y="47"/>
                    </a:lnTo>
                    <a:lnTo>
                      <a:pt x="276" y="47"/>
                    </a:lnTo>
                    <a:lnTo>
                      <a:pt x="271" y="47"/>
                    </a:lnTo>
                    <a:lnTo>
                      <a:pt x="280" y="47"/>
                    </a:lnTo>
                    <a:lnTo>
                      <a:pt x="276" y="47"/>
                    </a:lnTo>
                    <a:lnTo>
                      <a:pt x="280" y="47"/>
                    </a:lnTo>
                    <a:lnTo>
                      <a:pt x="276" y="47"/>
                    </a:lnTo>
                    <a:lnTo>
                      <a:pt x="300" y="52"/>
                    </a:lnTo>
                    <a:lnTo>
                      <a:pt x="295" y="52"/>
                    </a:lnTo>
                    <a:lnTo>
                      <a:pt x="285" y="52"/>
                    </a:lnTo>
                    <a:lnTo>
                      <a:pt x="314" y="57"/>
                    </a:lnTo>
                    <a:lnTo>
                      <a:pt x="343" y="63"/>
                    </a:lnTo>
                    <a:lnTo>
                      <a:pt x="363" y="63"/>
                    </a:lnTo>
                    <a:lnTo>
                      <a:pt x="358" y="63"/>
                    </a:lnTo>
                    <a:lnTo>
                      <a:pt x="377" y="68"/>
                    </a:lnTo>
                    <a:lnTo>
                      <a:pt x="372" y="68"/>
                    </a:lnTo>
                    <a:lnTo>
                      <a:pt x="382" y="68"/>
                    </a:lnTo>
                    <a:lnTo>
                      <a:pt x="387" y="68"/>
                    </a:lnTo>
                    <a:lnTo>
                      <a:pt x="430" y="73"/>
                    </a:lnTo>
                    <a:lnTo>
                      <a:pt x="430" y="78"/>
                    </a:lnTo>
                    <a:lnTo>
                      <a:pt x="488" y="89"/>
                    </a:lnTo>
                    <a:lnTo>
                      <a:pt x="498" y="89"/>
                    </a:lnTo>
                    <a:lnTo>
                      <a:pt x="503" y="89"/>
                    </a:lnTo>
                    <a:lnTo>
                      <a:pt x="507" y="89"/>
                    </a:lnTo>
                    <a:lnTo>
                      <a:pt x="556" y="99"/>
                    </a:lnTo>
                    <a:lnTo>
                      <a:pt x="575" y="99"/>
                    </a:lnTo>
                    <a:lnTo>
                      <a:pt x="638" y="115"/>
                    </a:lnTo>
                    <a:lnTo>
                      <a:pt x="667" y="115"/>
                    </a:lnTo>
                    <a:lnTo>
                      <a:pt x="691" y="120"/>
                    </a:lnTo>
                    <a:lnTo>
                      <a:pt x="705" y="125"/>
                    </a:lnTo>
                    <a:lnTo>
                      <a:pt x="715" y="125"/>
                    </a:lnTo>
                    <a:lnTo>
                      <a:pt x="720" y="125"/>
                    </a:lnTo>
                    <a:lnTo>
                      <a:pt x="725" y="125"/>
                    </a:lnTo>
                    <a:lnTo>
                      <a:pt x="720" y="125"/>
                    </a:lnTo>
                    <a:lnTo>
                      <a:pt x="744" y="131"/>
                    </a:lnTo>
                    <a:lnTo>
                      <a:pt x="763" y="136"/>
                    </a:lnTo>
                    <a:lnTo>
                      <a:pt x="759" y="136"/>
                    </a:lnTo>
                    <a:lnTo>
                      <a:pt x="768" y="136"/>
                    </a:lnTo>
                    <a:lnTo>
                      <a:pt x="797" y="141"/>
                    </a:lnTo>
                    <a:lnTo>
                      <a:pt x="792" y="141"/>
                    </a:lnTo>
                    <a:lnTo>
                      <a:pt x="845" y="146"/>
                    </a:lnTo>
                    <a:lnTo>
                      <a:pt x="841" y="146"/>
                    </a:lnTo>
                    <a:lnTo>
                      <a:pt x="845" y="146"/>
                    </a:lnTo>
                    <a:lnTo>
                      <a:pt x="850" y="146"/>
                    </a:lnTo>
                    <a:lnTo>
                      <a:pt x="855" y="152"/>
                    </a:lnTo>
                    <a:lnTo>
                      <a:pt x="850" y="152"/>
                    </a:lnTo>
                    <a:lnTo>
                      <a:pt x="860" y="152"/>
                    </a:lnTo>
                    <a:lnTo>
                      <a:pt x="855" y="152"/>
                    </a:lnTo>
                    <a:lnTo>
                      <a:pt x="874" y="152"/>
                    </a:lnTo>
                    <a:lnTo>
                      <a:pt x="874" y="157"/>
                    </a:lnTo>
                    <a:lnTo>
                      <a:pt x="913" y="162"/>
                    </a:lnTo>
                    <a:lnTo>
                      <a:pt x="923" y="162"/>
                    </a:lnTo>
                    <a:lnTo>
                      <a:pt x="961" y="167"/>
                    </a:lnTo>
                    <a:lnTo>
                      <a:pt x="966" y="167"/>
                    </a:lnTo>
                    <a:lnTo>
                      <a:pt x="976" y="173"/>
                    </a:lnTo>
                    <a:lnTo>
                      <a:pt x="1014" y="178"/>
                    </a:lnTo>
                    <a:lnTo>
                      <a:pt x="1010" y="178"/>
                    </a:lnTo>
                    <a:lnTo>
                      <a:pt x="1014" y="178"/>
                    </a:lnTo>
                    <a:lnTo>
                      <a:pt x="1082" y="188"/>
                    </a:lnTo>
                    <a:lnTo>
                      <a:pt x="1101" y="194"/>
                    </a:lnTo>
                    <a:lnTo>
                      <a:pt x="1150" y="204"/>
                    </a:lnTo>
                    <a:lnTo>
                      <a:pt x="1208" y="215"/>
                    </a:lnTo>
                    <a:lnTo>
                      <a:pt x="1217" y="215"/>
                    </a:lnTo>
                    <a:lnTo>
                      <a:pt x="1212" y="215"/>
                    </a:lnTo>
                    <a:lnTo>
                      <a:pt x="1328" y="236"/>
                    </a:lnTo>
                    <a:lnTo>
                      <a:pt x="1353" y="236"/>
                    </a:lnTo>
                    <a:lnTo>
                      <a:pt x="1348" y="236"/>
                    </a:lnTo>
                    <a:lnTo>
                      <a:pt x="1430" y="251"/>
                    </a:lnTo>
                    <a:lnTo>
                      <a:pt x="1425" y="251"/>
                    </a:lnTo>
                    <a:lnTo>
                      <a:pt x="1449" y="257"/>
                    </a:lnTo>
                    <a:lnTo>
                      <a:pt x="1468" y="257"/>
                    </a:lnTo>
                    <a:lnTo>
                      <a:pt x="1464" y="257"/>
                    </a:lnTo>
                    <a:lnTo>
                      <a:pt x="1478" y="262"/>
                    </a:lnTo>
                    <a:lnTo>
                      <a:pt x="1507" y="267"/>
                    </a:lnTo>
                    <a:lnTo>
                      <a:pt x="1526" y="267"/>
                    </a:lnTo>
                    <a:lnTo>
                      <a:pt x="1551" y="272"/>
                    </a:lnTo>
                    <a:lnTo>
                      <a:pt x="1555" y="272"/>
                    </a:lnTo>
                    <a:lnTo>
                      <a:pt x="1565" y="272"/>
                    </a:lnTo>
                    <a:lnTo>
                      <a:pt x="1599" y="283"/>
                    </a:lnTo>
                    <a:lnTo>
                      <a:pt x="1662" y="293"/>
                    </a:lnTo>
                    <a:lnTo>
                      <a:pt x="1642" y="288"/>
                    </a:lnTo>
                    <a:lnTo>
                      <a:pt x="1691" y="299"/>
                    </a:lnTo>
                    <a:lnTo>
                      <a:pt x="1686" y="293"/>
                    </a:lnTo>
                    <a:lnTo>
                      <a:pt x="1739" y="304"/>
                    </a:lnTo>
                    <a:lnTo>
                      <a:pt x="1734" y="304"/>
                    </a:lnTo>
                    <a:lnTo>
                      <a:pt x="1739" y="304"/>
                    </a:lnTo>
                    <a:lnTo>
                      <a:pt x="1753" y="304"/>
                    </a:lnTo>
                    <a:lnTo>
                      <a:pt x="1758" y="309"/>
                    </a:lnTo>
                    <a:lnTo>
                      <a:pt x="1763" y="309"/>
                    </a:lnTo>
                    <a:lnTo>
                      <a:pt x="1782" y="314"/>
                    </a:lnTo>
                    <a:lnTo>
                      <a:pt x="1778" y="314"/>
                    </a:lnTo>
                    <a:lnTo>
                      <a:pt x="1797" y="314"/>
                    </a:lnTo>
                    <a:lnTo>
                      <a:pt x="1840" y="320"/>
                    </a:lnTo>
                    <a:lnTo>
                      <a:pt x="1845" y="325"/>
                    </a:lnTo>
                    <a:lnTo>
                      <a:pt x="1855" y="325"/>
                    </a:lnTo>
                    <a:lnTo>
                      <a:pt x="1850" y="325"/>
                    </a:lnTo>
                    <a:lnTo>
                      <a:pt x="1874" y="330"/>
                    </a:lnTo>
                    <a:lnTo>
                      <a:pt x="1869" y="325"/>
                    </a:lnTo>
                    <a:lnTo>
                      <a:pt x="1884" y="330"/>
                    </a:lnTo>
                    <a:lnTo>
                      <a:pt x="1874" y="330"/>
                    </a:lnTo>
                    <a:lnTo>
                      <a:pt x="1884" y="330"/>
                    </a:lnTo>
                    <a:lnTo>
                      <a:pt x="1893" y="330"/>
                    </a:lnTo>
                    <a:lnTo>
                      <a:pt x="1908" y="335"/>
                    </a:lnTo>
                    <a:lnTo>
                      <a:pt x="1932" y="335"/>
                    </a:lnTo>
                    <a:lnTo>
                      <a:pt x="1932" y="341"/>
                    </a:lnTo>
                    <a:lnTo>
                      <a:pt x="1937" y="341"/>
                    </a:lnTo>
                    <a:lnTo>
                      <a:pt x="1947" y="341"/>
                    </a:lnTo>
                    <a:lnTo>
                      <a:pt x="1980" y="346"/>
                    </a:lnTo>
                    <a:lnTo>
                      <a:pt x="1976" y="346"/>
                    </a:lnTo>
                    <a:lnTo>
                      <a:pt x="2029" y="356"/>
                    </a:lnTo>
                    <a:lnTo>
                      <a:pt x="2024" y="356"/>
                    </a:lnTo>
                    <a:lnTo>
                      <a:pt x="2048" y="356"/>
                    </a:lnTo>
                    <a:lnTo>
                      <a:pt x="2043" y="356"/>
                    </a:lnTo>
                    <a:lnTo>
                      <a:pt x="2087" y="367"/>
                    </a:lnTo>
                    <a:lnTo>
                      <a:pt x="2082" y="367"/>
                    </a:lnTo>
                    <a:lnTo>
                      <a:pt x="2111" y="367"/>
                    </a:lnTo>
                    <a:lnTo>
                      <a:pt x="2174" y="383"/>
                    </a:lnTo>
                    <a:lnTo>
                      <a:pt x="2188" y="383"/>
                    </a:lnTo>
                    <a:lnTo>
                      <a:pt x="2183" y="383"/>
                    </a:lnTo>
                    <a:lnTo>
                      <a:pt x="2193" y="383"/>
                    </a:lnTo>
                    <a:lnTo>
                      <a:pt x="2198" y="383"/>
                    </a:lnTo>
                    <a:lnTo>
                      <a:pt x="2212" y="388"/>
                    </a:lnTo>
                    <a:lnTo>
                      <a:pt x="2227" y="388"/>
                    </a:lnTo>
                    <a:lnTo>
                      <a:pt x="2222" y="388"/>
                    </a:lnTo>
                    <a:lnTo>
                      <a:pt x="2241" y="393"/>
                    </a:lnTo>
                    <a:lnTo>
                      <a:pt x="2231" y="388"/>
                    </a:lnTo>
                    <a:lnTo>
                      <a:pt x="2241" y="393"/>
                    </a:lnTo>
                    <a:lnTo>
                      <a:pt x="2251" y="393"/>
                    </a:lnTo>
                    <a:lnTo>
                      <a:pt x="2280" y="398"/>
                    </a:lnTo>
                    <a:lnTo>
                      <a:pt x="2275" y="398"/>
                    </a:lnTo>
                    <a:lnTo>
                      <a:pt x="2285" y="398"/>
                    </a:lnTo>
                    <a:lnTo>
                      <a:pt x="2299" y="404"/>
                    </a:lnTo>
                    <a:lnTo>
                      <a:pt x="2304" y="404"/>
                    </a:lnTo>
                    <a:lnTo>
                      <a:pt x="2309" y="404"/>
                    </a:lnTo>
                    <a:lnTo>
                      <a:pt x="2304" y="404"/>
                    </a:lnTo>
                    <a:lnTo>
                      <a:pt x="2347" y="409"/>
                    </a:lnTo>
                    <a:lnTo>
                      <a:pt x="2376" y="414"/>
                    </a:lnTo>
                    <a:lnTo>
                      <a:pt x="2372" y="414"/>
                    </a:lnTo>
                    <a:lnTo>
                      <a:pt x="2391" y="419"/>
                    </a:lnTo>
                    <a:lnTo>
                      <a:pt x="2400" y="419"/>
                    </a:lnTo>
                    <a:lnTo>
                      <a:pt x="2396" y="419"/>
                    </a:lnTo>
                    <a:lnTo>
                      <a:pt x="2415" y="425"/>
                    </a:lnTo>
                    <a:lnTo>
                      <a:pt x="2410" y="425"/>
                    </a:lnTo>
                    <a:lnTo>
                      <a:pt x="2429" y="425"/>
                    </a:lnTo>
                    <a:lnTo>
                      <a:pt x="2425" y="425"/>
                    </a:lnTo>
                    <a:lnTo>
                      <a:pt x="2415" y="425"/>
                    </a:lnTo>
                    <a:lnTo>
                      <a:pt x="2420" y="425"/>
                    </a:lnTo>
                    <a:lnTo>
                      <a:pt x="2391" y="419"/>
                    </a:lnTo>
                    <a:lnTo>
                      <a:pt x="2396" y="419"/>
                    </a:lnTo>
                    <a:lnTo>
                      <a:pt x="2386" y="419"/>
                    </a:lnTo>
                    <a:lnTo>
                      <a:pt x="2386" y="414"/>
                    </a:lnTo>
                    <a:lnTo>
                      <a:pt x="2391" y="419"/>
                    </a:lnTo>
                    <a:lnTo>
                      <a:pt x="2376" y="414"/>
                    </a:lnTo>
                    <a:lnTo>
                      <a:pt x="2372" y="414"/>
                    </a:lnTo>
                    <a:lnTo>
                      <a:pt x="2352" y="409"/>
                    </a:lnTo>
                    <a:lnTo>
                      <a:pt x="2338" y="409"/>
                    </a:lnTo>
                    <a:lnTo>
                      <a:pt x="2328" y="404"/>
                    </a:lnTo>
                    <a:lnTo>
                      <a:pt x="2323" y="404"/>
                    </a:lnTo>
                    <a:lnTo>
                      <a:pt x="2299" y="398"/>
                    </a:lnTo>
                    <a:lnTo>
                      <a:pt x="2299" y="404"/>
                    </a:lnTo>
                    <a:lnTo>
                      <a:pt x="2280" y="398"/>
                    </a:lnTo>
                    <a:lnTo>
                      <a:pt x="2285" y="398"/>
                    </a:lnTo>
                    <a:lnTo>
                      <a:pt x="2260" y="393"/>
                    </a:lnTo>
                    <a:lnTo>
                      <a:pt x="2236" y="388"/>
                    </a:lnTo>
                    <a:lnTo>
                      <a:pt x="2207" y="383"/>
                    </a:lnTo>
                    <a:lnTo>
                      <a:pt x="2212" y="383"/>
                    </a:lnTo>
                    <a:lnTo>
                      <a:pt x="2193" y="383"/>
                    </a:lnTo>
                    <a:lnTo>
                      <a:pt x="2198" y="383"/>
                    </a:lnTo>
                    <a:lnTo>
                      <a:pt x="2188" y="383"/>
                    </a:lnTo>
                    <a:lnTo>
                      <a:pt x="2183" y="377"/>
                    </a:lnTo>
                    <a:lnTo>
                      <a:pt x="2154" y="372"/>
                    </a:lnTo>
                    <a:lnTo>
                      <a:pt x="2154" y="377"/>
                    </a:lnTo>
                    <a:lnTo>
                      <a:pt x="2149" y="377"/>
                    </a:lnTo>
                    <a:lnTo>
                      <a:pt x="2154" y="377"/>
                    </a:lnTo>
                    <a:lnTo>
                      <a:pt x="2149" y="372"/>
                    </a:lnTo>
                    <a:lnTo>
                      <a:pt x="2154" y="377"/>
                    </a:lnTo>
                    <a:lnTo>
                      <a:pt x="2145" y="372"/>
                    </a:lnTo>
                    <a:lnTo>
                      <a:pt x="2149" y="372"/>
                    </a:lnTo>
                    <a:lnTo>
                      <a:pt x="2135" y="372"/>
                    </a:lnTo>
                    <a:lnTo>
                      <a:pt x="2130" y="372"/>
                    </a:lnTo>
                    <a:lnTo>
                      <a:pt x="2125" y="367"/>
                    </a:lnTo>
                    <a:lnTo>
                      <a:pt x="2116" y="367"/>
                    </a:lnTo>
                    <a:lnTo>
                      <a:pt x="2111" y="367"/>
                    </a:lnTo>
                    <a:lnTo>
                      <a:pt x="2096" y="367"/>
                    </a:lnTo>
                    <a:lnTo>
                      <a:pt x="2048" y="356"/>
                    </a:lnTo>
                    <a:lnTo>
                      <a:pt x="2024" y="351"/>
                    </a:lnTo>
                    <a:lnTo>
                      <a:pt x="2019" y="351"/>
                    </a:lnTo>
                    <a:lnTo>
                      <a:pt x="2000" y="346"/>
                    </a:lnTo>
                    <a:lnTo>
                      <a:pt x="2004" y="351"/>
                    </a:lnTo>
                    <a:lnTo>
                      <a:pt x="1985" y="346"/>
                    </a:lnTo>
                    <a:lnTo>
                      <a:pt x="1976" y="341"/>
                    </a:lnTo>
                    <a:lnTo>
                      <a:pt x="1980" y="346"/>
                    </a:lnTo>
                    <a:lnTo>
                      <a:pt x="1971" y="341"/>
                    </a:lnTo>
                    <a:lnTo>
                      <a:pt x="1922" y="335"/>
                    </a:lnTo>
                    <a:lnTo>
                      <a:pt x="1927" y="335"/>
                    </a:lnTo>
                    <a:lnTo>
                      <a:pt x="1908" y="330"/>
                    </a:lnTo>
                    <a:lnTo>
                      <a:pt x="1889" y="330"/>
                    </a:lnTo>
                    <a:lnTo>
                      <a:pt x="1879" y="330"/>
                    </a:lnTo>
                    <a:lnTo>
                      <a:pt x="1874" y="325"/>
                    </a:lnTo>
                    <a:lnTo>
                      <a:pt x="1879" y="325"/>
                    </a:lnTo>
                    <a:lnTo>
                      <a:pt x="1884" y="325"/>
                    </a:lnTo>
                    <a:lnTo>
                      <a:pt x="1879" y="325"/>
                    </a:lnTo>
                    <a:lnTo>
                      <a:pt x="1869" y="325"/>
                    </a:lnTo>
                    <a:lnTo>
                      <a:pt x="1840" y="320"/>
                    </a:lnTo>
                    <a:lnTo>
                      <a:pt x="1845" y="320"/>
                    </a:lnTo>
                    <a:lnTo>
                      <a:pt x="1826" y="320"/>
                    </a:lnTo>
                    <a:lnTo>
                      <a:pt x="1816" y="314"/>
                    </a:lnTo>
                    <a:lnTo>
                      <a:pt x="1811" y="314"/>
                    </a:lnTo>
                    <a:lnTo>
                      <a:pt x="1816" y="314"/>
                    </a:lnTo>
                    <a:lnTo>
                      <a:pt x="1792" y="309"/>
                    </a:lnTo>
                    <a:lnTo>
                      <a:pt x="1797" y="309"/>
                    </a:lnTo>
                    <a:lnTo>
                      <a:pt x="1787" y="309"/>
                    </a:lnTo>
                    <a:lnTo>
                      <a:pt x="1792" y="309"/>
                    </a:lnTo>
                    <a:lnTo>
                      <a:pt x="1787" y="309"/>
                    </a:lnTo>
                    <a:lnTo>
                      <a:pt x="1782" y="309"/>
                    </a:lnTo>
                    <a:lnTo>
                      <a:pt x="1768" y="304"/>
                    </a:lnTo>
                    <a:lnTo>
                      <a:pt x="1778" y="309"/>
                    </a:lnTo>
                    <a:lnTo>
                      <a:pt x="1768" y="304"/>
                    </a:lnTo>
                    <a:lnTo>
                      <a:pt x="1773" y="304"/>
                    </a:lnTo>
                    <a:lnTo>
                      <a:pt x="1753" y="304"/>
                    </a:lnTo>
                    <a:lnTo>
                      <a:pt x="1749" y="304"/>
                    </a:lnTo>
                    <a:lnTo>
                      <a:pt x="1744" y="304"/>
                    </a:lnTo>
                    <a:lnTo>
                      <a:pt x="1734" y="299"/>
                    </a:lnTo>
                    <a:lnTo>
                      <a:pt x="1739" y="299"/>
                    </a:lnTo>
                    <a:lnTo>
                      <a:pt x="1724" y="299"/>
                    </a:lnTo>
                    <a:lnTo>
                      <a:pt x="1729" y="299"/>
                    </a:lnTo>
                    <a:lnTo>
                      <a:pt x="1705" y="293"/>
                    </a:lnTo>
                    <a:lnTo>
                      <a:pt x="1700" y="293"/>
                    </a:lnTo>
                    <a:lnTo>
                      <a:pt x="1681" y="288"/>
                    </a:lnTo>
                    <a:lnTo>
                      <a:pt x="1676" y="288"/>
                    </a:lnTo>
                    <a:lnTo>
                      <a:pt x="1691" y="293"/>
                    </a:lnTo>
                    <a:lnTo>
                      <a:pt x="1681" y="293"/>
                    </a:lnTo>
                    <a:lnTo>
                      <a:pt x="1695" y="293"/>
                    </a:lnTo>
                    <a:lnTo>
                      <a:pt x="1671" y="288"/>
                    </a:lnTo>
                    <a:lnTo>
                      <a:pt x="1633" y="283"/>
                    </a:lnTo>
                    <a:lnTo>
                      <a:pt x="1637" y="283"/>
                    </a:lnTo>
                    <a:lnTo>
                      <a:pt x="1623" y="283"/>
                    </a:lnTo>
                    <a:lnTo>
                      <a:pt x="1618" y="278"/>
                    </a:lnTo>
                    <a:lnTo>
                      <a:pt x="1604" y="278"/>
                    </a:lnTo>
                    <a:lnTo>
                      <a:pt x="1599" y="278"/>
                    </a:lnTo>
                    <a:lnTo>
                      <a:pt x="1570" y="272"/>
                    </a:lnTo>
                    <a:lnTo>
                      <a:pt x="1575" y="272"/>
                    </a:lnTo>
                    <a:lnTo>
                      <a:pt x="1565" y="272"/>
                    </a:lnTo>
                    <a:lnTo>
                      <a:pt x="1551" y="267"/>
                    </a:lnTo>
                    <a:lnTo>
                      <a:pt x="1546" y="267"/>
                    </a:lnTo>
                    <a:lnTo>
                      <a:pt x="1541" y="267"/>
                    </a:lnTo>
                    <a:lnTo>
                      <a:pt x="1493" y="257"/>
                    </a:lnTo>
                    <a:lnTo>
                      <a:pt x="1464" y="251"/>
                    </a:lnTo>
                    <a:lnTo>
                      <a:pt x="1468" y="251"/>
                    </a:lnTo>
                    <a:lnTo>
                      <a:pt x="1444" y="251"/>
                    </a:lnTo>
                    <a:lnTo>
                      <a:pt x="1449" y="251"/>
                    </a:lnTo>
                    <a:lnTo>
                      <a:pt x="1425" y="246"/>
                    </a:lnTo>
                    <a:lnTo>
                      <a:pt x="1401" y="241"/>
                    </a:lnTo>
                    <a:lnTo>
                      <a:pt x="1367" y="236"/>
                    </a:lnTo>
                    <a:lnTo>
                      <a:pt x="1362" y="236"/>
                    </a:lnTo>
                    <a:lnTo>
                      <a:pt x="1353" y="236"/>
                    </a:lnTo>
                    <a:lnTo>
                      <a:pt x="1357" y="236"/>
                    </a:lnTo>
                    <a:lnTo>
                      <a:pt x="1343" y="230"/>
                    </a:lnTo>
                    <a:lnTo>
                      <a:pt x="1314" y="225"/>
                    </a:lnTo>
                    <a:lnTo>
                      <a:pt x="1314" y="230"/>
                    </a:lnTo>
                    <a:lnTo>
                      <a:pt x="1299" y="225"/>
                    </a:lnTo>
                    <a:lnTo>
                      <a:pt x="1270" y="220"/>
                    </a:lnTo>
                    <a:lnTo>
                      <a:pt x="1295" y="225"/>
                    </a:lnTo>
                    <a:lnTo>
                      <a:pt x="1275" y="220"/>
                    </a:lnTo>
                    <a:lnTo>
                      <a:pt x="1280" y="220"/>
                    </a:lnTo>
                    <a:lnTo>
                      <a:pt x="1256" y="220"/>
                    </a:lnTo>
                    <a:lnTo>
                      <a:pt x="1222" y="209"/>
                    </a:lnTo>
                    <a:lnTo>
                      <a:pt x="1159" y="199"/>
                    </a:lnTo>
                    <a:lnTo>
                      <a:pt x="1164" y="199"/>
                    </a:lnTo>
                    <a:lnTo>
                      <a:pt x="1159" y="199"/>
                    </a:lnTo>
                    <a:lnTo>
                      <a:pt x="1155" y="199"/>
                    </a:lnTo>
                    <a:lnTo>
                      <a:pt x="1150" y="199"/>
                    </a:lnTo>
                    <a:lnTo>
                      <a:pt x="1135" y="194"/>
                    </a:lnTo>
                    <a:lnTo>
                      <a:pt x="1140" y="194"/>
                    </a:lnTo>
                    <a:lnTo>
                      <a:pt x="1126" y="194"/>
                    </a:lnTo>
                    <a:lnTo>
                      <a:pt x="1116" y="194"/>
                    </a:lnTo>
                    <a:lnTo>
                      <a:pt x="1126" y="194"/>
                    </a:lnTo>
                    <a:lnTo>
                      <a:pt x="1097" y="188"/>
                    </a:lnTo>
                    <a:lnTo>
                      <a:pt x="1101" y="188"/>
                    </a:lnTo>
                    <a:lnTo>
                      <a:pt x="1063" y="183"/>
                    </a:lnTo>
                    <a:lnTo>
                      <a:pt x="1005" y="173"/>
                    </a:lnTo>
                    <a:lnTo>
                      <a:pt x="1010" y="173"/>
                    </a:lnTo>
                    <a:lnTo>
                      <a:pt x="995" y="173"/>
                    </a:lnTo>
                    <a:lnTo>
                      <a:pt x="985" y="167"/>
                    </a:lnTo>
                    <a:lnTo>
                      <a:pt x="942" y="162"/>
                    </a:lnTo>
                    <a:lnTo>
                      <a:pt x="923" y="157"/>
                    </a:lnTo>
                    <a:lnTo>
                      <a:pt x="865" y="146"/>
                    </a:lnTo>
                    <a:lnTo>
                      <a:pt x="802" y="136"/>
                    </a:lnTo>
                    <a:lnTo>
                      <a:pt x="797" y="136"/>
                    </a:lnTo>
                    <a:lnTo>
                      <a:pt x="787" y="136"/>
                    </a:lnTo>
                    <a:lnTo>
                      <a:pt x="768" y="131"/>
                    </a:lnTo>
                    <a:lnTo>
                      <a:pt x="763" y="131"/>
                    </a:lnTo>
                    <a:lnTo>
                      <a:pt x="705" y="120"/>
                    </a:lnTo>
                    <a:lnTo>
                      <a:pt x="686" y="115"/>
                    </a:lnTo>
                    <a:lnTo>
                      <a:pt x="652" y="110"/>
                    </a:lnTo>
                    <a:lnTo>
                      <a:pt x="657" y="110"/>
                    </a:lnTo>
                    <a:lnTo>
                      <a:pt x="633" y="110"/>
                    </a:lnTo>
                    <a:lnTo>
                      <a:pt x="633" y="104"/>
                    </a:lnTo>
                    <a:lnTo>
                      <a:pt x="585" y="99"/>
                    </a:lnTo>
                    <a:lnTo>
                      <a:pt x="589" y="99"/>
                    </a:lnTo>
                    <a:lnTo>
                      <a:pt x="561" y="94"/>
                    </a:lnTo>
                    <a:lnTo>
                      <a:pt x="536" y="89"/>
                    </a:lnTo>
                    <a:lnTo>
                      <a:pt x="517" y="89"/>
                    </a:lnTo>
                    <a:lnTo>
                      <a:pt x="522" y="89"/>
                    </a:lnTo>
                    <a:lnTo>
                      <a:pt x="503" y="83"/>
                    </a:lnTo>
                    <a:lnTo>
                      <a:pt x="507" y="83"/>
                    </a:lnTo>
                    <a:lnTo>
                      <a:pt x="498" y="83"/>
                    </a:lnTo>
                    <a:lnTo>
                      <a:pt x="478" y="78"/>
                    </a:lnTo>
                    <a:lnTo>
                      <a:pt x="469" y="78"/>
                    </a:lnTo>
                    <a:lnTo>
                      <a:pt x="440" y="73"/>
                    </a:lnTo>
                    <a:lnTo>
                      <a:pt x="459" y="78"/>
                    </a:lnTo>
                    <a:lnTo>
                      <a:pt x="454" y="73"/>
                    </a:lnTo>
                    <a:lnTo>
                      <a:pt x="430" y="73"/>
                    </a:lnTo>
                    <a:lnTo>
                      <a:pt x="425" y="73"/>
                    </a:lnTo>
                    <a:lnTo>
                      <a:pt x="430" y="73"/>
                    </a:lnTo>
                    <a:lnTo>
                      <a:pt x="420" y="68"/>
                    </a:lnTo>
                    <a:lnTo>
                      <a:pt x="416" y="68"/>
                    </a:lnTo>
                    <a:lnTo>
                      <a:pt x="401" y="68"/>
                    </a:lnTo>
                    <a:lnTo>
                      <a:pt x="396" y="68"/>
                    </a:lnTo>
                    <a:lnTo>
                      <a:pt x="401" y="68"/>
                    </a:lnTo>
                    <a:lnTo>
                      <a:pt x="406" y="68"/>
                    </a:lnTo>
                    <a:lnTo>
                      <a:pt x="416" y="68"/>
                    </a:lnTo>
                    <a:lnTo>
                      <a:pt x="406" y="68"/>
                    </a:lnTo>
                    <a:lnTo>
                      <a:pt x="396" y="68"/>
                    </a:lnTo>
                    <a:lnTo>
                      <a:pt x="377" y="63"/>
                    </a:lnTo>
                    <a:lnTo>
                      <a:pt x="338" y="57"/>
                    </a:lnTo>
                    <a:lnTo>
                      <a:pt x="334" y="57"/>
                    </a:lnTo>
                    <a:lnTo>
                      <a:pt x="338" y="57"/>
                    </a:lnTo>
                    <a:lnTo>
                      <a:pt x="314" y="52"/>
                    </a:lnTo>
                    <a:lnTo>
                      <a:pt x="305" y="52"/>
                    </a:lnTo>
                    <a:lnTo>
                      <a:pt x="309" y="52"/>
                    </a:lnTo>
                    <a:lnTo>
                      <a:pt x="237" y="36"/>
                    </a:lnTo>
                    <a:lnTo>
                      <a:pt x="242" y="42"/>
                    </a:lnTo>
                    <a:lnTo>
                      <a:pt x="140" y="21"/>
                    </a:lnTo>
                    <a:lnTo>
                      <a:pt x="121" y="21"/>
                    </a:lnTo>
                    <a:lnTo>
                      <a:pt x="121" y="15"/>
                    </a:lnTo>
                    <a:lnTo>
                      <a:pt x="111" y="15"/>
                    </a:lnTo>
                    <a:lnTo>
                      <a:pt x="68" y="10"/>
                    </a:lnTo>
                    <a:lnTo>
                      <a:pt x="73" y="10"/>
                    </a:lnTo>
                    <a:lnTo>
                      <a:pt x="53" y="5"/>
                    </a:lnTo>
                    <a:lnTo>
                      <a:pt x="49" y="5"/>
                    </a:lnTo>
                    <a:lnTo>
                      <a:pt x="34" y="5"/>
                    </a:lnTo>
                    <a:lnTo>
                      <a:pt x="20" y="0"/>
                    </a:lnTo>
                    <a:lnTo>
                      <a:pt x="0" y="0"/>
                    </a:lnTo>
                    <a:lnTo>
                      <a:pt x="10" y="0"/>
                    </a:lnTo>
                    <a:lnTo>
                      <a:pt x="0" y="0"/>
                    </a:lnTo>
                    <a:lnTo>
                      <a:pt x="10" y="5"/>
                    </a:lnTo>
                    <a:lnTo>
                      <a:pt x="20" y="5"/>
                    </a:lnTo>
                    <a:lnTo>
                      <a:pt x="24" y="5"/>
                    </a:lnTo>
                    <a:lnTo>
                      <a:pt x="15" y="5"/>
                    </a:lnTo>
                    <a:lnTo>
                      <a:pt x="24" y="5"/>
                    </a:lnTo>
                    <a:lnTo>
                      <a:pt x="29" y="5"/>
                    </a:lnTo>
                    <a:lnTo>
                      <a:pt x="39" y="5"/>
                    </a:lnTo>
                    <a:lnTo>
                      <a:pt x="44" y="10"/>
                    </a:lnTo>
                    <a:lnTo>
                      <a:pt x="49" y="10"/>
                    </a:lnTo>
                    <a:lnTo>
                      <a:pt x="53" y="10"/>
                    </a:lnTo>
                    <a:lnTo>
                      <a:pt x="68" y="10"/>
                    </a:lnTo>
                    <a:lnTo>
                      <a:pt x="87" y="15"/>
                    </a:lnTo>
                    <a:lnTo>
                      <a:pt x="97" y="15"/>
                    </a:lnTo>
                    <a:lnTo>
                      <a:pt x="116" y="21"/>
                    </a:lnTo>
                    <a:lnTo>
                      <a:pt x="150" y="26"/>
                    </a:lnTo>
                    <a:lnTo>
                      <a:pt x="145" y="26"/>
                    </a:lnTo>
                    <a:lnTo>
                      <a:pt x="160" y="26"/>
                    </a:lnTo>
                    <a:lnTo>
                      <a:pt x="174" y="31"/>
                    </a:lnTo>
                    <a:lnTo>
                      <a:pt x="169" y="31"/>
                    </a:lnTo>
                    <a:lnTo>
                      <a:pt x="184" y="31"/>
                    </a:lnTo>
                    <a:lnTo>
                      <a:pt x="189" y="36"/>
                    </a:lnTo>
                    <a:lnTo>
                      <a:pt x="198" y="36"/>
                    </a:lnTo>
                    <a:lnTo>
                      <a:pt x="213" y="36"/>
                    </a:lnTo>
                    <a:lnTo>
                      <a:pt x="208" y="36"/>
                    </a:lnTo>
                    <a:close/>
                  </a:path>
                </a:pathLst>
              </a:custGeom>
              <a:solidFill>
                <a:srgbClr val="CCDADA"/>
              </a:solidFill>
              <a:ln w="9525">
                <a:noFill/>
                <a:round/>
                <a:headEnd/>
                <a:tailEnd/>
              </a:ln>
            </p:spPr>
            <p:txBody>
              <a:bodyPr/>
              <a:lstStyle/>
              <a:p>
                <a:endParaRPr lang="it-IT"/>
              </a:p>
            </p:txBody>
          </p:sp>
          <p:sp>
            <p:nvSpPr>
              <p:cNvPr id="4114" name="Freeform 11"/>
              <p:cNvSpPr>
                <a:spLocks/>
              </p:cNvSpPr>
              <p:nvPr/>
            </p:nvSpPr>
            <p:spPr bwMode="auto">
              <a:xfrm>
                <a:off x="-2603" y="-1379"/>
                <a:ext cx="2429" cy="431"/>
              </a:xfrm>
              <a:custGeom>
                <a:avLst/>
                <a:gdLst>
                  <a:gd name="T0" fmla="*/ 270 w 2429"/>
                  <a:gd name="T1" fmla="*/ 53 h 431"/>
                  <a:gd name="T2" fmla="*/ 299 w 2429"/>
                  <a:gd name="T3" fmla="*/ 58 h 431"/>
                  <a:gd name="T4" fmla="*/ 343 w 2429"/>
                  <a:gd name="T5" fmla="*/ 63 h 431"/>
                  <a:gd name="T6" fmla="*/ 430 w 2429"/>
                  <a:gd name="T7" fmla="*/ 79 h 431"/>
                  <a:gd name="T8" fmla="*/ 507 w 2429"/>
                  <a:gd name="T9" fmla="*/ 95 h 431"/>
                  <a:gd name="T10" fmla="*/ 691 w 2429"/>
                  <a:gd name="T11" fmla="*/ 126 h 431"/>
                  <a:gd name="T12" fmla="*/ 763 w 2429"/>
                  <a:gd name="T13" fmla="*/ 137 h 431"/>
                  <a:gd name="T14" fmla="*/ 840 w 2429"/>
                  <a:gd name="T15" fmla="*/ 152 h 431"/>
                  <a:gd name="T16" fmla="*/ 855 w 2429"/>
                  <a:gd name="T17" fmla="*/ 152 h 431"/>
                  <a:gd name="T18" fmla="*/ 971 w 2429"/>
                  <a:gd name="T19" fmla="*/ 173 h 431"/>
                  <a:gd name="T20" fmla="*/ 1101 w 2429"/>
                  <a:gd name="T21" fmla="*/ 194 h 431"/>
                  <a:gd name="T22" fmla="*/ 1212 w 2429"/>
                  <a:gd name="T23" fmla="*/ 215 h 431"/>
                  <a:gd name="T24" fmla="*/ 1449 w 2429"/>
                  <a:gd name="T25" fmla="*/ 257 h 431"/>
                  <a:gd name="T26" fmla="*/ 1550 w 2429"/>
                  <a:gd name="T27" fmla="*/ 273 h 431"/>
                  <a:gd name="T28" fmla="*/ 1690 w 2429"/>
                  <a:gd name="T29" fmla="*/ 299 h 431"/>
                  <a:gd name="T30" fmla="*/ 1748 w 2429"/>
                  <a:gd name="T31" fmla="*/ 310 h 431"/>
                  <a:gd name="T32" fmla="*/ 1777 w 2429"/>
                  <a:gd name="T33" fmla="*/ 315 h 431"/>
                  <a:gd name="T34" fmla="*/ 1879 w 2429"/>
                  <a:gd name="T35" fmla="*/ 331 h 431"/>
                  <a:gd name="T36" fmla="*/ 1932 w 2429"/>
                  <a:gd name="T37" fmla="*/ 341 h 431"/>
                  <a:gd name="T38" fmla="*/ 1975 w 2429"/>
                  <a:gd name="T39" fmla="*/ 352 h 431"/>
                  <a:gd name="T40" fmla="*/ 2106 w 2429"/>
                  <a:gd name="T41" fmla="*/ 373 h 431"/>
                  <a:gd name="T42" fmla="*/ 2193 w 2429"/>
                  <a:gd name="T43" fmla="*/ 389 h 431"/>
                  <a:gd name="T44" fmla="*/ 2241 w 2429"/>
                  <a:gd name="T45" fmla="*/ 394 h 431"/>
                  <a:gd name="T46" fmla="*/ 2299 w 2429"/>
                  <a:gd name="T47" fmla="*/ 404 h 431"/>
                  <a:gd name="T48" fmla="*/ 2391 w 2429"/>
                  <a:gd name="T49" fmla="*/ 420 h 431"/>
                  <a:gd name="T50" fmla="*/ 2424 w 2429"/>
                  <a:gd name="T51" fmla="*/ 425 h 431"/>
                  <a:gd name="T52" fmla="*/ 2386 w 2429"/>
                  <a:gd name="T53" fmla="*/ 420 h 431"/>
                  <a:gd name="T54" fmla="*/ 2328 w 2429"/>
                  <a:gd name="T55" fmla="*/ 410 h 431"/>
                  <a:gd name="T56" fmla="*/ 2279 w 2429"/>
                  <a:gd name="T57" fmla="*/ 399 h 431"/>
                  <a:gd name="T58" fmla="*/ 2188 w 2429"/>
                  <a:gd name="T59" fmla="*/ 383 h 431"/>
                  <a:gd name="T60" fmla="*/ 2154 w 2429"/>
                  <a:gd name="T61" fmla="*/ 378 h 431"/>
                  <a:gd name="T62" fmla="*/ 2130 w 2429"/>
                  <a:gd name="T63" fmla="*/ 373 h 431"/>
                  <a:gd name="T64" fmla="*/ 2048 w 2429"/>
                  <a:gd name="T65" fmla="*/ 362 h 431"/>
                  <a:gd name="T66" fmla="*/ 1985 w 2429"/>
                  <a:gd name="T67" fmla="*/ 347 h 431"/>
                  <a:gd name="T68" fmla="*/ 1883 w 2429"/>
                  <a:gd name="T69" fmla="*/ 331 h 431"/>
                  <a:gd name="T70" fmla="*/ 1864 w 2429"/>
                  <a:gd name="T71" fmla="*/ 326 h 431"/>
                  <a:gd name="T72" fmla="*/ 1816 w 2429"/>
                  <a:gd name="T73" fmla="*/ 320 h 431"/>
                  <a:gd name="T74" fmla="*/ 1768 w 2429"/>
                  <a:gd name="T75" fmla="*/ 310 h 431"/>
                  <a:gd name="T76" fmla="*/ 1734 w 2429"/>
                  <a:gd name="T77" fmla="*/ 305 h 431"/>
                  <a:gd name="T78" fmla="*/ 1676 w 2429"/>
                  <a:gd name="T79" fmla="*/ 294 h 431"/>
                  <a:gd name="T80" fmla="*/ 1637 w 2429"/>
                  <a:gd name="T81" fmla="*/ 289 h 431"/>
                  <a:gd name="T82" fmla="*/ 1565 w 2429"/>
                  <a:gd name="T83" fmla="*/ 273 h 431"/>
                  <a:gd name="T84" fmla="*/ 1463 w 2429"/>
                  <a:gd name="T85" fmla="*/ 257 h 431"/>
                  <a:gd name="T86" fmla="*/ 1396 w 2429"/>
                  <a:gd name="T87" fmla="*/ 247 h 431"/>
                  <a:gd name="T88" fmla="*/ 1343 w 2429"/>
                  <a:gd name="T89" fmla="*/ 236 h 431"/>
                  <a:gd name="T90" fmla="*/ 1280 w 2429"/>
                  <a:gd name="T91" fmla="*/ 226 h 431"/>
                  <a:gd name="T92" fmla="*/ 1149 w 2429"/>
                  <a:gd name="T93" fmla="*/ 200 h 431"/>
                  <a:gd name="T94" fmla="*/ 1101 w 2429"/>
                  <a:gd name="T95" fmla="*/ 194 h 431"/>
                  <a:gd name="T96" fmla="*/ 980 w 2429"/>
                  <a:gd name="T97" fmla="*/ 173 h 431"/>
                  <a:gd name="T98" fmla="*/ 797 w 2429"/>
                  <a:gd name="T99" fmla="*/ 142 h 431"/>
                  <a:gd name="T100" fmla="*/ 652 w 2429"/>
                  <a:gd name="T101" fmla="*/ 116 h 431"/>
                  <a:gd name="T102" fmla="*/ 536 w 2429"/>
                  <a:gd name="T103" fmla="*/ 95 h 431"/>
                  <a:gd name="T104" fmla="*/ 478 w 2429"/>
                  <a:gd name="T105" fmla="*/ 84 h 431"/>
                  <a:gd name="T106" fmla="*/ 454 w 2429"/>
                  <a:gd name="T107" fmla="*/ 79 h 431"/>
                  <a:gd name="T108" fmla="*/ 401 w 2429"/>
                  <a:gd name="T109" fmla="*/ 68 h 431"/>
                  <a:gd name="T110" fmla="*/ 338 w 2429"/>
                  <a:gd name="T111" fmla="*/ 58 h 431"/>
                  <a:gd name="T112" fmla="*/ 121 w 2429"/>
                  <a:gd name="T113" fmla="*/ 21 h 431"/>
                  <a:gd name="T114" fmla="*/ 34 w 2429"/>
                  <a:gd name="T115" fmla="*/ 5 h 431"/>
                  <a:gd name="T116" fmla="*/ 14 w 2429"/>
                  <a:gd name="T117" fmla="*/ 5 h 431"/>
                  <a:gd name="T118" fmla="*/ 53 w 2429"/>
                  <a:gd name="T119" fmla="*/ 11 h 431"/>
                  <a:gd name="T120" fmla="*/ 145 w 2429"/>
                  <a:gd name="T121" fmla="*/ 32 h 431"/>
                  <a:gd name="T122" fmla="*/ 179 w 2429"/>
                  <a:gd name="T123" fmla="*/ 37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31"/>
                  <a:gd name="T188" fmla="*/ 2429 w 2429"/>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31">
                    <a:moveTo>
                      <a:pt x="208" y="42"/>
                    </a:moveTo>
                    <a:lnTo>
                      <a:pt x="208" y="42"/>
                    </a:lnTo>
                    <a:lnTo>
                      <a:pt x="212" y="42"/>
                    </a:lnTo>
                    <a:lnTo>
                      <a:pt x="222" y="42"/>
                    </a:lnTo>
                    <a:lnTo>
                      <a:pt x="241" y="47"/>
                    </a:lnTo>
                    <a:lnTo>
                      <a:pt x="270" y="53"/>
                    </a:lnTo>
                    <a:lnTo>
                      <a:pt x="280" y="53"/>
                    </a:lnTo>
                    <a:lnTo>
                      <a:pt x="275" y="53"/>
                    </a:lnTo>
                    <a:lnTo>
                      <a:pt x="280" y="53"/>
                    </a:lnTo>
                    <a:lnTo>
                      <a:pt x="275" y="53"/>
                    </a:lnTo>
                    <a:lnTo>
                      <a:pt x="299" y="58"/>
                    </a:lnTo>
                    <a:lnTo>
                      <a:pt x="295" y="53"/>
                    </a:lnTo>
                    <a:lnTo>
                      <a:pt x="285" y="53"/>
                    </a:lnTo>
                    <a:lnTo>
                      <a:pt x="280" y="53"/>
                    </a:lnTo>
                    <a:lnTo>
                      <a:pt x="285" y="53"/>
                    </a:lnTo>
                    <a:lnTo>
                      <a:pt x="314" y="58"/>
                    </a:lnTo>
                    <a:lnTo>
                      <a:pt x="343" y="63"/>
                    </a:lnTo>
                    <a:lnTo>
                      <a:pt x="362" y="68"/>
                    </a:lnTo>
                    <a:lnTo>
                      <a:pt x="357" y="68"/>
                    </a:lnTo>
                    <a:lnTo>
                      <a:pt x="377" y="68"/>
                    </a:lnTo>
                    <a:lnTo>
                      <a:pt x="367" y="68"/>
                    </a:lnTo>
                    <a:lnTo>
                      <a:pt x="382" y="68"/>
                    </a:lnTo>
                    <a:lnTo>
                      <a:pt x="382" y="74"/>
                    </a:lnTo>
                    <a:lnTo>
                      <a:pt x="430" y="79"/>
                    </a:lnTo>
                    <a:lnTo>
                      <a:pt x="425" y="79"/>
                    </a:lnTo>
                    <a:lnTo>
                      <a:pt x="430" y="79"/>
                    </a:lnTo>
                    <a:lnTo>
                      <a:pt x="488" y="89"/>
                    </a:lnTo>
                    <a:lnTo>
                      <a:pt x="497" y="89"/>
                    </a:lnTo>
                    <a:lnTo>
                      <a:pt x="502" y="89"/>
                    </a:lnTo>
                    <a:lnTo>
                      <a:pt x="507" y="95"/>
                    </a:lnTo>
                    <a:lnTo>
                      <a:pt x="555" y="100"/>
                    </a:lnTo>
                    <a:lnTo>
                      <a:pt x="551" y="100"/>
                    </a:lnTo>
                    <a:lnTo>
                      <a:pt x="575" y="105"/>
                    </a:lnTo>
                    <a:lnTo>
                      <a:pt x="637" y="116"/>
                    </a:lnTo>
                    <a:lnTo>
                      <a:pt x="662" y="121"/>
                    </a:lnTo>
                    <a:lnTo>
                      <a:pt x="691" y="126"/>
                    </a:lnTo>
                    <a:lnTo>
                      <a:pt x="705" y="126"/>
                    </a:lnTo>
                    <a:lnTo>
                      <a:pt x="715" y="126"/>
                    </a:lnTo>
                    <a:lnTo>
                      <a:pt x="720" y="131"/>
                    </a:lnTo>
                    <a:lnTo>
                      <a:pt x="724" y="131"/>
                    </a:lnTo>
                    <a:lnTo>
                      <a:pt x="720" y="131"/>
                    </a:lnTo>
                    <a:lnTo>
                      <a:pt x="739" y="137"/>
                    </a:lnTo>
                    <a:lnTo>
                      <a:pt x="763" y="137"/>
                    </a:lnTo>
                    <a:lnTo>
                      <a:pt x="753" y="137"/>
                    </a:lnTo>
                    <a:lnTo>
                      <a:pt x="768" y="137"/>
                    </a:lnTo>
                    <a:lnTo>
                      <a:pt x="797" y="142"/>
                    </a:lnTo>
                    <a:lnTo>
                      <a:pt x="792" y="142"/>
                    </a:lnTo>
                    <a:lnTo>
                      <a:pt x="845" y="152"/>
                    </a:lnTo>
                    <a:lnTo>
                      <a:pt x="840" y="152"/>
                    </a:lnTo>
                    <a:lnTo>
                      <a:pt x="845" y="152"/>
                    </a:lnTo>
                    <a:lnTo>
                      <a:pt x="850" y="152"/>
                    </a:lnTo>
                    <a:lnTo>
                      <a:pt x="855" y="152"/>
                    </a:lnTo>
                    <a:lnTo>
                      <a:pt x="874" y="158"/>
                    </a:lnTo>
                    <a:lnTo>
                      <a:pt x="913" y="163"/>
                    </a:lnTo>
                    <a:lnTo>
                      <a:pt x="922" y="168"/>
                    </a:lnTo>
                    <a:lnTo>
                      <a:pt x="961" y="173"/>
                    </a:lnTo>
                    <a:lnTo>
                      <a:pt x="966" y="173"/>
                    </a:lnTo>
                    <a:lnTo>
                      <a:pt x="971" y="173"/>
                    </a:lnTo>
                    <a:lnTo>
                      <a:pt x="1009" y="179"/>
                    </a:lnTo>
                    <a:lnTo>
                      <a:pt x="1014" y="184"/>
                    </a:lnTo>
                    <a:lnTo>
                      <a:pt x="1082" y="194"/>
                    </a:lnTo>
                    <a:lnTo>
                      <a:pt x="1101" y="194"/>
                    </a:lnTo>
                    <a:lnTo>
                      <a:pt x="1101" y="200"/>
                    </a:lnTo>
                    <a:lnTo>
                      <a:pt x="1101" y="194"/>
                    </a:lnTo>
                    <a:lnTo>
                      <a:pt x="1101" y="200"/>
                    </a:lnTo>
                    <a:lnTo>
                      <a:pt x="1149" y="205"/>
                    </a:lnTo>
                    <a:lnTo>
                      <a:pt x="1207" y="215"/>
                    </a:lnTo>
                    <a:lnTo>
                      <a:pt x="1217" y="215"/>
                    </a:lnTo>
                    <a:lnTo>
                      <a:pt x="1212" y="215"/>
                    </a:lnTo>
                    <a:lnTo>
                      <a:pt x="1323" y="236"/>
                    </a:lnTo>
                    <a:lnTo>
                      <a:pt x="1352" y="242"/>
                    </a:lnTo>
                    <a:lnTo>
                      <a:pt x="1347" y="242"/>
                    </a:lnTo>
                    <a:lnTo>
                      <a:pt x="1429" y="257"/>
                    </a:lnTo>
                    <a:lnTo>
                      <a:pt x="1425" y="252"/>
                    </a:lnTo>
                    <a:lnTo>
                      <a:pt x="1444" y="257"/>
                    </a:lnTo>
                    <a:lnTo>
                      <a:pt x="1449" y="257"/>
                    </a:lnTo>
                    <a:lnTo>
                      <a:pt x="1468" y="263"/>
                    </a:lnTo>
                    <a:lnTo>
                      <a:pt x="1463" y="263"/>
                    </a:lnTo>
                    <a:lnTo>
                      <a:pt x="1478" y="263"/>
                    </a:lnTo>
                    <a:lnTo>
                      <a:pt x="1507" y="268"/>
                    </a:lnTo>
                    <a:lnTo>
                      <a:pt x="1526" y="273"/>
                    </a:lnTo>
                    <a:lnTo>
                      <a:pt x="1550" y="273"/>
                    </a:lnTo>
                    <a:lnTo>
                      <a:pt x="1550" y="278"/>
                    </a:lnTo>
                    <a:lnTo>
                      <a:pt x="1565" y="278"/>
                    </a:lnTo>
                    <a:lnTo>
                      <a:pt x="1599" y="284"/>
                    </a:lnTo>
                    <a:lnTo>
                      <a:pt x="1661" y="294"/>
                    </a:lnTo>
                    <a:lnTo>
                      <a:pt x="1642" y="294"/>
                    </a:lnTo>
                    <a:lnTo>
                      <a:pt x="1690" y="299"/>
                    </a:lnTo>
                    <a:lnTo>
                      <a:pt x="1685" y="299"/>
                    </a:lnTo>
                    <a:lnTo>
                      <a:pt x="1734" y="310"/>
                    </a:lnTo>
                    <a:lnTo>
                      <a:pt x="1739" y="310"/>
                    </a:lnTo>
                    <a:lnTo>
                      <a:pt x="1748" y="310"/>
                    </a:lnTo>
                    <a:lnTo>
                      <a:pt x="1753" y="310"/>
                    </a:lnTo>
                    <a:lnTo>
                      <a:pt x="1758" y="310"/>
                    </a:lnTo>
                    <a:lnTo>
                      <a:pt x="1763" y="315"/>
                    </a:lnTo>
                    <a:lnTo>
                      <a:pt x="1782" y="315"/>
                    </a:lnTo>
                    <a:lnTo>
                      <a:pt x="1777" y="315"/>
                    </a:lnTo>
                    <a:lnTo>
                      <a:pt x="1797" y="320"/>
                    </a:lnTo>
                    <a:lnTo>
                      <a:pt x="1840" y="326"/>
                    </a:lnTo>
                    <a:lnTo>
                      <a:pt x="1845" y="326"/>
                    </a:lnTo>
                    <a:lnTo>
                      <a:pt x="1854" y="331"/>
                    </a:lnTo>
                    <a:lnTo>
                      <a:pt x="1850" y="326"/>
                    </a:lnTo>
                    <a:lnTo>
                      <a:pt x="1874" y="331"/>
                    </a:lnTo>
                    <a:lnTo>
                      <a:pt x="1864" y="331"/>
                    </a:lnTo>
                    <a:lnTo>
                      <a:pt x="1879" y="331"/>
                    </a:lnTo>
                    <a:lnTo>
                      <a:pt x="1874" y="331"/>
                    </a:lnTo>
                    <a:lnTo>
                      <a:pt x="1883" y="331"/>
                    </a:lnTo>
                    <a:lnTo>
                      <a:pt x="1893" y="336"/>
                    </a:lnTo>
                    <a:lnTo>
                      <a:pt x="1908" y="336"/>
                    </a:lnTo>
                    <a:lnTo>
                      <a:pt x="1932" y="341"/>
                    </a:lnTo>
                    <a:lnTo>
                      <a:pt x="1937" y="341"/>
                    </a:lnTo>
                    <a:lnTo>
                      <a:pt x="1946" y="347"/>
                    </a:lnTo>
                    <a:lnTo>
                      <a:pt x="1941" y="341"/>
                    </a:lnTo>
                    <a:lnTo>
                      <a:pt x="1980" y="352"/>
                    </a:lnTo>
                    <a:lnTo>
                      <a:pt x="1975" y="352"/>
                    </a:lnTo>
                    <a:lnTo>
                      <a:pt x="2028" y="357"/>
                    </a:lnTo>
                    <a:lnTo>
                      <a:pt x="2023" y="357"/>
                    </a:lnTo>
                    <a:lnTo>
                      <a:pt x="2048" y="362"/>
                    </a:lnTo>
                    <a:lnTo>
                      <a:pt x="2043" y="362"/>
                    </a:lnTo>
                    <a:lnTo>
                      <a:pt x="2086" y="368"/>
                    </a:lnTo>
                    <a:lnTo>
                      <a:pt x="2081" y="368"/>
                    </a:lnTo>
                    <a:lnTo>
                      <a:pt x="2106" y="373"/>
                    </a:lnTo>
                    <a:lnTo>
                      <a:pt x="2110" y="373"/>
                    </a:lnTo>
                    <a:lnTo>
                      <a:pt x="2173" y="383"/>
                    </a:lnTo>
                    <a:lnTo>
                      <a:pt x="2168" y="383"/>
                    </a:lnTo>
                    <a:lnTo>
                      <a:pt x="2188" y="389"/>
                    </a:lnTo>
                    <a:lnTo>
                      <a:pt x="2183" y="383"/>
                    </a:lnTo>
                    <a:lnTo>
                      <a:pt x="2193" y="389"/>
                    </a:lnTo>
                    <a:lnTo>
                      <a:pt x="2197" y="389"/>
                    </a:lnTo>
                    <a:lnTo>
                      <a:pt x="2212" y="389"/>
                    </a:lnTo>
                    <a:lnTo>
                      <a:pt x="2221" y="394"/>
                    </a:lnTo>
                    <a:lnTo>
                      <a:pt x="2217" y="394"/>
                    </a:lnTo>
                    <a:lnTo>
                      <a:pt x="2241" y="394"/>
                    </a:lnTo>
                    <a:lnTo>
                      <a:pt x="2226" y="394"/>
                    </a:lnTo>
                    <a:lnTo>
                      <a:pt x="2241" y="394"/>
                    </a:lnTo>
                    <a:lnTo>
                      <a:pt x="2250" y="399"/>
                    </a:lnTo>
                    <a:lnTo>
                      <a:pt x="2279" y="404"/>
                    </a:lnTo>
                    <a:lnTo>
                      <a:pt x="2275" y="399"/>
                    </a:lnTo>
                    <a:lnTo>
                      <a:pt x="2275" y="404"/>
                    </a:lnTo>
                    <a:lnTo>
                      <a:pt x="2284" y="404"/>
                    </a:lnTo>
                    <a:lnTo>
                      <a:pt x="2299" y="404"/>
                    </a:lnTo>
                    <a:lnTo>
                      <a:pt x="2304" y="410"/>
                    </a:lnTo>
                    <a:lnTo>
                      <a:pt x="2342" y="415"/>
                    </a:lnTo>
                    <a:lnTo>
                      <a:pt x="2371" y="420"/>
                    </a:lnTo>
                    <a:lnTo>
                      <a:pt x="2391" y="420"/>
                    </a:lnTo>
                    <a:lnTo>
                      <a:pt x="2400" y="425"/>
                    </a:lnTo>
                    <a:lnTo>
                      <a:pt x="2395" y="425"/>
                    </a:lnTo>
                    <a:lnTo>
                      <a:pt x="2415" y="425"/>
                    </a:lnTo>
                    <a:lnTo>
                      <a:pt x="2410" y="425"/>
                    </a:lnTo>
                    <a:lnTo>
                      <a:pt x="2429" y="431"/>
                    </a:lnTo>
                    <a:lnTo>
                      <a:pt x="2424" y="425"/>
                    </a:lnTo>
                    <a:lnTo>
                      <a:pt x="2424" y="431"/>
                    </a:lnTo>
                    <a:lnTo>
                      <a:pt x="2415" y="425"/>
                    </a:lnTo>
                    <a:lnTo>
                      <a:pt x="2419" y="425"/>
                    </a:lnTo>
                    <a:lnTo>
                      <a:pt x="2391" y="420"/>
                    </a:lnTo>
                    <a:lnTo>
                      <a:pt x="2395" y="420"/>
                    </a:lnTo>
                    <a:lnTo>
                      <a:pt x="2386" y="420"/>
                    </a:lnTo>
                    <a:lnTo>
                      <a:pt x="2376" y="420"/>
                    </a:lnTo>
                    <a:lnTo>
                      <a:pt x="2371" y="415"/>
                    </a:lnTo>
                    <a:lnTo>
                      <a:pt x="2352" y="415"/>
                    </a:lnTo>
                    <a:lnTo>
                      <a:pt x="2337" y="415"/>
                    </a:lnTo>
                    <a:lnTo>
                      <a:pt x="2328" y="410"/>
                    </a:lnTo>
                    <a:lnTo>
                      <a:pt x="2323" y="410"/>
                    </a:lnTo>
                    <a:lnTo>
                      <a:pt x="2299" y="404"/>
                    </a:lnTo>
                    <a:lnTo>
                      <a:pt x="2294" y="404"/>
                    </a:lnTo>
                    <a:lnTo>
                      <a:pt x="2279" y="399"/>
                    </a:lnTo>
                    <a:lnTo>
                      <a:pt x="2284" y="404"/>
                    </a:lnTo>
                    <a:lnTo>
                      <a:pt x="2279" y="399"/>
                    </a:lnTo>
                    <a:lnTo>
                      <a:pt x="2260" y="399"/>
                    </a:lnTo>
                    <a:lnTo>
                      <a:pt x="2236" y="394"/>
                    </a:lnTo>
                    <a:lnTo>
                      <a:pt x="2207" y="389"/>
                    </a:lnTo>
                    <a:lnTo>
                      <a:pt x="2188" y="383"/>
                    </a:lnTo>
                    <a:lnTo>
                      <a:pt x="2197" y="383"/>
                    </a:lnTo>
                    <a:lnTo>
                      <a:pt x="2188" y="383"/>
                    </a:lnTo>
                    <a:lnTo>
                      <a:pt x="2183" y="383"/>
                    </a:lnTo>
                    <a:lnTo>
                      <a:pt x="2154" y="378"/>
                    </a:lnTo>
                    <a:lnTo>
                      <a:pt x="2149" y="378"/>
                    </a:lnTo>
                    <a:lnTo>
                      <a:pt x="2154" y="378"/>
                    </a:lnTo>
                    <a:lnTo>
                      <a:pt x="2144" y="378"/>
                    </a:lnTo>
                    <a:lnTo>
                      <a:pt x="2149" y="378"/>
                    </a:lnTo>
                    <a:lnTo>
                      <a:pt x="2144" y="378"/>
                    </a:lnTo>
                    <a:lnTo>
                      <a:pt x="2139" y="378"/>
                    </a:lnTo>
                    <a:lnTo>
                      <a:pt x="2149" y="378"/>
                    </a:lnTo>
                    <a:lnTo>
                      <a:pt x="2135" y="373"/>
                    </a:lnTo>
                    <a:lnTo>
                      <a:pt x="2130" y="373"/>
                    </a:lnTo>
                    <a:lnTo>
                      <a:pt x="2125" y="373"/>
                    </a:lnTo>
                    <a:lnTo>
                      <a:pt x="2115" y="373"/>
                    </a:lnTo>
                    <a:lnTo>
                      <a:pt x="2110" y="373"/>
                    </a:lnTo>
                    <a:lnTo>
                      <a:pt x="2096" y="368"/>
                    </a:lnTo>
                    <a:lnTo>
                      <a:pt x="2048" y="362"/>
                    </a:lnTo>
                    <a:lnTo>
                      <a:pt x="2023" y="357"/>
                    </a:lnTo>
                    <a:lnTo>
                      <a:pt x="2019" y="357"/>
                    </a:lnTo>
                    <a:lnTo>
                      <a:pt x="1999" y="352"/>
                    </a:lnTo>
                    <a:lnTo>
                      <a:pt x="2004" y="352"/>
                    </a:lnTo>
                    <a:lnTo>
                      <a:pt x="1985" y="347"/>
                    </a:lnTo>
                    <a:lnTo>
                      <a:pt x="1975" y="347"/>
                    </a:lnTo>
                    <a:lnTo>
                      <a:pt x="1980" y="347"/>
                    </a:lnTo>
                    <a:lnTo>
                      <a:pt x="1966" y="347"/>
                    </a:lnTo>
                    <a:lnTo>
                      <a:pt x="1970" y="347"/>
                    </a:lnTo>
                    <a:lnTo>
                      <a:pt x="1922" y="336"/>
                    </a:lnTo>
                    <a:lnTo>
                      <a:pt x="1927" y="341"/>
                    </a:lnTo>
                    <a:lnTo>
                      <a:pt x="1908" y="336"/>
                    </a:lnTo>
                    <a:lnTo>
                      <a:pt x="1883" y="331"/>
                    </a:lnTo>
                    <a:lnTo>
                      <a:pt x="1879" y="331"/>
                    </a:lnTo>
                    <a:lnTo>
                      <a:pt x="1874" y="331"/>
                    </a:lnTo>
                    <a:lnTo>
                      <a:pt x="1879" y="331"/>
                    </a:lnTo>
                    <a:lnTo>
                      <a:pt x="1864" y="326"/>
                    </a:lnTo>
                    <a:lnTo>
                      <a:pt x="1869" y="326"/>
                    </a:lnTo>
                    <a:lnTo>
                      <a:pt x="1840" y="320"/>
                    </a:lnTo>
                    <a:lnTo>
                      <a:pt x="1840" y="326"/>
                    </a:lnTo>
                    <a:lnTo>
                      <a:pt x="1825" y="320"/>
                    </a:lnTo>
                    <a:lnTo>
                      <a:pt x="1816" y="320"/>
                    </a:lnTo>
                    <a:lnTo>
                      <a:pt x="1811" y="315"/>
                    </a:lnTo>
                    <a:lnTo>
                      <a:pt x="1816" y="320"/>
                    </a:lnTo>
                    <a:lnTo>
                      <a:pt x="1792" y="315"/>
                    </a:lnTo>
                    <a:lnTo>
                      <a:pt x="1797" y="315"/>
                    </a:lnTo>
                    <a:lnTo>
                      <a:pt x="1787" y="315"/>
                    </a:lnTo>
                    <a:lnTo>
                      <a:pt x="1792" y="315"/>
                    </a:lnTo>
                    <a:lnTo>
                      <a:pt x="1787" y="310"/>
                    </a:lnTo>
                    <a:lnTo>
                      <a:pt x="1782" y="315"/>
                    </a:lnTo>
                    <a:lnTo>
                      <a:pt x="1768" y="310"/>
                    </a:lnTo>
                    <a:lnTo>
                      <a:pt x="1777" y="310"/>
                    </a:lnTo>
                    <a:lnTo>
                      <a:pt x="1768" y="310"/>
                    </a:lnTo>
                    <a:lnTo>
                      <a:pt x="1772" y="310"/>
                    </a:lnTo>
                    <a:lnTo>
                      <a:pt x="1753" y="305"/>
                    </a:lnTo>
                    <a:lnTo>
                      <a:pt x="1748" y="305"/>
                    </a:lnTo>
                    <a:lnTo>
                      <a:pt x="1743" y="305"/>
                    </a:lnTo>
                    <a:lnTo>
                      <a:pt x="1729" y="305"/>
                    </a:lnTo>
                    <a:lnTo>
                      <a:pt x="1734" y="305"/>
                    </a:lnTo>
                    <a:lnTo>
                      <a:pt x="1724" y="305"/>
                    </a:lnTo>
                    <a:lnTo>
                      <a:pt x="1729" y="305"/>
                    </a:lnTo>
                    <a:lnTo>
                      <a:pt x="1705" y="299"/>
                    </a:lnTo>
                    <a:lnTo>
                      <a:pt x="1700" y="299"/>
                    </a:lnTo>
                    <a:lnTo>
                      <a:pt x="1676" y="294"/>
                    </a:lnTo>
                    <a:lnTo>
                      <a:pt x="1690" y="294"/>
                    </a:lnTo>
                    <a:lnTo>
                      <a:pt x="1681" y="294"/>
                    </a:lnTo>
                    <a:lnTo>
                      <a:pt x="1695" y="299"/>
                    </a:lnTo>
                    <a:lnTo>
                      <a:pt x="1690" y="299"/>
                    </a:lnTo>
                    <a:lnTo>
                      <a:pt x="1671" y="294"/>
                    </a:lnTo>
                    <a:lnTo>
                      <a:pt x="1632" y="284"/>
                    </a:lnTo>
                    <a:lnTo>
                      <a:pt x="1637" y="289"/>
                    </a:lnTo>
                    <a:lnTo>
                      <a:pt x="1623" y="284"/>
                    </a:lnTo>
                    <a:lnTo>
                      <a:pt x="1618" y="284"/>
                    </a:lnTo>
                    <a:lnTo>
                      <a:pt x="1603" y="284"/>
                    </a:lnTo>
                    <a:lnTo>
                      <a:pt x="1594" y="278"/>
                    </a:lnTo>
                    <a:lnTo>
                      <a:pt x="1570" y="278"/>
                    </a:lnTo>
                    <a:lnTo>
                      <a:pt x="1574" y="278"/>
                    </a:lnTo>
                    <a:lnTo>
                      <a:pt x="1565" y="273"/>
                    </a:lnTo>
                    <a:lnTo>
                      <a:pt x="1550" y="273"/>
                    </a:lnTo>
                    <a:lnTo>
                      <a:pt x="1545" y="273"/>
                    </a:lnTo>
                    <a:lnTo>
                      <a:pt x="1541" y="273"/>
                    </a:lnTo>
                    <a:lnTo>
                      <a:pt x="1492" y="263"/>
                    </a:lnTo>
                    <a:lnTo>
                      <a:pt x="1463" y="257"/>
                    </a:lnTo>
                    <a:lnTo>
                      <a:pt x="1444" y="252"/>
                    </a:lnTo>
                    <a:lnTo>
                      <a:pt x="1449" y="252"/>
                    </a:lnTo>
                    <a:lnTo>
                      <a:pt x="1425" y="252"/>
                    </a:lnTo>
                    <a:lnTo>
                      <a:pt x="1396" y="247"/>
                    </a:lnTo>
                    <a:lnTo>
                      <a:pt x="1367" y="242"/>
                    </a:lnTo>
                    <a:lnTo>
                      <a:pt x="1362" y="242"/>
                    </a:lnTo>
                    <a:lnTo>
                      <a:pt x="1347" y="236"/>
                    </a:lnTo>
                    <a:lnTo>
                      <a:pt x="1357" y="236"/>
                    </a:lnTo>
                    <a:lnTo>
                      <a:pt x="1343" y="236"/>
                    </a:lnTo>
                    <a:lnTo>
                      <a:pt x="1314" y="231"/>
                    </a:lnTo>
                    <a:lnTo>
                      <a:pt x="1299" y="231"/>
                    </a:lnTo>
                    <a:lnTo>
                      <a:pt x="1299" y="226"/>
                    </a:lnTo>
                    <a:lnTo>
                      <a:pt x="1270" y="226"/>
                    </a:lnTo>
                    <a:lnTo>
                      <a:pt x="1294" y="226"/>
                    </a:lnTo>
                    <a:lnTo>
                      <a:pt x="1275" y="226"/>
                    </a:lnTo>
                    <a:lnTo>
                      <a:pt x="1280" y="226"/>
                    </a:lnTo>
                    <a:lnTo>
                      <a:pt x="1256" y="221"/>
                    </a:lnTo>
                    <a:lnTo>
                      <a:pt x="1217" y="215"/>
                    </a:lnTo>
                    <a:lnTo>
                      <a:pt x="1159" y="205"/>
                    </a:lnTo>
                    <a:lnTo>
                      <a:pt x="1164" y="205"/>
                    </a:lnTo>
                    <a:lnTo>
                      <a:pt x="1159" y="205"/>
                    </a:lnTo>
                    <a:lnTo>
                      <a:pt x="1154" y="205"/>
                    </a:lnTo>
                    <a:lnTo>
                      <a:pt x="1149" y="200"/>
                    </a:lnTo>
                    <a:lnTo>
                      <a:pt x="1135" y="200"/>
                    </a:lnTo>
                    <a:lnTo>
                      <a:pt x="1140" y="200"/>
                    </a:lnTo>
                    <a:lnTo>
                      <a:pt x="1125" y="194"/>
                    </a:lnTo>
                    <a:lnTo>
                      <a:pt x="1116" y="194"/>
                    </a:lnTo>
                    <a:lnTo>
                      <a:pt x="1125" y="194"/>
                    </a:lnTo>
                    <a:lnTo>
                      <a:pt x="1096" y="189"/>
                    </a:lnTo>
                    <a:lnTo>
                      <a:pt x="1101" y="194"/>
                    </a:lnTo>
                    <a:lnTo>
                      <a:pt x="1062" y="184"/>
                    </a:lnTo>
                    <a:lnTo>
                      <a:pt x="1004" y="179"/>
                    </a:lnTo>
                    <a:lnTo>
                      <a:pt x="1009" y="179"/>
                    </a:lnTo>
                    <a:lnTo>
                      <a:pt x="995" y="173"/>
                    </a:lnTo>
                    <a:lnTo>
                      <a:pt x="980" y="173"/>
                    </a:lnTo>
                    <a:lnTo>
                      <a:pt x="985" y="173"/>
                    </a:lnTo>
                    <a:lnTo>
                      <a:pt x="942" y="168"/>
                    </a:lnTo>
                    <a:lnTo>
                      <a:pt x="922" y="163"/>
                    </a:lnTo>
                    <a:lnTo>
                      <a:pt x="864" y="152"/>
                    </a:lnTo>
                    <a:lnTo>
                      <a:pt x="802" y="142"/>
                    </a:lnTo>
                    <a:lnTo>
                      <a:pt x="797" y="142"/>
                    </a:lnTo>
                    <a:lnTo>
                      <a:pt x="787" y="137"/>
                    </a:lnTo>
                    <a:lnTo>
                      <a:pt x="768" y="131"/>
                    </a:lnTo>
                    <a:lnTo>
                      <a:pt x="763" y="137"/>
                    </a:lnTo>
                    <a:lnTo>
                      <a:pt x="700" y="121"/>
                    </a:lnTo>
                    <a:lnTo>
                      <a:pt x="686" y="121"/>
                    </a:lnTo>
                    <a:lnTo>
                      <a:pt x="652" y="116"/>
                    </a:lnTo>
                    <a:lnTo>
                      <a:pt x="633" y="110"/>
                    </a:lnTo>
                    <a:lnTo>
                      <a:pt x="584" y="100"/>
                    </a:lnTo>
                    <a:lnTo>
                      <a:pt x="589" y="100"/>
                    </a:lnTo>
                    <a:lnTo>
                      <a:pt x="560" y="100"/>
                    </a:lnTo>
                    <a:lnTo>
                      <a:pt x="536" y="95"/>
                    </a:lnTo>
                    <a:lnTo>
                      <a:pt x="517" y="89"/>
                    </a:lnTo>
                    <a:lnTo>
                      <a:pt x="522" y="89"/>
                    </a:lnTo>
                    <a:lnTo>
                      <a:pt x="502" y="89"/>
                    </a:lnTo>
                    <a:lnTo>
                      <a:pt x="507" y="89"/>
                    </a:lnTo>
                    <a:lnTo>
                      <a:pt x="497" y="89"/>
                    </a:lnTo>
                    <a:lnTo>
                      <a:pt x="478" y="84"/>
                    </a:lnTo>
                    <a:lnTo>
                      <a:pt x="468" y="84"/>
                    </a:lnTo>
                    <a:lnTo>
                      <a:pt x="439" y="79"/>
                    </a:lnTo>
                    <a:lnTo>
                      <a:pt x="459" y="79"/>
                    </a:lnTo>
                    <a:lnTo>
                      <a:pt x="454" y="79"/>
                    </a:lnTo>
                    <a:lnTo>
                      <a:pt x="425" y="74"/>
                    </a:lnTo>
                    <a:lnTo>
                      <a:pt x="420" y="74"/>
                    </a:lnTo>
                    <a:lnTo>
                      <a:pt x="415" y="74"/>
                    </a:lnTo>
                    <a:lnTo>
                      <a:pt x="401" y="68"/>
                    </a:lnTo>
                    <a:lnTo>
                      <a:pt x="396" y="68"/>
                    </a:lnTo>
                    <a:lnTo>
                      <a:pt x="401" y="68"/>
                    </a:lnTo>
                    <a:lnTo>
                      <a:pt x="406" y="74"/>
                    </a:lnTo>
                    <a:lnTo>
                      <a:pt x="415" y="74"/>
                    </a:lnTo>
                    <a:lnTo>
                      <a:pt x="406" y="74"/>
                    </a:lnTo>
                    <a:lnTo>
                      <a:pt x="396" y="68"/>
                    </a:lnTo>
                    <a:lnTo>
                      <a:pt x="377" y="68"/>
                    </a:lnTo>
                    <a:lnTo>
                      <a:pt x="338" y="58"/>
                    </a:lnTo>
                    <a:lnTo>
                      <a:pt x="333" y="58"/>
                    </a:lnTo>
                    <a:lnTo>
                      <a:pt x="338" y="58"/>
                    </a:lnTo>
                    <a:lnTo>
                      <a:pt x="314" y="58"/>
                    </a:lnTo>
                    <a:lnTo>
                      <a:pt x="304" y="53"/>
                    </a:lnTo>
                    <a:lnTo>
                      <a:pt x="309" y="53"/>
                    </a:lnTo>
                    <a:lnTo>
                      <a:pt x="237" y="42"/>
                    </a:lnTo>
                    <a:lnTo>
                      <a:pt x="135" y="26"/>
                    </a:lnTo>
                    <a:lnTo>
                      <a:pt x="121" y="21"/>
                    </a:lnTo>
                    <a:lnTo>
                      <a:pt x="111" y="21"/>
                    </a:lnTo>
                    <a:lnTo>
                      <a:pt x="68" y="11"/>
                    </a:lnTo>
                    <a:lnTo>
                      <a:pt x="72" y="11"/>
                    </a:lnTo>
                    <a:lnTo>
                      <a:pt x="53" y="11"/>
                    </a:lnTo>
                    <a:lnTo>
                      <a:pt x="48" y="11"/>
                    </a:lnTo>
                    <a:lnTo>
                      <a:pt x="34" y="5"/>
                    </a:lnTo>
                    <a:lnTo>
                      <a:pt x="14" y="0"/>
                    </a:lnTo>
                    <a:lnTo>
                      <a:pt x="0" y="0"/>
                    </a:lnTo>
                    <a:lnTo>
                      <a:pt x="5" y="0"/>
                    </a:lnTo>
                    <a:lnTo>
                      <a:pt x="0" y="0"/>
                    </a:lnTo>
                    <a:lnTo>
                      <a:pt x="0" y="5"/>
                    </a:lnTo>
                    <a:lnTo>
                      <a:pt x="10" y="5"/>
                    </a:lnTo>
                    <a:lnTo>
                      <a:pt x="19" y="5"/>
                    </a:lnTo>
                    <a:lnTo>
                      <a:pt x="24" y="11"/>
                    </a:lnTo>
                    <a:lnTo>
                      <a:pt x="14" y="5"/>
                    </a:lnTo>
                    <a:lnTo>
                      <a:pt x="24" y="11"/>
                    </a:lnTo>
                    <a:lnTo>
                      <a:pt x="29" y="11"/>
                    </a:lnTo>
                    <a:lnTo>
                      <a:pt x="39" y="11"/>
                    </a:lnTo>
                    <a:lnTo>
                      <a:pt x="43" y="11"/>
                    </a:lnTo>
                    <a:lnTo>
                      <a:pt x="53" y="11"/>
                    </a:lnTo>
                    <a:lnTo>
                      <a:pt x="53" y="16"/>
                    </a:lnTo>
                    <a:lnTo>
                      <a:pt x="68" y="16"/>
                    </a:lnTo>
                    <a:lnTo>
                      <a:pt x="87" y="21"/>
                    </a:lnTo>
                    <a:lnTo>
                      <a:pt x="97" y="21"/>
                    </a:lnTo>
                    <a:lnTo>
                      <a:pt x="111" y="26"/>
                    </a:lnTo>
                    <a:lnTo>
                      <a:pt x="145" y="32"/>
                    </a:lnTo>
                    <a:lnTo>
                      <a:pt x="155" y="32"/>
                    </a:lnTo>
                    <a:lnTo>
                      <a:pt x="174" y="32"/>
                    </a:lnTo>
                    <a:lnTo>
                      <a:pt x="169" y="37"/>
                    </a:lnTo>
                    <a:lnTo>
                      <a:pt x="179" y="37"/>
                    </a:lnTo>
                    <a:lnTo>
                      <a:pt x="188" y="37"/>
                    </a:lnTo>
                    <a:lnTo>
                      <a:pt x="198" y="37"/>
                    </a:lnTo>
                    <a:lnTo>
                      <a:pt x="212" y="42"/>
                    </a:lnTo>
                    <a:lnTo>
                      <a:pt x="208" y="42"/>
                    </a:lnTo>
                    <a:close/>
                  </a:path>
                </a:pathLst>
              </a:custGeom>
              <a:solidFill>
                <a:srgbClr val="CCDADA"/>
              </a:solidFill>
              <a:ln w="9525">
                <a:noFill/>
                <a:round/>
                <a:headEnd/>
                <a:tailEnd/>
              </a:ln>
            </p:spPr>
            <p:txBody>
              <a:bodyPr/>
              <a:lstStyle/>
              <a:p>
                <a:endParaRPr lang="it-IT"/>
              </a:p>
            </p:txBody>
          </p:sp>
          <p:sp>
            <p:nvSpPr>
              <p:cNvPr id="4115" name="Freeform 12"/>
              <p:cNvSpPr>
                <a:spLocks/>
              </p:cNvSpPr>
              <p:nvPr/>
            </p:nvSpPr>
            <p:spPr bwMode="auto">
              <a:xfrm>
                <a:off x="-2622" y="-1232"/>
                <a:ext cx="2429" cy="425"/>
              </a:xfrm>
              <a:custGeom>
                <a:avLst/>
                <a:gdLst>
                  <a:gd name="T0" fmla="*/ 270 w 2429"/>
                  <a:gd name="T1" fmla="*/ 47 h 425"/>
                  <a:gd name="T2" fmla="*/ 299 w 2429"/>
                  <a:gd name="T3" fmla="*/ 53 h 425"/>
                  <a:gd name="T4" fmla="*/ 343 w 2429"/>
                  <a:gd name="T5" fmla="*/ 63 h 425"/>
                  <a:gd name="T6" fmla="*/ 429 w 2429"/>
                  <a:gd name="T7" fmla="*/ 79 h 425"/>
                  <a:gd name="T8" fmla="*/ 502 w 2429"/>
                  <a:gd name="T9" fmla="*/ 89 h 425"/>
                  <a:gd name="T10" fmla="*/ 690 w 2429"/>
                  <a:gd name="T11" fmla="*/ 121 h 425"/>
                  <a:gd name="T12" fmla="*/ 763 w 2429"/>
                  <a:gd name="T13" fmla="*/ 137 h 425"/>
                  <a:gd name="T14" fmla="*/ 840 w 2429"/>
                  <a:gd name="T15" fmla="*/ 147 h 425"/>
                  <a:gd name="T16" fmla="*/ 854 w 2429"/>
                  <a:gd name="T17" fmla="*/ 152 h 425"/>
                  <a:gd name="T18" fmla="*/ 970 w 2429"/>
                  <a:gd name="T19" fmla="*/ 173 h 425"/>
                  <a:gd name="T20" fmla="*/ 1101 w 2429"/>
                  <a:gd name="T21" fmla="*/ 194 h 425"/>
                  <a:gd name="T22" fmla="*/ 1212 w 2429"/>
                  <a:gd name="T23" fmla="*/ 215 h 425"/>
                  <a:gd name="T24" fmla="*/ 1448 w 2429"/>
                  <a:gd name="T25" fmla="*/ 257 h 425"/>
                  <a:gd name="T26" fmla="*/ 1550 w 2429"/>
                  <a:gd name="T27" fmla="*/ 273 h 425"/>
                  <a:gd name="T28" fmla="*/ 1685 w 2429"/>
                  <a:gd name="T29" fmla="*/ 299 h 425"/>
                  <a:gd name="T30" fmla="*/ 1748 w 2429"/>
                  <a:gd name="T31" fmla="*/ 305 h 425"/>
                  <a:gd name="T32" fmla="*/ 1777 w 2429"/>
                  <a:gd name="T33" fmla="*/ 315 h 425"/>
                  <a:gd name="T34" fmla="*/ 1878 w 2429"/>
                  <a:gd name="T35" fmla="*/ 331 h 425"/>
                  <a:gd name="T36" fmla="*/ 1931 w 2429"/>
                  <a:gd name="T37" fmla="*/ 341 h 425"/>
                  <a:gd name="T38" fmla="*/ 1975 w 2429"/>
                  <a:gd name="T39" fmla="*/ 347 h 425"/>
                  <a:gd name="T40" fmla="*/ 2105 w 2429"/>
                  <a:gd name="T41" fmla="*/ 373 h 425"/>
                  <a:gd name="T42" fmla="*/ 2192 w 2429"/>
                  <a:gd name="T43" fmla="*/ 383 h 425"/>
                  <a:gd name="T44" fmla="*/ 2240 w 2429"/>
                  <a:gd name="T45" fmla="*/ 394 h 425"/>
                  <a:gd name="T46" fmla="*/ 2298 w 2429"/>
                  <a:gd name="T47" fmla="*/ 404 h 425"/>
                  <a:gd name="T48" fmla="*/ 2385 w 2429"/>
                  <a:gd name="T49" fmla="*/ 420 h 425"/>
                  <a:gd name="T50" fmla="*/ 2424 w 2429"/>
                  <a:gd name="T51" fmla="*/ 425 h 425"/>
                  <a:gd name="T52" fmla="*/ 2385 w 2429"/>
                  <a:gd name="T53" fmla="*/ 420 h 425"/>
                  <a:gd name="T54" fmla="*/ 2327 w 2429"/>
                  <a:gd name="T55" fmla="*/ 410 h 425"/>
                  <a:gd name="T56" fmla="*/ 2279 w 2429"/>
                  <a:gd name="T57" fmla="*/ 399 h 425"/>
                  <a:gd name="T58" fmla="*/ 2187 w 2429"/>
                  <a:gd name="T59" fmla="*/ 383 h 425"/>
                  <a:gd name="T60" fmla="*/ 2149 w 2429"/>
                  <a:gd name="T61" fmla="*/ 378 h 425"/>
                  <a:gd name="T62" fmla="*/ 2129 w 2429"/>
                  <a:gd name="T63" fmla="*/ 373 h 425"/>
                  <a:gd name="T64" fmla="*/ 2047 w 2429"/>
                  <a:gd name="T65" fmla="*/ 357 h 425"/>
                  <a:gd name="T66" fmla="*/ 1985 w 2429"/>
                  <a:gd name="T67" fmla="*/ 347 h 425"/>
                  <a:gd name="T68" fmla="*/ 1883 w 2429"/>
                  <a:gd name="T69" fmla="*/ 331 h 425"/>
                  <a:gd name="T70" fmla="*/ 1864 w 2429"/>
                  <a:gd name="T71" fmla="*/ 326 h 425"/>
                  <a:gd name="T72" fmla="*/ 1816 w 2429"/>
                  <a:gd name="T73" fmla="*/ 315 h 425"/>
                  <a:gd name="T74" fmla="*/ 1767 w 2429"/>
                  <a:gd name="T75" fmla="*/ 310 h 425"/>
                  <a:gd name="T76" fmla="*/ 1733 w 2429"/>
                  <a:gd name="T77" fmla="*/ 305 h 425"/>
                  <a:gd name="T78" fmla="*/ 1671 w 2429"/>
                  <a:gd name="T79" fmla="*/ 289 h 425"/>
                  <a:gd name="T80" fmla="*/ 1637 w 2429"/>
                  <a:gd name="T81" fmla="*/ 284 h 425"/>
                  <a:gd name="T82" fmla="*/ 1564 w 2429"/>
                  <a:gd name="T83" fmla="*/ 273 h 425"/>
                  <a:gd name="T84" fmla="*/ 1463 w 2429"/>
                  <a:gd name="T85" fmla="*/ 257 h 425"/>
                  <a:gd name="T86" fmla="*/ 1395 w 2429"/>
                  <a:gd name="T87" fmla="*/ 242 h 425"/>
                  <a:gd name="T88" fmla="*/ 1342 w 2429"/>
                  <a:gd name="T89" fmla="*/ 231 h 425"/>
                  <a:gd name="T90" fmla="*/ 1279 w 2429"/>
                  <a:gd name="T91" fmla="*/ 221 h 425"/>
                  <a:gd name="T92" fmla="*/ 1149 w 2429"/>
                  <a:gd name="T93" fmla="*/ 200 h 425"/>
                  <a:gd name="T94" fmla="*/ 1101 w 2429"/>
                  <a:gd name="T95" fmla="*/ 189 h 425"/>
                  <a:gd name="T96" fmla="*/ 980 w 2429"/>
                  <a:gd name="T97" fmla="*/ 168 h 425"/>
                  <a:gd name="T98" fmla="*/ 797 w 2429"/>
                  <a:gd name="T99" fmla="*/ 137 h 425"/>
                  <a:gd name="T100" fmla="*/ 652 w 2429"/>
                  <a:gd name="T101" fmla="*/ 110 h 425"/>
                  <a:gd name="T102" fmla="*/ 536 w 2429"/>
                  <a:gd name="T103" fmla="*/ 89 h 425"/>
                  <a:gd name="T104" fmla="*/ 478 w 2429"/>
                  <a:gd name="T105" fmla="*/ 84 h 425"/>
                  <a:gd name="T106" fmla="*/ 454 w 2429"/>
                  <a:gd name="T107" fmla="*/ 79 h 425"/>
                  <a:gd name="T108" fmla="*/ 401 w 2429"/>
                  <a:gd name="T109" fmla="*/ 68 h 425"/>
                  <a:gd name="T110" fmla="*/ 338 w 2429"/>
                  <a:gd name="T111" fmla="*/ 58 h 425"/>
                  <a:gd name="T112" fmla="*/ 120 w 2429"/>
                  <a:gd name="T113" fmla="*/ 21 h 425"/>
                  <a:gd name="T114" fmla="*/ 29 w 2429"/>
                  <a:gd name="T115" fmla="*/ 5 h 425"/>
                  <a:gd name="T116" fmla="*/ 14 w 2429"/>
                  <a:gd name="T117" fmla="*/ 5 h 425"/>
                  <a:gd name="T118" fmla="*/ 53 w 2429"/>
                  <a:gd name="T119" fmla="*/ 11 h 425"/>
                  <a:gd name="T120" fmla="*/ 145 w 2429"/>
                  <a:gd name="T121" fmla="*/ 26 h 425"/>
                  <a:gd name="T122" fmla="*/ 178 w 2429"/>
                  <a:gd name="T123" fmla="*/ 32 h 4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25"/>
                  <a:gd name="T188" fmla="*/ 2429 w 2429"/>
                  <a:gd name="T189" fmla="*/ 425 h 4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25">
                    <a:moveTo>
                      <a:pt x="207" y="37"/>
                    </a:moveTo>
                    <a:lnTo>
                      <a:pt x="207" y="37"/>
                    </a:lnTo>
                    <a:lnTo>
                      <a:pt x="212" y="37"/>
                    </a:lnTo>
                    <a:lnTo>
                      <a:pt x="222" y="42"/>
                    </a:lnTo>
                    <a:lnTo>
                      <a:pt x="241" y="42"/>
                    </a:lnTo>
                    <a:lnTo>
                      <a:pt x="270" y="47"/>
                    </a:lnTo>
                    <a:lnTo>
                      <a:pt x="280" y="47"/>
                    </a:lnTo>
                    <a:lnTo>
                      <a:pt x="275" y="47"/>
                    </a:lnTo>
                    <a:lnTo>
                      <a:pt x="280" y="47"/>
                    </a:lnTo>
                    <a:lnTo>
                      <a:pt x="275" y="47"/>
                    </a:lnTo>
                    <a:lnTo>
                      <a:pt x="299" y="53"/>
                    </a:lnTo>
                    <a:lnTo>
                      <a:pt x="294" y="53"/>
                    </a:lnTo>
                    <a:lnTo>
                      <a:pt x="285" y="53"/>
                    </a:lnTo>
                    <a:lnTo>
                      <a:pt x="280" y="53"/>
                    </a:lnTo>
                    <a:lnTo>
                      <a:pt x="285" y="53"/>
                    </a:lnTo>
                    <a:lnTo>
                      <a:pt x="314" y="58"/>
                    </a:lnTo>
                    <a:lnTo>
                      <a:pt x="343" y="63"/>
                    </a:lnTo>
                    <a:lnTo>
                      <a:pt x="357" y="63"/>
                    </a:lnTo>
                    <a:lnTo>
                      <a:pt x="376" y="68"/>
                    </a:lnTo>
                    <a:lnTo>
                      <a:pt x="367" y="68"/>
                    </a:lnTo>
                    <a:lnTo>
                      <a:pt x="381" y="68"/>
                    </a:lnTo>
                    <a:lnTo>
                      <a:pt x="429" y="79"/>
                    </a:lnTo>
                    <a:lnTo>
                      <a:pt x="425" y="79"/>
                    </a:lnTo>
                    <a:lnTo>
                      <a:pt x="429" y="79"/>
                    </a:lnTo>
                    <a:lnTo>
                      <a:pt x="487" y="89"/>
                    </a:lnTo>
                    <a:lnTo>
                      <a:pt x="497" y="89"/>
                    </a:lnTo>
                    <a:lnTo>
                      <a:pt x="502" y="89"/>
                    </a:lnTo>
                    <a:lnTo>
                      <a:pt x="555" y="100"/>
                    </a:lnTo>
                    <a:lnTo>
                      <a:pt x="550" y="100"/>
                    </a:lnTo>
                    <a:lnTo>
                      <a:pt x="574" y="100"/>
                    </a:lnTo>
                    <a:lnTo>
                      <a:pt x="570" y="100"/>
                    </a:lnTo>
                    <a:lnTo>
                      <a:pt x="637" y="116"/>
                    </a:lnTo>
                    <a:lnTo>
                      <a:pt x="661" y="116"/>
                    </a:lnTo>
                    <a:lnTo>
                      <a:pt x="690" y="121"/>
                    </a:lnTo>
                    <a:lnTo>
                      <a:pt x="705" y="126"/>
                    </a:lnTo>
                    <a:lnTo>
                      <a:pt x="714" y="126"/>
                    </a:lnTo>
                    <a:lnTo>
                      <a:pt x="724" y="126"/>
                    </a:lnTo>
                    <a:lnTo>
                      <a:pt x="719" y="126"/>
                    </a:lnTo>
                    <a:lnTo>
                      <a:pt x="739" y="131"/>
                    </a:lnTo>
                    <a:lnTo>
                      <a:pt x="763" y="137"/>
                    </a:lnTo>
                    <a:lnTo>
                      <a:pt x="753" y="137"/>
                    </a:lnTo>
                    <a:lnTo>
                      <a:pt x="768" y="137"/>
                    </a:lnTo>
                    <a:lnTo>
                      <a:pt x="792" y="142"/>
                    </a:lnTo>
                    <a:lnTo>
                      <a:pt x="845" y="152"/>
                    </a:lnTo>
                    <a:lnTo>
                      <a:pt x="840" y="147"/>
                    </a:lnTo>
                    <a:lnTo>
                      <a:pt x="845" y="147"/>
                    </a:lnTo>
                    <a:lnTo>
                      <a:pt x="845" y="152"/>
                    </a:lnTo>
                    <a:lnTo>
                      <a:pt x="845" y="147"/>
                    </a:lnTo>
                    <a:lnTo>
                      <a:pt x="850" y="152"/>
                    </a:lnTo>
                    <a:lnTo>
                      <a:pt x="854" y="152"/>
                    </a:lnTo>
                    <a:lnTo>
                      <a:pt x="874" y="158"/>
                    </a:lnTo>
                    <a:lnTo>
                      <a:pt x="912" y="163"/>
                    </a:lnTo>
                    <a:lnTo>
                      <a:pt x="922" y="163"/>
                    </a:lnTo>
                    <a:lnTo>
                      <a:pt x="956" y="168"/>
                    </a:lnTo>
                    <a:lnTo>
                      <a:pt x="966" y="168"/>
                    </a:lnTo>
                    <a:lnTo>
                      <a:pt x="970" y="173"/>
                    </a:lnTo>
                    <a:lnTo>
                      <a:pt x="1009" y="179"/>
                    </a:lnTo>
                    <a:lnTo>
                      <a:pt x="1014" y="179"/>
                    </a:lnTo>
                    <a:lnTo>
                      <a:pt x="1081" y="189"/>
                    </a:lnTo>
                    <a:lnTo>
                      <a:pt x="1101" y="194"/>
                    </a:lnTo>
                    <a:lnTo>
                      <a:pt x="1096" y="194"/>
                    </a:lnTo>
                    <a:lnTo>
                      <a:pt x="1101" y="194"/>
                    </a:lnTo>
                    <a:lnTo>
                      <a:pt x="1144" y="205"/>
                    </a:lnTo>
                    <a:lnTo>
                      <a:pt x="1207" y="215"/>
                    </a:lnTo>
                    <a:lnTo>
                      <a:pt x="1212" y="215"/>
                    </a:lnTo>
                    <a:lnTo>
                      <a:pt x="1323" y="236"/>
                    </a:lnTo>
                    <a:lnTo>
                      <a:pt x="1352" y="236"/>
                    </a:lnTo>
                    <a:lnTo>
                      <a:pt x="1342" y="236"/>
                    </a:lnTo>
                    <a:lnTo>
                      <a:pt x="1429" y="252"/>
                    </a:lnTo>
                    <a:lnTo>
                      <a:pt x="1424" y="252"/>
                    </a:lnTo>
                    <a:lnTo>
                      <a:pt x="1444" y="257"/>
                    </a:lnTo>
                    <a:lnTo>
                      <a:pt x="1448" y="257"/>
                    </a:lnTo>
                    <a:lnTo>
                      <a:pt x="1468" y="257"/>
                    </a:lnTo>
                    <a:lnTo>
                      <a:pt x="1463" y="257"/>
                    </a:lnTo>
                    <a:lnTo>
                      <a:pt x="1477" y="263"/>
                    </a:lnTo>
                    <a:lnTo>
                      <a:pt x="1506" y="268"/>
                    </a:lnTo>
                    <a:lnTo>
                      <a:pt x="1526" y="268"/>
                    </a:lnTo>
                    <a:lnTo>
                      <a:pt x="1550" y="273"/>
                    </a:lnTo>
                    <a:lnTo>
                      <a:pt x="1564" y="278"/>
                    </a:lnTo>
                    <a:lnTo>
                      <a:pt x="1598" y="284"/>
                    </a:lnTo>
                    <a:lnTo>
                      <a:pt x="1661" y="294"/>
                    </a:lnTo>
                    <a:lnTo>
                      <a:pt x="1637" y="289"/>
                    </a:lnTo>
                    <a:lnTo>
                      <a:pt x="1685" y="299"/>
                    </a:lnTo>
                    <a:lnTo>
                      <a:pt x="1680" y="299"/>
                    </a:lnTo>
                    <a:lnTo>
                      <a:pt x="1733" y="305"/>
                    </a:lnTo>
                    <a:lnTo>
                      <a:pt x="1738" y="305"/>
                    </a:lnTo>
                    <a:lnTo>
                      <a:pt x="1733" y="305"/>
                    </a:lnTo>
                    <a:lnTo>
                      <a:pt x="1748" y="305"/>
                    </a:lnTo>
                    <a:lnTo>
                      <a:pt x="1753" y="310"/>
                    </a:lnTo>
                    <a:lnTo>
                      <a:pt x="1758" y="310"/>
                    </a:lnTo>
                    <a:lnTo>
                      <a:pt x="1762" y="310"/>
                    </a:lnTo>
                    <a:lnTo>
                      <a:pt x="1782" y="315"/>
                    </a:lnTo>
                    <a:lnTo>
                      <a:pt x="1777" y="315"/>
                    </a:lnTo>
                    <a:lnTo>
                      <a:pt x="1796" y="315"/>
                    </a:lnTo>
                    <a:lnTo>
                      <a:pt x="1835" y="326"/>
                    </a:lnTo>
                    <a:lnTo>
                      <a:pt x="1844" y="326"/>
                    </a:lnTo>
                    <a:lnTo>
                      <a:pt x="1854" y="326"/>
                    </a:lnTo>
                    <a:lnTo>
                      <a:pt x="1849" y="326"/>
                    </a:lnTo>
                    <a:lnTo>
                      <a:pt x="1869" y="331"/>
                    </a:lnTo>
                    <a:lnTo>
                      <a:pt x="1864" y="331"/>
                    </a:lnTo>
                    <a:lnTo>
                      <a:pt x="1878" y="331"/>
                    </a:lnTo>
                    <a:lnTo>
                      <a:pt x="1873" y="331"/>
                    </a:lnTo>
                    <a:lnTo>
                      <a:pt x="1883" y="331"/>
                    </a:lnTo>
                    <a:lnTo>
                      <a:pt x="1893" y="331"/>
                    </a:lnTo>
                    <a:lnTo>
                      <a:pt x="1907" y="336"/>
                    </a:lnTo>
                    <a:lnTo>
                      <a:pt x="1931" y="341"/>
                    </a:lnTo>
                    <a:lnTo>
                      <a:pt x="1927" y="341"/>
                    </a:lnTo>
                    <a:lnTo>
                      <a:pt x="1931" y="341"/>
                    </a:lnTo>
                    <a:lnTo>
                      <a:pt x="1936" y="341"/>
                    </a:lnTo>
                    <a:lnTo>
                      <a:pt x="1946" y="341"/>
                    </a:lnTo>
                    <a:lnTo>
                      <a:pt x="1941" y="341"/>
                    </a:lnTo>
                    <a:lnTo>
                      <a:pt x="1980" y="347"/>
                    </a:lnTo>
                    <a:lnTo>
                      <a:pt x="1975" y="347"/>
                    </a:lnTo>
                    <a:lnTo>
                      <a:pt x="2028" y="357"/>
                    </a:lnTo>
                    <a:lnTo>
                      <a:pt x="2023" y="357"/>
                    </a:lnTo>
                    <a:lnTo>
                      <a:pt x="2042" y="357"/>
                    </a:lnTo>
                    <a:lnTo>
                      <a:pt x="2081" y="368"/>
                    </a:lnTo>
                    <a:lnTo>
                      <a:pt x="2105" y="373"/>
                    </a:lnTo>
                    <a:lnTo>
                      <a:pt x="2110" y="373"/>
                    </a:lnTo>
                    <a:lnTo>
                      <a:pt x="2173" y="383"/>
                    </a:lnTo>
                    <a:lnTo>
                      <a:pt x="2168" y="383"/>
                    </a:lnTo>
                    <a:lnTo>
                      <a:pt x="2187" y="383"/>
                    </a:lnTo>
                    <a:lnTo>
                      <a:pt x="2183" y="383"/>
                    </a:lnTo>
                    <a:lnTo>
                      <a:pt x="2192" y="383"/>
                    </a:lnTo>
                    <a:lnTo>
                      <a:pt x="2197" y="389"/>
                    </a:lnTo>
                    <a:lnTo>
                      <a:pt x="2197" y="383"/>
                    </a:lnTo>
                    <a:lnTo>
                      <a:pt x="2212" y="389"/>
                    </a:lnTo>
                    <a:lnTo>
                      <a:pt x="2207" y="389"/>
                    </a:lnTo>
                    <a:lnTo>
                      <a:pt x="2221" y="389"/>
                    </a:lnTo>
                    <a:lnTo>
                      <a:pt x="2216" y="389"/>
                    </a:lnTo>
                    <a:lnTo>
                      <a:pt x="2236" y="394"/>
                    </a:lnTo>
                    <a:lnTo>
                      <a:pt x="2226" y="394"/>
                    </a:lnTo>
                    <a:lnTo>
                      <a:pt x="2240" y="394"/>
                    </a:lnTo>
                    <a:lnTo>
                      <a:pt x="2250" y="394"/>
                    </a:lnTo>
                    <a:lnTo>
                      <a:pt x="2279" y="399"/>
                    </a:lnTo>
                    <a:lnTo>
                      <a:pt x="2274" y="399"/>
                    </a:lnTo>
                    <a:lnTo>
                      <a:pt x="2279" y="404"/>
                    </a:lnTo>
                    <a:lnTo>
                      <a:pt x="2298" y="404"/>
                    </a:lnTo>
                    <a:lnTo>
                      <a:pt x="2303" y="404"/>
                    </a:lnTo>
                    <a:lnTo>
                      <a:pt x="2342" y="410"/>
                    </a:lnTo>
                    <a:lnTo>
                      <a:pt x="2371" y="415"/>
                    </a:lnTo>
                    <a:lnTo>
                      <a:pt x="2385" y="420"/>
                    </a:lnTo>
                    <a:lnTo>
                      <a:pt x="2390" y="420"/>
                    </a:lnTo>
                    <a:lnTo>
                      <a:pt x="2400" y="420"/>
                    </a:lnTo>
                    <a:lnTo>
                      <a:pt x="2395" y="420"/>
                    </a:lnTo>
                    <a:lnTo>
                      <a:pt x="2414" y="425"/>
                    </a:lnTo>
                    <a:lnTo>
                      <a:pt x="2410" y="425"/>
                    </a:lnTo>
                    <a:lnTo>
                      <a:pt x="2429" y="425"/>
                    </a:lnTo>
                    <a:lnTo>
                      <a:pt x="2424" y="425"/>
                    </a:lnTo>
                    <a:lnTo>
                      <a:pt x="2414" y="425"/>
                    </a:lnTo>
                    <a:lnTo>
                      <a:pt x="2419" y="425"/>
                    </a:lnTo>
                    <a:lnTo>
                      <a:pt x="2390" y="420"/>
                    </a:lnTo>
                    <a:lnTo>
                      <a:pt x="2395" y="420"/>
                    </a:lnTo>
                    <a:lnTo>
                      <a:pt x="2385" y="420"/>
                    </a:lnTo>
                    <a:lnTo>
                      <a:pt x="2376" y="415"/>
                    </a:lnTo>
                    <a:lnTo>
                      <a:pt x="2371" y="415"/>
                    </a:lnTo>
                    <a:lnTo>
                      <a:pt x="2347" y="410"/>
                    </a:lnTo>
                    <a:lnTo>
                      <a:pt x="2352" y="410"/>
                    </a:lnTo>
                    <a:lnTo>
                      <a:pt x="2337" y="410"/>
                    </a:lnTo>
                    <a:lnTo>
                      <a:pt x="2327" y="410"/>
                    </a:lnTo>
                    <a:lnTo>
                      <a:pt x="2323" y="404"/>
                    </a:lnTo>
                    <a:lnTo>
                      <a:pt x="2318" y="404"/>
                    </a:lnTo>
                    <a:lnTo>
                      <a:pt x="2298" y="404"/>
                    </a:lnTo>
                    <a:lnTo>
                      <a:pt x="2294" y="404"/>
                    </a:lnTo>
                    <a:lnTo>
                      <a:pt x="2279" y="399"/>
                    </a:lnTo>
                    <a:lnTo>
                      <a:pt x="2284" y="399"/>
                    </a:lnTo>
                    <a:lnTo>
                      <a:pt x="2279" y="399"/>
                    </a:lnTo>
                    <a:lnTo>
                      <a:pt x="2260" y="394"/>
                    </a:lnTo>
                    <a:lnTo>
                      <a:pt x="2236" y="394"/>
                    </a:lnTo>
                    <a:lnTo>
                      <a:pt x="2207" y="383"/>
                    </a:lnTo>
                    <a:lnTo>
                      <a:pt x="2187" y="383"/>
                    </a:lnTo>
                    <a:lnTo>
                      <a:pt x="2192" y="383"/>
                    </a:lnTo>
                    <a:lnTo>
                      <a:pt x="2187" y="383"/>
                    </a:lnTo>
                    <a:lnTo>
                      <a:pt x="2178" y="383"/>
                    </a:lnTo>
                    <a:lnTo>
                      <a:pt x="2183" y="383"/>
                    </a:lnTo>
                    <a:lnTo>
                      <a:pt x="2154" y="378"/>
                    </a:lnTo>
                    <a:lnTo>
                      <a:pt x="2149" y="378"/>
                    </a:lnTo>
                    <a:lnTo>
                      <a:pt x="2144" y="378"/>
                    </a:lnTo>
                    <a:lnTo>
                      <a:pt x="2149" y="378"/>
                    </a:lnTo>
                    <a:lnTo>
                      <a:pt x="2144" y="373"/>
                    </a:lnTo>
                    <a:lnTo>
                      <a:pt x="2139" y="373"/>
                    </a:lnTo>
                    <a:lnTo>
                      <a:pt x="2144" y="373"/>
                    </a:lnTo>
                    <a:lnTo>
                      <a:pt x="2134" y="373"/>
                    </a:lnTo>
                    <a:lnTo>
                      <a:pt x="2129" y="373"/>
                    </a:lnTo>
                    <a:lnTo>
                      <a:pt x="2120" y="373"/>
                    </a:lnTo>
                    <a:lnTo>
                      <a:pt x="2115" y="368"/>
                    </a:lnTo>
                    <a:lnTo>
                      <a:pt x="2110" y="368"/>
                    </a:lnTo>
                    <a:lnTo>
                      <a:pt x="2091" y="368"/>
                    </a:lnTo>
                    <a:lnTo>
                      <a:pt x="2096" y="368"/>
                    </a:lnTo>
                    <a:lnTo>
                      <a:pt x="2047" y="357"/>
                    </a:lnTo>
                    <a:lnTo>
                      <a:pt x="2018" y="352"/>
                    </a:lnTo>
                    <a:lnTo>
                      <a:pt x="2014" y="352"/>
                    </a:lnTo>
                    <a:lnTo>
                      <a:pt x="1999" y="347"/>
                    </a:lnTo>
                    <a:lnTo>
                      <a:pt x="2004" y="352"/>
                    </a:lnTo>
                    <a:lnTo>
                      <a:pt x="1985" y="347"/>
                    </a:lnTo>
                    <a:lnTo>
                      <a:pt x="1975" y="347"/>
                    </a:lnTo>
                    <a:lnTo>
                      <a:pt x="1980" y="347"/>
                    </a:lnTo>
                    <a:lnTo>
                      <a:pt x="1965" y="341"/>
                    </a:lnTo>
                    <a:lnTo>
                      <a:pt x="1970" y="341"/>
                    </a:lnTo>
                    <a:lnTo>
                      <a:pt x="1922" y="336"/>
                    </a:lnTo>
                    <a:lnTo>
                      <a:pt x="1927" y="336"/>
                    </a:lnTo>
                    <a:lnTo>
                      <a:pt x="1907" y="331"/>
                    </a:lnTo>
                    <a:lnTo>
                      <a:pt x="1883" y="331"/>
                    </a:lnTo>
                    <a:lnTo>
                      <a:pt x="1878" y="331"/>
                    </a:lnTo>
                    <a:lnTo>
                      <a:pt x="1873" y="326"/>
                    </a:lnTo>
                    <a:lnTo>
                      <a:pt x="1878" y="326"/>
                    </a:lnTo>
                    <a:lnTo>
                      <a:pt x="1864" y="326"/>
                    </a:lnTo>
                    <a:lnTo>
                      <a:pt x="1869" y="326"/>
                    </a:lnTo>
                    <a:lnTo>
                      <a:pt x="1840" y="320"/>
                    </a:lnTo>
                    <a:lnTo>
                      <a:pt x="1820" y="320"/>
                    </a:lnTo>
                    <a:lnTo>
                      <a:pt x="1816" y="315"/>
                    </a:lnTo>
                    <a:lnTo>
                      <a:pt x="1811" y="315"/>
                    </a:lnTo>
                    <a:lnTo>
                      <a:pt x="1816" y="315"/>
                    </a:lnTo>
                    <a:lnTo>
                      <a:pt x="1791" y="310"/>
                    </a:lnTo>
                    <a:lnTo>
                      <a:pt x="1796" y="310"/>
                    </a:lnTo>
                    <a:lnTo>
                      <a:pt x="1787" y="310"/>
                    </a:lnTo>
                    <a:lnTo>
                      <a:pt x="1791" y="310"/>
                    </a:lnTo>
                    <a:lnTo>
                      <a:pt x="1787" y="310"/>
                    </a:lnTo>
                    <a:lnTo>
                      <a:pt x="1782" y="310"/>
                    </a:lnTo>
                    <a:lnTo>
                      <a:pt x="1767" y="310"/>
                    </a:lnTo>
                    <a:lnTo>
                      <a:pt x="1777" y="310"/>
                    </a:lnTo>
                    <a:lnTo>
                      <a:pt x="1767" y="310"/>
                    </a:lnTo>
                    <a:lnTo>
                      <a:pt x="1753" y="305"/>
                    </a:lnTo>
                    <a:lnTo>
                      <a:pt x="1743" y="305"/>
                    </a:lnTo>
                    <a:lnTo>
                      <a:pt x="1729" y="299"/>
                    </a:lnTo>
                    <a:lnTo>
                      <a:pt x="1733" y="305"/>
                    </a:lnTo>
                    <a:lnTo>
                      <a:pt x="1724" y="299"/>
                    </a:lnTo>
                    <a:lnTo>
                      <a:pt x="1704" y="299"/>
                    </a:lnTo>
                    <a:lnTo>
                      <a:pt x="1700" y="294"/>
                    </a:lnTo>
                    <a:lnTo>
                      <a:pt x="1675" y="289"/>
                    </a:lnTo>
                    <a:lnTo>
                      <a:pt x="1671" y="289"/>
                    </a:lnTo>
                    <a:lnTo>
                      <a:pt x="1690" y="294"/>
                    </a:lnTo>
                    <a:lnTo>
                      <a:pt x="1680" y="294"/>
                    </a:lnTo>
                    <a:lnTo>
                      <a:pt x="1695" y="294"/>
                    </a:lnTo>
                    <a:lnTo>
                      <a:pt x="1690" y="294"/>
                    </a:lnTo>
                    <a:lnTo>
                      <a:pt x="1671" y="289"/>
                    </a:lnTo>
                    <a:lnTo>
                      <a:pt x="1632" y="284"/>
                    </a:lnTo>
                    <a:lnTo>
                      <a:pt x="1637" y="284"/>
                    </a:lnTo>
                    <a:lnTo>
                      <a:pt x="1622" y="284"/>
                    </a:lnTo>
                    <a:lnTo>
                      <a:pt x="1618" y="278"/>
                    </a:lnTo>
                    <a:lnTo>
                      <a:pt x="1603" y="278"/>
                    </a:lnTo>
                    <a:lnTo>
                      <a:pt x="1593" y="278"/>
                    </a:lnTo>
                    <a:lnTo>
                      <a:pt x="1564" y="273"/>
                    </a:lnTo>
                    <a:lnTo>
                      <a:pt x="1574" y="273"/>
                    </a:lnTo>
                    <a:lnTo>
                      <a:pt x="1564" y="273"/>
                    </a:lnTo>
                    <a:lnTo>
                      <a:pt x="1550" y="268"/>
                    </a:lnTo>
                    <a:lnTo>
                      <a:pt x="1540" y="268"/>
                    </a:lnTo>
                    <a:lnTo>
                      <a:pt x="1492" y="257"/>
                    </a:lnTo>
                    <a:lnTo>
                      <a:pt x="1463" y="257"/>
                    </a:lnTo>
                    <a:lnTo>
                      <a:pt x="1444" y="252"/>
                    </a:lnTo>
                    <a:lnTo>
                      <a:pt x="1448" y="252"/>
                    </a:lnTo>
                    <a:lnTo>
                      <a:pt x="1424" y="247"/>
                    </a:lnTo>
                    <a:lnTo>
                      <a:pt x="1395" y="242"/>
                    </a:lnTo>
                    <a:lnTo>
                      <a:pt x="1366" y="236"/>
                    </a:lnTo>
                    <a:lnTo>
                      <a:pt x="1357" y="236"/>
                    </a:lnTo>
                    <a:lnTo>
                      <a:pt x="1347" y="236"/>
                    </a:lnTo>
                    <a:lnTo>
                      <a:pt x="1357" y="236"/>
                    </a:lnTo>
                    <a:lnTo>
                      <a:pt x="1342" y="231"/>
                    </a:lnTo>
                    <a:lnTo>
                      <a:pt x="1313" y="231"/>
                    </a:lnTo>
                    <a:lnTo>
                      <a:pt x="1299" y="226"/>
                    </a:lnTo>
                    <a:lnTo>
                      <a:pt x="1270" y="221"/>
                    </a:lnTo>
                    <a:lnTo>
                      <a:pt x="1294" y="226"/>
                    </a:lnTo>
                    <a:lnTo>
                      <a:pt x="1270" y="221"/>
                    </a:lnTo>
                    <a:lnTo>
                      <a:pt x="1279" y="221"/>
                    </a:lnTo>
                    <a:lnTo>
                      <a:pt x="1255" y="221"/>
                    </a:lnTo>
                    <a:lnTo>
                      <a:pt x="1217" y="210"/>
                    </a:lnTo>
                    <a:lnTo>
                      <a:pt x="1159" y="200"/>
                    </a:lnTo>
                    <a:lnTo>
                      <a:pt x="1164" y="200"/>
                    </a:lnTo>
                    <a:lnTo>
                      <a:pt x="1159" y="200"/>
                    </a:lnTo>
                    <a:lnTo>
                      <a:pt x="1154" y="200"/>
                    </a:lnTo>
                    <a:lnTo>
                      <a:pt x="1149" y="200"/>
                    </a:lnTo>
                    <a:lnTo>
                      <a:pt x="1130" y="194"/>
                    </a:lnTo>
                    <a:lnTo>
                      <a:pt x="1135" y="194"/>
                    </a:lnTo>
                    <a:lnTo>
                      <a:pt x="1125" y="194"/>
                    </a:lnTo>
                    <a:lnTo>
                      <a:pt x="1115" y="194"/>
                    </a:lnTo>
                    <a:lnTo>
                      <a:pt x="1125" y="194"/>
                    </a:lnTo>
                    <a:lnTo>
                      <a:pt x="1096" y="189"/>
                    </a:lnTo>
                    <a:lnTo>
                      <a:pt x="1101" y="189"/>
                    </a:lnTo>
                    <a:lnTo>
                      <a:pt x="1062" y="184"/>
                    </a:lnTo>
                    <a:lnTo>
                      <a:pt x="1004" y="173"/>
                    </a:lnTo>
                    <a:lnTo>
                      <a:pt x="995" y="173"/>
                    </a:lnTo>
                    <a:lnTo>
                      <a:pt x="980" y="168"/>
                    </a:lnTo>
                    <a:lnTo>
                      <a:pt x="985" y="168"/>
                    </a:lnTo>
                    <a:lnTo>
                      <a:pt x="941" y="163"/>
                    </a:lnTo>
                    <a:lnTo>
                      <a:pt x="917" y="158"/>
                    </a:lnTo>
                    <a:lnTo>
                      <a:pt x="864" y="147"/>
                    </a:lnTo>
                    <a:lnTo>
                      <a:pt x="801" y="137"/>
                    </a:lnTo>
                    <a:lnTo>
                      <a:pt x="797" y="137"/>
                    </a:lnTo>
                    <a:lnTo>
                      <a:pt x="782" y="137"/>
                    </a:lnTo>
                    <a:lnTo>
                      <a:pt x="787" y="137"/>
                    </a:lnTo>
                    <a:lnTo>
                      <a:pt x="763" y="131"/>
                    </a:lnTo>
                    <a:lnTo>
                      <a:pt x="700" y="121"/>
                    </a:lnTo>
                    <a:lnTo>
                      <a:pt x="685" y="116"/>
                    </a:lnTo>
                    <a:lnTo>
                      <a:pt x="652" y="110"/>
                    </a:lnTo>
                    <a:lnTo>
                      <a:pt x="632" y="110"/>
                    </a:lnTo>
                    <a:lnTo>
                      <a:pt x="584" y="100"/>
                    </a:lnTo>
                    <a:lnTo>
                      <a:pt x="560" y="95"/>
                    </a:lnTo>
                    <a:lnTo>
                      <a:pt x="536" y="89"/>
                    </a:lnTo>
                    <a:lnTo>
                      <a:pt x="516" y="89"/>
                    </a:lnTo>
                    <a:lnTo>
                      <a:pt x="502" y="84"/>
                    </a:lnTo>
                    <a:lnTo>
                      <a:pt x="507" y="84"/>
                    </a:lnTo>
                    <a:lnTo>
                      <a:pt x="492" y="84"/>
                    </a:lnTo>
                    <a:lnTo>
                      <a:pt x="478" y="84"/>
                    </a:lnTo>
                    <a:lnTo>
                      <a:pt x="468" y="79"/>
                    </a:lnTo>
                    <a:lnTo>
                      <a:pt x="439" y="74"/>
                    </a:lnTo>
                    <a:lnTo>
                      <a:pt x="454" y="79"/>
                    </a:lnTo>
                    <a:lnTo>
                      <a:pt x="425" y="74"/>
                    </a:lnTo>
                    <a:lnTo>
                      <a:pt x="420" y="74"/>
                    </a:lnTo>
                    <a:lnTo>
                      <a:pt x="415" y="68"/>
                    </a:lnTo>
                    <a:lnTo>
                      <a:pt x="401" y="68"/>
                    </a:lnTo>
                    <a:lnTo>
                      <a:pt x="396" y="68"/>
                    </a:lnTo>
                    <a:lnTo>
                      <a:pt x="401" y="68"/>
                    </a:lnTo>
                    <a:lnTo>
                      <a:pt x="405" y="68"/>
                    </a:lnTo>
                    <a:lnTo>
                      <a:pt x="415" y="68"/>
                    </a:lnTo>
                    <a:lnTo>
                      <a:pt x="401" y="68"/>
                    </a:lnTo>
                    <a:lnTo>
                      <a:pt x="396" y="68"/>
                    </a:lnTo>
                    <a:lnTo>
                      <a:pt x="376" y="63"/>
                    </a:lnTo>
                    <a:lnTo>
                      <a:pt x="338" y="58"/>
                    </a:lnTo>
                    <a:lnTo>
                      <a:pt x="333" y="58"/>
                    </a:lnTo>
                    <a:lnTo>
                      <a:pt x="338" y="58"/>
                    </a:lnTo>
                    <a:lnTo>
                      <a:pt x="314" y="53"/>
                    </a:lnTo>
                    <a:lnTo>
                      <a:pt x="304" y="53"/>
                    </a:lnTo>
                    <a:lnTo>
                      <a:pt x="236" y="37"/>
                    </a:lnTo>
                    <a:lnTo>
                      <a:pt x="236" y="42"/>
                    </a:lnTo>
                    <a:lnTo>
                      <a:pt x="135" y="21"/>
                    </a:lnTo>
                    <a:lnTo>
                      <a:pt x="120" y="21"/>
                    </a:lnTo>
                    <a:lnTo>
                      <a:pt x="111" y="16"/>
                    </a:lnTo>
                    <a:lnTo>
                      <a:pt x="67" y="11"/>
                    </a:lnTo>
                    <a:lnTo>
                      <a:pt x="72" y="11"/>
                    </a:lnTo>
                    <a:lnTo>
                      <a:pt x="53" y="5"/>
                    </a:lnTo>
                    <a:lnTo>
                      <a:pt x="48" y="5"/>
                    </a:lnTo>
                    <a:lnTo>
                      <a:pt x="29" y="5"/>
                    </a:lnTo>
                    <a:lnTo>
                      <a:pt x="14" y="0"/>
                    </a:lnTo>
                    <a:lnTo>
                      <a:pt x="0" y="0"/>
                    </a:lnTo>
                    <a:lnTo>
                      <a:pt x="5" y="0"/>
                    </a:lnTo>
                    <a:lnTo>
                      <a:pt x="0" y="0"/>
                    </a:lnTo>
                    <a:lnTo>
                      <a:pt x="9" y="5"/>
                    </a:lnTo>
                    <a:lnTo>
                      <a:pt x="19" y="5"/>
                    </a:lnTo>
                    <a:lnTo>
                      <a:pt x="24" y="5"/>
                    </a:lnTo>
                    <a:lnTo>
                      <a:pt x="14" y="5"/>
                    </a:lnTo>
                    <a:lnTo>
                      <a:pt x="24" y="5"/>
                    </a:lnTo>
                    <a:lnTo>
                      <a:pt x="29" y="5"/>
                    </a:lnTo>
                    <a:lnTo>
                      <a:pt x="38" y="11"/>
                    </a:lnTo>
                    <a:lnTo>
                      <a:pt x="43" y="11"/>
                    </a:lnTo>
                    <a:lnTo>
                      <a:pt x="53" y="11"/>
                    </a:lnTo>
                    <a:lnTo>
                      <a:pt x="67" y="11"/>
                    </a:lnTo>
                    <a:lnTo>
                      <a:pt x="82" y="16"/>
                    </a:lnTo>
                    <a:lnTo>
                      <a:pt x="96" y="16"/>
                    </a:lnTo>
                    <a:lnTo>
                      <a:pt x="111" y="21"/>
                    </a:lnTo>
                    <a:lnTo>
                      <a:pt x="145" y="26"/>
                    </a:lnTo>
                    <a:lnTo>
                      <a:pt x="154" y="32"/>
                    </a:lnTo>
                    <a:lnTo>
                      <a:pt x="174" y="32"/>
                    </a:lnTo>
                    <a:lnTo>
                      <a:pt x="169" y="32"/>
                    </a:lnTo>
                    <a:lnTo>
                      <a:pt x="178" y="32"/>
                    </a:lnTo>
                    <a:lnTo>
                      <a:pt x="188" y="37"/>
                    </a:lnTo>
                    <a:lnTo>
                      <a:pt x="198" y="37"/>
                    </a:lnTo>
                    <a:lnTo>
                      <a:pt x="207" y="37"/>
                    </a:lnTo>
                    <a:close/>
                  </a:path>
                </a:pathLst>
              </a:custGeom>
              <a:solidFill>
                <a:srgbClr val="CCDADA"/>
              </a:solidFill>
              <a:ln w="9525">
                <a:noFill/>
                <a:round/>
                <a:headEnd/>
                <a:tailEnd/>
              </a:ln>
            </p:spPr>
            <p:txBody>
              <a:bodyPr/>
              <a:lstStyle/>
              <a:p>
                <a:endParaRPr lang="it-IT"/>
              </a:p>
            </p:txBody>
          </p:sp>
          <p:sp>
            <p:nvSpPr>
              <p:cNvPr id="4116" name="Freeform 13"/>
              <p:cNvSpPr>
                <a:spLocks/>
              </p:cNvSpPr>
              <p:nvPr/>
            </p:nvSpPr>
            <p:spPr bwMode="auto">
              <a:xfrm>
                <a:off x="-2642" y="-1090"/>
                <a:ext cx="2430" cy="430"/>
              </a:xfrm>
              <a:custGeom>
                <a:avLst/>
                <a:gdLst>
                  <a:gd name="T0" fmla="*/ 271 w 2430"/>
                  <a:gd name="T1" fmla="*/ 52 h 430"/>
                  <a:gd name="T2" fmla="*/ 300 w 2430"/>
                  <a:gd name="T3" fmla="*/ 58 h 430"/>
                  <a:gd name="T4" fmla="*/ 343 w 2430"/>
                  <a:gd name="T5" fmla="*/ 63 h 430"/>
                  <a:gd name="T6" fmla="*/ 425 w 2430"/>
                  <a:gd name="T7" fmla="*/ 79 h 430"/>
                  <a:gd name="T8" fmla="*/ 503 w 2430"/>
                  <a:gd name="T9" fmla="*/ 94 h 430"/>
                  <a:gd name="T10" fmla="*/ 691 w 2430"/>
                  <a:gd name="T11" fmla="*/ 126 h 430"/>
                  <a:gd name="T12" fmla="*/ 763 w 2430"/>
                  <a:gd name="T13" fmla="*/ 136 h 430"/>
                  <a:gd name="T14" fmla="*/ 841 w 2430"/>
                  <a:gd name="T15" fmla="*/ 152 h 430"/>
                  <a:gd name="T16" fmla="*/ 855 w 2430"/>
                  <a:gd name="T17" fmla="*/ 157 h 430"/>
                  <a:gd name="T18" fmla="*/ 971 w 2430"/>
                  <a:gd name="T19" fmla="*/ 173 h 430"/>
                  <a:gd name="T20" fmla="*/ 1097 w 2430"/>
                  <a:gd name="T21" fmla="*/ 199 h 430"/>
                  <a:gd name="T22" fmla="*/ 1213 w 2430"/>
                  <a:gd name="T23" fmla="*/ 215 h 430"/>
                  <a:gd name="T24" fmla="*/ 1449 w 2430"/>
                  <a:gd name="T25" fmla="*/ 257 h 430"/>
                  <a:gd name="T26" fmla="*/ 1546 w 2430"/>
                  <a:gd name="T27" fmla="*/ 278 h 430"/>
                  <a:gd name="T28" fmla="*/ 1686 w 2430"/>
                  <a:gd name="T29" fmla="*/ 299 h 430"/>
                  <a:gd name="T30" fmla="*/ 1749 w 2430"/>
                  <a:gd name="T31" fmla="*/ 310 h 430"/>
                  <a:gd name="T32" fmla="*/ 1778 w 2430"/>
                  <a:gd name="T33" fmla="*/ 315 h 430"/>
                  <a:gd name="T34" fmla="*/ 1879 w 2430"/>
                  <a:gd name="T35" fmla="*/ 336 h 430"/>
                  <a:gd name="T36" fmla="*/ 1932 w 2430"/>
                  <a:gd name="T37" fmla="*/ 341 h 430"/>
                  <a:gd name="T38" fmla="*/ 1976 w 2430"/>
                  <a:gd name="T39" fmla="*/ 352 h 430"/>
                  <a:gd name="T40" fmla="*/ 2106 w 2430"/>
                  <a:gd name="T41" fmla="*/ 373 h 430"/>
                  <a:gd name="T42" fmla="*/ 2188 w 2430"/>
                  <a:gd name="T43" fmla="*/ 388 h 430"/>
                  <a:gd name="T44" fmla="*/ 2241 w 2430"/>
                  <a:gd name="T45" fmla="*/ 399 h 430"/>
                  <a:gd name="T46" fmla="*/ 2299 w 2430"/>
                  <a:gd name="T47" fmla="*/ 409 h 430"/>
                  <a:gd name="T48" fmla="*/ 2386 w 2430"/>
                  <a:gd name="T49" fmla="*/ 420 h 430"/>
                  <a:gd name="T50" fmla="*/ 2425 w 2430"/>
                  <a:gd name="T51" fmla="*/ 430 h 430"/>
                  <a:gd name="T52" fmla="*/ 2386 w 2430"/>
                  <a:gd name="T53" fmla="*/ 420 h 430"/>
                  <a:gd name="T54" fmla="*/ 2328 w 2430"/>
                  <a:gd name="T55" fmla="*/ 409 h 430"/>
                  <a:gd name="T56" fmla="*/ 2280 w 2430"/>
                  <a:gd name="T57" fmla="*/ 404 h 430"/>
                  <a:gd name="T58" fmla="*/ 2188 w 2430"/>
                  <a:gd name="T59" fmla="*/ 388 h 430"/>
                  <a:gd name="T60" fmla="*/ 2149 w 2430"/>
                  <a:gd name="T61" fmla="*/ 378 h 430"/>
                  <a:gd name="T62" fmla="*/ 2130 w 2430"/>
                  <a:gd name="T63" fmla="*/ 373 h 430"/>
                  <a:gd name="T64" fmla="*/ 2048 w 2430"/>
                  <a:gd name="T65" fmla="*/ 362 h 430"/>
                  <a:gd name="T66" fmla="*/ 1985 w 2430"/>
                  <a:gd name="T67" fmla="*/ 352 h 430"/>
                  <a:gd name="T68" fmla="*/ 1884 w 2430"/>
                  <a:gd name="T69" fmla="*/ 331 h 430"/>
                  <a:gd name="T70" fmla="*/ 1864 w 2430"/>
                  <a:gd name="T71" fmla="*/ 325 h 430"/>
                  <a:gd name="T72" fmla="*/ 1816 w 2430"/>
                  <a:gd name="T73" fmla="*/ 320 h 430"/>
                  <a:gd name="T74" fmla="*/ 1768 w 2430"/>
                  <a:gd name="T75" fmla="*/ 310 h 430"/>
                  <a:gd name="T76" fmla="*/ 1734 w 2430"/>
                  <a:gd name="T77" fmla="*/ 304 h 430"/>
                  <a:gd name="T78" fmla="*/ 1671 w 2430"/>
                  <a:gd name="T79" fmla="*/ 294 h 430"/>
                  <a:gd name="T80" fmla="*/ 1638 w 2430"/>
                  <a:gd name="T81" fmla="*/ 289 h 430"/>
                  <a:gd name="T82" fmla="*/ 1565 w 2430"/>
                  <a:gd name="T83" fmla="*/ 273 h 430"/>
                  <a:gd name="T84" fmla="*/ 1464 w 2430"/>
                  <a:gd name="T85" fmla="*/ 257 h 430"/>
                  <a:gd name="T86" fmla="*/ 1396 w 2430"/>
                  <a:gd name="T87" fmla="*/ 247 h 430"/>
                  <a:gd name="T88" fmla="*/ 1343 w 2430"/>
                  <a:gd name="T89" fmla="*/ 236 h 430"/>
                  <a:gd name="T90" fmla="*/ 1280 w 2430"/>
                  <a:gd name="T91" fmla="*/ 226 h 430"/>
                  <a:gd name="T92" fmla="*/ 1145 w 2430"/>
                  <a:gd name="T93" fmla="*/ 205 h 430"/>
                  <a:gd name="T94" fmla="*/ 1101 w 2430"/>
                  <a:gd name="T95" fmla="*/ 194 h 430"/>
                  <a:gd name="T96" fmla="*/ 981 w 2430"/>
                  <a:gd name="T97" fmla="*/ 173 h 430"/>
                  <a:gd name="T98" fmla="*/ 797 w 2430"/>
                  <a:gd name="T99" fmla="*/ 142 h 430"/>
                  <a:gd name="T100" fmla="*/ 647 w 2430"/>
                  <a:gd name="T101" fmla="*/ 115 h 430"/>
                  <a:gd name="T102" fmla="*/ 536 w 2430"/>
                  <a:gd name="T103" fmla="*/ 94 h 430"/>
                  <a:gd name="T104" fmla="*/ 478 w 2430"/>
                  <a:gd name="T105" fmla="*/ 84 h 430"/>
                  <a:gd name="T106" fmla="*/ 454 w 2430"/>
                  <a:gd name="T107" fmla="*/ 79 h 430"/>
                  <a:gd name="T108" fmla="*/ 401 w 2430"/>
                  <a:gd name="T109" fmla="*/ 73 h 430"/>
                  <a:gd name="T110" fmla="*/ 338 w 2430"/>
                  <a:gd name="T111" fmla="*/ 58 h 430"/>
                  <a:gd name="T112" fmla="*/ 121 w 2430"/>
                  <a:gd name="T113" fmla="*/ 21 h 430"/>
                  <a:gd name="T114" fmla="*/ 29 w 2430"/>
                  <a:gd name="T115" fmla="*/ 5 h 430"/>
                  <a:gd name="T116" fmla="*/ 15 w 2430"/>
                  <a:gd name="T117" fmla="*/ 5 h 430"/>
                  <a:gd name="T118" fmla="*/ 53 w 2430"/>
                  <a:gd name="T119" fmla="*/ 16 h 430"/>
                  <a:gd name="T120" fmla="*/ 145 w 2430"/>
                  <a:gd name="T121" fmla="*/ 31 h 430"/>
                  <a:gd name="T122" fmla="*/ 179 w 2430"/>
                  <a:gd name="T123" fmla="*/ 37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0"/>
                  <a:gd name="T187" fmla="*/ 0 h 430"/>
                  <a:gd name="T188" fmla="*/ 2430 w 2430"/>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0" h="430">
                    <a:moveTo>
                      <a:pt x="203" y="42"/>
                    </a:moveTo>
                    <a:lnTo>
                      <a:pt x="203" y="42"/>
                    </a:lnTo>
                    <a:lnTo>
                      <a:pt x="213" y="42"/>
                    </a:lnTo>
                    <a:lnTo>
                      <a:pt x="223" y="42"/>
                    </a:lnTo>
                    <a:lnTo>
                      <a:pt x="237" y="47"/>
                    </a:lnTo>
                    <a:lnTo>
                      <a:pt x="271" y="52"/>
                    </a:lnTo>
                    <a:lnTo>
                      <a:pt x="280" y="52"/>
                    </a:lnTo>
                    <a:lnTo>
                      <a:pt x="276" y="52"/>
                    </a:lnTo>
                    <a:lnTo>
                      <a:pt x="280" y="52"/>
                    </a:lnTo>
                    <a:lnTo>
                      <a:pt x="276" y="52"/>
                    </a:lnTo>
                    <a:lnTo>
                      <a:pt x="300" y="58"/>
                    </a:lnTo>
                    <a:lnTo>
                      <a:pt x="295" y="58"/>
                    </a:lnTo>
                    <a:lnTo>
                      <a:pt x="280" y="52"/>
                    </a:lnTo>
                    <a:lnTo>
                      <a:pt x="285" y="52"/>
                    </a:lnTo>
                    <a:lnTo>
                      <a:pt x="280" y="52"/>
                    </a:lnTo>
                    <a:lnTo>
                      <a:pt x="285" y="52"/>
                    </a:lnTo>
                    <a:lnTo>
                      <a:pt x="314" y="58"/>
                    </a:lnTo>
                    <a:lnTo>
                      <a:pt x="343" y="63"/>
                    </a:lnTo>
                    <a:lnTo>
                      <a:pt x="358" y="68"/>
                    </a:lnTo>
                    <a:lnTo>
                      <a:pt x="353" y="68"/>
                    </a:lnTo>
                    <a:lnTo>
                      <a:pt x="377" y="68"/>
                    </a:lnTo>
                    <a:lnTo>
                      <a:pt x="367" y="68"/>
                    </a:lnTo>
                    <a:lnTo>
                      <a:pt x="382" y="73"/>
                    </a:lnTo>
                    <a:lnTo>
                      <a:pt x="425" y="79"/>
                    </a:lnTo>
                    <a:lnTo>
                      <a:pt x="430" y="79"/>
                    </a:lnTo>
                    <a:lnTo>
                      <a:pt x="488" y="89"/>
                    </a:lnTo>
                    <a:lnTo>
                      <a:pt x="498" y="89"/>
                    </a:lnTo>
                    <a:lnTo>
                      <a:pt x="498" y="94"/>
                    </a:lnTo>
                    <a:lnTo>
                      <a:pt x="503" y="94"/>
                    </a:lnTo>
                    <a:lnTo>
                      <a:pt x="556" y="100"/>
                    </a:lnTo>
                    <a:lnTo>
                      <a:pt x="551" y="100"/>
                    </a:lnTo>
                    <a:lnTo>
                      <a:pt x="575" y="105"/>
                    </a:lnTo>
                    <a:lnTo>
                      <a:pt x="570" y="105"/>
                    </a:lnTo>
                    <a:lnTo>
                      <a:pt x="638" y="115"/>
                    </a:lnTo>
                    <a:lnTo>
                      <a:pt x="662" y="121"/>
                    </a:lnTo>
                    <a:lnTo>
                      <a:pt x="691" y="126"/>
                    </a:lnTo>
                    <a:lnTo>
                      <a:pt x="705" y="126"/>
                    </a:lnTo>
                    <a:lnTo>
                      <a:pt x="710" y="131"/>
                    </a:lnTo>
                    <a:lnTo>
                      <a:pt x="715" y="131"/>
                    </a:lnTo>
                    <a:lnTo>
                      <a:pt x="725" y="131"/>
                    </a:lnTo>
                    <a:lnTo>
                      <a:pt x="720" y="131"/>
                    </a:lnTo>
                    <a:lnTo>
                      <a:pt x="739" y="136"/>
                    </a:lnTo>
                    <a:lnTo>
                      <a:pt x="763" y="136"/>
                    </a:lnTo>
                    <a:lnTo>
                      <a:pt x="754" y="136"/>
                    </a:lnTo>
                    <a:lnTo>
                      <a:pt x="768" y="142"/>
                    </a:lnTo>
                    <a:lnTo>
                      <a:pt x="792" y="142"/>
                    </a:lnTo>
                    <a:lnTo>
                      <a:pt x="841" y="152"/>
                    </a:lnTo>
                    <a:lnTo>
                      <a:pt x="845" y="152"/>
                    </a:lnTo>
                    <a:lnTo>
                      <a:pt x="850" y="152"/>
                    </a:lnTo>
                    <a:lnTo>
                      <a:pt x="845" y="152"/>
                    </a:lnTo>
                    <a:lnTo>
                      <a:pt x="855" y="152"/>
                    </a:lnTo>
                    <a:lnTo>
                      <a:pt x="855" y="157"/>
                    </a:lnTo>
                    <a:lnTo>
                      <a:pt x="874" y="157"/>
                    </a:lnTo>
                    <a:lnTo>
                      <a:pt x="913" y="163"/>
                    </a:lnTo>
                    <a:lnTo>
                      <a:pt x="923" y="168"/>
                    </a:lnTo>
                    <a:lnTo>
                      <a:pt x="957" y="173"/>
                    </a:lnTo>
                    <a:lnTo>
                      <a:pt x="966" y="173"/>
                    </a:lnTo>
                    <a:lnTo>
                      <a:pt x="971" y="173"/>
                    </a:lnTo>
                    <a:lnTo>
                      <a:pt x="1010" y="184"/>
                    </a:lnTo>
                    <a:lnTo>
                      <a:pt x="1010" y="178"/>
                    </a:lnTo>
                    <a:lnTo>
                      <a:pt x="1015" y="184"/>
                    </a:lnTo>
                    <a:lnTo>
                      <a:pt x="1082" y="194"/>
                    </a:lnTo>
                    <a:lnTo>
                      <a:pt x="1097" y="199"/>
                    </a:lnTo>
                    <a:lnTo>
                      <a:pt x="1101" y="199"/>
                    </a:lnTo>
                    <a:lnTo>
                      <a:pt x="1097" y="199"/>
                    </a:lnTo>
                    <a:lnTo>
                      <a:pt x="1101" y="199"/>
                    </a:lnTo>
                    <a:lnTo>
                      <a:pt x="1145" y="205"/>
                    </a:lnTo>
                    <a:lnTo>
                      <a:pt x="1208" y="215"/>
                    </a:lnTo>
                    <a:lnTo>
                      <a:pt x="1213" y="220"/>
                    </a:lnTo>
                    <a:lnTo>
                      <a:pt x="1213" y="215"/>
                    </a:lnTo>
                    <a:lnTo>
                      <a:pt x="1324" y="236"/>
                    </a:lnTo>
                    <a:lnTo>
                      <a:pt x="1348" y="241"/>
                    </a:lnTo>
                    <a:lnTo>
                      <a:pt x="1343" y="241"/>
                    </a:lnTo>
                    <a:lnTo>
                      <a:pt x="1430" y="257"/>
                    </a:lnTo>
                    <a:lnTo>
                      <a:pt x="1425" y="257"/>
                    </a:lnTo>
                    <a:lnTo>
                      <a:pt x="1444" y="257"/>
                    </a:lnTo>
                    <a:lnTo>
                      <a:pt x="1449" y="257"/>
                    </a:lnTo>
                    <a:lnTo>
                      <a:pt x="1468" y="262"/>
                    </a:lnTo>
                    <a:lnTo>
                      <a:pt x="1464" y="262"/>
                    </a:lnTo>
                    <a:lnTo>
                      <a:pt x="1478" y="262"/>
                    </a:lnTo>
                    <a:lnTo>
                      <a:pt x="1507" y="268"/>
                    </a:lnTo>
                    <a:lnTo>
                      <a:pt x="1522" y="273"/>
                    </a:lnTo>
                    <a:lnTo>
                      <a:pt x="1546" y="278"/>
                    </a:lnTo>
                    <a:lnTo>
                      <a:pt x="1551" y="278"/>
                    </a:lnTo>
                    <a:lnTo>
                      <a:pt x="1565" y="278"/>
                    </a:lnTo>
                    <a:lnTo>
                      <a:pt x="1599" y="283"/>
                    </a:lnTo>
                    <a:lnTo>
                      <a:pt x="1662" y="294"/>
                    </a:lnTo>
                    <a:lnTo>
                      <a:pt x="1638" y="294"/>
                    </a:lnTo>
                    <a:lnTo>
                      <a:pt x="1686" y="299"/>
                    </a:lnTo>
                    <a:lnTo>
                      <a:pt x="1681" y="299"/>
                    </a:lnTo>
                    <a:lnTo>
                      <a:pt x="1734" y="310"/>
                    </a:lnTo>
                    <a:lnTo>
                      <a:pt x="1729" y="310"/>
                    </a:lnTo>
                    <a:lnTo>
                      <a:pt x="1739" y="310"/>
                    </a:lnTo>
                    <a:lnTo>
                      <a:pt x="1734" y="310"/>
                    </a:lnTo>
                    <a:lnTo>
                      <a:pt x="1749" y="310"/>
                    </a:lnTo>
                    <a:lnTo>
                      <a:pt x="1753" y="310"/>
                    </a:lnTo>
                    <a:lnTo>
                      <a:pt x="1758" y="315"/>
                    </a:lnTo>
                    <a:lnTo>
                      <a:pt x="1763" y="315"/>
                    </a:lnTo>
                    <a:lnTo>
                      <a:pt x="1778" y="315"/>
                    </a:lnTo>
                    <a:lnTo>
                      <a:pt x="1797" y="320"/>
                    </a:lnTo>
                    <a:lnTo>
                      <a:pt x="1792" y="320"/>
                    </a:lnTo>
                    <a:lnTo>
                      <a:pt x="1836" y="325"/>
                    </a:lnTo>
                    <a:lnTo>
                      <a:pt x="1845" y="325"/>
                    </a:lnTo>
                    <a:lnTo>
                      <a:pt x="1855" y="331"/>
                    </a:lnTo>
                    <a:lnTo>
                      <a:pt x="1850" y="331"/>
                    </a:lnTo>
                    <a:lnTo>
                      <a:pt x="1869" y="331"/>
                    </a:lnTo>
                    <a:lnTo>
                      <a:pt x="1864" y="331"/>
                    </a:lnTo>
                    <a:lnTo>
                      <a:pt x="1879" y="336"/>
                    </a:lnTo>
                    <a:lnTo>
                      <a:pt x="1869" y="331"/>
                    </a:lnTo>
                    <a:lnTo>
                      <a:pt x="1879" y="331"/>
                    </a:lnTo>
                    <a:lnTo>
                      <a:pt x="1893" y="336"/>
                    </a:lnTo>
                    <a:lnTo>
                      <a:pt x="1908" y="336"/>
                    </a:lnTo>
                    <a:lnTo>
                      <a:pt x="1932" y="341"/>
                    </a:lnTo>
                    <a:lnTo>
                      <a:pt x="1927" y="341"/>
                    </a:lnTo>
                    <a:lnTo>
                      <a:pt x="1932" y="341"/>
                    </a:lnTo>
                    <a:lnTo>
                      <a:pt x="1937" y="341"/>
                    </a:lnTo>
                    <a:lnTo>
                      <a:pt x="1947" y="346"/>
                    </a:lnTo>
                    <a:lnTo>
                      <a:pt x="1942" y="346"/>
                    </a:lnTo>
                    <a:lnTo>
                      <a:pt x="1980" y="352"/>
                    </a:lnTo>
                    <a:lnTo>
                      <a:pt x="1976" y="352"/>
                    </a:lnTo>
                    <a:lnTo>
                      <a:pt x="2029" y="357"/>
                    </a:lnTo>
                    <a:lnTo>
                      <a:pt x="2024" y="357"/>
                    </a:lnTo>
                    <a:lnTo>
                      <a:pt x="2043" y="362"/>
                    </a:lnTo>
                    <a:lnTo>
                      <a:pt x="2082" y="367"/>
                    </a:lnTo>
                    <a:lnTo>
                      <a:pt x="2106" y="373"/>
                    </a:lnTo>
                    <a:lnTo>
                      <a:pt x="2111" y="373"/>
                    </a:lnTo>
                    <a:lnTo>
                      <a:pt x="2174" y="383"/>
                    </a:lnTo>
                    <a:lnTo>
                      <a:pt x="2169" y="383"/>
                    </a:lnTo>
                    <a:lnTo>
                      <a:pt x="2188" y="388"/>
                    </a:lnTo>
                    <a:lnTo>
                      <a:pt x="2183" y="383"/>
                    </a:lnTo>
                    <a:lnTo>
                      <a:pt x="2193" y="388"/>
                    </a:lnTo>
                    <a:lnTo>
                      <a:pt x="2188" y="388"/>
                    </a:lnTo>
                    <a:lnTo>
                      <a:pt x="2198" y="388"/>
                    </a:lnTo>
                    <a:lnTo>
                      <a:pt x="2207" y="388"/>
                    </a:lnTo>
                    <a:lnTo>
                      <a:pt x="2222" y="394"/>
                    </a:lnTo>
                    <a:lnTo>
                      <a:pt x="2217" y="394"/>
                    </a:lnTo>
                    <a:lnTo>
                      <a:pt x="2236" y="394"/>
                    </a:lnTo>
                    <a:lnTo>
                      <a:pt x="2227" y="394"/>
                    </a:lnTo>
                    <a:lnTo>
                      <a:pt x="2241" y="399"/>
                    </a:lnTo>
                    <a:lnTo>
                      <a:pt x="2251" y="399"/>
                    </a:lnTo>
                    <a:lnTo>
                      <a:pt x="2246" y="399"/>
                    </a:lnTo>
                    <a:lnTo>
                      <a:pt x="2280" y="404"/>
                    </a:lnTo>
                    <a:lnTo>
                      <a:pt x="2270" y="404"/>
                    </a:lnTo>
                    <a:lnTo>
                      <a:pt x="2275" y="404"/>
                    </a:lnTo>
                    <a:lnTo>
                      <a:pt x="2280" y="404"/>
                    </a:lnTo>
                    <a:lnTo>
                      <a:pt x="2299" y="409"/>
                    </a:lnTo>
                    <a:lnTo>
                      <a:pt x="2304" y="409"/>
                    </a:lnTo>
                    <a:lnTo>
                      <a:pt x="2299" y="409"/>
                    </a:lnTo>
                    <a:lnTo>
                      <a:pt x="2343" y="415"/>
                    </a:lnTo>
                    <a:lnTo>
                      <a:pt x="2372" y="420"/>
                    </a:lnTo>
                    <a:lnTo>
                      <a:pt x="2367" y="420"/>
                    </a:lnTo>
                    <a:lnTo>
                      <a:pt x="2386" y="420"/>
                    </a:lnTo>
                    <a:lnTo>
                      <a:pt x="2391" y="425"/>
                    </a:lnTo>
                    <a:lnTo>
                      <a:pt x="2401" y="425"/>
                    </a:lnTo>
                    <a:lnTo>
                      <a:pt x="2396" y="425"/>
                    </a:lnTo>
                    <a:lnTo>
                      <a:pt x="2415" y="425"/>
                    </a:lnTo>
                    <a:lnTo>
                      <a:pt x="2405" y="425"/>
                    </a:lnTo>
                    <a:lnTo>
                      <a:pt x="2430" y="430"/>
                    </a:lnTo>
                    <a:lnTo>
                      <a:pt x="2425" y="430"/>
                    </a:lnTo>
                    <a:lnTo>
                      <a:pt x="2415" y="425"/>
                    </a:lnTo>
                    <a:lnTo>
                      <a:pt x="2420" y="425"/>
                    </a:lnTo>
                    <a:lnTo>
                      <a:pt x="2391" y="425"/>
                    </a:lnTo>
                    <a:lnTo>
                      <a:pt x="2396" y="420"/>
                    </a:lnTo>
                    <a:lnTo>
                      <a:pt x="2386" y="420"/>
                    </a:lnTo>
                    <a:lnTo>
                      <a:pt x="2381" y="420"/>
                    </a:lnTo>
                    <a:lnTo>
                      <a:pt x="2386" y="420"/>
                    </a:lnTo>
                    <a:lnTo>
                      <a:pt x="2376" y="420"/>
                    </a:lnTo>
                    <a:lnTo>
                      <a:pt x="2367" y="420"/>
                    </a:lnTo>
                    <a:lnTo>
                      <a:pt x="2372" y="420"/>
                    </a:lnTo>
                    <a:lnTo>
                      <a:pt x="2347" y="415"/>
                    </a:lnTo>
                    <a:lnTo>
                      <a:pt x="2352" y="415"/>
                    </a:lnTo>
                    <a:lnTo>
                      <a:pt x="2338" y="415"/>
                    </a:lnTo>
                    <a:lnTo>
                      <a:pt x="2328" y="409"/>
                    </a:lnTo>
                    <a:lnTo>
                      <a:pt x="2323" y="409"/>
                    </a:lnTo>
                    <a:lnTo>
                      <a:pt x="2318" y="409"/>
                    </a:lnTo>
                    <a:lnTo>
                      <a:pt x="2294" y="404"/>
                    </a:lnTo>
                    <a:lnTo>
                      <a:pt x="2299" y="404"/>
                    </a:lnTo>
                    <a:lnTo>
                      <a:pt x="2294" y="404"/>
                    </a:lnTo>
                    <a:lnTo>
                      <a:pt x="2280" y="404"/>
                    </a:lnTo>
                    <a:lnTo>
                      <a:pt x="2285" y="404"/>
                    </a:lnTo>
                    <a:lnTo>
                      <a:pt x="2280" y="399"/>
                    </a:lnTo>
                    <a:lnTo>
                      <a:pt x="2260" y="399"/>
                    </a:lnTo>
                    <a:lnTo>
                      <a:pt x="2236" y="394"/>
                    </a:lnTo>
                    <a:lnTo>
                      <a:pt x="2207" y="388"/>
                    </a:lnTo>
                    <a:lnTo>
                      <a:pt x="2188" y="388"/>
                    </a:lnTo>
                    <a:lnTo>
                      <a:pt x="2193" y="388"/>
                    </a:lnTo>
                    <a:lnTo>
                      <a:pt x="2188" y="383"/>
                    </a:lnTo>
                    <a:lnTo>
                      <a:pt x="2178" y="383"/>
                    </a:lnTo>
                    <a:lnTo>
                      <a:pt x="2183" y="383"/>
                    </a:lnTo>
                    <a:lnTo>
                      <a:pt x="2149" y="378"/>
                    </a:lnTo>
                    <a:lnTo>
                      <a:pt x="2154" y="378"/>
                    </a:lnTo>
                    <a:lnTo>
                      <a:pt x="2149" y="378"/>
                    </a:lnTo>
                    <a:lnTo>
                      <a:pt x="2145" y="378"/>
                    </a:lnTo>
                    <a:lnTo>
                      <a:pt x="2149" y="378"/>
                    </a:lnTo>
                    <a:lnTo>
                      <a:pt x="2145" y="378"/>
                    </a:lnTo>
                    <a:lnTo>
                      <a:pt x="2140" y="378"/>
                    </a:lnTo>
                    <a:lnTo>
                      <a:pt x="2145" y="378"/>
                    </a:lnTo>
                    <a:lnTo>
                      <a:pt x="2135" y="373"/>
                    </a:lnTo>
                    <a:lnTo>
                      <a:pt x="2130" y="373"/>
                    </a:lnTo>
                    <a:lnTo>
                      <a:pt x="2120" y="373"/>
                    </a:lnTo>
                    <a:lnTo>
                      <a:pt x="2116" y="373"/>
                    </a:lnTo>
                    <a:lnTo>
                      <a:pt x="2111" y="373"/>
                    </a:lnTo>
                    <a:lnTo>
                      <a:pt x="2091" y="367"/>
                    </a:lnTo>
                    <a:lnTo>
                      <a:pt x="2096" y="367"/>
                    </a:lnTo>
                    <a:lnTo>
                      <a:pt x="2091" y="367"/>
                    </a:lnTo>
                    <a:lnTo>
                      <a:pt x="2048" y="362"/>
                    </a:lnTo>
                    <a:lnTo>
                      <a:pt x="2019" y="357"/>
                    </a:lnTo>
                    <a:lnTo>
                      <a:pt x="2014" y="357"/>
                    </a:lnTo>
                    <a:lnTo>
                      <a:pt x="2000" y="352"/>
                    </a:lnTo>
                    <a:lnTo>
                      <a:pt x="2005" y="352"/>
                    </a:lnTo>
                    <a:lnTo>
                      <a:pt x="1985" y="352"/>
                    </a:lnTo>
                    <a:lnTo>
                      <a:pt x="1976" y="346"/>
                    </a:lnTo>
                    <a:lnTo>
                      <a:pt x="1980" y="346"/>
                    </a:lnTo>
                    <a:lnTo>
                      <a:pt x="1966" y="346"/>
                    </a:lnTo>
                    <a:lnTo>
                      <a:pt x="1971" y="346"/>
                    </a:lnTo>
                    <a:lnTo>
                      <a:pt x="1922" y="336"/>
                    </a:lnTo>
                    <a:lnTo>
                      <a:pt x="1927" y="341"/>
                    </a:lnTo>
                    <a:lnTo>
                      <a:pt x="1908" y="336"/>
                    </a:lnTo>
                    <a:lnTo>
                      <a:pt x="1884" y="331"/>
                    </a:lnTo>
                    <a:lnTo>
                      <a:pt x="1879" y="331"/>
                    </a:lnTo>
                    <a:lnTo>
                      <a:pt x="1874" y="331"/>
                    </a:lnTo>
                    <a:lnTo>
                      <a:pt x="1879" y="331"/>
                    </a:lnTo>
                    <a:lnTo>
                      <a:pt x="1864" y="325"/>
                    </a:lnTo>
                    <a:lnTo>
                      <a:pt x="1869" y="331"/>
                    </a:lnTo>
                    <a:lnTo>
                      <a:pt x="1840" y="325"/>
                    </a:lnTo>
                    <a:lnTo>
                      <a:pt x="1821" y="320"/>
                    </a:lnTo>
                    <a:lnTo>
                      <a:pt x="1811" y="320"/>
                    </a:lnTo>
                    <a:lnTo>
                      <a:pt x="1816" y="320"/>
                    </a:lnTo>
                    <a:lnTo>
                      <a:pt x="1792" y="315"/>
                    </a:lnTo>
                    <a:lnTo>
                      <a:pt x="1797" y="315"/>
                    </a:lnTo>
                    <a:lnTo>
                      <a:pt x="1787" y="315"/>
                    </a:lnTo>
                    <a:lnTo>
                      <a:pt x="1792" y="315"/>
                    </a:lnTo>
                    <a:lnTo>
                      <a:pt x="1782" y="315"/>
                    </a:lnTo>
                    <a:lnTo>
                      <a:pt x="1768" y="310"/>
                    </a:lnTo>
                    <a:lnTo>
                      <a:pt x="1778" y="310"/>
                    </a:lnTo>
                    <a:lnTo>
                      <a:pt x="1768" y="310"/>
                    </a:lnTo>
                    <a:lnTo>
                      <a:pt x="1749" y="310"/>
                    </a:lnTo>
                    <a:lnTo>
                      <a:pt x="1744" y="304"/>
                    </a:lnTo>
                    <a:lnTo>
                      <a:pt x="1729" y="304"/>
                    </a:lnTo>
                    <a:lnTo>
                      <a:pt x="1734" y="304"/>
                    </a:lnTo>
                    <a:lnTo>
                      <a:pt x="1724" y="304"/>
                    </a:lnTo>
                    <a:lnTo>
                      <a:pt x="1700" y="299"/>
                    </a:lnTo>
                    <a:lnTo>
                      <a:pt x="1676" y="294"/>
                    </a:lnTo>
                    <a:lnTo>
                      <a:pt x="1671" y="294"/>
                    </a:lnTo>
                    <a:lnTo>
                      <a:pt x="1691" y="299"/>
                    </a:lnTo>
                    <a:lnTo>
                      <a:pt x="1681" y="294"/>
                    </a:lnTo>
                    <a:lnTo>
                      <a:pt x="1695" y="299"/>
                    </a:lnTo>
                    <a:lnTo>
                      <a:pt x="1691" y="299"/>
                    </a:lnTo>
                    <a:lnTo>
                      <a:pt x="1666" y="294"/>
                    </a:lnTo>
                    <a:lnTo>
                      <a:pt x="1628" y="289"/>
                    </a:lnTo>
                    <a:lnTo>
                      <a:pt x="1638" y="289"/>
                    </a:lnTo>
                    <a:lnTo>
                      <a:pt x="1618" y="283"/>
                    </a:lnTo>
                    <a:lnTo>
                      <a:pt x="1613" y="283"/>
                    </a:lnTo>
                    <a:lnTo>
                      <a:pt x="1604" y="283"/>
                    </a:lnTo>
                    <a:lnTo>
                      <a:pt x="1594" y="278"/>
                    </a:lnTo>
                    <a:lnTo>
                      <a:pt x="1565" y="278"/>
                    </a:lnTo>
                    <a:lnTo>
                      <a:pt x="1575" y="278"/>
                    </a:lnTo>
                    <a:lnTo>
                      <a:pt x="1565" y="273"/>
                    </a:lnTo>
                    <a:lnTo>
                      <a:pt x="1551" y="273"/>
                    </a:lnTo>
                    <a:lnTo>
                      <a:pt x="1541" y="273"/>
                    </a:lnTo>
                    <a:lnTo>
                      <a:pt x="1493" y="262"/>
                    </a:lnTo>
                    <a:lnTo>
                      <a:pt x="1464" y="257"/>
                    </a:lnTo>
                    <a:lnTo>
                      <a:pt x="1444" y="257"/>
                    </a:lnTo>
                    <a:lnTo>
                      <a:pt x="1449" y="257"/>
                    </a:lnTo>
                    <a:lnTo>
                      <a:pt x="1420" y="252"/>
                    </a:lnTo>
                    <a:lnTo>
                      <a:pt x="1425" y="252"/>
                    </a:lnTo>
                    <a:lnTo>
                      <a:pt x="1396" y="247"/>
                    </a:lnTo>
                    <a:lnTo>
                      <a:pt x="1362" y="241"/>
                    </a:lnTo>
                    <a:lnTo>
                      <a:pt x="1367" y="241"/>
                    </a:lnTo>
                    <a:lnTo>
                      <a:pt x="1357" y="241"/>
                    </a:lnTo>
                    <a:lnTo>
                      <a:pt x="1348" y="236"/>
                    </a:lnTo>
                    <a:lnTo>
                      <a:pt x="1357" y="241"/>
                    </a:lnTo>
                    <a:lnTo>
                      <a:pt x="1343" y="236"/>
                    </a:lnTo>
                    <a:lnTo>
                      <a:pt x="1314" y="231"/>
                    </a:lnTo>
                    <a:lnTo>
                      <a:pt x="1299" y="231"/>
                    </a:lnTo>
                    <a:lnTo>
                      <a:pt x="1270" y="226"/>
                    </a:lnTo>
                    <a:lnTo>
                      <a:pt x="1295" y="226"/>
                    </a:lnTo>
                    <a:lnTo>
                      <a:pt x="1270" y="226"/>
                    </a:lnTo>
                    <a:lnTo>
                      <a:pt x="1280" y="226"/>
                    </a:lnTo>
                    <a:lnTo>
                      <a:pt x="1251" y="220"/>
                    </a:lnTo>
                    <a:lnTo>
                      <a:pt x="1217" y="215"/>
                    </a:lnTo>
                    <a:lnTo>
                      <a:pt x="1159" y="205"/>
                    </a:lnTo>
                    <a:lnTo>
                      <a:pt x="1164" y="205"/>
                    </a:lnTo>
                    <a:lnTo>
                      <a:pt x="1159" y="205"/>
                    </a:lnTo>
                    <a:lnTo>
                      <a:pt x="1155" y="205"/>
                    </a:lnTo>
                    <a:lnTo>
                      <a:pt x="1145" y="205"/>
                    </a:lnTo>
                    <a:lnTo>
                      <a:pt x="1130" y="199"/>
                    </a:lnTo>
                    <a:lnTo>
                      <a:pt x="1135" y="199"/>
                    </a:lnTo>
                    <a:lnTo>
                      <a:pt x="1126" y="194"/>
                    </a:lnTo>
                    <a:lnTo>
                      <a:pt x="1116" y="194"/>
                    </a:lnTo>
                    <a:lnTo>
                      <a:pt x="1121" y="199"/>
                    </a:lnTo>
                    <a:lnTo>
                      <a:pt x="1092" y="194"/>
                    </a:lnTo>
                    <a:lnTo>
                      <a:pt x="1101" y="194"/>
                    </a:lnTo>
                    <a:lnTo>
                      <a:pt x="1063" y="189"/>
                    </a:lnTo>
                    <a:lnTo>
                      <a:pt x="1058" y="184"/>
                    </a:lnTo>
                    <a:lnTo>
                      <a:pt x="1063" y="184"/>
                    </a:lnTo>
                    <a:lnTo>
                      <a:pt x="1005" y="178"/>
                    </a:lnTo>
                    <a:lnTo>
                      <a:pt x="995" y="173"/>
                    </a:lnTo>
                    <a:lnTo>
                      <a:pt x="981" y="173"/>
                    </a:lnTo>
                    <a:lnTo>
                      <a:pt x="986" y="173"/>
                    </a:lnTo>
                    <a:lnTo>
                      <a:pt x="942" y="168"/>
                    </a:lnTo>
                    <a:lnTo>
                      <a:pt x="918" y="163"/>
                    </a:lnTo>
                    <a:lnTo>
                      <a:pt x="860" y="152"/>
                    </a:lnTo>
                    <a:lnTo>
                      <a:pt x="802" y="142"/>
                    </a:lnTo>
                    <a:lnTo>
                      <a:pt x="797" y="142"/>
                    </a:lnTo>
                    <a:lnTo>
                      <a:pt x="783" y="136"/>
                    </a:lnTo>
                    <a:lnTo>
                      <a:pt x="788" y="136"/>
                    </a:lnTo>
                    <a:lnTo>
                      <a:pt x="763" y="131"/>
                    </a:lnTo>
                    <a:lnTo>
                      <a:pt x="763" y="136"/>
                    </a:lnTo>
                    <a:lnTo>
                      <a:pt x="701" y="121"/>
                    </a:lnTo>
                    <a:lnTo>
                      <a:pt x="686" y="121"/>
                    </a:lnTo>
                    <a:lnTo>
                      <a:pt x="647" y="115"/>
                    </a:lnTo>
                    <a:lnTo>
                      <a:pt x="652" y="115"/>
                    </a:lnTo>
                    <a:lnTo>
                      <a:pt x="633" y="110"/>
                    </a:lnTo>
                    <a:lnTo>
                      <a:pt x="628" y="110"/>
                    </a:lnTo>
                    <a:lnTo>
                      <a:pt x="585" y="100"/>
                    </a:lnTo>
                    <a:lnTo>
                      <a:pt x="585" y="105"/>
                    </a:lnTo>
                    <a:lnTo>
                      <a:pt x="561" y="100"/>
                    </a:lnTo>
                    <a:lnTo>
                      <a:pt x="536" y="94"/>
                    </a:lnTo>
                    <a:lnTo>
                      <a:pt x="517" y="94"/>
                    </a:lnTo>
                    <a:lnTo>
                      <a:pt x="517" y="89"/>
                    </a:lnTo>
                    <a:lnTo>
                      <a:pt x="503" y="89"/>
                    </a:lnTo>
                    <a:lnTo>
                      <a:pt x="507" y="89"/>
                    </a:lnTo>
                    <a:lnTo>
                      <a:pt x="493" y="89"/>
                    </a:lnTo>
                    <a:lnTo>
                      <a:pt x="478" y="84"/>
                    </a:lnTo>
                    <a:lnTo>
                      <a:pt x="469" y="84"/>
                    </a:lnTo>
                    <a:lnTo>
                      <a:pt x="440" y="79"/>
                    </a:lnTo>
                    <a:lnTo>
                      <a:pt x="435" y="79"/>
                    </a:lnTo>
                    <a:lnTo>
                      <a:pt x="454" y="79"/>
                    </a:lnTo>
                    <a:lnTo>
                      <a:pt x="425" y="73"/>
                    </a:lnTo>
                    <a:lnTo>
                      <a:pt x="421" y="73"/>
                    </a:lnTo>
                    <a:lnTo>
                      <a:pt x="411" y="73"/>
                    </a:lnTo>
                    <a:lnTo>
                      <a:pt x="396" y="68"/>
                    </a:lnTo>
                    <a:lnTo>
                      <a:pt x="401" y="73"/>
                    </a:lnTo>
                    <a:lnTo>
                      <a:pt x="406" y="73"/>
                    </a:lnTo>
                    <a:lnTo>
                      <a:pt x="416" y="73"/>
                    </a:lnTo>
                    <a:lnTo>
                      <a:pt x="401" y="73"/>
                    </a:lnTo>
                    <a:lnTo>
                      <a:pt x="396" y="73"/>
                    </a:lnTo>
                    <a:lnTo>
                      <a:pt x="377" y="68"/>
                    </a:lnTo>
                    <a:lnTo>
                      <a:pt x="338" y="58"/>
                    </a:lnTo>
                    <a:lnTo>
                      <a:pt x="329" y="58"/>
                    </a:lnTo>
                    <a:lnTo>
                      <a:pt x="338" y="58"/>
                    </a:lnTo>
                    <a:lnTo>
                      <a:pt x="314" y="58"/>
                    </a:lnTo>
                    <a:lnTo>
                      <a:pt x="305" y="52"/>
                    </a:lnTo>
                    <a:lnTo>
                      <a:pt x="232" y="42"/>
                    </a:lnTo>
                    <a:lnTo>
                      <a:pt x="237" y="42"/>
                    </a:lnTo>
                    <a:lnTo>
                      <a:pt x="136" y="26"/>
                    </a:lnTo>
                    <a:lnTo>
                      <a:pt x="121" y="21"/>
                    </a:lnTo>
                    <a:lnTo>
                      <a:pt x="116" y="21"/>
                    </a:lnTo>
                    <a:lnTo>
                      <a:pt x="107" y="21"/>
                    </a:lnTo>
                    <a:lnTo>
                      <a:pt x="68" y="10"/>
                    </a:lnTo>
                    <a:lnTo>
                      <a:pt x="68" y="16"/>
                    </a:lnTo>
                    <a:lnTo>
                      <a:pt x="49" y="10"/>
                    </a:lnTo>
                    <a:lnTo>
                      <a:pt x="44" y="10"/>
                    </a:lnTo>
                    <a:lnTo>
                      <a:pt x="29" y="5"/>
                    </a:lnTo>
                    <a:lnTo>
                      <a:pt x="15" y="5"/>
                    </a:lnTo>
                    <a:lnTo>
                      <a:pt x="0" y="0"/>
                    </a:lnTo>
                    <a:lnTo>
                      <a:pt x="5" y="5"/>
                    </a:lnTo>
                    <a:lnTo>
                      <a:pt x="0" y="0"/>
                    </a:lnTo>
                    <a:lnTo>
                      <a:pt x="0" y="5"/>
                    </a:lnTo>
                    <a:lnTo>
                      <a:pt x="10" y="5"/>
                    </a:lnTo>
                    <a:lnTo>
                      <a:pt x="20" y="5"/>
                    </a:lnTo>
                    <a:lnTo>
                      <a:pt x="25" y="10"/>
                    </a:lnTo>
                    <a:lnTo>
                      <a:pt x="15" y="5"/>
                    </a:lnTo>
                    <a:lnTo>
                      <a:pt x="25" y="10"/>
                    </a:lnTo>
                    <a:lnTo>
                      <a:pt x="29" y="10"/>
                    </a:lnTo>
                    <a:lnTo>
                      <a:pt x="39" y="10"/>
                    </a:lnTo>
                    <a:lnTo>
                      <a:pt x="44" y="10"/>
                    </a:lnTo>
                    <a:lnTo>
                      <a:pt x="53" y="16"/>
                    </a:lnTo>
                    <a:lnTo>
                      <a:pt x="49" y="16"/>
                    </a:lnTo>
                    <a:lnTo>
                      <a:pt x="68" y="16"/>
                    </a:lnTo>
                    <a:lnTo>
                      <a:pt x="82" y="21"/>
                    </a:lnTo>
                    <a:lnTo>
                      <a:pt x="97" y="21"/>
                    </a:lnTo>
                    <a:lnTo>
                      <a:pt x="111" y="26"/>
                    </a:lnTo>
                    <a:lnTo>
                      <a:pt x="145" y="31"/>
                    </a:lnTo>
                    <a:lnTo>
                      <a:pt x="155" y="31"/>
                    </a:lnTo>
                    <a:lnTo>
                      <a:pt x="169" y="31"/>
                    </a:lnTo>
                    <a:lnTo>
                      <a:pt x="174" y="37"/>
                    </a:lnTo>
                    <a:lnTo>
                      <a:pt x="169" y="37"/>
                    </a:lnTo>
                    <a:lnTo>
                      <a:pt x="179" y="37"/>
                    </a:lnTo>
                    <a:lnTo>
                      <a:pt x="189" y="37"/>
                    </a:lnTo>
                    <a:lnTo>
                      <a:pt x="198" y="37"/>
                    </a:lnTo>
                    <a:lnTo>
                      <a:pt x="208" y="42"/>
                    </a:lnTo>
                    <a:lnTo>
                      <a:pt x="203" y="42"/>
                    </a:lnTo>
                    <a:close/>
                  </a:path>
                </a:pathLst>
              </a:custGeom>
              <a:solidFill>
                <a:srgbClr val="CCDADA"/>
              </a:solidFill>
              <a:ln w="9525">
                <a:noFill/>
                <a:round/>
                <a:headEnd/>
                <a:tailEnd/>
              </a:ln>
            </p:spPr>
            <p:txBody>
              <a:bodyPr/>
              <a:lstStyle/>
              <a:p>
                <a:endParaRPr lang="it-IT"/>
              </a:p>
            </p:txBody>
          </p:sp>
          <p:sp>
            <p:nvSpPr>
              <p:cNvPr id="4117" name="Freeform 14"/>
              <p:cNvSpPr>
                <a:spLocks/>
              </p:cNvSpPr>
              <p:nvPr/>
            </p:nvSpPr>
            <p:spPr bwMode="auto">
              <a:xfrm>
                <a:off x="-2666" y="-943"/>
                <a:ext cx="2434" cy="425"/>
              </a:xfrm>
              <a:custGeom>
                <a:avLst/>
                <a:gdLst>
                  <a:gd name="T0" fmla="*/ 275 w 2434"/>
                  <a:gd name="T1" fmla="*/ 47 h 425"/>
                  <a:gd name="T2" fmla="*/ 304 w 2434"/>
                  <a:gd name="T3" fmla="*/ 52 h 425"/>
                  <a:gd name="T4" fmla="*/ 348 w 2434"/>
                  <a:gd name="T5" fmla="*/ 63 h 425"/>
                  <a:gd name="T6" fmla="*/ 430 w 2434"/>
                  <a:gd name="T7" fmla="*/ 79 h 425"/>
                  <a:gd name="T8" fmla="*/ 507 w 2434"/>
                  <a:gd name="T9" fmla="*/ 89 h 425"/>
                  <a:gd name="T10" fmla="*/ 696 w 2434"/>
                  <a:gd name="T11" fmla="*/ 126 h 425"/>
                  <a:gd name="T12" fmla="*/ 763 w 2434"/>
                  <a:gd name="T13" fmla="*/ 136 h 425"/>
                  <a:gd name="T14" fmla="*/ 841 w 2434"/>
                  <a:gd name="T15" fmla="*/ 147 h 425"/>
                  <a:gd name="T16" fmla="*/ 860 w 2434"/>
                  <a:gd name="T17" fmla="*/ 152 h 425"/>
                  <a:gd name="T18" fmla="*/ 976 w 2434"/>
                  <a:gd name="T19" fmla="*/ 173 h 425"/>
                  <a:gd name="T20" fmla="*/ 1101 w 2434"/>
                  <a:gd name="T21" fmla="*/ 194 h 425"/>
                  <a:gd name="T22" fmla="*/ 1217 w 2434"/>
                  <a:gd name="T23" fmla="*/ 215 h 425"/>
                  <a:gd name="T24" fmla="*/ 1454 w 2434"/>
                  <a:gd name="T25" fmla="*/ 257 h 425"/>
                  <a:gd name="T26" fmla="*/ 1550 w 2434"/>
                  <a:gd name="T27" fmla="*/ 273 h 425"/>
                  <a:gd name="T28" fmla="*/ 1690 w 2434"/>
                  <a:gd name="T29" fmla="*/ 299 h 425"/>
                  <a:gd name="T30" fmla="*/ 1753 w 2434"/>
                  <a:gd name="T31" fmla="*/ 310 h 425"/>
                  <a:gd name="T32" fmla="*/ 1782 w 2434"/>
                  <a:gd name="T33" fmla="*/ 315 h 425"/>
                  <a:gd name="T34" fmla="*/ 1884 w 2434"/>
                  <a:gd name="T35" fmla="*/ 330 h 425"/>
                  <a:gd name="T36" fmla="*/ 1932 w 2434"/>
                  <a:gd name="T37" fmla="*/ 341 h 425"/>
                  <a:gd name="T38" fmla="*/ 1975 w 2434"/>
                  <a:gd name="T39" fmla="*/ 346 h 425"/>
                  <a:gd name="T40" fmla="*/ 2111 w 2434"/>
                  <a:gd name="T41" fmla="*/ 372 h 425"/>
                  <a:gd name="T42" fmla="*/ 2193 w 2434"/>
                  <a:gd name="T43" fmla="*/ 383 h 425"/>
                  <a:gd name="T44" fmla="*/ 2246 w 2434"/>
                  <a:gd name="T45" fmla="*/ 393 h 425"/>
                  <a:gd name="T46" fmla="*/ 2304 w 2434"/>
                  <a:gd name="T47" fmla="*/ 404 h 425"/>
                  <a:gd name="T48" fmla="*/ 2391 w 2434"/>
                  <a:gd name="T49" fmla="*/ 420 h 425"/>
                  <a:gd name="T50" fmla="*/ 2429 w 2434"/>
                  <a:gd name="T51" fmla="*/ 425 h 425"/>
                  <a:gd name="T52" fmla="*/ 2391 w 2434"/>
                  <a:gd name="T53" fmla="*/ 420 h 425"/>
                  <a:gd name="T54" fmla="*/ 2333 w 2434"/>
                  <a:gd name="T55" fmla="*/ 409 h 425"/>
                  <a:gd name="T56" fmla="*/ 2284 w 2434"/>
                  <a:gd name="T57" fmla="*/ 399 h 425"/>
                  <a:gd name="T58" fmla="*/ 2193 w 2434"/>
                  <a:gd name="T59" fmla="*/ 383 h 425"/>
                  <a:gd name="T60" fmla="*/ 2154 w 2434"/>
                  <a:gd name="T61" fmla="*/ 378 h 425"/>
                  <a:gd name="T62" fmla="*/ 2135 w 2434"/>
                  <a:gd name="T63" fmla="*/ 372 h 425"/>
                  <a:gd name="T64" fmla="*/ 2053 w 2434"/>
                  <a:gd name="T65" fmla="*/ 357 h 425"/>
                  <a:gd name="T66" fmla="*/ 1990 w 2434"/>
                  <a:gd name="T67" fmla="*/ 346 h 425"/>
                  <a:gd name="T68" fmla="*/ 1888 w 2434"/>
                  <a:gd name="T69" fmla="*/ 330 h 425"/>
                  <a:gd name="T70" fmla="*/ 1869 w 2434"/>
                  <a:gd name="T71" fmla="*/ 325 h 425"/>
                  <a:gd name="T72" fmla="*/ 1821 w 2434"/>
                  <a:gd name="T73" fmla="*/ 315 h 425"/>
                  <a:gd name="T74" fmla="*/ 1773 w 2434"/>
                  <a:gd name="T75" fmla="*/ 310 h 425"/>
                  <a:gd name="T76" fmla="*/ 1739 w 2434"/>
                  <a:gd name="T77" fmla="*/ 304 h 425"/>
                  <a:gd name="T78" fmla="*/ 1676 w 2434"/>
                  <a:gd name="T79" fmla="*/ 294 h 425"/>
                  <a:gd name="T80" fmla="*/ 1637 w 2434"/>
                  <a:gd name="T81" fmla="*/ 283 h 425"/>
                  <a:gd name="T82" fmla="*/ 1570 w 2434"/>
                  <a:gd name="T83" fmla="*/ 273 h 425"/>
                  <a:gd name="T84" fmla="*/ 1468 w 2434"/>
                  <a:gd name="T85" fmla="*/ 257 h 425"/>
                  <a:gd name="T86" fmla="*/ 1401 w 2434"/>
                  <a:gd name="T87" fmla="*/ 241 h 425"/>
                  <a:gd name="T88" fmla="*/ 1348 w 2434"/>
                  <a:gd name="T89" fmla="*/ 231 h 425"/>
                  <a:gd name="T90" fmla="*/ 1285 w 2434"/>
                  <a:gd name="T91" fmla="*/ 220 h 425"/>
                  <a:gd name="T92" fmla="*/ 1150 w 2434"/>
                  <a:gd name="T93" fmla="*/ 199 h 425"/>
                  <a:gd name="T94" fmla="*/ 1101 w 2434"/>
                  <a:gd name="T95" fmla="*/ 189 h 425"/>
                  <a:gd name="T96" fmla="*/ 985 w 2434"/>
                  <a:gd name="T97" fmla="*/ 168 h 425"/>
                  <a:gd name="T98" fmla="*/ 802 w 2434"/>
                  <a:gd name="T99" fmla="*/ 136 h 425"/>
                  <a:gd name="T100" fmla="*/ 652 w 2434"/>
                  <a:gd name="T101" fmla="*/ 110 h 425"/>
                  <a:gd name="T102" fmla="*/ 541 w 2434"/>
                  <a:gd name="T103" fmla="*/ 89 h 425"/>
                  <a:gd name="T104" fmla="*/ 483 w 2434"/>
                  <a:gd name="T105" fmla="*/ 84 h 425"/>
                  <a:gd name="T106" fmla="*/ 459 w 2434"/>
                  <a:gd name="T107" fmla="*/ 79 h 425"/>
                  <a:gd name="T108" fmla="*/ 406 w 2434"/>
                  <a:gd name="T109" fmla="*/ 68 h 425"/>
                  <a:gd name="T110" fmla="*/ 343 w 2434"/>
                  <a:gd name="T111" fmla="*/ 58 h 425"/>
                  <a:gd name="T112" fmla="*/ 126 w 2434"/>
                  <a:gd name="T113" fmla="*/ 21 h 425"/>
                  <a:gd name="T114" fmla="*/ 34 w 2434"/>
                  <a:gd name="T115" fmla="*/ 5 h 425"/>
                  <a:gd name="T116" fmla="*/ 20 w 2434"/>
                  <a:gd name="T117" fmla="*/ 5 h 425"/>
                  <a:gd name="T118" fmla="*/ 58 w 2434"/>
                  <a:gd name="T119" fmla="*/ 10 h 425"/>
                  <a:gd name="T120" fmla="*/ 150 w 2434"/>
                  <a:gd name="T121" fmla="*/ 26 h 425"/>
                  <a:gd name="T122" fmla="*/ 184 w 2434"/>
                  <a:gd name="T123" fmla="*/ 31 h 4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4"/>
                  <a:gd name="T187" fmla="*/ 0 h 425"/>
                  <a:gd name="T188" fmla="*/ 2434 w 2434"/>
                  <a:gd name="T189" fmla="*/ 425 h 4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4" h="425">
                    <a:moveTo>
                      <a:pt x="208" y="37"/>
                    </a:moveTo>
                    <a:lnTo>
                      <a:pt x="208" y="37"/>
                    </a:lnTo>
                    <a:lnTo>
                      <a:pt x="218" y="37"/>
                    </a:lnTo>
                    <a:lnTo>
                      <a:pt x="227" y="42"/>
                    </a:lnTo>
                    <a:lnTo>
                      <a:pt x="242" y="42"/>
                    </a:lnTo>
                    <a:lnTo>
                      <a:pt x="275" y="47"/>
                    </a:lnTo>
                    <a:lnTo>
                      <a:pt x="285" y="52"/>
                    </a:lnTo>
                    <a:lnTo>
                      <a:pt x="280" y="47"/>
                    </a:lnTo>
                    <a:lnTo>
                      <a:pt x="285" y="52"/>
                    </a:lnTo>
                    <a:lnTo>
                      <a:pt x="280" y="52"/>
                    </a:lnTo>
                    <a:lnTo>
                      <a:pt x="304" y="52"/>
                    </a:lnTo>
                    <a:lnTo>
                      <a:pt x="295" y="52"/>
                    </a:lnTo>
                    <a:lnTo>
                      <a:pt x="285" y="52"/>
                    </a:lnTo>
                    <a:lnTo>
                      <a:pt x="314" y="58"/>
                    </a:lnTo>
                    <a:lnTo>
                      <a:pt x="319" y="58"/>
                    </a:lnTo>
                    <a:lnTo>
                      <a:pt x="348" y="63"/>
                    </a:lnTo>
                    <a:lnTo>
                      <a:pt x="362" y="63"/>
                    </a:lnTo>
                    <a:lnTo>
                      <a:pt x="358" y="63"/>
                    </a:lnTo>
                    <a:lnTo>
                      <a:pt x="382" y="68"/>
                    </a:lnTo>
                    <a:lnTo>
                      <a:pt x="372" y="68"/>
                    </a:lnTo>
                    <a:lnTo>
                      <a:pt x="387" y="68"/>
                    </a:lnTo>
                    <a:lnTo>
                      <a:pt x="430" y="79"/>
                    </a:lnTo>
                    <a:lnTo>
                      <a:pt x="493" y="89"/>
                    </a:lnTo>
                    <a:lnTo>
                      <a:pt x="498" y="89"/>
                    </a:lnTo>
                    <a:lnTo>
                      <a:pt x="502" y="89"/>
                    </a:lnTo>
                    <a:lnTo>
                      <a:pt x="507" y="89"/>
                    </a:lnTo>
                    <a:lnTo>
                      <a:pt x="560" y="100"/>
                    </a:lnTo>
                    <a:lnTo>
                      <a:pt x="556" y="100"/>
                    </a:lnTo>
                    <a:lnTo>
                      <a:pt x="580" y="100"/>
                    </a:lnTo>
                    <a:lnTo>
                      <a:pt x="575" y="100"/>
                    </a:lnTo>
                    <a:lnTo>
                      <a:pt x="643" y="115"/>
                    </a:lnTo>
                    <a:lnTo>
                      <a:pt x="667" y="115"/>
                    </a:lnTo>
                    <a:lnTo>
                      <a:pt x="696" y="126"/>
                    </a:lnTo>
                    <a:lnTo>
                      <a:pt x="710" y="126"/>
                    </a:lnTo>
                    <a:lnTo>
                      <a:pt x="715" y="126"/>
                    </a:lnTo>
                    <a:lnTo>
                      <a:pt x="720" y="126"/>
                    </a:lnTo>
                    <a:lnTo>
                      <a:pt x="725" y="131"/>
                    </a:lnTo>
                    <a:lnTo>
                      <a:pt x="720" y="126"/>
                    </a:lnTo>
                    <a:lnTo>
                      <a:pt x="744" y="131"/>
                    </a:lnTo>
                    <a:lnTo>
                      <a:pt x="763" y="136"/>
                    </a:lnTo>
                    <a:lnTo>
                      <a:pt x="758" y="136"/>
                    </a:lnTo>
                    <a:lnTo>
                      <a:pt x="773" y="136"/>
                    </a:lnTo>
                    <a:lnTo>
                      <a:pt x="797" y="142"/>
                    </a:lnTo>
                    <a:lnTo>
                      <a:pt x="845" y="152"/>
                    </a:lnTo>
                    <a:lnTo>
                      <a:pt x="841" y="147"/>
                    </a:lnTo>
                    <a:lnTo>
                      <a:pt x="845" y="147"/>
                    </a:lnTo>
                    <a:lnTo>
                      <a:pt x="850" y="152"/>
                    </a:lnTo>
                    <a:lnTo>
                      <a:pt x="855" y="152"/>
                    </a:lnTo>
                    <a:lnTo>
                      <a:pt x="850" y="152"/>
                    </a:lnTo>
                    <a:lnTo>
                      <a:pt x="860" y="152"/>
                    </a:lnTo>
                    <a:lnTo>
                      <a:pt x="874" y="157"/>
                    </a:lnTo>
                    <a:lnTo>
                      <a:pt x="918" y="163"/>
                    </a:lnTo>
                    <a:lnTo>
                      <a:pt x="927" y="163"/>
                    </a:lnTo>
                    <a:lnTo>
                      <a:pt x="961" y="168"/>
                    </a:lnTo>
                    <a:lnTo>
                      <a:pt x="971" y="173"/>
                    </a:lnTo>
                    <a:lnTo>
                      <a:pt x="976" y="173"/>
                    </a:lnTo>
                    <a:lnTo>
                      <a:pt x="1014" y="178"/>
                    </a:lnTo>
                    <a:lnTo>
                      <a:pt x="1010" y="178"/>
                    </a:lnTo>
                    <a:lnTo>
                      <a:pt x="1019" y="178"/>
                    </a:lnTo>
                    <a:lnTo>
                      <a:pt x="1087" y="194"/>
                    </a:lnTo>
                    <a:lnTo>
                      <a:pt x="1082" y="194"/>
                    </a:lnTo>
                    <a:lnTo>
                      <a:pt x="1101" y="194"/>
                    </a:lnTo>
                    <a:lnTo>
                      <a:pt x="1150" y="205"/>
                    </a:lnTo>
                    <a:lnTo>
                      <a:pt x="1212" y="215"/>
                    </a:lnTo>
                    <a:lnTo>
                      <a:pt x="1208" y="215"/>
                    </a:lnTo>
                    <a:lnTo>
                      <a:pt x="1217" y="215"/>
                    </a:lnTo>
                    <a:lnTo>
                      <a:pt x="1328" y="236"/>
                    </a:lnTo>
                    <a:lnTo>
                      <a:pt x="1352" y="241"/>
                    </a:lnTo>
                    <a:lnTo>
                      <a:pt x="1348" y="241"/>
                    </a:lnTo>
                    <a:lnTo>
                      <a:pt x="1435" y="252"/>
                    </a:lnTo>
                    <a:lnTo>
                      <a:pt x="1430" y="252"/>
                    </a:lnTo>
                    <a:lnTo>
                      <a:pt x="1449" y="257"/>
                    </a:lnTo>
                    <a:lnTo>
                      <a:pt x="1454" y="257"/>
                    </a:lnTo>
                    <a:lnTo>
                      <a:pt x="1468" y="262"/>
                    </a:lnTo>
                    <a:lnTo>
                      <a:pt x="1468" y="257"/>
                    </a:lnTo>
                    <a:lnTo>
                      <a:pt x="1483" y="262"/>
                    </a:lnTo>
                    <a:lnTo>
                      <a:pt x="1507" y="268"/>
                    </a:lnTo>
                    <a:lnTo>
                      <a:pt x="1526" y="268"/>
                    </a:lnTo>
                    <a:lnTo>
                      <a:pt x="1550" y="273"/>
                    </a:lnTo>
                    <a:lnTo>
                      <a:pt x="1555" y="273"/>
                    </a:lnTo>
                    <a:lnTo>
                      <a:pt x="1570" y="278"/>
                    </a:lnTo>
                    <a:lnTo>
                      <a:pt x="1604" y="283"/>
                    </a:lnTo>
                    <a:lnTo>
                      <a:pt x="1666" y="294"/>
                    </a:lnTo>
                    <a:lnTo>
                      <a:pt x="1642" y="289"/>
                    </a:lnTo>
                    <a:lnTo>
                      <a:pt x="1690" y="299"/>
                    </a:lnTo>
                    <a:lnTo>
                      <a:pt x="1686" y="299"/>
                    </a:lnTo>
                    <a:lnTo>
                      <a:pt x="1739" y="304"/>
                    </a:lnTo>
                    <a:lnTo>
                      <a:pt x="1734" y="304"/>
                    </a:lnTo>
                    <a:lnTo>
                      <a:pt x="1744" y="304"/>
                    </a:lnTo>
                    <a:lnTo>
                      <a:pt x="1739" y="304"/>
                    </a:lnTo>
                    <a:lnTo>
                      <a:pt x="1753" y="310"/>
                    </a:lnTo>
                    <a:lnTo>
                      <a:pt x="1758" y="310"/>
                    </a:lnTo>
                    <a:lnTo>
                      <a:pt x="1763" y="310"/>
                    </a:lnTo>
                    <a:lnTo>
                      <a:pt x="1758" y="310"/>
                    </a:lnTo>
                    <a:lnTo>
                      <a:pt x="1763" y="310"/>
                    </a:lnTo>
                    <a:lnTo>
                      <a:pt x="1768" y="310"/>
                    </a:lnTo>
                    <a:lnTo>
                      <a:pt x="1782" y="315"/>
                    </a:lnTo>
                    <a:lnTo>
                      <a:pt x="1802" y="315"/>
                    </a:lnTo>
                    <a:lnTo>
                      <a:pt x="1797" y="315"/>
                    </a:lnTo>
                    <a:lnTo>
                      <a:pt x="1840" y="325"/>
                    </a:lnTo>
                    <a:lnTo>
                      <a:pt x="1850" y="325"/>
                    </a:lnTo>
                    <a:lnTo>
                      <a:pt x="1855" y="325"/>
                    </a:lnTo>
                    <a:lnTo>
                      <a:pt x="1874" y="330"/>
                    </a:lnTo>
                    <a:lnTo>
                      <a:pt x="1869" y="330"/>
                    </a:lnTo>
                    <a:lnTo>
                      <a:pt x="1884" y="330"/>
                    </a:lnTo>
                    <a:lnTo>
                      <a:pt x="1874" y="330"/>
                    </a:lnTo>
                    <a:lnTo>
                      <a:pt x="1884" y="330"/>
                    </a:lnTo>
                    <a:lnTo>
                      <a:pt x="1898" y="330"/>
                    </a:lnTo>
                    <a:lnTo>
                      <a:pt x="1913" y="336"/>
                    </a:lnTo>
                    <a:lnTo>
                      <a:pt x="1932" y="341"/>
                    </a:lnTo>
                    <a:lnTo>
                      <a:pt x="1937" y="341"/>
                    </a:lnTo>
                    <a:lnTo>
                      <a:pt x="1942" y="341"/>
                    </a:lnTo>
                    <a:lnTo>
                      <a:pt x="1951" y="341"/>
                    </a:lnTo>
                    <a:lnTo>
                      <a:pt x="1946" y="341"/>
                    </a:lnTo>
                    <a:lnTo>
                      <a:pt x="1985" y="346"/>
                    </a:lnTo>
                    <a:lnTo>
                      <a:pt x="1975" y="346"/>
                    </a:lnTo>
                    <a:lnTo>
                      <a:pt x="2029" y="357"/>
                    </a:lnTo>
                    <a:lnTo>
                      <a:pt x="2048" y="362"/>
                    </a:lnTo>
                    <a:lnTo>
                      <a:pt x="2086" y="367"/>
                    </a:lnTo>
                    <a:lnTo>
                      <a:pt x="2111" y="372"/>
                    </a:lnTo>
                    <a:lnTo>
                      <a:pt x="2115" y="372"/>
                    </a:lnTo>
                    <a:lnTo>
                      <a:pt x="2178" y="383"/>
                    </a:lnTo>
                    <a:lnTo>
                      <a:pt x="2173" y="383"/>
                    </a:lnTo>
                    <a:lnTo>
                      <a:pt x="2193" y="383"/>
                    </a:lnTo>
                    <a:lnTo>
                      <a:pt x="2183" y="383"/>
                    </a:lnTo>
                    <a:lnTo>
                      <a:pt x="2198" y="383"/>
                    </a:lnTo>
                    <a:lnTo>
                      <a:pt x="2193" y="383"/>
                    </a:lnTo>
                    <a:lnTo>
                      <a:pt x="2198" y="388"/>
                    </a:lnTo>
                    <a:lnTo>
                      <a:pt x="2212" y="388"/>
                    </a:lnTo>
                    <a:lnTo>
                      <a:pt x="2227" y="388"/>
                    </a:lnTo>
                    <a:lnTo>
                      <a:pt x="2222" y="388"/>
                    </a:lnTo>
                    <a:lnTo>
                      <a:pt x="2241" y="393"/>
                    </a:lnTo>
                    <a:lnTo>
                      <a:pt x="2231" y="393"/>
                    </a:lnTo>
                    <a:lnTo>
                      <a:pt x="2246" y="393"/>
                    </a:lnTo>
                    <a:lnTo>
                      <a:pt x="2256" y="399"/>
                    </a:lnTo>
                    <a:lnTo>
                      <a:pt x="2251" y="393"/>
                    </a:lnTo>
                    <a:lnTo>
                      <a:pt x="2280" y="399"/>
                    </a:lnTo>
                    <a:lnTo>
                      <a:pt x="2275" y="399"/>
                    </a:lnTo>
                    <a:lnTo>
                      <a:pt x="2280" y="399"/>
                    </a:lnTo>
                    <a:lnTo>
                      <a:pt x="2284" y="404"/>
                    </a:lnTo>
                    <a:lnTo>
                      <a:pt x="2304" y="404"/>
                    </a:lnTo>
                    <a:lnTo>
                      <a:pt x="2309" y="404"/>
                    </a:lnTo>
                    <a:lnTo>
                      <a:pt x="2304" y="404"/>
                    </a:lnTo>
                    <a:lnTo>
                      <a:pt x="2347" y="414"/>
                    </a:lnTo>
                    <a:lnTo>
                      <a:pt x="2376" y="414"/>
                    </a:lnTo>
                    <a:lnTo>
                      <a:pt x="2371" y="414"/>
                    </a:lnTo>
                    <a:lnTo>
                      <a:pt x="2391" y="420"/>
                    </a:lnTo>
                    <a:lnTo>
                      <a:pt x="2396" y="420"/>
                    </a:lnTo>
                    <a:lnTo>
                      <a:pt x="2405" y="420"/>
                    </a:lnTo>
                    <a:lnTo>
                      <a:pt x="2400" y="420"/>
                    </a:lnTo>
                    <a:lnTo>
                      <a:pt x="2420" y="425"/>
                    </a:lnTo>
                    <a:lnTo>
                      <a:pt x="2410" y="425"/>
                    </a:lnTo>
                    <a:lnTo>
                      <a:pt x="2434" y="425"/>
                    </a:lnTo>
                    <a:lnTo>
                      <a:pt x="2429" y="425"/>
                    </a:lnTo>
                    <a:lnTo>
                      <a:pt x="2425" y="425"/>
                    </a:lnTo>
                    <a:lnTo>
                      <a:pt x="2420" y="425"/>
                    </a:lnTo>
                    <a:lnTo>
                      <a:pt x="2425" y="425"/>
                    </a:lnTo>
                    <a:lnTo>
                      <a:pt x="2396" y="420"/>
                    </a:lnTo>
                    <a:lnTo>
                      <a:pt x="2400" y="420"/>
                    </a:lnTo>
                    <a:lnTo>
                      <a:pt x="2391" y="420"/>
                    </a:lnTo>
                    <a:lnTo>
                      <a:pt x="2386" y="420"/>
                    </a:lnTo>
                    <a:lnTo>
                      <a:pt x="2391" y="420"/>
                    </a:lnTo>
                    <a:lnTo>
                      <a:pt x="2381" y="414"/>
                    </a:lnTo>
                    <a:lnTo>
                      <a:pt x="2371" y="414"/>
                    </a:lnTo>
                    <a:lnTo>
                      <a:pt x="2376" y="414"/>
                    </a:lnTo>
                    <a:lnTo>
                      <a:pt x="2352" y="409"/>
                    </a:lnTo>
                    <a:lnTo>
                      <a:pt x="2342" y="409"/>
                    </a:lnTo>
                    <a:lnTo>
                      <a:pt x="2333" y="409"/>
                    </a:lnTo>
                    <a:lnTo>
                      <a:pt x="2328" y="409"/>
                    </a:lnTo>
                    <a:lnTo>
                      <a:pt x="2323" y="409"/>
                    </a:lnTo>
                    <a:lnTo>
                      <a:pt x="2299" y="404"/>
                    </a:lnTo>
                    <a:lnTo>
                      <a:pt x="2304" y="404"/>
                    </a:lnTo>
                    <a:lnTo>
                      <a:pt x="2299" y="404"/>
                    </a:lnTo>
                    <a:lnTo>
                      <a:pt x="2284" y="399"/>
                    </a:lnTo>
                    <a:lnTo>
                      <a:pt x="2265" y="393"/>
                    </a:lnTo>
                    <a:lnTo>
                      <a:pt x="2241" y="393"/>
                    </a:lnTo>
                    <a:lnTo>
                      <a:pt x="2212" y="388"/>
                    </a:lnTo>
                    <a:lnTo>
                      <a:pt x="2193" y="383"/>
                    </a:lnTo>
                    <a:lnTo>
                      <a:pt x="2198" y="383"/>
                    </a:lnTo>
                    <a:lnTo>
                      <a:pt x="2193" y="383"/>
                    </a:lnTo>
                    <a:lnTo>
                      <a:pt x="2183" y="383"/>
                    </a:lnTo>
                    <a:lnTo>
                      <a:pt x="2154" y="378"/>
                    </a:lnTo>
                    <a:lnTo>
                      <a:pt x="2159" y="378"/>
                    </a:lnTo>
                    <a:lnTo>
                      <a:pt x="2154" y="378"/>
                    </a:lnTo>
                    <a:lnTo>
                      <a:pt x="2149" y="378"/>
                    </a:lnTo>
                    <a:lnTo>
                      <a:pt x="2154" y="378"/>
                    </a:lnTo>
                    <a:lnTo>
                      <a:pt x="2149" y="378"/>
                    </a:lnTo>
                    <a:lnTo>
                      <a:pt x="2144" y="372"/>
                    </a:lnTo>
                    <a:lnTo>
                      <a:pt x="2149" y="378"/>
                    </a:lnTo>
                    <a:lnTo>
                      <a:pt x="2140" y="372"/>
                    </a:lnTo>
                    <a:lnTo>
                      <a:pt x="2135" y="372"/>
                    </a:lnTo>
                    <a:lnTo>
                      <a:pt x="2125" y="372"/>
                    </a:lnTo>
                    <a:lnTo>
                      <a:pt x="2115" y="367"/>
                    </a:lnTo>
                    <a:lnTo>
                      <a:pt x="2096" y="367"/>
                    </a:lnTo>
                    <a:lnTo>
                      <a:pt x="2053" y="357"/>
                    </a:lnTo>
                    <a:lnTo>
                      <a:pt x="2024" y="351"/>
                    </a:lnTo>
                    <a:lnTo>
                      <a:pt x="2019" y="351"/>
                    </a:lnTo>
                    <a:lnTo>
                      <a:pt x="2000" y="351"/>
                    </a:lnTo>
                    <a:lnTo>
                      <a:pt x="2009" y="351"/>
                    </a:lnTo>
                    <a:lnTo>
                      <a:pt x="1990" y="346"/>
                    </a:lnTo>
                    <a:lnTo>
                      <a:pt x="1975" y="346"/>
                    </a:lnTo>
                    <a:lnTo>
                      <a:pt x="1985" y="346"/>
                    </a:lnTo>
                    <a:lnTo>
                      <a:pt x="1971" y="341"/>
                    </a:lnTo>
                    <a:lnTo>
                      <a:pt x="1927" y="336"/>
                    </a:lnTo>
                    <a:lnTo>
                      <a:pt x="1932" y="336"/>
                    </a:lnTo>
                    <a:lnTo>
                      <a:pt x="1913" y="330"/>
                    </a:lnTo>
                    <a:lnTo>
                      <a:pt x="1888" y="330"/>
                    </a:lnTo>
                    <a:lnTo>
                      <a:pt x="1884" y="330"/>
                    </a:lnTo>
                    <a:lnTo>
                      <a:pt x="1879" y="325"/>
                    </a:lnTo>
                    <a:lnTo>
                      <a:pt x="1884" y="325"/>
                    </a:lnTo>
                    <a:lnTo>
                      <a:pt x="1869" y="325"/>
                    </a:lnTo>
                    <a:lnTo>
                      <a:pt x="1845" y="320"/>
                    </a:lnTo>
                    <a:lnTo>
                      <a:pt x="1826" y="320"/>
                    </a:lnTo>
                    <a:lnTo>
                      <a:pt x="1816" y="315"/>
                    </a:lnTo>
                    <a:lnTo>
                      <a:pt x="1821" y="315"/>
                    </a:lnTo>
                    <a:lnTo>
                      <a:pt x="1797" y="310"/>
                    </a:lnTo>
                    <a:lnTo>
                      <a:pt x="1802" y="310"/>
                    </a:lnTo>
                    <a:lnTo>
                      <a:pt x="1792" y="310"/>
                    </a:lnTo>
                    <a:lnTo>
                      <a:pt x="1787" y="310"/>
                    </a:lnTo>
                    <a:lnTo>
                      <a:pt x="1782" y="310"/>
                    </a:lnTo>
                    <a:lnTo>
                      <a:pt x="1773" y="310"/>
                    </a:lnTo>
                    <a:lnTo>
                      <a:pt x="1782" y="310"/>
                    </a:lnTo>
                    <a:lnTo>
                      <a:pt x="1773" y="310"/>
                    </a:lnTo>
                    <a:lnTo>
                      <a:pt x="1753" y="304"/>
                    </a:lnTo>
                    <a:lnTo>
                      <a:pt x="1748" y="304"/>
                    </a:lnTo>
                    <a:lnTo>
                      <a:pt x="1734" y="304"/>
                    </a:lnTo>
                    <a:lnTo>
                      <a:pt x="1739" y="304"/>
                    </a:lnTo>
                    <a:lnTo>
                      <a:pt x="1724" y="299"/>
                    </a:lnTo>
                    <a:lnTo>
                      <a:pt x="1729" y="299"/>
                    </a:lnTo>
                    <a:lnTo>
                      <a:pt x="1705" y="299"/>
                    </a:lnTo>
                    <a:lnTo>
                      <a:pt x="1700" y="294"/>
                    </a:lnTo>
                    <a:lnTo>
                      <a:pt x="1681" y="294"/>
                    </a:lnTo>
                    <a:lnTo>
                      <a:pt x="1676" y="294"/>
                    </a:lnTo>
                    <a:lnTo>
                      <a:pt x="1695" y="294"/>
                    </a:lnTo>
                    <a:lnTo>
                      <a:pt x="1681" y="294"/>
                    </a:lnTo>
                    <a:lnTo>
                      <a:pt x="1695" y="294"/>
                    </a:lnTo>
                    <a:lnTo>
                      <a:pt x="1671" y="294"/>
                    </a:lnTo>
                    <a:lnTo>
                      <a:pt x="1671" y="289"/>
                    </a:lnTo>
                    <a:lnTo>
                      <a:pt x="1633" y="283"/>
                    </a:lnTo>
                    <a:lnTo>
                      <a:pt x="1637" y="283"/>
                    </a:lnTo>
                    <a:lnTo>
                      <a:pt x="1623" y="283"/>
                    </a:lnTo>
                    <a:lnTo>
                      <a:pt x="1618" y="283"/>
                    </a:lnTo>
                    <a:lnTo>
                      <a:pt x="1604" y="278"/>
                    </a:lnTo>
                    <a:lnTo>
                      <a:pt x="1599" y="278"/>
                    </a:lnTo>
                    <a:lnTo>
                      <a:pt x="1570" y="273"/>
                    </a:lnTo>
                    <a:lnTo>
                      <a:pt x="1579" y="273"/>
                    </a:lnTo>
                    <a:lnTo>
                      <a:pt x="1570" y="273"/>
                    </a:lnTo>
                    <a:lnTo>
                      <a:pt x="1555" y="268"/>
                    </a:lnTo>
                    <a:lnTo>
                      <a:pt x="1546" y="268"/>
                    </a:lnTo>
                    <a:lnTo>
                      <a:pt x="1541" y="268"/>
                    </a:lnTo>
                    <a:lnTo>
                      <a:pt x="1497" y="262"/>
                    </a:lnTo>
                    <a:lnTo>
                      <a:pt x="1468" y="257"/>
                    </a:lnTo>
                    <a:lnTo>
                      <a:pt x="1449" y="252"/>
                    </a:lnTo>
                    <a:lnTo>
                      <a:pt x="1425" y="247"/>
                    </a:lnTo>
                    <a:lnTo>
                      <a:pt x="1430" y="247"/>
                    </a:lnTo>
                    <a:lnTo>
                      <a:pt x="1401" y="241"/>
                    </a:lnTo>
                    <a:lnTo>
                      <a:pt x="1367" y="241"/>
                    </a:lnTo>
                    <a:lnTo>
                      <a:pt x="1372" y="236"/>
                    </a:lnTo>
                    <a:lnTo>
                      <a:pt x="1362" y="236"/>
                    </a:lnTo>
                    <a:lnTo>
                      <a:pt x="1352" y="236"/>
                    </a:lnTo>
                    <a:lnTo>
                      <a:pt x="1362" y="236"/>
                    </a:lnTo>
                    <a:lnTo>
                      <a:pt x="1343" y="236"/>
                    </a:lnTo>
                    <a:lnTo>
                      <a:pt x="1348" y="231"/>
                    </a:lnTo>
                    <a:lnTo>
                      <a:pt x="1319" y="231"/>
                    </a:lnTo>
                    <a:lnTo>
                      <a:pt x="1304" y="226"/>
                    </a:lnTo>
                    <a:lnTo>
                      <a:pt x="1299" y="226"/>
                    </a:lnTo>
                    <a:lnTo>
                      <a:pt x="1270" y="220"/>
                    </a:lnTo>
                    <a:lnTo>
                      <a:pt x="1294" y="226"/>
                    </a:lnTo>
                    <a:lnTo>
                      <a:pt x="1275" y="220"/>
                    </a:lnTo>
                    <a:lnTo>
                      <a:pt x="1285" y="220"/>
                    </a:lnTo>
                    <a:lnTo>
                      <a:pt x="1256" y="220"/>
                    </a:lnTo>
                    <a:lnTo>
                      <a:pt x="1222" y="210"/>
                    </a:lnTo>
                    <a:lnTo>
                      <a:pt x="1164" y="199"/>
                    </a:lnTo>
                    <a:lnTo>
                      <a:pt x="1159" y="199"/>
                    </a:lnTo>
                    <a:lnTo>
                      <a:pt x="1150" y="199"/>
                    </a:lnTo>
                    <a:lnTo>
                      <a:pt x="1135" y="199"/>
                    </a:lnTo>
                    <a:lnTo>
                      <a:pt x="1140" y="199"/>
                    </a:lnTo>
                    <a:lnTo>
                      <a:pt x="1130" y="194"/>
                    </a:lnTo>
                    <a:lnTo>
                      <a:pt x="1121" y="194"/>
                    </a:lnTo>
                    <a:lnTo>
                      <a:pt x="1125" y="194"/>
                    </a:lnTo>
                    <a:lnTo>
                      <a:pt x="1096" y="189"/>
                    </a:lnTo>
                    <a:lnTo>
                      <a:pt x="1101" y="189"/>
                    </a:lnTo>
                    <a:lnTo>
                      <a:pt x="1067" y="184"/>
                    </a:lnTo>
                    <a:lnTo>
                      <a:pt x="1063" y="184"/>
                    </a:lnTo>
                    <a:lnTo>
                      <a:pt x="1067" y="184"/>
                    </a:lnTo>
                    <a:lnTo>
                      <a:pt x="1010" y="173"/>
                    </a:lnTo>
                    <a:lnTo>
                      <a:pt x="1000" y="173"/>
                    </a:lnTo>
                    <a:lnTo>
                      <a:pt x="985" y="168"/>
                    </a:lnTo>
                    <a:lnTo>
                      <a:pt x="990" y="168"/>
                    </a:lnTo>
                    <a:lnTo>
                      <a:pt x="947" y="163"/>
                    </a:lnTo>
                    <a:lnTo>
                      <a:pt x="923" y="157"/>
                    </a:lnTo>
                    <a:lnTo>
                      <a:pt x="865" y="147"/>
                    </a:lnTo>
                    <a:lnTo>
                      <a:pt x="802" y="136"/>
                    </a:lnTo>
                    <a:lnTo>
                      <a:pt x="787" y="136"/>
                    </a:lnTo>
                    <a:lnTo>
                      <a:pt x="768" y="131"/>
                    </a:lnTo>
                    <a:lnTo>
                      <a:pt x="705" y="121"/>
                    </a:lnTo>
                    <a:lnTo>
                      <a:pt x="691" y="121"/>
                    </a:lnTo>
                    <a:lnTo>
                      <a:pt x="691" y="115"/>
                    </a:lnTo>
                    <a:lnTo>
                      <a:pt x="652" y="110"/>
                    </a:lnTo>
                    <a:lnTo>
                      <a:pt x="657" y="110"/>
                    </a:lnTo>
                    <a:lnTo>
                      <a:pt x="638" y="110"/>
                    </a:lnTo>
                    <a:lnTo>
                      <a:pt x="633" y="110"/>
                    </a:lnTo>
                    <a:lnTo>
                      <a:pt x="585" y="100"/>
                    </a:lnTo>
                    <a:lnTo>
                      <a:pt x="589" y="100"/>
                    </a:lnTo>
                    <a:lnTo>
                      <a:pt x="565" y="94"/>
                    </a:lnTo>
                    <a:lnTo>
                      <a:pt x="536" y="94"/>
                    </a:lnTo>
                    <a:lnTo>
                      <a:pt x="541" y="89"/>
                    </a:lnTo>
                    <a:lnTo>
                      <a:pt x="522" y="89"/>
                    </a:lnTo>
                    <a:lnTo>
                      <a:pt x="507" y="89"/>
                    </a:lnTo>
                    <a:lnTo>
                      <a:pt x="512" y="89"/>
                    </a:lnTo>
                    <a:lnTo>
                      <a:pt x="498" y="84"/>
                    </a:lnTo>
                    <a:lnTo>
                      <a:pt x="483" y="84"/>
                    </a:lnTo>
                    <a:lnTo>
                      <a:pt x="469" y="79"/>
                    </a:lnTo>
                    <a:lnTo>
                      <a:pt x="473" y="79"/>
                    </a:lnTo>
                    <a:lnTo>
                      <a:pt x="445" y="73"/>
                    </a:lnTo>
                    <a:lnTo>
                      <a:pt x="440" y="73"/>
                    </a:lnTo>
                    <a:lnTo>
                      <a:pt x="459" y="79"/>
                    </a:lnTo>
                    <a:lnTo>
                      <a:pt x="454" y="79"/>
                    </a:lnTo>
                    <a:lnTo>
                      <a:pt x="459" y="79"/>
                    </a:lnTo>
                    <a:lnTo>
                      <a:pt x="430" y="73"/>
                    </a:lnTo>
                    <a:lnTo>
                      <a:pt x="425" y="73"/>
                    </a:lnTo>
                    <a:lnTo>
                      <a:pt x="416" y="68"/>
                    </a:lnTo>
                    <a:lnTo>
                      <a:pt x="401" y="68"/>
                    </a:lnTo>
                    <a:lnTo>
                      <a:pt x="406" y="68"/>
                    </a:lnTo>
                    <a:lnTo>
                      <a:pt x="420" y="73"/>
                    </a:lnTo>
                    <a:lnTo>
                      <a:pt x="406" y="68"/>
                    </a:lnTo>
                    <a:lnTo>
                      <a:pt x="401" y="68"/>
                    </a:lnTo>
                    <a:lnTo>
                      <a:pt x="382" y="63"/>
                    </a:lnTo>
                    <a:lnTo>
                      <a:pt x="338" y="58"/>
                    </a:lnTo>
                    <a:lnTo>
                      <a:pt x="333" y="58"/>
                    </a:lnTo>
                    <a:lnTo>
                      <a:pt x="343" y="58"/>
                    </a:lnTo>
                    <a:lnTo>
                      <a:pt x="314" y="52"/>
                    </a:lnTo>
                    <a:lnTo>
                      <a:pt x="309" y="52"/>
                    </a:lnTo>
                    <a:lnTo>
                      <a:pt x="237" y="42"/>
                    </a:lnTo>
                    <a:lnTo>
                      <a:pt x="242" y="42"/>
                    </a:lnTo>
                    <a:lnTo>
                      <a:pt x="140" y="21"/>
                    </a:lnTo>
                    <a:lnTo>
                      <a:pt x="126" y="21"/>
                    </a:lnTo>
                    <a:lnTo>
                      <a:pt x="121" y="21"/>
                    </a:lnTo>
                    <a:lnTo>
                      <a:pt x="111" y="16"/>
                    </a:lnTo>
                    <a:lnTo>
                      <a:pt x="73" y="10"/>
                    </a:lnTo>
                    <a:lnTo>
                      <a:pt x="53" y="5"/>
                    </a:lnTo>
                    <a:lnTo>
                      <a:pt x="49" y="5"/>
                    </a:lnTo>
                    <a:lnTo>
                      <a:pt x="34" y="5"/>
                    </a:lnTo>
                    <a:lnTo>
                      <a:pt x="20" y="0"/>
                    </a:lnTo>
                    <a:lnTo>
                      <a:pt x="5" y="0"/>
                    </a:lnTo>
                    <a:lnTo>
                      <a:pt x="10" y="0"/>
                    </a:lnTo>
                    <a:lnTo>
                      <a:pt x="5" y="0"/>
                    </a:lnTo>
                    <a:lnTo>
                      <a:pt x="0" y="0"/>
                    </a:lnTo>
                    <a:lnTo>
                      <a:pt x="15" y="5"/>
                    </a:lnTo>
                    <a:lnTo>
                      <a:pt x="24" y="5"/>
                    </a:lnTo>
                    <a:lnTo>
                      <a:pt x="20" y="5"/>
                    </a:lnTo>
                    <a:lnTo>
                      <a:pt x="29" y="5"/>
                    </a:lnTo>
                    <a:lnTo>
                      <a:pt x="34" y="5"/>
                    </a:lnTo>
                    <a:lnTo>
                      <a:pt x="44" y="10"/>
                    </a:lnTo>
                    <a:lnTo>
                      <a:pt x="49" y="10"/>
                    </a:lnTo>
                    <a:lnTo>
                      <a:pt x="58" y="10"/>
                    </a:lnTo>
                    <a:lnTo>
                      <a:pt x="53" y="10"/>
                    </a:lnTo>
                    <a:lnTo>
                      <a:pt x="73" y="16"/>
                    </a:lnTo>
                    <a:lnTo>
                      <a:pt x="87" y="16"/>
                    </a:lnTo>
                    <a:lnTo>
                      <a:pt x="102" y="21"/>
                    </a:lnTo>
                    <a:lnTo>
                      <a:pt x="116" y="21"/>
                    </a:lnTo>
                    <a:lnTo>
                      <a:pt x="150" y="26"/>
                    </a:lnTo>
                    <a:lnTo>
                      <a:pt x="145" y="26"/>
                    </a:lnTo>
                    <a:lnTo>
                      <a:pt x="160" y="31"/>
                    </a:lnTo>
                    <a:lnTo>
                      <a:pt x="174" y="31"/>
                    </a:lnTo>
                    <a:lnTo>
                      <a:pt x="179" y="31"/>
                    </a:lnTo>
                    <a:lnTo>
                      <a:pt x="174" y="31"/>
                    </a:lnTo>
                    <a:lnTo>
                      <a:pt x="184" y="31"/>
                    </a:lnTo>
                    <a:lnTo>
                      <a:pt x="193" y="37"/>
                    </a:lnTo>
                    <a:lnTo>
                      <a:pt x="203" y="37"/>
                    </a:lnTo>
                    <a:lnTo>
                      <a:pt x="213" y="42"/>
                    </a:lnTo>
                    <a:lnTo>
                      <a:pt x="208" y="37"/>
                    </a:lnTo>
                    <a:close/>
                  </a:path>
                </a:pathLst>
              </a:custGeom>
              <a:solidFill>
                <a:srgbClr val="CCDADA"/>
              </a:solidFill>
              <a:ln w="9525">
                <a:noFill/>
                <a:round/>
                <a:headEnd/>
                <a:tailEnd/>
              </a:ln>
            </p:spPr>
            <p:txBody>
              <a:bodyPr/>
              <a:lstStyle/>
              <a:p>
                <a:endParaRPr lang="it-IT"/>
              </a:p>
            </p:txBody>
          </p:sp>
          <p:sp>
            <p:nvSpPr>
              <p:cNvPr id="4118" name="Freeform 15"/>
              <p:cNvSpPr>
                <a:spLocks/>
              </p:cNvSpPr>
              <p:nvPr/>
            </p:nvSpPr>
            <p:spPr bwMode="auto">
              <a:xfrm>
                <a:off x="-2685" y="-801"/>
                <a:ext cx="2429" cy="430"/>
              </a:xfrm>
              <a:custGeom>
                <a:avLst/>
                <a:gdLst>
                  <a:gd name="T0" fmla="*/ 275 w 2429"/>
                  <a:gd name="T1" fmla="*/ 52 h 430"/>
                  <a:gd name="T2" fmla="*/ 304 w 2429"/>
                  <a:gd name="T3" fmla="*/ 57 h 430"/>
                  <a:gd name="T4" fmla="*/ 348 w 2429"/>
                  <a:gd name="T5" fmla="*/ 68 h 430"/>
                  <a:gd name="T6" fmla="*/ 430 w 2429"/>
                  <a:gd name="T7" fmla="*/ 78 h 430"/>
                  <a:gd name="T8" fmla="*/ 507 w 2429"/>
                  <a:gd name="T9" fmla="*/ 94 h 430"/>
                  <a:gd name="T10" fmla="*/ 695 w 2429"/>
                  <a:gd name="T11" fmla="*/ 126 h 430"/>
                  <a:gd name="T12" fmla="*/ 763 w 2429"/>
                  <a:gd name="T13" fmla="*/ 136 h 430"/>
                  <a:gd name="T14" fmla="*/ 840 w 2429"/>
                  <a:gd name="T15" fmla="*/ 152 h 430"/>
                  <a:gd name="T16" fmla="*/ 855 w 2429"/>
                  <a:gd name="T17" fmla="*/ 157 h 430"/>
                  <a:gd name="T18" fmla="*/ 975 w 2429"/>
                  <a:gd name="T19" fmla="*/ 178 h 430"/>
                  <a:gd name="T20" fmla="*/ 1101 w 2429"/>
                  <a:gd name="T21" fmla="*/ 199 h 430"/>
                  <a:gd name="T22" fmla="*/ 1217 w 2429"/>
                  <a:gd name="T23" fmla="*/ 220 h 430"/>
                  <a:gd name="T24" fmla="*/ 1454 w 2429"/>
                  <a:gd name="T25" fmla="*/ 262 h 430"/>
                  <a:gd name="T26" fmla="*/ 1550 w 2429"/>
                  <a:gd name="T27" fmla="*/ 278 h 430"/>
                  <a:gd name="T28" fmla="*/ 1690 w 2429"/>
                  <a:gd name="T29" fmla="*/ 299 h 430"/>
                  <a:gd name="T30" fmla="*/ 1753 w 2429"/>
                  <a:gd name="T31" fmla="*/ 309 h 430"/>
                  <a:gd name="T32" fmla="*/ 1777 w 2429"/>
                  <a:gd name="T33" fmla="*/ 314 h 430"/>
                  <a:gd name="T34" fmla="*/ 1883 w 2429"/>
                  <a:gd name="T35" fmla="*/ 335 h 430"/>
                  <a:gd name="T36" fmla="*/ 1932 w 2429"/>
                  <a:gd name="T37" fmla="*/ 341 h 430"/>
                  <a:gd name="T38" fmla="*/ 1975 w 2429"/>
                  <a:gd name="T39" fmla="*/ 351 h 430"/>
                  <a:gd name="T40" fmla="*/ 2110 w 2429"/>
                  <a:gd name="T41" fmla="*/ 372 h 430"/>
                  <a:gd name="T42" fmla="*/ 2192 w 2429"/>
                  <a:gd name="T43" fmla="*/ 388 h 430"/>
                  <a:gd name="T44" fmla="*/ 2241 w 2429"/>
                  <a:gd name="T45" fmla="*/ 398 h 430"/>
                  <a:gd name="T46" fmla="*/ 2299 w 2429"/>
                  <a:gd name="T47" fmla="*/ 409 h 430"/>
                  <a:gd name="T48" fmla="*/ 2390 w 2429"/>
                  <a:gd name="T49" fmla="*/ 419 h 430"/>
                  <a:gd name="T50" fmla="*/ 2424 w 2429"/>
                  <a:gd name="T51" fmla="*/ 430 h 430"/>
                  <a:gd name="T52" fmla="*/ 2390 w 2429"/>
                  <a:gd name="T53" fmla="*/ 419 h 430"/>
                  <a:gd name="T54" fmla="*/ 2328 w 2429"/>
                  <a:gd name="T55" fmla="*/ 409 h 430"/>
                  <a:gd name="T56" fmla="*/ 2279 w 2429"/>
                  <a:gd name="T57" fmla="*/ 404 h 430"/>
                  <a:gd name="T58" fmla="*/ 2192 w 2429"/>
                  <a:gd name="T59" fmla="*/ 388 h 430"/>
                  <a:gd name="T60" fmla="*/ 2154 w 2429"/>
                  <a:gd name="T61" fmla="*/ 377 h 430"/>
                  <a:gd name="T62" fmla="*/ 2134 w 2429"/>
                  <a:gd name="T63" fmla="*/ 377 h 430"/>
                  <a:gd name="T64" fmla="*/ 2048 w 2429"/>
                  <a:gd name="T65" fmla="*/ 362 h 430"/>
                  <a:gd name="T66" fmla="*/ 1985 w 2429"/>
                  <a:gd name="T67" fmla="*/ 351 h 430"/>
                  <a:gd name="T68" fmla="*/ 1888 w 2429"/>
                  <a:gd name="T69" fmla="*/ 330 h 430"/>
                  <a:gd name="T70" fmla="*/ 1869 w 2429"/>
                  <a:gd name="T71" fmla="*/ 325 h 430"/>
                  <a:gd name="T72" fmla="*/ 1816 w 2429"/>
                  <a:gd name="T73" fmla="*/ 320 h 430"/>
                  <a:gd name="T74" fmla="*/ 1767 w 2429"/>
                  <a:gd name="T75" fmla="*/ 309 h 430"/>
                  <a:gd name="T76" fmla="*/ 1738 w 2429"/>
                  <a:gd name="T77" fmla="*/ 304 h 430"/>
                  <a:gd name="T78" fmla="*/ 1676 w 2429"/>
                  <a:gd name="T79" fmla="*/ 293 h 430"/>
                  <a:gd name="T80" fmla="*/ 1637 w 2429"/>
                  <a:gd name="T81" fmla="*/ 288 h 430"/>
                  <a:gd name="T82" fmla="*/ 1569 w 2429"/>
                  <a:gd name="T83" fmla="*/ 278 h 430"/>
                  <a:gd name="T84" fmla="*/ 1468 w 2429"/>
                  <a:gd name="T85" fmla="*/ 257 h 430"/>
                  <a:gd name="T86" fmla="*/ 1400 w 2429"/>
                  <a:gd name="T87" fmla="*/ 246 h 430"/>
                  <a:gd name="T88" fmla="*/ 1342 w 2429"/>
                  <a:gd name="T89" fmla="*/ 236 h 430"/>
                  <a:gd name="T90" fmla="*/ 1280 w 2429"/>
                  <a:gd name="T91" fmla="*/ 225 h 430"/>
                  <a:gd name="T92" fmla="*/ 1149 w 2429"/>
                  <a:gd name="T93" fmla="*/ 204 h 430"/>
                  <a:gd name="T94" fmla="*/ 1101 w 2429"/>
                  <a:gd name="T95" fmla="*/ 194 h 430"/>
                  <a:gd name="T96" fmla="*/ 985 w 2429"/>
                  <a:gd name="T97" fmla="*/ 173 h 430"/>
                  <a:gd name="T98" fmla="*/ 797 w 2429"/>
                  <a:gd name="T99" fmla="*/ 141 h 430"/>
                  <a:gd name="T100" fmla="*/ 652 w 2429"/>
                  <a:gd name="T101" fmla="*/ 115 h 430"/>
                  <a:gd name="T102" fmla="*/ 541 w 2429"/>
                  <a:gd name="T103" fmla="*/ 94 h 430"/>
                  <a:gd name="T104" fmla="*/ 478 w 2429"/>
                  <a:gd name="T105" fmla="*/ 84 h 430"/>
                  <a:gd name="T106" fmla="*/ 459 w 2429"/>
                  <a:gd name="T107" fmla="*/ 78 h 430"/>
                  <a:gd name="T108" fmla="*/ 406 w 2429"/>
                  <a:gd name="T109" fmla="*/ 73 h 430"/>
                  <a:gd name="T110" fmla="*/ 338 w 2429"/>
                  <a:gd name="T111" fmla="*/ 57 h 430"/>
                  <a:gd name="T112" fmla="*/ 125 w 2429"/>
                  <a:gd name="T113" fmla="*/ 21 h 430"/>
                  <a:gd name="T114" fmla="*/ 34 w 2429"/>
                  <a:gd name="T115" fmla="*/ 5 h 430"/>
                  <a:gd name="T116" fmla="*/ 14 w 2429"/>
                  <a:gd name="T117" fmla="*/ 5 h 430"/>
                  <a:gd name="T118" fmla="*/ 58 w 2429"/>
                  <a:gd name="T119" fmla="*/ 15 h 430"/>
                  <a:gd name="T120" fmla="*/ 150 w 2429"/>
                  <a:gd name="T121" fmla="*/ 31 h 430"/>
                  <a:gd name="T122" fmla="*/ 183 w 2429"/>
                  <a:gd name="T123" fmla="*/ 36 h 4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30"/>
                  <a:gd name="T188" fmla="*/ 2429 w 2429"/>
                  <a:gd name="T189" fmla="*/ 430 h 4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30">
                    <a:moveTo>
                      <a:pt x="208" y="42"/>
                    </a:moveTo>
                    <a:lnTo>
                      <a:pt x="208" y="42"/>
                    </a:lnTo>
                    <a:lnTo>
                      <a:pt x="217" y="42"/>
                    </a:lnTo>
                    <a:lnTo>
                      <a:pt x="222" y="47"/>
                    </a:lnTo>
                    <a:lnTo>
                      <a:pt x="241" y="47"/>
                    </a:lnTo>
                    <a:lnTo>
                      <a:pt x="275" y="52"/>
                    </a:lnTo>
                    <a:lnTo>
                      <a:pt x="285" y="52"/>
                    </a:lnTo>
                    <a:lnTo>
                      <a:pt x="280" y="52"/>
                    </a:lnTo>
                    <a:lnTo>
                      <a:pt x="285" y="52"/>
                    </a:lnTo>
                    <a:lnTo>
                      <a:pt x="275" y="52"/>
                    </a:lnTo>
                    <a:lnTo>
                      <a:pt x="304" y="57"/>
                    </a:lnTo>
                    <a:lnTo>
                      <a:pt x="294" y="57"/>
                    </a:lnTo>
                    <a:lnTo>
                      <a:pt x="285" y="52"/>
                    </a:lnTo>
                    <a:lnTo>
                      <a:pt x="285" y="57"/>
                    </a:lnTo>
                    <a:lnTo>
                      <a:pt x="314" y="57"/>
                    </a:lnTo>
                    <a:lnTo>
                      <a:pt x="319" y="57"/>
                    </a:lnTo>
                    <a:lnTo>
                      <a:pt x="348" y="68"/>
                    </a:lnTo>
                    <a:lnTo>
                      <a:pt x="362" y="68"/>
                    </a:lnTo>
                    <a:lnTo>
                      <a:pt x="357" y="68"/>
                    </a:lnTo>
                    <a:lnTo>
                      <a:pt x="381" y="68"/>
                    </a:lnTo>
                    <a:lnTo>
                      <a:pt x="372" y="68"/>
                    </a:lnTo>
                    <a:lnTo>
                      <a:pt x="386" y="73"/>
                    </a:lnTo>
                    <a:lnTo>
                      <a:pt x="430" y="78"/>
                    </a:lnTo>
                    <a:lnTo>
                      <a:pt x="492" y="89"/>
                    </a:lnTo>
                    <a:lnTo>
                      <a:pt x="497" y="94"/>
                    </a:lnTo>
                    <a:lnTo>
                      <a:pt x="502" y="94"/>
                    </a:lnTo>
                    <a:lnTo>
                      <a:pt x="507" y="94"/>
                    </a:lnTo>
                    <a:lnTo>
                      <a:pt x="555" y="99"/>
                    </a:lnTo>
                    <a:lnTo>
                      <a:pt x="575" y="105"/>
                    </a:lnTo>
                    <a:lnTo>
                      <a:pt x="642" y="115"/>
                    </a:lnTo>
                    <a:lnTo>
                      <a:pt x="666" y="120"/>
                    </a:lnTo>
                    <a:lnTo>
                      <a:pt x="695" y="126"/>
                    </a:lnTo>
                    <a:lnTo>
                      <a:pt x="705" y="126"/>
                    </a:lnTo>
                    <a:lnTo>
                      <a:pt x="705" y="131"/>
                    </a:lnTo>
                    <a:lnTo>
                      <a:pt x="715" y="131"/>
                    </a:lnTo>
                    <a:lnTo>
                      <a:pt x="719" y="131"/>
                    </a:lnTo>
                    <a:lnTo>
                      <a:pt x="724" y="131"/>
                    </a:lnTo>
                    <a:lnTo>
                      <a:pt x="719" y="131"/>
                    </a:lnTo>
                    <a:lnTo>
                      <a:pt x="744" y="136"/>
                    </a:lnTo>
                    <a:lnTo>
                      <a:pt x="763" y="136"/>
                    </a:lnTo>
                    <a:lnTo>
                      <a:pt x="758" y="136"/>
                    </a:lnTo>
                    <a:lnTo>
                      <a:pt x="768" y="141"/>
                    </a:lnTo>
                    <a:lnTo>
                      <a:pt x="773" y="141"/>
                    </a:lnTo>
                    <a:lnTo>
                      <a:pt x="797" y="147"/>
                    </a:lnTo>
                    <a:lnTo>
                      <a:pt x="845" y="152"/>
                    </a:lnTo>
                    <a:lnTo>
                      <a:pt x="840" y="152"/>
                    </a:lnTo>
                    <a:lnTo>
                      <a:pt x="845" y="152"/>
                    </a:lnTo>
                    <a:lnTo>
                      <a:pt x="850" y="152"/>
                    </a:lnTo>
                    <a:lnTo>
                      <a:pt x="855" y="152"/>
                    </a:lnTo>
                    <a:lnTo>
                      <a:pt x="850" y="152"/>
                    </a:lnTo>
                    <a:lnTo>
                      <a:pt x="860" y="157"/>
                    </a:lnTo>
                    <a:lnTo>
                      <a:pt x="855" y="157"/>
                    </a:lnTo>
                    <a:lnTo>
                      <a:pt x="874" y="157"/>
                    </a:lnTo>
                    <a:lnTo>
                      <a:pt x="917" y="168"/>
                    </a:lnTo>
                    <a:lnTo>
                      <a:pt x="927" y="168"/>
                    </a:lnTo>
                    <a:lnTo>
                      <a:pt x="961" y="173"/>
                    </a:lnTo>
                    <a:lnTo>
                      <a:pt x="966" y="173"/>
                    </a:lnTo>
                    <a:lnTo>
                      <a:pt x="975" y="178"/>
                    </a:lnTo>
                    <a:lnTo>
                      <a:pt x="1014" y="183"/>
                    </a:lnTo>
                    <a:lnTo>
                      <a:pt x="1009" y="183"/>
                    </a:lnTo>
                    <a:lnTo>
                      <a:pt x="1019" y="183"/>
                    </a:lnTo>
                    <a:lnTo>
                      <a:pt x="1086" y="194"/>
                    </a:lnTo>
                    <a:lnTo>
                      <a:pt x="1082" y="194"/>
                    </a:lnTo>
                    <a:lnTo>
                      <a:pt x="1101" y="199"/>
                    </a:lnTo>
                    <a:lnTo>
                      <a:pt x="1149" y="204"/>
                    </a:lnTo>
                    <a:lnTo>
                      <a:pt x="1207" y="215"/>
                    </a:lnTo>
                    <a:lnTo>
                      <a:pt x="1217" y="220"/>
                    </a:lnTo>
                    <a:lnTo>
                      <a:pt x="1328" y="236"/>
                    </a:lnTo>
                    <a:lnTo>
                      <a:pt x="1352" y="241"/>
                    </a:lnTo>
                    <a:lnTo>
                      <a:pt x="1347" y="241"/>
                    </a:lnTo>
                    <a:lnTo>
                      <a:pt x="1429" y="257"/>
                    </a:lnTo>
                    <a:lnTo>
                      <a:pt x="1425" y="257"/>
                    </a:lnTo>
                    <a:lnTo>
                      <a:pt x="1449" y="257"/>
                    </a:lnTo>
                    <a:lnTo>
                      <a:pt x="1454" y="262"/>
                    </a:lnTo>
                    <a:lnTo>
                      <a:pt x="1468" y="262"/>
                    </a:lnTo>
                    <a:lnTo>
                      <a:pt x="1483" y="262"/>
                    </a:lnTo>
                    <a:lnTo>
                      <a:pt x="1507" y="267"/>
                    </a:lnTo>
                    <a:lnTo>
                      <a:pt x="1526" y="272"/>
                    </a:lnTo>
                    <a:lnTo>
                      <a:pt x="1550" y="278"/>
                    </a:lnTo>
                    <a:lnTo>
                      <a:pt x="1555" y="278"/>
                    </a:lnTo>
                    <a:lnTo>
                      <a:pt x="1565" y="278"/>
                    </a:lnTo>
                    <a:lnTo>
                      <a:pt x="1603" y="288"/>
                    </a:lnTo>
                    <a:lnTo>
                      <a:pt x="1661" y="293"/>
                    </a:lnTo>
                    <a:lnTo>
                      <a:pt x="1642" y="293"/>
                    </a:lnTo>
                    <a:lnTo>
                      <a:pt x="1690" y="299"/>
                    </a:lnTo>
                    <a:lnTo>
                      <a:pt x="1685" y="299"/>
                    </a:lnTo>
                    <a:lnTo>
                      <a:pt x="1738" y="309"/>
                    </a:lnTo>
                    <a:lnTo>
                      <a:pt x="1734" y="309"/>
                    </a:lnTo>
                    <a:lnTo>
                      <a:pt x="1743" y="309"/>
                    </a:lnTo>
                    <a:lnTo>
                      <a:pt x="1738" y="309"/>
                    </a:lnTo>
                    <a:lnTo>
                      <a:pt x="1753" y="309"/>
                    </a:lnTo>
                    <a:lnTo>
                      <a:pt x="1758" y="309"/>
                    </a:lnTo>
                    <a:lnTo>
                      <a:pt x="1763" y="314"/>
                    </a:lnTo>
                    <a:lnTo>
                      <a:pt x="1758" y="314"/>
                    </a:lnTo>
                    <a:lnTo>
                      <a:pt x="1763" y="314"/>
                    </a:lnTo>
                    <a:lnTo>
                      <a:pt x="1782" y="314"/>
                    </a:lnTo>
                    <a:lnTo>
                      <a:pt x="1777" y="314"/>
                    </a:lnTo>
                    <a:lnTo>
                      <a:pt x="1801" y="320"/>
                    </a:lnTo>
                    <a:lnTo>
                      <a:pt x="1796" y="320"/>
                    </a:lnTo>
                    <a:lnTo>
                      <a:pt x="1840" y="325"/>
                    </a:lnTo>
                    <a:lnTo>
                      <a:pt x="1845" y="330"/>
                    </a:lnTo>
                    <a:lnTo>
                      <a:pt x="1854" y="330"/>
                    </a:lnTo>
                    <a:lnTo>
                      <a:pt x="1874" y="330"/>
                    </a:lnTo>
                    <a:lnTo>
                      <a:pt x="1869" y="330"/>
                    </a:lnTo>
                    <a:lnTo>
                      <a:pt x="1883" y="335"/>
                    </a:lnTo>
                    <a:lnTo>
                      <a:pt x="1874" y="330"/>
                    </a:lnTo>
                    <a:lnTo>
                      <a:pt x="1883" y="335"/>
                    </a:lnTo>
                    <a:lnTo>
                      <a:pt x="1898" y="335"/>
                    </a:lnTo>
                    <a:lnTo>
                      <a:pt x="1907" y="335"/>
                    </a:lnTo>
                    <a:lnTo>
                      <a:pt x="1907" y="341"/>
                    </a:lnTo>
                    <a:lnTo>
                      <a:pt x="1932" y="341"/>
                    </a:lnTo>
                    <a:lnTo>
                      <a:pt x="1936" y="341"/>
                    </a:lnTo>
                    <a:lnTo>
                      <a:pt x="1936" y="346"/>
                    </a:lnTo>
                    <a:lnTo>
                      <a:pt x="1946" y="346"/>
                    </a:lnTo>
                    <a:lnTo>
                      <a:pt x="1985" y="351"/>
                    </a:lnTo>
                    <a:lnTo>
                      <a:pt x="1975" y="351"/>
                    </a:lnTo>
                    <a:lnTo>
                      <a:pt x="2028" y="362"/>
                    </a:lnTo>
                    <a:lnTo>
                      <a:pt x="2028" y="356"/>
                    </a:lnTo>
                    <a:lnTo>
                      <a:pt x="2048" y="362"/>
                    </a:lnTo>
                    <a:lnTo>
                      <a:pt x="2086" y="367"/>
                    </a:lnTo>
                    <a:lnTo>
                      <a:pt x="2110" y="372"/>
                    </a:lnTo>
                    <a:lnTo>
                      <a:pt x="2115" y="372"/>
                    </a:lnTo>
                    <a:lnTo>
                      <a:pt x="2178" y="383"/>
                    </a:lnTo>
                    <a:lnTo>
                      <a:pt x="2173" y="383"/>
                    </a:lnTo>
                    <a:lnTo>
                      <a:pt x="2188" y="388"/>
                    </a:lnTo>
                    <a:lnTo>
                      <a:pt x="2183" y="388"/>
                    </a:lnTo>
                    <a:lnTo>
                      <a:pt x="2197" y="388"/>
                    </a:lnTo>
                    <a:lnTo>
                      <a:pt x="2192" y="388"/>
                    </a:lnTo>
                    <a:lnTo>
                      <a:pt x="2197" y="388"/>
                    </a:lnTo>
                    <a:lnTo>
                      <a:pt x="2212" y="388"/>
                    </a:lnTo>
                    <a:lnTo>
                      <a:pt x="2212" y="393"/>
                    </a:lnTo>
                    <a:lnTo>
                      <a:pt x="2226" y="393"/>
                    </a:lnTo>
                    <a:lnTo>
                      <a:pt x="2221" y="393"/>
                    </a:lnTo>
                    <a:lnTo>
                      <a:pt x="2241" y="393"/>
                    </a:lnTo>
                    <a:lnTo>
                      <a:pt x="2231" y="393"/>
                    </a:lnTo>
                    <a:lnTo>
                      <a:pt x="2241" y="398"/>
                    </a:lnTo>
                    <a:lnTo>
                      <a:pt x="2255" y="398"/>
                    </a:lnTo>
                    <a:lnTo>
                      <a:pt x="2250" y="398"/>
                    </a:lnTo>
                    <a:lnTo>
                      <a:pt x="2279" y="404"/>
                    </a:lnTo>
                    <a:lnTo>
                      <a:pt x="2275" y="404"/>
                    </a:lnTo>
                    <a:lnTo>
                      <a:pt x="2279" y="404"/>
                    </a:lnTo>
                    <a:lnTo>
                      <a:pt x="2284" y="404"/>
                    </a:lnTo>
                    <a:lnTo>
                      <a:pt x="2299" y="409"/>
                    </a:lnTo>
                    <a:lnTo>
                      <a:pt x="2303" y="409"/>
                    </a:lnTo>
                    <a:lnTo>
                      <a:pt x="2308" y="409"/>
                    </a:lnTo>
                    <a:lnTo>
                      <a:pt x="2303" y="409"/>
                    </a:lnTo>
                    <a:lnTo>
                      <a:pt x="2347" y="414"/>
                    </a:lnTo>
                    <a:lnTo>
                      <a:pt x="2376" y="419"/>
                    </a:lnTo>
                    <a:lnTo>
                      <a:pt x="2371" y="419"/>
                    </a:lnTo>
                    <a:lnTo>
                      <a:pt x="2390" y="419"/>
                    </a:lnTo>
                    <a:lnTo>
                      <a:pt x="2390" y="425"/>
                    </a:lnTo>
                    <a:lnTo>
                      <a:pt x="2405" y="425"/>
                    </a:lnTo>
                    <a:lnTo>
                      <a:pt x="2400" y="425"/>
                    </a:lnTo>
                    <a:lnTo>
                      <a:pt x="2415" y="425"/>
                    </a:lnTo>
                    <a:lnTo>
                      <a:pt x="2410" y="425"/>
                    </a:lnTo>
                    <a:lnTo>
                      <a:pt x="2429" y="430"/>
                    </a:lnTo>
                    <a:lnTo>
                      <a:pt x="2424" y="430"/>
                    </a:lnTo>
                    <a:lnTo>
                      <a:pt x="2415" y="425"/>
                    </a:lnTo>
                    <a:lnTo>
                      <a:pt x="2419" y="430"/>
                    </a:lnTo>
                    <a:lnTo>
                      <a:pt x="2395" y="425"/>
                    </a:lnTo>
                    <a:lnTo>
                      <a:pt x="2400" y="425"/>
                    </a:lnTo>
                    <a:lnTo>
                      <a:pt x="2390" y="419"/>
                    </a:lnTo>
                    <a:lnTo>
                      <a:pt x="2386" y="419"/>
                    </a:lnTo>
                    <a:lnTo>
                      <a:pt x="2390" y="419"/>
                    </a:lnTo>
                    <a:lnTo>
                      <a:pt x="2376" y="419"/>
                    </a:lnTo>
                    <a:lnTo>
                      <a:pt x="2371" y="419"/>
                    </a:lnTo>
                    <a:lnTo>
                      <a:pt x="2376" y="419"/>
                    </a:lnTo>
                    <a:lnTo>
                      <a:pt x="2352" y="414"/>
                    </a:lnTo>
                    <a:lnTo>
                      <a:pt x="2337" y="414"/>
                    </a:lnTo>
                    <a:lnTo>
                      <a:pt x="2332" y="409"/>
                    </a:lnTo>
                    <a:lnTo>
                      <a:pt x="2328" y="409"/>
                    </a:lnTo>
                    <a:lnTo>
                      <a:pt x="2323" y="409"/>
                    </a:lnTo>
                    <a:lnTo>
                      <a:pt x="2299" y="404"/>
                    </a:lnTo>
                    <a:lnTo>
                      <a:pt x="2279" y="404"/>
                    </a:lnTo>
                    <a:lnTo>
                      <a:pt x="2284" y="404"/>
                    </a:lnTo>
                    <a:lnTo>
                      <a:pt x="2265" y="398"/>
                    </a:lnTo>
                    <a:lnTo>
                      <a:pt x="2241" y="393"/>
                    </a:lnTo>
                    <a:lnTo>
                      <a:pt x="2212" y="388"/>
                    </a:lnTo>
                    <a:lnTo>
                      <a:pt x="2192" y="388"/>
                    </a:lnTo>
                    <a:lnTo>
                      <a:pt x="2197" y="388"/>
                    </a:lnTo>
                    <a:lnTo>
                      <a:pt x="2192" y="383"/>
                    </a:lnTo>
                    <a:lnTo>
                      <a:pt x="2183" y="383"/>
                    </a:lnTo>
                    <a:lnTo>
                      <a:pt x="2154" y="377"/>
                    </a:lnTo>
                    <a:lnTo>
                      <a:pt x="2159" y="383"/>
                    </a:lnTo>
                    <a:lnTo>
                      <a:pt x="2154" y="377"/>
                    </a:lnTo>
                    <a:lnTo>
                      <a:pt x="2149" y="377"/>
                    </a:lnTo>
                    <a:lnTo>
                      <a:pt x="2154" y="377"/>
                    </a:lnTo>
                    <a:lnTo>
                      <a:pt x="2144" y="377"/>
                    </a:lnTo>
                    <a:lnTo>
                      <a:pt x="2149" y="377"/>
                    </a:lnTo>
                    <a:lnTo>
                      <a:pt x="2134" y="377"/>
                    </a:lnTo>
                    <a:lnTo>
                      <a:pt x="2125" y="372"/>
                    </a:lnTo>
                    <a:lnTo>
                      <a:pt x="2115" y="372"/>
                    </a:lnTo>
                    <a:lnTo>
                      <a:pt x="2110" y="372"/>
                    </a:lnTo>
                    <a:lnTo>
                      <a:pt x="2096" y="367"/>
                    </a:lnTo>
                    <a:lnTo>
                      <a:pt x="2048" y="362"/>
                    </a:lnTo>
                    <a:lnTo>
                      <a:pt x="2023" y="356"/>
                    </a:lnTo>
                    <a:lnTo>
                      <a:pt x="2019" y="356"/>
                    </a:lnTo>
                    <a:lnTo>
                      <a:pt x="1999" y="351"/>
                    </a:lnTo>
                    <a:lnTo>
                      <a:pt x="2009" y="351"/>
                    </a:lnTo>
                    <a:lnTo>
                      <a:pt x="1985" y="351"/>
                    </a:lnTo>
                    <a:lnTo>
                      <a:pt x="1975" y="346"/>
                    </a:lnTo>
                    <a:lnTo>
                      <a:pt x="1985" y="346"/>
                    </a:lnTo>
                    <a:lnTo>
                      <a:pt x="1970" y="346"/>
                    </a:lnTo>
                    <a:lnTo>
                      <a:pt x="1927" y="335"/>
                    </a:lnTo>
                    <a:lnTo>
                      <a:pt x="1932" y="341"/>
                    </a:lnTo>
                    <a:lnTo>
                      <a:pt x="1912" y="335"/>
                    </a:lnTo>
                    <a:lnTo>
                      <a:pt x="1888" y="330"/>
                    </a:lnTo>
                    <a:lnTo>
                      <a:pt x="1883" y="330"/>
                    </a:lnTo>
                    <a:lnTo>
                      <a:pt x="1879" y="330"/>
                    </a:lnTo>
                    <a:lnTo>
                      <a:pt x="1883" y="330"/>
                    </a:lnTo>
                    <a:lnTo>
                      <a:pt x="1869" y="325"/>
                    </a:lnTo>
                    <a:lnTo>
                      <a:pt x="1869" y="330"/>
                    </a:lnTo>
                    <a:lnTo>
                      <a:pt x="1840" y="325"/>
                    </a:lnTo>
                    <a:lnTo>
                      <a:pt x="1845" y="325"/>
                    </a:lnTo>
                    <a:lnTo>
                      <a:pt x="1825" y="320"/>
                    </a:lnTo>
                    <a:lnTo>
                      <a:pt x="1816" y="320"/>
                    </a:lnTo>
                    <a:lnTo>
                      <a:pt x="1792" y="314"/>
                    </a:lnTo>
                    <a:lnTo>
                      <a:pt x="1796" y="314"/>
                    </a:lnTo>
                    <a:lnTo>
                      <a:pt x="1792" y="314"/>
                    </a:lnTo>
                    <a:lnTo>
                      <a:pt x="1787" y="314"/>
                    </a:lnTo>
                    <a:lnTo>
                      <a:pt x="1782" y="314"/>
                    </a:lnTo>
                    <a:lnTo>
                      <a:pt x="1767" y="309"/>
                    </a:lnTo>
                    <a:lnTo>
                      <a:pt x="1777" y="309"/>
                    </a:lnTo>
                    <a:lnTo>
                      <a:pt x="1772" y="309"/>
                    </a:lnTo>
                    <a:lnTo>
                      <a:pt x="1753" y="309"/>
                    </a:lnTo>
                    <a:lnTo>
                      <a:pt x="1748" y="304"/>
                    </a:lnTo>
                    <a:lnTo>
                      <a:pt x="1734" y="304"/>
                    </a:lnTo>
                    <a:lnTo>
                      <a:pt x="1738" y="304"/>
                    </a:lnTo>
                    <a:lnTo>
                      <a:pt x="1724" y="304"/>
                    </a:lnTo>
                    <a:lnTo>
                      <a:pt x="1729" y="304"/>
                    </a:lnTo>
                    <a:lnTo>
                      <a:pt x="1705" y="299"/>
                    </a:lnTo>
                    <a:lnTo>
                      <a:pt x="1700" y="299"/>
                    </a:lnTo>
                    <a:lnTo>
                      <a:pt x="1681" y="293"/>
                    </a:lnTo>
                    <a:lnTo>
                      <a:pt x="1676" y="293"/>
                    </a:lnTo>
                    <a:lnTo>
                      <a:pt x="1695" y="299"/>
                    </a:lnTo>
                    <a:lnTo>
                      <a:pt x="1681" y="293"/>
                    </a:lnTo>
                    <a:lnTo>
                      <a:pt x="1695" y="299"/>
                    </a:lnTo>
                    <a:lnTo>
                      <a:pt x="1671" y="293"/>
                    </a:lnTo>
                    <a:lnTo>
                      <a:pt x="1632" y="288"/>
                    </a:lnTo>
                    <a:lnTo>
                      <a:pt x="1637" y="288"/>
                    </a:lnTo>
                    <a:lnTo>
                      <a:pt x="1623" y="283"/>
                    </a:lnTo>
                    <a:lnTo>
                      <a:pt x="1618" y="283"/>
                    </a:lnTo>
                    <a:lnTo>
                      <a:pt x="1603" y="283"/>
                    </a:lnTo>
                    <a:lnTo>
                      <a:pt x="1598" y="278"/>
                    </a:lnTo>
                    <a:lnTo>
                      <a:pt x="1569" y="278"/>
                    </a:lnTo>
                    <a:lnTo>
                      <a:pt x="1574" y="278"/>
                    </a:lnTo>
                    <a:lnTo>
                      <a:pt x="1569" y="278"/>
                    </a:lnTo>
                    <a:lnTo>
                      <a:pt x="1550" y="272"/>
                    </a:lnTo>
                    <a:lnTo>
                      <a:pt x="1545" y="272"/>
                    </a:lnTo>
                    <a:lnTo>
                      <a:pt x="1540" y="272"/>
                    </a:lnTo>
                    <a:lnTo>
                      <a:pt x="1492" y="262"/>
                    </a:lnTo>
                    <a:lnTo>
                      <a:pt x="1468" y="257"/>
                    </a:lnTo>
                    <a:lnTo>
                      <a:pt x="1449" y="257"/>
                    </a:lnTo>
                    <a:lnTo>
                      <a:pt x="1425" y="251"/>
                    </a:lnTo>
                    <a:lnTo>
                      <a:pt x="1429" y="251"/>
                    </a:lnTo>
                    <a:lnTo>
                      <a:pt x="1400" y="246"/>
                    </a:lnTo>
                    <a:lnTo>
                      <a:pt x="1367" y="241"/>
                    </a:lnTo>
                    <a:lnTo>
                      <a:pt x="1371" y="241"/>
                    </a:lnTo>
                    <a:lnTo>
                      <a:pt x="1362" y="241"/>
                    </a:lnTo>
                    <a:lnTo>
                      <a:pt x="1352" y="236"/>
                    </a:lnTo>
                    <a:lnTo>
                      <a:pt x="1362" y="241"/>
                    </a:lnTo>
                    <a:lnTo>
                      <a:pt x="1342" y="236"/>
                    </a:lnTo>
                    <a:lnTo>
                      <a:pt x="1318" y="230"/>
                    </a:lnTo>
                    <a:lnTo>
                      <a:pt x="1304" y="230"/>
                    </a:lnTo>
                    <a:lnTo>
                      <a:pt x="1299" y="230"/>
                    </a:lnTo>
                    <a:lnTo>
                      <a:pt x="1270" y="225"/>
                    </a:lnTo>
                    <a:lnTo>
                      <a:pt x="1294" y="225"/>
                    </a:lnTo>
                    <a:lnTo>
                      <a:pt x="1275" y="225"/>
                    </a:lnTo>
                    <a:lnTo>
                      <a:pt x="1280" y="225"/>
                    </a:lnTo>
                    <a:lnTo>
                      <a:pt x="1256" y="220"/>
                    </a:lnTo>
                    <a:lnTo>
                      <a:pt x="1222" y="215"/>
                    </a:lnTo>
                    <a:lnTo>
                      <a:pt x="1164" y="204"/>
                    </a:lnTo>
                    <a:lnTo>
                      <a:pt x="1159" y="204"/>
                    </a:lnTo>
                    <a:lnTo>
                      <a:pt x="1149" y="204"/>
                    </a:lnTo>
                    <a:lnTo>
                      <a:pt x="1135" y="199"/>
                    </a:lnTo>
                    <a:lnTo>
                      <a:pt x="1140" y="199"/>
                    </a:lnTo>
                    <a:lnTo>
                      <a:pt x="1130" y="199"/>
                    </a:lnTo>
                    <a:lnTo>
                      <a:pt x="1115" y="194"/>
                    </a:lnTo>
                    <a:lnTo>
                      <a:pt x="1125" y="199"/>
                    </a:lnTo>
                    <a:lnTo>
                      <a:pt x="1096" y="194"/>
                    </a:lnTo>
                    <a:lnTo>
                      <a:pt x="1101" y="194"/>
                    </a:lnTo>
                    <a:lnTo>
                      <a:pt x="1062" y="188"/>
                    </a:lnTo>
                    <a:lnTo>
                      <a:pt x="1067" y="188"/>
                    </a:lnTo>
                    <a:lnTo>
                      <a:pt x="1009" y="178"/>
                    </a:lnTo>
                    <a:lnTo>
                      <a:pt x="1000" y="173"/>
                    </a:lnTo>
                    <a:lnTo>
                      <a:pt x="985" y="173"/>
                    </a:lnTo>
                    <a:lnTo>
                      <a:pt x="990" y="173"/>
                    </a:lnTo>
                    <a:lnTo>
                      <a:pt x="942" y="168"/>
                    </a:lnTo>
                    <a:lnTo>
                      <a:pt x="922" y="162"/>
                    </a:lnTo>
                    <a:lnTo>
                      <a:pt x="864" y="152"/>
                    </a:lnTo>
                    <a:lnTo>
                      <a:pt x="802" y="141"/>
                    </a:lnTo>
                    <a:lnTo>
                      <a:pt x="797" y="141"/>
                    </a:lnTo>
                    <a:lnTo>
                      <a:pt x="787" y="136"/>
                    </a:lnTo>
                    <a:lnTo>
                      <a:pt x="768" y="136"/>
                    </a:lnTo>
                    <a:lnTo>
                      <a:pt x="705" y="126"/>
                    </a:lnTo>
                    <a:lnTo>
                      <a:pt x="690" y="120"/>
                    </a:lnTo>
                    <a:lnTo>
                      <a:pt x="652" y="115"/>
                    </a:lnTo>
                    <a:lnTo>
                      <a:pt x="657" y="115"/>
                    </a:lnTo>
                    <a:lnTo>
                      <a:pt x="637" y="110"/>
                    </a:lnTo>
                    <a:lnTo>
                      <a:pt x="633" y="110"/>
                    </a:lnTo>
                    <a:lnTo>
                      <a:pt x="584" y="105"/>
                    </a:lnTo>
                    <a:lnTo>
                      <a:pt x="589" y="105"/>
                    </a:lnTo>
                    <a:lnTo>
                      <a:pt x="560" y="99"/>
                    </a:lnTo>
                    <a:lnTo>
                      <a:pt x="536" y="94"/>
                    </a:lnTo>
                    <a:lnTo>
                      <a:pt x="541" y="94"/>
                    </a:lnTo>
                    <a:lnTo>
                      <a:pt x="521" y="94"/>
                    </a:lnTo>
                    <a:lnTo>
                      <a:pt x="507" y="89"/>
                    </a:lnTo>
                    <a:lnTo>
                      <a:pt x="497" y="89"/>
                    </a:lnTo>
                    <a:lnTo>
                      <a:pt x="478" y="84"/>
                    </a:lnTo>
                    <a:lnTo>
                      <a:pt x="468" y="84"/>
                    </a:lnTo>
                    <a:lnTo>
                      <a:pt x="473" y="84"/>
                    </a:lnTo>
                    <a:lnTo>
                      <a:pt x="439" y="78"/>
                    </a:lnTo>
                    <a:lnTo>
                      <a:pt x="459" y="78"/>
                    </a:lnTo>
                    <a:lnTo>
                      <a:pt x="454" y="78"/>
                    </a:lnTo>
                    <a:lnTo>
                      <a:pt x="459" y="78"/>
                    </a:lnTo>
                    <a:lnTo>
                      <a:pt x="430" y="73"/>
                    </a:lnTo>
                    <a:lnTo>
                      <a:pt x="425" y="73"/>
                    </a:lnTo>
                    <a:lnTo>
                      <a:pt x="415" y="73"/>
                    </a:lnTo>
                    <a:lnTo>
                      <a:pt x="401" y="68"/>
                    </a:lnTo>
                    <a:lnTo>
                      <a:pt x="401" y="73"/>
                    </a:lnTo>
                    <a:lnTo>
                      <a:pt x="406" y="73"/>
                    </a:lnTo>
                    <a:lnTo>
                      <a:pt x="420" y="73"/>
                    </a:lnTo>
                    <a:lnTo>
                      <a:pt x="406" y="73"/>
                    </a:lnTo>
                    <a:lnTo>
                      <a:pt x="401" y="73"/>
                    </a:lnTo>
                    <a:lnTo>
                      <a:pt x="381" y="68"/>
                    </a:lnTo>
                    <a:lnTo>
                      <a:pt x="338" y="63"/>
                    </a:lnTo>
                    <a:lnTo>
                      <a:pt x="333" y="57"/>
                    </a:lnTo>
                    <a:lnTo>
                      <a:pt x="338" y="57"/>
                    </a:lnTo>
                    <a:lnTo>
                      <a:pt x="314" y="57"/>
                    </a:lnTo>
                    <a:lnTo>
                      <a:pt x="309" y="52"/>
                    </a:lnTo>
                    <a:lnTo>
                      <a:pt x="237" y="42"/>
                    </a:lnTo>
                    <a:lnTo>
                      <a:pt x="241" y="42"/>
                    </a:lnTo>
                    <a:lnTo>
                      <a:pt x="140" y="26"/>
                    </a:lnTo>
                    <a:lnTo>
                      <a:pt x="125" y="21"/>
                    </a:lnTo>
                    <a:lnTo>
                      <a:pt x="121" y="21"/>
                    </a:lnTo>
                    <a:lnTo>
                      <a:pt x="111" y="21"/>
                    </a:lnTo>
                    <a:lnTo>
                      <a:pt x="72" y="15"/>
                    </a:lnTo>
                    <a:lnTo>
                      <a:pt x="53" y="10"/>
                    </a:lnTo>
                    <a:lnTo>
                      <a:pt x="48" y="10"/>
                    </a:lnTo>
                    <a:lnTo>
                      <a:pt x="34" y="5"/>
                    </a:lnTo>
                    <a:lnTo>
                      <a:pt x="19" y="5"/>
                    </a:lnTo>
                    <a:lnTo>
                      <a:pt x="0" y="0"/>
                    </a:lnTo>
                    <a:lnTo>
                      <a:pt x="10" y="5"/>
                    </a:lnTo>
                    <a:lnTo>
                      <a:pt x="5" y="5"/>
                    </a:lnTo>
                    <a:lnTo>
                      <a:pt x="0" y="5"/>
                    </a:lnTo>
                    <a:lnTo>
                      <a:pt x="10" y="5"/>
                    </a:lnTo>
                    <a:lnTo>
                      <a:pt x="24" y="10"/>
                    </a:lnTo>
                    <a:lnTo>
                      <a:pt x="14" y="5"/>
                    </a:lnTo>
                    <a:lnTo>
                      <a:pt x="29" y="10"/>
                    </a:lnTo>
                    <a:lnTo>
                      <a:pt x="34" y="10"/>
                    </a:lnTo>
                    <a:lnTo>
                      <a:pt x="43" y="10"/>
                    </a:lnTo>
                    <a:lnTo>
                      <a:pt x="48" y="10"/>
                    </a:lnTo>
                    <a:lnTo>
                      <a:pt x="58" y="15"/>
                    </a:lnTo>
                    <a:lnTo>
                      <a:pt x="53" y="15"/>
                    </a:lnTo>
                    <a:lnTo>
                      <a:pt x="72" y="15"/>
                    </a:lnTo>
                    <a:lnTo>
                      <a:pt x="87" y="21"/>
                    </a:lnTo>
                    <a:lnTo>
                      <a:pt x="101" y="21"/>
                    </a:lnTo>
                    <a:lnTo>
                      <a:pt x="116" y="26"/>
                    </a:lnTo>
                    <a:lnTo>
                      <a:pt x="150" y="31"/>
                    </a:lnTo>
                    <a:lnTo>
                      <a:pt x="145" y="31"/>
                    </a:lnTo>
                    <a:lnTo>
                      <a:pt x="159" y="31"/>
                    </a:lnTo>
                    <a:lnTo>
                      <a:pt x="174" y="36"/>
                    </a:lnTo>
                    <a:lnTo>
                      <a:pt x="179" y="36"/>
                    </a:lnTo>
                    <a:lnTo>
                      <a:pt x="174" y="36"/>
                    </a:lnTo>
                    <a:lnTo>
                      <a:pt x="183" y="36"/>
                    </a:lnTo>
                    <a:lnTo>
                      <a:pt x="193" y="36"/>
                    </a:lnTo>
                    <a:lnTo>
                      <a:pt x="203" y="42"/>
                    </a:lnTo>
                    <a:lnTo>
                      <a:pt x="212" y="42"/>
                    </a:lnTo>
                    <a:lnTo>
                      <a:pt x="208" y="42"/>
                    </a:lnTo>
                    <a:close/>
                  </a:path>
                </a:pathLst>
              </a:custGeom>
              <a:solidFill>
                <a:srgbClr val="CCDADA"/>
              </a:solidFill>
              <a:ln w="9525">
                <a:noFill/>
                <a:round/>
                <a:headEnd/>
                <a:tailEnd/>
              </a:ln>
            </p:spPr>
            <p:txBody>
              <a:bodyPr/>
              <a:lstStyle/>
              <a:p>
                <a:endParaRPr lang="it-IT"/>
              </a:p>
            </p:txBody>
          </p:sp>
          <p:sp>
            <p:nvSpPr>
              <p:cNvPr id="4119" name="Freeform 16"/>
              <p:cNvSpPr>
                <a:spLocks/>
              </p:cNvSpPr>
              <p:nvPr/>
            </p:nvSpPr>
            <p:spPr bwMode="auto">
              <a:xfrm>
                <a:off x="-2704" y="-654"/>
                <a:ext cx="2429" cy="425"/>
              </a:xfrm>
              <a:custGeom>
                <a:avLst/>
                <a:gdLst>
                  <a:gd name="T0" fmla="*/ 275 w 2429"/>
                  <a:gd name="T1" fmla="*/ 52 h 425"/>
                  <a:gd name="T2" fmla="*/ 304 w 2429"/>
                  <a:gd name="T3" fmla="*/ 52 h 425"/>
                  <a:gd name="T4" fmla="*/ 347 w 2429"/>
                  <a:gd name="T5" fmla="*/ 62 h 425"/>
                  <a:gd name="T6" fmla="*/ 429 w 2429"/>
                  <a:gd name="T7" fmla="*/ 78 h 425"/>
                  <a:gd name="T8" fmla="*/ 507 w 2429"/>
                  <a:gd name="T9" fmla="*/ 89 h 425"/>
                  <a:gd name="T10" fmla="*/ 690 w 2429"/>
                  <a:gd name="T11" fmla="*/ 125 h 425"/>
                  <a:gd name="T12" fmla="*/ 763 w 2429"/>
                  <a:gd name="T13" fmla="*/ 136 h 425"/>
                  <a:gd name="T14" fmla="*/ 840 w 2429"/>
                  <a:gd name="T15" fmla="*/ 152 h 425"/>
                  <a:gd name="T16" fmla="*/ 854 w 2429"/>
                  <a:gd name="T17" fmla="*/ 152 h 425"/>
                  <a:gd name="T18" fmla="*/ 975 w 2429"/>
                  <a:gd name="T19" fmla="*/ 173 h 425"/>
                  <a:gd name="T20" fmla="*/ 1101 w 2429"/>
                  <a:gd name="T21" fmla="*/ 194 h 425"/>
                  <a:gd name="T22" fmla="*/ 1212 w 2429"/>
                  <a:gd name="T23" fmla="*/ 215 h 425"/>
                  <a:gd name="T24" fmla="*/ 1448 w 2429"/>
                  <a:gd name="T25" fmla="*/ 257 h 425"/>
                  <a:gd name="T26" fmla="*/ 1550 w 2429"/>
                  <a:gd name="T27" fmla="*/ 272 h 425"/>
                  <a:gd name="T28" fmla="*/ 1690 w 2429"/>
                  <a:gd name="T29" fmla="*/ 299 h 425"/>
                  <a:gd name="T30" fmla="*/ 1753 w 2429"/>
                  <a:gd name="T31" fmla="*/ 309 h 425"/>
                  <a:gd name="T32" fmla="*/ 1777 w 2429"/>
                  <a:gd name="T33" fmla="*/ 314 h 425"/>
                  <a:gd name="T34" fmla="*/ 1883 w 2429"/>
                  <a:gd name="T35" fmla="*/ 330 h 425"/>
                  <a:gd name="T36" fmla="*/ 1931 w 2429"/>
                  <a:gd name="T37" fmla="*/ 341 h 425"/>
                  <a:gd name="T38" fmla="*/ 1975 w 2429"/>
                  <a:gd name="T39" fmla="*/ 346 h 425"/>
                  <a:gd name="T40" fmla="*/ 2110 w 2429"/>
                  <a:gd name="T41" fmla="*/ 372 h 425"/>
                  <a:gd name="T42" fmla="*/ 2192 w 2429"/>
                  <a:gd name="T43" fmla="*/ 383 h 425"/>
                  <a:gd name="T44" fmla="*/ 2240 w 2429"/>
                  <a:gd name="T45" fmla="*/ 393 h 425"/>
                  <a:gd name="T46" fmla="*/ 2298 w 2429"/>
                  <a:gd name="T47" fmla="*/ 404 h 425"/>
                  <a:gd name="T48" fmla="*/ 2390 w 2429"/>
                  <a:gd name="T49" fmla="*/ 419 h 425"/>
                  <a:gd name="T50" fmla="*/ 2424 w 2429"/>
                  <a:gd name="T51" fmla="*/ 425 h 425"/>
                  <a:gd name="T52" fmla="*/ 2390 w 2429"/>
                  <a:gd name="T53" fmla="*/ 419 h 425"/>
                  <a:gd name="T54" fmla="*/ 2327 w 2429"/>
                  <a:gd name="T55" fmla="*/ 409 h 425"/>
                  <a:gd name="T56" fmla="*/ 2279 w 2429"/>
                  <a:gd name="T57" fmla="*/ 398 h 425"/>
                  <a:gd name="T58" fmla="*/ 2192 w 2429"/>
                  <a:gd name="T59" fmla="*/ 383 h 425"/>
                  <a:gd name="T60" fmla="*/ 2153 w 2429"/>
                  <a:gd name="T61" fmla="*/ 377 h 425"/>
                  <a:gd name="T62" fmla="*/ 2134 w 2429"/>
                  <a:gd name="T63" fmla="*/ 372 h 425"/>
                  <a:gd name="T64" fmla="*/ 2047 w 2429"/>
                  <a:gd name="T65" fmla="*/ 356 h 425"/>
                  <a:gd name="T66" fmla="*/ 1984 w 2429"/>
                  <a:gd name="T67" fmla="*/ 346 h 425"/>
                  <a:gd name="T68" fmla="*/ 1888 w 2429"/>
                  <a:gd name="T69" fmla="*/ 330 h 425"/>
                  <a:gd name="T70" fmla="*/ 1869 w 2429"/>
                  <a:gd name="T71" fmla="*/ 325 h 425"/>
                  <a:gd name="T72" fmla="*/ 1815 w 2429"/>
                  <a:gd name="T73" fmla="*/ 314 h 425"/>
                  <a:gd name="T74" fmla="*/ 1767 w 2429"/>
                  <a:gd name="T75" fmla="*/ 309 h 425"/>
                  <a:gd name="T76" fmla="*/ 1738 w 2429"/>
                  <a:gd name="T77" fmla="*/ 304 h 425"/>
                  <a:gd name="T78" fmla="*/ 1675 w 2429"/>
                  <a:gd name="T79" fmla="*/ 293 h 425"/>
                  <a:gd name="T80" fmla="*/ 1637 w 2429"/>
                  <a:gd name="T81" fmla="*/ 283 h 425"/>
                  <a:gd name="T82" fmla="*/ 1569 w 2429"/>
                  <a:gd name="T83" fmla="*/ 272 h 425"/>
                  <a:gd name="T84" fmla="*/ 1463 w 2429"/>
                  <a:gd name="T85" fmla="*/ 257 h 425"/>
                  <a:gd name="T86" fmla="*/ 1400 w 2429"/>
                  <a:gd name="T87" fmla="*/ 241 h 425"/>
                  <a:gd name="T88" fmla="*/ 1342 w 2429"/>
                  <a:gd name="T89" fmla="*/ 236 h 425"/>
                  <a:gd name="T90" fmla="*/ 1279 w 2429"/>
                  <a:gd name="T91" fmla="*/ 225 h 425"/>
                  <a:gd name="T92" fmla="*/ 1149 w 2429"/>
                  <a:gd name="T93" fmla="*/ 199 h 425"/>
                  <a:gd name="T94" fmla="*/ 1101 w 2429"/>
                  <a:gd name="T95" fmla="*/ 188 h 425"/>
                  <a:gd name="T96" fmla="*/ 985 w 2429"/>
                  <a:gd name="T97" fmla="*/ 167 h 425"/>
                  <a:gd name="T98" fmla="*/ 796 w 2429"/>
                  <a:gd name="T99" fmla="*/ 136 h 425"/>
                  <a:gd name="T100" fmla="*/ 652 w 2429"/>
                  <a:gd name="T101" fmla="*/ 110 h 425"/>
                  <a:gd name="T102" fmla="*/ 536 w 2429"/>
                  <a:gd name="T103" fmla="*/ 94 h 425"/>
                  <a:gd name="T104" fmla="*/ 478 w 2429"/>
                  <a:gd name="T105" fmla="*/ 83 h 425"/>
                  <a:gd name="T106" fmla="*/ 458 w 2429"/>
                  <a:gd name="T107" fmla="*/ 78 h 425"/>
                  <a:gd name="T108" fmla="*/ 405 w 2429"/>
                  <a:gd name="T109" fmla="*/ 68 h 425"/>
                  <a:gd name="T110" fmla="*/ 338 w 2429"/>
                  <a:gd name="T111" fmla="*/ 57 h 425"/>
                  <a:gd name="T112" fmla="*/ 120 w 2429"/>
                  <a:gd name="T113" fmla="*/ 21 h 425"/>
                  <a:gd name="T114" fmla="*/ 33 w 2429"/>
                  <a:gd name="T115" fmla="*/ 5 h 425"/>
                  <a:gd name="T116" fmla="*/ 14 w 2429"/>
                  <a:gd name="T117" fmla="*/ 5 h 425"/>
                  <a:gd name="T118" fmla="*/ 58 w 2429"/>
                  <a:gd name="T119" fmla="*/ 10 h 425"/>
                  <a:gd name="T120" fmla="*/ 149 w 2429"/>
                  <a:gd name="T121" fmla="*/ 26 h 425"/>
                  <a:gd name="T122" fmla="*/ 183 w 2429"/>
                  <a:gd name="T123" fmla="*/ 31 h 4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25"/>
                  <a:gd name="T188" fmla="*/ 2429 w 2429"/>
                  <a:gd name="T189" fmla="*/ 425 h 4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25">
                    <a:moveTo>
                      <a:pt x="207" y="41"/>
                    </a:moveTo>
                    <a:lnTo>
                      <a:pt x="207" y="41"/>
                    </a:lnTo>
                    <a:lnTo>
                      <a:pt x="212" y="41"/>
                    </a:lnTo>
                    <a:lnTo>
                      <a:pt x="222" y="41"/>
                    </a:lnTo>
                    <a:lnTo>
                      <a:pt x="241" y="47"/>
                    </a:lnTo>
                    <a:lnTo>
                      <a:pt x="270" y="47"/>
                    </a:lnTo>
                    <a:lnTo>
                      <a:pt x="275" y="52"/>
                    </a:lnTo>
                    <a:lnTo>
                      <a:pt x="270" y="47"/>
                    </a:lnTo>
                    <a:lnTo>
                      <a:pt x="280" y="52"/>
                    </a:lnTo>
                    <a:lnTo>
                      <a:pt x="285" y="52"/>
                    </a:lnTo>
                    <a:lnTo>
                      <a:pt x="275" y="52"/>
                    </a:lnTo>
                    <a:lnTo>
                      <a:pt x="304" y="52"/>
                    </a:lnTo>
                    <a:lnTo>
                      <a:pt x="294" y="52"/>
                    </a:lnTo>
                    <a:lnTo>
                      <a:pt x="285" y="52"/>
                    </a:lnTo>
                    <a:lnTo>
                      <a:pt x="313" y="57"/>
                    </a:lnTo>
                    <a:lnTo>
                      <a:pt x="318" y="57"/>
                    </a:lnTo>
                    <a:lnTo>
                      <a:pt x="347" y="62"/>
                    </a:lnTo>
                    <a:lnTo>
                      <a:pt x="362" y="62"/>
                    </a:lnTo>
                    <a:lnTo>
                      <a:pt x="357" y="62"/>
                    </a:lnTo>
                    <a:lnTo>
                      <a:pt x="376" y="68"/>
                    </a:lnTo>
                    <a:lnTo>
                      <a:pt x="371" y="68"/>
                    </a:lnTo>
                    <a:lnTo>
                      <a:pt x="381" y="68"/>
                    </a:lnTo>
                    <a:lnTo>
                      <a:pt x="386" y="68"/>
                    </a:lnTo>
                    <a:lnTo>
                      <a:pt x="429" y="78"/>
                    </a:lnTo>
                    <a:lnTo>
                      <a:pt x="492" y="89"/>
                    </a:lnTo>
                    <a:lnTo>
                      <a:pt x="497" y="89"/>
                    </a:lnTo>
                    <a:lnTo>
                      <a:pt x="502" y="89"/>
                    </a:lnTo>
                    <a:lnTo>
                      <a:pt x="507" y="89"/>
                    </a:lnTo>
                    <a:lnTo>
                      <a:pt x="555" y="99"/>
                    </a:lnTo>
                    <a:lnTo>
                      <a:pt x="574" y="104"/>
                    </a:lnTo>
                    <a:lnTo>
                      <a:pt x="642" y="115"/>
                    </a:lnTo>
                    <a:lnTo>
                      <a:pt x="666" y="120"/>
                    </a:lnTo>
                    <a:lnTo>
                      <a:pt x="690" y="125"/>
                    </a:lnTo>
                    <a:lnTo>
                      <a:pt x="705" y="125"/>
                    </a:lnTo>
                    <a:lnTo>
                      <a:pt x="714" y="125"/>
                    </a:lnTo>
                    <a:lnTo>
                      <a:pt x="719" y="131"/>
                    </a:lnTo>
                    <a:lnTo>
                      <a:pt x="724" y="131"/>
                    </a:lnTo>
                    <a:lnTo>
                      <a:pt x="719" y="125"/>
                    </a:lnTo>
                    <a:lnTo>
                      <a:pt x="743" y="131"/>
                    </a:lnTo>
                    <a:lnTo>
                      <a:pt x="763" y="136"/>
                    </a:lnTo>
                    <a:lnTo>
                      <a:pt x="758" y="136"/>
                    </a:lnTo>
                    <a:lnTo>
                      <a:pt x="767" y="136"/>
                    </a:lnTo>
                    <a:lnTo>
                      <a:pt x="772" y="136"/>
                    </a:lnTo>
                    <a:lnTo>
                      <a:pt x="796" y="141"/>
                    </a:lnTo>
                    <a:lnTo>
                      <a:pt x="792" y="141"/>
                    </a:lnTo>
                    <a:lnTo>
                      <a:pt x="845" y="152"/>
                    </a:lnTo>
                    <a:lnTo>
                      <a:pt x="840" y="152"/>
                    </a:lnTo>
                    <a:lnTo>
                      <a:pt x="845" y="152"/>
                    </a:lnTo>
                    <a:lnTo>
                      <a:pt x="850" y="152"/>
                    </a:lnTo>
                    <a:lnTo>
                      <a:pt x="845" y="152"/>
                    </a:lnTo>
                    <a:lnTo>
                      <a:pt x="850" y="152"/>
                    </a:lnTo>
                    <a:lnTo>
                      <a:pt x="854" y="152"/>
                    </a:lnTo>
                    <a:lnTo>
                      <a:pt x="850" y="152"/>
                    </a:lnTo>
                    <a:lnTo>
                      <a:pt x="859" y="152"/>
                    </a:lnTo>
                    <a:lnTo>
                      <a:pt x="854" y="152"/>
                    </a:lnTo>
                    <a:lnTo>
                      <a:pt x="874" y="157"/>
                    </a:lnTo>
                    <a:lnTo>
                      <a:pt x="917" y="162"/>
                    </a:lnTo>
                    <a:lnTo>
                      <a:pt x="927" y="162"/>
                    </a:lnTo>
                    <a:lnTo>
                      <a:pt x="961" y="173"/>
                    </a:lnTo>
                    <a:lnTo>
                      <a:pt x="965" y="173"/>
                    </a:lnTo>
                    <a:lnTo>
                      <a:pt x="975" y="173"/>
                    </a:lnTo>
                    <a:lnTo>
                      <a:pt x="1014" y="178"/>
                    </a:lnTo>
                    <a:lnTo>
                      <a:pt x="1009" y="178"/>
                    </a:lnTo>
                    <a:lnTo>
                      <a:pt x="1019" y="178"/>
                    </a:lnTo>
                    <a:lnTo>
                      <a:pt x="1014" y="178"/>
                    </a:lnTo>
                    <a:lnTo>
                      <a:pt x="1081" y="194"/>
                    </a:lnTo>
                    <a:lnTo>
                      <a:pt x="1101" y="194"/>
                    </a:lnTo>
                    <a:lnTo>
                      <a:pt x="1149" y="204"/>
                    </a:lnTo>
                    <a:lnTo>
                      <a:pt x="1207" y="215"/>
                    </a:lnTo>
                    <a:lnTo>
                      <a:pt x="1217" y="215"/>
                    </a:lnTo>
                    <a:lnTo>
                      <a:pt x="1212" y="215"/>
                    </a:lnTo>
                    <a:lnTo>
                      <a:pt x="1328" y="236"/>
                    </a:lnTo>
                    <a:lnTo>
                      <a:pt x="1352" y="241"/>
                    </a:lnTo>
                    <a:lnTo>
                      <a:pt x="1347" y="241"/>
                    </a:lnTo>
                    <a:lnTo>
                      <a:pt x="1429" y="251"/>
                    </a:lnTo>
                    <a:lnTo>
                      <a:pt x="1424" y="251"/>
                    </a:lnTo>
                    <a:lnTo>
                      <a:pt x="1448" y="257"/>
                    </a:lnTo>
                    <a:lnTo>
                      <a:pt x="1468" y="262"/>
                    </a:lnTo>
                    <a:lnTo>
                      <a:pt x="1477" y="262"/>
                    </a:lnTo>
                    <a:lnTo>
                      <a:pt x="1506" y="267"/>
                    </a:lnTo>
                    <a:lnTo>
                      <a:pt x="1526" y="267"/>
                    </a:lnTo>
                    <a:lnTo>
                      <a:pt x="1550" y="272"/>
                    </a:lnTo>
                    <a:lnTo>
                      <a:pt x="1555" y="278"/>
                    </a:lnTo>
                    <a:lnTo>
                      <a:pt x="1564" y="278"/>
                    </a:lnTo>
                    <a:lnTo>
                      <a:pt x="1598" y="283"/>
                    </a:lnTo>
                    <a:lnTo>
                      <a:pt x="1661" y="293"/>
                    </a:lnTo>
                    <a:lnTo>
                      <a:pt x="1642" y="288"/>
                    </a:lnTo>
                    <a:lnTo>
                      <a:pt x="1690" y="299"/>
                    </a:lnTo>
                    <a:lnTo>
                      <a:pt x="1685" y="299"/>
                    </a:lnTo>
                    <a:lnTo>
                      <a:pt x="1738" y="304"/>
                    </a:lnTo>
                    <a:lnTo>
                      <a:pt x="1733" y="304"/>
                    </a:lnTo>
                    <a:lnTo>
                      <a:pt x="1743" y="309"/>
                    </a:lnTo>
                    <a:lnTo>
                      <a:pt x="1738" y="309"/>
                    </a:lnTo>
                    <a:lnTo>
                      <a:pt x="1753" y="309"/>
                    </a:lnTo>
                    <a:lnTo>
                      <a:pt x="1757" y="309"/>
                    </a:lnTo>
                    <a:lnTo>
                      <a:pt x="1762" y="309"/>
                    </a:lnTo>
                    <a:lnTo>
                      <a:pt x="1757" y="309"/>
                    </a:lnTo>
                    <a:lnTo>
                      <a:pt x="1762" y="309"/>
                    </a:lnTo>
                    <a:lnTo>
                      <a:pt x="1782" y="314"/>
                    </a:lnTo>
                    <a:lnTo>
                      <a:pt x="1777" y="314"/>
                    </a:lnTo>
                    <a:lnTo>
                      <a:pt x="1796" y="314"/>
                    </a:lnTo>
                    <a:lnTo>
                      <a:pt x="1840" y="325"/>
                    </a:lnTo>
                    <a:lnTo>
                      <a:pt x="1844" y="325"/>
                    </a:lnTo>
                    <a:lnTo>
                      <a:pt x="1854" y="325"/>
                    </a:lnTo>
                    <a:lnTo>
                      <a:pt x="1849" y="325"/>
                    </a:lnTo>
                    <a:lnTo>
                      <a:pt x="1873" y="330"/>
                    </a:lnTo>
                    <a:lnTo>
                      <a:pt x="1869" y="330"/>
                    </a:lnTo>
                    <a:lnTo>
                      <a:pt x="1883" y="330"/>
                    </a:lnTo>
                    <a:lnTo>
                      <a:pt x="1873" y="330"/>
                    </a:lnTo>
                    <a:lnTo>
                      <a:pt x="1883" y="330"/>
                    </a:lnTo>
                    <a:lnTo>
                      <a:pt x="1893" y="335"/>
                    </a:lnTo>
                    <a:lnTo>
                      <a:pt x="1907" y="335"/>
                    </a:lnTo>
                    <a:lnTo>
                      <a:pt x="1931" y="341"/>
                    </a:lnTo>
                    <a:lnTo>
                      <a:pt x="1936" y="341"/>
                    </a:lnTo>
                    <a:lnTo>
                      <a:pt x="1946" y="341"/>
                    </a:lnTo>
                    <a:lnTo>
                      <a:pt x="1980" y="346"/>
                    </a:lnTo>
                    <a:lnTo>
                      <a:pt x="1975" y="346"/>
                    </a:lnTo>
                    <a:lnTo>
                      <a:pt x="2028" y="356"/>
                    </a:lnTo>
                    <a:lnTo>
                      <a:pt x="2023" y="356"/>
                    </a:lnTo>
                    <a:lnTo>
                      <a:pt x="2047" y="362"/>
                    </a:lnTo>
                    <a:lnTo>
                      <a:pt x="2042" y="362"/>
                    </a:lnTo>
                    <a:lnTo>
                      <a:pt x="2086" y="367"/>
                    </a:lnTo>
                    <a:lnTo>
                      <a:pt x="2081" y="367"/>
                    </a:lnTo>
                    <a:lnTo>
                      <a:pt x="2110" y="372"/>
                    </a:lnTo>
                    <a:lnTo>
                      <a:pt x="2178" y="383"/>
                    </a:lnTo>
                    <a:lnTo>
                      <a:pt x="2173" y="383"/>
                    </a:lnTo>
                    <a:lnTo>
                      <a:pt x="2187" y="383"/>
                    </a:lnTo>
                    <a:lnTo>
                      <a:pt x="2182" y="383"/>
                    </a:lnTo>
                    <a:lnTo>
                      <a:pt x="2192" y="383"/>
                    </a:lnTo>
                    <a:lnTo>
                      <a:pt x="2197" y="388"/>
                    </a:lnTo>
                    <a:lnTo>
                      <a:pt x="2211" y="388"/>
                    </a:lnTo>
                    <a:lnTo>
                      <a:pt x="2226" y="388"/>
                    </a:lnTo>
                    <a:lnTo>
                      <a:pt x="2221" y="388"/>
                    </a:lnTo>
                    <a:lnTo>
                      <a:pt x="2240" y="393"/>
                    </a:lnTo>
                    <a:lnTo>
                      <a:pt x="2231" y="393"/>
                    </a:lnTo>
                    <a:lnTo>
                      <a:pt x="2240" y="393"/>
                    </a:lnTo>
                    <a:lnTo>
                      <a:pt x="2255" y="398"/>
                    </a:lnTo>
                    <a:lnTo>
                      <a:pt x="2250" y="398"/>
                    </a:lnTo>
                    <a:lnTo>
                      <a:pt x="2279" y="398"/>
                    </a:lnTo>
                    <a:lnTo>
                      <a:pt x="2274" y="398"/>
                    </a:lnTo>
                    <a:lnTo>
                      <a:pt x="2279" y="398"/>
                    </a:lnTo>
                    <a:lnTo>
                      <a:pt x="2284" y="404"/>
                    </a:lnTo>
                    <a:lnTo>
                      <a:pt x="2298" y="404"/>
                    </a:lnTo>
                    <a:lnTo>
                      <a:pt x="2303" y="404"/>
                    </a:lnTo>
                    <a:lnTo>
                      <a:pt x="2308" y="404"/>
                    </a:lnTo>
                    <a:lnTo>
                      <a:pt x="2303" y="404"/>
                    </a:lnTo>
                    <a:lnTo>
                      <a:pt x="2347" y="414"/>
                    </a:lnTo>
                    <a:lnTo>
                      <a:pt x="2376" y="414"/>
                    </a:lnTo>
                    <a:lnTo>
                      <a:pt x="2371" y="414"/>
                    </a:lnTo>
                    <a:lnTo>
                      <a:pt x="2390" y="419"/>
                    </a:lnTo>
                    <a:lnTo>
                      <a:pt x="2400" y="419"/>
                    </a:lnTo>
                    <a:lnTo>
                      <a:pt x="2395" y="419"/>
                    </a:lnTo>
                    <a:lnTo>
                      <a:pt x="2414" y="425"/>
                    </a:lnTo>
                    <a:lnTo>
                      <a:pt x="2409" y="425"/>
                    </a:lnTo>
                    <a:lnTo>
                      <a:pt x="2429" y="425"/>
                    </a:lnTo>
                    <a:lnTo>
                      <a:pt x="2424" y="425"/>
                    </a:lnTo>
                    <a:lnTo>
                      <a:pt x="2414" y="425"/>
                    </a:lnTo>
                    <a:lnTo>
                      <a:pt x="2419" y="425"/>
                    </a:lnTo>
                    <a:lnTo>
                      <a:pt x="2395" y="419"/>
                    </a:lnTo>
                    <a:lnTo>
                      <a:pt x="2385" y="419"/>
                    </a:lnTo>
                    <a:lnTo>
                      <a:pt x="2390" y="419"/>
                    </a:lnTo>
                    <a:lnTo>
                      <a:pt x="2376" y="414"/>
                    </a:lnTo>
                    <a:lnTo>
                      <a:pt x="2371" y="414"/>
                    </a:lnTo>
                    <a:lnTo>
                      <a:pt x="2376" y="414"/>
                    </a:lnTo>
                    <a:lnTo>
                      <a:pt x="2351" y="409"/>
                    </a:lnTo>
                    <a:lnTo>
                      <a:pt x="2351" y="414"/>
                    </a:lnTo>
                    <a:lnTo>
                      <a:pt x="2337" y="409"/>
                    </a:lnTo>
                    <a:lnTo>
                      <a:pt x="2332" y="409"/>
                    </a:lnTo>
                    <a:lnTo>
                      <a:pt x="2327" y="409"/>
                    </a:lnTo>
                    <a:lnTo>
                      <a:pt x="2322" y="409"/>
                    </a:lnTo>
                    <a:lnTo>
                      <a:pt x="2298" y="404"/>
                    </a:lnTo>
                    <a:lnTo>
                      <a:pt x="2279" y="398"/>
                    </a:lnTo>
                    <a:lnTo>
                      <a:pt x="2284" y="398"/>
                    </a:lnTo>
                    <a:lnTo>
                      <a:pt x="2260" y="393"/>
                    </a:lnTo>
                    <a:lnTo>
                      <a:pt x="2240" y="393"/>
                    </a:lnTo>
                    <a:lnTo>
                      <a:pt x="2211" y="388"/>
                    </a:lnTo>
                    <a:lnTo>
                      <a:pt x="2192" y="383"/>
                    </a:lnTo>
                    <a:lnTo>
                      <a:pt x="2197" y="383"/>
                    </a:lnTo>
                    <a:lnTo>
                      <a:pt x="2192" y="383"/>
                    </a:lnTo>
                    <a:lnTo>
                      <a:pt x="2182" y="383"/>
                    </a:lnTo>
                    <a:lnTo>
                      <a:pt x="2153" y="377"/>
                    </a:lnTo>
                    <a:lnTo>
                      <a:pt x="2158" y="377"/>
                    </a:lnTo>
                    <a:lnTo>
                      <a:pt x="2149" y="377"/>
                    </a:lnTo>
                    <a:lnTo>
                      <a:pt x="2153" y="377"/>
                    </a:lnTo>
                    <a:lnTo>
                      <a:pt x="2149" y="377"/>
                    </a:lnTo>
                    <a:lnTo>
                      <a:pt x="2153" y="377"/>
                    </a:lnTo>
                    <a:lnTo>
                      <a:pt x="2144" y="377"/>
                    </a:lnTo>
                    <a:lnTo>
                      <a:pt x="2144" y="372"/>
                    </a:lnTo>
                    <a:lnTo>
                      <a:pt x="2149" y="377"/>
                    </a:lnTo>
                    <a:lnTo>
                      <a:pt x="2134" y="372"/>
                    </a:lnTo>
                    <a:lnTo>
                      <a:pt x="2124" y="372"/>
                    </a:lnTo>
                    <a:lnTo>
                      <a:pt x="2115" y="372"/>
                    </a:lnTo>
                    <a:lnTo>
                      <a:pt x="2110" y="367"/>
                    </a:lnTo>
                    <a:lnTo>
                      <a:pt x="2096" y="367"/>
                    </a:lnTo>
                    <a:lnTo>
                      <a:pt x="2047" y="356"/>
                    </a:lnTo>
                    <a:lnTo>
                      <a:pt x="2023" y="356"/>
                    </a:lnTo>
                    <a:lnTo>
                      <a:pt x="2018" y="351"/>
                    </a:lnTo>
                    <a:lnTo>
                      <a:pt x="1999" y="351"/>
                    </a:lnTo>
                    <a:lnTo>
                      <a:pt x="2009" y="351"/>
                    </a:lnTo>
                    <a:lnTo>
                      <a:pt x="1984" y="346"/>
                    </a:lnTo>
                    <a:lnTo>
                      <a:pt x="1975" y="346"/>
                    </a:lnTo>
                    <a:lnTo>
                      <a:pt x="1980" y="346"/>
                    </a:lnTo>
                    <a:lnTo>
                      <a:pt x="1970" y="346"/>
                    </a:lnTo>
                    <a:lnTo>
                      <a:pt x="1922" y="335"/>
                    </a:lnTo>
                    <a:lnTo>
                      <a:pt x="1931" y="335"/>
                    </a:lnTo>
                    <a:lnTo>
                      <a:pt x="1907" y="330"/>
                    </a:lnTo>
                    <a:lnTo>
                      <a:pt x="1888" y="330"/>
                    </a:lnTo>
                    <a:lnTo>
                      <a:pt x="1878" y="330"/>
                    </a:lnTo>
                    <a:lnTo>
                      <a:pt x="1873" y="325"/>
                    </a:lnTo>
                    <a:lnTo>
                      <a:pt x="1878" y="330"/>
                    </a:lnTo>
                    <a:lnTo>
                      <a:pt x="1883" y="330"/>
                    </a:lnTo>
                    <a:lnTo>
                      <a:pt x="1878" y="330"/>
                    </a:lnTo>
                    <a:lnTo>
                      <a:pt x="1869" y="325"/>
                    </a:lnTo>
                    <a:lnTo>
                      <a:pt x="1840" y="320"/>
                    </a:lnTo>
                    <a:lnTo>
                      <a:pt x="1844" y="320"/>
                    </a:lnTo>
                    <a:lnTo>
                      <a:pt x="1825" y="320"/>
                    </a:lnTo>
                    <a:lnTo>
                      <a:pt x="1815" y="314"/>
                    </a:lnTo>
                    <a:lnTo>
                      <a:pt x="1811" y="314"/>
                    </a:lnTo>
                    <a:lnTo>
                      <a:pt x="1815" y="314"/>
                    </a:lnTo>
                    <a:lnTo>
                      <a:pt x="1791" y="309"/>
                    </a:lnTo>
                    <a:lnTo>
                      <a:pt x="1796" y="314"/>
                    </a:lnTo>
                    <a:lnTo>
                      <a:pt x="1791" y="309"/>
                    </a:lnTo>
                    <a:lnTo>
                      <a:pt x="1791" y="314"/>
                    </a:lnTo>
                    <a:lnTo>
                      <a:pt x="1786" y="309"/>
                    </a:lnTo>
                    <a:lnTo>
                      <a:pt x="1782" y="309"/>
                    </a:lnTo>
                    <a:lnTo>
                      <a:pt x="1767" y="309"/>
                    </a:lnTo>
                    <a:lnTo>
                      <a:pt x="1777" y="309"/>
                    </a:lnTo>
                    <a:lnTo>
                      <a:pt x="1772" y="309"/>
                    </a:lnTo>
                    <a:lnTo>
                      <a:pt x="1753" y="304"/>
                    </a:lnTo>
                    <a:lnTo>
                      <a:pt x="1748" y="304"/>
                    </a:lnTo>
                    <a:lnTo>
                      <a:pt x="1743" y="304"/>
                    </a:lnTo>
                    <a:lnTo>
                      <a:pt x="1733" y="304"/>
                    </a:lnTo>
                    <a:lnTo>
                      <a:pt x="1738" y="304"/>
                    </a:lnTo>
                    <a:lnTo>
                      <a:pt x="1724" y="304"/>
                    </a:lnTo>
                    <a:lnTo>
                      <a:pt x="1728" y="304"/>
                    </a:lnTo>
                    <a:lnTo>
                      <a:pt x="1704" y="299"/>
                    </a:lnTo>
                    <a:lnTo>
                      <a:pt x="1700" y="293"/>
                    </a:lnTo>
                    <a:lnTo>
                      <a:pt x="1680" y="293"/>
                    </a:lnTo>
                    <a:lnTo>
                      <a:pt x="1675" y="293"/>
                    </a:lnTo>
                    <a:lnTo>
                      <a:pt x="1695" y="293"/>
                    </a:lnTo>
                    <a:lnTo>
                      <a:pt x="1680" y="293"/>
                    </a:lnTo>
                    <a:lnTo>
                      <a:pt x="1695" y="293"/>
                    </a:lnTo>
                    <a:lnTo>
                      <a:pt x="1671" y="293"/>
                    </a:lnTo>
                    <a:lnTo>
                      <a:pt x="1671" y="288"/>
                    </a:lnTo>
                    <a:lnTo>
                      <a:pt x="1632" y="283"/>
                    </a:lnTo>
                    <a:lnTo>
                      <a:pt x="1637" y="283"/>
                    </a:lnTo>
                    <a:lnTo>
                      <a:pt x="1622" y="283"/>
                    </a:lnTo>
                    <a:lnTo>
                      <a:pt x="1617" y="283"/>
                    </a:lnTo>
                    <a:lnTo>
                      <a:pt x="1603" y="278"/>
                    </a:lnTo>
                    <a:lnTo>
                      <a:pt x="1598" y="278"/>
                    </a:lnTo>
                    <a:lnTo>
                      <a:pt x="1569" y="272"/>
                    </a:lnTo>
                    <a:lnTo>
                      <a:pt x="1574" y="272"/>
                    </a:lnTo>
                    <a:lnTo>
                      <a:pt x="1569" y="272"/>
                    </a:lnTo>
                    <a:lnTo>
                      <a:pt x="1550" y="272"/>
                    </a:lnTo>
                    <a:lnTo>
                      <a:pt x="1545" y="267"/>
                    </a:lnTo>
                    <a:lnTo>
                      <a:pt x="1540" y="267"/>
                    </a:lnTo>
                    <a:lnTo>
                      <a:pt x="1492" y="262"/>
                    </a:lnTo>
                    <a:lnTo>
                      <a:pt x="1463" y="257"/>
                    </a:lnTo>
                    <a:lnTo>
                      <a:pt x="1468" y="257"/>
                    </a:lnTo>
                    <a:lnTo>
                      <a:pt x="1444" y="251"/>
                    </a:lnTo>
                    <a:lnTo>
                      <a:pt x="1448" y="251"/>
                    </a:lnTo>
                    <a:lnTo>
                      <a:pt x="1424" y="246"/>
                    </a:lnTo>
                    <a:lnTo>
                      <a:pt x="1400" y="246"/>
                    </a:lnTo>
                    <a:lnTo>
                      <a:pt x="1400" y="241"/>
                    </a:lnTo>
                    <a:lnTo>
                      <a:pt x="1366" y="241"/>
                    </a:lnTo>
                    <a:lnTo>
                      <a:pt x="1371" y="241"/>
                    </a:lnTo>
                    <a:lnTo>
                      <a:pt x="1361" y="236"/>
                    </a:lnTo>
                    <a:lnTo>
                      <a:pt x="1352" y="236"/>
                    </a:lnTo>
                    <a:lnTo>
                      <a:pt x="1361" y="236"/>
                    </a:lnTo>
                    <a:lnTo>
                      <a:pt x="1342" y="236"/>
                    </a:lnTo>
                    <a:lnTo>
                      <a:pt x="1313" y="230"/>
                    </a:lnTo>
                    <a:lnTo>
                      <a:pt x="1318" y="230"/>
                    </a:lnTo>
                    <a:lnTo>
                      <a:pt x="1304" y="225"/>
                    </a:lnTo>
                    <a:lnTo>
                      <a:pt x="1299" y="225"/>
                    </a:lnTo>
                    <a:lnTo>
                      <a:pt x="1270" y="220"/>
                    </a:lnTo>
                    <a:lnTo>
                      <a:pt x="1294" y="225"/>
                    </a:lnTo>
                    <a:lnTo>
                      <a:pt x="1275" y="220"/>
                    </a:lnTo>
                    <a:lnTo>
                      <a:pt x="1279" y="225"/>
                    </a:lnTo>
                    <a:lnTo>
                      <a:pt x="1255" y="220"/>
                    </a:lnTo>
                    <a:lnTo>
                      <a:pt x="1221" y="209"/>
                    </a:lnTo>
                    <a:lnTo>
                      <a:pt x="1163" y="199"/>
                    </a:lnTo>
                    <a:lnTo>
                      <a:pt x="1163" y="204"/>
                    </a:lnTo>
                    <a:lnTo>
                      <a:pt x="1159" y="199"/>
                    </a:lnTo>
                    <a:lnTo>
                      <a:pt x="1149" y="199"/>
                    </a:lnTo>
                    <a:lnTo>
                      <a:pt x="1134" y="199"/>
                    </a:lnTo>
                    <a:lnTo>
                      <a:pt x="1139" y="199"/>
                    </a:lnTo>
                    <a:lnTo>
                      <a:pt x="1125" y="194"/>
                    </a:lnTo>
                    <a:lnTo>
                      <a:pt x="1115" y="194"/>
                    </a:lnTo>
                    <a:lnTo>
                      <a:pt x="1125" y="194"/>
                    </a:lnTo>
                    <a:lnTo>
                      <a:pt x="1096" y="188"/>
                    </a:lnTo>
                    <a:lnTo>
                      <a:pt x="1101" y="188"/>
                    </a:lnTo>
                    <a:lnTo>
                      <a:pt x="1062" y="183"/>
                    </a:lnTo>
                    <a:lnTo>
                      <a:pt x="1009" y="173"/>
                    </a:lnTo>
                    <a:lnTo>
                      <a:pt x="999" y="173"/>
                    </a:lnTo>
                    <a:lnTo>
                      <a:pt x="985" y="167"/>
                    </a:lnTo>
                    <a:lnTo>
                      <a:pt x="985" y="173"/>
                    </a:lnTo>
                    <a:lnTo>
                      <a:pt x="941" y="162"/>
                    </a:lnTo>
                    <a:lnTo>
                      <a:pt x="922" y="157"/>
                    </a:lnTo>
                    <a:lnTo>
                      <a:pt x="864" y="152"/>
                    </a:lnTo>
                    <a:lnTo>
                      <a:pt x="801" y="136"/>
                    </a:lnTo>
                    <a:lnTo>
                      <a:pt x="796" y="136"/>
                    </a:lnTo>
                    <a:lnTo>
                      <a:pt x="787" y="136"/>
                    </a:lnTo>
                    <a:lnTo>
                      <a:pt x="767" y="131"/>
                    </a:lnTo>
                    <a:lnTo>
                      <a:pt x="705" y="120"/>
                    </a:lnTo>
                    <a:lnTo>
                      <a:pt x="685" y="120"/>
                    </a:lnTo>
                    <a:lnTo>
                      <a:pt x="690" y="120"/>
                    </a:lnTo>
                    <a:lnTo>
                      <a:pt x="652" y="110"/>
                    </a:lnTo>
                    <a:lnTo>
                      <a:pt x="656" y="110"/>
                    </a:lnTo>
                    <a:lnTo>
                      <a:pt x="637" y="110"/>
                    </a:lnTo>
                    <a:lnTo>
                      <a:pt x="632" y="110"/>
                    </a:lnTo>
                    <a:lnTo>
                      <a:pt x="584" y="99"/>
                    </a:lnTo>
                    <a:lnTo>
                      <a:pt x="589" y="99"/>
                    </a:lnTo>
                    <a:lnTo>
                      <a:pt x="560" y="94"/>
                    </a:lnTo>
                    <a:lnTo>
                      <a:pt x="536" y="94"/>
                    </a:lnTo>
                    <a:lnTo>
                      <a:pt x="521" y="89"/>
                    </a:lnTo>
                    <a:lnTo>
                      <a:pt x="507" y="89"/>
                    </a:lnTo>
                    <a:lnTo>
                      <a:pt x="497" y="83"/>
                    </a:lnTo>
                    <a:lnTo>
                      <a:pt x="478" y="83"/>
                    </a:lnTo>
                    <a:lnTo>
                      <a:pt x="468" y="78"/>
                    </a:lnTo>
                    <a:lnTo>
                      <a:pt x="439" y="73"/>
                    </a:lnTo>
                    <a:lnTo>
                      <a:pt x="458" y="78"/>
                    </a:lnTo>
                    <a:lnTo>
                      <a:pt x="454" y="78"/>
                    </a:lnTo>
                    <a:lnTo>
                      <a:pt x="458" y="78"/>
                    </a:lnTo>
                    <a:lnTo>
                      <a:pt x="429" y="73"/>
                    </a:lnTo>
                    <a:lnTo>
                      <a:pt x="425" y="73"/>
                    </a:lnTo>
                    <a:lnTo>
                      <a:pt x="429" y="73"/>
                    </a:lnTo>
                    <a:lnTo>
                      <a:pt x="425" y="73"/>
                    </a:lnTo>
                    <a:lnTo>
                      <a:pt x="415" y="68"/>
                    </a:lnTo>
                    <a:lnTo>
                      <a:pt x="400" y="68"/>
                    </a:lnTo>
                    <a:lnTo>
                      <a:pt x="405" y="68"/>
                    </a:lnTo>
                    <a:lnTo>
                      <a:pt x="415" y="73"/>
                    </a:lnTo>
                    <a:lnTo>
                      <a:pt x="405" y="68"/>
                    </a:lnTo>
                    <a:lnTo>
                      <a:pt x="400" y="68"/>
                    </a:lnTo>
                    <a:lnTo>
                      <a:pt x="381" y="62"/>
                    </a:lnTo>
                    <a:lnTo>
                      <a:pt x="338" y="57"/>
                    </a:lnTo>
                    <a:lnTo>
                      <a:pt x="333" y="57"/>
                    </a:lnTo>
                    <a:lnTo>
                      <a:pt x="338" y="57"/>
                    </a:lnTo>
                    <a:lnTo>
                      <a:pt x="313" y="52"/>
                    </a:lnTo>
                    <a:lnTo>
                      <a:pt x="304" y="52"/>
                    </a:lnTo>
                    <a:lnTo>
                      <a:pt x="309" y="52"/>
                    </a:lnTo>
                    <a:lnTo>
                      <a:pt x="236" y="41"/>
                    </a:lnTo>
                    <a:lnTo>
                      <a:pt x="241" y="41"/>
                    </a:lnTo>
                    <a:lnTo>
                      <a:pt x="140" y="21"/>
                    </a:lnTo>
                    <a:lnTo>
                      <a:pt x="120" y="21"/>
                    </a:lnTo>
                    <a:lnTo>
                      <a:pt x="111" y="21"/>
                    </a:lnTo>
                    <a:lnTo>
                      <a:pt x="67" y="10"/>
                    </a:lnTo>
                    <a:lnTo>
                      <a:pt x="72" y="10"/>
                    </a:lnTo>
                    <a:lnTo>
                      <a:pt x="53" y="10"/>
                    </a:lnTo>
                    <a:lnTo>
                      <a:pt x="48" y="5"/>
                    </a:lnTo>
                    <a:lnTo>
                      <a:pt x="33" y="5"/>
                    </a:lnTo>
                    <a:lnTo>
                      <a:pt x="19" y="0"/>
                    </a:lnTo>
                    <a:lnTo>
                      <a:pt x="0" y="0"/>
                    </a:lnTo>
                    <a:lnTo>
                      <a:pt x="9" y="0"/>
                    </a:lnTo>
                    <a:lnTo>
                      <a:pt x="4" y="0"/>
                    </a:lnTo>
                    <a:lnTo>
                      <a:pt x="0" y="0"/>
                    </a:lnTo>
                    <a:lnTo>
                      <a:pt x="9" y="5"/>
                    </a:lnTo>
                    <a:lnTo>
                      <a:pt x="19" y="5"/>
                    </a:lnTo>
                    <a:lnTo>
                      <a:pt x="24" y="5"/>
                    </a:lnTo>
                    <a:lnTo>
                      <a:pt x="14" y="5"/>
                    </a:lnTo>
                    <a:lnTo>
                      <a:pt x="29" y="5"/>
                    </a:lnTo>
                    <a:lnTo>
                      <a:pt x="33" y="10"/>
                    </a:lnTo>
                    <a:lnTo>
                      <a:pt x="43" y="10"/>
                    </a:lnTo>
                    <a:lnTo>
                      <a:pt x="38" y="10"/>
                    </a:lnTo>
                    <a:lnTo>
                      <a:pt x="43" y="10"/>
                    </a:lnTo>
                    <a:lnTo>
                      <a:pt x="48" y="10"/>
                    </a:lnTo>
                    <a:lnTo>
                      <a:pt x="58" y="10"/>
                    </a:lnTo>
                    <a:lnTo>
                      <a:pt x="53" y="10"/>
                    </a:lnTo>
                    <a:lnTo>
                      <a:pt x="67" y="15"/>
                    </a:lnTo>
                    <a:lnTo>
                      <a:pt x="87" y="15"/>
                    </a:lnTo>
                    <a:lnTo>
                      <a:pt x="101" y="21"/>
                    </a:lnTo>
                    <a:lnTo>
                      <a:pt x="115" y="21"/>
                    </a:lnTo>
                    <a:lnTo>
                      <a:pt x="149" y="26"/>
                    </a:lnTo>
                    <a:lnTo>
                      <a:pt x="144" y="26"/>
                    </a:lnTo>
                    <a:lnTo>
                      <a:pt x="159" y="31"/>
                    </a:lnTo>
                    <a:lnTo>
                      <a:pt x="173" y="31"/>
                    </a:lnTo>
                    <a:lnTo>
                      <a:pt x="169" y="31"/>
                    </a:lnTo>
                    <a:lnTo>
                      <a:pt x="183" y="31"/>
                    </a:lnTo>
                    <a:lnTo>
                      <a:pt x="188" y="36"/>
                    </a:lnTo>
                    <a:lnTo>
                      <a:pt x="202" y="36"/>
                    </a:lnTo>
                    <a:lnTo>
                      <a:pt x="212" y="41"/>
                    </a:lnTo>
                    <a:lnTo>
                      <a:pt x="207" y="41"/>
                    </a:lnTo>
                    <a:close/>
                  </a:path>
                </a:pathLst>
              </a:custGeom>
              <a:solidFill>
                <a:srgbClr val="CCDADA"/>
              </a:solidFill>
              <a:ln w="9525">
                <a:noFill/>
                <a:round/>
                <a:headEnd/>
                <a:tailEnd/>
              </a:ln>
            </p:spPr>
            <p:txBody>
              <a:bodyPr/>
              <a:lstStyle/>
              <a:p>
                <a:endParaRPr lang="it-IT"/>
              </a:p>
            </p:txBody>
          </p:sp>
          <p:sp>
            <p:nvSpPr>
              <p:cNvPr id="4120" name="Freeform 17"/>
              <p:cNvSpPr>
                <a:spLocks/>
              </p:cNvSpPr>
              <p:nvPr/>
            </p:nvSpPr>
            <p:spPr bwMode="auto">
              <a:xfrm>
                <a:off x="-2724" y="-513"/>
                <a:ext cx="2429" cy="431"/>
              </a:xfrm>
              <a:custGeom>
                <a:avLst/>
                <a:gdLst>
                  <a:gd name="T0" fmla="*/ 276 w 2429"/>
                  <a:gd name="T1" fmla="*/ 53 h 431"/>
                  <a:gd name="T2" fmla="*/ 300 w 2429"/>
                  <a:gd name="T3" fmla="*/ 58 h 431"/>
                  <a:gd name="T4" fmla="*/ 343 w 2429"/>
                  <a:gd name="T5" fmla="*/ 68 h 431"/>
                  <a:gd name="T6" fmla="*/ 430 w 2429"/>
                  <a:gd name="T7" fmla="*/ 79 h 431"/>
                  <a:gd name="T8" fmla="*/ 507 w 2429"/>
                  <a:gd name="T9" fmla="*/ 95 h 431"/>
                  <a:gd name="T10" fmla="*/ 691 w 2429"/>
                  <a:gd name="T11" fmla="*/ 126 h 431"/>
                  <a:gd name="T12" fmla="*/ 763 w 2429"/>
                  <a:gd name="T13" fmla="*/ 142 h 431"/>
                  <a:gd name="T14" fmla="*/ 841 w 2429"/>
                  <a:gd name="T15" fmla="*/ 152 h 431"/>
                  <a:gd name="T16" fmla="*/ 855 w 2429"/>
                  <a:gd name="T17" fmla="*/ 158 h 431"/>
                  <a:gd name="T18" fmla="*/ 976 w 2429"/>
                  <a:gd name="T19" fmla="*/ 179 h 431"/>
                  <a:gd name="T20" fmla="*/ 1101 w 2429"/>
                  <a:gd name="T21" fmla="*/ 200 h 431"/>
                  <a:gd name="T22" fmla="*/ 1212 w 2429"/>
                  <a:gd name="T23" fmla="*/ 221 h 431"/>
                  <a:gd name="T24" fmla="*/ 1449 w 2429"/>
                  <a:gd name="T25" fmla="*/ 263 h 431"/>
                  <a:gd name="T26" fmla="*/ 1550 w 2429"/>
                  <a:gd name="T27" fmla="*/ 278 h 431"/>
                  <a:gd name="T28" fmla="*/ 1691 w 2429"/>
                  <a:gd name="T29" fmla="*/ 299 h 431"/>
                  <a:gd name="T30" fmla="*/ 1753 w 2429"/>
                  <a:gd name="T31" fmla="*/ 310 h 431"/>
                  <a:gd name="T32" fmla="*/ 1777 w 2429"/>
                  <a:gd name="T33" fmla="*/ 315 h 431"/>
                  <a:gd name="T34" fmla="*/ 1884 w 2429"/>
                  <a:gd name="T35" fmla="*/ 336 h 431"/>
                  <a:gd name="T36" fmla="*/ 1932 w 2429"/>
                  <a:gd name="T37" fmla="*/ 341 h 431"/>
                  <a:gd name="T38" fmla="*/ 1975 w 2429"/>
                  <a:gd name="T39" fmla="*/ 352 h 431"/>
                  <a:gd name="T40" fmla="*/ 2111 w 2429"/>
                  <a:gd name="T41" fmla="*/ 373 h 431"/>
                  <a:gd name="T42" fmla="*/ 2193 w 2429"/>
                  <a:gd name="T43" fmla="*/ 389 h 431"/>
                  <a:gd name="T44" fmla="*/ 2241 w 2429"/>
                  <a:gd name="T45" fmla="*/ 399 h 431"/>
                  <a:gd name="T46" fmla="*/ 2299 w 2429"/>
                  <a:gd name="T47" fmla="*/ 410 h 431"/>
                  <a:gd name="T48" fmla="*/ 2391 w 2429"/>
                  <a:gd name="T49" fmla="*/ 425 h 431"/>
                  <a:gd name="T50" fmla="*/ 2425 w 2429"/>
                  <a:gd name="T51" fmla="*/ 431 h 431"/>
                  <a:gd name="T52" fmla="*/ 2391 w 2429"/>
                  <a:gd name="T53" fmla="*/ 420 h 431"/>
                  <a:gd name="T54" fmla="*/ 2328 w 2429"/>
                  <a:gd name="T55" fmla="*/ 410 h 431"/>
                  <a:gd name="T56" fmla="*/ 2280 w 2429"/>
                  <a:gd name="T57" fmla="*/ 404 h 431"/>
                  <a:gd name="T58" fmla="*/ 2193 w 2429"/>
                  <a:gd name="T59" fmla="*/ 389 h 431"/>
                  <a:gd name="T60" fmla="*/ 2154 w 2429"/>
                  <a:gd name="T61" fmla="*/ 383 h 431"/>
                  <a:gd name="T62" fmla="*/ 2130 w 2429"/>
                  <a:gd name="T63" fmla="*/ 378 h 431"/>
                  <a:gd name="T64" fmla="*/ 2048 w 2429"/>
                  <a:gd name="T65" fmla="*/ 362 h 431"/>
                  <a:gd name="T66" fmla="*/ 1985 w 2429"/>
                  <a:gd name="T67" fmla="*/ 352 h 431"/>
                  <a:gd name="T68" fmla="*/ 1889 w 2429"/>
                  <a:gd name="T69" fmla="*/ 331 h 431"/>
                  <a:gd name="T70" fmla="*/ 1869 w 2429"/>
                  <a:gd name="T71" fmla="*/ 331 h 431"/>
                  <a:gd name="T72" fmla="*/ 1816 w 2429"/>
                  <a:gd name="T73" fmla="*/ 320 h 431"/>
                  <a:gd name="T74" fmla="*/ 1768 w 2429"/>
                  <a:gd name="T75" fmla="*/ 310 h 431"/>
                  <a:gd name="T76" fmla="*/ 1739 w 2429"/>
                  <a:gd name="T77" fmla="*/ 305 h 431"/>
                  <a:gd name="T78" fmla="*/ 1676 w 2429"/>
                  <a:gd name="T79" fmla="*/ 294 h 431"/>
                  <a:gd name="T80" fmla="*/ 1637 w 2429"/>
                  <a:gd name="T81" fmla="*/ 289 h 431"/>
                  <a:gd name="T82" fmla="*/ 1565 w 2429"/>
                  <a:gd name="T83" fmla="*/ 278 h 431"/>
                  <a:gd name="T84" fmla="*/ 1464 w 2429"/>
                  <a:gd name="T85" fmla="*/ 257 h 431"/>
                  <a:gd name="T86" fmla="*/ 1401 w 2429"/>
                  <a:gd name="T87" fmla="*/ 247 h 431"/>
                  <a:gd name="T88" fmla="*/ 1343 w 2429"/>
                  <a:gd name="T89" fmla="*/ 236 h 431"/>
                  <a:gd name="T90" fmla="*/ 1280 w 2429"/>
                  <a:gd name="T91" fmla="*/ 226 h 431"/>
                  <a:gd name="T92" fmla="*/ 1150 w 2429"/>
                  <a:gd name="T93" fmla="*/ 205 h 431"/>
                  <a:gd name="T94" fmla="*/ 1101 w 2429"/>
                  <a:gd name="T95" fmla="*/ 194 h 431"/>
                  <a:gd name="T96" fmla="*/ 981 w 2429"/>
                  <a:gd name="T97" fmla="*/ 173 h 431"/>
                  <a:gd name="T98" fmla="*/ 797 w 2429"/>
                  <a:gd name="T99" fmla="*/ 142 h 431"/>
                  <a:gd name="T100" fmla="*/ 652 w 2429"/>
                  <a:gd name="T101" fmla="*/ 116 h 431"/>
                  <a:gd name="T102" fmla="*/ 536 w 2429"/>
                  <a:gd name="T103" fmla="*/ 95 h 431"/>
                  <a:gd name="T104" fmla="*/ 478 w 2429"/>
                  <a:gd name="T105" fmla="*/ 84 h 431"/>
                  <a:gd name="T106" fmla="*/ 454 w 2429"/>
                  <a:gd name="T107" fmla="*/ 79 h 431"/>
                  <a:gd name="T108" fmla="*/ 406 w 2429"/>
                  <a:gd name="T109" fmla="*/ 74 h 431"/>
                  <a:gd name="T110" fmla="*/ 338 w 2429"/>
                  <a:gd name="T111" fmla="*/ 63 h 431"/>
                  <a:gd name="T112" fmla="*/ 121 w 2429"/>
                  <a:gd name="T113" fmla="*/ 26 h 431"/>
                  <a:gd name="T114" fmla="*/ 34 w 2429"/>
                  <a:gd name="T115" fmla="*/ 11 h 431"/>
                  <a:gd name="T116" fmla="*/ 15 w 2429"/>
                  <a:gd name="T117" fmla="*/ 11 h 431"/>
                  <a:gd name="T118" fmla="*/ 53 w 2429"/>
                  <a:gd name="T119" fmla="*/ 16 h 431"/>
                  <a:gd name="T120" fmla="*/ 150 w 2429"/>
                  <a:gd name="T121" fmla="*/ 32 h 431"/>
                  <a:gd name="T122" fmla="*/ 184 w 2429"/>
                  <a:gd name="T123" fmla="*/ 37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9"/>
                  <a:gd name="T187" fmla="*/ 0 h 431"/>
                  <a:gd name="T188" fmla="*/ 2429 w 2429"/>
                  <a:gd name="T189" fmla="*/ 431 h 4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9" h="431">
                    <a:moveTo>
                      <a:pt x="208" y="42"/>
                    </a:moveTo>
                    <a:lnTo>
                      <a:pt x="208" y="42"/>
                    </a:lnTo>
                    <a:lnTo>
                      <a:pt x="213" y="42"/>
                    </a:lnTo>
                    <a:lnTo>
                      <a:pt x="222" y="47"/>
                    </a:lnTo>
                    <a:lnTo>
                      <a:pt x="242" y="47"/>
                    </a:lnTo>
                    <a:lnTo>
                      <a:pt x="271" y="53"/>
                    </a:lnTo>
                    <a:lnTo>
                      <a:pt x="276" y="53"/>
                    </a:lnTo>
                    <a:lnTo>
                      <a:pt x="271" y="53"/>
                    </a:lnTo>
                    <a:lnTo>
                      <a:pt x="280" y="53"/>
                    </a:lnTo>
                    <a:lnTo>
                      <a:pt x="276" y="53"/>
                    </a:lnTo>
                    <a:lnTo>
                      <a:pt x="280" y="53"/>
                    </a:lnTo>
                    <a:lnTo>
                      <a:pt x="276" y="53"/>
                    </a:lnTo>
                    <a:lnTo>
                      <a:pt x="300" y="58"/>
                    </a:lnTo>
                    <a:lnTo>
                      <a:pt x="295" y="58"/>
                    </a:lnTo>
                    <a:lnTo>
                      <a:pt x="285" y="53"/>
                    </a:lnTo>
                    <a:lnTo>
                      <a:pt x="285" y="58"/>
                    </a:lnTo>
                    <a:lnTo>
                      <a:pt x="314" y="63"/>
                    </a:lnTo>
                    <a:lnTo>
                      <a:pt x="314" y="58"/>
                    </a:lnTo>
                    <a:lnTo>
                      <a:pt x="343" y="68"/>
                    </a:lnTo>
                    <a:lnTo>
                      <a:pt x="362" y="68"/>
                    </a:lnTo>
                    <a:lnTo>
                      <a:pt x="358" y="68"/>
                    </a:lnTo>
                    <a:lnTo>
                      <a:pt x="377" y="74"/>
                    </a:lnTo>
                    <a:lnTo>
                      <a:pt x="372" y="68"/>
                    </a:lnTo>
                    <a:lnTo>
                      <a:pt x="382" y="74"/>
                    </a:lnTo>
                    <a:lnTo>
                      <a:pt x="387" y="74"/>
                    </a:lnTo>
                    <a:lnTo>
                      <a:pt x="430" y="79"/>
                    </a:lnTo>
                    <a:lnTo>
                      <a:pt x="488" y="95"/>
                    </a:lnTo>
                    <a:lnTo>
                      <a:pt x="498" y="95"/>
                    </a:lnTo>
                    <a:lnTo>
                      <a:pt x="503" y="95"/>
                    </a:lnTo>
                    <a:lnTo>
                      <a:pt x="507" y="95"/>
                    </a:lnTo>
                    <a:lnTo>
                      <a:pt x="556" y="105"/>
                    </a:lnTo>
                    <a:lnTo>
                      <a:pt x="575" y="105"/>
                    </a:lnTo>
                    <a:lnTo>
                      <a:pt x="638" y="116"/>
                    </a:lnTo>
                    <a:lnTo>
                      <a:pt x="662" y="121"/>
                    </a:lnTo>
                    <a:lnTo>
                      <a:pt x="691" y="126"/>
                    </a:lnTo>
                    <a:lnTo>
                      <a:pt x="705" y="131"/>
                    </a:lnTo>
                    <a:lnTo>
                      <a:pt x="715" y="131"/>
                    </a:lnTo>
                    <a:lnTo>
                      <a:pt x="720" y="131"/>
                    </a:lnTo>
                    <a:lnTo>
                      <a:pt x="725" y="131"/>
                    </a:lnTo>
                    <a:lnTo>
                      <a:pt x="720" y="131"/>
                    </a:lnTo>
                    <a:lnTo>
                      <a:pt x="744" y="137"/>
                    </a:lnTo>
                    <a:lnTo>
                      <a:pt x="763" y="142"/>
                    </a:lnTo>
                    <a:lnTo>
                      <a:pt x="758" y="137"/>
                    </a:lnTo>
                    <a:lnTo>
                      <a:pt x="768" y="142"/>
                    </a:lnTo>
                    <a:lnTo>
                      <a:pt x="797" y="147"/>
                    </a:lnTo>
                    <a:lnTo>
                      <a:pt x="792" y="147"/>
                    </a:lnTo>
                    <a:lnTo>
                      <a:pt x="845" y="152"/>
                    </a:lnTo>
                    <a:lnTo>
                      <a:pt x="841" y="152"/>
                    </a:lnTo>
                    <a:lnTo>
                      <a:pt x="845" y="152"/>
                    </a:lnTo>
                    <a:lnTo>
                      <a:pt x="850" y="152"/>
                    </a:lnTo>
                    <a:lnTo>
                      <a:pt x="855" y="152"/>
                    </a:lnTo>
                    <a:lnTo>
                      <a:pt x="850" y="152"/>
                    </a:lnTo>
                    <a:lnTo>
                      <a:pt x="855" y="158"/>
                    </a:lnTo>
                    <a:lnTo>
                      <a:pt x="874" y="158"/>
                    </a:lnTo>
                    <a:lnTo>
                      <a:pt x="913" y="168"/>
                    </a:lnTo>
                    <a:lnTo>
                      <a:pt x="923" y="168"/>
                    </a:lnTo>
                    <a:lnTo>
                      <a:pt x="961" y="173"/>
                    </a:lnTo>
                    <a:lnTo>
                      <a:pt x="966" y="173"/>
                    </a:lnTo>
                    <a:lnTo>
                      <a:pt x="976" y="179"/>
                    </a:lnTo>
                    <a:lnTo>
                      <a:pt x="1014" y="184"/>
                    </a:lnTo>
                    <a:lnTo>
                      <a:pt x="1010" y="184"/>
                    </a:lnTo>
                    <a:lnTo>
                      <a:pt x="1014" y="184"/>
                    </a:lnTo>
                    <a:lnTo>
                      <a:pt x="1082" y="194"/>
                    </a:lnTo>
                    <a:lnTo>
                      <a:pt x="1101" y="200"/>
                    </a:lnTo>
                    <a:lnTo>
                      <a:pt x="1150" y="205"/>
                    </a:lnTo>
                    <a:lnTo>
                      <a:pt x="1208" y="221"/>
                    </a:lnTo>
                    <a:lnTo>
                      <a:pt x="1208" y="215"/>
                    </a:lnTo>
                    <a:lnTo>
                      <a:pt x="1217" y="221"/>
                    </a:lnTo>
                    <a:lnTo>
                      <a:pt x="1212" y="221"/>
                    </a:lnTo>
                    <a:lnTo>
                      <a:pt x="1328" y="242"/>
                    </a:lnTo>
                    <a:lnTo>
                      <a:pt x="1352" y="242"/>
                    </a:lnTo>
                    <a:lnTo>
                      <a:pt x="1348" y="242"/>
                    </a:lnTo>
                    <a:lnTo>
                      <a:pt x="1430" y="257"/>
                    </a:lnTo>
                    <a:lnTo>
                      <a:pt x="1425" y="257"/>
                    </a:lnTo>
                    <a:lnTo>
                      <a:pt x="1449" y="257"/>
                    </a:lnTo>
                    <a:lnTo>
                      <a:pt x="1449" y="263"/>
                    </a:lnTo>
                    <a:lnTo>
                      <a:pt x="1468" y="263"/>
                    </a:lnTo>
                    <a:lnTo>
                      <a:pt x="1464" y="263"/>
                    </a:lnTo>
                    <a:lnTo>
                      <a:pt x="1478" y="268"/>
                    </a:lnTo>
                    <a:lnTo>
                      <a:pt x="1507" y="268"/>
                    </a:lnTo>
                    <a:lnTo>
                      <a:pt x="1526" y="273"/>
                    </a:lnTo>
                    <a:lnTo>
                      <a:pt x="1550" y="278"/>
                    </a:lnTo>
                    <a:lnTo>
                      <a:pt x="1555" y="278"/>
                    </a:lnTo>
                    <a:lnTo>
                      <a:pt x="1565" y="278"/>
                    </a:lnTo>
                    <a:lnTo>
                      <a:pt x="1599" y="289"/>
                    </a:lnTo>
                    <a:lnTo>
                      <a:pt x="1662" y="294"/>
                    </a:lnTo>
                    <a:lnTo>
                      <a:pt x="1642" y="294"/>
                    </a:lnTo>
                    <a:lnTo>
                      <a:pt x="1691" y="299"/>
                    </a:lnTo>
                    <a:lnTo>
                      <a:pt x="1686" y="299"/>
                    </a:lnTo>
                    <a:lnTo>
                      <a:pt x="1739" y="310"/>
                    </a:lnTo>
                    <a:lnTo>
                      <a:pt x="1734" y="310"/>
                    </a:lnTo>
                    <a:lnTo>
                      <a:pt x="1739" y="310"/>
                    </a:lnTo>
                    <a:lnTo>
                      <a:pt x="1753" y="310"/>
                    </a:lnTo>
                    <a:lnTo>
                      <a:pt x="1758" y="315"/>
                    </a:lnTo>
                    <a:lnTo>
                      <a:pt x="1763" y="315"/>
                    </a:lnTo>
                    <a:lnTo>
                      <a:pt x="1782" y="315"/>
                    </a:lnTo>
                    <a:lnTo>
                      <a:pt x="1777" y="315"/>
                    </a:lnTo>
                    <a:lnTo>
                      <a:pt x="1797" y="320"/>
                    </a:lnTo>
                    <a:lnTo>
                      <a:pt x="1840" y="326"/>
                    </a:lnTo>
                    <a:lnTo>
                      <a:pt x="1845" y="331"/>
                    </a:lnTo>
                    <a:lnTo>
                      <a:pt x="1855" y="331"/>
                    </a:lnTo>
                    <a:lnTo>
                      <a:pt x="1850" y="331"/>
                    </a:lnTo>
                    <a:lnTo>
                      <a:pt x="1874" y="331"/>
                    </a:lnTo>
                    <a:lnTo>
                      <a:pt x="1864" y="331"/>
                    </a:lnTo>
                    <a:lnTo>
                      <a:pt x="1884" y="336"/>
                    </a:lnTo>
                    <a:lnTo>
                      <a:pt x="1874" y="331"/>
                    </a:lnTo>
                    <a:lnTo>
                      <a:pt x="1884" y="336"/>
                    </a:lnTo>
                    <a:lnTo>
                      <a:pt x="1893" y="336"/>
                    </a:lnTo>
                    <a:lnTo>
                      <a:pt x="1908" y="341"/>
                    </a:lnTo>
                    <a:lnTo>
                      <a:pt x="1932" y="341"/>
                    </a:lnTo>
                    <a:lnTo>
                      <a:pt x="1937" y="347"/>
                    </a:lnTo>
                    <a:lnTo>
                      <a:pt x="1946" y="347"/>
                    </a:lnTo>
                    <a:lnTo>
                      <a:pt x="1980" y="352"/>
                    </a:lnTo>
                    <a:lnTo>
                      <a:pt x="1975" y="352"/>
                    </a:lnTo>
                    <a:lnTo>
                      <a:pt x="2029" y="362"/>
                    </a:lnTo>
                    <a:lnTo>
                      <a:pt x="2024" y="357"/>
                    </a:lnTo>
                    <a:lnTo>
                      <a:pt x="2048" y="362"/>
                    </a:lnTo>
                    <a:lnTo>
                      <a:pt x="2043" y="362"/>
                    </a:lnTo>
                    <a:lnTo>
                      <a:pt x="2087" y="368"/>
                    </a:lnTo>
                    <a:lnTo>
                      <a:pt x="2082" y="368"/>
                    </a:lnTo>
                    <a:lnTo>
                      <a:pt x="2111" y="373"/>
                    </a:lnTo>
                    <a:lnTo>
                      <a:pt x="2173" y="389"/>
                    </a:lnTo>
                    <a:lnTo>
                      <a:pt x="2173" y="383"/>
                    </a:lnTo>
                    <a:lnTo>
                      <a:pt x="2188" y="389"/>
                    </a:lnTo>
                    <a:lnTo>
                      <a:pt x="2183" y="389"/>
                    </a:lnTo>
                    <a:lnTo>
                      <a:pt x="2193" y="389"/>
                    </a:lnTo>
                    <a:lnTo>
                      <a:pt x="2198" y="389"/>
                    </a:lnTo>
                    <a:lnTo>
                      <a:pt x="2212" y="394"/>
                    </a:lnTo>
                    <a:lnTo>
                      <a:pt x="2227" y="394"/>
                    </a:lnTo>
                    <a:lnTo>
                      <a:pt x="2222" y="394"/>
                    </a:lnTo>
                    <a:lnTo>
                      <a:pt x="2241" y="399"/>
                    </a:lnTo>
                    <a:lnTo>
                      <a:pt x="2231" y="394"/>
                    </a:lnTo>
                    <a:lnTo>
                      <a:pt x="2241" y="399"/>
                    </a:lnTo>
                    <a:lnTo>
                      <a:pt x="2251" y="399"/>
                    </a:lnTo>
                    <a:lnTo>
                      <a:pt x="2280" y="404"/>
                    </a:lnTo>
                    <a:lnTo>
                      <a:pt x="2275" y="404"/>
                    </a:lnTo>
                    <a:lnTo>
                      <a:pt x="2285" y="404"/>
                    </a:lnTo>
                    <a:lnTo>
                      <a:pt x="2299" y="410"/>
                    </a:lnTo>
                    <a:lnTo>
                      <a:pt x="2304" y="410"/>
                    </a:lnTo>
                    <a:lnTo>
                      <a:pt x="2309" y="410"/>
                    </a:lnTo>
                    <a:lnTo>
                      <a:pt x="2304" y="410"/>
                    </a:lnTo>
                    <a:lnTo>
                      <a:pt x="2347" y="415"/>
                    </a:lnTo>
                    <a:lnTo>
                      <a:pt x="2376" y="420"/>
                    </a:lnTo>
                    <a:lnTo>
                      <a:pt x="2371" y="420"/>
                    </a:lnTo>
                    <a:lnTo>
                      <a:pt x="2391" y="425"/>
                    </a:lnTo>
                    <a:lnTo>
                      <a:pt x="2400" y="425"/>
                    </a:lnTo>
                    <a:lnTo>
                      <a:pt x="2396" y="425"/>
                    </a:lnTo>
                    <a:lnTo>
                      <a:pt x="2415" y="431"/>
                    </a:lnTo>
                    <a:lnTo>
                      <a:pt x="2410" y="425"/>
                    </a:lnTo>
                    <a:lnTo>
                      <a:pt x="2429" y="431"/>
                    </a:lnTo>
                    <a:lnTo>
                      <a:pt x="2425" y="431"/>
                    </a:lnTo>
                    <a:lnTo>
                      <a:pt x="2415" y="425"/>
                    </a:lnTo>
                    <a:lnTo>
                      <a:pt x="2420" y="431"/>
                    </a:lnTo>
                    <a:lnTo>
                      <a:pt x="2391" y="425"/>
                    </a:lnTo>
                    <a:lnTo>
                      <a:pt x="2396" y="425"/>
                    </a:lnTo>
                    <a:lnTo>
                      <a:pt x="2386" y="425"/>
                    </a:lnTo>
                    <a:lnTo>
                      <a:pt x="2386" y="420"/>
                    </a:lnTo>
                    <a:lnTo>
                      <a:pt x="2391" y="420"/>
                    </a:lnTo>
                    <a:lnTo>
                      <a:pt x="2376" y="420"/>
                    </a:lnTo>
                    <a:lnTo>
                      <a:pt x="2371" y="420"/>
                    </a:lnTo>
                    <a:lnTo>
                      <a:pt x="2352" y="415"/>
                    </a:lnTo>
                    <a:lnTo>
                      <a:pt x="2338" y="415"/>
                    </a:lnTo>
                    <a:lnTo>
                      <a:pt x="2328" y="410"/>
                    </a:lnTo>
                    <a:lnTo>
                      <a:pt x="2323" y="410"/>
                    </a:lnTo>
                    <a:lnTo>
                      <a:pt x="2299" y="404"/>
                    </a:lnTo>
                    <a:lnTo>
                      <a:pt x="2280" y="404"/>
                    </a:lnTo>
                    <a:lnTo>
                      <a:pt x="2285" y="404"/>
                    </a:lnTo>
                    <a:lnTo>
                      <a:pt x="2260" y="399"/>
                    </a:lnTo>
                    <a:lnTo>
                      <a:pt x="2236" y="394"/>
                    </a:lnTo>
                    <a:lnTo>
                      <a:pt x="2207" y="389"/>
                    </a:lnTo>
                    <a:lnTo>
                      <a:pt x="2212" y="389"/>
                    </a:lnTo>
                    <a:lnTo>
                      <a:pt x="2193" y="389"/>
                    </a:lnTo>
                    <a:lnTo>
                      <a:pt x="2198" y="389"/>
                    </a:lnTo>
                    <a:lnTo>
                      <a:pt x="2188" y="389"/>
                    </a:lnTo>
                    <a:lnTo>
                      <a:pt x="2183" y="383"/>
                    </a:lnTo>
                    <a:lnTo>
                      <a:pt x="2154" y="378"/>
                    </a:lnTo>
                    <a:lnTo>
                      <a:pt x="2154" y="383"/>
                    </a:lnTo>
                    <a:lnTo>
                      <a:pt x="2149" y="383"/>
                    </a:lnTo>
                    <a:lnTo>
                      <a:pt x="2154" y="383"/>
                    </a:lnTo>
                    <a:lnTo>
                      <a:pt x="2149" y="378"/>
                    </a:lnTo>
                    <a:lnTo>
                      <a:pt x="2154" y="378"/>
                    </a:lnTo>
                    <a:lnTo>
                      <a:pt x="2144" y="378"/>
                    </a:lnTo>
                    <a:lnTo>
                      <a:pt x="2149" y="378"/>
                    </a:lnTo>
                    <a:lnTo>
                      <a:pt x="2135" y="378"/>
                    </a:lnTo>
                    <a:lnTo>
                      <a:pt x="2130" y="378"/>
                    </a:lnTo>
                    <a:lnTo>
                      <a:pt x="2125" y="373"/>
                    </a:lnTo>
                    <a:lnTo>
                      <a:pt x="2116" y="373"/>
                    </a:lnTo>
                    <a:lnTo>
                      <a:pt x="2111" y="373"/>
                    </a:lnTo>
                    <a:lnTo>
                      <a:pt x="2096" y="368"/>
                    </a:lnTo>
                    <a:lnTo>
                      <a:pt x="2096" y="373"/>
                    </a:lnTo>
                    <a:lnTo>
                      <a:pt x="2048" y="362"/>
                    </a:lnTo>
                    <a:lnTo>
                      <a:pt x="2024" y="357"/>
                    </a:lnTo>
                    <a:lnTo>
                      <a:pt x="2019" y="357"/>
                    </a:lnTo>
                    <a:lnTo>
                      <a:pt x="2000" y="352"/>
                    </a:lnTo>
                    <a:lnTo>
                      <a:pt x="2004" y="352"/>
                    </a:lnTo>
                    <a:lnTo>
                      <a:pt x="1985" y="352"/>
                    </a:lnTo>
                    <a:lnTo>
                      <a:pt x="1975" y="347"/>
                    </a:lnTo>
                    <a:lnTo>
                      <a:pt x="1980" y="352"/>
                    </a:lnTo>
                    <a:lnTo>
                      <a:pt x="1971" y="347"/>
                    </a:lnTo>
                    <a:lnTo>
                      <a:pt x="1922" y="341"/>
                    </a:lnTo>
                    <a:lnTo>
                      <a:pt x="1927" y="341"/>
                    </a:lnTo>
                    <a:lnTo>
                      <a:pt x="1908" y="336"/>
                    </a:lnTo>
                    <a:lnTo>
                      <a:pt x="1889" y="331"/>
                    </a:lnTo>
                    <a:lnTo>
                      <a:pt x="1879" y="331"/>
                    </a:lnTo>
                    <a:lnTo>
                      <a:pt x="1874" y="331"/>
                    </a:lnTo>
                    <a:lnTo>
                      <a:pt x="1879" y="331"/>
                    </a:lnTo>
                    <a:lnTo>
                      <a:pt x="1884" y="331"/>
                    </a:lnTo>
                    <a:lnTo>
                      <a:pt x="1879" y="331"/>
                    </a:lnTo>
                    <a:lnTo>
                      <a:pt x="1869" y="331"/>
                    </a:lnTo>
                    <a:lnTo>
                      <a:pt x="1840" y="326"/>
                    </a:lnTo>
                    <a:lnTo>
                      <a:pt x="1826" y="320"/>
                    </a:lnTo>
                    <a:lnTo>
                      <a:pt x="1816" y="320"/>
                    </a:lnTo>
                    <a:lnTo>
                      <a:pt x="1811" y="320"/>
                    </a:lnTo>
                    <a:lnTo>
                      <a:pt x="1816" y="320"/>
                    </a:lnTo>
                    <a:lnTo>
                      <a:pt x="1792" y="315"/>
                    </a:lnTo>
                    <a:lnTo>
                      <a:pt x="1797" y="315"/>
                    </a:lnTo>
                    <a:lnTo>
                      <a:pt x="1787" y="315"/>
                    </a:lnTo>
                    <a:lnTo>
                      <a:pt x="1792" y="315"/>
                    </a:lnTo>
                    <a:lnTo>
                      <a:pt x="1787" y="315"/>
                    </a:lnTo>
                    <a:lnTo>
                      <a:pt x="1782" y="315"/>
                    </a:lnTo>
                    <a:lnTo>
                      <a:pt x="1768" y="310"/>
                    </a:lnTo>
                    <a:lnTo>
                      <a:pt x="1777" y="315"/>
                    </a:lnTo>
                    <a:lnTo>
                      <a:pt x="1768" y="310"/>
                    </a:lnTo>
                    <a:lnTo>
                      <a:pt x="1773" y="310"/>
                    </a:lnTo>
                    <a:lnTo>
                      <a:pt x="1753" y="310"/>
                    </a:lnTo>
                    <a:lnTo>
                      <a:pt x="1748" y="310"/>
                    </a:lnTo>
                    <a:lnTo>
                      <a:pt x="1744" y="310"/>
                    </a:lnTo>
                    <a:lnTo>
                      <a:pt x="1729" y="305"/>
                    </a:lnTo>
                    <a:lnTo>
                      <a:pt x="1739" y="305"/>
                    </a:lnTo>
                    <a:lnTo>
                      <a:pt x="1724" y="305"/>
                    </a:lnTo>
                    <a:lnTo>
                      <a:pt x="1729" y="305"/>
                    </a:lnTo>
                    <a:lnTo>
                      <a:pt x="1705" y="299"/>
                    </a:lnTo>
                    <a:lnTo>
                      <a:pt x="1700" y="299"/>
                    </a:lnTo>
                    <a:lnTo>
                      <a:pt x="1681" y="294"/>
                    </a:lnTo>
                    <a:lnTo>
                      <a:pt x="1676" y="294"/>
                    </a:lnTo>
                    <a:lnTo>
                      <a:pt x="1691" y="299"/>
                    </a:lnTo>
                    <a:lnTo>
                      <a:pt x="1681" y="299"/>
                    </a:lnTo>
                    <a:lnTo>
                      <a:pt x="1695" y="299"/>
                    </a:lnTo>
                    <a:lnTo>
                      <a:pt x="1671" y="294"/>
                    </a:lnTo>
                    <a:lnTo>
                      <a:pt x="1633" y="289"/>
                    </a:lnTo>
                    <a:lnTo>
                      <a:pt x="1637" y="289"/>
                    </a:lnTo>
                    <a:lnTo>
                      <a:pt x="1623" y="289"/>
                    </a:lnTo>
                    <a:lnTo>
                      <a:pt x="1618" y="284"/>
                    </a:lnTo>
                    <a:lnTo>
                      <a:pt x="1604" y="284"/>
                    </a:lnTo>
                    <a:lnTo>
                      <a:pt x="1594" y="284"/>
                    </a:lnTo>
                    <a:lnTo>
                      <a:pt x="1570" y="278"/>
                    </a:lnTo>
                    <a:lnTo>
                      <a:pt x="1575" y="278"/>
                    </a:lnTo>
                    <a:lnTo>
                      <a:pt x="1565" y="278"/>
                    </a:lnTo>
                    <a:lnTo>
                      <a:pt x="1550" y="273"/>
                    </a:lnTo>
                    <a:lnTo>
                      <a:pt x="1546" y="273"/>
                    </a:lnTo>
                    <a:lnTo>
                      <a:pt x="1541" y="273"/>
                    </a:lnTo>
                    <a:lnTo>
                      <a:pt x="1493" y="263"/>
                    </a:lnTo>
                    <a:lnTo>
                      <a:pt x="1464" y="257"/>
                    </a:lnTo>
                    <a:lnTo>
                      <a:pt x="1468" y="257"/>
                    </a:lnTo>
                    <a:lnTo>
                      <a:pt x="1444" y="257"/>
                    </a:lnTo>
                    <a:lnTo>
                      <a:pt x="1449" y="257"/>
                    </a:lnTo>
                    <a:lnTo>
                      <a:pt x="1425" y="252"/>
                    </a:lnTo>
                    <a:lnTo>
                      <a:pt x="1401" y="247"/>
                    </a:lnTo>
                    <a:lnTo>
                      <a:pt x="1367" y="242"/>
                    </a:lnTo>
                    <a:lnTo>
                      <a:pt x="1362" y="242"/>
                    </a:lnTo>
                    <a:lnTo>
                      <a:pt x="1352" y="236"/>
                    </a:lnTo>
                    <a:lnTo>
                      <a:pt x="1357" y="242"/>
                    </a:lnTo>
                    <a:lnTo>
                      <a:pt x="1343" y="236"/>
                    </a:lnTo>
                    <a:lnTo>
                      <a:pt x="1314" y="231"/>
                    </a:lnTo>
                    <a:lnTo>
                      <a:pt x="1319" y="231"/>
                    </a:lnTo>
                    <a:lnTo>
                      <a:pt x="1299" y="231"/>
                    </a:lnTo>
                    <a:lnTo>
                      <a:pt x="1270" y="226"/>
                    </a:lnTo>
                    <a:lnTo>
                      <a:pt x="1295" y="231"/>
                    </a:lnTo>
                    <a:lnTo>
                      <a:pt x="1275" y="226"/>
                    </a:lnTo>
                    <a:lnTo>
                      <a:pt x="1280" y="226"/>
                    </a:lnTo>
                    <a:lnTo>
                      <a:pt x="1256" y="221"/>
                    </a:lnTo>
                    <a:lnTo>
                      <a:pt x="1222" y="215"/>
                    </a:lnTo>
                    <a:lnTo>
                      <a:pt x="1164" y="205"/>
                    </a:lnTo>
                    <a:lnTo>
                      <a:pt x="1159" y="205"/>
                    </a:lnTo>
                    <a:lnTo>
                      <a:pt x="1154" y="205"/>
                    </a:lnTo>
                    <a:lnTo>
                      <a:pt x="1150" y="205"/>
                    </a:lnTo>
                    <a:lnTo>
                      <a:pt x="1135" y="200"/>
                    </a:lnTo>
                    <a:lnTo>
                      <a:pt x="1140" y="200"/>
                    </a:lnTo>
                    <a:lnTo>
                      <a:pt x="1125" y="200"/>
                    </a:lnTo>
                    <a:lnTo>
                      <a:pt x="1116" y="194"/>
                    </a:lnTo>
                    <a:lnTo>
                      <a:pt x="1125" y="200"/>
                    </a:lnTo>
                    <a:lnTo>
                      <a:pt x="1097" y="194"/>
                    </a:lnTo>
                    <a:lnTo>
                      <a:pt x="1101" y="194"/>
                    </a:lnTo>
                    <a:lnTo>
                      <a:pt x="1063" y="189"/>
                    </a:lnTo>
                    <a:lnTo>
                      <a:pt x="1005" y="179"/>
                    </a:lnTo>
                    <a:lnTo>
                      <a:pt x="1010" y="179"/>
                    </a:lnTo>
                    <a:lnTo>
                      <a:pt x="995" y="179"/>
                    </a:lnTo>
                    <a:lnTo>
                      <a:pt x="995" y="173"/>
                    </a:lnTo>
                    <a:lnTo>
                      <a:pt x="981" y="173"/>
                    </a:lnTo>
                    <a:lnTo>
                      <a:pt x="985" y="173"/>
                    </a:lnTo>
                    <a:lnTo>
                      <a:pt x="942" y="168"/>
                    </a:lnTo>
                    <a:lnTo>
                      <a:pt x="923" y="163"/>
                    </a:lnTo>
                    <a:lnTo>
                      <a:pt x="865" y="152"/>
                    </a:lnTo>
                    <a:lnTo>
                      <a:pt x="802" y="142"/>
                    </a:lnTo>
                    <a:lnTo>
                      <a:pt x="797" y="142"/>
                    </a:lnTo>
                    <a:lnTo>
                      <a:pt x="787" y="137"/>
                    </a:lnTo>
                    <a:lnTo>
                      <a:pt x="787" y="142"/>
                    </a:lnTo>
                    <a:lnTo>
                      <a:pt x="768" y="137"/>
                    </a:lnTo>
                    <a:lnTo>
                      <a:pt x="763" y="137"/>
                    </a:lnTo>
                    <a:lnTo>
                      <a:pt x="705" y="126"/>
                    </a:lnTo>
                    <a:lnTo>
                      <a:pt x="686" y="121"/>
                    </a:lnTo>
                    <a:lnTo>
                      <a:pt x="652" y="116"/>
                    </a:lnTo>
                    <a:lnTo>
                      <a:pt x="657" y="116"/>
                    </a:lnTo>
                    <a:lnTo>
                      <a:pt x="633" y="116"/>
                    </a:lnTo>
                    <a:lnTo>
                      <a:pt x="633" y="110"/>
                    </a:lnTo>
                    <a:lnTo>
                      <a:pt x="585" y="105"/>
                    </a:lnTo>
                    <a:lnTo>
                      <a:pt x="589" y="105"/>
                    </a:lnTo>
                    <a:lnTo>
                      <a:pt x="560" y="100"/>
                    </a:lnTo>
                    <a:lnTo>
                      <a:pt x="536" y="95"/>
                    </a:lnTo>
                    <a:lnTo>
                      <a:pt x="522" y="95"/>
                    </a:lnTo>
                    <a:lnTo>
                      <a:pt x="503" y="89"/>
                    </a:lnTo>
                    <a:lnTo>
                      <a:pt x="507" y="89"/>
                    </a:lnTo>
                    <a:lnTo>
                      <a:pt x="498" y="89"/>
                    </a:lnTo>
                    <a:lnTo>
                      <a:pt x="478" y="84"/>
                    </a:lnTo>
                    <a:lnTo>
                      <a:pt x="469" y="84"/>
                    </a:lnTo>
                    <a:lnTo>
                      <a:pt x="440" y="79"/>
                    </a:lnTo>
                    <a:lnTo>
                      <a:pt x="459" y="84"/>
                    </a:lnTo>
                    <a:lnTo>
                      <a:pt x="454" y="79"/>
                    </a:lnTo>
                    <a:lnTo>
                      <a:pt x="430" y="79"/>
                    </a:lnTo>
                    <a:lnTo>
                      <a:pt x="425" y="74"/>
                    </a:lnTo>
                    <a:lnTo>
                      <a:pt x="430" y="74"/>
                    </a:lnTo>
                    <a:lnTo>
                      <a:pt x="420" y="74"/>
                    </a:lnTo>
                    <a:lnTo>
                      <a:pt x="416" y="74"/>
                    </a:lnTo>
                    <a:lnTo>
                      <a:pt x="401" y="74"/>
                    </a:lnTo>
                    <a:lnTo>
                      <a:pt x="396" y="74"/>
                    </a:lnTo>
                    <a:lnTo>
                      <a:pt x="401" y="74"/>
                    </a:lnTo>
                    <a:lnTo>
                      <a:pt x="406" y="74"/>
                    </a:lnTo>
                    <a:lnTo>
                      <a:pt x="416" y="74"/>
                    </a:lnTo>
                    <a:lnTo>
                      <a:pt x="406" y="74"/>
                    </a:lnTo>
                    <a:lnTo>
                      <a:pt x="396" y="74"/>
                    </a:lnTo>
                    <a:lnTo>
                      <a:pt x="377" y="68"/>
                    </a:lnTo>
                    <a:lnTo>
                      <a:pt x="338" y="63"/>
                    </a:lnTo>
                    <a:lnTo>
                      <a:pt x="333" y="58"/>
                    </a:lnTo>
                    <a:lnTo>
                      <a:pt x="338" y="63"/>
                    </a:lnTo>
                    <a:lnTo>
                      <a:pt x="314" y="58"/>
                    </a:lnTo>
                    <a:lnTo>
                      <a:pt x="305" y="58"/>
                    </a:lnTo>
                    <a:lnTo>
                      <a:pt x="309" y="58"/>
                    </a:lnTo>
                    <a:lnTo>
                      <a:pt x="237" y="42"/>
                    </a:lnTo>
                    <a:lnTo>
                      <a:pt x="242" y="42"/>
                    </a:lnTo>
                    <a:lnTo>
                      <a:pt x="140" y="26"/>
                    </a:lnTo>
                    <a:lnTo>
                      <a:pt x="121" y="26"/>
                    </a:lnTo>
                    <a:lnTo>
                      <a:pt x="121" y="21"/>
                    </a:lnTo>
                    <a:lnTo>
                      <a:pt x="111" y="21"/>
                    </a:lnTo>
                    <a:lnTo>
                      <a:pt x="68" y="16"/>
                    </a:lnTo>
                    <a:lnTo>
                      <a:pt x="73" y="16"/>
                    </a:lnTo>
                    <a:lnTo>
                      <a:pt x="53" y="11"/>
                    </a:lnTo>
                    <a:lnTo>
                      <a:pt x="49" y="11"/>
                    </a:lnTo>
                    <a:lnTo>
                      <a:pt x="34" y="11"/>
                    </a:lnTo>
                    <a:lnTo>
                      <a:pt x="20" y="5"/>
                    </a:lnTo>
                    <a:lnTo>
                      <a:pt x="0" y="0"/>
                    </a:lnTo>
                    <a:lnTo>
                      <a:pt x="10" y="5"/>
                    </a:lnTo>
                    <a:lnTo>
                      <a:pt x="0" y="5"/>
                    </a:lnTo>
                    <a:lnTo>
                      <a:pt x="10" y="5"/>
                    </a:lnTo>
                    <a:lnTo>
                      <a:pt x="20" y="11"/>
                    </a:lnTo>
                    <a:lnTo>
                      <a:pt x="24" y="11"/>
                    </a:lnTo>
                    <a:lnTo>
                      <a:pt x="15" y="11"/>
                    </a:lnTo>
                    <a:lnTo>
                      <a:pt x="29" y="11"/>
                    </a:lnTo>
                    <a:lnTo>
                      <a:pt x="39" y="11"/>
                    </a:lnTo>
                    <a:lnTo>
                      <a:pt x="44" y="16"/>
                    </a:lnTo>
                    <a:lnTo>
                      <a:pt x="44" y="11"/>
                    </a:lnTo>
                    <a:lnTo>
                      <a:pt x="49" y="11"/>
                    </a:lnTo>
                    <a:lnTo>
                      <a:pt x="53" y="16"/>
                    </a:lnTo>
                    <a:lnTo>
                      <a:pt x="68" y="16"/>
                    </a:lnTo>
                    <a:lnTo>
                      <a:pt x="87" y="21"/>
                    </a:lnTo>
                    <a:lnTo>
                      <a:pt x="97" y="21"/>
                    </a:lnTo>
                    <a:lnTo>
                      <a:pt x="116" y="26"/>
                    </a:lnTo>
                    <a:lnTo>
                      <a:pt x="150" y="32"/>
                    </a:lnTo>
                    <a:lnTo>
                      <a:pt x="145" y="32"/>
                    </a:lnTo>
                    <a:lnTo>
                      <a:pt x="155" y="32"/>
                    </a:lnTo>
                    <a:lnTo>
                      <a:pt x="174" y="37"/>
                    </a:lnTo>
                    <a:lnTo>
                      <a:pt x="169" y="37"/>
                    </a:lnTo>
                    <a:lnTo>
                      <a:pt x="184" y="37"/>
                    </a:lnTo>
                    <a:lnTo>
                      <a:pt x="189" y="37"/>
                    </a:lnTo>
                    <a:lnTo>
                      <a:pt x="198" y="42"/>
                    </a:lnTo>
                    <a:lnTo>
                      <a:pt x="213" y="42"/>
                    </a:lnTo>
                    <a:lnTo>
                      <a:pt x="208" y="42"/>
                    </a:lnTo>
                    <a:close/>
                  </a:path>
                </a:pathLst>
              </a:custGeom>
              <a:solidFill>
                <a:srgbClr val="CCDADA"/>
              </a:solidFill>
              <a:ln w="9525">
                <a:noFill/>
                <a:round/>
                <a:headEnd/>
                <a:tailEnd/>
              </a:ln>
            </p:spPr>
            <p:txBody>
              <a:bodyPr/>
              <a:lstStyle/>
              <a:p>
                <a:endParaRPr lang="it-IT"/>
              </a:p>
            </p:txBody>
          </p:sp>
          <p:sp>
            <p:nvSpPr>
              <p:cNvPr id="4121" name="Freeform 18"/>
              <p:cNvSpPr>
                <a:spLocks/>
              </p:cNvSpPr>
              <p:nvPr/>
            </p:nvSpPr>
            <p:spPr bwMode="auto">
              <a:xfrm>
                <a:off x="-1652" y="-2177"/>
                <a:ext cx="619" cy="242"/>
              </a:xfrm>
              <a:custGeom>
                <a:avLst/>
                <a:gdLst>
                  <a:gd name="T0" fmla="*/ 619 w 619"/>
                  <a:gd name="T1" fmla="*/ 907 h 174"/>
                  <a:gd name="T2" fmla="*/ 619 w 619"/>
                  <a:gd name="T3" fmla="*/ 907 h 174"/>
                  <a:gd name="T4" fmla="*/ 609 w 619"/>
                  <a:gd name="T5" fmla="*/ 823 h 174"/>
                  <a:gd name="T6" fmla="*/ 619 w 619"/>
                  <a:gd name="T7" fmla="*/ 764 h 174"/>
                  <a:gd name="T8" fmla="*/ 619 w 619"/>
                  <a:gd name="T9" fmla="*/ 737 h 174"/>
                  <a:gd name="T10" fmla="*/ 609 w 619"/>
                  <a:gd name="T11" fmla="*/ 688 h 174"/>
                  <a:gd name="T12" fmla="*/ 619 w 619"/>
                  <a:gd name="T13" fmla="*/ 629 h 174"/>
                  <a:gd name="T14" fmla="*/ 619 w 619"/>
                  <a:gd name="T15" fmla="*/ 604 h 174"/>
                  <a:gd name="T16" fmla="*/ 609 w 619"/>
                  <a:gd name="T17" fmla="*/ 545 h 174"/>
                  <a:gd name="T18" fmla="*/ 619 w 619"/>
                  <a:gd name="T19" fmla="*/ 469 h 174"/>
                  <a:gd name="T20" fmla="*/ 619 w 619"/>
                  <a:gd name="T21" fmla="*/ 469 h 174"/>
                  <a:gd name="T22" fmla="*/ 609 w 619"/>
                  <a:gd name="T23" fmla="*/ 385 h 174"/>
                  <a:gd name="T24" fmla="*/ 619 w 619"/>
                  <a:gd name="T25" fmla="*/ 328 h 174"/>
                  <a:gd name="T26" fmla="*/ 619 w 619"/>
                  <a:gd name="T27" fmla="*/ 303 h 174"/>
                  <a:gd name="T28" fmla="*/ 609 w 619"/>
                  <a:gd name="T29" fmla="*/ 249 h 174"/>
                  <a:gd name="T30" fmla="*/ 619 w 619"/>
                  <a:gd name="T31" fmla="*/ 192 h 174"/>
                  <a:gd name="T32" fmla="*/ 619 w 619"/>
                  <a:gd name="T33" fmla="*/ 170 h 174"/>
                  <a:gd name="T34" fmla="*/ 609 w 619"/>
                  <a:gd name="T35" fmla="*/ 108 h 174"/>
                  <a:gd name="T36" fmla="*/ 619 w 619"/>
                  <a:gd name="T37" fmla="*/ 29 h 174"/>
                  <a:gd name="T38" fmla="*/ 619 w 619"/>
                  <a:gd name="T39" fmla="*/ 0 h 174"/>
                  <a:gd name="T40" fmla="*/ 0 w 619"/>
                  <a:gd name="T41" fmla="*/ 0 h 174"/>
                  <a:gd name="T42" fmla="*/ 0 w 619"/>
                  <a:gd name="T43" fmla="*/ 29 h 174"/>
                  <a:gd name="T44" fmla="*/ 15 w 619"/>
                  <a:gd name="T45" fmla="*/ 108 h 174"/>
                  <a:gd name="T46" fmla="*/ 0 w 619"/>
                  <a:gd name="T47" fmla="*/ 170 h 174"/>
                  <a:gd name="T48" fmla="*/ 15 w 619"/>
                  <a:gd name="T49" fmla="*/ 249 h 174"/>
                  <a:gd name="T50" fmla="*/ 0 w 619"/>
                  <a:gd name="T51" fmla="*/ 328 h 174"/>
                  <a:gd name="T52" fmla="*/ 15 w 619"/>
                  <a:gd name="T53" fmla="*/ 385 h 174"/>
                  <a:gd name="T54" fmla="*/ 15 w 619"/>
                  <a:gd name="T55" fmla="*/ 412 h 174"/>
                  <a:gd name="T56" fmla="*/ 619 w 619"/>
                  <a:gd name="T57" fmla="*/ 907 h 174"/>
                  <a:gd name="T58" fmla="*/ 619 w 619"/>
                  <a:gd name="T59" fmla="*/ 907 h 17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9"/>
                  <a:gd name="T91" fmla="*/ 0 h 174"/>
                  <a:gd name="T92" fmla="*/ 619 w 619"/>
                  <a:gd name="T93" fmla="*/ 174 h 17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9" h="174">
                    <a:moveTo>
                      <a:pt x="619" y="174"/>
                    </a:moveTo>
                    <a:lnTo>
                      <a:pt x="619" y="174"/>
                    </a:lnTo>
                    <a:lnTo>
                      <a:pt x="609" y="158"/>
                    </a:lnTo>
                    <a:lnTo>
                      <a:pt x="619" y="147"/>
                    </a:lnTo>
                    <a:lnTo>
                      <a:pt x="619" y="142"/>
                    </a:lnTo>
                    <a:lnTo>
                      <a:pt x="609" y="132"/>
                    </a:lnTo>
                    <a:lnTo>
                      <a:pt x="619" y="121"/>
                    </a:lnTo>
                    <a:lnTo>
                      <a:pt x="619" y="116"/>
                    </a:lnTo>
                    <a:lnTo>
                      <a:pt x="609" y="105"/>
                    </a:lnTo>
                    <a:lnTo>
                      <a:pt x="619" y="90"/>
                    </a:lnTo>
                    <a:lnTo>
                      <a:pt x="609" y="74"/>
                    </a:lnTo>
                    <a:lnTo>
                      <a:pt x="619" y="63"/>
                    </a:lnTo>
                    <a:lnTo>
                      <a:pt x="619" y="58"/>
                    </a:lnTo>
                    <a:lnTo>
                      <a:pt x="609" y="48"/>
                    </a:lnTo>
                    <a:lnTo>
                      <a:pt x="619" y="37"/>
                    </a:lnTo>
                    <a:lnTo>
                      <a:pt x="619" y="32"/>
                    </a:lnTo>
                    <a:lnTo>
                      <a:pt x="609" y="21"/>
                    </a:lnTo>
                    <a:lnTo>
                      <a:pt x="619" y="6"/>
                    </a:lnTo>
                    <a:lnTo>
                      <a:pt x="619" y="0"/>
                    </a:lnTo>
                    <a:lnTo>
                      <a:pt x="0" y="0"/>
                    </a:lnTo>
                    <a:lnTo>
                      <a:pt x="0" y="6"/>
                    </a:lnTo>
                    <a:lnTo>
                      <a:pt x="15" y="21"/>
                    </a:lnTo>
                    <a:lnTo>
                      <a:pt x="0" y="32"/>
                    </a:lnTo>
                    <a:lnTo>
                      <a:pt x="15" y="48"/>
                    </a:lnTo>
                    <a:lnTo>
                      <a:pt x="0" y="63"/>
                    </a:lnTo>
                    <a:lnTo>
                      <a:pt x="15" y="74"/>
                    </a:lnTo>
                    <a:lnTo>
                      <a:pt x="15" y="79"/>
                    </a:lnTo>
                    <a:lnTo>
                      <a:pt x="619" y="174"/>
                    </a:lnTo>
                    <a:close/>
                  </a:path>
                </a:pathLst>
              </a:custGeom>
              <a:solidFill>
                <a:srgbClr val="FF6600"/>
              </a:solidFill>
              <a:ln w="9525">
                <a:noFill/>
                <a:round/>
                <a:headEnd/>
                <a:tailEnd/>
              </a:ln>
            </p:spPr>
            <p:txBody>
              <a:bodyPr/>
              <a:lstStyle/>
              <a:p>
                <a:endParaRPr lang="it-IT"/>
              </a:p>
            </p:txBody>
          </p:sp>
          <p:sp>
            <p:nvSpPr>
              <p:cNvPr id="4122" name="Freeform 19"/>
              <p:cNvSpPr>
                <a:spLocks/>
              </p:cNvSpPr>
              <p:nvPr/>
            </p:nvSpPr>
            <p:spPr bwMode="auto">
              <a:xfrm>
                <a:off x="-1652" y="-2103"/>
                <a:ext cx="614" cy="152"/>
              </a:xfrm>
              <a:custGeom>
                <a:avLst/>
                <a:gdLst>
                  <a:gd name="T0" fmla="*/ 10 w 614"/>
                  <a:gd name="T1" fmla="*/ 31 h 152"/>
                  <a:gd name="T2" fmla="*/ 0 w 614"/>
                  <a:gd name="T3" fmla="*/ 42 h 152"/>
                  <a:gd name="T4" fmla="*/ 10 w 614"/>
                  <a:gd name="T5" fmla="*/ 58 h 152"/>
                  <a:gd name="T6" fmla="*/ 0 w 614"/>
                  <a:gd name="T7" fmla="*/ 73 h 152"/>
                  <a:gd name="T8" fmla="*/ 10 w 614"/>
                  <a:gd name="T9" fmla="*/ 84 h 152"/>
                  <a:gd name="T10" fmla="*/ 0 w 614"/>
                  <a:gd name="T11" fmla="*/ 100 h 152"/>
                  <a:gd name="T12" fmla="*/ 10 w 614"/>
                  <a:gd name="T13" fmla="*/ 115 h 152"/>
                  <a:gd name="T14" fmla="*/ 0 w 614"/>
                  <a:gd name="T15" fmla="*/ 126 h 152"/>
                  <a:gd name="T16" fmla="*/ 10 w 614"/>
                  <a:gd name="T17" fmla="*/ 142 h 152"/>
                  <a:gd name="T18" fmla="*/ 0 w 614"/>
                  <a:gd name="T19" fmla="*/ 152 h 152"/>
                  <a:gd name="T20" fmla="*/ 614 w 614"/>
                  <a:gd name="T21" fmla="*/ 152 h 152"/>
                  <a:gd name="T22" fmla="*/ 604 w 614"/>
                  <a:gd name="T23" fmla="*/ 142 h 152"/>
                  <a:gd name="T24" fmla="*/ 614 w 614"/>
                  <a:gd name="T25" fmla="*/ 126 h 152"/>
                  <a:gd name="T26" fmla="*/ 614 w 614"/>
                  <a:gd name="T27" fmla="*/ 126 h 152"/>
                  <a:gd name="T28" fmla="*/ 604 w 614"/>
                  <a:gd name="T29" fmla="*/ 115 h 152"/>
                  <a:gd name="T30" fmla="*/ 614 w 614"/>
                  <a:gd name="T31" fmla="*/ 100 h 152"/>
                  <a:gd name="T32" fmla="*/ 10 w 614"/>
                  <a:gd name="T33" fmla="*/ 0 h 152"/>
                  <a:gd name="T34" fmla="*/ 0 w 614"/>
                  <a:gd name="T35" fmla="*/ 16 h 152"/>
                  <a:gd name="T36" fmla="*/ 10 w 614"/>
                  <a:gd name="T37" fmla="*/ 31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4"/>
                  <a:gd name="T58" fmla="*/ 0 h 152"/>
                  <a:gd name="T59" fmla="*/ 614 w 614"/>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4" h="152">
                    <a:moveTo>
                      <a:pt x="10" y="31"/>
                    </a:moveTo>
                    <a:lnTo>
                      <a:pt x="0" y="42"/>
                    </a:lnTo>
                    <a:lnTo>
                      <a:pt x="10" y="58"/>
                    </a:lnTo>
                    <a:lnTo>
                      <a:pt x="0" y="73"/>
                    </a:lnTo>
                    <a:lnTo>
                      <a:pt x="10" y="84"/>
                    </a:lnTo>
                    <a:lnTo>
                      <a:pt x="0" y="100"/>
                    </a:lnTo>
                    <a:lnTo>
                      <a:pt x="10" y="115"/>
                    </a:lnTo>
                    <a:lnTo>
                      <a:pt x="0" y="126"/>
                    </a:lnTo>
                    <a:lnTo>
                      <a:pt x="10" y="142"/>
                    </a:lnTo>
                    <a:lnTo>
                      <a:pt x="0" y="152"/>
                    </a:lnTo>
                    <a:lnTo>
                      <a:pt x="614" y="152"/>
                    </a:lnTo>
                    <a:lnTo>
                      <a:pt x="604" y="142"/>
                    </a:lnTo>
                    <a:lnTo>
                      <a:pt x="614" y="126"/>
                    </a:lnTo>
                    <a:lnTo>
                      <a:pt x="604" y="115"/>
                    </a:lnTo>
                    <a:lnTo>
                      <a:pt x="614" y="100"/>
                    </a:lnTo>
                    <a:lnTo>
                      <a:pt x="10" y="0"/>
                    </a:lnTo>
                    <a:lnTo>
                      <a:pt x="0" y="16"/>
                    </a:lnTo>
                    <a:lnTo>
                      <a:pt x="10" y="31"/>
                    </a:lnTo>
                    <a:close/>
                  </a:path>
                </a:pathLst>
              </a:custGeom>
              <a:solidFill>
                <a:srgbClr val="FF6600"/>
              </a:solidFill>
              <a:ln w="9525">
                <a:noFill/>
                <a:round/>
                <a:headEnd/>
                <a:tailEnd/>
              </a:ln>
            </p:spPr>
            <p:txBody>
              <a:bodyPr/>
              <a:lstStyle/>
              <a:p>
                <a:endParaRPr lang="it-IT"/>
              </a:p>
            </p:txBody>
          </p:sp>
        </p:grpSp>
        <p:sp>
          <p:nvSpPr>
            <p:cNvPr id="4107" name="Rettangolo 21"/>
            <p:cNvSpPr>
              <a:spLocks noChangeArrowheads="1"/>
            </p:cNvSpPr>
            <p:nvPr/>
          </p:nvSpPr>
          <p:spPr bwMode="auto">
            <a:xfrm rot="608637">
              <a:off x="531544" y="1525870"/>
              <a:ext cx="3464147" cy="2400657"/>
            </a:xfrm>
            <a:prstGeom prst="rect">
              <a:avLst/>
            </a:prstGeom>
            <a:noFill/>
            <a:ln w="9525">
              <a:noFill/>
              <a:miter lim="800000"/>
              <a:headEnd/>
              <a:tailEnd/>
            </a:ln>
          </p:spPr>
          <p:txBody>
            <a:bodyPr>
              <a:spAutoFit/>
            </a:bodyPr>
            <a:lstStyle/>
            <a:p>
              <a:pPr algn="ctr">
                <a:spcBef>
                  <a:spcPct val="50000"/>
                </a:spcBef>
              </a:pPr>
              <a:r>
                <a:rPr lang="it-IT" sz="2000" b="1"/>
                <a:t>D.Lgv. 230/99</a:t>
              </a:r>
            </a:p>
            <a:p>
              <a:pPr algn="ctr">
                <a:spcBef>
                  <a:spcPct val="50000"/>
                </a:spcBef>
              </a:pPr>
              <a:r>
                <a:rPr lang="it-IT" sz="2000"/>
                <a:t>Riordino della medicina penitenziaria per il trasferimento delle funzioni sanitarie relative al settore dell’assistenza ai detenuti tossicodipendenti</a:t>
              </a:r>
            </a:p>
          </p:txBody>
        </p:sp>
      </p:grpSp>
      <p:pic>
        <p:nvPicPr>
          <p:cNvPr id="4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00825"/>
            <a:ext cx="1440160" cy="526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1116013" y="620713"/>
            <a:ext cx="6769100" cy="719137"/>
          </a:xfrm>
        </p:spPr>
        <p:txBody>
          <a:bodyPr/>
          <a:lstStyle/>
          <a:p>
            <a:pPr eaLnBrk="1" hangingPunct="1">
              <a:defRPr/>
            </a:pPr>
            <a:r>
              <a:rPr lang="it-IT" sz="2800" b="1" dirty="0" smtClean="0">
                <a:solidFill>
                  <a:srgbClr val="FF9900"/>
                </a:solidFill>
                <a:effectLst>
                  <a:outerShdw blurRad="38100" dist="38100" dir="2700000" algn="tl">
                    <a:srgbClr val="C0C0C0"/>
                  </a:outerShdw>
                </a:effectLst>
                <a:cs typeface="Arial" pitchFamily="34" charset="0"/>
              </a:rPr>
              <a:t>DPCM 1/4/2008</a:t>
            </a:r>
          </a:p>
        </p:txBody>
      </p:sp>
      <p:sp>
        <p:nvSpPr>
          <p:cNvPr id="15362" name="Rectangle 3"/>
          <p:cNvSpPr>
            <a:spLocks noGrp="1" noChangeArrowheads="1"/>
          </p:cNvSpPr>
          <p:nvPr>
            <p:ph type="subTitle" idx="1"/>
          </p:nvPr>
        </p:nvSpPr>
        <p:spPr>
          <a:xfrm>
            <a:off x="1116013" y="1557338"/>
            <a:ext cx="7561262" cy="4319587"/>
          </a:xfrm>
        </p:spPr>
        <p:txBody>
          <a:bodyPr/>
          <a:lstStyle/>
          <a:p>
            <a:pPr algn="l" eaLnBrk="1" hangingPunct="1">
              <a:lnSpc>
                <a:spcPct val="80000"/>
              </a:lnSpc>
            </a:pPr>
            <a:endParaRPr lang="it-IT" sz="1800" dirty="0" smtClean="0"/>
          </a:p>
          <a:p>
            <a:pPr algn="l" eaLnBrk="1" hangingPunct="1">
              <a:lnSpc>
                <a:spcPct val="80000"/>
              </a:lnSpc>
            </a:pPr>
            <a:r>
              <a:rPr lang="it-IT" sz="2400" dirty="0" smtClean="0">
                <a:solidFill>
                  <a:schemeClr val="tx1"/>
                </a:solidFill>
              </a:rPr>
              <a:t>Per quanto riguarda la prevenzione, cura e riabilitazione delle dipendenze, Il DPCM 1/4/2008 prevede espressamente:</a:t>
            </a:r>
          </a:p>
          <a:p>
            <a:pPr eaLnBrk="1" hangingPunct="1">
              <a:lnSpc>
                <a:spcPct val="80000"/>
              </a:lnSpc>
            </a:pPr>
            <a:endParaRPr lang="it-IT" sz="2400" dirty="0" smtClean="0">
              <a:solidFill>
                <a:schemeClr val="tx1"/>
              </a:solidFill>
            </a:endParaRPr>
          </a:p>
          <a:p>
            <a:pPr algn="l" eaLnBrk="1" hangingPunct="1">
              <a:lnSpc>
                <a:spcPct val="80000"/>
              </a:lnSpc>
              <a:buClr>
                <a:srgbClr val="FF9900"/>
              </a:buClr>
              <a:buFont typeface="Wingdings" pitchFamily="2" charset="2"/>
              <a:buChar char="Ø"/>
            </a:pPr>
            <a:r>
              <a:rPr lang="it-IT" sz="2400" dirty="0" smtClean="0">
                <a:solidFill>
                  <a:schemeClr val="tx1"/>
                </a:solidFill>
              </a:rPr>
              <a:t> la sistematica segnalazione ai </a:t>
            </a:r>
            <a:r>
              <a:rPr lang="it-IT" sz="2400" dirty="0" err="1" smtClean="0">
                <a:solidFill>
                  <a:schemeClr val="tx1"/>
                </a:solidFill>
              </a:rPr>
              <a:t>Ser.T.</a:t>
            </a:r>
            <a:r>
              <a:rPr lang="it-IT" sz="2400" dirty="0" smtClean="0">
                <a:solidFill>
                  <a:schemeClr val="tx1"/>
                </a:solidFill>
              </a:rPr>
              <a:t> dei possibili nuovi utenti o </a:t>
            </a:r>
            <a:r>
              <a:rPr lang="it-IT" sz="2400" b="1" dirty="0" smtClean="0">
                <a:solidFill>
                  <a:schemeClr val="tx1"/>
                </a:solidFill>
              </a:rPr>
              <a:t>soggetti con diagnosi anche solo sospetta;</a:t>
            </a:r>
          </a:p>
          <a:p>
            <a:pPr algn="l" eaLnBrk="1" hangingPunct="1">
              <a:lnSpc>
                <a:spcPct val="80000"/>
              </a:lnSpc>
              <a:buClr>
                <a:srgbClr val="FF9900"/>
              </a:buClr>
              <a:buFont typeface="Wingdings" pitchFamily="2" charset="2"/>
              <a:buChar char="Ø"/>
            </a:pPr>
            <a:endParaRPr lang="it-IT" sz="2400" b="1" dirty="0" smtClean="0">
              <a:solidFill>
                <a:schemeClr val="tx1"/>
              </a:solidFill>
            </a:endParaRPr>
          </a:p>
          <a:p>
            <a:pPr algn="l" eaLnBrk="1" hangingPunct="1">
              <a:lnSpc>
                <a:spcPct val="80000"/>
              </a:lnSpc>
              <a:buClr>
                <a:srgbClr val="FF9900"/>
              </a:buClr>
              <a:buFont typeface="Wingdings" pitchFamily="2" charset="2"/>
              <a:buChar char="Ø"/>
            </a:pPr>
            <a:r>
              <a:rPr lang="it-IT" sz="2400" b="1" dirty="0" smtClean="0">
                <a:solidFill>
                  <a:schemeClr val="tx1"/>
                </a:solidFill>
              </a:rPr>
              <a:t> l’immediata </a:t>
            </a:r>
            <a:r>
              <a:rPr lang="it-IT" sz="2400" dirty="0" smtClean="0">
                <a:solidFill>
                  <a:schemeClr val="tx1"/>
                </a:solidFill>
              </a:rPr>
              <a:t>presa in carico da parte del </a:t>
            </a:r>
            <a:r>
              <a:rPr lang="it-IT" sz="2400" dirty="0" err="1" smtClean="0">
                <a:solidFill>
                  <a:schemeClr val="tx1"/>
                </a:solidFill>
              </a:rPr>
              <a:t>Ser.T.</a:t>
            </a:r>
            <a:r>
              <a:rPr lang="it-IT" sz="2400" dirty="0" smtClean="0">
                <a:solidFill>
                  <a:schemeClr val="tx1"/>
                </a:solidFill>
              </a:rPr>
              <a:t> </a:t>
            </a:r>
            <a:r>
              <a:rPr lang="it-IT" sz="2400" b="1" dirty="0" smtClean="0">
                <a:solidFill>
                  <a:schemeClr val="tx1"/>
                </a:solidFill>
              </a:rPr>
              <a:t>dei minori sottoposti a provvedimento penale (quindi non soltanto dei minori detenuti).</a:t>
            </a:r>
          </a:p>
          <a:p>
            <a:pPr eaLnBrk="1" hangingPunct="1">
              <a:lnSpc>
                <a:spcPct val="80000"/>
              </a:lnSpc>
            </a:pPr>
            <a:r>
              <a:rPr lang="it-IT" sz="1800" dirty="0" smtClean="0"/>
              <a:t>.</a:t>
            </a:r>
          </a:p>
          <a:p>
            <a:pPr eaLnBrk="1" hangingPunct="1">
              <a:lnSpc>
                <a:spcPct val="80000"/>
              </a:lnSpc>
            </a:pPr>
            <a:endParaRPr lang="it-IT" sz="1600" dirty="0" smtClean="0"/>
          </a:p>
          <a:p>
            <a:pPr algn="just" eaLnBrk="1" hangingPunct="1">
              <a:lnSpc>
                <a:spcPct val="110000"/>
              </a:lnSpc>
            </a:pPr>
            <a:endParaRPr lang="it-IT" sz="1600" dirty="0" smtClean="0"/>
          </a:p>
        </p:txBody>
      </p:sp>
      <p:sp>
        <p:nvSpPr>
          <p:cNvPr id="15363"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sp>
        <p:nvSpPr>
          <p:cNvPr id="15366"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pic>
        <p:nvPicPr>
          <p:cNvPr id="15367"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361BDBAE-0EA1-430A-87F0-204DB52369DB}"/>
              </a:ext>
            </a:extLst>
          </p:cNvPr>
          <p:cNvSpPr>
            <a:spLocks noGrp="1"/>
          </p:cNvSpPr>
          <p:nvPr>
            <p:ph type="sldNum" sz="quarter" idx="12"/>
          </p:nvPr>
        </p:nvSpPr>
        <p:spPr/>
        <p:txBody>
          <a:bodyPr/>
          <a:lstStyle/>
          <a:p>
            <a:fld id="{25C57128-9B2A-4A47-B75E-6D1190F5A2FA}" type="slidenum">
              <a:rPr lang="it-IT" smtClean="0"/>
              <a:pPr/>
              <a:t>2</a:t>
            </a:fld>
            <a:endParaRPr lang="it-IT"/>
          </a:p>
        </p:txBody>
      </p:sp>
      <p:pic>
        <p:nvPicPr>
          <p:cNvPr id="3" name="Immagine 2">
            <a:extLst>
              <a:ext uri="{FF2B5EF4-FFF2-40B4-BE49-F238E27FC236}">
                <a16:creationId xmlns:a16="http://schemas.microsoft.com/office/drawing/2014/main" xmlns="" id="{5F04859D-34D3-4AAB-8BAB-FB762FF98DF6}"/>
              </a:ext>
            </a:extLst>
          </p:cNvPr>
          <p:cNvPicPr>
            <a:picLocks noChangeAspect="1"/>
          </p:cNvPicPr>
          <p:nvPr/>
        </p:nvPicPr>
        <p:blipFill>
          <a:blip r:embed="rId2" cstate="print"/>
          <a:stretch>
            <a:fillRect/>
          </a:stretch>
        </p:blipFill>
        <p:spPr>
          <a:xfrm>
            <a:off x="23022" y="1194325"/>
            <a:ext cx="396274" cy="5663675"/>
          </a:xfrm>
          <a:prstGeom prst="rect">
            <a:avLst/>
          </a:prstGeom>
        </p:spPr>
      </p:pic>
      <p:pic>
        <p:nvPicPr>
          <p:cNvPr id="4" name="Immagine 3">
            <a:extLst>
              <a:ext uri="{FF2B5EF4-FFF2-40B4-BE49-F238E27FC236}">
                <a16:creationId xmlns:a16="http://schemas.microsoft.com/office/drawing/2014/main" xmlns="" id="{CF6C1EA3-8D91-47D7-BE3C-DA8AD349AA0A}"/>
              </a:ext>
            </a:extLst>
          </p:cNvPr>
          <p:cNvPicPr>
            <a:picLocks noChangeAspect="1"/>
          </p:cNvPicPr>
          <p:nvPr/>
        </p:nvPicPr>
        <p:blipFill>
          <a:blip r:embed="rId3" cstate="print"/>
          <a:stretch>
            <a:fillRect/>
          </a:stretch>
        </p:blipFill>
        <p:spPr>
          <a:xfrm>
            <a:off x="7991756" y="0"/>
            <a:ext cx="1152244" cy="1085182"/>
          </a:xfrm>
          <a:prstGeom prst="rect">
            <a:avLst/>
          </a:prstGeom>
        </p:spPr>
      </p:pic>
      <p:graphicFrame>
        <p:nvGraphicFramePr>
          <p:cNvPr id="6" name="Diagramma 5">
            <a:extLst>
              <a:ext uri="{FF2B5EF4-FFF2-40B4-BE49-F238E27FC236}">
                <a16:creationId xmlns:a16="http://schemas.microsoft.com/office/drawing/2014/main" xmlns="" id="{9B65D989-E966-434B-8285-7A34004B6A55}"/>
              </a:ext>
            </a:extLst>
          </p:cNvPr>
          <p:cNvGraphicFramePr/>
          <p:nvPr>
            <p:extLst>
              <p:ext uri="{D42A27DB-BD31-4B8C-83A1-F6EECF244321}">
                <p14:modId xmlns:p14="http://schemas.microsoft.com/office/powerpoint/2010/main" xmlns="" val="3431556180"/>
              </p:ext>
            </p:extLst>
          </p:nvPr>
        </p:nvGraphicFramePr>
        <p:xfrm>
          <a:off x="611560" y="1772816"/>
          <a:ext cx="8280920" cy="4464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asellaDiTesto 6">
            <a:extLst>
              <a:ext uri="{FF2B5EF4-FFF2-40B4-BE49-F238E27FC236}">
                <a16:creationId xmlns:a16="http://schemas.microsoft.com/office/drawing/2014/main" xmlns="" id="{4F161AA1-AA05-481A-865E-D692CA41A1C1}"/>
              </a:ext>
            </a:extLst>
          </p:cNvPr>
          <p:cNvSpPr txBox="1"/>
          <p:nvPr/>
        </p:nvSpPr>
        <p:spPr>
          <a:xfrm>
            <a:off x="2483768" y="812096"/>
            <a:ext cx="4464497" cy="707886"/>
          </a:xfrm>
          <a:prstGeom prst="rect">
            <a:avLst/>
          </a:prstGeom>
          <a:noFill/>
        </p:spPr>
        <p:txBody>
          <a:bodyPr wrap="square" rtlCol="0">
            <a:spAutoFit/>
          </a:bodyPr>
          <a:lstStyle/>
          <a:p>
            <a:r>
              <a:rPr lang="it-IT" sz="4000" b="1" dirty="0" smtClean="0">
                <a:solidFill>
                  <a:srgbClr val="FF9900"/>
                </a:solidFill>
                <a:effectLst>
                  <a:outerShdw blurRad="38100" dist="38100" dir="2700000" algn="tl">
                    <a:srgbClr val="000000">
                      <a:alpha val="43137"/>
                    </a:srgbClr>
                  </a:outerShdw>
                </a:effectLst>
              </a:rPr>
              <a:t>Di cosa parleremo</a:t>
            </a:r>
            <a:endParaRPr lang="it-IT" sz="4000" b="1" dirty="0">
              <a:solidFill>
                <a:srgbClr val="FF9900"/>
              </a:solidFill>
              <a:effectLst>
                <a:outerShdw blurRad="38100" dist="38100" dir="2700000" algn="tl">
                  <a:srgbClr val="000000">
                    <a:alpha val="43137"/>
                  </a:srgbClr>
                </a:outerShdw>
              </a:effectLst>
            </a:endParaRPr>
          </a:p>
        </p:txBody>
      </p:sp>
      <p:pic>
        <p:nvPicPr>
          <p:cNvPr id="8" name="Immagine 7">
            <a:extLst>
              <a:ext uri="{FF2B5EF4-FFF2-40B4-BE49-F238E27FC236}">
                <a16:creationId xmlns:a16="http://schemas.microsoft.com/office/drawing/2014/main" xmlns="" id="{FFBB4785-C1CF-41F8-BED9-CD8BF6285384}"/>
              </a:ext>
            </a:extLst>
          </p:cNvPr>
          <p:cNvPicPr>
            <a:picLocks noChangeAspect="1"/>
          </p:cNvPicPr>
          <p:nvPr/>
        </p:nvPicPr>
        <p:blipFill>
          <a:blip r:embed="rId9" cstate="print"/>
          <a:stretch>
            <a:fillRect/>
          </a:stretch>
        </p:blipFill>
        <p:spPr>
          <a:xfrm>
            <a:off x="1822069" y="6232817"/>
            <a:ext cx="7321931" cy="42676"/>
          </a:xfrm>
          <a:prstGeom prst="rect">
            <a:avLst/>
          </a:prstGeom>
        </p:spPr>
      </p:pic>
    </p:spTree>
    <p:extLst>
      <p:ext uri="{BB962C8B-B14F-4D97-AF65-F5344CB8AC3E}">
        <p14:creationId xmlns:p14="http://schemas.microsoft.com/office/powerpoint/2010/main" xmlns="" val="163714687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116013" y="188913"/>
            <a:ext cx="6769100" cy="719137"/>
          </a:xfrm>
        </p:spPr>
        <p:txBody>
          <a:bodyPr>
            <a:normAutofit fontScale="90000"/>
          </a:bodyPr>
          <a:lstStyle/>
          <a:p>
            <a:pPr eaLnBrk="1" hangingPunct="1"/>
            <a:r>
              <a:rPr lang="it-IT" sz="3200" b="1" dirty="0" smtClean="0">
                <a:solidFill>
                  <a:srgbClr val="FFCC66"/>
                </a:solidFill>
              </a:rPr>
              <a:t/>
            </a:r>
            <a:br>
              <a:rPr lang="it-IT" sz="3200" b="1" dirty="0" smtClean="0">
                <a:solidFill>
                  <a:srgbClr val="FFCC66"/>
                </a:solidFill>
              </a:rPr>
            </a:br>
            <a:r>
              <a:rPr lang="it-IT" sz="3200" b="1" dirty="0" smtClean="0">
                <a:solidFill>
                  <a:srgbClr val="FFCC66"/>
                </a:solidFill>
              </a:rPr>
              <a:t/>
            </a:r>
            <a:br>
              <a:rPr lang="it-IT" sz="3200" b="1" dirty="0" smtClean="0">
                <a:solidFill>
                  <a:srgbClr val="FFCC66"/>
                </a:solidFill>
              </a:rPr>
            </a:br>
            <a:r>
              <a:rPr lang="it-IT" sz="3200" b="1" dirty="0" smtClean="0">
                <a:solidFill>
                  <a:srgbClr val="FF9900"/>
                </a:solidFill>
                <a:cs typeface="Arial" charset="0"/>
              </a:rPr>
              <a:t>S.s. Penale Minorile</a:t>
            </a:r>
            <a:r>
              <a:rPr lang="it-IT" sz="3200" b="1" u="sng" dirty="0" smtClean="0">
                <a:solidFill>
                  <a:srgbClr val="FF9900"/>
                </a:solidFill>
              </a:rPr>
              <a:t/>
            </a:r>
            <a:br>
              <a:rPr lang="it-IT" sz="3200" b="1" u="sng" dirty="0" smtClean="0">
                <a:solidFill>
                  <a:srgbClr val="FF9900"/>
                </a:solidFill>
              </a:rPr>
            </a:br>
            <a:endParaRPr lang="it-IT" sz="3200" b="1" u="sng" dirty="0" smtClean="0">
              <a:solidFill>
                <a:srgbClr val="FF9900"/>
              </a:solidFill>
              <a:latin typeface="Tahoma" pitchFamily="34" charset="0"/>
            </a:endParaRPr>
          </a:p>
        </p:txBody>
      </p:sp>
      <p:sp>
        <p:nvSpPr>
          <p:cNvPr id="6147" name="Line 9"/>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6149" name="Rectangle 15"/>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b="1" i="1" dirty="0">
              <a:solidFill>
                <a:schemeClr val="bg1"/>
              </a:solidFill>
            </a:endParaRPr>
          </a:p>
        </p:txBody>
      </p:sp>
      <p:pic>
        <p:nvPicPr>
          <p:cNvPr id="6150" name="Picture 17"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6151" name="Rettangolo 7"/>
          <p:cNvSpPr>
            <a:spLocks noChangeArrowheads="1"/>
          </p:cNvSpPr>
          <p:nvPr/>
        </p:nvSpPr>
        <p:spPr bwMode="auto">
          <a:xfrm>
            <a:off x="467545" y="764704"/>
            <a:ext cx="8676456" cy="5786199"/>
          </a:xfrm>
          <a:prstGeom prst="rect">
            <a:avLst/>
          </a:prstGeom>
          <a:noFill/>
          <a:ln w="9525">
            <a:noFill/>
            <a:miter lim="800000"/>
            <a:headEnd/>
            <a:tailEnd/>
          </a:ln>
        </p:spPr>
        <p:txBody>
          <a:bodyPr wrap="square">
            <a:spAutoFit/>
          </a:bodyPr>
          <a:lstStyle/>
          <a:p>
            <a:pPr marL="342900" indent="-342900"/>
            <a:endParaRPr lang="it-IT" b="1" dirty="0">
              <a:solidFill>
                <a:srgbClr val="006600"/>
              </a:solidFill>
            </a:endParaRPr>
          </a:p>
          <a:p>
            <a:endParaRPr lang="it-IT" dirty="0" smtClean="0"/>
          </a:p>
          <a:p>
            <a:endParaRPr lang="it-IT" sz="2400" dirty="0" smtClean="0"/>
          </a:p>
          <a:p>
            <a:endParaRPr lang="it-IT" sz="2400" dirty="0" smtClean="0"/>
          </a:p>
          <a:p>
            <a:r>
              <a:rPr lang="it-IT" sz="2400" dirty="0" smtClean="0"/>
              <a:t>L’équipe multidisciplinare </a:t>
            </a:r>
            <a:r>
              <a:rPr lang="it-IT" sz="2400" b="1" dirty="0" smtClean="0">
                <a:solidFill>
                  <a:srgbClr val="FF9900"/>
                </a:solidFill>
              </a:rPr>
              <a:t>SPAZIO BLU </a:t>
            </a:r>
            <a:r>
              <a:rPr lang="it-IT" sz="2400" dirty="0" smtClean="0"/>
              <a:t>si </a:t>
            </a:r>
            <a:r>
              <a:rPr lang="it-IT" sz="2400" dirty="0"/>
              <a:t>occupa di minori</a:t>
            </a:r>
            <a:r>
              <a:rPr lang="it-IT" sz="2400" dirty="0" smtClean="0"/>
              <a:t>:</a:t>
            </a:r>
          </a:p>
          <a:p>
            <a:pPr>
              <a:buClr>
                <a:srgbClr val="006600"/>
              </a:buClr>
              <a:buFont typeface="Arial" pitchFamily="34" charset="0"/>
              <a:buChar char="•"/>
            </a:pPr>
            <a:endParaRPr lang="it-IT" sz="2400" dirty="0"/>
          </a:p>
          <a:p>
            <a:pPr lvl="0">
              <a:buClr>
                <a:srgbClr val="006600"/>
              </a:buClr>
              <a:buFont typeface="Wingdings" pitchFamily="2" charset="2"/>
              <a:buChar char="Ø"/>
            </a:pPr>
            <a:r>
              <a:rPr lang="it-IT" sz="2400" dirty="0"/>
              <a:t>in stato di fermo/arresto presso il </a:t>
            </a:r>
            <a:r>
              <a:rPr lang="it-IT" sz="2400" b="1" dirty="0" smtClean="0">
                <a:solidFill>
                  <a:srgbClr val="FF9900"/>
                </a:solidFill>
              </a:rPr>
              <a:t>CPA</a:t>
            </a:r>
            <a:endParaRPr lang="it-IT" sz="2400" b="1" dirty="0">
              <a:solidFill>
                <a:srgbClr val="FF9900"/>
              </a:solidFill>
            </a:endParaRPr>
          </a:p>
          <a:p>
            <a:pPr>
              <a:buClr>
                <a:srgbClr val="006600"/>
              </a:buClr>
              <a:buFont typeface="Arial" pitchFamily="34" charset="0"/>
              <a:buChar char="•"/>
            </a:pPr>
            <a:endParaRPr lang="it-IT" sz="2400" dirty="0" smtClean="0"/>
          </a:p>
          <a:p>
            <a:pPr lvl="0">
              <a:buClr>
                <a:srgbClr val="006600"/>
              </a:buClr>
              <a:buFont typeface="Wingdings" pitchFamily="2" charset="2"/>
              <a:buChar char="Ø"/>
            </a:pPr>
            <a:r>
              <a:rPr lang="it-IT" sz="2400" dirty="0" smtClean="0"/>
              <a:t>detenuti </a:t>
            </a:r>
            <a:r>
              <a:rPr lang="it-IT" sz="2400" dirty="0"/>
              <a:t>presso </a:t>
            </a:r>
            <a:r>
              <a:rPr lang="it-IT" sz="2400" dirty="0" smtClean="0"/>
              <a:t>l’</a:t>
            </a:r>
            <a:r>
              <a:rPr lang="it-IT" sz="2400" b="1" dirty="0" smtClean="0">
                <a:solidFill>
                  <a:srgbClr val="FF9900"/>
                </a:solidFill>
              </a:rPr>
              <a:t>IPM </a:t>
            </a:r>
            <a:r>
              <a:rPr lang="it-IT" sz="2400" b="1" dirty="0">
                <a:solidFill>
                  <a:srgbClr val="FF9900"/>
                </a:solidFill>
              </a:rPr>
              <a:t>C. </a:t>
            </a:r>
            <a:r>
              <a:rPr lang="it-IT" sz="2400" b="1" dirty="0" smtClean="0">
                <a:solidFill>
                  <a:srgbClr val="FF9900"/>
                </a:solidFill>
              </a:rPr>
              <a:t>Beccaria</a:t>
            </a:r>
          </a:p>
          <a:p>
            <a:pPr lvl="0">
              <a:buClr>
                <a:srgbClr val="006600"/>
              </a:buClr>
              <a:buFont typeface="Wingdings" pitchFamily="2" charset="2"/>
              <a:buChar char="Ø"/>
            </a:pPr>
            <a:endParaRPr lang="it-IT" sz="2400" dirty="0"/>
          </a:p>
          <a:p>
            <a:pPr lvl="0">
              <a:buClr>
                <a:srgbClr val="006600"/>
              </a:buClr>
              <a:buFont typeface="Wingdings" pitchFamily="2" charset="2"/>
              <a:buChar char="Ø"/>
            </a:pPr>
            <a:r>
              <a:rPr lang="it-IT" sz="2400" dirty="0"/>
              <a:t>in carico </a:t>
            </a:r>
            <a:r>
              <a:rPr lang="it-IT" sz="2400" dirty="0" smtClean="0"/>
              <a:t>all’</a:t>
            </a:r>
            <a:r>
              <a:rPr lang="it-IT" sz="2400" b="1" dirty="0" smtClean="0">
                <a:solidFill>
                  <a:srgbClr val="FF9900"/>
                </a:solidFill>
              </a:rPr>
              <a:t>USSM</a:t>
            </a:r>
            <a:r>
              <a:rPr lang="it-IT" sz="2400" dirty="0" smtClean="0"/>
              <a:t>, o all’</a:t>
            </a:r>
            <a:r>
              <a:rPr lang="it-IT" sz="2400" b="1" dirty="0" smtClean="0">
                <a:solidFill>
                  <a:srgbClr val="FF9900"/>
                </a:solidFill>
              </a:rPr>
              <a:t>Ente Locale </a:t>
            </a:r>
            <a:r>
              <a:rPr lang="it-IT" sz="2400" dirty="0" smtClean="0"/>
              <a:t>quindi </a:t>
            </a:r>
            <a:r>
              <a:rPr lang="it-IT" sz="2400" dirty="0"/>
              <a:t>minori soggetti a prescrizioni, in permanenza a casa, in comunità o </a:t>
            </a:r>
            <a:r>
              <a:rPr lang="it-IT" sz="2400" dirty="0" smtClean="0"/>
              <a:t>che </a:t>
            </a:r>
            <a:r>
              <a:rPr lang="it-IT" sz="2400" dirty="0"/>
              <a:t>hanno in corso una MAP.</a:t>
            </a:r>
          </a:p>
          <a:p>
            <a:pPr marL="457200" lvl="2"/>
            <a:endParaRPr lang="it-IT" sz="1400" dirty="0"/>
          </a:p>
          <a:p>
            <a:pPr marL="457200" lvl="2"/>
            <a:endParaRPr lang="it-IT" sz="1400" dirty="0"/>
          </a:p>
          <a:p>
            <a:pPr marL="457200" lvl="2"/>
            <a:endParaRPr lang="it-IT" sz="1400" dirty="0"/>
          </a:p>
          <a:p>
            <a:pPr marL="457200" lvl="2"/>
            <a:endParaRPr lang="it-IT" sz="1400" dirty="0"/>
          </a:p>
          <a:p>
            <a:pPr marL="457200" lvl="2"/>
            <a:endParaRPr lang="it-IT" sz="1400" dirty="0"/>
          </a:p>
        </p:txBody>
      </p:sp>
      <p:pic>
        <p:nvPicPr>
          <p:cNvPr id="9"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100825"/>
            <a:ext cx="1440160" cy="5265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6632"/>
            <a:ext cx="1438275"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043608" y="1556792"/>
            <a:ext cx="6073380" cy="369332"/>
          </a:xfrm>
          <a:prstGeom prst="rect">
            <a:avLst/>
          </a:prstGeom>
          <a:noFill/>
        </p:spPr>
        <p:txBody>
          <a:bodyPr wrap="square" rtlCol="0">
            <a:spAutoFit/>
          </a:bodyPr>
          <a:lstStyle/>
          <a:p>
            <a:endParaRPr lang="it-IT" i="1" dirty="0"/>
          </a:p>
        </p:txBody>
      </p:sp>
      <p:sp>
        <p:nvSpPr>
          <p:cNvPr id="7" name="Rettangolo 6"/>
          <p:cNvSpPr/>
          <p:nvPr/>
        </p:nvSpPr>
        <p:spPr>
          <a:xfrm>
            <a:off x="683568" y="1490008"/>
            <a:ext cx="6624736" cy="3631763"/>
          </a:xfrm>
          <a:prstGeom prst="rect">
            <a:avLst/>
          </a:prstGeom>
        </p:spPr>
        <p:txBody>
          <a:bodyPr wrap="square">
            <a:spAutoFit/>
          </a:bodyPr>
          <a:lstStyle/>
          <a:p>
            <a:pPr>
              <a:buClr>
                <a:srgbClr val="FF9900"/>
              </a:buClr>
            </a:pPr>
            <a:endParaRPr lang="it-IT" sz="2000" dirty="0" smtClean="0">
              <a:latin typeface="Arial" pitchFamily="34" charset="0"/>
              <a:cs typeface="Arial" pitchFamily="34" charset="0"/>
            </a:endParaRPr>
          </a:p>
          <a:p>
            <a:pPr>
              <a:buClr>
                <a:srgbClr val="FF9900"/>
              </a:buClr>
            </a:pPr>
            <a:endParaRPr lang="it-IT" sz="2000" dirty="0" smtClean="0">
              <a:latin typeface="Arial" pitchFamily="34" charset="0"/>
              <a:cs typeface="Arial" pitchFamily="34" charset="0"/>
            </a:endParaRPr>
          </a:p>
          <a:p>
            <a:pPr>
              <a:buClr>
                <a:srgbClr val="FF9900"/>
              </a:buClr>
              <a:buFont typeface="Wingdings" pitchFamily="2" charset="2"/>
              <a:buChar char="Ø"/>
            </a:pPr>
            <a:r>
              <a:rPr lang="it-IT" sz="2000" dirty="0" smtClean="0">
                <a:latin typeface="Arial" pitchFamily="34" charset="0"/>
                <a:cs typeface="Arial" pitchFamily="34" charset="0"/>
              </a:rPr>
              <a:t>Minori con procedimento penale o giovani adulti </a:t>
            </a:r>
          </a:p>
          <a:p>
            <a:pPr>
              <a:buClr>
                <a:srgbClr val="FF9900"/>
              </a:buClr>
            </a:pPr>
            <a:r>
              <a:rPr lang="it-IT" sz="2000" dirty="0" smtClean="0">
                <a:latin typeface="Arial" pitchFamily="34" charset="0"/>
                <a:cs typeface="Arial" pitchFamily="34" charset="0"/>
              </a:rPr>
              <a:t>(sino ai 25 anni con procedimento penale da minore)</a:t>
            </a:r>
          </a:p>
          <a:p>
            <a:pPr>
              <a:buClr>
                <a:srgbClr val="FF9900"/>
              </a:buClr>
              <a:buFont typeface="Wingdings" pitchFamily="2" charset="2"/>
              <a:buChar char="Ø"/>
            </a:pPr>
            <a:endParaRPr lang="it-IT" sz="2000" dirty="0" smtClean="0">
              <a:latin typeface="Arial" pitchFamily="34" charset="0"/>
              <a:cs typeface="Arial" pitchFamily="34" charset="0"/>
            </a:endParaRPr>
          </a:p>
          <a:p>
            <a:pPr>
              <a:buClr>
                <a:srgbClr val="FF9900"/>
              </a:buClr>
              <a:buFont typeface="Wingdings" pitchFamily="2" charset="2"/>
              <a:buChar char="Ø"/>
            </a:pPr>
            <a:r>
              <a:rPr lang="it-IT" sz="2000" dirty="0" smtClean="0">
                <a:latin typeface="Arial" pitchFamily="34" charset="0"/>
                <a:cs typeface="Arial" pitchFamily="34" charset="0"/>
              </a:rPr>
              <a:t> Minori con procedimenti amministrativi</a:t>
            </a:r>
            <a:br>
              <a:rPr lang="it-IT" sz="2000" dirty="0" smtClean="0">
                <a:latin typeface="Arial" pitchFamily="34" charset="0"/>
                <a:cs typeface="Arial" pitchFamily="34" charset="0"/>
              </a:rPr>
            </a:br>
            <a:endParaRPr lang="it-IT" sz="2000" dirty="0" smtClean="0">
              <a:latin typeface="Arial" pitchFamily="34" charset="0"/>
              <a:cs typeface="Arial" pitchFamily="34" charset="0"/>
            </a:endParaRPr>
          </a:p>
          <a:p>
            <a:pPr>
              <a:buClr>
                <a:srgbClr val="FF9900"/>
              </a:buClr>
            </a:pPr>
            <a:r>
              <a:rPr lang="it-IT" b="1" u="sng" dirty="0" smtClean="0">
                <a:latin typeface="Arial" pitchFamily="34" charset="0"/>
                <a:cs typeface="Arial" pitchFamily="34" charset="0"/>
              </a:rPr>
              <a:t>Dal 2010 al 2017 “spontanei</a:t>
            </a:r>
            <a:r>
              <a:rPr lang="it-IT" u="sng" dirty="0" smtClean="0">
                <a:latin typeface="Arial" pitchFamily="34" charset="0"/>
                <a:cs typeface="Arial" pitchFamily="34" charset="0"/>
              </a:rPr>
              <a:t>”</a:t>
            </a:r>
          </a:p>
          <a:p>
            <a:pPr>
              <a:buClr>
                <a:srgbClr val="FF9900"/>
              </a:buClr>
            </a:pPr>
            <a:endParaRPr lang="it-IT" dirty="0" smtClean="0">
              <a:latin typeface="Arial" pitchFamily="34" charset="0"/>
              <a:cs typeface="Arial" pitchFamily="34" charset="0"/>
            </a:endParaRPr>
          </a:p>
          <a:p>
            <a:pPr>
              <a:buClr>
                <a:srgbClr val="FF9900"/>
              </a:buClr>
              <a:buFont typeface="Wingdings" pitchFamily="2" charset="2"/>
              <a:buChar char="Ø"/>
            </a:pPr>
            <a:r>
              <a:rPr lang="it-IT" dirty="0" smtClean="0">
                <a:latin typeface="Arial" pitchFamily="34" charset="0"/>
                <a:cs typeface="Arial" pitchFamily="34" charset="0"/>
              </a:rPr>
              <a:t>Inviati dalla scuola, accompagnati dai genitori, segnalati dagli enti socio-sanitari come i Consultori, le </a:t>
            </a:r>
            <a:r>
              <a:rPr lang="it-IT" dirty="0" err="1" smtClean="0">
                <a:latin typeface="Arial" pitchFamily="34" charset="0"/>
                <a:cs typeface="Arial" pitchFamily="34" charset="0"/>
              </a:rPr>
              <a:t>Uonpia</a:t>
            </a:r>
            <a:r>
              <a:rPr lang="it-IT" dirty="0" smtClean="0">
                <a:latin typeface="Arial" pitchFamily="34" charset="0"/>
                <a:cs typeface="Arial" pitchFamily="34" charset="0"/>
              </a:rPr>
              <a:t>, inviati dai pediatri, dai MMG o gli Enti Locali.</a:t>
            </a:r>
            <a:endParaRPr lang="it-IT" dirty="0"/>
          </a:p>
        </p:txBody>
      </p:sp>
      <p:sp>
        <p:nvSpPr>
          <p:cNvPr id="9" name="Rettangolo 8"/>
          <p:cNvSpPr/>
          <p:nvPr/>
        </p:nvSpPr>
        <p:spPr>
          <a:xfrm>
            <a:off x="1763688" y="692697"/>
            <a:ext cx="6696744" cy="1107996"/>
          </a:xfrm>
          <a:prstGeom prst="rect">
            <a:avLst/>
          </a:prstGeom>
        </p:spPr>
        <p:txBody>
          <a:bodyPr wrap="square">
            <a:spAutoFit/>
          </a:bodyPr>
          <a:lstStyle/>
          <a:p>
            <a:endParaRPr lang="it-IT" sz="2000" b="1" dirty="0" smtClean="0">
              <a:solidFill>
                <a:srgbClr val="FF9900"/>
              </a:solidFill>
              <a:latin typeface="Arial" pitchFamily="34" charset="0"/>
              <a:ea typeface="Times New Roman" pitchFamily="18" charset="0"/>
              <a:cs typeface="Arial" pitchFamily="34" charset="0"/>
            </a:endParaRPr>
          </a:p>
          <a:p>
            <a:r>
              <a:rPr lang="it-IT" sz="2800" b="1" dirty="0" smtClean="0">
                <a:solidFill>
                  <a:srgbClr val="FF9900"/>
                </a:solidFill>
                <a:latin typeface="Arial" pitchFamily="34" charset="0"/>
                <a:ea typeface="Times New Roman" pitchFamily="18" charset="0"/>
                <a:cs typeface="Arial" pitchFamily="34" charset="0"/>
              </a:rPr>
              <a:t>L’AVVENTURA </a:t>
            </a:r>
            <a:r>
              <a:rPr lang="it-IT" sz="2800" b="1" dirty="0" err="1" smtClean="0">
                <a:solidFill>
                  <a:srgbClr val="FF9900"/>
                </a:solidFill>
                <a:latin typeface="Arial" pitchFamily="34" charset="0"/>
                <a:ea typeface="Times New Roman" pitchFamily="18" charset="0"/>
                <a:cs typeface="Arial" pitchFamily="34" charset="0"/>
              </a:rPr>
              <a:t>DI</a:t>
            </a:r>
            <a:r>
              <a:rPr lang="it-IT" sz="2800" b="1" dirty="0" smtClean="0">
                <a:solidFill>
                  <a:srgbClr val="FF9900"/>
                </a:solidFill>
                <a:latin typeface="Arial" pitchFamily="34" charset="0"/>
                <a:ea typeface="Times New Roman" pitchFamily="18" charset="0"/>
                <a:cs typeface="Arial" pitchFamily="34" charset="0"/>
              </a:rPr>
              <a:t> SPAZIO BLU </a:t>
            </a:r>
            <a:r>
              <a:rPr lang="it-IT" b="1" dirty="0" smtClean="0">
                <a:solidFill>
                  <a:srgbClr val="FF9900"/>
                </a:solidFill>
                <a:latin typeface="Arial" pitchFamily="34" charset="0"/>
                <a:ea typeface="Times New Roman" pitchFamily="18" charset="0"/>
                <a:cs typeface="Arial" pitchFamily="34" charset="0"/>
              </a:rPr>
              <a:t/>
            </a:r>
            <a:br>
              <a:rPr lang="it-IT" b="1" dirty="0" smtClean="0">
                <a:solidFill>
                  <a:srgbClr val="FF9900"/>
                </a:solidFill>
                <a:latin typeface="Arial" pitchFamily="34" charset="0"/>
                <a:ea typeface="Times New Roman" pitchFamily="18" charset="0"/>
                <a:cs typeface="Arial" pitchFamily="34" charset="0"/>
              </a:rPr>
            </a:br>
            <a:r>
              <a:rPr lang="it-IT" b="1" dirty="0" smtClean="0">
                <a:solidFill>
                  <a:srgbClr val="FF9900"/>
                </a:solidFill>
                <a:latin typeface="Arial" pitchFamily="34" charset="0"/>
                <a:ea typeface="Times New Roman" pitchFamily="18" charset="0"/>
                <a:cs typeface="Arial" pitchFamily="34" charset="0"/>
              </a:rPr>
              <a:t>DROGHE, REATI IN “PICCOLO” E NON SOLO</a:t>
            </a:r>
            <a:endParaRPr lang="it-IT" dirty="0"/>
          </a:p>
        </p:txBody>
      </p:sp>
      <p:pic>
        <p:nvPicPr>
          <p:cNvPr id="8" name="Immagine 4" descr="Risultati immagini per maggiorenne"/>
          <p:cNvPicPr>
            <a:picLocks noChangeAspect="1" noChangeArrowheads="1"/>
          </p:cNvPicPr>
          <p:nvPr/>
        </p:nvPicPr>
        <p:blipFill>
          <a:blip r:embed="rId3" cstate="print"/>
          <a:srcRect/>
          <a:stretch>
            <a:fillRect/>
          </a:stretch>
        </p:blipFill>
        <p:spPr bwMode="auto">
          <a:xfrm>
            <a:off x="7359650" y="620688"/>
            <a:ext cx="1784350" cy="2287588"/>
          </a:xfrm>
          <a:prstGeom prst="rect">
            <a:avLst/>
          </a:prstGeom>
          <a:noFill/>
          <a:ln w="9525">
            <a:noFill/>
            <a:miter lim="800000"/>
            <a:headEnd/>
            <a:tailEnd/>
          </a:ln>
        </p:spPr>
      </p:pic>
    </p:spTree>
    <p:extLst>
      <p:ext uri="{BB962C8B-B14F-4D97-AF65-F5344CB8AC3E}">
        <p14:creationId xmlns="" xmlns:p14="http://schemas.microsoft.com/office/powerpoint/2010/main" val="27101455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116632"/>
            <a:ext cx="1438275"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Connettore diritto 5"/>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251520" y="764704"/>
            <a:ext cx="3600399" cy="5139869"/>
          </a:xfrm>
          <a:prstGeom prst="rect">
            <a:avLst/>
          </a:prstGeom>
        </p:spPr>
        <p:txBody>
          <a:bodyPr wrap="square">
            <a:spAutoFit/>
          </a:bodyPr>
          <a:lstStyle/>
          <a:p>
            <a:pPr algn="just"/>
            <a:endParaRPr lang="it-IT" b="1" i="1" dirty="0" smtClean="0">
              <a:solidFill>
                <a:srgbClr val="FF9900"/>
              </a:solidFill>
              <a:latin typeface="Arial" pitchFamily="34" charset="0"/>
              <a:cs typeface="Arial" pitchFamily="34" charset="0"/>
            </a:endParaRPr>
          </a:p>
          <a:p>
            <a:pPr algn="just"/>
            <a:r>
              <a:rPr lang="it-IT" sz="2000" b="1" i="1" dirty="0" smtClean="0">
                <a:solidFill>
                  <a:srgbClr val="FF9900"/>
                </a:solidFill>
                <a:latin typeface="Arial" pitchFamily="34" charset="0"/>
                <a:cs typeface="Arial" pitchFamily="34" charset="0"/>
              </a:rPr>
              <a:t>Spazio Blu</a:t>
            </a:r>
          </a:p>
          <a:p>
            <a:pPr algn="just"/>
            <a:endParaRPr lang="it-IT" sz="2000" b="1" i="1" dirty="0" smtClean="0">
              <a:solidFill>
                <a:srgbClr val="FF9900"/>
              </a:solidFill>
              <a:latin typeface="Arial" pitchFamily="34" charset="0"/>
              <a:cs typeface="Arial" pitchFamily="34" charset="0"/>
            </a:endParaRPr>
          </a:p>
          <a:p>
            <a:r>
              <a:rPr lang="it-IT" dirty="0" smtClean="0">
                <a:latin typeface="Arial" pitchFamily="34" charset="0"/>
                <a:cs typeface="Arial" pitchFamily="34" charset="0"/>
              </a:rPr>
              <a:t>E</a:t>
            </a:r>
            <a:r>
              <a:rPr lang="it-IT" dirty="0">
                <a:latin typeface="Arial" pitchFamily="34" charset="0"/>
                <a:cs typeface="Arial" pitchFamily="34" charset="0"/>
              </a:rPr>
              <a:t>’ un luogo dedicato a minorenni e giovani assuntori di sostanze stupefacenti e/o </a:t>
            </a:r>
            <a:r>
              <a:rPr lang="it-IT" dirty="0" smtClean="0">
                <a:latin typeface="Arial" pitchFamily="34" charset="0"/>
                <a:cs typeface="Arial" pitchFamily="34" charset="0"/>
              </a:rPr>
              <a:t>alcoliche sottoposti a provvedimenti dell’Autorità Giudiziaria</a:t>
            </a:r>
            <a:endParaRPr lang="it-IT" dirty="0">
              <a:latin typeface="Arial" pitchFamily="34" charset="0"/>
              <a:cs typeface="Arial" pitchFamily="34" charset="0"/>
            </a:endParaRPr>
          </a:p>
          <a:p>
            <a:endParaRPr lang="it-IT" dirty="0">
              <a:latin typeface="Arial" pitchFamily="34" charset="0"/>
              <a:cs typeface="Arial" pitchFamily="34" charset="0"/>
            </a:endParaRPr>
          </a:p>
          <a:p>
            <a:r>
              <a:rPr lang="it-IT" dirty="0">
                <a:latin typeface="Arial" pitchFamily="34" charset="0"/>
                <a:cs typeface="Arial" pitchFamily="34" charset="0"/>
              </a:rPr>
              <a:t>E’ un luogo dove il giovane e la sua famiglia possono ricevere informazioni, avviare una diagnosi precoce ed essere destinatari di interventi psicologici, educativi, sociali e sanitari effettuati da operatori specialisti. </a:t>
            </a:r>
          </a:p>
          <a:p>
            <a:r>
              <a:rPr lang="it-IT" b="1" i="1" dirty="0" smtClean="0">
                <a:solidFill>
                  <a:srgbClr val="FF9900"/>
                </a:solidFill>
                <a:latin typeface="Arial" pitchFamily="34" charset="0"/>
                <a:cs typeface="Arial" pitchFamily="34" charset="0"/>
              </a:rPr>
              <a:t> </a:t>
            </a:r>
            <a:endParaRPr lang="it-IT" b="1" i="1" dirty="0">
              <a:solidFill>
                <a:srgbClr val="FF9900"/>
              </a:solidFill>
              <a:latin typeface="Arial" pitchFamily="34" charset="0"/>
              <a:cs typeface="Arial" pitchFamily="34" charset="0"/>
            </a:endParaRPr>
          </a:p>
        </p:txBody>
      </p:sp>
      <p:sp>
        <p:nvSpPr>
          <p:cNvPr id="3" name="Rettangolo 2"/>
          <p:cNvSpPr/>
          <p:nvPr/>
        </p:nvSpPr>
        <p:spPr>
          <a:xfrm>
            <a:off x="4644008" y="4826675"/>
            <a:ext cx="2894767" cy="2031325"/>
          </a:xfrm>
          <a:prstGeom prst="rect">
            <a:avLst/>
          </a:prstGeom>
        </p:spPr>
        <p:txBody>
          <a:bodyPr wrap="none">
            <a:spAutoFit/>
          </a:bodyPr>
          <a:lstStyle/>
          <a:p>
            <a:endParaRPr lang="it-IT" b="1" dirty="0" smtClean="0">
              <a:latin typeface="Arial" pitchFamily="34" charset="0"/>
              <a:cs typeface="Arial" pitchFamily="34" charset="0"/>
            </a:endParaRPr>
          </a:p>
          <a:p>
            <a:r>
              <a:rPr lang="it-IT" b="1" dirty="0" smtClean="0">
                <a:latin typeface="Arial" pitchFamily="34" charset="0"/>
                <a:cs typeface="Arial" pitchFamily="34" charset="0"/>
              </a:rPr>
              <a:t>LA SPECIALIZZAZIONE</a:t>
            </a:r>
          </a:p>
          <a:p>
            <a:pPr lvl="0"/>
            <a:r>
              <a:rPr lang="it-IT" b="1" dirty="0" smtClean="0">
                <a:latin typeface="Arial" pitchFamily="34" charset="0"/>
                <a:cs typeface="Arial" pitchFamily="34" charset="0"/>
              </a:rPr>
              <a:t>IL </a:t>
            </a:r>
            <a:r>
              <a:rPr lang="it-IT" b="1" dirty="0">
                <a:latin typeface="Arial" pitchFamily="34" charset="0"/>
                <a:cs typeface="Arial" pitchFamily="34" charset="0"/>
              </a:rPr>
              <a:t>SERVIZIO </a:t>
            </a:r>
            <a:r>
              <a:rPr lang="it-IT" b="1" dirty="0" smtClean="0">
                <a:latin typeface="Arial" pitchFamily="34" charset="0"/>
                <a:cs typeface="Arial" pitchFamily="34" charset="0"/>
              </a:rPr>
              <a:t>DEDICATO</a:t>
            </a:r>
          </a:p>
          <a:p>
            <a:pPr lvl="0"/>
            <a:r>
              <a:rPr lang="it-IT" b="1" dirty="0" smtClean="0">
                <a:latin typeface="Arial" pitchFamily="34" charset="0"/>
                <a:ea typeface="Times New Roman" pitchFamily="18" charset="0"/>
                <a:cs typeface="Arial" pitchFamily="34" charset="0"/>
              </a:rPr>
              <a:t>LA </a:t>
            </a:r>
            <a:r>
              <a:rPr lang="it-IT" b="1" dirty="0">
                <a:latin typeface="Arial" pitchFamily="34" charset="0"/>
                <a:ea typeface="Times New Roman" pitchFamily="18" charset="0"/>
                <a:cs typeface="Arial" pitchFamily="34" charset="0"/>
              </a:rPr>
              <a:t>DIAGNOSI PRECOCE</a:t>
            </a:r>
            <a:endParaRPr lang="it-IT" dirty="0">
              <a:latin typeface="Arial" pitchFamily="34" charset="0"/>
              <a:cs typeface="Arial" pitchFamily="34" charset="0"/>
            </a:endParaRPr>
          </a:p>
          <a:p>
            <a:endParaRPr lang="it-IT" b="1" dirty="0" smtClean="0">
              <a:latin typeface="Arial" pitchFamily="34" charset="0"/>
              <a:cs typeface="Arial" pitchFamily="34" charset="0"/>
            </a:endParaRPr>
          </a:p>
          <a:p>
            <a:endParaRPr lang="it-IT" dirty="0">
              <a:latin typeface="Arial" pitchFamily="34" charset="0"/>
              <a:cs typeface="Arial" pitchFamily="34" charset="0"/>
            </a:endParaRPr>
          </a:p>
          <a:p>
            <a:endParaRPr lang="it-IT" dirty="0">
              <a:latin typeface="Arial" pitchFamily="34" charset="0"/>
              <a:cs typeface="Arial" pitchFamily="34" charset="0"/>
            </a:endParaRPr>
          </a:p>
        </p:txBody>
      </p:sp>
      <p:pic>
        <p:nvPicPr>
          <p:cNvPr id="7" name="Immagine 6">
            <a:extLst>
              <a:ext uri="{FF2B5EF4-FFF2-40B4-BE49-F238E27FC236}">
                <a16:creationId xmlns="" xmlns:a16="http://schemas.microsoft.com/office/drawing/2014/main" id="{AB1753E7-D8D3-4D0F-BE8F-2A97A50862B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83968" y="1124744"/>
            <a:ext cx="4685366" cy="3475199"/>
          </a:xfrm>
          <a:prstGeom prst="rect">
            <a:avLst/>
          </a:prstGeom>
        </p:spPr>
      </p:pic>
    </p:spTree>
    <p:extLst>
      <p:ext uri="{BB962C8B-B14F-4D97-AF65-F5344CB8AC3E}">
        <p14:creationId xmlns="" xmlns:p14="http://schemas.microsoft.com/office/powerpoint/2010/main" val="1669344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6"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b="0">
              <a:solidFill>
                <a:srgbClr val="008000"/>
              </a:solidFill>
              <a:latin typeface="Tahoma" pitchFamily="34" charset="0"/>
            </a:endParaRPr>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1043608" y="2276872"/>
            <a:ext cx="7776864"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it-IT" sz="3200" b="1" dirty="0" smtClean="0">
              <a:solidFill>
                <a:srgbClr val="FF9900"/>
              </a:solidFill>
              <a:latin typeface="Arial" pitchFamily="34" charset="0"/>
              <a:cs typeface="Arial" pitchFamily="34" charset="0"/>
            </a:endParaRPr>
          </a:p>
          <a:p>
            <a:r>
              <a:rPr lang="it-IT" sz="3200" b="1" dirty="0">
                <a:solidFill>
                  <a:srgbClr val="FF9900"/>
                </a:solidFill>
              </a:rPr>
              <a:t>Chi sono i ragazzi che consumano </a:t>
            </a:r>
            <a:r>
              <a:rPr lang="it-IT" sz="3200" b="1" dirty="0" smtClean="0">
                <a:solidFill>
                  <a:srgbClr val="FF9900"/>
                </a:solidFill>
              </a:rPr>
              <a:t>sostanze</a:t>
            </a:r>
            <a:endParaRPr lang="it-IT" sz="3200" dirty="0">
              <a:solidFill>
                <a:srgbClr val="FF9900"/>
              </a:solidFill>
            </a:endParaRPr>
          </a:p>
          <a:p>
            <a:endParaRPr lang="it-IT" sz="3200" b="1" dirty="0">
              <a:solidFill>
                <a:srgbClr val="FF9900"/>
              </a:solidFill>
              <a:latin typeface="Arial" pitchFamily="34" charset="0"/>
              <a:cs typeface="Arial" pitchFamily="34" charset="0"/>
            </a:endParaRPr>
          </a:p>
          <a:p>
            <a:endParaRPr lang="it-IT" sz="4400" b="1" dirty="0" smtClean="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xmlns="" val="1883184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sp>
        <p:nvSpPr>
          <p:cNvPr id="6" name="Sottotitolo 5"/>
          <p:cNvSpPr>
            <a:spLocks noGrp="1"/>
          </p:cNvSpPr>
          <p:nvPr>
            <p:ph type="subTitle" idx="1"/>
          </p:nvPr>
        </p:nvSpPr>
        <p:spPr/>
        <p:txBody>
          <a:bodyPr/>
          <a:lstStyle/>
          <a:p>
            <a:endParaRPr lang="it-IT"/>
          </a:p>
        </p:txBody>
      </p:sp>
      <p:pic>
        <p:nvPicPr>
          <p:cNvPr id="8" name="Maria giovanna.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0" y="188641"/>
            <a:ext cx="9144000" cy="6669360"/>
          </a:xfrm>
          <a:prstGeom prst="rect">
            <a:avLst/>
          </a:prstGeom>
        </p:spPr>
      </p:pic>
    </p:spTree>
    <p:extLst>
      <p:ext uri="{BB962C8B-B14F-4D97-AF65-F5344CB8AC3E}">
        <p14:creationId xmlns:p14="http://schemas.microsoft.com/office/powerpoint/2010/main" xmlns="" val="1251836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64515" name="Rectangle 20"/>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64517"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sp>
        <p:nvSpPr>
          <p:cNvPr id="64519"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sp>
        <p:nvSpPr>
          <p:cNvPr id="64520" name="CasellaDiTesto 10"/>
          <p:cNvSpPr txBox="1">
            <a:spLocks noChangeArrowheads="1"/>
          </p:cNvSpPr>
          <p:nvPr/>
        </p:nvSpPr>
        <p:spPr bwMode="auto">
          <a:xfrm>
            <a:off x="611189" y="0"/>
            <a:ext cx="3960812" cy="2523768"/>
          </a:xfrm>
          <a:prstGeom prst="rect">
            <a:avLst/>
          </a:prstGeom>
          <a:noFill/>
          <a:ln w="9525">
            <a:noFill/>
            <a:miter lim="800000"/>
            <a:headEnd/>
            <a:tailEnd/>
          </a:ln>
        </p:spPr>
        <p:txBody>
          <a:bodyPr wrap="square">
            <a:spAutoFit/>
          </a:bodyPr>
          <a:lstStyle/>
          <a:p>
            <a:pPr algn="ctr"/>
            <a:endParaRPr lang="it-IT" sz="2400" b="1" dirty="0">
              <a:solidFill>
                <a:srgbClr val="FF9900"/>
              </a:solidFill>
            </a:endParaRPr>
          </a:p>
          <a:p>
            <a:r>
              <a:rPr lang="it-IT" dirty="0" smtClean="0"/>
              <a:t> </a:t>
            </a:r>
            <a:endParaRPr lang="it-IT" dirty="0"/>
          </a:p>
          <a:p>
            <a:endParaRPr lang="it-IT" sz="2000" dirty="0"/>
          </a:p>
          <a:p>
            <a:r>
              <a:rPr lang="it-IT" sz="2000" dirty="0" smtClean="0"/>
              <a:t>	Sono </a:t>
            </a:r>
            <a:r>
              <a:rPr lang="it-IT" sz="2000" dirty="0"/>
              <a:t>ragazzi:</a:t>
            </a:r>
          </a:p>
          <a:p>
            <a:endParaRPr lang="it-IT" sz="2000" dirty="0"/>
          </a:p>
          <a:p>
            <a:pPr algn="just"/>
            <a:endParaRPr lang="it-IT" sz="2000" dirty="0"/>
          </a:p>
          <a:p>
            <a:endParaRPr lang="it-IT" dirty="0"/>
          </a:p>
          <a:p>
            <a:endParaRPr lang="it-IT" dirty="0"/>
          </a:p>
        </p:txBody>
      </p:sp>
      <p:pic>
        <p:nvPicPr>
          <p:cNvPr id="11" name="Picture 1" descr="C:\Users\Roby e Mara e Marty\Desktop\untitled.png"/>
          <p:cNvPicPr>
            <a:picLocks noChangeAspect="1" noChangeArrowheads="1"/>
          </p:cNvPicPr>
          <p:nvPr/>
        </p:nvPicPr>
        <p:blipFill>
          <a:blip r:embed="rId2" cstate="print"/>
          <a:srcRect/>
          <a:stretch>
            <a:fillRect/>
          </a:stretch>
        </p:blipFill>
        <p:spPr bwMode="auto">
          <a:xfrm>
            <a:off x="5148064" y="-459432"/>
            <a:ext cx="3863662" cy="6858000"/>
          </a:xfrm>
          <a:prstGeom prst="rect">
            <a:avLst/>
          </a:prstGeom>
          <a:noFill/>
        </p:spPr>
      </p:pic>
      <p:sp>
        <p:nvSpPr>
          <p:cNvPr id="8" name="CasellaDiTesto 10"/>
          <p:cNvSpPr txBox="1">
            <a:spLocks noChangeArrowheads="1"/>
          </p:cNvSpPr>
          <p:nvPr/>
        </p:nvSpPr>
        <p:spPr bwMode="auto">
          <a:xfrm>
            <a:off x="755576" y="2420888"/>
            <a:ext cx="3960440" cy="3724096"/>
          </a:xfrm>
          <a:prstGeom prst="rect">
            <a:avLst/>
          </a:prstGeom>
          <a:noFill/>
          <a:ln w="9525">
            <a:noFill/>
            <a:miter lim="800000"/>
            <a:headEnd/>
            <a:tailEnd/>
          </a:ln>
        </p:spPr>
        <p:txBody>
          <a:bodyPr wrap="square">
            <a:spAutoFit/>
          </a:bodyPr>
          <a:lstStyle/>
          <a:p>
            <a:pPr algn="just"/>
            <a:endParaRPr lang="it-IT" sz="2000" dirty="0"/>
          </a:p>
          <a:p>
            <a:pPr algn="just"/>
            <a:r>
              <a:rPr lang="it-IT" sz="2000" dirty="0" smtClean="0"/>
              <a:t>alle </a:t>
            </a:r>
            <a:r>
              <a:rPr lang="it-IT" sz="2000" dirty="0"/>
              <a:t>prese con il difficile compito di costruzione della propria identità in cui l’uso di sostanze si colloca come mezzo per sedare il conflitto inerente la relazione ambivalente con l’oggetto esterno, che rinvia a quella non risolta nei confronti degli oggetti genitoriali (P. </a:t>
            </a:r>
            <a:r>
              <a:rPr lang="it-IT" sz="2000" dirty="0" err="1"/>
              <a:t>Jeammet</a:t>
            </a:r>
            <a:r>
              <a:rPr lang="it-IT" sz="2000" dirty="0"/>
              <a:t> 1992);</a:t>
            </a:r>
          </a:p>
          <a:p>
            <a:endParaRPr lang="it-IT" dirty="0"/>
          </a:p>
          <a:p>
            <a:endParaRPr lang="it-IT" dirty="0"/>
          </a:p>
        </p:txBody>
      </p:sp>
    </p:spTree>
    <p:extLst>
      <p:ext uri="{BB962C8B-B14F-4D97-AF65-F5344CB8AC3E}">
        <p14:creationId xmlns:p14="http://schemas.microsoft.com/office/powerpoint/2010/main" xmlns="" val="2611656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pic>
        <p:nvPicPr>
          <p:cNvPr id="64518"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9" name="CasellaDiTesto 8"/>
          <p:cNvSpPr txBox="1"/>
          <p:nvPr/>
        </p:nvSpPr>
        <p:spPr>
          <a:xfrm>
            <a:off x="5004048" y="764704"/>
            <a:ext cx="3600400" cy="5262979"/>
          </a:xfrm>
          <a:prstGeom prst="rect">
            <a:avLst/>
          </a:prstGeom>
          <a:noFill/>
        </p:spPr>
        <p:txBody>
          <a:bodyPr wrap="square" rtlCol="0">
            <a:spAutoFit/>
          </a:bodyPr>
          <a:lstStyle/>
          <a:p>
            <a:pPr algn="just"/>
            <a:r>
              <a:rPr lang="it-IT" sz="2400" dirty="0" smtClean="0"/>
              <a:t>Sono ragazzi affetti da quella che Leopoldo Grosso definisce “Dipendenza di soccorso” in cui l’uso esprime sia sofferenza che protesta rispetto ad una famiglia fagocitante che non permette l’affermazione della identità che non sia quella designata dai genitori e vincolata al rigoroso rispetto di regole e modi di comportamento;</a:t>
            </a:r>
            <a:endParaRPr lang="it-IT" sz="2400" dirty="0"/>
          </a:p>
        </p:txBody>
      </p:sp>
      <p:pic>
        <p:nvPicPr>
          <p:cNvPr id="11" name="Picture 2" descr="C:\Users\Roby e Mara e Marty\Pictures\305337_478574652184335_1118783522_n.jpg"/>
          <p:cNvPicPr>
            <a:picLocks noChangeAspect="1" noChangeArrowheads="1"/>
          </p:cNvPicPr>
          <p:nvPr/>
        </p:nvPicPr>
        <p:blipFill>
          <a:blip r:embed="rId3" cstate="print"/>
          <a:srcRect/>
          <a:stretch>
            <a:fillRect/>
          </a:stretch>
        </p:blipFill>
        <p:spPr bwMode="auto">
          <a:xfrm>
            <a:off x="539552" y="1556792"/>
            <a:ext cx="4283968" cy="3059977"/>
          </a:xfrm>
          <a:prstGeom prst="rect">
            <a:avLst/>
          </a:prstGeom>
          <a:noFill/>
        </p:spPr>
      </p:pic>
    </p:spTree>
    <p:extLst>
      <p:ext uri="{BB962C8B-B14F-4D97-AF65-F5344CB8AC3E}">
        <p14:creationId xmlns:p14="http://schemas.microsoft.com/office/powerpoint/2010/main" xmlns="" val="2178846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5"/>
          <p:cNvSpPr>
            <a:spLocks noChangeArrowheads="1"/>
          </p:cNvSpPr>
          <p:nvPr/>
        </p:nvSpPr>
        <p:spPr bwMode="auto">
          <a:xfrm>
            <a:off x="3419475" y="5445125"/>
            <a:ext cx="5472113" cy="431800"/>
          </a:xfrm>
          <a:prstGeom prst="rect">
            <a:avLst/>
          </a:prstGeom>
          <a:noFill/>
          <a:ln w="9525">
            <a:noFill/>
            <a:miter lim="800000"/>
            <a:headEnd/>
            <a:tailEnd/>
          </a:ln>
        </p:spPr>
        <p:txBody>
          <a:bodyPr/>
          <a:lstStyle/>
          <a:p>
            <a:pPr algn="r">
              <a:lnSpc>
                <a:spcPct val="120000"/>
              </a:lnSpc>
              <a:spcBef>
                <a:spcPct val="20000"/>
              </a:spcBef>
            </a:pPr>
            <a:endParaRPr lang="it-IT" sz="2000" b="1" i="1">
              <a:solidFill>
                <a:schemeClr val="bg2"/>
              </a:solidFill>
              <a:latin typeface="Tahoma" pitchFamily="34" charset="0"/>
            </a:endParaRPr>
          </a:p>
        </p:txBody>
      </p:sp>
      <p:sp>
        <p:nvSpPr>
          <p:cNvPr id="65542"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pic>
        <p:nvPicPr>
          <p:cNvPr id="65543"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65545" name="CasellaDiTesto 11"/>
          <p:cNvSpPr txBox="1">
            <a:spLocks noChangeArrowheads="1"/>
          </p:cNvSpPr>
          <p:nvPr/>
        </p:nvSpPr>
        <p:spPr bwMode="auto">
          <a:xfrm>
            <a:off x="4355976" y="620688"/>
            <a:ext cx="4176837" cy="6555641"/>
          </a:xfrm>
          <a:prstGeom prst="rect">
            <a:avLst/>
          </a:prstGeom>
          <a:noFill/>
          <a:ln w="9525">
            <a:noFill/>
            <a:miter lim="800000"/>
            <a:headEnd/>
            <a:tailEnd/>
          </a:ln>
        </p:spPr>
        <p:txBody>
          <a:bodyPr wrap="square">
            <a:spAutoFit/>
          </a:bodyPr>
          <a:lstStyle/>
          <a:p>
            <a:endParaRPr lang="it-IT" sz="2000" dirty="0"/>
          </a:p>
          <a:p>
            <a:endParaRPr lang="it-IT" sz="2000" dirty="0"/>
          </a:p>
          <a:p>
            <a:pPr algn="just"/>
            <a:endParaRPr lang="it-IT" sz="2000" dirty="0"/>
          </a:p>
          <a:p>
            <a:pPr algn="just"/>
            <a:endParaRPr lang="it-IT" sz="2000" dirty="0"/>
          </a:p>
          <a:p>
            <a:pPr algn="just"/>
            <a:r>
              <a:rPr lang="it-IT" sz="2000" dirty="0"/>
              <a:t>che presentano una condizione di vulnerabilità narcisistica che si manifesta come permalosità esagerata, associata a vissuti di vergogna, umiliazione e mortificazione, legati ad aspettative disattese, proprie e dell’ambiente (G. Ferrigno 2012);</a:t>
            </a:r>
          </a:p>
          <a:p>
            <a:pPr algn="just"/>
            <a:endParaRPr lang="it-IT" sz="2000" dirty="0"/>
          </a:p>
          <a:p>
            <a:pPr algn="just"/>
            <a:r>
              <a:rPr lang="it-IT" sz="2000" dirty="0"/>
              <a:t>in cui è presente una marcata ansia da prestazione e che ricorrono alle sostanze convinti di poter migliorare le loro performance;</a:t>
            </a:r>
          </a:p>
          <a:p>
            <a:pPr algn="just"/>
            <a:endParaRPr lang="it-IT" sz="2000" dirty="0"/>
          </a:p>
          <a:p>
            <a:endParaRPr lang="it-IT" sz="2000" dirty="0"/>
          </a:p>
          <a:p>
            <a:endParaRPr lang="it-IT" sz="2000" dirty="0"/>
          </a:p>
          <a:p>
            <a:endParaRPr lang="it-IT" sz="2000" dirty="0"/>
          </a:p>
        </p:txBody>
      </p:sp>
      <p:pic>
        <p:nvPicPr>
          <p:cNvPr id="11" name="Picture 2" descr="C:\Users\Roby e Mara e Marty\Pictures\1486865_10202345964721121_1563434508_n.jpg"/>
          <p:cNvPicPr>
            <a:picLocks noChangeAspect="1" noChangeArrowheads="1"/>
          </p:cNvPicPr>
          <p:nvPr/>
        </p:nvPicPr>
        <p:blipFill>
          <a:blip r:embed="rId3" cstate="print"/>
          <a:srcRect/>
          <a:stretch>
            <a:fillRect/>
          </a:stretch>
        </p:blipFill>
        <p:spPr bwMode="auto">
          <a:xfrm>
            <a:off x="179512" y="1700808"/>
            <a:ext cx="3813468" cy="4272136"/>
          </a:xfrm>
          <a:prstGeom prst="rect">
            <a:avLst/>
          </a:prstGeom>
          <a:noFill/>
        </p:spPr>
      </p:pic>
    </p:spTree>
    <p:extLst>
      <p:ext uri="{BB962C8B-B14F-4D97-AF65-F5344CB8AC3E}">
        <p14:creationId xmlns:p14="http://schemas.microsoft.com/office/powerpoint/2010/main" xmlns="" val="4233479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66563" name="Rectangle 20"/>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66564" name="Rectangle 25"/>
          <p:cNvSpPr>
            <a:spLocks noChangeArrowheads="1"/>
          </p:cNvSpPr>
          <p:nvPr/>
        </p:nvSpPr>
        <p:spPr bwMode="auto">
          <a:xfrm>
            <a:off x="3419475" y="5445125"/>
            <a:ext cx="5472113" cy="431800"/>
          </a:xfrm>
          <a:prstGeom prst="rect">
            <a:avLst/>
          </a:prstGeom>
          <a:noFill/>
          <a:ln w="9525">
            <a:noFill/>
            <a:miter lim="800000"/>
            <a:headEnd/>
            <a:tailEnd/>
          </a:ln>
        </p:spPr>
        <p:txBody>
          <a:bodyPr/>
          <a:lstStyle/>
          <a:p>
            <a:pPr algn="r">
              <a:lnSpc>
                <a:spcPct val="120000"/>
              </a:lnSpc>
              <a:spcBef>
                <a:spcPct val="20000"/>
              </a:spcBef>
            </a:pPr>
            <a:endParaRPr lang="it-IT" sz="2000" b="1" i="1">
              <a:solidFill>
                <a:schemeClr val="bg2"/>
              </a:solidFill>
              <a:latin typeface="Tahoma" pitchFamily="34" charset="0"/>
            </a:endParaRPr>
          </a:p>
        </p:txBody>
      </p:sp>
      <p:sp>
        <p:nvSpPr>
          <p:cNvPr id="66566"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sp>
        <p:nvSpPr>
          <p:cNvPr id="66569" name="CasellaDiTesto 10"/>
          <p:cNvSpPr txBox="1">
            <a:spLocks noChangeArrowheads="1"/>
          </p:cNvSpPr>
          <p:nvPr/>
        </p:nvSpPr>
        <p:spPr bwMode="auto">
          <a:xfrm>
            <a:off x="539553" y="0"/>
            <a:ext cx="4248472" cy="5940088"/>
          </a:xfrm>
          <a:prstGeom prst="rect">
            <a:avLst/>
          </a:prstGeom>
          <a:noFill/>
          <a:ln w="9525">
            <a:noFill/>
            <a:miter lim="800000"/>
            <a:headEnd/>
            <a:tailEnd/>
          </a:ln>
        </p:spPr>
        <p:txBody>
          <a:bodyPr wrap="square">
            <a:spAutoFit/>
          </a:bodyPr>
          <a:lstStyle/>
          <a:p>
            <a:pPr algn="just"/>
            <a:endParaRPr lang="it-IT" sz="2000" dirty="0"/>
          </a:p>
          <a:p>
            <a:pPr algn="just"/>
            <a:r>
              <a:rPr lang="it-IT" sz="2000" dirty="0"/>
              <a:t>Sono quei ragazzi della cosiddetta “società dei consumi”, del tutto e subito e della ricerca del piacere immediato, dove le droghe diventano delle merci da avere per essere a seconda della situazione ricercata (S. </a:t>
            </a:r>
            <a:r>
              <a:rPr lang="it-IT" sz="2000" dirty="0" err="1"/>
              <a:t>Laffi</a:t>
            </a:r>
            <a:r>
              <a:rPr lang="it-IT" sz="2000" dirty="0"/>
              <a:t>);</a:t>
            </a:r>
          </a:p>
          <a:p>
            <a:pPr algn="just"/>
            <a:endParaRPr lang="it-IT" sz="2000" dirty="0"/>
          </a:p>
          <a:p>
            <a:pPr algn="just"/>
            <a:r>
              <a:rPr lang="it-IT" sz="2000" dirty="0"/>
              <a:t>che fanno parte del “gruppo trasgressivo” dei pari in cui la sostanza diventa “l’amica” comune, diventa un segno distintivo, in cui l’identificazione con lo stile di vita del gruppo e con l’appartenenza al gruppo di riferimento diventa una dipendenza costruita a reazione e a difesa da quella genitoriale;</a:t>
            </a:r>
          </a:p>
          <a:p>
            <a:pPr algn="just"/>
            <a:endParaRPr lang="it-IT" sz="2000" dirty="0"/>
          </a:p>
        </p:txBody>
      </p:sp>
      <p:sp>
        <p:nvSpPr>
          <p:cNvPr id="3074" name="AutoShape 2" descr="data:image/jpeg;base64,/9j/4AAQSkZJRgABAQEAAAAAAAD/2wBDABALDA4MChAODQ4SERATGCgaGBYWGDEjJR0oOjM9PDkzODdASFxOQERXRTc4UG1RV19iZ2hnPk1xeXBkeFxlZ2P/2wBDARESEhgVGC8aGi9jQjhCY2NjY2NjY2NjY2NjY2NjY2NjY2NjY2NjY2NjY2NjY2NjY2NjY2NjY2NjY2NjY2NjY2P/wAARCARw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DJFJmo91OBpCFNJRSGmA6jNANITQAjNimb80Fc96AtIBwanbqZjFBNAxxNJmmbs0oNADs04GmUuaAJQ1ANR0Z5oEWMZFJ0pA3FITQA/NGaZRQA/NG6mUUASBqCaYDS9aAENNNPIppoAYRTCcVKRUbLQA3NJRiigANMNSEUw0ARnpUY6080gHNAEgHFLihelLQMKQqDTsUyVtopAQSnBNV2OTTnbJplMBKMUuKXbTASlxS4pcUDEAp2KAKXFAxMUuKKdQMZigDmn4oxQIMU5RSAU8CkUPUVKBxUSmpA3FMQ4ClxSocin4oAjxSVJim4pCG0UpFJSGFFLRigQKKkUU1RzUiimBKgqVKjQVMgpkkiCph0qNakFIApDS0hoEJTe9OpDQAUtNozQAppKM5ooAKQU7FIBQA7FGKKKYGGKcKaKcKAOkj8U7Y1X7EOBj5ZMD8sU7/AISv/py/8i//AFq5sGloA6MeKv8Apy/8i/8A1qD4q/6cv/Iv/wBaudFLjNAHQ/8ACVf9OX/kX/61H/CVf9OX/kX/AOtXPYoPFIDoD4rx/wAuX/kX/wCtWVFrPk6xJf8A2ZD5gxszjHTkH14/U1RaoWpjOmHi7/px/wDIv/1qcPFn/Tl/5F/+tXLA09TSEdN/wln/AE5f+Rf/AK1H/CWf9OX/AJF/+tXODmgigDo/+Et/6cv/ACL/APWo/wCEt/6cv/Iv/wBauaNJmgDobvxL9qtZIPsYXzF25L5x74xTdN177DaLB9lD4JO4Ptzn14rBBqRaAOmHin/pz/8AIv8A9aj/AISj/pz/APIv/wBauexikoA6H/hKv+nP/wAi/wD1qX/hKf8Apz/8i/8A1q50UtAHQ/8ACUf9Of8A5F/+tS/8JR/05/8AkX/61c9RQBo6hq3225gm+zovknOCd27nOD7Ve/4SnH/Ln/5F/wDrVgGmGgDov+Eq/wCnP/yL/wDWpv8Awlf/AE5f+Rf/AK1c4xphbFAzpG8WY/5cv/Iv/wBakHi3P/Lj/wCRf/rVzZOabnmgR1H/AAln/Tl/5F/+tTD4t/6cf/Iv/wBaucB4pMUwL+m6z/Z93cT/AGVH885wDt28k4HHTn9BWmPF/wD04/8AkX/7GuZZcUwdaQHVjxd/04/+Rf8A61L/AMJb/wBOP/kX/wCtXKg07dQM6n/hLcD/AI8v/Iv/ANaq8njMKcfYc/8Abb/7GuclkwMVTYkmkB1f/Ca/9Q//AMjf/Y1R1fxL/adi1t9jWPcQdxfcRg9uBWFijFMDe0jxJ/Zlitt9jWTaSdwfaTk9+DV//hM/+of/AORv/sa5QCnYoGdT/wAJl/1D/wDyN/8AY0v/AAmX/Th/5G/+xrlsUYpgdT/wmf8A04f+Rv8A7GlHjL/pw/8AI3/2NcrilFA7HUf8Jl/04f8Akb/7Gs3U9b/tC7tp/sqJ5BztJ3b+QcHgccfqaysUUDsdR/wmP/Th/wCRv/saP+Ey/wCnD/yN/wDY1y9FArHUjxj/ANOH/kb/AOxpw8X/APTj/wCRv/sa5QU8GkOx1I8X/wDTj/5F/wDsacvi7P8Ay4/+Rf8A7GuVFOWgLHVr4rz/AMuX/kX/AOtVLTtW+xXM832dH845wDt285wPbmsdGqVaAsdH/wAJT/05f+Rf/rUn/CVf9OX/AJF/+tXPYoxRcLHQHxV/05f+Rf8A61J/wlf/AE5f+Rf/AK1c8abSuKx0f/CV/wDTl/5F/wDrUv8AwlX/AE5f+Rf/AK1c6BS4ouFjY1HXft9oYPsoTJB3F92MenFTWfiH7Naxw/ZAdi7ch8Z98YrBHFPWmI6RfE2f+XP/AMif/WqRfEmf+XT/AMif/WrnFqZKYHQDxDn/AJdf/In/ANanDxB/06/+RP8A61YINPU0CNz+3/8Ap2/8if8A1qP7f/6dv/In/wBasUGlxSAuS6h5moJd+So2jG3PX8fWrh8Qf9Ov/kT/AOtWPimkUCNg+Iv+nX/yJ/8AWpP+Ei/6df8AyJ/9asUjmm7aANW41r7QV/0fbtz/AB5/pUf2/wD6Zf8Aj1UFFPxQBc+3/wDTL/x7/wCtQb7II8r8zVMUuKAExSYp2KMUAYQFOpBSimAU4U2lBxyaAHdKilu4ouGbJ9BzVK6vS5KRHC+vc1paBplrdwyPdNKpAJAQdRUt2GlcpnUl/hjJ+pxQNRU/ejI+hzUeq2Ysr0xqG8tgGTd3BqpTvcGrGktwknQ8+hpWpmlaZcajIVt0V2H944Aq/d6e9sHRl2yR/eGcj8KAsUaUGkooESq1P3DFQc0uTQA9qZTS1JuoAlU1IpqFTUq0AWByKQimq1LmgApQaSlAoACaAc0hFIKAJDTSKcBS4pARFc0xlqximstAyoRTSKsFKYVpgNUcUtPAxSEUCIHplPemYoAaTSZpWFNPAoGMkbNRDrSseaUCgAxSgUuKXFMAApRSgUuKQxKKXFGKBiYpaKWmUhKKWjaaQxKKKWgAFKKQU4UCFpymmU5aAJFOKmRs1XpynFAFkmimBs08UgEIpuKfSYoEIKcKQDmnAUABFKDSUoFAiRTUqtUSipVpiJRT1qNTUgoAdnFKDTKcKBDs0hoooENxRingUuKQEfSjNOIplMBwp1NHNOAoAKKUCl20Ac8DTgaiU81KOKAHVSv5iqiJe/J+lXay5n3zMfU4FAECqzfdUn6DNdR4ca+gtyCrBBhlGOcc+vaui0ZY4bJYIYUyqgMcdTjkmsnV3urdlkW4KuTtIUYBGM05QbQ4yszmtYuJrnU5nnJLA4GewqmK7BtBj1S0BeUpeqpO/Hyvz0rlfKKllYYYHBpWsF7nReDJUjuXDOUYjjHf2q34hZftkiKxb92NxPfiue0uSS0uknH8JzjOK05Zmu7qW4K4EjZAPPFCWo76WMhDkU+rM1og+aPKkdu1VqBCikNKKDQBG1FaEGjX1zp8l/FEDbx5LNuAxgZPFW4PCWsT26zLbqoYZCs4DEfTt+NAjHTLMFUEknAA71fvtMvdN8v7ZAYhJ93JBz+VU2guLO88p0aK4jYcHgg9q2/Eba3i2Gs7QPm8sLt5Ixk8fhTAyFNSCrzaDqMUdu7QZFwQse1gSSRn+VWLrw7qNlbmeWFSijLbWBK0gMwLS7cVq2WgajeQCaOEKjDKl2A3VUubOe1uPs88ZSXPQ96AKZoArRn0LUYLiKBrfMk2diqwOcdfp1qS58PanaQmWSDKKMsUYNj8KAM4CnAUigk4ArYg8OalNEJBAEBGQHYAn8KAMkLSMtWruzuLGXy7mIxt2z0P0NLZ2FzqEhS1iLkdT0A+ppDKJWo2Fbk/hvU4Yy/kBwOSEYE/lWVFby3EyxQxs8jcBVHNAyseKjY1vnwpq3l7vJTP93zBmsK6hltpmhnjaORTgqwwRTEVyc02lNNNAhVRpGCxqzMegUZNNuba4t1zNBLGD3dCP510i3H9ieGre4tEX7TdN80pGcdf8P51Doeu3l9qCWN+VuYJ8qQyDjjPYUDOV6tUqird5YGPWprK2G796UjGffgZqzBoWozzyQpbHfEcPlhgHrjOaAM7FAFXZtMvILtbWS3cTP8AdUc7vpirFxoGpW0JmltjsUZO1g2PwBoGZmKTvTjSd6BhRRRQMKKKKCkGeadnim4pe1AxKWiigQYpaKKQBTlptOWmIWnCjFKKAHqalXpUQqReKQx1FGaWgQgHNOoApaAG04U00A0CJlqQVEtSKaYiVRUoFRpUooEJinKKMU9RQIVVzTinFSIvFSbMigBloIFuYzcqWhz8wFW9U0z7Lie3PmWr8qw5x7GqpSrmnal9lJguF8y1fhlPOPegDIamVqatpn2XFxbnzLSTlWHO32NSaXpkYh+36gdlsnKqf4//AK386BBpelxmA3uoHZbKOF6F6zpNhlYxgqhJ2g9QO1WtR1GTUbgcbIU+5GO3/wBenQpEQd4HTvQBTAp4FOcAOcdKbikByy08GmUoNMCQGqOnwm4v4YvV+fw5q3uqx4fh/wCJpI3HyISM+9NK7QHU6aD5cg8xgAxyFOOlZfiQESW6k/Ngnj04rV075InJI3Fjn86xPEbhtQVEyQkY5+vNazJidCyGOPjO1QMH0rhp4tuqzxnnEjGu5m/49Bjknbj6cVyl/Ht1m6bHGf5ilPZAtyxY2EcsBlI7+uP0q1NHHDbFVSPeW6hgSo/OqMQ+RfpT6kohJy1Z1XpzsL/7tUTUsYZoJpKQmkB3/hSYW/g+5nKh/KMr7T0OFzisDR/EWqPrlsZruSRJZVR0Y/LgnHA7da2fD3/Iiah/uTf+gVyWkf8AIYsv+viP/wBCFMR0fjmJV1uykAAZ0APvhv8A69WPiF00/wD7af8AstR+Ov8AkLaf/u/+zVJ8Qzxp/wD20/8AZaBmhrd9LYeGLSS3O2VxGgfHK5Ukkflj8ai8G6hc3yXUN3K0yoFIL8nnORUPiv8A5FTT/wDfj/8AQGqLwD/rbz/dT+ZoAqya7fjViyzssay7REPu7QcYx9K1fGCKLnT3x8xYgn2ytcvJ/wAhB/8Arqf511XjD/W6d/vt/wCy0ATeLNRmsLeFbY7JpiR5gHIUYyB+Yql4T1e6uLxrS6laVWUspc5II960/EmnDU4oYkkVLlSzRqxxuHG4fyqr4f0STS5ZLy9dEIQgDdwB3JNAEGnabEni24TZ+7g/eKOwJxj+f6VPqtprtzfO9tKY4VOIwsu3j1NZ9hrMS+KJrlzthnzHuJ6DjBP5D86n1jRNTl1B5rGQyQyndgS425/p9KQi7rNtPP4Y3Xyr9qhAYkeucZ/EVD4YdJ9CmtraYRXWWye4J6GsrVtKfTdOWS61F2uJOBCCSD6856D6Umk6F/aGnm6tL3bcpn93jGD25z3oGXkh8R6U7yDN2hHILmQfXGc0zwvexPrVy9wEjmnHyjoM55AzWhoEGuQXDDUHP2YKeJHDHPbBrGNjZ694hvliuxDyDHhciTj5iOR35/GgZdv9O8RQag91a3LXC7typ5mBjPQqePyrl/EGoXl7eg6hbrBPGu0gIVOOvOTXR2WmeJbG/SOKctbK3LPIChXP908jiqPxDuLeS/tYoypmiRvMI7A4wD+v50AcoWpGNNzQTQI6jTlWz0If206Gyl5ihKkvn1BHT/6/an6VNo5laPSP9GvXBEb3ClvwHP8An3pmrWsmuaTZXVhiUwpseIHkHAz/AC/lWfo+g6g+oQySwPBHG4dncbehzxQBDZW89v4mgjus+cLhS5Jzkk5z+NXfE19cDV5YI5GjjixhUOMkgEk46mnXV1FeeMYJISGRZUUMO+CM1V8S/wDIeuvqv/oIoA1ptQuB4Sgut+bksYvN/iAyeh+gFVfCd7cPqvkSTO8ciHKs2Rn1on/5Em3/AOu5/m1V/CX/ACHY/wDcb+VMZl3aiO7mReArsB+dQ4qe+P8Ap9x/11b+dQZpFBijFLR2oGFFGaKACiijFAxaKKKACjFLS4oENxxSjil7UAUAOzSikozQMlBxTg1QhqkWkBJmnKaaKUCgB4ozSUhoEBNKKSnAUCHrUi0xaetMRPH0qYVDH0qYGgQ4c1Mq1EoqxGKBD0SptvFEYqXbQBEU4qpMOavsOKntNPj2G8vjtt15Cn+OgQ7QhJbafNLfMq2DDhJBnJ9h6fzqLxItxJ5U6OJLIgbNnRfrWbq+pS6hN02Qp9yMdvf61Lo2qG0zb3C+ZaScMp52+4oApxD5qs5q1qGl/ZWWe3bzLWTlWHOPY1VxxUsBD1oxxR3qQYxTA47NJnmjNFMdg71p6G6pfYOMyDaPrWX3qRGKkEHBHQimnZisddFKsDyqyupEh+YDim3dvp00pnkhleVjlySRxjH4dKp6VqkL5S5IWU/x9m/+vT7qUPdbATt781skpLUluxpC4je3jVOM4GD2xXP6qQ15N61uLDDE8MrjkHJPrxWY+nzX0l3LGBtiyxOev0qJtX5Soxb1KUbhVANScHnNQ+WtQzSIoxHy3r6Vc6coK7EmmNvJAZNoPTrVYmg5zTTWIxM0GiigCeO9u4oGgiupkhbO6NZCFOeuR0qNHaN1dGKspyGBwQfWmZpc0ATXF5dXTq9xcTTMv3TI5Yj6ZouL26u9v2q5mn252+Y5bGfTNQUo60wLb3t1PEsU1zNJGuNqPISBjjgGpbW7uLYk288sJbr5blc/lVNakVsUAW1YltxJLE5znnNXftU9xPCbi4llCsMeY5bHPvWcrYqQSZpDOt8XXCM1k8Eylk3nKNyPu+lc7c393cJsnuZZF/us5IqrvpjvikIa7c1PDql9bp5cN5OiDgKHOBVNnBNNzk0gJ5Z5J5DJNI8jnqznJNLDczW774JXif8AvIxBqEUjUDLNzqt/coY5ryd0PVS5wfwqorsrBlJDDkEHpSGmk4oGXm1rUzHs/tC52/8AXU1lvksSTknvUhbNMNAEdBpcUhNAD4Lq4tX3280kTHqUYjNTzapf3SFJ7uV0PVS3B/CqlKKYh8TtG6ujFWU5DKcEGpJJJJpDJK7O56sxyT+NRgU4UDRIZ5jAIDLIYQciPcdoP0pkUstvJ5kMjxuP4kYg/mKKQigYxiWYsxJYnJJ6mkpcUYoGLRniikoGLSUUoFABS0UtAxKKKKQC0tJTqAGmlFIaUUwFoo7UUgFqVaiFSLQBKKcKYKkWgBcU0in0hFAhtOFGKcFoEOWnrTVFSKKYEyDAp4pgJAp6DNBJPGM1ajWq8fFW4uaBE0a1JiljXinkUAJCY0mVplLIDyB3qHVLx7x8fdjX7qelSMKqyAZoAzXTmhE5qw6jNIoFIRoaXqBtFaGZfNtn6p6fSqcrqZG8sEJk7QeoFNzgUw9aQD80oNMXnipQtCA4wGnUwU4VRQtLmkoxQIdmpY7mWJgVbOOx5qGimBrSa/LJCqGFVI/iViKdBrksVrLAkQAkzklvUYrHxT1pPV3BNrYmZ3ccnj0FR4pwpSBTbb1YrERHFRmpmqIikA2kpxFJigYUUmaM0xBSr1pKco5pgSA0b6AKNtIY8SU9JM1DilU4oEWN1Nc8UzdQTkUgGE80o600jmjpSAnWhsYpiNTXakA0mmk0hOTRimMSkp2KNpxQBGaaalKHFRkc0DG4pQKXFOAoAVRS0uMUhNMBaQ0uaQ0FDaKWkoGBpKWigApaSloGFLRRSAKSloxQMKd2pBSnpQFhppRTaUUAOopQKMUAKBT1pAeKAaBEoqRaiU04NigCaimhs0uaCR4FKKZuxT1bNAh4FSIKYDUi0ASAVNGtRoMkCrscQwOKYhETmrcK0kcXtVmOPHagQ9V+Wg07oKCOKAIXqnKeauOetU5etAEDGmilagUmISkxTwKMUgFQc1KKjHFBcigDjBThTBxTgaoofRSA0tAC0AUlOFAgxSilHNLigBQeKaXp3ao2oAQtmkzTTSZoAdRSZpM0AFFGaM0wFAp6iowaerUASjFOpiHNSYpDGmkxS5FFAgFL2ptLmgQhptOpppAHSmk0McU0HJoAUA07FKBxTqBktrB5jc9KsT2qoNuevtSWeRzirlyuYw1AzKdMCqzrg1bfJqs/WlcCLFOFGKUUxjieKbSk02gBaDRmgmmMSkozSZoGLRQKWgBKKQ0UAPFFIKWgYUUUYoGKBSkcUDignikMZThTR1p4FACilpBQTSEKDS5qPNGaAJgaN3NMGTTwuaZJKpp9MUEVIBQISnLRinrTJHqalSo1FSKKAJkOCK07dg6KfwrMWrdq5DY7UCNaJOKsKmBVaBsirqnigZEVprcCpyKilGKBFSQ9aqSmrErdaqSc0AQseaUdKClOVSKTEKBS4pQKKQCUhFLikxQBxtLSUoqhgOtPplOzQA4U4Cmg0bwKBkgpc1D5lHm0ASk1GxoMmajZqBATSZpCaTNAxSaTNNJpuaAH7qN1R0tAEgNPBqEU4HFAFqAgtVhhhaz1fBzU/wBoymKAEzzTwagzzT1agRLmjNNFJmgB2aaTRmkIoAY9NU81IUJphXFICeL5hT8YakshndmpWTMnFIC3CVCUskuU2iq/IGKfGu5uaQyJxxVZ15q86YqrIvJoQFfFLilPWiqGNNNNONNoABQaWkpjGmk70/FNNACjijNNJxTd1Ax5NANRlqQNQBODS1EHpQ1AySlqPdTgcigY7NITSZoPSkMFOTTxTFHNPxSABRR0pDQAhoHWkJpy9aZJMgqVVpkYqdV5oECipAtKq1IFoEM20oFOIxSCmIWpEpmKetAiUVNC2GFVg1SxH5xQI2bV8itBTWZaVopQMlNQzVLuqKU5FAFCUcmq5GatT1VJ5oEGKUCmg07NSICKTFGcmn7eKAGYoxT8UYpiOFzS5pKWmXYM0ZpppDxQA/dTS1NzSYoAXdRupMUoWgBd1GaMUYoAKKMUUAIabTjTaB2EpaMUUAFLSUUxCinA02lzQA7NODVHmkzSAsB6cCCKqgmnq2KALApwNVxIakVsmgRNximPgijPFMJyetAD4X2HirUDhpMGqRUjmnIzBgakDSIGadHgGqgmPc0hlJPBpDL7gFaqTLxTo5ztweabIwINICmetFK3WkqxiEU0ilJppNMAzSE0jGmFqBj91MLU3NGKAAnim5paSgBDQKWlApAIDTgaTbSgUDHZpwNNApwFMY8UuKBTqQxBTgaSlFIBDTTTyajY0AJUidajpymqEWo6sJ1qtE1Tq1IRYWnZqJSTUgoEDUzODTjTKYiQNmnhqhWpAaQh+akiPziohT04YUxM2LRuK0ozxWRatxWrEcigZLTXGRT6RhxQBRnqow5q5cdTVRutAhuKWiipEA61KDxUWaUGgQ/NGaTNGaAOFFLTKUniqNRGPNNzQeacq5oENpwFO2U9VoAYFpcVKFo20DsQ4pdpqXbShaQ7EO00m01Y20m2gLEG2k21NtpNtAWIStIRUxWkKUxWIcUYqXbSbaAsR0UpHNJigQUlLSGgBM0bqKQ0CHbsVJG2e9QUKcUDLRehck1AGzViDGeaTEW40yvNOMQFPQcU4jis7iKzLgU3pVgrkVG6UXGNU07JNNVealC8UAVmpjHipJBgmoGarTGBNMLUhNJTAC1JmlxRtpjEop2KXbQIbijFPAoxQMZijFPxTaAEpaTNFAxwNOFRinrQBKtOxTVp4pFCYopaKQDTTGqQ1GaYxtKDSYpQKZJMhqdTVZDU6mkIsI1SB6rg04GgRYzmkpgY0uSaBDhT1pgp6c0CJVFSKvIpqLUyimBatula0HIrKg6itODoKALQpGHFOTkUrLxQIz7kfNVNutXroYY1SbrQA2ikozSAcBQabmkJoEPzRmo80ZpCOIzSjmgCnqozTNbCBM1KqYFKop2KYWE2cUAYp3agDmlcdgApcUClpFCEUClpMUDsGKMUtAoGJikxT6KAGbaTbUlJii4rEe2jbT8UYouFiFkqMpVkimFeadybFcrTCKtMnFRMtAmiA0lSlaYRTJG0UppKAAGpY3wahpwpCNe2kDpmpGYYrMgnKDHrVkS7u9Q0BKZSO1RtKSalhUO2DT7m3A2laQIZEu4ZqULRCmFqTFQ2aJFKcfMapvmtCUAmqcw5qoiZXpc0h60VqIcKcKaKcKBi4pabmlzTEBNN3UE0wnmgY/NNakzRmgAzRSUtADlp4pi08UDHinimCnCkMdRS4pMUhiGmkU/FGKYEeKMU/FJimSKo5qZRUcYwanUZpCFUVIBTQMU4UCHqKcBTU61IKYCAVMi0iqKnQUiRVWplWmgU5TTBliEdK0oDwKz4R0rQg6CgC5HT26U2LkVIRkUCM68GDWeetat6tZhGHoAZSY4p2KQjgigQ3FJUmKAtICLFGKl24FNNAHFBKeExTgKdmg2EFOFJ3paQC4oozRQMKWkpR1xQMKKDRQMKUUlGaAHUUmaCaQBRRRQAlFLikxQAUUUUCGNTCtSkUmKYyEr7VGye1WttMZaZLRWK1GRVkrUbJQTYhopxXFNoJaFB5qeN+RVepEODQI0ImPGKuA7gAaowyqFFWFlB6VLGiyF4pHGBTozkCnSrlM1iWilJ1qlN1q7IOaqyoTzVwQmVT1oxSsuDSVsIUUuabmgmgYuaTNNzRQApNNpTRQAUYpcUoFABjijFL2pcUAIBTwKQCngUAOUU4UAUtIodRSCloGGKMUUtACYpMc06koEOQc1Og4qFKsxigQbaMVLik20E2Gr1qUUxV5qQCgCRKmSogMVKlAiYDilApRyKXFAE0J6VowdBWbGcVet3yQMUxGjF92pQahhORUvSgCC4GWNZk0ZVzWpN1zVCcZagRVxRinkc0YoAZilxSgUuKQiM1GanIqMpmgDj6MUClzSNgxRS0mKAClAoxSjigYlLRRSGJRS0UDCiilpgJRRS0gClpKUGgA7ig0GigBKSl70uKAGYpcU7FBFADKQinUEUAR4ppWpCKQigkrulQlKtsKiYVQiDGKAacwpAKCSRW7VYjcjHNVAas2w8yVUzjNIRcinIPNWjNmOobuBII1Kdxk1RNyQuMVPKhosyyqWqNzxVLzSad5pxiqihg/3iaZSls0lUISkp2KMUANxS0UUDFxRinAcUo5NADQtOxTgKXFAxmKXFO204LQAgWnAUoFKKQxQOKKM0CkMWijFBoABS0gNLmgApQKBTgKAFWrEdQLwasR9KYiWjFAzTloEAFPUUAU8CkKwoqRBTBUiUxEyU7FIlPoECnBq3bnLCqg61PC+1hTEa0JqYmqUcmcVPvoAWXr+FUpfvVZZs1A4yaAKxHNGKk2c0baBDAtLtp4FLikIiK03ZU5FJimI4PNFLilqToCiiikAtFFFAwFLQKM0DCjFLRQAmKXFFLQAw0valxTQcrQAtA60o6UUANNOHSmmndqAsJ3pc0lFAC0GkzRSGFFFFACEUhFOpKBEbLUbLU5qNqomxXccVH3qwwqIjmggbiprd/LlVvSos05cZoEaNzcedbgDqBWc42irkONhqvcY3YFAIr0tJilFMoWlFJS0wFoopaAG07bSgU7HFAxAOKB1paXFAwp2Kb3qTqKAEFOApoGDTxUjA0gpTSUwFoFFApDFopKKAFpRSU4CgByilFCinYpCExzViNuAKgNPjPNMC0KctNXkU4UCHinCmgZp4WgQ4CpUqMVKgpkki0+mqKkAoENHWpY+tN209RTEXIO1TZqtESMVYHNAC4phFS9qYaBEZFNxUpFN20AMxS4pxGKKQhpFJin4pMUAcDRRSUjoFzSZpCaQmpAfnim7qbzRTGO3Uu6o8GkzigCbdS7qg3Ub6AJt1KDUG+nhqBEuaRRxim7xShqBkgFGKFNLQAmKKXFGKBiYpCKfikIpDGYpcUuKKAEIptPIpuKBCGkpSKaaAEzTTTqa1MkY1RHrUxFRsKZIzFTQxb+gqLFX9OGSaYmQqcLxUEhyxNalxbRqm9eD3FZTdaRIyiloplCUtFLTAKUUlOFACinYpB1p4pFITFFLSUDFxT1popRQA6ijNJmkUKaQ0maXOaBAKUUgFOAoAUClC0oFOC0DGhacFp2KKQ7AOKWinqKZLGYqRBS7c09EoJJE6U/FIq1JigAUVIBTVFPFMTHAVKgqMDmpkFBI9RUgpopwpiHgU5RzSIKmA4oAdGORVgVClSA0CJO1MPWjNJ3oELijFOFBFAEZFJinGjFAgxSYpaKQHn1GKdijFSdAzFJj2p+KKAG4oxTqKYxmKYyZqajFAyvtNGKnIpmKBERFFPK0mKQhAaVSRSUtAyVWqVTVcGpEbmgZMOtGOaF606kAUmKWgCgYgGDmgin4pCKBkZFIakIppoEMIpmKlIpuKBERHNJTyKaeDTJGmmMKeTTDTEMIqS1lMcw9DxUZpYiBJzQJl93ZhjNUHUqxBrQVDSSW+5fu0EGZRTnQqcU3FMoKKTFKBzQA7tThSAU4CgYCpBTBTgaChaQUtFAwFLS9qSgBaKKKBiUtFKBQAqingU0Cn4pAFOFNFOBoGLRSZpc0hjhUiiowakU0yGSAVIi01Bmp0WgkVVp22nKtPxQIaBTgKUClpiEHWpozUGaerYoEWAacDUAkqRWpiJlbFTK2arrUgoAsJT81ApqQGgTJAaUUwGnA0CJBQaAaKAG0lLiigBKKWigRwNITRSE1mdAlFITSZpjFpabmlzQMWikzS0wA0w9af2ppGaAG0mKWikSNxRinUUDG4NPTrSU9eKAJUp9RqaeDSGLS0maM0DHU0tRmmMaBji1MLUwmomagRY3im7hVffR5nPWmIsY4pjCkWUY60u4GgkYRTTTzTSKAI2pnU09qQdaCWaMEm6IEnkVIbggVXg/1dKwpklWbljUNWJBmoStNANNAFFKKYxwpaQUuKBhThTcU6pKQ4UtNFOFAxaBRRTGFFBNN3UAKOtSCos80u+gCYGl3CoC9R7mzSGi1uFLmqwY08MaBkuaUVGvNTIuaBMVakWgLipUSghsljHSrCioo1qYUEXJF6U6mA0uaAHUlGaKYDe1KBS4pQpoJFWpVpqpUyRZoAclSAUix4qQCmAqipFFIop6igApQaXFAFAh4paaDS5oESxqGHNDxgciowcVJuyKAIaKcRTaBHn5ppNKaYTWZ1ATSUUGgQU6m5ozTGOzSg1HmlzQA8mimZopiHY4pvGaXNNPWkAtFJmjPNABTgabTlFAIeDUimo15p4FIY/NITRTHODQMcWqN25pC1ITSAazVExqQ0wiqBkRJpueal21Hg5pkDgeKcDTQKWgRKGo61EGp4PFAwIpuKeTTTQJlm3Ybcd6kaqiEqcip/MzSJYjpULCp2PFRNQhEO2jFONFUMUUUCloKEpaSlFIYopwptKKBimkzS0mOaAA9KZUnamEUxiZozRRQIKKKQmgB1PHSoxT16UASpU6HFVkNTKaBlgGpUPSqynNWEpGbLKGpRUKVKKZA6jNKBmnBCaBjRTgKcIjThGaAAfSngVIqDFOCUAIqVOiYFCrUyrxQIYBTgKfs96NtMQKKeBQBTs4oATFJjFLSGgAzRmm0ooEPFLnFNApaAAnNGKKKBHnZamE0EU0iszpF3Uhamc0hzTAcWpu+mkGmHNMRLvpd9Q0UAWVYEU7NV1JFOyaBk2aQ1Hupd2aAHgikHWgcg0UgFzT1pmKepoAkUU4Ui9KWkMGNRsaeajegYwmkzTSaUCiwDs8UhFKBSgUAMxSbalC04LTuS0QhKClThaXbQFioVwaBVkx0wx0ARUUrcHFIOTTJFFPWmDrUoGKTEx1JtpVGakVDnmgkrstMIqyyioWFAyOlFJigUxi0opKUUihaWkzRmmMdSUZoJoAKQ0m6mls0xXDNJmkpcUCAmkzzS4pVXJoHcQA1ItKBilAoAValXrTFFSqKCrkqCrCCoY6sxighkqCpAKaoqVRzQQSRLVhVqOMVYVeKAG7KcEp4XNO20CGBadilxS0AKtTJzUQqRaAJKKSk5oEOBozSCnYpiCkNLQaAG4pQKSloAXNGaQ8UmaAHUUZooJPOzTSKkxTSKzOgjxS4pxWkxTAaVFNKVJSEUwIvLo8upKKBjdlG2nUZoAYVo20/OaKAEFLSilAoGJjNPUc05Vp4WkAoHFFOxSYpFDTUb8mpDTWFAFduDQppzimZxTAfmlB5qPdTgaAJxyKdUanilLUWAkFGaYDSE0gHE0lJmlpgRSJkZFMA5zU5qM0EMYn36tJGT2qso+etKJAAKGSxqRYHIoYYNT9qhlJDVNyCMoTUZh5q9GodOBTdgDc0XGUGgIHSoymK1mjBjzis+dcGmmNFciilNGKooSiiigAzSFqM000DEJ5ozmkp6rTENAqRRxQBS0xBihRSilAoGKOaUDFAp9IYAU9TTRSgUATx1bjqpGKsx8UEsnBqWM81ADUitigkuR9KtJ0qlE1W0agCVadTFNOoAKUdaSlAoEPAqRRTFqVRQIXHFJin0lACAUuKKWgBKSlpKYgxRilpaBEbCkFPNJikAClFJSimI8+zSZpKSszoFJpKSjNAwxS4pM0tMBpFJinUUxjMUlONJigQgpwFAFPAoGIFp6rQBT1FACgcUoozSZpAPpKTNJmkUGKRhTs0h5oEQMKharLCoXFMCuSaUSYpxX2phX2piJVlx1qZXVhwap4oBINA7lzIpc1WD1KDxSHckzS5qPdTgaAFJppp1JQSxF+9V+JuKoDrVqFiWApMhlrNRS/NgVIQabsNQQLA+wYp74c5qPbinDIp3As8eX+FZlwOTV4P8uKpz8mgaKhFFOK4NNq0WhMUUtGKYxpFNIp5FJigBoFPFAFBpgFFFFAhRThSAU9U96ABeaftpQuO9PAoARVzUgjpRinbhQAqDFTKahDCnBhQImDU7fUIOaXNAi3FLVtJc96y1NSK5HegRrJID3qUNWXHNzjNWUmoEXgacKrJJmplagRMtSrUSmpVNADjSA0uaQUCFFLQKWgBtFKRTTQIWgUmaM0wA0lKeaMUAJSiiigDzykNLSGpOgSiiikAYoopaYhKKKKBjTQKXFAFACipAKYBUgNAwxSikzS5oAWkNLRSATNJmlxSUihwpcUgFPAoCxEwqFhVplqF1pgQ4ppFSEU0imSRFaaVqWkxQBFinBiOKftpu2gBQ1SKahzinq1AXJc0U0GnCgGOVcsBVyBADzUNrGZWbH8IqcEg+lSyGWgoxSMKjRzT92azIDbmnCOlQZqdRgUhFWRdq1Uk5Nacq7lNUjEQeRTTGVXWoCOa0fLBHIqjKuHIFaRZaI6WjFLVDExRilzRQA2kp5FNxQAlFFFMBQaeGxUeKUCgCUPTw9Q4pcUAS76XfUYpaAJA9PBqEGnqaBE6tUmahU1IOaBDwakBqIHFODUAPB5qaOY9DVfNAOKBWNGOWrMcnNZaP71ZjfB60CNVDUytVON8qDUyyYoJLGacKgEgx1p6SAnrTAmFOFMBpd1IBTTaC1JmmIKKTNLQMKKM0UCCiiigR57TTTqQ1J0jaKXFGKQCUUYpaYhKXtRiigYUoFFKKACiiigBaUU0GnigYtLikBp3akA0igCnUCkUAFPApBSg0FARUTipTTWFArFcimFamIppFMTRFtpNtS4pMUCI8Ubal20baAICvtSAVOVphWmIQU4U2ngUAXrBRBaySEY38CmlstVx4j/ZkQAwTzVQxMBmoZLDdgU0y4NNYkCoWJzSINSGQbRVhWzWTHIQBV2CbjmpaEWs1E4Gc01pgKiab3qBD2IFZ0oy5qaSbPQ1CTuNax0GmQ0U4rikrQ0CgUuKBQAtJilzRQAw0mKcRQBTASinYoxigAFFGaM0AOFKKQUooAXFOFM3Uu6gCVTUitUCtUgOKBWJs0oqIGnhqAH5pc0zNGaYiVGqdGqqg5qdKQmW45yvHarSTqRyaoKKkFBJc85fWpIphu4NZ+KmjbAoEaay1MHBFZiv71YR/emBb3UmajDZpd1Ah2aXNNBpc0ALmlFNzTgaAFopM0ZoA8+pMUtFQdIlGKdijFADcUYp2KXFAhmKXFOIpKYDcUtFFABRS0lABT1NMpyigBxOKaZhSScCqbsc0hl0SAnrTg1ZokINTxT9KBpl0GnVGpyKXNIsfSHpTCaTfxSAU03FKOaXFUIbto207FGKBDcUYp1FADCKYRUpFRsKBEZ604GkIpRQI35pB9miQdQOaq8E4psjmo1clqhmbHSxZHAqm4wa2RGGTpWfcW+zvQmIrR8tirSggVXjGHq8oG2mxFdyahdsVcZM1VlQg9KVgIuTTlTNSRRFqsrb8ZxTApOnFRYwauSqFBzVNjg1ZSAmlFNzRmgodS4pFNOoATFJiloxQAUGikNMYlLRRigBc4o3UhFJigAJpQaMUoWgB61JTBThQIeKeKYKeKBC5paKKBD161YjqBBViOgkmHSlzSAcUGgBc0qtUeaVaBFhGqwjVUSrCUxFlXp26oVp+aAJQ1SA8VXDU8PxQBIDzTwagVuakDUAPzS5popaCTgSKKCc0VB1BRRSgUALijFFLQSIab3pxpuOaBhijFLmkoASm5p1NNACg1IKiU81IKAGyniqTnmrsgyKqSJ3oAh71JGMEU0Dmp40yaBlpR8tKTikzxio3akUmEkmDTUbJqFiS1SxDmmFywvSnCkUU7FIYUlOxSYoASkp2KTFAhDUZqUimFaYEZFC9aU0g60ElppM06Abn61ATU1t9+s2ZM1osbarXxwnFXLaPMYJqK6i3AiosxMxO9W0lAQc0jWhAzmoCjBsEVaEXovmGabNFxmlgdVjAzzUnmqeKYxkCdOKtBkVPmwKZEAwyKr3mQ1CAiuirMdp4qm6VKTmgjIqxlYjFJipZIyORUVBSFBxT80ynCgYtKKBTgKYCYpCKlxxSFKBke2lC07bTsUwGbaNtPxTsUARbaXFSYoxQIjxTgKMUooAcKeKaBT1HNADgKXFOC8UoWgkVBVhBUSLU6rgUEjs4FNLUE0wmgBc805ajp6mgROlToaroalU0xE4bFG+oS1IWoETh6UPVcGnA0AWVapFaqytUqtQMshqXNRKadmgRwtLRRUHSLSikpQKAFxS4oAp2KBDDTakIphFADaKXFJQAhppp5puKAGDhqlB4phWnCgAbpUTjIqU00igCAL81ToMCk2804CgYZqNjmpDxTduaAIghJzU8a4NKowKAcGgZKKWkFLSKFoozRmkIKSiigAIppp+KY3FMCNqaBTmpAaCRxqSGXa3PNRZzTR1qSGjaW/8ALiAABxRb3glkO/HJrKLErSRuyNwalkM6MxIwzUMtqhUnFR2FwXUA81df7lAjBlHluQKAxNTXK5kNRBcUATwSlOlNuH3nJNR9BTDk00wQhHNG2lA5p2K0uMekYdMGqtxD5b4A4q9bjnmpr6NDb5CjPrUpgjDNOFK6YNIKsu45akFRrUi0xjxT8U0LTxSATbSYp9GKYxmKXFOxxSUAJiilzSE0CGkUgpxpKBDhT161GDT1NILk6ninLTFqReaZJJGKlJxUanFOzQJiE0lFFACUq0lKKBEqmpQahWng0APJpN1IajLc0yScGnA1AHp4egCwpqRTVcPT1agC0pp9Qo1P3UAcXRRQKzOkcKcBSAU4CgBQKdikFOpgNIppFPNNNIQymmnmm4pgNpKdSUAJRRS0AIaSnYpMUAJThRSigBGFIOKcabQMM0dTRiloGhwNOFRinikMdRRmikAUUZooAWmPTs0xjQAw1PYwrNdKjjKmoMVJDIYpA46igDavNEV4t8DDIHSsJoWil2OMEVt2us4AV6kvoYZ41mTGT6UyGjISIkdKa8OBmtBECqM1HMVwagyY2wcRnmtNpQ0fFZEQycCtGJCEANAinKCXzUZFXnjBFVJVweKm4iE0Yp2Oaeq5NK4DVTIpCMGrKrgYqKROc1Vxiwn5qtTLujxVSH7w+tXT0ouMx5o8NTNlXLlMN0qALWsRkW3FOUU4rShaooctOPFIopxFIY2lzSUhNACk0hNMJpCaAHFsUm6o2NNL4pgyXdSbqi3UbqCSYNUiNzVYGpozmkItKeKlWoUPFSKaYEoNOzTAacKAFoNJS5oJEpRSUooAetSCmKKeKAAmomODT2NRMeaYhQaeDUQNOBoETK1SK1QKakU0AWVanhqrqaeDQBytOFNpwrM6R4pwpgNPFMBwpaQUtIQEU0inZppoAaaaacaQ0wGkU3FPppFACUUuKXFADaKWkoGJTs0lJQIWijNJQMWiiigYCnjpTBTgaBi0UlLSAWlpKWkAhpjU80w0ANopaMUAKozWpZ/JakZ4JrMTrV7fssC1MGtCWeURrzWe84Y1HczGV92arkkHrSsYNF6GXawNa0MokXgVgQElwK6G2hCxA+tRIkCKheHc3WrLDFMrJiK/2Uf3qXyMGrIpdoNK4FcJSNHkVYK4o207jM/7smKnEw6U6W33/MvWqj5WtY6jH3DBlquKQsTQDWyQD9tG2lU07FUO4wDFB4p+KawpDIqQmlIpppANNNJp5FMIpjGMajNSkUwikIbSilxQBTAcvNTxiokFTIKCSZTUgNQgU8UATg04GogacDQBJmlplKKAHUo60lKOtAiVad2pi0+gBjVE1TMKjK5piGAU6lApQtIQoqRaaFp4XFADhTwKRRUgpgcpTqbS1mdI4GniowaeDQBJ2ozSA8UtAgzSUUlAxDSGlNIaYhKQ0uaaTQAZozRRQAUlLSUDCkpccUUAJRQaTNAxaKTNG6gBc0uabmlBoGOBpwpgp4pALRRSE4pDBjTM04nNNNAgq3ZWZuklIONi5qpW3oa/u5/92gDHT7wFTXx2xLGPTNNiQNJj3pL9szhfQUynsVMUhFPopnOx9sMSLW7DOGQVhwD94K1oVCJkms5IlllnBXiow9RSToFwGFQiYE/eFZWJL6HIp4FVIJcnrVoNU2Adjio3cKKczcVTlck1SiBK04FUpmBJNDls1GynHNbxjYYylFJSgVqMkWpBUS1Kp4oAdimMKdmmtQMiYUw9akNMNIYhphFPppoAjIpMU80mKBDcUAU7FKBQA5FqZRUa8U8GgQ+lFNzS5oAkBpy1GDT1NAEopaaKcDQAtKOtIOacBzQIkWnGmrT6AGGmGpStNKUxDRT1FASnKKQhwFLilApwWmAqingUKMU4UgOQpaKKg6gpw5pKUUCJBThTFp4NAAaaaU0hoAKaelLSN0oEMNJSmmk0wFoJxTd+KjZ6AHl6QPUe6k3UAWFbNKagSTBqYNkUAITSUpFGKChKSnYoxQMSlFKBSgUBYUU4UgFOpDCmmlNNNAxM00mlpDSEANbuhN8kw/2Kw0G5gK2dIQqrn1GKAKUAw5c9M1VnkEkzNV/UAlunlL+NZVMlsdmim0UzMeDg5FSNcuRioaShiHF2J5NPjyW61FU0B+alYLFlCy81YS82jDDNQlxtIqAmnyoTRrW0yytjNFzEqgtmsuGUo3FXvNM0OP1o5UKxFuXNMkYEcU2RGHY1Hk1SAUUtNFOpgOFSCoxUgNAC5pCaM01jSAaaaaXOaTGaAG0hp+KCKBkWKMU7FGKAG0ooxS0ALTlptOBoEOozSZoFADxUgpi1IBQA5TUgFRAVIpzQIeop4pFFSBKBiqKdQBS4oEGKMUoFOAoEN20qinYpwFAgApwFKBThQAlLijFLTA4+lFFKKyOoQU4CilApgOApaQUtAhM0lKaaTQAGmFqGaoyaAFLU0tTCTTSTTAVmptFGKBABmnrCzDpU0MGeaupEAMYoAoC3NSJEc4NW2UAU1V5pgV2Qg03FXCoprxBhxSKKlFTGEioyuKCgFLikFKKCkKKdSClzSCwEU0ipMZoKUgsQEUw9anK0xl5oFYsWttvIO7Fb1vAIouBxWZp8DYVj0rYmISyLZoEzm9SlEty+Kp7akPJJoxVIyYzFJipMUmKYhlFP2UhUigBtOQ4bNJQOtAFjcTSEUgp1AhuK0dOKgfNWcTinpOUHBpiNeURnODWbKoDfKKhN0xOc003BY0ICSnCog2TUnamA8U5aiDDpUqGgQ6mPUgFRyjAoAjB5qVKhHWpkNAClaTbUlKFzQMgKU3bVkpTCtICAqaTFTlaaVoERUCpNvtRigBop6igLTwtACqKkUUiipEWgAC09UxT1SpAlADVFTKKaExTxx2oAMUuKcBS4oEMA5pwpMUopiDFOFJSikIcKcKaKcKBi0UU0timI5KlFJSisjqFpwptOBpgOoozRQIQ1GaeaYaAGmmkU/FBFAyEimEVMwpjCgLDMUYopaYrF+2YbAKsHgVn20m1sHpV3dkUBYCc0qikAqQUANIoxTqSgY3GajkTNTUhGaBopEYpAatumR0qq6bTSLQoNKKaKcDQXYeKdmmA04GkLlA00rmnUmaAsSxXLxAAc4p8moSSoUKgZqvSYwc0ENDNvPFNIIqZAN4zRcIBgiquQ4lfNKvJpMGlAOaCbE6hdtRyEdBSc00igLDO9KKXbRtNAWHLT6atP7UyWiJqaelPbrSEcUxWIj1oHWn7KcsdAWBTUobikCcdKkWP2oCwwcmp0oSI+lTpC3pQKw0dKjl6VaER9KiljPTFMLFQVKnWkKYp6jmgCVaeBTVWnhcUCDbTMc1Njim7aBkZWmFamIppFIRFtpNtTbaNtAEYWnhaeFpwWgBqrUyJQq1KoxQAqrUqLQoFSKtACbaXbTwKXFAiPGKDTjTTQIaRSU/FIaACikpaYhQacDTKcDQA4niozSk000AcvilowaUCszpClFGKXFABS0uKMUDGmmY5qQim4oANtIRTiaaTQMjYVGwqVqYRQBHto21IBTttAEQXFWY5gAAahYU2mBfRw1TDpWdE+DV5GzQFh+KTFOoxSFYTFLilApcUXKSEK5qKSHIqwop2zPakbRiZrxFTTcYrRe3JHSq0kRXtQbchXFOFG3BpQKRFgpcUoFLigljcU004mmMaZNhM4NOLbgM0zvSigLC7aXaKUU7FMXKM20bafikpByjdlGyngingZoHyEOyjZU+yl2U7idMg2UeXU+32o207kuBCI6csdShaeooFyjFi9qkWKngAU8ECgXKPih9qsoigYNVhIRTxKTTJsXkt1YVFPYsQSozSwTZI5q6kmRQS0c7PC0bYIpqLXQz2iTp6GsWSExSFWGCO1MgEWnhKF4qQGmSN2Um2pOKDQMhK0balxRgUAQ7KXbUmBRxSAaBTgKKcKYgXrTxTQKeBSAetSrUS1IOlAD80uaZmlzQSBpvenU00ABNJnNNJpAeaAHUopppQaYhaM0ZooADRiiigDmxS4pMU6szoExRinUUAJRS0UDGkUlKaSgoaaaaeaaaChhppp5phoCwCngUwU4GgdgYUwipOtNIpisNU4NW4myKq4qaE4OKQWLYPFPFMQZFTpHk0ilG4wKakWMmplhz2qwluT0WpubKBVRMHpViOLNTR2xZwAOTW4umqsagDnHJpq5XNGO5gPDx0qpcQHHFdHJpxJOM1DJpjFD8poszT2kWcq8JHOKb5ZxW1PZ7cjFUpYNhoCyexQwQaUg4qcx800pgUE8hVfio+tTSCosGmZuIgpwpuMU4UCsOWpKatPAoCw2o2OKkbioJGwaBWHocmrMY4qvEM1aQYFBrFDsUYpcUYqS3EbijFLSU0zKUQpVNIaAaowZIKWmZpd1Ah2acpqMc1IooCxIhwavQS8AZrPp6SFT1pktGyr8VWv4fMTzB94dafBJvUcVI3IwehqjJoxd2DShqW4QJMwFMBpkEoNOzUYNKGoAfRSA0ZoEBpDS5pKACnCm0uaAHinA1HuoDUhEwNLuqINRmmBODTs1CDTw1Ah+aQmkzQaQDTTR1pTSUxDs0ZpKKAHZozTaKAH5ozTM0ZoAwM0ZpM0ZrM6B2aM0lFAC5pM0YoxQMSiikzQWkFNNOJppNBVhjUm3IzSk0UFWG4pelGKCKAsAal603FOFAWFAqSJeaRealReaRSRZiHSr0Ee7pVOEcitzTYQ7gHvSNkrIltdPaUitODTguOOlX4IAiDjmpwtWonJOu9kZttpyxSByOV6VohRinYFFWo2MJTctxhjU9qTylx0qSinYm7M+706OQZUYNYd/p5Qbth4rqjzUM8IkUjFTY3pVnHc4eWEqcEVA68V0GoWEigkLkVizRlTyKyaPQjJSRmzLzUJFWpRyahxQhOJHinBadilAoE4iAU/FKBS0C5SKSqsnJH1q24qsy/OKBWJ4RhRVlRUMQwKnUUGsUOoNGKCKQ2NNNPSnNUTtigymITSg1EX5oD1ZzMnBpajBp4OaBEiVIKjU4p4NBY6jNJmgUEtFq2lZOM8VeV9wrNjq/bcrzVGUkU9Qj2ybvWqma0NSGQprP20zNi5pwamUUySUNS7qh3Uu6gRJmjdUW+k30ATBqUtxUINLuoAcXoD81GaB1oEWFbNSCoFqVTSESA08GowacDQBJmjNNzRmmAGig0UCCiiigAoopM0AFFNJozQBgUUUVmdAuaUGm0tAx2aKbmlFAxDSEU+kNBaQw0008ikxQWkNoxTsUUjRIbijFOxRimHKR0opSKKBWHpVhBVdTirEbUi0iynAzWnYSnz4+cYrLQ54q5bNtkWpNrXR3kMgkjDL0NPqjpkm63WrxreLPJnHlk0Q3E4ijJrPfVAG2kjFGsthBzXNTzFD1obN6NJSR0rarhsADb60smqsqfLjNcul2O5qcXgYAD86nmN/qqOhtb84LTEYJrQSVJFyrAiuVafegA44pY7yWCPhicUcxE8L2OolQOhGOtchqkQjuXUetdRp90l1b7wenBrE1212SeaB8rHrmiWxFBuMuVnNTjmocVZnHNQYrM9Gw3FOC08KfSnqlArDNtGKm200rSCxA/FViuXzVqXpUUa7jQTYliGRU4FCJgU/bTLQ3FBFOxTTxSBkbVXlNTuaqTHFNHNMYx5oU1CX5pQ9UczZZV6kV6qq9So1AXLQNSLUKcip0FBskOAzTgKUCl20E2FTirtq3GM1SFSRuVNUjGRauoxJGfUc1lng1qGTctZ06gMSKZkyEmkLUMKYaCBd1G6m0tMAzRmigmgBwal3VFmlBoES5oBpmaM0ATq1SBqqhqcHoEWwaeDVVZMVIsmaQFjNGaYGzThTAdmkzRmmk0CF3Um6mk0wvSAl3Um6ot9Ju96YEu6jdTM0ZoAwwadmo804GoOgdmlzTM0oNIY+lFNBpQaCkOFBFANLmg0RGaBTiKQUjRARSAU6jFBaQmKMUtLikXYjNJUhFIVouKw0dKljaos9qVG5oAvRmp0m2Op96qI/SpOvNI1TOr0bUYj+7LgHtW+XBj3jpXnMLbX3A4xXc2V3Hc22F4IHrmtIHDiIa8yIdUgaZ9q9lzWBeWxUEHrW/cvKW3IMnGKy7sM0n7zjinI1oaaHPkEEjFCPhsVqrbIzc1VntQuSAazOxEtsVPJbirxtwyEhuB3PFYUCPvAJ6mrd3LcuywQkhe/NNAy7DfNYEhDkHqM0XWprd27KxO7ORmsOUTQsBITmnxyhxVMw5FzXElOaaoyakYZpFTmoOmw5VqQLQoqQCkOwxlwKiarDdKhYUBYrSdaWFcUSinRdaCbE6jinUi9KU0wsIaic1ITUT80iZELnmqdwasycVSnNUjmqEBbmlBpnelHWrORkyVYjFV46sxUFRRZjFWUFQR1YSpOhIeKUGm5pQaBNC0oNNJzRmqMJLUsI3FQXFKHxTJG3CmYsrsajJ5pzmo880EDs0ZpuaXNMB1IRSA0uaQhtKKQ0ooELmjNNzTS2KYDt9KrZqLcDT060ATrUq9KiWpVoESoc1KKhTipRQAE0hp2KMUhDGFRGpmFRlaYDKKdikxQAmaTdSGkxQIwkfcKlQ1TR9tWUcHoak6Lk1FIDTqQwpQabS5pFIeDS5pgNKKTNYjqKTNKDSNELRRmgGg1QuKMUtLQUJikxTqKQETLTMYNTEVGwpksdG+eKnViO9VBwc1IJOaBxZcUgd6uWN89s5KucGstXzUiSMp4oTsaWT3OsXVoAuSSW9M0y6dJl357cDNYCXDemKmW7bbjJqnImNJLVFmObEgBPGa3F05J4MjBrlw+Dmtmw1YRIM4P1pIdVTt7pHf6Y8Chol4HpzWLJJNGTuPP0rprrVYmiJRvm9B3rnruQTNluuc1TCm5Ne8Z77mOSc5p8IINTFAQMCpI4QOam5fJqGOKcBTzHgUgFI3sOUcU6kFOoCwhqJhUxqNhQFitKOaIqfIuTTFO2gTROKDTVcYoLigBp600ilLCkJGKRk0QSiqFwKvyGqU44NWjlqIp96etNxzT1FUcnUkTrVqKqiHmrcVI2ii0lWF6VCi1KvFSbpMdRRijpTExaKSlpmEgzTWNLQRmgxaKsnFQ55qzKueKqtwapGUhc0u6mA5opkjwaXNNFGaQCk0oNRk0m6gQ8tUTNTS1MJzTEShqmjPNVAaniakBcWpVquj5qdTxTAmWpBUSGpRQAuaM0lGaBATTDTiaaaAG0lKaQmgBpFJigtRmkBy1PQ4NNpRSNi1G2alBqoj4qYSjFIomopu6jdQNDqdmoiaTdzSNIk2acDUQanBqRuiTNGaZmlzSNB4NOqMGnA0hjqKbmlzQMU1E1SE1GxoE2MY0zdT25qJuDTMm7FqNgRUy1nqxLcGrcTHaKC41NSyDUqjmoU5qdaR1RdxxpvSpAOKQrmmajVbBzSn5jRsxQvWmA5E5qdRio1Ip+6kVYcTTMUuc000x2FFLmm5ozQA7NNNGaQ0ANNVpeOlWTUEg3AikQyGOXnFSbs1WdDGc9qcr5FBBNupd3FRZpRQJiPVSbpVs1XlWqRzTRSI5py0jjBpyirONrUdGOauwjkVWjXmrkI6UmbwLKjinUg6UtQdNh2aTNJSZpmckOzSZpM0hNBzyQ7NG6mZozTMmDcmqkq4Jq3UbKD1FMzkVVFLT2UA8UymZig0ZpM4pN1AgNMNKTSE0wI2phNPPNMIpCFBqWM1AM5qVKALSHmrKGqiZqwhpgWVqVTxUKmpAaBD80maTNNoAUtSFqaaaTQIcTTSaaWppagALYNN30xjTc0gMKgUmaXNI2FpQxBpuaM0DJxJT1fNVqcrYoGixRmoxJxRupFpkm6lDVFmlzQXzk26l3VCDSg1Ni1MmDU8NUANODUrFqRPuozUW6jfQVzkhao2NIXphbNOxLY8mmkbunNNzmtnRraNw5kHXikRKRlwJk5xUwG0YrTvbOG3OYyAPSs5utUZKVmEchBxVtHyKpMvNOWbadtS0dVKt0ZoK1PHIqsjZFToaDtjIcehqMVLTGoNLiipBzUKmplNBSY7FIRThQaYEZpM05hxUDEgGmMlLCkzVdJM96kBpCY5jUTGn5pjCglkT4IwarlSjcdKtEVG68UjNjAc1IKhXg81MDTJENRSCpiajkPFBlJFCQc0JTpTzSJVo45bk0dXIapx9auRcUmbU1ctDpRSA5FLUnSFNNLSGgzkhM0hNIaQ0zCSFzRmm5pM0GLQ/NIzUzdTWOaoyYxzzUeaV6i3GgzaHk0zPNL2ppODTJFJpC1ITTM80AOpcZpBT1FACBKlRKeq8VIq0xCIuKmWkAp3SgCRTTwahBxTg1AibNJmmBqQmgAZqjLUM1QsaBDy1MLVGWphegCUtSFqh30b6AMmlAoxS4pGwlKKXFGKQBRS0UDClFJS0DFzS5pKKBjgaN1NzTcknFIaZOOacAafaQ7iNwzWmIEAxtpFcxlYNGDWr9nT+6KX7Og/hFIfMZjwsEyRVUtg4rR1Fwke0dayGPzVQnInDV0dqy2mnedIcZrlw1XJdQkls44GPCGixm5Fq91MTnCnlaghnyfm71QJJbNSK2Kdibmkz76hzg5qJJKuW6pLw3pRYpSaHQyHFW4nyKzkbHNWY2qGj0KFS6LwOaRulMRsin5pHYmMA5qVaZTloKRMtKaYGxSlqZSBulV5B8pqYsMVXlkABoKRRclXqaKTcvJqCT5mp8KEDNBm2WgaU0xeKfmkAmKaw4p9I3SgllRuDQHGKJjiq285xTOeU7MtbxUUsnFRGQiomYnvQjGU2DNuNKpx2pijJqZUqjHclj7Vbj7VXjXFWE4pHTTiydTxS5poNLmkdFgzTSaM0hNBnJAaaaCaQmgykhpNJmkY03NM55Ds03NFJTMWMkPFV91Ty/dqqTzTIZLupjNTd1MLUyB+6jOKi3UbqYFhDmpVNVUNToc96RJaQ1KpqspqVWoAnBpc1GGpc0xDqUU2lBpgPFNY0uajc8UAIzVCzUrGmGgBjmoyae1MNADC1IWNKwphFILFPNPUio6M4pGxMKdiolepUYGgpCbaNtP4oxSHYZtpdpqTFKBQOxFikxU22k20BYixSxoWapNtWLSEmQHFIVi7ZQ7E5FWsYpyLtQDFBpAFRSzCNST2qTOKzNRnHIoQjMubhppGY8ZqGkzk0tVYlig07NNFFMkdTwaZSg0AiQHFSI59agzRmgdi3vx3q3A+RWUGPrVm3lwQCaTNqU+VmsjYqTNVYpKsK2RWbR6UJXHg4pwamZozQbpkm+kL1EzECojJTHzIsF/eqsz5oMhxUZ5NAnOw1AS1W1QgUyGM5zirSrxSJSuQdKM1M0eeRUEmV7UFi7qazcVHuPpSMx9KCGRyHNQFealPJpNtByTWpCVppWpyhpNhpoysRIOatRjNMSPmrEaYptm1KKHKtPApVWnbam51JCClzRiigYlIaXFIaZlIaaaRTzTTQZSI2pmeae9RHrQc0h+aTNJmkzTMWNk+6apk81ck+4apN1qjNgTTSaDTCaZAE0ZpmaM0xEqnmp43xVUNT1fmkBfRqlDVTR6mRs96YiyKeKiBFODUASg0ZxUe6mlqBExeonemluKiZ6YDi1Gc1CXpQ9Ax7Uwinbs000CGGmmnGmmgZQoooqTQMUqkg0UtA0Sq9SAiqop6vikUmWaWo1kBpwagtMdSUZpKRQoPNadigXk1mouWrSteKALxbNNPWgdKRm2jNIzZHPIEXmsG8m3uRWheS5zzWO/LGhCGilopKtEMdQKSgGmId0ozSZooAXNLmkpaBhShiDmkpDQMv21wDwTzV2KWsRWweKtQz881LRvCpZmwHyaf1qnFLuIq2prOx6EZXF2ZpDCPSpVHFPAoNLXKnkUqw89KtbaULQPluRKmKkAxT8UmKRolYTtTHQNUlIaYMrGL2prQ+1W8CkIFBDRR8rB6Uhj5q4UFM2CmYSiVTH7Unl1aKikK0EchAq4qRRS4pQKTNIRsOApaBS0GyGmkp2KMUCG0hpaQ0zOQ0mmE04000GcthjVGakbpUZFBzSEoNFFMxYx84qq45q2eRUEi4qjJlV+KiJ5qaSoT1pkBRRRQIBTgabmjNMCZGqdGqqhqVTTEW1kp6yVWBp6mgCyGoLVDvo30gJC1RMaUtUTNQAMaQNTGNIDQBMGoLVFuo3UASFs0maZmimBUpaMUUi7hRmkpRQMKKWikAKcGplaoaUHBoKTLANKKiVqkBpWLTJY+tX4TjFZ8Z+ar0VIbLwPy1WupcKVFSbsJVKdutSQVbhsiqJ61YnfiqmapCY6kpKWrJCiiigQtLTc0uaAHZopM0ZoAdTTRmigYlJyDS0UBcuW03IBNascmQOa59G2tmtG0nB4zzUNHXRq20NmJuKkzVOJxipw1Qd8ZXJgacKhDU8NTNEx5NJmm5ozSHccaSm5ozQMWg0maCaBMQ00mgmkJpGTDNNajNITmgAFFApTQNCilpopRQWLSUtIaYhpNNJpxppoM5DDTTTjTTTM2xrUynGmmg5pDTSUuaTNMyYlMcZFPNMY8VRkynJ1NQmppeCahpkMTFLiiigkaaTNONNxTAcpqRWxUIpwNMRYVqkDVWDU4PQBPupd1QB6XdSAmLcUwnNM30maAHmkpCaAaAHUmKXNLmgBBThTaXOKAKtFFFBYlAoxSgUAOoxxQBS54oASkpaKBgDUqmowKcBSKTJkYA1ft2UkDNZJyKckroeCRSKudI8IEJbPQVizycmg38xj2lyRVVmLGkIjkJJqPFSkUwrTRI2kpSKSqELRSUtAhKWiigApaSloAKKKKACiiigBDRHIUfINBppFA07Gta3G9gKvBzWDbS+VICeQK0Y7sN2qGjupVdNTRVqkDVTSYEdalEg9ak6ucsBqXdUAf3p26kWpE2aQtUe6kLUFXH7qXfUO6k3UE8xIWppamFqYTSM3Ik3c0Bsmot1Krc0CuTg0ZpgNGaCkx+aUGo80m6gu5LmjNR7qC1MlscTTSaaWppamS2KTTSaQtTS1BmwzTWNGaYTQYSFzSZpM0maZkxc0xzxSmo3NUZtleY/Maip8hyxplMzCilopiG0lKaSmIKBRS0CCloozSAUGlBpopRTAWnCm0UAONANJmgCgB4NLSAU7FIYlITSk000BYhooooKClFJSiiwC0UUGgApKKKBjlPNPzxUYpc0DQ9RuNO2CmKcU/dUjDbSeXS7sUu+iwxNlIUpxeml6AImTk00rUpNNNUSyLFFOIpMUxCUUUUhBS0lFAC0UUlAC0lFFABSGlpDQA01LFJtPWojSAYNA07GnFLmrKvmsdJSlWEuc1LR0QrGsjU/fzWelyMVKlwDU2OmNQub6QvUHmCgvxSsae0Jd9JuqDfSh6RPOTbqQmo91GaLCchxNKrc1HmnCixPMThuKN1QlqTdTsNSJi1N3VHmkzRY0UiYNQWqLdRuzQS5EhNNJpm6kLUE8w4mmk00tSbqZDkOzSGm5pC1Bk2GaTNGaRjgUEMRmqF3od/eoGaqMWDHmkzSUVRA7NGabS0AJSUUUwFzS02loAXNFJRQIcKUUgpwoASilIpKACnA02loAeDS5qPNLupFCk80UwnmlzQBFmlzTM0oNMB4paaDTs0ALQaTNGaACiiigYClPWkopDFBp2aaKWgYpNANNopAOJpuaKQ0ALuozTDSimJj+tG3NNBpwYimJETZBoqRsNTdtIBtLRiigApKU000ALRSCloAKSlooAbRS4oxQIaRSAkU7FGKAHLIfWpo5arY5py8UrFqbReWbIp3mE96pqSelWERsZIpNGiqMl3U4PURGOtJuqbD5yfdS7qhBzTgaLD5iUHNPBqEGnBqBpktFIDS0ItBRS0YoLTGNSZpzdaQigGRlqQtSkc0hFMi4m6jNNbimb8UENkuaaxxTfMFMZ80WJbHl6ZJJxUTPUbNmnYhsVmyabmiiqSM2FFJS1RAUUlFIYtFFFAC4pcU0U4UAJS0UCgBwFOApBThQAhpKcabQAlFFFABRQaTNABS03NGaBkNKKXFFIQuaUU2lBoAdmjNJRQMdmlpuaXNAC0ZpM0UDQopaQUZoGLRSUGgAopKKADFFFFABS0lGaBBnmlzxTTRQAvegilFBFADaQ0pFGKAEooooAKKKKACikpccUCEpRRQKAEIqSOF35A4pvFXbOZFG1iKBEtvbbRyKuBFA6CmK4I4OacWIpMpMq3MfOVqsw2nmr7jcKqzJ3pIdyEHFKGqNuKZuwaBploNTlNVg9SK49aC0y0pp4NQI9SBqk2iyWimb6Tfz1plpkmKMVGZMUhlpBccwxUbMBUbzGq7yc9aLGUmPkfmoSxoJzSE8VSMmw3UZqPdzS7qZFxWptKTmkFMm4tFFFMQUUUCgQUUYooAKSlpAaBiinCkpRxQA6gUUCgBwpaQUtACGkpTTaACiikzQIDSUE0ZoGJRRRQAlJilpKQCUUUUAFLSUtAxaWkpaBC0UUUDClpKXNAwpKXNJQAUUUUALSUUUAJRRRQAUtJS0AAOKeH7VGaBQA480lKDQaAG0lLSUAFFFFAmIeKsRtGyYcVBRmgBKM0ZpuaAH0mcGkzSGgC1bXTRuAeVNagbcMisAEg5rX0+QSx4LDcO1SwLPaq83Sre3iqs4xSAoS8GoSeaml5NQkVQ7iqaUE00U5aQ0yWJyD1qcNxVdRinbsDmkaplgPTWLD5h0qAyY6Ur3TPHtplc9hzTc01puKrsabmixLmSlyaaWpgNGaZDkO3UhJNJRTMxMUtLSUALRRRQAopaSlzQIQ0ClopgLijFGaBzQIQ0qRkmpkg3VcgtwvOKQytHb8cinPbELnFaCoAOlJIoKEUwMct2oBp00e1qQDigBRS0gozQAhpKUmkzQAUhpaQ0AIaSg0lABRSUUALRS4pcZpAR0U/bRtoAZS0EUUDFopKWgQuaKbmigY7NGaSigBc0UUUALSUUUAL2pKKKACjFLRQAlGaKKACkoooGKDQTSUUAGaM0lJQAtJRRQJhS0lFABSUtJQIKKKKAEqSKRo3DKcEUyikBvwTrNECDz3qvdNg/Ws+CZ4jlTVqUmWNStAEDc1C3FTEY4qJ6YDKcDTegp8SeY2KBocjc0rqT0qdrUqOlKgAGDSuaqLKLHmipJQN/FMoJY00lOptMgKWiigApaKKBBikp1JQAUUUUALRRRjNAB2pArHpUscTOasx2uKAKyxN3qzFAOpqYRYqRVoHYWKIelWAmBSIMCn9qBiYpjCn5ppoAyrvhzUWeKu3MO9uBVeSEoM4oERUUtIaYhDSUpptADqTNBptIANJRmkoAKKKSmBJSim04UgH7KNtKrUE0AMK0wrUuaQ0ARYop5FJigBlFKRSUDFopKWgAoopKAFzRmkooAWlpKWgBaSig0AJRmiigAzRRSUALSUZooASiiigAoozSZoAWiiigQlFFFABS0lFABRRRQAoOKt20oYbCelU6VGKtkUAXZFGaruOasghowagkWgCE1YscCYZ71XIpYm2uDSKjudCyK9Qvag0W86yKuDz3q0CDUM7IWaMqSxYnr+lMNgw5zWxwacAD1FK43TTMJrRh2NRNbODwtdHsT0o8pD2p3M5UjmChHakINdMbSI9v0pjWEbDtVXMvZnN4NLj2reOmx01tOQdBmncXIYeKMGtr+zx6CmGwA6gUXJ5TIxRWr/ZydxS/wBnQ+tFw5WZaKWOAKuW9mzctwKvrHGg4GKGkVRhaYcozyFjHFIFJPSnAs55qeNKQ+UjWLjmniMDtUvSm5oFYQikp1JQA3FIRxT6aaAIO9IUDDkU8j5qcFoEzPntymWX7v8AKqxFbRUYwazbuHy5OPummIqmkpxFNNMQhNFFBoASkoooASijNFADqcKbTqQC5o3U00lAD91GaZRmgB+aTNJmjNAwJpKQ0UAFBNGaQmgAzRmkzRQAuaBSUA0APoFIDS0ALSGlpKAEpaKKACiiloAbilpaQ0ANooNFACUUUUCCiiigAoNFFACUtFLQAlJTqSgBKWiigCxDIMYNSvgjNUl4NW+qcUAV260zODT361GaBk8MpRgdxFa9vKXxWDnmtWyb5RUM3pS1NEE09c0xeRUijioOm4hNKrYpSKaaEJsl8yk8yoSaaWqiLk5kppkqEtTS1BNyfzBSF81AHpd2elMVx5eo91OWMsanS27mgCttJ7U5bc5yRV0Rqo6U0kU7kWIFjCnpUlDMKbuoEIx5puaUmkpiYtLSCloJDFMbipKaRmgCJUzzTqkAwKQrQAymSRrIu1hUhpKBGPKhjcqe1QmtG/T+LvWcaYhKSlIppNMQZpM0UUAJS5pKKBD6dSUUhgaSlNFACUUUUAJQTRSGgYUUlFAhaSijvQAUUhNKKADFGKWlxQAClopaAEpV60U5ELHigaBkxTKsSKUTmq2aCmrC0ZozRQSGaKSg0AJRRRQAlJTqSgQUtJS0CEopaKAEpaSloAKKKKBiUUUUAFWLdiQVNV6mtzzQASrg1ERVqQZquymgBmK0LM9KoGr1l2pM0gakZ4FTjpVdGFTrWbOtbATioyakKE0nlGhCZHTCOan8ujy89qZJWNNwxPAq35NOWMKelArFRYWY88Vbit0UdKfgUucCgLDlCqKRpAKjd+KhLmmJsmaSoy2ajJzTgOKCQJoBoxQKZIU7FGKXFMVhKWlxRQFhMUYozSikKwUlOpppgRt1pM805hTDQIZOgdD9KxX4YjNbh5BFY1wMStximSyM9KYacTTTTEJmg0UUCEopaKAJKKKKQwoopKACiiigBKSnU2gBKTNLSd6AFpO9LSYoADyaBS4oxQAoNLmminYoAWlptPVSTQAKCTgVdt4tvJpYbcLyeTU2MCpZrBFa7H7s1QNaNyMpWeRzTQ5iUZopKZkLmkzRRQAtJS0lAC0UClxQISilooASiiigAooooAKDS0hoASiiigBKmg+9UJqSJsGgC52pjoCKch3HFPK8UAU3XFPhm2HHanyIRVfo1A07GvbyBh1q6jjisKGQjvV1Lj3qGjojM11ZSKcQKz45+OtTC4460rFqZYoqv51Hne9A7ljdTWaoPM96a0nvQO5MZKjaQ1FvpC1BnJjyxpueKbnNPUE1RDFUZqUDikVadQA0ilAoIpQKAClxS4paAG4op1JkUAGKTNIWpM0CbHE00mkNIaZIGmE040wigQZqjdRBsuByKvYqOSIOCM4zTJZhnrikqWaJlc5FRUxC0UooNAhtJSmkoAlooopDEozRSVQC0UUUrAFNNOpMUrANpMU7FGKBCUUtFAxKUUlLQACnChRuqVYiaAI1Uk4q9BDs5NNgiAbJqwxxQNDs0hNQ78GjfzSZtGVh0o3IazW+8a0S/GKoSD5jQiZ6kZoxQaKZkGKMUUooAMUmKdSUAKKWk6UZoASlptLmgYlFFFABRRRQAUUhooEFLRRQAlOQ8000gPNAF+HrUpqrbnmrR6UxCHkVUnj2NkVaJpjjcMGkMpqSDU6E+tQuNjVNCQxoKRZRyBUoc1BjFOWkMn3mjeajzQDSNLkm8+tG44plPUUBcATmpFBIoVD6VYRaQajEiI61KEp1OFFyrDQuBS4paKLhYTFKBQaKYgNFITSZoACeabSnrSUCCiikoIA00040hFADc0lLijFMQlIelOpDTEVriEPH7isiRSjkGt1qo3sAKlx2oEZ4oNJRmgQhooopiJsUlPJptIY2jFLSVQBRRRQAlFFFABRilopAJRS0UAJikxzTgKeqbjSAlt48g5qyExTYl2rUooARRilbpQaQ0ARN1phNPeoyaCriFqgc5NSMahNArjTRRS9KBCUopKcKAFoxQKCaAGmkoNJQA6ikzSZoAWijNJmgYtFGaKBCUUUUAFFFJQAtJ3paTFAE0Bw1XN2RVBDg1YV+KBEp5oAoTmnYpjKtyMEe9MiO1x9aluOWHtUQ60DTNDbuGRSbcU22lGMNVvarDipZqtSAKTTthqVY8HNS4FIrlKyofSp0QU7FIaQWsSgACnA1AGNPU5oKJQadmowaXdSGPzRmo949aN9IVxxNBam7qOtUIXNJmlApcUyRKWikoEFJRSUEi0lGaKAEpKWkNMQUhpaaTTEIRUbLuBB6GpaTFAGLdReVIR2PSoK2L6HzYcgcrzWPigkKKKKYiaiiikUJSGlNIaoQUUUUAFGKKKACiiigAzRSGigB6jJqeMVDEMmrKDApASr0p4FNWnigANNIp1IaAIZBURqdxUJoAjaoTU7ComFADDSZpTSUAFOFNpRSAdTSaKMUAJRS4oxQA2kp1GKAG0YpaWgBKDS0hoASlpKWgQUlLRQMKKKTNACqeamU1AOtSKaBFqJqlqtGeasZoGRyLk1FtqdqYRTAIuKso+2qoODUw+YVDNYlxHFSg8VRDFasxPuXmg1uS5ppOaKTFIAoBpcUYoATcaXJNLspwWkAwA04ClxilFAhaUCjFLTEFGaKKYgzSE0ZpCaCWBNJmikoEGacDTaUUAKaaaXNJTEGKbinUGmIbRQaKAEYAjBrGukCTMBWw1UL2HcN47UCM6kpW4NFMknxSVIRTSKRY09KZTyKbimIKKKKYBRRRSEFFFFABRRSgUAWIUxzU1Mh+5UlIBVNPzTBThTAWkp1JQBG9QmpnqE0ANNRNUppjCkMiNNpzU2gQlLmm0UAOzRmm0UAOzRmkooAWiiigBKWkooELSGlpKAEopaSgBaKKM0DCkxS5ooAb3qRajp6HmgCwlPDUxKkAoGkHWkNOpDQVYjqSFiGptKvBqSkXCoIzSAlCMVGjk8ZqcAEUFokVsinA1EvFOB5pFEuaBTQaUGgB9BpM0ZpAFKKKXNAhc0UlGaYhc0UmaM0xCZ5oNFFBIlFFFABS0lLQISilpKYgoopCaYCGkpaSgANROoYEHvUhNNagRi3KbJSB0qEGtK9i3AmszGDigkvU0inZpCaCxhFIRTqaaYhtFFFMQUuKbThSAKSlzRQISnxDc1MqS2/1gpDLSLgU41IEpGXFAWGjpThSClFAWHd6DRQaYiNxULDmp2qFutAxmKRhxUirmiROOlSOxSbrTTUkq7WxUdMQlFOoxQISilxRigBKKKWgQUUYoxQMSilooEFFLQaAGGgClooAKMUUUDExS0UUAJigdaWigCwh4qUGqyNU6nIoKQ6igUuKRYmKAKWlxQAinBqzHIDVfFOQ4NIaLgINLgVEjU/dSLJBSiow1OBoGPooHNLigQtFJRSGLRRRTJCiiimISiiigkKKKKAClpKM0CF7U2lzSE0wCkNLmmmgQUUmaKACmml70h60ARyJuGKx5l2ysPetoms68j53Ypksj30bs1EDThQMkpp6Uo6UhpiEpDS0UwG0tFFIQtFJRQAGpbUfvR9aipyMUYMO1JjRsquaR0yKjt7lXGM81YJyKk0SuVdtAFS7fmNATmi4cozFGKk20bOKdyeUruKhI5q20dQ7OaLjUREWnuMLQoxTn5XFItIzbn79Q5qa5HzVCBTMpbi0ZoxTaZI6im0UAOoopKAFzRmkooAWiiimAClNIKWgBKKMUUhCUUUZoASiiigBaSiimMcnWrKdKgQVYReKQ0PFO7UgFL2pGo2looFAC0CkopASocGpQarr1qdTxQNMXOKUPSUYpDuSq9PD1BTlNA7kwNFRhsU8GgQ6lpuaM0xDqSjNGaBC9qSjNGaBBRRmkJoELSGjdSUCDNFJRTAWkNFIaACkzS0mKAE60UtJQA01FMgePBqYimt0piZjCnCmCnigB4oNIKU0wG0UUUCEopabQIWiilxQAlFGKKAHI5RgwPStWGTegIrHPSrthKACtJlxL2fmqSo+vNPAOKk1HgZoIoXpS0DGFajZBUxpjUgsQYxSEcU9utNPSgDOuB8xquOtWrgcmqw61RhIU9Kbin02mQJigCnUooATFNNPNNNAxKKKKAEzRmiimAuaUGm0ooAUmkzQaKAEopaSgQUUUUAFFFIKBk6DgVaQcVWj6CraDikWhveilI5pKRYUAYozRmgANJmkJooEPBqVDUANSI2KQybNLmmjmlpDFpwptKDQA6lBpM0mcUASBqUHFRg0uaYiQHmlqMGnZoExc0ZpM8ZpN1Ah2aRjkUmaKBC9qM0maKAFoNJmimAmaM0nejNAC0UgOaWgBKKXtSUAIaaacaaaBGKKeKZSg0xDwaXOabRmmAppKKKACkpaSgQopaQU6gBKQ0tIaAGt0qW1fy5AT0qI0D0pMqLNuJty5FSA9qrWTZt1qYHk1JoiUGnZqIHmpBQUgNNYUppD0pDIG60nanOOaYTgUAUrjqaq96s3HeqwqkYSHU2lpKZIopRTadQAE00mlNNoAKKKKYBSUZpKAFzSg0mKBQAppKU0lAC0lGaSgQtFFFABSCloA5oGiaPtV1OlUo+1XIzxSKQ4rTCKm6imMtI0I8UYpaDQMZjmgjAp1B5FBIylBoxS4oAmjbK0/NRRnjFSUhi5pRTaUUDH5o603dS5oELS5puaKAHg0ZpuaXNAmLnikzS9qKCQyaUGkFLQAZpc0lFAC0ZopKYBSUZozQAAUtJmjNAC0UUmaBAaYacTTTQBi0ooxRTJHClpAaWgYZopKKYAaTNBopAKDzT6jHWn5piCkNLSGgBDRiloFA0W7GQ8oenUVeFZtuQJBmtIHIGKlmiHdqep4pgNPFItAaD0opCaQyJutMI4qR+tRnpQBSuRVWrl0OKp96pGM0FFJS1RAUZoopAFFFJTAKKKKAGmgClpaACiijNABSUtJQAUYopaBCUUUlABmlFJilFAEkZ5q3G1U04NTo+KktFxTmlNRIc1JSNCNhzTc1IwzUZFMYmaTNLiigQUZ4oooECtU46VAKmU5FADqKKKQCd6cDTe9LigB9FNzTqAClFJilFADu1JigUtBIgpaMUUAHeloxSUAOpKTNFMApCaXNNNAC0UlLQIWkopKAAmmmlzSGgRkHqaSnGm0xAKdTaUUAFFLikpgFFJRQAop1NFOoAWikozQAUopuaUUASxHDitNOUFZAODWpA+6IVLLiSg8U4Gox1py0jRD6SjNFIY1hURNSMaiY0DILkZWqB61oSj5DWe3WqRlMSlpKWmZhRRRigApKKKYC0lLSYoEJS0hFFABRRRQAtJRmjNABS0maWgBKKKSgBaBSUtADlqVajQZqdFpGkSePpT801AakxUmiG5o25p2KXtQBCwwabTn602gQZpKKKYg7U+Nu1RnpTQ200CLYpaiR9y04PQBKFpcUwNmng0gDFLiiloASkBpaMUwFoopM0hDqKTNLTAM0lFIaAFoJpKKADNFJS0CClpKKBBRSE0hNAxaSkzRmgRlGm0ppKYgpRSVcREtYxLKoaVuUQ9vc0ANjtTsEkziJD0z1P0FKZreL/AFUG8/3pDn9KgkleVy7sSTTKALH2+cfdKp/uqKT7fOfvFX/3lFVzSUwLYnt5OJYNh/vRnH6UPbfIZIXEsY646j6iqlSRSvE4ZGIIoASlq06pdRmWJQsqjLoO/uKq0AIaAaDSUgHA1pWv+rrMWtuyCW0KySgNKwyiHsPU0FIelucCSZhFGehPU/QVJ51vEf3UO8/3pD/Sq00jyy73YkmikWi0L6Yfc2J/uqKd/aFz/wA9f/HR/hVMUtIosNqFz/z1/wDHR/hUZ1G6/wCev/jo/wAKiYZqJhigZNLqN3tP73/x0f4VQbVLzP8Arv8Ax0f4VK/IxVGQYamjOaLH9qXn/Pb/AMdH+FH9q3n/AD2/8dH+FU6SqMi7/al5/wA9v/HR/hS/2pe/89v/AB0f4VSFOoAtnVLz/nt/46P8KT+1L3/nt/46P8KqGkoAujVLz/nt/wCOj/Cj+1bz/nt/46P8KpZo70AXP7UvP+e3/jq/4Un9qXv/AD2/8dX/AAqpRQBa/tW9/wCe3/jq/wCFH9q3v/Pb/wAdX/CqZpKALv8Aat7/AM9v/HV/wo/tW9/57f8Ajq/4VTxRigC5/at7/wA9v/HV/wAKX+1b3/nt/wCOr/hVLFLQBc/tW9/57f8Ajq/4Uf2re/8APb/x1f8ACqdFAFz+1b3/AJ7f+Or/AIUf2re/89v/AB1f8Kp0UAaEeqXhP+u/8dH+FWE1K7/56/8Ajo/wrMiqwlIuJorqV1j/AFv/AI6P8KX+0br/AJ6/+Oj/AAqkDS5pGiLh1K6H/LX/AMdH+FH9pXX/AD1/8dH+FUyeKQGkOxZbUbv/AJ6/+Oj/AApv9pXf/PX/AMdH+FQN0qM0xWLX9pXf/PX/AMdH+FH9pXf/AD1/8dH+FVaKCWi0dSu/+ev/AI6P8KadSu/+e3/jo/wqvSYoEWV1S8U/63/x0f4U/wDtS7/56/8Ajo/wqiRSZoA0k1O77y/+Oj/CpBqV1/z1/wDHR/hWarU4MaQGmuo3R/5a/wDjo/wpf7QuT1kz/wABH+FUEang0wLf2vd/rYYn99uD+YpRHbzf6pzE/wDdfp+dVc0tAD5Y3ibbIpU1HVmKdSnlTjdH2PdfpUU8LQvtJyDyrDoRQBHmlBpuaM0AOzQeabRmmIdRSZooGFFFFAhaKSkpCBuaQ0tFADaKWkpgZVJS0lVYRYtEXLTSDMcYzj1PYVHJI0shdzkmpZ/3VpDEOrfvG/pVekAtJVixs59Qu47W2TfLIcAf1PtXY23w5kyhutQUD+NY48/kSf6UAcVFa3FwCYYJZAOpRCcflRNbXFuAZoJYwehdCM/nXtljZW+n2qW1rGI4kGAB/M+9F9ZW+oWr211GJInGCD/Me9ArnhuaBXdXPw4ky7WuoKR/AskePzIP9K429sp9PvJLW5TZLGcEf1HtQMjikaKQOhwRU90i5WaMYjkGceh7iqtW7c+ZaTRd1/eL/WgCs1JQTmgUAWrJEy80ozHEMkep7CnRzvLcNK5yWPNJcHyrGCEdZP3jfyFRwHmpKRoHmlzTScLmhDkZpFIeKWkFdD4h0+1s9N06W3hCPKmXOSc8D/Ggq5z5qN6kNRvSGRmqE/3zV81RuF+bNUiZEOaKStnTE0Q6Nem/eQX4z9nC5weOOnHXrntVGJkUopKUUxgaSnGkIpCG0UtFABRRSUABptOpMUAKKKKKACiikzQAtFJS0AFFJS0ASRnFToarKcVMhoKRODSg0wGnA1LNUPopKWkMDTCK175NIGj2hs3kN8f9cDnHTn264xisoigVxlFB60meaYmFGaTNITTJHHmmkUoNFACqKdnBpEpcc0gHqacDTAKWgCQGnhqhzShqAJs1ag/0iE27feHMZ9/SqINSRyFHVl6qcigBp4NGasXqAXBZfuyAOPxqvimIXtU1kLZryNbxpFtycO0fUCoM0UAdldeHNBs7ZLie8uxC/wB11wwP5KapfY/Cf/QTu/8Avk//ABFVtC1wWamyvl86wl4ZTzsz3Ht7UzXdDOnlbq1bzrGXlJBztz2P+NAi59j8Kf8AQTu/++T/APEUfY/Cf/QTu/8Avk//ABFYljp91qM3l2kLSN3I6D6ntW+ul6ToSiTV5hdXXUW8fIH1/wDr4oAs2PhvQ9RUtaXV7Io/i27R+ZSs3xNo9hpCwpbzTPO5yVcggL68Ad/61taVq09951/OBaaZaD5Yk/iPoT3x6cckVx+pX0mo38t1L1c8D+6OwoEirmjNFJSGLSUUmaYGXRRmkqhFnUOLor/dUD9Kr1Y1Dm6Lf3lB/Sq1AHW/DdQfEExIBK2zEe3zLXo11cR2lrLcSnEcSF2+gFec/Db/AJGCf/r1b/0NK77WrV73Rry2j+/LEyr7nHFITOfsNMufE0Q1HVrmZLaUkw2kT7QF7E+pov8ATLnwzGdR0m5me2iwZ7SVtwK9yPQ1p+E9RhvNGt4QwW4tkEUsR4ZSvHT8KTxZqMNno1xCWDXFyhiiiHLMW46fjQI1rW4ju7WK4iOY5UDr9CK84+JKhfEMJAALWyk+/wAzV3+i2r2WjWdtJ9+OJVb2OOa4H4k/8jBB/wBeq/8Aob0DOSq1p/NyF/vKR+lVqtafxchv7qk/pQMq0lKaSgC3qXy3fl9kRV/SoYD81Tan8115n99Fb9KrwnDUho1Oq4pEOCRQp4pBw+aktEldX4rP/Eo0j/rn/wCyrXJ5rq/Fh/4k+kf9c/8A2VaAe6JZdK0qLRbC/uk2IEDSBM7pmI4H86ZYv4f1mb7D/Z7W0jg+W4PJ/H1+tN8QE/8ACK6SOxC/+g1jeH+Nfsv+ugpiWquFvaQWHiVbO/RZYVl8ts8Ag9D+oNUvF2nLpmtTQxrthYB4x7H/AOvkVf8AF/8AyMl3/wAA/wDQFq14oB1fw3p2qoN0yfuZcdc//rH/AI9QgfRlHQ9MsovCuoavqFuspHyW4Yn73TPHuR+VGgaZZ3XhTVrueBXngDeW5Jyvy5qfxi40zRtL0KM4MaCWbH97n+pY/lT/AAv/AMiRrv0b/wBAqjMx/DGk2+q37i9nENrCu9zuALegGa1xq/hITfZxozfZ8487PzfXrn9ay/DOgR6v9oubucwWVqu6Vx1Pfj04HWrhuvBsJ2rYX1xj+Jn2g/8Ajw/lQBW8W6HFo17EbVy1rcLvjyckeoz36j86wK7b4ibfs2j+WhRPLfap6gYTiuKoA7LTtF0qbwbBqF6oi2SFppVzuZQxG0dsngVLpknhfXJv7NTS3tJHBEUm7kkD1z1+uaik/wCSXR/9dv8A2oaxPCP/ACM9h/10/oaANeWDQfDEgtb+2bUr7rJg4SMHoMeuMGm+IdI0u50CPXNGRoY9wWSI9Bzjp2IP4VmeM+fFV9/vL/6CK2LX/klt5/12H/oxKAM3wxoVvfxXGoalIYtPtfv443nrjP5e/Iq/FqfhG4nFrJpDwQsdon3HI9zzn+dXtFksYvh5I97BJPbiU+ckbYJO4Y7j/ZrI/tDwf/0Brz/v6f8A4qgDP8TaG2h6l5KMZIJBvic9SPQ+4revbPRPClvbxXtgdQvpU3vubCr9Px9u1ZfirX7LWobKO0gmi+zBl/eY5BxjufSrsfijS9UtIrfxHp7TPENq3ER5+vUEf54oER6hZaLq2hS6npSfYri3P7y3Z8hh3x/9b06VF4Z0awl0y71rVg8lrbHaIk43Hjr+Yqe+8M6Ze6TPqfh+8eVIAWkhkHIAGT2B6fnWf4c8SHR4prS4tlurGfl4j2OMZH4dvagDVsbvwxrVwLGXSvsBkBEcySdD7/8A181z50hv7f8A7LE8f+t2edn5dv8Ae/Lmuig0/wAJ69KIbGW4sLqT7kbcgn8cj8MisWLw1dP4mOis6h1b5pMZAXGd35dqBm1eT+FdDn+xJpzahIgxJMzZGfr0/IVX8QaNpk2hR67oqvFCW2yQsfu84/A5/nTrqHwhpNw9pNHe3s0R2uythQw6jqK076Sxl+HN0+mW0lvbGRcI7EnPmLk9TQBh+E9At9QiuNR1Nylhbfe7byBk89cAY6etXjqXhO6f7KdMktoj8q3Cnlfc8/40+2Bb4XXAhzkS/vMf74/piuLBoA7bxPolrpOhWZjRDOZNrzLn5xgnP8qZoGi2S6W+sawW+zKcJGMjd2zxz14xVnxMJB4M0YS53gJnPX7ho1nJ8CaWYv8AVhl3fXDf1zSLWxGJ/DuruLNLJrCV/limHTd2yM1H4v0y20z7ClvEsbMh8wqT8xGOea5pclgFyWJ4x1zXX/EDcJNP3fe2Nn68UitmiprGn2lv4W026ihCzykb3BOW+U1LYaRp2n6Qmqa2ryeb/qoF4z6fpz6VJr3/ACJekfVf/QTS+Nv+PPSTH/qfKO38l/pQLyEtT4c12X7Gtk9jcOMROp6n+WfrXLanYy6bqE1pN96NsZ/vDsfxFS6crnVbPy/v+cm367hWt4/2f8JCNvXyV3fXJ/pimGzOazSUUUAAq1ZWc1/dx2tuu6WQ4UZxVUGrVjeTWN3HdW7bZYzlTjNAFvV9Fu9FmjjuwhEgyrIcg461Y/4RrUf7I/tPank7d+3d8231x6Y561W1jWrvWpo5LooPLGFVBgDPWrR8R6gNH/s3cnk7Nm7b8230z6Y46UC1IdH0a71iV47UIPLGWZzgDPSq17aTWN3JbXC7ZYzgirGj6zd6NK72uwiQYZXGQcdKrXl3NfXclzcNulkOScUAQ4opaMUDFBp2aYOKXNAFy45trZ/VSv5Gq+amuTi2tk9FLfmarg0AOpKM0UCFrf8ADGqtFcLptwBLZ3LbCj8hSfSufp8btHIsiHDKQQfcUAdR4g1q4064k0vT4ks4Y8DdGPmbIBz7dfrXN2tvNf3scEeXllbGTz9Sa3fGiLJc2d/GPkuYAfy5/kRUuiRpoeiy6zOo8+YbLZT/AD/z2HvQLoR+J7qKztodEsz+6gAMpH8Te/8AP8faubp0sjyyNJIxZ3JLMepJplABRRmkzSAKKKSmBl0ZpKKoRan/AHtpDL3X9239KrCrFpIuWhkOI5BjPoexqGSNopGRxgigDpPAF5DaeIsTMFE8TRKT03Egj+Vep14PnByD0rQTX9XjQImpXQUdB5hoEen6l4Z0/Ubj7SRLb3J6zW77GP19aNN8M6fp1x9pAluLkdJrh97D6eleY/8ACR6z/wBBO6/7+Gk/4SPWv+gndf8Afw0gPaK8r8f3kV34ixCwYQRLExHTcCSf51lPr+sSIUfUroqeo8w1nEkkk8k0ALmrcH7q0ml7t+7X+tVYo2lkVEGSamu5FysMZzHGMZ9T3NAEBNGaSkoAu3H76xgmHJT9038xVZTg1NZSqGeCU4jlGCf7p7GopYnhmMbjDKaRSNBD8opxNRRfdAp9IokHSuh8RalaXum6dFbTb3hTEg2kYOAO49q5wGnCkB0OsalaXOgadbQy7poQBIu0jHy46kYrN0i5itdWtZ522RxuCzYJwPwqlTWGaCktC74ju4L7XLm4tn3xPt2tgjOFA6H6Vo+FtYsbO3uLTVX227OsqZUsNwI9AfQH8K5xhio5OVpoTWlh3iDUf7U1u6uwSUd8R/7o4H6Vq6Dq1jZ+FdWsrifZcXAby02Md3y46gYH41zTfepKoyOj8Ja5aacl3Y6kjGyu1wzKM7eMHj0IPbnirDweEtOb7VHd3GoMp3R2+MAntuOBx/nFcpRQB1PjLW7TWbfTGt5g8saN5yhGUKxC8cj2NcvmkpaYHTvq1ifAUemCf/TBJuMexum8nrjHT3rL8O3cNlrtpc3L7IY3yzYJwMHsKzKKANTxNeQX+v3d1ayeZDIwKtgjPygdDzWlb6tYp4CudMafF48oZY9jcjep64x0B71zNJSA6Hwxr8WmJPY38Rm0+54dR/CehIH0/lV4WXguOT7QdSuZIwciDaefb7ucf5zXI0hoA2fEWvf2vqMc1tF9ngtxiFcDI9z79Pyrbu7/AMO+JooZtQuJNOvkTYxVCVb9Dx+XXvXE06gDrptX0fRNFutP0SWW7nuxtkndSoUYxx07E4+vWq3h7WtPTS59G1lG+yTHcsqDJQ8f1Ga5qigR2NlH4U0e6S/XU57ySI744ljI57Z4H8xWdB4nkTxYdaki+VztaMHomMYHvgA/WueooA7O/h8H31zJqB1K4iMpLvAqHJY8nGV4/lS3/iHS7nwfdadbD7OwdVgg2sTsDKclumTyetcWDS0DOk8K66NLSe2vLd59OuOJABnYcYJ/Edatuvgu1f7XDLdXTD5ltSCFz6ElRx+P51m+GvEX9jGaC4gFxZXAxLF39Mj8O1aIm8EpJ9oEF6/OfIOcfz/rQBpeLrxrzwvpdxMqpJOwk2joMqen5iqWga3BDpkmm6tA8lhISVcAnb7fnzx3rH8QeIJNbu42EYht4RtiiB6e/wBelX9A8RQ2tlJpupW5uLGQ5wOq/wCetItbF3zfDOlN9rsJJ725XmJJAQqN2J4HSp/H7lpdPD8P5bFh6Zx/9eoIbvwnZSi5hguriRfmSN+gPbr/APXrG1jVZtYv2uphtGNqIDkKvpQNLU1dW1OzufDGnWcM26eEjem0jHBHXGKl07WrC70pdK1tX8uP/VTryV9Py/GuYBpc0h2R1tvP4a0R/tdtPNfXKj92pGAD+QFcpqV7LqF9Ndzn55GzjsB2H4CmGo2pisM70UtJQAmOactNNKpoEPFSnoKiU0/PFABSg00mlBoGPpaQUuKQCUqIZHVF6scCkq1bj7PCblvvH5Yx79zTAbeuGuCq/djAQfhUAptLQIdS0maM0ALmndqYOlOB4oA7XTrFdf8ADmnxu2Ps0xWQ/wCyM8fltrD8Taot/f8AlQEC1th5cQHQ+p/z2FQWOtT2GmXVlEP+Pj+PPKdjj6isygQZozSUUALRSUUAFJmikoAzKKKKoQlW0dLqMRSsFlXhHPf2NVaKAHyxvE5R1IIplWI7o7BHMgljHTPUfQ07ybeXmKfYf7snH60AVaTFWvsM5+6Ff/dYUfYJx94Kn+8woArU+OJ5XCopJNTiC3i5ln3n+7GM/rSSXR2GOFBFGeuOp+ppCHOyWsbRRENK3DuO3sKqUtFACUUtJQAVehkS7RYpmCypxHIehHoapUoNAzQEbwsUkUqwp3aks747PJmUSxjoD1H0NWvJt5f9VPsP92UY/WpKRXU04VKtjOT8mx/91xUg0+6/55f+PD/GgZBmkNWv7Puv+eX/AI8P8aP7Puv+eX/jw/xpDuUXphGRV19Ouv8Anl/48P8AGmHTbvH+q/8AHh/jTAyJl2tUdaU+l3hP+p/8eH+NQ/2Ve/8APH/x5f8AGqM2U6Kuf2Ve/wDPH/x4f40f2Ve/88f/AB5f8aBFOirn9l3v/PH/AMeX/Gj+y73/AJ4/+PL/AI0AVKKt/wBl3v8Azx/8eH+NH9l3v/PH/wAeH+NAFOirn9l3v/PH/wAeX/Gk/sq9/wCeP/jw/wAaAKlBq5/Zd7/zx/8AHl/xpP7Lvf8Anj/48v8AjQBTpat/2Ve/88f/AB5f8aX+yr3/AJ4/+PL/AI0AU6Kuf2Ve/wDPH/x4f40n9l3v/PH/AMeX/GgCpRVv+yr3/nj/AOPD/Gj+yr3/AJ4/+PL/AI0AUx1patjSr3/nj/48P8aX+yrz/nj/AOPD/GmBToq5/Zd7/wA8f/Hl/wAaP7Lvf+eP/jy/40AVAaljqX+yr3/nj/48v+NPTTL0H/U/+PD/ABqSkxop4qddNu/+eX/jw/xp4027/wCeX/jw/wAaRdytiirf9m3f/PL/AMeH+NH9m3f/ADy/8eH+NAFWmPV3+zbv/nl/48P8aa2mXZ/5Zf8Ajw/xoAomkq4dMu/+eP8A48P8aQ6Zef8APH/x4f40CKZpAKt/2Zef88f/AB4f40v9mXn/ADx/8eH+NMRWWpAamGm3n/PH/wAeH+NOGm3n/PL/AMeH+NAFYjNOFWP7Nu/+eX/jw/xpf7Oux1iwP94f40AQKadUy2m3/WzxJ7bsn8hTxLbQf6pDK/8AefgD8KAEitwEE1wdsXYd3+lRTzNPJuIwBwqjoBSSyvM+6RixqOgAIpaM0ZoAKM0maKAFBpRSUucUAKaM0ZpKBC0vam5pc0AFFFJQAUUlFAGZRRRVCEooooAKKKKAFopM0uaAAUtNpc0CDNLSUCgBaSlooAB0paQUtIZNbf6yrdVLcYfNW6Q0NPDing1G3UU8UhjwaM02jNAxH5pvanGoyaBkcoyKqnrVx+RVV/vGqRnIZRRRQIKKKKACiiigAoopKAFoopKBBS0UUDCiiigAoxRRQACiiimAUUUUAFKOtJRSAnR6mU5qop5qZHI70i0WKUUwNmnA0ih1MNKTTSeKAEppFOHNI1AhlFBPNFMApwpKAaBD1NL0pBSmgBQacDUeacDQA/NFNzS5oAKUUlLQAUUmaKBDqTNFFAxQaKSigQtLTc0uaAFopM0maAFopKTNAH//2Q=="/>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6" name="AutoShape 4" descr="data:image/jpeg;base64,/9j/4AAQSkZJRgABAQEAAAAAAAD/2wBDABALDA4MChAODQ4SERATGCgaGBYWGDEjJR0oOjM9PDkzODdASFxOQERXRTc4UG1RV19iZ2hnPk1xeXBkeFxlZ2P/2wBDARESEhgVGC8aGi9jQjhCY2NjY2NjY2NjY2NjY2NjY2NjY2NjY2NjY2NjY2NjY2NjY2NjY2NjY2NjY2NjY2NjY2P/wAARCARw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DJFJmo91OBpCFNJRSGmA6jNANITQAjNimb80Fc96AtIBwanbqZjFBNAxxNJmmbs0oNADs04GmUuaAJQ1ANR0Z5oEWMZFJ0pA3FITQA/NGaZRQA/NG6mUUASBqCaYDS9aAENNNPIppoAYRTCcVKRUbLQA3NJRiigANMNSEUw0ARnpUY6080gHNAEgHFLihelLQMKQqDTsUyVtopAQSnBNV2OTTnbJplMBKMUuKXbTASlxS4pcUDEAp2KAKXFAxMUuKKdQMZigDmn4oxQIMU5RSAU8CkUPUVKBxUSmpA3FMQ4ClxSocin4oAjxSVJim4pCG0UpFJSGFFLRigQKKkUU1RzUiimBKgqVKjQVMgpkkiCph0qNakFIApDS0hoEJTe9OpDQAUtNozQAppKM5ooAKQU7FIBQA7FGKKKYGGKcKaKcKAOkj8U7Y1X7EOBj5ZMD8sU7/AISv/py/8i//AFq5sGloA6MeKv8Apy/8i/8A1qD4q/6cv/Iv/wBaudFLjNAHQ/8ACVf9OX/kX/61H/CVf9OX/kX/AOtXPYoPFIDoD4rx/wAuX/kX/wCtWVFrPk6xJf8A2ZD5gxszjHTkH14/U1RaoWpjOmHi7/px/wDIv/1qcPFn/Tl/5F/+tXLA09TSEdN/wln/AE5f+Rf/AK1H/CWf9OX/AJF/+tXODmgigDo/+Et/6cv/ACL/APWo/wCEt/6cv/Iv/wBauaNJmgDobvxL9qtZIPsYXzF25L5x74xTdN177DaLB9lD4JO4Ptzn14rBBqRaAOmHin/pz/8AIv8A9aj/AISj/pz/APIv/wBauexikoA6H/hKv+nP/wAi/wD1qX/hKf8Apz/8i/8A1q50UtAHQ/8ACUf9Of8A5F/+tS/8JR/05/8AkX/61c9RQBo6hq3225gm+zovknOCd27nOD7Ve/4SnH/Ln/5F/wDrVgGmGgDov+Eq/wCnP/yL/wDWpv8Awlf/AE5f+Rf/AK1c4xphbFAzpG8WY/5cv/Iv/wBakHi3P/Lj/wCRf/rVzZOabnmgR1H/AAln/Tl/5F/+tTD4t/6cf/Iv/wBaucB4pMUwL+m6z/Z93cT/AGVH885wDt28k4HHTn9BWmPF/wD04/8AkX/7GuZZcUwdaQHVjxd/04/+Rf8A61L/AMJb/wBOP/kX/wCtXKg07dQM6n/hLcD/AI8v/Iv/ANaq8njMKcfYc/8Abb/7GuclkwMVTYkmkB1f/Ca/9Q//AMjf/Y1R1fxL/adi1t9jWPcQdxfcRg9uBWFijFMDe0jxJ/Zlitt9jWTaSdwfaTk9+DV//hM/+of/AORv/sa5QCnYoGdT/wAJl/1D/wDyN/8AY0v/AAmX/Th/5G/+xrlsUYpgdT/wmf8A04f+Rv8A7GlHjL/pw/8AI3/2NcrilFA7HUf8Jl/04f8Akb/7Gs3U9b/tC7tp/sqJ5BztJ3b+QcHgccfqaysUUDsdR/wmP/Th/wCRv/saP+Ey/wCnD/yN/wDY1y9FArHUjxj/ANOH/kb/AOxpw8X/APTj/wCRv/sa5QU8GkOx1I8X/wDTj/5F/wDsacvi7P8Ay4/+Rf8A7GuVFOWgLHVr4rz/AMuX/kX/AOtVLTtW+xXM832dH845wDt285wPbmsdGqVaAsdH/wAJT/05f+Rf/rUn/CVf9OX/AJF/+tXPYoxRcLHQHxV/05f+Rf8A61J/wlf/AE5f+Rf/AK1c8abSuKx0f/CV/wDTl/5F/wDrUv8AwlX/AE5f+Rf/AK1c6BS4ouFjY1HXft9oYPsoTJB3F92MenFTWfiH7Naxw/ZAdi7ch8Z98YrBHFPWmI6RfE2f+XP/AMif/WqRfEmf+XT/AMif/WrnFqZKYHQDxDn/AJdf/In/ANanDxB/06/+RP8A61YINPU0CNz+3/8Ap2/8if8A1qP7f/6dv/In/wBasUGlxSAuS6h5moJd+So2jG3PX8fWrh8Qf9Ov/kT/AOtWPimkUCNg+Iv+nX/yJ/8AWpP+Ei/6df8AyJ/9asUjmm7aANW41r7QV/0fbtz/AB5/pUf2/wD6Zf8Aj1UFFPxQBc+3/wDTL/x7/wCtQb7II8r8zVMUuKAExSYp2KMUAYQFOpBSimAU4U2lBxyaAHdKilu4ouGbJ9BzVK6vS5KRHC+vc1paBplrdwyPdNKpAJAQdRUt2GlcpnUl/hjJ+pxQNRU/ejI+hzUeq2Ysr0xqG8tgGTd3BqpTvcGrGktwknQ8+hpWpmlaZcajIVt0V2H944Aq/d6e9sHRl2yR/eGcj8KAsUaUGkooESq1P3DFQc0uTQA9qZTS1JuoAlU1IpqFTUq0AWByKQimq1LmgApQaSlAoACaAc0hFIKAJDTSKcBS4pARFc0xlqximstAyoRTSKsFKYVpgNUcUtPAxSEUCIHplPemYoAaTSZpWFNPAoGMkbNRDrSseaUCgAxSgUuKXFMAApRSgUuKQxKKXFGKBiYpaKWmUhKKWjaaQxKKKWgAFKKQU4UCFpymmU5aAJFOKmRs1XpynFAFkmimBs08UgEIpuKfSYoEIKcKQDmnAUABFKDSUoFAiRTUqtUSipVpiJRT1qNTUgoAdnFKDTKcKBDs0hoooENxRingUuKQEfSjNOIplMBwp1NHNOAoAKKUCl20Ac8DTgaiU81KOKAHVSv5iqiJe/J+lXay5n3zMfU4FAECqzfdUn6DNdR4ca+gtyCrBBhlGOcc+vaui0ZY4bJYIYUyqgMcdTjkmsnV3urdlkW4KuTtIUYBGM05QbQ4yszmtYuJrnU5nnJLA4GewqmK7BtBj1S0BeUpeqpO/Hyvz0rlfKKllYYYHBpWsF7nReDJUjuXDOUYjjHf2q34hZftkiKxb92NxPfiue0uSS0uknH8JzjOK05Zmu7qW4K4EjZAPPFCWo76WMhDkU+rM1og+aPKkdu1VqBCikNKKDQBG1FaEGjX1zp8l/FEDbx5LNuAxgZPFW4PCWsT26zLbqoYZCs4DEfTt+NAjHTLMFUEknAA71fvtMvdN8v7ZAYhJ93JBz+VU2guLO88p0aK4jYcHgg9q2/Eba3i2Gs7QPm8sLt5Ixk8fhTAyFNSCrzaDqMUdu7QZFwQse1gSSRn+VWLrw7qNlbmeWFSijLbWBK0gMwLS7cVq2WgajeQCaOEKjDKl2A3VUubOe1uPs88ZSXPQ96AKZoArRn0LUYLiKBrfMk2diqwOcdfp1qS58PanaQmWSDKKMsUYNj8KAM4CnAUigk4ArYg8OalNEJBAEBGQHYAn8KAMkLSMtWruzuLGXy7mIxt2z0P0NLZ2FzqEhS1iLkdT0A+ppDKJWo2Fbk/hvU4Yy/kBwOSEYE/lWVFby3EyxQxs8jcBVHNAyseKjY1vnwpq3l7vJTP93zBmsK6hltpmhnjaORTgqwwRTEVyc02lNNNAhVRpGCxqzMegUZNNuba4t1zNBLGD3dCP510i3H9ieGre4tEX7TdN80pGcdf8P51Doeu3l9qCWN+VuYJ8qQyDjjPYUDOV6tUqird5YGPWprK2G796UjGffgZqzBoWozzyQpbHfEcPlhgHrjOaAM7FAFXZtMvILtbWS3cTP8AdUc7vpirFxoGpW0JmltjsUZO1g2PwBoGZmKTvTjSd6BhRRRQMKKKKCkGeadnim4pe1AxKWiigQYpaKKQBTlptOWmIWnCjFKKAHqalXpUQqReKQx1FGaWgQgHNOoApaAG04U00A0CJlqQVEtSKaYiVRUoFRpUooEJinKKMU9RQIVVzTinFSIvFSbMigBloIFuYzcqWhz8wFW9U0z7Lie3PmWr8qw5x7GqpSrmnal9lJguF8y1fhlPOPegDIamVqatpn2XFxbnzLSTlWHO32NSaXpkYh+36gdlsnKqf4//AK386BBpelxmA3uoHZbKOF6F6zpNhlYxgqhJ2g9QO1WtR1GTUbgcbIU+5GO3/wBenQpEQd4HTvQBTAp4FOcAOcdKbikByy08GmUoNMCQGqOnwm4v4YvV+fw5q3uqx4fh/wCJpI3HyISM+9NK7QHU6aD5cg8xgAxyFOOlZfiQESW6k/Ngnj04rV075InJI3Fjn86xPEbhtQVEyQkY5+vNazJidCyGOPjO1QMH0rhp4tuqzxnnEjGu5m/49Bjknbj6cVyl/Ht1m6bHGf5ilPZAtyxY2EcsBlI7+uP0q1NHHDbFVSPeW6hgSo/OqMQ+RfpT6kohJy1Z1XpzsL/7tUTUsYZoJpKQmkB3/hSYW/g+5nKh/KMr7T0OFzisDR/EWqPrlsZruSRJZVR0Y/LgnHA7da2fD3/Iiah/uTf+gVyWkf8AIYsv+viP/wBCFMR0fjmJV1uykAAZ0APvhv8A69WPiF00/wD7af8AstR+Ov8AkLaf/u/+zVJ8Qzxp/wD20/8AZaBmhrd9LYeGLSS3O2VxGgfHK5Ukkflj8ai8G6hc3yXUN3K0yoFIL8nnORUPiv8A5FTT/wDfj/8AQGqLwD/rbz/dT+ZoAqya7fjViyzssay7REPu7QcYx9K1fGCKLnT3x8xYgn2ytcvJ/wAhB/8Arqf511XjD/W6d/vt/wCy0ATeLNRmsLeFbY7JpiR5gHIUYyB+Yql4T1e6uLxrS6laVWUspc5II960/EmnDU4oYkkVLlSzRqxxuHG4fyqr4f0STS5ZLy9dEIQgDdwB3JNAEGnabEni24TZ+7g/eKOwJxj+f6VPqtprtzfO9tKY4VOIwsu3j1NZ9hrMS+KJrlzthnzHuJ6DjBP5D86n1jRNTl1B5rGQyQyndgS425/p9KQi7rNtPP4Y3Xyr9qhAYkeucZ/EVD4YdJ9CmtraYRXWWye4J6GsrVtKfTdOWS61F2uJOBCCSD6856D6Umk6F/aGnm6tL3bcpn93jGD25z3oGXkh8R6U7yDN2hHILmQfXGc0zwvexPrVy9wEjmnHyjoM55AzWhoEGuQXDDUHP2YKeJHDHPbBrGNjZ694hvliuxDyDHhciTj5iOR35/GgZdv9O8RQag91a3LXC7typ5mBjPQqePyrl/EGoXl7eg6hbrBPGu0gIVOOvOTXR2WmeJbG/SOKctbK3LPIChXP908jiqPxDuLeS/tYoypmiRvMI7A4wD+v50AcoWpGNNzQTQI6jTlWz0If206Gyl5ihKkvn1BHT/6/an6VNo5laPSP9GvXBEb3ClvwHP8An3pmrWsmuaTZXVhiUwpseIHkHAz/AC/lWfo+g6g+oQySwPBHG4dncbehzxQBDZW89v4mgjus+cLhS5Jzkk5z+NXfE19cDV5YI5GjjixhUOMkgEk46mnXV1FeeMYJISGRZUUMO+CM1V8S/wDIeuvqv/oIoA1ptQuB4Sgut+bksYvN/iAyeh+gFVfCd7cPqvkSTO8ciHKs2Rn1on/5Em3/AOu5/m1V/CX/ACHY/wDcb+VMZl3aiO7mReArsB+dQ4qe+P8Ap9x/11b+dQZpFBijFLR2oGFFGaKACiijFAxaKKKACjFLS4oENxxSjil7UAUAOzSikozQMlBxTg1QhqkWkBJmnKaaKUCgB4ozSUhoEBNKKSnAUCHrUi0xaetMRPH0qYVDH0qYGgQ4c1Mq1EoqxGKBD0SptvFEYqXbQBEU4qpMOavsOKntNPj2G8vjtt15Cn+OgQ7QhJbafNLfMq2DDhJBnJ9h6fzqLxItxJ5U6OJLIgbNnRfrWbq+pS6hN02Qp9yMdvf61Lo2qG0zb3C+ZaScMp52+4oApxD5qs5q1qGl/ZWWe3bzLWTlWHOPY1VxxUsBD1oxxR3qQYxTA47NJnmjNFMdg71p6G6pfYOMyDaPrWX3qRGKkEHBHQimnZisddFKsDyqyupEh+YDim3dvp00pnkhleVjlySRxjH4dKp6VqkL5S5IWU/x9m/+vT7qUPdbATt781skpLUluxpC4je3jVOM4GD2xXP6qQ15N61uLDDE8MrjkHJPrxWY+nzX0l3LGBtiyxOev0qJtX5Soxb1KUbhVANScHnNQ+WtQzSIoxHy3r6Vc6coK7EmmNvJAZNoPTrVYmg5zTTWIxM0GiigCeO9u4oGgiupkhbO6NZCFOeuR0qNHaN1dGKspyGBwQfWmZpc0ATXF5dXTq9xcTTMv3TI5Yj6ZouL26u9v2q5mn252+Y5bGfTNQUo60wLb3t1PEsU1zNJGuNqPISBjjgGpbW7uLYk288sJbr5blc/lVNakVsUAW1YltxJLE5znnNXftU9xPCbi4llCsMeY5bHPvWcrYqQSZpDOt8XXCM1k8Eylk3nKNyPu+lc7c393cJsnuZZF/us5IqrvpjvikIa7c1PDql9bp5cN5OiDgKHOBVNnBNNzk0gJ5Z5J5DJNI8jnqznJNLDczW774JXif8AvIxBqEUjUDLNzqt/coY5ryd0PVS5wfwqorsrBlJDDkEHpSGmk4oGXm1rUzHs/tC52/8AXU1lvksSTknvUhbNMNAEdBpcUhNAD4Lq4tX3280kTHqUYjNTzapf3SFJ7uV0PVS3B/CqlKKYh8TtG6ujFWU5DKcEGpJJJJpDJK7O56sxyT+NRgU4UDRIZ5jAIDLIYQciPcdoP0pkUstvJ5kMjxuP4kYg/mKKQigYxiWYsxJYnJJ6mkpcUYoGLRniikoGLSUUoFABS0UtAxKKKKQC0tJTqAGmlFIaUUwFoo7UUgFqVaiFSLQBKKcKYKkWgBcU0in0hFAhtOFGKcFoEOWnrTVFSKKYEyDAp4pgJAp6DNBJPGM1ajWq8fFW4uaBE0a1JiljXinkUAJCY0mVplLIDyB3qHVLx7x8fdjX7qelSMKqyAZoAzXTmhE5qw6jNIoFIRoaXqBtFaGZfNtn6p6fSqcrqZG8sEJk7QeoFNzgUw9aQD80oNMXnipQtCA4wGnUwU4VRQtLmkoxQIdmpY7mWJgVbOOx5qGimBrSa/LJCqGFVI/iViKdBrksVrLAkQAkzklvUYrHxT1pPV3BNrYmZ3ccnj0FR4pwpSBTbb1YrERHFRmpmqIikA2kpxFJigYUUmaM0xBSr1pKco5pgSA0b6AKNtIY8SU9JM1DilU4oEWN1Nc8UzdQTkUgGE80o600jmjpSAnWhsYpiNTXakA0mmk0hOTRimMSkp2KNpxQBGaaalKHFRkc0DG4pQKXFOAoAVRS0uMUhNMBaQ0uaQ0FDaKWkoGBpKWigApaSloGFLRRSAKSloxQMKd2pBSnpQFhppRTaUUAOopQKMUAKBT1pAeKAaBEoqRaiU04NigCaimhs0uaCR4FKKZuxT1bNAh4FSIKYDUi0ASAVNGtRoMkCrscQwOKYhETmrcK0kcXtVmOPHagQ9V+Wg07oKCOKAIXqnKeauOetU5etAEDGmilagUmISkxTwKMUgFQc1KKjHFBcigDjBThTBxTgaoofRSA0tAC0AUlOFAgxSilHNLigBQeKaXp3ao2oAQtmkzTTSZoAdRSZpM0AFFGaM0wFAp6iowaerUASjFOpiHNSYpDGmkxS5FFAgFL2ptLmgQhptOpppAHSmk0McU0HJoAUA07FKBxTqBktrB5jc9KsT2qoNuevtSWeRzirlyuYw1AzKdMCqzrg1bfJqs/WlcCLFOFGKUUxjieKbSk02gBaDRmgmmMSkozSZoGLRQKWgBKKQ0UAPFFIKWgYUUUYoGKBSkcUDignikMZThTR1p4FACilpBQTSEKDS5qPNGaAJgaN3NMGTTwuaZJKpp9MUEVIBQISnLRinrTJHqalSo1FSKKAJkOCK07dg6KfwrMWrdq5DY7UCNaJOKsKmBVaBsirqnigZEVprcCpyKilGKBFSQ9aqSmrErdaqSc0AQseaUdKClOVSKTEKBS4pQKKQCUhFLikxQBxtLSUoqhgOtPplOzQA4U4Cmg0bwKBkgpc1D5lHm0ASk1GxoMmajZqBATSZpCaTNAxSaTNNJpuaAH7qN1R0tAEgNPBqEU4HFAFqAgtVhhhaz1fBzU/wBoymKAEzzTwagzzT1agRLmjNNFJmgB2aaTRmkIoAY9NU81IUJphXFICeL5hT8YakshndmpWTMnFIC3CVCUskuU2iq/IGKfGu5uaQyJxxVZ15q86YqrIvJoQFfFLilPWiqGNNNNONNoABQaWkpjGmk70/FNNACjijNNJxTd1Ax5NANRlqQNQBODS1EHpQ1AySlqPdTgcigY7NITSZoPSkMFOTTxTFHNPxSABRR0pDQAhoHWkJpy9aZJMgqVVpkYqdV5oECipAtKq1IFoEM20oFOIxSCmIWpEpmKetAiUVNC2GFVg1SxH5xQI2bV8itBTWZaVopQMlNQzVLuqKU5FAFCUcmq5GatT1VJ5oEGKUCmg07NSICKTFGcmn7eKAGYoxT8UYpiOFzS5pKWmXYM0ZpppDxQA/dTS1NzSYoAXdRupMUoWgBd1GaMUYoAKKMUUAIabTjTaB2EpaMUUAFLSUUxCinA02lzQA7NODVHmkzSAsB6cCCKqgmnq2KALApwNVxIakVsmgRNximPgijPFMJyetAD4X2HirUDhpMGqRUjmnIzBgakDSIGadHgGqgmPc0hlJPBpDL7gFaqTLxTo5ztweabIwINICmetFK3WkqxiEU0ilJppNMAzSE0jGmFqBj91MLU3NGKAAnim5paSgBDQKWlApAIDTgaTbSgUDHZpwNNApwFMY8UuKBTqQxBTgaSlFIBDTTTyajY0AJUidajpymqEWo6sJ1qtE1Tq1IRYWnZqJSTUgoEDUzODTjTKYiQNmnhqhWpAaQh+akiPziohT04YUxM2LRuK0ozxWRatxWrEcigZLTXGRT6RhxQBRnqow5q5cdTVRutAhuKWiipEA61KDxUWaUGgQ/NGaTNGaAOFFLTKUniqNRGPNNzQeacq5oENpwFO2U9VoAYFpcVKFo20DsQ4pdpqXbShaQ7EO00m01Y20m2gLEG2k21NtpNtAWIStIRUxWkKUxWIcUYqXbSbaAsR0UpHNJigQUlLSGgBM0bqKQ0CHbsVJG2e9QUKcUDLRehck1AGzViDGeaTEW40yvNOMQFPQcU4jis7iKzLgU3pVgrkVG6UXGNU07JNNVealC8UAVmpjHipJBgmoGarTGBNMLUhNJTAC1JmlxRtpjEop2KXbQIbijFPAoxQMZijFPxTaAEpaTNFAxwNOFRinrQBKtOxTVp4pFCYopaKQDTTGqQ1GaYxtKDSYpQKZJMhqdTVZDU6mkIsI1SB6rg04GgRYzmkpgY0uSaBDhT1pgp6c0CJVFSKvIpqLUyimBatula0HIrKg6itODoKALQpGHFOTkUrLxQIz7kfNVNutXroYY1SbrQA2ikozSAcBQabmkJoEPzRmo80ZpCOIzSjmgCnqozTNbCBM1KqYFKop2KYWE2cUAYp3agDmlcdgApcUClpFCEUClpMUDsGKMUtAoGJikxT6KAGbaTbUlJii4rEe2jbT8UYouFiFkqMpVkimFeadybFcrTCKtMnFRMtAmiA0lSlaYRTJG0UppKAAGpY3wahpwpCNe2kDpmpGYYrMgnKDHrVkS7u9Q0BKZSO1RtKSalhUO2DT7m3A2laQIZEu4ZqULRCmFqTFQ2aJFKcfMapvmtCUAmqcw5qoiZXpc0h60VqIcKcKaKcKBi4pabmlzTEBNN3UE0wnmgY/NNakzRmgAzRSUtADlp4pi08UDHinimCnCkMdRS4pMUhiGmkU/FGKYEeKMU/FJimSKo5qZRUcYwanUZpCFUVIBTQMU4UCHqKcBTU61IKYCAVMi0iqKnQUiRVWplWmgU5TTBliEdK0oDwKz4R0rQg6CgC5HT26U2LkVIRkUCM68GDWeetat6tZhGHoAZSY4p2KQjgigQ3FJUmKAtICLFGKl24FNNAHFBKeExTgKdmg2EFOFJ3paQC4oozRQMKWkpR1xQMKKDRQMKUUlGaAHUUmaCaQBRRRQAlFLikxQAUUUUCGNTCtSkUmKYyEr7VGye1WttMZaZLRWK1GRVkrUbJQTYhopxXFNoJaFB5qeN+RVepEODQI0ImPGKuA7gAaowyqFFWFlB6VLGiyF4pHGBTozkCnSrlM1iWilJ1qlN1q7IOaqyoTzVwQmVT1oxSsuDSVsIUUuabmgmgYuaTNNzRQApNNpTRQAUYpcUoFABjijFL2pcUAIBTwKQCngUAOUU4UAUtIodRSCloGGKMUUtACYpMc06koEOQc1Og4qFKsxigQbaMVLik20E2Gr1qUUxV5qQCgCRKmSogMVKlAiYDilApRyKXFAE0J6VowdBWbGcVet3yQMUxGjF92pQahhORUvSgCC4GWNZk0ZVzWpN1zVCcZagRVxRinkc0YoAZilxSgUuKQiM1GanIqMpmgDj6MUClzSNgxRS0mKAClAoxSjigYlLRRSGJRS0UDCiilpgJRRS0gClpKUGgA7ig0GigBKSl70uKAGYpcU7FBFADKQinUEUAR4ppWpCKQigkrulQlKtsKiYVQiDGKAacwpAKCSRW7VYjcjHNVAas2w8yVUzjNIRcinIPNWjNmOobuBII1Kdxk1RNyQuMVPKhosyyqWqNzxVLzSad5pxiqihg/3iaZSls0lUISkp2KMUANxS0UUDFxRinAcUo5NADQtOxTgKXFAxmKXFO204LQAgWnAUoFKKQxQOKKM0CkMWijFBoABS0gNLmgApQKBTgKAFWrEdQLwasR9KYiWjFAzTloEAFPUUAU8CkKwoqRBTBUiUxEyU7FIlPoECnBq3bnLCqg61PC+1hTEa0JqYmqUcmcVPvoAWXr+FUpfvVZZs1A4yaAKxHNGKk2c0baBDAtLtp4FLikIiK03ZU5FJimI4PNFLilqToCiiikAtFFFAwFLQKM0DCjFLRQAmKXFFLQAw0valxTQcrQAtA60o6UUANNOHSmmndqAsJ3pc0lFAC0GkzRSGFFFFACEUhFOpKBEbLUbLU5qNqomxXccVH3qwwqIjmggbiprd/LlVvSos05cZoEaNzcedbgDqBWc42irkONhqvcY3YFAIr0tJilFMoWlFJS0wFoopaAG07bSgU7HFAxAOKB1paXFAwp2Kb3qTqKAEFOApoGDTxUjA0gpTSUwFoFFApDFopKKAFpRSU4CgByilFCinYpCExzViNuAKgNPjPNMC0KctNXkU4UCHinCmgZp4WgQ4CpUqMVKgpkki0+mqKkAoENHWpY+tN209RTEXIO1TZqtESMVYHNAC4phFS9qYaBEZFNxUpFN20AMxS4pxGKKQhpFJin4pMUAcDRRSUjoFzSZpCaQmpAfnim7qbzRTGO3Uu6o8GkzigCbdS7qg3Ub6AJt1KDUG+nhqBEuaRRxim7xShqBkgFGKFNLQAmKKXFGKBiYpCKfikIpDGYpcUuKKAEIptPIpuKBCGkpSKaaAEzTTTqa1MkY1RHrUxFRsKZIzFTQxb+gqLFX9OGSaYmQqcLxUEhyxNalxbRqm9eD3FZTdaRIyiloplCUtFLTAKUUlOFACinYpB1p4pFITFFLSUDFxT1popRQA6ijNJmkUKaQ0maXOaBAKUUgFOAoAUClC0oFOC0DGhacFp2KKQ7AOKWinqKZLGYqRBS7c09EoJJE6U/FIq1JigAUVIBTVFPFMTHAVKgqMDmpkFBI9RUgpopwpiHgU5RzSIKmA4oAdGORVgVClSA0CJO1MPWjNJ3oELijFOFBFAEZFJinGjFAgxSYpaKQHn1GKdijFSdAzFJj2p+KKAG4oxTqKYxmKYyZqajFAyvtNGKnIpmKBERFFPK0mKQhAaVSRSUtAyVWqVTVcGpEbmgZMOtGOaF606kAUmKWgCgYgGDmgin4pCKBkZFIakIppoEMIpmKlIpuKBERHNJTyKaeDTJGmmMKeTTDTEMIqS1lMcw9DxUZpYiBJzQJl93ZhjNUHUqxBrQVDSSW+5fu0EGZRTnQqcU3FMoKKTFKBzQA7tThSAU4CgYCpBTBTgaChaQUtFAwFLS9qSgBaKKKBiUtFKBQAqingU0Cn4pAFOFNFOBoGLRSZpc0hjhUiiowakU0yGSAVIi01Bmp0WgkVVp22nKtPxQIaBTgKUClpiEHWpozUGaerYoEWAacDUAkqRWpiJlbFTK2arrUgoAsJT81ApqQGgTJAaUUwGnA0CJBQaAaKAG0lLiigBKKWigRwNITRSE1mdAlFITSZpjFpabmlzQMWikzS0wA0w9af2ppGaAG0mKWikSNxRinUUDG4NPTrSU9eKAJUp9RqaeDSGLS0maM0DHU0tRmmMaBji1MLUwmomagRY3im7hVffR5nPWmIsY4pjCkWUY60u4GgkYRTTTzTSKAI2pnU09qQdaCWaMEm6IEnkVIbggVXg/1dKwpklWbljUNWJBmoStNANNAFFKKYxwpaQUuKBhThTcU6pKQ4UtNFOFAxaBRRTGFFBNN3UAKOtSCos80u+gCYGl3CoC9R7mzSGi1uFLmqwY08MaBkuaUVGvNTIuaBMVakWgLipUSghsljHSrCioo1qYUEXJF6U6mA0uaAHUlGaKYDe1KBS4pQpoJFWpVpqpUyRZoAclSAUix4qQCmAqipFFIop6igApQaXFAFAh4paaDS5oESxqGHNDxgciowcVJuyKAIaKcRTaBHn5ppNKaYTWZ1ATSUUGgQU6m5ozTGOzSg1HmlzQA8mimZopiHY4pvGaXNNPWkAtFJmjPNABTgabTlFAIeDUimo15p4FIY/NITRTHODQMcWqN25pC1ITSAazVExqQ0wiqBkRJpueal21Hg5pkDgeKcDTQKWgRKGo61EGp4PFAwIpuKeTTTQJlm3Ybcd6kaqiEqcip/MzSJYjpULCp2PFRNQhEO2jFONFUMUUUCloKEpaSlFIYopwptKKBimkzS0mOaAA9KZUnamEUxiZozRRQIKKKQmgB1PHSoxT16UASpU6HFVkNTKaBlgGpUPSqynNWEpGbLKGpRUKVKKZA6jNKBmnBCaBjRTgKcIjThGaAAfSngVIqDFOCUAIqVOiYFCrUyrxQIYBTgKfs96NtMQKKeBQBTs4oATFJjFLSGgAzRmm0ooEPFLnFNApaAAnNGKKKBHnZamE0EU0iszpF3Uhamc0hzTAcWpu+mkGmHNMRLvpd9Q0UAWVYEU7NV1JFOyaBk2aQ1Hupd2aAHgikHWgcg0UgFzT1pmKepoAkUU4Ui9KWkMGNRsaeajegYwmkzTSaUCiwDs8UhFKBSgUAMxSbalC04LTuS0QhKClThaXbQFioVwaBVkx0wx0ARUUrcHFIOTTJFFPWmDrUoGKTEx1JtpVGakVDnmgkrstMIqyyioWFAyOlFJigUxi0opKUUihaWkzRmmMdSUZoJoAKQ0m6mls0xXDNJmkpcUCAmkzzS4pVXJoHcQA1ItKBilAoAValXrTFFSqKCrkqCrCCoY6sxighkqCpAKaoqVRzQQSRLVhVqOMVYVeKAG7KcEp4XNO20CGBadilxS0AKtTJzUQqRaAJKKSk5oEOBozSCnYpiCkNLQaAG4pQKSloAXNGaQ8UmaAHUUZooJPOzTSKkxTSKzOgjxS4pxWkxTAaVFNKVJSEUwIvLo8upKKBjdlG2nUZoAYVo20/OaKAEFLSilAoGJjNPUc05Vp4WkAoHFFOxSYpFDTUb8mpDTWFAFduDQppzimZxTAfmlB5qPdTgaAJxyKdUanilLUWAkFGaYDSE0gHE0lJmlpgRSJkZFMA5zU5qM0EMYn36tJGT2qso+etKJAAKGSxqRYHIoYYNT9qhlJDVNyCMoTUZh5q9GodOBTdgDc0XGUGgIHSoymK1mjBjzis+dcGmmNFciilNGKooSiiigAzSFqM000DEJ5ozmkp6rTENAqRRxQBS0xBihRSilAoGKOaUDFAp9IYAU9TTRSgUATx1bjqpGKsx8UEsnBqWM81ADUitigkuR9KtJ0qlE1W0agCVadTFNOoAKUdaSlAoEPAqRRTFqVRQIXHFJin0lACAUuKKWgBKSlpKYgxRilpaBEbCkFPNJikAClFJSimI8+zSZpKSszoFJpKSjNAwxS4pM0tMBpFJinUUxjMUlONJigQgpwFAFPAoGIFp6rQBT1FACgcUoozSZpAPpKTNJmkUGKRhTs0h5oEQMKharLCoXFMCuSaUSYpxX2phX2piJVlx1qZXVhwap4oBINA7lzIpc1WD1KDxSHckzS5qPdTgaAFJppp1JQSxF+9V+JuKoDrVqFiWApMhlrNRS/NgVIQabsNQQLA+wYp74c5qPbinDIp3As8eX+FZlwOTV4P8uKpz8mgaKhFFOK4NNq0WhMUUtGKYxpFNIp5FJigBoFPFAFBpgFFFFAhRThSAU9U96ABeaftpQuO9PAoARVzUgjpRinbhQAqDFTKahDCnBhQImDU7fUIOaXNAi3FLVtJc96y1NSK5HegRrJID3qUNWXHNzjNWUmoEXgacKrJJmplagRMtSrUSmpVNADjSA0uaQUCFFLQKWgBtFKRTTQIWgUmaM0wA0lKeaMUAJSiiigDzykNLSGpOgSiiikAYoopaYhKKKKBjTQKXFAFACipAKYBUgNAwxSikzS5oAWkNLRSATNJmlxSUihwpcUgFPAoCxEwqFhVplqF1pgQ4ppFSEU0imSRFaaVqWkxQBFinBiOKftpu2gBQ1SKahzinq1AXJc0U0GnCgGOVcsBVyBADzUNrGZWbH8IqcEg+lSyGWgoxSMKjRzT92azIDbmnCOlQZqdRgUhFWRdq1Uk5Nacq7lNUjEQeRTTGVXWoCOa0fLBHIqjKuHIFaRZaI6WjFLVDExRilzRQA2kp5FNxQAlFFFMBQaeGxUeKUCgCUPTw9Q4pcUAS76XfUYpaAJA9PBqEGnqaBE6tUmahU1IOaBDwakBqIHFODUAPB5qaOY9DVfNAOKBWNGOWrMcnNZaP71ZjfB60CNVDUytVON8qDUyyYoJLGacKgEgx1p6SAnrTAmFOFMBpd1IBTTaC1JmmIKKTNLQMKKM0UCCiiigR57TTTqQ1J0jaKXFGKQCUUYpaYhKXtRiigYUoFFKKACiiigBaUU0GnigYtLikBp3akA0igCnUCkUAFPApBSg0FARUTipTTWFArFcimFamIppFMTRFtpNtS4pMUCI8Ubal20baAICvtSAVOVphWmIQU4U2ngUAXrBRBaySEY38CmlstVx4j/ZkQAwTzVQxMBmoZLDdgU0y4NNYkCoWJzSINSGQbRVhWzWTHIQBV2CbjmpaEWs1E4Gc01pgKiab3qBD2IFZ0oy5qaSbPQ1CTuNax0GmQ0U4rikrQ0CgUuKBQAtJilzRQAw0mKcRQBTASinYoxigAFFGaM0AOFKKQUooAXFOFM3Uu6gCVTUitUCtUgOKBWJs0oqIGnhqAH5pc0zNGaYiVGqdGqqg5qdKQmW45yvHarSTqRyaoKKkFBJc85fWpIphu4NZ+KmjbAoEaay1MHBFZiv71YR/emBb3UmajDZpd1Ah2aXNNBpc0ALmlFNzTgaAFopM0ZoA8+pMUtFQdIlGKdijFADcUYp2KXFAhmKXFOIpKYDcUtFFABRS0lABT1NMpyigBxOKaZhSScCqbsc0hl0SAnrTg1ZokINTxT9KBpl0GnVGpyKXNIsfSHpTCaTfxSAU03FKOaXFUIbto207FGKBDcUYp1FADCKYRUpFRsKBEZ604GkIpRQI35pB9miQdQOaq8E4psjmo1clqhmbHSxZHAqm4wa2RGGTpWfcW+zvQmIrR8tirSggVXjGHq8oG2mxFdyahdsVcZM1VlQg9KVgIuTTlTNSRRFqsrb8ZxTApOnFRYwauSqFBzVNjg1ZSAmlFNzRmgodS4pFNOoATFJiloxQAUGikNMYlLRRigBc4o3UhFJigAJpQaMUoWgB61JTBThQIeKeKYKeKBC5paKKBD161YjqBBViOgkmHSlzSAcUGgBc0qtUeaVaBFhGqwjVUSrCUxFlXp26oVp+aAJQ1SA8VXDU8PxQBIDzTwagVuakDUAPzS5popaCTgSKKCc0VB1BRRSgUALijFFLQSIab3pxpuOaBhijFLmkoASm5p1NNACg1IKiU81IKAGyniqTnmrsgyKqSJ3oAh71JGMEU0Dmp40yaBlpR8tKTikzxio3akUmEkmDTUbJqFiS1SxDmmFywvSnCkUU7FIYUlOxSYoASkp2KTFAhDUZqUimFaYEZFC9aU0g60ElppM06Abn61ATU1t9+s2ZM1osbarXxwnFXLaPMYJqK6i3AiosxMxO9W0lAQc0jWhAzmoCjBsEVaEXovmGabNFxmlgdVjAzzUnmqeKYxkCdOKtBkVPmwKZEAwyKr3mQ1CAiuirMdp4qm6VKTmgjIqxlYjFJipZIyORUVBSFBxT80ynCgYtKKBTgKYCYpCKlxxSFKBke2lC07bTsUwGbaNtPxTsUARbaXFSYoxQIjxTgKMUooAcKeKaBT1HNADgKXFOC8UoWgkVBVhBUSLU6rgUEjs4FNLUE0wmgBc805ajp6mgROlToaroalU0xE4bFG+oS1IWoETh6UPVcGnA0AWVapFaqytUqtQMshqXNRKadmgRwtLRRUHSLSikpQKAFxS4oAp2KBDDTakIphFADaKXFJQAhppp5puKAGDhqlB4phWnCgAbpUTjIqU00igCAL81ToMCk2804CgYZqNjmpDxTduaAIghJzU8a4NKowKAcGgZKKWkFLSKFoozRmkIKSiigAIppp+KY3FMCNqaBTmpAaCRxqSGXa3PNRZzTR1qSGjaW/8ALiAABxRb3glkO/HJrKLErSRuyNwalkM6MxIwzUMtqhUnFR2FwXUA81df7lAjBlHluQKAxNTXK5kNRBcUATwSlOlNuH3nJNR9BTDk00wQhHNG2lA5p2K0uMekYdMGqtxD5b4A4q9bjnmpr6NDb5CjPrUpgjDNOFK6YNIKsu45akFRrUi0xjxT8U0LTxSATbSYp9GKYxmKXFOxxSUAJiilzSE0CGkUgpxpKBDhT161GDT1NILk6ninLTFqReaZJJGKlJxUanFOzQJiE0lFFACUq0lKKBEqmpQahWng0APJpN1IajLc0yScGnA1AHp4egCwpqRTVcPT1agC0pp9Qo1P3UAcXRRQKzOkcKcBSAU4CgBQKdikFOpgNIppFPNNNIQymmnmm4pgNpKdSUAJRRS0AIaSnYpMUAJThRSigBGFIOKcabQMM0dTRiloGhwNOFRinikMdRRmikAUUZooAWmPTs0xjQAw1PYwrNdKjjKmoMVJDIYpA46igDavNEV4t8DDIHSsJoWil2OMEVt2us4AV6kvoYZ41mTGT6UyGjISIkdKa8OBmtBECqM1HMVwagyY2wcRnmtNpQ0fFZEQycCtGJCEANAinKCXzUZFXnjBFVJVweKm4iE0Yp2Oaeq5NK4DVTIpCMGrKrgYqKROc1Vxiwn5qtTLujxVSH7w+tXT0ouMx5o8NTNlXLlMN0qALWsRkW3FOUU4rShaooctOPFIopxFIY2lzSUhNACk0hNMJpCaAHFsUm6o2NNL4pgyXdSbqi3UbqCSYNUiNzVYGpozmkItKeKlWoUPFSKaYEoNOzTAacKAFoNJS5oJEpRSUooAetSCmKKeKAAmomODT2NRMeaYhQaeDUQNOBoETK1SK1QKakU0AWVanhqrqaeDQBytOFNpwrM6R4pwpgNPFMBwpaQUtIQEU0inZppoAaaaacaQ0wGkU3FPppFACUUuKXFADaKWkoGJTs0lJQIWijNJQMWiiigYCnjpTBTgaBi0UlLSAWlpKWkAhpjU80w0ANopaMUAKozWpZ/JakZ4JrMTrV7fssC1MGtCWeURrzWe84Y1HczGV92arkkHrSsYNF6GXawNa0MokXgVgQElwK6G2hCxA+tRIkCKheHc3WrLDFMrJiK/2Uf3qXyMGrIpdoNK4FcJSNHkVYK4o207jM/7smKnEw6U6W33/MvWqj5WtY6jH3DBlquKQsTQDWyQD9tG2lU07FUO4wDFB4p+KawpDIqQmlIpppANNNJp5FMIpjGMajNSkUwikIbSilxQBTAcvNTxiokFTIKCSZTUgNQgU8UATg04GogacDQBJmlplKKAHUo60lKOtAiVad2pi0+gBjVE1TMKjK5piGAU6lApQtIQoqRaaFp4XFADhTwKRRUgpgcpTqbS1mdI4GniowaeDQBJ2ozSA8UtAgzSUUlAxDSGlNIaYhKQ0uaaTQAZozRRQAUlLSUDCkpccUUAJRQaTNAxaKTNG6gBc0uabmlBoGOBpwpgp4pALRRSE4pDBjTM04nNNNAgq3ZWZuklIONi5qpW3oa/u5/92gDHT7wFTXx2xLGPTNNiQNJj3pL9szhfQUynsVMUhFPopnOx9sMSLW7DOGQVhwD94K1oVCJkms5IlllnBXiow9RSToFwGFQiYE/eFZWJL6HIp4FVIJcnrVoNU2Adjio3cKKczcVTlck1SiBK04FUpmBJNDls1GynHNbxjYYylFJSgVqMkWpBUS1Kp4oAdimMKdmmtQMiYUw9akNMNIYhphFPppoAjIpMU80mKBDcUAU7FKBQA5FqZRUa8U8GgQ+lFNzS5oAkBpy1GDT1NAEopaaKcDQAtKOtIOacBzQIkWnGmrT6AGGmGpStNKUxDRT1FASnKKQhwFLilApwWmAqingUKMU4UgOQpaKKg6gpw5pKUUCJBThTFp4NAAaaaU0hoAKaelLSN0oEMNJSmmk0wFoJxTd+KjZ6AHl6QPUe6k3UAWFbNKagSTBqYNkUAITSUpFGKChKSnYoxQMSlFKBSgUBYUU4UgFOpDCmmlNNNAxM00mlpDSEANbuhN8kw/2Kw0G5gK2dIQqrn1GKAKUAw5c9M1VnkEkzNV/UAlunlL+NZVMlsdmim0UzMeDg5FSNcuRioaShiHF2J5NPjyW61FU0B+alYLFlCy81YS82jDDNQlxtIqAmnyoTRrW0yytjNFzEqgtmsuGUo3FXvNM0OP1o5UKxFuXNMkYEcU2RGHY1Hk1SAUUtNFOpgOFSCoxUgNAC5pCaM01jSAaaaaXOaTGaAG0hp+KCKBkWKMU7FGKAG0ooxS0ALTlptOBoEOozSZoFADxUgpi1IBQA5TUgFRAVIpzQIeop4pFFSBKBiqKdQBS4oEGKMUoFOAoEN20qinYpwFAgApwFKBThQAlLijFLTA4+lFFKKyOoQU4CilApgOApaQUtAhM0lKaaTQAGmFqGaoyaAFLU0tTCTTSTTAVmptFGKBABmnrCzDpU0MGeaupEAMYoAoC3NSJEc4NW2UAU1V5pgV2Qg03FXCoprxBhxSKKlFTGEioyuKCgFLikFKKCkKKdSClzSCwEU0ipMZoKUgsQEUw9anK0xl5oFYsWttvIO7Fb1vAIouBxWZp8DYVj0rYmISyLZoEzm9SlEty+Kp7akPJJoxVIyYzFJipMUmKYhlFP2UhUigBtOQ4bNJQOtAFjcTSEUgp1AhuK0dOKgfNWcTinpOUHBpiNeURnODWbKoDfKKhN0xOc003BY0ICSnCog2TUnamA8U5aiDDpUqGgQ6mPUgFRyjAoAjB5qVKhHWpkNAClaTbUlKFzQMgKU3bVkpTCtICAqaTFTlaaVoERUCpNvtRigBop6igLTwtACqKkUUiipEWgAC09UxT1SpAlADVFTKKaExTxx2oAMUuKcBS4oEMA5pwpMUopiDFOFJSikIcKcKaKcKBi0UU0timI5KlFJSisjqFpwptOBpgOoozRQIQ1GaeaYaAGmmkU/FBFAyEimEVMwpjCgLDMUYopaYrF+2YbAKsHgVn20m1sHpV3dkUBYCc0qikAqQUANIoxTqSgY3GajkTNTUhGaBopEYpAatumR0qq6bTSLQoNKKaKcDQXYeKdmmA04GkLlA00rmnUmaAsSxXLxAAc4p8moSSoUKgZqvSYwc0ENDNvPFNIIqZAN4zRcIBgiquQ4lfNKvJpMGlAOaCbE6hdtRyEdBSc00igLDO9KKXbRtNAWHLT6atP7UyWiJqaelPbrSEcUxWIj1oHWn7KcsdAWBTUobikCcdKkWP2oCwwcmp0oSI+lTpC3pQKw0dKjl6VaER9KiljPTFMLFQVKnWkKYp6jmgCVaeBTVWnhcUCDbTMc1Njim7aBkZWmFamIppFIRFtpNtTbaNtAEYWnhaeFpwWgBqrUyJQq1KoxQAqrUqLQoFSKtACbaXbTwKXFAiPGKDTjTTQIaRSU/FIaACikpaYhQacDTKcDQA4niozSk000AcvilowaUCszpClFGKXFABS0uKMUDGmmY5qQim4oANtIRTiaaTQMjYVGwqVqYRQBHto21IBTttAEQXFWY5gAAahYU2mBfRw1TDpWdE+DV5GzQFh+KTFOoxSFYTFLilApcUXKSEK5qKSHIqwop2zPakbRiZrxFTTcYrRe3JHSq0kRXtQbchXFOFG3BpQKRFgpcUoFLigljcU004mmMaZNhM4NOLbgM0zvSigLC7aXaKUU7FMXKM20bafikpByjdlGyngingZoHyEOyjZU+yl2U7idMg2UeXU+32o207kuBCI6csdShaeooFyjFi9qkWKngAU8ECgXKPih9qsoigYNVhIRTxKTTJsXkt1YVFPYsQSozSwTZI5q6kmRQS0c7PC0bYIpqLXQz2iTp6GsWSExSFWGCO1MgEWnhKF4qQGmSN2Um2pOKDQMhK0balxRgUAQ7KXbUmBRxSAaBTgKKcKYgXrTxTQKeBSAetSrUS1IOlAD80uaZmlzQSBpvenU00ABNJnNNJpAeaAHUopppQaYhaM0ZooADRiiigDmxS4pMU6szoExRinUUAJRS0UDGkUlKaSgoaaaaeaaaChhppp5phoCwCngUwU4GgdgYUwipOtNIpisNU4NW4myKq4qaE4OKQWLYPFPFMQZFTpHk0ilG4wKakWMmplhz2qwluT0WpubKBVRMHpViOLNTR2xZwAOTW4umqsagDnHJpq5XNGO5gPDx0qpcQHHFdHJpxJOM1DJpjFD8poszT2kWcq8JHOKb5ZxW1PZ7cjFUpYNhoCyexQwQaUg4qcx800pgUE8hVfio+tTSCosGmZuIgpwpuMU4UCsOWpKatPAoCw2o2OKkbioJGwaBWHocmrMY4qvEM1aQYFBrFDsUYpcUYqS3EbijFLSU0zKUQpVNIaAaowZIKWmZpd1Ah2acpqMc1IooCxIhwavQS8AZrPp6SFT1pktGyr8VWv4fMTzB94dafBJvUcVI3IwehqjJoxd2DShqW4QJMwFMBpkEoNOzUYNKGoAfRSA0ZoEBpDS5pKACnCm0uaAHinA1HuoDUhEwNLuqINRmmBODTs1CDTw1Ah+aQmkzQaQDTTR1pTSUxDs0ZpKKAHZozTaKAH5ozTM0ZoAwM0ZpM0ZrM6B2aM0lFAC5pM0YoxQMSiikzQWkFNNOJppNBVhjUm3IzSk0UFWG4pelGKCKAsAal603FOFAWFAqSJeaRealReaRSRZiHSr0Ee7pVOEcitzTYQ7gHvSNkrIltdPaUitODTguOOlX4IAiDjmpwtWonJOu9kZttpyxSByOV6VohRinYFFWo2MJTctxhjU9qTylx0qSinYm7M+706OQZUYNYd/p5Qbth4rqjzUM8IkUjFTY3pVnHc4eWEqcEVA68V0GoWEigkLkVizRlTyKyaPQjJSRmzLzUJFWpRyahxQhOJHinBadilAoE4iAU/FKBS0C5SKSqsnJH1q24qsy/OKBWJ4RhRVlRUMQwKnUUGsUOoNGKCKQ2NNNPSnNUTtigymITSg1EX5oD1ZzMnBpajBp4OaBEiVIKjU4p4NBY6jNJmgUEtFq2lZOM8VeV9wrNjq/bcrzVGUkU9Qj2ybvWqma0NSGQprP20zNi5pwamUUySUNS7qh3Uu6gRJmjdUW+k30ATBqUtxUINLuoAcXoD81GaB1oEWFbNSCoFqVTSESA08GowacDQBJmjNNzRmmAGig0UCCiiigAoopM0AFFNJozQBgUUUVmdAuaUGm0tAx2aKbmlFAxDSEU+kNBaQw0008ikxQWkNoxTsUUjRIbijFOxRimHKR0opSKKBWHpVhBVdTirEbUi0iynAzWnYSnz4+cYrLQ54q5bNtkWpNrXR3kMgkjDL0NPqjpkm63WrxreLPJnHlk0Q3E4ijJrPfVAG2kjFGsthBzXNTzFD1obN6NJSR0rarhsADb60smqsqfLjNcul2O5qcXgYAD86nmN/qqOhtb84LTEYJrQSVJFyrAiuVafegA44pY7yWCPhicUcxE8L2OolQOhGOtchqkQjuXUetdRp90l1b7wenBrE1212SeaB8rHrmiWxFBuMuVnNTjmocVZnHNQYrM9Gw3FOC08KfSnqlArDNtGKm200rSCxA/FViuXzVqXpUUa7jQTYliGRU4FCJgU/bTLQ3FBFOxTTxSBkbVXlNTuaqTHFNHNMYx5oU1CX5pQ9UczZZV6kV6qq9So1AXLQNSLUKcip0FBskOAzTgKUCl20E2FTirtq3GM1SFSRuVNUjGRauoxJGfUc1lng1qGTctZ06gMSKZkyEmkLUMKYaCBd1G6m0tMAzRmigmgBwal3VFmlBoES5oBpmaM0ATq1SBqqhqcHoEWwaeDVVZMVIsmaQFjNGaYGzThTAdmkzRmmk0CF3Um6mk0wvSAl3Um6ot9Ju96YEu6jdTM0ZoAwwadmo804GoOgdmlzTM0oNIY+lFNBpQaCkOFBFANLmg0RGaBTiKQUjRARSAU6jFBaQmKMUtLikXYjNJUhFIVouKw0dKljaos9qVG5oAvRmp0m2Op96qI/SpOvNI1TOr0bUYj+7LgHtW+XBj3jpXnMLbX3A4xXc2V3Hc22F4IHrmtIHDiIa8yIdUgaZ9q9lzWBeWxUEHrW/cvKW3IMnGKy7sM0n7zjinI1oaaHPkEEjFCPhsVqrbIzc1VntQuSAazOxEtsVPJbirxtwyEhuB3PFYUCPvAJ6mrd3LcuywQkhe/NNAy7DfNYEhDkHqM0XWprd27KxO7ORmsOUTQsBITmnxyhxVMw5FzXElOaaoyakYZpFTmoOmw5VqQLQoqQCkOwxlwKiarDdKhYUBYrSdaWFcUSinRdaCbE6jinUi9KU0wsIaic1ITUT80iZELnmqdwasycVSnNUjmqEBbmlBpnelHWrORkyVYjFV46sxUFRRZjFWUFQR1YSpOhIeKUGm5pQaBNC0oNNJzRmqMJLUsI3FQXFKHxTJG3CmYsrsajJ5pzmo880EDs0ZpuaXNMB1IRSA0uaQhtKKQ0ooELmjNNzTS2KYDt9KrZqLcDT060ATrUq9KiWpVoESoc1KKhTipRQAE0hp2KMUhDGFRGpmFRlaYDKKdikxQAmaTdSGkxQIwkfcKlQ1TR9tWUcHoak6Lk1FIDTqQwpQabS5pFIeDS5pgNKKTNYjqKTNKDSNELRRmgGg1QuKMUtLQUJikxTqKQETLTMYNTEVGwpksdG+eKnViO9VBwc1IJOaBxZcUgd6uWN89s5KucGstXzUiSMp4oTsaWT3OsXVoAuSSW9M0y6dJl357cDNYCXDemKmW7bbjJqnImNJLVFmObEgBPGa3F05J4MjBrlw+Dmtmw1YRIM4P1pIdVTt7pHf6Y8Chol4HpzWLJJNGTuPP0rprrVYmiJRvm9B3rnruQTNluuc1TCm5Ne8Z77mOSc5p8IINTFAQMCpI4QOam5fJqGOKcBTzHgUgFI3sOUcU6kFOoCwhqJhUxqNhQFitKOaIqfIuTTFO2gTROKDTVcYoLigBp600ilLCkJGKRk0QSiqFwKvyGqU44NWjlqIp96etNxzT1FUcnUkTrVqKqiHmrcVI2ii0lWF6VCi1KvFSbpMdRRijpTExaKSlpmEgzTWNLQRmgxaKsnFQ55qzKueKqtwapGUhc0u6mA5opkjwaXNNFGaQCk0oNRk0m6gQ8tUTNTS1MJzTEShqmjPNVAaniakBcWpVquj5qdTxTAmWpBUSGpRQAuaM0lGaBATTDTiaaaAG0lKaQmgBpFJigtRmkBy1PQ4NNpRSNi1G2alBqoj4qYSjFIomopu6jdQNDqdmoiaTdzSNIk2acDUQanBqRuiTNGaZmlzSNB4NOqMGnA0hjqKbmlzQMU1E1SE1GxoE2MY0zdT25qJuDTMm7FqNgRUy1nqxLcGrcTHaKC41NSyDUqjmoU5qdaR1RdxxpvSpAOKQrmmajVbBzSn5jRsxQvWmA5E5qdRio1Ip+6kVYcTTMUuc000x2FFLmm5ozQA7NNNGaQ0ANNVpeOlWTUEg3AikQyGOXnFSbs1WdDGc9qcr5FBBNupd3FRZpRQJiPVSbpVs1XlWqRzTRSI5py0jjBpyirONrUdGOauwjkVWjXmrkI6UmbwLKjinUg6UtQdNh2aTNJSZpmckOzSZpM0hNBzyQ7NG6mZozTMmDcmqkq4Jq3UbKD1FMzkVVFLT2UA8UymZig0ZpM4pN1AgNMNKTSE0wI2phNPPNMIpCFBqWM1AM5qVKALSHmrKGqiZqwhpgWVqVTxUKmpAaBD80maTNNoAUtSFqaaaTQIcTTSaaWppagALYNN30xjTc0gMKgUmaXNI2FpQxBpuaM0DJxJT1fNVqcrYoGixRmoxJxRupFpkm6lDVFmlzQXzk26l3VCDSg1Ni1MmDU8NUANODUrFqRPuozUW6jfQVzkhao2NIXphbNOxLY8mmkbunNNzmtnRraNw5kHXikRKRlwJk5xUwG0YrTvbOG3OYyAPSs5utUZKVmEchBxVtHyKpMvNOWbadtS0dVKt0ZoK1PHIqsjZFToaDtjIcehqMVLTGoNLiipBzUKmplNBSY7FIRThQaYEZpM05hxUDEgGmMlLCkzVdJM96kBpCY5jUTGn5pjCglkT4IwarlSjcdKtEVG68UjNjAc1IKhXg81MDTJENRSCpiajkPFBlJFCQc0JTpTzSJVo45bk0dXIapx9auRcUmbU1ctDpRSA5FLUnSFNNLSGgzkhM0hNIaQ0zCSFzRmm5pM0GLQ/NIzUzdTWOaoyYxzzUeaV6i3GgzaHk0zPNL2ppODTJFJpC1ITTM80AOpcZpBT1FACBKlRKeq8VIq0xCIuKmWkAp3SgCRTTwahBxTg1AibNJmmBqQmgAZqjLUM1QsaBDy1MLVGWphegCUtSFqh30b6AMmlAoxS4pGwlKKXFGKQBRS0UDClFJS0DFzS5pKKBjgaN1NzTcknFIaZOOacAafaQ7iNwzWmIEAxtpFcxlYNGDWr9nT+6KX7Og/hFIfMZjwsEyRVUtg4rR1Fwke0dayGPzVQnInDV0dqy2mnedIcZrlw1XJdQkls44GPCGixm5Fq91MTnCnlaghnyfm71QJJbNSK2Kdibmkz76hzg5qJJKuW6pLw3pRYpSaHQyHFW4nyKzkbHNWY2qGj0KFS6LwOaRulMRsin5pHYmMA5qVaZTloKRMtKaYGxSlqZSBulV5B8pqYsMVXlkABoKRRclXqaKTcvJqCT5mp8KEDNBm2WgaU0xeKfmkAmKaw4p9I3SgllRuDQHGKJjiq285xTOeU7MtbxUUsnFRGQiomYnvQjGU2DNuNKpx2pijJqZUqjHclj7Vbj7VXjXFWE4pHTTiydTxS5poNLmkdFgzTSaM0hNBnJAaaaCaQmgykhpNJmkY03NM55Ds03NFJTMWMkPFV91Ty/dqqTzTIZLupjNTd1MLUyB+6jOKi3UbqYFhDmpVNVUNToc96RJaQ1KpqspqVWoAnBpc1GGpc0xDqUU2lBpgPFNY0uajc8UAIzVCzUrGmGgBjmoyae1MNADC1IWNKwphFILFPNPUio6M4pGxMKdiolepUYGgpCbaNtP4oxSHYZtpdpqTFKBQOxFikxU22k20BYixSxoWapNtWLSEmQHFIVi7ZQ7E5FWsYpyLtQDFBpAFRSzCNST2qTOKzNRnHIoQjMubhppGY8ZqGkzk0tVYlig07NNFFMkdTwaZSg0AiQHFSI59agzRmgdi3vx3q3A+RWUGPrVm3lwQCaTNqU+VmsjYqTNVYpKsK2RWbR6UJXHg4pwamZozQbpkm+kL1EzECojJTHzIsF/eqsz5oMhxUZ5NAnOw1AS1W1QgUyGM5zirSrxSJSuQdKM1M0eeRUEmV7UFi7qazcVHuPpSMx9KCGRyHNQFealPJpNtByTWpCVppWpyhpNhpoysRIOatRjNMSPmrEaYptm1KKHKtPApVWnbam51JCClzRiigYlIaXFIaZlIaaaRTzTTQZSI2pmeae9RHrQc0h+aTNJmkzTMWNk+6apk81ck+4apN1qjNgTTSaDTCaZAE0ZpmaM0xEqnmp43xVUNT1fmkBfRqlDVTR6mRs96YiyKeKiBFODUASg0ZxUe6mlqBExeonemluKiZ6YDi1Gc1CXpQ9Ax7Uwinbs000CGGmmnGmmgZQoooqTQMUqkg0UtA0Sq9SAiqop6vikUmWaWo1kBpwagtMdSUZpKRQoPNadigXk1mouWrSteKALxbNNPWgdKRm2jNIzZHPIEXmsG8m3uRWheS5zzWO/LGhCGilopKtEMdQKSgGmId0ozSZooAXNLmkpaBhShiDmkpDQMv21wDwTzV2KWsRWweKtQz881LRvCpZmwHyaf1qnFLuIq2prOx6EZXF2ZpDCPSpVHFPAoNLXKnkUqw89KtbaULQPluRKmKkAxT8UmKRolYTtTHQNUlIaYMrGL2prQ+1W8CkIFBDRR8rB6Uhj5q4UFM2CmYSiVTH7Unl1aKikK0EchAq4qRRS4pQKTNIRsOApaBS0GyGmkp2KMUCG0hpaQ0zOQ0mmE04000GcthjVGakbpUZFBzSEoNFFMxYx84qq45q2eRUEi4qjJlV+KiJ5qaSoT1pkBRRRQIBTgabmjNMCZGqdGqqhqVTTEW1kp6yVWBp6mgCyGoLVDvo30gJC1RMaUtUTNQAMaQNTGNIDQBMGoLVFuo3UASFs0maZmimBUpaMUUi7hRmkpRQMKKWikAKcGplaoaUHBoKTLANKKiVqkBpWLTJY+tX4TjFZ8Z+ar0VIbLwPy1WupcKVFSbsJVKdutSQVbhsiqJ61YnfiqmapCY6kpKWrJCiiigQtLTc0uaAHZopM0ZoAdTTRmigYlJyDS0UBcuW03IBNascmQOa59G2tmtG0nB4zzUNHXRq20NmJuKkzVOJxipw1Qd8ZXJgacKhDU8NTNEx5NJmm5ozSHccaSm5ozQMWg0maCaBMQ00mgmkJpGTDNNajNITmgAFFApTQNCilpopRQWLSUtIaYhpNNJpxppoM5DDTTTjTTTM2xrUynGmmg5pDTSUuaTNMyYlMcZFPNMY8VRkynJ1NQmppeCahpkMTFLiiigkaaTNONNxTAcpqRWxUIpwNMRYVqkDVWDU4PQBPupd1QB6XdSAmLcUwnNM30maAHmkpCaAaAHUmKXNLmgBBThTaXOKAKtFFFBYlAoxSgUAOoxxQBS54oASkpaKBgDUqmowKcBSKTJkYA1ft2UkDNZJyKckroeCRSKudI8IEJbPQVizycmg38xj2lyRVVmLGkIjkJJqPFSkUwrTRI2kpSKSqELRSUtAhKWiigApaSloAKKKKACiiigBDRHIUfINBppFA07Gta3G9gKvBzWDbS+VICeQK0Y7sN2qGjupVdNTRVqkDVTSYEdalEg9ak6ucsBqXdUAf3p26kWpE2aQtUe6kLUFXH7qXfUO6k3UE8xIWppamFqYTSM3Ik3c0Bsmot1Krc0CuTg0ZpgNGaCkx+aUGo80m6gu5LmjNR7qC1MlscTTSaaWppamS2KTTSaQtTS1BmwzTWNGaYTQYSFzSZpM0maZkxc0xzxSmo3NUZtleY/Maip8hyxplMzCilopiG0lKaSmIKBRS0CCloozSAUGlBpopRTAWnCm0UAONANJmgCgB4NLSAU7FIYlITSk000BYhooooKClFJSiiwC0UUGgApKKKBjlPNPzxUYpc0DQ9RuNO2CmKcU/dUjDbSeXS7sUu+iwxNlIUpxeml6AImTk00rUpNNNUSyLFFOIpMUxCUUUUhBS0lFAC0UUlAC0lFFABSGlpDQA01LFJtPWojSAYNA07GnFLmrKvmsdJSlWEuc1LR0QrGsjU/fzWelyMVKlwDU2OmNQub6QvUHmCgvxSsae0Jd9JuqDfSh6RPOTbqQmo91GaLCchxNKrc1HmnCixPMThuKN1QlqTdTsNSJi1N3VHmkzRY0UiYNQWqLdRuzQS5EhNNJpm6kLUE8w4mmk00tSbqZDkOzSGm5pC1Bk2GaTNGaRjgUEMRmqF3od/eoGaqMWDHmkzSUVRA7NGabS0AJSUUUwFzS02loAXNFJRQIcKUUgpwoASilIpKACnA02loAeDS5qPNLupFCk80UwnmlzQBFmlzTM0oNMB4paaDTs0ALQaTNGaACiiigYClPWkopDFBp2aaKWgYpNANNopAOJpuaKQ0ALuozTDSimJj+tG3NNBpwYimJETZBoqRsNTdtIBtLRiigApKU000ALRSCloAKSlooAbRS4oxQIaRSAkU7FGKAHLIfWpo5arY5py8UrFqbReWbIp3mE96pqSelWERsZIpNGiqMl3U4PURGOtJuqbD5yfdS7qhBzTgaLD5iUHNPBqEGnBqBpktFIDS0ItBRS0YoLTGNSZpzdaQigGRlqQtSkc0hFMi4m6jNNbimb8UENkuaaxxTfMFMZ80WJbHl6ZJJxUTPUbNmnYhsVmyabmiiqSM2FFJS1RAUUlFIYtFFFAC4pcU0U4UAJS0UCgBwFOApBThQAhpKcabQAlFFFABRQaTNABS03NGaBkNKKXFFIQuaUU2lBoAdmjNJRQMdmlpuaXNAC0ZpM0UDQopaQUZoGLRSUGgAopKKADFFFFABS0lGaBBnmlzxTTRQAvegilFBFADaQ0pFGKAEooooAKKKKACikpccUCEpRRQKAEIqSOF35A4pvFXbOZFG1iKBEtvbbRyKuBFA6CmK4I4OacWIpMpMq3MfOVqsw2nmr7jcKqzJ3pIdyEHFKGqNuKZuwaBploNTlNVg9SK49aC0y0pp4NQI9SBqk2iyWimb6Tfz1plpkmKMVGZMUhlpBccwxUbMBUbzGq7yc9aLGUmPkfmoSxoJzSE8VSMmw3UZqPdzS7qZFxWptKTmkFMm4tFFFMQUUUCgQUUYooAKSlpAaBiinCkpRxQA6gUUCgBwpaQUtACGkpTTaACiikzQIDSUE0ZoGJRRRQAlJilpKQCUUUUAFLSUtAxaWkpaBC0UUUDClpKXNAwpKXNJQAUUUUALSUUUAJRRRQAUtJS0AAOKeH7VGaBQA480lKDQaAG0lLSUAFFFFAmIeKsRtGyYcVBRmgBKM0ZpuaAH0mcGkzSGgC1bXTRuAeVNagbcMisAEg5rX0+QSx4LDcO1SwLPaq83Sre3iqs4xSAoS8GoSeaml5NQkVQ7iqaUE00U5aQ0yWJyD1qcNxVdRinbsDmkaplgPTWLD5h0qAyY6Ur3TPHtplc9hzTc01puKrsabmixLmSlyaaWpgNGaZDkO3UhJNJRTMxMUtLSUALRRRQAopaSlzQIQ0ClopgLijFGaBzQIQ0qRkmpkg3VcgtwvOKQytHb8cinPbELnFaCoAOlJIoKEUwMct2oBp00e1qQDigBRS0gozQAhpKUmkzQAUhpaQ0AIaSg0lABRSUUALRS4pcZpAR0U/bRtoAZS0EUUDFopKWgQuaKbmigY7NGaSigBc0UUUALSUUUAL2pKKKACjFLRQAlGaKKACkoooGKDQTSUUAGaM0lJQAtJRRQJhS0lFABSUtJQIKKKKAEqSKRo3DKcEUyikBvwTrNECDz3qvdNg/Ws+CZ4jlTVqUmWNStAEDc1C3FTEY4qJ6YDKcDTegp8SeY2KBocjc0rqT0qdrUqOlKgAGDSuaqLKLHmipJQN/FMoJY00lOptMgKWiigApaKKBBikp1JQAUUUUALRRRjNAB2pArHpUscTOasx2uKAKyxN3qzFAOpqYRYqRVoHYWKIelWAmBSIMCn9qBiYpjCn5ppoAyrvhzUWeKu3MO9uBVeSEoM4oERUUtIaYhDSUpptADqTNBptIANJRmkoAKKKSmBJSim04UgH7KNtKrUE0AMK0wrUuaQ0ARYop5FJigBlFKRSUDFopKWgAoopKAFzRmkooAWlpKWgBaSig0AJRmiigAzRRSUALSUZooASiiigAoozSZoAWiiigQlFFFABS0lFABRRRQAoOKt20oYbCelU6VGKtkUAXZFGaruOasghowagkWgCE1YscCYZ71XIpYm2uDSKjudCyK9Qvag0W86yKuDz3q0CDUM7IWaMqSxYnr+lMNgw5zWxwacAD1FK43TTMJrRh2NRNbODwtdHsT0o8pD2p3M5UjmChHakINdMbSI9v0pjWEbDtVXMvZnN4NLj2reOmx01tOQdBmncXIYeKMGtr+zx6CmGwA6gUXJ5TIxRWr/ZydxS/wBnQ+tFw5WZaKWOAKuW9mzctwKvrHGg4GKGkVRhaYcozyFjHFIFJPSnAs55qeNKQ+UjWLjmniMDtUvSm5oFYQikp1JQA3FIRxT6aaAIO9IUDDkU8j5qcFoEzPntymWX7v8AKqxFbRUYwazbuHy5OPummIqmkpxFNNMQhNFFBoASkoooASijNFADqcKbTqQC5o3U00lAD91GaZRmgB+aTNJmjNAwJpKQ0UAFBNGaQmgAzRmkzRQAuaBSUA0APoFIDS0ALSGlpKAEpaKKACiiloAbilpaQ0ANooNFACUUUUCCiiigAoNFFACUtFLQAlJTqSgBKWiigCxDIMYNSvgjNUl4NW+qcUAV260zODT361GaBk8MpRgdxFa9vKXxWDnmtWyb5RUM3pS1NEE09c0xeRUijioOm4hNKrYpSKaaEJsl8yk8yoSaaWqiLk5kppkqEtTS1BNyfzBSF81AHpd2elMVx5eo91OWMsanS27mgCttJ7U5bc5yRV0Rqo6U0kU7kWIFjCnpUlDMKbuoEIx5puaUmkpiYtLSCloJDFMbipKaRmgCJUzzTqkAwKQrQAymSRrIu1hUhpKBGPKhjcqe1QmtG/T+LvWcaYhKSlIppNMQZpM0UUAJS5pKKBD6dSUUhgaSlNFACUUUUAJQTRSGgYUUlFAhaSijvQAUUhNKKADFGKWlxQAClopaAEpV60U5ELHigaBkxTKsSKUTmq2aCmrC0ZozRQSGaKSg0AJRRRQAlJTqSgQUtJS0CEopaKAEpaSloAKKKKBiUUUUAFWLdiQVNV6mtzzQASrg1ERVqQZquymgBmK0LM9KoGr1l2pM0gakZ4FTjpVdGFTrWbOtbATioyakKE0nlGhCZHTCOan8ujy89qZJWNNwxPAq35NOWMKelArFRYWY88Vbit0UdKfgUucCgLDlCqKRpAKjd+KhLmmJsmaSoy2ajJzTgOKCQJoBoxQKZIU7FGKXFMVhKWlxRQFhMUYozSikKwUlOpppgRt1pM805hTDQIZOgdD9KxX4YjNbh5BFY1wMStximSyM9KYacTTTTEJmg0UUCEopaKAJKKKKQwoopKACiiigBKSnU2gBKTNLSd6AFpO9LSYoADyaBS4oxQAoNLmminYoAWlptPVSTQAKCTgVdt4tvJpYbcLyeTU2MCpZrBFa7H7s1QNaNyMpWeRzTQ5iUZopKZkLmkzRRQAtJS0lAC0UClxQISilooASiiigAooooAKDS0hoASiiigBKmg+9UJqSJsGgC52pjoCKch3HFPK8UAU3XFPhm2HHanyIRVfo1A07GvbyBh1q6jjisKGQjvV1Lj3qGjojM11ZSKcQKz45+OtTC4460rFqZYoqv51Hne9A7ljdTWaoPM96a0nvQO5MZKjaQ1FvpC1BnJjyxpueKbnNPUE1RDFUZqUDikVadQA0ilAoIpQKAClxS4paAG4op1JkUAGKTNIWpM0CbHE00mkNIaZIGmE040wigQZqjdRBsuByKvYqOSIOCM4zTJZhnrikqWaJlc5FRUxC0UooNAhtJSmkoAlooopDEozRSVQC0UUUrAFNNOpMUrANpMU7FGKBCUUtFAxKUUlLQACnChRuqVYiaAI1Uk4q9BDs5NNgiAbJqwxxQNDs0hNQ78GjfzSZtGVh0o3IazW+8a0S/GKoSD5jQiZ6kZoxQaKZkGKMUUooAMUmKdSUAKKWk6UZoASlptLmgYlFFFABRRRQAUUhooEFLRRQAlOQ8000gPNAF+HrUpqrbnmrR6UxCHkVUnj2NkVaJpjjcMGkMpqSDU6E+tQuNjVNCQxoKRZRyBUoc1BjFOWkMn3mjeajzQDSNLkm8+tG44plPUUBcATmpFBIoVD6VYRaQajEiI61KEp1OFFyrDQuBS4paKLhYTFKBQaKYgNFITSZoACeabSnrSUCCiikoIA00040hFADc0lLijFMQlIelOpDTEVriEPH7isiRSjkGt1qo3sAKlx2oEZ4oNJRmgQhooopiJsUlPJptIY2jFLSVQBRRRQAlFFFABRilopAJRS0UAJikxzTgKeqbjSAlt48g5qyExTYl2rUooARRilbpQaQ0ARN1phNPeoyaCriFqgc5NSMahNArjTRRS9KBCUopKcKAFoxQKCaAGmkoNJQA6ikzSZoAWijNJmgYtFGaKBCUUUUAFFFJQAtJ3paTFAE0Bw1XN2RVBDg1YV+KBEp5oAoTmnYpjKtyMEe9MiO1x9aluOWHtUQ60DTNDbuGRSbcU22lGMNVvarDipZqtSAKTTthqVY8HNS4FIrlKyofSp0QU7FIaQWsSgACnA1AGNPU5oKJQadmowaXdSGPzRmo949aN9IVxxNBam7qOtUIXNJmlApcUyRKWikoEFJRSUEi0lGaKAEpKWkNMQUhpaaTTEIRUbLuBB6GpaTFAGLdReVIR2PSoK2L6HzYcgcrzWPigkKKKKYiaiiikUJSGlNIaoQUUUUAFGKKKACiiigAzRSGigB6jJqeMVDEMmrKDApASr0p4FNWnigANNIp1IaAIZBURqdxUJoAjaoTU7ComFADDSZpTSUAFOFNpRSAdTSaKMUAJRS4oxQA2kp1GKAG0YpaWgBKDS0hoASlpKWgQUlLRQMKKKTNACqeamU1AOtSKaBFqJqlqtGeasZoGRyLk1FtqdqYRTAIuKso+2qoODUw+YVDNYlxHFSg8VRDFasxPuXmg1uS5ppOaKTFIAoBpcUYoATcaXJNLspwWkAwA04ClxilFAhaUCjFLTEFGaKKYgzSE0ZpCaCWBNJmikoEGacDTaUUAKaaaXNJTEGKbinUGmIbRQaKAEYAjBrGukCTMBWw1UL2HcN47UCM6kpW4NFMknxSVIRTSKRY09KZTyKbimIKKKKYBRRRSEFFFFABRRSgUAWIUxzU1Mh+5UlIBVNPzTBThTAWkp1JQBG9QmpnqE0ANNRNUppjCkMiNNpzU2gQlLmm0UAOzRmm0UAOzRmkooAWiiigBKWkooELSGlpKAEopaSgBaKKM0DCkxS5ooAb3qRajp6HmgCwlPDUxKkAoGkHWkNOpDQVYjqSFiGptKvBqSkXCoIzSAlCMVGjk8ZqcAEUFokVsinA1EvFOB5pFEuaBTQaUGgB9BpM0ZpAFKKKXNAhc0UlGaYhc0UmaM0xCZ5oNFFBIlFFFABS0lLQISilpKYgoopCaYCGkpaSgANROoYEHvUhNNagRi3KbJSB0qEGtK9i3AmszGDigkvU0inZpCaCxhFIRTqaaYhtFFFMQUuKbThSAKSlzRQISnxDc1MqS2/1gpDLSLgU41IEpGXFAWGjpThSClFAWHd6DRQaYiNxULDmp2qFutAxmKRhxUirmiROOlSOxSbrTTUkq7WxUdMQlFOoxQISilxRigBKKKWgQUUYoxQMSilooEFFLQaAGGgClooAKMUUUDExS0UUAJigdaWigCwh4qUGqyNU6nIoKQ6igUuKRYmKAKWlxQAinBqzHIDVfFOQ4NIaLgINLgVEjU/dSLJBSiow1OBoGPooHNLigQtFJRSGLRRRTJCiiimISiiigkKKKKAClpKM0CF7U2lzSE0wCkNLmmmgQUUmaKACmml70h60ARyJuGKx5l2ysPetoms68j53Ypksj30bs1EDThQMkpp6Uo6UhpiEpDS0UwG0tFFIQtFJRQAGpbUfvR9aipyMUYMO1JjRsquaR0yKjt7lXGM81YJyKk0SuVdtAFS7fmNATmi4cozFGKk20bOKdyeUruKhI5q20dQ7OaLjUREWnuMLQoxTn5XFItIzbn79Q5qa5HzVCBTMpbi0ZoxTaZI6im0UAOoopKAFzRmkooAWiiimAClNIKWgBKKMUUhCUUUZoASiiigBaSiimMcnWrKdKgQVYReKQ0PFO7UgFL2pGo2looFAC0CkopASocGpQarr1qdTxQNMXOKUPSUYpDuSq9PD1BTlNA7kwNFRhsU8GgQ6lpuaM0xDqSjNGaBC9qSjNGaBBRRmkJoELSGjdSUCDNFJRTAWkNFIaACkzS0mKAE60UtJQA01FMgePBqYimt0piZjCnCmCnigB4oNIKU0wG0UUUCEopabQIWiilxQAlFGKKAHI5RgwPStWGTegIrHPSrthKACtJlxL2fmqSo+vNPAOKk1HgZoIoXpS0DGFajZBUxpjUgsQYxSEcU9utNPSgDOuB8xquOtWrgcmqw61RhIU9Kbin02mQJigCnUooATFNNPNNNAxKKKKAEzRmiimAuaUGm0ooAUmkzQaKAEopaSgQUUUUAFFFIKBk6DgVaQcVWj6CraDikWhveilI5pKRYUAYozRmgANJmkJooEPBqVDUANSI2KQybNLmmjmlpDFpwptKDQA6lBpM0mcUASBqUHFRg0uaYiQHmlqMGnZoExc0ZpM8ZpN1Ah2aRjkUmaKBC9qM0maKAFoNJmimAmaM0nejNAC0UgOaWgBKKXtSUAIaaacaaaBGKKeKZSg0xDwaXOabRmmAppKKKACkpaSgQopaQU6gBKQ0tIaAGt0qW1fy5AT0qI0D0pMqLNuJty5FSA9qrWTZt1qYHk1JoiUGnZqIHmpBQUgNNYUppD0pDIG60nanOOaYTgUAUrjqaq96s3HeqwqkYSHU2lpKZIopRTadQAE00mlNNoAKKKKYBSUZpKAFzSg0mKBQAppKU0lAC0lGaSgQtFFFABSCloA5oGiaPtV1OlUo+1XIzxSKQ4rTCKm6imMtI0I8UYpaDQMZjmgjAp1B5FBIylBoxS4oAmjbK0/NRRnjFSUhi5pRTaUUDH5o603dS5oELS5puaKAHg0ZpuaXNAmLnikzS9qKCQyaUGkFLQAZpc0lFAC0ZopKYBSUZozQAAUtJmjNAC0UUmaBAaYacTTTQBi0ooxRTJHClpAaWgYZopKKYAaTNBopAKDzT6jHWn5piCkNLSGgBDRiloFA0W7GQ8oenUVeFZtuQJBmtIHIGKlmiHdqep4pgNPFItAaD0opCaQyJutMI4qR+tRnpQBSuRVWrl0OKp96pGM0FFJS1RAUZoopAFFFJTAKKKKAGmgClpaACiijNABSUtJQAUYopaBCUUUlABmlFJilFAEkZ5q3G1U04NTo+KktFxTmlNRIc1JSNCNhzTc1IwzUZFMYmaTNLiigQUZ4oooECtU46VAKmU5FADqKKKQCd6cDTe9LigB9FNzTqAClFJilFADu1JigUtBIgpaMUUAHeloxSUAOpKTNFMApCaXNNNAC0UlLQIWkopKAAmmmlzSGgRkHqaSnGm0xAKdTaUUAFFLikpgFFJRQAop1NFOoAWikozQAUopuaUUASxHDitNOUFZAODWpA+6IVLLiSg8U4Gox1py0jRD6SjNFIY1hURNSMaiY0DILkZWqB61oSj5DWe3WqRlMSlpKWmZhRRRigApKKKYC0lLSYoEJS0hFFABRRRQAtJRmjNABS0maWgBKKKSgBaBSUtADlqVajQZqdFpGkSePpT801AakxUmiG5o25p2KXtQBCwwabTn602gQZpKKKYg7U+Nu1RnpTQ200CLYpaiR9y04PQBKFpcUwNmng0gDFLiiloASkBpaMUwFoopM0hDqKTNLTAM0lFIaAFoJpKKADNFJS0CClpKKBBRSE0hNAxaSkzRmgRlGm0ppKYgpRSVcREtYxLKoaVuUQ9vc0ANjtTsEkziJD0z1P0FKZreL/AFUG8/3pDn9KgkleVy7sSTTKALH2+cfdKp/uqKT7fOfvFX/3lFVzSUwLYnt5OJYNh/vRnH6UPbfIZIXEsY646j6iqlSRSvE4ZGIIoASlq06pdRmWJQsqjLoO/uKq0AIaAaDSUgHA1pWv+rrMWtuyCW0KySgNKwyiHsPU0FIelucCSZhFGehPU/QVJ51vEf3UO8/3pD/Sq00jyy73YkmikWi0L6Yfc2J/uqKd/aFz/wA9f/HR/hVMUtIosNqFz/z1/wDHR/hUZ1G6/wCev/jo/wAKiYZqJhigZNLqN3tP73/x0f4VQbVLzP8Arv8Ax0f4VK/IxVGQYamjOaLH9qXn/Pb/AMdH+FH9q3n/AD2/8dH+FU6SqMi7/al5/wA9v/HR/hS/2pe/89v/AB0f4VSFOoAtnVLz/nt/46P8KT+1L3/nt/46P8KqGkoAujVLz/nt/wCOj/Cj+1bz/nt/46P8KpZo70AXP7UvP+e3/jq/4Un9qXv/AD2/8dX/AAqpRQBa/tW9/wCe3/jq/wCFH9q3v/Pb/wAdX/CqZpKALv8Aat7/AM9v/HV/wo/tW9/57f8Ajq/4VTxRigC5/at7/wA9v/HV/wAKX+1b3/nt/wCOr/hVLFLQBc/tW9/57f8Ajq/4Uf2re/8APb/x1f8ACqdFAFz+1b3/AJ7f+Or/AIUf2re/89v/AB1f8Kp0UAaEeqXhP+u/8dH+FWE1K7/56/8Ajo/wrMiqwlIuJorqV1j/AFv/AI6P8KX+0br/AJ6/+Oj/AAqkDS5pGiLh1K6H/LX/AMdH+FH9pXX/AD1/8dH+FUyeKQGkOxZbUbv/AJ6/+Oj/AApv9pXf/PX/AMdH+FQN0qM0xWLX9pXf/PX/AMdH+FH9pXf/AD1/8dH+FVaKCWi0dSu/+ev/AI6P8KadSu/+e3/jo/wqvSYoEWV1S8U/63/x0f4U/wDtS7/56/8Ajo/wqiRSZoA0k1O77y/+Oj/CpBqV1/z1/wDHR/hWarU4MaQGmuo3R/5a/wDjo/wpf7QuT1kz/wABH+FUEang0wLf2vd/rYYn99uD+YpRHbzf6pzE/wDdfp+dVc0tAD5Y3ibbIpU1HVmKdSnlTjdH2PdfpUU8LQvtJyDyrDoRQBHmlBpuaM0AOzQeabRmmIdRSZooGFFFFAhaKSkpCBuaQ0tFADaKWkpgZVJS0lVYRYtEXLTSDMcYzj1PYVHJI0shdzkmpZ/3VpDEOrfvG/pVekAtJVixs59Qu47W2TfLIcAf1PtXY23w5kyhutQUD+NY48/kSf6UAcVFa3FwCYYJZAOpRCcflRNbXFuAZoJYwehdCM/nXtljZW+n2qW1rGI4kGAB/M+9F9ZW+oWr211GJInGCD/Me9ArnhuaBXdXPw4ky7WuoKR/AskePzIP9K429sp9PvJLW5TZLGcEf1HtQMjikaKQOhwRU90i5WaMYjkGceh7iqtW7c+ZaTRd1/eL/WgCs1JQTmgUAWrJEy80ozHEMkep7CnRzvLcNK5yWPNJcHyrGCEdZP3jfyFRwHmpKRoHmlzTScLmhDkZpFIeKWkFdD4h0+1s9N06W3hCPKmXOSc8D/Ggq5z5qN6kNRvSGRmqE/3zV81RuF+bNUiZEOaKStnTE0Q6Nem/eQX4z9nC5weOOnHXrntVGJkUopKUUxgaSnGkIpCG0UtFABRRSUABptOpMUAKKKKKACiikzQAtFJS0AFFJS0ASRnFToarKcVMhoKRODSg0wGnA1LNUPopKWkMDTCK175NIGj2hs3kN8f9cDnHTn264xisoigVxlFB60meaYmFGaTNITTJHHmmkUoNFACqKdnBpEpcc0gHqacDTAKWgCQGnhqhzShqAJs1ag/0iE27feHMZ9/SqINSRyFHVl6qcigBp4NGasXqAXBZfuyAOPxqvimIXtU1kLZryNbxpFtycO0fUCoM0UAdldeHNBs7ZLie8uxC/wB11wwP5KapfY/Cf/QTu/8Avk//ABFVtC1wWamyvl86wl4ZTzsz3Ht7UzXdDOnlbq1bzrGXlJBztz2P+NAi59j8Kf8AQTu/++T/APEUfY/Cf/QTu/8Avk//ABFYljp91qM3l2kLSN3I6D6ntW+ul6ToSiTV5hdXXUW8fIH1/wDr4oAs2PhvQ9RUtaXV7Io/i27R+ZSs3xNo9hpCwpbzTPO5yVcggL68Ad/61taVq09951/OBaaZaD5Yk/iPoT3x6cckVx+pX0mo38t1L1c8D+6OwoEirmjNFJSGLSUUmaYGXRRmkqhFnUOLor/dUD9Kr1Y1Dm6Lf3lB/Sq1AHW/DdQfEExIBK2zEe3zLXo11cR2lrLcSnEcSF2+gFec/Db/AJGCf/r1b/0NK77WrV73Rry2j+/LEyr7nHFITOfsNMufE0Q1HVrmZLaUkw2kT7QF7E+pov8ATLnwzGdR0m5me2iwZ7SVtwK9yPQ1p+E9RhvNGt4QwW4tkEUsR4ZSvHT8KTxZqMNno1xCWDXFyhiiiHLMW46fjQI1rW4ju7WK4iOY5UDr9CK84+JKhfEMJAALWyk+/wAzV3+i2r2WjWdtJ9+OJVb2OOa4H4k/8jBB/wBeq/8Aob0DOSq1p/NyF/vKR+lVqtafxchv7qk/pQMq0lKaSgC3qXy3fl9kRV/SoYD81Tan8115n99Fb9KrwnDUho1Oq4pEOCRQp4pBw+aktEldX4rP/Eo0j/rn/wCyrXJ5rq/Fh/4k+kf9c/8A2VaAe6JZdK0qLRbC/uk2IEDSBM7pmI4H86ZYv4f1mb7D/Z7W0jg+W4PJ/H1+tN8QE/8ACK6SOxC/+g1jeH+Nfsv+ugpiWquFvaQWHiVbO/RZYVl8ts8Ag9D+oNUvF2nLpmtTQxrthYB4x7H/AOvkVf8AF/8AyMl3/wAA/wDQFq14oB1fw3p2qoN0yfuZcdc//rH/AI9QgfRlHQ9MsovCuoavqFuspHyW4Yn73TPHuR+VGgaZZ3XhTVrueBXngDeW5Jyvy5qfxi40zRtL0KM4MaCWbH97n+pY/lT/AAv/AMiRrv0b/wBAqjMx/DGk2+q37i9nENrCu9zuALegGa1xq/hITfZxozfZ8487PzfXrn9ay/DOgR6v9oubucwWVqu6Vx1Pfj04HWrhuvBsJ2rYX1xj+Jn2g/8Ajw/lQBW8W6HFo17EbVy1rcLvjyckeoz36j86wK7b4ibfs2j+WhRPLfap6gYTiuKoA7LTtF0qbwbBqF6oi2SFppVzuZQxG0dsngVLpknhfXJv7NTS3tJHBEUm7kkD1z1+uaik/wCSXR/9dv8A2oaxPCP/ACM9h/10/oaANeWDQfDEgtb+2bUr7rJg4SMHoMeuMGm+IdI0u50CPXNGRoY9wWSI9Bzjp2IP4VmeM+fFV9/vL/6CK2LX/klt5/12H/oxKAM3wxoVvfxXGoalIYtPtfv443nrjP5e/Iq/FqfhG4nFrJpDwQsdon3HI9zzn+dXtFksYvh5I97BJPbiU+ckbYJO4Y7j/ZrI/tDwf/0Brz/v6f8A4qgDP8TaG2h6l5KMZIJBvic9SPQ+4revbPRPClvbxXtgdQvpU3vubCr9Px9u1ZfirX7LWobKO0gmi+zBl/eY5BxjufSrsfijS9UtIrfxHp7TPENq3ER5+vUEf54oER6hZaLq2hS6npSfYri3P7y3Z8hh3x/9b06VF4Z0awl0y71rVg8lrbHaIk43Hjr+Yqe+8M6Ze6TPqfh+8eVIAWkhkHIAGT2B6fnWf4c8SHR4prS4tlurGfl4j2OMZH4dvagDVsbvwxrVwLGXSvsBkBEcySdD7/8A181z50hv7f8A7LE8f+t2edn5dv8Ae/Lmuig0/wAJ69KIbGW4sLqT7kbcgn8cj8MisWLw1dP4mOis6h1b5pMZAXGd35dqBm1eT+FdDn+xJpzahIgxJMzZGfr0/IVX8QaNpk2hR67oqvFCW2yQsfu84/A5/nTrqHwhpNw9pNHe3s0R2uythQw6jqK076Sxl+HN0+mW0lvbGRcI7EnPmLk9TQBh+E9At9QiuNR1Nylhbfe7byBk89cAY6etXjqXhO6f7KdMktoj8q3Cnlfc8/40+2Bb4XXAhzkS/vMf74/piuLBoA7bxPolrpOhWZjRDOZNrzLn5xgnP8qZoGi2S6W+sawW+zKcJGMjd2zxz14xVnxMJB4M0YS53gJnPX7ho1nJ8CaWYv8AVhl3fXDf1zSLWxGJ/DuruLNLJrCV/limHTd2yM1H4v0y20z7ClvEsbMh8wqT8xGOea5pclgFyWJ4x1zXX/EDcJNP3fe2Nn68UitmiprGn2lv4W026ihCzykb3BOW+U1LYaRp2n6Qmqa2ryeb/qoF4z6fpz6VJr3/ACJekfVf/QTS+Nv+PPSTH/qfKO38l/pQLyEtT4c12X7Gtk9jcOMROp6n+WfrXLanYy6bqE1pN96NsZ/vDsfxFS6crnVbPy/v+cm367hWt4/2f8JCNvXyV3fXJ/pimGzOazSUUUAAq1ZWc1/dx2tuu6WQ4UZxVUGrVjeTWN3HdW7bZYzlTjNAFvV9Fu9FmjjuwhEgyrIcg461Y/4RrUf7I/tPank7d+3d8231x6Y561W1jWrvWpo5LooPLGFVBgDPWrR8R6gNH/s3cnk7Nm7b8230z6Y46UC1IdH0a71iV47UIPLGWZzgDPSq17aTWN3JbXC7ZYzgirGj6zd6NK72uwiQYZXGQcdKrXl3NfXclzcNulkOScUAQ4opaMUDFBp2aYOKXNAFy45trZ/VSv5Gq+amuTi2tk9FLfmarg0AOpKM0UCFrf8ADGqtFcLptwBLZ3LbCj8hSfSufp8btHIsiHDKQQfcUAdR4g1q4064k0vT4ks4Y8DdGPmbIBz7dfrXN2tvNf3scEeXllbGTz9Sa3fGiLJc2d/GPkuYAfy5/kRUuiRpoeiy6zOo8+YbLZT/AD/z2HvQLoR+J7qKztodEsz+6gAMpH8Te/8AP8faubp0sjyyNJIxZ3JLMepJplABRRmkzSAKKKSmBl0ZpKKoRan/AHtpDL3X9239KrCrFpIuWhkOI5BjPoexqGSNopGRxgigDpPAF5DaeIsTMFE8TRKT03Egj+Vep14PnByD0rQTX9XjQImpXQUdB5hoEen6l4Z0/Ubj7SRLb3J6zW77GP19aNN8M6fp1x9pAluLkdJrh97D6eleY/8ACR6z/wBBO6/7+Gk/4SPWv+gndf8Afw0gPaK8r8f3kV34ixCwYQRLExHTcCSf51lPr+sSIUfUroqeo8w1nEkkk8k0ALmrcH7q0ml7t+7X+tVYo2lkVEGSamu5FysMZzHGMZ9T3NAEBNGaSkoAu3H76xgmHJT9038xVZTg1NZSqGeCU4jlGCf7p7GopYnhmMbjDKaRSNBD8opxNRRfdAp9IokHSuh8RalaXum6dFbTb3hTEg2kYOAO49q5wGnCkB0OsalaXOgadbQy7poQBIu0jHy46kYrN0i5itdWtZ522RxuCzYJwPwqlTWGaCktC74ju4L7XLm4tn3xPt2tgjOFA6H6Vo+FtYsbO3uLTVX227OsqZUsNwI9AfQH8K5xhio5OVpoTWlh3iDUf7U1u6uwSUd8R/7o4H6Vq6Dq1jZ+FdWsrifZcXAby02Md3y46gYH41zTfepKoyOj8Ja5aacl3Y6kjGyu1wzKM7eMHj0IPbnirDweEtOb7VHd3GoMp3R2+MAntuOBx/nFcpRQB1PjLW7TWbfTGt5g8saN5yhGUKxC8cj2NcvmkpaYHTvq1ifAUemCf/TBJuMexum8nrjHT3rL8O3cNlrtpc3L7IY3yzYJwMHsKzKKANTxNeQX+v3d1ayeZDIwKtgjPygdDzWlb6tYp4CudMafF48oZY9jcjep64x0B71zNJSA6Hwxr8WmJPY38Rm0+54dR/CehIH0/lV4WXguOT7QdSuZIwciDaefb7ucf5zXI0hoA2fEWvf2vqMc1tF9ngtxiFcDI9z79Pyrbu7/AMO+JooZtQuJNOvkTYxVCVb9Dx+XXvXE06gDrptX0fRNFutP0SWW7nuxtkndSoUYxx07E4+vWq3h7WtPTS59G1lG+yTHcsqDJQ8f1Ga5qigR2NlH4U0e6S/XU57ySI744ljI57Z4H8xWdB4nkTxYdaki+VztaMHomMYHvgA/WueooA7O/h8H31zJqB1K4iMpLvAqHJY8nGV4/lS3/iHS7nwfdadbD7OwdVgg2sTsDKclumTyetcWDS0DOk8K66NLSe2vLd59OuOJABnYcYJ/Edatuvgu1f7XDLdXTD5ltSCFz6ElRx+P51m+GvEX9jGaC4gFxZXAxLF39Mj8O1aIm8EpJ9oEF6/OfIOcfz/rQBpeLrxrzwvpdxMqpJOwk2joMqen5iqWga3BDpkmm6tA8lhISVcAnb7fnzx3rH8QeIJNbu42EYht4RtiiB6e/wBelX9A8RQ2tlJpupW5uLGQ5wOq/wCetItbF3zfDOlN9rsJJ725XmJJAQqN2J4HSp/H7lpdPD8P5bFh6Zx/9eoIbvwnZSi5hguriRfmSN+gPbr/APXrG1jVZtYv2uphtGNqIDkKvpQNLU1dW1OzufDGnWcM26eEjem0jHBHXGKl07WrC70pdK1tX8uP/VTryV9Py/GuYBpc0h2R1tvP4a0R/tdtPNfXKj92pGAD+QFcpqV7LqF9Ndzn55GzjsB2H4CmGo2pisM70UtJQAmOactNNKpoEPFSnoKiU0/PFABSg00mlBoGPpaQUuKQCUqIZHVF6scCkq1bj7PCblvvH5Yx79zTAbeuGuCq/djAQfhUAptLQIdS0maM0ALmndqYOlOB4oA7XTrFdf8ADmnxu2Ps0xWQ/wCyM8fltrD8Taot/f8AlQEC1th5cQHQ+p/z2FQWOtT2GmXVlEP+Pj+PPKdjj6isygQZozSUUALRSUUAFJmikoAzKKKKoQlW0dLqMRSsFlXhHPf2NVaKAHyxvE5R1IIplWI7o7BHMgljHTPUfQ07ybeXmKfYf7snH60AVaTFWvsM5+6Ff/dYUfYJx94Kn+8woArU+OJ5XCopJNTiC3i5ln3n+7GM/rSSXR2GOFBFGeuOp+ppCHOyWsbRRENK3DuO3sKqUtFACUUtJQAVehkS7RYpmCypxHIehHoapUoNAzQEbwsUkUqwp3aks747PJmUSxjoD1H0NWvJt5f9VPsP92UY/WpKRXU04VKtjOT8mx/91xUg0+6/55f+PD/GgZBmkNWv7Puv+eX/AI8P8aP7Puv+eX/jw/xpDuUXphGRV19Ouv8Anl/48P8AGmHTbvH+q/8AHh/jTAyJl2tUdaU+l3hP+p/8eH+NQ/2Ve/8APH/x5f8AGqM2U6Kuf2Ve/wDPH/x4f40f2Ve/88f/AB5f8aBFOirn9l3v/PH/AMeX/Gj+y73/AJ4/+PL/AI0AVKKt/wBl3v8Azx/8eH+NH9l3v/PH/wAeH+NAFOirn9l3v/PH/wAeX/Gk/sq9/wCeP/jw/wAaAKlBq5/Zd7/zx/8AHl/xpP7Lvf8Anj/48v8AjQBTpat/2Ve/88f/AB5f8aX+yr3/AJ4/+PL/AI0AU6Kuf2Ve/wDPH/x4f40n9l3v/PH/AMeX/GgCpRVv+yr3/nj/AOPD/Gj+yr3/AJ4/+PL/AI0AUx1patjSr3/nj/48P8aX+yrz/nj/AOPD/GmBToq5/Zd7/wA8f/Hl/wAaP7Lvf+eP/jy/40AVAaljqX+yr3/nj/48v+NPTTL0H/U/+PD/ABqSkxop4qddNu/+eX/jw/xp4027/wCeX/jw/wAaRdytiirf9m3f/PL/AMeH+NH9m3f/ADy/8eH+NAFWmPV3+zbv/nl/48P8aa2mXZ/5Zf8Ajw/xoAomkq4dMu/+eP8A48P8aQ6Zef8APH/x4f40CKZpAKt/2Zef88f/AB4f40v9mXn/ADx/8eH+NMRWWpAamGm3n/PH/wAeH+NOGm3n/PL/AMeH+NAFYjNOFWP7Nu/+eX/jw/xpf7Oux1iwP94f40AQKadUy2m3/WzxJ7bsn8hTxLbQf6pDK/8AefgD8KAEitwEE1wdsXYd3+lRTzNPJuIwBwqjoBSSyvM+6RixqOgAIpaM0ZoAKM0maKAFBpRSUucUAKaM0ZpKBC0vam5pc0AFFFJQAUUlFAGZRRRVCEooooAKKKKAFopM0uaAAUtNpc0CDNLSUCgBaSlooAB0paQUtIZNbf6yrdVLcYfNW6Q0NPDing1G3UU8UhjwaM02jNAxH5pvanGoyaBkcoyKqnrVx+RVV/vGqRnIZRRRQIKKKKACiiigAoopKAFoopKBBS0UUDCiiigAoxRRQACiiimAUUUUAFKOtJRSAnR6mU5qop5qZHI70i0WKUUwNmnA0ih1MNKTTSeKAEppFOHNI1AhlFBPNFMApwpKAaBD1NL0pBSmgBQacDUeacDQA/NFNzS5oAKUUlLQAUUmaKBDqTNFFAxQaKSigQtLTc0uaAFopM0maAFopKTNAH//2Q=="/>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77" name="Picture 5" descr="C:\Users\Roby e Mara e Marty\Desktop\IMG_6063.PNG"/>
          <p:cNvPicPr>
            <a:picLocks noChangeAspect="1" noChangeArrowheads="1"/>
          </p:cNvPicPr>
          <p:nvPr/>
        </p:nvPicPr>
        <p:blipFill>
          <a:blip r:embed="rId2" cstate="print"/>
          <a:srcRect/>
          <a:stretch>
            <a:fillRect/>
          </a:stretch>
        </p:blipFill>
        <p:spPr bwMode="auto">
          <a:xfrm>
            <a:off x="5148064" y="260648"/>
            <a:ext cx="3863662" cy="6858000"/>
          </a:xfrm>
          <a:prstGeom prst="rect">
            <a:avLst/>
          </a:prstGeom>
          <a:noFill/>
        </p:spPr>
      </p:pic>
    </p:spTree>
    <p:extLst>
      <p:ext uri="{BB962C8B-B14F-4D97-AF65-F5344CB8AC3E}">
        <p14:creationId xmlns:p14="http://schemas.microsoft.com/office/powerpoint/2010/main" xmlns="" val="3546674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66563" name="Rectangle 20"/>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66564" name="Rectangle 25"/>
          <p:cNvSpPr>
            <a:spLocks noChangeArrowheads="1"/>
          </p:cNvSpPr>
          <p:nvPr/>
        </p:nvSpPr>
        <p:spPr bwMode="auto">
          <a:xfrm>
            <a:off x="3419475" y="5445125"/>
            <a:ext cx="5472113" cy="431800"/>
          </a:xfrm>
          <a:prstGeom prst="rect">
            <a:avLst/>
          </a:prstGeom>
          <a:noFill/>
          <a:ln w="9525">
            <a:noFill/>
            <a:miter lim="800000"/>
            <a:headEnd/>
            <a:tailEnd/>
          </a:ln>
        </p:spPr>
        <p:txBody>
          <a:bodyPr/>
          <a:lstStyle/>
          <a:p>
            <a:pPr algn="r">
              <a:lnSpc>
                <a:spcPct val="120000"/>
              </a:lnSpc>
              <a:spcBef>
                <a:spcPct val="20000"/>
              </a:spcBef>
            </a:pPr>
            <a:endParaRPr lang="it-IT" sz="2000" b="1" i="1">
              <a:solidFill>
                <a:schemeClr val="bg2"/>
              </a:solidFill>
              <a:latin typeface="Tahoma" pitchFamily="34" charset="0"/>
            </a:endParaRPr>
          </a:p>
        </p:txBody>
      </p:sp>
      <p:sp>
        <p:nvSpPr>
          <p:cNvPr id="66566"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pic>
        <p:nvPicPr>
          <p:cNvPr id="66567"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66568"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sp>
        <p:nvSpPr>
          <p:cNvPr id="66569" name="CasellaDiTesto 10"/>
          <p:cNvSpPr txBox="1">
            <a:spLocks noChangeArrowheads="1"/>
          </p:cNvSpPr>
          <p:nvPr/>
        </p:nvSpPr>
        <p:spPr bwMode="auto">
          <a:xfrm>
            <a:off x="755650" y="0"/>
            <a:ext cx="3168277" cy="5632311"/>
          </a:xfrm>
          <a:prstGeom prst="rect">
            <a:avLst/>
          </a:prstGeom>
          <a:noFill/>
          <a:ln w="9525">
            <a:noFill/>
            <a:miter lim="800000"/>
            <a:headEnd/>
            <a:tailEnd/>
          </a:ln>
        </p:spPr>
        <p:txBody>
          <a:bodyPr wrap="square">
            <a:spAutoFit/>
          </a:bodyPr>
          <a:lstStyle/>
          <a:p>
            <a:pPr algn="just"/>
            <a:endParaRPr lang="it-IT" sz="2000" dirty="0"/>
          </a:p>
          <a:p>
            <a:pPr algn="just"/>
            <a:endParaRPr lang="it-IT" sz="2000" dirty="0"/>
          </a:p>
          <a:p>
            <a:r>
              <a:rPr lang="it-IT" sz="2000" dirty="0" smtClean="0"/>
              <a:t>Sono giovani </a:t>
            </a:r>
            <a:r>
              <a:rPr lang="it-IT" sz="2000" dirty="0"/>
              <a:t>extracomunitari in cui l’uso può anche essere riconducibile allo stress derivante dalla esperienza migratoria;</a:t>
            </a:r>
          </a:p>
          <a:p>
            <a:endParaRPr lang="it-IT" sz="2000" dirty="0"/>
          </a:p>
          <a:p>
            <a:r>
              <a:rPr lang="it-IT" sz="2000" dirty="0"/>
              <a:t>che usano le sostanze nel maldestro tentativo di automedicazione per fronteggiare un profondo disagio emotivo o per migliorare l’adattamento sociale (doppia diagnosi, alta correlazione con disturbi dell’umore e di personalità).</a:t>
            </a:r>
          </a:p>
        </p:txBody>
      </p:sp>
      <p:pic>
        <p:nvPicPr>
          <p:cNvPr id="11" name="Picture 2"/>
          <p:cNvPicPr>
            <a:picLocks noChangeAspect="1" noChangeArrowheads="1"/>
          </p:cNvPicPr>
          <p:nvPr/>
        </p:nvPicPr>
        <p:blipFill>
          <a:blip r:embed="rId3" cstate="print"/>
          <a:srcRect/>
          <a:stretch>
            <a:fillRect/>
          </a:stretch>
        </p:blipFill>
        <p:spPr bwMode="auto">
          <a:xfrm>
            <a:off x="4283968" y="1484784"/>
            <a:ext cx="4104456" cy="3643281"/>
          </a:xfrm>
          <a:prstGeom prst="rect">
            <a:avLst/>
          </a:prstGeom>
          <a:noFill/>
          <a:ln w="9525">
            <a:noFill/>
            <a:miter lim="800000"/>
            <a:headEnd/>
            <a:tailEnd/>
          </a:ln>
        </p:spPr>
      </p:pic>
    </p:spTree>
    <p:extLst>
      <p:ext uri="{BB962C8B-B14F-4D97-AF65-F5344CB8AC3E}">
        <p14:creationId xmlns:p14="http://schemas.microsoft.com/office/powerpoint/2010/main" xmlns="" val="720525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6"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b="0">
              <a:solidFill>
                <a:srgbClr val="008000"/>
              </a:solidFill>
              <a:latin typeface="Tahoma" pitchFamily="34" charset="0"/>
            </a:endParaRPr>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1043608" y="2276872"/>
            <a:ext cx="7776864" cy="243143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it-IT" sz="3200" b="1" dirty="0" smtClean="0">
              <a:solidFill>
                <a:srgbClr val="FF9900"/>
              </a:solidFill>
              <a:latin typeface="Arial" pitchFamily="34" charset="0"/>
              <a:cs typeface="Arial" pitchFamily="34" charset="0"/>
            </a:endParaRPr>
          </a:p>
          <a:p>
            <a:endParaRPr lang="it-IT" sz="3200" b="1" dirty="0">
              <a:solidFill>
                <a:srgbClr val="FF9900"/>
              </a:solidFill>
              <a:latin typeface="Arial" pitchFamily="34" charset="0"/>
              <a:cs typeface="Arial" pitchFamily="34" charset="0"/>
            </a:endParaRPr>
          </a:p>
          <a:p>
            <a:pPr algn="ctr"/>
            <a:r>
              <a:rPr lang="it-IT" sz="4400" b="1" dirty="0" smtClean="0">
                <a:solidFill>
                  <a:srgbClr val="FF9900"/>
                </a:solidFill>
                <a:latin typeface="Arial" pitchFamily="34" charset="0"/>
                <a:cs typeface="Arial" pitchFamily="34" charset="0"/>
              </a:rPr>
              <a:t>Qualche dato sul fenomeno</a:t>
            </a:r>
          </a:p>
          <a:p>
            <a:endParaRPr lang="it-IT" sz="4400" b="1" dirty="0" smtClean="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xmlns="" val="1825188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6"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b="0">
              <a:solidFill>
                <a:srgbClr val="008000"/>
              </a:solidFill>
              <a:latin typeface="Tahoma" pitchFamily="34" charset="0"/>
            </a:endParaRPr>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899592" y="1484784"/>
            <a:ext cx="7776864"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it-IT" sz="3200" b="1" dirty="0" smtClean="0">
              <a:solidFill>
                <a:srgbClr val="FF9900"/>
              </a:solidFill>
              <a:latin typeface="Arial" pitchFamily="34" charset="0"/>
              <a:cs typeface="Arial" pitchFamily="34" charset="0"/>
            </a:endParaRPr>
          </a:p>
          <a:p>
            <a:endParaRPr lang="it-IT" sz="3200" b="1" dirty="0">
              <a:solidFill>
                <a:srgbClr val="FF9900"/>
              </a:solidFill>
              <a:latin typeface="Arial" pitchFamily="34" charset="0"/>
              <a:cs typeface="Arial" pitchFamily="34" charset="0"/>
            </a:endParaRPr>
          </a:p>
          <a:p>
            <a:pPr algn="ctr"/>
            <a:r>
              <a:rPr lang="it-IT" sz="4400" b="1" dirty="0" smtClean="0">
                <a:solidFill>
                  <a:srgbClr val="FF9900"/>
                </a:solidFill>
                <a:latin typeface="Arial" pitchFamily="34" charset="0"/>
                <a:cs typeface="Arial" pitchFamily="34" charset="0"/>
              </a:rPr>
              <a:t>Come accorgersi </a:t>
            </a:r>
          </a:p>
          <a:p>
            <a:pPr algn="ctr"/>
            <a:r>
              <a:rPr lang="it-IT" sz="4400" b="1" dirty="0" smtClean="0">
                <a:solidFill>
                  <a:srgbClr val="FF9900"/>
                </a:solidFill>
                <a:latin typeface="Arial" pitchFamily="34" charset="0"/>
                <a:cs typeface="Arial" pitchFamily="34" charset="0"/>
              </a:rPr>
              <a:t>se un ragazzo </a:t>
            </a:r>
          </a:p>
          <a:p>
            <a:pPr algn="ctr"/>
            <a:r>
              <a:rPr lang="it-IT" sz="4400" b="1" dirty="0" smtClean="0">
                <a:solidFill>
                  <a:srgbClr val="FF9900"/>
                </a:solidFill>
                <a:latin typeface="Arial" pitchFamily="34" charset="0"/>
                <a:cs typeface="Arial" pitchFamily="34" charset="0"/>
              </a:rPr>
              <a:t>fa uso di sostanze</a:t>
            </a:r>
          </a:p>
          <a:p>
            <a:endParaRPr lang="it-IT" sz="4400" b="1" dirty="0" smtClean="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xmlns="" val="779075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6"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b="0">
              <a:solidFill>
                <a:srgbClr val="008000"/>
              </a:solidFill>
              <a:latin typeface="Tahoma" pitchFamily="34" charset="0"/>
            </a:endParaRPr>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8" name="CasellaDiTesto 7"/>
          <p:cNvSpPr txBox="1"/>
          <p:nvPr/>
        </p:nvSpPr>
        <p:spPr>
          <a:xfrm>
            <a:off x="539552" y="1843077"/>
            <a:ext cx="4896544" cy="347787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latin typeface="Arial" pitchFamily="34" charset="0"/>
                <a:cs typeface="Arial" pitchFamily="34" charset="0"/>
              </a:rPr>
              <a:t>Modificazioni delle abitudini/stile di vita</a:t>
            </a:r>
          </a:p>
          <a:p>
            <a:pPr marL="342900" indent="-342900">
              <a:buFont typeface="Arial" panose="020B0604020202020204" pitchFamily="34" charset="0"/>
              <a:buChar char="•"/>
            </a:pPr>
            <a:r>
              <a:rPr lang="it-IT" sz="2000" dirty="0">
                <a:latin typeface="Arial" pitchFamily="34" charset="0"/>
                <a:cs typeface="Arial" pitchFamily="34" charset="0"/>
              </a:rPr>
              <a:t>F</a:t>
            </a:r>
            <a:r>
              <a:rPr lang="it-IT" sz="2000" dirty="0" smtClean="0">
                <a:latin typeface="Arial" pitchFamily="34" charset="0"/>
                <a:cs typeface="Arial" pitchFamily="34" charset="0"/>
              </a:rPr>
              <a:t>requentazioni</a:t>
            </a:r>
          </a:p>
          <a:p>
            <a:pPr marL="342900" indent="-342900">
              <a:buFont typeface="Arial" panose="020B0604020202020204" pitchFamily="34" charset="0"/>
              <a:buChar char="•"/>
            </a:pPr>
            <a:r>
              <a:rPr lang="it-IT" sz="2000" dirty="0" smtClean="0">
                <a:latin typeface="Arial" pitchFamily="34" charset="0"/>
                <a:cs typeface="Arial" pitchFamily="34" charset="0"/>
              </a:rPr>
              <a:t>Modificazioni repentine del carattere, (irritabilità, sbalzi d’umore, sonnolenza, insonnia, anoressia, </a:t>
            </a:r>
            <a:r>
              <a:rPr lang="it-IT" sz="2000" dirty="0" err="1" smtClean="0">
                <a:latin typeface="Arial" pitchFamily="34" charset="0"/>
                <a:cs typeface="Arial" pitchFamily="34" charset="0"/>
              </a:rPr>
              <a:t>iperfagia</a:t>
            </a:r>
            <a:r>
              <a:rPr lang="it-IT" sz="2000" dirty="0" smtClean="0">
                <a:latin typeface="Arial" pitchFamily="34" charset="0"/>
                <a:cs typeface="Arial" pitchFamily="34" charset="0"/>
              </a:rPr>
              <a:t>)</a:t>
            </a:r>
          </a:p>
          <a:p>
            <a:pPr marL="342900" indent="-342900">
              <a:buFont typeface="Arial" panose="020B0604020202020204" pitchFamily="34" charset="0"/>
              <a:buChar char="•"/>
            </a:pPr>
            <a:r>
              <a:rPr lang="it-IT" sz="2000" dirty="0" smtClean="0">
                <a:latin typeface="Arial" pitchFamily="34" charset="0"/>
                <a:cs typeface="Arial" pitchFamily="34" charset="0"/>
              </a:rPr>
              <a:t>Calo del rendimento scolastico</a:t>
            </a:r>
          </a:p>
          <a:p>
            <a:pPr marL="342900" indent="-342900">
              <a:buFont typeface="Arial" panose="020B0604020202020204" pitchFamily="34" charset="0"/>
              <a:buChar char="•"/>
            </a:pPr>
            <a:r>
              <a:rPr lang="it-IT" sz="2000" dirty="0" smtClean="0">
                <a:latin typeface="Arial" pitchFamily="34" charset="0"/>
                <a:cs typeface="Arial" pitchFamily="34" charset="0"/>
              </a:rPr>
              <a:t>Segni o sintomi di intossicazione o astinenza</a:t>
            </a:r>
          </a:p>
          <a:p>
            <a:pPr marL="342900" indent="-342900">
              <a:buFont typeface="Arial" panose="020B0604020202020204" pitchFamily="34" charset="0"/>
              <a:buChar char="•"/>
            </a:pPr>
            <a:r>
              <a:rPr lang="it-IT" sz="2000" dirty="0" smtClean="0">
                <a:latin typeface="Arial" pitchFamily="34" charset="0"/>
                <a:cs typeface="Arial" pitchFamily="34" charset="0"/>
              </a:rPr>
              <a:t>Reperimento di oggetti riferibili al consumo di sostanze, soldi, furti</a:t>
            </a:r>
            <a:endParaRPr lang="it-IT" dirty="0"/>
          </a:p>
        </p:txBody>
      </p:sp>
      <p:sp>
        <p:nvSpPr>
          <p:cNvPr id="10" name="Rettangolo 9"/>
          <p:cNvSpPr/>
          <p:nvPr/>
        </p:nvSpPr>
        <p:spPr>
          <a:xfrm>
            <a:off x="683568" y="476672"/>
            <a:ext cx="7776864"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2400" b="1" dirty="0" smtClean="0">
                <a:solidFill>
                  <a:srgbClr val="FF9900"/>
                </a:solidFill>
                <a:latin typeface="Arial" pitchFamily="34" charset="0"/>
                <a:cs typeface="Arial" pitchFamily="34" charset="0"/>
              </a:rPr>
              <a:t>Come accorgersi se un ragazzo fa uso di sostanze:</a:t>
            </a:r>
          </a:p>
        </p:txBody>
      </p:sp>
      <p:pic>
        <p:nvPicPr>
          <p:cNvPr id="11" name="Picture 2" descr="C:\Users\Roby e Mara e Marty\Pictures\305337_478574652184335_1118783522_n.jpg"/>
          <p:cNvPicPr>
            <a:picLocks noChangeAspect="1" noChangeArrowheads="1"/>
          </p:cNvPicPr>
          <p:nvPr/>
        </p:nvPicPr>
        <p:blipFill>
          <a:blip r:embed="rId3" cstate="print"/>
          <a:srcRect/>
          <a:stretch>
            <a:fillRect/>
          </a:stretch>
        </p:blipFill>
        <p:spPr bwMode="auto">
          <a:xfrm>
            <a:off x="5507816" y="2276872"/>
            <a:ext cx="3636184" cy="2597274"/>
          </a:xfrm>
          <a:prstGeom prst="rect">
            <a:avLst/>
          </a:prstGeom>
          <a:noFill/>
        </p:spPr>
      </p:pic>
      <p:sp>
        <p:nvSpPr>
          <p:cNvPr id="2" name="Rettangolo 1"/>
          <p:cNvSpPr/>
          <p:nvPr/>
        </p:nvSpPr>
        <p:spPr>
          <a:xfrm>
            <a:off x="827584" y="5949280"/>
            <a:ext cx="8028384" cy="584775"/>
          </a:xfrm>
          <a:prstGeom prst="rect">
            <a:avLst/>
          </a:prstGeom>
        </p:spPr>
        <p:txBody>
          <a:bodyPr wrap="square">
            <a:spAutoFit/>
          </a:bodyPr>
          <a:lstStyle/>
          <a:p>
            <a:pPr algn="ctr"/>
            <a:r>
              <a:rPr lang="it-IT" sz="3200" b="1" dirty="0">
                <a:latin typeface="Arial" pitchFamily="34" charset="0"/>
                <a:cs typeface="Arial" pitchFamily="34" charset="0"/>
              </a:rPr>
              <a:t>Spesso basta chiedere o osservare </a:t>
            </a:r>
            <a:endParaRPr lang="en-US" sz="3200" b="1" dirty="0"/>
          </a:p>
        </p:txBody>
      </p:sp>
    </p:spTree>
    <p:extLst>
      <p:ext uri="{BB962C8B-B14F-4D97-AF65-F5344CB8AC3E}">
        <p14:creationId xmlns:p14="http://schemas.microsoft.com/office/powerpoint/2010/main" xmlns="" val="36969877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 contesti del consumo</a:t>
            </a:r>
            <a:endParaRPr lang="it-IT" dirty="0"/>
          </a:p>
        </p:txBody>
      </p:sp>
      <p:sp>
        <p:nvSpPr>
          <p:cNvPr id="3" name="Segnaposto contenuto 2"/>
          <p:cNvSpPr>
            <a:spLocks noGrp="1"/>
          </p:cNvSpPr>
          <p:nvPr>
            <p:ph sz="quarter" idx="1"/>
          </p:nvPr>
        </p:nvSpPr>
        <p:spPr>
          <a:xfrm>
            <a:off x="467544" y="1988840"/>
            <a:ext cx="7211144" cy="3312368"/>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endParaRPr lang="it-IT" dirty="0" smtClean="0"/>
          </a:p>
          <a:p>
            <a:r>
              <a:rPr lang="it-IT" dirty="0" smtClean="0"/>
              <a:t>Cannabis: scuola, «parchetto», casa</a:t>
            </a:r>
          </a:p>
          <a:p>
            <a:r>
              <a:rPr lang="it-IT" dirty="0" smtClean="0"/>
              <a:t>Cocaina: locali, feste, rave, casa</a:t>
            </a:r>
          </a:p>
          <a:p>
            <a:r>
              <a:rPr lang="it-IT" dirty="0" smtClean="0"/>
              <a:t>Amfetamine, Ecstasy, </a:t>
            </a:r>
            <a:r>
              <a:rPr lang="it-IT" dirty="0" err="1" smtClean="0"/>
              <a:t>Ketamina</a:t>
            </a:r>
            <a:r>
              <a:rPr lang="it-IT" dirty="0" smtClean="0"/>
              <a:t>, LSD: locali, feste, rave</a:t>
            </a:r>
          </a:p>
          <a:p>
            <a:r>
              <a:rPr lang="it-IT" dirty="0" smtClean="0"/>
              <a:t>Eroina, oppio: luoghi appartati, casa</a:t>
            </a:r>
          </a:p>
          <a:p>
            <a:r>
              <a:rPr lang="it-IT" dirty="0" smtClean="0"/>
              <a:t>Alcol: bar, locali</a:t>
            </a:r>
            <a:endParaRPr lang="it-IT" dirty="0"/>
          </a:p>
        </p:txBody>
      </p:sp>
    </p:spTree>
    <p:extLst>
      <p:ext uri="{BB962C8B-B14F-4D97-AF65-F5344CB8AC3E}">
        <p14:creationId xmlns:p14="http://schemas.microsoft.com/office/powerpoint/2010/main" xmlns="" val="5194137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1043608" y="2276872"/>
            <a:ext cx="7776864" cy="243143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it-IT" sz="3200" b="1" dirty="0" smtClean="0">
              <a:solidFill>
                <a:srgbClr val="FF9900"/>
              </a:solidFill>
              <a:latin typeface="Arial" pitchFamily="34" charset="0"/>
              <a:cs typeface="Arial" pitchFamily="34" charset="0"/>
            </a:endParaRPr>
          </a:p>
          <a:p>
            <a:endParaRPr lang="it-IT" sz="3200" b="1" dirty="0">
              <a:solidFill>
                <a:srgbClr val="FF9900"/>
              </a:solidFill>
              <a:latin typeface="Arial" pitchFamily="34" charset="0"/>
              <a:cs typeface="Arial" pitchFamily="34" charset="0"/>
            </a:endParaRPr>
          </a:p>
          <a:p>
            <a:pPr algn="ctr"/>
            <a:r>
              <a:rPr lang="it-IT" sz="4400" b="1" dirty="0" smtClean="0">
                <a:solidFill>
                  <a:srgbClr val="FF9900"/>
                </a:solidFill>
                <a:latin typeface="Arial" pitchFamily="34" charset="0"/>
                <a:cs typeface="Arial" pitchFamily="34" charset="0"/>
              </a:rPr>
              <a:t>La valutazione</a:t>
            </a:r>
          </a:p>
          <a:p>
            <a:endParaRPr lang="it-IT" sz="4400" b="1" dirty="0" smtClean="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xmlns="" val="23721572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6"/>
          <p:cNvSpPr>
            <a:spLocks noChangeArrowheads="1"/>
          </p:cNvSpPr>
          <p:nvPr/>
        </p:nvSpPr>
        <p:spPr bwMode="auto">
          <a:xfrm rot="-5400000">
            <a:off x="-2632868" y="3541589"/>
            <a:ext cx="5661025" cy="395288"/>
          </a:xfrm>
          <a:prstGeom prst="rect">
            <a:avLst/>
          </a:prstGeom>
          <a:solidFill>
            <a:srgbClr val="006600"/>
          </a:solidFill>
          <a:ln w="9525">
            <a:noFill/>
            <a:miter lim="800000"/>
            <a:headEnd/>
            <a:tailEnd/>
          </a:ln>
        </p:spPr>
        <p:txBody>
          <a:bodyPr wrap="none" anchor="ctr"/>
          <a:lstStyle/>
          <a:p>
            <a:pPr marL="177800"/>
            <a:endParaRPr lang="it-IT" sz="1300" i="1" dirty="0">
              <a:solidFill>
                <a:schemeClr val="bg1"/>
              </a:solidFill>
              <a:latin typeface="+mn-lt"/>
            </a:endParaRPr>
          </a:p>
        </p:txBody>
      </p:sp>
      <p:pic>
        <p:nvPicPr>
          <p:cNvPr id="4102" name="Picture 7"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4103" name="Rectangle 8"/>
          <p:cNvSpPr>
            <a:spLocks noChangeArrowheads="1"/>
          </p:cNvSpPr>
          <p:nvPr/>
        </p:nvSpPr>
        <p:spPr bwMode="auto">
          <a:xfrm>
            <a:off x="1763713" y="6021388"/>
            <a:ext cx="4572000" cy="366712"/>
          </a:xfrm>
          <a:prstGeom prst="rect">
            <a:avLst/>
          </a:prstGeom>
          <a:noFill/>
          <a:ln w="9525">
            <a:noFill/>
            <a:miter lim="800000"/>
            <a:headEnd/>
            <a:tailEnd/>
          </a:ln>
        </p:spPr>
        <p:txBody>
          <a:bodyPr>
            <a:spAutoFit/>
          </a:bodyPr>
          <a:lstStyle/>
          <a:p>
            <a:endParaRPr lang="it-IT" i="1">
              <a:solidFill>
                <a:srgbClr val="008000"/>
              </a:solidFill>
            </a:endParaRPr>
          </a:p>
        </p:txBody>
      </p:sp>
      <p:sp>
        <p:nvSpPr>
          <p:cNvPr id="4104" name="Text Box 10"/>
          <p:cNvSpPr txBox="1">
            <a:spLocks noChangeArrowheads="1"/>
          </p:cNvSpPr>
          <p:nvPr/>
        </p:nvSpPr>
        <p:spPr bwMode="auto">
          <a:xfrm>
            <a:off x="755650" y="3016250"/>
            <a:ext cx="7993063" cy="366713"/>
          </a:xfrm>
          <a:prstGeom prst="rect">
            <a:avLst/>
          </a:prstGeom>
          <a:noFill/>
          <a:ln w="9525">
            <a:noFill/>
            <a:miter lim="800000"/>
            <a:headEnd/>
            <a:tailEnd/>
          </a:ln>
        </p:spPr>
        <p:txBody>
          <a:bodyPr>
            <a:spAutoFit/>
          </a:bodyPr>
          <a:lstStyle/>
          <a:p>
            <a:endParaRPr lang="it-IT"/>
          </a:p>
        </p:txBody>
      </p:sp>
      <p:sp>
        <p:nvSpPr>
          <p:cNvPr id="4105" name="Rectangle 11"/>
          <p:cNvSpPr>
            <a:spLocks noChangeArrowheads="1"/>
          </p:cNvSpPr>
          <p:nvPr/>
        </p:nvSpPr>
        <p:spPr bwMode="auto">
          <a:xfrm>
            <a:off x="1187450" y="3283883"/>
            <a:ext cx="6769100" cy="984885"/>
          </a:xfrm>
          <a:prstGeom prst="rect">
            <a:avLst/>
          </a:prstGeom>
          <a:noFill/>
          <a:ln w="9525">
            <a:noFill/>
            <a:miter lim="800000"/>
            <a:headEnd/>
            <a:tailEnd/>
          </a:ln>
        </p:spPr>
        <p:txBody>
          <a:bodyPr wrap="square" anchor="ctr">
            <a:spAutoFit/>
          </a:bodyPr>
          <a:lstStyle/>
          <a:p>
            <a:pPr algn="just"/>
            <a:endParaRPr lang="it-IT" sz="2000" dirty="0">
              <a:latin typeface="Century Gothic" pitchFamily="34" charset="0"/>
            </a:endParaRPr>
          </a:p>
          <a:p>
            <a:pPr algn="just"/>
            <a:endParaRPr lang="it-IT" sz="2000" dirty="0"/>
          </a:p>
          <a:p>
            <a:pPr algn="just"/>
            <a:endParaRPr lang="it-IT" dirty="0"/>
          </a:p>
        </p:txBody>
      </p:sp>
      <p:sp>
        <p:nvSpPr>
          <p:cNvPr id="2052" name="Rectangle 4"/>
          <p:cNvSpPr>
            <a:spLocks noChangeArrowheads="1"/>
          </p:cNvSpPr>
          <p:nvPr/>
        </p:nvSpPr>
        <p:spPr bwMode="auto">
          <a:xfrm>
            <a:off x="611560" y="972628"/>
            <a:ext cx="3744416" cy="415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it-IT" sz="2400" b="1" i="1" dirty="0">
                <a:solidFill>
                  <a:srgbClr val="FF9900"/>
                </a:solidFill>
              </a:rPr>
              <a:t>Tutti gli interventi </a:t>
            </a:r>
            <a:r>
              <a:rPr lang="it-IT" sz="2400" b="1" i="1" dirty="0" smtClean="0">
                <a:solidFill>
                  <a:srgbClr val="FF9900"/>
                </a:solidFill>
              </a:rPr>
              <a:t>si dovrebbero caratterizzare </a:t>
            </a:r>
            <a:r>
              <a:rPr lang="it-IT" sz="2400" b="1" i="1" dirty="0">
                <a:solidFill>
                  <a:srgbClr val="FF9900"/>
                </a:solidFill>
              </a:rPr>
              <a:t>da modalità capaci di incentivare l’adesione dell’adolescente e della famiglia, rendendo entrambi motivati a migliorare e a farsi protagonisti e artefici di una nuova cura di sé.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it-IT" sz="2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p:txBody>
      </p:sp>
      <p:pic>
        <p:nvPicPr>
          <p:cNvPr id="2" name="Immagine 1"/>
          <p:cNvPicPr>
            <a:picLocks noChangeAspect="1"/>
          </p:cNvPicPr>
          <p:nvPr/>
        </p:nvPicPr>
        <p:blipFill>
          <a:blip r:embed="rId3" cstate="print"/>
          <a:stretch>
            <a:fillRect/>
          </a:stretch>
        </p:blipFill>
        <p:spPr>
          <a:xfrm>
            <a:off x="4644008" y="764704"/>
            <a:ext cx="4114800" cy="4968552"/>
          </a:xfrm>
          <a:prstGeom prst="rect">
            <a:avLst/>
          </a:prstGeom>
        </p:spPr>
      </p:pic>
    </p:spTree>
    <p:extLst>
      <p:ext uri="{BB962C8B-B14F-4D97-AF65-F5344CB8AC3E}">
        <p14:creationId xmlns:p14="http://schemas.microsoft.com/office/powerpoint/2010/main" xmlns="" val="34061996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sp>
        <p:nvSpPr>
          <p:cNvPr id="16388"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200" i="1" dirty="0">
              <a:solidFill>
                <a:schemeClr val="bg1"/>
              </a:solidFill>
              <a:latin typeface="Tahoma" pitchFamily="34" charset="0"/>
            </a:endParaRPr>
          </a:p>
        </p:txBody>
      </p:sp>
      <p:pic>
        <p:nvPicPr>
          <p:cNvPr id="16389"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CasellaDiTesto 9"/>
          <p:cNvSpPr txBox="1"/>
          <p:nvPr/>
        </p:nvSpPr>
        <p:spPr>
          <a:xfrm>
            <a:off x="2771800" y="404664"/>
            <a:ext cx="5940152" cy="1200329"/>
          </a:xfrm>
          <a:prstGeom prst="rect">
            <a:avLst/>
          </a:prstGeom>
          <a:noFill/>
        </p:spPr>
        <p:txBody>
          <a:bodyPr wrap="square" rtlCol="0">
            <a:spAutoFit/>
          </a:bodyPr>
          <a:lstStyle/>
          <a:p>
            <a:pPr algn="ctr"/>
            <a:r>
              <a:rPr lang="it-IT" sz="2400" b="1" dirty="0" smtClean="0">
                <a:solidFill>
                  <a:srgbClr val="FF9900"/>
                </a:solidFill>
                <a:latin typeface="Arial" pitchFamily="34" charset="0"/>
                <a:cs typeface="Arial" pitchFamily="34" charset="0"/>
              </a:rPr>
              <a:t>D.P.R. 309/90</a:t>
            </a:r>
          </a:p>
          <a:p>
            <a:pPr algn="ctr"/>
            <a:r>
              <a:rPr lang="it-IT" sz="2400" b="1" dirty="0" smtClean="0">
                <a:solidFill>
                  <a:srgbClr val="FF9900"/>
                </a:solidFill>
                <a:latin typeface="Arial" pitchFamily="34" charset="0"/>
                <a:cs typeface="Arial" pitchFamily="34" charset="0"/>
              </a:rPr>
              <a:t>Art. 120 “Terapia volontaria e anonimato”</a:t>
            </a:r>
            <a:endParaRPr lang="it-IT" dirty="0"/>
          </a:p>
        </p:txBody>
      </p:sp>
      <p:pic>
        <p:nvPicPr>
          <p:cNvPr id="9" name="Picture 2" descr="C:\Users\Roby e Mara e Marty\Pictures\10502177_10202587874416450_3601824582982407249_n.jpg"/>
          <p:cNvPicPr>
            <a:picLocks noChangeAspect="1" noChangeArrowheads="1"/>
          </p:cNvPicPr>
          <p:nvPr/>
        </p:nvPicPr>
        <p:blipFill>
          <a:blip r:embed="rId3" cstate="print"/>
          <a:srcRect/>
          <a:stretch>
            <a:fillRect/>
          </a:stretch>
        </p:blipFill>
        <p:spPr bwMode="auto">
          <a:xfrm>
            <a:off x="539552" y="1124744"/>
            <a:ext cx="2736304" cy="3629791"/>
          </a:xfrm>
          <a:prstGeom prst="rect">
            <a:avLst/>
          </a:prstGeom>
          <a:noFill/>
        </p:spPr>
      </p:pic>
      <p:sp>
        <p:nvSpPr>
          <p:cNvPr id="11" name="Rettangolo 10"/>
          <p:cNvSpPr/>
          <p:nvPr/>
        </p:nvSpPr>
        <p:spPr>
          <a:xfrm>
            <a:off x="3563888" y="1772817"/>
            <a:ext cx="5184576" cy="3477875"/>
          </a:xfrm>
          <a:prstGeom prst="rect">
            <a:avLst/>
          </a:prstGeom>
        </p:spPr>
        <p:txBody>
          <a:bodyPr wrap="square">
            <a:spAutoFit/>
          </a:bodyPr>
          <a:lstStyle/>
          <a:p>
            <a:r>
              <a:rPr lang="it-IT" sz="2000" dirty="0" smtClean="0">
                <a:latin typeface="Arial" pitchFamily="34" charset="0"/>
                <a:cs typeface="Arial" pitchFamily="34" charset="0"/>
              </a:rPr>
              <a:t>Chiunque fa uso di sostanze stupefacenti e di sostanze psicotrope può chiedere al servizio pubblico per le tossicodipendenze o ad una struttura privata autorizzata ai sensi dell'</a:t>
            </a:r>
            <a:r>
              <a:rPr lang="it-IT" sz="2000" u="sng" dirty="0" smtClean="0">
                <a:latin typeface="Arial" pitchFamily="34" charset="0"/>
                <a:cs typeface="Arial" pitchFamily="34" charset="0"/>
                <a:hlinkClick r:id="rId4"/>
              </a:rPr>
              <a:t>articolo 116</a:t>
            </a:r>
            <a:r>
              <a:rPr lang="it-IT" sz="2000" dirty="0" smtClean="0">
                <a:latin typeface="Arial" pitchFamily="34" charset="0"/>
                <a:cs typeface="Arial" pitchFamily="34" charset="0"/>
              </a:rPr>
              <a:t> e specificamente per l'attività di diagnosi, di cui al </a:t>
            </a:r>
            <a:r>
              <a:rPr lang="it-IT" sz="2000" u="sng" dirty="0" smtClean="0">
                <a:latin typeface="Arial" pitchFamily="34" charset="0"/>
                <a:cs typeface="Arial" pitchFamily="34" charset="0"/>
                <a:hlinkClick r:id="rId4"/>
              </a:rPr>
              <a:t>comma 2, lettera d), del medesimo articolo</a:t>
            </a:r>
            <a:r>
              <a:rPr lang="it-IT" sz="2000" dirty="0" smtClean="0">
                <a:latin typeface="Arial" pitchFamily="34" charset="0"/>
                <a:cs typeface="Arial" pitchFamily="34" charset="0"/>
              </a:rPr>
              <a:t> di essere sottoposto ad accertamenti diagnostici e di eseguire un programma terapeutico e socio-riabilitativo. </a:t>
            </a:r>
          </a:p>
          <a:p>
            <a:endParaRPr lang="it-IT" sz="2000" dirty="0" smtClean="0">
              <a:latin typeface="Arial" pitchFamily="34" charset="0"/>
              <a:cs typeface="Arial" pitchFamily="34" charset="0"/>
            </a:endParaRPr>
          </a:p>
        </p:txBody>
      </p:sp>
      <p:sp>
        <p:nvSpPr>
          <p:cNvPr id="12" name="Rettangolo 11"/>
          <p:cNvSpPr/>
          <p:nvPr/>
        </p:nvSpPr>
        <p:spPr>
          <a:xfrm>
            <a:off x="611560" y="4869160"/>
            <a:ext cx="8064896" cy="1323439"/>
          </a:xfrm>
          <a:prstGeom prst="rect">
            <a:avLst/>
          </a:prstGeom>
        </p:spPr>
        <p:txBody>
          <a:bodyPr wrap="square">
            <a:spAutoFit/>
          </a:bodyPr>
          <a:lstStyle/>
          <a:p>
            <a:r>
              <a:rPr lang="it-IT" sz="2000" dirty="0" smtClean="0">
                <a:latin typeface="Arial" pitchFamily="34" charset="0"/>
                <a:cs typeface="Arial" pitchFamily="34" charset="0"/>
              </a:rPr>
              <a:t>Qualora si tratti di </a:t>
            </a:r>
            <a:r>
              <a:rPr lang="it-IT" sz="2000" b="1" dirty="0" smtClean="0">
                <a:latin typeface="Arial" pitchFamily="34" charset="0"/>
                <a:cs typeface="Arial" pitchFamily="34" charset="0"/>
              </a:rPr>
              <a:t>persona minore di età </a:t>
            </a:r>
            <a:r>
              <a:rPr lang="it-IT" sz="2000" dirty="0" smtClean="0">
                <a:latin typeface="Arial" pitchFamily="34" charset="0"/>
                <a:cs typeface="Arial" pitchFamily="34" charset="0"/>
              </a:rPr>
              <a:t>o incapace di intendere e di volere </a:t>
            </a:r>
            <a:r>
              <a:rPr lang="it-IT" sz="2000" b="1" dirty="0" smtClean="0">
                <a:latin typeface="Arial" pitchFamily="34" charset="0"/>
                <a:cs typeface="Arial" pitchFamily="34" charset="0"/>
              </a:rPr>
              <a:t>la richiesta di intervento può essere fatta, oltre che personalmente dall'interessato</a:t>
            </a:r>
            <a:r>
              <a:rPr lang="it-IT" sz="2000" dirty="0" smtClean="0">
                <a:latin typeface="Arial" pitchFamily="34" charset="0"/>
                <a:cs typeface="Arial" pitchFamily="34" charset="0"/>
              </a:rPr>
              <a:t>, da coloro che esercitano su  di lui la potestà parentale o la tutela.</a:t>
            </a:r>
          </a:p>
        </p:txBody>
      </p:sp>
    </p:spTree>
    <p:extLst>
      <p:ext uri="{BB962C8B-B14F-4D97-AF65-F5344CB8AC3E}">
        <p14:creationId xmlns:p14="http://schemas.microsoft.com/office/powerpoint/2010/main" xmlns="" val="3460796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14340" name="Rectangle 20"/>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pic>
        <p:nvPicPr>
          <p:cNvPr id="14345"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3075" name="Picture 3" descr="C:\Users\Roby e Mara e Marty\Pictures\etichetta.png"/>
          <p:cNvPicPr>
            <a:picLocks noChangeAspect="1" noChangeArrowheads="1"/>
          </p:cNvPicPr>
          <p:nvPr/>
        </p:nvPicPr>
        <p:blipFill>
          <a:blip r:embed="rId3" cstate="print"/>
          <a:srcRect/>
          <a:stretch>
            <a:fillRect/>
          </a:stretch>
        </p:blipFill>
        <p:spPr bwMode="auto">
          <a:xfrm>
            <a:off x="7308304" y="5368800"/>
            <a:ext cx="1835696" cy="1489200"/>
          </a:xfrm>
          <a:prstGeom prst="rect">
            <a:avLst/>
          </a:prstGeom>
          <a:noFill/>
        </p:spPr>
      </p:pic>
      <p:sp>
        <p:nvSpPr>
          <p:cNvPr id="2" name="Rettangolo 1"/>
          <p:cNvSpPr/>
          <p:nvPr/>
        </p:nvSpPr>
        <p:spPr>
          <a:xfrm>
            <a:off x="3073076" y="332656"/>
            <a:ext cx="3055644" cy="46166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none">
            <a:spAutoFit/>
          </a:bodyPr>
          <a:lstStyle/>
          <a:p>
            <a:pPr algn="ctr"/>
            <a:r>
              <a:rPr lang="it-IT" sz="2400" b="1" dirty="0">
                <a:solidFill>
                  <a:srgbClr val="00B050"/>
                </a:solidFill>
                <a:latin typeface="Arial" pitchFamily="34" charset="0"/>
                <a:cs typeface="Arial" pitchFamily="34" charset="0"/>
              </a:rPr>
              <a:t>Regione </a:t>
            </a:r>
            <a:r>
              <a:rPr lang="it-IT" sz="2400" b="1" dirty="0" smtClean="0">
                <a:solidFill>
                  <a:srgbClr val="00B050"/>
                </a:solidFill>
                <a:latin typeface="Arial" pitchFamily="34" charset="0"/>
                <a:cs typeface="Arial" pitchFamily="34" charset="0"/>
              </a:rPr>
              <a:t>Lombardia</a:t>
            </a:r>
          </a:p>
        </p:txBody>
      </p:sp>
      <p:sp>
        <p:nvSpPr>
          <p:cNvPr id="3" name="Rettangolo 2"/>
          <p:cNvSpPr/>
          <p:nvPr/>
        </p:nvSpPr>
        <p:spPr>
          <a:xfrm>
            <a:off x="3043376" y="1484784"/>
            <a:ext cx="2967479" cy="369332"/>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wrap="none">
            <a:spAutoFit/>
          </a:bodyPr>
          <a:lstStyle/>
          <a:p>
            <a:r>
              <a:rPr lang="it-IT" dirty="0">
                <a:latin typeface="Arial" pitchFamily="34" charset="0"/>
                <a:cs typeface="Arial" pitchFamily="34" charset="0"/>
              </a:rPr>
              <a:t>I</a:t>
            </a:r>
            <a:r>
              <a:rPr lang="it-IT" dirty="0" smtClean="0">
                <a:latin typeface="Arial" pitchFamily="34" charset="0"/>
                <a:cs typeface="Arial" pitchFamily="34" charset="0"/>
              </a:rPr>
              <a:t>nquadramento </a:t>
            </a:r>
            <a:r>
              <a:rPr lang="it-IT" dirty="0">
                <a:latin typeface="Arial" pitchFamily="34" charset="0"/>
                <a:cs typeface="Arial" pitchFamily="34" charset="0"/>
              </a:rPr>
              <a:t>diagnostico</a:t>
            </a:r>
            <a:endParaRPr lang="en-US" dirty="0"/>
          </a:p>
        </p:txBody>
      </p:sp>
      <p:sp>
        <p:nvSpPr>
          <p:cNvPr id="4" name="Rettangolo 3"/>
          <p:cNvSpPr/>
          <p:nvPr/>
        </p:nvSpPr>
        <p:spPr>
          <a:xfrm>
            <a:off x="2286000" y="2699628"/>
            <a:ext cx="4572000" cy="369332"/>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a:spAutoFit/>
          </a:bodyPr>
          <a:lstStyle/>
          <a:p>
            <a:pPr algn="ctr"/>
            <a:r>
              <a:rPr lang="it-IT" dirty="0" smtClean="0">
                <a:latin typeface="Arial" pitchFamily="34" charset="0"/>
                <a:cs typeface="Arial" pitchFamily="34" charset="0"/>
              </a:rPr>
              <a:t>Valutazione del </a:t>
            </a:r>
            <a:r>
              <a:rPr lang="it-IT" dirty="0">
                <a:latin typeface="Arial" pitchFamily="34" charset="0"/>
                <a:cs typeface="Arial" pitchFamily="34" charset="0"/>
              </a:rPr>
              <a:t>rapporto con la sostanza </a:t>
            </a:r>
            <a:endParaRPr lang="en-US" dirty="0"/>
          </a:p>
        </p:txBody>
      </p:sp>
      <p:sp>
        <p:nvSpPr>
          <p:cNvPr id="5" name="Rettangolo 4"/>
          <p:cNvSpPr/>
          <p:nvPr/>
        </p:nvSpPr>
        <p:spPr>
          <a:xfrm>
            <a:off x="2953608" y="3923764"/>
            <a:ext cx="3236784" cy="369332"/>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wrap="none">
            <a:spAutoFit/>
          </a:bodyPr>
          <a:lstStyle/>
          <a:p>
            <a:r>
              <a:rPr lang="it-IT" dirty="0">
                <a:latin typeface="Arial" pitchFamily="34" charset="0"/>
                <a:cs typeface="Arial" pitchFamily="34" charset="0"/>
              </a:rPr>
              <a:t>evitando facili “</a:t>
            </a:r>
            <a:r>
              <a:rPr lang="it-IT" dirty="0" err="1">
                <a:latin typeface="Arial" pitchFamily="34" charset="0"/>
                <a:cs typeface="Arial" pitchFamily="34" charset="0"/>
              </a:rPr>
              <a:t>etichettamenti</a:t>
            </a:r>
            <a:r>
              <a:rPr lang="it-IT" dirty="0">
                <a:latin typeface="Arial" pitchFamily="34" charset="0"/>
                <a:cs typeface="Arial" pitchFamily="34" charset="0"/>
              </a:rPr>
              <a:t>”</a:t>
            </a:r>
            <a:endParaRPr lang="en-US" dirty="0"/>
          </a:p>
        </p:txBody>
      </p:sp>
      <p:sp>
        <p:nvSpPr>
          <p:cNvPr id="6" name="Rettangolo 5"/>
          <p:cNvSpPr/>
          <p:nvPr/>
        </p:nvSpPr>
        <p:spPr>
          <a:xfrm>
            <a:off x="2286000" y="5229200"/>
            <a:ext cx="4572000" cy="646331"/>
          </a:xfrm>
          <a:prstGeom prst="rect">
            <a:avLst/>
          </a:prstGeom>
          <a:ln>
            <a:solidFill>
              <a:srgbClr val="00B0F0"/>
            </a:solidFill>
          </a:ln>
        </p:spPr>
        <p:style>
          <a:lnRef idx="2">
            <a:schemeClr val="accent5"/>
          </a:lnRef>
          <a:fillRef idx="1">
            <a:schemeClr val="lt1"/>
          </a:fillRef>
          <a:effectRef idx="0">
            <a:schemeClr val="accent5"/>
          </a:effectRef>
          <a:fontRef idx="minor">
            <a:schemeClr val="dk1"/>
          </a:fontRef>
        </p:style>
        <p:txBody>
          <a:bodyPr>
            <a:spAutoFit/>
          </a:bodyPr>
          <a:lstStyle/>
          <a:p>
            <a:pPr algn="ctr"/>
            <a:r>
              <a:rPr lang="it-IT" dirty="0">
                <a:latin typeface="Arial" pitchFamily="34" charset="0"/>
                <a:cs typeface="Arial" pitchFamily="34" charset="0"/>
              </a:rPr>
              <a:t>che rischiano altrimenti di intrappolare il ragazzo a quella identità</a:t>
            </a:r>
            <a:endParaRPr lang="en-US" dirty="0"/>
          </a:p>
        </p:txBody>
      </p:sp>
      <p:sp>
        <p:nvSpPr>
          <p:cNvPr id="8" name="Freccia in giù 7"/>
          <p:cNvSpPr/>
          <p:nvPr/>
        </p:nvSpPr>
        <p:spPr>
          <a:xfrm>
            <a:off x="4427984" y="2085408"/>
            <a:ext cx="288032" cy="432048"/>
          </a:xfrm>
          <a:prstGeom prst="down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ccia in giù 14"/>
          <p:cNvSpPr/>
          <p:nvPr/>
        </p:nvSpPr>
        <p:spPr>
          <a:xfrm>
            <a:off x="4418722" y="3284984"/>
            <a:ext cx="288032" cy="432048"/>
          </a:xfrm>
          <a:prstGeom prst="down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ccia in giù 15"/>
          <p:cNvSpPr/>
          <p:nvPr/>
        </p:nvSpPr>
        <p:spPr>
          <a:xfrm>
            <a:off x="4428347" y="4509120"/>
            <a:ext cx="288032" cy="432048"/>
          </a:xfrm>
          <a:prstGeom prst="downArrow">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13053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539552" y="3645024"/>
            <a:ext cx="8280920" cy="2952328"/>
          </a:xfrm>
        </p:spPr>
        <p:txBody>
          <a:bodyPr>
            <a:noAutofit/>
          </a:bodyPr>
          <a:lstStyle/>
          <a:p>
            <a:pPr algn="l"/>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
            </a:r>
            <a:br>
              <a:rPr lang="it-IT" sz="2200" dirty="0" smtClean="0">
                <a:latin typeface="Arial" pitchFamily="34" charset="0"/>
                <a:cs typeface="Arial" pitchFamily="34" charset="0"/>
              </a:rPr>
            </a:br>
            <a:r>
              <a:rPr lang="it-IT" sz="2200" dirty="0" smtClean="0">
                <a:latin typeface="Arial" pitchFamily="34" charset="0"/>
                <a:cs typeface="Arial" pitchFamily="34" charset="0"/>
              </a:rPr>
              <a:t>Proposte che intendono perseguire la remissione del “sintomo specifico”, ma che non possono concentrarsi solo su esso, o ritenerlo necessariamente l’obiettivo da raggiungere considerando come aleatori gli altri obiettivi evolutivi.</a:t>
            </a:r>
            <a:r>
              <a:rPr lang="it-IT" sz="2200" dirty="0" smtClean="0"/>
              <a:t/>
            </a:r>
            <a:br>
              <a:rPr lang="it-IT" sz="2200" dirty="0" smtClean="0"/>
            </a:br>
            <a:endParaRPr lang="it-IT" sz="2200" b="1" dirty="0">
              <a:solidFill>
                <a:srgbClr val="FF9900"/>
              </a:solidFill>
            </a:endParaRPr>
          </a:p>
        </p:txBody>
      </p:sp>
      <p:sp>
        <p:nvSpPr>
          <p:cNvPr id="14339"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14340" name="Rectangle 20"/>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pic>
        <p:nvPicPr>
          <p:cNvPr id="14345"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10" name="Immagine 2"/>
          <p:cNvPicPr>
            <a:picLocks noChangeAspect="1"/>
          </p:cNvPicPr>
          <p:nvPr/>
        </p:nvPicPr>
        <p:blipFill>
          <a:blip r:embed="rId3" cstate="print"/>
          <a:srcRect/>
          <a:stretch>
            <a:fillRect/>
          </a:stretch>
        </p:blipFill>
        <p:spPr bwMode="auto">
          <a:xfrm>
            <a:off x="5147934" y="1124744"/>
            <a:ext cx="3672668" cy="2952328"/>
          </a:xfrm>
          <a:prstGeom prst="rect">
            <a:avLst/>
          </a:prstGeom>
          <a:noFill/>
          <a:ln w="9525">
            <a:noFill/>
            <a:miter lim="800000"/>
            <a:headEnd/>
            <a:tailEnd/>
          </a:ln>
        </p:spPr>
      </p:pic>
      <p:sp>
        <p:nvSpPr>
          <p:cNvPr id="11" name="Rettangolo 10"/>
          <p:cNvSpPr/>
          <p:nvPr/>
        </p:nvSpPr>
        <p:spPr>
          <a:xfrm>
            <a:off x="467544" y="0"/>
            <a:ext cx="4608512" cy="2062103"/>
          </a:xfrm>
          <a:prstGeom prst="rect">
            <a:avLst/>
          </a:prstGeom>
        </p:spPr>
        <p:txBody>
          <a:bodyPr wrap="square">
            <a:spAutoFit/>
          </a:bodyPr>
          <a:lstStyle/>
          <a:p>
            <a:endParaRPr lang="it-IT" sz="2200" dirty="0" smtClean="0">
              <a:latin typeface="Arial" pitchFamily="34" charset="0"/>
              <a:cs typeface="Arial" pitchFamily="34" charset="0"/>
            </a:endParaRPr>
          </a:p>
          <a:p>
            <a:r>
              <a:rPr lang="it-IT" sz="2200" dirty="0" smtClean="0">
                <a:latin typeface="Arial" pitchFamily="34" charset="0"/>
                <a:cs typeface="Arial" pitchFamily="34" charset="0"/>
              </a:rPr>
              <a:t>Inquadramento diagnostico, che rilevando i fattori di rischio e quelli di protezione, può trasformarsi già come prima azione di cura</a:t>
            </a:r>
            <a:r>
              <a:rPr lang="it-IT" sz="2000" dirty="0" smtClean="0">
                <a:latin typeface="Arial" pitchFamily="34" charset="0"/>
                <a:cs typeface="Arial" pitchFamily="34" charset="0"/>
              </a:rPr>
              <a:t>.</a:t>
            </a:r>
            <a:endParaRPr lang="it-IT" dirty="0" smtClean="0">
              <a:latin typeface="Arial" pitchFamily="34" charset="0"/>
              <a:cs typeface="Arial" pitchFamily="34" charset="0"/>
            </a:endParaRPr>
          </a:p>
          <a:p>
            <a:endParaRPr lang="it-IT" dirty="0"/>
          </a:p>
        </p:txBody>
      </p:sp>
      <p:sp>
        <p:nvSpPr>
          <p:cNvPr id="8" name="Rettangolo 7"/>
          <p:cNvSpPr/>
          <p:nvPr/>
        </p:nvSpPr>
        <p:spPr>
          <a:xfrm>
            <a:off x="683568" y="2492896"/>
            <a:ext cx="4572000" cy="1446550"/>
          </a:xfrm>
          <a:prstGeom prst="rect">
            <a:avLst/>
          </a:prstGeom>
        </p:spPr>
        <p:txBody>
          <a:bodyPr>
            <a:spAutoFit/>
          </a:bodyPr>
          <a:lstStyle/>
          <a:p>
            <a:r>
              <a:rPr lang="it-IT" sz="2200" dirty="0" smtClean="0">
                <a:latin typeface="Arial" pitchFamily="34" charset="0"/>
                <a:cs typeface="Arial" pitchFamily="34" charset="0"/>
              </a:rPr>
              <a:t>La valutazione deve prevedere interventi che possano essere quanto più possibile adeguati all’età del soggetto.</a:t>
            </a:r>
            <a:endParaRPr lang="it-IT" sz="2200" dirty="0"/>
          </a:p>
        </p:txBody>
      </p:sp>
    </p:spTree>
    <p:extLst>
      <p:ext uri="{BB962C8B-B14F-4D97-AF65-F5344CB8AC3E}">
        <p14:creationId xmlns:p14="http://schemas.microsoft.com/office/powerpoint/2010/main" xmlns="" val="3825094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5"/>
          <p:cNvSpPr>
            <a:spLocks noChangeArrowheads="1"/>
          </p:cNvSpPr>
          <p:nvPr/>
        </p:nvSpPr>
        <p:spPr bwMode="auto">
          <a:xfrm>
            <a:off x="3419475" y="5445125"/>
            <a:ext cx="5472113" cy="431800"/>
          </a:xfrm>
          <a:prstGeom prst="rect">
            <a:avLst/>
          </a:prstGeom>
          <a:noFill/>
          <a:ln w="9525">
            <a:noFill/>
            <a:miter lim="800000"/>
            <a:headEnd/>
            <a:tailEnd/>
          </a:ln>
        </p:spPr>
        <p:txBody>
          <a:bodyPr/>
          <a:lstStyle/>
          <a:p>
            <a:pPr algn="r">
              <a:lnSpc>
                <a:spcPct val="120000"/>
              </a:lnSpc>
              <a:spcBef>
                <a:spcPct val="20000"/>
              </a:spcBef>
            </a:pPr>
            <a:endParaRPr lang="it-IT" sz="2000" b="1" i="1">
              <a:solidFill>
                <a:schemeClr val="bg2"/>
              </a:solidFill>
              <a:latin typeface="Tahoma" pitchFamily="34" charset="0"/>
            </a:endParaRPr>
          </a:p>
        </p:txBody>
      </p:sp>
      <p:sp>
        <p:nvSpPr>
          <p:cNvPr id="69637" name="Line 26"/>
          <p:cNvSpPr>
            <a:spLocks noChangeShapeType="1"/>
          </p:cNvSpPr>
          <p:nvPr/>
        </p:nvSpPr>
        <p:spPr bwMode="auto">
          <a:xfrm>
            <a:off x="1547813" y="6094413"/>
            <a:ext cx="7596187" cy="0"/>
          </a:xfrm>
          <a:prstGeom prst="line">
            <a:avLst/>
          </a:prstGeom>
          <a:noFill/>
          <a:ln w="9525">
            <a:solidFill>
              <a:srgbClr val="006600"/>
            </a:solidFill>
            <a:round/>
            <a:headEnd/>
            <a:tailEnd/>
          </a:ln>
        </p:spPr>
        <p:txBody>
          <a:bodyPr/>
          <a:lstStyle/>
          <a:p>
            <a:endParaRPr lang="it-IT"/>
          </a:p>
        </p:txBody>
      </p:sp>
      <p:sp>
        <p:nvSpPr>
          <p:cNvPr id="69638"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pic>
        <p:nvPicPr>
          <p:cNvPr id="69639"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69640"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sp>
        <p:nvSpPr>
          <p:cNvPr id="11" name="Rettangolo 10"/>
          <p:cNvSpPr/>
          <p:nvPr/>
        </p:nvSpPr>
        <p:spPr>
          <a:xfrm>
            <a:off x="611188" y="620713"/>
            <a:ext cx="7993062" cy="6002337"/>
          </a:xfrm>
          <a:prstGeom prst="rect">
            <a:avLst/>
          </a:prstGeom>
        </p:spPr>
        <p:txBody>
          <a:bodyPr>
            <a:spAutoFit/>
          </a:bodyPr>
          <a:lstStyle/>
          <a:p>
            <a:pPr marL="324000" indent="-342900" algn="ctr">
              <a:spcBef>
                <a:spcPts val="0"/>
              </a:spcBef>
              <a:buClr>
                <a:srgbClr val="006600"/>
              </a:buClr>
              <a:defRPr/>
            </a:pPr>
            <a:r>
              <a:rPr lang="it-IT" sz="2400" b="1" dirty="0">
                <a:solidFill>
                  <a:srgbClr val="FF9900"/>
                </a:solidFill>
                <a:latin typeface="Arial" pitchFamily="34" charset="0"/>
                <a:cs typeface="Arial" pitchFamily="34" charset="0"/>
              </a:rPr>
              <a:t>Fattori di rischio</a:t>
            </a:r>
          </a:p>
          <a:p>
            <a:pPr marL="324000" indent="-342900" algn="ctr">
              <a:spcBef>
                <a:spcPts val="0"/>
              </a:spcBef>
              <a:buClr>
                <a:srgbClr val="006600"/>
              </a:buClr>
              <a:defRPr/>
            </a:pPr>
            <a:r>
              <a:rPr lang="it-IT" sz="1600" dirty="0">
                <a:latin typeface="Arial" pitchFamily="34" charset="0"/>
                <a:cs typeface="Arial" pitchFamily="34" charset="0"/>
              </a:rPr>
              <a:t>(</a:t>
            </a:r>
            <a:r>
              <a:rPr lang="it-IT" sz="1600" dirty="0" err="1">
                <a:latin typeface="Arial" pitchFamily="34" charset="0"/>
                <a:cs typeface="Arial" pitchFamily="34" charset="0"/>
              </a:rPr>
              <a:t>Sadock</a:t>
            </a:r>
            <a:r>
              <a:rPr lang="it-IT" sz="1600" dirty="0">
                <a:latin typeface="Arial" pitchFamily="34" charset="0"/>
                <a:cs typeface="Arial" pitchFamily="34" charset="0"/>
              </a:rPr>
              <a:t> 2007)</a:t>
            </a:r>
          </a:p>
          <a:p>
            <a:pPr indent="-342900">
              <a:defRPr/>
            </a:pPr>
            <a:endParaRPr lang="it-IT" sz="2000" b="1" dirty="0">
              <a:latin typeface="Arial" pitchFamily="34" charset="0"/>
              <a:cs typeface="Arial" pitchFamily="34" charset="0"/>
            </a:endParaRPr>
          </a:p>
          <a:p>
            <a:pPr marL="342900" indent="-342900">
              <a:buClr>
                <a:srgbClr val="FF9900"/>
              </a:buClr>
              <a:buFont typeface="Wingdings" pitchFamily="2" charset="2"/>
              <a:buChar char="ü"/>
              <a:defRPr/>
            </a:pPr>
            <a:r>
              <a:rPr lang="it-IT" sz="2400" dirty="0">
                <a:latin typeface="Arial" pitchFamily="34" charset="0"/>
                <a:cs typeface="Arial" pitchFamily="34" charset="0"/>
              </a:rPr>
              <a:t>Familiarità per uso di sostanze stupefacenti</a:t>
            </a:r>
          </a:p>
          <a:p>
            <a:pPr marL="342900" indent="-342900">
              <a:buClr>
                <a:srgbClr val="FF9900"/>
              </a:buClr>
              <a:buFont typeface="Wingdings" pitchFamily="2" charset="2"/>
              <a:buChar char="ü"/>
              <a:defRPr/>
            </a:pPr>
            <a:r>
              <a:rPr lang="it-IT" sz="2400" dirty="0">
                <a:latin typeface="Arial" pitchFamily="34" charset="0"/>
                <a:cs typeface="Arial" pitchFamily="34" charset="0"/>
              </a:rPr>
              <a:t>Eventi traumatici del minore e del nucleo familiare o ricorrenti conflitti familiari</a:t>
            </a:r>
          </a:p>
          <a:p>
            <a:pPr marL="342900" indent="-342900">
              <a:buClr>
                <a:srgbClr val="FF9900"/>
              </a:buClr>
              <a:buFont typeface="Wingdings" pitchFamily="2" charset="2"/>
              <a:buChar char="ü"/>
              <a:defRPr/>
            </a:pPr>
            <a:r>
              <a:rPr lang="it-IT" sz="2400" dirty="0">
                <a:latin typeface="Arial" pitchFamily="34" charset="0"/>
                <a:cs typeface="Arial" pitchFamily="34" charset="0"/>
              </a:rPr>
              <a:t>Mancanza di controllo da parte dei genitori, scarso supporto familiare</a:t>
            </a:r>
          </a:p>
          <a:p>
            <a:pPr marL="342900" indent="-342900">
              <a:buClr>
                <a:srgbClr val="FF9900"/>
              </a:buClr>
              <a:buFont typeface="Wingdings" pitchFamily="2" charset="2"/>
              <a:buChar char="ü"/>
              <a:defRPr/>
            </a:pPr>
            <a:r>
              <a:rPr lang="it-IT" sz="2400" dirty="0">
                <a:latin typeface="Arial" pitchFamily="34" charset="0"/>
                <a:cs typeface="Arial" pitchFamily="34" charset="0"/>
              </a:rPr>
              <a:t>Precoce attività sessuale</a:t>
            </a:r>
          </a:p>
          <a:p>
            <a:pPr marL="342900" indent="-342900">
              <a:buClr>
                <a:srgbClr val="FF9900"/>
              </a:buClr>
              <a:buFont typeface="Wingdings" pitchFamily="2" charset="2"/>
              <a:buChar char="ü"/>
              <a:defRPr/>
            </a:pPr>
            <a:r>
              <a:rPr lang="it-IT" sz="2400" dirty="0">
                <a:latin typeface="Arial" pitchFamily="34" charset="0"/>
                <a:cs typeface="Arial" pitchFamily="34" charset="0"/>
              </a:rPr>
              <a:t>Difficoltà del controllo degli impulsi, iperattività, disturbi di condotta</a:t>
            </a:r>
          </a:p>
          <a:p>
            <a:pPr marL="342900" indent="-342900">
              <a:buClr>
                <a:srgbClr val="FF9900"/>
              </a:buClr>
              <a:buFont typeface="Wingdings" pitchFamily="2" charset="2"/>
              <a:buChar char="ü"/>
              <a:defRPr/>
            </a:pPr>
            <a:r>
              <a:rPr lang="it-IT" sz="2400" dirty="0">
                <a:latin typeface="Arial" pitchFamily="34" charset="0"/>
                <a:cs typeface="Arial" pitchFamily="34" charset="0"/>
              </a:rPr>
              <a:t>Eventi stressanti, esperienze di fallimento o abbandono o rifiuto</a:t>
            </a:r>
          </a:p>
          <a:p>
            <a:pPr marL="342900" indent="-342900">
              <a:buClr>
                <a:srgbClr val="FF9900"/>
              </a:buClr>
              <a:buFont typeface="Wingdings" pitchFamily="2" charset="2"/>
              <a:buChar char="ü"/>
              <a:defRPr/>
            </a:pPr>
            <a:r>
              <a:rPr lang="it-IT" sz="2400" dirty="0">
                <a:latin typeface="Arial" pitchFamily="34" charset="0"/>
                <a:cs typeface="Arial" pitchFamily="34" charset="0"/>
              </a:rPr>
              <a:t>Contesto allargato deprivato (sociale, ambientale)</a:t>
            </a:r>
          </a:p>
          <a:p>
            <a:pPr marL="342900" indent="-342900">
              <a:buClr>
                <a:srgbClr val="FFC000"/>
              </a:buClr>
              <a:buFont typeface="Wingdings" pitchFamily="2" charset="2"/>
              <a:buChar char="ü"/>
              <a:defRPr/>
            </a:pPr>
            <a:endParaRPr lang="it-IT" sz="2000" dirty="0">
              <a:latin typeface="Arial" pitchFamily="34" charset="0"/>
              <a:cs typeface="Arial" pitchFamily="34" charset="0"/>
            </a:endParaRPr>
          </a:p>
          <a:p>
            <a:pPr marL="342900" indent="-342900">
              <a:buClr>
                <a:srgbClr val="FFC000"/>
              </a:buClr>
              <a:buFont typeface="Wingdings" pitchFamily="2" charset="2"/>
              <a:buChar char="ü"/>
              <a:defRPr/>
            </a:pPr>
            <a:endParaRPr lang="it-IT" sz="2000" dirty="0">
              <a:latin typeface="Arial" pitchFamily="34" charset="0"/>
              <a:cs typeface="Arial" pitchFamily="34" charset="0"/>
            </a:endParaRPr>
          </a:p>
          <a:p>
            <a:pPr marL="342900" indent="-342900">
              <a:buClr>
                <a:srgbClr val="FFC000"/>
              </a:buClr>
              <a:buFont typeface="Wingdings" pitchFamily="2" charset="2"/>
              <a:buChar char="ü"/>
              <a:defRPr/>
            </a:pPr>
            <a:endParaRPr lang="it-IT" sz="2000" dirty="0">
              <a:latin typeface="Arial" pitchFamily="34" charset="0"/>
              <a:cs typeface="Arial" pitchFamily="34" charset="0"/>
            </a:endParaRPr>
          </a:p>
        </p:txBody>
      </p:sp>
    </p:spTree>
    <p:extLst>
      <p:ext uri="{BB962C8B-B14F-4D97-AF65-F5344CB8AC3E}">
        <p14:creationId xmlns:p14="http://schemas.microsoft.com/office/powerpoint/2010/main" xmlns="" val="1936571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5"/>
          <p:cNvSpPr>
            <a:spLocks noChangeArrowheads="1"/>
          </p:cNvSpPr>
          <p:nvPr/>
        </p:nvSpPr>
        <p:spPr bwMode="auto">
          <a:xfrm>
            <a:off x="3419475" y="5445125"/>
            <a:ext cx="5472113" cy="431800"/>
          </a:xfrm>
          <a:prstGeom prst="rect">
            <a:avLst/>
          </a:prstGeom>
          <a:noFill/>
          <a:ln w="9525">
            <a:noFill/>
            <a:miter lim="800000"/>
            <a:headEnd/>
            <a:tailEnd/>
          </a:ln>
        </p:spPr>
        <p:txBody>
          <a:bodyPr/>
          <a:lstStyle/>
          <a:p>
            <a:pPr algn="r">
              <a:lnSpc>
                <a:spcPct val="120000"/>
              </a:lnSpc>
              <a:spcBef>
                <a:spcPct val="20000"/>
              </a:spcBef>
            </a:pPr>
            <a:endParaRPr lang="it-IT" sz="2000" b="1" i="1">
              <a:solidFill>
                <a:schemeClr val="bg2"/>
              </a:solidFill>
              <a:latin typeface="Tahoma" pitchFamily="34" charset="0"/>
            </a:endParaRPr>
          </a:p>
        </p:txBody>
      </p:sp>
      <p:sp>
        <p:nvSpPr>
          <p:cNvPr id="70661" name="Line 26"/>
          <p:cNvSpPr>
            <a:spLocks noChangeShapeType="1"/>
          </p:cNvSpPr>
          <p:nvPr/>
        </p:nvSpPr>
        <p:spPr bwMode="auto">
          <a:xfrm>
            <a:off x="1547813" y="6094413"/>
            <a:ext cx="7596187" cy="0"/>
          </a:xfrm>
          <a:prstGeom prst="line">
            <a:avLst/>
          </a:prstGeom>
          <a:noFill/>
          <a:ln w="9525">
            <a:solidFill>
              <a:srgbClr val="006600"/>
            </a:solidFill>
            <a:round/>
            <a:headEnd/>
            <a:tailEnd/>
          </a:ln>
        </p:spPr>
        <p:txBody>
          <a:bodyPr/>
          <a:lstStyle/>
          <a:p>
            <a:endParaRPr lang="it-IT"/>
          </a:p>
        </p:txBody>
      </p:sp>
      <p:sp>
        <p:nvSpPr>
          <p:cNvPr id="70662" name="Text Box 27"/>
          <p:cNvSpPr txBox="1">
            <a:spLocks noChangeArrowheads="1"/>
          </p:cNvSpPr>
          <p:nvPr/>
        </p:nvSpPr>
        <p:spPr bwMode="auto">
          <a:xfrm rot="-5400000">
            <a:off x="-2046287" y="3925888"/>
            <a:ext cx="5589587" cy="274637"/>
          </a:xfrm>
          <a:prstGeom prst="rect">
            <a:avLst/>
          </a:prstGeom>
          <a:noFill/>
          <a:ln w="9525">
            <a:noFill/>
            <a:miter lim="800000"/>
            <a:headEnd/>
            <a:tailEnd/>
          </a:ln>
        </p:spPr>
        <p:txBody>
          <a:bodyPr lIns="54000" rIns="54000">
            <a:spAutoFit/>
          </a:bodyPr>
          <a:lstStyle/>
          <a:p>
            <a:pPr marL="177800">
              <a:spcBef>
                <a:spcPct val="50000"/>
              </a:spcBef>
            </a:pPr>
            <a:endParaRPr lang="en-US" sz="1200" b="1" i="1"/>
          </a:p>
        </p:txBody>
      </p:sp>
      <p:pic>
        <p:nvPicPr>
          <p:cNvPr id="70663"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70664"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sp>
        <p:nvSpPr>
          <p:cNvPr id="11" name="Rettangolo 10"/>
          <p:cNvSpPr/>
          <p:nvPr/>
        </p:nvSpPr>
        <p:spPr>
          <a:xfrm>
            <a:off x="611188" y="620713"/>
            <a:ext cx="7993062" cy="4524375"/>
          </a:xfrm>
          <a:prstGeom prst="rect">
            <a:avLst/>
          </a:prstGeom>
        </p:spPr>
        <p:txBody>
          <a:bodyPr>
            <a:spAutoFit/>
          </a:bodyPr>
          <a:lstStyle/>
          <a:p>
            <a:pPr marL="342900" indent="-342900" algn="ctr">
              <a:spcBef>
                <a:spcPct val="50000"/>
              </a:spcBef>
              <a:buClr>
                <a:srgbClr val="006600"/>
              </a:buClr>
              <a:defRPr/>
            </a:pPr>
            <a:r>
              <a:rPr lang="it-IT" sz="3200" b="1" dirty="0">
                <a:solidFill>
                  <a:srgbClr val="FF9900"/>
                </a:solidFill>
                <a:latin typeface="Arial" pitchFamily="34" charset="0"/>
                <a:cs typeface="Arial" pitchFamily="34" charset="0"/>
              </a:rPr>
              <a:t>Fattori protettivi</a:t>
            </a:r>
          </a:p>
          <a:p>
            <a:pPr indent="-342900">
              <a:defRPr/>
            </a:pPr>
            <a:endParaRPr lang="it-IT" sz="2800" dirty="0">
              <a:latin typeface="Arial" pitchFamily="34" charset="0"/>
              <a:cs typeface="Arial" pitchFamily="34" charset="0"/>
            </a:endParaRPr>
          </a:p>
          <a:p>
            <a:pPr marL="342900" indent="-342900">
              <a:spcBef>
                <a:spcPts val="0"/>
              </a:spcBef>
              <a:buClr>
                <a:srgbClr val="FF9900"/>
              </a:buClr>
              <a:buFont typeface="Wingdings" pitchFamily="2" charset="2"/>
              <a:buChar char="ü"/>
              <a:defRPr/>
            </a:pPr>
            <a:r>
              <a:rPr lang="it-IT" sz="2400" dirty="0">
                <a:latin typeface="Arial" pitchFamily="34" charset="0"/>
                <a:cs typeface="Arial" pitchFamily="34" charset="0"/>
              </a:rPr>
              <a:t>Valori e modelli familiari</a:t>
            </a:r>
          </a:p>
          <a:p>
            <a:pPr marL="342900" indent="-342900">
              <a:spcBef>
                <a:spcPts val="0"/>
              </a:spcBef>
              <a:buClr>
                <a:srgbClr val="FF9900"/>
              </a:buClr>
              <a:buFont typeface="Wingdings" pitchFamily="2" charset="2"/>
              <a:buChar char="ü"/>
              <a:defRPr/>
            </a:pPr>
            <a:r>
              <a:rPr lang="it-IT" sz="2400" dirty="0">
                <a:latin typeface="Arial" pitchFamily="34" charset="0"/>
                <a:cs typeface="Arial" pitchFamily="34" charset="0"/>
              </a:rPr>
              <a:t>Capacità empatiche genitoriali</a:t>
            </a:r>
          </a:p>
          <a:p>
            <a:pPr marL="342900" indent="-342900">
              <a:spcBef>
                <a:spcPts val="0"/>
              </a:spcBef>
              <a:buClr>
                <a:srgbClr val="FF9900"/>
              </a:buClr>
              <a:buFont typeface="Wingdings" pitchFamily="2" charset="2"/>
              <a:buChar char="ü"/>
              <a:defRPr/>
            </a:pPr>
            <a:r>
              <a:rPr lang="it-IT" sz="2400" dirty="0">
                <a:latin typeface="Arial" pitchFamily="34" charset="0"/>
                <a:cs typeface="Arial" pitchFamily="34" charset="0"/>
              </a:rPr>
              <a:t>Famiglia allargata</a:t>
            </a:r>
          </a:p>
          <a:p>
            <a:pPr marL="342000" indent="-342900">
              <a:spcBef>
                <a:spcPts val="0"/>
              </a:spcBef>
              <a:buClr>
                <a:srgbClr val="FF9900"/>
              </a:buClr>
              <a:buFont typeface="Wingdings" pitchFamily="2" charset="2"/>
              <a:buChar char="ü"/>
              <a:defRPr/>
            </a:pPr>
            <a:r>
              <a:rPr lang="it-IT" sz="2400" dirty="0">
                <a:latin typeface="Arial" pitchFamily="34" charset="0"/>
                <a:cs typeface="Arial" pitchFamily="34" charset="0"/>
              </a:rPr>
              <a:t>Contesti di riferimento con figure adulte significative (scuola, sport, oratori)</a:t>
            </a:r>
          </a:p>
          <a:p>
            <a:pPr marL="342900" indent="-342900">
              <a:spcBef>
                <a:spcPts val="0"/>
              </a:spcBef>
              <a:buClr>
                <a:srgbClr val="FF9900"/>
              </a:buClr>
              <a:buFont typeface="Wingdings" pitchFamily="2" charset="2"/>
              <a:buChar char="ü"/>
              <a:defRPr/>
            </a:pPr>
            <a:r>
              <a:rPr lang="it-IT" sz="2400" dirty="0">
                <a:latin typeface="Arial" pitchFamily="34" charset="0"/>
                <a:cs typeface="Arial" pitchFamily="34" charset="0"/>
              </a:rPr>
              <a:t>Desiderio di cambiamento</a:t>
            </a:r>
          </a:p>
          <a:p>
            <a:pPr marL="342900" indent="-342900">
              <a:spcBef>
                <a:spcPts val="0"/>
              </a:spcBef>
              <a:buClr>
                <a:srgbClr val="FF9900"/>
              </a:buClr>
              <a:buFont typeface="Wingdings" pitchFamily="2" charset="2"/>
              <a:buChar char="ü"/>
              <a:defRPr/>
            </a:pPr>
            <a:r>
              <a:rPr lang="it-IT" sz="2400" dirty="0">
                <a:latin typeface="Arial" pitchFamily="34" charset="0"/>
                <a:cs typeface="Arial" pitchFamily="34" charset="0"/>
              </a:rPr>
              <a:t>Risorse personali del ragazzo</a:t>
            </a:r>
          </a:p>
          <a:p>
            <a:pPr marL="342900" indent="-342900">
              <a:buClr>
                <a:srgbClr val="FF9900"/>
              </a:buClr>
              <a:buFont typeface="Wingdings" pitchFamily="2" charset="2"/>
              <a:buChar char="ü"/>
              <a:defRPr/>
            </a:pPr>
            <a:endParaRPr lang="it-IT" sz="2000" dirty="0">
              <a:latin typeface="Arial" pitchFamily="34" charset="0"/>
              <a:cs typeface="Arial" pitchFamily="34" charset="0"/>
            </a:endParaRPr>
          </a:p>
          <a:p>
            <a:pPr marL="342900" indent="-342900">
              <a:buClr>
                <a:srgbClr val="FF9900"/>
              </a:buClr>
              <a:buFont typeface="Wingdings" pitchFamily="2" charset="2"/>
              <a:buChar char="ü"/>
              <a:defRPr/>
            </a:pPr>
            <a:endParaRPr lang="it-IT" sz="2000" dirty="0">
              <a:latin typeface="Arial" pitchFamily="34" charset="0"/>
              <a:cs typeface="Arial" pitchFamily="34" charset="0"/>
            </a:endParaRPr>
          </a:p>
          <a:p>
            <a:pPr marL="342900" indent="-342900">
              <a:buClr>
                <a:srgbClr val="FFC000"/>
              </a:buClr>
              <a:buFont typeface="Wingdings" pitchFamily="2" charset="2"/>
              <a:buChar char="ü"/>
              <a:defRPr/>
            </a:pPr>
            <a:endParaRPr lang="it-IT" sz="2000" dirty="0">
              <a:latin typeface="Arial" pitchFamily="34" charset="0"/>
              <a:cs typeface="Arial" pitchFamily="34" charset="0"/>
            </a:endParaRPr>
          </a:p>
        </p:txBody>
      </p:sp>
    </p:spTree>
    <p:extLst>
      <p:ext uri="{BB962C8B-B14F-4D97-AF65-F5344CB8AC3E}">
        <p14:creationId xmlns:p14="http://schemas.microsoft.com/office/powerpoint/2010/main" xmlns="" val="3973379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467544" y="1815107"/>
            <a:ext cx="8607255" cy="4163417"/>
          </a:xfrm>
        </p:spPr>
        <p:txBody>
          <a:bodyPr>
            <a:normAutofit/>
          </a:bodyPr>
          <a:lstStyle/>
          <a:p>
            <a:pPr algn="l" eaLnBrk="1" hangingPunct="1">
              <a:lnSpc>
                <a:spcPct val="80000"/>
              </a:lnSpc>
            </a:pPr>
            <a:endParaRPr lang="it-IT" sz="1800" dirty="0"/>
          </a:p>
          <a:p>
            <a:pPr algn="l">
              <a:lnSpc>
                <a:spcPct val="80000"/>
              </a:lnSpc>
              <a:buClr>
                <a:srgbClr val="FF9900"/>
              </a:buClr>
              <a:buFont typeface="Wingdings" pitchFamily="2" charset="2"/>
              <a:buChar char="Ø"/>
            </a:pPr>
            <a:endParaRPr lang="it-IT" sz="1800" dirty="0"/>
          </a:p>
          <a:p>
            <a:pPr algn="l">
              <a:lnSpc>
                <a:spcPct val="80000"/>
              </a:lnSpc>
              <a:buClr>
                <a:srgbClr val="FF9900"/>
              </a:buClr>
              <a:buFont typeface="Wingdings" pitchFamily="2" charset="2"/>
              <a:buChar char="Ø"/>
            </a:pPr>
            <a:endParaRPr lang="it-IT" sz="1600" dirty="0"/>
          </a:p>
          <a:p>
            <a:pPr algn="l">
              <a:lnSpc>
                <a:spcPct val="80000"/>
              </a:lnSpc>
              <a:buClr>
                <a:srgbClr val="FF9900"/>
              </a:buClr>
              <a:buFont typeface="Wingdings" pitchFamily="2" charset="2"/>
              <a:buChar char="Ø"/>
            </a:pPr>
            <a:endParaRPr lang="it-IT" sz="1600" dirty="0"/>
          </a:p>
          <a:p>
            <a:pPr algn="l">
              <a:lnSpc>
                <a:spcPct val="80000"/>
              </a:lnSpc>
              <a:buClr>
                <a:srgbClr val="FF9900"/>
              </a:buClr>
              <a:buFont typeface="Wingdings" pitchFamily="2" charset="2"/>
              <a:buChar char="Ø"/>
            </a:pPr>
            <a:endParaRPr lang="it-IT" sz="1600" dirty="0"/>
          </a:p>
        </p:txBody>
      </p:sp>
      <p:sp>
        <p:nvSpPr>
          <p:cNvPr id="15363"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pic>
        <p:nvPicPr>
          <p:cNvPr id="15367" name="Picture 8" descr="LOGOREG"/>
          <p:cNvPicPr>
            <a:picLocks noChangeAspect="1" noChangeArrowheads="1"/>
          </p:cNvPicPr>
          <p:nvPr/>
        </p:nvPicPr>
        <p:blipFill>
          <a:blip r:embed="rId3" cstate="print"/>
          <a:srcRect/>
          <a:stretch>
            <a:fillRect/>
          </a:stretch>
        </p:blipFill>
        <p:spPr bwMode="auto">
          <a:xfrm>
            <a:off x="7991475" y="0"/>
            <a:ext cx="1152525" cy="1085850"/>
          </a:xfrm>
          <a:prstGeom prst="rect">
            <a:avLst/>
          </a:prstGeom>
          <a:noFill/>
          <a:ln w="9525">
            <a:noFill/>
            <a:miter lim="800000"/>
            <a:headEnd/>
            <a:tailEnd/>
          </a:ln>
        </p:spPr>
      </p:pic>
      <p:pic>
        <p:nvPicPr>
          <p:cNvPr id="2" name="Immagine 1">
            <a:extLst>
              <a:ext uri="{FF2B5EF4-FFF2-40B4-BE49-F238E27FC236}">
                <a16:creationId xmlns:a16="http://schemas.microsoft.com/office/drawing/2014/main" xmlns="" id="{AE539831-7DDE-4CDF-99D6-04B39971DD98}"/>
              </a:ext>
            </a:extLst>
          </p:cNvPr>
          <p:cNvPicPr>
            <a:picLocks noChangeAspect="1"/>
          </p:cNvPicPr>
          <p:nvPr/>
        </p:nvPicPr>
        <p:blipFill>
          <a:blip r:embed="rId4" cstate="print"/>
          <a:stretch>
            <a:fillRect/>
          </a:stretch>
        </p:blipFill>
        <p:spPr>
          <a:xfrm>
            <a:off x="32657" y="1194325"/>
            <a:ext cx="396274" cy="5663675"/>
          </a:xfrm>
          <a:prstGeom prst="rect">
            <a:avLst/>
          </a:prstGeom>
        </p:spPr>
      </p:pic>
      <p:pic>
        <p:nvPicPr>
          <p:cNvPr id="8" name="nobraino_endorfine.mp4">
            <a:hlinkClick r:id="" action="ppaction://media"/>
          </p:cNvPr>
          <p:cNvPicPr>
            <a:picLocks noRot="1" noChangeAspect="1"/>
          </p:cNvPicPr>
          <p:nvPr>
            <a:videoFile r:link="rId1"/>
            <p:extLst>
              <p:ext uri="{DAA4B4D4-6D71-4841-9C94-3DE7FCFB9230}">
                <p14:media xmlns:p14="http://schemas.microsoft.com/office/powerpoint/2010/main" xmlns="" r:link="rId5"/>
              </p:ext>
            </p:extLst>
          </p:nvPr>
        </p:nvPicPr>
        <p:blipFill>
          <a:blip r:embed="rId6"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1846998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subTitle" idx="1"/>
          </p:nvPr>
        </p:nvSpPr>
        <p:spPr>
          <a:xfrm>
            <a:off x="539552" y="980728"/>
            <a:ext cx="8137723" cy="4896197"/>
          </a:xfrm>
        </p:spPr>
        <p:txBody>
          <a:bodyPr/>
          <a:lstStyle/>
          <a:p>
            <a:pPr>
              <a:lnSpc>
                <a:spcPct val="80000"/>
              </a:lnSpc>
            </a:pPr>
            <a:r>
              <a:rPr lang="it-IT" b="1" dirty="0">
                <a:solidFill>
                  <a:srgbClr val="FF9900"/>
                </a:solidFill>
                <a:latin typeface="Arial" pitchFamily="34" charset="0"/>
                <a:cs typeface="Arial" pitchFamily="34" charset="0"/>
              </a:rPr>
              <a:t>La fase di valutazione </a:t>
            </a:r>
            <a:r>
              <a:rPr lang="it-IT" b="1" dirty="0" smtClean="0">
                <a:solidFill>
                  <a:srgbClr val="FF9900"/>
                </a:solidFill>
                <a:latin typeface="Arial" pitchFamily="34" charset="0"/>
                <a:cs typeface="Arial" pitchFamily="34" charset="0"/>
              </a:rPr>
              <a:t>diagnostica</a:t>
            </a:r>
          </a:p>
          <a:p>
            <a:endParaRPr lang="it-IT" sz="2400" dirty="0" smtClean="0">
              <a:latin typeface="Arial" pitchFamily="34" charset="0"/>
              <a:cs typeface="Arial" pitchFamily="34" charset="0"/>
            </a:endParaRPr>
          </a:p>
          <a:p>
            <a:r>
              <a:rPr lang="it-IT" sz="2400" dirty="0" smtClean="0">
                <a:solidFill>
                  <a:schemeClr val="tx1"/>
                </a:solidFill>
                <a:latin typeface="Arial" pitchFamily="34" charset="0"/>
                <a:cs typeface="Arial" pitchFamily="34" charset="0"/>
              </a:rPr>
              <a:t>1 colloquio di accoglienza </a:t>
            </a:r>
            <a:r>
              <a:rPr lang="it-IT" sz="2400" dirty="0" err="1" smtClean="0">
                <a:solidFill>
                  <a:schemeClr val="tx1"/>
                </a:solidFill>
                <a:latin typeface="Arial" pitchFamily="34" charset="0"/>
                <a:cs typeface="Arial" pitchFamily="34" charset="0"/>
              </a:rPr>
              <a:t>co-condotto</a:t>
            </a:r>
            <a:r>
              <a:rPr lang="it-IT" sz="2400" dirty="0" smtClean="0">
                <a:solidFill>
                  <a:schemeClr val="tx1"/>
                </a:solidFill>
                <a:latin typeface="Arial" pitchFamily="34" charset="0"/>
                <a:cs typeface="Arial" pitchFamily="34" charset="0"/>
              </a:rPr>
              <a:t> da uno psicologo e un’assistente sociale o un educatore  </a:t>
            </a:r>
            <a:r>
              <a:rPr lang="it-IT" sz="2400" dirty="0" err="1" smtClean="0">
                <a:solidFill>
                  <a:schemeClr val="tx1"/>
                </a:solidFill>
                <a:latin typeface="Arial" pitchFamily="34" charset="0"/>
                <a:cs typeface="Arial" pitchFamily="34" charset="0"/>
              </a:rPr>
              <a:t>prof.le</a:t>
            </a:r>
            <a:r>
              <a:rPr lang="it-IT" sz="2400" dirty="0" smtClean="0">
                <a:solidFill>
                  <a:schemeClr val="tx1"/>
                </a:solidFill>
                <a:latin typeface="Arial" pitchFamily="34" charset="0"/>
                <a:cs typeface="Arial" pitchFamily="34" charset="0"/>
              </a:rPr>
              <a:t> con presentazione del servizio e delle sue finalità</a:t>
            </a:r>
          </a:p>
          <a:p>
            <a:endParaRPr lang="it-IT" sz="2400" dirty="0" smtClean="0">
              <a:solidFill>
                <a:schemeClr val="tx1"/>
              </a:solidFill>
              <a:latin typeface="Arial" pitchFamily="34" charset="0"/>
              <a:cs typeface="Arial" pitchFamily="34" charset="0"/>
            </a:endParaRPr>
          </a:p>
          <a:p>
            <a:r>
              <a:rPr lang="it-IT" sz="2400" dirty="0" smtClean="0">
                <a:solidFill>
                  <a:schemeClr val="tx1"/>
                </a:solidFill>
                <a:latin typeface="Arial" pitchFamily="34" charset="0"/>
                <a:cs typeface="Arial" pitchFamily="34" charset="0"/>
              </a:rPr>
              <a:t>2-3 colloqui clinici psicologici con eventuale utilizzo di test </a:t>
            </a:r>
          </a:p>
        </p:txBody>
      </p:sp>
      <p:sp>
        <p:nvSpPr>
          <p:cNvPr id="96260" name="Line 4"/>
          <p:cNvSpPr>
            <a:spLocks noChangeShapeType="1"/>
          </p:cNvSpPr>
          <p:nvPr/>
        </p:nvSpPr>
        <p:spPr bwMode="auto">
          <a:xfrm>
            <a:off x="1835150" y="5949950"/>
            <a:ext cx="7308850" cy="28575"/>
          </a:xfrm>
          <a:prstGeom prst="line">
            <a:avLst/>
          </a:prstGeom>
          <a:noFill/>
          <a:ln w="9525">
            <a:solidFill>
              <a:srgbClr val="006600"/>
            </a:solidFill>
            <a:round/>
            <a:headEnd/>
            <a:tailEnd/>
          </a:ln>
          <a:effectLst/>
        </p:spPr>
        <p:txBody>
          <a:bodyPr/>
          <a:lstStyle/>
          <a:p>
            <a:endParaRPr lang="it-IT"/>
          </a:p>
        </p:txBody>
      </p:sp>
      <p:sp>
        <p:nvSpPr>
          <p:cNvPr id="96262" name="Rectangle 6"/>
          <p:cNvSpPr>
            <a:spLocks noChangeArrowheads="1"/>
          </p:cNvSpPr>
          <p:nvPr/>
        </p:nvSpPr>
        <p:spPr bwMode="auto">
          <a:xfrm>
            <a:off x="2124075" y="6092825"/>
            <a:ext cx="5256213" cy="611188"/>
          </a:xfrm>
          <a:prstGeom prst="rect">
            <a:avLst/>
          </a:prstGeom>
          <a:noFill/>
          <a:ln w="9525">
            <a:noFill/>
            <a:miter lim="800000"/>
            <a:headEnd/>
            <a:tailEnd/>
          </a:ln>
          <a:effectLst/>
        </p:spPr>
        <p:txBody>
          <a:bodyPr/>
          <a:lstStyle/>
          <a:p>
            <a:pPr marL="3048000"/>
            <a:endParaRPr lang="it-IT" sz="1600" b="0">
              <a:solidFill>
                <a:srgbClr val="008000"/>
              </a:solidFill>
              <a:latin typeface="Tahoma" pitchFamily="34" charset="0"/>
            </a:endParaRPr>
          </a:p>
        </p:txBody>
      </p:sp>
      <p:sp>
        <p:nvSpPr>
          <p:cNvPr id="96263" name="Rectangle 7"/>
          <p:cNvSpPr>
            <a:spLocks noChangeArrowheads="1"/>
          </p:cNvSpPr>
          <p:nvPr/>
        </p:nvSpPr>
        <p:spPr bwMode="auto">
          <a:xfrm rot="16200000">
            <a:off x="-2632869" y="3829844"/>
            <a:ext cx="5661025" cy="395288"/>
          </a:xfrm>
          <a:prstGeom prst="rect">
            <a:avLst/>
          </a:prstGeom>
          <a:solidFill>
            <a:srgbClr val="006600"/>
          </a:solidFill>
          <a:ln w="9525">
            <a:noFill/>
            <a:miter lim="800000"/>
            <a:headEnd/>
            <a:tailEnd/>
          </a:ln>
          <a:effectLst/>
        </p:spPr>
        <p:txBody>
          <a:bodyPr wrap="none" anchor="ctr"/>
          <a:lstStyle/>
          <a:p>
            <a:pPr marL="177800"/>
            <a:endParaRPr lang="it-IT" sz="1400" b="1" i="1" dirty="0">
              <a:solidFill>
                <a:schemeClr val="bg1"/>
              </a:solidFill>
            </a:endParaRPr>
          </a:p>
        </p:txBody>
      </p:sp>
      <p:pic>
        <p:nvPicPr>
          <p:cNvPr id="96264"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19457" name="Picture 1" descr="C:\Users\Roby e Mara e Marty\Pictures\imagesN81YOI0S.jpg"/>
          <p:cNvPicPr>
            <a:picLocks noChangeAspect="1" noChangeArrowheads="1"/>
          </p:cNvPicPr>
          <p:nvPr/>
        </p:nvPicPr>
        <p:blipFill>
          <a:blip r:embed="rId3" cstate="print"/>
          <a:srcRect/>
          <a:stretch>
            <a:fillRect/>
          </a:stretch>
        </p:blipFill>
        <p:spPr bwMode="auto">
          <a:xfrm>
            <a:off x="3563888" y="4221088"/>
            <a:ext cx="2228850" cy="1304925"/>
          </a:xfrm>
          <a:prstGeom prst="rect">
            <a:avLst/>
          </a:prstGeom>
          <a:noFill/>
        </p:spPr>
      </p:pic>
    </p:spTree>
    <p:extLst>
      <p:ext uri="{BB962C8B-B14F-4D97-AF65-F5344CB8AC3E}">
        <p14:creationId xmlns:p14="http://schemas.microsoft.com/office/powerpoint/2010/main" xmlns="" val="2799547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755650" y="1700808"/>
            <a:ext cx="8064500" cy="4392488"/>
          </a:xfrm>
        </p:spPr>
        <p:txBody>
          <a:bodyPr>
            <a:normAutofit fontScale="90000"/>
          </a:bodyPr>
          <a:lstStyle/>
          <a:p>
            <a:r>
              <a:rPr lang="it-IT" sz="2800" dirty="0" smtClean="0"/>
              <a:t/>
            </a:r>
            <a:br>
              <a:rPr lang="it-IT" sz="2800" dirty="0" smtClean="0"/>
            </a:br>
            <a:r>
              <a:rPr lang="it-IT" sz="2800" dirty="0" smtClean="0">
                <a:latin typeface="Arial" pitchFamily="34" charset="0"/>
                <a:cs typeface="Arial" pitchFamily="34" charset="0"/>
              </a:rPr>
              <a:t>Raccolta dell’anamnesi sociale,</a:t>
            </a:r>
            <a:br>
              <a:rPr lang="it-IT" sz="2800" dirty="0" smtClean="0">
                <a:latin typeface="Arial" pitchFamily="34" charset="0"/>
                <a:cs typeface="Arial" pitchFamily="34" charset="0"/>
              </a:rPr>
            </a:br>
            <a:r>
              <a:rPr lang="it-IT" sz="2800" dirty="0" smtClean="0">
                <a:latin typeface="Arial" pitchFamily="34" charset="0"/>
                <a:cs typeface="Arial" pitchFamily="34" charset="0"/>
              </a:rPr>
              <a:t> visita sanitaria con eventuale test delle urine o del capello.</a:t>
            </a:r>
            <a:br>
              <a:rPr lang="it-IT" sz="2800" dirty="0" smtClean="0">
                <a:latin typeface="Arial" pitchFamily="34" charset="0"/>
                <a:cs typeface="Arial" pitchFamily="34" charset="0"/>
              </a:rPr>
            </a:br>
            <a:r>
              <a:rPr lang="it-IT" sz="2800" dirty="0" smtClean="0">
                <a:latin typeface="Arial" pitchFamily="34" charset="0"/>
                <a:cs typeface="Arial" pitchFamily="34" charset="0"/>
              </a:rPr>
              <a:t/>
            </a:r>
            <a:br>
              <a:rPr lang="it-IT" sz="2800" dirty="0" smtClean="0">
                <a:latin typeface="Arial" pitchFamily="34" charset="0"/>
                <a:cs typeface="Arial" pitchFamily="34" charset="0"/>
              </a:rPr>
            </a:br>
            <a:r>
              <a:rPr lang="it-IT" sz="2800" dirty="0" smtClean="0">
                <a:latin typeface="Arial" pitchFamily="34" charset="0"/>
                <a:cs typeface="Arial" pitchFamily="34" charset="0"/>
              </a:rPr>
              <a:t>Salvo manifeste controindicazioni, nella valutazione sono coinvolti anche i genitori. </a:t>
            </a:r>
            <a:br>
              <a:rPr lang="it-IT" sz="2800" dirty="0" smtClean="0">
                <a:latin typeface="Arial" pitchFamily="34" charset="0"/>
                <a:cs typeface="Arial" pitchFamily="34" charset="0"/>
              </a:rPr>
            </a:br>
            <a:r>
              <a:rPr lang="it-IT" sz="2800" dirty="0" smtClean="0">
                <a:latin typeface="Arial" pitchFamily="34" charset="0"/>
                <a:cs typeface="Arial" pitchFamily="34" charset="0"/>
              </a:rPr>
              <a:t/>
            </a:r>
            <a:br>
              <a:rPr lang="it-IT" sz="2800" dirty="0" smtClean="0">
                <a:latin typeface="Arial" pitchFamily="34" charset="0"/>
                <a:cs typeface="Arial" pitchFamily="34" charset="0"/>
              </a:rPr>
            </a:br>
            <a:r>
              <a:rPr lang="it-IT" sz="2800" dirty="0" smtClean="0">
                <a:latin typeface="Arial" pitchFamily="34" charset="0"/>
                <a:cs typeface="Arial" pitchFamily="34" charset="0"/>
              </a:rPr>
              <a:t>Al ragazzo e ai genitori viene restituito </a:t>
            </a:r>
            <a:br>
              <a:rPr lang="it-IT" sz="2800" dirty="0" smtClean="0">
                <a:latin typeface="Arial" pitchFamily="34" charset="0"/>
                <a:cs typeface="Arial" pitchFamily="34" charset="0"/>
              </a:rPr>
            </a:br>
            <a:r>
              <a:rPr lang="it-IT" sz="2800" dirty="0" smtClean="0">
                <a:latin typeface="Arial" pitchFamily="34" charset="0"/>
                <a:cs typeface="Arial" pitchFamily="34" charset="0"/>
              </a:rPr>
              <a:t>l’esito valutativo con la proposta di programma </a:t>
            </a:r>
            <a:r>
              <a:rPr lang="it-IT" sz="2800" dirty="0" err="1" smtClean="0">
                <a:latin typeface="Arial" pitchFamily="34" charset="0"/>
                <a:cs typeface="Arial" pitchFamily="34" charset="0"/>
              </a:rPr>
              <a:t>terapeutico-riabilitativo</a:t>
            </a:r>
            <a:r>
              <a:rPr lang="it-IT" sz="2800" dirty="0" smtClean="0">
                <a:latin typeface="Arial" pitchFamily="34" charset="0"/>
                <a:cs typeface="Arial" pitchFamily="34" charset="0"/>
              </a:rPr>
              <a:t>.</a:t>
            </a:r>
            <a:br>
              <a:rPr lang="it-IT" sz="2800" dirty="0" smtClean="0">
                <a:latin typeface="Arial" pitchFamily="34" charset="0"/>
                <a:cs typeface="Arial" pitchFamily="34" charset="0"/>
              </a:rPr>
            </a:br>
            <a:endParaRPr lang="it-IT" sz="2800" b="1" dirty="0">
              <a:solidFill>
                <a:srgbClr val="FF9900"/>
              </a:solidFill>
              <a:latin typeface="Arial" pitchFamily="34" charset="0"/>
              <a:cs typeface="Arial" pitchFamily="34" charset="0"/>
            </a:endParaRPr>
          </a:p>
        </p:txBody>
      </p:sp>
      <p:sp>
        <p:nvSpPr>
          <p:cNvPr id="14339"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14340" name="Rectangle 20"/>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14342" name="Line 26"/>
          <p:cNvSpPr>
            <a:spLocks noChangeShapeType="1"/>
          </p:cNvSpPr>
          <p:nvPr/>
        </p:nvSpPr>
        <p:spPr bwMode="auto">
          <a:xfrm>
            <a:off x="1547813" y="6094413"/>
            <a:ext cx="7596187" cy="0"/>
          </a:xfrm>
          <a:prstGeom prst="line">
            <a:avLst/>
          </a:prstGeom>
          <a:noFill/>
          <a:ln w="9525">
            <a:solidFill>
              <a:srgbClr val="006600"/>
            </a:solidFill>
            <a:round/>
            <a:headEnd/>
            <a:tailEnd/>
          </a:ln>
        </p:spPr>
        <p:txBody>
          <a:bodyPr/>
          <a:lstStyle/>
          <a:p>
            <a:endParaRPr lang="it-IT"/>
          </a:p>
        </p:txBody>
      </p:sp>
      <p:pic>
        <p:nvPicPr>
          <p:cNvPr id="14345"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4346"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pic>
        <p:nvPicPr>
          <p:cNvPr id="6146" name="Picture 2" descr="C:\Users\Roby e Mara e Marty\Pictures\imagesEDYDQ1IL.jpg"/>
          <p:cNvPicPr>
            <a:picLocks noChangeAspect="1" noChangeArrowheads="1"/>
          </p:cNvPicPr>
          <p:nvPr/>
        </p:nvPicPr>
        <p:blipFill>
          <a:blip r:embed="rId3" cstate="print"/>
          <a:srcRect/>
          <a:stretch>
            <a:fillRect/>
          </a:stretch>
        </p:blipFill>
        <p:spPr bwMode="auto">
          <a:xfrm>
            <a:off x="467544" y="0"/>
            <a:ext cx="2078398" cy="1556792"/>
          </a:xfrm>
          <a:prstGeom prst="rect">
            <a:avLst/>
          </a:prstGeom>
          <a:noFill/>
        </p:spPr>
      </p:pic>
      <p:pic>
        <p:nvPicPr>
          <p:cNvPr id="6147" name="Picture 3" descr="C:\Users\Roby e Mara e Marty\Pictures\imagesE5FQRZ66.jpg"/>
          <p:cNvPicPr>
            <a:picLocks noChangeAspect="1" noChangeArrowheads="1"/>
          </p:cNvPicPr>
          <p:nvPr/>
        </p:nvPicPr>
        <p:blipFill>
          <a:blip r:embed="rId4" cstate="print"/>
          <a:srcRect/>
          <a:stretch>
            <a:fillRect/>
          </a:stretch>
        </p:blipFill>
        <p:spPr bwMode="auto">
          <a:xfrm>
            <a:off x="5940152" y="0"/>
            <a:ext cx="2295525" cy="1990725"/>
          </a:xfrm>
          <a:prstGeom prst="rect">
            <a:avLst/>
          </a:prstGeom>
          <a:noFill/>
        </p:spPr>
      </p:pic>
    </p:spTree>
    <p:extLst>
      <p:ext uri="{BB962C8B-B14F-4D97-AF65-F5344CB8AC3E}">
        <p14:creationId xmlns:p14="http://schemas.microsoft.com/office/powerpoint/2010/main" xmlns="" val="22821008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755650" y="908720"/>
            <a:ext cx="8064500" cy="3240360"/>
          </a:xfrm>
        </p:spPr>
        <p:txBody>
          <a:bodyPr/>
          <a:lstStyle/>
          <a:p>
            <a:pPr algn="l"/>
            <a:r>
              <a:rPr lang="it-IT" sz="2800" dirty="0" smtClean="0"/>
              <a:t/>
            </a:r>
            <a:br>
              <a:rPr lang="it-IT" sz="2800" dirty="0" smtClean="0"/>
            </a:br>
            <a:r>
              <a:rPr lang="it-IT" sz="2800" dirty="0" smtClean="0"/>
              <a:t>La valutazione diventa il momento per il ragazzo per </a:t>
            </a:r>
            <a:r>
              <a:rPr lang="it-IT" sz="2800" dirty="0" err="1" smtClean="0"/>
              <a:t>autonarrararsi</a:t>
            </a:r>
            <a:r>
              <a:rPr lang="it-IT" sz="2800" dirty="0" smtClean="0"/>
              <a:t>, per raccontarsi, per osservarsi a partire dalle proprie esperienze di consumo.</a:t>
            </a:r>
            <a:br>
              <a:rPr lang="it-IT" sz="2800" dirty="0" smtClean="0"/>
            </a:br>
            <a:r>
              <a:rPr lang="it-IT" sz="2800" dirty="0" smtClean="0"/>
              <a:t/>
            </a:r>
            <a:br>
              <a:rPr lang="it-IT" sz="2800" dirty="0" smtClean="0"/>
            </a:br>
            <a:endParaRPr lang="it-IT" sz="2800" b="1" dirty="0">
              <a:solidFill>
                <a:srgbClr val="FF9900"/>
              </a:solidFill>
            </a:endParaRPr>
          </a:p>
        </p:txBody>
      </p:sp>
      <p:sp>
        <p:nvSpPr>
          <p:cNvPr id="14339"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14340" name="Rectangle 20"/>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14342" name="Line 26"/>
          <p:cNvSpPr>
            <a:spLocks noChangeShapeType="1"/>
          </p:cNvSpPr>
          <p:nvPr/>
        </p:nvSpPr>
        <p:spPr bwMode="auto">
          <a:xfrm>
            <a:off x="1547813" y="6094413"/>
            <a:ext cx="7596187" cy="0"/>
          </a:xfrm>
          <a:prstGeom prst="line">
            <a:avLst/>
          </a:prstGeom>
          <a:noFill/>
          <a:ln w="9525">
            <a:solidFill>
              <a:srgbClr val="006600"/>
            </a:solidFill>
            <a:round/>
            <a:headEnd/>
            <a:tailEnd/>
          </a:ln>
        </p:spPr>
        <p:txBody>
          <a:bodyPr/>
          <a:lstStyle/>
          <a:p>
            <a:endParaRPr lang="it-IT"/>
          </a:p>
        </p:txBody>
      </p:sp>
      <p:pic>
        <p:nvPicPr>
          <p:cNvPr id="14345"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4346"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pic>
        <p:nvPicPr>
          <p:cNvPr id="7170" name="Picture 2" descr="C:\Users\Roby e Mara e Marty\Pictures\images9A8GNZI6.jpg"/>
          <p:cNvPicPr>
            <a:picLocks noChangeAspect="1" noChangeArrowheads="1"/>
          </p:cNvPicPr>
          <p:nvPr/>
        </p:nvPicPr>
        <p:blipFill>
          <a:blip r:embed="rId3" cstate="print"/>
          <a:srcRect/>
          <a:stretch>
            <a:fillRect/>
          </a:stretch>
        </p:blipFill>
        <p:spPr bwMode="auto">
          <a:xfrm>
            <a:off x="6084168" y="4077072"/>
            <a:ext cx="2609850" cy="1752600"/>
          </a:xfrm>
          <a:prstGeom prst="rect">
            <a:avLst/>
          </a:prstGeom>
          <a:noFill/>
        </p:spPr>
      </p:pic>
    </p:spTree>
    <p:extLst>
      <p:ext uri="{BB962C8B-B14F-4D97-AF65-F5344CB8AC3E}">
        <p14:creationId xmlns:p14="http://schemas.microsoft.com/office/powerpoint/2010/main" xmlns="" val="31320507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idx="4294967295"/>
          </p:nvPr>
        </p:nvSpPr>
        <p:spPr>
          <a:xfrm>
            <a:off x="755650" y="1988840"/>
            <a:ext cx="8064500" cy="4104456"/>
          </a:xfrm>
        </p:spPr>
        <p:txBody>
          <a:bodyPr/>
          <a:lstStyle/>
          <a:p>
            <a:pPr algn="l"/>
            <a:r>
              <a:rPr lang="it-IT" sz="2800" dirty="0" smtClean="0"/>
              <a:t/>
            </a:r>
            <a:br>
              <a:rPr lang="it-IT" sz="2800" dirty="0" smtClean="0"/>
            </a:br>
            <a:r>
              <a:rPr lang="it-IT" sz="2800" dirty="0" smtClean="0"/>
              <a:t>La valutazione può quindi aumentare il pensiero astratto, quello ipotetico deduttivo, attuare cambiamenti di prospettiva, far accedere ad una maggior capacità riflessiva, elementi che sono alla base di un agire consapevole e che possono </a:t>
            </a:r>
            <a:r>
              <a:rPr lang="it-IT" sz="2800" b="1" dirty="0" smtClean="0">
                <a:solidFill>
                  <a:srgbClr val="FF9900"/>
                </a:solidFill>
              </a:rPr>
              <a:t>favorire la </a:t>
            </a:r>
            <a:r>
              <a:rPr lang="it-IT" sz="2800" b="1" dirty="0" err="1" smtClean="0">
                <a:solidFill>
                  <a:srgbClr val="FF9900"/>
                </a:solidFill>
              </a:rPr>
              <a:t>problematizzazione</a:t>
            </a:r>
            <a:r>
              <a:rPr lang="it-IT" sz="2800" b="1" dirty="0" smtClean="0">
                <a:solidFill>
                  <a:srgbClr val="FF9900"/>
                </a:solidFill>
              </a:rPr>
              <a:t> delle condotte </a:t>
            </a:r>
            <a:r>
              <a:rPr lang="it-IT" sz="2800" b="1" dirty="0" err="1" smtClean="0">
                <a:solidFill>
                  <a:srgbClr val="FF9900"/>
                </a:solidFill>
              </a:rPr>
              <a:t>assuntorie</a:t>
            </a:r>
            <a:r>
              <a:rPr lang="it-IT" sz="2800" b="1" dirty="0" smtClean="0">
                <a:solidFill>
                  <a:srgbClr val="FF9900"/>
                </a:solidFill>
              </a:rPr>
              <a:t>.</a:t>
            </a:r>
            <a:br>
              <a:rPr lang="it-IT" sz="2800" b="1" dirty="0" smtClean="0">
                <a:solidFill>
                  <a:srgbClr val="FF9900"/>
                </a:solidFill>
              </a:rPr>
            </a:br>
            <a:endParaRPr lang="it-IT" sz="2800" b="1" dirty="0">
              <a:solidFill>
                <a:srgbClr val="FF9900"/>
              </a:solidFill>
            </a:endParaRPr>
          </a:p>
        </p:txBody>
      </p:sp>
      <p:sp>
        <p:nvSpPr>
          <p:cNvPr id="14339" name="Line 8"/>
          <p:cNvSpPr>
            <a:spLocks noChangeShapeType="1"/>
          </p:cNvSpPr>
          <p:nvPr/>
        </p:nvSpPr>
        <p:spPr bwMode="auto">
          <a:xfrm>
            <a:off x="468313" y="1196975"/>
            <a:ext cx="0" cy="5661025"/>
          </a:xfrm>
          <a:prstGeom prst="line">
            <a:avLst/>
          </a:prstGeom>
          <a:noFill/>
          <a:ln w="9525">
            <a:solidFill>
              <a:srgbClr val="669900"/>
            </a:solidFill>
            <a:round/>
            <a:headEnd/>
            <a:tailEnd/>
          </a:ln>
        </p:spPr>
        <p:txBody>
          <a:bodyPr/>
          <a:lstStyle/>
          <a:p>
            <a:endParaRPr lang="it-IT"/>
          </a:p>
        </p:txBody>
      </p:sp>
      <p:sp>
        <p:nvSpPr>
          <p:cNvPr id="14340" name="Rectangle 20"/>
          <p:cNvSpPr>
            <a:spLocks noChangeArrowheads="1"/>
          </p:cNvSpPr>
          <p:nvPr/>
        </p:nvSpPr>
        <p:spPr bwMode="auto">
          <a:xfrm rot="-5400000">
            <a:off x="-2632868" y="3829844"/>
            <a:ext cx="5661025" cy="395288"/>
          </a:xfrm>
          <a:prstGeom prst="rect">
            <a:avLst/>
          </a:prstGeom>
          <a:solidFill>
            <a:srgbClr val="006600"/>
          </a:solidFill>
          <a:ln w="9525">
            <a:noFill/>
            <a:miter lim="800000"/>
            <a:headEnd/>
            <a:tailEnd/>
          </a:ln>
        </p:spPr>
        <p:txBody>
          <a:bodyPr wrap="none" anchor="ctr"/>
          <a:lstStyle/>
          <a:p>
            <a:pPr marL="177800"/>
            <a:endParaRPr lang="it-IT" sz="1200" b="1" i="1" dirty="0">
              <a:solidFill>
                <a:schemeClr val="bg1"/>
              </a:solidFill>
              <a:latin typeface="Tahoma" pitchFamily="34" charset="0"/>
            </a:endParaRPr>
          </a:p>
        </p:txBody>
      </p:sp>
      <p:sp>
        <p:nvSpPr>
          <p:cNvPr id="14342" name="Line 26"/>
          <p:cNvSpPr>
            <a:spLocks noChangeShapeType="1"/>
          </p:cNvSpPr>
          <p:nvPr/>
        </p:nvSpPr>
        <p:spPr bwMode="auto">
          <a:xfrm>
            <a:off x="1547813" y="6094413"/>
            <a:ext cx="7596187" cy="0"/>
          </a:xfrm>
          <a:prstGeom prst="line">
            <a:avLst/>
          </a:prstGeom>
          <a:noFill/>
          <a:ln w="9525">
            <a:solidFill>
              <a:srgbClr val="006600"/>
            </a:solidFill>
            <a:round/>
            <a:headEnd/>
            <a:tailEnd/>
          </a:ln>
        </p:spPr>
        <p:txBody>
          <a:bodyPr/>
          <a:lstStyle/>
          <a:p>
            <a:endParaRPr lang="it-IT"/>
          </a:p>
        </p:txBody>
      </p:sp>
      <p:pic>
        <p:nvPicPr>
          <p:cNvPr id="14345" name="Picture 33"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4346" name="Text Box 12"/>
          <p:cNvSpPr txBox="1">
            <a:spLocks noChangeArrowheads="1"/>
          </p:cNvSpPr>
          <p:nvPr/>
        </p:nvSpPr>
        <p:spPr bwMode="auto">
          <a:xfrm>
            <a:off x="1095375" y="6113463"/>
            <a:ext cx="5348288" cy="366712"/>
          </a:xfrm>
          <a:prstGeom prst="rect">
            <a:avLst/>
          </a:prstGeom>
          <a:noFill/>
          <a:ln w="9525">
            <a:noFill/>
            <a:miter lim="800000"/>
            <a:headEnd/>
            <a:tailEnd/>
          </a:ln>
        </p:spPr>
        <p:txBody>
          <a:bodyPr>
            <a:spAutoFit/>
          </a:bodyPr>
          <a:lstStyle/>
          <a:p>
            <a:endParaRPr lang="it-IT"/>
          </a:p>
        </p:txBody>
      </p:sp>
      <p:sp>
        <p:nvSpPr>
          <p:cNvPr id="10242" name="AutoShape 2" descr="Risultati immagini per capacità riflessiva"/>
          <p:cNvSpPr>
            <a:spLocks noChangeAspect="1" noChangeArrowheads="1"/>
          </p:cNvSpPr>
          <p:nvPr/>
        </p:nvSpPr>
        <p:spPr bwMode="auto">
          <a:xfrm>
            <a:off x="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43" name="Picture 3" descr="C:\Users\Roby e Mara e Marty\Pictures\riflettere.png"/>
          <p:cNvPicPr>
            <a:picLocks noChangeAspect="1" noChangeArrowheads="1"/>
          </p:cNvPicPr>
          <p:nvPr/>
        </p:nvPicPr>
        <p:blipFill>
          <a:blip r:embed="rId3" cstate="print"/>
          <a:srcRect/>
          <a:stretch>
            <a:fillRect/>
          </a:stretch>
        </p:blipFill>
        <p:spPr bwMode="auto">
          <a:xfrm>
            <a:off x="3563888" y="188640"/>
            <a:ext cx="2200275" cy="2085975"/>
          </a:xfrm>
          <a:prstGeom prst="rect">
            <a:avLst/>
          </a:prstGeom>
          <a:noFill/>
        </p:spPr>
      </p:pic>
    </p:spTree>
    <p:extLst>
      <p:ext uri="{BB962C8B-B14F-4D97-AF65-F5344CB8AC3E}">
        <p14:creationId xmlns:p14="http://schemas.microsoft.com/office/powerpoint/2010/main" xmlns="" val="10567385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4211960" y="532566"/>
            <a:ext cx="4320480" cy="3970318"/>
          </a:xfrm>
          <a:prstGeom prst="rect">
            <a:avLst/>
          </a:prstGeom>
        </p:spPr>
        <p:txBody>
          <a:bodyPr wrap="square">
            <a:spAutoFit/>
          </a:bodyPr>
          <a:lstStyle/>
          <a:p>
            <a:endParaRPr lang="it-IT" sz="3600" b="1" dirty="0" smtClean="0">
              <a:solidFill>
                <a:srgbClr val="FF9900"/>
              </a:solidFill>
            </a:endParaRPr>
          </a:p>
          <a:p>
            <a:endParaRPr lang="it-IT" sz="3600" b="1" dirty="0">
              <a:solidFill>
                <a:srgbClr val="FF9900"/>
              </a:solidFill>
            </a:endParaRPr>
          </a:p>
          <a:p>
            <a:endParaRPr lang="it-IT" sz="3600" b="1" dirty="0" smtClean="0">
              <a:solidFill>
                <a:srgbClr val="FF9900"/>
              </a:solidFill>
            </a:endParaRPr>
          </a:p>
          <a:p>
            <a:endParaRPr lang="it-IT" sz="3600" b="1" dirty="0" smtClean="0">
              <a:solidFill>
                <a:srgbClr val="FF9900"/>
              </a:solidFill>
            </a:endParaRPr>
          </a:p>
          <a:p>
            <a:r>
              <a:rPr lang="it-IT" sz="3600" b="1" dirty="0" smtClean="0">
                <a:solidFill>
                  <a:srgbClr val="FF9900"/>
                </a:solidFill>
              </a:rPr>
              <a:t>L’inquadramento diagnostico come prima azione di cura</a:t>
            </a:r>
            <a:endParaRPr lang="it-IT" sz="3600" dirty="0"/>
          </a:p>
        </p:txBody>
      </p:sp>
      <p:pic>
        <p:nvPicPr>
          <p:cNvPr id="3074" name="Immagine 2" descr="Risultati immagini per sostegno"/>
          <p:cNvPicPr>
            <a:picLocks noChangeAspect="1" noChangeArrowheads="1"/>
          </p:cNvPicPr>
          <p:nvPr/>
        </p:nvPicPr>
        <p:blipFill>
          <a:blip r:embed="rId2" cstate="print"/>
          <a:srcRect/>
          <a:stretch>
            <a:fillRect/>
          </a:stretch>
        </p:blipFill>
        <p:spPr bwMode="auto">
          <a:xfrm>
            <a:off x="539552" y="1628801"/>
            <a:ext cx="2905652" cy="3893500"/>
          </a:xfrm>
          <a:prstGeom prst="rect">
            <a:avLst/>
          </a:prstGeom>
          <a:noFill/>
          <a:ln w="9525">
            <a:noFill/>
            <a:miter lim="800000"/>
            <a:headEnd/>
            <a:tailEnd/>
          </a:ln>
        </p:spPr>
      </p:pic>
    </p:spTree>
    <p:extLst>
      <p:ext uri="{BB962C8B-B14F-4D97-AF65-F5344CB8AC3E}">
        <p14:creationId xmlns:p14="http://schemas.microsoft.com/office/powerpoint/2010/main" xmlns="" val="309927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3810000" y="4191000"/>
            <a:ext cx="1447800" cy="457200"/>
          </a:xfrm>
          <a:prstGeom prst="rect">
            <a:avLst/>
          </a:prstGeom>
          <a:noFill/>
          <a:ln w="9525">
            <a:noFill/>
            <a:miter lim="800000"/>
            <a:headEnd/>
            <a:tailEnd/>
          </a:ln>
        </p:spPr>
        <p:txBody>
          <a:bodyPr>
            <a:spAutoFit/>
          </a:bodyPr>
          <a:lstStyle/>
          <a:p>
            <a:pPr>
              <a:spcBef>
                <a:spcPct val="50000"/>
              </a:spcBef>
            </a:pPr>
            <a:endParaRPr lang="it-IT" sz="2400">
              <a:latin typeface="Times New Roman" pitchFamily="18" charset="0"/>
            </a:endParaRPr>
          </a:p>
        </p:txBody>
      </p:sp>
      <p:sp>
        <p:nvSpPr>
          <p:cNvPr id="6155" name="Text Box 11"/>
          <p:cNvSpPr txBox="1">
            <a:spLocks noChangeArrowheads="1"/>
          </p:cNvSpPr>
          <p:nvPr/>
        </p:nvSpPr>
        <p:spPr bwMode="auto">
          <a:xfrm>
            <a:off x="323528" y="908720"/>
            <a:ext cx="8424935" cy="5503045"/>
          </a:xfrm>
          <a:prstGeom prst="rect">
            <a:avLst/>
          </a:prstGeom>
          <a:noFill/>
          <a:ln w="9525">
            <a:noFill/>
            <a:miter lim="800000"/>
            <a:headEnd/>
            <a:tailEnd/>
          </a:ln>
          <a:effectLst/>
        </p:spPr>
        <p:txBody>
          <a:bodyPr wrap="square">
            <a:spAutoFit/>
          </a:bodyPr>
          <a:lstStyle/>
          <a:p>
            <a:pPr>
              <a:lnSpc>
                <a:spcPct val="80000"/>
              </a:lnSpc>
            </a:pPr>
            <a:endParaRPr lang="it-IT" sz="2400" dirty="0" smtClean="0">
              <a:solidFill>
                <a:srgbClr val="FF9900"/>
              </a:solidFill>
              <a:latin typeface="Century Gothic" pitchFamily="34" charset="0"/>
            </a:endParaRPr>
          </a:p>
          <a:p>
            <a:pPr>
              <a:lnSpc>
                <a:spcPct val="80000"/>
              </a:lnSpc>
            </a:pPr>
            <a:endParaRPr lang="it-IT" sz="2400" dirty="0" smtClean="0">
              <a:solidFill>
                <a:srgbClr val="FF9900"/>
              </a:solidFill>
              <a:latin typeface="Century Gothic" pitchFamily="34" charset="0"/>
            </a:endParaRPr>
          </a:p>
          <a:p>
            <a:pPr>
              <a:lnSpc>
                <a:spcPct val="80000"/>
              </a:lnSpc>
            </a:pPr>
            <a:r>
              <a:rPr lang="it-IT" sz="2400" b="1" dirty="0" smtClean="0">
                <a:solidFill>
                  <a:srgbClr val="FFC000"/>
                </a:solidFill>
                <a:latin typeface="Arial" pitchFamily="34" charset="0"/>
                <a:cs typeface="Arial" pitchFamily="34" charset="0"/>
              </a:rPr>
              <a:t>Prospettive </a:t>
            </a:r>
            <a:r>
              <a:rPr lang="it-IT" sz="2400" b="1" dirty="0" err="1" smtClean="0">
                <a:solidFill>
                  <a:srgbClr val="FFC000"/>
                </a:solidFill>
                <a:latin typeface="Arial" pitchFamily="34" charset="0"/>
                <a:cs typeface="Arial" pitchFamily="34" charset="0"/>
              </a:rPr>
              <a:t>prognostiche</a:t>
            </a:r>
            <a:endParaRPr lang="it-IT" sz="2400" b="1" dirty="0" smtClean="0">
              <a:solidFill>
                <a:srgbClr val="FFC000"/>
              </a:solidFill>
              <a:latin typeface="Arial" pitchFamily="34" charset="0"/>
              <a:cs typeface="Arial" pitchFamily="34" charset="0"/>
            </a:endParaRPr>
          </a:p>
          <a:p>
            <a:pPr>
              <a:lnSpc>
                <a:spcPct val="80000"/>
              </a:lnSpc>
            </a:pPr>
            <a:endParaRPr lang="it-IT" sz="2000" dirty="0" smtClean="0">
              <a:latin typeface="Arial" pitchFamily="34" charset="0"/>
              <a:cs typeface="Arial" pitchFamily="34" charset="0"/>
            </a:endParaRPr>
          </a:p>
          <a:p>
            <a:pPr marL="342900" indent="-342900" defTabSz="914400"/>
            <a:r>
              <a:rPr lang="it-IT" sz="2000" dirty="0" smtClean="0">
                <a:latin typeface="Arial" pitchFamily="34" charset="0"/>
                <a:cs typeface="Arial" pitchFamily="34" charset="0"/>
              </a:rPr>
              <a:t>Valori e risorse del minore e della famiglia</a:t>
            </a:r>
          </a:p>
          <a:p>
            <a:pPr marL="342900" indent="-342900" defTabSz="914400"/>
            <a:r>
              <a:rPr lang="it-IT" sz="2000" dirty="0" smtClean="0">
                <a:latin typeface="Arial" pitchFamily="34" charset="0"/>
                <a:cs typeface="Arial" pitchFamily="34" charset="0"/>
              </a:rPr>
              <a:t>Consapevolezza del minore sull’utilizzo di sostanze</a:t>
            </a:r>
          </a:p>
          <a:p>
            <a:pPr marL="342900" indent="-342900" defTabSz="914400"/>
            <a:r>
              <a:rPr lang="it-IT" sz="2000" dirty="0" smtClean="0">
                <a:latin typeface="Arial" pitchFamily="34" charset="0"/>
                <a:cs typeface="Arial" pitchFamily="34" charset="0"/>
              </a:rPr>
              <a:t>Capacità collaborativa del nucleo familiare e del minore</a:t>
            </a:r>
          </a:p>
          <a:p>
            <a:pPr>
              <a:lnSpc>
                <a:spcPct val="80000"/>
              </a:lnSpc>
            </a:pPr>
            <a:endParaRPr lang="it-IT" sz="2000" dirty="0" smtClean="0">
              <a:latin typeface="Arial" pitchFamily="34" charset="0"/>
              <a:cs typeface="Arial" pitchFamily="34" charset="0"/>
            </a:endParaRPr>
          </a:p>
          <a:p>
            <a:pPr>
              <a:spcBef>
                <a:spcPct val="50000"/>
              </a:spcBef>
            </a:pPr>
            <a:endParaRPr lang="it-IT" sz="2000" dirty="0" smtClean="0">
              <a:latin typeface="Arial" pitchFamily="34" charset="0"/>
              <a:cs typeface="Arial" pitchFamily="34" charset="0"/>
            </a:endParaRPr>
          </a:p>
          <a:p>
            <a:pPr>
              <a:lnSpc>
                <a:spcPct val="80000"/>
              </a:lnSpc>
            </a:pPr>
            <a:r>
              <a:rPr lang="it-IT" sz="2000" dirty="0">
                <a:latin typeface="Arial" pitchFamily="34" charset="0"/>
                <a:cs typeface="Arial" pitchFamily="34" charset="0"/>
              </a:rPr>
              <a:t>Individuazione precoce del consumo di sostanze stupefacenti e valutazione multidisciplinare degli indici di rischio al fine di predisporre adeguate azioni integrate </a:t>
            </a:r>
            <a:r>
              <a:rPr lang="it-IT" sz="2000" dirty="0" err="1">
                <a:latin typeface="Arial" pitchFamily="34" charset="0"/>
                <a:cs typeface="Arial" pitchFamily="34" charset="0"/>
              </a:rPr>
              <a:t>psico</a:t>
            </a:r>
            <a:r>
              <a:rPr lang="it-IT" sz="2000" dirty="0">
                <a:latin typeface="Arial" pitchFamily="34" charset="0"/>
                <a:cs typeface="Arial" pitchFamily="34" charset="0"/>
              </a:rPr>
              <a:t>-socio-educative e sanitarie;</a:t>
            </a:r>
          </a:p>
          <a:p>
            <a:pPr>
              <a:lnSpc>
                <a:spcPct val="80000"/>
              </a:lnSpc>
            </a:pPr>
            <a:endParaRPr lang="it-IT" sz="2000" dirty="0">
              <a:latin typeface="Arial" pitchFamily="34" charset="0"/>
              <a:cs typeface="Arial" pitchFamily="34" charset="0"/>
            </a:endParaRPr>
          </a:p>
          <a:p>
            <a:pPr>
              <a:lnSpc>
                <a:spcPct val="80000"/>
              </a:lnSpc>
            </a:pPr>
            <a:r>
              <a:rPr lang="it-IT" sz="2000" dirty="0">
                <a:latin typeface="Arial" pitchFamily="34" charset="0"/>
                <a:cs typeface="Arial" pitchFamily="34" charset="0"/>
              </a:rPr>
              <a:t>Facilitazione di una ripresa del dialogo con l’ambiente familiare al fine di favorire una condizione di ascolto, attenzione e sostegno </a:t>
            </a:r>
            <a:r>
              <a:rPr lang="it-IT" sz="2000" dirty="0" err="1">
                <a:latin typeface="Arial" pitchFamily="34" charset="0"/>
                <a:cs typeface="Arial" pitchFamily="34" charset="0"/>
              </a:rPr>
              <a:t>intrafamiliare</a:t>
            </a:r>
            <a:r>
              <a:rPr lang="it-IT" sz="2000" dirty="0">
                <a:latin typeface="Arial" pitchFamily="34" charset="0"/>
                <a:cs typeface="Arial" pitchFamily="34" charset="0"/>
              </a:rPr>
              <a:t> per il minore </a:t>
            </a:r>
            <a:r>
              <a:rPr lang="it-IT" sz="2000" dirty="0" err="1">
                <a:latin typeface="Arial" pitchFamily="34" charset="0"/>
                <a:cs typeface="Arial" pitchFamily="34" charset="0"/>
              </a:rPr>
              <a:t>abusatore</a:t>
            </a:r>
            <a:r>
              <a:rPr lang="it-IT" sz="2000" dirty="0">
                <a:latin typeface="Arial" pitchFamily="34" charset="0"/>
                <a:cs typeface="Arial" pitchFamily="34" charset="0"/>
              </a:rPr>
              <a:t>.</a:t>
            </a:r>
          </a:p>
          <a:p>
            <a:pPr>
              <a:spcBef>
                <a:spcPct val="50000"/>
              </a:spcBef>
            </a:pPr>
            <a:endParaRPr lang="it-IT" sz="2000" dirty="0" smtClean="0">
              <a:latin typeface="Century Gothic" pitchFamily="34" charset="0"/>
            </a:endParaRPr>
          </a:p>
          <a:p>
            <a:pPr>
              <a:spcBef>
                <a:spcPct val="50000"/>
              </a:spcBef>
            </a:pPr>
            <a:endParaRPr lang="it-IT" sz="2000" dirty="0">
              <a:latin typeface="Century Gothic" pitchFamily="34" charset="0"/>
            </a:endParaRPr>
          </a:p>
        </p:txBody>
      </p:sp>
      <p:cxnSp>
        <p:nvCxnSpPr>
          <p:cNvPr id="14" name="Connettore 1 13"/>
          <p:cNvCxnSpPr/>
          <p:nvPr/>
        </p:nvCxnSpPr>
        <p:spPr>
          <a:xfrm>
            <a:off x="0" y="6309320"/>
            <a:ext cx="9144000" cy="1588"/>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902156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1222375" y="837406"/>
            <a:ext cx="6769100" cy="1103702"/>
          </a:xfrm>
        </p:spPr>
        <p:txBody>
          <a:bodyPr>
            <a:noAutofit/>
          </a:bodyPr>
          <a:lstStyle/>
          <a:p>
            <a:pPr>
              <a:defRPr/>
            </a:pPr>
            <a:r>
              <a:rPr lang="it-IT" sz="4000" dirty="0">
                <a:solidFill>
                  <a:srgbClr val="FF9900"/>
                </a:solidFill>
                <a:effectLst>
                  <a:outerShdw blurRad="38100" dist="38100" dir="2700000" algn="tl">
                    <a:srgbClr val="C0C0C0"/>
                  </a:outerShdw>
                </a:effectLst>
                <a:cs typeface="Arial" pitchFamily="34" charset="0"/>
              </a:rPr>
              <a:t>Occuparsi di adolescenti richiede...</a:t>
            </a:r>
          </a:p>
        </p:txBody>
      </p:sp>
      <p:sp>
        <p:nvSpPr>
          <p:cNvPr id="15362" name="Rectangle 3"/>
          <p:cNvSpPr>
            <a:spLocks noGrp="1" noChangeArrowheads="1"/>
          </p:cNvSpPr>
          <p:nvPr>
            <p:ph type="subTitle" idx="1"/>
          </p:nvPr>
        </p:nvSpPr>
        <p:spPr>
          <a:xfrm>
            <a:off x="467544" y="1815107"/>
            <a:ext cx="8607255" cy="4163417"/>
          </a:xfrm>
        </p:spPr>
        <p:txBody>
          <a:bodyPr>
            <a:normAutofit fontScale="92500" lnSpcReduction="10000"/>
          </a:bodyPr>
          <a:lstStyle/>
          <a:p>
            <a:pPr algn="l" eaLnBrk="1" hangingPunct="1">
              <a:lnSpc>
                <a:spcPct val="80000"/>
              </a:lnSpc>
            </a:pPr>
            <a:endParaRPr lang="it-IT" sz="1800" dirty="0"/>
          </a:p>
          <a:p>
            <a:pPr algn="l" eaLnBrk="1" hangingPunct="1">
              <a:lnSpc>
                <a:spcPct val="80000"/>
              </a:lnSpc>
            </a:pPr>
            <a:r>
              <a:rPr lang="it-IT" sz="2400" b="1" dirty="0">
                <a:solidFill>
                  <a:schemeClr val="tx1"/>
                </a:solidFill>
              </a:rPr>
              <a:t>Un modo interessato a:</a:t>
            </a:r>
          </a:p>
          <a:p>
            <a:pPr algn="l" eaLnBrk="1" hangingPunct="1">
              <a:lnSpc>
                <a:spcPct val="80000"/>
              </a:lnSpc>
            </a:pPr>
            <a:endParaRPr lang="it-IT" sz="2000" dirty="0">
              <a:solidFill>
                <a:schemeClr val="tx1"/>
              </a:solidFill>
            </a:endParaRPr>
          </a:p>
          <a:p>
            <a:pPr algn="l">
              <a:lnSpc>
                <a:spcPct val="80000"/>
              </a:lnSpc>
              <a:buClr>
                <a:srgbClr val="FF9900"/>
              </a:buClr>
              <a:buFont typeface="Wingdings" pitchFamily="2" charset="2"/>
              <a:buChar char="Ø"/>
            </a:pPr>
            <a:r>
              <a:rPr lang="it-IT" sz="2400" b="1" dirty="0">
                <a:solidFill>
                  <a:schemeClr val="tx1"/>
                </a:solidFill>
              </a:rPr>
              <a:t> </a:t>
            </a:r>
            <a:r>
              <a:rPr lang="it-IT" sz="2400" dirty="0">
                <a:solidFill>
                  <a:schemeClr val="tx1"/>
                </a:solidFill>
              </a:rPr>
              <a:t>valorizzare peculiarità e discontinuità evolutive della </a:t>
            </a:r>
            <a:r>
              <a:rPr lang="it-IT" sz="2400" dirty="0" smtClean="0">
                <a:solidFill>
                  <a:schemeClr val="tx1"/>
                </a:solidFill>
              </a:rPr>
              <a:t>crescita</a:t>
            </a:r>
            <a:endParaRPr lang="it-IT" sz="2400" dirty="0">
              <a:solidFill>
                <a:schemeClr val="tx1"/>
              </a:solidFill>
            </a:endParaRPr>
          </a:p>
          <a:p>
            <a:pPr algn="l">
              <a:lnSpc>
                <a:spcPct val="80000"/>
              </a:lnSpc>
              <a:buClr>
                <a:srgbClr val="FF9900"/>
              </a:buClr>
              <a:buFont typeface="Wingdings" pitchFamily="2" charset="2"/>
              <a:buChar char="Ø"/>
            </a:pPr>
            <a:r>
              <a:rPr lang="it-IT" sz="2400" dirty="0">
                <a:solidFill>
                  <a:schemeClr val="tx1"/>
                </a:solidFill>
              </a:rPr>
              <a:t> rinforzare i fattori protettivi</a:t>
            </a:r>
          </a:p>
          <a:p>
            <a:pPr algn="l">
              <a:lnSpc>
                <a:spcPct val="80000"/>
              </a:lnSpc>
              <a:buClr>
                <a:srgbClr val="FF9900"/>
              </a:buClr>
              <a:buFont typeface="Wingdings" pitchFamily="2" charset="2"/>
              <a:buChar char="Ø"/>
            </a:pPr>
            <a:r>
              <a:rPr lang="it-IT" sz="2400" dirty="0">
                <a:solidFill>
                  <a:schemeClr val="tx1"/>
                </a:solidFill>
              </a:rPr>
              <a:t> contrastare le fragilità e diminuire fattori di rischio</a:t>
            </a:r>
          </a:p>
          <a:p>
            <a:pPr algn="l">
              <a:lnSpc>
                <a:spcPct val="80000"/>
              </a:lnSpc>
              <a:buClr>
                <a:srgbClr val="FF9900"/>
              </a:buClr>
              <a:buFont typeface="Wingdings" pitchFamily="2" charset="2"/>
              <a:buChar char="Ø"/>
            </a:pPr>
            <a:endParaRPr lang="it-IT" sz="2000" dirty="0"/>
          </a:p>
          <a:p>
            <a:pPr algn="l">
              <a:lnSpc>
                <a:spcPct val="80000"/>
              </a:lnSpc>
              <a:buClr>
                <a:srgbClr val="FF9900"/>
              </a:buClr>
              <a:buFont typeface="Wingdings" pitchFamily="2" charset="2"/>
              <a:buChar char="Ø"/>
            </a:pPr>
            <a:endParaRPr lang="it-IT" sz="2000" dirty="0"/>
          </a:p>
          <a:p>
            <a:pPr algn="l">
              <a:lnSpc>
                <a:spcPct val="80000"/>
              </a:lnSpc>
              <a:buClr>
                <a:srgbClr val="FF9900"/>
              </a:buClr>
            </a:pPr>
            <a:endParaRPr lang="it-IT" sz="2000" dirty="0"/>
          </a:p>
          <a:p>
            <a:pPr algn="l">
              <a:lnSpc>
                <a:spcPct val="80000"/>
              </a:lnSpc>
              <a:buClr>
                <a:srgbClr val="FF9900"/>
              </a:buClr>
            </a:pPr>
            <a:r>
              <a:rPr lang="it-IT" sz="2400" b="1" dirty="0">
                <a:solidFill>
                  <a:schemeClr val="tx1"/>
                </a:solidFill>
              </a:rPr>
              <a:t>Un modo capace di:</a:t>
            </a:r>
          </a:p>
          <a:p>
            <a:pPr algn="l">
              <a:lnSpc>
                <a:spcPct val="80000"/>
              </a:lnSpc>
              <a:buClr>
                <a:srgbClr val="FF9900"/>
              </a:buClr>
              <a:buFont typeface="Wingdings" pitchFamily="2" charset="2"/>
              <a:buChar char="Ø"/>
            </a:pPr>
            <a:endParaRPr lang="it-IT" sz="2400" dirty="0">
              <a:solidFill>
                <a:schemeClr val="tx1"/>
              </a:solidFill>
            </a:endParaRPr>
          </a:p>
          <a:p>
            <a:pPr algn="l">
              <a:lnSpc>
                <a:spcPct val="80000"/>
              </a:lnSpc>
              <a:buClr>
                <a:srgbClr val="FF9900"/>
              </a:buClr>
              <a:buFont typeface="Wingdings" pitchFamily="2" charset="2"/>
              <a:buChar char="Ø"/>
            </a:pPr>
            <a:r>
              <a:rPr lang="it-IT" sz="2400" b="1" dirty="0">
                <a:solidFill>
                  <a:schemeClr val="tx1"/>
                </a:solidFill>
              </a:rPr>
              <a:t> </a:t>
            </a:r>
            <a:r>
              <a:rPr lang="it-IT" sz="2400" dirty="0">
                <a:solidFill>
                  <a:schemeClr val="tx1"/>
                </a:solidFill>
              </a:rPr>
              <a:t>aprire uno spazio nella </a:t>
            </a:r>
            <a:r>
              <a:rPr lang="it-IT" sz="2400" dirty="0" err="1">
                <a:solidFill>
                  <a:schemeClr val="tx1"/>
                </a:solidFill>
              </a:rPr>
              <a:t>prescrittività</a:t>
            </a:r>
            <a:r>
              <a:rPr lang="it-IT" sz="2400" dirty="0">
                <a:solidFill>
                  <a:schemeClr val="tx1"/>
                </a:solidFill>
              </a:rPr>
              <a:t> giudiziaria</a:t>
            </a:r>
          </a:p>
          <a:p>
            <a:pPr algn="l">
              <a:lnSpc>
                <a:spcPct val="80000"/>
              </a:lnSpc>
              <a:buClr>
                <a:srgbClr val="FF9900"/>
              </a:buClr>
              <a:buFont typeface="Wingdings" pitchFamily="2" charset="2"/>
              <a:buChar char="Ø"/>
            </a:pPr>
            <a:r>
              <a:rPr lang="it-IT" sz="2400" dirty="0">
                <a:solidFill>
                  <a:schemeClr val="tx1"/>
                </a:solidFill>
              </a:rPr>
              <a:t> invogliare i ragazzi alla </a:t>
            </a:r>
            <a:r>
              <a:rPr lang="it-IT" sz="2400" dirty="0" smtClean="0">
                <a:solidFill>
                  <a:schemeClr val="tx1"/>
                </a:solidFill>
              </a:rPr>
              <a:t>cura </a:t>
            </a:r>
            <a:r>
              <a:rPr lang="it-IT" sz="2400" dirty="0">
                <a:solidFill>
                  <a:schemeClr val="tx1"/>
                </a:solidFill>
              </a:rPr>
              <a:t>di sé </a:t>
            </a:r>
          </a:p>
          <a:p>
            <a:pPr algn="l">
              <a:lnSpc>
                <a:spcPct val="80000"/>
              </a:lnSpc>
              <a:buClr>
                <a:srgbClr val="FF9900"/>
              </a:buClr>
              <a:buFont typeface="Wingdings" pitchFamily="2" charset="2"/>
              <a:buChar char="Ø"/>
            </a:pPr>
            <a:r>
              <a:rPr lang="it-IT" sz="2400" dirty="0">
                <a:solidFill>
                  <a:schemeClr val="tx1"/>
                </a:solidFill>
              </a:rPr>
              <a:t> attrarre verso una partecipazione motivata</a:t>
            </a:r>
          </a:p>
          <a:p>
            <a:pPr algn="l">
              <a:lnSpc>
                <a:spcPct val="80000"/>
              </a:lnSpc>
              <a:buClr>
                <a:srgbClr val="FF9900"/>
              </a:buClr>
              <a:buFont typeface="Wingdings" pitchFamily="2" charset="2"/>
              <a:buChar char="Ø"/>
            </a:pPr>
            <a:endParaRPr lang="it-IT" sz="1800" dirty="0"/>
          </a:p>
          <a:p>
            <a:pPr algn="l">
              <a:lnSpc>
                <a:spcPct val="80000"/>
              </a:lnSpc>
              <a:buClr>
                <a:srgbClr val="FF9900"/>
              </a:buClr>
              <a:buFont typeface="Wingdings" pitchFamily="2" charset="2"/>
              <a:buChar char="Ø"/>
            </a:pPr>
            <a:endParaRPr lang="it-IT" sz="1600" dirty="0"/>
          </a:p>
          <a:p>
            <a:pPr algn="l">
              <a:lnSpc>
                <a:spcPct val="80000"/>
              </a:lnSpc>
              <a:buClr>
                <a:srgbClr val="FF9900"/>
              </a:buClr>
              <a:buFont typeface="Wingdings" pitchFamily="2" charset="2"/>
              <a:buChar char="Ø"/>
            </a:pPr>
            <a:endParaRPr lang="it-IT" sz="1600" dirty="0"/>
          </a:p>
          <a:p>
            <a:pPr algn="l">
              <a:lnSpc>
                <a:spcPct val="80000"/>
              </a:lnSpc>
              <a:buClr>
                <a:srgbClr val="FF9900"/>
              </a:buClr>
              <a:buFont typeface="Wingdings" pitchFamily="2" charset="2"/>
              <a:buChar char="Ø"/>
            </a:pPr>
            <a:endParaRPr lang="it-IT" sz="1600" dirty="0"/>
          </a:p>
        </p:txBody>
      </p:sp>
      <p:sp>
        <p:nvSpPr>
          <p:cNvPr id="15363"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pic>
        <p:nvPicPr>
          <p:cNvPr id="15367"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76256" y="3115708"/>
            <a:ext cx="1971675" cy="2748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Immagine 1">
            <a:extLst>
              <a:ext uri="{FF2B5EF4-FFF2-40B4-BE49-F238E27FC236}">
                <a16:creationId xmlns:a16="http://schemas.microsoft.com/office/drawing/2014/main" xmlns="" id="{AE539831-7DDE-4CDF-99D6-04B39971DD98}"/>
              </a:ext>
            </a:extLst>
          </p:cNvPr>
          <p:cNvPicPr>
            <a:picLocks noChangeAspect="1"/>
          </p:cNvPicPr>
          <p:nvPr/>
        </p:nvPicPr>
        <p:blipFill>
          <a:blip r:embed="rId4" cstate="print"/>
          <a:stretch>
            <a:fillRect/>
          </a:stretch>
        </p:blipFill>
        <p:spPr>
          <a:xfrm>
            <a:off x="32657" y="1194325"/>
            <a:ext cx="396274" cy="5663675"/>
          </a:xfrm>
          <a:prstGeom prst="rect">
            <a:avLst/>
          </a:prstGeom>
        </p:spPr>
      </p:pic>
    </p:spTree>
    <p:extLst>
      <p:ext uri="{BB962C8B-B14F-4D97-AF65-F5344CB8AC3E}">
        <p14:creationId xmlns:p14="http://schemas.microsoft.com/office/powerpoint/2010/main" xmlns="" val="22975789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1043608" y="2276872"/>
            <a:ext cx="7776864"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it-IT" sz="3200" b="1" dirty="0" smtClean="0">
              <a:solidFill>
                <a:srgbClr val="FF9900"/>
              </a:solidFill>
              <a:latin typeface="Arial" pitchFamily="34" charset="0"/>
              <a:cs typeface="Arial" pitchFamily="34" charset="0"/>
            </a:endParaRPr>
          </a:p>
          <a:p>
            <a:pPr algn="ctr"/>
            <a:r>
              <a:rPr lang="it-IT" sz="4400" b="1" dirty="0" smtClean="0">
                <a:solidFill>
                  <a:srgbClr val="FF9900"/>
                </a:solidFill>
                <a:latin typeface="Arial" pitchFamily="34" charset="0"/>
                <a:cs typeface="Arial" pitchFamily="34" charset="0"/>
              </a:rPr>
              <a:t>Azioni di cura</a:t>
            </a:r>
          </a:p>
          <a:p>
            <a:endParaRPr lang="it-IT" sz="4400" b="1" dirty="0" smtClean="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xmlns="" val="2372157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78605" y="910394"/>
            <a:ext cx="8229600" cy="997309"/>
          </a:xfrm>
        </p:spPr>
        <p:txBody>
          <a:bodyPr/>
          <a:lstStyle/>
          <a:p>
            <a:r>
              <a:rPr lang="it-IT" dirty="0" smtClean="0">
                <a:solidFill>
                  <a:srgbClr val="FF9900"/>
                </a:solidFill>
                <a:effectLst>
                  <a:outerShdw blurRad="38100" dist="38100" dir="2700000" algn="tl">
                    <a:srgbClr val="000000">
                      <a:alpha val="43137"/>
                    </a:srgbClr>
                  </a:outerShdw>
                </a:effectLst>
              </a:rPr>
              <a:t>INTERVENTI</a:t>
            </a:r>
            <a:endParaRPr lang="it-IT" dirty="0">
              <a:solidFill>
                <a:srgbClr val="FF9900"/>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fld id="{25C57128-9B2A-4A47-B75E-6D1190F5A2FA}" type="slidenum">
              <a:rPr lang="it-IT" smtClean="0"/>
              <a:pPr/>
              <a:t>48</a:t>
            </a:fld>
            <a:endParaRPr lang="it-IT"/>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25701"/>
            <a:ext cx="396875" cy="566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1475" y="0"/>
            <a:ext cx="1152525" cy="1085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3441" y="2204865"/>
            <a:ext cx="8014296" cy="4104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4015" y="1932856"/>
            <a:ext cx="8429192" cy="4104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ttangolo 2">
            <a:extLst>
              <a:ext uri="{FF2B5EF4-FFF2-40B4-BE49-F238E27FC236}">
                <a16:creationId xmlns:a16="http://schemas.microsoft.com/office/drawing/2014/main" xmlns="" id="{279DB988-C15B-41FE-8961-D0E710E6A790}"/>
              </a:ext>
            </a:extLst>
          </p:cNvPr>
          <p:cNvSpPr/>
          <p:nvPr/>
        </p:nvSpPr>
        <p:spPr>
          <a:xfrm>
            <a:off x="778605" y="1954732"/>
            <a:ext cx="6097651" cy="3693319"/>
          </a:xfrm>
          <a:prstGeom prst="rect">
            <a:avLst/>
          </a:prstGeom>
        </p:spPr>
        <p:txBody>
          <a:bodyPr wrap="square">
            <a:spAutoFit/>
          </a:bodyPr>
          <a:lstStyle/>
          <a:p>
            <a:endParaRPr lang="it-IT" sz="2400" dirty="0" smtClean="0"/>
          </a:p>
          <a:p>
            <a:r>
              <a:rPr lang="it-IT" sz="2400" dirty="0" smtClean="0"/>
              <a:t>Interventi </a:t>
            </a:r>
            <a:r>
              <a:rPr lang="it-IT" sz="2400" dirty="0"/>
              <a:t>educativi, sociali, psicologici, sanitari volti alla prevenzione, </a:t>
            </a:r>
            <a:r>
              <a:rPr lang="it-IT" sz="2400" dirty="0" smtClean="0"/>
              <a:t>alla diagnosi e alla cura (prendersi cura prima di curare)</a:t>
            </a:r>
            <a:endParaRPr lang="it-IT" sz="2400" dirty="0"/>
          </a:p>
          <a:p>
            <a:endParaRPr lang="it-IT" sz="2400" dirty="0"/>
          </a:p>
          <a:p>
            <a:pPr marL="457200" indent="-457200">
              <a:buFont typeface="+mj-lt"/>
              <a:buAutoNum type="arabicPeriod"/>
            </a:pPr>
            <a:r>
              <a:rPr lang="it-IT" sz="2400" dirty="0"/>
              <a:t>Setting individuali e setting di </a:t>
            </a:r>
            <a:r>
              <a:rPr lang="it-IT" sz="2400" dirty="0" smtClean="0"/>
              <a:t>gruppo</a:t>
            </a:r>
            <a:endParaRPr lang="it-IT" sz="2400" dirty="0"/>
          </a:p>
          <a:p>
            <a:pPr marL="457200" indent="-457200">
              <a:buFont typeface="+mj-lt"/>
              <a:buAutoNum type="arabicPeriod"/>
            </a:pPr>
            <a:r>
              <a:rPr lang="it-IT" sz="2400" dirty="0"/>
              <a:t>Sostegno alla </a:t>
            </a:r>
            <a:r>
              <a:rPr lang="it-IT" sz="2400" dirty="0" smtClean="0"/>
              <a:t>genitorialità</a:t>
            </a:r>
            <a:endParaRPr lang="it-IT" sz="2400" dirty="0"/>
          </a:p>
          <a:p>
            <a:endParaRPr lang="it-IT" sz="2400" dirty="0"/>
          </a:p>
          <a:p>
            <a:endParaRPr lang="it-IT" sz="2400" dirty="0"/>
          </a:p>
          <a:p>
            <a:pPr marL="342900" indent="-342900">
              <a:buFont typeface="+mj-lt"/>
              <a:buAutoNum type="alphaLcPeriod"/>
            </a:pPr>
            <a:endParaRPr lang="it-IT" dirty="0"/>
          </a:p>
        </p:txBody>
      </p:sp>
      <p:pic>
        <p:nvPicPr>
          <p:cNvPr id="6" name="Immagine 5">
            <a:extLst>
              <a:ext uri="{FF2B5EF4-FFF2-40B4-BE49-F238E27FC236}">
                <a16:creationId xmlns:a16="http://schemas.microsoft.com/office/drawing/2014/main" xmlns="" id="{7BFF65A8-A977-46CF-8155-462D422085D8}"/>
              </a:ext>
            </a:extLst>
          </p:cNvPr>
          <p:cNvPicPr>
            <a:picLocks noChangeAspect="1"/>
          </p:cNvPicPr>
          <p:nvPr/>
        </p:nvPicPr>
        <p:blipFill>
          <a:blip r:embed="rId5" cstate="print"/>
          <a:stretch>
            <a:fillRect/>
          </a:stretch>
        </p:blipFill>
        <p:spPr>
          <a:xfrm>
            <a:off x="1822069" y="5877272"/>
            <a:ext cx="7321931" cy="42676"/>
          </a:xfrm>
          <a:prstGeom prst="rect">
            <a:avLst/>
          </a:prstGeom>
        </p:spPr>
      </p:pic>
      <p:pic>
        <p:nvPicPr>
          <p:cNvPr id="16" name="Immagine 15">
            <a:extLst>
              <a:ext uri="{FF2B5EF4-FFF2-40B4-BE49-F238E27FC236}">
                <a16:creationId xmlns:a16="http://schemas.microsoft.com/office/drawing/2014/main" xmlns="" id="{93A96552-5F33-4E68-9118-9DC333EC1F2B}"/>
              </a:ext>
            </a:extLst>
          </p:cNvPr>
          <p:cNvPicPr>
            <a:picLocks noChangeAspect="1"/>
          </p:cNvPicPr>
          <p:nvPr/>
        </p:nvPicPr>
        <p:blipFill>
          <a:blip r:embed="rId6" cstate="print">
            <a:extLst>
              <a:ext uri="{28A0092B-C50C-407E-A947-70E740481C1C}">
                <a14:useLocalDpi xmlns:a14="http://schemas.microsoft.com/office/drawing/2010/main" xmlns="" val="0"/>
              </a:ext>
              <a:ext uri="{837473B0-CC2E-450A-ABE3-18F120FF3D39}">
                <a1611:picAttrSrcUrl xmlns:a1611="http://schemas.microsoft.com/office/drawing/2016/11/main" xmlns="" r:id="rId8"/>
              </a:ext>
            </a:extLst>
          </a:blip>
          <a:stretch>
            <a:fillRect/>
          </a:stretch>
        </p:blipFill>
        <p:spPr>
          <a:xfrm flipH="1">
            <a:off x="6630618" y="2877412"/>
            <a:ext cx="2485593" cy="2492896"/>
          </a:xfrm>
          <a:prstGeom prst="rect">
            <a:avLst/>
          </a:prstGeom>
        </p:spPr>
      </p:pic>
    </p:spTree>
    <p:extLst>
      <p:ext uri="{BB962C8B-B14F-4D97-AF65-F5344CB8AC3E}">
        <p14:creationId xmlns:p14="http://schemas.microsoft.com/office/powerpoint/2010/main" xmlns="" val="36381390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4294967295"/>
          </p:nvPr>
        </p:nvSpPr>
        <p:spPr>
          <a:xfrm>
            <a:off x="611560" y="0"/>
            <a:ext cx="8065715" cy="6309319"/>
          </a:xfrm>
        </p:spPr>
        <p:txBody>
          <a:bodyPr>
            <a:noAutofit/>
          </a:bodyPr>
          <a:lstStyle/>
          <a:p>
            <a:pPr marL="0" indent="0">
              <a:lnSpc>
                <a:spcPct val="80000"/>
              </a:lnSpc>
              <a:buFontTx/>
              <a:buNone/>
            </a:pPr>
            <a:endParaRPr lang="it-IT" sz="2000" dirty="0" smtClean="0">
              <a:latin typeface="Arial" pitchFamily="34" charset="0"/>
              <a:cs typeface="Arial" pitchFamily="34" charset="0"/>
            </a:endParaRPr>
          </a:p>
          <a:p>
            <a:pPr marL="0" indent="0">
              <a:lnSpc>
                <a:spcPct val="80000"/>
              </a:lnSpc>
              <a:buNone/>
            </a:pPr>
            <a:endParaRPr lang="it-IT" sz="2400" dirty="0" smtClean="0">
              <a:latin typeface="Arial" pitchFamily="34" charset="0"/>
              <a:cs typeface="Arial" pitchFamily="34" charset="0"/>
            </a:endParaRPr>
          </a:p>
          <a:p>
            <a:pPr marL="0" indent="0">
              <a:lnSpc>
                <a:spcPct val="80000"/>
              </a:lnSpc>
              <a:buFontTx/>
              <a:buNone/>
            </a:pPr>
            <a:endParaRPr lang="it-IT" sz="2400" dirty="0" smtClean="0">
              <a:latin typeface="Arial" pitchFamily="34" charset="0"/>
              <a:cs typeface="Arial" pitchFamily="34" charset="0"/>
            </a:endParaRPr>
          </a:p>
          <a:p>
            <a:pPr marL="0" indent="0">
              <a:lnSpc>
                <a:spcPct val="80000"/>
              </a:lnSpc>
              <a:buFontTx/>
              <a:buNone/>
            </a:pPr>
            <a:endParaRPr lang="it-IT" sz="2400" dirty="0" smtClean="0">
              <a:latin typeface="Arial" pitchFamily="34" charset="0"/>
              <a:cs typeface="Arial" pitchFamily="34" charset="0"/>
            </a:endParaRPr>
          </a:p>
          <a:p>
            <a:pPr marL="0" indent="0">
              <a:lnSpc>
                <a:spcPct val="80000"/>
              </a:lnSpc>
              <a:buFontTx/>
              <a:buNone/>
            </a:pPr>
            <a:endParaRPr lang="it-IT" sz="2400" dirty="0" smtClean="0">
              <a:latin typeface="Arial" pitchFamily="34" charset="0"/>
              <a:cs typeface="Arial" pitchFamily="34" charset="0"/>
            </a:endParaRPr>
          </a:p>
          <a:p>
            <a:pPr marL="0" indent="0">
              <a:lnSpc>
                <a:spcPct val="80000"/>
              </a:lnSpc>
              <a:buFontTx/>
              <a:buNone/>
            </a:pPr>
            <a:r>
              <a:rPr lang="it-IT" sz="2400" dirty="0" smtClean="0">
                <a:latin typeface="Arial" pitchFamily="34" charset="0"/>
                <a:cs typeface="Arial" pitchFamily="34" charset="0"/>
              </a:rPr>
              <a:t>Particolarmente indicato con gli adolescenti è il </a:t>
            </a:r>
            <a:r>
              <a:rPr lang="it-IT" sz="2400" dirty="0" err="1" smtClean="0">
                <a:latin typeface="Arial" pitchFamily="34" charset="0"/>
                <a:cs typeface="Arial" pitchFamily="34" charset="0"/>
              </a:rPr>
              <a:t>setting</a:t>
            </a:r>
            <a:r>
              <a:rPr lang="it-IT" sz="2400" dirty="0" smtClean="0">
                <a:latin typeface="Arial" pitchFamily="34" charset="0"/>
                <a:cs typeface="Arial" pitchFamily="34" charset="0"/>
              </a:rPr>
              <a:t> di gruppo, sia dal punto di vista metodologico che con riferimento alla giovane età dei pazienti e ai connessi bisogni identificativi, relazionali e comunicativi.</a:t>
            </a:r>
          </a:p>
          <a:p>
            <a:pPr marL="0">
              <a:buNone/>
            </a:pPr>
            <a:r>
              <a:rPr lang="it-IT" sz="2400" dirty="0" smtClean="0">
                <a:latin typeface="Arial" pitchFamily="34" charset="0"/>
                <a:cs typeface="Arial" pitchFamily="34" charset="0"/>
              </a:rPr>
              <a:t>Nello spazio plurale costituito dalla condivisione tra pari, si è osservata la dinamizzazione  delle relazioni tra operatori e giovani pazienti, potendo permettere ai ragazzi di accedere ad una dimensione di comprensione ed elaborazione di tematiche attinenti alla dimensione dell’aiuto e del benessere, nonché all’acquisizione di nuove competenze relazionali e alla introduzione a rinnovati assetti mentali.</a:t>
            </a:r>
          </a:p>
          <a:p>
            <a:pPr marL="0" indent="0">
              <a:lnSpc>
                <a:spcPct val="80000"/>
              </a:lnSpc>
              <a:buClr>
                <a:srgbClr val="006600"/>
              </a:buClr>
              <a:buNone/>
            </a:pPr>
            <a:endParaRPr lang="it-IT" sz="2400" dirty="0" smtClean="0">
              <a:latin typeface="Arial" pitchFamily="34" charset="0"/>
              <a:cs typeface="Arial" pitchFamily="34" charset="0"/>
            </a:endParaRPr>
          </a:p>
          <a:p>
            <a:pPr marL="0" indent="0">
              <a:lnSpc>
                <a:spcPct val="80000"/>
              </a:lnSpc>
              <a:buClr>
                <a:srgbClr val="006600"/>
              </a:buClr>
              <a:buFont typeface="Wingdings" pitchFamily="2" charset="2"/>
              <a:buChar char="Ø"/>
            </a:pPr>
            <a:endParaRPr lang="it-IT" sz="2000" dirty="0" smtClean="0">
              <a:latin typeface="Arial" pitchFamily="34" charset="0"/>
              <a:cs typeface="Arial" pitchFamily="34" charset="0"/>
            </a:endParaRPr>
          </a:p>
          <a:p>
            <a:pPr marL="0" indent="0">
              <a:lnSpc>
                <a:spcPct val="80000"/>
              </a:lnSpc>
              <a:buClr>
                <a:srgbClr val="006600"/>
              </a:buClr>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gn="just">
              <a:lnSpc>
                <a:spcPct val="110000"/>
              </a:lnSpc>
              <a:buFontTx/>
              <a:buNone/>
            </a:pPr>
            <a:endParaRPr lang="it-IT" sz="2000" dirty="0" smtClean="0">
              <a:latin typeface="Arial" pitchFamily="34" charset="0"/>
              <a:cs typeface="Arial" pitchFamily="34" charset="0"/>
            </a:endParaRPr>
          </a:p>
        </p:txBody>
      </p:sp>
      <p:sp>
        <p:nvSpPr>
          <p:cNvPr id="14342"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sp>
        <p:nvSpPr>
          <p:cNvPr id="14343"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b="1" i="1">
              <a:solidFill>
                <a:schemeClr val="bg1"/>
              </a:solidFill>
            </a:endParaRPr>
          </a:p>
        </p:txBody>
      </p:sp>
      <p:pic>
        <p:nvPicPr>
          <p:cNvPr id="14344" name="Picture 8" descr="LOGOREG"/>
          <p:cNvPicPr>
            <a:picLocks noChangeAspect="1" noChangeArrowheads="1"/>
          </p:cNvPicPr>
          <p:nvPr/>
        </p:nvPicPr>
        <p:blipFill>
          <a:blip r:embed="rId2" cstate="print"/>
          <a:srcRect/>
          <a:stretch>
            <a:fillRect/>
          </a:stretch>
        </p:blipFill>
        <p:spPr bwMode="auto">
          <a:xfrm>
            <a:off x="8172400" y="0"/>
            <a:ext cx="971600" cy="915392"/>
          </a:xfrm>
          <a:prstGeom prst="rect">
            <a:avLst/>
          </a:prstGeom>
          <a:noFill/>
          <a:ln w="9525">
            <a:noFill/>
            <a:miter lim="800000"/>
            <a:headEnd/>
            <a:tailEnd/>
          </a:ln>
        </p:spPr>
      </p:pic>
      <p:pic>
        <p:nvPicPr>
          <p:cNvPr id="9" name="Picture 2" descr="Risultati immagini per gruppo"/>
          <p:cNvPicPr>
            <a:picLocks noChangeAspect="1" noChangeArrowheads="1"/>
          </p:cNvPicPr>
          <p:nvPr/>
        </p:nvPicPr>
        <p:blipFill>
          <a:blip r:embed="rId3" cstate="print"/>
          <a:srcRect/>
          <a:stretch>
            <a:fillRect/>
          </a:stretch>
        </p:blipFill>
        <p:spPr bwMode="auto">
          <a:xfrm>
            <a:off x="395536" y="0"/>
            <a:ext cx="2095500" cy="1600200"/>
          </a:xfrm>
          <a:prstGeom prst="rect">
            <a:avLst/>
          </a:prstGeom>
          <a:noFill/>
        </p:spPr>
      </p:pic>
    </p:spTree>
    <p:extLst>
      <p:ext uri="{BB962C8B-B14F-4D97-AF65-F5344CB8AC3E}">
        <p14:creationId xmlns:p14="http://schemas.microsoft.com/office/powerpoint/2010/main" xmlns="" val="3531870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467544" y="1815107"/>
            <a:ext cx="8607255" cy="4163417"/>
          </a:xfrm>
        </p:spPr>
        <p:txBody>
          <a:bodyPr>
            <a:normAutofit/>
          </a:bodyPr>
          <a:lstStyle/>
          <a:p>
            <a:pPr algn="l" eaLnBrk="1" hangingPunct="1">
              <a:lnSpc>
                <a:spcPct val="80000"/>
              </a:lnSpc>
            </a:pPr>
            <a:endParaRPr lang="it-IT" sz="1800" dirty="0"/>
          </a:p>
          <a:p>
            <a:pPr algn="l">
              <a:lnSpc>
                <a:spcPct val="80000"/>
              </a:lnSpc>
              <a:buClr>
                <a:srgbClr val="FF9900"/>
              </a:buClr>
              <a:buFont typeface="Wingdings" pitchFamily="2" charset="2"/>
              <a:buChar char="Ø"/>
            </a:pPr>
            <a:endParaRPr lang="it-IT" sz="1800" dirty="0"/>
          </a:p>
          <a:p>
            <a:pPr algn="l">
              <a:lnSpc>
                <a:spcPct val="80000"/>
              </a:lnSpc>
              <a:buClr>
                <a:srgbClr val="FF9900"/>
              </a:buClr>
              <a:buFont typeface="Wingdings" pitchFamily="2" charset="2"/>
              <a:buChar char="Ø"/>
            </a:pPr>
            <a:endParaRPr lang="it-IT" sz="1600" dirty="0"/>
          </a:p>
          <a:p>
            <a:pPr algn="l">
              <a:lnSpc>
                <a:spcPct val="80000"/>
              </a:lnSpc>
              <a:buClr>
                <a:srgbClr val="FF9900"/>
              </a:buClr>
              <a:buFont typeface="Wingdings" pitchFamily="2" charset="2"/>
              <a:buChar char="Ø"/>
            </a:pPr>
            <a:endParaRPr lang="it-IT" sz="1600" dirty="0"/>
          </a:p>
          <a:p>
            <a:pPr algn="l">
              <a:lnSpc>
                <a:spcPct val="80000"/>
              </a:lnSpc>
              <a:buClr>
                <a:srgbClr val="FF9900"/>
              </a:buClr>
              <a:buFont typeface="Wingdings" pitchFamily="2" charset="2"/>
              <a:buChar char="Ø"/>
            </a:pPr>
            <a:endParaRPr lang="it-IT" sz="1600" dirty="0"/>
          </a:p>
        </p:txBody>
      </p:sp>
      <p:sp>
        <p:nvSpPr>
          <p:cNvPr id="15363"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pic>
        <p:nvPicPr>
          <p:cNvPr id="15367" name="Picture 8" descr="LOGOREG"/>
          <p:cNvPicPr>
            <a:picLocks noChangeAspect="1" noChangeArrowheads="1"/>
          </p:cNvPicPr>
          <p:nvPr/>
        </p:nvPicPr>
        <p:blipFill>
          <a:blip r:embed="rId3" cstate="print"/>
          <a:srcRect/>
          <a:stretch>
            <a:fillRect/>
          </a:stretch>
        </p:blipFill>
        <p:spPr bwMode="auto">
          <a:xfrm>
            <a:off x="7991475" y="0"/>
            <a:ext cx="1152525" cy="1085850"/>
          </a:xfrm>
          <a:prstGeom prst="rect">
            <a:avLst/>
          </a:prstGeom>
          <a:noFill/>
          <a:ln w="9525">
            <a:noFill/>
            <a:miter lim="800000"/>
            <a:headEnd/>
            <a:tailEnd/>
          </a:ln>
        </p:spPr>
      </p:pic>
      <p:pic>
        <p:nvPicPr>
          <p:cNvPr id="2" name="Immagine 1">
            <a:extLst>
              <a:ext uri="{FF2B5EF4-FFF2-40B4-BE49-F238E27FC236}">
                <a16:creationId xmlns:a16="http://schemas.microsoft.com/office/drawing/2014/main" xmlns="" id="{AE539831-7DDE-4CDF-99D6-04B39971DD98}"/>
              </a:ext>
            </a:extLst>
          </p:cNvPr>
          <p:cNvPicPr>
            <a:picLocks noChangeAspect="1"/>
          </p:cNvPicPr>
          <p:nvPr/>
        </p:nvPicPr>
        <p:blipFill>
          <a:blip r:embed="rId4" cstate="print"/>
          <a:stretch>
            <a:fillRect/>
          </a:stretch>
        </p:blipFill>
        <p:spPr>
          <a:xfrm>
            <a:off x="32657" y="1194325"/>
            <a:ext cx="396274" cy="5663675"/>
          </a:xfrm>
          <a:prstGeom prst="rect">
            <a:avLst/>
          </a:prstGeom>
        </p:spPr>
      </p:pic>
      <p:sp>
        <p:nvSpPr>
          <p:cNvPr id="3" name="CasellaDiTesto 2"/>
          <p:cNvSpPr txBox="1"/>
          <p:nvPr/>
        </p:nvSpPr>
        <p:spPr>
          <a:xfrm>
            <a:off x="755576" y="908720"/>
            <a:ext cx="8154152" cy="3600986"/>
          </a:xfrm>
          <a:prstGeom prst="rect">
            <a:avLst/>
          </a:prstGeom>
          <a:noFill/>
        </p:spPr>
        <p:txBody>
          <a:bodyPr wrap="square" rtlCol="0">
            <a:spAutoFit/>
          </a:bodyPr>
          <a:lstStyle/>
          <a:p>
            <a:endParaRPr lang="it-IT" dirty="0" smtClean="0"/>
          </a:p>
          <a:p>
            <a:endParaRPr lang="it-IT" sz="3200" dirty="0" smtClean="0"/>
          </a:p>
          <a:p>
            <a:endParaRPr lang="it-IT" sz="3200" dirty="0"/>
          </a:p>
          <a:p>
            <a:r>
              <a:rPr lang="it-IT" sz="3200" dirty="0" smtClean="0"/>
              <a:t>N.B. Il solo fumo di tabacco è causa del decesso del consumatore 40 volte di più di tutte le droghe proibite messe insieme (Tinconi 2012, dati del Ministero della Salute)</a:t>
            </a:r>
          </a:p>
          <a:p>
            <a:endParaRPr lang="it-IT" dirty="0"/>
          </a:p>
        </p:txBody>
      </p:sp>
    </p:spTree>
    <p:extLst>
      <p:ext uri="{BB962C8B-B14F-4D97-AF65-F5344CB8AC3E}">
        <p14:creationId xmlns:p14="http://schemas.microsoft.com/office/powerpoint/2010/main" xmlns="" val="1601009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4294967295"/>
          </p:nvPr>
        </p:nvSpPr>
        <p:spPr>
          <a:xfrm>
            <a:off x="611560" y="0"/>
            <a:ext cx="8352928" cy="6309319"/>
          </a:xfrm>
        </p:spPr>
        <p:txBody>
          <a:bodyPr>
            <a:noAutofit/>
          </a:bodyPr>
          <a:lstStyle/>
          <a:p>
            <a:pPr marL="0" indent="0">
              <a:lnSpc>
                <a:spcPct val="80000"/>
              </a:lnSpc>
              <a:buFontTx/>
              <a:buNone/>
            </a:pPr>
            <a:endParaRPr lang="it-IT" sz="2000" dirty="0" smtClean="0">
              <a:latin typeface="Arial" pitchFamily="34" charset="0"/>
              <a:cs typeface="Arial" pitchFamily="34" charset="0"/>
            </a:endParaRPr>
          </a:p>
          <a:p>
            <a:pPr marL="0" indent="0">
              <a:lnSpc>
                <a:spcPct val="80000"/>
              </a:lnSpc>
              <a:buClr>
                <a:srgbClr val="006600"/>
              </a:buClr>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gn="just">
              <a:lnSpc>
                <a:spcPct val="110000"/>
              </a:lnSpc>
              <a:buFontTx/>
              <a:buNone/>
            </a:pPr>
            <a:endParaRPr lang="it-IT" sz="2000" dirty="0" smtClean="0">
              <a:latin typeface="Arial" pitchFamily="34" charset="0"/>
              <a:cs typeface="Arial" pitchFamily="34" charset="0"/>
            </a:endParaRPr>
          </a:p>
        </p:txBody>
      </p:sp>
      <p:sp>
        <p:nvSpPr>
          <p:cNvPr id="14342"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sp>
        <p:nvSpPr>
          <p:cNvPr id="14343"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b="1" i="1">
              <a:solidFill>
                <a:schemeClr val="bg1"/>
              </a:solidFill>
            </a:endParaRPr>
          </a:p>
        </p:txBody>
      </p:sp>
      <p:pic>
        <p:nvPicPr>
          <p:cNvPr id="14344" name="Picture 8" descr="LOGOREG"/>
          <p:cNvPicPr>
            <a:picLocks noChangeAspect="1" noChangeArrowheads="1"/>
          </p:cNvPicPr>
          <p:nvPr/>
        </p:nvPicPr>
        <p:blipFill>
          <a:blip r:embed="rId2" cstate="print"/>
          <a:srcRect/>
          <a:stretch>
            <a:fillRect/>
          </a:stretch>
        </p:blipFill>
        <p:spPr bwMode="auto">
          <a:xfrm>
            <a:off x="8172400" y="0"/>
            <a:ext cx="971600" cy="915392"/>
          </a:xfrm>
          <a:prstGeom prst="rect">
            <a:avLst/>
          </a:prstGeom>
          <a:noFill/>
          <a:ln w="9525">
            <a:noFill/>
            <a:miter lim="800000"/>
            <a:headEnd/>
            <a:tailEnd/>
          </a:ln>
        </p:spPr>
      </p:pic>
      <p:sp>
        <p:nvSpPr>
          <p:cNvPr id="8" name="Rettangolo 7"/>
          <p:cNvSpPr/>
          <p:nvPr/>
        </p:nvSpPr>
        <p:spPr>
          <a:xfrm>
            <a:off x="755576" y="548680"/>
            <a:ext cx="8064896" cy="4832092"/>
          </a:xfrm>
          <a:prstGeom prst="rect">
            <a:avLst/>
          </a:prstGeom>
        </p:spPr>
        <p:txBody>
          <a:bodyPr wrap="square">
            <a:spAutoFit/>
          </a:bodyPr>
          <a:lstStyle/>
          <a:p>
            <a:endParaRPr lang="it-IT" sz="2800" dirty="0" smtClean="0">
              <a:latin typeface="Arial" pitchFamily="34" charset="0"/>
              <a:cs typeface="Arial" pitchFamily="34" charset="0"/>
            </a:endParaRPr>
          </a:p>
          <a:p>
            <a:r>
              <a:rPr lang="it-IT" sz="2800" dirty="0" smtClean="0">
                <a:latin typeface="Arial" pitchFamily="34" charset="0"/>
                <a:cs typeface="Arial" pitchFamily="34" charset="0"/>
              </a:rPr>
              <a:t>Il </a:t>
            </a:r>
            <a:r>
              <a:rPr lang="it-IT" sz="2800" dirty="0" err="1" smtClean="0">
                <a:latin typeface="Arial" pitchFamily="34" charset="0"/>
                <a:cs typeface="Arial" pitchFamily="34" charset="0"/>
              </a:rPr>
              <a:t>setting</a:t>
            </a:r>
            <a:r>
              <a:rPr lang="it-IT" sz="2800" dirty="0" smtClean="0">
                <a:latin typeface="Arial" pitchFamily="34" charset="0"/>
                <a:cs typeface="Arial" pitchFamily="34" charset="0"/>
              </a:rPr>
              <a:t> di gruppo costituisce una esperienza clinica che apre a prospettive terapeutiche altrimenti impercorribili e che rappresenta già di per sé un intervento in grado di modificare le condizioni psichiche, relazionali e soggettive dei minori coinvolti. Occorre peraltro rilevare che per molti adolescenti la partecipazione alle attività di gruppo costituisce una proposta di presa in carico da loro sovente preferita e ben accolta rispetto alla classica presa in carico individuale.</a:t>
            </a:r>
          </a:p>
        </p:txBody>
      </p:sp>
    </p:spTree>
    <p:extLst>
      <p:ext uri="{BB962C8B-B14F-4D97-AF65-F5344CB8AC3E}">
        <p14:creationId xmlns:p14="http://schemas.microsoft.com/office/powerpoint/2010/main" xmlns="" val="29799292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subTitle" idx="4294967295"/>
          </p:nvPr>
        </p:nvSpPr>
        <p:spPr>
          <a:xfrm>
            <a:off x="611560" y="0"/>
            <a:ext cx="8065715" cy="6309319"/>
          </a:xfrm>
        </p:spPr>
        <p:txBody>
          <a:bodyPr>
            <a:noAutofit/>
          </a:bodyPr>
          <a:lstStyle/>
          <a:p>
            <a:pPr marL="0" indent="0">
              <a:lnSpc>
                <a:spcPct val="80000"/>
              </a:lnSpc>
              <a:buFontTx/>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nSpc>
                <a:spcPct val="80000"/>
              </a:lnSpc>
              <a:buClr>
                <a:srgbClr val="006600"/>
              </a:buClr>
              <a:buFont typeface="Wingdings" pitchFamily="2" charset="2"/>
              <a:buChar char="Ø"/>
            </a:pPr>
            <a:r>
              <a:rPr lang="it-IT" sz="2000" b="1" dirty="0" smtClean="0">
                <a:solidFill>
                  <a:srgbClr val="FF9900"/>
                </a:solidFill>
                <a:latin typeface="Arial" pitchFamily="34" charset="0"/>
                <a:cs typeface="Arial" pitchFamily="34" charset="0"/>
              </a:rPr>
              <a:t>Gruppi educativi </a:t>
            </a:r>
            <a:r>
              <a:rPr lang="it-IT" sz="2000" dirty="0" smtClean="0">
                <a:latin typeface="Arial" pitchFamily="34" charset="0"/>
                <a:cs typeface="Arial" pitchFamily="34" charset="0"/>
              </a:rPr>
              <a:t>con modalità partecipativa su moduli afferenti le sostanze stupefacenti, l’igiene (piercing e tatuaggi), la sessualità,le malattie sessualmente trasmesse, l’educazione alla legalità e l’orientamento ai servizi territoriali</a:t>
            </a:r>
          </a:p>
          <a:p>
            <a:pPr marL="0" indent="0">
              <a:lnSpc>
                <a:spcPct val="80000"/>
              </a:lnSpc>
              <a:buClr>
                <a:srgbClr val="006600"/>
              </a:buClr>
              <a:buFont typeface="Wingdings" pitchFamily="2" charset="2"/>
              <a:buChar char="Ø"/>
            </a:pPr>
            <a:endParaRPr lang="it-IT" sz="2000" dirty="0" smtClean="0">
              <a:latin typeface="Arial" pitchFamily="34" charset="0"/>
              <a:cs typeface="Arial" pitchFamily="34" charset="0"/>
            </a:endParaRPr>
          </a:p>
          <a:p>
            <a:pPr marL="0" indent="0">
              <a:lnSpc>
                <a:spcPct val="80000"/>
              </a:lnSpc>
              <a:buClr>
                <a:srgbClr val="006600"/>
              </a:buClr>
              <a:buFont typeface="Wingdings" pitchFamily="2" charset="2"/>
              <a:buChar char="Ø"/>
            </a:pPr>
            <a:r>
              <a:rPr lang="it-IT" sz="2000" b="1" dirty="0" smtClean="0">
                <a:solidFill>
                  <a:srgbClr val="FF9900"/>
                </a:solidFill>
                <a:latin typeface="Arial" pitchFamily="34" charset="0"/>
                <a:cs typeface="Arial" pitchFamily="34" charset="0"/>
              </a:rPr>
              <a:t>Gruppi psicoterapeutici </a:t>
            </a:r>
            <a:r>
              <a:rPr lang="it-IT" sz="2000" dirty="0" smtClean="0">
                <a:latin typeface="Arial" pitchFamily="34" charset="0"/>
                <a:cs typeface="Arial" pitchFamily="34" charset="0"/>
              </a:rPr>
              <a:t>con l’ausilio di tecniche associative, raffigurative e narrative per l’elaborazione delle proprie esperienze</a:t>
            </a:r>
          </a:p>
          <a:p>
            <a:pPr marL="0" indent="0">
              <a:lnSpc>
                <a:spcPct val="80000"/>
              </a:lnSpc>
              <a:buClr>
                <a:srgbClr val="006600"/>
              </a:buClr>
              <a:buFont typeface="Wingdings" pitchFamily="2" charset="2"/>
              <a:buChar char="Ø"/>
            </a:pPr>
            <a:endParaRPr lang="it-IT" sz="2000" dirty="0" smtClean="0">
              <a:latin typeface="Arial" pitchFamily="34" charset="0"/>
              <a:cs typeface="Arial" pitchFamily="34" charset="0"/>
            </a:endParaRPr>
          </a:p>
          <a:p>
            <a:pPr marL="0" indent="0">
              <a:lnSpc>
                <a:spcPct val="80000"/>
              </a:lnSpc>
              <a:buClr>
                <a:srgbClr val="006600"/>
              </a:buClr>
              <a:buFont typeface="Wingdings" pitchFamily="2" charset="2"/>
              <a:buChar char="Ø"/>
            </a:pPr>
            <a:r>
              <a:rPr lang="it-IT" sz="2000" b="1" dirty="0" smtClean="0">
                <a:solidFill>
                  <a:srgbClr val="FF9900"/>
                </a:solidFill>
                <a:latin typeface="Arial" pitchFamily="34" charset="0"/>
                <a:cs typeface="Arial" pitchFamily="34" charset="0"/>
              </a:rPr>
              <a:t>Gruppi </a:t>
            </a:r>
            <a:r>
              <a:rPr lang="it-IT" sz="2000" b="1" dirty="0" err="1" smtClean="0">
                <a:solidFill>
                  <a:srgbClr val="FF9900"/>
                </a:solidFill>
                <a:latin typeface="Arial" pitchFamily="34" charset="0"/>
                <a:cs typeface="Arial" pitchFamily="34" charset="0"/>
              </a:rPr>
              <a:t>psico-educativi</a:t>
            </a:r>
            <a:r>
              <a:rPr lang="it-IT" sz="2000" b="1" dirty="0" smtClean="0">
                <a:solidFill>
                  <a:srgbClr val="FF9900"/>
                </a:solidFill>
                <a:latin typeface="Arial" pitchFamily="34" charset="0"/>
                <a:cs typeface="Arial" pitchFamily="34" charset="0"/>
              </a:rPr>
              <a:t> </a:t>
            </a:r>
            <a:r>
              <a:rPr lang="it-IT" sz="2000" dirty="0" smtClean="0">
                <a:latin typeface="Arial" pitchFamily="34" charset="0"/>
                <a:cs typeface="Arial" pitchFamily="34" charset="0"/>
              </a:rPr>
              <a:t>esperienziali per l’introduzione a nuove conoscenze delle offerte del territorio (dialogo nel buio, attività fisica ecc.)</a:t>
            </a:r>
          </a:p>
          <a:p>
            <a:pPr marL="0" indent="0">
              <a:lnSpc>
                <a:spcPct val="80000"/>
              </a:lnSpc>
              <a:buClr>
                <a:srgbClr val="006600"/>
              </a:buClr>
              <a:buNone/>
            </a:pPr>
            <a:endParaRPr lang="it-IT" sz="2000" dirty="0" smtClean="0">
              <a:latin typeface="Arial" pitchFamily="34" charset="0"/>
              <a:cs typeface="Arial" pitchFamily="34" charset="0"/>
            </a:endParaRPr>
          </a:p>
          <a:p>
            <a:pPr marL="0" indent="0">
              <a:lnSpc>
                <a:spcPct val="80000"/>
              </a:lnSpc>
              <a:buClr>
                <a:srgbClr val="006600"/>
              </a:buClr>
              <a:buFont typeface="Wingdings" pitchFamily="2" charset="2"/>
              <a:buChar char="Ø"/>
            </a:pPr>
            <a:r>
              <a:rPr lang="it-IT" sz="2000" b="1" dirty="0" smtClean="0">
                <a:solidFill>
                  <a:srgbClr val="FF9900"/>
                </a:solidFill>
                <a:latin typeface="Arial" pitchFamily="34" charset="0"/>
                <a:cs typeface="Arial" pitchFamily="34" charset="0"/>
              </a:rPr>
              <a:t>Gruppi </a:t>
            </a:r>
            <a:r>
              <a:rPr lang="it-IT" sz="2000" b="1" dirty="0" err="1" smtClean="0">
                <a:solidFill>
                  <a:srgbClr val="FF9900"/>
                </a:solidFill>
                <a:latin typeface="Arial" pitchFamily="34" charset="0"/>
                <a:cs typeface="Arial" pitchFamily="34" charset="0"/>
              </a:rPr>
              <a:t>psico-educativi</a:t>
            </a:r>
            <a:r>
              <a:rPr lang="it-IT" sz="2000" b="1" dirty="0" smtClean="0">
                <a:solidFill>
                  <a:srgbClr val="FF9900"/>
                </a:solidFill>
                <a:latin typeface="Arial" pitchFamily="34" charset="0"/>
                <a:cs typeface="Arial" pitchFamily="34" charset="0"/>
              </a:rPr>
              <a:t> di sostegno alla genitorialità </a:t>
            </a:r>
            <a:r>
              <a:rPr lang="it-IT" sz="2000" dirty="0" smtClean="0">
                <a:latin typeface="Arial" pitchFamily="34" charset="0"/>
                <a:cs typeface="Arial" pitchFamily="34" charset="0"/>
              </a:rPr>
              <a:t>volti a riconoscere e migliorare le capacità </a:t>
            </a:r>
            <a:r>
              <a:rPr lang="it-IT" sz="2000" dirty="0" err="1" smtClean="0">
                <a:latin typeface="Arial" pitchFamily="34" charset="0"/>
                <a:cs typeface="Arial" pitchFamily="34" charset="0"/>
              </a:rPr>
              <a:t>supportive</a:t>
            </a:r>
            <a:r>
              <a:rPr lang="it-IT" sz="2000" dirty="0" smtClean="0">
                <a:latin typeface="Arial" pitchFamily="34" charset="0"/>
                <a:cs typeface="Arial" pitchFamily="34" charset="0"/>
              </a:rPr>
              <a:t> dei genitori</a:t>
            </a:r>
            <a:endParaRPr lang="it-IT" sz="2000" dirty="0" smtClean="0">
              <a:solidFill>
                <a:srgbClr val="FF9900"/>
              </a:solidFill>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nSpc>
                <a:spcPct val="80000"/>
              </a:lnSpc>
              <a:buFontTx/>
              <a:buNone/>
            </a:pPr>
            <a:endParaRPr lang="it-IT" sz="2000" dirty="0" smtClean="0">
              <a:latin typeface="Arial" pitchFamily="34" charset="0"/>
              <a:cs typeface="Arial" pitchFamily="34" charset="0"/>
            </a:endParaRPr>
          </a:p>
          <a:p>
            <a:pPr marL="0" indent="0" algn="just">
              <a:lnSpc>
                <a:spcPct val="110000"/>
              </a:lnSpc>
              <a:buFontTx/>
              <a:buNone/>
            </a:pPr>
            <a:endParaRPr lang="it-IT" sz="2000" dirty="0" smtClean="0">
              <a:latin typeface="Arial" pitchFamily="34" charset="0"/>
              <a:cs typeface="Arial" pitchFamily="34" charset="0"/>
            </a:endParaRPr>
          </a:p>
        </p:txBody>
      </p:sp>
      <p:sp>
        <p:nvSpPr>
          <p:cNvPr id="14340"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14342"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sp>
        <p:nvSpPr>
          <p:cNvPr id="14343"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b="1" i="1">
              <a:solidFill>
                <a:schemeClr val="bg1"/>
              </a:solidFill>
            </a:endParaRPr>
          </a:p>
        </p:txBody>
      </p:sp>
      <p:pic>
        <p:nvPicPr>
          <p:cNvPr id="14344" name="Picture 8" descr="LOGOREG"/>
          <p:cNvPicPr>
            <a:picLocks noChangeAspect="1" noChangeArrowheads="1"/>
          </p:cNvPicPr>
          <p:nvPr/>
        </p:nvPicPr>
        <p:blipFill>
          <a:blip r:embed="rId2" cstate="print"/>
          <a:srcRect/>
          <a:stretch>
            <a:fillRect/>
          </a:stretch>
        </p:blipFill>
        <p:spPr bwMode="auto">
          <a:xfrm>
            <a:off x="8172400" y="0"/>
            <a:ext cx="971600" cy="915392"/>
          </a:xfrm>
          <a:prstGeom prst="rect">
            <a:avLst/>
          </a:prstGeom>
          <a:noFill/>
          <a:ln w="9525">
            <a:noFill/>
            <a:miter lim="800000"/>
            <a:headEnd/>
            <a:tailEnd/>
          </a:ln>
        </p:spPr>
      </p:pic>
    </p:spTree>
    <p:extLst>
      <p:ext uri="{BB962C8B-B14F-4D97-AF65-F5344CB8AC3E}">
        <p14:creationId xmlns:p14="http://schemas.microsoft.com/office/powerpoint/2010/main" xmlns="" val="5700952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755650" y="2492375"/>
            <a:ext cx="7521575" cy="1439863"/>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000" b="0" i="1">
                <a:solidFill>
                  <a:srgbClr val="006600"/>
                </a:solidFill>
                <a:latin typeface="Tahoma" pitchFamily="32" charset="0"/>
              </a:rPr>
              <a:t/>
            </a:r>
            <a:br>
              <a:rPr lang="it-IT" altLang="it-IT" sz="2000" b="0" i="1">
                <a:solidFill>
                  <a:srgbClr val="006600"/>
                </a:solidFill>
                <a:latin typeface="Tahoma" pitchFamily="32" charset="0"/>
              </a:rPr>
            </a:br>
            <a:endParaRPr lang="it-IT" altLang="it-IT" sz="2000" b="0" i="1">
              <a:solidFill>
                <a:srgbClr val="006600"/>
              </a:solidFill>
              <a:latin typeface="Tahoma" pitchFamily="32" charset="0"/>
            </a:endParaRPr>
          </a:p>
        </p:txBody>
      </p:sp>
      <p:sp>
        <p:nvSpPr>
          <p:cNvPr id="30724" name="Line 3"/>
          <p:cNvSpPr>
            <a:spLocks noChangeShapeType="1"/>
          </p:cNvSpPr>
          <p:nvPr/>
        </p:nvSpPr>
        <p:spPr bwMode="auto">
          <a:xfrm>
            <a:off x="468313" y="1196975"/>
            <a:ext cx="1587" cy="5661025"/>
          </a:xfrm>
          <a:prstGeom prst="line">
            <a:avLst/>
          </a:prstGeom>
          <a:noFill/>
          <a:ln w="9360">
            <a:solidFill>
              <a:srgbClr val="669900"/>
            </a:solidFill>
            <a:miter lim="800000"/>
            <a:headEnd/>
            <a:tailEnd/>
          </a:ln>
        </p:spPr>
        <p:txBody>
          <a:bodyPr/>
          <a:lstStyle/>
          <a:p>
            <a:endParaRPr lang="it-IT"/>
          </a:p>
        </p:txBody>
      </p:sp>
      <p:sp>
        <p:nvSpPr>
          <p:cNvPr id="30725" name="Rectangle 4"/>
          <p:cNvSpPr>
            <a:spLocks noChangeArrowheads="1"/>
          </p:cNvSpPr>
          <p:nvPr/>
        </p:nvSpPr>
        <p:spPr bwMode="auto">
          <a:xfrm rot="-5400000">
            <a:off x="-2632869" y="3829844"/>
            <a:ext cx="5661025" cy="395288"/>
          </a:xfrm>
          <a:prstGeom prst="rect">
            <a:avLst/>
          </a:prstGeom>
          <a:solidFill>
            <a:srgbClr val="006600"/>
          </a:solidFill>
          <a:ln w="9525">
            <a:noFill/>
            <a:round/>
            <a:headEnd/>
            <a:tailEnd/>
          </a:ln>
        </p:spPr>
        <p:txBody>
          <a:bodyPr wrap="none" anchor="ctr"/>
          <a:lstStyle/>
          <a:p>
            <a:endParaRPr lang="it-IT" altLang="it-IT"/>
          </a:p>
        </p:txBody>
      </p:sp>
      <p:sp>
        <p:nvSpPr>
          <p:cNvPr id="30726" name="Rectangle 5"/>
          <p:cNvSpPr>
            <a:spLocks noChangeArrowheads="1"/>
          </p:cNvSpPr>
          <p:nvPr/>
        </p:nvSpPr>
        <p:spPr bwMode="auto">
          <a:xfrm>
            <a:off x="3419475" y="5445125"/>
            <a:ext cx="5472113" cy="431800"/>
          </a:xfrm>
          <a:prstGeom prst="rect">
            <a:avLst/>
          </a:prstGeom>
          <a:noFill/>
          <a:ln w="9525">
            <a:noFill/>
            <a:round/>
            <a:headEnd/>
            <a:tailEnd/>
          </a:ln>
        </p:spPr>
        <p:txBody>
          <a:bodyPr wrap="none" anchor="ctr"/>
          <a:lstStyle/>
          <a:p>
            <a:endParaRPr lang="it-IT" altLang="it-IT"/>
          </a:p>
        </p:txBody>
      </p:sp>
      <p:sp>
        <p:nvSpPr>
          <p:cNvPr id="30727" name="Line 6"/>
          <p:cNvSpPr>
            <a:spLocks noChangeShapeType="1"/>
          </p:cNvSpPr>
          <p:nvPr/>
        </p:nvSpPr>
        <p:spPr bwMode="auto">
          <a:xfrm>
            <a:off x="1547813" y="6094413"/>
            <a:ext cx="7596187" cy="1587"/>
          </a:xfrm>
          <a:prstGeom prst="line">
            <a:avLst/>
          </a:prstGeom>
          <a:noFill/>
          <a:ln w="9360">
            <a:solidFill>
              <a:srgbClr val="006600"/>
            </a:solidFill>
            <a:miter lim="800000"/>
            <a:headEnd/>
            <a:tailEnd/>
          </a:ln>
        </p:spPr>
        <p:txBody>
          <a:bodyPr/>
          <a:lstStyle/>
          <a:p>
            <a:endParaRPr lang="it-IT"/>
          </a:p>
        </p:txBody>
      </p:sp>
      <p:pic>
        <p:nvPicPr>
          <p:cNvPr id="30728" name="Picture 7"/>
          <p:cNvPicPr>
            <a:picLocks noChangeAspect="1" noChangeArrowheads="1"/>
          </p:cNvPicPr>
          <p:nvPr/>
        </p:nvPicPr>
        <p:blipFill>
          <a:blip r:embed="rId3" cstate="print"/>
          <a:srcRect/>
          <a:stretch>
            <a:fillRect/>
          </a:stretch>
        </p:blipFill>
        <p:spPr bwMode="auto">
          <a:xfrm>
            <a:off x="7991475" y="0"/>
            <a:ext cx="1152525" cy="1085850"/>
          </a:xfrm>
          <a:prstGeom prst="rect">
            <a:avLst/>
          </a:prstGeom>
          <a:noFill/>
          <a:ln w="9525">
            <a:noFill/>
            <a:round/>
            <a:headEnd/>
            <a:tailEnd/>
          </a:ln>
        </p:spPr>
      </p:pic>
      <p:sp>
        <p:nvSpPr>
          <p:cNvPr id="27656" name="Rectangle 8"/>
          <p:cNvSpPr>
            <a:spLocks noChangeArrowheads="1"/>
          </p:cNvSpPr>
          <p:nvPr/>
        </p:nvSpPr>
        <p:spPr bwMode="auto">
          <a:xfrm>
            <a:off x="1619250" y="368300"/>
            <a:ext cx="6196013" cy="703263"/>
          </a:xfrm>
          <a:prstGeom prst="rect">
            <a:avLst/>
          </a:prstGeom>
          <a:noFill/>
          <a:ln>
            <a:noFill/>
          </a:ln>
          <a:effectLs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1">
                <a:solidFill>
                  <a:srgbClr val="000000"/>
                </a:solidFill>
                <a:latin typeface="Arial" charset="0"/>
                <a:ea typeface="Microsoft YaHei" charset="-122"/>
              </a:defRPr>
            </a:lvl9pPr>
          </a:lstStyle>
          <a:p>
            <a:pPr algn="ctr">
              <a:spcBef>
                <a:spcPts val="1000"/>
              </a:spcBef>
              <a:buClrTx/>
              <a:buFontTx/>
              <a:buNone/>
              <a:defRPr/>
            </a:pPr>
            <a:r>
              <a:rPr lang="it-IT" altLang="it-IT" sz="4000" b="0" smtClean="0">
                <a:effectLst>
                  <a:outerShdw blurRad="38100" dist="38100" dir="2700000" algn="tl">
                    <a:srgbClr val="C0C0C0"/>
                  </a:outerShdw>
                </a:effectLst>
                <a:ea typeface="ＭＳ Ｐゴシック" pitchFamily="32" charset="-128"/>
              </a:rPr>
              <a:t>TESTIMONIANZE</a:t>
            </a:r>
          </a:p>
        </p:txBody>
      </p:sp>
      <p:sp>
        <p:nvSpPr>
          <p:cNvPr id="30730" name="Text Box 9"/>
          <p:cNvSpPr txBox="1">
            <a:spLocks noChangeArrowheads="1"/>
          </p:cNvSpPr>
          <p:nvPr/>
        </p:nvSpPr>
        <p:spPr bwMode="auto">
          <a:xfrm>
            <a:off x="1143000" y="1254125"/>
            <a:ext cx="6840538" cy="2174875"/>
          </a:xfrm>
          <a:prstGeom prst="rect">
            <a:avLst/>
          </a:prstGeom>
          <a:noFill/>
          <a:ln w="9525">
            <a:noFill/>
            <a:round/>
            <a:headEnd/>
            <a:tailEnd/>
          </a:ln>
        </p:spPr>
        <p:txBody>
          <a:bodyPr lIns="90000" tIns="46800" rIns="90000" bIns="46800"/>
          <a:lstStyle/>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dirty="0">
                <a:solidFill>
                  <a:srgbClr val="000000"/>
                </a:solidFill>
                <a:latin typeface="Gabriola" pitchFamily="80" charset="0"/>
              </a:rPr>
              <a:t>All’incontro non volevo venire perché pensavo fosse inutile e certe cose le sapevo già  Poi mi sono trovata bene con tutti e mi è stato utile , cosa che non pensavo prima di iniziare il gruppo  ho capito l’importanza di cose che prima davo per scontato </a:t>
            </a:r>
          </a:p>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dirty="0">
                <a:solidFill>
                  <a:srgbClr val="000000"/>
                </a:solidFill>
                <a:latin typeface="Gabriola" pitchFamily="80" charset="0"/>
              </a:rPr>
              <a:t>Marta </a:t>
            </a:r>
          </a:p>
          <a:p>
            <a:pPr algn="ct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0" dirty="0">
              <a:solidFill>
                <a:srgbClr val="000000"/>
              </a:solidFill>
            </a:endParaRPr>
          </a:p>
        </p:txBody>
      </p:sp>
      <p:sp>
        <p:nvSpPr>
          <p:cNvPr id="12" name="Text Box 9"/>
          <p:cNvSpPr txBox="1">
            <a:spLocks noChangeArrowheads="1"/>
          </p:cNvSpPr>
          <p:nvPr/>
        </p:nvSpPr>
        <p:spPr bwMode="auto">
          <a:xfrm>
            <a:off x="4067175" y="2708275"/>
            <a:ext cx="4535488" cy="1512888"/>
          </a:xfrm>
          <a:prstGeom prst="rect">
            <a:avLst/>
          </a:prstGeom>
          <a:noFill/>
          <a:ln w="9525">
            <a:noFill/>
            <a:round/>
            <a:headEnd/>
            <a:tailEnd/>
          </a:ln>
        </p:spPr>
        <p:txBody>
          <a:bodyPr lIns="90000" tIns="46800" rIns="90000" bIns="46800"/>
          <a:lstStyle/>
          <a:p>
            <a:pPr eaLnBrk="0" hangingPunct="0">
              <a:spcBef>
                <a:spcPts val="8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3200" b="0">
              <a:solidFill>
                <a:srgbClr val="000000"/>
              </a:solidFill>
            </a:endParaRPr>
          </a:p>
          <a:p>
            <a:pPr algn="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E’ stato pesante essere presente tutti i lunedì</a:t>
            </a:r>
          </a:p>
          <a:p>
            <a:pPr algn="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Alessio </a:t>
            </a:r>
          </a:p>
        </p:txBody>
      </p:sp>
      <p:sp>
        <p:nvSpPr>
          <p:cNvPr id="13" name="Text Box 9"/>
          <p:cNvSpPr txBox="1">
            <a:spLocks noChangeArrowheads="1"/>
          </p:cNvSpPr>
          <p:nvPr/>
        </p:nvSpPr>
        <p:spPr bwMode="auto">
          <a:xfrm>
            <a:off x="1047750" y="4162425"/>
            <a:ext cx="7029450" cy="1931988"/>
          </a:xfrm>
          <a:prstGeom prst="rect">
            <a:avLst/>
          </a:prstGeom>
          <a:noFill/>
          <a:ln w="9525">
            <a:noFill/>
            <a:round/>
            <a:headEnd/>
            <a:tailEnd/>
          </a:ln>
        </p:spPr>
        <p:txBody>
          <a:bodyPr lIns="90000" tIns="46800" rIns="90000" bIns="46800"/>
          <a:lstStyle/>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Ho trovato interessante l’incontro in MTS per comprendere le cause/precauzioni ; mi è piaciuto il quiz che poi serviva a riassumere il  percorso fatto insieme . Il fatto di dover venire tutti i lunedì  alla fine non mi è pesato     </a:t>
            </a:r>
          </a:p>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Cecilia </a:t>
            </a:r>
          </a:p>
        </p:txBody>
      </p:sp>
    </p:spTree>
    <p:extLst>
      <p:ext uri="{BB962C8B-B14F-4D97-AF65-F5344CB8AC3E}">
        <p14:creationId xmlns:p14="http://schemas.microsoft.com/office/powerpoint/2010/main" xmlns="" val="385825806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1192213" y="2490788"/>
            <a:ext cx="7521575" cy="1441450"/>
          </a:xfrm>
          <a:prstGeom prst="rect">
            <a:avLst/>
          </a:prstGeom>
          <a:noFill/>
          <a:ln w="9525">
            <a:noFill/>
            <a:round/>
            <a:headEnd/>
            <a:tailEnd/>
          </a:ln>
        </p:spPr>
        <p:txBody>
          <a:bodyPr anchor="ct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000" b="0" i="1">
                <a:solidFill>
                  <a:srgbClr val="006600"/>
                </a:solidFill>
                <a:latin typeface="Tahoma" pitchFamily="32" charset="0"/>
              </a:rPr>
              <a:t/>
            </a:r>
            <a:br>
              <a:rPr lang="it-IT" altLang="it-IT" sz="2000" b="0" i="1">
                <a:solidFill>
                  <a:srgbClr val="006600"/>
                </a:solidFill>
                <a:latin typeface="Tahoma" pitchFamily="32" charset="0"/>
              </a:rPr>
            </a:br>
            <a:endParaRPr lang="it-IT" altLang="it-IT" sz="2000" b="0" i="1">
              <a:solidFill>
                <a:srgbClr val="006600"/>
              </a:solidFill>
              <a:latin typeface="Tahoma" pitchFamily="32" charset="0"/>
            </a:endParaRPr>
          </a:p>
        </p:txBody>
      </p:sp>
      <p:sp>
        <p:nvSpPr>
          <p:cNvPr id="31748" name="Line 3"/>
          <p:cNvSpPr>
            <a:spLocks noChangeShapeType="1"/>
          </p:cNvSpPr>
          <p:nvPr/>
        </p:nvSpPr>
        <p:spPr bwMode="auto">
          <a:xfrm>
            <a:off x="468313" y="1196975"/>
            <a:ext cx="1587" cy="5661025"/>
          </a:xfrm>
          <a:prstGeom prst="line">
            <a:avLst/>
          </a:prstGeom>
          <a:noFill/>
          <a:ln w="9360">
            <a:solidFill>
              <a:srgbClr val="669900"/>
            </a:solidFill>
            <a:miter lim="800000"/>
            <a:headEnd/>
            <a:tailEnd/>
          </a:ln>
        </p:spPr>
        <p:txBody>
          <a:bodyPr/>
          <a:lstStyle/>
          <a:p>
            <a:endParaRPr lang="it-IT"/>
          </a:p>
        </p:txBody>
      </p:sp>
      <p:sp>
        <p:nvSpPr>
          <p:cNvPr id="31749" name="Rectangle 4"/>
          <p:cNvSpPr>
            <a:spLocks noChangeArrowheads="1"/>
          </p:cNvSpPr>
          <p:nvPr/>
        </p:nvSpPr>
        <p:spPr bwMode="auto">
          <a:xfrm rot="-5400000">
            <a:off x="-2632869" y="3829844"/>
            <a:ext cx="5661025" cy="395288"/>
          </a:xfrm>
          <a:prstGeom prst="rect">
            <a:avLst/>
          </a:prstGeom>
          <a:solidFill>
            <a:srgbClr val="006600"/>
          </a:solidFill>
          <a:ln w="9525">
            <a:noFill/>
            <a:round/>
            <a:headEnd/>
            <a:tailEnd/>
          </a:ln>
        </p:spPr>
        <p:txBody>
          <a:bodyPr wrap="none" anchor="ctr"/>
          <a:lstStyle/>
          <a:p>
            <a:endParaRPr lang="it-IT" altLang="it-IT"/>
          </a:p>
        </p:txBody>
      </p:sp>
      <p:sp>
        <p:nvSpPr>
          <p:cNvPr id="31750" name="Rectangle 5"/>
          <p:cNvSpPr>
            <a:spLocks noChangeArrowheads="1"/>
          </p:cNvSpPr>
          <p:nvPr/>
        </p:nvSpPr>
        <p:spPr bwMode="auto">
          <a:xfrm>
            <a:off x="3419475" y="5445125"/>
            <a:ext cx="5472113" cy="431800"/>
          </a:xfrm>
          <a:prstGeom prst="rect">
            <a:avLst/>
          </a:prstGeom>
          <a:noFill/>
          <a:ln w="9525">
            <a:noFill/>
            <a:round/>
            <a:headEnd/>
            <a:tailEnd/>
          </a:ln>
        </p:spPr>
        <p:txBody>
          <a:bodyPr wrap="none" anchor="ctr"/>
          <a:lstStyle/>
          <a:p>
            <a:endParaRPr lang="it-IT" altLang="it-IT"/>
          </a:p>
        </p:txBody>
      </p:sp>
      <p:sp>
        <p:nvSpPr>
          <p:cNvPr id="31751" name="Line 6"/>
          <p:cNvSpPr>
            <a:spLocks noChangeShapeType="1"/>
          </p:cNvSpPr>
          <p:nvPr/>
        </p:nvSpPr>
        <p:spPr bwMode="auto">
          <a:xfrm>
            <a:off x="1547813" y="6094413"/>
            <a:ext cx="7596187" cy="1587"/>
          </a:xfrm>
          <a:prstGeom prst="line">
            <a:avLst/>
          </a:prstGeom>
          <a:noFill/>
          <a:ln w="9360">
            <a:solidFill>
              <a:srgbClr val="006600"/>
            </a:solidFill>
            <a:miter lim="800000"/>
            <a:headEnd/>
            <a:tailEnd/>
          </a:ln>
        </p:spPr>
        <p:txBody>
          <a:bodyPr/>
          <a:lstStyle/>
          <a:p>
            <a:endParaRPr lang="it-IT"/>
          </a:p>
        </p:txBody>
      </p:sp>
      <p:pic>
        <p:nvPicPr>
          <p:cNvPr id="31752" name="Picture 7"/>
          <p:cNvPicPr>
            <a:picLocks noChangeAspect="1" noChangeArrowheads="1"/>
          </p:cNvPicPr>
          <p:nvPr/>
        </p:nvPicPr>
        <p:blipFill>
          <a:blip r:embed="rId3" cstate="print"/>
          <a:srcRect/>
          <a:stretch>
            <a:fillRect/>
          </a:stretch>
        </p:blipFill>
        <p:spPr bwMode="auto">
          <a:xfrm>
            <a:off x="7991475" y="0"/>
            <a:ext cx="1152525" cy="1085850"/>
          </a:xfrm>
          <a:prstGeom prst="rect">
            <a:avLst/>
          </a:prstGeom>
          <a:noFill/>
          <a:ln w="9525">
            <a:noFill/>
            <a:round/>
            <a:headEnd/>
            <a:tailEnd/>
          </a:ln>
        </p:spPr>
      </p:pic>
      <p:sp>
        <p:nvSpPr>
          <p:cNvPr id="31753" name="Text Box 8"/>
          <p:cNvSpPr txBox="1">
            <a:spLocks noChangeArrowheads="1"/>
          </p:cNvSpPr>
          <p:nvPr/>
        </p:nvSpPr>
        <p:spPr bwMode="auto">
          <a:xfrm>
            <a:off x="827088" y="906463"/>
            <a:ext cx="7888287" cy="2305050"/>
          </a:xfrm>
          <a:prstGeom prst="rect">
            <a:avLst/>
          </a:prstGeom>
          <a:noFill/>
          <a:ln w="9525">
            <a:noFill/>
            <a:round/>
            <a:headEnd/>
            <a:tailEnd/>
          </a:ln>
        </p:spPr>
        <p:txBody>
          <a:bodyPr lIns="90000" tIns="46800" rIns="90000" bIns="46800"/>
          <a:lstStyle/>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E’ stato troppo poco sensibile il discorso delle droghe pesanti ; l’incontro con l’andrologo mi è stato utile e mi è piaciuto conoscere ragazzi nella mia stessa condizione e potermi confrontare con loro </a:t>
            </a:r>
          </a:p>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Tommaso </a:t>
            </a:r>
          </a:p>
        </p:txBody>
      </p:sp>
      <p:sp>
        <p:nvSpPr>
          <p:cNvPr id="31754" name="Rectangle 10"/>
          <p:cNvSpPr>
            <a:spLocks noChangeArrowheads="1"/>
          </p:cNvSpPr>
          <p:nvPr/>
        </p:nvSpPr>
        <p:spPr bwMode="auto">
          <a:xfrm rot="-5400000">
            <a:off x="-3231356" y="3231356"/>
            <a:ext cx="6858000" cy="395288"/>
          </a:xfrm>
          <a:prstGeom prst="rect">
            <a:avLst/>
          </a:prstGeom>
          <a:solidFill>
            <a:srgbClr val="006600"/>
          </a:solidFill>
          <a:ln w="9525">
            <a:noFill/>
            <a:round/>
            <a:headEnd/>
            <a:tailEnd/>
          </a:ln>
        </p:spPr>
        <p:txBody>
          <a:bodyPr wrap="none" lIns="90000" tIns="46800" rIns="90000" bIns="46800" anchor="ctr"/>
          <a:lstStyle/>
          <a:p>
            <a:pPr marL="177800">
              <a:buClrTx/>
              <a:buFontTx/>
              <a:buNone/>
              <a:tabLst>
                <a:tab pos="177800" algn="l"/>
                <a:tab pos="625475" algn="l"/>
                <a:tab pos="1074738" algn="l"/>
                <a:tab pos="1524000" algn="l"/>
                <a:tab pos="1973263" algn="l"/>
                <a:tab pos="2422525" algn="l"/>
                <a:tab pos="2871788" algn="l"/>
                <a:tab pos="3321050" algn="l"/>
                <a:tab pos="3770313" algn="l"/>
                <a:tab pos="4219575" algn="l"/>
                <a:tab pos="4668838" algn="l"/>
                <a:tab pos="5118100" algn="l"/>
                <a:tab pos="5567363" algn="l"/>
                <a:tab pos="6016625" algn="l"/>
                <a:tab pos="6465888" algn="l"/>
                <a:tab pos="6915150" algn="l"/>
                <a:tab pos="7364413" algn="l"/>
                <a:tab pos="7813675" algn="l"/>
                <a:tab pos="8262938" algn="l"/>
                <a:tab pos="8712200" algn="l"/>
                <a:tab pos="9161463" algn="l"/>
              </a:tabLst>
            </a:pPr>
            <a:endParaRPr lang="it-IT" altLang="it-IT" sz="1200" b="0" i="1" dirty="0">
              <a:solidFill>
                <a:srgbClr val="FFFFFF"/>
              </a:solidFill>
              <a:latin typeface="Tahoma" pitchFamily="32" charset="0"/>
            </a:endParaRPr>
          </a:p>
        </p:txBody>
      </p:sp>
      <p:sp>
        <p:nvSpPr>
          <p:cNvPr id="12" name="Text Box 9"/>
          <p:cNvSpPr txBox="1">
            <a:spLocks noChangeArrowheads="1"/>
          </p:cNvSpPr>
          <p:nvPr/>
        </p:nvSpPr>
        <p:spPr bwMode="auto">
          <a:xfrm>
            <a:off x="1258888" y="3932238"/>
            <a:ext cx="5027612" cy="2044700"/>
          </a:xfrm>
          <a:prstGeom prst="rect">
            <a:avLst/>
          </a:prstGeom>
          <a:noFill/>
          <a:ln w="9525">
            <a:noFill/>
            <a:round/>
            <a:headEnd/>
            <a:tailEnd/>
          </a:ln>
        </p:spPr>
        <p:txBody>
          <a:bodyPr lIns="90000" tIns="46800" rIns="90000" bIns="46800"/>
          <a:lstStyle/>
          <a:p>
            <a:pPr eaLnBrk="0" hangingPunct="0">
              <a:spcBef>
                <a:spcPts val="8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b="0">
              <a:solidFill>
                <a:srgbClr val="000000"/>
              </a:solidFill>
              <a:latin typeface="Gabriola" pitchFamily="80" charset="0"/>
            </a:endParaRPr>
          </a:p>
        </p:txBody>
      </p:sp>
      <p:sp>
        <p:nvSpPr>
          <p:cNvPr id="13" name="Text Box 9"/>
          <p:cNvSpPr txBox="1">
            <a:spLocks noChangeArrowheads="1"/>
          </p:cNvSpPr>
          <p:nvPr/>
        </p:nvSpPr>
        <p:spPr bwMode="auto">
          <a:xfrm>
            <a:off x="754063" y="3429000"/>
            <a:ext cx="8034337" cy="2332038"/>
          </a:xfrm>
          <a:prstGeom prst="rect">
            <a:avLst/>
          </a:prstGeom>
          <a:noFill/>
          <a:ln w="9525">
            <a:noFill/>
            <a:round/>
            <a:headEnd/>
            <a:tailEnd/>
          </a:ln>
        </p:spPr>
        <p:txBody>
          <a:bodyPr lIns="90000" tIns="46800" rIns="90000" bIns="46800"/>
          <a:lstStyle/>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L’incontro sulle sostanze mi ha dato molte informazioni interessanti , è stata una bella esperienza condividere con gli altri ragazzi il mio vissuto ; gli operatori erano tutti molto preparati. Riguardo all’incontro sulla prevenzione  non si è riusciti a sviluppare bene l’argomento . La divisione degli argomenti frammentava un po’ gli incontri </a:t>
            </a:r>
          </a:p>
          <a:p>
            <a:pPr eaLnBrk="0" hangingPunct="0">
              <a:spcBef>
                <a:spcPts val="6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0">
                <a:solidFill>
                  <a:srgbClr val="000000"/>
                </a:solidFill>
                <a:latin typeface="Gabriola" pitchFamily="80" charset="0"/>
              </a:rPr>
              <a:t>Pietro </a:t>
            </a:r>
          </a:p>
        </p:txBody>
      </p:sp>
    </p:spTree>
    <p:extLst>
      <p:ext uri="{BB962C8B-B14F-4D97-AF65-F5344CB8AC3E}">
        <p14:creationId xmlns:p14="http://schemas.microsoft.com/office/powerpoint/2010/main" xmlns="" val="36367033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4283968" y="692696"/>
            <a:ext cx="4680520" cy="5078314"/>
          </a:xfrm>
          <a:prstGeom prst="rect">
            <a:avLst/>
          </a:prstGeom>
        </p:spPr>
        <p:txBody>
          <a:bodyPr wrap="square">
            <a:spAutoFit/>
          </a:bodyPr>
          <a:lstStyle/>
          <a:p>
            <a:endParaRPr lang="it-IT" sz="3600" b="1" dirty="0" smtClean="0">
              <a:solidFill>
                <a:srgbClr val="FF9900"/>
              </a:solidFill>
            </a:endParaRPr>
          </a:p>
          <a:p>
            <a:endParaRPr lang="it-IT" sz="3600" dirty="0" smtClean="0">
              <a:solidFill>
                <a:srgbClr val="FF9900"/>
              </a:solidFill>
            </a:endParaRPr>
          </a:p>
          <a:p>
            <a:pPr>
              <a:buFont typeface="Arial" pitchFamily="34" charset="0"/>
              <a:buChar char="•"/>
            </a:pPr>
            <a:r>
              <a:rPr lang="it-IT" sz="3600" dirty="0" smtClean="0"/>
              <a:t> </a:t>
            </a:r>
            <a:r>
              <a:rPr lang="it-IT" sz="3600" dirty="0" err="1" smtClean="0"/>
              <a:t>problematizzazione</a:t>
            </a:r>
            <a:endParaRPr lang="it-IT" sz="3600" dirty="0" smtClean="0"/>
          </a:p>
          <a:p>
            <a:pPr>
              <a:buFont typeface="Arial" pitchFamily="34" charset="0"/>
              <a:buChar char="•"/>
            </a:pPr>
            <a:endParaRPr lang="it-IT" sz="3600" dirty="0" smtClean="0"/>
          </a:p>
          <a:p>
            <a:pPr>
              <a:buFont typeface="Arial" pitchFamily="34" charset="0"/>
              <a:buChar char="•"/>
            </a:pPr>
            <a:r>
              <a:rPr lang="it-IT" sz="3600" dirty="0" smtClean="0"/>
              <a:t> responsabilizzazione</a:t>
            </a:r>
          </a:p>
          <a:p>
            <a:endParaRPr lang="it-IT" sz="3600" b="1" dirty="0" smtClean="0">
              <a:solidFill>
                <a:srgbClr val="FF9900"/>
              </a:solidFill>
            </a:endParaRPr>
          </a:p>
          <a:p>
            <a:endParaRPr lang="it-IT" sz="3600" b="1" dirty="0" smtClean="0">
              <a:solidFill>
                <a:srgbClr val="FF9900"/>
              </a:solidFill>
            </a:endParaRPr>
          </a:p>
          <a:p>
            <a:endParaRPr lang="it-IT" sz="3600" b="1" dirty="0" smtClean="0">
              <a:solidFill>
                <a:srgbClr val="FF9900"/>
              </a:solidFill>
            </a:endParaRPr>
          </a:p>
          <a:p>
            <a:endParaRPr lang="it-IT" sz="3600" dirty="0"/>
          </a:p>
        </p:txBody>
      </p:sp>
      <p:pic>
        <p:nvPicPr>
          <p:cNvPr id="9" name="Immagine 8">
            <a:extLst>
              <a:ext uri="{FF2B5EF4-FFF2-40B4-BE49-F238E27FC236}">
                <a16:creationId xmlns="" xmlns:a16="http://schemas.microsoft.com/office/drawing/2014/main" id="{5C4D1F21-FA42-4572-AAB6-9CF9E5671FD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1052736"/>
            <a:ext cx="2986627" cy="5045206"/>
          </a:xfrm>
          <a:prstGeom prst="rect">
            <a:avLst/>
          </a:prstGeom>
        </p:spPr>
      </p:pic>
    </p:spTree>
    <p:extLst>
      <p:ext uri="{BB962C8B-B14F-4D97-AF65-F5344CB8AC3E}">
        <p14:creationId xmlns:p14="http://schemas.microsoft.com/office/powerpoint/2010/main" xmlns="" val="4770781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subTitle" idx="4294967295"/>
          </p:nvPr>
        </p:nvSpPr>
        <p:spPr>
          <a:xfrm>
            <a:off x="683568" y="1340768"/>
            <a:ext cx="3528391" cy="4248471"/>
          </a:xfrm>
        </p:spPr>
        <p:txBody>
          <a:bodyPr>
            <a:normAutofit/>
          </a:bodyPr>
          <a:lstStyle/>
          <a:p>
            <a:pPr marL="0" indent="0">
              <a:buFontTx/>
              <a:buNone/>
            </a:pPr>
            <a:endParaRPr lang="it-IT" altLang="it-IT" sz="2000" dirty="0" smtClean="0">
              <a:latin typeface="Arial" pitchFamily="34" charset="0"/>
              <a:cs typeface="Arial" pitchFamily="34" charset="0"/>
            </a:endParaRPr>
          </a:p>
          <a:p>
            <a:pPr marL="0" indent="0">
              <a:buFontTx/>
              <a:buNone/>
            </a:pPr>
            <a:r>
              <a:rPr lang="it-IT" altLang="it-IT" sz="2400" dirty="0" smtClean="0">
                <a:latin typeface="Arial" pitchFamily="34" charset="0"/>
                <a:cs typeface="Arial" pitchFamily="34" charset="0"/>
              </a:rPr>
              <a:t>Il </a:t>
            </a:r>
            <a:r>
              <a:rPr lang="it-IT" altLang="it-IT" sz="2400" dirty="0">
                <a:latin typeface="Arial" pitchFamily="34" charset="0"/>
                <a:cs typeface="Arial" pitchFamily="34" charset="0"/>
              </a:rPr>
              <a:t>sostegno genitoriale è uno degli elementi in grado di ridurre l’implicazione dei giovani in tutti i comportamenti a rischio e favorisce il benessere emotivo dei figli e dell’intera famiglia</a:t>
            </a:r>
            <a:r>
              <a:rPr lang="it-IT" altLang="it-IT" sz="2400" dirty="0" smtClean="0">
                <a:latin typeface="Arial" pitchFamily="34" charset="0"/>
                <a:cs typeface="Arial" pitchFamily="34" charset="0"/>
              </a:rPr>
              <a:t>.</a:t>
            </a:r>
          </a:p>
          <a:p>
            <a:pPr marL="0" indent="0">
              <a:buFontTx/>
              <a:buNone/>
            </a:pPr>
            <a:endParaRPr lang="it-IT" altLang="it-IT" sz="2000" dirty="0">
              <a:latin typeface="Arial" pitchFamily="34" charset="0"/>
              <a:cs typeface="Arial" pitchFamily="34" charset="0"/>
            </a:endParaRPr>
          </a:p>
          <a:p>
            <a:pPr marL="0" indent="0">
              <a:buFontTx/>
              <a:buNone/>
            </a:pPr>
            <a:endParaRPr lang="it-IT" altLang="it-IT" sz="2000" b="1" dirty="0">
              <a:latin typeface="Arial" pitchFamily="34" charset="0"/>
              <a:cs typeface="Arial" pitchFamily="34" charset="0"/>
            </a:endParaRPr>
          </a:p>
          <a:p>
            <a:pPr marL="0" indent="0" algn="ctr">
              <a:spcBef>
                <a:spcPct val="50000"/>
              </a:spcBef>
              <a:buFontTx/>
              <a:buNone/>
            </a:pPr>
            <a:endParaRPr lang="it-IT" altLang="it-IT" sz="2000" b="1" dirty="0"/>
          </a:p>
          <a:p>
            <a:pPr marL="0" indent="0" algn="just">
              <a:lnSpc>
                <a:spcPct val="110000"/>
              </a:lnSpc>
              <a:buFontTx/>
              <a:buNone/>
            </a:pPr>
            <a:endParaRPr lang="it-IT" altLang="it-IT" sz="2000" b="1" dirty="0"/>
          </a:p>
        </p:txBody>
      </p:sp>
      <p:sp>
        <p:nvSpPr>
          <p:cNvPr id="12292" name="Line 4"/>
          <p:cNvSpPr>
            <a:spLocks noChangeShapeType="1"/>
          </p:cNvSpPr>
          <p:nvPr/>
        </p:nvSpPr>
        <p:spPr bwMode="auto">
          <a:xfrm>
            <a:off x="1835150" y="5949950"/>
            <a:ext cx="7308850" cy="28575"/>
          </a:xfrm>
          <a:prstGeom prst="line">
            <a:avLst/>
          </a:prstGeom>
          <a:noFill/>
          <a:ln w="9525">
            <a:solidFill>
              <a:srgbClr val="00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2294" name="Rectangle 6"/>
          <p:cNvSpPr>
            <a:spLocks noChangeArrowheads="1"/>
          </p:cNvSpPr>
          <p:nvPr/>
        </p:nvSpPr>
        <p:spPr bwMode="auto">
          <a:xfrm>
            <a:off x="2124075" y="6092825"/>
            <a:ext cx="5256213" cy="61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0480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it-IT" altLang="it-IT" sz="1600">
              <a:solidFill>
                <a:srgbClr val="008000"/>
              </a:solidFill>
              <a:latin typeface="Tahoma" pitchFamily="34" charset="0"/>
            </a:endParaRPr>
          </a:p>
        </p:txBody>
      </p:sp>
      <p:sp>
        <p:nvSpPr>
          <p:cNvPr id="12295" name="Rectangle 7"/>
          <p:cNvSpPr>
            <a:spLocks noChangeArrowheads="1"/>
          </p:cNvSpPr>
          <p:nvPr/>
        </p:nvSpPr>
        <p:spPr bwMode="auto">
          <a:xfrm rot="-5400000">
            <a:off x="-2632869" y="3829844"/>
            <a:ext cx="5661025" cy="395288"/>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marL="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it-IT" altLang="it-IT" b="1" i="1">
              <a:solidFill>
                <a:schemeClr val="bg1"/>
              </a:solidFill>
            </a:endParaRPr>
          </a:p>
        </p:txBody>
      </p:sp>
      <p:pic>
        <p:nvPicPr>
          <p:cNvPr id="12296" name="Picture 8" descr="LOGOR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91475" y="0"/>
            <a:ext cx="1152525" cy="10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6"/>
          <p:cNvSpPr txBox="1">
            <a:spLocks noChangeArrowheads="1"/>
          </p:cNvSpPr>
          <p:nvPr/>
        </p:nvSpPr>
        <p:spPr>
          <a:xfrm>
            <a:off x="971600" y="332656"/>
            <a:ext cx="7272808"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altLang="it-IT" sz="2400" b="1" dirty="0" smtClean="0">
                <a:solidFill>
                  <a:schemeClr val="accent6"/>
                </a:solidFill>
                <a:latin typeface="Arial" pitchFamily="34" charset="0"/>
                <a:cs typeface="Arial" pitchFamily="34" charset="0"/>
              </a:rPr>
              <a:t>SOSTEGNO ALLA GENITORIALITA’</a:t>
            </a:r>
            <a:endParaRPr lang="it-IT" altLang="it-IT" sz="2400" b="1" dirty="0">
              <a:solidFill>
                <a:schemeClr val="accent6"/>
              </a:solidFill>
              <a:latin typeface="Arial" pitchFamily="34" charset="0"/>
              <a:cs typeface="Arial" pitchFamily="34" charset="0"/>
            </a:endParaRPr>
          </a:p>
        </p:txBody>
      </p:sp>
      <p:pic>
        <p:nvPicPr>
          <p:cNvPr id="13" name="Picture 3" descr="C:\Users\Roby e Mara e Marty\Pictures\188966_521163487925451_573549659_n.jpg"/>
          <p:cNvPicPr>
            <a:picLocks noChangeAspect="1" noChangeArrowheads="1"/>
          </p:cNvPicPr>
          <p:nvPr/>
        </p:nvPicPr>
        <p:blipFill>
          <a:blip r:embed="rId3" cstate="print"/>
          <a:srcRect/>
          <a:stretch>
            <a:fillRect/>
          </a:stretch>
        </p:blipFill>
        <p:spPr bwMode="auto">
          <a:xfrm>
            <a:off x="4499992" y="1988840"/>
            <a:ext cx="4391438" cy="2923443"/>
          </a:xfrm>
          <a:prstGeom prst="rect">
            <a:avLst/>
          </a:prstGeom>
          <a:noFill/>
        </p:spPr>
      </p:pic>
    </p:spTree>
    <p:extLst>
      <p:ext uri="{BB962C8B-B14F-4D97-AF65-F5344CB8AC3E}">
        <p14:creationId xmlns:p14="http://schemas.microsoft.com/office/powerpoint/2010/main" xmlns="" val="221802826"/>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Line 4"/>
          <p:cNvSpPr>
            <a:spLocks noChangeShapeType="1"/>
          </p:cNvSpPr>
          <p:nvPr/>
        </p:nvSpPr>
        <p:spPr bwMode="auto">
          <a:xfrm>
            <a:off x="1835150" y="5949950"/>
            <a:ext cx="7308850" cy="28575"/>
          </a:xfrm>
          <a:prstGeom prst="line">
            <a:avLst/>
          </a:prstGeom>
          <a:noFill/>
          <a:ln w="9525">
            <a:solidFill>
              <a:srgbClr val="006600"/>
            </a:solidFill>
            <a:round/>
            <a:headEnd/>
            <a:tailEnd/>
          </a:ln>
          <a:effectLst/>
        </p:spPr>
        <p:txBody>
          <a:bodyPr/>
          <a:lstStyle/>
          <a:p>
            <a:endParaRPr lang="it-IT"/>
          </a:p>
        </p:txBody>
      </p:sp>
      <p:sp>
        <p:nvSpPr>
          <p:cNvPr id="122886" name="Rectangle 6"/>
          <p:cNvSpPr>
            <a:spLocks noChangeArrowheads="1"/>
          </p:cNvSpPr>
          <p:nvPr/>
        </p:nvSpPr>
        <p:spPr bwMode="auto">
          <a:xfrm>
            <a:off x="2124075" y="6092825"/>
            <a:ext cx="5256213" cy="611188"/>
          </a:xfrm>
          <a:prstGeom prst="rect">
            <a:avLst/>
          </a:prstGeom>
          <a:noFill/>
          <a:ln w="9525">
            <a:noFill/>
            <a:miter lim="800000"/>
            <a:headEnd/>
            <a:tailEnd/>
          </a:ln>
          <a:effectLst/>
        </p:spPr>
        <p:txBody>
          <a:bodyPr/>
          <a:lstStyle/>
          <a:p>
            <a:pPr marL="3048000"/>
            <a:endParaRPr lang="it-IT" sz="1600" b="0">
              <a:solidFill>
                <a:srgbClr val="008000"/>
              </a:solidFill>
              <a:latin typeface="Tahoma" pitchFamily="34" charset="0"/>
            </a:endParaRPr>
          </a:p>
        </p:txBody>
      </p:sp>
      <p:sp>
        <p:nvSpPr>
          <p:cNvPr id="122887" name="Rectangle 7"/>
          <p:cNvSpPr>
            <a:spLocks noChangeArrowheads="1"/>
          </p:cNvSpPr>
          <p:nvPr/>
        </p:nvSpPr>
        <p:spPr bwMode="auto">
          <a:xfrm rot="16200000">
            <a:off x="-2632869" y="3829844"/>
            <a:ext cx="5661025" cy="395288"/>
          </a:xfrm>
          <a:prstGeom prst="rect">
            <a:avLst/>
          </a:prstGeom>
          <a:solidFill>
            <a:srgbClr val="006600"/>
          </a:solidFill>
          <a:ln w="9525">
            <a:noFill/>
            <a:miter lim="800000"/>
            <a:headEnd/>
            <a:tailEnd/>
          </a:ln>
          <a:effectLst/>
        </p:spPr>
        <p:txBody>
          <a:bodyPr wrap="none" anchor="ctr"/>
          <a:lstStyle/>
          <a:p>
            <a:pPr marL="177800"/>
            <a:endParaRPr lang="it-IT" sz="1400" b="1" i="1" dirty="0">
              <a:solidFill>
                <a:schemeClr val="bg1"/>
              </a:solidFill>
            </a:endParaRPr>
          </a:p>
        </p:txBody>
      </p:sp>
      <p:pic>
        <p:nvPicPr>
          <p:cNvPr id="1228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395288" y="692696"/>
            <a:ext cx="4572000" cy="5570756"/>
          </a:xfrm>
          <a:prstGeom prst="rect">
            <a:avLst/>
          </a:prstGeom>
        </p:spPr>
        <p:txBody>
          <a:bodyPr wrap="square">
            <a:spAutoFit/>
          </a:bodyPr>
          <a:lstStyle/>
          <a:p>
            <a:pPr lvl="0">
              <a:buClr>
                <a:srgbClr val="FF9900"/>
              </a:buClr>
              <a:buFont typeface="Wingdings" pitchFamily="2" charset="2"/>
              <a:buChar char="Ø"/>
              <a:defRPr/>
            </a:pPr>
            <a:endParaRPr lang="it-IT" altLang="it-IT" dirty="0" smtClean="0">
              <a:latin typeface="Arial" pitchFamily="34" charset="0"/>
              <a:cs typeface="Arial" pitchFamily="34" charset="0"/>
            </a:endParaRPr>
          </a:p>
          <a:p>
            <a:pPr lvl="0">
              <a:buClr>
                <a:srgbClr val="FF9900"/>
              </a:buClr>
              <a:buFont typeface="Wingdings" pitchFamily="2" charset="2"/>
              <a:buChar char="Ø"/>
              <a:defRPr/>
            </a:pPr>
            <a:endParaRPr lang="it-IT" altLang="it-IT" dirty="0" smtClean="0">
              <a:latin typeface="Arial" pitchFamily="34" charset="0"/>
              <a:cs typeface="Arial" pitchFamily="34" charset="0"/>
            </a:endParaRPr>
          </a:p>
          <a:p>
            <a:pPr lvl="0">
              <a:buClr>
                <a:srgbClr val="FF9900"/>
              </a:buClr>
              <a:buFont typeface="Wingdings" pitchFamily="2" charset="2"/>
              <a:buChar char="Ø"/>
              <a:defRPr/>
            </a:pPr>
            <a:r>
              <a:rPr lang="it-IT" altLang="it-IT" sz="2000" dirty="0" smtClean="0">
                <a:latin typeface="Arial" pitchFamily="34" charset="0"/>
                <a:cs typeface="Arial" pitchFamily="34" charset="0"/>
              </a:rPr>
              <a:t> Aumento della consapevolezza della ricaduta delle proprie azioni nella relazione con il figlio</a:t>
            </a:r>
          </a:p>
          <a:p>
            <a:pPr lvl="0">
              <a:buClr>
                <a:srgbClr val="FF9900"/>
              </a:buClr>
              <a:buFont typeface="Wingdings" pitchFamily="2" charset="2"/>
              <a:buChar char="Ø"/>
              <a:defRPr/>
            </a:pPr>
            <a:endParaRPr lang="it-IT" altLang="it-IT" sz="2000" dirty="0" smtClean="0">
              <a:latin typeface="Arial" pitchFamily="34" charset="0"/>
              <a:cs typeface="Arial" pitchFamily="34" charset="0"/>
            </a:endParaRPr>
          </a:p>
          <a:p>
            <a:pPr lvl="0">
              <a:buClr>
                <a:srgbClr val="FF9900"/>
              </a:buClr>
              <a:buFont typeface="Wingdings" pitchFamily="2" charset="2"/>
              <a:buChar char="Ø"/>
              <a:defRPr/>
            </a:pPr>
            <a:r>
              <a:rPr lang="it-IT" altLang="it-IT" sz="2000" dirty="0" smtClean="0">
                <a:latin typeface="Arial" pitchFamily="34" charset="0"/>
                <a:cs typeface="Arial" pitchFamily="34" charset="0"/>
              </a:rPr>
              <a:t> Abbassamento dei livelli di stress e sofferenza dell’adulto</a:t>
            </a:r>
          </a:p>
          <a:p>
            <a:pPr lvl="0">
              <a:buClr>
                <a:srgbClr val="FF9900"/>
              </a:buClr>
              <a:buFont typeface="Wingdings" pitchFamily="2" charset="2"/>
              <a:buChar char="Ø"/>
              <a:defRPr/>
            </a:pPr>
            <a:endParaRPr lang="it-IT" altLang="it-IT" sz="2000" dirty="0" smtClean="0">
              <a:latin typeface="Arial" pitchFamily="34" charset="0"/>
              <a:cs typeface="Arial" pitchFamily="34" charset="0"/>
            </a:endParaRPr>
          </a:p>
          <a:p>
            <a:pPr lvl="0">
              <a:buClr>
                <a:srgbClr val="FF9900"/>
              </a:buClr>
              <a:buFont typeface="Wingdings" pitchFamily="2" charset="2"/>
              <a:buChar char="Ø"/>
              <a:defRPr/>
            </a:pPr>
            <a:r>
              <a:rPr lang="it-IT" altLang="it-IT" sz="2000" dirty="0" smtClean="0">
                <a:latin typeface="Arial" pitchFamily="34" charset="0"/>
                <a:cs typeface="Arial" pitchFamily="34" charset="0"/>
              </a:rPr>
              <a:t> Capacità di rileggere l’esperienza genitoriale</a:t>
            </a:r>
          </a:p>
          <a:p>
            <a:pPr lvl="0">
              <a:buClr>
                <a:srgbClr val="FF9900"/>
              </a:buClr>
              <a:buFont typeface="Wingdings" pitchFamily="2" charset="2"/>
              <a:buChar char="Ø"/>
              <a:defRPr/>
            </a:pPr>
            <a:endParaRPr lang="it-IT" altLang="it-IT" sz="2000" dirty="0" smtClean="0">
              <a:latin typeface="Arial" pitchFamily="34" charset="0"/>
              <a:cs typeface="Arial" pitchFamily="34" charset="0"/>
            </a:endParaRPr>
          </a:p>
          <a:p>
            <a:pPr lvl="0">
              <a:buClr>
                <a:srgbClr val="FF9900"/>
              </a:buClr>
              <a:buFont typeface="Wingdings" pitchFamily="2" charset="2"/>
              <a:buChar char="Ø"/>
              <a:defRPr/>
            </a:pPr>
            <a:r>
              <a:rPr lang="it-IT" altLang="it-IT" sz="2000" dirty="0" smtClean="0">
                <a:latin typeface="Arial" pitchFamily="34" charset="0"/>
                <a:cs typeface="Arial" pitchFamily="34" charset="0"/>
              </a:rPr>
              <a:t> Aumento della conoscenza in merito al tema sostanze</a:t>
            </a:r>
          </a:p>
          <a:p>
            <a:pPr lvl="0">
              <a:buClr>
                <a:srgbClr val="FF9900"/>
              </a:buClr>
              <a:buFont typeface="Wingdings" pitchFamily="2" charset="2"/>
              <a:buChar char="Ø"/>
              <a:defRPr/>
            </a:pPr>
            <a:endParaRPr lang="it-IT" altLang="it-IT" sz="2000" dirty="0" smtClean="0">
              <a:latin typeface="Arial" pitchFamily="34" charset="0"/>
              <a:cs typeface="Arial" pitchFamily="34" charset="0"/>
            </a:endParaRPr>
          </a:p>
          <a:p>
            <a:pPr>
              <a:buClr>
                <a:srgbClr val="FF9900"/>
              </a:buClr>
              <a:buFont typeface="Wingdings" pitchFamily="2" charset="2"/>
              <a:buChar char="Ø"/>
              <a:defRPr/>
            </a:pPr>
            <a:r>
              <a:rPr lang="it-IT" altLang="it-IT" sz="2000" dirty="0" smtClean="0">
                <a:latin typeface="Arial" pitchFamily="34" charset="0"/>
                <a:cs typeface="Arial" pitchFamily="34" charset="0"/>
              </a:rPr>
              <a:t> Migliorare l’autostima e la fiducia in se stessi</a:t>
            </a:r>
          </a:p>
          <a:p>
            <a:pPr lvl="0">
              <a:buClr>
                <a:srgbClr val="FF9900"/>
              </a:buClr>
              <a:buFont typeface="Wingdings" pitchFamily="2" charset="2"/>
              <a:buChar char="Ø"/>
              <a:defRPr/>
            </a:pPr>
            <a:endParaRPr lang="it-IT" sz="2000" dirty="0"/>
          </a:p>
        </p:txBody>
      </p:sp>
      <p:sp>
        <p:nvSpPr>
          <p:cNvPr id="11" name="Rettangolo 10"/>
          <p:cNvSpPr/>
          <p:nvPr/>
        </p:nvSpPr>
        <p:spPr>
          <a:xfrm>
            <a:off x="1043608" y="404664"/>
            <a:ext cx="6336680" cy="523220"/>
          </a:xfrm>
          <a:prstGeom prst="rect">
            <a:avLst/>
          </a:prstGeom>
        </p:spPr>
        <p:txBody>
          <a:bodyPr wrap="square">
            <a:spAutoFit/>
          </a:bodyPr>
          <a:lstStyle/>
          <a:p>
            <a:pPr lvl="0" algn="ctr">
              <a:buClr>
                <a:srgbClr val="FF9900"/>
              </a:buClr>
              <a:defRPr/>
            </a:pPr>
            <a:r>
              <a:rPr lang="it-IT" altLang="it-IT" sz="2800" b="1" dirty="0" smtClean="0">
                <a:solidFill>
                  <a:srgbClr val="FF9900"/>
                </a:solidFill>
                <a:latin typeface="Arial" pitchFamily="34" charset="0"/>
                <a:cs typeface="Arial" pitchFamily="34" charset="0"/>
              </a:rPr>
              <a:t>Obiettivi del sostegno genitoriale</a:t>
            </a:r>
          </a:p>
        </p:txBody>
      </p:sp>
      <p:pic>
        <p:nvPicPr>
          <p:cNvPr id="12" name="Picture 2" descr="C:\Users\Roby e Mara e Marty\Pictures\11147250_10202920595574271_117405796463852650_n.jpg"/>
          <p:cNvPicPr>
            <a:picLocks noChangeAspect="1" noChangeArrowheads="1"/>
          </p:cNvPicPr>
          <p:nvPr/>
        </p:nvPicPr>
        <p:blipFill>
          <a:blip r:embed="rId3" cstate="print"/>
          <a:srcRect/>
          <a:stretch>
            <a:fillRect/>
          </a:stretch>
        </p:blipFill>
        <p:spPr bwMode="auto">
          <a:xfrm>
            <a:off x="5220072" y="1376788"/>
            <a:ext cx="3854686" cy="4078147"/>
          </a:xfrm>
          <a:prstGeom prst="rect">
            <a:avLst/>
          </a:prstGeom>
          <a:noFill/>
        </p:spPr>
      </p:pic>
    </p:spTree>
    <p:extLst>
      <p:ext uri="{BB962C8B-B14F-4D97-AF65-F5344CB8AC3E}">
        <p14:creationId xmlns:p14="http://schemas.microsoft.com/office/powerpoint/2010/main" xmlns="" val="635809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diritto 5"/>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1043608" y="1556792"/>
            <a:ext cx="6073380" cy="923330"/>
          </a:xfrm>
          <a:prstGeom prst="rect">
            <a:avLst/>
          </a:prstGeom>
          <a:noFill/>
        </p:spPr>
        <p:txBody>
          <a:bodyPr wrap="square" rtlCol="0">
            <a:spAutoFit/>
          </a:bodyPr>
          <a:lstStyle/>
          <a:p>
            <a:r>
              <a:rPr lang="it-IT" dirty="0" smtClean="0"/>
              <a:t>Vignetta clinica:</a:t>
            </a:r>
          </a:p>
          <a:p>
            <a:endParaRPr lang="it-IT" dirty="0" smtClean="0"/>
          </a:p>
          <a:p>
            <a:r>
              <a:rPr lang="it-IT" i="1" dirty="0" smtClean="0"/>
              <a:t>“Simone, il ragazzo dai mille volti”</a:t>
            </a:r>
            <a:endParaRPr lang="it-IT" i="1" dirty="0"/>
          </a:p>
        </p:txBody>
      </p:sp>
      <p:pic>
        <p:nvPicPr>
          <p:cNvPr id="5" name="Picture 2" descr="C:\Users\Roby e Mara e Marty\Pictures\cuanto-dura-una-droga-en-el-cuerpo-y-que-le-hace-mientras-sale-por-completo-1460740597.jpg"/>
          <p:cNvPicPr>
            <a:picLocks noChangeAspect="1" noChangeArrowheads="1"/>
          </p:cNvPicPr>
          <p:nvPr/>
        </p:nvPicPr>
        <p:blipFill>
          <a:blip r:embed="rId2" cstate="print"/>
          <a:srcRect/>
          <a:stretch>
            <a:fillRect/>
          </a:stretch>
        </p:blipFill>
        <p:spPr bwMode="auto">
          <a:xfrm>
            <a:off x="3547886" y="3356992"/>
            <a:ext cx="5596114" cy="3147814"/>
          </a:xfrm>
          <a:prstGeom prst="rect">
            <a:avLst/>
          </a:prstGeom>
          <a:noFill/>
        </p:spPr>
      </p:pic>
    </p:spTree>
    <p:extLst>
      <p:ext uri="{BB962C8B-B14F-4D97-AF65-F5344CB8AC3E}">
        <p14:creationId xmlns:p14="http://schemas.microsoft.com/office/powerpoint/2010/main" xmlns="" val="38242152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116632"/>
            <a:ext cx="1438275"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Connettore diritto 5"/>
          <p:cNvCxnSpPr/>
          <p:nvPr/>
        </p:nvCxnSpPr>
        <p:spPr>
          <a:xfrm>
            <a:off x="0" y="6741368"/>
            <a:ext cx="9144000" cy="0"/>
          </a:xfrm>
          <a:prstGeom prst="line">
            <a:avLst/>
          </a:prstGeom>
          <a:ln w="231775">
            <a:solidFill>
              <a:srgbClr val="00924B"/>
            </a:solidFill>
          </a:ln>
        </p:spPr>
        <p:style>
          <a:lnRef idx="1">
            <a:schemeClr val="accent1"/>
          </a:lnRef>
          <a:fillRef idx="0">
            <a:schemeClr val="accent1"/>
          </a:fillRef>
          <a:effectRef idx="0">
            <a:schemeClr val="accent1"/>
          </a:effectRef>
          <a:fontRef idx="minor">
            <a:schemeClr val="tx1"/>
          </a:fontRef>
        </p:style>
      </p:cxnSp>
      <p:pic>
        <p:nvPicPr>
          <p:cNvPr id="1026" name="Picture 2" descr="C:\Users\mgonevi\AppData\Local\Microsoft\Windows\Temporary Internet Files\Content.IE5\GCAJFXH6\manuale copertina.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6632"/>
            <a:ext cx="9144000" cy="62105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2979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332656"/>
            <a:ext cx="4340225" cy="64008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CasellaDiTesto 1"/>
          <p:cNvSpPr txBox="1"/>
          <p:nvPr/>
        </p:nvSpPr>
        <p:spPr>
          <a:xfrm>
            <a:off x="4139952" y="5157192"/>
            <a:ext cx="4792673" cy="1200328"/>
          </a:xfrm>
          <a:prstGeom prst="rect">
            <a:avLst/>
          </a:prstGeom>
          <a:noFill/>
        </p:spPr>
        <p:txBody>
          <a:bodyPr wrap="none" rtlCol="0">
            <a:spAutoFit/>
          </a:bodyPr>
          <a:lstStyle/>
          <a:p>
            <a:r>
              <a:rPr lang="it-IT" sz="2400" i="1" dirty="0" smtClean="0"/>
              <a:t>	Grazie per l’attenzione</a:t>
            </a:r>
          </a:p>
          <a:p>
            <a:endParaRPr lang="it-IT" sz="2400" dirty="0"/>
          </a:p>
          <a:p>
            <a:r>
              <a:rPr lang="it-IT" sz="2400" dirty="0" err="1"/>
              <a:t>m</a:t>
            </a:r>
            <a:r>
              <a:rPr lang="it-IT" sz="2400" dirty="0" err="1" smtClean="0"/>
              <a:t>ara.gonevi@asst-santipaolocarlo.it</a:t>
            </a:r>
            <a:endParaRPr lang="it-IT" sz="2400" dirty="0"/>
          </a:p>
        </p:txBody>
      </p:sp>
    </p:spTree>
    <p:extLst>
      <p:ext uri="{BB962C8B-B14F-4D97-AF65-F5344CB8AC3E}">
        <p14:creationId xmlns:p14="http://schemas.microsoft.com/office/powerpoint/2010/main" xmlns="" val="23720223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ubTitle" idx="1"/>
          </p:nvPr>
        </p:nvSpPr>
        <p:spPr>
          <a:xfrm>
            <a:off x="467544" y="1772816"/>
            <a:ext cx="8676456" cy="1008112"/>
          </a:xfrm>
        </p:spPr>
        <p:txBody>
          <a:bodyPr/>
          <a:lstStyle/>
          <a:p>
            <a:pPr algn="l" eaLnBrk="1" hangingPunct="1">
              <a:lnSpc>
                <a:spcPct val="80000"/>
              </a:lnSpc>
            </a:pPr>
            <a:endParaRPr lang="it-IT" sz="2400" dirty="0" smtClean="0"/>
          </a:p>
          <a:p>
            <a:pPr algn="just" eaLnBrk="1" hangingPunct="1">
              <a:lnSpc>
                <a:spcPct val="110000"/>
              </a:lnSpc>
            </a:pPr>
            <a:endParaRPr lang="it-IT" sz="2000" dirty="0" smtClean="0"/>
          </a:p>
        </p:txBody>
      </p:sp>
      <p:sp>
        <p:nvSpPr>
          <p:cNvPr id="46086"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b="0">
              <a:solidFill>
                <a:srgbClr val="008000"/>
              </a:solidFill>
              <a:latin typeface="Tahoma" pitchFamily="34" charset="0"/>
            </a:endParaRPr>
          </a:p>
        </p:txBody>
      </p:sp>
      <p:sp>
        <p:nvSpPr>
          <p:cNvPr id="46087" name="Rectangle 7"/>
          <p:cNvSpPr>
            <a:spLocks noChangeArrowheads="1"/>
          </p:cNvSpPr>
          <p:nvPr/>
        </p:nvSpPr>
        <p:spPr bwMode="auto">
          <a:xfrm rot="-5400000">
            <a:off x="-2632869" y="3829844"/>
            <a:ext cx="5661025" cy="395288"/>
          </a:xfrm>
          <a:prstGeom prst="rect">
            <a:avLst/>
          </a:prstGeom>
          <a:solidFill>
            <a:srgbClr val="006600"/>
          </a:solidFill>
          <a:ln w="9525">
            <a:noFill/>
            <a:miter lim="800000"/>
            <a:headEnd/>
            <a:tailEnd/>
          </a:ln>
        </p:spPr>
        <p:txBody>
          <a:bodyPr wrap="none" anchor="ctr"/>
          <a:lstStyle/>
          <a:p>
            <a:pPr marL="177800"/>
            <a:endParaRPr lang="it-IT" sz="1400" i="1" dirty="0">
              <a:solidFill>
                <a:schemeClr val="bg1"/>
              </a:solidFill>
            </a:endParaRPr>
          </a:p>
        </p:txBody>
      </p:sp>
      <p:pic>
        <p:nvPicPr>
          <p:cNvPr id="46088"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sp>
        <p:nvSpPr>
          <p:cNvPr id="10" name="Rettangolo 9"/>
          <p:cNvSpPr/>
          <p:nvPr/>
        </p:nvSpPr>
        <p:spPr>
          <a:xfrm>
            <a:off x="1043608" y="2276872"/>
            <a:ext cx="7776864" cy="243143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it-IT" sz="3200" b="1" dirty="0" smtClean="0">
              <a:solidFill>
                <a:srgbClr val="FF9900"/>
              </a:solidFill>
              <a:latin typeface="Arial" pitchFamily="34" charset="0"/>
              <a:cs typeface="Arial" pitchFamily="34" charset="0"/>
            </a:endParaRPr>
          </a:p>
          <a:p>
            <a:endParaRPr lang="it-IT" sz="3200" b="1" dirty="0">
              <a:solidFill>
                <a:srgbClr val="FF9900"/>
              </a:solidFill>
              <a:latin typeface="Arial" pitchFamily="34" charset="0"/>
              <a:cs typeface="Arial" pitchFamily="34" charset="0"/>
            </a:endParaRPr>
          </a:p>
          <a:p>
            <a:pPr algn="ctr"/>
            <a:r>
              <a:rPr lang="it-IT" sz="4400" b="1" dirty="0" smtClean="0">
                <a:solidFill>
                  <a:srgbClr val="FF9900"/>
                </a:solidFill>
                <a:latin typeface="Arial" pitchFamily="34" charset="0"/>
                <a:cs typeface="Arial" pitchFamily="34" charset="0"/>
              </a:rPr>
              <a:t>Qualche dato sul fenomeno</a:t>
            </a:r>
          </a:p>
          <a:p>
            <a:endParaRPr lang="it-IT" sz="4400" b="1" dirty="0" smtClean="0">
              <a:solidFill>
                <a:srgbClr val="FF9900"/>
              </a:solidFill>
              <a:latin typeface="Arial" pitchFamily="34" charset="0"/>
              <a:cs typeface="Arial" pitchFamily="34" charset="0"/>
            </a:endParaRPr>
          </a:p>
        </p:txBody>
      </p:sp>
    </p:spTree>
    <p:extLst>
      <p:ext uri="{BB962C8B-B14F-4D97-AF65-F5344CB8AC3E}">
        <p14:creationId xmlns:p14="http://schemas.microsoft.com/office/powerpoint/2010/main" xmlns="" val="1825188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467544" y="1815107"/>
            <a:ext cx="8607255" cy="4163417"/>
          </a:xfrm>
        </p:spPr>
        <p:txBody>
          <a:bodyPr>
            <a:normAutofit/>
          </a:bodyPr>
          <a:lstStyle/>
          <a:p>
            <a:endParaRPr lang="it-IT" sz="1800" dirty="0" smtClean="0">
              <a:solidFill>
                <a:schemeClr val="tx1"/>
              </a:solidFill>
            </a:endParaRPr>
          </a:p>
          <a:p>
            <a:r>
              <a:rPr lang="it-IT" sz="2000" dirty="0" smtClean="0">
                <a:solidFill>
                  <a:schemeClr val="tx1"/>
                </a:solidFill>
              </a:rPr>
              <a:t>Nel 2016 il </a:t>
            </a:r>
            <a:r>
              <a:rPr lang="it-IT" sz="2000" dirty="0">
                <a:solidFill>
                  <a:schemeClr val="tx1"/>
                </a:solidFill>
              </a:rPr>
              <a:t>33% degli studenti italiani di età compresa tra i 15 e i 19 anni (circa 800.000 ragazzi) ha provato almeno una sostanza illegale (cannabis al 32% di frequenza, seguita dalla SPICE - cannabis sintetica - all’11%)</a:t>
            </a:r>
            <a:r>
              <a:rPr lang="it-IT" sz="2000" dirty="0" smtClean="0">
                <a:solidFill>
                  <a:schemeClr val="tx1"/>
                </a:solidFill>
              </a:rPr>
              <a:t>;</a:t>
            </a:r>
          </a:p>
          <a:p>
            <a:r>
              <a:rPr lang="it-IT" sz="2000" dirty="0" smtClean="0">
                <a:solidFill>
                  <a:schemeClr val="tx1"/>
                </a:solidFill>
              </a:rPr>
              <a:t> </a:t>
            </a:r>
            <a:r>
              <a:rPr lang="it-IT" sz="2000" dirty="0">
                <a:solidFill>
                  <a:schemeClr val="tx1"/>
                </a:solidFill>
              </a:rPr>
              <a:t>il 3,5% ha utilizzato almeno una New </a:t>
            </a:r>
            <a:r>
              <a:rPr lang="it-IT" sz="2000" dirty="0" err="1">
                <a:solidFill>
                  <a:schemeClr val="tx1"/>
                </a:solidFill>
              </a:rPr>
              <a:t>Psychoactive</a:t>
            </a:r>
            <a:r>
              <a:rPr lang="it-IT" sz="2000" dirty="0">
                <a:solidFill>
                  <a:schemeClr val="tx1"/>
                </a:solidFill>
              </a:rPr>
              <a:t> </a:t>
            </a:r>
            <a:r>
              <a:rPr lang="it-IT" sz="2000" dirty="0" err="1">
                <a:solidFill>
                  <a:schemeClr val="tx1"/>
                </a:solidFill>
              </a:rPr>
              <a:t>Substance</a:t>
            </a:r>
            <a:r>
              <a:rPr lang="it-IT" sz="2000" dirty="0">
                <a:solidFill>
                  <a:schemeClr val="tx1"/>
                </a:solidFill>
              </a:rPr>
              <a:t> (NPS)</a:t>
            </a:r>
            <a:r>
              <a:rPr lang="it-IT" sz="2000" dirty="0" smtClean="0">
                <a:solidFill>
                  <a:schemeClr val="tx1"/>
                </a:solidFill>
              </a:rPr>
              <a:t>,</a:t>
            </a:r>
          </a:p>
          <a:p>
            <a:r>
              <a:rPr lang="it-IT" sz="2000" dirty="0" smtClean="0">
                <a:solidFill>
                  <a:schemeClr val="tx1"/>
                </a:solidFill>
              </a:rPr>
              <a:t> </a:t>
            </a:r>
            <a:r>
              <a:rPr lang="it-IT" sz="2000" dirty="0">
                <a:solidFill>
                  <a:schemeClr val="tx1"/>
                </a:solidFill>
              </a:rPr>
              <a:t>il 2% ha assunto una sostanza senza sapere di cosa si </a:t>
            </a:r>
            <a:r>
              <a:rPr lang="it-IT" sz="2000" dirty="0" smtClean="0">
                <a:solidFill>
                  <a:schemeClr val="tx1"/>
                </a:solidFill>
              </a:rPr>
              <a:t>trattasse</a:t>
            </a:r>
          </a:p>
          <a:p>
            <a:r>
              <a:rPr lang="it-IT" sz="2000" dirty="0" smtClean="0">
                <a:solidFill>
                  <a:schemeClr val="tx1"/>
                </a:solidFill>
              </a:rPr>
              <a:t> </a:t>
            </a:r>
            <a:r>
              <a:rPr lang="it-IT" sz="2000" dirty="0">
                <a:solidFill>
                  <a:schemeClr val="tx1"/>
                </a:solidFill>
              </a:rPr>
              <a:t>il 34% di questi ha ripetuto l’esperienza dieci o più volte. </a:t>
            </a:r>
            <a:endParaRPr lang="it-IT" sz="2000" dirty="0" smtClean="0">
              <a:solidFill>
                <a:schemeClr val="tx1"/>
              </a:solidFill>
            </a:endParaRPr>
          </a:p>
          <a:p>
            <a:r>
              <a:rPr lang="it-IT" sz="2000" dirty="0" smtClean="0">
                <a:solidFill>
                  <a:schemeClr val="tx1"/>
                </a:solidFill>
              </a:rPr>
              <a:t>Il </a:t>
            </a:r>
            <a:r>
              <a:rPr lang="it-IT" sz="2000" dirty="0">
                <a:solidFill>
                  <a:schemeClr val="tx1"/>
                </a:solidFill>
              </a:rPr>
              <a:t>14% degli studenti consumatori di sostanze illecite durante l’anno è stato </a:t>
            </a:r>
            <a:r>
              <a:rPr lang="it-IT" sz="2000" dirty="0" err="1">
                <a:solidFill>
                  <a:schemeClr val="tx1"/>
                </a:solidFill>
              </a:rPr>
              <a:t>policonsumatore</a:t>
            </a:r>
            <a:r>
              <a:rPr lang="it-IT" sz="2000" dirty="0">
                <a:solidFill>
                  <a:schemeClr val="tx1"/>
                </a:solidFill>
              </a:rPr>
              <a:t>. </a:t>
            </a:r>
            <a:endParaRPr lang="it-IT" sz="2000" dirty="0" smtClean="0">
              <a:solidFill>
                <a:schemeClr val="tx1"/>
              </a:solidFill>
            </a:endParaRPr>
          </a:p>
        </p:txBody>
      </p:sp>
      <p:sp>
        <p:nvSpPr>
          <p:cNvPr id="15363" name="Line 4"/>
          <p:cNvSpPr>
            <a:spLocks noChangeShapeType="1"/>
          </p:cNvSpPr>
          <p:nvPr/>
        </p:nvSpPr>
        <p:spPr bwMode="auto">
          <a:xfrm>
            <a:off x="1835150" y="5949950"/>
            <a:ext cx="7308850" cy="28575"/>
          </a:xfrm>
          <a:prstGeom prst="line">
            <a:avLst/>
          </a:prstGeom>
          <a:noFill/>
          <a:ln w="9525">
            <a:solidFill>
              <a:srgbClr val="006600"/>
            </a:solidFill>
            <a:round/>
            <a:headEnd/>
            <a:tailEnd/>
          </a:ln>
        </p:spPr>
        <p:txBody>
          <a:bodyPr/>
          <a:lstStyle/>
          <a:p>
            <a:endParaRPr lang="it-IT"/>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pic>
        <p:nvPicPr>
          <p:cNvPr id="15367"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2" name="Immagine 1">
            <a:extLst>
              <a:ext uri="{FF2B5EF4-FFF2-40B4-BE49-F238E27FC236}">
                <a16:creationId xmlns:a16="http://schemas.microsoft.com/office/drawing/2014/main" xmlns="" id="{AE539831-7DDE-4CDF-99D6-04B39971DD98}"/>
              </a:ext>
            </a:extLst>
          </p:cNvPr>
          <p:cNvPicPr>
            <a:picLocks noChangeAspect="1"/>
          </p:cNvPicPr>
          <p:nvPr/>
        </p:nvPicPr>
        <p:blipFill>
          <a:blip r:embed="rId3" cstate="print"/>
          <a:stretch>
            <a:fillRect/>
          </a:stretch>
        </p:blipFill>
        <p:spPr>
          <a:xfrm>
            <a:off x="32657" y="1194325"/>
            <a:ext cx="396274" cy="5663675"/>
          </a:xfrm>
          <a:prstGeom prst="rect">
            <a:avLst/>
          </a:prstGeom>
        </p:spPr>
      </p:pic>
      <p:sp>
        <p:nvSpPr>
          <p:cNvPr id="3" name="CasellaDiTesto 2"/>
          <p:cNvSpPr txBox="1"/>
          <p:nvPr/>
        </p:nvSpPr>
        <p:spPr>
          <a:xfrm>
            <a:off x="1907704" y="620688"/>
            <a:ext cx="5456241" cy="1107996"/>
          </a:xfrm>
          <a:prstGeom prst="rect">
            <a:avLst/>
          </a:prstGeom>
          <a:noFill/>
        </p:spPr>
        <p:txBody>
          <a:bodyPr wrap="none" rtlCol="0">
            <a:spAutoFit/>
          </a:bodyPr>
          <a:lstStyle/>
          <a:p>
            <a:pPr algn="ctr"/>
            <a:r>
              <a:rPr lang="it-IT" sz="2400" b="1" dirty="0" smtClean="0">
                <a:solidFill>
                  <a:srgbClr val="FF9900"/>
                </a:solidFill>
              </a:rPr>
              <a:t>Relazione </a:t>
            </a:r>
            <a:r>
              <a:rPr lang="it-IT" sz="2400" b="1" dirty="0">
                <a:solidFill>
                  <a:srgbClr val="FF9900"/>
                </a:solidFill>
              </a:rPr>
              <a:t>Annuale al </a:t>
            </a:r>
            <a:r>
              <a:rPr lang="it-IT" sz="2400" b="1" dirty="0" smtClean="0">
                <a:solidFill>
                  <a:srgbClr val="FF9900"/>
                </a:solidFill>
              </a:rPr>
              <a:t>Parlamento</a:t>
            </a:r>
          </a:p>
          <a:p>
            <a:pPr algn="ctr"/>
            <a:r>
              <a:rPr lang="it-IT" sz="2400" b="1" dirty="0" smtClean="0">
                <a:solidFill>
                  <a:srgbClr val="FF9900"/>
                </a:solidFill>
              </a:rPr>
              <a:t> </a:t>
            </a:r>
            <a:r>
              <a:rPr lang="it-IT" sz="2400" b="1" dirty="0">
                <a:solidFill>
                  <a:srgbClr val="FF9900"/>
                </a:solidFill>
              </a:rPr>
              <a:t>(Dipartimento Politiche Antidroga, 2017)</a:t>
            </a:r>
          </a:p>
          <a:p>
            <a:endParaRPr lang="it-IT" dirty="0"/>
          </a:p>
        </p:txBody>
      </p:sp>
    </p:spTree>
    <p:extLst>
      <p:ext uri="{BB962C8B-B14F-4D97-AF65-F5344CB8AC3E}">
        <p14:creationId xmlns:p14="http://schemas.microsoft.com/office/powerpoint/2010/main" xmlns="" val="3813728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611560" y="260648"/>
            <a:ext cx="5835455" cy="4248472"/>
          </a:xfrm>
        </p:spPr>
        <p:txBody>
          <a:bodyPr>
            <a:noAutofit/>
          </a:bodyPr>
          <a:lstStyle/>
          <a:p>
            <a:r>
              <a:rPr lang="it-IT" sz="2400" dirty="0" smtClean="0">
                <a:solidFill>
                  <a:schemeClr val="tx1"/>
                </a:solidFill>
              </a:rPr>
              <a:t>Nel </a:t>
            </a:r>
            <a:r>
              <a:rPr lang="it-IT" sz="2400" dirty="0">
                <a:solidFill>
                  <a:schemeClr val="tx1"/>
                </a:solidFill>
              </a:rPr>
              <a:t>2016 sono state denunciate 32.992 persone (con un incremento del 17,6% rispetto all’anno precedente) per reati di produzione, traffico e detenzione di sostanze stupefacenti (ex artt. 73 e 74 DPR 309/90, Testo Unico in materia di disciplina degli stupefacenti e delle sostanze psicotrope) ed i soggetti in carcere per reati in materia di droghe costituiscono il 34,1% della popolazione detenuta.  </a:t>
            </a:r>
            <a:endParaRPr lang="it-IT" sz="2400" dirty="0" smtClean="0">
              <a:solidFill>
                <a:schemeClr val="tx1"/>
              </a:solidFill>
            </a:endParaRPr>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pic>
        <p:nvPicPr>
          <p:cNvPr id="15367" name="Picture 8" descr="LOGOREG"/>
          <p:cNvPicPr>
            <a:picLocks noChangeAspect="1" noChangeArrowheads="1"/>
          </p:cNvPicPr>
          <p:nvPr/>
        </p:nvPicPr>
        <p:blipFill>
          <a:blip r:embed="rId2" cstate="print"/>
          <a:srcRect/>
          <a:stretch>
            <a:fillRect/>
          </a:stretch>
        </p:blipFill>
        <p:spPr bwMode="auto">
          <a:xfrm>
            <a:off x="7991475" y="0"/>
            <a:ext cx="1152525" cy="1085850"/>
          </a:xfrm>
          <a:prstGeom prst="rect">
            <a:avLst/>
          </a:prstGeom>
          <a:noFill/>
          <a:ln w="9525">
            <a:noFill/>
            <a:miter lim="800000"/>
            <a:headEnd/>
            <a:tailEnd/>
          </a:ln>
        </p:spPr>
      </p:pic>
      <p:pic>
        <p:nvPicPr>
          <p:cNvPr id="2" name="Immagine 1">
            <a:extLst>
              <a:ext uri="{FF2B5EF4-FFF2-40B4-BE49-F238E27FC236}">
                <a16:creationId xmlns:a16="http://schemas.microsoft.com/office/drawing/2014/main" xmlns="" id="{AE539831-7DDE-4CDF-99D6-04B39971DD98}"/>
              </a:ext>
            </a:extLst>
          </p:cNvPr>
          <p:cNvPicPr>
            <a:picLocks noChangeAspect="1"/>
          </p:cNvPicPr>
          <p:nvPr/>
        </p:nvPicPr>
        <p:blipFill>
          <a:blip r:embed="rId3" cstate="print"/>
          <a:stretch>
            <a:fillRect/>
          </a:stretch>
        </p:blipFill>
        <p:spPr>
          <a:xfrm>
            <a:off x="32657" y="1194325"/>
            <a:ext cx="396274" cy="5663675"/>
          </a:xfrm>
          <a:prstGeom prst="rect">
            <a:avLst/>
          </a:prstGeom>
        </p:spPr>
      </p:pic>
      <p:pic>
        <p:nvPicPr>
          <p:cNvPr id="3073" name="Immagine 8" descr="Immagine correlata">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73216" y="2348880"/>
            <a:ext cx="3121075" cy="2342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descr="spaccio.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51920" y="4293096"/>
            <a:ext cx="4867075" cy="2160240"/>
          </a:xfrm>
          <a:prstGeom prst="rect">
            <a:avLst/>
          </a:prstGeom>
        </p:spPr>
      </p:pic>
    </p:spTree>
    <p:extLst>
      <p:ext uri="{BB962C8B-B14F-4D97-AF65-F5344CB8AC3E}">
        <p14:creationId xmlns:p14="http://schemas.microsoft.com/office/powerpoint/2010/main" xmlns="" val="4135041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1040" y="4797152"/>
            <a:ext cx="8965528" cy="2060848"/>
          </a:xfrm>
        </p:spPr>
        <p:txBody>
          <a:bodyPr>
            <a:noAutofit/>
          </a:bodyPr>
          <a:lstStyle/>
          <a:p>
            <a:endParaRPr lang="it-IT" sz="2400" b="1" dirty="0">
              <a:solidFill>
                <a:schemeClr val="tx1"/>
              </a:solidFill>
            </a:endParaRPr>
          </a:p>
          <a:p>
            <a:r>
              <a:rPr lang="it-IT" sz="2400" b="1" dirty="0" smtClean="0">
                <a:solidFill>
                  <a:schemeClr val="tx1"/>
                </a:solidFill>
              </a:rPr>
              <a:t> </a:t>
            </a:r>
            <a:r>
              <a:rPr lang="it-IT" sz="2400" b="1" dirty="0">
                <a:solidFill>
                  <a:schemeClr val="tx1"/>
                </a:solidFill>
              </a:rPr>
              <a:t>Le persone segnalate alle Prefetture per l’illecito amministrativo della detenzione per uso personale (ai sensi dell’art. 75 DPR 309/90) sono state 32.687, la grande maggioranza delle quali con un’età inferiore ai 24 anni. </a:t>
            </a:r>
          </a:p>
        </p:txBody>
      </p:sp>
      <p:sp>
        <p:nvSpPr>
          <p:cNvPr id="15365" name="Rectangle 6"/>
          <p:cNvSpPr>
            <a:spLocks noChangeArrowheads="1"/>
          </p:cNvSpPr>
          <p:nvPr/>
        </p:nvSpPr>
        <p:spPr bwMode="auto">
          <a:xfrm>
            <a:off x="2124075" y="6092825"/>
            <a:ext cx="5256213" cy="611188"/>
          </a:xfrm>
          <a:prstGeom prst="rect">
            <a:avLst/>
          </a:prstGeom>
          <a:noFill/>
          <a:ln w="9525">
            <a:noFill/>
            <a:miter lim="800000"/>
            <a:headEnd/>
            <a:tailEnd/>
          </a:ln>
        </p:spPr>
        <p:txBody>
          <a:bodyPr/>
          <a:lstStyle/>
          <a:p>
            <a:pPr marL="3048000"/>
            <a:endParaRPr lang="it-IT" sz="1600">
              <a:solidFill>
                <a:srgbClr val="008000"/>
              </a:solidFill>
              <a:latin typeface="Tahoma" pitchFamily="34" charset="0"/>
            </a:endParaRPr>
          </a:p>
        </p:txBody>
      </p:sp>
      <p:pic>
        <p:nvPicPr>
          <p:cNvPr id="3073" name="Immagine 8" descr="Immagine correlata">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73216" y="2348880"/>
            <a:ext cx="3121075" cy="2342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descr="cq5dam.web.738.462.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79712" y="1700808"/>
            <a:ext cx="5477493" cy="3429000"/>
          </a:xfrm>
          <a:prstGeom prst="rect">
            <a:avLst/>
          </a:prstGeom>
        </p:spPr>
      </p:pic>
      <p:sp>
        <p:nvSpPr>
          <p:cNvPr id="4" name="CasellaDiTesto 3"/>
          <p:cNvSpPr txBox="1"/>
          <p:nvPr/>
        </p:nvSpPr>
        <p:spPr>
          <a:xfrm>
            <a:off x="0" y="188640"/>
            <a:ext cx="9144000" cy="1200328"/>
          </a:xfrm>
          <a:prstGeom prst="rect">
            <a:avLst/>
          </a:prstGeom>
          <a:noFill/>
        </p:spPr>
        <p:txBody>
          <a:bodyPr wrap="square" rtlCol="0">
            <a:spAutoFit/>
          </a:bodyPr>
          <a:lstStyle/>
          <a:p>
            <a:pPr algn="ctr"/>
            <a:r>
              <a:rPr lang="it-IT" sz="2400" b="1" dirty="0"/>
              <a:t>Sempre con riferimento all’anno 2016, </a:t>
            </a:r>
            <a:r>
              <a:rPr lang="it-IT" sz="2400" b="1" u="sng" dirty="0"/>
              <a:t>i minorenni </a:t>
            </a:r>
            <a:r>
              <a:rPr lang="it-IT" sz="2400" b="1" dirty="0"/>
              <a:t>imputati per reati di droga sono stati 3.963 (il 18,1 % del totale dei minori con procedimento penale).</a:t>
            </a:r>
          </a:p>
        </p:txBody>
      </p:sp>
    </p:spTree>
    <p:extLst>
      <p:ext uri="{BB962C8B-B14F-4D97-AF65-F5344CB8AC3E}">
        <p14:creationId xmlns:p14="http://schemas.microsoft.com/office/powerpoint/2010/main" xmlns="" val="4093298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Tema1</Template>
  <TotalTime>1339</TotalTime>
  <Words>2540</Words>
  <Application>Microsoft Office PowerPoint</Application>
  <PresentationFormat>Presentazione su schermo (4:3)</PresentationFormat>
  <Paragraphs>385</Paragraphs>
  <Slides>59</Slides>
  <Notes>6</Notes>
  <HiddenSlides>0</HiddenSlides>
  <MMClips>2</MMClips>
  <ScaleCrop>false</ScaleCrop>
  <HeadingPairs>
    <vt:vector size="4" baseType="variant">
      <vt:variant>
        <vt:lpstr>Tema</vt:lpstr>
      </vt:variant>
      <vt:variant>
        <vt:i4>1</vt:i4>
      </vt:variant>
      <vt:variant>
        <vt:lpstr>Titoli diapositive</vt:lpstr>
      </vt:variant>
      <vt:variant>
        <vt:i4>59</vt:i4>
      </vt:variant>
    </vt:vector>
  </HeadingPairs>
  <TitlesOfParts>
    <vt:vector size="60" baseType="lpstr">
      <vt:lpstr>Tema1</vt:lpstr>
      <vt:lpstr>Diapositiva 1</vt:lpstr>
      <vt:lpstr>Diapositiva 2</vt:lpstr>
      <vt:lpstr>Diapositiva 3</vt:lpstr>
      <vt:lpstr>Diapositiva 4</vt:lpstr>
      <vt:lpstr>Diapositiva 5</vt:lpstr>
      <vt:lpstr>Diapositiva 6</vt:lpstr>
      <vt:lpstr>Diapositiva 7</vt:lpstr>
      <vt:lpstr>Diapositiva 8</vt:lpstr>
      <vt:lpstr>Diapositiva 9</vt:lpstr>
      <vt:lpstr>  L’utilizzo di sostanze stupefacenti da parte di fasce sempre più ampie della popolazione giovanile sta costituendo un motivo di allarme sociale.   </vt:lpstr>
      <vt:lpstr>IL MERCATO</vt:lpstr>
      <vt:lpstr>Diapositiva 12</vt:lpstr>
      <vt:lpstr> </vt:lpstr>
      <vt:lpstr>Meccanismo della dipendenza</vt:lpstr>
      <vt:lpstr>   luoghi appositi dedicati, possibilmente accoglienti   </vt:lpstr>
      <vt:lpstr>Diapositiva 16</vt:lpstr>
      <vt:lpstr>Diapositiva 17</vt:lpstr>
      <vt:lpstr>Riferimenti Normativi</vt:lpstr>
      <vt:lpstr>DPCM 1/4/2008</vt:lpstr>
      <vt:lpstr>  S.s. Penale Minorile </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I contesti del consumo</vt:lpstr>
      <vt:lpstr>Diapositiva 33</vt:lpstr>
      <vt:lpstr>Diapositiva 34</vt:lpstr>
      <vt:lpstr>Diapositiva 35</vt:lpstr>
      <vt:lpstr>Diapositiva 36</vt:lpstr>
      <vt:lpstr>  Proposte che intendono perseguire la remissione del “sintomo specifico”, ma che non possono concentrarsi solo su esso, o ritenerlo necessariamente l’obiettivo da raggiungere considerando come aleatori gli altri obiettivi evolutivi. </vt:lpstr>
      <vt:lpstr>Diapositiva 38</vt:lpstr>
      <vt:lpstr>Diapositiva 39</vt:lpstr>
      <vt:lpstr>Diapositiva 40</vt:lpstr>
      <vt:lpstr> Raccolta dell’anamnesi sociale,  visita sanitaria con eventuale test delle urine o del capello.  Salvo manifeste controindicazioni, nella valutazione sono coinvolti anche i genitori.   Al ragazzo e ai genitori viene restituito  l’esito valutativo con la proposta di programma terapeutico-riabilitativo. </vt:lpstr>
      <vt:lpstr> La valutazione diventa il momento per il ragazzo per autonarrararsi, per raccontarsi, per osservarsi a partire dalle proprie esperienze di consumo.  </vt:lpstr>
      <vt:lpstr> La valutazione può quindi aumentare il pensiero astratto, quello ipotetico deduttivo, attuare cambiamenti di prospettiva, far accedere ad una maggior capacità riflessiva, elementi che sono alla base di un agire consapevole e che possono favorire la problematizzazione delle condotte assuntorie. </vt:lpstr>
      <vt:lpstr>Diapositiva 44</vt:lpstr>
      <vt:lpstr>Diapositiva 45</vt:lpstr>
      <vt:lpstr>Occuparsi di adolescenti richiede...</vt:lpstr>
      <vt:lpstr>Diapositiva 47</vt:lpstr>
      <vt:lpstr>INTERVENTI</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CAPUTO ALESSANDRO</dc:creator>
  <cp:lastModifiedBy>Roby e Mara e Marty</cp:lastModifiedBy>
  <cp:revision>596</cp:revision>
  <cp:lastPrinted>2017-06-15T14:53:30Z</cp:lastPrinted>
  <dcterms:created xsi:type="dcterms:W3CDTF">2016-10-04T08:51:36Z</dcterms:created>
  <dcterms:modified xsi:type="dcterms:W3CDTF">2019-03-14T21:11:47Z</dcterms:modified>
</cp:coreProperties>
</file>