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41"/>
  </p:notesMasterIdLst>
  <p:handoutMasterIdLst>
    <p:handoutMasterId r:id="rId42"/>
  </p:handoutMasterIdLst>
  <p:sldIdLst>
    <p:sldId id="314" r:id="rId3"/>
    <p:sldId id="345" r:id="rId4"/>
    <p:sldId id="316" r:id="rId5"/>
    <p:sldId id="317" r:id="rId6"/>
    <p:sldId id="373" r:id="rId7"/>
    <p:sldId id="383" r:id="rId8"/>
    <p:sldId id="338" r:id="rId9"/>
    <p:sldId id="319" r:id="rId10"/>
    <p:sldId id="350" r:id="rId11"/>
    <p:sldId id="321" r:id="rId12"/>
    <p:sldId id="322" r:id="rId13"/>
    <p:sldId id="352" r:id="rId14"/>
    <p:sldId id="351" r:id="rId15"/>
    <p:sldId id="380" r:id="rId16"/>
    <p:sldId id="381" r:id="rId17"/>
    <p:sldId id="343" r:id="rId18"/>
    <p:sldId id="344" r:id="rId19"/>
    <p:sldId id="384" r:id="rId20"/>
    <p:sldId id="385" r:id="rId21"/>
    <p:sldId id="386" r:id="rId22"/>
    <p:sldId id="387" r:id="rId23"/>
    <p:sldId id="368" r:id="rId24"/>
    <p:sldId id="355" r:id="rId25"/>
    <p:sldId id="337" r:id="rId26"/>
    <p:sldId id="354" r:id="rId27"/>
    <p:sldId id="363" r:id="rId28"/>
    <p:sldId id="372" r:id="rId29"/>
    <p:sldId id="318" r:id="rId30"/>
    <p:sldId id="369" r:id="rId31"/>
    <p:sldId id="370" r:id="rId32"/>
    <p:sldId id="371" r:id="rId33"/>
    <p:sldId id="358" r:id="rId34"/>
    <p:sldId id="379" r:id="rId35"/>
    <p:sldId id="377" r:id="rId36"/>
    <p:sldId id="378" r:id="rId37"/>
    <p:sldId id="356" r:id="rId38"/>
    <p:sldId id="357" r:id="rId39"/>
    <p:sldId id="362" r:id="rId40"/>
  </p:sldIdLst>
  <p:sldSz cx="9144000" cy="6858000" type="screen4x3"/>
  <p:notesSz cx="6797675" cy="9926638"/>
  <p:defaultTextStyle>
    <a:defPPr>
      <a:defRPr lang="it-IT"/>
    </a:defPPr>
    <a:lvl1pPr algn="l" rtl="0" fontAlgn="base">
      <a:spcBef>
        <a:spcPct val="20000"/>
      </a:spcBef>
      <a:spcAft>
        <a:spcPct val="0"/>
      </a:spcAft>
      <a:buChar char="•"/>
      <a:defRPr sz="3200" kern="1200">
        <a:solidFill>
          <a:schemeClr val="tx1"/>
        </a:solidFill>
        <a:latin typeface="Arial" charset="0"/>
        <a:ea typeface="+mn-ea"/>
        <a:cs typeface="Times New Roman" charset="0"/>
      </a:defRPr>
    </a:lvl1pPr>
    <a:lvl2pPr marL="457200" algn="l" rtl="0" fontAlgn="base">
      <a:spcBef>
        <a:spcPct val="20000"/>
      </a:spcBef>
      <a:spcAft>
        <a:spcPct val="0"/>
      </a:spcAft>
      <a:buChar char="•"/>
      <a:defRPr sz="3200" kern="1200">
        <a:solidFill>
          <a:schemeClr val="tx1"/>
        </a:solidFill>
        <a:latin typeface="Arial" charset="0"/>
        <a:ea typeface="+mn-ea"/>
        <a:cs typeface="Times New Roman" charset="0"/>
      </a:defRPr>
    </a:lvl2pPr>
    <a:lvl3pPr marL="914400" algn="l" rtl="0" fontAlgn="base">
      <a:spcBef>
        <a:spcPct val="20000"/>
      </a:spcBef>
      <a:spcAft>
        <a:spcPct val="0"/>
      </a:spcAft>
      <a:buChar char="•"/>
      <a:defRPr sz="3200" kern="1200">
        <a:solidFill>
          <a:schemeClr val="tx1"/>
        </a:solidFill>
        <a:latin typeface="Arial" charset="0"/>
        <a:ea typeface="+mn-ea"/>
        <a:cs typeface="Times New Roman" charset="0"/>
      </a:defRPr>
    </a:lvl3pPr>
    <a:lvl4pPr marL="1371600" algn="l" rtl="0" fontAlgn="base">
      <a:spcBef>
        <a:spcPct val="20000"/>
      </a:spcBef>
      <a:spcAft>
        <a:spcPct val="0"/>
      </a:spcAft>
      <a:buChar char="•"/>
      <a:defRPr sz="3200" kern="1200">
        <a:solidFill>
          <a:schemeClr val="tx1"/>
        </a:solidFill>
        <a:latin typeface="Arial" charset="0"/>
        <a:ea typeface="+mn-ea"/>
        <a:cs typeface="Times New Roman" charset="0"/>
      </a:defRPr>
    </a:lvl4pPr>
    <a:lvl5pPr marL="1828800" algn="l" rtl="0" fontAlgn="base">
      <a:spcBef>
        <a:spcPct val="20000"/>
      </a:spcBef>
      <a:spcAft>
        <a:spcPct val="0"/>
      </a:spcAft>
      <a:buChar char="•"/>
      <a:defRPr sz="3200" kern="1200">
        <a:solidFill>
          <a:schemeClr val="tx1"/>
        </a:solidFill>
        <a:latin typeface="Arial" charset="0"/>
        <a:ea typeface="+mn-ea"/>
        <a:cs typeface="Times New Roman" charset="0"/>
      </a:defRPr>
    </a:lvl5pPr>
    <a:lvl6pPr marL="2286000" algn="l" defTabSz="914400" rtl="0" eaLnBrk="1" latinLnBrk="0" hangingPunct="1">
      <a:defRPr sz="3200" kern="1200">
        <a:solidFill>
          <a:schemeClr val="tx1"/>
        </a:solidFill>
        <a:latin typeface="Arial" charset="0"/>
        <a:ea typeface="+mn-ea"/>
        <a:cs typeface="Times New Roman" charset="0"/>
      </a:defRPr>
    </a:lvl6pPr>
    <a:lvl7pPr marL="2743200" algn="l" defTabSz="914400" rtl="0" eaLnBrk="1" latinLnBrk="0" hangingPunct="1">
      <a:defRPr sz="3200" kern="1200">
        <a:solidFill>
          <a:schemeClr val="tx1"/>
        </a:solidFill>
        <a:latin typeface="Arial" charset="0"/>
        <a:ea typeface="+mn-ea"/>
        <a:cs typeface="Times New Roman" charset="0"/>
      </a:defRPr>
    </a:lvl7pPr>
    <a:lvl8pPr marL="3200400" algn="l" defTabSz="914400" rtl="0" eaLnBrk="1" latinLnBrk="0" hangingPunct="1">
      <a:defRPr sz="3200" kern="1200">
        <a:solidFill>
          <a:schemeClr val="tx1"/>
        </a:solidFill>
        <a:latin typeface="Arial" charset="0"/>
        <a:ea typeface="+mn-ea"/>
        <a:cs typeface="Times New Roman" charset="0"/>
      </a:defRPr>
    </a:lvl8pPr>
    <a:lvl9pPr marL="3657600" algn="l" defTabSz="914400" rtl="0" eaLnBrk="1" latinLnBrk="0" hangingPunct="1">
      <a:defRPr sz="3200" kern="1200">
        <a:solidFill>
          <a:schemeClr val="tx1"/>
        </a:solidFill>
        <a:latin typeface="Arial" charset="0"/>
        <a:ea typeface="+mn-ea"/>
        <a:cs typeface="Times New Roma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000099"/>
    <a:srgbClr val="800000"/>
    <a:srgbClr val="CCFF99"/>
    <a:srgbClr val="FFFF99"/>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5439" autoAdjust="0"/>
  </p:normalViewPr>
  <p:slideViewPr>
    <p:cSldViewPr>
      <p:cViewPr varScale="1">
        <p:scale>
          <a:sx n="97" d="100"/>
          <a:sy n="97" d="100"/>
        </p:scale>
        <p:origin x="1864" y="184"/>
      </p:cViewPr>
      <p:guideLst>
        <p:guide orient="horz" pos="2160"/>
        <p:guide pos="2880"/>
      </p:guideLst>
    </p:cSldViewPr>
  </p:slideViewPr>
  <p:outlineViewPr>
    <p:cViewPr>
      <p:scale>
        <a:sx n="33" d="100"/>
        <a:sy n="33" d="100"/>
      </p:scale>
      <p:origin x="0" y="6636"/>
    </p:cViewPr>
  </p:outlineViewPr>
  <p:notesTextViewPr>
    <p:cViewPr>
      <p:scale>
        <a:sx n="100" d="100"/>
        <a:sy n="100" d="100"/>
      </p:scale>
      <p:origin x="0" y="0"/>
    </p:cViewPr>
  </p:notesTextViewPr>
  <p:sorterViewPr>
    <p:cViewPr>
      <p:scale>
        <a:sx n="100" d="100"/>
        <a:sy n="100" d="100"/>
      </p:scale>
      <p:origin x="0" y="-1084"/>
    </p:cViewPr>
  </p:sorterViewPr>
  <p:notesViewPr>
    <p:cSldViewPr>
      <p:cViewPr varScale="1">
        <p:scale>
          <a:sx n="60" d="100"/>
          <a:sy n="60" d="100"/>
        </p:scale>
        <p:origin x="-189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artel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3539272739718"/>
          <c:y val="0.174778803328995"/>
          <c:w val="0.903372395046063"/>
          <c:h val="0.665811532077996"/>
        </c:manualLayout>
      </c:layout>
      <c:lineChart>
        <c:grouping val="standard"/>
        <c:varyColors val="0"/>
        <c:ser>
          <c:idx val="0"/>
          <c:order val="0"/>
          <c:tx>
            <c:v>detenuti in 41 bis al 31 dicembre di ogni anno</c:v>
          </c:tx>
          <c:spPr>
            <a:ln>
              <a:solidFill>
                <a:srgbClr val="FF0000"/>
              </a:solidFill>
            </a:ln>
          </c:spPr>
          <c:marker>
            <c:symbol val="none"/>
          </c:marker>
          <c:cat>
            <c:numRef>
              <c:f>Foglio1!$A$2:$A$24</c:f>
              <c:numCache>
                <c:formatCode>General</c:formatCode>
                <c:ptCount val="23"/>
                <c:pt idx="0">
                  <c:v>1993.0</c:v>
                </c:pt>
                <c:pt idx="1">
                  <c:v>1994.0</c:v>
                </c:pt>
                <c:pt idx="2">
                  <c:v>1995.0</c:v>
                </c:pt>
                <c:pt idx="3">
                  <c:v>1996.0</c:v>
                </c:pt>
                <c:pt idx="4">
                  <c:v>1997.0</c:v>
                </c:pt>
                <c:pt idx="5">
                  <c:v>1998.0</c:v>
                </c:pt>
                <c:pt idx="6">
                  <c:v>1999.0</c:v>
                </c:pt>
                <c:pt idx="7">
                  <c:v>2000.0</c:v>
                </c:pt>
                <c:pt idx="8">
                  <c:v>2001.0</c:v>
                </c:pt>
                <c:pt idx="9">
                  <c:v>2002.0</c:v>
                </c:pt>
                <c:pt idx="10">
                  <c:v>2003.0</c:v>
                </c:pt>
                <c:pt idx="11">
                  <c:v>2004.0</c:v>
                </c:pt>
                <c:pt idx="12">
                  <c:v>2005.0</c:v>
                </c:pt>
                <c:pt idx="13">
                  <c:v>2006.0</c:v>
                </c:pt>
                <c:pt idx="14">
                  <c:v>2007.0</c:v>
                </c:pt>
                <c:pt idx="15">
                  <c:v>2008.0</c:v>
                </c:pt>
                <c:pt idx="16">
                  <c:v>2009.0</c:v>
                </c:pt>
                <c:pt idx="17">
                  <c:v>2010.0</c:v>
                </c:pt>
                <c:pt idx="18">
                  <c:v>2011.0</c:v>
                </c:pt>
                <c:pt idx="19">
                  <c:v>2012.0</c:v>
                </c:pt>
                <c:pt idx="20">
                  <c:v>2013.0</c:v>
                </c:pt>
                <c:pt idx="21">
                  <c:v>2014.0</c:v>
                </c:pt>
                <c:pt idx="22">
                  <c:v>2015.0</c:v>
                </c:pt>
              </c:numCache>
            </c:numRef>
          </c:cat>
          <c:val>
            <c:numRef>
              <c:f>Foglio1!$B$2:$B$24</c:f>
              <c:numCache>
                <c:formatCode>General</c:formatCode>
                <c:ptCount val="23"/>
                <c:pt idx="0">
                  <c:v>473.0</c:v>
                </c:pt>
                <c:pt idx="1">
                  <c:v>445.0</c:v>
                </c:pt>
                <c:pt idx="2">
                  <c:v>485.0</c:v>
                </c:pt>
                <c:pt idx="3">
                  <c:v>476.0</c:v>
                </c:pt>
                <c:pt idx="4">
                  <c:v>422.0</c:v>
                </c:pt>
                <c:pt idx="5">
                  <c:v>461.0</c:v>
                </c:pt>
                <c:pt idx="6">
                  <c:v>582.0</c:v>
                </c:pt>
                <c:pt idx="7">
                  <c:v>564.0</c:v>
                </c:pt>
                <c:pt idx="8">
                  <c:v>645.0</c:v>
                </c:pt>
                <c:pt idx="9">
                  <c:v>659.0</c:v>
                </c:pt>
                <c:pt idx="10">
                  <c:v>623.0</c:v>
                </c:pt>
                <c:pt idx="11">
                  <c:v>604.0</c:v>
                </c:pt>
                <c:pt idx="12">
                  <c:v>577.0</c:v>
                </c:pt>
                <c:pt idx="13">
                  <c:v>526.0</c:v>
                </c:pt>
                <c:pt idx="14">
                  <c:v>586.0</c:v>
                </c:pt>
                <c:pt idx="15">
                  <c:v>587.0</c:v>
                </c:pt>
                <c:pt idx="16">
                  <c:v>646.0</c:v>
                </c:pt>
                <c:pt idx="17">
                  <c:v>680.0</c:v>
                </c:pt>
                <c:pt idx="18">
                  <c:v>673.0</c:v>
                </c:pt>
                <c:pt idx="19">
                  <c:v>699.0</c:v>
                </c:pt>
                <c:pt idx="20">
                  <c:v>708.0</c:v>
                </c:pt>
                <c:pt idx="21">
                  <c:v>722.0</c:v>
                </c:pt>
                <c:pt idx="22">
                  <c:v>730.0</c:v>
                </c:pt>
              </c:numCache>
            </c:numRef>
          </c:val>
          <c:smooth val="0"/>
          <c:extLst xmlns:c16r2="http://schemas.microsoft.com/office/drawing/2015/06/chart">
            <c:ext xmlns:c16="http://schemas.microsoft.com/office/drawing/2014/chart" uri="{C3380CC4-5D6E-409C-BE32-E72D297353CC}">
              <c16:uniqueId val="{00000000-5060-4014-80F6-9F9DA4F296F0}"/>
            </c:ext>
          </c:extLst>
        </c:ser>
        <c:ser>
          <c:idx val="1"/>
          <c:order val="1"/>
          <c:tx>
            <c:v>decreti di nuova applicazione emessi nell'anno</c:v>
          </c:tx>
          <c:marker>
            <c:symbol val="none"/>
          </c:marker>
          <c:cat>
            <c:numRef>
              <c:f>Foglio1!$A$2:$A$24</c:f>
              <c:numCache>
                <c:formatCode>General</c:formatCode>
                <c:ptCount val="23"/>
                <c:pt idx="0">
                  <c:v>1993.0</c:v>
                </c:pt>
                <c:pt idx="1">
                  <c:v>1994.0</c:v>
                </c:pt>
                <c:pt idx="2">
                  <c:v>1995.0</c:v>
                </c:pt>
                <c:pt idx="3">
                  <c:v>1996.0</c:v>
                </c:pt>
                <c:pt idx="4">
                  <c:v>1997.0</c:v>
                </c:pt>
                <c:pt idx="5">
                  <c:v>1998.0</c:v>
                </c:pt>
                <c:pt idx="6">
                  <c:v>1999.0</c:v>
                </c:pt>
                <c:pt idx="7">
                  <c:v>2000.0</c:v>
                </c:pt>
                <c:pt idx="8">
                  <c:v>2001.0</c:v>
                </c:pt>
                <c:pt idx="9">
                  <c:v>2002.0</c:v>
                </c:pt>
                <c:pt idx="10">
                  <c:v>2003.0</c:v>
                </c:pt>
                <c:pt idx="11">
                  <c:v>2004.0</c:v>
                </c:pt>
                <c:pt idx="12">
                  <c:v>2005.0</c:v>
                </c:pt>
                <c:pt idx="13">
                  <c:v>2006.0</c:v>
                </c:pt>
                <c:pt idx="14">
                  <c:v>2007.0</c:v>
                </c:pt>
                <c:pt idx="15">
                  <c:v>2008.0</c:v>
                </c:pt>
                <c:pt idx="16">
                  <c:v>2009.0</c:v>
                </c:pt>
                <c:pt idx="17">
                  <c:v>2010.0</c:v>
                </c:pt>
                <c:pt idx="18">
                  <c:v>2011.0</c:v>
                </c:pt>
                <c:pt idx="19">
                  <c:v>2012.0</c:v>
                </c:pt>
                <c:pt idx="20">
                  <c:v>2013.0</c:v>
                </c:pt>
                <c:pt idx="21">
                  <c:v>2014.0</c:v>
                </c:pt>
                <c:pt idx="22">
                  <c:v>2015.0</c:v>
                </c:pt>
              </c:numCache>
            </c:numRef>
          </c:cat>
          <c:val>
            <c:numRef>
              <c:f>Foglio1!$C$2:$C$24</c:f>
              <c:numCache>
                <c:formatCode>General</c:formatCode>
                <c:ptCount val="23"/>
                <c:pt idx="0">
                  <c:v>55.0</c:v>
                </c:pt>
                <c:pt idx="1">
                  <c:v>62.0</c:v>
                </c:pt>
                <c:pt idx="2">
                  <c:v>22.0</c:v>
                </c:pt>
                <c:pt idx="3">
                  <c:v>24.0</c:v>
                </c:pt>
                <c:pt idx="4">
                  <c:v>31.0</c:v>
                </c:pt>
                <c:pt idx="5">
                  <c:v>8.0</c:v>
                </c:pt>
                <c:pt idx="6">
                  <c:v>12.0</c:v>
                </c:pt>
                <c:pt idx="7">
                  <c:v>25.0</c:v>
                </c:pt>
                <c:pt idx="8">
                  <c:v>29.0</c:v>
                </c:pt>
                <c:pt idx="9">
                  <c:v>53.0</c:v>
                </c:pt>
                <c:pt idx="10">
                  <c:v>68.0</c:v>
                </c:pt>
                <c:pt idx="11">
                  <c:v>34.0</c:v>
                </c:pt>
                <c:pt idx="12">
                  <c:v>52.0</c:v>
                </c:pt>
                <c:pt idx="13">
                  <c:v>69.0</c:v>
                </c:pt>
                <c:pt idx="14">
                  <c:v>66.0</c:v>
                </c:pt>
                <c:pt idx="15">
                  <c:v>68.0</c:v>
                </c:pt>
                <c:pt idx="16">
                  <c:v>37.0</c:v>
                </c:pt>
                <c:pt idx="17">
                  <c:v>33.0</c:v>
                </c:pt>
                <c:pt idx="18">
                  <c:v>27.0</c:v>
                </c:pt>
                <c:pt idx="19">
                  <c:v>9.0</c:v>
                </c:pt>
                <c:pt idx="20">
                  <c:v>13.0</c:v>
                </c:pt>
                <c:pt idx="21">
                  <c:v>17.0</c:v>
                </c:pt>
                <c:pt idx="22">
                  <c:v>9.0</c:v>
                </c:pt>
              </c:numCache>
            </c:numRef>
          </c:val>
          <c:smooth val="0"/>
          <c:extLst xmlns:c16r2="http://schemas.microsoft.com/office/drawing/2015/06/chart">
            <c:ext xmlns:c16="http://schemas.microsoft.com/office/drawing/2014/chart" uri="{C3380CC4-5D6E-409C-BE32-E72D297353CC}">
              <c16:uniqueId val="{00000001-5060-4014-80F6-9F9DA4F296F0}"/>
            </c:ext>
          </c:extLst>
        </c:ser>
        <c:dLbls>
          <c:showLegendKey val="0"/>
          <c:showVal val="0"/>
          <c:showCatName val="0"/>
          <c:showSerName val="0"/>
          <c:showPercent val="0"/>
          <c:showBubbleSize val="0"/>
        </c:dLbls>
        <c:smooth val="0"/>
        <c:axId val="-2134351408"/>
        <c:axId val="-2134374560"/>
      </c:lineChart>
      <c:catAx>
        <c:axId val="-2134351408"/>
        <c:scaling>
          <c:orientation val="minMax"/>
        </c:scaling>
        <c:delete val="0"/>
        <c:axPos val="b"/>
        <c:majorGridlines/>
        <c:numFmt formatCode="General" sourceLinked="1"/>
        <c:majorTickMark val="out"/>
        <c:minorTickMark val="none"/>
        <c:tickLblPos val="nextTo"/>
        <c:crossAx val="-2134374560"/>
        <c:crosses val="autoZero"/>
        <c:auto val="1"/>
        <c:lblAlgn val="ctr"/>
        <c:lblOffset val="100"/>
        <c:noMultiLvlLbl val="0"/>
      </c:catAx>
      <c:valAx>
        <c:axId val="-2134374560"/>
        <c:scaling>
          <c:orientation val="minMax"/>
        </c:scaling>
        <c:delete val="0"/>
        <c:axPos val="l"/>
        <c:majorGridlines/>
        <c:numFmt formatCode="General" sourceLinked="1"/>
        <c:majorTickMark val="out"/>
        <c:minorTickMark val="none"/>
        <c:tickLblPos val="nextTo"/>
        <c:crossAx val="-2134351408"/>
        <c:crosses val="autoZero"/>
        <c:crossBetween val="between"/>
      </c:valAx>
    </c:plotArea>
    <c:legend>
      <c:legendPos val="b"/>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A6D017F-E783-4533-B34E-CB5C708E5CB7}" type="datetimeFigureOut">
              <a:rPr lang="it-IT" smtClean="0"/>
              <a:pPr/>
              <a:t>18/03/19</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ADD3A2-127E-4B87-B2AE-541C6167871F}" type="slidenum">
              <a:rPr lang="it-IT" smtClean="0"/>
              <a:pPr/>
              <a:t>‹n.›</a:t>
            </a:fld>
            <a:endParaRPr lang="it-IT"/>
          </a:p>
        </p:txBody>
      </p:sp>
    </p:spTree>
    <p:extLst>
      <p:ext uri="{BB962C8B-B14F-4D97-AF65-F5344CB8AC3E}">
        <p14:creationId xmlns:p14="http://schemas.microsoft.com/office/powerpoint/2010/main" val="582815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91139" name="Rectangle 3"/>
          <p:cNvSpPr>
            <a:spLocks noGrp="1" noChangeArrowheads="1"/>
          </p:cNvSpPr>
          <p:nvPr>
            <p:ph type="dt"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91141" name="Rectangle 5"/>
          <p:cNvSpPr>
            <a:spLocks noGrp="1" noChangeArrowheads="1"/>
          </p:cNvSpPr>
          <p:nvPr>
            <p:ph type="body" sz="quarter" idx="3"/>
          </p:nvPr>
        </p:nvSpPr>
        <p:spPr bwMode="auto">
          <a:xfrm>
            <a:off x="906357" y="4715153"/>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1142" name="Rectangle 6"/>
          <p:cNvSpPr>
            <a:spLocks noGrp="1" noChangeArrowheads="1"/>
          </p:cNvSpPr>
          <p:nvPr>
            <p:ph type="ftr" sz="quarter" idx="4"/>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91143" name="Rectangle 7"/>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908751-AC21-4A95-9E95-9880FE16E457}" type="slidenum">
              <a:rPr lang="it-IT"/>
              <a:pPr>
                <a:defRPr/>
              </a:pPr>
              <a:t>‹n.›</a:t>
            </a:fld>
            <a:endParaRPr lang="it-IT"/>
          </a:p>
        </p:txBody>
      </p:sp>
    </p:spTree>
    <p:extLst>
      <p:ext uri="{BB962C8B-B14F-4D97-AF65-F5344CB8AC3E}">
        <p14:creationId xmlns:p14="http://schemas.microsoft.com/office/powerpoint/2010/main" val="679902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a:ln/>
        </p:spPr>
      </p:sp>
      <p:sp>
        <p:nvSpPr>
          <p:cNvPr id="16387" name="Segnaposto note 2"/>
          <p:cNvSpPr>
            <a:spLocks noGrp="1"/>
          </p:cNvSpPr>
          <p:nvPr>
            <p:ph type="body" idx="1"/>
          </p:nvPr>
        </p:nvSpPr>
        <p:spPr>
          <a:noFill/>
          <a:ln/>
        </p:spPr>
        <p:txBody>
          <a:bodyPr/>
          <a:lstStyle/>
          <a:p>
            <a:pPr eaLnBrk="1" hangingPunct="1"/>
            <a:endParaRPr lang="it-IT"/>
          </a:p>
        </p:txBody>
      </p:sp>
      <p:sp>
        <p:nvSpPr>
          <p:cNvPr id="16388" name="Segnaposto numero diapositiva 3"/>
          <p:cNvSpPr>
            <a:spLocks noGrp="1"/>
          </p:cNvSpPr>
          <p:nvPr>
            <p:ph type="sldNum" sz="quarter" idx="5"/>
          </p:nvPr>
        </p:nvSpPr>
        <p:spPr>
          <a:noFill/>
        </p:spPr>
        <p:txBody>
          <a:bodyPr/>
          <a:lstStyle/>
          <a:p>
            <a:fld id="{B765B5A4-86E9-4E68-AAEB-D8D9AF0E17E1}" type="slidenum">
              <a:rPr lang="it-IT" smtClean="0"/>
              <a:pPr/>
              <a:t>1</a:t>
            </a:fld>
            <a:endParaRPr lang="it-IT"/>
          </a:p>
        </p:txBody>
      </p:sp>
    </p:spTree>
    <p:extLst>
      <p:ext uri="{BB962C8B-B14F-4D97-AF65-F5344CB8AC3E}">
        <p14:creationId xmlns:p14="http://schemas.microsoft.com/office/powerpoint/2010/main" val="812611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a:ln/>
        </p:spPr>
      </p:sp>
      <p:sp>
        <p:nvSpPr>
          <p:cNvPr id="33795" name="Segnaposto note 2"/>
          <p:cNvSpPr>
            <a:spLocks noGrp="1"/>
          </p:cNvSpPr>
          <p:nvPr>
            <p:ph type="body" idx="1"/>
          </p:nvPr>
        </p:nvSpPr>
        <p:spPr>
          <a:noFill/>
          <a:ln/>
        </p:spPr>
        <p:txBody>
          <a:bodyPr/>
          <a:lstStyle/>
          <a:p>
            <a:pPr eaLnBrk="1" hangingPunct="1"/>
            <a:endParaRPr lang="it-IT"/>
          </a:p>
        </p:txBody>
      </p:sp>
      <p:sp>
        <p:nvSpPr>
          <p:cNvPr id="33796" name="Segnaposto numero diapositiva 3"/>
          <p:cNvSpPr>
            <a:spLocks noGrp="1"/>
          </p:cNvSpPr>
          <p:nvPr>
            <p:ph type="sldNum" sz="quarter" idx="5"/>
          </p:nvPr>
        </p:nvSpPr>
        <p:spPr>
          <a:noFill/>
        </p:spPr>
        <p:txBody>
          <a:bodyPr/>
          <a:lstStyle/>
          <a:p>
            <a:fld id="{C5AE9BD3-D280-4441-8679-7428561506F5}" type="slidenum">
              <a:rPr lang="it-IT" smtClean="0"/>
              <a:pPr/>
              <a:t>10</a:t>
            </a:fld>
            <a:endParaRPr lang="it-IT"/>
          </a:p>
        </p:txBody>
      </p:sp>
    </p:spTree>
    <p:extLst>
      <p:ext uri="{BB962C8B-B14F-4D97-AF65-F5344CB8AC3E}">
        <p14:creationId xmlns:p14="http://schemas.microsoft.com/office/powerpoint/2010/main" val="4140577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p:spPr>
        <p:txBody>
          <a:bodyPr/>
          <a:lstStyle/>
          <a:p>
            <a:pPr eaLnBrk="1" hangingPunct="1"/>
            <a:endParaRPr lang="it-IT"/>
          </a:p>
        </p:txBody>
      </p:sp>
      <p:sp>
        <p:nvSpPr>
          <p:cNvPr id="34820" name="Segnaposto numero diapositiva 3"/>
          <p:cNvSpPr>
            <a:spLocks noGrp="1"/>
          </p:cNvSpPr>
          <p:nvPr>
            <p:ph type="sldNum" sz="quarter" idx="5"/>
          </p:nvPr>
        </p:nvSpPr>
        <p:spPr>
          <a:noFill/>
        </p:spPr>
        <p:txBody>
          <a:bodyPr/>
          <a:lstStyle/>
          <a:p>
            <a:fld id="{27A90F58-9E04-4E66-98C1-37E14990D2A7}" type="slidenum">
              <a:rPr lang="it-IT" smtClean="0"/>
              <a:pPr/>
              <a:t>11</a:t>
            </a:fld>
            <a:endParaRPr lang="it-IT"/>
          </a:p>
        </p:txBody>
      </p:sp>
    </p:spTree>
    <p:extLst>
      <p:ext uri="{BB962C8B-B14F-4D97-AF65-F5344CB8AC3E}">
        <p14:creationId xmlns:p14="http://schemas.microsoft.com/office/powerpoint/2010/main" val="2730200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12</a:t>
            </a:fld>
            <a:endParaRPr lang="it-IT"/>
          </a:p>
        </p:txBody>
      </p:sp>
    </p:spTree>
    <p:extLst>
      <p:ext uri="{BB962C8B-B14F-4D97-AF65-F5344CB8AC3E}">
        <p14:creationId xmlns:p14="http://schemas.microsoft.com/office/powerpoint/2010/main" val="1715570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13</a:t>
            </a:fld>
            <a:endParaRPr lang="it-IT"/>
          </a:p>
        </p:txBody>
      </p:sp>
    </p:spTree>
    <p:extLst>
      <p:ext uri="{BB962C8B-B14F-4D97-AF65-F5344CB8AC3E}">
        <p14:creationId xmlns:p14="http://schemas.microsoft.com/office/powerpoint/2010/main" val="248102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14</a:t>
            </a:fld>
            <a:endParaRPr lang="it-IT"/>
          </a:p>
        </p:txBody>
      </p:sp>
    </p:spTree>
    <p:extLst>
      <p:ext uri="{BB962C8B-B14F-4D97-AF65-F5344CB8AC3E}">
        <p14:creationId xmlns:p14="http://schemas.microsoft.com/office/powerpoint/2010/main" val="3510447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base" latinLnBrk="0" hangingPunct="1">
              <a:lnSpc>
                <a:spcPct val="100000"/>
              </a:lnSpc>
              <a:spcBef>
                <a:spcPct val="20000"/>
              </a:spcBef>
              <a:spcAft>
                <a:spcPct val="0"/>
              </a:spcAft>
              <a:buClrTx/>
              <a:buSzTx/>
              <a:buFontTx/>
              <a:buChar char="•"/>
              <a:tabLst/>
              <a:defRPr/>
            </a:pPr>
            <a:fld id="{6C908751-AC21-4A95-9E95-9880FE16E457}" type="slidenum">
              <a:rPr kumimoji="0" lang="it-IT" sz="1200" b="0" i="0" u="none" strike="noStrike" kern="1200" cap="none" spc="0" normalizeH="0" baseline="0" noProof="0" smtClean="0">
                <a:ln>
                  <a:noFill/>
                </a:ln>
                <a:solidFill>
                  <a:srgbClr val="000000"/>
                </a:solidFill>
                <a:effectLst/>
                <a:uLnTx/>
                <a:uFillTx/>
                <a:latin typeface="Arial" charset="0"/>
                <a:ea typeface="+mn-ea"/>
                <a:cs typeface="Times New Roman" charset="0"/>
              </a:rPr>
              <a:pPr marL="0" marR="0" lvl="0" indent="0" algn="r" defTabSz="914400" rtl="0" eaLnBrk="1" fontAlgn="base" latinLnBrk="0" hangingPunct="1">
                <a:lnSpc>
                  <a:spcPct val="100000"/>
                </a:lnSpc>
                <a:spcBef>
                  <a:spcPct val="20000"/>
                </a:spcBef>
                <a:spcAft>
                  <a:spcPct val="0"/>
                </a:spcAft>
                <a:buClrTx/>
                <a:buSzTx/>
                <a:buFontTx/>
                <a:buChar char="•"/>
                <a:tabLst/>
                <a:defRPr/>
              </a:pPr>
              <a:t>15</a:t>
            </a:fld>
            <a:endParaRPr kumimoji="0" lang="it-IT" sz="1200" b="0" i="0" u="none" strike="noStrike" kern="1200" cap="none" spc="0" normalizeH="0" baseline="0" noProof="0">
              <a:ln>
                <a:noFill/>
              </a:ln>
              <a:solidFill>
                <a:srgbClr val="000000"/>
              </a:solidFill>
              <a:effectLst/>
              <a:uLnTx/>
              <a:uFillTx/>
              <a:latin typeface="Arial" charset="0"/>
              <a:ea typeface="+mn-ea"/>
              <a:cs typeface="Times New Roman" charset="0"/>
            </a:endParaRPr>
          </a:p>
        </p:txBody>
      </p:sp>
    </p:spTree>
    <p:extLst>
      <p:ext uri="{BB962C8B-B14F-4D97-AF65-F5344CB8AC3E}">
        <p14:creationId xmlns:p14="http://schemas.microsoft.com/office/powerpoint/2010/main" val="4119957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a:latin typeface="Arial" charset="0"/>
            </a:endParaRPr>
          </a:p>
        </p:txBody>
      </p:sp>
      <p:sp>
        <p:nvSpPr>
          <p:cNvPr id="2867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AECBCB-DB95-4593-8C15-568701E7C7A8}" type="slidenum">
              <a:rPr lang="it-IT" smtClean="0">
                <a:latin typeface="Arial" charset="0"/>
                <a:cs typeface="Times New Roman" charset="0"/>
              </a:rPr>
              <a:pPr fontAlgn="base">
                <a:spcBef>
                  <a:spcPct val="0"/>
                </a:spcBef>
                <a:spcAft>
                  <a:spcPct val="0"/>
                </a:spcAft>
              </a:pPr>
              <a:t>16</a:t>
            </a:fld>
            <a:endParaRPr lang="it-IT">
              <a:latin typeface="Arial" charset="0"/>
              <a:cs typeface="Times New Roman" charset="0"/>
            </a:endParaRPr>
          </a:p>
        </p:txBody>
      </p:sp>
    </p:spTree>
    <p:extLst>
      <p:ext uri="{BB962C8B-B14F-4D97-AF65-F5344CB8AC3E}">
        <p14:creationId xmlns:p14="http://schemas.microsoft.com/office/powerpoint/2010/main" val="3781100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96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a:latin typeface="Arial" charset="0"/>
            </a:endParaRPr>
          </a:p>
        </p:txBody>
      </p:sp>
      <p:sp>
        <p:nvSpPr>
          <p:cNvPr id="297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B3B53B-32BF-48FC-B599-57D44FD1EDDD}" type="slidenum">
              <a:rPr lang="it-IT" smtClean="0">
                <a:latin typeface="Arial" charset="0"/>
                <a:cs typeface="Times New Roman" charset="0"/>
              </a:rPr>
              <a:pPr fontAlgn="base">
                <a:spcBef>
                  <a:spcPct val="0"/>
                </a:spcBef>
                <a:spcAft>
                  <a:spcPct val="0"/>
                </a:spcAft>
              </a:pPr>
              <a:t>17</a:t>
            </a:fld>
            <a:endParaRPr lang="it-IT">
              <a:latin typeface="Arial" charset="0"/>
              <a:cs typeface="Times New Roman" charset="0"/>
            </a:endParaRPr>
          </a:p>
        </p:txBody>
      </p:sp>
    </p:spTree>
    <p:extLst>
      <p:ext uri="{BB962C8B-B14F-4D97-AF65-F5344CB8AC3E}">
        <p14:creationId xmlns:p14="http://schemas.microsoft.com/office/powerpoint/2010/main" val="3824525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61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340DE-9CC3-4A6F-970B-AA9713056371}" type="slidenum">
              <a:rPr lang="it-IT" smtClean="0"/>
              <a:pPr fontAlgn="base">
                <a:spcBef>
                  <a:spcPct val="0"/>
                </a:spcBef>
                <a:spcAft>
                  <a:spcPct val="0"/>
                </a:spcAft>
                <a:defRPr/>
              </a:pPr>
              <a:t>18</a:t>
            </a:fld>
            <a:endParaRPr lang="it-IT"/>
          </a:p>
        </p:txBody>
      </p:sp>
    </p:spTree>
    <p:extLst>
      <p:ext uri="{BB962C8B-B14F-4D97-AF65-F5344CB8AC3E}">
        <p14:creationId xmlns:p14="http://schemas.microsoft.com/office/powerpoint/2010/main" val="3466061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07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71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07AF41-C87D-43DC-869A-44882DDEF0E6}" type="slidenum">
              <a:rPr lang="it-IT" smtClean="0"/>
              <a:pPr fontAlgn="base">
                <a:spcBef>
                  <a:spcPct val="0"/>
                </a:spcBef>
                <a:spcAft>
                  <a:spcPct val="0"/>
                </a:spcAft>
                <a:defRPr/>
              </a:pPr>
              <a:t>19</a:t>
            </a:fld>
            <a:endParaRPr lang="it-IT"/>
          </a:p>
        </p:txBody>
      </p:sp>
    </p:spTree>
    <p:extLst>
      <p:ext uri="{BB962C8B-B14F-4D97-AF65-F5344CB8AC3E}">
        <p14:creationId xmlns:p14="http://schemas.microsoft.com/office/powerpoint/2010/main" val="341938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2</a:t>
            </a:fld>
            <a:endParaRPr lang="it-IT"/>
          </a:p>
        </p:txBody>
      </p:sp>
    </p:spTree>
    <p:extLst>
      <p:ext uri="{BB962C8B-B14F-4D97-AF65-F5344CB8AC3E}">
        <p14:creationId xmlns:p14="http://schemas.microsoft.com/office/powerpoint/2010/main" val="4092700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174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a:p>
        </p:txBody>
      </p:sp>
      <p:sp>
        <p:nvSpPr>
          <p:cNvPr id="4" name="Segnaposto numero diapositiva 3"/>
          <p:cNvSpPr>
            <a:spLocks noGrp="1"/>
          </p:cNvSpPr>
          <p:nvPr>
            <p:ph type="sldNum" sz="quarter" idx="5"/>
          </p:nvPr>
        </p:nvSpPr>
        <p:spPr/>
        <p:txBody>
          <a:bodyPr/>
          <a:lstStyle/>
          <a:p>
            <a:pPr>
              <a:defRPr/>
            </a:pPr>
            <a:fld id="{B959C3F2-DBAF-4E5A-A53D-C09558113B45}" type="slidenum">
              <a:rPr lang="it-IT" smtClean="0"/>
              <a:pPr>
                <a:defRPr/>
              </a:pPr>
              <a:t>20</a:t>
            </a:fld>
            <a:endParaRPr lang="it-IT"/>
          </a:p>
        </p:txBody>
      </p:sp>
    </p:spTree>
    <p:extLst>
      <p:ext uri="{BB962C8B-B14F-4D97-AF65-F5344CB8AC3E}">
        <p14:creationId xmlns:p14="http://schemas.microsoft.com/office/powerpoint/2010/main" val="3076472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27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a:p>
        </p:txBody>
      </p:sp>
      <p:sp>
        <p:nvSpPr>
          <p:cNvPr id="4" name="Segnaposto numero diapositiva 3"/>
          <p:cNvSpPr>
            <a:spLocks noGrp="1"/>
          </p:cNvSpPr>
          <p:nvPr>
            <p:ph type="sldNum" sz="quarter" idx="5"/>
          </p:nvPr>
        </p:nvSpPr>
        <p:spPr/>
        <p:txBody>
          <a:bodyPr/>
          <a:lstStyle/>
          <a:p>
            <a:pPr>
              <a:defRPr/>
            </a:pPr>
            <a:fld id="{509C08E3-65BF-4DFE-B5F2-0720F8567FE1}" type="slidenum">
              <a:rPr lang="it-IT" smtClean="0"/>
              <a:pPr>
                <a:defRPr/>
              </a:pPr>
              <a:t>21</a:t>
            </a:fld>
            <a:endParaRPr lang="it-IT"/>
          </a:p>
        </p:txBody>
      </p:sp>
    </p:spTree>
    <p:extLst>
      <p:ext uri="{BB962C8B-B14F-4D97-AF65-F5344CB8AC3E}">
        <p14:creationId xmlns:p14="http://schemas.microsoft.com/office/powerpoint/2010/main" val="4210121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56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71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73CE7E-B789-4908-9094-EBBE96FB3369}" type="slidenum">
              <a:rPr lang="it-IT" smtClean="0"/>
              <a:pPr fontAlgn="base">
                <a:spcBef>
                  <a:spcPct val="0"/>
                </a:spcBef>
                <a:spcAft>
                  <a:spcPct val="0"/>
                </a:spcAft>
                <a:defRPr/>
              </a:pPr>
              <a:t>22</a:t>
            </a:fld>
            <a:endParaRPr lang="it-IT"/>
          </a:p>
        </p:txBody>
      </p:sp>
    </p:spTree>
    <p:extLst>
      <p:ext uri="{BB962C8B-B14F-4D97-AF65-F5344CB8AC3E}">
        <p14:creationId xmlns:p14="http://schemas.microsoft.com/office/powerpoint/2010/main" val="3088055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23</a:t>
            </a:fld>
            <a:endParaRPr lang="it-IT"/>
          </a:p>
        </p:txBody>
      </p:sp>
    </p:spTree>
    <p:extLst>
      <p:ext uri="{BB962C8B-B14F-4D97-AF65-F5344CB8AC3E}">
        <p14:creationId xmlns:p14="http://schemas.microsoft.com/office/powerpoint/2010/main" val="2996269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F97947D-CFF9-4961-A744-CBDF5D3F45AF}" type="slidenum">
              <a:rPr lang="it-IT" smtClean="0"/>
              <a:pPr/>
              <a:t>24</a:t>
            </a:fld>
            <a:endParaRPr lang="it-IT"/>
          </a:p>
        </p:txBody>
      </p:sp>
    </p:spTree>
    <p:extLst>
      <p:ext uri="{BB962C8B-B14F-4D97-AF65-F5344CB8AC3E}">
        <p14:creationId xmlns:p14="http://schemas.microsoft.com/office/powerpoint/2010/main" val="3610420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25</a:t>
            </a:fld>
            <a:endParaRPr lang="it-IT"/>
          </a:p>
        </p:txBody>
      </p:sp>
    </p:spTree>
    <p:extLst>
      <p:ext uri="{BB962C8B-B14F-4D97-AF65-F5344CB8AC3E}">
        <p14:creationId xmlns:p14="http://schemas.microsoft.com/office/powerpoint/2010/main" val="34979458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a:ln/>
        </p:spPr>
      </p:sp>
      <p:sp>
        <p:nvSpPr>
          <p:cNvPr id="50179" name="Segnaposto note 2"/>
          <p:cNvSpPr>
            <a:spLocks noGrp="1"/>
          </p:cNvSpPr>
          <p:nvPr>
            <p:ph type="body" idx="1"/>
          </p:nvPr>
        </p:nvSpPr>
        <p:spPr>
          <a:noFill/>
          <a:ln/>
        </p:spPr>
        <p:txBody>
          <a:bodyPr/>
          <a:lstStyle/>
          <a:p>
            <a:pPr eaLnBrk="1" hangingPunct="1"/>
            <a:endParaRPr lang="it-IT"/>
          </a:p>
        </p:txBody>
      </p:sp>
      <p:sp>
        <p:nvSpPr>
          <p:cNvPr id="50180" name="Segnaposto numero diapositiva 3"/>
          <p:cNvSpPr>
            <a:spLocks noGrp="1"/>
          </p:cNvSpPr>
          <p:nvPr>
            <p:ph type="sldNum" sz="quarter" idx="5"/>
          </p:nvPr>
        </p:nvSpPr>
        <p:spPr>
          <a:noFill/>
        </p:spPr>
        <p:txBody>
          <a:bodyPr/>
          <a:lstStyle/>
          <a:p>
            <a:fld id="{D1E9C13E-79A4-4696-A3AE-5401C5C22C44}" type="slidenum">
              <a:rPr lang="it-IT" smtClean="0"/>
              <a:pPr/>
              <a:t>28</a:t>
            </a:fld>
            <a:endParaRPr lang="it-IT"/>
          </a:p>
        </p:txBody>
      </p:sp>
    </p:spTree>
    <p:extLst>
      <p:ext uri="{BB962C8B-B14F-4D97-AF65-F5344CB8AC3E}">
        <p14:creationId xmlns:p14="http://schemas.microsoft.com/office/powerpoint/2010/main" val="1014105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71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C91C7-049B-4E85-B068-664AE77C1502}" type="slidenum">
              <a:rPr lang="it-IT" smtClean="0"/>
              <a:pPr fontAlgn="base">
                <a:spcBef>
                  <a:spcPct val="0"/>
                </a:spcBef>
                <a:spcAft>
                  <a:spcPct val="0"/>
                </a:spcAft>
                <a:defRPr/>
              </a:pPr>
              <a:t>29</a:t>
            </a:fld>
            <a:endParaRPr lang="it-IT"/>
          </a:p>
        </p:txBody>
      </p:sp>
    </p:spTree>
    <p:extLst>
      <p:ext uri="{BB962C8B-B14F-4D97-AF65-F5344CB8AC3E}">
        <p14:creationId xmlns:p14="http://schemas.microsoft.com/office/powerpoint/2010/main" val="2681086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B7E526A1-3A4B-443F-AC95-23786C3C9F1F}" type="slidenum">
              <a:rPr lang="it-IT" smtClean="0"/>
              <a:pPr>
                <a:defRPr/>
              </a:pPr>
              <a:t>30</a:t>
            </a:fld>
            <a:endParaRPr lang="it-IT"/>
          </a:p>
        </p:txBody>
      </p:sp>
    </p:spTree>
    <p:extLst>
      <p:ext uri="{BB962C8B-B14F-4D97-AF65-F5344CB8AC3E}">
        <p14:creationId xmlns:p14="http://schemas.microsoft.com/office/powerpoint/2010/main" val="962334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0A9A3047-89EB-4E26-947F-6ED39B4897F3}" type="slidenum">
              <a:rPr lang="it-IT" smtClean="0"/>
              <a:pPr>
                <a:defRPr/>
              </a:pPr>
              <a:t>31</a:t>
            </a:fld>
            <a:endParaRPr lang="it-IT"/>
          </a:p>
        </p:txBody>
      </p:sp>
    </p:spTree>
    <p:extLst>
      <p:ext uri="{BB962C8B-B14F-4D97-AF65-F5344CB8AC3E}">
        <p14:creationId xmlns:p14="http://schemas.microsoft.com/office/powerpoint/2010/main" val="424312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a:ln/>
        </p:spPr>
      </p:sp>
      <p:sp>
        <p:nvSpPr>
          <p:cNvPr id="11267" name="Segnaposto note 2"/>
          <p:cNvSpPr>
            <a:spLocks noGrp="1"/>
          </p:cNvSpPr>
          <p:nvPr>
            <p:ph type="body" idx="1"/>
          </p:nvPr>
        </p:nvSpPr>
        <p:spPr>
          <a:noFill/>
          <a:ln/>
        </p:spPr>
        <p:txBody>
          <a:bodyPr/>
          <a:lstStyle/>
          <a:p>
            <a:endParaRPr lang="it-IT"/>
          </a:p>
        </p:txBody>
      </p:sp>
      <p:sp>
        <p:nvSpPr>
          <p:cNvPr id="11268" name="Segnaposto numero diapositiva 3"/>
          <p:cNvSpPr>
            <a:spLocks noGrp="1"/>
          </p:cNvSpPr>
          <p:nvPr>
            <p:ph type="sldNum" sz="quarter" idx="5"/>
          </p:nvPr>
        </p:nvSpPr>
        <p:spPr>
          <a:noFill/>
        </p:spPr>
        <p:txBody>
          <a:bodyPr/>
          <a:lstStyle/>
          <a:p>
            <a:fld id="{D7AC0763-EB35-4B4D-82BD-9D65971F15BE}" type="slidenum">
              <a:rPr lang="it-IT"/>
              <a:pPr/>
              <a:t>3</a:t>
            </a:fld>
            <a:endParaRPr lang="it-IT"/>
          </a:p>
        </p:txBody>
      </p:sp>
    </p:spTree>
    <p:extLst>
      <p:ext uri="{BB962C8B-B14F-4D97-AF65-F5344CB8AC3E}">
        <p14:creationId xmlns:p14="http://schemas.microsoft.com/office/powerpoint/2010/main" val="3730872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32</a:t>
            </a:fld>
            <a:endParaRPr lang="it-IT"/>
          </a:p>
        </p:txBody>
      </p:sp>
    </p:spTree>
    <p:extLst>
      <p:ext uri="{BB962C8B-B14F-4D97-AF65-F5344CB8AC3E}">
        <p14:creationId xmlns:p14="http://schemas.microsoft.com/office/powerpoint/2010/main" val="4046090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34</a:t>
            </a:fld>
            <a:endParaRPr lang="it-IT"/>
          </a:p>
        </p:txBody>
      </p:sp>
    </p:spTree>
    <p:extLst>
      <p:ext uri="{BB962C8B-B14F-4D97-AF65-F5344CB8AC3E}">
        <p14:creationId xmlns:p14="http://schemas.microsoft.com/office/powerpoint/2010/main" val="836646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35</a:t>
            </a:fld>
            <a:endParaRPr lang="it-IT"/>
          </a:p>
        </p:txBody>
      </p:sp>
    </p:spTree>
    <p:extLst>
      <p:ext uri="{BB962C8B-B14F-4D97-AF65-F5344CB8AC3E}">
        <p14:creationId xmlns:p14="http://schemas.microsoft.com/office/powerpoint/2010/main" val="6628426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36</a:t>
            </a:fld>
            <a:endParaRPr lang="it-IT"/>
          </a:p>
        </p:txBody>
      </p:sp>
    </p:spTree>
    <p:extLst>
      <p:ext uri="{BB962C8B-B14F-4D97-AF65-F5344CB8AC3E}">
        <p14:creationId xmlns:p14="http://schemas.microsoft.com/office/powerpoint/2010/main" val="12806257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37</a:t>
            </a:fld>
            <a:endParaRPr lang="it-IT"/>
          </a:p>
        </p:txBody>
      </p:sp>
    </p:spTree>
    <p:extLst>
      <p:ext uri="{BB962C8B-B14F-4D97-AF65-F5344CB8AC3E}">
        <p14:creationId xmlns:p14="http://schemas.microsoft.com/office/powerpoint/2010/main" val="59882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38</a:t>
            </a:fld>
            <a:endParaRPr lang="it-IT"/>
          </a:p>
        </p:txBody>
      </p:sp>
    </p:spTree>
    <p:extLst>
      <p:ext uri="{BB962C8B-B14F-4D97-AF65-F5344CB8AC3E}">
        <p14:creationId xmlns:p14="http://schemas.microsoft.com/office/powerpoint/2010/main" val="287190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a:ln/>
        </p:spPr>
      </p:sp>
      <p:sp>
        <p:nvSpPr>
          <p:cNvPr id="13315" name="Segnaposto note 2"/>
          <p:cNvSpPr>
            <a:spLocks noGrp="1"/>
          </p:cNvSpPr>
          <p:nvPr>
            <p:ph type="body" idx="1"/>
          </p:nvPr>
        </p:nvSpPr>
        <p:spPr>
          <a:noFill/>
          <a:ln/>
        </p:spPr>
        <p:txBody>
          <a:bodyPr/>
          <a:lstStyle/>
          <a:p>
            <a:endParaRPr lang="it-IT"/>
          </a:p>
        </p:txBody>
      </p:sp>
      <p:sp>
        <p:nvSpPr>
          <p:cNvPr id="13316" name="Segnaposto numero diapositiva 3"/>
          <p:cNvSpPr>
            <a:spLocks noGrp="1"/>
          </p:cNvSpPr>
          <p:nvPr>
            <p:ph type="sldNum" sz="quarter" idx="5"/>
          </p:nvPr>
        </p:nvSpPr>
        <p:spPr>
          <a:noFill/>
        </p:spPr>
        <p:txBody>
          <a:bodyPr/>
          <a:lstStyle/>
          <a:p>
            <a:fld id="{2F319BF4-1EE6-40F7-A67E-910B5D713AF4}" type="slidenum">
              <a:rPr lang="it-IT"/>
              <a:pPr/>
              <a:t>4</a:t>
            </a:fld>
            <a:endParaRPr lang="it-IT"/>
          </a:p>
        </p:txBody>
      </p:sp>
    </p:spTree>
    <p:extLst>
      <p:ext uri="{BB962C8B-B14F-4D97-AF65-F5344CB8AC3E}">
        <p14:creationId xmlns:p14="http://schemas.microsoft.com/office/powerpoint/2010/main" val="4250242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61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340DE-9CC3-4A6F-970B-AA9713056371}" type="slidenum">
              <a:rPr lang="it-IT" smtClean="0"/>
              <a:pPr fontAlgn="base">
                <a:spcBef>
                  <a:spcPct val="0"/>
                </a:spcBef>
                <a:spcAft>
                  <a:spcPct val="0"/>
                </a:spcAft>
                <a:defRPr/>
              </a:pPr>
              <a:t>5</a:t>
            </a:fld>
            <a:endParaRPr lang="it-IT"/>
          </a:p>
        </p:txBody>
      </p:sp>
    </p:spTree>
    <p:extLst>
      <p:ext uri="{BB962C8B-B14F-4D97-AF65-F5344CB8AC3E}">
        <p14:creationId xmlns:p14="http://schemas.microsoft.com/office/powerpoint/2010/main" val="147787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61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340DE-9CC3-4A6F-970B-AA9713056371}" type="slidenum">
              <a:rPr lang="it-IT" smtClean="0"/>
              <a:pPr fontAlgn="base">
                <a:spcBef>
                  <a:spcPct val="0"/>
                </a:spcBef>
                <a:spcAft>
                  <a:spcPct val="0"/>
                </a:spcAft>
                <a:defRPr/>
              </a:pPr>
              <a:t>6</a:t>
            </a:fld>
            <a:endParaRPr lang="it-IT"/>
          </a:p>
        </p:txBody>
      </p:sp>
    </p:spTree>
    <p:extLst>
      <p:ext uri="{BB962C8B-B14F-4D97-AF65-F5344CB8AC3E}">
        <p14:creationId xmlns:p14="http://schemas.microsoft.com/office/powerpoint/2010/main" val="2508658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10244" name="Segnaposto numero diapositiva 3"/>
          <p:cNvSpPr>
            <a:spLocks noGrp="1"/>
          </p:cNvSpPr>
          <p:nvPr>
            <p:ph type="sldNum" sz="quarter" idx="5"/>
          </p:nvPr>
        </p:nvSpPr>
        <p:spPr bwMode="auto">
          <a:noFill/>
          <a:ln>
            <a:miter lim="800000"/>
            <a:headEnd/>
            <a:tailEnd/>
          </a:ln>
        </p:spPr>
        <p:txBody>
          <a:bodyPr/>
          <a:lstStyle/>
          <a:p>
            <a:fld id="{1C59226B-D6DC-4917-8704-9814BA16C609}" type="slidenum">
              <a:rPr lang="it-IT"/>
              <a:pPr/>
              <a:t>7</a:t>
            </a:fld>
            <a:endParaRPr lang="it-IT"/>
          </a:p>
        </p:txBody>
      </p:sp>
    </p:spTree>
    <p:extLst>
      <p:ext uri="{BB962C8B-B14F-4D97-AF65-F5344CB8AC3E}">
        <p14:creationId xmlns:p14="http://schemas.microsoft.com/office/powerpoint/2010/main" val="1948139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Fonte:</a:t>
            </a:r>
            <a:r>
              <a:rPr lang="it-IT" baseline="0" dirty="0"/>
              <a:t> Dipartimento Amministrazione Penitenziaria</a:t>
            </a:r>
            <a:endParaRPr lang="it-IT" dirty="0"/>
          </a:p>
        </p:txBody>
      </p:sp>
      <p:sp>
        <p:nvSpPr>
          <p:cNvPr id="4" name="Segnaposto numero diapositiva 3"/>
          <p:cNvSpPr>
            <a:spLocks noGrp="1"/>
          </p:cNvSpPr>
          <p:nvPr>
            <p:ph type="sldNum" sz="quarter" idx="10"/>
          </p:nvPr>
        </p:nvSpPr>
        <p:spPr/>
        <p:txBody>
          <a:bodyPr/>
          <a:lstStyle/>
          <a:p>
            <a:pPr>
              <a:defRPr/>
            </a:pPr>
            <a:fld id="{DF7297D5-8E51-4EAA-BCE4-1775CA5A874F}" type="slidenum">
              <a:rPr lang="it-IT" smtClean="0"/>
              <a:pPr>
                <a:defRPr/>
              </a:pPr>
              <a:t>8</a:t>
            </a:fld>
            <a:endParaRPr lang="it-IT"/>
          </a:p>
        </p:txBody>
      </p:sp>
    </p:spTree>
    <p:extLst>
      <p:ext uri="{BB962C8B-B14F-4D97-AF65-F5344CB8AC3E}">
        <p14:creationId xmlns:p14="http://schemas.microsoft.com/office/powerpoint/2010/main" val="1839994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6C908751-AC21-4A95-9E95-9880FE16E457}" type="slidenum">
              <a:rPr lang="it-IT" smtClean="0"/>
              <a:pPr>
                <a:defRPr/>
              </a:pPr>
              <a:t>9</a:t>
            </a:fld>
            <a:endParaRPr lang="it-IT"/>
          </a:p>
        </p:txBody>
      </p:sp>
    </p:spTree>
    <p:extLst>
      <p:ext uri="{BB962C8B-B14F-4D97-AF65-F5344CB8AC3E}">
        <p14:creationId xmlns:p14="http://schemas.microsoft.com/office/powerpoint/2010/main" val="121400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pPr>
              <a:defRPr/>
            </a:pPr>
            <a:endParaRPr lang="it-IT"/>
          </a:p>
        </p:txBody>
      </p:sp>
      <p:sp>
        <p:nvSpPr>
          <p:cNvPr id="19" name="Segnaposto piè di pagina 18"/>
          <p:cNvSpPr>
            <a:spLocks noGrp="1"/>
          </p:cNvSpPr>
          <p:nvPr>
            <p:ph type="ftr" sz="quarter" idx="11"/>
          </p:nvPr>
        </p:nvSpPr>
        <p:spPr/>
        <p:txBody>
          <a:bodyPr/>
          <a:lstStyle/>
          <a:p>
            <a:pPr>
              <a:defRPr/>
            </a:pPr>
            <a:endParaRPr lang="it-IT"/>
          </a:p>
        </p:txBody>
      </p:sp>
      <p:sp>
        <p:nvSpPr>
          <p:cNvPr id="27" name="Segnaposto numero diapositiva 26"/>
          <p:cNvSpPr>
            <a:spLocks noGrp="1"/>
          </p:cNvSpPr>
          <p:nvPr>
            <p:ph type="sldNum" sz="quarter" idx="12"/>
          </p:nvPr>
        </p:nvSpPr>
        <p:spPr/>
        <p:txBody>
          <a:bodyPr/>
          <a:lstStyle/>
          <a:p>
            <a:pPr>
              <a:defRPr/>
            </a:pPr>
            <a:fld id="{FC6562B8-5007-4FC4-941C-3582E18A29F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1901E05-FB38-437A-99AB-005F0AC5F061}" type="slidenum">
              <a:rPr lang="it-IT" smtClean="0"/>
              <a:pPr>
                <a:defRPr/>
              </a:pPr>
              <a:t>‹n.›</a:t>
            </a:fld>
            <a:endParaRPr lang="it-IT"/>
          </a:p>
        </p:txBody>
      </p:sp>
    </p:spTree>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24AEFB0-73D4-420C-A8DF-ED482C01A6CC}" type="slidenum">
              <a:rPr lang="it-IT" smtClean="0"/>
              <a:pPr>
                <a:defRPr/>
              </a:pPr>
              <a:t>‹n.›</a:t>
            </a:fld>
            <a:endParaRPr lang="it-IT"/>
          </a:p>
        </p:txBody>
      </p:sp>
    </p:spTree>
  </p:cSld>
  <p:clrMapOvr>
    <a:masterClrMapping/>
  </p:clrMapOvr>
  <p:transition spd="slow">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pPr>
              <a:defRPr/>
            </a:pPr>
            <a:endParaRPr lang="it-IT"/>
          </a:p>
        </p:txBody>
      </p:sp>
      <p:sp>
        <p:nvSpPr>
          <p:cNvPr id="19" name="Segnaposto piè di pagina 18"/>
          <p:cNvSpPr>
            <a:spLocks noGrp="1"/>
          </p:cNvSpPr>
          <p:nvPr>
            <p:ph type="ftr" sz="quarter" idx="11"/>
          </p:nvPr>
        </p:nvSpPr>
        <p:spPr/>
        <p:txBody>
          <a:bodyPr/>
          <a:lstStyle/>
          <a:p>
            <a:pPr>
              <a:defRPr/>
            </a:pPr>
            <a:endParaRPr lang="it-IT"/>
          </a:p>
        </p:txBody>
      </p:sp>
      <p:sp>
        <p:nvSpPr>
          <p:cNvPr id="27" name="Segnaposto numero diapositiva 26"/>
          <p:cNvSpPr>
            <a:spLocks noGrp="1"/>
          </p:cNvSpPr>
          <p:nvPr>
            <p:ph type="sldNum" sz="quarter" idx="12"/>
          </p:nvPr>
        </p:nvSpPr>
        <p:spPr/>
        <p:txBody>
          <a:bodyPr/>
          <a:lstStyle/>
          <a:p>
            <a:pPr>
              <a:defRPr/>
            </a:pPr>
            <a:fld id="{FC6562B8-5007-4FC4-941C-3582E18A29F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D362DEF7-9589-4F3C-AF93-B380D881DD83}" type="slidenum">
              <a:rPr lang="it-IT" smtClean="0"/>
              <a:pPr>
                <a:defRPr/>
              </a:pPr>
              <a:t>‹n.›</a:t>
            </a:fld>
            <a:endParaRPr lang="it-IT"/>
          </a:p>
        </p:txBody>
      </p:sp>
    </p:spTree>
  </p:cSld>
  <p:clrMapOvr>
    <a:masterClrMapping/>
  </p:clrMapOvr>
  <p:transition spd="slow">
    <p:pull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1D42B7C-E0F7-4EBB-964C-FF44CC3BEF1A}"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31F8AB6C-BA90-4A1C-B48C-B37AA45D620D}" type="slidenum">
              <a:rPr lang="it-IT" smtClean="0"/>
              <a:pPr>
                <a:defRPr/>
              </a:pPr>
              <a:t>‹n.›</a:t>
            </a:fld>
            <a:endParaRPr lang="it-IT"/>
          </a:p>
        </p:txBody>
      </p:sp>
    </p:spTree>
  </p:cSld>
  <p:clrMapOvr>
    <a:masterClrMapping/>
  </p:clrMapOvr>
  <p:transition spd="slow">
    <p:pull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pPr>
              <a:defRPr/>
            </a:pPr>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95DB5763-1DD6-464E-9E42-FF34E6330D39}" type="slidenum">
              <a:rPr lang="it-IT" smtClean="0"/>
              <a:pPr>
                <a:defRPr/>
              </a:pPr>
              <a:t>‹n.›</a:t>
            </a:fld>
            <a:endParaRPr lang="it-IT"/>
          </a:p>
        </p:txBody>
      </p:sp>
    </p:spTree>
  </p:cSld>
  <p:clrMapOvr>
    <a:masterClrMapping/>
  </p:clrMapOvr>
  <p:transition spd="slow">
    <p:pull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2D7194C6-7525-4DBA-95C1-1BBD2EB4175F}" type="slidenum">
              <a:rPr lang="it-IT" smtClean="0"/>
              <a:pPr>
                <a:defRPr/>
              </a:pPr>
              <a:t>‹n.›</a:t>
            </a:fld>
            <a:endParaRPr lang="it-IT"/>
          </a:p>
        </p:txBody>
      </p:sp>
    </p:spTree>
  </p:cSld>
  <p:clrMapOvr>
    <a:masterClrMapping/>
  </p:clrMapOvr>
  <p:transition spd="slow">
    <p:pull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137E28B6-E3E1-4C33-A16C-F9382078269A}" type="slidenum">
              <a:rPr lang="it-IT" smtClean="0"/>
              <a:pPr>
                <a:defRPr/>
              </a:pPr>
              <a:t>‹n.›</a:t>
            </a:fld>
            <a:endParaRPr lang="it-IT"/>
          </a:p>
        </p:txBody>
      </p:sp>
    </p:spTree>
  </p:cSld>
  <p:clrMapOvr>
    <a:masterClrMapping/>
  </p:clrMapOvr>
  <p:transition spd="slow">
    <p:pull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ABFFF385-C557-4D50-8C8D-A1C82D26D996}" type="slidenum">
              <a:rPr lang="it-IT" smtClean="0"/>
              <a:pPr>
                <a:defRPr/>
              </a:pPr>
              <a:t>‹n.›</a:t>
            </a:fld>
            <a:endParaRPr lang="it-IT"/>
          </a:p>
        </p:txBody>
      </p:sp>
    </p:spTree>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D362DEF7-9589-4F3C-AF93-B380D881DD83}" type="slidenum">
              <a:rPr lang="it-IT" smtClean="0"/>
              <a:pPr>
                <a:defRPr/>
              </a:pPr>
              <a:t>‹n.›</a:t>
            </a:fld>
            <a:endParaRPr lang="it-IT"/>
          </a:p>
        </p:txBody>
      </p:sp>
    </p:spTree>
  </p:cSld>
  <p:clrMapOvr>
    <a:masterClrMapping/>
  </p:clrMapOvr>
  <p:transition spd="slow">
    <p:pull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pPr>
              <a:defRPr/>
            </a:pPr>
            <a:fld id="{C24B7E8B-BED6-4C4F-BFCF-1B0CED784435}" type="slidenum">
              <a:rPr lang="it-IT" smtClean="0"/>
              <a:pPr>
                <a:defRPr/>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1901E05-FB38-437A-99AB-005F0AC5F061}" type="slidenum">
              <a:rPr lang="it-IT" smtClean="0"/>
              <a:pPr>
                <a:defRPr/>
              </a:pPr>
              <a:t>‹n.›</a:t>
            </a:fld>
            <a:endParaRPr lang="it-IT"/>
          </a:p>
        </p:txBody>
      </p:sp>
    </p:spTree>
  </p:cSld>
  <p:clrMapOvr>
    <a:masterClrMapping/>
  </p:clrMapOvr>
  <p:transition spd="slow">
    <p:pull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24AEFB0-73D4-420C-A8DF-ED482C01A6CC}" type="slidenum">
              <a:rPr lang="it-IT" smtClean="0"/>
              <a:pPr>
                <a:defRPr/>
              </a:pPr>
              <a:t>‹n.›</a:t>
            </a:fld>
            <a:endParaRPr lang="it-IT"/>
          </a:p>
        </p:txBody>
      </p:sp>
    </p:spTree>
  </p:cSld>
  <p:clrMapOvr>
    <a:masterClrMapping/>
  </p:clrMapOvr>
  <p:transition spd="slow">
    <p:pull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57E01D2-69AC-43F8-AEEA-50C291AD2956}" type="slidenum">
              <a:rPr lang="it-IT"/>
              <a:pPr>
                <a:defRPr/>
              </a:pPr>
              <a:t>‹n.›</a:t>
            </a:fld>
            <a:endParaRPr lang="it-IT"/>
          </a:p>
        </p:txBody>
      </p:sp>
    </p:spTree>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1D42B7C-E0F7-4EBB-964C-FF44CC3BEF1A}"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31F8AB6C-BA90-4A1C-B48C-B37AA45D620D}" type="slidenum">
              <a:rPr lang="it-IT" smtClean="0"/>
              <a:pPr>
                <a:defRPr/>
              </a:pPr>
              <a:t>‹n.›</a:t>
            </a:fld>
            <a:endParaRPr lang="it-IT"/>
          </a:p>
        </p:txBody>
      </p:sp>
    </p:spTree>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pPr>
              <a:defRPr/>
            </a:pPr>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95DB5763-1DD6-464E-9E42-FF34E6330D39}" type="slidenum">
              <a:rPr lang="it-IT" smtClean="0"/>
              <a:pPr>
                <a:defRPr/>
              </a:pPr>
              <a:t>‹n.›</a:t>
            </a:fld>
            <a:endParaRPr lang="it-IT"/>
          </a:p>
        </p:txBody>
      </p:sp>
    </p:spTree>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2D7194C6-7525-4DBA-95C1-1BBD2EB4175F}" type="slidenum">
              <a:rPr lang="it-IT" smtClean="0"/>
              <a:pPr>
                <a:defRPr/>
              </a:pPr>
              <a:t>‹n.›</a:t>
            </a:fld>
            <a:endParaRPr lang="it-IT"/>
          </a:p>
        </p:txBody>
      </p:sp>
    </p:spTree>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137E28B6-E3E1-4C33-A16C-F9382078269A}" type="slidenum">
              <a:rPr lang="it-IT" smtClean="0"/>
              <a:pPr>
                <a:defRPr/>
              </a:pPr>
              <a:t>‹n.›</a:t>
            </a:fld>
            <a:endParaRPr lang="it-IT"/>
          </a:p>
        </p:txBody>
      </p:sp>
    </p:spTree>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ABFFF385-C557-4D50-8C8D-A1C82D26D996}" type="slidenum">
              <a:rPr lang="it-IT" smtClean="0"/>
              <a:pPr>
                <a:defRPr/>
              </a:pPr>
              <a:t>‹n.›</a:t>
            </a:fld>
            <a:endParaRPr lang="it-IT"/>
          </a:p>
        </p:txBody>
      </p:sp>
    </p:spTree>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pPr>
              <a:defRPr/>
            </a:pPr>
            <a:fld id="{C24B7E8B-BED6-4C4F-BFCF-1B0CED784435}" type="slidenum">
              <a:rPr lang="it-IT" smtClean="0"/>
              <a:pPr>
                <a:defRPr/>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9F26EED-69FB-4F1C-A4BA-8EE8644E0253}" type="slidenum">
              <a:rPr lang="it-IT" smtClean="0"/>
              <a:pPr>
                <a:defRPr/>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pull dir="u"/>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9F26EED-69FB-4F1C-A4BA-8EE8644E0253}" type="slidenum">
              <a:rPr lang="it-IT" smtClean="0"/>
              <a:pPr>
                <a:defRPr/>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slow">
    <p:pull dir="u"/>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bin"/><Relationship Id="rId5" Type="http://schemas.openxmlformats.org/officeDocument/2006/relationships/package" Target="../embeddings/Foglio_di_lavoro_di_Microsoft_Excel1.xlsx"/><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5.xml"/><Relationship Id="rId3" Type="http://schemas.openxmlformats.org/officeDocument/2006/relationships/chart" Target="../charts/char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ato.it/japp/bgt/showdoc/17/DOSSIER/0/1006019/index.html?part=dossier_dossier1-sezione_sezione1" TargetMode="Externa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533400" y="2132856"/>
            <a:ext cx="7851648" cy="1800200"/>
          </a:xfrm>
        </p:spPr>
        <p:txBody>
          <a:bodyPr>
            <a:normAutofit fontScale="90000"/>
          </a:bodyPr>
          <a:lstStyle/>
          <a:p>
            <a:pPr algn="ctr">
              <a:defRPr/>
            </a:pPr>
            <a:r>
              <a:rPr lang="it-IT" sz="4000" b="1" i="1" dirty="0">
                <a:solidFill>
                  <a:schemeClr val="hlink"/>
                </a:solidFill>
              </a:rPr>
              <a:t/>
            </a:r>
            <a:br>
              <a:rPr lang="it-IT" sz="4000" b="1" i="1" dirty="0">
                <a:solidFill>
                  <a:schemeClr val="hlink"/>
                </a:solidFill>
              </a:rPr>
            </a:br>
            <a:r>
              <a:rPr lang="it-IT" sz="4000" i="1" dirty="0"/>
              <a:t/>
            </a:r>
            <a:br>
              <a:rPr lang="it-IT" sz="4000" i="1" dirty="0"/>
            </a:br>
            <a:endParaRPr lang="it-IT" sz="4000" i="1" dirty="0">
              <a:solidFill>
                <a:schemeClr val="bg2">
                  <a:lumMod val="50000"/>
                </a:schemeClr>
              </a:solidFill>
            </a:endParaRPr>
          </a:p>
        </p:txBody>
      </p:sp>
      <p:sp>
        <p:nvSpPr>
          <p:cNvPr id="2052" name="Rectangle 3"/>
          <p:cNvSpPr>
            <a:spLocks noGrp="1" noChangeArrowheads="1"/>
          </p:cNvSpPr>
          <p:nvPr>
            <p:ph type="subTitle" idx="1"/>
          </p:nvPr>
        </p:nvSpPr>
        <p:spPr>
          <a:xfrm>
            <a:off x="1428750" y="3571875"/>
            <a:ext cx="6400800" cy="1752600"/>
          </a:xfrm>
        </p:spPr>
        <p:txBody>
          <a:bodyPr>
            <a:normAutofit/>
          </a:bodyPr>
          <a:lstStyle/>
          <a:p>
            <a:pPr eaLnBrk="1" hangingPunct="1"/>
            <a:endParaRPr lang="it-IT" sz="1400" dirty="0">
              <a:solidFill>
                <a:schemeClr val="hlink"/>
              </a:solidFill>
            </a:endParaRPr>
          </a:p>
          <a:p>
            <a:pPr eaLnBrk="1" hangingPunct="1"/>
            <a:endParaRPr lang="it-IT" sz="1400" dirty="0">
              <a:solidFill>
                <a:schemeClr val="hlink"/>
              </a:solidFill>
            </a:endParaRPr>
          </a:p>
          <a:p>
            <a:pPr eaLnBrk="1" hangingPunct="1"/>
            <a:endParaRPr lang="it-IT" sz="1400" dirty="0">
              <a:solidFill>
                <a:srgbClr val="FF0000"/>
              </a:solidFill>
            </a:endParaRPr>
          </a:p>
          <a:p>
            <a:pPr eaLnBrk="1" hangingPunct="1"/>
            <a:endParaRPr lang="it-IT" sz="1400" dirty="0">
              <a:solidFill>
                <a:srgbClr val="FF0000"/>
              </a:solidFill>
            </a:endParaRPr>
          </a:p>
        </p:txBody>
      </p:sp>
      <p:sp>
        <p:nvSpPr>
          <p:cNvPr id="2050" name="Segnaposto numero diapositiva 5"/>
          <p:cNvSpPr>
            <a:spLocks noGrp="1"/>
          </p:cNvSpPr>
          <p:nvPr>
            <p:ph type="sldNum" sz="quarter" idx="12"/>
          </p:nvPr>
        </p:nvSpPr>
        <p:spPr>
          <a:noFill/>
        </p:spPr>
        <p:txBody>
          <a:bodyPr/>
          <a:lstStyle/>
          <a:p>
            <a:fld id="{30F9F386-76D4-486F-A0E9-543D987AC211}" type="slidenum">
              <a:rPr lang="it-IT" smtClean="0"/>
              <a:pPr/>
              <a:t>1</a:t>
            </a:fld>
            <a:endParaRPr lang="it-IT"/>
          </a:p>
        </p:txBody>
      </p:sp>
      <p:sp>
        <p:nvSpPr>
          <p:cNvPr id="5" name="Rettangolo 4"/>
          <p:cNvSpPr/>
          <p:nvPr/>
        </p:nvSpPr>
        <p:spPr>
          <a:xfrm>
            <a:off x="-180528" y="2636912"/>
            <a:ext cx="9324528" cy="1323439"/>
          </a:xfrm>
          <a:prstGeom prst="rect">
            <a:avLst/>
          </a:prstGeom>
          <a:noFill/>
        </p:spPr>
        <p:txBody>
          <a:bodyPr wrap="square" lIns="91440" tIns="45720" rIns="91440" bIns="45720">
            <a:spAutoFit/>
          </a:bodyPr>
          <a:lstStyle/>
          <a:p>
            <a:pPr lvl="1" algn="ctr">
              <a:buNone/>
            </a:pPr>
            <a:r>
              <a:rPr lang="it-IT" sz="4000" b="1" i="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rPr>
              <a:t>Il regime detentivo speciale </a:t>
            </a:r>
            <a:br>
              <a:rPr lang="it-IT" sz="4000" b="1" i="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rPr>
            </a:br>
            <a:r>
              <a:rPr lang="it-IT" sz="4000" b="1" i="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rPr>
              <a:t>ex art. 41 bis </a:t>
            </a:r>
            <a:r>
              <a:rPr lang="it-IT" sz="4000" b="1" i="1" cap="none" spc="0"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rPr>
              <a:t>o.p.</a:t>
            </a:r>
            <a:r>
              <a:rPr lang="it-IT" sz="4000" b="1" i="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rPr>
              <a:t> </a:t>
            </a:r>
            <a:endParaRPr lang="it-IT"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Rounded MT Bold" pitchFamily="34" charset="0"/>
            </a:endParaRPr>
          </a:p>
        </p:txBody>
      </p:sp>
    </p:spTree>
  </p:cSld>
  <p:clrMapOvr>
    <a:masterClrMapping/>
  </p:clrMapOvr>
  <p:transition spd="slow">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7"/>
          <p:cNvSpPr>
            <a:spLocks noGrp="1" noChangeArrowheads="1"/>
          </p:cNvSpPr>
          <p:nvPr>
            <p:ph type="title"/>
          </p:nvPr>
        </p:nvSpPr>
        <p:spPr>
          <a:xfrm>
            <a:off x="457200" y="0"/>
            <a:ext cx="8229600" cy="908720"/>
          </a:xfrm>
        </p:spPr>
        <p:txBody>
          <a:bodyPr>
            <a:normAutofit/>
          </a:bodyPr>
          <a:lstStyle/>
          <a:p>
            <a:pPr algn="ctr" eaLnBrk="1" hangingPunct="1"/>
            <a:r>
              <a:rPr lang="it-IT" sz="3200" b="1" dirty="0">
                <a:solidFill>
                  <a:srgbClr val="FF3300"/>
                </a:solidFill>
              </a:rPr>
              <a:t> </a:t>
            </a:r>
            <a:r>
              <a:rPr lang="it-IT" sz="3100" dirty="0">
                <a:solidFill>
                  <a:schemeClr val="tx2">
                    <a:lumMod val="75000"/>
                  </a:schemeClr>
                </a:solidFill>
              </a:rPr>
              <a:t>Detenuti in 41 </a:t>
            </a:r>
            <a:r>
              <a:rPr lang="it-IT" sz="3100" i="1" dirty="0">
                <a:solidFill>
                  <a:schemeClr val="tx2">
                    <a:lumMod val="75000"/>
                  </a:schemeClr>
                </a:solidFill>
              </a:rPr>
              <a:t>bis</a:t>
            </a:r>
            <a:r>
              <a:rPr lang="it-IT" sz="3100" dirty="0">
                <a:solidFill>
                  <a:schemeClr val="tx2">
                    <a:lumMod val="75000"/>
                  </a:schemeClr>
                </a:solidFill>
              </a:rPr>
              <a:t> per tipologia di reato</a:t>
            </a:r>
            <a:r>
              <a:rPr lang="it-IT" sz="3600" b="1" dirty="0">
                <a:solidFill>
                  <a:schemeClr val="bg1">
                    <a:lumMod val="50000"/>
                  </a:schemeClr>
                </a:solidFill>
              </a:rPr>
              <a:t/>
            </a:r>
            <a:br>
              <a:rPr lang="it-IT" sz="3600" b="1" dirty="0">
                <a:solidFill>
                  <a:schemeClr val="bg1">
                    <a:lumMod val="50000"/>
                  </a:schemeClr>
                </a:solidFill>
              </a:rPr>
            </a:br>
            <a:r>
              <a:rPr lang="it-IT" sz="2400" b="1" dirty="0" smtClean="0">
                <a:solidFill>
                  <a:schemeClr val="bg1">
                    <a:lumMod val="50000"/>
                  </a:schemeClr>
                </a:solidFill>
                <a:latin typeface="Times New Roman" panose="02020603050405020304" pitchFamily="18" charset="0"/>
                <a:cs typeface="Times New Roman" panose="02020603050405020304" pitchFamily="18" charset="0"/>
              </a:rPr>
              <a:t>(dati 2015)</a:t>
            </a:r>
            <a:endParaRPr lang="it-IT" sz="3600" b="1" dirty="0">
              <a:solidFill>
                <a:schemeClr val="bg1">
                  <a:lumMod val="50000"/>
                </a:schemeClr>
              </a:solidFill>
            </a:endParaRPr>
          </a:p>
        </p:txBody>
      </p:sp>
      <p:graphicFrame>
        <p:nvGraphicFramePr>
          <p:cNvPr id="7473" name="Group 305"/>
          <p:cNvGraphicFramePr>
            <a:graphicFrameLocks noGrp="1"/>
          </p:cNvGraphicFramePr>
          <p:nvPr>
            <p:ph type="tbl" idx="1"/>
          </p:nvPr>
        </p:nvGraphicFramePr>
        <p:xfrm>
          <a:off x="611560" y="1412776"/>
          <a:ext cx="8280920" cy="4764966"/>
        </p:xfrm>
        <a:graphic>
          <a:graphicData uri="http://schemas.openxmlformats.org/drawingml/2006/table">
            <a:tbl>
              <a:tblPr/>
              <a:tblGrid>
                <a:gridCol w="4334016">
                  <a:extLst>
                    <a:ext uri="{9D8B030D-6E8A-4147-A177-3AD203B41FA5}">
                      <a16:colId xmlns:a16="http://schemas.microsoft.com/office/drawing/2014/main" xmlns="" val="20000"/>
                    </a:ext>
                  </a:extLst>
                </a:gridCol>
                <a:gridCol w="3946904">
                  <a:extLst>
                    <a:ext uri="{9D8B030D-6E8A-4147-A177-3AD203B41FA5}">
                      <a16:colId xmlns:a16="http://schemas.microsoft.com/office/drawing/2014/main" xmlns="" val="20001"/>
                    </a:ext>
                  </a:extLst>
                </a:gridCol>
              </a:tblGrid>
              <a:tr h="529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all" normalizeH="0" baseline="0" dirty="0">
                          <a:ln>
                            <a:noFill/>
                          </a:ln>
                          <a:solidFill>
                            <a:schemeClr val="tx2">
                              <a:lumMod val="75000"/>
                            </a:schemeClr>
                          </a:solidFill>
                          <a:effectLst/>
                          <a:latin typeface="+mn-lt"/>
                        </a:rPr>
                        <a:t>Tipologia di reato</a:t>
                      </a:r>
                    </a:p>
                  </a:txBody>
                  <a:tcPr anchor="ctr" anchorCtr="1"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all" normalizeH="0" baseline="0" dirty="0">
                          <a:ln>
                            <a:noFill/>
                          </a:ln>
                          <a:solidFill>
                            <a:schemeClr val="tx2">
                              <a:lumMod val="75000"/>
                            </a:schemeClr>
                          </a:solidFill>
                          <a:effectLst/>
                          <a:latin typeface="+mn-lt"/>
                        </a:rPr>
                        <a:t>Detenuti</a:t>
                      </a:r>
                    </a:p>
                  </a:txBody>
                  <a:tcPr anchor="ctr" anchorCtr="1"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88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tx2">
                              <a:lumMod val="75000"/>
                            </a:schemeClr>
                          </a:solidFill>
                          <a:effectLst/>
                          <a:latin typeface="+mn-lt"/>
                        </a:rPr>
                        <a:t>associazione mafiosa (art. 416 </a:t>
                      </a:r>
                      <a:r>
                        <a:rPr kumimoji="0" lang="it-IT" sz="2000" b="0" i="1" u="none" strike="noStrike" cap="none" normalizeH="0" baseline="0" dirty="0">
                          <a:ln>
                            <a:noFill/>
                          </a:ln>
                          <a:solidFill>
                            <a:schemeClr val="tx2">
                              <a:lumMod val="75000"/>
                            </a:schemeClr>
                          </a:solidFill>
                          <a:effectLst/>
                          <a:latin typeface="+mn-lt"/>
                        </a:rPr>
                        <a:t>bis)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595</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8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tx2">
                              <a:lumMod val="75000"/>
                            </a:schemeClr>
                          </a:solidFill>
                          <a:effectLst/>
                          <a:latin typeface="+mn-lt"/>
                        </a:rPr>
                        <a:t>omicidio per finalità mafiosa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30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565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tx2">
                              <a:lumMod val="75000"/>
                            </a:schemeClr>
                          </a:solidFill>
                          <a:effectLst/>
                          <a:latin typeface="+mn-lt"/>
                        </a:rPr>
                        <a:t>associazione spaccio </a:t>
                      </a:r>
                      <a:r>
                        <a:rPr kumimoji="0" lang="it-IT" sz="2000" b="0" i="0" u="none" strike="noStrike" cap="none" normalizeH="0" baseline="0" dirty="0" err="1">
                          <a:ln>
                            <a:noFill/>
                          </a:ln>
                          <a:solidFill>
                            <a:schemeClr val="tx2">
                              <a:lumMod val="75000"/>
                            </a:schemeClr>
                          </a:solidFill>
                          <a:effectLst/>
                          <a:latin typeface="+mn-lt"/>
                        </a:rPr>
                        <a:t>stup</a:t>
                      </a:r>
                      <a:r>
                        <a:rPr kumimoji="0" lang="it-IT" sz="2000" b="0" i="0" u="none" strike="noStrike" cap="none" normalizeH="0" baseline="0" dirty="0">
                          <a:ln>
                            <a:noFill/>
                          </a:ln>
                          <a:solidFill>
                            <a:schemeClr val="tx2">
                              <a:lumMod val="75000"/>
                            </a:schemeClr>
                          </a:solidFill>
                          <a:effectLst/>
                          <a:latin typeface="+mn-lt"/>
                        </a:rPr>
                        <a:t>. (art. 74 d.p.r. 309/90)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21</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07915">
                <a:tc>
                  <a:txBody>
                    <a:bodyPr/>
                    <a:lstStyle/>
                    <a:p>
                      <a:r>
                        <a:rPr lang="it-IT" dirty="0">
                          <a:solidFill>
                            <a:schemeClr val="tx2">
                              <a:lumMod val="75000"/>
                            </a:schemeClr>
                          </a:solidFill>
                        </a:rPr>
                        <a:t>estorsione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it-IT" sz="2400" dirty="0">
                          <a:solidFill>
                            <a:schemeClr val="tx2">
                              <a:lumMod val="75000"/>
                            </a:schemeClr>
                          </a:solidFill>
                        </a:rPr>
                        <a:t>10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867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tx2">
                              <a:lumMod val="75000"/>
                            </a:schemeClr>
                          </a:solidFill>
                          <a:effectLst/>
                          <a:latin typeface="+mn-lt"/>
                        </a:rPr>
                        <a:t>strage, incendio, ricettazione, altri delitti comuni per finalità mafiosa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5</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867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tx2">
                              <a:lumMod val="75000"/>
                            </a:schemeClr>
                          </a:solidFill>
                          <a:effectLst/>
                          <a:latin typeface="+mn-lt"/>
                        </a:rPr>
                        <a:t>associazione con finalità di terrorismo (art. 270 bis)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3</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709776">
                <a:tc>
                  <a:txBody>
                    <a:bodyPr/>
                    <a:lstStyle/>
                    <a:p>
                      <a:pPr marL="0" indent="0" algn="l" rtl="0" eaLnBrk="1" latinLnBrk="0" hangingPunct="1">
                        <a:spcBef>
                          <a:spcPts val="576"/>
                        </a:spcBef>
                        <a:spcAft>
                          <a:spcPts val="0"/>
                        </a:spcAft>
                        <a:buClrTx/>
                        <a:buSzPts val="2400"/>
                        <a:buFont typeface="Symbol"/>
                        <a:buNone/>
                      </a:pPr>
                      <a:r>
                        <a:rPr kumimoji="0" lang="it-IT" sz="2000" b="0" i="0" u="none" strike="noStrike" cap="none" normalizeH="0" baseline="0" dirty="0">
                          <a:ln>
                            <a:noFill/>
                          </a:ln>
                          <a:solidFill>
                            <a:schemeClr val="tx2">
                              <a:lumMod val="75000"/>
                            </a:schemeClr>
                          </a:solidFill>
                          <a:effectLst/>
                          <a:latin typeface="+mn-lt"/>
                        </a:rPr>
                        <a:t>altri reati del 4 bis </a:t>
                      </a:r>
                      <a:r>
                        <a:rPr kumimoji="0" lang="it-IT" sz="2000" b="0" i="0" u="none" strike="noStrike" cap="none" normalizeH="0" baseline="0" dirty="0" err="1">
                          <a:ln>
                            <a:noFill/>
                          </a:ln>
                          <a:solidFill>
                            <a:schemeClr val="tx2">
                              <a:lumMod val="75000"/>
                            </a:schemeClr>
                          </a:solidFill>
                          <a:effectLst/>
                          <a:latin typeface="+mn-lt"/>
                        </a:rPr>
                        <a:t>co</a:t>
                      </a:r>
                      <a:r>
                        <a:rPr kumimoji="0" lang="it-IT" sz="2000" b="0" i="0" u="none" strike="noStrike" cap="none" normalizeH="0" baseline="0" dirty="0">
                          <a:ln>
                            <a:noFill/>
                          </a:ln>
                          <a:solidFill>
                            <a:schemeClr val="tx2">
                              <a:lumMod val="75000"/>
                            </a:schemeClr>
                          </a:solidFill>
                          <a:effectLst/>
                          <a:latin typeface="+mn-lt"/>
                        </a:rPr>
                        <a:t>. 1</a:t>
                      </a:r>
                      <a:endParaRPr kumimoji="0" lang="it-IT" sz="1600" b="0" i="0" u="none" strike="noStrike" cap="none" normalizeH="0" baseline="0" dirty="0">
                        <a:ln>
                          <a:noFill/>
                        </a:ln>
                        <a:solidFill>
                          <a:schemeClr val="tx2">
                            <a:lumMod val="75000"/>
                          </a:schemeClr>
                        </a:solidFill>
                        <a:effectLst/>
                        <a:latin typeface="+mn-lt"/>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a:ln>
                            <a:noFill/>
                          </a:ln>
                          <a:solidFill>
                            <a:schemeClr val="tx2">
                              <a:lumMod val="75000"/>
                            </a:schemeClr>
                          </a:solidFill>
                          <a:effectLst/>
                          <a:latin typeface="+mn-lt"/>
                        </a:rPr>
                        <a:t>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8225" name="Rectangle 172"/>
          <p:cNvSpPr>
            <a:spLocks noChangeArrowheads="1"/>
          </p:cNvSpPr>
          <p:nvPr/>
        </p:nvSpPr>
        <p:spPr bwMode="auto">
          <a:xfrm>
            <a:off x="3505200" y="6324600"/>
            <a:ext cx="2568575" cy="336550"/>
          </a:xfrm>
          <a:prstGeom prst="rect">
            <a:avLst/>
          </a:prstGeom>
          <a:noFill/>
          <a:ln w="9525">
            <a:noFill/>
            <a:miter lim="800000"/>
            <a:headEnd/>
            <a:tailEnd/>
          </a:ln>
        </p:spPr>
        <p:txBody>
          <a:bodyPr>
            <a:spAutoFit/>
          </a:bodyPr>
          <a:lstStyle/>
          <a:p>
            <a:pPr algn="ctr">
              <a:buFontTx/>
              <a:buNone/>
            </a:pPr>
            <a:endParaRPr lang="it-IT" sz="1600"/>
          </a:p>
        </p:txBody>
      </p:sp>
    </p:spTree>
    <p:extLst>
      <p:ext uri="{BB962C8B-B14F-4D97-AF65-F5344CB8AC3E}">
        <p14:creationId xmlns:p14="http://schemas.microsoft.com/office/powerpoint/2010/main" val="1219865581"/>
      </p:ext>
    </p:extLst>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fontScale="90000"/>
          </a:bodyPr>
          <a:lstStyle/>
          <a:p>
            <a:pPr algn="ctr" eaLnBrk="1" hangingPunct="1"/>
            <a:r>
              <a:rPr lang="it-IT" sz="3200" b="1" dirty="0">
                <a:solidFill>
                  <a:srgbClr val="FF6600"/>
                </a:solidFill>
              </a:rPr>
              <a:t>Detenuti in 41 </a:t>
            </a:r>
            <a:r>
              <a:rPr lang="it-IT" sz="3200" b="1" i="1" dirty="0">
                <a:solidFill>
                  <a:srgbClr val="FF6600"/>
                </a:solidFill>
              </a:rPr>
              <a:t>bis</a:t>
            </a:r>
            <a:r>
              <a:rPr lang="it-IT" sz="3200" b="1" dirty="0">
                <a:solidFill>
                  <a:srgbClr val="FF6600"/>
                </a:solidFill>
              </a:rPr>
              <a:t> </a:t>
            </a:r>
            <a:br>
              <a:rPr lang="it-IT" sz="3200" b="1" dirty="0">
                <a:solidFill>
                  <a:srgbClr val="FF6600"/>
                </a:solidFill>
              </a:rPr>
            </a:br>
            <a:r>
              <a:rPr lang="it-IT" sz="3200" b="1" dirty="0">
                <a:solidFill>
                  <a:srgbClr val="FF6600"/>
                </a:solidFill>
              </a:rPr>
              <a:t>secondo l’organizzazione di appartenenza  </a:t>
            </a:r>
            <a:r>
              <a:rPr lang="it-IT" sz="3200" dirty="0">
                <a:solidFill>
                  <a:srgbClr val="FF6600"/>
                </a:solidFill>
              </a:rPr>
              <a:t/>
            </a:r>
            <a:br>
              <a:rPr lang="it-IT" sz="3200" dirty="0">
                <a:solidFill>
                  <a:srgbClr val="FF6600"/>
                </a:solidFill>
              </a:rPr>
            </a:br>
            <a:endParaRPr lang="it-IT" sz="1600" dirty="0">
              <a:solidFill>
                <a:srgbClr val="FF6600"/>
              </a:solidFill>
            </a:endParaRPr>
          </a:p>
        </p:txBody>
      </p:sp>
      <p:graphicFrame>
        <p:nvGraphicFramePr>
          <p:cNvPr id="50395" name="Group 219"/>
          <p:cNvGraphicFramePr>
            <a:graphicFrameLocks noGrp="1"/>
          </p:cNvGraphicFramePr>
          <p:nvPr>
            <p:ph type="tbl" idx="1"/>
          </p:nvPr>
        </p:nvGraphicFramePr>
        <p:xfrm>
          <a:off x="457200" y="1371600"/>
          <a:ext cx="8229600" cy="4783774"/>
        </p:xfrm>
        <a:graphic>
          <a:graphicData uri="http://schemas.openxmlformats.org/drawingml/2006/table">
            <a:tbl>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dirty="0">
                          <a:ln>
                            <a:noFill/>
                          </a:ln>
                          <a:solidFill>
                            <a:schemeClr val="bg1">
                              <a:lumMod val="50000"/>
                            </a:schemeClr>
                          </a:solidFill>
                          <a:effectLst/>
                          <a:latin typeface="+mn-lt"/>
                        </a:rPr>
                        <a:t>Organizzazione di tipo mafioso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dirty="0">
                          <a:ln>
                            <a:noFill/>
                          </a:ln>
                          <a:solidFill>
                            <a:schemeClr val="bg1">
                              <a:lumMod val="50000"/>
                            </a:schemeClr>
                          </a:solidFill>
                          <a:effectLst/>
                          <a:latin typeface="+mn-lt"/>
                        </a:rPr>
                        <a:t>Numero di detenuti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Cosa nostra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210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Ndrangheta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135</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rgbClr val="FF6600"/>
                          </a:solidFill>
                          <a:effectLst/>
                          <a:latin typeface="Arial" charset="0"/>
                        </a:rPr>
                        <a:t>Camorra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rgbClr val="FF6600"/>
                          </a:solidFill>
                          <a:effectLst/>
                          <a:latin typeface="Arial" charset="0"/>
                        </a:rPr>
                        <a:t>294</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Sacra corona unita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22</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chemeClr val="bg1">
                              <a:lumMod val="50000"/>
                            </a:schemeClr>
                          </a:solidFill>
                          <a:effectLst/>
                          <a:latin typeface="Arial" charset="0"/>
                        </a:rPr>
                        <a:t>Stidda</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7</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Altre mafie </a:t>
                      </a:r>
                      <a:r>
                        <a:rPr kumimoji="0" lang="it-IT" sz="1600" b="0" i="0" u="none" strike="noStrike" cap="none" normalizeH="0" baseline="0" dirty="0">
                          <a:ln>
                            <a:noFill/>
                          </a:ln>
                          <a:solidFill>
                            <a:schemeClr val="bg1">
                              <a:lumMod val="50000"/>
                            </a:schemeClr>
                          </a:solidFill>
                          <a:effectLst/>
                          <a:latin typeface="Arial" charset="0"/>
                        </a:rPr>
                        <a:t>(lucane, pugliesi, siciliane)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54</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Terrorismo</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a:ln>
                            <a:noFill/>
                          </a:ln>
                          <a:solidFill>
                            <a:schemeClr val="bg1">
                              <a:lumMod val="50000"/>
                            </a:schemeClr>
                          </a:solidFill>
                          <a:effectLst/>
                          <a:latin typeface="Arial" charset="0"/>
                        </a:rPr>
                        <a:t>3</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9218" name="Segnaposto numero diapositiva 5"/>
          <p:cNvSpPr>
            <a:spLocks noGrp="1"/>
          </p:cNvSpPr>
          <p:nvPr>
            <p:ph type="sldNum" sz="quarter" idx="12"/>
          </p:nvPr>
        </p:nvSpPr>
        <p:spPr>
          <a:noFill/>
        </p:spPr>
        <p:txBody>
          <a:bodyPr/>
          <a:lstStyle/>
          <a:p>
            <a:fld id="{85662BD0-5691-445C-9DB8-208A112C3B8A}" type="slidenum">
              <a:rPr lang="it-IT" smtClean="0"/>
              <a:pPr/>
              <a:t>11</a:t>
            </a:fld>
            <a:endParaRPr lang="it-IT"/>
          </a:p>
        </p:txBody>
      </p:sp>
    </p:spTree>
    <p:extLst>
      <p:ext uri="{BB962C8B-B14F-4D97-AF65-F5344CB8AC3E}">
        <p14:creationId xmlns:p14="http://schemas.microsoft.com/office/powerpoint/2010/main" val="3457012730"/>
      </p:ext>
    </p:extLst>
  </p:cSld>
  <p:clrMapOvr>
    <a:masterClrMapping/>
  </p:clrMapOvr>
  <p:transition spd="slow">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t>Detenuti in 41 bis secondo l’organizzazione di appartenenza</a:t>
            </a:r>
          </a:p>
        </p:txBody>
      </p:sp>
      <p:sp>
        <p:nvSpPr>
          <p:cNvPr id="3" name="Segnaposto tabella 2"/>
          <p:cNvSpPr>
            <a:spLocks noGrp="1"/>
          </p:cNvSpPr>
          <p:nvPr>
            <p:ph type="tbl" idx="1"/>
          </p:nvPr>
        </p:nvSpPr>
        <p:spPr/>
      </p:sp>
      <p:sp>
        <p:nvSpPr>
          <p:cNvPr id="4" name="Segnaposto numero diapositiva 3"/>
          <p:cNvSpPr>
            <a:spLocks noGrp="1"/>
          </p:cNvSpPr>
          <p:nvPr>
            <p:ph type="sldNum" sz="quarter" idx="12"/>
          </p:nvPr>
        </p:nvSpPr>
        <p:spPr/>
        <p:txBody>
          <a:bodyPr/>
          <a:lstStyle/>
          <a:p>
            <a:pPr>
              <a:defRPr/>
            </a:pPr>
            <a:fld id="{D57E01D2-69AC-43F8-AEEA-50C291AD2956}" type="slidenum">
              <a:rPr lang="it-IT" smtClean="0"/>
              <a:pPr>
                <a:defRPr/>
              </a:pPr>
              <a:t>12</a:t>
            </a:fld>
            <a:endParaRPr lang="it-IT"/>
          </a:p>
        </p:txBody>
      </p:sp>
      <p:sp>
        <p:nvSpPr>
          <p:cNvPr id="1003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00353" name="Object 1"/>
          <p:cNvGraphicFramePr>
            <a:graphicFrameLocks noChangeAspect="1"/>
          </p:cNvGraphicFramePr>
          <p:nvPr/>
        </p:nvGraphicFramePr>
        <p:xfrm>
          <a:off x="467544" y="1484784"/>
          <a:ext cx="8424936" cy="4680520"/>
        </p:xfrm>
        <a:graphic>
          <a:graphicData uri="http://schemas.openxmlformats.org/presentationml/2006/ole">
            <mc:AlternateContent xmlns:mc="http://schemas.openxmlformats.org/markup-compatibility/2006">
              <mc:Choice xmlns:v="urn:schemas-microsoft-com:vml" Requires="v">
                <p:oleObj spid="_x0000_s100380" name="Foglio di lavoro" r:id="rId5" imgW="9410607" imgH="2619478" progId="Excel.Sheet.12">
                  <p:embed/>
                </p:oleObj>
              </mc:Choice>
              <mc:Fallback>
                <p:oleObj name="Foglio di lavoro" r:id="rId5" imgW="9410607" imgH="2619478" progId="Excel.Sheet.12">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1484784"/>
                        <a:ext cx="8424936" cy="4680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b="1" dirty="0"/>
              <a:t>Detenuti in 41 bis per sesso e nazionalità al 31 dicembre 2015</a:t>
            </a:r>
          </a:p>
        </p:txBody>
      </p:sp>
      <p:sp>
        <p:nvSpPr>
          <p:cNvPr id="4" name="Segnaposto numero diapositiva 3"/>
          <p:cNvSpPr>
            <a:spLocks noGrp="1"/>
          </p:cNvSpPr>
          <p:nvPr>
            <p:ph type="sldNum" sz="quarter" idx="12"/>
          </p:nvPr>
        </p:nvSpPr>
        <p:spPr/>
        <p:txBody>
          <a:bodyPr/>
          <a:lstStyle/>
          <a:p>
            <a:pPr>
              <a:defRPr/>
            </a:pPr>
            <a:fld id="{D57E01D2-69AC-43F8-AEEA-50C291AD2956}" type="slidenum">
              <a:rPr lang="it-IT" smtClean="0"/>
              <a:pPr>
                <a:defRPr/>
              </a:pPr>
              <a:t>13</a:t>
            </a:fld>
            <a:endParaRPr lang="it-IT"/>
          </a:p>
        </p:txBody>
      </p:sp>
      <p:graphicFrame>
        <p:nvGraphicFramePr>
          <p:cNvPr id="5" name="Tabella 4"/>
          <p:cNvGraphicFramePr>
            <a:graphicFrameLocks noGrp="1"/>
          </p:cNvGraphicFramePr>
          <p:nvPr>
            <p:extLst>
              <p:ext uri="{D42A27DB-BD31-4B8C-83A1-F6EECF244321}">
                <p14:modId xmlns:p14="http://schemas.microsoft.com/office/powerpoint/2010/main" val="1398244976"/>
              </p:ext>
            </p:extLst>
          </p:nvPr>
        </p:nvGraphicFramePr>
        <p:xfrm>
          <a:off x="395533" y="2276872"/>
          <a:ext cx="7920882" cy="3816424"/>
        </p:xfrm>
        <a:graphic>
          <a:graphicData uri="http://schemas.openxmlformats.org/drawingml/2006/table">
            <a:tbl>
              <a:tblPr/>
              <a:tblGrid>
                <a:gridCol w="2639934">
                  <a:extLst>
                    <a:ext uri="{9D8B030D-6E8A-4147-A177-3AD203B41FA5}">
                      <a16:colId xmlns:a16="http://schemas.microsoft.com/office/drawing/2014/main" xmlns="" val="20000"/>
                    </a:ext>
                  </a:extLst>
                </a:gridCol>
                <a:gridCol w="2639934">
                  <a:extLst>
                    <a:ext uri="{9D8B030D-6E8A-4147-A177-3AD203B41FA5}">
                      <a16:colId xmlns:a16="http://schemas.microsoft.com/office/drawing/2014/main" xmlns="" val="20001"/>
                    </a:ext>
                  </a:extLst>
                </a:gridCol>
                <a:gridCol w="2641014">
                  <a:extLst>
                    <a:ext uri="{9D8B030D-6E8A-4147-A177-3AD203B41FA5}">
                      <a16:colId xmlns:a16="http://schemas.microsoft.com/office/drawing/2014/main" xmlns="" val="20002"/>
                    </a:ext>
                  </a:extLst>
                </a:gridCol>
              </a:tblGrid>
              <a:tr h="954106">
                <a:tc>
                  <a:txBody>
                    <a:bodyPr/>
                    <a:lstStyle/>
                    <a:p>
                      <a:pPr algn="just">
                        <a:lnSpc>
                          <a:spcPct val="150000"/>
                        </a:lnSpc>
                        <a:spcAft>
                          <a:spcPts val="0"/>
                        </a:spcAft>
                      </a:pPr>
                      <a:endParaRPr lang="it-IT" sz="2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dirty="0">
                          <a:latin typeface="Times New Roman"/>
                          <a:ea typeface="Calibri"/>
                        </a:rPr>
                        <a:t>Italiani</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a:latin typeface="Times New Roman"/>
                          <a:ea typeface="Calibri"/>
                        </a:rPr>
                        <a:t>Stranieri</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54106">
                <a:tc>
                  <a:txBody>
                    <a:bodyPr/>
                    <a:lstStyle/>
                    <a:p>
                      <a:pPr algn="just">
                        <a:lnSpc>
                          <a:spcPct val="150000"/>
                        </a:lnSpc>
                        <a:spcAft>
                          <a:spcPts val="0"/>
                        </a:spcAft>
                      </a:pPr>
                      <a:r>
                        <a:rPr lang="it-IT" sz="2800">
                          <a:latin typeface="Times New Roman"/>
                          <a:ea typeface="Calibri"/>
                        </a:rPr>
                        <a:t>Uomini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dirty="0">
                          <a:latin typeface="Times New Roman"/>
                          <a:ea typeface="Calibri"/>
                        </a:rPr>
                        <a:t>721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a:latin typeface="Times New Roman"/>
                          <a:ea typeface="Calibri"/>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954106">
                <a:tc>
                  <a:txBody>
                    <a:bodyPr/>
                    <a:lstStyle/>
                    <a:p>
                      <a:pPr algn="just">
                        <a:lnSpc>
                          <a:spcPct val="150000"/>
                        </a:lnSpc>
                        <a:spcAft>
                          <a:spcPts val="0"/>
                        </a:spcAft>
                      </a:pPr>
                      <a:r>
                        <a:rPr lang="it-IT" sz="2800">
                          <a:latin typeface="Times New Roman"/>
                          <a:ea typeface="Calibri"/>
                        </a:rPr>
                        <a:t>Donne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dirty="0">
                          <a:solidFill>
                            <a:srgbClr val="FF0000"/>
                          </a:solidFill>
                          <a:latin typeface="Times New Roman"/>
                          <a:ea typeface="Calibri"/>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800" dirty="0">
                          <a:latin typeface="Times New Roman"/>
                          <a:ea typeface="Calibri"/>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54106">
                <a:tc>
                  <a:txBody>
                    <a:bodyPr/>
                    <a:lstStyle/>
                    <a:p>
                      <a:pPr algn="just">
                        <a:lnSpc>
                          <a:spcPct val="150000"/>
                        </a:lnSpc>
                        <a:spcAft>
                          <a:spcPts val="0"/>
                        </a:spcAft>
                      </a:pPr>
                      <a:r>
                        <a:rPr lang="it-IT" sz="2800">
                          <a:latin typeface="Times New Roman"/>
                          <a:ea typeface="Calibri"/>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it-IT" sz="2800" dirty="0">
                          <a:latin typeface="Times New Roman"/>
                          <a:ea typeface="Calibri"/>
                        </a:rPr>
                        <a:t>729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xmlns="" val="10003"/>
                  </a:ext>
                </a:extLst>
              </a:tr>
            </a:tbl>
          </a:graphicData>
        </a:graphic>
      </p:graphicFrame>
    </p:spTree>
  </p:cSld>
  <p:clrMapOvr>
    <a:masterClrMapping/>
  </p:clrMapOvr>
  <p:transition spd="slow">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8864" y="404664"/>
            <a:ext cx="8229600" cy="792088"/>
          </a:xfrm>
        </p:spPr>
        <p:txBody>
          <a:bodyPr>
            <a:normAutofit fontScale="90000"/>
          </a:bodyPr>
          <a:lstStyle/>
          <a:p>
            <a:pPr algn="ctr"/>
            <a:r>
              <a:rPr lang="it-IT" dirty="0"/>
              <a:t>Istituti penitenziari per i 41 </a:t>
            </a:r>
            <a:r>
              <a:rPr lang="it-IT" i="1" dirty="0" smtClean="0"/>
              <a:t>bis</a:t>
            </a:r>
            <a:br>
              <a:rPr lang="it-IT" i="1" dirty="0" smtClean="0"/>
            </a:br>
            <a:r>
              <a:rPr lang="it-IT" sz="2200" i="1" dirty="0" smtClean="0"/>
              <a:t>(</a:t>
            </a:r>
            <a:r>
              <a:rPr lang="it-IT" sz="2000" i="1" dirty="0" smtClean="0"/>
              <a:t>gennaio 2019)</a:t>
            </a:r>
            <a:endParaRPr lang="it-IT" i="1" dirty="0"/>
          </a:p>
        </p:txBody>
      </p:sp>
      <p:graphicFrame>
        <p:nvGraphicFramePr>
          <p:cNvPr id="5" name="Segnaposto contenuto 4"/>
          <p:cNvGraphicFramePr>
            <a:graphicFrameLocks noGrp="1"/>
          </p:cNvGraphicFramePr>
          <p:nvPr>
            <p:ph idx="1"/>
          </p:nvPr>
        </p:nvGraphicFramePr>
        <p:xfrm>
          <a:off x="323528" y="1584176"/>
          <a:ext cx="8352928" cy="5586030"/>
        </p:xfrm>
        <a:graphic>
          <a:graphicData uri="http://schemas.openxmlformats.org/drawingml/2006/table">
            <a:tbl>
              <a:tblPr/>
              <a:tblGrid>
                <a:gridCol w="6264696">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tblGrid>
              <a:tr h="671652">
                <a:tc>
                  <a:txBody>
                    <a:bodyPr/>
                    <a:lstStyle/>
                    <a:p>
                      <a:pPr algn="ctr">
                        <a:spcAft>
                          <a:spcPts val="0"/>
                        </a:spcAft>
                      </a:pPr>
                      <a:r>
                        <a:rPr lang="it-IT" sz="1800" b="1" dirty="0">
                          <a:latin typeface="Garamond"/>
                          <a:ea typeface="Calibri"/>
                        </a:rPr>
                        <a:t>Istituto penitenziario</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b="1" dirty="0">
                          <a:latin typeface="Garamond"/>
                          <a:ea typeface="Calibri"/>
                        </a:rPr>
                        <a:t>Numero dei detenuti</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826">
                <a:tc>
                  <a:txBody>
                    <a:bodyPr/>
                    <a:lstStyle/>
                    <a:p>
                      <a:pPr algn="just">
                        <a:spcAft>
                          <a:spcPts val="0"/>
                        </a:spcAft>
                      </a:pPr>
                      <a:r>
                        <a:rPr lang="it-IT" sz="1800" dirty="0">
                          <a:latin typeface="Garamond"/>
                          <a:ea typeface="Calibri"/>
                        </a:rPr>
                        <a:t>Ascoli Piceno CC </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0</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826">
                <a:tc>
                  <a:txBody>
                    <a:bodyPr/>
                    <a:lstStyle/>
                    <a:p>
                      <a:pPr algn="just">
                        <a:spcAft>
                          <a:spcPts val="0"/>
                        </a:spcAft>
                      </a:pPr>
                      <a:r>
                        <a:rPr lang="it-IT" sz="1800" dirty="0">
                          <a:latin typeface="Garamond"/>
                          <a:ea typeface="Calibri"/>
                        </a:rPr>
                        <a:t>Cuneo CC</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44</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826">
                <a:tc>
                  <a:txBody>
                    <a:bodyPr/>
                    <a:lstStyle/>
                    <a:p>
                      <a:pPr algn="just">
                        <a:spcAft>
                          <a:spcPts val="0"/>
                        </a:spcAft>
                      </a:pPr>
                      <a:r>
                        <a:rPr lang="it-IT" sz="1800" dirty="0">
                          <a:latin typeface="Garamond"/>
                          <a:ea typeface="Calibri"/>
                        </a:rPr>
                        <a:t>L’Aquila CC</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163 </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5826">
                <a:tc>
                  <a:txBody>
                    <a:bodyPr/>
                    <a:lstStyle/>
                    <a:p>
                      <a:pPr algn="just">
                        <a:spcAft>
                          <a:spcPts val="0"/>
                        </a:spcAft>
                      </a:pPr>
                      <a:r>
                        <a:rPr lang="it-IT" sz="1800">
                          <a:latin typeface="Garamond"/>
                          <a:ea typeface="Calibri"/>
                        </a:rPr>
                        <a:t>L’Aquila CC femminile</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10</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35826">
                <a:tc>
                  <a:txBody>
                    <a:bodyPr/>
                    <a:lstStyle/>
                    <a:p>
                      <a:pPr algn="just">
                        <a:spcAft>
                          <a:spcPts val="0"/>
                        </a:spcAft>
                      </a:pPr>
                      <a:r>
                        <a:rPr lang="it-IT" sz="1800">
                          <a:latin typeface="Garamond"/>
                          <a:ea typeface="Calibri"/>
                        </a:rPr>
                        <a:t>Novara CC</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67</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35826">
                <a:tc>
                  <a:txBody>
                    <a:bodyPr/>
                    <a:lstStyle/>
                    <a:p>
                      <a:pPr algn="just">
                        <a:spcAft>
                          <a:spcPts val="0"/>
                        </a:spcAft>
                      </a:pPr>
                      <a:r>
                        <a:rPr lang="it-IT" sz="1800">
                          <a:latin typeface="Garamond"/>
                          <a:ea typeface="Calibri"/>
                        </a:rPr>
                        <a:t>Opera CR</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97 (di cui</a:t>
                      </a:r>
                      <a:r>
                        <a:rPr lang="it-IT" sz="1800" baseline="0" dirty="0" smtClean="0">
                          <a:latin typeface="Garamond"/>
                          <a:ea typeface="Calibri"/>
                        </a:rPr>
                        <a:t> 9 al Sai)</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35826">
                <a:tc>
                  <a:txBody>
                    <a:bodyPr/>
                    <a:lstStyle/>
                    <a:p>
                      <a:pPr algn="just">
                        <a:spcAft>
                          <a:spcPts val="0"/>
                        </a:spcAft>
                      </a:pPr>
                      <a:r>
                        <a:rPr lang="it-IT" sz="1800">
                          <a:latin typeface="Garamond"/>
                          <a:ea typeface="Calibri"/>
                        </a:rPr>
                        <a:t>Parma CR</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77 (di cui</a:t>
                      </a:r>
                      <a:r>
                        <a:rPr lang="it-IT" sz="1800" baseline="0" dirty="0" smtClean="0">
                          <a:latin typeface="Garamond"/>
                          <a:ea typeface="Calibri"/>
                        </a:rPr>
                        <a:t> 9 al Sai e 3 in sezioni per disabili)</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35826">
                <a:tc>
                  <a:txBody>
                    <a:bodyPr/>
                    <a:lstStyle/>
                    <a:p>
                      <a:pPr algn="just">
                        <a:spcAft>
                          <a:spcPts val="0"/>
                        </a:spcAft>
                      </a:pPr>
                      <a:r>
                        <a:rPr lang="it-IT" sz="1800" dirty="0">
                          <a:latin typeface="Garamond"/>
                          <a:ea typeface="Calibri"/>
                        </a:rPr>
                        <a:t>Roma </a:t>
                      </a:r>
                      <a:r>
                        <a:rPr lang="it-IT" sz="1800" dirty="0" smtClean="0">
                          <a:latin typeface="Garamond"/>
                          <a:ea typeface="Calibri"/>
                        </a:rPr>
                        <a:t>Rebibbia</a:t>
                      </a:r>
                      <a:r>
                        <a:rPr lang="it-IT" sz="1800" baseline="0" dirty="0" smtClean="0">
                          <a:latin typeface="Garamond"/>
                          <a:ea typeface="Calibri"/>
                        </a:rPr>
                        <a:t> CC</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42</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35826">
                <a:tc>
                  <a:txBody>
                    <a:bodyPr/>
                    <a:lstStyle/>
                    <a:p>
                      <a:pPr algn="just">
                        <a:spcAft>
                          <a:spcPts val="0"/>
                        </a:spcAft>
                      </a:pPr>
                      <a:r>
                        <a:rPr lang="it-IT" sz="1800" dirty="0" smtClean="0">
                          <a:latin typeface="Garamond"/>
                          <a:ea typeface="Calibri"/>
                        </a:rPr>
                        <a:t>Bancali (Sassari) </a:t>
                      </a:r>
                      <a:r>
                        <a:rPr lang="it-IT" sz="1800" dirty="0">
                          <a:latin typeface="Garamond"/>
                          <a:ea typeface="Calibri"/>
                        </a:rPr>
                        <a:t>CC</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87</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35826">
                <a:tc>
                  <a:txBody>
                    <a:bodyPr/>
                    <a:lstStyle/>
                    <a:p>
                      <a:pPr algn="just">
                        <a:spcAft>
                          <a:spcPts val="0"/>
                        </a:spcAft>
                      </a:pPr>
                      <a:r>
                        <a:rPr lang="it-IT" sz="1800">
                          <a:latin typeface="Garamond"/>
                          <a:ea typeface="Calibri"/>
                        </a:rPr>
                        <a:t>Spoleto CR</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83</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35826">
                <a:tc>
                  <a:txBody>
                    <a:bodyPr/>
                    <a:lstStyle/>
                    <a:p>
                      <a:pPr algn="just">
                        <a:spcAft>
                          <a:spcPts val="0"/>
                        </a:spcAft>
                      </a:pPr>
                      <a:r>
                        <a:rPr lang="it-IT" sz="1800">
                          <a:latin typeface="Garamond"/>
                          <a:ea typeface="Calibri"/>
                        </a:rPr>
                        <a:t>Terni CC</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a:latin typeface="Garamond"/>
                          <a:ea typeface="Calibri"/>
                        </a:rPr>
                        <a:t>27</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35826">
                <a:tc>
                  <a:txBody>
                    <a:bodyPr/>
                    <a:lstStyle/>
                    <a:p>
                      <a:pPr algn="just">
                        <a:spcAft>
                          <a:spcPts val="0"/>
                        </a:spcAft>
                      </a:pPr>
                      <a:r>
                        <a:rPr lang="it-IT" sz="1800">
                          <a:latin typeface="Garamond"/>
                          <a:ea typeface="Calibri"/>
                        </a:rPr>
                        <a:t>Tolmezzo CC</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12+</a:t>
                      </a:r>
                      <a:r>
                        <a:rPr lang="it-IT" sz="1800" baseline="0" dirty="0" smtClean="0">
                          <a:latin typeface="Garamond"/>
                          <a:ea typeface="Calibri"/>
                        </a:rPr>
                        <a:t> 5 internati</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35826">
                <a:tc>
                  <a:txBody>
                    <a:bodyPr/>
                    <a:lstStyle/>
                    <a:p>
                      <a:pPr algn="just">
                        <a:spcAft>
                          <a:spcPts val="0"/>
                        </a:spcAft>
                      </a:pPr>
                      <a:r>
                        <a:rPr lang="it-IT" sz="1800">
                          <a:latin typeface="Garamond"/>
                          <a:ea typeface="Calibri"/>
                        </a:rPr>
                        <a:t>Viterbo CC</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dirty="0" smtClean="0">
                          <a:latin typeface="Garamond"/>
                          <a:ea typeface="Calibri"/>
                        </a:rPr>
                        <a:t>49</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335826">
                <a:tc>
                  <a:txBody>
                    <a:bodyPr/>
                    <a:lstStyle/>
                    <a:p>
                      <a:pPr algn="just">
                        <a:spcAft>
                          <a:spcPts val="0"/>
                        </a:spcAft>
                      </a:pPr>
                      <a:r>
                        <a:rPr lang="it-IT" sz="1800" b="1">
                          <a:latin typeface="Garamond"/>
                          <a:ea typeface="Calibri"/>
                        </a:rPr>
                        <a:t>Totale </a:t>
                      </a:r>
                      <a:endParaRPr lang="it-IT" sz="180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800" b="1" dirty="0" smtClean="0">
                          <a:latin typeface="Garamond"/>
                          <a:ea typeface="Calibri"/>
                        </a:rPr>
                        <a:t>753</a:t>
                      </a:r>
                      <a:endParaRPr lang="it-IT" sz="1800" dirty="0">
                        <a:latin typeface="Times New Roman"/>
                        <a:ea typeface="Calibr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14</a:t>
            </a:fld>
            <a:endParaRPr lang="it-IT"/>
          </a:p>
        </p:txBody>
      </p:sp>
    </p:spTree>
    <p:extLst>
      <p:ext uri="{BB962C8B-B14F-4D97-AF65-F5344CB8AC3E}">
        <p14:creationId xmlns:p14="http://schemas.microsoft.com/office/powerpoint/2010/main" val="1205062390"/>
      </p:ext>
    </p:extLst>
  </p:cSld>
  <p:clrMapOvr>
    <a:masterClrMapping/>
  </p:clrMapOvr>
  <p:transition spd="slow">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8864" y="404664"/>
            <a:ext cx="8229600" cy="792088"/>
          </a:xfrm>
        </p:spPr>
        <p:txBody>
          <a:bodyPr>
            <a:normAutofit fontScale="90000"/>
          </a:bodyPr>
          <a:lstStyle/>
          <a:p>
            <a:pPr algn="ctr"/>
            <a:r>
              <a:rPr lang="it-IT" dirty="0" smtClean="0"/>
              <a:t>Aree riservate</a:t>
            </a:r>
            <a:r>
              <a:rPr lang="it-IT" i="1" dirty="0" smtClean="0"/>
              <a:t/>
            </a:r>
            <a:br>
              <a:rPr lang="it-IT" i="1" dirty="0" smtClean="0"/>
            </a:br>
            <a:r>
              <a:rPr lang="it-IT" sz="2200" i="1" dirty="0" smtClean="0"/>
              <a:t>(</a:t>
            </a:r>
            <a:r>
              <a:rPr lang="it-IT" sz="2000" i="1" dirty="0" smtClean="0"/>
              <a:t>gennaio 2019)</a:t>
            </a:r>
            <a:endParaRPr lang="it-IT" i="1" dirty="0"/>
          </a:p>
        </p:txBody>
      </p:sp>
      <p:sp>
        <p:nvSpPr>
          <p:cNvPr id="4" name="Segnaposto numero diapositiva 3"/>
          <p:cNvSpPr>
            <a:spLocks noGrp="1"/>
          </p:cNvSpPr>
          <p:nvPr>
            <p:ph type="sldNum" sz="quarter" idx="12"/>
          </p:nvPr>
        </p:nvSpPr>
        <p:spPr/>
        <p:txBody>
          <a:bodyPr/>
          <a:lstStyle/>
          <a:p>
            <a:pPr marL="0" marR="0" lvl="0" indent="0" algn="r" defTabSz="914400" rtl="0" eaLnBrk="1" fontAlgn="base" latinLnBrk="0" hangingPunct="1">
              <a:lnSpc>
                <a:spcPct val="100000"/>
              </a:lnSpc>
              <a:spcBef>
                <a:spcPct val="20000"/>
              </a:spcBef>
              <a:spcAft>
                <a:spcPct val="0"/>
              </a:spcAft>
              <a:buClrTx/>
              <a:buSzTx/>
              <a:buFontTx/>
              <a:buChar char="•"/>
              <a:tabLst/>
              <a:defRPr/>
            </a:pPr>
            <a:fld id="{D362DEF7-9589-4F3C-AF93-B380D881DD83}" type="slidenum">
              <a:rPr kumimoji="0" lang="it-IT" sz="1200" b="0" i="0" u="none" strike="noStrike" kern="1200" cap="none" spc="0" normalizeH="0" baseline="0" noProof="0" smtClean="0">
                <a:ln>
                  <a:noFill/>
                </a:ln>
                <a:solidFill>
                  <a:srgbClr val="04617B">
                    <a:shade val="90000"/>
                  </a:srgbClr>
                </a:solidFill>
                <a:effectLst/>
                <a:uLnTx/>
                <a:uFillTx/>
                <a:latin typeface="Arial" charset="0"/>
                <a:ea typeface="+mn-ea"/>
                <a:cs typeface="Times New Roman" charset="0"/>
              </a:rPr>
              <a:pPr marL="0" marR="0" lvl="0" indent="0" algn="r" defTabSz="914400" rtl="0" eaLnBrk="1" fontAlgn="base" latinLnBrk="0" hangingPunct="1">
                <a:lnSpc>
                  <a:spcPct val="100000"/>
                </a:lnSpc>
                <a:spcBef>
                  <a:spcPct val="20000"/>
                </a:spcBef>
                <a:spcAft>
                  <a:spcPct val="0"/>
                </a:spcAft>
                <a:buClrTx/>
                <a:buSzTx/>
                <a:buFontTx/>
                <a:buChar char="•"/>
                <a:tabLst/>
                <a:defRPr/>
              </a:pPr>
              <a:t>15</a:t>
            </a:fld>
            <a:endParaRPr kumimoji="0" lang="it-IT" sz="1200" b="0" i="0" u="none" strike="noStrike" kern="1200" cap="none" spc="0" normalizeH="0" baseline="0" noProof="0">
              <a:ln>
                <a:noFill/>
              </a:ln>
              <a:solidFill>
                <a:srgbClr val="04617B">
                  <a:shade val="90000"/>
                </a:srgbClr>
              </a:solidFill>
              <a:effectLst/>
              <a:uLnTx/>
              <a:uFillTx/>
              <a:latin typeface="Arial" charset="0"/>
              <a:ea typeface="+mn-ea"/>
              <a:cs typeface="Times New Roman" charset="0"/>
            </a:endParaRPr>
          </a:p>
        </p:txBody>
      </p:sp>
      <p:sp>
        <p:nvSpPr>
          <p:cNvPr id="3" name="Segnaposto contenuto 2"/>
          <p:cNvSpPr>
            <a:spLocks noGrp="1"/>
          </p:cNvSpPr>
          <p:nvPr>
            <p:ph idx="1"/>
          </p:nvPr>
        </p:nvSpPr>
        <p:spPr>
          <a:xfrm>
            <a:off x="457200" y="2204864"/>
            <a:ext cx="8229600" cy="4119736"/>
          </a:xfrm>
        </p:spPr>
        <p:txBody>
          <a:bodyPr/>
          <a:lstStyle/>
          <a:p>
            <a:r>
              <a:rPr lang="it-IT" dirty="0" smtClean="0"/>
              <a:t>14 aree riservate in 7 istituti</a:t>
            </a:r>
          </a:p>
          <a:p>
            <a:r>
              <a:rPr lang="it-IT" dirty="0" smtClean="0"/>
              <a:t>51 soggetti ristretti, di cui 30 definitivi</a:t>
            </a:r>
            <a:endParaRPr lang="it-IT" dirty="0"/>
          </a:p>
        </p:txBody>
      </p:sp>
    </p:spTree>
    <p:extLst>
      <p:ext uri="{BB962C8B-B14F-4D97-AF65-F5344CB8AC3E}">
        <p14:creationId xmlns:p14="http://schemas.microsoft.com/office/powerpoint/2010/main" val="4128100826"/>
      </p:ext>
    </p:extLst>
  </p:cSld>
  <p:clrMapOvr>
    <a:masterClrMapping/>
  </p:clrMapOvr>
  <p:transition spd="slow">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a:spLocks noGrp="1"/>
          </p:cNvSpPr>
          <p:nvPr>
            <p:ph type="sldNum" sz="quarter" idx="12"/>
          </p:nvPr>
        </p:nvSpPr>
        <p:spPr/>
        <p:txBody>
          <a:bodyPr/>
          <a:lstStyle/>
          <a:p>
            <a:pPr>
              <a:defRPr/>
            </a:pPr>
            <a:fld id="{9DEA5141-060C-4C69-B9C1-C9C7D1E0BBD4}" type="slidenum">
              <a:rPr lang="it-IT" smtClean="0">
                <a:latin typeface="Arial" pitchFamily="34" charset="0"/>
                <a:cs typeface="Times New Roman" pitchFamily="18" charset="0"/>
              </a:rPr>
              <a:pPr>
                <a:defRPr/>
              </a:pPr>
              <a:t>16</a:t>
            </a:fld>
            <a:endParaRPr lang="it-IT">
              <a:latin typeface="Arial" pitchFamily="34" charset="0"/>
              <a:cs typeface="Times New Roman" pitchFamily="18" charset="0"/>
            </a:endParaRPr>
          </a:p>
        </p:txBody>
      </p:sp>
      <p:sp>
        <p:nvSpPr>
          <p:cNvPr id="11267" name="Rectangle 2"/>
          <p:cNvSpPr>
            <a:spLocks noGrp="1" noChangeArrowheads="1"/>
          </p:cNvSpPr>
          <p:nvPr>
            <p:ph type="title"/>
          </p:nvPr>
        </p:nvSpPr>
        <p:spPr>
          <a:xfrm>
            <a:off x="304800" y="0"/>
            <a:ext cx="8382000" cy="714375"/>
          </a:xfrm>
        </p:spPr>
        <p:txBody>
          <a:bodyPr/>
          <a:lstStyle/>
          <a:p>
            <a:pPr eaLnBrk="1" hangingPunct="1"/>
            <a:r>
              <a:rPr lang="it-IT" sz="2400" b="1"/>
              <a:t>Prescrizioni relative ai</a:t>
            </a:r>
            <a:r>
              <a:rPr lang="it-IT" sz="2400" b="1">
                <a:solidFill>
                  <a:srgbClr val="FF0000"/>
                </a:solidFill>
              </a:rPr>
              <a:t> rapporti tra detenuto e mondo esterno</a:t>
            </a:r>
          </a:p>
        </p:txBody>
      </p:sp>
      <p:sp>
        <p:nvSpPr>
          <p:cNvPr id="1126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13402" name="Group 90"/>
          <p:cNvGraphicFramePr>
            <a:graphicFrameLocks noGrp="1"/>
          </p:cNvGraphicFramePr>
          <p:nvPr>
            <p:ph idx="1"/>
            <p:extLst>
              <p:ext uri="{D42A27DB-BD31-4B8C-83A1-F6EECF244321}">
                <p14:modId xmlns:p14="http://schemas.microsoft.com/office/powerpoint/2010/main" val="2588409032"/>
              </p:ext>
            </p:extLst>
          </p:nvPr>
        </p:nvGraphicFramePr>
        <p:xfrm>
          <a:off x="395536" y="836711"/>
          <a:ext cx="8496944" cy="5782058"/>
        </p:xfrm>
        <a:graphic>
          <a:graphicData uri="http://schemas.openxmlformats.org/drawingml/2006/table">
            <a:tbl>
              <a:tblPr/>
              <a:tblGrid>
                <a:gridCol w="2913238">
                  <a:extLst>
                    <a:ext uri="{9D8B030D-6E8A-4147-A177-3AD203B41FA5}">
                      <a16:colId xmlns:a16="http://schemas.microsoft.com/office/drawing/2014/main" xmlns="" val="20000"/>
                    </a:ext>
                  </a:extLst>
                </a:gridCol>
                <a:gridCol w="2913238">
                  <a:extLst>
                    <a:ext uri="{9D8B030D-6E8A-4147-A177-3AD203B41FA5}">
                      <a16:colId xmlns:a16="http://schemas.microsoft.com/office/drawing/2014/main" xmlns="" val="20001"/>
                    </a:ext>
                  </a:extLst>
                </a:gridCol>
                <a:gridCol w="2670468">
                  <a:extLst>
                    <a:ext uri="{9D8B030D-6E8A-4147-A177-3AD203B41FA5}">
                      <a16:colId xmlns:a16="http://schemas.microsoft.com/office/drawing/2014/main" xmlns="" val="20002"/>
                    </a:ext>
                  </a:extLst>
                </a:gridCol>
              </a:tblGrid>
              <a:tr h="4379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000" b="0" i="0"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Regime ordinario</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Regime speciale</a:t>
                      </a:r>
                    </a:p>
                  </a:txBody>
                  <a:tcPr marT="45718" marB="4571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2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Colloqui personali</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73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sng" strike="noStrike" cap="none" normalizeH="0" baseline="0" dirty="0">
                          <a:ln>
                            <a:noFill/>
                          </a:ln>
                          <a:solidFill>
                            <a:schemeClr val="tx1"/>
                          </a:solidFill>
                          <a:effectLst/>
                          <a:latin typeface="Arial" charset="0"/>
                        </a:rPr>
                        <a:t>Numero al mese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a:ln>
                            <a:noFill/>
                          </a:ln>
                          <a:solidFill>
                            <a:schemeClr val="tx1"/>
                          </a:solidFill>
                          <a:effectLst/>
                          <a:latin typeface="Arial" charset="0"/>
                        </a:rPr>
                        <a:t>6</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a:ln>
                            <a:noFill/>
                          </a:ln>
                          <a:solidFill>
                            <a:srgbClr val="FF0000"/>
                          </a:solidFill>
                          <a:effectLst/>
                          <a:latin typeface="Arial" charset="0"/>
                        </a:rPr>
                        <a:t>1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064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sng" strike="noStrike" cap="none" normalizeH="0" baseline="0" dirty="0">
                          <a:ln>
                            <a:noFill/>
                          </a:ln>
                          <a:solidFill>
                            <a:schemeClr val="tx1"/>
                          </a:solidFill>
                          <a:effectLst/>
                          <a:latin typeface="Arial" charset="0"/>
                        </a:rPr>
                        <a:t>Interlocutori</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Familiari, conviventi;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Soggetti diversi se ragionevoli motivi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Familiari e conviventi;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Soggetti diversi solo per casi eccezionali;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a:ln>
                            <a:noFill/>
                          </a:ln>
                          <a:solidFill>
                            <a:srgbClr val="FF0000"/>
                          </a:solidFill>
                          <a:effectLst/>
                          <a:latin typeface="Arial" charset="0"/>
                        </a:rPr>
                        <a:t>[Difensori </a:t>
                      </a:r>
                      <a:r>
                        <a:rPr kumimoji="0" lang="it-IT" sz="1600" b="1" i="0" u="none" strike="noStrike" cap="none" normalizeH="0" baseline="0" dirty="0" err="1">
                          <a:ln>
                            <a:noFill/>
                          </a:ln>
                          <a:solidFill>
                            <a:srgbClr val="FF0000"/>
                          </a:solidFill>
                          <a:effectLst/>
                          <a:latin typeface="Arial" charset="0"/>
                        </a:rPr>
                        <a:t>max</a:t>
                      </a:r>
                      <a:r>
                        <a:rPr kumimoji="0" lang="it-IT" sz="1600" b="1" i="0" u="none" strike="noStrike" cap="none" normalizeH="0" baseline="0" dirty="0">
                          <a:ln>
                            <a:noFill/>
                          </a:ln>
                          <a:solidFill>
                            <a:srgbClr val="FF0000"/>
                          </a:solidFill>
                          <a:effectLst/>
                          <a:latin typeface="Arial" charset="0"/>
                        </a:rPr>
                        <a:t> 3 x </a:t>
                      </a:r>
                      <a:r>
                        <a:rPr kumimoji="0" lang="it-IT" sz="1600" b="1" i="0" u="none" strike="noStrike" cap="none" normalizeH="0" baseline="0" dirty="0" err="1">
                          <a:ln>
                            <a:noFill/>
                          </a:ln>
                          <a:solidFill>
                            <a:srgbClr val="FF0000"/>
                          </a:solidFill>
                          <a:effectLst/>
                          <a:latin typeface="Arial" charset="0"/>
                        </a:rPr>
                        <a:t>sett</a:t>
                      </a:r>
                      <a:r>
                        <a:rPr kumimoji="0" lang="it-IT" sz="1600" b="1" i="0" u="none" strike="noStrike" cap="none" normalizeH="0" baseline="0" dirty="0">
                          <a:ln>
                            <a:noFill/>
                          </a:ln>
                          <a:solidFill>
                            <a:srgbClr val="FF0000"/>
                          </a:solidFill>
                          <a:effectLst/>
                          <a:latin typeface="Arial" charset="0"/>
                        </a:rPr>
                        <a: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02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sng" strike="noStrike" cap="none" normalizeH="0" baseline="0" dirty="0">
                          <a:ln>
                            <a:noFill/>
                          </a:ln>
                          <a:solidFill>
                            <a:schemeClr val="tx1"/>
                          </a:solidFill>
                          <a:effectLst/>
                          <a:latin typeface="Arial" charset="0"/>
                        </a:rPr>
                        <a:t>Modalità</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Controllo visivo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Senza mezzi divisori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Controllo visivo/ vetro divisorio/ videoregistrazione</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02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Colloqui telefonici</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4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853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Corrispondenza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Può essere vistata con singola autorizzazione </a:t>
                      </a:r>
                      <a:r>
                        <a:rPr kumimoji="0" lang="it-IT" sz="1600" b="0" i="0" u="none" strike="noStrike" cap="none" normalizeH="0" baseline="0" dirty="0" err="1">
                          <a:ln>
                            <a:noFill/>
                          </a:ln>
                          <a:solidFill>
                            <a:schemeClr val="tx1"/>
                          </a:solidFill>
                          <a:effectLst/>
                          <a:latin typeface="Arial" charset="0"/>
                        </a:rPr>
                        <a:t>a.g</a:t>
                      </a:r>
                      <a:r>
                        <a:rPr kumimoji="0" lang="it-IT" sz="1600" b="0" i="0" u="none" strike="noStrike" cap="none" normalizeH="0" baseline="0" dirty="0">
                          <a:ln>
                            <a:noFill/>
                          </a:ln>
                          <a:solidFill>
                            <a:schemeClr val="tx1"/>
                          </a:solidFill>
                          <a:effectLst/>
                          <a:latin typeface="Arial" charset="0"/>
                        </a:rPr>
                        <a: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Sempre vistata con generale autorizzazione </a:t>
                      </a:r>
                      <a:r>
                        <a:rPr kumimoji="0" lang="it-IT" sz="1600" b="0" i="0" u="none" strike="noStrike" cap="none" normalizeH="0" baseline="0" dirty="0" err="1">
                          <a:ln>
                            <a:noFill/>
                          </a:ln>
                          <a:solidFill>
                            <a:schemeClr val="tx1"/>
                          </a:solidFill>
                          <a:effectLst/>
                          <a:latin typeface="Arial" charset="0"/>
                        </a:rPr>
                        <a:t>a.g.</a:t>
                      </a:r>
                      <a:endParaRPr kumimoji="0" lang="it-IT" sz="1600" b="0" i="0" u="none" strike="noStrike" cap="none" normalizeH="0" baseline="0" dirty="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11744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Ricezione beni dall’esterno</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4 pacchi </a:t>
                      </a:r>
                      <a:r>
                        <a:rPr kumimoji="0" lang="it-IT" sz="1600" b="0" i="0" u="none" strike="noStrike" cap="none" normalizeH="0" baseline="0" dirty="0" err="1">
                          <a:ln>
                            <a:noFill/>
                          </a:ln>
                          <a:solidFill>
                            <a:schemeClr val="tx1"/>
                          </a:solidFill>
                          <a:effectLst/>
                          <a:latin typeface="Arial" charset="0"/>
                        </a:rPr>
                        <a:t>max</a:t>
                      </a:r>
                      <a:r>
                        <a:rPr kumimoji="0" lang="it-IT" sz="1600" b="0" i="0" u="none" strike="noStrike" cap="none" normalizeH="0" baseline="0" dirty="0">
                          <a:ln>
                            <a:noFill/>
                          </a:ln>
                          <a:solidFill>
                            <a:schemeClr val="tx1"/>
                          </a:solidFill>
                          <a:effectLst/>
                          <a:latin typeface="Arial" charset="0"/>
                        </a:rPr>
                        <a:t> 20kg</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a:ln>
                            <a:noFill/>
                          </a:ln>
                          <a:solidFill>
                            <a:schemeClr val="tx1"/>
                          </a:solidFill>
                          <a:effectLst/>
                          <a:latin typeface="Arial" charset="0"/>
                        </a:rPr>
                        <a:t>2 pacchi </a:t>
                      </a:r>
                      <a:r>
                        <a:rPr kumimoji="0" lang="it-IT" sz="1600" b="0" i="0" u="none" strike="noStrike" cap="none" normalizeH="0" baseline="0" dirty="0" err="1">
                          <a:ln>
                            <a:noFill/>
                          </a:ln>
                          <a:solidFill>
                            <a:schemeClr val="tx1"/>
                          </a:solidFill>
                          <a:effectLst/>
                          <a:latin typeface="Arial" charset="0"/>
                        </a:rPr>
                        <a:t>max</a:t>
                      </a:r>
                      <a:r>
                        <a:rPr kumimoji="0" lang="it-IT" sz="1600" b="0" i="0" u="none" strike="noStrike" cap="none" normalizeH="0" baseline="0" dirty="0">
                          <a:ln>
                            <a:noFill/>
                          </a:ln>
                          <a:solidFill>
                            <a:schemeClr val="tx1"/>
                          </a:solidFill>
                          <a:effectLst/>
                          <a:latin typeface="Arial" charset="0"/>
                        </a:rPr>
                        <a:t> 10kg)</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transition spd="slow">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p:txBody>
          <a:bodyPr/>
          <a:lstStyle/>
          <a:p>
            <a:pPr>
              <a:defRPr/>
            </a:pPr>
            <a:fld id="{482E06F8-7FEA-4FF5-B218-23E1FBDF6526}" type="slidenum">
              <a:rPr lang="it-IT" smtClean="0">
                <a:latin typeface="Arial" pitchFamily="34" charset="0"/>
                <a:cs typeface="Times New Roman" pitchFamily="18" charset="0"/>
              </a:rPr>
              <a:pPr>
                <a:defRPr/>
              </a:pPr>
              <a:t>17</a:t>
            </a:fld>
            <a:endParaRPr lang="it-IT">
              <a:latin typeface="Arial" pitchFamily="34" charset="0"/>
              <a:cs typeface="Times New Roman" pitchFamily="18" charset="0"/>
            </a:endParaRPr>
          </a:p>
        </p:txBody>
      </p:sp>
      <p:sp>
        <p:nvSpPr>
          <p:cNvPr id="12291" name="Rectangle 2"/>
          <p:cNvSpPr>
            <a:spLocks noGrp="1" noChangeArrowheads="1"/>
          </p:cNvSpPr>
          <p:nvPr>
            <p:ph type="title"/>
          </p:nvPr>
        </p:nvSpPr>
        <p:spPr>
          <a:xfrm>
            <a:off x="457200" y="142875"/>
            <a:ext cx="8229600" cy="1000125"/>
          </a:xfrm>
        </p:spPr>
        <p:txBody>
          <a:bodyPr/>
          <a:lstStyle/>
          <a:p>
            <a:pPr algn="l" eaLnBrk="1" hangingPunct="1"/>
            <a:r>
              <a:rPr lang="it-IT" sz="2800" b="1"/>
              <a:t>Prescrizioni relative ai </a:t>
            </a:r>
            <a:r>
              <a:rPr lang="it-IT" sz="2800" b="1">
                <a:solidFill>
                  <a:srgbClr val="FF0000"/>
                </a:solidFill>
              </a:rPr>
              <a:t>rapporti tra detenuti</a:t>
            </a:r>
          </a:p>
        </p:txBody>
      </p:sp>
      <p:graphicFrame>
        <p:nvGraphicFramePr>
          <p:cNvPr id="16441" name="Group 57"/>
          <p:cNvGraphicFramePr>
            <a:graphicFrameLocks noGrp="1"/>
          </p:cNvGraphicFramePr>
          <p:nvPr>
            <p:ph type="tbl" idx="1"/>
            <p:extLst>
              <p:ext uri="{D42A27DB-BD31-4B8C-83A1-F6EECF244321}">
                <p14:modId xmlns:p14="http://schemas.microsoft.com/office/powerpoint/2010/main" val="128023191"/>
              </p:ext>
            </p:extLst>
          </p:nvPr>
        </p:nvGraphicFramePr>
        <p:xfrm>
          <a:off x="381000" y="1600200"/>
          <a:ext cx="8305800" cy="4525963"/>
        </p:xfrm>
        <a:graphic>
          <a:graphicData uri="http://schemas.openxmlformats.org/drawingml/2006/table">
            <a:tbl>
              <a:tblPr/>
              <a:tblGrid>
                <a:gridCol w="2057400">
                  <a:extLst>
                    <a:ext uri="{9D8B030D-6E8A-4147-A177-3AD203B41FA5}">
                      <a16:colId xmlns:a16="http://schemas.microsoft.com/office/drawing/2014/main" xmlns="" val="20000"/>
                    </a:ext>
                  </a:extLst>
                </a:gridCol>
                <a:gridCol w="3141663">
                  <a:extLst>
                    <a:ext uri="{9D8B030D-6E8A-4147-A177-3AD203B41FA5}">
                      <a16:colId xmlns:a16="http://schemas.microsoft.com/office/drawing/2014/main" xmlns="" val="20001"/>
                    </a:ext>
                  </a:extLst>
                </a:gridCol>
                <a:gridCol w="3106737">
                  <a:extLst>
                    <a:ext uri="{9D8B030D-6E8A-4147-A177-3AD203B41FA5}">
                      <a16:colId xmlns:a16="http://schemas.microsoft.com/office/drawing/2014/main" xmlns="" val="20002"/>
                    </a:ext>
                  </a:extLst>
                </a:gridCol>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Regime  ordinario</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a:ln>
                            <a:noFill/>
                          </a:ln>
                          <a:solidFill>
                            <a:schemeClr val="tx1"/>
                          </a:solidFill>
                          <a:effectLst/>
                          <a:latin typeface="Arial" charset="0"/>
                        </a:rPr>
                        <a:t> </a:t>
                      </a:r>
                      <a:r>
                        <a:rPr kumimoji="0" lang="it-IT" sz="2000" b="1" i="0" u="none" strike="noStrike" cap="none" normalizeH="0" baseline="0">
                          <a:ln>
                            <a:noFill/>
                          </a:ln>
                          <a:solidFill>
                            <a:schemeClr val="tx1"/>
                          </a:solidFill>
                          <a:effectLst/>
                          <a:latin typeface="Arial" charset="0"/>
                        </a:rPr>
                        <a:t>Regime speciale</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50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a:ln>
                            <a:noFill/>
                          </a:ln>
                          <a:solidFill>
                            <a:schemeClr val="tx1"/>
                          </a:solidFill>
                          <a:effectLst/>
                          <a:latin typeface="Arial" charset="0"/>
                        </a:rPr>
                        <a:t>Rappresentanze detenuti</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Arial" charset="0"/>
                        </a:rPr>
                        <a:t>Nomina con sorteggio</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Arial" charset="0"/>
                        </a:rPr>
                        <a:t>Esclusione</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50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a:ln>
                            <a:noFill/>
                          </a:ln>
                          <a:solidFill>
                            <a:schemeClr val="tx1"/>
                          </a:solidFill>
                          <a:effectLst/>
                          <a:latin typeface="Arial" charset="0"/>
                        </a:rPr>
                        <a:t>Permanenza all’aperto</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err="1">
                          <a:ln>
                            <a:noFill/>
                          </a:ln>
                          <a:solidFill>
                            <a:schemeClr val="tx1"/>
                          </a:solidFill>
                          <a:effectLst/>
                          <a:latin typeface="Arial" charset="0"/>
                        </a:rPr>
                        <a:t>Min</a:t>
                      </a:r>
                      <a:r>
                        <a:rPr kumimoji="0" lang="it-IT" sz="1800" b="0" i="0" u="none" strike="noStrike" cap="none" normalizeH="0" baseline="0" dirty="0">
                          <a:ln>
                            <a:noFill/>
                          </a:ln>
                          <a:solidFill>
                            <a:schemeClr val="tx1"/>
                          </a:solidFill>
                          <a:effectLst/>
                          <a:latin typeface="Arial" charset="0"/>
                        </a:rPr>
                        <a:t> 2 ore (regola oggi è della permanenza fuori dalla cella);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a:ln>
                            <a:noFill/>
                          </a:ln>
                          <a:solidFill>
                            <a:schemeClr val="tx1"/>
                          </a:solidFill>
                          <a:effectLst/>
                          <a:latin typeface="Arial" charset="0"/>
                        </a:rPr>
                        <a:t>in gruppo</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Arial" charset="0"/>
                        </a:rPr>
                        <a:t>Max 2 ore</a:t>
                      </a:r>
                      <a:r>
                        <a:rPr kumimoji="0" lang="it-IT" sz="1800" b="1" i="0" u="none" strike="noStrike" cap="none" normalizeH="0" baseline="0" dirty="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Arial" charset="0"/>
                        </a:rPr>
                        <a:t>gruppo non &gt; 4</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ransition spd="slow">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57188" y="214313"/>
            <a:ext cx="8301037" cy="500062"/>
          </a:xfrm>
        </p:spPr>
        <p:txBody>
          <a:bodyPr rtlCol="0">
            <a:normAutofit fontScale="90000"/>
          </a:bodyPr>
          <a:lstStyle/>
          <a:p>
            <a:pPr algn="ctr">
              <a:defRPr/>
            </a:pPr>
            <a:r>
              <a:rPr lang="it-IT" sz="3200" b="1" dirty="0"/>
              <a:t>Attuale formulazione dell’art. 41 </a:t>
            </a:r>
            <a:r>
              <a:rPr lang="it-IT" sz="3200" b="1" i="1" dirty="0"/>
              <a:t>bis </a:t>
            </a:r>
            <a:r>
              <a:rPr lang="it-IT" sz="3200" cap="none" dirty="0"/>
              <a:t>(comma 2)</a:t>
            </a:r>
            <a:endParaRPr lang="it-IT" cap="none" dirty="0"/>
          </a:p>
        </p:txBody>
      </p:sp>
      <p:sp>
        <p:nvSpPr>
          <p:cNvPr id="3075" name="Segnaposto contenuto 4"/>
          <p:cNvSpPr>
            <a:spLocks noGrp="1"/>
          </p:cNvSpPr>
          <p:nvPr>
            <p:ph idx="1"/>
          </p:nvPr>
        </p:nvSpPr>
        <p:spPr>
          <a:xfrm>
            <a:off x="357188" y="908720"/>
            <a:ext cx="8329612" cy="5616624"/>
          </a:xfrm>
        </p:spPr>
        <p:txBody>
          <a:bodyPr>
            <a:normAutofit/>
          </a:bodyPr>
          <a:lstStyle/>
          <a:p>
            <a:pPr marL="0" indent="0" algn="just" eaLnBrk="1" hangingPunct="1">
              <a:spcBef>
                <a:spcPct val="0"/>
              </a:spcBef>
              <a:buFont typeface="Arial" charset="0"/>
              <a:buNone/>
            </a:pPr>
            <a:r>
              <a:rPr lang="it-IT" sz="2000" dirty="0">
                <a:solidFill>
                  <a:schemeClr val="tx2">
                    <a:lumMod val="75000"/>
                  </a:schemeClr>
                </a:solidFill>
              </a:rPr>
              <a:t>Quando ricorrano gravi motivi di ordine e di sicurezza pubblica, anche a richiesta del Ministro dell’interno, il Ministro della giustizia ha altresì la facoltà di sospendere, in tutto o in parte, nei confronti dei detenuti o internati per taluno dei delitti di cui al [primo periodo del] </a:t>
            </a:r>
            <a:r>
              <a:rPr lang="it-IT" sz="2000" dirty="0" err="1">
                <a:solidFill>
                  <a:schemeClr val="tx2">
                    <a:lumMod val="75000"/>
                  </a:schemeClr>
                </a:solidFill>
              </a:rPr>
              <a:t>co</a:t>
            </a:r>
            <a:r>
              <a:rPr lang="it-IT" sz="2000" dirty="0">
                <a:solidFill>
                  <a:schemeClr val="tx2">
                    <a:lumMod val="75000"/>
                  </a:schemeClr>
                </a:solidFill>
              </a:rPr>
              <a:t>. 1 dell’art. 4 </a:t>
            </a:r>
            <a:r>
              <a:rPr lang="it-IT" sz="2000" i="1" dirty="0">
                <a:solidFill>
                  <a:schemeClr val="tx2">
                    <a:lumMod val="75000"/>
                  </a:schemeClr>
                </a:solidFill>
              </a:rPr>
              <a:t>bis </a:t>
            </a:r>
            <a:r>
              <a:rPr lang="it-IT" sz="2000" dirty="0">
                <a:solidFill>
                  <a:schemeClr val="tx2">
                    <a:lumMod val="75000"/>
                  </a:schemeClr>
                </a:solidFill>
              </a:rPr>
              <a:t>o comunque per un delitto che sia stato commesso avvalendosi delle condizioni o al fine di agevolare l’associazione di tipo mafioso, in relazione ai quali vi siano elementi tali da far ritenere la sussistenza di collegamenti con un’associazione criminale, terroristica o eversiva, l’applicazione delle regole di trattamento e degli istituti previsti dalla presente legge che possano porsi in concreto contrasto con le esigenze di ordine e di sicurezza. </a:t>
            </a:r>
          </a:p>
          <a:p>
            <a:pPr marL="0" indent="0" algn="just" eaLnBrk="1" hangingPunct="1">
              <a:spcBef>
                <a:spcPct val="0"/>
              </a:spcBef>
              <a:buFont typeface="Arial" charset="0"/>
              <a:buNone/>
            </a:pPr>
            <a:r>
              <a:rPr lang="it-IT" sz="2000" dirty="0">
                <a:solidFill>
                  <a:schemeClr val="tx2">
                    <a:lumMod val="75000"/>
                  </a:schemeClr>
                </a:solidFill>
              </a:rPr>
              <a:t>La sospensione comporta le restrizioni necessarie per il soddisfacimento delle predette esigenze e per impedire i collegamenti con l’associazione di cui al periodo precedente. </a:t>
            </a:r>
          </a:p>
          <a:p>
            <a:pPr marL="0" indent="0" algn="just" eaLnBrk="1" hangingPunct="1">
              <a:spcBef>
                <a:spcPct val="0"/>
              </a:spcBef>
              <a:buFont typeface="Arial" charset="0"/>
              <a:buNone/>
            </a:pPr>
            <a:r>
              <a:rPr lang="it-IT" sz="2000" b="1" dirty="0">
                <a:solidFill>
                  <a:srgbClr val="FF0000"/>
                </a:solidFill>
              </a:rPr>
              <a:t>In caso di unificazione di pene concorrenti o di concorrenza di più titoli di custodia cautelare, la sospensione può essere disposta anche quando sia stata espiata la parte di pena o di misura cautelare relativa ai delitti indicati nell’articolo 4 </a:t>
            </a:r>
            <a:r>
              <a:rPr lang="it-IT" sz="2000" b="1" i="1" dirty="0">
                <a:solidFill>
                  <a:srgbClr val="FF0000"/>
                </a:solidFill>
              </a:rPr>
              <a:t>bis</a:t>
            </a:r>
            <a:r>
              <a:rPr lang="it-IT" sz="2000" i="1" dirty="0">
                <a:solidFill>
                  <a:schemeClr val="tx2">
                    <a:lumMod val="75000"/>
                  </a:schemeClr>
                </a:solidFill>
              </a:rPr>
              <a:t>.</a:t>
            </a:r>
            <a:endParaRPr lang="it-IT" sz="2000" dirty="0">
              <a:solidFill>
                <a:schemeClr val="tx2">
                  <a:lumMod val="75000"/>
                </a:schemeClr>
              </a:solidFill>
            </a:endParaRPr>
          </a:p>
        </p:txBody>
      </p:sp>
      <p:sp>
        <p:nvSpPr>
          <p:cNvPr id="5" name="Segnaposto numero diapositiva 4"/>
          <p:cNvSpPr>
            <a:spLocks noGrp="1"/>
          </p:cNvSpPr>
          <p:nvPr>
            <p:ph type="sldNum" sz="quarter" idx="4294967295"/>
          </p:nvPr>
        </p:nvSpPr>
        <p:spPr>
          <a:xfrm>
            <a:off x="8129016" y="5734050"/>
            <a:ext cx="609600" cy="521208"/>
          </a:xfrm>
          <a:prstGeom prst="rect">
            <a:avLst/>
          </a:prstGeom>
        </p:spPr>
        <p:txBody>
          <a:bodyPr/>
          <a:lstStyle/>
          <a:p>
            <a:pPr>
              <a:defRPr/>
            </a:pPr>
            <a:fld id="{B46FBEE4-BA85-4F9B-8A50-9CA090926309}" type="slidenum">
              <a:rPr lang="it-IT" smtClean="0"/>
              <a:pPr>
                <a:defRPr/>
              </a:pPr>
              <a:t>18</a:t>
            </a:fld>
            <a:endParaRPr lang="it-IT"/>
          </a:p>
        </p:txBody>
      </p:sp>
    </p:spTree>
    <p:extLst>
      <p:ext uri="{BB962C8B-B14F-4D97-AF65-F5344CB8AC3E}">
        <p14:creationId xmlns:p14="http://schemas.microsoft.com/office/powerpoint/2010/main" val="28422369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3209" y="461298"/>
            <a:ext cx="8229600" cy="511175"/>
          </a:xfrm>
        </p:spPr>
        <p:txBody>
          <a:bodyPr rtlCol="0">
            <a:normAutofit fontScale="90000"/>
          </a:bodyPr>
          <a:lstStyle/>
          <a:p>
            <a:pPr eaLnBrk="1" fontAlgn="auto" hangingPunct="1">
              <a:spcAft>
                <a:spcPts val="0"/>
              </a:spcAft>
              <a:defRPr/>
            </a:pPr>
            <a:r>
              <a:rPr lang="it-IT" dirty="0"/>
              <a:t>Comma 2 </a:t>
            </a:r>
            <a:r>
              <a:rPr lang="it-IT" i="1" dirty="0" err="1"/>
              <a:t>quater</a:t>
            </a:r>
            <a:r>
              <a:rPr lang="it-IT" i="1" dirty="0"/>
              <a:t> (1/3)</a:t>
            </a:r>
          </a:p>
        </p:txBody>
      </p:sp>
      <p:sp>
        <p:nvSpPr>
          <p:cNvPr id="13315" name="Segnaposto contenuto 2"/>
          <p:cNvSpPr>
            <a:spLocks noGrp="1"/>
          </p:cNvSpPr>
          <p:nvPr>
            <p:ph idx="1"/>
          </p:nvPr>
        </p:nvSpPr>
        <p:spPr>
          <a:xfrm>
            <a:off x="457200" y="1071563"/>
            <a:ext cx="8229600" cy="5054600"/>
          </a:xfrm>
        </p:spPr>
        <p:txBody>
          <a:bodyPr anchor="ctr"/>
          <a:lstStyle/>
          <a:p>
            <a:pPr marL="0" indent="0" algn="just" eaLnBrk="1" hangingPunct="1">
              <a:spcBef>
                <a:spcPct val="0"/>
              </a:spcBef>
              <a:buFont typeface="Arial" charset="0"/>
              <a:buNone/>
            </a:pPr>
            <a:endParaRPr lang="it-IT" sz="1800" dirty="0"/>
          </a:p>
          <a:p>
            <a:pPr marL="0" indent="0" algn="just" eaLnBrk="1" hangingPunct="1">
              <a:lnSpc>
                <a:spcPct val="150000"/>
              </a:lnSpc>
              <a:spcBef>
                <a:spcPct val="0"/>
              </a:spcBef>
              <a:buFont typeface="Arial" charset="0"/>
              <a:buNone/>
            </a:pPr>
            <a:r>
              <a:rPr lang="it-IT" sz="2000" dirty="0"/>
              <a:t>I detenuti sottoposti al regime speciale di detenzione devono essere ristretti all’interno di istituti a loro esclusivamente dedicati, collocati preferibilmente in aree insulari, ovvero comunque all’interno di sezioni speciali e logisticamente separate dal resto dell’istituto e custoditi da reparti specializzati della polizia penitenziaria. </a:t>
            </a:r>
          </a:p>
        </p:txBody>
      </p:sp>
    </p:spTree>
    <p:extLst>
      <p:ext uri="{BB962C8B-B14F-4D97-AF65-F5344CB8AC3E}">
        <p14:creationId xmlns:p14="http://schemas.microsoft.com/office/powerpoint/2010/main" val="510062595"/>
      </p:ext>
    </p:extLst>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Baskerville Old Face" pitchFamily="18" charset="0"/>
              </a:rPr>
              <a:t>A COSA SERVE IL 41 BIS?</a:t>
            </a:r>
          </a:p>
        </p:txBody>
      </p:sp>
      <p:sp>
        <p:nvSpPr>
          <p:cNvPr id="3" name="Segnaposto contenuto 2"/>
          <p:cNvSpPr>
            <a:spLocks noGrp="1"/>
          </p:cNvSpPr>
          <p:nvPr>
            <p:ph idx="1"/>
          </p:nvPr>
        </p:nvSpPr>
        <p:spPr/>
        <p:txBody>
          <a:bodyPr/>
          <a:lstStyle/>
          <a:p>
            <a:pPr>
              <a:buNone/>
            </a:pPr>
            <a:endParaRPr lang="it-IT" dirty="0"/>
          </a:p>
          <a:p>
            <a:pPr>
              <a:buNone/>
            </a:pPr>
            <a:endParaRPr lang="it-IT" dirty="0"/>
          </a:p>
          <a:p>
            <a:pPr>
              <a:buNone/>
            </a:pPr>
            <a:endParaRPr lang="it-IT" dirty="0"/>
          </a:p>
          <a:p>
            <a:pPr algn="ctr">
              <a:buNone/>
            </a:pPr>
            <a:r>
              <a:rPr lang="it-IT" dirty="0">
                <a:latin typeface="Baskerville Old Face" pitchFamily="18" charset="0"/>
              </a:rPr>
              <a:t>“....fu stabilito dallo zio </a:t>
            </a:r>
            <a:r>
              <a:rPr lang="it-IT" dirty="0" err="1">
                <a:latin typeface="Baskerville Old Face" pitchFamily="18" charset="0"/>
              </a:rPr>
              <a:t>Totuccio</a:t>
            </a:r>
            <a:r>
              <a:rPr lang="it-IT" dirty="0">
                <a:latin typeface="Baskerville Old Face" pitchFamily="18" charset="0"/>
              </a:rPr>
              <a:t> ed inoltre, anche se arrestato, è sempre lui il capo commissione”.</a:t>
            </a:r>
          </a:p>
        </p:txBody>
      </p:sp>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2</a:t>
            </a:fld>
            <a:endParaRPr lang="it-IT"/>
          </a:p>
        </p:txBody>
      </p:sp>
    </p:spTree>
  </p:cSld>
  <p:clrMapOvr>
    <a:masterClrMapping/>
  </p:clrMapOvr>
  <p:transition spd="slow">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457200" y="274638"/>
            <a:ext cx="8229600" cy="582612"/>
          </a:xfrm>
        </p:spPr>
        <p:txBody>
          <a:bodyPr>
            <a:normAutofit fontScale="90000"/>
          </a:bodyPr>
          <a:lstStyle/>
          <a:p>
            <a:pPr eaLnBrk="1" hangingPunct="1"/>
            <a:r>
              <a:rPr lang="it-IT" i="1"/>
              <a:t>Comma 2 quater </a:t>
            </a:r>
            <a:r>
              <a:rPr lang="it-IT"/>
              <a:t>(2/3)</a:t>
            </a:r>
          </a:p>
        </p:txBody>
      </p:sp>
      <p:sp>
        <p:nvSpPr>
          <p:cNvPr id="14339" name="Segnaposto contenuto 2"/>
          <p:cNvSpPr>
            <a:spLocks noGrp="1"/>
          </p:cNvSpPr>
          <p:nvPr>
            <p:ph idx="1"/>
          </p:nvPr>
        </p:nvSpPr>
        <p:spPr>
          <a:xfrm>
            <a:off x="457200" y="1143000"/>
            <a:ext cx="8229600" cy="5143500"/>
          </a:xfrm>
        </p:spPr>
        <p:txBody>
          <a:bodyPr>
            <a:normAutofit fontScale="92500" lnSpcReduction="20000"/>
          </a:bodyPr>
          <a:lstStyle/>
          <a:p>
            <a:pPr marL="0" indent="0" algn="just">
              <a:spcBef>
                <a:spcPct val="0"/>
              </a:spcBef>
              <a:buNone/>
            </a:pPr>
            <a:r>
              <a:rPr lang="it-IT" sz="1800" dirty="0"/>
              <a:t>La sospensione delle regole di trattamento e degli istituti di cui al comma 2 </a:t>
            </a:r>
            <a:r>
              <a:rPr lang="it-IT" sz="1800" b="1" dirty="0">
                <a:solidFill>
                  <a:srgbClr val="FF0000"/>
                </a:solidFill>
              </a:rPr>
              <a:t>prevede</a:t>
            </a:r>
            <a:r>
              <a:rPr lang="it-IT" sz="1800" dirty="0"/>
              <a:t>: </a:t>
            </a:r>
          </a:p>
          <a:p>
            <a:pPr marL="0" indent="0" algn="just">
              <a:spcBef>
                <a:spcPct val="0"/>
              </a:spcBef>
              <a:buNone/>
            </a:pPr>
            <a:r>
              <a:rPr lang="it-IT" sz="1800" dirty="0"/>
              <a:t>a) </a:t>
            </a:r>
            <a:r>
              <a:rPr lang="it-IT" sz="1800" b="1" dirty="0" smtClean="0">
                <a:solidFill>
                  <a:srgbClr val="FF0000"/>
                </a:solidFill>
              </a:rPr>
              <a:t>l’adozione di misure di elevata sicurezza </a:t>
            </a:r>
            <a:r>
              <a:rPr lang="it-IT" sz="1800" b="1" dirty="0">
                <a:solidFill>
                  <a:srgbClr val="FF0000"/>
                </a:solidFill>
              </a:rPr>
              <a:t>interna ed esterna</a:t>
            </a:r>
            <a:r>
              <a:rPr lang="it-IT" sz="1800" dirty="0"/>
              <a:t>, con riguardo </a:t>
            </a:r>
            <a:r>
              <a:rPr lang="it-IT" sz="1800" dirty="0" smtClean="0"/>
              <a:t>principalmente </a:t>
            </a:r>
            <a:r>
              <a:rPr lang="it-IT" sz="1800" dirty="0"/>
              <a:t>alla necessità di prevenire contatti con l’organizzazione criminale di appartenenza o di attuale riferimento, contrasti con elementi di organizzazioni contrapposte, interazione con altri detenuti o internati appartenenti alla medesima organizzazione ovvero ad altre ad essa alleate;</a:t>
            </a:r>
          </a:p>
          <a:p>
            <a:pPr marL="0" indent="0" algn="just" eaLnBrk="1" hangingPunct="1">
              <a:spcBef>
                <a:spcPct val="0"/>
              </a:spcBef>
              <a:buFont typeface="Arial" charset="0"/>
              <a:buNone/>
            </a:pPr>
            <a:r>
              <a:rPr lang="it-IT" sz="1800" dirty="0" smtClean="0"/>
              <a:t>b</a:t>
            </a:r>
            <a:r>
              <a:rPr lang="it-IT" sz="1800" dirty="0"/>
              <a:t>) la determinazione dei </a:t>
            </a:r>
            <a:r>
              <a:rPr lang="it-IT" sz="1800" b="1" dirty="0"/>
              <a:t>colloqui</a:t>
            </a:r>
            <a:r>
              <a:rPr lang="it-IT" sz="1800" dirty="0"/>
              <a:t> nel numero di uno al mese da svolgersi ad intervalli di tempo regolari ed in locali attrezzati in modo da impedire il passaggio di oggetti. Sono vietati i colloqui con persone diverse dai familiari e conviventi, salvo casi eccezionali determinati volta per volta dal direttore dell’istituto ovvero, per gli imputati fino alla pronuncia della sentenza di primo grado, dall’autorità giudiziaria competente ai sensi di quanto stabilito nel secondo comma dell’articolo 11. I colloqui vengono sottoposti a controllo auditivo ed a registrazione, previa motivata autorizzazione dell’autorità giudiziaria competente ai sensi del medesimo secondo comma dell’articolo 11; solo per coloro che non effettuano colloqui può essere autorizzato, con provvedimento motivato del direttore dell’istituto ovvero, per gli imputati fino alla pronuncia della sentenza di primo grado, dall’autorità giudiziaria competente ai sensi di quanto stabilito nel secondo comma dell’articolo 11, e solo dopo i primi sei mesi di applicazione, un colloquio telefonico mensile con i familiari e conviventi della durata massima di dieci minuti sottoposto, comunque, a registrazione. I colloqui sono comunque </a:t>
            </a:r>
            <a:r>
              <a:rPr lang="it-IT" sz="1800" dirty="0" err="1"/>
              <a:t>videoregistrati.Le</a:t>
            </a:r>
            <a:r>
              <a:rPr lang="it-IT" sz="1800" dirty="0"/>
              <a:t> disposizioni della presente lettera non si applicano ai colloqui con i difensori con i quali potrà effettuarsi, fino ad un massimo di tre volte alla settimana, una telefonata o un colloquio della stessa durata di quelli previsti con i familiari [18, </a:t>
            </a:r>
            <a:r>
              <a:rPr lang="it-IT" sz="1800" dirty="0" err="1"/>
              <a:t>18</a:t>
            </a:r>
            <a:r>
              <a:rPr lang="it-IT" sz="1800" dirty="0"/>
              <a:t> </a:t>
            </a:r>
            <a:r>
              <a:rPr lang="it-IT" sz="1800" dirty="0" err="1"/>
              <a:t>ter</a:t>
            </a:r>
            <a:r>
              <a:rPr lang="it-IT" sz="1800" dirty="0"/>
              <a:t>];</a:t>
            </a:r>
          </a:p>
        </p:txBody>
      </p:sp>
    </p:spTree>
    <p:extLst>
      <p:ext uri="{BB962C8B-B14F-4D97-AF65-F5344CB8AC3E}">
        <p14:creationId xmlns:p14="http://schemas.microsoft.com/office/powerpoint/2010/main" val="2021768982"/>
      </p:ext>
    </p:extLst>
  </p:cSld>
  <p:clrMapOvr>
    <a:masterClrMapping/>
  </p:clrMapOvr>
  <p:transition spd="slow">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457200" y="274638"/>
            <a:ext cx="8229600" cy="582612"/>
          </a:xfrm>
        </p:spPr>
        <p:txBody>
          <a:bodyPr>
            <a:normAutofit fontScale="90000"/>
          </a:bodyPr>
          <a:lstStyle/>
          <a:p>
            <a:pPr eaLnBrk="1" hangingPunct="1"/>
            <a:r>
              <a:rPr lang="it-IT"/>
              <a:t>Comma 2 </a:t>
            </a:r>
            <a:r>
              <a:rPr lang="it-IT" i="1"/>
              <a:t>quater</a:t>
            </a:r>
            <a:r>
              <a:rPr lang="it-IT"/>
              <a:t> (3/3)</a:t>
            </a:r>
          </a:p>
        </p:txBody>
      </p:sp>
      <p:sp>
        <p:nvSpPr>
          <p:cNvPr id="15363" name="Segnaposto contenuto 2"/>
          <p:cNvSpPr>
            <a:spLocks noGrp="1"/>
          </p:cNvSpPr>
          <p:nvPr>
            <p:ph idx="1"/>
          </p:nvPr>
        </p:nvSpPr>
        <p:spPr>
          <a:xfrm>
            <a:off x="251520" y="1238544"/>
            <a:ext cx="8229600" cy="5143500"/>
          </a:xfrm>
        </p:spPr>
        <p:txBody>
          <a:bodyPr>
            <a:normAutofit/>
          </a:bodyPr>
          <a:lstStyle/>
          <a:p>
            <a:pPr marL="0" indent="0" algn="just" eaLnBrk="1" hangingPunct="1">
              <a:spcBef>
                <a:spcPct val="0"/>
              </a:spcBef>
              <a:buFont typeface="Arial" charset="0"/>
              <a:buNone/>
            </a:pPr>
            <a:r>
              <a:rPr lang="it-IT" sz="2000" dirty="0"/>
              <a:t>c) la </a:t>
            </a:r>
            <a:r>
              <a:rPr lang="it-IT" sz="2000" b="1" dirty="0"/>
              <a:t>limitazione delle somme, dei beni e degli oggetti che possono essere ricevuti dall’esterno</a:t>
            </a:r>
            <a:r>
              <a:rPr lang="it-IT" sz="2000" dirty="0"/>
              <a:t>;</a:t>
            </a:r>
          </a:p>
          <a:p>
            <a:pPr marL="0" indent="0" algn="just" eaLnBrk="1" hangingPunct="1">
              <a:spcBef>
                <a:spcPct val="0"/>
              </a:spcBef>
              <a:buFont typeface="Arial" charset="0"/>
              <a:buNone/>
            </a:pPr>
            <a:r>
              <a:rPr lang="it-IT" sz="2000" dirty="0"/>
              <a:t>d) l’esclusione dalle </a:t>
            </a:r>
            <a:r>
              <a:rPr lang="it-IT" sz="2000" b="1" dirty="0"/>
              <a:t>rappresentanze dei detenuti </a:t>
            </a:r>
            <a:r>
              <a:rPr lang="it-IT" sz="2000" dirty="0"/>
              <a:t>e degli internati [31];</a:t>
            </a:r>
          </a:p>
          <a:p>
            <a:pPr marL="0" indent="0" algn="just" eaLnBrk="1" hangingPunct="1">
              <a:spcBef>
                <a:spcPct val="0"/>
              </a:spcBef>
              <a:buFont typeface="Arial" charset="0"/>
              <a:buNone/>
            </a:pPr>
            <a:r>
              <a:rPr lang="it-IT" sz="2000" dirty="0"/>
              <a:t>e) la sottoposizione a visto di censura della </a:t>
            </a:r>
            <a:r>
              <a:rPr lang="it-IT" sz="2000" b="1" dirty="0"/>
              <a:t>corrispondenza</a:t>
            </a:r>
            <a:r>
              <a:rPr lang="it-IT" sz="2000" dirty="0"/>
              <a:t>, salvo quella con i membri del Parlamento o con autorità europee o nazionali aventi competenza in materia di giustizia [15 Cost.];</a:t>
            </a:r>
          </a:p>
          <a:p>
            <a:pPr marL="0" indent="0" algn="just" eaLnBrk="1" hangingPunct="1">
              <a:spcBef>
                <a:spcPct val="0"/>
              </a:spcBef>
              <a:buFont typeface="Arial" charset="0"/>
              <a:buNone/>
            </a:pPr>
            <a:r>
              <a:rPr lang="it-IT" sz="2000" dirty="0"/>
              <a:t>f) la </a:t>
            </a:r>
            <a:r>
              <a:rPr lang="it-IT" sz="2000" b="1" dirty="0"/>
              <a:t>limitazione della permanenza all’aperto</a:t>
            </a:r>
            <a:r>
              <a:rPr lang="it-IT" sz="2000" dirty="0"/>
              <a:t>, che non può svolgersi in gruppi superiori a quattro persone, ad una durata non superiore a due ore al giorno fermo restando il limite minimo di cui al primo comma dell’articolo 10. Saranno inoltre adottate </a:t>
            </a:r>
            <a:r>
              <a:rPr lang="it-IT" sz="2000" b="1" dirty="0"/>
              <a:t>tutte le necessarie misure di sicurezza, anche attraverso accorgimenti di natura logistica sui locali di detenzione, volte a garantire che sia assicurata la assoluta impossibilità di comunicare tra detenuti appartenenti a diversi gruppi di socialità, scambiare oggetti e cuocere </a:t>
            </a:r>
            <a:r>
              <a:rPr lang="it-IT" sz="2000" b="1" dirty="0" smtClean="0"/>
              <a:t>cibi</a:t>
            </a:r>
            <a:r>
              <a:rPr lang="it-IT" sz="2000" dirty="0" smtClean="0"/>
              <a:t>.</a:t>
            </a:r>
            <a:endParaRPr lang="it-IT" sz="2000" dirty="0"/>
          </a:p>
        </p:txBody>
      </p:sp>
      <p:sp>
        <p:nvSpPr>
          <p:cNvPr id="7" name="Callout 2 6"/>
          <p:cNvSpPr/>
          <p:nvPr/>
        </p:nvSpPr>
        <p:spPr>
          <a:xfrm>
            <a:off x="6968952" y="5733256"/>
            <a:ext cx="1512168" cy="864096"/>
          </a:xfrm>
          <a:prstGeom prst="borderCallout2">
            <a:avLst>
              <a:gd name="adj1" fmla="val 18750"/>
              <a:gd name="adj2" fmla="val -8333"/>
              <a:gd name="adj3" fmla="val 18750"/>
              <a:gd name="adj4" fmla="val -16667"/>
              <a:gd name="adj5" fmla="val -374279"/>
              <a:gd name="adj6" fmla="val -41628"/>
            </a:avLst>
          </a:prstGeom>
          <a:solidFill>
            <a:schemeClr val="bg2">
              <a:lumMod val="50000"/>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it-IT" sz="1600" dirty="0" smtClean="0">
                <a:solidFill>
                  <a:schemeClr val="tx1"/>
                </a:solidFill>
                <a:latin typeface="Times New Roman" panose="02020603050405020304" pitchFamily="18" charset="0"/>
                <a:cs typeface="Times New Roman" panose="02020603050405020304" pitchFamily="18" charset="0"/>
              </a:rPr>
              <a:t>Art. 18 ter </a:t>
            </a:r>
            <a:r>
              <a:rPr lang="it-IT" sz="1600" dirty="0" err="1" smtClean="0">
                <a:solidFill>
                  <a:schemeClr val="tx1"/>
                </a:solidFill>
                <a:latin typeface="Times New Roman" panose="02020603050405020304" pitchFamily="18" charset="0"/>
                <a:cs typeface="Times New Roman" panose="02020603050405020304" pitchFamily="18" charset="0"/>
              </a:rPr>
              <a:t>o.p.</a:t>
            </a:r>
            <a:endParaRPr lang="it-IT"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71200"/>
      </p:ext>
    </p:extLst>
  </p:cSld>
  <p:clrMapOvr>
    <a:masterClrMapping/>
  </p:clrMapOvr>
  <p:transition spd="slow">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11175"/>
          </a:xfrm>
        </p:spPr>
        <p:txBody>
          <a:bodyPr rtlCol="0">
            <a:normAutofit fontScale="90000"/>
          </a:bodyPr>
          <a:lstStyle/>
          <a:p>
            <a:pPr algn="ctr" eaLnBrk="1" fontAlgn="auto" hangingPunct="1">
              <a:spcAft>
                <a:spcPts val="0"/>
              </a:spcAft>
              <a:defRPr/>
            </a:pPr>
            <a:r>
              <a:rPr lang="it-IT" dirty="0"/>
              <a:t>Comma 2 </a:t>
            </a:r>
            <a:r>
              <a:rPr lang="it-IT" i="1" dirty="0"/>
              <a:t>bis</a:t>
            </a:r>
          </a:p>
        </p:txBody>
      </p:sp>
      <p:sp>
        <p:nvSpPr>
          <p:cNvPr id="8195" name="Segnaposto contenuto 2"/>
          <p:cNvSpPr>
            <a:spLocks noGrp="1"/>
          </p:cNvSpPr>
          <p:nvPr>
            <p:ph idx="1"/>
          </p:nvPr>
        </p:nvSpPr>
        <p:spPr>
          <a:xfrm>
            <a:off x="457200" y="1071563"/>
            <a:ext cx="8229600" cy="5054600"/>
          </a:xfrm>
        </p:spPr>
        <p:txBody>
          <a:bodyPr/>
          <a:lstStyle/>
          <a:p>
            <a:pPr marL="0" indent="0" algn="just" eaLnBrk="1" hangingPunct="1">
              <a:spcBef>
                <a:spcPct val="0"/>
              </a:spcBef>
              <a:buFont typeface="Arial" charset="0"/>
              <a:buNone/>
            </a:pPr>
            <a:r>
              <a:rPr lang="it-IT" sz="1800" dirty="0"/>
              <a:t>Il provvedimento emesso ai sensi del comma 2 è adottato con </a:t>
            </a:r>
            <a:r>
              <a:rPr lang="it-IT" sz="1800" b="1" dirty="0">
                <a:solidFill>
                  <a:srgbClr val="FF0000"/>
                </a:solidFill>
              </a:rPr>
              <a:t>decreto motivato del Ministro della giustizia</a:t>
            </a:r>
            <a:r>
              <a:rPr lang="it-IT" sz="1800" dirty="0"/>
              <a:t>, anche su richiesta del Ministro dell’interno, sentito l’ufficio del pubblico ministero che procede alle indagini preliminari ovvero quello presso il giudice procedente e acquisita ogni altra necessaria informazione presso la Direzione nazionale antimafia, gli organi di polizia centrali e quelli specializzati nell’azione di contrasto alla criminalità organizzata, terroristica o eversiva, nell’ambito delle rispettive competenze. Il provvedimento medesimo ha </a:t>
            </a:r>
            <a:r>
              <a:rPr lang="it-IT" sz="1800" b="1" dirty="0">
                <a:solidFill>
                  <a:srgbClr val="FF0000"/>
                </a:solidFill>
              </a:rPr>
              <a:t>durata pari a quattro anni</a:t>
            </a:r>
            <a:r>
              <a:rPr lang="it-IT" sz="1800" dirty="0"/>
              <a:t> ed è </a:t>
            </a:r>
            <a:r>
              <a:rPr lang="it-IT" sz="1800" b="1" dirty="0">
                <a:solidFill>
                  <a:srgbClr val="FF0000"/>
                </a:solidFill>
              </a:rPr>
              <a:t>prorogabile nelle stesse forme per successivi periodi, ciascuno pari a due anni</a:t>
            </a:r>
            <a:r>
              <a:rPr lang="it-IT" sz="1800" dirty="0"/>
              <a:t>. La proroga è disposta quando risulta che la capacità di mantenere collegamenti con l’associazione criminale, terroristica o eversiva non è venuta meno, tenuto conto anche del profilo criminale e della posizione rivestita dal soggetto in seno all’associazione, della perdurante operatività del sodalizio criminale, della sopravvenienza di nuove incriminazioni non precedentemente valutate, degli esiti del trattamento penitenziario e del tenore di vita dei familiari del sottoposto. </a:t>
            </a:r>
            <a:r>
              <a:rPr lang="it-IT" sz="1800" b="1" dirty="0">
                <a:solidFill>
                  <a:srgbClr val="FF0000"/>
                </a:solidFill>
              </a:rPr>
              <a:t>Il mero decorso del tempo non costituisce, di per sé, elemento sufficiente per escludere la capacità di mantenere i collegamenti con l’associazione o dimostrare il venir meno dell’operatività della stessa</a:t>
            </a:r>
            <a:r>
              <a:rPr lang="it-IT" sz="1800" dirty="0"/>
              <a:t>. </a:t>
            </a:r>
          </a:p>
          <a:p>
            <a:pPr marL="0" indent="0" algn="just" eaLnBrk="1" hangingPunct="1">
              <a:spcBef>
                <a:spcPct val="0"/>
              </a:spcBef>
              <a:buFont typeface="Arial" charset="0"/>
              <a:buNone/>
            </a:pPr>
            <a:endParaRPr lang="it-IT" sz="1800" dirty="0"/>
          </a:p>
        </p:txBody>
      </p:sp>
    </p:spTree>
    <p:extLst>
      <p:ext uri="{BB962C8B-B14F-4D97-AF65-F5344CB8AC3E}">
        <p14:creationId xmlns:p14="http://schemas.microsoft.com/office/powerpoint/2010/main" val="1865250733"/>
      </p:ext>
    </p:extLst>
  </p:cSld>
  <p:clrMapOvr>
    <a:masterClrMapping/>
  </p:clrMapOvr>
  <p:transition spd="slow">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b="1" dirty="0"/>
              <a:t>Detenuti in 41 bis </a:t>
            </a:r>
            <a:br>
              <a:rPr lang="it-IT" sz="4000" b="1" dirty="0"/>
            </a:br>
            <a:r>
              <a:rPr lang="it-IT" sz="4000" b="1" dirty="0"/>
              <a:t>per durata di sottoposizione al regime</a:t>
            </a:r>
          </a:p>
        </p:txBody>
      </p:sp>
      <p:sp>
        <p:nvSpPr>
          <p:cNvPr id="3" name="Segnaposto contenuto 2"/>
          <p:cNvSpPr>
            <a:spLocks noGrp="1"/>
          </p:cNvSpPr>
          <p:nvPr>
            <p:ph idx="1"/>
          </p:nvPr>
        </p:nvSpPr>
        <p:spPr/>
        <p:txBody>
          <a:bodyPr/>
          <a:lstStyle/>
          <a:p>
            <a:endParaRPr lang="it-IT"/>
          </a:p>
        </p:txBody>
      </p:sp>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23</a:t>
            </a:fld>
            <a:endParaRPr lang="it-IT"/>
          </a:p>
        </p:txBody>
      </p:sp>
      <p:pic>
        <p:nvPicPr>
          <p:cNvPr id="5" name="Immagine 4"/>
          <p:cNvPicPr/>
          <p:nvPr/>
        </p:nvPicPr>
        <p:blipFill rotWithShape="1">
          <a:blip r:embed="rId3" cstate="print">
            <a:extLst>
              <a:ext uri="{28A0092B-C50C-407E-A947-70E740481C1C}">
                <a14:useLocalDpi xmlns:a14="http://schemas.microsoft.com/office/drawing/2010/main" val="0"/>
              </a:ext>
            </a:extLst>
          </a:blip>
          <a:srcRect l="1972" t="9302" r="2091" b="2332"/>
          <a:stretch/>
        </p:blipFill>
        <p:spPr bwMode="auto">
          <a:xfrm>
            <a:off x="467544" y="1916833"/>
            <a:ext cx="8280920" cy="4176464"/>
          </a:xfrm>
          <a:prstGeom prst="rect">
            <a:avLst/>
          </a:prstGeom>
          <a:noFill/>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wpc="http://schemas.microsoft.com/office/word/2010/wordprocessingCanvas" xmlns:mc="http://schemas.openxmlformats.org/markup-compatibility/2006" xmlns:wp14="http://schemas.microsoft.com/office/word/2010/wordprocessingDrawing"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lc="http://schemas.openxmlformats.org/drawingml/2006/lockedCanvas"/>
            </a:ext>
          </a:extLst>
        </p:spPr>
      </p:pic>
    </p:spTree>
  </p:cSld>
  <p:clrMapOvr>
    <a:masterClrMapping/>
  </p:clrMapOvr>
  <p:transition spd="slow">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PROVVEDIMENTI ANNO 2015</a:t>
            </a:r>
          </a:p>
        </p:txBody>
      </p:sp>
      <p:sp>
        <p:nvSpPr>
          <p:cNvPr id="3" name="Segnaposto contenuto 2"/>
          <p:cNvSpPr>
            <a:spLocks noGrp="1"/>
          </p:cNvSpPr>
          <p:nvPr>
            <p:ph idx="1"/>
          </p:nvPr>
        </p:nvSpPr>
        <p:spPr/>
        <p:txBody>
          <a:bodyPr>
            <a:normAutofit lnSpcReduction="10000"/>
          </a:bodyPr>
          <a:lstStyle/>
          <a:p>
            <a:endParaRPr lang="it-IT" sz="3200" dirty="0"/>
          </a:p>
          <a:p>
            <a:r>
              <a:rPr lang="it-IT" sz="3200" dirty="0"/>
              <a:t>Prime applicazioni: 47</a:t>
            </a:r>
          </a:p>
          <a:p>
            <a:endParaRPr lang="it-IT" sz="3200" dirty="0"/>
          </a:p>
          <a:p>
            <a:r>
              <a:rPr lang="it-IT" sz="3200" dirty="0"/>
              <a:t>Proroghe: 241</a:t>
            </a:r>
          </a:p>
          <a:p>
            <a:endParaRPr lang="it-IT" sz="3200" dirty="0"/>
          </a:p>
          <a:p>
            <a:r>
              <a:rPr lang="it-IT" sz="3200" dirty="0"/>
              <a:t>Annullamenti dei TS: 10</a:t>
            </a:r>
          </a:p>
          <a:p>
            <a:endParaRPr lang="it-IT" sz="3200" dirty="0"/>
          </a:p>
          <a:p>
            <a:r>
              <a:rPr lang="it-IT" sz="3200" dirty="0"/>
              <a:t>Revoche per collaborazione: 9</a:t>
            </a:r>
          </a:p>
        </p:txBody>
      </p:sp>
    </p:spTree>
  </p:cSld>
  <p:clrMapOvr>
    <a:masterClrMapping/>
  </p:clrMapOvr>
  <p:transition spd="slow">
    <p:pull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t>Rapporto tra detenuti presenti in 41 bis e nuovi ingressi</a:t>
            </a:r>
          </a:p>
        </p:txBody>
      </p:sp>
      <p:sp>
        <p:nvSpPr>
          <p:cNvPr id="4" name="Segnaposto numero diapositiva 3"/>
          <p:cNvSpPr>
            <a:spLocks noGrp="1"/>
          </p:cNvSpPr>
          <p:nvPr>
            <p:ph type="sldNum" sz="quarter" idx="12"/>
          </p:nvPr>
        </p:nvSpPr>
        <p:spPr/>
        <p:txBody>
          <a:bodyPr/>
          <a:lstStyle/>
          <a:p>
            <a:pPr>
              <a:defRPr/>
            </a:pPr>
            <a:fld id="{D57E01D2-69AC-43F8-AEEA-50C291AD2956}" type="slidenum">
              <a:rPr lang="it-IT" smtClean="0"/>
              <a:pPr>
                <a:defRPr/>
              </a:pPr>
              <a:t>25</a:t>
            </a:fld>
            <a:endParaRPr lang="it-IT"/>
          </a:p>
        </p:txBody>
      </p:sp>
      <p:graphicFrame>
        <p:nvGraphicFramePr>
          <p:cNvPr id="5" name="Grafico 4"/>
          <p:cNvGraphicFramePr/>
          <p:nvPr/>
        </p:nvGraphicFramePr>
        <p:xfrm>
          <a:off x="827584" y="1628800"/>
          <a:ext cx="7920880"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sz="1800" dirty="0"/>
          </a:p>
        </p:txBody>
      </p:sp>
      <p:sp>
        <p:nvSpPr>
          <p:cNvPr id="3" name="Segnaposto contenuto 2"/>
          <p:cNvSpPr>
            <a:spLocks noGrp="1"/>
          </p:cNvSpPr>
          <p:nvPr>
            <p:ph idx="1"/>
          </p:nvPr>
        </p:nvSpPr>
        <p:spPr/>
        <p:txBody>
          <a:bodyPr/>
          <a:lstStyle/>
          <a:p>
            <a:pPr marL="0" indent="0">
              <a:buNone/>
            </a:pPr>
            <a:r>
              <a:rPr lang="it-IT" sz="2800" dirty="0">
                <a:hlinkClick r:id="rId2"/>
              </a:rPr>
              <a:t>http://www.senato.it/japp/bgt/showdoc/17/DOSSIER/0/1006019/index.html?part=dossier_dossier1-sezione_sezione1</a:t>
            </a:r>
            <a:endParaRPr lang="it-IT" dirty="0"/>
          </a:p>
        </p:txBody>
      </p:sp>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26</a:t>
            </a:fld>
            <a:endParaRPr lang="it-IT"/>
          </a:p>
        </p:txBody>
      </p:sp>
      <p:pic>
        <p:nvPicPr>
          <p:cNvPr id="5" name="Immagine 4"/>
          <p:cNvPicPr>
            <a:picLocks noChangeAspect="1"/>
          </p:cNvPicPr>
          <p:nvPr/>
        </p:nvPicPr>
        <p:blipFill>
          <a:blip r:embed="rId3"/>
          <a:stretch>
            <a:fillRect/>
          </a:stretch>
        </p:blipFill>
        <p:spPr>
          <a:xfrm>
            <a:off x="287524" y="1091283"/>
            <a:ext cx="8568952" cy="5447629"/>
          </a:xfrm>
          <a:prstGeom prst="rect">
            <a:avLst/>
          </a:prstGeom>
        </p:spPr>
      </p:pic>
    </p:spTree>
    <p:extLst>
      <p:ext uri="{BB962C8B-B14F-4D97-AF65-F5344CB8AC3E}">
        <p14:creationId xmlns:p14="http://schemas.microsoft.com/office/powerpoint/2010/main" val="3583185961"/>
      </p:ext>
    </p:extLst>
  </p:cSld>
  <p:clrMapOvr>
    <a:masterClrMapping/>
  </p:clrMapOvr>
  <p:transition spd="slow">
    <p:pull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tabella 2"/>
          <p:cNvSpPr>
            <a:spLocks noGrp="1"/>
          </p:cNvSpPr>
          <p:nvPr>
            <p:ph type="tbl" idx="1"/>
          </p:nvPr>
        </p:nvSpPr>
        <p:spPr/>
      </p:sp>
      <p:sp>
        <p:nvSpPr>
          <p:cNvPr id="4" name="Segnaposto numero diapositiva 3"/>
          <p:cNvSpPr>
            <a:spLocks noGrp="1"/>
          </p:cNvSpPr>
          <p:nvPr>
            <p:ph type="sldNum" sz="quarter" idx="12"/>
          </p:nvPr>
        </p:nvSpPr>
        <p:spPr/>
        <p:txBody>
          <a:bodyPr/>
          <a:lstStyle/>
          <a:p>
            <a:pPr>
              <a:defRPr/>
            </a:pPr>
            <a:fld id="{D57E01D2-69AC-43F8-AEEA-50C291AD2956}" type="slidenum">
              <a:rPr lang="it-IT" smtClean="0"/>
              <a:pPr>
                <a:defRPr/>
              </a:pPr>
              <a:t>27</a:t>
            </a:fld>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764704"/>
            <a:ext cx="8856984" cy="5760639"/>
          </a:xfrm>
          <a:prstGeom prst="rect">
            <a:avLst/>
          </a:prstGeom>
        </p:spPr>
      </p:pic>
    </p:spTree>
    <p:extLst>
      <p:ext uri="{BB962C8B-B14F-4D97-AF65-F5344CB8AC3E}">
        <p14:creationId xmlns:p14="http://schemas.microsoft.com/office/powerpoint/2010/main" val="3088023775"/>
      </p:ext>
    </p:extLst>
  </p:cSld>
  <p:clrMapOvr>
    <a:masterClrMapping/>
  </p:clrMapOvr>
  <p:transition spd="slow">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p:spPr>
        <p:txBody>
          <a:bodyPr/>
          <a:lstStyle/>
          <a:p>
            <a:fld id="{79ACD9F6-3EC2-44D5-B2E3-75A623D7A2D1}" type="slidenum">
              <a:rPr lang="it-IT" smtClean="0"/>
              <a:pPr/>
              <a:t>28</a:t>
            </a:fld>
            <a:endParaRPr lang="it-IT"/>
          </a:p>
        </p:txBody>
      </p:sp>
      <p:sp>
        <p:nvSpPr>
          <p:cNvPr id="14339" name="Rectangle 2"/>
          <p:cNvSpPr>
            <a:spLocks noGrp="1" noChangeArrowheads="1"/>
          </p:cNvSpPr>
          <p:nvPr>
            <p:ph type="title"/>
          </p:nvPr>
        </p:nvSpPr>
        <p:spPr>
          <a:xfrm>
            <a:off x="457200" y="274638"/>
            <a:ext cx="8229600" cy="418058"/>
          </a:xfrm>
        </p:spPr>
        <p:txBody>
          <a:bodyPr>
            <a:noAutofit/>
          </a:bodyPr>
          <a:lstStyle/>
          <a:p>
            <a:pPr algn="ctr" eaLnBrk="1" hangingPunct="1"/>
            <a:r>
              <a:rPr lang="it-IT" sz="2400" b="1" dirty="0"/>
              <a:t>41 </a:t>
            </a:r>
            <a:r>
              <a:rPr lang="it-IT" sz="2400" b="1" i="1" dirty="0"/>
              <a:t>bis</a:t>
            </a:r>
            <a:r>
              <a:rPr lang="it-IT" sz="2400" b="1" dirty="0"/>
              <a:t> ‘collaboratori di giustizia’</a:t>
            </a:r>
          </a:p>
        </p:txBody>
      </p:sp>
      <p:graphicFrame>
        <p:nvGraphicFramePr>
          <p:cNvPr id="85071" name="Group 79"/>
          <p:cNvGraphicFramePr>
            <a:graphicFrameLocks noGrp="1"/>
          </p:cNvGraphicFramePr>
          <p:nvPr>
            <p:ph type="tbl" idx="1"/>
            <p:extLst>
              <p:ext uri="{D42A27DB-BD31-4B8C-83A1-F6EECF244321}">
                <p14:modId xmlns:p14="http://schemas.microsoft.com/office/powerpoint/2010/main" val="2249950865"/>
              </p:ext>
            </p:extLst>
          </p:nvPr>
        </p:nvGraphicFramePr>
        <p:xfrm>
          <a:off x="395536" y="908724"/>
          <a:ext cx="8134672" cy="6018557"/>
        </p:xfrm>
        <a:graphic>
          <a:graphicData uri="http://schemas.openxmlformats.org/drawingml/2006/table">
            <a:tbl>
              <a:tblPr/>
              <a:tblGrid>
                <a:gridCol w="4143361">
                  <a:extLst>
                    <a:ext uri="{9D8B030D-6E8A-4147-A177-3AD203B41FA5}">
                      <a16:colId xmlns:a16="http://schemas.microsoft.com/office/drawing/2014/main" xmlns="" val="20000"/>
                    </a:ext>
                  </a:extLst>
                </a:gridCol>
                <a:gridCol w="3991311">
                  <a:extLst>
                    <a:ext uri="{9D8B030D-6E8A-4147-A177-3AD203B41FA5}">
                      <a16:colId xmlns:a16="http://schemas.microsoft.com/office/drawing/2014/main" xmlns="" val="20001"/>
                    </a:ext>
                  </a:extLst>
                </a:gridCol>
              </a:tblGrid>
              <a:tr h="443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ANNO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a:ln>
                            <a:noFill/>
                          </a:ln>
                          <a:solidFill>
                            <a:schemeClr val="tx1"/>
                          </a:solidFill>
                          <a:effectLst/>
                          <a:latin typeface="Arial" charset="0"/>
                        </a:rPr>
                        <a:t>COLLABORATORI </a:t>
                      </a:r>
                      <a:r>
                        <a:rPr kumimoji="0" lang="it-IT" sz="2000" b="1" i="0" u="none" strike="noStrike" cap="none" normalizeH="0" baseline="0" dirty="0" err="1">
                          <a:ln>
                            <a:noFill/>
                          </a:ln>
                          <a:solidFill>
                            <a:schemeClr val="tx1"/>
                          </a:solidFill>
                          <a:effectLst/>
                          <a:latin typeface="Arial" charset="0"/>
                        </a:rPr>
                        <a:t>DI</a:t>
                      </a:r>
                      <a:r>
                        <a:rPr kumimoji="0" lang="it-IT" sz="2000" b="1" i="0" u="none" strike="noStrike" cap="none" normalizeH="0" baseline="0" dirty="0">
                          <a:ln>
                            <a:noFill/>
                          </a:ln>
                          <a:solidFill>
                            <a:schemeClr val="tx1"/>
                          </a:solidFill>
                          <a:effectLst/>
                          <a:latin typeface="Arial" charset="0"/>
                        </a:rPr>
                        <a:t> GIUSTIZIA</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1992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11</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1993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25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1994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1995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20</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a:ln>
                            <a:noFill/>
                          </a:ln>
                          <a:solidFill>
                            <a:schemeClr val="tx2"/>
                          </a:solidFill>
                          <a:effectLst/>
                          <a:latin typeface="Arial" charset="0"/>
                        </a:rPr>
                        <a:t>1996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2"/>
                          </a:solidFill>
                          <a:effectLst/>
                          <a:latin typeface="Arial" charset="0"/>
                        </a:rPr>
                        <a:t>22</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a:ln>
                            <a:noFill/>
                          </a:ln>
                          <a:solidFill>
                            <a:schemeClr val="tx1"/>
                          </a:solidFill>
                          <a:effectLst/>
                          <a:latin typeface="Arial" charset="0"/>
                        </a:rPr>
                        <a:t>1997</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a:ln>
                            <a:noFill/>
                          </a:ln>
                          <a:solidFill>
                            <a:schemeClr val="tx1"/>
                          </a:solidFill>
                          <a:effectLst/>
                          <a:latin typeface="Arial" charset="0"/>
                        </a:rPr>
                        <a:t>1998</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2000</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2002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9</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2004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2006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2010</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409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2015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a:ln>
                            <a:noFill/>
                          </a:ln>
                          <a:solidFill>
                            <a:schemeClr val="tx1"/>
                          </a:solidFill>
                          <a:effectLst/>
                          <a:latin typeface="Arial" charset="0"/>
                        </a:rPr>
                        <a:t>9</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bl>
          </a:graphicData>
        </a:graphic>
      </p:graphicFrame>
    </p:spTree>
  </p:cSld>
  <p:clrMapOvr>
    <a:masterClrMapping/>
  </p:clrMapOvr>
  <p:transition spd="slow">
    <p:pull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350"/>
            <a:ext cx="8229600" cy="511175"/>
          </a:xfrm>
        </p:spPr>
        <p:txBody>
          <a:bodyPr rtlCol="0">
            <a:normAutofit fontScale="90000"/>
          </a:bodyPr>
          <a:lstStyle/>
          <a:p>
            <a:pPr eaLnBrk="1" fontAlgn="auto" hangingPunct="1">
              <a:spcAft>
                <a:spcPts val="0"/>
              </a:spcAft>
              <a:defRPr/>
            </a:pPr>
            <a:r>
              <a:rPr lang="it-IT" dirty="0"/>
              <a:t>Comma 2 </a:t>
            </a:r>
            <a:r>
              <a:rPr lang="it-IT" i="1" dirty="0" err="1"/>
              <a:t>quinquies</a:t>
            </a:r>
            <a:endParaRPr lang="it-IT" i="1" dirty="0"/>
          </a:p>
        </p:txBody>
      </p:sp>
      <p:sp>
        <p:nvSpPr>
          <p:cNvPr id="16387" name="Segnaposto contenuto 2"/>
          <p:cNvSpPr>
            <a:spLocks noGrp="1"/>
          </p:cNvSpPr>
          <p:nvPr>
            <p:ph idx="1"/>
          </p:nvPr>
        </p:nvSpPr>
        <p:spPr>
          <a:xfrm>
            <a:off x="468313" y="1052513"/>
            <a:ext cx="8229600" cy="5054600"/>
          </a:xfrm>
        </p:spPr>
        <p:txBody>
          <a:bodyPr/>
          <a:lstStyle/>
          <a:p>
            <a:pPr marL="0" indent="0" algn="just" eaLnBrk="1" hangingPunct="1">
              <a:spcBef>
                <a:spcPct val="0"/>
              </a:spcBef>
              <a:buFont typeface="Arial" charset="0"/>
              <a:buNone/>
            </a:pPr>
            <a:endParaRPr lang="it-IT" sz="1800"/>
          </a:p>
          <a:p>
            <a:pPr marL="0" indent="0" algn="just" eaLnBrk="1" hangingPunct="1">
              <a:spcBef>
                <a:spcPct val="0"/>
              </a:spcBef>
              <a:buFont typeface="Arial" charset="0"/>
              <a:buNone/>
            </a:pPr>
            <a:endParaRPr lang="it-IT" sz="2400"/>
          </a:p>
          <a:p>
            <a:pPr marL="0" indent="0" algn="just" eaLnBrk="1" hangingPunct="1">
              <a:spcBef>
                <a:spcPct val="0"/>
              </a:spcBef>
              <a:buFont typeface="Arial" charset="0"/>
              <a:buNone/>
            </a:pPr>
            <a:r>
              <a:rPr lang="it-IT" sz="2400"/>
              <a:t>Il detenuto o l’internato nei confronti del quale è stata disposta o prorogata l’applicazione del regime di cui al comma 2, ovvero il difensore, possono proporre reclamo avverso il procedimento applicativo. Il reclamo è presentato nel termine di </a:t>
            </a:r>
            <a:r>
              <a:rPr lang="it-IT" sz="2400" b="1">
                <a:solidFill>
                  <a:srgbClr val="FF0000"/>
                </a:solidFill>
              </a:rPr>
              <a:t>venti giorni</a:t>
            </a:r>
            <a:r>
              <a:rPr lang="it-IT" sz="2400"/>
              <a:t> dalla comunicazione del provvedimento e su di esso è competente a decidere il </a:t>
            </a:r>
            <a:r>
              <a:rPr lang="it-IT" sz="2400" b="1">
                <a:solidFill>
                  <a:srgbClr val="FF0000"/>
                </a:solidFill>
              </a:rPr>
              <a:t>tribunale di sorveglianza di Roma</a:t>
            </a:r>
            <a:r>
              <a:rPr lang="it-IT" sz="2400"/>
              <a:t>. </a:t>
            </a:r>
            <a:r>
              <a:rPr lang="it-IT" sz="2400" b="1">
                <a:solidFill>
                  <a:srgbClr val="FF0000"/>
                </a:solidFill>
              </a:rPr>
              <a:t>Il reclamo non sospende l’esecuzione del provvedimento</a:t>
            </a:r>
            <a:r>
              <a:rPr lang="it-IT" sz="2400"/>
              <a:t>.</a:t>
            </a:r>
          </a:p>
        </p:txBody>
      </p:sp>
    </p:spTree>
    <p:extLst>
      <p:ext uri="{BB962C8B-B14F-4D97-AF65-F5344CB8AC3E}">
        <p14:creationId xmlns:p14="http://schemas.microsoft.com/office/powerpoint/2010/main" val="4280751410"/>
      </p:ext>
    </p:extLst>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algn="ctr"/>
            <a:r>
              <a:rPr lang="it-IT" dirty="0"/>
              <a:t>Legislazione anti-mafia</a:t>
            </a:r>
          </a:p>
        </p:txBody>
      </p:sp>
      <p:sp>
        <p:nvSpPr>
          <p:cNvPr id="6147" name="Segnaposto contenuto 2"/>
          <p:cNvSpPr>
            <a:spLocks noGrp="1"/>
          </p:cNvSpPr>
          <p:nvPr>
            <p:ph idx="1"/>
          </p:nvPr>
        </p:nvSpPr>
        <p:spPr/>
        <p:txBody>
          <a:bodyPr anchor="ctr">
            <a:normAutofit/>
          </a:bodyPr>
          <a:lstStyle/>
          <a:p>
            <a:endParaRPr lang="it-IT" dirty="0"/>
          </a:p>
          <a:p>
            <a:pPr algn="just">
              <a:lnSpc>
                <a:spcPct val="150000"/>
              </a:lnSpc>
              <a:buFont typeface="Wingdings 2" pitchFamily="18" charset="2"/>
              <a:buNone/>
            </a:pPr>
            <a:r>
              <a:rPr lang="it-IT" dirty="0"/>
              <a:t>1. </a:t>
            </a:r>
            <a:r>
              <a:rPr lang="it-IT" dirty="0" err="1"/>
              <a:t>d.l.</a:t>
            </a:r>
            <a:r>
              <a:rPr lang="it-IT" dirty="0"/>
              <a:t> 15 gennaio 1991, n. 8 (</a:t>
            </a:r>
            <a:r>
              <a:rPr lang="it-IT" dirty="0" err="1"/>
              <a:t>conv</a:t>
            </a:r>
            <a:r>
              <a:rPr lang="it-IT" dirty="0"/>
              <a:t>. l. </a:t>
            </a:r>
            <a:r>
              <a:rPr lang="it-IT" dirty="0" smtClean="0"/>
              <a:t>82/1991)</a:t>
            </a:r>
            <a:endParaRPr lang="it-IT" dirty="0"/>
          </a:p>
          <a:p>
            <a:pPr algn="just">
              <a:lnSpc>
                <a:spcPct val="150000"/>
              </a:lnSpc>
              <a:buFont typeface="Wingdings 2" pitchFamily="18" charset="2"/>
              <a:buNone/>
            </a:pPr>
            <a:r>
              <a:rPr lang="it-IT" dirty="0"/>
              <a:t>2. </a:t>
            </a:r>
            <a:r>
              <a:rPr lang="it-IT" dirty="0" err="1"/>
              <a:t>d.l.</a:t>
            </a:r>
            <a:r>
              <a:rPr lang="it-IT" dirty="0"/>
              <a:t> 13 maggio 1991, n. 152 (</a:t>
            </a:r>
            <a:r>
              <a:rPr lang="it-IT" dirty="0" err="1"/>
              <a:t>conv</a:t>
            </a:r>
            <a:r>
              <a:rPr lang="it-IT" dirty="0"/>
              <a:t>. l. </a:t>
            </a:r>
            <a:r>
              <a:rPr lang="it-IT" dirty="0" smtClean="0"/>
              <a:t>203/1991)</a:t>
            </a:r>
            <a:endParaRPr lang="it-IT" dirty="0"/>
          </a:p>
          <a:p>
            <a:pPr algn="just">
              <a:lnSpc>
                <a:spcPct val="150000"/>
              </a:lnSpc>
              <a:buFont typeface="Wingdings 2" pitchFamily="18" charset="2"/>
              <a:buNone/>
            </a:pPr>
            <a:r>
              <a:rPr lang="it-IT" dirty="0"/>
              <a:t>3. </a:t>
            </a:r>
            <a:r>
              <a:rPr lang="it-IT" dirty="0" err="1"/>
              <a:t>d.l.</a:t>
            </a:r>
            <a:r>
              <a:rPr lang="it-IT" dirty="0"/>
              <a:t> 20 novembre 1991, n. 367 (</a:t>
            </a:r>
            <a:r>
              <a:rPr lang="it-IT" dirty="0" err="1"/>
              <a:t>conv</a:t>
            </a:r>
            <a:r>
              <a:rPr lang="it-IT" dirty="0"/>
              <a:t>. l. </a:t>
            </a:r>
            <a:r>
              <a:rPr lang="it-IT" dirty="0" smtClean="0"/>
              <a:t>8/1992)</a:t>
            </a:r>
            <a:endParaRPr lang="it-IT" dirty="0"/>
          </a:p>
          <a:p>
            <a:pPr algn="just">
              <a:lnSpc>
                <a:spcPct val="150000"/>
              </a:lnSpc>
              <a:buFont typeface="Wingdings 2" pitchFamily="18" charset="2"/>
              <a:buNone/>
            </a:pPr>
            <a:r>
              <a:rPr lang="it-IT" dirty="0"/>
              <a:t>4.  </a:t>
            </a:r>
            <a:r>
              <a:rPr lang="it-IT" dirty="0" err="1"/>
              <a:t>d.l.</a:t>
            </a:r>
            <a:r>
              <a:rPr lang="it-IT" dirty="0"/>
              <a:t> 8 giugno 1992, n. 306 (</a:t>
            </a:r>
            <a:r>
              <a:rPr lang="it-IT" dirty="0" err="1"/>
              <a:t>conv</a:t>
            </a:r>
            <a:r>
              <a:rPr lang="it-IT" dirty="0"/>
              <a:t>. l. </a:t>
            </a:r>
            <a:r>
              <a:rPr lang="it-IT" dirty="0" smtClean="0"/>
              <a:t>356/1992)</a:t>
            </a:r>
            <a:endParaRPr lang="it-IT" dirty="0"/>
          </a:p>
        </p:txBody>
      </p:sp>
      <p:sp>
        <p:nvSpPr>
          <p:cNvPr id="10244" name="Segnaposto numero diapositiva 3"/>
          <p:cNvSpPr>
            <a:spLocks noGrp="1"/>
          </p:cNvSpPr>
          <p:nvPr>
            <p:ph type="sldNum" sz="quarter" idx="12"/>
          </p:nvPr>
        </p:nvSpPr>
        <p:spPr bwMode="auto">
          <a:noFill/>
          <a:ln>
            <a:miter lim="800000"/>
            <a:headEnd/>
            <a:tailEnd/>
          </a:ln>
        </p:spPr>
        <p:txBody>
          <a:bodyPr/>
          <a:lstStyle/>
          <a:p>
            <a:fld id="{1D126534-476B-4FA0-AA6D-B32C3B4C8175}" type="slidenum">
              <a:rPr lang="it-IT"/>
              <a:pPr/>
              <a:t>3</a:t>
            </a:fld>
            <a:endParaRPr lang="it-IT"/>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457200" y="115888"/>
            <a:ext cx="8229600" cy="792162"/>
          </a:xfrm>
        </p:spPr>
        <p:txBody>
          <a:bodyPr/>
          <a:lstStyle/>
          <a:p>
            <a:r>
              <a:rPr lang="it-IT" sz="4000"/>
              <a:t>Comma 2 </a:t>
            </a:r>
            <a:r>
              <a:rPr lang="it-IT" sz="4000" i="1"/>
              <a:t>sexies</a:t>
            </a:r>
            <a:endParaRPr lang="it-IT" sz="4000"/>
          </a:p>
        </p:txBody>
      </p:sp>
      <p:sp>
        <p:nvSpPr>
          <p:cNvPr id="17411" name="Segnaposto contenuto 2"/>
          <p:cNvSpPr>
            <a:spLocks noGrp="1"/>
          </p:cNvSpPr>
          <p:nvPr>
            <p:ph idx="1"/>
          </p:nvPr>
        </p:nvSpPr>
        <p:spPr>
          <a:xfrm>
            <a:off x="457200" y="1125538"/>
            <a:ext cx="8229600" cy="5000625"/>
          </a:xfrm>
        </p:spPr>
        <p:txBody>
          <a:bodyPr>
            <a:normAutofit lnSpcReduction="10000"/>
          </a:bodyPr>
          <a:lstStyle/>
          <a:p>
            <a:pPr marL="0" indent="0" algn="just" eaLnBrk="1" hangingPunct="1">
              <a:spcBef>
                <a:spcPct val="0"/>
              </a:spcBef>
              <a:buFont typeface="Arial" charset="0"/>
              <a:buNone/>
            </a:pPr>
            <a:r>
              <a:rPr lang="it-IT" sz="2000" dirty="0"/>
              <a:t>Il tribunale, entro dieci giorni dal ricevimento del reclamo di cui al comma 2 </a:t>
            </a:r>
            <a:r>
              <a:rPr lang="it-IT" sz="2000" i="1" dirty="0" err="1"/>
              <a:t>quinquies</a:t>
            </a:r>
            <a:r>
              <a:rPr lang="it-IT" sz="2000" dirty="0"/>
              <a:t>, decide in camera di consiglio, nelle forme previste dagli articoli 666 e 678 del codice di procedura penale, sulla sussistenza dei presupposti per l’adozione del provvedimento  . </a:t>
            </a:r>
            <a:r>
              <a:rPr lang="it-IT" sz="2000" b="1" dirty="0">
                <a:solidFill>
                  <a:srgbClr val="FF0000"/>
                </a:solidFill>
              </a:rPr>
              <a:t>All’udienza le funzioni di pubblico ministero possono essere altresì svolte da un rappresentante dell’ufficio del procuratore della Repubblica di cui al comma 2 bis o del procuratore nazionale antimafia. Il procuratore nazionale antimafia, il procuratore di cui al comma 2 bis</a:t>
            </a:r>
            <a:r>
              <a:rPr lang="it-IT" sz="2000" dirty="0"/>
              <a:t>, il procuratore generale presso la corte d’appello, il detenuto, l’internato o il difensore possono proporre, entro dieci giorni dalla sua comunicazione, ricorso per cassazione avverso l’ordinanza del tribunale per violazione di legge. Il ricorso non sospende l’esecuzione del provvedimento ed è trasmesso senza ritardo alla Corte di cassazione. </a:t>
            </a:r>
            <a:r>
              <a:rPr lang="it-IT" sz="2000" b="1" dirty="0">
                <a:solidFill>
                  <a:srgbClr val="FF0000"/>
                </a:solidFill>
              </a:rPr>
              <a:t>Se il reclamo viene accolto</a:t>
            </a:r>
            <a:r>
              <a:rPr lang="it-IT" sz="2000" dirty="0"/>
              <a:t>, il Ministro della giustizia, ove intenda disporre un nuovo provvedimento ai sensi del comma 2, deve, tenendo conto della decisione del tribunale di sorveglianza, evidenziare elementi nuovi o non valutati in sede di reclamo.</a:t>
            </a:r>
          </a:p>
        </p:txBody>
      </p:sp>
    </p:spTree>
    <p:extLst>
      <p:ext uri="{BB962C8B-B14F-4D97-AF65-F5344CB8AC3E}">
        <p14:creationId xmlns:p14="http://schemas.microsoft.com/office/powerpoint/2010/main" val="3820461145"/>
      </p:ext>
    </p:extLst>
  </p:cSld>
  <p:clrMapOvr>
    <a:masterClrMapping/>
  </p:clrMapOvr>
  <p:transition spd="slow">
    <p:pull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457200" y="115888"/>
            <a:ext cx="8229600" cy="792162"/>
          </a:xfrm>
        </p:spPr>
        <p:txBody>
          <a:bodyPr/>
          <a:lstStyle/>
          <a:p>
            <a:pPr algn="ctr"/>
            <a:r>
              <a:rPr lang="it-IT" sz="4000" dirty="0">
                <a:solidFill>
                  <a:schemeClr val="tx2">
                    <a:lumMod val="75000"/>
                  </a:schemeClr>
                </a:solidFill>
              </a:rPr>
              <a:t>Comma 2 </a:t>
            </a:r>
            <a:r>
              <a:rPr lang="it-IT" sz="4000" i="1" dirty="0" err="1">
                <a:solidFill>
                  <a:schemeClr val="tx2">
                    <a:lumMod val="75000"/>
                  </a:schemeClr>
                </a:solidFill>
              </a:rPr>
              <a:t>septies</a:t>
            </a:r>
            <a:endParaRPr lang="it-IT" sz="4000" dirty="0">
              <a:solidFill>
                <a:schemeClr val="tx2">
                  <a:lumMod val="75000"/>
                </a:schemeClr>
              </a:solidFill>
            </a:endParaRPr>
          </a:p>
        </p:txBody>
      </p:sp>
      <p:sp>
        <p:nvSpPr>
          <p:cNvPr id="18435" name="Segnaposto contenuto 2"/>
          <p:cNvSpPr>
            <a:spLocks noGrp="1"/>
          </p:cNvSpPr>
          <p:nvPr>
            <p:ph idx="1"/>
          </p:nvPr>
        </p:nvSpPr>
        <p:spPr>
          <a:xfrm>
            <a:off x="457200" y="1125538"/>
            <a:ext cx="8229600" cy="5000625"/>
          </a:xfrm>
        </p:spPr>
        <p:txBody>
          <a:bodyPr/>
          <a:lstStyle/>
          <a:p>
            <a:pPr marL="0" indent="0">
              <a:buFont typeface="Arial" charset="0"/>
              <a:buNone/>
            </a:pPr>
            <a:endParaRPr lang="it-IT" sz="2400" dirty="0"/>
          </a:p>
          <a:p>
            <a:pPr marL="0" indent="0" algn="just">
              <a:buFont typeface="Arial" charset="0"/>
              <a:buNone/>
            </a:pPr>
            <a:endParaRPr lang="it-IT" sz="2400" b="1">
              <a:solidFill>
                <a:schemeClr val="tx2">
                  <a:lumMod val="75000"/>
                </a:schemeClr>
              </a:solidFill>
            </a:endParaRPr>
          </a:p>
          <a:p>
            <a:pPr marL="0" indent="0" algn="just">
              <a:buFont typeface="Arial" charset="0"/>
              <a:buNone/>
            </a:pPr>
            <a:r>
              <a:rPr lang="it-IT" sz="2400" b="1">
                <a:solidFill>
                  <a:schemeClr val="tx2">
                    <a:lumMod val="75000"/>
                  </a:schemeClr>
                </a:solidFill>
              </a:rPr>
              <a:t>Per </a:t>
            </a:r>
            <a:r>
              <a:rPr lang="it-IT" sz="2400" b="1" dirty="0">
                <a:solidFill>
                  <a:schemeClr val="tx2">
                    <a:lumMod val="75000"/>
                  </a:schemeClr>
                </a:solidFill>
              </a:rPr>
              <a:t>la partecipazione del detenuto o dell’internato all’udienza si applicano le disposizioni di cui all’articolo 146 </a:t>
            </a:r>
            <a:r>
              <a:rPr lang="it-IT" sz="2400" b="1" i="1" dirty="0">
                <a:solidFill>
                  <a:schemeClr val="tx2">
                    <a:lumMod val="75000"/>
                  </a:schemeClr>
                </a:solidFill>
              </a:rPr>
              <a:t>bis </a:t>
            </a:r>
            <a:r>
              <a:rPr lang="it-IT" sz="2400" b="1" dirty="0">
                <a:solidFill>
                  <a:schemeClr val="tx2">
                    <a:lumMod val="75000"/>
                  </a:schemeClr>
                </a:solidFill>
              </a:rPr>
              <a:t>delle norme di attuazione, di coordinamento e transitorie del codice di procedura penale, di cui al decreto legislativo 28 luglio 1989, n. 271.</a:t>
            </a:r>
          </a:p>
        </p:txBody>
      </p:sp>
    </p:spTree>
    <p:extLst>
      <p:ext uri="{BB962C8B-B14F-4D97-AF65-F5344CB8AC3E}">
        <p14:creationId xmlns:p14="http://schemas.microsoft.com/office/powerpoint/2010/main" val="3273973859"/>
      </p:ext>
    </p:extLst>
  </p:cSld>
  <p:clrMapOvr>
    <a:masterClrMapping/>
  </p:clrMapOvr>
  <p:transition spd="slow">
    <p:pull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rmAutofit/>
          </a:bodyPr>
          <a:lstStyle/>
          <a:p>
            <a:pPr algn="ctr"/>
            <a:r>
              <a:rPr lang="it-IT" b="1" dirty="0" err="1"/>
              <a:t>Labita</a:t>
            </a:r>
            <a:r>
              <a:rPr lang="it-IT" b="1" dirty="0"/>
              <a:t> c. Italia (2000)</a:t>
            </a:r>
          </a:p>
        </p:txBody>
      </p:sp>
      <p:sp>
        <p:nvSpPr>
          <p:cNvPr id="9" name="Segnaposto contenuto 8"/>
          <p:cNvSpPr>
            <a:spLocks noGrp="1"/>
          </p:cNvSpPr>
          <p:nvPr>
            <p:ph idx="1"/>
          </p:nvPr>
        </p:nvSpPr>
        <p:spPr/>
        <p:txBody>
          <a:bodyPr/>
          <a:lstStyle/>
          <a:p>
            <a:pPr marL="0" indent="0" algn="ctr">
              <a:spcBef>
                <a:spcPts val="0"/>
              </a:spcBef>
              <a:buNone/>
            </a:pPr>
            <a:endParaRPr lang="it-IT" dirty="0"/>
          </a:p>
          <a:p>
            <a:pPr marL="0" indent="0" algn="ctr">
              <a:spcBef>
                <a:spcPts val="0"/>
              </a:spcBef>
              <a:buNone/>
            </a:pPr>
            <a:endParaRPr lang="it-IT" dirty="0"/>
          </a:p>
          <a:p>
            <a:pPr marL="0" indent="0" algn="ctr">
              <a:spcBef>
                <a:spcPts val="0"/>
              </a:spcBef>
              <a:buNone/>
            </a:pPr>
            <a:r>
              <a:rPr lang="it-IT" dirty="0"/>
              <a:t>“.....persino nelle circostanze più difficili, come nel caso del contrasto al terrorismo o alla criminalità organizzata, la Convenzione proibisce in termini assoluti la tortura ed i trattamenti inumani e degradanti”.</a:t>
            </a:r>
          </a:p>
        </p:txBody>
      </p:sp>
      <p:sp>
        <p:nvSpPr>
          <p:cNvPr id="7" name="Segnaposto numero diapositiva 6"/>
          <p:cNvSpPr>
            <a:spLocks noGrp="1"/>
          </p:cNvSpPr>
          <p:nvPr>
            <p:ph type="sldNum" sz="quarter" idx="12"/>
          </p:nvPr>
        </p:nvSpPr>
        <p:spPr/>
        <p:txBody>
          <a:bodyPr/>
          <a:lstStyle/>
          <a:p>
            <a:pPr>
              <a:defRPr/>
            </a:pPr>
            <a:fld id="{95DB5763-1DD6-464E-9E42-FF34E6330D39}" type="slidenum">
              <a:rPr lang="it-IT" smtClean="0"/>
              <a:pPr>
                <a:defRPr/>
              </a:pPr>
              <a:t>32</a:t>
            </a:fld>
            <a:endParaRPr lang="it-IT"/>
          </a:p>
        </p:txBody>
      </p:sp>
    </p:spTree>
  </p:cSld>
  <p:clrMapOvr>
    <a:masterClrMapping/>
  </p:clrMapOvr>
  <p:transition spd="slow">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lnSpc>
                <a:spcPct val="250000"/>
              </a:lnSpc>
              <a:buNone/>
            </a:pPr>
            <a:r>
              <a:rPr lang="it-IT" dirty="0" smtClean="0">
                <a:solidFill>
                  <a:schemeClr val="bg2">
                    <a:lumMod val="25000"/>
                  </a:schemeClr>
                </a:solidFill>
              </a:rPr>
              <a:t>Regimi detentivi di rigore come:</a:t>
            </a:r>
          </a:p>
          <a:p>
            <a:pPr marL="0" indent="0" algn="ctr">
              <a:lnSpc>
                <a:spcPct val="250000"/>
              </a:lnSpc>
              <a:buNone/>
            </a:pPr>
            <a:r>
              <a:rPr lang="it-IT" dirty="0" smtClean="0"/>
              <a:t> «</a:t>
            </a:r>
            <a:r>
              <a:rPr lang="it-IT" sz="4400" i="1" dirty="0" err="1" smtClean="0">
                <a:solidFill>
                  <a:schemeClr val="bg2">
                    <a:lumMod val="25000"/>
                  </a:schemeClr>
                </a:solidFill>
              </a:rPr>
              <a:t>imprisonment</a:t>
            </a:r>
            <a:r>
              <a:rPr lang="it-IT" sz="4400" i="1" dirty="0" smtClean="0">
                <a:solidFill>
                  <a:schemeClr val="bg2">
                    <a:lumMod val="25000"/>
                  </a:schemeClr>
                </a:solidFill>
              </a:rPr>
              <a:t> </a:t>
            </a:r>
            <a:r>
              <a:rPr lang="it-IT" sz="4400" i="1" dirty="0" err="1" smtClean="0">
                <a:solidFill>
                  <a:schemeClr val="bg2">
                    <a:lumMod val="25000"/>
                  </a:schemeClr>
                </a:solidFill>
              </a:rPr>
              <a:t>within</a:t>
            </a:r>
            <a:r>
              <a:rPr lang="it-IT" sz="4400" i="1" dirty="0" smtClean="0">
                <a:solidFill>
                  <a:schemeClr val="bg2">
                    <a:lumMod val="25000"/>
                  </a:schemeClr>
                </a:solidFill>
              </a:rPr>
              <a:t> </a:t>
            </a:r>
            <a:r>
              <a:rPr lang="it-IT" sz="4400" i="1" dirty="0" err="1" smtClean="0">
                <a:solidFill>
                  <a:schemeClr val="bg2">
                    <a:lumMod val="25000"/>
                  </a:schemeClr>
                </a:solidFill>
              </a:rPr>
              <a:t>prison</a:t>
            </a:r>
            <a:r>
              <a:rPr lang="it-IT" dirty="0" smtClean="0"/>
              <a:t>»</a:t>
            </a:r>
            <a:endParaRPr lang="it-IT" dirty="0"/>
          </a:p>
        </p:txBody>
      </p:sp>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33</a:t>
            </a:fld>
            <a:endParaRPr lang="it-IT"/>
          </a:p>
        </p:txBody>
      </p:sp>
    </p:spTree>
    <p:extLst>
      <p:ext uri="{BB962C8B-B14F-4D97-AF65-F5344CB8AC3E}">
        <p14:creationId xmlns:p14="http://schemas.microsoft.com/office/powerpoint/2010/main" val="1993762506"/>
      </p:ext>
    </p:extLst>
  </p:cSld>
  <p:clrMapOvr>
    <a:masterClrMapping/>
  </p:clrMapOvr>
  <p:transition spd="slow">
    <p:pull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rmAutofit fontScale="90000"/>
          </a:bodyPr>
          <a:lstStyle/>
          <a:p>
            <a:pPr algn="ctr"/>
            <a:r>
              <a:rPr lang="it-IT" b="1" dirty="0" err="1" smtClean="0"/>
              <a:t>Ilascu</a:t>
            </a:r>
            <a:r>
              <a:rPr lang="it-IT" b="1" dirty="0" smtClean="0"/>
              <a:t> v. Moldavia e Russia (2004)</a:t>
            </a:r>
            <a:endParaRPr lang="it-IT" b="1" dirty="0"/>
          </a:p>
        </p:txBody>
      </p:sp>
      <p:sp>
        <p:nvSpPr>
          <p:cNvPr id="9" name="Segnaposto contenuto 8"/>
          <p:cNvSpPr>
            <a:spLocks noGrp="1"/>
          </p:cNvSpPr>
          <p:nvPr>
            <p:ph idx="1"/>
          </p:nvPr>
        </p:nvSpPr>
        <p:spPr/>
        <p:txBody>
          <a:bodyPr>
            <a:normAutofit/>
          </a:bodyPr>
          <a:lstStyle/>
          <a:p>
            <a:pPr marL="0" indent="0" algn="ctr">
              <a:spcBef>
                <a:spcPts val="0"/>
              </a:spcBef>
              <a:buNone/>
            </a:pPr>
            <a:endParaRPr lang="it-IT" dirty="0"/>
          </a:p>
          <a:p>
            <a:pPr marL="0" indent="0" algn="ctr">
              <a:spcBef>
                <a:spcPts val="0"/>
              </a:spcBef>
              <a:buNone/>
            </a:pPr>
            <a:endParaRPr lang="it-IT" dirty="0"/>
          </a:p>
          <a:p>
            <a:pPr marL="0" indent="0" algn="just">
              <a:spcBef>
                <a:spcPts val="0"/>
              </a:spcBef>
              <a:buNone/>
            </a:pPr>
            <a:r>
              <a:rPr lang="it-IT" dirty="0" smtClean="0"/>
              <a:t>“.....</a:t>
            </a:r>
            <a:r>
              <a:rPr lang="en-US" dirty="0"/>
              <a:t> complete sensory isolation, coupled with total social isolation can destroy the personality and constitutes a form of inhuman treatment which cannot be justified by the requirements of security or any other </a:t>
            </a:r>
            <a:r>
              <a:rPr lang="en-US" dirty="0" smtClean="0"/>
              <a:t>reason”</a:t>
            </a:r>
            <a:r>
              <a:rPr lang="it-IT" dirty="0" smtClean="0"/>
              <a:t>.</a:t>
            </a:r>
            <a:endParaRPr lang="it-IT" dirty="0"/>
          </a:p>
        </p:txBody>
      </p:sp>
      <p:sp>
        <p:nvSpPr>
          <p:cNvPr id="7" name="Segnaposto numero diapositiva 6"/>
          <p:cNvSpPr>
            <a:spLocks noGrp="1"/>
          </p:cNvSpPr>
          <p:nvPr>
            <p:ph type="sldNum" sz="quarter" idx="12"/>
          </p:nvPr>
        </p:nvSpPr>
        <p:spPr/>
        <p:txBody>
          <a:bodyPr/>
          <a:lstStyle/>
          <a:p>
            <a:pPr>
              <a:defRPr/>
            </a:pPr>
            <a:fld id="{95DB5763-1DD6-464E-9E42-FF34E6330D39}" type="slidenum">
              <a:rPr lang="it-IT" smtClean="0"/>
              <a:pPr>
                <a:defRPr/>
              </a:pPr>
              <a:t>34</a:t>
            </a:fld>
            <a:endParaRPr lang="it-IT"/>
          </a:p>
        </p:txBody>
      </p:sp>
    </p:spTree>
    <p:extLst>
      <p:ext uri="{BB962C8B-B14F-4D97-AF65-F5344CB8AC3E}">
        <p14:creationId xmlns:p14="http://schemas.microsoft.com/office/powerpoint/2010/main" val="2174582247"/>
      </p:ext>
    </p:extLst>
  </p:cSld>
  <p:clrMapOvr>
    <a:masterClrMapping/>
  </p:clrMapOvr>
  <p:transition spd="slow">
    <p:pull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491872" y="980728"/>
            <a:ext cx="8229600" cy="1143000"/>
          </a:xfrm>
        </p:spPr>
        <p:txBody>
          <a:bodyPr>
            <a:normAutofit fontScale="90000"/>
          </a:bodyPr>
          <a:lstStyle/>
          <a:p>
            <a:pPr algn="ctr"/>
            <a:r>
              <a:rPr lang="en-US" dirty="0" err="1"/>
              <a:t>Harakchiev</a:t>
            </a:r>
            <a:r>
              <a:rPr lang="en-US" dirty="0"/>
              <a:t> and </a:t>
            </a:r>
            <a:r>
              <a:rPr lang="en-US" dirty="0" err="1"/>
              <a:t>Tolumov</a:t>
            </a:r>
            <a:r>
              <a:rPr lang="en-US" dirty="0"/>
              <a:t> v. Bulgaria </a:t>
            </a:r>
            <a:r>
              <a:rPr lang="it-IT" dirty="0" smtClean="0"/>
              <a:t>(2014)</a:t>
            </a:r>
            <a:endParaRPr lang="it-IT" dirty="0"/>
          </a:p>
        </p:txBody>
      </p:sp>
      <p:sp>
        <p:nvSpPr>
          <p:cNvPr id="9" name="Segnaposto contenuto 8"/>
          <p:cNvSpPr>
            <a:spLocks noGrp="1"/>
          </p:cNvSpPr>
          <p:nvPr>
            <p:ph idx="1"/>
          </p:nvPr>
        </p:nvSpPr>
        <p:spPr/>
        <p:txBody>
          <a:bodyPr>
            <a:normAutofit/>
          </a:bodyPr>
          <a:lstStyle/>
          <a:p>
            <a:pPr marL="0" indent="0" algn="ctr">
              <a:spcBef>
                <a:spcPts val="0"/>
              </a:spcBef>
              <a:buNone/>
            </a:pPr>
            <a:endParaRPr lang="it-IT" dirty="0"/>
          </a:p>
          <a:p>
            <a:pPr marL="0" indent="0" algn="ctr">
              <a:spcBef>
                <a:spcPts val="0"/>
              </a:spcBef>
              <a:buNone/>
            </a:pPr>
            <a:endParaRPr lang="it-IT" dirty="0"/>
          </a:p>
          <a:p>
            <a:pPr marL="0" indent="0" algn="just">
              <a:spcBef>
                <a:spcPts val="0"/>
              </a:spcBef>
              <a:buNone/>
            </a:pPr>
            <a:r>
              <a:rPr lang="it-IT" dirty="0" smtClean="0"/>
              <a:t>“.....</a:t>
            </a:r>
            <a:r>
              <a:rPr lang="en-US" dirty="0"/>
              <a:t> a special security regime can only be imposed – and maintained – on the basis of an individual risk assessment of each life prisoner, and applied for no longer than strictly necessary</a:t>
            </a:r>
            <a:r>
              <a:rPr lang="en-US" dirty="0" smtClean="0"/>
              <a:t>”.</a:t>
            </a:r>
            <a:endParaRPr lang="it-IT" dirty="0"/>
          </a:p>
        </p:txBody>
      </p:sp>
      <p:sp>
        <p:nvSpPr>
          <p:cNvPr id="7" name="Segnaposto numero diapositiva 6"/>
          <p:cNvSpPr>
            <a:spLocks noGrp="1"/>
          </p:cNvSpPr>
          <p:nvPr>
            <p:ph type="sldNum" sz="quarter" idx="12"/>
          </p:nvPr>
        </p:nvSpPr>
        <p:spPr/>
        <p:txBody>
          <a:bodyPr/>
          <a:lstStyle/>
          <a:p>
            <a:pPr>
              <a:defRPr/>
            </a:pPr>
            <a:fld id="{95DB5763-1DD6-464E-9E42-FF34E6330D39}" type="slidenum">
              <a:rPr lang="it-IT" smtClean="0"/>
              <a:pPr>
                <a:defRPr/>
              </a:pPr>
              <a:t>35</a:t>
            </a:fld>
            <a:endParaRPr lang="it-IT"/>
          </a:p>
        </p:txBody>
      </p:sp>
    </p:spTree>
    <p:extLst>
      <p:ext uri="{BB962C8B-B14F-4D97-AF65-F5344CB8AC3E}">
        <p14:creationId xmlns:p14="http://schemas.microsoft.com/office/powerpoint/2010/main" val="1222366668"/>
      </p:ext>
    </p:extLst>
  </p:cSld>
  <p:clrMapOvr>
    <a:masterClrMapping/>
  </p:clrMapOvr>
  <p:transition spd="slow">
    <p:pull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rmAutofit fontScale="90000"/>
          </a:bodyPr>
          <a:lstStyle/>
          <a:p>
            <a:r>
              <a:rPr lang="it-IT" dirty="0" err="1"/>
              <a:t>Ramirez</a:t>
            </a:r>
            <a:r>
              <a:rPr lang="it-IT" dirty="0"/>
              <a:t> Sanchez c. Francia (2006)</a:t>
            </a:r>
          </a:p>
        </p:txBody>
      </p:sp>
      <p:sp>
        <p:nvSpPr>
          <p:cNvPr id="9" name="Segnaposto contenuto 8"/>
          <p:cNvSpPr>
            <a:spLocks noGrp="1"/>
          </p:cNvSpPr>
          <p:nvPr>
            <p:ph idx="1"/>
          </p:nvPr>
        </p:nvSpPr>
        <p:spPr/>
        <p:txBody>
          <a:bodyPr/>
          <a:lstStyle/>
          <a:p>
            <a:pPr marL="0" indent="0" algn="ctr">
              <a:spcBef>
                <a:spcPts val="0"/>
              </a:spcBef>
              <a:buNone/>
            </a:pPr>
            <a:endParaRPr lang="it-IT" dirty="0"/>
          </a:p>
          <a:p>
            <a:pPr marL="0" indent="0" algn="ctr">
              <a:spcBef>
                <a:spcPts val="0"/>
              </a:spcBef>
              <a:buNone/>
            </a:pPr>
            <a:endParaRPr lang="it-IT" dirty="0"/>
          </a:p>
          <a:p>
            <a:pPr marL="0" indent="0" algn="ctr">
              <a:spcBef>
                <a:spcPts val="0"/>
              </a:spcBef>
              <a:buNone/>
            </a:pPr>
            <a:r>
              <a:rPr lang="it-IT" dirty="0"/>
              <a:t>“.....</a:t>
            </a:r>
            <a:r>
              <a:rPr lang="it-IT" dirty="0" err="1"/>
              <a:t>solitary</a:t>
            </a:r>
            <a:r>
              <a:rPr lang="it-IT" dirty="0"/>
              <a:t> </a:t>
            </a:r>
            <a:r>
              <a:rPr lang="it-IT" dirty="0" err="1"/>
              <a:t>confinement</a:t>
            </a:r>
            <a:r>
              <a:rPr lang="it-IT" dirty="0"/>
              <a:t>, </a:t>
            </a:r>
            <a:r>
              <a:rPr lang="it-IT" dirty="0" err="1"/>
              <a:t>even</a:t>
            </a:r>
            <a:r>
              <a:rPr lang="it-IT" dirty="0"/>
              <a:t> in </a:t>
            </a:r>
            <a:r>
              <a:rPr lang="it-IT" dirty="0" err="1"/>
              <a:t>cases</a:t>
            </a:r>
            <a:r>
              <a:rPr lang="it-IT" dirty="0"/>
              <a:t> </a:t>
            </a:r>
            <a:r>
              <a:rPr lang="it-IT" dirty="0" err="1"/>
              <a:t>entaling</a:t>
            </a:r>
            <a:r>
              <a:rPr lang="it-IT" dirty="0"/>
              <a:t> </a:t>
            </a:r>
            <a:r>
              <a:rPr lang="it-IT" dirty="0" err="1"/>
              <a:t>only</a:t>
            </a:r>
            <a:r>
              <a:rPr lang="it-IT" dirty="0"/>
              <a:t> relative </a:t>
            </a:r>
            <a:r>
              <a:rPr lang="it-IT" dirty="0" err="1"/>
              <a:t>isolation</a:t>
            </a:r>
            <a:r>
              <a:rPr lang="it-IT" dirty="0"/>
              <a:t>, </a:t>
            </a:r>
            <a:r>
              <a:rPr lang="it-IT" dirty="0" err="1"/>
              <a:t>cannot</a:t>
            </a:r>
            <a:r>
              <a:rPr lang="it-IT" dirty="0"/>
              <a:t> </a:t>
            </a:r>
            <a:r>
              <a:rPr lang="it-IT" dirty="0" err="1"/>
              <a:t>be</a:t>
            </a:r>
            <a:r>
              <a:rPr lang="it-IT" dirty="0"/>
              <a:t> </a:t>
            </a:r>
            <a:r>
              <a:rPr lang="it-IT" dirty="0" err="1"/>
              <a:t>imposed</a:t>
            </a:r>
            <a:r>
              <a:rPr lang="it-IT" dirty="0"/>
              <a:t> on a </a:t>
            </a:r>
            <a:r>
              <a:rPr lang="it-IT" dirty="0" err="1"/>
              <a:t>prisoner</a:t>
            </a:r>
            <a:r>
              <a:rPr lang="it-IT" dirty="0"/>
              <a:t> </a:t>
            </a:r>
            <a:r>
              <a:rPr lang="it-IT" dirty="0" err="1"/>
              <a:t>indefinitely</a:t>
            </a:r>
            <a:r>
              <a:rPr lang="it-IT" dirty="0"/>
              <a:t>”.</a:t>
            </a:r>
          </a:p>
        </p:txBody>
      </p:sp>
      <p:sp>
        <p:nvSpPr>
          <p:cNvPr id="7" name="Segnaposto numero diapositiva 6"/>
          <p:cNvSpPr>
            <a:spLocks noGrp="1"/>
          </p:cNvSpPr>
          <p:nvPr>
            <p:ph type="sldNum" sz="quarter" idx="12"/>
          </p:nvPr>
        </p:nvSpPr>
        <p:spPr/>
        <p:txBody>
          <a:bodyPr/>
          <a:lstStyle/>
          <a:p>
            <a:pPr>
              <a:defRPr/>
            </a:pPr>
            <a:fld id="{95DB5763-1DD6-464E-9E42-FF34E6330D39}" type="slidenum">
              <a:rPr lang="it-IT" smtClean="0"/>
              <a:pPr>
                <a:defRPr/>
              </a:pPr>
              <a:t>36</a:t>
            </a:fld>
            <a:endParaRPr lang="it-IT"/>
          </a:p>
        </p:txBody>
      </p:sp>
    </p:spTree>
  </p:cSld>
  <p:clrMapOvr>
    <a:masterClrMapping/>
  </p:clrMapOvr>
  <p:transition spd="slow">
    <p:pull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rmAutofit/>
          </a:bodyPr>
          <a:lstStyle/>
          <a:p>
            <a:r>
              <a:rPr lang="it-IT" dirty="0" err="1"/>
              <a:t>Ochalan</a:t>
            </a:r>
            <a:r>
              <a:rPr lang="it-IT" dirty="0"/>
              <a:t> c. Turchia (2006)</a:t>
            </a:r>
          </a:p>
        </p:txBody>
      </p:sp>
      <p:sp>
        <p:nvSpPr>
          <p:cNvPr id="9" name="Segnaposto contenuto 8"/>
          <p:cNvSpPr>
            <a:spLocks noGrp="1"/>
          </p:cNvSpPr>
          <p:nvPr>
            <p:ph idx="1"/>
          </p:nvPr>
        </p:nvSpPr>
        <p:spPr/>
        <p:txBody>
          <a:bodyPr/>
          <a:lstStyle/>
          <a:p>
            <a:pPr marL="0" indent="0" algn="ctr">
              <a:spcBef>
                <a:spcPts val="0"/>
              </a:spcBef>
              <a:buNone/>
            </a:pPr>
            <a:endParaRPr lang="it-IT" dirty="0"/>
          </a:p>
          <a:p>
            <a:pPr marL="0" indent="0" algn="ctr">
              <a:spcBef>
                <a:spcPts val="0"/>
              </a:spcBef>
              <a:buNone/>
            </a:pPr>
            <a:endParaRPr lang="it-IT" dirty="0"/>
          </a:p>
          <a:p>
            <a:pPr marL="0" indent="0" algn="ctr">
              <a:spcBef>
                <a:spcPts val="0"/>
              </a:spcBef>
              <a:buNone/>
            </a:pPr>
            <a:r>
              <a:rPr lang="it-IT" dirty="0"/>
              <a:t>“.....</a:t>
            </a:r>
            <a:r>
              <a:rPr lang="it-IT" dirty="0" err="1"/>
              <a:t>solitary</a:t>
            </a:r>
            <a:r>
              <a:rPr lang="it-IT" dirty="0"/>
              <a:t> </a:t>
            </a:r>
            <a:r>
              <a:rPr lang="it-IT" dirty="0" err="1"/>
              <a:t>confinement</a:t>
            </a:r>
            <a:r>
              <a:rPr lang="it-IT" dirty="0"/>
              <a:t>, </a:t>
            </a:r>
            <a:r>
              <a:rPr lang="it-IT" dirty="0" err="1"/>
              <a:t>even</a:t>
            </a:r>
            <a:r>
              <a:rPr lang="it-IT" dirty="0"/>
              <a:t> in </a:t>
            </a:r>
            <a:r>
              <a:rPr lang="it-IT" dirty="0" err="1"/>
              <a:t>cases</a:t>
            </a:r>
            <a:r>
              <a:rPr lang="it-IT" dirty="0"/>
              <a:t> </a:t>
            </a:r>
            <a:r>
              <a:rPr lang="it-IT" dirty="0" err="1"/>
              <a:t>entaling</a:t>
            </a:r>
            <a:r>
              <a:rPr lang="it-IT" dirty="0"/>
              <a:t> </a:t>
            </a:r>
            <a:r>
              <a:rPr lang="it-IT" dirty="0" err="1"/>
              <a:t>only</a:t>
            </a:r>
            <a:r>
              <a:rPr lang="it-IT" dirty="0"/>
              <a:t> relative </a:t>
            </a:r>
            <a:r>
              <a:rPr lang="it-IT" dirty="0" err="1"/>
              <a:t>isolation</a:t>
            </a:r>
            <a:r>
              <a:rPr lang="it-IT" dirty="0"/>
              <a:t>, </a:t>
            </a:r>
            <a:r>
              <a:rPr lang="it-IT" dirty="0" err="1"/>
              <a:t>cannot</a:t>
            </a:r>
            <a:r>
              <a:rPr lang="it-IT" dirty="0"/>
              <a:t> </a:t>
            </a:r>
            <a:r>
              <a:rPr lang="it-IT" dirty="0" err="1"/>
              <a:t>be</a:t>
            </a:r>
            <a:r>
              <a:rPr lang="it-IT" dirty="0"/>
              <a:t> </a:t>
            </a:r>
            <a:r>
              <a:rPr lang="it-IT" dirty="0" err="1"/>
              <a:t>imposed</a:t>
            </a:r>
            <a:r>
              <a:rPr lang="it-IT" dirty="0"/>
              <a:t> on a </a:t>
            </a:r>
            <a:r>
              <a:rPr lang="it-IT" dirty="0" err="1"/>
              <a:t>prisoner</a:t>
            </a:r>
            <a:r>
              <a:rPr lang="it-IT" dirty="0"/>
              <a:t> </a:t>
            </a:r>
            <a:r>
              <a:rPr lang="it-IT" dirty="0" err="1"/>
              <a:t>indefinitely</a:t>
            </a:r>
            <a:r>
              <a:rPr lang="it-IT" dirty="0"/>
              <a:t>”.</a:t>
            </a:r>
          </a:p>
        </p:txBody>
      </p:sp>
      <p:sp>
        <p:nvSpPr>
          <p:cNvPr id="7" name="Segnaposto numero diapositiva 6"/>
          <p:cNvSpPr>
            <a:spLocks noGrp="1"/>
          </p:cNvSpPr>
          <p:nvPr>
            <p:ph type="sldNum" sz="quarter" idx="12"/>
          </p:nvPr>
        </p:nvSpPr>
        <p:spPr/>
        <p:txBody>
          <a:bodyPr/>
          <a:lstStyle/>
          <a:p>
            <a:pPr>
              <a:defRPr/>
            </a:pPr>
            <a:fld id="{95DB5763-1DD6-464E-9E42-FF34E6330D39}" type="slidenum">
              <a:rPr lang="it-IT" smtClean="0"/>
              <a:pPr>
                <a:defRPr/>
              </a:pPr>
              <a:t>37</a:t>
            </a:fld>
            <a:endParaRPr lang="it-IT"/>
          </a:p>
        </p:txBody>
      </p:sp>
    </p:spTree>
  </p:cSld>
  <p:clrMapOvr>
    <a:masterClrMapping/>
  </p:clrMapOvr>
  <p:transition spd="slow">
    <p:pull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41 </a:t>
            </a:r>
            <a:r>
              <a:rPr lang="it-IT" i="1" dirty="0"/>
              <a:t>bis</a:t>
            </a:r>
            <a:r>
              <a:rPr lang="it-IT" dirty="0"/>
              <a:t> come </a:t>
            </a:r>
            <a:br>
              <a:rPr lang="it-IT" dirty="0"/>
            </a:br>
            <a:r>
              <a:rPr lang="it-IT" dirty="0"/>
              <a:t>“</a:t>
            </a:r>
            <a:r>
              <a:rPr lang="it-IT" i="1" dirty="0" err="1"/>
              <a:t>imprisonment</a:t>
            </a:r>
            <a:r>
              <a:rPr lang="it-IT" i="1" dirty="0"/>
              <a:t> </a:t>
            </a:r>
            <a:r>
              <a:rPr lang="it-IT" i="1" dirty="0" err="1"/>
              <a:t>within</a:t>
            </a:r>
            <a:r>
              <a:rPr lang="it-IT" i="1" dirty="0"/>
              <a:t> </a:t>
            </a:r>
            <a:r>
              <a:rPr lang="it-IT" i="1" dirty="0" err="1"/>
              <a:t>prison</a:t>
            </a:r>
            <a:r>
              <a:rPr lang="it-IT" i="1" dirty="0"/>
              <a:t>”</a:t>
            </a:r>
          </a:p>
        </p:txBody>
      </p:sp>
      <p:sp>
        <p:nvSpPr>
          <p:cNvPr id="3" name="Segnaposto contenuto 2"/>
          <p:cNvSpPr>
            <a:spLocks noGrp="1"/>
          </p:cNvSpPr>
          <p:nvPr>
            <p:ph idx="1"/>
          </p:nvPr>
        </p:nvSpPr>
        <p:spPr/>
        <p:txBody>
          <a:bodyPr/>
          <a:lstStyle/>
          <a:p>
            <a:pPr marL="0" indent="0" algn="just">
              <a:lnSpc>
                <a:spcPct val="150000"/>
              </a:lnSpc>
              <a:spcBef>
                <a:spcPts val="0"/>
              </a:spcBef>
              <a:buNone/>
            </a:pPr>
            <a:endParaRPr lang="it-IT" dirty="0">
              <a:latin typeface="Times New Roman" pitchFamily="18" charset="0"/>
              <a:cs typeface="Times New Roman" pitchFamily="18" charset="0"/>
            </a:endParaRPr>
          </a:p>
          <a:p>
            <a:pPr marL="0" indent="0" algn="just">
              <a:lnSpc>
                <a:spcPct val="150000"/>
              </a:lnSpc>
              <a:spcBef>
                <a:spcPts val="0"/>
              </a:spcBef>
              <a:buNone/>
            </a:pPr>
            <a:r>
              <a:rPr lang="it-IT" dirty="0">
                <a:latin typeface="Times New Roman" pitchFamily="18" charset="0"/>
                <a:cs typeface="Times New Roman" pitchFamily="18" charset="0"/>
              </a:rPr>
              <a:t>“Chi si trova in stato di detenzione, pur privato della maggior parte della sua libertà, ne conserva sempre un residuo, che è tanto più prezioso in quanto costituisce l'ultimo ambito nel quale può espandersi la sua personalità individuale” (Corte cost. 349/93).</a:t>
            </a:r>
          </a:p>
        </p:txBody>
      </p:sp>
      <p:sp>
        <p:nvSpPr>
          <p:cNvPr id="4" name="Segnaposto numero diapositiva 3"/>
          <p:cNvSpPr>
            <a:spLocks noGrp="1"/>
          </p:cNvSpPr>
          <p:nvPr>
            <p:ph type="sldNum" sz="quarter" idx="12"/>
          </p:nvPr>
        </p:nvSpPr>
        <p:spPr/>
        <p:txBody>
          <a:bodyPr/>
          <a:lstStyle/>
          <a:p>
            <a:pPr>
              <a:defRPr/>
            </a:pPr>
            <a:fld id="{D362DEF7-9589-4F3C-AF93-B380D881DD83}" type="slidenum">
              <a:rPr lang="it-IT" smtClean="0"/>
              <a:pPr>
                <a:defRPr/>
              </a:pPr>
              <a:t>38</a:t>
            </a:fld>
            <a:endParaRPr lang="it-IT"/>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algn="ctr"/>
            <a:r>
              <a:rPr lang="it-IT" sz="3600" b="1"/>
              <a:t>Data di nascita del 41 bis</a:t>
            </a:r>
          </a:p>
        </p:txBody>
      </p:sp>
      <p:sp>
        <p:nvSpPr>
          <p:cNvPr id="5123" name="Segnaposto contenuto 2"/>
          <p:cNvSpPr>
            <a:spLocks noGrp="1"/>
          </p:cNvSpPr>
          <p:nvPr>
            <p:ph idx="1"/>
          </p:nvPr>
        </p:nvSpPr>
        <p:spPr>
          <a:xfrm>
            <a:off x="428625" y="1643063"/>
            <a:ext cx="7467600" cy="4873625"/>
          </a:xfrm>
        </p:spPr>
        <p:txBody>
          <a:bodyPr>
            <a:normAutofit/>
          </a:bodyPr>
          <a:lstStyle/>
          <a:p>
            <a:pPr algn="just">
              <a:lnSpc>
                <a:spcPct val="200000"/>
              </a:lnSpc>
              <a:spcBef>
                <a:spcPct val="0"/>
              </a:spcBef>
              <a:buFont typeface="Wingdings 2" pitchFamily="18" charset="2"/>
              <a:buNone/>
              <a:defRPr/>
            </a:pPr>
            <a:r>
              <a:rPr lang="it-IT" sz="2800" b="1" dirty="0">
                <a:solidFill>
                  <a:schemeClr val="accent1">
                    <a:lumMod val="75000"/>
                  </a:schemeClr>
                </a:solidFill>
                <a:latin typeface="+mj-lt"/>
                <a:ea typeface="+mj-ea"/>
                <a:cs typeface="+mj-cs"/>
              </a:rPr>
              <a:t>23 maggio 1992</a:t>
            </a:r>
            <a:r>
              <a:rPr lang="it-IT" sz="2800" dirty="0">
                <a:solidFill>
                  <a:schemeClr val="tx2"/>
                </a:solidFill>
                <a:latin typeface="+mj-lt"/>
                <a:ea typeface="+mj-ea"/>
                <a:cs typeface="+mj-cs"/>
              </a:rPr>
              <a:t>: strage di Capaci</a:t>
            </a:r>
          </a:p>
          <a:p>
            <a:pPr algn="just">
              <a:lnSpc>
                <a:spcPct val="200000"/>
              </a:lnSpc>
              <a:spcBef>
                <a:spcPct val="0"/>
              </a:spcBef>
              <a:buFont typeface="Wingdings 2" pitchFamily="18" charset="2"/>
              <a:buNone/>
              <a:defRPr/>
            </a:pPr>
            <a:r>
              <a:rPr lang="it-IT" sz="2800" b="1" dirty="0">
                <a:solidFill>
                  <a:schemeClr val="tx2"/>
                </a:solidFill>
                <a:latin typeface="+mj-lt"/>
                <a:ea typeface="+mj-ea"/>
                <a:cs typeface="+mj-cs"/>
              </a:rPr>
              <a:t>8 giugno 1992</a:t>
            </a:r>
            <a:r>
              <a:rPr lang="it-IT" sz="2800" dirty="0">
                <a:solidFill>
                  <a:schemeClr val="tx2"/>
                </a:solidFill>
                <a:latin typeface="+mj-lt"/>
                <a:ea typeface="+mj-ea"/>
                <a:cs typeface="+mj-cs"/>
              </a:rPr>
              <a:t>: d.l. 306/1992</a:t>
            </a:r>
          </a:p>
          <a:p>
            <a:pPr algn="just">
              <a:lnSpc>
                <a:spcPct val="200000"/>
              </a:lnSpc>
              <a:spcBef>
                <a:spcPct val="0"/>
              </a:spcBef>
              <a:buFont typeface="Wingdings 2" pitchFamily="18" charset="2"/>
              <a:buNone/>
              <a:defRPr/>
            </a:pPr>
            <a:r>
              <a:rPr lang="it-IT" sz="2800" b="1" dirty="0">
                <a:solidFill>
                  <a:schemeClr val="accent1">
                    <a:lumMod val="75000"/>
                  </a:schemeClr>
                </a:solidFill>
                <a:latin typeface="+mj-lt"/>
                <a:ea typeface="+mj-ea"/>
                <a:cs typeface="+mj-cs"/>
              </a:rPr>
              <a:t>19 luglio 1992</a:t>
            </a:r>
            <a:r>
              <a:rPr lang="it-IT" sz="2800" dirty="0">
                <a:solidFill>
                  <a:schemeClr val="tx2"/>
                </a:solidFill>
                <a:latin typeface="+mj-lt"/>
                <a:ea typeface="+mj-ea"/>
                <a:cs typeface="+mj-cs"/>
              </a:rPr>
              <a:t>: strage di via </a:t>
            </a:r>
            <a:r>
              <a:rPr lang="it-IT" sz="2800" dirty="0" err="1">
                <a:solidFill>
                  <a:schemeClr val="tx2"/>
                </a:solidFill>
                <a:latin typeface="+mj-lt"/>
                <a:ea typeface="+mj-ea"/>
                <a:cs typeface="+mj-cs"/>
              </a:rPr>
              <a:t>D’Amelio</a:t>
            </a:r>
            <a:endParaRPr lang="it-IT" sz="2800" dirty="0">
              <a:solidFill>
                <a:schemeClr val="tx2"/>
              </a:solidFill>
              <a:latin typeface="+mj-lt"/>
              <a:ea typeface="+mj-ea"/>
              <a:cs typeface="+mj-cs"/>
            </a:endParaRPr>
          </a:p>
          <a:p>
            <a:pPr algn="just">
              <a:lnSpc>
                <a:spcPct val="200000"/>
              </a:lnSpc>
              <a:spcBef>
                <a:spcPct val="0"/>
              </a:spcBef>
              <a:buFont typeface="Wingdings 2" pitchFamily="18" charset="2"/>
              <a:buNone/>
              <a:defRPr/>
            </a:pPr>
            <a:r>
              <a:rPr lang="it-IT" sz="2800" b="1" dirty="0">
                <a:solidFill>
                  <a:schemeClr val="tx2"/>
                </a:solidFill>
                <a:latin typeface="+mj-lt"/>
                <a:ea typeface="+mj-ea"/>
                <a:cs typeface="+mj-cs"/>
              </a:rPr>
              <a:t>7 agosto 1992</a:t>
            </a:r>
            <a:r>
              <a:rPr lang="it-IT" sz="2800" dirty="0">
                <a:solidFill>
                  <a:schemeClr val="tx2"/>
                </a:solidFill>
                <a:latin typeface="+mj-lt"/>
                <a:ea typeface="+mj-ea"/>
                <a:cs typeface="+mj-cs"/>
              </a:rPr>
              <a:t>: </a:t>
            </a:r>
            <a:r>
              <a:rPr lang="it-IT" sz="2800" dirty="0" err="1">
                <a:solidFill>
                  <a:schemeClr val="tx2"/>
                </a:solidFill>
                <a:latin typeface="+mj-lt"/>
                <a:ea typeface="+mj-ea"/>
                <a:cs typeface="+mj-cs"/>
              </a:rPr>
              <a:t>conv</a:t>
            </a:r>
            <a:r>
              <a:rPr lang="it-IT" sz="2800" dirty="0">
                <a:solidFill>
                  <a:schemeClr val="tx2"/>
                </a:solidFill>
                <a:latin typeface="+mj-lt"/>
                <a:ea typeface="+mj-ea"/>
                <a:cs typeface="+mj-cs"/>
              </a:rPr>
              <a:t>. in legge d.l. 306 (l. 356/1992)</a:t>
            </a:r>
          </a:p>
          <a:p>
            <a:pPr>
              <a:buFontTx/>
              <a:buChar char="-"/>
              <a:defRPr/>
            </a:pPr>
            <a:endParaRPr lang="it-IT" sz="3000" b="1" cap="small" dirty="0">
              <a:solidFill>
                <a:schemeClr val="tx2"/>
              </a:solidFill>
              <a:latin typeface="+mj-lt"/>
              <a:ea typeface="+mj-ea"/>
              <a:cs typeface="+mj-cs"/>
            </a:endParaRPr>
          </a:p>
        </p:txBody>
      </p:sp>
      <p:sp>
        <p:nvSpPr>
          <p:cNvPr id="12292" name="Segnaposto numero diapositiva 3"/>
          <p:cNvSpPr>
            <a:spLocks noGrp="1"/>
          </p:cNvSpPr>
          <p:nvPr>
            <p:ph type="sldNum" sz="quarter" idx="12"/>
          </p:nvPr>
        </p:nvSpPr>
        <p:spPr bwMode="auto">
          <a:noFill/>
          <a:ln>
            <a:miter lim="800000"/>
            <a:headEnd/>
            <a:tailEnd/>
          </a:ln>
        </p:spPr>
        <p:txBody>
          <a:bodyPr/>
          <a:lstStyle/>
          <a:p>
            <a:fld id="{C467E650-3812-4CC3-B430-B5B6EE8DCE90}" type="slidenum">
              <a:rPr lang="it-IT"/>
              <a:pPr/>
              <a:t>4</a:t>
            </a:fld>
            <a:endParaRPr lang="it-IT"/>
          </a:p>
        </p:txBody>
      </p:sp>
      <p:sp>
        <p:nvSpPr>
          <p:cNvPr id="12293" name="Rettangolo 4"/>
          <p:cNvSpPr>
            <a:spLocks noChangeArrowheads="1"/>
          </p:cNvSpPr>
          <p:nvPr/>
        </p:nvSpPr>
        <p:spPr bwMode="auto">
          <a:xfrm>
            <a:off x="7929563" y="5786438"/>
            <a:ext cx="785812" cy="307975"/>
          </a:xfrm>
          <a:prstGeom prst="rect">
            <a:avLst/>
          </a:prstGeom>
          <a:noFill/>
          <a:ln w="9525">
            <a:noFill/>
            <a:miter lim="800000"/>
            <a:headEnd/>
            <a:tailEnd/>
          </a:ln>
        </p:spPr>
        <p:txBody>
          <a:bodyPr>
            <a:spAutoFit/>
          </a:bodyPr>
          <a:lstStyle/>
          <a:p>
            <a:pPr algn="ctr" eaLnBrk="1" hangingPunct="1">
              <a:spcBef>
                <a:spcPct val="20000"/>
              </a:spcBef>
              <a:buFontTx/>
              <a:buChar char="•"/>
            </a:pPr>
            <a:fld id="{51D13575-4C9E-4F5F-92A2-A5114BA2870E}" type="slidenum">
              <a:rPr lang="it-IT" sz="1400" b="1">
                <a:solidFill>
                  <a:srgbClr val="FFFFFF"/>
                </a:solidFill>
              </a:rPr>
              <a:pPr algn="ctr" eaLnBrk="1" hangingPunct="1">
                <a:spcBef>
                  <a:spcPct val="20000"/>
                </a:spcBef>
                <a:buFontTx/>
                <a:buChar char="•"/>
              </a:pPr>
              <a:t>4</a:t>
            </a:fld>
            <a:endParaRPr lang="it-IT" sz="1400" b="1">
              <a:solidFill>
                <a:srgbClr val="FFFFFF"/>
              </a:solidFill>
            </a:endParaRP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57188" y="214312"/>
            <a:ext cx="8301037" cy="1144401"/>
          </a:xfrm>
        </p:spPr>
        <p:txBody>
          <a:bodyPr rtlCol="0">
            <a:normAutofit/>
          </a:bodyPr>
          <a:lstStyle/>
          <a:p>
            <a:pPr algn="ctr">
              <a:defRPr/>
            </a:pPr>
            <a:r>
              <a:rPr lang="it-IT" sz="3200" b="1" dirty="0" smtClean="0"/>
              <a:t>Prima formulazione </a:t>
            </a:r>
            <a:r>
              <a:rPr lang="it-IT" sz="3200" b="1" dirty="0"/>
              <a:t>dell’art. 41 </a:t>
            </a:r>
            <a:r>
              <a:rPr lang="it-IT" sz="3200" b="1" i="1" dirty="0"/>
              <a:t>bis </a:t>
            </a:r>
            <a:r>
              <a:rPr lang="it-IT" sz="3200" cap="none" dirty="0"/>
              <a:t>(comma 2)</a:t>
            </a:r>
            <a:endParaRPr lang="it-IT" cap="none" dirty="0"/>
          </a:p>
        </p:txBody>
      </p:sp>
      <p:sp>
        <p:nvSpPr>
          <p:cNvPr id="3075" name="Segnaposto contenuto 4"/>
          <p:cNvSpPr>
            <a:spLocks noGrp="1"/>
          </p:cNvSpPr>
          <p:nvPr>
            <p:ph idx="1"/>
          </p:nvPr>
        </p:nvSpPr>
        <p:spPr>
          <a:xfrm>
            <a:off x="357188" y="1628800"/>
            <a:ext cx="8329612" cy="4896544"/>
          </a:xfrm>
        </p:spPr>
        <p:txBody>
          <a:bodyPr anchor="ctr">
            <a:normAutofit/>
          </a:bodyPr>
          <a:lstStyle/>
          <a:p>
            <a:pPr marL="0" indent="0" algn="just">
              <a:lnSpc>
                <a:spcPct val="150000"/>
              </a:lnSpc>
              <a:spcBef>
                <a:spcPct val="0"/>
              </a:spcBef>
              <a:buNone/>
            </a:pPr>
            <a:r>
              <a:rPr lang="it-IT" sz="2000" dirty="0"/>
              <a:t>Quando ricorrano gravi motivi di ordine e di sicurezza pubblica, anche a richiesta del Ministro dell'interno, il Ministro di grazia e giustizia ha altresì la facoltà di sospendere, in tutto o in parte, nei confronti dei detenuti per taluno dei delitti di cui al comma 1 dell'art. 4 bis, l'applicazione delle regole di trattamento e degli istituti previsti dalla presente legge che possano porsi in concreto contrasto con le esigenze di ordine e di sicurezza.</a:t>
            </a:r>
          </a:p>
          <a:p>
            <a:pPr marL="0" indent="0" algn="just" eaLnBrk="1" hangingPunct="1">
              <a:lnSpc>
                <a:spcPct val="150000"/>
              </a:lnSpc>
              <a:spcBef>
                <a:spcPct val="0"/>
              </a:spcBef>
              <a:buFont typeface="Arial" charset="0"/>
              <a:buNone/>
            </a:pPr>
            <a:endParaRPr lang="it-IT" sz="2000" dirty="0">
              <a:solidFill>
                <a:schemeClr val="tx2">
                  <a:lumMod val="75000"/>
                </a:schemeClr>
              </a:solidFill>
            </a:endParaRPr>
          </a:p>
        </p:txBody>
      </p:sp>
      <p:sp>
        <p:nvSpPr>
          <p:cNvPr id="5" name="Segnaposto numero diapositiva 4"/>
          <p:cNvSpPr>
            <a:spLocks noGrp="1"/>
          </p:cNvSpPr>
          <p:nvPr>
            <p:ph type="sldNum" sz="quarter" idx="4294967295"/>
          </p:nvPr>
        </p:nvSpPr>
        <p:spPr>
          <a:xfrm>
            <a:off x="8129016" y="5734050"/>
            <a:ext cx="609600" cy="521208"/>
          </a:xfrm>
          <a:prstGeom prst="rect">
            <a:avLst/>
          </a:prstGeom>
        </p:spPr>
        <p:txBody>
          <a:bodyPr/>
          <a:lstStyle/>
          <a:p>
            <a:pPr>
              <a:defRPr/>
            </a:pPr>
            <a:fld id="{B46FBEE4-BA85-4F9B-8A50-9CA090926309}" type="slidenum">
              <a:rPr lang="it-IT" smtClean="0"/>
              <a:pPr>
                <a:defRPr/>
              </a:pPr>
              <a:t>5</a:t>
            </a:fld>
            <a:endParaRPr lang="it-IT"/>
          </a:p>
        </p:txBody>
      </p:sp>
    </p:spTree>
    <p:extLst>
      <p:ext uri="{BB962C8B-B14F-4D97-AF65-F5344CB8AC3E}">
        <p14:creationId xmlns:p14="http://schemas.microsoft.com/office/powerpoint/2010/main" val="149342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57188" y="214312"/>
            <a:ext cx="8301037" cy="1144401"/>
          </a:xfrm>
        </p:spPr>
        <p:txBody>
          <a:bodyPr rtlCol="0">
            <a:normAutofit/>
          </a:bodyPr>
          <a:lstStyle/>
          <a:p>
            <a:pPr algn="ctr">
              <a:defRPr/>
            </a:pPr>
            <a:r>
              <a:rPr lang="it-IT" sz="3200" b="1" dirty="0" smtClean="0"/>
              <a:t>Presupposti applicativi: </a:t>
            </a:r>
            <a:endParaRPr lang="it-IT" cap="none" dirty="0"/>
          </a:p>
        </p:txBody>
      </p:sp>
      <p:sp>
        <p:nvSpPr>
          <p:cNvPr id="3075" name="Segnaposto contenuto 4"/>
          <p:cNvSpPr>
            <a:spLocks noGrp="1"/>
          </p:cNvSpPr>
          <p:nvPr>
            <p:ph idx="1"/>
          </p:nvPr>
        </p:nvSpPr>
        <p:spPr>
          <a:xfrm>
            <a:off x="395536" y="1700808"/>
            <a:ext cx="8329612" cy="4896544"/>
          </a:xfrm>
        </p:spPr>
        <p:txBody>
          <a:bodyPr anchor="t">
            <a:normAutofit/>
          </a:bodyPr>
          <a:lstStyle/>
          <a:p>
            <a:pPr algn="just">
              <a:lnSpc>
                <a:spcPct val="150000"/>
              </a:lnSpc>
              <a:spcBef>
                <a:spcPct val="0"/>
              </a:spcBef>
            </a:pPr>
            <a:r>
              <a:rPr lang="it-IT" sz="2000" dirty="0" smtClean="0">
                <a:solidFill>
                  <a:schemeClr val="tx2">
                    <a:lumMod val="75000"/>
                  </a:schemeClr>
                </a:solidFill>
              </a:rPr>
              <a:t>Presupposto ‘oggettivo’: detenuti o internati per taluno dei delitti di cui al primo comma dell’art. 4 bis</a:t>
            </a:r>
            <a:r>
              <a:rPr lang="it-IT" sz="2000" b="1" dirty="0" smtClean="0">
                <a:solidFill>
                  <a:srgbClr val="00B0F0"/>
                </a:solidFill>
              </a:rPr>
              <a:t>*</a:t>
            </a:r>
            <a:r>
              <a:rPr lang="it-IT" sz="2000" dirty="0" smtClean="0">
                <a:solidFill>
                  <a:schemeClr val="tx2">
                    <a:lumMod val="75000"/>
                  </a:schemeClr>
                </a:solidFill>
              </a:rPr>
              <a:t>;</a:t>
            </a:r>
          </a:p>
          <a:p>
            <a:pPr algn="just">
              <a:lnSpc>
                <a:spcPct val="150000"/>
              </a:lnSpc>
              <a:spcBef>
                <a:spcPct val="0"/>
              </a:spcBef>
            </a:pPr>
            <a:r>
              <a:rPr lang="it-IT" sz="2000" dirty="0" smtClean="0">
                <a:solidFill>
                  <a:schemeClr val="tx2">
                    <a:lumMod val="75000"/>
                  </a:schemeClr>
                </a:solidFill>
              </a:rPr>
              <a:t>Presupposto ‘soggettivo’:  sussistenza di elementi «tali da far ritenere la sussistenza di collegamenti con un’associazione criminale, terroristica o eversiva»</a:t>
            </a:r>
          </a:p>
          <a:p>
            <a:pPr algn="just">
              <a:lnSpc>
                <a:spcPct val="150000"/>
              </a:lnSpc>
              <a:spcBef>
                <a:spcPct val="0"/>
              </a:spcBef>
            </a:pPr>
            <a:endParaRPr lang="it-IT" sz="2000" dirty="0">
              <a:solidFill>
                <a:schemeClr val="tx2">
                  <a:lumMod val="75000"/>
                </a:schemeClr>
              </a:solidFill>
            </a:endParaRPr>
          </a:p>
          <a:p>
            <a:pPr marL="0" indent="0" algn="just">
              <a:lnSpc>
                <a:spcPct val="150000"/>
              </a:lnSpc>
              <a:spcBef>
                <a:spcPct val="0"/>
              </a:spcBef>
              <a:buNone/>
            </a:pPr>
            <a:r>
              <a:rPr lang="it-IT" sz="2000" b="1" dirty="0" smtClean="0">
                <a:solidFill>
                  <a:srgbClr val="00B0F0"/>
                </a:solidFill>
              </a:rPr>
              <a:t>* </a:t>
            </a:r>
            <a:r>
              <a:rPr lang="it-IT" sz="1800" dirty="0" smtClean="0">
                <a:solidFill>
                  <a:schemeClr val="bg2">
                    <a:lumMod val="25000"/>
                  </a:schemeClr>
                </a:solidFill>
              </a:rPr>
              <a:t>«In caso di unificazione di pene concorrenti o di concorrenza di più titoli di custodia cautelare, la sospensione può essere disposta anche quando sia stata espiata la parte di pena o di misura cautelare relativa ai delitti indicati nell’art. 4 bis».</a:t>
            </a:r>
            <a:endParaRPr lang="it-IT" sz="1800" dirty="0" smtClean="0">
              <a:solidFill>
                <a:schemeClr val="tx2">
                  <a:lumMod val="75000"/>
                </a:schemeClr>
              </a:solidFill>
            </a:endParaRPr>
          </a:p>
        </p:txBody>
      </p:sp>
      <p:sp>
        <p:nvSpPr>
          <p:cNvPr id="5" name="Segnaposto numero diapositiva 4"/>
          <p:cNvSpPr>
            <a:spLocks noGrp="1"/>
          </p:cNvSpPr>
          <p:nvPr>
            <p:ph type="sldNum" sz="quarter" idx="4294967295"/>
          </p:nvPr>
        </p:nvSpPr>
        <p:spPr>
          <a:xfrm>
            <a:off x="8129016" y="5734050"/>
            <a:ext cx="609600" cy="521208"/>
          </a:xfrm>
          <a:prstGeom prst="rect">
            <a:avLst/>
          </a:prstGeom>
        </p:spPr>
        <p:txBody>
          <a:bodyPr/>
          <a:lstStyle/>
          <a:p>
            <a:pPr>
              <a:defRPr/>
            </a:pPr>
            <a:fld id="{B46FBEE4-BA85-4F9B-8A50-9CA090926309}" type="slidenum">
              <a:rPr lang="it-IT" smtClean="0"/>
              <a:pPr>
                <a:defRPr/>
              </a:pPr>
              <a:t>6</a:t>
            </a:fld>
            <a:endParaRPr lang="it-IT"/>
          </a:p>
        </p:txBody>
      </p:sp>
    </p:spTree>
    <p:extLst>
      <p:ext uri="{BB962C8B-B14F-4D97-AF65-F5344CB8AC3E}">
        <p14:creationId xmlns:p14="http://schemas.microsoft.com/office/powerpoint/2010/main" val="4241430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323528" y="260649"/>
            <a:ext cx="8363272" cy="648072"/>
          </a:xfrm>
        </p:spPr>
        <p:txBody>
          <a:bodyPr>
            <a:noAutofit/>
          </a:bodyPr>
          <a:lstStyle/>
          <a:p>
            <a:pPr algn="ctr" eaLnBrk="1" hangingPunct="1"/>
            <a:r>
              <a:rPr lang="it-IT" sz="4000" b="1" dirty="0"/>
              <a:t/>
            </a:r>
            <a:br>
              <a:rPr lang="it-IT" sz="4000" b="1" dirty="0"/>
            </a:br>
            <a:r>
              <a:rPr lang="it-IT" sz="4000" b="1" dirty="0"/>
              <a:t/>
            </a:r>
            <a:br>
              <a:rPr lang="it-IT" sz="4000" b="1" dirty="0"/>
            </a:br>
            <a:r>
              <a:rPr lang="it-IT" sz="4000" b="1" dirty="0"/>
              <a:t/>
            </a:r>
            <a:br>
              <a:rPr lang="it-IT" sz="4000" b="1" dirty="0"/>
            </a:br>
            <a:r>
              <a:rPr lang="it-IT" sz="3200" b="1" dirty="0"/>
              <a:t>Art. 4 bis, </a:t>
            </a:r>
            <a:r>
              <a:rPr lang="it-IT" sz="3200" b="1" dirty="0" err="1"/>
              <a:t>co</a:t>
            </a:r>
            <a:r>
              <a:rPr lang="it-IT" sz="3200" b="1" dirty="0"/>
              <a:t>. 1:</a:t>
            </a:r>
            <a:br>
              <a:rPr lang="it-IT" sz="3200" b="1" dirty="0"/>
            </a:br>
            <a:r>
              <a:rPr lang="it-IT" sz="3200" b="1" dirty="0"/>
              <a:t>i reati presupposto del 41 bis</a:t>
            </a:r>
          </a:p>
        </p:txBody>
      </p:sp>
      <p:sp>
        <p:nvSpPr>
          <p:cNvPr id="9219" name="Segnaposto contenuto 2"/>
          <p:cNvSpPr>
            <a:spLocks noGrp="1"/>
          </p:cNvSpPr>
          <p:nvPr>
            <p:ph idx="1"/>
          </p:nvPr>
        </p:nvSpPr>
        <p:spPr>
          <a:xfrm>
            <a:off x="179512" y="908721"/>
            <a:ext cx="8712968" cy="5949279"/>
          </a:xfrm>
        </p:spPr>
        <p:txBody>
          <a:bodyPr>
            <a:normAutofit/>
          </a:bodyPr>
          <a:lstStyle/>
          <a:p>
            <a:pPr eaLnBrk="1" hangingPunct="1">
              <a:buFontTx/>
              <a:buChar char="-"/>
            </a:pPr>
            <a:r>
              <a:rPr lang="it-IT" sz="2200" dirty="0"/>
              <a:t>416 bis c.p.</a:t>
            </a:r>
          </a:p>
          <a:p>
            <a:pPr eaLnBrk="1" hangingPunct="1">
              <a:buFontTx/>
              <a:buChar char="-"/>
            </a:pPr>
            <a:r>
              <a:rPr lang="it-IT" sz="2200" dirty="0"/>
              <a:t>416 </a:t>
            </a:r>
            <a:r>
              <a:rPr lang="it-IT" sz="2200" dirty="0" err="1"/>
              <a:t>ter</a:t>
            </a:r>
            <a:endParaRPr lang="it-IT" sz="2200" dirty="0"/>
          </a:p>
          <a:p>
            <a:pPr>
              <a:buFontTx/>
              <a:buChar char="-"/>
            </a:pPr>
            <a:r>
              <a:rPr lang="it-IT" sz="2200" dirty="0"/>
              <a:t>delitti commessi “avvalendosi delle condizioni previste dalle associazione di stampo mafioso o al fine di agevolare”. </a:t>
            </a:r>
          </a:p>
          <a:p>
            <a:pPr>
              <a:buFontTx/>
              <a:buChar char="-"/>
            </a:pPr>
            <a:r>
              <a:rPr lang="it-IT" sz="2200" dirty="0"/>
              <a:t>delitti commessi per finalità terrorismo o di eversione mediante violenza</a:t>
            </a:r>
          </a:p>
          <a:p>
            <a:pPr eaLnBrk="1" hangingPunct="1">
              <a:buFontTx/>
              <a:buChar char="-"/>
            </a:pPr>
            <a:r>
              <a:rPr lang="it-IT" sz="2200" dirty="0"/>
              <a:t>600, 601, 602 (reati in materia di schiavitù)</a:t>
            </a:r>
          </a:p>
          <a:p>
            <a:pPr eaLnBrk="1" hangingPunct="1">
              <a:buFontTx/>
              <a:buChar char="-"/>
            </a:pPr>
            <a:r>
              <a:rPr lang="it-IT" sz="2200" dirty="0"/>
              <a:t>600 bis</a:t>
            </a:r>
            <a:r>
              <a:rPr lang="it-IT" sz="2200" baseline="30000" dirty="0"/>
              <a:t>1</a:t>
            </a:r>
            <a:r>
              <a:rPr lang="it-IT" sz="2200" dirty="0"/>
              <a:t> e ter</a:t>
            </a:r>
            <a:r>
              <a:rPr lang="it-IT" sz="2200" baseline="30000" dirty="0"/>
              <a:t>1,2</a:t>
            </a:r>
            <a:r>
              <a:rPr lang="it-IT" sz="2200" dirty="0"/>
              <a:t> (prostituzione e </a:t>
            </a:r>
            <a:r>
              <a:rPr lang="it-IT" sz="2200" dirty="0" err="1"/>
              <a:t>pronografia</a:t>
            </a:r>
            <a:r>
              <a:rPr lang="it-IT" sz="2200" dirty="0"/>
              <a:t> minorile) </a:t>
            </a:r>
          </a:p>
          <a:p>
            <a:pPr eaLnBrk="1" hangingPunct="1">
              <a:buFontTx/>
              <a:buChar char="-"/>
            </a:pPr>
            <a:r>
              <a:rPr lang="it-IT" sz="2200" dirty="0"/>
              <a:t>609 </a:t>
            </a:r>
            <a:r>
              <a:rPr lang="it-IT" sz="2200" dirty="0" err="1"/>
              <a:t>octies</a:t>
            </a:r>
            <a:r>
              <a:rPr lang="it-IT" sz="2200" dirty="0"/>
              <a:t> (violenza sessuale gruppo)</a:t>
            </a:r>
          </a:p>
          <a:p>
            <a:pPr eaLnBrk="1" hangingPunct="1">
              <a:buFontTx/>
              <a:buChar char="-"/>
            </a:pPr>
            <a:r>
              <a:rPr lang="it-IT" sz="2200" dirty="0"/>
              <a:t>630 (sequestro scopo estorsione) </a:t>
            </a:r>
          </a:p>
          <a:p>
            <a:pPr eaLnBrk="1" hangingPunct="1">
              <a:buFontTx/>
              <a:buChar char="-"/>
            </a:pPr>
            <a:r>
              <a:rPr lang="it-IT" sz="2200" dirty="0"/>
              <a:t>12 t.u. </a:t>
            </a:r>
            <a:r>
              <a:rPr lang="it-IT" sz="2200" dirty="0" err="1"/>
              <a:t>imm</a:t>
            </a:r>
            <a:r>
              <a:rPr lang="it-IT" sz="2200" dirty="0"/>
              <a:t>. (favoreggiamento)</a:t>
            </a:r>
          </a:p>
          <a:p>
            <a:pPr eaLnBrk="1" hangingPunct="1">
              <a:buFontTx/>
              <a:buChar char="-"/>
            </a:pPr>
            <a:r>
              <a:rPr lang="it-IT" sz="2200" dirty="0"/>
              <a:t>74 t.u. </a:t>
            </a:r>
            <a:r>
              <a:rPr lang="it-IT" sz="2200" dirty="0" err="1"/>
              <a:t>stup</a:t>
            </a:r>
            <a:r>
              <a:rPr lang="it-IT" sz="2200" dirty="0"/>
              <a:t>. (associazione finalizzata allo spaccio)</a:t>
            </a:r>
          </a:p>
          <a:p>
            <a:pPr>
              <a:buFontTx/>
              <a:buChar char="-"/>
            </a:pPr>
            <a:r>
              <a:rPr lang="it-IT" sz="2200" dirty="0"/>
              <a:t>291 </a:t>
            </a:r>
            <a:r>
              <a:rPr lang="it-IT" sz="2200" dirty="0" err="1"/>
              <a:t>quater</a:t>
            </a:r>
            <a:r>
              <a:rPr lang="it-IT" sz="2200" dirty="0"/>
              <a:t> t.u. dogana (associazione finalizzata al contrabbando</a:t>
            </a:r>
            <a:r>
              <a:rPr lang="it-IT" sz="2200" dirty="0" smtClean="0"/>
              <a:t>)</a:t>
            </a:r>
          </a:p>
          <a:p>
            <a:pPr>
              <a:buFontTx/>
              <a:buChar char="-"/>
            </a:pPr>
            <a:r>
              <a:rPr lang="it-IT" sz="2200" b="1" dirty="0">
                <a:solidFill>
                  <a:srgbClr val="FF0000"/>
                </a:solidFill>
              </a:rPr>
              <a:t>314, primo comma, 317, 318, 319, 319-bis, 319-ter, 319-quater, primo comma, 320, 321, 322, </a:t>
            </a:r>
            <a:r>
              <a:rPr lang="it-IT" sz="2200" b="1" dirty="0" smtClean="0">
                <a:solidFill>
                  <a:srgbClr val="FF0000"/>
                </a:solidFill>
              </a:rPr>
              <a:t>322-bis c.p.</a:t>
            </a:r>
          </a:p>
          <a:p>
            <a:pPr>
              <a:buFontTx/>
              <a:buChar char="-"/>
            </a:pPr>
            <a:endParaRPr lang="it-IT" sz="2000" dirty="0" smtClean="0"/>
          </a:p>
          <a:p>
            <a:pPr>
              <a:buFontTx/>
              <a:buChar char="-"/>
            </a:pPr>
            <a:endParaRPr lang="it-IT" sz="2400" dirty="0"/>
          </a:p>
          <a:p>
            <a:pPr eaLnBrk="1" hangingPunct="1">
              <a:buFontTx/>
              <a:buChar char="-"/>
            </a:pPr>
            <a:endParaRPr lang="it-IT" dirty="0"/>
          </a:p>
        </p:txBody>
      </p:sp>
      <p:sp>
        <p:nvSpPr>
          <p:cNvPr id="9220" name="Segnaposto numero diapositiva 3"/>
          <p:cNvSpPr>
            <a:spLocks noGrp="1"/>
          </p:cNvSpPr>
          <p:nvPr>
            <p:ph type="sldNum" sz="quarter" idx="12"/>
          </p:nvPr>
        </p:nvSpPr>
        <p:spPr bwMode="auto">
          <a:noFill/>
          <a:ln>
            <a:miter lim="800000"/>
            <a:headEnd/>
            <a:tailEnd/>
          </a:ln>
        </p:spPr>
        <p:txBody>
          <a:bodyPr/>
          <a:lstStyle/>
          <a:p>
            <a:fld id="{410190FA-8AB0-4063-B27C-9CDA6D259876}" type="slidenum">
              <a:rPr lang="it-IT"/>
              <a:pPr/>
              <a:t>7</a:t>
            </a:fld>
            <a:endParaRPr lang="it-IT"/>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259632" y="-1107504"/>
            <a:ext cx="7399032" cy="360040"/>
          </a:xfrm>
        </p:spPr>
        <p:txBody>
          <a:bodyPr>
            <a:normAutofit fontScale="90000"/>
          </a:bodyPr>
          <a:lstStyle/>
          <a:p>
            <a:endParaRPr lang="it-IT" sz="3200" dirty="0"/>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501939282"/>
              </p:ext>
            </p:extLst>
          </p:nvPr>
        </p:nvGraphicFramePr>
        <p:xfrm>
          <a:off x="611560" y="116628"/>
          <a:ext cx="8075240" cy="6838652"/>
        </p:xfrm>
        <a:graphic>
          <a:graphicData uri="http://schemas.openxmlformats.org/drawingml/2006/table">
            <a:tbl>
              <a:tblPr/>
              <a:tblGrid>
                <a:gridCol w="4037620">
                  <a:extLst>
                    <a:ext uri="{9D8B030D-6E8A-4147-A177-3AD203B41FA5}">
                      <a16:colId xmlns:a16="http://schemas.microsoft.com/office/drawing/2014/main" xmlns="" val="20000"/>
                    </a:ext>
                  </a:extLst>
                </a:gridCol>
                <a:gridCol w="4037620">
                  <a:extLst>
                    <a:ext uri="{9D8B030D-6E8A-4147-A177-3AD203B41FA5}">
                      <a16:colId xmlns:a16="http://schemas.microsoft.com/office/drawing/2014/main" xmlns="" val="20001"/>
                    </a:ext>
                  </a:extLst>
                </a:gridCol>
              </a:tblGrid>
              <a:tr h="472114">
                <a:tc>
                  <a:txBody>
                    <a:bodyPr/>
                    <a:lstStyle/>
                    <a:p>
                      <a:pPr algn="ctr">
                        <a:lnSpc>
                          <a:spcPct val="150000"/>
                        </a:lnSpc>
                        <a:spcAft>
                          <a:spcPts val="0"/>
                        </a:spcAft>
                      </a:pPr>
                      <a:r>
                        <a:rPr lang="it-IT" sz="2000" dirty="0" smtClean="0">
                          <a:solidFill>
                            <a:schemeClr val="tx1"/>
                          </a:solidFill>
                          <a:latin typeface="Times New Roman"/>
                          <a:ea typeface="Calibri"/>
                        </a:rPr>
                        <a:t>1993</a:t>
                      </a:r>
                      <a:endParaRPr lang="it-IT" sz="2000" dirty="0">
                        <a:solidFill>
                          <a:schemeClr val="tx1"/>
                        </a:solidFill>
                        <a:latin typeface="Times New Roman"/>
                        <a:ea typeface="Calibri"/>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473</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2114">
                <a:tc>
                  <a:txBody>
                    <a:bodyPr/>
                    <a:lstStyle/>
                    <a:p>
                      <a:pPr algn="ctr">
                        <a:lnSpc>
                          <a:spcPct val="150000"/>
                        </a:lnSpc>
                        <a:spcAft>
                          <a:spcPts val="0"/>
                        </a:spcAft>
                      </a:pPr>
                      <a:r>
                        <a:rPr lang="it-IT" sz="2000" dirty="0">
                          <a:solidFill>
                            <a:schemeClr val="tx1"/>
                          </a:solidFill>
                          <a:latin typeface="Times New Roman"/>
                          <a:ea typeface="Calibri"/>
                        </a:rPr>
                        <a:t>1995</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485</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72114">
                <a:tc>
                  <a:txBody>
                    <a:bodyPr/>
                    <a:lstStyle/>
                    <a:p>
                      <a:pPr algn="ctr">
                        <a:lnSpc>
                          <a:spcPct val="150000"/>
                        </a:lnSpc>
                        <a:spcAft>
                          <a:spcPts val="0"/>
                        </a:spcAft>
                      </a:pPr>
                      <a:r>
                        <a:rPr lang="it-IT" sz="2000" dirty="0">
                          <a:solidFill>
                            <a:schemeClr val="tx1"/>
                          </a:solidFill>
                          <a:latin typeface="Times New Roman"/>
                          <a:ea typeface="Calibri"/>
                        </a:rPr>
                        <a:t>1997</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422</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72114">
                <a:tc>
                  <a:txBody>
                    <a:bodyPr/>
                    <a:lstStyle/>
                    <a:p>
                      <a:pPr algn="ctr">
                        <a:lnSpc>
                          <a:spcPct val="150000"/>
                        </a:lnSpc>
                        <a:spcAft>
                          <a:spcPts val="0"/>
                        </a:spcAft>
                      </a:pPr>
                      <a:r>
                        <a:rPr lang="it-IT" sz="2000" dirty="0">
                          <a:solidFill>
                            <a:schemeClr val="tx1"/>
                          </a:solidFill>
                          <a:latin typeface="Times New Roman"/>
                          <a:ea typeface="Calibri"/>
                        </a:rPr>
                        <a:t>1999</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582</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72114">
                <a:tc>
                  <a:txBody>
                    <a:bodyPr/>
                    <a:lstStyle/>
                    <a:p>
                      <a:pPr algn="ctr">
                        <a:lnSpc>
                          <a:spcPct val="150000"/>
                        </a:lnSpc>
                        <a:spcAft>
                          <a:spcPts val="0"/>
                        </a:spcAft>
                      </a:pPr>
                      <a:r>
                        <a:rPr lang="it-IT" sz="2000" dirty="0">
                          <a:solidFill>
                            <a:schemeClr val="tx1"/>
                          </a:solidFill>
                          <a:latin typeface="Times New Roman"/>
                          <a:ea typeface="Calibri"/>
                        </a:rPr>
                        <a:t>2001</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645</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72114">
                <a:tc>
                  <a:txBody>
                    <a:bodyPr/>
                    <a:lstStyle/>
                    <a:p>
                      <a:pPr algn="ctr">
                        <a:lnSpc>
                          <a:spcPct val="150000"/>
                        </a:lnSpc>
                        <a:spcAft>
                          <a:spcPts val="0"/>
                        </a:spcAft>
                      </a:pPr>
                      <a:r>
                        <a:rPr lang="it-IT" sz="2000" dirty="0">
                          <a:solidFill>
                            <a:schemeClr val="tx1"/>
                          </a:solidFill>
                          <a:latin typeface="Times New Roman"/>
                          <a:ea typeface="Calibri"/>
                        </a:rPr>
                        <a:t>2003</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623</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00746">
                <a:tc>
                  <a:txBody>
                    <a:bodyPr/>
                    <a:lstStyle/>
                    <a:p>
                      <a:pPr algn="ctr">
                        <a:lnSpc>
                          <a:spcPct val="150000"/>
                        </a:lnSpc>
                        <a:spcAft>
                          <a:spcPts val="0"/>
                        </a:spcAft>
                      </a:pPr>
                      <a:r>
                        <a:rPr lang="it-IT" sz="2000" dirty="0">
                          <a:solidFill>
                            <a:schemeClr val="tx1"/>
                          </a:solidFill>
                          <a:latin typeface="Times New Roman"/>
                          <a:ea typeface="Calibri"/>
                        </a:rPr>
                        <a:t>2005</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577</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500746">
                <a:tc>
                  <a:txBody>
                    <a:bodyPr/>
                    <a:lstStyle/>
                    <a:p>
                      <a:pPr algn="ctr">
                        <a:lnSpc>
                          <a:spcPct val="150000"/>
                        </a:lnSpc>
                        <a:spcAft>
                          <a:spcPts val="0"/>
                        </a:spcAft>
                      </a:pPr>
                      <a:r>
                        <a:rPr lang="it-IT" sz="2000" dirty="0">
                          <a:solidFill>
                            <a:schemeClr val="tx1"/>
                          </a:solidFill>
                          <a:latin typeface="Times New Roman"/>
                          <a:ea typeface="Calibri"/>
                        </a:rPr>
                        <a:t>2007</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586</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500746">
                <a:tc>
                  <a:txBody>
                    <a:bodyPr/>
                    <a:lstStyle/>
                    <a:p>
                      <a:pPr algn="ctr">
                        <a:lnSpc>
                          <a:spcPct val="150000"/>
                        </a:lnSpc>
                        <a:spcAft>
                          <a:spcPts val="0"/>
                        </a:spcAft>
                      </a:pPr>
                      <a:r>
                        <a:rPr lang="it-IT" sz="2000" dirty="0">
                          <a:solidFill>
                            <a:schemeClr val="tx1"/>
                          </a:solidFill>
                          <a:latin typeface="Times New Roman"/>
                          <a:ea typeface="Calibri"/>
                        </a:rPr>
                        <a:t>2009</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646</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500746">
                <a:tc>
                  <a:txBody>
                    <a:bodyPr/>
                    <a:lstStyle/>
                    <a:p>
                      <a:pPr algn="ctr">
                        <a:lnSpc>
                          <a:spcPct val="150000"/>
                        </a:lnSpc>
                        <a:spcAft>
                          <a:spcPts val="0"/>
                        </a:spcAft>
                      </a:pPr>
                      <a:r>
                        <a:rPr lang="it-IT" sz="2000" dirty="0">
                          <a:solidFill>
                            <a:schemeClr val="tx1"/>
                          </a:solidFill>
                          <a:latin typeface="Times New Roman"/>
                          <a:ea typeface="Calibri"/>
                        </a:rPr>
                        <a:t>2011</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673</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500746">
                <a:tc>
                  <a:txBody>
                    <a:bodyPr/>
                    <a:lstStyle/>
                    <a:p>
                      <a:pPr algn="ctr">
                        <a:lnSpc>
                          <a:spcPct val="150000"/>
                        </a:lnSpc>
                        <a:spcAft>
                          <a:spcPts val="0"/>
                        </a:spcAft>
                      </a:pPr>
                      <a:r>
                        <a:rPr lang="it-IT" sz="2000" dirty="0">
                          <a:solidFill>
                            <a:schemeClr val="tx1"/>
                          </a:solidFill>
                          <a:latin typeface="Times New Roman"/>
                          <a:ea typeface="Calibri"/>
                        </a:rPr>
                        <a:t>2014</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706</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500746">
                <a:tc>
                  <a:txBody>
                    <a:bodyPr/>
                    <a:lstStyle/>
                    <a:p>
                      <a:pPr algn="ctr">
                        <a:lnSpc>
                          <a:spcPct val="150000"/>
                        </a:lnSpc>
                        <a:spcAft>
                          <a:spcPts val="0"/>
                        </a:spcAft>
                      </a:pPr>
                      <a:r>
                        <a:rPr lang="it-IT" sz="2000" dirty="0">
                          <a:solidFill>
                            <a:schemeClr val="tx1"/>
                          </a:solidFill>
                          <a:latin typeface="Times New Roman"/>
                          <a:ea typeface="Calibri"/>
                        </a:rPr>
                        <a:t>2015</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734</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500746">
                <a:tc>
                  <a:txBody>
                    <a:bodyPr/>
                    <a:lstStyle/>
                    <a:p>
                      <a:pPr algn="ctr">
                        <a:lnSpc>
                          <a:spcPct val="150000"/>
                        </a:lnSpc>
                        <a:spcAft>
                          <a:spcPts val="0"/>
                        </a:spcAft>
                      </a:pPr>
                      <a:r>
                        <a:rPr lang="it-IT" sz="2000" dirty="0">
                          <a:solidFill>
                            <a:schemeClr val="tx1"/>
                          </a:solidFill>
                          <a:latin typeface="Times New Roman"/>
                          <a:ea typeface="Calibri"/>
                        </a:rPr>
                        <a:t>2016</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dirty="0">
                          <a:solidFill>
                            <a:schemeClr val="tx1"/>
                          </a:solidFill>
                          <a:latin typeface="Times New Roman"/>
                          <a:ea typeface="Calibri"/>
                        </a:rPr>
                        <a:t>729</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5211978"/>
                  </a:ext>
                </a:extLst>
              </a:tr>
              <a:tr h="500746">
                <a:tc>
                  <a:txBody>
                    <a:bodyPr/>
                    <a:lstStyle/>
                    <a:p>
                      <a:pPr algn="ctr">
                        <a:lnSpc>
                          <a:spcPct val="150000"/>
                        </a:lnSpc>
                        <a:spcAft>
                          <a:spcPts val="0"/>
                        </a:spcAft>
                      </a:pPr>
                      <a:r>
                        <a:rPr lang="it-IT" sz="2000" b="1" dirty="0" smtClean="0">
                          <a:solidFill>
                            <a:srgbClr val="FF0000"/>
                          </a:solidFill>
                          <a:latin typeface="Times New Roman"/>
                          <a:ea typeface="Calibri"/>
                        </a:rPr>
                        <a:t>2019</a:t>
                      </a:r>
                      <a:endParaRPr lang="it-IT" sz="2000" b="1" dirty="0">
                        <a:solidFill>
                          <a:srgbClr val="FF0000"/>
                        </a:solidFill>
                        <a:latin typeface="Times New Roman"/>
                        <a:ea typeface="Calibri"/>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2000" b="1" dirty="0" smtClean="0">
                          <a:solidFill>
                            <a:srgbClr val="FF0000"/>
                          </a:solidFill>
                          <a:latin typeface="Times New Roman"/>
                          <a:ea typeface="Calibri"/>
                        </a:rPr>
                        <a:t>753</a:t>
                      </a:r>
                      <a:endParaRPr lang="it-IT" sz="2000" b="1" dirty="0">
                        <a:solidFill>
                          <a:srgbClr val="FF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646512314"/>
                  </a:ext>
                </a:extLst>
              </a:tr>
            </a:tbl>
          </a:graphicData>
        </a:graphic>
      </p:graphicFrame>
      <p:sp>
        <p:nvSpPr>
          <p:cNvPr id="4" name="Segnaposto numero diapositiva 3"/>
          <p:cNvSpPr>
            <a:spLocks noGrp="1"/>
          </p:cNvSpPr>
          <p:nvPr>
            <p:ph type="sldNum" sz="quarter" idx="12"/>
          </p:nvPr>
        </p:nvSpPr>
        <p:spPr>
          <a:xfrm>
            <a:off x="6553200" y="6356350"/>
            <a:ext cx="2133600" cy="365125"/>
          </a:xfrm>
        </p:spPr>
        <p:txBody>
          <a:bodyPr/>
          <a:lstStyle/>
          <a:p>
            <a:fld id="{B46FBEE4-BA85-4F9B-8A50-9CA090926309}" type="slidenum">
              <a:rPr lang="it-IT" smtClean="0"/>
              <a:pPr/>
              <a:t>8</a:t>
            </a:fld>
            <a:endParaRPr lang="it-IT"/>
          </a:p>
        </p:txBody>
      </p:sp>
    </p:spTree>
    <p:extLst>
      <p:ext uri="{BB962C8B-B14F-4D97-AF65-F5344CB8AC3E}">
        <p14:creationId xmlns:p14="http://schemas.microsoft.com/office/powerpoint/2010/main" val="369843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b="1" dirty="0"/>
              <a:t>Detenuti in 41 bis per posizione giuridica</a:t>
            </a:r>
          </a:p>
        </p:txBody>
      </p:sp>
      <p:graphicFrame>
        <p:nvGraphicFramePr>
          <p:cNvPr id="5" name="Segnaposto tabella 4"/>
          <p:cNvGraphicFramePr>
            <a:graphicFrameLocks noGrp="1"/>
          </p:cNvGraphicFramePr>
          <p:nvPr>
            <p:ph type="tbl" idx="1"/>
            <p:extLst>
              <p:ext uri="{D42A27DB-BD31-4B8C-83A1-F6EECF244321}">
                <p14:modId xmlns:p14="http://schemas.microsoft.com/office/powerpoint/2010/main" val="1360940073"/>
              </p:ext>
            </p:extLst>
          </p:nvPr>
        </p:nvGraphicFramePr>
        <p:xfrm>
          <a:off x="323529" y="1700806"/>
          <a:ext cx="7632848" cy="4231690"/>
        </p:xfrm>
        <a:graphic>
          <a:graphicData uri="http://schemas.openxmlformats.org/drawingml/2006/table">
            <a:tbl>
              <a:tblPr/>
              <a:tblGrid>
                <a:gridCol w="4552441">
                  <a:extLst>
                    <a:ext uri="{9D8B030D-6E8A-4147-A177-3AD203B41FA5}">
                      <a16:colId xmlns:a16="http://schemas.microsoft.com/office/drawing/2014/main" xmlns="" val="20000"/>
                    </a:ext>
                  </a:extLst>
                </a:gridCol>
                <a:gridCol w="3080407">
                  <a:extLst>
                    <a:ext uri="{9D8B030D-6E8A-4147-A177-3AD203B41FA5}">
                      <a16:colId xmlns:a16="http://schemas.microsoft.com/office/drawing/2014/main" xmlns="" val="20001"/>
                    </a:ext>
                  </a:extLst>
                </a:gridCol>
              </a:tblGrid>
              <a:tr h="1640863">
                <a:tc gridSpan="2">
                  <a:txBody>
                    <a:bodyPr/>
                    <a:lstStyle/>
                    <a:p>
                      <a:pPr algn="just">
                        <a:spcAft>
                          <a:spcPts val="0"/>
                        </a:spcAft>
                      </a:pPr>
                      <a:endParaRPr lang="it-IT" sz="2800" dirty="0">
                        <a:latin typeface="Times New Roman"/>
                        <a:ea typeface="Calibri"/>
                        <a:cs typeface="Times New Roman"/>
                      </a:endParaRPr>
                    </a:p>
                    <a:p>
                      <a:pPr algn="ctr">
                        <a:spcAft>
                          <a:spcPts val="0"/>
                        </a:spcAft>
                      </a:pPr>
                      <a:r>
                        <a:rPr lang="it-IT" sz="2800" b="1" dirty="0">
                          <a:latin typeface="Times New Roman"/>
                          <a:ea typeface="Calibri"/>
                          <a:cs typeface="Times New Roman"/>
                        </a:rPr>
                        <a:t>Posizione giuridica </a:t>
                      </a:r>
                      <a:r>
                        <a:rPr lang="it-IT" sz="2800" b="1" dirty="0" smtClean="0">
                          <a:latin typeface="Times New Roman"/>
                          <a:ea typeface="Calibri"/>
                          <a:cs typeface="Times New Roman"/>
                        </a:rPr>
                        <a:t>a gennaio 2019</a:t>
                      </a:r>
                      <a:endParaRPr lang="it-IT" sz="2800" dirty="0">
                        <a:latin typeface="Times New Roman"/>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it-IT" sz="28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79129">
                <a:tc>
                  <a:txBody>
                    <a:bodyPr/>
                    <a:lstStyle/>
                    <a:p>
                      <a:pPr algn="just">
                        <a:spcAft>
                          <a:spcPts val="0"/>
                        </a:spcAft>
                      </a:pPr>
                      <a:r>
                        <a:rPr lang="it-IT" sz="2800" dirty="0">
                          <a:latin typeface="Times New Roman"/>
                          <a:ea typeface="Calibri"/>
                          <a:cs typeface="Times New Roman"/>
                        </a:rPr>
                        <a:t>In attesa di </a:t>
                      </a:r>
                      <a:r>
                        <a:rPr lang="it-IT" sz="2800" dirty="0" smtClean="0">
                          <a:latin typeface="Times New Roman"/>
                          <a:ea typeface="Calibri"/>
                          <a:cs typeface="Times New Roman"/>
                        </a:rPr>
                        <a:t>giudizio e ‘posizione mista’</a:t>
                      </a:r>
                      <a:endParaRPr lang="it-IT" sz="28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800" dirty="0" smtClean="0">
                          <a:latin typeface="Times New Roman"/>
                          <a:ea typeface="Calibri"/>
                          <a:cs typeface="Times New Roman"/>
                        </a:rPr>
                        <a:t>390</a:t>
                      </a:r>
                      <a:endParaRPr lang="it-IT" sz="28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79129">
                <a:tc>
                  <a:txBody>
                    <a:bodyPr/>
                    <a:lstStyle/>
                    <a:p>
                      <a:pPr algn="just">
                        <a:spcAft>
                          <a:spcPts val="0"/>
                        </a:spcAft>
                      </a:pPr>
                      <a:r>
                        <a:rPr lang="it-IT" sz="2800">
                          <a:latin typeface="Times New Roman"/>
                          <a:ea typeface="Calibri"/>
                          <a:cs typeface="Times New Roman"/>
                        </a:rPr>
                        <a:t>Definitivi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800" dirty="0" smtClean="0">
                          <a:latin typeface="Times New Roman"/>
                          <a:ea typeface="Calibri"/>
                          <a:cs typeface="Times New Roman"/>
                        </a:rPr>
                        <a:t>363</a:t>
                      </a:r>
                      <a:endParaRPr lang="it-IT" sz="28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79129">
                <a:tc>
                  <a:txBody>
                    <a:bodyPr/>
                    <a:lstStyle/>
                    <a:p>
                      <a:pPr algn="just">
                        <a:spcAft>
                          <a:spcPts val="0"/>
                        </a:spcAft>
                      </a:pPr>
                      <a:r>
                        <a:rPr lang="it-IT" sz="2800" dirty="0">
                          <a:latin typeface="Times New Roman"/>
                          <a:ea typeface="Calibri"/>
                          <a:cs typeface="Times New Roman"/>
                        </a:rPr>
                        <a:t>Internati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800" dirty="0">
                          <a:latin typeface="Times New Roman"/>
                          <a:ea typeface="Calibri"/>
                          <a:cs typeface="Times New Roman"/>
                        </a:rPr>
                        <a:t>5</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79129">
                <a:tc>
                  <a:txBody>
                    <a:bodyPr/>
                    <a:lstStyle/>
                    <a:p>
                      <a:pPr algn="just">
                        <a:spcAft>
                          <a:spcPts val="0"/>
                        </a:spcAft>
                      </a:pPr>
                      <a:r>
                        <a:rPr lang="it-IT" sz="2800" b="1">
                          <a:latin typeface="Times New Roman"/>
                          <a:ea typeface="Calibri"/>
                          <a:cs typeface="Times New Roman"/>
                        </a:rPr>
                        <a:t>Totale</a:t>
                      </a:r>
                      <a:endParaRPr lang="it-IT" sz="28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800" b="1" dirty="0" smtClean="0">
                          <a:latin typeface="Times New Roman"/>
                          <a:ea typeface="Calibri"/>
                          <a:cs typeface="Times New Roman"/>
                        </a:rPr>
                        <a:t>753</a:t>
                      </a:r>
                      <a:endParaRPr lang="it-IT" sz="28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Segnaposto numero diapositiva 3"/>
          <p:cNvSpPr>
            <a:spLocks noGrp="1"/>
          </p:cNvSpPr>
          <p:nvPr>
            <p:ph type="sldNum" sz="quarter" idx="12"/>
          </p:nvPr>
        </p:nvSpPr>
        <p:spPr/>
        <p:txBody>
          <a:bodyPr/>
          <a:lstStyle/>
          <a:p>
            <a:pPr>
              <a:defRPr/>
            </a:pPr>
            <a:fld id="{D57E01D2-69AC-43F8-AEEA-50C291AD2956}" type="slidenum">
              <a:rPr lang="it-IT" smtClean="0"/>
              <a:pPr>
                <a:defRPr/>
              </a:pPr>
              <a:t>9</a:t>
            </a:fld>
            <a:endParaRPr lang="it-IT"/>
          </a:p>
        </p:txBody>
      </p:sp>
    </p:spTree>
  </p:cSld>
  <p:clrMapOvr>
    <a:masterClrMapping/>
  </p:clrMapOvr>
  <p:transition spd="slow">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Designs\Agrumi.pot</Template>
  <TotalTime>3871</TotalTime>
  <Words>2550</Words>
  <Application>Microsoft Macintosh PowerPoint</Application>
  <PresentationFormat>Presentazione su schermo (4:3)</PresentationFormat>
  <Paragraphs>358</Paragraphs>
  <Slides>38</Slides>
  <Notes>35</Notes>
  <HiddenSlides>0</HiddenSlides>
  <MMClips>0</MMClips>
  <ScaleCrop>false</ScaleCrop>
  <HeadingPairs>
    <vt:vector size="8" baseType="variant">
      <vt:variant>
        <vt:lpstr>Caratteri utilizzati</vt:lpstr>
      </vt:variant>
      <vt:variant>
        <vt:i4>9</vt:i4>
      </vt:variant>
      <vt:variant>
        <vt:lpstr>Tema</vt:lpstr>
      </vt:variant>
      <vt:variant>
        <vt:i4>2</vt:i4>
      </vt:variant>
      <vt:variant>
        <vt:lpstr>Server OLE incorporati</vt:lpstr>
      </vt:variant>
      <vt:variant>
        <vt:i4>1</vt:i4>
      </vt:variant>
      <vt:variant>
        <vt:lpstr>Titoli diapositive</vt:lpstr>
      </vt:variant>
      <vt:variant>
        <vt:i4>38</vt:i4>
      </vt:variant>
    </vt:vector>
  </HeadingPairs>
  <TitlesOfParts>
    <vt:vector size="50" baseType="lpstr">
      <vt:lpstr>Arial</vt:lpstr>
      <vt:lpstr>Arial Rounded MT Bold</vt:lpstr>
      <vt:lpstr>Baskerville Old Face</vt:lpstr>
      <vt:lpstr>Calibri</vt:lpstr>
      <vt:lpstr>Constantia</vt:lpstr>
      <vt:lpstr>Garamond</vt:lpstr>
      <vt:lpstr>Symbol</vt:lpstr>
      <vt:lpstr>Times New Roman</vt:lpstr>
      <vt:lpstr>Wingdings 2</vt:lpstr>
      <vt:lpstr>Equinozio</vt:lpstr>
      <vt:lpstr>1_Equinozio</vt:lpstr>
      <vt:lpstr>Foglio di lavoro</vt:lpstr>
      <vt:lpstr>  </vt:lpstr>
      <vt:lpstr>A COSA SERVE IL 41 BIS?</vt:lpstr>
      <vt:lpstr>Legislazione anti-mafia</vt:lpstr>
      <vt:lpstr>Data di nascita del 41 bis</vt:lpstr>
      <vt:lpstr>Prima formulazione dell’art. 41 bis (comma 2)</vt:lpstr>
      <vt:lpstr>Presupposti applicativi: </vt:lpstr>
      <vt:lpstr>   Art. 4 bis, co. 1: i reati presupposto del 41 bis</vt:lpstr>
      <vt:lpstr>Presentazione di PowerPoint</vt:lpstr>
      <vt:lpstr>Detenuti in 41 bis per posizione giuridica</vt:lpstr>
      <vt:lpstr> Detenuti in 41 bis per tipologia di reato (dati 2015)</vt:lpstr>
      <vt:lpstr>Detenuti in 41 bis  secondo l’organizzazione di appartenenza   </vt:lpstr>
      <vt:lpstr>Detenuti in 41 bis secondo l’organizzazione di appartenenza</vt:lpstr>
      <vt:lpstr>Detenuti in 41 bis per sesso e nazionalità al 31 dicembre 2015</vt:lpstr>
      <vt:lpstr>Istituti penitenziari per i 41 bis (gennaio 2019)</vt:lpstr>
      <vt:lpstr>Aree riservate (gennaio 2019)</vt:lpstr>
      <vt:lpstr>Prescrizioni relative ai rapporti tra detenuto e mondo esterno</vt:lpstr>
      <vt:lpstr>Prescrizioni relative ai rapporti tra detenuti</vt:lpstr>
      <vt:lpstr>Attuale formulazione dell’art. 41 bis (comma 2)</vt:lpstr>
      <vt:lpstr>Comma 2 quater (1/3)</vt:lpstr>
      <vt:lpstr>Comma 2 quater (2/3)</vt:lpstr>
      <vt:lpstr>Comma 2 quater (3/3)</vt:lpstr>
      <vt:lpstr>Comma 2 bis</vt:lpstr>
      <vt:lpstr>Detenuti in 41 bis  per durata di sottoposizione al regime</vt:lpstr>
      <vt:lpstr>PROVVEDIMENTI ANNO 2015</vt:lpstr>
      <vt:lpstr>Rapporto tra detenuti presenti in 41 bis e nuovi ingressi</vt:lpstr>
      <vt:lpstr>Presentazione di PowerPoint</vt:lpstr>
      <vt:lpstr>Presentazione di PowerPoint</vt:lpstr>
      <vt:lpstr>41 bis ‘collaboratori di giustizia’</vt:lpstr>
      <vt:lpstr>Comma 2 quinquies</vt:lpstr>
      <vt:lpstr>Comma 2 sexies</vt:lpstr>
      <vt:lpstr>Comma 2 septies</vt:lpstr>
      <vt:lpstr>Labita c. Italia (2000)</vt:lpstr>
      <vt:lpstr>Presentazione di PowerPoint</vt:lpstr>
      <vt:lpstr>Ilascu v. Moldavia e Russia (2004)</vt:lpstr>
      <vt:lpstr>Harakchiev and Tolumov v. Bulgaria (2014)</vt:lpstr>
      <vt:lpstr>Ramirez Sanchez c. Francia (2006)</vt:lpstr>
      <vt:lpstr>Ochalan c. Turchia (2006)</vt:lpstr>
      <vt:lpstr>41 bis come  “imprisonment within prison”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strikes and you’re out</dc:title>
  <dc:creator>Università degli Studi di Milano</dc:creator>
  <cp:lastModifiedBy>Monica Trapani</cp:lastModifiedBy>
  <cp:revision>147</cp:revision>
  <cp:lastPrinted>2018-06-07T10:45:05Z</cp:lastPrinted>
  <dcterms:created xsi:type="dcterms:W3CDTF">2008-03-31T13:51:25Z</dcterms:created>
  <dcterms:modified xsi:type="dcterms:W3CDTF">2019-03-18T09:23:56Z</dcterms:modified>
</cp:coreProperties>
</file>