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3" r:id="rId4"/>
    <p:sldId id="259" r:id="rId5"/>
    <p:sldId id="270" r:id="rId6"/>
    <p:sldId id="260" r:id="rId7"/>
    <p:sldId id="261" r:id="rId8"/>
    <p:sldId id="262" r:id="rId9"/>
    <p:sldId id="263" r:id="rId10"/>
    <p:sldId id="272" r:id="rId11"/>
    <p:sldId id="264" r:id="rId12"/>
    <p:sldId id="265" r:id="rId13"/>
    <p:sldId id="266" r:id="rId14"/>
    <p:sldId id="267" r:id="rId15"/>
    <p:sldId id="268" r:id="rId16"/>
    <p:sldId id="269" r:id="rId17"/>
    <p:sldId id="271"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B5B6F72-0EBD-4D41-86E4-1A1E2B336201}" type="datetimeFigureOut">
              <a:rPr lang="it-IT" smtClean="0"/>
              <a:t>07/10/2019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316768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5B6F72-0EBD-4D41-86E4-1A1E2B336201}" type="datetimeFigureOut">
              <a:rPr lang="it-IT" smtClean="0"/>
              <a:t>07/10/2019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149545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5B6F72-0EBD-4D41-86E4-1A1E2B336201}" type="datetimeFigureOut">
              <a:rPr lang="it-IT" smtClean="0"/>
              <a:t>07/10/2019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297881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5B6F72-0EBD-4D41-86E4-1A1E2B336201}" type="datetimeFigureOut">
              <a:rPr lang="it-IT" smtClean="0"/>
              <a:t>07/10/2019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420594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B5B6F72-0EBD-4D41-86E4-1A1E2B336201}" type="datetimeFigureOut">
              <a:rPr lang="it-IT" smtClean="0"/>
              <a:t>07/10/2019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342992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B5B6F72-0EBD-4D41-86E4-1A1E2B336201}" type="datetimeFigureOut">
              <a:rPr lang="it-IT" smtClean="0"/>
              <a:t>07/10/2019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203751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B5B6F72-0EBD-4D41-86E4-1A1E2B336201}" type="datetimeFigureOut">
              <a:rPr lang="it-IT" smtClean="0"/>
              <a:t>07/10/2019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226699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B5B6F72-0EBD-4D41-86E4-1A1E2B336201}" type="datetimeFigureOut">
              <a:rPr lang="it-IT" smtClean="0"/>
              <a:t>07/10/2019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2220353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B5B6F72-0EBD-4D41-86E4-1A1E2B336201}" type="datetimeFigureOut">
              <a:rPr lang="it-IT" smtClean="0"/>
              <a:t>07/10/2019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158862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5B6F72-0EBD-4D41-86E4-1A1E2B336201}" type="datetimeFigureOut">
              <a:rPr lang="it-IT" smtClean="0"/>
              <a:t>07/10/2019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260557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5B6F72-0EBD-4D41-86E4-1A1E2B336201}" type="datetimeFigureOut">
              <a:rPr lang="it-IT" smtClean="0"/>
              <a:t>07/10/2019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BF11FC-0A4A-4605-AB19-65E2958E3BFE}" type="slidenum">
              <a:rPr lang="it-IT" smtClean="0"/>
              <a:t>‹N›</a:t>
            </a:fld>
            <a:endParaRPr lang="it-IT"/>
          </a:p>
        </p:txBody>
      </p:sp>
    </p:spTree>
    <p:extLst>
      <p:ext uri="{BB962C8B-B14F-4D97-AF65-F5344CB8AC3E}">
        <p14:creationId xmlns:p14="http://schemas.microsoft.com/office/powerpoint/2010/main" val="143909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B6F72-0EBD-4D41-86E4-1A1E2B336201}" type="datetimeFigureOut">
              <a:rPr lang="it-IT" smtClean="0"/>
              <a:t>07/10/2019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F11FC-0A4A-4605-AB19-65E2958E3BFE}" type="slidenum">
              <a:rPr lang="it-IT" smtClean="0"/>
              <a:t>‹N›</a:t>
            </a:fld>
            <a:endParaRPr lang="it-IT"/>
          </a:p>
        </p:txBody>
      </p:sp>
    </p:spTree>
    <p:extLst>
      <p:ext uri="{BB962C8B-B14F-4D97-AF65-F5344CB8AC3E}">
        <p14:creationId xmlns:p14="http://schemas.microsoft.com/office/powerpoint/2010/main" val="388563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tP3FWRo6O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EeQn8MeSH0&amp;t=26s" TargetMode="External"/><Relationship Id="rId2" Type="http://schemas.openxmlformats.org/officeDocument/2006/relationships/hyperlink" Target="https://www.youtube.com/watch?v=HyrFRhimIKE" TargetMode="External"/><Relationship Id="rId1" Type="http://schemas.openxmlformats.org/officeDocument/2006/relationships/slideLayout" Target="../slideLayouts/slideLayout2.xml"/><Relationship Id="rId4" Type="http://schemas.openxmlformats.org/officeDocument/2006/relationships/hyperlink" Target="https://www.youtube.com/watch?v=iuJ8oX7TUm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a:xfrm>
            <a:off x="2329962" y="2000250"/>
            <a:ext cx="6169269" cy="1489075"/>
          </a:xfrm>
        </p:spPr>
        <p:txBody>
          <a:bodyPr/>
          <a:lstStyle/>
          <a:p>
            <a:pPr algn="l" eaLnBrk="1" hangingPunct="1"/>
            <a:r>
              <a:rPr lang="it-IT" altLang="it-IT" sz="4800" b="1" smtClean="0">
                <a:solidFill>
                  <a:schemeClr val="tx2"/>
                </a:solidFill>
                <a:latin typeface="Arial Narrow" pitchFamily="34" charset="0"/>
              </a:rPr>
              <a:t>Il diritto scolastico</a:t>
            </a:r>
            <a:endParaRPr lang="it-IT" altLang="it-IT" sz="480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sz="2400" dirty="0" err="1">
                <a:solidFill>
                  <a:schemeClr val="bg1"/>
                </a:solidFill>
                <a:latin typeface="Univers LT Std 47 Cn Lt" pitchFamily="34" charset="0"/>
              </a:rPr>
              <a:t>www.facebook.com</a:t>
            </a:r>
            <a:r>
              <a:rPr lang="it-IT" altLang="it-IT" sz="2400" dirty="0">
                <a:solidFill>
                  <a:schemeClr val="bg1"/>
                </a:solidFill>
                <a:latin typeface="Univers LT Std 47 Cn Lt" pitchFamily="34" charset="0"/>
              </a:rPr>
              <a:t>/</a:t>
            </a:r>
            <a:r>
              <a:rPr lang="it-IT" altLang="it-IT" sz="2400" dirty="0" err="1">
                <a:solidFill>
                  <a:schemeClr val="bg1"/>
                </a:solidFill>
                <a:latin typeface="Univers LT Std 47 Cn Lt" pitchFamily="34" charset="0"/>
              </a:rPr>
              <a:t>max.bruschi</a:t>
            </a:r>
            <a:endParaRPr lang="it-IT" altLang="it-IT" sz="2400" dirty="0">
              <a:solidFill>
                <a:schemeClr val="bg1"/>
              </a:solidFill>
              <a:latin typeface="Univers LT Std 47 Cn Lt" pitchFamily="34" charset="0"/>
            </a:endParaRPr>
          </a:p>
          <a:p>
            <a:pPr eaLnBrk="1" hangingPunct="1">
              <a:defRPr/>
            </a:pPr>
            <a:r>
              <a:rPr lang="it-IT" altLang="it-IT" sz="2400" dirty="0" err="1">
                <a:solidFill>
                  <a:schemeClr val="bg1"/>
                </a:solidFill>
                <a:latin typeface="Univers LT Std 47 Cn Lt" pitchFamily="34" charset="0"/>
              </a:rPr>
              <a:t>max.bruschi@istruzione.it</a:t>
            </a:r>
            <a:endParaRPr lang="it-IT" altLang="it-IT" sz="2400" dirty="0">
              <a:solidFill>
                <a:schemeClr val="bg1"/>
              </a:solidFill>
              <a:latin typeface="Univers LT Std 47 Cn Lt" pitchFamily="34" charset="0"/>
            </a:endParaRP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053"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9BC34B0-ED8F-4A04-B28C-4302C3AB21D7}"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2054"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1503286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contenuto 2"/>
          <p:cNvSpPr>
            <a:spLocks noGrp="1"/>
          </p:cNvSpPr>
          <p:nvPr>
            <p:ph idx="1"/>
          </p:nvPr>
        </p:nvSpPr>
        <p:spPr>
          <a:xfrm>
            <a:off x="1672005" y="1600201"/>
            <a:ext cx="7252188" cy="4525963"/>
          </a:xfrm>
        </p:spPr>
        <p:txBody>
          <a:bodyPr>
            <a:normAutofit lnSpcReduction="10000"/>
          </a:bodyPr>
          <a:lstStyle/>
          <a:p>
            <a:pPr>
              <a:buFont typeface="Arial" charset="0"/>
              <a:buNone/>
              <a:defRPr/>
            </a:pPr>
            <a:r>
              <a:rPr lang="it-IT" sz="1800" b="1" dirty="0" smtClean="0"/>
              <a:t>Istituzione</a:t>
            </a:r>
            <a:r>
              <a:rPr lang="it-IT" sz="1800" dirty="0"/>
              <a:t> </a:t>
            </a:r>
            <a:r>
              <a:rPr lang="it-IT" sz="1800" dirty="0"/>
              <a:t>:</a:t>
            </a:r>
            <a:r>
              <a:rPr lang="it-IT" sz="1800" dirty="0" smtClean="0"/>
              <a:t> </a:t>
            </a:r>
            <a:r>
              <a:rPr lang="it-IT" sz="1800" dirty="0"/>
              <a:t>ordinamento sociale, religioso, morale, politico, fondato su una legge o accettato per </a:t>
            </a:r>
            <a:r>
              <a:rPr lang="it-IT" sz="1800" dirty="0" smtClean="0"/>
              <a:t>tradizione</a:t>
            </a:r>
            <a:r>
              <a:rPr lang="it-IT" sz="1800" dirty="0"/>
              <a:t>. In senso più ampio, qualunque società o corpo sociale ordinato e organizzato giuridicamente.</a:t>
            </a:r>
            <a:endParaRPr lang="it-IT" sz="1800" dirty="0" smtClean="0"/>
          </a:p>
          <a:p>
            <a:pPr>
              <a:buFont typeface="Arial" charset="0"/>
              <a:buNone/>
              <a:defRPr/>
            </a:pPr>
            <a:r>
              <a:rPr lang="it-IT" sz="1800" b="1" dirty="0" smtClean="0"/>
              <a:t>In sociologia</a:t>
            </a:r>
            <a:r>
              <a:rPr lang="it-IT" sz="1800" dirty="0" smtClean="0"/>
              <a:t>, </a:t>
            </a:r>
            <a:r>
              <a:rPr lang="it-IT" sz="1800" dirty="0" smtClean="0"/>
              <a:t>una </a:t>
            </a:r>
            <a:r>
              <a:rPr lang="it-IT" sz="1800" dirty="0"/>
              <a:t>forma di aggregazione sociale caratterizzata da </a:t>
            </a:r>
            <a:r>
              <a:rPr lang="it-IT" sz="1800" dirty="0" smtClean="0"/>
              <a:t>modelli </a:t>
            </a:r>
            <a:r>
              <a:rPr lang="it-IT" sz="1800" dirty="0"/>
              <a:t>di comportamento che, grazie al processo di ripetizione, tipizzazione e oggettivazione, si sono cristallizzati in ruoli all’interno della società; in particolare è riferito a un modello di regolamentazione di comportamenti ritenuti di fondamentale importanza per l’organizzazione </a:t>
            </a:r>
            <a:r>
              <a:rPr lang="it-IT" sz="1800" dirty="0" smtClean="0"/>
              <a:t>sociale. </a:t>
            </a:r>
            <a:r>
              <a:rPr lang="it-IT" sz="1800" dirty="0"/>
              <a:t>Le </a:t>
            </a:r>
            <a:r>
              <a:rPr lang="it-IT" sz="1800" dirty="0" smtClean="0"/>
              <a:t>istituzioni </a:t>
            </a:r>
            <a:r>
              <a:rPr lang="it-IT" sz="1800" dirty="0"/>
              <a:t>contribuiscono alla loro stabilità proteggendo l’ordine sociale e assicurandone la continuità. </a:t>
            </a:r>
            <a:endParaRPr lang="it-IT" sz="1800" dirty="0" smtClean="0"/>
          </a:p>
          <a:p>
            <a:pPr>
              <a:buFont typeface="Arial" charset="0"/>
              <a:buNone/>
              <a:defRPr/>
            </a:pPr>
            <a:r>
              <a:rPr lang="it-IT" sz="1800" dirty="0"/>
              <a:t>	</a:t>
            </a:r>
            <a:r>
              <a:rPr lang="it-IT" sz="1800" dirty="0" smtClean="0"/>
              <a:t>Attraverso </a:t>
            </a:r>
            <a:r>
              <a:rPr lang="it-IT" sz="1800" dirty="0"/>
              <a:t>i valori, le norme e le sanzioni che le sostengono, </a:t>
            </a:r>
            <a:r>
              <a:rPr lang="it-IT" sz="1800" dirty="0" smtClean="0"/>
              <a:t>operano </a:t>
            </a:r>
            <a:r>
              <a:rPr lang="it-IT" sz="1800" dirty="0"/>
              <a:t>una riduzione della variabilità dei comportamenti individuali, fonte primaria delle innovazioni. Da ciò consegue che </a:t>
            </a:r>
            <a:r>
              <a:rPr lang="it-IT" sz="1800" dirty="0" smtClean="0"/>
              <a:t>tendono </a:t>
            </a:r>
            <a:r>
              <a:rPr lang="it-IT" sz="1800" dirty="0"/>
              <a:t>a cristallizzare l’ordine stabilito e a rimanere immutate anche quando le regole che le rappresentano non costituiscono più una guida adeguata per la condotta degli individui. </a:t>
            </a:r>
            <a:endParaRPr lang="it-IT" sz="1800" dirty="0" smtClean="0"/>
          </a:p>
          <a:p>
            <a:pPr>
              <a:buFont typeface="Arial" charset="0"/>
              <a:buNone/>
              <a:defRPr/>
            </a:pPr>
            <a:endParaRPr lang="it-IT" altLang="it-IT" sz="1800" dirty="0" smtClean="0">
              <a:latin typeface="Arial Narrow" pitchFamily="34" charset="0"/>
            </a:endParaRP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dirty="0"/>
              <a:t>Che cosa è </a:t>
            </a:r>
            <a:r>
              <a:rPr lang="it-IT" sz="4400" dirty="0" smtClean="0"/>
              <a:t>una istituzione?</a:t>
            </a:r>
            <a:endParaRPr lang="it-IT" sz="4400" b="1" dirty="0">
              <a:latin typeface="Arial Narrow" pitchFamily="34" charset="0"/>
            </a:endParaRPr>
          </a:p>
        </p:txBody>
      </p:sp>
      <p:sp>
        <p:nvSpPr>
          <p:cNvPr id="92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27A674F-FE18-489D-AA1E-060FC7E8A2A2}"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2268614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2000" dirty="0" smtClean="0">
                <a:latin typeface="Arial Narrow" pitchFamily="34" charset="0"/>
              </a:rPr>
              <a:t>Abbiamo detto che «</a:t>
            </a:r>
            <a:r>
              <a:rPr lang="it-IT" altLang="it-IT" sz="2000" dirty="0" err="1" smtClean="0">
                <a:latin typeface="Arial Narrow" pitchFamily="34" charset="0"/>
              </a:rPr>
              <a:t>Ubi</a:t>
            </a:r>
            <a:r>
              <a:rPr lang="it-IT" altLang="it-IT" sz="2000" dirty="0" smtClean="0">
                <a:latin typeface="Arial Narrow" pitchFamily="34" charset="0"/>
              </a:rPr>
              <a:t> homo, </a:t>
            </a:r>
            <a:r>
              <a:rPr lang="it-IT" altLang="it-IT" sz="2000" dirty="0" err="1" smtClean="0">
                <a:latin typeface="Arial Narrow" pitchFamily="34" charset="0"/>
              </a:rPr>
              <a:t>ibi</a:t>
            </a:r>
            <a:r>
              <a:rPr lang="it-IT" altLang="it-IT" sz="2000" dirty="0" smtClean="0">
                <a:latin typeface="Arial Narrow" pitchFamily="34" charset="0"/>
              </a:rPr>
              <a:t> </a:t>
            </a:r>
            <a:r>
              <a:rPr lang="it-IT" altLang="it-IT" sz="2000" dirty="0" err="1" smtClean="0">
                <a:latin typeface="Arial Narrow" pitchFamily="34" charset="0"/>
              </a:rPr>
              <a:t>societas</a:t>
            </a:r>
            <a:r>
              <a:rPr lang="it-IT" altLang="it-IT" sz="2000" dirty="0" smtClean="0">
                <a:latin typeface="Arial Narrow" pitchFamily="34" charset="0"/>
              </a:rPr>
              <a:t>; </a:t>
            </a:r>
            <a:r>
              <a:rPr lang="it-IT" altLang="it-IT" sz="2000" dirty="0" err="1" smtClean="0">
                <a:latin typeface="Arial Narrow" pitchFamily="34" charset="0"/>
              </a:rPr>
              <a:t>ubi</a:t>
            </a:r>
            <a:r>
              <a:rPr lang="it-IT" altLang="it-IT" sz="2000" dirty="0" smtClean="0">
                <a:latin typeface="Arial Narrow" pitchFamily="34" charset="0"/>
              </a:rPr>
              <a:t> </a:t>
            </a:r>
            <a:r>
              <a:rPr lang="it-IT" altLang="it-IT" sz="2000" dirty="0" err="1" smtClean="0">
                <a:latin typeface="Arial Narrow" pitchFamily="34" charset="0"/>
              </a:rPr>
              <a:t>societas</a:t>
            </a:r>
            <a:r>
              <a:rPr lang="it-IT" altLang="it-IT" sz="2000" dirty="0" smtClean="0">
                <a:latin typeface="Arial Narrow" pitchFamily="34" charset="0"/>
              </a:rPr>
              <a:t>, </a:t>
            </a:r>
            <a:r>
              <a:rPr lang="it-IT" altLang="it-IT" sz="2000" dirty="0" err="1" smtClean="0">
                <a:latin typeface="Arial Narrow" pitchFamily="34" charset="0"/>
              </a:rPr>
              <a:t>ibi</a:t>
            </a:r>
            <a:r>
              <a:rPr lang="it-IT" altLang="it-IT" sz="2000" dirty="0" smtClean="0">
                <a:latin typeface="Arial Narrow" pitchFamily="34" charset="0"/>
              </a:rPr>
              <a:t> </a:t>
            </a:r>
            <a:r>
              <a:rPr lang="it-IT" altLang="it-IT" sz="2000" dirty="0" err="1" smtClean="0">
                <a:latin typeface="Arial Narrow" pitchFamily="34" charset="0"/>
              </a:rPr>
              <a:t>ius</a:t>
            </a:r>
            <a:r>
              <a:rPr lang="it-IT" altLang="it-IT" sz="2000" dirty="0" smtClean="0">
                <a:latin typeface="Arial Narrow" pitchFamily="34" charset="0"/>
              </a:rPr>
              <a:t>». Facciamo un passo ulteriore, seguendo l’insegnamento del grande giurista Santi Romano, per il quale</a:t>
            </a:r>
          </a:p>
          <a:p>
            <a:pPr marL="0" indent="0">
              <a:buFont typeface="Arial" charset="0"/>
              <a:buNone/>
              <a:defRPr/>
            </a:pPr>
            <a:r>
              <a:rPr lang="it-IT" altLang="it-IT" sz="2000" dirty="0">
                <a:latin typeface="Arial Narrow" pitchFamily="34" charset="0"/>
              </a:rPr>
              <a:t>	</a:t>
            </a:r>
            <a:r>
              <a:rPr lang="it-IT" altLang="it-IT" sz="2000" dirty="0" smtClean="0">
                <a:latin typeface="Arial Narrow" pitchFamily="34" charset="0"/>
              </a:rPr>
              <a:t>«</a:t>
            </a:r>
            <a:r>
              <a:rPr lang="it-IT" altLang="it-IT" sz="2000" dirty="0" err="1" smtClean="0">
                <a:latin typeface="Arial Narrow" pitchFamily="34" charset="0"/>
              </a:rPr>
              <a:t>Ubi</a:t>
            </a:r>
            <a:r>
              <a:rPr lang="it-IT" altLang="it-IT" sz="2000" dirty="0" smtClean="0">
                <a:latin typeface="Arial Narrow" pitchFamily="34" charset="0"/>
              </a:rPr>
              <a:t> </a:t>
            </a:r>
            <a:r>
              <a:rPr lang="it-IT" altLang="it-IT" sz="2000" dirty="0" err="1" smtClean="0">
                <a:latin typeface="Arial Narrow" pitchFamily="34" charset="0"/>
              </a:rPr>
              <a:t>societas</a:t>
            </a:r>
            <a:r>
              <a:rPr lang="it-IT" altLang="it-IT" sz="2000" dirty="0" smtClean="0">
                <a:latin typeface="Arial Narrow" pitchFamily="34" charset="0"/>
              </a:rPr>
              <a:t>, </a:t>
            </a:r>
            <a:r>
              <a:rPr lang="it-IT" altLang="it-IT" sz="2000" dirty="0" err="1" smtClean="0">
                <a:latin typeface="Arial Narrow" pitchFamily="34" charset="0"/>
              </a:rPr>
              <a:t>ibi</a:t>
            </a:r>
            <a:r>
              <a:rPr lang="it-IT" altLang="it-IT" sz="2000" dirty="0" smtClean="0">
                <a:latin typeface="Arial Narrow" pitchFamily="34" charset="0"/>
              </a:rPr>
              <a:t> </a:t>
            </a:r>
            <a:r>
              <a:rPr lang="it-IT" altLang="it-IT" sz="2000" dirty="0" err="1" smtClean="0">
                <a:latin typeface="Arial Narrow" pitchFamily="34" charset="0"/>
              </a:rPr>
              <a:t>ius</a:t>
            </a:r>
            <a:r>
              <a:rPr lang="it-IT" altLang="it-IT" sz="2000" dirty="0" smtClean="0">
                <a:latin typeface="Arial Narrow" pitchFamily="34" charset="0"/>
              </a:rPr>
              <a:t>; </a:t>
            </a:r>
            <a:r>
              <a:rPr lang="it-IT" altLang="it-IT" sz="2000" dirty="0" err="1" smtClean="0">
                <a:latin typeface="Arial Narrow" pitchFamily="34" charset="0"/>
              </a:rPr>
              <a:t>ubi</a:t>
            </a:r>
            <a:r>
              <a:rPr lang="it-IT" altLang="it-IT" sz="2000" dirty="0" smtClean="0">
                <a:latin typeface="Arial Narrow" pitchFamily="34" charset="0"/>
              </a:rPr>
              <a:t> </a:t>
            </a:r>
            <a:r>
              <a:rPr lang="it-IT" altLang="it-IT" sz="2000" dirty="0" err="1" smtClean="0">
                <a:latin typeface="Arial Narrow" pitchFamily="34" charset="0"/>
              </a:rPr>
              <a:t>ius</a:t>
            </a:r>
            <a:r>
              <a:rPr lang="it-IT" altLang="it-IT" sz="2000" dirty="0" smtClean="0">
                <a:latin typeface="Arial Narrow" pitchFamily="34" charset="0"/>
              </a:rPr>
              <a:t>, </a:t>
            </a:r>
            <a:r>
              <a:rPr lang="it-IT" altLang="it-IT" sz="2000" dirty="0" err="1" smtClean="0">
                <a:latin typeface="Arial Narrow" pitchFamily="34" charset="0"/>
              </a:rPr>
              <a:t>ibi</a:t>
            </a:r>
            <a:r>
              <a:rPr lang="it-IT" altLang="it-IT" sz="2000" dirty="0" smtClean="0">
                <a:latin typeface="Arial Narrow" pitchFamily="34" charset="0"/>
              </a:rPr>
              <a:t> </a:t>
            </a:r>
            <a:r>
              <a:rPr lang="it-IT" altLang="it-IT" sz="2000" dirty="0" err="1" smtClean="0">
                <a:latin typeface="Arial Narrow" pitchFamily="34" charset="0"/>
              </a:rPr>
              <a:t>societas</a:t>
            </a:r>
            <a:r>
              <a:rPr lang="it-IT" altLang="it-IT" sz="2000" dirty="0" smtClean="0">
                <a:latin typeface="Arial Narrow" pitchFamily="34" charset="0"/>
              </a:rPr>
              <a:t>»</a:t>
            </a:r>
          </a:p>
          <a:p>
            <a:pPr>
              <a:defRPr/>
            </a:pPr>
            <a:r>
              <a:rPr lang="it-IT" altLang="it-IT" sz="2000" dirty="0" smtClean="0">
                <a:latin typeface="Arial Narrow" pitchFamily="34" charset="0"/>
              </a:rPr>
              <a:t>L'ordinamento, in diritto, indica l'insieme delle norme giuridiche che regolano la vita di una comunità all'interno di un sistema </a:t>
            </a:r>
            <a:r>
              <a:rPr lang="it-IT" altLang="it-IT" sz="2000" dirty="0" smtClean="0">
                <a:latin typeface="Arial Narrow" pitchFamily="34" charset="0"/>
              </a:rPr>
              <a:t>giuridico. </a:t>
            </a:r>
            <a:endParaRPr lang="it-IT" altLang="it-IT" sz="2000" dirty="0" smtClean="0">
              <a:latin typeface="Arial Narrow" pitchFamily="34" charset="0"/>
            </a:endParaRPr>
          </a:p>
          <a:p>
            <a:pPr>
              <a:defRPr/>
            </a:pPr>
            <a:r>
              <a:rPr lang="it-IT" altLang="it-IT" sz="2000" dirty="0" smtClean="0">
                <a:latin typeface="Arial Narrow" pitchFamily="34" charset="0"/>
              </a:rPr>
              <a:t>L’ordinamento è basato su una «gerarchia» di norme, il cui corretto assetto si basa sul principio di «non contraddizione» tra le norme stesse, ma le norme sono, altresì, il prodotto di un assetto sociale.</a:t>
            </a:r>
          </a:p>
          <a:p>
            <a:pPr>
              <a:defRPr/>
            </a:pPr>
            <a:r>
              <a:rPr lang="it-IT" altLang="it-IT" sz="2000" b="1" dirty="0" smtClean="0">
                <a:latin typeface="Arial Narrow" pitchFamily="34" charset="0"/>
              </a:rPr>
              <a:t>L’ordinamento giuridico determina l’organizzazione di una istituzione</a:t>
            </a:r>
            <a:r>
              <a:rPr lang="it-IT" altLang="it-IT" sz="2000" dirty="0" smtClean="0">
                <a:latin typeface="Arial Narrow" pitchFamily="34" charset="0"/>
              </a:rPr>
              <a:t>.</a:t>
            </a:r>
          </a:p>
          <a:p>
            <a:pPr>
              <a:defRPr/>
            </a:pPr>
            <a:r>
              <a:rPr lang="it-IT" altLang="it-IT" sz="2000" dirty="0" smtClean="0">
                <a:latin typeface="Arial Narrow" pitchFamily="34" charset="0"/>
              </a:rPr>
              <a:t>L’ordinamento didattico indica, pertanto, l’insieme delle norme che regolano l’attività di insegnamento e apprendimento</a:t>
            </a:r>
          </a:p>
          <a:p>
            <a:pPr>
              <a:buFont typeface="Arial" charset="0"/>
              <a:buNone/>
              <a:defRPr/>
            </a:pPr>
            <a:endParaRPr lang="it-IT" altLang="it-IT" sz="1800" dirty="0" smtClean="0">
              <a:latin typeface="Arial Narrow" pitchFamily="34" charset="0"/>
            </a:endParaRP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dirty="0"/>
              <a:t>Che cosa è un ordinamento?</a:t>
            </a:r>
            <a:endParaRPr lang="it-IT" sz="4400" b="1" dirty="0">
              <a:latin typeface="Arial Narrow" pitchFamily="34" charset="0"/>
            </a:endParaRPr>
          </a:p>
        </p:txBody>
      </p:sp>
      <p:sp>
        <p:nvSpPr>
          <p:cNvPr id="92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27A674F-FE18-489D-AA1E-060FC7E8A2A2}"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1331851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525963"/>
          </a:xfrm>
        </p:spPr>
        <p:txBody>
          <a:bodyPr>
            <a:normAutofit lnSpcReduction="10000"/>
          </a:bodyPr>
          <a:lstStyle/>
          <a:p>
            <a:pPr marL="0" indent="0">
              <a:buFont typeface="Arial" pitchFamily="34" charset="0"/>
              <a:buNone/>
              <a:defRPr/>
            </a:pPr>
            <a:r>
              <a:rPr lang="it-IT" altLang="it-IT" sz="1800" b="1" dirty="0" smtClean="0">
                <a:latin typeface="Arial Narrow" pitchFamily="34" charset="0"/>
              </a:rPr>
              <a:t>Fonti del diritto</a:t>
            </a:r>
            <a:endParaRPr lang="it-IT" altLang="it-IT" sz="1800" dirty="0" smtClean="0">
              <a:latin typeface="Arial Narrow" pitchFamily="34" charset="0"/>
            </a:endParaRPr>
          </a:p>
          <a:p>
            <a:pPr marL="0" indent="0">
              <a:buFont typeface="Arial" pitchFamily="34" charset="0"/>
              <a:buNone/>
              <a:defRPr/>
            </a:pPr>
            <a:r>
              <a:rPr lang="it-IT" altLang="it-IT" sz="1800" dirty="0" smtClean="0">
                <a:latin typeface="Arial Narrow" pitchFamily="34" charset="0"/>
              </a:rPr>
              <a:t>Sono gli atti e i fatti produttivi di norme giuridiche.</a:t>
            </a:r>
          </a:p>
          <a:p>
            <a:pPr marL="0" indent="0">
              <a:buFont typeface="Arial" pitchFamily="34" charset="0"/>
              <a:buNone/>
              <a:defRPr/>
            </a:pPr>
            <a:r>
              <a:rPr lang="it-IT" altLang="it-IT" sz="1800" dirty="0" smtClean="0">
                <a:latin typeface="Arial Narrow" pitchFamily="34" charset="0"/>
              </a:rPr>
              <a:t>Caratteristica fondamentale degli ordinamenti giuridici moderni è la pluralità delle fonti.</a:t>
            </a:r>
          </a:p>
          <a:p>
            <a:pPr marL="0" indent="0">
              <a:buFont typeface="Arial" pitchFamily="34" charset="0"/>
              <a:buNone/>
              <a:defRPr/>
            </a:pPr>
            <a:r>
              <a:rPr lang="it-IT" altLang="it-IT" sz="1800" dirty="0" smtClean="0">
                <a:latin typeface="Arial Narrow" pitchFamily="34" charset="0"/>
              </a:rPr>
              <a:t>Occorre individuare sia quali sono le fonti del diritto, sia i procedimenti attraverso i quali tali fonti devono essere prodotte; nel primo caso, si parla, più propriamente, di </a:t>
            </a:r>
            <a:r>
              <a:rPr lang="it-IT" altLang="it-IT" sz="1800" b="1" dirty="0" smtClean="0">
                <a:latin typeface="Arial Narrow" pitchFamily="34" charset="0"/>
              </a:rPr>
              <a:t>fonti di produzione</a:t>
            </a:r>
            <a:r>
              <a:rPr lang="it-IT" altLang="it-IT" sz="1800" dirty="0" smtClean="0">
                <a:latin typeface="Arial Narrow" pitchFamily="34" charset="0"/>
              </a:rPr>
              <a:t>; nel secondo, viene utilizzata l'espressione </a:t>
            </a:r>
            <a:r>
              <a:rPr lang="it-IT" altLang="it-IT" sz="1800" b="1" dirty="0" smtClean="0">
                <a:latin typeface="Arial Narrow" pitchFamily="34" charset="0"/>
              </a:rPr>
              <a:t>fonti sulla produzione</a:t>
            </a:r>
            <a:r>
              <a:rPr lang="it-IT" altLang="it-IT" sz="1800" dirty="0" smtClean="0">
                <a:latin typeface="Arial Narrow" pitchFamily="34" charset="0"/>
              </a:rPr>
              <a:t>. Tra queste ultime si annoverano le Disposizioni sulla legge in generale premesse al codice civile, con le quali si dettano disposizioni generali in materia di fonti, la Costituzione, che, oltre ad essere una fonte di produzione costituisce anche una fonte sulla produzione, dal momento che disciplina i processi di produzione delle fonti, come ad esempio le leggi ordinarie e quelle costituzionali, la legge </a:t>
            </a:r>
            <a:r>
              <a:rPr lang="pt-BR" altLang="it-IT" sz="1800" dirty="0" smtClean="0">
                <a:latin typeface="Arial Narrow" pitchFamily="34" charset="0"/>
              </a:rPr>
              <a:t>23 </a:t>
            </a:r>
            <a:r>
              <a:rPr lang="pt-BR" altLang="it-IT" sz="1800" dirty="0">
                <a:latin typeface="Arial Narrow" pitchFamily="34" charset="0"/>
              </a:rPr>
              <a:t>agosto 1988, n. </a:t>
            </a:r>
            <a:r>
              <a:rPr lang="pt-BR" altLang="it-IT" sz="1800" dirty="0" smtClean="0">
                <a:latin typeface="Arial Narrow" pitchFamily="34" charset="0"/>
              </a:rPr>
              <a:t>400, recante </a:t>
            </a:r>
            <a:r>
              <a:rPr lang="it-IT" altLang="it-IT" sz="1800" dirty="0">
                <a:latin typeface="Arial Narrow" pitchFamily="34" charset="0"/>
              </a:rPr>
              <a:t>Disciplina </a:t>
            </a:r>
            <a:r>
              <a:rPr lang="it-IT" altLang="it-IT" sz="1800" dirty="0" smtClean="0">
                <a:latin typeface="Arial Narrow" pitchFamily="34" charset="0"/>
              </a:rPr>
              <a:t>dell'attività </a:t>
            </a:r>
            <a:r>
              <a:rPr lang="it-IT" altLang="it-IT" sz="1800" dirty="0">
                <a:latin typeface="Arial Narrow" pitchFamily="34" charset="0"/>
              </a:rPr>
              <a:t>di Governo e ordinamento della Presidenza del Consiglio dei </a:t>
            </a:r>
            <a:r>
              <a:rPr lang="it-IT" altLang="it-IT" sz="1800" dirty="0" smtClean="0">
                <a:latin typeface="Arial Narrow" pitchFamily="34" charset="0"/>
              </a:rPr>
              <a:t>Ministri, che disciplina tra l’altro l’attività normativa del Governo.</a:t>
            </a:r>
          </a:p>
          <a:p>
            <a:pPr marL="0" indent="0">
              <a:buFont typeface="Arial" pitchFamily="34" charset="0"/>
              <a:buNone/>
              <a:defRPr/>
            </a:pPr>
            <a:r>
              <a:rPr lang="it-IT" altLang="it-IT" sz="1800" dirty="0" smtClean="0">
                <a:latin typeface="Arial Narrow" pitchFamily="34" charset="0"/>
              </a:rPr>
              <a:t>Le </a:t>
            </a:r>
            <a:r>
              <a:rPr lang="it-IT" altLang="it-IT" sz="1800" b="1" dirty="0" smtClean="0">
                <a:latin typeface="Arial Narrow" pitchFamily="34" charset="0"/>
              </a:rPr>
              <a:t>fonti di cognizione</a:t>
            </a:r>
            <a:r>
              <a:rPr lang="it-IT" altLang="it-IT" sz="1800" dirty="0" smtClean="0">
                <a:latin typeface="Arial Narrow" pitchFamily="34" charset="0"/>
              </a:rPr>
              <a:t>, infine, costituiscono gli strumenti attraverso i quali è possibile venire a conoscenza delle fonti di produzione (es. Gazzetta Ufficiale).</a:t>
            </a: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sz="1200" dirty="0">
              <a:solidFill>
                <a:prstClr val="white"/>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solidFill>
                  <a:prstClr val="white"/>
                </a:solidFill>
                <a:latin typeface="Arial Narrow" pitchFamily="34" charset="0"/>
              </a:rPr>
              <a:t>Le fonti del </a:t>
            </a:r>
            <a:r>
              <a:rPr lang="it-IT" sz="4400" b="1" dirty="0" smtClean="0">
                <a:solidFill>
                  <a:prstClr val="white"/>
                </a:solidFill>
                <a:latin typeface="Arial Narrow" pitchFamily="34" charset="0"/>
              </a:rPr>
              <a:t>diritto</a:t>
            </a:r>
            <a:endParaRPr lang="it-IT" sz="4400" b="1" dirty="0">
              <a:solidFill>
                <a:prstClr val="white"/>
              </a:solidFill>
              <a:latin typeface="Arial Narrow" pitchFamily="34" charset="0"/>
            </a:endParaRPr>
          </a:p>
        </p:txBody>
      </p:sp>
      <p:sp>
        <p:nvSpPr>
          <p:cNvPr id="102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A8B22B0-397D-4C7A-95F7-0CEF6213F916}"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130828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defRPr/>
            </a:pPr>
            <a:r>
              <a:rPr lang="it-IT" altLang="it-IT" sz="2000" dirty="0" smtClean="0">
                <a:latin typeface="Arial Narrow" pitchFamily="34" charset="0"/>
              </a:rPr>
              <a:t>Alla base delle istituzioni e degli ordinamenti sono poste norme fondamentali che fissano, in maniera rigida, i principi su cui si fonda l’ordinamento statale.</a:t>
            </a:r>
          </a:p>
          <a:p>
            <a:pPr marL="0" indent="0">
              <a:buFont typeface="Arial" charset="0"/>
              <a:buNone/>
              <a:defRPr/>
            </a:pPr>
            <a:r>
              <a:rPr lang="it-IT" altLang="it-IT" sz="2000" dirty="0" smtClean="0">
                <a:latin typeface="Arial Narrow" pitchFamily="34" charset="0"/>
              </a:rPr>
              <a:t>In Italia, la norma fondamentale è la Costituzione della Repubblica.</a:t>
            </a:r>
          </a:p>
          <a:p>
            <a:pPr marL="0" indent="0" algn="ctr">
              <a:buFont typeface="Arial" charset="0"/>
              <a:buNone/>
              <a:defRPr/>
            </a:pPr>
            <a:r>
              <a:rPr lang="it-IT" altLang="it-IT" sz="2800" b="1" dirty="0" smtClean="0">
                <a:latin typeface="Arial Narrow" pitchFamily="34" charset="0"/>
              </a:rPr>
              <a:t>MA</a:t>
            </a:r>
          </a:p>
          <a:p>
            <a:pPr marL="0" indent="0">
              <a:buFont typeface="Arial" charset="0"/>
              <a:buNone/>
              <a:defRPr/>
            </a:pPr>
            <a:r>
              <a:rPr lang="it-IT" altLang="it-IT" sz="2000" dirty="0" smtClean="0">
                <a:latin typeface="Arial Narrow" pitchFamily="34" charset="0"/>
              </a:rPr>
              <a:t>non è più la sola. L’Italia ha infatti liberamente aderito ad organismi internazionali e ha «recepito» nelle proprio ordinamento giuridico le modalità di questa adesione.</a:t>
            </a:r>
          </a:p>
          <a:p>
            <a:pPr marL="0" indent="0">
              <a:buFont typeface="Arial" charset="0"/>
              <a:buNone/>
              <a:defRPr/>
            </a:pPr>
            <a:r>
              <a:rPr lang="it-IT" altLang="it-IT" sz="2000" dirty="0" smtClean="0">
                <a:latin typeface="Arial Narrow" pitchFamily="34" charset="0"/>
              </a:rPr>
              <a:t>I Trattati Europei, ad esempio sono, a tutti gli effetti, norme di rango costituzionale, in quanto vincolanti per ciascun Paese aderente all’Unione.</a:t>
            </a:r>
          </a:p>
          <a:p>
            <a:pPr marL="0" indent="0">
              <a:buFont typeface="Arial" charset="0"/>
              <a:buNone/>
              <a:defRPr/>
            </a:pPr>
            <a:r>
              <a:rPr lang="it-IT" altLang="it-IT" sz="2000" dirty="0" smtClean="0">
                <a:latin typeface="Arial Narrow" pitchFamily="34" charset="0"/>
              </a:rPr>
              <a:t>Dall’adesione ai Trattati, deriva l’ingresso nell’ordinamento giuridico italiano di due fonti:</a:t>
            </a:r>
          </a:p>
          <a:p>
            <a:pPr>
              <a:defRPr/>
            </a:pPr>
            <a:r>
              <a:rPr lang="it-IT" altLang="it-IT" sz="2000" dirty="0" smtClean="0">
                <a:latin typeface="Arial Narrow" pitchFamily="34" charset="0"/>
              </a:rPr>
              <a:t>I Regolamenti europei, vincolanti per tutti gli Stati membri e «</a:t>
            </a:r>
            <a:r>
              <a:rPr lang="it-IT" altLang="it-IT" sz="2000" dirty="0" err="1" smtClean="0">
                <a:latin typeface="Arial Narrow" pitchFamily="34" charset="0"/>
              </a:rPr>
              <a:t>autoapplicativi</a:t>
            </a:r>
            <a:r>
              <a:rPr lang="it-IT" altLang="it-IT" sz="2000" dirty="0" smtClean="0">
                <a:latin typeface="Arial Narrow" pitchFamily="34" charset="0"/>
              </a:rPr>
              <a:t>»</a:t>
            </a:r>
          </a:p>
          <a:p>
            <a:pPr>
              <a:defRPr/>
            </a:pPr>
            <a:r>
              <a:rPr lang="it-IT" altLang="it-IT" sz="2000" dirty="0" smtClean="0">
                <a:latin typeface="Arial Narrow" pitchFamily="34" charset="0"/>
              </a:rPr>
              <a:t>Le Direttive, che devono essere recepite dagli Stati Membri, con adattamenti che però non ne alterino i principi</a:t>
            </a:r>
          </a:p>
          <a:p>
            <a:pPr>
              <a:defRPr/>
            </a:pPr>
            <a:endParaRPr lang="it-IT" altLang="it-IT" sz="20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sz="1200" dirty="0">
              <a:solidFill>
                <a:prstClr val="white"/>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solidFill>
                  <a:prstClr val="white"/>
                </a:solidFill>
                <a:latin typeface="Arial Narrow" pitchFamily="34" charset="0"/>
              </a:rPr>
              <a:t>Le norme fondamentali</a:t>
            </a:r>
          </a:p>
        </p:txBody>
      </p:sp>
      <p:sp>
        <p:nvSpPr>
          <p:cNvPr id="1126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3EB0593-ABA8-4FEB-8D1B-33C47D490E71}"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1618844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nvPr>
        </p:nvGraphicFramePr>
        <p:xfrm>
          <a:off x="1447800" y="1989138"/>
          <a:ext cx="7178922" cy="4236088"/>
        </p:xfrm>
        <a:graphic>
          <a:graphicData uri="http://schemas.openxmlformats.org/drawingml/2006/table">
            <a:tbl>
              <a:tblPr firstRow="1" firstCol="1" bandRow="1">
                <a:tableStyleId>{5C22544A-7EE6-4342-B048-85BDC9FD1C3A}</a:tableStyleId>
              </a:tblPr>
              <a:tblGrid>
                <a:gridCol w="2392974"/>
                <a:gridCol w="2392974"/>
                <a:gridCol w="2392974"/>
              </a:tblGrid>
              <a:tr h="1767681">
                <a:tc rowSpan="2">
                  <a:txBody>
                    <a:bodyPr/>
                    <a:lstStyle/>
                    <a:p>
                      <a:pPr algn="ctr">
                        <a:lnSpc>
                          <a:spcPct val="115000"/>
                        </a:lnSpc>
                        <a:spcAft>
                          <a:spcPts val="1000"/>
                        </a:spcAft>
                      </a:pPr>
                      <a:r>
                        <a:rPr lang="it-IT" sz="2000" b="0" dirty="0">
                          <a:solidFill>
                            <a:schemeClr val="tx1"/>
                          </a:solidFill>
                          <a:effectLst/>
                        </a:rPr>
                        <a:t>Tipologie</a:t>
                      </a:r>
                      <a:endParaRPr lang="it-IT" sz="2000" b="0" dirty="0">
                        <a:solidFill>
                          <a:schemeClr val="tx1"/>
                        </a:solidFill>
                        <a:effectLst/>
                        <a:latin typeface="Calibri"/>
                        <a:ea typeface="Calibri"/>
                        <a:cs typeface="Times New Roman"/>
                      </a:endParaRPr>
                    </a:p>
                  </a:txBody>
                  <a:tcPr marL="6887" marR="6887" marT="7462" marB="7462" anchor="ctr">
                    <a:solidFill>
                      <a:schemeClr val="bg1">
                        <a:lumMod val="95000"/>
                      </a:schemeClr>
                    </a:solidFill>
                  </a:tcPr>
                </a:tc>
                <a:tc>
                  <a:txBody>
                    <a:bodyPr/>
                    <a:lstStyle/>
                    <a:p>
                      <a:pPr>
                        <a:lnSpc>
                          <a:spcPct val="115000"/>
                        </a:lnSpc>
                        <a:spcAft>
                          <a:spcPts val="1000"/>
                        </a:spcAft>
                      </a:pPr>
                      <a:r>
                        <a:rPr lang="it-IT" sz="2000" b="0" dirty="0">
                          <a:solidFill>
                            <a:schemeClr val="tx1"/>
                          </a:solidFill>
                          <a:effectLst/>
                        </a:rPr>
                        <a:t>Fonti di produzione</a:t>
                      </a:r>
                      <a:endParaRPr lang="it-IT" sz="2000" b="0" dirty="0">
                        <a:solidFill>
                          <a:schemeClr val="tx1"/>
                        </a:solidFill>
                        <a:effectLst/>
                        <a:latin typeface="Calibri"/>
                        <a:ea typeface="Calibri"/>
                        <a:cs typeface="Times New Roman"/>
                      </a:endParaRPr>
                    </a:p>
                  </a:txBody>
                  <a:tcPr marL="6887" marR="6887" marT="7462" marB="7462" anchor="ctr">
                    <a:solidFill>
                      <a:schemeClr val="bg1">
                        <a:lumMod val="95000"/>
                      </a:schemeClr>
                    </a:solidFill>
                  </a:tcPr>
                </a:tc>
                <a:tc>
                  <a:txBody>
                    <a:bodyPr/>
                    <a:lstStyle/>
                    <a:p>
                      <a:pPr algn="just">
                        <a:lnSpc>
                          <a:spcPct val="115000"/>
                        </a:lnSpc>
                        <a:spcAft>
                          <a:spcPts val="1000"/>
                        </a:spcAft>
                      </a:pPr>
                      <a:r>
                        <a:rPr lang="it-IT" sz="2000" b="0" dirty="0">
                          <a:solidFill>
                            <a:schemeClr val="tx1"/>
                          </a:solidFill>
                          <a:effectLst/>
                        </a:rPr>
                        <a:t>Atti e fatti idonei a produrre norme giuridiche, ossia ad innovare l’ordinamento giuridico.</a:t>
                      </a:r>
                      <a:endParaRPr lang="it-IT" sz="2000" b="0" dirty="0">
                        <a:solidFill>
                          <a:schemeClr val="tx1"/>
                        </a:solidFill>
                        <a:effectLst/>
                        <a:latin typeface="Calibri"/>
                        <a:ea typeface="Calibri"/>
                        <a:cs typeface="Times New Roman"/>
                      </a:endParaRPr>
                    </a:p>
                  </a:txBody>
                  <a:tcPr marL="6887" marR="6887" marT="7462" marB="7462" anchor="ctr">
                    <a:solidFill>
                      <a:schemeClr val="bg1">
                        <a:lumMod val="95000"/>
                      </a:schemeClr>
                    </a:solidFill>
                  </a:tcPr>
                </a:tc>
              </a:tr>
              <a:tr h="1767681">
                <a:tc vMerge="1">
                  <a:txBody>
                    <a:bodyPr/>
                    <a:lstStyle/>
                    <a:p>
                      <a:endParaRPr lang="it-IT"/>
                    </a:p>
                  </a:txBody>
                  <a:tcPr/>
                </a:tc>
                <a:tc>
                  <a:txBody>
                    <a:bodyPr/>
                    <a:lstStyle/>
                    <a:p>
                      <a:pPr>
                        <a:lnSpc>
                          <a:spcPct val="115000"/>
                        </a:lnSpc>
                        <a:spcAft>
                          <a:spcPts val="1000"/>
                        </a:spcAft>
                      </a:pPr>
                      <a:r>
                        <a:rPr lang="it-IT" sz="2000" b="0" dirty="0">
                          <a:solidFill>
                            <a:schemeClr val="tx1"/>
                          </a:solidFill>
                          <a:effectLst/>
                        </a:rPr>
                        <a:t>Fonti di cognizione</a:t>
                      </a:r>
                      <a:endParaRPr lang="it-IT" sz="2000" b="0" dirty="0">
                        <a:solidFill>
                          <a:schemeClr val="tx1"/>
                        </a:solidFill>
                        <a:effectLst/>
                        <a:latin typeface="Calibri"/>
                        <a:ea typeface="Calibri"/>
                        <a:cs typeface="Times New Roman"/>
                      </a:endParaRPr>
                    </a:p>
                  </a:txBody>
                  <a:tcPr marL="6887" marR="6887" marT="7462" marB="7462" anchor="ctr">
                    <a:solidFill>
                      <a:schemeClr val="bg1">
                        <a:lumMod val="95000"/>
                      </a:schemeClr>
                    </a:solidFill>
                  </a:tcPr>
                </a:tc>
                <a:tc>
                  <a:txBody>
                    <a:bodyPr/>
                    <a:lstStyle/>
                    <a:p>
                      <a:pPr algn="just">
                        <a:lnSpc>
                          <a:spcPct val="115000"/>
                        </a:lnSpc>
                        <a:spcAft>
                          <a:spcPts val="1000"/>
                        </a:spcAft>
                      </a:pPr>
                      <a:r>
                        <a:rPr lang="it-IT" sz="2000" b="0" dirty="0">
                          <a:solidFill>
                            <a:schemeClr val="tx1"/>
                          </a:solidFill>
                          <a:effectLst/>
                        </a:rPr>
                        <a:t>Atti che non producono diritto ma si limitano ad agevolare la conoscenza di norme dell’ordinamento.</a:t>
                      </a:r>
                      <a:endParaRPr lang="it-IT" sz="2000" b="0" dirty="0">
                        <a:solidFill>
                          <a:schemeClr val="tx1"/>
                        </a:solidFill>
                        <a:effectLst/>
                        <a:latin typeface="Calibri"/>
                        <a:ea typeface="Calibri"/>
                        <a:cs typeface="Times New Roman"/>
                      </a:endParaRPr>
                    </a:p>
                  </a:txBody>
                  <a:tcPr marL="6887" marR="6887" marT="7462" marB="7462" anchor="ctr">
                    <a:solidFill>
                      <a:schemeClr val="bg1">
                        <a:lumMod val="95000"/>
                      </a:schemeClr>
                    </a:solidFill>
                  </a:tcPr>
                </a:tc>
              </a:tr>
            </a:tbl>
          </a:graphicData>
        </a:graphic>
      </p:graphicFrame>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sz="1200" dirty="0">
              <a:solidFill>
                <a:prstClr val="white"/>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solidFill>
                  <a:prstClr val="white"/>
                </a:solidFill>
                <a:latin typeface="Arial Narrow" pitchFamily="34" charset="0"/>
              </a:rPr>
              <a:t>La tipologia delle fonti</a:t>
            </a:r>
          </a:p>
        </p:txBody>
      </p:sp>
      <p:sp>
        <p:nvSpPr>
          <p:cNvPr id="1230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A5AB422-4878-4586-ACC6-FF0655216F02}"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1376355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2552142191"/>
              </p:ext>
            </p:extLst>
          </p:nvPr>
        </p:nvGraphicFramePr>
        <p:xfrm>
          <a:off x="1913793" y="1052514"/>
          <a:ext cx="6778869" cy="5610225"/>
        </p:xfrm>
        <a:graphic>
          <a:graphicData uri="http://schemas.openxmlformats.org/drawingml/2006/table">
            <a:tbl>
              <a:tblPr firstRow="1" firstCol="1" bandRow="1">
                <a:tableStyleId>{5C22544A-7EE6-4342-B048-85BDC9FD1C3A}</a:tableStyleId>
              </a:tblPr>
              <a:tblGrid>
                <a:gridCol w="1262730"/>
                <a:gridCol w="3256516"/>
                <a:gridCol w="2259623"/>
              </a:tblGrid>
              <a:tr h="1937650">
                <a:tc rowSpan="2">
                  <a:txBody>
                    <a:bodyPr/>
                    <a:lstStyle/>
                    <a:p>
                      <a:pPr algn="ctr">
                        <a:lnSpc>
                          <a:spcPct val="115000"/>
                        </a:lnSpc>
                        <a:spcAft>
                          <a:spcPts val="1000"/>
                        </a:spcAft>
                      </a:pPr>
                      <a:r>
                        <a:rPr lang="it-IT" sz="1600" b="0" dirty="0">
                          <a:solidFill>
                            <a:schemeClr val="tx1"/>
                          </a:solidFill>
                          <a:effectLst/>
                          <a:latin typeface="Arial" panose="020B0604020202020204" pitchFamily="34" charset="0"/>
                          <a:cs typeface="Arial" panose="020B0604020202020204" pitchFamily="34" charset="0"/>
                        </a:rPr>
                        <a:t>Quadro delle fonti</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4595" marR="4595" marT="4979" marB="4979" anchor="ctr">
                    <a:solidFill>
                      <a:schemeClr val="bg1">
                        <a:lumMod val="95000"/>
                      </a:schemeClr>
                    </a:solidFill>
                  </a:tcPr>
                </a:tc>
                <a:tc>
                  <a:txBody>
                    <a:bodyPr/>
                    <a:lstStyle/>
                    <a:p>
                      <a:pP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Fonti di rango costituzionale</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4595" marR="4595" marT="4979" marB="4979" anchor="ctr">
                    <a:solidFill>
                      <a:schemeClr val="bg1">
                        <a:lumMod val="95000"/>
                      </a:schemeClr>
                    </a:solidFill>
                  </a:tcPr>
                </a:tc>
                <a:tc>
                  <a:txBody>
                    <a:bodyPr/>
                    <a:lstStyle/>
                    <a:p>
                      <a:pPr marL="180340" indent="-180975" algn="just">
                        <a:lnSpc>
                          <a:spcPct val="115000"/>
                        </a:lnSpc>
                        <a:spcAft>
                          <a:spcPts val="0"/>
                        </a:spcAft>
                      </a:pPr>
                      <a:r>
                        <a:rPr lang="it-IT" sz="1000" b="0" dirty="0">
                          <a:solidFill>
                            <a:schemeClr val="tx1"/>
                          </a:solidFill>
                          <a:effectLst/>
                          <a:latin typeface="Arial" panose="020B0604020202020204" pitchFamily="34" charset="0"/>
                          <a:cs typeface="Arial" panose="020B0604020202020204" pitchFamily="34" charset="0"/>
                        </a:rPr>
                        <a:t>— principi supremi dell’ordinamento costituzionale, non modificabili da leggi di revisione costituzionale</a:t>
                      </a:r>
                      <a:r>
                        <a:rPr lang="it-IT" sz="1000" b="0" dirty="0" smtClean="0">
                          <a:solidFill>
                            <a:schemeClr val="tx1"/>
                          </a:solidFill>
                          <a:effectLst/>
                          <a:latin typeface="Arial" panose="020B0604020202020204" pitchFamily="34" charset="0"/>
                          <a:cs typeface="Arial" panose="020B0604020202020204" pitchFamily="34" charset="0"/>
                        </a:rPr>
                        <a:t>;</a:t>
                      </a:r>
                    </a:p>
                    <a:p>
                      <a:pPr marL="180340" indent="-180975" algn="just">
                        <a:lnSpc>
                          <a:spcPct val="115000"/>
                        </a:lnSpc>
                        <a:spcAft>
                          <a:spcPts val="0"/>
                        </a:spcAft>
                      </a:pPr>
                      <a:r>
                        <a:rPr lang="it-IT" sz="1000" b="0" dirty="0" smtClean="0">
                          <a:solidFill>
                            <a:schemeClr val="tx1"/>
                          </a:solidFill>
                          <a:effectLst/>
                          <a:latin typeface="Arial" panose="020B0604020202020204" pitchFamily="34" charset="0"/>
                          <a:cs typeface="Arial" panose="020B0604020202020204" pitchFamily="34" charset="0"/>
                        </a:rPr>
                        <a:t>— </a:t>
                      </a:r>
                      <a:r>
                        <a:rPr lang="it-IT" sz="1000" b="0" dirty="0">
                          <a:solidFill>
                            <a:schemeClr val="tx1"/>
                          </a:solidFill>
                          <a:effectLst/>
                          <a:latin typeface="Arial" panose="020B0604020202020204" pitchFamily="34" charset="0"/>
                          <a:cs typeface="Arial" panose="020B0604020202020204" pitchFamily="34" charset="0"/>
                        </a:rPr>
                        <a:t>Costituzione e consuetudini costituzionali (comportamenti ripetuti nel tempo dagli organi costituzionali e dai soggetti politici in assenza di regole scritte</a:t>
                      </a:r>
                      <a:r>
                        <a:rPr lang="it-IT" sz="1000" b="0" dirty="0" smtClean="0">
                          <a:solidFill>
                            <a:schemeClr val="tx1"/>
                          </a:solidFill>
                          <a:effectLst/>
                          <a:latin typeface="Arial" panose="020B0604020202020204" pitchFamily="34" charset="0"/>
                          <a:cs typeface="Arial" panose="020B0604020202020204" pitchFamily="34" charset="0"/>
                        </a:rPr>
                        <a:t>);</a:t>
                      </a:r>
                    </a:p>
                    <a:p>
                      <a:pPr marL="180340" indent="-180975" algn="just">
                        <a:lnSpc>
                          <a:spcPct val="115000"/>
                        </a:lnSpc>
                        <a:spcAft>
                          <a:spcPts val="0"/>
                        </a:spcAft>
                      </a:pPr>
                      <a:r>
                        <a:rPr lang="it-IT" sz="1000" dirty="0" smtClean="0">
                          <a:solidFill>
                            <a:schemeClr val="tx1"/>
                          </a:solidFill>
                          <a:effectLst/>
                          <a:latin typeface="Arial" panose="020B0604020202020204" pitchFamily="34" charset="0"/>
                          <a:cs typeface="Arial" panose="020B0604020202020204" pitchFamily="34" charset="0"/>
                        </a:rPr>
                        <a:t>— </a:t>
                      </a:r>
                      <a:r>
                        <a:rPr lang="it-IT" sz="1000" b="0" baseline="0" dirty="0" smtClean="0">
                          <a:solidFill>
                            <a:schemeClr val="tx1"/>
                          </a:solidFill>
                          <a:effectLst/>
                          <a:latin typeface="Arial" panose="020B0604020202020204" pitchFamily="34" charset="0"/>
                          <a:cs typeface="Arial" panose="020B0604020202020204" pitchFamily="34" charset="0"/>
                        </a:rPr>
                        <a:t>Sentenze della </a:t>
                      </a:r>
                      <a:r>
                        <a:rPr lang="it-IT" sz="1000" b="0" baseline="0" smtClean="0">
                          <a:solidFill>
                            <a:schemeClr val="tx1"/>
                          </a:solidFill>
                          <a:effectLst/>
                          <a:latin typeface="Arial" panose="020B0604020202020204" pitchFamily="34" charset="0"/>
                          <a:cs typeface="Arial" panose="020B0604020202020204" pitchFamily="34" charset="0"/>
                        </a:rPr>
                        <a:t>Corte Costituzionale</a:t>
                      </a:r>
                      <a:endParaRPr lang="it-IT" sz="1000" b="0" dirty="0">
                        <a:solidFill>
                          <a:schemeClr val="tx1"/>
                        </a:solidFill>
                        <a:effectLst/>
                        <a:latin typeface="Arial" panose="020B0604020202020204" pitchFamily="34" charset="0"/>
                        <a:cs typeface="Arial" panose="020B0604020202020204" pitchFamily="34" charset="0"/>
                      </a:endParaRPr>
                    </a:p>
                    <a:p>
                      <a:pPr marL="180340" indent="-180975" algn="just">
                        <a:lnSpc>
                          <a:spcPct val="115000"/>
                        </a:lnSpc>
                        <a:spcAft>
                          <a:spcPts val="0"/>
                        </a:spcAft>
                      </a:pPr>
                      <a:endParaRPr lang="it-IT" sz="1100" b="0" dirty="0">
                        <a:solidFill>
                          <a:schemeClr val="tx1"/>
                        </a:solidFill>
                        <a:effectLst/>
                        <a:latin typeface="Calibri"/>
                        <a:ea typeface="Calibri"/>
                        <a:cs typeface="Times New Roman"/>
                      </a:endParaRPr>
                    </a:p>
                  </a:txBody>
                  <a:tcPr marL="4595" marR="4595" marT="4979" marB="4979" anchor="ctr">
                    <a:solidFill>
                      <a:schemeClr val="bg1">
                        <a:lumMod val="95000"/>
                      </a:schemeClr>
                    </a:solidFill>
                  </a:tcPr>
                </a:tc>
              </a:tr>
              <a:tr h="3672575">
                <a:tc vMerge="1">
                  <a:txBody>
                    <a:bodyPr/>
                    <a:lstStyle/>
                    <a:p>
                      <a:endParaRPr lang="it-IT"/>
                    </a:p>
                  </a:txBody>
                  <a:tcPr/>
                </a:tc>
                <a:tc>
                  <a:txBody>
                    <a:bodyPr/>
                    <a:lstStyle/>
                    <a:p>
                      <a:pPr>
                        <a:lnSpc>
                          <a:spcPct val="115000"/>
                        </a:lnSpc>
                        <a:spcAft>
                          <a:spcPts val="0"/>
                        </a:spcAft>
                      </a:pPr>
                      <a:r>
                        <a:rPr lang="it-IT" sz="1600" dirty="0">
                          <a:solidFill>
                            <a:schemeClr val="tx1"/>
                          </a:solidFill>
                          <a:effectLst/>
                          <a:latin typeface="Arial" panose="020B0604020202020204" pitchFamily="34" charset="0"/>
                          <a:cs typeface="Arial" panose="020B0604020202020204" pitchFamily="34" charset="0"/>
                        </a:rPr>
                        <a:t>Fonti comunitarie</a:t>
                      </a:r>
                      <a:endParaRPr lang="it-IT" sz="1600" dirty="0">
                        <a:solidFill>
                          <a:schemeClr val="tx1"/>
                        </a:solidFill>
                        <a:effectLst/>
                        <a:latin typeface="Arial" panose="020B0604020202020204" pitchFamily="34" charset="0"/>
                        <a:ea typeface="Calibri"/>
                        <a:cs typeface="Arial" panose="020B0604020202020204" pitchFamily="34" charset="0"/>
                      </a:endParaRPr>
                    </a:p>
                  </a:txBody>
                  <a:tcPr marL="4595" marR="4595" marT="4979" marB="4979" anchor="ctr">
                    <a:solidFill>
                      <a:schemeClr val="bg1">
                        <a:lumMod val="95000"/>
                      </a:schemeClr>
                    </a:solidFill>
                  </a:tcPr>
                </a:tc>
                <a:tc>
                  <a:txBody>
                    <a:bodyPr/>
                    <a:lstStyle/>
                    <a:p>
                      <a:pPr marL="180340" indent="-180975" algn="just">
                        <a:lnSpc>
                          <a:spcPct val="115000"/>
                        </a:lnSpc>
                        <a:spcAft>
                          <a:spcPts val="0"/>
                        </a:spcAft>
                      </a:pPr>
                      <a:r>
                        <a:rPr lang="it-IT" sz="1000" dirty="0" smtClean="0">
                          <a:solidFill>
                            <a:schemeClr val="tx1"/>
                          </a:solidFill>
                          <a:effectLst/>
                          <a:latin typeface="Arial" panose="020B0604020202020204" pitchFamily="34" charset="0"/>
                          <a:cs typeface="Arial" panose="020B0604020202020204" pitchFamily="34" charset="0"/>
                        </a:rPr>
                        <a:t>—</a:t>
                      </a:r>
                      <a:r>
                        <a:rPr lang="it-IT" sz="1000" dirty="0">
                          <a:solidFill>
                            <a:schemeClr val="tx1"/>
                          </a:solidFill>
                          <a:effectLst/>
                          <a:latin typeface="Arial" panose="020B0604020202020204" pitchFamily="34" charset="0"/>
                          <a:cs typeface="Arial" panose="020B0604020202020204" pitchFamily="34" charset="0"/>
                        </a:rPr>
                        <a:t> </a:t>
                      </a:r>
                      <a:r>
                        <a:rPr lang="it-IT" sz="1000" dirty="0" smtClean="0">
                          <a:solidFill>
                            <a:schemeClr val="tx1"/>
                          </a:solidFill>
                          <a:effectLst/>
                          <a:latin typeface="Arial" panose="020B0604020202020204" pitchFamily="34" charset="0"/>
                          <a:cs typeface="Arial" panose="020B0604020202020204" pitchFamily="34" charset="0"/>
                        </a:rPr>
                        <a:t>regolamenti comunitari, </a:t>
                      </a:r>
                      <a:r>
                        <a:rPr lang="it-IT" sz="1000" dirty="0">
                          <a:solidFill>
                            <a:schemeClr val="tx1"/>
                          </a:solidFill>
                          <a:effectLst/>
                          <a:latin typeface="Arial" panose="020B0604020202020204" pitchFamily="34" charset="0"/>
                          <a:cs typeface="Arial" panose="020B0604020202020204" pitchFamily="34" charset="0"/>
                        </a:rPr>
                        <a:t>obbligatori in tutti i loro elementi e direttamente applicabili in ciascuno Stato </a:t>
                      </a:r>
                      <a:r>
                        <a:rPr lang="it-IT" sz="1000" dirty="0" smtClean="0">
                          <a:solidFill>
                            <a:schemeClr val="tx1"/>
                          </a:solidFill>
                          <a:effectLst/>
                          <a:latin typeface="Arial" panose="020B0604020202020204" pitchFamily="34" charset="0"/>
                          <a:cs typeface="Arial" panose="020B0604020202020204" pitchFamily="34" charset="0"/>
                        </a:rPr>
                        <a:t>membro;</a:t>
                      </a:r>
                      <a:endParaRPr lang="it-IT" sz="1000" dirty="0">
                        <a:solidFill>
                          <a:schemeClr val="tx1"/>
                        </a:solidFill>
                        <a:effectLst/>
                        <a:latin typeface="Arial" panose="020B0604020202020204" pitchFamily="34" charset="0"/>
                        <a:cs typeface="Arial" panose="020B0604020202020204" pitchFamily="34" charset="0"/>
                      </a:endParaRPr>
                    </a:p>
                    <a:p>
                      <a:pPr marL="180340" indent="-180975" algn="just">
                        <a:lnSpc>
                          <a:spcPct val="115000"/>
                        </a:lnSpc>
                        <a:spcAft>
                          <a:spcPts val="0"/>
                        </a:spcAft>
                      </a:pPr>
                      <a:r>
                        <a:rPr lang="it-IT" sz="1000" dirty="0">
                          <a:solidFill>
                            <a:schemeClr val="tx1"/>
                          </a:solidFill>
                          <a:effectLst/>
                          <a:latin typeface="Arial" panose="020B0604020202020204" pitchFamily="34" charset="0"/>
                          <a:cs typeface="Arial" panose="020B0604020202020204" pitchFamily="34" charset="0"/>
                        </a:rPr>
                        <a:t>— </a:t>
                      </a:r>
                      <a:r>
                        <a:rPr lang="it-IT" sz="1000" dirty="0" smtClean="0">
                          <a:solidFill>
                            <a:schemeClr val="tx1"/>
                          </a:solidFill>
                          <a:effectLst/>
                          <a:latin typeface="Arial" panose="020B0604020202020204" pitchFamily="34" charset="0"/>
                          <a:cs typeface="Arial" panose="020B0604020202020204" pitchFamily="34" charset="0"/>
                        </a:rPr>
                        <a:t>direttive, </a:t>
                      </a:r>
                      <a:r>
                        <a:rPr lang="it-IT" sz="1000" dirty="0">
                          <a:solidFill>
                            <a:schemeClr val="tx1"/>
                          </a:solidFill>
                          <a:effectLst/>
                          <a:latin typeface="Arial" panose="020B0604020202020204" pitchFamily="34" charset="0"/>
                          <a:cs typeface="Arial" panose="020B0604020202020204" pitchFamily="34" charset="0"/>
                        </a:rPr>
                        <a:t>che vincolano lo Stato membro cui sono rivolte per quanto riguarda il risultato da raggiungere, salva la competenza del singolo Stato in merito alla forma e ai mezzi per raggiungere il fine. </a:t>
                      </a:r>
                      <a:r>
                        <a:rPr lang="it-IT" sz="1000" dirty="0" smtClean="0">
                          <a:solidFill>
                            <a:schemeClr val="tx1"/>
                          </a:solidFill>
                          <a:effectLst/>
                          <a:latin typeface="Arial" panose="020B0604020202020204" pitchFamily="34" charset="0"/>
                          <a:cs typeface="Arial" panose="020B0604020202020204" pitchFamily="34" charset="0"/>
                        </a:rPr>
                        <a:t>Non </a:t>
                      </a:r>
                      <a:r>
                        <a:rPr lang="it-IT" sz="1000" dirty="0">
                          <a:solidFill>
                            <a:schemeClr val="tx1"/>
                          </a:solidFill>
                          <a:effectLst/>
                          <a:latin typeface="Arial" panose="020B0604020202020204" pitchFamily="34" charset="0"/>
                          <a:cs typeface="Arial" panose="020B0604020202020204" pitchFamily="34" charset="0"/>
                        </a:rPr>
                        <a:t>sono immediatamente vincolanti, ma devono essere recepite dallo Stato membro al quale sono </a:t>
                      </a:r>
                      <a:r>
                        <a:rPr lang="it-IT" sz="1000" dirty="0" smtClean="0">
                          <a:solidFill>
                            <a:schemeClr val="tx1"/>
                          </a:solidFill>
                          <a:effectLst/>
                          <a:latin typeface="Arial" panose="020B0604020202020204" pitchFamily="34" charset="0"/>
                          <a:cs typeface="Arial" panose="020B0604020202020204" pitchFamily="34" charset="0"/>
                        </a:rPr>
                        <a:t>rivolte;</a:t>
                      </a:r>
                      <a:endParaRPr lang="it-IT" sz="1000" dirty="0">
                        <a:solidFill>
                          <a:schemeClr val="tx1"/>
                        </a:solidFill>
                        <a:effectLst/>
                        <a:latin typeface="Arial" panose="020B0604020202020204" pitchFamily="34" charset="0"/>
                        <a:cs typeface="Arial" panose="020B0604020202020204" pitchFamily="34" charset="0"/>
                      </a:endParaRPr>
                    </a:p>
                    <a:p>
                      <a:pPr marL="180340" indent="-180975" algn="just">
                        <a:lnSpc>
                          <a:spcPct val="115000"/>
                        </a:lnSpc>
                        <a:spcAft>
                          <a:spcPts val="0"/>
                        </a:spcAft>
                      </a:pPr>
                      <a:r>
                        <a:rPr lang="it-IT" sz="1000" dirty="0">
                          <a:solidFill>
                            <a:schemeClr val="tx1"/>
                          </a:solidFill>
                          <a:effectLst/>
                          <a:latin typeface="Arial" panose="020B0604020202020204" pitchFamily="34" charset="0"/>
                          <a:cs typeface="Arial" panose="020B0604020202020204" pitchFamily="34" charset="0"/>
                        </a:rPr>
                        <a:t>—  decisioni (atti obbligatori in tutti i loro </a:t>
                      </a:r>
                      <a:r>
                        <a:rPr lang="it-IT" sz="1000" dirty="0" smtClean="0">
                          <a:solidFill>
                            <a:schemeClr val="tx1"/>
                          </a:solidFill>
                          <a:effectLst/>
                          <a:latin typeface="Arial" panose="020B0604020202020204" pitchFamily="34" charset="0"/>
                          <a:cs typeface="Arial" panose="020B0604020202020204" pitchFamily="34" charset="0"/>
                        </a:rPr>
                        <a:t>elementi, si </a:t>
                      </a:r>
                      <a:r>
                        <a:rPr lang="it-IT" sz="1000" dirty="0">
                          <a:solidFill>
                            <a:schemeClr val="tx1"/>
                          </a:solidFill>
                          <a:effectLst/>
                          <a:latin typeface="Arial" panose="020B0604020202020204" pitchFamily="34" charset="0"/>
                          <a:cs typeface="Arial" panose="020B0604020202020204" pitchFamily="34" charset="0"/>
                        </a:rPr>
                        <a:t>indirizzano a uno o più soggetti individuati);</a:t>
                      </a:r>
                    </a:p>
                    <a:p>
                      <a:pPr marL="180340" indent="-180975" algn="just">
                        <a:lnSpc>
                          <a:spcPct val="115000"/>
                        </a:lnSpc>
                        <a:spcAft>
                          <a:spcPts val="0"/>
                        </a:spcAft>
                      </a:pPr>
                      <a:r>
                        <a:rPr lang="it-IT" sz="1000" dirty="0">
                          <a:solidFill>
                            <a:schemeClr val="tx1"/>
                          </a:solidFill>
                          <a:effectLst/>
                          <a:latin typeface="Arial" panose="020B0604020202020204" pitchFamily="34" charset="0"/>
                          <a:cs typeface="Arial" panose="020B0604020202020204" pitchFamily="34" charset="0"/>
                        </a:rPr>
                        <a:t>—  raccomandazioni </a:t>
                      </a:r>
                      <a:r>
                        <a:rPr lang="it-IT" sz="1000" dirty="0" smtClean="0">
                          <a:solidFill>
                            <a:schemeClr val="tx1"/>
                          </a:solidFill>
                          <a:effectLst/>
                          <a:latin typeface="Arial" panose="020B0604020202020204" pitchFamily="34" charset="0"/>
                          <a:cs typeface="Arial" panose="020B0604020202020204" pitchFamily="34" charset="0"/>
                        </a:rPr>
                        <a:t>e </a:t>
                      </a:r>
                      <a:r>
                        <a:rPr lang="it-IT" sz="1000" dirty="0">
                          <a:solidFill>
                            <a:schemeClr val="tx1"/>
                          </a:solidFill>
                          <a:effectLst/>
                          <a:latin typeface="Arial" panose="020B0604020202020204" pitchFamily="34" charset="0"/>
                          <a:cs typeface="Arial" panose="020B0604020202020204" pitchFamily="34" charset="0"/>
                        </a:rPr>
                        <a:t>pareri </a:t>
                      </a:r>
                      <a:r>
                        <a:rPr lang="it-IT" sz="1000" dirty="0" smtClean="0">
                          <a:solidFill>
                            <a:schemeClr val="tx1"/>
                          </a:solidFill>
                          <a:effectLst/>
                          <a:latin typeface="Arial" panose="020B0604020202020204" pitchFamily="34" charset="0"/>
                          <a:cs typeface="Arial" panose="020B0604020202020204" pitchFamily="34" charset="0"/>
                        </a:rPr>
                        <a:t>,; </a:t>
                      </a:r>
                      <a:r>
                        <a:rPr lang="it-IT" sz="1000" dirty="0">
                          <a:solidFill>
                            <a:schemeClr val="tx1"/>
                          </a:solidFill>
                          <a:effectLst/>
                          <a:latin typeface="Arial" panose="020B0604020202020204" pitchFamily="34" charset="0"/>
                          <a:cs typeface="Arial" panose="020B0604020202020204" pitchFamily="34" charset="0"/>
                        </a:rPr>
                        <a:t>sono atti privi di efficacia vincolante;</a:t>
                      </a:r>
                    </a:p>
                    <a:p>
                      <a:pPr marL="180340" indent="-180975" algn="just">
                        <a:lnSpc>
                          <a:spcPct val="115000"/>
                        </a:lnSpc>
                        <a:spcAft>
                          <a:spcPts val="0"/>
                        </a:spcAft>
                      </a:pPr>
                      <a:r>
                        <a:rPr lang="it-IT" sz="1000" dirty="0">
                          <a:solidFill>
                            <a:schemeClr val="tx1"/>
                          </a:solidFill>
                          <a:effectLst/>
                          <a:latin typeface="Arial" panose="020B0604020202020204" pitchFamily="34" charset="0"/>
                          <a:cs typeface="Arial" panose="020B0604020202020204" pitchFamily="34" charset="0"/>
                        </a:rPr>
                        <a:t>—  sentenze della Corte di Giustizia europea.</a:t>
                      </a:r>
                      <a:endParaRPr lang="it-IT" sz="1000" dirty="0">
                        <a:solidFill>
                          <a:schemeClr val="tx1"/>
                        </a:solidFill>
                        <a:effectLst/>
                        <a:latin typeface="Arial" panose="020B0604020202020204" pitchFamily="34" charset="0"/>
                        <a:ea typeface="Calibri"/>
                        <a:cs typeface="Arial" panose="020B0604020202020204" pitchFamily="34" charset="0"/>
                      </a:endParaRPr>
                    </a:p>
                  </a:txBody>
                  <a:tcPr marL="4595" marR="4595" marT="4979" marB="4979" anchor="ctr">
                    <a:solidFill>
                      <a:schemeClr val="bg1">
                        <a:lumMod val="95000"/>
                      </a:schemeClr>
                    </a:solidFill>
                  </a:tcPr>
                </a:tc>
              </a:tr>
            </a:tbl>
          </a:graphicData>
        </a:graphic>
      </p:graphicFrame>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sz="1200" dirty="0">
              <a:solidFill>
                <a:prstClr val="white"/>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solidFill>
                  <a:prstClr val="white"/>
                </a:solidFill>
                <a:latin typeface="Arial Narrow" pitchFamily="34" charset="0"/>
              </a:rPr>
              <a:t>Il quadro delle fonti</a:t>
            </a:r>
          </a:p>
        </p:txBody>
      </p:sp>
      <p:sp>
        <p:nvSpPr>
          <p:cNvPr id="1333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16537FF-C31E-4CF7-9895-0D68C99E87DB}"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86386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1713444376"/>
              </p:ext>
            </p:extLst>
          </p:nvPr>
        </p:nvGraphicFramePr>
        <p:xfrm>
          <a:off x="1714500" y="1052513"/>
          <a:ext cx="7252188" cy="5076825"/>
        </p:xfrm>
        <a:graphic>
          <a:graphicData uri="http://schemas.openxmlformats.org/drawingml/2006/table">
            <a:tbl>
              <a:tblPr firstRow="1" firstCol="1" bandRow="1">
                <a:tableStyleId>{5C22544A-7EE6-4342-B048-85BDC9FD1C3A}</a:tableStyleId>
              </a:tblPr>
              <a:tblGrid>
                <a:gridCol w="2417396"/>
                <a:gridCol w="2417396"/>
                <a:gridCol w="2417396"/>
              </a:tblGrid>
              <a:tr h="2853851">
                <a:tc rowSpan="2">
                  <a:txBody>
                    <a:bodyPr/>
                    <a:lstStyle/>
                    <a:p>
                      <a:pPr algn="ct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Quadro delle fonti</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7" marR="6887" marT="7452" marB="7452" anchor="ctr">
                    <a:solidFill>
                      <a:schemeClr val="bg1">
                        <a:lumMod val="95000"/>
                      </a:schemeClr>
                    </a:solidFill>
                  </a:tcPr>
                </a:tc>
                <a:tc>
                  <a:txBody>
                    <a:bodyPr/>
                    <a:lstStyle/>
                    <a:p>
                      <a:pP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Fonti di rango primario e </a:t>
                      </a:r>
                      <a:r>
                        <a:rPr lang="it-IT" sz="1600" b="0" dirty="0" err="1">
                          <a:solidFill>
                            <a:schemeClr val="tx1"/>
                          </a:solidFill>
                          <a:effectLst/>
                          <a:latin typeface="Arial" panose="020B0604020202020204" pitchFamily="34" charset="0"/>
                          <a:cs typeface="Arial" panose="020B0604020202020204" pitchFamily="34" charset="0"/>
                        </a:rPr>
                        <a:t>subprimario</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7" marR="6887" marT="7452" marB="7452" anchor="ctr">
                    <a:solidFill>
                      <a:schemeClr val="bg1">
                        <a:lumMod val="95000"/>
                      </a:schemeClr>
                    </a:solidFill>
                  </a:tcPr>
                </a:tc>
                <a:tc>
                  <a:txBody>
                    <a:bodyPr/>
                    <a:lstStyle/>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leggi ordinarie dello Stato;</a:t>
                      </a:r>
                    </a:p>
                    <a:p>
                      <a:pPr marL="180340" indent="-180975" algn="just">
                        <a:lnSpc>
                          <a:spcPct val="115000"/>
                        </a:lnSpc>
                        <a:spcAft>
                          <a:spcPts val="0"/>
                        </a:spcAft>
                      </a:pPr>
                      <a:r>
                        <a:rPr lang="it-IT" sz="1400" b="0" dirty="0" smtClean="0">
                          <a:solidFill>
                            <a:schemeClr val="tx1"/>
                          </a:solidFill>
                          <a:effectLst/>
                          <a:latin typeface="Arial" panose="020B0604020202020204" pitchFamily="34" charset="0"/>
                          <a:cs typeface="Arial" panose="020B0604020202020204" pitchFamily="34" charset="0"/>
                        </a:rPr>
                        <a:t>—</a:t>
                      </a:r>
                      <a:r>
                        <a:rPr lang="it-IT" sz="1400" b="0" dirty="0">
                          <a:solidFill>
                            <a:schemeClr val="tx1"/>
                          </a:solidFill>
                          <a:effectLst/>
                          <a:latin typeface="Arial" panose="020B0604020202020204" pitchFamily="34" charset="0"/>
                          <a:cs typeface="Arial" panose="020B0604020202020204" pitchFamily="34" charset="0"/>
                        </a:rPr>
                        <a:t>  </a:t>
                      </a:r>
                      <a:r>
                        <a:rPr lang="it-IT" sz="1400" b="0" dirty="0" err="1">
                          <a:solidFill>
                            <a:schemeClr val="tx1"/>
                          </a:solidFill>
                          <a:effectLst/>
                          <a:latin typeface="Arial" panose="020B0604020202020204" pitchFamily="34" charset="0"/>
                          <a:cs typeface="Arial" panose="020B0604020202020204" pitchFamily="34" charset="0"/>
                        </a:rPr>
                        <a:t>decreti-legge</a:t>
                      </a:r>
                      <a:r>
                        <a:rPr lang="it-IT" sz="1400" b="0" dirty="0">
                          <a:solidFill>
                            <a:schemeClr val="tx1"/>
                          </a:solidFill>
                          <a:effectLst/>
                          <a:latin typeface="Arial" panose="020B0604020202020204" pitchFamily="34" charset="0"/>
                          <a:cs typeface="Arial" panose="020B0604020202020204" pitchFamily="34" charset="0"/>
                        </a:rPr>
                        <a:t>;</a:t>
                      </a:r>
                    </a:p>
                    <a:p>
                      <a:pPr marL="180340" indent="-180975" algn="just">
                        <a:lnSpc>
                          <a:spcPct val="115000"/>
                        </a:lnSpc>
                        <a:spcAft>
                          <a:spcPts val="0"/>
                        </a:spcAft>
                      </a:pPr>
                      <a:r>
                        <a:rPr lang="it-IT" sz="1400" b="0" dirty="0" smtClean="0">
                          <a:solidFill>
                            <a:schemeClr val="tx1"/>
                          </a:solidFill>
                          <a:effectLst/>
                          <a:latin typeface="Arial" panose="020B0604020202020204" pitchFamily="34" charset="0"/>
                          <a:cs typeface="Arial" panose="020B0604020202020204" pitchFamily="34" charset="0"/>
                        </a:rPr>
                        <a:t>—</a:t>
                      </a:r>
                      <a:r>
                        <a:rPr lang="it-IT" sz="1400" b="0" dirty="0">
                          <a:solidFill>
                            <a:schemeClr val="tx1"/>
                          </a:solidFill>
                          <a:effectLst/>
                          <a:latin typeface="Arial" panose="020B0604020202020204" pitchFamily="34" charset="0"/>
                          <a:cs typeface="Arial" panose="020B0604020202020204" pitchFamily="34" charset="0"/>
                        </a:rPr>
                        <a:t>  statuti delle regioni ordinarie:</a:t>
                      </a:r>
                    </a:p>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leggi regionali e delle province autonome di Trento e Bolzano</a:t>
                      </a:r>
                    </a:p>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decreti legislativi.</a:t>
                      </a:r>
                      <a:endParaRPr lang="it-IT" sz="1400" b="0" dirty="0">
                        <a:solidFill>
                          <a:schemeClr val="tx1"/>
                        </a:solidFill>
                        <a:effectLst/>
                        <a:latin typeface="Arial" panose="020B0604020202020204" pitchFamily="34" charset="0"/>
                        <a:ea typeface="Calibri"/>
                        <a:cs typeface="Arial" panose="020B0604020202020204" pitchFamily="34" charset="0"/>
                      </a:endParaRPr>
                    </a:p>
                  </a:txBody>
                  <a:tcPr marL="6887" marR="6887" marT="7452" marB="7452" anchor="ctr">
                    <a:solidFill>
                      <a:schemeClr val="bg1">
                        <a:lumMod val="95000"/>
                      </a:schemeClr>
                    </a:solidFill>
                  </a:tcPr>
                </a:tc>
              </a:tr>
              <a:tr h="2222974">
                <a:tc vMerge="1">
                  <a:txBody>
                    <a:bodyPr/>
                    <a:lstStyle/>
                    <a:p>
                      <a:endParaRPr lang="it-IT"/>
                    </a:p>
                  </a:txBody>
                  <a:tcPr/>
                </a:tc>
                <a:tc>
                  <a:txBody>
                    <a:bodyPr/>
                    <a:lstStyle/>
                    <a:p>
                      <a:pP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Fonti di rango secondario</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7" marR="6887" marT="7452" marB="7452" anchor="ctr">
                    <a:solidFill>
                      <a:schemeClr val="bg1">
                        <a:lumMod val="95000"/>
                      </a:schemeClr>
                    </a:solidFill>
                  </a:tcPr>
                </a:tc>
                <a:tc>
                  <a:txBody>
                    <a:bodyPr/>
                    <a:lstStyle/>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a:t>
                      </a:r>
                      <a:r>
                        <a:rPr lang="it-IT" sz="1400" b="0" dirty="0" smtClean="0">
                          <a:solidFill>
                            <a:schemeClr val="tx1"/>
                          </a:solidFill>
                          <a:effectLst/>
                          <a:latin typeface="Arial" panose="020B0604020202020204" pitchFamily="34" charset="0"/>
                          <a:cs typeface="Arial" panose="020B0604020202020204" pitchFamily="34" charset="0"/>
                        </a:rPr>
                        <a:t>decreti</a:t>
                      </a:r>
                      <a:r>
                        <a:rPr lang="it-IT" sz="1400" b="0" baseline="0" dirty="0" smtClean="0">
                          <a:solidFill>
                            <a:schemeClr val="tx1"/>
                          </a:solidFill>
                          <a:effectLst/>
                          <a:latin typeface="Arial" panose="020B0604020202020204" pitchFamily="34" charset="0"/>
                          <a:cs typeface="Arial" panose="020B0604020202020204" pitchFamily="34" charset="0"/>
                        </a:rPr>
                        <a:t> del Presidente della Repubblica</a:t>
                      </a:r>
                      <a:r>
                        <a:rPr lang="it-IT" sz="1400" b="0" dirty="0" smtClean="0">
                          <a:solidFill>
                            <a:schemeClr val="tx1"/>
                          </a:solidFill>
                          <a:effectLst/>
                          <a:latin typeface="Arial" panose="020B0604020202020204" pitchFamily="34" charset="0"/>
                          <a:cs typeface="Arial" panose="020B0604020202020204" pitchFamily="34" charset="0"/>
                        </a:rPr>
                        <a:t>;</a:t>
                      </a:r>
                      <a:endParaRPr lang="it-IT" sz="1400" b="0" dirty="0">
                        <a:solidFill>
                          <a:schemeClr val="tx1"/>
                        </a:solidFill>
                        <a:effectLst/>
                        <a:latin typeface="Arial" panose="020B0604020202020204" pitchFamily="34" charset="0"/>
                        <a:cs typeface="Arial" panose="020B0604020202020204" pitchFamily="34" charset="0"/>
                      </a:endParaRPr>
                    </a:p>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regolamenti </a:t>
                      </a:r>
                      <a:r>
                        <a:rPr lang="it-IT" sz="1400" b="0" dirty="0" smtClean="0">
                          <a:solidFill>
                            <a:schemeClr val="tx1"/>
                          </a:solidFill>
                          <a:effectLst/>
                          <a:latin typeface="Arial" panose="020B0604020202020204" pitchFamily="34" charset="0"/>
                          <a:cs typeface="Arial" panose="020B0604020202020204" pitchFamily="34" charset="0"/>
                        </a:rPr>
                        <a:t>ministeriali</a:t>
                      </a:r>
                      <a:endParaRPr lang="it-IT" sz="1400" b="0" dirty="0">
                        <a:solidFill>
                          <a:schemeClr val="tx1"/>
                        </a:solidFill>
                        <a:effectLst/>
                        <a:latin typeface="Arial" panose="020B0604020202020204" pitchFamily="34" charset="0"/>
                        <a:cs typeface="Arial" panose="020B0604020202020204" pitchFamily="34" charset="0"/>
                      </a:endParaRPr>
                    </a:p>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statuti degli enti locali;</a:t>
                      </a:r>
                    </a:p>
                    <a:p>
                      <a:pPr marL="180340" indent="-180975" algn="just">
                        <a:lnSpc>
                          <a:spcPct val="115000"/>
                        </a:lnSpc>
                        <a:spcAft>
                          <a:spcPts val="0"/>
                        </a:spcAft>
                      </a:pPr>
                      <a:r>
                        <a:rPr lang="it-IT" sz="1400" b="0" dirty="0">
                          <a:solidFill>
                            <a:schemeClr val="tx1"/>
                          </a:solidFill>
                          <a:effectLst/>
                          <a:latin typeface="Arial" panose="020B0604020202020204" pitchFamily="34" charset="0"/>
                          <a:cs typeface="Arial" panose="020B0604020202020204" pitchFamily="34" charset="0"/>
                        </a:rPr>
                        <a:t>—  regolamenti degli enti locali;</a:t>
                      </a:r>
                    </a:p>
                    <a:p>
                      <a:pPr marL="180340" indent="-180975" algn="just">
                        <a:lnSpc>
                          <a:spcPct val="115000"/>
                        </a:lnSpc>
                        <a:spcAft>
                          <a:spcPts val="0"/>
                        </a:spcAft>
                      </a:pPr>
                      <a:r>
                        <a:rPr lang="it-IT" sz="1400" b="0" dirty="0" smtClean="0">
                          <a:solidFill>
                            <a:schemeClr val="tx1"/>
                          </a:solidFill>
                          <a:effectLst/>
                          <a:latin typeface="Arial" panose="020B0604020202020204" pitchFamily="34" charset="0"/>
                          <a:cs typeface="Arial" panose="020B0604020202020204" pitchFamily="34" charset="0"/>
                        </a:rPr>
                        <a:t>—</a:t>
                      </a:r>
                      <a:r>
                        <a:rPr lang="it-IT" sz="1400" b="0" dirty="0">
                          <a:solidFill>
                            <a:schemeClr val="tx1"/>
                          </a:solidFill>
                          <a:effectLst/>
                          <a:latin typeface="Arial" panose="020B0604020202020204" pitchFamily="34" charset="0"/>
                          <a:cs typeface="Arial" panose="020B0604020202020204" pitchFamily="34" charset="0"/>
                        </a:rPr>
                        <a:t>  ordinanze.</a:t>
                      </a:r>
                      <a:endParaRPr lang="it-IT" sz="1400" b="0" dirty="0">
                        <a:solidFill>
                          <a:schemeClr val="tx1"/>
                        </a:solidFill>
                        <a:effectLst/>
                        <a:latin typeface="Arial" panose="020B0604020202020204" pitchFamily="34" charset="0"/>
                        <a:ea typeface="Calibri"/>
                        <a:cs typeface="Arial" panose="020B0604020202020204" pitchFamily="34" charset="0"/>
                      </a:endParaRPr>
                    </a:p>
                  </a:txBody>
                  <a:tcPr marL="6887" marR="6887" marT="7452" marB="7452" anchor="ctr">
                    <a:solidFill>
                      <a:schemeClr val="bg1">
                        <a:lumMod val="95000"/>
                      </a:schemeClr>
                    </a:solidFill>
                  </a:tcPr>
                </a:tc>
              </a:tr>
            </a:tbl>
          </a:graphicData>
        </a:graphic>
      </p:graphicFrame>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sz="1200" dirty="0">
              <a:solidFill>
                <a:prstClr val="white"/>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solidFill>
                  <a:prstClr val="white"/>
                </a:solidFill>
                <a:latin typeface="Arial Narrow" pitchFamily="34" charset="0"/>
              </a:rPr>
              <a:t>Il quadro delle fonti</a:t>
            </a:r>
          </a:p>
        </p:txBody>
      </p:sp>
      <p:sp>
        <p:nvSpPr>
          <p:cNvPr id="1435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97D5BB0-FEC8-457C-9F96-4A4C3FA2AA80}"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Tree>
    <p:extLst>
      <p:ext uri="{BB962C8B-B14F-4D97-AF65-F5344CB8AC3E}">
        <p14:creationId xmlns:p14="http://schemas.microsoft.com/office/powerpoint/2010/main" val="3348353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3804531516"/>
              </p:ext>
            </p:extLst>
          </p:nvPr>
        </p:nvGraphicFramePr>
        <p:xfrm>
          <a:off x="1622181" y="1341438"/>
          <a:ext cx="7337180" cy="4843462"/>
        </p:xfrm>
        <a:graphic>
          <a:graphicData uri="http://schemas.openxmlformats.org/drawingml/2006/table">
            <a:tbl>
              <a:tblPr firstRow="1" firstCol="1" bandRow="1">
                <a:tableStyleId>{5C22544A-7EE6-4342-B048-85BDC9FD1C3A}</a:tableStyleId>
              </a:tblPr>
              <a:tblGrid>
                <a:gridCol w="1487002"/>
                <a:gridCol w="2060858"/>
                <a:gridCol w="3789320"/>
              </a:tblGrid>
              <a:tr h="1673866">
                <a:tc rowSpan="2">
                  <a:txBody>
                    <a:bodyPr/>
                    <a:lstStyle/>
                    <a:p>
                      <a:pPr algn="ctr">
                        <a:lnSpc>
                          <a:spcPct val="115000"/>
                        </a:lnSpc>
                        <a:spcAft>
                          <a:spcPts val="1000"/>
                        </a:spcAft>
                      </a:pPr>
                      <a:r>
                        <a:rPr lang="it-IT" sz="1600" b="0" dirty="0">
                          <a:solidFill>
                            <a:schemeClr val="tx1"/>
                          </a:solidFill>
                          <a:effectLst/>
                          <a:latin typeface="Arial" panose="020B0604020202020204" pitchFamily="34" charset="0"/>
                          <a:cs typeface="Arial" panose="020B0604020202020204" pitchFamily="34" charset="0"/>
                        </a:rPr>
                        <a:t>Criteri che regolano i rapporti tra le fonti di produzione</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8" marR="6888" marT="7461" marB="7461" anchor="ctr">
                    <a:solidFill>
                      <a:schemeClr val="bg1">
                        <a:lumMod val="95000"/>
                      </a:schemeClr>
                    </a:solidFill>
                  </a:tcPr>
                </a:tc>
                <a:tc>
                  <a:txBody>
                    <a:bodyPr/>
                    <a:lstStyle/>
                    <a:p>
                      <a:pP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Criterio cronologico</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8" marR="6888" marT="7461" marB="7461" anchor="ctr">
                    <a:solidFill>
                      <a:schemeClr val="bg1">
                        <a:lumMod val="95000"/>
                      </a:schemeClr>
                    </a:solidFill>
                  </a:tcPr>
                </a:tc>
                <a:tc>
                  <a:txBody>
                    <a:bodyPr/>
                    <a:lstStyle/>
                    <a:p>
                      <a:pPr>
                        <a:lnSpc>
                          <a:spcPct val="115000"/>
                        </a:lnSpc>
                        <a:spcAft>
                          <a:spcPts val="1000"/>
                        </a:spcAft>
                      </a:pPr>
                      <a:r>
                        <a:rPr lang="it-IT" sz="1600" b="0" dirty="0">
                          <a:solidFill>
                            <a:schemeClr val="tx1"/>
                          </a:solidFill>
                          <a:effectLst/>
                          <a:latin typeface="Arial" panose="020B0604020202020204" pitchFamily="34" charset="0"/>
                          <a:cs typeface="Arial" panose="020B0604020202020204" pitchFamily="34" charset="0"/>
                        </a:rPr>
                        <a:t>Quando due norme configgenti sono previste da fonti dello stesso tipo (es., leggi ordinarie), sulla norma precedente prevale quella successiva, secondo il principio </a:t>
                      </a:r>
                      <a:r>
                        <a:rPr lang="it-IT" sz="1600" b="0" dirty="0" err="1">
                          <a:solidFill>
                            <a:schemeClr val="tx1"/>
                          </a:solidFill>
                          <a:effectLst/>
                          <a:latin typeface="Arial" panose="020B0604020202020204" pitchFamily="34" charset="0"/>
                          <a:cs typeface="Arial" panose="020B0604020202020204" pitchFamily="34" charset="0"/>
                        </a:rPr>
                        <a:t>lex</a:t>
                      </a:r>
                      <a:r>
                        <a:rPr lang="it-IT" sz="1600" b="0" dirty="0">
                          <a:solidFill>
                            <a:schemeClr val="tx1"/>
                          </a:solidFill>
                          <a:effectLst/>
                          <a:latin typeface="Arial" panose="020B0604020202020204" pitchFamily="34" charset="0"/>
                          <a:cs typeface="Arial" panose="020B0604020202020204" pitchFamily="34" charset="0"/>
                        </a:rPr>
                        <a:t> </a:t>
                      </a:r>
                      <a:r>
                        <a:rPr lang="it-IT" sz="1600" b="0" dirty="0" err="1">
                          <a:solidFill>
                            <a:schemeClr val="tx1"/>
                          </a:solidFill>
                          <a:effectLst/>
                          <a:latin typeface="Arial" panose="020B0604020202020204" pitchFamily="34" charset="0"/>
                          <a:cs typeface="Arial" panose="020B0604020202020204" pitchFamily="34" charset="0"/>
                        </a:rPr>
                        <a:t>posterior</a:t>
                      </a:r>
                      <a:r>
                        <a:rPr lang="it-IT" sz="1600" b="0" dirty="0">
                          <a:solidFill>
                            <a:schemeClr val="tx1"/>
                          </a:solidFill>
                          <a:effectLst/>
                          <a:latin typeface="Arial" panose="020B0604020202020204" pitchFamily="34" charset="0"/>
                          <a:cs typeface="Arial" panose="020B0604020202020204" pitchFamily="34" charset="0"/>
                        </a:rPr>
                        <a:t> </a:t>
                      </a:r>
                      <a:r>
                        <a:rPr lang="it-IT" sz="1600" b="0" dirty="0" err="1">
                          <a:solidFill>
                            <a:schemeClr val="tx1"/>
                          </a:solidFill>
                          <a:effectLst/>
                          <a:latin typeface="Arial" panose="020B0604020202020204" pitchFamily="34" charset="0"/>
                          <a:cs typeface="Arial" panose="020B0604020202020204" pitchFamily="34" charset="0"/>
                        </a:rPr>
                        <a:t>derogat</a:t>
                      </a:r>
                      <a:r>
                        <a:rPr lang="it-IT" sz="1600" b="0" dirty="0">
                          <a:solidFill>
                            <a:schemeClr val="tx1"/>
                          </a:solidFill>
                          <a:effectLst/>
                          <a:latin typeface="Arial" panose="020B0604020202020204" pitchFamily="34" charset="0"/>
                          <a:cs typeface="Arial" panose="020B0604020202020204" pitchFamily="34" charset="0"/>
                        </a:rPr>
                        <a:t> </a:t>
                      </a:r>
                      <a:r>
                        <a:rPr lang="it-IT" sz="1600" b="0" dirty="0" err="1">
                          <a:solidFill>
                            <a:schemeClr val="tx1"/>
                          </a:solidFill>
                          <a:effectLst/>
                          <a:latin typeface="Arial" panose="020B0604020202020204" pitchFamily="34" charset="0"/>
                          <a:cs typeface="Arial" panose="020B0604020202020204" pitchFamily="34" charset="0"/>
                        </a:rPr>
                        <a:t>legi</a:t>
                      </a:r>
                      <a:r>
                        <a:rPr lang="it-IT" sz="1600" b="0" dirty="0">
                          <a:solidFill>
                            <a:schemeClr val="tx1"/>
                          </a:solidFill>
                          <a:effectLst/>
                          <a:latin typeface="Arial" panose="020B0604020202020204" pitchFamily="34" charset="0"/>
                          <a:cs typeface="Arial" panose="020B0604020202020204" pitchFamily="34" charset="0"/>
                        </a:rPr>
                        <a:t> priori.</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8" marR="6888" marT="7461" marB="7461" anchor="ctr">
                    <a:solidFill>
                      <a:schemeClr val="bg1">
                        <a:lumMod val="95000"/>
                      </a:schemeClr>
                    </a:solidFill>
                  </a:tcPr>
                </a:tc>
              </a:tr>
              <a:tr h="3169596">
                <a:tc vMerge="1">
                  <a:txBody>
                    <a:bodyPr/>
                    <a:lstStyle/>
                    <a:p>
                      <a:endParaRPr lang="it-IT"/>
                    </a:p>
                  </a:txBody>
                  <a:tcPr/>
                </a:tc>
                <a:tc>
                  <a:txBody>
                    <a:bodyPr/>
                    <a:lstStyle/>
                    <a:p>
                      <a:pPr>
                        <a:lnSpc>
                          <a:spcPct val="115000"/>
                        </a:lnSpc>
                        <a:spcAft>
                          <a:spcPts val="0"/>
                        </a:spcAft>
                      </a:pPr>
                      <a:r>
                        <a:rPr lang="it-IT" sz="1600" b="0" dirty="0">
                          <a:solidFill>
                            <a:schemeClr val="tx1"/>
                          </a:solidFill>
                          <a:effectLst/>
                          <a:latin typeface="Arial" panose="020B0604020202020204" pitchFamily="34" charset="0"/>
                          <a:cs typeface="Arial" panose="020B0604020202020204" pitchFamily="34" charset="0"/>
                        </a:rPr>
                        <a:t>Criterio gerarchico</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8" marR="6888" marT="7461" marB="7461" anchor="ctr">
                    <a:solidFill>
                      <a:schemeClr val="bg1">
                        <a:lumMod val="95000"/>
                      </a:schemeClr>
                    </a:solidFill>
                  </a:tcPr>
                </a:tc>
                <a:tc>
                  <a:txBody>
                    <a:bodyPr/>
                    <a:lstStyle/>
                    <a:p>
                      <a:pPr>
                        <a:lnSpc>
                          <a:spcPct val="115000"/>
                        </a:lnSpc>
                        <a:spcAft>
                          <a:spcPts val="1000"/>
                        </a:spcAft>
                      </a:pPr>
                      <a:r>
                        <a:rPr lang="it-IT" sz="1600" b="0" dirty="0">
                          <a:solidFill>
                            <a:schemeClr val="tx1"/>
                          </a:solidFill>
                          <a:effectLst/>
                          <a:latin typeface="Arial" panose="020B0604020202020204" pitchFamily="34" charset="0"/>
                          <a:cs typeface="Arial" panose="020B0604020202020204" pitchFamily="34" charset="0"/>
                        </a:rPr>
                        <a:t>Quando due norme configgenti provengono da fonti diverse, le norme successive poste da fonti di rango inferiore (es., regolamento) che contrastino con norme provenienti da fonti di rango superiore (es., legge ordinaria) sono invalide e soggette ad annullamento o a disapplicazione (ad es., il giudice ordinario deve disapplicare i regolamenti governativi contrastanti con la legge).</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88" marR="6888" marT="7461" marB="7461" anchor="ctr">
                    <a:solidFill>
                      <a:schemeClr val="bg1">
                        <a:lumMod val="95000"/>
                      </a:schemeClr>
                    </a:solidFill>
                  </a:tcPr>
                </a:tc>
              </a:tr>
            </a:tbl>
          </a:graphicData>
        </a:graphic>
      </p:graphicFrame>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gerarchia delle fonti</a:t>
            </a:r>
          </a:p>
        </p:txBody>
      </p:sp>
      <p:sp>
        <p:nvSpPr>
          <p:cNvPr id="1537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7997848-4A33-4577-8F61-856401378209}"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3644063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lstStyle/>
          <a:p>
            <a:pPr algn="l" eaLnBrk="1" hangingPunct="1"/>
            <a:r>
              <a:rPr lang="it-IT" altLang="it-IT" sz="4800" b="1" smtClean="0">
                <a:solidFill>
                  <a:schemeClr val="tx2"/>
                </a:solidFill>
                <a:latin typeface="Arial Narrow" pitchFamily="34" charset="0"/>
              </a:rPr>
              <a:t>Parte I</a:t>
            </a:r>
            <a:br>
              <a:rPr lang="it-IT" altLang="it-IT" sz="4800" b="1" smtClean="0">
                <a:solidFill>
                  <a:schemeClr val="tx2"/>
                </a:solidFill>
                <a:latin typeface="Arial Narrow" pitchFamily="34" charset="0"/>
              </a:rPr>
            </a:br>
            <a:r>
              <a:rPr lang="it-IT" altLang="it-IT" sz="3200" b="1" smtClean="0">
                <a:solidFill>
                  <a:schemeClr val="tx2"/>
                </a:solidFill>
                <a:latin typeface="Arial Narrow" pitchFamily="34" charset="0"/>
              </a:rPr>
              <a:t>Nozioni fondamentali di diritto</a:t>
            </a:r>
            <a:endParaRPr lang="it-IT" altLang="it-IT" sz="320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7CD94E0-C26C-4EE4-850E-1E098D1C5573}"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1174996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525963"/>
          </a:xfrm>
        </p:spPr>
        <p:txBody>
          <a:bodyPr>
            <a:normAutofit/>
          </a:bodyPr>
          <a:lstStyle/>
          <a:p>
            <a:pPr marL="0" indent="0">
              <a:buNone/>
              <a:defRPr/>
            </a:pPr>
            <a:r>
              <a:rPr lang="it-IT" sz="1800" dirty="0" err="1">
                <a:hlinkClick r:id="rId2"/>
              </a:rPr>
              <a:t>https</a:t>
            </a:r>
            <a:r>
              <a:rPr lang="it-IT" sz="1800" dirty="0">
                <a:hlinkClick r:id="rId2"/>
              </a:rPr>
              <a:t>://</a:t>
            </a:r>
            <a:r>
              <a:rPr lang="it-IT" sz="1800" dirty="0" err="1" smtClean="0">
                <a:hlinkClick r:id="rId2"/>
              </a:rPr>
              <a:t>www.youtube.com</a:t>
            </a:r>
            <a:r>
              <a:rPr lang="it-IT" sz="1800" dirty="0" smtClean="0">
                <a:hlinkClick r:id="rId2"/>
              </a:rPr>
              <a:t>/</a:t>
            </a:r>
            <a:r>
              <a:rPr lang="it-IT" sz="1800" dirty="0" err="1" smtClean="0">
                <a:hlinkClick r:id="rId2"/>
              </a:rPr>
              <a:t>watch?v</a:t>
            </a:r>
            <a:r>
              <a:rPr lang="it-IT" sz="1800" dirty="0" smtClean="0">
                <a:hlinkClick r:id="rId2"/>
              </a:rPr>
              <a:t>=</a:t>
            </a:r>
            <a:r>
              <a:rPr lang="it-IT" sz="1800" dirty="0" err="1" smtClean="0">
                <a:hlinkClick r:id="rId2"/>
              </a:rPr>
              <a:t>qtP3FWRo6Ow</a:t>
            </a:r>
            <a:endParaRPr lang="it-IT" sz="1800" dirty="0" smtClean="0"/>
          </a:p>
          <a:p>
            <a:pPr marL="0" indent="0">
              <a:buNone/>
              <a:defRPr/>
            </a:pPr>
            <a:endParaRPr lang="it-IT" altLang="it-IT" sz="18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Da dove partiamo?</a:t>
            </a: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6716210-619A-4DA7-8675-DABC88C1D9BF}"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345754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525963"/>
          </a:xfrm>
        </p:spPr>
        <p:txBody>
          <a:bodyPr>
            <a:normAutofit/>
          </a:bodyPr>
          <a:lstStyle/>
          <a:p>
            <a:pPr marL="0" indent="0">
              <a:buNone/>
              <a:defRPr/>
            </a:pPr>
            <a:r>
              <a:rPr lang="it-IT" altLang="it-IT" sz="2600" dirty="0" smtClean="0">
                <a:latin typeface="+mj-lt"/>
              </a:rPr>
              <a:t>«Le parole sono importanti»</a:t>
            </a:r>
          </a:p>
          <a:p>
            <a:pPr marL="0" indent="0" algn="r">
              <a:buNone/>
              <a:defRPr/>
            </a:pPr>
            <a:r>
              <a:rPr lang="it-IT" altLang="it-IT" sz="1800" b="1" dirty="0" smtClean="0">
                <a:latin typeface="Arial Narrow" pitchFamily="34" charset="0"/>
              </a:rPr>
              <a:t>(Nanni Moretti)</a:t>
            </a:r>
            <a:endParaRPr lang="it-IT" altLang="it-IT" sz="1800" b="1" dirty="0">
              <a:latin typeface="Arial Narrow" pitchFamily="34" charset="0"/>
            </a:endParaRPr>
          </a:p>
          <a:p>
            <a:pPr marL="0" indent="0">
              <a:buNone/>
              <a:defRPr/>
            </a:pPr>
            <a:r>
              <a:rPr lang="it-IT" altLang="it-IT" sz="2600" dirty="0" smtClean="0">
                <a:latin typeface="+mj-lt"/>
              </a:rPr>
              <a:t>«Ciò che è essenziale, è perfetto»</a:t>
            </a:r>
          </a:p>
          <a:p>
            <a:pPr marL="0" indent="0" algn="r">
              <a:buNone/>
              <a:defRPr/>
            </a:pPr>
            <a:r>
              <a:rPr lang="it-IT" altLang="it-IT" sz="1800" b="1" dirty="0" smtClean="0">
                <a:latin typeface="Arial Narrow" panose="020B0606020202030204" pitchFamily="34" charset="0"/>
              </a:rPr>
              <a:t>(Leonardo da Vinci)</a:t>
            </a:r>
          </a:p>
          <a:p>
            <a:pPr marL="0" indent="0">
              <a:buNone/>
              <a:defRPr/>
            </a:pPr>
            <a:r>
              <a:rPr lang="en-US" altLang="it-IT" sz="2600" dirty="0" smtClean="0">
                <a:latin typeface="+mj-lt"/>
              </a:rPr>
              <a:t>«Never attribute to malice that which can be adequately explained by stupidity»</a:t>
            </a:r>
            <a:endParaRPr lang="it-IT" altLang="it-IT" sz="2600" dirty="0" smtClean="0">
              <a:latin typeface="+mj-lt"/>
            </a:endParaRPr>
          </a:p>
          <a:p>
            <a:pPr marL="0" indent="0" algn="r">
              <a:buNone/>
              <a:defRPr/>
            </a:pPr>
            <a:r>
              <a:rPr lang="it-IT" altLang="it-IT" sz="1800" b="1" dirty="0">
                <a:latin typeface="Arial Narrow" pitchFamily="34" charset="0"/>
              </a:rPr>
              <a:t>(Robert J. </a:t>
            </a:r>
            <a:r>
              <a:rPr lang="it-IT" altLang="it-IT" sz="1800" b="1" dirty="0" err="1">
                <a:latin typeface="Arial Narrow" pitchFamily="34" charset="0"/>
              </a:rPr>
              <a:t>Hanlon</a:t>
            </a:r>
            <a:r>
              <a:rPr lang="it-IT" altLang="it-IT" sz="1800" b="1" dirty="0">
                <a:latin typeface="Arial Narrow" pitchFamily="34" charset="0"/>
              </a:rPr>
              <a:t>)</a:t>
            </a:r>
            <a:endParaRPr lang="it-IT" altLang="it-IT" sz="18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Da dove partiamo?</a:t>
            </a: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6716210-619A-4DA7-8675-DABC88C1D9BF}"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167242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525963"/>
          </a:xfrm>
        </p:spPr>
        <p:txBody>
          <a:bodyPr>
            <a:normAutofit/>
          </a:bodyPr>
          <a:lstStyle/>
          <a:p>
            <a:pPr marL="0" indent="0">
              <a:buFont typeface="Arial" pitchFamily="34" charset="0"/>
              <a:buNone/>
              <a:defRPr/>
            </a:pPr>
            <a:r>
              <a:rPr lang="it-IT" altLang="it-IT" sz="2600" dirty="0" smtClean="0">
                <a:latin typeface="+mj-lt"/>
              </a:rPr>
              <a:t>Sembra inutile, </a:t>
            </a:r>
          </a:p>
          <a:p>
            <a:pPr marL="0" indent="0">
              <a:buNone/>
              <a:defRPr/>
            </a:pPr>
            <a:r>
              <a:rPr lang="it-IT" altLang="it-IT" sz="2600" dirty="0" err="1">
                <a:latin typeface="+mj-lt"/>
                <a:hlinkClick r:id="rId2"/>
              </a:rPr>
              <a:t>https</a:t>
            </a:r>
            <a:r>
              <a:rPr lang="it-IT" altLang="it-IT" sz="2600" dirty="0">
                <a:latin typeface="+mj-lt"/>
                <a:hlinkClick r:id="rId2"/>
              </a:rPr>
              <a:t>://</a:t>
            </a:r>
            <a:r>
              <a:rPr lang="it-IT" altLang="it-IT" sz="2600" dirty="0" err="1" smtClean="0">
                <a:latin typeface="+mj-lt"/>
                <a:hlinkClick r:id="rId2"/>
              </a:rPr>
              <a:t>www.youtube.com</a:t>
            </a:r>
            <a:r>
              <a:rPr lang="it-IT" altLang="it-IT" sz="2600" dirty="0" smtClean="0">
                <a:latin typeface="+mj-lt"/>
                <a:hlinkClick r:id="rId2"/>
              </a:rPr>
              <a:t>/</a:t>
            </a:r>
            <a:r>
              <a:rPr lang="it-IT" altLang="it-IT" sz="2600" dirty="0" err="1" smtClean="0">
                <a:latin typeface="+mj-lt"/>
                <a:hlinkClick r:id="rId2"/>
              </a:rPr>
              <a:t>watch?v</a:t>
            </a:r>
            <a:r>
              <a:rPr lang="it-IT" altLang="it-IT" sz="2600" dirty="0" smtClean="0">
                <a:latin typeface="+mj-lt"/>
                <a:hlinkClick r:id="rId2"/>
              </a:rPr>
              <a:t>=</a:t>
            </a:r>
            <a:r>
              <a:rPr lang="it-IT" altLang="it-IT" sz="2600" dirty="0" err="1" smtClean="0">
                <a:latin typeface="+mj-lt"/>
                <a:hlinkClick r:id="rId2"/>
              </a:rPr>
              <a:t>HyrFRhimIKE</a:t>
            </a:r>
            <a:endParaRPr lang="it-IT" altLang="it-IT" sz="2600" dirty="0" smtClean="0">
              <a:latin typeface="+mj-lt"/>
            </a:endParaRPr>
          </a:p>
          <a:p>
            <a:pPr marL="0" indent="0">
              <a:buNone/>
              <a:defRPr/>
            </a:pPr>
            <a:r>
              <a:rPr lang="it-IT" altLang="it-IT" sz="2600" dirty="0" smtClean="0">
                <a:latin typeface="+mj-lt"/>
              </a:rPr>
              <a:t>ma…</a:t>
            </a:r>
          </a:p>
          <a:p>
            <a:pPr marL="0" indent="0">
              <a:buNone/>
              <a:defRPr/>
            </a:pPr>
            <a:r>
              <a:rPr lang="it-IT" altLang="it-IT" sz="2600" dirty="0" err="1">
                <a:latin typeface="+mj-lt"/>
                <a:hlinkClick r:id="rId3"/>
              </a:rPr>
              <a:t>https</a:t>
            </a:r>
            <a:r>
              <a:rPr lang="it-IT" altLang="it-IT" sz="2600" dirty="0">
                <a:latin typeface="+mj-lt"/>
                <a:hlinkClick r:id="rId3"/>
              </a:rPr>
              <a:t>://</a:t>
            </a:r>
            <a:r>
              <a:rPr lang="it-IT" altLang="it-IT" sz="2600" dirty="0" err="1" smtClean="0">
                <a:latin typeface="+mj-lt"/>
                <a:hlinkClick r:id="rId3"/>
              </a:rPr>
              <a:t>www.youtube.com</a:t>
            </a:r>
            <a:r>
              <a:rPr lang="it-IT" altLang="it-IT" sz="2600" dirty="0" smtClean="0">
                <a:latin typeface="+mj-lt"/>
                <a:hlinkClick r:id="rId3"/>
              </a:rPr>
              <a:t>/</a:t>
            </a:r>
            <a:r>
              <a:rPr lang="it-IT" altLang="it-IT" sz="2600" dirty="0" err="1" smtClean="0">
                <a:latin typeface="+mj-lt"/>
                <a:hlinkClick r:id="rId3"/>
              </a:rPr>
              <a:t>watch?v</a:t>
            </a:r>
            <a:r>
              <a:rPr lang="it-IT" altLang="it-IT" sz="2600" dirty="0" smtClean="0">
                <a:latin typeface="+mj-lt"/>
                <a:hlinkClick r:id="rId3"/>
              </a:rPr>
              <a:t>=</a:t>
            </a:r>
            <a:r>
              <a:rPr lang="it-IT" altLang="it-IT" sz="2600" dirty="0" err="1" smtClean="0">
                <a:latin typeface="+mj-lt"/>
                <a:hlinkClick r:id="rId3"/>
              </a:rPr>
              <a:t>pEeQn8MeSH0&amp;t</a:t>
            </a:r>
            <a:r>
              <a:rPr lang="it-IT" altLang="it-IT" sz="2600" dirty="0" smtClean="0">
                <a:latin typeface="+mj-lt"/>
                <a:hlinkClick r:id="rId3"/>
              </a:rPr>
              <a:t>=</a:t>
            </a:r>
            <a:r>
              <a:rPr lang="it-IT" altLang="it-IT" sz="2600" dirty="0" err="1" smtClean="0">
                <a:latin typeface="+mj-lt"/>
                <a:hlinkClick r:id="rId3"/>
              </a:rPr>
              <a:t>26s</a:t>
            </a:r>
            <a:endParaRPr lang="it-IT" altLang="it-IT" sz="2600" dirty="0" smtClean="0">
              <a:latin typeface="+mj-lt"/>
            </a:endParaRPr>
          </a:p>
          <a:p>
            <a:pPr marL="0" indent="0">
              <a:buNone/>
              <a:defRPr/>
            </a:pPr>
            <a:endParaRPr lang="it-IT" altLang="it-IT" sz="2600" dirty="0">
              <a:latin typeface="+mj-lt"/>
            </a:endParaRPr>
          </a:p>
          <a:p>
            <a:pPr marL="0" indent="0">
              <a:buFont typeface="Arial" pitchFamily="34" charset="0"/>
              <a:buNone/>
              <a:defRPr/>
            </a:pPr>
            <a:r>
              <a:rPr lang="it-IT" altLang="it-IT" sz="2600" dirty="0" smtClean="0">
                <a:latin typeface="+mj-lt"/>
              </a:rPr>
              <a:t>Uno spunto di riflessione…</a:t>
            </a:r>
            <a:endParaRPr lang="it-IT" sz="2600" dirty="0">
              <a:latin typeface="+mj-lt"/>
            </a:endParaRPr>
          </a:p>
          <a:p>
            <a:pPr marL="0" indent="0">
              <a:buNone/>
              <a:defRPr/>
            </a:pPr>
            <a:r>
              <a:rPr lang="it-IT" sz="2600" dirty="0" err="1">
                <a:latin typeface="+mj-lt"/>
                <a:hlinkClick r:id="rId4"/>
              </a:rPr>
              <a:t>https</a:t>
            </a:r>
            <a:r>
              <a:rPr lang="it-IT" sz="2600" dirty="0">
                <a:latin typeface="+mj-lt"/>
                <a:hlinkClick r:id="rId4"/>
              </a:rPr>
              <a:t>://</a:t>
            </a:r>
            <a:r>
              <a:rPr lang="it-IT" sz="2600" dirty="0" err="1">
                <a:latin typeface="+mj-lt"/>
                <a:hlinkClick r:id="rId4"/>
              </a:rPr>
              <a:t>www.youtube.com</a:t>
            </a:r>
            <a:r>
              <a:rPr lang="it-IT" sz="2600" dirty="0">
                <a:latin typeface="+mj-lt"/>
                <a:hlinkClick r:id="rId4"/>
              </a:rPr>
              <a:t>/</a:t>
            </a:r>
            <a:r>
              <a:rPr lang="it-IT" sz="2600" dirty="0" err="1">
                <a:latin typeface="+mj-lt"/>
                <a:hlinkClick r:id="rId4"/>
              </a:rPr>
              <a:t>watch?v</a:t>
            </a:r>
            <a:r>
              <a:rPr lang="it-IT" sz="2600" dirty="0">
                <a:latin typeface="+mj-lt"/>
                <a:hlinkClick r:id="rId4"/>
              </a:rPr>
              <a:t>=</a:t>
            </a:r>
            <a:r>
              <a:rPr lang="it-IT" sz="2600" dirty="0" err="1">
                <a:latin typeface="+mj-lt"/>
                <a:hlinkClick r:id="rId4"/>
              </a:rPr>
              <a:t>iuJ8oX7TUmQ</a:t>
            </a:r>
            <a:endParaRPr lang="it-IT" sz="2600" dirty="0">
              <a:latin typeface="+mj-lt"/>
            </a:endParaRPr>
          </a:p>
          <a:p>
            <a:pPr marL="0" indent="0">
              <a:buFont typeface="Arial" pitchFamily="34" charset="0"/>
              <a:buNone/>
              <a:defRPr/>
            </a:pPr>
            <a:endParaRPr lang="it-IT" altLang="it-IT"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Da dove partiamo?</a:t>
            </a: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6716210-619A-4DA7-8675-DABC88C1D9BF}"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222880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b="1" dirty="0" smtClean="0">
                <a:latin typeface="Arial Narrow" pitchFamily="34" charset="0"/>
              </a:rPr>
              <a:t>Diritto</a:t>
            </a:r>
            <a:r>
              <a:rPr lang="it-IT" altLang="it-IT" sz="1800" dirty="0" smtClean="0">
                <a:latin typeface="Arial Narrow" pitchFamily="34" charset="0"/>
              </a:rPr>
              <a:t>, dal latino medioevale </a:t>
            </a:r>
            <a:r>
              <a:rPr lang="it-IT" altLang="it-IT" sz="1800" i="1" dirty="0" err="1" smtClean="0">
                <a:latin typeface="Arial Narrow" pitchFamily="34" charset="0"/>
              </a:rPr>
              <a:t>directus</a:t>
            </a:r>
            <a:r>
              <a:rPr lang="it-IT" altLang="it-IT" sz="1800" dirty="0" smtClean="0">
                <a:latin typeface="Arial Narrow" pitchFamily="34" charset="0"/>
              </a:rPr>
              <a:t>. La radice «</a:t>
            </a:r>
            <a:r>
              <a:rPr lang="it-IT" altLang="it-IT" sz="1800" dirty="0" err="1" smtClean="0">
                <a:latin typeface="Arial Narrow" pitchFamily="34" charset="0"/>
              </a:rPr>
              <a:t>rec</a:t>
            </a:r>
            <a:r>
              <a:rPr lang="it-IT" altLang="it-IT" sz="1800" dirty="0" smtClean="0">
                <a:latin typeface="Arial Narrow" pitchFamily="34" charset="0"/>
              </a:rPr>
              <a:t>» è la stessa di </a:t>
            </a:r>
            <a:r>
              <a:rPr lang="it-IT" altLang="it-IT" sz="1800" i="1" dirty="0" err="1" smtClean="0">
                <a:latin typeface="Arial Narrow" pitchFamily="34" charset="0"/>
              </a:rPr>
              <a:t>rex</a:t>
            </a:r>
            <a:r>
              <a:rPr lang="it-IT" altLang="it-IT" sz="1800" dirty="0" smtClean="0">
                <a:latin typeface="Arial Narrow" pitchFamily="34" charset="0"/>
              </a:rPr>
              <a:t> (re), </a:t>
            </a:r>
            <a:r>
              <a:rPr lang="it-IT" altLang="it-IT" sz="1800" i="1" dirty="0" err="1" smtClean="0">
                <a:latin typeface="Arial Narrow" pitchFamily="34" charset="0"/>
              </a:rPr>
              <a:t>regere</a:t>
            </a:r>
            <a:r>
              <a:rPr lang="it-IT" altLang="it-IT" sz="1800" dirty="0" smtClean="0">
                <a:latin typeface="Arial Narrow" pitchFamily="34" charset="0"/>
              </a:rPr>
              <a:t> (governare), </a:t>
            </a:r>
            <a:r>
              <a:rPr lang="it-IT" altLang="it-IT" sz="1800" i="1" dirty="0" err="1" smtClean="0">
                <a:latin typeface="Arial Narrow" pitchFamily="34" charset="0"/>
              </a:rPr>
              <a:t>regula</a:t>
            </a:r>
            <a:r>
              <a:rPr lang="it-IT" altLang="it-IT" sz="1800" dirty="0" smtClean="0">
                <a:latin typeface="Arial Narrow" pitchFamily="34" charset="0"/>
              </a:rPr>
              <a:t> (regola). L’etimologia ci aiuta a comprendere il legame la l’idea di «diritto», la funzione di governare o indirizzare comportamenti umani, e le «regole» da cui il diritto è costituito. «</a:t>
            </a:r>
            <a:r>
              <a:rPr lang="it-IT" altLang="it-IT" sz="1800" dirty="0" err="1" smtClean="0">
                <a:latin typeface="Arial Narrow" pitchFamily="34" charset="0"/>
              </a:rPr>
              <a:t>Regula</a:t>
            </a:r>
            <a:r>
              <a:rPr lang="it-IT" altLang="it-IT" sz="1800" dirty="0" smtClean="0">
                <a:latin typeface="Arial Narrow" pitchFamily="34" charset="0"/>
              </a:rPr>
              <a:t>» era peraltro lo strumento usato dai muratori per verificare l’allineamento della costruzione. A sua volta, la parola «norma» ha la stessa radice di «normalità».</a:t>
            </a:r>
          </a:p>
          <a:p>
            <a:pPr marL="0" indent="0">
              <a:buFont typeface="Arial" charset="0"/>
              <a:buNone/>
            </a:pPr>
            <a:r>
              <a:rPr lang="it-IT" altLang="it-IT" sz="1800" i="1" dirty="0" err="1" smtClean="0">
                <a:latin typeface="Arial Narrow" pitchFamily="34" charset="0"/>
              </a:rPr>
              <a:t>Recht</a:t>
            </a:r>
            <a:r>
              <a:rPr lang="it-IT" altLang="it-IT" sz="1800" dirty="0" smtClean="0">
                <a:latin typeface="Arial Narrow" pitchFamily="34" charset="0"/>
              </a:rPr>
              <a:t>, </a:t>
            </a:r>
            <a:r>
              <a:rPr lang="it-IT" altLang="it-IT" sz="1800" i="1" dirty="0" err="1" smtClean="0">
                <a:latin typeface="Arial Narrow" pitchFamily="34" charset="0"/>
              </a:rPr>
              <a:t>droit</a:t>
            </a:r>
            <a:r>
              <a:rPr lang="it-IT" altLang="it-IT" sz="1800" dirty="0" smtClean="0">
                <a:latin typeface="Arial Narrow" pitchFamily="34" charset="0"/>
              </a:rPr>
              <a:t>, </a:t>
            </a:r>
            <a:r>
              <a:rPr lang="it-IT" altLang="it-IT" sz="1800" i="1" dirty="0" smtClean="0">
                <a:latin typeface="Arial Narrow" pitchFamily="34" charset="0"/>
              </a:rPr>
              <a:t>right</a:t>
            </a:r>
            <a:r>
              <a:rPr lang="it-IT" altLang="it-IT" sz="1800" dirty="0" smtClean="0">
                <a:latin typeface="Arial Narrow" pitchFamily="34" charset="0"/>
              </a:rPr>
              <a:t>… indicano anche la mano destra. Cioè la mano dominante.</a:t>
            </a:r>
          </a:p>
          <a:p>
            <a:pPr marL="0" indent="0">
              <a:buFont typeface="Arial" charset="0"/>
              <a:buNone/>
            </a:pPr>
            <a:r>
              <a:rPr lang="it-IT" altLang="it-IT" sz="1800" dirty="0" smtClean="0">
                <a:latin typeface="Arial Narrow" pitchFamily="34" charset="0"/>
              </a:rPr>
              <a:t>In latino, il termine per diritto era </a:t>
            </a:r>
            <a:r>
              <a:rPr lang="it-IT" altLang="it-IT" sz="1800" i="1" dirty="0" err="1" smtClean="0">
                <a:latin typeface="Arial Narrow" pitchFamily="34" charset="0"/>
              </a:rPr>
              <a:t>ius</a:t>
            </a:r>
            <a:r>
              <a:rPr lang="it-IT" altLang="it-IT" sz="1800" dirty="0" smtClean="0">
                <a:latin typeface="Arial Narrow" pitchFamily="34" charset="0"/>
              </a:rPr>
              <a:t>, la radice del verbo </a:t>
            </a:r>
            <a:r>
              <a:rPr lang="it-IT" altLang="it-IT" sz="1800" i="1" dirty="0" err="1" smtClean="0">
                <a:latin typeface="Arial Narrow" pitchFamily="34" charset="0"/>
              </a:rPr>
              <a:t>iurare</a:t>
            </a:r>
            <a:r>
              <a:rPr lang="it-IT" altLang="it-IT" sz="1800" dirty="0" smtClean="0">
                <a:latin typeface="Arial Narrow" pitchFamily="34" charset="0"/>
              </a:rPr>
              <a:t>, con cui si indicava un pronunciamento sacro, con cui si interpretava la volontà degli dei e dunque la giustizia.</a:t>
            </a:r>
          </a:p>
          <a:p>
            <a:pPr marL="0" indent="0">
              <a:buFont typeface="Arial" charset="0"/>
              <a:buNone/>
            </a:pPr>
            <a:r>
              <a:rPr lang="it-IT" altLang="it-IT" sz="1800" dirty="0" smtClean="0">
                <a:latin typeface="Arial Narrow" pitchFamily="34" charset="0"/>
              </a:rPr>
              <a:t>Per il diritto romano, i fini del diritto erano </a:t>
            </a:r>
            <a:r>
              <a:rPr lang="it-IT" altLang="it-IT" sz="1800" i="1" dirty="0" err="1" smtClean="0">
                <a:latin typeface="Arial Narrow" pitchFamily="34" charset="0"/>
              </a:rPr>
              <a:t>honeste</a:t>
            </a:r>
            <a:r>
              <a:rPr lang="it-IT" altLang="it-IT" sz="1800" i="1" dirty="0" smtClean="0">
                <a:latin typeface="Arial Narrow" pitchFamily="34" charset="0"/>
              </a:rPr>
              <a:t> vivere, </a:t>
            </a:r>
            <a:r>
              <a:rPr lang="it-IT" altLang="it-IT" sz="1800" i="1" dirty="0" err="1" smtClean="0">
                <a:latin typeface="Arial Narrow" pitchFamily="34" charset="0"/>
              </a:rPr>
              <a:t>alterum</a:t>
            </a:r>
            <a:r>
              <a:rPr lang="it-IT" altLang="it-IT" sz="1800" i="1" dirty="0" smtClean="0">
                <a:latin typeface="Arial Narrow" pitchFamily="34" charset="0"/>
              </a:rPr>
              <a:t> non </a:t>
            </a:r>
            <a:r>
              <a:rPr lang="it-IT" altLang="it-IT" sz="1800" i="1" dirty="0" err="1" smtClean="0">
                <a:latin typeface="Arial Narrow" pitchFamily="34" charset="0"/>
              </a:rPr>
              <a:t>laedere</a:t>
            </a:r>
            <a:r>
              <a:rPr lang="it-IT" altLang="it-IT" sz="1800" i="1" dirty="0" smtClean="0">
                <a:latin typeface="Arial Narrow" pitchFamily="34" charset="0"/>
              </a:rPr>
              <a:t>, </a:t>
            </a:r>
            <a:r>
              <a:rPr lang="it-IT" altLang="it-IT" sz="1800" i="1" dirty="0" err="1" smtClean="0">
                <a:latin typeface="Arial Narrow" pitchFamily="34" charset="0"/>
              </a:rPr>
              <a:t>suum</a:t>
            </a:r>
            <a:r>
              <a:rPr lang="it-IT" altLang="it-IT" sz="1800" i="1" dirty="0" smtClean="0">
                <a:latin typeface="Arial Narrow" pitchFamily="34" charset="0"/>
              </a:rPr>
              <a:t> </a:t>
            </a:r>
            <a:r>
              <a:rPr lang="it-IT" altLang="it-IT" sz="1800" i="1" dirty="0" err="1" smtClean="0">
                <a:latin typeface="Arial Narrow" pitchFamily="34" charset="0"/>
              </a:rPr>
              <a:t>cuique</a:t>
            </a:r>
            <a:r>
              <a:rPr lang="it-IT" altLang="it-IT" sz="1800" i="1" dirty="0" smtClean="0">
                <a:latin typeface="Arial Narrow" pitchFamily="34" charset="0"/>
              </a:rPr>
              <a:t> </a:t>
            </a:r>
            <a:r>
              <a:rPr lang="it-IT" altLang="it-IT" sz="1800" i="1" dirty="0" err="1" smtClean="0">
                <a:latin typeface="Arial Narrow" pitchFamily="34" charset="0"/>
              </a:rPr>
              <a:t>tribuere</a:t>
            </a:r>
            <a:r>
              <a:rPr lang="it-IT" altLang="it-IT" sz="1800" dirty="0" smtClean="0">
                <a:latin typeface="Arial Narrow" pitchFamily="34" charset="0"/>
              </a:rPr>
              <a:t>. </a:t>
            </a:r>
          </a:p>
          <a:p>
            <a:pPr marL="0" indent="0">
              <a:buFont typeface="Arial" charset="0"/>
              <a:buNone/>
            </a:pPr>
            <a:r>
              <a:rPr lang="it-IT" altLang="it-IT" sz="1800" b="1" dirty="0" smtClean="0">
                <a:latin typeface="Arial Narrow" pitchFamily="34" charset="0"/>
              </a:rPr>
              <a:t>Il diritto è l’insieme delle regole di una comunità, finalizzate a favorire l’onestà dei comportamenti reciproci, senza danneggiare il prossimo, riconoscendo a ciascuno ciò che gli spetta.</a:t>
            </a:r>
          </a:p>
          <a:p>
            <a:pPr marL="0" indent="0">
              <a:buFont typeface="Arial" charset="0"/>
              <a:buNone/>
            </a:pPr>
            <a:r>
              <a:rPr lang="it-IT" altLang="it-IT" sz="1800" dirty="0" smtClean="0">
                <a:latin typeface="Arial Narrow" pitchFamily="34" charset="0"/>
              </a:rPr>
              <a:t>Per </a:t>
            </a:r>
            <a:r>
              <a:rPr lang="it-IT" altLang="it-IT" sz="1800" dirty="0" err="1" smtClean="0">
                <a:latin typeface="Arial Narrow" pitchFamily="34" charset="0"/>
              </a:rPr>
              <a:t>Ulpiano</a:t>
            </a:r>
            <a:r>
              <a:rPr lang="it-IT" altLang="it-IT" sz="1800" dirty="0" smtClean="0">
                <a:latin typeface="Arial Narrow" pitchFamily="34" charset="0"/>
              </a:rPr>
              <a:t>, </a:t>
            </a:r>
            <a:r>
              <a:rPr lang="it-IT" altLang="it-IT" sz="1800" i="1" dirty="0" err="1" smtClean="0">
                <a:latin typeface="Arial Narrow" pitchFamily="34" charset="0"/>
              </a:rPr>
              <a:t>Iustitia</a:t>
            </a:r>
            <a:r>
              <a:rPr lang="it-IT" altLang="it-IT" sz="1800" i="1" dirty="0" smtClean="0">
                <a:latin typeface="Arial Narrow" pitchFamily="34" charset="0"/>
              </a:rPr>
              <a:t> est </a:t>
            </a:r>
            <a:r>
              <a:rPr lang="it-IT" altLang="it-IT" sz="1800" i="1" dirty="0" err="1" smtClean="0">
                <a:latin typeface="Arial Narrow" pitchFamily="34" charset="0"/>
              </a:rPr>
              <a:t>constans</a:t>
            </a:r>
            <a:r>
              <a:rPr lang="it-IT" altLang="it-IT" sz="1800" i="1" dirty="0" smtClean="0">
                <a:latin typeface="Arial Narrow" pitchFamily="34" charset="0"/>
              </a:rPr>
              <a:t> et perpetua </a:t>
            </a:r>
            <a:r>
              <a:rPr lang="it-IT" altLang="it-IT" sz="1800" i="1" dirty="0" err="1" smtClean="0">
                <a:latin typeface="Arial Narrow" pitchFamily="34" charset="0"/>
              </a:rPr>
              <a:t>voluntas</a:t>
            </a:r>
            <a:r>
              <a:rPr lang="it-IT" altLang="it-IT" sz="1800" i="1" dirty="0" smtClean="0">
                <a:latin typeface="Arial Narrow" pitchFamily="34" charset="0"/>
              </a:rPr>
              <a:t> </a:t>
            </a:r>
            <a:r>
              <a:rPr lang="it-IT" altLang="it-IT" sz="1800" i="1" dirty="0" err="1" smtClean="0">
                <a:latin typeface="Arial Narrow" pitchFamily="34" charset="0"/>
              </a:rPr>
              <a:t>ius</a:t>
            </a:r>
            <a:r>
              <a:rPr lang="it-IT" altLang="it-IT" sz="1800" i="1" dirty="0" smtClean="0">
                <a:latin typeface="Arial Narrow" pitchFamily="34" charset="0"/>
              </a:rPr>
              <a:t> </a:t>
            </a:r>
            <a:r>
              <a:rPr lang="it-IT" altLang="it-IT" sz="1800" i="1" dirty="0" err="1" smtClean="0">
                <a:latin typeface="Arial Narrow" pitchFamily="34" charset="0"/>
              </a:rPr>
              <a:t>suum</a:t>
            </a:r>
            <a:r>
              <a:rPr lang="it-IT" altLang="it-IT" sz="1800" i="1" dirty="0" smtClean="0">
                <a:latin typeface="Arial Narrow" pitchFamily="34" charset="0"/>
              </a:rPr>
              <a:t> </a:t>
            </a:r>
            <a:r>
              <a:rPr lang="it-IT" altLang="it-IT" sz="1800" i="1" dirty="0" err="1" smtClean="0">
                <a:latin typeface="Arial Narrow" pitchFamily="34" charset="0"/>
              </a:rPr>
              <a:t>cuique</a:t>
            </a:r>
            <a:r>
              <a:rPr lang="it-IT" altLang="it-IT" sz="1800" i="1" dirty="0" smtClean="0">
                <a:latin typeface="Arial Narrow" pitchFamily="34" charset="0"/>
              </a:rPr>
              <a:t> </a:t>
            </a:r>
            <a:r>
              <a:rPr lang="it-IT" altLang="it-IT" sz="1800" i="1" dirty="0" err="1" smtClean="0">
                <a:latin typeface="Arial Narrow" pitchFamily="34" charset="0"/>
              </a:rPr>
              <a:t>tribuendi</a:t>
            </a:r>
            <a:endParaRPr lang="it-IT" altLang="it-IT" sz="1800" i="1"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Che cosa è il diritto?</a:t>
            </a:r>
          </a:p>
        </p:txBody>
      </p:sp>
      <p:sp>
        <p:nvSpPr>
          <p:cNvPr id="51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C186CC2-D4CD-42B7-8C46-97201F26B978}"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452785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2400" dirty="0" smtClean="0">
                <a:latin typeface="Arial" charset="0"/>
                <a:cs typeface="Arial" charset="0"/>
              </a:rPr>
              <a:t>Il diritto nasce dalla necessità di regolare i rapporti tra almeno due soggetti.</a:t>
            </a:r>
          </a:p>
          <a:p>
            <a:pPr marL="0" indent="0">
              <a:buFont typeface="Arial" charset="0"/>
              <a:buNone/>
            </a:pPr>
            <a:r>
              <a:rPr lang="it-IT" altLang="it-IT" sz="2400" dirty="0" smtClean="0">
                <a:latin typeface="Arial" charset="0"/>
                <a:cs typeface="Arial" charset="0"/>
              </a:rPr>
              <a:t>Si instaurano rapporti di diritto anche solo tra due soggetti.</a:t>
            </a:r>
          </a:p>
          <a:p>
            <a:pPr marL="0" indent="0">
              <a:buFont typeface="Arial" charset="0"/>
              <a:buNone/>
            </a:pPr>
            <a:r>
              <a:rPr lang="it-IT" altLang="it-IT" sz="2400" dirty="0" smtClean="0">
                <a:latin typeface="Arial" charset="0"/>
                <a:cs typeface="Arial" charset="0"/>
              </a:rPr>
              <a:t>Esempio tipico, dal mondo letterario, è rappresentato dall’incontro tra Robinson </a:t>
            </a:r>
            <a:r>
              <a:rPr lang="it-IT" altLang="it-IT" sz="2400" dirty="0" err="1" smtClean="0">
                <a:latin typeface="Arial" charset="0"/>
                <a:cs typeface="Arial" charset="0"/>
              </a:rPr>
              <a:t>Crusoe</a:t>
            </a:r>
            <a:r>
              <a:rPr lang="it-IT" altLang="it-IT" sz="2400" dirty="0" smtClean="0">
                <a:latin typeface="Arial" charset="0"/>
                <a:cs typeface="Arial" charset="0"/>
              </a:rPr>
              <a:t> e Venerdì, nel noto libro di Daniel Defoe. La comparsa di Venerdì pone a Robinson il problema della definizione di regole comuni.</a:t>
            </a:r>
          </a:p>
          <a:p>
            <a:pPr marL="0" indent="0">
              <a:buFont typeface="Arial" charset="0"/>
              <a:buNone/>
            </a:pPr>
            <a:endParaRPr lang="it-IT" altLang="it-IT" sz="2400" dirty="0" smtClean="0">
              <a:latin typeface="Arial" charset="0"/>
              <a:cs typeface="Arial" charset="0"/>
            </a:endParaRPr>
          </a:p>
          <a:p>
            <a:pPr marL="0" indent="0">
              <a:buFont typeface="Arial" charset="0"/>
              <a:buNone/>
            </a:pPr>
            <a:r>
              <a:rPr lang="it-IT" altLang="it-IT" sz="2400" dirty="0" smtClean="0">
                <a:latin typeface="Arial" charset="0"/>
                <a:cs typeface="Arial" charset="0"/>
              </a:rPr>
              <a:t>Per il nostro amico </a:t>
            </a:r>
            <a:r>
              <a:rPr lang="it-IT" altLang="it-IT" sz="2400" dirty="0" err="1" smtClean="0">
                <a:latin typeface="Arial" charset="0"/>
                <a:cs typeface="Arial" charset="0"/>
              </a:rPr>
              <a:t>Ulpiano</a:t>
            </a:r>
            <a:r>
              <a:rPr lang="it-IT" altLang="it-IT" sz="2400" dirty="0" smtClean="0">
                <a:latin typeface="Arial" charset="0"/>
                <a:cs typeface="Arial" charset="0"/>
              </a:rPr>
              <a:t>, </a:t>
            </a:r>
            <a:r>
              <a:rPr lang="it-IT" altLang="it-IT" sz="2400" i="1" dirty="0" err="1" smtClean="0">
                <a:latin typeface="Arial" charset="0"/>
                <a:cs typeface="Arial" charset="0"/>
              </a:rPr>
              <a:t>Ubi</a:t>
            </a:r>
            <a:r>
              <a:rPr lang="it-IT" altLang="it-IT" sz="2400" i="1" dirty="0" smtClean="0">
                <a:latin typeface="Arial" charset="0"/>
                <a:cs typeface="Arial" charset="0"/>
              </a:rPr>
              <a:t> homo, </a:t>
            </a:r>
            <a:r>
              <a:rPr lang="it-IT" altLang="it-IT" sz="2400" i="1" dirty="0" err="1" smtClean="0">
                <a:latin typeface="Arial" charset="0"/>
                <a:cs typeface="Arial" charset="0"/>
              </a:rPr>
              <a:t>ibi</a:t>
            </a:r>
            <a:r>
              <a:rPr lang="it-IT" altLang="it-IT" sz="2400" i="1" dirty="0" smtClean="0">
                <a:latin typeface="Arial" charset="0"/>
                <a:cs typeface="Arial" charset="0"/>
              </a:rPr>
              <a:t> </a:t>
            </a:r>
            <a:r>
              <a:rPr lang="it-IT" altLang="it-IT" sz="2400" i="1" dirty="0" err="1" smtClean="0">
                <a:latin typeface="Arial" charset="0"/>
                <a:cs typeface="Arial" charset="0"/>
              </a:rPr>
              <a:t>societas</a:t>
            </a:r>
            <a:r>
              <a:rPr lang="it-IT" altLang="it-IT" sz="2400" i="1" dirty="0" smtClean="0">
                <a:latin typeface="Arial" charset="0"/>
                <a:cs typeface="Arial" charset="0"/>
              </a:rPr>
              <a:t>. </a:t>
            </a:r>
            <a:r>
              <a:rPr lang="it-IT" altLang="it-IT" sz="2400" i="1" dirty="0" err="1" smtClean="0">
                <a:latin typeface="Arial" charset="0"/>
                <a:cs typeface="Arial" charset="0"/>
              </a:rPr>
              <a:t>Ubi</a:t>
            </a:r>
            <a:r>
              <a:rPr lang="it-IT" altLang="it-IT" sz="2400" i="1" dirty="0" smtClean="0">
                <a:latin typeface="Arial" charset="0"/>
                <a:cs typeface="Arial" charset="0"/>
              </a:rPr>
              <a:t> </a:t>
            </a:r>
            <a:r>
              <a:rPr lang="it-IT" altLang="it-IT" sz="2400" i="1" dirty="0" err="1" smtClean="0">
                <a:latin typeface="Arial" charset="0"/>
                <a:cs typeface="Arial" charset="0"/>
              </a:rPr>
              <a:t>societas</a:t>
            </a:r>
            <a:r>
              <a:rPr lang="it-IT" altLang="it-IT" sz="2400" i="1" dirty="0" smtClean="0">
                <a:latin typeface="Arial" charset="0"/>
                <a:cs typeface="Arial" charset="0"/>
              </a:rPr>
              <a:t>, </a:t>
            </a:r>
            <a:r>
              <a:rPr lang="it-IT" altLang="it-IT" sz="2400" i="1" dirty="0" err="1" smtClean="0">
                <a:latin typeface="Arial" charset="0"/>
                <a:cs typeface="Arial" charset="0"/>
              </a:rPr>
              <a:t>ibi</a:t>
            </a:r>
            <a:r>
              <a:rPr lang="it-IT" altLang="it-IT" sz="2400" i="1" dirty="0" smtClean="0">
                <a:latin typeface="Arial" charset="0"/>
                <a:cs typeface="Arial" charset="0"/>
              </a:rPr>
              <a:t> </a:t>
            </a:r>
            <a:r>
              <a:rPr lang="it-IT" altLang="it-IT" sz="2400" i="1" dirty="0" err="1" smtClean="0">
                <a:latin typeface="Arial" charset="0"/>
                <a:cs typeface="Arial" charset="0"/>
              </a:rPr>
              <a:t>ius</a:t>
            </a:r>
            <a:r>
              <a:rPr lang="it-IT" altLang="it-IT" sz="2400" i="1" dirty="0" smtClean="0">
                <a:latin typeface="Arial" charset="0"/>
                <a:cs typeface="Arial" charset="0"/>
              </a:rPr>
              <a:t>. Ergo </a:t>
            </a:r>
            <a:r>
              <a:rPr lang="it-IT" altLang="it-IT" sz="2400" i="1" dirty="0" err="1" smtClean="0">
                <a:latin typeface="Arial" charset="0"/>
                <a:cs typeface="Arial" charset="0"/>
              </a:rPr>
              <a:t>ubi</a:t>
            </a:r>
            <a:r>
              <a:rPr lang="it-IT" altLang="it-IT" sz="2400" i="1" dirty="0" smtClean="0">
                <a:latin typeface="Arial" charset="0"/>
                <a:cs typeface="Arial" charset="0"/>
              </a:rPr>
              <a:t> homo, </a:t>
            </a:r>
            <a:r>
              <a:rPr lang="it-IT" altLang="it-IT" sz="2400" i="1" dirty="0" err="1" smtClean="0">
                <a:latin typeface="Arial" charset="0"/>
                <a:cs typeface="Arial" charset="0"/>
              </a:rPr>
              <a:t>ibi</a:t>
            </a:r>
            <a:r>
              <a:rPr lang="it-IT" altLang="it-IT" sz="2400" i="1" dirty="0" smtClean="0">
                <a:latin typeface="Arial" charset="0"/>
                <a:cs typeface="Arial" charset="0"/>
              </a:rPr>
              <a:t> </a:t>
            </a:r>
            <a:r>
              <a:rPr lang="it-IT" altLang="it-IT" sz="2400" i="1" dirty="0" err="1" smtClean="0">
                <a:latin typeface="Arial" charset="0"/>
                <a:cs typeface="Arial" charset="0"/>
              </a:rPr>
              <a:t>ius</a:t>
            </a:r>
            <a:endParaRPr lang="it-IT" altLang="it-IT" sz="2400" i="1" dirty="0" smtClean="0">
              <a:latin typeface="Arial" charset="0"/>
              <a:cs typeface="Arial"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Quando nasce il </a:t>
            </a:r>
            <a:r>
              <a:rPr lang="it-IT" sz="4400" b="1" dirty="0" smtClean="0">
                <a:latin typeface="Arial Narrow" pitchFamily="34" charset="0"/>
              </a:rPr>
              <a:t>diritto</a:t>
            </a:r>
            <a:r>
              <a:rPr lang="it-IT" sz="4400" b="1" dirty="0">
                <a:latin typeface="Arial Narrow" pitchFamily="34" charset="0"/>
              </a:rPr>
              <a:t>?</a:t>
            </a: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6994D66-0FBA-402B-B8E4-59296D094066}"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8850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2400" dirty="0" smtClean="0">
                <a:latin typeface="Arial" panose="020B0604020202020204" pitchFamily="34" charset="0"/>
                <a:cs typeface="Arial" panose="020B0604020202020204" pitchFamily="34" charset="0"/>
              </a:rPr>
              <a:t>La prima fonte del diritto è la consuetudine. L’insieme di regole che una società si dà, spontaneamente, e che sono consacrate dalla tradizione.</a:t>
            </a:r>
          </a:p>
          <a:p>
            <a:pPr marL="0" indent="0">
              <a:buFont typeface="Arial" charset="0"/>
              <a:buNone/>
              <a:defRPr/>
            </a:pPr>
            <a:r>
              <a:rPr lang="it-IT" altLang="it-IT" sz="2400" dirty="0" smtClean="0">
                <a:latin typeface="Arial" panose="020B0604020202020204" pitchFamily="34" charset="0"/>
                <a:cs typeface="Arial" panose="020B0604020202020204" pitchFamily="34" charset="0"/>
              </a:rPr>
              <a:t>La consuetudine è costituita da due elementi:</a:t>
            </a:r>
          </a:p>
          <a:p>
            <a:pPr>
              <a:defRPr/>
            </a:pPr>
            <a:r>
              <a:rPr lang="it-IT" sz="2400" dirty="0">
                <a:latin typeface="Arial" panose="020B0604020202020204" pitchFamily="34" charset="0"/>
                <a:cs typeface="Arial" panose="020B0604020202020204" pitchFamily="34" charset="0"/>
              </a:rPr>
              <a:t>L'elemento oggettivo altrimenti detto </a:t>
            </a:r>
            <a:r>
              <a:rPr lang="it-IT" sz="2400" i="1" dirty="0" err="1">
                <a:latin typeface="Arial" panose="020B0604020202020204" pitchFamily="34" charset="0"/>
                <a:cs typeface="Arial" panose="020B0604020202020204" pitchFamily="34" charset="0"/>
              </a:rPr>
              <a:t>diuturnitas</a:t>
            </a:r>
            <a:r>
              <a:rPr lang="it-IT" sz="2400" dirty="0">
                <a:latin typeface="Arial" panose="020B0604020202020204" pitchFamily="34" charset="0"/>
                <a:cs typeface="Arial" panose="020B0604020202020204" pitchFamily="34" charset="0"/>
              </a:rPr>
              <a:t> (o prassi): la ripetizione costante ed uniforme del comportamento nel tempo.</a:t>
            </a:r>
          </a:p>
          <a:p>
            <a:pPr>
              <a:defRPr/>
            </a:pPr>
            <a:r>
              <a:rPr lang="it-IT" sz="2400" dirty="0">
                <a:latin typeface="Arial" panose="020B0604020202020204" pitchFamily="34" charset="0"/>
                <a:cs typeface="Arial" panose="020B0604020202020204" pitchFamily="34" charset="0"/>
              </a:rPr>
              <a:t>L'elemento soggettivo o </a:t>
            </a:r>
            <a:r>
              <a:rPr lang="it-IT" sz="2400" dirty="0" smtClean="0">
                <a:latin typeface="Arial" panose="020B0604020202020204" pitchFamily="34" charset="0"/>
                <a:cs typeface="Arial" panose="020B0604020202020204" pitchFamily="34" charset="0"/>
              </a:rPr>
              <a:t>psicologico, detta </a:t>
            </a:r>
            <a:r>
              <a:rPr lang="it-IT" sz="2400" dirty="0" err="1" smtClean="0">
                <a:latin typeface="Arial" panose="020B0604020202020204" pitchFamily="34" charset="0"/>
                <a:cs typeface="Arial" panose="020B0604020202020204" pitchFamily="34" charset="0"/>
              </a:rPr>
              <a:t>o</a:t>
            </a:r>
            <a:r>
              <a:rPr lang="it-IT" sz="2400" i="1" dirty="0" err="1" smtClean="0">
                <a:latin typeface="Arial" panose="020B0604020202020204" pitchFamily="34" charset="0"/>
                <a:cs typeface="Arial" panose="020B0604020202020204" pitchFamily="34" charset="0"/>
              </a:rPr>
              <a:t>pinio</a:t>
            </a:r>
            <a:r>
              <a:rPr lang="it-IT" sz="2400" i="1" dirty="0" smtClean="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juris</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ac</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necessitatis</a:t>
            </a:r>
            <a:r>
              <a:rPr lang="it-IT" sz="2400" dirty="0">
                <a:latin typeface="Arial" panose="020B0604020202020204" pitchFamily="34" charset="0"/>
                <a:cs typeface="Arial" panose="020B0604020202020204" pitchFamily="34" charset="0"/>
              </a:rPr>
              <a:t>: la convinzione che quel comportamento sia moralmente obbligatorio (</a:t>
            </a:r>
            <a:r>
              <a:rPr lang="it-IT" sz="2400" i="1" dirty="0" err="1">
                <a:latin typeface="Arial" panose="020B0604020202020204" pitchFamily="34" charset="0"/>
                <a:cs typeface="Arial" panose="020B0604020202020204" pitchFamily="34" charset="0"/>
              </a:rPr>
              <a:t>opinio</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juris</a:t>
            </a:r>
            <a:r>
              <a:rPr lang="it-IT" sz="2400" dirty="0">
                <a:latin typeface="Arial" panose="020B0604020202020204" pitchFamily="34" charset="0"/>
                <a:cs typeface="Arial" panose="020B0604020202020204" pitchFamily="34" charset="0"/>
              </a:rPr>
              <a:t>) o che sia necessario che lo diventi (</a:t>
            </a:r>
            <a:r>
              <a:rPr lang="it-IT" sz="2400" i="1" dirty="0" err="1">
                <a:latin typeface="Arial" panose="020B0604020202020204" pitchFamily="34" charset="0"/>
                <a:cs typeface="Arial" panose="020B0604020202020204" pitchFamily="34" charset="0"/>
              </a:rPr>
              <a:t>ac</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necessitatis</a:t>
            </a:r>
            <a:r>
              <a:rPr lang="it-IT" sz="2400" dirty="0" smtClean="0">
                <a:latin typeface="Arial" panose="020B0604020202020204" pitchFamily="34" charset="0"/>
                <a:cs typeface="Arial" panose="020B0604020202020204" pitchFamily="34" charset="0"/>
              </a:rPr>
              <a:t>).</a:t>
            </a:r>
          </a:p>
          <a:p>
            <a:pPr>
              <a:defRPr/>
            </a:pPr>
            <a:endParaRPr lang="it-IT" sz="1800" dirty="0"/>
          </a:p>
          <a:p>
            <a:pPr marL="0" indent="0">
              <a:buFont typeface="Arial" charset="0"/>
              <a:buNone/>
              <a:defRPr/>
            </a:pPr>
            <a:endParaRPr lang="it-IT" sz="1800" dirty="0"/>
          </a:p>
          <a:p>
            <a:pPr marL="0" indent="0">
              <a:buFont typeface="Arial" charset="0"/>
              <a:buNone/>
              <a:defRPr/>
            </a:pPr>
            <a:endParaRPr lang="it-IT" altLang="it-IT" sz="1800" dirty="0" smtClean="0">
              <a:latin typeface="Arial Narrow" pitchFamily="34" charset="0"/>
            </a:endParaRP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Come nasce il diritto?	</a:t>
            </a: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D17B752-4599-42C2-9A08-10F199F6858B}"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2240136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1800" dirty="0" smtClean="0">
                <a:latin typeface="Arial Narrow" pitchFamily="34" charset="0"/>
              </a:rPr>
              <a:t>Gli Stati moderni regolano i propri ordinamenti giuridici su due principali «fonti»</a:t>
            </a:r>
          </a:p>
          <a:p>
            <a:pPr>
              <a:defRPr/>
            </a:pPr>
            <a:r>
              <a:rPr lang="it-IT" altLang="it-IT" sz="1800" dirty="0" smtClean="0">
                <a:latin typeface="Arial Narrow" pitchFamily="34" charset="0"/>
              </a:rPr>
              <a:t>Il diritto consuetudinario</a:t>
            </a:r>
          </a:p>
          <a:p>
            <a:pPr>
              <a:defRPr/>
            </a:pPr>
            <a:r>
              <a:rPr lang="it-IT" altLang="it-IT" sz="1800" dirty="0" smtClean="0">
                <a:latin typeface="Arial Narrow" pitchFamily="34" charset="0"/>
              </a:rPr>
              <a:t>Il diritto scritto</a:t>
            </a:r>
          </a:p>
          <a:p>
            <a:pPr marL="0" indent="0">
              <a:buFont typeface="Arial" charset="0"/>
              <a:buNone/>
              <a:defRPr/>
            </a:pPr>
            <a:endParaRPr lang="it-IT" altLang="it-IT" sz="1800" dirty="0">
              <a:latin typeface="Arial Narrow" pitchFamily="34" charset="0"/>
            </a:endParaRPr>
          </a:p>
          <a:p>
            <a:pPr marL="0" indent="0">
              <a:buFont typeface="Arial" charset="0"/>
              <a:buNone/>
              <a:defRPr/>
            </a:pPr>
            <a:r>
              <a:rPr lang="it-IT" altLang="it-IT" sz="1800" dirty="0" smtClean="0">
                <a:latin typeface="Arial Narrow" pitchFamily="34" charset="0"/>
              </a:rPr>
              <a:t>Il </a:t>
            </a:r>
            <a:r>
              <a:rPr lang="it-IT" altLang="it-IT" sz="1800" b="1" dirty="0" smtClean="0">
                <a:latin typeface="Arial Narrow" pitchFamily="34" charset="0"/>
              </a:rPr>
              <a:t>diritto consuetudinario </a:t>
            </a:r>
            <a:r>
              <a:rPr lang="it-IT" altLang="it-IT" sz="1800" dirty="0" smtClean="0">
                <a:latin typeface="Arial Narrow" pitchFamily="34" charset="0"/>
              </a:rPr>
              <a:t>mette al primo posto gli usi, le consuetudini. Di tale specie, era l’originario diritto romano, la cui radice era nel </a:t>
            </a:r>
            <a:r>
              <a:rPr lang="it-IT" altLang="it-IT" sz="1800" i="1" dirty="0" err="1" smtClean="0">
                <a:latin typeface="Arial Narrow" pitchFamily="34" charset="0"/>
              </a:rPr>
              <a:t>mos</a:t>
            </a:r>
            <a:r>
              <a:rPr lang="it-IT" altLang="it-IT" sz="1800" i="1" dirty="0" smtClean="0">
                <a:latin typeface="Arial Narrow" pitchFamily="34" charset="0"/>
              </a:rPr>
              <a:t> </a:t>
            </a:r>
            <a:r>
              <a:rPr lang="it-IT" altLang="it-IT" sz="1800" i="1" dirty="0" err="1" smtClean="0">
                <a:latin typeface="Arial Narrow" pitchFamily="34" charset="0"/>
              </a:rPr>
              <a:t>maiorum</a:t>
            </a:r>
            <a:r>
              <a:rPr lang="it-IT" altLang="it-IT" sz="1800" dirty="0" smtClean="0">
                <a:latin typeface="Arial Narrow" pitchFamily="34" charset="0"/>
              </a:rPr>
              <a:t>, il «costume degli antenati».</a:t>
            </a:r>
          </a:p>
          <a:p>
            <a:pPr marL="0" indent="0">
              <a:buFont typeface="Arial" charset="0"/>
              <a:buNone/>
              <a:defRPr/>
            </a:pP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Il </a:t>
            </a:r>
            <a:r>
              <a:rPr lang="it-IT" altLang="it-IT" sz="1800" b="1" dirty="0" smtClean="0">
                <a:latin typeface="Arial Narrow" pitchFamily="34" charset="0"/>
              </a:rPr>
              <a:t>diritto scritto </a:t>
            </a:r>
            <a:r>
              <a:rPr lang="it-IT" altLang="it-IT" sz="1800" dirty="0" smtClean="0">
                <a:latin typeface="Arial Narrow" pitchFamily="34" charset="0"/>
              </a:rPr>
              <a:t>mette al primo posto una «legge fondamentale» (es. le XII Tavole, corpo di leggi compilato nel 451 – 450 a.C. dai </a:t>
            </a:r>
            <a:r>
              <a:rPr lang="it-IT" altLang="it-IT" sz="1800" i="1" dirty="0" smtClean="0">
                <a:latin typeface="Arial Narrow" pitchFamily="34" charset="0"/>
              </a:rPr>
              <a:t>decemviri </a:t>
            </a:r>
            <a:r>
              <a:rPr lang="it-IT" altLang="it-IT" sz="1800" i="1" dirty="0" err="1" smtClean="0">
                <a:latin typeface="Arial Narrow" pitchFamily="34" charset="0"/>
              </a:rPr>
              <a:t>legibus</a:t>
            </a:r>
            <a:r>
              <a:rPr lang="it-IT" altLang="it-IT" sz="1800" i="1" dirty="0" smtClean="0">
                <a:latin typeface="Arial Narrow" pitchFamily="34" charset="0"/>
              </a:rPr>
              <a:t> </a:t>
            </a:r>
            <a:r>
              <a:rPr lang="it-IT" altLang="it-IT" sz="1800" i="1" dirty="0" err="1" smtClean="0">
                <a:latin typeface="Arial Narrow" pitchFamily="34" charset="0"/>
              </a:rPr>
              <a:t>scribundis</a:t>
            </a:r>
            <a:r>
              <a:rPr lang="it-IT" altLang="it-IT" sz="1800" i="1" dirty="0" smtClean="0">
                <a:latin typeface="Arial Narrow" pitchFamily="34" charset="0"/>
              </a:rPr>
              <a:t>).</a:t>
            </a:r>
          </a:p>
          <a:p>
            <a:pPr marL="0" indent="0">
              <a:buFont typeface="Arial" charset="0"/>
              <a:buNone/>
              <a:defRPr/>
            </a:pP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Nell’uno e nell’altro caso, la pietra angolare è costituita dalle «norme di produzione» o «fonti di produzione», le regole che disciplinano la produzione di altre regole, le quali altre regole NON possono contraddire, nello «spirito» e nella lettera, le norme fondamentali.</a:t>
            </a:r>
          </a:p>
          <a:p>
            <a:pPr marL="0" indent="0">
              <a:buFont typeface="Arial" charset="0"/>
              <a:buNone/>
              <a:defRPr/>
            </a:pPr>
            <a:r>
              <a:rPr lang="it-IT" altLang="it-IT" sz="1800" dirty="0" smtClean="0">
                <a:latin typeface="Arial Narrow" pitchFamily="34" charset="0"/>
              </a:rPr>
              <a:t>L’insieme delle norme dà vita all’ordinamento giuridico.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Due modelli di diritto</a:t>
            </a: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DE0976A-1913-4B1C-8985-C0848BA3F40D}"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833825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1210</Words>
  <Application>Microsoft Office PowerPoint</Application>
  <PresentationFormat>Presentazione su schermo (4:3)</PresentationFormat>
  <Paragraphs>136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Il diritto scolastico</vt:lpstr>
      <vt:lpstr>Parte I Nozioni fondamentali di diritto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diritto scolastico</dc:title>
  <dc:creator>Administrator</dc:creator>
  <cp:lastModifiedBy>Administrator</cp:lastModifiedBy>
  <cp:revision>13</cp:revision>
  <dcterms:created xsi:type="dcterms:W3CDTF">2018-10-09T04:58:38Z</dcterms:created>
  <dcterms:modified xsi:type="dcterms:W3CDTF">2019-10-07T05:28:04Z</dcterms:modified>
</cp:coreProperties>
</file>