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0" r:id="rId3"/>
    <p:sldId id="301" r:id="rId4"/>
    <p:sldId id="302" r:id="rId5"/>
    <p:sldId id="303" r:id="rId6"/>
    <p:sldId id="304"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0378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25448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40470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75151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CA3FD90-ECA3-416C-A154-112150B3929E}" type="datetimeFigureOut">
              <a:rPr lang="it-IT" smtClean="0"/>
              <a:t>09/12/2019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67886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CA3FD90-ECA3-416C-A154-112150B3929E}" type="datetimeFigureOut">
              <a:rPr lang="it-IT" smtClean="0"/>
              <a:t>09/12/2019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81288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CA3FD90-ECA3-416C-A154-112150B3929E}" type="datetimeFigureOut">
              <a:rPr lang="it-IT" smtClean="0"/>
              <a:t>09/12/2019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59145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CA3FD90-ECA3-416C-A154-112150B3929E}" type="datetimeFigureOut">
              <a:rPr lang="it-IT" smtClean="0"/>
              <a:t>09/12/2019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58442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A3FD90-ECA3-416C-A154-112150B3929E}" type="datetimeFigureOut">
              <a:rPr lang="it-IT" smtClean="0"/>
              <a:t>09/12/2019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265697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A3FD90-ECA3-416C-A154-112150B3929E}" type="datetimeFigureOut">
              <a:rPr lang="it-IT" smtClean="0"/>
              <a:t>09/12/2019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A3FD90-ECA3-416C-A154-112150B3929E}" type="datetimeFigureOut">
              <a:rPr lang="it-IT" smtClean="0"/>
              <a:t>09/12/2019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25205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3FD90-ECA3-416C-A154-112150B3929E}" type="datetimeFigureOut">
              <a:rPr lang="it-IT" smtClean="0"/>
              <a:t>09/12/2019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981DF-17E4-4CB4-BCFE-23CC53E9CE9B}" type="slidenum">
              <a:rPr lang="it-IT" smtClean="0"/>
              <a:t>‹N›</a:t>
            </a:fld>
            <a:endParaRPr lang="it-IT"/>
          </a:p>
        </p:txBody>
      </p:sp>
    </p:spTree>
    <p:extLst>
      <p:ext uri="{BB962C8B-B14F-4D97-AF65-F5344CB8AC3E}">
        <p14:creationId xmlns:p14="http://schemas.microsoft.com/office/powerpoint/2010/main" val="150302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ur-lex.europa.eu/legal-content/IT/TXT/PDF/?uri=CELEX:32018H0604(01)&amp;from=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csitalocalvino.gov.it/attachments/article/173/Modello%20competenze%20INFANZIA.pdf" TargetMode="External"/><Relationship Id="rId2" Type="http://schemas.openxmlformats.org/officeDocument/2006/relationships/hyperlink" Target="https://eur-lex.europa.eu/legal-content/IT/TXT/PDF/?uri=CELEX:32006H0962&amp;from=IT" TargetMode="External"/><Relationship Id="rId1" Type="http://schemas.openxmlformats.org/officeDocument/2006/relationships/slideLayout" Target="../slideLayouts/slideLayout2.xml"/><Relationship Id="rId5" Type="http://schemas.openxmlformats.org/officeDocument/2006/relationships/hyperlink" Target="http://www.icsitalocalvino.gov.it/attachments/article/173/Modello%20cert.competenze-primo-ciclo.pdf" TargetMode="External"/><Relationship Id="rId4" Type="http://schemas.openxmlformats.org/officeDocument/2006/relationships/hyperlink" Target="http://www.icsitalocalvino.gov.it/attachments/article/173/Modello%20cert.%20competenze-primari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2329962" y="2000250"/>
            <a:ext cx="6169269" cy="1489075"/>
          </a:xfrm>
        </p:spPr>
        <p:txBody>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X</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La valutazione. Competenze ed altro</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3473374-97FC-4E83-A96D-17BD1F63A03D}"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30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105111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a:defRPr/>
            </a:pPr>
            <a:r>
              <a:rPr lang="it-IT" altLang="it-IT" sz="1400" dirty="0" smtClean="0">
                <a:latin typeface="+mj-lt"/>
              </a:rPr>
              <a:t>Per ognuna delle competenze, sono previsti 4 livelli, distinti da lettere</a:t>
            </a:r>
            <a:r>
              <a:rPr lang="it-IT" altLang="it-IT" sz="1200" dirty="0" smtClean="0">
                <a:latin typeface="+mj-lt"/>
              </a:rPr>
              <a:t>:</a:t>
            </a:r>
          </a:p>
          <a:p>
            <a:pPr marL="0" indent="0">
              <a:buFont typeface="Arial" charset="0"/>
              <a:buNone/>
              <a:defRPr/>
            </a:pPr>
            <a:r>
              <a:rPr lang="it-IT" altLang="it-IT" sz="1200" b="1" dirty="0">
                <a:latin typeface="+mj-lt"/>
              </a:rPr>
              <a:t>A – </a:t>
            </a:r>
            <a:r>
              <a:rPr lang="it-IT" altLang="it-IT" sz="1200" b="1" dirty="0" smtClean="0">
                <a:latin typeface="+mj-lt"/>
              </a:rPr>
              <a:t>Avanzato.</a:t>
            </a:r>
            <a:r>
              <a:rPr lang="it-IT" altLang="it-IT" sz="1200" dirty="0" smtClean="0">
                <a:latin typeface="+mj-lt"/>
              </a:rPr>
              <a:t> </a:t>
            </a:r>
            <a:r>
              <a:rPr lang="it-IT" altLang="it-IT" sz="1200" dirty="0">
                <a:latin typeface="+mj-lt"/>
              </a:rPr>
              <a:t>L’alunno/a svolge compiti e risolve problemi complessi, mostrando padronanza nell’uso delle conoscenze e </a:t>
            </a:r>
            <a:r>
              <a:rPr lang="it-IT" altLang="it-IT" sz="1200" dirty="0" smtClean="0">
                <a:latin typeface="+mj-lt"/>
              </a:rPr>
              <a:t>delle abilità</a:t>
            </a:r>
            <a:r>
              <a:rPr lang="it-IT" altLang="it-IT" sz="1200" dirty="0">
                <a:latin typeface="+mj-lt"/>
              </a:rPr>
              <a:t>; propone e sostiene le proprie opinioni e assume in modo responsabile decisioni consapevoli.</a:t>
            </a:r>
          </a:p>
          <a:p>
            <a:pPr marL="0" indent="0">
              <a:buFont typeface="Arial" charset="0"/>
              <a:buNone/>
              <a:defRPr/>
            </a:pPr>
            <a:r>
              <a:rPr lang="it-IT" altLang="it-IT" sz="1200" b="1" dirty="0">
                <a:latin typeface="+mj-lt"/>
              </a:rPr>
              <a:t>B – </a:t>
            </a:r>
            <a:r>
              <a:rPr lang="it-IT" altLang="it-IT" sz="1200" b="1" dirty="0" smtClean="0">
                <a:latin typeface="+mj-lt"/>
              </a:rPr>
              <a:t>Intermedio.</a:t>
            </a:r>
            <a:r>
              <a:rPr lang="it-IT" altLang="it-IT" sz="1200" dirty="0" smtClean="0">
                <a:latin typeface="+mj-lt"/>
              </a:rPr>
              <a:t> </a:t>
            </a:r>
            <a:r>
              <a:rPr lang="it-IT" altLang="it-IT" sz="1200" dirty="0">
                <a:latin typeface="+mj-lt"/>
              </a:rPr>
              <a:t>L’alunno/a svolge compiti e risolve problemi in situazioni nuove, compie scelte consapevoli, mostrando di saper </a:t>
            </a:r>
            <a:r>
              <a:rPr lang="it-IT" altLang="it-IT" sz="1200" dirty="0" smtClean="0">
                <a:latin typeface="+mj-lt"/>
              </a:rPr>
              <a:t>utilizzare le </a:t>
            </a:r>
            <a:r>
              <a:rPr lang="it-IT" altLang="it-IT" sz="1200" dirty="0">
                <a:latin typeface="+mj-lt"/>
              </a:rPr>
              <a:t>conoscenze e le abilità acquisite.</a:t>
            </a:r>
            <a:endParaRPr lang="it-IT" altLang="it-IT" sz="1200" b="1" dirty="0">
              <a:latin typeface="+mj-lt"/>
            </a:endParaRPr>
          </a:p>
          <a:p>
            <a:pPr marL="0" indent="0">
              <a:buNone/>
              <a:defRPr/>
            </a:pPr>
            <a:r>
              <a:rPr lang="it-IT" altLang="it-IT" sz="1200" b="1" dirty="0">
                <a:latin typeface="+mj-lt"/>
              </a:rPr>
              <a:t>C – </a:t>
            </a:r>
            <a:r>
              <a:rPr lang="it-IT" altLang="it-IT" sz="1200" b="1" dirty="0" smtClean="0">
                <a:latin typeface="+mj-lt"/>
              </a:rPr>
              <a:t>Base.</a:t>
            </a:r>
            <a:r>
              <a:rPr lang="it-IT" altLang="it-IT" sz="1200" dirty="0" smtClean="0">
                <a:latin typeface="+mj-lt"/>
              </a:rPr>
              <a:t> </a:t>
            </a:r>
            <a:r>
              <a:rPr lang="it-IT" altLang="it-IT" sz="1200" dirty="0">
                <a:latin typeface="+mj-lt"/>
              </a:rPr>
              <a:t>L’alunno/a svolge compiti semplici anche in situazioni nuove, mostrando di possedere conoscenze e abilità </a:t>
            </a:r>
            <a:r>
              <a:rPr lang="it-IT" altLang="it-IT" sz="1200" dirty="0" smtClean="0">
                <a:latin typeface="+mj-lt"/>
              </a:rPr>
              <a:t>fondamentali e </a:t>
            </a:r>
            <a:r>
              <a:rPr lang="it-IT" altLang="it-IT" sz="1200" dirty="0">
                <a:latin typeface="+mj-lt"/>
              </a:rPr>
              <a:t>di saper applicare basilari regole e procedure apprese.</a:t>
            </a:r>
          </a:p>
          <a:p>
            <a:pPr marL="0" indent="0">
              <a:buFont typeface="Arial" charset="0"/>
              <a:buNone/>
              <a:defRPr/>
            </a:pPr>
            <a:r>
              <a:rPr lang="it-IT" altLang="it-IT" sz="1200" b="1" dirty="0" smtClean="0">
                <a:latin typeface="+mj-lt"/>
              </a:rPr>
              <a:t>D </a:t>
            </a:r>
            <a:r>
              <a:rPr lang="it-IT" altLang="it-IT" sz="1200" b="1" dirty="0">
                <a:latin typeface="+mj-lt"/>
              </a:rPr>
              <a:t>– </a:t>
            </a:r>
            <a:r>
              <a:rPr lang="it-IT" altLang="it-IT" sz="1200" b="1" dirty="0" smtClean="0">
                <a:latin typeface="+mj-lt"/>
              </a:rPr>
              <a:t>Iniziale.</a:t>
            </a:r>
            <a:r>
              <a:rPr lang="it-IT" altLang="it-IT" sz="1200" dirty="0" smtClean="0">
                <a:latin typeface="+mj-lt"/>
              </a:rPr>
              <a:t> L’alunno/a</a:t>
            </a:r>
            <a:r>
              <a:rPr lang="it-IT" altLang="it-IT" sz="1200" dirty="0">
                <a:latin typeface="+mj-lt"/>
              </a:rPr>
              <a:t>, se opportunamente guidato/a, svolge compiti semplici in situazioni </a:t>
            </a:r>
            <a:r>
              <a:rPr lang="it-IT" altLang="it-IT" sz="1200" dirty="0" smtClean="0">
                <a:latin typeface="+mj-lt"/>
              </a:rPr>
              <a:t>note</a:t>
            </a:r>
          </a:p>
          <a:p>
            <a:pPr>
              <a:defRPr/>
            </a:pPr>
            <a:r>
              <a:rPr lang="it-IT" altLang="it-IT" sz="1400" dirty="0" smtClean="0">
                <a:latin typeface="+mj-lt"/>
              </a:rPr>
              <a:t>La certificazione delle competenze riporta inoltre un nono spazio, così definito:</a:t>
            </a:r>
          </a:p>
          <a:p>
            <a:pPr marL="0" indent="0">
              <a:buNone/>
            </a:pPr>
            <a:r>
              <a:rPr lang="it-IT" sz="1200" dirty="0" smtClean="0">
                <a:latin typeface="+mj-lt"/>
              </a:rPr>
              <a:t>«L’alunno/a </a:t>
            </a:r>
            <a:r>
              <a:rPr lang="it-IT" sz="1200" dirty="0">
                <a:latin typeface="+mj-lt"/>
              </a:rPr>
              <a:t>ha inoltre mostrato significative competenze nello svolgimento di attività scolastiche e/o </a:t>
            </a:r>
            <a:r>
              <a:rPr lang="it-IT" sz="1200" dirty="0" smtClean="0">
                <a:latin typeface="+mj-lt"/>
              </a:rPr>
              <a:t>extrascolastiche, relativamente </a:t>
            </a:r>
            <a:r>
              <a:rPr lang="it-IT" sz="1200" dirty="0">
                <a:latin typeface="+mj-lt"/>
              </a:rPr>
              <a:t>a: </a:t>
            </a:r>
            <a:r>
              <a:rPr lang="it-IT" sz="1200" dirty="0" smtClean="0">
                <a:latin typeface="+mj-lt"/>
              </a:rPr>
              <a:t>….»</a:t>
            </a:r>
          </a:p>
          <a:p>
            <a:r>
              <a:rPr lang="it-IT" altLang="it-IT" sz="1400" u="sng" dirty="0" smtClean="0">
                <a:latin typeface="+mj-lt"/>
              </a:rPr>
              <a:t>La certificazione al termine del I ciclo riporta i risultati delle prove Invalsi conseguiti in Italiano, matematica, lingua inglese limitatamente ad ascolto e lettura…).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Competenze chiave e di cittadinanza europee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1956815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400" b="1" dirty="0">
                <a:latin typeface="+mj-lt"/>
              </a:rPr>
              <a:t>Il 22/05/2018 il Consiglio dell’ Unione Europea ha adottato una nuova </a:t>
            </a:r>
            <a:r>
              <a:rPr lang="it-IT" altLang="it-IT" sz="1400" b="1" dirty="0">
                <a:latin typeface="+mj-lt"/>
                <a:hlinkClick r:id="rId2"/>
              </a:rPr>
              <a:t>Raccomandazione sulle competenze chiave per l’apprendimento permanente</a:t>
            </a:r>
            <a:r>
              <a:rPr lang="it-IT" altLang="it-IT" sz="1400" b="1" dirty="0">
                <a:latin typeface="+mj-lt"/>
              </a:rPr>
              <a:t> che pone l’accento sul valore della complessità e dello sviluppo sostenibile</a:t>
            </a:r>
            <a:r>
              <a:rPr lang="it-IT" altLang="it-IT" sz="1400" b="1" dirty="0" smtClean="0">
                <a:latin typeface="+mj-lt"/>
              </a:rPr>
              <a:t>.</a:t>
            </a:r>
          </a:p>
          <a:p>
            <a:pPr marL="0" indent="0">
              <a:buFont typeface="Arial" charset="0"/>
              <a:buNone/>
              <a:defRPr/>
            </a:pPr>
            <a:r>
              <a:rPr lang="it-IT" altLang="it-IT" sz="1400" b="1" u="sng" dirty="0" smtClean="0">
                <a:latin typeface="+mj-lt"/>
              </a:rPr>
              <a:t>«</a:t>
            </a:r>
            <a:r>
              <a:rPr lang="it-IT" sz="1400" dirty="0"/>
              <a:t>Ai fini della presente raccomandazione le competenze sono definite come una combinazione di conoscenze, abilità e atteggiamenti, in cui: </a:t>
            </a:r>
            <a:endParaRPr lang="it-IT" sz="1400" dirty="0" smtClean="0"/>
          </a:p>
          <a:p>
            <a:pPr>
              <a:buFont typeface="Arial" charset="0"/>
              <a:buAutoNum type="alphaLcParenR"/>
              <a:defRPr/>
            </a:pPr>
            <a:r>
              <a:rPr lang="it-IT" sz="1400" dirty="0" smtClean="0"/>
              <a:t>la </a:t>
            </a:r>
            <a:r>
              <a:rPr lang="it-IT" sz="1400" dirty="0"/>
              <a:t>conoscenza si compone di fatti e cifre, concetti, idee e teorie che sono già stabiliti e che forniscono le basi per comprendere un certo settore o argomento; </a:t>
            </a:r>
            <a:endParaRPr lang="it-IT" sz="1400" dirty="0" smtClean="0"/>
          </a:p>
          <a:p>
            <a:pPr>
              <a:buFont typeface="Arial" charset="0"/>
              <a:buAutoNum type="alphaLcParenR"/>
              <a:defRPr/>
            </a:pPr>
            <a:r>
              <a:rPr lang="it-IT" sz="1400" dirty="0" smtClean="0"/>
              <a:t>per </a:t>
            </a:r>
            <a:r>
              <a:rPr lang="it-IT" sz="1400" dirty="0"/>
              <a:t>abilità si intende sapere ed essere capaci di eseguire processi ed applicare le conoscenze esistenti al fine di ottenere risultati</a:t>
            </a:r>
            <a:r>
              <a:rPr lang="it-IT" sz="1400" dirty="0" smtClean="0"/>
              <a:t>;</a:t>
            </a:r>
          </a:p>
          <a:p>
            <a:pPr>
              <a:buFont typeface="Arial" charset="0"/>
              <a:buAutoNum type="alphaLcParenR"/>
              <a:defRPr/>
            </a:pPr>
            <a:r>
              <a:rPr lang="it-IT" sz="1400" dirty="0" smtClean="0"/>
              <a:t> </a:t>
            </a:r>
            <a:r>
              <a:rPr lang="it-IT" sz="1400" dirty="0"/>
              <a:t>gli atteggiamenti descrivono la disposizione e la mentalità per agire o reagire a idee, persone o situazioni</a:t>
            </a:r>
            <a:r>
              <a:rPr lang="it-IT" sz="1400" dirty="0" smtClean="0"/>
              <a:t>.»</a:t>
            </a:r>
          </a:p>
          <a:p>
            <a:pPr marL="0" indent="0">
              <a:buNone/>
              <a:defRPr/>
            </a:pPr>
            <a:r>
              <a:rPr lang="it-IT" sz="1400" dirty="0"/>
              <a:t>Il quadro di riferimento delinea otto tipi di competenze chiave: — competenza alfabetica funzionale, — competenza multilinguistica, — competenza matematica e competenza in scienze, tecnologie e ingegneria, — competenza digitale, 4.6.2018 </a:t>
            </a:r>
            <a:r>
              <a:rPr lang="it-IT" sz="1400" dirty="0" err="1"/>
              <a:t>IT</a:t>
            </a:r>
            <a:r>
              <a:rPr lang="it-IT" sz="1400" dirty="0"/>
              <a:t> Gazzetta ufficiale dell'Unione europea C 189/7 — competenza personale, sociale e capacità di imparare a imparare, — competenza in materia di cittadinanza, — competenza imprenditoriale, — competenza in materia di consapevolezza ed espressione culturali.</a:t>
            </a:r>
            <a:endParaRPr lang="it-IT" altLang="it-IT" sz="1400" u="sng" dirty="0" smtClean="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Competenze chiave e di cittadinanza europee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487042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Competenze chiave e di cittadinanza europee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2934351940"/>
              </p:ext>
            </p:extLst>
          </p:nvPr>
        </p:nvGraphicFramePr>
        <p:xfrm>
          <a:off x="611559" y="908720"/>
          <a:ext cx="8136906" cy="5645197"/>
        </p:xfrm>
        <a:graphic>
          <a:graphicData uri="http://schemas.openxmlformats.org/drawingml/2006/table">
            <a:tbl>
              <a:tblPr firstRow="1" bandRow="1">
                <a:tableStyleId>{5C22544A-7EE6-4342-B048-85BDC9FD1C3A}</a:tableStyleId>
              </a:tblPr>
              <a:tblGrid>
                <a:gridCol w="2712302"/>
                <a:gridCol w="2712302"/>
                <a:gridCol w="2712302"/>
              </a:tblGrid>
              <a:tr h="232231">
                <a:tc>
                  <a:txBody>
                    <a:bodyPr/>
                    <a:lstStyle/>
                    <a:p>
                      <a:r>
                        <a:rPr lang="it-IT" sz="1600" dirty="0" smtClean="0">
                          <a:latin typeface="Arial Narrow" panose="020B0606020202030204" pitchFamily="34" charset="0"/>
                        </a:rPr>
                        <a:t>Competenze 2006</a:t>
                      </a:r>
                      <a:endParaRPr lang="it-IT" sz="1600" dirty="0">
                        <a:latin typeface="Arial Narrow" panose="020B0606020202030204" pitchFamily="34" charset="0"/>
                      </a:endParaRPr>
                    </a:p>
                  </a:txBody>
                  <a:tcPr/>
                </a:tc>
                <a:tc>
                  <a:txBody>
                    <a:bodyPr/>
                    <a:lstStyle/>
                    <a:p>
                      <a:r>
                        <a:rPr lang="it-IT" dirty="0" smtClean="0"/>
                        <a:t>Competenze 2018</a:t>
                      </a:r>
                      <a:endParaRPr lang="it-IT" dirty="0"/>
                    </a:p>
                  </a:txBody>
                  <a:tcPr/>
                </a:tc>
                <a:tc>
                  <a:txBody>
                    <a:bodyPr/>
                    <a:lstStyle/>
                    <a:p>
                      <a:r>
                        <a:rPr lang="it-IT" dirty="0" smtClean="0"/>
                        <a:t>Trova le differenze…</a:t>
                      </a:r>
                      <a:endParaRPr lang="it-IT" dirty="0"/>
                    </a:p>
                  </a:txBody>
                  <a:tcPr/>
                </a:tc>
              </a:tr>
              <a:tr h="572625">
                <a:tc>
                  <a:txBody>
                    <a:bodyPr/>
                    <a:lstStyle/>
                    <a:p>
                      <a:r>
                        <a:rPr lang="it-IT" sz="1600" dirty="0" smtClean="0">
                          <a:latin typeface="Arial Narrow" panose="020B0606020202030204" pitchFamily="34" charset="0"/>
                        </a:rPr>
                        <a:t>comunicazione nella madrelingua</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dirty="0" smtClean="0">
                          <a:latin typeface="Arial Narrow" panose="020B0606020202030204" pitchFamily="34" charset="0"/>
                        </a:rPr>
                        <a:t>competenza alfabetica funzionale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400837">
                <a:tc>
                  <a:txBody>
                    <a:bodyPr/>
                    <a:lstStyle/>
                    <a:p>
                      <a:r>
                        <a:rPr lang="it-IT" sz="1600" dirty="0" smtClean="0">
                          <a:latin typeface="Arial Narrow" panose="020B0606020202030204" pitchFamily="34" charset="0"/>
                        </a:rPr>
                        <a:t>comunicazione nelle lingue straniere</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dirty="0" smtClean="0">
                          <a:latin typeface="Arial Narrow" panose="020B0606020202030204" pitchFamily="34" charset="0"/>
                        </a:rPr>
                        <a:t>competenza multilinguistica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916200">
                <a:tc>
                  <a:txBody>
                    <a:bodyPr/>
                    <a:lstStyle/>
                    <a:p>
                      <a:r>
                        <a:rPr lang="it-IT" sz="1600" dirty="0" smtClean="0">
                          <a:latin typeface="Arial Narrow" panose="020B0606020202030204" pitchFamily="34" charset="0"/>
                        </a:rPr>
                        <a:t>competenza matematica e competenze di base in scienza e tecnologia</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latin typeface="Arial Narrow" panose="020B0606020202030204" pitchFamily="34" charset="0"/>
                        </a:rPr>
                        <a:t>competenza matematica e competenza in scienze, tecnologie</a:t>
                      </a:r>
                      <a:r>
                        <a:rPr lang="it-IT" sz="1600" b="1" dirty="0" smtClean="0">
                          <a:latin typeface="Arial Narrow" panose="020B0606020202030204" pitchFamily="34" charset="0"/>
                        </a:rPr>
                        <a:t> e ingegneria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400837">
                <a:tc>
                  <a:txBody>
                    <a:bodyPr/>
                    <a:lstStyle/>
                    <a:p>
                      <a:r>
                        <a:rPr lang="it-IT" sz="1600" dirty="0" smtClean="0">
                          <a:latin typeface="Arial Narrow" panose="020B0606020202030204" pitchFamily="34" charset="0"/>
                        </a:rPr>
                        <a:t>competenza digitale</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latin typeface="Arial Narrow" panose="020B0606020202030204" pitchFamily="34" charset="0"/>
                        </a:rPr>
                        <a:t>competenza digitale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572625">
                <a:tc>
                  <a:txBody>
                    <a:bodyPr/>
                    <a:lstStyle/>
                    <a:p>
                      <a:r>
                        <a:rPr lang="it-IT" sz="1600" dirty="0" smtClean="0">
                          <a:latin typeface="Arial Narrow" panose="020B0606020202030204" pitchFamily="34" charset="0"/>
                        </a:rPr>
                        <a:t>imparare a imparare</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latin typeface="Arial Narrow" panose="020B0606020202030204" pitchFamily="34" charset="0"/>
                        </a:rPr>
                        <a:t>competenza </a:t>
                      </a:r>
                      <a:r>
                        <a:rPr lang="it-IT" sz="1600" b="1" dirty="0" smtClean="0">
                          <a:latin typeface="Arial Narrow" panose="020B0606020202030204" pitchFamily="34" charset="0"/>
                        </a:rPr>
                        <a:t>personale, sociale</a:t>
                      </a:r>
                      <a:r>
                        <a:rPr lang="it-IT" sz="1600" dirty="0" smtClean="0">
                          <a:latin typeface="Arial Narrow" panose="020B0606020202030204" pitchFamily="34" charset="0"/>
                        </a:rPr>
                        <a:t> e capacità di imparare a imparare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400837">
                <a:tc>
                  <a:txBody>
                    <a:bodyPr/>
                    <a:lstStyle/>
                    <a:p>
                      <a:r>
                        <a:rPr lang="it-IT" sz="1600" dirty="0" smtClean="0">
                          <a:latin typeface="Arial Narrow" panose="020B0606020202030204" pitchFamily="34" charset="0"/>
                        </a:rPr>
                        <a:t>competenze sociali e civiche</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dirty="0" smtClean="0">
                          <a:latin typeface="Arial Narrow" panose="020B0606020202030204" pitchFamily="34" charset="0"/>
                        </a:rPr>
                        <a:t>competenza in materia di cittadinanza</a:t>
                      </a:r>
                      <a:r>
                        <a:rPr lang="it-IT" sz="1600" dirty="0" smtClean="0">
                          <a:latin typeface="Arial Narrow" panose="020B0606020202030204" pitchFamily="34" charset="0"/>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400837">
                <a:tc>
                  <a:txBody>
                    <a:bodyPr/>
                    <a:lstStyle/>
                    <a:p>
                      <a:r>
                        <a:rPr lang="it-IT" sz="1600" dirty="0" smtClean="0">
                          <a:latin typeface="Arial Narrow" panose="020B0606020202030204" pitchFamily="34" charset="0"/>
                        </a:rPr>
                        <a:t>spirito di iniziativa e imprenditorialità</a:t>
                      </a:r>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dirty="0" smtClean="0">
                          <a:latin typeface="Arial Narrow" panose="020B0606020202030204" pitchFamily="34" charset="0"/>
                        </a:rPr>
                        <a:t>competenza</a:t>
                      </a:r>
                      <a:r>
                        <a:rPr lang="it-IT" sz="1600" dirty="0" smtClean="0">
                          <a:latin typeface="Arial Narrow" panose="020B0606020202030204" pitchFamily="34" charset="0"/>
                        </a:rPr>
                        <a:t> </a:t>
                      </a:r>
                      <a:r>
                        <a:rPr lang="it-IT" sz="1600" b="1" dirty="0" smtClean="0">
                          <a:latin typeface="Arial Narrow" panose="020B0606020202030204" pitchFamily="34" charset="0"/>
                        </a:rPr>
                        <a:t>imprenditoriale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r h="916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latin typeface="Arial Narrow" panose="020B0606020202030204" pitchFamily="34" charset="0"/>
                        </a:rPr>
                        <a:t>competenza in materia di consapevolezza ed espressione culturali</a:t>
                      </a:r>
                    </a:p>
                    <a:p>
                      <a:endParaRPr lang="it-IT" sz="16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latin typeface="Arial Narrow" panose="020B0606020202030204" pitchFamily="34" charset="0"/>
                        </a:rPr>
                        <a:t>competenza in materia di consapevolezza ed espressione culturali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smtClean="0"/>
                    </a:p>
                  </a:txBody>
                  <a:tcPr/>
                </a:tc>
              </a:tr>
            </a:tbl>
          </a:graphicData>
        </a:graphic>
      </p:graphicFrame>
    </p:spTree>
    <p:extLst>
      <p:ext uri="{BB962C8B-B14F-4D97-AF65-F5344CB8AC3E}">
        <p14:creationId xmlns:p14="http://schemas.microsoft.com/office/powerpoint/2010/main" val="2840779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contenuto 2"/>
          <p:cNvSpPr>
            <a:spLocks noGrp="1"/>
          </p:cNvSpPr>
          <p:nvPr>
            <p:ph idx="1"/>
          </p:nvPr>
        </p:nvSpPr>
        <p:spPr>
          <a:xfrm>
            <a:off x="1672005" y="1600201"/>
            <a:ext cx="7252188" cy="4525963"/>
          </a:xfrm>
        </p:spPr>
        <p:txBody>
          <a:bodyPr/>
          <a:lstStyle/>
          <a:p>
            <a:pPr marL="0" indent="0" algn="just">
              <a:buFont typeface="Arial" charset="0"/>
              <a:buNone/>
            </a:pPr>
            <a:r>
              <a:rPr lang="it-IT" altLang="it-IT" sz="1800" dirty="0" smtClean="0">
                <a:latin typeface="+mj-lt"/>
              </a:rPr>
              <a:t>Le prove INVALSI sono prove standardizzate volte ad </a:t>
            </a:r>
            <a:r>
              <a:rPr lang="it-IT" sz="1800" dirty="0" smtClean="0">
                <a:latin typeface="+mj-lt"/>
              </a:rPr>
              <a:t>accertare </a:t>
            </a:r>
            <a:r>
              <a:rPr lang="it-IT" sz="1800" dirty="0">
                <a:latin typeface="+mj-lt"/>
              </a:rPr>
              <a:t>i livelli generali e specifici di </a:t>
            </a:r>
            <a:r>
              <a:rPr lang="it-IT" sz="1800" dirty="0" smtClean="0">
                <a:latin typeface="+mj-lt"/>
              </a:rPr>
              <a:t>apprendimento, in coerenza con le Indicazioni nazionali. Con riferimento al I ciclo di istruzione, si svolgono in:</a:t>
            </a:r>
          </a:p>
          <a:p>
            <a:pPr marL="0" indent="0" algn="just">
              <a:buFont typeface="Arial" charset="0"/>
              <a:buNone/>
            </a:pPr>
            <a:endParaRPr lang="it-IT" sz="1800" dirty="0" smtClean="0">
              <a:latin typeface="+mj-lt"/>
            </a:endParaRPr>
          </a:p>
          <a:p>
            <a:pPr algn="just"/>
            <a:r>
              <a:rPr lang="it-IT" altLang="it-IT" sz="1800" dirty="0" smtClean="0">
                <a:latin typeface="+mj-lt"/>
              </a:rPr>
              <a:t>SECONDA PRIMARIA: Italiano e matematica</a:t>
            </a:r>
          </a:p>
          <a:p>
            <a:pPr algn="just"/>
            <a:r>
              <a:rPr lang="it-IT" altLang="it-IT" sz="1800" dirty="0" smtClean="0">
                <a:latin typeface="+mj-lt"/>
              </a:rPr>
              <a:t>QUINTA PRIMARIA: Italiano, matematica, lingua inglese</a:t>
            </a:r>
          </a:p>
          <a:p>
            <a:pPr algn="just"/>
            <a:r>
              <a:rPr lang="it-IT" altLang="it-IT" sz="1800" dirty="0" smtClean="0">
                <a:latin typeface="+mj-lt"/>
              </a:rPr>
              <a:t>TERZA SECONDARIA DI I GRADO</a:t>
            </a:r>
            <a:r>
              <a:rPr lang="it-IT" altLang="it-IT" sz="1800" dirty="0">
                <a:latin typeface="+mj-lt"/>
              </a:rPr>
              <a:t>: Italiano, matematica, lingua </a:t>
            </a:r>
            <a:r>
              <a:rPr lang="it-IT" altLang="it-IT" sz="1800" dirty="0" smtClean="0">
                <a:latin typeface="+mj-lt"/>
              </a:rPr>
              <a:t>inglese (la partecipazione è requisito d’accesso per l’ammissione all’esame di fine primo ciclo).</a:t>
            </a:r>
            <a:endParaRPr lang="it-IT" altLang="it-IT" sz="1800" dirty="0">
              <a:latin typeface="+mj-lt"/>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Le prove INVALSI</a:t>
            </a:r>
            <a:endParaRPr lang="it-IT" sz="4400" b="1" dirty="0">
              <a:latin typeface="Arial Narrow" pitchFamily="34" charset="0"/>
            </a:endParaRPr>
          </a:p>
        </p:txBody>
      </p:sp>
      <p:sp>
        <p:nvSpPr>
          <p:cNvPr id="92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1F3425B-825E-4513-AFFD-B33B81CD0BA7}"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2939028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Promozione e bocciatura/1</a:t>
            </a:r>
            <a:endParaRPr lang="it-IT" sz="4400" b="1" dirty="0">
              <a:latin typeface="Arial Narrow" pitchFamily="34" charset="0"/>
            </a:endParaRPr>
          </a:p>
        </p:txBody>
      </p:sp>
      <p:sp>
        <p:nvSpPr>
          <p:cNvPr id="71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AADD82-31F2-45F2-960A-3CE3F416F8DB}"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
        <p:nvSpPr>
          <p:cNvPr id="2" name="Segnaposto contenuto 1"/>
          <p:cNvSpPr>
            <a:spLocks noGrp="1"/>
          </p:cNvSpPr>
          <p:nvPr>
            <p:ph idx="1"/>
          </p:nvPr>
        </p:nvSpPr>
        <p:spPr/>
        <p:txBody>
          <a:bodyPr>
            <a:normAutofit fontScale="70000" lnSpcReduction="20000"/>
          </a:bodyPr>
          <a:lstStyle/>
          <a:p>
            <a:pPr marL="0" indent="0" algn="ctr">
              <a:buNone/>
            </a:pPr>
            <a:r>
              <a:rPr lang="it-IT" b="1" dirty="0" smtClean="0"/>
              <a:t>Primaria, art. 3 </a:t>
            </a:r>
            <a:r>
              <a:rPr lang="it-IT" b="1" dirty="0" err="1" smtClean="0"/>
              <a:t>Dlgs</a:t>
            </a:r>
            <a:r>
              <a:rPr lang="it-IT" b="1" dirty="0" smtClean="0"/>
              <a:t> 62/2017 </a:t>
            </a:r>
          </a:p>
          <a:p>
            <a:pPr marL="514350" indent="-514350" algn="just">
              <a:buFont typeface="+mj-lt"/>
              <a:buAutoNum type="arabicPeriod"/>
            </a:pPr>
            <a:r>
              <a:rPr lang="it-IT" dirty="0" smtClean="0"/>
              <a:t>«Le </a:t>
            </a:r>
            <a:r>
              <a:rPr lang="it-IT" dirty="0"/>
              <a:t>alunne e gli alunni della scuola primaria sono  ammessi  </a:t>
            </a:r>
            <a:r>
              <a:rPr lang="it-IT" dirty="0" smtClean="0"/>
              <a:t>alla classe </a:t>
            </a:r>
            <a:r>
              <a:rPr lang="it-IT" dirty="0"/>
              <a:t>successiva e alla prima classe di scuola secondaria  di  </a:t>
            </a:r>
            <a:r>
              <a:rPr lang="it-IT" dirty="0" smtClean="0"/>
              <a:t>primo grado </a:t>
            </a:r>
            <a:r>
              <a:rPr lang="it-IT" dirty="0"/>
              <a:t>anche in presenza  di  livelli  di  apprendimento  </a:t>
            </a:r>
            <a:r>
              <a:rPr lang="it-IT" dirty="0" smtClean="0"/>
              <a:t>parzialmente raggiunti </a:t>
            </a:r>
            <a:r>
              <a:rPr lang="it-IT" dirty="0"/>
              <a:t>o in via di prima </a:t>
            </a:r>
            <a:r>
              <a:rPr lang="it-IT" dirty="0" smtClean="0"/>
              <a:t>acquisizione.</a:t>
            </a:r>
          </a:p>
          <a:p>
            <a:pPr marL="514350" indent="-514350" algn="just">
              <a:buFont typeface="+mj-lt"/>
              <a:buAutoNum type="arabicPeriod"/>
            </a:pPr>
            <a:r>
              <a:rPr lang="it-IT" dirty="0"/>
              <a:t>Nel caso in cui le valutazioni periodiche o finali delle alunne e degli alunni indichino livelli di apprendimento parzialmente raggiunti o in via di prima acquisizione, l'istituzione scolastica, nell'ambito dell'autonomia didattica e organizzativa, attiva specifiche strategie per il miglioramento dei livelli di apprendimento</a:t>
            </a:r>
            <a:r>
              <a:rPr lang="it-IT" dirty="0" smtClean="0"/>
              <a:t>.</a:t>
            </a:r>
          </a:p>
          <a:p>
            <a:pPr marL="514350" indent="-514350" algn="just">
              <a:buFont typeface="+mj-lt"/>
              <a:buAutoNum type="arabicPeriod"/>
            </a:pPr>
            <a:r>
              <a:rPr lang="it-IT" dirty="0"/>
              <a:t>I docenti della classe in sede di scrutinio, con decisione assunta </a:t>
            </a:r>
            <a:r>
              <a:rPr lang="it-IT" dirty="0" smtClean="0"/>
              <a:t>all'unanimità, </a:t>
            </a:r>
            <a:r>
              <a:rPr lang="it-IT" dirty="0"/>
              <a:t>possono non ammettere l'alunna o l'alunno alla classe successiva solo in casi eccezionali e comprovati da specifica motivazione</a:t>
            </a:r>
            <a:r>
              <a:rPr lang="it-IT" dirty="0" smtClean="0"/>
              <a:t>.» </a:t>
            </a:r>
            <a:endParaRPr lang="it-IT" dirty="0"/>
          </a:p>
        </p:txBody>
      </p:sp>
    </p:spTree>
    <p:extLst>
      <p:ext uri="{BB962C8B-B14F-4D97-AF65-F5344CB8AC3E}">
        <p14:creationId xmlns:p14="http://schemas.microsoft.com/office/powerpoint/2010/main" val="525730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92500" lnSpcReduction="10000"/>
          </a:bodyPr>
          <a:lstStyle/>
          <a:p>
            <a:pPr marL="0" indent="0" algn="ctr">
              <a:buFont typeface="Arial" charset="0"/>
              <a:buNone/>
              <a:defRPr/>
            </a:pPr>
            <a:r>
              <a:rPr lang="it-IT" altLang="it-IT" sz="1800" b="1" dirty="0" smtClean="0">
                <a:latin typeface="Arial Narrow" pitchFamily="34" charset="0"/>
              </a:rPr>
              <a:t>Secondaria di primo grado,  art. 6 </a:t>
            </a:r>
            <a:r>
              <a:rPr lang="it-IT" altLang="it-IT" sz="1800" b="1" dirty="0" err="1" smtClean="0">
                <a:latin typeface="Arial Narrow" pitchFamily="34" charset="0"/>
              </a:rPr>
              <a:t>Dlgs</a:t>
            </a:r>
            <a:r>
              <a:rPr lang="it-IT" altLang="it-IT" sz="1800" b="1" dirty="0" smtClean="0">
                <a:latin typeface="Arial Narrow" pitchFamily="34" charset="0"/>
              </a:rPr>
              <a:t> 62/2017</a:t>
            </a:r>
          </a:p>
          <a:p>
            <a:pPr algn="just">
              <a:buFont typeface="Arial" charset="0"/>
              <a:buAutoNum type="arabicPeriod"/>
              <a:defRPr/>
            </a:pPr>
            <a:r>
              <a:rPr lang="it-IT" sz="1800" dirty="0" smtClean="0"/>
              <a:t>«Le </a:t>
            </a:r>
            <a:r>
              <a:rPr lang="it-IT" sz="1800" dirty="0"/>
              <a:t>alunne e gli alunni della scuola secondaria di primo grado sono ammessi alla classe successiva e all'esame conclusivo del primo ciclo, salvo quanto previsto dall'articolo 4, comma 6, del decreto del Presidente della Repubblica 24 giugno 1998, n. 249 e dal comma 2 del presente articolo. </a:t>
            </a:r>
            <a:endParaRPr lang="it-IT" sz="1800" dirty="0" smtClean="0"/>
          </a:p>
          <a:p>
            <a:pPr algn="just">
              <a:buFont typeface="Arial" charset="0"/>
              <a:buAutoNum type="arabicPeriod"/>
              <a:defRPr/>
            </a:pPr>
            <a:r>
              <a:rPr lang="it-IT" sz="1800" dirty="0" smtClean="0"/>
              <a:t>Nel </a:t>
            </a:r>
            <a:r>
              <a:rPr lang="it-IT" sz="1800" dirty="0"/>
              <a:t>caso di parziale o mancata acquisizione dei livelli di apprendimento in una o </a:t>
            </a:r>
            <a:r>
              <a:rPr lang="it-IT" sz="1800" dirty="0" smtClean="0"/>
              <a:t>più </a:t>
            </a:r>
            <a:r>
              <a:rPr lang="it-IT" sz="1800" dirty="0"/>
              <a:t>discipline, il consiglio di classe </a:t>
            </a:r>
            <a:r>
              <a:rPr lang="it-IT" sz="1800" dirty="0" smtClean="0"/>
              <a:t>può </a:t>
            </a:r>
            <a:r>
              <a:rPr lang="it-IT" sz="1800" dirty="0"/>
              <a:t>deliberare, con adeguata motivazione, la non ammissione alla classe successiva o all'esame conclusivo del primo ciclo. </a:t>
            </a:r>
            <a:endParaRPr lang="it-IT" sz="1800" dirty="0" smtClean="0"/>
          </a:p>
          <a:p>
            <a:pPr algn="just">
              <a:buFont typeface="Arial" charset="0"/>
              <a:buAutoNum type="arabicPeriod"/>
              <a:defRPr/>
            </a:pPr>
            <a:r>
              <a:rPr lang="it-IT" sz="1800" dirty="0" smtClean="0"/>
              <a:t>Nel </a:t>
            </a:r>
            <a:r>
              <a:rPr lang="it-IT" sz="1800" dirty="0"/>
              <a:t>caso in cui le valutazioni periodiche o finali delle alunne e degli alunni indichino carenze nell'acquisizione dei livelli di apprendimento in una o </a:t>
            </a:r>
            <a:r>
              <a:rPr lang="it-IT" sz="1800" dirty="0" smtClean="0"/>
              <a:t>più </a:t>
            </a:r>
            <a:r>
              <a:rPr lang="it-IT" sz="1800" dirty="0"/>
              <a:t>discipline, l'istituzione scolastica, nell'ambito dell'autonomia didattica e organizzativa, attiva specifiche strategie per il miglioramento dei livelli di apprendimento</a:t>
            </a:r>
            <a:r>
              <a:rPr lang="it-IT" sz="1800" dirty="0" smtClean="0"/>
              <a:t>.</a:t>
            </a:r>
          </a:p>
          <a:p>
            <a:pPr algn="just">
              <a:buFont typeface="Arial" charset="0"/>
              <a:buAutoNum type="arabicPeriod"/>
              <a:defRPr/>
            </a:pPr>
            <a:r>
              <a:rPr lang="it-IT" sz="1800" dirty="0" smtClean="0"/>
              <a:t>Il </a:t>
            </a:r>
            <a:r>
              <a:rPr lang="it-IT" sz="1800" dirty="0"/>
              <a:t>voto di ammissione all'esame conclusivo del primo ciclo </a:t>
            </a:r>
            <a:r>
              <a:rPr lang="it-IT" sz="1800" dirty="0" smtClean="0"/>
              <a:t>è' </a:t>
            </a:r>
            <a:r>
              <a:rPr lang="it-IT" sz="1800" dirty="0"/>
              <a:t>espresso dal consiglio di classe in decimi, considerando il percorso scolastico compiuto dall'alunna o dall'alunno</a:t>
            </a:r>
            <a:r>
              <a:rPr lang="it-IT" sz="1800" dirty="0" smtClean="0"/>
              <a:t>.»</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Promozione e bocciatura/2</a:t>
            </a:r>
            <a:endParaRPr lang="it-IT" sz="4400" b="1" dirty="0">
              <a:latin typeface="Arial Narrow" pitchFamily="34" charset="0"/>
            </a:endParaRP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56D830D-787B-4EAD-B8E3-5B11AE03C45F}"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1108689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sz="1800" dirty="0"/>
              <a:t>3. L'esame di Stato è</a:t>
            </a:r>
            <a:r>
              <a:rPr lang="it-IT" sz="1800" dirty="0" smtClean="0"/>
              <a:t> </a:t>
            </a:r>
            <a:r>
              <a:rPr lang="it-IT" sz="1800" dirty="0"/>
              <a:t>costituito da tre prove scritte ed un colloquio, valutati con votazioni in decimi. La commissione d'esame predispone le prove d'esame ed i criteri per la correzione e la valutazione. </a:t>
            </a:r>
            <a:endParaRPr lang="it-IT" sz="1800" dirty="0" smtClean="0"/>
          </a:p>
          <a:p>
            <a:pPr marL="0" indent="0">
              <a:buFont typeface="Arial" charset="0"/>
              <a:buNone/>
            </a:pPr>
            <a:r>
              <a:rPr lang="it-IT" sz="1800" dirty="0" smtClean="0"/>
              <a:t>4</a:t>
            </a:r>
            <a:r>
              <a:rPr lang="it-IT" sz="1800" dirty="0"/>
              <a:t>. Le prove scritte, finalizzate a rilevare le competenze definite nel profilo finale dello studente secondo le Indicazioni nazionali per il curricolo, sono: </a:t>
            </a:r>
            <a:endParaRPr lang="it-IT" sz="1800" dirty="0" smtClean="0"/>
          </a:p>
          <a:p>
            <a:pPr>
              <a:buFont typeface="Arial" charset="0"/>
              <a:buAutoNum type="alphaLcParenR"/>
            </a:pPr>
            <a:r>
              <a:rPr lang="it-IT" sz="1800" dirty="0" smtClean="0"/>
              <a:t>prova </a:t>
            </a:r>
            <a:r>
              <a:rPr lang="it-IT" sz="1800" dirty="0"/>
              <a:t>scritta di italiano o della lingua nella quale si svolge l'insegnamento, intesa ad accertare la padronanza della stessa lingua; </a:t>
            </a:r>
            <a:endParaRPr lang="it-IT" sz="1800" dirty="0" smtClean="0"/>
          </a:p>
          <a:p>
            <a:pPr>
              <a:buFont typeface="Arial" charset="0"/>
              <a:buAutoNum type="alphaLcParenR"/>
            </a:pPr>
            <a:r>
              <a:rPr lang="it-IT" sz="1800" dirty="0" smtClean="0"/>
              <a:t>prova </a:t>
            </a:r>
            <a:r>
              <a:rPr lang="it-IT" sz="1800" dirty="0"/>
              <a:t>scritta relativa alle competenze logico matematiche; </a:t>
            </a:r>
            <a:endParaRPr lang="it-IT" sz="1800" dirty="0" smtClean="0"/>
          </a:p>
          <a:p>
            <a:pPr>
              <a:buFont typeface="Arial" charset="0"/>
              <a:buAutoNum type="alphaLcParenR"/>
            </a:pPr>
            <a:r>
              <a:rPr lang="it-IT" sz="1800" dirty="0" smtClean="0"/>
              <a:t>prova </a:t>
            </a:r>
            <a:r>
              <a:rPr lang="it-IT" sz="1800" dirty="0"/>
              <a:t>scritta, relativa alle competenze acquisite, articolata in una sezione per ciascuna delle lingue straniere studiate. </a:t>
            </a:r>
            <a:endParaRPr lang="it-IT" sz="1800" dirty="0" smtClean="0"/>
          </a:p>
          <a:p>
            <a:pPr marL="0" indent="0">
              <a:buNone/>
            </a:pPr>
            <a:r>
              <a:rPr lang="it-IT" sz="1800" dirty="0" smtClean="0"/>
              <a:t>5</a:t>
            </a:r>
            <a:r>
              <a:rPr lang="it-IT" sz="1800" dirty="0"/>
              <a:t>. Il colloquio </a:t>
            </a:r>
            <a:r>
              <a:rPr lang="it-IT" sz="1800" dirty="0" smtClean="0"/>
              <a:t>è  </a:t>
            </a:r>
            <a:r>
              <a:rPr lang="it-IT" sz="1800" dirty="0"/>
              <a:t>finalizzato a valutare le conoscenze descritte nel profilo finale dello studente secondo le Indicazioni nazionali, con particolare attenzione alla </a:t>
            </a:r>
            <a:r>
              <a:rPr lang="it-IT" sz="1800" dirty="0" smtClean="0"/>
              <a:t>capacità </a:t>
            </a:r>
            <a:r>
              <a:rPr lang="it-IT" sz="1800" dirty="0"/>
              <a:t>di argomentazione, di risoluzione di problemi, di pensiero critico e riflessivo, </a:t>
            </a:r>
            <a:r>
              <a:rPr lang="it-IT" sz="1800" dirty="0" smtClean="0"/>
              <a:t>nonché </a:t>
            </a:r>
            <a:r>
              <a:rPr lang="it-IT" sz="1800" dirty="0"/>
              <a:t>il livello di padronanza delle competenze di cittadinanza, delle competenze nelle lingue straniere. Per i percorsi ad indirizzo musicale, nell'ambito del colloquio </a:t>
            </a:r>
            <a:r>
              <a:rPr lang="it-IT" sz="1800" dirty="0" smtClean="0"/>
              <a:t>è </a:t>
            </a:r>
            <a:r>
              <a:rPr lang="it-IT" sz="1800" dirty="0"/>
              <a:t>previsto anche lo svolgimento di una prova pratica di strumento. </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600" b="1" dirty="0" smtClean="0">
                <a:latin typeface="Arial Narrow" pitchFamily="34" charset="0"/>
              </a:rPr>
              <a:t>Esame di fine primo ciclo </a:t>
            </a:r>
            <a:r>
              <a:rPr lang="it-IT" sz="3600" b="1" dirty="0" err="1" smtClean="0">
                <a:latin typeface="Arial Narrow" pitchFamily="34" charset="0"/>
              </a:rPr>
              <a:t>Dlgs</a:t>
            </a:r>
            <a:r>
              <a:rPr lang="it-IT" sz="3600" b="1" dirty="0" smtClean="0">
                <a:latin typeface="Arial Narrow" pitchFamily="34" charset="0"/>
              </a:rPr>
              <a:t> 62/2017</a:t>
            </a:r>
            <a:endParaRPr lang="it-IT" sz="3600" b="1" dirty="0">
              <a:latin typeface="Arial Narrow" pitchFamily="34" charset="0"/>
            </a:endParaRPr>
          </a:p>
        </p:txBody>
      </p:sp>
      <p:sp>
        <p:nvSpPr>
          <p:cNvPr id="1741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E5952AA-A243-4AFE-8319-5759BCBA0055}"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Tree>
    <p:extLst>
      <p:ext uri="{BB962C8B-B14F-4D97-AF65-F5344CB8AC3E}">
        <p14:creationId xmlns:p14="http://schemas.microsoft.com/office/powerpoint/2010/main" val="2982697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p:cNvSpPr>
            <a:spLocks noGrp="1"/>
          </p:cNvSpPr>
          <p:nvPr>
            <p:ph idx="1"/>
          </p:nvPr>
        </p:nvSpPr>
        <p:spPr>
          <a:xfrm>
            <a:off x="1672005" y="1600201"/>
            <a:ext cx="7252188" cy="4525963"/>
          </a:xfrm>
        </p:spPr>
        <p:txBody>
          <a:bodyPr>
            <a:normAutofit fontScale="25000" lnSpcReduction="20000"/>
          </a:bodyPr>
          <a:lstStyle/>
          <a:p>
            <a:pPr marL="0" indent="0">
              <a:buFont typeface="Arial" charset="0"/>
              <a:buNone/>
            </a:pPr>
            <a:r>
              <a:rPr lang="it-IT" altLang="it-IT" sz="6400" b="1" dirty="0" smtClean="0">
                <a:latin typeface="+mj-lt"/>
              </a:rPr>
              <a:t>Decreto del Ministro 3 ottobre 2017, n. 741</a:t>
            </a:r>
          </a:p>
          <a:p>
            <a:pPr marL="0" indent="0">
              <a:buFont typeface="Arial" charset="0"/>
              <a:buNone/>
            </a:pPr>
            <a:r>
              <a:rPr lang="it-IT" altLang="it-IT" sz="6400" b="1" dirty="0" smtClean="0">
                <a:latin typeface="+mj-lt"/>
              </a:rPr>
              <a:t>Prova scritta di Italiano</a:t>
            </a:r>
            <a:r>
              <a:rPr lang="it-IT" altLang="it-IT" sz="6400" dirty="0" smtClean="0">
                <a:latin typeface="+mj-lt"/>
              </a:rPr>
              <a:t>:</a:t>
            </a:r>
          </a:p>
          <a:p>
            <a:pPr marL="0" indent="0">
              <a:buFont typeface="Arial" charset="0"/>
              <a:buNone/>
            </a:pPr>
            <a:r>
              <a:rPr lang="it-IT" altLang="it-IT" sz="6400" dirty="0" smtClean="0">
                <a:latin typeface="+mj-lt"/>
              </a:rPr>
              <a:t>«</a:t>
            </a:r>
            <a:r>
              <a:rPr lang="it-IT" sz="6400" dirty="0" smtClean="0">
                <a:latin typeface="+mj-lt"/>
              </a:rPr>
              <a:t>1. </a:t>
            </a:r>
            <a:r>
              <a:rPr lang="it-IT" sz="6400" dirty="0">
                <a:latin typeface="+mj-lt"/>
              </a:rPr>
              <a:t>La prova scritta di italiano o della lingua nella quale si </a:t>
            </a:r>
            <a:r>
              <a:rPr lang="it-IT" sz="6400" dirty="0" smtClean="0">
                <a:latin typeface="+mj-lt"/>
              </a:rPr>
              <a:t>svolge l'insegnamento </a:t>
            </a:r>
            <a:r>
              <a:rPr lang="it-IT" sz="6400" dirty="0">
                <a:latin typeface="+mj-lt"/>
              </a:rPr>
              <a:t>accerta la padronanza della lingua, la capacità </a:t>
            </a:r>
            <a:r>
              <a:rPr lang="it-IT" sz="6400" dirty="0" smtClean="0">
                <a:latin typeface="+mj-lt"/>
              </a:rPr>
              <a:t>di espressione </a:t>
            </a:r>
            <a:r>
              <a:rPr lang="it-IT" sz="6400" dirty="0">
                <a:latin typeface="+mj-lt"/>
              </a:rPr>
              <a:t>personale, il corretto ed appropriato uso della lingua e </a:t>
            </a:r>
            <a:r>
              <a:rPr lang="it-IT" sz="6400" dirty="0" smtClean="0">
                <a:latin typeface="+mj-lt"/>
              </a:rPr>
              <a:t>la coerente </a:t>
            </a:r>
            <a:r>
              <a:rPr lang="it-IT" sz="6400" dirty="0">
                <a:latin typeface="+mj-lt"/>
              </a:rPr>
              <a:t>e organica esposizione del pensiero da parte delle alunne e degli alunni. </a:t>
            </a:r>
            <a:endParaRPr lang="it-IT" sz="6400" dirty="0" smtClean="0">
              <a:latin typeface="+mj-lt"/>
            </a:endParaRPr>
          </a:p>
          <a:p>
            <a:pPr marL="0" indent="0">
              <a:buFont typeface="Arial" charset="0"/>
              <a:buNone/>
            </a:pPr>
            <a:r>
              <a:rPr lang="it-IT" sz="6400" dirty="0" smtClean="0">
                <a:latin typeface="+mj-lt"/>
              </a:rPr>
              <a:t>2</a:t>
            </a:r>
            <a:r>
              <a:rPr lang="it-IT" sz="6400" dirty="0">
                <a:latin typeface="+mj-lt"/>
              </a:rPr>
              <a:t>. La commissione predispone almeno tre </a:t>
            </a:r>
            <a:r>
              <a:rPr lang="it-IT" sz="6400" dirty="0" smtClean="0">
                <a:latin typeface="+mj-lt"/>
              </a:rPr>
              <a:t>terne </a:t>
            </a:r>
            <a:r>
              <a:rPr lang="it-IT" sz="6400" dirty="0">
                <a:latin typeface="+mj-lt"/>
              </a:rPr>
              <a:t>di tracce, formulate in coerenza con il profilo dello studente e i traguardi di sviluppo delle competenze delle Indicazioni nazionali per il curricolo della scuola dell'infanzia e del primo ciclo di istruzione, con particolare riferimento alle seguenti tipologie: </a:t>
            </a:r>
            <a:endParaRPr lang="it-IT" sz="6400" dirty="0" smtClean="0">
              <a:latin typeface="+mj-lt"/>
            </a:endParaRPr>
          </a:p>
          <a:p>
            <a:pPr marL="457200" indent="-457200">
              <a:buFont typeface="Arial" charset="0"/>
              <a:buAutoNum type="alphaLcParenR"/>
            </a:pPr>
            <a:r>
              <a:rPr lang="it-IT" sz="6400" dirty="0" smtClean="0">
                <a:latin typeface="+mj-lt"/>
              </a:rPr>
              <a:t>testo </a:t>
            </a:r>
            <a:r>
              <a:rPr lang="it-IT" sz="6400" dirty="0">
                <a:latin typeface="+mj-lt"/>
              </a:rPr>
              <a:t>narrativo o descrittivo coerente con la situazione, l'argomento, lo scopo e il destinatario indicati nella traccia; </a:t>
            </a:r>
            <a:endParaRPr lang="it-IT" sz="6400" dirty="0" smtClean="0">
              <a:latin typeface="+mj-lt"/>
            </a:endParaRPr>
          </a:p>
          <a:p>
            <a:pPr marL="457200" indent="-457200">
              <a:buFont typeface="Arial" charset="0"/>
              <a:buAutoNum type="alphaLcParenR"/>
            </a:pPr>
            <a:r>
              <a:rPr lang="it-IT" sz="6400" dirty="0" smtClean="0">
                <a:latin typeface="+mj-lt"/>
              </a:rPr>
              <a:t>testo </a:t>
            </a:r>
            <a:r>
              <a:rPr lang="it-IT" sz="6400" dirty="0">
                <a:latin typeface="+mj-lt"/>
              </a:rPr>
              <a:t>argomentativo, che consenta l'esposizione di riflessioni personali, per il quale devono essere fornite indicazioni di svolgimento; </a:t>
            </a:r>
            <a:endParaRPr lang="it-IT" sz="6400" dirty="0" smtClean="0">
              <a:latin typeface="+mj-lt"/>
            </a:endParaRPr>
          </a:p>
          <a:p>
            <a:pPr marL="457200" indent="-457200">
              <a:buFont typeface="Arial" charset="0"/>
              <a:buAutoNum type="alphaLcParenR"/>
            </a:pPr>
            <a:r>
              <a:rPr lang="it-IT" sz="6400" dirty="0" smtClean="0">
                <a:latin typeface="+mj-lt"/>
              </a:rPr>
              <a:t>comprensione </a:t>
            </a:r>
            <a:r>
              <a:rPr lang="it-IT" sz="6400" dirty="0">
                <a:latin typeface="+mj-lt"/>
              </a:rPr>
              <a:t>e sintesi di un testo letterario, divulgativo, scientifico anche attraverso richieste di riformulazione. </a:t>
            </a:r>
            <a:endParaRPr lang="it-IT" sz="6400" dirty="0" smtClean="0">
              <a:latin typeface="+mj-lt"/>
            </a:endParaRPr>
          </a:p>
          <a:p>
            <a:pPr marL="0" indent="0">
              <a:buNone/>
            </a:pPr>
            <a:r>
              <a:rPr lang="it-IT" sz="6400" dirty="0" smtClean="0">
                <a:latin typeface="+mj-lt"/>
              </a:rPr>
              <a:t>3</a:t>
            </a:r>
            <a:r>
              <a:rPr lang="it-IT" sz="6400" dirty="0">
                <a:latin typeface="+mj-lt"/>
              </a:rPr>
              <a:t>. La prova può essere strutturata in più parti riferibili alle diverse tipologie di cui al </a:t>
            </a:r>
            <a:r>
              <a:rPr lang="it-IT" sz="6400" dirty="0" smtClean="0">
                <a:latin typeface="+mj-lt"/>
              </a:rPr>
              <a:t>comma 2. </a:t>
            </a:r>
          </a:p>
          <a:p>
            <a:pPr marL="0" indent="0">
              <a:buNone/>
            </a:pPr>
            <a:r>
              <a:rPr lang="it-IT" sz="6400" dirty="0" smtClean="0">
                <a:latin typeface="+mj-lt"/>
              </a:rPr>
              <a:t>4. Nel giorno di effettuazione della prova la commissione sorteggia la terna di tracce che viene proposta ai candidati. Ciascun candidato svolge la prova scegliendo una delle tre tracce sorteggiate»</a:t>
            </a:r>
            <a:r>
              <a:rPr lang="it-IT" altLang="it-IT" sz="2000" dirty="0" smtClean="0">
                <a:latin typeface="Arial Narrow" pitchFamily="34" charset="0"/>
              </a:rPr>
              <a:t>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smtClean="0">
                <a:latin typeface="Arial Narrow" pitchFamily="34" charset="0"/>
              </a:rPr>
              <a:t>Esame di fine I ciclo. Il DM 741/2017</a:t>
            </a:r>
            <a:endParaRPr lang="it-IT" sz="4000" b="1" dirty="0">
              <a:latin typeface="Arial Narrow" pitchFamily="34" charset="0"/>
            </a:endParaRPr>
          </a:p>
        </p:txBody>
      </p:sp>
      <p:sp>
        <p:nvSpPr>
          <p:cNvPr id="245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EB0E560-A8B2-4845-81A7-8711560CEDF0}"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Tree>
    <p:extLst>
      <p:ext uri="{BB962C8B-B14F-4D97-AF65-F5344CB8AC3E}">
        <p14:creationId xmlns:p14="http://schemas.microsoft.com/office/powerpoint/2010/main" val="116741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p:cNvSpPr>
            <a:spLocks noGrp="1"/>
          </p:cNvSpPr>
          <p:nvPr>
            <p:ph idx="1"/>
          </p:nvPr>
        </p:nvSpPr>
        <p:spPr>
          <a:xfrm>
            <a:off x="1672005" y="1600201"/>
            <a:ext cx="7252188" cy="4525963"/>
          </a:xfrm>
        </p:spPr>
        <p:txBody>
          <a:bodyPr>
            <a:normAutofit fontScale="25000" lnSpcReduction="20000"/>
          </a:bodyPr>
          <a:lstStyle/>
          <a:p>
            <a:pPr marL="0" indent="0">
              <a:buFont typeface="Arial" charset="0"/>
              <a:buNone/>
            </a:pPr>
            <a:r>
              <a:rPr lang="it-IT" altLang="it-IT" sz="6400" b="1" dirty="0" smtClean="0">
                <a:latin typeface="+mj-lt"/>
              </a:rPr>
              <a:t>Prova scritta relativa alle competenze logico matematiche</a:t>
            </a:r>
            <a:r>
              <a:rPr lang="it-IT" altLang="it-IT" sz="6400" dirty="0" smtClean="0">
                <a:latin typeface="+mj-lt"/>
              </a:rPr>
              <a:t>:</a:t>
            </a:r>
          </a:p>
          <a:p>
            <a:pPr marL="0" indent="0">
              <a:buFont typeface="Arial" charset="0"/>
              <a:buNone/>
            </a:pPr>
            <a:r>
              <a:rPr lang="it-IT" altLang="it-IT" sz="6400" dirty="0" smtClean="0">
                <a:latin typeface="+mj-lt"/>
              </a:rPr>
              <a:t>«1. </a:t>
            </a:r>
            <a:r>
              <a:rPr lang="it-IT" altLang="it-IT" sz="6400" dirty="0">
                <a:latin typeface="+mj-lt"/>
              </a:rPr>
              <a:t>La prova scritta relativa alle competenze logico matematiche accerta la capacità </a:t>
            </a:r>
            <a:r>
              <a:rPr lang="it-IT" altLang="it-IT" sz="6400" dirty="0" smtClean="0">
                <a:latin typeface="+mj-lt"/>
              </a:rPr>
              <a:t>di rielaborazione </a:t>
            </a:r>
            <a:r>
              <a:rPr lang="it-IT" altLang="it-IT" sz="6400" dirty="0">
                <a:latin typeface="+mj-lt"/>
              </a:rPr>
              <a:t>e di organizzazione delle conoscenze, delle abilità e delle competenze </a:t>
            </a:r>
            <a:r>
              <a:rPr lang="it-IT" altLang="it-IT" sz="6400" dirty="0" smtClean="0">
                <a:latin typeface="+mj-lt"/>
              </a:rPr>
              <a:t>acquisite dalle </a:t>
            </a:r>
            <a:r>
              <a:rPr lang="it-IT" altLang="it-IT" sz="6400" dirty="0">
                <a:latin typeface="+mj-lt"/>
              </a:rPr>
              <a:t>alunne e dagli alunni nelle seguenti aree: numeri; spazio e figure; relazioni e </a:t>
            </a:r>
            <a:r>
              <a:rPr lang="it-IT" altLang="it-IT" sz="6400" dirty="0" smtClean="0">
                <a:latin typeface="+mj-lt"/>
              </a:rPr>
              <a:t>funzioni; dati </a:t>
            </a:r>
            <a:r>
              <a:rPr lang="it-IT" altLang="it-IT" sz="6400" dirty="0">
                <a:latin typeface="+mj-lt"/>
              </a:rPr>
              <a:t>e previsioni.</a:t>
            </a:r>
          </a:p>
          <a:p>
            <a:pPr marL="0" indent="0">
              <a:buFont typeface="Arial" charset="0"/>
              <a:buNone/>
            </a:pPr>
            <a:r>
              <a:rPr lang="it-IT" altLang="it-IT" sz="6400" dirty="0">
                <a:latin typeface="+mj-lt"/>
              </a:rPr>
              <a:t>2. La commissione predispone almeno tre tracce, ciascuna riferita alle due seguenti tipologie:</a:t>
            </a:r>
          </a:p>
          <a:p>
            <a:pPr marL="0" indent="0">
              <a:buFont typeface="Arial" charset="0"/>
              <a:buNone/>
            </a:pPr>
            <a:r>
              <a:rPr lang="it-IT" altLang="it-IT" sz="6400" dirty="0">
                <a:latin typeface="+mj-lt"/>
              </a:rPr>
              <a:t>a) problemi articolati su una o più richieste;</a:t>
            </a:r>
          </a:p>
          <a:p>
            <a:pPr marL="0" indent="0">
              <a:buFont typeface="Arial" charset="0"/>
              <a:buNone/>
            </a:pPr>
            <a:r>
              <a:rPr lang="it-IT" altLang="it-IT" sz="6400" dirty="0">
                <a:latin typeface="+mj-lt"/>
              </a:rPr>
              <a:t>b) quesiti a risposta aperta.</a:t>
            </a:r>
          </a:p>
          <a:p>
            <a:pPr marL="0" indent="0">
              <a:buFont typeface="Arial" charset="0"/>
              <a:buNone/>
            </a:pPr>
            <a:r>
              <a:rPr lang="it-IT" altLang="it-IT" sz="6400" dirty="0">
                <a:latin typeface="+mj-lt"/>
              </a:rPr>
              <a:t>3. Nella predisposizione delle tracce la commissione può fare riferimento anche ai metodi </a:t>
            </a:r>
            <a:r>
              <a:rPr lang="it-IT" altLang="it-IT" sz="6400" dirty="0" smtClean="0">
                <a:latin typeface="+mj-lt"/>
              </a:rPr>
              <a:t>di analisi</a:t>
            </a:r>
            <a:r>
              <a:rPr lang="it-IT" altLang="it-IT" sz="6400" dirty="0">
                <a:latin typeface="+mj-lt"/>
              </a:rPr>
              <a:t>, organizzazione e rappresentazione dei dati, caratteristici del pensiero computazionale.</a:t>
            </a:r>
          </a:p>
          <a:p>
            <a:pPr marL="0" indent="0">
              <a:buFont typeface="Arial" charset="0"/>
              <a:buNone/>
            </a:pPr>
            <a:r>
              <a:rPr lang="it-IT" altLang="it-IT" sz="6400" dirty="0">
                <a:latin typeface="+mj-lt"/>
              </a:rPr>
              <a:t>4. Qualora vengano proposti più problemi o quesiti, le relative soluzioni non devono </a:t>
            </a:r>
            <a:r>
              <a:rPr lang="it-IT" altLang="it-IT" sz="6400" dirty="0" smtClean="0">
                <a:latin typeface="+mj-lt"/>
              </a:rPr>
              <a:t>essere dipendenti </a:t>
            </a:r>
            <a:r>
              <a:rPr lang="it-IT" altLang="it-IT" sz="6400" dirty="0">
                <a:latin typeface="+mj-lt"/>
              </a:rPr>
              <a:t>l'una dall'altra, per evitare che la loro progressione pregiudichi l'esecuzione </a:t>
            </a:r>
            <a:r>
              <a:rPr lang="it-IT" altLang="it-IT" sz="6400" dirty="0" smtClean="0">
                <a:latin typeface="+mj-lt"/>
              </a:rPr>
              <a:t>della prova </a:t>
            </a:r>
            <a:r>
              <a:rPr lang="it-IT" altLang="it-IT" sz="6400" dirty="0">
                <a:latin typeface="+mj-lt"/>
              </a:rPr>
              <a:t>stessa.</a:t>
            </a:r>
          </a:p>
          <a:p>
            <a:pPr marL="0" indent="0">
              <a:buFont typeface="Arial" charset="0"/>
              <a:buNone/>
            </a:pPr>
            <a:r>
              <a:rPr lang="it-IT" altLang="it-IT" sz="6400" dirty="0">
                <a:latin typeface="+mj-lt"/>
              </a:rPr>
              <a:t>5. Nel giorno di effettuazione della prova la commissione sorteggia la traccia che </a:t>
            </a:r>
            <a:r>
              <a:rPr lang="it-IT" altLang="it-IT" sz="6400" dirty="0" smtClean="0">
                <a:latin typeface="+mj-lt"/>
              </a:rPr>
              <a:t>viene proposta </a:t>
            </a:r>
            <a:r>
              <a:rPr lang="it-IT" altLang="it-IT" sz="6400" dirty="0">
                <a:latin typeface="+mj-lt"/>
              </a:rPr>
              <a:t>ai candidati</a:t>
            </a:r>
            <a:r>
              <a:rPr lang="it-IT" altLang="it-IT" sz="6400" dirty="0" smtClean="0">
                <a:latin typeface="+mj-lt"/>
              </a:rPr>
              <a:t>.»</a:t>
            </a:r>
            <a:endParaRPr lang="it-IT" altLang="it-IT" sz="20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smtClean="0">
                <a:latin typeface="Arial Narrow" pitchFamily="34" charset="0"/>
              </a:rPr>
              <a:t>Esame di fine I ciclo. DM 741/2017</a:t>
            </a:r>
            <a:endParaRPr lang="it-IT" sz="4000" b="1" dirty="0">
              <a:latin typeface="Arial Narrow" pitchFamily="34" charset="0"/>
            </a:endParaRPr>
          </a:p>
        </p:txBody>
      </p:sp>
      <p:sp>
        <p:nvSpPr>
          <p:cNvPr id="245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EB0E560-A8B2-4845-81A7-8711560CEDF0}" type="slidenum">
              <a:rPr lang="it-IT" altLang="it-IT" sz="1200" smtClean="0">
                <a:solidFill>
                  <a:srgbClr val="898989"/>
                </a:solidFill>
              </a:rPr>
              <a:pPr>
                <a:spcBef>
                  <a:spcPct val="0"/>
                </a:spcBef>
                <a:buFontTx/>
                <a:buNone/>
              </a:pPr>
              <a:t>18</a:t>
            </a:fld>
            <a:endParaRPr lang="it-IT" altLang="it-IT" sz="1200" smtClean="0">
              <a:solidFill>
                <a:srgbClr val="898989"/>
              </a:solidFill>
            </a:endParaRPr>
          </a:p>
        </p:txBody>
      </p:sp>
    </p:spTree>
    <p:extLst>
      <p:ext uri="{BB962C8B-B14F-4D97-AF65-F5344CB8AC3E}">
        <p14:creationId xmlns:p14="http://schemas.microsoft.com/office/powerpoint/2010/main" val="2441847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p:cNvSpPr>
            <a:spLocks noGrp="1"/>
          </p:cNvSpPr>
          <p:nvPr>
            <p:ph idx="1"/>
          </p:nvPr>
        </p:nvSpPr>
        <p:spPr>
          <a:xfrm>
            <a:off x="1672005" y="1600201"/>
            <a:ext cx="7252188" cy="4525963"/>
          </a:xfrm>
        </p:spPr>
        <p:txBody>
          <a:bodyPr>
            <a:normAutofit fontScale="25000" lnSpcReduction="20000"/>
          </a:bodyPr>
          <a:lstStyle/>
          <a:p>
            <a:pPr marL="0" indent="0">
              <a:buFont typeface="Arial" charset="0"/>
              <a:buNone/>
            </a:pPr>
            <a:r>
              <a:rPr lang="it-IT" altLang="it-IT" sz="6400" b="1" dirty="0" smtClean="0">
                <a:latin typeface="+mj-lt"/>
              </a:rPr>
              <a:t>Prova scritta relativa alle competenze nelle lingue straniere</a:t>
            </a:r>
            <a:r>
              <a:rPr lang="it-IT" altLang="it-IT" sz="6400" dirty="0" smtClean="0">
                <a:latin typeface="+mj-lt"/>
              </a:rPr>
              <a:t>:</a:t>
            </a:r>
          </a:p>
          <a:p>
            <a:pPr marL="0" indent="0">
              <a:buFont typeface="Arial" charset="0"/>
              <a:buNone/>
            </a:pPr>
            <a:r>
              <a:rPr lang="it-IT" altLang="it-IT" sz="6400" dirty="0">
                <a:latin typeface="+mj-lt"/>
              </a:rPr>
              <a:t>l. La prova scritta relativa alle lingue straniere accerta le competenze di comprensione </a:t>
            </a:r>
            <a:r>
              <a:rPr lang="it-IT" altLang="it-IT" sz="6400" dirty="0" smtClean="0">
                <a:latin typeface="+mj-lt"/>
              </a:rPr>
              <a:t>e produzione </a:t>
            </a:r>
            <a:r>
              <a:rPr lang="it-IT" altLang="it-IT" sz="6400" dirty="0">
                <a:latin typeface="+mj-lt"/>
              </a:rPr>
              <a:t>scritta riconducibili ai livelli del </a:t>
            </a:r>
            <a:r>
              <a:rPr lang="it-IT" altLang="it-IT" sz="6400" dirty="0" err="1" smtClean="0">
                <a:latin typeface="+mj-lt"/>
              </a:rPr>
              <a:t>QCER</a:t>
            </a:r>
            <a:r>
              <a:rPr lang="it-IT" altLang="it-IT" sz="6400" dirty="0" smtClean="0">
                <a:latin typeface="+mj-lt"/>
              </a:rPr>
              <a:t>, </a:t>
            </a:r>
            <a:r>
              <a:rPr lang="it-IT" altLang="it-IT" sz="6400" dirty="0">
                <a:latin typeface="+mj-lt"/>
              </a:rPr>
              <a:t>di cui alle Indicazioni nazionali per il curricolo e, </a:t>
            </a:r>
            <a:r>
              <a:rPr lang="it-IT" altLang="it-IT" sz="6400" dirty="0" smtClean="0">
                <a:latin typeface="+mj-lt"/>
              </a:rPr>
              <a:t>in particolare</a:t>
            </a:r>
            <a:r>
              <a:rPr lang="it-IT" altLang="it-IT" sz="6400" dirty="0">
                <a:latin typeface="+mj-lt"/>
              </a:rPr>
              <a:t>, al Livello </a:t>
            </a:r>
            <a:r>
              <a:rPr lang="it-IT" altLang="it-IT" sz="6400" dirty="0" err="1">
                <a:latin typeface="+mj-lt"/>
              </a:rPr>
              <a:t>A2</a:t>
            </a:r>
            <a:r>
              <a:rPr lang="it-IT" altLang="it-IT" sz="6400" dirty="0">
                <a:latin typeface="+mj-lt"/>
              </a:rPr>
              <a:t> per l'inglese e al Livello Al per la </a:t>
            </a:r>
            <a:r>
              <a:rPr lang="it-IT" altLang="it-IT" sz="6400" dirty="0" err="1" smtClean="0">
                <a:latin typeface="+mj-lt"/>
              </a:rPr>
              <a:t>L3</a:t>
            </a:r>
            <a:r>
              <a:rPr lang="it-IT" altLang="it-IT" sz="6400" dirty="0" smtClean="0">
                <a:latin typeface="+mj-lt"/>
              </a:rPr>
              <a:t>.</a:t>
            </a:r>
            <a:endParaRPr lang="it-IT" altLang="it-IT" sz="6400" dirty="0">
              <a:latin typeface="+mj-lt"/>
            </a:endParaRPr>
          </a:p>
          <a:p>
            <a:pPr marL="0" indent="0">
              <a:buFont typeface="Arial" charset="0"/>
              <a:buNone/>
            </a:pPr>
            <a:r>
              <a:rPr lang="it-IT" altLang="it-IT" sz="6400" dirty="0">
                <a:latin typeface="+mj-lt"/>
              </a:rPr>
              <a:t>2. La prova scritta è articolata in due sezioni </a:t>
            </a:r>
            <a:r>
              <a:rPr lang="it-IT" altLang="it-IT" sz="6400" dirty="0" smtClean="0">
                <a:latin typeface="+mj-lt"/>
              </a:rPr>
              <a:t>distinte rispettivamente </a:t>
            </a:r>
            <a:r>
              <a:rPr lang="it-IT" altLang="it-IT" sz="6400" dirty="0">
                <a:latin typeface="+mj-lt"/>
              </a:rPr>
              <a:t>per </a:t>
            </a:r>
            <a:r>
              <a:rPr lang="it-IT" altLang="it-IT" sz="6400" dirty="0" smtClean="0">
                <a:latin typeface="+mj-lt"/>
              </a:rPr>
              <a:t>inglese e </a:t>
            </a:r>
            <a:r>
              <a:rPr lang="it-IT" altLang="it-IT" sz="6400" dirty="0" err="1" smtClean="0">
                <a:latin typeface="+mj-lt"/>
              </a:rPr>
              <a:t>L3</a:t>
            </a:r>
            <a:r>
              <a:rPr lang="it-IT" altLang="it-IT" sz="6400" dirty="0" smtClean="0">
                <a:latin typeface="+mj-lt"/>
              </a:rPr>
              <a:t>.</a:t>
            </a:r>
            <a:endParaRPr lang="it-IT" altLang="it-IT" sz="6400" dirty="0">
              <a:latin typeface="+mj-lt"/>
            </a:endParaRPr>
          </a:p>
          <a:p>
            <a:pPr marL="0" indent="0">
              <a:buFont typeface="Arial" charset="0"/>
              <a:buNone/>
            </a:pPr>
            <a:r>
              <a:rPr lang="it-IT" altLang="it-IT" sz="6400" dirty="0">
                <a:latin typeface="+mj-lt"/>
              </a:rPr>
              <a:t>3. La commissione predispone almeno tre tracce in coerenza con il profilo dello studente e </a:t>
            </a:r>
            <a:r>
              <a:rPr lang="it-IT" altLang="it-IT" sz="6400" dirty="0" smtClean="0">
                <a:latin typeface="+mj-lt"/>
              </a:rPr>
              <a:t>i traguardi </a:t>
            </a:r>
            <a:r>
              <a:rPr lang="it-IT" altLang="it-IT" sz="6400" dirty="0">
                <a:latin typeface="+mj-lt"/>
              </a:rPr>
              <a:t>di sviluppo delle competenze delle Indicazioni nazionali </a:t>
            </a:r>
            <a:r>
              <a:rPr lang="it-IT" altLang="it-IT" sz="6400" dirty="0" smtClean="0">
                <a:latin typeface="+mj-lt"/>
              </a:rPr>
              <a:t>con riferimento </a:t>
            </a:r>
            <a:r>
              <a:rPr lang="it-IT" altLang="it-IT" sz="6400" dirty="0">
                <a:latin typeface="+mj-lt"/>
              </a:rPr>
              <a:t>alle tipologie in elenco ponderate sui due livelli di riferimento:</a:t>
            </a:r>
          </a:p>
          <a:p>
            <a:pPr marL="0" indent="0">
              <a:buFont typeface="Arial" charset="0"/>
              <a:buNone/>
            </a:pPr>
            <a:r>
              <a:rPr lang="it-IT" altLang="it-IT" sz="6400" dirty="0">
                <a:latin typeface="+mj-lt"/>
              </a:rPr>
              <a:t>a) questionario di comprensione di un testo a risposta chiusa e aperta;</a:t>
            </a:r>
          </a:p>
          <a:p>
            <a:pPr marL="0" indent="0">
              <a:buFont typeface="Arial" charset="0"/>
              <a:buNone/>
            </a:pPr>
            <a:r>
              <a:rPr lang="it-IT" altLang="it-IT" sz="6400" dirty="0">
                <a:latin typeface="+mj-lt"/>
              </a:rPr>
              <a:t>b) completamento di un testo in cui siano state omesse parole singole o gruppi di </a:t>
            </a:r>
            <a:r>
              <a:rPr lang="it-IT" altLang="it-IT" sz="6400" dirty="0" smtClean="0">
                <a:latin typeface="+mj-lt"/>
              </a:rPr>
              <a:t>parole, oppure </a:t>
            </a:r>
            <a:r>
              <a:rPr lang="it-IT" altLang="it-IT" sz="6400" dirty="0">
                <a:latin typeface="+mj-lt"/>
              </a:rPr>
              <a:t>riordino e riscrittura o trasformazione di un testo;</a:t>
            </a:r>
          </a:p>
          <a:p>
            <a:pPr marL="0" indent="0">
              <a:buFont typeface="Arial" charset="0"/>
              <a:buNone/>
            </a:pPr>
            <a:r>
              <a:rPr lang="it-IT" altLang="it-IT" sz="6400" dirty="0">
                <a:latin typeface="+mj-lt"/>
              </a:rPr>
              <a:t>c) elaborazione di un dialogo su traccia articolata che indichi chiaramente </a:t>
            </a:r>
            <a:r>
              <a:rPr lang="it-IT" altLang="it-IT" sz="6400" dirty="0" smtClean="0">
                <a:latin typeface="+mj-lt"/>
              </a:rPr>
              <a:t>situazione, personaggi </a:t>
            </a:r>
            <a:r>
              <a:rPr lang="it-IT" altLang="it-IT" sz="6400" dirty="0">
                <a:latin typeface="+mj-lt"/>
              </a:rPr>
              <a:t>e sviluppo degli argomenti;</a:t>
            </a:r>
          </a:p>
          <a:p>
            <a:pPr marL="0" indent="0">
              <a:buFont typeface="Arial" charset="0"/>
              <a:buNone/>
            </a:pPr>
            <a:r>
              <a:rPr lang="it-IT" altLang="it-IT" sz="6400" dirty="0">
                <a:latin typeface="+mj-lt"/>
              </a:rPr>
              <a:t>d) lettera o email personale su traccia riguardante argomenti di carattere familiare o </a:t>
            </a:r>
            <a:r>
              <a:rPr lang="it-IT" altLang="it-IT" sz="6400" dirty="0" smtClean="0">
                <a:latin typeface="+mj-lt"/>
              </a:rPr>
              <a:t>di vita </a:t>
            </a:r>
            <a:r>
              <a:rPr lang="it-IT" altLang="it-IT" sz="6400" dirty="0">
                <a:latin typeface="+mj-lt"/>
              </a:rPr>
              <a:t>quotidiana;</a:t>
            </a:r>
          </a:p>
          <a:p>
            <a:pPr marL="0" indent="0">
              <a:buFont typeface="Arial" charset="0"/>
              <a:buNone/>
            </a:pPr>
            <a:r>
              <a:rPr lang="it-IT" altLang="it-IT" sz="6400" dirty="0">
                <a:latin typeface="+mj-lt"/>
              </a:rPr>
              <a:t>e) sintesi di un testo che evidenzi gli elementi e le informazioni principali.</a:t>
            </a:r>
          </a:p>
          <a:p>
            <a:pPr marL="0" indent="0">
              <a:buFont typeface="Arial" charset="0"/>
              <a:buNone/>
            </a:pPr>
            <a:r>
              <a:rPr lang="it-IT" altLang="it-IT" sz="6400" dirty="0">
                <a:latin typeface="+mj-lt"/>
              </a:rPr>
              <a:t>4. Per le alunne e gli alunni che utilizzano le due ore settimanali di insegnamento </a:t>
            </a:r>
            <a:r>
              <a:rPr lang="it-IT" altLang="it-IT" sz="6400" dirty="0" smtClean="0">
                <a:latin typeface="+mj-lt"/>
              </a:rPr>
              <a:t>della seconda </a:t>
            </a:r>
            <a:r>
              <a:rPr lang="it-IT" altLang="it-IT" sz="6400" dirty="0">
                <a:latin typeface="+mj-lt"/>
              </a:rPr>
              <a:t>lingua comunitaria per il potenziamento </a:t>
            </a:r>
            <a:r>
              <a:rPr lang="it-IT" altLang="it-IT" sz="6400" dirty="0" smtClean="0">
                <a:latin typeface="+mj-lt"/>
              </a:rPr>
              <a:t>di </a:t>
            </a:r>
            <a:r>
              <a:rPr lang="it-IT" altLang="it-IT" sz="6400" dirty="0">
                <a:latin typeface="+mj-lt"/>
              </a:rPr>
              <a:t>inglese o per </a:t>
            </a:r>
            <a:r>
              <a:rPr lang="it-IT" altLang="it-IT" sz="6400" dirty="0" smtClean="0">
                <a:latin typeface="+mj-lt"/>
              </a:rPr>
              <a:t>potenziare l'italiano </a:t>
            </a:r>
            <a:r>
              <a:rPr lang="it-IT" altLang="it-IT" sz="6400" dirty="0">
                <a:latin typeface="+mj-lt"/>
              </a:rPr>
              <a:t>per gli alunni stranieri, la prova scritta fa riferimento ad una </a:t>
            </a:r>
            <a:r>
              <a:rPr lang="it-IT" altLang="it-IT" sz="6400" dirty="0" smtClean="0">
                <a:latin typeface="+mj-lt"/>
              </a:rPr>
              <a:t>sola lingua </a:t>
            </a:r>
            <a:r>
              <a:rPr lang="it-IT" altLang="it-IT" sz="6400" dirty="0">
                <a:latin typeface="+mj-lt"/>
              </a:rPr>
              <a:t>straniera.</a:t>
            </a:r>
          </a:p>
          <a:p>
            <a:pPr marL="0" indent="0">
              <a:buFont typeface="Arial" charset="0"/>
              <a:buNone/>
            </a:pPr>
            <a:r>
              <a:rPr lang="it-IT" altLang="it-IT" sz="6400" dirty="0">
                <a:latin typeface="+mj-lt"/>
              </a:rPr>
              <a:t>5. Nel giorno di effettuazione della prova la commissione sorteggia la traccia che </a:t>
            </a:r>
            <a:r>
              <a:rPr lang="it-IT" altLang="it-IT" sz="6400" dirty="0" smtClean="0">
                <a:latin typeface="+mj-lt"/>
              </a:rPr>
              <a:t>viene proposta ai candidati</a:t>
            </a:r>
            <a:endParaRPr lang="it-IT" altLang="it-IT" sz="20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smtClean="0">
                <a:latin typeface="Arial Narrow" pitchFamily="34" charset="0"/>
              </a:rPr>
              <a:t>Esame di fine I ciclo. Il DM 741/2017</a:t>
            </a:r>
            <a:endParaRPr lang="it-IT" sz="4000" b="1" dirty="0">
              <a:latin typeface="Arial Narrow" pitchFamily="34" charset="0"/>
            </a:endParaRPr>
          </a:p>
        </p:txBody>
      </p:sp>
      <p:sp>
        <p:nvSpPr>
          <p:cNvPr id="245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EB0E560-A8B2-4845-81A7-8711560CEDF0}" type="slidenum">
              <a:rPr lang="it-IT" altLang="it-IT" sz="1200" smtClean="0">
                <a:solidFill>
                  <a:srgbClr val="898989"/>
                </a:solidFill>
              </a:rPr>
              <a:pPr>
                <a:spcBef>
                  <a:spcPct val="0"/>
                </a:spcBef>
                <a:buFontTx/>
                <a:buNone/>
              </a:pPr>
              <a:t>19</a:t>
            </a:fld>
            <a:endParaRPr lang="it-IT" altLang="it-IT" sz="1200" smtClean="0">
              <a:solidFill>
                <a:srgbClr val="898989"/>
              </a:solidFill>
            </a:endParaRPr>
          </a:p>
        </p:txBody>
      </p:sp>
    </p:spTree>
    <p:extLst>
      <p:ext uri="{BB962C8B-B14F-4D97-AF65-F5344CB8AC3E}">
        <p14:creationId xmlns:p14="http://schemas.microsoft.com/office/powerpoint/2010/main" val="995806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sz="1800" b="1" dirty="0"/>
              <a:t>Il termine valutazione</a:t>
            </a:r>
            <a:r>
              <a:rPr lang="it-IT" sz="1800" dirty="0"/>
              <a:t> deriva dall’antico valuto, risalente al latino </a:t>
            </a:r>
            <a:r>
              <a:rPr lang="it-IT" sz="1800" i="1" dirty="0" err="1"/>
              <a:t>valitus</a:t>
            </a:r>
            <a:r>
              <a:rPr lang="it-IT" sz="1800" dirty="0"/>
              <a:t> (</a:t>
            </a:r>
            <a:r>
              <a:rPr lang="it-IT" sz="1800" i="1" dirty="0" err="1"/>
              <a:t>validus</a:t>
            </a:r>
            <a:r>
              <a:rPr lang="it-IT" sz="1800" dirty="0"/>
              <a:t>): essere forte, sano robusto. </a:t>
            </a:r>
            <a:r>
              <a:rPr lang="it-IT" sz="1800" i="1" dirty="0" err="1"/>
              <a:t>Valitus</a:t>
            </a:r>
            <a:r>
              <a:rPr lang="it-IT" sz="1800" dirty="0"/>
              <a:t> è il participio passato di </a:t>
            </a:r>
            <a:r>
              <a:rPr lang="it-IT" sz="1800" i="1" dirty="0" err="1"/>
              <a:t>Valeo</a:t>
            </a:r>
            <a:r>
              <a:rPr lang="it-IT" sz="1800" i="1" dirty="0"/>
              <a:t>, </a:t>
            </a:r>
            <a:r>
              <a:rPr lang="it-IT" sz="1800" i="1" dirty="0" err="1"/>
              <a:t>valére</a:t>
            </a:r>
            <a:r>
              <a:rPr lang="it-IT" sz="1800" dirty="0"/>
              <a:t>: essere forte, stare bene, avere valore, avere prezzo. Nel suo significato etimologico dunque il termine valutazione rinvia all’idea di attribuire un valore, di dare un peso, stimare, avere in considerazione</a:t>
            </a:r>
            <a:endParaRPr lang="it-IT" altLang="it-IT" sz="1800" b="1" dirty="0" smtClean="0">
              <a:latin typeface="Arial Narrow" pitchFamily="34" charset="0"/>
            </a:endParaRPr>
          </a:p>
          <a:p>
            <a:pPr marL="0" indent="0">
              <a:buFont typeface="Arial" charset="0"/>
              <a:buNone/>
            </a:pPr>
            <a:r>
              <a:rPr lang="it-IT" altLang="it-IT" sz="1800" b="1" dirty="0" smtClean="0">
                <a:latin typeface="Arial Narrow" pitchFamily="34" charset="0"/>
              </a:rPr>
              <a:t>Valutazione, secondo il vocabolario Treccani: «</a:t>
            </a:r>
            <a:r>
              <a:rPr lang="it-IT" sz="1800" dirty="0"/>
              <a:t>Determinazione del valore di cose e fatti di cui si debba tenere conto ai fini di un giudizio o di una decisione, di una classifica o graduatoria: </a:t>
            </a:r>
            <a:r>
              <a:rPr lang="it-IT" sz="1800" i="1" dirty="0"/>
              <a:t>v. delle prove in un processo</a:t>
            </a:r>
            <a:r>
              <a:rPr lang="it-IT" sz="1800" dirty="0"/>
              <a:t>; </a:t>
            </a:r>
            <a:r>
              <a:rPr lang="it-IT" sz="1800" i="1" dirty="0"/>
              <a:t>v. dei titoli in un concorso</a:t>
            </a:r>
            <a:r>
              <a:rPr lang="it-IT" sz="1800" dirty="0"/>
              <a:t>; </a:t>
            </a:r>
            <a:r>
              <a:rPr lang="it-IT" sz="1800" i="1" dirty="0"/>
              <a:t>v. delle prove orali e scritte di un esame</a:t>
            </a:r>
            <a:r>
              <a:rPr lang="it-IT" sz="1800" dirty="0"/>
              <a:t> e </a:t>
            </a:r>
            <a:r>
              <a:rPr lang="it-IT" sz="1800" i="1" dirty="0"/>
              <a:t>v. del profitto degli </a:t>
            </a:r>
            <a:r>
              <a:rPr lang="it-IT" sz="1800" i="1" dirty="0" smtClean="0"/>
              <a:t>allievi»</a:t>
            </a:r>
            <a:r>
              <a:rPr lang="it-IT" sz="1800" dirty="0"/>
              <a:t> </a:t>
            </a:r>
            <a:endParaRPr lang="it-IT" sz="1800" dirty="0" smtClean="0"/>
          </a:p>
          <a:p>
            <a:pPr marL="0" indent="0">
              <a:buFont typeface="Arial" charset="0"/>
              <a:buNone/>
            </a:pPr>
            <a:r>
              <a:rPr lang="it-IT" sz="1800" dirty="0" err="1" smtClean="0"/>
              <a:t>Barbier</a:t>
            </a:r>
            <a:r>
              <a:rPr lang="it-IT" sz="1800" dirty="0"/>
              <a:t> </a:t>
            </a:r>
            <a:r>
              <a:rPr lang="it-IT" sz="1800" dirty="0" smtClean="0"/>
              <a:t>distingue due </a:t>
            </a:r>
            <a:r>
              <a:rPr lang="it-IT" sz="1800" dirty="0"/>
              <a:t>momenti del processo valutativo: la fase istruttoria, nella quale colui che valuta raccoglie un insieme di dati ed informazioni che gli consentono di farsi un’idea della realtà da valutare (una rappresentazione fattuale, appunto, denominata nel linguaggio scolastico con termini come verifica, rilevazione, misurazione, osservazione, descrizione, etc.), e una fase di giudizio, nella quale colui che valuta esprime un giudizio di valore sulla realtà da valutare attraverso un determinato codice comunicativo (una rappresentazione codificata, appunto, denominata nel linguaggio scolastico con termini come giudizio, valutazione in senso stretto, interpretazione)</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Valutazione</a:t>
            </a:r>
            <a:endParaRPr lang="it-IT" sz="4400" b="1" dirty="0">
              <a:latin typeface="Arial Narrow" pitchFamily="34" charset="0"/>
            </a:endParaRPr>
          </a:p>
        </p:txBody>
      </p:sp>
      <p:sp>
        <p:nvSpPr>
          <p:cNvPr id="41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94BDF4C-8A6B-416B-A201-232BF8987C5B}"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extLst>
      <p:ext uri="{BB962C8B-B14F-4D97-AF65-F5344CB8AC3E}">
        <p14:creationId xmlns:p14="http://schemas.microsoft.com/office/powerpoint/2010/main" val="32337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contenuto 2"/>
          <p:cNvSpPr>
            <a:spLocks noGrp="1"/>
          </p:cNvSpPr>
          <p:nvPr>
            <p:ph idx="1"/>
          </p:nvPr>
        </p:nvSpPr>
        <p:spPr>
          <a:xfrm>
            <a:off x="1672005" y="1412876"/>
            <a:ext cx="7252188" cy="4824413"/>
          </a:xfrm>
        </p:spPr>
        <p:txBody>
          <a:bodyPr>
            <a:normAutofit/>
          </a:bodyPr>
          <a:lstStyle/>
          <a:p>
            <a:pPr marL="0" indent="0" algn="ctr">
              <a:buFont typeface="Arial" charset="0"/>
              <a:buNone/>
              <a:defRPr/>
            </a:pPr>
            <a:r>
              <a:rPr lang="it-IT" altLang="it-IT" sz="2000" b="1" dirty="0" smtClean="0">
                <a:latin typeface="Arial Narrow" pitchFamily="34" charset="0"/>
              </a:rPr>
              <a:t>Il Colloquio</a:t>
            </a:r>
          </a:p>
          <a:p>
            <a:pPr marL="0" indent="0">
              <a:buFont typeface="Arial" charset="0"/>
              <a:buNone/>
              <a:defRPr/>
            </a:pPr>
            <a:r>
              <a:rPr lang="it-IT" sz="2000" dirty="0" smtClean="0"/>
              <a:t>1. </a:t>
            </a:r>
            <a:r>
              <a:rPr lang="it-IT" sz="2000" dirty="0"/>
              <a:t>Il colloquio è finalizzato a valutare il livello di acquisizione delle </a:t>
            </a:r>
            <a:r>
              <a:rPr lang="it-IT" sz="2000" dirty="0" smtClean="0"/>
              <a:t>conoscenze, </a:t>
            </a:r>
            <a:r>
              <a:rPr lang="it-IT" sz="2000" dirty="0"/>
              <a:t>abilità e competenze descritte nel profilo finale dello studente previsto dalle Indicazioni nazionali per il curricolo della scuola </a:t>
            </a:r>
            <a:r>
              <a:rPr lang="it-IT" sz="2000" dirty="0" smtClean="0"/>
              <a:t>dell’infanzia </a:t>
            </a:r>
            <a:r>
              <a:rPr lang="it-IT" sz="2000" dirty="0"/>
              <a:t>e del primo ciclo di istruzione. </a:t>
            </a:r>
            <a:endParaRPr lang="it-IT" sz="2000" dirty="0" smtClean="0"/>
          </a:p>
          <a:p>
            <a:pPr marL="0" indent="0">
              <a:buFont typeface="Arial" charset="0"/>
              <a:buNone/>
              <a:defRPr/>
            </a:pPr>
            <a:r>
              <a:rPr lang="it-IT" sz="2000" dirty="0" smtClean="0"/>
              <a:t>2</a:t>
            </a:r>
            <a:r>
              <a:rPr lang="it-IT" sz="2000" dirty="0"/>
              <a:t>. Il colloquio </a:t>
            </a:r>
            <a:r>
              <a:rPr lang="it-IT" sz="2000" dirty="0" smtClean="0"/>
              <a:t>è </a:t>
            </a:r>
            <a:r>
              <a:rPr lang="it-IT" sz="2000" dirty="0"/>
              <a:t>condotto collegialmente </a:t>
            </a:r>
            <a:r>
              <a:rPr lang="it-IT" sz="2000" dirty="0" smtClean="0"/>
              <a:t>dalla sottocommissione</a:t>
            </a:r>
            <a:r>
              <a:rPr lang="it-IT" sz="2000" dirty="0"/>
              <a:t>, ponendo particolare attenzione alle capacità di argomentazione, di risoluzione di problemi, di pensiero critico e riflessivo, di collegamento organico e significativo tra le varie discipline di studio. </a:t>
            </a:r>
            <a:endParaRPr lang="it-IT" sz="2000" dirty="0" smtClean="0"/>
          </a:p>
          <a:p>
            <a:pPr marL="0" indent="0">
              <a:buFont typeface="Arial" charset="0"/>
              <a:buNone/>
              <a:defRPr/>
            </a:pPr>
            <a:r>
              <a:rPr lang="it-IT" sz="2000" dirty="0" smtClean="0"/>
              <a:t>3</a:t>
            </a:r>
            <a:r>
              <a:rPr lang="it-IT" sz="2000" dirty="0"/>
              <a:t>. Il colloquio tiene conto anche dei livelli di padronanza delle competenze connesse all'insegnamento di Cittadinanza e Costituzione. </a:t>
            </a:r>
            <a:endParaRPr lang="it-IT" sz="2000" dirty="0" smtClean="0"/>
          </a:p>
          <a:p>
            <a:pPr marL="0" indent="0">
              <a:buFont typeface="Arial" charset="0"/>
              <a:buNone/>
              <a:defRPr/>
            </a:pPr>
            <a:r>
              <a:rPr lang="it-IT" sz="2000" dirty="0" smtClean="0"/>
              <a:t>4</a:t>
            </a:r>
            <a:r>
              <a:rPr lang="it-IT" sz="2000" dirty="0"/>
              <a:t>. Per i percorsi ad indirizzo musicale è previsto anche lo svolgimento di una prova pratica di strumento.</a:t>
            </a:r>
            <a:endParaRPr lang="it-IT" altLang="it-IT" sz="20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000" b="1" dirty="0">
                <a:latin typeface="Arial Narrow" pitchFamily="34" charset="0"/>
              </a:rPr>
              <a:t>Esame di fine I ciclo. Il DM 741/2017</a:t>
            </a:r>
          </a:p>
        </p:txBody>
      </p:sp>
      <p:sp>
        <p:nvSpPr>
          <p:cNvPr id="2560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A1236A8-EF3E-402B-897B-3FFEA6819B09}" type="slidenum">
              <a:rPr lang="it-IT" altLang="it-IT" sz="1200" smtClean="0">
                <a:solidFill>
                  <a:srgbClr val="898989"/>
                </a:solidFill>
              </a:rPr>
              <a:pPr>
                <a:spcBef>
                  <a:spcPct val="0"/>
                </a:spcBef>
                <a:buFontTx/>
                <a:buNone/>
              </a:pPr>
              <a:t>20</a:t>
            </a:fld>
            <a:endParaRPr lang="it-IT" altLang="it-IT" sz="1200" smtClean="0">
              <a:solidFill>
                <a:srgbClr val="898989"/>
              </a:solidFill>
            </a:endParaRPr>
          </a:p>
        </p:txBody>
      </p:sp>
    </p:spTree>
    <p:extLst>
      <p:ext uri="{BB962C8B-B14F-4D97-AF65-F5344CB8AC3E}">
        <p14:creationId xmlns:p14="http://schemas.microsoft.com/office/powerpoint/2010/main" val="1891197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sz="1800" b="1" dirty="0" smtClean="0"/>
              <a:t>Gli </a:t>
            </a:r>
            <a:r>
              <a:rPr lang="it-IT" sz="1800" b="1" dirty="0"/>
              <a:t>scopi del processo </a:t>
            </a:r>
            <a:r>
              <a:rPr lang="it-IT" sz="1800" b="1" dirty="0" smtClean="0"/>
              <a:t>valutativo rispondono a </a:t>
            </a:r>
            <a:r>
              <a:rPr lang="it-IT" sz="1800" b="1" dirty="0"/>
              <a:t>una duplice logica</a:t>
            </a:r>
            <a:r>
              <a:rPr lang="it-IT" sz="1800" dirty="0"/>
              <a:t>: </a:t>
            </a:r>
            <a:endParaRPr lang="it-IT" sz="1800" dirty="0" smtClean="0"/>
          </a:p>
          <a:p>
            <a:r>
              <a:rPr lang="it-IT" sz="1800" dirty="0" smtClean="0"/>
              <a:t>una </a:t>
            </a:r>
            <a:r>
              <a:rPr lang="it-IT" sz="1800" dirty="0"/>
              <a:t>logica di </a:t>
            </a:r>
            <a:r>
              <a:rPr lang="it-IT" sz="1800" dirty="0" smtClean="0"/>
              <a:t>controllo secondo cui </a:t>
            </a:r>
            <a:r>
              <a:rPr lang="it-IT" sz="1800" dirty="0"/>
              <a:t>la valutazione </a:t>
            </a:r>
            <a:r>
              <a:rPr lang="it-IT" sz="1800" dirty="0" smtClean="0"/>
              <a:t> accerta la </a:t>
            </a:r>
            <a:r>
              <a:rPr lang="it-IT" sz="1800" dirty="0"/>
              <a:t>natura e </a:t>
            </a:r>
            <a:r>
              <a:rPr lang="it-IT" sz="1800" dirty="0" smtClean="0"/>
              <a:t>il </a:t>
            </a:r>
            <a:r>
              <a:rPr lang="it-IT" sz="1800" dirty="0"/>
              <a:t>valore di un evento </a:t>
            </a:r>
            <a:r>
              <a:rPr lang="it-IT" sz="1800" dirty="0" smtClean="0"/>
              <a:t>ai fini della rendicontazione </a:t>
            </a:r>
            <a:r>
              <a:rPr lang="it-IT" sz="1800" dirty="0"/>
              <a:t>sociale dei suoi risultati. In una prospettiva di rapporti gerarchici tra i soggetti coinvolti, la valutazione serve a verificare la conformità delle azioni messe in atto con le prescrizioni normative e gli esiti attesi e a sanzionare – in positivo o in negativo – i comportamenti accertati. </a:t>
            </a:r>
            <a:endParaRPr lang="it-IT" sz="1800" dirty="0" smtClean="0"/>
          </a:p>
          <a:p>
            <a:r>
              <a:rPr lang="it-IT" sz="1800" dirty="0" smtClean="0"/>
              <a:t>una </a:t>
            </a:r>
            <a:r>
              <a:rPr lang="it-IT" sz="1800" dirty="0"/>
              <a:t>logica di sviluppo, che caratterizza la valutazione come dispositivo di retroazione, utile a regolare ed orientare l’azione del soggetto. </a:t>
            </a:r>
            <a:r>
              <a:rPr lang="it-IT" sz="1800" dirty="0" smtClean="0"/>
              <a:t>La </a:t>
            </a:r>
            <a:r>
              <a:rPr lang="it-IT" sz="1800" dirty="0"/>
              <a:t>valutazione serve a orientare lo sviluppo di un’azione progettuale attraverso la valorizzazione delle sue caratteristiche e la promozione di linee di </a:t>
            </a:r>
            <a:r>
              <a:rPr lang="it-IT" sz="1800" dirty="0" smtClean="0"/>
              <a:t>miglioramento.</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3600" b="1" dirty="0" smtClean="0">
                <a:latin typeface="Arial Narrow" pitchFamily="34" charset="0"/>
              </a:rPr>
              <a:t>Perché </a:t>
            </a:r>
            <a:r>
              <a:rPr lang="it-IT" sz="3600" b="1" dirty="0">
                <a:latin typeface="Arial Narrow" pitchFamily="34" charset="0"/>
              </a:rPr>
              <a:t>si </a:t>
            </a:r>
            <a:r>
              <a:rPr lang="it-IT" sz="3600" b="1" dirty="0" smtClean="0">
                <a:latin typeface="Arial Narrow" pitchFamily="34" charset="0"/>
              </a:rPr>
              <a:t>valuta?</a:t>
            </a:r>
            <a:endParaRPr lang="it-IT" sz="3600" b="1" dirty="0">
              <a:latin typeface="Arial Narrow" pitchFamily="34" charset="0"/>
            </a:endParaRPr>
          </a:p>
        </p:txBody>
      </p:sp>
      <p:sp>
        <p:nvSpPr>
          <p:cNvPr id="51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776CA18-4168-432C-953E-E9AFAD4B67A7}"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518509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2400" dirty="0" smtClean="0">
                <a:latin typeface="Arial Narrow" panose="020B0606020202030204" pitchFamily="34" charset="0"/>
              </a:rPr>
              <a:t>Sono attualmente codificati, in maniera più o meno puntuale, quattro ambiti di valutazione:</a:t>
            </a:r>
          </a:p>
          <a:p>
            <a:pPr>
              <a:defRPr/>
            </a:pPr>
            <a:r>
              <a:rPr lang="it-IT" altLang="it-IT" sz="2400" dirty="0">
                <a:latin typeface="Arial Narrow" panose="020B0606020202030204" pitchFamily="34" charset="0"/>
              </a:rPr>
              <a:t>Gli alunni</a:t>
            </a:r>
          </a:p>
          <a:p>
            <a:pPr>
              <a:defRPr/>
            </a:pPr>
            <a:r>
              <a:rPr lang="it-IT" altLang="it-IT" sz="2400" dirty="0" smtClean="0">
                <a:latin typeface="Arial Narrow" panose="020B0606020202030204" pitchFamily="34" charset="0"/>
              </a:rPr>
              <a:t>Le istituzioni scolastiche.</a:t>
            </a:r>
          </a:p>
          <a:p>
            <a:pPr>
              <a:defRPr/>
            </a:pPr>
            <a:r>
              <a:rPr lang="it-IT" altLang="it-IT" sz="2400" dirty="0" smtClean="0">
                <a:latin typeface="Arial Narrow" panose="020B0606020202030204" pitchFamily="34" charset="0"/>
              </a:rPr>
              <a:t>I dirigenti scolastici</a:t>
            </a:r>
          </a:p>
          <a:p>
            <a:pPr>
              <a:defRPr/>
            </a:pPr>
            <a:r>
              <a:rPr lang="it-IT" altLang="it-IT" sz="2400" dirty="0" smtClean="0">
                <a:latin typeface="Arial Narrow" panose="020B0606020202030204" pitchFamily="34" charset="0"/>
              </a:rPr>
              <a:t>Il personale docente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400" b="1" dirty="0" smtClean="0">
                <a:latin typeface="Arial Narrow" pitchFamily="34" charset="0"/>
              </a:rPr>
              <a:t>Gli ambiti della valutazione del/nel sistema scolastico</a:t>
            </a:r>
            <a:endParaRPr lang="it-IT" sz="24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3007000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egnaposto contenuto 2"/>
          <p:cNvSpPr>
            <a:spLocks noGrp="1"/>
          </p:cNvSpPr>
          <p:nvPr>
            <p:ph idx="1"/>
          </p:nvPr>
        </p:nvSpPr>
        <p:spPr>
          <a:xfrm>
            <a:off x="1672004" y="1600200"/>
            <a:ext cx="3165231" cy="4997450"/>
          </a:xfrm>
        </p:spPr>
        <p:txBody>
          <a:bodyPr>
            <a:normAutofit/>
          </a:bodyPr>
          <a:lstStyle/>
          <a:p>
            <a:pPr marL="0" indent="0">
              <a:buFont typeface="Arial" charset="0"/>
              <a:buNone/>
            </a:pPr>
            <a:r>
              <a:rPr lang="it-IT" altLang="it-IT" sz="1800" dirty="0" smtClean="0">
                <a:latin typeface="Arial Narrow" panose="020B0606020202030204" pitchFamily="34" charset="0"/>
              </a:rPr>
              <a:t>1. La valutazione ha per oggetto il processo formativo e i </a:t>
            </a:r>
            <a:r>
              <a:rPr lang="it-IT" altLang="it-IT" sz="1800" b="1" dirty="0" smtClean="0">
                <a:latin typeface="Arial Narrow" panose="020B0606020202030204" pitchFamily="34" charset="0"/>
              </a:rPr>
              <a:t>risultati di apprendimento</a:t>
            </a:r>
            <a:r>
              <a:rPr lang="it-IT" altLang="it-IT" sz="1800" dirty="0" smtClean="0">
                <a:latin typeface="Arial Narrow" panose="020B0606020202030204" pitchFamily="34" charset="0"/>
              </a:rPr>
              <a:t> delle alunne e degli alunni, delle studentesse e degli studenti delle istituzioni scolastiche del sistema nazionale di istruzione e formazione, ha finalità formativa ed educativa e </a:t>
            </a:r>
            <a:r>
              <a:rPr lang="it-IT" altLang="it-IT" sz="1800" b="1" dirty="0" smtClean="0">
                <a:latin typeface="Arial Narrow" panose="020B0606020202030204" pitchFamily="34" charset="0"/>
              </a:rPr>
              <a:t>concorre al miglioramento degli apprendimenti e al successo formativo </a:t>
            </a:r>
            <a:r>
              <a:rPr lang="it-IT" altLang="it-IT" sz="1800" dirty="0" smtClean="0">
                <a:latin typeface="Arial Narrow" panose="020B0606020202030204" pitchFamily="34" charset="0"/>
              </a:rPr>
              <a:t>degli stessi, documenta lo sviluppo dell'identità personale e promuove la autovalutazione di ciascuno in relazione alle acquisizioni di conoscenze, abilità e competenze</a:t>
            </a:r>
            <a:endParaRPr lang="it-IT" altLang="it-IT" sz="1800" b="1" dirty="0" smtClean="0">
              <a:solidFill>
                <a:srgbClr val="000000"/>
              </a:solidFill>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686658"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Come si valuta? </a:t>
            </a:r>
            <a:r>
              <a:rPr lang="it-IT" sz="4400" b="1" dirty="0" err="1" smtClean="0">
                <a:latin typeface="Arial Narrow" pitchFamily="34" charset="0"/>
              </a:rPr>
              <a:t>dLgs</a:t>
            </a:r>
            <a:r>
              <a:rPr lang="it-IT" sz="4400" b="1" dirty="0" smtClean="0">
                <a:latin typeface="Arial Narrow" pitchFamily="34" charset="0"/>
              </a:rPr>
              <a:t> </a:t>
            </a:r>
            <a:r>
              <a:rPr lang="it-IT" sz="4400" b="1" dirty="0">
                <a:latin typeface="Arial Narrow" pitchFamily="34" charset="0"/>
              </a:rPr>
              <a:t>62/2017</a:t>
            </a:r>
          </a:p>
        </p:txBody>
      </p:sp>
      <p:sp>
        <p:nvSpPr>
          <p:cNvPr id="20582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B6C9981-3426-4ACA-B266-3E0AF3EA93C6}"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
        <p:nvSpPr>
          <p:cNvPr id="9" name="Rettangolo 8"/>
          <p:cNvSpPr/>
          <p:nvPr/>
        </p:nvSpPr>
        <p:spPr>
          <a:xfrm>
            <a:off x="4970585" y="1628775"/>
            <a:ext cx="3789485" cy="4247317"/>
          </a:xfrm>
          <a:prstGeom prst="rect">
            <a:avLst/>
          </a:prstGeom>
        </p:spPr>
        <p:txBody>
          <a:bodyPr>
            <a:spAutoFit/>
          </a:bodyPr>
          <a:lstStyle/>
          <a:p>
            <a:pPr>
              <a:defRPr/>
            </a:pPr>
            <a:r>
              <a:rPr lang="it-IT" dirty="0">
                <a:latin typeface="Arial Narrow" panose="020B0606020202030204" pitchFamily="34" charset="0"/>
              </a:rPr>
              <a:t>La valutazione ha per oggetto il processo di apprendimento, il comportamento e </a:t>
            </a:r>
            <a:r>
              <a:rPr lang="it-IT" b="1" dirty="0">
                <a:latin typeface="Arial Narrow" panose="020B0606020202030204" pitchFamily="34" charset="0"/>
              </a:rPr>
              <a:t>il rendimento scolastico complessivo degli alunni</a:t>
            </a:r>
            <a:r>
              <a:rPr lang="it-IT" dirty="0">
                <a:latin typeface="Arial Narrow" panose="020B0606020202030204" pitchFamily="34" charset="0"/>
              </a:rPr>
              <a:t>. La valutazione concorre, con la sua finalità anche formativa e attraverso l'individuazione delle potenzialità e delle carenze di ciascun alunno, ai processi di autovalutazione degli alunni medesimi, al miglioramento dei livelli di conoscenza e al successo formativo, anche in coerenza con l'obiettivo dell'apprendimento permanente di cui alla «Strategia di Lisbona nel settore dell'istruzione e della formazione», adottata dal Consiglio europeo con raccomandazione del 23 e 24 marzo 2000.</a:t>
            </a:r>
          </a:p>
        </p:txBody>
      </p:sp>
      <p:sp>
        <p:nvSpPr>
          <p:cNvPr id="205831" name="CasellaDiTesto 9"/>
          <p:cNvSpPr txBox="1">
            <a:spLocks noChangeArrowheads="1"/>
          </p:cNvSpPr>
          <p:nvPr/>
        </p:nvSpPr>
        <p:spPr bwMode="auto">
          <a:xfrm>
            <a:off x="2511669" y="1341438"/>
            <a:ext cx="16594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it-IT" altLang="it-IT" b="1"/>
              <a:t>DLgs 62/2017</a:t>
            </a:r>
          </a:p>
        </p:txBody>
      </p:sp>
      <p:sp>
        <p:nvSpPr>
          <p:cNvPr id="205832" name="CasellaDiTesto 10"/>
          <p:cNvSpPr txBox="1">
            <a:spLocks noChangeArrowheads="1"/>
          </p:cNvSpPr>
          <p:nvPr/>
        </p:nvSpPr>
        <p:spPr bwMode="auto">
          <a:xfrm>
            <a:off x="5767754" y="1341438"/>
            <a:ext cx="16722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it-IT" altLang="it-IT" b="1"/>
              <a:t>dPR 122/2009</a:t>
            </a:r>
          </a:p>
        </p:txBody>
      </p:sp>
    </p:spTree>
    <p:extLst>
      <p:ext uri="{BB962C8B-B14F-4D97-AF65-F5344CB8AC3E}">
        <p14:creationId xmlns:p14="http://schemas.microsoft.com/office/powerpoint/2010/main" val="2789918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2000" dirty="0" smtClean="0">
                <a:latin typeface="Arial Narrow" pitchFamily="34" charset="0"/>
              </a:rPr>
              <a:t>Per favorire i rapporti scuola-famiglia, le istituzioni scolastiche adottano modalità di comunicazione efficaci e trasparenti.</a:t>
            </a:r>
          </a:p>
          <a:p>
            <a:pPr marL="0" indent="0">
              <a:buFont typeface="Arial" charset="0"/>
              <a:buNone/>
            </a:pPr>
            <a:r>
              <a:rPr lang="it-IT" altLang="it-IT" sz="2000" dirty="0" smtClean="0">
                <a:latin typeface="Arial Narrow" pitchFamily="34" charset="0"/>
              </a:rPr>
              <a:t>L'istituzione scolastica certifica l'acquisizione delle competenze anche al fine di favorire l'orientamento per la prosecuzione degli studi.</a:t>
            </a:r>
          </a:p>
          <a:p>
            <a:pPr marL="0" indent="0">
              <a:buFont typeface="Arial" charset="0"/>
              <a:buNone/>
            </a:pPr>
            <a:r>
              <a:rPr lang="it-IT" altLang="it-IT" sz="2000" dirty="0" smtClean="0">
                <a:latin typeface="Arial Narrow" pitchFamily="34" charset="0"/>
              </a:rPr>
              <a:t>La valutazione del comportamento si riferisce allo sviluppo delle competenze di cittadinanza.</a:t>
            </a:r>
          </a:p>
          <a:p>
            <a:pPr marL="0" indent="0">
              <a:buFont typeface="Arial" charset="0"/>
              <a:buNone/>
            </a:pPr>
            <a:r>
              <a:rPr lang="it-IT" altLang="it-IT" sz="2000" dirty="0" smtClean="0">
                <a:latin typeface="Arial Narrow" pitchFamily="34" charset="0"/>
              </a:rPr>
              <a:t>La valutazione è  espressa  con votazioni in decimi che indicano differenti livelli di apprendimento.</a:t>
            </a:r>
          </a:p>
          <a:p>
            <a:pPr marL="0" indent="0">
              <a:buFont typeface="Arial" charset="0"/>
              <a:buNone/>
            </a:pPr>
            <a:r>
              <a:rPr lang="it-IT" altLang="it-IT" sz="2000" dirty="0" smtClean="0">
                <a:latin typeface="Arial Narrow" pitchFamily="34" charset="0"/>
              </a:rPr>
              <a:t>L'istituzione scolastica attiva strategie per il miglioramento dei livelli di apprendimento parzialmente raggiunti o in via di prima acquisizione.</a:t>
            </a:r>
          </a:p>
          <a:p>
            <a:pPr marL="0" indent="0">
              <a:buFont typeface="Arial" charset="0"/>
              <a:buNone/>
            </a:pPr>
            <a:r>
              <a:rPr lang="it-IT" altLang="it-IT" sz="2000" dirty="0" smtClean="0">
                <a:latin typeface="Arial Narrow" pitchFamily="34" charset="0"/>
              </a:rPr>
              <a:t>La valutazione è effettuata collegialmente dai docenti contitolari della classe ovvero dal consiglio di classe.</a:t>
            </a:r>
          </a:p>
          <a:p>
            <a:pPr marL="0" indent="0">
              <a:buFont typeface="Arial" charset="0"/>
              <a:buNone/>
            </a:pPr>
            <a:r>
              <a:rPr lang="it-IT" altLang="it-IT" sz="2000" dirty="0" smtClean="0">
                <a:latin typeface="Arial Narrow" pitchFamily="34" charset="0"/>
              </a:rPr>
              <a:t>I minori con cittadinanza non italiana presenti sul territorio nazionale hanno diritto all'istruzione e sono valutati nelle forme e nei modi previsti per i cittadini italiani.</a:t>
            </a:r>
            <a:endParaRPr lang="it-IT" altLang="it-IT" sz="20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latin typeface="Arial Narrow" pitchFamily="34" charset="0"/>
              </a:rPr>
              <a:t>dLgs</a:t>
            </a:r>
            <a:r>
              <a:rPr lang="it-IT" sz="4400" b="1" dirty="0">
                <a:latin typeface="Arial Narrow" pitchFamily="34" charset="0"/>
              </a:rPr>
              <a:t> 62/2017</a:t>
            </a:r>
          </a:p>
        </p:txBody>
      </p:sp>
      <p:sp>
        <p:nvSpPr>
          <p:cNvPr id="20685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74DA3B8-0DBF-42D2-BD95-E9AAEF82809C}"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3219159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2"/>
          <p:cNvSpPr>
            <a:spLocks noGrp="1"/>
          </p:cNvSpPr>
          <p:nvPr>
            <p:ph idx="1"/>
          </p:nvPr>
        </p:nvSpPr>
        <p:spPr>
          <a:xfrm>
            <a:off x="1672005" y="1600201"/>
            <a:ext cx="7252188" cy="4525963"/>
          </a:xfrm>
        </p:spPr>
        <p:txBody>
          <a:bodyPr>
            <a:normAutofit fontScale="85000" lnSpcReduction="10000"/>
          </a:bodyPr>
          <a:lstStyle/>
          <a:p>
            <a:pPr marL="0" indent="0">
              <a:buFont typeface="Arial" charset="0"/>
              <a:buNone/>
            </a:pPr>
            <a:r>
              <a:rPr lang="it-IT" altLang="it-IT" sz="1800" b="1" dirty="0" smtClean="0">
                <a:latin typeface="Arial Narrow" pitchFamily="34" charset="0"/>
              </a:rPr>
              <a:t>Alla base della valutazione del I ciclo sono le Indicazioni Nazionali 2012.</a:t>
            </a:r>
          </a:p>
          <a:p>
            <a:pPr marL="0" indent="0">
              <a:buFont typeface="Arial" charset="0"/>
              <a:buNone/>
            </a:pPr>
            <a:r>
              <a:rPr lang="it-IT" altLang="it-IT" sz="1800" b="1" dirty="0" smtClean="0">
                <a:latin typeface="Arial Narrow" pitchFamily="34" charset="0"/>
              </a:rPr>
              <a:t>Sullo sfondo:</a:t>
            </a:r>
          </a:p>
          <a:p>
            <a:pPr>
              <a:buFont typeface="+mj-lt"/>
              <a:buAutoNum type="arabicPeriod"/>
            </a:pPr>
            <a:r>
              <a:rPr lang="it-IT" altLang="it-IT" sz="1800" dirty="0" smtClean="0">
                <a:latin typeface="Arial Narrow" pitchFamily="34" charset="0"/>
              </a:rPr>
              <a:t>il Profilo delle competenze al termine del I ciclo di istruzione, che delinea un quadro generale dell’alunno «come dovrebbe essere» in uscita dal I ciclo;</a:t>
            </a:r>
          </a:p>
          <a:p>
            <a:pPr>
              <a:buFont typeface="+mj-lt"/>
              <a:buAutoNum type="arabicPeriod"/>
            </a:pPr>
            <a:r>
              <a:rPr lang="it-IT" altLang="it-IT" sz="1800" dirty="0">
                <a:latin typeface="Arial Narrow" pitchFamily="34" charset="0"/>
              </a:rPr>
              <a:t>i</a:t>
            </a:r>
            <a:r>
              <a:rPr lang="it-IT" altLang="it-IT" sz="1800" dirty="0" smtClean="0">
                <a:latin typeface="Arial Narrow" pitchFamily="34" charset="0"/>
              </a:rPr>
              <a:t>l raggiungimento dei traguardi di competenza (disciplinari), fissati al termine della scuola dell’infanzia, della scuola primaria e della scuola secondaria di I grado, che delineano le competenze utili a frequentare il grado successivo.</a:t>
            </a:r>
          </a:p>
          <a:p>
            <a:pPr marL="0" indent="0">
              <a:buFont typeface="Arial" charset="0"/>
              <a:buNone/>
            </a:pPr>
            <a:r>
              <a:rPr lang="it-IT" altLang="it-IT" sz="1800" b="1" dirty="0" smtClean="0">
                <a:latin typeface="Arial Narrow" pitchFamily="34" charset="0"/>
              </a:rPr>
              <a:t>Anno per anno la scuola valuta il raggiungimento degli obiettivi di apprendimento, arricchiti dalle Istituzioni scolastiche nel Curriculum di istituto e dettagliati nelle programmazioni</a:t>
            </a:r>
            <a:r>
              <a:rPr lang="it-IT" altLang="it-IT" sz="1800" dirty="0" smtClean="0">
                <a:latin typeface="Arial Narrow" pitchFamily="34" charset="0"/>
              </a:rPr>
              <a:t> </a:t>
            </a:r>
          </a:p>
          <a:p>
            <a:r>
              <a:rPr lang="it-IT" altLang="it-IT" sz="1800" dirty="0" smtClean="0">
                <a:latin typeface="Arial Narrow" pitchFamily="34" charset="0"/>
              </a:rPr>
              <a:t>«</a:t>
            </a:r>
            <a:r>
              <a:rPr lang="it-IT" sz="1800" dirty="0" smtClean="0"/>
              <a:t>Gli </a:t>
            </a:r>
            <a:r>
              <a:rPr lang="it-IT" sz="1800" dirty="0"/>
              <a:t>obiettivi di apprendimento individuano campi del sapere, conoscenze e abilità ritenuti indispensabili al fine di raggiungere i traguardi per lo sviluppo delle competenze. Essi sono utilizzati dalle scuole e dai docenti nella loro attività di progettazione didattica, con attenzione alle condizioni di contesto, didattiche e organizzative mirando ad un insegnamento ricco ed </a:t>
            </a:r>
            <a:r>
              <a:rPr lang="it-IT" sz="1800" dirty="0" smtClean="0"/>
              <a:t>efficace. Gli </a:t>
            </a:r>
            <a:r>
              <a:rPr lang="it-IT" sz="1800" dirty="0"/>
              <a:t>obiettivi sono organizzati in nuclei tematici e definiti in relazione a periodi didattici lunghi: l’intero triennio della scuola dell’infanzia, l’intero quinquennio della scuola primaria, l’intero triennio della scuola secondaria di primo grado. </a:t>
            </a:r>
            <a:r>
              <a:rPr lang="it-IT" sz="1800" b="1" dirty="0"/>
              <a:t>Per garantire una più efficace progressione degli apprendimenti nella scuola primaria gli obiettivi di italiano, lingua inglese e seconda lingua comunitaria, storia, geografia, matematica e scienze sono indicati anche al termine della terza classe</a:t>
            </a:r>
            <a:r>
              <a:rPr lang="it-IT" sz="1800" dirty="0" smtClean="0"/>
              <a:t>.» </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Cosa si valuta nel I ciclo?</a:t>
            </a:r>
            <a:endParaRPr lang="it-IT" sz="4400" b="1" dirty="0">
              <a:latin typeface="Arial Narrow" pitchFamily="34" charset="0"/>
            </a:endParaRPr>
          </a:p>
        </p:txBody>
      </p:sp>
      <p:sp>
        <p:nvSpPr>
          <p:cNvPr id="41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94BDF4C-8A6B-416B-A201-232BF8987C5B}"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2982265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a:xfrm>
            <a:off x="1672005" y="1600201"/>
            <a:ext cx="7252188" cy="4525963"/>
          </a:xfrm>
        </p:spPr>
        <p:txBody>
          <a:bodyPr>
            <a:normAutofit fontScale="55000" lnSpcReduction="20000"/>
          </a:bodyPr>
          <a:lstStyle/>
          <a:p>
            <a:pPr marL="0" indent="0">
              <a:buFont typeface="Arial" charset="0"/>
              <a:buNone/>
            </a:pPr>
            <a:r>
              <a:rPr lang="it-IT" altLang="it-IT" sz="1800" dirty="0" smtClean="0">
                <a:latin typeface="Arial Narrow" pitchFamily="34" charset="0"/>
              </a:rPr>
              <a:t>Contenuto nelle Indicazioni Nazionali del I ciclo 2012:</a:t>
            </a:r>
          </a:p>
          <a:p>
            <a:r>
              <a:rPr lang="it-IT" altLang="it-IT" sz="1800" dirty="0" smtClean="0">
                <a:latin typeface="Arial Narrow" pitchFamily="34" charset="0"/>
              </a:rPr>
              <a:t>«</a:t>
            </a:r>
            <a:r>
              <a:rPr lang="it-IT" sz="1800" dirty="0"/>
              <a:t>Lo studente al termine del primo ciclo, attraverso gli apprendimenti sviluppati a scuola, lo studio personale, le esperienze educative vissute in famiglia e nella comunità, è in grado di iniziare ad affrontare in autonomia e con responsabilità, le situazioni di vita tipiche della propria età, riflettendo ed esprimendo la propria personalità in tutte le sue dimensioni.</a:t>
            </a:r>
          </a:p>
          <a:p>
            <a:r>
              <a:rPr lang="it-IT" sz="1800" dirty="0"/>
              <a:t>Ha consapevolezza delle proprie potenzialità e dei propri limiti, utilizza gli strumenti di conoscenza per comprendere se stesso e gli altri, per riconoscere ed apprezzare le diverse identità, le tradizioni culturali e religiose, in un’ottica di dialogo e di rispetto reciproco. Interpreta i sistemi simbolici e culturali della società, orienta le proprie scelte in modo consapevole, rispetta le regole condivise, collabora con gli altri per la costruzione del bene comune esprimendo le proprie personali opinioni e sensibilità. Si impegna per portare a compimento il lavoro iniziato da solo o insieme ad altri.</a:t>
            </a:r>
          </a:p>
          <a:p>
            <a:r>
              <a:rPr lang="it-IT" sz="1800" dirty="0"/>
              <a:t>Dimostra una padronanza della lingua italiana tale da consentirgli di comprendere enunciati e testi di una certa complessità, di esprimere le proprie idee, di adottare un registro linguistico appropriato alle diverse situazioni. </a:t>
            </a:r>
          </a:p>
          <a:p>
            <a:r>
              <a:rPr lang="it-IT" sz="1800" dirty="0"/>
              <a:t>Nell’incontro con persone di diverse nazionalità è in grado di esprimersi a livello elementare in lingua inglese e di affrontare una comunicazione essenziale, in semplici situazioni di vita quotidiana, in una seconda lingua europea.</a:t>
            </a:r>
          </a:p>
          <a:p>
            <a:r>
              <a:rPr lang="it-IT" sz="1800" dirty="0"/>
              <a:t>Utilizza la lingua inglese nell’uso delle tecnologie dell’informazione e della comunicazione.</a:t>
            </a:r>
          </a:p>
          <a:p>
            <a:r>
              <a:rPr lang="it-IT" sz="1800" dirty="0"/>
              <a:t>Le sue conoscenze matematiche e scientifico-tecnologiche gli consentono di analizzare dati e fatti della realtà e di verificare l’attendibilità delle analisi quantitative e statistiche proposte da altri. Il possesso di un pensiero razionale gli consente di affrontare problemi e situazioni sulla base di elementi certi e di avere consapevolezza dei limiti delle affermazioni che riguardano questioni complesse che non si prestano a spiegazioni univoche.</a:t>
            </a:r>
          </a:p>
          <a:p>
            <a:r>
              <a:rPr lang="it-IT" sz="1800" dirty="0"/>
              <a:t>Si orienta nello spazio e nel tempo dando espressione a curiosità e ricerca di senso; osserva ed interpreta ambienti, fatti, fenomeni e produzioni artistiche.</a:t>
            </a:r>
          </a:p>
          <a:p>
            <a:r>
              <a:rPr lang="it-IT" sz="1800" dirty="0"/>
              <a:t>Ha buone competenze digitali, usa con consapevolezza le tecnologie della comunicazione per ricercare e analizzare dati ed informazioni, per distinguere informazioni attendibili da quelle che necessitano di approfondimento, di controllo e di verifica e per interagire con soggetti diversi nel mondo.</a:t>
            </a:r>
          </a:p>
          <a:p>
            <a:r>
              <a:rPr lang="it-IT" sz="1800" dirty="0"/>
              <a:t>Possiede un patrimonio di conoscenze e nozioni di base ed è allo stesso tempo capace di ricercare e di procurarsi velocemente nuove informazioni ed impegnarsi in nuovi apprendimenti anche in modo autonomo. </a:t>
            </a:r>
          </a:p>
          <a:p>
            <a:r>
              <a:rPr lang="it-IT" sz="1800" dirty="0"/>
              <a:t>Ha cura e rispetto di sé, come presupposto di un sano e corretto stile di vita. Assimila il senso e la necessità del rispetto della convivenza civile. Ha attenzione per le funzioni pubbliche alle quali partecipa nelle diverse forme in cui questo può avvenire: momenti educativi informali e non formali, esposizione pubblica del proprio lavoro, occasioni rituali nelle comunità che frequenta, azioni di solidarietà, manifestazioni sportive non agonistiche, volontariato, ecc.</a:t>
            </a:r>
          </a:p>
          <a:p>
            <a:r>
              <a:rPr lang="it-IT" sz="1800" dirty="0"/>
              <a:t>Dimostra originalità e spirito di iniziativa. Si assume le proprie responsabilità e chiede aiuto quando si trova in difficoltà e sa fornire aiuto a chi lo chiede. </a:t>
            </a:r>
          </a:p>
          <a:p>
            <a:r>
              <a:rPr lang="it-IT" sz="1800" dirty="0"/>
              <a:t>In relazione alle proprie potenzialità e al proprio talento si impegna in campi espressivi, motori ed artistici che gli sono congeniali. È disposto ad analizzare se stesso e a misurarsi con le novità e gli imprevisti</a:t>
            </a:r>
            <a:r>
              <a:rPr lang="it-IT" sz="1800" dirty="0" smtClean="0"/>
              <a:t>.»</a:t>
            </a:r>
            <a:endParaRPr lang="it-IT" sz="1800" dirty="0"/>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2000" b="1" dirty="0" smtClean="0">
                <a:latin typeface="Arial Narrow" pitchFamily="34" charset="0"/>
              </a:rPr>
              <a:t>Il profilo generale dello studente al termine del I ciclo di istruzione</a:t>
            </a:r>
            <a:endParaRPr lang="it-IT" sz="2000" b="1" dirty="0">
              <a:latin typeface="Arial Narrow" pitchFamily="34" charset="0"/>
            </a:endParaRPr>
          </a:p>
        </p:txBody>
      </p:sp>
      <p:sp>
        <p:nvSpPr>
          <p:cNvPr id="51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776CA18-4168-432C-953E-E9AFAD4B67A7}"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1233934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600" b="1" dirty="0" smtClean="0">
                <a:latin typeface="Arial Narrow" panose="020B0606020202030204" pitchFamily="34" charset="0"/>
              </a:rPr>
              <a:t>Competenze chiave e di cittadinanza europee, la cui certificazione è compilata al termine della primaria e al termine del I ciclo</a:t>
            </a:r>
            <a:r>
              <a:rPr lang="it-IT" altLang="it-IT" sz="1600" dirty="0" smtClean="0">
                <a:latin typeface="Arial Narrow" panose="020B0606020202030204" pitchFamily="34" charset="0"/>
              </a:rPr>
              <a:t>. </a:t>
            </a:r>
          </a:p>
          <a:p>
            <a:pPr>
              <a:defRPr/>
            </a:pPr>
            <a:r>
              <a:rPr lang="it-IT" altLang="it-IT" sz="1600" dirty="0" smtClean="0">
                <a:latin typeface="Arial Narrow" panose="020B0606020202030204" pitchFamily="34" charset="0"/>
              </a:rPr>
              <a:t>Si tratta delle </a:t>
            </a:r>
            <a:r>
              <a:rPr lang="it-IT" altLang="it-IT" sz="1600" u="sng" dirty="0">
                <a:latin typeface="Arial Narrow" panose="020B0606020202030204" pitchFamily="34" charset="0"/>
              </a:rPr>
              <a:t>competenze-chiave per l’apprendimento permanente</a:t>
            </a:r>
            <a:r>
              <a:rPr lang="it-IT" altLang="it-IT" sz="1600" dirty="0">
                <a:latin typeface="Arial Narrow" panose="020B0606020202030204" pitchFamily="34" charset="0"/>
              </a:rPr>
              <a:t> definite dal Parlamento europeo e dal Consiglio dell’Unione europea (</a:t>
            </a:r>
            <a:r>
              <a:rPr lang="it-IT" altLang="it-IT" sz="1600" dirty="0">
                <a:latin typeface="Arial Narrow" panose="020B0606020202030204" pitchFamily="34" charset="0"/>
                <a:hlinkClick r:id="rId2"/>
              </a:rPr>
              <a:t>Raccomandazione del 18 dicembre 2006 </a:t>
            </a:r>
            <a:r>
              <a:rPr lang="it-IT" altLang="it-IT" sz="1600" dirty="0" smtClean="0">
                <a:latin typeface="Arial Narrow" panose="020B0606020202030204" pitchFamily="34" charset="0"/>
              </a:rPr>
              <a:t>) : 1) </a:t>
            </a:r>
            <a:r>
              <a:rPr lang="it-IT" altLang="it-IT" sz="1600" dirty="0">
                <a:latin typeface="Arial Narrow" panose="020B0606020202030204" pitchFamily="34" charset="0"/>
              </a:rPr>
              <a:t>comunicazione nella madrelingua; 2) comunicazione nelle lingue straniere; 3) competenza matematica e competenze di base in scienza e tecnologia; 4) competenza digitale; 5) imparare a imparare; 6) competenze sociali e civiche; 7) spirito di iniziativa e imprenditorialità; 8) consapevolezza ed espressione </a:t>
            </a:r>
            <a:r>
              <a:rPr lang="it-IT" altLang="it-IT" sz="1600" dirty="0" smtClean="0">
                <a:latin typeface="Arial Narrow" panose="020B0606020202030204" pitchFamily="34" charset="0"/>
              </a:rPr>
              <a:t>culturale.</a:t>
            </a:r>
          </a:p>
          <a:p>
            <a:pPr>
              <a:defRPr/>
            </a:pPr>
            <a:r>
              <a:rPr lang="it-IT" altLang="it-IT" sz="1600" u="sng" dirty="0" smtClean="0">
                <a:latin typeface="Arial Narrow" panose="020B0606020202030204" pitchFamily="34" charset="0"/>
              </a:rPr>
              <a:t>Sono certificate , sulla base di modelli emanati dal MIUR, alla fine </a:t>
            </a:r>
          </a:p>
          <a:p>
            <a:pPr lvl="1">
              <a:defRPr/>
            </a:pPr>
            <a:r>
              <a:rPr lang="it-IT" altLang="it-IT" sz="1600" u="sng" dirty="0">
                <a:latin typeface="Arial Narrow" panose="020B0606020202030204" pitchFamily="34" charset="0"/>
                <a:hlinkClick r:id="rId3"/>
              </a:rPr>
              <a:t>d</a:t>
            </a:r>
            <a:r>
              <a:rPr lang="it-IT" altLang="it-IT" sz="1600" u="sng" dirty="0" smtClean="0">
                <a:latin typeface="Arial Narrow" panose="020B0606020202030204" pitchFamily="34" charset="0"/>
                <a:hlinkClick r:id="rId3"/>
              </a:rPr>
              <a:t>ella scuola dell’infanzia</a:t>
            </a:r>
            <a:r>
              <a:rPr lang="it-IT" altLang="it-IT" sz="1600" u="sng" dirty="0" smtClean="0">
                <a:latin typeface="Arial Narrow" panose="020B0606020202030204" pitchFamily="34" charset="0"/>
              </a:rPr>
              <a:t> (sperimentale)</a:t>
            </a:r>
          </a:p>
          <a:p>
            <a:pPr lvl="1">
              <a:defRPr/>
            </a:pPr>
            <a:r>
              <a:rPr lang="it-IT" altLang="it-IT" sz="1600" u="sng" dirty="0" smtClean="0">
                <a:latin typeface="Arial Narrow" panose="020B0606020202030204" pitchFamily="34" charset="0"/>
                <a:hlinkClick r:id="rId4"/>
              </a:rPr>
              <a:t>della V primaria </a:t>
            </a:r>
            <a:endParaRPr lang="it-IT" altLang="it-IT" sz="1600" u="sng" dirty="0">
              <a:latin typeface="Arial Narrow" panose="020B0606020202030204" pitchFamily="34" charset="0"/>
            </a:endParaRPr>
          </a:p>
          <a:p>
            <a:pPr lvl="1">
              <a:defRPr/>
            </a:pPr>
            <a:r>
              <a:rPr lang="it-IT" altLang="it-IT" sz="1600" u="sng" dirty="0" smtClean="0">
                <a:latin typeface="Arial Narrow" panose="020B0606020202030204" pitchFamily="34" charset="0"/>
                <a:hlinkClick r:id="rId5"/>
              </a:rPr>
              <a:t>del I ciclo, </a:t>
            </a:r>
            <a:endParaRPr lang="it-IT" altLang="it-IT" sz="1600" u="sng" dirty="0" smtClean="0">
              <a:latin typeface="Arial Narrow" panose="020B0606020202030204" pitchFamily="34" charset="0"/>
            </a:endParaRPr>
          </a:p>
          <a:p>
            <a:pPr marL="457200" lvl="1" indent="0">
              <a:buNone/>
              <a:defRPr/>
            </a:pPr>
            <a:r>
              <a:rPr lang="it-IT" altLang="it-IT" sz="1600" u="sng" dirty="0" smtClean="0">
                <a:latin typeface="Arial Narrow" panose="020B0606020202030204" pitchFamily="34" charset="0"/>
              </a:rPr>
              <a:t>La 7° competenza ha perso la parola «imprenditorialità»</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altLang="it-IT" sz="2800" b="1" dirty="0">
                <a:latin typeface="Arial Narrow" pitchFamily="34" charset="0"/>
              </a:rPr>
              <a:t>Competenze chiave e di cittadinanza europee</a:t>
            </a:r>
            <a:endParaRPr lang="it-IT" sz="2800" b="1" dirty="0">
              <a:latin typeface="Arial Narrow" pitchFamily="34" charset="0"/>
            </a:endParaRP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2112075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3514</Words>
  <Application>Microsoft Office PowerPoint</Application>
  <PresentationFormat>Presentazione su schermo (4:3)</PresentationFormat>
  <Paragraphs>176</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Parte X La valutazione. Competenze ed altro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IX L’insegnante curricolare e i BES</dc:title>
  <dc:creator>Administrator</dc:creator>
  <cp:lastModifiedBy>Administrator</cp:lastModifiedBy>
  <cp:revision>21</cp:revision>
  <dcterms:created xsi:type="dcterms:W3CDTF">2017-12-06T05:15:04Z</dcterms:created>
  <dcterms:modified xsi:type="dcterms:W3CDTF">2019-12-09T13:53:25Z</dcterms:modified>
</cp:coreProperties>
</file>