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83" r:id="rId5"/>
    <p:sldId id="284" r:id="rId6"/>
    <p:sldId id="286" r:id="rId7"/>
    <p:sldId id="287" r:id="rId8"/>
    <p:sldId id="288" r:id="rId9"/>
    <p:sldId id="289" r:id="rId10"/>
    <p:sldId id="290" r:id="rId11"/>
    <p:sldId id="291" r:id="rId12"/>
    <p:sldId id="292" r:id="rId13"/>
    <p:sldId id="262" r:id="rId14"/>
    <p:sldId id="293" r:id="rId15"/>
    <p:sldId id="261" r:id="rId16"/>
    <p:sldId id="294"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CA3FD90-ECA3-416C-A154-112150B3929E}" type="datetimeFigureOut">
              <a:rPr lang="it-IT" smtClean="0"/>
              <a:t>16/12/2019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103780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CA3FD90-ECA3-416C-A154-112150B3929E}" type="datetimeFigureOut">
              <a:rPr lang="it-IT" smtClean="0"/>
              <a:t>16/12/2019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3254480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CA3FD90-ECA3-416C-A154-112150B3929E}" type="datetimeFigureOut">
              <a:rPr lang="it-IT" smtClean="0"/>
              <a:t>16/12/2019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1404705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CA3FD90-ECA3-416C-A154-112150B3929E}" type="datetimeFigureOut">
              <a:rPr lang="it-IT" smtClean="0"/>
              <a:t>16/12/2019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751517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CA3FD90-ECA3-416C-A154-112150B3929E}" type="datetimeFigureOut">
              <a:rPr lang="it-IT" smtClean="0"/>
              <a:t>16/12/2019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3678866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CA3FD90-ECA3-416C-A154-112150B3929E}" type="datetimeFigureOut">
              <a:rPr lang="it-IT" smtClean="0"/>
              <a:t>16/12/2019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3812884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CA3FD90-ECA3-416C-A154-112150B3929E}" type="datetimeFigureOut">
              <a:rPr lang="it-IT" smtClean="0"/>
              <a:t>16/12/2019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3591454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CA3FD90-ECA3-416C-A154-112150B3929E}" type="datetimeFigureOut">
              <a:rPr lang="it-IT" smtClean="0"/>
              <a:t>16/12/2019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1584420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CA3FD90-ECA3-416C-A154-112150B3929E}" type="datetimeFigureOut">
              <a:rPr lang="it-IT" smtClean="0"/>
              <a:t>16/12/2019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2656978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CA3FD90-ECA3-416C-A154-112150B3929E}" type="datetimeFigureOut">
              <a:rPr lang="it-IT" smtClean="0"/>
              <a:t>16/12/2019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2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CA3FD90-ECA3-416C-A154-112150B3929E}" type="datetimeFigureOut">
              <a:rPr lang="it-IT" smtClean="0"/>
              <a:t>16/12/2019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3252059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3FD90-ECA3-416C-A154-112150B3929E}" type="datetimeFigureOut">
              <a:rPr lang="it-IT" smtClean="0"/>
              <a:t>16/12/2019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981DF-17E4-4CB4-BCFE-23CC53E9CE9B}" type="slidenum">
              <a:rPr lang="it-IT" smtClean="0"/>
              <a:t>‹N›</a:t>
            </a:fld>
            <a:endParaRPr lang="it-IT"/>
          </a:p>
        </p:txBody>
      </p:sp>
    </p:spTree>
    <p:extLst>
      <p:ext uri="{BB962C8B-B14F-4D97-AF65-F5344CB8AC3E}">
        <p14:creationId xmlns:p14="http://schemas.microsoft.com/office/powerpoint/2010/main" val="1503023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edscuola.eu/wordpress/?p=7355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cercalatuascuola.istruzione.it/cercalatuascuola/istituti/MIIC8C300P/ic-riccardo-massamilano/valutazion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ctrTitle"/>
          </p:nvPr>
        </p:nvSpPr>
        <p:spPr>
          <a:xfrm>
            <a:off x="2329962" y="2000250"/>
            <a:ext cx="6169269" cy="1489075"/>
          </a:xfrm>
        </p:spPr>
        <p:txBody>
          <a:bodyPr>
            <a:normAutofit fontScale="90000"/>
          </a:bodyPr>
          <a:lstStyle/>
          <a:p>
            <a:pPr algn="l" eaLnBrk="1" hangingPunct="1"/>
            <a:r>
              <a:rPr lang="it-IT" altLang="it-IT" sz="4800" b="1" dirty="0" smtClean="0">
                <a:solidFill>
                  <a:schemeClr val="tx2"/>
                </a:solidFill>
                <a:latin typeface="Arial Narrow" pitchFamily="34" charset="0"/>
              </a:rPr>
              <a:t>Parte </a:t>
            </a:r>
            <a:r>
              <a:rPr lang="it-IT" altLang="it-IT" sz="4800" b="1" dirty="0" smtClean="0">
                <a:solidFill>
                  <a:schemeClr val="tx2"/>
                </a:solidFill>
                <a:latin typeface="Arial Narrow" pitchFamily="34" charset="0"/>
              </a:rPr>
              <a:t>XI</a:t>
            </a:r>
            <a:r>
              <a:rPr lang="it-IT" altLang="it-IT" sz="4800" b="1" dirty="0" smtClean="0">
                <a:solidFill>
                  <a:schemeClr val="tx2"/>
                </a:solidFill>
                <a:latin typeface="Arial Narrow" pitchFamily="34" charset="0"/>
              </a:rPr>
              <a:t/>
            </a:r>
            <a:br>
              <a:rPr lang="it-IT" altLang="it-IT" sz="4800" b="1" dirty="0" smtClean="0">
                <a:solidFill>
                  <a:schemeClr val="tx2"/>
                </a:solidFill>
                <a:latin typeface="Arial Narrow" pitchFamily="34" charset="0"/>
              </a:rPr>
            </a:br>
            <a:r>
              <a:rPr lang="it-IT" altLang="it-IT" sz="3100" b="1" dirty="0" smtClean="0">
                <a:solidFill>
                  <a:schemeClr val="tx2"/>
                </a:solidFill>
                <a:latin typeface="Arial Narrow" pitchFamily="34" charset="0"/>
              </a:rPr>
              <a:t>La valutazione del e nel sistema scolastico</a:t>
            </a:r>
            <a:endParaRPr lang="it-IT" altLang="it-IT" sz="3100" dirty="0" smtClean="0">
              <a:solidFill>
                <a:schemeClr val="tx2"/>
              </a:solidFill>
              <a:latin typeface="Arial Narrow" pitchFamily="34" charset="0"/>
            </a:endParaRPr>
          </a:p>
        </p:txBody>
      </p:sp>
      <p:sp>
        <p:nvSpPr>
          <p:cNvPr id="5" name="Rettangolo 4"/>
          <p:cNvSpPr/>
          <p:nvPr/>
        </p:nvSpPr>
        <p:spPr>
          <a:xfrm>
            <a:off x="2429608" y="4071939"/>
            <a:ext cx="6714392" cy="12858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it-IT" altLang="it-IT" dirty="0">
                <a:solidFill>
                  <a:schemeClr val="bg1"/>
                </a:solidFill>
                <a:latin typeface="Univers LT Std 47 Cn Lt" pitchFamily="34" charset="0"/>
              </a:rPr>
              <a:t>www.facebook.com/max.bruschi</a:t>
            </a:r>
          </a:p>
        </p:txBody>
      </p:sp>
      <p:sp>
        <p:nvSpPr>
          <p:cNvPr id="8" name="Rettangolo 7"/>
          <p:cNvSpPr/>
          <p:nvPr/>
        </p:nvSpPr>
        <p:spPr>
          <a:xfrm>
            <a:off x="0" y="4071939"/>
            <a:ext cx="2214197" cy="12858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3077" name="Segnaposto numero diapositiva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B3473374-97FC-4E83-A96D-17BD1F63A03D}" type="slidenum">
              <a:rPr lang="it-IT" altLang="it-IT" sz="1200" smtClean="0">
                <a:solidFill>
                  <a:srgbClr val="898989"/>
                </a:solidFill>
              </a:rPr>
              <a:pPr>
                <a:spcBef>
                  <a:spcPct val="0"/>
                </a:spcBef>
                <a:buFontTx/>
                <a:buNone/>
              </a:pPr>
              <a:t>1</a:t>
            </a:fld>
            <a:endParaRPr lang="it-IT" altLang="it-IT" sz="1200" smtClean="0">
              <a:solidFill>
                <a:srgbClr val="898989"/>
              </a:solidFill>
            </a:endParaRPr>
          </a:p>
        </p:txBody>
      </p:sp>
      <p:sp>
        <p:nvSpPr>
          <p:cNvPr id="3078" name="CasellaDiTesto 6"/>
          <p:cNvSpPr txBox="1">
            <a:spLocks noChangeArrowheads="1"/>
          </p:cNvSpPr>
          <p:nvPr/>
        </p:nvSpPr>
        <p:spPr bwMode="auto">
          <a:xfrm>
            <a:off x="2329962" y="5394325"/>
            <a:ext cx="20778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eaLnBrk="1" hangingPunct="1">
              <a:spcBef>
                <a:spcPct val="0"/>
              </a:spcBef>
              <a:buFontTx/>
              <a:buNone/>
            </a:pPr>
            <a:r>
              <a:rPr lang="it-IT" altLang="it-IT" sz="2000">
                <a:solidFill>
                  <a:schemeClr val="tx2"/>
                </a:solidFill>
                <a:latin typeface="Univers LT Std 47 Cn Lt" pitchFamily="34" charset="0"/>
              </a:rPr>
              <a:t>Isp. Max Bruschi</a:t>
            </a:r>
          </a:p>
        </p:txBody>
      </p:sp>
    </p:spTree>
    <p:extLst>
      <p:ext uri="{BB962C8B-B14F-4D97-AF65-F5344CB8AC3E}">
        <p14:creationId xmlns:p14="http://schemas.microsoft.com/office/powerpoint/2010/main" val="1051116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normAutofit fontScale="92500" lnSpcReduction="20000"/>
          </a:bodyPr>
          <a:lstStyle/>
          <a:p>
            <a:pPr marL="0" indent="0">
              <a:buFont typeface="Arial" charset="0"/>
              <a:buNone/>
              <a:defRPr/>
            </a:pPr>
            <a:r>
              <a:rPr lang="it-IT" altLang="it-IT" sz="1800" dirty="0" smtClean="0">
                <a:latin typeface="Arial Narrow" panose="020B0606020202030204" pitchFamily="34" charset="0"/>
              </a:rPr>
              <a:t>Cosa si valuta, ad oggi, in un dirigente scolastico?</a:t>
            </a:r>
          </a:p>
          <a:p>
            <a:pPr marL="0" indent="0">
              <a:buFont typeface="Arial" charset="0"/>
              <a:buNone/>
              <a:defRPr/>
            </a:pPr>
            <a:r>
              <a:rPr lang="it-IT" altLang="it-IT" sz="1800" dirty="0">
                <a:latin typeface="Arial Narrow" panose="020B0606020202030204" pitchFamily="34" charset="0"/>
              </a:rPr>
              <a:t>5</a:t>
            </a:r>
            <a:r>
              <a:rPr lang="it-IT" altLang="it-IT" sz="1800" dirty="0" smtClean="0">
                <a:latin typeface="Arial Narrow" panose="020B0606020202030204" pitchFamily="34" charset="0"/>
              </a:rPr>
              <a:t> ambiti di «attività professionale»:</a:t>
            </a:r>
          </a:p>
          <a:p>
            <a:pPr>
              <a:buFont typeface="Arial" charset="0"/>
              <a:buAutoNum type="arabicPeriod"/>
              <a:defRPr/>
            </a:pPr>
            <a:r>
              <a:rPr lang="it-IT" altLang="it-IT" sz="1800" dirty="0" smtClean="0">
                <a:latin typeface="Arial Narrow" panose="020B0606020202030204" pitchFamily="34" charset="0"/>
              </a:rPr>
              <a:t>Definizione </a:t>
            </a:r>
            <a:r>
              <a:rPr lang="it-IT" altLang="it-IT" sz="1800" dirty="0">
                <a:latin typeface="Arial Narrow" panose="020B0606020202030204" pitchFamily="34" charset="0"/>
              </a:rPr>
              <a:t>del modello </a:t>
            </a:r>
            <a:r>
              <a:rPr lang="it-IT" altLang="it-IT" sz="1800" dirty="0" smtClean="0">
                <a:latin typeface="Arial Narrow" panose="020B0606020202030204" pitchFamily="34" charset="0"/>
              </a:rPr>
              <a:t>organizzativo (in </a:t>
            </a:r>
            <a:r>
              <a:rPr lang="it-IT" altLang="it-IT" sz="1800" dirty="0">
                <a:latin typeface="Arial Narrow" panose="020B0606020202030204" pitchFamily="34" charset="0"/>
              </a:rPr>
              <a:t>coerenza con il comma 93, lettera a: competenze gestionali ed organizzative finalizzate al raggiungimento dei risultati, correttezza, trasparenza, efficienza ed efficacia dell'azione dirigenziale, in relazione agli obiettivi assegnati nell'incarico </a:t>
            </a:r>
            <a:r>
              <a:rPr lang="it-IT" altLang="it-IT" sz="1800" dirty="0" smtClean="0">
                <a:latin typeface="Arial Narrow" panose="020B0606020202030204" pitchFamily="34" charset="0"/>
              </a:rPr>
              <a:t>triennale.</a:t>
            </a:r>
          </a:p>
          <a:p>
            <a:pPr>
              <a:buFont typeface="Arial" charset="0"/>
              <a:buAutoNum type="arabicPeriod"/>
              <a:defRPr/>
            </a:pPr>
            <a:r>
              <a:rPr lang="it-IT" altLang="it-IT" sz="1800" dirty="0">
                <a:latin typeface="Arial Narrow" panose="020B0606020202030204" pitchFamily="34" charset="0"/>
              </a:rPr>
              <a:t>Gestione e valorizzazione del </a:t>
            </a:r>
            <a:r>
              <a:rPr lang="it-IT" altLang="it-IT" sz="1800" dirty="0" smtClean="0">
                <a:latin typeface="Arial Narrow" panose="020B0606020202030204" pitchFamily="34" charset="0"/>
              </a:rPr>
              <a:t>personale (in </a:t>
            </a:r>
            <a:r>
              <a:rPr lang="it-IT" altLang="it-IT" sz="1800" dirty="0">
                <a:latin typeface="Arial Narrow" panose="020B0606020202030204" pitchFamily="34" charset="0"/>
              </a:rPr>
              <a:t>coerenza con il comma 93, lettera b: valorizzazione dell'impegno e dei meriti professionali del personale dell'istituto, sotto il profilo individuale e negli ambiti collegiali</a:t>
            </a:r>
            <a:r>
              <a:rPr lang="it-IT" altLang="it-IT" sz="1800" dirty="0" smtClean="0">
                <a:latin typeface="Arial Narrow" panose="020B0606020202030204" pitchFamily="34" charset="0"/>
              </a:rPr>
              <a:t>)</a:t>
            </a:r>
          </a:p>
          <a:p>
            <a:pPr>
              <a:buFont typeface="Arial" charset="0"/>
              <a:buAutoNum type="arabicPeriod"/>
              <a:defRPr/>
            </a:pPr>
            <a:r>
              <a:rPr lang="it-IT" altLang="it-IT" sz="1800" dirty="0">
                <a:solidFill>
                  <a:srgbClr val="FF0000"/>
                </a:solidFill>
                <a:latin typeface="Arial Narrow" panose="020B0606020202030204" pitchFamily="34" charset="0"/>
              </a:rPr>
              <a:t>Apprezzamento </a:t>
            </a:r>
            <a:r>
              <a:rPr lang="it-IT" altLang="it-IT" sz="1800" dirty="0" smtClean="0">
                <a:solidFill>
                  <a:srgbClr val="FF0000"/>
                </a:solidFill>
                <a:latin typeface="Arial Narrow" panose="020B0606020202030204" pitchFamily="34" charset="0"/>
              </a:rPr>
              <a:t>dell’operato (in </a:t>
            </a:r>
            <a:r>
              <a:rPr lang="it-IT" altLang="it-IT" sz="1800" dirty="0">
                <a:solidFill>
                  <a:srgbClr val="FF0000"/>
                </a:solidFill>
                <a:latin typeface="Arial Narrow" panose="020B0606020202030204" pitchFamily="34" charset="0"/>
              </a:rPr>
              <a:t>coerenza con il comma 93, lettera c: apprezzamento del proprio operato all'interno della comunità professionale e sociale</a:t>
            </a:r>
            <a:r>
              <a:rPr lang="it-IT" altLang="it-IT" sz="1800" dirty="0" smtClean="0">
                <a:solidFill>
                  <a:srgbClr val="FF0000"/>
                </a:solidFill>
                <a:latin typeface="Arial Narrow" panose="020B0606020202030204" pitchFamily="34" charset="0"/>
              </a:rPr>
              <a:t>)</a:t>
            </a:r>
          </a:p>
          <a:p>
            <a:pPr>
              <a:buFont typeface="Arial" charset="0"/>
              <a:buAutoNum type="arabicPeriod"/>
              <a:defRPr/>
            </a:pPr>
            <a:r>
              <a:rPr lang="it-IT" altLang="it-IT" sz="1800" dirty="0">
                <a:latin typeface="Arial Narrow" panose="020B0606020202030204" pitchFamily="34" charset="0"/>
              </a:rPr>
              <a:t>Contributo all’autovalutazione, valutazione e </a:t>
            </a:r>
            <a:r>
              <a:rPr lang="it-IT" altLang="it-IT" sz="1800" dirty="0" smtClean="0">
                <a:latin typeface="Arial Narrow" panose="020B0606020202030204" pitchFamily="34" charset="0"/>
              </a:rPr>
              <a:t>rendicontazione (in </a:t>
            </a:r>
            <a:r>
              <a:rPr lang="it-IT" altLang="it-IT" sz="1800" dirty="0">
                <a:latin typeface="Arial Narrow" panose="020B0606020202030204" pitchFamily="34" charset="0"/>
              </a:rPr>
              <a:t>coerenza con il comma 93, lettera d: contributo al miglioramento del successo formativo e scolastico degli studenti e dei processi organizzativi e didattici, nell'ambito dei sistemi di autovalutazione, valutazione e rendicontazione sociale</a:t>
            </a:r>
            <a:r>
              <a:rPr lang="it-IT" altLang="it-IT" sz="1800" dirty="0" smtClean="0">
                <a:latin typeface="Arial Narrow" panose="020B0606020202030204" pitchFamily="34" charset="0"/>
              </a:rPr>
              <a:t>)</a:t>
            </a:r>
          </a:p>
          <a:p>
            <a:pPr>
              <a:buFont typeface="Arial" charset="0"/>
              <a:buAutoNum type="arabicPeriod"/>
              <a:defRPr/>
            </a:pPr>
            <a:r>
              <a:rPr lang="it-IT" altLang="it-IT" sz="1800" dirty="0">
                <a:latin typeface="Arial Narrow" panose="020B0606020202030204" pitchFamily="34" charset="0"/>
              </a:rPr>
              <a:t>Direzione </a:t>
            </a:r>
            <a:r>
              <a:rPr lang="it-IT" altLang="it-IT" sz="1800" dirty="0" smtClean="0">
                <a:latin typeface="Arial Narrow" panose="020B0606020202030204" pitchFamily="34" charset="0"/>
              </a:rPr>
              <a:t>unitaria (in </a:t>
            </a:r>
            <a:r>
              <a:rPr lang="it-IT" altLang="it-IT" sz="1800" dirty="0">
                <a:latin typeface="Arial Narrow" panose="020B0606020202030204" pitchFamily="34" charset="0"/>
              </a:rPr>
              <a:t>coerenza con il comma 93, lettera e: direzione unitaria della scuola, promozione della partecipazione e della collaborazione tra le diverse componenti della comunità scolastica, dei rapporti con il contesto sociale e nella rete di scuole)</a:t>
            </a:r>
            <a:endParaRPr lang="it-IT" altLang="it-IT" sz="1800" dirty="0" smtClean="0">
              <a:latin typeface="Arial Narrow" panose="020B0606020202030204" pitchFamily="34" charset="0"/>
            </a:endParaRPr>
          </a:p>
          <a:p>
            <a:pPr marL="0" indent="0">
              <a:buFont typeface="Arial" charset="0"/>
              <a:buNone/>
              <a:defRPr/>
            </a:pPr>
            <a:endParaRPr lang="it-IT" altLang="it-IT" sz="1800" dirty="0" smtClean="0">
              <a:latin typeface="Arial Narrow" panose="020B0606020202030204" pitchFamily="34" charset="0"/>
            </a:endParaRPr>
          </a:p>
          <a:p>
            <a:pPr marL="0" indent="0">
              <a:buNone/>
              <a:defRPr/>
            </a:pPr>
            <a:endParaRPr lang="it-IT" altLang="it-IT" sz="1400" u="sng" dirty="0" smtClean="0">
              <a:latin typeface="+mj-lt"/>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altLang="it-IT" sz="2800" b="1" dirty="0">
                <a:latin typeface="Arial Narrow" pitchFamily="34" charset="0"/>
              </a:rPr>
              <a:t>La valutazione </a:t>
            </a:r>
            <a:r>
              <a:rPr lang="it-IT" altLang="it-IT" sz="2800" b="1" dirty="0" smtClean="0">
                <a:latin typeface="Arial Narrow" pitchFamily="34" charset="0"/>
              </a:rPr>
              <a:t>dei Dirigenti Scolastici/Cosa?</a:t>
            </a:r>
            <a:endParaRPr lang="it-IT" sz="2800" b="1" dirty="0">
              <a:latin typeface="Arial Narrow" pitchFamily="34" charset="0"/>
            </a:endParaRPr>
          </a:p>
        </p:txBody>
      </p:sp>
      <p:sp>
        <p:nvSpPr>
          <p:cNvPr id="614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88200865-23BE-4941-B3CD-978B9465FD00}" type="slidenum">
              <a:rPr lang="it-IT" altLang="it-IT" sz="1200" smtClean="0">
                <a:solidFill>
                  <a:srgbClr val="898989"/>
                </a:solidFill>
              </a:rPr>
              <a:pPr>
                <a:spcBef>
                  <a:spcPct val="0"/>
                </a:spcBef>
                <a:buFontTx/>
                <a:buNone/>
              </a:pPr>
              <a:t>10</a:t>
            </a:fld>
            <a:endParaRPr lang="it-IT" altLang="it-IT" sz="1200" smtClean="0">
              <a:solidFill>
                <a:srgbClr val="898989"/>
              </a:solidFill>
            </a:endParaRPr>
          </a:p>
        </p:txBody>
      </p:sp>
    </p:spTree>
    <p:extLst>
      <p:ext uri="{BB962C8B-B14F-4D97-AF65-F5344CB8AC3E}">
        <p14:creationId xmlns:p14="http://schemas.microsoft.com/office/powerpoint/2010/main" val="1919053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normAutofit lnSpcReduction="10000"/>
          </a:bodyPr>
          <a:lstStyle/>
          <a:p>
            <a:pPr marL="0" indent="0">
              <a:buFont typeface="Arial" charset="0"/>
              <a:buNone/>
              <a:defRPr/>
            </a:pPr>
            <a:r>
              <a:rPr lang="it-IT" altLang="it-IT" sz="1800" dirty="0" smtClean="0">
                <a:latin typeface="Arial Narrow" panose="020B0606020202030204" pitchFamily="34" charset="0"/>
              </a:rPr>
              <a:t>Oltre i cinque ambiti di attività professionale, la valutazione riguarda gli «obiettivi» contenuti nella lettera di incarico:</a:t>
            </a:r>
          </a:p>
          <a:p>
            <a:pPr>
              <a:buFont typeface="Arial" charset="0"/>
              <a:buAutoNum type="arabicPeriod"/>
              <a:defRPr/>
            </a:pPr>
            <a:r>
              <a:rPr lang="it-IT" altLang="it-IT" sz="1800" dirty="0" smtClean="0">
                <a:latin typeface="Arial Narrow" panose="020B0606020202030204" pitchFamily="34" charset="0"/>
              </a:rPr>
              <a:t>Gli obiettivi nazionali, uguali per tutti i dirigenti scolastici, fissati da una «direttiva triennale» emessa dal Ministro dell’Istruzione, dell’università e della ricerca. L’attuale direttiva è scaduta da un anno</a:t>
            </a:r>
          </a:p>
          <a:p>
            <a:pPr>
              <a:buFont typeface="Arial" charset="0"/>
              <a:buAutoNum type="arabicPeriod"/>
              <a:defRPr/>
            </a:pPr>
            <a:r>
              <a:rPr lang="it-IT" altLang="it-IT" sz="1800" dirty="0" smtClean="0">
                <a:latin typeface="Arial Narrow" panose="020B0606020202030204" pitchFamily="34" charset="0"/>
              </a:rPr>
              <a:t>Gli obiettivi regionali, assegnati per tutte le scuole di una determinata regione dal Direttore generale dell’Ufficio scolastico regionale (USR)</a:t>
            </a:r>
          </a:p>
          <a:p>
            <a:pPr>
              <a:buFont typeface="Arial" charset="0"/>
              <a:buAutoNum type="arabicPeriod"/>
              <a:defRPr/>
            </a:pPr>
            <a:r>
              <a:rPr lang="it-IT" altLang="it-IT" sz="1800" dirty="0" smtClean="0">
                <a:latin typeface="Arial Narrow" panose="020B0606020202030204" pitchFamily="34" charset="0"/>
              </a:rPr>
              <a:t>Gli obiettivi connessi con la singola istituzione scolastica, tratti dal rapporto di autovalutazione e assegnati dal Direttore USR.</a:t>
            </a:r>
          </a:p>
          <a:p>
            <a:pPr marL="0" indent="0">
              <a:buNone/>
              <a:defRPr/>
            </a:pPr>
            <a:r>
              <a:rPr lang="it-IT" altLang="it-IT" sz="1800" dirty="0" smtClean="0">
                <a:latin typeface="Arial Narrow" panose="020B0606020202030204" pitchFamily="34" charset="0"/>
              </a:rPr>
              <a:t>Si parte, come per le scuole, dall’autovalutazione. Il dirigente scolastico compila un «portfolio» in quattro aree:</a:t>
            </a:r>
          </a:p>
          <a:p>
            <a:pPr marL="0" indent="0">
              <a:buNone/>
              <a:defRPr/>
            </a:pPr>
            <a:r>
              <a:rPr lang="it-IT" altLang="it-IT" sz="1800" dirty="0" smtClean="0">
                <a:latin typeface="Arial Narrow" panose="020B0606020202030204" pitchFamily="34" charset="0"/>
              </a:rPr>
              <a:t>Anagrafe professionale</a:t>
            </a:r>
          </a:p>
          <a:p>
            <a:pPr marL="0" indent="0">
              <a:buNone/>
              <a:defRPr/>
            </a:pPr>
            <a:r>
              <a:rPr lang="it-IT" altLang="it-IT" sz="1800" dirty="0" smtClean="0">
                <a:latin typeface="Arial Narrow" panose="020B0606020202030204" pitchFamily="34" charset="0"/>
              </a:rPr>
              <a:t>Autovalutazione (le cinque aree «fisse», salvo l’area dell’apprezzamento)</a:t>
            </a:r>
          </a:p>
          <a:p>
            <a:pPr marL="0" indent="0">
              <a:buNone/>
              <a:defRPr/>
            </a:pPr>
            <a:r>
              <a:rPr lang="it-IT" altLang="it-IT" sz="1800" dirty="0" smtClean="0">
                <a:latin typeface="Arial Narrow" panose="020B0606020202030204" pitchFamily="34" charset="0"/>
              </a:rPr>
              <a:t>Obiettivi ed azioni professionali </a:t>
            </a:r>
          </a:p>
          <a:p>
            <a:pPr marL="0" indent="0">
              <a:buNone/>
              <a:defRPr/>
            </a:pPr>
            <a:r>
              <a:rPr lang="it-IT" altLang="it-IT" sz="1800" dirty="0" smtClean="0">
                <a:latin typeface="Arial Narrow" panose="020B0606020202030204" pitchFamily="34" charset="0"/>
              </a:rPr>
              <a:t>Dimensioni professionali e azioni (per ognuna delle 5/4 aree, il DS carica al massimo due documenti significativi) </a:t>
            </a:r>
          </a:p>
          <a:p>
            <a:pPr marL="0" indent="0">
              <a:buFont typeface="Arial" charset="0"/>
              <a:buNone/>
              <a:defRPr/>
            </a:pPr>
            <a:endParaRPr lang="it-IT" altLang="it-IT" sz="1800" dirty="0" smtClean="0">
              <a:latin typeface="Arial Narrow" panose="020B0606020202030204" pitchFamily="34" charset="0"/>
            </a:endParaRPr>
          </a:p>
          <a:p>
            <a:pPr marL="0" indent="0">
              <a:buNone/>
              <a:defRPr/>
            </a:pPr>
            <a:endParaRPr lang="it-IT" altLang="it-IT" sz="1400" u="sng" dirty="0" smtClean="0">
              <a:latin typeface="+mj-lt"/>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altLang="it-IT" sz="2800" b="1" dirty="0">
                <a:latin typeface="Arial Narrow" pitchFamily="34" charset="0"/>
              </a:rPr>
              <a:t>La valutazione </a:t>
            </a:r>
            <a:r>
              <a:rPr lang="it-IT" altLang="it-IT" sz="2800" b="1" dirty="0" smtClean="0">
                <a:latin typeface="Arial Narrow" pitchFamily="34" charset="0"/>
              </a:rPr>
              <a:t>dei Dirigenti Scolastici/Cosa</a:t>
            </a:r>
            <a:endParaRPr lang="it-IT" sz="2800" b="1" dirty="0">
              <a:latin typeface="Arial Narrow" pitchFamily="34" charset="0"/>
            </a:endParaRPr>
          </a:p>
        </p:txBody>
      </p:sp>
      <p:sp>
        <p:nvSpPr>
          <p:cNvPr id="614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88200865-23BE-4941-B3CD-978B9465FD00}" type="slidenum">
              <a:rPr lang="it-IT" altLang="it-IT" sz="1200" smtClean="0">
                <a:solidFill>
                  <a:srgbClr val="898989"/>
                </a:solidFill>
              </a:rPr>
              <a:pPr>
                <a:spcBef>
                  <a:spcPct val="0"/>
                </a:spcBef>
                <a:buFontTx/>
                <a:buNone/>
              </a:pPr>
              <a:t>11</a:t>
            </a:fld>
            <a:endParaRPr lang="it-IT" altLang="it-IT" sz="1200" smtClean="0">
              <a:solidFill>
                <a:srgbClr val="898989"/>
              </a:solidFill>
            </a:endParaRPr>
          </a:p>
        </p:txBody>
      </p:sp>
    </p:spTree>
    <p:extLst>
      <p:ext uri="{BB962C8B-B14F-4D97-AF65-F5344CB8AC3E}">
        <p14:creationId xmlns:p14="http://schemas.microsoft.com/office/powerpoint/2010/main" val="3837477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normAutofit lnSpcReduction="10000"/>
          </a:bodyPr>
          <a:lstStyle/>
          <a:p>
            <a:pPr marL="0" indent="0">
              <a:buFont typeface="Arial" charset="0"/>
              <a:buNone/>
              <a:defRPr/>
            </a:pPr>
            <a:r>
              <a:rPr lang="it-IT" altLang="it-IT" sz="1800" dirty="0" smtClean="0">
                <a:latin typeface="Arial Narrow" panose="020B0606020202030204" pitchFamily="34" charset="0"/>
              </a:rPr>
              <a:t>La valutazione è svolta da Nuclei di valutazione dei Dirigenti Scolastici, ciascuno composto da un coordinatore (ispettore, dirigente amministrativo,  </a:t>
            </a:r>
            <a:r>
              <a:rPr lang="it-IT" altLang="it-IT" sz="1800" dirty="0" err="1" smtClean="0">
                <a:latin typeface="Arial Narrow" panose="020B0606020202030204" pitchFamily="34" charset="0"/>
              </a:rPr>
              <a:t>DSo</a:t>
            </a:r>
            <a:r>
              <a:rPr lang="it-IT" altLang="it-IT" sz="1800" dirty="0" smtClean="0">
                <a:latin typeface="Arial Narrow" panose="020B0606020202030204" pitchFamily="34" charset="0"/>
              </a:rPr>
              <a:t> «in quiescenza» - pensione, DS distaccato, DS) e da due membri, di cui un Dirigente scolastico e un «esperto», a sua volta DS o – raramente – un «esterno» (docente universitario, esperto di organizzazione).</a:t>
            </a:r>
          </a:p>
          <a:p>
            <a:pPr marL="0" indent="0">
              <a:buFont typeface="Arial" charset="0"/>
              <a:buNone/>
              <a:defRPr/>
            </a:pPr>
            <a:r>
              <a:rPr lang="it-IT" altLang="it-IT" sz="1800" dirty="0" smtClean="0">
                <a:latin typeface="Arial Narrow" panose="020B0606020202030204" pitchFamily="34" charset="0"/>
              </a:rPr>
              <a:t>Ad ogni nucleo (</a:t>
            </a:r>
            <a:r>
              <a:rPr lang="it-IT" altLang="it-IT" sz="1800" dirty="0" err="1" smtClean="0">
                <a:latin typeface="Arial Narrow" panose="020B0606020202030204" pitchFamily="34" charset="0"/>
              </a:rPr>
              <a:t>NVD</a:t>
            </a:r>
            <a:r>
              <a:rPr lang="it-IT" altLang="it-IT" sz="1800" dirty="0" smtClean="0">
                <a:latin typeface="Arial Narrow" panose="020B0606020202030204" pitchFamily="34" charset="0"/>
              </a:rPr>
              <a:t>) sono assegnati un numero variabile di DS (intorno alla ventina).</a:t>
            </a:r>
          </a:p>
          <a:p>
            <a:pPr marL="0" indent="0">
              <a:buFont typeface="Arial" charset="0"/>
              <a:buNone/>
              <a:defRPr/>
            </a:pPr>
            <a:r>
              <a:rPr lang="it-IT" altLang="it-IT" sz="1800" dirty="0" smtClean="0">
                <a:latin typeface="Arial Narrow" panose="020B0606020202030204" pitchFamily="34" charset="0"/>
              </a:rPr>
              <a:t>Tre </a:t>
            </a:r>
            <a:r>
              <a:rPr lang="it-IT" altLang="it-IT" sz="1800" dirty="0" err="1" smtClean="0">
                <a:latin typeface="Arial Narrow" panose="020B0606020202030204" pitchFamily="34" charset="0"/>
              </a:rPr>
              <a:t>step</a:t>
            </a:r>
            <a:r>
              <a:rPr lang="it-IT" altLang="it-IT" sz="1800" dirty="0" smtClean="0">
                <a:latin typeface="Arial Narrow" panose="020B0606020202030204" pitchFamily="34" charset="0"/>
              </a:rPr>
              <a:t>:</a:t>
            </a:r>
          </a:p>
          <a:p>
            <a:pPr>
              <a:buFont typeface="Arial" charset="0"/>
              <a:buAutoNum type="arabicPeriod"/>
              <a:defRPr/>
            </a:pPr>
            <a:r>
              <a:rPr lang="it-IT" altLang="it-IT" sz="1800" dirty="0" smtClean="0">
                <a:latin typeface="Arial Narrow" panose="020B0606020202030204" pitchFamily="34" charset="0"/>
              </a:rPr>
              <a:t>Si analizza la documentazione</a:t>
            </a:r>
          </a:p>
          <a:p>
            <a:pPr>
              <a:buFont typeface="Arial" charset="0"/>
              <a:buAutoNum type="arabicPeriod"/>
              <a:defRPr/>
            </a:pPr>
            <a:r>
              <a:rPr lang="it-IT" altLang="it-IT" sz="1800" dirty="0" smtClean="0">
                <a:latin typeface="Arial Narrow" panose="020B0606020202030204" pitchFamily="34" charset="0"/>
              </a:rPr>
              <a:t>Si interloquisce col DS, in alcuni casi «visitandolo in loco»</a:t>
            </a:r>
          </a:p>
          <a:p>
            <a:pPr>
              <a:buFont typeface="Arial" charset="0"/>
              <a:buAutoNum type="arabicPeriod"/>
              <a:defRPr/>
            </a:pPr>
            <a:r>
              <a:rPr lang="it-IT" altLang="it-IT" sz="1800" dirty="0" smtClean="0">
                <a:latin typeface="Arial Narrow" panose="020B0606020202030204" pitchFamily="34" charset="0"/>
              </a:rPr>
              <a:t>Si formula una «valutazione di prima istanza», comprensiva di un «feedback professionale=</a:t>
            </a:r>
          </a:p>
          <a:p>
            <a:pPr marL="0" indent="0">
              <a:buNone/>
              <a:defRPr/>
            </a:pPr>
            <a:r>
              <a:rPr lang="it-IT" altLang="it-IT" sz="1800" dirty="0" smtClean="0">
                <a:latin typeface="Arial Narrow" panose="020B0606020202030204" pitchFamily="34" charset="0"/>
              </a:rPr>
              <a:t>Il DG, una volta chiuse le valutazioni, le rivede, anche alla luce di ulteriori elementi in suo possesso e formula la valutazione finale, trasmessa al DS, che nel caso di «insoddisfazione» ha diritto a un «confronto».</a:t>
            </a:r>
          </a:p>
          <a:p>
            <a:pPr marL="0" indent="0">
              <a:buFont typeface="Arial" charset="0"/>
              <a:buNone/>
              <a:defRPr/>
            </a:pPr>
            <a:endParaRPr lang="it-IT" altLang="it-IT" sz="1800" dirty="0" smtClean="0">
              <a:latin typeface="Arial Narrow" panose="020B0606020202030204" pitchFamily="34" charset="0"/>
            </a:endParaRPr>
          </a:p>
          <a:p>
            <a:pPr marL="0" indent="0">
              <a:buFont typeface="Arial" charset="0"/>
              <a:buNone/>
              <a:defRPr/>
            </a:pPr>
            <a:endParaRPr lang="it-IT" altLang="it-IT" sz="1800" dirty="0" smtClean="0">
              <a:latin typeface="Arial Narrow" panose="020B0606020202030204" pitchFamily="34" charset="0"/>
            </a:endParaRPr>
          </a:p>
          <a:p>
            <a:pPr marL="0" indent="0">
              <a:buNone/>
              <a:defRPr/>
            </a:pPr>
            <a:endParaRPr lang="it-IT" altLang="it-IT" sz="1400" u="sng" dirty="0" smtClean="0">
              <a:latin typeface="+mj-lt"/>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altLang="it-IT" sz="2800" b="1" dirty="0">
                <a:latin typeface="Arial Narrow" pitchFamily="34" charset="0"/>
              </a:rPr>
              <a:t>La valutazione </a:t>
            </a:r>
            <a:r>
              <a:rPr lang="it-IT" altLang="it-IT" sz="2800" b="1" dirty="0" smtClean="0">
                <a:latin typeface="Arial Narrow" pitchFamily="34" charset="0"/>
              </a:rPr>
              <a:t>dei Dirigenti Scolastici/Chi e come</a:t>
            </a:r>
            <a:endParaRPr lang="it-IT" sz="2800" b="1" dirty="0">
              <a:latin typeface="Arial Narrow" pitchFamily="34" charset="0"/>
            </a:endParaRPr>
          </a:p>
        </p:txBody>
      </p:sp>
      <p:sp>
        <p:nvSpPr>
          <p:cNvPr id="614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88200865-23BE-4941-B3CD-978B9465FD00}" type="slidenum">
              <a:rPr lang="it-IT" altLang="it-IT" sz="1200" smtClean="0">
                <a:solidFill>
                  <a:srgbClr val="898989"/>
                </a:solidFill>
              </a:rPr>
              <a:pPr>
                <a:spcBef>
                  <a:spcPct val="0"/>
                </a:spcBef>
                <a:buFontTx/>
                <a:buNone/>
              </a:pPr>
              <a:t>12</a:t>
            </a:fld>
            <a:endParaRPr lang="it-IT" altLang="it-IT" sz="1200" smtClean="0">
              <a:solidFill>
                <a:srgbClr val="898989"/>
              </a:solidFill>
            </a:endParaRPr>
          </a:p>
        </p:txBody>
      </p:sp>
    </p:spTree>
    <p:extLst>
      <p:ext uri="{BB962C8B-B14F-4D97-AF65-F5344CB8AC3E}">
        <p14:creationId xmlns:p14="http://schemas.microsoft.com/office/powerpoint/2010/main" val="3372766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normAutofit fontScale="70000" lnSpcReduction="20000"/>
          </a:bodyPr>
          <a:lstStyle/>
          <a:p>
            <a:pPr algn="just">
              <a:defRPr/>
            </a:pPr>
            <a:r>
              <a:rPr lang="it-IT" altLang="it-IT" sz="1800" dirty="0" smtClean="0">
                <a:latin typeface="Arial Narrow" pitchFamily="34" charset="0"/>
              </a:rPr>
              <a:t>DPR 417/1974: sono abolite le «note di qualifica» e il concorso «per merito distinto».</a:t>
            </a:r>
          </a:p>
          <a:p>
            <a:pPr algn="just">
              <a:defRPr/>
            </a:pPr>
            <a:r>
              <a:rPr lang="it-IT" altLang="it-IT" sz="1800" dirty="0" smtClean="0">
                <a:latin typeface="Arial Narrow" pitchFamily="34" charset="0"/>
              </a:rPr>
              <a:t>Contratto e DPR 209/1987: sono bloccati gli scatti di anzianità e costituito un «fondo di incentivazione», oltre a prevedere «una commissione mista che definirà entro il 30 giugno 1988 nuove modalità e criteri di progressione professionale». NON SE NE FECE NULLA</a:t>
            </a:r>
          </a:p>
          <a:p>
            <a:pPr algn="just">
              <a:defRPr/>
            </a:pPr>
            <a:r>
              <a:rPr lang="it-IT" altLang="it-IT" sz="1800" dirty="0" smtClean="0">
                <a:latin typeface="Arial Narrow" pitchFamily="34" charset="0"/>
              </a:rPr>
              <a:t>Contratto e DPR 399/1988: sono ripristinati gli scatti di anzianità ed è previsto che «una successiva contrattazione decentrata nazionale stabilirà anticipazioni di carriera per merito a partire dal 31/12/1990 attraverso modalità </a:t>
            </a:r>
            <a:r>
              <a:rPr lang="it-IT" altLang="it-IT" sz="1800" dirty="0">
                <a:latin typeface="Arial Narrow" pitchFamily="34" charset="0"/>
              </a:rPr>
              <a:t>concorsuali». NON SE NE FECE NULLA</a:t>
            </a:r>
          </a:p>
          <a:p>
            <a:pPr algn="just">
              <a:defRPr/>
            </a:pPr>
            <a:r>
              <a:rPr lang="it-IT" altLang="it-IT" sz="1800" dirty="0" smtClean="0">
                <a:latin typeface="Arial Narrow" pitchFamily="34" charset="0"/>
              </a:rPr>
              <a:t>Contratto 1995: «</a:t>
            </a:r>
            <a:r>
              <a:rPr lang="it-IT" sz="1800" dirty="0" smtClean="0">
                <a:latin typeface="Arial Narrow" panose="020B0606020202030204" pitchFamily="34" charset="0"/>
              </a:rPr>
              <a:t>è </a:t>
            </a:r>
            <a:r>
              <a:rPr lang="it-IT" sz="1800" dirty="0">
                <a:latin typeface="Arial Narrow" panose="020B0606020202030204" pitchFamily="34" charset="0"/>
              </a:rPr>
              <a:t>attribuito un trattamento economico differenziato per posizioni </a:t>
            </a:r>
            <a:r>
              <a:rPr lang="it-IT" sz="1800" dirty="0" smtClean="0">
                <a:latin typeface="Arial Narrow" panose="020B0606020202030204" pitchFamily="34" charset="0"/>
              </a:rPr>
              <a:t>stipendiali.. </a:t>
            </a:r>
            <a:r>
              <a:rPr lang="it-IT" sz="1800" dirty="0">
                <a:latin typeface="Arial Narrow" panose="020B0606020202030204" pitchFamily="34" charset="0"/>
              </a:rPr>
              <a:t>sulla base dell’accertato utile assolvimento di tutti gli obblighi inerenti alla funzione, ivi compresa la partecipazione ad attività di formazione ed </a:t>
            </a:r>
            <a:r>
              <a:rPr lang="it-IT" sz="1800" dirty="0" smtClean="0">
                <a:latin typeface="Arial Narrow" panose="020B0606020202030204" pitchFamily="34" charset="0"/>
              </a:rPr>
              <a:t>aggiornamento… Il </a:t>
            </a:r>
            <a:r>
              <a:rPr lang="it-IT" sz="1800" dirty="0">
                <a:latin typeface="Arial Narrow" panose="020B0606020202030204" pitchFamily="34" charset="0"/>
              </a:rPr>
              <a:t>passaggio tra una fascia e l’altra potrà essere anticipato nel tempo per effetto della valutazione di ulteriori parametri ponderati secondo le specifiche tipologie professionali, quali: a) titoli accademici, professionali e culturali coerenti con il profilo professionale di appartenenza; b) crediti </a:t>
            </a:r>
            <a:r>
              <a:rPr lang="it-IT" sz="1800" dirty="0" smtClean="0">
                <a:latin typeface="Arial Narrow" panose="020B0606020202030204" pitchFamily="34" charset="0"/>
              </a:rPr>
              <a:t>professionali </a:t>
            </a:r>
            <a:r>
              <a:rPr lang="it-IT" sz="1800" dirty="0">
                <a:latin typeface="Arial Narrow" panose="020B0606020202030204" pitchFamily="34" charset="0"/>
              </a:rPr>
              <a:t>derivanti dalle esperienze di servizio e dalle attività di formazione; c) accertamento di particolari qualità dell’attività professionale, a richiesta dell’interessato. </a:t>
            </a:r>
            <a:r>
              <a:rPr lang="it-IT" sz="1800" dirty="0" smtClean="0">
                <a:latin typeface="Arial Narrow" panose="020B0606020202030204" pitchFamily="34" charset="0"/>
              </a:rPr>
              <a:t>La </a:t>
            </a:r>
            <a:r>
              <a:rPr lang="it-IT" sz="1800" dirty="0">
                <a:latin typeface="Arial Narrow" panose="020B0606020202030204" pitchFamily="34" charset="0"/>
              </a:rPr>
              <a:t>declaratoria puntuale dei predetti parametri, la loro combinazione, le modalità di accertamento e i criteri di valutazione verranno definiti tra le parti nel successivo accordo entro il 30 novembre 1995, con decorrenza 1/1/1996. Per adeguare il profilo professionale della funzione docente ai processi di affermazione dell’autonomia delle istituzioni </a:t>
            </a:r>
            <a:r>
              <a:rPr lang="it-IT" sz="1800" dirty="0" smtClean="0">
                <a:latin typeface="Arial Narrow" panose="020B0606020202030204" pitchFamily="34" charset="0"/>
              </a:rPr>
              <a:t>scolastiche, </a:t>
            </a:r>
            <a:r>
              <a:rPr lang="it-IT" sz="1800" dirty="0">
                <a:latin typeface="Arial Narrow" panose="020B0606020202030204" pitchFamily="34" charset="0"/>
              </a:rPr>
              <a:t>le parti convengono sulla necessità di procedere ad una articolazione delle competenze e delle responsabilità all’interno di tale professione. </a:t>
            </a:r>
            <a:r>
              <a:rPr lang="it-IT" sz="1800" dirty="0" smtClean="0">
                <a:latin typeface="Arial Narrow" panose="020B0606020202030204" pitchFamily="34" charset="0"/>
              </a:rPr>
              <a:t>…la </a:t>
            </a:r>
            <a:r>
              <a:rPr lang="it-IT" sz="1800" dirty="0">
                <a:latin typeface="Arial Narrow" panose="020B0606020202030204" pitchFamily="34" charset="0"/>
              </a:rPr>
              <a:t>configurazione professionale del docente, ferma restando l’unicità della funzione, può essere articolata attraverso la definizione, al suo interno, di figure di sistema’’ ovvero di particolari profili di specializzazione, relativi agli aspetti scientifici, didattici, pedagogici, organizzativi, gestionali e di </a:t>
            </a:r>
            <a:r>
              <a:rPr lang="it-IT" sz="1800" dirty="0" smtClean="0">
                <a:latin typeface="Arial Narrow" panose="020B0606020202030204" pitchFamily="34" charset="0"/>
              </a:rPr>
              <a:t>ricerca</a:t>
            </a:r>
          </a:p>
          <a:p>
            <a:pPr algn="just">
              <a:defRPr/>
            </a:pPr>
            <a:r>
              <a:rPr lang="it-IT" altLang="it-IT" sz="1800" dirty="0" smtClean="0">
                <a:latin typeface="Arial Narrow" panose="020B0606020202030204" pitchFamily="34" charset="0"/>
              </a:rPr>
              <a:t>Contratto 1999: sono introdotte le «funzioni obiettivo» su 4 aree: gestione </a:t>
            </a:r>
            <a:r>
              <a:rPr lang="it-IT" altLang="it-IT" sz="1800" dirty="0" err="1" smtClean="0">
                <a:latin typeface="Arial Narrow" panose="020B0606020202030204" pitchFamily="34" charset="0"/>
              </a:rPr>
              <a:t>POF</a:t>
            </a:r>
            <a:r>
              <a:rPr lang="it-IT" altLang="it-IT" sz="1800" dirty="0" smtClean="0">
                <a:latin typeface="Arial Narrow" panose="020B0606020202030204" pitchFamily="34" charset="0"/>
              </a:rPr>
              <a:t>, sostegno al lavoro dei docenti, interventi e servizi per gli studenti, realizzazione di progetti. Si introduce il «concorsone» per gli insegnanti con almeno 10 anni di servizio, con aumento di 6 milioni di lire annue, basato per il 25% sul curriculum, per il 25% sulla prova nazionale e per il 50% sulla «verifica in situazione», che sarà sospeso nel febbraio 2000</a:t>
            </a:r>
          </a:p>
          <a:p>
            <a:pPr algn="just">
              <a:defRPr/>
            </a:pPr>
            <a:r>
              <a:rPr lang="it-IT" altLang="it-IT" sz="1800" dirty="0" smtClean="0">
                <a:latin typeface="Arial Narrow" panose="020B0606020202030204" pitchFamily="34" charset="0"/>
              </a:rPr>
              <a:t>Contratto 2003. Le funzioni obiettivo diventano «funzioni strumentali» e sono definite in autonomia.</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La valutazione dei docenti</a:t>
            </a:r>
            <a:endParaRPr lang="it-IT" sz="4400" b="1" dirty="0">
              <a:latin typeface="Arial Narrow" pitchFamily="34" charset="0"/>
            </a:endParaRPr>
          </a:p>
        </p:txBody>
      </p:sp>
      <p:sp>
        <p:nvSpPr>
          <p:cNvPr id="819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D56D830D-787B-4EAD-B8E3-5B11AE03C45F}" type="slidenum">
              <a:rPr lang="it-IT" altLang="it-IT" sz="1200" smtClean="0">
                <a:solidFill>
                  <a:srgbClr val="898989"/>
                </a:solidFill>
              </a:rPr>
              <a:pPr>
                <a:spcBef>
                  <a:spcPct val="0"/>
                </a:spcBef>
                <a:buFontTx/>
                <a:buNone/>
              </a:pPr>
              <a:t>13</a:t>
            </a:fld>
            <a:endParaRPr lang="it-IT" altLang="it-IT" sz="1200" smtClean="0">
              <a:solidFill>
                <a:srgbClr val="898989"/>
              </a:solidFill>
            </a:endParaRPr>
          </a:p>
        </p:txBody>
      </p:sp>
    </p:spTree>
    <p:extLst>
      <p:ext uri="{BB962C8B-B14F-4D97-AF65-F5344CB8AC3E}">
        <p14:creationId xmlns:p14="http://schemas.microsoft.com/office/powerpoint/2010/main" val="22846830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normAutofit fontScale="92500" lnSpcReduction="10000"/>
          </a:bodyPr>
          <a:lstStyle/>
          <a:p>
            <a:pPr algn="just">
              <a:defRPr/>
            </a:pPr>
            <a:r>
              <a:rPr lang="it-IT" altLang="it-IT" sz="1800" dirty="0">
                <a:latin typeface="Arial Narrow" pitchFamily="34" charset="0"/>
              </a:rPr>
              <a:t>L’articolo 1, comma 83 della legge 107/2015 così </a:t>
            </a:r>
            <a:r>
              <a:rPr lang="it-IT" altLang="it-IT" sz="1800" dirty="0" smtClean="0">
                <a:latin typeface="Arial Narrow" pitchFamily="34" charset="0"/>
              </a:rPr>
              <a:t>dispone</a:t>
            </a:r>
            <a:r>
              <a:rPr lang="it-IT" altLang="it-IT" sz="1800" dirty="0">
                <a:latin typeface="Arial Narrow" pitchFamily="34" charset="0"/>
              </a:rPr>
              <a:t>:</a:t>
            </a:r>
          </a:p>
          <a:p>
            <a:pPr marL="0" indent="0" algn="just">
              <a:buNone/>
              <a:defRPr/>
            </a:pPr>
            <a:r>
              <a:rPr lang="it-IT" altLang="it-IT" sz="1800" dirty="0" smtClean="0">
                <a:latin typeface="Arial Narrow" pitchFamily="34" charset="0"/>
              </a:rPr>
              <a:t>«Il </a:t>
            </a:r>
            <a:r>
              <a:rPr lang="it-IT" altLang="it-IT" sz="1800" dirty="0">
                <a:latin typeface="Arial Narrow" pitchFamily="34" charset="0"/>
              </a:rPr>
              <a:t>dirigente scolastico </a:t>
            </a:r>
            <a:r>
              <a:rPr lang="it-IT" altLang="it-IT" sz="1800" dirty="0" smtClean="0">
                <a:latin typeface="Arial Narrow" pitchFamily="34" charset="0"/>
              </a:rPr>
              <a:t>può </a:t>
            </a:r>
            <a:r>
              <a:rPr lang="it-IT" altLang="it-IT" sz="1800" dirty="0">
                <a:latin typeface="Arial Narrow" pitchFamily="34" charset="0"/>
              </a:rPr>
              <a:t>individuare nell’ambito dell’organico dell’autonomia fino al 10 per cento di docenti che lo coadiuvano in </a:t>
            </a:r>
            <a:r>
              <a:rPr lang="it-IT" altLang="it-IT" sz="1800" dirty="0" smtClean="0">
                <a:latin typeface="Arial Narrow" pitchFamily="34" charset="0"/>
              </a:rPr>
              <a:t>attività </a:t>
            </a:r>
            <a:r>
              <a:rPr lang="it-IT" altLang="it-IT" sz="1800" dirty="0">
                <a:latin typeface="Arial Narrow" pitchFamily="34" charset="0"/>
              </a:rPr>
              <a:t>di supporto organizzativo e didattico dell’istituzione scolastica. Dall’attuazione delle disposizioni del presente comma non devono derivare nuovi o maggiori oneri a carico della finanza </a:t>
            </a:r>
            <a:r>
              <a:rPr lang="it-IT" altLang="it-IT" sz="1800" dirty="0" smtClean="0">
                <a:latin typeface="Arial Narrow" pitchFamily="34" charset="0"/>
              </a:rPr>
              <a:t>pubblica».</a:t>
            </a:r>
          </a:p>
          <a:p>
            <a:pPr algn="just">
              <a:defRPr/>
            </a:pPr>
            <a:r>
              <a:rPr lang="it-IT" altLang="it-IT" sz="1800" dirty="0">
                <a:latin typeface="Arial Narrow" pitchFamily="34" charset="0"/>
              </a:rPr>
              <a:t>L’articolo 88, comma 2 lettera f), del CCNL 2007 dispone che con il Fondo di Istituto si possono retribuire non più 2 collaboratori:</a:t>
            </a:r>
          </a:p>
          <a:p>
            <a:pPr marL="0" indent="0" algn="just">
              <a:buNone/>
              <a:defRPr/>
            </a:pPr>
            <a:r>
              <a:rPr lang="it-IT" altLang="it-IT" sz="1800" dirty="0" smtClean="0">
                <a:latin typeface="Arial Narrow" pitchFamily="34" charset="0"/>
              </a:rPr>
              <a:t>«f</a:t>
            </a:r>
            <a:r>
              <a:rPr lang="it-IT" altLang="it-IT" sz="1800" dirty="0">
                <a:latin typeface="Arial Narrow" pitchFamily="34" charset="0"/>
              </a:rPr>
              <a:t>. i compensi da corrispondere al personale docente ed educativo, non più di due unità, della cui collaborazione il dirigente scolastico intende avvalersi nello svolgimento delle proprie funzioni organizzative e gestionali. Tali compensi non sono cumulabili con il compenso per le funzioni strumentali al piano dell’offerta formativa di cui all’art. 33 del presente </a:t>
            </a:r>
            <a:r>
              <a:rPr lang="it-IT" altLang="it-IT" sz="1800" dirty="0" smtClean="0">
                <a:latin typeface="Arial Narrow" pitchFamily="34" charset="0"/>
              </a:rPr>
              <a:t>CCNL»</a:t>
            </a:r>
          </a:p>
          <a:p>
            <a:pPr algn="just">
              <a:defRPr/>
            </a:pPr>
            <a:r>
              <a:rPr lang="it-IT" altLang="it-IT" sz="1800" dirty="0" smtClean="0">
                <a:latin typeface="Arial Narrow" pitchFamily="34" charset="0"/>
              </a:rPr>
              <a:t>Restano le </a:t>
            </a:r>
            <a:r>
              <a:rPr lang="it-IT" altLang="it-IT" sz="1800" dirty="0">
                <a:latin typeface="Arial Narrow" pitchFamily="34" charset="0"/>
              </a:rPr>
              <a:t>funzioni strumentali, identificate con delibera del collegio dei docenti in coerenza con il piano dell’offerta formativa che, contestualmente, ne definisce criteri di attribuzione, numero e destinatari. Non è previsto nel contratto che i docenti che ricoprono tale compito possano usufruire di esoneri dall’insegnamento. Per quanto riguarda i compensi, essi sono il frutto di contrattazione d’istituto, sulla base degli stanziamenti del </a:t>
            </a:r>
            <a:r>
              <a:rPr lang="it-IT" altLang="it-IT" sz="1800" dirty="0" err="1" smtClean="0">
                <a:latin typeface="Arial Narrow" pitchFamily="34" charset="0"/>
              </a:rPr>
              <a:t>MOF</a:t>
            </a:r>
            <a:r>
              <a:rPr lang="it-IT" altLang="it-IT" sz="1800" dirty="0" smtClean="0">
                <a:latin typeface="Arial Narrow" pitchFamily="34" charset="0"/>
              </a:rPr>
              <a:t> (</a:t>
            </a:r>
            <a:r>
              <a:rPr lang="it-IT" altLang="it-IT" sz="1800" smtClean="0">
                <a:latin typeface="Arial Narrow" pitchFamily="34" charset="0"/>
              </a:rPr>
              <a:t>Miglioramento Offerta Formativa).</a:t>
            </a: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La differenziazione dei docenti</a:t>
            </a:r>
            <a:endParaRPr lang="it-IT" sz="4400" b="1" dirty="0">
              <a:latin typeface="Arial Narrow" pitchFamily="34" charset="0"/>
            </a:endParaRPr>
          </a:p>
        </p:txBody>
      </p:sp>
      <p:sp>
        <p:nvSpPr>
          <p:cNvPr id="819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D56D830D-787B-4EAD-B8E3-5B11AE03C45F}" type="slidenum">
              <a:rPr lang="it-IT" altLang="it-IT" sz="1200" smtClean="0">
                <a:solidFill>
                  <a:srgbClr val="898989"/>
                </a:solidFill>
              </a:rPr>
              <a:pPr>
                <a:spcBef>
                  <a:spcPct val="0"/>
                </a:spcBef>
                <a:buFontTx/>
                <a:buNone/>
              </a:pPr>
              <a:t>14</a:t>
            </a:fld>
            <a:endParaRPr lang="it-IT" altLang="it-IT" sz="1200" smtClean="0">
              <a:solidFill>
                <a:srgbClr val="898989"/>
              </a:solidFill>
            </a:endParaRPr>
          </a:p>
        </p:txBody>
      </p:sp>
    </p:spTree>
    <p:extLst>
      <p:ext uri="{BB962C8B-B14F-4D97-AF65-F5344CB8AC3E}">
        <p14:creationId xmlns:p14="http://schemas.microsoft.com/office/powerpoint/2010/main" val="1434251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3600" b="1" dirty="0" smtClean="0">
                <a:latin typeface="Arial Narrow" pitchFamily="34" charset="0"/>
              </a:rPr>
              <a:t>La valutazione dei docenti. Il Bonus</a:t>
            </a:r>
            <a:endParaRPr lang="it-IT" sz="3600" b="1" dirty="0">
              <a:latin typeface="Arial Narrow" pitchFamily="34" charset="0"/>
            </a:endParaRPr>
          </a:p>
        </p:txBody>
      </p:sp>
      <p:sp>
        <p:nvSpPr>
          <p:cNvPr id="717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49AADD82-31F2-45F2-960A-3CE3F416F8DB}" type="slidenum">
              <a:rPr lang="it-IT" altLang="it-IT" sz="1200" smtClean="0">
                <a:solidFill>
                  <a:srgbClr val="898989"/>
                </a:solidFill>
              </a:rPr>
              <a:pPr>
                <a:spcBef>
                  <a:spcPct val="0"/>
                </a:spcBef>
                <a:buFontTx/>
                <a:buNone/>
              </a:pPr>
              <a:t>15</a:t>
            </a:fld>
            <a:endParaRPr lang="it-IT" altLang="it-IT" sz="1200" smtClean="0">
              <a:solidFill>
                <a:srgbClr val="898989"/>
              </a:solidFill>
            </a:endParaRPr>
          </a:p>
        </p:txBody>
      </p:sp>
      <p:sp>
        <p:nvSpPr>
          <p:cNvPr id="7" name="Segnaposto contenuto 2"/>
          <p:cNvSpPr txBox="1">
            <a:spLocks/>
          </p:cNvSpPr>
          <p:nvPr/>
        </p:nvSpPr>
        <p:spPr>
          <a:xfrm>
            <a:off x="1672005" y="1600201"/>
            <a:ext cx="7252188" cy="4525963"/>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it-IT" altLang="it-IT" sz="1800" dirty="0" smtClean="0">
                <a:latin typeface="Arial Narrow" pitchFamily="34" charset="0"/>
              </a:rPr>
              <a:t>Istituito dalla L. 107/2015 (art. 1, comma 126) , il bonus premiale si avvale di fondi </a:t>
            </a:r>
            <a:r>
              <a:rPr lang="it-IT" altLang="it-IT" sz="1800" dirty="0">
                <a:latin typeface="Arial Narrow" pitchFamily="34" charset="0"/>
              </a:rPr>
              <a:t>elargiti </a:t>
            </a:r>
            <a:r>
              <a:rPr lang="it-IT" altLang="it-IT" sz="1800" dirty="0" smtClean="0">
                <a:latin typeface="Arial Narrow" pitchFamily="34" charset="0"/>
              </a:rPr>
              <a:t>per l’80</a:t>
            </a:r>
            <a:r>
              <a:rPr lang="it-IT" altLang="it-IT" sz="1800" dirty="0">
                <a:latin typeface="Arial Narrow" pitchFamily="34" charset="0"/>
              </a:rPr>
              <a:t>% in proporzione al numero di posti relativi alla dotazione organica del personale docente di ogni istituzione scolastica ed educativa statale, mentre il restante 20% sarà distribuito sulla base di fattori di complessità delle istituzioni scolastiche e delle aree soggette a maggiore rischio educativo ( i fattori di complessità stabiliti: percentuale di alunni con disabilità; percentuale di alunni stranieri; numero medio di alunni per classe; percentuale di sedi scolastiche in aree totalmente montane o in piccole isole).  </a:t>
            </a:r>
            <a:endParaRPr lang="it-IT" altLang="it-IT" sz="1800" dirty="0" smtClean="0">
              <a:latin typeface="Arial Narrow" pitchFamily="34" charset="0"/>
            </a:endParaRPr>
          </a:p>
          <a:p>
            <a:pPr marL="0" indent="0">
              <a:buFont typeface="Arial" charset="0"/>
              <a:buNone/>
            </a:pPr>
            <a:r>
              <a:rPr lang="it-IT" altLang="it-IT" sz="1800" dirty="0" smtClean="0">
                <a:latin typeface="Arial Narrow" pitchFamily="34" charset="0"/>
              </a:rPr>
              <a:t>Il </a:t>
            </a:r>
            <a:r>
              <a:rPr lang="it-IT" altLang="it-IT" sz="1800" dirty="0">
                <a:latin typeface="Arial Narrow" pitchFamily="34" charset="0"/>
              </a:rPr>
              <a:t>1 agosto 2018 è stata siglata l’Ipotesi di Contratto Integrativo Nazionale sul Fondo per il Miglioramento dell’Offerta Formativa 2018-19, che prevede </a:t>
            </a:r>
            <a:r>
              <a:rPr lang="it-IT" altLang="it-IT" sz="1800" dirty="0" smtClean="0">
                <a:latin typeface="Arial Narrow" pitchFamily="34" charset="0"/>
              </a:rPr>
              <a:t>160 milioni </a:t>
            </a:r>
            <a:r>
              <a:rPr lang="it-IT" altLang="it-IT" sz="1800" dirty="0">
                <a:latin typeface="Arial Narrow" pitchFamily="34" charset="0"/>
              </a:rPr>
              <a:t>di euro stanziati per il bonus merito che verranno accreditati direttamente alle </a:t>
            </a:r>
            <a:r>
              <a:rPr lang="it-IT" altLang="it-IT" sz="1800" dirty="0" smtClean="0">
                <a:latin typeface="Arial Narrow" pitchFamily="34" charset="0"/>
              </a:rPr>
              <a:t>scuole </a:t>
            </a:r>
            <a:r>
              <a:rPr lang="it-IT" altLang="it-IT" sz="1800" dirty="0" err="1" smtClean="0">
                <a:latin typeface="Arial Narrow" pitchFamily="34" charset="0"/>
              </a:rPr>
              <a:t>8circa</a:t>
            </a:r>
            <a:r>
              <a:rPr lang="it-IT" altLang="it-IT" sz="1800" dirty="0" smtClean="0">
                <a:latin typeface="Arial Narrow" pitchFamily="34" charset="0"/>
              </a:rPr>
              <a:t> 24.000 euro a scuola). Il </a:t>
            </a:r>
            <a:r>
              <a:rPr lang="it-IT" altLang="it-IT" sz="1800" dirty="0">
                <a:latin typeface="Arial Narrow" pitchFamily="34" charset="0"/>
              </a:rPr>
              <a:t>“bonus premiale” ovvero il fondo per la valorizzazione del personale docente, a partire dal 2018/19 dovrà essere contrattato fra </a:t>
            </a:r>
            <a:r>
              <a:rPr lang="it-IT" altLang="it-IT" sz="1800" dirty="0" err="1">
                <a:latin typeface="Arial Narrow" pitchFamily="34" charset="0"/>
              </a:rPr>
              <a:t>RSU</a:t>
            </a:r>
            <a:r>
              <a:rPr lang="it-IT" altLang="it-IT" sz="1800" dirty="0">
                <a:latin typeface="Arial Narrow" pitchFamily="34" charset="0"/>
              </a:rPr>
              <a:t> e dirigente </a:t>
            </a:r>
            <a:r>
              <a:rPr lang="it-IT" altLang="it-IT" sz="1800" dirty="0" smtClean="0">
                <a:latin typeface="Arial Narrow" pitchFamily="34" charset="0"/>
              </a:rPr>
              <a:t>scolastico, solo per quanto riguarda il valore minimo o massimo </a:t>
            </a:r>
            <a:r>
              <a:rPr lang="it-IT" altLang="it-IT" sz="1800" dirty="0">
                <a:latin typeface="Arial Narrow" pitchFamily="34" charset="0"/>
              </a:rPr>
              <a:t>da attribuire. Resta ferma, poi, la procedura prevista dalle legge 107 del 2015 per la determinazione dei criteri per la valutazione (è previsto un apposito comitato per la valutazione) che non sono soggetti a contrattazione, nonché la competenza del dirigente per l’individuazione dei docenti meritevoli.</a:t>
            </a:r>
            <a:endParaRPr lang="it-IT" altLang="it-IT" sz="1800" dirty="0" smtClean="0">
              <a:latin typeface="Arial Narrow" pitchFamily="34" charset="0"/>
            </a:endParaRPr>
          </a:p>
        </p:txBody>
      </p:sp>
    </p:spTree>
    <p:extLst>
      <p:ext uri="{BB962C8B-B14F-4D97-AF65-F5344CB8AC3E}">
        <p14:creationId xmlns:p14="http://schemas.microsoft.com/office/powerpoint/2010/main" val="36056879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3600" b="1" dirty="0" smtClean="0">
                <a:latin typeface="Arial Narrow" pitchFamily="34" charset="0"/>
              </a:rPr>
              <a:t>La valutazione dei docenti. Il Bonus</a:t>
            </a:r>
            <a:endParaRPr lang="it-IT" sz="3600" b="1" dirty="0">
              <a:latin typeface="Arial Narrow" pitchFamily="34" charset="0"/>
            </a:endParaRPr>
          </a:p>
        </p:txBody>
      </p:sp>
      <p:sp>
        <p:nvSpPr>
          <p:cNvPr id="717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49AADD82-31F2-45F2-960A-3CE3F416F8DB}" type="slidenum">
              <a:rPr lang="it-IT" altLang="it-IT" sz="1200" smtClean="0">
                <a:solidFill>
                  <a:srgbClr val="898989"/>
                </a:solidFill>
              </a:rPr>
              <a:pPr>
                <a:spcBef>
                  <a:spcPct val="0"/>
                </a:spcBef>
                <a:buFontTx/>
                <a:buNone/>
              </a:pPr>
              <a:t>16</a:t>
            </a:fld>
            <a:endParaRPr lang="it-IT" altLang="it-IT" sz="1200" smtClean="0">
              <a:solidFill>
                <a:srgbClr val="898989"/>
              </a:solidFill>
            </a:endParaRPr>
          </a:p>
        </p:txBody>
      </p:sp>
      <p:sp>
        <p:nvSpPr>
          <p:cNvPr id="7" name="Segnaposto contenuto 2"/>
          <p:cNvSpPr txBox="1">
            <a:spLocks/>
          </p:cNvSpPr>
          <p:nvPr/>
        </p:nvSpPr>
        <p:spPr>
          <a:xfrm>
            <a:off x="1672005" y="1600201"/>
            <a:ext cx="7252188" cy="4525963"/>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it-IT" altLang="it-IT" sz="1800" b="1" dirty="0" smtClean="0">
                <a:latin typeface="Arial Narrow" pitchFamily="34" charset="0"/>
              </a:rPr>
              <a:t>Chi definisce i criteri?</a:t>
            </a:r>
          </a:p>
          <a:p>
            <a:pPr marL="0" indent="0">
              <a:buFont typeface="Arial" charset="0"/>
              <a:buNone/>
            </a:pPr>
            <a:r>
              <a:rPr lang="it-IT" altLang="it-IT" sz="1800" dirty="0" smtClean="0">
                <a:latin typeface="Arial Narrow" pitchFamily="34" charset="0"/>
              </a:rPr>
              <a:t>Il Comitato di Valutazione, formato dal DS, da due docenti scelti dal Collegio e da un docente scelto dal Consiglio di Istituto, da due genitori (primo ciclo) o da un genitore e uno studente (secondo ciclo) </a:t>
            </a:r>
            <a:r>
              <a:rPr lang="it-IT" altLang="it-IT" sz="1800" dirty="0">
                <a:latin typeface="Arial Narrow" pitchFamily="34" charset="0"/>
              </a:rPr>
              <a:t>scelti dal Consiglio di </a:t>
            </a:r>
            <a:r>
              <a:rPr lang="it-IT" altLang="it-IT" sz="1800" dirty="0" smtClean="0">
                <a:latin typeface="Arial Narrow" pitchFamily="34" charset="0"/>
              </a:rPr>
              <a:t>Istituto; un rappresentante dell’USR.  </a:t>
            </a:r>
          </a:p>
          <a:p>
            <a:pPr marL="0" indent="0">
              <a:buFont typeface="Arial" charset="0"/>
              <a:buNone/>
            </a:pPr>
            <a:r>
              <a:rPr lang="it-IT" altLang="it-IT" sz="1800" b="1" dirty="0" smtClean="0">
                <a:latin typeface="Arial Narrow" pitchFamily="34" charset="0"/>
              </a:rPr>
              <a:t>Sulla base di quali indicatori?</a:t>
            </a:r>
          </a:p>
          <a:p>
            <a:pPr>
              <a:buFont typeface="+mj-lt"/>
              <a:buAutoNum type="arabicPeriod"/>
            </a:pPr>
            <a:r>
              <a:rPr lang="it-IT" sz="1800" i="1" dirty="0"/>
              <a:t>“Qualità dell’insegnamento e del contributo al miglioramento dell’istituzione scolastica, nonché del successo formativo e scolastico degli studenti</a:t>
            </a:r>
            <a:r>
              <a:rPr lang="it-IT" sz="1800" i="1" dirty="0" smtClean="0"/>
              <a:t>”</a:t>
            </a:r>
          </a:p>
          <a:p>
            <a:pPr>
              <a:buFont typeface="+mj-lt"/>
              <a:buAutoNum type="arabicPeriod"/>
            </a:pPr>
            <a:r>
              <a:rPr lang="it-IT" sz="1800" i="1" dirty="0"/>
              <a:t>“ Risultati ottenuti dal docente o dal gruppo di docenti in relazione al potenziamento delle competenze degli alunni e dell’innovazione didattica e metodologica, nonché della collaborazione alla ricerca didattica, alla documentazione e alla diffusione di buone pratiche didattiche</a:t>
            </a:r>
            <a:r>
              <a:rPr lang="it-IT" sz="1800" i="1" dirty="0" smtClean="0"/>
              <a:t>”</a:t>
            </a:r>
          </a:p>
          <a:p>
            <a:pPr>
              <a:buFont typeface="+mj-lt"/>
              <a:buAutoNum type="arabicPeriod"/>
            </a:pPr>
            <a:r>
              <a:rPr lang="it-IT" sz="1800" i="1" dirty="0"/>
              <a:t>“Responsabilità assunte nel coordinamento organizzativo e didattico e nella formazione del personale</a:t>
            </a:r>
            <a:r>
              <a:rPr lang="it-IT" sz="1800" i="1" dirty="0" smtClean="0"/>
              <a:t>”</a:t>
            </a:r>
          </a:p>
          <a:p>
            <a:pPr marL="0" indent="0">
              <a:buNone/>
            </a:pPr>
            <a:r>
              <a:rPr lang="it-IT" altLang="it-IT" sz="1800" b="1" dirty="0" smtClean="0">
                <a:latin typeface="Arial Narrow" pitchFamily="34" charset="0"/>
              </a:rPr>
              <a:t>Chi attribuisce il «bonus»?</a:t>
            </a:r>
          </a:p>
          <a:p>
            <a:pPr marL="0" indent="0">
              <a:buNone/>
            </a:pPr>
            <a:r>
              <a:rPr lang="it-IT" altLang="it-IT" sz="1800" dirty="0" smtClean="0">
                <a:latin typeface="Arial Narrow" pitchFamily="34" charset="0"/>
              </a:rPr>
              <a:t>Il Dirigente scolastico</a:t>
            </a:r>
          </a:p>
          <a:p>
            <a:pPr marL="0" indent="0">
              <a:buNone/>
            </a:pPr>
            <a:r>
              <a:rPr lang="it-IT" altLang="it-IT" sz="1800" dirty="0">
                <a:latin typeface="Arial Narrow" pitchFamily="34" charset="0"/>
              </a:rPr>
              <a:t>Un esempio: </a:t>
            </a:r>
            <a:r>
              <a:rPr lang="it-IT" altLang="it-IT" sz="1800" dirty="0">
                <a:latin typeface="Arial Narrow" pitchFamily="34" charset="0"/>
                <a:hlinkClick r:id="rId2"/>
              </a:rPr>
              <a:t>http://www.edscuola.eu/wordpress/?</a:t>
            </a:r>
            <a:r>
              <a:rPr lang="it-IT" altLang="it-IT" sz="1800" dirty="0" smtClean="0">
                <a:latin typeface="Arial Narrow" pitchFamily="34" charset="0"/>
                <a:hlinkClick r:id="rId2"/>
              </a:rPr>
              <a:t>p=73558</a:t>
            </a:r>
            <a:endParaRPr lang="it-IT" altLang="it-IT" sz="1800" dirty="0" smtClean="0">
              <a:latin typeface="Arial Narrow" pitchFamily="34" charset="0"/>
            </a:endParaRPr>
          </a:p>
          <a:p>
            <a:pPr marL="0" indent="0">
              <a:buNone/>
            </a:pPr>
            <a:r>
              <a:rPr lang="it-IT" altLang="it-IT" sz="1800" dirty="0" smtClean="0">
                <a:latin typeface="Arial Narrow" pitchFamily="34" charset="0"/>
              </a:rPr>
              <a:t>L’intera materia sta per subire un cambiamento drastico, sulla base della Legge di Bilancio in discussione. I fondi del BONUS sono rientrati all’interno della contrattazione di istituto e «svincolati». DS e sindacati scelgono dunque quanto eventualmente attribuire per i bonus, a quali categorie e su quali numeri, fermo restando la definizione dei criteri in capo al CDV. </a:t>
            </a:r>
          </a:p>
        </p:txBody>
      </p:sp>
    </p:spTree>
    <p:extLst>
      <p:ext uri="{BB962C8B-B14F-4D97-AF65-F5344CB8AC3E}">
        <p14:creationId xmlns:p14="http://schemas.microsoft.com/office/powerpoint/2010/main" val="2940476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egnaposto contenuto 2"/>
          <p:cNvSpPr>
            <a:spLocks noGrp="1"/>
          </p:cNvSpPr>
          <p:nvPr>
            <p:ph idx="1"/>
          </p:nvPr>
        </p:nvSpPr>
        <p:spPr>
          <a:xfrm>
            <a:off x="1672005" y="1600201"/>
            <a:ext cx="7252188" cy="4525963"/>
          </a:xfrm>
        </p:spPr>
        <p:txBody>
          <a:bodyPr>
            <a:normAutofit/>
          </a:bodyPr>
          <a:lstStyle/>
          <a:p>
            <a:pPr marL="0" indent="0">
              <a:buFont typeface="Arial" charset="0"/>
              <a:buNone/>
            </a:pPr>
            <a:r>
              <a:rPr lang="it-IT" sz="1800" b="1" dirty="0" smtClean="0"/>
              <a:t>Gli </a:t>
            </a:r>
            <a:r>
              <a:rPr lang="it-IT" sz="1800" b="1" dirty="0"/>
              <a:t>scopi del processo </a:t>
            </a:r>
            <a:r>
              <a:rPr lang="it-IT" sz="1800" b="1" dirty="0" smtClean="0"/>
              <a:t>valutativo rispondono a </a:t>
            </a:r>
            <a:r>
              <a:rPr lang="it-IT" sz="1800" b="1" dirty="0"/>
              <a:t>una duplice logica</a:t>
            </a:r>
            <a:r>
              <a:rPr lang="it-IT" sz="1800" dirty="0"/>
              <a:t>: </a:t>
            </a:r>
            <a:endParaRPr lang="it-IT" sz="1800" dirty="0" smtClean="0"/>
          </a:p>
          <a:p>
            <a:r>
              <a:rPr lang="it-IT" sz="1800" dirty="0" smtClean="0"/>
              <a:t>una </a:t>
            </a:r>
            <a:r>
              <a:rPr lang="it-IT" sz="1800" dirty="0"/>
              <a:t>logica di </a:t>
            </a:r>
            <a:r>
              <a:rPr lang="it-IT" sz="1800" dirty="0" smtClean="0"/>
              <a:t>controllo secondo cui </a:t>
            </a:r>
            <a:r>
              <a:rPr lang="it-IT" sz="1800" dirty="0"/>
              <a:t>la valutazione </a:t>
            </a:r>
            <a:r>
              <a:rPr lang="it-IT" sz="1800" dirty="0" smtClean="0"/>
              <a:t> accerta la </a:t>
            </a:r>
            <a:r>
              <a:rPr lang="it-IT" sz="1800" dirty="0"/>
              <a:t>natura e </a:t>
            </a:r>
            <a:r>
              <a:rPr lang="it-IT" sz="1800" dirty="0" smtClean="0"/>
              <a:t>il </a:t>
            </a:r>
            <a:r>
              <a:rPr lang="it-IT" sz="1800" dirty="0"/>
              <a:t>valore di un evento </a:t>
            </a:r>
            <a:r>
              <a:rPr lang="it-IT" sz="1800" dirty="0" smtClean="0"/>
              <a:t>ai fini della rendicontazione </a:t>
            </a:r>
            <a:r>
              <a:rPr lang="it-IT" sz="1800" dirty="0"/>
              <a:t>sociale dei suoi risultati. In una prospettiva di rapporti gerarchici tra i soggetti coinvolti, la valutazione serve a verificare la conformità delle azioni messe in atto con le prescrizioni normative e gli esiti attesi e a sanzionare – in positivo o in negativo – i comportamenti accertati. </a:t>
            </a:r>
            <a:endParaRPr lang="it-IT" sz="1800" dirty="0" smtClean="0"/>
          </a:p>
          <a:p>
            <a:r>
              <a:rPr lang="it-IT" sz="1800" dirty="0" smtClean="0"/>
              <a:t>una </a:t>
            </a:r>
            <a:r>
              <a:rPr lang="it-IT" sz="1800" dirty="0"/>
              <a:t>logica di sviluppo, che caratterizza la valutazione come dispositivo di retroazione, utile a regolare ed orientare l’azione del soggetto. </a:t>
            </a:r>
            <a:r>
              <a:rPr lang="it-IT" sz="1800" dirty="0" smtClean="0"/>
              <a:t>La </a:t>
            </a:r>
            <a:r>
              <a:rPr lang="it-IT" sz="1800" dirty="0"/>
              <a:t>valutazione serve a orientare lo sviluppo di un’azione progettuale attraverso la valorizzazione delle sue caratteristiche e la promozione di linee di </a:t>
            </a:r>
            <a:r>
              <a:rPr lang="it-IT" sz="1800" dirty="0" smtClean="0"/>
              <a:t>miglioramento.</a:t>
            </a: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3600" b="1" dirty="0" smtClean="0">
                <a:latin typeface="Arial Narrow" pitchFamily="34" charset="0"/>
              </a:rPr>
              <a:t>Perché </a:t>
            </a:r>
            <a:r>
              <a:rPr lang="it-IT" sz="3600" b="1" dirty="0">
                <a:latin typeface="Arial Narrow" pitchFamily="34" charset="0"/>
              </a:rPr>
              <a:t>si </a:t>
            </a:r>
            <a:r>
              <a:rPr lang="it-IT" sz="3600" b="1" dirty="0" smtClean="0">
                <a:latin typeface="Arial Narrow" pitchFamily="34" charset="0"/>
              </a:rPr>
              <a:t>valuta?</a:t>
            </a:r>
            <a:endParaRPr lang="it-IT" sz="3600" b="1" dirty="0">
              <a:latin typeface="Arial Narrow" pitchFamily="34" charset="0"/>
            </a:endParaRPr>
          </a:p>
        </p:txBody>
      </p:sp>
      <p:sp>
        <p:nvSpPr>
          <p:cNvPr id="512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1776CA18-4168-432C-953E-E9AFAD4B67A7}" type="slidenum">
              <a:rPr lang="it-IT" altLang="it-IT" sz="1200" smtClean="0">
                <a:solidFill>
                  <a:srgbClr val="898989"/>
                </a:solidFill>
              </a:rPr>
              <a:pPr>
                <a:spcBef>
                  <a:spcPct val="0"/>
                </a:spcBef>
                <a:buFontTx/>
                <a:buNone/>
              </a:pPr>
              <a:t>2</a:t>
            </a:fld>
            <a:endParaRPr lang="it-IT" altLang="it-IT" sz="1200" smtClean="0">
              <a:solidFill>
                <a:srgbClr val="898989"/>
              </a:solidFill>
            </a:endParaRPr>
          </a:p>
        </p:txBody>
      </p:sp>
    </p:spTree>
    <p:extLst>
      <p:ext uri="{BB962C8B-B14F-4D97-AF65-F5344CB8AC3E}">
        <p14:creationId xmlns:p14="http://schemas.microsoft.com/office/powerpoint/2010/main" val="116865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normAutofit/>
          </a:bodyPr>
          <a:lstStyle/>
          <a:p>
            <a:pPr marL="0" indent="0">
              <a:buFont typeface="Arial" charset="0"/>
              <a:buNone/>
              <a:defRPr/>
            </a:pPr>
            <a:r>
              <a:rPr lang="it-IT" altLang="it-IT" sz="2400" dirty="0" smtClean="0">
                <a:latin typeface="Arial Narrow" panose="020B0606020202030204" pitchFamily="34" charset="0"/>
              </a:rPr>
              <a:t>Sono attualmente codificati, in maniera più o meno puntuale, quattro ambiti di valutazione di sistema:</a:t>
            </a:r>
          </a:p>
          <a:p>
            <a:pPr>
              <a:defRPr/>
            </a:pPr>
            <a:r>
              <a:rPr lang="it-IT" altLang="it-IT" sz="2400" dirty="0">
                <a:latin typeface="Arial Narrow" panose="020B0606020202030204" pitchFamily="34" charset="0"/>
              </a:rPr>
              <a:t>Gli alunni</a:t>
            </a:r>
          </a:p>
          <a:p>
            <a:pPr>
              <a:defRPr/>
            </a:pPr>
            <a:r>
              <a:rPr lang="it-IT" altLang="it-IT" sz="2400" dirty="0" smtClean="0">
                <a:latin typeface="Arial Narrow" panose="020B0606020202030204" pitchFamily="34" charset="0"/>
              </a:rPr>
              <a:t>Le istituzioni scolastiche.</a:t>
            </a:r>
          </a:p>
          <a:p>
            <a:pPr>
              <a:defRPr/>
            </a:pPr>
            <a:r>
              <a:rPr lang="it-IT" altLang="it-IT" sz="2400" dirty="0" smtClean="0">
                <a:latin typeface="Arial Narrow" panose="020B0606020202030204" pitchFamily="34" charset="0"/>
              </a:rPr>
              <a:t>I dirigenti scolastici</a:t>
            </a:r>
          </a:p>
          <a:p>
            <a:pPr>
              <a:defRPr/>
            </a:pPr>
            <a:r>
              <a:rPr lang="it-IT" altLang="it-IT" sz="2400" dirty="0" smtClean="0">
                <a:latin typeface="Arial Narrow" panose="020B0606020202030204" pitchFamily="34" charset="0"/>
              </a:rPr>
              <a:t>Il personale docente.</a:t>
            </a:r>
          </a:p>
          <a:p>
            <a:pPr marL="0" indent="0">
              <a:buNone/>
              <a:defRPr/>
            </a:pPr>
            <a:endParaRPr lang="it-IT" altLang="it-IT" sz="2400" dirty="0" smtClean="0">
              <a:latin typeface="Arial Narrow" panose="020B0606020202030204"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altLang="it-IT" sz="2400" b="1" dirty="0" smtClean="0">
                <a:latin typeface="Arial Narrow" pitchFamily="34" charset="0"/>
              </a:rPr>
              <a:t>Gli ambiti della valutazione del/nel sistema scolastico</a:t>
            </a:r>
            <a:endParaRPr lang="it-IT" sz="2400" b="1" dirty="0">
              <a:latin typeface="Arial Narrow" pitchFamily="34" charset="0"/>
            </a:endParaRPr>
          </a:p>
        </p:txBody>
      </p:sp>
      <p:sp>
        <p:nvSpPr>
          <p:cNvPr id="614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88200865-23BE-4941-B3CD-978B9465FD00}" type="slidenum">
              <a:rPr lang="it-IT" altLang="it-IT" sz="1200" smtClean="0">
                <a:solidFill>
                  <a:srgbClr val="898989"/>
                </a:solidFill>
              </a:rPr>
              <a:pPr>
                <a:spcBef>
                  <a:spcPct val="0"/>
                </a:spcBef>
                <a:buFontTx/>
                <a:buNone/>
              </a:pPr>
              <a:t>3</a:t>
            </a:fld>
            <a:endParaRPr lang="it-IT" altLang="it-IT" sz="1200" smtClean="0">
              <a:solidFill>
                <a:srgbClr val="898989"/>
              </a:solidFill>
            </a:endParaRPr>
          </a:p>
        </p:txBody>
      </p:sp>
    </p:spTree>
    <p:extLst>
      <p:ext uri="{BB962C8B-B14F-4D97-AF65-F5344CB8AC3E}">
        <p14:creationId xmlns:p14="http://schemas.microsoft.com/office/powerpoint/2010/main" val="3690661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normAutofit fontScale="92500" lnSpcReduction="10000"/>
          </a:bodyPr>
          <a:lstStyle/>
          <a:p>
            <a:pPr marL="0" indent="0">
              <a:buNone/>
              <a:defRPr/>
            </a:pPr>
            <a:r>
              <a:rPr lang="it-IT" altLang="it-IT" sz="1900" dirty="0" smtClean="0">
                <a:latin typeface="Arial Narrow" panose="020B0606020202030204" pitchFamily="34" charset="0"/>
              </a:rPr>
              <a:t>Dopo una lunga stagione di sperimentazioni, la valutazione delle istituzioni scolastiche è normata dal Decreto del Presidente della </a:t>
            </a:r>
            <a:r>
              <a:rPr lang="it-IT" altLang="it-IT" sz="1900" dirty="0">
                <a:latin typeface="Arial Narrow" panose="020B0606020202030204" pitchFamily="34" charset="0"/>
              </a:rPr>
              <a:t>Repubblica  28 marzo 2013, n. </a:t>
            </a:r>
            <a:r>
              <a:rPr lang="it-IT" altLang="it-IT" sz="1900" dirty="0" smtClean="0">
                <a:latin typeface="Arial Narrow" panose="020B0606020202030204" pitchFamily="34" charset="0"/>
              </a:rPr>
              <a:t>80, «Regolamento </a:t>
            </a:r>
            <a:r>
              <a:rPr lang="it-IT" altLang="it-IT" sz="1900" dirty="0">
                <a:latin typeface="Arial Narrow" panose="020B0606020202030204" pitchFamily="34" charset="0"/>
              </a:rPr>
              <a:t>sul sistema nazionale di valutazione in materia di istruzione e </a:t>
            </a:r>
            <a:r>
              <a:rPr lang="it-IT" altLang="it-IT" sz="1900" dirty="0" smtClean="0">
                <a:latin typeface="Arial Narrow" panose="020B0606020202030204" pitchFamily="34" charset="0"/>
              </a:rPr>
              <a:t>formazione», che istituisce </a:t>
            </a:r>
            <a:r>
              <a:rPr lang="it-IT" altLang="it-IT" sz="1900" b="1" dirty="0" smtClean="0">
                <a:latin typeface="Arial Narrow" panose="020B0606020202030204" pitchFamily="34" charset="0"/>
              </a:rPr>
              <a:t>l’</a:t>
            </a:r>
            <a:r>
              <a:rPr lang="it-IT" altLang="it-IT" sz="1900" b="1" dirty="0" err="1" smtClean="0">
                <a:latin typeface="Arial Narrow" panose="020B0606020202030204" pitchFamily="34" charset="0"/>
              </a:rPr>
              <a:t>S.N.V</a:t>
            </a:r>
            <a:r>
              <a:rPr lang="it-IT" altLang="it-IT" sz="1900" b="1" dirty="0" smtClean="0">
                <a:latin typeface="Arial Narrow" panose="020B0606020202030204" pitchFamily="34" charset="0"/>
              </a:rPr>
              <a:t>., «sistema nazionale di valutazione»</a:t>
            </a:r>
            <a:r>
              <a:rPr lang="it-IT" altLang="it-IT" sz="1900" dirty="0" smtClean="0">
                <a:latin typeface="Arial Narrow" panose="020B0606020202030204" pitchFamily="34" charset="0"/>
              </a:rPr>
              <a:t>. Quali i suoi compiti?</a:t>
            </a:r>
          </a:p>
          <a:p>
            <a:pPr>
              <a:defRPr/>
            </a:pPr>
            <a:r>
              <a:rPr lang="it-IT" sz="1900" dirty="0">
                <a:latin typeface="Arial Narrow" panose="020B0606020202030204" pitchFamily="34" charset="0"/>
              </a:rPr>
              <a:t>Ai fini del miglioramento della </a:t>
            </a:r>
            <a:r>
              <a:rPr lang="it-IT" sz="1900" dirty="0" smtClean="0">
                <a:latin typeface="Arial Narrow" panose="020B0606020202030204" pitchFamily="34" charset="0"/>
              </a:rPr>
              <a:t>qualità </a:t>
            </a:r>
            <a:r>
              <a:rPr lang="it-IT" sz="1900" dirty="0">
                <a:latin typeface="Arial Narrow" panose="020B0606020202030204" pitchFamily="34" charset="0"/>
              </a:rPr>
              <a:t>dell'offerta formativa e degli apprendimenti, l'</a:t>
            </a:r>
            <a:r>
              <a:rPr lang="it-IT" sz="1900" dirty="0" err="1">
                <a:latin typeface="Arial Narrow" panose="020B0606020202030204" pitchFamily="34" charset="0"/>
              </a:rPr>
              <a:t>S.N.V</a:t>
            </a:r>
            <a:r>
              <a:rPr lang="it-IT" sz="1900" dirty="0">
                <a:latin typeface="Arial Narrow" panose="020B0606020202030204" pitchFamily="34" charset="0"/>
              </a:rPr>
              <a:t>. valuta l'efficienza e l'efficacia del sistema educativo di istruzione e </a:t>
            </a:r>
            <a:r>
              <a:rPr lang="it-IT" sz="1900" dirty="0" smtClean="0">
                <a:latin typeface="Arial Narrow" panose="020B0606020202030204" pitchFamily="34" charset="0"/>
              </a:rPr>
              <a:t>formazione.</a:t>
            </a:r>
          </a:p>
          <a:p>
            <a:pPr>
              <a:defRPr/>
            </a:pPr>
            <a:r>
              <a:rPr lang="it-IT" sz="1900" dirty="0">
                <a:latin typeface="Arial Narrow" panose="020B0606020202030204" pitchFamily="34" charset="0"/>
              </a:rPr>
              <a:t>L'</a:t>
            </a:r>
            <a:r>
              <a:rPr lang="it-IT" sz="1900" dirty="0" err="1">
                <a:latin typeface="Arial Narrow" panose="020B0606020202030204" pitchFamily="34" charset="0"/>
              </a:rPr>
              <a:t>S.N.V</a:t>
            </a:r>
            <a:r>
              <a:rPr lang="it-IT" sz="1900" dirty="0">
                <a:latin typeface="Arial Narrow" panose="020B0606020202030204" pitchFamily="34" charset="0"/>
              </a:rPr>
              <a:t>. fornisce i risultati della valutazione di cui al comma 1 ai direttori generali degli uffici scolastici regionali per la valutazione dei dirigenti </a:t>
            </a:r>
            <a:r>
              <a:rPr lang="it-IT" sz="1900" dirty="0" smtClean="0">
                <a:latin typeface="Arial Narrow" panose="020B0606020202030204" pitchFamily="34" charset="0"/>
              </a:rPr>
              <a:t>scolastici.</a:t>
            </a:r>
          </a:p>
          <a:p>
            <a:pPr>
              <a:defRPr/>
            </a:pPr>
            <a:r>
              <a:rPr lang="it-IT" sz="1900" dirty="0" smtClean="0">
                <a:latin typeface="Arial Narrow" panose="020B0606020202030204" pitchFamily="34" charset="0"/>
              </a:rPr>
              <a:t>L’</a:t>
            </a:r>
            <a:r>
              <a:rPr lang="it-IT" sz="1900" dirty="0" err="1" smtClean="0">
                <a:latin typeface="Arial Narrow" panose="020B0606020202030204" pitchFamily="34" charset="0"/>
              </a:rPr>
              <a:t>S.N.V</a:t>
            </a:r>
            <a:r>
              <a:rPr lang="it-IT" sz="1900" dirty="0" smtClean="0">
                <a:latin typeface="Arial Narrow" panose="020B0606020202030204" pitchFamily="34" charset="0"/>
              </a:rPr>
              <a:t>. è coordinato da INVALSI e coinvolge INDIRE, un «contingente ispettivo» e i Nuclei di valutazione esterna (</a:t>
            </a:r>
            <a:r>
              <a:rPr lang="it-IT" sz="1900" dirty="0" err="1" smtClean="0">
                <a:latin typeface="Arial Narrow" panose="020B0606020202030204" pitchFamily="34" charset="0"/>
              </a:rPr>
              <a:t>NEV</a:t>
            </a:r>
            <a:r>
              <a:rPr lang="it-IT" sz="1900" dirty="0" smtClean="0">
                <a:latin typeface="Arial Narrow" panose="020B0606020202030204" pitchFamily="34" charset="0"/>
              </a:rPr>
              <a:t>). </a:t>
            </a:r>
          </a:p>
          <a:p>
            <a:pPr>
              <a:defRPr/>
            </a:pPr>
            <a:r>
              <a:rPr lang="it-IT" sz="1900" dirty="0">
                <a:latin typeface="Arial Narrow" panose="020B0606020202030204" pitchFamily="34" charset="0"/>
              </a:rPr>
              <a:t>Con </a:t>
            </a:r>
            <a:r>
              <a:rPr lang="it-IT" sz="1900" dirty="0" smtClean="0">
                <a:latin typeface="Arial Narrow" panose="020B0606020202030204" pitchFamily="34" charset="0"/>
              </a:rPr>
              <a:t>direttiva triennale, </a:t>
            </a:r>
            <a:r>
              <a:rPr lang="it-IT" sz="1900" dirty="0">
                <a:latin typeface="Arial Narrow" panose="020B0606020202030204" pitchFamily="34" charset="0"/>
              </a:rPr>
              <a:t>il </a:t>
            </a:r>
            <a:r>
              <a:rPr lang="it-IT" sz="1900" dirty="0" smtClean="0">
                <a:latin typeface="Arial Narrow" panose="020B0606020202030204" pitchFamily="34" charset="0"/>
              </a:rPr>
              <a:t>Ministro </a:t>
            </a:r>
            <a:r>
              <a:rPr lang="it-IT" sz="1900" dirty="0">
                <a:latin typeface="Arial Narrow" panose="020B0606020202030204" pitchFamily="34" charset="0"/>
              </a:rPr>
              <a:t>individua le </a:t>
            </a:r>
            <a:r>
              <a:rPr lang="it-IT" sz="1900" dirty="0" smtClean="0">
                <a:latin typeface="Arial Narrow" panose="020B0606020202030204" pitchFamily="34" charset="0"/>
              </a:rPr>
              <a:t>priorità </a:t>
            </a:r>
            <a:r>
              <a:rPr lang="it-IT" sz="1900" dirty="0">
                <a:latin typeface="Arial Narrow" panose="020B0606020202030204" pitchFamily="34" charset="0"/>
              </a:rPr>
              <a:t>strategiche della valutazione del sistema educativo di istruzione, che costituiscono il riferimento per le funzioni di coordinamento svolte dall'Invalsi, </a:t>
            </a:r>
            <a:r>
              <a:rPr lang="it-IT" sz="1900" dirty="0" smtClean="0">
                <a:latin typeface="Arial Narrow" panose="020B0606020202030204" pitchFamily="34" charset="0"/>
              </a:rPr>
              <a:t>nonché </a:t>
            </a:r>
            <a:r>
              <a:rPr lang="it-IT" sz="1900" dirty="0">
                <a:latin typeface="Arial Narrow" panose="020B0606020202030204" pitchFamily="34" charset="0"/>
              </a:rPr>
              <a:t>i criteri generali per assicurare l'autonomia del contingente ispettivo e per la valorizzazione del ruolo delle scuole nel processo di </a:t>
            </a:r>
            <a:r>
              <a:rPr lang="it-IT" sz="1900" dirty="0" smtClean="0">
                <a:latin typeface="Arial Narrow" panose="020B0606020202030204" pitchFamily="34" charset="0"/>
              </a:rPr>
              <a:t>autovalutazione.</a:t>
            </a:r>
            <a:endParaRPr lang="it-IT" altLang="it-IT" sz="1900" dirty="0" smtClean="0">
              <a:latin typeface="Arial Narrow" panose="020B0606020202030204" pitchFamily="34" charset="0"/>
            </a:endParaRPr>
          </a:p>
          <a:p>
            <a:pPr marL="0" indent="0">
              <a:buNone/>
              <a:defRPr/>
            </a:pPr>
            <a:endParaRPr lang="it-IT" altLang="it-IT" sz="2000" dirty="0" smtClean="0">
              <a:latin typeface="Arial Narrow" panose="020B0606020202030204"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altLang="it-IT" sz="2800" b="1" dirty="0" smtClean="0">
                <a:latin typeface="Arial Narrow" pitchFamily="34" charset="0"/>
              </a:rPr>
              <a:t>La valutazione delle istituzioni scolastiche</a:t>
            </a:r>
            <a:endParaRPr lang="it-IT" sz="2800" b="1" dirty="0">
              <a:latin typeface="Arial Narrow" pitchFamily="34" charset="0"/>
            </a:endParaRPr>
          </a:p>
        </p:txBody>
      </p:sp>
      <p:sp>
        <p:nvSpPr>
          <p:cNvPr id="614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88200865-23BE-4941-B3CD-978B9465FD00}" type="slidenum">
              <a:rPr lang="it-IT" altLang="it-IT" sz="1200" smtClean="0">
                <a:solidFill>
                  <a:srgbClr val="898989"/>
                </a:solidFill>
              </a:rPr>
              <a:pPr>
                <a:spcBef>
                  <a:spcPct val="0"/>
                </a:spcBef>
                <a:buFontTx/>
                <a:buNone/>
              </a:pPr>
              <a:t>4</a:t>
            </a:fld>
            <a:endParaRPr lang="it-IT" altLang="it-IT" sz="1200" smtClean="0">
              <a:solidFill>
                <a:srgbClr val="898989"/>
              </a:solidFill>
            </a:endParaRPr>
          </a:p>
        </p:txBody>
      </p:sp>
    </p:spTree>
    <p:extLst>
      <p:ext uri="{BB962C8B-B14F-4D97-AF65-F5344CB8AC3E}">
        <p14:creationId xmlns:p14="http://schemas.microsoft.com/office/powerpoint/2010/main" val="74719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normAutofit/>
          </a:bodyPr>
          <a:lstStyle/>
          <a:p>
            <a:pPr marL="0" indent="0">
              <a:buFont typeface="Arial" charset="0"/>
              <a:buNone/>
              <a:defRPr/>
            </a:pPr>
            <a:r>
              <a:rPr lang="it-IT" altLang="it-IT" sz="1400" b="1" dirty="0" smtClean="0">
                <a:latin typeface="+mj-lt"/>
              </a:rPr>
              <a:t>I ruoli.</a:t>
            </a:r>
          </a:p>
          <a:p>
            <a:pPr marL="0" indent="0">
              <a:buFont typeface="Arial" charset="0"/>
              <a:buNone/>
              <a:defRPr/>
            </a:pPr>
            <a:r>
              <a:rPr lang="it-IT" sz="1400" b="1" dirty="0" smtClean="0"/>
              <a:t>INVALSI </a:t>
            </a:r>
          </a:p>
          <a:p>
            <a:pPr marL="0" indent="0">
              <a:buFont typeface="Arial" charset="0"/>
              <a:buNone/>
              <a:defRPr/>
            </a:pPr>
            <a:r>
              <a:rPr lang="it-IT" sz="1400" dirty="0" smtClean="0"/>
              <a:t>a</a:t>
            </a:r>
            <a:r>
              <a:rPr lang="it-IT" sz="1400" dirty="0"/>
              <a:t>) assicura il coordinamento funzionale dell'</a:t>
            </a:r>
            <a:r>
              <a:rPr lang="it-IT" sz="1400" dirty="0" err="1"/>
              <a:t>S.N.V</a:t>
            </a:r>
            <a:r>
              <a:rPr lang="it-IT" sz="1400" dirty="0"/>
              <a:t>.; </a:t>
            </a:r>
            <a:endParaRPr lang="it-IT" sz="1400" dirty="0" smtClean="0"/>
          </a:p>
          <a:p>
            <a:pPr marL="0" indent="0">
              <a:buFont typeface="Arial" charset="0"/>
              <a:buNone/>
              <a:defRPr/>
            </a:pPr>
            <a:r>
              <a:rPr lang="it-IT" sz="1400" dirty="0" smtClean="0"/>
              <a:t>b</a:t>
            </a:r>
            <a:r>
              <a:rPr lang="it-IT" sz="1400" dirty="0"/>
              <a:t>) propone i protocolli di valutazione e il programma delle visite alle istituzioni scolastiche da parte dei nuclei di valutazione </a:t>
            </a:r>
            <a:r>
              <a:rPr lang="it-IT" sz="1400" dirty="0" smtClean="0"/>
              <a:t>esterna</a:t>
            </a:r>
          </a:p>
          <a:p>
            <a:pPr marL="0" indent="0">
              <a:buFont typeface="Arial" charset="0"/>
              <a:buNone/>
              <a:defRPr/>
            </a:pPr>
            <a:r>
              <a:rPr lang="it-IT" sz="1400" dirty="0" smtClean="0"/>
              <a:t>c</a:t>
            </a:r>
            <a:r>
              <a:rPr lang="it-IT" sz="1400" dirty="0"/>
              <a:t>) definisce gli indicatori di efficienza e di efficacia in base ai quali l'</a:t>
            </a:r>
            <a:r>
              <a:rPr lang="it-IT" sz="1400" dirty="0" err="1"/>
              <a:t>S.N.V</a:t>
            </a:r>
            <a:r>
              <a:rPr lang="it-IT" sz="1400" dirty="0"/>
              <a:t>. individua le istituzioni scolastiche che necessitano di supporto e da sottoporre prioritariamente a valutazione esterna; </a:t>
            </a:r>
            <a:endParaRPr lang="it-IT" sz="1400" dirty="0" smtClean="0"/>
          </a:p>
          <a:p>
            <a:pPr marL="0" indent="0">
              <a:buFont typeface="Arial" charset="0"/>
              <a:buNone/>
              <a:defRPr/>
            </a:pPr>
            <a:r>
              <a:rPr lang="it-IT" sz="1400" dirty="0" smtClean="0"/>
              <a:t>d</a:t>
            </a:r>
            <a:r>
              <a:rPr lang="it-IT" sz="1400" dirty="0"/>
              <a:t>) mette a disposizione delle singole istituzioni scolastiche strumenti relativi al procedimento di </a:t>
            </a:r>
            <a:r>
              <a:rPr lang="it-IT" sz="1400" dirty="0" smtClean="0"/>
              <a:t>valutazione</a:t>
            </a:r>
          </a:p>
          <a:p>
            <a:pPr marL="0" indent="0">
              <a:buFont typeface="Arial" charset="0"/>
              <a:buNone/>
              <a:defRPr/>
            </a:pPr>
            <a:r>
              <a:rPr lang="it-IT" sz="1400" dirty="0" smtClean="0"/>
              <a:t>e</a:t>
            </a:r>
            <a:r>
              <a:rPr lang="it-IT" sz="1400" dirty="0"/>
              <a:t>) definisce gli indicatori per la valutazione dei dirigenti scolastici</a:t>
            </a:r>
            <a:r>
              <a:rPr lang="it-IT" sz="1400" dirty="0" smtClean="0"/>
              <a:t>,</a:t>
            </a:r>
          </a:p>
          <a:p>
            <a:pPr marL="0" indent="0">
              <a:buFont typeface="Arial" charset="0"/>
              <a:buNone/>
              <a:defRPr/>
            </a:pPr>
            <a:r>
              <a:rPr lang="it-IT" sz="1400" dirty="0" smtClean="0"/>
              <a:t>f</a:t>
            </a:r>
            <a:r>
              <a:rPr lang="it-IT" sz="1400" dirty="0"/>
              <a:t>) cura la selezione, la formazione e l'inserimento in un apposito elenco degli esperti dei nuclei per la valutazione esterna </a:t>
            </a:r>
            <a:r>
              <a:rPr lang="it-IT" sz="1400" dirty="0" smtClean="0"/>
              <a:t> e la formazione degli ispettori</a:t>
            </a:r>
          </a:p>
          <a:p>
            <a:pPr marL="0" indent="0">
              <a:buFont typeface="Arial" charset="0"/>
              <a:buNone/>
              <a:defRPr/>
            </a:pPr>
            <a:r>
              <a:rPr lang="it-IT" sz="1400" dirty="0" smtClean="0"/>
              <a:t> </a:t>
            </a:r>
            <a:r>
              <a:rPr lang="it-IT" sz="1400" dirty="0"/>
              <a:t>g) redige le relazioni al Ministro e i rapporti sul sistema scolastico e </a:t>
            </a:r>
            <a:r>
              <a:rPr lang="it-IT" sz="1400" dirty="0" smtClean="0"/>
              <a:t>formativo </a:t>
            </a:r>
            <a:r>
              <a:rPr lang="it-IT" sz="1400" dirty="0"/>
              <a:t>in modo tale da consentire anche una comparazione su base internazionale; </a:t>
            </a:r>
            <a:endParaRPr lang="it-IT" sz="1400" dirty="0" smtClean="0"/>
          </a:p>
          <a:p>
            <a:pPr marL="0" indent="0">
              <a:buFont typeface="Arial" charset="0"/>
              <a:buNone/>
              <a:defRPr/>
            </a:pPr>
            <a:r>
              <a:rPr lang="it-IT" sz="1400" dirty="0" smtClean="0"/>
              <a:t>h</a:t>
            </a:r>
            <a:r>
              <a:rPr lang="it-IT" sz="1400" dirty="0"/>
              <a:t>) partecipa alle indagini internazionali e alle altre iniziative in materia di valutazione, in rappresentanza dell'Italia.</a:t>
            </a:r>
            <a:endParaRPr lang="it-IT" altLang="it-IT" sz="1400" u="sng" dirty="0" smtClean="0">
              <a:latin typeface="+mj-lt"/>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altLang="it-IT" sz="2800" b="1" dirty="0">
                <a:latin typeface="Arial Narrow" pitchFamily="34" charset="0"/>
              </a:rPr>
              <a:t>La valutazione delle istituzioni scolastiche</a:t>
            </a:r>
            <a:endParaRPr lang="it-IT" sz="2800" b="1" dirty="0">
              <a:latin typeface="Arial Narrow" pitchFamily="34" charset="0"/>
            </a:endParaRPr>
          </a:p>
        </p:txBody>
      </p:sp>
      <p:sp>
        <p:nvSpPr>
          <p:cNvPr id="614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88200865-23BE-4941-B3CD-978B9465FD00}" type="slidenum">
              <a:rPr lang="it-IT" altLang="it-IT" sz="1200" smtClean="0">
                <a:solidFill>
                  <a:srgbClr val="898989"/>
                </a:solidFill>
              </a:rPr>
              <a:pPr>
                <a:spcBef>
                  <a:spcPct val="0"/>
                </a:spcBef>
                <a:buFontTx/>
                <a:buNone/>
              </a:pPr>
              <a:t>5</a:t>
            </a:fld>
            <a:endParaRPr lang="it-IT" altLang="it-IT" sz="1200" smtClean="0">
              <a:solidFill>
                <a:srgbClr val="898989"/>
              </a:solidFill>
            </a:endParaRPr>
          </a:p>
        </p:txBody>
      </p:sp>
    </p:spTree>
    <p:extLst>
      <p:ext uri="{BB962C8B-B14F-4D97-AF65-F5344CB8AC3E}">
        <p14:creationId xmlns:p14="http://schemas.microsoft.com/office/powerpoint/2010/main" val="74719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normAutofit/>
          </a:bodyPr>
          <a:lstStyle/>
          <a:p>
            <a:pPr marL="0" indent="0">
              <a:buFont typeface="Arial" charset="0"/>
              <a:buNone/>
              <a:defRPr/>
            </a:pPr>
            <a:r>
              <a:rPr lang="it-IT" altLang="it-IT" sz="1400" b="1" dirty="0" smtClean="0">
                <a:latin typeface="+mj-lt"/>
              </a:rPr>
              <a:t>I ruoli.</a:t>
            </a:r>
          </a:p>
          <a:p>
            <a:pPr marL="0" indent="0">
              <a:buFont typeface="Arial" charset="0"/>
              <a:buNone/>
              <a:defRPr/>
            </a:pPr>
            <a:r>
              <a:rPr lang="it-IT" sz="1400" b="1" dirty="0" smtClean="0"/>
              <a:t>INDIRE</a:t>
            </a:r>
          </a:p>
          <a:p>
            <a:pPr marL="0" indent="0">
              <a:buFont typeface="Arial" charset="0"/>
              <a:buNone/>
              <a:defRPr/>
            </a:pPr>
            <a:r>
              <a:rPr lang="it-IT" sz="1400" dirty="0"/>
              <a:t>L'Indire concorre a realizzare gli obiettivi dell'</a:t>
            </a:r>
            <a:r>
              <a:rPr lang="it-IT" sz="1400" dirty="0" err="1"/>
              <a:t>S.N.V</a:t>
            </a:r>
            <a:r>
              <a:rPr lang="it-IT" sz="1400" dirty="0"/>
              <a:t>. attraverso il supporto alle istituzioni scolastiche nella definizione e attuazione dei piani di miglioramento della </a:t>
            </a:r>
            <a:r>
              <a:rPr lang="it-IT" sz="1400" dirty="0" err="1"/>
              <a:t>qualita'</a:t>
            </a:r>
            <a:r>
              <a:rPr lang="it-IT" sz="1400" dirty="0"/>
              <a:t> dell'offerta formativa e dei risultati degli apprendimenti degli studenti, autonomamente adottati dalle stesse. A tale fine, cura il sostegno ai processi di innovazione centrati sulla diffusione e sull'utilizzo delle nuove tecnologie, attivando coerenti progetti di ricerca tesi al miglioramento della didattica, </a:t>
            </a:r>
            <a:r>
              <a:rPr lang="it-IT" sz="1400" dirty="0" err="1"/>
              <a:t>nonche</a:t>
            </a:r>
            <a:r>
              <a:rPr lang="it-IT" sz="1400" dirty="0"/>
              <a:t>' interventi di consulenza e di formazione in servizio del personale docente, amministrativo, tecnico e ausiliario e dei dirigenti scolastici, anche sulla base di richieste specifiche delle istituzioni scolastiche.</a:t>
            </a:r>
            <a:endParaRPr lang="it-IT" altLang="it-IT" sz="1400" u="sng" dirty="0" smtClean="0">
              <a:latin typeface="+mj-lt"/>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altLang="it-IT" sz="2800" b="1" dirty="0">
                <a:latin typeface="Arial Narrow" pitchFamily="34" charset="0"/>
              </a:rPr>
              <a:t>La valutazione delle istituzioni scolastiche</a:t>
            </a:r>
            <a:endParaRPr lang="it-IT" sz="2800" b="1" dirty="0">
              <a:latin typeface="Arial Narrow" pitchFamily="34" charset="0"/>
            </a:endParaRPr>
          </a:p>
        </p:txBody>
      </p:sp>
      <p:sp>
        <p:nvSpPr>
          <p:cNvPr id="614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88200865-23BE-4941-B3CD-978B9465FD00}" type="slidenum">
              <a:rPr lang="it-IT" altLang="it-IT" sz="1200" smtClean="0">
                <a:solidFill>
                  <a:srgbClr val="898989"/>
                </a:solidFill>
              </a:rPr>
              <a:pPr>
                <a:spcBef>
                  <a:spcPct val="0"/>
                </a:spcBef>
                <a:buFontTx/>
                <a:buNone/>
              </a:pPr>
              <a:t>6</a:t>
            </a:fld>
            <a:endParaRPr lang="it-IT" altLang="it-IT" sz="1200" smtClean="0">
              <a:solidFill>
                <a:srgbClr val="898989"/>
              </a:solidFill>
            </a:endParaRPr>
          </a:p>
        </p:txBody>
      </p:sp>
    </p:spTree>
    <p:extLst>
      <p:ext uri="{BB962C8B-B14F-4D97-AF65-F5344CB8AC3E}">
        <p14:creationId xmlns:p14="http://schemas.microsoft.com/office/powerpoint/2010/main" val="1627905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normAutofit/>
          </a:bodyPr>
          <a:lstStyle/>
          <a:p>
            <a:pPr marL="0" indent="0">
              <a:buFont typeface="Arial" charset="0"/>
              <a:buNone/>
              <a:defRPr/>
            </a:pPr>
            <a:r>
              <a:rPr lang="it-IT" altLang="it-IT" sz="1400" b="1" dirty="0" smtClean="0">
                <a:latin typeface="+mj-lt"/>
              </a:rPr>
              <a:t>Il processo di valutazione, fase 1.</a:t>
            </a:r>
          </a:p>
          <a:p>
            <a:pPr>
              <a:buFont typeface="+mj-lt"/>
              <a:buAutoNum type="arabicPeriod"/>
              <a:defRPr/>
            </a:pPr>
            <a:r>
              <a:rPr lang="it-IT" sz="1800" dirty="0" smtClean="0">
                <a:latin typeface="Arial Narrow" panose="020B0606020202030204" pitchFamily="34" charset="0"/>
              </a:rPr>
              <a:t>autovalutazione </a:t>
            </a:r>
            <a:r>
              <a:rPr lang="it-IT" sz="1800" dirty="0">
                <a:latin typeface="Arial Narrow" panose="020B0606020202030204" pitchFamily="34" charset="0"/>
              </a:rPr>
              <a:t>delle istituzioni scolastiche: </a:t>
            </a:r>
            <a:endParaRPr lang="it-IT" sz="1800" dirty="0" smtClean="0">
              <a:latin typeface="Arial Narrow" panose="020B0606020202030204" pitchFamily="34" charset="0"/>
            </a:endParaRPr>
          </a:p>
          <a:p>
            <a:pPr marL="800100" lvl="1" indent="-342900">
              <a:buAutoNum type="alphaLcPeriod"/>
              <a:defRPr/>
            </a:pPr>
            <a:r>
              <a:rPr lang="it-IT" sz="1800" dirty="0" smtClean="0">
                <a:latin typeface="Arial Narrow" panose="020B0606020202030204" pitchFamily="34" charset="0"/>
              </a:rPr>
              <a:t>analisi </a:t>
            </a:r>
            <a:r>
              <a:rPr lang="it-IT" sz="1800" dirty="0">
                <a:latin typeface="Arial Narrow" panose="020B0606020202030204" pitchFamily="34" charset="0"/>
              </a:rPr>
              <a:t>e verifica del proprio servizio sulla base dei dati resi disponibili dal sistema informativo del Ministero, delle rilevazioni sugli apprendimenti e delle elaborazioni sul valore aggiunto restituite dall'Invalsi, oltre a ulteriori elementi significativi integrati dalla stessa scuola; </a:t>
            </a:r>
          </a:p>
          <a:p>
            <a:pPr marL="800100" lvl="1" indent="-342900">
              <a:buAutoNum type="alphaLcPeriod"/>
              <a:defRPr/>
            </a:pPr>
            <a:r>
              <a:rPr lang="it-IT" sz="1800" dirty="0" smtClean="0">
                <a:latin typeface="Arial Narrow" panose="020B0606020202030204" pitchFamily="34" charset="0"/>
              </a:rPr>
              <a:t>elaborazione </a:t>
            </a:r>
            <a:r>
              <a:rPr lang="it-IT" sz="1800" dirty="0">
                <a:latin typeface="Arial Narrow" panose="020B0606020202030204" pitchFamily="34" charset="0"/>
              </a:rPr>
              <a:t>di un rapporto di autovalutazione </a:t>
            </a:r>
            <a:r>
              <a:rPr lang="it-IT" sz="1800" dirty="0" smtClean="0">
                <a:latin typeface="Arial Narrow" panose="020B0606020202030204" pitchFamily="34" charset="0"/>
              </a:rPr>
              <a:t>(</a:t>
            </a:r>
            <a:r>
              <a:rPr lang="it-IT" sz="1800" dirty="0" err="1" smtClean="0">
                <a:latin typeface="Arial Narrow" panose="020B0606020202030204" pitchFamily="34" charset="0"/>
              </a:rPr>
              <a:t>RAV</a:t>
            </a:r>
            <a:r>
              <a:rPr lang="it-IT" sz="1800" dirty="0" smtClean="0">
                <a:latin typeface="Arial Narrow" panose="020B0606020202030204" pitchFamily="34" charset="0"/>
              </a:rPr>
              <a:t>) in </a:t>
            </a:r>
            <a:r>
              <a:rPr lang="it-IT" sz="1800" dirty="0">
                <a:latin typeface="Arial Narrow" panose="020B0606020202030204" pitchFamily="34" charset="0"/>
              </a:rPr>
              <a:t>formato elettronico, secondo un quadro di riferimento predisposto dall'Invalsi, e formulazione di un piano di </a:t>
            </a:r>
            <a:r>
              <a:rPr lang="it-IT" sz="1800" dirty="0" smtClean="0">
                <a:latin typeface="Arial Narrow" panose="020B0606020202030204" pitchFamily="34" charset="0"/>
              </a:rPr>
              <a:t>miglioramento.</a:t>
            </a:r>
          </a:p>
          <a:p>
            <a:pPr marL="457200" lvl="1" indent="0">
              <a:buNone/>
              <a:defRPr/>
            </a:pPr>
            <a:r>
              <a:rPr lang="it-IT" sz="1800" dirty="0" smtClean="0">
                <a:latin typeface="Arial Narrow" panose="020B0606020202030204" pitchFamily="34" charset="0"/>
              </a:rPr>
              <a:t> Il </a:t>
            </a:r>
            <a:r>
              <a:rPr lang="it-IT" sz="1800" dirty="0" err="1" smtClean="0">
                <a:latin typeface="Arial Narrow" panose="020B0606020202030204" pitchFamily="34" charset="0"/>
              </a:rPr>
              <a:t>RAV</a:t>
            </a:r>
            <a:r>
              <a:rPr lang="it-IT" sz="1800" dirty="0" smtClean="0">
                <a:latin typeface="Arial Narrow" panose="020B0606020202030204" pitchFamily="34" charset="0"/>
              </a:rPr>
              <a:t> è al centro del processo di valutazione. Vediamone </a:t>
            </a:r>
            <a:r>
              <a:rPr lang="it-IT" sz="1800" dirty="0" smtClean="0">
                <a:latin typeface="Arial Narrow" panose="020B0606020202030204" pitchFamily="34" charset="0"/>
                <a:hlinkClick r:id="rId2"/>
              </a:rPr>
              <a:t>uno</a:t>
            </a:r>
            <a:r>
              <a:rPr lang="it-IT" sz="1800" dirty="0" smtClean="0">
                <a:latin typeface="Arial Narrow" panose="020B0606020202030204" pitchFamily="34" charset="0"/>
              </a:rPr>
              <a:t>.</a:t>
            </a:r>
            <a:endParaRPr lang="it-IT" altLang="it-IT" sz="1800" u="sng" dirty="0" smtClean="0">
              <a:latin typeface="Arial Narrow" panose="020B0606020202030204"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altLang="it-IT" sz="2800" b="1" dirty="0">
                <a:latin typeface="Arial Narrow" pitchFamily="34" charset="0"/>
              </a:rPr>
              <a:t>La valutazione delle istituzioni scolastiche</a:t>
            </a:r>
            <a:endParaRPr lang="it-IT" sz="2800" b="1" dirty="0">
              <a:latin typeface="Arial Narrow" pitchFamily="34" charset="0"/>
            </a:endParaRPr>
          </a:p>
        </p:txBody>
      </p:sp>
      <p:sp>
        <p:nvSpPr>
          <p:cNvPr id="614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88200865-23BE-4941-B3CD-978B9465FD00}" type="slidenum">
              <a:rPr lang="it-IT" altLang="it-IT" sz="1200" smtClean="0">
                <a:solidFill>
                  <a:srgbClr val="898989"/>
                </a:solidFill>
              </a:rPr>
              <a:pPr>
                <a:spcBef>
                  <a:spcPct val="0"/>
                </a:spcBef>
                <a:buFontTx/>
                <a:buNone/>
              </a:pPr>
              <a:t>7</a:t>
            </a:fld>
            <a:endParaRPr lang="it-IT" altLang="it-IT" sz="1200" smtClean="0">
              <a:solidFill>
                <a:srgbClr val="898989"/>
              </a:solidFill>
            </a:endParaRPr>
          </a:p>
        </p:txBody>
      </p:sp>
    </p:spTree>
    <p:extLst>
      <p:ext uri="{BB962C8B-B14F-4D97-AF65-F5344CB8AC3E}">
        <p14:creationId xmlns:p14="http://schemas.microsoft.com/office/powerpoint/2010/main" val="1438269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normAutofit/>
          </a:bodyPr>
          <a:lstStyle/>
          <a:p>
            <a:pPr marL="0" indent="0">
              <a:buFont typeface="Arial" charset="0"/>
              <a:buNone/>
              <a:defRPr/>
            </a:pPr>
            <a:r>
              <a:rPr lang="it-IT" altLang="it-IT" sz="1400" b="1" dirty="0" smtClean="0">
                <a:latin typeface="+mj-lt"/>
              </a:rPr>
              <a:t>Il processo di valutazione, fase 2.</a:t>
            </a:r>
          </a:p>
          <a:p>
            <a:pPr marL="0" indent="0">
              <a:buFont typeface="Arial" charset="0"/>
              <a:buNone/>
              <a:defRPr/>
            </a:pPr>
            <a:r>
              <a:rPr lang="it-IT" sz="1400" dirty="0" smtClean="0"/>
              <a:t>2. valutazione </a:t>
            </a:r>
            <a:r>
              <a:rPr lang="it-IT" sz="1400" dirty="0"/>
              <a:t>esterna: </a:t>
            </a:r>
            <a:endParaRPr lang="it-IT" sz="1400" dirty="0" smtClean="0"/>
          </a:p>
          <a:p>
            <a:pPr>
              <a:buAutoNum type="alphaLcPeriod"/>
              <a:defRPr/>
            </a:pPr>
            <a:r>
              <a:rPr lang="it-IT" sz="1400" dirty="0" smtClean="0"/>
              <a:t>individuazione </a:t>
            </a:r>
            <a:r>
              <a:rPr lang="it-IT" sz="1400" dirty="0"/>
              <a:t>da parte dell'Invalsi delle situazioni da sottoporre a verifica, sulla base di indicatori di efficienza ed efficacia previamente definiti dall'Invalsi medesimo; </a:t>
            </a:r>
          </a:p>
          <a:p>
            <a:pPr>
              <a:buAutoNum type="alphaLcPeriod"/>
              <a:defRPr/>
            </a:pPr>
            <a:r>
              <a:rPr lang="it-IT" sz="1400" dirty="0" smtClean="0"/>
              <a:t>visite </a:t>
            </a:r>
            <a:r>
              <a:rPr lang="it-IT" sz="1400" dirty="0"/>
              <a:t>dei nuclei di </a:t>
            </a:r>
            <a:r>
              <a:rPr lang="it-IT" sz="1400" dirty="0" smtClean="0"/>
              <a:t>valutazione esterna (</a:t>
            </a:r>
            <a:r>
              <a:rPr lang="it-IT" sz="1400" dirty="0" err="1" smtClean="0"/>
              <a:t>NEV</a:t>
            </a:r>
            <a:r>
              <a:rPr lang="it-IT" sz="1400" dirty="0" smtClean="0"/>
              <a:t>), </a:t>
            </a:r>
            <a:r>
              <a:rPr lang="it-IT" sz="1400" dirty="0"/>
              <a:t>secondo il programma e i protocolli di valutazione adottati dalla conferenza </a:t>
            </a:r>
            <a:r>
              <a:rPr lang="it-IT" sz="1400" dirty="0" smtClean="0"/>
              <a:t>dell’</a:t>
            </a:r>
            <a:r>
              <a:rPr lang="it-IT" sz="1400" dirty="0" err="1" smtClean="0"/>
              <a:t>SNV</a:t>
            </a:r>
            <a:r>
              <a:rPr lang="it-IT" sz="1400" dirty="0" smtClean="0"/>
              <a:t>; </a:t>
            </a:r>
          </a:p>
          <a:p>
            <a:pPr marL="0" indent="0">
              <a:buNone/>
              <a:defRPr/>
            </a:pPr>
            <a:r>
              <a:rPr lang="it-IT" altLang="it-IT" sz="1400" dirty="0" smtClean="0">
                <a:latin typeface="+mj-lt"/>
              </a:rPr>
              <a:t>Ogni </a:t>
            </a:r>
            <a:r>
              <a:rPr lang="it-IT" altLang="it-IT" sz="1400" dirty="0" err="1" smtClean="0">
                <a:latin typeface="+mj-lt"/>
              </a:rPr>
              <a:t>NEV</a:t>
            </a:r>
            <a:r>
              <a:rPr lang="it-IT" altLang="it-IT" sz="1400" dirty="0" smtClean="0">
                <a:latin typeface="+mj-lt"/>
              </a:rPr>
              <a:t> è coordinato da un ispettore, gli altri due componenti sono un DS e un esperto «esterno» , selezionati da INVALSI.</a:t>
            </a:r>
          </a:p>
          <a:p>
            <a:pPr marL="0" indent="0">
              <a:buNone/>
              <a:defRPr/>
            </a:pPr>
            <a:r>
              <a:rPr lang="it-IT" altLang="it-IT" sz="1400" dirty="0" smtClean="0">
                <a:latin typeface="+mj-lt"/>
              </a:rPr>
              <a:t>Il cuore  del documento è l’attività del NEV</a:t>
            </a:r>
          </a:p>
          <a:p>
            <a:pPr>
              <a:buAutoNum type="alphaLcPeriod"/>
              <a:defRPr/>
            </a:pPr>
            <a:r>
              <a:rPr lang="it-IT" altLang="it-IT" sz="1400" dirty="0" smtClean="0">
                <a:latin typeface="+mj-lt"/>
              </a:rPr>
              <a:t>Lettura della documentazione</a:t>
            </a:r>
          </a:p>
          <a:p>
            <a:pPr>
              <a:buAutoNum type="alphaLcPeriod"/>
              <a:defRPr/>
            </a:pPr>
            <a:r>
              <a:rPr lang="it-IT" altLang="it-IT" sz="1400" dirty="0" smtClean="0">
                <a:latin typeface="+mj-lt"/>
              </a:rPr>
              <a:t>Visita in loco e interviste</a:t>
            </a:r>
          </a:p>
          <a:p>
            <a:pPr>
              <a:buAutoNum type="alphaLcPeriod"/>
              <a:defRPr/>
            </a:pPr>
            <a:r>
              <a:rPr lang="it-IT" altLang="it-IT" sz="1400" dirty="0" smtClean="0">
                <a:latin typeface="+mj-lt"/>
              </a:rPr>
              <a:t>Rilascio di una relazione, attraverso la quale  si possono</a:t>
            </a:r>
          </a:p>
          <a:p>
            <a:pPr lvl="1">
              <a:buAutoNum type="alphaLcPeriod"/>
              <a:defRPr/>
            </a:pPr>
            <a:r>
              <a:rPr lang="it-IT" altLang="it-IT" sz="1000" dirty="0" smtClean="0">
                <a:latin typeface="+mj-lt"/>
              </a:rPr>
              <a:t>Correggere le valutazioni fatte sul </a:t>
            </a:r>
            <a:r>
              <a:rPr lang="it-IT" altLang="it-IT" sz="1000" dirty="0" err="1" smtClean="0">
                <a:latin typeface="+mj-lt"/>
              </a:rPr>
              <a:t>RAV</a:t>
            </a:r>
            <a:endParaRPr lang="it-IT" altLang="it-IT" sz="1000" dirty="0" smtClean="0">
              <a:latin typeface="+mj-lt"/>
            </a:endParaRPr>
          </a:p>
          <a:p>
            <a:pPr lvl="1">
              <a:buAutoNum type="alphaLcPeriod"/>
              <a:defRPr/>
            </a:pPr>
            <a:r>
              <a:rPr lang="it-IT" altLang="it-IT" sz="1000" dirty="0" smtClean="0">
                <a:latin typeface="+mj-lt"/>
              </a:rPr>
              <a:t>Modificare gli obiettivi</a:t>
            </a:r>
          </a:p>
          <a:p>
            <a:pPr lvl="1">
              <a:buAutoNum type="alphaLcPeriod"/>
              <a:defRPr/>
            </a:pPr>
            <a:r>
              <a:rPr lang="it-IT" altLang="it-IT" sz="1000" dirty="0" smtClean="0">
                <a:latin typeface="+mj-lt"/>
              </a:rPr>
              <a:t>Dare dei consigli alla scuola</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altLang="it-IT" sz="2800" b="1" dirty="0">
                <a:latin typeface="Arial Narrow" pitchFamily="34" charset="0"/>
              </a:rPr>
              <a:t>La valutazione delle istituzioni scolastiche</a:t>
            </a:r>
            <a:endParaRPr lang="it-IT" sz="2800" b="1" dirty="0">
              <a:latin typeface="Arial Narrow" pitchFamily="34" charset="0"/>
            </a:endParaRPr>
          </a:p>
        </p:txBody>
      </p:sp>
      <p:sp>
        <p:nvSpPr>
          <p:cNvPr id="614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88200865-23BE-4941-B3CD-978B9465FD00}" type="slidenum">
              <a:rPr lang="it-IT" altLang="it-IT" sz="1200" smtClean="0">
                <a:solidFill>
                  <a:srgbClr val="898989"/>
                </a:solidFill>
              </a:rPr>
              <a:pPr>
                <a:spcBef>
                  <a:spcPct val="0"/>
                </a:spcBef>
                <a:buFontTx/>
                <a:buNone/>
              </a:pPr>
              <a:t>8</a:t>
            </a:fld>
            <a:endParaRPr lang="it-IT" altLang="it-IT" sz="1200" smtClean="0">
              <a:solidFill>
                <a:srgbClr val="898989"/>
              </a:solidFill>
            </a:endParaRPr>
          </a:p>
        </p:txBody>
      </p:sp>
    </p:spTree>
    <p:extLst>
      <p:ext uri="{BB962C8B-B14F-4D97-AF65-F5344CB8AC3E}">
        <p14:creationId xmlns:p14="http://schemas.microsoft.com/office/powerpoint/2010/main" val="3960133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normAutofit/>
          </a:bodyPr>
          <a:lstStyle/>
          <a:p>
            <a:pPr marL="0" indent="0">
              <a:buFont typeface="Arial" charset="0"/>
              <a:buNone/>
              <a:defRPr/>
            </a:pPr>
            <a:r>
              <a:rPr lang="it-IT" altLang="it-IT" sz="1800" dirty="0" smtClean="0">
                <a:latin typeface="Arial Narrow" panose="020B0606020202030204" pitchFamily="34" charset="0"/>
              </a:rPr>
              <a:t>Come per tutti i dirigenti della Pubblica Amministrazione, il decreto legislativo 165/2001  prevede che una parte della retribuzione dei dirigenti sia correlata alla loro valutazione, basata sul raggiungimento degli obiettivi. </a:t>
            </a:r>
          </a:p>
          <a:p>
            <a:pPr marL="0" indent="0">
              <a:buFont typeface="Arial" charset="0"/>
              <a:buNone/>
              <a:defRPr/>
            </a:pPr>
            <a:r>
              <a:rPr lang="it-IT" altLang="it-IT" sz="1800" dirty="0" smtClean="0">
                <a:latin typeface="Arial Narrow" panose="020B0606020202030204" pitchFamily="34" charset="0"/>
              </a:rPr>
              <a:t>Il processo della cosiddetta «performance» prevede: </a:t>
            </a:r>
          </a:p>
          <a:p>
            <a:pPr>
              <a:buFont typeface="Arial" charset="0"/>
              <a:buAutoNum type="alphaLcPeriod"/>
              <a:defRPr/>
            </a:pPr>
            <a:r>
              <a:rPr lang="it-IT" altLang="it-IT" sz="1800" dirty="0" smtClean="0">
                <a:latin typeface="Arial Narrow" panose="020B0606020202030204" pitchFamily="34" charset="0"/>
              </a:rPr>
              <a:t>Un incarico triennale, dove sono specificati gli obiettivi</a:t>
            </a:r>
          </a:p>
          <a:p>
            <a:pPr>
              <a:buFont typeface="Arial" charset="0"/>
              <a:buAutoNum type="alphaLcPeriod"/>
              <a:defRPr/>
            </a:pPr>
            <a:r>
              <a:rPr lang="it-IT" altLang="it-IT" sz="1800" dirty="0" smtClean="0">
                <a:latin typeface="Arial Narrow" panose="020B0606020202030204" pitchFamily="34" charset="0"/>
              </a:rPr>
              <a:t>L’autovalutazione del Dirigente sul raggiungimento degli stessi</a:t>
            </a:r>
          </a:p>
          <a:p>
            <a:pPr>
              <a:buFont typeface="Arial" charset="0"/>
              <a:buAutoNum type="alphaLcPeriod"/>
              <a:defRPr/>
            </a:pPr>
            <a:r>
              <a:rPr lang="it-IT" altLang="it-IT" sz="1800" dirty="0" smtClean="0">
                <a:latin typeface="Arial Narrow" panose="020B0606020202030204" pitchFamily="34" charset="0"/>
              </a:rPr>
              <a:t>Un parere finale del Direttore Generale.</a:t>
            </a:r>
          </a:p>
          <a:p>
            <a:pPr marL="0" indent="0">
              <a:buNone/>
              <a:defRPr/>
            </a:pPr>
            <a:r>
              <a:rPr lang="it-IT" altLang="it-IT" sz="1800" dirty="0" smtClean="0">
                <a:latin typeface="Arial Narrow" panose="020B0606020202030204" pitchFamily="34" charset="0"/>
              </a:rPr>
              <a:t>La valutazione dei DS è stata, di fatto, sospesa sino al 2015, quando si è iniziato ad impostarla perché prevista esplicitamente dalla Legge 107/2015, ma nei primi due anni è stata slegata dalla retribuzione.</a:t>
            </a:r>
          </a:p>
          <a:p>
            <a:pPr marL="0" indent="0">
              <a:buNone/>
              <a:defRPr/>
            </a:pPr>
            <a:endParaRPr lang="it-IT" altLang="it-IT" sz="1400" u="sng" dirty="0" smtClean="0">
              <a:latin typeface="+mj-lt"/>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altLang="it-IT" sz="2800" b="1" dirty="0">
                <a:latin typeface="Arial Narrow" pitchFamily="34" charset="0"/>
              </a:rPr>
              <a:t>La valutazione </a:t>
            </a:r>
            <a:r>
              <a:rPr lang="it-IT" altLang="it-IT" sz="2800" b="1" dirty="0" smtClean="0">
                <a:latin typeface="Arial Narrow" pitchFamily="34" charset="0"/>
              </a:rPr>
              <a:t>dei Dirigenti Scolastici</a:t>
            </a:r>
            <a:endParaRPr lang="it-IT" sz="2800" b="1" dirty="0">
              <a:latin typeface="Arial Narrow" pitchFamily="34" charset="0"/>
            </a:endParaRPr>
          </a:p>
        </p:txBody>
      </p:sp>
      <p:sp>
        <p:nvSpPr>
          <p:cNvPr id="614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88200865-23BE-4941-B3CD-978B9465FD00}" type="slidenum">
              <a:rPr lang="it-IT" altLang="it-IT" sz="1200" smtClean="0">
                <a:solidFill>
                  <a:srgbClr val="898989"/>
                </a:solidFill>
              </a:rPr>
              <a:pPr>
                <a:spcBef>
                  <a:spcPct val="0"/>
                </a:spcBef>
                <a:buFontTx/>
                <a:buNone/>
              </a:pPr>
              <a:t>9</a:t>
            </a:fld>
            <a:endParaRPr lang="it-IT" altLang="it-IT" sz="1200" smtClean="0">
              <a:solidFill>
                <a:srgbClr val="898989"/>
              </a:solidFill>
            </a:endParaRPr>
          </a:p>
        </p:txBody>
      </p:sp>
    </p:spTree>
    <p:extLst>
      <p:ext uri="{BB962C8B-B14F-4D97-AF65-F5344CB8AC3E}">
        <p14:creationId xmlns:p14="http://schemas.microsoft.com/office/powerpoint/2010/main" val="579699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2781</TotalTime>
  <Words>2580</Words>
  <Application>Microsoft Office PowerPoint</Application>
  <PresentationFormat>Presentazione su schermo (4:3)</PresentationFormat>
  <Paragraphs>130</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Parte XI La valutazione del e nel sistema scolastico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 IX L’insegnante curricolare e i BES</dc:title>
  <dc:creator>Administrator</dc:creator>
  <cp:lastModifiedBy>Administrator</cp:lastModifiedBy>
  <cp:revision>45</cp:revision>
  <dcterms:created xsi:type="dcterms:W3CDTF">2017-12-06T05:15:04Z</dcterms:created>
  <dcterms:modified xsi:type="dcterms:W3CDTF">2019-12-16T05:10:27Z</dcterms:modified>
</cp:coreProperties>
</file>