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83" r:id="rId7"/>
    <p:sldId id="284" r:id="rId8"/>
    <p:sldId id="285" r:id="rId9"/>
    <p:sldId id="282" r:id="rId10"/>
    <p:sldId id="28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88" r:id="rId25"/>
    <p:sldId id="286" r:id="rId26"/>
    <p:sldId id="287" r:id="rId27"/>
    <p:sldId id="278" r:id="rId28"/>
    <p:sldId id="289" r:id="rId29"/>
    <p:sldId id="290" r:id="rId30"/>
    <p:sldId id="280"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03780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254480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404705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75151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CA3FD90-ECA3-416C-A154-112150B3929E}" type="datetimeFigureOut">
              <a:rPr lang="it-IT" smtClean="0"/>
              <a:t>16/12/2019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678866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CA3FD90-ECA3-416C-A154-112150B3929E}" type="datetimeFigureOut">
              <a:rPr lang="it-IT" smtClean="0"/>
              <a:t>16/12/2019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812884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CA3FD90-ECA3-416C-A154-112150B3929E}" type="datetimeFigureOut">
              <a:rPr lang="it-IT" smtClean="0"/>
              <a:t>16/12/2019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59145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CA3FD90-ECA3-416C-A154-112150B3929E}" type="datetimeFigureOut">
              <a:rPr lang="it-IT" smtClean="0"/>
              <a:t>16/12/2019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1584420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CA3FD90-ECA3-416C-A154-112150B3929E}" type="datetimeFigureOut">
              <a:rPr lang="it-IT" smtClean="0"/>
              <a:t>16/12/2019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2656978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CA3FD90-ECA3-416C-A154-112150B3929E}" type="datetimeFigureOut">
              <a:rPr lang="it-IT" smtClean="0"/>
              <a:t>16/12/2019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2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CA3FD90-ECA3-416C-A154-112150B3929E}" type="datetimeFigureOut">
              <a:rPr lang="it-IT" smtClean="0"/>
              <a:t>16/12/2019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59981DF-17E4-4CB4-BCFE-23CC53E9CE9B}" type="slidenum">
              <a:rPr lang="it-IT" smtClean="0"/>
              <a:t>‹N›</a:t>
            </a:fld>
            <a:endParaRPr lang="it-IT"/>
          </a:p>
        </p:txBody>
      </p:sp>
    </p:spTree>
    <p:extLst>
      <p:ext uri="{BB962C8B-B14F-4D97-AF65-F5344CB8AC3E}">
        <p14:creationId xmlns:p14="http://schemas.microsoft.com/office/powerpoint/2010/main" val="3252059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A3FD90-ECA3-416C-A154-112150B3929E}" type="datetimeFigureOut">
              <a:rPr lang="it-IT" smtClean="0"/>
              <a:t>16/12/2019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981DF-17E4-4CB4-BCFE-23CC53E9CE9B}" type="slidenum">
              <a:rPr lang="it-IT" smtClean="0"/>
              <a:t>‹N›</a:t>
            </a:fld>
            <a:endParaRPr lang="it-IT"/>
          </a:p>
        </p:txBody>
      </p:sp>
    </p:spTree>
    <p:extLst>
      <p:ext uri="{BB962C8B-B14F-4D97-AF65-F5344CB8AC3E}">
        <p14:creationId xmlns:p14="http://schemas.microsoft.com/office/powerpoint/2010/main" val="1503023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educationengland.org.uk/documents/warnock/warnock1978.html" TargetMode="External"/><Relationship Id="rId7" Type="http://schemas.openxmlformats.org/officeDocument/2006/relationships/hyperlink" Target="https://www.eenet.org.uk/resources/docs/Index%20Italian.pdf" TargetMode="External"/><Relationship Id="rId2" Type="http://schemas.openxmlformats.org/officeDocument/2006/relationships/hyperlink" Target="https://en.wikipedia.org/wiki/Mary_Warnock,_Baroness_Warnock" TargetMode="External"/><Relationship Id="rId1" Type="http://schemas.openxmlformats.org/officeDocument/2006/relationships/slideLayout" Target="../slideLayouts/slideLayout2.xml"/><Relationship Id="rId6" Type="http://schemas.openxmlformats.org/officeDocument/2006/relationships/hyperlink" Target="http://inclusiveeducation.org.uk/biography.html" TargetMode="External"/><Relationship Id="rId5" Type="http://schemas.openxmlformats.org/officeDocument/2006/relationships/hyperlink" Target="https://eventi.erickson.it/convegno-qualita-inclusione/speaker-detail/mel-ainscow" TargetMode="External"/><Relationship Id="rId4" Type="http://schemas.openxmlformats.org/officeDocument/2006/relationships/hyperlink" Target="http://www.who.int/classifications/icf/en/"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a:xfrm>
            <a:off x="2329962" y="2000250"/>
            <a:ext cx="6169269" cy="1489075"/>
          </a:xfrm>
        </p:spPr>
        <p:txBody>
          <a:bodyPr/>
          <a:lstStyle/>
          <a:p>
            <a:pPr algn="l" eaLnBrk="1" hangingPunct="1"/>
            <a:r>
              <a:rPr lang="it-IT" altLang="it-IT" sz="4800" b="1" smtClean="0">
                <a:solidFill>
                  <a:schemeClr val="tx2"/>
                </a:solidFill>
                <a:latin typeface="Arial Narrow" pitchFamily="34" charset="0"/>
              </a:rPr>
              <a:t>Parte XIII</a:t>
            </a:r>
            <a:r>
              <a:rPr lang="it-IT" altLang="it-IT" sz="4800" b="1" dirty="0" smtClean="0">
                <a:solidFill>
                  <a:schemeClr val="tx2"/>
                </a:solidFill>
                <a:latin typeface="Arial Narrow" pitchFamily="34" charset="0"/>
              </a:rPr>
              <a:t/>
            </a:r>
            <a:br>
              <a:rPr lang="it-IT" altLang="it-IT" sz="4800" b="1" dirty="0" smtClean="0">
                <a:solidFill>
                  <a:schemeClr val="tx2"/>
                </a:solidFill>
                <a:latin typeface="Arial Narrow" pitchFamily="34" charset="0"/>
              </a:rPr>
            </a:br>
            <a:r>
              <a:rPr lang="it-IT" altLang="it-IT" sz="3200" b="1" dirty="0" smtClean="0">
                <a:solidFill>
                  <a:schemeClr val="tx2"/>
                </a:solidFill>
                <a:latin typeface="Arial Narrow" pitchFamily="34" charset="0"/>
              </a:rPr>
              <a:t>L’insegnante curricolare e i </a:t>
            </a:r>
            <a:r>
              <a:rPr lang="it-IT" altLang="it-IT" sz="3200" b="1" dirty="0" err="1" smtClean="0">
                <a:solidFill>
                  <a:schemeClr val="tx2"/>
                </a:solidFill>
                <a:latin typeface="Arial Narrow" pitchFamily="34" charset="0"/>
              </a:rPr>
              <a:t>BES</a:t>
            </a:r>
            <a:endParaRPr lang="it-IT" altLang="it-IT" sz="3200" dirty="0" smtClean="0">
              <a:solidFill>
                <a:schemeClr val="tx2"/>
              </a:solidFill>
              <a:latin typeface="Arial Narrow" pitchFamily="34" charset="0"/>
            </a:endParaRPr>
          </a:p>
        </p:txBody>
      </p:sp>
      <p:sp>
        <p:nvSpPr>
          <p:cNvPr id="5" name="Rettangolo 4"/>
          <p:cNvSpPr/>
          <p:nvPr/>
        </p:nvSpPr>
        <p:spPr>
          <a:xfrm>
            <a:off x="2429608" y="4071939"/>
            <a:ext cx="6714392" cy="12858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it-IT" altLang="it-IT" dirty="0">
                <a:solidFill>
                  <a:schemeClr val="bg1"/>
                </a:solidFill>
                <a:latin typeface="Univers LT Std 47 Cn Lt" pitchFamily="34" charset="0"/>
              </a:rPr>
              <a:t>www.facebook.com/max.bruschi</a:t>
            </a:r>
          </a:p>
        </p:txBody>
      </p:sp>
      <p:sp>
        <p:nvSpPr>
          <p:cNvPr id="8" name="Rettangolo 7"/>
          <p:cNvSpPr/>
          <p:nvPr/>
        </p:nvSpPr>
        <p:spPr>
          <a:xfrm>
            <a:off x="0" y="4071939"/>
            <a:ext cx="2214197" cy="12858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t-IT"/>
          </a:p>
        </p:txBody>
      </p:sp>
      <p:sp>
        <p:nvSpPr>
          <p:cNvPr id="3077" name="Segnaposto numero diapositiva 8"/>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3473374-97FC-4E83-A96D-17BD1F63A03D}" type="slidenum">
              <a:rPr lang="it-IT" altLang="it-IT" sz="1200" smtClean="0">
                <a:solidFill>
                  <a:srgbClr val="898989"/>
                </a:solidFill>
              </a:rPr>
              <a:pPr>
                <a:spcBef>
                  <a:spcPct val="0"/>
                </a:spcBef>
                <a:buFontTx/>
                <a:buNone/>
              </a:pPr>
              <a:t>1</a:t>
            </a:fld>
            <a:endParaRPr lang="it-IT" altLang="it-IT" sz="1200" smtClean="0">
              <a:solidFill>
                <a:srgbClr val="898989"/>
              </a:solidFill>
            </a:endParaRPr>
          </a:p>
        </p:txBody>
      </p:sp>
      <p:sp>
        <p:nvSpPr>
          <p:cNvPr id="3078" name="CasellaDiTesto 6"/>
          <p:cNvSpPr txBox="1">
            <a:spLocks noChangeArrowheads="1"/>
          </p:cNvSpPr>
          <p:nvPr/>
        </p:nvSpPr>
        <p:spPr bwMode="auto">
          <a:xfrm>
            <a:off x="2329962" y="5394325"/>
            <a:ext cx="207781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eaLnBrk="1" hangingPunct="1">
              <a:spcBef>
                <a:spcPct val="0"/>
              </a:spcBef>
              <a:buFontTx/>
              <a:buNone/>
            </a:pPr>
            <a:r>
              <a:rPr lang="it-IT" altLang="it-IT" sz="2000">
                <a:solidFill>
                  <a:schemeClr val="tx2"/>
                </a:solidFill>
                <a:latin typeface="Univers LT Std 47 Cn Lt" pitchFamily="34" charset="0"/>
              </a:rPr>
              <a:t>Isp. Max Bruschi</a:t>
            </a:r>
          </a:p>
        </p:txBody>
      </p:sp>
    </p:spTree>
    <p:extLst>
      <p:ext uri="{BB962C8B-B14F-4D97-AF65-F5344CB8AC3E}">
        <p14:creationId xmlns:p14="http://schemas.microsoft.com/office/powerpoint/2010/main" val="1051116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fontScale="85000" lnSpcReduction="20000"/>
          </a:bodyPr>
          <a:lstStyle/>
          <a:p>
            <a:pPr marL="0" indent="0">
              <a:buFont typeface="Arial" charset="0"/>
              <a:buNone/>
              <a:defRPr/>
            </a:pPr>
            <a:r>
              <a:rPr lang="it-IT" altLang="it-IT" sz="1800" dirty="0">
                <a:latin typeface="Arial Narrow" pitchFamily="34" charset="0"/>
              </a:rPr>
              <a:t>Il volume si compone di cinque sezioni. La prima parte offre una panoramica sullo strumento. </a:t>
            </a:r>
            <a:endParaRPr lang="it-IT" altLang="it-IT" sz="1800" dirty="0" smtClean="0">
              <a:latin typeface="Arial Narrow" pitchFamily="34" charset="0"/>
            </a:endParaRPr>
          </a:p>
          <a:p>
            <a:pPr marL="0" indent="0">
              <a:buFont typeface="Arial" charset="0"/>
              <a:buNone/>
              <a:defRPr/>
            </a:pPr>
            <a:r>
              <a:rPr lang="it-IT" altLang="it-IT" sz="1800" dirty="0" smtClean="0">
                <a:latin typeface="Arial Narrow" pitchFamily="34" charset="0"/>
              </a:rPr>
              <a:t>La </a:t>
            </a:r>
            <a:r>
              <a:rPr lang="it-IT" altLang="it-IT" sz="1800" dirty="0">
                <a:latin typeface="Arial Narrow" pitchFamily="34" charset="0"/>
              </a:rPr>
              <a:t>seconda parte declina la serie di valori inclusivi a cui si ispirano gli </a:t>
            </a:r>
            <a:r>
              <a:rPr lang="it-IT" altLang="it-IT" sz="1800" dirty="0" smtClean="0">
                <a:latin typeface="Arial Narrow" pitchFamily="34" charset="0"/>
              </a:rPr>
              <a:t>autori: uguaglianza</a:t>
            </a:r>
            <a:r>
              <a:rPr lang="it-IT" altLang="it-IT" sz="1800" dirty="0">
                <a:latin typeface="Arial Narrow" pitchFamily="34" charset="0"/>
              </a:rPr>
              <a:t>, partecipazione, comunità, sostenibilità, rispetto per la diversità sono selezionati come cinque valori fondamentali, a cui si aggiungono diritti, non violenza, fiducia, empatia, onestà, coraggio, gioia, amore, speranza/ottimismo e bellezza. I ricercatori individuano un nesso tra il tema dell'inclusione e il tema della sostenibilità ambientale e globale. Da questa base ogni scuola è chiamata a elaborare un quadro negoziato di propri valori. </a:t>
            </a:r>
            <a:endParaRPr lang="it-IT" altLang="it-IT" sz="1800" dirty="0" smtClean="0">
              <a:latin typeface="Arial Narrow" pitchFamily="34" charset="0"/>
            </a:endParaRPr>
          </a:p>
          <a:p>
            <a:pPr marL="0" indent="0">
              <a:buFont typeface="Arial" charset="0"/>
              <a:buNone/>
              <a:defRPr/>
            </a:pPr>
            <a:r>
              <a:rPr lang="it-IT" altLang="it-IT" sz="1800" dirty="0" smtClean="0">
                <a:latin typeface="Arial Narrow" pitchFamily="34" charset="0"/>
              </a:rPr>
              <a:t>La </a:t>
            </a:r>
            <a:r>
              <a:rPr lang="it-IT" altLang="it-IT" sz="1800" dirty="0">
                <a:latin typeface="Arial Narrow" pitchFamily="34" charset="0"/>
              </a:rPr>
              <a:t>terza parte illustra le fasi secondo cui ogni scuola può lavorare sui materiali dell'Index: cominciare ad utilizzarlo (I), analizzare la scuola (II), elaborare un progetto di sviluppo (III), passare all'azione (IV) e rivedere lo sviluppo del processo (V) per poi tornare a </a:t>
            </a:r>
            <a:r>
              <a:rPr lang="it-IT" altLang="it-IT" sz="1800" dirty="0" err="1">
                <a:latin typeface="Arial Narrow" pitchFamily="34" charset="0"/>
              </a:rPr>
              <a:t>ri</a:t>
            </a:r>
            <a:r>
              <a:rPr lang="it-IT" altLang="it-IT" sz="1800" dirty="0">
                <a:latin typeface="Arial Narrow" pitchFamily="34" charset="0"/>
              </a:rPr>
              <a:t>-analizzare l'istituto, in un «processo inesauribile». </a:t>
            </a:r>
            <a:endParaRPr lang="it-IT" altLang="it-IT" sz="1800" dirty="0" smtClean="0">
              <a:latin typeface="Arial Narrow" pitchFamily="34" charset="0"/>
            </a:endParaRPr>
          </a:p>
          <a:p>
            <a:pPr marL="0" indent="0">
              <a:buFont typeface="Arial" charset="0"/>
              <a:buNone/>
              <a:defRPr/>
            </a:pPr>
            <a:r>
              <a:rPr lang="it-IT" altLang="it-IT" sz="1800" dirty="0" smtClean="0">
                <a:latin typeface="Arial Narrow" pitchFamily="34" charset="0"/>
              </a:rPr>
              <a:t>La </a:t>
            </a:r>
            <a:r>
              <a:rPr lang="it-IT" altLang="it-IT" sz="1800" dirty="0">
                <a:latin typeface="Arial Narrow" pitchFamily="34" charset="0"/>
              </a:rPr>
              <a:t>quarta parte contiene i materiali veri e propri, suddivisi in tre Dimensioni, corrispondenti agli obiettivi principali dell'Index:</a:t>
            </a:r>
          </a:p>
          <a:p>
            <a:pPr marL="0" indent="0">
              <a:buFont typeface="Arial" charset="0"/>
              <a:buNone/>
              <a:defRPr/>
            </a:pPr>
            <a:r>
              <a:rPr lang="it-IT" altLang="it-IT" sz="1800" dirty="0" smtClean="0">
                <a:latin typeface="Arial Narrow" pitchFamily="34" charset="0"/>
              </a:rPr>
              <a:t>A</a:t>
            </a:r>
            <a:r>
              <a:rPr lang="it-IT" altLang="it-IT" sz="1800" dirty="0">
                <a:latin typeface="Arial Narrow" pitchFamily="34" charset="0"/>
              </a:rPr>
              <a:t>) Creare culture inclusive</a:t>
            </a:r>
          </a:p>
          <a:p>
            <a:pPr marL="0" indent="0">
              <a:buFont typeface="Arial" charset="0"/>
              <a:buNone/>
              <a:defRPr/>
            </a:pPr>
            <a:r>
              <a:rPr lang="it-IT" altLang="it-IT" sz="1800" dirty="0">
                <a:latin typeface="Arial Narrow" pitchFamily="34" charset="0"/>
              </a:rPr>
              <a:t>B) Creare politiche inclusive</a:t>
            </a:r>
          </a:p>
          <a:p>
            <a:pPr marL="0" indent="0">
              <a:buFont typeface="Arial" charset="0"/>
              <a:buNone/>
              <a:defRPr/>
            </a:pPr>
            <a:r>
              <a:rPr lang="it-IT" altLang="it-IT" sz="1800" dirty="0">
                <a:latin typeface="Arial Narrow" pitchFamily="34" charset="0"/>
              </a:rPr>
              <a:t>C) Sviluppare pratiche inclusive</a:t>
            </a:r>
          </a:p>
          <a:p>
            <a:pPr marL="0" indent="0">
              <a:buFont typeface="Arial" charset="0"/>
              <a:buNone/>
              <a:defRPr/>
            </a:pPr>
            <a:r>
              <a:rPr lang="it-IT" altLang="it-IT" sz="1800" dirty="0">
                <a:latin typeface="Arial Narrow" pitchFamily="34" charset="0"/>
              </a:rPr>
              <a:t>ciascuna suddivisa in due Sezioni. Ogni sezione prevede una serie di Indicatori, tra i 4 e 15, che enumerano i criteri in base ai quali una scuola può essere considerata inclusiva secondo la proposta dei redattori. L'analisi di ciascun indicatore è favorita da una serie di domande-stimolo da cui far partire la riflessione e la discussione a livello personale o dei gruppi di lavoro. </a:t>
            </a:r>
            <a:endParaRPr lang="it-IT" altLang="it-IT" sz="1800" dirty="0" smtClean="0">
              <a:latin typeface="Arial Narrow" pitchFamily="34" charset="0"/>
            </a:endParaRPr>
          </a:p>
          <a:p>
            <a:pPr marL="0" indent="0">
              <a:buFont typeface="Arial" charset="0"/>
              <a:buNone/>
              <a:defRPr/>
            </a:pPr>
            <a:r>
              <a:rPr lang="it-IT" altLang="it-IT" sz="1800" dirty="0" smtClean="0">
                <a:latin typeface="Arial Narrow" pitchFamily="34" charset="0"/>
              </a:rPr>
              <a:t>La </a:t>
            </a:r>
            <a:r>
              <a:rPr lang="it-IT" altLang="it-IT" sz="1800" dirty="0">
                <a:latin typeface="Arial Narrow" pitchFamily="34" charset="0"/>
              </a:rPr>
              <a:t>quinta parte offre questionari da somministrare al personale, agli alunni e alle famiglie per vagliare la percezione dell'inclusione nella scuola e stabilire priorità d'intervento.</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modello originale/Index</a:t>
            </a:r>
          </a:p>
        </p:txBody>
      </p:sp>
      <p:sp>
        <p:nvSpPr>
          <p:cNvPr id="81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56D830D-787B-4EAD-B8E3-5B11AE03C45F}" type="slidenum">
              <a:rPr lang="it-IT" altLang="it-IT" sz="1200" smtClean="0">
                <a:solidFill>
                  <a:srgbClr val="898989"/>
                </a:solidFill>
              </a:rPr>
              <a:pPr>
                <a:spcBef>
                  <a:spcPct val="0"/>
                </a:spcBef>
                <a:buFontTx/>
                <a:buNone/>
              </a:pPr>
              <a:t>10</a:t>
            </a:fld>
            <a:endParaRPr lang="it-IT" altLang="it-IT" sz="1200" smtClean="0">
              <a:solidFill>
                <a:srgbClr val="898989"/>
              </a:solidFill>
            </a:endParaRPr>
          </a:p>
        </p:txBody>
      </p:sp>
    </p:spTree>
    <p:extLst>
      <p:ext uri="{BB962C8B-B14F-4D97-AF65-F5344CB8AC3E}">
        <p14:creationId xmlns:p14="http://schemas.microsoft.com/office/powerpoint/2010/main" val="2051973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lstStyle/>
          <a:p>
            <a:pPr marL="0" indent="0">
              <a:buFont typeface="Arial" charset="0"/>
              <a:buNone/>
              <a:defRPr/>
            </a:pPr>
            <a:r>
              <a:rPr lang="it-IT" altLang="it-IT" sz="1800" b="1" dirty="0" smtClean="0">
                <a:latin typeface="Arial Narrow" pitchFamily="34" charset="0"/>
              </a:rPr>
              <a:t>Index per l’inclusione, un esempio</a:t>
            </a:r>
          </a:p>
          <a:p>
            <a:pPr marL="0" indent="0">
              <a:buFont typeface="Arial" charset="0"/>
              <a:buNone/>
              <a:defRPr/>
            </a:pPr>
            <a:r>
              <a:rPr lang="it-IT" altLang="it-IT" sz="1800" dirty="0" err="1" smtClean="0">
                <a:latin typeface="Arial Narrow" pitchFamily="34" charset="0"/>
              </a:rPr>
              <a:t>A.2</a:t>
            </a:r>
            <a:r>
              <a:rPr lang="it-IT" altLang="it-IT" sz="1800" dirty="0" smtClean="0">
                <a:latin typeface="Arial Narrow" pitchFamily="34" charset="0"/>
              </a:rPr>
              <a:t>, “Affermare valori inclusivi”</a:t>
            </a:r>
          </a:p>
          <a:p>
            <a:pPr marL="0" indent="0">
              <a:buFont typeface="Arial" charset="0"/>
              <a:buNone/>
              <a:defRPr/>
            </a:pPr>
            <a:r>
              <a:rPr lang="it-IT" altLang="it-IT" sz="1800" dirty="0" smtClean="0">
                <a:latin typeface="Arial Narrow" pitchFamily="34" charset="0"/>
              </a:rPr>
              <a:t>Indicatore 1): Le attese sono elevate per tutti gli alunni</a:t>
            </a:r>
          </a:p>
          <a:p>
            <a:pPr>
              <a:buFont typeface="Arial" charset="0"/>
              <a:buAutoNum type="arabicPeriod"/>
              <a:defRPr/>
            </a:pPr>
            <a:r>
              <a:rPr lang="it-IT" altLang="it-IT" sz="1800" dirty="0" smtClean="0">
                <a:latin typeface="Arial Narrow" pitchFamily="34" charset="0"/>
              </a:rPr>
              <a:t>Ogni alunno ritiene di frequentare una scuola in cui può ottenere i migliori risultati? </a:t>
            </a:r>
          </a:p>
          <a:p>
            <a:pPr>
              <a:buFont typeface="Arial" charset="0"/>
              <a:buAutoNum type="arabicPeriod"/>
              <a:defRPr/>
            </a:pPr>
            <a:r>
              <a:rPr lang="it-IT" altLang="it-IT" sz="1800" dirty="0" smtClean="0">
                <a:latin typeface="Arial Narrow" pitchFamily="34" charset="0"/>
              </a:rPr>
              <a:t>Tutti gli alunni sono incoraggiati ad avere alte aspettative circa i propri obiettivi di apprendimento? </a:t>
            </a:r>
          </a:p>
          <a:p>
            <a:pPr>
              <a:buFont typeface="Arial" charset="0"/>
              <a:buAutoNum type="arabicPeriod"/>
              <a:defRPr/>
            </a:pPr>
            <a:r>
              <a:rPr lang="it-IT" altLang="it-IT" sz="1800" dirty="0" smtClean="0">
                <a:latin typeface="Arial Narrow" pitchFamily="34" charset="0"/>
              </a:rPr>
              <a:t>Tutti gli alunni sono trattati come se non ci fossero limiti al loro apprendimento? </a:t>
            </a:r>
          </a:p>
          <a:p>
            <a:pPr>
              <a:buFont typeface="Arial" charset="0"/>
              <a:buAutoNum type="arabicPeriod"/>
              <a:defRPr/>
            </a:pPr>
            <a:r>
              <a:rPr lang="it-IT" altLang="it-IT" sz="1800" dirty="0" smtClean="0">
                <a:latin typeface="Arial Narrow" pitchFamily="34" charset="0"/>
              </a:rPr>
              <a:t>Gli insegnanti evitano di considerare alcuni alunni come se le loro abilità non potessero progredire oltre le loro capacità attuali? </a:t>
            </a:r>
          </a:p>
          <a:p>
            <a:pPr>
              <a:buFont typeface="Arial" charset="0"/>
              <a:buAutoNum type="arabicPeriod"/>
              <a:defRPr/>
            </a:pPr>
            <a:r>
              <a:rPr lang="it-IT" altLang="it-IT" sz="1800" dirty="0" smtClean="0">
                <a:latin typeface="Arial Narrow" pitchFamily="34" charset="0"/>
              </a:rPr>
              <a:t>Tutti gli alunni vengono incoraggiati a essere orgogliosi dei risultati che hanno raggiunto? </a:t>
            </a:r>
          </a:p>
          <a:p>
            <a:pPr>
              <a:buFont typeface="Arial" charset="0"/>
              <a:buAutoNum type="arabicPeriod"/>
              <a:defRPr/>
            </a:pPr>
            <a:r>
              <a:rPr lang="it-IT" altLang="it-IT" sz="1800" dirty="0" smtClean="0">
                <a:latin typeface="Arial Narrow" pitchFamily="34" charset="0"/>
              </a:rPr>
              <a:t>Tutti gli alunni vengono incoraggiati ad apprezzare i risultati dei compagni?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modello originale/Index</a:t>
            </a:r>
          </a:p>
        </p:txBody>
      </p:sp>
      <p:sp>
        <p:nvSpPr>
          <p:cNvPr id="81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56D830D-787B-4EAD-B8E3-5B11AE03C45F}" type="slidenum">
              <a:rPr lang="it-IT" altLang="it-IT" sz="1200" smtClean="0">
                <a:solidFill>
                  <a:srgbClr val="898989"/>
                </a:solidFill>
              </a:rPr>
              <a:pPr>
                <a:spcBef>
                  <a:spcPct val="0"/>
                </a:spcBef>
                <a:buFontTx/>
                <a:buNone/>
              </a:pPr>
              <a:t>11</a:t>
            </a:fld>
            <a:endParaRPr lang="it-IT" altLang="it-IT" sz="1200" smtClean="0">
              <a:solidFill>
                <a:srgbClr val="898989"/>
              </a:solidFill>
            </a:endParaRPr>
          </a:p>
        </p:txBody>
      </p:sp>
    </p:spTree>
    <p:extLst>
      <p:ext uri="{BB962C8B-B14F-4D97-AF65-F5344CB8AC3E}">
        <p14:creationId xmlns:p14="http://schemas.microsoft.com/office/powerpoint/2010/main" val="2284683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smtClean="0">
                <a:latin typeface="Arial Narrow" pitchFamily="34" charset="0"/>
              </a:rPr>
              <a:t>7. Il personale scolastico si sforza di contrastare l’ostilità verso gli alunni motivati e che ottengono risultati particolarmente brillanti? </a:t>
            </a:r>
          </a:p>
          <a:p>
            <a:pPr marL="0" indent="0">
              <a:buFont typeface="Arial" charset="0"/>
              <a:buNone/>
            </a:pPr>
            <a:r>
              <a:rPr lang="it-IT" altLang="it-IT" sz="1800" smtClean="0">
                <a:latin typeface="Arial Narrow" pitchFamily="34" charset="0"/>
              </a:rPr>
              <a:t>8. Il personale scolastico si sforza di contrastare l’ostilità verso gli alunni che hanno difficoltà nel seguire le lezioni? </a:t>
            </a:r>
          </a:p>
          <a:p>
            <a:pPr marL="0" indent="0">
              <a:buFont typeface="Arial" charset="0"/>
              <a:buNone/>
            </a:pPr>
            <a:r>
              <a:rPr lang="it-IT" altLang="it-IT" sz="1800" smtClean="0">
                <a:latin typeface="Arial Narrow" pitchFamily="34" charset="0"/>
              </a:rPr>
              <a:t>9. Il personale scolastico si sforza di contrastare il ricorso a etichette spregiative riguardo agli insuccessi scolastici? </a:t>
            </a:r>
          </a:p>
          <a:p>
            <a:pPr marL="0" indent="0">
              <a:buFont typeface="Arial" charset="0"/>
              <a:buNone/>
            </a:pPr>
            <a:r>
              <a:rPr lang="it-IT" altLang="it-IT" sz="1800" smtClean="0">
                <a:latin typeface="Arial Narrow" pitchFamily="34" charset="0"/>
              </a:rPr>
              <a:t>10. Il personale scolastico si sforza di contrastare le paure di inadeguatezza di alcuni alunni? </a:t>
            </a:r>
          </a:p>
          <a:p>
            <a:pPr marL="0" indent="0">
              <a:buFont typeface="Arial" charset="0"/>
              <a:buNone/>
            </a:pPr>
            <a:r>
              <a:rPr lang="it-IT" altLang="it-IT" sz="1800" smtClean="0">
                <a:latin typeface="Arial Narrow" pitchFamily="34" charset="0"/>
              </a:rPr>
              <a:t>11. Il personale scolastico evita di collegare il potenziale di apprendimento di un alunno a quello di suo fratello/sorella o di altri alunni della stessa comunità o area?”</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modello originale/Index</a:t>
            </a:r>
          </a:p>
        </p:txBody>
      </p:sp>
      <p:sp>
        <p:nvSpPr>
          <p:cNvPr id="922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1F3425B-825E-4513-AFFD-B33B81CD0BA7}" type="slidenum">
              <a:rPr lang="it-IT" altLang="it-IT" sz="1200" smtClean="0">
                <a:solidFill>
                  <a:srgbClr val="898989"/>
                </a:solidFill>
              </a:rPr>
              <a:pPr>
                <a:spcBef>
                  <a:spcPct val="0"/>
                </a:spcBef>
                <a:buFontTx/>
                <a:buNone/>
              </a:pPr>
              <a:t>12</a:t>
            </a:fld>
            <a:endParaRPr lang="it-IT" altLang="it-IT" sz="1200" smtClean="0">
              <a:solidFill>
                <a:srgbClr val="898989"/>
              </a:solidFill>
            </a:endParaRPr>
          </a:p>
        </p:txBody>
      </p:sp>
    </p:spTree>
    <p:extLst>
      <p:ext uri="{BB962C8B-B14F-4D97-AF65-F5344CB8AC3E}">
        <p14:creationId xmlns:p14="http://schemas.microsoft.com/office/powerpoint/2010/main" val="21496523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smtClean="0">
                <a:latin typeface="Arial Narrow" pitchFamily="34" charset="0"/>
              </a:rPr>
              <a:t>Le Linee Guida 2009 sono divise in tre parti.</a:t>
            </a:r>
          </a:p>
          <a:p>
            <a:pPr marL="0" indent="0">
              <a:buFont typeface="Arial" charset="0"/>
              <a:buNone/>
            </a:pPr>
            <a:r>
              <a:rPr lang="it-IT" altLang="it-IT" sz="2000" smtClean="0">
                <a:latin typeface="Arial Narrow" pitchFamily="34" charset="0"/>
              </a:rPr>
              <a:t>La I parte contiene un riassunto commentato della normativa vigente. SI evidenziano le due più recenti acquisizioni: la «Convenzione ONU per i diritti delle persone con disabilità» e la «Classificazione Internazionale del Funzionamento dell’OMS»</a:t>
            </a:r>
          </a:p>
          <a:p>
            <a:pPr marL="0" indent="0">
              <a:buFont typeface="Arial" charset="0"/>
              <a:buNone/>
            </a:pPr>
            <a:r>
              <a:rPr lang="it-IT" altLang="it-IT" sz="2000" smtClean="0">
                <a:latin typeface="Arial Narrow" pitchFamily="34" charset="0"/>
              </a:rPr>
              <a:t>La II parte riassume gli aspetti organizzativi. </a:t>
            </a:r>
          </a:p>
          <a:p>
            <a:pPr marL="0" indent="0">
              <a:buFont typeface="Arial" charset="0"/>
              <a:buNone/>
            </a:pPr>
            <a:r>
              <a:rPr lang="it-IT" altLang="it-IT" sz="2000" smtClean="0">
                <a:latin typeface="Arial Narrow" pitchFamily="34" charset="0"/>
              </a:rPr>
              <a:t>La III parte è dedicata, in particolare, alla dimensione inclusiva della scuola</a:t>
            </a:r>
          </a:p>
          <a:p>
            <a:pPr marL="0" indent="0">
              <a:buFont typeface="Arial" charset="0"/>
              <a:buNone/>
            </a:pPr>
            <a:endParaRPr lang="it-IT" altLang="it-IT" sz="180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3600" b="1" dirty="0">
                <a:latin typeface="Arial Narrow" pitchFamily="34" charset="0"/>
              </a:rPr>
              <a:t>Linee Guida MIUR </a:t>
            </a:r>
            <a:r>
              <a:rPr lang="it-IT" sz="3600" b="1" dirty="0" err="1">
                <a:latin typeface="Arial Narrow" pitchFamily="34" charset="0"/>
              </a:rPr>
              <a:t>Prot</a:t>
            </a:r>
            <a:r>
              <a:rPr lang="it-IT" sz="3600" b="1" dirty="0">
                <a:latin typeface="Arial Narrow" pitchFamily="34" charset="0"/>
              </a:rPr>
              <a:t>. N. 4274/09</a:t>
            </a:r>
          </a:p>
        </p:txBody>
      </p:sp>
      <p:sp>
        <p:nvSpPr>
          <p:cNvPr id="1741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E5952AA-A243-4AFE-8319-5759BCBA0055}" type="slidenum">
              <a:rPr lang="it-IT" altLang="it-IT" sz="1200" smtClean="0">
                <a:solidFill>
                  <a:srgbClr val="898989"/>
                </a:solidFill>
              </a:rPr>
              <a:pPr>
                <a:spcBef>
                  <a:spcPct val="0"/>
                </a:spcBef>
                <a:buFontTx/>
                <a:buNone/>
              </a:pPr>
              <a:t>13</a:t>
            </a:fld>
            <a:endParaRPr lang="it-IT" altLang="it-IT" sz="1200" smtClean="0">
              <a:solidFill>
                <a:srgbClr val="898989"/>
              </a:solidFill>
            </a:endParaRPr>
          </a:p>
        </p:txBody>
      </p:sp>
    </p:spTree>
    <p:extLst>
      <p:ext uri="{BB962C8B-B14F-4D97-AF65-F5344CB8AC3E}">
        <p14:creationId xmlns:p14="http://schemas.microsoft.com/office/powerpoint/2010/main" val="28902330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b="1" dirty="0" smtClean="0">
                <a:latin typeface="Arial Narrow" pitchFamily="34" charset="0"/>
              </a:rPr>
              <a:t>III parte. La dimensione inclusiva della scuola. I docenti</a:t>
            </a:r>
            <a:r>
              <a:rPr lang="it-IT" altLang="it-IT" sz="2000" dirty="0" smtClean="0">
                <a:latin typeface="Arial Narrow" pitchFamily="34" charset="0"/>
              </a:rPr>
              <a:t>. </a:t>
            </a:r>
          </a:p>
          <a:p>
            <a:pPr marL="0" indent="0">
              <a:buFont typeface="Arial" charset="0"/>
              <a:buNone/>
            </a:pPr>
            <a:r>
              <a:rPr lang="it-IT" altLang="it-IT" sz="2000" dirty="0" smtClean="0">
                <a:latin typeface="Arial Narrow" pitchFamily="34" charset="0"/>
              </a:rPr>
              <a:t>«La progettazione degli interventi da adottare riguarda tutti gli insegnanti perché l’intera comunità scolastica è chiamata ad organizzare i curricoli in funzione dei diversi stili o delle diverse attitudini cognitive, a gestire in modo alternativo le attività d’aula, a favorire e potenziare gli apprendimenti e ad adottare i materiali e le strategie didattiche in relazione ai bisogni degli alunni».</a:t>
            </a:r>
          </a:p>
          <a:p>
            <a:pPr marL="0" indent="0">
              <a:buFont typeface="Arial" charset="0"/>
              <a:buNone/>
            </a:pPr>
            <a:r>
              <a:rPr lang="it-IT" altLang="it-IT" sz="2000" dirty="0" smtClean="0">
                <a:latin typeface="Arial Narrow" pitchFamily="34" charset="0"/>
              </a:rPr>
              <a:t>Il collegio docenti favorisce l’inclusione inserendo «nel Piano dell'Offerta Formativa la scelta inclusiva dell’Istituzione scolastica e indicando le prassi didattiche che promuovono effettivamente l’inclusione»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a:latin typeface="Arial Narrow" pitchFamily="34" charset="0"/>
              </a:rPr>
              <a:t>Linee Guida MIUR </a:t>
            </a:r>
            <a:r>
              <a:rPr lang="it-IT" sz="4000" b="1" dirty="0" err="1">
                <a:latin typeface="Arial Narrow" pitchFamily="34" charset="0"/>
              </a:rPr>
              <a:t>Prot</a:t>
            </a:r>
            <a:r>
              <a:rPr lang="it-IT" sz="4000" b="1" dirty="0">
                <a:latin typeface="Arial Narrow" pitchFamily="34" charset="0"/>
              </a:rPr>
              <a:t>. N. 4274/09</a:t>
            </a:r>
          </a:p>
        </p:txBody>
      </p:sp>
      <p:sp>
        <p:nvSpPr>
          <p:cNvPr id="2458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EB0E560-A8B2-4845-81A7-8711560CEDF0}" type="slidenum">
              <a:rPr lang="it-IT" altLang="it-IT" sz="1200" smtClean="0">
                <a:solidFill>
                  <a:srgbClr val="898989"/>
                </a:solidFill>
              </a:rPr>
              <a:pPr>
                <a:spcBef>
                  <a:spcPct val="0"/>
                </a:spcBef>
                <a:buFontTx/>
                <a:buNone/>
              </a:pPr>
              <a:t>14</a:t>
            </a:fld>
            <a:endParaRPr lang="it-IT" altLang="it-IT" sz="1200" smtClean="0">
              <a:solidFill>
                <a:srgbClr val="898989"/>
              </a:solidFill>
            </a:endParaRPr>
          </a:p>
        </p:txBody>
      </p:sp>
    </p:spTree>
    <p:extLst>
      <p:ext uri="{BB962C8B-B14F-4D97-AF65-F5344CB8AC3E}">
        <p14:creationId xmlns:p14="http://schemas.microsoft.com/office/powerpoint/2010/main" val="17637887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contenuto 2"/>
          <p:cNvSpPr>
            <a:spLocks noGrp="1"/>
          </p:cNvSpPr>
          <p:nvPr>
            <p:ph idx="1"/>
          </p:nvPr>
        </p:nvSpPr>
        <p:spPr>
          <a:xfrm>
            <a:off x="1672005" y="1412876"/>
            <a:ext cx="7252188" cy="4824413"/>
          </a:xfrm>
        </p:spPr>
        <p:txBody>
          <a:bodyPr>
            <a:normAutofit fontScale="92500" lnSpcReduction="10000"/>
          </a:bodyPr>
          <a:lstStyle/>
          <a:p>
            <a:pPr marL="0" indent="0">
              <a:buFont typeface="Arial" charset="0"/>
              <a:buNone/>
              <a:defRPr/>
            </a:pPr>
            <a:r>
              <a:rPr lang="it-IT" altLang="it-IT" sz="2000" dirty="0" smtClean="0">
                <a:latin typeface="Arial Narrow" pitchFamily="34" charset="0"/>
              </a:rPr>
              <a:t>Il consiglio di classe coordina le attività. Gli insegnanti operano lungo tre direttrici:</a:t>
            </a:r>
          </a:p>
          <a:p>
            <a:pPr>
              <a:defRPr/>
            </a:pPr>
            <a:r>
              <a:rPr lang="it-IT" altLang="it-IT" sz="2000" dirty="0" smtClean="0">
                <a:latin typeface="Arial Narrow" pitchFamily="34" charset="0"/>
              </a:rPr>
              <a:t>Il clima di classe: «Gli insegnanti devono assumere comportamenti non discriminatori, essere attenti ai bisogni di ciascuno, accettare le diversità presentate dagli alunni disabili e valorizzarle come arricchimento per l’intera classe, favorire la strutturazione del senso di appartenenza, costruire relazioni socio-affettive positive.» </a:t>
            </a:r>
          </a:p>
          <a:p>
            <a:pPr>
              <a:defRPr/>
            </a:pPr>
            <a:r>
              <a:rPr lang="it-IT" altLang="it-IT" sz="2000" dirty="0" smtClean="0">
                <a:latin typeface="Arial Narrow" pitchFamily="34" charset="0"/>
              </a:rPr>
              <a:t>Le strategie didattiche e gli strumenti volti all’</a:t>
            </a:r>
            <a:r>
              <a:rPr lang="it-IT" altLang="it-IT" sz="2000" dirty="0" err="1" smtClean="0">
                <a:latin typeface="Arial Narrow" pitchFamily="34" charset="0"/>
              </a:rPr>
              <a:t>inclusività</a:t>
            </a:r>
            <a:r>
              <a:rPr lang="it-IT" altLang="it-IT" sz="2000" dirty="0" smtClean="0">
                <a:latin typeface="Arial Narrow" pitchFamily="34" charset="0"/>
              </a:rPr>
              <a:t>: sono citati l’apprendimento cooperativo, il tutoring, etc. ed è sottolineato il ruolo delle ICT.</a:t>
            </a:r>
          </a:p>
          <a:p>
            <a:pPr>
              <a:defRPr/>
            </a:pPr>
            <a:r>
              <a:rPr lang="it-IT" altLang="it-IT" sz="2000" dirty="0" smtClean="0">
                <a:latin typeface="Arial Narrow" pitchFamily="34" charset="0"/>
              </a:rPr>
              <a:t>L’apprendimento-insegnamento: «Un sistema inclusivo considera l’alunno protagonista dell’apprendimento qualunque siano le sue capacità, le sue potenzialità e i suoi limiti. Va favorita, pertanto, la costruzione attiva della conoscenza, attivando le personali strategie di approccio al “sapere”, rispettando i ritmi e gli stili di apprendimento e “assecondando” i meccanismi di autoregolazione. Si suggerisce il ricorso alla metodologia dell’apprendimento cooperativo.»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a:latin typeface="Arial Narrow" pitchFamily="34" charset="0"/>
              </a:rPr>
              <a:t>Linee Guida MIUR </a:t>
            </a:r>
            <a:r>
              <a:rPr lang="it-IT" sz="4000" b="1" dirty="0" err="1">
                <a:latin typeface="Arial Narrow" pitchFamily="34" charset="0"/>
              </a:rPr>
              <a:t>Prot</a:t>
            </a:r>
            <a:r>
              <a:rPr lang="it-IT" sz="4000" b="1" dirty="0">
                <a:latin typeface="Arial Narrow" pitchFamily="34" charset="0"/>
              </a:rPr>
              <a:t>. N. 4274/09</a:t>
            </a:r>
          </a:p>
        </p:txBody>
      </p:sp>
      <p:sp>
        <p:nvSpPr>
          <p:cNvPr id="2560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BA1236A8-EF3E-402B-897B-3FFEA6819B09}" type="slidenum">
              <a:rPr lang="it-IT" altLang="it-IT" sz="1200" smtClean="0">
                <a:solidFill>
                  <a:srgbClr val="898989"/>
                </a:solidFill>
              </a:rPr>
              <a:pPr>
                <a:spcBef>
                  <a:spcPct val="0"/>
                </a:spcBef>
                <a:buFontTx/>
                <a:buNone/>
              </a:pPr>
              <a:t>15</a:t>
            </a:fld>
            <a:endParaRPr lang="it-IT" altLang="it-IT" sz="1200" smtClean="0">
              <a:solidFill>
                <a:srgbClr val="898989"/>
              </a:solidFill>
            </a:endParaRPr>
          </a:p>
        </p:txBody>
      </p:sp>
    </p:spTree>
    <p:extLst>
      <p:ext uri="{BB962C8B-B14F-4D97-AF65-F5344CB8AC3E}">
        <p14:creationId xmlns:p14="http://schemas.microsoft.com/office/powerpoint/2010/main" val="9800161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defRPr/>
            </a:pPr>
            <a:r>
              <a:rPr lang="it-IT" altLang="it-IT" sz="1800" b="1" dirty="0" smtClean="0">
                <a:latin typeface="Arial Narrow" pitchFamily="34" charset="0"/>
              </a:rPr>
              <a:t>Il docente assegnato alle attività di sostegno</a:t>
            </a:r>
          </a:p>
          <a:p>
            <a:pPr>
              <a:defRPr/>
            </a:pPr>
            <a:r>
              <a:rPr lang="it-IT" altLang="it-IT" sz="1800" dirty="0" smtClean="0">
                <a:latin typeface="Arial Narrow" pitchFamily="34" charset="0"/>
              </a:rPr>
              <a:t>«è l'intera comunità scolastica che deve essere coinvolta nel processo in questione e non solo una figura professionale specifica a cui demandare in modo esclusivo il compito dell'integrazione. Il limite maggiore di tale impostazione risiede nel fatto che nelle ore in cui non è presente il docente per le attività di sostegno esiste il concreto rischio che per l'alunno con disabilità non vi sia la necessaria tutela in ordine al diritto allo studio. La logica deve essere invece sistemica, ovvero quella secondo cui </a:t>
            </a:r>
            <a:r>
              <a:rPr lang="it-IT" altLang="it-IT" sz="1800" b="1" dirty="0" smtClean="0">
                <a:latin typeface="Arial Narrow" pitchFamily="34" charset="0"/>
              </a:rPr>
              <a:t>il docente in questione è “assegnato alla classe per le attività di sostegno”, nel senso che oltre a intervenire sulla base di una preparazione specifica nelle ore in classe collabora con l'insegnante curricolare e con il Consiglio di Classe affinché l'iter formativo dell'alunno possa continuare anche in sua assenza</a:t>
            </a:r>
            <a:r>
              <a:rPr lang="it-IT" altLang="it-IT" sz="1800" dirty="0" smtClean="0">
                <a:latin typeface="Arial Narrow" pitchFamily="34" charset="0"/>
              </a:rPr>
              <a:t>».</a:t>
            </a:r>
          </a:p>
          <a:p>
            <a:pPr>
              <a:defRPr/>
            </a:pPr>
            <a:r>
              <a:rPr lang="it-IT" altLang="it-IT" sz="1800" dirty="0" smtClean="0">
                <a:latin typeface="Arial Narrow" pitchFamily="34" charset="0"/>
              </a:rPr>
              <a:t>«La presenza nella scuola dell'insegnante assegnato alle attività di sostegno si concreta quindi, nei limiti delle disposizioni di legge e degli accordi contrattuali in materia, attraverso la sua funzione di coordinamento della rete delle attività previste per l'effettivo raggiungimento dell'integrazione».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a:latin typeface="Arial Narrow" pitchFamily="34" charset="0"/>
              </a:rPr>
              <a:t>Linee Guida MIUR </a:t>
            </a:r>
            <a:r>
              <a:rPr lang="it-IT" sz="4000" b="1" dirty="0" err="1">
                <a:latin typeface="Arial Narrow" pitchFamily="34" charset="0"/>
              </a:rPr>
              <a:t>Prot</a:t>
            </a:r>
            <a:r>
              <a:rPr lang="it-IT" sz="4000" b="1" dirty="0">
                <a:latin typeface="Arial Narrow" pitchFamily="34" charset="0"/>
              </a:rPr>
              <a:t>. N. 4274/09</a:t>
            </a:r>
          </a:p>
        </p:txBody>
      </p:sp>
      <p:sp>
        <p:nvSpPr>
          <p:cNvPr id="2662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FD9E77D5-3B53-45B1-A921-1F0E6813655F}" type="slidenum">
              <a:rPr lang="it-IT" altLang="it-IT" sz="1200" smtClean="0">
                <a:solidFill>
                  <a:srgbClr val="898989"/>
                </a:solidFill>
              </a:rPr>
              <a:pPr>
                <a:spcBef>
                  <a:spcPct val="0"/>
                </a:spcBef>
                <a:buFontTx/>
                <a:buNone/>
              </a:pPr>
              <a:t>16</a:t>
            </a:fld>
            <a:endParaRPr lang="it-IT" altLang="it-IT" sz="1200" smtClean="0">
              <a:solidFill>
                <a:srgbClr val="898989"/>
              </a:solidFill>
            </a:endParaRPr>
          </a:p>
        </p:txBody>
      </p:sp>
    </p:spTree>
    <p:extLst>
      <p:ext uri="{BB962C8B-B14F-4D97-AF65-F5344CB8AC3E}">
        <p14:creationId xmlns:p14="http://schemas.microsoft.com/office/powerpoint/2010/main" val="1336921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egnaposto contenuto 2"/>
          <p:cNvSpPr>
            <a:spLocks noGrp="1"/>
          </p:cNvSpPr>
          <p:nvPr>
            <p:ph idx="1"/>
          </p:nvPr>
        </p:nvSpPr>
        <p:spPr>
          <a:xfrm>
            <a:off x="1672005" y="1600201"/>
            <a:ext cx="7252188" cy="4525963"/>
          </a:xfrm>
        </p:spPr>
        <p:txBody>
          <a:bodyPr/>
          <a:lstStyle/>
          <a:p>
            <a:pPr marL="0" indent="0">
              <a:buFont typeface="Arial" charset="0"/>
              <a:buNone/>
              <a:defRPr/>
            </a:pPr>
            <a:r>
              <a:rPr lang="it-IT" altLang="it-IT" sz="1800" dirty="0" smtClean="0">
                <a:latin typeface="Arial Narrow" pitchFamily="34" charset="0"/>
              </a:rPr>
              <a:t>Adottata con Direttiva Ministeriale 27 dicembre 2012, firmata dal Ministro Profumo.</a:t>
            </a:r>
          </a:p>
          <a:p>
            <a:pPr marL="0" indent="0">
              <a:buFont typeface="Arial" charset="0"/>
              <a:buNone/>
              <a:defRPr/>
            </a:pPr>
            <a:r>
              <a:rPr lang="it-IT" altLang="it-IT" sz="1800" dirty="0" smtClean="0">
                <a:latin typeface="Arial Narrow" pitchFamily="34" charset="0"/>
              </a:rPr>
              <a:t>L’area dello svantaggio scolastico viene indicata come area dei Bisogni educativi speciali, all’interno della quale sono comprese 3 sotto-categorie.</a:t>
            </a:r>
          </a:p>
          <a:p>
            <a:pPr>
              <a:defRPr/>
            </a:pPr>
            <a:r>
              <a:rPr lang="it-IT" altLang="it-IT" sz="1800" dirty="0" smtClean="0">
                <a:latin typeface="Arial Narrow" pitchFamily="34" charset="0"/>
              </a:rPr>
              <a:t>Disabilità</a:t>
            </a:r>
          </a:p>
          <a:p>
            <a:pPr>
              <a:defRPr/>
            </a:pPr>
            <a:r>
              <a:rPr lang="it-IT" altLang="it-IT" sz="1800" dirty="0" smtClean="0">
                <a:latin typeface="Arial Narrow" pitchFamily="34" charset="0"/>
              </a:rPr>
              <a:t>Disturbi evolutivi specifici</a:t>
            </a:r>
          </a:p>
          <a:p>
            <a:pPr>
              <a:defRPr/>
            </a:pPr>
            <a:r>
              <a:rPr lang="it-IT" altLang="it-IT" sz="1800" dirty="0" smtClean="0">
                <a:latin typeface="Arial Narrow" pitchFamily="34" charset="0"/>
              </a:rPr>
              <a:t>Svantaggio socioeconomico, linguistico, culturale.</a:t>
            </a:r>
          </a:p>
          <a:p>
            <a:pPr marL="0" indent="0">
              <a:buFont typeface="Arial" charset="0"/>
              <a:buNone/>
              <a:defRPr/>
            </a:pPr>
            <a:r>
              <a:rPr lang="it-IT" altLang="it-IT" sz="1800" dirty="0" smtClean="0">
                <a:latin typeface="Arial Narrow" pitchFamily="34" charset="0"/>
              </a:rPr>
              <a:t>«Per “disturbi evolutivi specifici” intendiamo, oltre i disturbi specifici dell’apprendimento, anche i deficit del linguaggio, delle abilità non verbali, della coordinazione motoria, ricomprendendo – per la comune origine nell’età evolutiva – anche quelli dell’attenzione e dell’iperattività, mentre il funzionamento intellettivo limite può essere considerato un caso di confine fra la disabilità e il disturbo specifico…» A parte i DSA, </a:t>
            </a:r>
            <a:r>
              <a:rPr lang="it-IT" altLang="it-IT" sz="1800" b="1" dirty="0" smtClean="0">
                <a:latin typeface="Arial Narrow" pitchFamily="34" charset="0"/>
              </a:rPr>
              <a:t>«è bene precisare che alcune tipologie di disturbi, non esplicitati nella legge 170/2010, danno diritto ad usufruire delle stesse misure ivi previste in quanto presentano problematiche specifiche in presenza di competenze intellettive nella norma.</a:t>
            </a:r>
          </a:p>
          <a:p>
            <a:pPr marL="0" indent="0">
              <a:buFont typeface="Arial" charset="0"/>
              <a:buNone/>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Direttiva BES</a:t>
            </a:r>
          </a:p>
        </p:txBody>
      </p:sp>
      <p:sp>
        <p:nvSpPr>
          <p:cNvPr id="2867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DEF88647-4F0F-4296-BD2B-4BC7781EEC82}" type="slidenum">
              <a:rPr lang="it-IT" altLang="it-IT" sz="1200" smtClean="0">
                <a:solidFill>
                  <a:srgbClr val="898989"/>
                </a:solidFill>
              </a:rPr>
              <a:pPr>
                <a:spcBef>
                  <a:spcPct val="0"/>
                </a:spcBef>
                <a:buFontTx/>
                <a:buNone/>
              </a:pPr>
              <a:t>17</a:t>
            </a:fld>
            <a:endParaRPr lang="it-IT" altLang="it-IT" sz="1200" smtClean="0">
              <a:solidFill>
                <a:srgbClr val="898989"/>
              </a:solidFill>
            </a:endParaRPr>
          </a:p>
        </p:txBody>
      </p:sp>
    </p:spTree>
    <p:extLst>
      <p:ext uri="{BB962C8B-B14F-4D97-AF65-F5344CB8AC3E}">
        <p14:creationId xmlns:p14="http://schemas.microsoft.com/office/powerpoint/2010/main" val="17142473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contenuto 2"/>
          <p:cNvSpPr>
            <a:spLocks noGrp="1"/>
          </p:cNvSpPr>
          <p:nvPr>
            <p:ph idx="1"/>
          </p:nvPr>
        </p:nvSpPr>
        <p:spPr>
          <a:xfrm>
            <a:off x="1672005" y="1600201"/>
            <a:ext cx="7252188" cy="4525963"/>
          </a:xfrm>
        </p:spPr>
        <p:txBody>
          <a:bodyPr/>
          <a:lstStyle/>
          <a:p>
            <a:pPr marL="0" indent="0">
              <a:buNone/>
            </a:pPr>
            <a:r>
              <a:rPr lang="it-IT" altLang="it-IT" sz="2400" dirty="0" smtClean="0">
                <a:latin typeface="Arial Narrow" pitchFamily="34" charset="0"/>
              </a:rPr>
              <a:t>«Nel caso di difficoltà non meglio specificate, soltanto qualora nell’ambito del Consiglio di classe (nelle scuole secondarie) o del team docenti (nelle scuole primarie) si concordi di valutare l’efficacia di strumenti specifici questo potrà comportare l’adozione e quindi la compilazione di un Piano Didattico Personalizzato, con eventuali strumenti compensativi e/o misure dispensative. Non è compito della scuola certificare gli alunni con bisogni educativi speciali, ma individuare quelli per i quali è opportuna e necessaria l’adozione di particolari strategie didattiche.»</a:t>
            </a:r>
          </a:p>
          <a:p>
            <a:pPr marL="0" indent="0">
              <a:buFont typeface="Arial" charset="0"/>
              <a:buNone/>
            </a:pP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a:latin typeface="Arial Narrow" pitchFamily="34" charset="0"/>
              </a:rPr>
              <a:t>BES</a:t>
            </a:r>
            <a:r>
              <a:rPr lang="it-IT" sz="4400" b="1" dirty="0">
                <a:latin typeface="Arial Narrow" pitchFamily="34" charset="0"/>
              </a:rPr>
              <a:t>: Nota 2563/2013</a:t>
            </a:r>
          </a:p>
        </p:txBody>
      </p:sp>
      <p:sp>
        <p:nvSpPr>
          <p:cNvPr id="6758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DC59903-8132-4B8F-B84B-EA1C220431F3}" type="slidenum">
              <a:rPr lang="it-IT" altLang="it-IT" sz="1200" smtClean="0">
                <a:solidFill>
                  <a:srgbClr val="898989"/>
                </a:solidFill>
              </a:rPr>
              <a:pPr>
                <a:spcBef>
                  <a:spcPct val="0"/>
                </a:spcBef>
                <a:buFontTx/>
                <a:buNone/>
              </a:pPr>
              <a:t>18</a:t>
            </a:fld>
            <a:endParaRPr lang="it-IT" altLang="it-IT" sz="1200" smtClean="0">
              <a:solidFill>
                <a:srgbClr val="898989"/>
              </a:solidFill>
            </a:endParaRPr>
          </a:p>
        </p:txBody>
      </p:sp>
    </p:spTree>
    <p:extLst>
      <p:ext uri="{BB962C8B-B14F-4D97-AF65-F5344CB8AC3E}">
        <p14:creationId xmlns:p14="http://schemas.microsoft.com/office/powerpoint/2010/main" val="39673757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contenuto 2"/>
          <p:cNvSpPr>
            <a:spLocks noGrp="1"/>
          </p:cNvSpPr>
          <p:nvPr>
            <p:ph idx="1"/>
          </p:nvPr>
        </p:nvSpPr>
        <p:spPr>
          <a:xfrm>
            <a:off x="1672005" y="1600201"/>
            <a:ext cx="7252188" cy="4525963"/>
          </a:xfrm>
        </p:spPr>
        <p:txBody>
          <a:bodyPr>
            <a:normAutofit lnSpcReduction="10000"/>
          </a:bodyPr>
          <a:lstStyle/>
          <a:p>
            <a:pPr marL="0" indent="0">
              <a:buNone/>
            </a:pPr>
            <a:r>
              <a:rPr lang="it-IT" altLang="it-IT" sz="2400" dirty="0" smtClean="0">
                <a:latin typeface="Arial Narrow" pitchFamily="34" charset="0"/>
              </a:rPr>
              <a:t>«Si ribadisce che, anche in presenza di richieste dei genitori accompagnate da diagnosi che però non hanno dato diritto alla certificazione di disabilità o di </a:t>
            </a:r>
            <a:r>
              <a:rPr lang="it-IT" altLang="it-IT" sz="2400" dirty="0" err="1" smtClean="0">
                <a:latin typeface="Arial Narrow" pitchFamily="34" charset="0"/>
              </a:rPr>
              <a:t>DSA</a:t>
            </a:r>
            <a:r>
              <a:rPr lang="it-IT" altLang="it-IT" sz="2400" dirty="0" smtClean="0">
                <a:latin typeface="Arial Narrow" pitchFamily="34" charset="0"/>
              </a:rPr>
              <a:t>, il Consiglio di classe è autonomo nel decidere se formulare o non formulare un Piano Didattico Personalizzato, avendo cura di verbalizzare le motivazioni della decisione.</a:t>
            </a:r>
          </a:p>
          <a:p>
            <a:pPr marL="0" indent="0">
              <a:buNone/>
            </a:pPr>
            <a:r>
              <a:rPr lang="it-IT" altLang="it-IT" sz="2400" dirty="0" smtClean="0">
                <a:latin typeface="Arial Narrow" pitchFamily="34" charset="0"/>
              </a:rPr>
              <a:t>E’ quindi peculiare facoltà dei Consigli di classe o dei team docenti individuare – eventualmente anche sulla base di criteri generali stabiliti dal Collegio dei docenti – casi specifici per i quali sia utile attivare percorsi di studio individualizzati e personalizzati, formalizzati nel Piano Didattico Personalizzato, la cui validità rimane comunque circoscritta all’anno scolastico di riferimento.»</a:t>
            </a:r>
          </a:p>
          <a:p>
            <a:pPr marL="0" indent="0">
              <a:buFont typeface="Arial" charset="0"/>
              <a:buNone/>
            </a:pP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smtClean="0">
                <a:latin typeface="Arial Narrow" pitchFamily="34" charset="0"/>
              </a:rPr>
              <a:t>BES</a:t>
            </a:r>
            <a:r>
              <a:rPr lang="it-IT" sz="4400" b="1" dirty="0" smtClean="0">
                <a:latin typeface="Arial Narrow" pitchFamily="34" charset="0"/>
              </a:rPr>
              <a:t>: Nota 2563/2013</a:t>
            </a:r>
            <a:endParaRPr lang="it-IT" sz="4400" b="1" dirty="0">
              <a:latin typeface="Arial Narrow" pitchFamily="34" charset="0"/>
            </a:endParaRPr>
          </a:p>
        </p:txBody>
      </p:sp>
      <p:sp>
        <p:nvSpPr>
          <p:cNvPr id="6758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DC59903-8132-4B8F-B84B-EA1C220431F3}" type="slidenum">
              <a:rPr lang="it-IT" altLang="it-IT" sz="1200" smtClean="0">
                <a:solidFill>
                  <a:srgbClr val="898989"/>
                </a:solidFill>
              </a:rPr>
              <a:pPr>
                <a:spcBef>
                  <a:spcPct val="0"/>
                </a:spcBef>
                <a:buFontTx/>
                <a:buNone/>
              </a:pPr>
              <a:t>19</a:t>
            </a:fld>
            <a:endParaRPr lang="it-IT" altLang="it-IT" sz="1200" dirty="0" smtClean="0">
              <a:solidFill>
                <a:srgbClr val="898989"/>
              </a:solidFill>
            </a:endParaRPr>
          </a:p>
        </p:txBody>
      </p:sp>
    </p:spTree>
    <p:extLst>
      <p:ext uri="{BB962C8B-B14F-4D97-AF65-F5344CB8AC3E}">
        <p14:creationId xmlns:p14="http://schemas.microsoft.com/office/powerpoint/2010/main" val="28803343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pPr>
            <a:r>
              <a:rPr lang="it-IT" altLang="it-IT" sz="1800" b="1" dirty="0" smtClean="0">
                <a:latin typeface="Arial Narrow" pitchFamily="34" charset="0"/>
              </a:rPr>
              <a:t>Dichiarazione di Salamanca (UNESCO 1994)</a:t>
            </a:r>
          </a:p>
          <a:p>
            <a:pPr marL="0" indent="0">
              <a:buFont typeface="Arial" charset="0"/>
              <a:buNone/>
            </a:pPr>
            <a:r>
              <a:rPr lang="it-IT" altLang="it-IT" sz="1800" dirty="0" smtClean="0">
                <a:latin typeface="Arial Narrow" pitchFamily="34" charset="0"/>
              </a:rPr>
              <a:t>«Il principio guida che informa questo </a:t>
            </a:r>
            <a:r>
              <a:rPr lang="it-IT" altLang="it-IT" sz="1800" dirty="0" err="1" smtClean="0">
                <a:latin typeface="Arial Narrow" pitchFamily="34" charset="0"/>
              </a:rPr>
              <a:t>framework</a:t>
            </a:r>
            <a:r>
              <a:rPr lang="it-IT" altLang="it-IT" sz="1800" dirty="0" smtClean="0">
                <a:latin typeface="Arial Narrow" pitchFamily="34" charset="0"/>
              </a:rPr>
              <a:t> è che </a:t>
            </a:r>
            <a:r>
              <a:rPr lang="it-IT" altLang="it-IT" sz="1800" dirty="0" smtClean="0">
                <a:effectLst>
                  <a:outerShdw blurRad="38100" dist="38100" dir="2700000" algn="tl">
                    <a:srgbClr val="000000">
                      <a:alpha val="43137"/>
                    </a:srgbClr>
                  </a:outerShdw>
                </a:effectLst>
                <a:latin typeface="Arial Narrow" pitchFamily="34" charset="0"/>
              </a:rPr>
              <a:t>le scuole dovrebbero accogliere tutti i bambini indipendentemente dalle loro condizioni fisiche, intellettuali, sociali, emotive, linguistiche o di altro tipo. Ciò dovrebbe includere bambini disabili e dotati, bambini di strada e lavoratori, bambini di popolazione straniere o nomadi, bambini di minoranze linguistiche, etniche o culturali e bambini provenienti da aree o gruppi svantaggiati o emargina</a:t>
            </a:r>
            <a:r>
              <a:rPr lang="it-IT" altLang="it-IT" sz="1800" dirty="0" smtClean="0">
                <a:latin typeface="Arial Narrow" pitchFamily="34" charset="0"/>
              </a:rPr>
              <a:t>ti».</a:t>
            </a:r>
          </a:p>
          <a:p>
            <a:pPr marL="0" indent="0">
              <a:buFont typeface="Arial" charset="0"/>
              <a:buNone/>
            </a:pPr>
            <a:r>
              <a:rPr lang="it-IT" altLang="it-IT" sz="1800" b="1" dirty="0" smtClean="0">
                <a:latin typeface="Arial Narrow" pitchFamily="34" charset="0"/>
              </a:rPr>
              <a:t>Indicazioni Nazionali I ciclo (2012)</a:t>
            </a:r>
          </a:p>
          <a:p>
            <a:pPr marL="0" indent="0">
              <a:buFont typeface="Arial" charset="0"/>
              <a:buNone/>
            </a:pPr>
            <a:r>
              <a:rPr lang="it-IT" altLang="it-IT" sz="1800" dirty="0" smtClean="0">
                <a:latin typeface="Arial Narrow" pitchFamily="34" charset="0"/>
              </a:rPr>
              <a:t>«L’obiettivo della scuola … è di </a:t>
            </a:r>
            <a:r>
              <a:rPr lang="it-IT" altLang="it-IT" sz="1800" b="1" dirty="0" smtClean="0">
                <a:latin typeface="Arial Narrow" pitchFamily="34" charset="0"/>
              </a:rPr>
              <a:t>formare saldamente ogni persona sul piano cognitivo e culturale, affinché possa affrontare positivamente l’incertezza e la mutevolezza degli scenari sociali e professionali, presenti e futur</a:t>
            </a:r>
            <a:r>
              <a:rPr lang="it-IT" altLang="it-IT" sz="1800" dirty="0" smtClean="0">
                <a:latin typeface="Arial Narrow" pitchFamily="34" charset="0"/>
              </a:rPr>
              <a:t>i. Le trasmissioni standardizzate e normative delle conoscenze, che comunicano contenuti invarianti pensati per individui medi, non sono più adeguate. Al contrario, </a:t>
            </a:r>
            <a:r>
              <a:rPr lang="it-IT" altLang="it-IT" sz="1800" dirty="0" smtClean="0">
                <a:effectLst>
                  <a:outerShdw blurRad="38100" dist="38100" dir="2700000" algn="tl">
                    <a:srgbClr val="000000">
                      <a:alpha val="43137"/>
                    </a:srgbClr>
                  </a:outerShdw>
                </a:effectLst>
                <a:latin typeface="Arial Narrow" pitchFamily="34" charset="0"/>
              </a:rPr>
              <a:t>la scuola è chiamata a realizzare percorsi formativi sempre più rispondenti alle inclinazioni personali degli studenti, nella prospettiva di valorizzare gli aspetti peculiari della personalità di ognuno</a:t>
            </a:r>
            <a:r>
              <a:rPr lang="it-IT" altLang="it-IT" sz="1800" dirty="0" smtClean="0">
                <a:latin typeface="Arial Narrow" pitchFamily="34" charset="0"/>
              </a:rPr>
              <a:t> “ e deve  “saper accettare la sfida che la diversità pone: innanzi tutto nella classe, dove </a:t>
            </a:r>
            <a:r>
              <a:rPr lang="it-IT" altLang="it-IT" sz="1800" dirty="0" smtClean="0">
                <a:effectLst>
                  <a:outerShdw blurRad="38100" dist="38100" dir="2700000" algn="tl">
                    <a:srgbClr val="000000">
                      <a:alpha val="43137"/>
                    </a:srgbClr>
                  </a:outerShdw>
                </a:effectLst>
                <a:latin typeface="Arial Narrow" pitchFamily="34" charset="0"/>
              </a:rPr>
              <a:t>le diverse situazioni individuali vanno riconosciute e valorizzate, evitando che la differenza si trasformi in disuguaglianza</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endParaRPr lang="it-IT" sz="4400" b="1" dirty="0">
              <a:latin typeface="Arial Narrow" pitchFamily="34" charset="0"/>
            </a:endParaRPr>
          </a:p>
        </p:txBody>
      </p:sp>
      <p:sp>
        <p:nvSpPr>
          <p:cNvPr id="4101"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94BDF4C-8A6B-416B-A201-232BF8987C5B}" type="slidenum">
              <a:rPr lang="it-IT" altLang="it-IT" sz="1200" smtClean="0">
                <a:solidFill>
                  <a:srgbClr val="898989"/>
                </a:solidFill>
              </a:rPr>
              <a:pPr>
                <a:spcBef>
                  <a:spcPct val="0"/>
                </a:spcBef>
                <a:buFontTx/>
                <a:buNone/>
              </a:pPr>
              <a:t>2</a:t>
            </a:fld>
            <a:endParaRPr lang="it-IT" altLang="it-IT" sz="1200" smtClean="0">
              <a:solidFill>
                <a:srgbClr val="898989"/>
              </a:solidFill>
            </a:endParaRPr>
          </a:p>
        </p:txBody>
      </p:sp>
    </p:spTree>
    <p:extLst>
      <p:ext uri="{BB962C8B-B14F-4D97-AF65-F5344CB8AC3E}">
        <p14:creationId xmlns:p14="http://schemas.microsoft.com/office/powerpoint/2010/main" val="19052653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contenuto 2"/>
          <p:cNvSpPr>
            <a:spLocks noGrp="1"/>
          </p:cNvSpPr>
          <p:nvPr>
            <p:ph idx="1"/>
          </p:nvPr>
        </p:nvSpPr>
        <p:spPr>
          <a:xfrm>
            <a:off x="1672005" y="1600201"/>
            <a:ext cx="7252188" cy="4525963"/>
          </a:xfrm>
        </p:spPr>
        <p:txBody>
          <a:bodyPr/>
          <a:lstStyle/>
          <a:p>
            <a:pPr marL="0" indent="0">
              <a:buNone/>
            </a:pPr>
            <a:r>
              <a:rPr lang="it-IT" sz="2400" dirty="0" smtClean="0"/>
              <a:t>«Il </a:t>
            </a:r>
            <a:r>
              <a:rPr lang="it-IT" sz="2400" dirty="0"/>
              <a:t>Piano Didattico Personalizzato va quindi inteso come uno strumento in più per </a:t>
            </a:r>
            <a:r>
              <a:rPr lang="it-IT" sz="2400" i="1" dirty="0"/>
              <a:t>curvare </a:t>
            </a:r>
            <a:r>
              <a:rPr lang="it-IT" sz="2400" dirty="0"/>
              <a:t>la metodologia alle esigenze dell’alunno, o meglio alla sua </a:t>
            </a:r>
            <a:r>
              <a:rPr lang="it-IT" sz="2400" i="1" dirty="0"/>
              <a:t>persona</a:t>
            </a:r>
            <a:r>
              <a:rPr lang="it-IT" sz="2400" dirty="0"/>
              <a:t>, rimettendo alla esclusiva discrezionalità dei docenti la decisione in ordine alle scelte didattiche, ai percorsi da seguire ed alle modalità di valutazione</a:t>
            </a:r>
            <a:r>
              <a:rPr lang="it-IT" sz="2400" dirty="0" smtClean="0"/>
              <a:t>.»</a:t>
            </a:r>
            <a:endParaRPr lang="it-IT" sz="2400" dirty="0"/>
          </a:p>
          <a:p>
            <a:pPr marL="0" indent="0">
              <a:buFont typeface="Arial" charset="0"/>
              <a:buNone/>
            </a:pPr>
            <a:endParaRPr lang="it-IT" altLang="it-IT" sz="2400" b="1"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a:latin typeface="Arial Narrow" pitchFamily="34" charset="0"/>
              </a:rPr>
              <a:t>BES</a:t>
            </a:r>
            <a:r>
              <a:rPr lang="it-IT" sz="4400" b="1" dirty="0">
                <a:latin typeface="Arial Narrow" pitchFamily="34" charset="0"/>
              </a:rPr>
              <a:t>: Nota 2563/2013</a:t>
            </a:r>
          </a:p>
        </p:txBody>
      </p:sp>
      <p:sp>
        <p:nvSpPr>
          <p:cNvPr id="6758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DC59903-8132-4B8F-B84B-EA1C220431F3}" type="slidenum">
              <a:rPr lang="it-IT" altLang="it-IT" sz="1200" smtClean="0">
                <a:solidFill>
                  <a:srgbClr val="898989"/>
                </a:solidFill>
              </a:rPr>
              <a:pPr>
                <a:spcBef>
                  <a:spcPct val="0"/>
                </a:spcBef>
                <a:buFontTx/>
                <a:buNone/>
              </a:pPr>
              <a:t>20</a:t>
            </a:fld>
            <a:endParaRPr lang="it-IT" altLang="it-IT" sz="1200" smtClean="0">
              <a:solidFill>
                <a:srgbClr val="898989"/>
              </a:solidFill>
            </a:endParaRPr>
          </a:p>
        </p:txBody>
      </p:sp>
    </p:spTree>
    <p:extLst>
      <p:ext uri="{BB962C8B-B14F-4D97-AF65-F5344CB8AC3E}">
        <p14:creationId xmlns:p14="http://schemas.microsoft.com/office/powerpoint/2010/main" val="3219987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egnaposto contenuto 2"/>
          <p:cNvSpPr>
            <a:spLocks noGrp="1"/>
          </p:cNvSpPr>
          <p:nvPr>
            <p:ph idx="1"/>
          </p:nvPr>
        </p:nvSpPr>
        <p:spPr>
          <a:xfrm>
            <a:off x="1672005" y="1600201"/>
            <a:ext cx="7252188" cy="4525963"/>
          </a:xfrm>
        </p:spPr>
        <p:txBody>
          <a:bodyPr>
            <a:normAutofit lnSpcReduction="10000"/>
          </a:bodyPr>
          <a:lstStyle/>
          <a:p>
            <a:pPr marL="0" indent="0">
              <a:buNone/>
            </a:pPr>
            <a:r>
              <a:rPr lang="it-IT" sz="2000" dirty="0" smtClean="0"/>
              <a:t>«Per </a:t>
            </a:r>
            <a:r>
              <a:rPr lang="it-IT" sz="2000" dirty="0"/>
              <a:t>altre situazioni di alunni con Bisogni Educativi Speciali (</a:t>
            </a:r>
            <a:r>
              <a:rPr lang="it-IT" sz="2000" dirty="0" err="1"/>
              <a:t>BES</a:t>
            </a:r>
            <a:r>
              <a:rPr lang="it-IT" sz="2000" dirty="0"/>
              <a:t>), formalmente individuati dal Consiglio di classe, devono essere fornite dal medesimo Organo utili e opportune indicazioni per consentire a tali alunni di sostenere adeguatamente l’esame di Stato. La Commissione d’esame </a:t>
            </a:r>
            <a:r>
              <a:rPr lang="it-IT" sz="2000" dirty="0" smtClean="0"/>
              <a:t>esaminati </a:t>
            </a:r>
            <a:r>
              <a:rPr lang="it-IT" sz="2000" dirty="0"/>
              <a:t>gli elementi forniti dal Consiglio di classe, tiene in debita considerazione le specifiche situazioni soggettive, relative ai candidati con Bisogni Educativi Speciali (</a:t>
            </a:r>
            <a:r>
              <a:rPr lang="it-IT" sz="2000" dirty="0" err="1"/>
              <a:t>BES</a:t>
            </a:r>
            <a:r>
              <a:rPr lang="it-IT" sz="2000" dirty="0"/>
              <a:t>), per i quali sia stato redatto apposito Piano Didattico Personalizzato, in particolare, le modalità didattiche e le forme di valutazione individuate nell’ambito dei percorsi didattici individualizzati e personalizzati. A tal fine il Consiglio di classe trasmette alla Commissione d’esame il Piano Didattico Personalizzato. In ogni caso, per siffatte tipologie, non è prevista alcuna misura dispensativa in sede di esame, mentre è possibile concedere strumenti compensativi, in analogia a quanto previsto per alunni e studenti con </a:t>
            </a:r>
            <a:r>
              <a:rPr lang="it-IT" sz="2000" dirty="0" err="1"/>
              <a:t>DSA</a:t>
            </a:r>
            <a:r>
              <a:rPr lang="it-IT" sz="2000" dirty="0" smtClean="0"/>
              <a:t>.»</a:t>
            </a:r>
            <a:endParaRPr lang="it-IT" sz="2000" dirty="0"/>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smtClean="0">
                <a:latin typeface="Arial Narrow" pitchFamily="34" charset="0"/>
              </a:rPr>
              <a:t>OM esami di Stato 2013/14</a:t>
            </a:r>
            <a:endParaRPr lang="it-IT" sz="4400" b="1" dirty="0">
              <a:latin typeface="Arial Narrow" pitchFamily="34" charset="0"/>
            </a:endParaRPr>
          </a:p>
        </p:txBody>
      </p:sp>
      <p:sp>
        <p:nvSpPr>
          <p:cNvPr id="6758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DC59903-8132-4B8F-B84B-EA1C220431F3}" type="slidenum">
              <a:rPr lang="it-IT" altLang="it-IT" sz="1200" smtClean="0">
                <a:solidFill>
                  <a:srgbClr val="898989"/>
                </a:solidFill>
              </a:rPr>
              <a:pPr>
                <a:spcBef>
                  <a:spcPct val="0"/>
                </a:spcBef>
                <a:buFontTx/>
                <a:buNone/>
              </a:pPr>
              <a:t>21</a:t>
            </a:fld>
            <a:endParaRPr lang="it-IT" altLang="it-IT" sz="1200" smtClean="0">
              <a:solidFill>
                <a:srgbClr val="898989"/>
              </a:solidFill>
            </a:endParaRPr>
          </a:p>
        </p:txBody>
      </p:sp>
    </p:spTree>
    <p:extLst>
      <p:ext uri="{BB962C8B-B14F-4D97-AF65-F5344CB8AC3E}">
        <p14:creationId xmlns:p14="http://schemas.microsoft.com/office/powerpoint/2010/main" val="177465584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lstStyle/>
          <a:p>
            <a:pPr marL="0" indent="0">
              <a:buFont typeface="Arial" charset="0"/>
              <a:buNone/>
              <a:defRPr/>
            </a:pPr>
            <a:r>
              <a:rPr lang="it-IT" altLang="it-IT" sz="1800" dirty="0" smtClean="0">
                <a:latin typeface="Arial Narrow" pitchFamily="34" charset="0"/>
              </a:rPr>
              <a:t>Direttiva ministeriale 18 settembre 2014, Priorità strategiche del Sistema Nazionale di Valutazione per gli anni scolastici 2014/15, 2015/16 e 2016/17 (tutt’ora in vigore):</a:t>
            </a:r>
          </a:p>
          <a:p>
            <a:pPr marL="0" indent="0">
              <a:buFont typeface="Arial" charset="0"/>
              <a:buNone/>
              <a:defRPr/>
            </a:pPr>
            <a:endParaRPr lang="it-IT" altLang="it-IT" sz="1800" dirty="0" smtClean="0">
              <a:latin typeface="Arial Narrow" pitchFamily="34" charset="0"/>
            </a:endParaRPr>
          </a:p>
          <a:p>
            <a:pPr marL="0" indent="0">
              <a:buFont typeface="Arial" charset="0"/>
              <a:buNone/>
              <a:defRPr/>
            </a:pPr>
            <a:r>
              <a:rPr lang="it-IT" altLang="it-IT" sz="1800" dirty="0" smtClean="0">
                <a:latin typeface="Arial Narrow" pitchFamily="34" charset="0"/>
              </a:rPr>
              <a:t>«La valutazione è finalizzata al miglioramento della qualità dell' offerta formativa e degli apprendimenti e sarà particolarmente indirizzata:</a:t>
            </a:r>
          </a:p>
          <a:p>
            <a:pPr>
              <a:buFontTx/>
              <a:buChar char="-"/>
              <a:defRPr/>
            </a:pPr>
            <a:r>
              <a:rPr lang="it-IT" altLang="it-IT" sz="1800" dirty="0" smtClean="0">
                <a:latin typeface="Arial Narrow" pitchFamily="34" charset="0"/>
              </a:rPr>
              <a:t>alla riduzione della dispersione scolastica e dell' insuccesso scolastico; </a:t>
            </a:r>
          </a:p>
          <a:p>
            <a:pPr>
              <a:buFontTx/>
              <a:buChar char="-"/>
              <a:defRPr/>
            </a:pPr>
            <a:r>
              <a:rPr lang="it-IT" altLang="it-IT" sz="1800" dirty="0" smtClean="0">
                <a:latin typeface="Arial Narrow" pitchFamily="34" charset="0"/>
              </a:rPr>
              <a:t>alla riduzione delle differenze tra scuole e aree geografiche nei livelli di apprendimento degli studenti; </a:t>
            </a:r>
          </a:p>
          <a:p>
            <a:pPr>
              <a:buFontTx/>
              <a:buChar char="-"/>
              <a:defRPr/>
            </a:pPr>
            <a:r>
              <a:rPr lang="it-IT" altLang="it-IT" sz="1800" dirty="0" smtClean="0">
                <a:latin typeface="Arial Narrow" pitchFamily="34" charset="0"/>
              </a:rPr>
              <a:t>al rafforzamento delle competenze di base degli studenti rispetto alla situazione di partenza; </a:t>
            </a:r>
          </a:p>
          <a:p>
            <a:pPr>
              <a:buFontTx/>
              <a:buChar char="-"/>
              <a:defRPr/>
            </a:pPr>
            <a:r>
              <a:rPr lang="it-IT" altLang="it-IT" sz="1800" dirty="0" smtClean="0">
                <a:latin typeface="Arial Narrow" pitchFamily="34" charset="0"/>
              </a:rPr>
              <a:t>alla valorizzazione degli esiti a distanza degli studenti con attenzione all'università e al lavoro»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«via italiana» all’inclusione</a:t>
            </a:r>
          </a:p>
        </p:txBody>
      </p:sp>
      <p:sp>
        <p:nvSpPr>
          <p:cNvPr id="1024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E7FF1AD9-675D-478C-8D7C-D961E548EE1A}" type="slidenum">
              <a:rPr lang="it-IT" altLang="it-IT" sz="1200" smtClean="0">
                <a:solidFill>
                  <a:srgbClr val="898989"/>
                </a:solidFill>
              </a:rPr>
              <a:pPr>
                <a:spcBef>
                  <a:spcPct val="0"/>
                </a:spcBef>
                <a:buFontTx/>
                <a:buNone/>
              </a:pPr>
              <a:t>22</a:t>
            </a:fld>
            <a:endParaRPr lang="it-IT" altLang="it-IT" sz="1200" smtClean="0">
              <a:solidFill>
                <a:srgbClr val="898989"/>
              </a:solidFill>
            </a:endParaRPr>
          </a:p>
        </p:txBody>
      </p:sp>
    </p:spTree>
    <p:extLst>
      <p:ext uri="{BB962C8B-B14F-4D97-AF65-F5344CB8AC3E}">
        <p14:creationId xmlns:p14="http://schemas.microsoft.com/office/powerpoint/2010/main" val="25694566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egnaposto contenuto 2"/>
          <p:cNvSpPr>
            <a:spLocks noGrp="1"/>
          </p:cNvSpPr>
          <p:nvPr>
            <p:ph idx="1"/>
          </p:nvPr>
        </p:nvSpPr>
        <p:spPr>
          <a:xfrm>
            <a:off x="1672005" y="1600201"/>
            <a:ext cx="7252188" cy="4525963"/>
          </a:xfrm>
        </p:spPr>
        <p:txBody>
          <a:bodyPr/>
          <a:lstStyle/>
          <a:p>
            <a:pPr marL="0" indent="0">
              <a:buFont typeface="Arial" charset="0"/>
              <a:buNone/>
              <a:defRPr/>
            </a:pPr>
            <a:r>
              <a:rPr lang="it-IT" altLang="it-IT" sz="1800" dirty="0" smtClean="0">
                <a:latin typeface="Arial Narrow" pitchFamily="34" charset="0"/>
              </a:rPr>
              <a:t>Il Decreto </a:t>
            </a:r>
            <a:r>
              <a:rPr lang="it-IT" altLang="it-IT" sz="1800" dirty="0">
                <a:latin typeface="Arial Narrow" pitchFamily="34" charset="0"/>
              </a:rPr>
              <a:t>Legislativo  13 aprile 2017, n. </a:t>
            </a:r>
            <a:r>
              <a:rPr lang="it-IT" altLang="it-IT" sz="1800" dirty="0" smtClean="0">
                <a:latin typeface="Arial Narrow" pitchFamily="34" charset="0"/>
              </a:rPr>
              <a:t>66</a:t>
            </a:r>
            <a:r>
              <a:rPr lang="it-IT" altLang="it-IT" sz="1800" dirty="0">
                <a:latin typeface="Arial Narrow" pitchFamily="34" charset="0"/>
              </a:rPr>
              <a:t>, recante «Norme per la promozione dell'inclusione scolastica degli studenti </a:t>
            </a:r>
            <a:r>
              <a:rPr lang="it-IT" altLang="it-IT" sz="1800" dirty="0" smtClean="0">
                <a:latin typeface="Arial Narrow" pitchFamily="34" charset="0"/>
              </a:rPr>
              <a:t>con disabilità, </a:t>
            </a:r>
            <a:r>
              <a:rPr lang="it-IT" altLang="it-IT" sz="1800" dirty="0">
                <a:latin typeface="Arial Narrow" pitchFamily="34" charset="0"/>
              </a:rPr>
              <a:t>a norma dell'articolo 1, commi 180 e 181, lettera c</a:t>
            </a:r>
            <a:r>
              <a:rPr lang="it-IT" altLang="it-IT" sz="1800" dirty="0" smtClean="0">
                <a:latin typeface="Arial Narrow" pitchFamily="34" charset="0"/>
              </a:rPr>
              <a:t>), della </a:t>
            </a:r>
            <a:r>
              <a:rPr lang="it-IT" altLang="it-IT" sz="1800" dirty="0">
                <a:latin typeface="Arial Narrow" pitchFamily="34" charset="0"/>
              </a:rPr>
              <a:t>legge 13 luglio 2015, n. </a:t>
            </a:r>
            <a:r>
              <a:rPr lang="it-IT" altLang="it-IT" sz="1800" dirty="0" smtClean="0">
                <a:latin typeface="Arial Narrow" pitchFamily="34" charset="0"/>
              </a:rPr>
              <a:t>107»</a:t>
            </a:r>
          </a:p>
          <a:p>
            <a:pPr marL="0" indent="0">
              <a:buFont typeface="Arial" charset="0"/>
              <a:buNone/>
              <a:defRPr/>
            </a:pPr>
            <a:r>
              <a:rPr lang="it-IT" altLang="it-IT" sz="1800" dirty="0">
                <a:latin typeface="Arial Narrow" pitchFamily="34" charset="0"/>
              </a:rPr>
              <a:t>Il Decreto Legislativo  13 aprile 2017</a:t>
            </a:r>
            <a:r>
              <a:rPr lang="it-IT" altLang="it-IT" sz="1800" dirty="0" smtClean="0">
                <a:latin typeface="Arial Narrow" pitchFamily="34" charset="0"/>
              </a:rPr>
              <a:t>, n. 62</a:t>
            </a:r>
            <a:r>
              <a:rPr lang="it-IT" altLang="it-IT" sz="1800" dirty="0">
                <a:latin typeface="Arial Narrow" pitchFamily="34" charset="0"/>
              </a:rPr>
              <a:t>, recante «Norme in materia di valutazione e certificazione delle competenze </a:t>
            </a:r>
            <a:r>
              <a:rPr lang="it-IT" altLang="it-IT" sz="1800" dirty="0" smtClean="0">
                <a:latin typeface="Arial Narrow" pitchFamily="34" charset="0"/>
              </a:rPr>
              <a:t>nel primo </a:t>
            </a:r>
            <a:r>
              <a:rPr lang="it-IT" altLang="it-IT" sz="1800" dirty="0">
                <a:latin typeface="Arial Narrow" pitchFamily="34" charset="0"/>
              </a:rPr>
              <a:t>ciclo ed esami di Stato, a norma dell'articolo 1, commi 180 </a:t>
            </a:r>
            <a:r>
              <a:rPr lang="it-IT" altLang="it-IT" sz="1800" dirty="0" smtClean="0">
                <a:latin typeface="Arial Narrow" pitchFamily="34" charset="0"/>
              </a:rPr>
              <a:t>e 181</a:t>
            </a:r>
            <a:r>
              <a:rPr lang="it-IT" altLang="it-IT" sz="1800" dirty="0">
                <a:latin typeface="Arial Narrow" pitchFamily="34" charset="0"/>
              </a:rPr>
              <a:t>, lettera i), della legge 13 luglio 2015, n. </a:t>
            </a:r>
            <a:r>
              <a:rPr lang="it-IT" altLang="it-IT" sz="1800" dirty="0" smtClean="0">
                <a:latin typeface="Arial Narrow" pitchFamily="34" charset="0"/>
              </a:rPr>
              <a:t>107»</a:t>
            </a:r>
          </a:p>
          <a:p>
            <a:pPr marL="0" indent="0">
              <a:buFont typeface="Arial" charset="0"/>
              <a:buNone/>
              <a:defRPr/>
            </a:pPr>
            <a:r>
              <a:rPr lang="it-IT" altLang="it-IT" sz="1800" dirty="0" smtClean="0">
                <a:latin typeface="Arial Narrow" pitchFamily="34" charset="0"/>
              </a:rPr>
              <a:t>La Legge 5 febbraio 1992, n. 104, recante «Legge quadro per l’assistenza, l’integrazione sociale e i diritti delle persone handicappate» e successive modificazioni.</a:t>
            </a:r>
          </a:p>
          <a:p>
            <a:pPr>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quadro normativo attuale</a:t>
            </a:r>
          </a:p>
        </p:txBody>
      </p:sp>
      <p:sp>
        <p:nvSpPr>
          <p:cNvPr id="1229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3F898C8B-07C3-4E3F-BD15-CD6B54C4495E}" type="slidenum">
              <a:rPr lang="it-IT" altLang="it-IT" sz="1200" smtClean="0">
                <a:solidFill>
                  <a:srgbClr val="898989"/>
                </a:solidFill>
              </a:rPr>
              <a:pPr>
                <a:spcBef>
                  <a:spcPct val="0"/>
                </a:spcBef>
                <a:buFontTx/>
                <a:buNone/>
              </a:pPr>
              <a:t>23</a:t>
            </a:fld>
            <a:endParaRPr lang="it-IT" altLang="it-IT" sz="1200" smtClean="0">
              <a:solidFill>
                <a:srgbClr val="898989"/>
              </a:solidFill>
            </a:endParaRPr>
          </a:p>
        </p:txBody>
      </p:sp>
    </p:spTree>
    <p:extLst>
      <p:ext uri="{BB962C8B-B14F-4D97-AF65-F5344CB8AC3E}">
        <p14:creationId xmlns:p14="http://schemas.microsoft.com/office/powerpoint/2010/main" val="28172849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lnSpcReduction="10000"/>
          </a:bodyPr>
          <a:lstStyle/>
          <a:p>
            <a:pPr marL="0" indent="0">
              <a:buFont typeface="Arial" charset="0"/>
              <a:buNone/>
              <a:defRPr/>
            </a:pPr>
            <a:r>
              <a:rPr lang="it-IT" altLang="it-IT" sz="1800" b="1" dirty="0" smtClean="0">
                <a:latin typeface="Arial Narrow" pitchFamily="34" charset="0"/>
              </a:rPr>
              <a:t>Il </a:t>
            </a:r>
            <a:r>
              <a:rPr lang="it-IT" altLang="it-IT" sz="1800" b="1" dirty="0" err="1" smtClean="0">
                <a:latin typeface="Arial Narrow" pitchFamily="34" charset="0"/>
              </a:rPr>
              <a:t>DLGS</a:t>
            </a:r>
            <a:r>
              <a:rPr lang="it-IT" altLang="it-IT" sz="1800" b="1" dirty="0" smtClean="0">
                <a:latin typeface="Arial Narrow" pitchFamily="34" charset="0"/>
              </a:rPr>
              <a:t> 66/2017 è stato recentemente modificato dal </a:t>
            </a:r>
            <a:r>
              <a:rPr lang="it-IT" altLang="it-IT" sz="1800" b="1" dirty="0" err="1" smtClean="0">
                <a:latin typeface="Arial Narrow" pitchFamily="34" charset="0"/>
              </a:rPr>
              <a:t>DLGS</a:t>
            </a:r>
            <a:r>
              <a:rPr lang="it-IT" altLang="it-IT" sz="1800" b="1" dirty="0" smtClean="0">
                <a:latin typeface="Arial Narrow" pitchFamily="34" charset="0"/>
              </a:rPr>
              <a:t> 96/2019.</a:t>
            </a:r>
          </a:p>
          <a:p>
            <a:pPr>
              <a:defRPr/>
            </a:pPr>
            <a:r>
              <a:rPr lang="it-IT" altLang="it-IT" sz="1800" dirty="0" smtClean="0">
                <a:latin typeface="Arial Narrow" pitchFamily="34" charset="0"/>
              </a:rPr>
              <a:t>Adotta per l’elaborazione del Profilo di funzionamento (che ricomprende le previgenti Diagnosi Funzionale e Profilo dinamico Funzionale) i criteri del modello </a:t>
            </a:r>
            <a:r>
              <a:rPr lang="it-IT" altLang="it-IT" sz="1800" dirty="0" err="1" smtClean="0">
                <a:latin typeface="Arial Narrow" pitchFamily="34" charset="0"/>
              </a:rPr>
              <a:t>bio</a:t>
            </a:r>
            <a:r>
              <a:rPr lang="it-IT" altLang="it-IT" sz="1800" dirty="0" smtClean="0">
                <a:latin typeface="Arial Narrow" pitchFamily="34" charset="0"/>
              </a:rPr>
              <a:t>-</a:t>
            </a:r>
            <a:r>
              <a:rPr lang="it-IT" altLang="it-IT" sz="1800" dirty="0" err="1" smtClean="0">
                <a:latin typeface="Arial Narrow" pitchFamily="34" charset="0"/>
              </a:rPr>
              <a:t>psico</a:t>
            </a:r>
            <a:r>
              <a:rPr lang="it-IT" altLang="it-IT" sz="1800" dirty="0" smtClean="0">
                <a:latin typeface="Arial Narrow" pitchFamily="34" charset="0"/>
              </a:rPr>
              <a:t>-sociale della Classificazione Internazionale del Funzionamento, della Disabilità e della Salute (</a:t>
            </a:r>
            <a:r>
              <a:rPr lang="it-IT" altLang="it-IT" sz="1800" dirty="0" err="1" smtClean="0">
                <a:latin typeface="Arial Narrow" pitchFamily="34" charset="0"/>
              </a:rPr>
              <a:t>ICF</a:t>
            </a:r>
            <a:r>
              <a:rPr lang="it-IT" altLang="it-IT" sz="1800" dirty="0" smtClean="0">
                <a:latin typeface="Arial Narrow" pitchFamily="34" charset="0"/>
              </a:rPr>
              <a:t>) adottata dall'Organizzazione Mondiale della Sanità (OMS)</a:t>
            </a:r>
          </a:p>
          <a:p>
            <a:pPr>
              <a:defRPr/>
            </a:pPr>
            <a:r>
              <a:rPr lang="it-IT" altLang="it-IT" sz="1800" dirty="0" smtClean="0">
                <a:latin typeface="Arial Narrow" pitchFamily="34" charset="0"/>
              </a:rPr>
              <a:t>Non definisce normativamente l’</a:t>
            </a:r>
            <a:r>
              <a:rPr lang="it-IT" altLang="it-IT" sz="1800" dirty="0" err="1" smtClean="0">
                <a:latin typeface="Arial Narrow" pitchFamily="34" charset="0"/>
              </a:rPr>
              <a:t>inclusività</a:t>
            </a:r>
            <a:r>
              <a:rPr lang="it-IT" altLang="it-IT" sz="1800" dirty="0" smtClean="0">
                <a:latin typeface="Arial Narrow" pitchFamily="34" charset="0"/>
              </a:rPr>
              <a:t> e  limita i suoi effetti alla disabilità certificata.</a:t>
            </a:r>
          </a:p>
          <a:p>
            <a:pPr>
              <a:defRPr/>
            </a:pPr>
            <a:r>
              <a:rPr lang="it-IT" altLang="it-IT" sz="1800" dirty="0" smtClean="0">
                <a:latin typeface="Arial Narrow" pitchFamily="34" charset="0"/>
              </a:rPr>
              <a:t>Precisa la ripartizione delle competenze tra Stato, Regioni ed Enti Locali.</a:t>
            </a:r>
          </a:p>
          <a:p>
            <a:pPr>
              <a:defRPr/>
            </a:pPr>
            <a:r>
              <a:rPr lang="it-IT" altLang="it-IT" sz="1800" dirty="0" smtClean="0">
                <a:latin typeface="Arial Narrow" pitchFamily="34" charset="0"/>
              </a:rPr>
              <a:t>Rende la valutazione della «qualità dell’inclusione scolastica» parte del procedimento di valutazione delle istituzioni scolastiche, affidando l’elaborazione degli indicatori per la valutazione all’Invalsi.</a:t>
            </a:r>
          </a:p>
          <a:p>
            <a:pPr>
              <a:defRPr/>
            </a:pPr>
            <a:r>
              <a:rPr lang="it-IT" altLang="it-IT" sz="1800" dirty="0" smtClean="0">
                <a:latin typeface="Arial Narrow" pitchFamily="34" charset="0"/>
              </a:rPr>
              <a:t>Introduce modifiche alla 104/92</a:t>
            </a:r>
          </a:p>
          <a:p>
            <a:pPr>
              <a:defRPr/>
            </a:pPr>
            <a:r>
              <a:rPr lang="it-IT" altLang="it-IT" sz="1800" dirty="0" smtClean="0">
                <a:latin typeface="Arial Narrow" pitchFamily="34" charset="0"/>
              </a:rPr>
              <a:t>Rivede i vari «gruppi» che si occupano di inclusione della disabilità</a:t>
            </a:r>
          </a:p>
          <a:p>
            <a:pPr>
              <a:defRPr/>
            </a:pPr>
            <a:r>
              <a:rPr lang="it-IT" altLang="it-IT" sz="1800" dirty="0" smtClean="0">
                <a:latin typeface="Arial Narrow" pitchFamily="34" charset="0"/>
              </a:rPr>
              <a:t>Rivede la procedura di assegnazione di docenti SOS</a:t>
            </a:r>
          </a:p>
          <a:p>
            <a:pPr>
              <a:defRPr/>
            </a:pPr>
            <a:r>
              <a:rPr lang="it-IT" altLang="it-IT" sz="1800" dirty="0" smtClean="0">
                <a:latin typeface="Arial Narrow" pitchFamily="34" charset="0"/>
              </a:rPr>
              <a:t>Dettaglia ulteriormente le procedure e il PEI</a:t>
            </a:r>
          </a:p>
          <a:p>
            <a:pPr>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3200" b="1" dirty="0" err="1">
                <a:latin typeface="Arial Narrow" pitchFamily="34" charset="0"/>
              </a:rPr>
              <a:t>D.Lgs</a:t>
            </a:r>
            <a:r>
              <a:rPr lang="it-IT" sz="3200" b="1" dirty="0">
                <a:latin typeface="Arial Narrow" pitchFamily="34" charset="0"/>
              </a:rPr>
              <a:t> 66/2017: uno sguardo di insieme</a:t>
            </a:r>
          </a:p>
        </p:txBody>
      </p:sp>
      <p:sp>
        <p:nvSpPr>
          <p:cNvPr id="2355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FFC8991-5032-4248-82B6-91AFFBDFF6B7}" type="slidenum">
              <a:rPr lang="it-IT" altLang="it-IT" sz="1200" smtClean="0">
                <a:solidFill>
                  <a:srgbClr val="898989"/>
                </a:solidFill>
              </a:rPr>
              <a:pPr>
                <a:spcBef>
                  <a:spcPct val="0"/>
                </a:spcBef>
                <a:buFontTx/>
                <a:buNone/>
              </a:pPr>
              <a:t>24</a:t>
            </a:fld>
            <a:endParaRPr lang="it-IT" altLang="it-IT" sz="1200" smtClean="0">
              <a:solidFill>
                <a:srgbClr val="898989"/>
              </a:solidFill>
            </a:endParaRPr>
          </a:p>
        </p:txBody>
      </p:sp>
    </p:spTree>
    <p:extLst>
      <p:ext uri="{BB962C8B-B14F-4D97-AF65-F5344CB8AC3E}">
        <p14:creationId xmlns:p14="http://schemas.microsoft.com/office/powerpoint/2010/main" val="3256312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b="1" smtClean="0">
                <a:latin typeface="Arial Narrow" pitchFamily="34" charset="0"/>
              </a:rPr>
              <a:t>Art. 1</a:t>
            </a:r>
          </a:p>
          <a:p>
            <a:pPr marL="0" indent="0">
              <a:buFont typeface="Arial" charset="0"/>
              <a:buNone/>
            </a:pPr>
            <a:r>
              <a:rPr lang="it-IT" altLang="it-IT" sz="1800" b="1" smtClean="0">
                <a:latin typeface="Arial Narrow" pitchFamily="34" charset="0"/>
              </a:rPr>
              <a:t>1. L'inclusione scolastica</a:t>
            </a:r>
            <a:r>
              <a:rPr lang="it-IT" altLang="it-IT" sz="1800" smtClean="0">
                <a:latin typeface="Arial Narrow" pitchFamily="34" charset="0"/>
              </a:rPr>
              <a:t>:</a:t>
            </a:r>
          </a:p>
          <a:p>
            <a:pPr marL="0" indent="0">
              <a:buFont typeface="Arial" charset="0"/>
              <a:buNone/>
            </a:pPr>
            <a:r>
              <a:rPr lang="it-IT" altLang="it-IT" sz="1800" smtClean="0">
                <a:latin typeface="Arial Narrow" pitchFamily="34" charset="0"/>
              </a:rPr>
              <a:t> a) riguarda le bambine e i bambini, le alunne e gli alunni, le studentesse e gli studenti, risponde ai differenti bisogni educativi e si realizza attraverso strategie educative e didattiche finalizzate allo sviluppo delle potenzialità di ciascuno nel rispetto del diritto all'autodeterminazione e all'accomodamento ragionevole, nella prospettiva della migliore qualità di vita;</a:t>
            </a:r>
          </a:p>
          <a:p>
            <a:pPr marL="0" indent="0">
              <a:buFont typeface="Arial" charset="0"/>
              <a:buNone/>
            </a:pPr>
            <a:r>
              <a:rPr lang="it-IT" altLang="it-IT" sz="1800" smtClean="0">
                <a:latin typeface="Arial Narrow" pitchFamily="34" charset="0"/>
              </a:rPr>
              <a:t> b) si realizza nell'identità culturale, educativa, progettuale, nell'organizzazione e nel curricolo delle istituzioni scolastiche, nonché attraverso la definizione e la condivisione del progetto individuale fra scuole, famiglie e altri soggetti, pubblici e privati, operanti sul territorio;</a:t>
            </a:r>
          </a:p>
          <a:p>
            <a:pPr marL="0" indent="0">
              <a:buFont typeface="Arial" charset="0"/>
              <a:buNone/>
            </a:pPr>
            <a:r>
              <a:rPr lang="it-IT" altLang="it-IT" sz="1800" smtClean="0">
                <a:latin typeface="Arial Narrow" pitchFamily="34" charset="0"/>
              </a:rPr>
              <a:t> c) è impegno fondamentale di tutte le componenti della comunità scolastica le quali, nell'ambito degli specifici ruoli e responsabilità, concorrono ad assicurare il successo formativo delle bambine e dei bambini, delle alunne e degli alunni, delle studentesse e degli studenti.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a:latin typeface="Arial Narrow" pitchFamily="34" charset="0"/>
              </a:rPr>
              <a:t>D.Lgs</a:t>
            </a:r>
            <a:r>
              <a:rPr lang="it-IT" sz="4400" b="1" dirty="0">
                <a:latin typeface="Arial Narrow" pitchFamily="34" charset="0"/>
              </a:rPr>
              <a:t> 66/2017: principi</a:t>
            </a:r>
          </a:p>
        </p:txBody>
      </p:sp>
      <p:sp>
        <p:nvSpPr>
          <p:cNvPr id="2150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2F6F8AB3-AAC5-428F-AD17-DB677DFCF5C2}" type="slidenum">
              <a:rPr lang="it-IT" altLang="it-IT" sz="1200" smtClean="0">
                <a:solidFill>
                  <a:srgbClr val="898989"/>
                </a:solidFill>
              </a:rPr>
              <a:pPr>
                <a:spcBef>
                  <a:spcPct val="0"/>
                </a:spcBef>
                <a:buFontTx/>
                <a:buNone/>
              </a:pPr>
              <a:t>25</a:t>
            </a:fld>
            <a:endParaRPr lang="it-IT" altLang="it-IT" sz="1200" smtClean="0">
              <a:solidFill>
                <a:srgbClr val="898989"/>
              </a:solidFill>
            </a:endParaRPr>
          </a:p>
        </p:txBody>
      </p:sp>
    </p:spTree>
    <p:extLst>
      <p:ext uri="{BB962C8B-B14F-4D97-AF65-F5344CB8AC3E}">
        <p14:creationId xmlns:p14="http://schemas.microsoft.com/office/powerpoint/2010/main" val="24496429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b="1" smtClean="0">
                <a:latin typeface="Arial Narrow" pitchFamily="34" charset="0"/>
              </a:rPr>
              <a:t>Art. 2 Ambito di applicazione</a:t>
            </a:r>
          </a:p>
          <a:p>
            <a:pPr marL="0" indent="0">
              <a:buFont typeface="Arial" charset="0"/>
              <a:buNone/>
            </a:pPr>
            <a:r>
              <a:rPr lang="it-IT" altLang="it-IT" sz="1800" smtClean="0">
                <a:latin typeface="Arial Narrow" pitchFamily="34" charset="0"/>
              </a:rPr>
              <a:t> 1. Le disposizioni di cui al presente decreto si applicano esclusivamente alle bambine e ai bambini della scuola dell'infanzia, alle alunne e agli alunni della scuola primaria e della scuola secondaria di primo grado, alle studentesse e agli studenti della scuola secondaria di secondo grado con disabilità certificata ai sensi dell'articolo 3 della legge 5 febbraio 1992, n. 104, al fine di promuovere e garantire il diritto all'educazione, all'istruzione e alla formazione.</a:t>
            </a:r>
          </a:p>
          <a:p>
            <a:pPr marL="0" indent="0">
              <a:buFont typeface="Arial" charset="0"/>
              <a:buNone/>
            </a:pPr>
            <a:r>
              <a:rPr lang="it-IT" altLang="it-IT" sz="1800" smtClean="0">
                <a:latin typeface="Arial Narrow" pitchFamily="34" charset="0"/>
              </a:rPr>
              <a:t> 2. L'inclusione scolastica è attuata attraverso la definizione e la condivisione del Piano Educativo Individualizzato (PEI) quale parte integrante del progetto individuale di cui all'articolo 14 della legge 8 novembre 2000, n. 328, come modificato dal presente decreto.</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a:latin typeface="Arial Narrow" pitchFamily="34" charset="0"/>
              </a:rPr>
              <a:t>D.Lgs</a:t>
            </a:r>
            <a:r>
              <a:rPr lang="it-IT" sz="4400" b="1" dirty="0">
                <a:latin typeface="Arial Narrow" pitchFamily="34" charset="0"/>
              </a:rPr>
              <a:t> 66/2017: principi</a:t>
            </a:r>
          </a:p>
        </p:txBody>
      </p:sp>
      <p:sp>
        <p:nvSpPr>
          <p:cNvPr id="2253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515A0A7-3530-465D-8BC9-B04310EE0FF4}" type="slidenum">
              <a:rPr lang="it-IT" altLang="it-IT" sz="1200" smtClean="0">
                <a:solidFill>
                  <a:srgbClr val="898989"/>
                </a:solidFill>
              </a:rPr>
              <a:pPr>
                <a:spcBef>
                  <a:spcPct val="0"/>
                </a:spcBef>
                <a:buFontTx/>
                <a:buNone/>
              </a:pPr>
              <a:t>26</a:t>
            </a:fld>
            <a:endParaRPr lang="it-IT" altLang="it-IT" sz="1200" smtClean="0">
              <a:solidFill>
                <a:srgbClr val="898989"/>
              </a:solidFill>
            </a:endParaRPr>
          </a:p>
        </p:txBody>
      </p:sp>
    </p:spTree>
    <p:extLst>
      <p:ext uri="{BB962C8B-B14F-4D97-AF65-F5344CB8AC3E}">
        <p14:creationId xmlns:p14="http://schemas.microsoft.com/office/powerpoint/2010/main" val="19053097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2000" b="1" smtClean="0">
                <a:latin typeface="Arial Narrow" pitchFamily="34" charset="0"/>
              </a:rPr>
              <a:t>Art. 12. Diritto all'educazione e all'istruzione.</a:t>
            </a:r>
          </a:p>
          <a:p>
            <a:pPr marL="0" indent="0">
              <a:buFont typeface="Arial" charset="0"/>
              <a:buNone/>
            </a:pPr>
            <a:r>
              <a:rPr lang="it-IT" altLang="it-IT" sz="2000" smtClean="0">
                <a:latin typeface="Arial Narrow" pitchFamily="34" charset="0"/>
              </a:rPr>
              <a:t>1. Al bambino da 0 a 3 anni handicappato è garantito l'inserimento negli asili nido.</a:t>
            </a:r>
          </a:p>
          <a:p>
            <a:pPr marL="0" indent="0">
              <a:buFont typeface="Arial" charset="0"/>
              <a:buNone/>
            </a:pPr>
            <a:r>
              <a:rPr lang="it-IT" altLang="it-IT" sz="2000" smtClean="0">
                <a:latin typeface="Arial Narrow" pitchFamily="34" charset="0"/>
              </a:rPr>
              <a:t>2. E' garantito il diritto all'educazione e all'istruzione della persona handicappata nelle sezioni di scuola materna, nelle classi comuni delle istituzioni scolastiche di ogni ordine e grado e nelle istituzioni universitarie.</a:t>
            </a:r>
          </a:p>
          <a:p>
            <a:pPr marL="0" indent="0">
              <a:buFont typeface="Arial" charset="0"/>
              <a:buNone/>
            </a:pPr>
            <a:r>
              <a:rPr lang="it-IT" altLang="it-IT" sz="2000" smtClean="0">
                <a:latin typeface="Arial Narrow" pitchFamily="34" charset="0"/>
              </a:rPr>
              <a:t>3. L'integrazione scolastica ha come obiettivo lo sviluppo delle potenzialità della persona handicappata nell'apprendimento, nella comunicazione, nelle relazioni e nella socializzazione.</a:t>
            </a:r>
          </a:p>
          <a:p>
            <a:pPr marL="0" indent="0">
              <a:buFont typeface="Arial" charset="0"/>
              <a:buNone/>
            </a:pPr>
            <a:r>
              <a:rPr lang="it-IT" altLang="it-IT" sz="2000" smtClean="0">
                <a:latin typeface="Arial Narrow" pitchFamily="34" charset="0"/>
              </a:rPr>
              <a:t>4. L'esercizio del diritto all'educazione e all'istruzione non può essere impedito da difficoltà di apprendimento né da altre difficoltà derivanti dalle disabilità connesse all'handicap.</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Il quadro attuale: L.104/1992</a:t>
            </a:r>
          </a:p>
        </p:txBody>
      </p:sp>
      <p:sp>
        <p:nvSpPr>
          <p:cNvPr id="71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85CF802-EB85-4478-B4D0-700299A6C64F}" type="slidenum">
              <a:rPr lang="it-IT" altLang="it-IT" sz="1200" smtClean="0">
                <a:solidFill>
                  <a:srgbClr val="898989"/>
                </a:solidFill>
              </a:rPr>
              <a:pPr>
                <a:spcBef>
                  <a:spcPct val="0"/>
                </a:spcBef>
                <a:buFontTx/>
                <a:buNone/>
              </a:pPr>
              <a:t>27</a:t>
            </a:fld>
            <a:endParaRPr lang="it-IT" altLang="it-IT" sz="1200" smtClean="0">
              <a:solidFill>
                <a:srgbClr val="898989"/>
              </a:solidFill>
            </a:endParaRPr>
          </a:p>
        </p:txBody>
      </p:sp>
    </p:spTree>
    <p:extLst>
      <p:ext uri="{BB962C8B-B14F-4D97-AF65-F5344CB8AC3E}">
        <p14:creationId xmlns:p14="http://schemas.microsoft.com/office/powerpoint/2010/main" val="3193282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idx="1"/>
          </p:nvPr>
        </p:nvSpPr>
        <p:spPr>
          <a:xfrm>
            <a:off x="1672005" y="1600201"/>
            <a:ext cx="7252188" cy="4708525"/>
          </a:xfrm>
        </p:spPr>
        <p:txBody>
          <a:bodyPr/>
          <a:lstStyle/>
          <a:p>
            <a:pPr marL="0" indent="0">
              <a:buFont typeface="Arial" charset="0"/>
              <a:buNone/>
              <a:defRPr/>
            </a:pPr>
            <a:r>
              <a:rPr lang="it-IT" altLang="it-IT" sz="1400" b="1" dirty="0" smtClean="0">
                <a:latin typeface="Arial Narrow" pitchFamily="34" charset="0"/>
              </a:rPr>
              <a:t>Art. 7 – Piano educativo individualizzato</a:t>
            </a:r>
          </a:p>
          <a:p>
            <a:pPr>
              <a:buFont typeface="Arial" charset="0"/>
              <a:buAutoNum type="alphaLcParenR"/>
              <a:defRPr/>
            </a:pPr>
            <a:r>
              <a:rPr lang="it-IT" altLang="it-IT" sz="1400" b="1" dirty="0" smtClean="0">
                <a:latin typeface="Arial Narrow" pitchFamily="34" charset="0"/>
              </a:rPr>
              <a:t>è elaborato e approvato dal Gruppo di Lavoro Operativo per l’inclusione </a:t>
            </a:r>
            <a:r>
              <a:rPr lang="it-IT" altLang="it-IT" sz="1400" dirty="0" smtClean="0">
                <a:latin typeface="Arial Narrow" pitchFamily="34" charset="0"/>
              </a:rPr>
              <a:t>di cui al comma 10 dell’articolo 9 (</a:t>
            </a:r>
            <a:r>
              <a:rPr lang="it-IT" altLang="it-IT" sz="1400" i="1" dirty="0" smtClean="0">
                <a:latin typeface="Arial Narrow" pitchFamily="34" charset="0"/>
              </a:rPr>
              <a:t>vedi slide</a:t>
            </a:r>
            <a:r>
              <a:rPr lang="it-IT" altLang="it-IT" sz="1400" dirty="0" smtClean="0">
                <a:latin typeface="Arial Narrow" pitchFamily="34" charset="0"/>
              </a:rPr>
              <a:t>);</a:t>
            </a:r>
          </a:p>
          <a:p>
            <a:pPr>
              <a:buFont typeface="Arial" charset="0"/>
              <a:buAutoNum type="alphaLcParenR"/>
              <a:defRPr/>
            </a:pPr>
            <a:r>
              <a:rPr lang="it-IT" altLang="it-IT" sz="1400" dirty="0" smtClean="0">
                <a:latin typeface="Arial Narrow" pitchFamily="34" charset="0"/>
              </a:rPr>
              <a:t>tiene conto dell’</a:t>
            </a:r>
            <a:r>
              <a:rPr lang="it-IT" altLang="it-IT" sz="1400" b="1" dirty="0" smtClean="0">
                <a:latin typeface="Arial Narrow" pitchFamily="34" charset="0"/>
              </a:rPr>
              <a:t>accertamento della condizione di disabilità in età evolutiva ai fini dell’inclusione scolastica</a:t>
            </a:r>
            <a:r>
              <a:rPr lang="it-IT" altLang="it-IT" sz="1400" dirty="0" smtClean="0">
                <a:latin typeface="Arial Narrow" pitchFamily="34" charset="0"/>
              </a:rPr>
              <a:t>, di cui all’articolo 12, comma 5, della Legge 5 febbraio 1992, n. 104, e del </a:t>
            </a:r>
            <a:r>
              <a:rPr lang="it-IT" altLang="it-IT" sz="1400" b="1" dirty="0" smtClean="0">
                <a:latin typeface="Arial Narrow" pitchFamily="34" charset="0"/>
              </a:rPr>
              <a:t>Profilo di funzionamento</a:t>
            </a:r>
            <a:r>
              <a:rPr lang="it-IT" altLang="it-IT" sz="1400" dirty="0" smtClean="0">
                <a:latin typeface="Arial Narrow" pitchFamily="34" charset="0"/>
              </a:rPr>
              <a:t>, avendo particolare riguardo all’indicazione dei facilitatori e alla riduzione delle barriere, secondo la prospettiva </a:t>
            </a:r>
            <a:r>
              <a:rPr lang="it-IT" altLang="it-IT" sz="1400" dirty="0" err="1" smtClean="0">
                <a:latin typeface="Arial Narrow" pitchFamily="34" charset="0"/>
              </a:rPr>
              <a:t>bio</a:t>
            </a:r>
            <a:r>
              <a:rPr lang="it-IT" altLang="it-IT" sz="1400" dirty="0" smtClean="0">
                <a:latin typeface="Arial Narrow" pitchFamily="34" charset="0"/>
              </a:rPr>
              <a:t>-</a:t>
            </a:r>
            <a:r>
              <a:rPr lang="it-IT" altLang="it-IT" sz="1400" dirty="0" err="1" smtClean="0">
                <a:latin typeface="Arial Narrow" pitchFamily="34" charset="0"/>
              </a:rPr>
              <a:t>psico</a:t>
            </a:r>
            <a:r>
              <a:rPr lang="it-IT" altLang="it-IT" sz="1400" dirty="0" smtClean="0">
                <a:latin typeface="Arial Narrow" pitchFamily="34" charset="0"/>
              </a:rPr>
              <a:t>-sociale alla base della classificazione </a:t>
            </a:r>
            <a:r>
              <a:rPr lang="it-IT" altLang="it-IT" sz="1400" dirty="0" err="1" smtClean="0">
                <a:latin typeface="Arial Narrow" pitchFamily="34" charset="0"/>
              </a:rPr>
              <a:t>ICF</a:t>
            </a:r>
            <a:r>
              <a:rPr lang="it-IT" altLang="it-IT" sz="1400" dirty="0" smtClean="0">
                <a:latin typeface="Arial Narrow" pitchFamily="34" charset="0"/>
              </a:rPr>
              <a:t> dell’OMS;</a:t>
            </a:r>
            <a:endParaRPr lang="it-IT" altLang="it-IT" sz="1400" dirty="0">
              <a:latin typeface="Arial Narrow" pitchFamily="34" charset="0"/>
            </a:endParaRPr>
          </a:p>
          <a:p>
            <a:pPr>
              <a:buFont typeface="Arial" charset="0"/>
              <a:buAutoNum type="alphaLcParenR"/>
              <a:defRPr/>
            </a:pPr>
            <a:r>
              <a:rPr lang="it-IT" sz="1400" dirty="0" smtClean="0">
                <a:latin typeface="Arial Narrow" panose="020B0606020202030204" pitchFamily="34" charset="0"/>
              </a:rPr>
              <a:t>individua </a:t>
            </a:r>
            <a:r>
              <a:rPr lang="it-IT" sz="1400" b="1" dirty="0">
                <a:latin typeface="Arial Narrow" panose="020B0606020202030204" pitchFamily="34" charset="0"/>
              </a:rPr>
              <a:t>obiettivi educativi e didattici, strumenti, strategie e modalità per realizzare un ambiente di apprendimento</a:t>
            </a:r>
            <a:r>
              <a:rPr lang="it-IT" sz="1400" dirty="0">
                <a:latin typeface="Arial Narrow" panose="020B0606020202030204" pitchFamily="34" charset="0"/>
              </a:rPr>
              <a:t> nelle dimensioni della relazione, della socializzazione, della comunicazione, dell'interazione, dell'orientamento e delle autonomie, </a:t>
            </a:r>
            <a:r>
              <a:rPr lang="it-IT" sz="1400" b="1" dirty="0">
                <a:latin typeface="Arial Narrow" panose="020B0606020202030204" pitchFamily="34" charset="0"/>
              </a:rPr>
              <a:t>anche sulla base degli interventi di corresponsabilità educativa intrapresi dall’intera comunità scolastica </a:t>
            </a:r>
            <a:r>
              <a:rPr lang="it-IT" sz="1400" dirty="0">
                <a:latin typeface="Arial Narrow" panose="020B0606020202030204" pitchFamily="34" charset="0"/>
              </a:rPr>
              <a:t>per il soddisfacimento dei bisogni educativi individuati</a:t>
            </a:r>
            <a:r>
              <a:rPr lang="it-IT" sz="1400" dirty="0" smtClean="0">
                <a:latin typeface="Arial Narrow" panose="020B0606020202030204" pitchFamily="34" charset="0"/>
              </a:rPr>
              <a:t>;</a:t>
            </a:r>
          </a:p>
          <a:p>
            <a:pPr>
              <a:buFont typeface="Arial" charset="0"/>
              <a:buAutoNum type="alphaLcParenR"/>
              <a:defRPr/>
            </a:pPr>
            <a:r>
              <a:rPr lang="it-IT" altLang="it-IT" sz="1400" b="1" dirty="0" smtClean="0">
                <a:latin typeface="Arial Narrow" pitchFamily="34" charset="0"/>
              </a:rPr>
              <a:t>esplicita le modalità di sostegno didattico, compresa la proposta del numero di ore di sostegno alla classe</a:t>
            </a:r>
            <a:r>
              <a:rPr lang="it-IT" altLang="it-IT" sz="1400" dirty="0" smtClean="0">
                <a:latin typeface="Arial Narrow" pitchFamily="34" charset="0"/>
              </a:rPr>
              <a:t>, le </a:t>
            </a:r>
            <a:r>
              <a:rPr lang="it-IT" altLang="it-IT" sz="1400" b="1" dirty="0" smtClean="0">
                <a:latin typeface="Arial Narrow" pitchFamily="34" charset="0"/>
              </a:rPr>
              <a:t>modalità di verifica</a:t>
            </a:r>
            <a:r>
              <a:rPr lang="it-IT" altLang="it-IT" sz="1400" dirty="0" smtClean="0">
                <a:latin typeface="Arial Narrow" pitchFamily="34" charset="0"/>
              </a:rPr>
              <a:t>, </a:t>
            </a:r>
            <a:r>
              <a:rPr lang="it-IT" altLang="it-IT" sz="1400" b="1" dirty="0" smtClean="0">
                <a:latin typeface="Arial Narrow" pitchFamily="34" charset="0"/>
              </a:rPr>
              <a:t>i criteri di valutazione, gli interventi di inclusione svolti dal personale docente nell’ambito della classe e in progetti specifici, la valutazione in relazione alla programmazione individualizzata</a:t>
            </a:r>
            <a:r>
              <a:rPr lang="it-IT" altLang="it-IT" sz="1400" dirty="0" smtClean="0">
                <a:latin typeface="Arial Narrow" pitchFamily="34" charset="0"/>
              </a:rPr>
              <a:t>, nonché </a:t>
            </a:r>
            <a:r>
              <a:rPr lang="it-IT" altLang="it-IT" sz="1400" b="1" dirty="0" smtClean="0">
                <a:latin typeface="Arial Narrow" pitchFamily="34" charset="0"/>
              </a:rPr>
              <a:t>gli interventi di assistenza igienica e di base</a:t>
            </a:r>
            <a:r>
              <a:rPr lang="it-IT" altLang="it-IT" sz="1400" dirty="0" smtClean="0">
                <a:latin typeface="Arial Narrow" pitchFamily="34" charset="0"/>
              </a:rPr>
              <a:t>, svolti dal personale ausiliario nell’ambito del plesso scolastico e </a:t>
            </a:r>
            <a:r>
              <a:rPr lang="it-IT" altLang="it-IT" sz="1400" b="1" dirty="0" smtClean="0">
                <a:latin typeface="Arial Narrow" pitchFamily="34" charset="0"/>
              </a:rPr>
              <a:t>la proposta delle risorse professionali da destinare all’assistenza, all’autonomia e alla comunicazione</a:t>
            </a:r>
            <a:r>
              <a:rPr lang="it-IT" altLang="it-IT" sz="1400" dirty="0" smtClean="0">
                <a:latin typeface="Arial Narrow" pitchFamily="34" charset="0"/>
              </a:rPr>
              <a:t>, secondo le modalità attuative e gli standard qualitativi previsti dall’accordo di cui al comma </a:t>
            </a:r>
            <a:r>
              <a:rPr lang="it-IT" altLang="it-IT" sz="1400" dirty="0" err="1" smtClean="0">
                <a:latin typeface="Arial Narrow" pitchFamily="34" charset="0"/>
              </a:rPr>
              <a:t>5-bis</a:t>
            </a:r>
            <a:r>
              <a:rPr lang="it-IT" altLang="it-IT" sz="1400" dirty="0" smtClean="0">
                <a:latin typeface="Arial Narrow" pitchFamily="34" charset="0"/>
              </a:rPr>
              <a:t> dell’articolo 3;</a:t>
            </a:r>
            <a:endParaRPr lang="it-IT" altLang="it-IT" sz="1400" dirty="0">
              <a:latin typeface="Arial Narrow" pitchFamily="34" charset="0"/>
            </a:endParaRPr>
          </a:p>
          <a:p>
            <a:pPr>
              <a:buFont typeface="Arial" charset="0"/>
              <a:buAutoNum type="alphaLcParenR"/>
              <a:defRPr/>
            </a:pPr>
            <a:r>
              <a:rPr lang="it-IT" altLang="it-IT" sz="1400" b="1" dirty="0" smtClean="0">
                <a:latin typeface="Arial Narrow" pitchFamily="34" charset="0"/>
              </a:rPr>
              <a:t>definisce gli strumenti per l'effettivo svolgimento dei percorsi per le competenze trasversali e per l’orientamento</a:t>
            </a:r>
            <a:r>
              <a:rPr lang="it-IT" altLang="it-IT" sz="1400" dirty="0" smtClean="0">
                <a:latin typeface="Arial Narrow" pitchFamily="34" charset="0"/>
              </a:rPr>
              <a:t>, assicurando la partecipazione dei soggetti coinvolti nel progetto di inclusione; </a:t>
            </a:r>
            <a:endParaRPr lang="it-IT" altLang="it-IT" sz="1400" dirty="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a:solidFill>
                  <a:prstClr val="white"/>
                </a:solidFill>
                <a:latin typeface="Arial Narrow" pitchFamily="34" charset="0"/>
              </a:rPr>
              <a:t>Dlgs</a:t>
            </a:r>
            <a:r>
              <a:rPr lang="it-IT" sz="4400" b="1" dirty="0">
                <a:solidFill>
                  <a:prstClr val="white"/>
                </a:solidFill>
                <a:latin typeface="Arial Narrow" pitchFamily="34" charset="0"/>
              </a:rPr>
              <a:t> 66/2017: Il PEI</a:t>
            </a:r>
          </a:p>
        </p:txBody>
      </p:sp>
      <p:sp>
        <p:nvSpPr>
          <p:cNvPr id="317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0D3C8796-BEC3-4510-A17D-8419E5E8AF27}" type="slidenum">
              <a:rPr lang="it-IT" altLang="it-IT" sz="1200" smtClean="0">
                <a:solidFill>
                  <a:srgbClr val="898989"/>
                </a:solidFill>
              </a:rPr>
              <a:pPr>
                <a:spcBef>
                  <a:spcPct val="0"/>
                </a:spcBef>
                <a:buFontTx/>
                <a:buNone/>
              </a:pPr>
              <a:t>28</a:t>
            </a:fld>
            <a:endParaRPr lang="it-IT" altLang="it-IT" sz="1200" smtClean="0">
              <a:solidFill>
                <a:srgbClr val="898989"/>
              </a:solidFill>
            </a:endParaRPr>
          </a:p>
        </p:txBody>
      </p:sp>
    </p:spTree>
    <p:extLst>
      <p:ext uri="{BB962C8B-B14F-4D97-AF65-F5344CB8AC3E}">
        <p14:creationId xmlns:p14="http://schemas.microsoft.com/office/powerpoint/2010/main" val="22911324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contenuto 2"/>
          <p:cNvSpPr>
            <a:spLocks noGrp="1"/>
          </p:cNvSpPr>
          <p:nvPr>
            <p:ph idx="1"/>
          </p:nvPr>
        </p:nvSpPr>
        <p:spPr>
          <a:xfrm>
            <a:off x="1672005" y="1600201"/>
            <a:ext cx="7252188" cy="4708525"/>
          </a:xfrm>
        </p:spPr>
        <p:txBody>
          <a:bodyPr/>
          <a:lstStyle/>
          <a:p>
            <a:pPr marL="0" indent="0">
              <a:buFont typeface="Arial" charset="0"/>
              <a:buNone/>
              <a:defRPr/>
            </a:pPr>
            <a:r>
              <a:rPr lang="it-IT" altLang="it-IT" sz="1400" b="1" dirty="0" smtClean="0">
                <a:latin typeface="Arial Narrow" pitchFamily="34" charset="0"/>
              </a:rPr>
              <a:t>Art. 7 – comma 1  Piano educativo individualizzato SEGUE</a:t>
            </a:r>
          </a:p>
          <a:p>
            <a:pPr>
              <a:buFont typeface="+mj-lt"/>
              <a:buAutoNum type="alphaLcParenR" startAt="6"/>
              <a:defRPr/>
            </a:pPr>
            <a:r>
              <a:rPr lang="it-IT" altLang="it-IT" sz="1400" dirty="0" smtClean="0">
                <a:latin typeface="Arial Narrow" pitchFamily="34" charset="0"/>
              </a:rPr>
              <a:t> indica le modalità di coordinamento degli interventi ivi previsti e la loro interazione con il Progetto individuale;</a:t>
            </a:r>
          </a:p>
          <a:p>
            <a:pPr>
              <a:buFont typeface="+mj-lt"/>
              <a:buAutoNum type="alphaLcParenR" startAt="6"/>
              <a:defRPr/>
            </a:pPr>
            <a:r>
              <a:rPr lang="it-IT" altLang="it-IT" sz="1400" b="1" dirty="0" smtClean="0">
                <a:latin typeface="Arial Narrow" pitchFamily="34" charset="0"/>
              </a:rPr>
              <a:t>è redatto in via provvisoria entro giugno e in via definitiva, di norma, non oltre il mese di ottobre</a:t>
            </a:r>
            <a:r>
              <a:rPr lang="it-IT" altLang="it-IT" sz="1400" dirty="0" smtClean="0">
                <a:latin typeface="Arial Narrow" pitchFamily="34" charset="0"/>
              </a:rPr>
              <a:t>, tenendo conto degli elementi previsti nel decreto ministeriale di cui al comma </a:t>
            </a:r>
            <a:r>
              <a:rPr lang="it-IT" altLang="it-IT" sz="1400" dirty="0" err="1" smtClean="0">
                <a:latin typeface="Arial Narrow" pitchFamily="34" charset="0"/>
              </a:rPr>
              <a:t>2-ter</a:t>
            </a:r>
            <a:r>
              <a:rPr lang="it-IT" altLang="it-IT" sz="1400" b="1" dirty="0" smtClean="0">
                <a:latin typeface="Arial Narrow" pitchFamily="34" charset="0"/>
              </a:rPr>
              <a:t>; è redatto a partire dalla scuola dell'infanzia ed è aggiornato in presenza di nuove e sopravvenute condizioni di funzionamento della persona</a:t>
            </a:r>
            <a:r>
              <a:rPr lang="it-IT" altLang="it-IT" sz="1400" dirty="0" smtClean="0">
                <a:latin typeface="Arial Narrow" pitchFamily="34" charset="0"/>
              </a:rPr>
              <a:t>. Nel passaggio tra i gradi di istruzione, è assicurata l</a:t>
            </a:r>
            <a:r>
              <a:rPr lang="it-IT" altLang="it-IT" sz="1400" b="1" dirty="0" smtClean="0">
                <a:latin typeface="Arial Narrow" pitchFamily="34" charset="0"/>
              </a:rPr>
              <a:t>'interlocuzione</a:t>
            </a:r>
            <a:r>
              <a:rPr lang="it-IT" altLang="it-IT" sz="1400" dirty="0" smtClean="0">
                <a:latin typeface="Arial Narrow" pitchFamily="34" charset="0"/>
              </a:rPr>
              <a:t> tra i docenti della scuola di provenienza e quelli della scuola di destinazione. Nel caso di trasferimento di iscrizione è garantita l’interlocuzione tra le istituzioni scolastiche interessate ed è ridefinito sulla base delle eventuali diverse condizioni contestuali della scuola di destinazione;</a:t>
            </a:r>
            <a:endParaRPr lang="it-IT" altLang="it-IT" sz="1400" dirty="0">
              <a:latin typeface="Arial Narrow" pitchFamily="34" charset="0"/>
            </a:endParaRPr>
          </a:p>
          <a:p>
            <a:pPr>
              <a:buFont typeface="+mj-lt"/>
              <a:buAutoNum type="alphaLcParenR" startAt="6"/>
              <a:defRPr/>
            </a:pPr>
            <a:r>
              <a:rPr lang="it-IT" altLang="it-IT" sz="1400" b="1" dirty="0" smtClean="0">
                <a:latin typeface="Arial Narrow" pitchFamily="34" charset="0"/>
              </a:rPr>
              <a:t>è soggetto a verifiche periodiche nel corso dell'anno scolastico al fine di accertare il raggiungimento degli obiettivi e apportare eventuali modifiche ed integrazioni</a:t>
            </a:r>
            <a:r>
              <a:rPr lang="it-IT" altLang="it-IT" sz="1400" dirty="0" smtClean="0">
                <a:latin typeface="Arial Narrow" pitchFamily="34" charset="0"/>
              </a:rPr>
              <a:t>.</a:t>
            </a:r>
          </a:p>
          <a:p>
            <a:pPr marL="0" indent="0">
              <a:buFont typeface="Arial" charset="0"/>
              <a:buNone/>
              <a:defRPr/>
            </a:pPr>
            <a:r>
              <a:rPr lang="it-IT" altLang="it-IT" sz="1400" dirty="0" err="1" smtClean="0">
                <a:latin typeface="Arial Narrow" pitchFamily="34" charset="0"/>
              </a:rPr>
              <a:t>2-ter</a:t>
            </a:r>
            <a:r>
              <a:rPr lang="it-IT" altLang="it-IT" sz="1400" dirty="0" smtClean="0">
                <a:latin typeface="Arial Narrow" pitchFamily="34" charset="0"/>
              </a:rPr>
              <a:t> </a:t>
            </a:r>
            <a:r>
              <a:rPr lang="it-IT" altLang="it-IT" sz="1400" b="1" dirty="0" smtClean="0">
                <a:latin typeface="Arial Narrow" pitchFamily="34" charset="0"/>
              </a:rPr>
              <a:t>Con decreto del Ministro dell'istruzione</a:t>
            </a:r>
            <a:r>
              <a:rPr lang="it-IT" altLang="it-IT" sz="1400" dirty="0" smtClean="0">
                <a:latin typeface="Arial Narrow" pitchFamily="34" charset="0"/>
              </a:rPr>
              <a:t>, dell'università e della ricerca, di concerto con il Ministro dell’economia e delle finanze, da adottare entro 60 giorni dall’entrata in vigore della presente disposizione</a:t>
            </a:r>
            <a:r>
              <a:rPr lang="it-IT" altLang="it-IT" sz="1400" b="1" dirty="0" smtClean="0">
                <a:latin typeface="Arial Narrow" pitchFamily="34" charset="0"/>
              </a:rPr>
              <a:t>, sono definite le modalità</a:t>
            </a:r>
            <a:r>
              <a:rPr lang="it-IT" altLang="it-IT" sz="1400" dirty="0" smtClean="0">
                <a:latin typeface="Arial Narrow" pitchFamily="34" charset="0"/>
              </a:rPr>
              <a:t>, anche tenuto conto dell’accertamento di cui all’articolo 4 della legge 5 febbraio 1992, n. 104, </a:t>
            </a:r>
            <a:r>
              <a:rPr lang="it-IT" altLang="it-IT" sz="1400" b="1" dirty="0" smtClean="0">
                <a:latin typeface="Arial Narrow" pitchFamily="34" charset="0"/>
              </a:rPr>
              <a:t>per l’assegnazione delle misure di sostegno</a:t>
            </a:r>
            <a:r>
              <a:rPr lang="it-IT" altLang="it-IT" sz="1400" dirty="0" smtClean="0">
                <a:latin typeface="Arial Narrow" pitchFamily="34" charset="0"/>
              </a:rPr>
              <a:t> di cui al presente articolo </a:t>
            </a:r>
            <a:r>
              <a:rPr lang="it-IT" altLang="it-IT" sz="1400" b="1" dirty="0" smtClean="0">
                <a:latin typeface="Arial Narrow" pitchFamily="34" charset="0"/>
              </a:rPr>
              <a:t>e il modello di PEI</a:t>
            </a:r>
            <a:r>
              <a:rPr lang="it-IT" altLang="it-IT" sz="1400" dirty="0" smtClean="0">
                <a:latin typeface="Arial Narrow" pitchFamily="34" charset="0"/>
              </a:rPr>
              <a:t>, da adottare da parte delle istituzioni scolastiche.</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a:solidFill>
                  <a:prstClr val="white"/>
                </a:solidFill>
                <a:latin typeface="Arial Narrow" pitchFamily="34" charset="0"/>
              </a:rPr>
              <a:t>Dlgs</a:t>
            </a:r>
            <a:r>
              <a:rPr lang="it-IT" sz="4400" b="1" dirty="0">
                <a:solidFill>
                  <a:prstClr val="white"/>
                </a:solidFill>
                <a:latin typeface="Arial Narrow" pitchFamily="34" charset="0"/>
              </a:rPr>
              <a:t> 66/2017: Il PEI</a:t>
            </a:r>
          </a:p>
        </p:txBody>
      </p:sp>
      <p:sp>
        <p:nvSpPr>
          <p:cNvPr id="327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C0CB77D5-8EBF-4B30-B687-BBEC75CE44F0}" type="slidenum">
              <a:rPr lang="it-IT" altLang="it-IT" sz="1200" smtClean="0">
                <a:solidFill>
                  <a:srgbClr val="898989"/>
                </a:solidFill>
              </a:rPr>
              <a:pPr>
                <a:spcBef>
                  <a:spcPct val="0"/>
                </a:spcBef>
                <a:buFontTx/>
                <a:buNone/>
              </a:pPr>
              <a:t>29</a:t>
            </a:fld>
            <a:endParaRPr lang="it-IT" altLang="it-IT" sz="1200" smtClean="0">
              <a:solidFill>
                <a:srgbClr val="898989"/>
              </a:solidFill>
            </a:endParaRPr>
          </a:p>
        </p:txBody>
      </p:sp>
    </p:spTree>
    <p:extLst>
      <p:ext uri="{BB962C8B-B14F-4D97-AF65-F5344CB8AC3E}">
        <p14:creationId xmlns:p14="http://schemas.microsoft.com/office/powerpoint/2010/main" val="3543064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dirty="0" smtClean="0">
                <a:latin typeface="Arial Narrow" pitchFamily="34" charset="0"/>
              </a:rPr>
              <a:t>La nozione di inclusione/</a:t>
            </a:r>
            <a:r>
              <a:rPr lang="it-IT" altLang="it-IT" sz="1800" dirty="0" err="1" smtClean="0">
                <a:latin typeface="Arial Narrow" pitchFamily="34" charset="0"/>
              </a:rPr>
              <a:t>inclusività</a:t>
            </a:r>
            <a:r>
              <a:rPr lang="it-IT" altLang="it-IT" sz="1800" dirty="0" smtClean="0">
                <a:latin typeface="Arial Narrow" pitchFamily="34" charset="0"/>
              </a:rPr>
              <a:t> e di Bisogni educativi speciali nascono in area anglosassone.</a:t>
            </a:r>
          </a:p>
          <a:p>
            <a:pPr marL="0" indent="0">
              <a:buFont typeface="Arial" charset="0"/>
              <a:buNone/>
            </a:pPr>
            <a:r>
              <a:rPr lang="it-IT" altLang="it-IT" sz="1800" dirty="0" smtClean="0">
                <a:latin typeface="Arial Narrow" pitchFamily="34" charset="0"/>
              </a:rPr>
              <a:t>I </a:t>
            </a:r>
            <a:r>
              <a:rPr lang="it-IT" altLang="it-IT" sz="1800" dirty="0" err="1" smtClean="0">
                <a:latin typeface="Arial Narrow" pitchFamily="34" charset="0"/>
              </a:rPr>
              <a:t>BES</a:t>
            </a:r>
            <a:r>
              <a:rPr lang="it-IT" altLang="it-IT" sz="1800" dirty="0" smtClean="0">
                <a:latin typeface="Arial Narrow" pitchFamily="34" charset="0"/>
              </a:rPr>
              <a:t> (SEN: Special educational </a:t>
            </a:r>
            <a:r>
              <a:rPr lang="it-IT" altLang="it-IT" sz="1800" dirty="0" err="1" smtClean="0">
                <a:latin typeface="Arial Narrow" pitchFamily="34" charset="0"/>
              </a:rPr>
              <a:t>needs</a:t>
            </a:r>
            <a:r>
              <a:rPr lang="it-IT" altLang="it-IT" sz="1800" dirty="0" smtClean="0">
                <a:latin typeface="Arial Narrow" pitchFamily="34" charset="0"/>
              </a:rPr>
              <a:t>) furono introdotti in Gran Bretagna dal </a:t>
            </a:r>
            <a:r>
              <a:rPr lang="en-US" altLang="it-IT" sz="1800" dirty="0" err="1" smtClean="0">
                <a:latin typeface="Arial Narrow" pitchFamily="34" charset="0"/>
              </a:rPr>
              <a:t>Rapporto</a:t>
            </a:r>
            <a:r>
              <a:rPr lang="en-US" altLang="it-IT" sz="1800" dirty="0" smtClean="0">
                <a:latin typeface="Arial Narrow" pitchFamily="34" charset="0"/>
              </a:rPr>
              <a:t> </a:t>
            </a:r>
            <a:r>
              <a:rPr lang="en-US" altLang="it-IT" sz="1800" dirty="0" err="1" smtClean="0">
                <a:latin typeface="Arial Narrow" pitchFamily="34" charset="0"/>
              </a:rPr>
              <a:t>stilato</a:t>
            </a:r>
            <a:r>
              <a:rPr lang="en-US" altLang="it-IT" sz="1800" dirty="0" smtClean="0">
                <a:latin typeface="Arial Narrow" pitchFamily="34" charset="0"/>
              </a:rPr>
              <a:t> da Mary </a:t>
            </a:r>
            <a:r>
              <a:rPr lang="en-US" altLang="it-IT" sz="1800" dirty="0" smtClean="0">
                <a:latin typeface="Arial Narrow" pitchFamily="34" charset="0"/>
                <a:hlinkClick r:id="rId2"/>
              </a:rPr>
              <a:t>Warnock</a:t>
            </a:r>
            <a:r>
              <a:rPr lang="en-US" altLang="it-IT" sz="1800" dirty="0" smtClean="0">
                <a:latin typeface="Arial Narrow" pitchFamily="34" charset="0"/>
              </a:rPr>
              <a:t> </a:t>
            </a:r>
            <a:r>
              <a:rPr lang="en-US" altLang="it-IT" sz="1800" dirty="0" err="1">
                <a:latin typeface="Arial Narrow" pitchFamily="34" charset="0"/>
              </a:rPr>
              <a:t>n</a:t>
            </a:r>
            <a:r>
              <a:rPr lang="en-US" altLang="it-IT" sz="1800" dirty="0" err="1" smtClean="0">
                <a:latin typeface="Arial Narrow" pitchFamily="34" charset="0"/>
              </a:rPr>
              <a:t>el</a:t>
            </a:r>
            <a:r>
              <a:rPr lang="en-US" altLang="it-IT" sz="1800" dirty="0" smtClean="0">
                <a:latin typeface="Arial Narrow" pitchFamily="34" charset="0"/>
              </a:rPr>
              <a:t> 1978, “Special education needs - </a:t>
            </a:r>
            <a:r>
              <a:rPr lang="en-US" altLang="it-IT" sz="1800" dirty="0" smtClean="0">
                <a:latin typeface="Arial Narrow" pitchFamily="34" charset="0"/>
                <a:hlinkClick r:id="rId3"/>
              </a:rPr>
              <a:t>Report of the Committee of Enquiry into the Education of Handicapped Children and Young People</a:t>
            </a:r>
            <a:r>
              <a:rPr lang="en-US" altLang="it-IT" sz="1800" dirty="0" smtClean="0">
                <a:latin typeface="Arial Narrow" pitchFamily="34" charset="0"/>
              </a:rPr>
              <a:t>”.</a:t>
            </a:r>
          </a:p>
          <a:p>
            <a:pPr marL="0" indent="0">
              <a:buFont typeface="Arial" charset="0"/>
              <a:buNone/>
            </a:pPr>
            <a:r>
              <a:rPr lang="it-IT" altLang="it-IT" sz="1800" dirty="0" smtClean="0">
                <a:latin typeface="Arial Narrow" pitchFamily="34" charset="0"/>
              </a:rPr>
              <a:t>L’International </a:t>
            </a:r>
            <a:r>
              <a:rPr lang="it-IT" altLang="it-IT" sz="1800" dirty="0" err="1" smtClean="0">
                <a:latin typeface="Arial Narrow" pitchFamily="34" charset="0"/>
              </a:rPr>
              <a:t>Classification</a:t>
            </a:r>
            <a:r>
              <a:rPr lang="it-IT" altLang="it-IT" sz="1800" dirty="0" smtClean="0">
                <a:latin typeface="Arial Narrow" pitchFamily="34" charset="0"/>
              </a:rPr>
              <a:t> of </a:t>
            </a:r>
            <a:r>
              <a:rPr lang="it-IT" altLang="it-IT" sz="1800" dirty="0" err="1" smtClean="0">
                <a:latin typeface="Arial Narrow" pitchFamily="34" charset="0"/>
              </a:rPr>
              <a:t>Functioning</a:t>
            </a:r>
            <a:r>
              <a:rPr lang="it-IT" altLang="it-IT" sz="1800" dirty="0" smtClean="0">
                <a:latin typeface="Arial Narrow" pitchFamily="34" charset="0"/>
              </a:rPr>
              <a:t> (</a:t>
            </a:r>
            <a:r>
              <a:rPr lang="it-IT" altLang="it-IT" sz="1800" dirty="0" err="1" smtClean="0">
                <a:latin typeface="Arial Narrow" pitchFamily="34" charset="0"/>
              </a:rPr>
              <a:t>ICF</a:t>
            </a:r>
            <a:r>
              <a:rPr lang="it-IT" altLang="it-IT" sz="1800" dirty="0" smtClean="0">
                <a:latin typeface="Arial Narrow" pitchFamily="34" charset="0"/>
              </a:rPr>
              <a:t>, elaborata nella prima versione dall’Organizzazione mondiale della sanità nel 2001, </a:t>
            </a:r>
            <a:r>
              <a:rPr lang="it-IT" altLang="it-IT" sz="1800" dirty="0" smtClean="0">
                <a:latin typeface="Arial Narrow" pitchFamily="34" charset="0"/>
                <a:hlinkClick r:id="rId4"/>
              </a:rPr>
              <a:t>assieme ad altri strumenti</a:t>
            </a:r>
            <a:r>
              <a:rPr lang="it-IT" altLang="it-IT" sz="1800" dirty="0" smtClean="0">
                <a:latin typeface="Arial Narrow" pitchFamily="34" charset="0"/>
              </a:rPr>
              <a:t>, oggi rivista al 2018) definisce il </a:t>
            </a:r>
            <a:r>
              <a:rPr lang="it-IT" altLang="it-IT" sz="1800" dirty="0" err="1" smtClean="0">
                <a:latin typeface="Arial Narrow" pitchFamily="34" charset="0"/>
              </a:rPr>
              <a:t>BES</a:t>
            </a:r>
            <a:r>
              <a:rPr lang="it-IT" altLang="it-IT" sz="1800" dirty="0" smtClean="0">
                <a:latin typeface="Arial Narrow" pitchFamily="34" charset="0"/>
              </a:rPr>
              <a:t> coma «qualsiasi difficoltà evolutiva di funzionamento permanente o transitoria in ambito educativo o di apprendimento, dovuta all’interazione tra vari fattori di salute e che necessita di educazione speciale individualizzata»</a:t>
            </a:r>
            <a:endParaRPr lang="en-US" altLang="it-IT" sz="1800" dirty="0" smtClean="0">
              <a:latin typeface="Arial Narrow" pitchFamily="34" charset="0"/>
            </a:endParaRPr>
          </a:p>
          <a:p>
            <a:pPr marL="0" indent="0">
              <a:buFont typeface="Arial" charset="0"/>
              <a:buNone/>
            </a:pPr>
            <a:r>
              <a:rPr lang="en-US" altLang="it-IT" sz="1800" dirty="0" err="1" smtClean="0">
                <a:latin typeface="Arial Narrow" pitchFamily="34" charset="0"/>
              </a:rPr>
              <a:t>L’inclusività</a:t>
            </a:r>
            <a:r>
              <a:rPr lang="en-US" altLang="it-IT" sz="1800" dirty="0" smtClean="0">
                <a:latin typeface="Arial Narrow" pitchFamily="34" charset="0"/>
              </a:rPr>
              <a:t> è </a:t>
            </a:r>
            <a:r>
              <a:rPr lang="en-US" altLang="it-IT" sz="1800" dirty="0" err="1" smtClean="0">
                <a:latin typeface="Arial Narrow" pitchFamily="34" charset="0"/>
              </a:rPr>
              <a:t>frutto</a:t>
            </a:r>
            <a:r>
              <a:rPr lang="en-US" altLang="it-IT" sz="1800" dirty="0" smtClean="0">
                <a:latin typeface="Arial Narrow" pitchFamily="34" charset="0"/>
              </a:rPr>
              <a:t> </a:t>
            </a:r>
            <a:r>
              <a:rPr lang="en-US" altLang="it-IT" sz="1800" dirty="0" err="1" smtClean="0">
                <a:latin typeface="Arial Narrow" pitchFamily="34" charset="0"/>
              </a:rPr>
              <a:t>dell’attività</a:t>
            </a:r>
            <a:r>
              <a:rPr lang="en-US" altLang="it-IT" sz="1800" dirty="0" smtClean="0">
                <a:latin typeface="Arial Narrow" pitchFamily="34" charset="0"/>
              </a:rPr>
              <a:t> di </a:t>
            </a:r>
            <a:r>
              <a:rPr lang="en-US" altLang="it-IT" sz="1800" dirty="0" err="1" smtClean="0">
                <a:latin typeface="Arial Narrow" pitchFamily="34" charset="0"/>
              </a:rPr>
              <a:t>ricerca</a:t>
            </a:r>
            <a:r>
              <a:rPr lang="en-US" altLang="it-IT" sz="1800" dirty="0" smtClean="0">
                <a:latin typeface="Arial Narrow" pitchFamily="34" charset="0"/>
              </a:rPr>
              <a:t> </a:t>
            </a:r>
            <a:r>
              <a:rPr lang="en-US" altLang="it-IT" sz="1800" dirty="0" err="1" smtClean="0">
                <a:latin typeface="Arial Narrow" pitchFamily="34" charset="0"/>
              </a:rPr>
              <a:t>principalmente</a:t>
            </a:r>
            <a:r>
              <a:rPr lang="en-US" altLang="it-IT" sz="1800" dirty="0" smtClean="0">
                <a:latin typeface="Arial Narrow" pitchFamily="34" charset="0"/>
              </a:rPr>
              <a:t> di </a:t>
            </a:r>
            <a:r>
              <a:rPr lang="en-US" altLang="it-IT" sz="1800" dirty="0" smtClean="0">
                <a:latin typeface="Arial Narrow" pitchFamily="34" charset="0"/>
                <a:hlinkClick r:id="rId5"/>
              </a:rPr>
              <a:t>Mel </a:t>
            </a:r>
            <a:r>
              <a:rPr lang="en-US" altLang="it-IT" sz="1800" dirty="0" err="1" smtClean="0">
                <a:latin typeface="Arial Narrow" pitchFamily="34" charset="0"/>
                <a:hlinkClick r:id="rId5"/>
              </a:rPr>
              <a:t>Ainscow</a:t>
            </a:r>
            <a:r>
              <a:rPr lang="en-US" altLang="it-IT" sz="1800" dirty="0" smtClean="0">
                <a:latin typeface="Arial Narrow" pitchFamily="34" charset="0"/>
              </a:rPr>
              <a:t>, </a:t>
            </a:r>
            <a:r>
              <a:rPr lang="en-US" altLang="it-IT" sz="1800" dirty="0" smtClean="0">
                <a:latin typeface="Arial Narrow" pitchFamily="34" charset="0"/>
                <a:hlinkClick r:id="rId6"/>
              </a:rPr>
              <a:t>Mark Vaughan </a:t>
            </a:r>
            <a:r>
              <a:rPr lang="en-US" altLang="it-IT" sz="1800" dirty="0" smtClean="0">
                <a:latin typeface="Arial Narrow" pitchFamily="34" charset="0"/>
              </a:rPr>
              <a:t>e Tony Booth e ha </a:t>
            </a:r>
            <a:r>
              <a:rPr lang="en-US" altLang="it-IT" sz="1800" dirty="0" err="1" smtClean="0">
                <a:latin typeface="Arial Narrow" pitchFamily="34" charset="0"/>
              </a:rPr>
              <a:t>portato</a:t>
            </a:r>
            <a:r>
              <a:rPr lang="en-US" altLang="it-IT" sz="1800" dirty="0" smtClean="0">
                <a:latin typeface="Arial Narrow" pitchFamily="34" charset="0"/>
              </a:rPr>
              <a:t> </a:t>
            </a:r>
            <a:r>
              <a:rPr lang="en-US" altLang="it-IT" sz="1800" dirty="0" err="1" smtClean="0">
                <a:latin typeface="Arial Narrow" pitchFamily="34" charset="0"/>
              </a:rPr>
              <a:t>all’elaborazione</a:t>
            </a:r>
            <a:r>
              <a:rPr lang="en-US" altLang="it-IT" sz="1800" dirty="0" smtClean="0">
                <a:latin typeface="Arial Narrow" pitchFamily="34" charset="0"/>
              </a:rPr>
              <a:t> </a:t>
            </a:r>
            <a:r>
              <a:rPr lang="en-US" altLang="it-IT" sz="1800" dirty="0" err="1" smtClean="0">
                <a:latin typeface="Arial Narrow" pitchFamily="34" charset="0"/>
              </a:rPr>
              <a:t>dell’</a:t>
            </a:r>
            <a:r>
              <a:rPr lang="en-US" altLang="it-IT" sz="1800" dirty="0" err="1" smtClean="0">
                <a:latin typeface="Arial Narrow" pitchFamily="34" charset="0"/>
                <a:hlinkClick r:id="rId7"/>
              </a:rPr>
              <a:t>Index</a:t>
            </a:r>
            <a:r>
              <a:rPr lang="en-US" altLang="it-IT" sz="1800" dirty="0" smtClean="0">
                <a:latin typeface="Arial Narrow" pitchFamily="34" charset="0"/>
                <a:hlinkClick r:id="rId7"/>
              </a:rPr>
              <a:t> for inclusion</a:t>
            </a:r>
            <a:r>
              <a:rPr lang="en-US" altLang="it-IT" sz="1800" dirty="0" smtClean="0">
                <a:latin typeface="Arial Narrow" pitchFamily="34" charset="0"/>
              </a:rPr>
              <a:t> (2000). </a:t>
            </a: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prospettiva inclusiva</a:t>
            </a:r>
          </a:p>
        </p:txBody>
      </p:sp>
      <p:sp>
        <p:nvSpPr>
          <p:cNvPr id="512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776CA18-4168-432C-953E-E9AFAD4B67A7}" type="slidenum">
              <a:rPr lang="it-IT" altLang="it-IT" sz="1200" smtClean="0">
                <a:solidFill>
                  <a:srgbClr val="898989"/>
                </a:solidFill>
              </a:rPr>
              <a:pPr>
                <a:spcBef>
                  <a:spcPct val="0"/>
                </a:spcBef>
                <a:buFontTx/>
                <a:buNone/>
              </a:pPr>
              <a:t>3</a:t>
            </a:fld>
            <a:endParaRPr lang="it-IT" altLang="it-IT" sz="1200" dirty="0" smtClean="0">
              <a:solidFill>
                <a:srgbClr val="898989"/>
              </a:solidFill>
            </a:endParaRPr>
          </a:p>
        </p:txBody>
      </p:sp>
    </p:spTree>
    <p:extLst>
      <p:ext uri="{BB962C8B-B14F-4D97-AF65-F5344CB8AC3E}">
        <p14:creationId xmlns:p14="http://schemas.microsoft.com/office/powerpoint/2010/main" val="11686546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contenuto 2"/>
          <p:cNvSpPr>
            <a:spLocks noGrp="1"/>
          </p:cNvSpPr>
          <p:nvPr>
            <p:ph idx="1"/>
          </p:nvPr>
        </p:nvSpPr>
        <p:spPr>
          <a:xfrm>
            <a:off x="1672005" y="1600201"/>
            <a:ext cx="7252188" cy="4525963"/>
          </a:xfrm>
        </p:spPr>
        <p:txBody>
          <a:bodyPr/>
          <a:lstStyle/>
          <a:p>
            <a:pPr marL="0" indent="0">
              <a:buFont typeface="Arial" charset="0"/>
              <a:buNone/>
            </a:pPr>
            <a:r>
              <a:rPr lang="it-IT" altLang="it-IT" sz="1800" smtClean="0">
                <a:latin typeface="Arial Narrow" pitchFamily="34" charset="0"/>
              </a:rPr>
              <a:t>Art. 11 – Valutazione delle alunne e degli alunni con disabilità e disturbi specifici di apprendimento</a:t>
            </a:r>
          </a:p>
          <a:p>
            <a:pPr marL="0" indent="0">
              <a:buFont typeface="Arial" charset="0"/>
              <a:buNone/>
            </a:pPr>
            <a:r>
              <a:rPr lang="it-IT" altLang="it-IT" sz="1800" smtClean="0">
                <a:latin typeface="Arial Narrow" pitchFamily="34" charset="0"/>
              </a:rPr>
              <a:t>4. Le alunne e gli alunni con disabilità partecipano alle prove standardizzate di cui agli articoli 4 e 7. Il consiglio di classe o i docenti contitolari della classe possono prevedere adeguate misure compensative o dispensative per lo svolgimento delle prove e, ove non fossero sufficienti, predisporre specifici adattamenti della prova ovvero l'esonero della prova.</a:t>
            </a:r>
          </a:p>
          <a:p>
            <a:pPr marL="0" indent="0">
              <a:buFont typeface="Arial" charset="0"/>
              <a:buNone/>
            </a:pPr>
            <a:r>
              <a:rPr lang="it-IT" altLang="it-IT" sz="1800" smtClean="0">
                <a:latin typeface="Arial Narrow" pitchFamily="34" charset="0"/>
              </a:rPr>
              <a:t>5. Le alunne e gli alunni con disabilità sostengono le prove di esame al termine del primo ciclo di istruzione con l'uso di attrezzature tecniche e sussidi didattici, nonché ogni altra forma di ausilio tecnico loro necessario, utilizzato nel corso dell'anno scolastico per l'attuazione del piano educativo individualizzato. </a:t>
            </a: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err="1">
                <a:latin typeface="Arial Narrow" pitchFamily="34" charset="0"/>
              </a:rPr>
              <a:t>Dlgs</a:t>
            </a:r>
            <a:r>
              <a:rPr lang="it-IT" sz="4400" b="1" dirty="0">
                <a:latin typeface="Arial Narrow" pitchFamily="34" charset="0"/>
              </a:rPr>
              <a:t> 62/2017 Valutazione I ciclo</a:t>
            </a:r>
          </a:p>
        </p:txBody>
      </p:sp>
      <p:sp>
        <p:nvSpPr>
          <p:cNvPr id="1126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1B6D3F17-5E7A-4657-AFF5-C809DA39E47C}" type="slidenum">
              <a:rPr lang="it-IT" altLang="it-IT" sz="1200" smtClean="0">
                <a:solidFill>
                  <a:srgbClr val="898989"/>
                </a:solidFill>
              </a:rPr>
              <a:pPr>
                <a:spcBef>
                  <a:spcPct val="0"/>
                </a:spcBef>
                <a:buFontTx/>
                <a:buNone/>
              </a:pPr>
              <a:t>30</a:t>
            </a:fld>
            <a:endParaRPr lang="it-IT" altLang="it-IT" sz="1200" smtClean="0">
              <a:solidFill>
                <a:srgbClr val="898989"/>
              </a:solidFill>
            </a:endParaRPr>
          </a:p>
        </p:txBody>
      </p:sp>
    </p:spTree>
    <p:extLst>
      <p:ext uri="{BB962C8B-B14F-4D97-AF65-F5344CB8AC3E}">
        <p14:creationId xmlns:p14="http://schemas.microsoft.com/office/powerpoint/2010/main" val="35163516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fontScale="92500" lnSpcReduction="10000"/>
          </a:bodyPr>
          <a:lstStyle/>
          <a:p>
            <a:pPr marL="0" indent="0">
              <a:buFont typeface="Arial" charset="0"/>
              <a:buNone/>
              <a:defRPr/>
            </a:pPr>
            <a:r>
              <a:rPr lang="en-US" altLang="it-IT" sz="1800" b="1" dirty="0" smtClean="0">
                <a:latin typeface="Arial Narrow" pitchFamily="34" charset="0"/>
              </a:rPr>
              <a:t>OECD (2007), Students with Disabilities, Learning Difficulties and Disadvantages.</a:t>
            </a:r>
          </a:p>
          <a:p>
            <a:pPr marL="0" indent="0">
              <a:buFont typeface="Arial" charset="0"/>
              <a:buNone/>
              <a:defRPr/>
            </a:pPr>
            <a:r>
              <a:rPr lang="en-US" altLang="it-IT" sz="1800" dirty="0" smtClean="0">
                <a:latin typeface="Arial Narrow" pitchFamily="34" charset="0"/>
              </a:rPr>
              <a:t>«[…] Students with disabilities or impairments viewed in medical terms as organic disorders attributable to organic pathologies (e.g. in relation to sensory, motor or neurological defects)”; […] Students with behavioral or emotional disorders, or specific difficulties in learning. […];«[…] Students with disadvantages arising primarily from socio-economic, cultural, and/or linguistic factors […]</a:t>
            </a:r>
            <a:r>
              <a:rPr lang="it-IT" sz="1800" dirty="0" smtClean="0">
                <a:latin typeface="Arial Narrow" panose="020B0606020202030204" pitchFamily="34" charset="0"/>
              </a:rPr>
              <a:t> »</a:t>
            </a:r>
          </a:p>
          <a:p>
            <a:pPr marL="0" indent="0">
              <a:buFont typeface="Arial" charset="0"/>
              <a:buNone/>
              <a:defRPr/>
            </a:pPr>
            <a:r>
              <a:rPr lang="it-IT" altLang="it-IT" sz="1800" b="1" dirty="0" smtClean="0">
                <a:latin typeface="Arial Narrow" panose="020B0606020202030204" pitchFamily="34" charset="0"/>
              </a:rPr>
              <a:t>Direttiva Ministeriale 27 dicembre 2012, a firma Francesco Profumo:</a:t>
            </a:r>
          </a:p>
          <a:p>
            <a:pPr marL="0" indent="0">
              <a:buFont typeface="Arial" charset="0"/>
              <a:buNone/>
              <a:defRPr/>
            </a:pPr>
            <a:r>
              <a:rPr lang="it-IT" altLang="it-IT" sz="1800" dirty="0" smtClean="0">
                <a:latin typeface="Arial Narrow" panose="020B0606020202030204" pitchFamily="34" charset="0"/>
              </a:rPr>
              <a:t>L’area dello svantaggio scolastico annovera tre categorie: </a:t>
            </a:r>
          </a:p>
          <a:p>
            <a:pPr>
              <a:defRPr/>
            </a:pPr>
            <a:r>
              <a:rPr lang="it-IT" altLang="it-IT" sz="1800" dirty="0" smtClean="0">
                <a:latin typeface="Arial Narrow" panose="020B0606020202030204" pitchFamily="34" charset="0"/>
              </a:rPr>
              <a:t>la disabilità, composta dai soggetti certificati sulla base della legge 104/1992; </a:t>
            </a:r>
          </a:p>
          <a:p>
            <a:pPr>
              <a:defRPr/>
            </a:pPr>
            <a:r>
              <a:rPr lang="it-IT" altLang="it-IT" sz="1800" dirty="0" smtClean="0">
                <a:latin typeface="Arial Narrow" panose="020B0606020202030204" pitchFamily="34" charset="0"/>
              </a:rPr>
              <a:t>l’area dei disturbi evolutivi specifici, che ricomprende i disturbi specifici dell’apprendimento (Legge 8 ottobre 2010, n. 170)  i deficit del linguaggio, delle abilità non verbali, della coordinazione motoria e “per la comune origine nell’età evolutiva – anche quelli dell’attenzione e dell’iperattività, mentre il funzionamento intellettivo limite può essere considerato un caso di confine fra la disabilità e il disturbo specifico…;</a:t>
            </a:r>
          </a:p>
          <a:p>
            <a:pPr>
              <a:defRPr/>
            </a:pPr>
            <a:r>
              <a:rPr lang="it-IT" altLang="it-IT" sz="1800" dirty="0" smtClean="0">
                <a:latin typeface="Arial Narrow" panose="020B0606020202030204" pitchFamily="34" charset="0"/>
              </a:rPr>
              <a:t>l’area dello svantaggio economico, linguistico, culturale»</a:t>
            </a:r>
            <a:endParaRPr lang="en-US" altLang="it-IT" sz="1800" dirty="0" smtClean="0">
              <a:latin typeface="Arial Narrow" pitchFamily="34" charset="0"/>
            </a:endParaRPr>
          </a:p>
          <a:p>
            <a:pPr marL="0" indent="0">
              <a:buFont typeface="Arial" charset="0"/>
              <a:buNone/>
              <a:defRPr/>
            </a:pPr>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it-IT" sz="4400" b="1" dirty="0">
                <a:latin typeface="Arial Narrow" pitchFamily="34" charset="0"/>
              </a:rPr>
              <a:t>La prospettiva inclusiva</a:t>
            </a:r>
          </a:p>
        </p:txBody>
      </p:sp>
      <p:sp>
        <p:nvSpPr>
          <p:cNvPr id="614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88200865-23BE-4941-B3CD-978B9465FD00}" type="slidenum">
              <a:rPr lang="it-IT" altLang="it-IT" sz="1200" smtClean="0">
                <a:solidFill>
                  <a:srgbClr val="898989"/>
                </a:solidFill>
              </a:rPr>
              <a:pPr>
                <a:spcBef>
                  <a:spcPct val="0"/>
                </a:spcBef>
                <a:buFontTx/>
                <a:buNone/>
              </a:pPr>
              <a:t>4</a:t>
            </a:fld>
            <a:endParaRPr lang="it-IT" altLang="it-IT" sz="1200" smtClean="0">
              <a:solidFill>
                <a:srgbClr val="898989"/>
              </a:solidFill>
            </a:endParaRPr>
          </a:p>
        </p:txBody>
      </p:sp>
    </p:spTree>
    <p:extLst>
      <p:ext uri="{BB962C8B-B14F-4D97-AF65-F5344CB8AC3E}">
        <p14:creationId xmlns:p14="http://schemas.microsoft.com/office/powerpoint/2010/main" val="36906613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400" b="1" dirty="0">
                <a:latin typeface="Arial Narrow" pitchFamily="34" charset="0"/>
              </a:rPr>
              <a:t>La prospettiva inclusiva</a:t>
            </a:r>
          </a:p>
        </p:txBody>
      </p:sp>
      <p:sp>
        <p:nvSpPr>
          <p:cNvPr id="717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9AADD82-31F2-45F2-960A-3CE3F416F8DB}" type="slidenum">
              <a:rPr lang="it-IT" altLang="it-IT" sz="1200" smtClean="0">
                <a:solidFill>
                  <a:srgbClr val="898989"/>
                </a:solidFill>
              </a:rPr>
              <a:pPr>
                <a:spcBef>
                  <a:spcPct val="0"/>
                </a:spcBef>
                <a:buFontTx/>
                <a:buNone/>
              </a:pPr>
              <a:t>5</a:t>
            </a:fld>
            <a:endParaRPr lang="it-IT" altLang="it-IT" sz="1200" smtClean="0">
              <a:solidFill>
                <a:srgbClr val="898989"/>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84768" y="1412776"/>
            <a:ext cx="6599424" cy="4399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56879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egnaposto contenuto 2"/>
          <p:cNvSpPr>
            <a:spLocks noGrp="1"/>
          </p:cNvSpPr>
          <p:nvPr>
            <p:ph idx="1"/>
          </p:nvPr>
        </p:nvSpPr>
        <p:spPr>
          <a:xfrm>
            <a:off x="1672005" y="1600201"/>
            <a:ext cx="7252188" cy="4525963"/>
          </a:xfrm>
        </p:spPr>
        <p:txBody>
          <a:bodyPr>
            <a:normAutofit/>
          </a:bodyPr>
          <a:lstStyle/>
          <a:p>
            <a:pPr marL="0" indent="0">
              <a:buNone/>
            </a:pPr>
            <a:r>
              <a:rPr lang="it-IT" altLang="it-IT" sz="1800" dirty="0" smtClean="0">
                <a:latin typeface="Arial Narrow" pitchFamily="34" charset="0"/>
              </a:rPr>
              <a:t>Il principio dell’individualizzazione già aveva trovato posto nell’ordinamento didattico:</a:t>
            </a:r>
          </a:p>
          <a:p>
            <a:r>
              <a:rPr lang="it-IT" altLang="it-IT" sz="1800" dirty="0" smtClean="0">
                <a:latin typeface="Arial Narrow" pitchFamily="34" charset="0"/>
              </a:rPr>
              <a:t>Art. 4 </a:t>
            </a:r>
            <a:r>
              <a:rPr lang="it-IT" altLang="it-IT" sz="1800" dirty="0" err="1" smtClean="0">
                <a:latin typeface="Arial Narrow" pitchFamily="34" charset="0"/>
              </a:rPr>
              <a:t>d.P.R.</a:t>
            </a:r>
            <a:r>
              <a:rPr lang="it-IT" altLang="it-IT" sz="1800" dirty="0" smtClean="0">
                <a:latin typeface="Arial Narrow" pitchFamily="34" charset="0"/>
              </a:rPr>
              <a:t> n. 275/1999, c. 1: </a:t>
            </a:r>
          </a:p>
          <a:p>
            <a:pPr lvl="1"/>
            <a:r>
              <a:rPr lang="it-IT" altLang="it-IT" sz="1400" dirty="0" smtClean="0">
                <a:latin typeface="Arial Narrow" panose="020B0606020202030204" pitchFamily="34" charset="0"/>
              </a:rPr>
              <a:t>…nell’esercizio dell’autonomia didattica, regolazione dei tempi di insegnamento e delle attività in modo adeguato “ai </a:t>
            </a:r>
            <a:r>
              <a:rPr lang="it-IT" altLang="it-IT" sz="1400" dirty="0" err="1" smtClean="0">
                <a:latin typeface="Arial Narrow" pitchFamily="34" charset="0"/>
              </a:rPr>
              <a:t>ritimi</a:t>
            </a:r>
            <a:r>
              <a:rPr lang="it-IT" altLang="it-IT" sz="1400" dirty="0" smtClean="0">
                <a:latin typeface="Arial Narrow" pitchFamily="34" charset="0"/>
              </a:rPr>
              <a:t> di apprendimento degli alunni” si prevede l’adozione di forme di flessibilità tra cui</a:t>
            </a:r>
          </a:p>
          <a:p>
            <a:pPr lvl="1"/>
            <a:r>
              <a:rPr lang="it-IT" altLang="it-IT" sz="1400" dirty="0" smtClean="0">
                <a:latin typeface="Arial Narrow" pitchFamily="34" charset="0"/>
              </a:rPr>
              <a:t>(c): «attivazione di percorsi didattici individualizzati nel rispetto del principio generale dell’integrazione degli alunni nella classe e nel gruppo, anche in relazione agli alunni in situazione di handicap»</a:t>
            </a:r>
          </a:p>
          <a:p>
            <a:r>
              <a:rPr lang="it-IT" altLang="it-IT" sz="1800" dirty="0" smtClean="0">
                <a:latin typeface="Arial Narrow" pitchFamily="34" charset="0"/>
              </a:rPr>
              <a:t>Ma anche:</a:t>
            </a:r>
          </a:p>
          <a:p>
            <a:pPr lvl="1"/>
            <a:r>
              <a:rPr lang="it-IT" altLang="it-IT" sz="1400" dirty="0" smtClean="0">
                <a:latin typeface="Arial Narrow" pitchFamily="34" charset="0"/>
              </a:rPr>
              <a:t>I Programmi della Scuola Media (DM 9/2/1979): subordinano alla presenza </a:t>
            </a:r>
            <a:r>
              <a:rPr lang="it-IT" altLang="it-IT" sz="1400" b="1" dirty="0" smtClean="0">
                <a:latin typeface="Arial Narrow" pitchFamily="34" charset="0"/>
              </a:rPr>
              <a:t>di interventi individualizzat</a:t>
            </a:r>
            <a:r>
              <a:rPr lang="it-IT" altLang="it-IT" sz="1400" dirty="0" smtClean="0">
                <a:latin typeface="Arial Narrow" pitchFamily="34" charset="0"/>
              </a:rPr>
              <a:t>i “l’effettiva soddisfazione del diritto allo studio” </a:t>
            </a:r>
          </a:p>
          <a:p>
            <a:pPr lvl="1"/>
            <a:r>
              <a:rPr lang="it-IT" altLang="it-IT" sz="1400" dirty="0" smtClean="0">
                <a:latin typeface="Arial Narrow" pitchFamily="34" charset="0"/>
              </a:rPr>
              <a:t>Per i Programmi della Scuola Elementare (</a:t>
            </a:r>
            <a:r>
              <a:rPr lang="it-IT" altLang="it-IT" sz="1400" dirty="0" err="1" smtClean="0">
                <a:latin typeface="Arial Narrow" panose="020B0606020202030204" pitchFamily="34" charset="0"/>
              </a:rPr>
              <a:t>dPR</a:t>
            </a:r>
            <a:r>
              <a:rPr lang="it-IT" altLang="it-IT" sz="1400" dirty="0" smtClean="0">
                <a:latin typeface="Arial Narrow" pitchFamily="34" charset="0"/>
              </a:rPr>
              <a:t> n. 104/1985): “dovere della scuola di evitare, per quanto possibile, che le diversità si trasformino in difficoltà di apprendimento e in problemi di comportamento”, attraverso “</a:t>
            </a:r>
            <a:r>
              <a:rPr lang="it-IT" altLang="it-IT" sz="1400" b="1" dirty="0" smtClean="0">
                <a:latin typeface="Arial Narrow" pitchFamily="34" charset="0"/>
              </a:rPr>
              <a:t>la realizzazione di percorsi individuali di apprendimento</a:t>
            </a:r>
            <a:r>
              <a:rPr lang="it-IT" altLang="it-IT" sz="1400" dirty="0" smtClean="0">
                <a:latin typeface="Arial Narrow" pitchFamily="34" charset="0"/>
              </a:rPr>
              <a:t>”;</a:t>
            </a:r>
          </a:p>
          <a:p>
            <a:pPr lvl="1"/>
            <a:endParaRPr lang="it-IT" altLang="it-IT" sz="1400" dirty="0" smtClean="0">
              <a:latin typeface="Arial Narrow" pitchFamily="34" charset="0"/>
            </a:endParaRPr>
          </a:p>
          <a:p>
            <a:endParaRPr lang="it-IT" altLang="it-IT" sz="18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2800" b="1" dirty="0">
                <a:latin typeface="Arial Narrow" pitchFamily="34" charset="0"/>
              </a:rPr>
              <a:t>Si individualizza e personalizza per i </a:t>
            </a:r>
            <a:r>
              <a:rPr lang="it-IT" sz="2800" b="1" dirty="0" err="1">
                <a:latin typeface="Arial Narrow" pitchFamily="34" charset="0"/>
              </a:rPr>
              <a:t>BES</a:t>
            </a:r>
            <a:r>
              <a:rPr lang="it-IT" sz="2800" b="1" dirty="0">
                <a:latin typeface="Arial Narrow" pitchFamily="34" charset="0"/>
              </a:rPr>
              <a:t>, ma…</a:t>
            </a:r>
          </a:p>
        </p:txBody>
      </p:sp>
      <p:sp>
        <p:nvSpPr>
          <p:cNvPr id="15365"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E837E823-BD5E-4831-AB59-7619F306E695}" type="slidenum">
              <a:rPr lang="it-IT" altLang="it-IT" sz="1200" smtClean="0">
                <a:solidFill>
                  <a:srgbClr val="898989"/>
                </a:solidFill>
              </a:rPr>
              <a:pPr>
                <a:spcBef>
                  <a:spcPct val="0"/>
                </a:spcBef>
                <a:buFontTx/>
                <a:buNone/>
              </a:pPr>
              <a:t>6</a:t>
            </a:fld>
            <a:endParaRPr lang="it-IT" altLang="it-IT" sz="1200" smtClean="0">
              <a:solidFill>
                <a:srgbClr val="898989"/>
              </a:solidFill>
            </a:endParaRPr>
          </a:p>
        </p:txBody>
      </p:sp>
    </p:spTree>
    <p:extLst>
      <p:ext uri="{BB962C8B-B14F-4D97-AF65-F5344CB8AC3E}">
        <p14:creationId xmlns:p14="http://schemas.microsoft.com/office/powerpoint/2010/main" val="2804158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egnaposto contenuto 2"/>
          <p:cNvSpPr>
            <a:spLocks noGrp="1"/>
          </p:cNvSpPr>
          <p:nvPr>
            <p:ph idx="1"/>
          </p:nvPr>
        </p:nvSpPr>
        <p:spPr>
          <a:xfrm>
            <a:off x="1672005" y="1600201"/>
            <a:ext cx="7252188" cy="4525963"/>
          </a:xfrm>
        </p:spPr>
        <p:txBody>
          <a:bodyPr>
            <a:normAutofit lnSpcReduction="10000"/>
          </a:bodyPr>
          <a:lstStyle/>
          <a:p>
            <a:r>
              <a:rPr lang="it-IT" altLang="it-IT" sz="1600" dirty="0" err="1" smtClean="0"/>
              <a:t>D.lgs</a:t>
            </a:r>
            <a:r>
              <a:rPr lang="it-IT" altLang="it-IT" sz="1600" dirty="0" smtClean="0"/>
              <a:t> 59/2004, </a:t>
            </a:r>
            <a:r>
              <a:rPr lang="it-IT" altLang="it-IT" sz="1600" b="1" dirty="0" smtClean="0"/>
              <a:t>Definizione delle norme generali relative alla scuola dell'infanzia e al primo ciclo dell'istruzione, a norma dell'articolo 1 della legge 28 marzo 2003, n. 53.</a:t>
            </a:r>
            <a:endParaRPr lang="it-IT" altLang="it-IT" sz="1600" dirty="0" smtClean="0"/>
          </a:p>
          <a:p>
            <a:pPr lvl="1"/>
            <a:r>
              <a:rPr lang="it-IT" altLang="it-IT" sz="1600" dirty="0" smtClean="0"/>
              <a:t>Le Unità di Apprendimento, individuali, di gruppi di livello, di compito o elettivi oppure di gruppo classe, sono costituite dalla progettazione. a) - di uno o più obiettivi formativi tra loro integrati (definiti anche con i relativi standard di apprendimento, riferiti alle conoscenze e alle abilità coinvolte); b) delle attività educative e didattiche unitarie, dei metodi, delle soluzioni organizzative ritenute necessarie per concretizzare gli obiettivi formativi formulati, c) - delle modalità con cui verificare sia i livelli delle conoscenze e delle abilità acquisite, sia se e quanto tali conoscenze e abilità si sono trasformate in competenze personali di ciascuno. Ogni istituzione scolastica, o ogni gruppo docente, deciderà il grado di analiticità di questa progettazione delle Unità di Apprendimento. </a:t>
            </a:r>
            <a:r>
              <a:rPr lang="it-IT" altLang="it-IT" sz="1600" b="1" dirty="0" smtClean="0"/>
              <a:t>L'insieme delle Unità di Apprendimento effettivamente realizzate, con le eventuali differenziazioni che si fossero rese opportune per singoli alunni</a:t>
            </a:r>
            <a:r>
              <a:rPr lang="it-IT" altLang="it-IT" sz="1600" dirty="0" smtClean="0"/>
              <a:t>, dà origine al </a:t>
            </a:r>
            <a:r>
              <a:rPr lang="it-IT" altLang="it-IT" sz="1600" b="1" dirty="0" smtClean="0"/>
              <a:t>Piano di Studio Personalizzato</a:t>
            </a:r>
            <a:r>
              <a:rPr lang="it-IT" altLang="it-IT" sz="1600" dirty="0" smtClean="0"/>
              <a:t>, che resta a disposizione delle famiglie e da cui si ricava anche la documentazione utile per la compilazione del Portfolio delle competenze individuali.</a:t>
            </a:r>
            <a:endParaRPr lang="it-IT" altLang="it-IT" sz="16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a:latin typeface="Arial Narrow" pitchFamily="34" charset="0"/>
              </a:rPr>
              <a:t>La «personalizzazione»</a:t>
            </a:r>
          </a:p>
        </p:txBody>
      </p:sp>
      <p:sp>
        <p:nvSpPr>
          <p:cNvPr id="16389"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427AF305-A3D6-4323-8A0D-A292B0113262}" type="slidenum">
              <a:rPr lang="it-IT" altLang="it-IT" sz="1200" smtClean="0">
                <a:solidFill>
                  <a:srgbClr val="898989"/>
                </a:solidFill>
              </a:rPr>
              <a:pPr>
                <a:spcBef>
                  <a:spcPct val="0"/>
                </a:spcBef>
                <a:buFontTx/>
                <a:buNone/>
              </a:pPr>
              <a:t>7</a:t>
            </a:fld>
            <a:endParaRPr lang="it-IT" altLang="it-IT" sz="1200" smtClean="0">
              <a:solidFill>
                <a:srgbClr val="898989"/>
              </a:solidFill>
            </a:endParaRPr>
          </a:p>
        </p:txBody>
      </p:sp>
    </p:spTree>
    <p:extLst>
      <p:ext uri="{BB962C8B-B14F-4D97-AF65-F5344CB8AC3E}">
        <p14:creationId xmlns:p14="http://schemas.microsoft.com/office/powerpoint/2010/main" val="40086059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egnaposto contenuto 2"/>
          <p:cNvSpPr>
            <a:spLocks noGrp="1"/>
          </p:cNvSpPr>
          <p:nvPr>
            <p:ph idx="1"/>
          </p:nvPr>
        </p:nvSpPr>
        <p:spPr>
          <a:xfrm>
            <a:off x="1672005" y="1600201"/>
            <a:ext cx="7252188" cy="4525963"/>
          </a:xfrm>
        </p:spPr>
        <p:txBody>
          <a:bodyPr>
            <a:normAutofit lnSpcReduction="10000"/>
          </a:bodyPr>
          <a:lstStyle/>
          <a:p>
            <a:pPr>
              <a:defRPr/>
            </a:pPr>
            <a:r>
              <a:rPr lang="it-IT" altLang="it-IT" sz="1600" b="1" dirty="0" smtClean="0">
                <a:latin typeface="Arial Narrow" pitchFamily="34" charset="0"/>
              </a:rPr>
              <a:t>L’individualizzazione</a:t>
            </a:r>
            <a:r>
              <a:rPr lang="it-IT" altLang="it-IT" sz="1600" dirty="0" smtClean="0">
                <a:latin typeface="Arial Narrow" pitchFamily="34" charset="0"/>
              </a:rPr>
              <a:t> </a:t>
            </a:r>
            <a:r>
              <a:rPr lang="it-IT" altLang="it-IT" sz="1600" dirty="0">
                <a:latin typeface="Arial Narrow" pitchFamily="34" charset="0"/>
              </a:rPr>
              <a:t>è un processo atto a garantire a tutti il diritto all’apprendimento delle competenze fondamentali del curricolo, ovvero, a raggiungere traguardi formativi comuni attraverso il diritto alla diversità e ai prerequisiti di ciascuno. Compito del docente è analizzare i bisogni degli alunni, valutare il livello raggiunto, sia esso in ingresso o in itinere, e strutturare/adattare attività che consentano a tutti di raggiungere lo stesso obiettivo.</a:t>
            </a:r>
          </a:p>
          <a:p>
            <a:pPr>
              <a:defRPr/>
            </a:pPr>
            <a:r>
              <a:rPr lang="it-IT" altLang="it-IT" sz="1600" b="1" dirty="0">
                <a:latin typeface="Arial Narrow" pitchFamily="34" charset="0"/>
              </a:rPr>
              <a:t>La personalizzazione </a:t>
            </a:r>
            <a:r>
              <a:rPr lang="it-IT" altLang="it-IT" sz="1600" dirty="0">
                <a:latin typeface="Arial Narrow" pitchFamily="34" charset="0"/>
              </a:rPr>
              <a:t>è, invece, una strategia didattica volta a valorizzare </a:t>
            </a:r>
            <a:r>
              <a:rPr lang="it-IT" altLang="it-IT" sz="1600" dirty="0" smtClean="0">
                <a:latin typeface="Arial Narrow" pitchFamily="34" charset="0"/>
              </a:rPr>
              <a:t>le peculiarità dei </a:t>
            </a:r>
            <a:r>
              <a:rPr lang="it-IT" altLang="it-IT" sz="1600" dirty="0">
                <a:latin typeface="Arial Narrow" pitchFamily="34" charset="0"/>
              </a:rPr>
              <a:t>singoli, fino alle eccellenze, senza prevedere obiettivi da raggiungere: ciascuno raggiunge il “proprio” obiettivo personale, in base alle proprie potenzialità. Compito del docente in questo caso è cercare le potenzialità di ciascuno, le aree di eccellenza, e strutturare attività personalizzate affinché ciascuno </a:t>
            </a:r>
            <a:r>
              <a:rPr lang="it-IT" altLang="it-IT" sz="1600" dirty="0" smtClean="0">
                <a:latin typeface="Arial Narrow" pitchFamily="34" charset="0"/>
              </a:rPr>
              <a:t>raggiunga </a:t>
            </a:r>
            <a:r>
              <a:rPr lang="it-IT" altLang="it-IT" sz="1600" dirty="0">
                <a:latin typeface="Arial Narrow" pitchFamily="34" charset="0"/>
              </a:rPr>
              <a:t>il massimo obiettivo possibile dettato dalle proprie caratteristiche. </a:t>
            </a:r>
            <a:endParaRPr lang="it-IT" altLang="it-IT" sz="1600" dirty="0" smtClean="0">
              <a:latin typeface="Arial Narrow" pitchFamily="34" charset="0"/>
            </a:endParaRPr>
          </a:p>
          <a:p>
            <a:pPr>
              <a:defRPr/>
            </a:pPr>
            <a:r>
              <a:rPr lang="it-IT" altLang="it-IT" sz="1600" dirty="0" smtClean="0">
                <a:latin typeface="Arial Narrow" pitchFamily="34" charset="0"/>
              </a:rPr>
              <a:t>Prendendo </a:t>
            </a:r>
            <a:r>
              <a:rPr lang="it-IT" altLang="it-IT" sz="1600" dirty="0">
                <a:latin typeface="Arial Narrow" pitchFamily="34" charset="0"/>
              </a:rPr>
              <a:t>ad esempio la Scuola Primaria, se nei Programmi dell’85 gli alunni, considerati diversi in partenza, dovevano raggiungere i medesimi obiettivi anche con percorsi individualizzati, con la Riforma Moratti gli alunni possono raggiungere obiettivi differenti (personalizzati) anche attraverso percorsi differenti (individualizzati</a:t>
            </a:r>
            <a:r>
              <a:rPr lang="it-IT" altLang="it-IT" sz="1600" dirty="0" smtClean="0">
                <a:latin typeface="Arial Narrow" pitchFamily="34" charset="0"/>
              </a:rPr>
              <a:t>).</a:t>
            </a:r>
          </a:p>
          <a:p>
            <a:pPr>
              <a:defRPr/>
            </a:pPr>
            <a:endParaRPr lang="it-IT" altLang="it-IT" sz="1600" dirty="0">
              <a:latin typeface="Arial Narrow" pitchFamily="34" charset="0"/>
            </a:endParaRPr>
          </a:p>
          <a:p>
            <a:pPr marL="0" indent="0">
              <a:buFont typeface="Arial" charset="0"/>
              <a:buNone/>
              <a:defRPr/>
            </a:pPr>
            <a:r>
              <a:rPr lang="it-IT" altLang="it-IT" sz="1600" dirty="0" smtClean="0">
                <a:latin typeface="Arial Narrow" pitchFamily="34" charset="0"/>
              </a:rPr>
              <a:t>Si </a:t>
            </a:r>
            <a:r>
              <a:rPr lang="it-IT" altLang="it-IT" sz="1600" dirty="0">
                <a:latin typeface="Arial Narrow" pitchFamily="34" charset="0"/>
              </a:rPr>
              <a:t>potrebbe asserire che la parole-chiave dell’individualizzazione sia “uguaglianza”, mentre quella della personalizzazione sia “distinzione”.</a:t>
            </a:r>
            <a:endParaRPr lang="it-IT" altLang="it-IT" sz="16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3200" b="1" dirty="0">
                <a:latin typeface="Arial Narrow" pitchFamily="34" charset="0"/>
              </a:rPr>
              <a:t>Individualizzazione e personalizzazione</a:t>
            </a:r>
          </a:p>
        </p:txBody>
      </p:sp>
      <p:sp>
        <p:nvSpPr>
          <p:cNvPr id="17413"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9268B5FB-6B81-4E92-BF72-AA22E789DE5B}" type="slidenum">
              <a:rPr lang="it-IT" altLang="it-IT" sz="1200" smtClean="0">
                <a:solidFill>
                  <a:srgbClr val="898989"/>
                </a:solidFill>
              </a:rPr>
              <a:pPr>
                <a:spcBef>
                  <a:spcPct val="0"/>
                </a:spcBef>
                <a:buFontTx/>
                <a:buNone/>
              </a:pPr>
              <a:t>8</a:t>
            </a:fld>
            <a:endParaRPr lang="it-IT" altLang="it-IT" sz="1200" smtClean="0">
              <a:solidFill>
                <a:srgbClr val="898989"/>
              </a:solidFill>
            </a:endParaRPr>
          </a:p>
        </p:txBody>
      </p:sp>
    </p:spTree>
    <p:extLst>
      <p:ext uri="{BB962C8B-B14F-4D97-AF65-F5344CB8AC3E}">
        <p14:creationId xmlns:p14="http://schemas.microsoft.com/office/powerpoint/2010/main" val="29159308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egnaposto contenuto 2"/>
          <p:cNvSpPr>
            <a:spLocks noGrp="1"/>
          </p:cNvSpPr>
          <p:nvPr>
            <p:ph idx="1"/>
          </p:nvPr>
        </p:nvSpPr>
        <p:spPr>
          <a:xfrm>
            <a:off x="1672005" y="1600201"/>
            <a:ext cx="7252188" cy="4525963"/>
          </a:xfrm>
        </p:spPr>
        <p:txBody>
          <a:bodyPr/>
          <a:lstStyle/>
          <a:p>
            <a:r>
              <a:rPr lang="it-IT" altLang="it-IT" sz="2000" dirty="0" smtClean="0">
                <a:latin typeface="Arial Narrow" panose="020B0606020202030204" pitchFamily="34" charset="0"/>
              </a:rPr>
              <a:t>L’ </a:t>
            </a:r>
            <a:r>
              <a:rPr lang="it-IT" altLang="it-IT" sz="2000" b="1" dirty="0">
                <a:latin typeface="Arial Narrow" panose="020B0606020202030204" pitchFamily="34" charset="0"/>
              </a:rPr>
              <a:t>i</a:t>
            </a:r>
            <a:r>
              <a:rPr lang="it-IT" altLang="it-IT" sz="2000" b="1" dirty="0" smtClean="0">
                <a:latin typeface="Arial Narrow" panose="020B0606020202030204" pitchFamily="34" charset="0"/>
              </a:rPr>
              <a:t>ntegrazione</a:t>
            </a:r>
            <a:r>
              <a:rPr lang="it-IT" altLang="it-IT" sz="2000" dirty="0" smtClean="0">
                <a:latin typeface="Arial Narrow" panose="020B0606020202030204" pitchFamily="34" charset="0"/>
              </a:rPr>
              <a:t> prevede percorsi preordinati ad assorbire gli alunni con disabilità nelle classi «normali», «comuni» attraverso l’</a:t>
            </a:r>
            <a:r>
              <a:rPr lang="it-IT" altLang="it-IT" sz="2000" b="1" dirty="0" smtClean="0">
                <a:latin typeface="Arial Narrow" panose="020B0606020202030204" pitchFamily="34" charset="0"/>
              </a:rPr>
              <a:t>individualizzazione</a:t>
            </a:r>
            <a:r>
              <a:rPr lang="it-IT" altLang="it-IT" sz="2000" dirty="0" smtClean="0">
                <a:latin typeface="Arial Narrow" panose="020B0606020202030204" pitchFamily="34" charset="0"/>
              </a:rPr>
              <a:t> dei percorsi.</a:t>
            </a:r>
          </a:p>
          <a:p>
            <a:r>
              <a:rPr lang="it-IT" altLang="it-IT" sz="2000" dirty="0" smtClean="0">
                <a:latin typeface="Arial Narrow" panose="020B0606020202030204" pitchFamily="34" charset="0"/>
              </a:rPr>
              <a:t>La relazione tra integrazione e inclusione va colta in rapporto alla </a:t>
            </a:r>
            <a:r>
              <a:rPr lang="it-IT" altLang="it-IT" sz="2000" b="1" dirty="0" smtClean="0">
                <a:latin typeface="Arial Narrow" panose="020B0606020202030204" pitchFamily="34" charset="0"/>
              </a:rPr>
              <a:t>gradualità </a:t>
            </a:r>
            <a:r>
              <a:rPr lang="it-IT" altLang="it-IT" sz="2000" dirty="0" smtClean="0">
                <a:latin typeface="Arial Narrow" panose="020B0606020202030204" pitchFamily="34" charset="0"/>
              </a:rPr>
              <a:t>del processo </a:t>
            </a:r>
          </a:p>
          <a:p>
            <a:r>
              <a:rPr lang="it-IT" altLang="it-IT" sz="2000" dirty="0" smtClean="0">
                <a:latin typeface="Arial Narrow" panose="020B0606020202030204" pitchFamily="34" charset="0"/>
              </a:rPr>
              <a:t>L’</a:t>
            </a:r>
            <a:r>
              <a:rPr lang="it-IT" altLang="it-IT" sz="2000" b="1" dirty="0">
                <a:latin typeface="Arial Narrow" panose="020B0606020202030204" pitchFamily="34" charset="0"/>
              </a:rPr>
              <a:t>i</a:t>
            </a:r>
            <a:r>
              <a:rPr lang="it-IT" altLang="it-IT" sz="2000" b="1" dirty="0" smtClean="0">
                <a:latin typeface="Arial Narrow" panose="020B0606020202030204" pitchFamily="34" charset="0"/>
              </a:rPr>
              <a:t>nclusione</a:t>
            </a:r>
            <a:r>
              <a:rPr lang="it-IT" altLang="it-IT" sz="2000" dirty="0" smtClean="0">
                <a:latin typeface="Arial Narrow" panose="020B0606020202030204" pitchFamily="34" charset="0"/>
              </a:rPr>
              <a:t> è un esito successivo all’integrazione in termini in primo luogo di </a:t>
            </a:r>
            <a:r>
              <a:rPr lang="it-IT" altLang="it-IT" sz="2000" b="1" dirty="0" smtClean="0">
                <a:latin typeface="Arial Narrow" panose="020B0606020202030204" pitchFamily="34" charset="0"/>
              </a:rPr>
              <a:t>estensione</a:t>
            </a:r>
            <a:r>
              <a:rPr lang="it-IT" altLang="it-IT" sz="2000" dirty="0" smtClean="0">
                <a:latin typeface="Arial Narrow" panose="020B0606020202030204" pitchFamily="34" charset="0"/>
              </a:rPr>
              <a:t> del novero dei destinatari del riconoscimento delle posizioni di vantaggio. I soggetti attivi del diritto all’inclusione</a:t>
            </a:r>
            <a:r>
              <a:rPr lang="it-IT" altLang="it-IT" sz="2000" dirty="0">
                <a:latin typeface="Arial Narrow" panose="020B0606020202030204" pitchFamily="34" charset="0"/>
              </a:rPr>
              <a:t> </a:t>
            </a:r>
            <a:r>
              <a:rPr lang="it-IT" altLang="it-IT" sz="2000" dirty="0" smtClean="0">
                <a:latin typeface="Arial Narrow" panose="020B0606020202030204" pitchFamily="34" charset="0"/>
              </a:rPr>
              <a:t>non solo gli alunni con formale certificazione della disabilità, ma tutti gli alunni con le proprie specificità non solo attraverso l’</a:t>
            </a:r>
            <a:r>
              <a:rPr lang="it-IT" altLang="it-IT" sz="2000" b="1" dirty="0" smtClean="0">
                <a:latin typeface="Arial Narrow" panose="020B0606020202030204" pitchFamily="34" charset="0"/>
              </a:rPr>
              <a:t>individualizzazione, ma adottando elementi di personalizzazione.</a:t>
            </a:r>
            <a:r>
              <a:rPr lang="it-IT" altLang="it-IT" sz="2000" dirty="0" smtClean="0">
                <a:latin typeface="Arial Narrow" panose="020B0606020202030204" pitchFamily="34" charset="0"/>
              </a:rPr>
              <a:t> </a:t>
            </a:r>
          </a:p>
          <a:p>
            <a:endParaRPr lang="it-IT" altLang="it-IT" sz="1400" dirty="0" smtClean="0">
              <a:latin typeface="Arial Narrow" pitchFamily="34" charset="0"/>
            </a:endParaRPr>
          </a:p>
        </p:txBody>
      </p:sp>
      <p:sp>
        <p:nvSpPr>
          <p:cNvPr id="5" name="Rettangolo 4"/>
          <p:cNvSpPr/>
          <p:nvPr/>
        </p:nvSpPr>
        <p:spPr>
          <a:xfrm>
            <a:off x="0" y="1"/>
            <a:ext cx="1714500" cy="78581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it-IT" altLang="it-IT" sz="1200" smtClean="0">
              <a:solidFill>
                <a:srgbClr val="FFFFFF"/>
              </a:solidFill>
              <a:latin typeface="Arial Narrow" pitchFamily="34" charset="0"/>
            </a:endParaRPr>
          </a:p>
        </p:txBody>
      </p:sp>
      <p:sp>
        <p:nvSpPr>
          <p:cNvPr id="6" name="Rettangolo 5"/>
          <p:cNvSpPr/>
          <p:nvPr/>
        </p:nvSpPr>
        <p:spPr>
          <a:xfrm>
            <a:off x="1786305" y="1"/>
            <a:ext cx="7357696" cy="78581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it-IT" sz="4000" b="1" dirty="0" smtClean="0">
                <a:latin typeface="Arial Narrow" pitchFamily="34" charset="0"/>
              </a:rPr>
              <a:t>Integrazione/inclusione</a:t>
            </a:r>
            <a:endParaRPr lang="it-IT" sz="4000" b="1" dirty="0">
              <a:latin typeface="Arial Narrow" pitchFamily="34" charset="0"/>
            </a:endParaRPr>
          </a:p>
        </p:txBody>
      </p:sp>
      <p:sp>
        <p:nvSpPr>
          <p:cNvPr id="8197" name="Segnaposto numero diapositiva 9"/>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orbel" pitchFamily="34" charset="0"/>
              </a:defRPr>
            </a:lvl1pPr>
            <a:lvl2pPr marL="742950" indent="-285750">
              <a:spcBef>
                <a:spcPct val="20000"/>
              </a:spcBef>
              <a:buFont typeface="Arial" charset="0"/>
              <a:buChar char="–"/>
              <a:defRPr sz="2800">
                <a:solidFill>
                  <a:schemeClr val="tx1"/>
                </a:solidFill>
                <a:latin typeface="Corbel" pitchFamily="34" charset="0"/>
              </a:defRPr>
            </a:lvl2pPr>
            <a:lvl3pPr marL="1143000" indent="-228600">
              <a:spcBef>
                <a:spcPct val="20000"/>
              </a:spcBef>
              <a:buFont typeface="Arial" charset="0"/>
              <a:buChar char="•"/>
              <a:defRPr sz="2400">
                <a:solidFill>
                  <a:schemeClr val="tx1"/>
                </a:solidFill>
                <a:latin typeface="Corbel" pitchFamily="34" charset="0"/>
              </a:defRPr>
            </a:lvl3pPr>
            <a:lvl4pPr marL="1600200" indent="-228600">
              <a:spcBef>
                <a:spcPct val="20000"/>
              </a:spcBef>
              <a:buFont typeface="Arial" charset="0"/>
              <a:buChar char="–"/>
              <a:defRPr sz="2000">
                <a:solidFill>
                  <a:schemeClr val="tx1"/>
                </a:solidFill>
                <a:latin typeface="Corbel" pitchFamily="34" charset="0"/>
              </a:defRPr>
            </a:lvl4pPr>
            <a:lvl5pPr marL="2057400" indent="-228600">
              <a:spcBef>
                <a:spcPct val="20000"/>
              </a:spcBef>
              <a:buFont typeface="Arial" charset="0"/>
              <a:buChar char="»"/>
              <a:defRPr sz="2000">
                <a:solidFill>
                  <a:schemeClr val="tx1"/>
                </a:solidFill>
                <a:latin typeface="Corbel"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orbel"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orbel"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orbel"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orbel" pitchFamily="34" charset="0"/>
              </a:defRPr>
            </a:lvl9pPr>
          </a:lstStyle>
          <a:p>
            <a:pPr>
              <a:spcBef>
                <a:spcPct val="0"/>
              </a:spcBef>
              <a:buFontTx/>
              <a:buNone/>
            </a:pPr>
            <a:fld id="{76BCC179-4B16-460A-B644-5F6FED21585B}" type="slidenum">
              <a:rPr lang="it-IT" altLang="it-IT" sz="1200" smtClean="0">
                <a:solidFill>
                  <a:srgbClr val="898989"/>
                </a:solidFill>
              </a:rPr>
              <a:pPr>
                <a:spcBef>
                  <a:spcPct val="0"/>
                </a:spcBef>
                <a:buFontTx/>
                <a:buNone/>
              </a:pPr>
              <a:t>9</a:t>
            </a:fld>
            <a:endParaRPr lang="it-IT" altLang="it-IT" sz="1200" smtClean="0">
              <a:solidFill>
                <a:srgbClr val="898989"/>
              </a:solidFill>
            </a:endParaRPr>
          </a:p>
        </p:txBody>
      </p:sp>
    </p:spTree>
    <p:extLst>
      <p:ext uri="{BB962C8B-B14F-4D97-AF65-F5344CB8AC3E}">
        <p14:creationId xmlns:p14="http://schemas.microsoft.com/office/powerpoint/2010/main" val="3944412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4469</Words>
  <Application>Microsoft Office PowerPoint</Application>
  <PresentationFormat>Presentazione su schermo (4:3)</PresentationFormat>
  <Paragraphs>187</Paragraphs>
  <Slides>30</Slides>
  <Notes>0</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Tema di Office</vt:lpstr>
      <vt:lpstr>Parte XIII L’insegnante curricolare e i BES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Parte IX L’insegnante curricolare e i BES</dc:title>
  <dc:creator>Administrator</dc:creator>
  <cp:lastModifiedBy>Administrator</cp:lastModifiedBy>
  <cp:revision>12</cp:revision>
  <dcterms:created xsi:type="dcterms:W3CDTF">2017-12-06T05:15:04Z</dcterms:created>
  <dcterms:modified xsi:type="dcterms:W3CDTF">2019-12-16T16:54:35Z</dcterms:modified>
</cp:coreProperties>
</file>