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58" r:id="rId4"/>
    <p:sldId id="269" r:id="rId5"/>
    <p:sldId id="271" r:id="rId6"/>
    <p:sldId id="259" r:id="rId7"/>
    <p:sldId id="270" r:id="rId8"/>
    <p:sldId id="268"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4B6E89E-F67B-4077-9ED0-A62E95FE67BF}"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87304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B6E89E-F67B-4077-9ED0-A62E95FE67BF}"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93234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B6E89E-F67B-4077-9ED0-A62E95FE67BF}"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89053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B6E89E-F67B-4077-9ED0-A62E95FE67BF}"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98247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4B6E89E-F67B-4077-9ED0-A62E95FE67BF}" type="datetimeFigureOut">
              <a:rPr lang="it-IT" smtClean="0"/>
              <a:t>04/11/2019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89955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4B6E89E-F67B-4077-9ED0-A62E95FE67BF}" type="datetimeFigureOut">
              <a:rPr lang="it-IT" smtClean="0"/>
              <a:t>04/11/2019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385105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4B6E89E-F67B-4077-9ED0-A62E95FE67BF}" type="datetimeFigureOut">
              <a:rPr lang="it-IT" smtClean="0"/>
              <a:t>04/11/2019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96607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4B6E89E-F67B-4077-9ED0-A62E95FE67BF}" type="datetimeFigureOut">
              <a:rPr lang="it-IT" smtClean="0"/>
              <a:t>04/11/2019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786082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4B6E89E-F67B-4077-9ED0-A62E95FE67BF}" type="datetimeFigureOut">
              <a:rPr lang="it-IT" smtClean="0"/>
              <a:t>04/11/2019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169689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4B6E89E-F67B-4077-9ED0-A62E95FE67BF}" type="datetimeFigureOut">
              <a:rPr lang="it-IT" smtClean="0"/>
              <a:t>04/11/2019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4250206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4B6E89E-F67B-4077-9ED0-A62E95FE67BF}" type="datetimeFigureOut">
              <a:rPr lang="it-IT" smtClean="0"/>
              <a:t>04/11/2019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4FC0A9-0C8D-4E20-A67F-47EDCEF77472}" type="slidenum">
              <a:rPr lang="it-IT" smtClean="0"/>
              <a:t>‹N›</a:t>
            </a:fld>
            <a:endParaRPr lang="it-IT"/>
          </a:p>
        </p:txBody>
      </p:sp>
    </p:spTree>
    <p:extLst>
      <p:ext uri="{BB962C8B-B14F-4D97-AF65-F5344CB8AC3E}">
        <p14:creationId xmlns:p14="http://schemas.microsoft.com/office/powerpoint/2010/main" val="5044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6E89E-F67B-4077-9ED0-A62E95FE67BF}" type="datetimeFigureOut">
              <a:rPr lang="it-IT" smtClean="0"/>
              <a:t>04/11/2019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FC0A9-0C8D-4E20-A67F-47EDCEF77472}" type="slidenum">
              <a:rPr lang="it-IT" smtClean="0"/>
              <a:t>‹N›</a:t>
            </a:fld>
            <a:endParaRPr lang="it-IT"/>
          </a:p>
        </p:txBody>
      </p:sp>
    </p:spTree>
    <p:extLst>
      <p:ext uri="{BB962C8B-B14F-4D97-AF65-F5344CB8AC3E}">
        <p14:creationId xmlns:p14="http://schemas.microsoft.com/office/powerpoint/2010/main" val="93139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reccani.it/enciclopedia/concilio-vaticano-ii_%28Dizionario-di-Storia%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olo 1"/>
          <p:cNvSpPr>
            <a:spLocks noGrp="1"/>
          </p:cNvSpPr>
          <p:nvPr>
            <p:ph type="ctrTitle"/>
          </p:nvPr>
        </p:nvSpPr>
        <p:spPr>
          <a:xfrm>
            <a:off x="2329962" y="2000250"/>
            <a:ext cx="6169269" cy="1489075"/>
          </a:xfrm>
        </p:spPr>
        <p:txBody>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V</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La scuola inizia a cambiare</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47109"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A6CA866-0972-4F1E-B7CF-32EDED806EB4}"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47110"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242639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smtClean="0">
                <a:latin typeface="Arial Narrow" pitchFamily="34" charset="0"/>
              </a:rPr>
              <a:t>Sono costituiti gli organi collegiali della scuola, "al fine di realizzare" dice la legge all'articolo 1 "la partecipazione nella gestione della scuola dando ad essa il carattere di una comunità che interagisce con la più vasta comunità sociale e civica". Vengono previsti quattro livelli di partecipazione democratica: il circolo o istituto, il distretto scolastico, la provincia, infine la nazione intera.</a:t>
            </a:r>
          </a:p>
          <a:p>
            <a:pPr marL="0" indent="0">
              <a:buFont typeface="Arial" charset="0"/>
              <a:buNone/>
            </a:pPr>
            <a:r>
              <a:rPr lang="it-IT" altLang="it-IT" sz="1800" smtClean="0">
                <a:latin typeface="Arial Narrow" pitchFamily="34" charset="0"/>
              </a:rPr>
              <a:t>Gli organi collegiali che vengono costituiti a livello di circolo e di istituto (articoli 2-8) sono il Consiglio di classe o di interclasse, il Collegio dei docenti, il Consiglio d'istituto, la Giunta esecutiva, il Consiglio di disciplina degli alunni (oggi ridenominato "Commissione disciplinare") ed il Comitato di valutazione del servizio degli insegnanti. Tutte queste istituzioni, confermate dal Testo unico del 1994, sono ancora oggi esistenti e pienamente funzionanti.</a:t>
            </a:r>
          </a:p>
          <a:p>
            <a:pPr marL="0" indent="0">
              <a:buFont typeface="Arial" charset="0"/>
              <a:buNone/>
            </a:pPr>
            <a:r>
              <a:rPr lang="it-IT" altLang="it-IT" sz="1800" smtClean="0">
                <a:latin typeface="Arial Narrow" pitchFamily="34" charset="0"/>
              </a:rPr>
              <a:t>Il distretto scolastico, un comprensorio formato dai territori di uno o più comuni, a seconda della popolazione e del numero di istituti presenti, era retto da un Consiglio scolastico distrettuale che doveva essere il collante tra il mondo della scuola e la realtà sociale e produttiva del territorio. Dalla sua abolizione del 2001 indica semplicemente un'area geografica comprendente alcune scuole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 Decreti delegati del 1974</a:t>
            </a:r>
          </a:p>
        </p:txBody>
      </p:sp>
      <p:sp>
        <p:nvSpPr>
          <p:cNvPr id="5120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67FAF32B-410C-486F-ABEB-03901C5C153F}"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2807454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smtClean="0">
                <a:latin typeface="Arial Narrow" pitchFamily="34" charset="0"/>
              </a:rPr>
              <a:t>A livello nazionale, invece, i provvedimenti delegati istituirono il Consiglio nazionale della pubblica istruzione (articolo 16),[9] che doveva assommare le funzioni del Consiglio superiore della pubblica istruzione (fondato nel 1859), del Consiglio superiore delle antichità e belle arti (fondato nel 1907) e del Consiglio di disciplina (fondato nel 1947). Questo organismo consultivo del Ministero della Pubblica Istruzione fu sostituito dalla riforma del 1999 con un nuovo Consiglio superiore della pubblica istruzione, più snello (i componenti risultavano dimezzati).</a:t>
            </a:r>
          </a:p>
          <a:p>
            <a:pPr marL="0" indent="0">
              <a:buFont typeface="Arial" charset="0"/>
              <a:buNone/>
            </a:pPr>
            <a:r>
              <a:rPr lang="it-IT" altLang="it-IT" sz="1800" smtClean="0">
                <a:latin typeface="Arial Narrow" pitchFamily="34" charset="0"/>
              </a:rPr>
              <a:t>I decreti delegati riconoscono il diritto di assemblea di insegnanti, genitori e studenti.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 Decreti delegati del 1974</a:t>
            </a:r>
          </a:p>
        </p:txBody>
      </p:sp>
      <p:sp>
        <p:nvSpPr>
          <p:cNvPr id="5222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70DE747-592C-4192-A1FF-B8B1393C19EC}"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4035619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defRPr/>
            </a:pPr>
            <a:r>
              <a:rPr lang="it-IT" altLang="it-IT" sz="1800" dirty="0">
                <a:latin typeface="Arial Narrow" pitchFamily="34" charset="0"/>
              </a:rPr>
              <a:t>L</a:t>
            </a:r>
            <a:r>
              <a:rPr lang="it-IT" altLang="it-IT" sz="1800" dirty="0" smtClean="0">
                <a:latin typeface="Arial Narrow" pitchFamily="34" charset="0"/>
              </a:rPr>
              <a:t>a funzione del docente è "intesa come esplicazione essenziale dell'attività di trasmissione della cultura, di contributo alla rielaborazione di essa e di impulso alla partecipazione dei giovani a tale processo e alla formazione umana e critica della loro personalità". I ruoli del docente di ogni ordine e grado sono così schematizzati:[10]</a:t>
            </a:r>
          </a:p>
          <a:p>
            <a:pPr>
              <a:defRPr/>
            </a:pPr>
            <a:r>
              <a:rPr lang="it-IT" altLang="it-IT" sz="1800" dirty="0" smtClean="0">
                <a:latin typeface="Arial Narrow" pitchFamily="34" charset="0"/>
              </a:rPr>
              <a:t>"</a:t>
            </a:r>
            <a:r>
              <a:rPr lang="it-IT" altLang="it-IT" sz="1800" dirty="0" err="1" smtClean="0">
                <a:latin typeface="Arial Narrow" pitchFamily="34" charset="0"/>
              </a:rPr>
              <a:t>cur</a:t>
            </a:r>
            <a:r>
              <a:rPr lang="it-IT" altLang="it-IT" sz="1800" dirty="0" smtClean="0">
                <a:latin typeface="Arial Narrow" pitchFamily="34" charset="0"/>
              </a:rPr>
              <a:t>[are] il proprio aggiornamento culturale e professionale";</a:t>
            </a:r>
          </a:p>
          <a:p>
            <a:pPr>
              <a:defRPr/>
            </a:pPr>
            <a:r>
              <a:rPr lang="it-IT" altLang="it-IT" sz="1800" dirty="0" smtClean="0">
                <a:latin typeface="Arial Narrow" pitchFamily="34" charset="0"/>
              </a:rPr>
              <a:t>"</a:t>
            </a:r>
            <a:r>
              <a:rPr lang="it-IT" altLang="it-IT" sz="1800" dirty="0" err="1" smtClean="0">
                <a:latin typeface="Arial Narrow" pitchFamily="34" charset="0"/>
              </a:rPr>
              <a:t>partecip</a:t>
            </a:r>
            <a:r>
              <a:rPr lang="it-IT" altLang="it-IT" sz="1800" dirty="0" smtClean="0">
                <a:latin typeface="Arial Narrow" pitchFamily="34" charset="0"/>
              </a:rPr>
              <a:t>[are] alle riunioni degli organi collegiali di cui fanno parte";</a:t>
            </a:r>
          </a:p>
          <a:p>
            <a:pPr>
              <a:defRPr/>
            </a:pPr>
            <a:r>
              <a:rPr lang="it-IT" altLang="it-IT" sz="1800" dirty="0" smtClean="0">
                <a:latin typeface="Arial Narrow" pitchFamily="34" charset="0"/>
              </a:rPr>
              <a:t>"</a:t>
            </a:r>
            <a:r>
              <a:rPr lang="it-IT" altLang="it-IT" sz="1800" dirty="0" err="1" smtClean="0">
                <a:latin typeface="Arial Narrow" pitchFamily="34" charset="0"/>
              </a:rPr>
              <a:t>partecip</a:t>
            </a:r>
            <a:r>
              <a:rPr lang="it-IT" altLang="it-IT" sz="1800" dirty="0" smtClean="0">
                <a:latin typeface="Arial Narrow" pitchFamily="34" charset="0"/>
              </a:rPr>
              <a:t>[are] alla realizzazione delle iniziative educative della scuola";</a:t>
            </a:r>
          </a:p>
          <a:p>
            <a:pPr>
              <a:defRPr/>
            </a:pPr>
            <a:r>
              <a:rPr lang="it-IT" altLang="it-IT" sz="1800" dirty="0" smtClean="0">
                <a:latin typeface="Arial Narrow" pitchFamily="34" charset="0"/>
              </a:rPr>
              <a:t>"</a:t>
            </a:r>
            <a:r>
              <a:rPr lang="it-IT" altLang="it-IT" sz="1800" dirty="0" err="1" smtClean="0">
                <a:latin typeface="Arial Narrow" pitchFamily="34" charset="0"/>
              </a:rPr>
              <a:t>cur</a:t>
            </a:r>
            <a:r>
              <a:rPr lang="it-IT" altLang="it-IT" sz="1800" dirty="0" smtClean="0">
                <a:latin typeface="Arial Narrow" pitchFamily="34" charset="0"/>
              </a:rPr>
              <a:t>[are] i rapporti con i genitori degli alunni delle rispettive classi";</a:t>
            </a:r>
          </a:p>
          <a:p>
            <a:pPr>
              <a:defRPr/>
            </a:pPr>
            <a:r>
              <a:rPr lang="it-IT" altLang="it-IT" sz="1800" dirty="0" smtClean="0">
                <a:latin typeface="Arial Narrow" pitchFamily="34" charset="0"/>
              </a:rPr>
              <a:t>"</a:t>
            </a:r>
            <a:r>
              <a:rPr lang="it-IT" altLang="it-IT" sz="1800" dirty="0" err="1" smtClean="0">
                <a:latin typeface="Arial Narrow" pitchFamily="34" charset="0"/>
              </a:rPr>
              <a:t>partecip</a:t>
            </a:r>
            <a:r>
              <a:rPr lang="it-IT" altLang="it-IT" sz="1800" dirty="0" smtClean="0">
                <a:latin typeface="Arial Narrow" pitchFamily="34" charset="0"/>
              </a:rPr>
              <a:t>[are] ai lavori delle commissioni di esame e di concorso di cui siano stati nominati componenti".</a:t>
            </a:r>
          </a:p>
          <a:p>
            <a:pPr marL="0" indent="0">
              <a:buFont typeface="Arial" charset="0"/>
              <a:buNone/>
              <a:defRPr/>
            </a:pPr>
            <a:r>
              <a:rPr lang="it-IT" altLang="it-IT" sz="1800" dirty="0" smtClean="0">
                <a:latin typeface="Arial Narrow" pitchFamily="34" charset="0"/>
              </a:rPr>
              <a:t>Sono riconosciute le sperimentazioni nella scuola, intese</a:t>
            </a:r>
          </a:p>
          <a:p>
            <a:pPr marL="0" indent="0">
              <a:buFont typeface="Arial" charset="0"/>
              <a:buNone/>
              <a:defRPr/>
            </a:pPr>
            <a:r>
              <a:rPr lang="it-IT" altLang="it-IT" sz="1800" dirty="0" smtClean="0">
                <a:latin typeface="Arial Narrow" pitchFamily="34" charset="0"/>
              </a:rPr>
              <a:t>"come ricerca e realizzazione di innovazioni sul piano metodologico-didattico";</a:t>
            </a:r>
          </a:p>
          <a:p>
            <a:pPr marL="0" indent="0">
              <a:buFont typeface="Arial" charset="0"/>
              <a:buNone/>
              <a:defRPr/>
            </a:pPr>
            <a:r>
              <a:rPr lang="it-IT" altLang="it-IT" sz="1800" dirty="0" smtClean="0">
                <a:latin typeface="Arial Narrow" pitchFamily="34" charset="0"/>
              </a:rPr>
              <a:t>"come ricerca e realizzazione di innovazioni degli ordinamenti e delle strutture esistenti".</a:t>
            </a:r>
          </a:p>
          <a:p>
            <a:pPr marL="0" indent="0">
              <a:buFont typeface="Arial" charset="0"/>
              <a:buNone/>
              <a:defRPr/>
            </a:pPr>
            <a:r>
              <a:rPr lang="it-IT" altLang="it-IT" sz="1800" dirty="0" smtClean="0">
                <a:latin typeface="Arial Narrow" pitchFamily="34" charset="0"/>
              </a:rPr>
              <a:t>Vengono riconosciuti due tipi di sperimentazione: quella metodologico-didattica e quella di ordinamento e strutture. La prima è stata assegnata alla sensibilità dei singoli insegnanti, non presenta oneri per lo Stato ed è tuttora praticata a discrezione dei docenti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 Decreti delegati del 1974</a:t>
            </a:r>
          </a:p>
        </p:txBody>
      </p:sp>
      <p:sp>
        <p:nvSpPr>
          <p:cNvPr id="5325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C790E55-9E06-452E-8223-874DAA2205F4}"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1094233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smtClean="0">
                <a:latin typeface="Arial Narrow" pitchFamily="34" charset="0"/>
              </a:rPr>
              <a:t>«L'accesso  ai  ruoli del personale insegnante ed educativo ha luogo mediante  concorsi  per  titoli ed esami e mediante concorsi per soli titoli».</a:t>
            </a:r>
          </a:p>
          <a:p>
            <a:pPr marL="0" indent="0">
              <a:buFont typeface="Arial" charset="0"/>
              <a:buNone/>
            </a:pPr>
            <a:r>
              <a:rPr lang="it-IT" altLang="it-IT" sz="1800" smtClean="0">
                <a:latin typeface="Arial Narrow" pitchFamily="34" charset="0"/>
              </a:rPr>
              <a:t>«</a:t>
            </a:r>
            <a:r>
              <a:rPr lang="it-IT" altLang="it-IT" sz="1800" smtClean="0"/>
              <a:t>Il personale docente può chiedere la valutazione del servizio prestato per un periodo non superiore all'ultimo triennio. La valutazione e' motivata tenendo conto delle qualità intellettuali, della preparazione culturale e professionale, anche con riferimento a eventuali pubblicazioni, della diligenza, del comportamento nella scuola, dell'efficacia dell'azione educativa e didattica, delle eventuali sanzioni disciplinari, dell'attività di aggiornamento, della partecipazione ad attività di sperimentazione, della collaborazione con altri docenti e con gli organi della scuola, dei rapporti con le famiglie degli alunni, nonché di attività' speciali nell'ambito scolastico e di ogni altro elemento che valga a delineare le caratteristiche e le attitudini personali, in relazione alla funzione docente. Essa non si conclude con giudizio complessivo, ne' analitico, ne' sintetico e non è traducibile in punteggio.</a:t>
            </a:r>
          </a:p>
          <a:p>
            <a:pPr marL="0" indent="0">
              <a:buFont typeface="Arial" charset="0"/>
              <a:buNone/>
            </a:pPr>
            <a:r>
              <a:rPr lang="it-IT" altLang="it-IT" sz="1800" smtClean="0"/>
              <a:t>Sono abrogate le disposizioni concernenti le note di qualifica del personale docente»</a:t>
            </a:r>
            <a:endParaRPr lang="it-IT" altLang="it-IT" sz="1800" smtClean="0">
              <a:latin typeface="Arial Narrow" pitchFamily="34" charset="0"/>
            </a:endParaRPr>
          </a:p>
          <a:p>
            <a:pPr marL="0" indent="0">
              <a:buFont typeface="Arial" charset="0"/>
              <a:buNone/>
            </a:pPr>
            <a:endParaRPr lang="it-IT" altLang="it-IT" sz="180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 Decreti delegati del 1974</a:t>
            </a:r>
          </a:p>
        </p:txBody>
      </p:sp>
      <p:sp>
        <p:nvSpPr>
          <p:cNvPr id="542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929BB25-7CC2-4743-907C-44E8EF774457}"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4231540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altLang="it-IT" sz="1800" dirty="0" smtClean="0">
                <a:latin typeface="Arial Narrow" pitchFamily="34" charset="0"/>
              </a:rPr>
              <a:t>Allo scopo di sostenere il «diritto-dovere» all’aggiornamento del personale scolastico, sono istituiti tre Enti:</a:t>
            </a:r>
          </a:p>
          <a:p>
            <a:pPr>
              <a:defRPr/>
            </a:pPr>
            <a:r>
              <a:rPr lang="it-IT" altLang="it-IT" sz="1800" dirty="0" smtClean="0">
                <a:latin typeface="Arial Narrow" pitchFamily="34" charset="0"/>
              </a:rPr>
              <a:t>gli Istituti regionali di ricerca, sperimentazione e aggiornamento educativi (IRRSAE);</a:t>
            </a:r>
          </a:p>
          <a:p>
            <a:pPr>
              <a:defRPr/>
            </a:pPr>
            <a:r>
              <a:rPr lang="it-IT" altLang="it-IT" sz="1800" dirty="0" smtClean="0">
                <a:latin typeface="Arial Narrow" pitchFamily="34" charset="0"/>
              </a:rPr>
              <a:t>il Centro Europeo per l'Educazione (CEDE);</a:t>
            </a:r>
          </a:p>
          <a:p>
            <a:pPr>
              <a:defRPr/>
            </a:pPr>
            <a:r>
              <a:rPr lang="it-IT" altLang="it-IT" sz="1800" dirty="0" smtClean="0">
                <a:latin typeface="Arial Narrow" pitchFamily="34" charset="0"/>
              </a:rPr>
              <a:t>la Biblioteca di documentazione pedagogica (</a:t>
            </a:r>
            <a:r>
              <a:rPr lang="it-IT" altLang="it-IT" sz="1800" dirty="0" err="1" smtClean="0">
                <a:latin typeface="Arial Narrow" pitchFamily="34" charset="0"/>
              </a:rPr>
              <a:t>BDP</a:t>
            </a:r>
            <a:r>
              <a:rPr lang="it-IT" altLang="it-IT" sz="1800" dirty="0" smtClean="0">
                <a:latin typeface="Arial Narrow" pitchFamily="34" charset="0"/>
              </a:rPr>
              <a:t>)</a:t>
            </a:r>
          </a:p>
          <a:p>
            <a:pPr marL="0" indent="0">
              <a:buFont typeface="Arial" charset="0"/>
              <a:buNone/>
              <a:defRPr/>
            </a:pPr>
            <a:r>
              <a:rPr lang="it-IT" altLang="it-IT" sz="1800" dirty="0" smtClean="0">
                <a:latin typeface="Arial Narrow" pitchFamily="34" charset="0"/>
              </a:rPr>
              <a:t>Gli IRRSAE furono istituiti in ogni capoluogo di regione, presso gli USR, con le finalità di:</a:t>
            </a:r>
          </a:p>
          <a:p>
            <a:pPr>
              <a:defRPr/>
            </a:pPr>
            <a:r>
              <a:rPr lang="it-IT" altLang="it-IT" sz="1800" dirty="0" smtClean="0">
                <a:latin typeface="Arial Narrow" pitchFamily="34" charset="0"/>
              </a:rPr>
              <a:t>raccogliere, elaborare e diffondere la documentazione pedagogico-didattica</a:t>
            </a:r>
          </a:p>
          <a:p>
            <a:pPr>
              <a:defRPr/>
            </a:pPr>
            <a:r>
              <a:rPr lang="it-IT" altLang="it-IT" sz="1800" dirty="0" smtClean="0">
                <a:latin typeface="Arial Narrow" pitchFamily="34" charset="0"/>
              </a:rPr>
              <a:t>condurre studi e ricerche in campo educativo</a:t>
            </a:r>
          </a:p>
          <a:p>
            <a:pPr>
              <a:defRPr/>
            </a:pPr>
            <a:r>
              <a:rPr lang="it-IT" altLang="it-IT" sz="1800" dirty="0" smtClean="0">
                <a:latin typeface="Arial Narrow" pitchFamily="34" charset="0"/>
              </a:rPr>
              <a:t>promuovere ed assistere l'attuazione di progetti di sperimentazione cui collaborino più istituzioni scolastiche</a:t>
            </a:r>
          </a:p>
          <a:p>
            <a:pPr>
              <a:defRPr/>
            </a:pPr>
            <a:r>
              <a:rPr lang="it-IT" altLang="it-IT" sz="1800" dirty="0" smtClean="0">
                <a:latin typeface="Arial Narrow" pitchFamily="34" charset="0"/>
              </a:rPr>
              <a:t>organizzare ed attuare iniziative di aggiornamento per il personale direttivo e docente della scuola</a:t>
            </a:r>
          </a:p>
          <a:p>
            <a:pPr>
              <a:defRPr/>
            </a:pPr>
            <a:r>
              <a:rPr lang="it-IT" altLang="it-IT" sz="1800" dirty="0" smtClean="0">
                <a:latin typeface="Arial Narrow" pitchFamily="34" charset="0"/>
              </a:rPr>
              <a:t>fornire consulenza tecnica sui progetti di sperimentazione e sui programmi, sui metodi e sui servizi di aggiornamento culturale e professionale dei docenti e collaborare all'attuazione delle relative iniziative promosse a livello locale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 Decreti delegati del 1974</a:t>
            </a:r>
          </a:p>
        </p:txBody>
      </p:sp>
      <p:sp>
        <p:nvSpPr>
          <p:cNvPr id="553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54ECF25-8AA4-4E28-96E2-A493300BF818}"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extLst>
      <p:ext uri="{BB962C8B-B14F-4D97-AF65-F5344CB8AC3E}">
        <p14:creationId xmlns:p14="http://schemas.microsoft.com/office/powerpoint/2010/main" val="4248255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smtClean="0">
                <a:latin typeface="Arial Narrow" pitchFamily="34" charset="0"/>
              </a:rPr>
              <a:t>Il CEDE fu trasformato dal D. lgs 258/1999 in Istituto nazionale per la valutazione del sistema dell'istruzione, meglio noto come INVALSI. Questo ente funziona attualmente a pieno regime, e dal 2007 (legge 176/2007)[35] ha ottenuto l'incarico di redigere i famosi Test INVALSI, che dovrebbero contribuire all'elaborazione di una valutazione omogenea degli alunni su tutto il territorio nazionale nei vari gradi dell'istruzione.</a:t>
            </a:r>
          </a:p>
          <a:p>
            <a:pPr marL="0" indent="0">
              <a:buFont typeface="Arial" charset="0"/>
              <a:buNone/>
            </a:pPr>
            <a:r>
              <a:rPr lang="it-IT" altLang="it-IT" sz="1800" smtClean="0">
                <a:latin typeface="Arial Narrow" pitchFamily="34" charset="0"/>
              </a:rPr>
              <a:t>Contestualmente, il DPR 419/1974 dichiarava aboliti i Centri didattici nazionali e provinciali, ampiamente aboliti dai nuovi organi costituiti. I Centri didattici erano stati istituiti nel 1941 dall'allora ministro Giuseppe Bottai, ed avevano continuato a funzionare incessantemente negli anni cinquanta e sessanta. Il loro personale fu reintegrato alle dipendenze del Ministero e gli anni di servizio presso i Centri didattici riconosciuti.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 Decreti delegati del 1974</a:t>
            </a:r>
          </a:p>
        </p:txBody>
      </p:sp>
      <p:sp>
        <p:nvSpPr>
          <p:cNvPr id="563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14382B7-5DDD-414C-8448-E6A86F3CF1F2}"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2265487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«La scuola non può essere inventata né fatta sorgere dal nulla. Nell’ordine della vita che si ricompone, dopo la guerra, si rileva che la scuola è l’istituzione che più lentamente e più difficilmente riacquista il suo ritmo e il suo vigore. Forse per questa ragione è costante presso tutti i popoli e in ogni tempo il proposito di circondare le istituzioni educative di cure riformatrici»</a:t>
            </a:r>
          </a:p>
          <a:p>
            <a:pPr marL="0" indent="0" algn="r">
              <a:buFont typeface="Arial" charset="0"/>
              <a:buNone/>
            </a:pPr>
            <a:r>
              <a:rPr lang="it-IT" altLang="it-IT" sz="1800" dirty="0" smtClean="0">
                <a:latin typeface="Arial" panose="020B0604020202020204" pitchFamily="34" charset="0"/>
                <a:cs typeface="Arial" panose="020B0604020202020204" pitchFamily="34" charset="0"/>
              </a:rPr>
              <a:t>Guido Gonella, ministro della Pubblica Istruzione, </a:t>
            </a:r>
          </a:p>
          <a:p>
            <a:pPr marL="0" indent="0" algn="r">
              <a:buFont typeface="Arial" charset="0"/>
              <a:buNone/>
            </a:pPr>
            <a:r>
              <a:rPr lang="it-IT" altLang="it-IT" sz="1800" dirty="0" smtClean="0">
                <a:latin typeface="Arial" panose="020B0604020202020204" pitchFamily="34" charset="0"/>
                <a:cs typeface="Arial" panose="020B0604020202020204" pitchFamily="34" charset="0"/>
              </a:rPr>
              <a:t>in Senato, 24 ottobre 1949</a:t>
            </a:r>
          </a:p>
          <a:p>
            <a:pPr marL="0" indent="0" algn="just">
              <a:buFont typeface="Arial" charset="0"/>
              <a:buNone/>
            </a:pPr>
            <a:r>
              <a:rPr lang="it-IT" altLang="it-IT" sz="1800" dirty="0" smtClean="0">
                <a:latin typeface="Arial" panose="020B0604020202020204" pitchFamily="34" charset="0"/>
                <a:cs typeface="Arial" panose="020B0604020202020204" pitchFamily="34" charset="0"/>
              </a:rPr>
              <a:t>La scuola dei primi anni del dopoguerra mantiene, sostanzialmente, l’impianto tradizionale «gentiliano». La stessa revisione dei programmi delle scuole elementari, affidati alla Commissione  </a:t>
            </a:r>
            <a:r>
              <a:rPr lang="it-IT" altLang="it-IT" sz="1800" dirty="0" err="1" smtClean="0">
                <a:latin typeface="Arial" panose="020B0604020202020204" pitchFamily="34" charset="0"/>
                <a:cs typeface="Arial" panose="020B0604020202020204" pitchFamily="34" charset="0"/>
              </a:rPr>
              <a:t>Washburne</a:t>
            </a:r>
            <a:r>
              <a:rPr lang="it-IT" altLang="it-IT" sz="1800" dirty="0" smtClean="0">
                <a:latin typeface="Arial" panose="020B0604020202020204" pitchFamily="34" charset="0"/>
                <a:cs typeface="Arial" panose="020B0604020202020204" pitchFamily="34" charset="0"/>
              </a:rPr>
              <a:t>, si tradusse in un ritorno ai programmi Lombardo Radice, depurandoli dalle incrostazioni fascistizzanti della revisione operata nel 1934.</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scuola che cambia</a:t>
            </a:r>
          </a:p>
        </p:txBody>
      </p:sp>
      <p:sp>
        <p:nvSpPr>
          <p:cNvPr id="4813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D1F63CC-C0C9-45BB-A8EB-BF5E291BA88E}"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extLst>
      <p:ext uri="{BB962C8B-B14F-4D97-AF65-F5344CB8AC3E}">
        <p14:creationId xmlns:p14="http://schemas.microsoft.com/office/powerpoint/2010/main" val="3750317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dirty="0" smtClean="0">
                <a:latin typeface="Arial" panose="020B0604020202020204" pitchFamily="34" charset="0"/>
                <a:cs typeface="Arial" panose="020B0604020202020204" pitchFamily="34" charset="0"/>
              </a:rPr>
              <a:t>Nel 1955 i programmi Gentile, defascistizzati dalla Commissione  </a:t>
            </a:r>
            <a:r>
              <a:rPr lang="it-IT" altLang="it-IT" sz="1800" dirty="0" err="1" smtClean="0">
                <a:latin typeface="Arial" panose="020B0604020202020204" pitchFamily="34" charset="0"/>
                <a:cs typeface="Arial" panose="020B0604020202020204" pitchFamily="34" charset="0"/>
              </a:rPr>
              <a:t>Washburne</a:t>
            </a:r>
            <a:r>
              <a:rPr lang="it-IT" altLang="it-IT" sz="1800" dirty="0">
                <a:latin typeface="Arial" panose="020B0604020202020204" pitchFamily="34" charset="0"/>
                <a:cs typeface="Arial" panose="020B0604020202020204" pitchFamily="34" charset="0"/>
              </a:rPr>
              <a:t>,</a:t>
            </a:r>
            <a:r>
              <a:rPr lang="it-IT" altLang="it-IT" sz="1800" dirty="0" smtClean="0">
                <a:latin typeface="Arial" panose="020B0604020202020204" pitchFamily="34" charset="0"/>
                <a:cs typeface="Arial" panose="020B0604020202020204" pitchFamily="34" charset="0"/>
              </a:rPr>
              <a:t> sono sostituiti dai programmi Ermini. Vi è un alleggerimento degli obiettivi didattici e la separazione tra la parte contenutistica, prescrittiva, indicazioni metodologiche:</a:t>
            </a:r>
          </a:p>
          <a:p>
            <a:pPr marL="0" indent="0">
              <a:buFont typeface="Arial" charset="0"/>
              <a:buNone/>
            </a:pPr>
            <a:r>
              <a:rPr lang="it-IT" altLang="it-IT" sz="1800" dirty="0" smtClean="0">
                <a:latin typeface="Arial" panose="020B0604020202020204" pitchFamily="34" charset="0"/>
                <a:cs typeface="Arial" panose="020B0604020202020204" pitchFamily="34" charset="0"/>
              </a:rPr>
              <a:t>« I programmi hanno carattere normativo e prescrivono il grado di preparazione che l'alunno deve raggiungere: ciò per assicurare alla totalità dei cittadini quella formazione basilare della intelligenza e del carattere, che è condizione per un'effettiva e consapevole partecipazione alla vita della società e dello Stato. Questa formazione… ha, per dettato esplicito della legge, come suo fondamento e coronamento l'insegnamento della dottrina cattolica»</a:t>
            </a:r>
          </a:p>
          <a:p>
            <a:pPr marL="0" indent="0">
              <a:buFont typeface="Arial" charset="0"/>
              <a:buNone/>
            </a:pPr>
            <a:r>
              <a:rPr lang="it-IT" altLang="it-IT" sz="1800" dirty="0" smtClean="0">
                <a:latin typeface="Arial" panose="020B0604020202020204" pitchFamily="34" charset="0"/>
                <a:cs typeface="Arial" panose="020B0604020202020204" pitchFamily="34" charset="0"/>
              </a:rPr>
              <a:t>«Le indicazioni attinenti al secondo aspetto dei programmi (la via o metodo da seguire per il raggiungimento degli scopi dell'istruzione primaria) non hanno il medesimo carattere normativo delle precedenti; poiché lo Stato, se ha il diritto e il dovere di richiedere l'istruzione obbligatoria, non ha una propria metodologia educativa»</a:t>
            </a:r>
          </a:p>
          <a:p>
            <a:pPr marL="0" indent="0">
              <a:buFont typeface="Arial" charset="0"/>
              <a:buNone/>
            </a:pPr>
            <a:r>
              <a:rPr lang="it-IT" altLang="it-IT" sz="1800" dirty="0" smtClean="0">
                <a:latin typeface="Arial" panose="020B0604020202020204" pitchFamily="34" charset="0"/>
                <a:cs typeface="Arial" panose="020B0604020202020204" pitchFamily="34" charset="0"/>
              </a:rPr>
              <a:t>La terza parte contiene «suggerimenti desunti dalla migliore esperienza scolastica e didattica».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scuola che cambia</a:t>
            </a:r>
          </a:p>
        </p:txBody>
      </p:sp>
      <p:sp>
        <p:nvSpPr>
          <p:cNvPr id="4813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D1F63CC-C0C9-45BB-A8EB-BF5E291BA88E}"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885143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Autofit/>
          </a:bodyPr>
          <a:lstStyle/>
          <a:p>
            <a:pPr marL="0" indent="0">
              <a:buNone/>
              <a:defRPr/>
            </a:pPr>
            <a:r>
              <a:rPr lang="it-IT" altLang="it-IT" sz="1400" dirty="0" smtClean="0">
                <a:latin typeface="Arial" panose="020B0604020202020204" pitchFamily="34" charset="0"/>
                <a:cs typeface="Arial" panose="020B0604020202020204" pitchFamily="34" charset="0"/>
              </a:rPr>
              <a:t>Nei </a:t>
            </a:r>
            <a:r>
              <a:rPr lang="it-IT" altLang="it-IT" sz="1400" dirty="0">
                <a:latin typeface="Arial" panose="020B0604020202020204" pitchFamily="34" charset="0"/>
                <a:cs typeface="Arial" panose="020B0604020202020204" pitchFamily="34" charset="0"/>
              </a:rPr>
              <a:t>primi anni degli anni sessanta l'economia italiana giunge al suo massimo livello di espansione, dando luogo al fenomeno noto come il "miracolo economico</a:t>
            </a:r>
            <a:r>
              <a:rPr lang="it-IT" altLang="it-IT" sz="1400" dirty="0" smtClean="0">
                <a:latin typeface="Arial" panose="020B0604020202020204" pitchFamily="34" charset="0"/>
                <a:cs typeface="Arial" panose="020B0604020202020204" pitchFamily="34" charset="0"/>
              </a:rPr>
              <a:t>". L'imponente </a:t>
            </a:r>
            <a:r>
              <a:rPr lang="it-IT" altLang="it-IT" sz="1400" dirty="0">
                <a:latin typeface="Arial" panose="020B0604020202020204" pitchFamily="34" charset="0"/>
                <a:cs typeface="Arial" panose="020B0604020202020204" pitchFamily="34" charset="0"/>
              </a:rPr>
              <a:t>ripresa espansiva italiana, che a partire dal 1956 aveva avuto come principale elemento propulsore le esportazioni, si caratterizza attraverso una sostanziale stabilità dei </a:t>
            </a:r>
            <a:r>
              <a:rPr lang="it-IT" altLang="it-IT" sz="1400" dirty="0" smtClean="0">
                <a:latin typeface="Arial" panose="020B0604020202020204" pitchFamily="34" charset="0"/>
                <a:cs typeface="Arial" panose="020B0604020202020204" pitchFamily="34" charset="0"/>
              </a:rPr>
              <a:t>prezzi, </a:t>
            </a:r>
            <a:r>
              <a:rPr lang="it-IT" altLang="it-IT" sz="1400" dirty="0">
                <a:latin typeface="Arial" panose="020B0604020202020204" pitchFamily="34" charset="0"/>
                <a:cs typeface="Arial" panose="020B0604020202020204" pitchFamily="34" charset="0"/>
              </a:rPr>
              <a:t>una quasi totale assenza di squilibri nella bilancia dei </a:t>
            </a:r>
            <a:r>
              <a:rPr lang="it-IT" altLang="it-IT" sz="1400" dirty="0" smtClean="0">
                <a:latin typeface="Arial" panose="020B0604020202020204" pitchFamily="34" charset="0"/>
                <a:cs typeface="Arial" panose="020B0604020202020204" pitchFamily="34" charset="0"/>
              </a:rPr>
              <a:t>pagamenti, una forte espansione  dell’occupazione..  Il </a:t>
            </a:r>
            <a:r>
              <a:rPr lang="it-IT" altLang="it-IT" sz="1400" dirty="0">
                <a:latin typeface="Arial" panose="020B0604020202020204" pitchFamily="34" charset="0"/>
                <a:cs typeface="Arial" panose="020B0604020202020204" pitchFamily="34" charset="0"/>
              </a:rPr>
              <a:t>reddito nazionale netto, a valori costanti, tra il 1959 e il 1964, avrà un incremento del 32,3</a:t>
            </a:r>
            <a:r>
              <a:rPr lang="it-IT" altLang="it-IT" sz="1400" dirty="0" smtClean="0">
                <a:latin typeface="Arial" panose="020B0604020202020204" pitchFamily="34" charset="0"/>
                <a:cs typeface="Arial" panose="020B0604020202020204" pitchFamily="34" charset="0"/>
              </a:rPr>
              <a:t>%.. Il tasso di natalità aumenta costantemente. </a:t>
            </a:r>
            <a:endParaRPr lang="it-IT" altLang="it-IT" sz="1400" dirty="0">
              <a:latin typeface="Arial" panose="020B0604020202020204" pitchFamily="34" charset="0"/>
              <a:cs typeface="Arial" panose="020B0604020202020204" pitchFamily="34" charset="0"/>
            </a:endParaRPr>
          </a:p>
          <a:p>
            <a:pPr marL="0" indent="0">
              <a:buNone/>
              <a:defRPr/>
            </a:pPr>
            <a:r>
              <a:rPr lang="it-IT" altLang="it-IT" sz="1400" dirty="0" smtClean="0">
                <a:latin typeface="Arial" panose="020B0604020202020204" pitchFamily="34" charset="0"/>
                <a:cs typeface="Arial" panose="020B0604020202020204" pitchFamily="34" charset="0"/>
              </a:rPr>
              <a:t>Il </a:t>
            </a:r>
            <a:r>
              <a:rPr lang="it-IT" altLang="it-IT" sz="1400" dirty="0">
                <a:latin typeface="Arial" panose="020B0604020202020204" pitchFamily="34" charset="0"/>
                <a:cs typeface="Arial" panose="020B0604020202020204" pitchFamily="34" charset="0"/>
              </a:rPr>
              <a:t>sempre più accentuato consumismo (attestato, per esempio, dalla larghissima diffusione di elettrodomestici di ogni </a:t>
            </a:r>
            <a:r>
              <a:rPr lang="it-IT" altLang="it-IT" sz="1400" dirty="0" smtClean="0">
                <a:latin typeface="Arial" panose="020B0604020202020204" pitchFamily="34" charset="0"/>
                <a:cs typeface="Arial" panose="020B0604020202020204" pitchFamily="34" charset="0"/>
              </a:rPr>
              <a:t>genere e dalla diffusione delle automobili) mostra </a:t>
            </a:r>
            <a:r>
              <a:rPr lang="it-IT" altLang="it-IT" sz="1400" dirty="0">
                <a:latin typeface="Arial" panose="020B0604020202020204" pitchFamily="34" charset="0"/>
                <a:cs typeface="Arial" panose="020B0604020202020204" pitchFamily="34" charset="0"/>
              </a:rPr>
              <a:t>la tendenza della nostra società a uniformarsi a un modello di vita tipico </a:t>
            </a:r>
            <a:r>
              <a:rPr lang="it-IT" altLang="it-IT" sz="1400" dirty="0" smtClean="0">
                <a:latin typeface="Arial" panose="020B0604020202020204" pitchFamily="34" charset="0"/>
                <a:cs typeface="Arial" panose="020B0604020202020204" pitchFamily="34" charset="0"/>
              </a:rPr>
              <a:t>occidentale.. L’altra faccia della medaglia è rappresentata da una forte immigrazione interna verso le fabbriche del Nord (il triangolo industriale Torino-Milano-Genova) e dall’insorgere di nuove tensioni sociali. Inoltre, </a:t>
            </a:r>
            <a:r>
              <a:rPr lang="it-IT" sz="1400" dirty="0" smtClean="0">
                <a:latin typeface="Arial" panose="020B0604020202020204" pitchFamily="34" charset="0"/>
                <a:cs typeface="Arial" panose="020B0604020202020204" pitchFamily="34" charset="0"/>
              </a:rPr>
              <a:t>una </a:t>
            </a:r>
            <a:r>
              <a:rPr lang="it-IT" sz="1400" dirty="0">
                <a:latin typeface="Arial" panose="020B0604020202020204" pitchFamily="34" charset="0"/>
                <a:cs typeface="Arial" panose="020B0604020202020204" pitchFamily="34" charset="0"/>
              </a:rPr>
              <a:t>crescita orientata all'esportazione determinò una spinta produttiva orientata sui beni di consumo privati, spesso su quelli di lusso, senza un corrispettivo sviluppo dei consumi pubblici. Scuole, ospedali, case, trasporti, tutti beni di prima necessità restarono infatti parecchio indietro rispetto alla rapida crescita della produzione di beni di consumo privati. Il modello di sviluppo sottinteso al «</a:t>
            </a:r>
            <a:r>
              <a:rPr lang="it-IT" sz="1400" i="1" dirty="0">
                <a:latin typeface="Arial" panose="020B0604020202020204" pitchFamily="34" charset="0"/>
                <a:cs typeface="Arial" panose="020B0604020202020204" pitchFamily="34" charset="0"/>
              </a:rPr>
              <a:t>boom</a:t>
            </a:r>
            <a:r>
              <a:rPr lang="it-IT" sz="1400" dirty="0">
                <a:latin typeface="Arial" panose="020B0604020202020204" pitchFamily="34" charset="0"/>
                <a:cs typeface="Arial" panose="020B0604020202020204" pitchFamily="34" charset="0"/>
              </a:rPr>
              <a:t>» implicò dunque una corsa al benessere tutta incentrata su scelte e strategie individuali e familiari, ignorando invece le necessarie risposte pubbliche ai bisogni collettivi quotidiani.</a:t>
            </a:r>
            <a:endParaRPr lang="it-IT" altLang="it-IT" sz="1400" dirty="0" smtClean="0">
              <a:latin typeface="Arial" panose="020B0604020202020204" pitchFamily="34" charset="0"/>
              <a:cs typeface="Arial" panose="020B0604020202020204" pitchFamily="34" charset="0"/>
            </a:endParaRPr>
          </a:p>
          <a:p>
            <a:pPr marL="0" indent="0">
              <a:buNone/>
              <a:defRPr/>
            </a:pPr>
            <a:endParaRPr lang="it-IT" altLang="it-IT" sz="12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Gli anni 60/70</a:t>
            </a:r>
          </a:p>
        </p:txBody>
      </p:sp>
      <p:sp>
        <p:nvSpPr>
          <p:cNvPr id="491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9322D3D-8B84-4BB3-8A41-07287C5482CD}"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3134935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Autofit/>
          </a:bodyPr>
          <a:lstStyle/>
          <a:p>
            <a:pPr marL="0" indent="0">
              <a:buNone/>
              <a:defRPr/>
            </a:pPr>
            <a:r>
              <a:rPr lang="it-IT" altLang="it-IT" sz="1800" dirty="0" smtClean="0">
                <a:latin typeface="Arial Narrow" pitchFamily="34" charset="0"/>
              </a:rPr>
              <a:t>Sull’altro versante, il superamento della «ricostruzione» porta alla richiesta di equilibri politici e sociali diversi. Il 1962 inaugura la stagione del centrosinistra, con il coinvolgimento del PSI all’interno della maggioranza di governo. </a:t>
            </a:r>
          </a:p>
          <a:p>
            <a:pPr marL="0" indent="0">
              <a:buNone/>
              <a:defRPr/>
            </a:pPr>
            <a:r>
              <a:rPr lang="it-IT" altLang="it-IT" sz="1800" dirty="0" smtClean="0">
                <a:latin typeface="Arial Narrow" pitchFamily="34" charset="0"/>
              </a:rPr>
              <a:t>L’Italia subisce, più di altri paesi occidentali, l’impatto del 1968, la contestazione del «sistema» da parte dei giovani. Il fenomeno nasce dalle università, si sviluppa nelle scuole superiori e nelle fabbriche. E’ la stagione di attenzione ai nuovi diritti (aborto, divorzio, obiezione di coscienza). La Chiesa è attraversata dalle innovazioni sociali promosse </a:t>
            </a:r>
            <a:r>
              <a:rPr lang="it-IT" altLang="it-IT" sz="1800" dirty="0" smtClean="0">
                <a:latin typeface="Arial Narrow" pitchFamily="34" charset="0"/>
              </a:rPr>
              <a:t>dal </a:t>
            </a:r>
            <a:r>
              <a:rPr lang="it-IT" altLang="it-IT" sz="1800" dirty="0" smtClean="0">
                <a:latin typeface="Arial Narrow" pitchFamily="34" charset="0"/>
                <a:hlinkClick r:id="rId2"/>
              </a:rPr>
              <a:t>Concilio Vaticano II</a:t>
            </a:r>
            <a:r>
              <a:rPr lang="it-IT" altLang="it-IT" sz="1800" dirty="0" smtClean="0">
                <a:latin typeface="Arial Narrow" pitchFamily="34" charset="0"/>
              </a:rPr>
              <a:t> (1962/1965) e dall’Enciclica </a:t>
            </a:r>
            <a:r>
              <a:rPr lang="it-IT" altLang="it-IT" sz="1800" i="1" dirty="0" err="1" smtClean="0">
                <a:latin typeface="Arial Narrow" pitchFamily="34" charset="0"/>
              </a:rPr>
              <a:t>Populorum</a:t>
            </a:r>
            <a:r>
              <a:rPr lang="it-IT" altLang="it-IT" sz="1800" i="1" dirty="0" smtClean="0">
                <a:latin typeface="Arial Narrow" pitchFamily="34" charset="0"/>
              </a:rPr>
              <a:t> </a:t>
            </a:r>
            <a:r>
              <a:rPr lang="it-IT" altLang="it-IT" sz="1800" i="1" dirty="0" err="1" smtClean="0">
                <a:latin typeface="Arial Narrow" pitchFamily="34" charset="0"/>
              </a:rPr>
              <a:t>progressio</a:t>
            </a:r>
            <a:r>
              <a:rPr lang="it-IT" altLang="it-IT" sz="1800" dirty="0" smtClean="0">
                <a:latin typeface="Arial Narrow" pitchFamily="34" charset="0"/>
              </a:rPr>
              <a:t>.</a:t>
            </a:r>
          </a:p>
          <a:p>
            <a:pPr marL="0" indent="0">
              <a:buNone/>
              <a:defRPr/>
            </a:pPr>
            <a:endParaRPr lang="it-IT" altLang="it-IT" sz="12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Gli anni 60/70</a:t>
            </a:r>
          </a:p>
        </p:txBody>
      </p:sp>
      <p:sp>
        <p:nvSpPr>
          <p:cNvPr id="491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9322D3D-8B84-4BB3-8A41-07287C5482CD}"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223696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altLang="it-IT" sz="1800" dirty="0" smtClean="0">
                <a:latin typeface="Arial Narrow" pitchFamily="34" charset="0"/>
              </a:rPr>
              <a:t>1. 1960 – 1968, «Non è mai troppo tardi».</a:t>
            </a:r>
            <a:r>
              <a:rPr lang="it-IT" sz="1800" dirty="0" smtClean="0"/>
              <a:t> Si trattava di lezioni, tenute da Manzi a classi formate da adulti, che si servivano di filmati, supporti audio, dimostrazioni pratiche, nonché della mano del maestro che disegnava schizzi e bozzetti su una lavagna a grandi fogli.</a:t>
            </a:r>
          </a:p>
          <a:p>
            <a:pPr marL="0" indent="0">
              <a:buFont typeface="Arial" charset="0"/>
              <a:buNone/>
              <a:defRPr/>
            </a:pPr>
            <a:r>
              <a:rPr lang="it-IT" altLang="it-IT" sz="1800" dirty="0" smtClean="0">
                <a:latin typeface="Arial Narrow" pitchFamily="34" charset="0"/>
              </a:rPr>
              <a:t>2. Attraverso la legge 1859 del 1962, è istituita la scuola media unificata:</a:t>
            </a:r>
          </a:p>
          <a:p>
            <a:pPr marL="0" indent="0">
              <a:buFont typeface="Arial" charset="0"/>
              <a:buNone/>
              <a:defRPr/>
            </a:pPr>
            <a:r>
              <a:rPr lang="it-IT" altLang="it-IT" sz="1800" dirty="0" smtClean="0">
                <a:latin typeface="Arial Narrow" pitchFamily="34" charset="0"/>
              </a:rPr>
              <a:t>3. Maggio 1967: Lettere a una professoressa:</a:t>
            </a:r>
          </a:p>
          <a:p>
            <a:pPr marL="0" indent="0">
              <a:buFont typeface="Arial" charset="0"/>
              <a:buNone/>
              <a:defRPr/>
            </a:pPr>
            <a:r>
              <a:rPr lang="it-IT" sz="1800" dirty="0" smtClean="0"/>
              <a:t>«Le lingue le creano i poveri e poi seguitano a rinnovarle all'infinito. I ricchi le cristallizzano per poter sfottere chi non parla come loro. O per bocciarlo.</a:t>
            </a:r>
          </a:p>
          <a:p>
            <a:pPr marL="0" indent="0">
              <a:buFont typeface="Arial" charset="0"/>
              <a:buNone/>
              <a:defRPr/>
            </a:pPr>
            <a:r>
              <a:rPr lang="it-IT" sz="1800" dirty="0" smtClean="0"/>
              <a:t>Gli esami vanno aboliti. Ma se li fate, siate almeno leali. Le difficoltà vanno messe in percentuale di quelle della vita. Se le mettete più frequenti avete la mania del trabocchetto. Come se foste in guerra coi ragazzi. Chi ve lo fa fare? Il loro bene</a:t>
            </a:r>
          </a:p>
          <a:p>
            <a:pPr marL="0" indent="0">
              <a:buFont typeface="Arial" charset="0"/>
              <a:buNone/>
              <a:defRPr/>
            </a:pPr>
            <a:r>
              <a:rPr lang="it-IT" sz="1800" dirty="0" smtClean="0"/>
              <a:t>La scuola selettiva è un peccato contro Dio e contro gli uomini. Ma Dio ha difeso i suoi poveri. Voi li volete muti e Dio v'ha fatto cechi».</a:t>
            </a:r>
          </a:p>
          <a:p>
            <a:pPr marL="0" indent="0">
              <a:buFont typeface="Arial" charset="0"/>
              <a:buNone/>
              <a:defRPr/>
            </a:pPr>
            <a:endParaRPr lang="it-IT" altLang="it-IT" sz="1800" dirty="0" smtClean="0">
              <a:latin typeface="Arial Narrow" pitchFamily="34" charset="0"/>
            </a:endParaRP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Gli anni 60/70</a:t>
            </a:r>
          </a:p>
        </p:txBody>
      </p:sp>
      <p:sp>
        <p:nvSpPr>
          <p:cNvPr id="491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9322D3D-8B84-4BB3-8A41-07287C5482CD}"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3393968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rmAutofit fontScale="70000" lnSpcReduction="20000"/>
          </a:bodyPr>
          <a:lstStyle/>
          <a:p>
            <a:pPr marL="0" indent="0">
              <a:buFont typeface="Arial" charset="0"/>
              <a:buNone/>
              <a:defRPr/>
            </a:pPr>
            <a:r>
              <a:rPr lang="it-IT" sz="1800" dirty="0"/>
              <a:t>Art. 2. Piano di studi. Il piano di studi della scuola media comprende i seguenti insegnamenti obbligatori: </a:t>
            </a:r>
            <a:r>
              <a:rPr lang="it-IT" sz="1800" dirty="0" smtClean="0"/>
              <a:t>religione; </a:t>
            </a:r>
            <a:r>
              <a:rPr lang="it-IT" sz="1800" dirty="0"/>
              <a:t>italiano, storia ed educazione civica, geografia; matematica, osservazioni ed elementi di scienze naturali; lingua straniera; educazione artistica; educazione fisica. Sono inoltre obbligatorie nella prima classe le applicazioni tecniche e l'educazione musicale che diventano facoltative nelle classi successive. Nella seconda classe l'insegnamento dell'italiano viene integrato da elementari conoscenze di </a:t>
            </a:r>
            <a:r>
              <a:rPr lang="it-IT" sz="1800" dirty="0" smtClean="0"/>
              <a:t>latino... </a:t>
            </a:r>
            <a:r>
              <a:rPr lang="it-IT" sz="1800" dirty="0"/>
              <a:t>Come materia autonoma, l'insegnamento del latino ha, inizio in terza classe; tale materia </a:t>
            </a:r>
            <a:r>
              <a:rPr lang="it-IT" sz="1800" dirty="0" smtClean="0"/>
              <a:t>è </a:t>
            </a:r>
            <a:r>
              <a:rPr lang="it-IT" sz="1800" dirty="0"/>
              <a:t>facoltativa. </a:t>
            </a:r>
            <a:endParaRPr lang="it-IT" sz="1800" dirty="0" smtClean="0"/>
          </a:p>
          <a:p>
            <a:pPr marL="0" indent="0">
              <a:buFont typeface="Arial" charset="0"/>
              <a:buNone/>
              <a:defRPr/>
            </a:pPr>
            <a:r>
              <a:rPr lang="it-IT" altLang="it-IT" sz="1800" dirty="0" smtClean="0">
                <a:latin typeface="Arial Narrow" pitchFamily="34" charset="0"/>
              </a:rPr>
              <a:t>Art. 6 … </a:t>
            </a:r>
            <a:r>
              <a:rPr lang="it-IT" sz="1800" dirty="0"/>
              <a:t>Il diploma di licenza </a:t>
            </a:r>
            <a:r>
              <a:rPr lang="it-IT" sz="1800" dirty="0" smtClean="0"/>
              <a:t>dà </a:t>
            </a:r>
            <a:r>
              <a:rPr lang="it-IT" sz="1800" dirty="0"/>
              <a:t>accesso a tutte le scuole istituti di istruzione secondari, di 2° grado; coloro che intendono iscriversi al liceo classico debbono superare anche la prova relativa all'insegnamento di latino di cui all'articolo 2</a:t>
            </a:r>
            <a:r>
              <a:rPr lang="it-IT" sz="1800" dirty="0" smtClean="0"/>
              <a:t>.</a:t>
            </a:r>
          </a:p>
          <a:p>
            <a:pPr marL="0" indent="0">
              <a:buFont typeface="Arial" charset="0"/>
              <a:buNone/>
              <a:defRPr/>
            </a:pPr>
            <a:r>
              <a:rPr lang="it-IT" sz="1800" dirty="0"/>
              <a:t>Art. 11. Classi di aggiornamento Nella scuola media </a:t>
            </a:r>
            <a:r>
              <a:rPr lang="it-IT" sz="1800" dirty="0" smtClean="0"/>
              <a:t>è </a:t>
            </a:r>
            <a:r>
              <a:rPr lang="it-IT" sz="1800" dirty="0"/>
              <a:t>data </a:t>
            </a:r>
            <a:r>
              <a:rPr lang="it-IT" sz="1800" dirty="0" smtClean="0"/>
              <a:t>facoltà </a:t>
            </a:r>
            <a:r>
              <a:rPr lang="it-IT" sz="1800" dirty="0"/>
              <a:t>di istituire classi di aggiornamento che si affiancano alla prima e alla terza. Alla prima classe di aggiornamento possono accedere gli alunni bisognosi di particolari cure per frequentare con profitto la prima classe di scuola media. Alla terza classe di aggiornamento possono accedere gli alunni che non abbiano conseguito la licenza di scuola media </a:t>
            </a:r>
            <a:r>
              <a:rPr lang="it-IT" sz="1800" dirty="0" smtClean="0"/>
              <a:t>perché </a:t>
            </a:r>
            <a:r>
              <a:rPr lang="it-IT" sz="1800" dirty="0"/>
              <a:t>respinti. Le classi di aggiornamento non possono avere </a:t>
            </a:r>
            <a:r>
              <a:rPr lang="it-IT" sz="1800" dirty="0" smtClean="0"/>
              <a:t>più </a:t>
            </a:r>
            <a:r>
              <a:rPr lang="it-IT" sz="1800" dirty="0"/>
              <a:t>di 15 alunni ciascuna: ad esse vengono destinati insegnanti particolarmente qualificati</a:t>
            </a:r>
            <a:r>
              <a:rPr lang="it-IT" sz="1800" dirty="0" smtClean="0"/>
              <a:t>.</a:t>
            </a:r>
          </a:p>
          <a:p>
            <a:pPr marL="0" indent="0">
              <a:buFont typeface="Arial" charset="0"/>
              <a:buNone/>
              <a:defRPr/>
            </a:pPr>
            <a:r>
              <a:rPr lang="it-IT" sz="1800" dirty="0"/>
              <a:t>Art. 12. Classi differenziali Possono essere istituite classi differenziali per alunni disadatti scolastici. Con apposite norme regolamentari, saranno disciplinate anche la scelta degli alunni da assegnare a tali classi, le </a:t>
            </a:r>
            <a:r>
              <a:rPr lang="it-IT" sz="1800" dirty="0" smtClean="0"/>
              <a:t>forme </a:t>
            </a:r>
            <a:r>
              <a:rPr lang="it-IT" sz="1800" dirty="0"/>
              <a:t>adeguate di assistenza, l'istituzione di corsi di aggiornamento per gli insegnanti relativi, ed ogni altra iniziativa utile al funzionamento delle classi della Commissione, che </a:t>
            </a:r>
            <a:r>
              <a:rPr lang="it-IT" sz="1800" dirty="0" smtClean="0"/>
              <a:t>dovrà </a:t>
            </a:r>
            <a:r>
              <a:rPr lang="it-IT" sz="1800" dirty="0"/>
              <a:t>procedere al giudizio per il passaggio degli alunni a tali classi, faranno parte due medici, di cui almeno uno competente in neuropsichiatria, in psicologia o materie affini, e un esperto in pedagogia. Le classi differenziali non possono avere </a:t>
            </a:r>
            <a:r>
              <a:rPr lang="it-IT" sz="1800" dirty="0" err="1"/>
              <a:t>piu'</a:t>
            </a:r>
            <a:r>
              <a:rPr lang="it-IT" sz="1800" dirty="0"/>
              <a:t> di 15 alunni. Con decreto del Ministro per la pubblica istruzione, sentito il Consiglio superiore, sono stabiliti per le classi differenziali, che possono avere un calendario speciale, appositi programmi e orari d'insegnamento.</a:t>
            </a:r>
          </a:p>
          <a:p>
            <a:pPr marL="0" indent="0">
              <a:buFont typeface="Arial" charset="0"/>
              <a:buNone/>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scuola media unificata</a:t>
            </a:r>
            <a:endParaRPr lang="it-IT" sz="4400" b="1" dirty="0">
              <a:latin typeface="Arial Narrow" pitchFamily="34" charset="0"/>
            </a:endParaRPr>
          </a:p>
        </p:txBody>
      </p:sp>
      <p:sp>
        <p:nvSpPr>
          <p:cNvPr id="491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9322D3D-8B84-4BB3-8A41-07287C5482CD}"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718616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endParaRPr lang="it-IT" altLang="it-IT" sz="1800" dirty="0" smtClean="0">
              <a:latin typeface="Arial Narrow" pitchFamily="34" charset="0"/>
            </a:endParaRPr>
          </a:p>
          <a:p>
            <a:pPr marL="0" indent="0">
              <a:buNone/>
              <a:defRPr/>
            </a:pPr>
            <a:r>
              <a:rPr lang="it-IT" sz="1800" dirty="0"/>
              <a:t>Art. 16. </a:t>
            </a:r>
            <a:r>
              <a:rPr lang="it-IT" sz="1800" dirty="0" smtClean="0"/>
              <a:t>A </a:t>
            </a:r>
            <a:r>
              <a:rPr lang="it-IT" sz="1800" dirty="0"/>
              <a:t>partire dal 1 ottobre 1963, le preesistenti scuole medie, le scuole secondarie di avviamento professionale e ogni altra scuola secondaria di primo grado sono trasformate in scuole medie in </a:t>
            </a:r>
            <a:r>
              <a:rPr lang="it-IT" sz="1800" dirty="0" smtClean="0"/>
              <a:t>conformità </a:t>
            </a:r>
            <a:r>
              <a:rPr lang="it-IT" sz="1800" dirty="0"/>
              <a:t>al nuovo ordinamento</a:t>
            </a:r>
            <a:r>
              <a:rPr lang="it-IT" sz="1800" dirty="0" smtClean="0"/>
              <a:t>. </a:t>
            </a:r>
          </a:p>
          <a:p>
            <a:pPr marL="0" indent="0">
              <a:buNone/>
              <a:defRPr/>
            </a:pPr>
            <a:r>
              <a:rPr lang="it-IT" sz="1800" dirty="0" smtClean="0"/>
              <a:t>I </a:t>
            </a:r>
            <a:r>
              <a:rPr lang="it-IT" sz="1800" dirty="0"/>
              <a:t>corsi secondari inferiori delle scuole d'arte, degli istituti d'arte e dei conservatori di musica a datare dal 1 ottobre 1963 sono trasformati in scuole medie secondo le </a:t>
            </a:r>
            <a:r>
              <a:rPr lang="it-IT" sz="1800" dirty="0" smtClean="0"/>
              <a:t>modalità' </a:t>
            </a:r>
            <a:r>
              <a:rPr lang="it-IT" sz="1800" dirty="0"/>
              <a:t>di cui al comma precedente, con decreto del Ministro per la pubblica istruzione che ne </a:t>
            </a:r>
            <a:r>
              <a:rPr lang="it-IT" sz="1800" dirty="0" smtClean="0"/>
              <a:t>integrerà </a:t>
            </a:r>
            <a:r>
              <a:rPr lang="it-IT" sz="1800" dirty="0"/>
              <a:t>i programmi, gli orari di insegnamento e le prove di esame in relazione alle esigenze degli insegnamenti specializzati. </a:t>
            </a:r>
            <a:r>
              <a:rPr lang="it-IT" sz="1800" dirty="0" smtClean="0"/>
              <a:t>Sono </a:t>
            </a:r>
            <a:r>
              <a:rPr lang="it-IT" sz="1800" dirty="0"/>
              <a:t>trasformate in scuole medie, con le predette </a:t>
            </a:r>
            <a:r>
              <a:rPr lang="it-IT" sz="1800" dirty="0" smtClean="0"/>
              <a:t>modalità, </a:t>
            </a:r>
            <a:r>
              <a:rPr lang="it-IT" sz="1800" dirty="0"/>
              <a:t>le scuole secondarie di avviamento professionale per ciechi. I programmi e gli orari di tali scuole verranno determinati con decreto del Ministro per la pubblica istruzione, anche in relazione alle esigenze degli insegnamenti specializzati in atto presso le scuole stesse.</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La scuola media unificata</a:t>
            </a:r>
            <a:endParaRPr lang="it-IT" sz="4400" b="1" dirty="0">
              <a:latin typeface="Arial Narrow" pitchFamily="34" charset="0"/>
            </a:endParaRPr>
          </a:p>
        </p:txBody>
      </p:sp>
      <p:sp>
        <p:nvSpPr>
          <p:cNvPr id="491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9322D3D-8B84-4BB3-8A41-07287C5482CD}"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67477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altLang="it-IT" sz="1800" dirty="0" smtClean="0">
                <a:latin typeface="Arial Narrow" pitchFamily="34" charset="0"/>
              </a:rPr>
              <a:t>Si tratta di una Legge quadro, che delega il governo ad adottare una serie di dPR sulle seguenti materie: </a:t>
            </a:r>
          </a:p>
          <a:p>
            <a:pPr>
              <a:defRPr/>
            </a:pPr>
            <a:r>
              <a:rPr lang="it-IT" sz="1800" dirty="0" smtClean="0"/>
              <a:t>a) "disciplina unitaria del nuovo stato giuridico del personale docente, direttivo ed ispettivo della scuola ";</a:t>
            </a:r>
          </a:p>
          <a:p>
            <a:pPr>
              <a:defRPr/>
            </a:pPr>
            <a:r>
              <a:rPr lang="it-IT" sz="1800" dirty="0" smtClean="0"/>
              <a:t>b) "la conseguente revisione della posizione del predetto personale in ordine alla ristrutturazione delle carriere, alla giusta valutazione economica delle funzioni docente e direttiva";</a:t>
            </a:r>
          </a:p>
          <a:p>
            <a:pPr>
              <a:defRPr/>
            </a:pPr>
            <a:r>
              <a:rPr lang="it-IT" sz="1800" dirty="0" smtClean="0"/>
              <a:t>c) "la disciplina del nuovo stato giuridico e la revisione del trattamento economico del personale non insegnante";</a:t>
            </a:r>
          </a:p>
          <a:p>
            <a:pPr>
              <a:defRPr/>
            </a:pPr>
            <a:r>
              <a:rPr lang="it-IT" sz="1800" dirty="0" smtClean="0"/>
              <a:t>d) "la istituzione e il riordinamento degli organi collegiali di governo degli istituti e scuole materne e di istruzione elementare, secondaria ed artistica".</a:t>
            </a:r>
          </a:p>
          <a:p>
            <a:pPr marL="0" indent="0">
              <a:buFont typeface="Arial" charset="0"/>
              <a:buNone/>
              <a:defRPr/>
            </a:pPr>
            <a:r>
              <a:rPr lang="it-IT" sz="1800" dirty="0"/>
              <a:t>Negli altri articoli, il legislatore fa riferimento esplicitamente tra le altre cose alla libertà di insegnamento, alla rimodulazione degli orari lavorativi, all'istituzione dei nuovi enti di documentazione ed aggiornamento (art. 4), alla riforma degli organi collegiali (art. 5), all'istituzione dei distretti scolastici (art. 7), alla ristrutturazione dei ruoli del personale non docente (art. 9)</a:t>
            </a:r>
          </a:p>
          <a:p>
            <a:pPr marL="0" indent="0">
              <a:buFont typeface="Arial" charset="0"/>
              <a:buNone/>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legge 477/1973</a:t>
            </a:r>
          </a:p>
        </p:txBody>
      </p:sp>
      <p:sp>
        <p:nvSpPr>
          <p:cNvPr id="501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6FBA579-A325-4F57-8D1C-C5EABC9608AC}"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4235205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2543</Words>
  <Application>Microsoft Office PowerPoint</Application>
  <PresentationFormat>Presentazione su schermo (4:3)</PresentationFormat>
  <Paragraphs>93</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Parte V La scuola inizia a cambiare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IV La scuola inizia a cambiare</dc:title>
  <dc:creator>Administrator</dc:creator>
  <cp:lastModifiedBy>Administrator</cp:lastModifiedBy>
  <cp:revision>15</cp:revision>
  <dcterms:created xsi:type="dcterms:W3CDTF">2017-12-05T12:52:49Z</dcterms:created>
  <dcterms:modified xsi:type="dcterms:W3CDTF">2019-11-04T08:59:40Z</dcterms:modified>
</cp:coreProperties>
</file>