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2" r:id="rId16"/>
    <p:sldId id="283" r:id="rId17"/>
    <p:sldId id="271" r:id="rId18"/>
    <p:sldId id="279" r:id="rId19"/>
    <p:sldId id="280" r:id="rId20"/>
    <p:sldId id="281"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47B0CC6-7EB2-4A37-BC71-7E6D60BEA01B}" type="datetimeFigureOut">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393449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47B0CC6-7EB2-4A37-BC71-7E6D60BEA01B}" type="datetimeFigureOut">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407353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47B0CC6-7EB2-4A37-BC71-7E6D60BEA01B}" type="datetimeFigureOut">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7673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47B0CC6-7EB2-4A37-BC71-7E6D60BEA01B}" type="datetimeFigureOut">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381605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47B0CC6-7EB2-4A37-BC71-7E6D60BEA01B}" type="datetimeFigureOut">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136440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47B0CC6-7EB2-4A37-BC71-7E6D60BEA01B}" type="datetimeFigureOut">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110710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47B0CC6-7EB2-4A37-BC71-7E6D60BEA01B}" type="datetimeFigureOut">
              <a:rPr lang="it-IT" smtClean="0"/>
              <a:t>22/11/2019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242087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47B0CC6-7EB2-4A37-BC71-7E6D60BEA01B}" type="datetimeFigureOut">
              <a:rPr lang="it-IT" smtClean="0"/>
              <a:t>22/11/2019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1062295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47B0CC6-7EB2-4A37-BC71-7E6D60BEA01B}" type="datetimeFigureOut">
              <a:rPr lang="it-IT" smtClean="0"/>
              <a:t>22/11/2019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328801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47B0CC6-7EB2-4A37-BC71-7E6D60BEA01B}" type="datetimeFigureOut">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309030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47B0CC6-7EB2-4A37-BC71-7E6D60BEA01B}" type="datetimeFigureOut">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70D29E-6BAF-43A7-8442-B2EC7C8955ED}" type="slidenum">
              <a:rPr lang="it-IT" smtClean="0"/>
              <a:t>‹N›</a:t>
            </a:fld>
            <a:endParaRPr lang="it-IT"/>
          </a:p>
        </p:txBody>
      </p:sp>
    </p:spTree>
    <p:extLst>
      <p:ext uri="{BB962C8B-B14F-4D97-AF65-F5344CB8AC3E}">
        <p14:creationId xmlns:p14="http://schemas.microsoft.com/office/powerpoint/2010/main" val="215944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B0CC6-7EB2-4A37-BC71-7E6D60BEA01B}" type="datetimeFigureOut">
              <a:rPr lang="it-IT" smtClean="0"/>
              <a:t>22/11/2019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0D29E-6BAF-43A7-8442-B2EC7C8955ED}" type="slidenum">
              <a:rPr lang="it-IT" smtClean="0"/>
              <a:t>‹N›</a:t>
            </a:fld>
            <a:endParaRPr lang="it-IT"/>
          </a:p>
        </p:txBody>
      </p:sp>
    </p:spTree>
    <p:extLst>
      <p:ext uri="{BB962C8B-B14F-4D97-AF65-F5344CB8AC3E}">
        <p14:creationId xmlns:p14="http://schemas.microsoft.com/office/powerpoint/2010/main" val="3999508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a:spLocks noGrp="1"/>
          </p:cNvSpPr>
          <p:nvPr>
            <p:ph type="ctrTitle"/>
          </p:nvPr>
        </p:nvSpPr>
        <p:spPr>
          <a:xfrm>
            <a:off x="2329962" y="2000250"/>
            <a:ext cx="6169269" cy="1489075"/>
          </a:xfrm>
        </p:spPr>
        <p:txBody>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VI</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La scuola che cambia/2</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57349"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352C5C9-F293-466A-B53A-C7E7B428E17E}"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57350"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3896179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latin typeface="Arial Narrow" pitchFamily="34" charset="0"/>
              </a:rPr>
              <a:t>Il «tempo pieno era stato introdotto dalla Legge 820/1971, recante «</a:t>
            </a:r>
            <a:r>
              <a:rPr lang="it-IT" altLang="it-IT" sz="1800" b="1" dirty="0" smtClean="0"/>
              <a:t>Norme sull'ordinamento della scuola elementare e sulla immissione in ruolo degli insegnanti della scuola elementare e della scuola materna statale»</a:t>
            </a:r>
            <a:endParaRPr lang="it-IT" altLang="it-IT" sz="1800" dirty="0" smtClean="0">
              <a:latin typeface="Arial Narrow" pitchFamily="34" charset="0"/>
            </a:endParaRPr>
          </a:p>
          <a:p>
            <a:pPr marL="0" indent="0">
              <a:buFont typeface="Arial" charset="0"/>
              <a:buNone/>
            </a:pPr>
            <a:r>
              <a:rPr lang="it-IT" altLang="it-IT" sz="1800" dirty="0" smtClean="0">
                <a:latin typeface="Arial Narrow" pitchFamily="34" charset="0"/>
              </a:rPr>
              <a:t>Art. 1</a:t>
            </a:r>
          </a:p>
          <a:p>
            <a:pPr marL="0" indent="0">
              <a:buFont typeface="Arial" charset="0"/>
              <a:buNone/>
            </a:pPr>
            <a:r>
              <a:rPr lang="it-IT" altLang="it-IT" sz="1800" dirty="0" smtClean="0">
                <a:latin typeface="Arial Narrow" pitchFamily="34" charset="0"/>
              </a:rPr>
              <a:t>Le  </a:t>
            </a:r>
            <a:r>
              <a:rPr lang="it-IT" altLang="it-IT" sz="1800" b="1" dirty="0" smtClean="0">
                <a:latin typeface="Arial Narrow" pitchFamily="34" charset="0"/>
              </a:rPr>
              <a:t>attività  integrative  della  scuola  elementare,  nonché gli insegnamenti  speciali</a:t>
            </a:r>
            <a:r>
              <a:rPr lang="it-IT" altLang="it-IT" sz="1800" dirty="0" smtClean="0">
                <a:latin typeface="Arial Narrow" pitchFamily="34" charset="0"/>
              </a:rPr>
              <a:t>, con lo scopo di contribuire all'arricchimento della  formazione  dell'alunno  e all'avvio della realizzazione della scuola  a  tempo  pieno</a:t>
            </a:r>
            <a:r>
              <a:rPr lang="it-IT" altLang="it-IT" sz="1800" b="1" dirty="0" smtClean="0">
                <a:latin typeface="Arial Narrow" pitchFamily="34" charset="0"/>
              </a:rPr>
              <a:t>,  saranno  svolti  in ore aggiuntive a quelle costituenti  il  normale orario scolastico, con specifico compito, da insegnanti elementari di ruolo</a:t>
            </a:r>
            <a:r>
              <a:rPr lang="it-IT" altLang="it-IT" sz="1800" dirty="0" smtClean="0">
                <a:latin typeface="Arial Narrow" pitchFamily="34" charset="0"/>
              </a:rPr>
              <a:t>.</a:t>
            </a:r>
          </a:p>
          <a:p>
            <a:pPr marL="0" indent="0">
              <a:buFont typeface="Arial" charset="0"/>
              <a:buNone/>
            </a:pPr>
            <a:r>
              <a:rPr lang="it-IT" altLang="it-IT" sz="1800" dirty="0" smtClean="0">
                <a:latin typeface="Arial Narrow" pitchFamily="34" charset="0"/>
              </a:rPr>
              <a:t> Il  conseguimento  dello  scopo di cui sopra dovrà scaturire </a:t>
            </a:r>
            <a:r>
              <a:rPr lang="it-IT" altLang="it-IT" sz="1800" b="1" dirty="0" smtClean="0">
                <a:latin typeface="Arial Narrow" pitchFamily="34" charset="0"/>
              </a:rPr>
              <a:t>dalla collaborazione</a:t>
            </a:r>
            <a:r>
              <a:rPr lang="it-IT" altLang="it-IT" sz="1800" dirty="0" smtClean="0">
                <a:latin typeface="Arial Narrow" pitchFamily="34" charset="0"/>
              </a:rPr>
              <a:t>,  </a:t>
            </a:r>
            <a:r>
              <a:rPr lang="it-IT" altLang="it-IT" sz="1800" b="1" dirty="0" smtClean="0">
                <a:latin typeface="Arial Narrow" pitchFamily="34" charset="0"/>
              </a:rPr>
              <a:t>anche mediante riunioni periodiche, degli insegnanti delle  singole classi e di quelli delle attività integrative e degli insegnamenti speciali</a:t>
            </a:r>
            <a:r>
              <a:rPr lang="it-IT" altLang="it-IT" sz="1800" dirty="0" smtClean="0">
                <a:latin typeface="Arial Narrow" pitchFamily="34" charset="0"/>
              </a:rPr>
              <a:t>.</a:t>
            </a:r>
          </a:p>
          <a:p>
            <a:pPr marL="0" indent="0">
              <a:buFont typeface="Arial" charset="0"/>
              <a:buNone/>
            </a:pPr>
            <a:r>
              <a:rPr lang="it-IT" altLang="it-IT" sz="1800" dirty="0" smtClean="0">
                <a:latin typeface="Arial Narrow" pitchFamily="34" charset="0"/>
              </a:rPr>
              <a:t> Per  ogni  venticinque  ore  settimanali destinate alle attività e agli  insegnamenti  di  cui  al  primo  comma è istituito un posto di insegnante elementare di ruolo.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tempo pieno</a:t>
            </a:r>
          </a:p>
        </p:txBody>
      </p:sp>
      <p:sp>
        <p:nvSpPr>
          <p:cNvPr id="6656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857E1D9-6A36-47AB-B5EE-66EA7C7104ED}"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380876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400" b="1" smtClean="0">
                <a:latin typeface="Arial Narrow" pitchFamily="34" charset="0"/>
              </a:rPr>
              <a:t>Le conclusioni del Documento Falcucci si tradussero nella</a:t>
            </a:r>
          </a:p>
          <a:p>
            <a:pPr marL="0" indent="0">
              <a:buFont typeface="Arial" charset="0"/>
              <a:buNone/>
            </a:pPr>
            <a:endParaRPr lang="it-IT" altLang="it-IT" sz="2400" b="1" smtClean="0">
              <a:latin typeface="Arial Narrow" pitchFamily="34" charset="0"/>
            </a:endParaRPr>
          </a:p>
          <a:p>
            <a:pPr marL="0" indent="0">
              <a:buFont typeface="Arial" charset="0"/>
              <a:buNone/>
            </a:pPr>
            <a:r>
              <a:rPr lang="it-IT" altLang="it-IT" sz="2400" b="1" smtClean="0">
                <a:latin typeface="Arial Narrow" pitchFamily="34" charset="0"/>
              </a:rPr>
              <a:t>LEGGE 4 agosto 1977, n. 517 recante</a:t>
            </a:r>
          </a:p>
          <a:p>
            <a:pPr marL="0" indent="0">
              <a:buFont typeface="Arial" charset="0"/>
              <a:buNone/>
            </a:pPr>
            <a:r>
              <a:rPr lang="it-IT" altLang="it-IT" sz="2400" b="1" smtClean="0">
                <a:latin typeface="Arial Narrow" pitchFamily="34" charset="0"/>
              </a:rPr>
              <a:t>«Norme sulla valutazione degli alunni e sull'abolizione degli esami di riparazione nonché altre norme di modifica dell'ordinamento scolastico».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Legge 4 agosto 1977, n. 517</a:t>
            </a:r>
            <a:endParaRPr lang="it-IT" sz="4400" b="1" dirty="0">
              <a:latin typeface="Arial Narrow" pitchFamily="34" charset="0"/>
            </a:endParaRPr>
          </a:p>
        </p:txBody>
      </p:sp>
      <p:sp>
        <p:nvSpPr>
          <p:cNvPr id="675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24E96FC-F3B7-495A-8A1E-75756A79F5AE}"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915934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1400" dirty="0" smtClean="0">
                <a:latin typeface="Arial Narrow" pitchFamily="34" charset="0"/>
              </a:rPr>
              <a:t>Art. 2. (relativo alle scuole elementari)</a:t>
            </a:r>
          </a:p>
          <a:p>
            <a:pPr marL="0" indent="0">
              <a:buFont typeface="Arial" charset="0"/>
              <a:buNone/>
            </a:pPr>
            <a:r>
              <a:rPr lang="it-IT" altLang="it-IT" sz="1400" dirty="0" smtClean="0">
                <a:latin typeface="Arial Narrow" pitchFamily="34" charset="0"/>
              </a:rPr>
              <a:t>Ferma restando l'unità di ciascuna classe, al fine di agevolare l'attuazione del diritto allo studio e la promozione della piena formazione della personalità degli alunni, </a:t>
            </a:r>
            <a:r>
              <a:rPr lang="it-IT" altLang="it-IT" sz="1400" b="1" dirty="0" smtClean="0">
                <a:latin typeface="Arial Narrow" pitchFamily="34" charset="0"/>
              </a:rPr>
              <a:t>la programmazione educativa può comprendere attività scolastiche integrative organizzate per gruppi di alunni della classe oppure di classi diverse anche allo scopo di realizzare interventi individualizzati in relazione alle esigenze dei singoli alunni</a:t>
            </a:r>
            <a:r>
              <a:rPr lang="it-IT" altLang="it-IT" sz="1400" dirty="0" smtClean="0">
                <a:latin typeface="Arial Narrow" pitchFamily="34" charset="0"/>
              </a:rPr>
              <a:t>.</a:t>
            </a:r>
          </a:p>
          <a:p>
            <a:pPr marL="0" indent="0">
              <a:buFont typeface="Arial" charset="0"/>
              <a:buNone/>
            </a:pPr>
            <a:r>
              <a:rPr lang="it-IT" altLang="it-IT" sz="1400" b="1" dirty="0" smtClean="0">
                <a:latin typeface="Arial Narrow" pitchFamily="34" charset="0"/>
              </a:rPr>
              <a:t>Nell'ambito di tali attività la scuola attua forme di integrazione a favore degli alunni portatori di handicaps con la prestazione di insegnanti specializzati </a:t>
            </a:r>
            <a:r>
              <a:rPr lang="it-IT" altLang="it-IT" sz="1400" dirty="0" smtClean="0">
                <a:latin typeface="Arial Narrow" pitchFamily="34" charset="0"/>
              </a:rPr>
              <a:t>…</a:t>
            </a:r>
          </a:p>
          <a:p>
            <a:pPr marL="0" indent="0">
              <a:buFont typeface="Arial" charset="0"/>
              <a:buNone/>
            </a:pPr>
            <a:r>
              <a:rPr lang="it-IT" altLang="it-IT" sz="1400" dirty="0" smtClean="0">
                <a:latin typeface="Arial Narrow" pitchFamily="34" charset="0"/>
              </a:rPr>
              <a:t>Devono inoltre essere assicurati la necessaria integrazione specialistica, il servizio socio-psicopedagogico e forme particolari di sostegno secondo le rispettive, competenze dello Stato e degli enti locali preposti, nei limiti delle relative disponibilità di bilancio e sulla base del programma predisposto dal consiglio scolastico distrettuale.</a:t>
            </a:r>
          </a:p>
          <a:p>
            <a:pPr marL="0" indent="0">
              <a:buFont typeface="Arial" charset="0"/>
              <a:buNone/>
            </a:pPr>
            <a:r>
              <a:rPr lang="it-IT" altLang="it-IT" sz="1400" dirty="0" smtClean="0">
                <a:latin typeface="Arial Narrow" pitchFamily="34" charset="0"/>
              </a:rPr>
              <a:t>Il collegio dei docenti elabora, entro il secondo mese dell'anno scolastico, il piano delle attività di cui al precedente primo comma sulla base dei criteri generali indicati dal consiglio di circolo e delle proposte dei consigli di interclasse, tenendo conto, per la realizzazione del piano, delle unità di personale docente comunque assegnate alla direzione didattica nonché delle disponibilità edilizie e assistenziali e delle esigenze ambientali.</a:t>
            </a:r>
          </a:p>
          <a:p>
            <a:pPr marL="0" indent="0">
              <a:buFont typeface="Arial" charset="0"/>
              <a:buNone/>
            </a:pPr>
            <a:r>
              <a:rPr lang="it-IT" altLang="it-IT" sz="1400" dirty="0" smtClean="0">
                <a:latin typeface="Arial Narrow" pitchFamily="34" charset="0"/>
              </a:rPr>
              <a:t>Il suddetto piano viene periodicamente verificato e aggiornato dallo stesso collegio dei docenti nel corso dell'anno scolastico.</a:t>
            </a:r>
          </a:p>
          <a:p>
            <a:pPr marL="0" indent="0">
              <a:buFont typeface="Arial" charset="0"/>
              <a:buNone/>
            </a:pPr>
            <a:r>
              <a:rPr lang="it-IT" altLang="it-IT" sz="1400" dirty="0" smtClean="0">
                <a:latin typeface="Arial Narrow" pitchFamily="34" charset="0"/>
              </a:rPr>
              <a:t>I consigli di interclasse si riuniscono almeno ogni bimestre per verificare l'andamento complessivo della attività didattica nelle classi di loro competenza e proporre gli opportuni adeguamenti del programma di lavoro didattico.</a:t>
            </a: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4 agosto 1977, n. 517</a:t>
            </a:r>
          </a:p>
        </p:txBody>
      </p:sp>
      <p:sp>
        <p:nvSpPr>
          <p:cNvPr id="6861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759776E-2DD3-4FF9-9619-B11F5EF8840B}"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3762022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contenuto 2"/>
          <p:cNvSpPr>
            <a:spLocks noGrp="1"/>
          </p:cNvSpPr>
          <p:nvPr>
            <p:ph idx="1"/>
          </p:nvPr>
        </p:nvSpPr>
        <p:spPr>
          <a:xfrm>
            <a:off x="1672005" y="1196975"/>
            <a:ext cx="7252188" cy="4929188"/>
          </a:xfrm>
        </p:spPr>
        <p:txBody>
          <a:bodyPr>
            <a:normAutofit fontScale="92500"/>
          </a:bodyPr>
          <a:lstStyle/>
          <a:p>
            <a:pPr marL="0" indent="0">
              <a:buFont typeface="Arial" charset="0"/>
              <a:buNone/>
            </a:pPr>
            <a:r>
              <a:rPr lang="it-IT" altLang="it-IT" sz="1400" dirty="0" smtClean="0">
                <a:latin typeface="Arial Narrow" pitchFamily="34" charset="0"/>
              </a:rPr>
              <a:t>Art. 7. (medie)</a:t>
            </a:r>
          </a:p>
          <a:p>
            <a:pPr marL="0" indent="0">
              <a:buFont typeface="Arial" charset="0"/>
              <a:buNone/>
            </a:pPr>
            <a:r>
              <a:rPr lang="it-IT" altLang="it-IT" sz="1400" dirty="0" smtClean="0">
                <a:latin typeface="Arial Narrow" pitchFamily="34" charset="0"/>
              </a:rPr>
              <a:t>Al fine di agevolare l'attuazione del diritto allo studio e la piena formazione della personalità degli alunni, la programmazione educativa può comprendere attività scolastiche di integrazione anche a carattere interdisciplinare, organizzate per gruppi di alunni della stessa classe o di classi diverse, ed iniziative di sostegno, anche allo scopo di realizzare interventi individualizzati in relazione alle esigenze dei singoli alunni.</a:t>
            </a:r>
          </a:p>
          <a:p>
            <a:pPr marL="0" indent="0">
              <a:buFont typeface="Arial" charset="0"/>
              <a:buNone/>
            </a:pPr>
            <a:r>
              <a:rPr lang="it-IT" altLang="it-IT" sz="1400" dirty="0" smtClean="0">
                <a:latin typeface="Arial Narrow" pitchFamily="34" charset="0"/>
              </a:rPr>
              <a:t>Nell'ambito della programmazione di cui al precedente comma sono previste forme di integrazione e di sostegno a favore degli alunni portatori di handicaps da realizzare mediante la utilizzazione dei docenti in servizio nella scuola media e in possesso di particolari titoli di specializzazione, che ne facciano richiesta, entro il limite di una unità per ciascuna classe che accolga alunni portatori di handicaps e nel numero massimo di sei ore settimanali.</a:t>
            </a:r>
          </a:p>
          <a:p>
            <a:pPr marL="0" indent="0">
              <a:buFont typeface="Arial" charset="0"/>
              <a:buNone/>
            </a:pPr>
            <a:r>
              <a:rPr lang="it-IT" altLang="it-IT" sz="1400" b="1" dirty="0" smtClean="0">
                <a:latin typeface="Arial Narrow" pitchFamily="34" charset="0"/>
              </a:rPr>
              <a:t>Le classi che accolgono alunni portatori di handicaps sono costituite con un massimo di 20 alunni</a:t>
            </a:r>
            <a:r>
              <a:rPr lang="it-IT" altLang="it-IT" sz="1400" dirty="0" smtClean="0">
                <a:latin typeface="Arial Narrow" pitchFamily="34" charset="0"/>
              </a:rPr>
              <a:t>.</a:t>
            </a:r>
          </a:p>
          <a:p>
            <a:pPr marL="0" indent="0">
              <a:buFont typeface="Arial" charset="0"/>
              <a:buNone/>
            </a:pPr>
            <a:r>
              <a:rPr lang="it-IT" altLang="it-IT" sz="1400" dirty="0" smtClean="0">
                <a:latin typeface="Arial Narrow" pitchFamily="34" charset="0"/>
              </a:rPr>
              <a:t>In tali classi devono essere assicurati la necessaria integrazione specialistica, il servizio socio-psico-pedagogico e forme particolari di sostegno secondo le rispettive competenze dello Stato e degli enti locali preposti, nei limiti delle relative disponibilità di bilancio e sulla base del programma predisposto dal consiglio scolastico distrettuale.</a:t>
            </a:r>
          </a:p>
          <a:p>
            <a:pPr marL="0" indent="0">
              <a:buFont typeface="Arial" charset="0"/>
              <a:buNone/>
            </a:pPr>
            <a:r>
              <a:rPr lang="it-IT" altLang="it-IT" sz="1400" b="1" dirty="0" smtClean="0">
                <a:latin typeface="Arial Narrow" pitchFamily="34" charset="0"/>
              </a:rPr>
              <a:t>Le attività di cui al primo comma del presente articolo si svolgono periodicamente in sostituzione delle normali attività didattiche e fino ad un massimo di 160 ore nel corso dell'anno scolastico con particolare riguardo al tempo iniziale e finale del periodo delle lezioni</a:t>
            </a:r>
            <a:r>
              <a:rPr lang="it-IT" altLang="it-IT" sz="1400" dirty="0" smtClean="0">
                <a:latin typeface="Arial Narrow" pitchFamily="34" charset="0"/>
              </a:rPr>
              <a:t>, secondo un programma di iniziative di integrazione e di sostegno che dovrà essere elaborato dal collegio dei docenti sulla base di criteri generali indicati dal consiglio di istituto e delle proposte dei consigli di classe. Esse </a:t>
            </a:r>
            <a:r>
              <a:rPr lang="it-IT" altLang="it-IT" sz="1400" b="1" dirty="0" smtClean="0">
                <a:latin typeface="Arial Narrow" pitchFamily="34" charset="0"/>
              </a:rPr>
              <a:t>sono attuate dai docenti delle classi nell'ambito dell'orario complessivo settimanale degli insegnamenti stabiliti per ciascuna classe</a:t>
            </a:r>
            <a:r>
              <a:rPr lang="it-IT" altLang="it-IT" sz="1400" dirty="0" smtClean="0">
                <a:latin typeface="Arial Narrow" pitchFamily="34" charset="0"/>
              </a:rPr>
              <a:t>.</a:t>
            </a:r>
          </a:p>
          <a:p>
            <a:pPr marL="0" indent="0">
              <a:buFont typeface="Arial" charset="0"/>
              <a:buNone/>
            </a:pPr>
            <a:r>
              <a:rPr lang="it-IT" altLang="it-IT" sz="1400" b="1" dirty="0" smtClean="0">
                <a:latin typeface="Arial Narrow" pitchFamily="34" charset="0"/>
              </a:rPr>
              <a:t>Le classi di aggiornamento e le classi differenziali previste dagli articoli 11 e 12 della legge 31 dicembre 1962, n. 1859, sono abolite.</a:t>
            </a: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Legge 4 agosto 1977, n. 517</a:t>
            </a:r>
          </a:p>
        </p:txBody>
      </p:sp>
      <p:sp>
        <p:nvSpPr>
          <p:cNvPr id="696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CCD2B1D-97C5-4116-A824-DEB421A4E7D8}"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2352314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smtClean="0">
                <a:latin typeface="Arial Narrow" pitchFamily="34" charset="0"/>
              </a:rPr>
              <a:t>Art. 10.    </a:t>
            </a:r>
          </a:p>
          <a:p>
            <a:pPr marL="0" indent="0">
              <a:buFont typeface="Arial" charset="0"/>
              <a:buNone/>
            </a:pPr>
            <a:r>
              <a:rPr lang="it-IT" altLang="it-IT" sz="2000" smtClean="0">
                <a:latin typeface="Arial Narrow" pitchFamily="34" charset="0"/>
              </a:rPr>
              <a:t>L'obbligo scolastico sancito dalle vigenti disposizioni si adempie, per  i  fanciulli  sordomuti,  nelle apposite scuole speciali o nelle classi  ordinarie  delle  pubbliche scuole, elementari e medie, nelle quali  siano  assicurati la necessaria integrazione specialistica e i servizi  di  sostegno  secondo le rispettive competenze dello Stato e degli  enti  locali  preposti, in attuazione di un programma che deve essere predisposto dal consiglio scolastico distrettuale.</a:t>
            </a:r>
          </a:p>
          <a:p>
            <a:pPr marL="0" indent="0">
              <a:buFont typeface="Arial" charset="0"/>
              <a:buNone/>
            </a:pPr>
            <a:endParaRPr lang="it-IT" altLang="it-IT" sz="180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Legge 4 agosto 1977, n. 517</a:t>
            </a:r>
            <a:endParaRPr lang="it-IT" sz="4400" b="1" dirty="0">
              <a:latin typeface="Arial Narrow" pitchFamily="34" charset="0"/>
            </a:endParaRPr>
          </a:p>
        </p:txBody>
      </p:sp>
      <p:sp>
        <p:nvSpPr>
          <p:cNvPr id="7066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B20A5F7-ABCD-486A-91E5-C0576521DC06}"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extLst>
      <p:ext uri="{BB962C8B-B14F-4D97-AF65-F5344CB8AC3E}">
        <p14:creationId xmlns:p14="http://schemas.microsoft.com/office/powerpoint/2010/main" val="2460121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normAutofit fontScale="92500" lnSpcReduction="20000"/>
          </a:bodyPr>
          <a:lstStyle/>
          <a:p>
            <a:pPr marL="0" indent="0">
              <a:buFont typeface="Arial" charset="0"/>
              <a:buNone/>
            </a:pPr>
            <a:r>
              <a:rPr lang="it-IT" altLang="it-IT" sz="1800" dirty="0" smtClean="0">
                <a:latin typeface="Arial Narrow" pitchFamily="34" charset="0"/>
              </a:rPr>
              <a:t>Con </a:t>
            </a:r>
            <a:r>
              <a:rPr lang="it-IT" altLang="it-IT" sz="1800" dirty="0">
                <a:latin typeface="Arial Narrow" pitchFamily="34" charset="0"/>
              </a:rPr>
              <a:t>il decreto 9 febbraio </a:t>
            </a:r>
            <a:r>
              <a:rPr lang="it-IT" altLang="it-IT" sz="1800" dirty="0" smtClean="0">
                <a:latin typeface="Arial Narrow" pitchFamily="34" charset="0"/>
              </a:rPr>
              <a:t>1979 «Programmi</a:t>
            </a:r>
            <a:r>
              <a:rPr lang="it-IT" altLang="it-IT" sz="1800" dirty="0">
                <a:latin typeface="Arial Narrow" pitchFamily="34" charset="0"/>
              </a:rPr>
              <a:t>, orari di insegnamento e prove di esame per la scuola media </a:t>
            </a:r>
            <a:r>
              <a:rPr lang="it-IT" altLang="it-IT" sz="1800" dirty="0" smtClean="0">
                <a:latin typeface="Arial Narrow" pitchFamily="34" charset="0"/>
              </a:rPr>
              <a:t>statale» si rinnovano i programmi della scuola media unificata.</a:t>
            </a:r>
          </a:p>
          <a:p>
            <a:pPr marL="0" indent="0">
              <a:buFont typeface="Arial" charset="0"/>
              <a:buNone/>
            </a:pPr>
            <a:r>
              <a:rPr lang="it-IT" altLang="it-IT" sz="1800" dirty="0" smtClean="0">
                <a:latin typeface="Arial Narrow" pitchFamily="34" charset="0"/>
              </a:rPr>
              <a:t>E’ rilevante che, ai programmi veri e propri, è premessa una vasta parte programmatica di indicazioni, per così dire, culturali.</a:t>
            </a:r>
          </a:p>
          <a:p>
            <a:pPr marL="0" indent="0">
              <a:buFont typeface="Arial" charset="0"/>
              <a:buNone/>
            </a:pPr>
            <a:r>
              <a:rPr lang="it-IT" altLang="it-IT" sz="1800" dirty="0">
                <a:latin typeface="Arial Narrow" pitchFamily="34" charset="0"/>
              </a:rPr>
              <a:t>«La Legge 31 dicembre 1962, n. 1859, ha istituito la scuola media unica, obbligatoria, gratuita, secondaria di primo grado.</a:t>
            </a:r>
          </a:p>
          <a:p>
            <a:pPr marL="0" indent="0">
              <a:buFont typeface="Arial" charset="0"/>
              <a:buNone/>
            </a:pPr>
            <a:r>
              <a:rPr lang="it-IT" altLang="it-IT" sz="1800" dirty="0">
                <a:latin typeface="Arial Narrow" pitchFamily="34" charset="0"/>
              </a:rPr>
              <a:t>La Legge 16 giugno 1977, n. 348, ha perfezionato il processo di unificazione eliminando il principio della facoltatività, estendendo in pari tempo l'area delle discipline obbligatorie tutte aventi uguale valore e dignità, e introducendo notevoli innovazioni nella impostazione dell'educazione linguistica, dell'educazione scientifica e dell'educazione tecnica.</a:t>
            </a:r>
          </a:p>
          <a:p>
            <a:pPr marL="0" indent="0">
              <a:buFont typeface="Arial" charset="0"/>
              <a:buNone/>
            </a:pPr>
            <a:r>
              <a:rPr lang="it-IT" altLang="it-IT" sz="1800" dirty="0">
                <a:latin typeface="Arial Narrow" pitchFamily="34" charset="0"/>
              </a:rPr>
              <a:t>La Legge 4 agosto 1977, n. 517, ha rafforzato la capacità democratica delle strutture della scuola media ponendo al centro dei suoi interventi la programmazione educativa e didattica dalla quale discendono nuovi criteri di organizzazione del lavoro scolastico, nuovi strumenti valutativi e corrispondenti iniziative di integrazioni e di sostegno</a:t>
            </a:r>
            <a:r>
              <a:rPr lang="it-IT" altLang="it-IT" sz="1800" dirty="0" smtClean="0">
                <a:latin typeface="Arial Narrow" pitchFamily="34" charset="0"/>
              </a:rPr>
              <a:t>.</a:t>
            </a:r>
          </a:p>
          <a:p>
            <a:pPr marL="0" indent="0">
              <a:buFont typeface="Arial" charset="0"/>
              <a:buNone/>
            </a:pPr>
            <a:r>
              <a:rPr lang="it-IT" sz="1800" dirty="0">
                <a:latin typeface="Arial Narrow" panose="020B0606020202030204" pitchFamily="34" charset="0"/>
              </a:rPr>
              <a:t>Gli interventi legislativi del 1977 sviluppano i principi ispiratori della riforma del 1962, sia mettendo a disposizione più adeguate strutture per un servizio scolastico finalizzato alla promozione umana e culturale di tutto il popolo italiano, sia eliminando quelle strutture che si erano dimostrate inadeguate (classi d'aggiornamento e classi differenziali</a:t>
            </a:r>
            <a:r>
              <a:rPr lang="it-IT" sz="1800" dirty="0" smtClean="0">
                <a:latin typeface="Arial Narrow" panose="020B0606020202030204" pitchFamily="34" charset="0"/>
              </a:rPr>
              <a:t>)</a:t>
            </a:r>
            <a:r>
              <a:rPr lang="it-IT" altLang="it-IT" sz="1800" dirty="0" smtClean="0">
                <a:latin typeface="Arial Narrow" pitchFamily="34" charset="0"/>
              </a:rPr>
              <a:t>»</a:t>
            </a:r>
            <a:endParaRPr lang="it-IT" altLang="it-IT" sz="1800" dirty="0">
              <a:latin typeface="Arial Narrow" pitchFamily="34" charset="0"/>
            </a:endParaRPr>
          </a:p>
          <a:p>
            <a:pPr marL="0" indent="0">
              <a:buFont typeface="Arial" charset="0"/>
              <a:buNone/>
            </a:pPr>
            <a:endParaRPr lang="it-IT" altLang="it-IT" sz="1800" dirty="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nuova Scuola Media</a:t>
            </a:r>
            <a:endParaRPr lang="it-IT" sz="4400" b="1" dirty="0">
              <a:latin typeface="Arial Narrow" pitchFamily="34" charset="0"/>
            </a:endParaRPr>
          </a:p>
        </p:txBody>
      </p:sp>
      <p:sp>
        <p:nvSpPr>
          <p:cNvPr id="71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3D80836-EA15-45EC-A0EC-BB2C6123C0C9}"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484973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normAutofit/>
          </a:bodyPr>
          <a:lstStyle/>
          <a:p>
            <a:pPr marL="0" indent="0">
              <a:buFont typeface="Arial" charset="0"/>
              <a:buNone/>
            </a:pPr>
            <a:endParaRPr lang="it-IT" altLang="it-IT" sz="1800" dirty="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nuova Scuola Media</a:t>
            </a:r>
            <a:endParaRPr lang="it-IT" sz="4400" b="1" dirty="0">
              <a:latin typeface="Arial Narrow" pitchFamily="34" charset="0"/>
            </a:endParaRPr>
          </a:p>
        </p:txBody>
      </p:sp>
      <p:sp>
        <p:nvSpPr>
          <p:cNvPr id="71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3D80836-EA15-45EC-A0EC-BB2C6123C0C9}"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
        <p:nvSpPr>
          <p:cNvPr id="3" name="Rettangolo 2"/>
          <p:cNvSpPr/>
          <p:nvPr/>
        </p:nvSpPr>
        <p:spPr>
          <a:xfrm>
            <a:off x="1786305" y="1340768"/>
            <a:ext cx="6890151" cy="3970318"/>
          </a:xfrm>
          <a:prstGeom prst="rect">
            <a:avLst/>
          </a:prstGeom>
        </p:spPr>
        <p:txBody>
          <a:bodyPr wrap="square">
            <a:spAutoFit/>
          </a:bodyPr>
          <a:lstStyle/>
          <a:p>
            <a:r>
              <a:rPr lang="it-IT" sz="1400" dirty="0" smtClean="0">
                <a:latin typeface="Arial Narrow" panose="020B0606020202030204" pitchFamily="34" charset="0"/>
              </a:rPr>
              <a:t>«</a:t>
            </a:r>
            <a:r>
              <a:rPr lang="it-IT" sz="1400" dirty="0"/>
              <a:t>Parte I - Caratteri e fini della scuola media</a:t>
            </a:r>
          </a:p>
          <a:p>
            <a:r>
              <a:rPr lang="it-IT" sz="1400" dirty="0" smtClean="0">
                <a:latin typeface="Arial Narrow" panose="020B0606020202030204" pitchFamily="34" charset="0"/>
              </a:rPr>
              <a:t>Come </a:t>
            </a:r>
            <a:r>
              <a:rPr lang="it-IT" sz="1400" dirty="0">
                <a:latin typeface="Arial Narrow" panose="020B0606020202030204" pitchFamily="34" charset="0"/>
              </a:rPr>
              <a:t>scuola per l'istruzione obbligatoria, la scuola media risponde al principio democratico di elevare il livello di educazione e di istruzione personale di ciascun cittadino e generale di tutto il popolo italiano, potenzia la capacità di partecipare ai valori della cultura, della civiltà e della convivenza sociale e di contribuire al loro sviluppo</a:t>
            </a:r>
            <a:r>
              <a:rPr lang="it-IT" sz="1400" dirty="0" smtClean="0">
                <a:latin typeface="Arial Narrow" panose="020B0606020202030204" pitchFamily="34" charset="0"/>
              </a:rPr>
              <a:t>.</a:t>
            </a:r>
          </a:p>
          <a:p>
            <a:r>
              <a:rPr lang="it-IT" sz="1400" dirty="0">
                <a:latin typeface="Arial Narrow" panose="020B0606020202030204" pitchFamily="34" charset="0"/>
              </a:rPr>
              <a:t>a) Scuola della formazione dell'uomo e del cittadino.</a:t>
            </a:r>
          </a:p>
          <a:p>
            <a:r>
              <a:rPr lang="it-IT" sz="1400" dirty="0">
                <a:latin typeface="Arial Narrow" panose="020B0606020202030204" pitchFamily="34" charset="0"/>
              </a:rPr>
              <a:t>b) Scuola che colloca nel </a:t>
            </a:r>
            <a:r>
              <a:rPr lang="it-IT" sz="1400" dirty="0" smtClean="0">
                <a:latin typeface="Arial Narrow" panose="020B0606020202030204" pitchFamily="34" charset="0"/>
              </a:rPr>
              <a:t>Mondo</a:t>
            </a:r>
          </a:p>
          <a:p>
            <a:r>
              <a:rPr lang="it-IT" sz="1400" dirty="0">
                <a:latin typeface="Arial Narrow" panose="020B0606020202030204" pitchFamily="34" charset="0"/>
              </a:rPr>
              <a:t>c) Scuola </a:t>
            </a:r>
            <a:r>
              <a:rPr lang="it-IT" sz="1400" dirty="0" smtClean="0">
                <a:latin typeface="Arial Narrow" panose="020B0606020202030204" pitchFamily="34" charset="0"/>
              </a:rPr>
              <a:t>orientativa</a:t>
            </a:r>
          </a:p>
          <a:p>
            <a:r>
              <a:rPr lang="it-IT" sz="1400" dirty="0">
                <a:latin typeface="Arial Narrow" panose="020B0606020202030204" pitchFamily="34" charset="0"/>
              </a:rPr>
              <a:t>d) Scuola secondaria nell'ambito dell'istruzione obbligatoria.</a:t>
            </a:r>
          </a:p>
          <a:p>
            <a:r>
              <a:rPr lang="it-IT" sz="1400" dirty="0">
                <a:latin typeface="Arial Narrow" panose="020B0606020202030204" pitchFamily="34" charset="0"/>
              </a:rPr>
              <a:t>Le strutture partecipative di una scuola non ancorata ad un'unica interpretazione della </a:t>
            </a:r>
            <a:r>
              <a:rPr lang="it-IT" sz="1400" dirty="0" smtClean="0">
                <a:latin typeface="Arial Narrow" panose="020B0606020202030204" pitchFamily="34" charset="0"/>
              </a:rPr>
              <a:t>realtà…  </a:t>
            </a:r>
            <a:r>
              <a:rPr lang="it-IT" sz="1400" dirty="0">
                <a:latin typeface="Arial Narrow" panose="020B0606020202030204" pitchFamily="34" charset="0"/>
              </a:rPr>
              <a:t>debbono consentire alla scuola media di sviluppare in modo del tutto particolare la propria azione educativa in stretta cooperazione con le famiglie, raccogliendo le loro indicazioni per quanto riguarda le scelte educative fondamentali: a tal fine dovranno essere vitalizzate le occasioni di incontro offerte dai consigli di classe, dal consiglio d'istituto, dalle assemblee dei genitori, dai periodici incontri </a:t>
            </a:r>
            <a:r>
              <a:rPr lang="it-IT" sz="1400" dirty="0" smtClean="0">
                <a:latin typeface="Arial Narrow" panose="020B0606020202030204" pitchFamily="34" charset="0"/>
              </a:rPr>
              <a:t>docenti-genitori.</a:t>
            </a:r>
          </a:p>
          <a:p>
            <a:r>
              <a:rPr lang="it-IT" sz="1400" dirty="0">
                <a:latin typeface="Arial Narrow" panose="020B0606020202030204" pitchFamily="34" charset="0"/>
              </a:rPr>
              <a:t>Parte II.- Una scuola adeguata all'età e alla psicologia dell'alunno</a:t>
            </a:r>
          </a:p>
          <a:p>
            <a:r>
              <a:rPr lang="it-IT" sz="1400" dirty="0">
                <a:latin typeface="Arial Narrow" panose="020B0606020202030204" pitchFamily="34" charset="0"/>
              </a:rPr>
              <a:t>Parte III.- Programmazione educativa e didattica</a:t>
            </a:r>
          </a:p>
          <a:p>
            <a:r>
              <a:rPr lang="it-IT" sz="1400" dirty="0">
                <a:latin typeface="Arial Narrow" panose="020B0606020202030204" pitchFamily="34" charset="0"/>
              </a:rPr>
              <a:t>Parte IV.- Le discipline come educazione metodologie </a:t>
            </a:r>
            <a:r>
              <a:rPr lang="it-IT" sz="1400" dirty="0" smtClean="0">
                <a:latin typeface="Arial Narrow" panose="020B0606020202030204" pitchFamily="34" charset="0"/>
              </a:rPr>
              <a:t>dell'apprendimento»</a:t>
            </a:r>
            <a:endParaRPr lang="it-IT" sz="1400" dirty="0">
              <a:latin typeface="Arial Narrow" panose="020B0606020202030204" pitchFamily="34" charset="0"/>
            </a:endParaRPr>
          </a:p>
        </p:txBody>
      </p:sp>
    </p:spTree>
    <p:extLst>
      <p:ext uri="{BB962C8B-B14F-4D97-AF65-F5344CB8AC3E}">
        <p14:creationId xmlns:p14="http://schemas.microsoft.com/office/powerpoint/2010/main" val="3961331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1800" dirty="0" smtClean="0">
                <a:latin typeface="Arial Narrow" pitchFamily="34" charset="0"/>
              </a:rPr>
              <a:t>Adottati con dPR 104/1985, promosso dal Ministro Franca Falcucci, furono frutto di un laborioso percorso (la commissione fu costituita nel 1981, i programmi applicati dall’anno scolastico 1987/88. </a:t>
            </a:r>
          </a:p>
          <a:p>
            <a:pPr marL="0" indent="0">
              <a:buFont typeface="Arial" charset="0"/>
              <a:buNone/>
            </a:pPr>
            <a:r>
              <a:rPr lang="it-IT" altLang="it-IT" sz="1800" dirty="0" smtClean="0">
                <a:latin typeface="Arial Narrow" pitchFamily="34" charset="0"/>
              </a:rPr>
              <a:t> I Programmi del 1985 prefigurano un tipo di scuola che si adegua «alle esigenze formative del fanciullo” attraverso l’offerta di una prestazione efficace fruibile a tutti gli alunni, qualunque sia il tipo e il grado della loro “diversità”. La scuola è chiamata a perseguire, con soggetti diversi risultati sostanzialmente equivalenti e cioè garantire a tutti pari opportunità formative».</a:t>
            </a:r>
          </a:p>
          <a:p>
            <a:pPr marL="0" indent="0">
              <a:buFont typeface="Arial" charset="0"/>
              <a:buNone/>
            </a:pPr>
            <a:r>
              <a:rPr lang="it-IT" altLang="it-IT" sz="1800" dirty="0" smtClean="0">
                <a:latin typeface="Arial Narrow" pitchFamily="34" charset="0"/>
              </a:rPr>
              <a:t>«La condizione di svantaggio è legata a carenze familiari ed affettive, a situazioni di disagio economico e sociale, a divari culturali e linguistici dovuti a scarsità di stimolazioni intellettuali. </a:t>
            </a:r>
            <a:r>
              <a:rPr lang="it-IT" altLang="it-IT" sz="1800" b="1" dirty="0" smtClean="0">
                <a:latin typeface="Arial Narrow" pitchFamily="34" charset="0"/>
              </a:rPr>
              <a:t>La programmazione educativa e didattica dovrà, quindi, articolarsi e svilupparsi in modo da prevedere la costruzione e la realizzazione di percorsi individuali di apprendimento scolastico che, considerando con particolare accuratezza i livelli di partenza, ponga una progressione di traguardi orientati, da verificare in itinere</a:t>
            </a:r>
            <a:r>
              <a:rPr lang="it-IT" altLang="it-IT" sz="1800" dirty="0" smtClean="0">
                <a:latin typeface="Arial Narrow" pitchFamily="34" charset="0"/>
              </a:rPr>
              <a:t>.»</a:t>
            </a: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2800" b="1" dirty="0" smtClean="0">
                <a:latin typeface="Arial Narrow" pitchFamily="34" charset="0"/>
              </a:rPr>
              <a:t>La nuova scuola elementare. </a:t>
            </a:r>
            <a:r>
              <a:rPr lang="it-IT" sz="2800" b="1" dirty="0">
                <a:latin typeface="Arial Narrow" pitchFamily="34" charset="0"/>
              </a:rPr>
              <a:t>I</a:t>
            </a:r>
            <a:r>
              <a:rPr lang="it-IT" sz="2800" b="1" dirty="0" smtClean="0">
                <a:latin typeface="Arial Narrow" pitchFamily="34" charset="0"/>
              </a:rPr>
              <a:t> </a:t>
            </a:r>
            <a:r>
              <a:rPr lang="it-IT" sz="2800" b="1" dirty="0">
                <a:latin typeface="Arial Narrow" pitchFamily="34" charset="0"/>
              </a:rPr>
              <a:t>programmi del 1985</a:t>
            </a:r>
          </a:p>
        </p:txBody>
      </p:sp>
      <p:sp>
        <p:nvSpPr>
          <p:cNvPr id="71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3D80836-EA15-45EC-A0EC-BB2C6123C0C9}"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Tree>
    <p:extLst>
      <p:ext uri="{BB962C8B-B14F-4D97-AF65-F5344CB8AC3E}">
        <p14:creationId xmlns:p14="http://schemas.microsoft.com/office/powerpoint/2010/main" val="1328869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normAutofit fontScale="77500" lnSpcReduction="20000"/>
          </a:bodyPr>
          <a:lstStyle/>
          <a:p>
            <a:pPr marL="0" indent="0">
              <a:buFont typeface="Arial" charset="0"/>
              <a:buNone/>
            </a:pPr>
            <a:r>
              <a:rPr lang="it-IT" altLang="it-IT" sz="1800" dirty="0" smtClean="0">
                <a:latin typeface="Arial Narrow" pitchFamily="34" charset="0"/>
              </a:rPr>
              <a:t>. </a:t>
            </a:r>
          </a:p>
          <a:p>
            <a:pPr marL="0" indent="0">
              <a:buFont typeface="Arial" charset="0"/>
              <a:buNone/>
            </a:pPr>
            <a:r>
              <a:rPr lang="it-IT" sz="1800" dirty="0"/>
              <a:t>I Parte </a:t>
            </a:r>
            <a:r>
              <a:rPr lang="it-IT" sz="1800" dirty="0" smtClean="0"/>
              <a:t>Caratteri e fini della scuola elementare</a:t>
            </a:r>
          </a:p>
          <a:p>
            <a:r>
              <a:rPr lang="it-IT" sz="1800" dirty="0" smtClean="0"/>
              <a:t>Il </a:t>
            </a:r>
            <a:r>
              <a:rPr lang="it-IT" sz="1800" dirty="0"/>
              <a:t>dettato </a:t>
            </a:r>
            <a:r>
              <a:rPr lang="it-IT" sz="1800" dirty="0" smtClean="0"/>
              <a:t>costituzionale</a:t>
            </a:r>
          </a:p>
          <a:p>
            <a:r>
              <a:rPr lang="it-IT" sz="1800" dirty="0"/>
              <a:t>Scuola elementare e </a:t>
            </a:r>
            <a:r>
              <a:rPr lang="it-IT" sz="1800" dirty="0" smtClean="0"/>
              <a:t>continuità educativa: «mediante </a:t>
            </a:r>
            <a:r>
              <a:rPr lang="it-IT" sz="1800" dirty="0"/>
              <a:t>momenti di raccordo pedagogico, curricolare ed organizzativo con la scuola materna e con la scuola media, a promuovere la </a:t>
            </a:r>
            <a:r>
              <a:rPr lang="it-IT" sz="1800" dirty="0" smtClean="0"/>
              <a:t>continuità </a:t>
            </a:r>
            <a:r>
              <a:rPr lang="it-IT" sz="1800" dirty="0"/>
              <a:t>del processo </a:t>
            </a:r>
            <a:r>
              <a:rPr lang="it-IT" sz="1800" dirty="0" smtClean="0"/>
              <a:t>educativo</a:t>
            </a:r>
          </a:p>
          <a:p>
            <a:r>
              <a:rPr lang="it-IT" sz="1800" dirty="0"/>
              <a:t>Scuola, famiglia, </a:t>
            </a:r>
            <a:r>
              <a:rPr lang="it-IT" sz="1800" dirty="0" smtClean="0"/>
              <a:t>partecipazione: «La </a:t>
            </a:r>
            <a:r>
              <a:rPr lang="it-IT" sz="1800" dirty="0"/>
              <a:t>scuola elementare riconosce di non esaurire tutte le funzioni educative, </a:t>
            </a:r>
            <a:r>
              <a:rPr lang="it-IT" sz="1800" dirty="0" smtClean="0"/>
              <a:t>pertanto… </a:t>
            </a:r>
            <a:r>
              <a:rPr lang="it-IT" sz="1800" dirty="0"/>
              <a:t>favorisce, attraverso la partecipazione democratica prevista dalle norme sugli organi collegiali, l'interazione formativa con la </a:t>
            </a:r>
            <a:r>
              <a:rPr lang="it-IT" sz="1800" dirty="0" smtClean="0"/>
              <a:t>famiglia… </a:t>
            </a:r>
            <a:r>
              <a:rPr lang="it-IT" sz="1800" dirty="0"/>
              <a:t>e con la </a:t>
            </a:r>
            <a:r>
              <a:rPr lang="it-IT" sz="1800" dirty="0" smtClean="0"/>
              <a:t>più </a:t>
            </a:r>
            <a:r>
              <a:rPr lang="it-IT" sz="1800" dirty="0"/>
              <a:t>vasta </a:t>
            </a:r>
            <a:r>
              <a:rPr lang="it-IT" sz="1800" dirty="0" smtClean="0"/>
              <a:t>comunità sociale»</a:t>
            </a:r>
          </a:p>
          <a:p>
            <a:r>
              <a:rPr lang="it-IT" sz="1800" dirty="0"/>
              <a:t>Educazione alla convivenza </a:t>
            </a:r>
            <a:r>
              <a:rPr lang="it-IT" sz="1800" dirty="0" smtClean="0"/>
              <a:t>democratica: «…la </a:t>
            </a:r>
            <a:r>
              <a:rPr lang="it-IT" sz="1800" dirty="0"/>
              <a:t>scuola deve operare </a:t>
            </a:r>
            <a:r>
              <a:rPr lang="it-IT" sz="1800" dirty="0" smtClean="0"/>
              <a:t>perché </a:t>
            </a:r>
            <a:r>
              <a:rPr lang="it-IT" sz="1800" dirty="0"/>
              <a:t>il fanciullo: prenda consapevolezza del valore della coerenza tra l'ideale assunto e la sua realizzazione in un impegno anche personale; abbia </a:t>
            </a:r>
            <a:r>
              <a:rPr lang="it-IT" sz="1800" dirty="0" smtClean="0"/>
              <a:t>più </a:t>
            </a:r>
            <a:r>
              <a:rPr lang="it-IT" sz="1800" dirty="0"/>
              <a:t>ampie occasioni di iniziativa, decisione, </a:t>
            </a:r>
            <a:r>
              <a:rPr lang="it-IT" sz="1800" dirty="0" smtClean="0"/>
              <a:t>responsabilità personale </a:t>
            </a:r>
            <a:r>
              <a:rPr lang="it-IT" sz="1800" dirty="0"/>
              <a:t>ed autonomia e possa sperimentare progressivamente forme di lavoro di gruppo e di vicendevole aiuto e sostegno, anche per prendere chiara coscienza della differenza fra "</a:t>
            </a:r>
            <a:r>
              <a:rPr lang="it-IT" sz="1800" dirty="0" smtClean="0"/>
              <a:t>solidarietà </a:t>
            </a:r>
            <a:r>
              <a:rPr lang="it-IT" sz="1800" dirty="0"/>
              <a:t>attiva" con il gruppo e "cedimento passivo" alla pressione di gruppo, tra la </a:t>
            </a:r>
            <a:r>
              <a:rPr lang="it-IT" sz="1800" dirty="0" smtClean="0"/>
              <a:t>capacità' </a:t>
            </a:r>
            <a:r>
              <a:rPr lang="it-IT" sz="1800" dirty="0"/>
              <a:t>di conservare indipendenza di giudizio ed il conformismo, tra il chiedere giustizia ed il farsi giustizia da </a:t>
            </a:r>
            <a:r>
              <a:rPr lang="it-IT" sz="1800" dirty="0" smtClean="0"/>
              <a:t>sé; </a:t>
            </a:r>
            <a:r>
              <a:rPr lang="it-IT" sz="1800" dirty="0"/>
              <a:t>abbia basilare consapevolezza delle varie forme di "</a:t>
            </a:r>
            <a:r>
              <a:rPr lang="it-IT" sz="1800" dirty="0" smtClean="0"/>
              <a:t>diversità </a:t>
            </a:r>
            <a:r>
              <a:rPr lang="it-IT" sz="1800" dirty="0"/>
              <a:t>e di emarginazione" allo scopo di prevenire e contrastare la formazione di stereotipi e pregiudizi nei confronti di persone e culture</a:t>
            </a:r>
            <a:r>
              <a:rPr lang="it-IT" sz="1800" dirty="0" smtClean="0"/>
              <a:t>;</a:t>
            </a:r>
            <a:r>
              <a:rPr lang="it-IT" sz="1600" dirty="0"/>
              <a:t> sia progressivamente guidato ad ampliare l'orizzonte culturale e </a:t>
            </a:r>
            <a:r>
              <a:rPr lang="it-IT" sz="1600" dirty="0" smtClean="0"/>
              <a:t>sociale per riflettere… </a:t>
            </a:r>
            <a:r>
              <a:rPr lang="it-IT" sz="1600" dirty="0"/>
              <a:t>sulla </a:t>
            </a:r>
            <a:r>
              <a:rPr lang="it-IT" sz="1600" dirty="0" smtClean="0"/>
              <a:t>realtà </a:t>
            </a:r>
            <a:r>
              <a:rPr lang="it-IT" sz="1600" dirty="0"/>
              <a:t>culturale e sociale </a:t>
            </a:r>
            <a:r>
              <a:rPr lang="it-IT" sz="1600" dirty="0" smtClean="0"/>
              <a:t>più </a:t>
            </a:r>
            <a:r>
              <a:rPr lang="it-IT" sz="1600" dirty="0"/>
              <a:t>vasta, in uno spirito di comprensione e di cooperazione internazionale, con particolare riferimento alla </a:t>
            </a:r>
            <a:r>
              <a:rPr lang="it-IT" sz="1600" dirty="0" err="1"/>
              <a:t>realta'</a:t>
            </a:r>
            <a:r>
              <a:rPr lang="it-IT" sz="1600" dirty="0"/>
              <a:t> europea ed al suo processo di </a:t>
            </a:r>
            <a:r>
              <a:rPr lang="it-IT" sz="1600" dirty="0" smtClean="0"/>
              <a:t>integrazione»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I programmi del 1985</a:t>
            </a:r>
          </a:p>
        </p:txBody>
      </p:sp>
      <p:sp>
        <p:nvSpPr>
          <p:cNvPr id="71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3D80836-EA15-45EC-A0EC-BB2C6123C0C9}" type="slidenum">
              <a:rPr lang="it-IT" altLang="it-IT" sz="1200" smtClean="0">
                <a:solidFill>
                  <a:srgbClr val="898989"/>
                </a:solidFill>
              </a:rPr>
              <a:pPr>
                <a:spcBef>
                  <a:spcPct val="0"/>
                </a:spcBef>
                <a:buFontTx/>
                <a:buNone/>
              </a:pPr>
              <a:t>18</a:t>
            </a:fld>
            <a:endParaRPr lang="it-IT" altLang="it-IT" sz="1200" smtClean="0">
              <a:solidFill>
                <a:srgbClr val="898989"/>
              </a:solidFill>
            </a:endParaRPr>
          </a:p>
        </p:txBody>
      </p:sp>
    </p:spTree>
    <p:extLst>
      <p:ext uri="{BB962C8B-B14F-4D97-AF65-F5344CB8AC3E}">
        <p14:creationId xmlns:p14="http://schemas.microsoft.com/office/powerpoint/2010/main" val="1685639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normAutofit fontScale="77500" lnSpcReduction="20000"/>
          </a:bodyPr>
          <a:lstStyle/>
          <a:p>
            <a:pPr marL="0" indent="0">
              <a:buFont typeface="Arial" charset="0"/>
              <a:buNone/>
            </a:pPr>
            <a:r>
              <a:rPr lang="it-IT" sz="2100" dirty="0">
                <a:latin typeface="Arial Narrow" panose="020B0606020202030204" pitchFamily="34" charset="0"/>
              </a:rPr>
              <a:t>II Parte </a:t>
            </a:r>
            <a:endParaRPr lang="it-IT" sz="2100" dirty="0" smtClean="0">
              <a:latin typeface="Arial Narrow" panose="020B0606020202030204" pitchFamily="34" charset="0"/>
            </a:endParaRPr>
          </a:p>
          <a:p>
            <a:pPr marL="0" indent="0">
              <a:buFont typeface="Arial" charset="0"/>
              <a:buNone/>
            </a:pPr>
            <a:r>
              <a:rPr lang="it-IT" sz="2100" dirty="0" smtClean="0">
                <a:latin typeface="Arial Narrow" panose="020B0606020202030204" pitchFamily="34" charset="0"/>
              </a:rPr>
              <a:t>Una scuola adeguata alle esigenze formative del fanciullo</a:t>
            </a:r>
          </a:p>
          <a:p>
            <a:r>
              <a:rPr lang="it-IT" sz="2100" dirty="0" smtClean="0">
                <a:latin typeface="Arial Narrow" panose="020B0606020202030204" pitchFamily="34" charset="0"/>
              </a:rPr>
              <a:t>La creatività </a:t>
            </a:r>
            <a:r>
              <a:rPr lang="it-IT" sz="2100" dirty="0">
                <a:latin typeface="Arial Narrow" panose="020B0606020202030204" pitchFamily="34" charset="0"/>
              </a:rPr>
              <a:t>come potenziale </a:t>
            </a:r>
            <a:r>
              <a:rPr lang="it-IT" sz="2100" dirty="0" smtClean="0">
                <a:latin typeface="Arial Narrow" panose="020B0606020202030204" pitchFamily="34" charset="0"/>
              </a:rPr>
              <a:t>educativo</a:t>
            </a:r>
          </a:p>
          <a:p>
            <a:r>
              <a:rPr lang="it-IT" sz="2100" dirty="0" smtClean="0">
                <a:latin typeface="Arial Narrow" panose="020B0606020202030204" pitchFamily="34" charset="0"/>
              </a:rPr>
              <a:t>La </a:t>
            </a:r>
            <a:r>
              <a:rPr lang="it-IT" sz="2100" dirty="0">
                <a:latin typeface="Arial Narrow" panose="020B0606020202030204" pitchFamily="34" charset="0"/>
              </a:rPr>
              <a:t>scuola come ambiente educativo di </a:t>
            </a:r>
            <a:r>
              <a:rPr lang="it-IT" sz="2100" dirty="0" smtClean="0">
                <a:latin typeface="Arial Narrow" panose="020B0606020202030204" pitchFamily="34" charset="0"/>
              </a:rPr>
              <a:t>apprendimento: «La </a:t>
            </a:r>
            <a:r>
              <a:rPr lang="it-IT" sz="2100" dirty="0">
                <a:latin typeface="Arial Narrow" panose="020B0606020202030204" pitchFamily="34" charset="0"/>
              </a:rPr>
              <a:t>scuola elementare, il cui intervento </a:t>
            </a:r>
            <a:r>
              <a:rPr lang="it-IT" sz="2100" dirty="0" smtClean="0">
                <a:latin typeface="Arial Narrow" panose="020B0606020202030204" pitchFamily="34" charset="0"/>
              </a:rPr>
              <a:t>è </a:t>
            </a:r>
            <a:r>
              <a:rPr lang="it-IT" sz="2100" dirty="0">
                <a:latin typeface="Arial Narrow" panose="020B0606020202030204" pitchFamily="34" charset="0"/>
              </a:rPr>
              <a:t>intenzionale e sistematico, realizza il suo compito specifico di alfabetizzazione culturale partendo dall'orizzonte di esperienze e di interessi del fanciullo per renderlo consapevole del suo rapporto con un sempre </a:t>
            </a:r>
            <a:r>
              <a:rPr lang="it-IT" sz="2100" dirty="0" smtClean="0">
                <a:latin typeface="Arial Narrow" panose="020B0606020202030204" pitchFamily="34" charset="0"/>
              </a:rPr>
              <a:t>più </a:t>
            </a:r>
            <a:r>
              <a:rPr lang="it-IT" sz="2100" dirty="0">
                <a:latin typeface="Arial Narrow" panose="020B0606020202030204" pitchFamily="34" charset="0"/>
              </a:rPr>
              <a:t>vasto tessuto di relazioni e di </a:t>
            </a:r>
            <a:r>
              <a:rPr lang="it-IT" sz="2100" dirty="0" smtClean="0">
                <a:latin typeface="Arial Narrow" panose="020B0606020202030204" pitchFamily="34" charset="0"/>
              </a:rPr>
              <a:t>scambi»</a:t>
            </a:r>
          </a:p>
          <a:p>
            <a:r>
              <a:rPr lang="it-IT" sz="2100" dirty="0" smtClean="0">
                <a:latin typeface="Arial Narrow" panose="020B0606020202030204" pitchFamily="34" charset="0"/>
              </a:rPr>
              <a:t>Diversità </a:t>
            </a:r>
            <a:r>
              <a:rPr lang="it-IT" sz="2100" dirty="0">
                <a:latin typeface="Arial Narrow" panose="020B0606020202030204" pitchFamily="34" charset="0"/>
              </a:rPr>
              <a:t>e uguaglianza </a:t>
            </a:r>
            <a:r>
              <a:rPr lang="it-IT" sz="2100" dirty="0" smtClean="0">
                <a:latin typeface="Arial Narrow" panose="020B0606020202030204" pitchFamily="34" charset="0"/>
              </a:rPr>
              <a:t>: «…la </a:t>
            </a:r>
            <a:r>
              <a:rPr lang="it-IT" sz="2100" dirty="0">
                <a:latin typeface="Arial Narrow" panose="020B0606020202030204" pitchFamily="34" charset="0"/>
              </a:rPr>
              <a:t>scuola elementare </a:t>
            </a:r>
            <a:r>
              <a:rPr lang="it-IT" sz="2100" dirty="0" smtClean="0">
                <a:latin typeface="Arial Narrow" panose="020B0606020202030204" pitchFamily="34" charset="0"/>
              </a:rPr>
              <a:t>è </a:t>
            </a:r>
            <a:r>
              <a:rPr lang="it-IT" sz="2100" dirty="0">
                <a:latin typeface="Arial Narrow" panose="020B0606020202030204" pitchFamily="34" charset="0"/>
              </a:rPr>
              <a:t>impegnata a conoscere e valorizzare le attitudini individuali, le conoscenze acquisite da ogni alunno (anche attraverso i mezzi di comunicazione di massa) e le sicurezze raggiunte sul piano affettivo, psicologico e </a:t>
            </a:r>
            <a:r>
              <a:rPr lang="it-IT" sz="2100" dirty="0" smtClean="0">
                <a:latin typeface="Arial Narrow" panose="020B0606020202030204" pitchFamily="34" charset="0"/>
              </a:rPr>
              <a:t>sociale». </a:t>
            </a:r>
          </a:p>
          <a:p>
            <a:r>
              <a:rPr lang="it-IT" sz="2100" dirty="0">
                <a:latin typeface="Arial Narrow" panose="020B0606020202030204" pitchFamily="34" charset="0"/>
              </a:rPr>
              <a:t>Alunni in </a:t>
            </a:r>
            <a:r>
              <a:rPr lang="it-IT" sz="2100" dirty="0" smtClean="0">
                <a:latin typeface="Arial Narrow" panose="020B0606020202030204" pitchFamily="34" charset="0"/>
              </a:rPr>
              <a:t>difficoltà </a:t>
            </a:r>
            <a:r>
              <a:rPr lang="it-IT" sz="2100" dirty="0">
                <a:latin typeface="Arial Narrow" panose="020B0606020202030204" pitchFamily="34" charset="0"/>
              </a:rPr>
              <a:t>di apprendimento ed integrazione di soggetti portatori di </a:t>
            </a:r>
            <a:r>
              <a:rPr lang="it-IT" sz="2100" dirty="0" smtClean="0">
                <a:latin typeface="Arial Narrow" panose="020B0606020202030204" pitchFamily="34" charset="0"/>
              </a:rPr>
              <a:t>handicap: «L'esercizio </a:t>
            </a:r>
            <a:r>
              <a:rPr lang="it-IT" sz="2100" dirty="0">
                <a:latin typeface="Arial Narrow" panose="020B0606020202030204" pitchFamily="34" charset="0"/>
              </a:rPr>
              <a:t>del diritto all'educazione ed all'istruzione nell'ambito dell'istruzione obbligatoria non </a:t>
            </a:r>
            <a:r>
              <a:rPr lang="it-IT" sz="2100" dirty="0" smtClean="0">
                <a:latin typeface="Arial Narrow" panose="020B0606020202030204" pitchFamily="34" charset="0"/>
              </a:rPr>
              <a:t>può </a:t>
            </a:r>
            <a:r>
              <a:rPr lang="it-IT" sz="2100" dirty="0">
                <a:latin typeface="Arial Narrow" panose="020B0606020202030204" pitchFamily="34" charset="0"/>
              </a:rPr>
              <a:t>essere impedito dalla presenza di </a:t>
            </a:r>
            <a:r>
              <a:rPr lang="it-IT" sz="2100" dirty="0" smtClean="0">
                <a:latin typeface="Arial Narrow" panose="020B0606020202030204" pitchFamily="34" charset="0"/>
              </a:rPr>
              <a:t>difficoltà </a:t>
            </a:r>
            <a:r>
              <a:rPr lang="it-IT" sz="2100" dirty="0">
                <a:latin typeface="Arial Narrow" panose="020B0606020202030204" pitchFamily="34" charset="0"/>
              </a:rPr>
              <a:t>nell'apprendimento </a:t>
            </a:r>
            <a:r>
              <a:rPr lang="it-IT" sz="2100" dirty="0" smtClean="0">
                <a:latin typeface="Arial Narrow" panose="020B0606020202030204" pitchFamily="34" charset="0"/>
              </a:rPr>
              <a:t>scolastico... </a:t>
            </a:r>
            <a:r>
              <a:rPr lang="it-IT" sz="2100" dirty="0">
                <a:latin typeface="Arial Narrow" panose="020B0606020202030204" pitchFamily="34" charset="0"/>
              </a:rPr>
              <a:t>La condizione di svantaggio </a:t>
            </a:r>
            <a:r>
              <a:rPr lang="it-IT" sz="2100" dirty="0" smtClean="0">
                <a:latin typeface="Arial Narrow" panose="020B0606020202030204" pitchFamily="34" charset="0"/>
              </a:rPr>
              <a:t>è </a:t>
            </a:r>
            <a:r>
              <a:rPr lang="it-IT" sz="2100" dirty="0">
                <a:latin typeface="Arial Narrow" panose="020B0606020202030204" pitchFamily="34" charset="0"/>
              </a:rPr>
              <a:t>legata a carenze familiari ed affettive, a situazioni di disagio economico e sociale, a divari culturali e linguistici dovuti a </a:t>
            </a:r>
            <a:r>
              <a:rPr lang="it-IT" sz="2100" dirty="0" smtClean="0">
                <a:latin typeface="Arial Narrow" panose="020B0606020202030204" pitchFamily="34" charset="0"/>
              </a:rPr>
              <a:t>scarsità </a:t>
            </a:r>
            <a:r>
              <a:rPr lang="it-IT" sz="2100" dirty="0">
                <a:latin typeface="Arial Narrow" panose="020B0606020202030204" pitchFamily="34" charset="0"/>
              </a:rPr>
              <a:t>di stimolazioni intellettuali. La programmazione educativa e didattica </a:t>
            </a:r>
            <a:r>
              <a:rPr lang="it-IT" sz="2100" dirty="0" smtClean="0">
                <a:latin typeface="Arial Narrow" panose="020B0606020202030204" pitchFamily="34" charset="0"/>
              </a:rPr>
              <a:t>dovrà, </a:t>
            </a:r>
            <a:r>
              <a:rPr lang="it-IT" sz="2100" dirty="0">
                <a:latin typeface="Arial Narrow" panose="020B0606020202030204" pitchFamily="34" charset="0"/>
              </a:rPr>
              <a:t>quindi, articolarsi e svilupparsi in modo da prevedere la costruzione e la realizzazione di percorsi individuali di apprendimento scolastico che, considerando con particolare accuratezza i livelli di partenza, ponga una progressione di traguardi orientati, da verificare in itinere</a:t>
            </a:r>
            <a:endParaRPr lang="it-IT" altLang="it-IT" sz="2100" dirty="0">
              <a:latin typeface="Arial Narrow" pitchFamily="34" charset="0"/>
            </a:endParaRPr>
          </a:p>
          <a:p>
            <a:pPr marL="0" indent="0">
              <a:buFont typeface="Arial" charset="0"/>
              <a:buNone/>
            </a:pPr>
            <a:endParaRPr lang="it-IT" altLang="it-IT" sz="2000" dirty="0">
              <a:latin typeface="Arial Narrow"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1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3D80836-EA15-45EC-A0EC-BB2C6123C0C9}" type="slidenum">
              <a:rPr lang="it-IT" altLang="it-IT" sz="1200" smtClean="0">
                <a:solidFill>
                  <a:srgbClr val="898989"/>
                </a:solidFill>
              </a:rPr>
              <a:pPr>
                <a:spcBef>
                  <a:spcPct val="0"/>
                </a:spcBef>
                <a:buFontTx/>
                <a:buNone/>
              </a:pPr>
              <a:t>19</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I programmi del 1985</a:t>
            </a:r>
          </a:p>
        </p:txBody>
      </p:sp>
    </p:spTree>
    <p:extLst>
      <p:ext uri="{BB962C8B-B14F-4D97-AF65-F5344CB8AC3E}">
        <p14:creationId xmlns:p14="http://schemas.microsoft.com/office/powerpoint/2010/main" val="16418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contenuto 2"/>
          <p:cNvSpPr>
            <a:spLocks noGrp="1"/>
          </p:cNvSpPr>
          <p:nvPr>
            <p:ph idx="1"/>
          </p:nvPr>
        </p:nvSpPr>
        <p:spPr>
          <a:xfrm>
            <a:off x="3109546" y="1600201"/>
            <a:ext cx="5814646" cy="4525963"/>
          </a:xfrm>
        </p:spPr>
        <p:txBody>
          <a:bodyPr/>
          <a:lstStyle/>
          <a:p>
            <a:pPr marL="0" indent="0">
              <a:buFont typeface="Arial" charset="0"/>
              <a:buNone/>
            </a:pPr>
            <a:endParaRPr lang="it-IT" altLang="it-IT" sz="1800" dirty="0" smtClean="0">
              <a:latin typeface="Arial Narrow" pitchFamily="34" charset="0"/>
            </a:endParaRPr>
          </a:p>
          <a:p>
            <a:pPr marL="0" indent="0">
              <a:buFont typeface="Arial" charset="0"/>
              <a:buNone/>
            </a:pPr>
            <a:r>
              <a:rPr lang="it-IT" altLang="it-IT" sz="1800" b="1" dirty="0" smtClean="0">
                <a:latin typeface="Arial Narrow" pitchFamily="34" charset="0"/>
              </a:rPr>
              <a:t>Franca Falcucci</a:t>
            </a:r>
            <a:r>
              <a:rPr lang="it-IT" altLang="it-IT" sz="1800" dirty="0" smtClean="0">
                <a:latin typeface="Arial Narrow" pitchFamily="34" charset="0"/>
              </a:rPr>
              <a:t>, (Roma, 1926) Ministro della Pubblica istruzione dal 1982 al 1987.</a:t>
            </a:r>
          </a:p>
          <a:p>
            <a:pPr marL="0" indent="0">
              <a:buFont typeface="Arial" charset="0"/>
              <a:buNone/>
            </a:pPr>
            <a:r>
              <a:rPr lang="it-IT" altLang="it-IT" sz="1800" dirty="0" smtClean="0">
                <a:latin typeface="Arial Narrow" pitchFamily="34" charset="0"/>
              </a:rPr>
              <a:t>Donna di scuola, insegnante abilitata in Storia e Filosofia, a lungo responsabile istruzione della Democrazia Cristiana, fu chiamata a presiedere la Commissione parlamentare sui problemi scolastici degli alunni handicappati tenutasi nel 1975 nel corso della VI Legislatura (Governo Aldo Moro). Fu Ministro dell’istruzione tra il 1982 e il 1987.</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«documento» Falcucci</a:t>
            </a:r>
          </a:p>
        </p:txBody>
      </p:sp>
      <p:sp>
        <p:nvSpPr>
          <p:cNvPr id="583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E8675D3-4932-4AA4-A249-8E7C78116A4E}"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pic>
        <p:nvPicPr>
          <p:cNvPr id="58374" name="Immagin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989" y="1773238"/>
            <a:ext cx="2110154"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0804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normAutofit fontScale="62500" lnSpcReduction="20000"/>
          </a:bodyPr>
          <a:lstStyle/>
          <a:p>
            <a:pPr marL="0" indent="0">
              <a:buFont typeface="Arial" charset="0"/>
              <a:buNone/>
            </a:pPr>
            <a:r>
              <a:rPr lang="it-IT" sz="2000" dirty="0">
                <a:latin typeface="Arial" panose="020B0604020202020204" pitchFamily="34" charset="0"/>
                <a:cs typeface="Arial" panose="020B0604020202020204" pitchFamily="34" charset="0"/>
              </a:rPr>
              <a:t>III Parte </a:t>
            </a:r>
            <a:r>
              <a:rPr lang="it-IT" sz="2000" dirty="0" smtClean="0">
                <a:latin typeface="Arial" panose="020B0604020202020204" pitchFamily="34" charset="0"/>
                <a:cs typeface="Arial" panose="020B0604020202020204" pitchFamily="34" charset="0"/>
              </a:rPr>
              <a:t>Programma e programmazione</a:t>
            </a:r>
          </a:p>
          <a:p>
            <a:r>
              <a:rPr lang="it-IT" sz="2000" dirty="0" smtClean="0">
                <a:latin typeface="Arial" panose="020B0604020202020204" pitchFamily="34" charset="0"/>
                <a:cs typeface="Arial" panose="020B0604020202020204" pitchFamily="34" charset="0"/>
              </a:rPr>
              <a:t>Le </a:t>
            </a:r>
            <a:r>
              <a:rPr lang="it-IT" sz="2000" dirty="0">
                <a:latin typeface="Arial" panose="020B0604020202020204" pitchFamily="34" charset="0"/>
                <a:cs typeface="Arial" panose="020B0604020202020204" pitchFamily="34" charset="0"/>
              </a:rPr>
              <a:t>linee del </a:t>
            </a:r>
            <a:r>
              <a:rPr lang="it-IT" sz="2000" dirty="0" smtClean="0">
                <a:latin typeface="Arial" panose="020B0604020202020204" pitchFamily="34" charset="0"/>
                <a:cs typeface="Arial" panose="020B0604020202020204" pitchFamily="34" charset="0"/>
              </a:rPr>
              <a:t>programma: «Per </a:t>
            </a:r>
            <a:r>
              <a:rPr lang="it-IT" sz="2000" dirty="0">
                <a:latin typeface="Arial" panose="020B0604020202020204" pitchFamily="34" charset="0"/>
                <a:cs typeface="Arial" panose="020B0604020202020204" pitchFamily="34" charset="0"/>
              </a:rPr>
              <a:t>attuare i suoi compiti la scuola elementare si organizza in modo funzionale rispetto agli obiettivi educativi da perseguire; pertanto, mentre segue le linee di un programma che prescrive sul piano nazionale quali debbano essere i contenuti formativi e le </a:t>
            </a:r>
            <a:r>
              <a:rPr lang="it-IT" sz="2000" dirty="0" smtClean="0">
                <a:latin typeface="Arial" panose="020B0604020202020204" pitchFamily="34" charset="0"/>
                <a:cs typeface="Arial" panose="020B0604020202020204" pitchFamily="34" charset="0"/>
              </a:rPr>
              <a:t>abilità </a:t>
            </a:r>
            <a:r>
              <a:rPr lang="it-IT" sz="2000" dirty="0">
                <a:latin typeface="Arial" panose="020B0604020202020204" pitchFamily="34" charset="0"/>
                <a:cs typeface="Arial" panose="020B0604020202020204" pitchFamily="34" charset="0"/>
              </a:rPr>
              <a:t>fondamentali da conseguire, predispone una adeguata organizzazione didattica, </a:t>
            </a:r>
            <a:r>
              <a:rPr lang="it-IT" sz="2000" dirty="0" smtClean="0">
                <a:latin typeface="Arial" panose="020B0604020202020204" pitchFamily="34" charset="0"/>
                <a:cs typeface="Arial" panose="020B0604020202020204" pitchFamily="34" charset="0"/>
              </a:rPr>
              <a:t>affinché </a:t>
            </a:r>
            <a:r>
              <a:rPr lang="it-IT" sz="2000" dirty="0">
                <a:latin typeface="Arial" panose="020B0604020202020204" pitchFamily="34" charset="0"/>
                <a:cs typeface="Arial" panose="020B0604020202020204" pitchFamily="34" charset="0"/>
              </a:rPr>
              <a:t>il programma possa essere svolto muovendo dalle effettive </a:t>
            </a:r>
            <a:r>
              <a:rPr lang="it-IT" sz="2000" dirty="0" smtClean="0">
                <a:latin typeface="Arial" panose="020B0604020202020204" pitchFamily="34" charset="0"/>
                <a:cs typeface="Arial" panose="020B0604020202020204" pitchFamily="34" charset="0"/>
              </a:rPr>
              <a:t>capacità </a:t>
            </a:r>
            <a:r>
              <a:rPr lang="it-IT" sz="2000" dirty="0">
                <a:latin typeface="Arial" panose="020B0604020202020204" pitchFamily="34" charset="0"/>
                <a:cs typeface="Arial" panose="020B0604020202020204" pitchFamily="34" charset="0"/>
              </a:rPr>
              <a:t>ed esigenze di apprendimento degli alunni. </a:t>
            </a:r>
            <a:endParaRPr lang="it-IT" sz="2000" dirty="0" smtClean="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Programmazione </a:t>
            </a:r>
            <a:r>
              <a:rPr lang="it-IT" sz="2000" dirty="0" smtClean="0">
                <a:latin typeface="Arial" panose="020B0604020202020204" pitchFamily="34" charset="0"/>
                <a:cs typeface="Arial" panose="020B0604020202020204" pitchFamily="34" charset="0"/>
              </a:rPr>
              <a:t>didattica: «Spetta </a:t>
            </a:r>
            <a:r>
              <a:rPr lang="it-IT" sz="2000" dirty="0">
                <a:latin typeface="Arial" panose="020B0604020202020204" pitchFamily="34" charset="0"/>
                <a:cs typeface="Arial" panose="020B0604020202020204" pitchFamily="34" charset="0"/>
              </a:rPr>
              <a:t>ai docenti, collegialmente ed individualmente, </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stabi</a:t>
            </a:r>
            <a:r>
              <a:rPr lang="it-IT" sz="2000" dirty="0" smtClean="0">
                <a:latin typeface="Arial" panose="020B0604020202020204" pitchFamily="34" charset="0"/>
                <a:cs typeface="Arial" panose="020B0604020202020204" pitchFamily="34" charset="0"/>
              </a:rPr>
              <a:t>(re) </a:t>
            </a:r>
            <a:r>
              <a:rPr lang="it-IT" sz="2000" dirty="0">
                <a:latin typeface="Arial" panose="020B0604020202020204" pitchFamily="34" charset="0"/>
                <a:cs typeface="Arial" panose="020B0604020202020204" pitchFamily="34" charset="0"/>
              </a:rPr>
              <a:t>le </a:t>
            </a:r>
            <a:r>
              <a:rPr lang="it-IT" sz="2000" dirty="0" smtClean="0">
                <a:latin typeface="Arial" panose="020B0604020202020204" pitchFamily="34" charset="0"/>
                <a:cs typeface="Arial" panose="020B0604020202020204" pitchFamily="34" charset="0"/>
              </a:rPr>
              <a:t>modalità </a:t>
            </a:r>
            <a:r>
              <a:rPr lang="it-IT" sz="2000" dirty="0">
                <a:latin typeface="Arial" panose="020B0604020202020204" pitchFamily="34" charset="0"/>
                <a:cs typeface="Arial" panose="020B0604020202020204" pitchFamily="34" charset="0"/>
              </a:rPr>
              <a:t>concrete per mezzo delle quali conseguire le mete fissate dal programma e la scansione </a:t>
            </a:r>
            <a:r>
              <a:rPr lang="it-IT" sz="2000" dirty="0" smtClean="0">
                <a:latin typeface="Arial" panose="020B0604020202020204" pitchFamily="34" charset="0"/>
                <a:cs typeface="Arial" panose="020B0604020202020204" pitchFamily="34" charset="0"/>
              </a:rPr>
              <a:t>più </a:t>
            </a:r>
            <a:r>
              <a:rPr lang="it-IT" sz="2000" dirty="0">
                <a:latin typeface="Arial" panose="020B0604020202020204" pitchFamily="34" charset="0"/>
                <a:cs typeface="Arial" panose="020B0604020202020204" pitchFamily="34" charset="0"/>
              </a:rPr>
              <a:t>opportuna di esse, tenuto conto dell'ampliamento delle </a:t>
            </a:r>
            <a:r>
              <a:rPr lang="it-IT" sz="2000" dirty="0" smtClean="0">
                <a:latin typeface="Arial" panose="020B0604020202020204" pitchFamily="34" charset="0"/>
                <a:cs typeface="Arial" panose="020B0604020202020204" pitchFamily="34" charset="0"/>
              </a:rPr>
              <a:t>opportunità </a:t>
            </a:r>
            <a:r>
              <a:rPr lang="it-IT" sz="2000" dirty="0">
                <a:latin typeface="Arial" panose="020B0604020202020204" pitchFamily="34" charset="0"/>
                <a:cs typeface="Arial" panose="020B0604020202020204" pitchFamily="34" charset="0"/>
              </a:rPr>
              <a:t>formative offerte dal curricolo, sia con l'inserimento di nuove </a:t>
            </a:r>
            <a:r>
              <a:rPr lang="it-IT" sz="2000" dirty="0" smtClean="0">
                <a:latin typeface="Arial" panose="020B0604020202020204" pitchFamily="34" charset="0"/>
                <a:cs typeface="Arial" panose="020B0604020202020204" pitchFamily="34" charset="0"/>
              </a:rPr>
              <a:t>attività, </a:t>
            </a:r>
            <a:r>
              <a:rPr lang="it-IT" sz="2000" dirty="0">
                <a:latin typeface="Arial" panose="020B0604020202020204" pitchFamily="34" charset="0"/>
                <a:cs typeface="Arial" panose="020B0604020202020204" pitchFamily="34" charset="0"/>
              </a:rPr>
              <a:t>sia con la valorizzazione degli insegnamenti tradizionali. La programmazione, nel quadro della </a:t>
            </a:r>
            <a:r>
              <a:rPr lang="it-IT" sz="2000" dirty="0" err="1" smtClean="0">
                <a:latin typeface="Arial" panose="020B0604020202020204" pitchFamily="34" charset="0"/>
                <a:cs typeface="Arial" panose="020B0604020202020204" pitchFamily="34" charset="0"/>
              </a:rPr>
              <a:t>prescrittività</a:t>
            </a:r>
            <a:r>
              <a:rPr lang="it-IT" sz="2000" dirty="0" smtClean="0">
                <a:latin typeface="Arial" panose="020B0604020202020204" pitchFamily="34" charset="0"/>
                <a:cs typeface="Arial" panose="020B0604020202020204" pitchFamily="34" charset="0"/>
              </a:rPr>
              <a:t> </a:t>
            </a:r>
            <a:r>
              <a:rPr lang="it-IT" sz="2000" dirty="0">
                <a:latin typeface="Arial" panose="020B0604020202020204" pitchFamily="34" charset="0"/>
                <a:cs typeface="Arial" panose="020B0604020202020204" pitchFamily="34" charset="0"/>
              </a:rPr>
              <a:t>delle mete indicate dal programma, </a:t>
            </a:r>
            <a:r>
              <a:rPr lang="it-IT" sz="2000" dirty="0" smtClean="0">
                <a:latin typeface="Arial" panose="020B0604020202020204" pitchFamily="34" charset="0"/>
                <a:cs typeface="Arial" panose="020B0604020202020204" pitchFamily="34" charset="0"/>
              </a:rPr>
              <a:t>delineerà </a:t>
            </a:r>
            <a:r>
              <a:rPr lang="it-IT" sz="2000" dirty="0">
                <a:latin typeface="Arial" panose="020B0604020202020204" pitchFamily="34" charset="0"/>
                <a:cs typeface="Arial" panose="020B0604020202020204" pitchFamily="34" charset="0"/>
              </a:rPr>
              <a:t>i percorsi e le procedure </a:t>
            </a:r>
            <a:r>
              <a:rPr lang="it-IT" sz="2000" dirty="0" smtClean="0">
                <a:latin typeface="Arial" panose="020B0604020202020204" pitchFamily="34" charset="0"/>
                <a:cs typeface="Arial" panose="020B0604020202020204" pitchFamily="34" charset="0"/>
              </a:rPr>
              <a:t>più </a:t>
            </a:r>
            <a:r>
              <a:rPr lang="it-IT" sz="2000" dirty="0">
                <a:latin typeface="Arial" panose="020B0604020202020204" pitchFamily="34" charset="0"/>
                <a:cs typeface="Arial" panose="020B0604020202020204" pitchFamily="34" charset="0"/>
              </a:rPr>
              <a:t>idonee per lo svolgimento dell'insegnamento, tenendo comunque conto che i risultati debbono essere equivalenti qualunque sia l'itinerario metodologico scelto</a:t>
            </a:r>
            <a:r>
              <a:rPr lang="it-IT" sz="2000" dirty="0" smtClean="0">
                <a:latin typeface="Arial" panose="020B0604020202020204" pitchFamily="34" charset="0"/>
                <a:cs typeface="Arial" panose="020B0604020202020204" pitchFamily="34" charset="0"/>
              </a:rPr>
              <a:t>.» </a:t>
            </a:r>
          </a:p>
          <a:p>
            <a:r>
              <a:rPr lang="it-IT" sz="2000" dirty="0" smtClean="0">
                <a:latin typeface="Arial" panose="020B0604020202020204" pitchFamily="34" charset="0"/>
                <a:cs typeface="Arial" panose="020B0604020202020204" pitchFamily="34" charset="0"/>
              </a:rPr>
              <a:t>Organizzazione didattica: «La </a:t>
            </a:r>
            <a:r>
              <a:rPr lang="it-IT" sz="2000" dirty="0">
                <a:latin typeface="Arial" panose="020B0604020202020204" pitchFamily="34" charset="0"/>
                <a:cs typeface="Arial" panose="020B0604020202020204" pitchFamily="34" charset="0"/>
              </a:rPr>
              <a:t>scuola elementare si articola in due cicli: il primo ciclo che comprende la prima e seconda classe ed il secondo ciclo che comprende le classi successive. </a:t>
            </a:r>
            <a:endParaRPr lang="it-IT" sz="2000" dirty="0" smtClean="0">
              <a:latin typeface="Arial" panose="020B0604020202020204" pitchFamily="34" charset="0"/>
              <a:cs typeface="Arial" panose="020B0604020202020204" pitchFamily="34" charset="0"/>
            </a:endParaRPr>
          </a:p>
          <a:p>
            <a:r>
              <a:rPr lang="it-IT" sz="2000" dirty="0" smtClean="0">
                <a:latin typeface="Arial" panose="020B0604020202020204" pitchFamily="34" charset="0"/>
                <a:cs typeface="Arial" panose="020B0604020202020204" pitchFamily="34" charset="0"/>
              </a:rPr>
              <a:t>La valutazione: «Al </a:t>
            </a:r>
            <a:r>
              <a:rPr lang="it-IT" sz="2000" dirty="0">
                <a:latin typeface="Arial" panose="020B0604020202020204" pitchFamily="34" charset="0"/>
                <a:cs typeface="Arial" panose="020B0604020202020204" pitchFamily="34" charset="0"/>
              </a:rPr>
              <a:t>fine di assicurare un'effettiva </a:t>
            </a:r>
            <a:r>
              <a:rPr lang="it-IT" sz="2000" dirty="0" smtClean="0">
                <a:latin typeface="Arial" panose="020B0604020202020204" pitchFamily="34" charset="0"/>
                <a:cs typeface="Arial" panose="020B0604020202020204" pitchFamily="34" charset="0"/>
              </a:rPr>
              <a:t>valutazione…  </a:t>
            </a:r>
            <a:r>
              <a:rPr lang="it-IT" sz="2000" dirty="0">
                <a:latin typeface="Arial" panose="020B0604020202020204" pitchFamily="34" charset="0"/>
                <a:cs typeface="Arial" panose="020B0604020202020204" pitchFamily="34" charset="0"/>
              </a:rPr>
              <a:t>gli insegnanti devono raccogliere in maniera sistematica e continuativa informazioni relative allo sviluppo dei quadri di conoscenza e di </a:t>
            </a:r>
            <a:r>
              <a:rPr lang="it-IT" sz="2000" dirty="0" smtClean="0">
                <a:latin typeface="Arial" panose="020B0604020202020204" pitchFamily="34" charset="0"/>
                <a:cs typeface="Arial" panose="020B0604020202020204" pitchFamily="34" charset="0"/>
              </a:rPr>
              <a:t>abilità, </a:t>
            </a:r>
            <a:r>
              <a:rPr lang="it-IT" sz="2000" dirty="0">
                <a:latin typeface="Arial" panose="020B0604020202020204" pitchFamily="34" charset="0"/>
                <a:cs typeface="Arial" panose="020B0604020202020204" pitchFamily="34" charset="0"/>
              </a:rPr>
              <a:t>alla </a:t>
            </a:r>
            <a:r>
              <a:rPr lang="it-IT" sz="2000" dirty="0" smtClean="0">
                <a:latin typeface="Arial" panose="020B0604020202020204" pitchFamily="34" charset="0"/>
                <a:cs typeface="Arial" panose="020B0604020202020204" pitchFamily="34" charset="0"/>
              </a:rPr>
              <a:t>disponibilità </a:t>
            </a:r>
            <a:r>
              <a:rPr lang="it-IT" sz="2000" dirty="0">
                <a:latin typeface="Arial" panose="020B0604020202020204" pitchFamily="34" charset="0"/>
                <a:cs typeface="Arial" panose="020B0604020202020204" pitchFamily="34" charset="0"/>
              </a:rPr>
              <a:t>ad apprendere, alla maturazione del senso di </a:t>
            </a:r>
            <a:r>
              <a:rPr lang="it-IT" sz="2000" dirty="0" smtClean="0">
                <a:latin typeface="Arial" panose="020B0604020202020204" pitchFamily="34" charset="0"/>
                <a:cs typeface="Arial" panose="020B0604020202020204" pitchFamily="34" charset="0"/>
              </a:rPr>
              <a:t>sé </a:t>
            </a:r>
            <a:r>
              <a:rPr lang="it-IT" sz="2000" dirty="0">
                <a:latin typeface="Arial" panose="020B0604020202020204" pitchFamily="34" charset="0"/>
                <a:cs typeface="Arial" panose="020B0604020202020204" pitchFamily="34" charset="0"/>
              </a:rPr>
              <a:t>di ogni alunno. </a:t>
            </a:r>
            <a:endParaRPr lang="it-IT" sz="2000" dirty="0" smtClean="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I </a:t>
            </a:r>
            <a:r>
              <a:rPr lang="it-IT" sz="2000" dirty="0" smtClean="0">
                <a:latin typeface="Arial" panose="020B0604020202020204" pitchFamily="34" charset="0"/>
                <a:cs typeface="Arial" panose="020B0604020202020204" pitchFamily="34" charset="0"/>
              </a:rPr>
              <a:t>programmi: «Il </a:t>
            </a:r>
            <a:r>
              <a:rPr lang="it-IT" sz="2000" dirty="0">
                <a:latin typeface="Arial" panose="020B0604020202020204" pitchFamily="34" charset="0"/>
                <a:cs typeface="Arial" panose="020B0604020202020204" pitchFamily="34" charset="0"/>
              </a:rPr>
              <a:t>progetto culturale ed educativo evidenziato dai programmi esige di essere svolto secondo un passaggio continuo che va da una impostazione unitaria </a:t>
            </a:r>
            <a:r>
              <a:rPr lang="it-IT" sz="2000" dirty="0" err="1">
                <a:latin typeface="Arial" panose="020B0604020202020204" pitchFamily="34" charset="0"/>
                <a:cs typeface="Arial" panose="020B0604020202020204" pitchFamily="34" charset="0"/>
              </a:rPr>
              <a:t>pre</a:t>
            </a:r>
            <a:r>
              <a:rPr lang="it-IT" sz="2000" dirty="0">
                <a:latin typeface="Arial" panose="020B0604020202020204" pitchFamily="34" charset="0"/>
                <a:cs typeface="Arial" panose="020B0604020202020204" pitchFamily="34" charset="0"/>
              </a:rPr>
              <a:t>-disciplinare all'emergere di ambiti disciplinari progressivamente differenziati. </a:t>
            </a:r>
            <a:endParaRPr lang="it-IT" altLang="it-IT" sz="2000" dirty="0">
              <a:latin typeface="Arial" panose="020B0604020202020204" pitchFamily="34" charset="0"/>
              <a:cs typeface="Arial" panose="020B0604020202020204" pitchFamily="34" charset="0"/>
            </a:endParaRPr>
          </a:p>
          <a:p>
            <a:pPr marL="0" indent="0">
              <a:buFont typeface="Arial" charset="0"/>
              <a:buNone/>
            </a:pPr>
            <a:endParaRPr lang="it-IT" altLang="it-IT" sz="1800" dirty="0" smtClean="0">
              <a:latin typeface="Arial Narrow" pitchFamily="34" charset="0"/>
            </a:endParaRP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1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3D80836-EA15-45EC-A0EC-BB2C6123C0C9}" type="slidenum">
              <a:rPr lang="it-IT" altLang="it-IT" sz="1200" smtClean="0">
                <a:solidFill>
                  <a:srgbClr val="898989"/>
                </a:solidFill>
              </a:rPr>
              <a:pPr>
                <a:spcBef>
                  <a:spcPct val="0"/>
                </a:spcBef>
                <a:buFontTx/>
                <a:buNone/>
              </a:pPr>
              <a:t>20</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I programmi del 1985</a:t>
            </a:r>
          </a:p>
        </p:txBody>
      </p:sp>
    </p:spTree>
    <p:extLst>
      <p:ext uri="{BB962C8B-B14F-4D97-AF65-F5344CB8AC3E}">
        <p14:creationId xmlns:p14="http://schemas.microsoft.com/office/powerpoint/2010/main" val="848878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latin typeface="Arial Narrow" pitchFamily="34" charset="0"/>
              </a:rPr>
              <a:t>La legge 148/1990 era concepita come lo strumento organizzativo per la piena applicazione dei programmi del 1985. </a:t>
            </a:r>
          </a:p>
          <a:p>
            <a:pPr marL="0" indent="0">
              <a:buFont typeface="Arial" charset="0"/>
              <a:buNone/>
            </a:pPr>
            <a:r>
              <a:rPr lang="it-IT" altLang="it-IT" sz="1800" dirty="0" smtClean="0">
                <a:latin typeface="Arial Narrow" pitchFamily="34" charset="0"/>
              </a:rPr>
              <a:t>«Art. 1</a:t>
            </a:r>
          </a:p>
          <a:p>
            <a:pPr marL="0" indent="0">
              <a:buFont typeface="Arial" charset="0"/>
              <a:buNone/>
            </a:pPr>
            <a:r>
              <a:rPr lang="it-IT" altLang="it-IT" sz="1800" dirty="0" smtClean="0">
                <a:latin typeface="Arial Narrow" pitchFamily="34" charset="0"/>
              </a:rPr>
              <a:t> 1.  La scuola elementare, nell'ambito dell'istruzione obbligatoria, concorre alla formazione dell'uomo e del cittadino secondo i principi sanciti  dalla  Costituzione  e  nel  rispetto e nella valorizzazione delle diversità' individuali, sociali e culturali. Essa si propone lo sviluppo  della  personalità'  del  fanciullo  promuovendone la prima alfabetizzazione culturale.</a:t>
            </a:r>
          </a:p>
          <a:p>
            <a:pPr marL="0" indent="0">
              <a:buFont typeface="Arial" charset="0"/>
              <a:buNone/>
            </a:pPr>
            <a:r>
              <a:rPr lang="it-IT" altLang="it-IT" sz="1800" dirty="0" smtClean="0">
                <a:latin typeface="Arial Narrow" pitchFamily="34" charset="0"/>
              </a:rPr>
              <a:t>  2.   La   scuola  elementare,  anche  mediante  forme  di  raccordo pedagogico, curricolare ed organizzativo con la scuola materna e  con la  scuola  media,  contribuisce  a  realizzare  la  continuità'  del processo educativo».</a:t>
            </a: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270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955C323-4AE5-495E-9B1E-00F0D79F34AA}" type="slidenum">
              <a:rPr lang="it-IT" altLang="it-IT" sz="1200" smtClean="0">
                <a:solidFill>
                  <a:srgbClr val="898989"/>
                </a:solidFill>
              </a:rPr>
              <a:pPr>
                <a:spcBef>
                  <a:spcPct val="0"/>
                </a:spcBef>
                <a:buFontTx/>
                <a:buNone/>
              </a:pPr>
              <a:t>21</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a:t>
            </a:r>
            <a:r>
              <a:rPr lang="it-IT" sz="2800" b="1" dirty="0" smtClean="0">
                <a:latin typeface="Arial Narrow" pitchFamily="34" charset="0"/>
              </a:rPr>
              <a:t>Gli ordinamenti</a:t>
            </a:r>
            <a:endParaRPr lang="it-IT" sz="2800" b="1" dirty="0">
              <a:latin typeface="Arial Narrow" pitchFamily="34" charset="0"/>
            </a:endParaRPr>
          </a:p>
        </p:txBody>
      </p:sp>
    </p:spTree>
    <p:extLst>
      <p:ext uri="{BB962C8B-B14F-4D97-AF65-F5344CB8AC3E}">
        <p14:creationId xmlns:p14="http://schemas.microsoft.com/office/powerpoint/2010/main" val="220376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altLang="it-IT" sz="1800" dirty="0" smtClean="0">
                <a:latin typeface="Arial Narrow" pitchFamily="34" charset="0"/>
              </a:rPr>
              <a:t>L'orario  delle attività didattiche nella scuola elementare ha la durata di ventisette ore settimanali, elevabili fino ad un massimo di trenta ore in relazione all’insegnamento della lingua straniera.</a:t>
            </a:r>
          </a:p>
          <a:p>
            <a:pPr marL="0" indent="0">
              <a:buFont typeface="Arial" charset="0"/>
              <a:buNone/>
              <a:defRPr/>
            </a:pPr>
            <a:r>
              <a:rPr lang="it-IT" altLang="it-IT" sz="1800" dirty="0" smtClean="0">
                <a:latin typeface="Arial Narrow" pitchFamily="34" charset="0"/>
              </a:rPr>
              <a:t>E’ consentita l’attivazione di percorsi a «tempo lungo», con attività   di   arricchimento  e  di  integrazione  degli insegnamenti curriculari alle seguenti condizioni:</a:t>
            </a:r>
          </a:p>
          <a:p>
            <a:pPr marL="0" indent="0">
              <a:buFont typeface="Arial" charset="0"/>
              <a:buNone/>
              <a:defRPr/>
            </a:pPr>
            <a:r>
              <a:rPr lang="it-IT" altLang="it-IT" sz="1800" dirty="0" smtClean="0">
                <a:latin typeface="Arial Narrow" pitchFamily="34" charset="0"/>
              </a:rPr>
              <a:t>a)  che  l'orario  complessivo settimanale di attività non superi le trentasette ore, ivi compreso il "tempo-mensa";</a:t>
            </a:r>
          </a:p>
          <a:p>
            <a:pPr marL="0" indent="0">
              <a:buFont typeface="Arial" charset="0"/>
              <a:buNone/>
              <a:defRPr/>
            </a:pPr>
            <a:r>
              <a:rPr lang="it-IT" altLang="it-IT" sz="1800" dirty="0" smtClean="0">
                <a:latin typeface="Arial Narrow" pitchFamily="34" charset="0"/>
              </a:rPr>
              <a:t>b)  che  vi  siano le strutture necessarie e che siano effettivamente funzionanti;</a:t>
            </a:r>
          </a:p>
          <a:p>
            <a:pPr marL="0" indent="0">
              <a:buFont typeface="Arial" charset="0"/>
              <a:buNone/>
              <a:defRPr/>
            </a:pPr>
            <a:r>
              <a:rPr lang="it-IT" altLang="it-IT" sz="1800" dirty="0" smtClean="0">
                <a:latin typeface="Arial Narrow" pitchFamily="34" charset="0"/>
              </a:rPr>
              <a:t>c)  che  il  numero  degli  alunni  interessati non sia inferiore, di norma, a venti;</a:t>
            </a:r>
          </a:p>
          <a:p>
            <a:pPr>
              <a:buFont typeface="Arial" charset="0"/>
              <a:buAutoNum type="alphaLcParenR" startAt="4"/>
              <a:defRPr/>
            </a:pPr>
            <a:r>
              <a:rPr lang="it-IT" altLang="it-IT" sz="1800" dirty="0" smtClean="0">
                <a:latin typeface="Arial Narrow" pitchFamily="34" charset="0"/>
              </a:rPr>
              <a:t>che la copertura dell'orario sia assicurata per l'intero anno con lo svolgimento, da parte dei docenti contitolari delle classi cui  il progetto  si  riferisce,  di tre ore di servizio in aggiunta a quelle stabilite per l'orario settimanale  di  insegnamento.</a:t>
            </a:r>
          </a:p>
          <a:p>
            <a:pPr marL="0" indent="0">
              <a:buFont typeface="Arial" charset="0"/>
              <a:buNone/>
              <a:defRPr/>
            </a:pPr>
            <a:r>
              <a:rPr lang="it-IT" altLang="it-IT" sz="1800" dirty="0" smtClean="0">
                <a:latin typeface="Arial Narrow" pitchFamily="34" charset="0"/>
              </a:rPr>
              <a:t>Il tempo pieno è fissato in 40 ore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373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ADDE9179-D75D-4CC1-B7D5-F49EEE9FAAA5}" type="slidenum">
              <a:rPr lang="it-IT" altLang="it-IT" sz="1200" smtClean="0">
                <a:solidFill>
                  <a:srgbClr val="898989"/>
                </a:solidFill>
              </a:rPr>
              <a:pPr>
                <a:spcBef>
                  <a:spcPct val="0"/>
                </a:spcBef>
                <a:buFontTx/>
                <a:buNone/>
              </a:pPr>
              <a:t>22</a:t>
            </a:fld>
            <a:endParaRPr lang="it-IT" altLang="it-IT" sz="1200" smtClean="0">
              <a:solidFill>
                <a:srgbClr val="898989"/>
              </a:solidFill>
            </a:endParaRPr>
          </a:p>
        </p:txBody>
      </p:sp>
      <p:sp>
        <p:nvSpPr>
          <p:cNvPr id="8" name="Rettangolo 7"/>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a:t>
            </a:r>
            <a:r>
              <a:rPr lang="it-IT" sz="2800" b="1" dirty="0" smtClean="0">
                <a:latin typeface="Arial Narrow" pitchFamily="34" charset="0"/>
              </a:rPr>
              <a:t>Il «tempo scuola»</a:t>
            </a:r>
            <a:endParaRPr lang="it-IT" sz="2800" b="1" dirty="0">
              <a:latin typeface="Arial Narrow" pitchFamily="34" charset="0"/>
            </a:endParaRPr>
          </a:p>
        </p:txBody>
      </p:sp>
    </p:spTree>
    <p:extLst>
      <p:ext uri="{BB962C8B-B14F-4D97-AF65-F5344CB8AC3E}">
        <p14:creationId xmlns:p14="http://schemas.microsoft.com/office/powerpoint/2010/main" val="3590566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smtClean="0">
                <a:latin typeface="Arial Narrow" pitchFamily="34" charset="0"/>
              </a:rPr>
              <a:t>Art. 4.  (Organici del personale docente)</a:t>
            </a:r>
          </a:p>
          <a:p>
            <a:pPr marL="0" indent="0">
              <a:buFont typeface="Arial" charset="0"/>
              <a:buNone/>
            </a:pPr>
            <a:r>
              <a:rPr lang="it-IT" altLang="it-IT" sz="1800" smtClean="0">
                <a:latin typeface="Arial Narrow" pitchFamily="34" charset="0"/>
              </a:rPr>
              <a:t>3.  Gli  insegnamenti  sono utilizzati secondo moduli organizzativi costituiti da tre insegnanti su due classi nell'ambito del plesso  di titolarità  o  di  plessi  diversi del circolo; qualora ciò non sia possibile, sono utilizzati nel plesso di titolarità  secondo  moduli costituiti da quattro insegnanti su tre classi, in modo da assicurare in ogni scuola l'orario di attività didattica.</a:t>
            </a:r>
          </a:p>
          <a:p>
            <a:pPr marL="0" indent="0">
              <a:buFont typeface="Arial" charset="0"/>
              <a:buNone/>
            </a:pPr>
            <a:r>
              <a:rPr lang="it-IT" altLang="it-IT" sz="1800" smtClean="0">
                <a:latin typeface="Arial Narrow" pitchFamily="34" charset="0"/>
              </a:rPr>
              <a:t>  4. I posti di sostegno sono determinati nell'organico di diritto in modo da assicurare un rapporto medio di un  insegnante  ogni  quattro alunni portatori di handicap; deroghe a tale rapporto potranno essere autorizzate  in  organico  di  fatto,   in   presenza   di   handicap particolarmente  gravi  per  i  quali la diagnosi funzionale richieda interventi  maggiormente  individualizzati.</a:t>
            </a:r>
          </a:p>
          <a:p>
            <a:pPr marL="0" indent="0">
              <a:buFont typeface="Arial" charset="0"/>
              <a:buNone/>
            </a:pPr>
            <a:r>
              <a:rPr lang="it-IT" altLang="it-IT" sz="1800" smtClean="0">
                <a:latin typeface="Arial Narrow" pitchFamily="34" charset="0"/>
              </a:rPr>
              <a:t>Art. 6. (Interventi in favore degli alunni portatori di handicap)</a:t>
            </a:r>
          </a:p>
          <a:p>
            <a:pPr marL="0" indent="0">
              <a:buFont typeface="Arial" charset="0"/>
              <a:buNone/>
            </a:pPr>
            <a:r>
              <a:rPr lang="it-IT" altLang="it-IT" sz="1800" smtClean="0">
                <a:latin typeface="Arial Narrow" pitchFamily="34" charset="0"/>
              </a:rPr>
              <a:t>2. Gli insegnanti di sostegno assumono la contitolarità delle classi in cui operano e collaborano con gli insegnanti del modulo organizzativo.</a:t>
            </a:r>
          </a:p>
          <a:p>
            <a:pPr marL="0" indent="0">
              <a:buFont typeface="Arial" charset="0"/>
              <a:buNone/>
            </a:pPr>
            <a:r>
              <a:rPr lang="it-IT" altLang="it-IT" sz="1800" smtClean="0">
                <a:latin typeface="Arial Narrow" pitchFamily="34" charset="0"/>
              </a:rPr>
              <a:t>4. L'esperienza di integrazione degli alunni portatori di handicap è oggetto di verifiche biennali compiute dal Ministro della pubblica istruzione che riferisce al Parlamento e, sulla base delle stesse, impartisce adeguate disposizioni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47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7CA9B8F6-FFA2-4875-B545-D419E46203B2}" type="slidenum">
              <a:rPr lang="it-IT" altLang="it-IT" sz="1200" smtClean="0">
                <a:solidFill>
                  <a:srgbClr val="898989"/>
                </a:solidFill>
              </a:rPr>
              <a:pPr>
                <a:spcBef>
                  <a:spcPct val="0"/>
                </a:spcBef>
                <a:buFontTx/>
                <a:buNone/>
              </a:pPr>
              <a:t>23</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a:t>
            </a:r>
            <a:r>
              <a:rPr lang="it-IT" sz="2800" b="1" dirty="0" smtClean="0">
                <a:latin typeface="Arial Narrow" pitchFamily="34" charset="0"/>
              </a:rPr>
              <a:t>Il «modulo»</a:t>
            </a:r>
            <a:endParaRPr lang="it-IT" sz="2800" b="1" dirty="0">
              <a:latin typeface="Arial Narrow" pitchFamily="34" charset="0"/>
            </a:endParaRPr>
          </a:p>
        </p:txBody>
      </p:sp>
    </p:spTree>
    <p:extLst>
      <p:ext uri="{BB962C8B-B14F-4D97-AF65-F5344CB8AC3E}">
        <p14:creationId xmlns:p14="http://schemas.microsoft.com/office/powerpoint/2010/main" val="496900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latin typeface="Arial Narrow" pitchFamily="34" charset="0"/>
              </a:rPr>
              <a:t> Art. 9. (Orario di insegnamento)</a:t>
            </a:r>
          </a:p>
          <a:p>
            <a:pPr marL="0" indent="0">
              <a:buFont typeface="Arial" charset="0"/>
              <a:buNone/>
            </a:pPr>
            <a:r>
              <a:rPr lang="it-IT" altLang="it-IT" sz="1800" dirty="0" smtClean="0">
                <a:latin typeface="Arial Narrow" pitchFamily="34" charset="0"/>
              </a:rPr>
              <a:t>  1.  L'orario  di  insegnamento  per  gli  insegnanti  elementari è costituito di ventiquattro ore settimanali di attività didattica, di cui   ventidue   ore   di   insegnamento  e  </a:t>
            </a:r>
            <a:r>
              <a:rPr lang="it-IT" altLang="it-IT" sz="1800" b="1" dirty="0" smtClean="0">
                <a:latin typeface="Arial Narrow" pitchFamily="34" charset="0"/>
              </a:rPr>
              <a:t>due  ore  dedicate  alla programmazione didattica  da  attuarsi  in  incontri  collegiali  dei docenti  di  ciascun  modulo</a:t>
            </a:r>
            <a:r>
              <a:rPr lang="it-IT" altLang="it-IT" sz="1800" dirty="0" smtClean="0">
                <a:latin typeface="Arial Narrow" pitchFamily="34" charset="0"/>
              </a:rPr>
              <a:t>,  in  tempi non coincidenti con l'orario delle lezioni.</a:t>
            </a:r>
          </a:p>
          <a:p>
            <a:pPr marL="0" indent="0">
              <a:buFont typeface="Arial" charset="0"/>
              <a:buNone/>
            </a:pPr>
            <a:r>
              <a:rPr lang="it-IT" altLang="it-IT" sz="1800" dirty="0" smtClean="0">
                <a:latin typeface="Arial Narrow" pitchFamily="34" charset="0"/>
              </a:rPr>
              <a:t>  2.  Nell'ambito  delle  ore  di insegnamento, una quota può essere destinata al recupero individualizzato  o  per  gruppi  ristretti  di alunni   con   ritardo  nei  processi  di  apprendimento,  anche  con riferimento ad alunni stranieri, in particolare provenienti da  paesi extracomunitari.</a:t>
            </a:r>
          </a:p>
          <a:p>
            <a:pPr marL="0" indent="0">
              <a:buFont typeface="Arial" charset="0"/>
              <a:buNone/>
            </a:pPr>
            <a:r>
              <a:rPr lang="it-IT" altLang="it-IT" sz="1800" dirty="0" smtClean="0">
                <a:latin typeface="Arial Narrow" pitchFamily="34" charset="0"/>
              </a:rPr>
              <a:t>  3.  L'orario  settimanale  di  insegnamento di ciascun docente deve essere distribuito in non meno di cinque giorni la settimana.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57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2226C58-F76D-4EAD-911E-0787E060DA1B}" type="slidenum">
              <a:rPr lang="it-IT" altLang="it-IT" sz="1200" smtClean="0">
                <a:solidFill>
                  <a:srgbClr val="898989"/>
                </a:solidFill>
              </a:rPr>
              <a:pPr>
                <a:spcBef>
                  <a:spcPct val="0"/>
                </a:spcBef>
                <a:buFontTx/>
                <a:buNone/>
              </a:pPr>
              <a:t>24</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a:t>
            </a:r>
            <a:r>
              <a:rPr lang="it-IT" sz="2800" b="1" dirty="0" smtClean="0">
                <a:latin typeface="Arial Narrow" pitchFamily="34" charset="0"/>
              </a:rPr>
              <a:t>La «programmazione»</a:t>
            </a:r>
            <a:endParaRPr lang="it-IT" sz="2800" b="1" dirty="0">
              <a:latin typeface="Arial Narrow" pitchFamily="34" charset="0"/>
            </a:endParaRPr>
          </a:p>
        </p:txBody>
      </p:sp>
    </p:spTree>
    <p:extLst>
      <p:ext uri="{BB962C8B-B14F-4D97-AF65-F5344CB8AC3E}">
        <p14:creationId xmlns:p14="http://schemas.microsoft.com/office/powerpoint/2010/main" val="3448612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dirty="0" smtClean="0"/>
              <a:t>Art. 5. (Programmazione e organizzazione didattica)</a:t>
            </a:r>
          </a:p>
          <a:p>
            <a:pPr marL="0" indent="0">
              <a:buFont typeface="Arial" charset="0"/>
              <a:buNone/>
            </a:pPr>
            <a:r>
              <a:rPr lang="it-IT" altLang="it-IT" sz="1800" dirty="0" smtClean="0"/>
              <a:t> 3.  Il  direttore  didattico,  sulla base di quanto stabilito dalla programmazione dell'azione educativa,  dispone  l'assegnazione  degli insegnanti  alle  classi  di ciascuno dei moduli organizzativi e  l'assegnazione  degli  ambiti  disciplinari  agli insegnanti.</a:t>
            </a:r>
          </a:p>
          <a:p>
            <a:pPr marL="0" indent="0">
              <a:buFont typeface="Arial" charset="0"/>
              <a:buNone/>
            </a:pPr>
            <a:r>
              <a:rPr lang="it-IT" altLang="it-IT" sz="1800" dirty="0" smtClean="0"/>
              <a:t>  4.  Nell'ambito  dello  stesso modulo organizzativo, gli insegnanti operano collegialmente e sono contitolari della classe o delle classi.</a:t>
            </a:r>
          </a:p>
          <a:p>
            <a:pPr marL="0" indent="0">
              <a:buFont typeface="Arial" charset="0"/>
              <a:buNone/>
            </a:pPr>
            <a:r>
              <a:rPr lang="it-IT" altLang="it-IT" sz="1800" dirty="0" smtClean="0"/>
              <a:t>  5.  Nei  primi  due  anni  della  scuola  elementare,  per favorire l'impostazione  unitaria  e  </a:t>
            </a:r>
            <a:r>
              <a:rPr lang="it-IT" altLang="it-IT" sz="1800" dirty="0" err="1" smtClean="0"/>
              <a:t>predisciplinare</a:t>
            </a:r>
            <a:r>
              <a:rPr lang="it-IT" altLang="it-IT" sz="1800" dirty="0" smtClean="0"/>
              <a:t>   dei   programmi,   la specifica  articolazione del modulo organizzativo è, di norma, tale da consentire una maggiore presenza temporale di un singolo insegnante in ognuna delle classi.</a:t>
            </a:r>
          </a:p>
          <a:p>
            <a:pPr marL="0" indent="0">
              <a:buFont typeface="Arial" charset="0"/>
              <a:buNone/>
            </a:pPr>
            <a:r>
              <a:rPr lang="it-IT" altLang="it-IT" sz="1800" dirty="0" smtClean="0"/>
              <a:t>  6.  La  pluralità  degli  interventi  è articolata, di norma, per ambiti disciplinari, anche in riferimento allo  sviluppo  delle  più ampie opportunità formative.</a:t>
            </a:r>
          </a:p>
          <a:p>
            <a:pPr marL="0" indent="0">
              <a:buFont typeface="Arial" charset="0"/>
              <a:buNone/>
            </a:pPr>
            <a:r>
              <a:rPr lang="it-IT" altLang="it-IT" sz="1800" dirty="0" smtClean="0"/>
              <a:t>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680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A95CBC0-CB51-4A68-89A0-74AC5762BC56}" type="slidenum">
              <a:rPr lang="it-IT" altLang="it-IT" sz="1200" smtClean="0">
                <a:solidFill>
                  <a:srgbClr val="898989"/>
                </a:solidFill>
              </a:rPr>
              <a:pPr>
                <a:spcBef>
                  <a:spcPct val="0"/>
                </a:spcBef>
                <a:buFontTx/>
                <a:buNone/>
              </a:pPr>
              <a:t>25</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a:t>
            </a:r>
            <a:r>
              <a:rPr lang="it-IT" sz="2800" b="1" dirty="0" smtClean="0">
                <a:latin typeface="Arial Narrow" pitchFamily="34" charset="0"/>
              </a:rPr>
              <a:t>La «programmazione»</a:t>
            </a:r>
            <a:endParaRPr lang="it-IT" sz="2800" b="1" dirty="0">
              <a:latin typeface="Arial Narrow" pitchFamily="34" charset="0"/>
            </a:endParaRPr>
          </a:p>
        </p:txBody>
      </p:sp>
    </p:spTree>
    <p:extLst>
      <p:ext uri="{BB962C8B-B14F-4D97-AF65-F5344CB8AC3E}">
        <p14:creationId xmlns:p14="http://schemas.microsoft.com/office/powerpoint/2010/main" val="1669048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t>Art. 5. (Programmazione e organizzazione didattica) - </a:t>
            </a:r>
            <a:r>
              <a:rPr lang="it-IT" altLang="it-IT" sz="1800" i="1" dirty="0" smtClean="0"/>
              <a:t>segue</a:t>
            </a:r>
          </a:p>
          <a:p>
            <a:pPr marL="0" indent="0">
              <a:buFont typeface="Arial" charset="0"/>
              <a:buNone/>
            </a:pPr>
            <a:r>
              <a:rPr lang="it-IT" altLang="it-IT" sz="1800" dirty="0" smtClean="0"/>
              <a:t>7.  Il  collegio  dei  docenti,  nel  quadro  della  programmazione dell'azione educativa, procede  all'aggregazione  delle  materie  per ambiti  disciplinari, nonché alla ripartizione del tempo da dedicare all'insegnamento delle diverse discipline  del  curricolo, tenendo conto:</a:t>
            </a:r>
          </a:p>
          <a:p>
            <a:pPr marL="0" indent="0">
              <a:buFont typeface="Arial" charset="0"/>
              <a:buNone/>
            </a:pPr>
            <a:r>
              <a:rPr lang="it-IT" altLang="it-IT" sz="1800" dirty="0" smtClean="0"/>
              <a:t>a)  dell'affinità  delle  discipline, soprattutto nei primi due anni della scuola elementare;</a:t>
            </a:r>
          </a:p>
          <a:p>
            <a:pPr marL="0" indent="0">
              <a:buFont typeface="Arial" charset="0"/>
              <a:buNone/>
            </a:pPr>
            <a:r>
              <a:rPr lang="it-IT" altLang="it-IT" sz="1800" dirty="0" smtClean="0"/>
              <a:t>b)  dell'esigenza  di  non  raggruppare  da  sole  o  in unico ambito disciplinare l'educazione all'immagine, l'educazione al suono e  alla musica e l'educazione </a:t>
            </a:r>
            <a:r>
              <a:rPr lang="it-IT" altLang="it-IT" sz="1800" smtClean="0"/>
              <a:t>motoria.</a:t>
            </a:r>
            <a:endParaRPr lang="it-IT" altLang="it-IT" sz="1800" dirty="0" smtClean="0"/>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7782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6E31C5DF-7379-413A-8F93-CF61A8187B99}" type="slidenum">
              <a:rPr lang="it-IT" altLang="it-IT" sz="1200" smtClean="0">
                <a:solidFill>
                  <a:srgbClr val="898989"/>
                </a:solidFill>
              </a:rPr>
              <a:pPr>
                <a:spcBef>
                  <a:spcPct val="0"/>
                </a:spcBef>
                <a:buFontTx/>
                <a:buNone/>
              </a:pPr>
              <a:t>26</a:t>
            </a:fld>
            <a:endParaRPr lang="it-IT" altLang="it-IT" sz="1200" smtClean="0">
              <a:solidFill>
                <a:srgbClr val="898989"/>
              </a:solidFill>
            </a:endParaRPr>
          </a:p>
        </p:txBody>
      </p:sp>
      <p:sp>
        <p:nvSpPr>
          <p:cNvPr id="7" name="Rettangolo 6"/>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2800" b="1" dirty="0">
                <a:latin typeface="Arial Narrow" pitchFamily="34" charset="0"/>
              </a:rPr>
              <a:t>La nuova scuola elementare. </a:t>
            </a:r>
            <a:r>
              <a:rPr lang="it-IT" sz="2800" b="1" dirty="0" smtClean="0">
                <a:latin typeface="Arial Narrow" pitchFamily="34" charset="0"/>
              </a:rPr>
              <a:t>La «programmazione»</a:t>
            </a:r>
            <a:endParaRPr lang="it-IT" sz="2800" b="1" dirty="0">
              <a:latin typeface="Arial Narrow" pitchFamily="34" charset="0"/>
            </a:endParaRPr>
          </a:p>
        </p:txBody>
      </p:sp>
    </p:spTree>
    <p:extLst>
      <p:ext uri="{BB962C8B-B14F-4D97-AF65-F5344CB8AC3E}">
        <p14:creationId xmlns:p14="http://schemas.microsoft.com/office/powerpoint/2010/main" val="2298040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1600" dirty="0" smtClean="0">
                <a:latin typeface="Arial Narrow" pitchFamily="34" charset="0"/>
              </a:rPr>
              <a:t>Negli stessi anni, si tenta di riformare complessivamente il sistema di istruzione secondaria.</a:t>
            </a:r>
          </a:p>
          <a:p>
            <a:pPr marL="0" indent="0">
              <a:buFont typeface="Arial" charset="0"/>
              <a:buNone/>
            </a:pPr>
            <a:r>
              <a:rPr lang="it-IT" altLang="it-IT" sz="1600" dirty="0" smtClean="0">
                <a:latin typeface="Arial Narrow" pitchFamily="34" charset="0"/>
              </a:rPr>
              <a:t>I lavori della commissione ministeriale , istituita nel 1988 e i cui lavori terminarono nel 1994, sono presieduti da Beniamino Brocca, pedagogista cattolico e politico. </a:t>
            </a:r>
          </a:p>
          <a:p>
            <a:pPr marL="0" indent="0">
              <a:buFont typeface="Arial" charset="0"/>
              <a:buNone/>
            </a:pPr>
            <a:r>
              <a:rPr lang="it-IT" altLang="it-IT" sz="1600" dirty="0" smtClean="0">
                <a:latin typeface="Arial Narrow" pitchFamily="34" charset="0"/>
              </a:rPr>
              <a:t>La commissione produce un documento in 1080 pagine.</a:t>
            </a:r>
          </a:p>
          <a:p>
            <a:pPr marL="0" indent="0">
              <a:buFont typeface="Arial" charset="0"/>
              <a:buNone/>
            </a:pPr>
            <a:r>
              <a:rPr lang="it-IT" altLang="it-IT" sz="1600" dirty="0" smtClean="0">
                <a:latin typeface="Arial Narrow" pitchFamily="34" charset="0"/>
              </a:rPr>
              <a:t> Vuole costruire una sorta di continuità con la riforma della scuola media del 1962, puntando sulla centralità non dei programmi, ma dello studente.</a:t>
            </a:r>
          </a:p>
          <a:p>
            <a:pPr marL="0" indent="0">
              <a:buFont typeface="Arial" charset="0"/>
              <a:buNone/>
            </a:pPr>
            <a:r>
              <a:rPr lang="it-IT" altLang="it-IT" sz="1600" dirty="0" smtClean="0">
                <a:latin typeface="Arial Narrow" pitchFamily="34" charset="0"/>
              </a:rPr>
              <a:t>Si disegna un biennio unico a tutti i tipi di scuola con alcune discipline comuni (22 ore complessive alla settimana) ed altre di indirizzo (12 ore a settimana).</a:t>
            </a:r>
          </a:p>
          <a:p>
            <a:pPr marL="0" indent="0">
              <a:buFont typeface="Arial" charset="0"/>
              <a:buNone/>
            </a:pPr>
            <a:r>
              <a:rPr lang="it-IT" altLang="it-IT" sz="1600" dirty="0" smtClean="0">
                <a:latin typeface="Arial Narrow" pitchFamily="34" charset="0"/>
              </a:rPr>
              <a:t>Le discipline comuni sono: religione, italiano, lingua straniera, storia, diritto ed economia, matematica e informatica, scienze della terra, biologia, educazione fisica. Gli indirizzi possibili sono: classico, linguistico, socio-pedagogico, scientifico, tecnologico, economico, artistico, professionale.</a:t>
            </a:r>
          </a:p>
          <a:p>
            <a:pPr marL="0" indent="0">
              <a:buFont typeface="Arial" charset="0"/>
              <a:buNone/>
            </a:pPr>
            <a:r>
              <a:rPr lang="it-IT" altLang="it-IT" sz="1600" dirty="0" smtClean="0">
                <a:latin typeface="Arial Narrow" pitchFamily="34" charset="0"/>
              </a:rPr>
              <a:t>Gli sbocchi, sono: classico, linguistico, socio-psico-pedagogico, scientifico, scientifico-tecnologico, chimico, elettrotecnico, informatico-telecomunicazioni, meccanico, tessile, costruzioni, territorio, agro-industriale, biologico, economico-aziendale linguistico-aziendale, trasporti, turistico, artistico-beni culturali, artistico-composizione artistico-comunicazioni.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sperimentazione Brocca</a:t>
            </a:r>
          </a:p>
        </p:txBody>
      </p:sp>
      <p:sp>
        <p:nvSpPr>
          <p:cNvPr id="7885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DC17854-EE75-4880-95A3-A69A175C4D06}" type="slidenum">
              <a:rPr lang="it-IT" altLang="it-IT" sz="1200" smtClean="0">
                <a:solidFill>
                  <a:srgbClr val="898989"/>
                </a:solidFill>
              </a:rPr>
              <a:pPr>
                <a:spcBef>
                  <a:spcPct val="0"/>
                </a:spcBef>
                <a:buFontTx/>
                <a:buNone/>
              </a:pPr>
              <a:t>27</a:t>
            </a:fld>
            <a:endParaRPr lang="it-IT" altLang="it-IT" sz="1200" smtClean="0">
              <a:solidFill>
                <a:srgbClr val="898989"/>
              </a:solidFill>
            </a:endParaRPr>
          </a:p>
        </p:txBody>
      </p:sp>
    </p:spTree>
    <p:extLst>
      <p:ext uri="{BB962C8B-B14F-4D97-AF65-F5344CB8AC3E}">
        <p14:creationId xmlns:p14="http://schemas.microsoft.com/office/powerpoint/2010/main" val="2487672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400" smtClean="0">
                <a:latin typeface="Arial Narrow" pitchFamily="34" charset="0"/>
              </a:rPr>
              <a:t>Le indicazioni contenute nella relazione della Commissione Parlamentare, meglio nota come "Documento Falcucci", hanno dato origine alle scelte normative che hanno consentito la diffusione dell'integrazione scolastica nel nostro paese. </a:t>
            </a:r>
          </a:p>
          <a:p>
            <a:pPr marL="0" indent="0">
              <a:buFont typeface="Arial" charset="0"/>
              <a:buNone/>
            </a:pPr>
            <a:r>
              <a:rPr lang="it-IT" altLang="it-IT" sz="2400" smtClean="0">
                <a:latin typeface="Arial Narrow" pitchFamily="34" charset="0"/>
              </a:rPr>
              <a:t>Per una sua ampia diffusione e condivisione da parte di tutto il personale scolastico il documento fu allegato dal Ministro della Pubblica Istruzione Franco Maria Malfatti alla C. M. del 8 agosto 1975, n. 227 avente come oggetto «Interventi a favore degli alunni handicappati».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dirty="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«documento» Falcucci /2</a:t>
            </a:r>
          </a:p>
        </p:txBody>
      </p:sp>
      <p:sp>
        <p:nvSpPr>
          <p:cNvPr id="593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AD65C3F-43D9-4027-8A4B-F3599BF178B4}"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1416068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200" dirty="0" smtClean="0">
                <a:latin typeface="Arial Narrow" pitchFamily="34" charset="0"/>
              </a:rPr>
              <a:t>«… la possibilità di attuazione di una struttura scolastica idonea ad affrontare il problema dei ragazzi handicappati presuppone il convincimento che </a:t>
            </a:r>
            <a:r>
              <a:rPr lang="it-IT" altLang="it-IT" sz="2200" b="1" dirty="0" smtClean="0">
                <a:latin typeface="Arial Narrow" pitchFamily="34" charset="0"/>
              </a:rPr>
              <a:t>anche i soggetti con difficoltà di sviluppo, di apprendimento e di adattamento devono essere considerati protagonisti della propria crescita. In essi infatti esistono potenzialità conoscitive, operative e relazionali spesso bloccate degli schemi e dalle richieste della cultura corrente e del costruire sociale. Favorire lo sviluppo di queste potenzialità è un impegno peculiare della scuola, considerando che la funzione di questa è appunto quella di portare a maturazione, sotto il profilo culturale, sociale, civile, le possibilità di sviluppo di ogni bambino e di ogni giovane.»</a:t>
            </a:r>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Il «documento» Falcucci</a:t>
            </a:r>
            <a:endParaRPr lang="it-IT" sz="4400" b="1" dirty="0">
              <a:latin typeface="Arial Narrow" pitchFamily="34" charset="0"/>
            </a:endParaRPr>
          </a:p>
        </p:txBody>
      </p:sp>
      <p:sp>
        <p:nvSpPr>
          <p:cNvPr id="604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1FB71E1-0F20-4BDB-8DC3-DF6A8771EF64}"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2096742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2400" dirty="0" smtClean="0">
                <a:latin typeface="Arial Narrow" pitchFamily="34" charset="0"/>
              </a:rPr>
              <a:t>Fondamentale è l’affermazione di </a:t>
            </a:r>
            <a:r>
              <a:rPr lang="it-IT" altLang="it-IT" sz="2400" b="1" dirty="0" smtClean="0">
                <a:latin typeface="Arial Narrow" pitchFamily="34" charset="0"/>
              </a:rPr>
              <a:t>un più articolato concetto di apprendimento</a:t>
            </a:r>
            <a:r>
              <a:rPr lang="it-IT" altLang="it-IT" sz="2400" dirty="0" smtClean="0">
                <a:latin typeface="Arial Narrow" pitchFamily="34" charset="0"/>
              </a:rPr>
              <a:t>, che valorizzi tutte le forme espressive attraverso le quali l’alunno </a:t>
            </a:r>
            <a:r>
              <a:rPr lang="it-IT" altLang="it-IT" sz="2400" b="1" dirty="0" smtClean="0">
                <a:latin typeface="Arial Narrow" pitchFamily="34" charset="0"/>
              </a:rPr>
              <a:t>realizza e sviluppa le proprie potenzialità </a:t>
            </a:r>
            <a:r>
              <a:rPr lang="it-IT" altLang="it-IT" sz="2400" dirty="0" smtClean="0">
                <a:latin typeface="Arial Narrow" pitchFamily="34" charset="0"/>
              </a:rPr>
              <a:t>e che sino ad ora sono stati lasciate prevalentemente in ombra. </a:t>
            </a:r>
            <a:r>
              <a:rPr lang="it-IT" altLang="it-IT" sz="2400" b="1" dirty="0" smtClean="0">
                <a:latin typeface="Arial Narrow" pitchFamily="34" charset="0"/>
              </a:rPr>
              <a:t>L’ingresso di nuovi linguaggi nella scuola</a:t>
            </a:r>
            <a:r>
              <a:rPr lang="it-IT" altLang="it-IT" sz="2400" dirty="0" smtClean="0">
                <a:latin typeface="Arial Narrow" pitchFamily="34" charset="0"/>
              </a:rPr>
              <a:t>, se costituisce infatti un</a:t>
            </a:r>
            <a:r>
              <a:rPr lang="it-IT" altLang="it-IT" sz="2400" b="1" dirty="0" smtClean="0">
                <a:latin typeface="Arial Narrow" pitchFamily="34" charset="0"/>
              </a:rPr>
              <a:t> </a:t>
            </a:r>
            <a:r>
              <a:rPr lang="it-IT" altLang="it-IT" sz="2400" dirty="0" smtClean="0">
                <a:latin typeface="Arial Narrow" pitchFamily="34" charset="0"/>
              </a:rPr>
              <a:t>arricchimento per tutti</a:t>
            </a:r>
            <a:r>
              <a:rPr lang="it-IT" altLang="it-IT" sz="2400" b="1" dirty="0" smtClean="0">
                <a:latin typeface="Arial Narrow" pitchFamily="34" charset="0"/>
              </a:rPr>
              <a:t>, risulta essenziale per gli alunni che non rispondono alle richieste di un lavoro formale, in quanto offre loro reali possibilità di azione e di affermazione</a:t>
            </a:r>
            <a:r>
              <a:rPr lang="it-IT" altLang="it-IT" sz="2400" dirty="0" smtClean="0">
                <a:latin typeface="Arial Narrow" pitchFamily="34" charset="0"/>
              </a:rPr>
              <a:t>.</a:t>
            </a:r>
          </a:p>
          <a:p>
            <a:pPr marL="0" indent="0">
              <a:buFont typeface="Arial" charset="0"/>
              <a:buNone/>
            </a:pPr>
            <a:r>
              <a:rPr lang="it-IT" altLang="it-IT" sz="2400" dirty="0" smtClean="0">
                <a:latin typeface="Arial Narrow" pitchFamily="34" charset="0"/>
              </a:rPr>
              <a:t>Si dovrebbe giungere per questa via ad allargare il concetto di apprendimento affinché, </a:t>
            </a:r>
            <a:r>
              <a:rPr lang="it-IT" altLang="it-IT" sz="2400" b="1" dirty="0" smtClean="0">
                <a:latin typeface="Arial Narrow" pitchFamily="34" charset="0"/>
              </a:rPr>
              <a:t>accanto ai livelli di intelligenza logica-astrattiva, venga considerata anche l’intelligenza sensorio-motrice e pratica e siano soprattutto tenuti presenti i processi di socializzazione</a:t>
            </a:r>
            <a:r>
              <a:rPr lang="it-IT" altLang="it-IT" sz="2400" dirty="0" smtClean="0">
                <a:latin typeface="Arial Narrow" pitchFamily="34" charset="0"/>
              </a:rPr>
              <a:t>.</a:t>
            </a:r>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Il «documento» Falcucci</a:t>
            </a:r>
            <a:endParaRPr lang="it-IT" sz="4400" b="1" dirty="0">
              <a:latin typeface="Arial Narrow" pitchFamily="34" charset="0"/>
            </a:endParaRPr>
          </a:p>
        </p:txBody>
      </p:sp>
      <p:sp>
        <p:nvSpPr>
          <p:cNvPr id="6144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A4043584-CF1F-48FF-93F8-84034F7774A0}"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1041447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dirty="0" smtClean="0">
                <a:latin typeface="Arial Narrow" pitchFamily="34" charset="0"/>
              </a:rPr>
              <a:t>Questa più articolata esperienza scolastica è possibile solo nella attuazione del "</a:t>
            </a:r>
            <a:r>
              <a:rPr lang="it-IT" altLang="it-IT" sz="2000" b="1" dirty="0" smtClean="0">
                <a:latin typeface="Arial Narrow" pitchFamily="34" charset="0"/>
              </a:rPr>
              <a:t>tempo pieno", da intendersi non come somma dei momenti antimeridiano e pomeridiano non coordinati fra di loro, ma come successione organica ed unitaria di diversi momenti educativi programmati e condotti unitariamente dal gruppo degli operatori scolastici </a:t>
            </a:r>
            <a:r>
              <a:rPr lang="it-IT" altLang="it-IT" sz="2000" dirty="0" smtClean="0">
                <a:latin typeface="Arial Narrow" pitchFamily="34" charset="0"/>
              </a:rPr>
              <a:t>(culturale, artistico-espressivo, ricreativo o ludico, aperto anche ad agenti culturali esterni alla scuola, di ricerca e di esperienza personale e di gruppo, di attività socializzante). In una scuola che, organizzandosi organicamente in forme operative più ricche e più varie di quelle offerte dall’insegnamento tradizionale, offre agli alunni una possibilità di maturazione attraverso una pluralità di linguaggi e di esperienze, è difficile ed </a:t>
            </a:r>
            <a:r>
              <a:rPr lang="it-IT" altLang="it-IT" sz="2000" b="1" dirty="0" smtClean="0">
                <a:latin typeface="Arial Narrow" pitchFamily="34" charset="0"/>
              </a:rPr>
              <a:t>artificioso distinguere tra attività "didattiche", da intendersi come insegnamento delle "materie principali", ed attività "integrative", tra l’insegnamento "normale" ed attività di recupero e di sostegno</a:t>
            </a:r>
            <a:r>
              <a:rPr lang="it-IT" altLang="it-IT" sz="2000" dirty="0" smtClean="0">
                <a:latin typeface="Arial Narrow" pitchFamily="34" charset="0"/>
              </a:rPr>
              <a:t>.</a:t>
            </a:r>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«documento» Falcucci</a:t>
            </a:r>
          </a:p>
        </p:txBody>
      </p:sp>
      <p:sp>
        <p:nvSpPr>
          <p:cNvPr id="6246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13D16DE-44A0-468B-B3DB-B1E8BCD12F23}"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251908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400" smtClean="0">
                <a:latin typeface="Arial Narrow" pitchFamily="34" charset="0"/>
              </a:rPr>
              <a:t>Si va affermando, inoltre, la tendenza a </a:t>
            </a:r>
            <a:r>
              <a:rPr lang="it-IT" altLang="it-IT" sz="2400" b="1" smtClean="0">
                <a:latin typeface="Arial Narrow" pitchFamily="34" charset="0"/>
              </a:rPr>
              <a:t>separare il meno possibilmente le iniziative di recupero e di sostegno dalla normale attività scolastica</a:t>
            </a:r>
            <a:r>
              <a:rPr lang="it-IT" altLang="it-IT" sz="2400" smtClean="0">
                <a:latin typeface="Arial Narrow" pitchFamily="34" charset="0"/>
              </a:rPr>
              <a:t>, alla cui ricca articolazione si affida il compito di offrire a tutti, nell’ambito dei gruppi comuni, possibilità di azione e di sviluppo. Si cerca in questo modo di non legare i vantaggi dell’intervento individualizzato, agli svantaggi della separazione dal gruppo più stimolante degli alunni "normali". </a:t>
            </a:r>
            <a:r>
              <a:rPr lang="it-IT" altLang="it-IT" sz="2400" b="1" smtClean="0">
                <a:latin typeface="Arial Narrow" pitchFamily="34" charset="0"/>
              </a:rPr>
              <a:t>Anche per il sostegno ed il recupero quindi, la ricercata connessione con la normale attività scolastica impedisce di concepire un livello distinto di programmazione e di verifica</a:t>
            </a:r>
            <a:r>
              <a:rPr lang="it-IT" altLang="it-IT" sz="2400" smtClean="0">
                <a:latin typeface="Arial Narrow" pitchFamily="34" charset="0"/>
              </a:rPr>
              <a:t>.</a:t>
            </a:r>
          </a:p>
          <a:p>
            <a:pPr marL="0" indent="0">
              <a:buFont typeface="Arial" charset="0"/>
              <a:buNone/>
            </a:pPr>
            <a:endParaRPr lang="it-IT" altLang="it-IT" sz="1800" smtClean="0">
              <a:latin typeface="Arial Narrow" pitchFamily="34" charset="0"/>
            </a:endParaRPr>
          </a:p>
          <a:p>
            <a:pPr marL="0" indent="0">
              <a:buFont typeface="Corbel" pitchFamily="34" charset="0"/>
              <a:buAutoNum type="arabicPeriod" startAt="2"/>
            </a:pPr>
            <a:endParaRPr lang="it-IT" altLang="it-IT" sz="180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Il «documento» Falcucci</a:t>
            </a:r>
            <a:endParaRPr lang="it-IT" sz="4400" b="1" dirty="0">
              <a:latin typeface="Arial Narrow" pitchFamily="34" charset="0"/>
            </a:endParaRPr>
          </a:p>
        </p:txBody>
      </p:sp>
      <p:sp>
        <p:nvSpPr>
          <p:cNvPr id="6349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83A81F9-E7EC-4101-80D1-6ACE21C1AA35}"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1369092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contenuto 2"/>
          <p:cNvSpPr>
            <a:spLocks noGrp="1"/>
          </p:cNvSpPr>
          <p:nvPr>
            <p:ph idx="1"/>
          </p:nvPr>
        </p:nvSpPr>
        <p:spPr>
          <a:xfrm>
            <a:off x="1672005" y="1600200"/>
            <a:ext cx="7252188" cy="4756150"/>
          </a:xfrm>
        </p:spPr>
        <p:txBody>
          <a:bodyPr>
            <a:normAutofit lnSpcReduction="10000"/>
          </a:bodyPr>
          <a:lstStyle/>
          <a:p>
            <a:pPr marL="0" indent="0">
              <a:buFont typeface="Arial" charset="0"/>
              <a:buNone/>
            </a:pPr>
            <a:r>
              <a:rPr lang="it-IT" altLang="it-IT" sz="2000" b="1" u="sng" dirty="0" smtClean="0">
                <a:latin typeface="Arial Narrow" pitchFamily="34" charset="0"/>
              </a:rPr>
              <a:t>PROTOTIPO DI SCUOLA PER L’INTEGRAZIONE</a:t>
            </a:r>
            <a:endParaRPr lang="it-IT" altLang="it-IT" sz="2000" dirty="0" smtClean="0">
              <a:latin typeface="Arial Narrow" pitchFamily="34" charset="0"/>
            </a:endParaRPr>
          </a:p>
          <a:p>
            <a:pPr marL="0" indent="0">
              <a:buFont typeface="Arial" charset="0"/>
              <a:buNone/>
            </a:pPr>
            <a:r>
              <a:rPr lang="it-IT" altLang="it-IT" sz="2000" b="1" dirty="0" smtClean="0">
                <a:latin typeface="Arial Narrow" pitchFamily="34" charset="0"/>
              </a:rPr>
              <a:t>a) </a:t>
            </a:r>
            <a:r>
              <a:rPr lang="it-IT" altLang="it-IT" sz="2000" b="1" u="sng" dirty="0" smtClean="0">
                <a:latin typeface="Arial Narrow" pitchFamily="34" charset="0"/>
              </a:rPr>
              <a:t>Popolazione scolastica</a:t>
            </a:r>
            <a:r>
              <a:rPr lang="it-IT" altLang="it-IT" sz="2000" b="1" dirty="0" smtClean="0">
                <a:latin typeface="Arial Narrow" pitchFamily="34" charset="0"/>
              </a:rPr>
              <a:t>:</a:t>
            </a:r>
            <a:r>
              <a:rPr lang="it-IT" altLang="it-IT" sz="2000" dirty="0" smtClean="0">
                <a:latin typeface="Arial Narrow" pitchFamily="34" charset="0"/>
              </a:rPr>
              <a:t> </a:t>
            </a:r>
          </a:p>
          <a:p>
            <a:pPr marL="0" indent="0">
              <a:buFont typeface="Arial" charset="0"/>
              <a:buNone/>
            </a:pPr>
            <a:r>
              <a:rPr lang="it-IT" altLang="it-IT" sz="2000" dirty="0" smtClean="0">
                <a:latin typeface="Arial Narrow" pitchFamily="34" charset="0"/>
              </a:rPr>
              <a:t>non dovrebbe superare le 500 unità (tranne che nella scuola materna).</a:t>
            </a:r>
          </a:p>
          <a:p>
            <a:pPr marL="0" indent="0">
              <a:buFont typeface="Arial" charset="0"/>
              <a:buNone/>
            </a:pPr>
            <a:r>
              <a:rPr lang="it-IT" altLang="it-IT" sz="2000" b="1" dirty="0" smtClean="0">
                <a:latin typeface="Arial Narrow" pitchFamily="34" charset="0"/>
              </a:rPr>
              <a:t>b) </a:t>
            </a:r>
            <a:r>
              <a:rPr lang="it-IT" altLang="it-IT" sz="2000" b="1" u="sng" dirty="0" smtClean="0">
                <a:latin typeface="Arial Narrow" pitchFamily="34" charset="0"/>
              </a:rPr>
              <a:t>Gruppi di alunni</a:t>
            </a:r>
            <a:r>
              <a:rPr lang="it-IT" altLang="it-IT" sz="2000" b="1" dirty="0" smtClean="0">
                <a:latin typeface="Arial Narrow" pitchFamily="34" charset="0"/>
              </a:rPr>
              <a:t>:</a:t>
            </a:r>
            <a:r>
              <a:rPr lang="it-IT" altLang="it-IT" sz="2000" dirty="0" smtClean="0">
                <a:latin typeface="Arial Narrow" pitchFamily="34" charset="0"/>
              </a:rPr>
              <a:t> dovrebbero essere costituiti entro un limite medio di 15 – 20 alunni. </a:t>
            </a:r>
          </a:p>
          <a:p>
            <a:pPr marL="0" indent="0">
              <a:buFont typeface="Arial" charset="0"/>
              <a:buNone/>
            </a:pPr>
            <a:r>
              <a:rPr lang="it-IT" altLang="it-IT" sz="2000" b="1" dirty="0" smtClean="0">
                <a:latin typeface="Arial Narrow" pitchFamily="34" charset="0"/>
              </a:rPr>
              <a:t>c) </a:t>
            </a:r>
            <a:r>
              <a:rPr lang="it-IT" altLang="it-IT" sz="2000" b="1" u="sng" dirty="0" smtClean="0">
                <a:latin typeface="Arial Narrow" pitchFamily="34" charset="0"/>
              </a:rPr>
              <a:t>Orario</a:t>
            </a:r>
            <a:r>
              <a:rPr lang="it-IT" altLang="it-IT" sz="2000" b="1" dirty="0" smtClean="0">
                <a:latin typeface="Arial Narrow" pitchFamily="34" charset="0"/>
              </a:rPr>
              <a:t>:</a:t>
            </a:r>
            <a:r>
              <a:rPr lang="it-IT" altLang="it-IT" sz="2000" dirty="0" smtClean="0">
                <a:latin typeface="Arial Narrow" pitchFamily="34" charset="0"/>
              </a:rPr>
              <a:t> tempo pieno.</a:t>
            </a:r>
          </a:p>
          <a:p>
            <a:pPr marL="0" indent="0">
              <a:buFont typeface="Arial" charset="0"/>
              <a:buNone/>
            </a:pPr>
            <a:r>
              <a:rPr lang="it-IT" altLang="it-IT" sz="2000" b="1" dirty="0" smtClean="0">
                <a:latin typeface="Arial Narrow" pitchFamily="34" charset="0"/>
              </a:rPr>
              <a:t>d) </a:t>
            </a:r>
            <a:r>
              <a:rPr lang="it-IT" altLang="it-IT" sz="2000" b="1" u="sng" dirty="0" smtClean="0">
                <a:latin typeface="Arial Narrow" pitchFamily="34" charset="0"/>
              </a:rPr>
              <a:t>Progetto educativo</a:t>
            </a:r>
            <a:r>
              <a:rPr lang="it-IT" altLang="it-IT" sz="2000" b="1" dirty="0" smtClean="0">
                <a:latin typeface="Arial Narrow" pitchFamily="34" charset="0"/>
              </a:rPr>
              <a:t>:</a:t>
            </a:r>
            <a:r>
              <a:rPr lang="it-IT" altLang="it-IT" sz="2000" dirty="0" smtClean="0">
                <a:latin typeface="Arial Narrow" pitchFamily="34" charset="0"/>
              </a:rPr>
              <a:t> superamento del concetto dell’unicità del rapporto insegnante-classe con l’attribuzione, ad un gruppo di insegnanti interagenti, della responsabilità globale verso un gruppo di alunni</a:t>
            </a:r>
          </a:p>
          <a:p>
            <a:pPr marL="0" indent="0">
              <a:buFont typeface="Arial" charset="0"/>
              <a:buNone/>
            </a:pPr>
            <a:r>
              <a:rPr lang="it-IT" altLang="it-IT" sz="2000" b="1" dirty="0" smtClean="0">
                <a:latin typeface="Arial Narrow" pitchFamily="34" charset="0"/>
              </a:rPr>
              <a:t>Va prevista anche la possibilità di un insegnante specializzato</a:t>
            </a:r>
            <a:r>
              <a:rPr lang="it-IT" altLang="it-IT" sz="2000" dirty="0" smtClean="0">
                <a:latin typeface="Arial Narrow" pitchFamily="34" charset="0"/>
              </a:rPr>
              <a:t>. Ovviamente, tale prestazione deve svolgersi in una scuola aperta e fornita del servizio di un’équipe che abbia almeno la seguente composizione: assistenti sociali, psicologo, pedagogista specializzato; tecnici riabilitativi e specialisti clinici adatti a seguire le dinamiche dei singoli casi (diagnosi, trattamento, verifica).</a:t>
            </a:r>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Il «documento» Falcucci</a:t>
            </a:r>
            <a:endParaRPr lang="it-IT" sz="4400" b="1" dirty="0">
              <a:latin typeface="Arial Narrow" pitchFamily="34" charset="0"/>
            </a:endParaRPr>
          </a:p>
        </p:txBody>
      </p:sp>
      <p:sp>
        <p:nvSpPr>
          <p:cNvPr id="6451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B048F60-93BA-41E0-A8AB-93B3946CA783}"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161043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contenuto 2"/>
          <p:cNvSpPr>
            <a:spLocks noGrp="1"/>
          </p:cNvSpPr>
          <p:nvPr>
            <p:ph idx="1"/>
          </p:nvPr>
        </p:nvSpPr>
        <p:spPr>
          <a:xfrm>
            <a:off x="1672005" y="1196976"/>
            <a:ext cx="7252188" cy="5159375"/>
          </a:xfrm>
        </p:spPr>
        <p:txBody>
          <a:bodyPr>
            <a:normAutofit lnSpcReduction="10000"/>
          </a:bodyPr>
          <a:lstStyle/>
          <a:p>
            <a:pPr marL="0" indent="0">
              <a:buFont typeface="Arial" charset="0"/>
              <a:buNone/>
            </a:pPr>
            <a:r>
              <a:rPr lang="it-IT" altLang="it-IT" sz="2000" b="1" u="sng" dirty="0" smtClean="0">
                <a:latin typeface="Arial Narrow" pitchFamily="34" charset="0"/>
              </a:rPr>
              <a:t>Operatori scolastici</a:t>
            </a:r>
            <a:endParaRPr lang="it-IT" altLang="it-IT" sz="2000" dirty="0" smtClean="0">
              <a:latin typeface="Arial Narrow" pitchFamily="34" charset="0"/>
            </a:endParaRPr>
          </a:p>
          <a:p>
            <a:pPr marL="0" indent="0">
              <a:buFont typeface="Arial" charset="0"/>
              <a:buNone/>
            </a:pPr>
            <a:r>
              <a:rPr lang="it-IT" altLang="it-IT" sz="2000" b="1" dirty="0" smtClean="0">
                <a:latin typeface="Arial Narrow" pitchFamily="34" charset="0"/>
              </a:rPr>
              <a:t>1. </a:t>
            </a:r>
            <a:r>
              <a:rPr lang="it-IT" altLang="it-IT" sz="2000" b="1" u="sng" dirty="0" smtClean="0">
                <a:latin typeface="Arial Narrow" pitchFamily="34" charset="0"/>
              </a:rPr>
              <a:t>Docenti</a:t>
            </a:r>
            <a:r>
              <a:rPr lang="it-IT" altLang="it-IT" sz="2000" dirty="0" smtClean="0">
                <a:latin typeface="Arial Narrow" pitchFamily="34" charset="0"/>
              </a:rPr>
              <a:t> - La possibilità di realizzazione di un nuovo modo di essere della scuola è legata alla </a:t>
            </a:r>
            <a:r>
              <a:rPr lang="it-IT" altLang="it-IT" sz="2000" b="1" dirty="0" smtClean="0">
                <a:latin typeface="Arial Narrow" pitchFamily="34" charset="0"/>
              </a:rPr>
              <a:t>preparazione e all’aggiornamento permanente degli insegnant</a:t>
            </a:r>
            <a:r>
              <a:rPr lang="it-IT" altLang="it-IT" sz="2000" dirty="0" smtClean="0">
                <a:latin typeface="Arial Narrow" pitchFamily="34" charset="0"/>
              </a:rPr>
              <a:t>i. Essi devono conoscere ed usare i nuovi mezzi operativi che devono essere introdotti ad arricchimento e rinnovamento dell’insegnamento tradizionale. Alla scuola dovrebbero essere assicurati insegnanti di ruolo, di cui bisognerebbe favorire la stabilità, essendo la continuità del rapporto educativo un obiettivo fondamentale per il positivo funzionamento di essa</a:t>
            </a:r>
            <a:r>
              <a:rPr lang="it-IT" altLang="it-IT" sz="2000" baseline="-25000" dirty="0" smtClean="0">
                <a:latin typeface="Arial Narrow" pitchFamily="34" charset="0"/>
              </a:rPr>
              <a:t>.</a:t>
            </a:r>
            <a:endParaRPr lang="it-IT" altLang="it-IT" sz="2000" dirty="0" smtClean="0">
              <a:latin typeface="Arial Narrow" pitchFamily="34" charset="0"/>
            </a:endParaRPr>
          </a:p>
          <a:p>
            <a:pPr marL="0" indent="0">
              <a:buFont typeface="Arial" charset="0"/>
              <a:buNone/>
            </a:pPr>
            <a:r>
              <a:rPr lang="it-IT" altLang="it-IT" sz="2000" b="1" dirty="0" smtClean="0">
                <a:latin typeface="Arial Narrow" pitchFamily="34" charset="0"/>
              </a:rPr>
              <a:t>2. </a:t>
            </a:r>
            <a:r>
              <a:rPr lang="it-IT" altLang="it-IT" sz="2000" b="1" u="sng" dirty="0" smtClean="0">
                <a:latin typeface="Arial Narrow" pitchFamily="34" charset="0"/>
              </a:rPr>
              <a:t>Specialisti</a:t>
            </a:r>
            <a:r>
              <a:rPr lang="it-IT" altLang="it-IT" sz="2000" b="1" dirty="0" smtClean="0">
                <a:latin typeface="Arial Narrow" pitchFamily="34" charset="0"/>
              </a:rPr>
              <a:t> -</a:t>
            </a:r>
            <a:r>
              <a:rPr lang="it-IT" altLang="it-IT" sz="2000" dirty="0" smtClean="0">
                <a:latin typeface="Arial Narrow" pitchFamily="34" charset="0"/>
              </a:rPr>
              <a:t> Il pieno sviluppo delle potenzialità di ciascun alunno esige che gli operatori scolastici abbiano un’organica visione delle dimensioni psicologiche e relazionali del fatto scolastico e degli ambienti nei quali l’alunno vive ed i fenomeni scolastici si maturano. Ciò rende necessario che l’azione dei docenti sia integrata da altri operatori che possano offrire l’apporto di specifiche competenze. La Commissione ha espresso la opinione che si debba considerare come soluzione ottimale, in prospettiva, il poter disporre della prestazione degli specialisti di cui dovranno essere a suo tempo fornite le unità sanitarie locali.</a:t>
            </a:r>
          </a:p>
          <a:p>
            <a:pPr marL="0" indent="0">
              <a:buFont typeface="Arial" charset="0"/>
              <a:buNone/>
            </a:pPr>
            <a:endParaRPr lang="it-IT" altLang="it-IT" sz="1800" dirty="0" smtClean="0"/>
          </a:p>
          <a:p>
            <a:pPr marL="0" indent="0">
              <a:buFont typeface="Arial" charset="0"/>
              <a:buNone/>
            </a:pPr>
            <a:endParaRPr lang="it-IT" altLang="it-IT" sz="1800" dirty="0" smtClean="0">
              <a:latin typeface="Arial Narrow" pitchFamily="34" charset="0"/>
            </a:endParaRPr>
          </a:p>
          <a:p>
            <a:pPr marL="0" indent="0">
              <a:buFont typeface="Corbel" pitchFamily="34" charset="0"/>
              <a:buAutoNum type="arabicPeriod" startAt="2"/>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a:latin typeface="Arial Narrow" pitchFamily="34" charset="0"/>
              </a:rPr>
              <a:t>Il «documento» Falcucci</a:t>
            </a:r>
            <a:endParaRPr lang="it-IT" sz="4400" b="1" dirty="0">
              <a:latin typeface="Arial Narrow" pitchFamily="34" charset="0"/>
            </a:endParaRPr>
          </a:p>
        </p:txBody>
      </p:sp>
      <p:sp>
        <p:nvSpPr>
          <p:cNvPr id="6554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A9E0B8E-D14E-4B5A-BAE9-11B798866BD3}"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182896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4368</Words>
  <Application>Microsoft Office PowerPoint</Application>
  <PresentationFormat>Presentazione su schermo (4:3)</PresentationFormat>
  <Paragraphs>187</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Parte VI La scuola che cambia/2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V La scuola che cambia/2</dc:title>
  <dc:creator>Administrator</dc:creator>
  <cp:lastModifiedBy>Administrator</cp:lastModifiedBy>
  <cp:revision>15</cp:revision>
  <dcterms:created xsi:type="dcterms:W3CDTF">2017-12-05T12:53:58Z</dcterms:created>
  <dcterms:modified xsi:type="dcterms:W3CDTF">2019-11-22T13:36:54Z</dcterms:modified>
</cp:coreProperties>
</file>