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6"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4199BE3-8F29-4A88-83F4-AE6CCCD94E13}"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39087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199BE3-8F29-4A88-83F4-AE6CCCD94E13}"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133687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199BE3-8F29-4A88-83F4-AE6CCCD94E13}"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309357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4199BE3-8F29-4A88-83F4-AE6CCCD94E13}"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998957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4199BE3-8F29-4A88-83F4-AE6CCCD94E13}" type="datetimeFigureOut">
              <a:rPr lang="it-IT" smtClean="0"/>
              <a:t>26/11/2019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469512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4199BE3-8F29-4A88-83F4-AE6CCCD94E13}"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201036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4199BE3-8F29-4A88-83F4-AE6CCCD94E13}" type="datetimeFigureOut">
              <a:rPr lang="it-IT" smtClean="0"/>
              <a:t>26/11/2019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286501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4199BE3-8F29-4A88-83F4-AE6CCCD94E13}" type="datetimeFigureOut">
              <a:rPr lang="it-IT" smtClean="0"/>
              <a:t>26/11/2019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416418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4199BE3-8F29-4A88-83F4-AE6CCCD94E13}" type="datetimeFigureOut">
              <a:rPr lang="it-IT" smtClean="0"/>
              <a:t>26/11/2019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221432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199BE3-8F29-4A88-83F4-AE6CCCD94E13}"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151505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4199BE3-8F29-4A88-83F4-AE6CCCD94E13}" type="datetimeFigureOut">
              <a:rPr lang="it-IT" smtClean="0"/>
              <a:t>26/11/2019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72F1A2-A41F-4F93-AF6C-436D28BD699E}" type="slidenum">
              <a:rPr lang="it-IT" smtClean="0"/>
              <a:t>‹N›</a:t>
            </a:fld>
            <a:endParaRPr lang="it-IT"/>
          </a:p>
        </p:txBody>
      </p:sp>
    </p:spTree>
    <p:extLst>
      <p:ext uri="{BB962C8B-B14F-4D97-AF65-F5344CB8AC3E}">
        <p14:creationId xmlns:p14="http://schemas.microsoft.com/office/powerpoint/2010/main" val="94984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99BE3-8F29-4A88-83F4-AE6CCCD94E13}" type="datetimeFigureOut">
              <a:rPr lang="it-IT" smtClean="0"/>
              <a:t>26/11/2019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2F1A2-A41F-4F93-AF6C-436D28BD699E}" type="slidenum">
              <a:rPr lang="it-IT" smtClean="0"/>
              <a:t>‹N›</a:t>
            </a:fld>
            <a:endParaRPr lang="it-IT"/>
          </a:p>
        </p:txBody>
      </p:sp>
    </p:spTree>
    <p:extLst>
      <p:ext uri="{BB962C8B-B14F-4D97-AF65-F5344CB8AC3E}">
        <p14:creationId xmlns:p14="http://schemas.microsoft.com/office/powerpoint/2010/main" val="2139674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iur.telpress.it/news/2018/11/09/2018110903115207156.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lcgil.it/files/pdf/20001111/infanzia-programma-quinquennale-di-progressiva-attuazione-della-legge-30-2000-di-riordino-dei-cicli-di-istruzione-231764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olo 1"/>
          <p:cNvSpPr>
            <a:spLocks noGrp="1"/>
          </p:cNvSpPr>
          <p:nvPr>
            <p:ph type="ctrTitle"/>
          </p:nvPr>
        </p:nvSpPr>
        <p:spPr>
          <a:xfrm>
            <a:off x="2329962" y="2000250"/>
            <a:ext cx="6169269" cy="1489075"/>
          </a:xfrm>
        </p:spPr>
        <p:txBody>
          <a:bodyPr>
            <a:normAutofit fontScale="90000"/>
          </a:bodyPr>
          <a:lstStyle/>
          <a:p>
            <a:pPr algn="l" eaLnBrk="1" hangingPunct="1"/>
            <a:r>
              <a:rPr lang="it-IT" altLang="it-IT" sz="4800" b="1" dirty="0" smtClean="0">
                <a:solidFill>
                  <a:schemeClr val="tx2"/>
                </a:solidFill>
                <a:latin typeface="Arial Narrow" pitchFamily="34" charset="0"/>
              </a:rPr>
              <a:t>Parte VI</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I tentativi di riforma del sistema. Berlinguer , Moratti, Gelmini</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798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C7E18A2-2C6C-49AF-AC7E-B0100CA6FBAF}"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798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2648806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72254" y="1600201"/>
            <a:ext cx="3251689" cy="4525963"/>
          </a:xfrm>
        </p:spPr>
      </p:pic>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Schema della Riforma Moratti</a:t>
            </a:r>
          </a:p>
        </p:txBody>
      </p:sp>
      <p:sp>
        <p:nvSpPr>
          <p:cNvPr id="8806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5AEBC127-74B9-4130-9FEA-0A9A3AEBBAFD}"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3290805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contenuto 2"/>
          <p:cNvSpPr>
            <a:spLocks noGrp="1"/>
          </p:cNvSpPr>
          <p:nvPr>
            <p:ph idx="1"/>
          </p:nvPr>
        </p:nvSpPr>
        <p:spPr>
          <a:xfrm>
            <a:off x="1672005" y="1600201"/>
            <a:ext cx="7252188" cy="4525963"/>
          </a:xfrm>
        </p:spPr>
        <p:txBody>
          <a:bodyPr>
            <a:normAutofit fontScale="85000" lnSpcReduction="10000"/>
          </a:bodyPr>
          <a:lstStyle/>
          <a:p>
            <a:pPr marL="0" indent="0">
              <a:buFont typeface="Arial" charset="0"/>
              <a:buNone/>
            </a:pPr>
            <a:r>
              <a:rPr lang="it-IT" altLang="it-IT" sz="1800" dirty="0" smtClean="0">
                <a:latin typeface="Arial Narrow" pitchFamily="34" charset="0"/>
              </a:rPr>
              <a:t>Accordo con le organizzazioni sindacali firmatarie del </a:t>
            </a:r>
            <a:r>
              <a:rPr lang="it-IT" altLang="it-IT" sz="1800" dirty="0" err="1" smtClean="0">
                <a:latin typeface="Arial Narrow" pitchFamily="34" charset="0"/>
              </a:rPr>
              <a:t>Ccnl</a:t>
            </a:r>
            <a:r>
              <a:rPr lang="it-IT" altLang="it-IT" sz="1800" dirty="0" smtClean="0">
                <a:latin typeface="Arial Narrow" pitchFamily="34" charset="0"/>
              </a:rPr>
              <a:t> scuola  relativo alla disapplicazione </a:t>
            </a:r>
          </a:p>
          <a:p>
            <a:r>
              <a:rPr lang="it-IT" altLang="it-IT" sz="1800" dirty="0" smtClean="0">
                <a:latin typeface="Arial Narrow" pitchFamily="34" charset="0"/>
              </a:rPr>
              <a:t>della funzione del tutor (all'articolo 7, commi 5, 6 e 7 per la scuola primaria, e all'articolo 10 comma 5 per la scuola secondaria di primo grado del D. </a:t>
            </a:r>
            <a:r>
              <a:rPr lang="it-IT" altLang="it-IT" sz="1800" dirty="0" err="1" smtClean="0">
                <a:latin typeface="Arial Narrow" pitchFamily="34" charset="0"/>
              </a:rPr>
              <a:t>L.vo</a:t>
            </a:r>
            <a:r>
              <a:rPr lang="it-IT" altLang="it-IT" sz="1800" dirty="0" smtClean="0">
                <a:latin typeface="Arial Narrow" pitchFamily="34" charset="0"/>
              </a:rPr>
              <a:t> n. 59/2004), </a:t>
            </a:r>
          </a:p>
          <a:p>
            <a:r>
              <a:rPr lang="it-IT" altLang="it-IT" sz="1800" dirty="0" smtClean="0">
                <a:latin typeface="Arial Narrow" pitchFamily="34" charset="0"/>
              </a:rPr>
              <a:t>dei contratti di prestazione d'opera per specifiche professionalità non riconducibili al profilo professionale dei docenti (articoli 7 comma 4 e articolo 10 comma 4 del </a:t>
            </a:r>
            <a:r>
              <a:rPr lang="it-IT" altLang="it-IT" sz="1800" dirty="0" err="1" smtClean="0">
                <a:latin typeface="Arial Narrow" pitchFamily="34" charset="0"/>
              </a:rPr>
              <a:t>D.L.vo</a:t>
            </a:r>
            <a:r>
              <a:rPr lang="it-IT" altLang="it-IT" sz="1800" dirty="0" smtClean="0">
                <a:latin typeface="Arial Narrow" pitchFamily="34" charset="0"/>
              </a:rPr>
              <a:t> 59/2004); </a:t>
            </a:r>
          </a:p>
          <a:p>
            <a:r>
              <a:rPr lang="it-IT" altLang="it-IT" sz="1800" dirty="0" smtClean="0">
                <a:latin typeface="Arial Narrow" pitchFamily="34" charset="0"/>
              </a:rPr>
              <a:t>dichiarazione di non “esistenza dei </a:t>
            </a:r>
            <a:r>
              <a:rPr lang="it-IT" altLang="it-IT" sz="1800" dirty="0" err="1" smtClean="0">
                <a:latin typeface="Arial Narrow" pitchFamily="34" charset="0"/>
              </a:rPr>
              <a:t>presupposti”per</a:t>
            </a:r>
            <a:r>
              <a:rPr lang="it-IT" altLang="it-IT" sz="1800" dirty="0" smtClean="0">
                <a:latin typeface="Arial Narrow" pitchFamily="34" charset="0"/>
              </a:rPr>
              <a:t> l’attuazione degli anticipi nella scuola dell'infanzia (art. 2, comma 1, lettera e) della legge 28 marzo 2003 n. 53) , nonché</a:t>
            </a:r>
          </a:p>
          <a:p>
            <a:r>
              <a:rPr lang="it-IT" altLang="it-IT" sz="1800" dirty="0" smtClean="0">
                <a:latin typeface="Arial Narrow" pitchFamily="34" charset="0"/>
              </a:rPr>
              <a:t>conferma della mobilità del personale con cadenza annuale (disapplicazione dell'articolo 8 comma 3 e dell'articolo 11 comma 7 del D. </a:t>
            </a:r>
            <a:r>
              <a:rPr lang="it-IT" altLang="it-IT" sz="1800" dirty="0" err="1" smtClean="0">
                <a:latin typeface="Arial Narrow" pitchFamily="34" charset="0"/>
              </a:rPr>
              <a:t>L.vo</a:t>
            </a:r>
            <a:r>
              <a:rPr lang="it-IT" altLang="it-IT" sz="1800" dirty="0" smtClean="0">
                <a:latin typeface="Arial Narrow" pitchFamily="34" charset="0"/>
              </a:rPr>
              <a:t> 59/2004, che recitavano «Il miglioramento dei processi di apprendimento e della relativa valutazione, nonché la continuità didattica, sono assicurati anche attraverso la permanenza dei docenti nella sede di titolarità almeno per il tempo corrispondente al periodo didattico.»</a:t>
            </a:r>
          </a:p>
          <a:p>
            <a:pPr marL="0" indent="0">
              <a:buFont typeface="Arial" charset="0"/>
              <a:buNone/>
            </a:pPr>
            <a:r>
              <a:rPr lang="it-IT" altLang="it-IT" sz="1800" dirty="0" smtClean="0">
                <a:latin typeface="Arial Narrow" pitchFamily="34" charset="0"/>
              </a:rPr>
              <a:t>Legge finanziaria 27 dicembre 2006: Commi 622-624: Innalzamento dell’obbligo di istruzione:- impartita per almeno 10 anni e finalizzata a un titolo di studio o una  qualifica professionale almeno triennale entro il 18° anno di età, nel sistema di istruzione.</a:t>
            </a:r>
          </a:p>
          <a:p>
            <a:pPr marL="0" indent="0">
              <a:buFont typeface="Arial" charset="0"/>
              <a:buNone/>
            </a:pPr>
            <a:r>
              <a:rPr lang="it-IT" altLang="it-IT" sz="1800" dirty="0" smtClean="0">
                <a:latin typeface="Arial Narrow" pitchFamily="34" charset="0"/>
              </a:rPr>
              <a:t>Con decreto legge 7/2007, si reintroducono gli Istituti tecnici e professionali.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«cacciavite Fioroni»</a:t>
            </a:r>
          </a:p>
        </p:txBody>
      </p:sp>
      <p:sp>
        <p:nvSpPr>
          <p:cNvPr id="8909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F8A0463-4925-41F8-8A23-A6DD992CAB8B}"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3219724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 Decreto del Presidente della Repubblica 20 marzo 2009, n. </a:t>
            </a:r>
            <a:r>
              <a:rPr lang="it-IT" altLang="it-IT" sz="1800" dirty="0" smtClean="0">
                <a:latin typeface="Arial Narrow" pitchFamily="34" charset="0"/>
              </a:rPr>
              <a:t>89 «Revisione dell'assetto ordinamentale, organizzativo e didattico della scuola dell'infanzia e del primo ciclo di istruzione ai sensi dell'articolo 64, comma 4, del decreto-legge 25 giugno 2008, n. 112, convertito, con modificazioni, dalla legge 6 agosto 2008, n. 133»</a:t>
            </a:r>
          </a:p>
          <a:p>
            <a:pPr marL="0" indent="0">
              <a:buFont typeface="Arial" charset="0"/>
              <a:buNone/>
            </a:pPr>
            <a:r>
              <a:rPr lang="it-IT" altLang="it-IT" sz="1800" dirty="0" smtClean="0">
                <a:latin typeface="Arial Narrow" pitchFamily="34" charset="0"/>
              </a:rPr>
              <a:t>Tempo scuola a 24, 27, e sino a 30 ore secondo  «il modello  dell'insegnante  unico  che supera il precedente assetto del modulo  e  delle  compresenze». E’ previsto il modello delle 40 ore «corrispondente al tempo pieno», che può essere implementato dalle risorse di organico aggiuntive ottenute attraverso l’abolizione del modulo.</a:t>
            </a:r>
          </a:p>
          <a:p>
            <a:pPr marL="0" indent="0">
              <a:buFont typeface="Arial" charset="0"/>
              <a:buNone/>
            </a:pPr>
            <a:r>
              <a:rPr lang="it-IT" altLang="it-IT" sz="1800" dirty="0" smtClean="0">
                <a:latin typeface="Arial Narrow" pitchFamily="34" charset="0"/>
              </a:rPr>
              <a:t>Viene demandata a decreto l’armonizzazione delle Indicazioni nazionali allegate al </a:t>
            </a:r>
            <a:r>
              <a:rPr lang="it-IT" altLang="it-IT" sz="1800" dirty="0" err="1" smtClean="0">
                <a:latin typeface="Arial Narrow" pitchFamily="34" charset="0"/>
              </a:rPr>
              <a:t>Dlgs</a:t>
            </a:r>
            <a:r>
              <a:rPr lang="it-IT" altLang="it-IT" sz="1800" dirty="0" smtClean="0">
                <a:latin typeface="Arial Narrow" pitchFamily="34" charset="0"/>
              </a:rPr>
              <a:t> 59/2004 con le Indicazioni per il Curricolo  </a:t>
            </a:r>
            <a:r>
              <a:rPr lang="it-IT" altLang="it-IT" sz="1800" dirty="0" smtClean="0"/>
              <a:t>di cui al decreto del Ministro della pubblica istruzione in data 31 luglio 2007.</a:t>
            </a:r>
          </a:p>
          <a:p>
            <a:pPr marL="0" indent="0">
              <a:buFont typeface="Arial" charset="0"/>
              <a:buNone/>
            </a:pPr>
            <a:r>
              <a:rPr lang="it-IT" altLang="it-IT" sz="1800" dirty="0" smtClean="0">
                <a:latin typeface="Arial Narrow" pitchFamily="34" charset="0"/>
              </a:rPr>
              <a:t>Con </a:t>
            </a:r>
            <a:r>
              <a:rPr lang="it-IT" altLang="it-IT" sz="1800" dirty="0" err="1" smtClean="0">
                <a:latin typeface="Arial Narrow" pitchFamily="34" charset="0"/>
              </a:rPr>
              <a:t>dpr</a:t>
            </a:r>
            <a:r>
              <a:rPr lang="it-IT" altLang="it-IT" sz="1800" dirty="0" smtClean="0">
                <a:latin typeface="Arial Narrow" pitchFamily="34" charset="0"/>
              </a:rPr>
              <a:t> 122/2009, attuativo del decreto-legge 1° settembre 2008, n. 137, si attua il coordinamento delle norme in materia di valutazione e si reintroduce il voto numerico.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Revisione Gelmini</a:t>
            </a:r>
          </a:p>
        </p:txBody>
      </p:sp>
      <p:sp>
        <p:nvSpPr>
          <p:cNvPr id="9011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0A53842-E842-4ECF-B4C5-361999C964E7}"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266999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contenuto 2"/>
          <p:cNvSpPr>
            <a:spLocks noGrp="1"/>
          </p:cNvSpPr>
          <p:nvPr>
            <p:ph idx="1"/>
          </p:nvPr>
        </p:nvSpPr>
        <p:spPr>
          <a:xfrm>
            <a:off x="1672005" y="1600201"/>
            <a:ext cx="7252188" cy="4525963"/>
          </a:xfrm>
        </p:spPr>
        <p:txBody>
          <a:bodyPr>
            <a:normAutofit/>
          </a:bodyPr>
          <a:lstStyle/>
          <a:p>
            <a:pPr marL="0" indent="0">
              <a:buFont typeface="Arial" charset="0"/>
              <a:buNone/>
            </a:pPr>
            <a:r>
              <a:rPr lang="it-IT" altLang="it-IT" sz="1800" dirty="0" smtClean="0">
                <a:latin typeface="Arial Narrow" pitchFamily="34" charset="0"/>
              </a:rPr>
              <a:t>Nel 1996, per la prima volta in Italia, il Governo è di sinistra. Presidente del Consiglio è Romano Prodi, Ministro dell’istruzione, dell’università e della ricerca è Luigi Berlinguer.</a:t>
            </a:r>
          </a:p>
          <a:p>
            <a:pPr marL="0" indent="0">
              <a:buFont typeface="Arial" charset="0"/>
              <a:buNone/>
            </a:pPr>
            <a:r>
              <a:rPr lang="it-IT" altLang="it-IT" sz="1800" dirty="0" smtClean="0">
                <a:latin typeface="Arial Narrow" pitchFamily="34" charset="0"/>
              </a:rPr>
              <a:t>Il punto di riferimento è l’Europa, in conseguenza del trattato di Amsterdam (1997) e dell’adozione dell’Euro (1999). Nel 1999 viene avviato il «Processo di Bologna» che punta alla costruzione di uno spazio comune dell’Istruzione superiore, oltre ad alcuni documenti «culturali» quali </a:t>
            </a:r>
          </a:p>
          <a:p>
            <a:r>
              <a:rPr lang="it-IT" altLang="it-IT" sz="1800" dirty="0" smtClean="0">
                <a:latin typeface="Arial Narrow" pitchFamily="34" charset="0"/>
              </a:rPr>
              <a:t>il </a:t>
            </a:r>
            <a:r>
              <a:rPr lang="it-IT" altLang="it-IT" sz="1800" dirty="0" smtClean="0">
                <a:latin typeface="Arial Narrow" pitchFamily="34" charset="0"/>
                <a:hlinkClick r:id="rId2"/>
              </a:rPr>
              <a:t>Libro Verde sulla dimensione europea dell’istruzione</a:t>
            </a:r>
            <a:r>
              <a:rPr lang="it-IT" altLang="it-IT" sz="1800" dirty="0" smtClean="0">
                <a:latin typeface="Arial Narrow" pitchFamily="34" charset="0"/>
              </a:rPr>
              <a:t> (</a:t>
            </a:r>
            <a:r>
              <a:rPr lang="it-IT" altLang="it-IT" sz="1800" dirty="0">
                <a:latin typeface="Arial Narrow" pitchFamily="34" charset="0"/>
              </a:rPr>
              <a:t>1993); </a:t>
            </a:r>
            <a:endParaRPr lang="it-IT" altLang="it-IT" sz="1800" dirty="0" smtClean="0">
              <a:latin typeface="Arial Narrow" pitchFamily="34" charset="0"/>
            </a:endParaRPr>
          </a:p>
          <a:p>
            <a:r>
              <a:rPr lang="it-IT" altLang="it-IT" sz="1800" dirty="0" smtClean="0">
                <a:latin typeface="Arial Narrow" pitchFamily="34" charset="0"/>
              </a:rPr>
              <a:t>il </a:t>
            </a:r>
            <a:r>
              <a:rPr lang="it-IT" altLang="it-IT" sz="1800" i="1" dirty="0" smtClean="0">
                <a:latin typeface="Arial Narrow" pitchFamily="34" charset="0"/>
              </a:rPr>
              <a:t>Libro </a:t>
            </a:r>
            <a:r>
              <a:rPr lang="it-IT" altLang="it-IT" sz="1800" i="1" dirty="0">
                <a:latin typeface="Arial Narrow" pitchFamily="34" charset="0"/>
              </a:rPr>
              <a:t>bianco sulla crescita, competitività, occupazione. Le sfide e le vie da percorrere per entrare nel XXI secolo</a:t>
            </a:r>
            <a:r>
              <a:rPr lang="it-IT" altLang="it-IT" sz="1800" dirty="0">
                <a:latin typeface="Arial Narrow" pitchFamily="34" charset="0"/>
              </a:rPr>
              <a:t>, coordinato da J. Delors, che dedica un intero </a:t>
            </a:r>
            <a:r>
              <a:rPr lang="it-IT" altLang="it-IT" sz="1800" dirty="0" smtClean="0">
                <a:latin typeface="Arial Narrow" pitchFamily="34" charset="0"/>
              </a:rPr>
              <a:t>capitolo  </a:t>
            </a:r>
            <a:r>
              <a:rPr lang="it-IT" altLang="it-IT" sz="1800" dirty="0">
                <a:latin typeface="Arial Narrow" pitchFamily="34" charset="0"/>
              </a:rPr>
              <a:t>alla necessità di investire sul </a:t>
            </a:r>
            <a:r>
              <a:rPr lang="it-IT" altLang="it-IT" sz="1800" dirty="0" smtClean="0">
                <a:latin typeface="Arial Narrow" pitchFamily="34" charset="0"/>
              </a:rPr>
              <a:t>«capitale umano»  per «all’adeguamento </a:t>
            </a:r>
            <a:r>
              <a:rPr lang="it-IT" altLang="it-IT" sz="1800" dirty="0">
                <a:latin typeface="Arial Narrow" pitchFamily="34" charset="0"/>
              </a:rPr>
              <a:t>dei sistemi di istruzione e di formazione </a:t>
            </a:r>
            <a:r>
              <a:rPr lang="it-IT" altLang="it-IT" sz="1800" dirty="0" smtClean="0">
                <a:latin typeface="Arial Narrow" pitchFamily="34" charset="0"/>
              </a:rPr>
              <a:t>professionale, </a:t>
            </a:r>
            <a:r>
              <a:rPr lang="it-IT" altLang="it-IT" sz="1800" dirty="0">
                <a:latin typeface="Arial Narrow" pitchFamily="34" charset="0"/>
              </a:rPr>
              <a:t>per valorizzare la formazione lungo tutto </a:t>
            </a:r>
            <a:r>
              <a:rPr lang="it-IT" altLang="it-IT" sz="1800" dirty="0" smtClean="0">
                <a:latin typeface="Arial Narrow" pitchFamily="34" charset="0"/>
              </a:rPr>
              <a:t>l’arco </a:t>
            </a:r>
            <a:r>
              <a:rPr lang="it-IT" altLang="it-IT" sz="1800" dirty="0">
                <a:latin typeface="Arial Narrow" pitchFamily="34" charset="0"/>
              </a:rPr>
              <a:t>della </a:t>
            </a:r>
            <a:r>
              <a:rPr lang="it-IT" altLang="it-IT" sz="1800" dirty="0" smtClean="0">
                <a:latin typeface="Arial Narrow" pitchFamily="34" charset="0"/>
              </a:rPr>
              <a:t>vita» (1995)</a:t>
            </a:r>
          </a:p>
          <a:p>
            <a:r>
              <a:rPr lang="it-IT" altLang="it-IT" sz="1800" dirty="0">
                <a:latin typeface="Arial Narrow" pitchFamily="34" charset="0"/>
              </a:rPr>
              <a:t>i</a:t>
            </a:r>
            <a:r>
              <a:rPr lang="it-IT" altLang="it-IT" sz="1800" dirty="0" smtClean="0">
                <a:latin typeface="Arial Narrow" pitchFamily="34" charset="0"/>
              </a:rPr>
              <a:t>l </a:t>
            </a:r>
            <a:r>
              <a:rPr lang="it-IT" altLang="it-IT" sz="1800" dirty="0" err="1" smtClean="0">
                <a:latin typeface="Arial Narrow" pitchFamily="34" charset="0"/>
              </a:rPr>
              <a:t>paper</a:t>
            </a:r>
            <a:r>
              <a:rPr lang="it-IT" altLang="it-IT" sz="1800" dirty="0" smtClean="0">
                <a:latin typeface="Arial Narrow" pitchFamily="34" charset="0"/>
              </a:rPr>
              <a:t> </a:t>
            </a:r>
            <a:r>
              <a:rPr lang="it-IT" altLang="it-IT" sz="1800" i="1" dirty="0" smtClean="0">
                <a:latin typeface="Arial Narrow" pitchFamily="34" charset="0"/>
                <a:hlinkClick r:id="rId2"/>
              </a:rPr>
              <a:t>Insegnare </a:t>
            </a:r>
            <a:r>
              <a:rPr lang="it-IT" altLang="it-IT" sz="1800" i="1" dirty="0">
                <a:latin typeface="Arial Narrow" pitchFamily="34" charset="0"/>
                <a:hlinkClick r:id="rId2"/>
              </a:rPr>
              <a:t>ad apprendere. Verso una società </a:t>
            </a:r>
            <a:r>
              <a:rPr lang="it-IT" altLang="it-IT" sz="1800" i="1" dirty="0" smtClean="0">
                <a:latin typeface="Arial Narrow" pitchFamily="34" charset="0"/>
                <a:hlinkClick r:id="rId2"/>
              </a:rPr>
              <a:t>conoscitiva</a:t>
            </a:r>
            <a:r>
              <a:rPr lang="it-IT" altLang="it-IT" sz="1800" dirty="0">
                <a:latin typeface="Arial Narrow" pitchFamily="34" charset="0"/>
                <a:hlinkClick r:id="rId2"/>
              </a:rPr>
              <a:t> </a:t>
            </a:r>
            <a:r>
              <a:rPr lang="it-IT" altLang="it-IT" sz="1800" dirty="0" smtClean="0">
                <a:latin typeface="Arial Narrow" pitchFamily="34" charset="0"/>
                <a:hlinkClick r:id="rId2"/>
              </a:rPr>
              <a:t> </a:t>
            </a:r>
            <a:r>
              <a:rPr lang="it-IT" altLang="it-IT" sz="1800" dirty="0" smtClean="0">
                <a:latin typeface="Arial Narrow" pitchFamily="34" charset="0"/>
              </a:rPr>
              <a:t>(1995)</a:t>
            </a:r>
          </a:p>
          <a:p>
            <a:r>
              <a:rPr lang="it-IT" altLang="it-IT" sz="1800" dirty="0">
                <a:latin typeface="Arial Narrow" pitchFamily="34" charset="0"/>
              </a:rPr>
              <a:t>l</a:t>
            </a:r>
            <a:r>
              <a:rPr lang="it-IT" altLang="it-IT" sz="1800" dirty="0" smtClean="0">
                <a:latin typeface="Arial Narrow" pitchFamily="34" charset="0"/>
              </a:rPr>
              <a:t>’infittirsi </a:t>
            </a:r>
            <a:r>
              <a:rPr lang="it-IT" altLang="it-IT" sz="1800" dirty="0" smtClean="0">
                <a:latin typeface="Arial Narrow" pitchFamily="34" charset="0"/>
              </a:rPr>
              <a:t>dei programmi di scambio (Erasmus, ad esempio).</a:t>
            </a: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Arriva l’Europa. Arriva Berlinguer</a:t>
            </a:r>
          </a:p>
        </p:txBody>
      </p:sp>
      <p:sp>
        <p:nvSpPr>
          <p:cNvPr id="809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4D57891-E77A-484A-AC35-97BF270F6522}"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1630666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contenuto 2"/>
          <p:cNvSpPr>
            <a:spLocks noGrp="1"/>
          </p:cNvSpPr>
          <p:nvPr>
            <p:ph idx="1"/>
          </p:nvPr>
        </p:nvSpPr>
        <p:spPr>
          <a:xfrm>
            <a:off x="1672005" y="1600201"/>
            <a:ext cx="7252188" cy="4525963"/>
          </a:xfrm>
        </p:spPr>
        <p:txBody>
          <a:bodyPr>
            <a:normAutofit fontScale="92500" lnSpcReduction="10000"/>
          </a:bodyPr>
          <a:lstStyle/>
          <a:p>
            <a:r>
              <a:rPr lang="it-IT" altLang="it-IT" sz="1800" dirty="0" smtClean="0">
                <a:latin typeface="Arial Narrow" pitchFamily="34" charset="0"/>
              </a:rPr>
              <a:t>L’Università vede l’introduzione del 3+2 attraverso la legge 509/1999</a:t>
            </a:r>
          </a:p>
          <a:p>
            <a:r>
              <a:rPr lang="it-IT" altLang="it-IT" sz="1800" dirty="0" smtClean="0">
                <a:latin typeface="Arial Narrow" pitchFamily="34" charset="0"/>
              </a:rPr>
              <a:t>I Conservatori, le Accademie d’Arte e gli Istituti per le industrie artistiche sono trasformate in Istituzioni dell’Alta Formazione Artistica, Musicale e Coreutica con Legge 508/1999 (sostanzialmente, istituzioni di livello universitario);</a:t>
            </a:r>
          </a:p>
          <a:p>
            <a:r>
              <a:rPr lang="it-IT" altLang="it-IT" sz="1800" dirty="0" smtClean="0">
                <a:latin typeface="Arial Narrow" pitchFamily="34" charset="0"/>
              </a:rPr>
              <a:t>La formazione degli insegnanti diventa universitaria, attuando la legge 341/1990 (</a:t>
            </a:r>
            <a:r>
              <a:rPr lang="it-IT" altLang="it-IT" sz="1800" dirty="0" err="1" smtClean="0">
                <a:latin typeface="Arial Narrow" pitchFamily="34" charset="0"/>
              </a:rPr>
              <a:t>SSIS</a:t>
            </a:r>
            <a:r>
              <a:rPr lang="it-IT" altLang="it-IT" sz="1800" dirty="0" smtClean="0">
                <a:latin typeface="Arial Narrow" pitchFamily="34" charset="0"/>
              </a:rPr>
              <a:t> e </a:t>
            </a:r>
            <a:r>
              <a:rPr lang="it-IT" altLang="it-IT" sz="1800" dirty="0" err="1" smtClean="0">
                <a:latin typeface="Arial Narrow" pitchFamily="34" charset="0"/>
              </a:rPr>
              <a:t>SFP</a:t>
            </a:r>
            <a:r>
              <a:rPr lang="it-IT" altLang="it-IT" sz="1800" dirty="0" smtClean="0">
                <a:latin typeface="Arial Narrow" pitchFamily="34" charset="0"/>
              </a:rPr>
              <a:t>).</a:t>
            </a:r>
            <a:endParaRPr lang="it-IT" altLang="it-IT" sz="1800" dirty="0">
              <a:latin typeface="Arial Narrow" pitchFamily="34" charset="0"/>
            </a:endParaRPr>
          </a:p>
          <a:p>
            <a:r>
              <a:rPr lang="it-IT" altLang="it-IT" sz="1800" dirty="0">
                <a:latin typeface="Arial Narrow" pitchFamily="34" charset="0"/>
              </a:rPr>
              <a:t>Con l’art. 29 del CCNL 1999 e col successivo contratto integrativo, Berlinguer prova a valutare il merito degli insegnanti: riservato ai docenti con 10 anni di anzianità di servizio, prevedeva un concorso per esami e titoli (25% titoli, 25% esame, 50% verifica «in situazione». Il 20% dei concorrenti aveva diritto a un trattamento accessorio pari a 6.000.000 di lire all’anno (circa 3.000 euro). Accettato dai sindacati, fu poi annullato per le proteste della base. </a:t>
            </a:r>
            <a:endParaRPr lang="it-IT" altLang="it-IT" sz="1800" dirty="0" smtClean="0">
              <a:latin typeface="Arial Narrow" pitchFamily="34" charset="0"/>
            </a:endParaRPr>
          </a:p>
          <a:p>
            <a:r>
              <a:rPr lang="it-IT" altLang="it-IT" sz="1800" dirty="0" smtClean="0">
                <a:latin typeface="Arial Narrow" pitchFamily="34" charset="0"/>
              </a:rPr>
              <a:t>Con la legge 124/1999 si riforma il doppio canale di accesso ai ruolo (Graduatorie permanenti e concorso ) e si istituiscono le graduatorie di istituto</a:t>
            </a:r>
          </a:p>
          <a:p>
            <a:r>
              <a:rPr lang="it-IT" altLang="it-IT" sz="1800" dirty="0">
                <a:latin typeface="Arial Narrow" pitchFamily="34" charset="0"/>
              </a:rPr>
              <a:t>Con il dPR 275/1999 si organizza l’autonomia delle istituzioni scolastiche.</a:t>
            </a:r>
          </a:p>
          <a:p>
            <a:r>
              <a:rPr lang="it-IT" altLang="it-IT" sz="1800" dirty="0" smtClean="0">
                <a:latin typeface="Arial Narrow" pitchFamily="34" charset="0"/>
              </a:rPr>
              <a:t>Con la Legge 30/2000, Berlinguer rivoluziona i cicli scolastici</a:t>
            </a:r>
          </a:p>
          <a:p>
            <a:pPr marL="0" indent="0">
              <a:buFont typeface="Arial" charset="0"/>
              <a:buNone/>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Arriva l’Europa. Arriva Berlinguer</a:t>
            </a:r>
          </a:p>
        </p:txBody>
      </p:sp>
      <p:sp>
        <p:nvSpPr>
          <p:cNvPr id="809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4D57891-E77A-484A-AC35-97BF270F6522}" type="slidenum">
              <a:rPr lang="it-IT" altLang="it-IT" sz="1200" smtClean="0">
                <a:solidFill>
                  <a:srgbClr val="898989"/>
                </a:solidFill>
              </a:rPr>
              <a:pPr>
                <a:spcBef>
                  <a:spcPct val="0"/>
                </a:spcBef>
                <a:buFontTx/>
                <a:buNone/>
              </a:pPr>
              <a:t>3</a:t>
            </a:fld>
            <a:endParaRPr lang="it-IT" altLang="it-IT" sz="1200" smtClean="0">
              <a:solidFill>
                <a:srgbClr val="898989"/>
              </a:solidFill>
            </a:endParaRPr>
          </a:p>
        </p:txBody>
      </p:sp>
    </p:spTree>
    <p:extLst>
      <p:ext uri="{BB962C8B-B14F-4D97-AF65-F5344CB8AC3E}">
        <p14:creationId xmlns:p14="http://schemas.microsoft.com/office/powerpoint/2010/main" val="2626510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contenuto 2"/>
          <p:cNvSpPr>
            <a:spLocks noGrp="1"/>
          </p:cNvSpPr>
          <p:nvPr>
            <p:ph idx="1"/>
          </p:nvPr>
        </p:nvSpPr>
        <p:spPr>
          <a:xfrm>
            <a:off x="1672005" y="1600201"/>
            <a:ext cx="7252188" cy="4525963"/>
          </a:xfrm>
        </p:spPr>
        <p:txBody>
          <a:bodyPr>
            <a:normAutofit/>
          </a:bodyPr>
          <a:lstStyle/>
          <a:p>
            <a:pPr marL="0" indent="0">
              <a:buFont typeface="Arial" charset="0"/>
              <a:buNone/>
              <a:defRPr/>
            </a:pPr>
            <a:r>
              <a:rPr lang="it-IT" altLang="it-IT" sz="1700" dirty="0" smtClean="0">
                <a:latin typeface="Arial Narrow" pitchFamily="34" charset="0"/>
              </a:rPr>
              <a:t>Con la Legge 30/2000, Berlinguer </a:t>
            </a:r>
            <a:r>
              <a:rPr lang="it-IT" altLang="it-IT" sz="1700" dirty="0" smtClean="0">
                <a:latin typeface="Arial Narrow" pitchFamily="34" charset="0"/>
              </a:rPr>
              <a:t>tenta di rivoluzionare </a:t>
            </a:r>
            <a:r>
              <a:rPr lang="it-IT" altLang="it-IT" sz="1700" dirty="0" smtClean="0">
                <a:latin typeface="Arial Narrow" pitchFamily="34" charset="0"/>
              </a:rPr>
              <a:t>i cicli scolastici. </a:t>
            </a:r>
          </a:p>
          <a:p>
            <a:pPr>
              <a:defRPr/>
            </a:pPr>
            <a:r>
              <a:rPr lang="it-IT" sz="1700" dirty="0" smtClean="0">
                <a:latin typeface="Arial Narrow" panose="020B0606020202030204" pitchFamily="34" charset="0"/>
              </a:rPr>
              <a:t>L’obbligo scolastico, ad esclusiva competenza dello Stato, doveva essere adempiuto fino ai 15 anni, mentre quello formativo (</a:t>
            </a:r>
            <a:r>
              <a:rPr lang="it-IT" sz="1700" dirty="0" smtClean="0">
                <a:latin typeface="Arial Narrow" panose="020B0606020202030204" pitchFamily="34" charset="0"/>
              </a:rPr>
              <a:t>anche </a:t>
            </a:r>
            <a:r>
              <a:rPr lang="it-IT" sz="1700" dirty="0" smtClean="0">
                <a:latin typeface="Arial Narrow" panose="020B0606020202030204" pitchFamily="34" charset="0"/>
              </a:rPr>
              <a:t>presso gli enti di formazione regionali) fino ai 18.</a:t>
            </a:r>
          </a:p>
          <a:p>
            <a:pPr>
              <a:defRPr/>
            </a:pPr>
            <a:r>
              <a:rPr lang="it-IT" sz="1700" dirty="0" smtClean="0">
                <a:latin typeface="Arial Narrow" panose="020B0606020202030204" pitchFamily="34" charset="0"/>
              </a:rPr>
              <a:t>scuola dell’infanzia (dai 3 ai 6 anni) sostanzialmente inalterata;</a:t>
            </a:r>
          </a:p>
          <a:p>
            <a:pPr>
              <a:defRPr/>
            </a:pPr>
            <a:r>
              <a:rPr lang="it-IT" sz="1700" dirty="0" smtClean="0">
                <a:latin typeface="Arial Narrow" panose="020B0606020202030204" pitchFamily="34" charset="0"/>
              </a:rPr>
              <a:t>scuola di base (dai 6 ai 13 anni), articolata in bienni con il quinto anno da raccordare, attraverso la progettazione condivisa dei piani di studio, tra la classe V e VI e l’intreccio dei docenti della primaria e delle medie;</a:t>
            </a:r>
          </a:p>
          <a:p>
            <a:pPr>
              <a:defRPr/>
            </a:pPr>
            <a:r>
              <a:rPr lang="it-IT" sz="1700" dirty="0" smtClean="0">
                <a:latin typeface="Arial Narrow" panose="020B0606020202030204" pitchFamily="34" charset="0"/>
              </a:rPr>
              <a:t>trasformazione </a:t>
            </a:r>
            <a:r>
              <a:rPr lang="it-IT" sz="1700" dirty="0" smtClean="0">
                <a:latin typeface="Arial Narrow" panose="020B0606020202030204" pitchFamily="34" charset="0"/>
              </a:rPr>
              <a:t>di tutte le secondarie </a:t>
            </a:r>
            <a:r>
              <a:rPr lang="it-IT" sz="1700" dirty="0">
                <a:latin typeface="Arial Narrow" panose="020B0606020202030204" pitchFamily="34" charset="0"/>
              </a:rPr>
              <a:t>in licei divisi nell’area classico-umanistica, scientifica, tecnico-tecnologica, artistica e </a:t>
            </a:r>
            <a:r>
              <a:rPr lang="it-IT" sz="1700" dirty="0" smtClean="0">
                <a:latin typeface="Arial Narrow" panose="020B0606020202030204" pitchFamily="34" charset="0"/>
              </a:rPr>
              <a:t>musicale scanditi in un biennio con insegnamenti comuni e un triennio successivo diviso in 40 indirizzi</a:t>
            </a:r>
          </a:p>
          <a:p>
            <a:pPr marL="0" indent="0">
              <a:buNone/>
              <a:defRPr/>
            </a:pPr>
            <a:r>
              <a:rPr lang="it-IT" altLang="it-IT" sz="1700" dirty="0" smtClean="0">
                <a:latin typeface="Arial Narrow" pitchFamily="34" charset="0"/>
              </a:rPr>
              <a:t>Il Parlamento approvò un </a:t>
            </a:r>
            <a:r>
              <a:rPr lang="it-IT" altLang="it-IT" sz="1700" dirty="0" smtClean="0">
                <a:latin typeface="Arial Narrow" pitchFamily="34" charset="0"/>
                <a:hlinkClick r:id="rId2"/>
              </a:rPr>
              <a:t>documento di indirizzo </a:t>
            </a:r>
            <a:r>
              <a:rPr lang="it-IT" altLang="it-IT" sz="1700" dirty="0" smtClean="0">
                <a:latin typeface="Arial Narrow" pitchFamily="34" charset="0"/>
              </a:rPr>
              <a:t>che ricalcava gli intenti innovativi della riforma, poi stemperati nei decreti attuativi. In particolare, all’origine si prevedeva la sostanziale scomparsa della scuola media, «sciolta» nel settennio della «scuola di base». Il «curricolo» sostituiva i programmi scolastici. Una parte era nazionale, un’altra parte affidata alle scuole.</a:t>
            </a:r>
          </a:p>
          <a:p>
            <a:pPr>
              <a:buFont typeface="Corbel" pitchFamily="34" charset="0"/>
              <a:buAutoNum type="arabicPeriod" startAt="2"/>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dei cicli</a:t>
            </a:r>
          </a:p>
        </p:txBody>
      </p:sp>
      <p:sp>
        <p:nvSpPr>
          <p:cNvPr id="819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55C86F9-ADE3-49E1-98E9-41178763611B}"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1600725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13743" y="790576"/>
            <a:ext cx="6979626" cy="5667375"/>
          </a:xfrm>
        </p:spPr>
      </p:pic>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Schema Riforma Berlinguer</a:t>
            </a:r>
          </a:p>
        </p:txBody>
      </p:sp>
      <p:sp>
        <p:nvSpPr>
          <p:cNvPr id="829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6AD82B18-98A1-4FAB-BC81-61808F078330}"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spTree>
    <p:extLst>
      <p:ext uri="{BB962C8B-B14F-4D97-AF65-F5344CB8AC3E}">
        <p14:creationId xmlns:p14="http://schemas.microsoft.com/office/powerpoint/2010/main" val="2711712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dirty="0" smtClean="0">
                <a:latin typeface="Arial Narrow" pitchFamily="34" charset="0"/>
              </a:rPr>
              <a:t>Il Governo Berlusconi blocca l’attuazione della Legge Berlinguer di Riforma dei Cicli.</a:t>
            </a:r>
          </a:p>
          <a:p>
            <a:pPr marL="0" indent="0">
              <a:buFont typeface="Arial" charset="0"/>
              <a:buNone/>
            </a:pPr>
            <a:r>
              <a:rPr lang="it-IT" altLang="it-IT" sz="1800" dirty="0" smtClean="0">
                <a:latin typeface="Arial Narrow" pitchFamily="34" charset="0"/>
              </a:rPr>
              <a:t>Berlusconi lancia, in campagna elettorale, le «tre I, internet, inglese e impresa», sulle quali riformare la scuola.</a:t>
            </a:r>
          </a:p>
          <a:p>
            <a:pPr marL="0" indent="0">
              <a:buFont typeface="Arial" charset="0"/>
              <a:buNone/>
            </a:pPr>
            <a:r>
              <a:rPr lang="it-IT" altLang="it-IT" sz="1800" dirty="0" smtClean="0">
                <a:latin typeface="Arial Narrow" pitchFamily="34" charset="0"/>
              </a:rPr>
              <a:t>Viene approvata la Legge 28 marzo 2003,  n. 53, «Delega al Governo per la definizione delle norme generali sull’istruzione e dei livelli essenziali delle prestazioni in materia di istruzione e formazione professionale».</a:t>
            </a:r>
          </a:p>
          <a:p>
            <a:pPr marL="0" indent="0">
              <a:buFont typeface="Arial" charset="0"/>
              <a:buNone/>
            </a:pPr>
            <a:r>
              <a:rPr lang="it-IT" altLang="it-IT" sz="1800" dirty="0" smtClean="0">
                <a:latin typeface="Arial Narrow" pitchFamily="34" charset="0"/>
              </a:rPr>
              <a:t>Si tratta di una legge quadro, che fissa alcuni principi e detta i criteri per l’emanazione di singoli Decreti Legislativi.</a:t>
            </a:r>
          </a:p>
          <a:p>
            <a:pPr marL="0" indent="0">
              <a:buFont typeface="Arial" charset="0"/>
              <a:buNone/>
            </a:pPr>
            <a:r>
              <a:rPr lang="it-IT" altLang="it-IT" sz="1800" dirty="0" smtClean="0">
                <a:latin typeface="Arial Narrow" pitchFamily="34" charset="0"/>
              </a:rPr>
              <a:t>E’ introdotto il «diritto dovere all’istruzione e alla formazione sino ai 18 anni o fino al conseguimento di una qualifica»</a:t>
            </a:r>
          </a:p>
          <a:p>
            <a:pPr marL="0" indent="0">
              <a:buFont typeface="Arial" charset="0"/>
              <a:buNone/>
            </a:pPr>
            <a:r>
              <a:rPr lang="it-IT" altLang="it-IT" sz="1800" dirty="0" smtClean="0">
                <a:latin typeface="Arial Narrow" pitchFamily="34" charset="0"/>
              </a:rPr>
              <a:t>Si ritorna alla divisione del I ciclo in scuola primaria e scuola secondaria di II grado</a:t>
            </a:r>
          </a:p>
          <a:p>
            <a:pPr marL="0" indent="0">
              <a:buFont typeface="Arial" charset="0"/>
              <a:buNone/>
            </a:pPr>
            <a:r>
              <a:rPr lang="it-IT" altLang="it-IT" sz="1800" dirty="0" smtClean="0">
                <a:latin typeface="Arial Narrow" pitchFamily="34" charset="0"/>
              </a:rPr>
              <a:t>E’ introdotto, alla fine di ogni ciclo scolastico, il </a:t>
            </a:r>
            <a:r>
              <a:rPr lang="it-IT" altLang="it-IT" sz="1800" dirty="0" err="1" smtClean="0">
                <a:latin typeface="Arial Narrow" pitchFamily="34" charset="0"/>
              </a:rPr>
              <a:t>PECUP</a:t>
            </a:r>
            <a:r>
              <a:rPr lang="it-IT" altLang="it-IT" sz="1800" dirty="0" smtClean="0">
                <a:latin typeface="Arial Narrow" pitchFamily="34" charset="0"/>
              </a:rPr>
              <a:t>, Profilo Educativo, culturale e professionale dello studente</a:t>
            </a:r>
          </a:p>
          <a:p>
            <a:pPr marL="0" indent="0">
              <a:buFont typeface="Arial" charset="0"/>
              <a:buNone/>
            </a:pPr>
            <a:r>
              <a:rPr lang="it-IT" altLang="it-IT" sz="1800" dirty="0" smtClean="0">
                <a:latin typeface="Arial Narrow" pitchFamily="34" charset="0"/>
              </a:rPr>
              <a:t>La legge Moratti “riconosce le scelte educative della famiglia, nel quadro della cooperazione tra scuola e genitori” e conferisce a questi l’esclusivo potere di chiedere per i propri figli-allievi :- l’iscrizione anticipata, - la frequenza del tempo pieno, il supplemento di 3 ore, oltre le 27 settimanali obbligatorie, per insegnamenti facoltativi.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Moratti</a:t>
            </a:r>
          </a:p>
        </p:txBody>
      </p:sp>
      <p:sp>
        <p:nvSpPr>
          <p:cNvPr id="839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02F8612-DDE1-4D56-BF94-873BADBE9C86}"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2714858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pPr>
            <a:r>
              <a:rPr lang="it-IT" altLang="it-IT" sz="1800" dirty="0" smtClean="0">
                <a:latin typeface="Arial Narrow" pitchFamily="34" charset="0"/>
              </a:rPr>
              <a:t>Sin dalla scuola primaria è introdotto l’insegnamento dell’informatica e della lingua inglese</a:t>
            </a:r>
          </a:p>
          <a:p>
            <a:pPr marL="0" indent="0">
              <a:buFont typeface="Arial" charset="0"/>
              <a:buNone/>
            </a:pPr>
            <a:r>
              <a:rPr lang="it-IT" altLang="it-IT" sz="1800" dirty="0" smtClean="0">
                <a:latin typeface="Arial Narrow" pitchFamily="34" charset="0"/>
              </a:rPr>
              <a:t>E’ introdotta la possibilità di formarsi attraverso l’alternanza scuola lavoro</a:t>
            </a:r>
          </a:p>
          <a:p>
            <a:pPr marL="0" indent="0">
              <a:buFont typeface="Arial" charset="0"/>
              <a:buNone/>
            </a:pPr>
            <a:r>
              <a:rPr lang="it-IT" altLang="it-IT" sz="1800" dirty="0" smtClean="0">
                <a:latin typeface="Arial Narrow" pitchFamily="34" charset="0"/>
              </a:rPr>
              <a:t>La legge 53/2003 fa proprio il concetto della “integralità educativa” non soltanto nella dimensione teleologica (crescita e valorizzazione della persona umana) bensì anche lungo gli itinerari metodologici e didattici, </a:t>
            </a:r>
            <a:r>
              <a:rPr lang="it-IT" altLang="it-IT" sz="1800" dirty="0" err="1" smtClean="0">
                <a:latin typeface="Arial Narrow" pitchFamily="34" charset="0"/>
              </a:rPr>
              <a:t>sìcché</a:t>
            </a:r>
            <a:r>
              <a:rPr lang="it-IT" altLang="it-IT" sz="1800" dirty="0" smtClean="0">
                <a:latin typeface="Arial Narrow" pitchFamily="34" charset="0"/>
              </a:rPr>
              <a:t> a cominciare dagli “Obiettivi specifici di apprendimento” - che assicurano l’unità del sistema educativo nazionale e passando attraverso gli “Obiettivi formativi personalizzati” - che promuovono competenze personali - si giunge alla costituzione di “Piani di studio personalizzati”, elaborati dal gruppo docente, che si pongono anche come documentazione che “rende conto” delle scelte metodologiche fatte, a disposizione delle famiglie.</a:t>
            </a:r>
          </a:p>
          <a:p>
            <a:pPr marL="0" indent="0">
              <a:buFont typeface="Arial" charset="0"/>
              <a:buNone/>
            </a:pPr>
            <a:r>
              <a:rPr lang="it-IT" altLang="it-IT" sz="1800" dirty="0" smtClean="0">
                <a:latin typeface="Arial Narrow" pitchFamily="34" charset="0"/>
              </a:rPr>
              <a:t> Da questi “piani”, l’insegnante tutor trae quanto può essere ritenuto valido nella composizione del “portfolio delle competenze individuali”, articolato in due sezioni : valutazione e orientamento. Il Portfolio accompagna l’allievo dalla scuola dell’infanzia alla scuola secondaria di I grado.</a:t>
            </a:r>
          </a:p>
          <a:p>
            <a:pPr marL="0" indent="0">
              <a:buFont typeface="Arial" charset="0"/>
              <a:buNone/>
            </a:pPr>
            <a:r>
              <a:rPr lang="it-IT" altLang="it-IT" sz="1800" dirty="0" smtClean="0">
                <a:latin typeface="Arial Narrow" pitchFamily="34" charset="0"/>
              </a:rPr>
              <a:t>E’ confermato l’orario in una formulazione annuale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Moratti</a:t>
            </a:r>
          </a:p>
        </p:txBody>
      </p:sp>
      <p:sp>
        <p:nvSpPr>
          <p:cNvPr id="849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60F8370-304E-4FC1-B5F3-A84CD4A7F75D}"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1893300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smtClean="0">
                <a:latin typeface="Arial Narrow" pitchFamily="34" charset="0"/>
              </a:rPr>
              <a:t>Decreto Legislativo 19 febbraio 2004, n. 59 «Definizione delle norme generali relative alla scuola dell'infanzia e al primo ciclo dell'istruzione».</a:t>
            </a:r>
          </a:p>
          <a:p>
            <a:pPr marL="0" indent="0">
              <a:buFont typeface="Arial" charset="0"/>
              <a:buNone/>
            </a:pPr>
            <a:r>
              <a:rPr lang="it-IT" altLang="it-IT" sz="1800" smtClean="0">
                <a:latin typeface="Arial Narrow" pitchFamily="34" charset="0"/>
              </a:rPr>
              <a:t>Art. 7, c. 5:</a:t>
            </a:r>
          </a:p>
          <a:p>
            <a:pPr marL="0" indent="0">
              <a:buFont typeface="Arial" charset="0"/>
              <a:buNone/>
            </a:pPr>
            <a:r>
              <a:rPr lang="it-IT" altLang="it-IT" sz="1800" smtClean="0">
                <a:latin typeface="Arial Narrow" pitchFamily="34" charset="0"/>
              </a:rPr>
              <a:t>« L'organizzazione delle attività educative e didattiche rientra nell'autonomia e nella responsabilità delle istituzioni scolastiche, fermo   restando   che   il  perseguimento  delle  finalità  di  cui all'articolo  5, assicurato  dalla  personalizzazione  dei  piani di studio  e' affidato, anche attraverso la personalizzatone dei piani  di  studio, ai docenti responsabili degli insegnamenti e delle  attività  educative  e  didattiche  previste  dai  medesimi piani di studio.  A  tale  fine concorre prioritariamente, per l'intera durata del  corso,  il  docente  in possesso di specifica formazione che, in costante  rapporto  con  le  famiglie  e  con  il  territorio, svolge funzioni di orientamento nella scelta delle attività di cui al comma 2,  di  tutorato  degli  alunni,  di  coordinamento  delle  attività educative  e didattiche, di cura delle relazioni con le famiglie e di cura   della   documentazione   del   percorso   formativo   compiuto dall'allievo, con l'apporto degli altri docenti»</a:t>
            </a:r>
          </a:p>
          <a:p>
            <a:pPr marL="0" indent="0">
              <a:buFont typeface="Arial" charset="0"/>
              <a:buNone/>
            </a:pPr>
            <a:r>
              <a:rPr lang="it-IT" altLang="it-IT" sz="1800" smtClean="0">
                <a:latin typeface="Arial Narrow" pitchFamily="34" charset="0"/>
              </a:rPr>
              <a:t>6.  Il docente, al quale sono affidati i compiti previsti dal comma 5,  assicura,  nei primi tre anni della scuola primaria, un'attività di insegnamento agli alunni non inferiore alle 18 ore settimanali.</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riforma Moratti. Il Tutor</a:t>
            </a:r>
          </a:p>
        </p:txBody>
      </p:sp>
      <p:sp>
        <p:nvSpPr>
          <p:cNvPr id="860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5528E2F-84FA-4880-9742-51DDBB7479D0}"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1059635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 Il Portfolio, con annotazioni sia dei docenti, sia  dei  genitori, sia, se del caso, dei fanciulli, seleziona in modo accurato: </a:t>
            </a:r>
          </a:p>
          <a:p>
            <a:pPr marL="0" indent="0">
              <a:buFont typeface="Arial" charset="0"/>
              <a:buNone/>
            </a:pPr>
            <a:r>
              <a:rPr lang="it-IT" altLang="it-IT" sz="1800" smtClean="0">
                <a:latin typeface="Arial Narrow" pitchFamily="34" charset="0"/>
              </a:rPr>
              <a:t>- materiali prodotti dall'allievo individualmente o in gruppo, capaci  di descrivere paradigmaticamente le piu'  spiccate  competenze  del  soggetto, </a:t>
            </a:r>
          </a:p>
          <a:p>
            <a:pPr marL="0" indent="0">
              <a:buFont typeface="Arial" charset="0"/>
              <a:buNone/>
            </a:pPr>
            <a:r>
              <a:rPr lang="it-IT" altLang="it-IT" sz="1800" smtClean="0">
                <a:latin typeface="Arial Narrow" pitchFamily="34" charset="0"/>
              </a:rPr>
              <a:t>- prove scolastiche significative, </a:t>
            </a:r>
          </a:p>
          <a:p>
            <a:pPr marL="0" indent="0">
              <a:buFont typeface="Arial" charset="0"/>
              <a:buNone/>
            </a:pPr>
            <a:r>
              <a:rPr lang="it-IT" altLang="it-IT" sz="1800" smtClean="0">
                <a:latin typeface="Arial Narrow" pitchFamily="34" charset="0"/>
              </a:rPr>
              <a:t>- osservazioni  dei  docenti  e  della   famiglia   sui   metodi   di  apprendimento  del  fanciullo,  con  la   rilevazione   delle   sue   caratteristiche  originali  nelle  diverse   esperienze   formative   affrontate, </a:t>
            </a:r>
          </a:p>
          <a:p>
            <a:pPr marL="0" indent="0">
              <a:buFont typeface="Arial" charset="0"/>
              <a:buNone/>
            </a:pPr>
            <a:r>
              <a:rPr lang="it-IT" altLang="it-IT" sz="1800" smtClean="0">
                <a:latin typeface="Arial Narrow" pitchFamily="34" charset="0"/>
              </a:rPr>
              <a:t>- commenti su lavori personali ed elaborati significativi, sia scelti dall'allievo (e'  importante  questo  coinvolgimento  diretto)  sia  indicati dalla famiglia e dalla  scuola,  ritenuti  esemplificativi  delle sue capacità e aspirazioni personali; </a:t>
            </a:r>
          </a:p>
          <a:p>
            <a:pPr marL="0" indent="0">
              <a:buFont typeface="Arial" charset="0"/>
              <a:buNone/>
            </a:pPr>
            <a:r>
              <a:rPr lang="it-IT" altLang="it-IT" sz="1800" smtClean="0">
                <a:latin typeface="Arial Narrow" pitchFamily="34" charset="0"/>
              </a:rPr>
              <a:t>- indicazioni di sintesi che emergono dall'osservazione  sistematica,dai colloqui insegnanti-genitori, da colloqui  con  lo  studente  e  anche da questionari o test in ordine alle personali  attitudini  e  agli interessi piu' manifesti.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sz="1200" dirty="0">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Riforma Moratti. Il Portfolio</a:t>
            </a:r>
          </a:p>
        </p:txBody>
      </p:sp>
      <p:sp>
        <p:nvSpPr>
          <p:cNvPr id="870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6F20AE09-BE6C-4998-A4F7-DFEC8DDC2AEA}"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3860254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1843</Words>
  <Application>Microsoft Office PowerPoint</Application>
  <PresentationFormat>Presentazione su schermo (4:3)</PresentationFormat>
  <Paragraphs>79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Parte VI I tentativi di riforma del sistema. Berlinguer , Moratti, Gelmini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VI I tentativi di riforma del sistema. Berlinguer , Moratti, Gelmini</dc:title>
  <dc:creator>Administrator</dc:creator>
  <cp:lastModifiedBy>Administrator</cp:lastModifiedBy>
  <cp:revision>15</cp:revision>
  <dcterms:created xsi:type="dcterms:W3CDTF">2017-12-05T12:55:59Z</dcterms:created>
  <dcterms:modified xsi:type="dcterms:W3CDTF">2019-11-26T07:01:21Z</dcterms:modified>
</cp:coreProperties>
</file>