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0" r:id="rId3"/>
    <p:sldId id="276" r:id="rId4"/>
    <p:sldId id="258" r:id="rId5"/>
    <p:sldId id="277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9" r:id="rId2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BB967-B797-4ECE-A753-7B5BDD452EB1}" type="datetimeFigureOut">
              <a:rPr lang="it-IT" smtClean="0"/>
              <a:t>09/12/2019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AB127-FF03-4456-BD8C-4A6230E4BC4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1401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BB967-B797-4ECE-A753-7B5BDD452EB1}" type="datetimeFigureOut">
              <a:rPr lang="it-IT" smtClean="0"/>
              <a:t>09/12/2019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AB127-FF03-4456-BD8C-4A6230E4BC4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9594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BB967-B797-4ECE-A753-7B5BDD452EB1}" type="datetimeFigureOut">
              <a:rPr lang="it-IT" smtClean="0"/>
              <a:t>09/12/2019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AB127-FF03-4456-BD8C-4A6230E4BC4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5000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BB967-B797-4ECE-A753-7B5BDD452EB1}" type="datetimeFigureOut">
              <a:rPr lang="it-IT" smtClean="0"/>
              <a:t>09/12/2019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AB127-FF03-4456-BD8C-4A6230E4BC4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5978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BB967-B797-4ECE-A753-7B5BDD452EB1}" type="datetimeFigureOut">
              <a:rPr lang="it-IT" smtClean="0"/>
              <a:t>09/12/2019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AB127-FF03-4456-BD8C-4A6230E4BC4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9856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BB967-B797-4ECE-A753-7B5BDD452EB1}" type="datetimeFigureOut">
              <a:rPr lang="it-IT" smtClean="0"/>
              <a:t>09/12/2019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AB127-FF03-4456-BD8C-4A6230E4BC4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9712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BB967-B797-4ECE-A753-7B5BDD452EB1}" type="datetimeFigureOut">
              <a:rPr lang="it-IT" smtClean="0"/>
              <a:t>09/12/2019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AB127-FF03-4456-BD8C-4A6230E4BC4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0509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BB967-B797-4ECE-A753-7B5BDD452EB1}" type="datetimeFigureOut">
              <a:rPr lang="it-IT" smtClean="0"/>
              <a:t>09/12/2019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AB127-FF03-4456-BD8C-4A6230E4BC4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6246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BB967-B797-4ECE-A753-7B5BDD452EB1}" type="datetimeFigureOut">
              <a:rPr lang="it-IT" smtClean="0"/>
              <a:t>09/12/2019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AB127-FF03-4456-BD8C-4A6230E4BC4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0232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BB967-B797-4ECE-A753-7B5BDD452EB1}" type="datetimeFigureOut">
              <a:rPr lang="it-IT" smtClean="0"/>
              <a:t>09/12/2019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AB127-FF03-4456-BD8C-4A6230E4BC4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0303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BB967-B797-4ECE-A753-7B5BDD452EB1}" type="datetimeFigureOut">
              <a:rPr lang="it-IT" smtClean="0"/>
              <a:t>09/12/2019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AB127-FF03-4456-BD8C-4A6230E4BC4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1733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4BB967-B797-4ECE-A753-7B5BDD452EB1}" type="datetimeFigureOut">
              <a:rPr lang="it-IT" smtClean="0"/>
              <a:t>09/12/2019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AB127-FF03-4456-BD8C-4A6230E4BC4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4792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ondazioneantonioruberti.it/Antonio-Ruberti/Biografia" TargetMode="External"/><Relationship Id="rId2" Type="http://schemas.openxmlformats.org/officeDocument/2006/relationships/hyperlink" Target="https://it.wikipedia.org/wiki/Giovanni_Galloni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reccani.it/enciclopedia/sabino-cassese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Titolo 1"/>
          <p:cNvSpPr>
            <a:spLocks noGrp="1"/>
          </p:cNvSpPr>
          <p:nvPr>
            <p:ph type="ctrTitle"/>
          </p:nvPr>
        </p:nvSpPr>
        <p:spPr>
          <a:xfrm>
            <a:off x="2329962" y="2000250"/>
            <a:ext cx="6169269" cy="1489075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it-IT" altLang="it-IT" sz="4800" b="1" dirty="0" smtClean="0">
                <a:solidFill>
                  <a:schemeClr val="tx2"/>
                </a:solidFill>
                <a:latin typeface="Arial Narrow" pitchFamily="34" charset="0"/>
              </a:rPr>
              <a:t>Parte VII</a:t>
            </a:r>
            <a:br>
              <a:rPr lang="it-IT" altLang="it-IT" sz="4800" b="1" dirty="0" smtClean="0">
                <a:solidFill>
                  <a:schemeClr val="tx2"/>
                </a:solidFill>
                <a:latin typeface="Arial Narrow" pitchFamily="34" charset="0"/>
              </a:rPr>
            </a:br>
            <a:r>
              <a:rPr lang="it-IT" altLang="it-IT" sz="3200" b="1" dirty="0" smtClean="0">
                <a:solidFill>
                  <a:schemeClr val="tx2"/>
                </a:solidFill>
                <a:latin typeface="Arial Narrow" pitchFamily="34" charset="0"/>
              </a:rPr>
              <a:t>L’autonomia delle istituzioni scolastiche</a:t>
            </a:r>
            <a:endParaRPr lang="it-IT" altLang="it-IT" sz="3200" dirty="0" smtClean="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2429608" y="4071939"/>
            <a:ext cx="6714392" cy="12858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it-IT" altLang="it-IT" dirty="0">
                <a:solidFill>
                  <a:schemeClr val="bg1"/>
                </a:solidFill>
                <a:latin typeface="Univers LT Std 47 Cn Lt" pitchFamily="34" charset="0"/>
              </a:rPr>
              <a:t>www.facebook.com/max.bruschi</a:t>
            </a:r>
          </a:p>
        </p:txBody>
      </p:sp>
      <p:sp>
        <p:nvSpPr>
          <p:cNvPr id="8" name="Rettangolo 7"/>
          <p:cNvSpPr/>
          <p:nvPr/>
        </p:nvSpPr>
        <p:spPr>
          <a:xfrm>
            <a:off x="0" y="4071939"/>
            <a:ext cx="2214197" cy="12858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09573" name="Segnaposto numero diapositiva 8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FC265D6-1AA5-43F5-855D-D5496A42E32F}" type="slidenum">
              <a:rPr lang="it-IT" altLang="it-IT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it-IT" altLang="it-IT" sz="1200" smtClean="0">
              <a:solidFill>
                <a:srgbClr val="898989"/>
              </a:solidFill>
            </a:endParaRPr>
          </a:p>
        </p:txBody>
      </p:sp>
      <p:sp>
        <p:nvSpPr>
          <p:cNvPr id="109574" name="CasellaDiTesto 6"/>
          <p:cNvSpPr txBox="1">
            <a:spLocks noChangeArrowheads="1"/>
          </p:cNvSpPr>
          <p:nvPr/>
        </p:nvSpPr>
        <p:spPr bwMode="auto">
          <a:xfrm>
            <a:off x="2329962" y="5394325"/>
            <a:ext cx="20778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000">
                <a:solidFill>
                  <a:schemeClr val="tx2"/>
                </a:solidFill>
                <a:latin typeface="Univers LT Std 47 Cn Lt" pitchFamily="34" charset="0"/>
              </a:rPr>
              <a:t>Isp. Max Bruschi</a:t>
            </a:r>
          </a:p>
        </p:txBody>
      </p:sp>
    </p:spTree>
    <p:extLst>
      <p:ext uri="{BB962C8B-B14F-4D97-AF65-F5344CB8AC3E}">
        <p14:creationId xmlns:p14="http://schemas.microsoft.com/office/powerpoint/2010/main" val="427186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Segnaposto contenuto 2"/>
          <p:cNvSpPr>
            <a:spLocks noGrp="1"/>
          </p:cNvSpPr>
          <p:nvPr>
            <p:ph idx="1"/>
          </p:nvPr>
        </p:nvSpPr>
        <p:spPr>
          <a:xfrm>
            <a:off x="1672005" y="1600201"/>
            <a:ext cx="7252188" cy="4525963"/>
          </a:xfrm>
        </p:spPr>
        <p:txBody>
          <a:bodyPr>
            <a:normAutofit lnSpcReduction="10000"/>
          </a:bodyPr>
          <a:lstStyle/>
          <a:p>
            <a:pPr marL="0" indent="0">
              <a:buFont typeface="Arial" charset="0"/>
              <a:buNone/>
            </a:pPr>
            <a:r>
              <a:rPr lang="it-IT" altLang="it-IT" sz="1800" dirty="0" smtClean="0">
                <a:latin typeface="Arial Narrow" pitchFamily="34" charset="0"/>
              </a:rPr>
              <a:t>d) «</a:t>
            </a:r>
            <a:r>
              <a:rPr lang="it-IT" altLang="it-IT" sz="1800" dirty="0" smtClean="0"/>
              <a:t>è finalizzata alla realizzazione della flessibilità, della diversificazione, dell'efficienza e dell'efficacia del servizio scolastico, alla integrazione e al miglior utilizzo delle risorse e delle strutture, all'introduzione di tecnologie innovative e al coordinamento con il contesto territoriale», «al perseguimento degli obiettivi generali del sistema nazionale di istruzione, nel rispetto della libertà di insegnamento, di scelta educativa da parte delle famiglie e del diritto ad apprendere», </a:t>
            </a:r>
          </a:p>
          <a:p>
            <a:pPr marL="0" indent="0">
              <a:buFont typeface="Arial" charset="0"/>
              <a:buNone/>
            </a:pPr>
            <a:r>
              <a:rPr lang="it-IT" altLang="it-IT" sz="1800" dirty="0" smtClean="0">
                <a:latin typeface="Arial Narrow" pitchFamily="34" charset="0"/>
              </a:rPr>
              <a:t>e) </a:t>
            </a:r>
            <a:r>
              <a:rPr lang="it-IT" altLang="it-IT" sz="1800" dirty="0" smtClean="0"/>
              <a:t>«le istituzioni scolastiche realizzano ampliamenti dell'offerta formativa che prevedano anche percorsi formativi per gli adulti, iniziative di prevenzione dell'abbandono e della dispersione scolastica, di utilizzazione delle strutture e delle tecnologie anche in orari extrascolastici e a fini di raccordo con il mondo del lavoro, di partecipazione a programmi nazionali, regionali o comunitari e, nell'ambito di accordi tra le regioni e l'amministrazione scolastica, percorsi integrati tra diversi sistemi formativi»</a:t>
            </a:r>
          </a:p>
          <a:p>
            <a:pPr marL="0" indent="0">
              <a:buFont typeface="Arial" charset="0"/>
              <a:buNone/>
            </a:pPr>
            <a:r>
              <a:rPr lang="it-IT" altLang="it-IT" sz="1800" dirty="0" smtClean="0">
                <a:latin typeface="Arial Narrow" pitchFamily="34" charset="0"/>
              </a:rPr>
              <a:t>f) </a:t>
            </a:r>
            <a:r>
              <a:rPr lang="it-IT" altLang="it-IT" sz="1800" dirty="0" smtClean="0"/>
              <a:t>ai capi d'istituto è conferita la qualifica dirigenziale contestualmente all'acquisto della personalità giuridica e dell'autonomia da parte delle singole istituzioni scolastiche</a:t>
            </a:r>
            <a:endParaRPr lang="it-IT" altLang="it-IT" sz="1800" dirty="0" smtClean="0">
              <a:latin typeface="Arial Narrow" pitchFamily="34" charset="0"/>
            </a:endParaRPr>
          </a:p>
          <a:p>
            <a:pPr marL="0" indent="0">
              <a:buFont typeface="Arial" charset="0"/>
              <a:buNone/>
            </a:pPr>
            <a:endParaRPr lang="it-IT" altLang="it-IT" sz="1800" dirty="0" smtClean="0">
              <a:latin typeface="Arial Narrow" pitchFamily="34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0" y="1"/>
            <a:ext cx="1714500" cy="78581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1200" dirty="0">
              <a:latin typeface="Arial Narrow" pitchFamily="34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1786305" y="1"/>
            <a:ext cx="7357696" cy="7858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4000" b="1" dirty="0">
                <a:latin typeface="Arial Narrow" pitchFamily="34" charset="0"/>
              </a:rPr>
              <a:t>Autonomia: il modello Berlinguer</a:t>
            </a:r>
          </a:p>
        </p:txBody>
      </p:sp>
      <p:sp>
        <p:nvSpPr>
          <p:cNvPr id="146437" name="Segnaposto numero diapositiva 9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45DFC38-9F29-490D-AD6D-D2C6A034494E}" type="slidenum">
              <a:rPr lang="it-IT" altLang="it-IT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it-IT" altLang="it-IT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676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Segnaposto contenuto 2"/>
          <p:cNvSpPr>
            <a:spLocks noGrp="1"/>
          </p:cNvSpPr>
          <p:nvPr>
            <p:ph idx="1"/>
          </p:nvPr>
        </p:nvSpPr>
        <p:spPr>
          <a:xfrm>
            <a:off x="1672005" y="1600201"/>
            <a:ext cx="7252188" cy="4525963"/>
          </a:xfrm>
        </p:spPr>
        <p:txBody>
          <a:bodyPr/>
          <a:lstStyle/>
          <a:p>
            <a:pPr marL="0" indent="0">
              <a:buNone/>
            </a:pPr>
            <a:r>
              <a:rPr lang="it-IT" altLang="it-IT" sz="1800" dirty="0" smtClean="0">
                <a:latin typeface="Arial Narrow" pitchFamily="34" charset="0"/>
              </a:rPr>
              <a:t>L’attuazione della delega è affidata al decreto del Presidente della Repubblica 275/1999, che vi presento nel testo modificato dalla L. 107/2015 (la «Buona Scuola») </a:t>
            </a:r>
          </a:p>
          <a:p>
            <a:r>
              <a:rPr lang="it-IT" altLang="it-IT" sz="1800" dirty="0" smtClean="0">
                <a:latin typeface="Arial Narrow" pitchFamily="34" charset="0"/>
              </a:rPr>
              <a:t>Le scuola interagiscono tra loro e con gli enti locali promuovendo il raccordo e la sintesi tra le esigenze e le potenzialità individuali e gli obiettivi nazionali del sistema di istruzione</a:t>
            </a:r>
          </a:p>
          <a:p>
            <a:r>
              <a:rPr lang="it-IT" altLang="it-IT" sz="1800" dirty="0" smtClean="0">
                <a:latin typeface="Arial Narrow" pitchFamily="34" charset="0"/>
              </a:rPr>
              <a:t>L'autonomia delle istituzioni scolastiche è garanzia di libertà di insegnamento e di pluralismo culturale e si sostanzia nella progettazione e nella realizzazione di interventi di educazione, formazione e istruzione mirati allo sviluppo della persona umana, adeguati ai diversi contesti, alla domanda delle famiglie e alle caratteristiche specifiche dei soggetti coinvolti, al fine di garantire loro il successo formativo</a:t>
            </a:r>
          </a:p>
          <a:p>
            <a:r>
              <a:rPr lang="it-IT" altLang="it-IT" sz="1800" dirty="0" smtClean="0">
                <a:latin typeface="Arial Narrow" pitchFamily="34" charset="0"/>
              </a:rPr>
              <a:t>Il dPR è applicato indifferentemente alle scuole statali e paritarie, che partecipano al «sistema nazionale di istruzione», poi disciplinato dalla legge 62/2000</a:t>
            </a:r>
          </a:p>
        </p:txBody>
      </p:sp>
      <p:sp>
        <p:nvSpPr>
          <p:cNvPr id="5" name="Rettangolo 4"/>
          <p:cNvSpPr/>
          <p:nvPr/>
        </p:nvSpPr>
        <p:spPr>
          <a:xfrm>
            <a:off x="0" y="1"/>
            <a:ext cx="1714500" cy="78581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1200" dirty="0">
              <a:latin typeface="Arial Narrow" pitchFamily="34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1786305" y="1"/>
            <a:ext cx="7357696" cy="7858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4400" b="1" dirty="0">
                <a:latin typeface="Arial Narrow" pitchFamily="34" charset="0"/>
              </a:rPr>
              <a:t>Il dPR 275/1999</a:t>
            </a:r>
          </a:p>
        </p:txBody>
      </p:sp>
      <p:sp>
        <p:nvSpPr>
          <p:cNvPr id="147461" name="Segnaposto numero diapositiva 9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802CAAC-58EF-49F3-AC9F-78F543903A16}" type="slidenum">
              <a:rPr lang="it-IT" altLang="it-IT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it-IT" altLang="it-IT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064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Segnaposto contenuto 2"/>
          <p:cNvSpPr>
            <a:spLocks noGrp="1"/>
          </p:cNvSpPr>
          <p:nvPr>
            <p:ph idx="1"/>
          </p:nvPr>
        </p:nvSpPr>
        <p:spPr>
          <a:xfrm>
            <a:off x="1672005" y="1600201"/>
            <a:ext cx="7252188" cy="4525963"/>
          </a:xfrm>
        </p:spPr>
        <p:txBody>
          <a:bodyPr>
            <a:normAutofit fontScale="92500" lnSpcReduction="10000"/>
          </a:bodyPr>
          <a:lstStyle/>
          <a:p>
            <a:r>
              <a:rPr lang="it-IT" altLang="it-IT" sz="1800" dirty="0" smtClean="0">
                <a:latin typeface="Arial Narrow" pitchFamily="34" charset="0"/>
              </a:rPr>
              <a:t>Strumento per l’attuazione dell’autonomia  è il piano triennale dell’offerta formativa, «</a:t>
            </a:r>
            <a:r>
              <a:rPr lang="it-IT" altLang="it-IT" sz="1800" b="1" i="1" dirty="0" smtClean="0"/>
              <a:t>il documento fondamentale costitutivo dell'identità culturale e progettuale delle istituzioni scolastiche ed esplicita la progettazione curricolare, extracurricolare, educativa e organizzativa che le singole scuole adottano nell'ambito della loro autonomia», «comprende e riconosce le diverse opzioni metodologiche, anche di gruppi minoritari, valorizza le corrispondenti professionalità e indica gli insegnamenti e le discipline tali da coprire </a:t>
            </a:r>
            <a:r>
              <a:rPr lang="it-IT" altLang="it-IT" sz="1800" b="1" i="1" dirty="0" smtClean="0">
                <a:latin typeface="Arial Narrow" pitchFamily="34" charset="0"/>
              </a:rPr>
              <a:t>il fabbisogno di posti comuni e di sostegno dell’organico dell’autonomia, sulla base del monte orario degli insegnamenti, del numero degli alunni con disabilità e del fabbisogno di posti per il potenziamento dell’offerta formativa.</a:t>
            </a:r>
          </a:p>
          <a:p>
            <a:r>
              <a:rPr lang="it-IT" altLang="it-IT" sz="1800" b="1" i="1" dirty="0" smtClean="0"/>
              <a:t>Il piano è elaborato dal collegio dei docenti sulla base degli indirizzi definiti dal dirigente scolastico, che promuove i necessari rapporti con gli enti locali e con le diverse realtà istituzionali, culturali, sociali ed economiche operanti nel territorio; tiene altresì conto delle proposte e dei pareri formulati dagli organismi e dalle associazioni dei genitori e, per le scuole secondarie di secondo grado, degli studenti. Il piano è approvato dal consiglio d'istituto. </a:t>
            </a:r>
            <a:endParaRPr lang="it-IT" altLang="it-IT" sz="1800" b="1" i="1" dirty="0" smtClean="0">
              <a:latin typeface="Arial Narrow" pitchFamily="34" charset="0"/>
            </a:endParaRPr>
          </a:p>
          <a:p>
            <a:endParaRPr lang="it-IT" altLang="it-IT" sz="1800" dirty="0" smtClean="0">
              <a:latin typeface="Arial Narrow" pitchFamily="34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0" y="1"/>
            <a:ext cx="1714500" cy="78581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1200" dirty="0">
              <a:latin typeface="Arial Narrow" pitchFamily="34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1786305" y="1"/>
            <a:ext cx="7357696" cy="7858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it-IT" sz="4400" b="1" dirty="0">
                <a:latin typeface="Arial Narrow" pitchFamily="34" charset="0"/>
              </a:rPr>
              <a:t>Il dPR 275/1999</a:t>
            </a:r>
          </a:p>
        </p:txBody>
      </p:sp>
      <p:sp>
        <p:nvSpPr>
          <p:cNvPr id="148485" name="Segnaposto numero diapositiva 9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D833D86-D226-4498-A0CD-51EFCF2E7851}" type="slidenum">
              <a:rPr lang="it-IT" altLang="it-IT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it-IT" altLang="it-IT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76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Segnaposto contenuto 2"/>
          <p:cNvSpPr>
            <a:spLocks noGrp="1"/>
          </p:cNvSpPr>
          <p:nvPr>
            <p:ph idx="1"/>
          </p:nvPr>
        </p:nvSpPr>
        <p:spPr>
          <a:xfrm>
            <a:off x="1672005" y="1600201"/>
            <a:ext cx="7252188" cy="4525963"/>
          </a:xfrm>
        </p:spPr>
        <p:txBody>
          <a:bodyPr>
            <a:normAutofit fontScale="92500"/>
          </a:bodyPr>
          <a:lstStyle/>
          <a:p>
            <a:r>
              <a:rPr lang="it-IT" altLang="it-IT" sz="1800" smtClean="0"/>
              <a:t>Le istituzioni scolastiche, nel rispetto della libertà di insegnamento, della libertà di scelta educativa delle famiglie e delle finalità generali del sistema, concretizzano gli obiettivi nazionali in percorsi formativi funzionali alla realizzazione del diritto ad apprendere e alla crescita educativa di tutti gli alunni, riconoscono e valorizzano le diversità, promuovono le potenzialità di ciascuno adottando tutte le iniziative utili al raggiungimento del successo formativo attraverso iniziative di flessibilità quali:</a:t>
            </a:r>
          </a:p>
          <a:p>
            <a:r>
              <a:rPr lang="it-IT" altLang="it-IT" sz="1800" smtClean="0"/>
              <a:t>a) l'articolazione modulare del monte ore annuale di ciascuna disciplina e attività; b) la definizione di unità di insegnamento non coincidenti con l'unità oraria della lezione; c) l'attivazione di percorsi didattici individualizzati, nel rispetto del principio generale dell'integrazione degli alunni nella classe e nel gruppo, anche in relazione agli alunni in situazione di handicap; d) l'articolazione modulare di gruppi di alunni provenienti dalla stessa o da diverse classi o da diversi anni di corso; e) l'aggregazione delle discipline in aree e ambiti disciplinari; la programmazione di percorsi formativi che coinvolgono piu' discipline e attività</a:t>
            </a:r>
            <a:endParaRPr lang="it-IT" altLang="it-IT" sz="1800" smtClean="0">
              <a:latin typeface="Arial Narrow" pitchFamily="34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0" y="1"/>
            <a:ext cx="1714500" cy="78581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1200" dirty="0">
              <a:latin typeface="Arial Narrow" pitchFamily="34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1786305" y="1"/>
            <a:ext cx="7357696" cy="7858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it-IT" sz="4400" b="1" dirty="0">
                <a:latin typeface="Arial Narrow" pitchFamily="34" charset="0"/>
              </a:rPr>
              <a:t>Il dPR 275/1999</a:t>
            </a:r>
          </a:p>
        </p:txBody>
      </p:sp>
      <p:sp>
        <p:nvSpPr>
          <p:cNvPr id="149509" name="Segnaposto numero diapositiva 9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B564A7F-961A-4496-8218-BB297D305855}" type="slidenum">
              <a:rPr lang="it-IT" altLang="it-IT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it-IT" altLang="it-IT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43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Segnaposto contenuto 2"/>
          <p:cNvSpPr>
            <a:spLocks noGrp="1"/>
          </p:cNvSpPr>
          <p:nvPr>
            <p:ph idx="1"/>
          </p:nvPr>
        </p:nvSpPr>
        <p:spPr>
          <a:xfrm>
            <a:off x="1672005" y="1600201"/>
            <a:ext cx="7252188" cy="4525963"/>
          </a:xfrm>
        </p:spPr>
        <p:txBody>
          <a:bodyPr>
            <a:normAutofit fontScale="92500" lnSpcReduction="10000"/>
          </a:bodyPr>
          <a:lstStyle/>
          <a:p>
            <a:r>
              <a:rPr lang="it-IT" altLang="it-IT" sz="1800" smtClean="0">
                <a:latin typeface="Arial Narrow" pitchFamily="34" charset="0"/>
              </a:rPr>
              <a:t>Le istituzioni scolastiche </a:t>
            </a:r>
            <a:r>
              <a:rPr lang="it-IT" altLang="it-IT" sz="1800" smtClean="0"/>
              <a:t>assicurano comunque la realizzazione di iniziative di recupero e sostegno, di continuità e di orientamento scolastico e professionale; Individuano inoltre le modalità e i criteri di valutazione degli alunni nel rispetto della normativa nazionale ed i criteri per la valutazione periodica dei risultati conseguiti dalle istituzioni scolastiche rispetto agli obiettivi prefissati; la scelta, l'adozione e l'utilizzazione delle metodologie e degli strumenti didattici, ivi compresi i libri di testo, sono coerenti con il PTOF e sono attuate con criteri di trasparenza e tempestività e favoriscono l'introduzione e l'utilizzazione di tecnologie innovative.</a:t>
            </a:r>
          </a:p>
          <a:p>
            <a:r>
              <a:rPr lang="it-IT" altLang="it-IT" sz="1800" smtClean="0"/>
              <a:t>L'orario complessivo del curricolo e quello destinato alle singole discipline e attività sono organizzati in modo flessibile, anche sulla base di una programmazione plurisettimanale, fermi restando l'articolazione delle lezioni in non meno di cinque giorni settimanali e il rispetto del monte ore annuale, pluriennale o di ciclo previsto per le singole discipline e attività obbligatorie. Le modalità di impiego dei docenti possono essere diversificate nelle varie classi e sezioni in funzione delle eventuali differenziazioni nelle scelte metodologiche ed organizzative adottate nel piano dell'offerta formativa</a:t>
            </a:r>
          </a:p>
          <a:p>
            <a:endParaRPr lang="it-IT" altLang="it-IT" sz="1800" smtClean="0">
              <a:latin typeface="Arial Narrow" pitchFamily="34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0" y="1"/>
            <a:ext cx="1714500" cy="78581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1200" dirty="0">
              <a:latin typeface="Arial Narrow" pitchFamily="34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1786305" y="1"/>
            <a:ext cx="7357696" cy="7858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it-IT" sz="4400" b="1" dirty="0">
                <a:latin typeface="Arial Narrow" pitchFamily="34" charset="0"/>
              </a:rPr>
              <a:t>Il dPR 275/1999</a:t>
            </a:r>
          </a:p>
        </p:txBody>
      </p:sp>
      <p:sp>
        <p:nvSpPr>
          <p:cNvPr id="150533" name="Segnaposto numero diapositiva 9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1F52E80-6B3C-4B4C-8693-16627E147565}" type="slidenum">
              <a:rPr lang="it-IT" altLang="it-IT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it-IT" altLang="it-IT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0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Segnaposto contenuto 2"/>
          <p:cNvSpPr>
            <a:spLocks noGrp="1"/>
          </p:cNvSpPr>
          <p:nvPr>
            <p:ph idx="1"/>
          </p:nvPr>
        </p:nvSpPr>
        <p:spPr>
          <a:xfrm>
            <a:off x="1672005" y="1600201"/>
            <a:ext cx="7252188" cy="4525963"/>
          </a:xfrm>
        </p:spPr>
        <p:txBody>
          <a:bodyPr/>
          <a:lstStyle/>
          <a:p>
            <a:r>
              <a:rPr lang="it-IT" altLang="it-IT" sz="1800" smtClean="0"/>
              <a:t>Le istituzioni scolastiche, singolarmente o tra loro associate, esercitano l'autonomia di ricerca, sperimentazione e sviluppo tenendo conto delle esigenze del contesto culturale, sociale ed economico delle realtà locali e curando tra l'altro: a) la progettazione formativa e la ricerca valutativa; b) la formazione e l'aggiornamento culturale e professionale del personale scolastico; c) l'innovazione metodologica e disciplinare; d) la ricerca didattica sulle diverse valenze delle tecnologie dell'informazione e della comunicazione e sulla loro integrazione nei processi formativi; e) la documentazione educativa e la sua diffusione all'interno della scuola; f) gli scambi di informazioni, esperienze e materiali didattici; g) l'integrazione fra le diverse articolazioni del sistema scolastico e, d'intesa con i soggetti istituzionali competenti, fra i diversi sistemi formativi, ivi compresa la formazione professionale. </a:t>
            </a:r>
          </a:p>
          <a:p>
            <a:pPr marL="0" indent="0">
              <a:buNone/>
            </a:pPr>
            <a:r>
              <a:rPr lang="it-IT" altLang="it-IT" sz="1800" smtClean="0"/>
              <a:t> </a:t>
            </a:r>
            <a:endParaRPr lang="it-IT" altLang="it-IT" sz="1800" smtClean="0">
              <a:latin typeface="Arial Narrow" pitchFamily="34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0" y="1"/>
            <a:ext cx="1714500" cy="78581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1200" dirty="0">
              <a:latin typeface="Arial Narrow" pitchFamily="34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1786305" y="1"/>
            <a:ext cx="7357696" cy="7858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it-IT" sz="4400" b="1" dirty="0">
                <a:latin typeface="Arial Narrow" pitchFamily="34" charset="0"/>
              </a:rPr>
              <a:t>Il dPR 275/1999</a:t>
            </a:r>
          </a:p>
        </p:txBody>
      </p:sp>
      <p:sp>
        <p:nvSpPr>
          <p:cNvPr id="151557" name="Segnaposto numero diapositiva 9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FF76B16-706D-427A-AEBF-BC06B29A04C0}" type="slidenum">
              <a:rPr lang="it-IT" altLang="it-IT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it-IT" altLang="it-IT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9063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Segnaposto contenuto 2"/>
          <p:cNvSpPr>
            <a:spLocks noGrp="1"/>
          </p:cNvSpPr>
          <p:nvPr>
            <p:ph idx="1"/>
          </p:nvPr>
        </p:nvSpPr>
        <p:spPr>
          <a:xfrm>
            <a:off x="1672005" y="1600201"/>
            <a:ext cx="7252188" cy="4525963"/>
          </a:xfrm>
        </p:spPr>
        <p:txBody>
          <a:bodyPr>
            <a:normAutofit fontScale="92500" lnSpcReduction="10000"/>
          </a:bodyPr>
          <a:lstStyle/>
          <a:p>
            <a:r>
              <a:rPr lang="it-IT" altLang="it-IT" sz="1800" smtClean="0"/>
              <a:t>Possono costituirsi in reti. L’accordo di rete può prevedere lo scambio temporaneo di docenti. I docenti che accettano non possono trasferirsi per la durata del progetto. Nell'ambito delle reti di scuole, possono essere istituiti laboratori finalizzati tra l'altro a: a) la ricerca didattica e la sperimentazione; b) la documentazione, secondo procedure definite a livello nazionale per la piu' ampia circolazione, anche attraverso rete telematica, di ricerche, esperienze, documenti e informazioni; c) la formazione in servizio del personale scolastico; d) l'orientamento scolastico e professionale.</a:t>
            </a:r>
          </a:p>
          <a:p>
            <a:r>
              <a:rPr lang="it-IT" altLang="it-IT" sz="1800" smtClean="0">
                <a:latin typeface="Arial Narrow" pitchFamily="34" charset="0"/>
              </a:rPr>
              <a:t>Al MIUR restano: </a:t>
            </a:r>
            <a:r>
              <a:rPr lang="it-IT" altLang="it-IT" sz="1800" smtClean="0"/>
              <a:t>a) gli obiettivi generali del processo formativo; b) gli obiettivi specifici di apprendimento relativi alle competenze degli alunni; c) le discipline  costituenti la quota nazionale dei curricoli e il relativo monte ore annuale; d) l'orario obbligatorio annuale complessivo dei curricoli comprensivo della quota nazionale obbligatoria e della quota obbligatoria riservata alle istituzioni scolastiche; e) i limiti di flessibilità temporale per realizzare compensazioni tra discipline e attività della quota nazionale del curricolo; f) gli standard relativi alla qualità del servizio; g) gli indirizzi generali circa la valutazione degli alunni, il riconoscimento dei crediti e dei debiti formativi.</a:t>
            </a:r>
            <a:endParaRPr lang="it-IT" altLang="it-IT" sz="1800" smtClean="0">
              <a:latin typeface="Arial Narrow" pitchFamily="34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0" y="1"/>
            <a:ext cx="1714500" cy="78581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1200" dirty="0">
              <a:latin typeface="Arial Narrow" pitchFamily="34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1786305" y="1"/>
            <a:ext cx="7357696" cy="7858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it-IT" sz="4400" b="1" dirty="0">
                <a:latin typeface="Arial Narrow" pitchFamily="34" charset="0"/>
              </a:rPr>
              <a:t>Il dPR 275/1999</a:t>
            </a:r>
          </a:p>
        </p:txBody>
      </p:sp>
      <p:sp>
        <p:nvSpPr>
          <p:cNvPr id="152581" name="Segnaposto numero diapositiva 9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218723B-0EC1-4442-8E39-E6A617B2A1BA}" type="slidenum">
              <a:rPr lang="it-IT" altLang="it-IT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16</a:t>
            </a:fld>
            <a:endParaRPr lang="it-IT" altLang="it-IT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0572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Segnaposto contenuto 2"/>
          <p:cNvSpPr>
            <a:spLocks noGrp="1"/>
          </p:cNvSpPr>
          <p:nvPr>
            <p:ph idx="1"/>
          </p:nvPr>
        </p:nvSpPr>
        <p:spPr>
          <a:xfrm>
            <a:off x="1672005" y="1600201"/>
            <a:ext cx="7252188" cy="4525963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it-IT" altLang="it-IT" sz="1800" smtClean="0">
                <a:latin typeface="Arial Narrow" pitchFamily="34" charset="0"/>
              </a:rPr>
              <a:t>Art. 1 comma 1:  «</a:t>
            </a:r>
            <a:r>
              <a:rPr lang="it-IT" altLang="it-IT" sz="1800" smtClean="0"/>
              <a:t>Per affermare il ruolo centrale della scuola nella società della conoscenza e innalzare i livelli di istruzione e le competenze delle studentesse e degli studenti, rispettandone i tempi e gli stili di apprendimento, per contrastare le diseguaglianze socio-culturali e territoriali, per prevenire e recuperare l'abbandono e la dispersione scolastica, in coerenza con il profilo educativo, culturale e professionale dei diversi gradi di istruzione, per realizzare una scuola aperta, quale laboratorio permanente di ricerca, sperimentazione e innovazione didattica, di partecipazione e di educazione alla cittadinanza attiva, per garantire il diritto allo studio, le pari opportunità di successo formativo e di istruzione permanente dei cittadini, la presente legge dà piena attuazione all'autonomia delle istituzioni scolastiche»</a:t>
            </a:r>
            <a:endParaRPr lang="it-IT" altLang="it-IT" sz="1800" smtClean="0">
              <a:latin typeface="Arial Narrow" pitchFamily="34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0" y="1"/>
            <a:ext cx="1714500" cy="78581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1200" dirty="0">
              <a:latin typeface="Arial Narrow" pitchFamily="34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1786305" y="1"/>
            <a:ext cx="7357696" cy="7858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4000" b="1" dirty="0">
                <a:latin typeface="Arial Narrow" pitchFamily="34" charset="0"/>
              </a:rPr>
              <a:t>La 107/2015: l’autonomia finalizzata</a:t>
            </a:r>
          </a:p>
        </p:txBody>
      </p:sp>
      <p:sp>
        <p:nvSpPr>
          <p:cNvPr id="153605" name="Segnaposto numero diapositiva 9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6C4AF09-C35E-4374-B043-3D45DAE123C0}" type="slidenum">
              <a:rPr lang="it-IT" altLang="it-IT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17</a:t>
            </a:fld>
            <a:endParaRPr lang="it-IT" altLang="it-IT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7258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Segnaposto contenuto 2"/>
          <p:cNvSpPr>
            <a:spLocks noGrp="1"/>
          </p:cNvSpPr>
          <p:nvPr>
            <p:ph idx="1"/>
          </p:nvPr>
        </p:nvSpPr>
        <p:spPr>
          <a:xfrm>
            <a:off x="1672005" y="1600201"/>
            <a:ext cx="7252188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Font typeface="Arial" charset="0"/>
              <a:buNone/>
            </a:pPr>
            <a:r>
              <a:rPr lang="it-IT" altLang="it-IT" sz="1800" b="1" smtClean="0"/>
              <a:t>«</a:t>
            </a:r>
            <a:r>
              <a:rPr lang="it-IT" altLang="it-IT" sz="1800" smtClean="0"/>
              <a:t>Le istituzioni scolastiche individuano il fabbisogno di posti dell'organico dell'autonomia per il raggiungimento degli obiettivi formativi individuati come prioritari tra i seguenti:</a:t>
            </a:r>
          </a:p>
          <a:p>
            <a:pPr marL="0" indent="0">
              <a:buFont typeface="Arial" charset="0"/>
              <a:buNone/>
            </a:pPr>
            <a:r>
              <a:rPr lang="it-IT" altLang="it-IT" sz="1800" smtClean="0"/>
              <a:t>a) valorizzazione e potenziamento delle competenze linguistiche, con particolare riferimento all'italiano nonché alla lingua inglese e ad altre lingue dell'Unione europea, anche mediante l'utilizzo della metodologia Content language integrated learning; b) potenziamento delle competenze matematico-logiche e scientifiche; c) potenziamento delle competenze nella pratica e nella cultura musicali, nell'arte e nella storia dell'arte, nel cinema, nelle tecniche e nei media di produzione e di diffusione delle immagini e dei suoni, anche mediante il coinvolgimento dei musei e degli altri istituti pubblici e privati operanti in tali settori; d) sviluppo delle competenze in materia di cittadinanza attiva e democratica attraverso la valorizzazione dell'educazione interculturale e alla pace, il rispetto delle differenze e il dialogo tra le culture, il sostegno dell'assunzione di responsabilità nonché della solidarietà e della cura dei beni comuni e della consapevolezza dei diritti e dei doveri; potenziamento delle conoscenze in materia giuridica ed economico-finanziaria e di educazione all'autoimprenditorialità;</a:t>
            </a:r>
          </a:p>
        </p:txBody>
      </p:sp>
      <p:sp>
        <p:nvSpPr>
          <p:cNvPr id="5" name="Rettangolo 4"/>
          <p:cNvSpPr/>
          <p:nvPr/>
        </p:nvSpPr>
        <p:spPr>
          <a:xfrm>
            <a:off x="0" y="1"/>
            <a:ext cx="1714500" cy="78581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1200" dirty="0">
              <a:latin typeface="Arial Narrow" pitchFamily="34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1786305" y="1"/>
            <a:ext cx="7357696" cy="7858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it-IT" sz="4000" b="1" dirty="0">
                <a:latin typeface="Arial Narrow" pitchFamily="34" charset="0"/>
              </a:rPr>
              <a:t>La 107/2015: l’autonomia finalizzata</a:t>
            </a:r>
          </a:p>
        </p:txBody>
      </p:sp>
      <p:sp>
        <p:nvSpPr>
          <p:cNvPr id="154629" name="Segnaposto numero diapositiva 9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51BA868-00EA-48DC-A728-AE52EB8D94C5}" type="slidenum">
              <a:rPr lang="it-IT" altLang="it-IT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18</a:t>
            </a:fld>
            <a:endParaRPr lang="it-IT" altLang="it-IT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1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Segnaposto contenuto 2"/>
          <p:cNvSpPr>
            <a:spLocks noGrp="1"/>
          </p:cNvSpPr>
          <p:nvPr>
            <p:ph idx="1"/>
          </p:nvPr>
        </p:nvSpPr>
        <p:spPr>
          <a:xfrm>
            <a:off x="1672005" y="1600201"/>
            <a:ext cx="7252188" cy="4525963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it-IT" altLang="it-IT" sz="1800" smtClean="0"/>
              <a:t>e) sviluppo di comportamenti responsabili ispirati alla conoscenza e al rispetto della legalità, della sostenibilità ambientale, dei beni paesaggistici, del patrimonio e delle attività culturali; f) alfabetizzazione all'arte, alle tecniche e ai media di produzione e diffusione delle immagini; g) potenziamento delle discipline motorie e sviluppo di comportamenti ispirati a uno stile di vita sano, con particolare riferimento all'alimentazione, all'educazione fisica e allo sport, e attenzione alla tutela del diritto allo studio degli studenti praticanti attività sportiva agonistica; h) sviluppo delle competenze digitali degli studenti, con particolare riguardo al pensiero computazionale, all'utilizzo critico e consapevole dei social network e dei media nonché alla produzione e ai legami con il mondo del lavoro; i) potenziamento delle metodologie laboratoriali e delle attività di laboratorio</a:t>
            </a:r>
            <a:endParaRPr lang="it-IT" altLang="it-IT" sz="1800" smtClean="0">
              <a:latin typeface="Arial Narrow" pitchFamily="34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0" y="1"/>
            <a:ext cx="1714500" cy="78581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1200" dirty="0">
              <a:latin typeface="Arial Narrow" pitchFamily="34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1786305" y="1"/>
            <a:ext cx="7357696" cy="7858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it-IT" sz="4000" b="1" dirty="0">
                <a:latin typeface="Arial Narrow" pitchFamily="34" charset="0"/>
              </a:rPr>
              <a:t>La 107/2015: l’autonomia finalizzata</a:t>
            </a:r>
          </a:p>
        </p:txBody>
      </p:sp>
      <p:sp>
        <p:nvSpPr>
          <p:cNvPr id="155653" name="Segnaposto numero diapositiva 9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42A9451-22E0-489E-84B1-747BCAF2D5B1}" type="slidenum">
              <a:rPr lang="it-IT" altLang="it-IT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19</a:t>
            </a:fld>
            <a:endParaRPr lang="it-IT" altLang="it-IT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58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Segnaposto contenuto 2"/>
          <p:cNvSpPr>
            <a:spLocks noGrp="1"/>
          </p:cNvSpPr>
          <p:nvPr>
            <p:ph idx="1"/>
          </p:nvPr>
        </p:nvSpPr>
        <p:spPr>
          <a:xfrm>
            <a:off x="1672005" y="1600201"/>
            <a:ext cx="7252188" cy="4525963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it-IT" altLang="it-IT" sz="1800" dirty="0" smtClean="0"/>
              <a:t>Ad andare al significato etimologico del termine, con autonomia </a:t>
            </a:r>
            <a:r>
              <a:rPr lang="it-IT" altLang="it-IT" sz="1800" dirty="0" smtClean="0"/>
              <a:t>(dal greco </a:t>
            </a:r>
            <a:r>
              <a:rPr lang="it-IT" altLang="it-IT" sz="1800" dirty="0" err="1" smtClean="0"/>
              <a:t>autodikia</a:t>
            </a:r>
            <a:r>
              <a:rPr lang="it-IT" altLang="it-IT" sz="1800" dirty="0" smtClean="0"/>
              <a:t>) si </a:t>
            </a:r>
            <a:r>
              <a:rPr lang="it-IT" altLang="it-IT" sz="1800" dirty="0" smtClean="0"/>
              <a:t>intende la capacità </a:t>
            </a:r>
            <a:r>
              <a:rPr lang="it-IT" altLang="it-IT" sz="1800" dirty="0" err="1" smtClean="0"/>
              <a:t>autoregolativa</a:t>
            </a:r>
            <a:r>
              <a:rPr lang="it-IT" altLang="it-IT" sz="1800" dirty="0" smtClean="0"/>
              <a:t> di una istituzione, ovvero la facoltà di realizzare le finalità ad essa assegnate dalla legge autoregolando le proprie attività e l’impiego delle proprie risorse.</a:t>
            </a:r>
          </a:p>
          <a:p>
            <a:pPr marL="0" indent="0">
              <a:buFont typeface="Arial" charset="0"/>
              <a:buNone/>
            </a:pPr>
            <a:r>
              <a:rPr lang="it-IT" altLang="it-IT" sz="1800" dirty="0" smtClean="0"/>
              <a:t>L’autonomia delle istituzioni scolastiche trova il suo fondamento giuridico nell'articolo 21 della legge 15 marzo 1997, n, 59 e nel novellato titolo V della Costituzione, attraverso un inciso contenuto nell’art. 117, comma 3, che, nel qualificare l’istruzione quale materia di legislazione concorrente tra Stato e Regioni, fa salva espressamente “l’autonomia delle istituzioni scolastiche”. </a:t>
            </a:r>
          </a:p>
          <a:p>
            <a:pPr marL="0" indent="0">
              <a:buFont typeface="Arial" charset="0"/>
              <a:buNone/>
            </a:pPr>
            <a:r>
              <a:rPr lang="it-IT" altLang="it-IT" sz="1800" dirty="0" smtClean="0">
                <a:latin typeface="Arial Narrow" pitchFamily="34" charset="0"/>
              </a:rPr>
              <a:t>Lo strumento regolativo è costituito dal decreto del Presidente della Repubblica 8 marzo 1999, n. 275 e successive modificazioni.</a:t>
            </a:r>
          </a:p>
          <a:p>
            <a:pPr marL="0" indent="0">
              <a:buFont typeface="Arial" charset="0"/>
              <a:buNone/>
            </a:pPr>
            <a:r>
              <a:rPr lang="it-IT" altLang="it-IT" sz="1800" dirty="0" smtClean="0">
                <a:latin typeface="Arial Narrow" pitchFamily="34" charset="0"/>
              </a:rPr>
              <a:t>La legge 107/2015 ha come sua motivazione (art. 1, comma 1) proprio la «piena attuazione dell’autonomia delle istituzioni scolastiche».</a:t>
            </a:r>
          </a:p>
        </p:txBody>
      </p:sp>
      <p:sp>
        <p:nvSpPr>
          <p:cNvPr id="5" name="Rettangolo 4"/>
          <p:cNvSpPr/>
          <p:nvPr/>
        </p:nvSpPr>
        <p:spPr>
          <a:xfrm>
            <a:off x="0" y="1"/>
            <a:ext cx="1714500" cy="78581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1200" dirty="0">
              <a:latin typeface="Arial Narrow" pitchFamily="34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1786305" y="1"/>
            <a:ext cx="7357696" cy="7858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3600" b="1" dirty="0">
                <a:latin typeface="Arial Narrow" pitchFamily="34" charset="0"/>
              </a:rPr>
              <a:t>L’autonomia delle istituzioni scolastiche</a:t>
            </a:r>
          </a:p>
        </p:txBody>
      </p:sp>
      <p:sp>
        <p:nvSpPr>
          <p:cNvPr id="141317" name="Segnaposto numero diapositiva 9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1277E49-CF9B-44F5-A63C-3F405AE9F144}" type="slidenum">
              <a:rPr lang="it-IT" altLang="it-IT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it-IT" altLang="it-IT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735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Segnaposto contenuto 2"/>
          <p:cNvSpPr>
            <a:spLocks noGrp="1"/>
          </p:cNvSpPr>
          <p:nvPr>
            <p:ph idx="1"/>
          </p:nvPr>
        </p:nvSpPr>
        <p:spPr>
          <a:xfrm>
            <a:off x="1672005" y="1600201"/>
            <a:ext cx="7252188" cy="4525963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it-IT" altLang="it-IT" sz="1800" smtClean="0"/>
              <a:t>l) prevenzione e contrasto della dispersione scolastica, di ogni forma di discriminazione e del bullismo, anche informatico; potenziamento dell'inclusione scolastica e del diritto allo studio degli alunni con bisogni educativi speciali attraverso percorsi individualizzati e personalizzati anche con il supporto e la collaborazione dei servizi socio-sanitari ed educativi del territorio e delle associazioni di settore e l'applicazione delle linee di indirizzo per favorire il diritto allo studio degli alunni adottati, emanate dal Ministero dell'istruzione, dell'università e della ricerca il 18 dicembre 2014; m) valorizzazione della scuola intesa come comunità attiva, aperta al territorio e in grado di sviluppare e aumentare l'interazione con le famiglie e con la comunità locale, comprese le organizzazioni del terzo settore e le imprese;</a:t>
            </a:r>
            <a:r>
              <a:rPr lang="it-IT" altLang="it-IT" sz="1800" smtClean="0">
                <a:latin typeface="Arial Narrow" pitchFamily="34" charset="0"/>
              </a:rPr>
              <a:t> </a:t>
            </a:r>
            <a:r>
              <a:rPr lang="it-IT" altLang="it-IT" sz="1800" smtClean="0"/>
              <a:t>n) apertura pomeridiana delle scuole e riduzione del numero di alunni e di studenti per classe o per articolazioni di gruppi di classi, anche con potenziamento del tempo scolastico o rimodulazione del monte orario rispetto a quanto indicato dal regolamento di cui al decreto del Presidente della Repubblica 20 marzo 2009, n. 89;</a:t>
            </a:r>
          </a:p>
        </p:txBody>
      </p:sp>
      <p:sp>
        <p:nvSpPr>
          <p:cNvPr id="5" name="Rettangolo 4"/>
          <p:cNvSpPr/>
          <p:nvPr/>
        </p:nvSpPr>
        <p:spPr>
          <a:xfrm>
            <a:off x="0" y="1"/>
            <a:ext cx="1714500" cy="78581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1200" dirty="0">
              <a:latin typeface="Arial Narrow" pitchFamily="34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1786305" y="1"/>
            <a:ext cx="7357696" cy="7858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it-IT" sz="4000" b="1" dirty="0">
                <a:latin typeface="Arial Narrow" pitchFamily="34" charset="0"/>
              </a:rPr>
              <a:t>La 107/2015: l’autonomia finalizzata</a:t>
            </a:r>
          </a:p>
        </p:txBody>
      </p:sp>
      <p:sp>
        <p:nvSpPr>
          <p:cNvPr id="156677" name="Segnaposto numero diapositiva 9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1DC2F1E-AE60-49F3-A368-12E9B2CF9B77}" type="slidenum">
              <a:rPr lang="it-IT" altLang="it-IT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20</a:t>
            </a:fld>
            <a:endParaRPr lang="it-IT" altLang="it-IT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1967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Segnaposto contenuto 2"/>
          <p:cNvSpPr>
            <a:spLocks noGrp="1"/>
          </p:cNvSpPr>
          <p:nvPr>
            <p:ph idx="1"/>
          </p:nvPr>
        </p:nvSpPr>
        <p:spPr>
          <a:xfrm>
            <a:off x="1672005" y="1600201"/>
            <a:ext cx="7252188" cy="4525963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it-IT" altLang="it-IT" sz="1800" smtClean="0"/>
              <a:t>o) incremento dell'alternanza scuola-lavoro nel secondo ciclo di istruzione; p) valorizzazione di percorsi formativi individualizzati e coinvolgimento degli alunni e degli studenti; q) individuazione di percorsi e di sistemi funzionali alla premialità e alla valorizzazione del merito degli alunni e degli studenti; r) alfabetizzazione e perfezionamento dell'italiano come lingua seconda attraverso corsi e laboratori per studenti di cittadinanza o di lingua non italiana, da organizzare anche in collaborazione con gli enti locali e il terzo settore, con l'apporto delle comunità di origine, delle famiglie e dei mediatori culturali; s) definizione di un sistema di orientamento</a:t>
            </a:r>
          </a:p>
          <a:p>
            <a:pPr marL="0" indent="0">
              <a:buFont typeface="Arial" charset="0"/>
              <a:buNone/>
            </a:pPr>
            <a:endParaRPr lang="it-IT" altLang="it-IT" sz="1800" smtClean="0">
              <a:latin typeface="Arial Narrow" pitchFamily="34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0" y="1"/>
            <a:ext cx="1714500" cy="78581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1200" dirty="0">
              <a:latin typeface="Arial Narrow" pitchFamily="34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1786305" y="1"/>
            <a:ext cx="7357696" cy="7858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it-IT" sz="4000" b="1" dirty="0">
                <a:latin typeface="Arial Narrow" pitchFamily="34" charset="0"/>
              </a:rPr>
              <a:t>La 107/2015: l’autonomia finalizzata</a:t>
            </a:r>
          </a:p>
        </p:txBody>
      </p:sp>
      <p:sp>
        <p:nvSpPr>
          <p:cNvPr id="157701" name="Segnaposto numero diapositiva 9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450918F-8683-4D22-9826-4859F1F8D971}" type="slidenum">
              <a:rPr lang="it-IT" altLang="it-IT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21</a:t>
            </a:fld>
            <a:endParaRPr lang="it-IT" altLang="it-IT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189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Segnaposto contenuto 2"/>
          <p:cNvSpPr>
            <a:spLocks noGrp="1"/>
          </p:cNvSpPr>
          <p:nvPr>
            <p:ph idx="1"/>
          </p:nvPr>
        </p:nvSpPr>
        <p:spPr>
          <a:xfrm>
            <a:off x="1672005" y="1600201"/>
            <a:ext cx="7252188" cy="4525963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it-IT" altLang="it-IT" sz="1800" dirty="0" smtClean="0">
                <a:latin typeface="Arial Narrow" pitchFamily="34" charset="0"/>
              </a:rPr>
              <a:t>Tre modelli</a:t>
            </a:r>
          </a:p>
        </p:txBody>
      </p:sp>
      <p:sp>
        <p:nvSpPr>
          <p:cNvPr id="5" name="Rettangolo 4"/>
          <p:cNvSpPr/>
          <p:nvPr/>
        </p:nvSpPr>
        <p:spPr>
          <a:xfrm>
            <a:off x="0" y="1"/>
            <a:ext cx="1714500" cy="78581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1200" dirty="0">
              <a:latin typeface="Arial Narrow" pitchFamily="34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1786305" y="1"/>
            <a:ext cx="7357696" cy="7858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3600" b="1" dirty="0">
                <a:latin typeface="Arial Narrow" pitchFamily="34" charset="0"/>
              </a:rPr>
              <a:t>L’autonomia delle istituzioni scolastiche</a:t>
            </a:r>
          </a:p>
        </p:txBody>
      </p:sp>
      <p:sp>
        <p:nvSpPr>
          <p:cNvPr id="141317" name="Segnaposto numero diapositiva 9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1277E49-CF9B-44F5-A63C-3F405AE9F144}" type="slidenum">
              <a:rPr lang="it-IT" altLang="it-IT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22</a:t>
            </a:fld>
            <a:endParaRPr lang="it-IT" altLang="it-IT" sz="1200" smtClean="0">
              <a:solidFill>
                <a:srgbClr val="898989"/>
              </a:solidFill>
            </a:endParaRPr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4014097"/>
              </p:ext>
            </p:extLst>
          </p:nvPr>
        </p:nvGraphicFramePr>
        <p:xfrm>
          <a:off x="1524000" y="1397000"/>
          <a:ext cx="7152456" cy="48261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4152"/>
                <a:gridCol w="2384152"/>
                <a:gridCol w="2384152"/>
              </a:tblGrid>
              <a:tr h="619956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Cassese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Berlinguer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Renzi</a:t>
                      </a:r>
                      <a:endParaRPr lang="it-IT" dirty="0"/>
                    </a:p>
                  </a:txBody>
                  <a:tcPr/>
                </a:tc>
              </a:tr>
              <a:tr h="619956">
                <a:tc>
                  <a:txBody>
                    <a:bodyPr/>
                    <a:lstStyle/>
                    <a:p>
                      <a:r>
                        <a:rPr lang="it-IT" dirty="0" smtClean="0"/>
                        <a:t>Le finalità sono quelle previste dagli ordinamenti didattici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Si introducono</a:t>
                      </a:r>
                      <a:r>
                        <a:rPr lang="it-IT" baseline="0" dirty="0" smtClean="0"/>
                        <a:t> fini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Lungo elenco di priorità</a:t>
                      </a:r>
                      <a:endParaRPr lang="it-IT" dirty="0"/>
                    </a:p>
                  </a:txBody>
                  <a:tcPr/>
                </a:tc>
              </a:tr>
              <a:tr h="619956">
                <a:tc>
                  <a:txBody>
                    <a:bodyPr/>
                    <a:lstStyle/>
                    <a:p>
                      <a:r>
                        <a:rPr lang="it-IT" dirty="0" smtClean="0"/>
                        <a:t>Preside con compiti di dirigenza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Preside diventa dirigente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Invariato</a:t>
                      </a:r>
                      <a:endParaRPr lang="it-IT" dirty="0"/>
                    </a:p>
                  </a:txBody>
                  <a:tcPr/>
                </a:tc>
              </a:tr>
              <a:tr h="619956">
                <a:tc>
                  <a:txBody>
                    <a:bodyPr/>
                    <a:lstStyle/>
                    <a:p>
                      <a:r>
                        <a:rPr lang="it-IT" dirty="0" smtClean="0"/>
                        <a:t>Piani di studio flessibili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Piani di studio flessibili. Sostituzione dei programmi con le indicazioni nazionali. Istituzioni di «quote»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Invariato, ma di fatto vincolato alle priorità</a:t>
                      </a:r>
                      <a:endParaRPr lang="it-IT" dirty="0"/>
                    </a:p>
                  </a:txBody>
                  <a:tcPr/>
                </a:tc>
              </a:tr>
              <a:tr h="619956">
                <a:tc>
                  <a:txBody>
                    <a:bodyPr/>
                    <a:lstStyle/>
                    <a:p>
                      <a:r>
                        <a:rPr lang="it-IT" dirty="0" smtClean="0"/>
                        <a:t>Razionalizzazione della gestione</a:t>
                      </a:r>
                      <a:r>
                        <a:rPr lang="it-IT" baseline="0" dirty="0" smtClean="0"/>
                        <a:t> del personale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Organico funzionale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Organico dell’autonomia, in teoria sulle priorità, </a:t>
                      </a:r>
                      <a:r>
                        <a:rPr lang="it-IT" smtClean="0"/>
                        <a:t>ma dato</a:t>
                      </a:r>
                      <a:r>
                        <a:rPr lang="it-IT" baseline="0" smtClean="0"/>
                        <a:t> </a:t>
                      </a:r>
                      <a:r>
                        <a:rPr lang="it-IT" baseline="0" dirty="0" smtClean="0"/>
                        <a:t>arbitrariamente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4342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Segnaposto contenuto 2"/>
          <p:cNvSpPr>
            <a:spLocks noGrp="1"/>
          </p:cNvSpPr>
          <p:nvPr>
            <p:ph idx="1"/>
          </p:nvPr>
        </p:nvSpPr>
        <p:spPr>
          <a:xfrm>
            <a:off x="1672005" y="1600201"/>
            <a:ext cx="7252188" cy="4525963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it-IT" altLang="it-IT" sz="1800" dirty="0" smtClean="0">
                <a:latin typeface="Arial Narrow" pitchFamily="34" charset="0"/>
              </a:rPr>
              <a:t>A partire dalla fine degli anni 80, si afferma l’idea che il modello di istruzione, scolastica ed accademica, debba riformarsi all’insegna dell’autonomia. </a:t>
            </a:r>
          </a:p>
          <a:p>
            <a:pPr marL="0" indent="0">
              <a:buFont typeface="Arial" charset="0"/>
              <a:buNone/>
            </a:pPr>
            <a:r>
              <a:rPr lang="it-IT" altLang="it-IT" sz="1800" dirty="0" smtClean="0">
                <a:latin typeface="Arial Narrow" pitchFamily="34" charset="0"/>
              </a:rPr>
              <a:t>Per quanto concerne la scuola</a:t>
            </a:r>
            <a:r>
              <a:rPr lang="it-IT" altLang="it-IT" sz="1800" dirty="0">
                <a:latin typeface="Arial Narrow" pitchFamily="34" charset="0"/>
              </a:rPr>
              <a:t>, </a:t>
            </a:r>
            <a:r>
              <a:rPr lang="it-IT" altLang="it-IT" sz="1800" dirty="0" smtClean="0">
                <a:latin typeface="Arial Narrow" pitchFamily="34" charset="0"/>
              </a:rPr>
              <a:t>nel </a:t>
            </a:r>
            <a:r>
              <a:rPr lang="it-IT" altLang="it-IT" sz="1800" dirty="0">
                <a:latin typeface="Arial Narrow" pitchFamily="34" charset="0"/>
              </a:rPr>
              <a:t>progetto di legge del 19 gennaio 1989 n. 1531 </a:t>
            </a:r>
            <a:r>
              <a:rPr lang="it-IT" altLang="it-IT" sz="1800" dirty="0" smtClean="0">
                <a:latin typeface="Arial Narrow" pitchFamily="34" charset="0"/>
              </a:rPr>
              <a:t>ad iniziativa </a:t>
            </a:r>
            <a:r>
              <a:rPr lang="it-IT" altLang="it-IT" sz="1800" dirty="0">
                <a:latin typeface="Arial Narrow" pitchFamily="34" charset="0"/>
              </a:rPr>
              <a:t>dell’allora ministro della pubblica istruzione </a:t>
            </a:r>
            <a:r>
              <a:rPr lang="it-IT" altLang="it-IT" sz="1800" dirty="0" smtClean="0">
                <a:latin typeface="Arial Narrow" pitchFamily="34" charset="0"/>
                <a:hlinkClick r:id="rId2"/>
              </a:rPr>
              <a:t>Giovanni Galloni  </a:t>
            </a:r>
            <a:r>
              <a:rPr lang="it-IT" altLang="it-IT" sz="1800" dirty="0" smtClean="0">
                <a:latin typeface="Arial Narrow" pitchFamily="34" charset="0"/>
              </a:rPr>
              <a:t>(“</a:t>
            </a:r>
            <a:r>
              <a:rPr lang="it-IT" altLang="it-IT" sz="1800" dirty="0">
                <a:latin typeface="Arial Narrow" pitchFamily="34" charset="0"/>
              </a:rPr>
              <a:t>Norme sull’autonomia delle scuole, sugli organi collegiali </a:t>
            </a:r>
            <a:r>
              <a:rPr lang="it-IT" altLang="it-IT" sz="1800" dirty="0" smtClean="0">
                <a:latin typeface="Arial Narrow" pitchFamily="34" charset="0"/>
              </a:rPr>
              <a:t>e sull’amministrazione </a:t>
            </a:r>
            <a:r>
              <a:rPr lang="it-IT" altLang="it-IT" sz="1800" dirty="0">
                <a:latin typeface="Arial Narrow" pitchFamily="34" charset="0"/>
              </a:rPr>
              <a:t>centrale e periferica della pubblica istruzione</a:t>
            </a:r>
            <a:r>
              <a:rPr lang="it-IT" altLang="it-IT" sz="1800" dirty="0" smtClean="0">
                <a:latin typeface="Arial Narrow" pitchFamily="34" charset="0"/>
              </a:rPr>
              <a:t>”) per </a:t>
            </a:r>
            <a:r>
              <a:rPr lang="it-IT" altLang="it-IT" sz="1800" dirty="0">
                <a:latin typeface="Arial Narrow" pitchFamily="34" charset="0"/>
              </a:rPr>
              <a:t>la prima volta prende decisamente </a:t>
            </a:r>
            <a:r>
              <a:rPr lang="it-IT" altLang="it-IT" sz="1800" dirty="0" smtClean="0">
                <a:latin typeface="Arial Narrow" pitchFamily="34" charset="0"/>
              </a:rPr>
              <a:t>forma l’idea </a:t>
            </a:r>
            <a:r>
              <a:rPr lang="it-IT" altLang="it-IT" sz="1800" dirty="0">
                <a:latin typeface="Arial Narrow" pitchFamily="34" charset="0"/>
              </a:rPr>
              <a:t>di un sistema di competenze amministrative nella </a:t>
            </a:r>
            <a:r>
              <a:rPr lang="it-IT" altLang="it-IT" sz="1800" dirty="0" smtClean="0">
                <a:latin typeface="Arial Narrow" pitchFamily="34" charset="0"/>
              </a:rPr>
              <a:t>gestione dell’istruzione </a:t>
            </a:r>
            <a:r>
              <a:rPr lang="it-IT" altLang="it-IT" sz="1800" dirty="0">
                <a:latin typeface="Arial Narrow" pitchFamily="34" charset="0"/>
              </a:rPr>
              <a:t>a tre livelli: il livello delle scuole (cui </a:t>
            </a:r>
            <a:r>
              <a:rPr lang="it-IT" altLang="it-IT" sz="1800" dirty="0" smtClean="0">
                <a:latin typeface="Arial Narrow" pitchFamily="34" charset="0"/>
              </a:rPr>
              <a:t>conferire ampia </a:t>
            </a:r>
            <a:r>
              <a:rPr lang="it-IT" altLang="it-IT" sz="1800" dirty="0">
                <a:latin typeface="Arial Narrow" pitchFamily="34" charset="0"/>
              </a:rPr>
              <a:t>autonomia); il livello degli istituti regionali di </a:t>
            </a:r>
            <a:r>
              <a:rPr lang="it-IT" altLang="it-IT" sz="1800" dirty="0" smtClean="0">
                <a:latin typeface="Arial Narrow" pitchFamily="34" charset="0"/>
              </a:rPr>
              <a:t>ricerca (cui </a:t>
            </a:r>
            <a:r>
              <a:rPr lang="it-IT" altLang="it-IT" sz="1800" dirty="0">
                <a:latin typeface="Arial Narrow" pitchFamily="34" charset="0"/>
              </a:rPr>
              <a:t>attribuire i compiti di valutazione); il livello </a:t>
            </a:r>
            <a:r>
              <a:rPr lang="it-IT" altLang="it-IT" sz="1800" dirty="0" smtClean="0">
                <a:latin typeface="Arial Narrow" pitchFamily="34" charset="0"/>
              </a:rPr>
              <a:t>ministeriale (cui </a:t>
            </a:r>
            <a:r>
              <a:rPr lang="it-IT" altLang="it-IT" sz="1800" dirty="0">
                <a:latin typeface="Arial Narrow" pitchFamily="34" charset="0"/>
              </a:rPr>
              <a:t>attribuire programmazione e coordinamento</a:t>
            </a:r>
            <a:r>
              <a:rPr lang="it-IT" altLang="it-IT" sz="1800" dirty="0" smtClean="0">
                <a:latin typeface="Arial Narrow" pitchFamily="34" charset="0"/>
              </a:rPr>
              <a:t>).</a:t>
            </a:r>
          </a:p>
          <a:p>
            <a:pPr marL="0" indent="0">
              <a:buFont typeface="Arial" charset="0"/>
              <a:buNone/>
            </a:pPr>
            <a:r>
              <a:rPr lang="it-IT" altLang="it-IT" sz="1800" dirty="0" smtClean="0">
                <a:latin typeface="Arial Narrow" pitchFamily="34" charset="0"/>
              </a:rPr>
              <a:t>L’università è investita dal cosiddetto «quadrifoglio </a:t>
            </a:r>
            <a:r>
              <a:rPr lang="it-IT" altLang="it-IT" sz="1800" dirty="0" err="1" smtClean="0">
                <a:latin typeface="Arial Narrow" pitchFamily="34" charset="0"/>
              </a:rPr>
              <a:t>Ruberti</a:t>
            </a:r>
            <a:r>
              <a:rPr lang="it-IT" altLang="it-IT" sz="1800" dirty="0" smtClean="0">
                <a:latin typeface="Arial Narrow" pitchFamily="34" charset="0"/>
              </a:rPr>
              <a:t>» (dal nome del Ministro socialista </a:t>
            </a:r>
            <a:r>
              <a:rPr lang="it-IT" altLang="it-IT" sz="1800" dirty="0" smtClean="0">
                <a:latin typeface="Arial Narrow" pitchFamily="34" charset="0"/>
                <a:hlinkClick r:id="rId3"/>
              </a:rPr>
              <a:t>Antonio </a:t>
            </a:r>
            <a:r>
              <a:rPr lang="it-IT" altLang="it-IT" sz="1800" dirty="0" err="1" smtClean="0">
                <a:latin typeface="Arial Narrow" pitchFamily="34" charset="0"/>
                <a:hlinkClick r:id="rId3"/>
              </a:rPr>
              <a:t>Ruberti</a:t>
            </a:r>
            <a:r>
              <a:rPr lang="it-IT" altLang="it-IT" sz="1800" dirty="0" smtClean="0">
                <a:latin typeface="Arial Narrow" pitchFamily="34" charset="0"/>
              </a:rPr>
              <a:t>), riforma degli ordinamenti didattici, programmazione, diritto allo studio e infine autonomia degli atenei.</a:t>
            </a:r>
          </a:p>
        </p:txBody>
      </p:sp>
      <p:sp>
        <p:nvSpPr>
          <p:cNvPr id="5" name="Rettangolo 4"/>
          <p:cNvSpPr/>
          <p:nvPr/>
        </p:nvSpPr>
        <p:spPr>
          <a:xfrm>
            <a:off x="0" y="1"/>
            <a:ext cx="1714500" cy="78581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1200" dirty="0">
              <a:latin typeface="Arial Narrow" pitchFamily="34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1786305" y="1"/>
            <a:ext cx="7357696" cy="7858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3600" b="1" dirty="0">
                <a:latin typeface="Arial Narrow" pitchFamily="34" charset="0"/>
              </a:rPr>
              <a:t>L’autonomia delle istituzioni scolastiche</a:t>
            </a:r>
          </a:p>
        </p:txBody>
      </p:sp>
      <p:sp>
        <p:nvSpPr>
          <p:cNvPr id="141317" name="Segnaposto numero diapositiva 9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1277E49-CF9B-44F5-A63C-3F405AE9F144}" type="slidenum">
              <a:rPr lang="it-IT" altLang="it-IT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it-IT" altLang="it-IT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2929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Segnaposto contenuto 2"/>
          <p:cNvSpPr>
            <a:spLocks noGrp="1"/>
          </p:cNvSpPr>
          <p:nvPr>
            <p:ph idx="1"/>
          </p:nvPr>
        </p:nvSpPr>
        <p:spPr>
          <a:xfrm>
            <a:off x="1672005" y="1600201"/>
            <a:ext cx="7252188" cy="4525963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it-IT" sz="1800" dirty="0"/>
              <a:t>N</a:t>
            </a:r>
            <a:r>
              <a:rPr lang="it-IT" sz="1800" dirty="0" smtClean="0"/>
              <a:t>ella </a:t>
            </a:r>
            <a:r>
              <a:rPr lang="it-IT" sz="1800" dirty="0"/>
              <a:t>sua relazione alla Conferenza nazionale sulla scuola, promossa nel 1990 dall’allora ministro della Pubblica istruzione Sergio Mattarella, </a:t>
            </a:r>
            <a:r>
              <a:rPr lang="it-IT" sz="1800" dirty="0">
                <a:hlinkClick r:id="rId2"/>
              </a:rPr>
              <a:t>Sabino </a:t>
            </a:r>
            <a:r>
              <a:rPr lang="it-IT" sz="1800" dirty="0" err="1">
                <a:hlinkClick r:id="rId2"/>
              </a:rPr>
              <a:t>Cassese</a:t>
            </a:r>
            <a:r>
              <a:rPr lang="it-IT" sz="1800" dirty="0"/>
              <a:t> </a:t>
            </a:r>
            <a:r>
              <a:rPr lang="it-IT" sz="1800" dirty="0" smtClean="0"/>
              <a:t>denunciò </a:t>
            </a:r>
            <a:r>
              <a:rPr lang="it-IT" sz="1800" dirty="0"/>
              <a:t>i limiti dell’apparato ministeriale che reggeva centralisticamente la scuola statale </a:t>
            </a:r>
            <a:r>
              <a:rPr lang="it-IT" sz="1800" dirty="0" smtClean="0"/>
              <a:t>italiana. La risposta?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it-IT" altLang="it-IT" sz="2000" dirty="0"/>
              <a:t>«riconoscere che l'istruzione, in quanto servizio collettivo pubblico, può essere erogata da istituti autonomi;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it-IT" altLang="it-IT" sz="2000" dirty="0"/>
              <a:t>attribuire agli istituti scolastici autonomia non soltanto didattica, organizzativa ed amministrativa, ma anche contabile e di gestione del personale;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it-IT" altLang="it-IT" sz="2000" dirty="0"/>
              <a:t>spogliare l'apparato centrale di compiti gestionali, attribuendogli funzioni di determinazione di </a:t>
            </a:r>
            <a:r>
              <a:rPr lang="it-IT" altLang="it-IT" sz="2000" i="1" dirty="0"/>
              <a:t>standard</a:t>
            </a:r>
            <a:r>
              <a:rPr lang="it-IT" altLang="it-IT" sz="2000" dirty="0"/>
              <a:t> e di </a:t>
            </a:r>
            <a:r>
              <a:rPr lang="it-IT" altLang="it-IT" sz="2000" i="1" dirty="0" err="1"/>
              <a:t>guidelines</a:t>
            </a:r>
            <a:r>
              <a:rPr lang="it-IT" altLang="it-IT" sz="2000" dirty="0"/>
              <a:t> e funzioni di valutazione e di </a:t>
            </a:r>
            <a:r>
              <a:rPr lang="it-IT" altLang="it-IT" sz="2000" i="1" dirty="0"/>
              <a:t>audit</a:t>
            </a:r>
            <a:r>
              <a:rPr lang="it-IT" altLang="it-IT" sz="2000" dirty="0"/>
              <a:t>;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it-IT" altLang="it-IT" sz="2000" dirty="0"/>
              <a:t>sopprimere gli uffici provinciali (Provveditorati agli studi) e sostituirli con organismi di </a:t>
            </a:r>
            <a:r>
              <a:rPr lang="it-IT" altLang="it-IT" sz="2000" i="1" dirty="0"/>
              <a:t>relais</a:t>
            </a:r>
            <a:r>
              <a:rPr lang="it-IT" altLang="it-IT" sz="2000" dirty="0"/>
              <a:t> tra gli istituti </a:t>
            </a:r>
            <a:r>
              <a:rPr lang="it-IT" altLang="it-IT" sz="2000" dirty="0" smtClean="0"/>
              <a:t>scolastici.</a:t>
            </a:r>
            <a:endParaRPr lang="it-IT" altLang="it-IT" sz="2000" dirty="0"/>
          </a:p>
          <a:p>
            <a:pPr marL="0" indent="0">
              <a:buFont typeface="Arial" charset="0"/>
              <a:buNone/>
            </a:pPr>
            <a:endParaRPr lang="it-IT" altLang="it-IT" sz="1800" dirty="0" smtClean="0">
              <a:latin typeface="Arial Narrow" pitchFamily="34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0" y="1"/>
            <a:ext cx="1714500" cy="78581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1200" dirty="0">
              <a:latin typeface="Arial Narrow" pitchFamily="34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1786305" y="1"/>
            <a:ext cx="7357696" cy="7858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3600" b="1" dirty="0">
                <a:latin typeface="Arial Narrow" pitchFamily="34" charset="0"/>
              </a:rPr>
              <a:t>L’autonomia delle istituzioni scolastiche</a:t>
            </a:r>
          </a:p>
        </p:txBody>
      </p:sp>
      <p:sp>
        <p:nvSpPr>
          <p:cNvPr id="141317" name="Segnaposto numero diapositiva 9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1277E49-CF9B-44F5-A63C-3F405AE9F144}" type="slidenum">
              <a:rPr lang="it-IT" altLang="it-IT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it-IT" altLang="it-IT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59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Segnaposto contenuto 2"/>
          <p:cNvSpPr>
            <a:spLocks noGrp="1"/>
          </p:cNvSpPr>
          <p:nvPr>
            <p:ph idx="1"/>
          </p:nvPr>
        </p:nvSpPr>
        <p:spPr>
          <a:xfrm>
            <a:off x="1672005" y="1600201"/>
            <a:ext cx="7252188" cy="4525963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it-IT" altLang="it-IT" sz="1800" dirty="0" smtClean="0">
                <a:latin typeface="Arial Narrow" pitchFamily="34" charset="0"/>
              </a:rPr>
              <a:t>Le reazioni furono virulente, da parte del mondo sindacale e studentesco (che diede vita al movimento della Pantera e iniziò una stagione di occupazioni), il No era netto. Perché?</a:t>
            </a:r>
          </a:p>
          <a:p>
            <a:pPr marL="0" indent="0">
              <a:buFont typeface="Arial" charset="0"/>
              <a:buNone/>
            </a:pPr>
            <a:r>
              <a:rPr lang="it-IT" altLang="it-IT" sz="1800" dirty="0" smtClean="0">
                <a:latin typeface="Arial Narrow" pitchFamily="34" charset="0"/>
              </a:rPr>
              <a:t>Allora come ora le parole d’ordine erano </a:t>
            </a:r>
          </a:p>
          <a:p>
            <a:r>
              <a:rPr lang="it-IT" altLang="it-IT" sz="1800" dirty="0" smtClean="0">
                <a:latin typeface="Arial Narrow" pitchFamily="34" charset="0"/>
              </a:rPr>
              <a:t>che l’autonomia avrebbe distrutto «l’unitarietà del sistema»; </a:t>
            </a:r>
          </a:p>
          <a:p>
            <a:r>
              <a:rPr lang="it-IT" altLang="it-IT" sz="1800" dirty="0" smtClean="0">
                <a:latin typeface="Arial Narrow" pitchFamily="34" charset="0"/>
              </a:rPr>
              <a:t>che i presidi e i rettori avrebbero avuto poteri arbitrari; </a:t>
            </a:r>
          </a:p>
          <a:p>
            <a:r>
              <a:rPr lang="it-IT" altLang="it-IT" sz="1800" dirty="0" smtClean="0">
                <a:latin typeface="Arial Narrow" pitchFamily="34" charset="0"/>
              </a:rPr>
              <a:t>che di conseguenza sarebbero stati attaccati i diritti dei lavoratori. </a:t>
            </a:r>
          </a:p>
        </p:txBody>
      </p:sp>
      <p:sp>
        <p:nvSpPr>
          <p:cNvPr id="5" name="Rettangolo 4"/>
          <p:cNvSpPr/>
          <p:nvPr/>
        </p:nvSpPr>
        <p:spPr>
          <a:xfrm>
            <a:off x="0" y="1"/>
            <a:ext cx="1714500" cy="78581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1200" dirty="0">
              <a:latin typeface="Arial Narrow" pitchFamily="34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1786305" y="1"/>
            <a:ext cx="7357696" cy="7858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3600" b="1" dirty="0">
                <a:latin typeface="Arial Narrow" pitchFamily="34" charset="0"/>
              </a:rPr>
              <a:t>L’autonomia delle istituzioni scolastiche</a:t>
            </a:r>
          </a:p>
        </p:txBody>
      </p:sp>
      <p:sp>
        <p:nvSpPr>
          <p:cNvPr id="141317" name="Segnaposto numero diapositiva 9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1277E49-CF9B-44F5-A63C-3F405AE9F144}" type="slidenum">
              <a:rPr lang="it-IT" altLang="it-IT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it-IT" altLang="it-IT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2929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Segnaposto contenuto 2"/>
          <p:cNvSpPr>
            <a:spLocks noGrp="1"/>
          </p:cNvSpPr>
          <p:nvPr>
            <p:ph idx="1"/>
          </p:nvPr>
        </p:nvSpPr>
        <p:spPr>
          <a:xfrm>
            <a:off x="1672005" y="1600201"/>
            <a:ext cx="7252188" cy="4525963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it-IT" altLang="it-IT" sz="1800" dirty="0" smtClean="0"/>
              <a:t>La legge 24 dicembre 1993, n. 537 («interventi correttivi di finanza pubblica») è un ampio intervento quadro, a cura del governo tecnico Ciampi, che delega il governo ad adottare decreti legislativi di riorganizzazione della pubblica amministrazione all’insegna dell’autonomia. All’articolo 4, comma 1, statuisce che «gli istituti e le scuole di ogni ordine e grado nonché le istituzioni di alta cultura di cui all'articolo 33 della Costituzione ed in particolare le Accademie di belle arti, le Accademie nazionali di arte drammatica e di danza e i Conservatori di musica </a:t>
            </a:r>
            <a:r>
              <a:rPr lang="it-IT" altLang="it-IT" sz="1800" b="1" dirty="0" smtClean="0"/>
              <a:t>hanno personalità giuridica</a:t>
            </a:r>
            <a:r>
              <a:rPr lang="it-IT" altLang="it-IT" sz="1800" dirty="0" smtClean="0"/>
              <a:t> e sono dotati di </a:t>
            </a:r>
            <a:r>
              <a:rPr lang="it-IT" altLang="it-IT" sz="1800" b="1" dirty="0" smtClean="0"/>
              <a:t>autonomia organizzativa, finanziaria, didattica, di ricerca e sviluppo</a:t>
            </a:r>
            <a:r>
              <a:rPr lang="it-IT" altLang="it-IT" sz="1800" dirty="0" smtClean="0"/>
              <a:t>, nei limiti, con la gradualità e con le procedure previsti dal presente articolo”; al comma 6 si delega ad adottare “</a:t>
            </a:r>
            <a:r>
              <a:rPr lang="it-IT" altLang="it-IT" sz="1800" b="1" dirty="0" smtClean="0"/>
              <a:t>entro nove mesi…</a:t>
            </a:r>
            <a:r>
              <a:rPr lang="it-IT" altLang="it-IT" sz="1800" dirty="0" smtClean="0"/>
              <a:t> </a:t>
            </a:r>
            <a:r>
              <a:rPr lang="it-IT" altLang="it-IT" sz="1800" b="1" dirty="0" smtClean="0"/>
              <a:t>uno o più decreti legislativi per l'attuazione dell'autonomia scolastica e per il riassetto degli organi collegiali</a:t>
            </a:r>
            <a:r>
              <a:rPr lang="it-IT" altLang="it-IT" sz="1800" dirty="0" smtClean="0"/>
              <a:t>»</a:t>
            </a:r>
            <a:endParaRPr lang="it-IT" altLang="it-IT" sz="1800" dirty="0" smtClean="0">
              <a:latin typeface="Arial Narrow" pitchFamily="34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0" y="1"/>
            <a:ext cx="1714500" cy="78581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1200" dirty="0">
              <a:latin typeface="Arial Narrow" pitchFamily="34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1786305" y="1"/>
            <a:ext cx="7357696" cy="7858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4400" b="1" dirty="0">
                <a:latin typeface="Arial Narrow" pitchFamily="34" charset="0"/>
              </a:rPr>
              <a:t>Autonomia: il modello </a:t>
            </a:r>
            <a:r>
              <a:rPr lang="it-IT" sz="4400" b="1" dirty="0" err="1">
                <a:latin typeface="Arial Narrow" pitchFamily="34" charset="0"/>
              </a:rPr>
              <a:t>Cassese</a:t>
            </a:r>
            <a:endParaRPr lang="it-IT" sz="4400" b="1" dirty="0">
              <a:latin typeface="Arial Narrow" pitchFamily="34" charset="0"/>
            </a:endParaRPr>
          </a:p>
        </p:txBody>
      </p:sp>
      <p:sp>
        <p:nvSpPr>
          <p:cNvPr id="142341" name="Segnaposto numero diapositiva 9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1969278-B6DC-45ED-9EEA-C659AC69B2B9}" type="slidenum">
              <a:rPr lang="it-IT" altLang="it-IT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it-IT" altLang="it-IT" sz="1200" smtClean="0">
              <a:solidFill>
                <a:srgbClr val="898989"/>
              </a:solidFill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" y="1700808"/>
            <a:ext cx="1463040" cy="1018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586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Segnaposto contenuto 2"/>
          <p:cNvSpPr>
            <a:spLocks noGrp="1"/>
          </p:cNvSpPr>
          <p:nvPr>
            <p:ph idx="1"/>
          </p:nvPr>
        </p:nvSpPr>
        <p:spPr>
          <a:xfrm>
            <a:off x="1672005" y="1600201"/>
            <a:ext cx="7252188" cy="4525963"/>
          </a:xfrm>
        </p:spPr>
        <p:txBody>
          <a:bodyPr>
            <a:normAutofit lnSpcReduction="10000"/>
          </a:bodyPr>
          <a:lstStyle/>
          <a:p>
            <a:pPr marL="0" indent="0">
              <a:buFont typeface="Arial" charset="0"/>
              <a:buNone/>
            </a:pPr>
            <a:r>
              <a:rPr lang="it-IT" altLang="it-IT" sz="1800" smtClean="0">
                <a:latin typeface="Arial Narrow" pitchFamily="34" charset="0"/>
              </a:rPr>
              <a:t>Quali i principi del «modello Cassese»?</a:t>
            </a:r>
          </a:p>
          <a:p>
            <a:pPr marL="0" indent="0">
              <a:buFont typeface="Arial" charset="0"/>
              <a:buNone/>
            </a:pPr>
            <a:r>
              <a:rPr lang="it-IT" altLang="it-IT" sz="1800" smtClean="0">
                <a:latin typeface="Arial Narrow" pitchFamily="34" charset="0"/>
              </a:rPr>
              <a:t>a) </a:t>
            </a:r>
            <a:r>
              <a:rPr lang="it-IT" altLang="it-IT" sz="1800" smtClean="0"/>
              <a:t>definizione di un piano di razionalizzazione e di ridimensionamento degli istituti scolastici;</a:t>
            </a:r>
          </a:p>
          <a:p>
            <a:pPr marL="0" indent="0">
              <a:buFont typeface="Arial" charset="0"/>
              <a:buNone/>
            </a:pPr>
            <a:r>
              <a:rPr lang="it-IT" altLang="it-IT" sz="1800" smtClean="0">
                <a:latin typeface="Arial Narrow" pitchFamily="34" charset="0"/>
              </a:rPr>
              <a:t>b) </a:t>
            </a:r>
            <a:r>
              <a:rPr lang="it-IT" altLang="it-IT" sz="1800" smtClean="0"/>
              <a:t>progetti di istituto che consentano forme di organizzazione modulare, procedure di valutazione, ambiti di flessibilità curricolare anche in relazione ad obiettivi connessi alle esigenze locali;</a:t>
            </a:r>
          </a:p>
          <a:p>
            <a:pPr marL="0" indent="0">
              <a:buFont typeface="Arial" charset="0"/>
              <a:buNone/>
            </a:pPr>
            <a:r>
              <a:rPr lang="it-IT" altLang="it-IT" sz="1800" smtClean="0">
                <a:latin typeface="Arial Narrow" pitchFamily="34" charset="0"/>
              </a:rPr>
              <a:t>c) </a:t>
            </a:r>
            <a:r>
              <a:rPr lang="it-IT" altLang="it-IT" sz="1800" smtClean="0"/>
              <a:t>le modalità di attuazione della collaborazione tra istituzioni scolastiche e tra queste e altri enti o associazioni;</a:t>
            </a:r>
          </a:p>
          <a:p>
            <a:pPr marL="0" indent="0">
              <a:buFont typeface="Arial" charset="0"/>
              <a:buNone/>
            </a:pPr>
            <a:r>
              <a:rPr lang="it-IT" altLang="it-IT" sz="1800" smtClean="0">
                <a:latin typeface="Arial Narrow" pitchFamily="34" charset="0"/>
              </a:rPr>
              <a:t>d) </a:t>
            </a:r>
            <a:r>
              <a:rPr lang="it-IT" altLang="it-IT" sz="1800" smtClean="0"/>
              <a:t>la diretta gestione dei beni patrimoniali, e la capacità di stipulare le convenzioni anche con gli enti locali per la eventuale gestione dei servizi che essi sono tenuti ad erogare sulla base delle disposizioni vigenti</a:t>
            </a:r>
          </a:p>
          <a:p>
            <a:pPr marL="0" indent="0">
              <a:buFont typeface="Arial" charset="0"/>
              <a:buNone/>
            </a:pPr>
            <a:r>
              <a:rPr lang="it-IT" altLang="it-IT" sz="1800" smtClean="0">
                <a:latin typeface="Arial Narrow" pitchFamily="34" charset="0"/>
              </a:rPr>
              <a:t>e) </a:t>
            </a:r>
            <a:r>
              <a:rPr lang="it-IT" altLang="it-IT" sz="1800" smtClean="0"/>
              <a:t>le modalità per la definizione di organici di istituto, anche in relazione all'impiego del personale su reti di scuole</a:t>
            </a:r>
          </a:p>
          <a:p>
            <a:pPr marL="0" indent="0">
              <a:buFont typeface="Arial" charset="0"/>
              <a:buNone/>
            </a:pPr>
            <a:r>
              <a:rPr lang="it-IT" altLang="it-IT" sz="1800" smtClean="0">
                <a:latin typeface="Arial Narrow" pitchFamily="34" charset="0"/>
              </a:rPr>
              <a:t>f) </a:t>
            </a:r>
            <a:r>
              <a:rPr lang="it-IT" altLang="it-IT" sz="1800" smtClean="0"/>
              <a:t>la razionalizzazione della gestione del personale e le modalità di utilizzazione e di reclutamento, senza aggravio di spese, dei docenti per attività extracurricolari, tenuto conto dell'autonomia finanziaria degli istituti</a:t>
            </a:r>
            <a:endParaRPr lang="it-IT" altLang="it-IT" sz="1800" smtClean="0">
              <a:latin typeface="Arial Narrow" pitchFamily="34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0" y="1"/>
            <a:ext cx="1714500" cy="78581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1200" dirty="0">
              <a:latin typeface="Arial Narrow" pitchFamily="34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1786305" y="1"/>
            <a:ext cx="7357696" cy="7858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4400" b="1" dirty="0">
                <a:latin typeface="Arial Narrow" pitchFamily="34" charset="0"/>
              </a:rPr>
              <a:t>Autonomia: il modello </a:t>
            </a:r>
            <a:r>
              <a:rPr lang="it-IT" sz="4400" b="1" dirty="0" err="1">
                <a:latin typeface="Arial Narrow" pitchFamily="34" charset="0"/>
              </a:rPr>
              <a:t>Cassese</a:t>
            </a:r>
            <a:endParaRPr lang="it-IT" sz="4400" b="1" dirty="0">
              <a:latin typeface="Arial Narrow" pitchFamily="34" charset="0"/>
            </a:endParaRPr>
          </a:p>
        </p:txBody>
      </p:sp>
      <p:sp>
        <p:nvSpPr>
          <p:cNvPr id="143365" name="Segnaposto numero diapositiva 9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5FD4508-F6CA-48C7-92BB-F58CDDCBA406}" type="slidenum">
              <a:rPr lang="it-IT" altLang="it-IT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it-IT" altLang="it-IT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04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Segnaposto contenuto 2"/>
          <p:cNvSpPr>
            <a:spLocks noGrp="1"/>
          </p:cNvSpPr>
          <p:nvPr>
            <p:ph idx="1"/>
          </p:nvPr>
        </p:nvSpPr>
        <p:spPr>
          <a:xfrm>
            <a:off x="1672005" y="1600201"/>
            <a:ext cx="7252188" cy="4525963"/>
          </a:xfrm>
        </p:spPr>
        <p:txBody>
          <a:bodyPr>
            <a:normAutofit lnSpcReduction="10000"/>
          </a:bodyPr>
          <a:lstStyle/>
          <a:p>
            <a:pPr marL="0" indent="0">
              <a:buFont typeface="Arial" charset="0"/>
              <a:buNone/>
            </a:pPr>
            <a:r>
              <a:rPr lang="it-IT" altLang="it-IT" sz="1800" dirty="0" smtClean="0">
                <a:latin typeface="Arial Narrow" pitchFamily="34" charset="0"/>
              </a:rPr>
              <a:t>g) </a:t>
            </a:r>
            <a:r>
              <a:rPr lang="it-IT" altLang="it-IT" sz="1800" dirty="0" smtClean="0"/>
              <a:t>le modalità di erogazione alle istituzioni scolastiche del contributo ordinario per il funzionamento amministrativo e didattico, e del contributo perequativo, entrambi a carico dello Stato, nonché delle entrate derivanti dalle tasse, dai contributi e da altri proventi;</a:t>
            </a:r>
          </a:p>
          <a:p>
            <a:pPr marL="0" indent="0">
              <a:buFont typeface="Arial" charset="0"/>
              <a:buNone/>
            </a:pPr>
            <a:r>
              <a:rPr lang="it-IT" altLang="it-IT" sz="1800" dirty="0" smtClean="0"/>
              <a:t>h) l'attribuzione ai capi di istituto di compiti di direzione, promozione, coordinamento e valorizzazione delle risorse umane e professionali e di compiti di gestione delle risorse finanziarie e strumentali, con connesse responsabilità in ordine ai risultati</a:t>
            </a:r>
          </a:p>
          <a:p>
            <a:pPr marL="0" indent="0">
              <a:buFont typeface="Arial" charset="0"/>
              <a:buNone/>
            </a:pPr>
            <a:r>
              <a:rPr lang="it-IT" altLang="it-IT" sz="1800" dirty="0" smtClean="0"/>
              <a:t>i) ed l) l'utilizzazione delle strutture residenziali degli istituti di educazione e dei convitti annessi agli istituti di istruzione secondaria superiore e la loro trasformazione in autonomie</a:t>
            </a:r>
          </a:p>
          <a:p>
            <a:pPr marL="0" indent="0">
              <a:buFont typeface="Arial" charset="0"/>
              <a:buNone/>
            </a:pPr>
            <a:r>
              <a:rPr lang="it-IT" altLang="it-IT" sz="1800" dirty="0" smtClean="0"/>
              <a:t>m) lo statuto dello studente, con indicazione dei diritti e dei doveri, delle modalità di partecipazione alla vita della </a:t>
            </a:r>
            <a:r>
              <a:rPr lang="it-IT" altLang="it-IT" sz="1800" dirty="0" err="1" smtClean="0"/>
              <a:t>scuolai</a:t>
            </a:r>
            <a:endParaRPr lang="it-IT" altLang="it-IT" sz="1800" dirty="0" smtClean="0"/>
          </a:p>
          <a:p>
            <a:pPr marL="0" indent="0">
              <a:buFont typeface="Arial" charset="0"/>
              <a:buNone/>
            </a:pPr>
            <a:r>
              <a:rPr lang="it-IT" altLang="it-IT" sz="1800" dirty="0" smtClean="0"/>
              <a:t>n) La ridefinizione del ruolo degli Enti di supporto (IRRSAE, CEDE, Biblioteca pedagogica)</a:t>
            </a:r>
          </a:p>
          <a:p>
            <a:pPr marL="0" indent="0">
              <a:buFont typeface="Arial" charset="0"/>
              <a:buNone/>
            </a:pPr>
            <a:r>
              <a:rPr lang="it-IT" altLang="it-IT" sz="1800" dirty="0" smtClean="0"/>
              <a:t>o) Il potenziamento degli organi collegiali della scuola</a:t>
            </a:r>
          </a:p>
          <a:p>
            <a:pPr marL="0" indent="0">
              <a:buFont typeface="Arial" charset="0"/>
              <a:buNone/>
            </a:pPr>
            <a:endParaRPr lang="it-IT" altLang="it-IT" sz="1800" dirty="0" smtClean="0">
              <a:latin typeface="Arial Narrow" pitchFamily="34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0" y="1"/>
            <a:ext cx="1714500" cy="78581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1200" dirty="0">
              <a:latin typeface="Arial Narrow" pitchFamily="34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1786305" y="1"/>
            <a:ext cx="7357696" cy="7858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4400" b="1" dirty="0">
                <a:latin typeface="Arial Narrow" pitchFamily="34" charset="0"/>
              </a:rPr>
              <a:t>Autonomia: il modello </a:t>
            </a:r>
            <a:r>
              <a:rPr lang="it-IT" sz="4400" b="1" dirty="0" err="1">
                <a:latin typeface="Arial Narrow" pitchFamily="34" charset="0"/>
              </a:rPr>
              <a:t>Cassese</a:t>
            </a:r>
            <a:endParaRPr lang="it-IT" sz="4400" b="1" dirty="0">
              <a:latin typeface="Arial Narrow" pitchFamily="34" charset="0"/>
            </a:endParaRPr>
          </a:p>
        </p:txBody>
      </p:sp>
      <p:sp>
        <p:nvSpPr>
          <p:cNvPr id="144389" name="Segnaposto numero diapositiva 9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0DBA445-8F22-4459-A513-40C8ACA32F31}" type="slidenum">
              <a:rPr lang="it-IT" altLang="it-IT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it-IT" altLang="it-IT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87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egnaposto contenuto 2"/>
          <p:cNvSpPr>
            <a:spLocks noGrp="1"/>
          </p:cNvSpPr>
          <p:nvPr>
            <p:ph idx="1"/>
          </p:nvPr>
        </p:nvSpPr>
        <p:spPr>
          <a:xfrm>
            <a:off x="1672005" y="1600201"/>
            <a:ext cx="7252188" cy="4525963"/>
          </a:xfrm>
        </p:spPr>
        <p:txBody>
          <a:bodyPr>
            <a:normAutofit/>
          </a:bodyPr>
          <a:lstStyle/>
          <a:p>
            <a:pPr marL="0" indent="0">
              <a:buFont typeface="Arial" charset="0"/>
              <a:buNone/>
              <a:defRPr/>
            </a:pPr>
            <a:r>
              <a:rPr lang="it-IT" altLang="it-IT" sz="1800" dirty="0" smtClean="0">
                <a:latin typeface="Arial Narrow" pitchFamily="34" charset="0"/>
              </a:rPr>
              <a:t>L’autonomia è </a:t>
            </a:r>
            <a:r>
              <a:rPr lang="it-IT" altLang="it-IT" sz="1800" dirty="0" err="1" smtClean="0">
                <a:latin typeface="Arial Narrow" pitchFamily="34" charset="0"/>
              </a:rPr>
              <a:t>rilegificata</a:t>
            </a:r>
            <a:r>
              <a:rPr lang="it-IT" altLang="it-IT" sz="1800" dirty="0" smtClean="0">
                <a:latin typeface="Arial Narrow" pitchFamily="34" charset="0"/>
              </a:rPr>
              <a:t> all’articolo 21 della Legge</a:t>
            </a:r>
            <a:r>
              <a:rPr lang="it-IT" sz="1800" dirty="0" smtClean="0">
                <a:latin typeface="Arial Narrow" panose="020B0606020202030204" pitchFamily="34" charset="0"/>
              </a:rPr>
              <a:t> </a:t>
            </a:r>
            <a:r>
              <a:rPr lang="it-IT" sz="1800" dirty="0">
                <a:latin typeface="Arial Narrow" panose="020B0606020202030204" pitchFamily="34" charset="0"/>
              </a:rPr>
              <a:t>15 marzo 1997, n. </a:t>
            </a:r>
            <a:r>
              <a:rPr lang="it-IT" sz="1800" dirty="0" smtClean="0">
                <a:latin typeface="Arial Narrow" panose="020B0606020202030204" pitchFamily="34" charset="0"/>
              </a:rPr>
              <a:t>59, «</a:t>
            </a:r>
            <a:r>
              <a:rPr lang="it-IT" sz="1800" dirty="0">
                <a:latin typeface="Arial Narrow" panose="020B0606020202030204" pitchFamily="34" charset="0"/>
              </a:rPr>
              <a:t>Delega al Governo per il conferimento di funzioni e compiti alle regioni ed enti locali, per la riforma della pubblica amministrazione e per la semplificazione </a:t>
            </a:r>
            <a:r>
              <a:rPr lang="it-IT" sz="1800" dirty="0" smtClean="0">
                <a:latin typeface="Arial Narrow" panose="020B0606020202030204" pitchFamily="34" charset="0"/>
              </a:rPr>
              <a:t>amministrativa».</a:t>
            </a:r>
          </a:p>
          <a:p>
            <a:pPr marL="0" indent="0">
              <a:buFont typeface="Arial" charset="0"/>
              <a:buNone/>
              <a:defRPr/>
            </a:pPr>
            <a:r>
              <a:rPr lang="it-IT" altLang="it-IT" sz="1800" dirty="0" smtClean="0">
                <a:latin typeface="Arial Narrow" pitchFamily="34" charset="0"/>
              </a:rPr>
              <a:t>L’articolo è in ben 20 commi e si prevede la sua attuazione attraverso dPR nel termine di 9 mesi.</a:t>
            </a:r>
          </a:p>
          <a:p>
            <a:pPr marL="0" indent="0">
              <a:buFont typeface="Arial" charset="0"/>
              <a:buNone/>
              <a:defRPr/>
            </a:pPr>
            <a:r>
              <a:rPr lang="it-IT" altLang="it-IT" sz="1800" dirty="0" smtClean="0">
                <a:latin typeface="Arial Narrow" pitchFamily="34" charset="0"/>
              </a:rPr>
              <a:t>Si introducono alcuni principi. </a:t>
            </a:r>
          </a:p>
          <a:p>
            <a:pPr>
              <a:buFont typeface="Arial" charset="0"/>
              <a:buAutoNum type="alphaLcParenR"/>
              <a:defRPr/>
            </a:pPr>
            <a:r>
              <a:rPr lang="it-IT" altLang="it-IT" sz="1800" dirty="0" smtClean="0">
                <a:latin typeface="Arial Narrow" pitchFamily="34" charset="0"/>
              </a:rPr>
              <a:t>«</a:t>
            </a:r>
            <a:r>
              <a:rPr lang="it-IT" sz="1800" dirty="0" smtClean="0">
                <a:latin typeface="Arial Narrow" panose="020B0606020202030204" pitchFamily="34" charset="0"/>
              </a:rPr>
              <a:t>fermi </a:t>
            </a:r>
            <a:r>
              <a:rPr lang="it-IT" sz="1800" dirty="0">
                <a:latin typeface="Arial Narrow" panose="020B0606020202030204" pitchFamily="34" charset="0"/>
              </a:rPr>
              <a:t>restando i livelli unitari e nazionali di fruizione del diritto allo studio </a:t>
            </a:r>
            <a:r>
              <a:rPr lang="it-IT" sz="1800" dirty="0" smtClean="0">
                <a:latin typeface="Arial Narrow" panose="020B0606020202030204" pitchFamily="34" charset="0"/>
              </a:rPr>
              <a:t>nonché </a:t>
            </a:r>
            <a:r>
              <a:rPr lang="it-IT" sz="1800" dirty="0">
                <a:latin typeface="Arial Narrow" panose="020B0606020202030204" pitchFamily="34" charset="0"/>
              </a:rPr>
              <a:t>gli elementi comuni all'intero sistema scolastico pubblico in materia di gestione e programmazione definiti dallo </a:t>
            </a:r>
            <a:r>
              <a:rPr lang="it-IT" sz="1800" dirty="0" smtClean="0">
                <a:latin typeface="Arial Narrow" panose="020B0606020202030204" pitchFamily="34" charset="0"/>
              </a:rPr>
              <a:t>Stato» e «</a:t>
            </a:r>
            <a:r>
              <a:rPr lang="it-IT" sz="1800" dirty="0">
                <a:latin typeface="Arial Narrow" panose="020B0606020202030204" pitchFamily="34" charset="0"/>
              </a:rPr>
              <a:t>nel rispetto degli obiettivi del sistema nazionale di istruzione e degli standard di livello </a:t>
            </a:r>
            <a:r>
              <a:rPr lang="it-IT" sz="1800" dirty="0" smtClean="0">
                <a:latin typeface="Arial Narrow" panose="020B0606020202030204" pitchFamily="34" charset="0"/>
              </a:rPr>
              <a:t>nazionale»;</a:t>
            </a:r>
          </a:p>
          <a:p>
            <a:pPr>
              <a:buFont typeface="Arial" charset="0"/>
              <a:buAutoNum type="alphaLcParenR"/>
              <a:defRPr/>
            </a:pPr>
            <a:r>
              <a:rPr lang="it-IT" sz="1800" dirty="0" smtClean="0">
                <a:latin typeface="Arial Narrow" panose="020B0606020202030204" pitchFamily="34" charset="0"/>
              </a:rPr>
              <a:t>Per raggiungere l’autonomia, le scuole devono «dimensionarsi»</a:t>
            </a:r>
          </a:p>
          <a:p>
            <a:pPr>
              <a:buFont typeface="Arial" charset="0"/>
              <a:buAutoNum type="alphaLcParenR"/>
              <a:defRPr/>
            </a:pPr>
            <a:r>
              <a:rPr lang="it-IT" sz="1800" dirty="0" smtClean="0">
                <a:latin typeface="Arial Narrow" panose="020B0606020202030204" pitchFamily="34" charset="0"/>
              </a:rPr>
              <a:t>La «dotazione </a:t>
            </a:r>
            <a:r>
              <a:rPr lang="it-IT" sz="1800" dirty="0">
                <a:latin typeface="Arial Narrow" panose="020B0606020202030204" pitchFamily="34" charset="0"/>
              </a:rPr>
              <a:t>finanziaria </a:t>
            </a:r>
            <a:r>
              <a:rPr lang="it-IT" sz="1800" dirty="0" smtClean="0">
                <a:latin typeface="Arial Narrow" panose="020B0606020202030204" pitchFamily="34" charset="0"/>
              </a:rPr>
              <a:t>è </a:t>
            </a:r>
            <a:r>
              <a:rPr lang="it-IT" sz="1800" dirty="0">
                <a:latin typeface="Arial Narrow" panose="020B0606020202030204" pitchFamily="34" charset="0"/>
              </a:rPr>
              <a:t>attribuita senza altro vincolo di destinazione che quello dell'utilizzazione prioritaria per lo svolgimento delle </a:t>
            </a:r>
            <a:r>
              <a:rPr lang="it-IT" sz="1800" dirty="0" smtClean="0">
                <a:latin typeface="Arial Narrow" panose="020B0606020202030204" pitchFamily="34" charset="0"/>
              </a:rPr>
              <a:t>attività </a:t>
            </a:r>
            <a:r>
              <a:rPr lang="it-IT" sz="1800" dirty="0">
                <a:latin typeface="Arial Narrow" panose="020B0606020202030204" pitchFamily="34" charset="0"/>
              </a:rPr>
              <a:t>di istruzione, di formazione e di orientamento proprie di ciascuna tipologia e di ciascun indirizzo di </a:t>
            </a:r>
            <a:r>
              <a:rPr lang="it-IT" sz="1800" dirty="0" smtClean="0">
                <a:latin typeface="Arial Narrow" panose="020B0606020202030204" pitchFamily="34" charset="0"/>
              </a:rPr>
              <a:t>scuola»</a:t>
            </a:r>
          </a:p>
          <a:p>
            <a:pPr>
              <a:buFont typeface="Arial" charset="0"/>
              <a:buAutoNum type="alphaLcParenR"/>
              <a:defRPr/>
            </a:pPr>
            <a:endParaRPr lang="it-IT" altLang="it-IT" sz="1800" dirty="0" smtClean="0">
              <a:latin typeface="Arial Narrow" pitchFamily="34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0" y="1"/>
            <a:ext cx="1714500" cy="78581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1200" dirty="0">
              <a:latin typeface="Arial Narrow" pitchFamily="34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1786305" y="1"/>
            <a:ext cx="7357696" cy="7858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4000" b="1" dirty="0">
                <a:latin typeface="Arial Narrow" pitchFamily="34" charset="0"/>
              </a:rPr>
              <a:t>Autonomia: il modello Berlinguer</a:t>
            </a:r>
          </a:p>
        </p:txBody>
      </p:sp>
      <p:sp>
        <p:nvSpPr>
          <p:cNvPr id="145413" name="Segnaposto numero diapositiva 9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65BA48B-3DB0-455E-B4C1-1AF70F0035B2}" type="slidenum">
              <a:rPr lang="it-IT" altLang="it-IT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it-IT" altLang="it-IT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7168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3365</Words>
  <Application>Microsoft Office PowerPoint</Application>
  <PresentationFormat>Presentazione su schermo (4:3)</PresentationFormat>
  <Paragraphs>122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22</vt:i4>
      </vt:variant>
    </vt:vector>
  </HeadingPairs>
  <TitlesOfParts>
    <vt:vector size="23" baseType="lpstr">
      <vt:lpstr>Tema di Office</vt:lpstr>
      <vt:lpstr>Parte VII L’autonomia delle istituzioni scolastiche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Parte VII L’autonomia delle istituzioni scolastiche</dc:title>
  <dc:creator>Administrator</dc:creator>
  <cp:lastModifiedBy>Administrator</cp:lastModifiedBy>
  <cp:revision>14</cp:revision>
  <dcterms:created xsi:type="dcterms:W3CDTF">2017-12-05T13:00:44Z</dcterms:created>
  <dcterms:modified xsi:type="dcterms:W3CDTF">2019-12-09T12:05:39Z</dcterms:modified>
</cp:coreProperties>
</file>