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A5A192B-27CE-4CB7-9E34-2AFAA3DE4F50}" type="datetimeFigureOut">
              <a:rPr lang="it-IT" smtClean="0"/>
              <a:t>13/12/2019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2930129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5A192B-27CE-4CB7-9E34-2AFAA3DE4F50}" type="datetimeFigureOut">
              <a:rPr lang="it-IT" smtClean="0"/>
              <a:t>13/12/2019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18761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5A192B-27CE-4CB7-9E34-2AFAA3DE4F50}" type="datetimeFigureOut">
              <a:rPr lang="it-IT" smtClean="0"/>
              <a:t>13/12/2019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341303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5A192B-27CE-4CB7-9E34-2AFAA3DE4F50}" type="datetimeFigureOut">
              <a:rPr lang="it-IT" smtClean="0"/>
              <a:t>13/12/2019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24881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A5A192B-27CE-4CB7-9E34-2AFAA3DE4F50}" type="datetimeFigureOut">
              <a:rPr lang="it-IT" smtClean="0"/>
              <a:t>13/12/2019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342666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A5A192B-27CE-4CB7-9E34-2AFAA3DE4F50}" type="datetimeFigureOut">
              <a:rPr lang="it-IT" smtClean="0"/>
              <a:t>13/12/2019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426191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A5A192B-27CE-4CB7-9E34-2AFAA3DE4F50}" type="datetimeFigureOut">
              <a:rPr lang="it-IT" smtClean="0"/>
              <a:t>13/12/2019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338476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A5A192B-27CE-4CB7-9E34-2AFAA3DE4F50}" type="datetimeFigureOut">
              <a:rPr lang="it-IT" smtClean="0"/>
              <a:t>13/12/2019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420090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A5A192B-27CE-4CB7-9E34-2AFAA3DE4F50}" type="datetimeFigureOut">
              <a:rPr lang="it-IT" smtClean="0"/>
              <a:t>13/12/2019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26097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A5A192B-27CE-4CB7-9E34-2AFAA3DE4F50}" type="datetimeFigureOut">
              <a:rPr lang="it-IT" smtClean="0"/>
              <a:t>13/12/2019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335665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A5A192B-27CE-4CB7-9E34-2AFAA3DE4F50}" type="datetimeFigureOut">
              <a:rPr lang="it-IT" smtClean="0"/>
              <a:t>13/12/2019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DA67D1-58A9-49D0-AD4D-E9B31D1DE4FF}" type="slidenum">
              <a:rPr lang="it-IT" smtClean="0"/>
              <a:t>‹N›</a:t>
            </a:fld>
            <a:endParaRPr lang="it-IT"/>
          </a:p>
        </p:txBody>
      </p:sp>
    </p:spTree>
    <p:extLst>
      <p:ext uri="{BB962C8B-B14F-4D97-AF65-F5344CB8AC3E}">
        <p14:creationId xmlns:p14="http://schemas.microsoft.com/office/powerpoint/2010/main" val="142861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A192B-27CE-4CB7-9E34-2AFAA3DE4F50}" type="datetimeFigureOut">
              <a:rPr lang="it-IT" smtClean="0"/>
              <a:t>13/12/2019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A67D1-58A9-49D0-AD4D-E9B31D1DE4FF}" type="slidenum">
              <a:rPr lang="it-IT" smtClean="0"/>
              <a:t>‹N›</a:t>
            </a:fld>
            <a:endParaRPr lang="it-IT"/>
          </a:p>
        </p:txBody>
      </p:sp>
    </p:spTree>
    <p:extLst>
      <p:ext uri="{BB962C8B-B14F-4D97-AF65-F5344CB8AC3E}">
        <p14:creationId xmlns:p14="http://schemas.microsoft.com/office/powerpoint/2010/main" val="260789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tolo 1"/>
          <p:cNvSpPr>
            <a:spLocks noGrp="1"/>
          </p:cNvSpPr>
          <p:nvPr>
            <p:ph type="ctrTitle"/>
          </p:nvPr>
        </p:nvSpPr>
        <p:spPr>
          <a:xfrm>
            <a:off x="2329962" y="2000250"/>
            <a:ext cx="6169269" cy="1489075"/>
          </a:xfrm>
        </p:spPr>
        <p:txBody>
          <a:bodyPr/>
          <a:lstStyle/>
          <a:p>
            <a:pPr algn="l" eaLnBrk="1" hangingPunct="1"/>
            <a:r>
              <a:rPr lang="it-IT" altLang="it-IT" sz="4800" b="1" dirty="0" smtClean="0">
                <a:solidFill>
                  <a:schemeClr val="tx2"/>
                </a:solidFill>
                <a:latin typeface="Arial Narrow" pitchFamily="34" charset="0"/>
              </a:rPr>
              <a:t>Parte </a:t>
            </a:r>
            <a:r>
              <a:rPr lang="it-IT" altLang="it-IT" sz="4800" b="1" dirty="0" smtClean="0">
                <a:solidFill>
                  <a:schemeClr val="tx2"/>
                </a:solidFill>
                <a:latin typeface="Arial Narrow" pitchFamily="34" charset="0"/>
              </a:rPr>
              <a:t>IX</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Gli ordinamenti didattici in vigore</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185349"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E54D823-77CA-4E59-AD99-D44E384C46DC}"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185350"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42233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egnaposto contenuto 2"/>
          <p:cNvSpPr>
            <a:spLocks noGrp="1"/>
          </p:cNvSpPr>
          <p:nvPr>
            <p:ph idx="1"/>
          </p:nvPr>
        </p:nvSpPr>
        <p:spPr>
          <a:xfrm>
            <a:off x="1672005" y="1600201"/>
            <a:ext cx="7252188" cy="4525963"/>
          </a:xfrm>
        </p:spPr>
        <p:txBody>
          <a:bodyPr>
            <a:normAutofit fontScale="77500" lnSpcReduction="20000"/>
          </a:bodyPr>
          <a:lstStyle/>
          <a:p>
            <a:pPr marL="0" indent="0">
              <a:buFont typeface="Arial" charset="0"/>
              <a:buNone/>
            </a:pPr>
            <a:r>
              <a:rPr lang="it-IT" altLang="it-IT" sz="2400" b="1" dirty="0" smtClean="0">
                <a:latin typeface="Arial Narrow" pitchFamily="34" charset="0"/>
              </a:rPr>
              <a:t>Disciplina		Orario settimanale	</a:t>
            </a:r>
            <a:r>
              <a:rPr lang="it-IT" altLang="it-IT" sz="2400" b="1" dirty="0">
                <a:latin typeface="Arial Narrow" pitchFamily="34" charset="0"/>
              </a:rPr>
              <a:t>	</a:t>
            </a:r>
            <a:r>
              <a:rPr lang="it-IT" altLang="it-IT" sz="2400" b="1" dirty="0" smtClean="0">
                <a:latin typeface="Arial Narrow" pitchFamily="34" charset="0"/>
              </a:rPr>
              <a:t>Orario annuale</a:t>
            </a:r>
          </a:p>
          <a:p>
            <a:pPr marL="0" indent="0">
              <a:buFont typeface="Arial" charset="0"/>
              <a:buNone/>
            </a:pPr>
            <a:r>
              <a:rPr lang="it-IT" altLang="it-IT" sz="2400" dirty="0" smtClean="0">
                <a:latin typeface="Arial Narrow" pitchFamily="34" charset="0"/>
              </a:rPr>
              <a:t>Italiano storia geo			9			297</a:t>
            </a:r>
          </a:p>
          <a:p>
            <a:pPr marL="0" indent="0">
              <a:buFont typeface="Arial" charset="0"/>
              <a:buNone/>
            </a:pPr>
            <a:r>
              <a:rPr lang="it-IT" altLang="it-IT" sz="2400" dirty="0" smtClean="0">
                <a:latin typeface="Arial Narrow" pitchFamily="34" charset="0"/>
              </a:rPr>
              <a:t>Approfondimenti letterari		1			33</a:t>
            </a:r>
          </a:p>
          <a:p>
            <a:pPr marL="0" indent="0">
              <a:buFont typeface="Arial" charset="0"/>
              <a:buNone/>
            </a:pPr>
            <a:r>
              <a:rPr lang="it-IT" altLang="it-IT" sz="2400" dirty="0" smtClean="0">
                <a:latin typeface="Arial Narrow" pitchFamily="34" charset="0"/>
              </a:rPr>
              <a:t>Matematica e scienze		6			198</a:t>
            </a:r>
          </a:p>
          <a:p>
            <a:pPr marL="0" indent="0">
              <a:buFont typeface="Arial" charset="0"/>
              <a:buNone/>
            </a:pPr>
            <a:r>
              <a:rPr lang="it-IT" altLang="it-IT" sz="2400" dirty="0" smtClean="0">
                <a:latin typeface="Arial Narrow" pitchFamily="34" charset="0"/>
              </a:rPr>
              <a:t>Tecnologia			2			66</a:t>
            </a:r>
          </a:p>
          <a:p>
            <a:pPr marL="0" indent="0">
              <a:buFont typeface="Arial" charset="0"/>
              <a:buNone/>
            </a:pPr>
            <a:r>
              <a:rPr lang="it-IT" altLang="it-IT" sz="2400" dirty="0" smtClean="0">
                <a:latin typeface="Arial Narrow" pitchFamily="34" charset="0"/>
              </a:rPr>
              <a:t>Inglese				3			99</a:t>
            </a:r>
          </a:p>
          <a:p>
            <a:pPr marL="0" indent="0">
              <a:buFont typeface="Arial" charset="0"/>
              <a:buNone/>
            </a:pPr>
            <a:r>
              <a:rPr lang="it-IT" altLang="it-IT" sz="2400" dirty="0" smtClean="0">
                <a:latin typeface="Arial Narrow" pitchFamily="34" charset="0"/>
              </a:rPr>
              <a:t>Seconda lingua comunitaria		2			66</a:t>
            </a:r>
          </a:p>
          <a:p>
            <a:pPr marL="0" indent="0">
              <a:buFont typeface="Arial" charset="0"/>
              <a:buNone/>
            </a:pPr>
            <a:r>
              <a:rPr lang="it-IT" altLang="it-IT" sz="2400" dirty="0" smtClean="0">
                <a:latin typeface="Arial Narrow" pitchFamily="34" charset="0"/>
              </a:rPr>
              <a:t>Arte e immagine			2			66	</a:t>
            </a:r>
          </a:p>
          <a:p>
            <a:pPr marL="0" indent="0">
              <a:buFont typeface="Arial" charset="0"/>
              <a:buNone/>
            </a:pPr>
            <a:r>
              <a:rPr lang="it-IT" altLang="it-IT" sz="2400" dirty="0" smtClean="0">
                <a:latin typeface="Arial Narrow" pitchFamily="34" charset="0"/>
              </a:rPr>
              <a:t>Scienze motorie e sportive		2			66</a:t>
            </a:r>
          </a:p>
          <a:p>
            <a:pPr marL="0" indent="0">
              <a:buFont typeface="Arial" charset="0"/>
              <a:buNone/>
            </a:pPr>
            <a:r>
              <a:rPr lang="it-IT" altLang="it-IT" sz="2400" dirty="0" smtClean="0">
                <a:latin typeface="Arial Narrow" pitchFamily="34" charset="0"/>
              </a:rPr>
              <a:t>Musica				2			66	</a:t>
            </a:r>
          </a:p>
          <a:p>
            <a:pPr marL="0" indent="0">
              <a:buFont typeface="Arial" charset="0"/>
              <a:buNone/>
            </a:pPr>
            <a:r>
              <a:rPr lang="it-IT" altLang="it-IT" sz="2400" dirty="0" smtClean="0">
                <a:latin typeface="Arial Narrow" pitchFamily="34" charset="0"/>
              </a:rPr>
              <a:t>Religione cattolica			1			33</a:t>
            </a:r>
          </a:p>
          <a:p>
            <a:pPr marL="0" indent="0">
              <a:buFont typeface="Arial" charset="0"/>
              <a:buNone/>
            </a:pPr>
            <a:endParaRPr lang="it-IT" altLang="it-IT" sz="2400" dirty="0" smtClean="0">
              <a:latin typeface="Arial Narrow" pitchFamily="34" charset="0"/>
            </a:endParaRPr>
          </a:p>
          <a:p>
            <a:pPr marL="0" indent="0">
              <a:buFont typeface="Arial" charset="0"/>
              <a:buNone/>
            </a:pPr>
            <a:r>
              <a:rPr lang="it-IT" altLang="it-IT" sz="2400" dirty="0" smtClean="0">
                <a:latin typeface="Arial Narrow" pitchFamily="34" charset="0"/>
              </a:rPr>
              <a:t>Le Istituzioni Scolastiche possono modificare il quadro orario annualmente per il 20%</a:t>
            </a:r>
            <a:r>
              <a:rPr lang="it-IT" altLang="it-IT" sz="2400" b="1" dirty="0" smtClean="0">
                <a:latin typeface="Arial Narrow" pitchFamily="34" charset="0"/>
              </a:rPr>
              <a:t>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 secondaria I grado</a:t>
            </a:r>
          </a:p>
        </p:txBody>
      </p:sp>
      <p:sp>
        <p:nvSpPr>
          <p:cNvPr id="19456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0D8F423-A5BE-4AD0-8524-E9CDA10B08DB}"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1559361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 secondaria I grado</a:t>
            </a:r>
          </a:p>
        </p:txBody>
      </p:sp>
      <p:sp>
        <p:nvSpPr>
          <p:cNvPr id="195588"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82984D3-B935-4B27-84C8-6605DEA9DD67}"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
        <p:nvSpPr>
          <p:cNvPr id="195589" name="Segnaposto contenuto 2"/>
          <p:cNvSpPr>
            <a:spLocks noGrp="1"/>
          </p:cNvSpPr>
          <p:nvPr>
            <p:ph idx="1"/>
          </p:nvPr>
        </p:nvSpPr>
        <p:spPr>
          <a:xfrm>
            <a:off x="1672005" y="1600201"/>
            <a:ext cx="7252188" cy="4525963"/>
          </a:xfrm>
        </p:spPr>
        <p:txBody>
          <a:bodyPr>
            <a:normAutofit fontScale="77500" lnSpcReduction="20000"/>
          </a:bodyPr>
          <a:lstStyle/>
          <a:p>
            <a:pPr marL="0" indent="0">
              <a:buFont typeface="Arial" charset="0"/>
              <a:buNone/>
            </a:pPr>
            <a:r>
              <a:rPr lang="it-IT" altLang="it-IT" sz="2400" b="1" dirty="0" smtClean="0">
                <a:latin typeface="Arial Narrow" pitchFamily="34" charset="0"/>
              </a:rPr>
              <a:t>Disciplina		Orario settimanale		Orario annuale</a:t>
            </a:r>
          </a:p>
          <a:p>
            <a:pPr marL="0" indent="0">
              <a:buFont typeface="Arial" charset="0"/>
              <a:buNone/>
            </a:pPr>
            <a:r>
              <a:rPr lang="it-IT" altLang="it-IT" sz="2400" dirty="0" smtClean="0">
                <a:latin typeface="Arial Narrow" pitchFamily="34" charset="0"/>
              </a:rPr>
              <a:t>Italiano storia geo			15			495</a:t>
            </a:r>
          </a:p>
          <a:p>
            <a:pPr marL="0" indent="0">
              <a:buFont typeface="Arial" charset="0"/>
              <a:buNone/>
            </a:pPr>
            <a:r>
              <a:rPr lang="it-IT" altLang="it-IT" sz="2400" dirty="0" smtClean="0">
                <a:latin typeface="Arial Narrow" pitchFamily="34" charset="0"/>
              </a:rPr>
              <a:t>Matematica e scienze		9			297</a:t>
            </a:r>
          </a:p>
          <a:p>
            <a:pPr marL="0" indent="0">
              <a:buFont typeface="Arial" charset="0"/>
              <a:buNone/>
            </a:pPr>
            <a:r>
              <a:rPr lang="it-IT" altLang="it-IT" sz="2400" dirty="0" smtClean="0">
                <a:latin typeface="Arial Narrow" pitchFamily="34" charset="0"/>
              </a:rPr>
              <a:t>Tecnologia			2			66</a:t>
            </a:r>
          </a:p>
          <a:p>
            <a:pPr marL="0" indent="0">
              <a:buFont typeface="Arial" charset="0"/>
              <a:buNone/>
            </a:pPr>
            <a:r>
              <a:rPr lang="it-IT" altLang="it-IT" sz="2400" dirty="0" smtClean="0">
                <a:latin typeface="Arial Narrow" pitchFamily="34" charset="0"/>
              </a:rPr>
              <a:t>Inglese				3			99</a:t>
            </a:r>
          </a:p>
          <a:p>
            <a:pPr marL="0" indent="0">
              <a:buFont typeface="Arial" charset="0"/>
              <a:buNone/>
            </a:pPr>
            <a:r>
              <a:rPr lang="it-IT" altLang="it-IT" sz="2400" dirty="0" smtClean="0">
                <a:latin typeface="Arial Narrow" pitchFamily="34" charset="0"/>
              </a:rPr>
              <a:t>Seconda lingua comunitaria		2			66</a:t>
            </a:r>
          </a:p>
          <a:p>
            <a:pPr marL="0" indent="0">
              <a:buFont typeface="Arial" charset="0"/>
              <a:buNone/>
            </a:pPr>
            <a:r>
              <a:rPr lang="it-IT" altLang="it-IT" sz="2400" dirty="0" smtClean="0">
                <a:latin typeface="Arial Narrow" pitchFamily="34" charset="0"/>
              </a:rPr>
              <a:t>Arte e immagine			2			66	</a:t>
            </a:r>
          </a:p>
          <a:p>
            <a:pPr marL="0" indent="0">
              <a:buFont typeface="Arial" charset="0"/>
              <a:buNone/>
            </a:pPr>
            <a:r>
              <a:rPr lang="it-IT" altLang="it-IT" sz="2400" dirty="0" smtClean="0">
                <a:latin typeface="Arial Narrow" pitchFamily="34" charset="0"/>
              </a:rPr>
              <a:t>Scienze motorie e sportive		2			66</a:t>
            </a:r>
          </a:p>
          <a:p>
            <a:pPr marL="0" indent="0">
              <a:buFont typeface="Arial" charset="0"/>
              <a:buNone/>
            </a:pPr>
            <a:r>
              <a:rPr lang="it-IT" altLang="it-IT" sz="2400" dirty="0" smtClean="0">
                <a:latin typeface="Arial Narrow" pitchFamily="34" charset="0"/>
              </a:rPr>
              <a:t>Musica				2			66	</a:t>
            </a:r>
          </a:p>
          <a:p>
            <a:pPr marL="0" indent="0">
              <a:buFont typeface="Arial" charset="0"/>
              <a:buNone/>
            </a:pPr>
            <a:r>
              <a:rPr lang="it-IT" altLang="it-IT" sz="2400" dirty="0" smtClean="0">
                <a:latin typeface="Arial Narrow" pitchFamily="34" charset="0"/>
              </a:rPr>
              <a:t>Religione cattolica			1			33</a:t>
            </a:r>
          </a:p>
          <a:p>
            <a:pPr marL="0" indent="0">
              <a:buFont typeface="Arial" charset="0"/>
              <a:buNone/>
            </a:pPr>
            <a:r>
              <a:rPr lang="it-IT" altLang="it-IT" sz="2400" dirty="0" smtClean="0">
                <a:latin typeface="Arial Narrow" pitchFamily="34" charset="0"/>
              </a:rPr>
              <a:t>Approfondimento a scelta		1 / 2			33/66</a:t>
            </a:r>
          </a:p>
          <a:p>
            <a:pPr marL="0" indent="0">
              <a:buFont typeface="Arial" charset="0"/>
              <a:buNone/>
            </a:pPr>
            <a:endParaRPr lang="it-IT" altLang="it-IT" sz="2400" dirty="0" smtClean="0">
              <a:latin typeface="Arial Narrow" pitchFamily="34" charset="0"/>
            </a:endParaRPr>
          </a:p>
          <a:p>
            <a:pPr marL="0" indent="0">
              <a:buFont typeface="Arial" charset="0"/>
              <a:buNone/>
            </a:pPr>
            <a:r>
              <a:rPr lang="it-IT" altLang="it-IT" sz="2400" dirty="0">
                <a:latin typeface="Arial Narrow" pitchFamily="34" charset="0"/>
              </a:rPr>
              <a:t>Le Istituzioni Scolastiche possono modificare il quadro orario annualmente per il 20%</a:t>
            </a:r>
            <a:r>
              <a:rPr lang="it-IT" altLang="it-IT" sz="2400" b="1" dirty="0">
                <a:latin typeface="Arial Narrow" pitchFamily="34" charset="0"/>
              </a:rPr>
              <a:t>			</a:t>
            </a:r>
          </a:p>
        </p:txBody>
      </p:sp>
    </p:spTree>
    <p:extLst>
      <p:ext uri="{BB962C8B-B14F-4D97-AF65-F5344CB8AC3E}">
        <p14:creationId xmlns:p14="http://schemas.microsoft.com/office/powerpoint/2010/main" val="74958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b="1" dirty="0" smtClean="0">
                <a:latin typeface="Arial Narrow" pitchFamily="34" charset="0"/>
              </a:rPr>
              <a:t>Adottate con Decreto del Ministro dell’istruzione, dell’università e della ricerca </a:t>
            </a:r>
            <a:r>
              <a:rPr lang="fr-FR" altLang="it-IT" sz="2000" b="1" dirty="0" smtClean="0">
                <a:latin typeface="Arial Narrow" pitchFamily="34" charset="0"/>
              </a:rPr>
              <a:t>16 novembre 2012 , n. 254.</a:t>
            </a:r>
          </a:p>
          <a:p>
            <a:pPr marL="0" indent="0">
              <a:buFont typeface="Arial" charset="0"/>
              <a:buNone/>
            </a:pPr>
            <a:r>
              <a:rPr lang="fr-FR" altLang="it-IT" sz="2000" b="1" dirty="0" smtClean="0">
                <a:latin typeface="Arial Narrow" pitchFamily="34" charset="0"/>
              </a:rPr>
              <a:t>Art. 1</a:t>
            </a:r>
          </a:p>
          <a:p>
            <a:pPr marL="0" indent="0">
              <a:buFont typeface="Arial" charset="0"/>
              <a:buNone/>
            </a:pPr>
            <a:r>
              <a:rPr lang="fr-FR" altLang="it-IT" sz="2000" dirty="0" err="1" smtClean="0">
                <a:latin typeface="Arial Narrow" pitchFamily="34" charset="0"/>
              </a:rPr>
              <a:t>Sostituiscono</a:t>
            </a:r>
            <a:r>
              <a:rPr lang="fr-FR" altLang="it-IT" sz="2000" dirty="0" smtClean="0">
                <a:latin typeface="Arial Narrow" pitchFamily="34" charset="0"/>
              </a:rPr>
              <a:t> i </a:t>
            </a:r>
            <a:r>
              <a:rPr lang="fr-FR" altLang="it-IT" sz="2000" dirty="0" err="1" smtClean="0">
                <a:latin typeface="Arial Narrow" pitchFamily="34" charset="0"/>
              </a:rPr>
              <a:t>documenti</a:t>
            </a:r>
            <a:r>
              <a:rPr lang="fr-FR" altLang="it-IT" sz="2000" dirty="0" smtClean="0">
                <a:latin typeface="Arial Narrow" pitchFamily="34" charset="0"/>
              </a:rPr>
              <a:t> </a:t>
            </a:r>
            <a:r>
              <a:rPr lang="fr-FR" altLang="it-IT" sz="2000" dirty="0" err="1" smtClean="0">
                <a:latin typeface="Arial Narrow" pitchFamily="34" charset="0"/>
              </a:rPr>
              <a:t>previgenti</a:t>
            </a:r>
            <a:r>
              <a:rPr lang="fr-FR" altLang="it-IT" sz="2000" dirty="0" smtClean="0">
                <a:latin typeface="Arial Narrow" pitchFamily="34" charset="0"/>
              </a:rPr>
              <a:t>. </a:t>
            </a:r>
          </a:p>
          <a:p>
            <a:pPr marL="0" indent="0">
              <a:buFont typeface="Arial" charset="0"/>
              <a:buNone/>
            </a:pPr>
            <a:r>
              <a:rPr lang="fr-FR" altLang="it-IT" sz="2000" dirty="0" smtClean="0">
                <a:latin typeface="Arial Narrow" pitchFamily="34" charset="0"/>
              </a:rPr>
              <a:t>Sono </a:t>
            </a:r>
            <a:r>
              <a:rPr lang="fr-FR" altLang="it-IT" sz="2000" dirty="0" err="1" smtClean="0">
                <a:latin typeface="Arial Narrow" pitchFamily="34" charset="0"/>
              </a:rPr>
              <a:t>adottate</a:t>
            </a:r>
            <a:r>
              <a:rPr lang="fr-FR" altLang="it-IT" sz="2000" dirty="0" smtClean="0">
                <a:latin typeface="Arial Narrow" pitchFamily="34" charset="0"/>
              </a:rPr>
              <a:t> con </a:t>
            </a:r>
            <a:r>
              <a:rPr lang="fr-FR" altLang="it-IT" sz="2000" dirty="0" err="1" smtClean="0">
                <a:latin typeface="Arial Narrow" pitchFamily="34" charset="0"/>
              </a:rPr>
              <a:t>gradualità</a:t>
            </a:r>
            <a:r>
              <a:rPr lang="fr-FR" altLang="it-IT" sz="2000" dirty="0" smtClean="0">
                <a:latin typeface="Arial Narrow" pitchFamily="34" charset="0"/>
              </a:rPr>
              <a:t> a </a:t>
            </a:r>
            <a:r>
              <a:rPr lang="fr-FR" altLang="it-IT" sz="2000" dirty="0" err="1" smtClean="0">
                <a:latin typeface="Arial Narrow" pitchFamily="34" charset="0"/>
              </a:rPr>
              <a:t>partire</a:t>
            </a:r>
            <a:r>
              <a:rPr lang="fr-FR" altLang="it-IT" sz="2000" dirty="0" smtClean="0">
                <a:latin typeface="Arial Narrow" pitchFamily="34" charset="0"/>
              </a:rPr>
              <a:t> </a:t>
            </a:r>
            <a:r>
              <a:rPr lang="fr-FR" altLang="it-IT" sz="2000" dirty="0" err="1" smtClean="0">
                <a:latin typeface="Arial Narrow" pitchFamily="34" charset="0"/>
              </a:rPr>
              <a:t>dall’anno</a:t>
            </a:r>
            <a:r>
              <a:rPr lang="fr-FR" altLang="it-IT" sz="2000" dirty="0" smtClean="0">
                <a:latin typeface="Arial Narrow" pitchFamily="34" charset="0"/>
              </a:rPr>
              <a:t> </a:t>
            </a:r>
            <a:r>
              <a:rPr lang="fr-FR" altLang="it-IT" sz="2000" dirty="0" err="1" smtClean="0">
                <a:latin typeface="Arial Narrow" pitchFamily="34" charset="0"/>
              </a:rPr>
              <a:t>scolastico</a:t>
            </a:r>
            <a:r>
              <a:rPr lang="fr-FR" altLang="it-IT" sz="2000" dirty="0" smtClean="0">
                <a:latin typeface="Arial Narrow" pitchFamily="34" charset="0"/>
              </a:rPr>
              <a:t> 2012/13</a:t>
            </a:r>
          </a:p>
          <a:p>
            <a:pPr marL="0" indent="0">
              <a:buFont typeface="Arial" charset="0"/>
              <a:buNone/>
            </a:pPr>
            <a:r>
              <a:rPr lang="fr-FR" altLang="it-IT" sz="2000" b="1" dirty="0" smtClean="0">
                <a:latin typeface="Arial Narrow" pitchFamily="34" charset="0"/>
              </a:rPr>
              <a:t>Art. 2 </a:t>
            </a:r>
          </a:p>
          <a:p>
            <a:pPr marL="0" indent="0">
              <a:buFont typeface="Arial" charset="0"/>
              <a:buNone/>
            </a:pPr>
            <a:r>
              <a:rPr lang="it-IT" altLang="it-IT" sz="2000" dirty="0" smtClean="0">
                <a:latin typeface="Arial Narrow" panose="020B0606020202030204" pitchFamily="34" charset="0"/>
              </a:rPr>
              <a:t>Le discipline di insegnamento impartite nel primo ciclo di istruzione sono: italiano, lingua inglese e seconda lingua comunitaria, storia, geografia, matematica, scienze, musica, arte e immagine, educazione fisica, tecnologia. L’insegnamento di «Cittadinanza e Costituzione» è trasversale. L’insegnamento della Religione Cattolica è disciplinato dagli accordi concordatari.</a:t>
            </a:r>
          </a:p>
          <a:p>
            <a:pPr marL="0" indent="0">
              <a:buFont typeface="Arial" charset="0"/>
              <a:buNone/>
            </a:pPr>
            <a:r>
              <a:rPr lang="it-IT" altLang="it-IT" sz="2000" b="1" dirty="0" smtClean="0">
                <a:latin typeface="Arial Narrow" panose="020B0606020202030204" pitchFamily="34" charset="0"/>
              </a:rPr>
              <a:t>A parte la Religione cattolica, NON ci sono orari predeterminati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Indicazioni Nazionali 2012</a:t>
            </a:r>
          </a:p>
        </p:txBody>
      </p:sp>
      <p:sp>
        <p:nvSpPr>
          <p:cNvPr id="19763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A9B8F546-39B4-4D15-99B5-5A4BA081FED6}"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4219197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b="1" dirty="0" smtClean="0">
                <a:latin typeface="Arial Narrow" panose="020B0606020202030204" pitchFamily="34" charset="0"/>
              </a:rPr>
              <a:t>Il testo delle indicazioni è discorsivo. </a:t>
            </a:r>
          </a:p>
          <a:p>
            <a:pPr marL="0" indent="0">
              <a:buFont typeface="Arial" charset="0"/>
              <a:buNone/>
            </a:pPr>
            <a:r>
              <a:rPr lang="it-IT" altLang="it-IT" sz="2000" dirty="0" smtClean="0">
                <a:latin typeface="Arial Narrow" panose="020B0606020202030204" pitchFamily="34" charset="0"/>
              </a:rPr>
              <a:t>Cultura, scuola, persona ▪ la scuola nel nuovo scenario ▪ centralità della persona ▪ per una nuova cittadinanza ▪ per un nuovo umanesimo</a:t>
            </a:r>
          </a:p>
          <a:p>
            <a:pPr marL="0" indent="0">
              <a:buFont typeface="Arial" charset="0"/>
              <a:buNone/>
            </a:pPr>
            <a:r>
              <a:rPr lang="it-IT" altLang="it-IT" sz="2000" dirty="0" smtClean="0">
                <a:latin typeface="Arial Narrow" panose="020B0606020202030204" pitchFamily="34" charset="0"/>
              </a:rPr>
              <a:t>Finalità generali ▪ scuola, costituzione, Europa ▪ profilo dello studente ▪ Profilo delle competenze al termine del primo ciclo di istruzione </a:t>
            </a:r>
          </a:p>
          <a:p>
            <a:pPr marL="0" indent="0">
              <a:buFont typeface="Arial" charset="0"/>
              <a:buNone/>
            </a:pPr>
            <a:r>
              <a:rPr lang="it-IT" altLang="it-IT" sz="2000" dirty="0" smtClean="0">
                <a:latin typeface="Arial Narrow" panose="020B0606020202030204" pitchFamily="34" charset="0"/>
              </a:rPr>
              <a:t>L’organizzazione del curricolo ▪ dalle Indicazioni al curricolo ▪ aree disciplinari e discipline ▪ continuità ed unitarietà del curricolo ▪ traguardi per lo sviluppo delle competenze ▪ obiettivi di apprendimento ▪ valutazione ▪ certificazione delle competenze ▪ nuova scuola di tutti e di ciascuno ▪ comunità educativa – comunità professionale, cittadinanza </a:t>
            </a:r>
          </a:p>
          <a:p>
            <a:pPr marL="0" indent="0">
              <a:buFont typeface="Arial" charset="0"/>
              <a:buNone/>
            </a:pPr>
            <a:endParaRPr lang="it-IT" altLang="it-IT" sz="2400" dirty="0" smtClean="0"/>
          </a:p>
          <a:p>
            <a:pPr marL="0" indent="0">
              <a:buFont typeface="Arial" charset="0"/>
              <a:buNone/>
            </a:pPr>
            <a:endParaRPr lang="it-IT" altLang="it-IT" sz="2400" dirty="0" smtClean="0"/>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Indicazioni Nazionali 2012</a:t>
            </a:r>
          </a:p>
        </p:txBody>
      </p:sp>
      <p:sp>
        <p:nvSpPr>
          <p:cNvPr id="19866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9F79644-6470-4CF8-A144-D364615A9F57}"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2198129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2000" b="1" dirty="0" smtClean="0">
                <a:latin typeface="Arial Narrow" panose="020B0606020202030204" pitchFamily="34" charset="0"/>
              </a:rPr>
              <a:t>Articolazione</a:t>
            </a:r>
          </a:p>
          <a:p>
            <a:pPr marL="0" indent="0">
              <a:buFont typeface="Arial" charset="0"/>
              <a:buNone/>
            </a:pPr>
            <a:r>
              <a:rPr lang="it-IT" altLang="it-IT" sz="2000" b="1" dirty="0" smtClean="0">
                <a:latin typeface="Arial Narrow" panose="020B0606020202030204" pitchFamily="34" charset="0"/>
              </a:rPr>
              <a:t>Scuola dell’infanzia </a:t>
            </a:r>
            <a:r>
              <a:rPr lang="it-IT" altLang="it-IT" sz="2000" dirty="0" smtClean="0">
                <a:latin typeface="Arial Narrow" panose="020B0606020202030204" pitchFamily="34" charset="0"/>
              </a:rPr>
              <a:t>▪ i bambini, le famiglie, i docenti, l’ambiente di apprendimento ▪ i campi di esperienza (5) (il corpo e il movimento, immagini, suoni, colori) ▪ i traguardi per lo sviluppo della competenza</a:t>
            </a:r>
          </a:p>
          <a:p>
            <a:pPr marL="0" indent="0">
              <a:buFont typeface="Arial" charset="0"/>
              <a:buNone/>
            </a:pPr>
            <a:r>
              <a:rPr lang="it-IT" altLang="it-IT" sz="2000" b="1" dirty="0" smtClean="0">
                <a:latin typeface="Arial Narrow" panose="020B0606020202030204" pitchFamily="34" charset="0"/>
              </a:rPr>
              <a:t>Scuola del primo ciclo </a:t>
            </a:r>
            <a:r>
              <a:rPr lang="it-IT" altLang="it-IT" sz="2000" dirty="0" smtClean="0">
                <a:latin typeface="Arial Narrow" panose="020B0606020202030204" pitchFamily="34" charset="0"/>
              </a:rPr>
              <a:t>▪ il senso dell’esperienza educativa ▪ l’alfabetizzazione culturale di base ▪ Cittadinanza e Costituzione  ▪ L’ambiente di apprendimento </a:t>
            </a:r>
          </a:p>
          <a:p>
            <a:pPr marL="0" indent="0">
              <a:buFont typeface="Arial" charset="0"/>
              <a:buNone/>
            </a:pPr>
            <a:r>
              <a:rPr lang="it-IT" altLang="it-IT" sz="2000" dirty="0" smtClean="0">
                <a:latin typeface="Arial Narrow" panose="020B0606020202030204" pitchFamily="34" charset="0"/>
              </a:rPr>
              <a:t>Singole materie </a:t>
            </a:r>
          </a:p>
          <a:p>
            <a:pPr marL="0" indent="0">
              <a:buFont typeface="Arial" charset="0"/>
              <a:buNone/>
            </a:pPr>
            <a:r>
              <a:rPr lang="it-IT" altLang="it-IT" sz="2000" dirty="0" smtClean="0">
                <a:latin typeface="Arial Narrow" panose="020B0606020202030204" pitchFamily="34" charset="0"/>
              </a:rPr>
              <a:t>Presentazione – Specificità ▪ traguardi per lo sviluppo delle competenze al termine della scuola primaria ▪ obiettivi di apprendimento al termine della classe 3^ e 5^ della scuola primaria ▪ traguardi per lo sviluppo delle competenze, al termine della scuola secondaria di primo grado ▪ obiettivi di apprendimento al termine della scuola secondaria di primo grado</a:t>
            </a:r>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Indicazioni Nazionali 2012</a:t>
            </a:r>
          </a:p>
        </p:txBody>
      </p:sp>
      <p:sp>
        <p:nvSpPr>
          <p:cNvPr id="19968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E214F09-3D81-4286-B740-BCE82B32F631}"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2766896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400" b="1" dirty="0" smtClean="0">
                <a:latin typeface="Arial Narrow" panose="020B0606020202030204" pitchFamily="34" charset="0"/>
              </a:rPr>
              <a:t>Passaggi significativi</a:t>
            </a:r>
          </a:p>
          <a:p>
            <a:pPr marL="0" indent="0">
              <a:buFont typeface="Arial" charset="0"/>
              <a:buNone/>
            </a:pPr>
            <a:r>
              <a:rPr lang="it-IT" altLang="it-IT" sz="2000" dirty="0" smtClean="0">
                <a:latin typeface="Arial Narrow" panose="020B0606020202030204" pitchFamily="34" charset="0"/>
              </a:rPr>
              <a:t>“Il profilo descrive, in forma essenziale, le competenze riferite alle discipline di insegnamento e al pieno esercizio della cittadinanza che un ragazzo deve mostrare di possedere al termine del primo ciclo di istruzione. Il conseguimento delle competenze delineate nel profilo costituisce l’obiettivo generale del sistema educativo e formativo italiano:</a:t>
            </a:r>
          </a:p>
          <a:p>
            <a:pPr marL="0" indent="0">
              <a:buFont typeface="Arial" charset="0"/>
              <a:buNone/>
            </a:pPr>
            <a:r>
              <a:rPr lang="it-IT" altLang="it-IT" sz="2000" u="sng" dirty="0" smtClean="0">
                <a:latin typeface="Arial Narrow" panose="020B0606020202030204" pitchFamily="34" charset="0"/>
              </a:rPr>
              <a:t>Lo studente al termine del primo ciclo, attraverso gli apprendimenti sviluppati a scuola, lo studio personale, le esperienze educative vissute in famiglia e nella comunità, è in grado di iniziare ad affrontare in autonomia e con responsabilità, le situazioni di vita tipiche della propria età, riflettendo ed esprimendo la propria personalità in tutte le sue dimensioni</a:t>
            </a:r>
            <a:r>
              <a:rPr lang="it-IT" altLang="it-IT" sz="2000" dirty="0" smtClean="0">
                <a:latin typeface="Arial Narrow" panose="020B0606020202030204" pitchFamily="34" charset="0"/>
              </a:rPr>
              <a:t>.</a:t>
            </a:r>
            <a:endParaRPr lang="it-IT" altLang="it-IT" sz="20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Indicazioni Nazionali 2012</a:t>
            </a:r>
          </a:p>
        </p:txBody>
      </p:sp>
      <p:sp>
        <p:nvSpPr>
          <p:cNvPr id="20070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EB181A0-2CF1-48F4-84EE-162D71A2E05D}"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1947604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egnaposto contenuto 2"/>
          <p:cNvSpPr>
            <a:spLocks noGrp="1"/>
          </p:cNvSpPr>
          <p:nvPr>
            <p:ph idx="1"/>
          </p:nvPr>
        </p:nvSpPr>
        <p:spPr>
          <a:xfrm>
            <a:off x="1672005" y="1600201"/>
            <a:ext cx="7252188" cy="4525963"/>
          </a:xfrm>
        </p:spPr>
        <p:txBody>
          <a:bodyPr>
            <a:normAutofit/>
          </a:bodyPr>
          <a:lstStyle/>
          <a:p>
            <a:pPr>
              <a:defRPr/>
            </a:pPr>
            <a:r>
              <a:rPr lang="it-IT" sz="2000" dirty="0">
                <a:latin typeface="Arial Narrow" panose="020B0606020202030204" pitchFamily="34" charset="0"/>
              </a:rPr>
              <a:t>“le Indicazioni costituiscono il quadro di riferimento per la progettazione curricolare affidata alle scuole. Sono un testo aperto, che la comunità professionale è chiamata ad assumere e a contestualizzare, elaborando specifiche scelte relative a contenuti, metodi, organizzazione e valutazione coerenti con i traguardi formativi previsti dal documento nazionale”</a:t>
            </a:r>
          </a:p>
          <a:p>
            <a:pPr>
              <a:defRPr/>
            </a:pPr>
            <a:r>
              <a:rPr lang="it-IT" sz="2000" dirty="0">
                <a:latin typeface="Arial Narrow" panose="020B0606020202030204" pitchFamily="34" charset="0"/>
              </a:rPr>
              <a:t>“Ogni scuola predispone il curricolo all’interno del Piano dell’offerta formativa con riferimento al profilo dello studente al termine del primo ciclo di istruzione, ai traguardi per lo sviluppo delle competenze, agli obiettivi di apprendimento specifici per ogni disciplina”</a:t>
            </a:r>
          </a:p>
          <a:p>
            <a:pPr>
              <a:defRPr/>
            </a:pPr>
            <a:r>
              <a:rPr lang="it-IT" sz="2000" dirty="0">
                <a:latin typeface="Arial Narrow" panose="020B0606020202030204" pitchFamily="34" charset="0"/>
              </a:rPr>
              <a:t>“A partire dal curricolo di istituto, i docenti individuano le esperienze di apprendimento più efficaci, le scelte didattiche più significative, le strategie più idonee, con attenzione all’integrazione fra le discipline e alla loro possibile aggregazione in </a:t>
            </a:r>
            <a:r>
              <a:rPr lang="it-IT" sz="2000" dirty="0" smtClean="0">
                <a:latin typeface="Arial Narrow" panose="020B0606020202030204" pitchFamily="34" charset="0"/>
              </a:rPr>
              <a:t>aree»</a:t>
            </a:r>
            <a:endParaRPr lang="it-IT" sz="2000" dirty="0">
              <a:latin typeface="Arial Narrow" panose="020B0606020202030204" pitchFamily="34" charset="0"/>
            </a:endParaRPr>
          </a:p>
          <a:p>
            <a:pPr marL="0" indent="0">
              <a:buFont typeface="Arial" charset="0"/>
              <a:buNone/>
              <a:defRPr/>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latin typeface="Arial Narrow" pitchFamily="34" charset="0"/>
              </a:rPr>
              <a:t>Indicazioni Nazionali 2012</a:t>
            </a:r>
          </a:p>
        </p:txBody>
      </p:sp>
      <p:sp>
        <p:nvSpPr>
          <p:cNvPr id="2017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486699A-5C1C-41BF-AAC3-12F76A0577BE}"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Tree>
    <p:extLst>
      <p:ext uri="{BB962C8B-B14F-4D97-AF65-F5344CB8AC3E}">
        <p14:creationId xmlns:p14="http://schemas.microsoft.com/office/powerpoint/2010/main" val="1738953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2400" dirty="0" smtClean="0"/>
              <a:t>«Al termine della scuola dell’infanzia, della scuola primaria e della scuola secondaria di primo grado, vengono fissati i </a:t>
            </a:r>
            <a:r>
              <a:rPr lang="it-IT" altLang="it-IT" sz="2400" b="1" dirty="0" smtClean="0"/>
              <a:t>traguardi per lo sviluppo delle competenze </a:t>
            </a:r>
            <a:r>
              <a:rPr lang="it-IT" altLang="it-IT" sz="2400" dirty="0" smtClean="0"/>
              <a:t>relativi ai campi di esperienza ed alle discipline. Essi rappresentano dei riferimenti ineludibili per gli insegnanti, indicano piste culturali e didattiche da percorrere e aiutano a finalizzare l’azione educativa allo sviluppo integrale dell’allievo. Nella scuola del primo ciclo </a:t>
            </a:r>
            <a:r>
              <a:rPr lang="it-IT" altLang="it-IT" sz="2400" b="1" dirty="0" smtClean="0"/>
              <a:t>i traguardi costituiscono criteri per la valutazione delle competenze attese e, nella loro scansione temporale, sono prescrittivi</a:t>
            </a:r>
            <a:r>
              <a:rPr lang="it-IT" altLang="it-IT" sz="2400" dirty="0" smtClean="0"/>
              <a:t>, impegnando così le istituzione scolastiche affinché ogni alunno possa conseguirli, a garanzia dell’unità del sistema nazionale e della qualità del servizio»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latin typeface="Arial Narrow" pitchFamily="34" charset="0"/>
              </a:rPr>
              <a:t>Indicazioni Nazionali 2012</a:t>
            </a:r>
          </a:p>
        </p:txBody>
      </p:sp>
      <p:sp>
        <p:nvSpPr>
          <p:cNvPr id="2027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9F3D411-D5E9-4F50-9E8E-DBC77DF28064}"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1315807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dirty="0" smtClean="0">
                <a:latin typeface="Arial Narrow" panose="020B0606020202030204" pitchFamily="34" charset="0"/>
              </a:rPr>
              <a:t>«Gli </a:t>
            </a:r>
            <a:r>
              <a:rPr lang="it-IT" altLang="it-IT" sz="2000" b="1" dirty="0" smtClean="0">
                <a:latin typeface="Arial Narrow" panose="020B0606020202030204" pitchFamily="34" charset="0"/>
              </a:rPr>
              <a:t>obiettivi di apprendimento </a:t>
            </a:r>
            <a:r>
              <a:rPr lang="it-IT" altLang="it-IT" sz="2000" dirty="0" smtClean="0">
                <a:latin typeface="Arial Narrow" panose="020B0606020202030204" pitchFamily="34" charset="0"/>
              </a:rPr>
              <a:t>individuano campi del sapere, conoscenze e abilità ritenuti indispensabili al fine di raggiungere i traguardi per lo sviluppo delle competenze. Essi sono utilizzati dalle scuole e dai docenti nella loro attività di progettazione didattica, con attenzione alle condizioni di contesto, didattiche e organizzative mirando ad un insegnamento ricco ed efficace. Gli obiettivi sono organizzati in nuclei tematici e definiti in relazione a periodi didattici lunghi: l’intero triennio della scuola dell’infanzia, l’intero quinquennio della scuola primaria, l’intero triennio della scuola secondaria di primo grado. Per garantire una più efficace progressione degli apprendimenti nella scuola primaria gli obiettivi di italiano, lingua inglese e seconda lingua comunitaria, storia, geografia, matematica e scienze sono indicati anche al termine della terza classe».</a:t>
            </a:r>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latin typeface="Arial Narrow" pitchFamily="34" charset="0"/>
              </a:rPr>
              <a:t>Indicazioni Nazionali 2012</a:t>
            </a:r>
          </a:p>
        </p:txBody>
      </p:sp>
      <p:sp>
        <p:nvSpPr>
          <p:cNvPr id="2037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1CCC354-53E9-4436-83FD-A99A4A10CBF4}"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extLst>
      <p:ext uri="{BB962C8B-B14F-4D97-AF65-F5344CB8AC3E}">
        <p14:creationId xmlns:p14="http://schemas.microsoft.com/office/powerpoint/2010/main" val="2959657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sz="2400" b="1" dirty="0">
                <a:latin typeface="Arial Narrow" panose="020B0606020202030204" pitchFamily="34" charset="0"/>
              </a:rPr>
              <a:t>Certificazione delle competenze </a:t>
            </a:r>
            <a:endParaRPr lang="it-IT" sz="2400" dirty="0">
              <a:latin typeface="Arial Narrow" panose="020B0606020202030204" pitchFamily="34" charset="0"/>
            </a:endParaRPr>
          </a:p>
          <a:p>
            <a:pPr>
              <a:defRPr/>
            </a:pPr>
            <a:r>
              <a:rPr lang="it-IT" sz="2400" dirty="0">
                <a:latin typeface="Arial Narrow" panose="020B0606020202030204" pitchFamily="34" charset="0"/>
              </a:rPr>
              <a:t>La scuola finalizza il curricolo alla maturazione delle competenze previste nel profilo dello studente al termine del primo ciclo, fondamentali per la crescita personale e per la partecipazione sociale, e che saranno oggetto di certificazione</a:t>
            </a:r>
          </a:p>
          <a:p>
            <a:pPr>
              <a:defRPr/>
            </a:pPr>
            <a:r>
              <a:rPr lang="it-IT" sz="2400" dirty="0">
                <a:latin typeface="Arial Narrow" panose="020B0606020202030204" pitchFamily="34" charset="0"/>
              </a:rPr>
              <a:t>I modelli nazionali sono stati adottati con dm 3 ottobre 2017, n. 742.</a:t>
            </a:r>
          </a:p>
          <a:p>
            <a:pPr marL="0" indent="0">
              <a:buFont typeface="Arial" charset="0"/>
              <a:buNone/>
              <a:defRPr/>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latin typeface="Arial Narrow" pitchFamily="34" charset="0"/>
              </a:rPr>
              <a:t>Indicazioni Nazionali 2012</a:t>
            </a:r>
          </a:p>
        </p:txBody>
      </p:sp>
      <p:sp>
        <p:nvSpPr>
          <p:cNvPr id="2048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68F90F5-9540-46F4-BAC8-E53EB3D8D760}" type="slidenum">
              <a:rPr lang="it-IT" altLang="it-IT" sz="1200" smtClean="0">
                <a:solidFill>
                  <a:srgbClr val="898989"/>
                </a:solidFill>
              </a:rPr>
              <a:pPr>
                <a:spcBef>
                  <a:spcPct val="0"/>
                </a:spcBef>
                <a:buFontTx/>
                <a:buNone/>
              </a:pPr>
              <a:t>19</a:t>
            </a:fld>
            <a:endParaRPr lang="it-IT" altLang="it-IT" sz="1200" smtClean="0">
              <a:solidFill>
                <a:srgbClr val="898989"/>
              </a:solidFill>
            </a:endParaRPr>
          </a:p>
        </p:txBody>
      </p:sp>
    </p:spTree>
    <p:extLst>
      <p:ext uri="{BB962C8B-B14F-4D97-AF65-F5344CB8AC3E}">
        <p14:creationId xmlns:p14="http://schemas.microsoft.com/office/powerpoint/2010/main" val="1616515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it-IT" sz="4400" b="1" dirty="0">
              <a:latin typeface="Arial Narrow" pitchFamily="34" charset="0"/>
            </a:endParaRPr>
          </a:p>
        </p:txBody>
      </p:sp>
      <p:sp>
        <p:nvSpPr>
          <p:cNvPr id="186372"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743AE1B-CE13-448B-AEE3-8C5EB693FBCA}"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
        <p:nvSpPr>
          <p:cNvPr id="186373" name="Rectangle 4"/>
          <p:cNvSpPr>
            <a:spLocks noGrp="1" noChangeArrowheads="1"/>
          </p:cNvSpPr>
          <p:nvPr>
            <p:ph idx="1"/>
          </p:nvPr>
        </p:nvSpPr>
        <p:spPr>
          <a:xfrm>
            <a:off x="1672005" y="1508692"/>
            <a:ext cx="7252188" cy="4708981"/>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indent="0">
              <a:spcBef>
                <a:spcPct val="0"/>
              </a:spcBef>
              <a:buFont typeface="Arial" charset="0"/>
              <a:buNone/>
            </a:pPr>
            <a:r>
              <a:rPr lang="it-IT" altLang="it-IT" sz="2000" smtClean="0">
                <a:latin typeface="Arial" charset="0"/>
                <a:cs typeface="Times New Roman" pitchFamily="18" charset="0"/>
              </a:rPr>
              <a:t>Quella del secondo millennio è «una fase storica nella quale le dinamiche della produzione normativa italiana appaiono essere divenute, forse più che in passato, intense ed accelerate [… poiché la normazione è …] sottoposta ad incessanti rimaneggiamenti, ritocchi o sostituzioni, che si susseguono a ritmo frenetico. [ … ] Se a tanto si assomma l'intreccio, spesso difficile a dipanarsi, tra norme primarie, secondarie, regolazioni pattizie, disposizioni interne di vario genere e con variegata nomenclatura [ … ] ne scaturisce un quadro d'insieme la cui ricostruzione mette a dura prova l'interprete prima ancora che i funzionari amministrativi e gli operatori chiamati a dare applicazione al diritto oggettivo e scritto e finisce con l'alimentare sovrapposizioni, incertezze esegetiche, zone d'ombra e confusione»</a:t>
            </a:r>
            <a:r>
              <a:rPr lang="it-IT" altLang="it-IT" sz="2000" smtClean="0">
                <a:latin typeface="Arial" charset="0"/>
                <a:cs typeface="Arial" charset="0"/>
              </a:rPr>
              <a:t> </a:t>
            </a:r>
            <a:r>
              <a:rPr lang="it-IT" altLang="it-IT" smtClean="0">
                <a:latin typeface="Arial" charset="0"/>
                <a:cs typeface="Arial" charset="0"/>
              </a:rPr>
              <a:t/>
            </a:r>
            <a:br>
              <a:rPr lang="it-IT" altLang="it-IT" smtClean="0">
                <a:latin typeface="Arial" charset="0"/>
                <a:cs typeface="Arial" charset="0"/>
              </a:rPr>
            </a:br>
            <a:r>
              <a:rPr lang="it-IT" altLang="it-IT" sz="2000" smtClean="0">
                <a:latin typeface="Arial" charset="0"/>
                <a:cs typeface="Arial" charset="0"/>
              </a:rPr>
              <a:t>Sergio Auriemma</a:t>
            </a:r>
          </a:p>
        </p:txBody>
      </p:sp>
    </p:spTree>
    <p:extLst>
      <p:ext uri="{BB962C8B-B14F-4D97-AF65-F5344CB8AC3E}">
        <p14:creationId xmlns:p14="http://schemas.microsoft.com/office/powerpoint/2010/main" val="1696320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54066" y="-26988"/>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altLang="it-IT" sz="4400" dirty="0"/>
              <a:t>D </a:t>
            </a:r>
            <a:r>
              <a:rPr lang="it-IT" altLang="it-IT" sz="4400" dirty="0" err="1"/>
              <a:t>Lvo</a:t>
            </a:r>
            <a:r>
              <a:rPr lang="it-IT" altLang="it-IT" sz="4400" dirty="0"/>
              <a:t> 19.02.2004 </a:t>
            </a:r>
            <a:r>
              <a:rPr lang="it-IT" altLang="it-IT" sz="4400" dirty="0" err="1"/>
              <a:t>n.59</a:t>
            </a:r>
            <a:endParaRPr lang="it-IT" sz="4400" b="1" dirty="0">
              <a:latin typeface="Arial Narrow" pitchFamily="34" charset="0"/>
            </a:endParaRPr>
          </a:p>
        </p:txBody>
      </p:sp>
      <p:sp>
        <p:nvSpPr>
          <p:cNvPr id="187396"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78AFFF83-6677-4367-827D-1EEA93E6D65E}"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
        <p:nvSpPr>
          <p:cNvPr id="7" name="Oval 23"/>
          <p:cNvSpPr>
            <a:spLocks noChangeArrowheads="1"/>
          </p:cNvSpPr>
          <p:nvPr/>
        </p:nvSpPr>
        <p:spPr bwMode="auto">
          <a:xfrm>
            <a:off x="6050573" y="809626"/>
            <a:ext cx="930519" cy="720725"/>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it-IT" altLang="it-IT"/>
          </a:p>
        </p:txBody>
      </p:sp>
      <p:sp>
        <p:nvSpPr>
          <p:cNvPr id="8" name="Rectangle 2"/>
          <p:cNvSpPr>
            <a:spLocks noChangeArrowheads="1"/>
          </p:cNvSpPr>
          <p:nvPr/>
        </p:nvSpPr>
        <p:spPr bwMode="auto">
          <a:xfrm>
            <a:off x="375138" y="2636839"/>
            <a:ext cx="2327031"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it-IT" altLang="it-IT" sz="2800">
                <a:solidFill>
                  <a:srgbClr val="FF3300"/>
                </a:solidFill>
                <a:cs typeface="Arial" charset="0"/>
              </a:rPr>
              <a:t>PRIMO CICLO DI ISTRUZIONE</a:t>
            </a:r>
          </a:p>
        </p:txBody>
      </p:sp>
      <p:sp>
        <p:nvSpPr>
          <p:cNvPr id="187399" name="Freeform 3"/>
          <p:cNvSpPr>
            <a:spLocks/>
          </p:cNvSpPr>
          <p:nvPr/>
        </p:nvSpPr>
        <p:spPr bwMode="auto">
          <a:xfrm>
            <a:off x="2558562" y="1341438"/>
            <a:ext cx="930520" cy="5327650"/>
          </a:xfrm>
          <a:custGeom>
            <a:avLst/>
            <a:gdLst>
              <a:gd name="T0" fmla="*/ 1003755 w 234"/>
              <a:gd name="T1" fmla="*/ 0 h 2993"/>
              <a:gd name="T2" fmla="*/ 0 w 234"/>
              <a:gd name="T3" fmla="*/ 2824918 h 2993"/>
              <a:gd name="T4" fmla="*/ 1008063 w 234"/>
              <a:gd name="T5" fmla="*/ 5327650 h 2993"/>
              <a:gd name="T6" fmla="*/ 0 60000 65536"/>
              <a:gd name="T7" fmla="*/ 0 60000 65536"/>
              <a:gd name="T8" fmla="*/ 0 60000 65536"/>
            </a:gdLst>
            <a:ahLst/>
            <a:cxnLst>
              <a:cxn ang="T6">
                <a:pos x="T0" y="T1"/>
              </a:cxn>
              <a:cxn ang="T7">
                <a:pos x="T2" y="T3"/>
              </a:cxn>
              <a:cxn ang="T8">
                <a:pos x="T4" y="T5"/>
              </a:cxn>
            </a:cxnLst>
            <a:rect l="0" t="0" r="r" b="b"/>
            <a:pathLst>
              <a:path w="234" h="2993">
                <a:moveTo>
                  <a:pt x="233" y="0"/>
                </a:moveTo>
                <a:lnTo>
                  <a:pt x="0" y="1587"/>
                </a:lnTo>
                <a:lnTo>
                  <a:pt x="234" y="2993"/>
                </a:lnTo>
              </a:path>
            </a:pathLst>
          </a:custGeom>
          <a:noFill/>
          <a:ln w="9525">
            <a:solidFill>
              <a:srgbClr val="FF0000"/>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 name="Rectangle 4"/>
          <p:cNvSpPr>
            <a:spLocks noChangeArrowheads="1"/>
          </p:cNvSpPr>
          <p:nvPr/>
        </p:nvSpPr>
        <p:spPr bwMode="auto">
          <a:xfrm>
            <a:off x="5616820" y="4562475"/>
            <a:ext cx="18610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2^</a:t>
            </a:r>
          </a:p>
        </p:txBody>
      </p:sp>
      <p:sp>
        <p:nvSpPr>
          <p:cNvPr id="11" name="Rectangle 5"/>
          <p:cNvSpPr>
            <a:spLocks noChangeArrowheads="1"/>
          </p:cNvSpPr>
          <p:nvPr/>
        </p:nvSpPr>
        <p:spPr bwMode="auto">
          <a:xfrm>
            <a:off x="5616820" y="5138738"/>
            <a:ext cx="18610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1^</a:t>
            </a:r>
          </a:p>
        </p:txBody>
      </p:sp>
      <p:sp>
        <p:nvSpPr>
          <p:cNvPr id="12" name="Rectangle 6"/>
          <p:cNvSpPr>
            <a:spLocks noChangeArrowheads="1"/>
          </p:cNvSpPr>
          <p:nvPr/>
        </p:nvSpPr>
        <p:spPr bwMode="auto">
          <a:xfrm>
            <a:off x="5615355" y="4217988"/>
            <a:ext cx="18610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3^</a:t>
            </a:r>
          </a:p>
        </p:txBody>
      </p:sp>
      <p:sp>
        <p:nvSpPr>
          <p:cNvPr id="13" name="Rectangle 7"/>
          <p:cNvSpPr>
            <a:spLocks noChangeArrowheads="1"/>
          </p:cNvSpPr>
          <p:nvPr/>
        </p:nvSpPr>
        <p:spPr bwMode="auto">
          <a:xfrm>
            <a:off x="5616820" y="3554413"/>
            <a:ext cx="1861038" cy="323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4^</a:t>
            </a:r>
          </a:p>
        </p:txBody>
      </p:sp>
      <p:sp>
        <p:nvSpPr>
          <p:cNvPr id="14" name="Rectangle 8"/>
          <p:cNvSpPr>
            <a:spLocks noChangeArrowheads="1"/>
          </p:cNvSpPr>
          <p:nvPr/>
        </p:nvSpPr>
        <p:spPr bwMode="auto">
          <a:xfrm>
            <a:off x="5628543" y="3197225"/>
            <a:ext cx="1861038" cy="357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5^</a:t>
            </a:r>
          </a:p>
        </p:txBody>
      </p:sp>
      <p:sp>
        <p:nvSpPr>
          <p:cNvPr id="15" name="Rectangle 9"/>
          <p:cNvSpPr>
            <a:spLocks noChangeArrowheads="1"/>
          </p:cNvSpPr>
          <p:nvPr/>
        </p:nvSpPr>
        <p:spPr bwMode="auto">
          <a:xfrm>
            <a:off x="5616820" y="2403475"/>
            <a:ext cx="1861038" cy="32385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1^</a:t>
            </a:r>
          </a:p>
        </p:txBody>
      </p:sp>
      <p:sp>
        <p:nvSpPr>
          <p:cNvPr id="16" name="Rectangle 10"/>
          <p:cNvSpPr>
            <a:spLocks noChangeArrowheads="1"/>
          </p:cNvSpPr>
          <p:nvPr/>
        </p:nvSpPr>
        <p:spPr bwMode="auto">
          <a:xfrm>
            <a:off x="5616820" y="2078039"/>
            <a:ext cx="1861038" cy="325437"/>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2^</a:t>
            </a:r>
          </a:p>
        </p:txBody>
      </p:sp>
      <p:sp>
        <p:nvSpPr>
          <p:cNvPr id="17" name="Rectangle 11"/>
          <p:cNvSpPr>
            <a:spLocks noChangeArrowheads="1"/>
          </p:cNvSpPr>
          <p:nvPr/>
        </p:nvSpPr>
        <p:spPr bwMode="auto">
          <a:xfrm>
            <a:off x="5628543" y="1581150"/>
            <a:ext cx="1861038" cy="32385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r>
              <a:rPr lang="it-IT" altLang="it-IT" sz="2800">
                <a:cs typeface="Arial" charset="0"/>
              </a:rPr>
              <a:t>3^</a:t>
            </a:r>
          </a:p>
        </p:txBody>
      </p:sp>
      <p:sp>
        <p:nvSpPr>
          <p:cNvPr id="18" name="Text Box 12"/>
          <p:cNvSpPr txBox="1">
            <a:spLocks noChangeArrowheads="1"/>
          </p:cNvSpPr>
          <p:nvPr/>
        </p:nvSpPr>
        <p:spPr bwMode="auto">
          <a:xfrm>
            <a:off x="3489082" y="3716339"/>
            <a:ext cx="163698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sz="2000">
                <a:solidFill>
                  <a:srgbClr val="2010EA"/>
                </a:solidFill>
              </a:rPr>
              <a:t>Scuola</a:t>
            </a:r>
          </a:p>
          <a:p>
            <a:r>
              <a:rPr lang="it-IT" altLang="it-IT" sz="2000">
                <a:solidFill>
                  <a:srgbClr val="2010EA"/>
                </a:solidFill>
              </a:rPr>
              <a:t>Primaria</a:t>
            </a:r>
          </a:p>
          <a:p>
            <a:r>
              <a:rPr lang="it-IT" altLang="it-IT" sz="2000">
                <a:solidFill>
                  <a:srgbClr val="2010EA"/>
                </a:solidFill>
              </a:rPr>
              <a:t>(elementare)</a:t>
            </a:r>
          </a:p>
        </p:txBody>
      </p:sp>
      <p:sp>
        <p:nvSpPr>
          <p:cNvPr id="19" name="Freeform 13"/>
          <p:cNvSpPr>
            <a:spLocks/>
          </p:cNvSpPr>
          <p:nvPr/>
        </p:nvSpPr>
        <p:spPr bwMode="auto">
          <a:xfrm>
            <a:off x="4885593" y="3068638"/>
            <a:ext cx="400050" cy="2449512"/>
          </a:xfrm>
          <a:custGeom>
            <a:avLst/>
            <a:gdLst>
              <a:gd name="T0" fmla="*/ 431972 w 306"/>
              <a:gd name="T1" fmla="*/ 0 h 1543"/>
              <a:gd name="T2" fmla="*/ 0 w 306"/>
              <a:gd name="T3" fmla="*/ 884237 h 1543"/>
              <a:gd name="T4" fmla="*/ 433388 w 306"/>
              <a:gd name="T5" fmla="*/ 2449512 h 1543"/>
              <a:gd name="T6" fmla="*/ 0 60000 65536"/>
              <a:gd name="T7" fmla="*/ 0 60000 65536"/>
              <a:gd name="T8" fmla="*/ 0 60000 65536"/>
            </a:gdLst>
            <a:ahLst/>
            <a:cxnLst>
              <a:cxn ang="T6">
                <a:pos x="T0" y="T1"/>
              </a:cxn>
              <a:cxn ang="T7">
                <a:pos x="T2" y="T3"/>
              </a:cxn>
              <a:cxn ang="T8">
                <a:pos x="T4" y="T5"/>
              </a:cxn>
            </a:cxnLst>
            <a:rect l="0" t="0" r="r" b="b"/>
            <a:pathLst>
              <a:path w="306" h="1543">
                <a:moveTo>
                  <a:pt x="305" y="0"/>
                </a:moveTo>
                <a:lnTo>
                  <a:pt x="0" y="557"/>
                </a:lnTo>
                <a:lnTo>
                  <a:pt x="306" y="1543"/>
                </a:lnTo>
              </a:path>
            </a:pathLst>
          </a:custGeom>
          <a:noFill/>
          <a:ln w="9525">
            <a:solidFill>
              <a:srgbClr val="2010EA"/>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0" name="Text Box 14"/>
          <p:cNvSpPr txBox="1">
            <a:spLocks noChangeArrowheads="1"/>
          </p:cNvSpPr>
          <p:nvPr/>
        </p:nvSpPr>
        <p:spPr bwMode="auto">
          <a:xfrm>
            <a:off x="3622431" y="1557339"/>
            <a:ext cx="148309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sz="2000"/>
              <a:t>Scuola</a:t>
            </a:r>
          </a:p>
          <a:p>
            <a:r>
              <a:rPr lang="it-IT" altLang="it-IT" sz="2000"/>
              <a:t>Secondaria</a:t>
            </a:r>
          </a:p>
          <a:p>
            <a:r>
              <a:rPr lang="it-IT" altLang="it-IT" sz="2000"/>
              <a:t>di 1° grado</a:t>
            </a:r>
          </a:p>
          <a:p>
            <a:r>
              <a:rPr lang="it-IT" altLang="it-IT" sz="2000"/>
              <a:t>(media)</a:t>
            </a:r>
          </a:p>
        </p:txBody>
      </p:sp>
      <p:sp>
        <p:nvSpPr>
          <p:cNvPr id="21" name="Freeform 15"/>
          <p:cNvSpPr>
            <a:spLocks/>
          </p:cNvSpPr>
          <p:nvPr/>
        </p:nvSpPr>
        <p:spPr bwMode="auto">
          <a:xfrm>
            <a:off x="5084885" y="1341438"/>
            <a:ext cx="199292" cy="1439862"/>
          </a:xfrm>
          <a:custGeom>
            <a:avLst/>
            <a:gdLst>
              <a:gd name="T0" fmla="*/ 215900 w 161"/>
              <a:gd name="T1" fmla="*/ 0 h 1088"/>
              <a:gd name="T2" fmla="*/ 0 w 161"/>
              <a:gd name="T3" fmla="*/ 747722 h 1088"/>
              <a:gd name="T4" fmla="*/ 214559 w 161"/>
              <a:gd name="T5" fmla="*/ 1439862 h 1088"/>
              <a:gd name="T6" fmla="*/ 0 60000 65536"/>
              <a:gd name="T7" fmla="*/ 0 60000 65536"/>
              <a:gd name="T8" fmla="*/ 0 60000 65536"/>
            </a:gdLst>
            <a:ahLst/>
            <a:cxnLst>
              <a:cxn ang="T6">
                <a:pos x="T0" y="T1"/>
              </a:cxn>
              <a:cxn ang="T7">
                <a:pos x="T2" y="T3"/>
              </a:cxn>
              <a:cxn ang="T8">
                <a:pos x="T4" y="T5"/>
              </a:cxn>
            </a:cxnLst>
            <a:rect l="0" t="0" r="r" b="b"/>
            <a:pathLst>
              <a:path w="161" h="1088">
                <a:moveTo>
                  <a:pt x="161" y="0"/>
                </a:moveTo>
                <a:lnTo>
                  <a:pt x="0" y="565"/>
                </a:lnTo>
                <a:lnTo>
                  <a:pt x="160" y="1088"/>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2" name="Text Box 17"/>
          <p:cNvSpPr txBox="1">
            <a:spLocks noChangeArrowheads="1"/>
          </p:cNvSpPr>
          <p:nvPr/>
        </p:nvSpPr>
        <p:spPr bwMode="auto">
          <a:xfrm>
            <a:off x="6096000" y="836613"/>
            <a:ext cx="9669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a:t>Esame</a:t>
            </a:r>
          </a:p>
          <a:p>
            <a:r>
              <a:rPr lang="it-IT" altLang="it-IT"/>
              <a:t>di Stato</a:t>
            </a:r>
          </a:p>
        </p:txBody>
      </p:sp>
      <p:sp>
        <p:nvSpPr>
          <p:cNvPr id="23" name="Text Box 18"/>
          <p:cNvSpPr txBox="1">
            <a:spLocks noChangeArrowheads="1"/>
          </p:cNvSpPr>
          <p:nvPr/>
        </p:nvSpPr>
        <p:spPr bwMode="auto">
          <a:xfrm>
            <a:off x="3637085" y="5521326"/>
            <a:ext cx="144926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it-IT" altLang="it-IT" sz="2000">
                <a:solidFill>
                  <a:srgbClr val="22C426"/>
                </a:solidFill>
              </a:rPr>
              <a:t>Scuola</a:t>
            </a:r>
          </a:p>
          <a:p>
            <a:r>
              <a:rPr lang="it-IT" altLang="it-IT" sz="2000">
                <a:solidFill>
                  <a:srgbClr val="22C426"/>
                </a:solidFill>
              </a:rPr>
              <a:t>dell’Infanzia</a:t>
            </a:r>
          </a:p>
          <a:p>
            <a:r>
              <a:rPr lang="it-IT" altLang="it-IT" sz="2000">
                <a:solidFill>
                  <a:srgbClr val="22C426"/>
                </a:solidFill>
              </a:rPr>
              <a:t>(materna)</a:t>
            </a:r>
          </a:p>
        </p:txBody>
      </p:sp>
      <p:sp>
        <p:nvSpPr>
          <p:cNvPr id="24" name="Rectangle 19"/>
          <p:cNvSpPr>
            <a:spLocks noChangeArrowheads="1"/>
          </p:cNvSpPr>
          <p:nvPr/>
        </p:nvSpPr>
        <p:spPr bwMode="auto">
          <a:xfrm>
            <a:off x="5616820" y="6083300"/>
            <a:ext cx="1861038" cy="215900"/>
          </a:xfrm>
          <a:prstGeom prst="rect">
            <a:avLst/>
          </a:prstGeom>
          <a:solidFill>
            <a:srgbClr val="22C42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endParaRPr lang="it-IT" altLang="it-IT" sz="2800">
              <a:cs typeface="Arial" charset="0"/>
            </a:endParaRPr>
          </a:p>
        </p:txBody>
      </p:sp>
      <p:sp>
        <p:nvSpPr>
          <p:cNvPr id="25" name="Rectangle 20"/>
          <p:cNvSpPr>
            <a:spLocks noChangeArrowheads="1"/>
          </p:cNvSpPr>
          <p:nvPr/>
        </p:nvSpPr>
        <p:spPr bwMode="auto">
          <a:xfrm>
            <a:off x="5616820" y="5867400"/>
            <a:ext cx="1861038" cy="215900"/>
          </a:xfrm>
          <a:prstGeom prst="rect">
            <a:avLst/>
          </a:prstGeom>
          <a:solidFill>
            <a:srgbClr val="22C42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endParaRPr lang="it-IT" altLang="it-IT" sz="2800">
              <a:cs typeface="Arial" charset="0"/>
            </a:endParaRPr>
          </a:p>
        </p:txBody>
      </p:sp>
      <p:sp>
        <p:nvSpPr>
          <p:cNvPr id="26" name="Rectangle 21"/>
          <p:cNvSpPr>
            <a:spLocks noChangeArrowheads="1"/>
          </p:cNvSpPr>
          <p:nvPr/>
        </p:nvSpPr>
        <p:spPr bwMode="auto">
          <a:xfrm>
            <a:off x="5616820" y="5661025"/>
            <a:ext cx="1861038" cy="196850"/>
          </a:xfrm>
          <a:prstGeom prst="rect">
            <a:avLst/>
          </a:prstGeom>
          <a:solidFill>
            <a:srgbClr val="22C42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pPr>
            <a:endParaRPr lang="it-IT" altLang="it-IT" sz="2800">
              <a:cs typeface="Arial" charset="0"/>
            </a:endParaRPr>
          </a:p>
        </p:txBody>
      </p:sp>
    </p:spTree>
    <p:extLst>
      <p:ext uri="{BB962C8B-B14F-4D97-AF65-F5344CB8AC3E}">
        <p14:creationId xmlns:p14="http://schemas.microsoft.com/office/powerpoint/2010/main" val="3417937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horizontal)">
                                      <p:cBhvr>
                                        <p:cTn id="15" dur="500"/>
                                        <p:tgtEl>
                                          <p:spTgt spid="2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linds(horizontal)">
                                      <p:cBhvr>
                                        <p:cTn id="18" dur="500"/>
                                        <p:tgtEl>
                                          <p:spTgt spid="2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linds(horizontal)">
                                      <p:cBhvr>
                                        <p:cTn id="21" dur="500"/>
                                        <p:tgtEl>
                                          <p:spTgt spid="2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linds(horizontal)">
                                      <p:cBhvr>
                                        <p:cTn id="26" dur="500"/>
                                        <p:tgtEl>
                                          <p:spTgt spid="1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linds(horizontal)">
                                      <p:cBhvr>
                                        <p:cTn id="29" dur="500"/>
                                        <p:tgtEl>
                                          <p:spTgt spid="1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linds(horizontal)">
                                      <p:cBhvr>
                                        <p:cTn id="35" dur="500"/>
                                        <p:tgtEl>
                                          <p:spTgt spid="1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linds(horizontal)">
                                      <p:cBhvr>
                                        <p:cTn id="49" dur="500"/>
                                        <p:tgtEl>
                                          <p:spTgt spid="20"/>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linds(horizontal)">
                                      <p:cBhvr>
                                        <p:cTn id="55" dur="500"/>
                                        <p:tgtEl>
                                          <p:spTgt spid="15"/>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linds(horizontal)">
                                      <p:cBhvr>
                                        <p:cTn id="58" dur="500"/>
                                        <p:tgtEl>
                                          <p:spTgt spid="16"/>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blinds(horizontal)">
                                      <p:cBhvr>
                                        <p:cTn id="61" dur="500"/>
                                        <p:tgtEl>
                                          <p:spTgt spid="1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additive="base">
                                        <p:cTn id="66" dur="500" fill="hold"/>
                                        <p:tgtEl>
                                          <p:spTgt spid="22"/>
                                        </p:tgtEl>
                                        <p:attrNameLst>
                                          <p:attrName>ppt_x</p:attrName>
                                        </p:attrNameLst>
                                      </p:cBhvr>
                                      <p:tavLst>
                                        <p:tav tm="0">
                                          <p:val>
                                            <p:strVal val="#ppt_x"/>
                                          </p:val>
                                        </p:tav>
                                        <p:tav tm="100000">
                                          <p:val>
                                            <p:strVal val="#ppt_x"/>
                                          </p:val>
                                        </p:tav>
                                      </p:tavLst>
                                    </p:anim>
                                    <p:anim calcmode="lin" valueType="num">
                                      <p:cBhvr additive="base">
                                        <p:cTn id="67" dur="500" fill="hold"/>
                                        <p:tgtEl>
                                          <p:spTgt spid="2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ppt_x"/>
                                          </p:val>
                                        </p:tav>
                                        <p:tav tm="100000">
                                          <p:val>
                                            <p:strVal val="#ppt_x"/>
                                          </p:val>
                                        </p:tav>
                                      </p:tavLst>
                                    </p:anim>
                                    <p:anim calcmode="lin" valueType="num">
                                      <p:cBhvr additive="base">
                                        <p:cTn id="7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0" grpId="0" animBg="1"/>
      <p:bldP spid="11" grpId="0" animBg="1"/>
      <p:bldP spid="12" grpId="0" animBg="1"/>
      <p:bldP spid="13" grpId="0" animBg="1"/>
      <p:bldP spid="14" grpId="0" animBg="1"/>
      <p:bldP spid="15" grpId="0" animBg="1"/>
      <p:bldP spid="16" grpId="0" animBg="1"/>
      <p:bldP spid="17" grpId="0" animBg="1"/>
      <p:bldP spid="18" grpId="0"/>
      <p:bldP spid="19" grpId="0" animBg="1"/>
      <p:bldP spid="20" grpId="0"/>
      <p:bldP spid="21" grpId="0" animBg="1"/>
      <p:bldP spid="22" grpId="0"/>
      <p:bldP spid="23" grpId="0"/>
      <p:bldP spid="24"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2400" dirty="0" smtClean="0">
                <a:latin typeface="Arial Narrow" pitchFamily="34" charset="0"/>
              </a:rPr>
              <a:t>Revisione dell'assetto ordinamentale, organizzativo e didattico della scuola dell'infanzia e del primo ciclo di istruzione ai sensi dell'articolo 64, comma 4, del decreto-legge 25 giugno 2008, n. 112, convertito, con modificazioni, dalla legge 6 agosto 2008, n. 133.</a:t>
            </a:r>
          </a:p>
          <a:p>
            <a:pPr>
              <a:defRPr/>
            </a:pPr>
            <a:r>
              <a:rPr lang="it-IT" altLang="it-IT" sz="2400" dirty="0" smtClean="0">
                <a:latin typeface="Arial Narrow" pitchFamily="34" charset="0"/>
              </a:rPr>
              <a:t>Piano programmatico di interventi  e  misure finalizzati ad un più razionale utilizzo delle risorse  umane  e strumentali disponibili e ad una maggiore efficacia ed efficienza del sistema scolastico</a:t>
            </a:r>
          </a:p>
          <a:p>
            <a:pPr>
              <a:defRPr/>
            </a:pPr>
            <a:r>
              <a:rPr lang="it-IT" altLang="it-IT" sz="2400" dirty="0" smtClean="0">
                <a:latin typeface="Arial Narrow" pitchFamily="34" charset="0"/>
              </a:rPr>
              <a:t>Ritorno al cd «maestro unico»</a:t>
            </a:r>
          </a:p>
          <a:p>
            <a:pPr>
              <a:defRPr/>
            </a:pPr>
            <a:r>
              <a:rPr lang="it-IT" altLang="it-IT" sz="2400" dirty="0" smtClean="0">
                <a:latin typeface="Arial Narrow" pitchFamily="34" charset="0"/>
              </a:rPr>
              <a:t>Cancellazione del «modulo»</a:t>
            </a:r>
          </a:p>
          <a:p>
            <a:pPr>
              <a:defRPr/>
            </a:pPr>
            <a:r>
              <a:rPr lang="it-IT" altLang="it-IT" sz="2400" dirty="0" smtClean="0">
                <a:latin typeface="Arial Narrow" pitchFamily="34" charset="0"/>
              </a:rPr>
              <a:t>Previsione di una revisione delle Indicazioni Nazionali, per armonizzare le Indicazioni Moratti e Fioroni</a:t>
            </a:r>
          </a:p>
          <a:p>
            <a:pPr marL="0" indent="0">
              <a:buFont typeface="Arial" charset="0"/>
              <a:buNone/>
              <a:defRPr/>
            </a:pPr>
            <a:endParaRPr lang="it-IT" altLang="it-IT" sz="24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600" b="1" dirty="0">
                <a:latin typeface="Arial Narrow" pitchFamily="34" charset="0"/>
              </a:rPr>
              <a:t>La revisione organizzativa del I ciclo</a:t>
            </a:r>
          </a:p>
        </p:txBody>
      </p:sp>
      <p:sp>
        <p:nvSpPr>
          <p:cNvPr id="1884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ACDDFC5-B936-45A7-85C0-CC681AD95130}"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110427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defRPr/>
            </a:pPr>
            <a:r>
              <a:rPr lang="it-IT" altLang="it-IT" sz="2400" b="1" dirty="0" smtClean="0">
                <a:latin typeface="Arial Narrow" pitchFamily="34" charset="0"/>
              </a:rPr>
              <a:t>Scuola dell'infanzia</a:t>
            </a:r>
          </a:p>
          <a:p>
            <a:pPr>
              <a:defRPr/>
            </a:pPr>
            <a:r>
              <a:rPr lang="it-IT" altLang="it-IT" sz="2400" dirty="0" smtClean="0">
                <a:latin typeface="Arial Narrow" pitchFamily="34" charset="0"/>
              </a:rPr>
              <a:t>accoglie bambini di età compresa tra i tre  e  i  cinque  anni  compiuti  entro  il  31  dicembre  dell'anno scolastico di riferimento</a:t>
            </a:r>
          </a:p>
          <a:p>
            <a:pPr>
              <a:defRPr/>
            </a:pPr>
            <a:r>
              <a:rPr lang="it-IT" altLang="it-IT" sz="2400" dirty="0">
                <a:latin typeface="Arial Narrow" pitchFamily="34" charset="0"/>
              </a:rPr>
              <a:t>p</a:t>
            </a:r>
            <a:r>
              <a:rPr lang="it-IT" altLang="it-IT" sz="2400" dirty="0" smtClean="0">
                <a:latin typeface="Arial Narrow" pitchFamily="34" charset="0"/>
              </a:rPr>
              <a:t>uò accogliere bambini «</a:t>
            </a:r>
            <a:r>
              <a:rPr lang="it-IT" altLang="it-IT" sz="2400" dirty="0" err="1" smtClean="0">
                <a:latin typeface="Arial Narrow" pitchFamily="34" charset="0"/>
              </a:rPr>
              <a:t>anticipatari</a:t>
            </a:r>
            <a:r>
              <a:rPr lang="it-IT" altLang="it-IT" sz="2400" dirty="0" smtClean="0">
                <a:latin typeface="Arial Narrow" pitchFamily="34" charset="0"/>
              </a:rPr>
              <a:t>», che compiono tre anni di età</a:t>
            </a:r>
            <a:r>
              <a:rPr lang="it-IT" altLang="it-IT" sz="2400" dirty="0">
                <a:latin typeface="Arial Narrow" pitchFamily="34" charset="0"/>
              </a:rPr>
              <a:t> </a:t>
            </a:r>
            <a:r>
              <a:rPr lang="it-IT" altLang="it-IT" sz="2400" dirty="0" smtClean="0">
                <a:latin typeface="Arial Narrow" pitchFamily="34" charset="0"/>
              </a:rPr>
              <a:t>entro  il  30  aprile, a condizione di avere: a) </a:t>
            </a:r>
            <a:r>
              <a:rPr lang="it-IT" sz="2400" dirty="0" smtClean="0">
                <a:latin typeface="Arial Narrow" panose="020B0606020202030204" pitchFamily="34" charset="0"/>
              </a:rPr>
              <a:t>disponibilità dei posti; b) accertamento dell'avvenuto esaurimento di eventuali liste di attesa; c) disponibilità di locali…  tali da rispondere alle diverse esigenze dei bambini di età inferiore a tre anni; d) valutazione pedagogica e didattica, da parte del collegio dei docenti, dei tempi e delle modalità dell‘accoglienza.</a:t>
            </a:r>
          </a:p>
          <a:p>
            <a:pPr>
              <a:defRPr/>
            </a:pPr>
            <a:r>
              <a:rPr lang="it-IT" sz="2400" dirty="0" smtClean="0">
                <a:latin typeface="Arial Narrow" panose="020B0606020202030204" pitchFamily="34" charset="0"/>
              </a:rPr>
              <a:t>previo accordo in sede di Conferenza unificata, si prosegue all'attivazione delle «sezioni primavera»</a:t>
            </a: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a:t>
            </a:r>
          </a:p>
        </p:txBody>
      </p:sp>
      <p:sp>
        <p:nvSpPr>
          <p:cNvPr id="1894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C0B4BA7-5795-418A-A156-63DA78D0B50B}"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3099206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400" b="1" smtClean="0">
                <a:latin typeface="Arial Narrow" pitchFamily="34" charset="0"/>
              </a:rPr>
              <a:t>Scuola dell’infanzia:</a:t>
            </a:r>
          </a:p>
          <a:p>
            <a:pPr marL="0" indent="0">
              <a:buFont typeface="Arial" charset="0"/>
              <a:buNone/>
            </a:pPr>
            <a:r>
              <a:rPr lang="it-IT" altLang="it-IT" sz="2400" b="1" smtClean="0">
                <a:latin typeface="Arial Narrow" pitchFamily="34" charset="0"/>
              </a:rPr>
              <a:t>Orario di funzionamento</a:t>
            </a:r>
          </a:p>
          <a:p>
            <a:pPr marL="0" indent="0">
              <a:buFont typeface="Arial" charset="0"/>
              <a:buNone/>
            </a:pPr>
            <a:r>
              <a:rPr lang="it-IT" altLang="it-IT" sz="2400" smtClean="0"/>
              <a:t>40 ore settimanali, con possibilità di estensione fino a 50 ore. Permane la possibilità  di chiedere, da parte delle famiglie, un tempo scuola ridotto, limitato alla sola fascia del mattino, per complessive 25 ore settimanali.</a:t>
            </a:r>
            <a:r>
              <a:rPr lang="it-IT" altLang="it-IT" sz="2400" b="1" smtClean="0">
                <a:latin typeface="Arial Narrow" pitchFamily="34" charset="0"/>
              </a:rPr>
              <a:t>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a:t>
            </a:r>
          </a:p>
        </p:txBody>
      </p:sp>
      <p:sp>
        <p:nvSpPr>
          <p:cNvPr id="19046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BE41E18-DC2A-4DC9-A5B6-4CFFD4874615}"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2693711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2400" b="1" smtClean="0">
                <a:latin typeface="Arial Narrow" pitchFamily="34" charset="0"/>
              </a:rPr>
              <a:t>Scuola primaria</a:t>
            </a:r>
          </a:p>
          <a:p>
            <a:pPr marL="0" indent="0">
              <a:buFont typeface="Arial" charset="0"/>
              <a:buNone/>
            </a:pPr>
            <a:r>
              <a:rPr lang="it-IT" altLang="it-IT" sz="2400" b="1" smtClean="0">
                <a:latin typeface="Arial Narrow" pitchFamily="34" charset="0"/>
              </a:rPr>
              <a:t>Iscrizioni</a:t>
            </a:r>
          </a:p>
          <a:p>
            <a:pPr marL="0" indent="0">
              <a:buFont typeface="Arial" charset="0"/>
              <a:buNone/>
            </a:pPr>
            <a:r>
              <a:rPr lang="it-IT" altLang="it-IT" sz="2400" smtClean="0"/>
              <a:t>Sono iscritti i bambini che compiono sei anni entro il 31 dicembre dell'anno scolastico di riferimento e  possono, essere iscritti alla scuola primaria, su richiesta delle famiglie, i bambini che compiono sei anni entro il 30 aprile.</a:t>
            </a:r>
            <a:endParaRPr lang="it-IT" altLang="it-IT" sz="2400" b="1" smtClean="0">
              <a:latin typeface="Arial Narrow" pitchFamily="34" charset="0"/>
            </a:endParaRPr>
          </a:p>
          <a:p>
            <a:pPr marL="0" indent="0">
              <a:buFont typeface="Arial" charset="0"/>
              <a:buNone/>
            </a:pPr>
            <a:r>
              <a:rPr lang="it-IT" altLang="it-IT" sz="2400" b="1" smtClean="0">
                <a:latin typeface="Arial Narrow" pitchFamily="34" charset="0"/>
              </a:rPr>
              <a:t>Tempo scuola</a:t>
            </a:r>
          </a:p>
          <a:p>
            <a:pPr marL="0" indent="0">
              <a:buFont typeface="Arial" charset="0"/>
              <a:buNone/>
            </a:pPr>
            <a:r>
              <a:rPr lang="it-IT" altLang="it-IT" sz="2400" smtClean="0"/>
              <a:t>24, 27, e sino a 30 ore, nei limiti delle risorse dell'organico assegnato</a:t>
            </a:r>
          </a:p>
          <a:p>
            <a:pPr marL="0" indent="0">
              <a:buFont typeface="Arial" charset="0"/>
              <a:buNone/>
            </a:pPr>
            <a:r>
              <a:rPr lang="it-IT" altLang="it-IT" sz="2400" smtClean="0">
                <a:latin typeface="Arial Narrow" pitchFamily="34" charset="0"/>
              </a:rPr>
              <a:t>Confermato</a:t>
            </a:r>
            <a:r>
              <a:rPr lang="it-IT" altLang="it-IT" sz="2400" b="1" smtClean="0">
                <a:latin typeface="Arial Narrow" pitchFamily="34" charset="0"/>
              </a:rPr>
              <a:t> </a:t>
            </a:r>
            <a:r>
              <a:rPr lang="it-IT" altLang="it-IT" sz="2400" smtClean="0"/>
              <a:t>il modello delle 40 ore, corrispondente al tempo pieno.</a:t>
            </a:r>
            <a:endParaRPr lang="it-IT" altLang="it-IT" sz="2400" b="1"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a:t>
            </a:r>
          </a:p>
        </p:txBody>
      </p:sp>
      <p:sp>
        <p:nvSpPr>
          <p:cNvPr id="19149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A20E6BF-097C-458E-91D1-62CA1B07D7D2}"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115216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2400" b="1" smtClean="0">
                <a:latin typeface="Arial Narrow" pitchFamily="34" charset="0"/>
              </a:rPr>
              <a:t>I modelli orari:</a:t>
            </a:r>
          </a:p>
          <a:p>
            <a:pPr marL="0" indent="0">
              <a:buFont typeface="Arial" charset="0"/>
              <a:buNone/>
            </a:pPr>
            <a:r>
              <a:rPr lang="it-IT" altLang="it-IT" sz="2400" b="1" smtClean="0">
                <a:latin typeface="Arial Narrow" pitchFamily="34" charset="0"/>
              </a:rPr>
              <a:t>24 ore, </a:t>
            </a:r>
            <a:r>
              <a:rPr lang="it-IT" altLang="it-IT" sz="2400" smtClean="0">
                <a:latin typeface="Arial Narrow" pitchFamily="34" charset="0"/>
              </a:rPr>
              <a:t>corrisponde al modello a «maestro unico»</a:t>
            </a:r>
          </a:p>
          <a:p>
            <a:pPr marL="0" indent="0">
              <a:buFont typeface="Arial" charset="0"/>
              <a:buNone/>
            </a:pPr>
            <a:r>
              <a:rPr lang="it-IT" altLang="it-IT" sz="2400" b="1" smtClean="0">
                <a:latin typeface="Arial Narrow" pitchFamily="34" charset="0"/>
              </a:rPr>
              <a:t>27 ore, </a:t>
            </a:r>
            <a:r>
              <a:rPr lang="it-IT" altLang="it-IT" sz="2400" smtClean="0">
                <a:latin typeface="Arial Narrow" pitchFamily="34" charset="0"/>
              </a:rPr>
              <a:t>è il modello standard previsto dalla Moratti</a:t>
            </a:r>
          </a:p>
          <a:p>
            <a:pPr marL="0" indent="0">
              <a:buFont typeface="Arial" charset="0"/>
              <a:buNone/>
            </a:pPr>
            <a:r>
              <a:rPr lang="it-IT" altLang="it-IT" sz="2400" b="1" smtClean="0">
                <a:latin typeface="Arial Narrow" pitchFamily="34" charset="0"/>
              </a:rPr>
              <a:t>30 ore</a:t>
            </a:r>
            <a:r>
              <a:rPr lang="it-IT" altLang="it-IT" sz="2400" smtClean="0">
                <a:latin typeface="Arial Narrow" pitchFamily="34" charset="0"/>
              </a:rPr>
              <a:t>, sono aggiunte 3 ore, sulla base delle richieste delle famiglie</a:t>
            </a:r>
          </a:p>
          <a:p>
            <a:pPr marL="0" indent="0">
              <a:buFont typeface="Arial" charset="0"/>
              <a:buNone/>
            </a:pPr>
            <a:r>
              <a:rPr lang="it-IT" altLang="it-IT" sz="2400" b="1" smtClean="0">
                <a:latin typeface="Arial Narrow" pitchFamily="34" charset="0"/>
              </a:rPr>
              <a:t>40 ore, classi a tempo pieno, </a:t>
            </a:r>
            <a:r>
              <a:rPr lang="it-IT" altLang="it-IT" sz="2400" smtClean="0"/>
              <a:t>attivate sulla base di specifico progetto formativo integrato e delle disponibilità di organico, nonché in presenza delle necessarie strutture. Confermata l'assegnazione di due docenti per classe, eventualmente coadiuvati da insegnanti di religione cattolica e di inglese in possesso dei relativi titoli. Con decreto, sono individuati i titoli prioritari per impartire l'insegnamento di musica e pratica musicale</a:t>
            </a:r>
            <a:endParaRPr lang="it-IT" altLang="it-IT" sz="2400" b="1"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a:t>
            </a:r>
          </a:p>
        </p:txBody>
      </p:sp>
      <p:sp>
        <p:nvSpPr>
          <p:cNvPr id="19251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7FC205F-625E-45EB-BC38-D70A71F9A9F4}"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24872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egnaposto contenuto 2"/>
          <p:cNvSpPr>
            <a:spLocks noGrp="1"/>
          </p:cNvSpPr>
          <p:nvPr>
            <p:ph idx="1"/>
          </p:nvPr>
        </p:nvSpPr>
        <p:spPr>
          <a:xfrm>
            <a:off x="1672005" y="1600201"/>
            <a:ext cx="7252188" cy="4525963"/>
          </a:xfrm>
        </p:spPr>
        <p:txBody>
          <a:bodyPr>
            <a:normAutofit fontScale="92500"/>
          </a:bodyPr>
          <a:lstStyle/>
          <a:p>
            <a:pPr marL="0" indent="0">
              <a:buFont typeface="Arial" charset="0"/>
              <a:buNone/>
            </a:pPr>
            <a:r>
              <a:rPr lang="it-IT" altLang="it-IT" sz="2400" b="1" smtClean="0">
                <a:latin typeface="Arial Narrow" pitchFamily="34" charset="0"/>
              </a:rPr>
              <a:t>Scuola secondaria di I grado</a:t>
            </a:r>
          </a:p>
          <a:p>
            <a:pPr marL="0" indent="0">
              <a:buFont typeface="Arial" charset="0"/>
              <a:buNone/>
            </a:pPr>
            <a:r>
              <a:rPr lang="it-IT" altLang="it-IT" sz="2400" smtClean="0"/>
              <a:t>L'orario annuale obbligatorio delle lezioni nella scuola secondaria di I grado è di 990 ore, corrispondente a 29 ore settimanali, più 33 ore annuali da destinare ad attività di approfondimento di materie letterarie.</a:t>
            </a:r>
          </a:p>
          <a:p>
            <a:pPr marL="0" indent="0">
              <a:buFont typeface="Arial" charset="0"/>
              <a:buNone/>
            </a:pPr>
            <a:r>
              <a:rPr lang="it-IT" altLang="it-IT" sz="2400" smtClean="0"/>
              <a:t>Le ore di L3 possono essere utilizzate per potenziare l’inglese o la lingua italiana per alunni stranieri</a:t>
            </a:r>
          </a:p>
          <a:p>
            <a:pPr marL="0" indent="0">
              <a:buFont typeface="Arial" charset="0"/>
              <a:buNone/>
            </a:pPr>
            <a:r>
              <a:rPr lang="it-IT" altLang="it-IT" sz="2400" smtClean="0"/>
              <a:t>Le classi a «tempo prolungato» sono autorizzate nei limiti della dotazione organica assegnata a ciascuna provincia per un orario settimanale di insegnamenti e attivita' di 36 ore.</a:t>
            </a:r>
          </a:p>
          <a:p>
            <a:pPr marL="0" indent="0">
              <a:buFont typeface="Arial" charset="0"/>
              <a:buNone/>
            </a:pPr>
            <a:r>
              <a:rPr lang="it-IT" altLang="it-IT" sz="2400" smtClean="0">
                <a:latin typeface="Arial Narrow" pitchFamily="34" charset="0"/>
              </a:rPr>
              <a:t>Confermate le classi a indirizzo musicale, con attività di strumento il pomeriggio.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dPR 89/2009</a:t>
            </a:r>
          </a:p>
        </p:txBody>
      </p:sp>
      <p:sp>
        <p:nvSpPr>
          <p:cNvPr id="19354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18862DE-01B9-417D-B6DF-A5C745E3DAE4}"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1267778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1723</Words>
  <Application>Microsoft Office PowerPoint</Application>
  <PresentationFormat>Presentazione su schermo (4:3)</PresentationFormat>
  <Paragraphs>143</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Parte IX Gli ordinamenti didattici in vigore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X Gli ordinamenti didattici in vigore</dc:title>
  <dc:creator>Administrator</dc:creator>
  <cp:lastModifiedBy>Administrator</cp:lastModifiedBy>
  <cp:revision>13</cp:revision>
  <dcterms:created xsi:type="dcterms:W3CDTF">2017-12-11T07:35:50Z</dcterms:created>
  <dcterms:modified xsi:type="dcterms:W3CDTF">2019-12-13T14:07:19Z</dcterms:modified>
</cp:coreProperties>
</file>