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801600" cy="9601200" type="A3"/>
  <p:notesSz cx="9931400" cy="14363700"/>
  <p:defaultTextStyle>
    <a:defPPr>
      <a:defRPr lang="it-IT"/>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6" d="100"/>
          <a:sy n="66" d="100"/>
        </p:scale>
        <p:origin x="1410"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60120" y="2982596"/>
            <a:ext cx="10881360" cy="205803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C38C665-6806-43CF-8632-E9F177A95C5B}" type="datetimeFigureOut">
              <a:rPr lang="it-IT" smtClean="0"/>
              <a:t>25/10/2019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B7F8A3-34E3-455E-BD83-70AEF0C32208}" type="slidenum">
              <a:rPr lang="it-IT" smtClean="0"/>
              <a:t>‹N›</a:t>
            </a:fld>
            <a:endParaRPr lang="it-IT"/>
          </a:p>
        </p:txBody>
      </p:sp>
    </p:spTree>
    <p:extLst>
      <p:ext uri="{BB962C8B-B14F-4D97-AF65-F5344CB8AC3E}">
        <p14:creationId xmlns:p14="http://schemas.microsoft.com/office/powerpoint/2010/main" val="472683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C38C665-6806-43CF-8632-E9F177A95C5B}" type="datetimeFigureOut">
              <a:rPr lang="it-IT" smtClean="0"/>
              <a:t>25/10/2019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B7F8A3-34E3-455E-BD83-70AEF0C32208}" type="slidenum">
              <a:rPr lang="it-IT" smtClean="0"/>
              <a:t>‹N›</a:t>
            </a:fld>
            <a:endParaRPr lang="it-IT"/>
          </a:p>
        </p:txBody>
      </p:sp>
    </p:spTree>
    <p:extLst>
      <p:ext uri="{BB962C8B-B14F-4D97-AF65-F5344CB8AC3E}">
        <p14:creationId xmlns:p14="http://schemas.microsoft.com/office/powerpoint/2010/main" val="354129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12994959" y="537845"/>
            <a:ext cx="4031615" cy="1147032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95668" y="537845"/>
            <a:ext cx="11885930" cy="1147032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C38C665-6806-43CF-8632-E9F177A95C5B}" type="datetimeFigureOut">
              <a:rPr lang="it-IT" smtClean="0"/>
              <a:t>25/10/2019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B7F8A3-34E3-455E-BD83-70AEF0C32208}" type="slidenum">
              <a:rPr lang="it-IT" smtClean="0"/>
              <a:t>‹N›</a:t>
            </a:fld>
            <a:endParaRPr lang="it-IT"/>
          </a:p>
        </p:txBody>
      </p:sp>
    </p:spTree>
    <p:extLst>
      <p:ext uri="{BB962C8B-B14F-4D97-AF65-F5344CB8AC3E}">
        <p14:creationId xmlns:p14="http://schemas.microsoft.com/office/powerpoint/2010/main" val="3843546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C38C665-6806-43CF-8632-E9F177A95C5B}" type="datetimeFigureOut">
              <a:rPr lang="it-IT" smtClean="0"/>
              <a:t>25/10/2019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B7F8A3-34E3-455E-BD83-70AEF0C32208}" type="slidenum">
              <a:rPr lang="it-IT" smtClean="0"/>
              <a:t>‹N›</a:t>
            </a:fld>
            <a:endParaRPr lang="it-IT"/>
          </a:p>
        </p:txBody>
      </p:sp>
    </p:spTree>
    <p:extLst>
      <p:ext uri="{BB962C8B-B14F-4D97-AF65-F5344CB8AC3E}">
        <p14:creationId xmlns:p14="http://schemas.microsoft.com/office/powerpoint/2010/main" val="664789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011238" y="6169661"/>
            <a:ext cx="10881360" cy="1906905"/>
          </a:xfrm>
        </p:spPr>
        <p:txBody>
          <a:bodyPr anchor="t"/>
          <a:lstStyle>
            <a:lvl1pPr algn="l">
              <a:defRPr sz="56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C38C665-6806-43CF-8632-E9F177A95C5B}" type="datetimeFigureOut">
              <a:rPr lang="it-IT" smtClean="0"/>
              <a:t>25/10/2019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B7F8A3-34E3-455E-BD83-70AEF0C32208}" type="slidenum">
              <a:rPr lang="it-IT" smtClean="0"/>
              <a:t>‹N›</a:t>
            </a:fld>
            <a:endParaRPr lang="it-IT"/>
          </a:p>
        </p:txBody>
      </p:sp>
    </p:spTree>
    <p:extLst>
      <p:ext uri="{BB962C8B-B14F-4D97-AF65-F5344CB8AC3E}">
        <p14:creationId xmlns:p14="http://schemas.microsoft.com/office/powerpoint/2010/main" val="2101170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C38C665-6806-43CF-8632-E9F177A95C5B}" type="datetimeFigureOut">
              <a:rPr lang="it-IT" smtClean="0"/>
              <a:t>25/10/2019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5B7F8A3-34E3-455E-BD83-70AEF0C32208}" type="slidenum">
              <a:rPr lang="it-IT" smtClean="0"/>
              <a:t>‹N›</a:t>
            </a:fld>
            <a:endParaRPr lang="it-IT"/>
          </a:p>
        </p:txBody>
      </p:sp>
    </p:spTree>
    <p:extLst>
      <p:ext uri="{BB962C8B-B14F-4D97-AF65-F5344CB8AC3E}">
        <p14:creationId xmlns:p14="http://schemas.microsoft.com/office/powerpoint/2010/main" val="3939492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40080" y="384493"/>
            <a:ext cx="11521440" cy="16002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C38C665-6806-43CF-8632-E9F177A95C5B}" type="datetimeFigureOut">
              <a:rPr lang="it-IT" smtClean="0"/>
              <a:t>25/10/2019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5B7F8A3-34E3-455E-BD83-70AEF0C32208}" type="slidenum">
              <a:rPr lang="it-IT" smtClean="0"/>
              <a:t>‹N›</a:t>
            </a:fld>
            <a:endParaRPr lang="it-IT"/>
          </a:p>
        </p:txBody>
      </p:sp>
    </p:spTree>
    <p:extLst>
      <p:ext uri="{BB962C8B-B14F-4D97-AF65-F5344CB8AC3E}">
        <p14:creationId xmlns:p14="http://schemas.microsoft.com/office/powerpoint/2010/main" val="3722476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C38C665-6806-43CF-8632-E9F177A95C5B}" type="datetimeFigureOut">
              <a:rPr lang="it-IT" smtClean="0"/>
              <a:t>25/10/2019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5B7F8A3-34E3-455E-BD83-70AEF0C32208}" type="slidenum">
              <a:rPr lang="it-IT" smtClean="0"/>
              <a:t>‹N›</a:t>
            </a:fld>
            <a:endParaRPr lang="it-IT"/>
          </a:p>
        </p:txBody>
      </p:sp>
    </p:spTree>
    <p:extLst>
      <p:ext uri="{BB962C8B-B14F-4D97-AF65-F5344CB8AC3E}">
        <p14:creationId xmlns:p14="http://schemas.microsoft.com/office/powerpoint/2010/main" val="346733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C38C665-6806-43CF-8632-E9F177A95C5B}" type="datetimeFigureOut">
              <a:rPr lang="it-IT" smtClean="0"/>
              <a:t>25/10/2019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5B7F8A3-34E3-455E-BD83-70AEF0C32208}" type="slidenum">
              <a:rPr lang="it-IT" smtClean="0"/>
              <a:t>‹N›</a:t>
            </a:fld>
            <a:endParaRPr lang="it-IT"/>
          </a:p>
        </p:txBody>
      </p:sp>
    </p:spTree>
    <p:extLst>
      <p:ext uri="{BB962C8B-B14F-4D97-AF65-F5344CB8AC3E}">
        <p14:creationId xmlns:p14="http://schemas.microsoft.com/office/powerpoint/2010/main" val="2453720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40081" y="382270"/>
            <a:ext cx="4211638" cy="1626870"/>
          </a:xfrm>
        </p:spPr>
        <p:txBody>
          <a:bodyPr anchor="b"/>
          <a:lstStyle>
            <a:lvl1pPr algn="l">
              <a:defRPr sz="2800" b="1"/>
            </a:lvl1pPr>
          </a:lstStyle>
          <a:p>
            <a:r>
              <a:rPr lang="it-IT" smtClean="0"/>
              <a:t>Fare clic per modificare lo stile del titolo</a:t>
            </a:r>
            <a:endParaRPr lang="it-IT"/>
          </a:p>
        </p:txBody>
      </p:sp>
      <p:sp>
        <p:nvSpPr>
          <p:cNvPr id="3" name="Segnaposto contenuto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C38C665-6806-43CF-8632-E9F177A95C5B}" type="datetimeFigureOut">
              <a:rPr lang="it-IT" smtClean="0"/>
              <a:t>25/10/2019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5B7F8A3-34E3-455E-BD83-70AEF0C32208}" type="slidenum">
              <a:rPr lang="it-IT" smtClean="0"/>
              <a:t>‹N›</a:t>
            </a:fld>
            <a:endParaRPr lang="it-IT"/>
          </a:p>
        </p:txBody>
      </p:sp>
    </p:spTree>
    <p:extLst>
      <p:ext uri="{BB962C8B-B14F-4D97-AF65-F5344CB8AC3E}">
        <p14:creationId xmlns:p14="http://schemas.microsoft.com/office/powerpoint/2010/main" val="2642234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509203" y="6720840"/>
            <a:ext cx="7680960" cy="793433"/>
          </a:xfrm>
        </p:spPr>
        <p:txBody>
          <a:bodyPr anchor="b"/>
          <a:lstStyle>
            <a:lvl1pPr algn="l">
              <a:defRPr sz="28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it-IT"/>
          </a:p>
        </p:txBody>
      </p:sp>
      <p:sp>
        <p:nvSpPr>
          <p:cNvPr id="4" name="Segnaposto testo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C38C665-6806-43CF-8632-E9F177A95C5B}" type="datetimeFigureOut">
              <a:rPr lang="it-IT" smtClean="0"/>
              <a:t>25/10/2019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5B7F8A3-34E3-455E-BD83-70AEF0C32208}" type="slidenum">
              <a:rPr lang="it-IT" smtClean="0"/>
              <a:t>‹N›</a:t>
            </a:fld>
            <a:endParaRPr lang="it-IT"/>
          </a:p>
        </p:txBody>
      </p:sp>
    </p:spTree>
    <p:extLst>
      <p:ext uri="{BB962C8B-B14F-4D97-AF65-F5344CB8AC3E}">
        <p14:creationId xmlns:p14="http://schemas.microsoft.com/office/powerpoint/2010/main" val="29755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C38C665-6806-43CF-8632-E9F177A95C5B}" type="datetimeFigureOut">
              <a:rPr lang="it-IT" smtClean="0"/>
              <a:t>25/10/2019</a:t>
            </a:fld>
            <a:endParaRPr lang="it-IT"/>
          </a:p>
        </p:txBody>
      </p:sp>
      <p:sp>
        <p:nvSpPr>
          <p:cNvPr id="5" name="Segnaposto piè di pagina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A5B7F8A3-34E3-455E-BD83-70AEF0C32208}" type="slidenum">
              <a:rPr lang="it-IT" smtClean="0"/>
              <a:t>‹N›</a:t>
            </a:fld>
            <a:endParaRPr lang="it-IT"/>
          </a:p>
        </p:txBody>
      </p:sp>
    </p:spTree>
    <p:extLst>
      <p:ext uri="{BB962C8B-B14F-4D97-AF65-F5344CB8AC3E}">
        <p14:creationId xmlns:p14="http://schemas.microsoft.com/office/powerpoint/2010/main" val="1532599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it-IT"/>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928192" y="-383976"/>
            <a:ext cx="10881360" cy="2058035"/>
          </a:xfrm>
        </p:spPr>
        <p:txBody>
          <a:bodyPr>
            <a:normAutofit/>
          </a:bodyPr>
          <a:lstStyle/>
          <a:p>
            <a:r>
              <a:rPr lang="it-IT" sz="4400" b="1" dirty="0" smtClean="0">
                <a:solidFill>
                  <a:schemeClr val="tx2">
                    <a:lumMod val="75000"/>
                  </a:schemeClr>
                </a:solidFill>
                <a:effectLst>
                  <a:outerShdw blurRad="38100" dist="38100" dir="2700000" algn="tl">
                    <a:srgbClr val="000000">
                      <a:alpha val="43137"/>
                    </a:srgbClr>
                  </a:outerShdw>
                </a:effectLst>
                <a:latin typeface="Century Gothic" pitchFamily="34" charset="0"/>
              </a:rPr>
              <a:t>Leghe </a:t>
            </a:r>
            <a:r>
              <a:rPr lang="it-IT" sz="4400" b="1" dirty="0" err="1" smtClean="0">
                <a:solidFill>
                  <a:schemeClr val="tx2">
                    <a:lumMod val="75000"/>
                  </a:schemeClr>
                </a:solidFill>
                <a:effectLst>
                  <a:outerShdw blurRad="38100" dist="38100" dir="2700000" algn="tl">
                    <a:srgbClr val="000000">
                      <a:alpha val="43137"/>
                    </a:srgbClr>
                  </a:outerShdw>
                </a:effectLst>
                <a:latin typeface="Century Gothic" pitchFamily="34" charset="0"/>
              </a:rPr>
              <a:t>FeSMA</a:t>
            </a:r>
            <a:r>
              <a:rPr lang="it-IT" sz="4400" dirty="0" smtClean="0">
                <a:solidFill>
                  <a:schemeClr val="tx2">
                    <a:lumMod val="75000"/>
                  </a:schemeClr>
                </a:solidFill>
                <a:latin typeface="Century Gothic" pitchFamily="34" charset="0"/>
              </a:rPr>
              <a:t> </a:t>
            </a:r>
            <a:br>
              <a:rPr lang="it-IT" sz="4400" dirty="0" smtClean="0">
                <a:solidFill>
                  <a:schemeClr val="tx2">
                    <a:lumMod val="75000"/>
                  </a:schemeClr>
                </a:solidFill>
                <a:latin typeface="Century Gothic" pitchFamily="34" charset="0"/>
              </a:rPr>
            </a:br>
            <a:r>
              <a:rPr lang="it-IT" sz="3200" dirty="0" smtClean="0">
                <a:solidFill>
                  <a:schemeClr val="tx2">
                    <a:lumMod val="75000"/>
                  </a:schemeClr>
                </a:solidFill>
                <a:latin typeface="Century Gothic" pitchFamily="34" charset="0"/>
              </a:rPr>
              <a:t>(</a:t>
            </a:r>
            <a:r>
              <a:rPr lang="it-IT" sz="3200" dirty="0" err="1" smtClean="0">
                <a:solidFill>
                  <a:schemeClr val="tx2">
                    <a:lumMod val="75000"/>
                  </a:schemeClr>
                </a:solidFill>
                <a:latin typeface="Century Gothic" pitchFamily="34" charset="0"/>
              </a:rPr>
              <a:t>Ferromagnetic</a:t>
            </a:r>
            <a:r>
              <a:rPr lang="it-IT" sz="3200" dirty="0" smtClean="0">
                <a:solidFill>
                  <a:schemeClr val="tx2">
                    <a:lumMod val="75000"/>
                  </a:schemeClr>
                </a:solidFill>
                <a:latin typeface="Century Gothic" pitchFamily="34" charset="0"/>
              </a:rPr>
              <a:t> </a:t>
            </a:r>
            <a:r>
              <a:rPr lang="it-IT" sz="3200" dirty="0" err="1" smtClean="0">
                <a:solidFill>
                  <a:schemeClr val="tx2">
                    <a:lumMod val="75000"/>
                  </a:schemeClr>
                </a:solidFill>
                <a:latin typeface="Century Gothic" pitchFamily="34" charset="0"/>
              </a:rPr>
              <a:t>Shape</a:t>
            </a:r>
            <a:r>
              <a:rPr lang="it-IT" sz="3200" dirty="0" smtClean="0">
                <a:solidFill>
                  <a:schemeClr val="tx2">
                    <a:lumMod val="75000"/>
                  </a:schemeClr>
                </a:solidFill>
                <a:latin typeface="Century Gothic" pitchFamily="34" charset="0"/>
              </a:rPr>
              <a:t> Memory </a:t>
            </a:r>
            <a:r>
              <a:rPr lang="it-IT" sz="3200" dirty="0" err="1" smtClean="0">
                <a:solidFill>
                  <a:schemeClr val="tx2">
                    <a:lumMod val="75000"/>
                  </a:schemeClr>
                </a:solidFill>
                <a:latin typeface="Century Gothic" pitchFamily="34" charset="0"/>
              </a:rPr>
              <a:t>Alloys</a:t>
            </a:r>
            <a:r>
              <a:rPr lang="it-IT" sz="3200" dirty="0" smtClean="0">
                <a:solidFill>
                  <a:schemeClr val="tx2">
                    <a:lumMod val="75000"/>
                  </a:schemeClr>
                </a:solidFill>
                <a:latin typeface="Century Gothic" pitchFamily="34" charset="0"/>
              </a:rPr>
              <a:t>)</a:t>
            </a:r>
            <a:endParaRPr lang="it-IT" sz="3200" dirty="0">
              <a:solidFill>
                <a:schemeClr val="tx2">
                  <a:lumMod val="75000"/>
                </a:schemeClr>
              </a:solidFill>
              <a:latin typeface="Century Gothic" pitchFamily="34" charset="0"/>
            </a:endParaRPr>
          </a:p>
        </p:txBody>
      </p:sp>
      <p:sp>
        <p:nvSpPr>
          <p:cNvPr id="6" name="CasellaDiTesto 5"/>
          <p:cNvSpPr txBox="1"/>
          <p:nvPr/>
        </p:nvSpPr>
        <p:spPr>
          <a:xfrm>
            <a:off x="212518" y="1344216"/>
            <a:ext cx="4536504" cy="6771084"/>
          </a:xfrm>
          <a:prstGeom prst="rect">
            <a:avLst/>
          </a:prstGeom>
          <a:noFill/>
        </p:spPr>
        <p:txBody>
          <a:bodyPr wrap="square" rtlCol="0">
            <a:spAutoFit/>
          </a:bodyPr>
          <a:lstStyle/>
          <a:p>
            <a:pPr algn="just"/>
            <a:r>
              <a:rPr lang="it-IT" sz="1400" dirty="0" smtClean="0">
                <a:solidFill>
                  <a:schemeClr val="tx2">
                    <a:lumMod val="75000"/>
                  </a:schemeClr>
                </a:solidFill>
                <a:latin typeface="Century Gothic" pitchFamily="34" charset="0"/>
              </a:rPr>
              <a:t>Il composto intermetallico </a:t>
            </a:r>
            <a:r>
              <a:rPr lang="it-IT" sz="1400" dirty="0" err="1" smtClean="0">
                <a:solidFill>
                  <a:schemeClr val="tx2">
                    <a:lumMod val="75000"/>
                  </a:schemeClr>
                </a:solidFill>
                <a:latin typeface="Century Gothic" pitchFamily="34" charset="0"/>
              </a:rPr>
              <a:t>NiMnGa</a:t>
            </a:r>
            <a:r>
              <a:rPr lang="it-IT" sz="1400" dirty="0" smtClean="0">
                <a:solidFill>
                  <a:schemeClr val="tx2">
                    <a:lumMod val="75000"/>
                  </a:schemeClr>
                </a:solidFill>
                <a:latin typeface="Century Gothic" pitchFamily="34" charset="0"/>
              </a:rPr>
              <a:t> appartiene alla famiglia delle leghe di </a:t>
            </a:r>
            <a:r>
              <a:rPr lang="it-IT" sz="1400" dirty="0" err="1" smtClean="0">
                <a:solidFill>
                  <a:schemeClr val="tx2">
                    <a:lumMod val="75000"/>
                  </a:schemeClr>
                </a:solidFill>
                <a:latin typeface="Century Gothic" pitchFamily="34" charset="0"/>
              </a:rPr>
              <a:t>Heusler</a:t>
            </a:r>
            <a:r>
              <a:rPr lang="it-IT" sz="1400" dirty="0" smtClean="0">
                <a:solidFill>
                  <a:schemeClr val="tx2">
                    <a:lumMod val="75000"/>
                  </a:schemeClr>
                </a:solidFill>
                <a:latin typeface="Century Gothic" pitchFamily="34" charset="0"/>
              </a:rPr>
              <a:t>, con formula generale  X</a:t>
            </a:r>
            <a:r>
              <a:rPr lang="it-IT" sz="1400" baseline="-25000" dirty="0" smtClean="0">
                <a:solidFill>
                  <a:schemeClr val="tx2">
                    <a:lumMod val="75000"/>
                  </a:schemeClr>
                </a:solidFill>
                <a:latin typeface="Century Gothic" pitchFamily="34" charset="0"/>
              </a:rPr>
              <a:t>2</a:t>
            </a:r>
            <a:r>
              <a:rPr lang="it-IT" sz="1400" dirty="0" smtClean="0">
                <a:solidFill>
                  <a:schemeClr val="tx2">
                    <a:lumMod val="75000"/>
                  </a:schemeClr>
                </a:solidFill>
                <a:latin typeface="Century Gothic" pitchFamily="34" charset="0"/>
              </a:rPr>
              <a:t>YZ. In generale le composizioni ternarie di tipo Ni-Mn-Z con Z appartenente agli elementi dei gruppi IIIA-VA,   hanno recentemente catalizzato un crescente interesse nel campo scientifico internazionale. Questi materiali multifunzionali hanno infatti dimostrato di possedere un’ampia varietà di proprietà intrinseche che li rende attrattivi per svariati campi di applicazioni . Si annoverano infatti diversi effetti che possono essere controllati con l’applicazione di un campo magnetico; deformazioni giganti (MFIS – </a:t>
            </a:r>
            <a:r>
              <a:rPr lang="it-IT" sz="1400" dirty="0" err="1" smtClean="0">
                <a:solidFill>
                  <a:schemeClr val="tx2">
                    <a:lumMod val="75000"/>
                  </a:schemeClr>
                </a:solidFill>
                <a:latin typeface="Century Gothic" pitchFamily="34" charset="0"/>
              </a:rPr>
              <a:t>Magnetic</a:t>
            </a:r>
            <a:r>
              <a:rPr lang="it-IT" sz="1400" dirty="0" smtClean="0">
                <a:solidFill>
                  <a:schemeClr val="tx2">
                    <a:lumMod val="75000"/>
                  </a:schemeClr>
                </a:solidFill>
                <a:latin typeface="Century Gothic" pitchFamily="34" charset="0"/>
              </a:rPr>
              <a:t> Field </a:t>
            </a:r>
            <a:r>
              <a:rPr lang="it-IT" sz="1400" dirty="0" err="1" smtClean="0">
                <a:solidFill>
                  <a:schemeClr val="tx2">
                    <a:lumMod val="75000"/>
                  </a:schemeClr>
                </a:solidFill>
                <a:latin typeface="Century Gothic" pitchFamily="34" charset="0"/>
              </a:rPr>
              <a:t>Induced</a:t>
            </a:r>
            <a:r>
              <a:rPr lang="it-IT" sz="1400" dirty="0" smtClean="0">
                <a:solidFill>
                  <a:schemeClr val="tx2">
                    <a:lumMod val="75000"/>
                  </a:schemeClr>
                </a:solidFill>
                <a:latin typeface="Century Gothic" pitchFamily="34" charset="0"/>
              </a:rPr>
              <a:t> </a:t>
            </a:r>
            <a:r>
              <a:rPr lang="it-IT" sz="1400" dirty="0" err="1" smtClean="0">
                <a:solidFill>
                  <a:schemeClr val="tx2">
                    <a:lumMod val="75000"/>
                  </a:schemeClr>
                </a:solidFill>
                <a:latin typeface="Century Gothic" pitchFamily="34" charset="0"/>
              </a:rPr>
              <a:t>Strain</a:t>
            </a:r>
            <a:r>
              <a:rPr lang="it-IT" sz="1400" dirty="0" smtClean="0">
                <a:solidFill>
                  <a:schemeClr val="tx2">
                    <a:lumMod val="75000"/>
                  </a:schemeClr>
                </a:solidFill>
                <a:latin typeface="Century Gothic" pitchFamily="34" charset="0"/>
              </a:rPr>
              <a:t>  o MSM– </a:t>
            </a:r>
            <a:r>
              <a:rPr lang="it-IT" sz="1400" dirty="0" err="1" smtClean="0">
                <a:solidFill>
                  <a:schemeClr val="tx2">
                    <a:lumMod val="75000"/>
                  </a:schemeClr>
                </a:solidFill>
                <a:latin typeface="Century Gothic" pitchFamily="34" charset="0"/>
              </a:rPr>
              <a:t>Magnetic</a:t>
            </a:r>
            <a:r>
              <a:rPr lang="it-IT" sz="1400" dirty="0" smtClean="0">
                <a:solidFill>
                  <a:schemeClr val="tx2">
                    <a:lumMod val="75000"/>
                  </a:schemeClr>
                </a:solidFill>
                <a:latin typeface="Century Gothic" pitchFamily="34" charset="0"/>
              </a:rPr>
              <a:t> </a:t>
            </a:r>
            <a:r>
              <a:rPr lang="it-IT" sz="1400" dirty="0" err="1" smtClean="0">
                <a:solidFill>
                  <a:schemeClr val="tx2">
                    <a:lumMod val="75000"/>
                  </a:schemeClr>
                </a:solidFill>
                <a:latin typeface="Century Gothic" pitchFamily="34" charset="0"/>
              </a:rPr>
              <a:t>Shape</a:t>
            </a:r>
            <a:r>
              <a:rPr lang="it-IT" sz="1400" dirty="0" smtClean="0">
                <a:solidFill>
                  <a:schemeClr val="tx2">
                    <a:lumMod val="75000"/>
                  </a:schemeClr>
                </a:solidFill>
                <a:latin typeface="Century Gothic" pitchFamily="34" charset="0"/>
              </a:rPr>
              <a:t> Memory), proprietà  </a:t>
            </a:r>
            <a:r>
              <a:rPr lang="it-IT" sz="1400" dirty="0" err="1" smtClean="0">
                <a:solidFill>
                  <a:schemeClr val="tx2">
                    <a:lumMod val="75000"/>
                  </a:schemeClr>
                </a:solidFill>
                <a:latin typeface="Century Gothic" pitchFamily="34" charset="0"/>
              </a:rPr>
              <a:t>magnetocaloriche</a:t>
            </a:r>
            <a:r>
              <a:rPr lang="it-IT" sz="1400" dirty="0" smtClean="0">
                <a:solidFill>
                  <a:schemeClr val="tx2">
                    <a:lumMod val="75000"/>
                  </a:schemeClr>
                </a:solidFill>
                <a:latin typeface="Century Gothic" pitchFamily="34" charset="0"/>
              </a:rPr>
              <a:t> (MCE), comportamenti magnetoelastici e </a:t>
            </a:r>
            <a:r>
              <a:rPr lang="it-IT" sz="1400" dirty="0" err="1" smtClean="0">
                <a:solidFill>
                  <a:schemeClr val="tx2">
                    <a:lumMod val="75000"/>
                  </a:schemeClr>
                </a:solidFill>
                <a:latin typeface="Century Gothic" pitchFamily="34" charset="0"/>
              </a:rPr>
              <a:t>magnetoresistivi</a:t>
            </a:r>
            <a:r>
              <a:rPr lang="it-IT" sz="1400" dirty="0" smtClean="0">
                <a:solidFill>
                  <a:schemeClr val="tx2">
                    <a:lumMod val="75000"/>
                  </a:schemeClr>
                </a:solidFill>
                <a:latin typeface="Century Gothic" pitchFamily="34" charset="0"/>
              </a:rPr>
              <a:t>. La compresenza in questi materiali di trasformazione martensitica termoelastica e di transizione magnetica origina una particolare interazione tra struttura e magnetismo che è alla base di questa straordinaria fenomenologia. </a:t>
            </a:r>
          </a:p>
          <a:p>
            <a:pPr algn="just"/>
            <a:r>
              <a:rPr lang="it-IT" sz="1400" dirty="0" smtClean="0">
                <a:solidFill>
                  <a:schemeClr val="tx2">
                    <a:lumMod val="75000"/>
                  </a:schemeClr>
                </a:solidFill>
                <a:latin typeface="Century Gothic" pitchFamily="34" charset="0"/>
              </a:rPr>
              <a:t>L’Unità </a:t>
            </a:r>
            <a:r>
              <a:rPr lang="it-IT" sz="1400" dirty="0" smtClean="0">
                <a:solidFill>
                  <a:schemeClr val="tx2">
                    <a:lumMod val="75000"/>
                  </a:schemeClr>
                </a:solidFill>
                <a:latin typeface="Century Gothic" pitchFamily="34" charset="0"/>
              </a:rPr>
              <a:t>ICMATE </a:t>
            </a:r>
            <a:r>
              <a:rPr lang="it-IT" sz="1400" dirty="0" smtClean="0">
                <a:solidFill>
                  <a:schemeClr val="tx2">
                    <a:lumMod val="75000"/>
                  </a:schemeClr>
                </a:solidFill>
                <a:latin typeface="Century Gothic" pitchFamily="34" charset="0"/>
              </a:rPr>
              <a:t>di Lecco collabora dal 2000 in questo settore con: CNR IMEM, Istituto INRIM e </a:t>
            </a:r>
            <a:r>
              <a:rPr lang="es-ES" sz="1400" dirty="0">
                <a:solidFill>
                  <a:schemeClr val="tx2">
                    <a:lumMod val="75000"/>
                  </a:schemeClr>
                </a:solidFill>
                <a:latin typeface="Century Gothic" pitchFamily="34" charset="0"/>
              </a:rPr>
              <a:t>BCMaterials &amp; Dpto de Electricidad y </a:t>
            </a:r>
            <a:r>
              <a:rPr lang="es-ES" sz="1400" dirty="0" smtClean="0">
                <a:solidFill>
                  <a:schemeClr val="tx2">
                    <a:lumMod val="75000"/>
                  </a:schemeClr>
                </a:solidFill>
                <a:latin typeface="Century Gothic" pitchFamily="34" charset="0"/>
              </a:rPr>
              <a:t>Electronica Universidad </a:t>
            </a:r>
            <a:r>
              <a:rPr lang="es-ES" sz="1400" dirty="0">
                <a:solidFill>
                  <a:schemeClr val="tx2">
                    <a:lumMod val="75000"/>
                  </a:schemeClr>
                </a:solidFill>
                <a:latin typeface="Century Gothic" pitchFamily="34" charset="0"/>
              </a:rPr>
              <a:t>del Pais </a:t>
            </a:r>
            <a:r>
              <a:rPr lang="es-ES" sz="1400" dirty="0" smtClean="0">
                <a:solidFill>
                  <a:schemeClr val="tx2">
                    <a:lumMod val="75000"/>
                  </a:schemeClr>
                </a:solidFill>
                <a:latin typeface="Century Gothic" pitchFamily="34" charset="0"/>
              </a:rPr>
              <a:t>Vasco.</a:t>
            </a:r>
          </a:p>
          <a:p>
            <a:pPr algn="just"/>
            <a:r>
              <a:rPr lang="es-ES" sz="1400" dirty="0" smtClean="0">
                <a:solidFill>
                  <a:schemeClr val="tx2">
                    <a:lumMod val="75000"/>
                  </a:schemeClr>
                </a:solidFill>
                <a:latin typeface="Century Gothic" pitchFamily="34" charset="0"/>
              </a:rPr>
              <a:t>Le competenza impiegate riguardano la sintesi di leghe e target, per deposizione di film sottili</a:t>
            </a:r>
            <a:r>
              <a:rPr lang="es-ES" sz="1400" dirty="0" smtClean="0">
                <a:solidFill>
                  <a:schemeClr val="tx2">
                    <a:lumMod val="75000"/>
                  </a:schemeClr>
                </a:solidFill>
                <a:latin typeface="Century Gothic" pitchFamily="34" charset="0"/>
              </a:rPr>
              <a:t>, </a:t>
            </a:r>
            <a:r>
              <a:rPr lang="es-ES" sz="1400" dirty="0" smtClean="0">
                <a:solidFill>
                  <a:schemeClr val="tx2">
                    <a:lumMod val="75000"/>
                  </a:schemeClr>
                </a:solidFill>
                <a:latin typeface="Century Gothic" pitchFamily="34" charset="0"/>
              </a:rPr>
              <a:t>la </a:t>
            </a:r>
            <a:r>
              <a:rPr lang="es-ES" sz="1400" dirty="0" smtClean="0">
                <a:solidFill>
                  <a:schemeClr val="tx2">
                    <a:lumMod val="75000"/>
                  </a:schemeClr>
                </a:solidFill>
                <a:latin typeface="Century Gothic" pitchFamily="34" charset="0"/>
              </a:rPr>
              <a:t>sintesi e caratterizzazione </a:t>
            </a:r>
            <a:r>
              <a:rPr lang="es-ES" sz="1400" dirty="0" smtClean="0">
                <a:solidFill>
                  <a:schemeClr val="tx2">
                    <a:lumMod val="75000"/>
                  </a:schemeClr>
                </a:solidFill>
                <a:latin typeface="Century Gothic" pitchFamily="34" charset="0"/>
              </a:rPr>
              <a:t>di </a:t>
            </a:r>
            <a:r>
              <a:rPr lang="es-ES" sz="1400" dirty="0" smtClean="0">
                <a:solidFill>
                  <a:schemeClr val="tx2">
                    <a:lumMod val="75000"/>
                  </a:schemeClr>
                </a:solidFill>
                <a:latin typeface="Century Gothic" pitchFamily="34" charset="0"/>
              </a:rPr>
              <a:t>policristalli e lo studio di c</a:t>
            </a:r>
            <a:r>
              <a:rPr lang="es-ES" sz="1400" dirty="0" smtClean="0">
                <a:solidFill>
                  <a:schemeClr val="tx2">
                    <a:lumMod val="75000"/>
                  </a:schemeClr>
                </a:solidFill>
                <a:latin typeface="Century Gothic" pitchFamily="34" charset="0"/>
              </a:rPr>
              <a:t>ristalli </a:t>
            </a:r>
            <a:r>
              <a:rPr lang="es-ES" sz="1400" dirty="0" smtClean="0">
                <a:solidFill>
                  <a:schemeClr val="tx2">
                    <a:lumMod val="75000"/>
                  </a:schemeClr>
                </a:solidFill>
                <a:latin typeface="Century Gothic" pitchFamily="34" charset="0"/>
              </a:rPr>
              <a:t>singoli, film sottili e melt spun ribbons</a:t>
            </a:r>
            <a:endParaRPr lang="es-ES" sz="1400" dirty="0">
              <a:solidFill>
                <a:schemeClr val="tx2">
                  <a:lumMod val="75000"/>
                </a:schemeClr>
              </a:solidFill>
              <a:latin typeface="Century Gothic" pitchFamily="34" charset="0"/>
            </a:endParaRPr>
          </a:p>
          <a:p>
            <a:pPr algn="just"/>
            <a:endParaRPr lang="it-IT" sz="1400" dirty="0" smtClean="0">
              <a:solidFill>
                <a:schemeClr val="tx2">
                  <a:lumMod val="75000"/>
                </a:schemeClr>
              </a:solidFill>
              <a:latin typeface="Century Gothic"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0919" y="1372086"/>
            <a:ext cx="1273197" cy="211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978" y="1444422"/>
            <a:ext cx="3166618" cy="1969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05042" y="7892707"/>
            <a:ext cx="2205681" cy="16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73572" y="7896881"/>
            <a:ext cx="2196392" cy="1647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asellaDiTesto 2"/>
          <p:cNvSpPr txBox="1"/>
          <p:nvPr/>
        </p:nvSpPr>
        <p:spPr>
          <a:xfrm>
            <a:off x="5120414" y="3603733"/>
            <a:ext cx="3923903" cy="646331"/>
          </a:xfrm>
          <a:prstGeom prst="rect">
            <a:avLst/>
          </a:prstGeom>
          <a:noFill/>
        </p:spPr>
        <p:txBody>
          <a:bodyPr wrap="square" rtlCol="0">
            <a:spAutoFit/>
          </a:bodyPr>
          <a:lstStyle/>
          <a:p>
            <a:pPr algn="ctr"/>
            <a:r>
              <a:rPr lang="it-IT" sz="1200" dirty="0" smtClean="0">
                <a:solidFill>
                  <a:schemeClr val="tx2">
                    <a:lumMod val="75000"/>
                  </a:schemeClr>
                </a:solidFill>
                <a:latin typeface="Century Gothic" pitchFamily="34" charset="0"/>
              </a:rPr>
              <a:t>Schema alla base dell’effetto MFIS o MSM, con applicazione del carico per il ripristino della posizione iniziale</a:t>
            </a:r>
            <a:endParaRPr lang="it-IT" sz="1200" dirty="0">
              <a:solidFill>
                <a:schemeClr val="tx2">
                  <a:lumMod val="75000"/>
                </a:schemeClr>
              </a:solidFill>
              <a:latin typeface="Century Gothic" pitchFamily="34" charset="0"/>
            </a:endParaRPr>
          </a:p>
        </p:txBody>
      </p:sp>
      <p:sp>
        <p:nvSpPr>
          <p:cNvPr id="7" name="CasellaDiTesto 6"/>
          <p:cNvSpPr txBox="1"/>
          <p:nvPr/>
        </p:nvSpPr>
        <p:spPr>
          <a:xfrm>
            <a:off x="9107596" y="3797058"/>
            <a:ext cx="3629025" cy="646331"/>
          </a:xfrm>
          <a:prstGeom prst="rect">
            <a:avLst/>
          </a:prstGeom>
          <a:noFill/>
        </p:spPr>
        <p:txBody>
          <a:bodyPr wrap="square" rtlCol="0">
            <a:spAutoFit/>
          </a:bodyPr>
          <a:lstStyle/>
          <a:p>
            <a:pPr algn="ctr"/>
            <a:r>
              <a:rPr lang="it-IT" sz="1200" dirty="0" smtClean="0">
                <a:solidFill>
                  <a:schemeClr val="tx2">
                    <a:lumMod val="75000"/>
                  </a:schemeClr>
                </a:solidFill>
                <a:latin typeface="Century Gothic" pitchFamily="34" charset="0"/>
              </a:rPr>
              <a:t>Confronto </a:t>
            </a:r>
            <a:r>
              <a:rPr lang="it-IT" sz="1200" dirty="0">
                <a:solidFill>
                  <a:schemeClr val="tx2">
                    <a:lumMod val="75000"/>
                  </a:schemeClr>
                </a:solidFill>
                <a:latin typeface="Century Gothic" pitchFamily="34" charset="0"/>
              </a:rPr>
              <a:t>fra il ciclo di refrigerazione tradizionale (compressione di gas) e quello basato sull’effetto </a:t>
            </a:r>
            <a:r>
              <a:rPr lang="it-IT" sz="1200" dirty="0" err="1">
                <a:solidFill>
                  <a:schemeClr val="tx2">
                    <a:lumMod val="75000"/>
                  </a:schemeClr>
                </a:solidFill>
                <a:latin typeface="Century Gothic" pitchFamily="34" charset="0"/>
              </a:rPr>
              <a:t>magnetocalorico</a:t>
            </a:r>
            <a:endParaRPr lang="it-IT" sz="1200" dirty="0">
              <a:solidFill>
                <a:schemeClr val="tx2">
                  <a:lumMod val="75000"/>
                </a:schemeClr>
              </a:solidFill>
              <a:latin typeface="Century Gothic" pitchFamily="34" charset="0"/>
            </a:endParaRPr>
          </a:p>
        </p:txBody>
      </p:sp>
      <p:pic>
        <p:nvPicPr>
          <p:cNvPr id="11" name="Picture 6"/>
          <p:cNvPicPr>
            <a:picLocks noChangeAspect="1" noChangeArrowheads="1"/>
          </p:cNvPicPr>
          <p:nvPr/>
        </p:nvPicPr>
        <p:blipFill rotWithShape="1">
          <a:blip r:embed="rId6">
            <a:extLst>
              <a:ext uri="{28A0092B-C50C-407E-A947-70E740481C1C}">
                <a14:useLocalDpi xmlns:a14="http://schemas.microsoft.com/office/drawing/2010/main" val="0"/>
              </a:ext>
            </a:extLst>
          </a:blip>
          <a:srcRect l="5295" t="3941" r="10162" b="9214"/>
          <a:stretch/>
        </p:blipFill>
        <p:spPr bwMode="auto">
          <a:xfrm>
            <a:off x="4761573" y="4250064"/>
            <a:ext cx="3817056" cy="2855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45945" y="4564787"/>
            <a:ext cx="2132734" cy="1697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rotWithShape="1">
          <a:blip r:embed="rId8">
            <a:extLst>
              <a:ext uri="{28A0092B-C50C-407E-A947-70E740481C1C}">
                <a14:useLocalDpi xmlns:a14="http://schemas.microsoft.com/office/drawing/2010/main" val="0"/>
              </a:ext>
            </a:extLst>
          </a:blip>
          <a:srcRect r="10833"/>
          <a:stretch/>
        </p:blipFill>
        <p:spPr bwMode="auto">
          <a:xfrm>
            <a:off x="10343541" y="6143777"/>
            <a:ext cx="2197081" cy="1727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78838" y="4455702"/>
            <a:ext cx="1636560" cy="168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rotWithShape="1">
          <a:blip r:embed="rId10">
            <a:extLst>
              <a:ext uri="{28A0092B-C50C-407E-A947-70E740481C1C}">
                <a14:useLocalDpi xmlns:a14="http://schemas.microsoft.com/office/drawing/2010/main" val="0"/>
              </a:ext>
            </a:extLst>
          </a:blip>
          <a:srcRect l="7851" t="7076" r="11983" b="4481"/>
          <a:stretch/>
        </p:blipFill>
        <p:spPr bwMode="auto">
          <a:xfrm>
            <a:off x="5241899" y="7360503"/>
            <a:ext cx="2563057" cy="1981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CasellaDiTesto 12"/>
          <p:cNvSpPr txBox="1"/>
          <p:nvPr/>
        </p:nvSpPr>
        <p:spPr>
          <a:xfrm>
            <a:off x="8241393" y="9096027"/>
            <a:ext cx="802924" cy="246221"/>
          </a:xfrm>
          <a:prstGeom prst="rect">
            <a:avLst/>
          </a:prstGeom>
          <a:noFill/>
        </p:spPr>
        <p:txBody>
          <a:bodyPr wrap="square" rtlCol="0">
            <a:spAutoFit/>
          </a:bodyPr>
          <a:lstStyle/>
          <a:p>
            <a:r>
              <a:rPr lang="it-IT" sz="1000" b="1" dirty="0" err="1" smtClean="0">
                <a:solidFill>
                  <a:schemeClr val="bg1"/>
                </a:solidFill>
              </a:rPr>
              <a:t>NiMnGaCo</a:t>
            </a:r>
            <a:endParaRPr lang="it-IT" sz="1000" b="1" dirty="0">
              <a:solidFill>
                <a:schemeClr val="bg1"/>
              </a:solidFill>
            </a:endParaRPr>
          </a:p>
        </p:txBody>
      </p:sp>
      <p:sp>
        <p:nvSpPr>
          <p:cNvPr id="25" name="CasellaDiTesto 24"/>
          <p:cNvSpPr txBox="1"/>
          <p:nvPr/>
        </p:nvSpPr>
        <p:spPr>
          <a:xfrm>
            <a:off x="10509055" y="8972916"/>
            <a:ext cx="802924" cy="246221"/>
          </a:xfrm>
          <a:prstGeom prst="rect">
            <a:avLst/>
          </a:prstGeom>
          <a:noFill/>
        </p:spPr>
        <p:txBody>
          <a:bodyPr wrap="square" rtlCol="0">
            <a:spAutoFit/>
          </a:bodyPr>
          <a:lstStyle/>
          <a:p>
            <a:r>
              <a:rPr lang="it-IT" sz="1000" b="1" dirty="0" err="1" smtClean="0">
                <a:solidFill>
                  <a:schemeClr val="bg1"/>
                </a:solidFill>
              </a:rPr>
              <a:t>NiFeGa</a:t>
            </a:r>
            <a:endParaRPr lang="it-IT" sz="1000" b="1" dirty="0">
              <a:solidFill>
                <a:schemeClr val="bg1"/>
              </a:solidFill>
            </a:endParaRPr>
          </a:p>
        </p:txBody>
      </p:sp>
      <p:pic>
        <p:nvPicPr>
          <p:cNvPr id="1037" name="Picture 13"/>
          <p:cNvPicPr>
            <a:picLocks noChangeAspect="1" noChangeArrowheads="1"/>
          </p:cNvPicPr>
          <p:nvPr/>
        </p:nvPicPr>
        <p:blipFill rotWithShape="1">
          <a:blip r:embed="rId11">
            <a:extLst>
              <a:ext uri="{28A0092B-C50C-407E-A947-70E740481C1C}">
                <a14:useLocalDpi xmlns:a14="http://schemas.microsoft.com/office/drawing/2010/main" val="0"/>
              </a:ext>
            </a:extLst>
          </a:blip>
          <a:srcRect l="4084" t="6911" r="11127"/>
          <a:stretch/>
        </p:blipFill>
        <p:spPr bwMode="auto">
          <a:xfrm>
            <a:off x="8685182" y="6411806"/>
            <a:ext cx="1823873" cy="1387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CasellaDiTesto 13"/>
          <p:cNvSpPr txBox="1"/>
          <p:nvPr/>
        </p:nvSpPr>
        <p:spPr>
          <a:xfrm>
            <a:off x="10012122" y="5984924"/>
            <a:ext cx="1080120" cy="276999"/>
          </a:xfrm>
          <a:prstGeom prst="rect">
            <a:avLst/>
          </a:prstGeom>
          <a:noFill/>
        </p:spPr>
        <p:txBody>
          <a:bodyPr wrap="square" rtlCol="0">
            <a:spAutoFit/>
          </a:bodyPr>
          <a:lstStyle/>
          <a:p>
            <a:pPr algn="ctr"/>
            <a:r>
              <a:rPr lang="it-IT" sz="1200" b="1" dirty="0" err="1" smtClean="0">
                <a:solidFill>
                  <a:schemeClr val="tx2">
                    <a:lumMod val="75000"/>
                  </a:schemeClr>
                </a:solidFill>
              </a:rPr>
              <a:t>NiMnInCo</a:t>
            </a:r>
            <a:endParaRPr lang="it-IT" sz="1200" b="1" dirty="0">
              <a:solidFill>
                <a:schemeClr val="tx2">
                  <a:lumMod val="75000"/>
                </a:schemeClr>
              </a:solidFill>
            </a:endParaRPr>
          </a:p>
        </p:txBody>
      </p:sp>
      <p:sp>
        <p:nvSpPr>
          <p:cNvPr id="28" name="CasellaDiTesto 27"/>
          <p:cNvSpPr txBox="1"/>
          <p:nvPr/>
        </p:nvSpPr>
        <p:spPr>
          <a:xfrm>
            <a:off x="6233837" y="7083504"/>
            <a:ext cx="1080120" cy="276999"/>
          </a:xfrm>
          <a:prstGeom prst="rect">
            <a:avLst/>
          </a:prstGeom>
          <a:noFill/>
        </p:spPr>
        <p:txBody>
          <a:bodyPr wrap="square" rtlCol="0">
            <a:spAutoFit/>
          </a:bodyPr>
          <a:lstStyle/>
          <a:p>
            <a:pPr algn="ctr"/>
            <a:r>
              <a:rPr lang="it-IT" sz="1200" b="1" dirty="0" err="1" smtClean="0">
                <a:solidFill>
                  <a:schemeClr val="tx2">
                    <a:lumMod val="75000"/>
                  </a:schemeClr>
                </a:solidFill>
              </a:rPr>
              <a:t>NiMnGa</a:t>
            </a:r>
            <a:endParaRPr lang="it-IT" sz="1200" b="1" dirty="0">
              <a:solidFill>
                <a:schemeClr val="tx2">
                  <a:lumMod val="75000"/>
                </a:schemeClr>
              </a:solidFill>
            </a:endParaRPr>
          </a:p>
        </p:txBody>
      </p:sp>
      <p:sp>
        <p:nvSpPr>
          <p:cNvPr id="15" name="CasellaDiTesto 14"/>
          <p:cNvSpPr txBox="1"/>
          <p:nvPr/>
        </p:nvSpPr>
        <p:spPr>
          <a:xfrm>
            <a:off x="496144" y="8351375"/>
            <a:ext cx="2592288" cy="738664"/>
          </a:xfrm>
          <a:prstGeom prst="rect">
            <a:avLst/>
          </a:prstGeom>
          <a:noFill/>
        </p:spPr>
        <p:txBody>
          <a:bodyPr wrap="square" rtlCol="0">
            <a:spAutoFit/>
          </a:bodyPr>
          <a:lstStyle/>
          <a:p>
            <a:r>
              <a:rPr lang="it-IT" sz="1400" dirty="0" smtClean="0">
                <a:solidFill>
                  <a:schemeClr val="tx2">
                    <a:lumMod val="75000"/>
                  </a:schemeClr>
                </a:solidFill>
                <a:latin typeface="Century Gothic" pitchFamily="34" charset="0"/>
              </a:rPr>
              <a:t>Referente:</a:t>
            </a:r>
          </a:p>
          <a:p>
            <a:r>
              <a:rPr lang="it-IT" sz="1400" dirty="0" smtClean="0">
                <a:solidFill>
                  <a:schemeClr val="tx2">
                    <a:lumMod val="75000"/>
                  </a:schemeClr>
                </a:solidFill>
                <a:latin typeface="Century Gothic" pitchFamily="34" charset="0"/>
              </a:rPr>
              <a:t>Dott.ssa Elena Villa</a:t>
            </a:r>
          </a:p>
          <a:p>
            <a:r>
              <a:rPr lang="it-IT" sz="1400" dirty="0" smtClean="0">
                <a:solidFill>
                  <a:schemeClr val="tx2">
                    <a:lumMod val="75000"/>
                  </a:schemeClr>
                </a:solidFill>
                <a:latin typeface="Century Gothic" pitchFamily="34" charset="0"/>
              </a:rPr>
              <a:t>elena.villa@cnr.it</a:t>
            </a:r>
            <a:endParaRPr lang="it-IT" sz="1400" dirty="0">
              <a:solidFill>
                <a:schemeClr val="tx2">
                  <a:lumMod val="75000"/>
                </a:schemeClr>
              </a:solidFill>
              <a:latin typeface="Century Gothic" pitchFamily="34" charset="0"/>
            </a:endParaRPr>
          </a:p>
        </p:txBody>
      </p:sp>
      <p:pic>
        <p:nvPicPr>
          <p:cNvPr id="1038" name="Picture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853820" y="1632247"/>
            <a:ext cx="1988459" cy="2085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708826" y="999220"/>
            <a:ext cx="2092774" cy="279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755191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TotalTime>
  <Words>253</Words>
  <Application>Microsoft Office PowerPoint</Application>
  <PresentationFormat>Formato A3 (297x420 mm)</PresentationFormat>
  <Paragraphs>13</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Century Gothic</vt:lpstr>
      <vt:lpstr>Tema di Office</vt:lpstr>
      <vt:lpstr>Leghe FeSMA  (Ferromagnetic Shape Memory Alloys)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Leghe FeSMA  (Ferromagnetic Shape Memory Alloys)</dc:title>
  <dc:creator>Elena</dc:creator>
  <cp:lastModifiedBy>HP</cp:lastModifiedBy>
  <cp:revision>16</cp:revision>
  <cp:lastPrinted>2015-05-11T14:05:32Z</cp:lastPrinted>
  <dcterms:created xsi:type="dcterms:W3CDTF">2015-05-08T07:45:50Z</dcterms:created>
  <dcterms:modified xsi:type="dcterms:W3CDTF">2019-10-25T12:27:28Z</dcterms:modified>
</cp:coreProperties>
</file>