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66" r:id="rId17"/>
    <p:sldId id="25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75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01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74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7AB3-1DA6-404F-A8BE-0E265B65A14C}" type="datetime1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02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3712-8765-4E01-82CB-B52D88B6896D}" type="datetime1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73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6D6B-5EF4-45B6-A681-FDA9F337EBC0}" type="datetime1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77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1973-4C1B-4952-9432-40C039AB37CA}" type="datetime1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31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FCFD-166F-4F49-BBA0-0DB190C987C7}" type="datetime1">
              <a:rPr lang="it-IT" smtClean="0"/>
              <a:t>31/10/2019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23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05AF-EACB-4448-B702-1427F2790BC4}" type="datetime1">
              <a:rPr lang="it-IT" smtClean="0"/>
              <a:t>31/10/2019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60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D22D-006D-4F02-AF59-0B137114E3BB}" type="datetime1">
              <a:rPr lang="it-IT" smtClean="0"/>
              <a:t>31/10/2019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06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0B9-802E-4A61-9DA6-46D7BE57B2AB}" type="datetime1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76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4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DB2A-2DB9-4D1F-8EA9-38C268AF0920}" type="datetime1">
              <a:rPr lang="it-IT" smtClean="0"/>
              <a:t>31/10/2019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15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0D73-7F03-4DCC-AD33-98003C2090BB}" type="datetime1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211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89EF-5156-4B39-825D-9DC698988241}" type="datetime1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28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70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7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5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18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1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7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94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9850-6FCB-4EDF-81AE-04B725BD5EA6}" type="datetimeFigureOut">
              <a:rPr lang="it-IT" smtClean="0"/>
              <a:t>31/10/2019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B17E-4C60-4F47-87CA-65942D5BE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77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0522-DE2C-4B2D-B8B0-0343509983BA}" type="datetime1">
              <a:rPr lang="it-IT" smtClean="0"/>
              <a:t>31/10/2019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6F11-CDCB-460C-9500-5400AA876C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Descripción </a:t>
            </a:r>
            <a:endParaRPr lang="it-I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03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Comparativo de </a:t>
            </a:r>
            <a:r>
              <a:rPr lang="es-MX" b="1" dirty="0" smtClean="0"/>
              <a:t>igualdad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TAN + ADJETIVO/ADVERBIO + COMO</a:t>
            </a:r>
          </a:p>
          <a:p>
            <a:pPr marL="400050" lvl="1" indent="0">
              <a:buNone/>
            </a:pPr>
            <a:r>
              <a:rPr lang="es-ES" dirty="0"/>
              <a:t>•	El ejercicio es tan difícil como útil</a:t>
            </a:r>
          </a:p>
          <a:p>
            <a:pPr marL="400050" lvl="1" indent="0">
              <a:buNone/>
            </a:pPr>
            <a:r>
              <a:rPr lang="es-ES" dirty="0"/>
              <a:t>•	Lucas es tan inteligente como tú</a:t>
            </a:r>
          </a:p>
          <a:p>
            <a:pPr marL="400050" lvl="1" indent="0">
              <a:buNone/>
            </a:pPr>
            <a:r>
              <a:rPr lang="es-ES" dirty="0"/>
              <a:t>•	Eres tan alto como yo.</a:t>
            </a:r>
          </a:p>
          <a:p>
            <a:pPr marL="0" indent="0">
              <a:buNone/>
            </a:pPr>
            <a:r>
              <a:rPr lang="es-ES" b="1" dirty="0"/>
              <a:t>IGUAL  DE + ADEJTIVO /ADVERBIO + QUE </a:t>
            </a:r>
          </a:p>
          <a:p>
            <a:pPr marL="400050" lvl="1" indent="0">
              <a:buNone/>
            </a:pPr>
            <a:r>
              <a:rPr lang="es-ES" dirty="0"/>
              <a:t>•	Eres igual de perezoso que tu hermano </a:t>
            </a:r>
          </a:p>
          <a:p>
            <a:pPr marL="400050" lvl="1" indent="0">
              <a:buNone/>
            </a:pPr>
            <a:r>
              <a:rPr lang="es-ES" dirty="0"/>
              <a:t>•	El examen es igual de complicado que el anterior </a:t>
            </a:r>
          </a:p>
          <a:p>
            <a:pPr marL="400050" lvl="1" indent="0">
              <a:buNone/>
            </a:pPr>
            <a:r>
              <a:rPr lang="es-ES" dirty="0"/>
              <a:t>•	Eres igual de alto que yo.</a:t>
            </a:r>
          </a:p>
          <a:p>
            <a:pPr marL="0" indent="0">
              <a:buNone/>
            </a:pPr>
            <a:r>
              <a:rPr lang="es-ES" b="1" dirty="0"/>
              <a:t>TANTO/A/OS/AS + SUSTANTIVO + COMO</a:t>
            </a:r>
          </a:p>
          <a:p>
            <a:pPr marL="400050" lvl="1" indent="0">
              <a:buNone/>
            </a:pPr>
            <a:r>
              <a:rPr lang="es-ES" dirty="0"/>
              <a:t>•	Tienes tantos zapatos como mi prima que es modelo</a:t>
            </a:r>
          </a:p>
          <a:p>
            <a:pPr marL="400050" lvl="1" indent="0">
              <a:buNone/>
            </a:pPr>
            <a:r>
              <a:rPr lang="es-ES" dirty="0"/>
              <a:t>•	Corres tantos kilómetros como el ganador del maratón. </a:t>
            </a:r>
          </a:p>
          <a:p>
            <a:pPr marL="0" indent="0">
              <a:buNone/>
            </a:pPr>
            <a:r>
              <a:rPr lang="es-ES" b="1" dirty="0"/>
              <a:t>VERBO + TANTO COMO </a:t>
            </a:r>
          </a:p>
          <a:p>
            <a:pPr marL="400050" lvl="1" indent="0">
              <a:buNone/>
            </a:pPr>
            <a:r>
              <a:rPr lang="es-ES" dirty="0"/>
              <a:t>•	Gritas tanto como yo.</a:t>
            </a:r>
          </a:p>
          <a:p>
            <a:pPr marL="400050" lvl="1" indent="0">
              <a:buNone/>
            </a:pPr>
            <a:r>
              <a:rPr lang="es-ES" dirty="0"/>
              <a:t>•	Como tanto como tú, pero ingordo más.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36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Compartivo de </a:t>
            </a:r>
            <a:r>
              <a:rPr lang="es-MX" b="1" dirty="0" smtClean="0"/>
              <a:t>inferioridad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520" y="1600201"/>
            <a:ext cx="8712968" cy="4525963"/>
          </a:xfrm>
        </p:spPr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sz="3000" b="1" dirty="0"/>
              <a:t>MENOS + ADJETIVO / ADVERBIO / SUSTANTIVO + QUE </a:t>
            </a:r>
          </a:p>
          <a:p>
            <a:pPr marL="400050" lvl="1" indent="0">
              <a:buNone/>
            </a:pPr>
            <a:r>
              <a:rPr lang="es-ES" dirty="0"/>
              <a:t>•	Esta película es menos interesante que la que vimos la semana pasada.</a:t>
            </a:r>
          </a:p>
          <a:p>
            <a:pPr marL="400050" lvl="1" indent="0">
              <a:buNone/>
            </a:pPr>
            <a:r>
              <a:rPr lang="es-ES" dirty="0"/>
              <a:t>•	Tu hermana es menos rubia que tú.</a:t>
            </a:r>
          </a:p>
          <a:p>
            <a:pPr marL="0" indent="0">
              <a:buNone/>
            </a:pPr>
            <a:r>
              <a:rPr lang="es-ES" sz="3000" b="1" dirty="0"/>
              <a:t>VERBO + MENOS QUE </a:t>
            </a:r>
          </a:p>
          <a:p>
            <a:pPr marL="400050" lvl="1" indent="0">
              <a:buNone/>
            </a:pPr>
            <a:r>
              <a:rPr lang="es-ES" dirty="0"/>
              <a:t>•	Estudia menos que tú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65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Comparativo de </a:t>
            </a:r>
            <a:r>
              <a:rPr lang="es-MX" b="1" dirty="0" smtClean="0"/>
              <a:t>Superioridad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520" y="1600201"/>
            <a:ext cx="8784976" cy="4525963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b="1" dirty="0" smtClean="0"/>
              <a:t>MÁS </a:t>
            </a:r>
            <a:r>
              <a:rPr lang="es-ES" b="1" dirty="0"/>
              <a:t>+ ADJETIVO / ADVERBIO / SUSTANTIVO + QUE </a:t>
            </a:r>
          </a:p>
          <a:p>
            <a:pPr lvl="1"/>
            <a:r>
              <a:rPr lang="es-ES" dirty="0"/>
              <a:t>	El curso de Economía  es más interesante que el de derecho.</a:t>
            </a:r>
          </a:p>
          <a:p>
            <a:pPr lvl="1"/>
            <a:r>
              <a:rPr lang="es-ES" dirty="0"/>
              <a:t>	Has tenido más suerte que ella. </a:t>
            </a:r>
          </a:p>
          <a:p>
            <a:pPr marL="0" indent="0">
              <a:buNone/>
            </a:pPr>
            <a:r>
              <a:rPr lang="es-ES" b="1" dirty="0"/>
              <a:t>VERBO + MÁS QUE </a:t>
            </a:r>
          </a:p>
          <a:p>
            <a:pPr lvl="1"/>
            <a:r>
              <a:rPr lang="es-ES" dirty="0"/>
              <a:t>	Hoy llueve más que ayer.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32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Más </a:t>
            </a:r>
            <a:r>
              <a:rPr lang="es-ES" b="1" dirty="0"/>
              <a:t>/ menos… de + lo + adjetivo</a:t>
            </a:r>
          </a:p>
          <a:p>
            <a:pPr marL="400050" lvl="1" indent="0">
              <a:buNone/>
            </a:pPr>
            <a:r>
              <a:rPr lang="es-ES" dirty="0" smtClean="0"/>
              <a:t>•Trabajas </a:t>
            </a:r>
            <a:r>
              <a:rPr lang="es-ES" dirty="0"/>
              <a:t>más de lo necesario.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b="1" dirty="0"/>
              <a:t>Más / menos… de + lo que </a:t>
            </a:r>
          </a:p>
          <a:p>
            <a:pPr marL="400050" lvl="1" indent="0">
              <a:buNone/>
            </a:pPr>
            <a:r>
              <a:rPr lang="es-ES" dirty="0" smtClean="0"/>
              <a:t>•Hace </a:t>
            </a:r>
            <a:r>
              <a:rPr lang="es-ES" dirty="0"/>
              <a:t>menos frío de lo que pensaba.</a:t>
            </a:r>
          </a:p>
          <a:p>
            <a:endParaRPr lang="es-ES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46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001" y="404664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dirty="0" err="1"/>
              <a:t>Describe</a:t>
            </a:r>
            <a:r>
              <a:rPr lang="it-IT" sz="3200" dirty="0"/>
              <a:t> y compara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(grado de </a:t>
            </a:r>
            <a:r>
              <a:rPr lang="it-IT" sz="2400" dirty="0" err="1"/>
              <a:t>superioridad</a:t>
            </a:r>
            <a:r>
              <a:rPr lang="it-IT" sz="2400" dirty="0"/>
              <a:t>, </a:t>
            </a:r>
            <a:r>
              <a:rPr lang="it-IT" sz="2400" dirty="0" err="1"/>
              <a:t>igualdad</a:t>
            </a:r>
            <a:r>
              <a:rPr lang="it-IT" sz="2400" dirty="0"/>
              <a:t> e </a:t>
            </a:r>
            <a:r>
              <a:rPr lang="it-IT" sz="2400" dirty="0" err="1"/>
              <a:t>inferioridad</a:t>
            </a:r>
            <a:r>
              <a:rPr lang="it-IT" sz="2400" dirty="0"/>
              <a:t>) </a:t>
            </a:r>
            <a:br>
              <a:rPr lang="it-IT" sz="2400" dirty="0"/>
            </a:br>
            <a:r>
              <a:rPr lang="it-IT" sz="1800" i="1" dirty="0"/>
              <a:t>¿</a:t>
            </a:r>
            <a:r>
              <a:rPr lang="it-IT" sz="1800" i="1" dirty="0" err="1"/>
              <a:t>Más</a:t>
            </a:r>
            <a:r>
              <a:rPr lang="it-IT" sz="1800" i="1" dirty="0"/>
              <a:t> o </a:t>
            </a:r>
            <a:r>
              <a:rPr lang="it-IT" sz="1800" i="1" dirty="0" err="1"/>
              <a:t>menos</a:t>
            </a:r>
            <a:r>
              <a:rPr lang="it-IT" sz="1800" i="1" dirty="0"/>
              <a:t> alto/a ?// ¿</a:t>
            </a:r>
            <a:r>
              <a:rPr lang="it-IT" sz="1800" i="1" dirty="0" err="1"/>
              <a:t>M</a:t>
            </a:r>
            <a:r>
              <a:rPr lang="it-IT" sz="1800" i="1" dirty="0" err="1"/>
              <a:t>ás</a:t>
            </a:r>
            <a:r>
              <a:rPr lang="it-IT" sz="1800" i="1" dirty="0"/>
              <a:t> o </a:t>
            </a:r>
            <a:r>
              <a:rPr lang="it-IT" sz="1800" i="1" dirty="0" err="1"/>
              <a:t>menos</a:t>
            </a:r>
            <a:r>
              <a:rPr lang="it-IT" sz="1800" i="1" dirty="0"/>
              <a:t> </a:t>
            </a:r>
            <a:r>
              <a:rPr lang="it-IT" sz="1800" i="1" dirty="0" err="1"/>
              <a:t>guapo</a:t>
            </a:r>
            <a:r>
              <a:rPr lang="it-IT" sz="1800" i="1" dirty="0"/>
              <a:t>/a? //  </a:t>
            </a:r>
            <a:br>
              <a:rPr lang="it-IT" sz="1800" i="1" dirty="0"/>
            </a:br>
            <a:r>
              <a:rPr lang="it-IT" sz="1800" i="1" dirty="0"/>
              <a:t>¿</a:t>
            </a:r>
            <a:r>
              <a:rPr lang="it-IT" sz="1800" i="1" dirty="0" err="1"/>
              <a:t>El</a:t>
            </a:r>
            <a:r>
              <a:rPr lang="it-IT" sz="1800" i="1" dirty="0"/>
              <a:t>/La </a:t>
            </a:r>
            <a:r>
              <a:rPr lang="it-IT" sz="1800" i="1" dirty="0" err="1"/>
              <a:t>más</a:t>
            </a:r>
            <a:r>
              <a:rPr lang="it-IT" sz="1800" i="1" dirty="0"/>
              <a:t> </a:t>
            </a:r>
            <a:r>
              <a:rPr lang="it-IT" sz="1800" i="1" dirty="0" err="1"/>
              <a:t>feo</a:t>
            </a:r>
            <a:r>
              <a:rPr lang="it-IT" sz="1800" i="1" dirty="0"/>
              <a:t>/a? // ¿</a:t>
            </a:r>
            <a:r>
              <a:rPr lang="it-IT" sz="1800" i="1" dirty="0" err="1"/>
              <a:t>El</a:t>
            </a:r>
            <a:r>
              <a:rPr lang="it-IT" sz="1800" i="1" dirty="0"/>
              <a:t>/La </a:t>
            </a:r>
            <a:r>
              <a:rPr lang="it-IT" sz="1800" i="1" dirty="0" err="1"/>
              <a:t>menos</a:t>
            </a:r>
            <a:r>
              <a:rPr lang="it-IT" sz="1800" i="1" dirty="0"/>
              <a:t> </a:t>
            </a:r>
            <a:r>
              <a:rPr lang="it-IT" sz="1800" i="1" dirty="0" err="1"/>
              <a:t>viejo</a:t>
            </a:r>
            <a:r>
              <a:rPr lang="it-IT" sz="1800" i="1" dirty="0"/>
              <a:t>/a (o </a:t>
            </a:r>
            <a:r>
              <a:rPr lang="it-IT" sz="1800" i="1" dirty="0" err="1"/>
              <a:t>joven</a:t>
            </a:r>
            <a:r>
              <a:rPr lang="it-IT" sz="1800" i="1" dirty="0"/>
              <a:t>)?</a:t>
            </a:r>
            <a:endParaRPr lang="it-IT" sz="18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98132"/>
            <a:ext cx="4533478" cy="45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23792" y="18303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Julio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31904" y="16872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Carlos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31904" y="6346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Jaime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24192" y="2015064"/>
            <a:ext cx="114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Francisco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33802" y="1628800"/>
            <a:ext cx="104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Gregorio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61200" y="6346944"/>
            <a:ext cx="99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Miguel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16080" y="6346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Pablo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824193" y="6346944"/>
            <a:ext cx="9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  <a:latin typeface="Calibri"/>
              </a:rPr>
              <a:t>Maribel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53550" y="6346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Pura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12124" y="172413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Alma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98252" y="6346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  <a:latin typeface="Calibri"/>
              </a:rPr>
              <a:t>Adela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2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05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4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Muy</a:t>
            </a:r>
            <a:r>
              <a:rPr lang="it-IT" dirty="0" smtClean="0"/>
              <a:t> vs. </a:t>
            </a:r>
            <a:r>
              <a:rPr lang="it-IT" dirty="0" err="1" smtClean="0"/>
              <a:t>Mucho</a:t>
            </a:r>
            <a:endParaRPr lang="it-IT" dirty="0"/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340768"/>
            <a:ext cx="5976664" cy="4462992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95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ym typeface="Wingdings" pitchFamily="2" charset="2"/>
              </a:rPr>
              <a:t/>
            </a:r>
            <a:br>
              <a:rPr lang="it-IT" b="1" dirty="0" smtClean="0">
                <a:sym typeface="Wingdings" pitchFamily="2" charset="2"/>
              </a:rPr>
            </a:br>
            <a:r>
              <a:rPr lang="it-IT" b="1" dirty="0">
                <a:sym typeface="Wingdings" pitchFamily="2" charset="2"/>
              </a:rPr>
              <a:t/>
            </a:r>
            <a:br>
              <a:rPr lang="it-IT" b="1" dirty="0">
                <a:sym typeface="Wingdings" pitchFamily="2" charset="2"/>
              </a:rPr>
            </a:br>
            <a:r>
              <a:rPr lang="it-IT" b="1" dirty="0" smtClean="0">
                <a:sym typeface="Wingdings" pitchFamily="2" charset="2"/>
              </a:rPr>
              <a:t>Los </a:t>
            </a:r>
            <a:r>
              <a:rPr lang="it-IT" b="1" dirty="0" err="1" smtClean="0">
                <a:sym typeface="Wingdings" pitchFamily="2" charset="2"/>
              </a:rPr>
              <a:t>adverbios</a:t>
            </a:r>
            <a:r>
              <a:rPr lang="it-IT" b="1" dirty="0" smtClean="0">
                <a:sym typeface="Wingdings" pitchFamily="2" charset="2"/>
              </a:rPr>
              <a:t> de </a:t>
            </a:r>
            <a:r>
              <a:rPr lang="it-IT" b="1" dirty="0" err="1" smtClean="0">
                <a:sym typeface="Wingdings" pitchFamily="2" charset="2"/>
              </a:rPr>
              <a:t>cantidad</a:t>
            </a:r>
            <a:r>
              <a:rPr lang="it-IT" b="1" dirty="0" smtClean="0">
                <a:sym typeface="Wingdings" pitchFamily="2" charset="2"/>
              </a:rPr>
              <a:t> (o grado)</a:t>
            </a:r>
            <a:br>
              <a:rPr lang="it-IT" b="1" dirty="0" smtClean="0">
                <a:sym typeface="Wingdings" pitchFamily="2" charset="2"/>
              </a:rPr>
            </a:br>
            <a:r>
              <a:rPr lang="it-IT" dirty="0">
                <a:sym typeface="Wingdings" pitchFamily="2" charset="2"/>
              </a:rPr>
              <a:t/>
            </a:r>
            <a:br>
              <a:rPr lang="it-IT" dirty="0">
                <a:sym typeface="Wingdings" pitchFamily="2" charset="2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91544" y="1340768"/>
            <a:ext cx="8003232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El adverbio de CANTIDAD son aquellos que hacen referencia a una cantidad en relación a una descripción o al desarrollo de una acción.</a:t>
            </a:r>
            <a:endParaRPr lang="es-ES" dirty="0"/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ES" b="1" i="1" dirty="0" smtClean="0"/>
              <a:t>mucho</a:t>
            </a:r>
            <a:r>
              <a:rPr lang="es-ES" b="1" i="1" dirty="0"/>
              <a:t>, poco, bastante, demasiado, más, menos, algo, nada, muy, tan, casi, </a:t>
            </a:r>
            <a:r>
              <a:rPr lang="es-ES" b="1" i="1" dirty="0" smtClean="0"/>
              <a:t>medio..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algunos </a:t>
            </a:r>
            <a:r>
              <a:rPr lang="es-ES" dirty="0"/>
              <a:t>acabados en -mente</a:t>
            </a:r>
            <a:r>
              <a:rPr lang="es-ES" i="1" dirty="0"/>
              <a:t> </a:t>
            </a:r>
            <a:r>
              <a:rPr lang="es-ES" dirty="0"/>
              <a:t>como</a:t>
            </a:r>
            <a:r>
              <a:rPr lang="es-ES" i="1" dirty="0"/>
              <a:t> </a:t>
            </a:r>
            <a:r>
              <a:rPr lang="es-ES" b="1" i="1" dirty="0"/>
              <a:t>completamente, totalmente, escasamente, parcialmente,</a:t>
            </a:r>
            <a:r>
              <a:rPr lang="es-ES" i="1" dirty="0"/>
              <a:t> </a:t>
            </a:r>
            <a:r>
              <a:rPr lang="es-ES" dirty="0"/>
              <a:t>etc.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Ejemplos:</a:t>
            </a:r>
          </a:p>
          <a:p>
            <a:pPr marL="0" indent="0">
              <a:buNone/>
            </a:pPr>
            <a:r>
              <a:rPr lang="es-ES" i="1" dirty="0" smtClean="0"/>
              <a:t>Hoy </a:t>
            </a:r>
            <a:r>
              <a:rPr lang="es-ES" i="1" dirty="0"/>
              <a:t>estás </a:t>
            </a:r>
            <a:r>
              <a:rPr lang="es-ES" b="1" i="1" dirty="0"/>
              <a:t>muy</a:t>
            </a:r>
            <a:r>
              <a:rPr lang="es-ES" i="1" dirty="0"/>
              <a:t> guapa</a:t>
            </a:r>
            <a:r>
              <a:rPr lang="es-ES" i="1" dirty="0" smtClean="0"/>
              <a:t>.</a:t>
            </a: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Últimamente </a:t>
            </a:r>
            <a:r>
              <a:rPr lang="es-ES" i="1" dirty="0"/>
              <a:t>estoy comiendo </a:t>
            </a:r>
            <a:r>
              <a:rPr lang="es-ES" b="1" i="1" dirty="0"/>
              <a:t>demasiado</a:t>
            </a:r>
            <a:r>
              <a:rPr lang="es-ES" i="1" dirty="0" smtClean="0"/>
              <a:t>.</a:t>
            </a: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Te </a:t>
            </a:r>
            <a:r>
              <a:rPr lang="es-ES" i="1" dirty="0"/>
              <a:t>noto </a:t>
            </a:r>
            <a:r>
              <a:rPr lang="es-ES" b="1" i="1" dirty="0"/>
              <a:t>algo</a:t>
            </a:r>
            <a:r>
              <a:rPr lang="es-ES" i="1" dirty="0"/>
              <a:t> cansado</a:t>
            </a:r>
            <a:r>
              <a:rPr lang="es-ES" i="1" dirty="0" smtClean="0"/>
              <a:t>.</a:t>
            </a: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Hemos </a:t>
            </a:r>
            <a:r>
              <a:rPr lang="es-ES" i="1" dirty="0"/>
              <a:t>ganado </a:t>
            </a:r>
            <a:r>
              <a:rPr lang="es-ES" b="1" i="1" dirty="0"/>
              <a:t>solamente </a:t>
            </a:r>
            <a:r>
              <a:rPr lang="es-ES" i="1" dirty="0"/>
              <a:t>un partido este año</a:t>
            </a:r>
            <a:r>
              <a:rPr lang="es-ES" i="1" dirty="0" smtClean="0"/>
              <a:t>.</a:t>
            </a: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Mi </a:t>
            </a:r>
            <a:r>
              <a:rPr lang="es-ES" i="1" dirty="0"/>
              <a:t>jefe me tiene </a:t>
            </a:r>
            <a:r>
              <a:rPr lang="es-ES" b="1" i="1" dirty="0"/>
              <a:t>bastante </a:t>
            </a:r>
            <a:r>
              <a:rPr lang="es-ES" i="1" dirty="0"/>
              <a:t>harto</a:t>
            </a:r>
            <a:r>
              <a:rPr lang="es-ES" i="1" dirty="0" smtClean="0"/>
              <a:t>.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9419-5FD2-497B-BAE6-26E146AEBDA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1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991544" y="1144642"/>
            <a:ext cx="81369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/>
              <a:t>Adverbios</a:t>
            </a:r>
            <a:r>
              <a:rPr lang="it-IT" sz="3600" dirty="0"/>
              <a:t> de </a:t>
            </a:r>
            <a:r>
              <a:rPr lang="it-IT" sz="3600" dirty="0" err="1"/>
              <a:t>cantidad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2700" dirty="0" err="1"/>
              <a:t>Elige</a:t>
            </a:r>
            <a:r>
              <a:rPr lang="it-IT" sz="2700" dirty="0"/>
              <a:t> </a:t>
            </a:r>
            <a:r>
              <a:rPr lang="it-IT" sz="2700" dirty="0" err="1"/>
              <a:t>el</a:t>
            </a:r>
            <a:r>
              <a:rPr lang="it-IT" sz="2700" dirty="0"/>
              <a:t> </a:t>
            </a:r>
            <a:r>
              <a:rPr lang="it-IT" sz="2700" dirty="0" err="1"/>
              <a:t>adverbio</a:t>
            </a:r>
            <a:r>
              <a:rPr lang="it-IT" sz="2700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789240"/>
          </a:xfrm>
        </p:spPr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Estamos _________preocupados por la situación económica del país.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No voy a llegar a tiempo, lo siento  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No sabemos  _________ sobre el nuevo puesto de trabajo.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Estás  _________pálido que ayer, se nota que estás mejor.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Estoy un  _________ enojada con el equipo.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Los actores de teatro son  _________buenos que los actores de cine.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No voy a cenar, he comido  _________al mediodía.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No me gusta su actitud, están  _________ confiados.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Es una casa  _________ grande, hay lugar para todos.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800" dirty="0"/>
              <a:t>La gente está________ motivada en un buen ambiente de trabajo.</a:t>
            </a:r>
          </a:p>
          <a:p>
            <a:pPr marL="0" indent="0">
              <a:buNone/>
            </a:pPr>
            <a:r>
              <a:rPr lang="es-ES" sz="3400" dirty="0"/>
              <a:t/>
            </a:r>
            <a:br>
              <a:rPr lang="es-ES" sz="3400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91544" y="114464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MAYORMENTE – BASTANTE -  DEMASIADO – MUY – MENOS –</a:t>
            </a:r>
            <a:r>
              <a:rPr lang="es-ES" dirty="0"/>
              <a:t> NADA – MUCHO – POCO -  </a:t>
            </a:r>
            <a:r>
              <a:rPr lang="it-IT" dirty="0"/>
              <a:t>MUCHO MÁS - MUY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6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 descr="Ritaglio schermat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17878"/>
            <a:ext cx="8568952" cy="6107466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11654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¡</a:t>
            </a:r>
            <a:r>
              <a:rPr lang="it-IT" dirty="0" err="1" smtClean="0"/>
              <a:t>Describe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259541"/>
            <a:ext cx="7311381" cy="5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3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 err="1"/>
              <a:t>Descripción</a:t>
            </a:r>
            <a:r>
              <a:rPr lang="it-IT" sz="3600" dirty="0"/>
              <a:t> del </a:t>
            </a:r>
            <a:r>
              <a:rPr lang="it-IT" sz="3600" dirty="0" err="1"/>
              <a:t>carácter</a:t>
            </a:r>
            <a:r>
              <a:rPr lang="it-IT" sz="3600" dirty="0"/>
              <a:t> y de la </a:t>
            </a:r>
            <a:r>
              <a:rPr lang="it-IT" sz="3600" dirty="0" err="1"/>
              <a:t>personalidad</a:t>
            </a:r>
            <a:r>
              <a:rPr lang="it-IT" sz="3600" dirty="0"/>
              <a:t>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dirty="0" err="1"/>
              <a:t>algunas</a:t>
            </a:r>
            <a:r>
              <a:rPr lang="it-IT" sz="3100" dirty="0"/>
              <a:t> </a:t>
            </a:r>
            <a:r>
              <a:rPr lang="it-IT" sz="3100" dirty="0" err="1"/>
              <a:t>definiciones</a:t>
            </a:r>
            <a:r>
              <a:rPr lang="it-IT" sz="3100" dirty="0"/>
              <a:t>…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Segnaposto contenuto 5" descr="Ritaglio schermat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484784"/>
            <a:ext cx="3746362" cy="4752528"/>
          </a:xfrm>
        </p:spPr>
      </p:pic>
      <p:sp>
        <p:nvSpPr>
          <p:cNvPr id="8" name="CasellaDiTesto 7"/>
          <p:cNvSpPr txBox="1"/>
          <p:nvPr/>
        </p:nvSpPr>
        <p:spPr>
          <a:xfrm>
            <a:off x="6312024" y="270892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A:¿Cómo (</a:t>
            </a:r>
            <a:r>
              <a:rPr lang="it-IT" sz="2400" dirty="0" err="1"/>
              <a:t>eres</a:t>
            </a:r>
            <a:r>
              <a:rPr lang="it-IT" sz="2400" dirty="0"/>
              <a:t>)?</a:t>
            </a:r>
          </a:p>
          <a:p>
            <a:endParaRPr lang="it-IT" sz="2400" dirty="0"/>
          </a:p>
          <a:p>
            <a:r>
              <a:rPr lang="it-IT" sz="2400" dirty="0"/>
              <a:t>B: (</a:t>
            </a:r>
            <a:r>
              <a:rPr lang="it-IT" sz="2400" dirty="0" err="1"/>
              <a:t>Soy</a:t>
            </a:r>
            <a:r>
              <a:rPr lang="it-IT" sz="2400" dirty="0"/>
              <a:t>) </a:t>
            </a:r>
            <a:r>
              <a:rPr lang="it-IT" sz="2400" dirty="0">
                <a:solidFill>
                  <a:srgbClr val="FF0000"/>
                </a:solidFill>
              </a:rPr>
              <a:t>un poco</a:t>
            </a:r>
            <a:r>
              <a:rPr lang="it-IT" sz="2400" dirty="0"/>
              <a:t>, </a:t>
            </a:r>
            <a:r>
              <a:rPr lang="it-IT" sz="2400" dirty="0" err="1">
                <a:solidFill>
                  <a:srgbClr val="FF0000"/>
                </a:solidFill>
              </a:rPr>
              <a:t>algo</a:t>
            </a:r>
            <a:r>
              <a:rPr lang="it-IT" sz="2400" dirty="0"/>
              <a:t>, </a:t>
            </a:r>
            <a:r>
              <a:rPr lang="it-IT" sz="2400" dirty="0" err="1">
                <a:solidFill>
                  <a:srgbClr val="FF0000"/>
                </a:solidFill>
              </a:rPr>
              <a:t>muy</a:t>
            </a:r>
            <a:r>
              <a:rPr lang="it-IT" sz="2400" dirty="0"/>
              <a:t>….</a:t>
            </a:r>
          </a:p>
          <a:p>
            <a:pPr algn="ctr"/>
            <a:r>
              <a:rPr lang="it-IT" sz="2400" dirty="0"/>
              <a:t>o</a:t>
            </a:r>
          </a:p>
          <a:p>
            <a:r>
              <a:rPr lang="it-IT" sz="2400" dirty="0"/>
              <a:t>B: No (</a:t>
            </a:r>
            <a:r>
              <a:rPr lang="it-IT" sz="2400" dirty="0" err="1"/>
              <a:t>soy</a:t>
            </a:r>
            <a:r>
              <a:rPr lang="it-IT" sz="2400" dirty="0"/>
              <a:t>) </a:t>
            </a:r>
            <a:r>
              <a:rPr lang="it-IT" sz="2400" dirty="0" err="1">
                <a:solidFill>
                  <a:srgbClr val="FF0000"/>
                </a:solidFill>
              </a:rPr>
              <a:t>nada</a:t>
            </a:r>
            <a:r>
              <a:rPr lang="it-IT" sz="2400" dirty="0"/>
              <a:t>…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0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Describe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 a ti </a:t>
            </a:r>
            <a:r>
              <a:rPr lang="it-IT" dirty="0" err="1" smtClean="0"/>
              <a:t>mismo</a:t>
            </a:r>
            <a:r>
              <a:rPr lang="it-IT" dirty="0" smtClean="0"/>
              <a:t>; a un/a </a:t>
            </a:r>
            <a:r>
              <a:rPr lang="it-IT" dirty="0" err="1" smtClean="0"/>
              <a:t>compañer</a:t>
            </a:r>
            <a:r>
              <a:rPr lang="it-IT" dirty="0" smtClean="0"/>
              <a:t>@; </a:t>
            </a:r>
            <a:br>
              <a:rPr lang="it-IT" dirty="0" smtClean="0"/>
            </a:br>
            <a:r>
              <a:rPr lang="it-IT" dirty="0" smtClean="0"/>
              <a:t>a un </a:t>
            </a:r>
            <a:r>
              <a:rPr lang="it-IT" dirty="0" err="1" smtClean="0"/>
              <a:t>miembro</a:t>
            </a:r>
            <a:r>
              <a:rPr lang="it-IT" dirty="0" smtClean="0"/>
              <a:t> de tu </a:t>
            </a:r>
            <a:r>
              <a:rPr lang="it-IT" dirty="0" err="1" smtClean="0"/>
              <a:t>familia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23592" y="2339856"/>
            <a:ext cx="7632848" cy="3105369"/>
          </a:xfrm>
        </p:spPr>
        <p:txBody>
          <a:bodyPr>
            <a:normAutofit fontScale="92500" lnSpcReduction="10000"/>
          </a:bodyPr>
          <a:lstStyle/>
          <a:p>
            <a:r>
              <a:rPr lang="it-IT" u="sng" dirty="0" err="1" smtClean="0"/>
              <a:t>soy</a:t>
            </a:r>
            <a:r>
              <a:rPr lang="it-IT" u="sng" dirty="0" smtClean="0"/>
              <a:t>// tengo// </a:t>
            </a:r>
            <a:r>
              <a:rPr lang="it-IT" u="sng" dirty="0" err="1" smtClean="0"/>
              <a:t>llevo</a:t>
            </a:r>
            <a:r>
              <a:rPr lang="it-IT" dirty="0" smtClean="0"/>
              <a:t>… + </a:t>
            </a:r>
            <a:r>
              <a:rPr lang="it-IT" dirty="0" err="1" smtClean="0"/>
              <a:t>características</a:t>
            </a:r>
            <a:r>
              <a:rPr lang="it-IT" dirty="0" smtClean="0"/>
              <a:t> </a:t>
            </a:r>
            <a:r>
              <a:rPr lang="it-IT" dirty="0" err="1" smtClean="0"/>
              <a:t>físicas</a:t>
            </a:r>
            <a:endParaRPr lang="it-IT" dirty="0" smtClean="0"/>
          </a:p>
          <a:p>
            <a:r>
              <a:rPr lang="it-IT" u="sng" dirty="0" smtClean="0"/>
              <a:t>es// tiene // </a:t>
            </a:r>
            <a:r>
              <a:rPr lang="it-IT" u="sng" dirty="0" err="1" smtClean="0"/>
              <a:t>lleva</a:t>
            </a:r>
            <a:r>
              <a:rPr lang="it-IT" u="sng" dirty="0" smtClean="0"/>
              <a:t> </a:t>
            </a:r>
            <a:r>
              <a:rPr lang="it-IT" dirty="0"/>
              <a:t>+ </a:t>
            </a:r>
            <a:r>
              <a:rPr lang="it-IT" dirty="0" err="1"/>
              <a:t>características</a:t>
            </a:r>
            <a:r>
              <a:rPr lang="it-IT" dirty="0"/>
              <a:t> </a:t>
            </a:r>
            <a:r>
              <a:rPr lang="it-IT" dirty="0" err="1" smtClean="0"/>
              <a:t>físicas</a:t>
            </a:r>
            <a:endParaRPr lang="it-IT" dirty="0" smtClean="0"/>
          </a:p>
          <a:p>
            <a:r>
              <a:rPr lang="it-IT" dirty="0" smtClean="0"/>
              <a:t>son // </a:t>
            </a:r>
            <a:r>
              <a:rPr lang="it-IT" dirty="0" err="1" smtClean="0"/>
              <a:t>tienen</a:t>
            </a:r>
            <a:r>
              <a:rPr lang="it-IT" dirty="0" smtClean="0"/>
              <a:t>// </a:t>
            </a:r>
            <a:r>
              <a:rPr lang="it-IT" dirty="0" err="1" smtClean="0"/>
              <a:t>llevan</a:t>
            </a:r>
            <a:r>
              <a:rPr lang="it-IT" dirty="0" smtClean="0"/>
              <a:t> </a:t>
            </a:r>
            <a:r>
              <a:rPr lang="it-IT" dirty="0"/>
              <a:t>+ </a:t>
            </a:r>
            <a:r>
              <a:rPr lang="it-IT" dirty="0" err="1"/>
              <a:t>características</a:t>
            </a:r>
            <a:r>
              <a:rPr lang="it-IT" dirty="0"/>
              <a:t> </a:t>
            </a:r>
            <a:r>
              <a:rPr lang="it-IT" dirty="0" err="1"/>
              <a:t>físicas</a:t>
            </a: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….. </a:t>
            </a:r>
          </a:p>
          <a:p>
            <a:endParaRPr lang="it-IT" dirty="0"/>
          </a:p>
          <a:p>
            <a:r>
              <a:rPr lang="it-IT" u="sng" dirty="0" err="1" smtClean="0"/>
              <a:t>soy</a:t>
            </a:r>
            <a:r>
              <a:rPr lang="it-IT" u="sng" dirty="0" smtClean="0"/>
              <a:t> // es // son  </a:t>
            </a:r>
            <a:r>
              <a:rPr lang="it-IT" dirty="0" smtClean="0"/>
              <a:t>+ </a:t>
            </a:r>
            <a:r>
              <a:rPr lang="it-IT" dirty="0" err="1" smtClean="0"/>
              <a:t>carácterísticas</a:t>
            </a:r>
            <a:r>
              <a:rPr lang="it-IT" dirty="0" smtClean="0"/>
              <a:t> de la persona, del </a:t>
            </a:r>
            <a:r>
              <a:rPr lang="it-IT" dirty="0" err="1" smtClean="0"/>
              <a:t>carácter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F11-CDCB-460C-9500-5400AA876C8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0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El</a:t>
            </a:r>
            <a:r>
              <a:rPr lang="it-IT" b="1" dirty="0" smtClean="0"/>
              <a:t> grado del </a:t>
            </a:r>
            <a:r>
              <a:rPr lang="it-IT" b="1" dirty="0" err="1" smtClean="0"/>
              <a:t>adjetivo</a:t>
            </a:r>
            <a:endParaRPr lang="it-IT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43" y="1124744"/>
            <a:ext cx="8382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9419-5FD2-497B-BAE6-26E146AEBDAB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7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384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Tema di Office</vt:lpstr>
      <vt:lpstr>Descripción </vt:lpstr>
      <vt:lpstr>Muy vs. Mucho</vt:lpstr>
      <vt:lpstr>  Los adverbios de cantidad (o grado)  </vt:lpstr>
      <vt:lpstr>Adverbios de cantidad Elige el adverbio  </vt:lpstr>
      <vt:lpstr>Presentazione standard di PowerPoint</vt:lpstr>
      <vt:lpstr>¡Describe!</vt:lpstr>
      <vt:lpstr>Descripción del carácter y de la personalidad… algunas definiciones…  </vt:lpstr>
      <vt:lpstr>Describe:  a ti mismo; a un/a compañer@;  a un miembro de tu familia </vt:lpstr>
      <vt:lpstr>El grado del adjetivo</vt:lpstr>
      <vt:lpstr>Comparativo de igualdad</vt:lpstr>
      <vt:lpstr>Compartivo de inferioridad</vt:lpstr>
      <vt:lpstr>Comparativo de Superioridad</vt:lpstr>
      <vt:lpstr>DE</vt:lpstr>
      <vt:lpstr>Describe y compara  (grado de superioridad, igualdad e inferioridad)  ¿Más o menos alto/a ?// ¿Más o menos guapo/a? //   ¿El/La más feo/a? // ¿El/La menos viejo/a (o joven)?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Descripción </dc:title>
  <dc:creator>anamaria.gonzalez</dc:creator>
  <cp:lastModifiedBy>anamaria.gonzalez@unimib.it</cp:lastModifiedBy>
  <cp:revision>4</cp:revision>
  <dcterms:created xsi:type="dcterms:W3CDTF">2019-10-24T07:22:55Z</dcterms:created>
  <dcterms:modified xsi:type="dcterms:W3CDTF">2019-10-31T11:00:08Z</dcterms:modified>
</cp:coreProperties>
</file>