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7" r:id="rId2"/>
    <p:sldId id="481" r:id="rId3"/>
    <p:sldId id="500" r:id="rId4"/>
    <p:sldId id="488" r:id="rId5"/>
    <p:sldId id="482" r:id="rId6"/>
    <p:sldId id="555" r:id="rId7"/>
    <p:sldId id="487" r:id="rId8"/>
    <p:sldId id="505" r:id="rId9"/>
    <p:sldId id="484" r:id="rId10"/>
    <p:sldId id="485" r:id="rId11"/>
    <p:sldId id="483" r:id="rId12"/>
    <p:sldId id="486" r:id="rId13"/>
    <p:sldId id="503" r:id="rId14"/>
    <p:sldId id="263" r:id="rId15"/>
    <p:sldId id="264" r:id="rId16"/>
    <p:sldId id="605" r:id="rId17"/>
    <p:sldId id="606" r:id="rId18"/>
    <p:sldId id="607" r:id="rId19"/>
    <p:sldId id="506" r:id="rId20"/>
    <p:sldId id="655" r:id="rId21"/>
    <p:sldId id="268" r:id="rId22"/>
    <p:sldId id="656" r:id="rId23"/>
    <p:sldId id="657" r:id="rId24"/>
    <p:sldId id="658" r:id="rId25"/>
    <p:sldId id="659" r:id="rId26"/>
    <p:sldId id="267" r:id="rId27"/>
    <p:sldId id="286" r:id="rId28"/>
    <p:sldId id="269" r:id="rId29"/>
    <p:sldId id="266" r:id="rId30"/>
    <p:sldId id="556" r:id="rId31"/>
    <p:sldId id="508" r:id="rId32"/>
    <p:sldId id="287" r:id="rId33"/>
    <p:sldId id="507" r:id="rId34"/>
    <p:sldId id="270" r:id="rId35"/>
    <p:sldId id="609" r:id="rId36"/>
    <p:sldId id="610" r:id="rId37"/>
    <p:sldId id="511" r:id="rId38"/>
    <p:sldId id="492" r:id="rId39"/>
    <p:sldId id="274" r:id="rId40"/>
    <p:sldId id="275" r:id="rId41"/>
    <p:sldId id="604" r:id="rId42"/>
    <p:sldId id="557" r:id="rId43"/>
    <p:sldId id="291" r:id="rId44"/>
    <p:sldId id="293" r:id="rId45"/>
    <p:sldId id="276" r:id="rId46"/>
    <p:sldId id="640" r:id="rId47"/>
    <p:sldId id="535" r:id="rId48"/>
    <p:sldId id="553" r:id="rId49"/>
    <p:sldId id="445" r:id="rId50"/>
    <p:sldId id="446" r:id="rId51"/>
    <p:sldId id="530" r:id="rId52"/>
    <p:sldId id="641" r:id="rId53"/>
    <p:sldId id="642" r:id="rId54"/>
    <p:sldId id="645" r:id="rId55"/>
    <p:sldId id="279" r:id="rId56"/>
    <p:sldId id="531" r:id="rId57"/>
    <p:sldId id="611" r:id="rId58"/>
    <p:sldId id="618" r:id="rId59"/>
    <p:sldId id="619" r:id="rId60"/>
    <p:sldId id="620" r:id="rId61"/>
    <p:sldId id="621" r:id="rId62"/>
    <p:sldId id="649" r:id="rId63"/>
    <p:sldId id="650" r:id="rId64"/>
    <p:sldId id="652" r:id="rId65"/>
    <p:sldId id="646" r:id="rId66"/>
    <p:sldId id="647" r:id="rId67"/>
    <p:sldId id="648" r:id="rId68"/>
    <p:sldId id="624" r:id="rId69"/>
    <p:sldId id="625" r:id="rId70"/>
    <p:sldId id="626" r:id="rId71"/>
    <p:sldId id="627" r:id="rId72"/>
    <p:sldId id="628" r:id="rId73"/>
    <p:sldId id="629" r:id="rId74"/>
    <p:sldId id="630" r:id="rId75"/>
    <p:sldId id="631" r:id="rId76"/>
    <p:sldId id="635" r:id="rId77"/>
    <p:sldId id="636" r:id="rId78"/>
    <p:sldId id="654" r:id="rId79"/>
    <p:sldId id="653" r:id="rId80"/>
    <p:sldId id="639" r:id="rId8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FF00"/>
    <a:srgbClr val="FF66CC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1780" autoAdjust="0"/>
    <p:restoredTop sz="94660"/>
  </p:normalViewPr>
  <p:slideViewPr>
    <p:cSldViewPr>
      <p:cViewPr varScale="1">
        <p:scale>
          <a:sx n="110" d="100"/>
          <a:sy n="110" d="100"/>
        </p:scale>
        <p:origin x="121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9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B231831-CD63-4634-B2B5-BBC1861A6FF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57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76CDD60-40BF-49AE-97E5-740F5564917C}" type="slidenum">
              <a:rPr lang="it-IT" altLang="it-IT" smtClean="0">
                <a:ea typeface="MS PGothic" pitchFamily="34" charset="-128"/>
              </a:rPr>
              <a:pPr eaLnBrk="1" hangingPunct="1"/>
              <a:t>12</a:t>
            </a:fld>
            <a:endParaRPr lang="it-IT" altLang="it-IT">
              <a:ea typeface="MS PGothic" pitchFamily="34" charset="-128"/>
            </a:endParaRPr>
          </a:p>
        </p:txBody>
      </p:sp>
      <p:sp>
        <p:nvSpPr>
          <p:cNvPr id="15155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D5750A7-EC51-43E4-B5FA-C2DBCB31E688}" type="slidenum">
              <a:rPr lang="it-IT" altLang="it-IT" sz="1200">
                <a:ea typeface="MS PGothic" pitchFamily="34" charset="-128"/>
              </a:rPr>
              <a:pPr algn="r" eaLnBrk="1" hangingPunct="1"/>
              <a:t>12</a:t>
            </a:fld>
            <a:endParaRPr lang="it-IT" altLang="it-IT" sz="1200">
              <a:ea typeface="MS PGothic" pitchFamily="34" charset="-128"/>
            </a:endParaRPr>
          </a:p>
        </p:txBody>
      </p:sp>
      <p:sp>
        <p:nvSpPr>
          <p:cNvPr id="151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F85CC18-2CD5-4018-8BC7-CE4A3BEED5D2}" type="slidenum">
              <a:rPr lang="it-IT" altLang="it-IT" smtClean="0"/>
              <a:pPr eaLnBrk="1" hangingPunct="1"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EF33A3-B26D-4CA4-8F5E-613DEEEB104D}" type="slidenum">
              <a:rPr lang="it-IT" altLang="it-IT" smtClean="0"/>
              <a:pPr eaLnBrk="1" hangingPunct="1">
                <a:spcBef>
                  <a:spcPct val="0"/>
                </a:spcBef>
              </a:pPr>
              <a:t>33</a:t>
            </a:fld>
            <a:endParaRPr lang="it-IT" altLang="it-IT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F52C06F-C41F-4E8D-A22C-8962D9BF52FD}" type="slidenum">
              <a:rPr lang="it-IT" altLang="it-IT" sz="1200">
                <a:latin typeface="Arial" panose="020B0604020202020204" pitchFamily="34" charset="0"/>
              </a:rPr>
              <a:pPr eaLnBrk="1" hangingPunct="1"/>
              <a:t>36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02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B7FBFE-9AA9-463F-A17A-97296A30160C}" type="slidenum">
              <a:rPr lang="it-IT" altLang="it-IT" smtClean="0"/>
              <a:pPr eaLnBrk="1" hangingPunct="1">
                <a:spcBef>
                  <a:spcPct val="0"/>
                </a:spcBef>
              </a:pPr>
              <a:t>37</a:t>
            </a:fld>
            <a:endParaRPr lang="it-IT" altLang="it-IT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A95CA1F-DBB9-4AED-960B-017F9A23B9D9}" type="slidenum">
              <a:rPr lang="it-IT" altLang="it-IT" smtClean="0"/>
              <a:pPr eaLnBrk="1" hangingPunct="1">
                <a:spcBef>
                  <a:spcPct val="0"/>
                </a:spcBef>
              </a:pPr>
              <a:t>43</a:t>
            </a:fld>
            <a:endParaRPr lang="it-IT" altLang="it-IT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BE27382-0AC1-4877-9FF4-D3FB0868A96C}" type="slidenum">
              <a:rPr lang="it-IT" altLang="it-IT" smtClean="0"/>
              <a:pPr eaLnBrk="1" hangingPunct="1">
                <a:spcBef>
                  <a:spcPct val="0"/>
                </a:spcBef>
              </a:pPr>
              <a:t>44</a:t>
            </a:fld>
            <a:endParaRPr lang="it-IT" altLang="it-IT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A2AE26-0305-492B-BE68-2FAF2FF0585A}" type="slidenum">
              <a:rPr lang="en-US" altLang="it-IT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it-IT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017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760CC12-0CA9-4619-A8F6-A0D6719E82D2}" type="slidenum">
              <a:rPr lang="it-IT" altLang="it-IT" smtClean="0"/>
              <a:pPr eaLnBrk="1" hangingPunct="1">
                <a:spcBef>
                  <a:spcPct val="0"/>
                </a:spcBef>
              </a:pPr>
              <a:t>47</a:t>
            </a:fld>
            <a:endParaRPr lang="it-IT" altLang="it-IT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31E114A-0275-424B-9406-CACE62709114}" type="slidenum">
              <a:rPr lang="it-IT" altLang="it-IT" smtClean="0"/>
              <a:pPr eaLnBrk="1" hangingPunct="1">
                <a:spcBef>
                  <a:spcPct val="0"/>
                </a:spcBef>
              </a:pPr>
              <a:t>49</a:t>
            </a:fld>
            <a:endParaRPr lang="it-IT" altLang="it-IT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949D98-6C2E-43AE-973B-F85A431BE87B}" type="slidenum">
              <a:rPr lang="it-IT" altLang="it-IT" smtClean="0"/>
              <a:pPr eaLnBrk="1" hangingPunct="1">
                <a:spcBef>
                  <a:spcPct val="0"/>
                </a:spcBef>
              </a:pPr>
              <a:t>50</a:t>
            </a:fld>
            <a:endParaRPr lang="it-IT" altLang="it-IT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62AEBF55-E205-4BAC-9717-9AFA33DFDA56}" type="slidenum">
              <a:rPr lang="it-IT" altLang="it-IT" sz="1200">
                <a:latin typeface="Arial" panose="020B0604020202020204" pitchFamily="34" charset="0"/>
              </a:rPr>
              <a:pPr/>
              <a:t>16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14643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B4F584C3-416C-4A9E-94A4-9C30CFE987B1}" type="slidenum">
              <a:rPr lang="it-IT" altLang="it-IT" sz="1200">
                <a:latin typeface="Arial" panose="020B0604020202020204" pitchFamily="34" charset="0"/>
              </a:rPr>
              <a:pPr algn="r"/>
              <a:t>16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16_09_molecules_bind.jpg</a:t>
            </a:r>
          </a:p>
        </p:txBody>
      </p:sp>
    </p:spTree>
    <p:extLst>
      <p:ext uri="{BB962C8B-B14F-4D97-AF65-F5344CB8AC3E}">
        <p14:creationId xmlns:p14="http://schemas.microsoft.com/office/powerpoint/2010/main" val="34444749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949D98-6C2E-43AE-973B-F85A431BE87B}" type="slidenum">
              <a:rPr lang="it-IT" altLang="it-IT" smtClean="0"/>
              <a:pPr eaLnBrk="1" hangingPunct="1">
                <a:spcBef>
                  <a:spcPct val="0"/>
                </a:spcBef>
              </a:pPr>
              <a:t>51</a:t>
            </a:fld>
            <a:endParaRPr lang="it-IT" altLang="it-IT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09516C-00F5-4D73-8B98-D78F268B61F0}" type="slidenum">
              <a:rPr lang="en-US" altLang="it-IT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it-IT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627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09516C-00F5-4D73-8B98-D78F268B61F0}" type="slidenum">
              <a:rPr lang="en-US" altLang="it-IT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it-IT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01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D1538DC-8BD7-4777-A473-3D7B088D6B97}" type="slidenum">
              <a:rPr lang="en-US" altLang="it-IT" smtClean="0"/>
              <a:pPr eaLnBrk="1" hangingPunct="1">
                <a:spcBef>
                  <a:spcPct val="0"/>
                </a:spcBef>
              </a:pPr>
              <a:t>54</a:t>
            </a:fld>
            <a:endParaRPr lang="en-US" altLang="it-IT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732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443F5DB-0015-460E-8DE0-00AD2F5DF5AF}" type="slidenum">
              <a:rPr lang="en-US" altLang="it-IT" smtClean="0"/>
              <a:pPr eaLnBrk="1" hangingPunct="1">
                <a:spcBef>
                  <a:spcPct val="0"/>
                </a:spcBef>
              </a:pPr>
              <a:t>56</a:t>
            </a:fld>
            <a:endParaRPr lang="en-US" altLang="it-IT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CDADE2-82BE-1643-9DC7-8CC0A138DFCD}" type="slidenum">
              <a:rPr lang="it-IT"/>
              <a:pPr>
                <a:defRPr/>
              </a:pPr>
              <a:t>58</a:t>
            </a:fld>
            <a:endParaRPr lang="it-IT"/>
          </a:p>
        </p:txBody>
      </p:sp>
      <p:sp>
        <p:nvSpPr>
          <p:cNvPr id="253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0739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5FD0601C-134D-4A91-861F-DF5EDBA46BD9}" type="slidenum">
              <a:rPr lang="it-IT" altLang="it-IT" sz="1200" smtClean="0">
                <a:latin typeface="Arial" pitchFamily="34" charset="0"/>
              </a:rPr>
              <a:pPr eaLnBrk="1" hangingPunct="1">
                <a:defRPr/>
              </a:pPr>
              <a:t>62</a:t>
            </a:fld>
            <a:endParaRPr lang="it-IT" altLang="it-IT" sz="1200"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23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5FD0601C-134D-4A91-861F-DF5EDBA46BD9}" type="slidenum">
              <a:rPr lang="it-IT" altLang="it-IT" sz="1200" smtClean="0">
                <a:latin typeface="Arial" pitchFamily="34" charset="0"/>
              </a:rPr>
              <a:pPr eaLnBrk="1" hangingPunct="1">
                <a:defRPr/>
              </a:pPr>
              <a:t>64</a:t>
            </a:fld>
            <a:endParaRPr lang="it-IT" altLang="it-IT" sz="1200"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0667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EF33A3-B26D-4CA4-8F5E-613DEEEB104D}" type="slidenum">
              <a:rPr lang="it-IT" altLang="it-IT" smtClean="0"/>
              <a:pPr eaLnBrk="1" hangingPunct="1">
                <a:spcBef>
                  <a:spcPct val="0"/>
                </a:spcBef>
              </a:pPr>
              <a:t>66</a:t>
            </a:fld>
            <a:endParaRPr lang="it-IT" altLang="it-IT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94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2DFE5634-E6CE-4BF8-A797-6E16DCE12B82}" type="slidenum">
              <a:rPr lang="it-IT" altLang="it-IT" sz="1200" smtClean="0">
                <a:latin typeface="Arial" pitchFamily="34" charset="0"/>
              </a:rPr>
              <a:pPr eaLnBrk="1" hangingPunct="1">
                <a:defRPr/>
              </a:pPr>
              <a:t>70</a:t>
            </a:fld>
            <a:endParaRPr lang="it-IT" altLang="it-IT" sz="1200"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2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0D15C0E3-1158-4581-9F0C-9359242BFE54}" type="slidenum">
              <a:rPr lang="en-US" altLang="it-IT" sz="1200">
                <a:latin typeface="Arial" panose="020B0604020202020204" pitchFamily="34" charset="0"/>
              </a:rPr>
              <a:pPr eaLnBrk="1" hangingPunct="1"/>
              <a:t>17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68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2DFE5634-E6CE-4BF8-A797-6E16DCE12B82}" type="slidenum">
              <a:rPr lang="it-IT" altLang="it-IT" sz="1200" smtClean="0">
                <a:latin typeface="Arial" pitchFamily="34" charset="0"/>
              </a:rPr>
              <a:pPr eaLnBrk="1" hangingPunct="1">
                <a:defRPr/>
              </a:pPr>
              <a:t>74</a:t>
            </a:fld>
            <a:endParaRPr lang="it-IT" altLang="it-IT" sz="1200"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9941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fld id="{2DFE5634-E6CE-4BF8-A797-6E16DCE12B82}" type="slidenum">
              <a:rPr lang="it-IT" altLang="it-IT" sz="1200" smtClean="0">
                <a:latin typeface="Arial" pitchFamily="34" charset="0"/>
              </a:rPr>
              <a:pPr eaLnBrk="1" hangingPunct="1">
                <a:defRPr/>
              </a:pPr>
              <a:t>75</a:t>
            </a:fld>
            <a:endParaRPr lang="it-IT" altLang="it-IT" sz="1200"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0291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D469B-007E-9D44-9E0B-08A2F18D7332}" type="slidenum">
              <a:rPr lang="it-IT"/>
              <a:pPr>
                <a:defRPr/>
              </a:pPr>
              <a:t>76</a:t>
            </a:fld>
            <a:endParaRPr lang="it-IT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7077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266BE3-44AA-4A41-B9D7-2718B356027B}" type="slidenum">
              <a:rPr lang="it-IT"/>
              <a:pPr>
                <a:defRPr/>
              </a:pPr>
              <a:t>77</a:t>
            </a:fld>
            <a:endParaRPr lang="it-IT"/>
          </a:p>
        </p:txBody>
      </p:sp>
      <p:sp>
        <p:nvSpPr>
          <p:cNvPr id="256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25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76F6AE0-CC10-48B6-BE80-E68E492799B3}" type="slidenum">
              <a:rPr lang="en-US" altLang="it-IT" sz="1200">
                <a:latin typeface="Arial" panose="020B0604020202020204" pitchFamily="34" charset="0"/>
              </a:rPr>
              <a:pPr eaLnBrk="1" hangingPunct="1"/>
              <a:t>18</a:t>
            </a:fld>
            <a:endParaRPr lang="en-US" altLang="it-IT" sz="1200">
              <a:latin typeface="Arial" panose="020B0604020202020204" pitchFamily="34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84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0F540AEC-9D17-43E4-82A7-25EB8CFA480D}" type="slidenum">
              <a:rPr lang="it-IT" altLang="it-IT" sz="1200">
                <a:latin typeface="Arial" panose="020B0604020202020204" pitchFamily="34" charset="0"/>
              </a:rPr>
              <a:pPr/>
              <a:t>20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15360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8F59926E-4DCC-4B51-9ACC-1206776CB481}" type="slidenum">
              <a:rPr lang="it-IT" altLang="it-IT" sz="1200">
                <a:latin typeface="Arial" panose="020B0604020202020204" pitchFamily="34" charset="0"/>
              </a:rPr>
              <a:pPr algn="r"/>
              <a:t>20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it-IT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246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A91127C9-77E2-4331-A19C-8535C7A9DE8C}" type="slidenum">
              <a:rPr lang="it-IT" altLang="it-IT" sz="1200">
                <a:latin typeface="Arial" panose="020B0604020202020204" pitchFamily="34" charset="0"/>
              </a:rPr>
              <a:pPr/>
              <a:t>23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15462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8C42942D-3A0B-4AD7-88A0-A176E59E909D}" type="slidenum">
              <a:rPr lang="it-IT" altLang="it-IT" sz="1200">
                <a:latin typeface="Arial" panose="020B0604020202020204" pitchFamily="34" charset="0"/>
              </a:rPr>
              <a:pPr algn="r"/>
              <a:t>23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295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95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12_32_membr_potential.jpg</a:t>
            </a:r>
          </a:p>
        </p:txBody>
      </p:sp>
    </p:spTree>
    <p:extLst>
      <p:ext uri="{BB962C8B-B14F-4D97-AF65-F5344CB8AC3E}">
        <p14:creationId xmlns:p14="http://schemas.microsoft.com/office/powerpoint/2010/main" val="603454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D9732A86-C89E-4AC2-B229-14D15175CF94}" type="slidenum">
              <a:rPr lang="it-IT" altLang="it-IT" sz="1200">
                <a:latin typeface="Arial" panose="020B0604020202020204" pitchFamily="34" charset="0"/>
              </a:rPr>
              <a:pPr/>
              <a:t>25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1556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r"/>
            <a:fld id="{CE31D03F-1EE4-4C1C-8650-E3327FA6B5A5}" type="slidenum">
              <a:rPr lang="it-IT" altLang="it-IT" sz="1200">
                <a:latin typeface="Arial" panose="020B0604020202020204" pitchFamily="34" charset="0"/>
              </a:rPr>
              <a:pPr algn="r"/>
              <a:t>25</a:t>
            </a:fld>
            <a:endParaRPr lang="it-IT" altLang="it-IT" sz="1200">
              <a:latin typeface="Arial" panose="020B0604020202020204" pitchFamily="34" charset="0"/>
            </a:endParaRPr>
          </a:p>
        </p:txBody>
      </p:sp>
      <p:sp>
        <p:nvSpPr>
          <p:cNvPr id="299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/>
          </a:extLst>
        </p:spPr>
      </p:sp>
      <p:sp>
        <p:nvSpPr>
          <p:cNvPr id="299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>
                <a:ea typeface="ＭＳ Ｐゴシック" charset="0"/>
                <a:cs typeface="+mn-cs"/>
              </a:rPr>
              <a:t>12_39_across_synapses.jpg</a:t>
            </a:r>
          </a:p>
        </p:txBody>
      </p:sp>
    </p:spTree>
    <p:extLst>
      <p:ext uri="{BB962C8B-B14F-4D97-AF65-F5344CB8AC3E}">
        <p14:creationId xmlns:p14="http://schemas.microsoft.com/office/powerpoint/2010/main" val="3368441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5D62A7-E47C-49C3-BF55-1C0035E627BE}" type="slidenum">
              <a:rPr lang="it-IT" altLang="it-IT" smtClean="0"/>
              <a:pPr eaLnBrk="1" hangingPunct="1"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0A8FCE-37F2-46FB-BA03-5A8675B64D02}" type="slidenum">
              <a:rPr lang="en-US" altLang="it-IT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it-IT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18D4C-D904-4EB6-B81A-485FC13CC2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16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C3205-A09C-470D-B759-ACCB2C033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70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22E20-F53F-4BD0-90FE-622249293F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49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CBAC3-190C-4257-9B58-6852701F6D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189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78438-EFB1-4E40-AE66-DA099EAFD1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703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64CFD-2AB7-4692-A319-CF7962A108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00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95F02-CDAE-40E0-A7DD-9472300295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17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56166-A45E-45F5-BDF7-1098901B1C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610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F20FD-27FA-4B9E-B778-CEC72FF6A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544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0ED50-3348-4687-82B2-FC79D974EE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78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51E2E-1BF2-43B5-8674-9B5903BE82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84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6CB32E04-A73F-4020-BE0D-FA9C57AAF5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CC3300"/>
                </a:solidFill>
                <a:latin typeface="Comic Sans MS" pitchFamily="66" charset="0"/>
              </a:rPr>
              <a:t>Comunicazione cellulare e trasduzione del segnale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20-0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7" r="45990" b="11450"/>
          <a:stretch>
            <a:fillRect/>
          </a:stretch>
        </p:blipFill>
        <p:spPr bwMode="auto">
          <a:xfrm>
            <a:off x="2184400" y="1484313"/>
            <a:ext cx="477520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022475" y="228600"/>
            <a:ext cx="5099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CC3300"/>
                </a:solidFill>
                <a:latin typeface="Comic Sans MS" pitchFamily="66" charset="0"/>
                <a:ea typeface="MS PGothic" pitchFamily="34" charset="-128"/>
              </a:rPr>
              <a:t>Segnalazione autocrina</a:t>
            </a:r>
          </a:p>
        </p:txBody>
      </p:sp>
      <p:sp>
        <p:nvSpPr>
          <p:cNvPr id="132099" name="Text Box 4"/>
          <p:cNvSpPr txBox="1">
            <a:spLocks noChangeArrowheads="1"/>
          </p:cNvSpPr>
          <p:nvPr/>
        </p:nvSpPr>
        <p:spPr bwMode="auto">
          <a:xfrm>
            <a:off x="304800" y="5486400"/>
            <a:ext cx="8474075" cy="10064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it-IT" altLang="it-IT" sz="3000" dirty="0">
                <a:latin typeface="Comic Sans MS" pitchFamily="66" charset="0"/>
              </a:rPr>
              <a:t>Il segnale </a:t>
            </a:r>
            <a:r>
              <a:rPr lang="it-IT" altLang="ja-JP" sz="3000" dirty="0">
                <a:latin typeface="Comic Sans MS" pitchFamily="66" charset="0"/>
              </a:rPr>
              <a:t>viene secreto ed agisce sulla stessa cellula che lo ha prodotto</a:t>
            </a:r>
            <a:endParaRPr lang="it-IT" altLang="it-IT" sz="3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20-0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5"/>
          <a:stretch>
            <a:fillRect/>
          </a:stretch>
        </p:blipFill>
        <p:spPr bwMode="auto">
          <a:xfrm>
            <a:off x="139700" y="1700213"/>
            <a:ext cx="87630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85963" y="228600"/>
            <a:ext cx="5172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CC3300"/>
                </a:solidFill>
                <a:latin typeface="Comic Sans MS" pitchFamily="66" charset="0"/>
                <a:ea typeface="MS PGothic" pitchFamily="34" charset="-128"/>
              </a:rPr>
              <a:t>Segnalazione endocrina</a:t>
            </a:r>
          </a:p>
        </p:txBody>
      </p:sp>
      <p:sp>
        <p:nvSpPr>
          <p:cNvPr id="130051" name="Text Box 4"/>
          <p:cNvSpPr txBox="1">
            <a:spLocks noChangeArrowheads="1"/>
          </p:cNvSpPr>
          <p:nvPr/>
        </p:nvSpPr>
        <p:spPr bwMode="auto">
          <a:xfrm>
            <a:off x="334963" y="4797425"/>
            <a:ext cx="8474075" cy="1476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it-IT" altLang="it-IT" sz="3000" dirty="0">
                <a:latin typeface="Comic Sans MS" pitchFamily="66" charset="0"/>
              </a:rPr>
              <a:t>Il segnale (</a:t>
            </a:r>
            <a:r>
              <a:rPr lang="it-IT" altLang="ja-JP" sz="3000" dirty="0">
                <a:solidFill>
                  <a:srgbClr val="0070C0"/>
                </a:solidFill>
                <a:latin typeface="Comic Sans MS" pitchFamily="66" charset="0"/>
              </a:rPr>
              <a:t>ormone</a:t>
            </a:r>
            <a:r>
              <a:rPr lang="it-IT" altLang="ja-JP" sz="3000" dirty="0">
                <a:latin typeface="Comic Sans MS" pitchFamily="66" charset="0"/>
              </a:rPr>
              <a:t>) viene secreto e trasportato alle cellule bersaglio tramite il sistema circolatorio</a:t>
            </a:r>
            <a:endParaRPr lang="it-IT" altLang="it-IT" sz="3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Risultati immagini per cell communication and signaling synap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70"/>
          <a:stretch>
            <a:fillRect/>
          </a:stretch>
        </p:blipFill>
        <p:spPr bwMode="auto">
          <a:xfrm>
            <a:off x="1258888" y="1628775"/>
            <a:ext cx="69056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85963" y="228600"/>
            <a:ext cx="4997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CC3300"/>
                </a:solidFill>
                <a:latin typeface="Comic Sans MS" pitchFamily="66" charset="0"/>
                <a:ea typeface="MS PGothic" pitchFamily="34" charset="-128"/>
              </a:rPr>
              <a:t>Segnalazione sinaptica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365125" y="4783138"/>
            <a:ext cx="8474075" cy="19383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it-IT" altLang="it-IT" sz="3000" dirty="0">
                <a:latin typeface="Comic Sans MS" pitchFamily="66" charset="0"/>
              </a:rPr>
              <a:t>Un segnale elettrico </a:t>
            </a:r>
            <a:r>
              <a:rPr lang="it-IT" altLang="ja-JP" sz="3000" dirty="0">
                <a:latin typeface="Comic Sans MS" pitchFamily="66" charset="0"/>
              </a:rPr>
              <a:t>viene trasportato a lunga distanza lungo la membrana del neurone, e un convertito in un segnale chimico rilasciato localmente alle cellule bersaglio</a:t>
            </a:r>
            <a:endParaRPr lang="it-IT" altLang="it-IT" sz="3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068119"/>
            <a:ext cx="7772400" cy="3594638"/>
          </a:xfrm>
          <a:noFill/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it-IT" sz="4000" b="1" i="1">
                <a:solidFill>
                  <a:schemeClr val="tx1"/>
                </a:solidFill>
                <a:ea typeface="MS PGothic" pitchFamily="34" charset="-128"/>
              </a:rPr>
              <a:t>I segnali possono essere: </a:t>
            </a:r>
            <a:br>
              <a:rPr lang="en-US" altLang="it-IT" sz="4000" b="1" i="1">
                <a:solidFill>
                  <a:schemeClr val="tx1"/>
                </a:solidFill>
                <a:ea typeface="MS PGothic" pitchFamily="34" charset="-128"/>
              </a:rPr>
            </a:br>
            <a:r>
              <a:rPr lang="en-US" altLang="it-IT" sz="4000" i="1">
                <a:solidFill>
                  <a:schemeClr val="tx1"/>
                </a:solidFill>
                <a:ea typeface="MS PGothic" pitchFamily="34" charset="-128"/>
              </a:rPr>
              <a:t>proteine, peptidi, aminoacidi, nucleotidi, lipidi, gas, zuccheri</a:t>
            </a:r>
            <a:endParaRPr lang="en-US" altLang="it-IT" sz="4000">
              <a:solidFill>
                <a:schemeClr val="tx1"/>
              </a:solidFill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F20-02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" r="2489"/>
          <a:stretch/>
        </p:blipFill>
        <p:spPr bwMode="auto">
          <a:xfrm>
            <a:off x="370937" y="404813"/>
            <a:ext cx="5572664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156176" y="980728"/>
            <a:ext cx="2600648" cy="396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omic Sans MS" pitchFamily="66" charset="0"/>
              </a:rPr>
              <a:t>I recettori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omic Sans MS" pitchFamily="66" charset="0"/>
              </a:rPr>
              <a:t>possono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omic Sans MS" pitchFamily="66" charset="0"/>
              </a:rPr>
              <a:t>essere situati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Comic Sans MS" pitchFamily="66" charset="0"/>
              </a:rPr>
              <a:t>all’interno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solidFill>
                  <a:srgbClr val="FF0000"/>
                </a:solidFill>
                <a:latin typeface="Comic Sans MS" pitchFamily="66" charset="0"/>
              </a:rPr>
              <a:t>della cellula</a:t>
            </a:r>
            <a:r>
              <a:rPr lang="it-IT" altLang="it-IT" sz="2800" dirty="0">
                <a:latin typeface="Comic Sans MS" pitchFamily="66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omic Sans MS" pitchFamily="66" charset="0"/>
              </a:rPr>
              <a:t>come nel caso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omic Sans MS" pitchFamily="66" charset="0"/>
              </a:rPr>
              <a:t>dei recettori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omic Sans MS" pitchFamily="66" charset="0"/>
              </a:rPr>
              <a:t>per gli ormoni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omic Sans MS" pitchFamily="66" charset="0"/>
              </a:rPr>
              <a:t>steroidei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228600" y="228600"/>
            <a:ext cx="8763000" cy="6477000"/>
            <a:chOff x="144" y="144"/>
            <a:chExt cx="5520" cy="4080"/>
          </a:xfrm>
        </p:grpSpPr>
        <p:pic>
          <p:nvPicPr>
            <p:cNvPr id="21507" name="Picture 3" descr="F20-02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06"/>
              <a:ext cx="5472" cy="3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192" y="144"/>
              <a:ext cx="5472" cy="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>
                  <a:latin typeface="Comic Sans MS" pitchFamily="66" charset="0"/>
                </a:rPr>
                <a:t>I recettori possono essere situati </a:t>
              </a:r>
              <a:r>
                <a:rPr lang="it-IT" altLang="it-IT" sz="2800">
                  <a:solidFill>
                    <a:srgbClr val="FF0000"/>
                  </a:solidFill>
                  <a:latin typeface="Comic Sans MS" pitchFamily="66" charset="0"/>
                </a:rPr>
                <a:t>sulla superficie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>
                  <a:latin typeface="Comic Sans MS" pitchFamily="66" charset="0"/>
                </a:rPr>
                <a:t>della cellula, come nel caso dei recettori per i fattori di crescita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4"/>
          <p:cNvSpPr>
            <a:spLocks noChangeArrowheads="1"/>
          </p:cNvSpPr>
          <p:nvPr/>
        </p:nvSpPr>
        <p:spPr bwMode="auto">
          <a:xfrm>
            <a:off x="0" y="44624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2400" u="sng" dirty="0"/>
              <a:t>I </a:t>
            </a:r>
            <a:r>
              <a:rPr lang="en-US" altLang="it-IT" sz="2400" u="sng" dirty="0" err="1"/>
              <a:t>recettori</a:t>
            </a:r>
            <a:r>
              <a:rPr lang="en-US" altLang="it-IT" sz="2400" u="sng" dirty="0"/>
              <a:t> di </a:t>
            </a:r>
            <a:r>
              <a:rPr lang="en-US" altLang="it-IT" sz="2400" u="sng" dirty="0" err="1"/>
              <a:t>membrana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sono</a:t>
            </a:r>
            <a:r>
              <a:rPr lang="en-US" altLang="it-IT" sz="2400" dirty="0"/>
              <a:t> per </a:t>
            </a:r>
            <a:r>
              <a:rPr lang="en-US" altLang="it-IT" sz="2400" dirty="0" err="1"/>
              <a:t>molecole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grosse</a:t>
            </a:r>
            <a:r>
              <a:rPr lang="en-US" altLang="it-IT" sz="2400" dirty="0"/>
              <a:t> e </a:t>
            </a:r>
            <a:r>
              <a:rPr lang="en-US" altLang="it-IT" sz="2400" dirty="0" err="1"/>
              <a:t>idrofiliche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che</a:t>
            </a:r>
            <a:r>
              <a:rPr lang="en-US" altLang="it-IT" sz="2400" dirty="0"/>
              <a:t> non </a:t>
            </a:r>
            <a:r>
              <a:rPr lang="en-US" altLang="it-IT" sz="2400" dirty="0" err="1"/>
              <a:t>attraverserebbero</a:t>
            </a:r>
            <a:r>
              <a:rPr lang="en-US" altLang="it-IT" sz="2400" dirty="0"/>
              <a:t> la </a:t>
            </a:r>
            <a:r>
              <a:rPr lang="en-US" altLang="it-IT" sz="2400" dirty="0" err="1"/>
              <a:t>membrana</a:t>
            </a:r>
            <a:r>
              <a:rPr lang="en-US" altLang="it-IT" sz="2400" dirty="0"/>
              <a:t> </a:t>
            </a:r>
            <a:r>
              <a:rPr lang="en-US" altLang="it-IT" sz="2400" dirty="0" err="1"/>
              <a:t>facilmente</a:t>
            </a:r>
            <a:endParaRPr lang="en-US" altLang="it-IT" sz="2400" dirty="0"/>
          </a:p>
        </p:txBody>
      </p: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0" y="1102904"/>
            <a:ext cx="91439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2400" u="sng" dirty="0"/>
              <a:t>I </a:t>
            </a:r>
            <a:r>
              <a:rPr lang="en-US" altLang="it-IT" sz="2400" u="sng" dirty="0" err="1"/>
              <a:t>recettori</a:t>
            </a:r>
            <a:r>
              <a:rPr lang="en-US" altLang="it-IT" sz="2400" u="sng" dirty="0"/>
              <a:t> </a:t>
            </a:r>
            <a:r>
              <a:rPr lang="en-US" altLang="it-IT" sz="2400" u="sng" dirty="0" err="1"/>
              <a:t>citosolici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invece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sono</a:t>
            </a:r>
            <a:r>
              <a:rPr lang="en-US" altLang="it-IT" sz="2400" dirty="0"/>
              <a:t> per </a:t>
            </a:r>
            <a:r>
              <a:rPr lang="en-US" altLang="it-IT" sz="2400" dirty="0" err="1"/>
              <a:t>piccole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molecole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che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attraversano</a:t>
            </a:r>
            <a:r>
              <a:rPr lang="en-US" altLang="it-IT" sz="2400" dirty="0"/>
              <a:t> la </a:t>
            </a:r>
            <a:r>
              <a:rPr lang="en-US" altLang="it-IT" sz="2400" dirty="0" err="1"/>
              <a:t>membrana</a:t>
            </a:r>
            <a:endParaRPr lang="en-US" altLang="it-IT" sz="2400" dirty="0"/>
          </a:p>
        </p:txBody>
      </p:sp>
      <p:sp>
        <p:nvSpPr>
          <p:cNvPr id="74757" name="Rectangle 6"/>
          <p:cNvSpPr>
            <a:spLocks noChangeArrowheads="1"/>
          </p:cNvSpPr>
          <p:nvPr/>
        </p:nvSpPr>
        <p:spPr bwMode="auto">
          <a:xfrm>
            <a:off x="0" y="2132856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it-IT" sz="2200" dirty="0" err="1"/>
              <a:t>Molecole</a:t>
            </a:r>
            <a:r>
              <a:rPr lang="en-US" altLang="it-IT" sz="2200" dirty="0"/>
              <a:t> </a:t>
            </a:r>
            <a:r>
              <a:rPr lang="en-US" altLang="it-IT" sz="2200" dirty="0" err="1"/>
              <a:t>piccole</a:t>
            </a:r>
            <a:r>
              <a:rPr lang="en-US" altLang="it-IT" sz="2200" dirty="0"/>
              <a:t> come  l</a:t>
            </a:r>
            <a:r>
              <a:rPr lang="it-IT" altLang="it-IT" sz="2200" dirty="0"/>
              <a:t>’</a:t>
            </a:r>
            <a:r>
              <a:rPr lang="en-US" altLang="ja-JP" sz="2200" dirty="0" err="1"/>
              <a:t>ossido</a:t>
            </a:r>
            <a:r>
              <a:rPr lang="en-US" altLang="ja-JP" sz="2200" dirty="0"/>
              <a:t> </a:t>
            </a:r>
            <a:r>
              <a:rPr lang="en-US" altLang="ja-JP" sz="2200" dirty="0" err="1"/>
              <a:t>nitrico</a:t>
            </a:r>
            <a:r>
              <a:rPr lang="en-US" altLang="ja-JP" sz="2200" dirty="0"/>
              <a:t> (NO) </a:t>
            </a:r>
            <a:r>
              <a:rPr lang="en-US" altLang="ja-JP" sz="2200" dirty="0" err="1"/>
              <a:t>passano</a:t>
            </a:r>
            <a:r>
              <a:rPr lang="en-US" altLang="ja-JP" sz="2200" dirty="0"/>
              <a:t> </a:t>
            </a:r>
            <a:r>
              <a:rPr lang="en-US" altLang="ja-JP" sz="2400" dirty="0" err="1"/>
              <a:t>attraverso</a:t>
            </a:r>
            <a:r>
              <a:rPr lang="en-US" altLang="ja-JP" sz="2200" dirty="0"/>
              <a:t> la </a:t>
            </a:r>
            <a:r>
              <a:rPr lang="en-US" altLang="ja-JP" sz="2200" dirty="0" err="1"/>
              <a:t>membrana</a:t>
            </a:r>
            <a:r>
              <a:rPr lang="en-US" altLang="ja-JP" sz="2200" dirty="0"/>
              <a:t> e </a:t>
            </a:r>
            <a:r>
              <a:rPr lang="en-US" altLang="ja-JP" sz="2200" dirty="0" err="1"/>
              <a:t>modificano</a:t>
            </a:r>
            <a:r>
              <a:rPr lang="en-US" altLang="ja-JP" sz="2200" dirty="0"/>
              <a:t> </a:t>
            </a:r>
            <a:r>
              <a:rPr lang="en-US" altLang="ja-JP" sz="2200" dirty="0" err="1"/>
              <a:t>direttamente</a:t>
            </a:r>
            <a:r>
              <a:rPr lang="en-US" altLang="ja-JP" sz="2200" dirty="0"/>
              <a:t> l</a:t>
            </a:r>
            <a:r>
              <a:rPr lang="it-IT" altLang="ja-JP" sz="2200" dirty="0"/>
              <a:t>’</a:t>
            </a:r>
            <a:r>
              <a:rPr lang="en-US" altLang="ja-JP" sz="2200" dirty="0" err="1"/>
              <a:t>attività</a:t>
            </a:r>
            <a:r>
              <a:rPr lang="en-US" altLang="ja-JP" sz="2200" dirty="0"/>
              <a:t> </a:t>
            </a:r>
            <a:r>
              <a:rPr lang="en-US" altLang="ja-JP" sz="2200" dirty="0" err="1"/>
              <a:t>degli</a:t>
            </a:r>
            <a:r>
              <a:rPr lang="en-US" altLang="ja-JP" sz="2200" dirty="0"/>
              <a:t> </a:t>
            </a:r>
            <a:r>
              <a:rPr lang="en-US" altLang="ja-JP" sz="2200" dirty="0" err="1"/>
              <a:t>enzimi</a:t>
            </a:r>
            <a:r>
              <a:rPr lang="en-US" altLang="ja-JP" sz="2200" dirty="0"/>
              <a:t>, non </a:t>
            </a:r>
            <a:r>
              <a:rPr lang="en-US" altLang="ja-JP" sz="2200" dirty="0" err="1"/>
              <a:t>hanno</a:t>
            </a:r>
            <a:r>
              <a:rPr lang="en-US" altLang="ja-JP" sz="2200" dirty="0"/>
              <a:t> </a:t>
            </a:r>
            <a:r>
              <a:rPr lang="en-US" altLang="ja-JP" sz="2200" dirty="0" err="1"/>
              <a:t>bisogno</a:t>
            </a:r>
            <a:r>
              <a:rPr lang="en-US" altLang="ja-JP" sz="2200" dirty="0"/>
              <a:t> del </a:t>
            </a:r>
            <a:r>
              <a:rPr lang="en-US" altLang="ja-JP" sz="2200" dirty="0" err="1"/>
              <a:t>recettore</a:t>
            </a:r>
            <a:endParaRPr lang="en-US" altLang="it-IT" sz="2400" dirty="0"/>
          </a:p>
        </p:txBody>
      </p:sp>
      <p:grpSp>
        <p:nvGrpSpPr>
          <p:cNvPr id="2" name="Gruppo 1"/>
          <p:cNvGrpSpPr/>
          <p:nvPr/>
        </p:nvGrpSpPr>
        <p:grpSpPr>
          <a:xfrm>
            <a:off x="1259632" y="3429000"/>
            <a:ext cx="6840760" cy="3124200"/>
            <a:chOff x="904653" y="3429000"/>
            <a:chExt cx="6840760" cy="3124200"/>
          </a:xfrm>
        </p:grpSpPr>
        <p:pic>
          <p:nvPicPr>
            <p:cNvPr id="7475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7689"/>
            <a:stretch>
              <a:fillRect/>
            </a:stretch>
          </p:blipFill>
          <p:spPr bwMode="auto">
            <a:xfrm>
              <a:off x="904653" y="3573016"/>
              <a:ext cx="3257951" cy="2607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5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09"/>
            <a:stretch>
              <a:fillRect/>
            </a:stretch>
          </p:blipFill>
          <p:spPr bwMode="auto">
            <a:xfrm>
              <a:off x="4876800" y="3429000"/>
              <a:ext cx="2868613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10715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figure 15-14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359748" cy="469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/>
              <a:t>Figure 15-14b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14702" y="188640"/>
            <a:ext cx="8714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Comic Sans MS" panose="030F0702030302020204" pitchFamily="66" charset="0"/>
              </a:rPr>
              <a:t>I RECETTORI INTRACELLULARI</a:t>
            </a:r>
          </a:p>
          <a:p>
            <a:pPr algn="ctr"/>
            <a:r>
              <a:rPr lang="it-IT" sz="2400" dirty="0">
                <a:latin typeface="Comic Sans MS" panose="030F0702030302020204" pitchFamily="66" charset="0"/>
              </a:rPr>
              <a:t>PORTANO DIRETTAMENTE IL SEGNALE AL NUCLEO</a:t>
            </a:r>
          </a:p>
        </p:txBody>
      </p:sp>
    </p:spTree>
    <p:extLst>
      <p:ext uri="{BB962C8B-B14F-4D97-AF65-F5344CB8AC3E}">
        <p14:creationId xmlns:p14="http://schemas.microsoft.com/office/powerpoint/2010/main" val="955670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figure 15-14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531225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/>
              <a:t>Figure 15-14c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</p:spTree>
    <p:extLst>
      <p:ext uri="{BB962C8B-B14F-4D97-AF65-F5344CB8AC3E}">
        <p14:creationId xmlns:p14="http://schemas.microsoft.com/office/powerpoint/2010/main" val="87701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IT">
                <a:latin typeface="Comic Sans MS" pitchFamily="66" charset="0"/>
              </a:rPr>
              <a:t>I recettori situati sulla superficie della cellula possono essere di vario tipo</a:t>
            </a:r>
            <a:br>
              <a:rPr lang="it-IT" altLang="it-IT">
                <a:latin typeface="Comic Sans MS" pitchFamily="66" charset="0"/>
              </a:rPr>
            </a:br>
            <a:endParaRPr lang="it-IT" alt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9982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400" b="1">
                <a:solidFill>
                  <a:srgbClr val="CC3300"/>
                </a:solidFill>
                <a:latin typeface="Comic Sans MS" pitchFamily="66" charset="0"/>
                <a:ea typeface="MS PGothic" pitchFamily="34" charset="-128"/>
              </a:rPr>
              <a:t>Meccanismi di segnalazione intercellulare</a:t>
            </a:r>
          </a:p>
        </p:txBody>
      </p:sp>
      <p:sp>
        <p:nvSpPr>
          <p:cNvPr id="3075" name="Rettangolo 1"/>
          <p:cNvSpPr>
            <a:spLocks noChangeArrowheads="1"/>
          </p:cNvSpPr>
          <p:nvPr/>
        </p:nvSpPr>
        <p:spPr bwMode="auto">
          <a:xfrm>
            <a:off x="944042" y="1628775"/>
            <a:ext cx="7300366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Font typeface="Wingdings" pitchFamily="2" charset="2"/>
              <a:buChar char="Ø"/>
            </a:pPr>
            <a:r>
              <a:rPr lang="en-US" altLang="it-IT" sz="2800" dirty="0" err="1">
                <a:latin typeface="Comic Sans MS" pitchFamily="66" charset="0"/>
              </a:rPr>
              <a:t>Batteri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ed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eucarioti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unicellulari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hanno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sviluppato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meccanismi</a:t>
            </a:r>
            <a:r>
              <a:rPr lang="en-US" altLang="it-IT" sz="2800" dirty="0">
                <a:latin typeface="Comic Sans MS" pitchFamily="66" charset="0"/>
              </a:rPr>
              <a:t> di </a:t>
            </a:r>
            <a:r>
              <a:rPr lang="en-US" altLang="it-IT" sz="2800" b="1" dirty="0" err="1">
                <a:solidFill>
                  <a:srgbClr val="0070C0"/>
                </a:solidFill>
                <a:latin typeface="Comic Sans MS" pitchFamily="66" charset="0"/>
              </a:rPr>
              <a:t>comunicazione</a:t>
            </a:r>
            <a:r>
              <a:rPr lang="en-US" altLang="it-IT" sz="28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altLang="it-IT" sz="2800" dirty="0">
                <a:latin typeface="Comic Sans MS" pitchFamily="66" charset="0"/>
              </a:rPr>
              <a:t>e di </a:t>
            </a:r>
            <a:r>
              <a:rPr lang="en-US" altLang="it-IT" sz="2800" dirty="0" err="1">
                <a:latin typeface="Comic Sans MS" pitchFamily="66" charset="0"/>
              </a:rPr>
              <a:t>percezione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dell’ambiente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esterno</a:t>
            </a:r>
            <a:endParaRPr lang="en-US" altLang="it-IT" sz="2800" dirty="0">
              <a:latin typeface="Comic Sans MS" pitchFamily="66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endParaRPr lang="en-US" altLang="it-IT" sz="2800" dirty="0">
              <a:latin typeface="Comic Sans MS" pitchFamily="66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altLang="it-IT" sz="2800" dirty="0" err="1">
                <a:latin typeface="Comic Sans MS" pitchFamily="66" charset="0"/>
              </a:rPr>
              <a:t>Gli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organismi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multicellulari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necessitano</a:t>
            </a:r>
            <a:r>
              <a:rPr lang="en-US" altLang="it-IT" sz="2800" dirty="0">
                <a:latin typeface="Comic Sans MS" pitchFamily="66" charset="0"/>
              </a:rPr>
              <a:t> di </a:t>
            </a:r>
            <a:r>
              <a:rPr lang="en-US" altLang="it-IT" sz="2800" dirty="0" err="1">
                <a:latin typeface="Comic Sans MS" pitchFamily="66" charset="0"/>
              </a:rPr>
              <a:t>comunicazioni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complesse</a:t>
            </a:r>
            <a:r>
              <a:rPr lang="en-US" altLang="it-IT" sz="2800" dirty="0">
                <a:latin typeface="Comic Sans MS" pitchFamily="66" charset="0"/>
              </a:rPr>
              <a:t> per </a:t>
            </a:r>
            <a:r>
              <a:rPr lang="en-US" altLang="it-IT" sz="2800" dirty="0" err="1">
                <a:latin typeface="Comic Sans MS" pitchFamily="66" charset="0"/>
              </a:rPr>
              <a:t>il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coordinamento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dei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vari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tessuti</a:t>
            </a:r>
            <a:endParaRPr lang="en-US" altLang="it-IT" sz="2800" dirty="0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Char char="Ø"/>
            </a:pPr>
            <a:endParaRPr lang="en-US" altLang="it-IT" sz="2800" dirty="0">
              <a:latin typeface="Comic Sans MS" pitchFamily="66" charset="0"/>
            </a:endParaRPr>
          </a:p>
          <a:p>
            <a:pPr algn="just" eaLnBrk="1" hangingPunct="1">
              <a:buFont typeface="Wingdings" pitchFamily="2" charset="2"/>
              <a:buChar char="Ø"/>
            </a:pPr>
            <a:r>
              <a:rPr lang="en-US" altLang="it-IT" sz="2800" dirty="0">
                <a:latin typeface="Comic Sans MS" pitchFamily="66" charset="0"/>
              </a:rPr>
              <a:t>La </a:t>
            </a:r>
            <a:r>
              <a:rPr lang="en-US" altLang="it-IT" sz="2800" dirty="0" err="1">
                <a:latin typeface="Comic Sans MS" pitchFamily="66" charset="0"/>
              </a:rPr>
              <a:t>comunicazione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avviene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mediante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b="1" dirty="0" err="1">
                <a:solidFill>
                  <a:srgbClr val="0070C0"/>
                </a:solidFill>
                <a:latin typeface="Comic Sans MS" pitchFamily="66" charset="0"/>
              </a:rPr>
              <a:t>molecole</a:t>
            </a:r>
            <a:r>
              <a:rPr lang="en-US" altLang="it-IT" sz="2800" b="1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altLang="it-IT" sz="2800" b="1" dirty="0" err="1">
                <a:solidFill>
                  <a:srgbClr val="0070C0"/>
                </a:solidFill>
                <a:latin typeface="Comic Sans MS" pitchFamily="66" charset="0"/>
              </a:rPr>
              <a:t>segnale</a:t>
            </a:r>
            <a:endParaRPr lang="en-US" altLang="it-IT" sz="2800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1470484" y="107921"/>
            <a:ext cx="6203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 i="1" dirty="0">
                <a:latin typeface="Comic Sans MS" panose="030F0702030302020204" pitchFamily="66" charset="0"/>
              </a:rPr>
              <a:t>Tipi di </a:t>
            </a:r>
            <a:r>
              <a:rPr lang="en-US" altLang="it-IT" b="1" i="1" dirty="0" err="1">
                <a:latin typeface="Comic Sans MS" panose="030F0702030302020204" pitchFamily="66" charset="0"/>
              </a:rPr>
              <a:t>recettori</a:t>
            </a:r>
            <a:r>
              <a:rPr lang="en-US" altLang="it-IT" b="1" i="1" dirty="0">
                <a:latin typeface="Comic Sans MS" panose="030F0702030302020204" pitchFamily="66" charset="0"/>
              </a:rPr>
              <a:t> di </a:t>
            </a:r>
            <a:r>
              <a:rPr lang="en-US" altLang="it-IT" b="1" i="1" dirty="0" err="1">
                <a:latin typeface="Comic Sans MS" panose="030F0702030302020204" pitchFamily="66" charset="0"/>
              </a:rPr>
              <a:t>membrana</a:t>
            </a:r>
            <a:endParaRPr lang="en-US" altLang="it-IT" b="1" i="1" dirty="0">
              <a:latin typeface="Comic Sans MS" panose="030F0702030302020204" pitchFamily="66" charset="0"/>
            </a:endParaRPr>
          </a:p>
        </p:txBody>
      </p:sp>
      <p:sp>
        <p:nvSpPr>
          <p:cNvPr id="94215" name="Text Box 9"/>
          <p:cNvSpPr txBox="1">
            <a:spLocks noChangeArrowheads="1"/>
          </p:cNvSpPr>
          <p:nvPr/>
        </p:nvSpPr>
        <p:spPr bwMode="auto">
          <a:xfrm>
            <a:off x="6304880" y="4653136"/>
            <a:ext cx="2682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/>
              <a:t>Il </a:t>
            </a:r>
            <a:r>
              <a:rPr lang="en-US" altLang="it-IT" sz="2400" dirty="0" err="1"/>
              <a:t>segnale</a:t>
            </a:r>
            <a:r>
              <a:rPr lang="en-US" altLang="it-IT" sz="2400" dirty="0"/>
              <a:t> è </a:t>
            </a:r>
            <a:r>
              <a:rPr lang="en-US" altLang="it-IT" sz="2400" dirty="0" err="1"/>
              <a:t>trasdotto</a:t>
            </a:r>
            <a:r>
              <a:rPr lang="en-US" altLang="it-IT" sz="2400" dirty="0"/>
              <a:t> come </a:t>
            </a:r>
            <a:r>
              <a:rPr lang="en-US" altLang="it-IT" sz="2400" dirty="0" err="1"/>
              <a:t>attività</a:t>
            </a:r>
            <a:r>
              <a:rPr lang="en-US" altLang="it-IT" sz="2400" dirty="0"/>
              <a:t> </a:t>
            </a:r>
            <a:r>
              <a:rPr lang="en-US" altLang="it-IT" sz="2400" dirty="0" err="1"/>
              <a:t>enzimatica</a:t>
            </a:r>
            <a:endParaRPr lang="en-US" altLang="it-IT" sz="2400" dirty="0"/>
          </a:p>
        </p:txBody>
      </p:sp>
      <p:pic>
        <p:nvPicPr>
          <p:cNvPr id="9421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5638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Rectangle 5"/>
          <p:cNvSpPr>
            <a:spLocks noChangeArrowheads="1"/>
          </p:cNvSpPr>
          <p:nvPr/>
        </p:nvSpPr>
        <p:spPr bwMode="auto">
          <a:xfrm>
            <a:off x="4020195" y="1184258"/>
            <a:ext cx="49872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/>
              <a:t>Il </a:t>
            </a:r>
            <a:r>
              <a:rPr lang="en-US" altLang="it-IT" sz="2400" dirty="0" err="1"/>
              <a:t>segnale</a:t>
            </a:r>
            <a:r>
              <a:rPr lang="en-US" altLang="it-IT" sz="2400" dirty="0"/>
              <a:t> è </a:t>
            </a:r>
            <a:r>
              <a:rPr lang="en-US" altLang="it-IT" sz="2400" dirty="0" err="1"/>
              <a:t>trasdotto</a:t>
            </a:r>
            <a:r>
              <a:rPr lang="en-US" altLang="it-IT" sz="2400" dirty="0"/>
              <a:t> come </a:t>
            </a:r>
            <a:r>
              <a:rPr lang="en-US" altLang="it-IT" sz="2400" dirty="0" err="1"/>
              <a:t>cambiamento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concentrazione</a:t>
            </a:r>
            <a:r>
              <a:rPr lang="en-US" altLang="it-IT" sz="2400" dirty="0"/>
              <a:t> di </a:t>
            </a:r>
            <a:r>
              <a:rPr lang="en-US" altLang="it-IT" sz="2400" dirty="0" err="1"/>
              <a:t>ioni</a:t>
            </a:r>
            <a:endParaRPr lang="en-US" altLang="it-IT" sz="2400" dirty="0"/>
          </a:p>
        </p:txBody>
      </p:sp>
      <p:sp>
        <p:nvSpPr>
          <p:cNvPr id="94213" name="Rectangle 7"/>
          <p:cNvSpPr>
            <a:spLocks noChangeArrowheads="1"/>
          </p:cNvSpPr>
          <p:nvPr/>
        </p:nvSpPr>
        <p:spPr bwMode="auto">
          <a:xfrm>
            <a:off x="5148064" y="2945656"/>
            <a:ext cx="34793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dirty="0" err="1"/>
              <a:t>Trasduzione</a:t>
            </a:r>
            <a:r>
              <a:rPr lang="en-US" altLang="it-IT" sz="2400" dirty="0"/>
              <a:t> </a:t>
            </a:r>
            <a:r>
              <a:rPr lang="en-US" altLang="it-IT" sz="2400" dirty="0" err="1"/>
              <a:t>mediata</a:t>
            </a:r>
            <a:r>
              <a:rPr lang="en-US" altLang="it-IT" sz="2400" dirty="0"/>
              <a:t> da </a:t>
            </a:r>
            <a:r>
              <a:rPr lang="en-US" altLang="it-IT" sz="2400" dirty="0" err="1"/>
              <a:t>interazioni</a:t>
            </a:r>
            <a:r>
              <a:rPr lang="en-US" altLang="it-IT" sz="2400" dirty="0"/>
              <a:t> </a:t>
            </a:r>
            <a:r>
              <a:rPr lang="en-US" altLang="it-IT" sz="2400" dirty="0" err="1"/>
              <a:t>proteiche</a:t>
            </a:r>
            <a:endParaRPr lang="en-US" altLang="it-IT" sz="2400" dirty="0"/>
          </a:p>
        </p:txBody>
      </p:sp>
    </p:spTree>
    <p:extLst>
      <p:ext uri="{BB962C8B-B14F-4D97-AF65-F5344CB8AC3E}">
        <p14:creationId xmlns:p14="http://schemas.microsoft.com/office/powerpoint/2010/main" val="1911038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457200" y="392113"/>
            <a:ext cx="8081963" cy="5743575"/>
            <a:chOff x="192" y="192"/>
            <a:chExt cx="5280" cy="3726"/>
          </a:xfrm>
        </p:grpSpPr>
        <p:pic>
          <p:nvPicPr>
            <p:cNvPr id="28675" name="Picture 3" descr="F20-03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" y="1653"/>
              <a:ext cx="4972" cy="2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192" y="192"/>
              <a:ext cx="5280" cy="1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3000" dirty="0">
                  <a:latin typeface="Comic Sans MS" pitchFamily="66" charset="0"/>
                </a:rPr>
                <a:t>I recettori situati sulla superficie della cellula possono essere dei </a:t>
              </a:r>
              <a:r>
                <a:rPr lang="it-IT" altLang="it-IT" sz="3000" dirty="0">
                  <a:solidFill>
                    <a:srgbClr val="FF0000"/>
                  </a:solidFill>
                  <a:latin typeface="Comic Sans MS" pitchFamily="66" charset="0"/>
                </a:rPr>
                <a:t>canali</a:t>
              </a:r>
              <a:r>
                <a:rPr lang="it-IT" altLang="it-IT" sz="3000" dirty="0">
                  <a:latin typeface="Comic Sans MS" pitchFamily="66" charset="0"/>
                </a:rPr>
                <a:t> che rispondono allo stimolo aprendosi e facendo passare degli ioni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Line 4"/>
          <p:cNvSpPr>
            <a:spLocks noChangeShapeType="1"/>
          </p:cNvSpPr>
          <p:nvPr/>
        </p:nvSpPr>
        <p:spPr bwMode="auto">
          <a:xfrm>
            <a:off x="4191000" y="990600"/>
            <a:ext cx="762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5235" name="Rectangle 5"/>
          <p:cNvSpPr>
            <a:spLocks noChangeArrowheads="1"/>
          </p:cNvSpPr>
          <p:nvPr/>
        </p:nvSpPr>
        <p:spPr bwMode="auto">
          <a:xfrm>
            <a:off x="5029200" y="533400"/>
            <a:ext cx="3048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Il segnale é trasdotto come cambiamento di carica elettrica (es. il segnale nervoso)</a:t>
            </a:r>
          </a:p>
        </p:txBody>
      </p:sp>
      <p:sp>
        <p:nvSpPr>
          <p:cNvPr id="95236" name="Rectangle 7"/>
          <p:cNvSpPr>
            <a:spLocks noChangeArrowheads="1"/>
          </p:cNvSpPr>
          <p:nvPr/>
        </p:nvSpPr>
        <p:spPr bwMode="auto">
          <a:xfrm>
            <a:off x="457200" y="3200400"/>
            <a:ext cx="8382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it-IT" sz="2000"/>
              <a:t>Il flusso di ioni  causa una cambiamento di polarità di carica elettrica--&gt; cambiamento del potenziale di membrana</a:t>
            </a:r>
          </a:p>
        </p:txBody>
      </p:sp>
      <p:sp>
        <p:nvSpPr>
          <p:cNvPr id="95237" name="Rectangle 8"/>
          <p:cNvSpPr>
            <a:spLocks noChangeArrowheads="1"/>
          </p:cNvSpPr>
          <p:nvPr/>
        </p:nvSpPr>
        <p:spPr bwMode="auto">
          <a:xfrm>
            <a:off x="228600" y="1981200"/>
            <a:ext cx="8686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it-IT" sz="2000" dirty="0"/>
              <a:t>Il </a:t>
            </a:r>
            <a:r>
              <a:rPr lang="en-US" altLang="it-IT" sz="2000" dirty="0" err="1"/>
              <a:t>segnale</a:t>
            </a:r>
            <a:r>
              <a:rPr lang="en-US" altLang="it-IT" sz="2000" dirty="0"/>
              <a:t> causa l</a:t>
            </a:r>
            <a:r>
              <a:rPr lang="ja-JP" altLang="en-US" sz="2000" dirty="0"/>
              <a:t>’</a:t>
            </a:r>
            <a:r>
              <a:rPr lang="en-US" altLang="ja-JP" sz="2000" dirty="0" err="1"/>
              <a:t>apertura</a:t>
            </a:r>
            <a:r>
              <a:rPr lang="en-US" altLang="ja-JP" sz="2000" dirty="0"/>
              <a:t> o la </a:t>
            </a:r>
            <a:r>
              <a:rPr lang="en-US" altLang="ja-JP" sz="2000" dirty="0" err="1"/>
              <a:t>chiusura</a:t>
            </a:r>
            <a:r>
              <a:rPr lang="en-US" altLang="ja-JP" sz="2000" dirty="0"/>
              <a:t> di </a:t>
            </a:r>
            <a:r>
              <a:rPr lang="en-US" altLang="ja-JP" sz="2000" dirty="0" err="1"/>
              <a:t>canali</a:t>
            </a:r>
            <a:r>
              <a:rPr lang="en-US" altLang="ja-JP" sz="2000" dirty="0"/>
              <a:t> </a:t>
            </a:r>
            <a:r>
              <a:rPr lang="en-US" altLang="ja-JP" sz="2000" dirty="0" err="1"/>
              <a:t>ionici</a:t>
            </a:r>
            <a:r>
              <a:rPr lang="en-US" altLang="ja-JP" sz="2000" dirty="0"/>
              <a:t> (Na</a:t>
            </a:r>
            <a:r>
              <a:rPr lang="en-US" altLang="ja-JP" sz="2000" baseline="30000" dirty="0"/>
              <a:t>+</a:t>
            </a:r>
            <a:r>
              <a:rPr lang="en-US" altLang="ja-JP" sz="2000" dirty="0"/>
              <a:t>, Ca</a:t>
            </a:r>
            <a:r>
              <a:rPr lang="en-US" altLang="ja-JP" sz="2000" baseline="30000" dirty="0"/>
              <a:t>+2</a:t>
            </a:r>
            <a:r>
              <a:rPr lang="en-US" altLang="ja-JP" sz="2000" dirty="0"/>
              <a:t>, K</a:t>
            </a:r>
            <a:r>
              <a:rPr lang="en-US" altLang="ja-JP" sz="2000" baseline="30000" dirty="0"/>
              <a:t>+</a:t>
            </a:r>
            <a:r>
              <a:rPr lang="en-US" altLang="ja-JP" sz="2000" dirty="0"/>
              <a:t>, Cl</a:t>
            </a:r>
            <a:r>
              <a:rPr lang="en-US" altLang="ja-JP" sz="2000" baseline="30000" dirty="0"/>
              <a:t>-</a:t>
            </a:r>
            <a:r>
              <a:rPr lang="en-US" altLang="ja-JP" sz="2000" dirty="0"/>
              <a:t>)</a:t>
            </a:r>
            <a:endParaRPr lang="en-US" altLang="it-IT" sz="2000" dirty="0"/>
          </a:p>
        </p:txBody>
      </p:sp>
      <p:sp>
        <p:nvSpPr>
          <p:cNvPr id="95238" name="Line 9"/>
          <p:cNvSpPr>
            <a:spLocks noChangeShapeType="1"/>
          </p:cNvSpPr>
          <p:nvPr/>
        </p:nvSpPr>
        <p:spPr bwMode="auto">
          <a:xfrm>
            <a:off x="4800600" y="2514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5239" name="Rectangle 10"/>
          <p:cNvSpPr>
            <a:spLocks noChangeArrowheads="1"/>
          </p:cNvSpPr>
          <p:nvPr/>
        </p:nvSpPr>
        <p:spPr bwMode="auto">
          <a:xfrm>
            <a:off x="1371600" y="2865438"/>
            <a:ext cx="5888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Gli ioni fluiscono secondo gradiente elettrochimico</a:t>
            </a:r>
          </a:p>
        </p:txBody>
      </p:sp>
      <p:sp>
        <p:nvSpPr>
          <p:cNvPr id="95240" name="Rectangle 13"/>
          <p:cNvSpPr>
            <a:spLocks noChangeArrowheads="1"/>
          </p:cNvSpPr>
          <p:nvPr/>
        </p:nvSpPr>
        <p:spPr bwMode="auto">
          <a:xfrm>
            <a:off x="228600" y="4237038"/>
            <a:ext cx="285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i="1" u="sng"/>
              <a:t>Struttura del neurone</a:t>
            </a:r>
          </a:p>
        </p:txBody>
      </p:sp>
      <p:sp>
        <p:nvSpPr>
          <p:cNvPr id="95241" name="Rectangle 14"/>
          <p:cNvSpPr>
            <a:spLocks noChangeArrowheads="1"/>
          </p:cNvSpPr>
          <p:nvPr/>
        </p:nvSpPr>
        <p:spPr bwMode="auto">
          <a:xfrm>
            <a:off x="152400" y="4572000"/>
            <a:ext cx="3276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Il segnale ricevuto al terminale nervoso</a:t>
            </a:r>
            <a:r>
              <a:rPr lang="en-US" altLang="it-IT" sz="2000" u="sng"/>
              <a:t>                   </a:t>
            </a:r>
            <a:endParaRPr lang="en-US" altLang="it-IT" sz="2000"/>
          </a:p>
        </p:txBody>
      </p:sp>
      <p:sp>
        <p:nvSpPr>
          <p:cNvPr id="95242" name="Line 15"/>
          <p:cNvSpPr>
            <a:spLocks noChangeShapeType="1"/>
          </p:cNvSpPr>
          <p:nvPr/>
        </p:nvSpPr>
        <p:spPr bwMode="auto">
          <a:xfrm>
            <a:off x="1600200" y="5181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5243" name="Rectangle 16"/>
          <p:cNvSpPr>
            <a:spLocks noChangeArrowheads="1"/>
          </p:cNvSpPr>
          <p:nvPr/>
        </p:nvSpPr>
        <p:spPr bwMode="auto">
          <a:xfrm>
            <a:off x="304800" y="5486400"/>
            <a:ext cx="28892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Il segnale parte dal corpo cellulare attraverso l</a:t>
            </a:r>
            <a:r>
              <a:rPr lang="ja-JP" altLang="en-US" sz="2000"/>
              <a:t>’</a:t>
            </a:r>
            <a:r>
              <a:rPr lang="en-US" altLang="ja-JP" sz="2000"/>
              <a:t>assone</a:t>
            </a:r>
            <a:endParaRPr lang="en-US" altLang="it-IT" sz="2000"/>
          </a:p>
        </p:txBody>
      </p:sp>
      <p:pic>
        <p:nvPicPr>
          <p:cNvPr id="9524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962400"/>
            <a:ext cx="56435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6" b="71695"/>
          <a:stretch>
            <a:fillRect/>
          </a:stretch>
        </p:blipFill>
        <p:spPr bwMode="auto">
          <a:xfrm>
            <a:off x="228600" y="146050"/>
            <a:ext cx="44370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376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44154" y="122238"/>
            <a:ext cx="80858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i="1"/>
              <a:t>Il segnale nervoso deve viaggiare su lunghe distanze (fino a 1 m)</a:t>
            </a:r>
          </a:p>
        </p:txBody>
      </p:sp>
      <p:sp>
        <p:nvSpPr>
          <p:cNvPr id="96261" name="Rectangle 10"/>
          <p:cNvSpPr>
            <a:spLocks noChangeArrowheads="1"/>
          </p:cNvSpPr>
          <p:nvPr/>
        </p:nvSpPr>
        <p:spPr bwMode="auto">
          <a:xfrm>
            <a:off x="141288" y="1332061"/>
            <a:ext cx="7045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anose="02020603050405020304" pitchFamily="18" charset="0"/>
              <a:buAutoNum type="arabicPeriod"/>
            </a:pPr>
            <a:r>
              <a:rPr lang="en-US" altLang="it-IT" sz="2000" dirty="0"/>
              <a:t>Il </a:t>
            </a:r>
            <a:r>
              <a:rPr lang="en-US" altLang="it-IT" sz="2000" dirty="0" err="1"/>
              <a:t>neurotrasmettitore</a:t>
            </a:r>
            <a:r>
              <a:rPr lang="en-US" altLang="it-IT" sz="2000" dirty="0"/>
              <a:t> (</a:t>
            </a:r>
            <a:r>
              <a:rPr lang="en-US" altLang="it-IT" sz="2000" u="sng" dirty="0" err="1"/>
              <a:t>segnale</a:t>
            </a:r>
            <a:r>
              <a:rPr lang="en-US" altLang="it-IT" sz="2000" dirty="0"/>
              <a:t>) </a:t>
            </a:r>
            <a:r>
              <a:rPr lang="en-US" altLang="it-IT" sz="2000" dirty="0" err="1"/>
              <a:t>si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lega</a:t>
            </a:r>
            <a:r>
              <a:rPr lang="en-US" altLang="it-IT" sz="2000" dirty="0"/>
              <a:t> al </a:t>
            </a:r>
            <a:r>
              <a:rPr lang="en-US" altLang="it-IT" sz="2000" u="sng" dirty="0" err="1"/>
              <a:t>recettore</a:t>
            </a:r>
            <a:r>
              <a:rPr lang="en-US" altLang="it-IT" sz="2000" u="sng" dirty="0"/>
              <a:t> </a:t>
            </a:r>
            <a:r>
              <a:rPr lang="en-US" altLang="it-IT" sz="2000" dirty="0" err="1"/>
              <a:t>canale</a:t>
            </a:r>
            <a:endParaRPr lang="en-US" altLang="it-IT" sz="2000" dirty="0"/>
          </a:p>
        </p:txBody>
      </p:sp>
      <p:sp>
        <p:nvSpPr>
          <p:cNvPr id="96262" name="Rectangle 11"/>
          <p:cNvSpPr>
            <a:spLocks noChangeArrowheads="1"/>
          </p:cNvSpPr>
          <p:nvPr/>
        </p:nvSpPr>
        <p:spPr bwMode="auto">
          <a:xfrm>
            <a:off x="369888" y="874861"/>
            <a:ext cx="2052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/>
              <a:t>Come </a:t>
            </a:r>
            <a:r>
              <a:rPr lang="en-US" altLang="it-IT" sz="2000" dirty="0" err="1"/>
              <a:t>funziona</a:t>
            </a:r>
            <a:r>
              <a:rPr lang="en-US" altLang="it-IT" sz="2000" dirty="0"/>
              <a:t>?</a:t>
            </a:r>
          </a:p>
        </p:txBody>
      </p:sp>
      <p:sp>
        <p:nvSpPr>
          <p:cNvPr id="96263" name="Line 12"/>
          <p:cNvSpPr>
            <a:spLocks noChangeShapeType="1"/>
          </p:cNvSpPr>
          <p:nvPr/>
        </p:nvSpPr>
        <p:spPr bwMode="auto">
          <a:xfrm>
            <a:off x="1512888" y="1789261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264" name="Rectangle 13"/>
          <p:cNvSpPr>
            <a:spLocks noChangeArrowheads="1"/>
          </p:cNvSpPr>
          <p:nvPr/>
        </p:nvSpPr>
        <p:spPr bwMode="auto">
          <a:xfrm>
            <a:off x="227013" y="3953024"/>
            <a:ext cx="441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anose="02020603050405020304" pitchFamily="18" charset="0"/>
              <a:buAutoNum type="arabicPeriod" startAt="3"/>
            </a:pPr>
            <a:r>
              <a:rPr lang="en-US" altLang="it-IT" sz="2000"/>
              <a:t>Altri canali ionici </a:t>
            </a:r>
            <a:r>
              <a:rPr lang="it-IT" altLang="it-IT" sz="2000"/>
              <a:t>Na+ </a:t>
            </a:r>
            <a:r>
              <a:rPr lang="en-US" altLang="it-IT" sz="2000"/>
              <a:t>si aprono brevemente --&gt; ulteriore depolarizzazione</a:t>
            </a:r>
          </a:p>
        </p:txBody>
      </p:sp>
      <p:sp>
        <p:nvSpPr>
          <p:cNvPr id="96265" name="Line 14"/>
          <p:cNvSpPr>
            <a:spLocks noChangeShapeType="1"/>
          </p:cNvSpPr>
          <p:nvPr/>
        </p:nvSpPr>
        <p:spPr bwMode="auto">
          <a:xfrm>
            <a:off x="1512888" y="3541861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266" name="Rectangle 16"/>
          <p:cNvSpPr>
            <a:spLocks noChangeArrowheads="1"/>
          </p:cNvSpPr>
          <p:nvPr/>
        </p:nvSpPr>
        <p:spPr bwMode="auto">
          <a:xfrm>
            <a:off x="141288" y="2475061"/>
            <a:ext cx="6705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anose="02020603050405020304" pitchFamily="18" charset="0"/>
              <a:buAutoNum type="arabicPeriod" startAt="2"/>
            </a:pPr>
            <a:r>
              <a:rPr lang="en-US" altLang="it-IT" sz="2000"/>
              <a:t>La membrana si depolarizza (il potenziale di membrana passa da negativo a positivo)</a:t>
            </a:r>
          </a:p>
        </p:txBody>
      </p:sp>
      <p:sp>
        <p:nvSpPr>
          <p:cNvPr id="96267" name="Line 17"/>
          <p:cNvSpPr>
            <a:spLocks noChangeShapeType="1"/>
          </p:cNvSpPr>
          <p:nvPr/>
        </p:nvSpPr>
        <p:spPr bwMode="auto">
          <a:xfrm>
            <a:off x="1522413" y="5096024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6269" name="Rectangle 19"/>
          <p:cNvSpPr>
            <a:spLocks noChangeArrowheads="1"/>
          </p:cNvSpPr>
          <p:nvPr/>
        </p:nvSpPr>
        <p:spPr bwMode="auto">
          <a:xfrm>
            <a:off x="141288" y="5446861"/>
            <a:ext cx="39719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anose="02020603050405020304" pitchFamily="18" charset="0"/>
              <a:buAutoNum type="arabicPeriod" startAt="4"/>
            </a:pPr>
            <a:r>
              <a:rPr lang="en-US" altLang="it-IT" sz="2000" dirty="0"/>
              <a:t>Una </a:t>
            </a:r>
            <a:r>
              <a:rPr lang="en-US" altLang="it-IT" sz="2000" dirty="0" err="1"/>
              <a:t>serie</a:t>
            </a:r>
            <a:r>
              <a:rPr lang="en-US" altLang="it-IT" sz="2000" dirty="0"/>
              <a:t> di </a:t>
            </a:r>
            <a:r>
              <a:rPr lang="en-US" altLang="it-IT" sz="2000" dirty="0" err="1"/>
              <a:t>canali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situati</a:t>
            </a:r>
            <a:r>
              <a:rPr lang="en-US" altLang="it-IT" sz="2000" dirty="0"/>
              <a:t> </a:t>
            </a:r>
            <a:r>
              <a:rPr lang="en-US" altLang="it-IT" sz="2000" dirty="0" err="1"/>
              <a:t>lungo</a:t>
            </a:r>
            <a:r>
              <a:rPr lang="en-US" altLang="it-IT" sz="2000" dirty="0"/>
              <a:t> l</a:t>
            </a:r>
            <a:r>
              <a:rPr lang="ja-JP" altLang="en-US" sz="2000" dirty="0"/>
              <a:t>’</a:t>
            </a:r>
            <a:r>
              <a:rPr lang="en-US" altLang="ja-JP" sz="2000" dirty="0" err="1"/>
              <a:t>assone</a:t>
            </a:r>
            <a:r>
              <a:rPr lang="en-US" altLang="ja-JP" sz="2000" dirty="0"/>
              <a:t> </a:t>
            </a:r>
            <a:r>
              <a:rPr lang="en-US" altLang="ja-JP" sz="2000" dirty="0" err="1"/>
              <a:t>si</a:t>
            </a:r>
            <a:r>
              <a:rPr lang="en-US" altLang="ja-JP" sz="2000" dirty="0"/>
              <a:t> </a:t>
            </a:r>
            <a:r>
              <a:rPr lang="en-US" altLang="ja-JP" sz="2000" dirty="0" err="1"/>
              <a:t>aprono</a:t>
            </a:r>
            <a:r>
              <a:rPr lang="en-US" altLang="ja-JP" sz="2000" dirty="0"/>
              <a:t> e </a:t>
            </a:r>
            <a:r>
              <a:rPr lang="en-US" altLang="ja-JP" sz="2000" dirty="0" err="1"/>
              <a:t>chiudono</a:t>
            </a:r>
            <a:r>
              <a:rPr lang="en-US" altLang="ja-JP" sz="2000" dirty="0"/>
              <a:t> in </a:t>
            </a:r>
            <a:r>
              <a:rPr lang="en-US" altLang="ja-JP" sz="2000" dirty="0" err="1"/>
              <a:t>sequenza</a:t>
            </a:r>
            <a:endParaRPr lang="en-US" altLang="it-IT" sz="2000" dirty="0"/>
          </a:p>
        </p:txBody>
      </p:sp>
    </p:spTree>
    <p:extLst>
      <p:ext uri="{BB962C8B-B14F-4D97-AF65-F5344CB8AC3E}">
        <p14:creationId xmlns:p14="http://schemas.microsoft.com/office/powerpoint/2010/main" val="3676091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9"/>
          <a:stretch/>
        </p:blipFill>
        <p:spPr bwMode="auto">
          <a:xfrm>
            <a:off x="1619672" y="1052736"/>
            <a:ext cx="5831326" cy="47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79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71500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05117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Rectangle 27"/>
          <p:cNvSpPr>
            <a:spLocks noChangeArrowheads="1"/>
          </p:cNvSpPr>
          <p:nvPr/>
        </p:nvSpPr>
        <p:spPr bwMode="auto">
          <a:xfrm>
            <a:off x="1905000" y="533400"/>
            <a:ext cx="6519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Trasmissione del segnale alla cellula bersaglio</a:t>
            </a:r>
          </a:p>
        </p:txBody>
      </p:sp>
    </p:spTree>
    <p:extLst>
      <p:ext uri="{BB962C8B-B14F-4D97-AF65-F5344CB8AC3E}">
        <p14:creationId xmlns:p14="http://schemas.microsoft.com/office/powerpoint/2010/main" val="393395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52400" y="304800"/>
            <a:ext cx="8821738" cy="5588000"/>
            <a:chOff x="96" y="192"/>
            <a:chExt cx="5557" cy="3520"/>
          </a:xfrm>
        </p:grpSpPr>
        <p:pic>
          <p:nvPicPr>
            <p:cNvPr id="25603" name="Picture 3" descr="F20-03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024"/>
              <a:ext cx="5557" cy="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192" y="192"/>
              <a:ext cx="5280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3000" dirty="0">
                  <a:latin typeface="Comic Sans MS" pitchFamily="66" charset="0"/>
                </a:rPr>
                <a:t>Alcuni recettori sono accoppiati a </a:t>
              </a:r>
              <a:r>
                <a:rPr lang="it-IT" altLang="it-IT" sz="3000" dirty="0">
                  <a:solidFill>
                    <a:srgbClr val="FF0000"/>
                  </a:solidFill>
                  <a:latin typeface="Comic Sans MS" pitchFamily="66" charset="0"/>
                </a:rPr>
                <a:t>proteine G</a:t>
              </a:r>
              <a:r>
                <a:rPr lang="it-IT" altLang="it-IT" sz="3000" dirty="0">
                  <a:latin typeface="Comic Sans MS" pitchFamily="66" charset="0"/>
                </a:rPr>
                <a:t> [GTP-</a:t>
              </a:r>
              <a:r>
                <a:rPr lang="it-IT" altLang="it-IT" sz="3000" dirty="0" err="1">
                  <a:latin typeface="Comic Sans MS" pitchFamily="66" charset="0"/>
                </a:rPr>
                <a:t>binding</a:t>
              </a:r>
              <a:r>
                <a:rPr lang="it-IT" altLang="it-IT" sz="3000" dirty="0">
                  <a:latin typeface="Comic Sans MS" pitchFamily="66" charset="0"/>
                </a:rPr>
                <a:t>] che attivano un effettore che a sua volta genera un secondo messaggero 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1570038"/>
            <a:ext cx="6996112" cy="635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it-IT" sz="2400" kern="1200" dirty="0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1. </a:t>
            </a:r>
            <a:r>
              <a:rPr lang="en-US" altLang="it-IT" sz="2400" kern="1200" dirty="0" err="1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Recettori</a:t>
            </a:r>
            <a:r>
              <a:rPr lang="en-US" altLang="it-IT" sz="2400" kern="1200" dirty="0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 con </a:t>
            </a:r>
            <a:r>
              <a:rPr lang="en-US" altLang="it-IT" sz="2400" kern="1200" dirty="0" err="1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attività</a:t>
            </a:r>
            <a:r>
              <a:rPr lang="en-US" altLang="it-IT" sz="2400" kern="1200" dirty="0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altLang="it-IT" sz="2400" kern="1200" dirty="0" err="1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chinasica</a:t>
            </a:r>
            <a:r>
              <a:rPr lang="en-US" altLang="it-IT" sz="2400" kern="1200" dirty="0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en-US" altLang="it-IT" sz="2400" kern="1200" dirty="0" err="1">
                <a:solidFill>
                  <a:srgbClr val="0070C0"/>
                </a:solidFill>
                <a:latin typeface="Comic Sans MS" pitchFamily="66" charset="0"/>
                <a:ea typeface="+mn-ea"/>
                <a:cs typeface="+mn-cs"/>
              </a:rPr>
              <a:t>intrinseca</a:t>
            </a:r>
            <a:endParaRPr lang="en-US" altLang="it-IT" sz="2400" kern="1200" dirty="0">
              <a:solidFill>
                <a:srgbClr val="0070C0"/>
              </a:solidFill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6627" name="Picture 7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2"/>
          <a:stretch>
            <a:fillRect/>
          </a:stretch>
        </p:blipFill>
        <p:spPr bwMode="auto">
          <a:xfrm>
            <a:off x="361950" y="2205038"/>
            <a:ext cx="85598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1033463" y="304800"/>
            <a:ext cx="7077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 dirty="0">
                <a:latin typeface="Comic Sans MS" pitchFamily="66" charset="0"/>
              </a:rPr>
              <a:t>Altri recettori trasmettono il segnale mediante </a:t>
            </a:r>
            <a:r>
              <a:rPr lang="it-IT" altLang="it-IT" sz="3000" dirty="0">
                <a:solidFill>
                  <a:srgbClr val="FF0000"/>
                </a:solidFill>
                <a:latin typeface="Comic Sans MS" pitchFamily="66" charset="0"/>
              </a:rPr>
              <a:t>attività</a:t>
            </a:r>
            <a:r>
              <a:rPr lang="it-IT" altLang="it-IT" sz="3000" dirty="0">
                <a:latin typeface="Comic Sans MS" pitchFamily="66" charset="0"/>
              </a:rPr>
              <a:t> </a:t>
            </a:r>
            <a:r>
              <a:rPr lang="it-IT" altLang="it-IT" sz="3000" dirty="0">
                <a:solidFill>
                  <a:srgbClr val="FF0000"/>
                </a:solidFill>
                <a:latin typeface="Comic Sans MS" pitchFamily="66" charset="0"/>
              </a:rPr>
              <a:t>enzimatica</a:t>
            </a:r>
            <a:endParaRPr lang="it-IT" altLang="it-IT" sz="3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20-0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/>
          <a:stretch>
            <a:fillRect/>
          </a:stretch>
        </p:blipFill>
        <p:spPr bwMode="auto">
          <a:xfrm>
            <a:off x="1042988" y="2414588"/>
            <a:ext cx="7058025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1033463" y="304800"/>
            <a:ext cx="7077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000">
                <a:latin typeface="Comic Sans MS" pitchFamily="66" charset="0"/>
              </a:rPr>
              <a:t>Altri recettori trasmettono il segnale mediante </a:t>
            </a:r>
            <a:r>
              <a:rPr lang="it-IT" altLang="it-IT" sz="3000">
                <a:solidFill>
                  <a:srgbClr val="FF0000"/>
                </a:solidFill>
                <a:latin typeface="Comic Sans MS" pitchFamily="66" charset="0"/>
              </a:rPr>
              <a:t>attività</a:t>
            </a:r>
            <a:r>
              <a:rPr lang="it-IT" altLang="it-IT" sz="3000">
                <a:latin typeface="Comic Sans MS" pitchFamily="66" charset="0"/>
              </a:rPr>
              <a:t> </a:t>
            </a:r>
            <a:r>
              <a:rPr lang="it-IT" altLang="it-IT" sz="3000">
                <a:solidFill>
                  <a:srgbClr val="FF0000"/>
                </a:solidFill>
                <a:latin typeface="Comic Sans MS" pitchFamily="66" charset="0"/>
              </a:rPr>
              <a:t>enzimatica</a:t>
            </a:r>
            <a:endParaRPr lang="it-IT" altLang="it-IT" sz="3000">
              <a:latin typeface="Comic Sans MS" pitchFamily="66" charset="0"/>
            </a:endParaRPr>
          </a:p>
        </p:txBody>
      </p:sp>
      <p:sp>
        <p:nvSpPr>
          <p:cNvPr id="27652" name="Rettangolo 1"/>
          <p:cNvSpPr>
            <a:spLocks noChangeArrowheads="1"/>
          </p:cNvSpPr>
          <p:nvPr/>
        </p:nvSpPr>
        <p:spPr bwMode="auto">
          <a:xfrm>
            <a:off x="2254250" y="1651000"/>
            <a:ext cx="45736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solidFill>
                  <a:srgbClr val="0070C0"/>
                </a:solidFill>
                <a:latin typeface="Comic Sans MS" pitchFamily="66" charset="0"/>
              </a:rPr>
              <a:t>2. Recettori associati a </a:t>
            </a:r>
            <a:r>
              <a:rPr lang="it-IT" altLang="it-IT" sz="2400" dirty="0" err="1">
                <a:solidFill>
                  <a:srgbClr val="0070C0"/>
                </a:solidFill>
                <a:latin typeface="Comic Sans MS" pitchFamily="66" charset="0"/>
              </a:rPr>
              <a:t>chinasi</a:t>
            </a:r>
            <a:endParaRPr lang="it-IT" altLang="it-IT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 dirty="0">
                <a:solidFill>
                  <a:srgbClr val="CC3300"/>
                </a:solidFill>
                <a:latin typeface="Comic Sans MS" pitchFamily="66" charset="0"/>
              </a:rPr>
              <a:t>Trasduzione del segnale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558608" cy="427707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it-IT" altLang="it-IT" dirty="0">
                <a:latin typeface="Comic Sans MS" pitchFamily="66" charset="0"/>
              </a:rPr>
              <a:t>La trasduzione del segnale è la capacità delle cellule di trasformare una interazione recettore/</a:t>
            </a:r>
            <a:r>
              <a:rPr lang="it-IT" altLang="it-IT" dirty="0" err="1">
                <a:latin typeface="Comic Sans MS" pitchFamily="66" charset="0"/>
              </a:rPr>
              <a:t>ligando</a:t>
            </a:r>
            <a:r>
              <a:rPr lang="it-IT" altLang="it-IT" dirty="0">
                <a:latin typeface="Comic Sans MS" pitchFamily="66" charset="0"/>
              </a:rPr>
              <a:t> in una modifica funzionale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dirty="0">
              <a:latin typeface="Comic Sans MS" pitchFamily="66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>
                <a:latin typeface="Comic Sans MS" pitchFamily="66" charset="0"/>
              </a:rPr>
              <a:t>Questo processo richiede diverse tappe di trasmissione del segnale all’interno della cellula tramite secondi messaggeri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9982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400" b="1">
                <a:solidFill>
                  <a:srgbClr val="CC3300"/>
                </a:solidFill>
                <a:latin typeface="Comic Sans MS" pitchFamily="66" charset="0"/>
                <a:ea typeface="MS PGothic" pitchFamily="34" charset="-128"/>
              </a:rPr>
              <a:t>Meccanismi di segnalazione intercellulare</a:t>
            </a:r>
          </a:p>
        </p:txBody>
      </p:sp>
      <p:sp>
        <p:nvSpPr>
          <p:cNvPr id="4099" name="Rettangolo 1"/>
          <p:cNvSpPr>
            <a:spLocks noChangeArrowheads="1"/>
          </p:cNvSpPr>
          <p:nvPr/>
        </p:nvSpPr>
        <p:spPr bwMode="auto">
          <a:xfrm>
            <a:off x="250825" y="1628775"/>
            <a:ext cx="87137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it-IT" sz="2800">
                <a:latin typeface="Comic Sans MS" pitchFamily="66" charset="0"/>
              </a:rPr>
              <a:t>Una cellula manda il segnale e una lo riceve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endParaRPr lang="en-US" altLang="it-IT" sz="2800" u="sng"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altLang="it-IT" sz="2800">
                <a:latin typeface="Comic Sans MS" pitchFamily="66" charset="0"/>
              </a:rPr>
              <a:t> Il segnale ricevuto è </a:t>
            </a:r>
            <a:r>
              <a:rPr lang="en-US" altLang="ja-JP" sz="2800">
                <a:latin typeface="Comic Sans MS" pitchFamily="66" charset="0"/>
                <a:ea typeface="MS PGothic" pitchFamily="34" charset="-128"/>
              </a:rPr>
              <a:t>convertito in una forma diversa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 15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81000"/>
            <a:ext cx="6118225" cy="609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/>
              <a:t>Figure 15-1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  <p:sp>
        <p:nvSpPr>
          <p:cNvPr id="7172" name="CasellaDiTesto 1"/>
          <p:cNvSpPr txBox="1">
            <a:spLocks noChangeArrowheads="1"/>
          </p:cNvSpPr>
          <p:nvPr/>
        </p:nvSpPr>
        <p:spPr bwMode="auto">
          <a:xfrm>
            <a:off x="395288" y="1844675"/>
            <a:ext cx="27368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2400">
                <a:latin typeface="Comic Sans MS" pitchFamily="66" charset="0"/>
              </a:rPr>
              <a:t>I meccanismi di segnalazione si sono altamente </a:t>
            </a:r>
            <a:r>
              <a:rPr lang="en-US" altLang="it-IT" sz="2400" b="1">
                <a:solidFill>
                  <a:srgbClr val="0070C0"/>
                </a:solidFill>
                <a:latin typeface="Comic Sans MS" pitchFamily="66" charset="0"/>
              </a:rPr>
              <a:t>conservati</a:t>
            </a:r>
            <a:r>
              <a:rPr lang="en-US" altLang="it-IT" sz="240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altLang="it-IT" sz="2400">
                <a:latin typeface="Comic Sans MS" pitchFamily="66" charset="0"/>
              </a:rPr>
              <a:t>dagli eucarioti semplici fino ai più complessi</a:t>
            </a:r>
            <a:endParaRPr lang="it-IT" altLang="it-IT" sz="2400"/>
          </a:p>
        </p:txBody>
      </p:sp>
    </p:spTree>
    <p:extLst>
      <p:ext uri="{BB962C8B-B14F-4D97-AF65-F5344CB8AC3E}">
        <p14:creationId xmlns:p14="http://schemas.microsoft.com/office/powerpoint/2010/main" val="9289124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2" name="Picture 4" descr="Risultati immagini per kinase casca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" t="8857" r="5624" b="6562"/>
          <a:stretch/>
        </p:blipFill>
        <p:spPr bwMode="auto">
          <a:xfrm>
            <a:off x="1112808" y="1449238"/>
            <a:ext cx="7073660" cy="499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152400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3600" kern="0" dirty="0">
                <a:solidFill>
                  <a:srgbClr val="CC3300"/>
                </a:solidFill>
                <a:latin typeface="Comic Sans MS" pitchFamily="66" charset="0"/>
              </a:rPr>
              <a:t>Trasduzione del segnale</a:t>
            </a:r>
          </a:p>
          <a:p>
            <a:pPr eaLnBrk="1" hangingPunct="1"/>
            <a:r>
              <a:rPr lang="it-IT" altLang="it-IT" sz="3600" kern="0" dirty="0">
                <a:solidFill>
                  <a:srgbClr val="CC3300"/>
                </a:solidFill>
                <a:latin typeface="Comic Sans MS" pitchFamily="66" charset="0"/>
              </a:rPr>
              <a:t>Una cascata di eventi</a:t>
            </a:r>
          </a:p>
        </p:txBody>
      </p:sp>
    </p:spTree>
    <p:extLst>
      <p:ext uri="{BB962C8B-B14F-4D97-AF65-F5344CB8AC3E}">
        <p14:creationId xmlns:p14="http://schemas.microsoft.com/office/powerpoint/2010/main" val="1023523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600">
                <a:latin typeface="Helvetica" pitchFamily="34" charset="0"/>
              </a:rPr>
              <a:t>signal transduction: protein kinases</a:t>
            </a:r>
          </a:p>
        </p:txBody>
      </p:sp>
      <p:pic>
        <p:nvPicPr>
          <p:cNvPr id="34819" name="Picture 7" descr="Risultati immagini per signaling swi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t="28249" r="51122" b="15927"/>
          <a:stretch>
            <a:fillRect/>
          </a:stretch>
        </p:blipFill>
        <p:spPr bwMode="auto">
          <a:xfrm>
            <a:off x="2268538" y="2106613"/>
            <a:ext cx="452120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600">
                <a:latin typeface="Helvetica" pitchFamily="34" charset="0"/>
              </a:rPr>
              <a:t>signal transduction: GTPases</a:t>
            </a:r>
          </a:p>
        </p:txBody>
      </p:sp>
      <p:pic>
        <p:nvPicPr>
          <p:cNvPr id="35844" name="Picture 4" descr="Risultati immagini per signaling swi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989" r="1447" b="16348"/>
          <a:stretch>
            <a:fillRect/>
          </a:stretch>
        </p:blipFill>
        <p:spPr bwMode="auto">
          <a:xfrm>
            <a:off x="2195513" y="1917700"/>
            <a:ext cx="473551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20-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881856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17525" y="422275"/>
            <a:ext cx="82454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000" dirty="0">
                <a:latin typeface="Comic Sans MS" pitchFamily="66" charset="0"/>
              </a:rPr>
              <a:t>I </a:t>
            </a:r>
            <a:r>
              <a:rPr lang="it-IT" altLang="it-IT" sz="3000" dirty="0">
                <a:solidFill>
                  <a:srgbClr val="0070C0"/>
                </a:solidFill>
                <a:latin typeface="Comic Sans MS" pitchFamily="66" charset="0"/>
              </a:rPr>
              <a:t>secondi messaggeri </a:t>
            </a:r>
            <a:r>
              <a:rPr lang="it-IT" altLang="it-IT" sz="3000" dirty="0">
                <a:latin typeface="Comic Sans MS" pitchFamily="66" charset="0"/>
              </a:rPr>
              <a:t>sono molecole di piccole dimensioni che vengono prodotte nella cellula in seguito all’interazione </a:t>
            </a:r>
            <a:r>
              <a:rPr lang="it-IT" altLang="it-IT" sz="3000" dirty="0" err="1">
                <a:latin typeface="Comic Sans MS" pitchFamily="66" charset="0"/>
              </a:rPr>
              <a:t>ligando</a:t>
            </a:r>
            <a:r>
              <a:rPr lang="it-IT" altLang="it-IT" sz="3000" dirty="0">
                <a:latin typeface="Comic Sans MS" pitchFamily="66" charset="0"/>
              </a:rPr>
              <a:t>-recettore e “trasferiscono” il segnale agendo su proteine o recettori intracellulari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" y="116632"/>
            <a:ext cx="8915400" cy="1143001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>
                <a:solidFill>
                  <a:srgbClr val="CC3300"/>
                </a:solidFill>
                <a:latin typeface="Comic Sans MS" charset="0"/>
                <a:ea typeface="+mj-ea"/>
              </a:rPr>
              <a:t>Recettori</a:t>
            </a:r>
            <a:r>
              <a:rPr lang="en-US" sz="4000" dirty="0">
                <a:solidFill>
                  <a:srgbClr val="CC3300"/>
                </a:solidFill>
                <a:latin typeface="Comic Sans MS" charset="0"/>
                <a:ea typeface="+mj-ea"/>
              </a:rPr>
              <a:t> </a:t>
            </a:r>
            <a:r>
              <a:rPr lang="en-US" sz="4000" dirty="0" err="1">
                <a:solidFill>
                  <a:srgbClr val="CC3300"/>
                </a:solidFill>
                <a:latin typeface="Comic Sans MS" charset="0"/>
                <a:ea typeface="+mj-ea"/>
              </a:rPr>
              <a:t>accoppiati</a:t>
            </a:r>
            <a:r>
              <a:rPr lang="en-US" sz="4000" dirty="0">
                <a:solidFill>
                  <a:srgbClr val="CC3300"/>
                </a:solidFill>
                <a:latin typeface="Comic Sans MS" charset="0"/>
                <a:ea typeface="+mj-ea"/>
              </a:rPr>
              <a:t> con </a:t>
            </a:r>
            <a:r>
              <a:rPr lang="en-US" sz="4000" dirty="0" err="1">
                <a:solidFill>
                  <a:srgbClr val="CC3300"/>
                </a:solidFill>
                <a:latin typeface="Comic Sans MS" charset="0"/>
                <a:ea typeface="+mj-ea"/>
              </a:rPr>
              <a:t>proteine</a:t>
            </a:r>
            <a:r>
              <a:rPr lang="en-US" sz="4000" dirty="0">
                <a:solidFill>
                  <a:srgbClr val="CC3300"/>
                </a:solidFill>
                <a:latin typeface="Comic Sans MS" charset="0"/>
                <a:ea typeface="+mj-ea"/>
              </a:rPr>
              <a:t> G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1340768"/>
            <a:ext cx="8915400" cy="4824536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None/>
              <a:defRPr/>
            </a:pPr>
            <a:r>
              <a:rPr lang="en-US" altLang="it-IT" sz="2400" dirty="0" err="1">
                <a:latin typeface="Comic Sans MS" pitchFamily="66" charset="0"/>
              </a:rPr>
              <a:t>Molti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recettori</a:t>
            </a:r>
            <a:r>
              <a:rPr lang="en-US" altLang="it-IT" sz="2400" dirty="0">
                <a:latin typeface="Comic Sans MS" pitchFamily="66" charset="0"/>
              </a:rPr>
              <a:t> di </a:t>
            </a:r>
            <a:r>
              <a:rPr lang="en-US" altLang="it-IT" sz="2400" dirty="0" err="1">
                <a:latin typeface="Comic Sans MS" pitchFamily="66" charset="0"/>
              </a:rPr>
              <a:t>superficie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delle</a:t>
            </a:r>
            <a:r>
              <a:rPr lang="en-US" altLang="it-IT" sz="2400" dirty="0">
                <a:latin typeface="Comic Sans MS" pitchFamily="66" charset="0"/>
              </a:rPr>
              <a:t> cellule </a:t>
            </a:r>
            <a:r>
              <a:rPr lang="en-US" altLang="it-IT" sz="2400" dirty="0" err="1">
                <a:latin typeface="Comic Sans MS" pitchFamily="66" charset="0"/>
              </a:rPr>
              <a:t>dei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mammiferi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sono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accoppiati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alle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proteine</a:t>
            </a:r>
            <a:r>
              <a:rPr lang="en-US" altLang="it-IT" sz="2400" dirty="0">
                <a:latin typeface="Comic Sans MS" pitchFamily="66" charset="0"/>
              </a:rPr>
              <a:t> G, </a:t>
            </a:r>
            <a:r>
              <a:rPr lang="en-US" altLang="it-IT" sz="2400" dirty="0" err="1">
                <a:latin typeface="Comic Sans MS" pitchFamily="66" charset="0"/>
              </a:rPr>
              <a:t>costituite</a:t>
            </a:r>
            <a:r>
              <a:rPr lang="en-US" altLang="it-IT" sz="2400" dirty="0">
                <a:latin typeface="Comic Sans MS" pitchFamily="66" charset="0"/>
              </a:rPr>
              <a:t> da 3 </a:t>
            </a:r>
            <a:r>
              <a:rPr lang="en-US" altLang="it-IT" sz="2400" dirty="0" err="1">
                <a:latin typeface="Comic Sans MS" pitchFamily="66" charset="0"/>
              </a:rPr>
              <a:t>subunità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b="1" dirty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altLang="it-IT" sz="2400" b="1" dirty="0">
                <a:latin typeface="Symbol" pitchFamily="18" charset="2"/>
              </a:rPr>
              <a:t>,</a:t>
            </a:r>
            <a:r>
              <a:rPr lang="en-US" altLang="it-IT" sz="2400" b="1" dirty="0">
                <a:solidFill>
                  <a:srgbClr val="FF0000"/>
                </a:solidFill>
                <a:latin typeface="Symbol" pitchFamily="18" charset="2"/>
              </a:rPr>
              <a:t> b</a:t>
            </a:r>
            <a:r>
              <a:rPr lang="en-US" altLang="it-IT" sz="2400" dirty="0">
                <a:latin typeface="Symbol" pitchFamily="18" charset="2"/>
              </a:rPr>
              <a:t> </a:t>
            </a:r>
            <a:r>
              <a:rPr lang="en-US" altLang="it-IT" sz="2400" dirty="0">
                <a:latin typeface="Comic Sans MS" pitchFamily="66" charset="0"/>
              </a:rPr>
              <a:t>e</a:t>
            </a:r>
            <a:r>
              <a:rPr lang="en-US" altLang="it-IT" sz="2400" dirty="0">
                <a:latin typeface="Symbol" pitchFamily="18" charset="2"/>
              </a:rPr>
              <a:t> </a:t>
            </a:r>
            <a:r>
              <a:rPr lang="en-US" altLang="it-IT" sz="2400" b="1" dirty="0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en-US" altLang="it-IT" sz="2400" b="1" dirty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it-IT" sz="1200" dirty="0">
                <a:latin typeface="Comic Sans MS" pitchFamily="66" charset="0"/>
              </a:rPr>
              <a:t>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it-IT" sz="2400" b="1" dirty="0">
                <a:solidFill>
                  <a:srgbClr val="FF0000"/>
                </a:solidFill>
                <a:latin typeface="Symbol" pitchFamily="18" charset="2"/>
              </a:rPr>
              <a:t>a</a:t>
            </a:r>
            <a:r>
              <a:rPr lang="en-US" altLang="it-IT" sz="2400" dirty="0">
                <a:latin typeface="Symbol" pitchFamily="18" charset="2"/>
              </a:rPr>
              <a:t> </a:t>
            </a:r>
            <a:r>
              <a:rPr lang="en-US" altLang="it-IT" sz="2400" dirty="0">
                <a:latin typeface="Comic Sans MS" pitchFamily="66" charset="0"/>
              </a:rPr>
              <a:t>è </a:t>
            </a:r>
            <a:r>
              <a:rPr lang="en-US" altLang="it-IT" sz="2400" dirty="0" err="1">
                <a:latin typeface="Comic Sans MS" pitchFamily="66" charset="0"/>
              </a:rPr>
              <a:t>il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sito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attivo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che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lega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ed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idrolizza</a:t>
            </a:r>
            <a:r>
              <a:rPr lang="en-US" altLang="it-IT" sz="2400" dirty="0">
                <a:latin typeface="Comic Sans MS" pitchFamily="66" charset="0"/>
              </a:rPr>
              <a:t> GTP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it-IT" sz="2400" dirty="0">
              <a:latin typeface="Comic Sans MS" pitchFamily="66" charset="0"/>
            </a:endParaRP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it-IT" sz="2400" b="1" dirty="0">
                <a:solidFill>
                  <a:srgbClr val="FF0000"/>
                </a:solidFill>
                <a:latin typeface="Symbol" pitchFamily="18" charset="2"/>
              </a:rPr>
              <a:t>b-g</a:t>
            </a:r>
            <a:r>
              <a:rPr lang="en-US" altLang="it-IT" sz="2400" dirty="0">
                <a:latin typeface="Comic Sans MS" pitchFamily="66" charset="0"/>
              </a:rPr>
              <a:t> è </a:t>
            </a:r>
            <a:r>
              <a:rPr lang="en-US" altLang="it-IT" sz="2400" dirty="0" err="1">
                <a:latin typeface="Comic Sans MS" pitchFamily="66" charset="0"/>
              </a:rPr>
              <a:t>il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complesso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che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àncora</a:t>
            </a:r>
            <a:r>
              <a:rPr lang="en-US" altLang="it-IT" sz="2400" dirty="0">
                <a:latin typeface="Comic Sans MS" pitchFamily="66" charset="0"/>
              </a:rPr>
              <a:t> la G-protein </a:t>
            </a:r>
            <a:r>
              <a:rPr lang="en-US" altLang="it-IT" sz="2400" dirty="0" err="1">
                <a:latin typeface="Comic Sans MS" pitchFamily="66" charset="0"/>
              </a:rPr>
              <a:t>alla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membrana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plasmatica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mediante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una</a:t>
            </a:r>
            <a:r>
              <a:rPr lang="en-US" altLang="it-IT" sz="2400" dirty="0">
                <a:latin typeface="Comic Sans MS" pitchFamily="66" charset="0"/>
              </a:rPr>
              <a:t> catena </a:t>
            </a:r>
            <a:r>
              <a:rPr lang="en-US" altLang="it-IT" sz="2400" dirty="0" err="1">
                <a:latin typeface="Comic Sans MS" pitchFamily="66" charset="0"/>
              </a:rPr>
              <a:t>lipidica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attaccata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alla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subunità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>
                <a:latin typeface="Symbol" pitchFamily="18" charset="2"/>
              </a:rPr>
              <a:t>g</a:t>
            </a:r>
            <a:r>
              <a:rPr lang="en-US" altLang="it-IT" sz="2400" dirty="0">
                <a:latin typeface="Comic Sans MS" pitchFamily="66" charset="0"/>
              </a:rPr>
              <a:t>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it-IT" sz="2400" dirty="0">
              <a:latin typeface="Comic Sans MS" pitchFamily="66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en-US" altLang="it-IT" sz="2400" dirty="0">
                <a:latin typeface="Comic Sans MS" pitchFamily="66" charset="0"/>
              </a:rPr>
              <a:t>Il </a:t>
            </a:r>
            <a:r>
              <a:rPr lang="en-US" altLang="it-IT" sz="2400" dirty="0" err="1">
                <a:latin typeface="Comic Sans MS" pitchFamily="66" charset="0"/>
              </a:rPr>
              <a:t>legame</a:t>
            </a:r>
            <a:r>
              <a:rPr lang="en-US" altLang="it-IT" sz="2400" dirty="0">
                <a:latin typeface="Comic Sans MS" pitchFamily="66" charset="0"/>
              </a:rPr>
              <a:t> del </a:t>
            </a:r>
            <a:r>
              <a:rPr lang="en-US" altLang="it-IT" sz="2400" dirty="0" err="1">
                <a:latin typeface="Comic Sans MS" pitchFamily="66" charset="0"/>
              </a:rPr>
              <a:t>ligando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attiva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il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recettore</a:t>
            </a:r>
            <a:r>
              <a:rPr lang="en-US" altLang="it-IT" sz="2400" dirty="0">
                <a:latin typeface="Comic Sans MS" pitchFamily="66" charset="0"/>
              </a:rPr>
              <a:t>, </a:t>
            </a:r>
            <a:r>
              <a:rPr lang="en-US" altLang="it-IT" sz="2400" dirty="0" err="1">
                <a:latin typeface="Comic Sans MS" pitchFamily="66" charset="0"/>
              </a:rPr>
              <a:t>che</a:t>
            </a:r>
            <a:r>
              <a:rPr lang="en-US" altLang="it-IT" sz="2400" dirty="0">
                <a:latin typeface="Comic Sans MS" pitchFamily="66" charset="0"/>
              </a:rPr>
              <a:t> a </a:t>
            </a:r>
            <a:r>
              <a:rPr lang="en-US" altLang="it-IT" sz="2400" dirty="0" err="1">
                <a:latin typeface="Comic Sans MS" pitchFamily="66" charset="0"/>
              </a:rPr>
              <a:t>sua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volta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attiva</a:t>
            </a:r>
            <a:r>
              <a:rPr lang="en-US" altLang="it-IT" sz="2400" dirty="0">
                <a:latin typeface="Comic Sans MS" pitchFamily="66" charset="0"/>
              </a:rPr>
              <a:t> la </a:t>
            </a:r>
            <a:r>
              <a:rPr lang="en-US" altLang="it-IT" sz="2400" dirty="0" err="1">
                <a:latin typeface="Comic Sans MS" pitchFamily="66" charset="0"/>
              </a:rPr>
              <a:t>proteina</a:t>
            </a:r>
            <a:r>
              <a:rPr lang="en-US" altLang="it-IT" sz="2400" dirty="0">
                <a:latin typeface="Comic Sans MS" pitchFamily="66" charset="0"/>
              </a:rPr>
              <a:t> G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it-IT" sz="1200" dirty="0">
              <a:latin typeface="Comic Sans MS" pitchFamily="66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en-US" altLang="it-IT" sz="2400" dirty="0">
                <a:latin typeface="Comic Sans MS" pitchFamily="66" charset="0"/>
              </a:rPr>
              <a:t>La </a:t>
            </a:r>
            <a:r>
              <a:rPr lang="en-US" altLang="it-IT" sz="2400" dirty="0" err="1">
                <a:latin typeface="Comic Sans MS" pitchFamily="66" charset="0"/>
              </a:rPr>
              <a:t>proteina</a:t>
            </a:r>
            <a:r>
              <a:rPr lang="en-US" altLang="it-IT" sz="2400" dirty="0">
                <a:latin typeface="Comic Sans MS" pitchFamily="66" charset="0"/>
              </a:rPr>
              <a:t> G </a:t>
            </a:r>
            <a:r>
              <a:rPr lang="en-US" altLang="it-IT" sz="2400" dirty="0" err="1">
                <a:latin typeface="Comic Sans MS" pitchFamily="66" charset="0"/>
              </a:rPr>
              <a:t>attiva</a:t>
            </a:r>
            <a:r>
              <a:rPr lang="en-US" altLang="it-IT" sz="2400" dirty="0">
                <a:latin typeface="Comic Sans MS" pitchFamily="66" charset="0"/>
              </a:rPr>
              <a:t> poi un </a:t>
            </a:r>
            <a:r>
              <a:rPr lang="en-US" altLang="it-IT" sz="2400" dirty="0" err="1">
                <a:latin typeface="Comic Sans MS" pitchFamily="66" charset="0"/>
              </a:rPr>
              <a:t>enzima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che</a:t>
            </a:r>
            <a:r>
              <a:rPr lang="en-US" altLang="it-IT" sz="2400" dirty="0">
                <a:latin typeface="Comic Sans MS" pitchFamily="66" charset="0"/>
              </a:rPr>
              <a:t> genera </a:t>
            </a:r>
            <a:r>
              <a:rPr lang="en-US" altLang="it-IT" sz="2400" dirty="0" err="1">
                <a:latin typeface="Comic Sans MS" pitchFamily="66" charset="0"/>
              </a:rPr>
              <a:t>il</a:t>
            </a:r>
            <a:r>
              <a:rPr lang="en-US" altLang="it-IT" sz="2400" dirty="0">
                <a:latin typeface="Comic Sans MS" pitchFamily="66" charset="0"/>
              </a:rPr>
              <a:t> secondo </a:t>
            </a:r>
            <a:r>
              <a:rPr lang="en-US" altLang="it-IT" sz="2400" dirty="0" err="1">
                <a:latin typeface="Comic Sans MS" pitchFamily="66" charset="0"/>
              </a:rPr>
              <a:t>messaggero</a:t>
            </a:r>
            <a:r>
              <a:rPr lang="en-US" altLang="it-IT" sz="2400" dirty="0">
                <a:latin typeface="Comic Sans MS" pitchFamily="66" charset="0"/>
              </a:rPr>
              <a:t> (</a:t>
            </a:r>
            <a:r>
              <a:rPr lang="en-US" altLang="it-IT" sz="2400" dirty="0" err="1">
                <a:latin typeface="Comic Sans MS" pitchFamily="66" charset="0"/>
              </a:rPr>
              <a:t>diverso</a:t>
            </a:r>
            <a:r>
              <a:rPr lang="en-US" altLang="it-IT" sz="2400" dirty="0">
                <a:latin typeface="Comic Sans MS" pitchFamily="66" charset="0"/>
              </a:rPr>
              <a:t> a </a:t>
            </a:r>
            <a:r>
              <a:rPr lang="en-US" altLang="it-IT" sz="2400" dirty="0" err="1">
                <a:latin typeface="Comic Sans MS" pitchFamily="66" charset="0"/>
              </a:rPr>
              <a:t>seconda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dello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stimolo</a:t>
            </a:r>
            <a:r>
              <a:rPr lang="en-US" altLang="it-IT" sz="2400" dirty="0">
                <a:latin typeface="Comic Sans MS" pitchFamily="66" charset="0"/>
              </a:rPr>
              <a:t> e </a:t>
            </a:r>
            <a:r>
              <a:rPr lang="en-US" altLang="it-IT" sz="2400" dirty="0" err="1">
                <a:latin typeface="Comic Sans MS" pitchFamily="66" charset="0"/>
              </a:rPr>
              <a:t>della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proteina</a:t>
            </a:r>
            <a:r>
              <a:rPr lang="en-US" altLang="it-IT" sz="2400" dirty="0">
                <a:latin typeface="Comic Sans MS" pitchFamily="66" charset="0"/>
              </a:rPr>
              <a:t> G </a:t>
            </a:r>
            <a:r>
              <a:rPr lang="en-US" altLang="it-IT" sz="2400" dirty="0" err="1">
                <a:latin typeface="Comic Sans MS" pitchFamily="66" charset="0"/>
              </a:rPr>
              <a:t>attivata</a:t>
            </a:r>
            <a:r>
              <a:rPr lang="en-US" altLang="it-IT" sz="2400" dirty="0">
                <a:latin typeface="Comic Sans MS" pitchFamily="66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729173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228600"/>
            <a:ext cx="8686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latin typeface="Helvetica" charset="0"/>
                <a:ea typeface="+mj-ea"/>
              </a:rPr>
              <a:t>G protein-coupled receptors</a:t>
            </a:r>
          </a:p>
        </p:txBody>
      </p:sp>
      <p:pic>
        <p:nvPicPr>
          <p:cNvPr id="84996" name="Picture 4" descr="F20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1917700"/>
            <a:ext cx="8151812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744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06400" y="260648"/>
            <a:ext cx="8420100" cy="75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it-IT" sz="3600" kern="0" dirty="0" err="1">
                <a:solidFill>
                  <a:srgbClr val="CC3300"/>
                </a:solidFill>
                <a:latin typeface="Comic Sans MS" pitchFamily="66" charset="0"/>
              </a:rPr>
              <a:t>Recettori</a:t>
            </a:r>
            <a:r>
              <a:rPr lang="en-US" altLang="it-IT" sz="3600" kern="0" dirty="0">
                <a:solidFill>
                  <a:srgbClr val="CC3300"/>
                </a:solidFill>
                <a:latin typeface="Comic Sans MS" pitchFamily="66" charset="0"/>
              </a:rPr>
              <a:t> </a:t>
            </a:r>
            <a:r>
              <a:rPr lang="en-US" altLang="it-IT" sz="3600" kern="0" dirty="0" err="1">
                <a:solidFill>
                  <a:srgbClr val="CC3300"/>
                </a:solidFill>
                <a:latin typeface="Comic Sans MS" pitchFamily="66" charset="0"/>
              </a:rPr>
              <a:t>accoppiati</a:t>
            </a:r>
            <a:r>
              <a:rPr lang="en-US" altLang="it-IT" sz="3600" kern="0" dirty="0">
                <a:solidFill>
                  <a:srgbClr val="CC3300"/>
                </a:solidFill>
                <a:latin typeface="Comic Sans MS" pitchFamily="66" charset="0"/>
              </a:rPr>
              <a:t> a </a:t>
            </a:r>
            <a:r>
              <a:rPr lang="en-US" altLang="it-IT" sz="3600" kern="0" dirty="0" err="1">
                <a:solidFill>
                  <a:srgbClr val="CC3300"/>
                </a:solidFill>
                <a:latin typeface="Comic Sans MS" pitchFamily="66" charset="0"/>
              </a:rPr>
              <a:t>proteine</a:t>
            </a:r>
            <a:r>
              <a:rPr lang="en-US" altLang="it-IT" sz="3600" kern="0" dirty="0">
                <a:solidFill>
                  <a:srgbClr val="CC3300"/>
                </a:solidFill>
                <a:latin typeface="Comic Sans MS" pitchFamily="66" charset="0"/>
              </a:rPr>
              <a:t> G</a:t>
            </a:r>
          </a:p>
        </p:txBody>
      </p:sp>
      <p:pic>
        <p:nvPicPr>
          <p:cNvPr id="243714" name="Picture 2" descr="Risultati immagini per g protein coupled receptors 3d stru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67" b="13492"/>
          <a:stretch/>
        </p:blipFill>
        <p:spPr bwMode="auto">
          <a:xfrm>
            <a:off x="2555776" y="1484784"/>
            <a:ext cx="4417640" cy="421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7709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>
                <a:latin typeface="Comic Sans MS" pitchFamily="66" charset="0"/>
              </a:rPr>
              <a:t>recettori accoppiati a </a:t>
            </a:r>
            <a:br>
              <a:rPr lang="it-IT" altLang="it-IT" sz="4000" dirty="0">
                <a:latin typeface="Comic Sans MS" pitchFamily="66" charset="0"/>
              </a:rPr>
            </a:br>
            <a:r>
              <a:rPr lang="it-IT" altLang="it-IT" sz="4000" dirty="0">
                <a:solidFill>
                  <a:srgbClr val="FF0000"/>
                </a:solidFill>
                <a:latin typeface="Comic Sans MS" pitchFamily="66" charset="0"/>
              </a:rPr>
              <a:t>PROTEINE 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33933"/>
            <a:ext cx="8229600" cy="2980928"/>
          </a:xfrm>
        </p:spPr>
        <p:txBody>
          <a:bodyPr/>
          <a:lstStyle/>
          <a:p>
            <a:pPr eaLnBrk="1" hangingPunct="1"/>
            <a:r>
              <a:rPr lang="it-IT" altLang="it-IT" dirty="0">
                <a:latin typeface="Comic Sans MS" pitchFamily="66" charset="0"/>
              </a:rPr>
              <a:t>Bersagli delle proteine G</a:t>
            </a:r>
          </a:p>
          <a:p>
            <a:pPr lvl="1" eaLnBrk="1" hangingPunct="1"/>
            <a:r>
              <a:rPr lang="it-IT" altLang="it-IT" dirty="0" err="1">
                <a:solidFill>
                  <a:srgbClr val="C00000"/>
                </a:solidFill>
                <a:latin typeface="Comic Sans MS" pitchFamily="66" charset="0"/>
              </a:rPr>
              <a:t>Gs</a:t>
            </a:r>
            <a:r>
              <a:rPr lang="it-IT" altLang="it-IT" dirty="0">
                <a:solidFill>
                  <a:srgbClr val="C00000"/>
                </a:solidFill>
                <a:latin typeface="Comic Sans MS" pitchFamily="66" charset="0"/>
              </a:rPr>
              <a:t>	</a:t>
            </a:r>
            <a:r>
              <a:rPr lang="it-IT" altLang="it-IT" dirty="0" err="1">
                <a:solidFill>
                  <a:srgbClr val="C00000"/>
                </a:solidFill>
                <a:latin typeface="Comic Sans MS" pitchFamily="66" charset="0"/>
              </a:rPr>
              <a:t>Adenilato</a:t>
            </a:r>
            <a:r>
              <a:rPr lang="it-IT" altLang="it-IT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it-IT" altLang="it-IT" dirty="0" err="1">
                <a:solidFill>
                  <a:srgbClr val="C00000"/>
                </a:solidFill>
                <a:latin typeface="Comic Sans MS" pitchFamily="66" charset="0"/>
              </a:rPr>
              <a:t>ciclasi</a:t>
            </a:r>
            <a:r>
              <a:rPr lang="it-IT" altLang="it-IT" dirty="0">
                <a:latin typeface="Comic Sans MS" pitchFamily="66" charset="0"/>
              </a:rPr>
              <a:t>       cAMP       </a:t>
            </a:r>
            <a:r>
              <a:rPr lang="it-IT" altLang="it-IT" dirty="0">
                <a:solidFill>
                  <a:srgbClr val="C00000"/>
                </a:solidFill>
                <a:latin typeface="Comic Sans MS" pitchFamily="66" charset="0"/>
              </a:rPr>
              <a:t>PKA</a:t>
            </a:r>
          </a:p>
          <a:p>
            <a:pPr lvl="1" eaLnBrk="1" hangingPunct="1"/>
            <a:r>
              <a:rPr lang="it-IT" altLang="it-IT" dirty="0" err="1">
                <a:solidFill>
                  <a:srgbClr val="0070C0"/>
                </a:solidFill>
                <a:latin typeface="Comic Sans MS" pitchFamily="66" charset="0"/>
              </a:rPr>
              <a:t>Gq</a:t>
            </a:r>
            <a:r>
              <a:rPr lang="it-IT" altLang="it-IT" dirty="0">
                <a:solidFill>
                  <a:srgbClr val="0070C0"/>
                </a:solidFill>
                <a:latin typeface="Comic Sans MS" pitchFamily="66" charset="0"/>
              </a:rPr>
              <a:t>	</a:t>
            </a:r>
            <a:r>
              <a:rPr lang="it-IT" altLang="it-IT" dirty="0" err="1">
                <a:solidFill>
                  <a:srgbClr val="0070C0"/>
                </a:solidFill>
                <a:latin typeface="Comic Sans MS" pitchFamily="66" charset="0"/>
              </a:rPr>
              <a:t>Fosfolipasi</a:t>
            </a:r>
            <a:r>
              <a:rPr lang="it-IT" altLang="it-IT" dirty="0">
                <a:solidFill>
                  <a:srgbClr val="0070C0"/>
                </a:solidFill>
                <a:latin typeface="Comic Sans MS" pitchFamily="66" charset="0"/>
              </a:rPr>
              <a:t> C</a:t>
            </a:r>
            <a:r>
              <a:rPr lang="it-IT" altLang="it-IT" dirty="0">
                <a:latin typeface="Comic Sans MS" pitchFamily="66" charset="0"/>
              </a:rPr>
              <a:t>         IP3 e DAG</a:t>
            </a:r>
          </a:p>
          <a:p>
            <a:pPr lvl="1" eaLnBrk="1" hangingPunct="1"/>
            <a:endParaRPr lang="it-IT" altLang="it-IT" dirty="0">
              <a:latin typeface="Comic Sans MS" pitchFamily="66" charset="0"/>
            </a:endParaRPr>
          </a:p>
          <a:p>
            <a:pPr lvl="1" eaLnBrk="1" hangingPunct="1"/>
            <a:endParaRPr lang="it-IT" altLang="it-IT" dirty="0">
              <a:latin typeface="Comic Sans MS" pitchFamily="66" charset="0"/>
            </a:endParaRPr>
          </a:p>
          <a:p>
            <a:pPr lvl="1" eaLnBrk="1" hangingPunct="1"/>
            <a:endParaRPr lang="it-IT" altLang="it-IT" dirty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1" hangingPunct="1"/>
            <a:r>
              <a:rPr lang="it-IT" altLang="it-IT" dirty="0" err="1">
                <a:solidFill>
                  <a:srgbClr val="FF0000"/>
                </a:solidFill>
                <a:latin typeface="Comic Sans MS" pitchFamily="66" charset="0"/>
              </a:rPr>
              <a:t>Gi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	inibizione della </a:t>
            </a:r>
            <a:r>
              <a:rPr lang="it-IT" altLang="it-IT" dirty="0" err="1">
                <a:solidFill>
                  <a:srgbClr val="FF0000"/>
                </a:solidFill>
                <a:latin typeface="Comic Sans MS" pitchFamily="66" charset="0"/>
              </a:rPr>
              <a:t>Adenilato</a:t>
            </a:r>
            <a:r>
              <a:rPr lang="it-IT" altLang="it-IT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altLang="it-IT" dirty="0" err="1">
                <a:solidFill>
                  <a:srgbClr val="FF0000"/>
                </a:solidFill>
                <a:latin typeface="Comic Sans MS" pitchFamily="66" charset="0"/>
              </a:rPr>
              <a:t>ciclasi</a:t>
            </a:r>
            <a:endParaRPr lang="it-IT" alt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835696" y="2792770"/>
            <a:ext cx="6982653" cy="1896105"/>
            <a:chOff x="1835696" y="2792770"/>
            <a:chExt cx="6982653" cy="1896105"/>
          </a:xfrm>
        </p:grpSpPr>
        <p:sp>
          <p:nvSpPr>
            <p:cNvPr id="49156" name="Line 4"/>
            <p:cNvSpPr>
              <a:spLocks noChangeShapeType="1"/>
            </p:cNvSpPr>
            <p:nvPr/>
          </p:nvSpPr>
          <p:spPr bwMode="auto">
            <a:xfrm>
              <a:off x="1835696" y="3275928"/>
              <a:ext cx="43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57" name="Line 5"/>
            <p:cNvSpPr>
              <a:spLocks noChangeShapeType="1"/>
            </p:cNvSpPr>
            <p:nvPr/>
          </p:nvSpPr>
          <p:spPr bwMode="auto">
            <a:xfrm>
              <a:off x="1835696" y="2792770"/>
              <a:ext cx="43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" name="Rettangolo 2"/>
            <p:cNvSpPr/>
            <p:nvPr/>
          </p:nvSpPr>
          <p:spPr>
            <a:xfrm>
              <a:off x="8010114" y="3361629"/>
              <a:ext cx="8082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altLang="it-IT" sz="2800" dirty="0">
                  <a:solidFill>
                    <a:srgbClr val="0070C0"/>
                  </a:solidFill>
                  <a:latin typeface="Comic Sans MS" pitchFamily="66" charset="0"/>
                </a:rPr>
                <a:t>PKC</a:t>
              </a:r>
              <a:endParaRPr lang="it-IT" dirty="0">
                <a:solidFill>
                  <a:srgbClr val="0070C0"/>
                </a:solidFill>
              </a:endParaRPr>
            </a:p>
          </p:txBody>
        </p:sp>
        <p:cxnSp>
          <p:nvCxnSpPr>
            <p:cNvPr id="5" name="Connettore 4 4"/>
            <p:cNvCxnSpPr/>
            <p:nvPr/>
          </p:nvCxnSpPr>
          <p:spPr>
            <a:xfrm>
              <a:off x="7313612" y="3258676"/>
              <a:ext cx="663263" cy="332637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ttore 4 6"/>
            <p:cNvCxnSpPr/>
            <p:nvPr/>
          </p:nvCxnSpPr>
          <p:spPr>
            <a:xfrm flipV="1">
              <a:off x="6732240" y="3720029"/>
              <a:ext cx="1244635" cy="491792"/>
            </a:xfrm>
            <a:prstGeom prst="bentConnector3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uppo 3"/>
            <p:cNvGrpSpPr/>
            <p:nvPr/>
          </p:nvGrpSpPr>
          <p:grpSpPr>
            <a:xfrm>
              <a:off x="4788272" y="2792770"/>
              <a:ext cx="2121223" cy="1896105"/>
              <a:chOff x="4788272" y="2459038"/>
              <a:chExt cx="2121223" cy="1896105"/>
            </a:xfrm>
          </p:grpSpPr>
          <p:sp>
            <p:nvSpPr>
              <p:cNvPr id="49158" name="Line 6"/>
              <p:cNvSpPr>
                <a:spLocks noChangeShapeType="1"/>
              </p:cNvSpPr>
              <p:nvPr/>
            </p:nvSpPr>
            <p:spPr bwMode="auto">
              <a:xfrm>
                <a:off x="4788272" y="2942196"/>
                <a:ext cx="431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2" name="Gruppo 1"/>
              <p:cNvGrpSpPr/>
              <p:nvPr/>
            </p:nvGrpSpPr>
            <p:grpSpPr>
              <a:xfrm>
                <a:off x="5359071" y="3135919"/>
                <a:ext cx="1550424" cy="1219224"/>
                <a:chOff x="5359071" y="3135919"/>
                <a:chExt cx="1550424" cy="1219224"/>
              </a:xfrm>
            </p:grpSpPr>
            <p:sp>
              <p:nvSpPr>
                <p:cNvPr id="49159" name="Line 7"/>
                <p:cNvSpPr>
                  <a:spLocks noChangeShapeType="1"/>
                </p:cNvSpPr>
                <p:nvPr/>
              </p:nvSpPr>
              <p:spPr bwMode="auto">
                <a:xfrm rot="5400000">
                  <a:off x="5613797" y="3280158"/>
                  <a:ext cx="288478" cy="0"/>
                </a:xfrm>
                <a:prstGeom prst="line">
                  <a:avLst/>
                </a:prstGeom>
                <a:ln>
                  <a:headEnd/>
                  <a:tailEnd type="triangl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91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359071" y="3401036"/>
                  <a:ext cx="1550424" cy="9541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800" dirty="0">
                      <a:latin typeface="Comic Sans MS" pitchFamily="66" charset="0"/>
                    </a:rPr>
                    <a:t>Rilascio 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800" dirty="0">
                      <a:latin typeface="Comic Sans MS" pitchFamily="66" charset="0"/>
                    </a:rPr>
                    <a:t>di Ca++</a:t>
                  </a:r>
                </a:p>
              </p:txBody>
            </p:sp>
          </p:grpSp>
          <p:sp>
            <p:nvSpPr>
              <p:cNvPr id="12" name="Line 4"/>
              <p:cNvSpPr>
                <a:spLocks noChangeShapeType="1"/>
              </p:cNvSpPr>
              <p:nvPr/>
            </p:nvSpPr>
            <p:spPr bwMode="auto">
              <a:xfrm>
                <a:off x="5220072" y="2459038"/>
                <a:ext cx="431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6881812" y="2792770"/>
              <a:ext cx="43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1835696" y="5318460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152400" y="152400"/>
            <a:ext cx="8699500" cy="6553200"/>
            <a:chOff x="96" y="96"/>
            <a:chExt cx="5480" cy="4128"/>
          </a:xfrm>
        </p:grpSpPr>
        <p:graphicFrame>
          <p:nvGraphicFramePr>
            <p:cNvPr id="50179" name="Object 3"/>
            <p:cNvGraphicFramePr>
              <a:graphicFrameLocks noChangeAspect="1"/>
            </p:cNvGraphicFramePr>
            <p:nvPr/>
          </p:nvGraphicFramePr>
          <p:xfrm>
            <a:off x="96" y="96"/>
            <a:ext cx="3734" cy="4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0281" name="Image" r:id="rId3" imgW="3233232" imgH="3575765" progId="Photoshop.Image.5">
                    <p:embed/>
                  </p:oleObj>
                </mc:Choice>
                <mc:Fallback>
                  <p:oleObj name="Image" r:id="rId3" imgW="3233232" imgH="3575765" progId="Photoshop.Image.5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" y="96"/>
                          <a:ext cx="3734" cy="4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0180" name="Text Box 4"/>
            <p:cNvSpPr txBox="1">
              <a:spLocks noChangeArrowheads="1"/>
            </p:cNvSpPr>
            <p:nvPr/>
          </p:nvSpPr>
          <p:spPr bwMode="auto">
            <a:xfrm>
              <a:off x="3752" y="754"/>
              <a:ext cx="1824" cy="3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800" dirty="0">
                  <a:latin typeface="Comic Sans MS" pitchFamily="66" charset="0"/>
                </a:rPr>
                <a:t>Arrivo del </a:t>
              </a:r>
              <a:r>
                <a:rPr lang="it-IT" altLang="it-IT" sz="2800" dirty="0" err="1">
                  <a:latin typeface="Comic Sans MS" pitchFamily="66" charset="0"/>
                </a:rPr>
                <a:t>ligando</a:t>
              </a:r>
              <a:r>
                <a:rPr lang="it-IT" altLang="it-IT" sz="2800" dirty="0">
                  <a:latin typeface="Comic Sans MS" pitchFamily="66" charset="0"/>
                </a:rPr>
                <a:t> e legame col recettore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2800" dirty="0">
                <a:latin typeface="Comic Sans MS" pitchFamily="66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2800" dirty="0">
                <a:latin typeface="Comic Sans MS" pitchFamily="66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800" dirty="0">
                  <a:latin typeface="Comic Sans MS" pitchFamily="66" charset="0"/>
                </a:rPr>
                <a:t>Il recettore attiva la proteina G mediante attacco di GTP</a:t>
              </a:r>
            </a:p>
          </p:txBody>
        </p:sp>
      </p:grpSp>
      <p:sp>
        <p:nvSpPr>
          <p:cNvPr id="2" name="Rettangolo 1"/>
          <p:cNvSpPr/>
          <p:nvPr/>
        </p:nvSpPr>
        <p:spPr>
          <a:xfrm>
            <a:off x="5943600" y="332656"/>
            <a:ext cx="29209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2800" dirty="0" err="1">
                <a:solidFill>
                  <a:srgbClr val="C00000"/>
                </a:solidFill>
                <a:latin typeface="Comic Sans MS" pitchFamily="66" charset="0"/>
              </a:rPr>
              <a:t>Adenilato</a:t>
            </a:r>
            <a:r>
              <a:rPr lang="it-IT" altLang="it-IT" sz="28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it-IT" altLang="it-IT" sz="2800" dirty="0" err="1">
                <a:solidFill>
                  <a:srgbClr val="C00000"/>
                </a:solidFill>
                <a:latin typeface="Comic Sans MS" pitchFamily="66" charset="0"/>
              </a:rPr>
              <a:t>ciclasi</a:t>
            </a:r>
            <a:endParaRPr lang="it-IT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ChangeArrowheads="1"/>
          </p:cNvSpPr>
          <p:nvPr/>
        </p:nvSpPr>
        <p:spPr bwMode="auto">
          <a:xfrm>
            <a:off x="395288" y="1295400"/>
            <a:ext cx="8353425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14350" indent="-514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Sintesi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della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molecola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segnale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da parte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della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cellula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che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manda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il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segnale</a:t>
            </a:r>
            <a:endParaRPr lang="en-US" altLang="it-IT" dirty="0">
              <a:latin typeface="Comic Sans MS" pitchFamily="66" charset="0"/>
              <a:ea typeface="MS PGothic" pitchFamily="34" charset="-128"/>
            </a:endParaRPr>
          </a:p>
          <a:p>
            <a:pPr lvl="1" algn="just" eaLnBrk="1" hangingPunct="1">
              <a:spcBef>
                <a:spcPct val="50000"/>
              </a:spcBef>
              <a:buFont typeface="Arial" pitchFamily="34" charset="0"/>
              <a:buAutoNum type="arabicPeriod"/>
            </a:pPr>
            <a:endParaRPr lang="en-US" altLang="it-IT" sz="2000" dirty="0">
              <a:latin typeface="Comic Sans MS" pitchFamily="66" charset="0"/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Rilascio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della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molecola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segnale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da parte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della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cellula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che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manda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il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segnale</a:t>
            </a:r>
            <a:endParaRPr lang="en-US" altLang="it-IT" dirty="0">
              <a:latin typeface="Comic Sans MS" pitchFamily="66" charset="0"/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endParaRPr lang="en-US" altLang="it-IT" sz="2000" dirty="0">
              <a:latin typeface="Comic Sans MS" pitchFamily="66" charset="0"/>
              <a:ea typeface="MS PGothic" pitchFamily="34" charset="-128"/>
            </a:endParaRPr>
          </a:p>
          <a:p>
            <a:pPr algn="just"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Trasporto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della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molecola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segnale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alla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cellula</a:t>
            </a:r>
            <a:r>
              <a:rPr lang="en-US" altLang="it-IT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en-US" altLang="it-IT" dirty="0" err="1">
                <a:latin typeface="Comic Sans MS" pitchFamily="66" charset="0"/>
                <a:ea typeface="MS PGothic" pitchFamily="34" charset="-128"/>
              </a:rPr>
              <a:t>bersaglio</a:t>
            </a:r>
            <a:endParaRPr lang="en-US" altLang="it-IT" dirty="0"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9982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400" b="1">
                <a:solidFill>
                  <a:srgbClr val="CC3300"/>
                </a:solidFill>
                <a:latin typeface="Comic Sans MS" pitchFamily="66" charset="0"/>
                <a:ea typeface="MS PGothic" pitchFamily="34" charset="-128"/>
              </a:rPr>
              <a:t>Meccanismi di segnalazione intercellulare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0" y="228600"/>
            <a:ext cx="9220202" cy="6708775"/>
            <a:chOff x="0" y="144"/>
            <a:chExt cx="5808" cy="4226"/>
          </a:xfrm>
        </p:grpSpPr>
        <p:grpSp>
          <p:nvGrpSpPr>
            <p:cNvPr id="51203" name="Group 3"/>
            <p:cNvGrpSpPr>
              <a:grpSpLocks/>
            </p:cNvGrpSpPr>
            <p:nvPr/>
          </p:nvGrpSpPr>
          <p:grpSpPr bwMode="auto">
            <a:xfrm>
              <a:off x="0" y="144"/>
              <a:ext cx="3969" cy="4166"/>
              <a:chOff x="192" y="144"/>
              <a:chExt cx="3784" cy="4022"/>
            </a:xfrm>
          </p:grpSpPr>
          <p:graphicFrame>
            <p:nvGraphicFramePr>
              <p:cNvPr id="51205" name="Object 4"/>
              <p:cNvGraphicFramePr>
                <a:graphicFrameLocks noChangeAspect="1"/>
              </p:cNvGraphicFramePr>
              <p:nvPr/>
            </p:nvGraphicFramePr>
            <p:xfrm>
              <a:off x="192" y="144"/>
              <a:ext cx="3784" cy="391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11" name="Image" r:id="rId3" imgW="3269402" imgH="3251524" progId="Photoshop.Image.5">
                      <p:embed/>
                    </p:oleObj>
                  </mc:Choice>
                  <mc:Fallback>
                    <p:oleObj name="Image" r:id="rId3" imgW="3269402" imgH="3251524" progId="Photoshop.Image.5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2" y="144"/>
                            <a:ext cx="3784" cy="391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206" name="Rectangle 5"/>
              <p:cNvSpPr>
                <a:spLocks noChangeArrowheads="1"/>
              </p:cNvSpPr>
              <p:nvPr/>
            </p:nvSpPr>
            <p:spPr bwMode="auto">
              <a:xfrm>
                <a:off x="1251" y="3446"/>
                <a:ext cx="576" cy="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1800"/>
              </a:p>
            </p:txBody>
          </p:sp>
        </p:grpSp>
        <p:sp>
          <p:nvSpPr>
            <p:cNvPr id="51204" name="Rectangle 6"/>
            <p:cNvSpPr>
              <a:spLocks noChangeArrowheads="1"/>
            </p:cNvSpPr>
            <p:nvPr/>
          </p:nvSpPr>
          <p:spPr bwMode="auto">
            <a:xfrm>
              <a:off x="3909" y="240"/>
              <a:ext cx="1899" cy="4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800" dirty="0">
                  <a:latin typeface="Comic Sans MS" pitchFamily="66" charset="0"/>
                </a:rPr>
                <a:t>La proteina G attiva un enzima che produce il secondo messaggero</a:t>
              </a:r>
            </a:p>
            <a:p>
              <a:pPr eaLnBrk="1" hangingPunct="1">
                <a:spcBef>
                  <a:spcPts val="0"/>
                </a:spcBef>
                <a:buFontTx/>
                <a:buNone/>
              </a:pPr>
              <a:r>
                <a:rPr lang="it-IT" altLang="it-IT" sz="2800" dirty="0">
                  <a:latin typeface="Comic Sans MS" pitchFamily="66" charset="0"/>
                </a:rPr>
                <a:t>(cAMP)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2800" dirty="0">
                <a:latin typeface="Comic Sans MS" pitchFamily="66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it-IT" altLang="it-IT" sz="2800" dirty="0">
                <a:latin typeface="Comic Sans MS" pitchFamily="66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it-IT" altLang="it-IT" sz="2800" dirty="0">
                  <a:latin typeface="Comic Sans MS" pitchFamily="66" charset="0"/>
                </a:rPr>
                <a:t>Questo meccanismo viene “spento” e la proteina G inattivata</a:t>
              </a: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 dirty="0">
                <a:latin typeface="Comic Sans MS" pitchFamily="66" charset="0"/>
              </a:rPr>
              <a:t>recettori accoppiati a </a:t>
            </a:r>
            <a:br>
              <a:rPr lang="it-IT" altLang="it-IT" sz="4000" dirty="0">
                <a:latin typeface="Comic Sans MS" pitchFamily="66" charset="0"/>
              </a:rPr>
            </a:br>
            <a:r>
              <a:rPr lang="it-IT" altLang="it-IT" sz="4000" dirty="0">
                <a:solidFill>
                  <a:srgbClr val="FF0000"/>
                </a:solidFill>
                <a:latin typeface="Comic Sans MS" pitchFamily="66" charset="0"/>
              </a:rPr>
              <a:t>PROTEINE G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33933"/>
            <a:ext cx="8229600" cy="2980928"/>
          </a:xfrm>
        </p:spPr>
        <p:txBody>
          <a:bodyPr/>
          <a:lstStyle/>
          <a:p>
            <a:pPr eaLnBrk="1" hangingPunct="1"/>
            <a:r>
              <a:rPr lang="it-IT" altLang="it-IT" dirty="0">
                <a:latin typeface="Comic Sans MS" pitchFamily="66" charset="0"/>
              </a:rPr>
              <a:t>Bersagli delle proteine G</a:t>
            </a:r>
          </a:p>
          <a:p>
            <a:pPr lvl="1" eaLnBrk="1" hangingPunct="1"/>
            <a:r>
              <a:rPr lang="it-IT" altLang="it-IT" dirty="0" err="1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Gs</a:t>
            </a: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	</a:t>
            </a:r>
            <a:r>
              <a:rPr lang="it-IT" altLang="it-IT" dirty="0" err="1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Adenilato</a:t>
            </a: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it-IT" altLang="it-IT" dirty="0" err="1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ciclasi</a:t>
            </a: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      </a:t>
            </a:r>
            <a:r>
              <a:rPr lang="it-IT" altLang="it-IT" dirty="0" err="1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cAMP</a:t>
            </a: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      PKA</a:t>
            </a:r>
          </a:p>
          <a:p>
            <a:pPr lvl="1" eaLnBrk="1" hangingPunct="1"/>
            <a:r>
              <a:rPr lang="it-IT" altLang="it-IT" dirty="0" err="1">
                <a:solidFill>
                  <a:srgbClr val="0070C0"/>
                </a:solidFill>
                <a:latin typeface="Comic Sans MS" pitchFamily="66" charset="0"/>
              </a:rPr>
              <a:t>Gq</a:t>
            </a:r>
            <a:r>
              <a:rPr lang="it-IT" altLang="it-IT" dirty="0">
                <a:solidFill>
                  <a:srgbClr val="0070C0"/>
                </a:solidFill>
                <a:latin typeface="Comic Sans MS" pitchFamily="66" charset="0"/>
              </a:rPr>
              <a:t>	</a:t>
            </a:r>
            <a:r>
              <a:rPr lang="it-IT" altLang="it-IT" dirty="0" err="1">
                <a:solidFill>
                  <a:srgbClr val="0070C0"/>
                </a:solidFill>
                <a:latin typeface="Comic Sans MS" pitchFamily="66" charset="0"/>
              </a:rPr>
              <a:t>Fosfolipasi</a:t>
            </a:r>
            <a:r>
              <a:rPr lang="it-IT" altLang="it-IT" dirty="0">
                <a:solidFill>
                  <a:srgbClr val="0070C0"/>
                </a:solidFill>
                <a:latin typeface="Comic Sans MS" pitchFamily="66" charset="0"/>
              </a:rPr>
              <a:t> C</a:t>
            </a:r>
            <a:r>
              <a:rPr lang="it-IT" altLang="it-IT" dirty="0">
                <a:latin typeface="Comic Sans MS" pitchFamily="66" charset="0"/>
              </a:rPr>
              <a:t>         IP3 e DAG</a:t>
            </a:r>
          </a:p>
          <a:p>
            <a:pPr lvl="1" eaLnBrk="1" hangingPunct="1"/>
            <a:endParaRPr lang="it-IT" altLang="it-IT" dirty="0">
              <a:latin typeface="Comic Sans MS" pitchFamily="66" charset="0"/>
            </a:endParaRPr>
          </a:p>
          <a:p>
            <a:pPr lvl="1" eaLnBrk="1" hangingPunct="1"/>
            <a:endParaRPr lang="it-IT" altLang="it-IT" dirty="0">
              <a:latin typeface="Comic Sans MS" pitchFamily="66" charset="0"/>
            </a:endParaRPr>
          </a:p>
          <a:p>
            <a:pPr lvl="1" eaLnBrk="1" hangingPunct="1"/>
            <a:r>
              <a:rPr lang="it-IT" altLang="it-IT" dirty="0" err="1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Gi</a:t>
            </a: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	inibizione della </a:t>
            </a:r>
            <a:r>
              <a:rPr lang="it-IT" altLang="it-IT" dirty="0" err="1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Adenilato</a:t>
            </a:r>
            <a:r>
              <a:rPr lang="it-IT" altLang="it-IT" dirty="0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 </a:t>
            </a:r>
            <a:r>
              <a:rPr lang="it-IT" altLang="it-IT" dirty="0" err="1">
                <a:solidFill>
                  <a:schemeClr val="bg1">
                    <a:lumMod val="95000"/>
                  </a:schemeClr>
                </a:solidFill>
                <a:latin typeface="Comic Sans MS" pitchFamily="66" charset="0"/>
              </a:rPr>
              <a:t>ciclasi</a:t>
            </a:r>
            <a:endParaRPr lang="it-IT" altLang="it-IT" dirty="0">
              <a:solidFill>
                <a:schemeClr val="bg1">
                  <a:lumMod val="9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835696" y="2792770"/>
            <a:ext cx="6982653" cy="1896105"/>
            <a:chOff x="1835696" y="2792770"/>
            <a:chExt cx="6982653" cy="1896105"/>
          </a:xfrm>
        </p:grpSpPr>
        <p:sp>
          <p:nvSpPr>
            <p:cNvPr id="49156" name="Line 4"/>
            <p:cNvSpPr>
              <a:spLocks noChangeShapeType="1"/>
            </p:cNvSpPr>
            <p:nvPr/>
          </p:nvSpPr>
          <p:spPr bwMode="auto">
            <a:xfrm>
              <a:off x="1835696" y="3284984"/>
              <a:ext cx="431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9157" name="Line 5"/>
            <p:cNvSpPr>
              <a:spLocks noChangeShapeType="1"/>
            </p:cNvSpPr>
            <p:nvPr/>
          </p:nvSpPr>
          <p:spPr bwMode="auto">
            <a:xfrm>
              <a:off x="1835696" y="2792770"/>
              <a:ext cx="431800" cy="0"/>
            </a:xfrm>
            <a:prstGeom prst="lin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" name="Rettangolo 2"/>
            <p:cNvSpPr/>
            <p:nvPr/>
          </p:nvSpPr>
          <p:spPr>
            <a:xfrm>
              <a:off x="8010114" y="3361629"/>
              <a:ext cx="808235" cy="52322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it-IT" altLang="it-IT" sz="2800" dirty="0">
                  <a:solidFill>
                    <a:srgbClr val="0070C0"/>
                  </a:solidFill>
                  <a:latin typeface="Comic Sans MS" pitchFamily="66" charset="0"/>
                </a:rPr>
                <a:t>PKC</a:t>
              </a:r>
              <a:endParaRPr lang="it-IT" dirty="0">
                <a:solidFill>
                  <a:srgbClr val="0070C0"/>
                </a:solidFill>
              </a:endParaRPr>
            </a:p>
          </p:txBody>
        </p:sp>
        <p:cxnSp>
          <p:nvCxnSpPr>
            <p:cNvPr id="5" name="Connettore 4 4"/>
            <p:cNvCxnSpPr/>
            <p:nvPr/>
          </p:nvCxnSpPr>
          <p:spPr>
            <a:xfrm>
              <a:off x="7313612" y="3258676"/>
              <a:ext cx="663263" cy="332637"/>
            </a:xfrm>
            <a:prstGeom prst="bent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ttore 4 6"/>
            <p:cNvCxnSpPr/>
            <p:nvPr/>
          </p:nvCxnSpPr>
          <p:spPr>
            <a:xfrm flipV="1">
              <a:off x="6732240" y="3720029"/>
              <a:ext cx="1244635" cy="491792"/>
            </a:xfrm>
            <a:prstGeom prst="bentConnector3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uppo 3"/>
            <p:cNvGrpSpPr/>
            <p:nvPr/>
          </p:nvGrpSpPr>
          <p:grpSpPr>
            <a:xfrm>
              <a:off x="4788272" y="2792770"/>
              <a:ext cx="2121223" cy="1896105"/>
              <a:chOff x="4788272" y="2459038"/>
              <a:chExt cx="2121223" cy="1896105"/>
            </a:xfrm>
          </p:grpSpPr>
          <p:sp>
            <p:nvSpPr>
              <p:cNvPr id="49158" name="Line 6"/>
              <p:cNvSpPr>
                <a:spLocks noChangeShapeType="1"/>
              </p:cNvSpPr>
              <p:nvPr/>
            </p:nvSpPr>
            <p:spPr bwMode="auto">
              <a:xfrm>
                <a:off x="4788272" y="2951252"/>
                <a:ext cx="431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2" name="Gruppo 1"/>
              <p:cNvGrpSpPr/>
              <p:nvPr/>
            </p:nvGrpSpPr>
            <p:grpSpPr>
              <a:xfrm>
                <a:off x="5359071" y="3135919"/>
                <a:ext cx="1550424" cy="1219224"/>
                <a:chOff x="5359071" y="3135919"/>
                <a:chExt cx="1550424" cy="1219224"/>
              </a:xfrm>
            </p:grpSpPr>
            <p:sp>
              <p:nvSpPr>
                <p:cNvPr id="49159" name="Line 7"/>
                <p:cNvSpPr>
                  <a:spLocks noChangeShapeType="1"/>
                </p:cNvSpPr>
                <p:nvPr/>
              </p:nvSpPr>
              <p:spPr bwMode="auto">
                <a:xfrm rot="5400000">
                  <a:off x="5613797" y="3280158"/>
                  <a:ext cx="288478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/>
                  <a:tailEnd type="triangle" w="med" len="med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4916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5359071" y="3401036"/>
                  <a:ext cx="1550424" cy="9541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800" dirty="0">
                      <a:latin typeface="Comic Sans MS" pitchFamily="66" charset="0"/>
                    </a:rPr>
                    <a:t>Rilascio 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it-IT" altLang="it-IT" sz="2800" dirty="0">
                      <a:latin typeface="Comic Sans MS" pitchFamily="66" charset="0"/>
                    </a:rPr>
                    <a:t>di Ca++</a:t>
                  </a:r>
                </a:p>
              </p:txBody>
            </p:sp>
          </p:grpSp>
          <p:sp>
            <p:nvSpPr>
              <p:cNvPr id="12" name="Line 4"/>
              <p:cNvSpPr>
                <a:spLocks noChangeShapeType="1"/>
              </p:cNvSpPr>
              <p:nvPr/>
            </p:nvSpPr>
            <p:spPr bwMode="auto">
              <a:xfrm>
                <a:off x="5220072" y="2459038"/>
                <a:ext cx="431800" cy="0"/>
              </a:xfrm>
              <a:prstGeom prst="line">
                <a:avLst/>
              </a:prstGeom>
              <a:noFill/>
              <a:ln w="19050">
                <a:solidFill>
                  <a:schemeClr val="bg1">
                    <a:lumMod val="95000"/>
                  </a:schemeClr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3" name="Line 5"/>
            <p:cNvSpPr>
              <a:spLocks noChangeShapeType="1"/>
            </p:cNvSpPr>
            <p:nvPr/>
          </p:nvSpPr>
          <p:spPr bwMode="auto">
            <a:xfrm>
              <a:off x="6881812" y="2792770"/>
              <a:ext cx="431800" cy="0"/>
            </a:xfrm>
            <a:prstGeom prst="line">
              <a:avLst/>
            </a:prstGeom>
            <a:noFill/>
            <a:ln w="19050">
              <a:solidFill>
                <a:schemeClr val="bg1">
                  <a:lumMod val="9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1835696" y="4851908"/>
            <a:ext cx="431800" cy="0"/>
          </a:xfrm>
          <a:prstGeom prst="line">
            <a:avLst/>
          </a:prstGeom>
          <a:noFill/>
          <a:ln w="19050">
            <a:solidFill>
              <a:schemeClr val="bg1">
                <a:lumMod val="9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5176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ChangeArrowheads="1"/>
          </p:cNvSpPr>
          <p:nvPr/>
        </p:nvSpPr>
        <p:spPr bwMode="auto">
          <a:xfrm>
            <a:off x="463893" y="1926451"/>
            <a:ext cx="46841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000" dirty="0">
                <a:latin typeface="Arial" charset="0"/>
              </a:rPr>
              <a:t>a) </a:t>
            </a:r>
            <a:r>
              <a:rPr lang="it-IT" sz="2000" b="1" u="sng" dirty="0">
                <a:latin typeface="Arial" charset="0"/>
              </a:rPr>
              <a:t>fosfogliceridi </a:t>
            </a:r>
            <a:r>
              <a:rPr lang="it-IT" sz="2000" u="sng" dirty="0">
                <a:latin typeface="Arial" charset="0"/>
              </a:rPr>
              <a:t>derivati dal </a:t>
            </a:r>
            <a:r>
              <a:rPr lang="it-IT" sz="2000" b="1" u="sng" dirty="0">
                <a:latin typeface="Arial" charset="0"/>
              </a:rPr>
              <a:t>glicerolo</a:t>
            </a:r>
            <a:endParaRPr lang="it-IT" sz="2000" dirty="0">
              <a:latin typeface="Arial" charset="0"/>
            </a:endParaRPr>
          </a:p>
        </p:txBody>
      </p:sp>
      <p:pic>
        <p:nvPicPr>
          <p:cNvPr id="46082" name="Picture 3" descr="ch10f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1"/>
          <a:stretch/>
        </p:blipFill>
        <p:spPr bwMode="auto">
          <a:xfrm>
            <a:off x="1291233" y="2964334"/>
            <a:ext cx="6561534" cy="35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433324" y="194737"/>
            <a:ext cx="6277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ACIDI GRASSI o LIPIDI</a:t>
            </a:r>
          </a:p>
        </p:txBody>
      </p:sp>
      <p:pic>
        <p:nvPicPr>
          <p:cNvPr id="5" name="Picture 2" descr="figure 03-2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" t="8143" r="52411" b="8845"/>
          <a:stretch/>
        </p:blipFill>
        <p:spPr bwMode="auto">
          <a:xfrm>
            <a:off x="6444208" y="981980"/>
            <a:ext cx="2181923" cy="188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481605" y="908720"/>
            <a:ext cx="2180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Fosfolipidi</a:t>
            </a:r>
          </a:p>
        </p:txBody>
      </p:sp>
    </p:spTree>
    <p:extLst>
      <p:ext uri="{BB962C8B-B14F-4D97-AF65-F5344CB8AC3E}">
        <p14:creationId xmlns:p14="http://schemas.microsoft.com/office/powerpoint/2010/main" val="1811218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98425" y="116632"/>
            <a:ext cx="8947150" cy="1143000"/>
          </a:xfrm>
        </p:spPr>
        <p:txBody>
          <a:bodyPr/>
          <a:lstStyle/>
          <a:p>
            <a:pPr eaLnBrk="1" hangingPunct="1"/>
            <a:r>
              <a:rPr lang="en-US" altLang="it-IT" sz="3200" b="1" dirty="0">
                <a:solidFill>
                  <a:srgbClr val="00B0F0"/>
                </a:solidFill>
                <a:latin typeface="Helvetica" pitchFamily="34" charset="0"/>
              </a:rPr>
              <a:t>PLC</a:t>
            </a:r>
            <a:r>
              <a:rPr lang="it-IT" altLang="it-IT" sz="3200" dirty="0">
                <a:latin typeface="Helvetica" pitchFamily="34" charset="0"/>
              </a:rPr>
              <a:t> taglia </a:t>
            </a:r>
            <a:r>
              <a:rPr lang="en-US" altLang="it-IT" sz="3200" dirty="0">
                <a:latin typeface="Helvetica" pitchFamily="34" charset="0"/>
              </a:rPr>
              <a:t>un </a:t>
            </a:r>
            <a:r>
              <a:rPr lang="en-US" altLang="it-IT" sz="3200" dirty="0" err="1">
                <a:latin typeface="Helvetica" pitchFamily="34" charset="0"/>
              </a:rPr>
              <a:t>fosfolipide</a:t>
            </a:r>
            <a:r>
              <a:rPr lang="en-US" altLang="it-IT" sz="3200" dirty="0">
                <a:latin typeface="Helvetica" pitchFamily="34" charset="0"/>
              </a:rPr>
              <a:t> di </a:t>
            </a:r>
            <a:r>
              <a:rPr lang="en-US" altLang="it-IT" sz="3200" dirty="0" err="1">
                <a:latin typeface="Helvetica" pitchFamily="34" charset="0"/>
              </a:rPr>
              <a:t>membrana</a:t>
            </a:r>
            <a:r>
              <a:rPr lang="en-US" altLang="it-IT" sz="3200" dirty="0">
                <a:latin typeface="Helvetica" pitchFamily="34" charset="0"/>
              </a:rPr>
              <a:t> </a:t>
            </a:r>
            <a:r>
              <a:rPr lang="en-US" altLang="it-IT" sz="3200" dirty="0" err="1">
                <a:latin typeface="Helvetica" pitchFamily="34" charset="0"/>
              </a:rPr>
              <a:t>generando</a:t>
            </a:r>
            <a:r>
              <a:rPr lang="en-US" altLang="it-IT" sz="3200" dirty="0">
                <a:latin typeface="Helvetica" pitchFamily="34" charset="0"/>
              </a:rPr>
              <a:t> due secondi </a:t>
            </a:r>
            <a:r>
              <a:rPr lang="en-US" altLang="it-IT" sz="3200" dirty="0" err="1">
                <a:latin typeface="Helvetica" pitchFamily="34" charset="0"/>
              </a:rPr>
              <a:t>messeggeri</a:t>
            </a:r>
            <a:r>
              <a:rPr lang="en-US" altLang="it-IT" sz="3200" dirty="0">
                <a:latin typeface="Helvetica" pitchFamily="34" charset="0"/>
              </a:rPr>
              <a:t>: </a:t>
            </a:r>
            <a:r>
              <a:rPr lang="en-US" altLang="it-IT" sz="3200" b="1" dirty="0">
                <a:solidFill>
                  <a:srgbClr val="0070C0"/>
                </a:solidFill>
                <a:latin typeface="Helvetica" pitchFamily="34" charset="0"/>
              </a:rPr>
              <a:t>DAG</a:t>
            </a:r>
            <a:r>
              <a:rPr lang="en-US" altLang="it-IT" sz="3200" dirty="0">
                <a:solidFill>
                  <a:srgbClr val="0070C0"/>
                </a:solidFill>
                <a:latin typeface="Helvetica" pitchFamily="34" charset="0"/>
              </a:rPr>
              <a:t> </a:t>
            </a:r>
            <a:r>
              <a:rPr lang="en-US" altLang="it-IT" sz="3200" dirty="0">
                <a:latin typeface="Helvetica" pitchFamily="34" charset="0"/>
              </a:rPr>
              <a:t>e </a:t>
            </a:r>
            <a:r>
              <a:rPr lang="en-US" altLang="it-IT" sz="3200" b="1" dirty="0">
                <a:solidFill>
                  <a:srgbClr val="0070C0"/>
                </a:solidFill>
                <a:latin typeface="Helvetica" pitchFamily="34" charset="0"/>
              </a:rPr>
              <a:t>IP</a:t>
            </a:r>
            <a:r>
              <a:rPr lang="en-US" altLang="it-IT" sz="3200" b="1" baseline="-25000" dirty="0">
                <a:solidFill>
                  <a:srgbClr val="0070C0"/>
                </a:solidFill>
                <a:latin typeface="Helvetica" pitchFamily="34" charset="0"/>
              </a:rPr>
              <a:t>3</a:t>
            </a:r>
            <a:endParaRPr lang="en-US" altLang="it-IT" sz="3200" b="1" dirty="0">
              <a:solidFill>
                <a:srgbClr val="0070C0"/>
              </a:solidFill>
              <a:latin typeface="Helvetica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2658390" y="364281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PI</a:t>
            </a:r>
          </a:p>
        </p:txBody>
      </p:sp>
      <p:sp>
        <p:nvSpPr>
          <p:cNvPr id="3" name="Ovale 2"/>
          <p:cNvSpPr/>
          <p:nvPr/>
        </p:nvSpPr>
        <p:spPr>
          <a:xfrm flipV="1">
            <a:off x="2688333" y="2456054"/>
            <a:ext cx="342788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uppo 45"/>
          <p:cNvGrpSpPr/>
          <p:nvPr/>
        </p:nvGrpSpPr>
        <p:grpSpPr>
          <a:xfrm>
            <a:off x="2744347" y="2803960"/>
            <a:ext cx="230761" cy="750498"/>
            <a:chOff x="2733205" y="3286987"/>
            <a:chExt cx="230761" cy="750498"/>
          </a:xfrm>
        </p:grpSpPr>
        <p:sp>
          <p:nvSpPr>
            <p:cNvPr id="10" name="Figura a mano libera 9"/>
            <p:cNvSpPr/>
            <p:nvPr/>
          </p:nvSpPr>
          <p:spPr>
            <a:xfrm flipV="1">
              <a:off x="2733205" y="3286987"/>
              <a:ext cx="78361" cy="750498"/>
            </a:xfrm>
            <a:custGeom>
              <a:avLst/>
              <a:gdLst>
                <a:gd name="connsiteX0" fmla="*/ 78361 w 78361"/>
                <a:gd name="connsiteY0" fmla="*/ 750498 h 750498"/>
                <a:gd name="connsiteX1" fmla="*/ 52482 w 78361"/>
                <a:gd name="connsiteY1" fmla="*/ 638355 h 750498"/>
                <a:gd name="connsiteX2" fmla="*/ 35229 w 78361"/>
                <a:gd name="connsiteY2" fmla="*/ 569344 h 750498"/>
                <a:gd name="connsiteX3" fmla="*/ 17976 w 78361"/>
                <a:gd name="connsiteY3" fmla="*/ 94891 h 750498"/>
                <a:gd name="connsiteX4" fmla="*/ 723 w 78361"/>
                <a:gd name="connsiteY4" fmla="*/ 34506 h 750498"/>
                <a:gd name="connsiteX5" fmla="*/ 723 w 78361"/>
                <a:gd name="connsiteY5" fmla="*/ 0 h 75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361" h="750498">
                  <a:moveTo>
                    <a:pt x="78361" y="750498"/>
                  </a:moveTo>
                  <a:cubicBezTo>
                    <a:pt x="61688" y="650455"/>
                    <a:pt x="80053" y="748635"/>
                    <a:pt x="52482" y="638355"/>
                  </a:cubicBezTo>
                  <a:lnTo>
                    <a:pt x="35229" y="569344"/>
                  </a:lnTo>
                  <a:cubicBezTo>
                    <a:pt x="34019" y="533037"/>
                    <a:pt x="21874" y="151410"/>
                    <a:pt x="17976" y="94891"/>
                  </a:cubicBezTo>
                  <a:cubicBezTo>
                    <a:pt x="13702" y="32915"/>
                    <a:pt x="8070" y="85935"/>
                    <a:pt x="723" y="34506"/>
                  </a:cubicBezTo>
                  <a:cubicBezTo>
                    <a:pt x="-904" y="23120"/>
                    <a:pt x="723" y="11502"/>
                    <a:pt x="723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igura a mano libera 13"/>
            <p:cNvSpPr/>
            <p:nvPr/>
          </p:nvSpPr>
          <p:spPr>
            <a:xfrm flipH="1" flipV="1">
              <a:off x="2885605" y="3286987"/>
              <a:ext cx="78361" cy="750498"/>
            </a:xfrm>
            <a:custGeom>
              <a:avLst/>
              <a:gdLst>
                <a:gd name="connsiteX0" fmla="*/ 78361 w 78361"/>
                <a:gd name="connsiteY0" fmla="*/ 750498 h 750498"/>
                <a:gd name="connsiteX1" fmla="*/ 52482 w 78361"/>
                <a:gd name="connsiteY1" fmla="*/ 638355 h 750498"/>
                <a:gd name="connsiteX2" fmla="*/ 35229 w 78361"/>
                <a:gd name="connsiteY2" fmla="*/ 569344 h 750498"/>
                <a:gd name="connsiteX3" fmla="*/ 17976 w 78361"/>
                <a:gd name="connsiteY3" fmla="*/ 94891 h 750498"/>
                <a:gd name="connsiteX4" fmla="*/ 723 w 78361"/>
                <a:gd name="connsiteY4" fmla="*/ 34506 h 750498"/>
                <a:gd name="connsiteX5" fmla="*/ 723 w 78361"/>
                <a:gd name="connsiteY5" fmla="*/ 0 h 75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361" h="750498">
                  <a:moveTo>
                    <a:pt x="78361" y="750498"/>
                  </a:moveTo>
                  <a:cubicBezTo>
                    <a:pt x="61688" y="650455"/>
                    <a:pt x="80053" y="748635"/>
                    <a:pt x="52482" y="638355"/>
                  </a:cubicBezTo>
                  <a:lnTo>
                    <a:pt x="35229" y="569344"/>
                  </a:lnTo>
                  <a:cubicBezTo>
                    <a:pt x="34019" y="533037"/>
                    <a:pt x="21874" y="151410"/>
                    <a:pt x="17976" y="94891"/>
                  </a:cubicBezTo>
                  <a:cubicBezTo>
                    <a:pt x="13702" y="32915"/>
                    <a:pt x="8070" y="85935"/>
                    <a:pt x="723" y="34506"/>
                  </a:cubicBezTo>
                  <a:cubicBezTo>
                    <a:pt x="-904" y="23120"/>
                    <a:pt x="723" y="11502"/>
                    <a:pt x="723" y="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3" name="Ovale 42"/>
          <p:cNvSpPr/>
          <p:nvPr/>
        </p:nvSpPr>
        <p:spPr>
          <a:xfrm flipV="1">
            <a:off x="2815097" y="2692866"/>
            <a:ext cx="89260" cy="87494"/>
          </a:xfrm>
          <a:prstGeom prst="ellipse">
            <a:avLst/>
          </a:prstGeom>
          <a:solidFill>
            <a:srgbClr val="33CC33"/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arrotondato 38"/>
          <p:cNvSpPr/>
          <p:nvPr/>
        </p:nvSpPr>
        <p:spPr>
          <a:xfrm>
            <a:off x="2787719" y="2791695"/>
            <a:ext cx="144016" cy="45719"/>
          </a:xfrm>
          <a:prstGeom prst="roundRect">
            <a:avLst/>
          </a:prstGeom>
          <a:solidFill>
            <a:srgbClr val="FF6600"/>
          </a:solidFill>
          <a:ln w="12700">
            <a:solidFill>
              <a:srgbClr val="C0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asellaDiTesto 52"/>
          <p:cNvSpPr txBox="1"/>
          <p:nvPr/>
        </p:nvSpPr>
        <p:spPr>
          <a:xfrm>
            <a:off x="227778" y="4515641"/>
            <a:ext cx="2741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FOSFATIDILINOSITOLO</a:t>
            </a:r>
          </a:p>
        </p:txBody>
      </p:sp>
      <p:sp>
        <p:nvSpPr>
          <p:cNvPr id="63" name="Freccia in giù 62"/>
          <p:cNvSpPr/>
          <p:nvPr/>
        </p:nvSpPr>
        <p:spPr>
          <a:xfrm>
            <a:off x="2783527" y="4012150"/>
            <a:ext cx="148208" cy="50349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1440" name="Gruppo 61439"/>
          <p:cNvGrpSpPr/>
          <p:nvPr/>
        </p:nvGrpSpPr>
        <p:grpSpPr>
          <a:xfrm>
            <a:off x="204969" y="2451442"/>
            <a:ext cx="3874009" cy="3075082"/>
            <a:chOff x="204969" y="2451442"/>
            <a:chExt cx="3874009" cy="3075082"/>
          </a:xfrm>
        </p:grpSpPr>
        <p:grpSp>
          <p:nvGrpSpPr>
            <p:cNvPr id="54" name="Gruppo 53"/>
            <p:cNvGrpSpPr/>
            <p:nvPr/>
          </p:nvGrpSpPr>
          <p:grpSpPr>
            <a:xfrm>
              <a:off x="3455727" y="2451442"/>
              <a:ext cx="556563" cy="1560708"/>
              <a:chOff x="3455727" y="2934469"/>
              <a:chExt cx="556563" cy="1560708"/>
            </a:xfrm>
          </p:grpSpPr>
          <p:sp>
            <p:nvSpPr>
              <p:cNvPr id="36" name="CasellaDiTesto 35"/>
              <p:cNvSpPr txBox="1"/>
              <p:nvPr/>
            </p:nvSpPr>
            <p:spPr>
              <a:xfrm>
                <a:off x="3455727" y="4125845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PI</a:t>
                </a:r>
                <a:r>
                  <a:rPr lang="it-IT" b="1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7" name="Ovale 16"/>
              <p:cNvSpPr/>
              <p:nvPr/>
            </p:nvSpPr>
            <p:spPr>
              <a:xfrm flipV="1">
                <a:off x="3552345" y="2939081"/>
                <a:ext cx="342788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47" name="Gruppo 46"/>
              <p:cNvGrpSpPr/>
              <p:nvPr/>
            </p:nvGrpSpPr>
            <p:grpSpPr>
              <a:xfrm>
                <a:off x="3608359" y="3296212"/>
                <a:ext cx="230761" cy="750498"/>
                <a:chOff x="3597217" y="3296212"/>
                <a:chExt cx="230761" cy="750498"/>
              </a:xfrm>
            </p:grpSpPr>
            <p:sp>
              <p:nvSpPr>
                <p:cNvPr id="18" name="Figura a mano libera 17"/>
                <p:cNvSpPr/>
                <p:nvPr/>
              </p:nvSpPr>
              <p:spPr>
                <a:xfrm flipV="1">
                  <a:off x="3597217" y="3296212"/>
                  <a:ext cx="78361" cy="750498"/>
                </a:xfrm>
                <a:custGeom>
                  <a:avLst/>
                  <a:gdLst>
                    <a:gd name="connsiteX0" fmla="*/ 78361 w 78361"/>
                    <a:gd name="connsiteY0" fmla="*/ 750498 h 750498"/>
                    <a:gd name="connsiteX1" fmla="*/ 52482 w 78361"/>
                    <a:gd name="connsiteY1" fmla="*/ 638355 h 750498"/>
                    <a:gd name="connsiteX2" fmla="*/ 35229 w 78361"/>
                    <a:gd name="connsiteY2" fmla="*/ 569344 h 750498"/>
                    <a:gd name="connsiteX3" fmla="*/ 17976 w 78361"/>
                    <a:gd name="connsiteY3" fmla="*/ 94891 h 750498"/>
                    <a:gd name="connsiteX4" fmla="*/ 723 w 78361"/>
                    <a:gd name="connsiteY4" fmla="*/ 34506 h 750498"/>
                    <a:gd name="connsiteX5" fmla="*/ 723 w 78361"/>
                    <a:gd name="connsiteY5" fmla="*/ 0 h 750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361" h="750498">
                      <a:moveTo>
                        <a:pt x="78361" y="750498"/>
                      </a:moveTo>
                      <a:cubicBezTo>
                        <a:pt x="61688" y="650455"/>
                        <a:pt x="80053" y="748635"/>
                        <a:pt x="52482" y="638355"/>
                      </a:cubicBezTo>
                      <a:lnTo>
                        <a:pt x="35229" y="569344"/>
                      </a:lnTo>
                      <a:cubicBezTo>
                        <a:pt x="34019" y="533037"/>
                        <a:pt x="21874" y="151410"/>
                        <a:pt x="17976" y="94891"/>
                      </a:cubicBezTo>
                      <a:cubicBezTo>
                        <a:pt x="13702" y="32915"/>
                        <a:pt x="8070" y="85935"/>
                        <a:pt x="723" y="34506"/>
                      </a:cubicBezTo>
                      <a:cubicBezTo>
                        <a:pt x="-904" y="23120"/>
                        <a:pt x="723" y="11502"/>
                        <a:pt x="723" y="0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19" name="Figura a mano libera 18"/>
                <p:cNvSpPr/>
                <p:nvPr/>
              </p:nvSpPr>
              <p:spPr>
                <a:xfrm flipH="1" flipV="1">
                  <a:off x="3749617" y="3296212"/>
                  <a:ext cx="78361" cy="750498"/>
                </a:xfrm>
                <a:custGeom>
                  <a:avLst/>
                  <a:gdLst>
                    <a:gd name="connsiteX0" fmla="*/ 78361 w 78361"/>
                    <a:gd name="connsiteY0" fmla="*/ 750498 h 750498"/>
                    <a:gd name="connsiteX1" fmla="*/ 52482 w 78361"/>
                    <a:gd name="connsiteY1" fmla="*/ 638355 h 750498"/>
                    <a:gd name="connsiteX2" fmla="*/ 35229 w 78361"/>
                    <a:gd name="connsiteY2" fmla="*/ 569344 h 750498"/>
                    <a:gd name="connsiteX3" fmla="*/ 17976 w 78361"/>
                    <a:gd name="connsiteY3" fmla="*/ 94891 h 750498"/>
                    <a:gd name="connsiteX4" fmla="*/ 723 w 78361"/>
                    <a:gd name="connsiteY4" fmla="*/ 34506 h 750498"/>
                    <a:gd name="connsiteX5" fmla="*/ 723 w 78361"/>
                    <a:gd name="connsiteY5" fmla="*/ 0 h 750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361" h="750498">
                      <a:moveTo>
                        <a:pt x="78361" y="750498"/>
                      </a:moveTo>
                      <a:cubicBezTo>
                        <a:pt x="61688" y="650455"/>
                        <a:pt x="80053" y="748635"/>
                        <a:pt x="52482" y="638355"/>
                      </a:cubicBezTo>
                      <a:lnTo>
                        <a:pt x="35229" y="569344"/>
                      </a:lnTo>
                      <a:cubicBezTo>
                        <a:pt x="34019" y="533037"/>
                        <a:pt x="21874" y="151410"/>
                        <a:pt x="17976" y="94891"/>
                      </a:cubicBezTo>
                      <a:cubicBezTo>
                        <a:pt x="13702" y="32915"/>
                        <a:pt x="8070" y="85935"/>
                        <a:pt x="723" y="34506"/>
                      </a:cubicBezTo>
                      <a:cubicBezTo>
                        <a:pt x="-904" y="23120"/>
                        <a:pt x="723" y="11502"/>
                        <a:pt x="723" y="0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12" name="Ovale 11"/>
              <p:cNvSpPr/>
              <p:nvPr/>
            </p:nvSpPr>
            <p:spPr>
              <a:xfrm flipV="1">
                <a:off x="3850503" y="2934469"/>
                <a:ext cx="89260" cy="87494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43"/>
              <p:cNvSpPr/>
              <p:nvPr/>
            </p:nvSpPr>
            <p:spPr>
              <a:xfrm flipV="1">
                <a:off x="3679109" y="3175893"/>
                <a:ext cx="89260" cy="87494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Rettangolo arrotondato 48"/>
              <p:cNvSpPr/>
              <p:nvPr/>
            </p:nvSpPr>
            <p:spPr>
              <a:xfrm>
                <a:off x="3651731" y="3274722"/>
                <a:ext cx="144016" cy="45719"/>
              </a:xfrm>
              <a:prstGeom prst="roundRect">
                <a:avLst/>
              </a:prstGeom>
              <a:solidFill>
                <a:srgbClr val="FF660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8" name="CasellaDiTesto 57"/>
            <p:cNvSpPr txBox="1"/>
            <p:nvPr/>
          </p:nvSpPr>
          <p:spPr>
            <a:xfrm>
              <a:off x="204969" y="5157192"/>
              <a:ext cx="3874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FOSFATIDILINOSITOLO-FOSFATO</a:t>
              </a:r>
            </a:p>
          </p:txBody>
        </p:sp>
        <p:sp>
          <p:nvSpPr>
            <p:cNvPr id="65" name="Freccia in giù 64"/>
            <p:cNvSpPr/>
            <p:nvPr/>
          </p:nvSpPr>
          <p:spPr>
            <a:xfrm>
              <a:off x="3659904" y="4012149"/>
              <a:ext cx="148208" cy="1145043"/>
            </a:xfrm>
            <a:prstGeom prst="down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1442" name="Gruppo 61441"/>
          <p:cNvGrpSpPr/>
          <p:nvPr/>
        </p:nvGrpSpPr>
        <p:grpSpPr>
          <a:xfrm>
            <a:off x="922840" y="2455338"/>
            <a:ext cx="4162342" cy="3712737"/>
            <a:chOff x="922840" y="2455338"/>
            <a:chExt cx="4162342" cy="3712737"/>
          </a:xfrm>
        </p:grpSpPr>
        <p:grpSp>
          <p:nvGrpSpPr>
            <p:cNvPr id="55" name="Gruppo 54"/>
            <p:cNvGrpSpPr/>
            <p:nvPr/>
          </p:nvGrpSpPr>
          <p:grpSpPr>
            <a:xfrm>
              <a:off x="4400379" y="2455338"/>
              <a:ext cx="684803" cy="1556812"/>
              <a:chOff x="4400379" y="2938365"/>
              <a:chExt cx="684803" cy="1556812"/>
            </a:xfrm>
          </p:grpSpPr>
          <p:sp>
            <p:nvSpPr>
              <p:cNvPr id="37" name="CasellaDiTesto 36"/>
              <p:cNvSpPr txBox="1"/>
              <p:nvPr/>
            </p:nvSpPr>
            <p:spPr>
              <a:xfrm>
                <a:off x="4400379" y="4125845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PI</a:t>
                </a:r>
                <a:r>
                  <a:rPr lang="it-IT" b="1" dirty="0">
                    <a:solidFill>
                      <a:srgbClr val="FF0000"/>
                    </a:solidFill>
                  </a:rPr>
                  <a:t>P2</a:t>
                </a:r>
              </a:p>
            </p:txBody>
          </p:sp>
          <p:sp>
            <p:nvSpPr>
              <p:cNvPr id="21" name="Ovale 20"/>
              <p:cNvSpPr/>
              <p:nvPr/>
            </p:nvSpPr>
            <p:spPr>
              <a:xfrm flipV="1">
                <a:off x="4538289" y="2939081"/>
                <a:ext cx="342788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52" name="Gruppo 51"/>
              <p:cNvGrpSpPr/>
              <p:nvPr/>
            </p:nvGrpSpPr>
            <p:grpSpPr>
              <a:xfrm>
                <a:off x="4594303" y="3286987"/>
                <a:ext cx="230761" cy="750498"/>
                <a:chOff x="4583161" y="3286987"/>
                <a:chExt cx="230761" cy="750498"/>
              </a:xfrm>
            </p:grpSpPr>
            <p:sp>
              <p:nvSpPr>
                <p:cNvPr id="22" name="Figura a mano libera 21"/>
                <p:cNvSpPr/>
                <p:nvPr/>
              </p:nvSpPr>
              <p:spPr>
                <a:xfrm flipV="1">
                  <a:off x="4583161" y="3286987"/>
                  <a:ext cx="78361" cy="750498"/>
                </a:xfrm>
                <a:custGeom>
                  <a:avLst/>
                  <a:gdLst>
                    <a:gd name="connsiteX0" fmla="*/ 78361 w 78361"/>
                    <a:gd name="connsiteY0" fmla="*/ 750498 h 750498"/>
                    <a:gd name="connsiteX1" fmla="*/ 52482 w 78361"/>
                    <a:gd name="connsiteY1" fmla="*/ 638355 h 750498"/>
                    <a:gd name="connsiteX2" fmla="*/ 35229 w 78361"/>
                    <a:gd name="connsiteY2" fmla="*/ 569344 h 750498"/>
                    <a:gd name="connsiteX3" fmla="*/ 17976 w 78361"/>
                    <a:gd name="connsiteY3" fmla="*/ 94891 h 750498"/>
                    <a:gd name="connsiteX4" fmla="*/ 723 w 78361"/>
                    <a:gd name="connsiteY4" fmla="*/ 34506 h 750498"/>
                    <a:gd name="connsiteX5" fmla="*/ 723 w 78361"/>
                    <a:gd name="connsiteY5" fmla="*/ 0 h 750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361" h="750498">
                      <a:moveTo>
                        <a:pt x="78361" y="750498"/>
                      </a:moveTo>
                      <a:cubicBezTo>
                        <a:pt x="61688" y="650455"/>
                        <a:pt x="80053" y="748635"/>
                        <a:pt x="52482" y="638355"/>
                      </a:cubicBezTo>
                      <a:lnTo>
                        <a:pt x="35229" y="569344"/>
                      </a:lnTo>
                      <a:cubicBezTo>
                        <a:pt x="34019" y="533037"/>
                        <a:pt x="21874" y="151410"/>
                        <a:pt x="17976" y="94891"/>
                      </a:cubicBezTo>
                      <a:cubicBezTo>
                        <a:pt x="13702" y="32915"/>
                        <a:pt x="8070" y="85935"/>
                        <a:pt x="723" y="34506"/>
                      </a:cubicBezTo>
                      <a:cubicBezTo>
                        <a:pt x="-904" y="23120"/>
                        <a:pt x="723" y="11502"/>
                        <a:pt x="723" y="0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3" name="Figura a mano libera 22"/>
                <p:cNvSpPr/>
                <p:nvPr/>
              </p:nvSpPr>
              <p:spPr>
                <a:xfrm flipH="1" flipV="1">
                  <a:off x="4735561" y="3286987"/>
                  <a:ext cx="78361" cy="750498"/>
                </a:xfrm>
                <a:custGeom>
                  <a:avLst/>
                  <a:gdLst>
                    <a:gd name="connsiteX0" fmla="*/ 78361 w 78361"/>
                    <a:gd name="connsiteY0" fmla="*/ 750498 h 750498"/>
                    <a:gd name="connsiteX1" fmla="*/ 52482 w 78361"/>
                    <a:gd name="connsiteY1" fmla="*/ 638355 h 750498"/>
                    <a:gd name="connsiteX2" fmla="*/ 35229 w 78361"/>
                    <a:gd name="connsiteY2" fmla="*/ 569344 h 750498"/>
                    <a:gd name="connsiteX3" fmla="*/ 17976 w 78361"/>
                    <a:gd name="connsiteY3" fmla="*/ 94891 h 750498"/>
                    <a:gd name="connsiteX4" fmla="*/ 723 w 78361"/>
                    <a:gd name="connsiteY4" fmla="*/ 34506 h 750498"/>
                    <a:gd name="connsiteX5" fmla="*/ 723 w 78361"/>
                    <a:gd name="connsiteY5" fmla="*/ 0 h 750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361" h="750498">
                      <a:moveTo>
                        <a:pt x="78361" y="750498"/>
                      </a:moveTo>
                      <a:cubicBezTo>
                        <a:pt x="61688" y="650455"/>
                        <a:pt x="80053" y="748635"/>
                        <a:pt x="52482" y="638355"/>
                      </a:cubicBezTo>
                      <a:lnTo>
                        <a:pt x="35229" y="569344"/>
                      </a:lnTo>
                      <a:cubicBezTo>
                        <a:pt x="34019" y="533037"/>
                        <a:pt x="21874" y="151410"/>
                        <a:pt x="17976" y="94891"/>
                      </a:cubicBezTo>
                      <a:cubicBezTo>
                        <a:pt x="13702" y="32915"/>
                        <a:pt x="8070" y="85935"/>
                        <a:pt x="723" y="34506"/>
                      </a:cubicBezTo>
                      <a:cubicBezTo>
                        <a:pt x="-904" y="23120"/>
                        <a:pt x="723" y="11502"/>
                        <a:pt x="723" y="0"/>
                      </a:cubicBez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n>
                      <a:solidFill>
                        <a:sysClr val="windowText" lastClr="000000"/>
                      </a:solidFill>
                    </a:ln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5" name="Ovale 24"/>
              <p:cNvSpPr/>
              <p:nvPr/>
            </p:nvSpPr>
            <p:spPr>
              <a:xfrm flipV="1">
                <a:off x="4836447" y="2938365"/>
                <a:ext cx="89260" cy="87494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Ovale 25"/>
              <p:cNvSpPr/>
              <p:nvPr/>
            </p:nvSpPr>
            <p:spPr>
              <a:xfrm flipV="1">
                <a:off x="4858011" y="3082043"/>
                <a:ext cx="89260" cy="87494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Ovale 44"/>
              <p:cNvSpPr/>
              <p:nvPr/>
            </p:nvSpPr>
            <p:spPr>
              <a:xfrm flipV="1">
                <a:off x="4665053" y="3175893"/>
                <a:ext cx="89260" cy="87494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Rettangolo arrotondato 49"/>
              <p:cNvSpPr/>
              <p:nvPr/>
            </p:nvSpPr>
            <p:spPr>
              <a:xfrm>
                <a:off x="4637675" y="3274722"/>
                <a:ext cx="144016" cy="45719"/>
              </a:xfrm>
              <a:prstGeom prst="roundRect">
                <a:avLst/>
              </a:prstGeom>
              <a:solidFill>
                <a:srgbClr val="FF660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1441" name="Gruppo 61440"/>
            <p:cNvGrpSpPr/>
            <p:nvPr/>
          </p:nvGrpSpPr>
          <p:grpSpPr>
            <a:xfrm>
              <a:off x="922840" y="4012148"/>
              <a:ext cx="4092018" cy="2155927"/>
              <a:chOff x="922840" y="4012148"/>
              <a:chExt cx="4092018" cy="2155927"/>
            </a:xfrm>
          </p:grpSpPr>
          <p:sp>
            <p:nvSpPr>
              <p:cNvPr id="59" name="CasellaDiTesto 58"/>
              <p:cNvSpPr txBox="1"/>
              <p:nvPr/>
            </p:nvSpPr>
            <p:spPr>
              <a:xfrm>
                <a:off x="922840" y="5798743"/>
                <a:ext cx="4092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FOSFATIDILINOSITOLO-BIFOSFATO</a:t>
                </a:r>
              </a:p>
            </p:txBody>
          </p:sp>
          <p:sp>
            <p:nvSpPr>
              <p:cNvPr id="66" name="Freccia in giù 65"/>
              <p:cNvSpPr/>
              <p:nvPr/>
            </p:nvSpPr>
            <p:spPr>
              <a:xfrm>
                <a:off x="4661099" y="4012148"/>
                <a:ext cx="148208" cy="1815269"/>
              </a:xfrm>
              <a:prstGeom prst="down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61445" name="Gruppo 61444"/>
          <p:cNvGrpSpPr/>
          <p:nvPr/>
        </p:nvGrpSpPr>
        <p:grpSpPr>
          <a:xfrm>
            <a:off x="5064513" y="2533319"/>
            <a:ext cx="3587909" cy="4072607"/>
            <a:chOff x="5064513" y="2533319"/>
            <a:chExt cx="3587909" cy="4072607"/>
          </a:xfrm>
        </p:grpSpPr>
        <p:grpSp>
          <p:nvGrpSpPr>
            <p:cNvPr id="56" name="Gruppo 55"/>
            <p:cNvGrpSpPr/>
            <p:nvPr/>
          </p:nvGrpSpPr>
          <p:grpSpPr>
            <a:xfrm>
              <a:off x="5064513" y="2533319"/>
              <a:ext cx="1763578" cy="1558273"/>
              <a:chOff x="5064513" y="3016346"/>
              <a:chExt cx="1763578" cy="1558273"/>
            </a:xfrm>
          </p:grpSpPr>
          <p:sp>
            <p:nvSpPr>
              <p:cNvPr id="29" name="Figura a mano libera 28"/>
              <p:cNvSpPr/>
              <p:nvPr/>
            </p:nvSpPr>
            <p:spPr>
              <a:xfrm flipV="1">
                <a:off x="5740476" y="3824121"/>
                <a:ext cx="78361" cy="750498"/>
              </a:xfrm>
              <a:custGeom>
                <a:avLst/>
                <a:gdLst>
                  <a:gd name="connsiteX0" fmla="*/ 78361 w 78361"/>
                  <a:gd name="connsiteY0" fmla="*/ 750498 h 750498"/>
                  <a:gd name="connsiteX1" fmla="*/ 52482 w 78361"/>
                  <a:gd name="connsiteY1" fmla="*/ 638355 h 750498"/>
                  <a:gd name="connsiteX2" fmla="*/ 35229 w 78361"/>
                  <a:gd name="connsiteY2" fmla="*/ 569344 h 750498"/>
                  <a:gd name="connsiteX3" fmla="*/ 17976 w 78361"/>
                  <a:gd name="connsiteY3" fmla="*/ 94891 h 750498"/>
                  <a:gd name="connsiteX4" fmla="*/ 723 w 78361"/>
                  <a:gd name="connsiteY4" fmla="*/ 34506 h 750498"/>
                  <a:gd name="connsiteX5" fmla="*/ 723 w 78361"/>
                  <a:gd name="connsiteY5" fmla="*/ 0 h 750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361" h="750498">
                    <a:moveTo>
                      <a:pt x="78361" y="750498"/>
                    </a:moveTo>
                    <a:cubicBezTo>
                      <a:pt x="61688" y="650455"/>
                      <a:pt x="80053" y="748635"/>
                      <a:pt x="52482" y="638355"/>
                    </a:cubicBezTo>
                    <a:lnTo>
                      <a:pt x="35229" y="569344"/>
                    </a:lnTo>
                    <a:cubicBezTo>
                      <a:pt x="34019" y="533037"/>
                      <a:pt x="21874" y="151410"/>
                      <a:pt x="17976" y="94891"/>
                    </a:cubicBezTo>
                    <a:cubicBezTo>
                      <a:pt x="13702" y="32915"/>
                      <a:pt x="8070" y="85935"/>
                      <a:pt x="723" y="34506"/>
                    </a:cubicBezTo>
                    <a:cubicBezTo>
                      <a:pt x="-904" y="23120"/>
                      <a:pt x="723" y="11502"/>
                      <a:pt x="723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Figura a mano libera 29"/>
              <p:cNvSpPr/>
              <p:nvPr/>
            </p:nvSpPr>
            <p:spPr>
              <a:xfrm flipH="1" flipV="1">
                <a:off x="5892876" y="3824121"/>
                <a:ext cx="78361" cy="750498"/>
              </a:xfrm>
              <a:custGeom>
                <a:avLst/>
                <a:gdLst>
                  <a:gd name="connsiteX0" fmla="*/ 78361 w 78361"/>
                  <a:gd name="connsiteY0" fmla="*/ 750498 h 750498"/>
                  <a:gd name="connsiteX1" fmla="*/ 52482 w 78361"/>
                  <a:gd name="connsiteY1" fmla="*/ 638355 h 750498"/>
                  <a:gd name="connsiteX2" fmla="*/ 35229 w 78361"/>
                  <a:gd name="connsiteY2" fmla="*/ 569344 h 750498"/>
                  <a:gd name="connsiteX3" fmla="*/ 17976 w 78361"/>
                  <a:gd name="connsiteY3" fmla="*/ 94891 h 750498"/>
                  <a:gd name="connsiteX4" fmla="*/ 723 w 78361"/>
                  <a:gd name="connsiteY4" fmla="*/ 34506 h 750498"/>
                  <a:gd name="connsiteX5" fmla="*/ 723 w 78361"/>
                  <a:gd name="connsiteY5" fmla="*/ 0 h 750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361" h="750498">
                    <a:moveTo>
                      <a:pt x="78361" y="750498"/>
                    </a:moveTo>
                    <a:cubicBezTo>
                      <a:pt x="61688" y="650455"/>
                      <a:pt x="80053" y="748635"/>
                      <a:pt x="52482" y="638355"/>
                    </a:cubicBezTo>
                    <a:lnTo>
                      <a:pt x="35229" y="569344"/>
                    </a:lnTo>
                    <a:cubicBezTo>
                      <a:pt x="34019" y="533037"/>
                      <a:pt x="21874" y="151410"/>
                      <a:pt x="17976" y="94891"/>
                    </a:cubicBezTo>
                    <a:cubicBezTo>
                      <a:pt x="13702" y="32915"/>
                      <a:pt x="8070" y="85935"/>
                      <a:pt x="723" y="34506"/>
                    </a:cubicBezTo>
                    <a:cubicBezTo>
                      <a:pt x="-904" y="23120"/>
                      <a:pt x="723" y="11502"/>
                      <a:pt x="723" y="0"/>
                    </a:cubicBez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ln>
                    <a:solidFill>
                      <a:sysClr val="windowText" lastClr="000000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" name="Ovale 27"/>
              <p:cNvSpPr/>
              <p:nvPr/>
            </p:nvSpPr>
            <p:spPr>
              <a:xfrm flipV="1">
                <a:off x="5688385" y="3016346"/>
                <a:ext cx="342788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Ovale 30"/>
              <p:cNvSpPr/>
              <p:nvPr/>
            </p:nvSpPr>
            <p:spPr>
              <a:xfrm flipV="1">
                <a:off x="5986543" y="3020242"/>
                <a:ext cx="89260" cy="87494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Ovale 31"/>
              <p:cNvSpPr/>
              <p:nvPr/>
            </p:nvSpPr>
            <p:spPr>
              <a:xfrm flipV="1">
                <a:off x="6008107" y="3163920"/>
                <a:ext cx="89260" cy="87494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Ovale 33"/>
              <p:cNvSpPr/>
              <p:nvPr/>
            </p:nvSpPr>
            <p:spPr>
              <a:xfrm flipV="1">
                <a:off x="5812854" y="3286985"/>
                <a:ext cx="89260" cy="87494"/>
              </a:xfrm>
              <a:prstGeom prst="ellipse">
                <a:avLst/>
              </a:prstGeom>
              <a:solidFill>
                <a:srgbClr val="33CC33"/>
              </a:solidFill>
              <a:ln w="952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CasellaDiTesto 40"/>
              <p:cNvSpPr txBox="1"/>
              <p:nvPr/>
            </p:nvSpPr>
            <p:spPr>
              <a:xfrm>
                <a:off x="6130464" y="4012150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>
                    <a:solidFill>
                      <a:srgbClr val="0070C0"/>
                    </a:solidFill>
                  </a:rPr>
                  <a:t>DAG</a:t>
                </a:r>
              </a:p>
            </p:txBody>
          </p:sp>
          <p:sp>
            <p:nvSpPr>
              <p:cNvPr id="42" name="CasellaDiTesto 41"/>
              <p:cNvSpPr txBox="1"/>
              <p:nvPr/>
            </p:nvSpPr>
            <p:spPr>
              <a:xfrm>
                <a:off x="6213820" y="3022088"/>
                <a:ext cx="5309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b="1" dirty="0"/>
                  <a:t>I</a:t>
                </a:r>
                <a:r>
                  <a:rPr lang="it-IT" b="1" dirty="0">
                    <a:solidFill>
                      <a:srgbClr val="FF0000"/>
                    </a:solidFill>
                  </a:rPr>
                  <a:t>P3</a:t>
                </a:r>
              </a:p>
            </p:txBody>
          </p:sp>
          <p:cxnSp>
            <p:nvCxnSpPr>
              <p:cNvPr id="40" name="Connettore 2 39"/>
              <p:cNvCxnSpPr/>
              <p:nvPr/>
            </p:nvCxnSpPr>
            <p:spPr>
              <a:xfrm flipV="1">
                <a:off x="5064513" y="3260883"/>
                <a:ext cx="504056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Connettore 2 47"/>
              <p:cNvCxnSpPr/>
              <p:nvPr/>
            </p:nvCxnSpPr>
            <p:spPr>
              <a:xfrm>
                <a:off x="5085182" y="3817565"/>
                <a:ext cx="504056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51" name="Rettangolo arrotondato 50"/>
              <p:cNvSpPr/>
              <p:nvPr/>
            </p:nvSpPr>
            <p:spPr>
              <a:xfrm>
                <a:off x="5785476" y="3778402"/>
                <a:ext cx="144016" cy="45719"/>
              </a:xfrm>
              <a:prstGeom prst="roundRect">
                <a:avLst/>
              </a:prstGeom>
              <a:solidFill>
                <a:srgbClr val="FF6600"/>
              </a:solidFill>
              <a:ln w="12700">
                <a:solidFill>
                  <a:srgbClr val="C0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1444" name="Gruppo 61443"/>
            <p:cNvGrpSpPr/>
            <p:nvPr/>
          </p:nvGrpSpPr>
          <p:grpSpPr>
            <a:xfrm>
              <a:off x="5164650" y="5371642"/>
              <a:ext cx="3487772" cy="1234284"/>
              <a:chOff x="5164650" y="5371642"/>
              <a:chExt cx="3487772" cy="1234284"/>
            </a:xfrm>
          </p:grpSpPr>
          <p:cxnSp>
            <p:nvCxnSpPr>
              <p:cNvPr id="60" name="Connettore 2 59"/>
              <p:cNvCxnSpPr/>
              <p:nvPr/>
            </p:nvCxnSpPr>
            <p:spPr>
              <a:xfrm flipV="1">
                <a:off x="5164650" y="5611393"/>
                <a:ext cx="504056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1" name="Connettore 2 60"/>
              <p:cNvCxnSpPr/>
              <p:nvPr/>
            </p:nvCxnSpPr>
            <p:spPr>
              <a:xfrm>
                <a:off x="5185319" y="6168075"/>
                <a:ext cx="504056" cy="2160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57" name="Rettangolo 56"/>
              <p:cNvSpPr/>
              <p:nvPr/>
            </p:nvSpPr>
            <p:spPr>
              <a:xfrm>
                <a:off x="5710335" y="5371642"/>
                <a:ext cx="29420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INOSITOLO-TRIFOSFATO</a:t>
                </a:r>
              </a:p>
            </p:txBody>
          </p:sp>
          <p:sp>
            <p:nvSpPr>
              <p:cNvPr id="69" name="Rettangolo 68"/>
              <p:cNvSpPr/>
              <p:nvPr/>
            </p:nvSpPr>
            <p:spPr>
              <a:xfrm>
                <a:off x="5710335" y="6236594"/>
                <a:ext cx="227498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/>
                  <a:t>DIACILGLICEROLO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F20-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81" y="453064"/>
            <a:ext cx="6985520" cy="592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2987675" y="548680"/>
            <a:ext cx="1404938" cy="3361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" name="Rettangolo arrotondato 3"/>
          <p:cNvSpPr/>
          <p:nvPr/>
        </p:nvSpPr>
        <p:spPr>
          <a:xfrm>
            <a:off x="4355976" y="961678"/>
            <a:ext cx="539874" cy="28778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70C0"/>
              </a:solidFill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2555776" y="4038112"/>
            <a:ext cx="368746" cy="31201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1950" y="1556792"/>
            <a:ext cx="8420100" cy="75300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 eaLnBrk="1" hangingPunct="1"/>
            <a:r>
              <a:rPr lang="en-US" altLang="it-IT" sz="3600" dirty="0" err="1">
                <a:solidFill>
                  <a:srgbClr val="CC3300"/>
                </a:solidFill>
                <a:latin typeface="Comic Sans MS" pitchFamily="66" charset="0"/>
              </a:rPr>
              <a:t>Recettori</a:t>
            </a:r>
            <a:r>
              <a:rPr lang="en-US" altLang="it-IT" sz="3600" dirty="0">
                <a:solidFill>
                  <a:srgbClr val="CC3300"/>
                </a:solidFill>
                <a:latin typeface="Comic Sans MS" pitchFamily="66" charset="0"/>
              </a:rPr>
              <a:t> con </a:t>
            </a:r>
            <a:r>
              <a:rPr lang="en-US" altLang="it-IT" sz="3600" dirty="0" err="1">
                <a:solidFill>
                  <a:srgbClr val="CC3300"/>
                </a:solidFill>
                <a:latin typeface="Comic Sans MS" pitchFamily="66" charset="0"/>
              </a:rPr>
              <a:t>attività</a:t>
            </a:r>
            <a:r>
              <a:rPr lang="en-US" altLang="it-IT" sz="3600" dirty="0">
                <a:solidFill>
                  <a:srgbClr val="CC3300"/>
                </a:solidFill>
                <a:latin typeface="Comic Sans MS" pitchFamily="66" charset="0"/>
              </a:rPr>
              <a:t> </a:t>
            </a:r>
            <a:r>
              <a:rPr lang="en-US" altLang="it-IT" sz="3600" dirty="0" err="1">
                <a:solidFill>
                  <a:srgbClr val="CC3300"/>
                </a:solidFill>
                <a:latin typeface="Comic Sans MS" pitchFamily="66" charset="0"/>
              </a:rPr>
              <a:t>Tirosin-Kinasica</a:t>
            </a:r>
            <a:endParaRPr lang="en-US" altLang="it-IT" sz="3600" dirty="0">
              <a:solidFill>
                <a:srgbClr val="CC3300"/>
              </a:solidFill>
              <a:latin typeface="Comic Sans MS" pitchFamily="66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564904"/>
            <a:ext cx="8839200" cy="388843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altLang="it-IT" sz="2800" dirty="0" err="1">
                <a:latin typeface="Comic Sans MS" pitchFamily="66" charset="0"/>
              </a:rPr>
              <a:t>Questi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recettori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riconoscono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i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fattori</a:t>
            </a:r>
            <a:r>
              <a:rPr lang="en-US" altLang="it-IT" sz="2800" dirty="0">
                <a:latin typeface="Comic Sans MS" pitchFamily="66" charset="0"/>
              </a:rPr>
              <a:t> di </a:t>
            </a:r>
            <a:r>
              <a:rPr lang="en-US" altLang="it-IT" sz="2800" dirty="0" err="1">
                <a:latin typeface="Comic Sans MS" pitchFamily="66" charset="0"/>
              </a:rPr>
              <a:t>crescita</a:t>
            </a:r>
            <a:endParaRPr lang="en-US" altLang="it-IT" sz="2800" dirty="0">
              <a:latin typeface="Comic Sans MS" pitchFamily="66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it-IT" sz="1400" dirty="0">
              <a:latin typeface="Comic Sans MS" pitchFamily="66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it-IT" sz="2800" dirty="0">
                <a:latin typeface="Comic Sans MS" pitchFamily="66" charset="0"/>
              </a:rPr>
              <a:t>Il </a:t>
            </a:r>
            <a:r>
              <a:rPr lang="en-US" altLang="it-IT" sz="2800" dirty="0" err="1">
                <a:latin typeface="Comic Sans MS" pitchFamily="66" charset="0"/>
              </a:rPr>
              <a:t>legame</a:t>
            </a:r>
            <a:r>
              <a:rPr lang="en-US" altLang="it-IT" sz="2800" dirty="0">
                <a:latin typeface="Comic Sans MS" pitchFamily="66" charset="0"/>
              </a:rPr>
              <a:t> del </a:t>
            </a:r>
            <a:r>
              <a:rPr lang="en-US" altLang="it-IT" sz="2800" dirty="0" err="1">
                <a:latin typeface="Comic Sans MS" pitchFamily="66" charset="0"/>
              </a:rPr>
              <a:t>ligando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stimola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l’attività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enzimatica</a:t>
            </a:r>
            <a:r>
              <a:rPr lang="en-US" altLang="it-IT" sz="2800" dirty="0">
                <a:latin typeface="Comic Sans MS" pitchFamily="66" charset="0"/>
              </a:rPr>
              <a:t> del </a:t>
            </a:r>
            <a:r>
              <a:rPr lang="en-US" altLang="it-IT" sz="2800" dirty="0" err="1">
                <a:latin typeface="Comic Sans MS" pitchFamily="66" charset="0"/>
              </a:rPr>
              <a:t>recettore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che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trasmette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il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segnale</a:t>
            </a:r>
            <a:r>
              <a:rPr lang="en-US" altLang="it-IT" sz="2800" dirty="0">
                <a:latin typeface="Comic Sans MS" pitchFamily="66" charset="0"/>
              </a:rPr>
              <a:t> a </a:t>
            </a:r>
            <a:r>
              <a:rPr lang="en-US" altLang="it-IT" sz="2800" dirty="0" err="1">
                <a:latin typeface="Comic Sans MS" pitchFamily="66" charset="0"/>
              </a:rPr>
              <a:t>una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cascata</a:t>
            </a:r>
            <a:r>
              <a:rPr lang="en-US" altLang="it-IT" sz="2800" dirty="0">
                <a:latin typeface="Comic Sans MS" pitchFamily="66" charset="0"/>
              </a:rPr>
              <a:t> di </a:t>
            </a:r>
            <a:r>
              <a:rPr lang="en-US" altLang="it-IT" sz="2800" dirty="0" err="1">
                <a:latin typeface="Comic Sans MS" pitchFamily="66" charset="0"/>
              </a:rPr>
              <a:t>proteine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intracellulari</a:t>
            </a:r>
            <a:r>
              <a:rPr lang="en-US" altLang="it-IT" sz="2800" dirty="0">
                <a:latin typeface="Comic Sans MS" pitchFamily="66" charset="0"/>
              </a:rPr>
              <a:t> (</a:t>
            </a:r>
            <a:r>
              <a:rPr lang="en-US" altLang="it-IT" sz="2800" dirty="0" err="1">
                <a:latin typeface="Comic Sans MS" pitchFamily="66" charset="0"/>
              </a:rPr>
              <a:t>trasduzione</a:t>
            </a:r>
            <a:r>
              <a:rPr lang="en-US" altLang="it-IT" sz="2800" dirty="0">
                <a:latin typeface="Comic Sans MS" pitchFamily="66" charset="0"/>
              </a:rPr>
              <a:t> del </a:t>
            </a:r>
            <a:r>
              <a:rPr lang="en-US" altLang="it-IT" sz="2800" dirty="0" err="1">
                <a:latin typeface="Comic Sans MS" pitchFamily="66" charset="0"/>
              </a:rPr>
              <a:t>segnale</a:t>
            </a:r>
            <a:r>
              <a:rPr lang="en-US" altLang="it-IT" sz="2800" dirty="0">
                <a:latin typeface="Comic Sans MS" pitchFamily="66" charset="0"/>
              </a:rPr>
              <a:t>)</a:t>
            </a:r>
          </a:p>
          <a:p>
            <a:pPr marL="0" indent="0" algn="just" eaLnBrk="1" hangingPunct="1">
              <a:lnSpc>
                <a:spcPct val="90000"/>
              </a:lnSpc>
              <a:buNone/>
            </a:pPr>
            <a:endParaRPr lang="en-US" altLang="it-IT" sz="1400" dirty="0">
              <a:latin typeface="Comic Sans MS" pitchFamily="66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it-IT" sz="2800" dirty="0" err="1">
                <a:latin typeface="Comic Sans MS" pitchFamily="66" charset="0"/>
              </a:rPr>
              <a:t>Trasmettono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segnali</a:t>
            </a:r>
            <a:r>
              <a:rPr lang="en-US" altLang="it-IT" sz="2800" dirty="0">
                <a:latin typeface="Comic Sans MS" pitchFamily="66" charset="0"/>
              </a:rPr>
              <a:t> di </a:t>
            </a:r>
            <a:r>
              <a:rPr lang="en-US" altLang="it-IT" sz="2800" b="1" dirty="0" err="1">
                <a:latin typeface="Comic Sans MS" pitchFamily="66" charset="0"/>
              </a:rPr>
              <a:t>proliferazione</a:t>
            </a:r>
            <a:r>
              <a:rPr lang="en-US" altLang="it-IT" sz="2800" b="1" dirty="0">
                <a:latin typeface="Comic Sans MS" pitchFamily="66" charset="0"/>
              </a:rPr>
              <a:t> </a:t>
            </a:r>
            <a:r>
              <a:rPr lang="en-US" altLang="it-IT" sz="2800" dirty="0">
                <a:latin typeface="Comic Sans MS" pitchFamily="66" charset="0"/>
              </a:rPr>
              <a:t>e </a:t>
            </a:r>
            <a:r>
              <a:rPr lang="en-US" altLang="it-IT" sz="2800" b="1" dirty="0" err="1">
                <a:latin typeface="Comic Sans MS" pitchFamily="66" charset="0"/>
              </a:rPr>
              <a:t>sopravvivenza</a:t>
            </a:r>
            <a:r>
              <a:rPr lang="en-US" altLang="it-IT" sz="2800" b="1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delle</a:t>
            </a:r>
            <a:r>
              <a:rPr lang="en-US" altLang="it-IT" sz="2800" dirty="0">
                <a:latin typeface="Comic Sans MS" pitchFamily="66" charset="0"/>
              </a:rPr>
              <a:t> cellule; </a:t>
            </a:r>
            <a:r>
              <a:rPr lang="en-US" altLang="it-IT" sz="2800" dirty="0" err="1">
                <a:latin typeface="Comic Sans MS" pitchFamily="66" charset="0"/>
              </a:rPr>
              <a:t>regolano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il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b="1" dirty="0" err="1">
                <a:latin typeface="Comic Sans MS" pitchFamily="66" charset="0"/>
              </a:rPr>
              <a:t>metabolismo</a:t>
            </a:r>
            <a:r>
              <a:rPr lang="en-US" altLang="it-IT" sz="2800" b="1" dirty="0">
                <a:latin typeface="Comic Sans MS" pitchFamily="66" charset="0"/>
              </a:rPr>
              <a:t> </a:t>
            </a:r>
            <a:r>
              <a:rPr lang="en-US" altLang="it-IT" sz="2800" dirty="0">
                <a:latin typeface="Comic Sans MS" pitchFamily="66" charset="0"/>
              </a:rPr>
              <a:t>e </a:t>
            </a:r>
            <a:r>
              <a:rPr lang="en-US" altLang="it-IT" sz="2800" dirty="0" err="1">
                <a:latin typeface="Comic Sans MS" pitchFamily="66" charset="0"/>
              </a:rPr>
              <a:t>il</a:t>
            </a:r>
            <a:r>
              <a:rPr lang="en-US" altLang="it-IT" sz="2800" b="1" dirty="0">
                <a:latin typeface="Comic Sans MS" pitchFamily="66" charset="0"/>
              </a:rPr>
              <a:t> </a:t>
            </a:r>
            <a:r>
              <a:rPr lang="en-US" altLang="it-IT" sz="2800" b="1" dirty="0" err="1">
                <a:latin typeface="Comic Sans MS" pitchFamily="66" charset="0"/>
              </a:rPr>
              <a:t>differenziamento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cellulare</a:t>
            </a:r>
            <a:r>
              <a:rPr lang="en-US" altLang="it-IT" sz="2800" dirty="0">
                <a:latin typeface="Comic Sans MS" pitchFamily="66" charset="0"/>
              </a:rPr>
              <a:t>.</a:t>
            </a:r>
          </a:p>
        </p:txBody>
      </p:sp>
      <p:sp>
        <p:nvSpPr>
          <p:cNvPr id="2" name="Rettangolo 1"/>
          <p:cNvSpPr/>
          <p:nvPr/>
        </p:nvSpPr>
        <p:spPr>
          <a:xfrm>
            <a:off x="0" y="1744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3600" dirty="0">
                <a:latin typeface="Comic Sans MS" pitchFamily="66" charset="0"/>
              </a:rPr>
              <a:t>recettori che trasmettono il segnale mediante </a:t>
            </a:r>
            <a:r>
              <a:rPr lang="it-IT" altLang="it-IT" sz="3600" dirty="0">
                <a:solidFill>
                  <a:srgbClr val="FF0000"/>
                </a:solidFill>
                <a:latin typeface="Comic Sans MS" pitchFamily="66" charset="0"/>
              </a:rPr>
              <a:t>attività</a:t>
            </a:r>
            <a:r>
              <a:rPr lang="it-IT" altLang="it-IT" sz="3600" dirty="0">
                <a:latin typeface="Comic Sans MS" pitchFamily="66" charset="0"/>
              </a:rPr>
              <a:t> </a:t>
            </a:r>
            <a:r>
              <a:rPr lang="it-IT" altLang="it-IT" sz="3600" dirty="0">
                <a:solidFill>
                  <a:srgbClr val="FF0000"/>
                </a:solidFill>
                <a:latin typeface="Comic Sans MS" pitchFamily="66" charset="0"/>
              </a:rPr>
              <a:t>enzimatica intrinseca</a:t>
            </a:r>
            <a:endParaRPr lang="it-IT" sz="36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figure 15-21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39800"/>
            <a:ext cx="8531225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/>
              <a:t>Figure 15-21b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61950" y="116632"/>
            <a:ext cx="8420100" cy="7530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it-IT" sz="3600" kern="0">
                <a:solidFill>
                  <a:srgbClr val="CC3300"/>
                </a:solidFill>
                <a:latin typeface="Comic Sans MS" pitchFamily="66" charset="0"/>
              </a:rPr>
              <a:t>Recettori con attività Tirosin-Kinasica</a:t>
            </a:r>
            <a:endParaRPr lang="en-US" altLang="it-IT" sz="3600" kern="0" dirty="0">
              <a:solidFill>
                <a:srgbClr val="CC33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8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22860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it-IT" sz="3600" b="1" dirty="0">
                <a:solidFill>
                  <a:srgbClr val="C00000"/>
                </a:solidFill>
                <a:latin typeface="Helvetica" pitchFamily="34" charset="0"/>
              </a:rPr>
              <a:t>Insulin Receptor Tyrosine Kinase </a:t>
            </a:r>
            <a:r>
              <a:rPr lang="en-US" altLang="it-IT" sz="3600" dirty="0">
                <a:latin typeface="Helvetica" pitchFamily="34" charset="0"/>
              </a:rPr>
              <a:t>signaling</a:t>
            </a:r>
            <a:br>
              <a:rPr lang="en-US" altLang="it-IT" sz="3600" dirty="0">
                <a:latin typeface="Helvetica" pitchFamily="34" charset="0"/>
              </a:rPr>
            </a:br>
            <a:r>
              <a:rPr lang="en-US" altLang="it-IT" sz="3600" b="1" dirty="0">
                <a:solidFill>
                  <a:srgbClr val="0070C0"/>
                </a:solidFill>
                <a:latin typeface="Helvetica" pitchFamily="34" charset="0"/>
              </a:rPr>
              <a:t>Protein Kinase B </a:t>
            </a:r>
            <a:r>
              <a:rPr lang="en-US" altLang="it-IT" sz="3600" dirty="0">
                <a:latin typeface="Helvetica" pitchFamily="34" charset="0"/>
              </a:rPr>
              <a:t>and </a:t>
            </a:r>
            <a:r>
              <a:rPr lang="en-US" altLang="it-IT" sz="3600" b="1" dirty="0" err="1">
                <a:solidFill>
                  <a:srgbClr val="0070C0"/>
                </a:solidFill>
                <a:latin typeface="Helvetica" pitchFamily="34" charset="0"/>
              </a:rPr>
              <a:t>MAPKinase</a:t>
            </a:r>
            <a:r>
              <a:rPr lang="en-US" altLang="it-IT" sz="3600" b="1" dirty="0">
                <a:solidFill>
                  <a:srgbClr val="0070C0"/>
                </a:solidFill>
                <a:latin typeface="Helvetica" pitchFamily="34" charset="0"/>
              </a:rPr>
              <a:t> </a:t>
            </a:r>
          </a:p>
        </p:txBody>
      </p:sp>
      <p:pic>
        <p:nvPicPr>
          <p:cNvPr id="75779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06" y="1844823"/>
            <a:ext cx="6031344" cy="48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5461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Risultati immagini per five parallel signaling pathway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9" r="32524" b="2109"/>
          <a:stretch/>
        </p:blipFill>
        <p:spPr bwMode="auto">
          <a:xfrm>
            <a:off x="1281336" y="1340768"/>
            <a:ext cx="6581328" cy="515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68715" y="332656"/>
            <a:ext cx="7606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err="1">
                <a:latin typeface="Comic Sans MS" panose="030F0702030302020204" pitchFamily="66" charset="0"/>
              </a:rPr>
              <a:t>Overlap</a:t>
            </a:r>
            <a:r>
              <a:rPr lang="it-IT" sz="3600" dirty="0">
                <a:latin typeface="Comic Sans MS" panose="030F0702030302020204" pitchFamily="66" charset="0"/>
              </a:rPr>
              <a:t> of RTK and GPCR </a:t>
            </a:r>
            <a:r>
              <a:rPr lang="it-IT" sz="3600" dirty="0" err="1">
                <a:latin typeface="Comic Sans MS" panose="030F0702030302020204" pitchFamily="66" charset="0"/>
              </a:rPr>
              <a:t>signaling</a:t>
            </a:r>
            <a:endParaRPr lang="it-IT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239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" y="86384"/>
            <a:ext cx="914399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600" dirty="0">
                <a:latin typeface="Comic Sans MS" pitchFamily="66" charset="0"/>
              </a:rPr>
              <a:t>Recettori che utilizzano una </a:t>
            </a:r>
            <a:r>
              <a:rPr lang="it-IT" altLang="it-IT" sz="3600" dirty="0" err="1">
                <a:latin typeface="Comic Sans MS" pitchFamily="66" charset="0"/>
              </a:rPr>
              <a:t>kinasi</a:t>
            </a:r>
            <a:r>
              <a:rPr lang="it-IT" altLang="it-IT" sz="3600" dirty="0">
                <a:latin typeface="Comic Sans MS" pitchFamily="66" charset="0"/>
              </a:rPr>
              <a:t> associata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La via di </a:t>
            </a:r>
            <a:r>
              <a:rPr lang="it-IT" altLang="it-IT" b="1" dirty="0">
                <a:solidFill>
                  <a:srgbClr val="FF6600"/>
                </a:solidFill>
              </a:rPr>
              <a:t>JAK</a:t>
            </a:r>
            <a:r>
              <a:rPr lang="it-IT" altLang="it-IT" b="1" dirty="0"/>
              <a:t>/</a:t>
            </a:r>
            <a:r>
              <a:rPr lang="it-IT" altLang="it-IT" b="1" dirty="0">
                <a:solidFill>
                  <a:srgbClr val="7030A0"/>
                </a:solidFill>
              </a:rPr>
              <a:t>STAT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304800" y="1992043"/>
            <a:ext cx="8531225" cy="4353674"/>
            <a:chOff x="304800" y="1992043"/>
            <a:chExt cx="8531225" cy="4353674"/>
          </a:xfrm>
        </p:grpSpPr>
        <p:pic>
          <p:nvPicPr>
            <p:cNvPr id="108546" name="Picture 2" descr="figure 16-1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45"/>
            <a:stretch/>
          </p:blipFill>
          <p:spPr bwMode="auto">
            <a:xfrm>
              <a:off x="304800" y="1992043"/>
              <a:ext cx="8531225" cy="4353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2411760" y="4265878"/>
              <a:ext cx="115212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ChangeArrowheads="1"/>
          </p:cNvSpPr>
          <p:nvPr/>
        </p:nvSpPr>
        <p:spPr bwMode="auto">
          <a:xfrm>
            <a:off x="533400" y="404813"/>
            <a:ext cx="8229600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buFontTx/>
              <a:buAutoNum type="arabicPeriod" startAt="4"/>
            </a:pPr>
            <a:r>
              <a:rPr lang="en-US" altLang="it-IT">
                <a:latin typeface="Comic Sans MS" pitchFamily="66" charset="0"/>
                <a:ea typeface="MS PGothic" pitchFamily="34" charset="-128"/>
              </a:rPr>
              <a:t>Riconoscimento del segnale da parte di uno specifico recettore</a:t>
            </a:r>
          </a:p>
          <a:p>
            <a:pPr algn="just" eaLnBrk="1" hangingPunct="1">
              <a:buFontTx/>
              <a:buAutoNum type="arabicPeriod" startAt="4"/>
            </a:pPr>
            <a:endParaRPr lang="en-US" altLang="it-IT" sz="2000">
              <a:latin typeface="Comic Sans MS" pitchFamily="66" charset="0"/>
              <a:ea typeface="MS PGothic" pitchFamily="34" charset="-128"/>
            </a:endParaRPr>
          </a:p>
          <a:p>
            <a:pPr algn="just" eaLnBrk="1" hangingPunct="1">
              <a:buFontTx/>
              <a:buAutoNum type="arabicPeriod" startAt="4"/>
            </a:pPr>
            <a:r>
              <a:rPr lang="en-US" altLang="it-IT">
                <a:latin typeface="Comic Sans MS" pitchFamily="66" charset="0"/>
                <a:ea typeface="MS PGothic" pitchFamily="34" charset="-128"/>
              </a:rPr>
              <a:t>Innesco di una via intracellulare di trasduzione del segnale </a:t>
            </a:r>
          </a:p>
          <a:p>
            <a:pPr algn="just" eaLnBrk="1" hangingPunct="1">
              <a:buFontTx/>
              <a:buAutoNum type="arabicPeriod" startAt="4"/>
            </a:pPr>
            <a:endParaRPr lang="en-US" altLang="it-IT" sz="2000">
              <a:latin typeface="Comic Sans MS" pitchFamily="66" charset="0"/>
              <a:ea typeface="MS PGothic" pitchFamily="34" charset="-128"/>
            </a:endParaRPr>
          </a:p>
          <a:p>
            <a:pPr algn="just" eaLnBrk="1" hangingPunct="1">
              <a:buFontTx/>
              <a:buAutoNum type="arabicPeriod" startAt="4"/>
            </a:pPr>
            <a:r>
              <a:rPr lang="en-US" altLang="it-IT">
                <a:latin typeface="Comic Sans MS" pitchFamily="66" charset="0"/>
                <a:ea typeface="MS PGothic" pitchFamily="34" charset="-128"/>
              </a:rPr>
              <a:t>Cambiamento nelle funzioni cellulari scatenato dal segnale</a:t>
            </a:r>
          </a:p>
          <a:p>
            <a:pPr algn="just" eaLnBrk="1" hangingPunct="1">
              <a:buFontTx/>
              <a:buAutoNum type="arabicPeriod" startAt="4"/>
            </a:pPr>
            <a:endParaRPr lang="en-US" altLang="it-IT" sz="2000">
              <a:latin typeface="Comic Sans MS" pitchFamily="66" charset="0"/>
              <a:ea typeface="MS PGothic" pitchFamily="34" charset="-128"/>
            </a:endParaRPr>
          </a:p>
          <a:p>
            <a:pPr algn="just" eaLnBrk="1" hangingPunct="1">
              <a:buFontTx/>
              <a:buAutoNum type="arabicPeriod" startAt="4"/>
            </a:pPr>
            <a:r>
              <a:rPr lang="en-US" altLang="it-IT">
                <a:latin typeface="Comic Sans MS" pitchFamily="66" charset="0"/>
                <a:ea typeface="MS PGothic" pitchFamily="34" charset="-128"/>
              </a:rPr>
              <a:t>Rimozione del segnale che di solito fa terminare la risposta della cellula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ure 16-12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6"/>
          <a:stretch/>
        </p:blipFill>
        <p:spPr bwMode="auto">
          <a:xfrm>
            <a:off x="2195736" y="908720"/>
            <a:ext cx="5113338" cy="535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" y="86384"/>
            <a:ext cx="9143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La via di </a:t>
            </a:r>
            <a:r>
              <a:rPr lang="it-IT" altLang="it-IT" b="1" dirty="0">
                <a:solidFill>
                  <a:srgbClr val="FF6600"/>
                </a:solidFill>
              </a:rPr>
              <a:t>JAK</a:t>
            </a:r>
            <a:r>
              <a:rPr lang="it-IT" altLang="it-IT" b="1" dirty="0"/>
              <a:t>/</a:t>
            </a:r>
            <a:r>
              <a:rPr lang="it-IT" altLang="it-IT" b="1" dirty="0">
                <a:solidFill>
                  <a:srgbClr val="7030A0"/>
                </a:solidFill>
              </a:rPr>
              <a:t>STAT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figure 16-12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6" t="67932" r="42844" b="18385"/>
          <a:stretch/>
        </p:blipFill>
        <p:spPr bwMode="auto">
          <a:xfrm>
            <a:off x="2345885" y="1988839"/>
            <a:ext cx="1874691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0" name="Picture 2" descr="Risultati immagini per dn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4039" r="57298" b="13625"/>
          <a:stretch/>
        </p:blipFill>
        <p:spPr bwMode="auto">
          <a:xfrm rot="16200000">
            <a:off x="2873833" y="1846897"/>
            <a:ext cx="1021555" cy="3033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ccia angolare in su 3"/>
          <p:cNvSpPr/>
          <p:nvPr/>
        </p:nvSpPr>
        <p:spPr>
          <a:xfrm rot="5400000" flipH="1">
            <a:off x="4760636" y="1880827"/>
            <a:ext cx="576064" cy="165618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1733074" y="1124743"/>
            <a:ext cx="5400600" cy="42484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figure 16-12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58" r="63005" b="6737"/>
          <a:stretch/>
        </p:blipFill>
        <p:spPr bwMode="auto">
          <a:xfrm>
            <a:off x="3677290" y="1603248"/>
            <a:ext cx="1891688" cy="77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" y="86384"/>
            <a:ext cx="91439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dirty="0"/>
              <a:t>La via di </a:t>
            </a:r>
            <a:r>
              <a:rPr lang="it-IT" altLang="it-IT" b="1" dirty="0">
                <a:solidFill>
                  <a:srgbClr val="FF6600"/>
                </a:solidFill>
              </a:rPr>
              <a:t>JAK</a:t>
            </a:r>
            <a:r>
              <a:rPr lang="it-IT" altLang="it-IT" b="1" dirty="0"/>
              <a:t>/</a:t>
            </a:r>
            <a:r>
              <a:rPr lang="it-IT" altLang="it-IT" b="1" dirty="0">
                <a:solidFill>
                  <a:srgbClr val="7030A0"/>
                </a:solidFill>
              </a:rPr>
              <a:t>STAT</a:t>
            </a:r>
          </a:p>
        </p:txBody>
      </p:sp>
    </p:spTree>
    <p:extLst>
      <p:ext uri="{BB962C8B-B14F-4D97-AF65-F5344CB8AC3E}">
        <p14:creationId xmlns:p14="http://schemas.microsoft.com/office/powerpoint/2010/main" val="10365552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81457" y="332656"/>
            <a:ext cx="73436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3200" dirty="0">
                <a:latin typeface="Comic Sans MS" pitchFamily="66" charset="0"/>
              </a:rPr>
              <a:t>Complessità del segnale intracellulare</a:t>
            </a:r>
          </a:p>
          <a:p>
            <a:pPr algn="ctr"/>
            <a:r>
              <a:rPr lang="it-IT" sz="3200" dirty="0">
                <a:solidFill>
                  <a:srgbClr val="C00000"/>
                </a:solidFill>
                <a:latin typeface="Comic Sans MS" pitchFamily="66" charset="0"/>
              </a:rPr>
              <a:t>feedback</a:t>
            </a:r>
            <a:endParaRPr lang="it-IT" sz="3200" dirty="0">
              <a:solidFill>
                <a:srgbClr val="C00000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051604" y="1844824"/>
            <a:ext cx="3003382" cy="4247877"/>
            <a:chOff x="3051604" y="1844824"/>
            <a:chExt cx="3003382" cy="4247877"/>
          </a:xfrm>
        </p:grpSpPr>
        <p:pic>
          <p:nvPicPr>
            <p:cNvPr id="5" name="Picture 7" descr="Risultati immagini per akt tsc rheb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1604" y="1844824"/>
              <a:ext cx="3003382" cy="424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e 5"/>
            <p:cNvSpPr/>
            <p:nvPr/>
          </p:nvSpPr>
          <p:spPr>
            <a:xfrm rot="1874009">
              <a:off x="5436096" y="2924944"/>
              <a:ext cx="618890" cy="9361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/>
            <p:cNvSpPr/>
            <p:nvPr/>
          </p:nvSpPr>
          <p:spPr>
            <a:xfrm>
              <a:off x="4238025" y="4365104"/>
              <a:ext cx="216024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4121585" y="3607869"/>
              <a:ext cx="216024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4238025" y="5056609"/>
              <a:ext cx="216024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4566216" y="5660653"/>
              <a:ext cx="86219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4826320" y="4080126"/>
              <a:ext cx="226651" cy="247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4766455" y="3417331"/>
              <a:ext cx="226651" cy="2470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" name="Gruppo 2"/>
            <p:cNvGrpSpPr/>
            <p:nvPr/>
          </p:nvGrpSpPr>
          <p:grpSpPr>
            <a:xfrm>
              <a:off x="4750501" y="3417331"/>
              <a:ext cx="273948" cy="241696"/>
              <a:chOff x="4759164" y="3435580"/>
              <a:chExt cx="273948" cy="241696"/>
            </a:xfrm>
          </p:grpSpPr>
          <p:cxnSp>
            <p:nvCxnSpPr>
              <p:cNvPr id="8" name="Connettore 1 7"/>
              <p:cNvCxnSpPr/>
              <p:nvPr/>
            </p:nvCxnSpPr>
            <p:spPr>
              <a:xfrm>
                <a:off x="4896138" y="3435580"/>
                <a:ext cx="0" cy="24169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Connettore 1 8"/>
              <p:cNvCxnSpPr/>
              <p:nvPr/>
            </p:nvCxnSpPr>
            <p:spPr>
              <a:xfrm rot="16200000">
                <a:off x="4896138" y="3540302"/>
                <a:ext cx="0" cy="27394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uppo 1"/>
            <p:cNvGrpSpPr/>
            <p:nvPr/>
          </p:nvGrpSpPr>
          <p:grpSpPr>
            <a:xfrm>
              <a:off x="4802671" y="4083354"/>
              <a:ext cx="273948" cy="241696"/>
              <a:chOff x="4815270" y="4083354"/>
              <a:chExt cx="273948" cy="241696"/>
            </a:xfrm>
          </p:grpSpPr>
          <p:cxnSp>
            <p:nvCxnSpPr>
              <p:cNvPr id="10" name="Connettore 1 9"/>
              <p:cNvCxnSpPr/>
              <p:nvPr/>
            </p:nvCxnSpPr>
            <p:spPr>
              <a:xfrm>
                <a:off x="4952244" y="4083354"/>
                <a:ext cx="0" cy="241695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1 10"/>
              <p:cNvCxnSpPr/>
              <p:nvPr/>
            </p:nvCxnSpPr>
            <p:spPr>
              <a:xfrm rot="16200000">
                <a:off x="4952244" y="4188076"/>
                <a:ext cx="0" cy="27394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Rettangolo 18"/>
            <p:cNvSpPr/>
            <p:nvPr/>
          </p:nvSpPr>
          <p:spPr>
            <a:xfrm>
              <a:off x="4605965" y="2276872"/>
              <a:ext cx="216024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0792814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igure 15-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48" y="1669802"/>
            <a:ext cx="6324004" cy="499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881457" y="332656"/>
            <a:ext cx="734367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sz="3200" dirty="0">
                <a:latin typeface="Comic Sans MS" pitchFamily="66" charset="0"/>
              </a:rPr>
              <a:t>Complessità del segnale intracellulare</a:t>
            </a:r>
          </a:p>
          <a:p>
            <a:pPr algn="ctr"/>
            <a:r>
              <a:rPr lang="it-IT" sz="3200" dirty="0">
                <a:solidFill>
                  <a:srgbClr val="C00000"/>
                </a:solidFill>
                <a:latin typeface="Comic Sans MS" pitchFamily="66" charset="0"/>
              </a:rPr>
              <a:t>feedback</a:t>
            </a:r>
            <a:endParaRPr lang="it-IT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14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igure 15-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03400"/>
            <a:ext cx="85312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asellaDiTesto 1"/>
          <p:cNvSpPr txBox="1">
            <a:spLocks noChangeArrowheads="1"/>
          </p:cNvSpPr>
          <p:nvPr/>
        </p:nvSpPr>
        <p:spPr bwMode="auto">
          <a:xfrm>
            <a:off x="1835696" y="475422"/>
            <a:ext cx="5801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3600"/>
              <a:t>Autolimitazione del segnale</a:t>
            </a:r>
          </a:p>
        </p:txBody>
      </p:sp>
    </p:spTree>
    <p:extLst>
      <p:ext uri="{BB962C8B-B14F-4D97-AF65-F5344CB8AC3E}">
        <p14:creationId xmlns:p14="http://schemas.microsoft.com/office/powerpoint/2010/main" val="391093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228600"/>
            <a:ext cx="8420100" cy="1143000"/>
          </a:xfrm>
        </p:spPr>
        <p:txBody>
          <a:bodyPr/>
          <a:lstStyle/>
          <a:p>
            <a:pPr eaLnBrk="1" hangingPunct="1"/>
            <a:r>
              <a:rPr lang="en-US" altLang="it-IT" sz="3600">
                <a:solidFill>
                  <a:srgbClr val="CC3300"/>
                </a:solidFill>
                <a:latin typeface="Comic Sans MS" pitchFamily="66" charset="0"/>
              </a:rPr>
              <a:t>Qual è l’effetto finale della trasduzione del segnale?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56792"/>
            <a:ext cx="8686800" cy="5105400"/>
          </a:xfrm>
        </p:spPr>
        <p:txBody>
          <a:bodyPr/>
          <a:lstStyle/>
          <a:p>
            <a:pPr algn="just" eaLnBrk="1" hangingPunct="1"/>
            <a:r>
              <a:rPr lang="en-US" altLang="it-IT" sz="2800" dirty="0">
                <a:latin typeface="Comic Sans MS" pitchFamily="66" charset="0"/>
              </a:rPr>
              <a:t>Il </a:t>
            </a:r>
            <a:r>
              <a:rPr lang="en-US" altLang="it-IT" sz="2800" dirty="0" err="1">
                <a:latin typeface="Comic Sans MS" pitchFamily="66" charset="0"/>
              </a:rPr>
              <a:t>meccanismo</a:t>
            </a:r>
            <a:r>
              <a:rPr lang="en-US" altLang="it-IT" sz="2800" dirty="0">
                <a:latin typeface="Comic Sans MS" pitchFamily="66" charset="0"/>
              </a:rPr>
              <a:t> di </a:t>
            </a:r>
            <a:r>
              <a:rPr lang="en-US" altLang="it-IT" sz="2800" dirty="0" err="1">
                <a:latin typeface="Comic Sans MS" pitchFamily="66" charset="0"/>
              </a:rPr>
              <a:t>trasduzione</a:t>
            </a:r>
            <a:r>
              <a:rPr lang="en-US" altLang="it-IT" sz="2800" dirty="0">
                <a:latin typeface="Comic Sans MS" pitchFamily="66" charset="0"/>
              </a:rPr>
              <a:t> del </a:t>
            </a:r>
            <a:r>
              <a:rPr lang="en-US" altLang="it-IT" sz="2800" dirty="0" err="1">
                <a:latin typeface="Comic Sans MS" pitchFamily="66" charset="0"/>
              </a:rPr>
              <a:t>segnale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deve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indurre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una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risposta</a:t>
            </a:r>
            <a:r>
              <a:rPr lang="en-US" altLang="it-IT" sz="2800" dirty="0">
                <a:latin typeface="Comic Sans MS" pitchFamily="66" charset="0"/>
              </a:rPr>
              <a:t> da parte della </a:t>
            </a:r>
            <a:r>
              <a:rPr lang="en-US" altLang="it-IT" sz="2800" dirty="0" err="1">
                <a:latin typeface="Comic Sans MS" pitchFamily="66" charset="0"/>
              </a:rPr>
              <a:t>cellula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bersaglio</a:t>
            </a:r>
            <a:r>
              <a:rPr lang="en-US" altLang="it-IT" sz="2800" dirty="0">
                <a:latin typeface="Comic Sans MS" pitchFamily="66" charset="0"/>
              </a:rPr>
              <a:t>. </a:t>
            </a:r>
          </a:p>
          <a:p>
            <a:pPr algn="just" eaLnBrk="1" hangingPunct="1"/>
            <a:endParaRPr lang="en-US" altLang="it-IT" sz="1400" dirty="0">
              <a:latin typeface="Comic Sans MS" pitchFamily="66" charset="0"/>
            </a:endParaRPr>
          </a:p>
          <a:p>
            <a:pPr algn="just" eaLnBrk="1" hangingPunct="1"/>
            <a:r>
              <a:rPr lang="en-US" altLang="it-IT" sz="2800" dirty="0">
                <a:latin typeface="Comic Sans MS" pitchFamily="66" charset="0"/>
              </a:rPr>
              <a:t>La </a:t>
            </a:r>
            <a:r>
              <a:rPr lang="en-US" altLang="it-IT" sz="2800" dirty="0" err="1">
                <a:latin typeface="Comic Sans MS" pitchFamily="66" charset="0"/>
              </a:rPr>
              <a:t>risposta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può</a:t>
            </a:r>
            <a:r>
              <a:rPr lang="en-US" altLang="it-IT" sz="2800" dirty="0">
                <a:latin typeface="Comic Sans MS" pitchFamily="66" charset="0"/>
              </a:rPr>
              <a:t> </a:t>
            </a:r>
            <a:r>
              <a:rPr lang="en-US" altLang="it-IT" sz="2800" dirty="0" err="1">
                <a:latin typeface="Comic Sans MS" pitchFamily="66" charset="0"/>
              </a:rPr>
              <a:t>essere</a:t>
            </a:r>
            <a:r>
              <a:rPr lang="en-US" altLang="it-IT" sz="2800" dirty="0">
                <a:latin typeface="Comic Sans MS" pitchFamily="66" charset="0"/>
              </a:rPr>
              <a:t>:</a:t>
            </a:r>
          </a:p>
          <a:p>
            <a:pPr lvl="1" algn="just" eaLnBrk="1" hangingPunct="1"/>
            <a:r>
              <a:rPr lang="en-US" altLang="it-IT" sz="2400" dirty="0" err="1">
                <a:latin typeface="Comic Sans MS" pitchFamily="66" charset="0"/>
              </a:rPr>
              <a:t>Cambio</a:t>
            </a:r>
            <a:r>
              <a:rPr lang="en-US" altLang="it-IT" sz="2400" dirty="0">
                <a:latin typeface="Comic Sans MS" pitchFamily="66" charset="0"/>
              </a:rPr>
              <a:t> di </a:t>
            </a:r>
            <a:r>
              <a:rPr lang="en-US" altLang="it-IT" sz="2400" dirty="0" err="1">
                <a:latin typeface="Comic Sans MS" pitchFamily="66" charset="0"/>
              </a:rPr>
              <a:t>attività</a:t>
            </a:r>
            <a:r>
              <a:rPr lang="en-US" altLang="it-IT" sz="2400" dirty="0">
                <a:latin typeface="Comic Sans MS" pitchFamily="66" charset="0"/>
              </a:rPr>
              <a:t>/</a:t>
            </a:r>
            <a:r>
              <a:rPr lang="en-US" altLang="it-IT" sz="2400" dirty="0" err="1">
                <a:latin typeface="Comic Sans MS" pitchFamily="66" charset="0"/>
              </a:rPr>
              <a:t>struttura</a:t>
            </a:r>
            <a:r>
              <a:rPr lang="en-US" altLang="it-IT" sz="2400" dirty="0">
                <a:latin typeface="Comic Sans MS" pitchFamily="66" charset="0"/>
              </a:rPr>
              <a:t> di </a:t>
            </a:r>
            <a:r>
              <a:rPr lang="en-US" altLang="it-IT" sz="2400" dirty="0" err="1">
                <a:latin typeface="Comic Sans MS" pitchFamily="66" charset="0"/>
              </a:rPr>
              <a:t>proteine</a:t>
            </a:r>
            <a:r>
              <a:rPr lang="en-US" altLang="it-IT" sz="2400" dirty="0">
                <a:latin typeface="Comic Sans MS" pitchFamily="66" charset="0"/>
              </a:rPr>
              <a:t> (</a:t>
            </a:r>
            <a:r>
              <a:rPr lang="en-US" altLang="it-IT" sz="2400" dirty="0" err="1">
                <a:latin typeface="Comic Sans MS" pitchFamily="66" charset="0"/>
              </a:rPr>
              <a:t>Rapido</a:t>
            </a:r>
            <a:r>
              <a:rPr lang="en-US" altLang="it-IT" sz="2400" dirty="0">
                <a:latin typeface="Comic Sans MS" pitchFamily="66" charset="0"/>
              </a:rPr>
              <a:t>)</a:t>
            </a:r>
          </a:p>
          <a:p>
            <a:pPr lvl="2" algn="just" eaLnBrk="1" hangingPunct="1"/>
            <a:r>
              <a:rPr lang="en-US" altLang="it-IT" sz="2000" dirty="0" err="1">
                <a:latin typeface="Comic Sans MS" pitchFamily="66" charset="0"/>
              </a:rPr>
              <a:t>rimodellamento</a:t>
            </a:r>
            <a:r>
              <a:rPr lang="en-US" altLang="it-IT" sz="2000" dirty="0">
                <a:latin typeface="Comic Sans MS" pitchFamily="66" charset="0"/>
              </a:rPr>
              <a:t> del </a:t>
            </a:r>
            <a:r>
              <a:rPr lang="en-US" altLang="it-IT" sz="2000" dirty="0" err="1">
                <a:latin typeface="Comic Sans MS" pitchFamily="66" charset="0"/>
              </a:rPr>
              <a:t>citoscheletro</a:t>
            </a:r>
            <a:endParaRPr lang="en-US" altLang="it-IT" sz="2000" dirty="0">
              <a:latin typeface="Comic Sans MS" pitchFamily="66" charset="0"/>
            </a:endParaRPr>
          </a:p>
          <a:p>
            <a:pPr lvl="2" algn="just" eaLnBrk="1" hangingPunct="1"/>
            <a:r>
              <a:rPr lang="en-US" altLang="it-IT" sz="2000" dirty="0" err="1">
                <a:latin typeface="Comic Sans MS" pitchFamily="66" charset="0"/>
              </a:rPr>
              <a:t>trasporto</a:t>
            </a:r>
            <a:r>
              <a:rPr lang="en-US" altLang="it-IT" sz="2000" dirty="0">
                <a:latin typeface="Comic Sans MS" pitchFamily="66" charset="0"/>
              </a:rPr>
              <a:t> di </a:t>
            </a:r>
            <a:r>
              <a:rPr lang="en-US" altLang="it-IT" sz="2000" dirty="0" err="1">
                <a:latin typeface="Comic Sans MS" pitchFamily="66" charset="0"/>
              </a:rPr>
              <a:t>vescicole</a:t>
            </a:r>
            <a:endParaRPr lang="en-US" altLang="it-IT" sz="2000" dirty="0">
              <a:latin typeface="Comic Sans MS" pitchFamily="66" charset="0"/>
            </a:endParaRPr>
          </a:p>
          <a:p>
            <a:pPr lvl="2" algn="just" eaLnBrk="1" hangingPunct="1"/>
            <a:r>
              <a:rPr lang="en-US" altLang="it-IT" sz="2000" dirty="0" err="1">
                <a:latin typeface="Comic Sans MS" pitchFamily="66" charset="0"/>
              </a:rPr>
              <a:t>modificazioni</a:t>
            </a:r>
            <a:r>
              <a:rPr lang="en-US" altLang="it-IT" sz="2000" dirty="0">
                <a:latin typeface="Comic Sans MS" pitchFamily="66" charset="0"/>
              </a:rPr>
              <a:t> </a:t>
            </a:r>
            <a:r>
              <a:rPr lang="en-US" altLang="it-IT" sz="2000" dirty="0" err="1">
                <a:latin typeface="Comic Sans MS" pitchFamily="66" charset="0"/>
              </a:rPr>
              <a:t>metaboliche</a:t>
            </a:r>
            <a:endParaRPr lang="en-US" altLang="it-IT" sz="1000" dirty="0">
              <a:latin typeface="Comic Sans MS" pitchFamily="66" charset="0"/>
            </a:endParaRPr>
          </a:p>
          <a:p>
            <a:pPr lvl="1" algn="just" eaLnBrk="1" hangingPunct="1"/>
            <a:r>
              <a:rPr lang="en-US" altLang="it-IT" sz="2400" dirty="0" err="1">
                <a:latin typeface="Comic Sans MS" pitchFamily="66" charset="0"/>
              </a:rPr>
              <a:t>Cambio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dell’espressione</a:t>
            </a:r>
            <a:r>
              <a:rPr lang="en-US" altLang="it-IT" sz="2400" dirty="0">
                <a:latin typeface="Comic Sans MS" pitchFamily="66" charset="0"/>
              </a:rPr>
              <a:t> </a:t>
            </a:r>
            <a:r>
              <a:rPr lang="en-US" altLang="it-IT" sz="2400" dirty="0" err="1">
                <a:latin typeface="Comic Sans MS" pitchFamily="66" charset="0"/>
              </a:rPr>
              <a:t>genica</a:t>
            </a:r>
            <a:r>
              <a:rPr lang="en-US" altLang="it-IT" sz="2400" dirty="0">
                <a:latin typeface="Comic Sans MS" pitchFamily="66" charset="0"/>
              </a:rPr>
              <a:t> (Lento)</a:t>
            </a:r>
          </a:p>
          <a:p>
            <a:pPr lvl="2" algn="just" eaLnBrk="1" hangingPunct="1"/>
            <a:r>
              <a:rPr lang="en-US" altLang="it-IT" sz="2000" dirty="0" err="1">
                <a:latin typeface="Comic Sans MS" pitchFamily="66" charset="0"/>
              </a:rPr>
              <a:t>Trascrizione</a:t>
            </a:r>
            <a:endParaRPr lang="en-US" altLang="it-IT" sz="2000" dirty="0">
              <a:latin typeface="Comic Sans MS" pitchFamily="66" charset="0"/>
            </a:endParaRPr>
          </a:p>
          <a:p>
            <a:pPr lvl="2" algn="just" eaLnBrk="1" hangingPunct="1"/>
            <a:r>
              <a:rPr lang="en-US" altLang="it-IT" sz="2000" dirty="0" err="1">
                <a:latin typeface="Comic Sans MS" pitchFamily="66" charset="0"/>
              </a:rPr>
              <a:t>Traduzione</a:t>
            </a:r>
            <a:endParaRPr lang="en-US" altLang="it-IT" sz="2000" dirty="0">
              <a:latin typeface="Comic Sans MS" pitchFamily="66" charset="0"/>
            </a:endParaRPr>
          </a:p>
          <a:p>
            <a:pPr marL="914400" lvl="2" indent="0" algn="just" eaLnBrk="1" hangingPunct="1">
              <a:buNone/>
            </a:pPr>
            <a:endParaRPr lang="en-US" altLang="it-IT" sz="2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ure 15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6400"/>
            <a:ext cx="8531225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/>
              <a:t>Figure 15-6 </a:t>
            </a:r>
            <a:r>
              <a:rPr lang="en-US" altLang="it-IT" sz="1100" i="1"/>
              <a:t> Molecular Biology of the Cell</a:t>
            </a:r>
            <a:r>
              <a:rPr lang="en-US" altLang="it-IT" sz="1100"/>
              <a:t> (© Garland Science 2008)</a:t>
            </a:r>
          </a:p>
        </p:txBody>
      </p:sp>
    </p:spTree>
    <p:extLst>
      <p:ext uri="{BB962C8B-B14F-4D97-AF65-F5344CB8AC3E}">
        <p14:creationId xmlns:p14="http://schemas.microsoft.com/office/powerpoint/2010/main" val="6366345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3716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500">
                <a:solidFill>
                  <a:srgbClr val="CC3300"/>
                </a:solidFill>
                <a:latin typeface="Comic Sans MS" pitchFamily="66" charset="0"/>
              </a:rPr>
              <a:t>Il meccanismo di trasduzione del segnale </a:t>
            </a:r>
            <a:br>
              <a:rPr lang="it-IT" altLang="it-IT" sz="3500">
                <a:solidFill>
                  <a:srgbClr val="CC3300"/>
                </a:solidFill>
                <a:latin typeface="Comic Sans MS" pitchFamily="66" charset="0"/>
              </a:rPr>
            </a:br>
            <a:r>
              <a:rPr lang="it-IT" altLang="it-IT" sz="3500">
                <a:solidFill>
                  <a:srgbClr val="CC3300"/>
                </a:solidFill>
                <a:latin typeface="Comic Sans MS" pitchFamily="66" charset="0"/>
              </a:rPr>
              <a:t>è coinvolto nella trasformazione tumorale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676400"/>
            <a:ext cx="8686800" cy="50292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sz="3000">
                <a:latin typeface="Comic Sans MS" pitchFamily="66" charset="0"/>
              </a:rPr>
              <a:t>Un</a:t>
            </a:r>
            <a:r>
              <a:rPr lang="ja-JP" altLang="it-IT" sz="3000">
                <a:latin typeface="Comic Sans MS" pitchFamily="66" charset="0"/>
              </a:rPr>
              <a:t>’</a:t>
            </a:r>
            <a:r>
              <a:rPr lang="it-IT" altLang="ja-JP" sz="3000">
                <a:latin typeface="Comic Sans MS" pitchFamily="66" charset="0"/>
              </a:rPr>
              <a:t>alterazione della cascata della trasduzione del segnale può portare ad una proliferazione incontrollata della cellula</a:t>
            </a:r>
          </a:p>
          <a:p>
            <a:pPr eaLnBrk="1" hangingPunct="1">
              <a:defRPr/>
            </a:pPr>
            <a:endParaRPr lang="it-IT" altLang="it-IT" sz="140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it-IT" altLang="it-IT" sz="3000">
                <a:latin typeface="Comic Sans MS" pitchFamily="66" charset="0"/>
              </a:rPr>
              <a:t>Normalmente tale trasduzione deve essere </a:t>
            </a:r>
            <a:r>
              <a:rPr lang="ja-JP" altLang="it-IT" sz="3000">
                <a:latin typeface="Comic Sans MS" pitchFamily="66" charset="0"/>
              </a:rPr>
              <a:t>“</a:t>
            </a:r>
            <a:r>
              <a:rPr lang="it-IT" altLang="ja-JP" sz="3000">
                <a:latin typeface="Comic Sans MS" pitchFamily="66" charset="0"/>
              </a:rPr>
              <a:t>spenta</a:t>
            </a:r>
            <a:r>
              <a:rPr lang="ja-JP" altLang="it-IT" sz="3000">
                <a:latin typeface="Comic Sans MS" pitchFamily="66" charset="0"/>
              </a:rPr>
              <a:t>”</a:t>
            </a:r>
            <a:r>
              <a:rPr lang="it-IT" altLang="ja-JP" sz="3000">
                <a:latin typeface="Comic Sans MS" pitchFamily="66" charset="0"/>
              </a:rPr>
              <a:t> una volta mandato il segnale al nucleo</a:t>
            </a:r>
          </a:p>
          <a:p>
            <a:pPr eaLnBrk="1" hangingPunct="1">
              <a:defRPr/>
            </a:pPr>
            <a:endParaRPr lang="it-IT" altLang="it-IT" sz="1400"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it-IT" altLang="it-IT" sz="3000">
                <a:latin typeface="Comic Sans MS" pitchFamily="66" charset="0"/>
              </a:rPr>
              <a:t>Se questi meccanismi di regolazione vengono mutati si può avere uno stimolo continuo a proliferare </a:t>
            </a:r>
          </a:p>
        </p:txBody>
      </p:sp>
    </p:spTree>
    <p:extLst>
      <p:ext uri="{BB962C8B-B14F-4D97-AF65-F5344CB8AC3E}">
        <p14:creationId xmlns:p14="http://schemas.microsoft.com/office/powerpoint/2010/main" val="2772219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ChangeArrowheads="1"/>
          </p:cNvSpPr>
          <p:nvPr/>
        </p:nvSpPr>
        <p:spPr bwMode="auto">
          <a:xfrm>
            <a:off x="457200" y="914400"/>
            <a:ext cx="8229600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it-IT" sz="3200" dirty="0">
                <a:solidFill>
                  <a:srgbClr val="FF0000"/>
                </a:solidFill>
                <a:latin typeface="Arial" charset="0"/>
              </a:rPr>
              <a:t>proliferazione incontrollata </a:t>
            </a:r>
            <a:r>
              <a:rPr lang="it-IT" sz="3200" dirty="0">
                <a:solidFill>
                  <a:srgbClr val="FF0000"/>
                </a:solidFill>
                <a:latin typeface="Arial" charset="0"/>
                <a:sym typeface="Wingdings" charset="0"/>
              </a:rPr>
              <a:t>		 tumore</a:t>
            </a:r>
          </a:p>
          <a:p>
            <a:pPr algn="just" eaLnBrk="1" hangingPunct="1"/>
            <a:endParaRPr lang="it-IT" sz="1800" b="1" dirty="0">
              <a:latin typeface="Arial" charset="0"/>
            </a:endParaRPr>
          </a:p>
          <a:p>
            <a:pPr algn="just" eaLnBrk="1" hangingPunct="1"/>
            <a:endParaRPr lang="it-IT" sz="1800" b="1" dirty="0">
              <a:latin typeface="Arial" charset="0"/>
            </a:endParaRPr>
          </a:p>
          <a:p>
            <a:pPr algn="just" eaLnBrk="1" hangingPunct="1"/>
            <a:r>
              <a:rPr lang="it-IT" sz="2000" b="1" dirty="0">
                <a:latin typeface="Arial" charset="0"/>
              </a:rPr>
              <a:t>La crescita tumorale dipende da una de-regolazione dei meccanismi che controllano la crescita, il differenziamento e la morte cellulare.</a:t>
            </a:r>
          </a:p>
          <a:p>
            <a:pPr algn="just" eaLnBrk="1" hangingPunct="1"/>
            <a:endParaRPr lang="it-IT" sz="2000" b="1" dirty="0">
              <a:latin typeface="Arial" charset="0"/>
            </a:endParaRPr>
          </a:p>
          <a:p>
            <a:pPr algn="just" eaLnBrk="1" hangingPunct="1"/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Iperattività</a:t>
            </a:r>
            <a:r>
              <a:rPr lang="it-IT" sz="2000" b="1" dirty="0">
                <a:latin typeface="Arial" charset="0"/>
              </a:rPr>
              <a:t> di un gene che stimola la proliferazione (</a:t>
            </a:r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oncogene</a:t>
            </a:r>
            <a:r>
              <a:rPr lang="it-IT" sz="2000" b="1" dirty="0">
                <a:latin typeface="Arial" charset="0"/>
              </a:rPr>
              <a:t>).</a:t>
            </a:r>
          </a:p>
          <a:p>
            <a:pPr algn="just" eaLnBrk="1" hangingPunct="1"/>
            <a:endParaRPr lang="it-IT" sz="2000" b="1" dirty="0">
              <a:latin typeface="Arial" charset="0"/>
            </a:endParaRPr>
          </a:p>
          <a:p>
            <a:pPr algn="just" eaLnBrk="1" hangingPunct="1"/>
            <a:r>
              <a:rPr lang="it-IT" sz="2000" b="1" dirty="0">
                <a:solidFill>
                  <a:srgbClr val="FF0000"/>
                </a:solidFill>
                <a:latin typeface="Arial" charset="0"/>
              </a:rPr>
              <a:t>Inattivazione</a:t>
            </a:r>
            <a:r>
              <a:rPr lang="it-IT" sz="2000" b="1" dirty="0">
                <a:latin typeface="Arial" charset="0"/>
              </a:rPr>
              <a:t> di un gene inibitore (</a:t>
            </a:r>
            <a:r>
              <a:rPr lang="it-IT" sz="2000" b="1" dirty="0">
                <a:solidFill>
                  <a:srgbClr val="FF3300"/>
                </a:solidFill>
                <a:latin typeface="Arial" charset="0"/>
              </a:rPr>
              <a:t>soppressore tumorale</a:t>
            </a:r>
            <a:r>
              <a:rPr lang="it-IT" sz="2000" b="1" dirty="0">
                <a:latin typeface="Arial" charset="0"/>
              </a:rPr>
              <a:t>).</a:t>
            </a:r>
          </a:p>
          <a:p>
            <a:pPr algn="just" eaLnBrk="1" hangingPunct="1"/>
            <a:endParaRPr lang="it-IT" sz="1800" b="1" dirty="0">
              <a:latin typeface="Arial" charset="0"/>
            </a:endParaRPr>
          </a:p>
          <a:p>
            <a:pPr algn="just" eaLnBrk="1" hangingPunct="1"/>
            <a:endParaRPr lang="it-IT" sz="1800" b="1" dirty="0">
              <a:latin typeface="Arial" charset="0"/>
            </a:endParaRPr>
          </a:p>
          <a:p>
            <a:pPr algn="just" eaLnBrk="1" hangingPunct="1"/>
            <a:endParaRPr lang="it-IT" sz="1800" b="1" dirty="0">
              <a:latin typeface="Arial" charset="0"/>
            </a:endParaRPr>
          </a:p>
        </p:txBody>
      </p:sp>
      <p:sp>
        <p:nvSpPr>
          <p:cNvPr id="2" name="Freccia a destra 1"/>
          <p:cNvSpPr/>
          <p:nvPr/>
        </p:nvSpPr>
        <p:spPr bwMode="auto">
          <a:xfrm>
            <a:off x="5585048" y="1124744"/>
            <a:ext cx="1219200" cy="26558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7229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-57150"/>
            <a:ext cx="9353550" cy="697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59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533400" y="95250"/>
          <a:ext cx="8077200" cy="666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77" name="Image" r:id="rId3" imgW="4654896" imgH="3840975" progId="Photoshop.Image.5">
                  <p:embed/>
                </p:oleObj>
              </mc:Choice>
              <mc:Fallback>
                <p:oleObj name="Image" r:id="rId3" imgW="4654896" imgH="3840975" progId="Photoshop.Image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5250"/>
                        <a:ext cx="8077200" cy="666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/>
          <p:cNvSpPr/>
          <p:nvPr/>
        </p:nvSpPr>
        <p:spPr>
          <a:xfrm>
            <a:off x="1907704" y="5733256"/>
            <a:ext cx="1584176" cy="64807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736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47013" cy="1152526"/>
          </a:xfrm>
        </p:spPr>
        <p:txBody>
          <a:bodyPr/>
          <a:lstStyle/>
          <a:p>
            <a:r>
              <a:rPr lang="it-IT" sz="3200" b="1" u="sng" dirty="0">
                <a:latin typeface="Arial" charset="0"/>
              </a:rPr>
              <a:t>Meccanismi di attivazione di Oncogeni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00200"/>
            <a:ext cx="7918450" cy="3659187"/>
          </a:xfrm>
        </p:spPr>
        <p:txBody>
          <a:bodyPr/>
          <a:lstStyle/>
          <a:p>
            <a:endParaRPr lang="it-IT" b="1" dirty="0"/>
          </a:p>
          <a:p>
            <a:pPr>
              <a:buFontTx/>
              <a:buNone/>
            </a:pPr>
            <a:r>
              <a:rPr lang="it-IT" dirty="0"/>
              <a:t>	</a:t>
            </a:r>
            <a:r>
              <a:rPr lang="it-IT" b="1" dirty="0">
                <a:sym typeface="Symbol" charset="0"/>
              </a:rPr>
              <a:t>	</a:t>
            </a:r>
            <a:r>
              <a:rPr lang="it-IT" b="1" dirty="0"/>
              <a:t> Mutazione puntiforme</a:t>
            </a:r>
            <a:endParaRPr lang="it-IT" b="1" dirty="0"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ym typeface="Symbol" charset="0"/>
              </a:rPr>
              <a:t>		</a:t>
            </a:r>
            <a:r>
              <a:rPr lang="it-IT" b="1" dirty="0"/>
              <a:t> Amplificazione</a:t>
            </a:r>
            <a:endParaRPr lang="it-IT" b="1" dirty="0"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ym typeface="Symbol" charset="0"/>
              </a:rPr>
              <a:t>		</a:t>
            </a:r>
            <a:r>
              <a:rPr lang="it-IT" b="1" dirty="0"/>
              <a:t> Traslocazione</a:t>
            </a:r>
            <a:endParaRPr lang="it-IT" b="1" dirty="0"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ym typeface="Symbol" charset="0"/>
              </a:rPr>
              <a:t>		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1875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47013" cy="1152526"/>
          </a:xfrm>
        </p:spPr>
        <p:txBody>
          <a:bodyPr/>
          <a:lstStyle/>
          <a:p>
            <a:r>
              <a:rPr lang="it-IT" sz="3200" b="1" u="sng" dirty="0">
                <a:latin typeface="Arial" charset="0"/>
              </a:rPr>
              <a:t>Meccanismi di attivazione di Oncogeni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00200"/>
            <a:ext cx="7918450" cy="3659187"/>
          </a:xfrm>
        </p:spPr>
        <p:txBody>
          <a:bodyPr/>
          <a:lstStyle/>
          <a:p>
            <a:endParaRPr lang="it-IT" b="1" dirty="0"/>
          </a:p>
          <a:p>
            <a:pPr>
              <a:buFontTx/>
              <a:buNone/>
            </a:pPr>
            <a:r>
              <a:rPr lang="it-IT" dirty="0"/>
              <a:t>	</a:t>
            </a:r>
            <a:r>
              <a:rPr lang="it-IT" b="1" dirty="0">
                <a:sym typeface="Symbol" charset="0"/>
              </a:rPr>
              <a:t>	</a:t>
            </a:r>
            <a:r>
              <a:rPr lang="it-IT" b="1" dirty="0"/>
              <a:t> Mutazione puntiforme</a:t>
            </a:r>
            <a:endParaRPr lang="it-IT" b="1" dirty="0"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ym typeface="Symbol" charset="0"/>
              </a:rPr>
              <a:t>		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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 Amplificazione</a:t>
            </a:r>
            <a:endParaRPr lang="it-IT" b="1" dirty="0">
              <a:solidFill>
                <a:schemeClr val="bg1">
                  <a:lumMod val="95000"/>
                </a:schemeClr>
              </a:solidFill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		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 Traslocazione</a:t>
            </a:r>
            <a:endParaRPr lang="it-IT" b="1" dirty="0">
              <a:solidFill>
                <a:schemeClr val="bg1">
                  <a:lumMod val="95000"/>
                </a:schemeClr>
              </a:solidFill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		</a:t>
            </a:r>
            <a:endParaRPr lang="it-IT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512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384925" y="422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6156176" y="188640"/>
            <a:ext cx="2759224" cy="388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900" dirty="0">
                <a:latin typeface="Comic Sans MS" pitchFamily="66" charset="0"/>
              </a:rPr>
              <a:t>Una mutazione attivante di un recettore di membrana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900" dirty="0">
                <a:solidFill>
                  <a:srgbClr val="C00000"/>
                </a:solidFill>
                <a:latin typeface="Comic Sans MS" pitchFamily="66" charset="0"/>
              </a:rPr>
              <a:t>porta ad una stimolo continuo a proliferare</a:t>
            </a:r>
          </a:p>
        </p:txBody>
      </p:sp>
      <p:sp>
        <p:nvSpPr>
          <p:cNvPr id="93188" name="Ovale 8"/>
          <p:cNvSpPr>
            <a:spLocks noChangeArrowheads="1"/>
          </p:cNvSpPr>
          <p:nvPr/>
        </p:nvSpPr>
        <p:spPr bwMode="auto">
          <a:xfrm>
            <a:off x="457200" y="1981200"/>
            <a:ext cx="5486400" cy="3429000"/>
          </a:xfrm>
          <a:prstGeom prst="ellips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charset="0"/>
            </a:endParaRPr>
          </a:p>
        </p:txBody>
      </p:sp>
      <p:grpSp>
        <p:nvGrpSpPr>
          <p:cNvPr id="93189" name="Gruppo 11"/>
          <p:cNvGrpSpPr>
            <a:grpSpLocks/>
          </p:cNvGrpSpPr>
          <p:nvPr/>
        </p:nvGrpSpPr>
        <p:grpSpPr bwMode="auto">
          <a:xfrm>
            <a:off x="1905000" y="917575"/>
            <a:ext cx="609600" cy="1597025"/>
            <a:chOff x="1905000" y="917575"/>
            <a:chExt cx="609600" cy="1597025"/>
          </a:xfrm>
        </p:grpSpPr>
        <p:sp>
          <p:nvSpPr>
            <p:cNvPr id="10" name="Rettangolo 9"/>
            <p:cNvSpPr/>
            <p:nvPr/>
          </p:nvSpPr>
          <p:spPr bwMode="auto">
            <a:xfrm>
              <a:off x="2133600" y="1676400"/>
              <a:ext cx="152400" cy="838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1" name="Arco a tutto sesto 10"/>
            <p:cNvSpPr/>
            <p:nvPr/>
          </p:nvSpPr>
          <p:spPr bwMode="auto">
            <a:xfrm flipV="1">
              <a:off x="1905000" y="917575"/>
              <a:ext cx="609600" cy="762000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13" name="Ovale 12"/>
          <p:cNvSpPr/>
          <p:nvPr/>
        </p:nvSpPr>
        <p:spPr bwMode="auto">
          <a:xfrm>
            <a:off x="2057400" y="1066800"/>
            <a:ext cx="3048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it-IT" sz="20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4" name="Saetta 13"/>
          <p:cNvSpPr>
            <a:spLocks noChangeArrowheads="1"/>
          </p:cNvSpPr>
          <p:nvPr/>
        </p:nvSpPr>
        <p:spPr bwMode="auto">
          <a:xfrm>
            <a:off x="2133600" y="2514600"/>
            <a:ext cx="533400" cy="10668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charset="0"/>
            </a:endParaRPr>
          </a:p>
        </p:txBody>
      </p: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3886200" y="914400"/>
            <a:ext cx="609600" cy="1597025"/>
            <a:chOff x="1905000" y="917575"/>
            <a:chExt cx="609600" cy="1597025"/>
          </a:xfrm>
        </p:grpSpPr>
        <p:sp>
          <p:nvSpPr>
            <p:cNvPr id="20" name="Rettangolo 19"/>
            <p:cNvSpPr/>
            <p:nvPr/>
          </p:nvSpPr>
          <p:spPr bwMode="auto">
            <a:xfrm>
              <a:off x="2133600" y="1676400"/>
              <a:ext cx="152400" cy="838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1" name="Arco a tutto sesto 20"/>
            <p:cNvSpPr/>
            <p:nvPr/>
          </p:nvSpPr>
          <p:spPr bwMode="auto">
            <a:xfrm flipV="1">
              <a:off x="1905000" y="917575"/>
              <a:ext cx="609600" cy="762000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15" name="Ovale 14"/>
          <p:cNvSpPr/>
          <p:nvPr/>
        </p:nvSpPr>
        <p:spPr bwMode="auto">
          <a:xfrm>
            <a:off x="4114800" y="2286000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/>
          <a:lstStyle/>
          <a:p>
            <a:pPr>
              <a:defRPr/>
            </a:pPr>
            <a:endParaRPr lang="it-IT" sz="20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" name="Saetta 22"/>
          <p:cNvSpPr>
            <a:spLocks noChangeArrowheads="1"/>
          </p:cNvSpPr>
          <p:nvPr/>
        </p:nvSpPr>
        <p:spPr bwMode="auto">
          <a:xfrm>
            <a:off x="4114800" y="2514600"/>
            <a:ext cx="533400" cy="10668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23" grpId="0" animBg="1"/>
      <p:bldP spid="23" grpId="1" animBg="1"/>
      <p:bldP spid="23" grpId="2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1709860" y="2176396"/>
            <a:ext cx="2389122" cy="2811064"/>
            <a:chOff x="755576" y="2361061"/>
            <a:chExt cx="2389122" cy="2811064"/>
          </a:xfrm>
        </p:grpSpPr>
        <p:pic>
          <p:nvPicPr>
            <p:cNvPr id="127003" name="Picture 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576" y="3068960"/>
              <a:ext cx="2389122" cy="210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1300761" y="2361061"/>
              <a:ext cx="12987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dirty="0"/>
                <a:t>EGFR </a:t>
              </a:r>
            </a:p>
            <a:p>
              <a:pPr algn="ctr"/>
              <a:r>
                <a:rPr lang="it-IT" sz="2400" dirty="0"/>
                <a:t>normale</a:t>
              </a:r>
            </a:p>
          </p:txBody>
        </p:sp>
      </p:grpSp>
      <p:sp>
        <p:nvSpPr>
          <p:cNvPr id="17" name="Rettangolo 16"/>
          <p:cNvSpPr/>
          <p:nvPr/>
        </p:nvSpPr>
        <p:spPr>
          <a:xfrm>
            <a:off x="310265" y="188640"/>
            <a:ext cx="86542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3200" dirty="0">
                <a:latin typeface="Comic Sans MS" pitchFamily="66" charset="0"/>
              </a:rPr>
              <a:t>Una mutazione nel dominio </a:t>
            </a:r>
            <a:r>
              <a:rPr lang="it-IT" altLang="it-IT" sz="3200" b="1" dirty="0" err="1">
                <a:solidFill>
                  <a:srgbClr val="0070C0"/>
                </a:solidFill>
                <a:latin typeface="Comic Sans MS" pitchFamily="66" charset="0"/>
              </a:rPr>
              <a:t>kinasico</a:t>
            </a:r>
            <a:r>
              <a:rPr lang="it-IT" altLang="it-IT" sz="32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it-IT" altLang="it-IT" sz="3200" dirty="0">
                <a:latin typeface="Comic Sans MS" pitchFamily="66" charset="0"/>
              </a:rPr>
              <a:t>di </a:t>
            </a:r>
            <a:r>
              <a:rPr lang="it-IT" altLang="it-IT" sz="3200" b="1" dirty="0">
                <a:solidFill>
                  <a:srgbClr val="C00000"/>
                </a:solidFill>
                <a:latin typeface="Comic Sans MS" pitchFamily="66" charset="0"/>
              </a:rPr>
              <a:t>EGFR</a:t>
            </a:r>
            <a:r>
              <a:rPr lang="it-IT" altLang="it-IT" sz="3200" dirty="0">
                <a:latin typeface="Comic Sans MS" pitchFamily="66" charset="0"/>
              </a:rPr>
              <a:t> lo attiva in assenza del </a:t>
            </a:r>
            <a:r>
              <a:rPr lang="it-IT" altLang="it-IT" sz="3200" dirty="0" err="1">
                <a:latin typeface="Comic Sans MS" pitchFamily="66" charset="0"/>
              </a:rPr>
              <a:t>ligando</a:t>
            </a:r>
            <a:r>
              <a:rPr lang="it-IT" altLang="it-IT" sz="3200" dirty="0">
                <a:latin typeface="Comic Sans MS" pitchFamily="66" charset="0"/>
              </a:rPr>
              <a:t> e causa carcinoma del polmone</a:t>
            </a:r>
            <a:endParaRPr lang="it-IT" sz="3200" dirty="0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74348"/>
            <a:ext cx="2437304" cy="29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Esplosione 1 17"/>
          <p:cNvSpPr/>
          <p:nvPr/>
        </p:nvSpPr>
        <p:spPr>
          <a:xfrm>
            <a:off x="6624228" y="4725144"/>
            <a:ext cx="262316" cy="26231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Esplosione 1 18"/>
          <p:cNvSpPr/>
          <p:nvPr/>
        </p:nvSpPr>
        <p:spPr>
          <a:xfrm>
            <a:off x="6397931" y="4725144"/>
            <a:ext cx="262316" cy="262316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6015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384925" y="422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93188" name="Ovale 8"/>
          <p:cNvSpPr>
            <a:spLocks noChangeArrowheads="1"/>
          </p:cNvSpPr>
          <p:nvPr/>
        </p:nvSpPr>
        <p:spPr bwMode="auto">
          <a:xfrm>
            <a:off x="457200" y="1981200"/>
            <a:ext cx="5486400" cy="3429000"/>
          </a:xfrm>
          <a:prstGeom prst="ellips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charset="0"/>
            </a:endParaRPr>
          </a:p>
        </p:txBody>
      </p:sp>
      <p:grpSp>
        <p:nvGrpSpPr>
          <p:cNvPr id="93189" name="Gruppo 11"/>
          <p:cNvGrpSpPr>
            <a:grpSpLocks/>
          </p:cNvGrpSpPr>
          <p:nvPr/>
        </p:nvGrpSpPr>
        <p:grpSpPr bwMode="auto">
          <a:xfrm>
            <a:off x="1905000" y="917575"/>
            <a:ext cx="609600" cy="1597025"/>
            <a:chOff x="1905000" y="917575"/>
            <a:chExt cx="609600" cy="1597025"/>
          </a:xfrm>
        </p:grpSpPr>
        <p:sp>
          <p:nvSpPr>
            <p:cNvPr id="10" name="Rettangolo 9"/>
            <p:cNvSpPr/>
            <p:nvPr/>
          </p:nvSpPr>
          <p:spPr bwMode="auto">
            <a:xfrm>
              <a:off x="2133600" y="1676400"/>
              <a:ext cx="152400" cy="838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1" name="Arco a tutto sesto 10"/>
            <p:cNvSpPr/>
            <p:nvPr/>
          </p:nvSpPr>
          <p:spPr bwMode="auto">
            <a:xfrm flipV="1">
              <a:off x="1905000" y="917575"/>
              <a:ext cx="609600" cy="762000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13" name="Ovale 12"/>
          <p:cNvSpPr/>
          <p:nvPr/>
        </p:nvSpPr>
        <p:spPr bwMode="auto">
          <a:xfrm>
            <a:off x="2057400" y="1066800"/>
            <a:ext cx="3048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it-IT" sz="20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4" name="Saetta 13"/>
          <p:cNvSpPr>
            <a:spLocks noChangeArrowheads="1"/>
          </p:cNvSpPr>
          <p:nvPr/>
        </p:nvSpPr>
        <p:spPr bwMode="auto">
          <a:xfrm>
            <a:off x="2133600" y="2514600"/>
            <a:ext cx="533400" cy="10668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23" name="Saetta 22"/>
          <p:cNvSpPr>
            <a:spLocks noChangeArrowheads="1"/>
          </p:cNvSpPr>
          <p:nvPr/>
        </p:nvSpPr>
        <p:spPr bwMode="auto">
          <a:xfrm>
            <a:off x="4114800" y="2514600"/>
            <a:ext cx="533400" cy="10668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156176" y="188640"/>
            <a:ext cx="2759224" cy="4331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900" dirty="0">
                <a:latin typeface="Comic Sans MS" pitchFamily="66" charset="0"/>
              </a:rPr>
              <a:t>Una mutazione attivante </a:t>
            </a:r>
            <a:r>
              <a:rPr lang="it-IT" altLang="it-IT" sz="2900" dirty="0">
                <a:solidFill>
                  <a:srgbClr val="0070C0"/>
                </a:solidFill>
                <a:latin typeface="Comic Sans MS" pitchFamily="66" charset="0"/>
              </a:rPr>
              <a:t>in una proteina che trasduce il segnale</a:t>
            </a:r>
            <a:r>
              <a:rPr lang="it-IT" altLang="it-IT" sz="2900" dirty="0">
                <a:latin typeface="Comic Sans MS" pitchFamily="66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900" dirty="0">
                <a:solidFill>
                  <a:srgbClr val="C00000"/>
                </a:solidFill>
                <a:latin typeface="Comic Sans MS" pitchFamily="66" charset="0"/>
              </a:rPr>
              <a:t>porta ad una stimolo continuo a proliferare</a:t>
            </a:r>
          </a:p>
        </p:txBody>
      </p:sp>
      <p:sp>
        <p:nvSpPr>
          <p:cNvPr id="2" name="Rettangolo arrotondato 1"/>
          <p:cNvSpPr/>
          <p:nvPr/>
        </p:nvSpPr>
        <p:spPr>
          <a:xfrm>
            <a:off x="2113384" y="2307938"/>
            <a:ext cx="553616" cy="28803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3886200" y="914400"/>
            <a:ext cx="609600" cy="1597025"/>
            <a:chOff x="1905000" y="917575"/>
            <a:chExt cx="609600" cy="1597025"/>
          </a:xfrm>
        </p:grpSpPr>
        <p:sp>
          <p:nvSpPr>
            <p:cNvPr id="20" name="Rettangolo 19"/>
            <p:cNvSpPr/>
            <p:nvPr/>
          </p:nvSpPr>
          <p:spPr bwMode="auto">
            <a:xfrm>
              <a:off x="2133600" y="1676400"/>
              <a:ext cx="152400" cy="838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1" name="Arco a tutto sesto 20"/>
            <p:cNvSpPr/>
            <p:nvPr/>
          </p:nvSpPr>
          <p:spPr bwMode="auto">
            <a:xfrm flipV="1">
              <a:off x="1905000" y="917575"/>
              <a:ext cx="609600" cy="762000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4114800" y="2302768"/>
            <a:ext cx="553616" cy="288032"/>
            <a:chOff x="3504964" y="2354617"/>
            <a:chExt cx="553616" cy="288032"/>
          </a:xfrm>
          <a:solidFill>
            <a:srgbClr val="00FF00"/>
          </a:solidFill>
        </p:grpSpPr>
        <p:sp>
          <p:nvSpPr>
            <p:cNvPr id="17" name="Rettangolo arrotondato 16"/>
            <p:cNvSpPr/>
            <p:nvPr/>
          </p:nvSpPr>
          <p:spPr>
            <a:xfrm>
              <a:off x="3504964" y="2354617"/>
              <a:ext cx="553616" cy="288032"/>
            </a:xfrm>
            <a:prstGeom prst="roundRect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 bwMode="auto">
            <a:xfrm>
              <a:off x="3704954" y="2411003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22" name="Rettangolo arrotondato 21"/>
          <p:cNvSpPr/>
          <p:nvPr/>
        </p:nvSpPr>
        <p:spPr>
          <a:xfrm>
            <a:off x="2123728" y="2302812"/>
            <a:ext cx="553616" cy="288032"/>
          </a:xfrm>
          <a:prstGeom prst="roundRect">
            <a:avLst/>
          </a:prstGeom>
          <a:solidFill>
            <a:srgbClr val="00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6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3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"/>
                            </p:stCondLst>
                            <p:childTnLst>
                              <p:par>
                                <p:cTn id="63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23" grpId="0" animBg="1"/>
      <p:bldP spid="23" grpId="1" animBg="1"/>
      <p:bldP spid="23" grpId="2" animBg="1"/>
      <p:bldP spid="2" grpId="0" animBg="1"/>
      <p:bldP spid="2" grpId="1" animBg="1"/>
      <p:bldP spid="22" grpId="0" animBg="1"/>
      <p:bldP spid="22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magine correl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9"/>
          <a:stretch/>
        </p:blipFill>
        <p:spPr bwMode="auto">
          <a:xfrm>
            <a:off x="3221622" y="1412776"/>
            <a:ext cx="3006710" cy="48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684996" y="332656"/>
            <a:ext cx="407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Comic Sans MS" panose="030F0702030302020204" pitchFamily="66" charset="0"/>
              </a:rPr>
              <a:t>La proteina RAS</a:t>
            </a:r>
          </a:p>
        </p:txBody>
      </p:sp>
      <p:cxnSp>
        <p:nvCxnSpPr>
          <p:cNvPr id="6" name="Connettore 2 5"/>
          <p:cNvCxnSpPr/>
          <p:nvPr/>
        </p:nvCxnSpPr>
        <p:spPr>
          <a:xfrm flipV="1">
            <a:off x="2555776" y="2420888"/>
            <a:ext cx="1368152" cy="43204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41690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600">
                <a:latin typeface="Helvetica" pitchFamily="34" charset="0"/>
              </a:rPr>
              <a:t>signal transduction: GTPases</a:t>
            </a:r>
          </a:p>
        </p:txBody>
      </p:sp>
      <p:pic>
        <p:nvPicPr>
          <p:cNvPr id="35844" name="Picture 4" descr="Risultati immagini per signaling swit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989" r="1447" b="16348"/>
          <a:stretch>
            <a:fillRect/>
          </a:stretch>
        </p:blipFill>
        <p:spPr bwMode="auto">
          <a:xfrm>
            <a:off x="2195513" y="1844824"/>
            <a:ext cx="4735512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646945" y="6237312"/>
            <a:ext cx="583264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La mutazione G12V induce uno stato SEMPRE attivo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5220072" y="3001144"/>
            <a:ext cx="1224136" cy="1152128"/>
            <a:chOff x="5368280" y="3001144"/>
            <a:chExt cx="1224136" cy="1152128"/>
          </a:xfrm>
        </p:grpSpPr>
        <p:cxnSp>
          <p:nvCxnSpPr>
            <p:cNvPr id="4" name="Connettore diritto 3"/>
            <p:cNvCxnSpPr/>
            <p:nvPr/>
          </p:nvCxnSpPr>
          <p:spPr>
            <a:xfrm>
              <a:off x="5368280" y="3001144"/>
              <a:ext cx="1224136" cy="1152128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diritto 8"/>
            <p:cNvCxnSpPr/>
            <p:nvPr/>
          </p:nvCxnSpPr>
          <p:spPr>
            <a:xfrm flipV="1">
              <a:off x="5368280" y="3001144"/>
              <a:ext cx="1224136" cy="1152128"/>
            </a:xfrm>
            <a:prstGeom prst="line">
              <a:avLst/>
            </a:prstGeom>
            <a:ln w="1016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391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magine correl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9"/>
          <a:stretch/>
        </p:blipFill>
        <p:spPr bwMode="auto">
          <a:xfrm>
            <a:off x="3221622" y="1412776"/>
            <a:ext cx="3006710" cy="482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684996" y="332656"/>
            <a:ext cx="40799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latin typeface="Comic Sans MS" panose="030F0702030302020204" pitchFamily="66" charset="0"/>
              </a:rPr>
              <a:t>La proteina RAS</a:t>
            </a:r>
          </a:p>
        </p:txBody>
      </p:sp>
      <p:cxnSp>
        <p:nvCxnSpPr>
          <p:cNvPr id="6" name="Connettore 2 5"/>
          <p:cNvCxnSpPr/>
          <p:nvPr/>
        </p:nvCxnSpPr>
        <p:spPr>
          <a:xfrm flipV="1">
            <a:off x="2555776" y="2420888"/>
            <a:ext cx="1368152" cy="43204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4499992" y="1412776"/>
            <a:ext cx="1872208" cy="158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796136" y="3135624"/>
            <a:ext cx="1152128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347864" y="1196752"/>
            <a:ext cx="1656184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27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47013" cy="1152526"/>
          </a:xfrm>
        </p:spPr>
        <p:txBody>
          <a:bodyPr/>
          <a:lstStyle/>
          <a:p>
            <a:r>
              <a:rPr lang="it-IT" sz="3200" b="1" u="sng" dirty="0">
                <a:latin typeface="Arial" charset="0"/>
              </a:rPr>
              <a:t>Meccanismi di attivazione di Oncogeni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00200"/>
            <a:ext cx="7918450" cy="3659187"/>
          </a:xfrm>
        </p:spPr>
        <p:txBody>
          <a:bodyPr/>
          <a:lstStyle/>
          <a:p>
            <a:endParaRPr lang="it-IT" b="1" dirty="0"/>
          </a:p>
          <a:p>
            <a:pPr>
              <a:buFontTx/>
              <a:buNone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	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 Mutazione puntiforme</a:t>
            </a:r>
            <a:endParaRPr lang="it-IT" b="1" dirty="0">
              <a:solidFill>
                <a:schemeClr val="bg1">
                  <a:lumMod val="95000"/>
                </a:schemeClr>
              </a:solidFill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ym typeface="Symbol" charset="0"/>
              </a:rPr>
              <a:t>		</a:t>
            </a:r>
            <a:r>
              <a:rPr lang="it-IT" b="1" dirty="0"/>
              <a:t> Amplificazione</a:t>
            </a:r>
            <a:endParaRPr lang="it-IT" b="1" dirty="0"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		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 Traslocazione</a:t>
            </a:r>
            <a:endParaRPr lang="it-IT" b="1" dirty="0">
              <a:solidFill>
                <a:schemeClr val="bg1">
                  <a:lumMod val="95000"/>
                </a:schemeClr>
              </a:solidFill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	</a:t>
            </a:r>
            <a:endParaRPr lang="it-IT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420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28625" y="53975"/>
            <a:ext cx="8286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600" b="1" dirty="0"/>
              <a:t>Amplificazione</a:t>
            </a:r>
            <a:endParaRPr lang="it-IT" sz="3600" dirty="0"/>
          </a:p>
        </p:txBody>
      </p:sp>
      <p:cxnSp>
        <p:nvCxnSpPr>
          <p:cNvPr id="3" name="Connettore 1 2"/>
          <p:cNvCxnSpPr/>
          <p:nvPr/>
        </p:nvCxnSpPr>
        <p:spPr>
          <a:xfrm>
            <a:off x="791580" y="2131949"/>
            <a:ext cx="23762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1475656" y="1988840"/>
            <a:ext cx="1008112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1" name="Freccia in giù 10"/>
          <p:cNvSpPr/>
          <p:nvPr/>
        </p:nvSpPr>
        <p:spPr>
          <a:xfrm>
            <a:off x="1907704" y="2580394"/>
            <a:ext cx="14401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244" name="Picture 4" descr="https://www.robotics.tu-berlin.de/fileadmin/_processed_/1/1f/csm_compbio_seq2struct_1614a253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0" b="13816"/>
          <a:stretch/>
        </p:blipFill>
        <p:spPr bwMode="auto">
          <a:xfrm rot="19862309">
            <a:off x="1527451" y="3481143"/>
            <a:ext cx="1048537" cy="11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396059" y="194083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oncogene</a:t>
            </a:r>
            <a:endParaRPr lang="it-IT" sz="1600" dirty="0">
              <a:solidFill>
                <a:schemeClr val="bg1"/>
              </a:solidFill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4189514" y="2145808"/>
            <a:ext cx="4702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4873590" y="2001792"/>
            <a:ext cx="1008112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17" name="Freccia in giù 16"/>
          <p:cNvSpPr/>
          <p:nvPr/>
        </p:nvSpPr>
        <p:spPr>
          <a:xfrm>
            <a:off x="5305638" y="2584962"/>
            <a:ext cx="14401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4" descr="https://www.robotics.tu-berlin.de/fileadmin/_processed_/1/1f/csm_compbio_seq2struct_1614a253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0" b="13816"/>
          <a:stretch/>
        </p:blipFill>
        <p:spPr bwMode="auto">
          <a:xfrm rot="19862309">
            <a:off x="4925385" y="3518502"/>
            <a:ext cx="1048537" cy="11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4793993" y="196114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oncogene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6153818" y="2001792"/>
            <a:ext cx="1008112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5" name="CasellaDiTesto 24"/>
          <p:cNvSpPr txBox="1"/>
          <p:nvPr/>
        </p:nvSpPr>
        <p:spPr>
          <a:xfrm>
            <a:off x="6074221" y="196114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oncogene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7434046" y="2001792"/>
            <a:ext cx="1008112" cy="2880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/>
          </a:p>
        </p:txBody>
      </p:sp>
      <p:sp>
        <p:nvSpPr>
          <p:cNvPr id="27" name="CasellaDiTesto 26"/>
          <p:cNvSpPr txBox="1"/>
          <p:nvPr/>
        </p:nvSpPr>
        <p:spPr>
          <a:xfrm>
            <a:off x="7354449" y="196114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oncogene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29" name="Freccia in giù 28"/>
          <p:cNvSpPr/>
          <p:nvPr/>
        </p:nvSpPr>
        <p:spPr>
          <a:xfrm>
            <a:off x="6632300" y="2584962"/>
            <a:ext cx="14401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in giù 29"/>
          <p:cNvSpPr/>
          <p:nvPr/>
        </p:nvSpPr>
        <p:spPr>
          <a:xfrm>
            <a:off x="7888349" y="2584962"/>
            <a:ext cx="144016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4" descr="https://www.robotics.tu-berlin.de/fileadmin/_processed_/1/1f/csm_compbio_seq2struct_1614a253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0" b="13816"/>
          <a:stretch/>
        </p:blipFill>
        <p:spPr bwMode="auto">
          <a:xfrm rot="19862309">
            <a:off x="6118841" y="3460612"/>
            <a:ext cx="1048537" cy="11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s://www.robotics.tu-berlin.de/fileadmin/_processed_/1/1f/csm_compbio_seq2struct_1614a253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0" b="13816"/>
          <a:stretch/>
        </p:blipFill>
        <p:spPr bwMode="auto">
          <a:xfrm rot="19862309">
            <a:off x="7312297" y="3402722"/>
            <a:ext cx="1048537" cy="11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ccia a destra 21"/>
          <p:cNvSpPr/>
          <p:nvPr/>
        </p:nvSpPr>
        <p:spPr>
          <a:xfrm>
            <a:off x="2627784" y="2330475"/>
            <a:ext cx="2376264" cy="1257278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800" dirty="0"/>
              <a:t>Gene </a:t>
            </a:r>
            <a:r>
              <a:rPr lang="it-IT" sz="1800" dirty="0" err="1"/>
              <a:t>amplification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211538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20713"/>
            <a:ext cx="5424488" cy="587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ttangolo 1"/>
          <p:cNvSpPr>
            <a:spLocks noChangeArrowheads="1"/>
          </p:cNvSpPr>
          <p:nvPr/>
        </p:nvSpPr>
        <p:spPr bwMode="auto">
          <a:xfrm>
            <a:off x="250825" y="908050"/>
            <a:ext cx="3241675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800">
                <a:latin typeface="Comic Sans MS" pitchFamily="66" charset="0"/>
              </a:rPr>
              <a:t>Le cellule ricevono continuamente molteplici segnali e li integrano per dare una risposta:</a:t>
            </a:r>
          </a:p>
          <a:p>
            <a:pPr eaLnBrk="1" hangingPunct="1"/>
            <a:endParaRPr lang="it-IT" altLang="it-IT" sz="2800">
              <a:latin typeface="Comic Sans MS" pitchFamily="66" charset="0"/>
            </a:endParaRPr>
          </a:p>
          <a:p>
            <a:pPr eaLnBrk="1" hangingPunct="1"/>
            <a:r>
              <a:rPr lang="it-IT" altLang="it-IT" sz="2800">
                <a:latin typeface="Comic Sans MS" pitchFamily="66" charset="0"/>
              </a:rPr>
              <a:t>vita,</a:t>
            </a:r>
          </a:p>
          <a:p>
            <a:pPr eaLnBrk="1" hangingPunct="1"/>
            <a:r>
              <a:rPr lang="it-IT" altLang="it-IT" sz="2800">
                <a:latin typeface="Comic Sans MS" pitchFamily="66" charset="0"/>
              </a:rPr>
              <a:t>crescita, </a:t>
            </a:r>
          </a:p>
          <a:p>
            <a:pPr eaLnBrk="1" hangingPunct="1"/>
            <a:r>
              <a:rPr lang="it-IT" altLang="it-IT" sz="2800">
                <a:latin typeface="Comic Sans MS" pitchFamily="66" charset="0"/>
              </a:rPr>
              <a:t>morte, </a:t>
            </a:r>
          </a:p>
          <a:p>
            <a:pPr eaLnBrk="1" hangingPunct="1"/>
            <a:r>
              <a:rPr lang="it-IT" altLang="it-IT" sz="2800">
                <a:latin typeface="Comic Sans MS" pitchFamily="66" charset="0"/>
              </a:rPr>
              <a:t>mitosi, differenziamento…</a:t>
            </a:r>
            <a:endParaRPr lang="it-IT" altLang="it-IT" sz="280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384925" y="422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93188" name="Ovale 8"/>
          <p:cNvSpPr>
            <a:spLocks noChangeArrowheads="1"/>
          </p:cNvSpPr>
          <p:nvPr/>
        </p:nvSpPr>
        <p:spPr bwMode="auto">
          <a:xfrm>
            <a:off x="1638300" y="2438400"/>
            <a:ext cx="5486400" cy="3429000"/>
          </a:xfrm>
          <a:prstGeom prst="ellips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pitchFamily="2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086100" y="1374775"/>
            <a:ext cx="762000" cy="2663825"/>
            <a:chOff x="3086100" y="1374775"/>
            <a:chExt cx="762000" cy="2663825"/>
          </a:xfrm>
        </p:grpSpPr>
        <p:grpSp>
          <p:nvGrpSpPr>
            <p:cNvPr id="93189" name="Gruppo 11"/>
            <p:cNvGrpSpPr>
              <a:grpSpLocks/>
            </p:cNvGrpSpPr>
            <p:nvPr/>
          </p:nvGrpSpPr>
          <p:grpSpPr bwMode="auto">
            <a:xfrm>
              <a:off x="3086100" y="1374775"/>
              <a:ext cx="609600" cy="1597025"/>
              <a:chOff x="1905000" y="917575"/>
              <a:chExt cx="609600" cy="1597025"/>
            </a:xfrm>
          </p:grpSpPr>
          <p:sp>
            <p:nvSpPr>
              <p:cNvPr id="10" name="Rettangolo 9"/>
              <p:cNvSpPr/>
              <p:nvPr/>
            </p:nvSpPr>
            <p:spPr bwMode="auto">
              <a:xfrm>
                <a:off x="2133600" y="1676400"/>
                <a:ext cx="152400" cy="838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11" name="Arco a tutto sesto 10"/>
              <p:cNvSpPr/>
              <p:nvPr/>
            </p:nvSpPr>
            <p:spPr bwMode="auto">
              <a:xfrm flipV="1">
                <a:off x="1905000" y="917575"/>
                <a:ext cx="609600" cy="762000"/>
              </a:xfrm>
              <a:prstGeom prst="blockArc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13" name="Ovale 12"/>
            <p:cNvSpPr/>
            <p:nvPr/>
          </p:nvSpPr>
          <p:spPr bwMode="auto">
            <a:xfrm>
              <a:off x="3238500" y="1524000"/>
              <a:ext cx="3048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14" name="Saetta 13"/>
            <p:cNvSpPr>
              <a:spLocks noChangeArrowheads="1"/>
            </p:cNvSpPr>
            <p:nvPr/>
          </p:nvSpPr>
          <p:spPr bwMode="auto">
            <a:xfrm>
              <a:off x="3314700" y="2971800"/>
              <a:ext cx="533400" cy="1066800"/>
            </a:xfrm>
            <a:prstGeom prst="lightningBol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rgbClr val="000000"/>
                </a:solidFill>
                <a:latin typeface="Times" pitchFamily="2" charset="0"/>
              </a:endParaRP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733789" y="191442"/>
            <a:ext cx="5969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Recettore di membrana AMPLIFICATO</a:t>
            </a:r>
          </a:p>
        </p:txBody>
      </p:sp>
      <p:grpSp>
        <p:nvGrpSpPr>
          <p:cNvPr id="16" name="Gruppo 15"/>
          <p:cNvGrpSpPr/>
          <p:nvPr/>
        </p:nvGrpSpPr>
        <p:grpSpPr>
          <a:xfrm>
            <a:off x="3848100" y="1220787"/>
            <a:ext cx="762000" cy="2663825"/>
            <a:chOff x="3086100" y="1374775"/>
            <a:chExt cx="762000" cy="2663825"/>
          </a:xfrm>
        </p:grpSpPr>
        <p:grpSp>
          <p:nvGrpSpPr>
            <p:cNvPr id="17" name="Gruppo 11"/>
            <p:cNvGrpSpPr>
              <a:grpSpLocks/>
            </p:cNvGrpSpPr>
            <p:nvPr/>
          </p:nvGrpSpPr>
          <p:grpSpPr bwMode="auto">
            <a:xfrm>
              <a:off x="3086100" y="1374775"/>
              <a:ext cx="609600" cy="1597025"/>
              <a:chOff x="1905000" y="917575"/>
              <a:chExt cx="609600" cy="1597025"/>
            </a:xfrm>
          </p:grpSpPr>
          <p:sp>
            <p:nvSpPr>
              <p:cNvPr id="24" name="Rettangolo 23"/>
              <p:cNvSpPr/>
              <p:nvPr/>
            </p:nvSpPr>
            <p:spPr bwMode="auto">
              <a:xfrm>
                <a:off x="2133600" y="1676400"/>
                <a:ext cx="152400" cy="838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25" name="Arco a tutto sesto 24"/>
              <p:cNvSpPr/>
              <p:nvPr/>
            </p:nvSpPr>
            <p:spPr bwMode="auto">
              <a:xfrm flipV="1">
                <a:off x="1905000" y="917575"/>
                <a:ext cx="609600" cy="762000"/>
              </a:xfrm>
              <a:prstGeom prst="blockArc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18" name="Ovale 17"/>
            <p:cNvSpPr/>
            <p:nvPr/>
          </p:nvSpPr>
          <p:spPr bwMode="auto">
            <a:xfrm>
              <a:off x="3238500" y="1524000"/>
              <a:ext cx="3048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22" name="Saetta 21"/>
            <p:cNvSpPr>
              <a:spLocks noChangeArrowheads="1"/>
            </p:cNvSpPr>
            <p:nvPr/>
          </p:nvSpPr>
          <p:spPr bwMode="auto">
            <a:xfrm>
              <a:off x="3314700" y="2971800"/>
              <a:ext cx="533400" cy="1066800"/>
            </a:xfrm>
            <a:prstGeom prst="lightningBol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rgbClr val="000000"/>
                </a:solidFill>
                <a:latin typeface="Times" pitchFamily="2" charset="0"/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4610100" y="1370012"/>
            <a:ext cx="762000" cy="2663825"/>
            <a:chOff x="3086100" y="1374775"/>
            <a:chExt cx="762000" cy="2663825"/>
          </a:xfrm>
        </p:grpSpPr>
        <p:grpSp>
          <p:nvGrpSpPr>
            <p:cNvPr id="27" name="Gruppo 11"/>
            <p:cNvGrpSpPr>
              <a:grpSpLocks/>
            </p:cNvGrpSpPr>
            <p:nvPr/>
          </p:nvGrpSpPr>
          <p:grpSpPr bwMode="auto">
            <a:xfrm>
              <a:off x="3086100" y="1374775"/>
              <a:ext cx="609600" cy="1597025"/>
              <a:chOff x="1905000" y="917575"/>
              <a:chExt cx="609600" cy="1597025"/>
            </a:xfrm>
          </p:grpSpPr>
          <p:sp>
            <p:nvSpPr>
              <p:cNvPr id="30" name="Rettangolo 29"/>
              <p:cNvSpPr/>
              <p:nvPr/>
            </p:nvSpPr>
            <p:spPr bwMode="auto">
              <a:xfrm>
                <a:off x="2133600" y="1676400"/>
                <a:ext cx="152400" cy="838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1" name="Arco a tutto sesto 30"/>
              <p:cNvSpPr/>
              <p:nvPr/>
            </p:nvSpPr>
            <p:spPr bwMode="auto">
              <a:xfrm flipV="1">
                <a:off x="1905000" y="917575"/>
                <a:ext cx="609600" cy="762000"/>
              </a:xfrm>
              <a:prstGeom prst="blockArc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28" name="Ovale 27"/>
            <p:cNvSpPr/>
            <p:nvPr/>
          </p:nvSpPr>
          <p:spPr bwMode="auto">
            <a:xfrm>
              <a:off x="3238500" y="1524000"/>
              <a:ext cx="3048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29" name="Saetta 28"/>
            <p:cNvSpPr>
              <a:spLocks noChangeArrowheads="1"/>
            </p:cNvSpPr>
            <p:nvPr/>
          </p:nvSpPr>
          <p:spPr bwMode="auto">
            <a:xfrm>
              <a:off x="3314700" y="2971800"/>
              <a:ext cx="533400" cy="1066800"/>
            </a:xfrm>
            <a:prstGeom prst="lightningBol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rgbClr val="000000"/>
                </a:solidFill>
                <a:latin typeface="Times" pitchFamily="2" charset="0"/>
              </a:endParaRPr>
            </a:p>
          </p:txBody>
        </p:sp>
      </p:grpSp>
      <p:grpSp>
        <p:nvGrpSpPr>
          <p:cNvPr id="32" name="Gruppo 31"/>
          <p:cNvGrpSpPr/>
          <p:nvPr/>
        </p:nvGrpSpPr>
        <p:grpSpPr>
          <a:xfrm>
            <a:off x="5372100" y="1519237"/>
            <a:ext cx="762000" cy="2663825"/>
            <a:chOff x="3086100" y="1374775"/>
            <a:chExt cx="762000" cy="2663825"/>
          </a:xfrm>
        </p:grpSpPr>
        <p:grpSp>
          <p:nvGrpSpPr>
            <p:cNvPr id="33" name="Gruppo 11"/>
            <p:cNvGrpSpPr>
              <a:grpSpLocks/>
            </p:cNvGrpSpPr>
            <p:nvPr/>
          </p:nvGrpSpPr>
          <p:grpSpPr bwMode="auto">
            <a:xfrm>
              <a:off x="3086100" y="1374775"/>
              <a:ext cx="609600" cy="1597025"/>
              <a:chOff x="1905000" y="917575"/>
              <a:chExt cx="609600" cy="1597025"/>
            </a:xfrm>
          </p:grpSpPr>
          <p:sp>
            <p:nvSpPr>
              <p:cNvPr id="36" name="Rettangolo 35"/>
              <p:cNvSpPr/>
              <p:nvPr/>
            </p:nvSpPr>
            <p:spPr bwMode="auto">
              <a:xfrm>
                <a:off x="2133600" y="1676400"/>
                <a:ext cx="152400" cy="838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37" name="Arco a tutto sesto 36"/>
              <p:cNvSpPr/>
              <p:nvPr/>
            </p:nvSpPr>
            <p:spPr bwMode="auto">
              <a:xfrm flipV="1">
                <a:off x="1905000" y="917575"/>
                <a:ext cx="609600" cy="762000"/>
              </a:xfrm>
              <a:prstGeom prst="blockArc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34" name="Ovale 33"/>
            <p:cNvSpPr/>
            <p:nvPr/>
          </p:nvSpPr>
          <p:spPr bwMode="auto">
            <a:xfrm>
              <a:off x="3238500" y="1524000"/>
              <a:ext cx="3048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35" name="Saetta 34"/>
            <p:cNvSpPr>
              <a:spLocks noChangeArrowheads="1"/>
            </p:cNvSpPr>
            <p:nvPr/>
          </p:nvSpPr>
          <p:spPr bwMode="auto">
            <a:xfrm>
              <a:off x="3314700" y="2971800"/>
              <a:ext cx="533400" cy="1066800"/>
            </a:xfrm>
            <a:prstGeom prst="lightningBol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rgbClr val="000000"/>
                </a:solidFill>
                <a:latin typeface="Times" pitchFamily="2" charset="0"/>
              </a:endParaRP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6134100" y="1668462"/>
            <a:ext cx="762000" cy="2663825"/>
            <a:chOff x="3086100" y="1374775"/>
            <a:chExt cx="762000" cy="2663825"/>
          </a:xfrm>
        </p:grpSpPr>
        <p:grpSp>
          <p:nvGrpSpPr>
            <p:cNvPr id="39" name="Gruppo 11"/>
            <p:cNvGrpSpPr>
              <a:grpSpLocks/>
            </p:cNvGrpSpPr>
            <p:nvPr/>
          </p:nvGrpSpPr>
          <p:grpSpPr bwMode="auto">
            <a:xfrm>
              <a:off x="3086100" y="1374775"/>
              <a:ext cx="609600" cy="1597025"/>
              <a:chOff x="1905000" y="917575"/>
              <a:chExt cx="609600" cy="1597025"/>
            </a:xfrm>
          </p:grpSpPr>
          <p:sp>
            <p:nvSpPr>
              <p:cNvPr id="42" name="Rettangolo 41"/>
              <p:cNvSpPr/>
              <p:nvPr/>
            </p:nvSpPr>
            <p:spPr bwMode="auto">
              <a:xfrm>
                <a:off x="2133600" y="1676400"/>
                <a:ext cx="152400" cy="838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  <p:sp>
            <p:nvSpPr>
              <p:cNvPr id="43" name="Arco a tutto sesto 42"/>
              <p:cNvSpPr/>
              <p:nvPr/>
            </p:nvSpPr>
            <p:spPr bwMode="auto">
              <a:xfrm flipV="1">
                <a:off x="1905000" y="917575"/>
                <a:ext cx="609600" cy="762000"/>
              </a:xfrm>
              <a:prstGeom prst="blockArc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it-IT" sz="2000">
                  <a:solidFill>
                    <a:srgbClr val="000000"/>
                  </a:solidFill>
                  <a:latin typeface="Times" charset="0"/>
                  <a:ea typeface="ＭＳ Ｐゴシック" charset="0"/>
                </a:endParaRPr>
              </a:p>
            </p:txBody>
          </p:sp>
        </p:grpSp>
        <p:sp>
          <p:nvSpPr>
            <p:cNvPr id="40" name="Ovale 39"/>
            <p:cNvSpPr/>
            <p:nvPr/>
          </p:nvSpPr>
          <p:spPr bwMode="auto">
            <a:xfrm>
              <a:off x="3238500" y="1524000"/>
              <a:ext cx="304800" cy="4572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41" name="Saetta 40"/>
            <p:cNvSpPr>
              <a:spLocks noChangeArrowheads="1"/>
            </p:cNvSpPr>
            <p:nvPr/>
          </p:nvSpPr>
          <p:spPr bwMode="auto">
            <a:xfrm>
              <a:off x="3314700" y="2971800"/>
              <a:ext cx="533400" cy="1066800"/>
            </a:xfrm>
            <a:prstGeom prst="lightningBol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000">
                <a:solidFill>
                  <a:srgbClr val="000000"/>
                </a:solidFill>
                <a:latin typeface="Time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02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47013" cy="1152526"/>
          </a:xfrm>
        </p:spPr>
        <p:txBody>
          <a:bodyPr/>
          <a:lstStyle/>
          <a:p>
            <a:r>
              <a:rPr lang="it-IT" sz="3200" b="1" u="sng" dirty="0">
                <a:latin typeface="Arial" charset="0"/>
              </a:rPr>
              <a:t>Meccanismi di attivazione di Oncogeni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00200"/>
            <a:ext cx="7918450" cy="3659187"/>
          </a:xfrm>
        </p:spPr>
        <p:txBody>
          <a:bodyPr/>
          <a:lstStyle/>
          <a:p>
            <a:endParaRPr lang="it-IT" b="1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Tx/>
              <a:buNone/>
            </a:pPr>
            <a:r>
              <a:rPr lang="it-IT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	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 Mutazione puntiforme</a:t>
            </a:r>
            <a:endParaRPr lang="it-IT" b="1" dirty="0">
              <a:solidFill>
                <a:schemeClr val="bg1">
                  <a:lumMod val="95000"/>
                </a:schemeClr>
              </a:solidFill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		</a:t>
            </a:r>
            <a:r>
              <a:rPr lang="it-IT" b="1" dirty="0">
                <a:solidFill>
                  <a:schemeClr val="bg1">
                    <a:lumMod val="95000"/>
                  </a:schemeClr>
                </a:solidFill>
              </a:rPr>
              <a:t> Amplificazione</a:t>
            </a:r>
            <a:endParaRPr lang="it-IT" b="1" dirty="0">
              <a:solidFill>
                <a:schemeClr val="bg1">
                  <a:lumMod val="95000"/>
                </a:schemeClr>
              </a:solidFill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ym typeface="Symbol" charset="0"/>
              </a:rPr>
              <a:t>		</a:t>
            </a:r>
            <a:r>
              <a:rPr lang="it-IT" b="1" dirty="0"/>
              <a:t> Traslocazione</a:t>
            </a:r>
            <a:endParaRPr lang="it-IT" b="1" dirty="0">
              <a:sym typeface="Symbol" charset="0"/>
            </a:endParaRPr>
          </a:p>
          <a:p>
            <a:pPr>
              <a:buFontTx/>
              <a:buNone/>
            </a:pPr>
            <a:r>
              <a:rPr lang="it-IT" b="1" dirty="0">
                <a:solidFill>
                  <a:schemeClr val="bg1">
                    <a:lumMod val="95000"/>
                  </a:schemeClr>
                </a:solidFill>
                <a:sym typeface="Symbol" charset="0"/>
              </a:rPr>
              <a:t>		</a:t>
            </a:r>
            <a:endParaRPr lang="it-IT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2670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113" y="19472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TRASLOCAZIONI</a:t>
            </a:r>
          </a:p>
        </p:txBody>
      </p:sp>
      <p:pic>
        <p:nvPicPr>
          <p:cNvPr id="13" name="Picture 13" descr="0406_Notch1_Fig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1" t="12202" r="4358" b="25714"/>
          <a:stretch/>
        </p:blipFill>
        <p:spPr bwMode="auto">
          <a:xfrm>
            <a:off x="3995935" y="836762"/>
            <a:ext cx="1224137" cy="590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5176"/>
            <a:ext cx="589409" cy="58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922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Rectangle 6"/>
          <p:cNvSpPr>
            <a:spLocks noChangeArrowheads="1"/>
          </p:cNvSpPr>
          <p:nvPr/>
        </p:nvSpPr>
        <p:spPr bwMode="auto">
          <a:xfrm>
            <a:off x="1258888" y="2960688"/>
            <a:ext cx="3025775" cy="433387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chemeClr val="bg1"/>
                </a:solidFill>
              </a:rPr>
              <a:t>gene1</a:t>
            </a: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4859338" y="2960688"/>
            <a:ext cx="3025775" cy="4333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b="1" dirty="0">
                <a:solidFill>
                  <a:schemeClr val="bg1"/>
                </a:solidFill>
              </a:rPr>
              <a:t>gene2</a:t>
            </a:r>
          </a:p>
        </p:txBody>
      </p:sp>
      <p:sp>
        <p:nvSpPr>
          <p:cNvPr id="30726" name="Text Box 18"/>
          <p:cNvSpPr txBox="1">
            <a:spLocks noChangeArrowheads="1"/>
          </p:cNvSpPr>
          <p:nvPr/>
        </p:nvSpPr>
        <p:spPr bwMode="auto">
          <a:xfrm>
            <a:off x="2390869" y="2558232"/>
            <a:ext cx="7618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/>
              <a:t>Chr.A</a:t>
            </a:r>
            <a:endParaRPr lang="it-IT" altLang="en-US" sz="1800" dirty="0"/>
          </a:p>
        </p:txBody>
      </p:sp>
      <p:sp>
        <p:nvSpPr>
          <p:cNvPr id="30727" name="Text Box 19"/>
          <p:cNvSpPr txBox="1">
            <a:spLocks noChangeArrowheads="1"/>
          </p:cNvSpPr>
          <p:nvPr/>
        </p:nvSpPr>
        <p:spPr bwMode="auto">
          <a:xfrm>
            <a:off x="5991319" y="2558232"/>
            <a:ext cx="7618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 err="1"/>
              <a:t>Chr.B</a:t>
            </a:r>
            <a:endParaRPr lang="it-IT" altLang="en-US" sz="1800" dirty="0"/>
          </a:p>
        </p:txBody>
      </p:sp>
      <p:grpSp>
        <p:nvGrpSpPr>
          <p:cNvPr id="86042" name="Group 26"/>
          <p:cNvGrpSpPr>
            <a:grpSpLocks/>
          </p:cNvGrpSpPr>
          <p:nvPr/>
        </p:nvGrpSpPr>
        <p:grpSpPr bwMode="auto">
          <a:xfrm>
            <a:off x="3563938" y="2780928"/>
            <a:ext cx="1871662" cy="792088"/>
            <a:chOff x="2245" y="1389"/>
            <a:chExt cx="1179" cy="726"/>
          </a:xfrm>
        </p:grpSpPr>
        <p:cxnSp>
          <p:nvCxnSpPr>
            <p:cNvPr id="30736" name="AutoShape 20"/>
            <p:cNvCxnSpPr>
              <a:cxnSpLocks noChangeShapeType="1"/>
            </p:cNvCxnSpPr>
            <p:nvPr/>
          </p:nvCxnSpPr>
          <p:spPr bwMode="auto">
            <a:xfrm rot="5400000">
              <a:off x="1928" y="1706"/>
              <a:ext cx="726" cy="91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737" name="AutoShape 23"/>
            <p:cNvCxnSpPr>
              <a:cxnSpLocks noChangeShapeType="1"/>
            </p:cNvCxnSpPr>
            <p:nvPr/>
          </p:nvCxnSpPr>
          <p:spPr bwMode="auto">
            <a:xfrm rot="5400000">
              <a:off x="3014" y="1704"/>
              <a:ext cx="726" cy="95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" name="Gruppo 2"/>
          <p:cNvGrpSpPr/>
          <p:nvPr/>
        </p:nvGrpSpPr>
        <p:grpSpPr>
          <a:xfrm>
            <a:off x="3419475" y="3600450"/>
            <a:ext cx="2305050" cy="2063810"/>
            <a:chOff x="3419475" y="3600450"/>
            <a:chExt cx="2305050" cy="2063810"/>
          </a:xfrm>
        </p:grpSpPr>
        <p:sp>
          <p:nvSpPr>
            <p:cNvPr id="30733" name="Line 11"/>
            <p:cNvSpPr>
              <a:spLocks noChangeShapeType="1"/>
            </p:cNvSpPr>
            <p:nvPr/>
          </p:nvSpPr>
          <p:spPr bwMode="auto">
            <a:xfrm>
              <a:off x="4572000" y="3600450"/>
              <a:ext cx="0" cy="8651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3731065" y="5264150"/>
              <a:ext cx="173957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en-US" sz="2000" b="1" dirty="0"/>
                <a:t>gene1</a:t>
              </a:r>
              <a:r>
                <a:rPr lang="en-GB" altLang="en-US" sz="2000" b="1" dirty="0"/>
                <a:t>/</a:t>
              </a:r>
              <a:r>
                <a:rPr lang="it-IT" altLang="en-US" sz="2000" b="1" dirty="0"/>
                <a:t>gene2</a:t>
              </a:r>
              <a:endParaRPr lang="en-GB" altLang="en-US" sz="2000" b="1" dirty="0"/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3419475" y="4689475"/>
              <a:ext cx="2305050" cy="433388"/>
              <a:chOff x="3419475" y="4689475"/>
              <a:chExt cx="2305050" cy="433388"/>
            </a:xfrm>
          </p:grpSpPr>
          <p:sp>
            <p:nvSpPr>
              <p:cNvPr id="30731" name="Rectangle 8"/>
              <p:cNvSpPr>
                <a:spLocks noChangeArrowheads="1"/>
              </p:cNvSpPr>
              <p:nvPr/>
            </p:nvSpPr>
            <p:spPr bwMode="auto">
              <a:xfrm>
                <a:off x="3419475" y="4689475"/>
                <a:ext cx="1152525" cy="433388"/>
              </a:xfrm>
              <a:prstGeom prst="rect">
                <a:avLst/>
              </a:prstGeom>
              <a:solidFill>
                <a:srgbClr val="00B05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0732" name="Rectangle 9"/>
              <p:cNvSpPr>
                <a:spLocks noChangeArrowheads="1"/>
              </p:cNvSpPr>
              <p:nvPr/>
            </p:nvSpPr>
            <p:spPr bwMode="auto">
              <a:xfrm>
                <a:off x="4572000" y="4689475"/>
                <a:ext cx="1152525" cy="433388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30735" name="Rectangle 25"/>
              <p:cNvSpPr>
                <a:spLocks noChangeArrowheads="1"/>
              </p:cNvSpPr>
              <p:nvPr/>
            </p:nvSpPr>
            <p:spPr bwMode="auto">
              <a:xfrm>
                <a:off x="4561306" y="4692262"/>
                <a:ext cx="144463" cy="2159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>
                <a:lvl1pPr algn="l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algn="l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algn="l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algn="l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algn="l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</p:grpSp>
      </p:grpSp>
      <p:pic>
        <p:nvPicPr>
          <p:cNvPr id="19" name="Immagin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5176"/>
            <a:ext cx="589409" cy="589409"/>
          </a:xfrm>
          <a:prstGeom prst="rect">
            <a:avLst/>
          </a:prstGeom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113" y="19472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TRASLOCAZIONI</a:t>
            </a:r>
          </a:p>
        </p:txBody>
      </p:sp>
    </p:spTree>
    <p:extLst>
      <p:ext uri="{BB962C8B-B14F-4D97-AF65-F5344CB8AC3E}">
        <p14:creationId xmlns:p14="http://schemas.microsoft.com/office/powerpoint/2010/main" val="8439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384925" y="422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93188" name="Ovale 8"/>
          <p:cNvSpPr>
            <a:spLocks noChangeArrowheads="1"/>
          </p:cNvSpPr>
          <p:nvPr/>
        </p:nvSpPr>
        <p:spPr bwMode="auto">
          <a:xfrm>
            <a:off x="2667000" y="2568133"/>
            <a:ext cx="5486400" cy="3429000"/>
          </a:xfrm>
          <a:prstGeom prst="ellips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4" name="Saetta 13"/>
          <p:cNvSpPr>
            <a:spLocks noChangeArrowheads="1"/>
          </p:cNvSpPr>
          <p:nvPr/>
        </p:nvSpPr>
        <p:spPr bwMode="auto">
          <a:xfrm>
            <a:off x="4762500" y="3200400"/>
            <a:ext cx="533400" cy="10668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pitchFamily="2" charset="0"/>
            </a:endParaRPr>
          </a:p>
        </p:txBody>
      </p:sp>
      <p:pic>
        <p:nvPicPr>
          <p:cNvPr id="16" name="Picture 13" descr="0406_Notch1_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4" t="12202" b="25714"/>
          <a:stretch>
            <a:fillRect/>
          </a:stretch>
        </p:blipFill>
        <p:spPr bwMode="auto">
          <a:xfrm>
            <a:off x="323850" y="1052513"/>
            <a:ext cx="8382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12738" y="7588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/>
              <a:t>2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86522" y="758825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 dirty="0"/>
              <a:t>5</a:t>
            </a:r>
          </a:p>
        </p:txBody>
      </p:sp>
      <p:sp>
        <p:nvSpPr>
          <p:cNvPr id="26" name="Ovale 25"/>
          <p:cNvSpPr/>
          <p:nvPr/>
        </p:nvSpPr>
        <p:spPr bwMode="auto">
          <a:xfrm>
            <a:off x="4680857" y="2004558"/>
            <a:ext cx="304800" cy="43100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it-IT" sz="20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4277248" y="2004558"/>
            <a:ext cx="266700" cy="1195842"/>
            <a:chOff x="4076700" y="1777545"/>
            <a:chExt cx="266700" cy="1195842"/>
          </a:xfrm>
        </p:grpSpPr>
        <p:sp>
          <p:nvSpPr>
            <p:cNvPr id="28" name="Rettangolo 27"/>
            <p:cNvSpPr/>
            <p:nvPr/>
          </p:nvSpPr>
          <p:spPr bwMode="auto">
            <a:xfrm>
              <a:off x="4076700" y="2135187"/>
              <a:ext cx="152400" cy="838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2" name="Luna 1"/>
            <p:cNvSpPr/>
            <p:nvPr/>
          </p:nvSpPr>
          <p:spPr bwMode="auto">
            <a:xfrm>
              <a:off x="4076700" y="1777545"/>
              <a:ext cx="266700" cy="431006"/>
            </a:xfrm>
            <a:prstGeom prst="mo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 flipH="1">
            <a:off x="5143500" y="2004558"/>
            <a:ext cx="266700" cy="1195842"/>
            <a:chOff x="4076700" y="1777545"/>
            <a:chExt cx="266700" cy="1195842"/>
          </a:xfrm>
        </p:grpSpPr>
        <p:sp>
          <p:nvSpPr>
            <p:cNvPr id="31" name="Rettangolo 30"/>
            <p:cNvSpPr/>
            <p:nvPr/>
          </p:nvSpPr>
          <p:spPr bwMode="auto">
            <a:xfrm>
              <a:off x="4076700" y="2135187"/>
              <a:ext cx="152400" cy="838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32" name="Luna 31"/>
            <p:cNvSpPr/>
            <p:nvPr/>
          </p:nvSpPr>
          <p:spPr bwMode="auto">
            <a:xfrm>
              <a:off x="4076700" y="1777545"/>
              <a:ext cx="266700" cy="431006"/>
            </a:xfrm>
            <a:prstGeom prst="moon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33" name="CasellaDiTesto 32"/>
          <p:cNvSpPr txBox="1"/>
          <p:nvPr/>
        </p:nvSpPr>
        <p:spPr>
          <a:xfrm>
            <a:off x="1901914" y="191442"/>
            <a:ext cx="5633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Recettore di membrana CHIMERICO</a:t>
            </a:r>
          </a:p>
        </p:txBody>
      </p:sp>
    </p:spTree>
    <p:extLst>
      <p:ext uri="{BB962C8B-B14F-4D97-AF65-F5344CB8AC3E}">
        <p14:creationId xmlns:p14="http://schemas.microsoft.com/office/powerpoint/2010/main" val="510598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02708 -0.001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03125 -0.001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6384925" y="422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latin typeface="Times New Roman" pitchFamily="18" charset="0"/>
            </a:endParaRPr>
          </a:p>
        </p:txBody>
      </p:sp>
      <p:sp>
        <p:nvSpPr>
          <p:cNvPr id="93188" name="Ovale 8"/>
          <p:cNvSpPr>
            <a:spLocks noChangeArrowheads="1"/>
          </p:cNvSpPr>
          <p:nvPr/>
        </p:nvSpPr>
        <p:spPr bwMode="auto">
          <a:xfrm>
            <a:off x="2667000" y="2568133"/>
            <a:ext cx="5486400" cy="3429000"/>
          </a:xfrm>
          <a:prstGeom prst="ellips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pitchFamily="2" charset="0"/>
            </a:endParaRPr>
          </a:p>
        </p:txBody>
      </p:sp>
      <p:sp>
        <p:nvSpPr>
          <p:cNvPr id="14" name="Saetta 13"/>
          <p:cNvSpPr>
            <a:spLocks noChangeArrowheads="1"/>
          </p:cNvSpPr>
          <p:nvPr/>
        </p:nvSpPr>
        <p:spPr bwMode="auto">
          <a:xfrm>
            <a:off x="5143500" y="3810000"/>
            <a:ext cx="533400" cy="1066800"/>
          </a:xfrm>
          <a:prstGeom prst="lightningBol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Times" pitchFamily="2" charset="0"/>
            </a:endParaRPr>
          </a:p>
        </p:txBody>
      </p:sp>
      <p:pic>
        <p:nvPicPr>
          <p:cNvPr id="16" name="Picture 13" descr="0406_Notch1_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4" t="12202" b="25714"/>
          <a:stretch>
            <a:fillRect/>
          </a:stretch>
        </p:blipFill>
        <p:spPr bwMode="auto">
          <a:xfrm>
            <a:off x="323850" y="1052513"/>
            <a:ext cx="8382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312738" y="758825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8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23900" y="758825"/>
            <a:ext cx="43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en-US" sz="1800"/>
              <a:t>14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1901914" y="191442"/>
            <a:ext cx="5633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Recettore di membrana CHIMERICO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4924948" y="3124200"/>
            <a:ext cx="152400" cy="618839"/>
            <a:chOff x="4924948" y="3124200"/>
            <a:chExt cx="152400" cy="618839"/>
          </a:xfrm>
        </p:grpSpPr>
        <p:sp>
          <p:nvSpPr>
            <p:cNvPr id="28" name="Rettangolo 27"/>
            <p:cNvSpPr/>
            <p:nvPr/>
          </p:nvSpPr>
          <p:spPr bwMode="auto">
            <a:xfrm>
              <a:off x="4924948" y="3323938"/>
              <a:ext cx="152400" cy="41910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4" name="Rettangolo 3"/>
            <p:cNvSpPr/>
            <p:nvPr/>
          </p:nvSpPr>
          <p:spPr bwMode="auto">
            <a:xfrm>
              <a:off x="4924948" y="3124200"/>
              <a:ext cx="152400" cy="199740"/>
            </a:xfrm>
            <a:prstGeom prst="rect">
              <a:avLst/>
            </a:prstGeom>
            <a:solidFill>
              <a:srgbClr val="FF535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5486400" y="3124200"/>
            <a:ext cx="152400" cy="618839"/>
            <a:chOff x="5257800" y="3124200"/>
            <a:chExt cx="152400" cy="618839"/>
          </a:xfrm>
        </p:grpSpPr>
        <p:sp>
          <p:nvSpPr>
            <p:cNvPr id="20" name="Rettangolo 19"/>
            <p:cNvSpPr/>
            <p:nvPr/>
          </p:nvSpPr>
          <p:spPr bwMode="auto">
            <a:xfrm>
              <a:off x="5257800" y="3323938"/>
              <a:ext cx="152400" cy="41910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2000">
                <a:solidFill>
                  <a:srgbClr val="000000"/>
                </a:solidFill>
                <a:latin typeface="Times" charset="0"/>
                <a:ea typeface="ＭＳ Ｐゴシック" charset="0"/>
              </a:endParaRPr>
            </a:p>
          </p:txBody>
        </p:sp>
        <p:sp>
          <p:nvSpPr>
            <p:cNvPr id="21" name="Rettangolo 20"/>
            <p:cNvSpPr/>
            <p:nvPr/>
          </p:nvSpPr>
          <p:spPr bwMode="auto">
            <a:xfrm>
              <a:off x="5257800" y="3124200"/>
              <a:ext cx="152400" cy="199740"/>
            </a:xfrm>
            <a:prstGeom prst="rect">
              <a:avLst/>
            </a:prstGeom>
            <a:solidFill>
              <a:srgbClr val="FF535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809417" y="944924"/>
            <a:ext cx="352833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Traslocazione</a:t>
            </a:r>
            <a:r>
              <a:rPr lang="en-US" alt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NPM/ALK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Linfoma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Anaplastico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7785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3022E-6 L -0.0467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ChangeArrowheads="1"/>
          </p:cNvSpPr>
          <p:nvPr/>
        </p:nvSpPr>
        <p:spPr bwMode="auto">
          <a:xfrm>
            <a:off x="0" y="1772816"/>
            <a:ext cx="912765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it-IT" sz="2800" dirty="0">
                <a:latin typeface="Comic Sans MS" panose="030F0702030302020204" pitchFamily="66" charset="0"/>
              </a:rPr>
              <a:t>La proliferazione è controllata da </a:t>
            </a:r>
            <a:r>
              <a:rPr lang="it-IT" sz="2800" dirty="0">
                <a:solidFill>
                  <a:srgbClr val="33CC33"/>
                </a:solidFill>
                <a:latin typeface="Comic Sans MS" panose="030F0702030302020204" pitchFamily="66" charset="0"/>
              </a:rPr>
              <a:t>segnali positivi</a:t>
            </a:r>
          </a:p>
          <a:p>
            <a:pPr algn="just" eaLnBrk="1" hangingPunct="1">
              <a:spcBef>
                <a:spcPct val="50000"/>
              </a:spcBef>
            </a:pPr>
            <a:r>
              <a:rPr lang="it-IT" sz="2800" dirty="0">
                <a:latin typeface="Comic Sans MS" panose="030F0702030302020204" pitchFamily="66" charset="0"/>
              </a:rPr>
              <a:t>Ma esistono anche dei </a:t>
            </a:r>
            <a:r>
              <a:rPr lang="it-IT" sz="2800" dirty="0">
                <a:solidFill>
                  <a:srgbClr val="FF3300"/>
                </a:solidFill>
                <a:latin typeface="Comic Sans MS" panose="030F0702030302020204" pitchFamily="66" charset="0"/>
              </a:rPr>
              <a:t>controlli negativi</a:t>
            </a:r>
            <a:r>
              <a:rPr lang="it-IT" sz="2800" dirty="0">
                <a:latin typeface="Comic Sans MS" panose="030F0702030302020204" pitchFamily="66" charset="0"/>
              </a:rPr>
              <a:t>, che devono essere disattivati.</a:t>
            </a:r>
          </a:p>
        </p:txBody>
      </p:sp>
      <p:sp>
        <p:nvSpPr>
          <p:cNvPr id="2" name="Rettangolo 1"/>
          <p:cNvSpPr/>
          <p:nvPr/>
        </p:nvSpPr>
        <p:spPr>
          <a:xfrm>
            <a:off x="1879597" y="381000"/>
            <a:ext cx="5384807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4000" b="1" dirty="0">
                <a:solidFill>
                  <a:srgbClr val="FF3300"/>
                </a:solidFill>
                <a:latin typeface="Comic Sans MS" panose="030F0702030302020204" pitchFamily="66" charset="0"/>
              </a:rPr>
              <a:t>Soppressori Tumorali</a:t>
            </a:r>
            <a:endParaRPr lang="it-IT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445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533400"/>
            <a:ext cx="8435280" cy="59436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it-IT" sz="28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Oncosoppressori</a:t>
            </a:r>
            <a:endParaRPr lang="it-IT" sz="28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  <a:defRPr/>
            </a:pPr>
            <a:r>
              <a:rPr lang="it-IT" sz="28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geni che controllano la proliferazione cellulare</a:t>
            </a:r>
          </a:p>
          <a:p>
            <a:pPr algn="ctr">
              <a:defRPr/>
            </a:pPr>
            <a:endParaRPr lang="it-IT" sz="2800" b="1" dirty="0">
              <a:solidFill>
                <a:schemeClr val="accent2"/>
              </a:solidFill>
              <a:cs typeface="+mn-cs"/>
            </a:endParaRPr>
          </a:p>
          <a:p>
            <a:pPr lvl="1" algn="just">
              <a:defRPr/>
            </a:pP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p53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(guardiano del genoma) controlla che non ci siano danni al DNA: se ci sono, blocca la proliferazione e innesca meccanismi di riparo o morte cellulare.</a:t>
            </a:r>
          </a:p>
          <a:p>
            <a:pPr lvl="1" algn="just">
              <a:defRPr/>
            </a:pPr>
            <a:endParaRPr lang="it-IT" dirty="0"/>
          </a:p>
          <a:p>
            <a:pPr lvl="1" algn="just">
              <a:defRPr/>
            </a:pPr>
            <a:r>
              <a:rPr lang="it-IT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(</a:t>
            </a:r>
            <a:r>
              <a:rPr lang="it-IT" dirty="0" err="1"/>
              <a:t>retinoblastoma</a:t>
            </a:r>
            <a:r>
              <a:rPr lang="it-IT" dirty="0"/>
              <a:t>) controlla che la proliferazione avvenga solo in presenza di appropriati segnali da parte di fattori di crescita.</a:t>
            </a:r>
          </a:p>
        </p:txBody>
      </p:sp>
    </p:spTree>
    <p:extLst>
      <p:ext uri="{BB962C8B-B14F-4D97-AF65-F5344CB8AC3E}">
        <p14:creationId xmlns:p14="http://schemas.microsoft.com/office/powerpoint/2010/main" val="5741662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2867936" y="3214516"/>
            <a:ext cx="864097" cy="864097"/>
          </a:xfrm>
          <a:prstGeom prst="ellipse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5053115" y="2348880"/>
            <a:ext cx="864097" cy="864097"/>
          </a:xfrm>
          <a:prstGeom prst="ellipse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5053115" y="4077868"/>
            <a:ext cx="864097" cy="864097"/>
          </a:xfrm>
          <a:prstGeom prst="ellipse">
            <a:avLst/>
          </a:prstGeom>
        </p:spPr>
      </p:pic>
      <p:cxnSp>
        <p:nvCxnSpPr>
          <p:cNvPr id="36" name="Connettore 2 35"/>
          <p:cNvCxnSpPr>
            <a:stCxn id="23" idx="7"/>
            <a:endCxn id="31" idx="2"/>
          </p:cNvCxnSpPr>
          <p:nvPr/>
        </p:nvCxnSpPr>
        <p:spPr>
          <a:xfrm flipV="1">
            <a:off x="3605489" y="2780929"/>
            <a:ext cx="1447626" cy="560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>
            <a:stCxn id="23" idx="5"/>
            <a:endCxn id="32" idx="2"/>
          </p:cNvCxnSpPr>
          <p:nvPr/>
        </p:nvCxnSpPr>
        <p:spPr>
          <a:xfrm>
            <a:off x="3605489" y="3952069"/>
            <a:ext cx="1447626" cy="5578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o 1"/>
          <p:cNvGrpSpPr/>
          <p:nvPr/>
        </p:nvGrpSpPr>
        <p:grpSpPr>
          <a:xfrm>
            <a:off x="3791613" y="2176788"/>
            <a:ext cx="954107" cy="2950586"/>
            <a:chOff x="3791613" y="2176788"/>
            <a:chExt cx="954107" cy="2950586"/>
          </a:xfrm>
        </p:grpSpPr>
        <p:sp>
          <p:nvSpPr>
            <p:cNvPr id="4" name="Rettangolo 3"/>
            <p:cNvSpPr/>
            <p:nvPr/>
          </p:nvSpPr>
          <p:spPr>
            <a:xfrm>
              <a:off x="3881381" y="2176788"/>
              <a:ext cx="77457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6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Rb</a:t>
              </a:r>
              <a:endParaRPr lang="it-IT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ttangolo 5"/>
            <p:cNvSpPr/>
            <p:nvPr/>
          </p:nvSpPr>
          <p:spPr>
            <a:xfrm>
              <a:off x="3791613" y="4481043"/>
              <a:ext cx="9541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p53</a:t>
              </a:r>
            </a:p>
          </p:txBody>
        </p:sp>
        <p:grpSp>
          <p:nvGrpSpPr>
            <p:cNvPr id="47" name="Gruppo 46"/>
            <p:cNvGrpSpPr/>
            <p:nvPr/>
          </p:nvGrpSpPr>
          <p:grpSpPr>
            <a:xfrm>
              <a:off x="4160654" y="2783999"/>
              <a:ext cx="216024" cy="216024"/>
              <a:chOff x="2826573" y="2852937"/>
              <a:chExt cx="216024" cy="216024"/>
            </a:xfrm>
          </p:grpSpPr>
          <p:cxnSp>
            <p:nvCxnSpPr>
              <p:cNvPr id="45" name="Connettore diritto 44"/>
              <p:cNvCxnSpPr/>
              <p:nvPr/>
            </p:nvCxnSpPr>
            <p:spPr>
              <a:xfrm flipH="1">
                <a:off x="2934584" y="2852937"/>
                <a:ext cx="1" cy="2160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diritto 45"/>
              <p:cNvCxnSpPr/>
              <p:nvPr/>
            </p:nvCxnSpPr>
            <p:spPr>
              <a:xfrm rot="16200000" flipH="1">
                <a:off x="2934584" y="2960949"/>
                <a:ext cx="1" cy="2160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uppo 47"/>
            <p:cNvGrpSpPr/>
            <p:nvPr/>
          </p:nvGrpSpPr>
          <p:grpSpPr>
            <a:xfrm flipV="1">
              <a:off x="4160654" y="4335286"/>
              <a:ext cx="216024" cy="216024"/>
              <a:chOff x="2826573" y="2852937"/>
              <a:chExt cx="216024" cy="216024"/>
            </a:xfrm>
          </p:grpSpPr>
          <p:cxnSp>
            <p:nvCxnSpPr>
              <p:cNvPr id="49" name="Connettore diritto 48"/>
              <p:cNvCxnSpPr/>
              <p:nvPr/>
            </p:nvCxnSpPr>
            <p:spPr>
              <a:xfrm flipH="1">
                <a:off x="2934584" y="2852937"/>
                <a:ext cx="1" cy="2160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diritto 49"/>
              <p:cNvCxnSpPr/>
              <p:nvPr/>
            </p:nvCxnSpPr>
            <p:spPr>
              <a:xfrm rot="16200000" flipH="1">
                <a:off x="2934584" y="2960949"/>
                <a:ext cx="1" cy="21602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Rettangolo 50"/>
          <p:cNvSpPr/>
          <p:nvPr/>
        </p:nvSpPr>
        <p:spPr>
          <a:xfrm>
            <a:off x="2888687" y="620688"/>
            <a:ext cx="3366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  <a:defRPr/>
            </a:pPr>
            <a:r>
              <a:rPr lang="it-IT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Oncosoppressori</a:t>
            </a:r>
            <a:endParaRPr lang="it-IT" sz="32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9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1403648" y="3244334"/>
            <a:ext cx="864097" cy="864097"/>
          </a:xfrm>
          <a:prstGeom prst="ellipse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5580112" y="1988840"/>
            <a:ext cx="864097" cy="864097"/>
          </a:xfrm>
          <a:prstGeom prst="ellipse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6470714" y="2204864"/>
            <a:ext cx="864097" cy="864097"/>
          </a:xfrm>
          <a:prstGeom prst="ellipse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7020272" y="2920628"/>
            <a:ext cx="864097" cy="864097"/>
          </a:xfrm>
          <a:prstGeom prst="ellipse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5669503" y="2852937"/>
            <a:ext cx="864097" cy="864097"/>
          </a:xfrm>
          <a:prstGeom prst="ellipse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6284292" y="3509391"/>
            <a:ext cx="864097" cy="864097"/>
          </a:xfrm>
          <a:prstGeom prst="ellipse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5368608" y="3776712"/>
            <a:ext cx="864097" cy="864097"/>
          </a:xfrm>
          <a:prstGeom prst="ellipse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7148389" y="3857253"/>
            <a:ext cx="864097" cy="864097"/>
          </a:xfrm>
          <a:prstGeom prst="ellipse">
            <a:avLst/>
          </a:prstGeom>
        </p:spPr>
      </p:pic>
      <p:sp>
        <p:nvSpPr>
          <p:cNvPr id="51" name="Rettangolo 50"/>
          <p:cNvSpPr/>
          <p:nvPr/>
        </p:nvSpPr>
        <p:spPr>
          <a:xfrm>
            <a:off x="2888687" y="620688"/>
            <a:ext cx="33666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  <a:defRPr/>
            </a:pPr>
            <a:r>
              <a:rPr lang="it-IT" sz="3200" b="1" u="sng" dirty="0">
                <a:solidFill>
                  <a:schemeClr val="accent2"/>
                </a:solidFill>
                <a:latin typeface="Comic Sans MS" panose="030F0702030302020204" pitchFamily="66" charset="0"/>
              </a:rPr>
              <a:t>Oncosoppressori</a:t>
            </a:r>
            <a:endParaRPr lang="it-IT" sz="3200" b="1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3447896" y="2488579"/>
            <a:ext cx="864097" cy="864097"/>
          </a:xfrm>
          <a:prstGeom prst="ellipse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4338498" y="2704603"/>
            <a:ext cx="864097" cy="864097"/>
          </a:xfrm>
          <a:prstGeom prst="ellipse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4888056" y="3420367"/>
            <a:ext cx="864097" cy="864097"/>
          </a:xfrm>
          <a:prstGeom prst="ellipse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3537287" y="3352676"/>
            <a:ext cx="864097" cy="864097"/>
          </a:xfrm>
          <a:prstGeom prst="ellipse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4152076" y="4009130"/>
            <a:ext cx="864097" cy="864097"/>
          </a:xfrm>
          <a:prstGeom prst="ellipse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3236392" y="4276451"/>
            <a:ext cx="864097" cy="864097"/>
          </a:xfrm>
          <a:prstGeom prst="ellipse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9" t="35224" r="31273" b="15202"/>
          <a:stretch/>
        </p:blipFill>
        <p:spPr>
          <a:xfrm>
            <a:off x="5016173" y="4356992"/>
            <a:ext cx="864097" cy="864097"/>
          </a:xfrm>
          <a:prstGeom prst="ellipse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125684" y="5864247"/>
            <a:ext cx="8930650" cy="400110"/>
            <a:chOff x="125684" y="5864247"/>
            <a:chExt cx="8930650" cy="400110"/>
          </a:xfrm>
        </p:grpSpPr>
        <p:sp>
          <p:nvSpPr>
            <p:cNvPr id="3" name="CasellaDiTesto 2"/>
            <p:cNvSpPr txBox="1"/>
            <p:nvPr/>
          </p:nvSpPr>
          <p:spPr>
            <a:xfrm>
              <a:off x="125684" y="5864247"/>
              <a:ext cx="89306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Mancano </a:t>
              </a:r>
              <a:r>
                <a:rPr lang="it-IT" sz="2000" dirty="0"/>
                <a:t>oncosoppressori</a:t>
              </a:r>
              <a:r>
                <a:rPr lang="it-IT" dirty="0"/>
                <a:t>	si perdono i freni           proliferazione </a:t>
              </a:r>
              <a:r>
                <a:rPr lang="it-IT" dirty="0" err="1"/>
                <a:t>incontrolata</a:t>
              </a:r>
              <a:endParaRPr lang="it-IT" dirty="0"/>
            </a:p>
          </p:txBody>
        </p:sp>
        <p:cxnSp>
          <p:nvCxnSpPr>
            <p:cNvPr id="7" name="Connettore 2 6"/>
            <p:cNvCxnSpPr/>
            <p:nvPr/>
          </p:nvCxnSpPr>
          <p:spPr>
            <a:xfrm>
              <a:off x="3236392" y="6064302"/>
              <a:ext cx="5435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ttore 2 55"/>
            <p:cNvCxnSpPr/>
            <p:nvPr/>
          </p:nvCxnSpPr>
          <p:spPr>
            <a:xfrm>
              <a:off x="5612011" y="6061397"/>
              <a:ext cx="5435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8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F20-01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7" t="16647"/>
          <a:stretch>
            <a:fillRect/>
          </a:stretch>
        </p:blipFill>
        <p:spPr bwMode="auto">
          <a:xfrm>
            <a:off x="644525" y="1268413"/>
            <a:ext cx="7854950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666875" y="228600"/>
            <a:ext cx="5810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CC3300"/>
                </a:solidFill>
                <a:latin typeface="Comic Sans MS" pitchFamily="66" charset="0"/>
                <a:ea typeface="MS PGothic" pitchFamily="34" charset="-128"/>
              </a:rPr>
              <a:t>Segnalazione per contatto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04800" y="5486400"/>
            <a:ext cx="8474075" cy="10160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it-IT" altLang="it-IT" sz="3000" dirty="0">
                <a:latin typeface="Comic Sans MS" pitchFamily="66" charset="0"/>
              </a:rPr>
              <a:t>Il segnale </a:t>
            </a:r>
            <a:r>
              <a:rPr lang="it-IT" altLang="ja-JP" sz="3000" dirty="0">
                <a:latin typeface="Comic Sans MS" pitchFamily="66" charset="0"/>
              </a:rPr>
              <a:t>viene trasmesso per contatto diretto cellula-cellula</a:t>
            </a:r>
            <a:endParaRPr lang="it-IT" altLang="it-IT" sz="3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176338"/>
            <a:ext cx="9097962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87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20-0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6" t="16022"/>
          <a:stretch>
            <a:fillRect/>
          </a:stretch>
        </p:blipFill>
        <p:spPr bwMode="auto">
          <a:xfrm>
            <a:off x="655638" y="1412875"/>
            <a:ext cx="829945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020888" y="228600"/>
            <a:ext cx="5102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>
                <a:solidFill>
                  <a:srgbClr val="CC3300"/>
                </a:solidFill>
                <a:latin typeface="Comic Sans MS" pitchFamily="66" charset="0"/>
                <a:ea typeface="MS PGothic" pitchFamily="34" charset="-128"/>
              </a:rPr>
              <a:t>Segnalazione paracrina</a:t>
            </a:r>
          </a:p>
        </p:txBody>
      </p:sp>
      <p:sp>
        <p:nvSpPr>
          <p:cNvPr id="131075" name="Text Box 4"/>
          <p:cNvSpPr txBox="1">
            <a:spLocks noChangeArrowheads="1"/>
          </p:cNvSpPr>
          <p:nvPr/>
        </p:nvSpPr>
        <p:spPr bwMode="auto">
          <a:xfrm>
            <a:off x="304800" y="5334000"/>
            <a:ext cx="8474075" cy="10064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itchFamily="34" charset="-128"/>
              </a:defRPr>
            </a:lvl9pPr>
          </a:lstStyle>
          <a:p>
            <a:pPr algn="just">
              <a:defRPr/>
            </a:pPr>
            <a:r>
              <a:rPr lang="it-IT" altLang="it-IT" sz="3000" dirty="0">
                <a:latin typeface="Comic Sans MS" pitchFamily="66" charset="0"/>
              </a:rPr>
              <a:t>Il segnale </a:t>
            </a:r>
            <a:r>
              <a:rPr lang="it-IT" altLang="ja-JP" sz="3000" dirty="0">
                <a:latin typeface="Comic Sans MS" pitchFamily="66" charset="0"/>
              </a:rPr>
              <a:t>viene secreto e trasportato alle cellule bersaglio che sono molto vicine</a:t>
            </a:r>
            <a:endParaRPr lang="it-IT" altLang="it-IT" sz="30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5106</TotalTime>
  <Words>1499</Words>
  <Application>Microsoft Office PowerPoint</Application>
  <PresentationFormat>Presentazione su schermo (4:3)</PresentationFormat>
  <Paragraphs>311</Paragraphs>
  <Slides>80</Slides>
  <Notes>33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80</vt:i4>
      </vt:variant>
    </vt:vector>
  </HeadingPairs>
  <TitlesOfParts>
    <vt:vector size="89" baseType="lpstr">
      <vt:lpstr>Arial</vt:lpstr>
      <vt:lpstr>Comic Sans MS</vt:lpstr>
      <vt:lpstr>Helvetica</vt:lpstr>
      <vt:lpstr>Symbol</vt:lpstr>
      <vt:lpstr>Times</vt:lpstr>
      <vt:lpstr>Times New Roman</vt:lpstr>
      <vt:lpstr>Wingdings</vt:lpstr>
      <vt:lpstr>Struttura predefinita</vt:lpstr>
      <vt:lpstr>Image</vt:lpstr>
      <vt:lpstr>Comunicazione cellulare e trasduzione del segnale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segnali possono essere:  proteine, peptidi, aminoacidi, nucleotidi, lipidi, gas, zuccheri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recettori situati sulla superficie della cellula possono essere di vario tipo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1. Recettori con attività chinasica intrinseca</vt:lpstr>
      <vt:lpstr>Presentazione standard di PowerPoint</vt:lpstr>
      <vt:lpstr>Trasduzione del segnale</vt:lpstr>
      <vt:lpstr>Presentazione standard di PowerPoint</vt:lpstr>
      <vt:lpstr>Presentazione standard di PowerPoint</vt:lpstr>
      <vt:lpstr>signal transduction: protein kinases</vt:lpstr>
      <vt:lpstr>signal transduction: GTPases</vt:lpstr>
      <vt:lpstr>Presentazione standard di PowerPoint</vt:lpstr>
      <vt:lpstr>Recettori accoppiati con proteine G</vt:lpstr>
      <vt:lpstr>G protein-coupled receptors</vt:lpstr>
      <vt:lpstr>Presentazione standard di PowerPoint</vt:lpstr>
      <vt:lpstr>recettori accoppiati a  PROTEINE G</vt:lpstr>
      <vt:lpstr>Presentazione standard di PowerPoint</vt:lpstr>
      <vt:lpstr>Presentazione standard di PowerPoint</vt:lpstr>
      <vt:lpstr>recettori accoppiati a  PROTEINE G</vt:lpstr>
      <vt:lpstr>Presentazione standard di PowerPoint</vt:lpstr>
      <vt:lpstr>PLC taglia un fosfolipide di membrana generando due secondi messeggeri: DAG e IP3</vt:lpstr>
      <vt:lpstr>Presentazione standard di PowerPoint</vt:lpstr>
      <vt:lpstr>Recettori con attività Tirosin-Kinasica</vt:lpstr>
      <vt:lpstr>Presentazione standard di PowerPoint</vt:lpstr>
      <vt:lpstr>Insulin Receptor Tyrosine Kinase signaling Protein Kinase B and MAPKinase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Qual è l’effetto finale della trasduzione del segnale?</vt:lpstr>
      <vt:lpstr>Presentazione standard di PowerPoint</vt:lpstr>
      <vt:lpstr>Il meccanismo di trasduzione del segnale  è coinvolto nella trasformazione tumorale</vt:lpstr>
      <vt:lpstr>Presentazione standard di PowerPoint</vt:lpstr>
      <vt:lpstr>Presentazione standard di PowerPoint</vt:lpstr>
      <vt:lpstr>Meccanismi di attivazione di Oncogeni</vt:lpstr>
      <vt:lpstr>Meccanismi di attivazione di Oncogeni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signal transduction: GTPases</vt:lpstr>
      <vt:lpstr>Presentazione standard di PowerPoint</vt:lpstr>
      <vt:lpstr>Meccanismi di attivazione di Oncogeni</vt:lpstr>
      <vt:lpstr>Presentazione standard di PowerPoint</vt:lpstr>
      <vt:lpstr>Presentazione standard di PowerPoint</vt:lpstr>
      <vt:lpstr>Meccanismi di attivazione di Oncogeni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Unimib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Comunicazione cellulare e trasduzione del segnale</dc:title>
  <dc:creator>Donatella</dc:creator>
  <cp:lastModifiedBy>Luca Mologni</cp:lastModifiedBy>
  <cp:revision>199</cp:revision>
  <dcterms:created xsi:type="dcterms:W3CDTF">2006-05-02T10:58:20Z</dcterms:created>
  <dcterms:modified xsi:type="dcterms:W3CDTF">2019-11-11T16:17:21Z</dcterms:modified>
</cp:coreProperties>
</file>