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2"/>
  </p:notesMasterIdLst>
  <p:sldIdLst>
    <p:sldId id="445" r:id="rId2"/>
    <p:sldId id="485" r:id="rId3"/>
    <p:sldId id="489" r:id="rId4"/>
    <p:sldId id="487" r:id="rId5"/>
    <p:sldId id="490" r:id="rId6"/>
    <p:sldId id="512" r:id="rId7"/>
    <p:sldId id="516" r:id="rId8"/>
    <p:sldId id="515" r:id="rId9"/>
    <p:sldId id="525" r:id="rId10"/>
    <p:sldId id="521" r:id="rId11"/>
    <p:sldId id="513" r:id="rId12"/>
    <p:sldId id="522" r:id="rId13"/>
    <p:sldId id="538" r:id="rId14"/>
    <p:sldId id="523" r:id="rId15"/>
    <p:sldId id="524" r:id="rId16"/>
    <p:sldId id="491" r:id="rId17"/>
    <p:sldId id="526" r:id="rId18"/>
    <p:sldId id="492" r:id="rId19"/>
    <p:sldId id="495" r:id="rId20"/>
    <p:sldId id="529" r:id="rId21"/>
    <p:sldId id="530" r:id="rId22"/>
    <p:sldId id="531" r:id="rId23"/>
    <p:sldId id="532" r:id="rId24"/>
    <p:sldId id="533" r:id="rId25"/>
    <p:sldId id="535" r:id="rId26"/>
    <p:sldId id="539" r:id="rId27"/>
    <p:sldId id="537" r:id="rId28"/>
    <p:sldId id="536" r:id="rId29"/>
    <p:sldId id="540" r:id="rId30"/>
    <p:sldId id="534" r:id="rId31"/>
    <p:sldId id="502" r:id="rId32"/>
    <p:sldId id="506" r:id="rId33"/>
    <p:sldId id="434" r:id="rId34"/>
    <p:sldId id="386" r:id="rId35"/>
    <p:sldId id="329" r:id="rId36"/>
    <p:sldId id="446" r:id="rId37"/>
    <p:sldId id="448" r:id="rId38"/>
    <p:sldId id="449" r:id="rId39"/>
    <p:sldId id="453" r:id="rId40"/>
    <p:sldId id="447" r:id="rId41"/>
    <p:sldId id="541" r:id="rId42"/>
    <p:sldId id="387" r:id="rId43"/>
    <p:sldId id="373" r:id="rId44"/>
    <p:sldId id="381" r:id="rId45"/>
    <p:sldId id="542" r:id="rId46"/>
    <p:sldId id="420" r:id="rId47"/>
    <p:sldId id="391" r:id="rId48"/>
    <p:sldId id="392" r:id="rId49"/>
    <p:sldId id="394" r:id="rId50"/>
    <p:sldId id="385" r:id="rId51"/>
    <p:sldId id="395" r:id="rId52"/>
    <p:sldId id="350" r:id="rId53"/>
    <p:sldId id="375" r:id="rId54"/>
    <p:sldId id="543" r:id="rId55"/>
    <p:sldId id="544" r:id="rId56"/>
    <p:sldId id="360" r:id="rId57"/>
    <p:sldId id="415" r:id="rId58"/>
    <p:sldId id="547" r:id="rId59"/>
    <p:sldId id="548" r:id="rId60"/>
    <p:sldId id="549" r:id="rId61"/>
    <p:sldId id="545" r:id="rId62"/>
    <p:sldId id="351" r:id="rId63"/>
    <p:sldId id="352" r:id="rId64"/>
    <p:sldId id="353" r:id="rId65"/>
    <p:sldId id="354" r:id="rId66"/>
    <p:sldId id="416" r:id="rId67"/>
    <p:sldId id="418" r:id="rId68"/>
    <p:sldId id="419" r:id="rId69"/>
    <p:sldId id="355" r:id="rId70"/>
    <p:sldId id="356" r:id="rId71"/>
    <p:sldId id="357" r:id="rId72"/>
    <p:sldId id="550" r:id="rId73"/>
    <p:sldId id="435" r:id="rId74"/>
    <p:sldId id="438" r:id="rId75"/>
    <p:sldId id="398" r:id="rId76"/>
    <p:sldId id="552" r:id="rId77"/>
    <p:sldId id="551" r:id="rId78"/>
    <p:sldId id="441" r:id="rId79"/>
    <p:sldId id="553" r:id="rId80"/>
    <p:sldId id="436" r:id="rId81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8">
          <p15:clr>
            <a:srgbClr val="A4A3A4"/>
          </p15:clr>
        </p15:guide>
        <p15:guide id="2" pos="27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00"/>
    <a:srgbClr val="D4DEF8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368" y="60"/>
      </p:cViewPr>
      <p:guideLst>
        <p:guide orient="horz" pos="1968"/>
        <p:guide pos="27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29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E790CFC-AA10-4194-945B-D7024930AA0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EE6D21E-73C8-4981-9B65-3E7D6559016C}" type="slidenum">
              <a:rPr lang="it-IT" altLang="it-IT" sz="1200"/>
              <a:pPr/>
              <a:t>3</a:t>
            </a:fld>
            <a:endParaRPr lang="it-IT" altLang="it-IT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88A996E-7838-48A7-87AA-8A62607C272F}" type="slidenum">
              <a:rPr lang="it-IT" altLang="it-IT" sz="1200"/>
              <a:pPr/>
              <a:t>16</a:t>
            </a:fld>
            <a:endParaRPr lang="it-IT" altLang="it-IT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6CD6751-0A7E-4E8C-B39B-B9E3FC4FC498}" type="slidenum">
              <a:rPr lang="it-IT" altLang="it-IT" sz="1200"/>
              <a:pPr/>
              <a:t>17</a:t>
            </a:fld>
            <a:endParaRPr lang="it-IT" altLang="it-IT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E9E08E7-0597-4DBB-95E9-2D199216100C}" type="slidenum">
              <a:rPr lang="it-IT" altLang="it-IT" sz="1200"/>
              <a:pPr/>
              <a:t>18</a:t>
            </a:fld>
            <a:endParaRPr lang="it-IT" altLang="it-IT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255289F-2DBA-4897-AC3B-285BF7961D90}" type="slidenum">
              <a:rPr lang="it-IT" altLang="it-IT" sz="1200"/>
              <a:pPr/>
              <a:t>19</a:t>
            </a:fld>
            <a:endParaRPr lang="it-IT" altLang="it-IT" sz="120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8D22717-EE08-428C-894C-AD6BC87FB840}" type="slidenum">
              <a:rPr lang="en-US" altLang="it-IT" sz="1200"/>
              <a:pPr/>
              <a:t>25</a:t>
            </a:fld>
            <a:endParaRPr lang="en-US" altLang="it-IT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60AC4FC-4826-4DA2-9B73-EFF881CF3059}" type="slidenum">
              <a:rPr lang="en-US" altLang="it-IT" sz="1200"/>
              <a:pPr/>
              <a:t>26</a:t>
            </a:fld>
            <a:endParaRPr lang="en-US" altLang="it-IT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9E309E2-44A8-4CBD-9863-5D79B6F25867}" type="slidenum">
              <a:rPr lang="en-US" altLang="it-IT" sz="1200"/>
              <a:pPr/>
              <a:t>27</a:t>
            </a:fld>
            <a:endParaRPr lang="en-US" altLang="it-IT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348B85DF-F1F9-4AA0-90F5-8F67B9156FD0}" type="slidenum">
              <a:rPr lang="it-IT" altLang="it-IT" sz="1200"/>
              <a:pPr/>
              <a:t>31</a:t>
            </a:fld>
            <a:endParaRPr lang="it-IT" altLang="it-IT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A19217B-2BF8-42E8-9629-12493584343B}" type="slidenum">
              <a:rPr lang="it-IT" altLang="it-IT"/>
              <a:pPr>
                <a:spcBef>
                  <a:spcPct val="0"/>
                </a:spcBef>
              </a:pPr>
              <a:t>33</a:t>
            </a:fld>
            <a:endParaRPr lang="it-IT" altLang="it-IT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36A5F6E-3819-4A5B-8518-17BECD42E088}" type="slidenum">
              <a:rPr lang="it-IT" altLang="it-IT"/>
              <a:pPr>
                <a:spcBef>
                  <a:spcPct val="0"/>
                </a:spcBef>
              </a:pPr>
              <a:t>34</a:t>
            </a:fld>
            <a:endParaRPr lang="it-IT" altLang="it-IT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F1797D7-042F-4258-9945-F9F49DF8EF81}" type="slidenum">
              <a:rPr lang="it-IT" altLang="it-IT" sz="1200"/>
              <a:pPr/>
              <a:t>4</a:t>
            </a:fld>
            <a:endParaRPr lang="it-IT" altLang="it-IT" sz="120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982A7F5-3BCA-46AA-9D1F-5A56A195343A}" type="slidenum">
              <a:rPr lang="it-IT" altLang="it-IT"/>
              <a:pPr>
                <a:spcBef>
                  <a:spcPct val="0"/>
                </a:spcBef>
              </a:pPr>
              <a:t>35</a:t>
            </a:fld>
            <a:endParaRPr lang="it-IT" altLang="it-IT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E89DC2A-F5C7-4CF1-8723-A57D6F2009A4}" type="slidenum">
              <a:rPr lang="it-IT" altLang="it-IT"/>
              <a:pPr>
                <a:spcBef>
                  <a:spcPct val="0"/>
                </a:spcBef>
              </a:pPr>
              <a:t>41</a:t>
            </a:fld>
            <a:endParaRPr lang="it-IT" altLang="it-IT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700BF1D-FA89-4D9F-BCAA-DEC92D9E650C}" type="slidenum">
              <a:rPr lang="it-IT" altLang="it-IT"/>
              <a:pPr>
                <a:spcBef>
                  <a:spcPct val="0"/>
                </a:spcBef>
              </a:pPr>
              <a:t>42</a:t>
            </a:fld>
            <a:endParaRPr lang="it-IT" altLang="it-IT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9CD594A-6ECC-429E-90EC-12B4D5CE01A2}" type="slidenum">
              <a:rPr lang="it-IT" altLang="it-IT"/>
              <a:pPr>
                <a:spcBef>
                  <a:spcPct val="0"/>
                </a:spcBef>
              </a:pPr>
              <a:t>43</a:t>
            </a:fld>
            <a:endParaRPr lang="it-IT" altLang="it-IT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F835B57-689C-43E1-B114-D13DEBD44903}" type="slidenum">
              <a:rPr lang="it-IT" altLang="it-IT"/>
              <a:pPr>
                <a:spcBef>
                  <a:spcPct val="0"/>
                </a:spcBef>
              </a:pPr>
              <a:t>44</a:t>
            </a:fld>
            <a:endParaRPr lang="it-IT" altLang="it-IT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5EC47D6-7D47-4F86-989E-5C50B1D19DD6}" type="slidenum">
              <a:rPr lang="it-IT" altLang="it-IT"/>
              <a:pPr>
                <a:spcBef>
                  <a:spcPct val="0"/>
                </a:spcBef>
              </a:pPr>
              <a:t>46</a:t>
            </a:fld>
            <a:endParaRPr lang="it-IT" altLang="it-IT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F4DE4D1-1D57-41C7-9258-1E61C0BFC59D}" type="slidenum">
              <a:rPr lang="it-IT" altLang="it-IT"/>
              <a:pPr>
                <a:spcBef>
                  <a:spcPct val="0"/>
                </a:spcBef>
              </a:pPr>
              <a:t>47</a:t>
            </a:fld>
            <a:endParaRPr lang="it-IT" altLang="it-IT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82C7C39-3B8D-4607-9DA6-35B1F5AA17DA}" type="slidenum">
              <a:rPr lang="it-IT" altLang="it-IT"/>
              <a:pPr>
                <a:spcBef>
                  <a:spcPct val="0"/>
                </a:spcBef>
              </a:pPr>
              <a:t>48</a:t>
            </a:fld>
            <a:endParaRPr lang="it-IT" altLang="it-IT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FE9B7E7-6460-4B49-AA0A-DB781729F9B3}" type="slidenum">
              <a:rPr lang="it-IT" altLang="it-IT"/>
              <a:pPr>
                <a:spcBef>
                  <a:spcPct val="0"/>
                </a:spcBef>
              </a:pPr>
              <a:t>49</a:t>
            </a:fld>
            <a:endParaRPr lang="it-IT" altLang="it-IT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220449D-95F0-4F7D-AB67-4DEF4F2A123C}" type="slidenum">
              <a:rPr lang="it-IT" altLang="it-IT"/>
              <a:pPr>
                <a:spcBef>
                  <a:spcPct val="0"/>
                </a:spcBef>
              </a:pPr>
              <a:t>50</a:t>
            </a:fld>
            <a:endParaRPr lang="it-IT" altLang="it-IT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0F89BCB-87DB-4BFC-9D79-404177082AF8}" type="slidenum">
              <a:rPr lang="it-IT" altLang="it-IT" sz="1200"/>
              <a:pPr/>
              <a:t>5</a:t>
            </a:fld>
            <a:endParaRPr lang="it-IT" altLang="it-IT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F1BAAFA-1A52-4E35-8D0D-D6E52C03826C}" type="slidenum">
              <a:rPr lang="it-IT" altLang="it-IT"/>
              <a:pPr>
                <a:spcBef>
                  <a:spcPct val="0"/>
                </a:spcBef>
              </a:pPr>
              <a:t>51</a:t>
            </a:fld>
            <a:endParaRPr lang="it-IT" altLang="it-IT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F2A2885-913C-4112-B929-EDFE9FAAEB65}" type="slidenum">
              <a:rPr lang="it-IT" altLang="it-IT"/>
              <a:pPr>
                <a:spcBef>
                  <a:spcPct val="0"/>
                </a:spcBef>
              </a:pPr>
              <a:t>52</a:t>
            </a:fld>
            <a:endParaRPr lang="it-IT" altLang="it-IT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A959BD-142B-4C37-B2E1-82A321AB4A34}" type="slidenum">
              <a:rPr lang="it-IT" altLang="it-IT"/>
              <a:pPr>
                <a:spcBef>
                  <a:spcPct val="0"/>
                </a:spcBef>
              </a:pPr>
              <a:t>53</a:t>
            </a:fld>
            <a:endParaRPr lang="it-IT" altLang="it-IT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CDA2CF4-8C95-4C6F-8A39-B123EAC68C07}" type="slidenum">
              <a:rPr lang="en-US" altLang="it-IT">
                <a:latin typeface="Comic Sans MS" panose="030F0702030302020204" pitchFamily="66" charset="0"/>
              </a:rPr>
              <a:pPr>
                <a:spcBef>
                  <a:spcPct val="0"/>
                </a:spcBef>
              </a:pPr>
              <a:t>54</a:t>
            </a:fld>
            <a:endParaRPr lang="en-US" altLang="it-IT">
              <a:latin typeface="Comic Sans MS" panose="030F0702030302020204" pitchFamily="66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E0BE6B7-38EF-45EE-88E8-660CEE3F1439}" type="slidenum">
              <a:rPr lang="it-IT" altLang="it-IT"/>
              <a:pPr>
                <a:spcBef>
                  <a:spcPct val="0"/>
                </a:spcBef>
              </a:pPr>
              <a:t>56</a:t>
            </a:fld>
            <a:endParaRPr lang="it-IT" altLang="it-IT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3A49C9A-8A2B-4C36-80D2-41D58571B5CE}" type="slidenum">
              <a:rPr lang="it-IT" altLang="it-IT"/>
              <a:pPr>
                <a:spcBef>
                  <a:spcPct val="0"/>
                </a:spcBef>
              </a:pPr>
              <a:t>57</a:t>
            </a:fld>
            <a:endParaRPr lang="it-IT" altLang="it-IT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937722F-EB1C-4DF1-8145-7FE0813197C1}" type="slidenum">
              <a:rPr lang="it-IT" altLang="it-IT"/>
              <a:pPr>
                <a:spcBef>
                  <a:spcPct val="0"/>
                </a:spcBef>
              </a:pPr>
              <a:t>58</a:t>
            </a:fld>
            <a:endParaRPr lang="it-IT" altLang="it-IT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CD2957A-687E-4C4B-927E-7776A099D056}" type="slidenum">
              <a:rPr lang="it-IT" altLang="it-IT"/>
              <a:pPr>
                <a:spcBef>
                  <a:spcPct val="0"/>
                </a:spcBef>
              </a:pPr>
              <a:t>59</a:t>
            </a:fld>
            <a:endParaRPr lang="it-IT" altLang="it-IT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DDC410-18C4-442E-90F3-E6A84261A1B5}" type="slidenum">
              <a:rPr lang="it-IT" altLang="it-IT"/>
              <a:pPr>
                <a:spcBef>
                  <a:spcPct val="0"/>
                </a:spcBef>
              </a:pPr>
              <a:t>60</a:t>
            </a:fld>
            <a:endParaRPr lang="it-IT" altLang="it-IT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44A024-99FE-484A-864F-CF8BAA0EA1BC}" type="slidenum">
              <a:rPr lang="it-IT" altLang="it-IT"/>
              <a:pPr>
                <a:spcBef>
                  <a:spcPct val="0"/>
                </a:spcBef>
              </a:pPr>
              <a:t>61</a:t>
            </a:fld>
            <a:endParaRPr lang="it-IT" altLang="it-IT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8EAC83C-1B92-43D7-8C66-CE0B8651D342}" type="slidenum">
              <a:rPr lang="it-IT" altLang="it-IT"/>
              <a:pPr>
                <a:spcBef>
                  <a:spcPct val="0"/>
                </a:spcBef>
              </a:pPr>
              <a:t>6</a:t>
            </a:fld>
            <a:endParaRPr lang="it-IT" altLang="it-IT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7211C77-E5E3-483C-BCAE-EE8409B308C9}" type="slidenum">
              <a:rPr lang="it-IT" altLang="it-IT"/>
              <a:pPr>
                <a:spcBef>
                  <a:spcPct val="0"/>
                </a:spcBef>
              </a:pPr>
              <a:t>62</a:t>
            </a:fld>
            <a:endParaRPr lang="it-IT" altLang="it-IT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C742461-1277-47BA-8FEB-E0ED3E2098C2}" type="slidenum">
              <a:rPr lang="it-IT" altLang="it-IT"/>
              <a:pPr>
                <a:spcBef>
                  <a:spcPct val="0"/>
                </a:spcBef>
              </a:pPr>
              <a:t>63</a:t>
            </a:fld>
            <a:endParaRPr lang="it-IT" altLang="it-IT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DF56F7F-F44B-46CF-BC32-D01F6A3F7653}" type="slidenum">
              <a:rPr lang="it-IT" altLang="it-IT"/>
              <a:pPr>
                <a:spcBef>
                  <a:spcPct val="0"/>
                </a:spcBef>
              </a:pPr>
              <a:t>64</a:t>
            </a:fld>
            <a:endParaRPr lang="it-IT" altLang="it-IT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FFEA8CC-1AEA-4CAC-ADD5-A1A9CF58FEA5}" type="slidenum">
              <a:rPr lang="it-IT" altLang="it-IT"/>
              <a:pPr>
                <a:spcBef>
                  <a:spcPct val="0"/>
                </a:spcBef>
              </a:pPr>
              <a:t>65</a:t>
            </a:fld>
            <a:endParaRPr lang="it-IT" altLang="it-IT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4DCB26D-7684-4889-A9EE-79C8F93E1FF1}" type="slidenum">
              <a:rPr lang="it-IT" altLang="it-IT"/>
              <a:pPr>
                <a:spcBef>
                  <a:spcPct val="0"/>
                </a:spcBef>
              </a:pPr>
              <a:t>66</a:t>
            </a:fld>
            <a:endParaRPr lang="it-IT" altLang="it-IT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A7B91D7-8247-4717-A817-50D90EFB9495}" type="slidenum">
              <a:rPr lang="it-IT" altLang="it-IT"/>
              <a:pPr>
                <a:spcBef>
                  <a:spcPct val="0"/>
                </a:spcBef>
              </a:pPr>
              <a:t>67</a:t>
            </a:fld>
            <a:endParaRPr lang="it-IT" altLang="it-IT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C51B232-8D37-4EE2-938B-4B33D816D1F4}" type="slidenum">
              <a:rPr lang="it-IT" altLang="it-IT"/>
              <a:pPr>
                <a:spcBef>
                  <a:spcPct val="0"/>
                </a:spcBef>
              </a:pPr>
              <a:t>68</a:t>
            </a:fld>
            <a:endParaRPr lang="it-IT" altLang="it-IT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DAE53BA-03BB-470F-9031-11BAEC3C6802}" type="slidenum">
              <a:rPr lang="it-IT" altLang="it-IT"/>
              <a:pPr>
                <a:spcBef>
                  <a:spcPct val="0"/>
                </a:spcBef>
              </a:pPr>
              <a:t>69</a:t>
            </a:fld>
            <a:endParaRPr lang="it-IT" altLang="it-IT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B95E4C3-4A6E-4BB2-9EED-B2476E9A7565}" type="slidenum">
              <a:rPr lang="it-IT" altLang="it-IT"/>
              <a:pPr>
                <a:spcBef>
                  <a:spcPct val="0"/>
                </a:spcBef>
              </a:pPr>
              <a:t>70</a:t>
            </a:fld>
            <a:endParaRPr lang="it-IT" altLang="it-IT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254D71-FA41-44E4-B150-C611EE083B76}" type="slidenum">
              <a:rPr lang="it-IT" altLang="it-IT"/>
              <a:pPr>
                <a:spcBef>
                  <a:spcPct val="0"/>
                </a:spcBef>
              </a:pPr>
              <a:t>71</a:t>
            </a:fld>
            <a:endParaRPr lang="it-IT" altLang="it-IT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D622DAC-C637-4CE9-A7B0-3669F6C4DAE2}" type="slidenum">
              <a:rPr lang="it-IT" altLang="it-IT"/>
              <a:pPr>
                <a:spcBef>
                  <a:spcPct val="0"/>
                </a:spcBef>
              </a:pPr>
              <a:t>7</a:t>
            </a:fld>
            <a:endParaRPr lang="it-IT" altLang="it-IT"/>
          </a:p>
        </p:txBody>
      </p:sp>
      <p:sp>
        <p:nvSpPr>
          <p:cNvPr id="163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574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C4CF4D-987A-4C9F-B088-567B60810801}" type="slidenum">
              <a:rPr lang="it-IT" altLang="it-IT"/>
              <a:pPr>
                <a:spcBef>
                  <a:spcPct val="0"/>
                </a:spcBef>
              </a:pPr>
              <a:t>73</a:t>
            </a:fld>
            <a:endParaRPr lang="it-IT" altLang="it-IT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642900-27B0-4315-BF75-23F086DC6A0C}" type="slidenum">
              <a:rPr lang="it-IT" altLang="it-IT"/>
              <a:pPr>
                <a:spcBef>
                  <a:spcPct val="0"/>
                </a:spcBef>
              </a:pPr>
              <a:t>74</a:t>
            </a:fld>
            <a:endParaRPr lang="it-IT" altLang="it-IT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A3CDD37-3554-4C4E-8DA4-C3E878E24B95}" type="slidenum">
              <a:rPr lang="it-IT" altLang="it-IT"/>
              <a:pPr>
                <a:spcBef>
                  <a:spcPct val="0"/>
                </a:spcBef>
              </a:pPr>
              <a:t>75</a:t>
            </a:fld>
            <a:endParaRPr lang="it-IT" altLang="it-IT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780CC13-E6B1-4226-AAAC-1D47471E8793}" type="slidenum">
              <a:rPr lang="it-IT" altLang="it-IT"/>
              <a:pPr>
                <a:spcBef>
                  <a:spcPct val="0"/>
                </a:spcBef>
              </a:pPr>
              <a:t>76</a:t>
            </a:fld>
            <a:endParaRPr lang="it-IT" altLang="it-IT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8B28D58-287F-4F05-B0C1-E19185230B3A}" type="slidenum">
              <a:rPr lang="it-IT" altLang="it-IT"/>
              <a:pPr>
                <a:spcBef>
                  <a:spcPct val="0"/>
                </a:spcBef>
              </a:pPr>
              <a:t>78</a:t>
            </a:fld>
            <a:endParaRPr lang="it-IT" altLang="it-IT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E521E02-68F3-4565-B7A9-547F6B8BE80D}" type="slidenum">
              <a:rPr lang="it-IT" altLang="it-IT"/>
              <a:pPr>
                <a:spcBef>
                  <a:spcPct val="0"/>
                </a:spcBef>
              </a:pPr>
              <a:t>79</a:t>
            </a:fld>
            <a:endParaRPr lang="it-IT" altLang="it-IT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3B4ED3-111A-4A57-8BD9-50DFC37F9F84}" type="slidenum">
              <a:rPr lang="it-IT" altLang="it-IT"/>
              <a:pPr>
                <a:spcBef>
                  <a:spcPct val="0"/>
                </a:spcBef>
              </a:pPr>
              <a:t>80</a:t>
            </a:fld>
            <a:endParaRPr lang="it-IT" altLang="it-IT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4E8D42F-9808-4130-88D7-B644BF5EC3BB}" type="slidenum">
              <a:rPr lang="it-IT" altLang="it-IT"/>
              <a:pPr>
                <a:spcBef>
                  <a:spcPct val="0"/>
                </a:spcBef>
              </a:pPr>
              <a:t>8</a:t>
            </a:fld>
            <a:endParaRPr lang="it-IT" altLang="it-IT"/>
          </a:p>
        </p:txBody>
      </p:sp>
      <p:sp>
        <p:nvSpPr>
          <p:cNvPr id="184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67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7FE7B7-E41C-4F0E-9EBF-2163A0F19844}" type="slidenum">
              <a:rPr lang="it-IT" altLang="it-IT"/>
              <a:pPr>
                <a:spcBef>
                  <a:spcPct val="0"/>
                </a:spcBef>
              </a:pPr>
              <a:t>10</a:t>
            </a:fld>
            <a:endParaRPr lang="it-IT" altLang="it-IT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58F4BDA-B8B3-4C74-939D-F62F8D4C14B1}" type="slidenum">
              <a:rPr lang="it-IT" altLang="it-IT"/>
              <a:pPr>
                <a:spcBef>
                  <a:spcPct val="0"/>
                </a:spcBef>
              </a:pPr>
              <a:t>12</a:t>
            </a:fld>
            <a:endParaRPr lang="it-IT" altLang="it-IT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C068453-744A-4CE7-B768-8B24BB740514}" type="slidenum">
              <a:rPr lang="en-US" altLang="it-IT"/>
              <a:pPr>
                <a:spcBef>
                  <a:spcPct val="0"/>
                </a:spcBef>
              </a:pPr>
              <a:t>15</a:t>
            </a:fld>
            <a:endParaRPr lang="en-US" altLang="it-IT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0C4D8-47FE-4064-BBFC-AF3DED74CE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5225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FC70F-94BC-4993-8D21-947E8FA8CA1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9324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FCE3E-1C1C-4633-8F20-7AA37825F29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70593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534400" cy="1524000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2362200"/>
            <a:ext cx="4152900" cy="3581400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10100" y="2362200"/>
            <a:ext cx="4152900" cy="3581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EA7EF-8847-4369-B30B-05F9FD3DE298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55148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534400" cy="1524000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2362200"/>
            <a:ext cx="8458200" cy="1714500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4229100"/>
            <a:ext cx="8458200" cy="1714500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9EBCD-A182-4B64-8829-40DF93CB1E20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9649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72850-F296-4F51-9DCB-C25130EAC7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43567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114FB-54DD-499C-BF4B-4A50AF77C62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4863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8BF01-B452-4964-9C9D-F360A97A082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66571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6EC8B-7F3A-4CE8-869F-B80212E8E12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507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C9113-0090-42B5-BAC7-AB5E0CD1CF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2239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84C5D-E0B8-40D7-B91A-3C851D14A7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9271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28432-6C2A-4F68-B21E-EBF4227CEBC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14798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CEF73-03FC-4E04-9902-CB232C02D49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1213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Click to edit Master text styles</a:t>
            </a:r>
          </a:p>
          <a:p>
            <a:pPr lvl="1"/>
            <a:r>
              <a:rPr lang="it-IT" altLang="it-IT" smtClean="0"/>
              <a:t>Second level</a:t>
            </a:r>
          </a:p>
          <a:p>
            <a:pPr lvl="2"/>
            <a:r>
              <a:rPr lang="it-IT" altLang="it-IT" smtClean="0"/>
              <a:t>Third level</a:t>
            </a:r>
          </a:p>
          <a:p>
            <a:pPr lvl="3"/>
            <a:r>
              <a:rPr lang="it-IT" altLang="it-IT" smtClean="0"/>
              <a:t>Fourth level</a:t>
            </a:r>
          </a:p>
          <a:p>
            <a:pPr lvl="4"/>
            <a:r>
              <a:rPr lang="it-IT" altLang="it-IT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4B1F0F98-E63A-49AD-B72E-7E8ECBBEC6E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png"/><Relationship Id="rId4" Type="http://schemas.openxmlformats.org/officeDocument/2006/relationships/oleObject" Target="../embeddings/oleObject1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3.png"/><Relationship Id="rId4" Type="http://schemas.openxmlformats.org/officeDocument/2006/relationships/oleObject" Target="../embeddings/oleObject2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4.png"/><Relationship Id="rId4" Type="http://schemas.openxmlformats.org/officeDocument/2006/relationships/oleObject" Target="../embeddings/oleObject3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8.png"/><Relationship Id="rId4" Type="http://schemas.openxmlformats.org/officeDocument/2006/relationships/oleObject" Target="../embeddings/oleObject4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40.png"/><Relationship Id="rId4" Type="http://schemas.openxmlformats.org/officeDocument/2006/relationships/oleObject" Target="../embeddings/oleObject6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2.png"/><Relationship Id="rId4" Type="http://schemas.openxmlformats.org/officeDocument/2006/relationships/oleObject" Target="../embeddings/oleObject8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44.png"/><Relationship Id="rId4" Type="http://schemas.openxmlformats.org/officeDocument/2006/relationships/oleObject" Target="../embeddings/oleObject10.bin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7.png"/><Relationship Id="rId4" Type="http://schemas.openxmlformats.org/officeDocument/2006/relationships/oleObject" Target="../embeddings/oleObject1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49.png"/><Relationship Id="rId4" Type="http://schemas.openxmlformats.org/officeDocument/2006/relationships/oleObject" Target="../embeddings/oleObject14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51.png"/><Relationship Id="rId4" Type="http://schemas.openxmlformats.org/officeDocument/2006/relationships/oleObject" Target="../embeddings/oleObject16.bin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isultati immagini per d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628"/>
            <a:ext cx="9220200" cy="68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152400"/>
            <a:ext cx="9144000" cy="1470025"/>
          </a:xfrm>
        </p:spPr>
        <p:txBody>
          <a:bodyPr/>
          <a:lstStyle/>
          <a:p>
            <a:pPr>
              <a:defRPr/>
            </a:pPr>
            <a:r>
              <a:rPr lang="it-IT" sz="4800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Il </a:t>
            </a:r>
            <a:r>
              <a:rPr lang="it-IT" sz="4800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DNA</a:t>
            </a:r>
            <a:br>
              <a:rPr lang="it-IT" sz="4800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</a:br>
            <a:r>
              <a:rPr lang="it-IT" sz="4800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organizzazione e </a:t>
            </a:r>
            <a:r>
              <a:rPr lang="it-IT" sz="4800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replicazione</a:t>
            </a:r>
            <a:endParaRPr lang="it-IT" sz="4800" dirty="0">
              <a:solidFill>
                <a:schemeClr val="bg1"/>
              </a:solidFill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F09-3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845300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14288" y="4879975"/>
            <a:ext cx="91440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ja-JP" sz="2000">
                <a:latin typeface="Arial" panose="020B0604020202020204" pitchFamily="34" charset="0"/>
              </a:rPr>
              <a:t>La fibra di 30 nm risulta dall’avvolgimento ad elica (struttura a solenoide) della fibra di 10nm. Ogni giro è formato da sei nucleosomi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it-IT" sz="1800">
                <a:solidFill>
                  <a:srgbClr val="000099"/>
                </a:solidFill>
                <a:latin typeface="Arial" panose="020B0604020202020204" pitchFamily="34" charset="0"/>
              </a:rPr>
              <a:t>LA FIBRA DI 30 nm RAPPRESENTA LA STRUTTURA PRINCIPALE DELLA CROMATINA INTERFASICA E DEL CROMOSOMA MITOTICO</a:t>
            </a:r>
            <a:endParaRPr lang="it-IT" altLang="it-IT" sz="160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0" y="228600"/>
            <a:ext cx="4953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0000"/>
                </a:solidFill>
                <a:ea typeface="+mj-ea"/>
                <a:cs typeface="+mj-cs"/>
              </a:rPr>
              <a:t>Il </a:t>
            </a:r>
            <a:r>
              <a:rPr lang="en-US" sz="4000" dirty="0" err="1" smtClean="0">
                <a:solidFill>
                  <a:srgbClr val="FF0000"/>
                </a:solidFill>
                <a:ea typeface="+mj-ea"/>
                <a:cs typeface="+mj-cs"/>
              </a:rPr>
              <a:t>solenoide</a:t>
            </a:r>
            <a:endParaRPr lang="en-US" sz="3600" dirty="0" smtClean="0">
              <a:latin typeface="Helvetica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195638"/>
            <a:ext cx="6400800" cy="354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8" b="65517"/>
          <a:stretch>
            <a:fillRect/>
          </a:stretch>
        </p:blipFill>
        <p:spPr bwMode="auto">
          <a:xfrm>
            <a:off x="4191000" y="1206500"/>
            <a:ext cx="3324225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CasellaDiTesto 1"/>
          <p:cNvSpPr txBox="1">
            <a:spLocks noChangeArrowheads="1"/>
          </p:cNvSpPr>
          <p:nvPr/>
        </p:nvSpPr>
        <p:spPr bwMode="auto">
          <a:xfrm>
            <a:off x="304800" y="76200"/>
            <a:ext cx="44196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it-IT" altLang="it-IT" sz="3600">
                <a:latin typeface="Arial" panose="020B0604020202020204" pitchFamily="34" charset="0"/>
                <a:cs typeface="Arial" panose="020B0604020202020204" pitchFamily="34" charset="0"/>
              </a:rPr>
              <a:t>COMPATTAMENTO DELLA CROMATINA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04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"/>
            <a:ext cx="45307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3292475" cy="25542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it-IT" sz="3200">
                <a:latin typeface="Times" panose="02020603050405020304" pitchFamily="18" charset="0"/>
              </a:rPr>
              <a:t>Multiple Levels</a:t>
            </a:r>
          </a:p>
          <a:p>
            <a:r>
              <a:rPr lang="en-US" altLang="it-IT" sz="3200">
                <a:latin typeface="Times" panose="02020603050405020304" pitchFamily="18" charset="0"/>
              </a:rPr>
              <a:t>of packing are </a:t>
            </a:r>
          </a:p>
          <a:p>
            <a:r>
              <a:rPr lang="en-US" altLang="it-IT" sz="3200">
                <a:latin typeface="Times" panose="02020603050405020304" pitchFamily="18" charset="0"/>
              </a:rPr>
              <a:t>required to fit the </a:t>
            </a:r>
          </a:p>
          <a:p>
            <a:r>
              <a:rPr lang="en-US" altLang="it-IT" sz="3200">
                <a:latin typeface="Times" panose="02020603050405020304" pitchFamily="18" charset="0"/>
              </a:rPr>
              <a:t>DNA into the cell</a:t>
            </a:r>
          </a:p>
          <a:p>
            <a:r>
              <a:rPr lang="en-US" altLang="it-IT" sz="3200">
                <a:latin typeface="Times" panose="02020603050405020304" pitchFamily="18" charset="0"/>
              </a:rPr>
              <a:t>nucleus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isultati immagini per hist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"/>
            <a:ext cx="67818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371725" y="169863"/>
            <a:ext cx="55022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800">
                <a:latin typeface="Arial" panose="020B0604020202020204" pitchFamily="34" charset="0"/>
              </a:rPr>
              <a:t>DNA è impaccato nella cromatina</a:t>
            </a:r>
          </a:p>
        </p:txBody>
      </p:sp>
      <p:sp>
        <p:nvSpPr>
          <p:cNvPr id="26627" name="Line 3"/>
          <p:cNvSpPr>
            <a:spLocks noChangeShapeType="1"/>
          </p:cNvSpPr>
          <p:nvPr/>
        </p:nvSpPr>
        <p:spPr bwMode="auto">
          <a:xfrm flipH="1">
            <a:off x="2514600" y="838200"/>
            <a:ext cx="12954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963613" y="1720850"/>
            <a:ext cx="2976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it-IT">
                <a:latin typeface="Arial" panose="020B0604020202020204" pitchFamily="34" charset="0"/>
              </a:rPr>
              <a:t>Procarioti:</a:t>
            </a:r>
            <a:r>
              <a:rPr lang="en-US" altLang="it-IT" u="sng">
                <a:latin typeface="Arial" panose="020B0604020202020204" pitchFamily="34" charset="0"/>
              </a:rPr>
              <a:t> nucleoide</a:t>
            </a:r>
            <a:endParaRPr lang="en-US" altLang="it-IT">
              <a:latin typeface="Arial" panose="020B0604020202020204" pitchFamily="34" charset="0"/>
            </a:endParaRPr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5791200" y="762000"/>
            <a:ext cx="9906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4953000" y="1722438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it-IT">
                <a:latin typeface="Arial" panose="020B0604020202020204" pitchFamily="34" charset="0"/>
              </a:rPr>
              <a:t>Eucarioti: cromosomi</a:t>
            </a:r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0"/>
            <a:ext cx="30670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3754438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6248400" y="1192213"/>
            <a:ext cx="27432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003300"/>
                </a:solidFill>
                <a:latin typeface="Arial" panose="020B0604020202020204" pitchFamily="34" charset="0"/>
              </a:rPr>
              <a:t>I </a:t>
            </a:r>
            <a:r>
              <a:rPr lang="en-US" altLang="it-IT" sz="2400" b="1" i="1">
                <a:solidFill>
                  <a:srgbClr val="003300"/>
                </a:solidFill>
                <a:latin typeface="Arial" panose="020B0604020202020204" pitchFamily="34" charset="0"/>
              </a:rPr>
              <a:t>cromosomi</a:t>
            </a:r>
            <a:r>
              <a:rPr lang="en-US" altLang="it-IT" sz="2400">
                <a:solidFill>
                  <a:srgbClr val="003300"/>
                </a:solidFill>
                <a:latin typeface="Arial" panose="020B0604020202020204" pitchFamily="34" charset="0"/>
              </a:rPr>
              <a:t> possono suddividersi in una parte superiore ed una inferiore, </a:t>
            </a:r>
            <a:endParaRPr lang="it-IT" altLang="it-IT" sz="2400">
              <a:solidFill>
                <a:srgbClr val="0033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003300"/>
                </a:solidFill>
                <a:latin typeface="Arial" panose="020B0604020202020204" pitchFamily="34" charset="0"/>
              </a:rPr>
              <a:t>chiamate "braccia", separate dal </a:t>
            </a:r>
            <a:r>
              <a:rPr lang="en-US" altLang="it-IT" sz="2800" b="1">
                <a:solidFill>
                  <a:srgbClr val="FF0000"/>
                </a:solidFill>
                <a:latin typeface="Arial" panose="020B0604020202020204" pitchFamily="34" charset="0"/>
              </a:rPr>
              <a:t>centromero</a:t>
            </a:r>
            <a:r>
              <a:rPr lang="en-US" altLang="it-IT" sz="2400">
                <a:solidFill>
                  <a:srgbClr val="003300"/>
                </a:solidFill>
                <a:latin typeface="Arial" panose="020B0604020202020204" pitchFamily="34" charset="0"/>
              </a:rPr>
              <a:t>. </a:t>
            </a:r>
            <a:endParaRPr lang="it-IT" altLang="it-IT" sz="2400">
              <a:solidFill>
                <a:srgbClr val="0033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003300"/>
                </a:solidFill>
                <a:latin typeface="Arial" panose="020B0604020202020204" pitchFamily="34" charset="0"/>
              </a:rPr>
              <a:t>Il braccio più corto del cromosoma è detto </a:t>
            </a:r>
            <a:r>
              <a:rPr lang="en-US" altLang="it-IT" sz="2800" b="1">
                <a:solidFill>
                  <a:srgbClr val="003300"/>
                </a:solidFill>
                <a:latin typeface="Arial" panose="020B0604020202020204" pitchFamily="34" charset="0"/>
              </a:rPr>
              <a:t>"</a:t>
            </a:r>
            <a:r>
              <a:rPr lang="en-US" altLang="it-IT" sz="2800" b="1" i="1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en-US" altLang="it-IT" sz="2800" b="1">
                <a:solidFill>
                  <a:srgbClr val="003300"/>
                </a:solidFill>
                <a:latin typeface="Arial" panose="020B0604020202020204" pitchFamily="34" charset="0"/>
              </a:rPr>
              <a:t>"</a:t>
            </a:r>
            <a:r>
              <a:rPr lang="en-US" altLang="it-IT" sz="2400">
                <a:solidFill>
                  <a:srgbClr val="003300"/>
                </a:solidFill>
                <a:latin typeface="Arial" panose="020B0604020202020204" pitchFamily="34" charset="0"/>
              </a:rPr>
              <a:t> e quello lungo </a:t>
            </a:r>
            <a:r>
              <a:rPr lang="en-US" altLang="it-IT" sz="2800" b="1">
                <a:solidFill>
                  <a:srgbClr val="003300"/>
                </a:solidFill>
                <a:latin typeface="Arial" panose="020B0604020202020204" pitchFamily="34" charset="0"/>
              </a:rPr>
              <a:t>"</a:t>
            </a:r>
            <a:r>
              <a:rPr lang="en-US" altLang="it-IT" sz="2800" b="1" i="1">
                <a:solidFill>
                  <a:srgbClr val="FF0000"/>
                </a:solidFill>
                <a:latin typeface="Arial" panose="020B0604020202020204" pitchFamily="34" charset="0"/>
              </a:rPr>
              <a:t>q</a:t>
            </a:r>
            <a:r>
              <a:rPr lang="en-US" altLang="it-IT" sz="2800" b="1">
                <a:solidFill>
                  <a:srgbClr val="003300"/>
                </a:solidFill>
                <a:latin typeface="Arial" panose="020B0604020202020204" pitchFamily="34" charset="0"/>
              </a:rPr>
              <a:t>"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778000" y="2324100"/>
            <a:ext cx="91440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640" tIns="914112" rIns="1142640" bIns="914112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it-IT">
              <a:latin typeface="Arial" panose="020B0604020202020204" pitchFamily="34" charset="0"/>
            </a:endParaRPr>
          </a:p>
        </p:txBody>
      </p:sp>
      <p:pic>
        <p:nvPicPr>
          <p:cNvPr id="27652" name="Picture 4" descr="ideoch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17513"/>
            <a:ext cx="6021388" cy="6021387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ext Box 1026"/>
          <p:cNvSpPr txBox="1">
            <a:spLocks noChangeArrowheads="1"/>
          </p:cNvSpPr>
          <p:nvPr/>
        </p:nvSpPr>
        <p:spPr bwMode="auto">
          <a:xfrm>
            <a:off x="1133475" y="1447800"/>
            <a:ext cx="71342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4000" dirty="0">
                <a:solidFill>
                  <a:srgbClr val="CC0000"/>
                </a:solidFill>
                <a:latin typeface="Arial"/>
              </a:rPr>
              <a:t>ORGANIZZAZIONE DEI GENI</a:t>
            </a:r>
          </a:p>
        </p:txBody>
      </p:sp>
      <p:sp>
        <p:nvSpPr>
          <p:cNvPr id="29699" name="CasellaDiTesto 1"/>
          <p:cNvSpPr txBox="1">
            <a:spLocks noChangeArrowheads="1"/>
          </p:cNvSpPr>
          <p:nvPr/>
        </p:nvSpPr>
        <p:spPr bwMode="auto">
          <a:xfrm>
            <a:off x="757238" y="2667000"/>
            <a:ext cx="78867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it-IT" altLang="it-IT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it-IT" altLang="it-IT" sz="2800">
                <a:latin typeface="Arial" panose="020B0604020202020204" pitchFamily="34" charset="0"/>
                <a:cs typeface="Arial" panose="020B0604020202020204" pitchFamily="34" charset="0"/>
              </a:rPr>
              <a:t> è una unità di informazione del genoma che viene copiata (</a:t>
            </a:r>
            <a:r>
              <a:rPr lang="it-IT" altLang="it-IT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trascritta</a:t>
            </a:r>
            <a:r>
              <a:rPr lang="it-IT" altLang="it-IT" sz="2800">
                <a:latin typeface="Arial" panose="020B0604020202020204" pitchFamily="34" charset="0"/>
                <a:cs typeface="Arial" panose="020B0604020202020204" pitchFamily="34" charset="0"/>
              </a:rPr>
              <a:t>) in RNA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685800"/>
            <a:ext cx="8991600" cy="557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103725" y="2286000"/>
            <a:ext cx="630238" cy="461963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dirty="0">
                <a:solidFill>
                  <a:schemeClr val="accent2"/>
                </a:solidFill>
                <a:latin typeface="Arial"/>
              </a:rPr>
              <a:t>3%</a:t>
            </a:r>
            <a:endParaRPr lang="it-IT" dirty="0">
              <a:latin typeface="Arial"/>
            </a:endParaRPr>
          </a:p>
        </p:txBody>
      </p:sp>
      <p:grpSp>
        <p:nvGrpSpPr>
          <p:cNvPr id="31750" name="Gruppo 1"/>
          <p:cNvGrpSpPr>
            <a:grpSpLocks/>
          </p:cNvGrpSpPr>
          <p:nvPr/>
        </p:nvGrpSpPr>
        <p:grpSpPr bwMode="auto">
          <a:xfrm>
            <a:off x="1852613" y="1736725"/>
            <a:ext cx="3330575" cy="461963"/>
            <a:chOff x="1852253" y="1736725"/>
            <a:chExt cx="3331070" cy="461963"/>
          </a:xfrm>
        </p:grpSpPr>
        <p:sp>
          <p:nvSpPr>
            <p:cNvPr id="104452" name="Text Box 4"/>
            <p:cNvSpPr txBox="1">
              <a:spLocks noChangeArrowheads="1"/>
            </p:cNvSpPr>
            <p:nvPr/>
          </p:nvSpPr>
          <p:spPr bwMode="auto">
            <a:xfrm>
              <a:off x="1852253" y="1736725"/>
              <a:ext cx="800100" cy="461963"/>
            </a:xfrm>
            <a:prstGeom prst="rect">
              <a:avLst/>
            </a:prstGeom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it-IT" dirty="0">
                  <a:solidFill>
                    <a:schemeClr val="accent2"/>
                  </a:solidFill>
                  <a:latin typeface="Arial"/>
                </a:rPr>
                <a:t>30%</a:t>
              </a:r>
              <a:endParaRPr lang="it-IT" dirty="0">
                <a:latin typeface="Arial"/>
              </a:endParaRPr>
            </a:p>
          </p:txBody>
        </p:sp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4381500" y="1736725"/>
              <a:ext cx="801823" cy="461665"/>
            </a:xfrm>
            <a:prstGeom prst="rect">
              <a:avLst/>
            </a:prstGeom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it-IT" dirty="0">
                  <a:solidFill>
                    <a:schemeClr val="accent2"/>
                  </a:solidFill>
                  <a:latin typeface="Arial"/>
                </a:rPr>
                <a:t>7</a:t>
              </a:r>
              <a:r>
                <a:rPr lang="it-IT" dirty="0">
                  <a:solidFill>
                    <a:schemeClr val="accent2"/>
                  </a:solidFill>
                  <a:latin typeface="Arial"/>
                </a:rPr>
                <a:t>0</a:t>
              </a:r>
              <a:r>
                <a:rPr lang="it-IT" dirty="0">
                  <a:solidFill>
                    <a:schemeClr val="accent2"/>
                  </a:solidFill>
                  <a:latin typeface="Arial"/>
                </a:rPr>
                <a:t>%</a:t>
              </a:r>
              <a:endParaRPr lang="it-IT" dirty="0">
                <a:latin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2713"/>
            <a:ext cx="8534400" cy="838200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rgbClr val="CC0000"/>
                </a:solidFill>
                <a:cs typeface="+mj-cs"/>
              </a:rPr>
              <a:t>Procarioti</a:t>
            </a:r>
            <a:r>
              <a:rPr lang="en-US" dirty="0" smtClean="0">
                <a:solidFill>
                  <a:srgbClr val="CC0000"/>
                </a:solidFill>
                <a:cs typeface="+mj-cs"/>
              </a:rPr>
              <a:t> </a:t>
            </a:r>
            <a:r>
              <a:rPr lang="en-US" i="1" dirty="0" smtClean="0">
                <a:solidFill>
                  <a:srgbClr val="CC0000"/>
                </a:solidFill>
                <a:cs typeface="+mj-cs"/>
              </a:rPr>
              <a:t>vs</a:t>
            </a:r>
            <a:r>
              <a:rPr lang="en-US" dirty="0" smtClean="0">
                <a:solidFill>
                  <a:srgbClr val="CC0000"/>
                </a:solidFill>
                <a:cs typeface="+mj-cs"/>
              </a:rPr>
              <a:t>. </a:t>
            </a:r>
            <a:r>
              <a:rPr lang="en-US" dirty="0" err="1" smtClean="0">
                <a:solidFill>
                  <a:srgbClr val="CC0000"/>
                </a:solidFill>
                <a:cs typeface="+mj-cs"/>
              </a:rPr>
              <a:t>Eucarioti</a:t>
            </a:r>
            <a:endParaRPr lang="en-US" dirty="0" smtClean="0">
              <a:cs typeface="+mj-cs"/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7513" y="1198563"/>
            <a:ext cx="4192587" cy="462438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defRPr/>
            </a:pPr>
            <a:endParaRPr lang="it-IT" sz="2500" dirty="0" smtClean="0">
              <a:cs typeface="+mn-cs"/>
            </a:endParaRPr>
          </a:p>
          <a:p>
            <a:pPr>
              <a:lnSpc>
                <a:spcPct val="90000"/>
              </a:lnSpc>
              <a:defRPr/>
            </a:pPr>
            <a:r>
              <a:rPr lang="it-IT" sz="2500" dirty="0" smtClean="0">
                <a:cs typeface="+mn-cs"/>
              </a:rPr>
              <a:t>I geni dei procarioti sono organizzati in operoni (</a:t>
            </a:r>
            <a:r>
              <a:rPr lang="it-IT" sz="2500" dirty="0" err="1" smtClean="0">
                <a:solidFill>
                  <a:srgbClr val="FF0000"/>
                </a:solidFill>
                <a:cs typeface="+mn-cs"/>
              </a:rPr>
              <a:t>policistronici</a:t>
            </a:r>
            <a:r>
              <a:rPr lang="it-IT" sz="2500" dirty="0" smtClean="0">
                <a:cs typeface="+mn-cs"/>
              </a:rPr>
              <a:t>)</a:t>
            </a:r>
          </a:p>
          <a:p>
            <a:pPr>
              <a:lnSpc>
                <a:spcPct val="90000"/>
              </a:lnSpc>
              <a:defRPr/>
            </a:pPr>
            <a:endParaRPr lang="it-IT" sz="2500" dirty="0" smtClean="0"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lang="it-IT" sz="2500" dirty="0" smtClean="0">
              <a:cs typeface="+mn-cs"/>
            </a:endParaRPr>
          </a:p>
          <a:p>
            <a:pPr>
              <a:lnSpc>
                <a:spcPct val="90000"/>
              </a:lnSpc>
              <a:defRPr/>
            </a:pPr>
            <a:r>
              <a:rPr lang="it-IT" sz="2500" dirty="0" smtClean="0">
                <a:cs typeface="+mn-cs"/>
              </a:rPr>
              <a:t>I geni degli eucarioti sono generalmente singole unità </a:t>
            </a:r>
            <a:r>
              <a:rPr lang="it-IT" sz="2500" dirty="0" err="1" smtClean="0">
                <a:cs typeface="+mn-cs"/>
              </a:rPr>
              <a:t>trascrizionali</a:t>
            </a:r>
            <a:r>
              <a:rPr lang="it-IT" sz="2500" dirty="0" smtClean="0">
                <a:cs typeface="+mn-cs"/>
              </a:rPr>
              <a:t> (</a:t>
            </a:r>
            <a:r>
              <a:rPr lang="it-IT" sz="2500" dirty="0" err="1" smtClean="0">
                <a:solidFill>
                  <a:srgbClr val="FF0000"/>
                </a:solidFill>
                <a:cs typeface="+mn-cs"/>
              </a:rPr>
              <a:t>monocistronici</a:t>
            </a:r>
            <a:r>
              <a:rPr lang="it-IT" sz="2500" dirty="0" smtClean="0">
                <a:cs typeface="+mn-cs"/>
              </a:rPr>
              <a:t>)</a:t>
            </a:r>
            <a:endParaRPr lang="en-US" sz="2500" dirty="0" smtClean="0">
              <a:cs typeface="+mn-cs"/>
            </a:endParaRPr>
          </a:p>
        </p:txBody>
      </p:sp>
      <p:pic>
        <p:nvPicPr>
          <p:cNvPr id="33796" name="Picture 4" descr="F09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413"/>
            <a:ext cx="437038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54000"/>
            <a:ext cx="8534400" cy="1270000"/>
          </a:xfrm>
        </p:spPr>
        <p:txBody>
          <a:bodyPr/>
          <a:lstStyle/>
          <a:p>
            <a:pPr>
              <a:defRPr/>
            </a:pPr>
            <a:r>
              <a:rPr lang="it-IT" sz="3600" dirty="0" smtClean="0">
                <a:solidFill>
                  <a:srgbClr val="CC0000"/>
                </a:solidFill>
                <a:cs typeface="+mj-cs"/>
              </a:rPr>
              <a:t>Funzione dei geni negli eucarioti superiori</a:t>
            </a:r>
            <a:endParaRPr lang="en-US" sz="3600" dirty="0" smtClean="0">
              <a:cs typeface="+mj-cs"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3238" y="2635250"/>
            <a:ext cx="8107362" cy="3994150"/>
          </a:xfrm>
        </p:spPr>
        <p:txBody>
          <a:bodyPr/>
          <a:lstStyle/>
          <a:p>
            <a:pPr>
              <a:buFontTx/>
              <a:buNone/>
              <a:defRPr/>
            </a:pPr>
            <a:endParaRPr lang="it-IT" sz="2800" dirty="0" smtClean="0">
              <a:cs typeface="+mn-cs"/>
            </a:endParaRPr>
          </a:p>
          <a:p>
            <a:pPr lvl="1">
              <a:defRPr/>
            </a:pPr>
            <a:endParaRPr lang="it-IT" dirty="0" smtClean="0"/>
          </a:p>
          <a:p>
            <a:pPr>
              <a:defRPr/>
            </a:pPr>
            <a:endParaRPr lang="en-US" sz="2800" dirty="0" smtClean="0">
              <a:cs typeface="+mn-cs"/>
              <a:sym typeface="Symbol" charset="0"/>
            </a:endParaRP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914400" y="1973263"/>
            <a:ext cx="7696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it-IT" sz="2800" dirty="0">
                <a:latin typeface="Arial"/>
              </a:rPr>
              <a:t> Geni </a:t>
            </a:r>
            <a:r>
              <a:rPr lang="it-IT" sz="2800" dirty="0">
                <a:latin typeface="Arial"/>
              </a:rPr>
              <a:t>che codificano per prodotti proteici;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it-IT" sz="2800" dirty="0">
                <a:latin typeface="Arial"/>
              </a:rPr>
              <a:t> Geni </a:t>
            </a:r>
            <a:r>
              <a:rPr lang="it-IT" sz="2800" dirty="0">
                <a:latin typeface="Arial"/>
              </a:rPr>
              <a:t>che codificano per RNA non codificanti (RNA-</a:t>
            </a:r>
            <a:r>
              <a:rPr lang="it-IT" sz="2800" dirty="0" err="1">
                <a:latin typeface="Arial"/>
              </a:rPr>
              <a:t>genes</a:t>
            </a:r>
            <a:r>
              <a:rPr lang="it-IT" sz="2800" dirty="0">
                <a:latin typeface="Arial"/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Genoma</a:t>
            </a:r>
            <a:endParaRPr lang="it-IT" dirty="0">
              <a:solidFill>
                <a:srgbClr val="FF000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6147" name="Segnaposto contenuto 2"/>
          <p:cNvSpPr>
            <a:spLocks noGrp="1"/>
          </p:cNvSpPr>
          <p:nvPr>
            <p:ph idx="1"/>
          </p:nvPr>
        </p:nvSpPr>
        <p:spPr>
          <a:xfrm>
            <a:off x="685800" y="1981200"/>
            <a:ext cx="8001000" cy="4114800"/>
          </a:xfrm>
        </p:spPr>
        <p:txBody>
          <a:bodyPr/>
          <a:lstStyle/>
          <a:p>
            <a:r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t>Totalità del DNA contenuto in una cellula, organizzato in una o più molecole (</a:t>
            </a:r>
            <a:r>
              <a:rPr lang="it-IT" altLang="it-IT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cromosomi</a:t>
            </a:r>
            <a:r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it-IT" altLang="it-IT" smtClean="0">
                <a:latin typeface="Arial" panose="020B0604020202020204" pitchFamily="34" charset="0"/>
                <a:cs typeface="Arial" panose="020B0604020202020204" pitchFamily="34" charset="0"/>
              </a:rPr>
              <a:t>Depositario delle informazioni per sintetizzare RNA e proteine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/>
          <p:cNvSpPr txBox="1">
            <a:spLocks noChangeArrowheads="1"/>
          </p:cNvSpPr>
          <p:nvPr/>
        </p:nvSpPr>
        <p:spPr bwMode="auto">
          <a:xfrm>
            <a:off x="684213" y="4076700"/>
            <a:ext cx="813593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latin typeface="Comic Sans MS" panose="030F0702030302020204" pitchFamily="66" charset="0"/>
              </a:rPr>
              <a:t>AKJITJBKKOKBUOGNKOFOSKNBGNGIOHGOLNMGNRNOMBNMFKLJMKNMKCBNDJZFASBCAHBSJBHVSHBVSHJDKJNZJDNVDLIXJRIXJGMFSKCAJVNKNJZDVJNNZKLDNVJKAFRAGADJNLIBMOBNKOGMZDKMDNVLLPOPOPOIRIUHSVAGXCFCZZIDHBVSJVBJHBPZ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4800" y="254000"/>
            <a:ext cx="8534400" cy="1270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it-IT" sz="3600" kern="0" smtClean="0">
                <a:solidFill>
                  <a:srgbClr val="CC0000"/>
                </a:solidFill>
                <a:cs typeface="+mj-cs"/>
              </a:rPr>
              <a:t>Struttura dei geni negli eucarioti superiori</a:t>
            </a:r>
            <a:endParaRPr lang="en-US" sz="3600" kern="0" dirty="0" smtClean="0">
              <a:cs typeface="+mj-cs"/>
            </a:endParaRPr>
          </a:p>
        </p:txBody>
      </p:sp>
      <p:grpSp>
        <p:nvGrpSpPr>
          <p:cNvPr id="37892" name="Gruppo 12"/>
          <p:cNvGrpSpPr>
            <a:grpSpLocks/>
          </p:cNvGrpSpPr>
          <p:nvPr/>
        </p:nvGrpSpPr>
        <p:grpSpPr bwMode="auto">
          <a:xfrm>
            <a:off x="53975" y="1601788"/>
            <a:ext cx="9036050" cy="1293812"/>
            <a:chOff x="53753" y="1602432"/>
            <a:chExt cx="9036495" cy="1293168"/>
          </a:xfrm>
        </p:grpSpPr>
        <p:pic>
          <p:nvPicPr>
            <p:cNvPr id="3789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230"/>
            <a:stretch>
              <a:fillRect/>
            </a:stretch>
          </p:blipFill>
          <p:spPr bwMode="auto">
            <a:xfrm>
              <a:off x="53753" y="2553933"/>
              <a:ext cx="9036495" cy="341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4" name="CasellaDiTesto 17"/>
            <p:cNvSpPr txBox="1">
              <a:spLocks noChangeArrowheads="1"/>
            </p:cNvSpPr>
            <p:nvPr/>
          </p:nvSpPr>
          <p:spPr bwMode="auto">
            <a:xfrm>
              <a:off x="4549182" y="1602432"/>
              <a:ext cx="114165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2800"/>
                <a:t>introni</a:t>
              </a:r>
            </a:p>
          </p:txBody>
        </p:sp>
        <p:sp>
          <p:nvSpPr>
            <p:cNvPr id="37895" name="CasellaDiTesto 18"/>
            <p:cNvSpPr txBox="1">
              <a:spLocks noChangeArrowheads="1"/>
            </p:cNvSpPr>
            <p:nvPr/>
          </p:nvSpPr>
          <p:spPr bwMode="auto">
            <a:xfrm>
              <a:off x="1620224" y="1602432"/>
              <a:ext cx="94128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2800"/>
                <a:t>esoni</a:t>
              </a:r>
            </a:p>
          </p:txBody>
        </p:sp>
        <p:cxnSp>
          <p:nvCxnSpPr>
            <p:cNvPr id="20" name="Connettore 2 19"/>
            <p:cNvCxnSpPr>
              <a:stCxn id="37895" idx="2"/>
            </p:cNvCxnSpPr>
            <p:nvPr/>
          </p:nvCxnSpPr>
          <p:spPr>
            <a:xfrm>
              <a:off x="2123955" y="2064164"/>
              <a:ext cx="144470" cy="4902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/>
            <p:cNvCxnSpPr>
              <a:stCxn id="37895" idx="2"/>
            </p:cNvCxnSpPr>
            <p:nvPr/>
          </p:nvCxnSpPr>
          <p:spPr>
            <a:xfrm flipH="1">
              <a:off x="1620693" y="2064164"/>
              <a:ext cx="503262" cy="4902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/>
            <p:cNvCxnSpPr>
              <a:stCxn id="37895" idx="2"/>
            </p:cNvCxnSpPr>
            <p:nvPr/>
          </p:nvCxnSpPr>
          <p:spPr>
            <a:xfrm flipH="1">
              <a:off x="1115843" y="2064164"/>
              <a:ext cx="1008112" cy="4902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Parentesi graffa aperta 22"/>
            <p:cNvSpPr/>
            <p:nvPr/>
          </p:nvSpPr>
          <p:spPr>
            <a:xfrm rot="5400000">
              <a:off x="4931706" y="1185290"/>
              <a:ext cx="433172" cy="2305164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asellaDiTesto 15"/>
          <p:cNvSpPr txBox="1">
            <a:spLocks noChangeArrowheads="1"/>
          </p:cNvSpPr>
          <p:nvPr/>
        </p:nvSpPr>
        <p:spPr bwMode="auto">
          <a:xfrm>
            <a:off x="684213" y="4076700"/>
            <a:ext cx="813593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latin typeface="Comic Sans MS" panose="030F0702030302020204" pitchFamily="66" charset="0"/>
              </a:rPr>
              <a:t>AKJITJBKKOK</a:t>
            </a:r>
            <a:r>
              <a:rPr lang="it-IT" altLang="it-IT">
                <a:solidFill>
                  <a:srgbClr val="FF0000"/>
                </a:solidFill>
                <a:latin typeface="Comic Sans MS" panose="030F0702030302020204" pitchFamily="66" charset="0"/>
              </a:rPr>
              <a:t>BUO</a:t>
            </a:r>
            <a:r>
              <a:rPr lang="it-IT" altLang="it-IT">
                <a:latin typeface="Comic Sans MS" panose="030F0702030302020204" pitchFamily="66" charset="0"/>
              </a:rPr>
              <a:t>GNKOFOSKNBG</a:t>
            </a:r>
            <a:r>
              <a:rPr lang="it-IT" altLang="it-IT">
                <a:solidFill>
                  <a:srgbClr val="FF0000"/>
                </a:solidFill>
                <a:latin typeface="Comic Sans MS" panose="030F0702030302020204" pitchFamily="66" charset="0"/>
              </a:rPr>
              <a:t>NGIO</a:t>
            </a:r>
            <a:r>
              <a:rPr lang="it-IT" altLang="it-IT">
                <a:latin typeface="Comic Sans MS" panose="030F0702030302020204" pitchFamily="66" charset="0"/>
              </a:rPr>
              <a:t>HGOLNMGN</a:t>
            </a:r>
            <a:r>
              <a:rPr lang="it-IT" altLang="it-IT">
                <a:solidFill>
                  <a:srgbClr val="FF0000"/>
                </a:solidFill>
                <a:latin typeface="Comic Sans MS" panose="030F0702030302020204" pitchFamily="66" charset="0"/>
              </a:rPr>
              <a:t>RNO</a:t>
            </a:r>
            <a:r>
              <a:rPr lang="it-IT" altLang="it-IT">
                <a:latin typeface="Comic Sans MS" panose="030F0702030302020204" pitchFamily="66" charset="0"/>
              </a:rPr>
              <a:t>MBNMFKLJMKNMKCBNDJZFASBCAHBSJBHVSHBVSHJDKJNZJDNVDLIXJRIXJGMFSKCAJVNKNJZDVJNNZKLDNVJKAF</a:t>
            </a:r>
            <a:r>
              <a:rPr lang="it-IT" altLang="it-IT">
                <a:solidFill>
                  <a:srgbClr val="FF0000"/>
                </a:solidFill>
                <a:latin typeface="Comic Sans MS" panose="030F0702030302020204" pitchFamily="66" charset="0"/>
              </a:rPr>
              <a:t>RAGA</a:t>
            </a:r>
            <a:r>
              <a:rPr lang="it-IT" altLang="it-IT">
                <a:latin typeface="Comic Sans MS" panose="030F0702030302020204" pitchFamily="66" charset="0"/>
              </a:rPr>
              <a:t>DJNLIBMOBNKOGMZDKMDNVLLPOPOPOIRIUHSVAGXCFC</a:t>
            </a:r>
            <a:r>
              <a:rPr lang="it-IT" altLang="it-IT">
                <a:solidFill>
                  <a:srgbClr val="FF0000"/>
                </a:solidFill>
                <a:latin typeface="Comic Sans MS" panose="030F0702030302020204" pitchFamily="66" charset="0"/>
              </a:rPr>
              <a:t>ZZI</a:t>
            </a:r>
            <a:r>
              <a:rPr lang="it-IT" altLang="it-IT">
                <a:latin typeface="Comic Sans MS" panose="030F0702030302020204" pitchFamily="66" charset="0"/>
              </a:rPr>
              <a:t>DHBVSJVBJHBPZ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4800" y="254000"/>
            <a:ext cx="8534400" cy="1270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it-IT" sz="3600" kern="0" smtClean="0">
                <a:solidFill>
                  <a:srgbClr val="CC0000"/>
                </a:solidFill>
                <a:cs typeface="+mj-cs"/>
              </a:rPr>
              <a:t>Struttura dei geni negli eucarioti superiori</a:t>
            </a:r>
            <a:endParaRPr lang="en-US" sz="3600" kern="0" dirty="0" smtClean="0">
              <a:cs typeface="+mj-cs"/>
            </a:endParaRPr>
          </a:p>
        </p:txBody>
      </p:sp>
      <p:grpSp>
        <p:nvGrpSpPr>
          <p:cNvPr id="38916" name="Gruppo 12"/>
          <p:cNvGrpSpPr>
            <a:grpSpLocks/>
          </p:cNvGrpSpPr>
          <p:nvPr/>
        </p:nvGrpSpPr>
        <p:grpSpPr bwMode="auto">
          <a:xfrm>
            <a:off x="53975" y="1601788"/>
            <a:ext cx="9036050" cy="1293812"/>
            <a:chOff x="53753" y="1602432"/>
            <a:chExt cx="9036495" cy="1293168"/>
          </a:xfrm>
        </p:grpSpPr>
        <p:pic>
          <p:nvPicPr>
            <p:cNvPr id="3891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230"/>
            <a:stretch>
              <a:fillRect/>
            </a:stretch>
          </p:blipFill>
          <p:spPr bwMode="auto">
            <a:xfrm>
              <a:off x="53753" y="2553933"/>
              <a:ext cx="9036495" cy="341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18" name="CasellaDiTesto 17"/>
            <p:cNvSpPr txBox="1">
              <a:spLocks noChangeArrowheads="1"/>
            </p:cNvSpPr>
            <p:nvPr/>
          </p:nvSpPr>
          <p:spPr bwMode="auto">
            <a:xfrm>
              <a:off x="4549182" y="1602432"/>
              <a:ext cx="114165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2800"/>
                <a:t>introni</a:t>
              </a:r>
            </a:p>
          </p:txBody>
        </p:sp>
        <p:sp>
          <p:nvSpPr>
            <p:cNvPr id="38919" name="CasellaDiTesto 18"/>
            <p:cNvSpPr txBox="1">
              <a:spLocks noChangeArrowheads="1"/>
            </p:cNvSpPr>
            <p:nvPr/>
          </p:nvSpPr>
          <p:spPr bwMode="auto">
            <a:xfrm>
              <a:off x="1620224" y="1602432"/>
              <a:ext cx="94128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2800"/>
                <a:t>esoni</a:t>
              </a:r>
            </a:p>
          </p:txBody>
        </p:sp>
        <p:cxnSp>
          <p:nvCxnSpPr>
            <p:cNvPr id="20" name="Connettore 2 19"/>
            <p:cNvCxnSpPr>
              <a:stCxn id="38919" idx="2"/>
            </p:cNvCxnSpPr>
            <p:nvPr/>
          </p:nvCxnSpPr>
          <p:spPr>
            <a:xfrm>
              <a:off x="2123955" y="2064164"/>
              <a:ext cx="144470" cy="4902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/>
            <p:cNvCxnSpPr>
              <a:stCxn id="38919" idx="2"/>
            </p:cNvCxnSpPr>
            <p:nvPr/>
          </p:nvCxnSpPr>
          <p:spPr>
            <a:xfrm flipH="1">
              <a:off x="1620693" y="2064164"/>
              <a:ext cx="503262" cy="4902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/>
            <p:cNvCxnSpPr>
              <a:stCxn id="38919" idx="2"/>
            </p:cNvCxnSpPr>
            <p:nvPr/>
          </p:nvCxnSpPr>
          <p:spPr>
            <a:xfrm flipH="1">
              <a:off x="1115843" y="2064164"/>
              <a:ext cx="1008112" cy="4902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Parentesi graffa aperta 22"/>
            <p:cNvSpPr/>
            <p:nvPr/>
          </p:nvSpPr>
          <p:spPr>
            <a:xfrm rot="5400000">
              <a:off x="4931706" y="1185290"/>
              <a:ext cx="433172" cy="2305164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asellaDiTesto 15"/>
          <p:cNvSpPr txBox="1">
            <a:spLocks noChangeArrowheads="1"/>
          </p:cNvSpPr>
          <p:nvPr/>
        </p:nvSpPr>
        <p:spPr bwMode="auto">
          <a:xfrm>
            <a:off x="684213" y="4076700"/>
            <a:ext cx="813593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1"/>
                </a:solidFill>
                <a:latin typeface="Comic Sans MS" panose="030F0702030302020204" pitchFamily="66" charset="0"/>
              </a:rPr>
              <a:t>AKJITJBKKOK</a:t>
            </a:r>
            <a:r>
              <a:rPr lang="it-IT" altLang="it-IT">
                <a:solidFill>
                  <a:srgbClr val="FF0000"/>
                </a:solidFill>
                <a:latin typeface="Comic Sans MS" panose="030F0702030302020204" pitchFamily="66" charset="0"/>
              </a:rPr>
              <a:t>BUO</a:t>
            </a:r>
            <a:r>
              <a:rPr lang="it-IT" altLang="it-IT">
                <a:solidFill>
                  <a:schemeClr val="bg1"/>
                </a:solidFill>
                <a:latin typeface="Comic Sans MS" panose="030F0702030302020204" pitchFamily="66" charset="0"/>
              </a:rPr>
              <a:t>GNKOFOSKNBG</a:t>
            </a:r>
            <a:r>
              <a:rPr lang="it-IT" altLang="it-IT">
                <a:solidFill>
                  <a:srgbClr val="FF0000"/>
                </a:solidFill>
                <a:latin typeface="Comic Sans MS" panose="030F0702030302020204" pitchFamily="66" charset="0"/>
              </a:rPr>
              <a:t>NGIO</a:t>
            </a:r>
            <a:r>
              <a:rPr lang="it-IT" altLang="it-IT">
                <a:solidFill>
                  <a:schemeClr val="bg1"/>
                </a:solidFill>
                <a:latin typeface="Comic Sans MS" panose="030F0702030302020204" pitchFamily="66" charset="0"/>
              </a:rPr>
              <a:t>HGòLNMGN</a:t>
            </a:r>
            <a:r>
              <a:rPr lang="it-IT" altLang="it-IT">
                <a:solidFill>
                  <a:srgbClr val="FF0000"/>
                </a:solidFill>
                <a:latin typeface="Comic Sans MS" panose="030F0702030302020204" pitchFamily="66" charset="0"/>
              </a:rPr>
              <a:t>RNO</a:t>
            </a:r>
            <a:r>
              <a:rPr lang="it-IT" altLang="it-IT">
                <a:solidFill>
                  <a:schemeClr val="bg1"/>
                </a:solidFill>
                <a:latin typeface="Comic Sans MS" panose="030F0702030302020204" pitchFamily="66" charset="0"/>
              </a:rPr>
              <a:t>MBNMFKLJMKNMKCBNDJZFASBCAHBSJBHVSHBVSHJDKJNZJDNVDLIXJRIXJGMFSKCAJVNKNJZDVJNNZKLDNVJKAF</a:t>
            </a:r>
            <a:r>
              <a:rPr lang="it-IT" altLang="it-IT">
                <a:solidFill>
                  <a:srgbClr val="FF0000"/>
                </a:solidFill>
                <a:latin typeface="Comic Sans MS" panose="030F0702030302020204" pitchFamily="66" charset="0"/>
              </a:rPr>
              <a:t>RAGA</a:t>
            </a:r>
            <a:r>
              <a:rPr lang="it-IT" altLang="it-IT">
                <a:solidFill>
                  <a:schemeClr val="bg1"/>
                </a:solidFill>
                <a:latin typeface="Comic Sans MS" panose="030F0702030302020204" pitchFamily="66" charset="0"/>
              </a:rPr>
              <a:t>DJNLIBMOBNKOGMZDKMDNVLLPOPOPOIRIUHSVAGXCFC</a:t>
            </a:r>
            <a:r>
              <a:rPr lang="it-IT" altLang="it-IT">
                <a:solidFill>
                  <a:srgbClr val="FF0000"/>
                </a:solidFill>
                <a:latin typeface="Comic Sans MS" panose="030F0702030302020204" pitchFamily="66" charset="0"/>
              </a:rPr>
              <a:t>ZZI</a:t>
            </a:r>
            <a:r>
              <a:rPr lang="it-IT" altLang="it-IT">
                <a:solidFill>
                  <a:schemeClr val="bg1"/>
                </a:solidFill>
                <a:latin typeface="Comic Sans MS" panose="030F0702030302020204" pitchFamily="66" charset="0"/>
              </a:rPr>
              <a:t>DHBVSJVBJHBPZ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4800" y="254000"/>
            <a:ext cx="8534400" cy="1270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it-IT" sz="3600" kern="0" smtClean="0">
                <a:solidFill>
                  <a:srgbClr val="CC0000"/>
                </a:solidFill>
                <a:cs typeface="+mj-cs"/>
              </a:rPr>
              <a:t>Struttura dei geni negli eucarioti superiori</a:t>
            </a:r>
            <a:endParaRPr lang="en-US" sz="3600" kern="0" dirty="0" smtClean="0">
              <a:cs typeface="+mj-cs"/>
            </a:endParaRPr>
          </a:p>
        </p:txBody>
      </p:sp>
      <p:grpSp>
        <p:nvGrpSpPr>
          <p:cNvPr id="39940" name="Gruppo 12"/>
          <p:cNvGrpSpPr>
            <a:grpSpLocks/>
          </p:cNvGrpSpPr>
          <p:nvPr/>
        </p:nvGrpSpPr>
        <p:grpSpPr bwMode="auto">
          <a:xfrm>
            <a:off x="53975" y="1601788"/>
            <a:ext cx="9036050" cy="1293812"/>
            <a:chOff x="53753" y="1602432"/>
            <a:chExt cx="9036495" cy="1293168"/>
          </a:xfrm>
        </p:grpSpPr>
        <p:pic>
          <p:nvPicPr>
            <p:cNvPr id="3994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230"/>
            <a:stretch>
              <a:fillRect/>
            </a:stretch>
          </p:blipFill>
          <p:spPr bwMode="auto">
            <a:xfrm>
              <a:off x="53753" y="2553933"/>
              <a:ext cx="9036495" cy="341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2" name="CasellaDiTesto 17"/>
            <p:cNvSpPr txBox="1">
              <a:spLocks noChangeArrowheads="1"/>
            </p:cNvSpPr>
            <p:nvPr/>
          </p:nvSpPr>
          <p:spPr bwMode="auto">
            <a:xfrm>
              <a:off x="4549182" y="1602432"/>
              <a:ext cx="114165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2800"/>
                <a:t>introni</a:t>
              </a:r>
            </a:p>
          </p:txBody>
        </p:sp>
        <p:sp>
          <p:nvSpPr>
            <p:cNvPr id="39943" name="CasellaDiTesto 18"/>
            <p:cNvSpPr txBox="1">
              <a:spLocks noChangeArrowheads="1"/>
            </p:cNvSpPr>
            <p:nvPr/>
          </p:nvSpPr>
          <p:spPr bwMode="auto">
            <a:xfrm>
              <a:off x="1620224" y="1602432"/>
              <a:ext cx="94128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2800"/>
                <a:t>esoni</a:t>
              </a:r>
            </a:p>
          </p:txBody>
        </p:sp>
        <p:cxnSp>
          <p:nvCxnSpPr>
            <p:cNvPr id="20" name="Connettore 2 19"/>
            <p:cNvCxnSpPr>
              <a:stCxn id="39943" idx="2"/>
            </p:cNvCxnSpPr>
            <p:nvPr/>
          </p:nvCxnSpPr>
          <p:spPr>
            <a:xfrm>
              <a:off x="2123955" y="2064164"/>
              <a:ext cx="144470" cy="4902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/>
            <p:cNvCxnSpPr>
              <a:stCxn id="39943" idx="2"/>
            </p:cNvCxnSpPr>
            <p:nvPr/>
          </p:nvCxnSpPr>
          <p:spPr>
            <a:xfrm flipH="1">
              <a:off x="1620693" y="2064164"/>
              <a:ext cx="503262" cy="4902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/>
            <p:cNvCxnSpPr>
              <a:stCxn id="39943" idx="2"/>
            </p:cNvCxnSpPr>
            <p:nvPr/>
          </p:nvCxnSpPr>
          <p:spPr>
            <a:xfrm flipH="1">
              <a:off x="1115843" y="2064164"/>
              <a:ext cx="1008112" cy="4902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Parentesi graffa aperta 22"/>
            <p:cNvSpPr/>
            <p:nvPr/>
          </p:nvSpPr>
          <p:spPr>
            <a:xfrm rot="5400000">
              <a:off x="4931706" y="1185290"/>
              <a:ext cx="433172" cy="2305164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asellaDiTesto 15"/>
          <p:cNvSpPr txBox="1">
            <a:spLocks noChangeArrowheads="1"/>
          </p:cNvSpPr>
          <p:nvPr/>
        </p:nvSpPr>
        <p:spPr bwMode="auto">
          <a:xfrm>
            <a:off x="684213" y="4076700"/>
            <a:ext cx="8135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FF0000"/>
                </a:solidFill>
                <a:latin typeface="Comic Sans MS" panose="030F0702030302020204" pitchFamily="66" charset="0"/>
              </a:rPr>
              <a:t>BUONGIORNO</a:t>
            </a:r>
            <a:r>
              <a:rPr lang="it-IT" altLang="it-IT">
                <a:solidFill>
                  <a:schemeClr val="bg1"/>
                </a:solidFill>
                <a:latin typeface="Comic Sans MS" panose="030F0702030302020204" pitchFamily="66" charset="0"/>
              </a:rPr>
              <a:t>MB</a:t>
            </a:r>
            <a:r>
              <a:rPr lang="it-IT" altLang="it-IT">
                <a:solidFill>
                  <a:srgbClr val="FF0000"/>
                </a:solidFill>
                <a:latin typeface="Comic Sans MS" panose="030F0702030302020204" pitchFamily="66" charset="0"/>
              </a:rPr>
              <a:t>RAGAZZI</a:t>
            </a:r>
            <a:r>
              <a:rPr lang="it-IT" altLang="it-IT">
                <a:solidFill>
                  <a:schemeClr val="bg1"/>
                </a:solidFill>
                <a:latin typeface="Comic Sans MS" panose="030F0702030302020204" pitchFamily="66" charset="0"/>
              </a:rPr>
              <a:t>DHBVSJVBJHBPZ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4800" y="254000"/>
            <a:ext cx="8534400" cy="1270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it-IT" sz="3600" kern="0" smtClean="0">
                <a:solidFill>
                  <a:srgbClr val="CC0000"/>
                </a:solidFill>
                <a:cs typeface="+mj-cs"/>
              </a:rPr>
              <a:t>Struttura dei geni negli eucarioti superiori</a:t>
            </a:r>
            <a:endParaRPr lang="en-US" sz="3600" kern="0" dirty="0" smtClean="0">
              <a:cs typeface="+mj-cs"/>
            </a:endParaRPr>
          </a:p>
        </p:txBody>
      </p:sp>
      <p:grpSp>
        <p:nvGrpSpPr>
          <p:cNvPr id="40964" name="Gruppo 12"/>
          <p:cNvGrpSpPr>
            <a:grpSpLocks/>
          </p:cNvGrpSpPr>
          <p:nvPr/>
        </p:nvGrpSpPr>
        <p:grpSpPr bwMode="auto">
          <a:xfrm>
            <a:off x="53975" y="1601788"/>
            <a:ext cx="9036050" cy="1293812"/>
            <a:chOff x="53753" y="1602432"/>
            <a:chExt cx="9036495" cy="1293168"/>
          </a:xfrm>
        </p:grpSpPr>
        <p:pic>
          <p:nvPicPr>
            <p:cNvPr id="4096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230"/>
            <a:stretch>
              <a:fillRect/>
            </a:stretch>
          </p:blipFill>
          <p:spPr bwMode="auto">
            <a:xfrm>
              <a:off x="53753" y="2553933"/>
              <a:ext cx="9036495" cy="341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6" name="CasellaDiTesto 17"/>
            <p:cNvSpPr txBox="1">
              <a:spLocks noChangeArrowheads="1"/>
            </p:cNvSpPr>
            <p:nvPr/>
          </p:nvSpPr>
          <p:spPr bwMode="auto">
            <a:xfrm>
              <a:off x="4549182" y="1602432"/>
              <a:ext cx="114165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2800"/>
                <a:t>introni</a:t>
              </a:r>
            </a:p>
          </p:txBody>
        </p:sp>
        <p:sp>
          <p:nvSpPr>
            <p:cNvPr id="40967" name="CasellaDiTesto 18"/>
            <p:cNvSpPr txBox="1">
              <a:spLocks noChangeArrowheads="1"/>
            </p:cNvSpPr>
            <p:nvPr/>
          </p:nvSpPr>
          <p:spPr bwMode="auto">
            <a:xfrm>
              <a:off x="1620224" y="1602432"/>
              <a:ext cx="94128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2800"/>
                <a:t>esoni</a:t>
              </a:r>
            </a:p>
          </p:txBody>
        </p:sp>
        <p:cxnSp>
          <p:nvCxnSpPr>
            <p:cNvPr id="20" name="Connettore 2 19"/>
            <p:cNvCxnSpPr>
              <a:stCxn id="40967" idx="2"/>
            </p:cNvCxnSpPr>
            <p:nvPr/>
          </p:nvCxnSpPr>
          <p:spPr>
            <a:xfrm>
              <a:off x="2123955" y="2064164"/>
              <a:ext cx="144470" cy="4902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/>
            <p:cNvCxnSpPr>
              <a:stCxn id="40967" idx="2"/>
            </p:cNvCxnSpPr>
            <p:nvPr/>
          </p:nvCxnSpPr>
          <p:spPr>
            <a:xfrm flipH="1">
              <a:off x="1620693" y="2064164"/>
              <a:ext cx="503262" cy="4902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/>
            <p:cNvCxnSpPr>
              <a:stCxn id="40967" idx="2"/>
            </p:cNvCxnSpPr>
            <p:nvPr/>
          </p:nvCxnSpPr>
          <p:spPr>
            <a:xfrm flipH="1">
              <a:off x="1115843" y="2064164"/>
              <a:ext cx="1008112" cy="4902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Parentesi graffa aperta 22"/>
            <p:cNvSpPr/>
            <p:nvPr/>
          </p:nvSpPr>
          <p:spPr>
            <a:xfrm rot="5400000">
              <a:off x="4931706" y="1185290"/>
              <a:ext cx="433172" cy="2305164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uppo 7"/>
          <p:cNvGrpSpPr>
            <a:grpSpLocks/>
          </p:cNvGrpSpPr>
          <p:nvPr/>
        </p:nvGrpSpPr>
        <p:grpSpPr bwMode="auto">
          <a:xfrm>
            <a:off x="53975" y="1601788"/>
            <a:ext cx="9036050" cy="1293812"/>
            <a:chOff x="53753" y="1602432"/>
            <a:chExt cx="9036495" cy="1293168"/>
          </a:xfrm>
        </p:grpSpPr>
        <p:pic>
          <p:nvPicPr>
            <p:cNvPr id="4201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230"/>
            <a:stretch>
              <a:fillRect/>
            </a:stretch>
          </p:blipFill>
          <p:spPr bwMode="auto">
            <a:xfrm>
              <a:off x="53753" y="2553933"/>
              <a:ext cx="9036495" cy="341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12" name="CasellaDiTesto 1"/>
            <p:cNvSpPr txBox="1">
              <a:spLocks noChangeArrowheads="1"/>
            </p:cNvSpPr>
            <p:nvPr/>
          </p:nvSpPr>
          <p:spPr bwMode="auto">
            <a:xfrm>
              <a:off x="4549182" y="1602432"/>
              <a:ext cx="114165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2800"/>
                <a:t>introni</a:t>
              </a:r>
            </a:p>
          </p:txBody>
        </p:sp>
        <p:sp>
          <p:nvSpPr>
            <p:cNvPr id="42013" name="CasellaDiTesto 2"/>
            <p:cNvSpPr txBox="1">
              <a:spLocks noChangeArrowheads="1"/>
            </p:cNvSpPr>
            <p:nvPr/>
          </p:nvSpPr>
          <p:spPr bwMode="auto">
            <a:xfrm>
              <a:off x="1620224" y="1602432"/>
              <a:ext cx="94128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2800"/>
                <a:t>esoni</a:t>
              </a:r>
            </a:p>
          </p:txBody>
        </p:sp>
        <p:cxnSp>
          <p:nvCxnSpPr>
            <p:cNvPr id="10" name="Connettore 2 9"/>
            <p:cNvCxnSpPr>
              <a:stCxn id="42013" idx="2"/>
            </p:cNvCxnSpPr>
            <p:nvPr/>
          </p:nvCxnSpPr>
          <p:spPr>
            <a:xfrm>
              <a:off x="2123955" y="2064164"/>
              <a:ext cx="144470" cy="4902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/>
            <p:cNvCxnSpPr>
              <a:stCxn id="42013" idx="2"/>
            </p:cNvCxnSpPr>
            <p:nvPr/>
          </p:nvCxnSpPr>
          <p:spPr>
            <a:xfrm flipH="1">
              <a:off x="1620693" y="2064164"/>
              <a:ext cx="503262" cy="4902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/>
            <p:cNvCxnSpPr>
              <a:stCxn id="42013" idx="2"/>
            </p:cNvCxnSpPr>
            <p:nvPr/>
          </p:nvCxnSpPr>
          <p:spPr>
            <a:xfrm flipH="1">
              <a:off x="1115843" y="2064164"/>
              <a:ext cx="1008112" cy="4902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arentesi graffa aperta 14"/>
            <p:cNvSpPr/>
            <p:nvPr/>
          </p:nvSpPr>
          <p:spPr>
            <a:xfrm rot="5400000">
              <a:off x="4931706" y="1185290"/>
              <a:ext cx="433172" cy="2305164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/>
            </a:p>
          </p:txBody>
        </p:sp>
      </p:grp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4800" y="254000"/>
            <a:ext cx="8534400" cy="1270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it-IT" sz="3600" kern="0" smtClean="0">
                <a:solidFill>
                  <a:srgbClr val="CC0000"/>
                </a:solidFill>
                <a:cs typeface="+mj-cs"/>
              </a:rPr>
              <a:t>Struttura dei geni negli eucarioti superiori</a:t>
            </a:r>
            <a:endParaRPr lang="en-US" sz="3600" kern="0" dirty="0" smtClean="0">
              <a:cs typeface="+mj-cs"/>
            </a:endParaRPr>
          </a:p>
        </p:txBody>
      </p: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2063750" y="4090988"/>
            <a:ext cx="4738688" cy="188912"/>
            <a:chOff x="1547684" y="5120692"/>
            <a:chExt cx="4738449" cy="189898"/>
          </a:xfrm>
        </p:grpSpPr>
        <p:sp>
          <p:nvSpPr>
            <p:cNvPr id="41990" name="Rettangolo 3"/>
            <p:cNvSpPr>
              <a:spLocks noChangeArrowheads="1"/>
            </p:cNvSpPr>
            <p:nvPr/>
          </p:nvSpPr>
          <p:spPr bwMode="auto">
            <a:xfrm>
              <a:off x="1547684" y="5120692"/>
              <a:ext cx="342900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1991" name="Rettangolo 16"/>
            <p:cNvSpPr>
              <a:spLocks noChangeArrowheads="1"/>
            </p:cNvSpPr>
            <p:nvPr/>
          </p:nvSpPr>
          <p:spPr bwMode="auto">
            <a:xfrm>
              <a:off x="2081084" y="5120692"/>
              <a:ext cx="76200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1992" name="Rettangolo 17"/>
            <p:cNvSpPr>
              <a:spLocks noChangeArrowheads="1"/>
            </p:cNvSpPr>
            <p:nvPr/>
          </p:nvSpPr>
          <p:spPr bwMode="auto">
            <a:xfrm>
              <a:off x="3986084" y="5120692"/>
              <a:ext cx="76200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1993" name="Rettangolo 18"/>
            <p:cNvSpPr>
              <a:spLocks noChangeArrowheads="1"/>
            </p:cNvSpPr>
            <p:nvPr/>
          </p:nvSpPr>
          <p:spPr bwMode="auto">
            <a:xfrm>
              <a:off x="2316116" y="5120692"/>
              <a:ext cx="45719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1994" name="Rettangolo 19"/>
            <p:cNvSpPr>
              <a:spLocks noChangeArrowheads="1"/>
            </p:cNvSpPr>
            <p:nvPr/>
          </p:nvSpPr>
          <p:spPr bwMode="auto">
            <a:xfrm>
              <a:off x="2929890" y="5120692"/>
              <a:ext cx="45719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cxnSp>
          <p:nvCxnSpPr>
            <p:cNvPr id="6" name="Connettore diritto 5"/>
            <p:cNvCxnSpPr/>
            <p:nvPr/>
          </p:nvCxnSpPr>
          <p:spPr bwMode="auto">
            <a:xfrm>
              <a:off x="3147803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Connettore diritto 21"/>
            <p:cNvCxnSpPr/>
            <p:nvPr/>
          </p:nvCxnSpPr>
          <p:spPr bwMode="auto">
            <a:xfrm>
              <a:off x="2614430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Connettore diritto 22"/>
            <p:cNvCxnSpPr/>
            <p:nvPr/>
          </p:nvCxnSpPr>
          <p:spPr bwMode="auto">
            <a:xfrm>
              <a:off x="2462038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Connettore diritto 23"/>
            <p:cNvCxnSpPr/>
            <p:nvPr/>
          </p:nvCxnSpPr>
          <p:spPr bwMode="auto">
            <a:xfrm>
              <a:off x="2690626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nettore diritto 25"/>
            <p:cNvCxnSpPr/>
            <p:nvPr/>
          </p:nvCxnSpPr>
          <p:spPr bwMode="auto">
            <a:xfrm>
              <a:off x="2800159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2000" name="Rettangolo 26"/>
            <p:cNvSpPr>
              <a:spLocks noChangeArrowheads="1"/>
            </p:cNvSpPr>
            <p:nvPr/>
          </p:nvSpPr>
          <p:spPr bwMode="auto">
            <a:xfrm>
              <a:off x="3429000" y="5120692"/>
              <a:ext cx="152034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cxnSp>
          <p:nvCxnSpPr>
            <p:cNvPr id="28" name="Connettore diritto 27"/>
            <p:cNvCxnSpPr/>
            <p:nvPr/>
          </p:nvCxnSpPr>
          <p:spPr bwMode="auto">
            <a:xfrm>
              <a:off x="3757373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Connettore diritto 28"/>
            <p:cNvCxnSpPr/>
            <p:nvPr/>
          </p:nvCxnSpPr>
          <p:spPr bwMode="auto">
            <a:xfrm>
              <a:off x="3274797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onnettore diritto 29"/>
            <p:cNvCxnSpPr/>
            <p:nvPr/>
          </p:nvCxnSpPr>
          <p:spPr bwMode="auto">
            <a:xfrm>
              <a:off x="4214549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Connettore diritto 30"/>
            <p:cNvCxnSpPr/>
            <p:nvPr/>
          </p:nvCxnSpPr>
          <p:spPr bwMode="auto">
            <a:xfrm>
              <a:off x="4366942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Connettore diritto 31"/>
            <p:cNvCxnSpPr/>
            <p:nvPr/>
          </p:nvCxnSpPr>
          <p:spPr bwMode="auto">
            <a:xfrm>
              <a:off x="4595530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Connettore diritto 32"/>
            <p:cNvCxnSpPr/>
            <p:nvPr/>
          </p:nvCxnSpPr>
          <p:spPr bwMode="auto">
            <a:xfrm>
              <a:off x="4824119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Connettore diritto 33"/>
            <p:cNvCxnSpPr/>
            <p:nvPr/>
          </p:nvCxnSpPr>
          <p:spPr bwMode="auto">
            <a:xfrm>
              <a:off x="5281296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2008" name="Rettangolo 34"/>
            <p:cNvSpPr>
              <a:spLocks noChangeArrowheads="1"/>
            </p:cNvSpPr>
            <p:nvPr/>
          </p:nvSpPr>
          <p:spPr bwMode="auto">
            <a:xfrm>
              <a:off x="5673515" y="5120692"/>
              <a:ext cx="152034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cxnSp>
          <p:nvCxnSpPr>
            <p:cNvPr id="36" name="Connettore diritto 35"/>
            <p:cNvCxnSpPr/>
            <p:nvPr/>
          </p:nvCxnSpPr>
          <p:spPr bwMode="auto">
            <a:xfrm>
              <a:off x="6043257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2010" name="Rettangolo 36"/>
            <p:cNvSpPr>
              <a:spLocks noChangeArrowheads="1"/>
            </p:cNvSpPr>
            <p:nvPr/>
          </p:nvSpPr>
          <p:spPr bwMode="auto">
            <a:xfrm>
              <a:off x="6209933" y="5120692"/>
              <a:ext cx="76200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</p:grpSp>
      <p:sp>
        <p:nvSpPr>
          <p:cNvPr id="38" name="Rettangolo 37"/>
          <p:cNvSpPr>
            <a:spLocks noChangeArrowheads="1"/>
          </p:cNvSpPr>
          <p:nvPr/>
        </p:nvSpPr>
        <p:spPr bwMode="auto">
          <a:xfrm>
            <a:off x="2878138" y="5180013"/>
            <a:ext cx="3048000" cy="190500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asellaDiTesto 1"/>
          <p:cNvSpPr txBox="1">
            <a:spLocks noChangeArrowheads="1"/>
          </p:cNvSpPr>
          <p:nvPr/>
        </p:nvSpPr>
        <p:spPr bwMode="auto">
          <a:xfrm>
            <a:off x="614363" y="115888"/>
            <a:ext cx="7912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FF0000"/>
                </a:solidFill>
                <a:latin typeface="Segoe Script" panose="030B0504020000000003" pitchFamily="66" charset="0"/>
              </a:rPr>
              <a:t>PERCHE’ LA STRUTTURA ESONI-INTRONI ???</a:t>
            </a:r>
          </a:p>
        </p:txBody>
      </p:sp>
      <p:pic>
        <p:nvPicPr>
          <p:cNvPr id="187394" name="Picture 2" descr="Risultati immagini per lego pezz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2209800"/>
            <a:ext cx="47625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30"/>
          <a:stretch>
            <a:fillRect/>
          </a:stretch>
        </p:blipFill>
        <p:spPr bwMode="auto">
          <a:xfrm>
            <a:off x="0" y="1295400"/>
            <a:ext cx="90360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asellaDiTesto 1"/>
          <p:cNvSpPr txBox="1">
            <a:spLocks noChangeArrowheads="1"/>
          </p:cNvSpPr>
          <p:nvPr/>
        </p:nvSpPr>
        <p:spPr bwMode="auto">
          <a:xfrm>
            <a:off x="614363" y="115888"/>
            <a:ext cx="7912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FF0000"/>
                </a:solidFill>
                <a:latin typeface="Segoe Script" panose="030B0504020000000003" pitchFamily="66" charset="0"/>
              </a:rPr>
              <a:t>PERCHE’ LA STRUTTURA ESONI-INTRONI ???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30"/>
          <a:stretch>
            <a:fillRect/>
          </a:stretch>
        </p:blipFill>
        <p:spPr bwMode="auto">
          <a:xfrm>
            <a:off x="0" y="1295400"/>
            <a:ext cx="90360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0" name="Gruppo 4"/>
          <p:cNvGrpSpPr>
            <a:grpSpLocks/>
          </p:cNvGrpSpPr>
          <p:nvPr/>
        </p:nvGrpSpPr>
        <p:grpSpPr bwMode="auto">
          <a:xfrm>
            <a:off x="1981200" y="2819400"/>
            <a:ext cx="4738688" cy="190500"/>
            <a:chOff x="1547684" y="5120692"/>
            <a:chExt cx="4738449" cy="189898"/>
          </a:xfrm>
        </p:grpSpPr>
        <p:sp>
          <p:nvSpPr>
            <p:cNvPr id="45136" name="Rettangolo 5"/>
            <p:cNvSpPr>
              <a:spLocks noChangeArrowheads="1"/>
            </p:cNvSpPr>
            <p:nvPr/>
          </p:nvSpPr>
          <p:spPr bwMode="auto">
            <a:xfrm>
              <a:off x="1547684" y="5120692"/>
              <a:ext cx="342900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5137" name="Rettangolo 6"/>
            <p:cNvSpPr>
              <a:spLocks noChangeArrowheads="1"/>
            </p:cNvSpPr>
            <p:nvPr/>
          </p:nvSpPr>
          <p:spPr bwMode="auto">
            <a:xfrm>
              <a:off x="2081084" y="5120692"/>
              <a:ext cx="76200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5138" name="Rettangolo 8"/>
            <p:cNvSpPr>
              <a:spLocks noChangeArrowheads="1"/>
            </p:cNvSpPr>
            <p:nvPr/>
          </p:nvSpPr>
          <p:spPr bwMode="auto">
            <a:xfrm>
              <a:off x="3986084" y="5120692"/>
              <a:ext cx="76200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5139" name="Rettangolo 9"/>
            <p:cNvSpPr>
              <a:spLocks noChangeArrowheads="1"/>
            </p:cNvSpPr>
            <p:nvPr/>
          </p:nvSpPr>
          <p:spPr bwMode="auto">
            <a:xfrm>
              <a:off x="2316116" y="5120692"/>
              <a:ext cx="45719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5140" name="Rettangolo 10"/>
            <p:cNvSpPr>
              <a:spLocks noChangeArrowheads="1"/>
            </p:cNvSpPr>
            <p:nvPr/>
          </p:nvSpPr>
          <p:spPr bwMode="auto">
            <a:xfrm>
              <a:off x="2929890" y="5120692"/>
              <a:ext cx="45719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cxnSp>
          <p:nvCxnSpPr>
            <p:cNvPr id="12" name="Connettore diritto 11"/>
            <p:cNvCxnSpPr/>
            <p:nvPr/>
          </p:nvCxnSpPr>
          <p:spPr bwMode="auto">
            <a:xfrm>
              <a:off x="3147803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Connettore diritto 12"/>
            <p:cNvCxnSpPr/>
            <p:nvPr/>
          </p:nvCxnSpPr>
          <p:spPr bwMode="auto">
            <a:xfrm>
              <a:off x="2614430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Connettore diritto 13"/>
            <p:cNvCxnSpPr/>
            <p:nvPr/>
          </p:nvCxnSpPr>
          <p:spPr bwMode="auto">
            <a:xfrm>
              <a:off x="2462038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Connettore diritto 14"/>
            <p:cNvCxnSpPr/>
            <p:nvPr/>
          </p:nvCxnSpPr>
          <p:spPr bwMode="auto">
            <a:xfrm>
              <a:off x="2690626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Connettore diritto 15"/>
            <p:cNvCxnSpPr/>
            <p:nvPr/>
          </p:nvCxnSpPr>
          <p:spPr bwMode="auto">
            <a:xfrm>
              <a:off x="2800159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5146" name="Rettangolo 16"/>
            <p:cNvSpPr>
              <a:spLocks noChangeArrowheads="1"/>
            </p:cNvSpPr>
            <p:nvPr/>
          </p:nvSpPr>
          <p:spPr bwMode="auto">
            <a:xfrm>
              <a:off x="3429000" y="5120692"/>
              <a:ext cx="152034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cxnSp>
          <p:nvCxnSpPr>
            <p:cNvPr id="18" name="Connettore diritto 17"/>
            <p:cNvCxnSpPr/>
            <p:nvPr/>
          </p:nvCxnSpPr>
          <p:spPr bwMode="auto">
            <a:xfrm>
              <a:off x="3757373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Connettore diritto 18"/>
            <p:cNvCxnSpPr/>
            <p:nvPr/>
          </p:nvCxnSpPr>
          <p:spPr bwMode="auto">
            <a:xfrm>
              <a:off x="3274797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Connettore diritto 19"/>
            <p:cNvCxnSpPr/>
            <p:nvPr/>
          </p:nvCxnSpPr>
          <p:spPr bwMode="auto">
            <a:xfrm>
              <a:off x="4214549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nettore diritto 20"/>
            <p:cNvCxnSpPr/>
            <p:nvPr/>
          </p:nvCxnSpPr>
          <p:spPr bwMode="auto">
            <a:xfrm>
              <a:off x="4366942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Connettore diritto 21"/>
            <p:cNvCxnSpPr/>
            <p:nvPr/>
          </p:nvCxnSpPr>
          <p:spPr bwMode="auto">
            <a:xfrm>
              <a:off x="4595530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Connettore diritto 22"/>
            <p:cNvCxnSpPr/>
            <p:nvPr/>
          </p:nvCxnSpPr>
          <p:spPr bwMode="auto">
            <a:xfrm>
              <a:off x="4824119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Connettore diritto 23"/>
            <p:cNvCxnSpPr/>
            <p:nvPr/>
          </p:nvCxnSpPr>
          <p:spPr bwMode="auto">
            <a:xfrm>
              <a:off x="5281296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5154" name="Rettangolo 24"/>
            <p:cNvSpPr>
              <a:spLocks noChangeArrowheads="1"/>
            </p:cNvSpPr>
            <p:nvPr/>
          </p:nvSpPr>
          <p:spPr bwMode="auto">
            <a:xfrm>
              <a:off x="5673515" y="5120692"/>
              <a:ext cx="152034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cxnSp>
          <p:nvCxnSpPr>
            <p:cNvPr id="26" name="Connettore diritto 25"/>
            <p:cNvCxnSpPr/>
            <p:nvPr/>
          </p:nvCxnSpPr>
          <p:spPr bwMode="auto">
            <a:xfrm>
              <a:off x="6043257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5156" name="Rettangolo 26"/>
            <p:cNvSpPr>
              <a:spLocks noChangeArrowheads="1"/>
            </p:cNvSpPr>
            <p:nvPr/>
          </p:nvSpPr>
          <p:spPr bwMode="auto">
            <a:xfrm>
              <a:off x="6209933" y="5120692"/>
              <a:ext cx="76200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</p:grpSp>
      <p:grpSp>
        <p:nvGrpSpPr>
          <p:cNvPr id="28" name="Gruppo 27"/>
          <p:cNvGrpSpPr>
            <a:grpSpLocks/>
          </p:cNvGrpSpPr>
          <p:nvPr/>
        </p:nvGrpSpPr>
        <p:grpSpPr bwMode="auto">
          <a:xfrm>
            <a:off x="1982788" y="3276600"/>
            <a:ext cx="4738687" cy="190500"/>
            <a:chOff x="1547684" y="5120692"/>
            <a:chExt cx="4738449" cy="189898"/>
          </a:xfrm>
        </p:grpSpPr>
        <p:sp>
          <p:nvSpPr>
            <p:cNvPr id="45118" name="Rettangolo 28"/>
            <p:cNvSpPr>
              <a:spLocks noChangeArrowheads="1"/>
            </p:cNvSpPr>
            <p:nvPr/>
          </p:nvSpPr>
          <p:spPr bwMode="auto">
            <a:xfrm>
              <a:off x="1547684" y="5120692"/>
              <a:ext cx="342900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5119" name="Rettangolo 30"/>
            <p:cNvSpPr>
              <a:spLocks noChangeArrowheads="1"/>
            </p:cNvSpPr>
            <p:nvPr/>
          </p:nvSpPr>
          <p:spPr bwMode="auto">
            <a:xfrm>
              <a:off x="3986084" y="5120692"/>
              <a:ext cx="76200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5120" name="Rettangolo 32"/>
            <p:cNvSpPr>
              <a:spLocks noChangeArrowheads="1"/>
            </p:cNvSpPr>
            <p:nvPr/>
          </p:nvSpPr>
          <p:spPr bwMode="auto">
            <a:xfrm>
              <a:off x="2929890" y="5120692"/>
              <a:ext cx="45719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cxnSp>
          <p:nvCxnSpPr>
            <p:cNvPr id="34" name="Connettore diritto 33"/>
            <p:cNvCxnSpPr/>
            <p:nvPr/>
          </p:nvCxnSpPr>
          <p:spPr bwMode="auto">
            <a:xfrm>
              <a:off x="3147804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Connettore diritto 34"/>
            <p:cNvCxnSpPr/>
            <p:nvPr/>
          </p:nvCxnSpPr>
          <p:spPr bwMode="auto">
            <a:xfrm>
              <a:off x="2614430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Connettore diritto 36"/>
            <p:cNvCxnSpPr/>
            <p:nvPr/>
          </p:nvCxnSpPr>
          <p:spPr bwMode="auto">
            <a:xfrm>
              <a:off x="2690627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Connettore diritto 37"/>
            <p:cNvCxnSpPr/>
            <p:nvPr/>
          </p:nvCxnSpPr>
          <p:spPr bwMode="auto">
            <a:xfrm>
              <a:off x="2800158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5125" name="Rettangolo 38"/>
            <p:cNvSpPr>
              <a:spLocks noChangeArrowheads="1"/>
            </p:cNvSpPr>
            <p:nvPr/>
          </p:nvSpPr>
          <p:spPr bwMode="auto">
            <a:xfrm>
              <a:off x="3429000" y="5120692"/>
              <a:ext cx="152034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cxnSp>
          <p:nvCxnSpPr>
            <p:cNvPr id="40" name="Connettore diritto 39"/>
            <p:cNvCxnSpPr/>
            <p:nvPr/>
          </p:nvCxnSpPr>
          <p:spPr bwMode="auto">
            <a:xfrm>
              <a:off x="3757373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Connettore diritto 40"/>
            <p:cNvCxnSpPr/>
            <p:nvPr/>
          </p:nvCxnSpPr>
          <p:spPr bwMode="auto">
            <a:xfrm>
              <a:off x="3274797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Connettore diritto 41"/>
            <p:cNvCxnSpPr/>
            <p:nvPr/>
          </p:nvCxnSpPr>
          <p:spPr bwMode="auto">
            <a:xfrm>
              <a:off x="4214550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Connettore diritto 42"/>
            <p:cNvCxnSpPr/>
            <p:nvPr/>
          </p:nvCxnSpPr>
          <p:spPr bwMode="auto">
            <a:xfrm>
              <a:off x="4366942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Connettore diritto 43"/>
            <p:cNvCxnSpPr/>
            <p:nvPr/>
          </p:nvCxnSpPr>
          <p:spPr bwMode="auto">
            <a:xfrm>
              <a:off x="4595531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Connettore diritto 44"/>
            <p:cNvCxnSpPr/>
            <p:nvPr/>
          </p:nvCxnSpPr>
          <p:spPr bwMode="auto">
            <a:xfrm>
              <a:off x="4824119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Connettore diritto 45"/>
            <p:cNvCxnSpPr/>
            <p:nvPr/>
          </p:nvCxnSpPr>
          <p:spPr bwMode="auto">
            <a:xfrm>
              <a:off x="5281296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5133" name="Rettangolo 46"/>
            <p:cNvSpPr>
              <a:spLocks noChangeArrowheads="1"/>
            </p:cNvSpPr>
            <p:nvPr/>
          </p:nvSpPr>
          <p:spPr bwMode="auto">
            <a:xfrm>
              <a:off x="5673515" y="5120692"/>
              <a:ext cx="152034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cxnSp>
          <p:nvCxnSpPr>
            <p:cNvPr id="48" name="Connettore diritto 47"/>
            <p:cNvCxnSpPr/>
            <p:nvPr/>
          </p:nvCxnSpPr>
          <p:spPr bwMode="auto">
            <a:xfrm>
              <a:off x="6043258" y="5120692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5135" name="Rettangolo 48"/>
            <p:cNvSpPr>
              <a:spLocks noChangeArrowheads="1"/>
            </p:cNvSpPr>
            <p:nvPr/>
          </p:nvSpPr>
          <p:spPr bwMode="auto">
            <a:xfrm>
              <a:off x="6209933" y="5120692"/>
              <a:ext cx="76200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1984375" y="3733800"/>
            <a:ext cx="4738688" cy="190500"/>
            <a:chOff x="1984248" y="3733800"/>
            <a:chExt cx="4738449" cy="189898"/>
          </a:xfrm>
        </p:grpSpPr>
        <p:sp>
          <p:nvSpPr>
            <p:cNvPr id="45098" name="Rettangolo 50"/>
            <p:cNvSpPr>
              <a:spLocks noChangeArrowheads="1"/>
            </p:cNvSpPr>
            <p:nvPr/>
          </p:nvSpPr>
          <p:spPr bwMode="auto">
            <a:xfrm>
              <a:off x="1984248" y="3733800"/>
              <a:ext cx="342900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5099" name="Rettangolo 51"/>
            <p:cNvSpPr>
              <a:spLocks noChangeArrowheads="1"/>
            </p:cNvSpPr>
            <p:nvPr/>
          </p:nvSpPr>
          <p:spPr bwMode="auto">
            <a:xfrm>
              <a:off x="2517648" y="3733800"/>
              <a:ext cx="76200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5100" name="Rettangolo 52"/>
            <p:cNvSpPr>
              <a:spLocks noChangeArrowheads="1"/>
            </p:cNvSpPr>
            <p:nvPr/>
          </p:nvSpPr>
          <p:spPr bwMode="auto">
            <a:xfrm>
              <a:off x="4422648" y="3733800"/>
              <a:ext cx="76200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5101" name="Rettangolo 53"/>
            <p:cNvSpPr>
              <a:spLocks noChangeArrowheads="1"/>
            </p:cNvSpPr>
            <p:nvPr/>
          </p:nvSpPr>
          <p:spPr bwMode="auto">
            <a:xfrm>
              <a:off x="2752680" y="3733800"/>
              <a:ext cx="45719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5102" name="Rettangolo 54"/>
            <p:cNvSpPr>
              <a:spLocks noChangeArrowheads="1"/>
            </p:cNvSpPr>
            <p:nvPr/>
          </p:nvSpPr>
          <p:spPr bwMode="auto">
            <a:xfrm>
              <a:off x="3366454" y="3733800"/>
              <a:ext cx="45719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cxnSp>
          <p:nvCxnSpPr>
            <p:cNvPr id="56" name="Connettore diritto 55"/>
            <p:cNvCxnSpPr/>
            <p:nvPr/>
          </p:nvCxnSpPr>
          <p:spPr bwMode="auto">
            <a:xfrm>
              <a:off x="3584367" y="37338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Connettore diritto 56"/>
            <p:cNvCxnSpPr/>
            <p:nvPr/>
          </p:nvCxnSpPr>
          <p:spPr bwMode="auto">
            <a:xfrm>
              <a:off x="3050994" y="37338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Connettore diritto 57"/>
            <p:cNvCxnSpPr/>
            <p:nvPr/>
          </p:nvCxnSpPr>
          <p:spPr bwMode="auto">
            <a:xfrm>
              <a:off x="2898602" y="37338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Connettore diritto 58"/>
            <p:cNvCxnSpPr/>
            <p:nvPr/>
          </p:nvCxnSpPr>
          <p:spPr bwMode="auto">
            <a:xfrm>
              <a:off x="3127190" y="37338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Connettore diritto 59"/>
            <p:cNvCxnSpPr/>
            <p:nvPr/>
          </p:nvCxnSpPr>
          <p:spPr bwMode="auto">
            <a:xfrm>
              <a:off x="3236723" y="37338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Connettore diritto 61"/>
            <p:cNvCxnSpPr/>
            <p:nvPr/>
          </p:nvCxnSpPr>
          <p:spPr bwMode="auto">
            <a:xfrm>
              <a:off x="4193937" y="37338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Connettore diritto 62"/>
            <p:cNvCxnSpPr/>
            <p:nvPr/>
          </p:nvCxnSpPr>
          <p:spPr bwMode="auto">
            <a:xfrm>
              <a:off x="3711361" y="37338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Connettore diritto 63"/>
            <p:cNvCxnSpPr/>
            <p:nvPr/>
          </p:nvCxnSpPr>
          <p:spPr bwMode="auto">
            <a:xfrm>
              <a:off x="4651113" y="37338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Connettore diritto 64"/>
            <p:cNvCxnSpPr/>
            <p:nvPr/>
          </p:nvCxnSpPr>
          <p:spPr bwMode="auto">
            <a:xfrm>
              <a:off x="4803506" y="37338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Connettore diritto 65"/>
            <p:cNvCxnSpPr/>
            <p:nvPr/>
          </p:nvCxnSpPr>
          <p:spPr bwMode="auto">
            <a:xfrm>
              <a:off x="5032094" y="37338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Connettore diritto 66"/>
            <p:cNvCxnSpPr/>
            <p:nvPr/>
          </p:nvCxnSpPr>
          <p:spPr bwMode="auto">
            <a:xfrm>
              <a:off x="5260683" y="37338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Connettore diritto 67"/>
            <p:cNvCxnSpPr/>
            <p:nvPr/>
          </p:nvCxnSpPr>
          <p:spPr bwMode="auto">
            <a:xfrm>
              <a:off x="5717860" y="37338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5115" name="Rettangolo 68"/>
            <p:cNvSpPr>
              <a:spLocks noChangeArrowheads="1"/>
            </p:cNvSpPr>
            <p:nvPr/>
          </p:nvSpPr>
          <p:spPr bwMode="auto">
            <a:xfrm>
              <a:off x="6110079" y="3733800"/>
              <a:ext cx="152034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cxnSp>
          <p:nvCxnSpPr>
            <p:cNvPr id="70" name="Connettore diritto 69"/>
            <p:cNvCxnSpPr/>
            <p:nvPr/>
          </p:nvCxnSpPr>
          <p:spPr bwMode="auto">
            <a:xfrm>
              <a:off x="6479821" y="37338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5117" name="Rettangolo 70"/>
            <p:cNvSpPr>
              <a:spLocks noChangeArrowheads="1"/>
            </p:cNvSpPr>
            <p:nvPr/>
          </p:nvSpPr>
          <p:spPr bwMode="auto">
            <a:xfrm>
              <a:off x="6646497" y="3733800"/>
              <a:ext cx="76200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1985963" y="4191000"/>
            <a:ext cx="4738687" cy="190500"/>
            <a:chOff x="1985772" y="4191000"/>
            <a:chExt cx="4738449" cy="189898"/>
          </a:xfrm>
        </p:grpSpPr>
        <p:sp>
          <p:nvSpPr>
            <p:cNvPr id="45083" name="Rettangolo 72"/>
            <p:cNvSpPr>
              <a:spLocks noChangeArrowheads="1"/>
            </p:cNvSpPr>
            <p:nvPr/>
          </p:nvSpPr>
          <p:spPr bwMode="auto">
            <a:xfrm>
              <a:off x="1985772" y="4191000"/>
              <a:ext cx="342900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5084" name="Rettangolo 73"/>
            <p:cNvSpPr>
              <a:spLocks noChangeArrowheads="1"/>
            </p:cNvSpPr>
            <p:nvPr/>
          </p:nvSpPr>
          <p:spPr bwMode="auto">
            <a:xfrm>
              <a:off x="2519172" y="4191000"/>
              <a:ext cx="76200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5085" name="Rettangolo 75"/>
            <p:cNvSpPr>
              <a:spLocks noChangeArrowheads="1"/>
            </p:cNvSpPr>
            <p:nvPr/>
          </p:nvSpPr>
          <p:spPr bwMode="auto">
            <a:xfrm>
              <a:off x="2754204" y="4191000"/>
              <a:ext cx="45719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5086" name="Rettangolo 76"/>
            <p:cNvSpPr>
              <a:spLocks noChangeArrowheads="1"/>
            </p:cNvSpPr>
            <p:nvPr/>
          </p:nvSpPr>
          <p:spPr bwMode="auto">
            <a:xfrm>
              <a:off x="3367978" y="4191000"/>
              <a:ext cx="45719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cxnSp>
          <p:nvCxnSpPr>
            <p:cNvPr id="78" name="Connettore diritto 77"/>
            <p:cNvCxnSpPr/>
            <p:nvPr/>
          </p:nvCxnSpPr>
          <p:spPr bwMode="auto">
            <a:xfrm>
              <a:off x="3585892" y="41910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9" name="Connettore diritto 78"/>
            <p:cNvCxnSpPr/>
            <p:nvPr/>
          </p:nvCxnSpPr>
          <p:spPr bwMode="auto">
            <a:xfrm>
              <a:off x="3052518" y="41910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Connettore diritto 79"/>
            <p:cNvCxnSpPr/>
            <p:nvPr/>
          </p:nvCxnSpPr>
          <p:spPr bwMode="auto">
            <a:xfrm>
              <a:off x="2900126" y="41910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Connettore diritto 80"/>
            <p:cNvCxnSpPr/>
            <p:nvPr/>
          </p:nvCxnSpPr>
          <p:spPr bwMode="auto">
            <a:xfrm>
              <a:off x="3128715" y="41910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" name="Connettore diritto 81"/>
            <p:cNvCxnSpPr/>
            <p:nvPr/>
          </p:nvCxnSpPr>
          <p:spPr bwMode="auto">
            <a:xfrm>
              <a:off x="3238246" y="41910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5092" name="Rettangolo 82"/>
            <p:cNvSpPr>
              <a:spLocks noChangeArrowheads="1"/>
            </p:cNvSpPr>
            <p:nvPr/>
          </p:nvSpPr>
          <p:spPr bwMode="auto">
            <a:xfrm>
              <a:off x="3867088" y="4191000"/>
              <a:ext cx="152034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cxnSp>
          <p:nvCxnSpPr>
            <p:cNvPr id="85" name="Connettore diritto 84"/>
            <p:cNvCxnSpPr/>
            <p:nvPr/>
          </p:nvCxnSpPr>
          <p:spPr bwMode="auto">
            <a:xfrm>
              <a:off x="3712885" y="41910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0" name="Connettore diritto 89"/>
            <p:cNvCxnSpPr/>
            <p:nvPr/>
          </p:nvCxnSpPr>
          <p:spPr bwMode="auto">
            <a:xfrm>
              <a:off x="5719384" y="41910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5095" name="Rettangolo 90"/>
            <p:cNvSpPr>
              <a:spLocks noChangeArrowheads="1"/>
            </p:cNvSpPr>
            <p:nvPr/>
          </p:nvSpPr>
          <p:spPr bwMode="auto">
            <a:xfrm>
              <a:off x="6111603" y="4191000"/>
              <a:ext cx="152034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cxnSp>
          <p:nvCxnSpPr>
            <p:cNvPr id="92" name="Connettore diritto 91"/>
            <p:cNvCxnSpPr/>
            <p:nvPr/>
          </p:nvCxnSpPr>
          <p:spPr bwMode="auto">
            <a:xfrm>
              <a:off x="6481346" y="41910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5097" name="Rettangolo 92"/>
            <p:cNvSpPr>
              <a:spLocks noChangeArrowheads="1"/>
            </p:cNvSpPr>
            <p:nvPr/>
          </p:nvSpPr>
          <p:spPr bwMode="auto">
            <a:xfrm>
              <a:off x="6648021" y="4191000"/>
              <a:ext cx="76200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</p:grpSp>
      <p:grpSp>
        <p:nvGrpSpPr>
          <p:cNvPr id="116" name="Gruppo 115"/>
          <p:cNvGrpSpPr>
            <a:grpSpLocks/>
          </p:cNvGrpSpPr>
          <p:nvPr/>
        </p:nvGrpSpPr>
        <p:grpSpPr bwMode="auto">
          <a:xfrm>
            <a:off x="1987550" y="4648200"/>
            <a:ext cx="3276600" cy="190500"/>
            <a:chOff x="1987296" y="4648200"/>
            <a:chExt cx="3276600" cy="189898"/>
          </a:xfrm>
        </p:grpSpPr>
        <p:sp>
          <p:nvSpPr>
            <p:cNvPr id="45066" name="Rettangolo 94"/>
            <p:cNvSpPr>
              <a:spLocks noChangeArrowheads="1"/>
            </p:cNvSpPr>
            <p:nvPr/>
          </p:nvSpPr>
          <p:spPr bwMode="auto">
            <a:xfrm>
              <a:off x="1987296" y="4648200"/>
              <a:ext cx="342900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5067" name="Rettangolo 95"/>
            <p:cNvSpPr>
              <a:spLocks noChangeArrowheads="1"/>
            </p:cNvSpPr>
            <p:nvPr/>
          </p:nvSpPr>
          <p:spPr bwMode="auto">
            <a:xfrm>
              <a:off x="2520696" y="4648200"/>
              <a:ext cx="76200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5068" name="Rettangolo 96"/>
            <p:cNvSpPr>
              <a:spLocks noChangeArrowheads="1"/>
            </p:cNvSpPr>
            <p:nvPr/>
          </p:nvSpPr>
          <p:spPr bwMode="auto">
            <a:xfrm>
              <a:off x="4425696" y="4648200"/>
              <a:ext cx="76200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5069" name="Rettangolo 97"/>
            <p:cNvSpPr>
              <a:spLocks noChangeArrowheads="1"/>
            </p:cNvSpPr>
            <p:nvPr/>
          </p:nvSpPr>
          <p:spPr bwMode="auto">
            <a:xfrm>
              <a:off x="2755728" y="4648200"/>
              <a:ext cx="45719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5070" name="Rettangolo 98"/>
            <p:cNvSpPr>
              <a:spLocks noChangeArrowheads="1"/>
            </p:cNvSpPr>
            <p:nvPr/>
          </p:nvSpPr>
          <p:spPr bwMode="auto">
            <a:xfrm>
              <a:off x="3369502" y="4648200"/>
              <a:ext cx="45719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cxnSp>
          <p:nvCxnSpPr>
            <p:cNvPr id="100" name="Connettore diritto 99"/>
            <p:cNvCxnSpPr/>
            <p:nvPr/>
          </p:nvCxnSpPr>
          <p:spPr bwMode="auto">
            <a:xfrm>
              <a:off x="3587496" y="46482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1" name="Connettore diritto 100"/>
            <p:cNvCxnSpPr/>
            <p:nvPr/>
          </p:nvCxnSpPr>
          <p:spPr bwMode="auto">
            <a:xfrm>
              <a:off x="3054096" y="46482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2" name="Connettore diritto 101"/>
            <p:cNvCxnSpPr/>
            <p:nvPr/>
          </p:nvCxnSpPr>
          <p:spPr bwMode="auto">
            <a:xfrm>
              <a:off x="2901696" y="46482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3" name="Connettore diritto 102"/>
            <p:cNvCxnSpPr/>
            <p:nvPr/>
          </p:nvCxnSpPr>
          <p:spPr bwMode="auto">
            <a:xfrm>
              <a:off x="3130296" y="46482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4" name="Connettore diritto 103"/>
            <p:cNvCxnSpPr/>
            <p:nvPr/>
          </p:nvCxnSpPr>
          <p:spPr bwMode="auto">
            <a:xfrm>
              <a:off x="3239834" y="46482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5076" name="Rettangolo 104"/>
            <p:cNvSpPr>
              <a:spLocks noChangeArrowheads="1"/>
            </p:cNvSpPr>
            <p:nvPr/>
          </p:nvSpPr>
          <p:spPr bwMode="auto">
            <a:xfrm>
              <a:off x="3868612" y="4648200"/>
              <a:ext cx="152034" cy="189898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cxnSp>
          <p:nvCxnSpPr>
            <p:cNvPr id="106" name="Connettore diritto 105"/>
            <p:cNvCxnSpPr/>
            <p:nvPr/>
          </p:nvCxnSpPr>
          <p:spPr bwMode="auto">
            <a:xfrm>
              <a:off x="4197096" y="46482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7" name="Connettore diritto 106"/>
            <p:cNvCxnSpPr/>
            <p:nvPr/>
          </p:nvCxnSpPr>
          <p:spPr bwMode="auto">
            <a:xfrm>
              <a:off x="3714496" y="46482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8" name="Connettore diritto 107"/>
            <p:cNvCxnSpPr/>
            <p:nvPr/>
          </p:nvCxnSpPr>
          <p:spPr bwMode="auto">
            <a:xfrm>
              <a:off x="4654296" y="46482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9" name="Connettore diritto 108"/>
            <p:cNvCxnSpPr/>
            <p:nvPr/>
          </p:nvCxnSpPr>
          <p:spPr bwMode="auto">
            <a:xfrm>
              <a:off x="4806696" y="46482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0" name="Connettore diritto 109"/>
            <p:cNvCxnSpPr/>
            <p:nvPr/>
          </p:nvCxnSpPr>
          <p:spPr bwMode="auto">
            <a:xfrm>
              <a:off x="5035296" y="46482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1" name="Connettore diritto 110"/>
            <p:cNvCxnSpPr/>
            <p:nvPr/>
          </p:nvCxnSpPr>
          <p:spPr bwMode="auto">
            <a:xfrm>
              <a:off x="5263896" y="4648200"/>
              <a:ext cx="0" cy="18989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/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17" name="CasellaDiTesto 116"/>
          <p:cNvSpPr txBox="1">
            <a:spLocks noChangeArrowheads="1"/>
          </p:cNvSpPr>
          <p:nvPr/>
        </p:nvSpPr>
        <p:spPr bwMode="auto">
          <a:xfrm>
            <a:off x="369888" y="5510213"/>
            <a:ext cx="82962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/>
              <a:t>La cellula può «creare» diverse versioni di una proteina partendo dallo stesso gene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igure 6-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98600"/>
            <a:ext cx="8531225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it-IT" sz="1100"/>
              <a:t>Figure 6-27 </a:t>
            </a:r>
            <a:r>
              <a:rPr lang="en-US" altLang="it-IT" sz="1100" i="1"/>
              <a:t> Molecular Biology of the Cell</a:t>
            </a:r>
            <a:r>
              <a:rPr lang="en-US" altLang="it-IT" sz="1100"/>
              <a:t> (© Garland Science 2008)</a:t>
            </a:r>
          </a:p>
        </p:txBody>
      </p:sp>
      <p:sp>
        <p:nvSpPr>
          <p:cNvPr id="47108" name="TextBox 3"/>
          <p:cNvSpPr txBox="1">
            <a:spLocks noChangeArrowheads="1"/>
          </p:cNvSpPr>
          <p:nvPr/>
        </p:nvSpPr>
        <p:spPr bwMode="auto">
          <a:xfrm>
            <a:off x="2589213" y="692150"/>
            <a:ext cx="38893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it-IT" sz="2800" b="1">
                <a:solidFill>
                  <a:schemeClr val="accent1"/>
                </a:solidFill>
                <a:latin typeface="Calibri" panose="020F0502020204030204" pitchFamily="34" charset="0"/>
              </a:rPr>
              <a:t>SPLICING ALTERNATIVO</a:t>
            </a:r>
            <a:endParaRPr lang="it-IT" altLang="it-IT" sz="2800" b="1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47109" name="CasellaDiTesto 1"/>
          <p:cNvSpPr txBox="1">
            <a:spLocks noChangeArrowheads="1"/>
          </p:cNvSpPr>
          <p:nvPr/>
        </p:nvSpPr>
        <p:spPr bwMode="auto">
          <a:xfrm>
            <a:off x="614363" y="115888"/>
            <a:ext cx="7912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FF0000"/>
                </a:solidFill>
                <a:latin typeface="Segoe Script" panose="030B0504020000000003" pitchFamily="66" charset="0"/>
              </a:rPr>
              <a:t>PERCHE’ LA STRUTTURA ESONI-INTRONI 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Risultati immagini per EXON SHUFF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1989138"/>
            <a:ext cx="661670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3148013" y="692150"/>
            <a:ext cx="28479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it-IT" sz="2800" b="1">
                <a:solidFill>
                  <a:schemeClr val="accent1"/>
                </a:solidFill>
                <a:latin typeface="Calibri" panose="020F0502020204030204" pitchFamily="34" charset="0"/>
              </a:rPr>
              <a:t>EXON SHUFFLING</a:t>
            </a:r>
            <a:endParaRPr lang="it-IT" altLang="it-IT" sz="2800" b="1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49156" name="CasellaDiTesto 3"/>
          <p:cNvSpPr txBox="1">
            <a:spLocks noChangeArrowheads="1"/>
          </p:cNvSpPr>
          <p:nvPr/>
        </p:nvSpPr>
        <p:spPr bwMode="auto">
          <a:xfrm>
            <a:off x="614363" y="115888"/>
            <a:ext cx="7912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FF0000"/>
                </a:solidFill>
                <a:latin typeface="Segoe Script" panose="030B0504020000000003" pitchFamily="66" charset="0"/>
              </a:rPr>
              <a:t>PERCHE’ LA STRUTTURA ESONI-INTRONI ???</a:t>
            </a:r>
          </a:p>
        </p:txBody>
      </p:sp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614363" y="3322638"/>
            <a:ext cx="7615237" cy="2667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3"/>
          <p:cNvSpPr txBox="1">
            <a:spLocks noChangeArrowheads="1"/>
          </p:cNvSpPr>
          <p:nvPr/>
        </p:nvSpPr>
        <p:spPr bwMode="auto">
          <a:xfrm>
            <a:off x="3148013" y="692150"/>
            <a:ext cx="28479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it-IT" sz="2800" b="1">
                <a:solidFill>
                  <a:schemeClr val="accent1"/>
                </a:solidFill>
                <a:latin typeface="Calibri" panose="020F0502020204030204" pitchFamily="34" charset="0"/>
              </a:rPr>
              <a:t>EXON SHUFFLING</a:t>
            </a:r>
            <a:endParaRPr lang="it-IT" altLang="it-IT" sz="2800" b="1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50179" name="CasellaDiTesto 3"/>
          <p:cNvSpPr txBox="1">
            <a:spLocks noChangeArrowheads="1"/>
          </p:cNvSpPr>
          <p:nvPr/>
        </p:nvSpPr>
        <p:spPr bwMode="auto">
          <a:xfrm>
            <a:off x="614363" y="115888"/>
            <a:ext cx="7912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FF0000"/>
                </a:solidFill>
                <a:latin typeface="Segoe Script" panose="030B0504020000000003" pitchFamily="66" charset="0"/>
              </a:rPr>
              <a:t>PERCHE’ LA STRUTTURA ESONI-INTRONI ???</a:t>
            </a:r>
          </a:p>
        </p:txBody>
      </p:sp>
      <p:sp>
        <p:nvSpPr>
          <p:cNvPr id="50180" name="CasellaDiTesto 5"/>
          <p:cNvSpPr txBox="1">
            <a:spLocks noChangeArrowheads="1"/>
          </p:cNvSpPr>
          <p:nvPr/>
        </p:nvSpPr>
        <p:spPr bwMode="auto">
          <a:xfrm>
            <a:off x="1560513" y="2667000"/>
            <a:ext cx="6019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3200"/>
              <a:t>L’evoluzione può «creare» geni nuovi rimescolando gli esoni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ext Box 2"/>
          <p:cNvSpPr txBox="1">
            <a:spLocks noChangeArrowheads="1"/>
          </p:cNvSpPr>
          <p:nvPr/>
        </p:nvSpPr>
        <p:spPr bwMode="auto">
          <a:xfrm>
            <a:off x="495300" y="2257425"/>
            <a:ext cx="864870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latin typeface="Courier New" charset="0"/>
              </a:rPr>
              <a:t>Organism			Estimated size		Estimated </a:t>
            </a:r>
          </a:p>
          <a:p>
            <a:pPr eaLnBrk="1" hangingPunct="1">
              <a:defRPr/>
            </a:pPr>
            <a:r>
              <a:rPr lang="en-US" sz="1600" b="1" dirty="0">
                <a:latin typeface="Courier New" charset="0"/>
              </a:rPr>
              <a:t>							number of genes	</a:t>
            </a:r>
          </a:p>
          <a:p>
            <a:pPr eaLnBrk="1" hangingPunct="1">
              <a:defRPr/>
            </a:pPr>
            <a:r>
              <a:rPr lang="en-US" sz="1600" b="1" i="1" dirty="0">
                <a:latin typeface="Courier New" charset="0"/>
              </a:rPr>
              <a:t>H. Sapiens</a:t>
            </a:r>
            <a:r>
              <a:rPr lang="en-US" sz="1600" b="1" dirty="0">
                <a:latin typeface="Courier New" charset="0"/>
              </a:rPr>
              <a:t>			3400 million bases	32,000 	</a:t>
            </a:r>
            <a:endParaRPr lang="en-US" sz="1600" b="1" i="1" dirty="0">
              <a:latin typeface="Courier New" charset="0"/>
            </a:endParaRPr>
          </a:p>
          <a:p>
            <a:pPr eaLnBrk="1" hangingPunct="1">
              <a:defRPr/>
            </a:pPr>
            <a:r>
              <a:rPr lang="en-US" sz="1600" b="1" i="1" dirty="0">
                <a:latin typeface="Courier New" charset="0"/>
              </a:rPr>
              <a:t>M. </a:t>
            </a:r>
            <a:r>
              <a:rPr lang="en-US" sz="1600" b="1" i="1" dirty="0" err="1">
                <a:latin typeface="Courier New" charset="0"/>
              </a:rPr>
              <a:t>Musculus</a:t>
            </a:r>
            <a:r>
              <a:rPr lang="en-US" sz="1600" b="1" dirty="0">
                <a:latin typeface="Courier New" charset="0"/>
              </a:rPr>
              <a:t> (mouse) 		3000 million bases	30,000</a:t>
            </a:r>
          </a:p>
          <a:p>
            <a:pPr eaLnBrk="1" hangingPunct="1">
              <a:defRPr/>
            </a:pPr>
            <a:r>
              <a:rPr lang="en-US" sz="1600" b="1" i="1" dirty="0">
                <a:latin typeface="Courier New" charset="0"/>
              </a:rPr>
              <a:t>Drosophila</a:t>
            </a:r>
            <a:r>
              <a:rPr lang="en-US" sz="1600" b="1" dirty="0">
                <a:latin typeface="Courier New" charset="0"/>
              </a:rPr>
              <a:t> (fruit fly)		180 million bases 	14,500	</a:t>
            </a:r>
            <a:endParaRPr lang="en-US" sz="1600" b="1" i="1" dirty="0">
              <a:latin typeface="Courier New" charset="0"/>
            </a:endParaRPr>
          </a:p>
          <a:p>
            <a:pPr eaLnBrk="1" hangingPunct="1">
              <a:defRPr/>
            </a:pPr>
            <a:r>
              <a:rPr lang="en-US" sz="1600" b="1" i="1" dirty="0">
                <a:latin typeface="Courier New" charset="0"/>
              </a:rPr>
              <a:t>Arabidopsis </a:t>
            </a:r>
            <a:r>
              <a:rPr lang="en-US" sz="1600" b="1" dirty="0">
                <a:latin typeface="Courier New" charset="0"/>
              </a:rPr>
              <a:t>(plant)		100 million bases	31,400	</a:t>
            </a:r>
            <a:endParaRPr lang="en-US" sz="1600" b="1" i="1" dirty="0">
              <a:latin typeface="Courier New" charset="0"/>
            </a:endParaRPr>
          </a:p>
          <a:p>
            <a:pPr eaLnBrk="1" hangingPunct="1">
              <a:defRPr/>
            </a:pPr>
            <a:r>
              <a:rPr lang="en-US" sz="1600" b="1" i="1" dirty="0">
                <a:latin typeface="Courier New" charset="0"/>
              </a:rPr>
              <a:t>C. </a:t>
            </a:r>
            <a:r>
              <a:rPr lang="en-US" sz="1600" b="1" i="1" dirty="0" err="1">
                <a:latin typeface="Courier New" charset="0"/>
              </a:rPr>
              <a:t>elegans</a:t>
            </a:r>
            <a:r>
              <a:rPr lang="en-US" sz="1600" b="1" dirty="0">
                <a:latin typeface="Courier New" charset="0"/>
              </a:rPr>
              <a:t> (roundworm)		97 million bases 	21,000	</a:t>
            </a:r>
            <a:endParaRPr lang="en-US" sz="1600" b="1" i="1" dirty="0">
              <a:latin typeface="Courier New" charset="0"/>
            </a:endParaRPr>
          </a:p>
          <a:p>
            <a:pPr eaLnBrk="1" hangingPunct="1">
              <a:defRPr/>
            </a:pPr>
            <a:r>
              <a:rPr lang="en-US" sz="1600" b="1" i="1" dirty="0">
                <a:latin typeface="Courier New" charset="0"/>
              </a:rPr>
              <a:t>S. cerevisiae</a:t>
            </a:r>
            <a:r>
              <a:rPr lang="en-US" sz="1600" b="1" dirty="0">
                <a:latin typeface="Courier New" charset="0"/>
              </a:rPr>
              <a:t> (yeast)		</a:t>
            </a:r>
            <a:r>
              <a:rPr lang="en-US" sz="1600" b="1" dirty="0">
                <a:latin typeface="Courier New" charset="0"/>
              </a:rPr>
              <a:t>12 </a:t>
            </a:r>
            <a:r>
              <a:rPr lang="en-US" sz="1600" b="1" dirty="0">
                <a:latin typeface="Courier New" charset="0"/>
              </a:rPr>
              <a:t>million bases 	6,165	</a:t>
            </a:r>
            <a:endParaRPr lang="en-US" sz="1600" b="1" i="1" dirty="0">
              <a:latin typeface="Courier New" charset="0"/>
            </a:endParaRPr>
          </a:p>
          <a:p>
            <a:pPr eaLnBrk="1" hangingPunct="1">
              <a:defRPr/>
            </a:pPr>
            <a:r>
              <a:rPr lang="en-US" sz="1600" b="1" i="1" dirty="0">
                <a:latin typeface="Courier New" charset="0"/>
              </a:rPr>
              <a:t>E. coli</a:t>
            </a:r>
            <a:r>
              <a:rPr lang="en-US" sz="1600" b="1" dirty="0">
                <a:latin typeface="Courier New" charset="0"/>
              </a:rPr>
              <a:t> (bacteria) 		4.67 million bases 	3,237	</a:t>
            </a:r>
            <a:endParaRPr lang="en-US" sz="1400" dirty="0">
              <a:latin typeface="Courier" charset="0"/>
            </a:endParaRPr>
          </a:p>
        </p:txBody>
      </p:sp>
      <p:sp>
        <p:nvSpPr>
          <p:cNvPr id="252932" name="Text Box 4"/>
          <p:cNvSpPr txBox="1">
            <a:spLocks noChangeArrowheads="1"/>
          </p:cNvSpPr>
          <p:nvPr/>
        </p:nvSpPr>
        <p:spPr bwMode="auto">
          <a:xfrm>
            <a:off x="581025" y="371475"/>
            <a:ext cx="7993063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CC0000"/>
                </a:solidFill>
                <a:latin typeface="Arial"/>
              </a:rPr>
              <a:t>Comparative Genome Sizes of Humans and Other Organisms Studied</a:t>
            </a:r>
            <a:endParaRPr lang="en-US" sz="2800" dirty="0">
              <a:solidFill>
                <a:srgbClr val="CC0000"/>
              </a:solidFill>
              <a:latin typeface="Arial"/>
            </a:endParaRPr>
          </a:p>
          <a:p>
            <a:pPr eaLnBrk="1" hangingPunct="1">
              <a:defRPr/>
            </a:pPr>
            <a:endParaRPr lang="en-US" sz="2800" b="1" dirty="0">
              <a:solidFill>
                <a:srgbClr val="CC0000"/>
              </a:solidFill>
              <a:latin typeface="Arial"/>
            </a:endParaRPr>
          </a:p>
          <a:p>
            <a:pPr eaLnBrk="1" hangingPunct="1">
              <a:defRPr/>
            </a:pPr>
            <a:endParaRPr lang="en-US" sz="2800" dirty="0">
              <a:solidFill>
                <a:srgbClr val="CC0000"/>
              </a:solidFill>
              <a:latin typeface="Arial"/>
            </a:endParaRPr>
          </a:p>
        </p:txBody>
      </p:sp>
      <p:sp>
        <p:nvSpPr>
          <p:cNvPr id="252934" name="Rectangle 6"/>
          <p:cNvSpPr>
            <a:spLocks noChangeArrowheads="1"/>
          </p:cNvSpPr>
          <p:nvPr/>
        </p:nvSpPr>
        <p:spPr bwMode="auto">
          <a:xfrm>
            <a:off x="666750" y="1981200"/>
            <a:ext cx="7810500" cy="63500"/>
          </a:xfrm>
          <a:prstGeom prst="rect">
            <a:avLst/>
          </a:prstGeom>
          <a:gradFill rotWithShape="0">
            <a:gsLst>
              <a:gs pos="0">
                <a:srgbClr val="FF0000">
                  <a:gamma/>
                  <a:shade val="38824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38824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3"/>
          <p:cNvSpPr txBox="1">
            <a:spLocks noChangeArrowheads="1"/>
          </p:cNvSpPr>
          <p:nvPr/>
        </p:nvSpPr>
        <p:spPr bwMode="auto">
          <a:xfrm>
            <a:off x="3148013" y="692150"/>
            <a:ext cx="28479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it-IT" sz="2800" b="1">
                <a:solidFill>
                  <a:schemeClr val="accent1"/>
                </a:solidFill>
                <a:latin typeface="Calibri" panose="020F0502020204030204" pitchFamily="34" charset="0"/>
              </a:rPr>
              <a:t>EXON SHUFFLING</a:t>
            </a:r>
            <a:endParaRPr lang="it-IT" altLang="it-IT" sz="2800" b="1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51203" name="CasellaDiTesto 3"/>
          <p:cNvSpPr txBox="1">
            <a:spLocks noChangeArrowheads="1"/>
          </p:cNvSpPr>
          <p:nvPr/>
        </p:nvSpPr>
        <p:spPr bwMode="auto">
          <a:xfrm>
            <a:off x="614363" y="115888"/>
            <a:ext cx="7912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FF0000"/>
                </a:solidFill>
                <a:latin typeface="Segoe Script" panose="030B0504020000000003" pitchFamily="66" charset="0"/>
              </a:rPr>
              <a:t>PERCHE’ LA STRUTTURA ESONI-INTRONI ???</a:t>
            </a:r>
          </a:p>
        </p:txBody>
      </p:sp>
      <p:pic>
        <p:nvPicPr>
          <p:cNvPr id="51204" name="Picture 2" descr="Risultati immagini per domain shuffling anextensive blocks protein sequ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3"/>
          <a:stretch>
            <a:fillRect/>
          </a:stretch>
        </p:blipFill>
        <p:spPr bwMode="auto">
          <a:xfrm>
            <a:off x="344488" y="1501775"/>
            <a:ext cx="8478837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1295400"/>
            <a:ext cx="8926513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0" y="4679950"/>
            <a:ext cx="9144000" cy="26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it-IT" sz="2000" dirty="0">
                <a:latin typeface="Arial"/>
              </a:rPr>
              <a:t>I diversi geni di una famiglia possono accumulare mutazioni, e quindi acquisire nuove caratteristiche.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it-IT" sz="2000" dirty="0">
                <a:latin typeface="Arial"/>
              </a:rPr>
              <a:t>La globina fetale (</a:t>
            </a:r>
            <a:r>
              <a:rPr lang="it-IT" sz="2000" dirty="0">
                <a:latin typeface="Arial"/>
                <a:sym typeface="Symbol" charset="0"/>
              </a:rPr>
              <a:t>-</a:t>
            </a:r>
            <a:r>
              <a:rPr lang="it-IT" sz="2000" dirty="0" err="1">
                <a:latin typeface="Arial"/>
                <a:sym typeface="Symbol" charset="0"/>
              </a:rPr>
              <a:t>chain</a:t>
            </a:r>
            <a:r>
              <a:rPr lang="it-IT" sz="2000" dirty="0">
                <a:latin typeface="Arial"/>
                <a:sym typeface="Symbol" charset="0"/>
              </a:rPr>
              <a:t>) ha una &gt; affinità per l’ossigeno, permettendo quindi al sangue fetale di catturare  ossigeno dal sangue materno.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it-IT" sz="2000" dirty="0">
                <a:latin typeface="Arial"/>
                <a:sym typeface="Symbol" charset="0"/>
              </a:rPr>
              <a:t>Mutazioni nel promotore possono alterare il pattern di espressione.</a:t>
            </a:r>
            <a:endParaRPr lang="it-IT" sz="2000" dirty="0">
              <a:latin typeface="Arial"/>
            </a:endParaRPr>
          </a:p>
        </p:txBody>
      </p:sp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0" y="53975"/>
            <a:ext cx="9144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4000" dirty="0">
                <a:solidFill>
                  <a:srgbClr val="CC0000"/>
                </a:solidFill>
                <a:latin typeface="Arial"/>
              </a:rPr>
              <a:t>Famiglie geniche</a:t>
            </a:r>
            <a:endParaRPr lang="it-IT" sz="4000" dirty="0">
              <a:solidFill>
                <a:srgbClr val="CC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1371600" y="3279775"/>
            <a:ext cx="719138" cy="1873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9811" name="Line 3"/>
          <p:cNvSpPr>
            <a:spLocks noChangeShapeType="1"/>
          </p:cNvSpPr>
          <p:nvPr/>
        </p:nvSpPr>
        <p:spPr bwMode="auto">
          <a:xfrm>
            <a:off x="2141538" y="3398838"/>
            <a:ext cx="6445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9812" name="Line 4"/>
          <p:cNvSpPr>
            <a:spLocks noChangeShapeType="1"/>
          </p:cNvSpPr>
          <p:nvPr/>
        </p:nvSpPr>
        <p:spPr bwMode="auto">
          <a:xfrm rot="5179462" flipV="1">
            <a:off x="2786856" y="3420269"/>
            <a:ext cx="668338" cy="590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9813" name="Line 5"/>
          <p:cNvSpPr>
            <a:spLocks noChangeShapeType="1"/>
          </p:cNvSpPr>
          <p:nvPr/>
        </p:nvSpPr>
        <p:spPr bwMode="auto">
          <a:xfrm rot="21379462" flipV="1">
            <a:off x="2792413" y="2798763"/>
            <a:ext cx="668337" cy="590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3467100" y="2682875"/>
            <a:ext cx="719138" cy="1873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3467100" y="3927475"/>
            <a:ext cx="719138" cy="1873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9816" name="Line 8"/>
          <p:cNvSpPr>
            <a:spLocks noChangeShapeType="1"/>
          </p:cNvSpPr>
          <p:nvPr/>
        </p:nvSpPr>
        <p:spPr bwMode="auto">
          <a:xfrm>
            <a:off x="4229100" y="2776538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9817" name="Line 9"/>
          <p:cNvSpPr>
            <a:spLocks noChangeShapeType="1"/>
          </p:cNvSpPr>
          <p:nvPr/>
        </p:nvSpPr>
        <p:spPr bwMode="auto">
          <a:xfrm>
            <a:off x="4229100" y="405130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grpSp>
        <p:nvGrpSpPr>
          <p:cNvPr id="54282" name="Group 10"/>
          <p:cNvGrpSpPr>
            <a:grpSpLocks/>
          </p:cNvGrpSpPr>
          <p:nvPr/>
        </p:nvGrpSpPr>
        <p:grpSpPr bwMode="auto">
          <a:xfrm>
            <a:off x="4775200" y="2682875"/>
            <a:ext cx="719138" cy="187325"/>
            <a:chOff x="2272" y="2333"/>
            <a:chExt cx="453" cy="118"/>
          </a:xfrm>
        </p:grpSpPr>
        <p:sp>
          <p:nvSpPr>
            <p:cNvPr id="119819" name="Rectangle 11"/>
            <p:cNvSpPr>
              <a:spLocks noChangeArrowheads="1"/>
            </p:cNvSpPr>
            <p:nvPr/>
          </p:nvSpPr>
          <p:spPr bwMode="auto">
            <a:xfrm>
              <a:off x="2272" y="2333"/>
              <a:ext cx="453" cy="11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9820" name="Line 12"/>
            <p:cNvSpPr>
              <a:spLocks noChangeShapeType="1"/>
            </p:cNvSpPr>
            <p:nvPr/>
          </p:nvSpPr>
          <p:spPr bwMode="auto">
            <a:xfrm>
              <a:off x="2408" y="2336"/>
              <a:ext cx="0" cy="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19821" name="Line 13"/>
          <p:cNvSpPr>
            <a:spLocks noChangeShapeType="1"/>
          </p:cNvSpPr>
          <p:nvPr/>
        </p:nvSpPr>
        <p:spPr bwMode="auto">
          <a:xfrm>
            <a:off x="5511800" y="2789238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9822" name="Text Box 14"/>
          <p:cNvSpPr txBox="1">
            <a:spLocks noChangeArrowheads="1"/>
          </p:cNvSpPr>
          <p:nvPr/>
        </p:nvSpPr>
        <p:spPr bwMode="auto">
          <a:xfrm>
            <a:off x="850900" y="3462338"/>
            <a:ext cx="12414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it-IT" sz="1400" b="1" dirty="0">
                <a:solidFill>
                  <a:schemeClr val="accent2"/>
                </a:solidFill>
                <a:latin typeface="Arial"/>
              </a:rPr>
              <a:t>gene</a:t>
            </a:r>
          </a:p>
          <a:p>
            <a:pPr algn="r" eaLnBrk="1" hangingPunct="1">
              <a:defRPr/>
            </a:pPr>
            <a:r>
              <a:rPr lang="it-IT" sz="1400" b="1" dirty="0">
                <a:solidFill>
                  <a:schemeClr val="accent2"/>
                </a:solidFill>
                <a:latin typeface="Arial"/>
              </a:rPr>
              <a:t> ancestrale</a:t>
            </a:r>
            <a:endParaRPr lang="it-IT" sz="1400" dirty="0">
              <a:latin typeface="Arial"/>
            </a:endParaRPr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4775200" y="3940175"/>
            <a:ext cx="719138" cy="1873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4876800" y="3957638"/>
            <a:ext cx="0" cy="160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5029200" y="3957638"/>
            <a:ext cx="0" cy="160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9827" name="Line 19"/>
          <p:cNvSpPr>
            <a:spLocks noChangeShapeType="1"/>
          </p:cNvSpPr>
          <p:nvPr/>
        </p:nvSpPr>
        <p:spPr bwMode="auto">
          <a:xfrm>
            <a:off x="5168900" y="3957638"/>
            <a:ext cx="0" cy="160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9828" name="Line 20"/>
          <p:cNvSpPr>
            <a:spLocks noChangeShapeType="1"/>
          </p:cNvSpPr>
          <p:nvPr/>
        </p:nvSpPr>
        <p:spPr bwMode="auto">
          <a:xfrm>
            <a:off x="5321300" y="3957638"/>
            <a:ext cx="0" cy="160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5372100" y="3957638"/>
            <a:ext cx="0" cy="160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9830" name="Line 22"/>
          <p:cNvSpPr>
            <a:spLocks noChangeShapeType="1"/>
          </p:cNvSpPr>
          <p:nvPr/>
        </p:nvSpPr>
        <p:spPr bwMode="auto">
          <a:xfrm>
            <a:off x="5448300" y="3957638"/>
            <a:ext cx="0" cy="160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9831" name="Line 23"/>
          <p:cNvSpPr>
            <a:spLocks noChangeShapeType="1"/>
          </p:cNvSpPr>
          <p:nvPr/>
        </p:nvSpPr>
        <p:spPr bwMode="auto">
          <a:xfrm>
            <a:off x="5537200" y="4084638"/>
            <a:ext cx="520700" cy="317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9832" name="Line 24"/>
          <p:cNvSpPr>
            <a:spLocks noChangeShapeType="1"/>
          </p:cNvSpPr>
          <p:nvPr/>
        </p:nvSpPr>
        <p:spPr bwMode="auto">
          <a:xfrm flipV="1">
            <a:off x="5537200" y="3614738"/>
            <a:ext cx="495300" cy="40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grpSp>
        <p:nvGrpSpPr>
          <p:cNvPr id="54294" name="Group 43"/>
          <p:cNvGrpSpPr>
            <a:grpSpLocks/>
          </p:cNvGrpSpPr>
          <p:nvPr/>
        </p:nvGrpSpPr>
        <p:grpSpPr bwMode="auto">
          <a:xfrm>
            <a:off x="6096000" y="2682875"/>
            <a:ext cx="719138" cy="187325"/>
            <a:chOff x="2272" y="2333"/>
            <a:chExt cx="453" cy="118"/>
          </a:xfrm>
        </p:grpSpPr>
        <p:sp>
          <p:nvSpPr>
            <p:cNvPr id="119852" name="Rectangle 44"/>
            <p:cNvSpPr>
              <a:spLocks noChangeArrowheads="1"/>
            </p:cNvSpPr>
            <p:nvPr/>
          </p:nvSpPr>
          <p:spPr bwMode="auto">
            <a:xfrm>
              <a:off x="2272" y="2333"/>
              <a:ext cx="453" cy="11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9853" name="Line 45"/>
            <p:cNvSpPr>
              <a:spLocks noChangeShapeType="1"/>
            </p:cNvSpPr>
            <p:nvPr/>
          </p:nvSpPr>
          <p:spPr bwMode="auto">
            <a:xfrm>
              <a:off x="2408" y="2336"/>
              <a:ext cx="0" cy="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19855" name="Text Box 47"/>
          <p:cNvSpPr txBox="1">
            <a:spLocks noChangeArrowheads="1"/>
          </p:cNvSpPr>
          <p:nvPr/>
        </p:nvSpPr>
        <p:spPr bwMode="auto">
          <a:xfrm>
            <a:off x="1609725" y="3219450"/>
            <a:ext cx="3143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1400" b="1" dirty="0">
                <a:latin typeface="Arial"/>
              </a:rPr>
              <a:t>A</a:t>
            </a:r>
            <a:endParaRPr lang="it-IT" dirty="0"/>
          </a:p>
        </p:txBody>
      </p:sp>
      <p:sp>
        <p:nvSpPr>
          <p:cNvPr id="119856" name="Text Box 48"/>
          <p:cNvSpPr txBox="1">
            <a:spLocks noChangeArrowheads="1"/>
          </p:cNvSpPr>
          <p:nvPr/>
        </p:nvSpPr>
        <p:spPr bwMode="auto">
          <a:xfrm>
            <a:off x="6769100" y="2608263"/>
            <a:ext cx="4143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1400" b="1" dirty="0">
                <a:latin typeface="Arial"/>
              </a:rPr>
              <a:t>A1</a:t>
            </a:r>
            <a:endParaRPr lang="it-IT" sz="1400" b="1" dirty="0">
              <a:latin typeface="Arial"/>
            </a:endParaRPr>
          </a:p>
        </p:txBody>
      </p:sp>
      <p:grpSp>
        <p:nvGrpSpPr>
          <p:cNvPr id="54297" name="Gruppo 3"/>
          <p:cNvGrpSpPr>
            <a:grpSpLocks/>
          </p:cNvGrpSpPr>
          <p:nvPr/>
        </p:nvGrpSpPr>
        <p:grpSpPr bwMode="auto">
          <a:xfrm>
            <a:off x="6096000" y="3429000"/>
            <a:ext cx="1079500" cy="307975"/>
            <a:chOff x="5608638" y="4011575"/>
            <a:chExt cx="1078822" cy="307975"/>
          </a:xfrm>
        </p:grpSpPr>
        <p:sp>
          <p:nvSpPr>
            <p:cNvPr id="119835" name="Rectangle 27"/>
            <p:cNvSpPr>
              <a:spLocks noChangeArrowheads="1"/>
            </p:cNvSpPr>
            <p:nvPr/>
          </p:nvSpPr>
          <p:spPr bwMode="auto">
            <a:xfrm>
              <a:off x="5608638" y="4071900"/>
              <a:ext cx="718686" cy="187325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9836" name="Line 28"/>
            <p:cNvSpPr>
              <a:spLocks noChangeShapeType="1"/>
            </p:cNvSpPr>
            <p:nvPr/>
          </p:nvSpPr>
          <p:spPr bwMode="auto">
            <a:xfrm>
              <a:off x="5710174" y="4084600"/>
              <a:ext cx="0" cy="160338"/>
            </a:xfrm>
            <a:prstGeom prst="lin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9837" name="Line 29"/>
            <p:cNvSpPr>
              <a:spLocks noChangeShapeType="1"/>
            </p:cNvSpPr>
            <p:nvPr/>
          </p:nvSpPr>
          <p:spPr bwMode="auto">
            <a:xfrm>
              <a:off x="5862478" y="4084600"/>
              <a:ext cx="0" cy="160338"/>
            </a:xfrm>
            <a:prstGeom prst="lin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9838" name="Line 30"/>
            <p:cNvSpPr>
              <a:spLocks noChangeShapeType="1"/>
            </p:cNvSpPr>
            <p:nvPr/>
          </p:nvSpPr>
          <p:spPr bwMode="auto">
            <a:xfrm>
              <a:off x="6002091" y="4084600"/>
              <a:ext cx="0" cy="160338"/>
            </a:xfrm>
            <a:prstGeom prst="lin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9839" name="Line 31"/>
            <p:cNvSpPr>
              <a:spLocks noChangeShapeType="1"/>
            </p:cNvSpPr>
            <p:nvPr/>
          </p:nvSpPr>
          <p:spPr bwMode="auto">
            <a:xfrm>
              <a:off x="6154395" y="4084600"/>
              <a:ext cx="0" cy="160338"/>
            </a:xfrm>
            <a:prstGeom prst="lin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9840" name="Line 32"/>
            <p:cNvSpPr>
              <a:spLocks noChangeShapeType="1"/>
            </p:cNvSpPr>
            <p:nvPr/>
          </p:nvSpPr>
          <p:spPr bwMode="auto">
            <a:xfrm>
              <a:off x="6205163" y="4084600"/>
              <a:ext cx="0" cy="160338"/>
            </a:xfrm>
            <a:prstGeom prst="lin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9841" name="Line 33"/>
            <p:cNvSpPr>
              <a:spLocks noChangeShapeType="1"/>
            </p:cNvSpPr>
            <p:nvPr/>
          </p:nvSpPr>
          <p:spPr bwMode="auto">
            <a:xfrm>
              <a:off x="6281315" y="4084600"/>
              <a:ext cx="0" cy="160338"/>
            </a:xfrm>
            <a:prstGeom prst="lin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9857" name="Rectangle 49"/>
            <p:cNvSpPr>
              <a:spLocks noChangeArrowheads="1"/>
            </p:cNvSpPr>
            <p:nvPr/>
          </p:nvSpPr>
          <p:spPr bwMode="auto">
            <a:xfrm>
              <a:off x="6273383" y="4011575"/>
              <a:ext cx="414077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it-IT" sz="1400" b="1" dirty="0">
                  <a:latin typeface="Arial"/>
                </a:rPr>
                <a:t>A2</a:t>
              </a:r>
            </a:p>
          </p:txBody>
        </p:sp>
        <p:sp>
          <p:nvSpPr>
            <p:cNvPr id="62" name="Line 30"/>
            <p:cNvSpPr>
              <a:spLocks noChangeShapeType="1"/>
            </p:cNvSpPr>
            <p:nvPr/>
          </p:nvSpPr>
          <p:spPr bwMode="auto">
            <a:xfrm>
              <a:off x="6095695" y="4084600"/>
              <a:ext cx="0" cy="160338"/>
            </a:xfrm>
            <a:prstGeom prst="lin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54298" name="Gruppo 1"/>
          <p:cNvGrpSpPr>
            <a:grpSpLocks/>
          </p:cNvGrpSpPr>
          <p:nvPr/>
        </p:nvGrpSpPr>
        <p:grpSpPr bwMode="auto">
          <a:xfrm>
            <a:off x="6096000" y="4324350"/>
            <a:ext cx="1087438" cy="307975"/>
            <a:chOff x="5608638" y="4907061"/>
            <a:chExt cx="1088141" cy="307777"/>
          </a:xfrm>
        </p:grpSpPr>
        <p:sp>
          <p:nvSpPr>
            <p:cNvPr id="119843" name="Rectangle 35"/>
            <p:cNvSpPr>
              <a:spLocks noChangeArrowheads="1"/>
            </p:cNvSpPr>
            <p:nvPr/>
          </p:nvSpPr>
          <p:spPr bwMode="auto">
            <a:xfrm>
              <a:off x="5608638" y="4967347"/>
              <a:ext cx="719603" cy="18720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9844" name="Line 36"/>
            <p:cNvSpPr>
              <a:spLocks noChangeShapeType="1"/>
            </p:cNvSpPr>
            <p:nvPr/>
          </p:nvSpPr>
          <p:spPr bwMode="auto">
            <a:xfrm>
              <a:off x="5710304" y="4980039"/>
              <a:ext cx="0" cy="161821"/>
            </a:xfrm>
            <a:prstGeom prst="line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9845" name="Line 37"/>
            <p:cNvSpPr>
              <a:spLocks noChangeShapeType="1"/>
            </p:cNvSpPr>
            <p:nvPr/>
          </p:nvSpPr>
          <p:spPr bwMode="auto">
            <a:xfrm>
              <a:off x="5862802" y="4980039"/>
              <a:ext cx="0" cy="161821"/>
            </a:xfrm>
            <a:prstGeom prst="line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9846" name="Line 38"/>
            <p:cNvSpPr>
              <a:spLocks noChangeShapeType="1"/>
            </p:cNvSpPr>
            <p:nvPr/>
          </p:nvSpPr>
          <p:spPr bwMode="auto">
            <a:xfrm>
              <a:off x="6002593" y="4980039"/>
              <a:ext cx="0" cy="161821"/>
            </a:xfrm>
            <a:prstGeom prst="line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9847" name="Line 39"/>
            <p:cNvSpPr>
              <a:spLocks noChangeShapeType="1"/>
            </p:cNvSpPr>
            <p:nvPr/>
          </p:nvSpPr>
          <p:spPr bwMode="auto">
            <a:xfrm>
              <a:off x="6155091" y="4980039"/>
              <a:ext cx="0" cy="161821"/>
            </a:xfrm>
            <a:prstGeom prst="line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9848" name="Line 40"/>
            <p:cNvSpPr>
              <a:spLocks noChangeShapeType="1"/>
            </p:cNvSpPr>
            <p:nvPr/>
          </p:nvSpPr>
          <p:spPr bwMode="auto">
            <a:xfrm>
              <a:off x="6205924" y="4980039"/>
              <a:ext cx="0" cy="161821"/>
            </a:xfrm>
            <a:prstGeom prst="line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9849" name="Line 41"/>
            <p:cNvSpPr>
              <a:spLocks noChangeShapeType="1"/>
            </p:cNvSpPr>
            <p:nvPr/>
          </p:nvSpPr>
          <p:spPr bwMode="auto">
            <a:xfrm>
              <a:off x="6282173" y="4980039"/>
              <a:ext cx="0" cy="161821"/>
            </a:xfrm>
            <a:prstGeom prst="line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9" name="Line 36"/>
            <p:cNvSpPr>
              <a:spLocks noChangeShapeType="1"/>
            </p:cNvSpPr>
            <p:nvPr/>
          </p:nvSpPr>
          <p:spPr bwMode="auto">
            <a:xfrm>
              <a:off x="5791319" y="4980039"/>
              <a:ext cx="0" cy="161821"/>
            </a:xfrm>
            <a:prstGeom prst="line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9858" name="Rectangle 50"/>
            <p:cNvSpPr>
              <a:spLocks noChangeArrowheads="1"/>
            </p:cNvSpPr>
            <p:nvPr/>
          </p:nvSpPr>
          <p:spPr bwMode="auto">
            <a:xfrm>
              <a:off x="6282173" y="4907061"/>
              <a:ext cx="41460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it-IT" sz="1400" b="1" dirty="0">
                  <a:latin typeface="Arial"/>
                </a:rPr>
                <a:t>A3</a:t>
              </a:r>
              <a:endParaRPr lang="it-IT" sz="1400" b="1" dirty="0">
                <a:latin typeface="Arial"/>
              </a:endParaRPr>
            </a:p>
          </p:txBody>
        </p:sp>
      </p:grpSp>
      <p:sp>
        <p:nvSpPr>
          <p:cNvPr id="119859" name="Text Box 51"/>
          <p:cNvSpPr txBox="1">
            <a:spLocks noChangeArrowheads="1"/>
          </p:cNvSpPr>
          <p:nvPr/>
        </p:nvSpPr>
        <p:spPr bwMode="auto">
          <a:xfrm>
            <a:off x="1301750" y="174625"/>
            <a:ext cx="6570663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it-IT" sz="3200" dirty="0">
                <a:solidFill>
                  <a:srgbClr val="CC0000"/>
                </a:solidFill>
                <a:latin typeface="Arial"/>
              </a:rPr>
              <a:t>Duplicazione genica e acquisizione </a:t>
            </a:r>
          </a:p>
          <a:p>
            <a:pPr algn="ctr" eaLnBrk="1" hangingPunct="1">
              <a:defRPr/>
            </a:pPr>
            <a:r>
              <a:rPr lang="it-IT" sz="3200" dirty="0">
                <a:solidFill>
                  <a:srgbClr val="CC0000"/>
                </a:solidFill>
                <a:latin typeface="Arial"/>
              </a:rPr>
              <a:t>di nuove funzioni</a:t>
            </a:r>
          </a:p>
        </p:txBody>
      </p:sp>
      <p:sp>
        <p:nvSpPr>
          <p:cNvPr id="119863" name="Text Box 55"/>
          <p:cNvSpPr txBox="1">
            <a:spLocks noChangeArrowheads="1"/>
          </p:cNvSpPr>
          <p:nvPr/>
        </p:nvSpPr>
        <p:spPr bwMode="auto">
          <a:xfrm>
            <a:off x="2830513" y="3244850"/>
            <a:ext cx="12954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400" b="1" dirty="0">
                <a:solidFill>
                  <a:schemeClr val="accent2"/>
                </a:solidFill>
                <a:latin typeface="Arial"/>
              </a:rPr>
              <a:t>duplicazione</a:t>
            </a:r>
            <a:endParaRPr lang="it-IT" sz="1400" dirty="0">
              <a:latin typeface="Arial"/>
            </a:endParaRPr>
          </a:p>
        </p:txBody>
      </p:sp>
      <p:sp>
        <p:nvSpPr>
          <p:cNvPr id="119867" name="Text Box 59"/>
          <p:cNvSpPr txBox="1">
            <a:spLocks noChangeArrowheads="1"/>
          </p:cNvSpPr>
          <p:nvPr/>
        </p:nvSpPr>
        <p:spPr bwMode="auto">
          <a:xfrm>
            <a:off x="4573588" y="3197225"/>
            <a:ext cx="11874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400" b="1" dirty="0">
                <a:solidFill>
                  <a:schemeClr val="accent2"/>
                </a:solidFill>
                <a:latin typeface="Arial"/>
              </a:rPr>
              <a:t>mutazioni</a:t>
            </a:r>
            <a:endParaRPr lang="it-IT" sz="1400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1138">
            <a:off x="762000" y="3397250"/>
            <a:ext cx="18303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Dogma Centrale</a:t>
            </a:r>
          </a:p>
        </p:txBody>
      </p:sp>
      <p:sp>
        <p:nvSpPr>
          <p:cNvPr id="55300" name="Line 4"/>
          <p:cNvSpPr>
            <a:spLocks noChangeShapeType="1"/>
          </p:cNvSpPr>
          <p:nvPr/>
        </p:nvSpPr>
        <p:spPr bwMode="auto">
          <a:xfrm>
            <a:off x="1824038" y="1676400"/>
            <a:ext cx="5486400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2357438" y="1976438"/>
            <a:ext cx="495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400">
                <a:latin typeface="Arial" panose="020B0604020202020204" pitchFamily="34" charset="0"/>
              </a:rPr>
              <a:t>Il flusso dell’informazione genica</a:t>
            </a:r>
          </a:p>
        </p:txBody>
      </p:sp>
      <p:sp>
        <p:nvSpPr>
          <p:cNvPr id="55302" name="AutoShape 6"/>
          <p:cNvSpPr>
            <a:spLocks noChangeArrowheads="1"/>
          </p:cNvSpPr>
          <p:nvPr/>
        </p:nvSpPr>
        <p:spPr bwMode="auto">
          <a:xfrm>
            <a:off x="676275" y="3454400"/>
            <a:ext cx="3890963" cy="995363"/>
          </a:xfrm>
          <a:custGeom>
            <a:avLst/>
            <a:gdLst>
              <a:gd name="T0" fmla="*/ 1945482 w 21600"/>
              <a:gd name="T1" fmla="*/ -46 h 21600"/>
              <a:gd name="T2" fmla="*/ 486190 w 21600"/>
              <a:gd name="T3" fmla="*/ 497635 h 21600"/>
              <a:gd name="T4" fmla="*/ 1945482 w 21600"/>
              <a:gd name="T5" fmla="*/ 248795 h 21600"/>
              <a:gd name="T6" fmla="*/ 4377333 w 21600"/>
              <a:gd name="T7" fmla="*/ 497682 h 21600"/>
              <a:gd name="T8" fmla="*/ 3404593 w 21600"/>
              <a:gd name="T9" fmla="*/ 746522 h 21600"/>
              <a:gd name="T10" fmla="*/ 2431852 w 21600"/>
              <a:gd name="T11" fmla="*/ 49768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-1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sz="4000">
                <a:solidFill>
                  <a:srgbClr val="FF0000"/>
                </a:solidFill>
                <a:latin typeface="Arial" panose="020B0604020202020204" pitchFamily="34" charset="0"/>
              </a:rPr>
              <a:t>DNA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3963988" y="3505200"/>
            <a:ext cx="26114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sz="4000">
                <a:solidFill>
                  <a:schemeClr val="accent2"/>
                </a:solidFill>
                <a:latin typeface="Arial" panose="020B0604020202020204" pitchFamily="34" charset="0"/>
              </a:rPr>
              <a:t>RNA</a:t>
            </a:r>
            <a:endParaRPr lang="en-US" altLang="it-IT" sz="4000">
              <a:latin typeface="Arial" panose="020B0604020202020204" pitchFamily="34" charset="0"/>
            </a:endParaRP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6483350" y="3505200"/>
            <a:ext cx="23558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sz="4000">
                <a:solidFill>
                  <a:schemeClr val="tx2"/>
                </a:solidFill>
                <a:latin typeface="Arial" panose="020B0604020202020204" pitchFamily="34" charset="0"/>
              </a:rPr>
              <a:t>Proteine</a:t>
            </a:r>
            <a:endParaRPr lang="en-US" altLang="it-IT" sz="4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5305" name="Line 9"/>
          <p:cNvSpPr>
            <a:spLocks noChangeShapeType="1"/>
          </p:cNvSpPr>
          <p:nvPr/>
        </p:nvSpPr>
        <p:spPr bwMode="auto">
          <a:xfrm>
            <a:off x="2586038" y="3886200"/>
            <a:ext cx="1160462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5306" name="Line 10"/>
          <p:cNvSpPr>
            <a:spLocks noChangeShapeType="1"/>
          </p:cNvSpPr>
          <p:nvPr/>
        </p:nvSpPr>
        <p:spPr bwMode="auto">
          <a:xfrm>
            <a:off x="5273675" y="3851275"/>
            <a:ext cx="1160463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2287588" y="3241675"/>
            <a:ext cx="1758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it-IT">
                <a:solidFill>
                  <a:srgbClr val="FF9900"/>
                </a:solidFill>
                <a:latin typeface="Arial" panose="020B0604020202020204" pitchFamily="34" charset="0"/>
              </a:rPr>
              <a:t>trascrizione</a:t>
            </a:r>
            <a:endParaRPr lang="en-US" altLang="it-IT" sz="2000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5046663" y="3243263"/>
            <a:ext cx="1614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it-IT">
                <a:solidFill>
                  <a:schemeClr val="accent2"/>
                </a:solidFill>
                <a:latin typeface="Arial" panose="020B0604020202020204" pitchFamily="34" charset="0"/>
              </a:rPr>
              <a:t>traduzione</a:t>
            </a:r>
            <a:endParaRPr lang="en-US" altLang="it-IT" sz="200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55309" name="Text Box 11"/>
          <p:cNvSpPr txBox="1">
            <a:spLocks noChangeArrowheads="1"/>
          </p:cNvSpPr>
          <p:nvPr/>
        </p:nvSpPr>
        <p:spPr bwMode="auto">
          <a:xfrm>
            <a:off x="1052513" y="5437188"/>
            <a:ext cx="1830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it-IT">
                <a:solidFill>
                  <a:srgbClr val="FF0000"/>
                </a:solidFill>
                <a:latin typeface="Arial" panose="020B0604020202020204" pitchFamily="34" charset="0"/>
              </a:rPr>
              <a:t>replicazione</a:t>
            </a:r>
            <a:endParaRPr lang="en-US" altLang="it-IT" sz="2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>
                <a:srgbClr val="FF0066"/>
              </a:buClr>
              <a:buSzPct val="75000"/>
              <a:buFont typeface="Wingdings 2" charset="0"/>
              <a:buNone/>
              <a:defRPr/>
            </a:pPr>
            <a:r>
              <a:rPr lang="it-IT" dirty="0" smtClean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Replicazione del DNA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05000"/>
            <a:ext cx="9144000" cy="35814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it-IT" dirty="0" smtClean="0">
                <a:latin typeface="Arial"/>
                <a:ea typeface="+mn-ea"/>
                <a:cs typeface="Times New Roman" charset="0"/>
              </a:rPr>
              <a:t>Tre ipotesi per spiegare il modello di replicazione del DNA:</a:t>
            </a:r>
          </a:p>
          <a:p>
            <a:pPr eaLnBrk="1" hangingPunct="1">
              <a:defRPr/>
            </a:pPr>
            <a:r>
              <a:rPr lang="it-IT" dirty="0" smtClean="0">
                <a:latin typeface="Arial"/>
                <a:ea typeface="+mn-ea"/>
                <a:cs typeface="Times New Roman" charset="0"/>
              </a:rPr>
              <a:t>CONSERVATIVA</a:t>
            </a:r>
          </a:p>
          <a:p>
            <a:pPr eaLnBrk="1" hangingPunct="1">
              <a:defRPr/>
            </a:pPr>
            <a:r>
              <a:rPr lang="it-IT" dirty="0" smtClean="0">
                <a:latin typeface="Arial"/>
                <a:ea typeface="+mn-ea"/>
                <a:cs typeface="Times New Roman" charset="0"/>
              </a:rPr>
              <a:t>SEMICONSERVATIVA</a:t>
            </a:r>
          </a:p>
          <a:p>
            <a:pPr eaLnBrk="1" hangingPunct="1">
              <a:defRPr/>
            </a:pPr>
            <a:r>
              <a:rPr lang="it-IT" dirty="0" smtClean="0">
                <a:latin typeface="Arial"/>
                <a:ea typeface="+mn-ea"/>
                <a:cs typeface="Times New Roman" charset="0"/>
              </a:rPr>
              <a:t>DISPERSIVA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OHTL110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488632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C:\WINDOWS\Application Data\Microsoft\Media Catalog\OHTL1109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"/>
            <a:ext cx="40116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egnaposto contenuto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181600"/>
          </a:xfrm>
        </p:spPr>
        <p:txBody>
          <a:bodyPr/>
          <a:lstStyle/>
          <a:p>
            <a:pPr algn="just"/>
            <a:r>
              <a:rPr lang="it-IT" alt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Meselson e Stahl fecero crescere dei batteri Escherichia coli in un terreno di coltura ricco dell'isotopo pesante </a:t>
            </a:r>
            <a:r>
              <a:rPr lang="it-IT" altLang="it-IT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15N</a:t>
            </a:r>
            <a:r>
              <a:rPr lang="it-IT" alt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. Questi microorganismi metabolizzarono l'15N che quindi venne ad essere introdotto in molte molecole biologiche; tra queste molecole bisogna ricordare le basi azotate del DNA.</a:t>
            </a:r>
          </a:p>
          <a:p>
            <a:pPr algn="just"/>
            <a:r>
              <a:rPr lang="it-IT" alt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In questo modo il DNA presente nei batteri era un "DNA pesante", poiché inglobava atomi di azoto più pesanti della norma.</a:t>
            </a:r>
          </a:p>
          <a:p>
            <a:pPr algn="just"/>
            <a:r>
              <a:rPr lang="it-IT" alt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I due scienziati si assicurarono di mantenere i batteri in questo terreno di coltura per un tempo tale da garantire che tutto il DNA fosse effettivamente </a:t>
            </a:r>
            <a:r>
              <a:rPr lang="it-IT" altLang="it-IT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pesante</a:t>
            </a:r>
            <a:r>
              <a:rPr lang="it-IT" alt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2467" name="CasellaDiTesto 1"/>
          <p:cNvSpPr txBox="1">
            <a:spLocks noChangeArrowheads="1"/>
          </p:cNvSpPr>
          <p:nvPr/>
        </p:nvSpPr>
        <p:spPr bwMode="auto">
          <a:xfrm>
            <a:off x="1090613" y="304800"/>
            <a:ext cx="6962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i="1">
                <a:latin typeface="Arial" panose="020B0604020202020204" pitchFamily="34" charset="0"/>
                <a:cs typeface="Arial" panose="020B0604020202020204" pitchFamily="34" charset="0"/>
              </a:rPr>
              <a:t>Esperimento</a:t>
            </a:r>
            <a:r>
              <a:rPr lang="it-IT" altLang="it-IT" sz="2800" i="1">
                <a:latin typeface="Arial" panose="020B0604020202020204" pitchFamily="34" charset="0"/>
                <a:cs typeface="Arial" panose="020B0604020202020204" pitchFamily="34" charset="0"/>
              </a:rPr>
              <a:t> di Meselson e Stahl (1958)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egnaposto contenuto 2"/>
          <p:cNvSpPr>
            <a:spLocks noGrp="1"/>
          </p:cNvSpPr>
          <p:nvPr>
            <p:ph idx="1"/>
          </p:nvPr>
        </p:nvSpPr>
        <p:spPr>
          <a:xfrm>
            <a:off x="685800" y="533400"/>
            <a:ext cx="7772400" cy="5943600"/>
          </a:xfrm>
        </p:spPr>
        <p:txBody>
          <a:bodyPr/>
          <a:lstStyle/>
          <a:p>
            <a:pPr algn="just"/>
            <a:r>
              <a:rPr lang="it-IT" alt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A questo punto alcuni batteri furono trasferiti dal primo terreno di coltura in un nuovo terreno "standard", in cui cioè era presente </a:t>
            </a:r>
            <a:r>
              <a:rPr lang="it-IT" altLang="it-IT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14N anziché 15N</a:t>
            </a:r>
            <a:r>
              <a:rPr lang="it-IT" alt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. I microorganismi metabolizzarono l'azoto includendolo nelle basi azotate dei nucleotidi che andranno a formare (tra le altre cose) le nuove eliche di DNA.</a:t>
            </a:r>
          </a:p>
          <a:p>
            <a:pPr algn="just"/>
            <a:r>
              <a:rPr lang="it-IT" alt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Trascorsi venti minuti, ovvero il tempo necessario per la formazione di una </a:t>
            </a:r>
            <a:r>
              <a:rPr lang="it-IT" altLang="it-IT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nuova generazione </a:t>
            </a:r>
            <a:r>
              <a:rPr lang="it-IT" altLang="it-IT" sz="2400" smtClean="0">
                <a:latin typeface="Arial" panose="020B0604020202020204" pitchFamily="34" charset="0"/>
                <a:cs typeface="Arial" panose="020B0604020202020204" pitchFamily="34" charset="0"/>
              </a:rPr>
              <a:t>di batteri (ovvero replicazione del DNA), alcuni batteri furono prelevati dal terreno "standard", furono lisati e venne estratto il DNA. In seguito ad una centrifugazione in gradiente di densità si ottenne un'unica banda posta in posizione superiore rispetto a quella del caso precedente: il DNA era quindi </a:t>
            </a:r>
            <a:r>
              <a:rPr lang="it-IT" altLang="it-IT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più leggero.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ttangolo 3"/>
          <p:cNvSpPr>
            <a:spLocks noChangeArrowheads="1"/>
          </p:cNvSpPr>
          <p:nvPr/>
        </p:nvSpPr>
        <p:spPr bwMode="auto">
          <a:xfrm>
            <a:off x="762000" y="609600"/>
            <a:ext cx="7772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Trascorso il tempo necessario per la successiva replicazione del DNA, venne ripetuta la suddetta procedura. In questo caso si ottennero </a:t>
            </a: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bande</a:t>
            </a: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: la prima in posizione nettamente superiore a quelle ottenute nei casi precedenti, la seconda nella stessa posizione di quella dell'esperimento precedente. </a:t>
            </a:r>
          </a:p>
          <a:p>
            <a:pPr algn="just" eaLnBrk="1" hangingPunct="1">
              <a:spcBef>
                <a:spcPct val="0"/>
              </a:spcBef>
            </a:pPr>
            <a:endParaRPr lang="it-IT" alt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2819400" y="2590800"/>
            <a:ext cx="414813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2000" dirty="0" err="1">
                <a:latin typeface="Arial"/>
              </a:rPr>
              <a:t>ca</a:t>
            </a:r>
            <a:r>
              <a:rPr lang="it-IT" sz="2000" dirty="0">
                <a:latin typeface="Arial"/>
              </a:rPr>
              <a:t> 10</a:t>
            </a:r>
            <a:r>
              <a:rPr lang="it-IT" sz="2000" baseline="30000" dirty="0">
                <a:latin typeface="Arial"/>
              </a:rPr>
              <a:t>13</a:t>
            </a:r>
            <a:r>
              <a:rPr lang="it-IT" sz="2000" dirty="0">
                <a:latin typeface="Arial"/>
              </a:rPr>
              <a:t> cellule/individuo.</a:t>
            </a:r>
          </a:p>
          <a:p>
            <a:pPr eaLnBrk="1" hangingPunct="1">
              <a:defRPr/>
            </a:pPr>
            <a:r>
              <a:rPr lang="it-IT" sz="2000" dirty="0">
                <a:latin typeface="Arial"/>
              </a:rPr>
              <a:t>Ciascuna con un genoma nucleare</a:t>
            </a:r>
          </a:p>
        </p:txBody>
      </p:sp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2898775" y="4025900"/>
            <a:ext cx="434022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it-IT" dirty="0">
                <a:latin typeface="Arial"/>
              </a:rPr>
              <a:t>Il genoma nucleare è composto </a:t>
            </a:r>
            <a:r>
              <a:rPr lang="it-IT" dirty="0">
                <a:latin typeface="Arial"/>
              </a:rPr>
              <a:t>da circa </a:t>
            </a:r>
            <a:r>
              <a:rPr lang="it-IT" dirty="0">
                <a:solidFill>
                  <a:srgbClr val="FF0000"/>
                </a:solidFill>
                <a:latin typeface="Arial"/>
              </a:rPr>
              <a:t>3,3x10</a:t>
            </a:r>
            <a:r>
              <a:rPr lang="it-IT" baseline="30000" dirty="0">
                <a:solidFill>
                  <a:srgbClr val="FF0000"/>
                </a:solidFill>
                <a:latin typeface="Arial"/>
              </a:rPr>
              <a:t>9</a:t>
            </a:r>
            <a:r>
              <a:rPr lang="it-IT" dirty="0">
                <a:latin typeface="Arial"/>
              </a:rPr>
              <a:t> </a:t>
            </a:r>
            <a:r>
              <a:rPr lang="it-IT" dirty="0">
                <a:latin typeface="Arial"/>
              </a:rPr>
              <a:t>coppie di </a:t>
            </a:r>
            <a:r>
              <a:rPr lang="it-IT" dirty="0">
                <a:latin typeface="Arial"/>
              </a:rPr>
              <a:t>basi, suddivise </a:t>
            </a:r>
            <a:r>
              <a:rPr lang="it-IT" dirty="0">
                <a:latin typeface="Arial"/>
              </a:rPr>
              <a:t>in </a:t>
            </a:r>
            <a:endParaRPr lang="it-IT" dirty="0">
              <a:latin typeface="Arial"/>
            </a:endParaRPr>
          </a:p>
          <a:p>
            <a:pPr algn="just" eaLnBrk="1" hangingPunct="1">
              <a:defRPr/>
            </a:pPr>
            <a:r>
              <a:rPr lang="it-IT" dirty="0">
                <a:solidFill>
                  <a:srgbClr val="C00000"/>
                </a:solidFill>
                <a:latin typeface="Arial"/>
              </a:rPr>
              <a:t>23 cromosomi</a:t>
            </a:r>
            <a:r>
              <a:rPr lang="it-IT" dirty="0">
                <a:latin typeface="Arial"/>
              </a:rPr>
              <a:t>. </a:t>
            </a:r>
          </a:p>
        </p:txBody>
      </p:sp>
      <p:pic>
        <p:nvPicPr>
          <p:cNvPr id="922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13" y="127000"/>
            <a:ext cx="24511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24511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25900"/>
            <a:ext cx="24003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2" name="Text Box 10"/>
          <p:cNvSpPr txBox="1">
            <a:spLocks noChangeArrowheads="1"/>
          </p:cNvSpPr>
          <p:nvPr/>
        </p:nvSpPr>
        <p:spPr bwMode="auto">
          <a:xfrm>
            <a:off x="1530350" y="269875"/>
            <a:ext cx="43497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4000" dirty="0">
                <a:solidFill>
                  <a:srgbClr val="CC0000"/>
                </a:solidFill>
                <a:latin typeface="Arial"/>
              </a:rPr>
              <a:t>Il Genoma Umano</a:t>
            </a:r>
            <a:endParaRPr lang="it-IT" sz="4000" dirty="0">
              <a:solidFill>
                <a:schemeClr val="accent2"/>
              </a:solidFill>
              <a:latin typeface="Arial"/>
            </a:endParaRPr>
          </a:p>
        </p:txBody>
      </p:sp>
      <p:pic>
        <p:nvPicPr>
          <p:cNvPr id="8" name="Picture 2" descr="Immagine correlat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9" t="11812" r="21497" b="72689"/>
          <a:stretch/>
        </p:blipFill>
        <p:spPr bwMode="auto">
          <a:xfrm rot="5400000">
            <a:off x="6394837" y="4182167"/>
            <a:ext cx="3269807" cy="819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225" name="CasellaDiTesto 1"/>
          <p:cNvSpPr txBox="1">
            <a:spLocks noChangeArrowheads="1"/>
          </p:cNvSpPr>
          <p:nvPr/>
        </p:nvSpPr>
        <p:spPr bwMode="auto">
          <a:xfrm>
            <a:off x="3162300" y="5715000"/>
            <a:ext cx="33067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23 = 46 cromosomi</a:t>
            </a:r>
          </a:p>
          <a:p>
            <a:pPr eaLnBrk="1" hangingPunct="1"/>
            <a:r>
              <a:rPr lang="it-IT" altLang="it-IT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(genoma diploide)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C:\WINDOWS\Desktop\life finished ppts\CH11\figure 11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653338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990600" y="4484688"/>
            <a:ext cx="7391400" cy="18415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OHTL110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488632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1752600" y="2667000"/>
            <a:ext cx="5029200" cy="4191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1524000"/>
          </a:xfrm>
        </p:spPr>
        <p:txBody>
          <a:bodyPr/>
          <a:lstStyle/>
          <a:p>
            <a:pPr eaLnBrk="1" hangingPunct="1">
              <a:buClr>
                <a:srgbClr val="FF0066"/>
              </a:buClr>
              <a:buSzPct val="75000"/>
              <a:buFont typeface="Wingdings 2" charset="0"/>
              <a:buNone/>
              <a:defRPr/>
            </a:pPr>
            <a:r>
              <a:rPr lang="it-IT" dirty="0" smtClean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La replicazione del DNA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839200" cy="4724400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it-IT" altLang="it-IT" smtClean="0">
                <a:latin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ja-JP" altLang="it-IT" smtClean="0">
                <a:latin typeface="Arial" panose="020B0604020202020204" pitchFamily="34" charset="0"/>
                <a:cs typeface="Times New Roman" panose="02020603050405020304" pitchFamily="18" charset="0"/>
              </a:rPr>
              <a:t>’</a:t>
            </a:r>
            <a:r>
              <a:rPr lang="it-IT" altLang="ja-JP" smtClean="0">
                <a:latin typeface="Arial" panose="020B0604020202020204" pitchFamily="34" charset="0"/>
                <a:cs typeface="Times New Roman" panose="02020603050405020304" pitchFamily="18" charset="0"/>
              </a:rPr>
              <a:t>esperimento di Meselson e Stahl ha provato che la replicazione del DNA avviene mediante il meccanismo definito </a:t>
            </a:r>
            <a:r>
              <a:rPr lang="it-IT" altLang="ja-JP" smtClean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semiconservativo</a:t>
            </a:r>
            <a:r>
              <a:rPr lang="it-IT" altLang="ja-JP" smtClean="0">
                <a:latin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it-IT" altLang="ja-JP" smtClean="0">
                <a:latin typeface="Arial" panose="020B0604020202020204" pitchFamily="34" charset="0"/>
                <a:cs typeface="Times New Roman" panose="02020603050405020304" pitchFamily="18" charset="0"/>
              </a:rPr>
              <a:t>Un filamento parentale è utilizzato come stampo per la sintesi di un nuovo filamento. </a:t>
            </a:r>
          </a:p>
          <a:p>
            <a:pPr marL="0" indent="0" algn="just" eaLnBrk="1" hangingPunct="1">
              <a:spcBef>
                <a:spcPct val="0"/>
              </a:spcBef>
              <a:buFontTx/>
              <a:buNone/>
            </a:pPr>
            <a:r>
              <a:rPr lang="it-IT" altLang="ja-JP" smtClean="0">
                <a:latin typeface="Arial" panose="020B0604020202020204" pitchFamily="34" charset="0"/>
                <a:cs typeface="Times New Roman" panose="02020603050405020304" pitchFamily="18" charset="0"/>
              </a:rPr>
              <a:t>Le due eliche di DNA di nuova sintesi contengono ciascuna un filamento parentale e un filamento neo-sintetizzato. </a:t>
            </a:r>
            <a:endParaRPr lang="it-IT" altLang="it-IT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61913" y="381000"/>
          <a:ext cx="9020175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0" name="Image" r:id="rId4" imgW="7764208" imgH="5248147" progId="Photoshop.Image.5">
                  <p:embed/>
                </p:oleObj>
              </mc:Choice>
              <mc:Fallback>
                <p:oleObj name="Image" r:id="rId4" imgW="7764208" imgH="5248147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3" y="381000"/>
                        <a:ext cx="9020175" cy="609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585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Organizzazione</a:t>
            </a:r>
            <a:r>
              <a:rPr lang="en-US" sz="4000" dirty="0" smtClean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 del DNA </a:t>
            </a:r>
            <a:r>
              <a:rPr lang="en-US" sz="4000" dirty="0" err="1" smtClean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cellulare</a:t>
            </a:r>
            <a:r>
              <a:rPr lang="en-US" sz="4000" dirty="0" smtClean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 </a:t>
            </a:r>
            <a:br>
              <a:rPr lang="en-US" sz="4000" dirty="0" smtClean="0">
                <a:solidFill>
                  <a:srgbClr val="FF0000"/>
                </a:solidFill>
                <a:latin typeface="Arial"/>
                <a:ea typeface="+mj-ea"/>
                <a:cs typeface="+mj-cs"/>
              </a:rPr>
            </a:br>
            <a:r>
              <a:rPr lang="en-US" sz="4000" dirty="0" err="1" smtClean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nei</a:t>
            </a:r>
            <a:r>
              <a:rPr lang="en-US" sz="4000" dirty="0" smtClean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cromosomi</a:t>
            </a:r>
            <a:endParaRPr lang="en-US" sz="3600" dirty="0" smtClean="0">
              <a:latin typeface="Helvetica" charset="0"/>
              <a:ea typeface="+mj-ea"/>
              <a:cs typeface="+mj-cs"/>
            </a:endParaRP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0772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ea typeface="+mn-ea"/>
                <a:cs typeface="+mn-cs"/>
              </a:rPr>
              <a:t>La </a:t>
            </a:r>
            <a:r>
              <a:rPr lang="en-US" dirty="0" err="1" smtClean="0">
                <a:latin typeface="Arial"/>
                <a:ea typeface="+mn-ea"/>
                <a:cs typeface="+mn-cs"/>
              </a:rPr>
              <a:t>maggior</a:t>
            </a:r>
            <a:r>
              <a:rPr lang="en-US" dirty="0" smtClean="0">
                <a:latin typeface="Arial"/>
                <a:ea typeface="+mn-ea"/>
                <a:cs typeface="+mn-cs"/>
              </a:rPr>
              <a:t> parte </a:t>
            </a:r>
            <a:r>
              <a:rPr lang="en-US" dirty="0" err="1" smtClean="0">
                <a:latin typeface="Arial"/>
                <a:ea typeface="+mn-ea"/>
                <a:cs typeface="+mn-cs"/>
              </a:rPr>
              <a:t>dei</a:t>
            </a:r>
            <a:r>
              <a:rPr lang="en-US" dirty="0" smtClean="0">
                <a:latin typeface="Arial"/>
                <a:ea typeface="+mn-ea"/>
                <a:cs typeface="+mn-cs"/>
              </a:rPr>
              <a:t> </a:t>
            </a:r>
            <a:r>
              <a:rPr lang="en-US" dirty="0" err="1" smtClean="0">
                <a:latin typeface="Arial"/>
                <a:ea typeface="+mn-ea"/>
                <a:cs typeface="+mn-cs"/>
              </a:rPr>
              <a:t>cromosomi</a:t>
            </a:r>
            <a:r>
              <a:rPr lang="en-US" dirty="0" smtClean="0">
                <a:latin typeface="Arial"/>
                <a:ea typeface="+mn-ea"/>
                <a:cs typeface="+mn-cs"/>
              </a:rPr>
              <a:t> </a:t>
            </a:r>
            <a:r>
              <a:rPr lang="en-US" dirty="0" err="1" smtClean="0">
                <a:latin typeface="Arial"/>
                <a:ea typeface="+mn-ea"/>
                <a:cs typeface="+mn-cs"/>
              </a:rPr>
              <a:t>batterici</a:t>
            </a:r>
            <a:r>
              <a:rPr lang="en-US" dirty="0" smtClean="0">
                <a:latin typeface="Arial"/>
                <a:ea typeface="+mn-ea"/>
                <a:cs typeface="+mn-cs"/>
              </a:rPr>
              <a:t> </a:t>
            </a:r>
            <a:r>
              <a:rPr lang="en-US" dirty="0" err="1" smtClean="0">
                <a:latin typeface="Arial"/>
                <a:ea typeface="+mn-ea"/>
                <a:cs typeface="+mn-cs"/>
              </a:rPr>
              <a:t>sono</a:t>
            </a:r>
            <a:r>
              <a:rPr lang="en-US" dirty="0" smtClean="0">
                <a:latin typeface="Arial"/>
                <a:ea typeface="+mn-ea"/>
                <a:cs typeface="+mn-cs"/>
              </a:rPr>
              <a:t> </a:t>
            </a:r>
            <a:r>
              <a:rPr lang="en-US" dirty="0" err="1" smtClean="0">
                <a:latin typeface="Arial"/>
                <a:ea typeface="+mn-ea"/>
                <a:cs typeface="+mn-cs"/>
              </a:rPr>
              <a:t>circolari</a:t>
            </a:r>
            <a:r>
              <a:rPr lang="en-US" dirty="0" smtClean="0">
                <a:latin typeface="Arial"/>
                <a:ea typeface="+mn-ea"/>
                <a:cs typeface="+mn-cs"/>
              </a:rPr>
              <a:t> con </a:t>
            </a:r>
            <a:r>
              <a:rPr lang="en-US" dirty="0" err="1" smtClean="0">
                <a:latin typeface="Arial"/>
                <a:ea typeface="+mn-ea"/>
                <a:cs typeface="+mn-cs"/>
              </a:rPr>
              <a:t>una</a:t>
            </a:r>
            <a:r>
              <a:rPr lang="en-US" dirty="0" smtClean="0">
                <a:latin typeface="Arial"/>
                <a:ea typeface="+mn-ea"/>
                <a:cs typeface="+mn-cs"/>
              </a:rPr>
              <a:t> </a:t>
            </a:r>
            <a:r>
              <a:rPr lang="en-US" dirty="0" err="1" smtClean="0">
                <a:latin typeface="Arial"/>
                <a:ea typeface="+mn-ea"/>
                <a:cs typeface="+mn-cs"/>
              </a:rPr>
              <a:t>origine</a:t>
            </a:r>
            <a:r>
              <a:rPr lang="en-US" dirty="0" smtClean="0">
                <a:latin typeface="Arial"/>
                <a:ea typeface="+mn-ea"/>
                <a:cs typeface="+mn-cs"/>
              </a:rPr>
              <a:t> di </a:t>
            </a:r>
            <a:r>
              <a:rPr lang="en-US" dirty="0" err="1" smtClean="0">
                <a:latin typeface="Arial"/>
                <a:ea typeface="+mn-ea"/>
                <a:cs typeface="+mn-cs"/>
              </a:rPr>
              <a:t>replicazione</a:t>
            </a:r>
            <a:endParaRPr lang="en-US" dirty="0" smtClean="0">
              <a:latin typeface="Arial"/>
              <a:ea typeface="+mn-ea"/>
              <a:cs typeface="+mn-cs"/>
            </a:endParaRPr>
          </a:p>
          <a:p>
            <a:pPr eaLnBrk="1" hangingPunct="1">
              <a:buFontTx/>
              <a:buNone/>
              <a:defRPr/>
            </a:pPr>
            <a:endParaRPr lang="en-US" dirty="0" smtClean="0">
              <a:latin typeface="Arial"/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latin typeface="Arial"/>
                <a:ea typeface="+mn-ea"/>
                <a:cs typeface="+mn-cs"/>
              </a:rPr>
              <a:t>I </a:t>
            </a:r>
            <a:r>
              <a:rPr lang="en-US" dirty="0" err="1" smtClean="0">
                <a:latin typeface="Arial"/>
                <a:ea typeface="+mn-ea"/>
                <a:cs typeface="+mn-cs"/>
              </a:rPr>
              <a:t>cromosomi</a:t>
            </a:r>
            <a:r>
              <a:rPr lang="en-US" dirty="0" smtClean="0">
                <a:latin typeface="Arial"/>
                <a:ea typeface="+mn-ea"/>
                <a:cs typeface="+mn-cs"/>
              </a:rPr>
              <a:t> </a:t>
            </a:r>
            <a:r>
              <a:rPr lang="en-US" dirty="0" err="1" smtClean="0">
                <a:latin typeface="Arial"/>
                <a:ea typeface="+mn-ea"/>
                <a:cs typeface="+mn-cs"/>
              </a:rPr>
              <a:t>eucariotici</a:t>
            </a:r>
            <a:r>
              <a:rPr lang="en-US" dirty="0" smtClean="0">
                <a:latin typeface="Arial"/>
                <a:ea typeface="+mn-ea"/>
                <a:cs typeface="+mn-cs"/>
              </a:rPr>
              <a:t> </a:t>
            </a:r>
            <a:r>
              <a:rPr lang="en-US" dirty="0" err="1" smtClean="0">
                <a:latin typeface="Arial"/>
                <a:ea typeface="+mn-ea"/>
                <a:cs typeface="+mn-cs"/>
              </a:rPr>
              <a:t>contengono</a:t>
            </a:r>
            <a:r>
              <a:rPr lang="en-US" dirty="0" smtClean="0">
                <a:latin typeface="Arial"/>
                <a:ea typeface="+mn-ea"/>
                <a:cs typeface="+mn-cs"/>
              </a:rPr>
              <a:t> </a:t>
            </a:r>
            <a:r>
              <a:rPr lang="en-US" dirty="0" err="1" smtClean="0">
                <a:latin typeface="Arial"/>
                <a:ea typeface="+mn-ea"/>
                <a:cs typeface="+mn-cs"/>
              </a:rPr>
              <a:t>ciascuno</a:t>
            </a:r>
            <a:r>
              <a:rPr lang="en-US" dirty="0" smtClean="0">
                <a:latin typeface="Arial"/>
                <a:ea typeface="+mn-ea"/>
                <a:cs typeface="+mn-cs"/>
              </a:rPr>
              <a:t> </a:t>
            </a:r>
            <a:r>
              <a:rPr lang="en-US" dirty="0" err="1" smtClean="0">
                <a:latin typeface="Arial"/>
                <a:ea typeface="+mn-ea"/>
                <a:cs typeface="+mn-cs"/>
              </a:rPr>
              <a:t>una</a:t>
            </a:r>
            <a:r>
              <a:rPr lang="en-US" dirty="0" smtClean="0">
                <a:latin typeface="Arial"/>
                <a:ea typeface="+mn-ea"/>
                <a:cs typeface="+mn-cs"/>
              </a:rPr>
              <a:t> </a:t>
            </a:r>
            <a:r>
              <a:rPr lang="en-US" dirty="0" err="1" smtClean="0">
                <a:latin typeface="Arial"/>
                <a:ea typeface="+mn-ea"/>
                <a:cs typeface="+mn-cs"/>
              </a:rPr>
              <a:t>molecola</a:t>
            </a:r>
            <a:r>
              <a:rPr lang="en-US" dirty="0" smtClean="0">
                <a:latin typeface="Arial"/>
                <a:ea typeface="+mn-ea"/>
                <a:cs typeface="+mn-cs"/>
              </a:rPr>
              <a:t> di DNA </a:t>
            </a:r>
            <a:r>
              <a:rPr lang="en-US" dirty="0" err="1" smtClean="0">
                <a:latin typeface="Arial"/>
                <a:ea typeface="+mn-ea"/>
                <a:cs typeface="+mn-cs"/>
              </a:rPr>
              <a:t>lineare</a:t>
            </a:r>
            <a:r>
              <a:rPr lang="en-US" dirty="0" smtClean="0">
                <a:latin typeface="Arial"/>
                <a:ea typeface="+mn-ea"/>
                <a:cs typeface="+mn-cs"/>
              </a:rPr>
              <a:t> </a:t>
            </a:r>
            <a:r>
              <a:rPr lang="en-US" dirty="0" err="1" smtClean="0">
                <a:latin typeface="Arial"/>
                <a:ea typeface="+mn-ea"/>
                <a:cs typeface="+mn-cs"/>
              </a:rPr>
              <a:t>ed</a:t>
            </a:r>
            <a:r>
              <a:rPr lang="en-US" dirty="0" smtClean="0">
                <a:latin typeface="Arial"/>
                <a:ea typeface="+mn-ea"/>
                <a:cs typeface="+mn-cs"/>
              </a:rPr>
              <a:t> </a:t>
            </a:r>
            <a:r>
              <a:rPr lang="en-US" dirty="0" err="1" smtClean="0">
                <a:latin typeface="Arial"/>
                <a:ea typeface="+mn-ea"/>
                <a:cs typeface="+mn-cs"/>
              </a:rPr>
              <a:t>origini</a:t>
            </a:r>
            <a:r>
              <a:rPr lang="en-US" dirty="0" smtClean="0">
                <a:latin typeface="Arial"/>
                <a:ea typeface="+mn-ea"/>
                <a:cs typeface="+mn-cs"/>
              </a:rPr>
              <a:t> di </a:t>
            </a:r>
            <a:r>
              <a:rPr lang="en-US" dirty="0" err="1" smtClean="0">
                <a:latin typeface="Arial"/>
                <a:ea typeface="+mn-ea"/>
                <a:cs typeface="+mn-cs"/>
              </a:rPr>
              <a:t>replicazione</a:t>
            </a:r>
            <a:r>
              <a:rPr lang="en-US" dirty="0" smtClean="0">
                <a:latin typeface="Arial"/>
                <a:ea typeface="+mn-ea"/>
                <a:cs typeface="+mn-cs"/>
              </a:rPr>
              <a:t> multiple</a:t>
            </a:r>
          </a:p>
          <a:p>
            <a:pPr eaLnBrk="1" hangingPunct="1">
              <a:defRPr/>
            </a:pPr>
            <a:endParaRPr lang="en-US" dirty="0" smtClean="0"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Risultati immagini per replicazione del dna semiconservati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38200"/>
            <a:ext cx="3705225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288"/>
            <a:ext cx="7467600" cy="71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4306888" y="228600"/>
            <a:ext cx="40735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4000">
                <a:solidFill>
                  <a:srgbClr val="FF0000"/>
                </a:solidFill>
                <a:latin typeface="Arial" panose="020B0604020202020204" pitchFamily="34" charset="0"/>
              </a:rPr>
              <a:t>Replicazione nei </a:t>
            </a:r>
          </a:p>
          <a:p>
            <a:pPr algn="ctr" eaLnBrk="1" hangingPunct="1"/>
            <a:r>
              <a:rPr lang="it-IT" altLang="it-IT" sz="4000">
                <a:solidFill>
                  <a:srgbClr val="FF0000"/>
                </a:solidFill>
                <a:latin typeface="Arial" panose="020B0604020202020204" pitchFamily="34" charset="0"/>
              </a:rPr>
              <a:t>procarioti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676400"/>
            <a:ext cx="8301037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4"/>
          <p:cNvSpPr txBox="1">
            <a:spLocks noChangeArrowheads="1"/>
          </p:cNvSpPr>
          <p:nvPr/>
        </p:nvSpPr>
        <p:spPr bwMode="auto">
          <a:xfrm>
            <a:off x="268288" y="152400"/>
            <a:ext cx="8680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4000">
                <a:solidFill>
                  <a:srgbClr val="FF0000"/>
                </a:solidFill>
                <a:latin typeface="Arial" panose="020B0604020202020204" pitchFamily="34" charset="0"/>
              </a:rPr>
              <a:t>Repliconi multipli nel DNA eucariotico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z="3600" dirty="0" smtClean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La replicazione del DNA comincia in siti specifici chiamati origini di replicazione</a:t>
            </a:r>
            <a:endParaRPr lang="en-US" sz="3600" dirty="0" smtClean="0">
              <a:latin typeface="Helvetica" charset="0"/>
              <a:ea typeface="+mj-ea"/>
              <a:cs typeface="+mj-cs"/>
            </a:endParaRPr>
          </a:p>
        </p:txBody>
      </p:sp>
      <p:pic>
        <p:nvPicPr>
          <p:cNvPr id="79875" name="Picture 3" descr="F12-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2011363"/>
            <a:ext cx="7321550" cy="329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609600" y="1600200"/>
            <a:ext cx="8070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latin typeface="Arial" panose="020B0604020202020204" pitchFamily="34" charset="0"/>
              </a:rPr>
              <a:t>Sequenza consenso relativa all</a:t>
            </a:r>
            <a:r>
              <a:rPr lang="ja-JP" altLang="it-IT" sz="2000" b="1">
                <a:latin typeface="Arial" panose="020B0604020202020204" pitchFamily="34" charset="0"/>
              </a:rPr>
              <a:t>’</a:t>
            </a:r>
            <a:r>
              <a:rPr lang="it-IT" altLang="ja-JP" sz="2000" b="1">
                <a:latin typeface="Arial" panose="020B0604020202020204" pitchFamily="34" charset="0"/>
              </a:rPr>
              <a:t>origine di replicazione batterica</a:t>
            </a:r>
            <a:endParaRPr lang="en-US" altLang="it-IT" sz="1600" b="1">
              <a:latin typeface="Helvetica" panose="020B0604020202020204" pitchFamily="34" charset="0"/>
            </a:endParaRP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76200" y="5475288"/>
            <a:ext cx="8915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latin typeface="Arial" panose="020B0604020202020204" pitchFamily="34" charset="0"/>
              </a:rPr>
              <a:t>Le origini di replicazione, indipendentemente dall</a:t>
            </a:r>
            <a:r>
              <a:rPr lang="ja-JP" altLang="it-IT" sz="2000" b="1">
                <a:latin typeface="Arial" panose="020B0604020202020204" pitchFamily="34" charset="0"/>
              </a:rPr>
              <a:t>’</a:t>
            </a:r>
            <a:r>
              <a:rPr lang="it-IT" altLang="ja-JP" sz="2000" b="1">
                <a:latin typeface="Arial" panose="020B0604020202020204" pitchFamily="34" charset="0"/>
              </a:rPr>
              <a:t>organismo, sono: (1) segmenti di DNA unici di corte sequenze ripetute , (2) riconosciute da proteine specifiche e (3) solitamente ricche in AT</a:t>
            </a:r>
            <a:endParaRPr lang="en-US" altLang="it-IT" sz="1600" b="1"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52400"/>
            <a:ext cx="8153400" cy="1524000"/>
          </a:xfrm>
        </p:spPr>
        <p:txBody>
          <a:bodyPr/>
          <a:lstStyle/>
          <a:p>
            <a:pPr eaLnBrk="1" hangingPunct="1"/>
            <a:r>
              <a:rPr lang="it-IT" altLang="it-IT" sz="3200" smtClean="0">
                <a:solidFill>
                  <a:srgbClr val="FF0000"/>
                </a:solidFill>
                <a:latin typeface="Arial" panose="020B0604020202020204" pitchFamily="34" charset="0"/>
              </a:rPr>
              <a:t/>
            </a:r>
            <a:br>
              <a:rPr lang="it-IT" altLang="it-IT" sz="3200" smtClean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it-IT" altLang="it-IT" sz="3200" smtClean="0">
                <a:solidFill>
                  <a:srgbClr val="FF0000"/>
                </a:solidFill>
                <a:latin typeface="Arial" panose="020B0604020202020204" pitchFamily="34" charset="0"/>
              </a:rPr>
              <a:t>GLI INGREDIENTI NECESSARI ALLA DUPLICAZIONE DEL DNA SONO:</a:t>
            </a:r>
            <a:br>
              <a:rPr lang="it-IT" altLang="it-IT" sz="3200" smtClean="0">
                <a:solidFill>
                  <a:srgbClr val="FF0000"/>
                </a:solidFill>
                <a:latin typeface="Arial" panose="020B0604020202020204" pitchFamily="34" charset="0"/>
              </a:rPr>
            </a:br>
            <a:endParaRPr lang="it-IT" altLang="it-IT" smtClean="0">
              <a:solidFill>
                <a:schemeClr val="tx1"/>
              </a:solidFill>
              <a:latin typeface="New York" charset="0"/>
            </a:endParaRP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752600"/>
            <a:ext cx="9144000" cy="2743200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2400" dirty="0">
                <a:latin typeface="Arial"/>
                <a:ea typeface="+mn-ea"/>
                <a:cs typeface="+mn-cs"/>
              </a:rPr>
              <a:t>STAMPO</a:t>
            </a:r>
          </a:p>
          <a:p>
            <a:pPr algn="l" eaLnBrk="1" hangingPunct="1">
              <a:defRPr/>
            </a:pPr>
            <a:r>
              <a:rPr lang="it-IT" sz="2400" dirty="0" smtClean="0">
                <a:latin typeface="Arial"/>
                <a:ea typeface="+mn-ea"/>
                <a:cs typeface="+mn-cs"/>
              </a:rPr>
              <a:t>PROTEINE CHE APRONO LA DOPPIA ELICA</a:t>
            </a:r>
          </a:p>
          <a:p>
            <a:pPr algn="l" eaLnBrk="1" hangingPunct="1">
              <a:defRPr/>
            </a:pPr>
            <a:r>
              <a:rPr lang="it-IT" sz="2400" dirty="0" smtClean="0">
                <a:latin typeface="Arial"/>
                <a:ea typeface="+mn-ea"/>
                <a:cs typeface="+mn-cs"/>
              </a:rPr>
              <a:t>UN INNESCO</a:t>
            </a:r>
          </a:p>
          <a:p>
            <a:pPr algn="l" eaLnBrk="1" hangingPunct="1">
              <a:defRPr/>
            </a:pPr>
            <a:r>
              <a:rPr lang="it-IT" sz="2400" dirty="0" smtClean="0">
                <a:latin typeface="Arial"/>
                <a:ea typeface="+mn-ea"/>
                <a:cs typeface="+mn-cs"/>
              </a:rPr>
              <a:t>DNA POLIMERASI</a:t>
            </a:r>
          </a:p>
          <a:p>
            <a:pPr algn="l" eaLnBrk="1" hangingPunct="1">
              <a:defRPr/>
            </a:pPr>
            <a:r>
              <a:rPr lang="it-IT" sz="2400" dirty="0" smtClean="0">
                <a:latin typeface="Arial"/>
                <a:ea typeface="+mn-ea"/>
                <a:cs typeface="+mn-cs"/>
              </a:rPr>
              <a:t>QUATTRO DESOSSIRIBONUCLEOSIDI TRIFOSFATI</a:t>
            </a:r>
          </a:p>
          <a:p>
            <a:pPr algn="l" eaLnBrk="1" hangingPunct="1">
              <a:defRPr/>
            </a:pPr>
            <a:r>
              <a:rPr lang="it-IT" sz="2400" dirty="0">
                <a:latin typeface="Arial"/>
                <a:ea typeface="+mn-ea"/>
                <a:cs typeface="+mn-cs"/>
              </a:rPr>
              <a:t>ENZIMI CHE UNISCONO I FRAMMENTI</a:t>
            </a:r>
          </a:p>
          <a:p>
            <a:pPr algn="l" eaLnBrk="1" hangingPunct="1">
              <a:defRPr/>
            </a:pPr>
            <a:endParaRPr lang="it-IT" sz="2400" dirty="0" smtClean="0"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685800"/>
            <a:ext cx="8991600" cy="557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103725" y="2286000"/>
            <a:ext cx="630238" cy="461963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dirty="0">
                <a:solidFill>
                  <a:schemeClr val="accent2"/>
                </a:solidFill>
                <a:latin typeface="Arial"/>
              </a:rPr>
              <a:t>3%</a:t>
            </a:r>
            <a:endParaRPr lang="it-IT" dirty="0">
              <a:latin typeface="Arial"/>
            </a:endParaRP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852613" y="1736725"/>
            <a:ext cx="3330575" cy="461963"/>
            <a:chOff x="1852253" y="1736725"/>
            <a:chExt cx="3331070" cy="461963"/>
          </a:xfrm>
        </p:grpSpPr>
        <p:sp>
          <p:nvSpPr>
            <p:cNvPr id="104452" name="Text Box 4"/>
            <p:cNvSpPr txBox="1">
              <a:spLocks noChangeArrowheads="1"/>
            </p:cNvSpPr>
            <p:nvPr/>
          </p:nvSpPr>
          <p:spPr bwMode="auto">
            <a:xfrm>
              <a:off x="1852253" y="1736725"/>
              <a:ext cx="800100" cy="461963"/>
            </a:xfrm>
            <a:prstGeom prst="rect">
              <a:avLst/>
            </a:prstGeom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it-IT" dirty="0">
                  <a:solidFill>
                    <a:schemeClr val="accent2"/>
                  </a:solidFill>
                  <a:latin typeface="Arial"/>
                </a:rPr>
                <a:t>30%</a:t>
              </a:r>
              <a:endParaRPr lang="it-IT" dirty="0">
                <a:latin typeface="Arial"/>
              </a:endParaRPr>
            </a:p>
          </p:txBody>
        </p:sp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4381500" y="1736725"/>
              <a:ext cx="801823" cy="461665"/>
            </a:xfrm>
            <a:prstGeom prst="rect">
              <a:avLst/>
            </a:prstGeom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it-IT" dirty="0">
                  <a:solidFill>
                    <a:schemeClr val="accent2"/>
                  </a:solidFill>
                  <a:latin typeface="Arial"/>
                </a:rPr>
                <a:t>7</a:t>
              </a:r>
              <a:r>
                <a:rPr lang="it-IT" dirty="0">
                  <a:solidFill>
                    <a:schemeClr val="accent2"/>
                  </a:solidFill>
                  <a:latin typeface="Arial"/>
                </a:rPr>
                <a:t>0</a:t>
              </a:r>
              <a:r>
                <a:rPr lang="it-IT" dirty="0">
                  <a:solidFill>
                    <a:schemeClr val="accent2"/>
                  </a:solidFill>
                  <a:latin typeface="Arial"/>
                </a:rPr>
                <a:t>%</a:t>
              </a:r>
              <a:endParaRPr lang="it-IT" dirty="0">
                <a:latin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it-IT" sz="3600" b="1" dirty="0" smtClean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Problemi nella replicazione del DNA</a:t>
            </a:r>
            <a:endParaRPr lang="it-IT" sz="3400" b="1" dirty="0" smtClean="0">
              <a:solidFill>
                <a:srgbClr val="CC3300"/>
              </a:solidFill>
              <a:latin typeface="Helvetica" charset="0"/>
              <a:ea typeface="+mj-ea"/>
              <a:cs typeface="+mj-cs"/>
            </a:endParaRP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839200" cy="44958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it-IT" altLang="it-IT" sz="2000" dirty="0" smtClean="0">
                <a:latin typeface="Arial" panose="020B0604020202020204" pitchFamily="34" charset="0"/>
              </a:rPr>
              <a:t>Il DNA è una doppia elica, per avere lo stampo da copiare occorre aprirla  </a:t>
            </a:r>
            <a:r>
              <a:rPr lang="it-IT" altLang="it-IT" sz="2000" b="1" dirty="0" smtClean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it-IT" altLang="it-IT" sz="2000" b="1" dirty="0" smtClean="0">
                <a:latin typeface="Arial" panose="020B0604020202020204" pitchFamily="34" charset="0"/>
              </a:rPr>
              <a:t> </a:t>
            </a:r>
            <a:r>
              <a:rPr lang="it-IT" altLang="it-IT" sz="2000" b="1" dirty="0">
                <a:solidFill>
                  <a:srgbClr val="FF0000"/>
                </a:solidFill>
                <a:latin typeface="+mj-lt"/>
              </a:rPr>
              <a:t>PROTEINA INIZIATRICE </a:t>
            </a:r>
            <a:r>
              <a:rPr lang="it-IT" altLang="it-IT" sz="2000" dirty="0" smtClean="0">
                <a:latin typeface="Arial" panose="020B0604020202020204" pitchFamily="34" charset="0"/>
              </a:rPr>
              <a:t>ed</a:t>
            </a:r>
            <a:r>
              <a:rPr lang="it-IT" altLang="it-IT" sz="2000" b="1" dirty="0" smtClean="0">
                <a:latin typeface="Arial" panose="020B0604020202020204" pitchFamily="34" charset="0"/>
              </a:rPr>
              <a:t> </a:t>
            </a:r>
            <a:r>
              <a:rPr lang="it-IT" altLang="it-IT" sz="2000" b="1" dirty="0">
                <a:solidFill>
                  <a:srgbClr val="FF0000"/>
                </a:solidFill>
                <a:latin typeface="+mj-lt"/>
              </a:rPr>
              <a:t>ELICASI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 smtClean="0">
                <a:latin typeface="Arial" panose="020B0604020202020204" pitchFamily="34" charset="0"/>
              </a:rPr>
              <a:t>L’</a:t>
            </a:r>
            <a:r>
              <a:rPr lang="it-IT" altLang="ja-JP" sz="2000" dirty="0" smtClean="0">
                <a:latin typeface="Arial" panose="020B0604020202020204" pitchFamily="34" charset="0"/>
              </a:rPr>
              <a:t>apertura dell’elica provoca un </a:t>
            </a:r>
            <a:r>
              <a:rPr lang="it-IT" altLang="ja-JP" sz="2000" dirty="0" err="1" smtClean="0">
                <a:latin typeface="Arial" panose="020B0604020202020204" pitchFamily="34" charset="0"/>
              </a:rPr>
              <a:t>superavvolgimento</a:t>
            </a:r>
            <a:endParaRPr lang="it-IT" altLang="ja-JP" sz="2000" dirty="0">
              <a:latin typeface="Arial" panose="020B0604020202020204" pitchFamily="34" charset="0"/>
            </a:endParaRPr>
          </a:p>
          <a:p>
            <a:pPr marL="361950" indent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it-IT" altLang="ja-JP" sz="2000" b="1" dirty="0" smtClean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it-IT" altLang="ja-JP" sz="2000" b="1" dirty="0" smtClean="0">
                <a:latin typeface="Arial" panose="020B0604020202020204" pitchFamily="34" charset="0"/>
              </a:rPr>
              <a:t> </a:t>
            </a:r>
            <a:r>
              <a:rPr lang="it-IT" altLang="ja-JP" sz="2000" b="1" dirty="0">
                <a:solidFill>
                  <a:srgbClr val="FF0000"/>
                </a:solidFill>
                <a:latin typeface="+mj-lt"/>
              </a:rPr>
              <a:t>TOPOISOMERASI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 smtClean="0">
                <a:latin typeface="Arial" panose="020B0604020202020204" pitchFamily="34" charset="0"/>
              </a:rPr>
              <a:t>Deve essere sintetizzata una nuova elica di DNA</a:t>
            </a:r>
            <a:r>
              <a:rPr lang="it-IT" altLang="it-IT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it-IT" altLang="it-IT" sz="20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361950" indent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it-IT" altLang="ja-JP" sz="2000" b="1" dirty="0" smtClean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it-IT" altLang="it-IT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000" b="1" dirty="0" smtClean="0">
                <a:solidFill>
                  <a:srgbClr val="FF0000"/>
                </a:solidFill>
                <a:latin typeface="+mj-lt"/>
              </a:rPr>
              <a:t>DNA POLIMERASI III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it-IT" altLang="it-IT" sz="2000" dirty="0" smtClean="0">
                <a:latin typeface="Arial" panose="020B0604020202020204" pitchFamily="34" charset="0"/>
              </a:rPr>
              <a:t>La DNA polimerasi ha bisogno di un innesco</a:t>
            </a:r>
            <a:r>
              <a:rPr lang="it-IT" altLang="it-IT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br>
              <a:rPr lang="it-IT" altLang="it-IT" sz="2000" dirty="0" smtClean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it-IT" altLang="ja-JP" sz="2000" b="1" dirty="0" smtClean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t-IT" altLang="it-IT" sz="2000" b="1" dirty="0">
                <a:solidFill>
                  <a:srgbClr val="FF0000"/>
                </a:solidFill>
                <a:latin typeface="+mj-lt"/>
              </a:rPr>
              <a:t>PRIMASI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it-IT" altLang="it-IT" sz="2000" dirty="0" smtClean="0">
                <a:latin typeface="Arial" panose="020B0604020202020204" pitchFamily="34" charset="0"/>
              </a:rPr>
              <a:t>Rimozione degli inneschi di RNA e sintesi DNA </a:t>
            </a:r>
            <a:br>
              <a:rPr lang="it-IT" altLang="it-IT" sz="2000" dirty="0" smtClean="0">
                <a:latin typeface="Arial" panose="020B0604020202020204" pitchFamily="34" charset="0"/>
              </a:rPr>
            </a:br>
            <a:r>
              <a:rPr lang="it-IT" altLang="ja-JP" sz="2000" b="1" dirty="0" smtClean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t-IT" altLang="it-IT" sz="2000" b="1" dirty="0">
                <a:solidFill>
                  <a:srgbClr val="FF0000"/>
                </a:solidFill>
                <a:latin typeface="+mj-lt"/>
              </a:rPr>
              <a:t>DNA POLIMERASI I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 smtClean="0">
                <a:latin typeface="Arial" panose="020B0604020202020204" pitchFamily="34" charset="0"/>
              </a:rPr>
              <a:t>Unione dei vari pezzi della catena sintetizzata</a:t>
            </a:r>
            <a:r>
              <a:rPr lang="it-IT" altLang="it-IT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/>
            </a:r>
            <a:br>
              <a:rPr lang="it-IT" altLang="it-IT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it-IT" altLang="ja-JP" sz="2000" b="1" dirty="0" smtClean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it-IT" altLang="it-IT" sz="2000" b="1" dirty="0" smtClean="0">
                <a:latin typeface="Arial" panose="020B0604020202020204" pitchFamily="34" charset="0"/>
              </a:rPr>
              <a:t> </a:t>
            </a:r>
            <a:r>
              <a:rPr lang="it-IT" altLang="it-IT" sz="2000" b="1" dirty="0">
                <a:solidFill>
                  <a:srgbClr val="FF0000"/>
                </a:solidFill>
                <a:latin typeface="+mj-lt"/>
              </a:rPr>
              <a:t>LIGASI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0" y="228600"/>
            <a:ext cx="7467600" cy="1524000"/>
          </a:xfrm>
        </p:spPr>
        <p:txBody>
          <a:bodyPr/>
          <a:lstStyle/>
          <a:p>
            <a:pPr eaLnBrk="1" hangingPunct="1">
              <a:buClr>
                <a:srgbClr val="FF0066"/>
              </a:buClr>
              <a:buSzPct val="75000"/>
              <a:buFont typeface="Wingdings 2" charset="0"/>
              <a:buNone/>
              <a:defRPr/>
            </a:pPr>
            <a:r>
              <a:rPr lang="it-IT" dirty="0" smtClean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Il meccanismo di replicazione del DNA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19400"/>
            <a:ext cx="8153400" cy="2971800"/>
          </a:xfrm>
        </p:spPr>
        <p:txBody>
          <a:bodyPr/>
          <a:lstStyle/>
          <a:p>
            <a:pPr eaLnBrk="1" hangingPunct="1">
              <a:defRPr/>
            </a:pPr>
            <a:r>
              <a:rPr lang="it-IT" dirty="0" smtClean="0">
                <a:latin typeface="Arial"/>
                <a:ea typeface="+mn-ea"/>
                <a:cs typeface="Times New Roman" charset="0"/>
              </a:rPr>
              <a:t>Le </a:t>
            </a:r>
            <a:r>
              <a:rPr lang="it-IT" dirty="0" smtClean="0">
                <a:solidFill>
                  <a:srgbClr val="FF0000"/>
                </a:solidFill>
                <a:latin typeface="Arial"/>
                <a:ea typeface="+mn-ea"/>
                <a:cs typeface="Times New Roman" charset="0"/>
              </a:rPr>
              <a:t>DNA </a:t>
            </a:r>
            <a:r>
              <a:rPr lang="it-IT" dirty="0" err="1" smtClean="0">
                <a:solidFill>
                  <a:srgbClr val="FF0000"/>
                </a:solidFill>
                <a:latin typeface="Arial"/>
                <a:ea typeface="+mn-ea"/>
                <a:cs typeface="Times New Roman" charset="0"/>
              </a:rPr>
              <a:t>elicasi</a:t>
            </a:r>
            <a:r>
              <a:rPr lang="it-IT" dirty="0" smtClean="0">
                <a:solidFill>
                  <a:srgbClr val="FF0000"/>
                </a:solidFill>
                <a:latin typeface="Arial"/>
                <a:ea typeface="+mn-ea"/>
                <a:cs typeface="Times New Roman" charset="0"/>
              </a:rPr>
              <a:t> </a:t>
            </a:r>
            <a:r>
              <a:rPr lang="it-IT" dirty="0" smtClean="0">
                <a:latin typeface="Arial"/>
                <a:ea typeface="+mn-ea"/>
                <a:cs typeface="Times New Roman" charset="0"/>
              </a:rPr>
              <a:t>(in </a:t>
            </a:r>
            <a:r>
              <a:rPr lang="it-IT" dirty="0" err="1" smtClean="0">
                <a:latin typeface="Arial"/>
                <a:ea typeface="+mn-ea"/>
                <a:cs typeface="Times New Roman" charset="0"/>
              </a:rPr>
              <a:t>E.coli</a:t>
            </a:r>
            <a:r>
              <a:rPr lang="it-IT" dirty="0" smtClean="0">
                <a:latin typeface="Arial"/>
                <a:ea typeface="+mn-ea"/>
                <a:cs typeface="Times New Roman" charset="0"/>
              </a:rPr>
              <a:t> proteina </a:t>
            </a:r>
            <a:r>
              <a:rPr lang="it-IT" dirty="0" err="1" smtClean="0">
                <a:latin typeface="Arial"/>
                <a:ea typeface="+mn-ea"/>
                <a:cs typeface="Times New Roman" charset="0"/>
              </a:rPr>
              <a:t>DnaB</a:t>
            </a:r>
            <a:r>
              <a:rPr lang="it-IT" dirty="0" smtClean="0">
                <a:latin typeface="Arial"/>
                <a:ea typeface="+mn-ea"/>
                <a:cs typeface="Times New Roman" charset="0"/>
              </a:rPr>
              <a:t>) srotolano la doppia elica; i filamenti stampo vengono stabilizzati da proteine (</a:t>
            </a:r>
            <a:r>
              <a:rPr lang="it-IT" dirty="0" smtClean="0">
                <a:solidFill>
                  <a:srgbClr val="FF0000"/>
                </a:solidFill>
                <a:latin typeface="Arial"/>
                <a:ea typeface="+mn-ea"/>
                <a:cs typeface="Times New Roman" charset="0"/>
              </a:rPr>
              <a:t>SSBP</a:t>
            </a:r>
            <a:r>
              <a:rPr lang="it-IT" dirty="0" smtClean="0">
                <a:latin typeface="Arial"/>
                <a:ea typeface="+mn-ea"/>
                <a:cs typeface="Times New Roman" charset="0"/>
              </a:rPr>
              <a:t> single </a:t>
            </a:r>
            <a:r>
              <a:rPr lang="it-IT" dirty="0" err="1" smtClean="0">
                <a:latin typeface="Arial"/>
                <a:ea typeface="+mn-ea"/>
                <a:cs typeface="Times New Roman" charset="0"/>
              </a:rPr>
              <a:t>strand</a:t>
            </a:r>
            <a:r>
              <a:rPr lang="it-IT" dirty="0" smtClean="0">
                <a:latin typeface="Arial"/>
                <a:ea typeface="+mn-ea"/>
                <a:cs typeface="Times New Roman" charset="0"/>
              </a:rPr>
              <a:t> </a:t>
            </a:r>
            <a:r>
              <a:rPr lang="it-IT" dirty="0" err="1" smtClean="0">
                <a:latin typeface="Arial"/>
                <a:ea typeface="+mn-ea"/>
                <a:cs typeface="Times New Roman" charset="0"/>
              </a:rPr>
              <a:t>binding</a:t>
            </a:r>
            <a:r>
              <a:rPr lang="it-IT" dirty="0" smtClean="0">
                <a:latin typeface="Arial"/>
                <a:ea typeface="+mn-ea"/>
                <a:cs typeface="Times New Roman" charset="0"/>
              </a:rPr>
              <a:t> </a:t>
            </a:r>
            <a:r>
              <a:rPr lang="it-IT" dirty="0" err="1" smtClean="0">
                <a:latin typeface="Arial"/>
                <a:ea typeface="+mn-ea"/>
                <a:cs typeface="Times New Roman" charset="0"/>
              </a:rPr>
              <a:t>proteins</a:t>
            </a:r>
            <a:r>
              <a:rPr lang="it-IT" dirty="0" smtClean="0">
                <a:latin typeface="Arial"/>
                <a:ea typeface="+mn-ea"/>
                <a:cs typeface="Times New Roman" charset="0"/>
              </a:rPr>
              <a:t>).</a:t>
            </a:r>
            <a:endParaRPr lang="en-US" dirty="0" smtClean="0"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66" name="Object 2"/>
          <p:cNvGraphicFramePr>
            <a:graphicFrameLocks noChangeAspect="1"/>
          </p:cNvGraphicFramePr>
          <p:nvPr/>
        </p:nvGraphicFramePr>
        <p:xfrm>
          <a:off x="609600" y="1524000"/>
          <a:ext cx="8305800" cy="470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9" name="Image" r:id="rId4" imgW="7432504" imgH="4211752" progId="Photoshop.Image.5">
                  <p:embed/>
                </p:oleObj>
              </mc:Choice>
              <mc:Fallback>
                <p:oleObj name="Image" r:id="rId4" imgW="7432504" imgH="4211752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524000"/>
                        <a:ext cx="8305800" cy="470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00100" y="228600"/>
            <a:ext cx="7467600" cy="1524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0066"/>
              </a:buClr>
              <a:buSzPct val="75000"/>
              <a:buFont typeface="Wingdings 2" charset="0"/>
              <a:buNone/>
              <a:defRPr/>
            </a:pPr>
            <a:r>
              <a:rPr lang="it-IT" kern="0" smtClean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Il meccanismo di replicazione del DNA</a:t>
            </a:r>
            <a:endParaRPr lang="en-US" kern="0" dirty="0" smtClean="0"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114" name="Object 3"/>
          <p:cNvGraphicFramePr>
            <a:graphicFrameLocks noChangeAspect="1"/>
          </p:cNvGraphicFramePr>
          <p:nvPr/>
        </p:nvGraphicFramePr>
        <p:xfrm>
          <a:off x="34925" y="228600"/>
          <a:ext cx="8851900" cy="619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6" name="Image" r:id="rId4" imgW="10165902" imgH="7116131" progId="Photoshop.Image.5">
                  <p:embed/>
                </p:oleObj>
              </mc:Choice>
              <mc:Fallback>
                <p:oleObj name="Image" r:id="rId4" imgW="10165902" imgH="7116131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228600"/>
                        <a:ext cx="8851900" cy="619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100">
                <a:latin typeface="Arial" panose="020B0604020202020204" pitchFamily="34" charset="0"/>
              </a:rPr>
              <a:t>Figure 6-20b </a:t>
            </a:r>
            <a:r>
              <a:rPr lang="en-US" altLang="it-IT" sz="1100" i="1">
                <a:latin typeface="Arial" panose="020B0604020202020204" pitchFamily="34" charset="0"/>
              </a:rPr>
              <a:t> Molecular Biology of the Cell</a:t>
            </a:r>
            <a:r>
              <a:rPr lang="en-US" altLang="it-IT" sz="1100">
                <a:latin typeface="Arial" panose="020B0604020202020204" pitchFamily="34" charset="0"/>
              </a:rPr>
              <a:t> (© Garland Science 2008)</a:t>
            </a:r>
          </a:p>
        </p:txBody>
      </p:sp>
      <p:pic>
        <p:nvPicPr>
          <p:cNvPr id="92163" name="Picture 5" descr="figure 6-20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268413"/>
            <a:ext cx="5830887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CasellaDiTesto 4"/>
          <p:cNvSpPr txBox="1">
            <a:spLocks noChangeArrowheads="1"/>
          </p:cNvSpPr>
          <p:nvPr/>
        </p:nvSpPr>
        <p:spPr bwMode="auto">
          <a:xfrm>
            <a:off x="590550" y="228600"/>
            <a:ext cx="81311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3200">
                <a:solidFill>
                  <a:srgbClr val="FF0000"/>
                </a:solidFill>
              </a:rPr>
              <a:t>Il problema della tensione di superavvolgimento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Risultati immagini per topoisomerase 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77724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CasellaDiTesto 2"/>
          <p:cNvSpPr txBox="1">
            <a:spLocks noChangeArrowheads="1"/>
          </p:cNvSpPr>
          <p:nvPr/>
        </p:nvSpPr>
        <p:spPr bwMode="auto">
          <a:xfrm>
            <a:off x="590550" y="228600"/>
            <a:ext cx="81311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3200">
                <a:solidFill>
                  <a:srgbClr val="FF0000"/>
                </a:solidFill>
              </a:rPr>
              <a:t>Il problema della tensione di superavvolgimento</a:t>
            </a:r>
          </a:p>
          <a:p>
            <a:pPr algn="ctr" eaLnBrk="1" hangingPunct="1"/>
            <a:endParaRPr lang="it-IT" altLang="it-IT" sz="3200">
              <a:solidFill>
                <a:srgbClr val="FF0000"/>
              </a:solidFill>
            </a:endParaRPr>
          </a:p>
          <a:p>
            <a:pPr algn="ctr" eaLnBrk="1" hangingPunct="1"/>
            <a:r>
              <a:rPr lang="it-IT" altLang="it-IT" sz="3200">
                <a:solidFill>
                  <a:srgbClr val="00B050"/>
                </a:solidFill>
              </a:rPr>
              <a:t>RISOLTO !</a:t>
            </a:r>
          </a:p>
        </p:txBody>
      </p:sp>
      <p:sp>
        <p:nvSpPr>
          <p:cNvPr id="94212" name="Text Box 3"/>
          <p:cNvSpPr txBox="1">
            <a:spLocks noChangeArrowheads="1"/>
          </p:cNvSpPr>
          <p:nvPr/>
        </p:nvSpPr>
        <p:spPr bwMode="auto">
          <a:xfrm>
            <a:off x="0" y="550545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La</a:t>
            </a:r>
            <a:r>
              <a:rPr lang="it-IT" altLang="it-IT" sz="2400">
                <a:solidFill>
                  <a:srgbClr val="FF0000"/>
                </a:solidFill>
                <a:latin typeface="Arial" panose="020B0604020202020204" pitchFamily="34" charset="0"/>
              </a:rPr>
              <a:t> Topoisomerasi </a:t>
            </a:r>
            <a:r>
              <a:rPr lang="it-IT" altLang="it-IT" sz="2400">
                <a:latin typeface="Arial" panose="020B0604020202020204" pitchFamily="34" charset="0"/>
              </a:rPr>
              <a:t>o </a:t>
            </a:r>
            <a:r>
              <a:rPr lang="it-IT" altLang="it-IT" sz="2400">
                <a:solidFill>
                  <a:srgbClr val="FF0000"/>
                </a:solidFill>
                <a:latin typeface="Arial" panose="020B0604020202020204" pitchFamily="34" charset="0"/>
              </a:rPr>
              <a:t>DNA girasi </a:t>
            </a:r>
            <a:r>
              <a:rPr lang="it-IT" altLang="ja-JP" sz="2400">
                <a:latin typeface="Arial" panose="020B0604020202020204" pitchFamily="34" charset="0"/>
              </a:rPr>
              <a:t>rilassa il superavvolgimento positivo che si origina </a:t>
            </a:r>
            <a:r>
              <a:rPr lang="it-IT" altLang="it-IT" sz="2400">
                <a:latin typeface="Arial" panose="020B0604020202020204" pitchFamily="34" charset="0"/>
              </a:rPr>
              <a:t>con il parziale srotolamento della doppia elica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9144000" cy="6553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4000" b="1" smtClean="0">
                <a:solidFill>
                  <a:srgbClr val="FF0000"/>
                </a:solidFill>
                <a:latin typeface="Arial" panose="020B0604020202020204" pitchFamily="34" charset="0"/>
              </a:rPr>
              <a:t>			DNA POLIMERASI</a:t>
            </a:r>
            <a:endParaRPr lang="it-IT" altLang="it-IT" sz="2800" b="1" smtClean="0">
              <a:solidFill>
                <a:srgbClr val="CC3300"/>
              </a:solidFill>
              <a:latin typeface="Helvetica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it-IT" altLang="it-IT" sz="2800" b="1" smtClean="0">
              <a:solidFill>
                <a:srgbClr val="CC3300"/>
              </a:solidFill>
              <a:latin typeface="Helvetica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it-IT" sz="2800" smtClean="0">
                <a:latin typeface="Arial" panose="020B0604020202020204" pitchFamily="34" charset="0"/>
              </a:rPr>
              <a:t>Polimerizza un nuovo filamento di DNA utilizzando come </a:t>
            </a:r>
            <a:r>
              <a:rPr lang="it-IT" altLang="it-IT" sz="2800" smtClean="0">
                <a:solidFill>
                  <a:srgbClr val="FF0000"/>
                </a:solidFill>
                <a:latin typeface="Arial" panose="020B0604020202020204" pitchFamily="34" charset="0"/>
              </a:rPr>
              <a:t>stampo</a:t>
            </a:r>
            <a:r>
              <a:rPr lang="it-IT" altLang="it-IT" sz="2800" smtClean="0">
                <a:latin typeface="Arial" panose="020B0604020202020204" pitchFamily="34" charset="0"/>
              </a:rPr>
              <a:t> un filamento di DNA complementare già esistente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smtClean="0">
                <a:latin typeface="Arial" panose="020B0604020202020204" pitchFamily="34" charset="0"/>
              </a:rPr>
              <a:t>Scinde il gruppo pirofosfato di un </a:t>
            </a:r>
            <a:r>
              <a:rPr lang="it-IT" altLang="it-IT" sz="2800" smtClean="0">
                <a:solidFill>
                  <a:srgbClr val="FF0000"/>
                </a:solidFill>
                <a:latin typeface="Arial" panose="020B0604020202020204" pitchFamily="34" charset="0"/>
              </a:rPr>
              <a:t>deossiribonucleoside trifosfato </a:t>
            </a:r>
            <a:r>
              <a:rPr lang="it-IT" altLang="it-IT" sz="2800" smtClean="0">
                <a:latin typeface="Arial" panose="020B0604020202020204" pitchFamily="34" charset="0"/>
              </a:rPr>
              <a:t>e utilizzando l</a:t>
            </a:r>
            <a:r>
              <a:rPr lang="ja-JP" altLang="it-IT" sz="2800" smtClean="0">
                <a:latin typeface="Arial" panose="020B0604020202020204" pitchFamily="34" charset="0"/>
              </a:rPr>
              <a:t>’</a:t>
            </a:r>
            <a:r>
              <a:rPr lang="it-IT" altLang="ja-JP" sz="2800" smtClean="0">
                <a:latin typeface="Arial" panose="020B0604020202020204" pitchFamily="34" charset="0"/>
              </a:rPr>
              <a:t>energia liberata forma il legame fosfodiesterico tra il gruppo OH libero (3</a:t>
            </a:r>
            <a:r>
              <a:rPr lang="ja-JP" altLang="it-IT" sz="2800" smtClean="0">
                <a:latin typeface="Arial" panose="020B0604020202020204" pitchFamily="34" charset="0"/>
              </a:rPr>
              <a:t>’</a:t>
            </a:r>
            <a:r>
              <a:rPr lang="it-IT" altLang="ja-JP" sz="2800" smtClean="0">
                <a:latin typeface="Arial" panose="020B0604020202020204" pitchFamily="34" charset="0"/>
              </a:rPr>
              <a:t>) dell</a:t>
            </a:r>
            <a:r>
              <a:rPr lang="ja-JP" altLang="it-IT" sz="2800" smtClean="0">
                <a:latin typeface="Arial" panose="020B0604020202020204" pitchFamily="34" charset="0"/>
              </a:rPr>
              <a:t>’</a:t>
            </a:r>
            <a:r>
              <a:rPr lang="it-IT" altLang="ja-JP" sz="2800" smtClean="0">
                <a:latin typeface="Arial" panose="020B0604020202020204" pitchFamily="34" charset="0"/>
              </a:rPr>
              <a:t>ultimo nucleotide e il gruppo fosforico al 5</a:t>
            </a:r>
            <a:r>
              <a:rPr lang="ja-JP" altLang="it-IT" sz="2800" smtClean="0">
                <a:latin typeface="Arial" panose="020B0604020202020204" pitchFamily="34" charset="0"/>
              </a:rPr>
              <a:t>’</a:t>
            </a:r>
            <a:r>
              <a:rPr lang="it-IT" altLang="ja-JP" sz="2800" smtClean="0">
                <a:latin typeface="Arial" panose="020B0604020202020204" pitchFamily="34" charset="0"/>
              </a:rPr>
              <a:t> del nuovo nucleotide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smtClean="0">
                <a:latin typeface="Arial" panose="020B0604020202020204" pitchFamily="34" charset="0"/>
              </a:rPr>
              <a:t>Può funzionare solo se esiste un </a:t>
            </a:r>
            <a:r>
              <a:rPr lang="it-IT" altLang="it-IT" sz="2800" smtClean="0">
                <a:solidFill>
                  <a:srgbClr val="FF0000"/>
                </a:solidFill>
                <a:latin typeface="Arial" panose="020B0604020202020204" pitchFamily="34" charset="0"/>
              </a:rPr>
              <a:t>innesco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smtClean="0">
                <a:latin typeface="Arial" panose="020B0604020202020204" pitchFamily="34" charset="0"/>
              </a:rPr>
              <a:t>Nei procarioti è la polimerasi III, negli eucarioti la polimerasi</a:t>
            </a:r>
            <a:r>
              <a:rPr lang="it-IT" altLang="it-IT" sz="2800" smtClean="0">
                <a:latin typeface="Helvetica" panose="020B0604020202020204" pitchFamily="34" charset="0"/>
              </a:rPr>
              <a:t> </a:t>
            </a:r>
            <a:r>
              <a:rPr lang="it-IT" altLang="it-IT" sz="2800" smtClean="0">
                <a:latin typeface="Symbol" panose="05050102010706020507" pitchFamily="18" charset="2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figure 11-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88"/>
          <a:stretch>
            <a:fillRect/>
          </a:stretch>
        </p:blipFill>
        <p:spPr bwMode="auto">
          <a:xfrm>
            <a:off x="381000" y="685800"/>
            <a:ext cx="38100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Rettangolo 2"/>
          <p:cNvSpPr>
            <a:spLocks noChangeArrowheads="1"/>
          </p:cNvSpPr>
          <p:nvPr/>
        </p:nvSpPr>
        <p:spPr bwMode="auto">
          <a:xfrm>
            <a:off x="381000" y="1981200"/>
            <a:ext cx="2286000" cy="2819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  <p:cxnSp>
        <p:nvCxnSpPr>
          <p:cNvPr id="97284" name="Connettore diritto 4"/>
          <p:cNvCxnSpPr>
            <a:cxnSpLocks noChangeShapeType="1"/>
          </p:cNvCxnSpPr>
          <p:nvPr/>
        </p:nvCxnSpPr>
        <p:spPr bwMode="auto">
          <a:xfrm flipH="1">
            <a:off x="1752600" y="1981200"/>
            <a:ext cx="76200" cy="152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97285" name="Rettangolo 5"/>
          <p:cNvSpPr>
            <a:spLocks noChangeArrowheads="1"/>
          </p:cNvSpPr>
          <p:nvPr/>
        </p:nvSpPr>
        <p:spPr bwMode="auto">
          <a:xfrm>
            <a:off x="1536700" y="20574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>
                <a:solidFill>
                  <a:srgbClr val="000000"/>
                </a:solidFill>
              </a:rPr>
              <a:t>OH</a:t>
            </a:r>
            <a:endParaRPr lang="it-IT" altLang="it-IT"/>
          </a:p>
        </p:txBody>
      </p:sp>
      <p:sp>
        <p:nvSpPr>
          <p:cNvPr id="97286" name="Rettangolo 6"/>
          <p:cNvSpPr>
            <a:spLocks noChangeArrowheads="1"/>
          </p:cNvSpPr>
          <p:nvPr/>
        </p:nvSpPr>
        <p:spPr bwMode="auto">
          <a:xfrm>
            <a:off x="2667000" y="2971800"/>
            <a:ext cx="228600" cy="1219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figure 11-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88"/>
          <a:stretch>
            <a:fillRect/>
          </a:stretch>
        </p:blipFill>
        <p:spPr bwMode="auto">
          <a:xfrm>
            <a:off x="381000" y="685800"/>
            <a:ext cx="38100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ttangolo 2"/>
          <p:cNvSpPr>
            <a:spLocks noChangeArrowheads="1"/>
          </p:cNvSpPr>
          <p:nvPr/>
        </p:nvSpPr>
        <p:spPr bwMode="auto">
          <a:xfrm>
            <a:off x="381000" y="2819400"/>
            <a:ext cx="2286000" cy="1981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9332" name="Rettangolo 5"/>
          <p:cNvSpPr>
            <a:spLocks noChangeArrowheads="1"/>
          </p:cNvSpPr>
          <p:nvPr/>
        </p:nvSpPr>
        <p:spPr bwMode="auto">
          <a:xfrm>
            <a:off x="1770063" y="2787650"/>
            <a:ext cx="517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>
                <a:solidFill>
                  <a:srgbClr val="000000"/>
                </a:solidFill>
              </a:rPr>
              <a:t>OH</a:t>
            </a:r>
            <a:endParaRPr lang="it-IT" altLang="it-IT"/>
          </a:p>
        </p:txBody>
      </p:sp>
      <p:sp>
        <p:nvSpPr>
          <p:cNvPr id="99333" name="Rettangolo 6"/>
          <p:cNvSpPr>
            <a:spLocks noChangeArrowheads="1"/>
          </p:cNvSpPr>
          <p:nvPr/>
        </p:nvSpPr>
        <p:spPr bwMode="auto">
          <a:xfrm>
            <a:off x="2667000" y="2971800"/>
            <a:ext cx="228600" cy="1219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figure 11-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88"/>
          <a:stretch>
            <a:fillRect/>
          </a:stretch>
        </p:blipFill>
        <p:spPr bwMode="auto">
          <a:xfrm>
            <a:off x="381000" y="685800"/>
            <a:ext cx="38100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ttangolo 2"/>
          <p:cNvSpPr>
            <a:spLocks noChangeArrowheads="1"/>
          </p:cNvSpPr>
          <p:nvPr/>
        </p:nvSpPr>
        <p:spPr bwMode="auto">
          <a:xfrm>
            <a:off x="381000" y="3505200"/>
            <a:ext cx="2286000" cy="1295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1380" name="Rettangolo 5"/>
          <p:cNvSpPr>
            <a:spLocks noChangeArrowheads="1"/>
          </p:cNvSpPr>
          <p:nvPr/>
        </p:nvSpPr>
        <p:spPr bwMode="auto">
          <a:xfrm>
            <a:off x="1905000" y="3468688"/>
            <a:ext cx="51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>
                <a:solidFill>
                  <a:srgbClr val="000000"/>
                </a:solidFill>
              </a:rPr>
              <a:t>OH</a:t>
            </a:r>
            <a:endParaRPr lang="it-IT" altLang="it-IT"/>
          </a:p>
        </p:txBody>
      </p:sp>
      <p:sp>
        <p:nvSpPr>
          <p:cNvPr id="101381" name="Rettangolo 6"/>
          <p:cNvSpPr>
            <a:spLocks noChangeArrowheads="1"/>
          </p:cNvSpPr>
          <p:nvPr/>
        </p:nvSpPr>
        <p:spPr bwMode="auto">
          <a:xfrm>
            <a:off x="2667000" y="3468688"/>
            <a:ext cx="228600" cy="7223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3657600"/>
          </a:xfrm>
        </p:spPr>
        <p:txBody>
          <a:bodyPr/>
          <a:lstStyle/>
          <a:p>
            <a:pPr marL="60325" indent="-60325" algn="just" eaLnBrk="1" hangingPunct="1">
              <a:buFontTx/>
              <a:buNone/>
              <a:defRPr/>
            </a:pPr>
            <a:r>
              <a:rPr lang="it-IT" altLang="it-IT" sz="24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Il genoma (</a:t>
            </a:r>
            <a:r>
              <a:rPr lang="it-IT" altLang="it-IT" sz="24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diploide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presente nel nucleo di una cellula umana è costituito da 46 molecole di DNA (</a:t>
            </a:r>
            <a:r>
              <a:rPr lang="it-IT" altLang="it-IT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cromosomi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che assommano, in totale, a circa 2x3 = 6 miliardi di basi</a:t>
            </a:r>
            <a:endParaRPr lang="it-IT" alt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25" indent="-60325" algn="just" eaLnBrk="1" hangingPunct="1">
              <a:buFontTx/>
              <a:buNone/>
              <a:defRPr/>
            </a:pPr>
            <a:endParaRPr lang="it-IT" altLang="it-I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 lunghezza calcolata di queste molecole corrisponde a circa </a:t>
            </a:r>
            <a:r>
              <a:rPr lang="it-IT" alt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metri 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(0,34 nm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6 x 10</a:t>
            </a:r>
            <a:r>
              <a:rPr lang="it-IT" altLang="it-IT" sz="2400" baseline="160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eaLnBrk="1" hangingPunct="1">
              <a:buFontTx/>
              <a:buNone/>
              <a:defRPr/>
            </a:pPr>
            <a:endParaRPr lang="it-IT" altLang="it-I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Il diametro del nucleo è di circa 5 micron</a:t>
            </a:r>
          </a:p>
          <a:p>
            <a:pPr marL="60325" indent="-60325" eaLnBrk="1" hangingPunct="1">
              <a:defRPr/>
            </a:pPr>
            <a:endParaRPr lang="it-IT" alt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Quindi, </a:t>
            </a:r>
            <a:r>
              <a:rPr lang="it-IT" altLang="it-I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DNA deve essere compattato</a:t>
            </a: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CasellaDiTesto 1"/>
          <p:cNvSpPr txBox="1">
            <a:spLocks noChangeArrowheads="1"/>
          </p:cNvSpPr>
          <p:nvPr/>
        </p:nvSpPr>
        <p:spPr bwMode="auto">
          <a:xfrm>
            <a:off x="574675" y="304800"/>
            <a:ext cx="799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Compattamento del genoma degli eucarioti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figure 11-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88"/>
          <a:stretch>
            <a:fillRect/>
          </a:stretch>
        </p:blipFill>
        <p:spPr bwMode="auto">
          <a:xfrm>
            <a:off x="381000" y="685800"/>
            <a:ext cx="38100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figure 11-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8"/>
          <a:stretch>
            <a:fillRect/>
          </a:stretch>
        </p:blipFill>
        <p:spPr bwMode="auto">
          <a:xfrm>
            <a:off x="1444625" y="673100"/>
            <a:ext cx="2746375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Rettangolo 1"/>
          <p:cNvSpPr>
            <a:spLocks noChangeArrowheads="1"/>
          </p:cNvSpPr>
          <p:nvPr/>
        </p:nvSpPr>
        <p:spPr bwMode="auto">
          <a:xfrm>
            <a:off x="1295400" y="4267200"/>
            <a:ext cx="609600" cy="2209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5476" name="Rettangolo 2"/>
          <p:cNvSpPr>
            <a:spLocks noChangeArrowheads="1"/>
          </p:cNvSpPr>
          <p:nvPr/>
        </p:nvSpPr>
        <p:spPr bwMode="auto">
          <a:xfrm>
            <a:off x="2514600" y="6400800"/>
            <a:ext cx="19050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5334000" y="1295400"/>
            <a:ext cx="32004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filamento di nuova sintesi viene polimerizzato in direzione 5’</a:t>
            </a:r>
            <a:r>
              <a:rPr lang="it-IT" altLang="it-IT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3’</a:t>
            </a:r>
          </a:p>
          <a:p>
            <a:pPr eaLnBrk="1" hangingPunct="1"/>
            <a:endParaRPr lang="it-IT" altLang="it-IT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/>
            <a:r>
              <a:rPr lang="it-IT" altLang="it-IT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Antiparallela al filamento stampo</a:t>
            </a:r>
            <a:endParaRPr lang="it-IT" altLang="it-IT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22" name="Object 2"/>
          <p:cNvGraphicFramePr>
            <a:graphicFrameLocks noChangeAspect="1"/>
          </p:cNvGraphicFramePr>
          <p:nvPr/>
        </p:nvGraphicFramePr>
        <p:xfrm>
          <a:off x="381000" y="838200"/>
          <a:ext cx="8610600" cy="279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6" name="Image" r:id="rId4" imgW="3868714" imgH="1257586" progId="Photoshop.Image.5">
                  <p:embed/>
                </p:oleObj>
              </mc:Choice>
              <mc:Fallback>
                <p:oleObj name="Image" r:id="rId4" imgW="3868714" imgH="1257586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838200"/>
                        <a:ext cx="8610600" cy="2798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523" name="Object 4"/>
          <p:cNvGraphicFramePr>
            <a:graphicFrameLocks noChangeAspect="1"/>
          </p:cNvGraphicFramePr>
          <p:nvPr/>
        </p:nvGraphicFramePr>
        <p:xfrm>
          <a:off x="457200" y="3886200"/>
          <a:ext cx="845820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7" name="Image" r:id="rId6" imgW="3671784" imgH="584230" progId="Photoshop.Image.5">
                  <p:embed/>
                </p:oleObj>
              </mc:Choice>
              <mc:Fallback>
                <p:oleObj name="Image" r:id="rId6" imgW="3671784" imgH="584230" progId="Photoshop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886200"/>
                        <a:ext cx="8458200" cy="134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570" name="Object 2"/>
          <p:cNvGraphicFramePr>
            <a:graphicFrameLocks noChangeAspect="1"/>
          </p:cNvGraphicFramePr>
          <p:nvPr/>
        </p:nvGraphicFramePr>
        <p:xfrm>
          <a:off x="152400" y="533400"/>
          <a:ext cx="8839200" cy="279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4" name="Image" r:id="rId4" imgW="4173637" imgH="1321101" progId="Photoshop.Image.5">
                  <p:embed/>
                </p:oleObj>
              </mc:Choice>
              <mc:Fallback>
                <p:oleObj name="Image" r:id="rId4" imgW="4173637" imgH="1321101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533400"/>
                        <a:ext cx="8839200" cy="279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71" name="Object 3"/>
          <p:cNvGraphicFramePr>
            <a:graphicFrameLocks noChangeAspect="1"/>
          </p:cNvGraphicFramePr>
          <p:nvPr/>
        </p:nvGraphicFramePr>
        <p:xfrm>
          <a:off x="228600" y="3581400"/>
          <a:ext cx="8686800" cy="309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5" name="Image" r:id="rId6" imgW="3391673" imgH="1206775" progId="Photoshop.Image.5">
                  <p:embed/>
                </p:oleObj>
              </mc:Choice>
              <mc:Fallback>
                <p:oleObj name="Image" r:id="rId6" imgW="3391673" imgH="1206775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581400"/>
                        <a:ext cx="8686800" cy="309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618" name="Object 2"/>
          <p:cNvGraphicFramePr>
            <a:graphicFrameLocks noChangeAspect="1"/>
          </p:cNvGraphicFramePr>
          <p:nvPr/>
        </p:nvGraphicFramePr>
        <p:xfrm>
          <a:off x="228600" y="304800"/>
          <a:ext cx="8686800" cy="299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22" name="Image" r:id="rId4" imgW="4084701" imgH="1410021" progId="Photoshop.Image.5">
                  <p:embed/>
                </p:oleObj>
              </mc:Choice>
              <mc:Fallback>
                <p:oleObj name="Image" r:id="rId4" imgW="4084701" imgH="1410021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04800"/>
                        <a:ext cx="8686800" cy="299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19" name="Object 3"/>
          <p:cNvGraphicFramePr>
            <a:graphicFrameLocks noChangeAspect="1"/>
          </p:cNvGraphicFramePr>
          <p:nvPr/>
        </p:nvGraphicFramePr>
        <p:xfrm>
          <a:off x="228600" y="3505200"/>
          <a:ext cx="8686800" cy="170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23" name="Image" r:id="rId6" imgW="3429781" imgH="673253" progId="Photoshop.Image.5">
                  <p:embed/>
                </p:oleObj>
              </mc:Choice>
              <mc:Fallback>
                <p:oleObj name="Image" r:id="rId6" imgW="3429781" imgH="673253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505200"/>
                        <a:ext cx="8686800" cy="170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666" name="Object 2"/>
          <p:cNvGraphicFramePr>
            <a:graphicFrameLocks noChangeAspect="1"/>
          </p:cNvGraphicFramePr>
          <p:nvPr/>
        </p:nvGraphicFramePr>
        <p:xfrm>
          <a:off x="228600" y="457200"/>
          <a:ext cx="8686800" cy="2652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0" name="Image" r:id="rId4" imgW="4097406" imgH="1251456" progId="Photoshop.Image.5">
                  <p:embed/>
                </p:oleObj>
              </mc:Choice>
              <mc:Fallback>
                <p:oleObj name="Image" r:id="rId4" imgW="4097406" imgH="1251456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57200"/>
                        <a:ext cx="8686800" cy="2652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67" name="Object 3"/>
          <p:cNvGraphicFramePr>
            <a:graphicFrameLocks noChangeAspect="1"/>
          </p:cNvGraphicFramePr>
          <p:nvPr/>
        </p:nvGraphicFramePr>
        <p:xfrm>
          <a:off x="228600" y="3276600"/>
          <a:ext cx="8610600" cy="278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1" name="Image" r:id="rId6" imgW="3316040" imgH="1073584" progId="Photoshop.Image.5">
                  <p:embed/>
                </p:oleObj>
              </mc:Choice>
              <mc:Fallback>
                <p:oleObj name="Image" r:id="rId6" imgW="3316040" imgH="1073584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276600"/>
                        <a:ext cx="8610600" cy="2786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6213" y="152400"/>
            <a:ext cx="8764587" cy="1828800"/>
          </a:xfrm>
        </p:spPr>
        <p:txBody>
          <a:bodyPr/>
          <a:lstStyle/>
          <a:p>
            <a:pPr eaLnBrk="1" hangingPunct="1"/>
            <a:r>
              <a:rPr lang="it-IT" altLang="it-IT" sz="3600" smtClean="0">
                <a:solidFill>
                  <a:srgbClr val="FF0000"/>
                </a:solidFill>
                <a:latin typeface="Arial" panose="020B0604020202020204" pitchFamily="34" charset="0"/>
              </a:rPr>
              <a:t>Il problema della direzione di sintesi del DNA rispetto alla direzione di apertura dell’</a:t>
            </a:r>
            <a:r>
              <a:rPr lang="it-IT" altLang="ja-JP" sz="3600" smtClean="0">
                <a:solidFill>
                  <a:srgbClr val="FF0000"/>
                </a:solidFill>
                <a:latin typeface="Arial" panose="020B0604020202020204" pitchFamily="34" charset="0"/>
              </a:rPr>
              <a:t>elica</a:t>
            </a:r>
            <a:endParaRPr lang="en-US" altLang="it-IT" sz="3600" smtClean="0">
              <a:latin typeface="Helvetica" panose="020B0604020202020204" pitchFamily="34" charset="0"/>
            </a:endParaRP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362200"/>
            <a:ext cx="8839200" cy="4038600"/>
          </a:xfrm>
        </p:spPr>
        <p:txBody>
          <a:bodyPr/>
          <a:lstStyle/>
          <a:p>
            <a:pPr marL="0" indent="0" algn="just" eaLnBrk="1" hangingPunct="1">
              <a:spcBef>
                <a:spcPct val="10000"/>
              </a:spcBef>
              <a:buFontTx/>
              <a:buNone/>
            </a:pPr>
            <a:r>
              <a:rPr lang="it-IT" altLang="it-IT" sz="2400" smtClean="0">
                <a:latin typeface="Arial" panose="020B0604020202020204" pitchFamily="34" charset="0"/>
              </a:rPr>
              <a:t>I due filamenti nella doppia elica del DNA hanno polarità opposta, ma tutte le DNA polimerasi catalizzano l’</a:t>
            </a:r>
            <a:r>
              <a:rPr lang="it-IT" altLang="ja-JP" sz="2400" smtClean="0">
                <a:latin typeface="Arial" panose="020B0604020202020204" pitchFamily="34" charset="0"/>
              </a:rPr>
              <a:t>addizione di nucleotidi solo all’estremità 3</a:t>
            </a:r>
            <a:r>
              <a:rPr lang="it-IT" altLang="ja-JP" sz="2400" smtClean="0">
                <a:latin typeface="Arial" panose="020B0604020202020204" pitchFamily="34" charset="0"/>
                <a:sym typeface="Symbol" panose="05050102010706020507" pitchFamily="18" charset="2"/>
              </a:rPr>
              <a:t></a:t>
            </a:r>
            <a:r>
              <a:rPr lang="it-IT" altLang="ja-JP" sz="2400" smtClean="0">
                <a:latin typeface="Arial" panose="020B0604020202020204" pitchFamily="34" charset="0"/>
              </a:rPr>
              <a:t>-OH della catena nascente, così che il filamento può crescere soltanto nella direzione </a:t>
            </a:r>
            <a:r>
              <a:rPr lang="it-IT" altLang="ja-JP" sz="2400" smtClean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r>
              <a:rPr lang="it-IT" altLang="ja-JP" sz="2400" smtClean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 </a:t>
            </a:r>
            <a:r>
              <a:rPr lang="it-IT" altLang="ja-JP" sz="2400" smtClean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it-IT" altLang="ja-JP" sz="2400" smtClean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it-IT" altLang="ja-JP" sz="2400" smtClean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r>
              <a:rPr lang="it-IT" altLang="ja-JP" sz="2400" smtClean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</a:t>
            </a:r>
            <a:r>
              <a:rPr lang="it-IT" altLang="ja-JP" sz="2400" smtClean="0">
                <a:latin typeface="Arial" panose="020B0604020202020204" pitchFamily="34" charset="0"/>
                <a:sym typeface="Symbol" panose="05050102010706020507" pitchFamily="18" charset="2"/>
              </a:rPr>
              <a:t>.</a:t>
            </a:r>
          </a:p>
          <a:p>
            <a:pPr marL="0" indent="0" algn="just" eaLnBrk="1" hangingPunct="1">
              <a:spcBef>
                <a:spcPct val="10000"/>
              </a:spcBef>
              <a:buFontTx/>
              <a:buNone/>
            </a:pPr>
            <a:endParaRPr lang="it-IT" altLang="it-IT" sz="2400" smtClean="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marL="0" indent="0" algn="just" eaLnBrk="1" hangingPunct="1">
              <a:spcBef>
                <a:spcPct val="10000"/>
              </a:spcBef>
              <a:buFontTx/>
              <a:buNone/>
            </a:pPr>
            <a:r>
              <a:rPr lang="it-IT" altLang="it-IT" sz="2400" smtClean="0">
                <a:latin typeface="Arial" panose="020B0604020202020204" pitchFamily="34" charset="0"/>
                <a:sym typeface="Symbol" panose="05050102010706020507" pitchFamily="18" charset="2"/>
              </a:rPr>
              <a:t>Quindi un’</a:t>
            </a:r>
            <a:r>
              <a:rPr lang="it-IT" altLang="ja-JP" sz="2400" smtClean="0">
                <a:latin typeface="Arial" panose="020B0604020202020204" pitchFamily="34" charset="0"/>
                <a:sym typeface="Symbol" panose="05050102010706020507" pitchFamily="18" charset="2"/>
              </a:rPr>
              <a:t>elica crescerà in modo continuo, nella direzione di srotolamento dell’elica stampo, mentre l’elica opposta deve crescere in senso contrario rispetto all’apertura dell’elica.</a:t>
            </a:r>
            <a:endParaRPr lang="it-IT" altLang="it-IT" sz="24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8301038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890588" y="155575"/>
            <a:ext cx="72374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4000">
                <a:solidFill>
                  <a:srgbClr val="FF0000"/>
                </a:solidFill>
                <a:latin typeface="Arial" panose="020B0604020202020204" pitchFamily="34" charset="0"/>
              </a:rPr>
              <a:t>Direzione della sintesi del DNA </a:t>
            </a:r>
          </a:p>
          <a:p>
            <a:pPr algn="ctr" eaLnBrk="1" hangingPunct="1"/>
            <a:r>
              <a:rPr lang="it-IT" altLang="it-IT" sz="4000">
                <a:solidFill>
                  <a:srgbClr val="FF0000"/>
                </a:solidFill>
                <a:latin typeface="Arial" panose="020B0604020202020204" pitchFamily="34" charset="0"/>
              </a:rPr>
              <a:t>alla forcella di replicazione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7772400" cy="2133600"/>
          </a:xfrm>
        </p:spPr>
        <p:txBody>
          <a:bodyPr/>
          <a:lstStyle/>
          <a:p>
            <a:pPr eaLnBrk="1" hangingPunct="1">
              <a:buClr>
                <a:srgbClr val="FF0066"/>
              </a:buClr>
              <a:buSzPct val="75000"/>
              <a:buFont typeface="Wingdings 2" charset="0"/>
              <a:buNone/>
              <a:defRPr/>
            </a:pPr>
            <a:r>
              <a:rPr lang="it-IT" dirty="0" smtClean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Il Meccanismo della replicazione del DNA</a:t>
            </a:r>
            <a:r>
              <a:rPr lang="en-US" dirty="0" smtClean="0">
                <a:latin typeface="Arial"/>
                <a:ea typeface="+mj-ea"/>
                <a:cs typeface="+mj-cs"/>
              </a:rPr>
              <a:t> </a:t>
            </a:r>
            <a:br>
              <a:rPr lang="en-US" dirty="0" smtClean="0">
                <a:latin typeface="Arial"/>
                <a:ea typeface="+mj-ea"/>
                <a:cs typeface="+mj-cs"/>
              </a:rPr>
            </a:b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743200"/>
            <a:ext cx="8458200" cy="3581400"/>
          </a:xfrm>
        </p:spPr>
        <p:txBody>
          <a:bodyPr/>
          <a:lstStyle/>
          <a:p>
            <a:pPr eaLnBrk="1" hangingPunct="1"/>
            <a:r>
              <a:rPr lang="it-IT" altLang="it-IT" sz="2800" smtClean="0">
                <a:latin typeface="Arial" panose="020B0604020202020204" pitchFamily="34" charset="0"/>
                <a:cs typeface="Times New Roman" panose="02020603050405020304" pitchFamily="18" charset="0"/>
              </a:rPr>
              <a:t>Sul filamento ritardato (lagging strand), che cresce nella direzione opposta, il DNA è comunque sintetizzato in direzione 5’</a:t>
            </a:r>
            <a:r>
              <a:rPr lang="it-IT" altLang="ja-JP" sz="2800" smtClean="0">
                <a:latin typeface="Arial" panose="020B0604020202020204" pitchFamily="34" charset="0"/>
                <a:cs typeface="Times New Roman" panose="02020603050405020304" pitchFamily="18" charset="0"/>
              </a:rPr>
              <a:t>-3’ ma la </a:t>
            </a:r>
            <a:r>
              <a:rPr lang="it-IT" altLang="ja-JP" sz="2800" smtClean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sintesi è discontinua</a:t>
            </a:r>
            <a:r>
              <a:rPr lang="it-IT" altLang="ja-JP" sz="2800" smtClean="0">
                <a:latin typeface="Arial" panose="020B0604020202020204" pitchFamily="34" charset="0"/>
                <a:cs typeface="Times New Roman" panose="02020603050405020304" pitchFamily="18" charset="0"/>
              </a:rPr>
              <a:t>: le basi vengono aggiunte a corti frammenti detti  di Okazaki, ogni volta la DNA polimerasi </a:t>
            </a:r>
            <a:r>
              <a:rPr lang="ja-JP" altLang="it-IT" sz="2800" smtClean="0">
                <a:latin typeface="Arial" panose="020B0604020202020204" pitchFamily="34" charset="0"/>
                <a:cs typeface="Times New Roman" panose="02020603050405020304" pitchFamily="18" charset="0"/>
              </a:rPr>
              <a:t>“</a:t>
            </a:r>
            <a:r>
              <a:rPr lang="it-IT" altLang="ja-JP" sz="2800" smtClean="0">
                <a:latin typeface="Arial" panose="020B0604020202020204" pitchFamily="34" charset="0"/>
                <a:cs typeface="Times New Roman" panose="02020603050405020304" pitchFamily="18" charset="0"/>
              </a:rPr>
              <a:t>salta indietro</a:t>
            </a:r>
            <a:r>
              <a:rPr lang="ja-JP" altLang="it-IT" sz="2800" smtClean="0">
                <a:latin typeface="Arial" panose="020B0604020202020204" pitchFamily="34" charset="0"/>
                <a:cs typeface="Times New Roman" panose="02020603050405020304" pitchFamily="18" charset="0"/>
              </a:rPr>
              <a:t>”</a:t>
            </a:r>
            <a:r>
              <a:rPr lang="it-IT" altLang="ja-JP" sz="2800" smtClean="0">
                <a:latin typeface="Arial" panose="020B0604020202020204" pitchFamily="34" charset="0"/>
                <a:cs typeface="Times New Roman" panose="02020603050405020304" pitchFamily="18" charset="0"/>
              </a:rPr>
              <a:t> per fare un nuovo frammento. </a:t>
            </a:r>
            <a:endParaRPr lang="it-IT" altLang="it-IT" sz="28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858" name="Object 2"/>
          <p:cNvGraphicFramePr>
            <a:graphicFrameLocks noChangeAspect="1"/>
          </p:cNvGraphicFramePr>
          <p:nvPr/>
        </p:nvGraphicFramePr>
        <p:xfrm>
          <a:off x="228600" y="1371600"/>
          <a:ext cx="8686800" cy="237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4" name="Image" r:id="rId4" imgW="4040233" imgH="1105152" progId="Photoshop.Image.5">
                  <p:embed/>
                </p:oleObj>
              </mc:Choice>
              <mc:Fallback>
                <p:oleObj name="Image" r:id="rId4" imgW="4040233" imgH="1105152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371600"/>
                        <a:ext cx="8686800" cy="237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1859" name="Gruppo 2"/>
          <p:cNvGrpSpPr>
            <a:grpSpLocks/>
          </p:cNvGrpSpPr>
          <p:nvPr/>
        </p:nvGrpSpPr>
        <p:grpSpPr bwMode="auto">
          <a:xfrm>
            <a:off x="228600" y="4343400"/>
            <a:ext cx="8610600" cy="1260475"/>
            <a:chOff x="228600" y="4343400"/>
            <a:chExt cx="8610600" cy="1260475"/>
          </a:xfrm>
        </p:grpSpPr>
        <p:graphicFrame>
          <p:nvGraphicFramePr>
            <p:cNvPr id="121860" name="Object 3"/>
            <p:cNvGraphicFramePr>
              <a:graphicFrameLocks noChangeAspect="1"/>
            </p:cNvGraphicFramePr>
            <p:nvPr/>
          </p:nvGraphicFramePr>
          <p:xfrm>
            <a:off x="228600" y="4343400"/>
            <a:ext cx="8610600" cy="1260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865" name="Image" r:id="rId6" imgW="3252515" imgH="476274" progId="Photoshop.Image.5">
                    <p:embed/>
                  </p:oleObj>
                </mc:Choice>
                <mc:Fallback>
                  <p:oleObj name="Image" r:id="rId6" imgW="3252515" imgH="476274" progId="Photoshop.Image.5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600" y="4343400"/>
                          <a:ext cx="8610600" cy="1260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1861" name="Rettangolo 1"/>
            <p:cNvSpPr>
              <a:spLocks noChangeArrowheads="1"/>
            </p:cNvSpPr>
            <p:nvPr/>
          </p:nvSpPr>
          <p:spPr bwMode="auto">
            <a:xfrm>
              <a:off x="1066800" y="5170967"/>
              <a:ext cx="4114800" cy="422275"/>
            </a:xfrm>
            <a:prstGeom prst="rect">
              <a:avLst/>
            </a:prstGeom>
            <a:solidFill>
              <a:srgbClr val="D4DEF8"/>
            </a:solidFill>
            <a:ln w="9525" algn="ctr">
              <a:solidFill>
                <a:srgbClr val="D4DEF8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655638" y="3476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it-IT" sz="3600">
                <a:solidFill>
                  <a:srgbClr val="FF0000"/>
                </a:solidFill>
                <a:latin typeface="Arial" panose="020B0604020202020204" pitchFamily="34" charset="0"/>
              </a:rPr>
              <a:t>Nucleosoma</a:t>
            </a:r>
            <a:r>
              <a:rPr lang="en-US" altLang="it-IT" sz="3600">
                <a:solidFill>
                  <a:schemeClr val="tx2"/>
                </a:solidFill>
                <a:latin typeface="Arial" panose="020B0604020202020204" pitchFamily="34" charset="0"/>
              </a:rPr>
              <a:t>:  DNA avvolto su un ottamero costituito da 4 paia di istoni </a:t>
            </a:r>
          </a:p>
        </p:txBody>
      </p:sp>
      <p:sp>
        <p:nvSpPr>
          <p:cNvPr id="15363" name="Rettangolo 1"/>
          <p:cNvSpPr>
            <a:spLocks noChangeArrowheads="1"/>
          </p:cNvSpPr>
          <p:nvPr/>
        </p:nvSpPr>
        <p:spPr bwMode="auto">
          <a:xfrm>
            <a:off x="4797425" y="2479675"/>
            <a:ext cx="4038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it-IT">
                <a:solidFill>
                  <a:schemeClr val="tx2"/>
                </a:solidFill>
                <a:latin typeface="Arial" panose="020B0604020202020204" pitchFamily="34" charset="0"/>
              </a:rPr>
              <a:t>piccole proteine basiche molto conservate</a:t>
            </a:r>
            <a:endParaRPr lang="it-IT" altLang="it-IT"/>
          </a:p>
        </p:txBody>
      </p:sp>
      <p:cxnSp>
        <p:nvCxnSpPr>
          <p:cNvPr id="6" name="Connettore 4 5"/>
          <p:cNvCxnSpPr>
            <a:stCxn id="15365" idx="5"/>
            <a:endCxn id="15363" idx="0"/>
          </p:cNvCxnSpPr>
          <p:nvPr/>
        </p:nvCxnSpPr>
        <p:spPr bwMode="auto">
          <a:xfrm rot="5400000">
            <a:off x="6758782" y="1553368"/>
            <a:ext cx="984250" cy="868363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/>
          </a:ln>
          <a:extLst>
            <a:ext uri="{AF507438-7753-43e0-B8FC-AC1667EBCBE1}"/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365" name="Ovale 7"/>
          <p:cNvSpPr>
            <a:spLocks noChangeArrowheads="1"/>
          </p:cNvSpPr>
          <p:nvPr/>
        </p:nvSpPr>
        <p:spPr bwMode="auto">
          <a:xfrm>
            <a:off x="7620000" y="1447800"/>
            <a:ext cx="76200" cy="555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  <p:grpSp>
        <p:nvGrpSpPr>
          <p:cNvPr id="15366" name="Gruppo 11"/>
          <p:cNvGrpSpPr>
            <a:grpSpLocks/>
          </p:cNvGrpSpPr>
          <p:nvPr/>
        </p:nvGrpSpPr>
        <p:grpSpPr bwMode="auto">
          <a:xfrm>
            <a:off x="795338" y="3579813"/>
            <a:ext cx="5557837" cy="2744787"/>
            <a:chOff x="796058" y="3579091"/>
            <a:chExt cx="5557342" cy="2745509"/>
          </a:xfrm>
        </p:grpSpPr>
        <p:pic>
          <p:nvPicPr>
            <p:cNvPr id="15367" name="Picture 2" descr="Immagine correlat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058" y="3657600"/>
              <a:ext cx="5557342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68" name="Gruppo 10"/>
            <p:cNvGrpSpPr>
              <a:grpSpLocks/>
            </p:cNvGrpSpPr>
            <p:nvPr/>
          </p:nvGrpSpPr>
          <p:grpSpPr bwMode="auto">
            <a:xfrm>
              <a:off x="796058" y="3579091"/>
              <a:ext cx="5452342" cy="1707572"/>
              <a:chOff x="796058" y="3579091"/>
              <a:chExt cx="5452342" cy="1707572"/>
            </a:xfrm>
          </p:grpSpPr>
          <p:sp>
            <p:nvSpPr>
              <p:cNvPr id="15369" name="Rettangolo 9"/>
              <p:cNvSpPr>
                <a:spLocks noChangeArrowheads="1"/>
              </p:cNvSpPr>
              <p:nvPr/>
            </p:nvSpPr>
            <p:spPr bwMode="auto">
              <a:xfrm>
                <a:off x="4797424" y="4038600"/>
                <a:ext cx="1450976" cy="5334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0" name="Rettangolo 14"/>
              <p:cNvSpPr>
                <a:spLocks noChangeArrowheads="1"/>
              </p:cNvSpPr>
              <p:nvPr/>
            </p:nvSpPr>
            <p:spPr bwMode="auto">
              <a:xfrm>
                <a:off x="796058" y="3764973"/>
                <a:ext cx="1450976" cy="5334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1" name="Rettangolo 15"/>
              <p:cNvSpPr>
                <a:spLocks noChangeArrowheads="1"/>
              </p:cNvSpPr>
              <p:nvPr/>
            </p:nvSpPr>
            <p:spPr bwMode="auto">
              <a:xfrm>
                <a:off x="990600" y="3579091"/>
                <a:ext cx="1681308" cy="1004454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2" name="Rettangolo 16"/>
              <p:cNvSpPr>
                <a:spLocks noChangeArrowheads="1"/>
              </p:cNvSpPr>
              <p:nvPr/>
            </p:nvSpPr>
            <p:spPr bwMode="auto">
              <a:xfrm>
                <a:off x="4541692" y="4282209"/>
                <a:ext cx="1681308" cy="1004454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906" name="Object 2"/>
          <p:cNvGraphicFramePr>
            <a:graphicFrameLocks noChangeAspect="1"/>
          </p:cNvGraphicFramePr>
          <p:nvPr/>
        </p:nvGraphicFramePr>
        <p:xfrm>
          <a:off x="228600" y="76200"/>
          <a:ext cx="8686800" cy="344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0" name="Image" r:id="rId4" imgW="4084701" imgH="1619619" progId="Photoshop.Image.5">
                  <p:embed/>
                </p:oleObj>
              </mc:Choice>
              <mc:Fallback>
                <p:oleObj name="Image" r:id="rId4" imgW="4084701" imgH="1619619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76200"/>
                        <a:ext cx="8686800" cy="344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07" name="Object 3"/>
          <p:cNvGraphicFramePr>
            <a:graphicFrameLocks noChangeAspect="1"/>
          </p:cNvGraphicFramePr>
          <p:nvPr/>
        </p:nvGraphicFramePr>
        <p:xfrm>
          <a:off x="228600" y="3276600"/>
          <a:ext cx="86868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1" name="Image" r:id="rId6" imgW="3481207" imgH="1435680" progId="Photoshop.Image.5">
                  <p:embed/>
                </p:oleObj>
              </mc:Choice>
              <mc:Fallback>
                <p:oleObj name="Image" r:id="rId6" imgW="3481207" imgH="1435680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276600"/>
                        <a:ext cx="8686800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954" name="Object 2"/>
          <p:cNvGraphicFramePr>
            <a:graphicFrameLocks noChangeAspect="1"/>
          </p:cNvGraphicFramePr>
          <p:nvPr/>
        </p:nvGraphicFramePr>
        <p:xfrm>
          <a:off x="152400" y="381000"/>
          <a:ext cx="8763000" cy="324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8" name="Image" r:id="rId4" imgW="3995765" imgH="1479887" progId="Photoshop.Image.5">
                  <p:embed/>
                </p:oleObj>
              </mc:Choice>
              <mc:Fallback>
                <p:oleObj name="Image" r:id="rId4" imgW="3995765" imgH="1479887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81000"/>
                        <a:ext cx="8763000" cy="324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228600" y="3810000"/>
          <a:ext cx="8763000" cy="252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9" name="Image" r:id="rId6" imgW="3506617" imgH="1009880" progId="Photoshop.Image.5">
                  <p:embed/>
                </p:oleObj>
              </mc:Choice>
              <mc:Fallback>
                <p:oleObj name="Image" r:id="rId6" imgW="3506617" imgH="1009880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810000"/>
                        <a:ext cx="8763000" cy="2522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/>
          <p:cNvCxnSpPr/>
          <p:nvPr/>
        </p:nvCxnSpPr>
        <p:spPr bwMode="auto">
          <a:xfrm>
            <a:off x="4627563" y="2667000"/>
            <a:ext cx="685800" cy="0"/>
          </a:xfrm>
          <a:prstGeom prst="line">
            <a:avLst/>
          </a:prstGeom>
          <a:ln w="76200"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diritto 3"/>
          <p:cNvCxnSpPr/>
          <p:nvPr/>
        </p:nvCxnSpPr>
        <p:spPr bwMode="auto">
          <a:xfrm>
            <a:off x="5299075" y="2667000"/>
            <a:ext cx="2590800" cy="0"/>
          </a:xfrm>
          <a:prstGeom prst="line">
            <a:avLst/>
          </a:prstGeom>
          <a:ln w="76200"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1" name="Gruppo 20"/>
          <p:cNvGrpSpPr>
            <a:grpSpLocks/>
          </p:cNvGrpSpPr>
          <p:nvPr/>
        </p:nvGrpSpPr>
        <p:grpSpPr bwMode="auto">
          <a:xfrm>
            <a:off x="1217613" y="2667000"/>
            <a:ext cx="3276600" cy="0"/>
            <a:chOff x="4648200" y="2665228"/>
            <a:chExt cx="3276600" cy="0"/>
          </a:xfrm>
        </p:grpSpPr>
        <p:cxnSp>
          <p:nvCxnSpPr>
            <p:cNvPr id="6" name="Connettore diritto 5"/>
            <p:cNvCxnSpPr/>
            <p:nvPr/>
          </p:nvCxnSpPr>
          <p:spPr bwMode="auto">
            <a:xfrm>
              <a:off x="4648200" y="2665228"/>
              <a:ext cx="685800" cy="0"/>
            </a:xfrm>
            <a:prstGeom prst="line">
              <a:avLst/>
            </a:prstGeom>
            <a:ln w="76200">
              <a:headEnd type="none" w="med" len="med"/>
              <a:tailEnd type="none" w="med" len="med"/>
            </a:ln>
            <a:effectLst/>
            <a:extLst>
              <a:ext uri="{AF507438-7753-43e0-B8FC-AC1667EBCBE1}"/>
            </a:ex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diritto 6"/>
            <p:cNvCxnSpPr/>
            <p:nvPr/>
          </p:nvCxnSpPr>
          <p:spPr bwMode="auto">
            <a:xfrm>
              <a:off x="5334000" y="2665228"/>
              <a:ext cx="2590800" cy="0"/>
            </a:xfrm>
            <a:prstGeom prst="line">
              <a:avLst/>
            </a:prstGeom>
            <a:ln w="76200">
              <a:headEnd type="none" w="med" len="med"/>
              <a:tailEnd type="none" w="med" len="med"/>
            </a:ln>
            <a:effectLst/>
            <a:extLst>
              <a:ext uri="{AF507438-7753-43e0-B8FC-AC1667EBCBE1}"/>
            </a:ex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CasellaDiTesto 7"/>
          <p:cNvSpPr txBox="1"/>
          <p:nvPr/>
        </p:nvSpPr>
        <p:spPr>
          <a:xfrm>
            <a:off x="4344988" y="1484313"/>
            <a:ext cx="14351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PRIMASI</a:t>
            </a:r>
          </a:p>
        </p:txBody>
      </p:sp>
      <p:cxnSp>
        <p:nvCxnSpPr>
          <p:cNvPr id="9" name="Connettore diritto 8"/>
          <p:cNvCxnSpPr/>
          <p:nvPr/>
        </p:nvCxnSpPr>
        <p:spPr bwMode="auto">
          <a:xfrm>
            <a:off x="1219200" y="3048000"/>
            <a:ext cx="6705600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ttore diritto 10"/>
          <p:cNvCxnSpPr/>
          <p:nvPr/>
        </p:nvCxnSpPr>
        <p:spPr bwMode="auto">
          <a:xfrm>
            <a:off x="4495800" y="2665413"/>
            <a:ext cx="744538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/>
        </p:nvCxnSpPr>
        <p:spPr bwMode="auto">
          <a:xfrm>
            <a:off x="1217613" y="2665413"/>
            <a:ext cx="685800" cy="4762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5791200" y="1789113"/>
            <a:ext cx="11398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POL III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3692525" y="1909763"/>
            <a:ext cx="935038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POL I</a:t>
            </a:r>
          </a:p>
        </p:txBody>
      </p:sp>
      <p:grpSp>
        <p:nvGrpSpPr>
          <p:cNvPr id="28" name="Gruppo 27"/>
          <p:cNvGrpSpPr>
            <a:grpSpLocks/>
          </p:cNvGrpSpPr>
          <p:nvPr/>
        </p:nvGrpSpPr>
        <p:grpSpPr bwMode="auto">
          <a:xfrm>
            <a:off x="4643438" y="2084388"/>
            <a:ext cx="1193800" cy="579437"/>
            <a:chOff x="3956864" y="2083717"/>
            <a:chExt cx="1194558" cy="580182"/>
          </a:xfrm>
        </p:grpSpPr>
        <p:sp>
          <p:nvSpPr>
            <p:cNvPr id="19" name="CasellaDiTesto 18"/>
            <p:cNvSpPr txBox="1"/>
            <p:nvPr/>
          </p:nvSpPr>
          <p:spPr>
            <a:xfrm>
              <a:off x="3956864" y="2083717"/>
              <a:ext cx="1194558" cy="46096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it-IT" dirty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LIGASI</a:t>
              </a:r>
            </a:p>
          </p:txBody>
        </p:sp>
        <p:cxnSp>
          <p:nvCxnSpPr>
            <p:cNvPr id="24" name="Connettore diritto 23"/>
            <p:cNvCxnSpPr/>
            <p:nvPr/>
          </p:nvCxnSpPr>
          <p:spPr bwMode="auto">
            <a:xfrm>
              <a:off x="4554143" y="2663899"/>
              <a:ext cx="93721" cy="0"/>
            </a:xfrm>
            <a:prstGeom prst="line">
              <a:avLst/>
            </a:prstGeom>
            <a:ln w="76200">
              <a:solidFill>
                <a:srgbClr val="FF9900"/>
              </a:solidFill>
              <a:headEnd type="none" w="med" len="med"/>
              <a:tailEnd type="none" w="med" len="med"/>
            </a:ln>
            <a:effectLst/>
            <a:extLst>
              <a:ext uri="{AF507438-7753-43e0-B8FC-AC1667EBCBE1}"/>
            </a:ex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15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La </a:t>
            </a:r>
            <a:r>
              <a:rPr lang="en-US" dirty="0" err="1" smtClean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duplicazione</a:t>
            </a:r>
            <a:r>
              <a:rPr lang="en-US" dirty="0" smtClean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negli</a:t>
            </a:r>
            <a:r>
              <a:rPr lang="en-US" dirty="0" smtClean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eucarioti</a:t>
            </a:r>
            <a:endParaRPr lang="en-US" dirty="0" smtClean="0">
              <a:ea typeface="+mj-ea"/>
              <a:cs typeface="+mj-cs"/>
            </a:endParaRPr>
          </a:p>
        </p:txBody>
      </p:sp>
      <p:pic>
        <p:nvPicPr>
          <p:cNvPr id="129027" name="Picture 3" descr="05_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47775"/>
            <a:ext cx="7704138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077200" cy="1143000"/>
          </a:xfrm>
        </p:spPr>
        <p:txBody>
          <a:bodyPr/>
          <a:lstStyle/>
          <a:p>
            <a:pPr eaLnBrk="1" hangingPunct="1"/>
            <a:r>
              <a:rPr lang="it-IT" altLang="it-IT" sz="3600" smtClean="0">
                <a:solidFill>
                  <a:srgbClr val="FF0000"/>
                </a:solidFill>
                <a:latin typeface="Arial" panose="020B0604020202020204" pitchFamily="34" charset="0"/>
              </a:rPr>
              <a:t>All’</a:t>
            </a:r>
            <a:r>
              <a:rPr lang="it-IT" altLang="ja-JP" sz="3600" smtClean="0">
                <a:solidFill>
                  <a:srgbClr val="FF0000"/>
                </a:solidFill>
                <a:latin typeface="Arial" panose="020B0604020202020204" pitchFamily="34" charset="0"/>
              </a:rPr>
              <a:t>estremità dei cromosomi, la replicazione incontra un problema</a:t>
            </a:r>
            <a:endParaRPr lang="en-US" altLang="it-IT" smtClean="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0"/>
            <a:ext cx="8763000" cy="3886200"/>
          </a:xfrm>
        </p:spPr>
        <p:txBody>
          <a:bodyPr/>
          <a:lstStyle/>
          <a:p>
            <a:pPr eaLnBrk="1" hangingPunct="1"/>
            <a:r>
              <a:rPr lang="it-IT" altLang="it-IT" sz="2400" smtClean="0">
                <a:latin typeface="Arial" panose="020B0604020202020204" pitchFamily="34" charset="0"/>
              </a:rPr>
              <a:t>La sintesi sul filamento anticipato è OK su entrambe le terminazioni cromosomiche</a:t>
            </a:r>
          </a:p>
          <a:p>
            <a:pPr eaLnBrk="1" hangingPunct="1"/>
            <a:r>
              <a:rPr lang="it-IT" altLang="it-IT" sz="2400" smtClean="0">
                <a:latin typeface="Arial" panose="020B0604020202020204" pitchFamily="34" charset="0"/>
              </a:rPr>
              <a:t>La sintesi sul filamento ritardato si blocca prima di raggiungere le terminazioni, perché quando il 3</a:t>
            </a:r>
            <a:r>
              <a:rPr lang="ja-JP" altLang="it-IT" sz="2400" smtClean="0">
                <a:latin typeface="Arial" panose="020B0604020202020204" pitchFamily="34" charset="0"/>
              </a:rPr>
              <a:t>’</a:t>
            </a:r>
            <a:r>
              <a:rPr lang="it-IT" altLang="ja-JP" sz="2400" smtClean="0">
                <a:latin typeface="Arial" panose="020B0604020202020204" pitchFamily="34" charset="0"/>
              </a:rPr>
              <a:t> end è vicino, non vi è spazio per piazzare la polimerasi-alpha (la primasi), e sintetizzare un RNA </a:t>
            </a:r>
          </a:p>
          <a:p>
            <a:pPr eaLnBrk="1" hangingPunct="1"/>
            <a:r>
              <a:rPr lang="it-IT" altLang="it-IT" sz="2400" smtClean="0">
                <a:latin typeface="Arial" panose="020B0604020202020204" pitchFamily="34" charset="0"/>
              </a:rPr>
              <a:t>Ne risulta che, ad ogni ciclo di replicazione i cromosomi si accorciano </a:t>
            </a:r>
          </a:p>
          <a:p>
            <a:pPr eaLnBrk="1" hangingPunct="1"/>
            <a:r>
              <a:rPr lang="it-IT" altLang="it-IT" sz="2400" smtClean="0">
                <a:latin typeface="Arial" panose="020B0604020202020204" pitchFamily="34" charset="0"/>
              </a:rPr>
              <a:t>Questo problema è risolto dalla </a:t>
            </a:r>
            <a:r>
              <a:rPr lang="ja-JP" altLang="it-IT" sz="2400" smtClean="0">
                <a:latin typeface="Arial" panose="020B0604020202020204" pitchFamily="34" charset="0"/>
              </a:rPr>
              <a:t>“</a:t>
            </a:r>
            <a:r>
              <a:rPr lang="it-IT" altLang="ja-JP" sz="2400" smtClean="0">
                <a:solidFill>
                  <a:srgbClr val="FF0000"/>
                </a:solidFill>
                <a:latin typeface="Arial" panose="020B0604020202020204" pitchFamily="34" charset="0"/>
              </a:rPr>
              <a:t>Telomerasi</a:t>
            </a:r>
            <a:r>
              <a:rPr lang="ja-JP" altLang="it-IT" sz="2400" smtClean="0">
                <a:latin typeface="Arial" panose="020B0604020202020204" pitchFamily="34" charset="0"/>
              </a:rPr>
              <a:t>”</a:t>
            </a:r>
            <a:endParaRPr lang="it-IT" altLang="it-IT" sz="24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29"/>
          <a:stretch>
            <a:fillRect/>
          </a:stretch>
        </p:blipFill>
        <p:spPr bwMode="auto">
          <a:xfrm>
            <a:off x="381000" y="1219200"/>
            <a:ext cx="8305800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533400" y="19050"/>
            <a:ext cx="838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>
                <a:solidFill>
                  <a:srgbClr val="FF0000"/>
                </a:solidFill>
                <a:latin typeface="Arial" panose="020B0604020202020204" pitchFamily="34" charset="0"/>
              </a:rPr>
              <a:t>Il problema della replicazione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>
                <a:solidFill>
                  <a:srgbClr val="FF0000"/>
                </a:solidFill>
                <a:latin typeface="Arial" panose="020B0604020202020204" pitchFamily="34" charset="0"/>
              </a:rPr>
              <a:t>delle estremità dei cromosomi lineari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37" b="7898"/>
          <a:stretch>
            <a:fillRect/>
          </a:stretch>
        </p:blipFill>
        <p:spPr bwMode="auto">
          <a:xfrm>
            <a:off x="384175" y="1219200"/>
            <a:ext cx="8226425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533400" y="19050"/>
            <a:ext cx="838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>
                <a:solidFill>
                  <a:srgbClr val="FF0000"/>
                </a:solidFill>
                <a:latin typeface="Arial" panose="020B0604020202020204" pitchFamily="34" charset="0"/>
              </a:rPr>
              <a:t>Il problema della replicazione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>
                <a:solidFill>
                  <a:srgbClr val="FF0000"/>
                </a:solidFill>
                <a:latin typeface="Arial" panose="020B0604020202020204" pitchFamily="34" charset="0"/>
              </a:rPr>
              <a:t>delle estremità dei cromosomi lineari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24000" y="0"/>
            <a:ext cx="6256338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it-IT" sz="4000" dirty="0">
                <a:solidFill>
                  <a:schemeClr val="accent6"/>
                </a:solidFill>
                <a:latin typeface="Comic Sans MS" panose="030F0702030302020204" pitchFamily="66" charset="0"/>
              </a:rPr>
              <a:t>Replicazione dei </a:t>
            </a:r>
            <a:r>
              <a:rPr lang="it-IT" sz="4000" dirty="0" err="1">
                <a:solidFill>
                  <a:schemeClr val="accent6"/>
                </a:solidFill>
                <a:latin typeface="Comic Sans MS" panose="030F0702030302020204" pitchFamily="66" charset="0"/>
              </a:rPr>
              <a:t>Telomeri</a:t>
            </a:r>
            <a:endParaRPr lang="it-IT" sz="40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37219" name="Gruppo 7"/>
          <p:cNvGrpSpPr>
            <a:grpSpLocks/>
          </p:cNvGrpSpPr>
          <p:nvPr/>
        </p:nvGrpSpPr>
        <p:grpSpPr bwMode="auto">
          <a:xfrm>
            <a:off x="304800" y="714375"/>
            <a:ext cx="8229600" cy="5962650"/>
            <a:chOff x="762000" y="1275444"/>
            <a:chExt cx="8229600" cy="5963556"/>
          </a:xfrm>
        </p:grpSpPr>
        <p:pic>
          <p:nvPicPr>
            <p:cNvPr id="137220" name="Picture 2" descr="Immagine correlat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332"/>
            <a:stretch>
              <a:fillRect/>
            </a:stretch>
          </p:blipFill>
          <p:spPr bwMode="auto">
            <a:xfrm>
              <a:off x="762000" y="1275444"/>
              <a:ext cx="7620000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7221" name="Gruppo 4"/>
            <p:cNvGrpSpPr>
              <a:grpSpLocks/>
            </p:cNvGrpSpPr>
            <p:nvPr/>
          </p:nvGrpSpPr>
          <p:grpSpPr bwMode="auto">
            <a:xfrm>
              <a:off x="1371600" y="2590800"/>
              <a:ext cx="7620000" cy="4648200"/>
              <a:chOff x="1371600" y="2590800"/>
              <a:chExt cx="7620000" cy="4648200"/>
            </a:xfrm>
          </p:grpSpPr>
          <p:pic>
            <p:nvPicPr>
              <p:cNvPr id="137223" name="Picture 2" descr="Immagine correlata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66"/>
              <a:stretch>
                <a:fillRect/>
              </a:stretch>
            </p:blipFill>
            <p:spPr bwMode="auto">
              <a:xfrm>
                <a:off x="1371600" y="2590800"/>
                <a:ext cx="7620000" cy="464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7224" name="Rettangolo 2"/>
              <p:cNvSpPr>
                <a:spLocks noChangeArrowheads="1"/>
              </p:cNvSpPr>
              <p:nvPr/>
            </p:nvSpPr>
            <p:spPr bwMode="auto">
              <a:xfrm>
                <a:off x="4191000" y="2590800"/>
                <a:ext cx="152400" cy="3048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endParaRPr lang="it-IT" altLang="it-IT" sz="2000">
                  <a:solidFill>
                    <a:srgbClr val="000000"/>
                  </a:solidFill>
                  <a:latin typeface="Times" panose="02020603050405020304" pitchFamily="18" charset="0"/>
                </a:endParaRPr>
              </a:p>
            </p:txBody>
          </p:sp>
        </p:grpSp>
        <p:cxnSp>
          <p:nvCxnSpPr>
            <p:cNvPr id="7" name="Connettore 2 6"/>
            <p:cNvCxnSpPr/>
            <p:nvPr/>
          </p:nvCxnSpPr>
          <p:spPr bwMode="auto">
            <a:xfrm>
              <a:off x="3657600" y="1932769"/>
              <a:ext cx="0" cy="76211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371600"/>
          </a:xfrm>
        </p:spPr>
        <p:txBody>
          <a:bodyPr/>
          <a:lstStyle/>
          <a:p>
            <a:pPr eaLnBrk="1" hangingPunct="1"/>
            <a:r>
              <a:rPr lang="it-IT" altLang="it-IT" sz="3200" smtClean="0">
                <a:solidFill>
                  <a:srgbClr val="FF0000"/>
                </a:solidFill>
                <a:latin typeface="Arial" panose="020B0604020202020204" pitchFamily="34" charset="0"/>
              </a:rPr>
              <a:t>Quando la telomerasi è assente, i cromosomi si accorciano ad ogni ciclo di duplicazione del DNA</a:t>
            </a:r>
            <a:endParaRPr lang="en-US" altLang="it-IT" sz="3600" smtClean="0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133600"/>
            <a:ext cx="8458200" cy="2819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 smtClean="0">
                <a:latin typeface="Arial" panose="020B0604020202020204" pitchFamily="34" charset="0"/>
              </a:rPr>
              <a:t>Molte cellule somatiche non esprimono telomerasi, così i loro cromosomi si accorciano.  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smtClean="0">
                <a:latin typeface="Arial" panose="020B0604020202020204" pitchFamily="34" charset="0"/>
              </a:rPr>
              <a:t>Quando hanno raggiunto un certo accorciamento si innesca una risposta di stress che porta a </a:t>
            </a:r>
            <a:r>
              <a:rPr lang="it-IT" altLang="it-IT" sz="2800" smtClean="0">
                <a:solidFill>
                  <a:srgbClr val="FF0000"/>
                </a:solidFill>
                <a:latin typeface="Arial" panose="020B0604020202020204" pitchFamily="34" charset="0"/>
              </a:rPr>
              <a:t>senescenza</a:t>
            </a:r>
            <a:r>
              <a:rPr lang="it-IT" altLang="it-IT" sz="2800" smtClean="0">
                <a:latin typeface="Arial" panose="020B0604020202020204" pitchFamily="34" charset="0"/>
              </a:rPr>
              <a:t> (= invecchiamento) cioè la cellula smette di replicarsi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371600"/>
          </a:xfrm>
        </p:spPr>
        <p:txBody>
          <a:bodyPr/>
          <a:lstStyle/>
          <a:p>
            <a:pPr eaLnBrk="1" hangingPunct="1"/>
            <a:r>
              <a:rPr lang="it-IT" altLang="it-IT" sz="3200" smtClean="0">
                <a:solidFill>
                  <a:srgbClr val="FF0000"/>
                </a:solidFill>
                <a:latin typeface="Arial" panose="020B0604020202020204" pitchFamily="34" charset="0"/>
              </a:rPr>
              <a:t>Quando la telomerasi è assente, i cromosomi si accorciano ad ogni ciclo di duplicazione del DNA</a:t>
            </a:r>
            <a:endParaRPr lang="en-US" altLang="it-IT" sz="3600" smtClean="0"/>
          </a:p>
        </p:txBody>
      </p:sp>
      <p:pic>
        <p:nvPicPr>
          <p:cNvPr id="140291" name="Picture 4" descr="Risultati immagini per senescence telomere shorte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t="11320" r="56190" b="50943"/>
          <a:stretch>
            <a:fillRect/>
          </a:stretch>
        </p:blipFill>
        <p:spPr bwMode="auto">
          <a:xfrm>
            <a:off x="1676400" y="2286000"/>
            <a:ext cx="2514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CasellaDiTesto 2"/>
          <p:cNvSpPr txBox="1">
            <a:spLocks noChangeArrowheads="1"/>
          </p:cNvSpPr>
          <p:nvPr/>
        </p:nvSpPr>
        <p:spPr bwMode="auto">
          <a:xfrm>
            <a:off x="3344863" y="4800600"/>
            <a:ext cx="7159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p53</a:t>
            </a:r>
          </a:p>
          <a:p>
            <a:pPr algn="ctr" eaLnBrk="1" hangingPunct="1"/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</a:p>
        </p:txBody>
      </p:sp>
      <p:cxnSp>
        <p:nvCxnSpPr>
          <p:cNvPr id="5" name="Connettore 4 4"/>
          <p:cNvCxnSpPr>
            <a:stCxn id="140291" idx="2"/>
            <a:endCxn id="140292" idx="0"/>
          </p:cNvCxnSpPr>
          <p:nvPr/>
        </p:nvCxnSpPr>
        <p:spPr bwMode="auto">
          <a:xfrm rot="16200000" flipH="1">
            <a:off x="2822575" y="3921125"/>
            <a:ext cx="990600" cy="768350"/>
          </a:xfrm>
          <a:prstGeom prst="bentConnector3">
            <a:avLst/>
          </a:prstGeom>
          <a:ln>
            <a:headEnd type="none" w="med" len="med"/>
            <a:tailEnd type="triangle"/>
          </a:ln>
          <a:extLst>
            <a:ext uri="{AF507438-7753-43e0-B8FC-AC1667EBCBE1}"/>
          </a:ex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40294" name="Picture 2" descr="Immagine correl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39001" r="66315" b="41312"/>
          <a:stretch>
            <a:fillRect/>
          </a:stretch>
        </p:blipFill>
        <p:spPr bwMode="auto">
          <a:xfrm>
            <a:off x="5867400" y="4876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4 7"/>
          <p:cNvCxnSpPr>
            <a:stCxn id="140292" idx="3"/>
            <a:endCxn id="140294" idx="1"/>
          </p:cNvCxnSpPr>
          <p:nvPr/>
        </p:nvCxnSpPr>
        <p:spPr bwMode="auto">
          <a:xfrm>
            <a:off x="4060825" y="5216525"/>
            <a:ext cx="1806575" cy="79375"/>
          </a:xfrm>
          <a:prstGeom prst="bentConnector3">
            <a:avLst/>
          </a:prstGeom>
          <a:ln>
            <a:headEnd type="none" w="med" len="med"/>
            <a:tailEnd type="triangle"/>
          </a:ln>
          <a:extLst>
            <a:ext uri="{AF507438-7753-43e0-B8FC-AC1667EBCBE1}"/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0296" name="CasellaDiTesto 8"/>
          <p:cNvSpPr txBox="1">
            <a:spLocks noChangeArrowheads="1"/>
          </p:cNvSpPr>
          <p:nvPr/>
        </p:nvSpPr>
        <p:spPr bwMode="auto">
          <a:xfrm>
            <a:off x="5867400" y="5608638"/>
            <a:ext cx="182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senescenza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uppo 3"/>
          <p:cNvGrpSpPr>
            <a:grpSpLocks/>
          </p:cNvGrpSpPr>
          <p:nvPr/>
        </p:nvGrpSpPr>
        <p:grpSpPr bwMode="auto">
          <a:xfrm>
            <a:off x="1371600" y="2133600"/>
            <a:ext cx="6226175" cy="2057400"/>
            <a:chOff x="1371600" y="2133600"/>
            <a:chExt cx="6226342" cy="2057400"/>
          </a:xfrm>
        </p:grpSpPr>
        <p:pic>
          <p:nvPicPr>
            <p:cNvPr id="17413" name="Picture 2" descr="Immagine correlat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08" b="45799"/>
            <a:stretch>
              <a:fillRect/>
            </a:stretch>
          </p:blipFill>
          <p:spPr bwMode="auto">
            <a:xfrm>
              <a:off x="1371600" y="2133600"/>
              <a:ext cx="6226342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4" name="Ovale 1"/>
            <p:cNvSpPr>
              <a:spLocks noChangeArrowheads="1"/>
            </p:cNvSpPr>
            <p:nvPr/>
          </p:nvSpPr>
          <p:spPr bwMode="auto">
            <a:xfrm>
              <a:off x="5708863" y="2141782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7415" name="Ovale 18"/>
            <p:cNvSpPr>
              <a:spLocks noChangeArrowheads="1"/>
            </p:cNvSpPr>
            <p:nvPr/>
          </p:nvSpPr>
          <p:spPr bwMode="auto">
            <a:xfrm>
              <a:off x="4876800" y="35052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7416" name="Ovale 19"/>
            <p:cNvSpPr>
              <a:spLocks noChangeArrowheads="1"/>
            </p:cNvSpPr>
            <p:nvPr/>
          </p:nvSpPr>
          <p:spPr bwMode="auto">
            <a:xfrm>
              <a:off x="2051263" y="3090959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7417" name="Ovale 20"/>
            <p:cNvSpPr>
              <a:spLocks noChangeArrowheads="1"/>
            </p:cNvSpPr>
            <p:nvPr/>
          </p:nvSpPr>
          <p:spPr bwMode="auto">
            <a:xfrm>
              <a:off x="2205197" y="21336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7418" name="Rettangolo 2"/>
            <p:cNvSpPr>
              <a:spLocks noChangeArrowheads="1"/>
            </p:cNvSpPr>
            <p:nvPr/>
          </p:nvSpPr>
          <p:spPr bwMode="auto">
            <a:xfrm>
              <a:off x="1447800" y="2133600"/>
              <a:ext cx="838200" cy="457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</p:grpSp>
      <p:sp>
        <p:nvSpPr>
          <p:cNvPr id="17411" name="Rettangolo 4"/>
          <p:cNvSpPr>
            <a:spLocks noChangeArrowheads="1"/>
          </p:cNvSpPr>
          <p:nvPr/>
        </p:nvSpPr>
        <p:spPr bwMode="auto">
          <a:xfrm>
            <a:off x="211138" y="209550"/>
            <a:ext cx="8915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it-IT" sz="3600">
                <a:solidFill>
                  <a:schemeClr val="tx2"/>
                </a:solidFill>
                <a:latin typeface="Arial" panose="020B0604020202020204" pitchFamily="34" charset="0"/>
              </a:rPr>
              <a:t>La cromatina è un filamento di nucleosomi     </a:t>
            </a:r>
            <a:endParaRPr lang="it-IT" altLang="it-IT" sz="360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20"/>
          <a:stretch>
            <a:fillRect/>
          </a:stretch>
        </p:blipFill>
        <p:spPr bwMode="auto">
          <a:xfrm>
            <a:off x="2089150" y="4695825"/>
            <a:ext cx="5040313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91000" cy="6858000"/>
          </a:xfrm>
        </p:spPr>
        <p:txBody>
          <a:bodyPr/>
          <a:lstStyle/>
          <a:p>
            <a:pPr eaLnBrk="1" hangingPunct="1"/>
            <a:r>
              <a:rPr lang="it-IT" altLang="it-IT" sz="3200" smtClean="0">
                <a:latin typeface="Arial" panose="020B0604020202020204" pitchFamily="34" charset="0"/>
              </a:rPr>
              <a:t>La cromatina è subito assemblata in nucleosomi mediante avvolgimento di ciascuna doppia elica di DNA attorno ad una particella nucleosoma core.</a:t>
            </a:r>
            <a:endParaRPr lang="en-US" altLang="it-IT" smtClean="0"/>
          </a:p>
        </p:txBody>
      </p:sp>
      <p:pic>
        <p:nvPicPr>
          <p:cNvPr id="142339" name="Picture 3" descr="05_0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0"/>
            <a:ext cx="4872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magine correla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1" t="11812" r="21498" b="15345"/>
          <a:stretch/>
        </p:blipFill>
        <p:spPr bwMode="auto">
          <a:xfrm>
            <a:off x="990600" y="152400"/>
            <a:ext cx="7149214" cy="6446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5657</TotalTime>
  <Words>1560</Words>
  <Application>Microsoft Office PowerPoint</Application>
  <PresentationFormat>Presentazione su schermo (4:3)</PresentationFormat>
  <Paragraphs>269</Paragraphs>
  <Slides>80</Slides>
  <Notes>56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80</vt:i4>
      </vt:variant>
    </vt:vector>
  </HeadingPairs>
  <TitlesOfParts>
    <vt:vector size="96" baseType="lpstr">
      <vt:lpstr>Times New Roman</vt:lpstr>
      <vt:lpstr>MS PGothic</vt:lpstr>
      <vt:lpstr>Arial</vt:lpstr>
      <vt:lpstr>Courier New</vt:lpstr>
      <vt:lpstr>Courier</vt:lpstr>
      <vt:lpstr>Helvetica</vt:lpstr>
      <vt:lpstr>Times</vt:lpstr>
      <vt:lpstr>Symbol</vt:lpstr>
      <vt:lpstr>Comic Sans MS</vt:lpstr>
      <vt:lpstr>Segoe Script</vt:lpstr>
      <vt:lpstr>Calibri</vt:lpstr>
      <vt:lpstr>Wingdings 2</vt:lpstr>
      <vt:lpstr>New York</vt:lpstr>
      <vt:lpstr>Wingdings</vt:lpstr>
      <vt:lpstr>Struttura predefinita</vt:lpstr>
      <vt:lpstr>Adobe Photoshop Image</vt:lpstr>
      <vt:lpstr>Il DNA organizzazione e replicazione</vt:lpstr>
      <vt:lpstr>Genoma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solenoide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Procarioti vs. Eucarioti</vt:lpstr>
      <vt:lpstr>Funzione dei geni negli eucarioti superiori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Dogma Centrale</vt:lpstr>
      <vt:lpstr>Replicazione del DNA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replicazione del DNA</vt:lpstr>
      <vt:lpstr>Presentazione standard di PowerPoint</vt:lpstr>
      <vt:lpstr>Organizzazione del DNA cellulare  nei cromosomi</vt:lpstr>
      <vt:lpstr>Presentazione standard di PowerPoint</vt:lpstr>
      <vt:lpstr>Presentazione standard di PowerPoint</vt:lpstr>
      <vt:lpstr>Presentazione standard di PowerPoint</vt:lpstr>
      <vt:lpstr>La replicazione del DNA comincia in siti specifici chiamati origini di replicazione</vt:lpstr>
      <vt:lpstr> GLI INGREDIENTI NECESSARI ALLA DUPLICAZIONE DEL DNA SONO: </vt:lpstr>
      <vt:lpstr>Problemi nella replicazione del DNA</vt:lpstr>
      <vt:lpstr>Il meccanismo di replicazione del DNA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problema della direzione di sintesi del DNA rispetto alla direzione di apertura dell’elica</vt:lpstr>
      <vt:lpstr>Presentazione standard di PowerPoint</vt:lpstr>
      <vt:lpstr>Il Meccanismo della replicazione del DNA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duplicazione negli eucarioti</vt:lpstr>
      <vt:lpstr>All’estremità dei cromosomi, la replicazione incontra un problema</vt:lpstr>
      <vt:lpstr>Presentazione standard di PowerPoint</vt:lpstr>
      <vt:lpstr>Presentazione standard di PowerPoint</vt:lpstr>
      <vt:lpstr>Presentazione standard di PowerPoint</vt:lpstr>
      <vt:lpstr>Quando la telomerasi è assente, i cromosomi si accorciano ad ogni ciclo di duplicazione del DNA</vt:lpstr>
      <vt:lpstr>Quando la telomerasi è assente, i cromosomi si accorciano ad ogni ciclo di duplicazione del DNA</vt:lpstr>
      <vt:lpstr>La cromatina è subito assemblata in nucleosomi mediante avvolgimento di ciascuna doppia elica di DNA attorno ad una particella nucleosoma core.</vt:lpstr>
    </vt:vector>
  </TitlesOfParts>
  <Company>Dipartimento di medicina sperimentale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Funzioni della membrana plasmatica</dc:title>
  <dc:creator>Laboratorio biologia molecolare</dc:creator>
  <cp:lastModifiedBy>HP Inc.</cp:lastModifiedBy>
  <cp:revision>145</cp:revision>
  <dcterms:created xsi:type="dcterms:W3CDTF">2002-10-16T17:20:51Z</dcterms:created>
  <dcterms:modified xsi:type="dcterms:W3CDTF">2019-11-14T01:14:36Z</dcterms:modified>
</cp:coreProperties>
</file>