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373" r:id="rId3"/>
    <p:sldId id="374" r:id="rId4"/>
    <p:sldId id="367" r:id="rId5"/>
    <p:sldId id="375" r:id="rId6"/>
    <p:sldId id="369" r:id="rId7"/>
    <p:sldId id="370" r:id="rId8"/>
    <p:sldId id="376" r:id="rId9"/>
    <p:sldId id="377" r:id="rId10"/>
    <p:sldId id="261" r:id="rId11"/>
    <p:sldId id="262" r:id="rId12"/>
    <p:sldId id="260" r:id="rId13"/>
    <p:sldId id="264" r:id="rId14"/>
    <p:sldId id="286" r:id="rId15"/>
    <p:sldId id="259" r:id="rId16"/>
    <p:sldId id="257" r:id="rId17"/>
    <p:sldId id="346" r:id="rId18"/>
    <p:sldId id="287" r:id="rId19"/>
    <p:sldId id="288" r:id="rId20"/>
    <p:sldId id="352" r:id="rId21"/>
    <p:sldId id="321" r:id="rId22"/>
    <p:sldId id="353" r:id="rId23"/>
    <p:sldId id="354" r:id="rId24"/>
    <p:sldId id="323" r:id="rId25"/>
    <p:sldId id="324" r:id="rId26"/>
    <p:sldId id="355" r:id="rId27"/>
    <p:sldId id="368" r:id="rId28"/>
    <p:sldId id="356" r:id="rId29"/>
    <p:sldId id="357" r:id="rId30"/>
    <p:sldId id="358" r:id="rId31"/>
    <p:sldId id="359" r:id="rId32"/>
    <p:sldId id="360" r:id="rId33"/>
    <p:sldId id="361" r:id="rId34"/>
    <p:sldId id="362" r:id="rId35"/>
    <p:sldId id="363" r:id="rId36"/>
    <p:sldId id="364" r:id="rId37"/>
    <p:sldId id="365" r:id="rId38"/>
    <p:sldId id="366" r:id="rId39"/>
    <p:sldId id="325" r:id="rId40"/>
    <p:sldId id="326" r:id="rId41"/>
    <p:sldId id="309" r:id="rId42"/>
    <p:sldId id="327" r:id="rId43"/>
    <p:sldId id="328" r:id="rId44"/>
    <p:sldId id="378" r:id="rId45"/>
    <p:sldId id="329" r:id="rId46"/>
    <p:sldId id="331" r:id="rId47"/>
    <p:sldId id="380" r:id="rId48"/>
    <p:sldId id="379" r:id="rId49"/>
    <p:sldId id="381" r:id="rId50"/>
    <p:sldId id="332" r:id="rId51"/>
    <p:sldId id="333" r:id="rId52"/>
    <p:sldId id="334" r:id="rId53"/>
    <p:sldId id="335" r:id="rId54"/>
    <p:sldId id="336" r:id="rId55"/>
    <p:sldId id="383" r:id="rId56"/>
    <p:sldId id="384" r:id="rId57"/>
    <p:sldId id="382" r:id="rId58"/>
    <p:sldId id="385" r:id="rId59"/>
    <p:sldId id="337" r:id="rId60"/>
    <p:sldId id="386" r:id="rId61"/>
    <p:sldId id="387" r:id="rId62"/>
    <p:sldId id="338" r:id="rId63"/>
    <p:sldId id="339" r:id="rId64"/>
    <p:sldId id="340" r:id="rId65"/>
    <p:sldId id="399" r:id="rId66"/>
    <p:sldId id="268" r:id="rId67"/>
    <p:sldId id="292"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052"/>
  </p:normalViewPr>
  <p:slideViewPr>
    <p:cSldViewPr snapToGrid="0" snapToObjects="1">
      <p:cViewPr varScale="1">
        <p:scale>
          <a:sx n="100" d="100"/>
          <a:sy n="100" d="100"/>
        </p:scale>
        <p:origin x="1000" y="16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36CCA1-A5A6-1C4B-BEE7-0CB8CD7126D4}" type="datetimeFigureOut">
              <a:rPr lang="it-IT" smtClean="0"/>
              <a:pPr/>
              <a:t>15/11/19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1D7F3-DADB-0E45-B58D-B45AADECF1C5}" type="slidenum">
              <a:rPr lang="it-IT" smtClean="0"/>
              <a:pPr/>
              <a:t>‹N›</a:t>
            </a:fld>
            <a:endParaRPr lang="it-IT"/>
          </a:p>
        </p:txBody>
      </p:sp>
    </p:spTree>
    <p:extLst>
      <p:ext uri="{BB962C8B-B14F-4D97-AF65-F5344CB8AC3E}">
        <p14:creationId xmlns:p14="http://schemas.microsoft.com/office/powerpoint/2010/main" val="4939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F91D7F3-DADB-0E45-B58D-B45AADECF1C5}" type="slidenum">
              <a:rPr lang="it-IT" smtClean="0"/>
              <a:pPr/>
              <a:t>7</a:t>
            </a:fld>
            <a:endParaRPr lang="it-IT"/>
          </a:p>
        </p:txBody>
      </p:sp>
    </p:spTree>
    <p:extLst>
      <p:ext uri="{BB962C8B-B14F-4D97-AF65-F5344CB8AC3E}">
        <p14:creationId xmlns:p14="http://schemas.microsoft.com/office/powerpoint/2010/main" val="58229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F91D7F3-DADB-0E45-B58D-B45AADECF1C5}" type="slidenum">
              <a:rPr lang="it-IT" smtClean="0"/>
              <a:pPr/>
              <a:t>59</a:t>
            </a:fld>
            <a:endParaRPr lang="it-IT"/>
          </a:p>
        </p:txBody>
      </p:sp>
    </p:spTree>
    <p:extLst>
      <p:ext uri="{BB962C8B-B14F-4D97-AF65-F5344CB8AC3E}">
        <p14:creationId xmlns:p14="http://schemas.microsoft.com/office/powerpoint/2010/main" val="3623376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8B9D3D-0F18-9545-B17B-9ACD013C308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56FCB92-3473-2B49-9EBB-D646AA248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92E81B0-F81B-8043-B9EB-FD7172DEF7BC}"/>
              </a:ext>
            </a:extLst>
          </p:cNvPr>
          <p:cNvSpPr>
            <a:spLocks noGrp="1"/>
          </p:cNvSpPr>
          <p:nvPr>
            <p:ph type="dt" sz="half" idx="10"/>
          </p:nvPr>
        </p:nvSpPr>
        <p:spPr/>
        <p:txBody>
          <a:bodyPr/>
          <a:lstStyle/>
          <a:p>
            <a:fld id="{72FEAB3C-A0EF-F346-A7A0-BF647ADEBA20}" type="datetime1">
              <a:rPr lang="it-IT" smtClean="0"/>
              <a:pPr/>
              <a:t>15/11/19</a:t>
            </a:fld>
            <a:endParaRPr lang="it-IT"/>
          </a:p>
        </p:txBody>
      </p:sp>
      <p:sp>
        <p:nvSpPr>
          <p:cNvPr id="5" name="Segnaposto piè di pagina 4">
            <a:extLst>
              <a:ext uri="{FF2B5EF4-FFF2-40B4-BE49-F238E27FC236}">
                <a16:creationId xmlns:a16="http://schemas.microsoft.com/office/drawing/2014/main" id="{3A94B952-A377-7343-A4B5-A47C76232C1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1BEDB19-094C-784D-9DA3-E287A67FE361}"/>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89213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675B9-598A-454D-BFAF-FC47D6BBA3E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3E51431-9D67-DA4E-BC0D-873B7FC0D12A}"/>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6703360-6014-E149-BAC1-145003327385}"/>
              </a:ext>
            </a:extLst>
          </p:cNvPr>
          <p:cNvSpPr>
            <a:spLocks noGrp="1"/>
          </p:cNvSpPr>
          <p:nvPr>
            <p:ph type="dt" sz="half" idx="10"/>
          </p:nvPr>
        </p:nvSpPr>
        <p:spPr/>
        <p:txBody>
          <a:bodyPr/>
          <a:lstStyle/>
          <a:p>
            <a:fld id="{882C70C0-5C5F-CB47-BB7F-ED02F62D6B85}" type="datetime1">
              <a:rPr lang="it-IT" smtClean="0"/>
              <a:pPr/>
              <a:t>15/11/19</a:t>
            </a:fld>
            <a:endParaRPr lang="it-IT"/>
          </a:p>
        </p:txBody>
      </p:sp>
      <p:sp>
        <p:nvSpPr>
          <p:cNvPr id="5" name="Segnaposto piè di pagina 4">
            <a:extLst>
              <a:ext uri="{FF2B5EF4-FFF2-40B4-BE49-F238E27FC236}">
                <a16:creationId xmlns:a16="http://schemas.microsoft.com/office/drawing/2014/main" id="{70CCE3A8-E26C-F84C-AC6B-1C49440A88F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3EA30A-A322-D24C-99A3-2F67615ECD10}"/>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08734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515C88F-8535-334D-9FDA-B3F9C0D181D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E62822-1467-934B-947E-8729144C99EF}"/>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1E827C2F-91D7-0742-9C03-B65B6314648E}"/>
              </a:ext>
            </a:extLst>
          </p:cNvPr>
          <p:cNvSpPr>
            <a:spLocks noGrp="1"/>
          </p:cNvSpPr>
          <p:nvPr>
            <p:ph type="dt" sz="half" idx="10"/>
          </p:nvPr>
        </p:nvSpPr>
        <p:spPr/>
        <p:txBody>
          <a:bodyPr/>
          <a:lstStyle/>
          <a:p>
            <a:fld id="{F4799F16-54AE-CD47-AF30-A497ED55F6C6}" type="datetime1">
              <a:rPr lang="it-IT" smtClean="0"/>
              <a:pPr/>
              <a:t>15/11/19</a:t>
            </a:fld>
            <a:endParaRPr lang="it-IT"/>
          </a:p>
        </p:txBody>
      </p:sp>
      <p:sp>
        <p:nvSpPr>
          <p:cNvPr id="5" name="Segnaposto piè di pagina 4">
            <a:extLst>
              <a:ext uri="{FF2B5EF4-FFF2-40B4-BE49-F238E27FC236}">
                <a16:creationId xmlns:a16="http://schemas.microsoft.com/office/drawing/2014/main" id="{D00BB0E5-823E-4843-821B-C16D01654E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EBED24-B9F3-A144-AD6B-3FDC8156934B}"/>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91487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5A6608-CDCB-4D46-B314-A57DAF3B44A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D3DE11-ACEF-484D-89A0-C97AB1560048}"/>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31C6A84-3384-3F40-8DD4-C91D94E57441}"/>
              </a:ext>
            </a:extLst>
          </p:cNvPr>
          <p:cNvSpPr>
            <a:spLocks noGrp="1"/>
          </p:cNvSpPr>
          <p:nvPr>
            <p:ph type="dt" sz="half" idx="10"/>
          </p:nvPr>
        </p:nvSpPr>
        <p:spPr/>
        <p:txBody>
          <a:bodyPr/>
          <a:lstStyle/>
          <a:p>
            <a:fld id="{07F7F423-69CE-0F45-8DC7-D3C22EE055E4}" type="datetime1">
              <a:rPr lang="it-IT" smtClean="0"/>
              <a:pPr/>
              <a:t>15/11/19</a:t>
            </a:fld>
            <a:endParaRPr lang="it-IT"/>
          </a:p>
        </p:txBody>
      </p:sp>
      <p:sp>
        <p:nvSpPr>
          <p:cNvPr id="5" name="Segnaposto piè di pagina 4">
            <a:extLst>
              <a:ext uri="{FF2B5EF4-FFF2-40B4-BE49-F238E27FC236}">
                <a16:creationId xmlns:a16="http://schemas.microsoft.com/office/drawing/2014/main" id="{4DDCE386-F66D-F646-9D0B-19BDB6F5F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3F196C-E9FA-974E-B8FE-30FE273F33C5}"/>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94084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AE1A3A-9BE5-9047-B053-E1AD4D5A9CF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CECEC7B-B787-204B-BE65-433F90525E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38BF8F71-D5D6-0142-98D8-DAC6E7F3D13B}"/>
              </a:ext>
            </a:extLst>
          </p:cNvPr>
          <p:cNvSpPr>
            <a:spLocks noGrp="1"/>
          </p:cNvSpPr>
          <p:nvPr>
            <p:ph type="dt" sz="half" idx="10"/>
          </p:nvPr>
        </p:nvSpPr>
        <p:spPr/>
        <p:txBody>
          <a:bodyPr/>
          <a:lstStyle/>
          <a:p>
            <a:fld id="{3029076A-BA57-544F-B1E3-96FE11544C17}" type="datetime1">
              <a:rPr lang="it-IT" smtClean="0"/>
              <a:pPr/>
              <a:t>15/11/19</a:t>
            </a:fld>
            <a:endParaRPr lang="it-IT"/>
          </a:p>
        </p:txBody>
      </p:sp>
      <p:sp>
        <p:nvSpPr>
          <p:cNvPr id="5" name="Segnaposto piè di pagina 4">
            <a:extLst>
              <a:ext uri="{FF2B5EF4-FFF2-40B4-BE49-F238E27FC236}">
                <a16:creationId xmlns:a16="http://schemas.microsoft.com/office/drawing/2014/main" id="{27A132DB-499A-C24D-A4DE-C0A0C07B5D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B0106D8-303F-3349-9C44-DBD66C1F6DF0}"/>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388793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93497A-26A2-554D-827C-33AC3778D37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7D4D6F4-F99A-E046-BB4E-CE16010A9A2C}"/>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380EE78-EB2B-BD44-A8EC-BB87FEF20731}"/>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084E3AD-9DDB-E642-899B-8D0CA16A1537}"/>
              </a:ext>
            </a:extLst>
          </p:cNvPr>
          <p:cNvSpPr>
            <a:spLocks noGrp="1"/>
          </p:cNvSpPr>
          <p:nvPr>
            <p:ph type="dt" sz="half" idx="10"/>
          </p:nvPr>
        </p:nvSpPr>
        <p:spPr/>
        <p:txBody>
          <a:bodyPr/>
          <a:lstStyle/>
          <a:p>
            <a:fld id="{9216C296-FC4D-6D44-BE19-9283EFB8F1F4}" type="datetime1">
              <a:rPr lang="it-IT" smtClean="0"/>
              <a:pPr/>
              <a:t>15/11/19</a:t>
            </a:fld>
            <a:endParaRPr lang="it-IT"/>
          </a:p>
        </p:txBody>
      </p:sp>
      <p:sp>
        <p:nvSpPr>
          <p:cNvPr id="6" name="Segnaposto piè di pagina 5">
            <a:extLst>
              <a:ext uri="{FF2B5EF4-FFF2-40B4-BE49-F238E27FC236}">
                <a16:creationId xmlns:a16="http://schemas.microsoft.com/office/drawing/2014/main" id="{790829D4-B06F-F745-A9ED-AA60912ABD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BFDB29D-000B-5B45-871B-0D171159A3D2}"/>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01354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C4463F-7F00-554E-87DD-E89E7267AA4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449E0AC-E309-D54C-9255-1DBBFFA636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472F3F0-6A30-7C42-B218-FCD98396EDAB}"/>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3AB7BDA-BDD2-3F4B-B70A-BC5AFB1DDC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FD8E79AD-38B2-EE4F-9AA4-87D2E0B4F6E3}"/>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96D94727-F5E3-9340-B8A7-07BAF4FBC6B6}"/>
              </a:ext>
            </a:extLst>
          </p:cNvPr>
          <p:cNvSpPr>
            <a:spLocks noGrp="1"/>
          </p:cNvSpPr>
          <p:nvPr>
            <p:ph type="dt" sz="half" idx="10"/>
          </p:nvPr>
        </p:nvSpPr>
        <p:spPr/>
        <p:txBody>
          <a:bodyPr/>
          <a:lstStyle/>
          <a:p>
            <a:fld id="{05C25091-712E-004D-835B-1E60CC3B6BAF}" type="datetime1">
              <a:rPr lang="it-IT" smtClean="0"/>
              <a:pPr/>
              <a:t>15/11/19</a:t>
            </a:fld>
            <a:endParaRPr lang="it-IT"/>
          </a:p>
        </p:txBody>
      </p:sp>
      <p:sp>
        <p:nvSpPr>
          <p:cNvPr id="8" name="Segnaposto piè di pagina 7">
            <a:extLst>
              <a:ext uri="{FF2B5EF4-FFF2-40B4-BE49-F238E27FC236}">
                <a16:creationId xmlns:a16="http://schemas.microsoft.com/office/drawing/2014/main" id="{566B62BB-DA9D-AF45-9D6D-C9DD8242174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A1B7EBD-1B93-6A42-AB07-47F3C6D78E2E}"/>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05953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513647-9C88-C341-94F0-32A79F0E845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2D1C0A7-F0F6-D441-B1D2-D55E0B15EA01}"/>
              </a:ext>
            </a:extLst>
          </p:cNvPr>
          <p:cNvSpPr>
            <a:spLocks noGrp="1"/>
          </p:cNvSpPr>
          <p:nvPr>
            <p:ph type="dt" sz="half" idx="10"/>
          </p:nvPr>
        </p:nvSpPr>
        <p:spPr/>
        <p:txBody>
          <a:bodyPr/>
          <a:lstStyle/>
          <a:p>
            <a:fld id="{9B895880-265A-C84A-8E29-8156987E0E59}" type="datetime1">
              <a:rPr lang="it-IT" smtClean="0"/>
              <a:pPr/>
              <a:t>15/11/19</a:t>
            </a:fld>
            <a:endParaRPr lang="it-IT"/>
          </a:p>
        </p:txBody>
      </p:sp>
      <p:sp>
        <p:nvSpPr>
          <p:cNvPr id="4" name="Segnaposto piè di pagina 3">
            <a:extLst>
              <a:ext uri="{FF2B5EF4-FFF2-40B4-BE49-F238E27FC236}">
                <a16:creationId xmlns:a16="http://schemas.microsoft.com/office/drawing/2014/main" id="{3FBDBDEB-9FB2-6048-8C16-2824838E4E4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5F18F98D-F777-284D-BA5C-FB74429E2A5B}"/>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85345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7B229D7-371E-314F-9101-61B1169174B5}"/>
              </a:ext>
            </a:extLst>
          </p:cNvPr>
          <p:cNvSpPr>
            <a:spLocks noGrp="1"/>
          </p:cNvSpPr>
          <p:nvPr>
            <p:ph type="dt" sz="half" idx="10"/>
          </p:nvPr>
        </p:nvSpPr>
        <p:spPr/>
        <p:txBody>
          <a:bodyPr/>
          <a:lstStyle/>
          <a:p>
            <a:fld id="{003653EE-AA75-6F4C-B010-72DBA8D14D5C}" type="datetime1">
              <a:rPr lang="it-IT" smtClean="0"/>
              <a:pPr/>
              <a:t>15/11/19</a:t>
            </a:fld>
            <a:endParaRPr lang="it-IT"/>
          </a:p>
        </p:txBody>
      </p:sp>
      <p:sp>
        <p:nvSpPr>
          <p:cNvPr id="3" name="Segnaposto piè di pagina 2">
            <a:extLst>
              <a:ext uri="{FF2B5EF4-FFF2-40B4-BE49-F238E27FC236}">
                <a16:creationId xmlns:a16="http://schemas.microsoft.com/office/drawing/2014/main" id="{9296627E-6EFD-DD43-9F58-5B6C2B9BC26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966F6C84-099E-B842-944B-A8AD6EA9A735}"/>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55485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8A5923-386F-444E-B61B-C96957DAB67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C94279C-4B98-5D46-A3DE-20163C01C9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D2551F9A-E75A-0241-AAD2-52224A9D6D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7DCCD1A-4C9E-AD49-A5BB-709CB155EDB2}"/>
              </a:ext>
            </a:extLst>
          </p:cNvPr>
          <p:cNvSpPr>
            <a:spLocks noGrp="1"/>
          </p:cNvSpPr>
          <p:nvPr>
            <p:ph type="dt" sz="half" idx="10"/>
          </p:nvPr>
        </p:nvSpPr>
        <p:spPr/>
        <p:txBody>
          <a:bodyPr/>
          <a:lstStyle/>
          <a:p>
            <a:fld id="{F3F12653-6F28-124C-8D62-820A4220351F}" type="datetime1">
              <a:rPr lang="it-IT" smtClean="0"/>
              <a:pPr/>
              <a:t>15/11/19</a:t>
            </a:fld>
            <a:endParaRPr lang="it-IT"/>
          </a:p>
        </p:txBody>
      </p:sp>
      <p:sp>
        <p:nvSpPr>
          <p:cNvPr id="6" name="Segnaposto piè di pagina 5">
            <a:extLst>
              <a:ext uri="{FF2B5EF4-FFF2-40B4-BE49-F238E27FC236}">
                <a16:creationId xmlns:a16="http://schemas.microsoft.com/office/drawing/2014/main" id="{E9FC67B9-7FFB-B043-874F-9B4F02E70FE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505943E-597B-834C-8932-626A8492D015}"/>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1875532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5BB859-6CB8-814C-AF5C-B3882D9EB55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3D674FB-3C84-C84E-876D-E5169D47B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2C5F2B2-526C-AA48-8670-9F8286185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81CBC15-8C71-1540-878F-F616AA35269D}"/>
              </a:ext>
            </a:extLst>
          </p:cNvPr>
          <p:cNvSpPr>
            <a:spLocks noGrp="1"/>
          </p:cNvSpPr>
          <p:nvPr>
            <p:ph type="dt" sz="half" idx="10"/>
          </p:nvPr>
        </p:nvSpPr>
        <p:spPr/>
        <p:txBody>
          <a:bodyPr/>
          <a:lstStyle/>
          <a:p>
            <a:fld id="{6DA38746-D711-B741-916D-17292BF6C222}" type="datetime1">
              <a:rPr lang="it-IT" smtClean="0"/>
              <a:pPr/>
              <a:t>15/11/19</a:t>
            </a:fld>
            <a:endParaRPr lang="it-IT"/>
          </a:p>
        </p:txBody>
      </p:sp>
      <p:sp>
        <p:nvSpPr>
          <p:cNvPr id="6" name="Segnaposto piè di pagina 5">
            <a:extLst>
              <a:ext uri="{FF2B5EF4-FFF2-40B4-BE49-F238E27FC236}">
                <a16:creationId xmlns:a16="http://schemas.microsoft.com/office/drawing/2014/main" id="{2FE400AB-B1D9-FC47-9670-A2FFF3F4FA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8B8A3D3-DF90-684E-9B6E-745F8BA03A80}"/>
              </a:ext>
            </a:extLst>
          </p:cNvPr>
          <p:cNvSpPr>
            <a:spLocks noGrp="1"/>
          </p:cNvSpPr>
          <p:nvPr>
            <p:ph type="sldNum" sz="quarter" idx="12"/>
          </p:nvPr>
        </p:nvSpPr>
        <p:spPr/>
        <p:txBody>
          <a:bodyPr/>
          <a:lstStyle/>
          <a:p>
            <a:fld id="{923C5B90-DACC-E64C-ABE1-B1FC7B5DBA12}" type="slidenum">
              <a:rPr lang="it-IT" smtClean="0"/>
              <a:pPr/>
              <a:t>‹N›</a:t>
            </a:fld>
            <a:endParaRPr lang="it-IT"/>
          </a:p>
        </p:txBody>
      </p:sp>
    </p:spTree>
    <p:extLst>
      <p:ext uri="{BB962C8B-B14F-4D97-AF65-F5344CB8AC3E}">
        <p14:creationId xmlns:p14="http://schemas.microsoft.com/office/powerpoint/2010/main" val="216224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3F7F0A2-F4B5-C544-BF0C-EDF05B35B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1BA9CA-6960-834E-BAAD-8037379E9A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6FF17A0-26F5-1148-990E-017053740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BD463-C53B-D840-A6C1-7B2F75C3954C}" type="datetime1">
              <a:rPr lang="it-IT" smtClean="0"/>
              <a:pPr/>
              <a:t>15/11/19</a:t>
            </a:fld>
            <a:endParaRPr lang="it-IT"/>
          </a:p>
        </p:txBody>
      </p:sp>
      <p:sp>
        <p:nvSpPr>
          <p:cNvPr id="5" name="Segnaposto piè di pagina 4">
            <a:extLst>
              <a:ext uri="{FF2B5EF4-FFF2-40B4-BE49-F238E27FC236}">
                <a16:creationId xmlns:a16="http://schemas.microsoft.com/office/drawing/2014/main" id="{E8A8431D-327A-FC40-8EE9-29B60F977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21591D48-43A4-9D45-881B-DF5C60666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C5B90-DACC-E64C-ABE1-B1FC7B5DBA12}" type="slidenum">
              <a:rPr lang="it-IT" smtClean="0"/>
              <a:pPr/>
              <a:t>‹N›</a:t>
            </a:fld>
            <a:endParaRPr lang="it-IT"/>
          </a:p>
        </p:txBody>
      </p:sp>
    </p:spTree>
    <p:extLst>
      <p:ext uri="{BB962C8B-B14F-4D97-AF65-F5344CB8AC3E}">
        <p14:creationId xmlns:p14="http://schemas.microsoft.com/office/powerpoint/2010/main" val="3365278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A244BF40-66A9-0744-A1EE-45463462F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530" y="232758"/>
            <a:ext cx="1618933" cy="1658082"/>
          </a:xfrm>
          <a:prstGeom prst="rect">
            <a:avLst/>
          </a:prstGeom>
          <a:noFill/>
        </p:spPr>
      </p:pic>
      <p:sp>
        <p:nvSpPr>
          <p:cNvPr id="7" name="Rettangolo 6">
            <a:extLst>
              <a:ext uri="{FF2B5EF4-FFF2-40B4-BE49-F238E27FC236}">
                <a16:creationId xmlns:a16="http://schemas.microsoft.com/office/drawing/2014/main" id="{DA35E00F-9036-EF45-82B9-23C5A2B08519}"/>
              </a:ext>
            </a:extLst>
          </p:cNvPr>
          <p:cNvSpPr>
            <a:spLocks noChangeAspect="1"/>
          </p:cNvSpPr>
          <p:nvPr/>
        </p:nvSpPr>
        <p:spPr>
          <a:xfrm>
            <a:off x="1134053" y="1888882"/>
            <a:ext cx="9923885" cy="861774"/>
          </a:xfrm>
          <a:prstGeom prst="rect">
            <a:avLst/>
          </a:prstGeom>
        </p:spPr>
        <p:txBody>
          <a:bodyPr wrap="square">
            <a:spAutoFit/>
          </a:bodyPr>
          <a:lstStyle/>
          <a:p>
            <a:pPr algn="ctr">
              <a:spcAft>
                <a:spcPts val="0"/>
              </a:spcAft>
            </a:pPr>
            <a:r>
              <a:rPr lang="it-IT" sz="3200" b="1" kern="0" dirty="0">
                <a:effectLst/>
                <a:latin typeface="Arial" panose="020B0604020202020204" pitchFamily="34" charset="0"/>
              </a:rPr>
              <a:t>Ministero della Giustizia</a:t>
            </a:r>
            <a:endParaRPr lang="it-IT" sz="3200" b="1" kern="0" dirty="0">
              <a:effectLst/>
              <a:latin typeface="Vivaldi" panose="03020602050506090804" pitchFamily="66" charset="77"/>
            </a:endParaRPr>
          </a:p>
          <a:p>
            <a:pPr algn="ctr">
              <a:spcAft>
                <a:spcPts val="0"/>
              </a:spcAft>
            </a:pPr>
            <a:r>
              <a:rPr lang="it-IT" b="1" dirty="0">
                <a:latin typeface="Arial" panose="020B0604020202020204" pitchFamily="34" charset="0"/>
              </a:rPr>
              <a:t>Dipartimento dell’Amministrazione Penitenziaria</a:t>
            </a:r>
            <a:endParaRPr lang="it-IT" b="1" dirty="0">
              <a:latin typeface="Vivaldi" panose="03020602050506090804" pitchFamily="66" charset="77"/>
            </a:endParaRPr>
          </a:p>
        </p:txBody>
      </p:sp>
      <p:sp>
        <p:nvSpPr>
          <p:cNvPr id="8" name="CasellaDiTesto 7">
            <a:extLst>
              <a:ext uri="{FF2B5EF4-FFF2-40B4-BE49-F238E27FC236}">
                <a16:creationId xmlns:a16="http://schemas.microsoft.com/office/drawing/2014/main" id="{2454D160-3EEA-5B4C-9C9A-76A1EBE125D7}"/>
              </a:ext>
            </a:extLst>
          </p:cNvPr>
          <p:cNvSpPr txBox="1"/>
          <p:nvPr/>
        </p:nvSpPr>
        <p:spPr>
          <a:xfrm>
            <a:off x="2888451" y="3763233"/>
            <a:ext cx="6415087" cy="1569660"/>
          </a:xfrm>
          <a:prstGeom prst="rect">
            <a:avLst/>
          </a:prstGeom>
          <a:noFill/>
        </p:spPr>
        <p:txBody>
          <a:bodyPr wrap="square" rtlCol="0">
            <a:spAutoFit/>
          </a:bodyPr>
          <a:lstStyle/>
          <a:p>
            <a:pPr algn="ctr"/>
            <a:r>
              <a:rPr lang="it-IT" sz="3000" dirty="0">
                <a:latin typeface="Arial" panose="020B0604020202020204" pitchFamily="34" charset="0"/>
                <a:cs typeface="Arial" panose="020B0604020202020204" pitchFamily="34" charset="0"/>
              </a:rPr>
              <a:t>RIEDUCAZIONE E SICUREZZA</a:t>
            </a:r>
          </a:p>
          <a:p>
            <a:pPr algn="ctr"/>
            <a:endParaRPr lang="it-IT" sz="3000" dirty="0">
              <a:latin typeface="Arial" panose="020B0604020202020204" pitchFamily="34" charset="0"/>
              <a:cs typeface="Arial" panose="020B0604020202020204" pitchFamily="34" charset="0"/>
            </a:endParaRPr>
          </a:p>
          <a:p>
            <a:pPr algn="ctr"/>
            <a:r>
              <a:rPr lang="it-IT" sz="3600" b="1" i="1" dirty="0">
                <a:latin typeface="Arial" panose="020B0604020202020204" pitchFamily="34" charset="0"/>
                <a:cs typeface="Arial" panose="020B0604020202020204" pitchFamily="34" charset="0"/>
              </a:rPr>
              <a:t>‟La Sorveglianza Dinamica”</a:t>
            </a:r>
          </a:p>
        </p:txBody>
      </p:sp>
      <p:sp>
        <p:nvSpPr>
          <p:cNvPr id="10" name="CasellaDiTesto 9">
            <a:extLst>
              <a:ext uri="{FF2B5EF4-FFF2-40B4-BE49-F238E27FC236}">
                <a16:creationId xmlns:a16="http://schemas.microsoft.com/office/drawing/2014/main" id="{4D79DFE1-9E2F-064F-B855-B8541C149374}"/>
              </a:ext>
            </a:extLst>
          </p:cNvPr>
          <p:cNvSpPr txBox="1"/>
          <p:nvPr/>
        </p:nvSpPr>
        <p:spPr>
          <a:xfrm>
            <a:off x="100011" y="2773970"/>
            <a:ext cx="12049125" cy="584775"/>
          </a:xfrm>
          <a:prstGeom prst="rect">
            <a:avLst/>
          </a:prstGeom>
          <a:noFill/>
        </p:spPr>
        <p:txBody>
          <a:bodyPr wrap="square" rtlCol="0">
            <a:spAutoFit/>
          </a:bodyPr>
          <a:lstStyle/>
          <a:p>
            <a:pPr algn="ctr"/>
            <a:r>
              <a:rPr lang="it-IT" sz="1600" dirty="0">
                <a:latin typeface="Arial" panose="020B0604020202020204" pitchFamily="34" charset="0"/>
                <a:cs typeface="Arial" panose="020B0604020202020204" pitchFamily="34" charset="0"/>
              </a:rPr>
              <a:t>Corso di Alta Formazione</a:t>
            </a:r>
          </a:p>
          <a:p>
            <a:pPr algn="ctr"/>
            <a:r>
              <a:rPr lang="it-IT" sz="1600" dirty="0">
                <a:latin typeface="Arial" panose="020B0604020202020204" pitchFamily="34" charset="0"/>
                <a:cs typeface="Arial" panose="020B0604020202020204" pitchFamily="34" charset="0"/>
              </a:rPr>
              <a:t>Profili teorici e pratici dell’esecuzione delle pene e delle misure di sicurezza</a:t>
            </a:r>
          </a:p>
        </p:txBody>
      </p:sp>
      <p:sp>
        <p:nvSpPr>
          <p:cNvPr id="11" name="CasellaDiTesto 10">
            <a:extLst>
              <a:ext uri="{FF2B5EF4-FFF2-40B4-BE49-F238E27FC236}">
                <a16:creationId xmlns:a16="http://schemas.microsoft.com/office/drawing/2014/main" id="{66E3EFD4-7620-7F43-9880-C8EA9F49E2B5}"/>
              </a:ext>
            </a:extLst>
          </p:cNvPr>
          <p:cNvSpPr txBox="1"/>
          <p:nvPr/>
        </p:nvSpPr>
        <p:spPr>
          <a:xfrm>
            <a:off x="7900988" y="5731441"/>
            <a:ext cx="4095751" cy="830997"/>
          </a:xfrm>
          <a:prstGeom prst="rect">
            <a:avLst/>
          </a:prstGeom>
          <a:noFill/>
        </p:spPr>
        <p:txBody>
          <a:bodyPr wrap="square" rtlCol="0">
            <a:spAutoFit/>
          </a:bodyPr>
          <a:lstStyle/>
          <a:p>
            <a:pPr algn="ctr"/>
            <a:endParaRPr lang="it-IT" sz="2400" i="1" dirty="0">
              <a:latin typeface="Arial" panose="020B0604020202020204" pitchFamily="34" charset="0"/>
              <a:cs typeface="Arial" panose="020B0604020202020204" pitchFamily="34" charset="0"/>
            </a:endParaRPr>
          </a:p>
          <a:p>
            <a:pPr algn="ctr"/>
            <a:r>
              <a:rPr lang="it-IT" sz="2400" i="1" dirty="0" err="1">
                <a:latin typeface="Arial" panose="020B0604020202020204" pitchFamily="34" charset="0"/>
                <a:cs typeface="Arial" panose="020B0604020202020204" pitchFamily="34" charset="0"/>
              </a:rPr>
              <a:t>Isp</a:t>
            </a:r>
            <a:r>
              <a:rPr lang="it-IT" sz="2400" i="1" dirty="0">
                <a:latin typeface="Arial" panose="020B0604020202020204" pitchFamily="34" charset="0"/>
                <a:cs typeface="Arial" panose="020B0604020202020204" pitchFamily="34" charset="0"/>
              </a:rPr>
              <a:t>. Dott. Francesco Salerno</a:t>
            </a:r>
          </a:p>
        </p:txBody>
      </p:sp>
      <p:sp>
        <p:nvSpPr>
          <p:cNvPr id="12" name="Segnaposto numero diapositiva 11">
            <a:extLst>
              <a:ext uri="{FF2B5EF4-FFF2-40B4-BE49-F238E27FC236}">
                <a16:creationId xmlns:a16="http://schemas.microsoft.com/office/drawing/2014/main" id="{3B0B0F80-8B90-D545-BEBE-063C3C9E573E}"/>
              </a:ext>
            </a:extLst>
          </p:cNvPr>
          <p:cNvSpPr>
            <a:spLocks noGrp="1"/>
          </p:cNvSpPr>
          <p:nvPr>
            <p:ph type="sldNum" sz="quarter" idx="12"/>
          </p:nvPr>
        </p:nvSpPr>
        <p:spPr/>
        <p:txBody>
          <a:bodyPr/>
          <a:lstStyle/>
          <a:p>
            <a:fld id="{923C5B90-DACC-E64C-ABE1-B1FC7B5DBA12}" type="slidenum">
              <a:rPr lang="it-IT" smtClean="0"/>
              <a:pPr/>
              <a:t>1</a:t>
            </a:fld>
            <a:endParaRPr lang="it-IT"/>
          </a:p>
        </p:txBody>
      </p:sp>
    </p:spTree>
    <p:extLst>
      <p:ext uri="{BB962C8B-B14F-4D97-AF65-F5344CB8AC3E}">
        <p14:creationId xmlns:p14="http://schemas.microsoft.com/office/powerpoint/2010/main" val="187099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3FE250-4880-874C-A4AF-E43C9C89A48B}"/>
              </a:ext>
            </a:extLst>
          </p:cNvPr>
          <p:cNvSpPr>
            <a:spLocks noGrp="1"/>
          </p:cNvSpPr>
          <p:nvPr>
            <p:ph type="sldNum" sz="quarter" idx="12"/>
          </p:nvPr>
        </p:nvSpPr>
        <p:spPr/>
        <p:txBody>
          <a:bodyPr/>
          <a:lstStyle/>
          <a:p>
            <a:fld id="{923C5B90-DACC-E64C-ABE1-B1FC7B5DBA12}" type="slidenum">
              <a:rPr lang="it-IT" smtClean="0"/>
              <a:pPr/>
              <a:t>10</a:t>
            </a:fld>
            <a:endParaRPr lang="it-IT"/>
          </a:p>
        </p:txBody>
      </p:sp>
      <p:sp>
        <p:nvSpPr>
          <p:cNvPr id="2" name="CasellaDiTesto 1">
            <a:extLst>
              <a:ext uri="{FF2B5EF4-FFF2-40B4-BE49-F238E27FC236}">
                <a16:creationId xmlns:a16="http://schemas.microsoft.com/office/drawing/2014/main" id="{ED739DC4-2CA7-A049-882A-6102CAE2322D}"/>
              </a:ext>
            </a:extLst>
          </p:cNvPr>
          <p:cNvSpPr txBox="1"/>
          <p:nvPr/>
        </p:nvSpPr>
        <p:spPr>
          <a:xfrm>
            <a:off x="309966" y="216976"/>
            <a:ext cx="9670942" cy="461665"/>
          </a:xfrm>
          <a:prstGeom prst="rect">
            <a:avLst/>
          </a:prstGeom>
          <a:noFill/>
        </p:spPr>
        <p:txBody>
          <a:bodyPr wrap="square" rtlCol="0">
            <a:spAutoFit/>
          </a:bodyPr>
          <a:lstStyle/>
          <a:p>
            <a:r>
              <a:rPr lang="it-IT" sz="2400" b="1" dirty="0">
                <a:latin typeface="Arial" panose="020B0604020202020204" pitchFamily="34" charset="0"/>
                <a:cs typeface="Arial" panose="020B0604020202020204" pitchFamily="34" charset="0"/>
              </a:rPr>
              <a:t>Il problema del sovraffollamento delle carceri italiane</a:t>
            </a:r>
          </a:p>
        </p:txBody>
      </p:sp>
      <p:sp>
        <p:nvSpPr>
          <p:cNvPr id="5" name="Rettangolo 4">
            <a:extLst>
              <a:ext uri="{FF2B5EF4-FFF2-40B4-BE49-F238E27FC236}">
                <a16:creationId xmlns:a16="http://schemas.microsoft.com/office/drawing/2014/main" id="{68BC4CD7-6E79-1848-8BE6-9B685A2849AB}"/>
              </a:ext>
            </a:extLst>
          </p:cNvPr>
          <p:cNvSpPr/>
          <p:nvPr/>
        </p:nvSpPr>
        <p:spPr>
          <a:xfrm>
            <a:off x="254873" y="854682"/>
            <a:ext cx="11601847" cy="5909310"/>
          </a:xfrm>
          <a:prstGeom prst="rect">
            <a:avLst/>
          </a:prstGeom>
        </p:spPr>
        <p:txBody>
          <a:bodyPr wrap="square">
            <a:spAutoFit/>
          </a:bodyPr>
          <a:lstStyle/>
          <a:p>
            <a:pPr algn="just"/>
            <a:endParaRPr lang="it-IT" b="0" i="0" u="none" strike="noStrike" dirty="0">
              <a:solidFill>
                <a:srgbClr val="000000"/>
              </a:solidFill>
              <a:effectLst/>
              <a:latin typeface="Arial" panose="020B0604020202020204" pitchFamily="34" charset="0"/>
              <a:cs typeface="Arial" panose="020B0604020202020204" pitchFamily="34" charset="0"/>
            </a:endParaRPr>
          </a:p>
          <a:p>
            <a:pPr algn="just"/>
            <a:r>
              <a:rPr lang="it-IT" b="0" i="0" u="none" strike="noStrike" dirty="0">
                <a:solidFill>
                  <a:srgbClr val="000000"/>
                </a:solidFill>
                <a:effectLst/>
                <a:latin typeface="Arial" panose="020B0604020202020204" pitchFamily="34" charset="0"/>
                <a:cs typeface="Arial" panose="020B0604020202020204" pitchFamily="34" charset="0"/>
              </a:rPr>
              <a:t>I dati statistici relativi agli anni 2008 – 2016 mostrano che:</a:t>
            </a:r>
          </a:p>
          <a:p>
            <a:pPr algn="just"/>
            <a:endParaRPr lang="it-IT" b="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b="1" dirty="0">
                <a:solidFill>
                  <a:srgbClr val="000000"/>
                </a:solidFill>
                <a:latin typeface="Arial" panose="020B0604020202020204" pitchFamily="34" charset="0"/>
                <a:cs typeface="Arial" panose="020B0604020202020204" pitchFamily="34" charset="0"/>
              </a:rPr>
              <a:t>i</a:t>
            </a:r>
            <a:r>
              <a:rPr lang="it-IT" b="1" i="0" u="none" strike="noStrike" dirty="0">
                <a:solidFill>
                  <a:srgbClr val="000000"/>
                </a:solidFill>
                <a:effectLst/>
                <a:latin typeface="Arial" panose="020B0604020202020204" pitchFamily="34" charset="0"/>
                <a:cs typeface="Arial" panose="020B0604020202020204" pitchFamily="34" charset="0"/>
              </a:rPr>
              <a:t>l numero dei detenuti è sempre stato superiore alla capienza carceraria regolamentare</a:t>
            </a:r>
            <a:r>
              <a:rPr lang="it-IT" b="0" i="0" u="none" strike="noStrike" dirty="0">
                <a:solidFill>
                  <a:srgbClr val="000000"/>
                </a:solidFill>
                <a:effectLst/>
                <a:latin typeface="Arial" panose="020B0604020202020204" pitchFamily="34" charset="0"/>
                <a:cs typeface="Arial" panose="020B0604020202020204" pitchFamily="34" charset="0"/>
              </a:rPr>
              <a:t> (anche se tale divario si è sensibilmente ridotto nel biennio 2014-2015);</a:t>
            </a: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nel </a:t>
            </a:r>
            <a:r>
              <a:rPr lang="it-IT" b="1" dirty="0">
                <a:solidFill>
                  <a:srgbClr val="000000"/>
                </a:solidFill>
                <a:latin typeface="Arial" panose="020B0604020202020204" pitchFamily="34" charset="0"/>
                <a:cs typeface="Arial" panose="020B0604020202020204" pitchFamily="34" charset="0"/>
              </a:rPr>
              <a:t>2010</a:t>
            </a:r>
            <a:r>
              <a:rPr lang="it-IT" dirty="0">
                <a:solidFill>
                  <a:srgbClr val="000000"/>
                </a:solidFill>
                <a:latin typeface="Arial" panose="020B0604020202020204" pitchFamily="34" charset="0"/>
                <a:cs typeface="Arial" panose="020B0604020202020204" pitchFamily="34" charset="0"/>
              </a:rPr>
              <a:t> è stato raggiunto il </a:t>
            </a:r>
            <a:r>
              <a:rPr lang="it-IT" b="1" dirty="0">
                <a:solidFill>
                  <a:srgbClr val="000000"/>
                </a:solidFill>
                <a:latin typeface="Arial" panose="020B0604020202020204" pitchFamily="34" charset="0"/>
                <a:cs typeface="Arial" panose="020B0604020202020204" pitchFamily="34" charset="0"/>
              </a:rPr>
              <a:t>picco storico</a:t>
            </a:r>
            <a:r>
              <a:rPr lang="it-IT" dirty="0">
                <a:solidFill>
                  <a:srgbClr val="000000"/>
                </a:solidFill>
                <a:latin typeface="Arial" panose="020B0604020202020204" pitchFamily="34" charset="0"/>
                <a:cs typeface="Arial" panose="020B0604020202020204" pitchFamily="34" charset="0"/>
              </a:rPr>
              <a:t> di 67.961 detenuti, ben 22.839 in più rispetto alla capienza regolamentare, con un tasso di sovraffollamento pari a 151 (quindi 151 persone ove ne sarebbero previste 100);</a:t>
            </a:r>
          </a:p>
          <a:p>
            <a:pPr marL="285750" indent="-285750" algn="just">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da allora si è registrata una progressiva diminuzione della popolazione reclusa, fino alle 52.164 presenze del 2015;</a:t>
            </a:r>
          </a:p>
          <a:p>
            <a:pPr marL="285750" indent="-285750" algn="just">
              <a:buFont typeface="Arial" panose="020B0604020202020204" pitchFamily="34" charset="0"/>
              <a:buChar char="•"/>
            </a:pPr>
            <a:r>
              <a:rPr lang="it-IT" dirty="0">
                <a:solidFill>
                  <a:srgbClr val="000000"/>
                </a:solidFill>
                <a:latin typeface="Arial" panose="020B0604020202020204" pitchFamily="34" charset="0"/>
                <a:cs typeface="Arial" panose="020B0604020202020204" pitchFamily="34" charset="0"/>
              </a:rPr>
              <a:t>nel 2016 si è rilevato un nuovo aumento – seppur minimo – del numero dei detenuti, arrivati a quota 54.653 (+ 2.489 rispetto all'anno precedente), con 50.228 posti a disposizione. Tale aumento è da ricondurre, da un lato, a un aumento degli ingressi in carcere dalla libertà e, dall'altro, al venir meno della misura temporanea della </a:t>
            </a:r>
            <a:r>
              <a:rPr lang="it-IT" i="1" dirty="0">
                <a:solidFill>
                  <a:srgbClr val="000000"/>
                </a:solidFill>
                <a:latin typeface="Arial" panose="020B0604020202020204" pitchFamily="34" charset="0"/>
                <a:cs typeface="Arial" panose="020B0604020202020204" pitchFamily="34" charset="0"/>
              </a:rPr>
              <a:t>liberazione anticipata speciale</a:t>
            </a:r>
            <a:r>
              <a:rPr lang="it-IT" dirty="0">
                <a:solidFill>
                  <a:srgbClr val="000000"/>
                </a:solidFill>
                <a:latin typeface="Arial" panose="020B0604020202020204" pitchFamily="34" charset="0"/>
                <a:cs typeface="Arial" panose="020B0604020202020204" pitchFamily="34" charset="0"/>
              </a:rPr>
              <a:t> (che era stata introdotta dal D.L. 23 dicembre 2013, n. 146, poi convertito con modificazioni dalla L. 21 febbraio 2014, n. 10).</a:t>
            </a:r>
          </a:p>
          <a:p>
            <a:pPr marL="285750" indent="-285750" algn="just">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b="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b="0" i="0" u="none" strike="noStrike" dirty="0">
              <a:solidFill>
                <a:srgbClr val="000000"/>
              </a:solidFill>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dirty="0">
              <a:solidFill>
                <a:srgbClr val="00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b="0" i="0" u="none" strike="noStrike" dirty="0">
              <a:solidFill>
                <a:srgbClr val="000000"/>
              </a:solidFill>
              <a:effectLst/>
              <a:latin typeface="Arial" panose="020B0604020202020204" pitchFamily="34" charset="0"/>
              <a:cs typeface="Arial" panose="020B0604020202020204" pitchFamily="34" charset="0"/>
            </a:endParaRPr>
          </a:p>
        </p:txBody>
      </p:sp>
      <p:sp>
        <p:nvSpPr>
          <p:cNvPr id="3" name="Rettangolo 2">
            <a:extLst>
              <a:ext uri="{FF2B5EF4-FFF2-40B4-BE49-F238E27FC236}">
                <a16:creationId xmlns:a16="http://schemas.microsoft.com/office/drawing/2014/main" id="{69318394-8D7D-824D-9639-450B0E3D5468}"/>
              </a:ext>
            </a:extLst>
          </p:cNvPr>
          <p:cNvSpPr/>
          <p:nvPr/>
        </p:nvSpPr>
        <p:spPr>
          <a:xfrm>
            <a:off x="-668144" y="6356351"/>
            <a:ext cx="11627161" cy="276999"/>
          </a:xfrm>
          <a:prstGeom prst="rect">
            <a:avLst/>
          </a:prstGeom>
        </p:spPr>
        <p:txBody>
          <a:bodyPr wrap="square">
            <a:spAutoFit/>
          </a:bodyPr>
          <a:lstStyle/>
          <a:p>
            <a:pPr algn="ctr"/>
            <a:r>
              <a:rPr lang="it-IT" sz="1200" b="1" i="1" dirty="0">
                <a:latin typeface="Arial" panose="020B0604020202020204" pitchFamily="34" charset="0"/>
                <a:cs typeface="Arial" panose="020B0604020202020204" pitchFamily="34" charset="0"/>
              </a:rPr>
              <a:t>Fonte </a:t>
            </a:r>
            <a:r>
              <a:rPr lang="it-IT" sz="1200" b="1" i="1" dirty="0" err="1">
                <a:latin typeface="Arial" panose="020B0604020202020204" pitchFamily="34" charset="0"/>
                <a:cs typeface="Arial" panose="020B0604020202020204" pitchFamily="34" charset="0"/>
              </a:rPr>
              <a:t>https</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www.senato.it</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japp</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bgt</a:t>
            </a:r>
            <a:r>
              <a:rPr lang="it-IT" sz="1200" b="1" i="1" dirty="0">
                <a:latin typeface="Arial" panose="020B0604020202020204" pitchFamily="34" charset="0"/>
                <a:cs typeface="Arial" panose="020B0604020202020204" pitchFamily="34" charset="0"/>
              </a:rPr>
              <a:t>/</a:t>
            </a:r>
            <a:r>
              <a:rPr lang="it-IT" sz="1200" b="1" i="1" dirty="0" err="1">
                <a:latin typeface="Arial" panose="020B0604020202020204" pitchFamily="34" charset="0"/>
                <a:cs typeface="Arial" panose="020B0604020202020204" pitchFamily="34" charset="0"/>
              </a:rPr>
              <a:t>showdoc</a:t>
            </a:r>
            <a:r>
              <a:rPr lang="it-IT" sz="1200" b="1" i="1" dirty="0">
                <a:latin typeface="Arial" panose="020B0604020202020204" pitchFamily="34" charset="0"/>
                <a:cs typeface="Arial" panose="020B0604020202020204" pitchFamily="34" charset="0"/>
              </a:rPr>
              <a:t>/17/DOSSIER/0/1011783/</a:t>
            </a:r>
            <a:r>
              <a:rPr lang="it-IT" sz="1200" b="1" i="1" dirty="0" err="1">
                <a:latin typeface="Arial" panose="020B0604020202020204" pitchFamily="34" charset="0"/>
                <a:cs typeface="Arial" panose="020B0604020202020204" pitchFamily="34" charset="0"/>
              </a:rPr>
              <a:t>index.html?part</a:t>
            </a:r>
            <a:r>
              <a:rPr lang="it-IT" sz="1200" b="1" i="1" dirty="0">
                <a:latin typeface="Arial" panose="020B0604020202020204" pitchFamily="34" charset="0"/>
                <a:cs typeface="Arial" panose="020B0604020202020204" pitchFamily="34" charset="0"/>
              </a:rPr>
              <a:t>=dossier_dossier1-sezione_sezione1</a:t>
            </a:r>
          </a:p>
        </p:txBody>
      </p:sp>
    </p:spTree>
    <p:extLst>
      <p:ext uri="{BB962C8B-B14F-4D97-AF65-F5344CB8AC3E}">
        <p14:creationId xmlns:p14="http://schemas.microsoft.com/office/powerpoint/2010/main" val="46016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EA12363-D736-2A42-923D-FAC2C0FA8077}"/>
              </a:ext>
            </a:extLst>
          </p:cNvPr>
          <p:cNvSpPr>
            <a:spLocks noGrp="1"/>
          </p:cNvSpPr>
          <p:nvPr>
            <p:ph type="sldNum" sz="quarter" idx="12"/>
          </p:nvPr>
        </p:nvSpPr>
        <p:spPr/>
        <p:txBody>
          <a:bodyPr/>
          <a:lstStyle/>
          <a:p>
            <a:fld id="{923C5B90-DACC-E64C-ABE1-B1FC7B5DBA12}" type="slidenum">
              <a:rPr lang="it-IT" smtClean="0"/>
              <a:pPr/>
              <a:t>11</a:t>
            </a:fld>
            <a:endParaRPr lang="it-IT"/>
          </a:p>
        </p:txBody>
      </p:sp>
      <p:pic>
        <p:nvPicPr>
          <p:cNvPr id="5" name="Immagine 4">
            <a:extLst>
              <a:ext uri="{FF2B5EF4-FFF2-40B4-BE49-F238E27FC236}">
                <a16:creationId xmlns:a16="http://schemas.microsoft.com/office/drawing/2014/main" id="{28A7B38D-0289-404F-B70E-74C53FF68AF9}"/>
              </a:ext>
            </a:extLst>
          </p:cNvPr>
          <p:cNvPicPr>
            <a:picLocks noChangeAspect="1"/>
          </p:cNvPicPr>
          <p:nvPr/>
        </p:nvPicPr>
        <p:blipFill>
          <a:blip r:embed="rId2"/>
          <a:stretch>
            <a:fillRect/>
          </a:stretch>
        </p:blipFill>
        <p:spPr>
          <a:xfrm>
            <a:off x="962678" y="540637"/>
            <a:ext cx="10645553" cy="5346576"/>
          </a:xfrm>
          <a:prstGeom prst="rect">
            <a:avLst/>
          </a:prstGeom>
        </p:spPr>
      </p:pic>
      <p:sp>
        <p:nvSpPr>
          <p:cNvPr id="6" name="Rettangolo 5">
            <a:extLst>
              <a:ext uri="{FF2B5EF4-FFF2-40B4-BE49-F238E27FC236}">
                <a16:creationId xmlns:a16="http://schemas.microsoft.com/office/drawing/2014/main" id="{A0ACB141-1B27-A54C-9644-16549DDA380D}"/>
              </a:ext>
            </a:extLst>
          </p:cNvPr>
          <p:cNvSpPr/>
          <p:nvPr/>
        </p:nvSpPr>
        <p:spPr>
          <a:xfrm>
            <a:off x="136875" y="6459526"/>
            <a:ext cx="11611358" cy="276999"/>
          </a:xfrm>
          <a:prstGeom prst="rect">
            <a:avLst/>
          </a:prstGeom>
        </p:spPr>
        <p:txBody>
          <a:bodyPr wrap="square">
            <a:spAutoFit/>
          </a:bodyPr>
          <a:lstStyle/>
          <a:p>
            <a:pPr algn="ctr"/>
            <a:r>
              <a:rPr lang="it-IT" sz="1200" b="1" i="1" u="none" strike="noStrike" dirty="0">
                <a:solidFill>
                  <a:srgbClr val="000000"/>
                </a:solidFill>
                <a:effectLst/>
                <a:latin typeface="Arial" panose="020B0604020202020204" pitchFamily="34" charset="0"/>
                <a:cs typeface="Arial" panose="020B0604020202020204" pitchFamily="34" charset="0"/>
              </a:rPr>
              <a:t>Fonte: Dipartimento dell'amministrazione penitenziaria - Ufficio per lo sviluppo e la gestione del sistema informativo automatizzato - sezione statistica</a:t>
            </a:r>
            <a:endParaRPr lang="it-IT"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272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3FE250-4880-874C-A4AF-E43C9C89A48B}"/>
              </a:ext>
            </a:extLst>
          </p:cNvPr>
          <p:cNvSpPr>
            <a:spLocks noGrp="1"/>
          </p:cNvSpPr>
          <p:nvPr>
            <p:ph type="sldNum" sz="quarter" idx="12"/>
          </p:nvPr>
        </p:nvSpPr>
        <p:spPr/>
        <p:txBody>
          <a:bodyPr/>
          <a:lstStyle/>
          <a:p>
            <a:fld id="{923C5B90-DACC-E64C-ABE1-B1FC7B5DBA12}" type="slidenum">
              <a:rPr lang="it-IT" smtClean="0"/>
              <a:pPr/>
              <a:t>12</a:t>
            </a:fld>
            <a:endParaRPr lang="it-IT"/>
          </a:p>
        </p:txBody>
      </p:sp>
      <p:pic>
        <p:nvPicPr>
          <p:cNvPr id="5" name="Immagine 4">
            <a:extLst>
              <a:ext uri="{FF2B5EF4-FFF2-40B4-BE49-F238E27FC236}">
                <a16:creationId xmlns:a16="http://schemas.microsoft.com/office/drawing/2014/main" id="{180F2EDF-D96A-914C-BD16-0405D8A1022F}"/>
              </a:ext>
            </a:extLst>
          </p:cNvPr>
          <p:cNvPicPr>
            <a:picLocks noChangeAspect="1"/>
          </p:cNvPicPr>
          <p:nvPr/>
        </p:nvPicPr>
        <p:blipFill>
          <a:blip r:embed="rId2"/>
          <a:stretch>
            <a:fillRect/>
          </a:stretch>
        </p:blipFill>
        <p:spPr>
          <a:xfrm>
            <a:off x="708600" y="631745"/>
            <a:ext cx="10645200" cy="5147963"/>
          </a:xfrm>
          <a:prstGeom prst="rect">
            <a:avLst/>
          </a:prstGeom>
        </p:spPr>
      </p:pic>
      <p:sp>
        <p:nvSpPr>
          <p:cNvPr id="6" name="Rettangolo 5">
            <a:extLst>
              <a:ext uri="{FF2B5EF4-FFF2-40B4-BE49-F238E27FC236}">
                <a16:creationId xmlns:a16="http://schemas.microsoft.com/office/drawing/2014/main" id="{50FD9E96-BF1B-624A-A52B-AB77EA0D46B0}"/>
              </a:ext>
            </a:extLst>
          </p:cNvPr>
          <p:cNvSpPr/>
          <p:nvPr/>
        </p:nvSpPr>
        <p:spPr>
          <a:xfrm>
            <a:off x="225521" y="6444476"/>
            <a:ext cx="11611358" cy="276999"/>
          </a:xfrm>
          <a:prstGeom prst="rect">
            <a:avLst/>
          </a:prstGeom>
        </p:spPr>
        <p:txBody>
          <a:bodyPr wrap="square">
            <a:spAutoFit/>
          </a:bodyPr>
          <a:lstStyle/>
          <a:p>
            <a:pPr algn="ctr"/>
            <a:r>
              <a:rPr lang="it-IT" sz="1200" b="1" i="1" u="none" strike="noStrike" dirty="0">
                <a:solidFill>
                  <a:srgbClr val="000000"/>
                </a:solidFill>
                <a:effectLst/>
                <a:latin typeface="Arial" panose="020B0604020202020204" pitchFamily="34" charset="0"/>
                <a:cs typeface="Arial" panose="020B0604020202020204" pitchFamily="34" charset="0"/>
              </a:rPr>
              <a:t>Fonte: Dipartimento dell'amministrazione penitenziaria - Ufficio per lo sviluppo e la gestione del sistema informativo automatizzato - sezione statistica</a:t>
            </a:r>
            <a:endParaRPr lang="it-IT"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738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F8E3402-4B96-9043-9119-7CD12C58703E}"/>
              </a:ext>
            </a:extLst>
          </p:cNvPr>
          <p:cNvSpPr>
            <a:spLocks noGrp="1"/>
          </p:cNvSpPr>
          <p:nvPr>
            <p:ph type="sldNum" sz="quarter" idx="12"/>
          </p:nvPr>
        </p:nvSpPr>
        <p:spPr/>
        <p:txBody>
          <a:bodyPr/>
          <a:lstStyle/>
          <a:p>
            <a:fld id="{923C5B90-DACC-E64C-ABE1-B1FC7B5DBA12}" type="slidenum">
              <a:rPr lang="it-IT" smtClean="0"/>
              <a:pPr/>
              <a:t>13</a:t>
            </a:fld>
            <a:endParaRPr lang="it-IT"/>
          </a:p>
        </p:txBody>
      </p:sp>
      <p:sp>
        <p:nvSpPr>
          <p:cNvPr id="4" name="CasellaDiTesto 3">
            <a:extLst>
              <a:ext uri="{FF2B5EF4-FFF2-40B4-BE49-F238E27FC236}">
                <a16:creationId xmlns:a16="http://schemas.microsoft.com/office/drawing/2014/main" id="{E4C1E148-BC41-D648-8D80-C3923B882F13}"/>
              </a:ext>
            </a:extLst>
          </p:cNvPr>
          <p:cNvSpPr txBox="1"/>
          <p:nvPr/>
        </p:nvSpPr>
        <p:spPr>
          <a:xfrm>
            <a:off x="2439722" y="423674"/>
            <a:ext cx="7624203" cy="523220"/>
          </a:xfrm>
          <a:prstGeom prst="rect">
            <a:avLst/>
          </a:prstGeom>
          <a:noFill/>
        </p:spPr>
        <p:txBody>
          <a:bodyPr wrap="none" rtlCol="0">
            <a:spAutoFit/>
          </a:bodyPr>
          <a:lstStyle/>
          <a:p>
            <a:pPr algn="ctr"/>
            <a:r>
              <a:rPr lang="it-IT" sz="1400" dirty="0">
                <a:latin typeface="Arial" panose="020B0604020202020204" pitchFamily="34" charset="0"/>
                <a:cs typeface="Arial" panose="020B0604020202020204" pitchFamily="34" charset="0"/>
              </a:rPr>
              <a:t>Detenuti presenti e capienza regolamentare degli istituti penitenziari per regione di detenzione</a:t>
            </a:r>
          </a:p>
          <a:p>
            <a:pPr algn="ctr"/>
            <a:r>
              <a:rPr lang="it-IT" sz="1400" dirty="0">
                <a:latin typeface="Arial" panose="020B0604020202020204" pitchFamily="34" charset="0"/>
                <a:cs typeface="Arial" panose="020B0604020202020204" pitchFamily="34" charset="0"/>
              </a:rPr>
              <a:t>Situazione al 30 giugno 2014</a:t>
            </a:r>
          </a:p>
        </p:txBody>
      </p:sp>
      <p:pic>
        <p:nvPicPr>
          <p:cNvPr id="6" name="Immagine 5">
            <a:extLst>
              <a:ext uri="{FF2B5EF4-FFF2-40B4-BE49-F238E27FC236}">
                <a16:creationId xmlns:a16="http://schemas.microsoft.com/office/drawing/2014/main" id="{C5F86EE2-FD6D-7748-9BB2-3DF3D0EB01E7}"/>
              </a:ext>
            </a:extLst>
          </p:cNvPr>
          <p:cNvPicPr>
            <a:picLocks noChangeAspect="1"/>
          </p:cNvPicPr>
          <p:nvPr/>
        </p:nvPicPr>
        <p:blipFill rotWithShape="1">
          <a:blip r:embed="rId2"/>
          <a:srcRect t="1397" b="-1"/>
          <a:stretch/>
        </p:blipFill>
        <p:spPr>
          <a:xfrm>
            <a:off x="2146855" y="1012207"/>
            <a:ext cx="8390519" cy="5760887"/>
          </a:xfrm>
          <a:prstGeom prst="rect">
            <a:avLst/>
          </a:prstGeom>
        </p:spPr>
      </p:pic>
    </p:spTree>
    <p:extLst>
      <p:ext uri="{BB962C8B-B14F-4D97-AF65-F5344CB8AC3E}">
        <p14:creationId xmlns:p14="http://schemas.microsoft.com/office/powerpoint/2010/main" val="2574943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F7551A4-0034-8E4A-A7FB-055B077EA38F}"/>
              </a:ext>
            </a:extLst>
          </p:cNvPr>
          <p:cNvSpPr>
            <a:spLocks noGrp="1"/>
          </p:cNvSpPr>
          <p:nvPr>
            <p:ph type="sldNum" sz="quarter" idx="12"/>
          </p:nvPr>
        </p:nvSpPr>
        <p:spPr/>
        <p:txBody>
          <a:bodyPr/>
          <a:lstStyle/>
          <a:p>
            <a:fld id="{923C5B90-DACC-E64C-ABE1-B1FC7B5DBA12}" type="slidenum">
              <a:rPr lang="it-IT" smtClean="0"/>
              <a:pPr/>
              <a:t>14</a:t>
            </a:fld>
            <a:endParaRPr lang="it-IT"/>
          </a:p>
        </p:txBody>
      </p:sp>
      <p:sp>
        <p:nvSpPr>
          <p:cNvPr id="3" name="Rettangolo 2">
            <a:extLst>
              <a:ext uri="{FF2B5EF4-FFF2-40B4-BE49-F238E27FC236}">
                <a16:creationId xmlns:a16="http://schemas.microsoft.com/office/drawing/2014/main" id="{61B9D9AD-735B-1145-A1C8-4C0CFD071379}"/>
              </a:ext>
            </a:extLst>
          </p:cNvPr>
          <p:cNvSpPr/>
          <p:nvPr/>
        </p:nvSpPr>
        <p:spPr>
          <a:xfrm>
            <a:off x="342900" y="58847"/>
            <a:ext cx="11458575" cy="5632311"/>
          </a:xfrm>
          <a:prstGeom prst="rect">
            <a:avLst/>
          </a:prstGeom>
        </p:spPr>
        <p:txBody>
          <a:bodyPr wrap="square">
            <a:spAutoFit/>
          </a:bodyPr>
          <a:lstStyle/>
          <a:p>
            <a:pPr algn="ctr"/>
            <a:br>
              <a:rPr lang="it-IT" sz="3000" b="1" i="1" dirty="0">
                <a:latin typeface="Arial" panose="020B0604020202020204" pitchFamily="34" charset="0"/>
                <a:cs typeface="Arial" panose="020B0604020202020204" pitchFamily="34" charset="0"/>
              </a:rPr>
            </a:br>
            <a:r>
              <a:rPr lang="it-IT" sz="2800" b="1" i="1" dirty="0">
                <a:latin typeface="Arial" panose="020B0604020202020204" pitchFamily="34" charset="0"/>
                <a:cs typeface="Arial" panose="020B0604020202020204" pitchFamily="34" charset="0"/>
              </a:rPr>
              <a:t>La SENTENZA TORREGGIANI</a:t>
            </a:r>
          </a:p>
          <a:p>
            <a:endParaRPr lang="it-IT" dirty="0">
              <a:latin typeface="Arial" panose="020B0604020202020204" pitchFamily="34" charset="0"/>
              <a:cs typeface="Arial" panose="020B0604020202020204" pitchFamily="34" charset="0"/>
            </a:endParaRPr>
          </a:p>
          <a:p>
            <a:pPr algn="just"/>
            <a:r>
              <a:rPr lang="it-IT" sz="2200" dirty="0">
                <a:latin typeface="Arial" panose="020B0604020202020204" pitchFamily="34" charset="0"/>
                <a:cs typeface="Arial" panose="020B0604020202020204" pitchFamily="34" charset="0"/>
              </a:rPr>
              <a:t>La Corte europea dei diritti dell'uomo – investita dopo la </a:t>
            </a:r>
            <a:r>
              <a:rPr lang="it-IT" sz="2200" b="1" dirty="0">
                <a:latin typeface="Arial" panose="020B0604020202020204" pitchFamily="34" charset="0"/>
                <a:cs typeface="Arial" panose="020B0604020202020204" pitchFamily="34" charset="0"/>
              </a:rPr>
              <a:t>sentenza </a:t>
            </a:r>
            <a:r>
              <a:rPr lang="it-IT" sz="2200" b="1" i="1" dirty="0" err="1">
                <a:latin typeface="Arial" panose="020B0604020202020204" pitchFamily="34" charset="0"/>
                <a:cs typeface="Arial" panose="020B0604020202020204" pitchFamily="34" charset="0"/>
              </a:rPr>
              <a:t>Sulejmanovic</a:t>
            </a:r>
            <a:r>
              <a:rPr lang="it-IT" sz="2200" b="1" i="1" dirty="0">
                <a:latin typeface="Arial" panose="020B0604020202020204" pitchFamily="34" charset="0"/>
                <a:cs typeface="Arial" panose="020B0604020202020204" pitchFamily="34" charset="0"/>
              </a:rPr>
              <a:t> c. Italia</a:t>
            </a:r>
            <a:r>
              <a:rPr lang="it-IT" sz="2200" b="1" dirty="0">
                <a:latin typeface="Arial" panose="020B0604020202020204" pitchFamily="34" charset="0"/>
                <a:cs typeface="Arial" panose="020B0604020202020204" pitchFamily="34" charset="0"/>
              </a:rPr>
              <a:t> del 16 luglio 2009 </a:t>
            </a:r>
            <a:r>
              <a:rPr lang="it-IT" sz="2200" dirty="0">
                <a:latin typeface="Arial" panose="020B0604020202020204" pitchFamily="34" charset="0"/>
                <a:cs typeface="Arial" panose="020B0604020202020204" pitchFamily="34" charset="0"/>
              </a:rPr>
              <a:t>(ric. n. 22635/03), di centinaia di ricorsi da parte di detenuti italiani che lamentavano la violazione del proprio diritto a non subire pene o trattamenti inumani o degradanti in conseguenza del sovraffollamento carcerario – è intervenuta con la nota </a:t>
            </a:r>
            <a:r>
              <a:rPr lang="it-IT" sz="2200" b="1" dirty="0">
                <a:latin typeface="Arial" panose="020B0604020202020204" pitchFamily="34" charset="0"/>
                <a:cs typeface="Arial" panose="020B0604020202020204" pitchFamily="34" charset="0"/>
              </a:rPr>
              <a:t>sentenza </a:t>
            </a:r>
            <a:r>
              <a:rPr lang="it-IT" sz="2200" b="1" dirty="0" err="1">
                <a:latin typeface="Arial" panose="020B0604020202020204" pitchFamily="34" charset="0"/>
                <a:cs typeface="Arial" panose="020B0604020202020204" pitchFamily="34" charset="0"/>
              </a:rPr>
              <a:t>Torreggiani</a:t>
            </a:r>
            <a:r>
              <a:rPr lang="it-IT" sz="2200" b="1"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(ricorsi </a:t>
            </a:r>
            <a:r>
              <a:rPr lang="it-IT" sz="2200" dirty="0" err="1">
                <a:latin typeface="Arial" panose="020B0604020202020204" pitchFamily="34" charset="0"/>
                <a:cs typeface="Arial" panose="020B0604020202020204" pitchFamily="34" charset="0"/>
              </a:rPr>
              <a:t>nn</a:t>
            </a:r>
            <a:r>
              <a:rPr lang="it-IT" sz="2200" dirty="0">
                <a:latin typeface="Arial" panose="020B0604020202020204" pitchFamily="34" charset="0"/>
                <a:cs typeface="Arial" panose="020B0604020202020204" pitchFamily="34" charset="0"/>
              </a:rPr>
              <a:t>. 43517/09, 46882/09, 55400/09; 57875/09, 61535/09, 35315/10, 37818/10), adottata l’</a:t>
            </a:r>
            <a:r>
              <a:rPr lang="it-IT" sz="2200" b="1" dirty="0">
                <a:latin typeface="Arial" panose="020B0604020202020204" pitchFamily="34" charset="0"/>
                <a:cs typeface="Arial" panose="020B0604020202020204" pitchFamily="34" charset="0"/>
              </a:rPr>
              <a:t>8 gennaio 2013</a:t>
            </a:r>
            <a:r>
              <a:rPr lang="it-IT" sz="2200" dirty="0">
                <a:latin typeface="Arial" panose="020B0604020202020204" pitchFamily="34" charset="0"/>
                <a:cs typeface="Arial" panose="020B0604020202020204" pitchFamily="34" charset="0"/>
              </a:rPr>
              <a:t>,</a:t>
            </a:r>
            <a:r>
              <a:rPr lang="it-IT" sz="2200" b="1"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con </a:t>
            </a:r>
            <a:r>
              <a:rPr lang="it-IT" sz="2200" b="1" dirty="0">
                <a:latin typeface="Arial" panose="020B0604020202020204" pitchFamily="34" charset="0"/>
                <a:cs typeface="Arial" panose="020B0604020202020204" pitchFamily="34" charset="0"/>
              </a:rPr>
              <a:t>decisione presa all’unanimità </a:t>
            </a:r>
            <a:r>
              <a:rPr lang="it-IT" sz="2200" dirty="0">
                <a:latin typeface="Arial" panose="020B0604020202020204" pitchFamily="34" charset="0"/>
                <a:cs typeface="Arial" panose="020B0604020202020204" pitchFamily="34" charset="0"/>
              </a:rPr>
              <a:t>contro il nostro Paese, accertando, nel caso concreto, la violazione dell'art. 3 CEDU a danno dei sette ricorrenti e, contestualmente, </a:t>
            </a:r>
            <a:r>
              <a:rPr lang="it-IT" sz="2200" b="1" dirty="0">
                <a:latin typeface="Arial" panose="020B0604020202020204" pitchFamily="34" charset="0"/>
                <a:cs typeface="Arial" panose="020B0604020202020204" pitchFamily="34" charset="0"/>
              </a:rPr>
              <a:t>ingiungendo allo Stato italiano di introdurre, entro il termine di un anno dal momento in cui la sentenza della Corte è divenuta definitiva, "un ricorso o un insieme di ricorsi interni idonei ad offrire un ristoro adeguato e sufficiente per i casi di sovraffollamento carcerario, in conformità ai principi stabiliti dalla giurisprudenza della Corte“</a:t>
            </a:r>
            <a:r>
              <a:rPr lang="it-IT" sz="2200" dirty="0">
                <a:latin typeface="Arial" panose="020B0604020202020204" pitchFamily="34" charset="0"/>
                <a:cs typeface="Arial" panose="020B0604020202020204" pitchFamily="34" charset="0"/>
              </a:rPr>
              <a:t>.</a:t>
            </a:r>
            <a:r>
              <a:rPr lang="it-IT" sz="2200" dirty="0">
                <a:latin typeface="Palatino Linotype" panose="02040502050505030304" pitchFamily="18" charset="0"/>
              </a:rPr>
              <a:t> </a:t>
            </a:r>
          </a:p>
          <a:p>
            <a:r>
              <a:rPr lang="it-IT" dirty="0">
                <a:latin typeface="Palatino Linotype" panose="02040502050505030304" pitchFamily="18" charset="0"/>
              </a:rPr>
              <a:t> </a:t>
            </a:r>
          </a:p>
        </p:txBody>
      </p:sp>
      <p:sp>
        <p:nvSpPr>
          <p:cNvPr id="4" name="Rettangolo 3">
            <a:extLst>
              <a:ext uri="{FF2B5EF4-FFF2-40B4-BE49-F238E27FC236}">
                <a16:creationId xmlns:a16="http://schemas.microsoft.com/office/drawing/2014/main" id="{3851D9DE-3ED4-E643-B837-C3C11401F1AE}"/>
              </a:ext>
            </a:extLst>
          </p:cNvPr>
          <p:cNvSpPr/>
          <p:nvPr/>
        </p:nvSpPr>
        <p:spPr>
          <a:xfrm>
            <a:off x="5500396" y="5718394"/>
            <a:ext cx="5459764" cy="369332"/>
          </a:xfrm>
          <a:prstGeom prst="rect">
            <a:avLst/>
          </a:prstGeom>
          <a:ln w="38100">
            <a:solidFill>
              <a:schemeClr val="accent6"/>
            </a:solidFill>
          </a:ln>
        </p:spPr>
        <p:txBody>
          <a:bodyPr wrap="none">
            <a:spAutoFit/>
          </a:bodyPr>
          <a:lstStyle/>
          <a:p>
            <a:pPr algn="r"/>
            <a:r>
              <a:rPr lang="it-IT" b="1" i="1" dirty="0">
                <a:latin typeface="Arial" panose="020B0604020202020204" pitchFamily="34" charset="0"/>
                <a:cs typeface="Arial" panose="020B0604020202020204" pitchFamily="34" charset="0"/>
              </a:rPr>
              <a:t>Art. 35ter O.P. introdotto dalla Legge n. 117/2014</a:t>
            </a:r>
          </a:p>
        </p:txBody>
      </p:sp>
      <p:sp>
        <p:nvSpPr>
          <p:cNvPr id="5" name="Freccia destra 4">
            <a:extLst>
              <a:ext uri="{FF2B5EF4-FFF2-40B4-BE49-F238E27FC236}">
                <a16:creationId xmlns:a16="http://schemas.microsoft.com/office/drawing/2014/main" id="{F142B5C5-C46A-1643-852C-BC184CC84B29}"/>
              </a:ext>
            </a:extLst>
          </p:cNvPr>
          <p:cNvSpPr/>
          <p:nvPr/>
        </p:nvSpPr>
        <p:spPr>
          <a:xfrm>
            <a:off x="2384416" y="5824434"/>
            <a:ext cx="2634712" cy="199320"/>
          </a:xfrm>
          <a:prstGeom prst="rightArrow">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623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23FE250-4880-874C-A4AF-E43C9C89A48B}"/>
              </a:ext>
            </a:extLst>
          </p:cNvPr>
          <p:cNvSpPr>
            <a:spLocks noGrp="1"/>
          </p:cNvSpPr>
          <p:nvPr>
            <p:ph type="sldNum" sz="quarter" idx="12"/>
          </p:nvPr>
        </p:nvSpPr>
        <p:spPr/>
        <p:txBody>
          <a:bodyPr/>
          <a:lstStyle/>
          <a:p>
            <a:fld id="{923C5B90-DACC-E64C-ABE1-B1FC7B5DBA12}" type="slidenum">
              <a:rPr lang="it-IT" smtClean="0"/>
              <a:pPr/>
              <a:t>15</a:t>
            </a:fld>
            <a:endParaRPr lang="it-IT"/>
          </a:p>
        </p:txBody>
      </p:sp>
      <p:sp>
        <p:nvSpPr>
          <p:cNvPr id="2" name="Rettangolo 1"/>
          <p:cNvSpPr/>
          <p:nvPr/>
        </p:nvSpPr>
        <p:spPr>
          <a:xfrm>
            <a:off x="228601" y="482948"/>
            <a:ext cx="11772900" cy="6063198"/>
          </a:xfrm>
          <a:prstGeom prst="rect">
            <a:avLst/>
          </a:prstGeom>
        </p:spPr>
        <p:txBody>
          <a:bodyPr wrap="square">
            <a:spAutoFit/>
          </a:bodyPr>
          <a:lstStyle/>
          <a:p>
            <a:pPr algn="ctr"/>
            <a:r>
              <a:rPr lang="it-IT" sz="2800" b="1" dirty="0">
                <a:solidFill>
                  <a:srgbClr val="333333"/>
                </a:solidFill>
                <a:latin typeface="Arial" panose="020B0604020202020204" pitchFamily="34" charset="0"/>
                <a:cs typeface="Arial" panose="020B0604020202020204" pitchFamily="34" charset="0"/>
              </a:rPr>
              <a:t>L’art. 35 </a:t>
            </a:r>
            <a:r>
              <a:rPr lang="it-IT" sz="2800" b="1" i="1" dirty="0">
                <a:solidFill>
                  <a:srgbClr val="333333"/>
                </a:solidFill>
                <a:latin typeface="Arial" panose="020B0604020202020204" pitchFamily="34" charset="0"/>
                <a:cs typeface="Arial" panose="020B0604020202020204" pitchFamily="34" charset="0"/>
              </a:rPr>
              <a:t>ter</a:t>
            </a:r>
            <a:r>
              <a:rPr lang="it-IT" sz="2800" b="1" dirty="0">
                <a:solidFill>
                  <a:srgbClr val="333333"/>
                </a:solidFill>
                <a:latin typeface="Arial" panose="020B0604020202020204" pitchFamily="34" charset="0"/>
                <a:cs typeface="Arial" panose="020B0604020202020204" pitchFamily="34" charset="0"/>
              </a:rPr>
              <a:t> O.P.</a:t>
            </a:r>
          </a:p>
          <a:p>
            <a:pPr algn="just"/>
            <a:endParaRPr lang="it-IT" dirty="0">
              <a:solidFill>
                <a:srgbClr val="333333"/>
              </a:solidFill>
              <a:latin typeface="Arial" panose="020B0604020202020204" pitchFamily="34" charset="0"/>
              <a:cs typeface="Arial" panose="020B0604020202020204" pitchFamily="34" charset="0"/>
            </a:endParaRPr>
          </a:p>
          <a:p>
            <a:pPr algn="just"/>
            <a:r>
              <a:rPr lang="it-IT" dirty="0">
                <a:solidFill>
                  <a:srgbClr val="333333"/>
                </a:solidFill>
                <a:latin typeface="Arial" panose="020B0604020202020204" pitchFamily="34" charset="0"/>
                <a:cs typeface="Arial" panose="020B0604020202020204" pitchFamily="34" charset="0"/>
              </a:rPr>
              <a:t>Il </a:t>
            </a:r>
            <a:r>
              <a:rPr lang="it-IT" dirty="0" err="1">
                <a:solidFill>
                  <a:srgbClr val="333333"/>
                </a:solidFill>
                <a:latin typeface="Arial" panose="020B0604020202020204" pitchFamily="34" charset="0"/>
                <a:cs typeface="Arial" panose="020B0604020202020204" pitchFamily="34" charset="0"/>
              </a:rPr>
              <a:t>D.l.</a:t>
            </a:r>
            <a:r>
              <a:rPr lang="it-IT" dirty="0">
                <a:solidFill>
                  <a:srgbClr val="333333"/>
                </a:solidFill>
                <a:latin typeface="Arial" panose="020B0604020202020204" pitchFamily="34" charset="0"/>
                <a:cs typeface="Arial" panose="020B0604020202020204" pitchFamily="34" charset="0"/>
              </a:rPr>
              <a:t> 26 giugno 2014 n. 92 ha introdotto nell’ordinamento penitenziario l’art.35 </a:t>
            </a:r>
            <a:r>
              <a:rPr lang="it-IT" i="1" dirty="0">
                <a:solidFill>
                  <a:srgbClr val="333333"/>
                </a:solidFill>
                <a:latin typeface="Arial" panose="020B0604020202020204" pitchFamily="34" charset="0"/>
                <a:cs typeface="Arial" panose="020B0604020202020204" pitchFamily="34" charset="0"/>
              </a:rPr>
              <a:t>ter</a:t>
            </a:r>
            <a:r>
              <a:rPr lang="it-IT" dirty="0">
                <a:solidFill>
                  <a:srgbClr val="333333"/>
                </a:solidFill>
                <a:latin typeface="Arial" panose="020B0604020202020204" pitchFamily="34" charset="0"/>
                <a:cs typeface="Arial" panose="020B0604020202020204" pitchFamily="34" charset="0"/>
              </a:rPr>
              <a:t> che prevede </a:t>
            </a:r>
            <a:r>
              <a:rPr lang="it-IT" b="1" dirty="0">
                <a:solidFill>
                  <a:srgbClr val="333333"/>
                </a:solidFill>
                <a:latin typeface="Arial" panose="020B0604020202020204" pitchFamily="34" charset="0"/>
                <a:cs typeface="Arial" panose="020B0604020202020204" pitchFamily="34" charset="0"/>
              </a:rPr>
              <a:t>rimedi risarcitori</a:t>
            </a:r>
            <a:r>
              <a:rPr lang="it-IT" dirty="0">
                <a:solidFill>
                  <a:srgbClr val="333333"/>
                </a:solidFill>
                <a:latin typeface="Arial" panose="020B0604020202020204" pitchFamily="34" charset="0"/>
                <a:cs typeface="Arial" panose="020B0604020202020204" pitchFamily="34" charset="0"/>
              </a:rPr>
              <a:t> in favore dei detenuti e degli internati che hanno subito un trattamento in violazione dell’art. 3 della CEDU. </a:t>
            </a:r>
          </a:p>
          <a:p>
            <a:pPr algn="just"/>
            <a:endParaRPr lang="it-IT" dirty="0">
              <a:solidFill>
                <a:srgbClr val="333333"/>
              </a:solidFill>
              <a:latin typeface="Arial" panose="020B0604020202020204" pitchFamily="34" charset="0"/>
              <a:cs typeface="Arial" panose="020B0604020202020204" pitchFamily="34" charset="0"/>
            </a:endParaRPr>
          </a:p>
          <a:p>
            <a:pPr algn="just"/>
            <a:r>
              <a:rPr lang="it-IT" dirty="0">
                <a:solidFill>
                  <a:srgbClr val="333333"/>
                </a:solidFill>
                <a:latin typeface="Arial" panose="020B0604020202020204" pitchFamily="34" charset="0"/>
                <a:cs typeface="Arial" panose="020B0604020202020204" pitchFamily="34" charset="0"/>
              </a:rPr>
              <a:t>Coloro che hanno subito un trattamento non conforme ai criteri stabiliti dalla Convenzione </a:t>
            </a:r>
            <a:r>
              <a:rPr lang="it-IT" b="1" dirty="0">
                <a:solidFill>
                  <a:srgbClr val="333333"/>
                </a:solidFill>
                <a:latin typeface="Arial" panose="020B0604020202020204" pitchFamily="34" charset="0"/>
                <a:cs typeface="Arial" panose="020B0604020202020204" pitchFamily="34" charset="0"/>
              </a:rPr>
              <a:t>per un periodo di tempo non inferiore a quindici giorni</a:t>
            </a:r>
            <a:r>
              <a:rPr lang="it-IT" dirty="0">
                <a:solidFill>
                  <a:srgbClr val="333333"/>
                </a:solidFill>
                <a:latin typeface="Arial" panose="020B0604020202020204" pitchFamily="34" charset="0"/>
                <a:cs typeface="Arial" panose="020B0604020202020204" pitchFamily="34" charset="0"/>
              </a:rPr>
              <a:t> possono ottenere, a titolo di risarcimento del danno, la </a:t>
            </a:r>
            <a:r>
              <a:rPr lang="it-IT" b="1" dirty="0">
                <a:solidFill>
                  <a:srgbClr val="333333"/>
                </a:solidFill>
                <a:latin typeface="Arial" panose="020B0604020202020204" pitchFamily="34" charset="0"/>
                <a:cs typeface="Arial" panose="020B0604020202020204" pitchFamily="34" charset="0"/>
              </a:rPr>
              <a:t>riduzione della pena detentiva</a:t>
            </a:r>
            <a:r>
              <a:rPr lang="it-IT" dirty="0">
                <a:solidFill>
                  <a:srgbClr val="333333"/>
                </a:solidFill>
                <a:latin typeface="Arial" panose="020B0604020202020204" pitchFamily="34" charset="0"/>
                <a:cs typeface="Arial" panose="020B0604020202020204" pitchFamily="34" charset="0"/>
              </a:rPr>
              <a:t> ancora da espiare pari ad </a:t>
            </a:r>
            <a:r>
              <a:rPr lang="it-IT" b="1" dirty="0">
                <a:solidFill>
                  <a:srgbClr val="333333"/>
                </a:solidFill>
                <a:latin typeface="Arial" panose="020B0604020202020204" pitchFamily="34" charset="0"/>
                <a:cs typeface="Arial" panose="020B0604020202020204" pitchFamily="34" charset="0"/>
              </a:rPr>
              <a:t>un giorno per ogni dieci</a:t>
            </a:r>
            <a:r>
              <a:rPr lang="it-IT" dirty="0">
                <a:solidFill>
                  <a:srgbClr val="333333"/>
                </a:solidFill>
                <a:latin typeface="Arial" panose="020B0604020202020204" pitchFamily="34" charset="0"/>
                <a:cs typeface="Arial" panose="020B0604020202020204" pitchFamily="34" charset="0"/>
              </a:rPr>
              <a:t> durante i quali è avvenuta la violazione del loro diritto. </a:t>
            </a:r>
          </a:p>
          <a:p>
            <a:pPr algn="just"/>
            <a:r>
              <a:rPr lang="it-IT" dirty="0">
                <a:solidFill>
                  <a:srgbClr val="333333"/>
                </a:solidFill>
                <a:latin typeface="Arial" panose="020B0604020202020204" pitchFamily="34" charset="0"/>
                <a:cs typeface="Arial" panose="020B0604020202020204" pitchFamily="34" charset="0"/>
              </a:rPr>
              <a:t>I soggetti che hanno espiato una </a:t>
            </a:r>
            <a:r>
              <a:rPr lang="it-IT" b="1" dirty="0">
                <a:solidFill>
                  <a:srgbClr val="333333"/>
                </a:solidFill>
                <a:latin typeface="Arial" panose="020B0604020202020204" pitchFamily="34" charset="0"/>
                <a:cs typeface="Arial" panose="020B0604020202020204" pitchFamily="34" charset="0"/>
              </a:rPr>
              <a:t>pena inferiore ai quindici giorni</a:t>
            </a:r>
            <a:r>
              <a:rPr lang="it-IT" dirty="0">
                <a:solidFill>
                  <a:srgbClr val="333333"/>
                </a:solidFill>
                <a:latin typeface="Arial" panose="020B0604020202020204" pitchFamily="34" charset="0"/>
                <a:cs typeface="Arial" panose="020B0604020202020204" pitchFamily="34" charset="0"/>
              </a:rPr>
              <a:t> e </a:t>
            </a:r>
            <a:r>
              <a:rPr lang="it-IT" b="1" dirty="0">
                <a:solidFill>
                  <a:srgbClr val="333333"/>
                </a:solidFill>
                <a:latin typeface="Arial" panose="020B0604020202020204" pitchFamily="34" charset="0"/>
                <a:cs typeface="Arial" panose="020B0604020202020204" pitchFamily="34" charset="0"/>
              </a:rPr>
              <a:t>coloro che non si trovano più in stato di detenzione</a:t>
            </a:r>
            <a:r>
              <a:rPr lang="it-IT" dirty="0">
                <a:solidFill>
                  <a:srgbClr val="333333"/>
                </a:solidFill>
                <a:latin typeface="Arial" panose="020B0604020202020204" pitchFamily="34" charset="0"/>
                <a:cs typeface="Arial" panose="020B0604020202020204" pitchFamily="34" charset="0"/>
              </a:rPr>
              <a:t> (o la cui pena ancora da espiare non consente la detrazione per intero del beneficio appena descritto), invece, hanno diritto ad un </a:t>
            </a:r>
            <a:r>
              <a:rPr lang="it-IT" b="1" dirty="0">
                <a:solidFill>
                  <a:srgbClr val="333333"/>
                </a:solidFill>
                <a:latin typeface="Arial" panose="020B0604020202020204" pitchFamily="34" charset="0"/>
                <a:cs typeface="Arial" panose="020B0604020202020204" pitchFamily="34" charset="0"/>
              </a:rPr>
              <a:t>risarcimento pari ad 8,00 euro per ciascun giorno di detenzione</a:t>
            </a:r>
            <a:r>
              <a:rPr lang="it-IT" dirty="0">
                <a:solidFill>
                  <a:srgbClr val="333333"/>
                </a:solidFill>
                <a:latin typeface="Arial" panose="020B0604020202020204" pitchFamily="34" charset="0"/>
                <a:cs typeface="Arial" panose="020B0604020202020204" pitchFamily="34" charset="0"/>
              </a:rPr>
              <a:t> trascorsa nelle suddette condizioni.</a:t>
            </a:r>
          </a:p>
          <a:p>
            <a:pPr algn="just"/>
            <a:endParaRPr lang="it-IT" dirty="0">
              <a:solidFill>
                <a:srgbClr val="333333"/>
              </a:solidFill>
              <a:latin typeface="Arial" panose="020B0604020202020204" pitchFamily="34" charset="0"/>
              <a:cs typeface="Arial" panose="020B0604020202020204" pitchFamily="34" charset="0"/>
            </a:endParaRPr>
          </a:p>
          <a:p>
            <a:pPr algn="just"/>
            <a:r>
              <a:rPr lang="it-IT" dirty="0">
                <a:solidFill>
                  <a:srgbClr val="333333"/>
                </a:solidFill>
                <a:latin typeface="Arial" panose="020B0604020202020204" pitchFamily="34" charset="0"/>
                <a:cs typeface="Arial" panose="020B0604020202020204" pitchFamily="34" charset="0"/>
              </a:rPr>
              <a:t>I detenuti e gli internati che subiscono o hanno subìto un trattamento in violazione dell’art.3 della Convenzione europea per la salvaguardia diritti dell’uomo possono chiedere un rimedio risarcitorio.</a:t>
            </a:r>
          </a:p>
          <a:p>
            <a:pPr algn="just"/>
            <a:endParaRPr lang="it-IT" dirty="0">
              <a:solidFill>
                <a:srgbClr val="333333"/>
              </a:solidFill>
              <a:latin typeface="Arial" panose="020B0604020202020204" pitchFamily="34" charset="0"/>
              <a:cs typeface="Arial" panose="020B0604020202020204" pitchFamily="34" charset="0"/>
            </a:endParaRPr>
          </a:p>
          <a:p>
            <a:pPr algn="just"/>
            <a:r>
              <a:rPr lang="it-IT" dirty="0">
                <a:solidFill>
                  <a:srgbClr val="333333"/>
                </a:solidFill>
                <a:latin typeface="Arial" panose="020B0604020202020204" pitchFamily="34" charset="0"/>
                <a:cs typeface="Arial" panose="020B0604020202020204" pitchFamily="34" charset="0"/>
              </a:rPr>
              <a:t>La Corte europea dei diritti dell’uomo individua in proposito oltre allo spazio disponibile per ogni singola persona detenuta o internata altri indicatori: impossibilità di utilizzare la toilette in modo privato, l’areazione, l’accesso alla luce e all’aria naturali, la qualità del riscaldamento e il rispetto delle regole sanitarie di base.</a:t>
            </a:r>
            <a:br>
              <a:rPr lang="it-IT" dirty="0">
                <a:solidFill>
                  <a:srgbClr val="333333"/>
                </a:solidFill>
                <a:latin typeface="Arial" panose="020B0604020202020204" pitchFamily="34" charset="0"/>
                <a:cs typeface="Arial" panose="020B0604020202020204" pitchFamily="34" charset="0"/>
              </a:rPr>
            </a:br>
            <a:r>
              <a:rPr lang="it-IT" dirty="0">
                <a:solidFill>
                  <a:srgbClr val="333333"/>
                </a:solidFill>
                <a:latin typeface="Arial" panose="020B0604020202020204" pitchFamily="34" charset="0"/>
                <a:cs typeface="Arial" panose="020B0604020202020204" pitchFamily="34" charset="0"/>
              </a:rPr>
              <a:t>Il reclamo può essere presentato dal detenuto o dall’avvocato munito di procura speciale.</a:t>
            </a:r>
          </a:p>
        </p:txBody>
      </p:sp>
    </p:spTree>
    <p:extLst>
      <p:ext uri="{BB962C8B-B14F-4D97-AF65-F5344CB8AC3E}">
        <p14:creationId xmlns:p14="http://schemas.microsoft.com/office/powerpoint/2010/main" val="215279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numero diapositiva 8">
            <a:extLst>
              <a:ext uri="{FF2B5EF4-FFF2-40B4-BE49-F238E27FC236}">
                <a16:creationId xmlns:a16="http://schemas.microsoft.com/office/drawing/2014/main" id="{F6C05353-A77A-6246-8B9E-7B5F0E9D189C}"/>
              </a:ext>
            </a:extLst>
          </p:cNvPr>
          <p:cNvSpPr>
            <a:spLocks noGrp="1"/>
          </p:cNvSpPr>
          <p:nvPr>
            <p:ph type="sldNum" sz="quarter" idx="12"/>
          </p:nvPr>
        </p:nvSpPr>
        <p:spPr/>
        <p:txBody>
          <a:bodyPr/>
          <a:lstStyle/>
          <a:p>
            <a:fld id="{923C5B90-DACC-E64C-ABE1-B1FC7B5DBA12}" type="slidenum">
              <a:rPr lang="it-IT" smtClean="0"/>
              <a:pPr/>
              <a:t>16</a:t>
            </a:fld>
            <a:endParaRPr lang="it-IT"/>
          </a:p>
        </p:txBody>
      </p:sp>
      <p:pic>
        <p:nvPicPr>
          <p:cNvPr id="12" name="Immagine 11">
            <a:extLst>
              <a:ext uri="{FF2B5EF4-FFF2-40B4-BE49-F238E27FC236}">
                <a16:creationId xmlns:a16="http://schemas.microsoft.com/office/drawing/2014/main" id="{B44520E4-FBA2-A34B-8283-5A2850C60A77}"/>
              </a:ext>
            </a:extLst>
          </p:cNvPr>
          <p:cNvPicPr>
            <a:picLocks noChangeAspect="1"/>
          </p:cNvPicPr>
          <p:nvPr/>
        </p:nvPicPr>
        <p:blipFill>
          <a:blip r:embed="rId2"/>
          <a:stretch>
            <a:fillRect/>
          </a:stretch>
        </p:blipFill>
        <p:spPr>
          <a:xfrm>
            <a:off x="947498" y="342899"/>
            <a:ext cx="10068165" cy="6364287"/>
          </a:xfrm>
          <a:prstGeom prst="rect">
            <a:avLst/>
          </a:prstGeom>
        </p:spPr>
      </p:pic>
    </p:spTree>
    <p:extLst>
      <p:ext uri="{BB962C8B-B14F-4D97-AF65-F5344CB8AC3E}">
        <p14:creationId xmlns:p14="http://schemas.microsoft.com/office/powerpoint/2010/main" val="2864095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17</a:t>
            </a:fld>
            <a:endParaRPr lang="it-IT"/>
          </a:p>
        </p:txBody>
      </p:sp>
      <p:sp>
        <p:nvSpPr>
          <p:cNvPr id="3" name="Rettangolo 2"/>
          <p:cNvSpPr/>
          <p:nvPr/>
        </p:nvSpPr>
        <p:spPr>
          <a:xfrm>
            <a:off x="471482" y="328846"/>
            <a:ext cx="11115675" cy="6325834"/>
          </a:xfrm>
          <a:prstGeom prst="rect">
            <a:avLst/>
          </a:prstGeom>
        </p:spPr>
        <p:txBody>
          <a:bodyPr wrap="square">
            <a:spAutoFit/>
          </a:bodyPr>
          <a:lstStyle/>
          <a:p>
            <a:pPr algn="ctr">
              <a:lnSpc>
                <a:spcPct val="115000"/>
              </a:lnSpc>
              <a:spcAft>
                <a:spcPts val="1000"/>
              </a:spcAft>
            </a:pPr>
            <a:r>
              <a:rPr lang="it-IT" sz="2800" b="1" dirty="0">
                <a:latin typeface="Arial" panose="020B0604020202020204" pitchFamily="34" charset="0"/>
                <a:ea typeface="Calibri" panose="020F0502020204030204" pitchFamily="34" charset="0"/>
                <a:cs typeface="Arial" panose="020B0604020202020204" pitchFamily="34" charset="0"/>
              </a:rPr>
              <a:t>Conseguenze della Sentenza TORREGGIANI</a:t>
            </a:r>
          </a:p>
          <a:p>
            <a:pPr algn="just">
              <a:lnSpc>
                <a:spcPct val="115000"/>
              </a:lnSpc>
              <a:spcAft>
                <a:spcPts val="1000"/>
              </a:spcAft>
            </a:pP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dirty="0">
                <a:latin typeface="Arial" panose="020B0604020202020204" pitchFamily="34" charset="0"/>
                <a:ea typeface="Calibri" panose="020F0502020204030204" pitchFamily="34" charset="0"/>
                <a:cs typeface="Arial" panose="020B0604020202020204" pitchFamily="34" charset="0"/>
              </a:rPr>
              <a:t>Per far fronte all’emergenza del sovraffollamento, all’indomani della sentenza </a:t>
            </a:r>
            <a:r>
              <a:rPr lang="it-IT" dirty="0" err="1">
                <a:latin typeface="Arial" panose="020B0604020202020204" pitchFamily="34" charset="0"/>
                <a:ea typeface="Calibri" panose="020F0502020204030204" pitchFamily="34" charset="0"/>
                <a:cs typeface="Arial" panose="020B0604020202020204" pitchFamily="34" charset="0"/>
              </a:rPr>
              <a:t>Torreggiani</a:t>
            </a:r>
            <a:r>
              <a:rPr lang="it-IT" dirty="0">
                <a:latin typeface="Arial" panose="020B0604020202020204" pitchFamily="34" charset="0"/>
                <a:ea typeface="Calibri" panose="020F0502020204030204" pitchFamily="34" charset="0"/>
                <a:cs typeface="Arial" panose="020B0604020202020204" pitchFamily="34" charset="0"/>
              </a:rPr>
              <a:t>, è stato emanato il </a:t>
            </a:r>
            <a:r>
              <a:rPr lang="it-IT" b="1" dirty="0">
                <a:latin typeface="Arial" panose="020B0604020202020204" pitchFamily="34" charset="0"/>
                <a:ea typeface="Calibri" panose="020F0502020204030204" pitchFamily="34" charset="0"/>
                <a:cs typeface="Arial" panose="020B0604020202020204" pitchFamily="34" charset="0"/>
              </a:rPr>
              <a:t>decreto legge n. 78 del 1 luglio 2013 (c.d. D.L. Carceri)</a:t>
            </a:r>
            <a:r>
              <a:rPr lang="it-IT" dirty="0">
                <a:latin typeface="Arial" panose="020B0604020202020204" pitchFamily="34" charset="0"/>
                <a:ea typeface="Calibri" panose="020F0502020204030204" pitchFamily="34" charset="0"/>
                <a:cs typeface="Arial" panose="020B0604020202020204" pitchFamily="34" charset="0"/>
              </a:rPr>
              <a:t>, che reca una serie di disposizioni volte ad attivare un meccanismo di scarcerazione di soggetti di non elevata pericolosità.</a:t>
            </a:r>
          </a:p>
          <a:p>
            <a:pPr algn="just">
              <a:lnSpc>
                <a:spcPct val="115000"/>
              </a:lnSpc>
              <a:spcAft>
                <a:spcPts val="1000"/>
              </a:spcAft>
            </a:pP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dirty="0">
                <a:latin typeface="Arial" panose="020B0604020202020204" pitchFamily="34" charset="0"/>
                <a:ea typeface="Calibri" panose="020F0502020204030204" pitchFamily="34" charset="0"/>
                <a:cs typeface="Arial" panose="020B0604020202020204" pitchFamily="34" charset="0"/>
              </a:rPr>
              <a:t>La sentenza </a:t>
            </a:r>
            <a:r>
              <a:rPr lang="it-IT" dirty="0" err="1">
                <a:latin typeface="Arial" panose="020B0604020202020204" pitchFamily="34" charset="0"/>
                <a:ea typeface="Calibri" panose="020F0502020204030204" pitchFamily="34" charset="0"/>
                <a:cs typeface="Arial" panose="020B0604020202020204" pitchFamily="34" charset="0"/>
              </a:rPr>
              <a:t>Torreggiani</a:t>
            </a:r>
            <a:r>
              <a:rPr lang="it-IT" dirty="0">
                <a:latin typeface="Arial" panose="020B0604020202020204" pitchFamily="34" charset="0"/>
                <a:ea typeface="Calibri" panose="020F0502020204030204" pitchFamily="34" charset="0"/>
                <a:cs typeface="Arial" panose="020B0604020202020204" pitchFamily="34" charset="0"/>
              </a:rPr>
              <a:t> ha, altresì, costretto il nostro sistema carcerario nostrano a un </a:t>
            </a:r>
            <a:r>
              <a:rPr lang="it-IT" b="1" dirty="0">
                <a:latin typeface="Arial" panose="020B0604020202020204" pitchFamily="34" charset="0"/>
                <a:ea typeface="Calibri" panose="020F0502020204030204" pitchFamily="34" charset="0"/>
                <a:cs typeface="Arial" panose="020B0604020202020204" pitchFamily="34" charset="0"/>
              </a:rPr>
              <a:t>mutamento profondo degli assetti organizzativi</a:t>
            </a:r>
            <a:r>
              <a:rPr lang="it-IT" dirty="0">
                <a:latin typeface="Arial" panose="020B0604020202020204" pitchFamily="34" charset="0"/>
                <a:ea typeface="Calibri" panose="020F0502020204030204" pitchFamily="34" charset="0"/>
                <a:cs typeface="Arial" panose="020B0604020202020204" pitchFamily="34" charset="0"/>
              </a:rPr>
              <a:t>, che ha portato all’’introduzione del nuovo tipo di </a:t>
            </a:r>
            <a:r>
              <a:rPr lang="it-IT" b="1" dirty="0">
                <a:latin typeface="Arial" panose="020B0604020202020204" pitchFamily="34" charset="0"/>
                <a:ea typeface="Calibri" panose="020F0502020204030204" pitchFamily="34" charset="0"/>
                <a:cs typeface="Arial" panose="020B0604020202020204" pitchFamily="34" charset="0"/>
              </a:rPr>
              <a:t>sorveglianza</a:t>
            </a:r>
            <a:r>
              <a:rPr lang="it-IT" dirty="0">
                <a:latin typeface="Arial" panose="020B0604020202020204" pitchFamily="34" charset="0"/>
                <a:ea typeface="Calibri" panose="020F0502020204030204" pitchFamily="34" charset="0"/>
                <a:cs typeface="Arial" panose="020B0604020202020204" pitchFamily="34" charset="0"/>
              </a:rPr>
              <a:t> definita </a:t>
            </a:r>
            <a:r>
              <a:rPr lang="it-IT" b="1" dirty="0">
                <a:latin typeface="Arial" panose="020B0604020202020204" pitchFamily="34" charset="0"/>
                <a:ea typeface="Calibri" panose="020F0502020204030204" pitchFamily="34" charset="0"/>
                <a:cs typeface="Arial" panose="020B0604020202020204" pitchFamily="34" charset="0"/>
              </a:rPr>
              <a:t>dinamica</a:t>
            </a:r>
            <a:r>
              <a:rPr lang="it-IT" dirty="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1000"/>
              </a:spcAft>
            </a:pPr>
            <a:r>
              <a:rPr lang="it-IT" dirty="0">
                <a:latin typeface="Arial" panose="020B0604020202020204" pitchFamily="34" charset="0"/>
                <a:ea typeface="Calibri" panose="020F0502020204030204" pitchFamily="34" charset="0"/>
                <a:cs typeface="Arial" panose="020B0604020202020204" pitchFamily="34" charset="0"/>
              </a:rPr>
              <a:t>Tale tipo di sorveglianza è compiutamente disciplinata dalla </a:t>
            </a:r>
            <a:r>
              <a:rPr lang="it-IT" b="1" dirty="0">
                <a:latin typeface="Arial" panose="020B0604020202020204" pitchFamily="34" charset="0"/>
                <a:ea typeface="Calibri" panose="020F0502020204030204" pitchFamily="34" charset="0"/>
                <a:cs typeface="Arial" panose="020B0604020202020204" pitchFamily="34" charset="0"/>
              </a:rPr>
              <a:t>Circolare DAP del 13 luglio 2013</a:t>
            </a:r>
            <a:r>
              <a:rPr lang="it-IT" dirty="0">
                <a:latin typeface="Arial" panose="020B0604020202020204" pitchFamily="34" charset="0"/>
                <a:ea typeface="Calibri" panose="020F0502020204030204" pitchFamily="34" charset="0"/>
                <a:cs typeface="Arial" panose="020B0604020202020204" pitchFamily="34" charset="0"/>
              </a:rPr>
              <a:t>, recante le </a:t>
            </a:r>
            <a:r>
              <a:rPr lang="it-IT" b="1" dirty="0">
                <a:latin typeface="Arial" panose="020B0604020202020204" pitchFamily="34" charset="0"/>
                <a:ea typeface="Calibri" panose="020F0502020204030204" pitchFamily="34" charset="0"/>
                <a:cs typeface="Arial" panose="020B0604020202020204" pitchFamily="34" charset="0"/>
              </a:rPr>
              <a:t>“linee guida sulla sorveglianza dinamica” </a:t>
            </a:r>
            <a:r>
              <a:rPr lang="it-IT" dirty="0">
                <a:latin typeface="Arial" panose="020B0604020202020204" pitchFamily="34" charset="0"/>
                <a:ea typeface="Calibri" panose="020F0502020204030204" pitchFamily="34" charset="0"/>
                <a:cs typeface="Arial" panose="020B0604020202020204" pitchFamily="34" charset="0"/>
              </a:rPr>
              <a:t>il cui dichiarato scopo è “</a:t>
            </a:r>
            <a:r>
              <a:rPr lang="it-IT" b="1" dirty="0">
                <a:latin typeface="Arial" panose="020B0604020202020204" pitchFamily="34" charset="0"/>
                <a:ea typeface="Calibri" panose="020F0502020204030204" pitchFamily="34" charset="0"/>
                <a:cs typeface="Arial" panose="020B0604020202020204" pitchFamily="34" charset="0"/>
              </a:rPr>
              <a:t>individuare nuove strategie operative tese non soltanto a contenere la piaga del sovraffollamento che da anni affligge il nostro Paese, ma volte innanzitutto a rendere maggiormente dignitosa l’esecuzione della pena, a darle un senso compiuto, a far sì che la stessa sia eseguita con modalità rispondenti alle prescrizioni della C.E.D.U.</a:t>
            </a:r>
            <a:r>
              <a:rPr lang="it-IT" dirty="0">
                <a:latin typeface="Arial" panose="020B0604020202020204" pitchFamily="34" charset="0"/>
                <a:ea typeface="Calibri" panose="020F0502020204030204" pitchFamily="34" charset="0"/>
                <a:cs typeface="Arial" panose="020B0604020202020204" pitchFamily="34" charset="0"/>
              </a:rPr>
              <a:t>, rilanciando in particolare l’attività </a:t>
            </a:r>
            <a:r>
              <a:rPr lang="it-IT" dirty="0" err="1">
                <a:latin typeface="Arial" panose="020B0604020202020204" pitchFamily="34" charset="0"/>
                <a:ea typeface="Calibri" panose="020F0502020204030204" pitchFamily="34" charset="0"/>
                <a:cs typeface="Arial" panose="020B0604020202020204" pitchFamily="34" charset="0"/>
              </a:rPr>
              <a:t>trattamentale</a:t>
            </a:r>
            <a:r>
              <a:rPr lang="it-IT" dirty="0">
                <a:latin typeface="Arial" panose="020B0604020202020204" pitchFamily="34" charset="0"/>
                <a:ea typeface="Calibri" panose="020F0502020204030204" pitchFamily="34" charset="0"/>
                <a:cs typeface="Arial" panose="020B0604020202020204" pitchFamily="34" charset="0"/>
              </a:rPr>
              <a:t> che si pone come elemento sinergico delle nuove norme contenute nel decreto-legge recentemente varato dal Consiglio dei Ministri recante “Disposizioni urgenti in materia di esecuzione della pena”.</a:t>
            </a:r>
          </a:p>
        </p:txBody>
      </p:sp>
    </p:spTree>
    <p:extLst>
      <p:ext uri="{BB962C8B-B14F-4D97-AF65-F5344CB8AC3E}">
        <p14:creationId xmlns:p14="http://schemas.microsoft.com/office/powerpoint/2010/main" val="3911923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FC50E73-F347-0E4A-BD73-7A55C43837E0}"/>
              </a:ext>
            </a:extLst>
          </p:cNvPr>
          <p:cNvSpPr>
            <a:spLocks noGrp="1"/>
          </p:cNvSpPr>
          <p:nvPr>
            <p:ph type="sldNum" sz="quarter" idx="12"/>
          </p:nvPr>
        </p:nvSpPr>
        <p:spPr/>
        <p:txBody>
          <a:bodyPr/>
          <a:lstStyle/>
          <a:p>
            <a:fld id="{923C5B90-DACC-E64C-ABE1-B1FC7B5DBA12}" type="slidenum">
              <a:rPr lang="it-IT" smtClean="0"/>
              <a:pPr/>
              <a:t>18</a:t>
            </a:fld>
            <a:endParaRPr lang="it-IT"/>
          </a:p>
        </p:txBody>
      </p:sp>
      <p:sp>
        <p:nvSpPr>
          <p:cNvPr id="3" name="Rettangolo 2">
            <a:extLst>
              <a:ext uri="{FF2B5EF4-FFF2-40B4-BE49-F238E27FC236}">
                <a16:creationId xmlns:a16="http://schemas.microsoft.com/office/drawing/2014/main" id="{524E71F3-19D1-5345-BADE-0463C5B04AF9}"/>
              </a:ext>
            </a:extLst>
          </p:cNvPr>
          <p:cNvSpPr/>
          <p:nvPr/>
        </p:nvSpPr>
        <p:spPr>
          <a:xfrm>
            <a:off x="201478" y="136526"/>
            <a:ext cx="11577234" cy="5724644"/>
          </a:xfrm>
          <a:prstGeom prst="rect">
            <a:avLst/>
          </a:prstGeom>
        </p:spPr>
        <p:txBody>
          <a:bodyPr wrap="square">
            <a:spAutoFit/>
          </a:bodyPr>
          <a:lstStyle/>
          <a:p>
            <a:pPr algn="just"/>
            <a:endParaRPr lang="it-IT" sz="2600" dirty="0">
              <a:latin typeface="Arial" panose="020B0604020202020204" pitchFamily="34" charset="0"/>
              <a:cs typeface="Arial" panose="020B0604020202020204" pitchFamily="34" charset="0"/>
            </a:endParaRPr>
          </a:p>
          <a:p>
            <a:pPr algn="just"/>
            <a:r>
              <a:rPr lang="it-IT" sz="2600" dirty="0">
                <a:latin typeface="Arial" panose="020B0604020202020204" pitchFamily="34" charset="0"/>
                <a:cs typeface="Arial" panose="020B0604020202020204" pitchFamily="34" charset="0"/>
              </a:rPr>
              <a:t>Circolare DAP 24 Novembre 2011: “Modalità di esecuzione della pena. Un nuovo modello di trattamento che comprenda sicurezza, accoglienza e rieducazione” </a:t>
            </a:r>
          </a:p>
          <a:p>
            <a:endParaRPr lang="it-IT" sz="3000" dirty="0">
              <a:latin typeface="Arial" panose="020B0604020202020204" pitchFamily="34" charset="0"/>
              <a:cs typeface="Arial" panose="020B0604020202020204" pitchFamily="34" charset="0"/>
            </a:endParaRPr>
          </a:p>
          <a:p>
            <a:endParaRPr lang="it-IT" sz="3000" dirty="0">
              <a:latin typeface="Arial" panose="020B0604020202020204" pitchFamily="34" charset="0"/>
              <a:cs typeface="Arial" panose="020B0604020202020204" pitchFamily="34" charset="0"/>
            </a:endParaRPr>
          </a:p>
          <a:p>
            <a:endParaRPr lang="it-IT" sz="3000" b="1" dirty="0">
              <a:latin typeface="Arial" panose="020B0604020202020204" pitchFamily="34" charset="0"/>
              <a:cs typeface="Arial" panose="020B0604020202020204" pitchFamily="34" charset="0"/>
            </a:endParaRPr>
          </a:p>
          <a:p>
            <a:pPr algn="ctr"/>
            <a:endParaRPr lang="it-IT" sz="3000" b="1" dirty="0">
              <a:latin typeface="Arial" panose="020B0604020202020204" pitchFamily="34" charset="0"/>
              <a:cs typeface="Arial" panose="020B0604020202020204" pitchFamily="34" charset="0"/>
            </a:endParaRPr>
          </a:p>
          <a:p>
            <a:pPr algn="ctr"/>
            <a:r>
              <a:rPr lang="it-IT" sz="3000" b="1" dirty="0">
                <a:latin typeface="Arial" panose="020B0604020202020204" pitchFamily="34" charset="0"/>
                <a:cs typeface="Arial" panose="020B0604020202020204" pitchFamily="34" charset="0"/>
              </a:rPr>
              <a:t>REGIME APERTO </a:t>
            </a:r>
          </a:p>
          <a:p>
            <a:pPr algn="ctr"/>
            <a:endParaRPr lang="it-IT" sz="3000" b="1" dirty="0">
              <a:latin typeface="Arial" panose="020B0604020202020204" pitchFamily="34" charset="0"/>
              <a:cs typeface="Arial" panose="020B0604020202020204" pitchFamily="34" charset="0"/>
            </a:endParaRPr>
          </a:p>
          <a:p>
            <a:pPr algn="just"/>
            <a:r>
              <a:rPr lang="it-IT" sz="2600" dirty="0">
                <a:latin typeface="Arial" panose="020B0604020202020204" pitchFamily="34" charset="0"/>
                <a:cs typeface="Arial" panose="020B0604020202020204" pitchFamily="34" charset="0"/>
              </a:rPr>
              <a:t>per i soggetti di scarsa pericolosità si prevede il superamento del criterio della perimetrazione della vita penitenziaria all’interno della camera di pernottamento (in attuazione dell’art. 6 O.P.).</a:t>
            </a:r>
            <a:r>
              <a:rPr lang="it-IT" sz="3000" dirty="0">
                <a:latin typeface="Arial" panose="020B0604020202020204" pitchFamily="34" charset="0"/>
                <a:cs typeface="Arial" panose="020B0604020202020204" pitchFamily="34" charset="0"/>
              </a:rPr>
              <a:t> </a:t>
            </a:r>
            <a:endParaRPr lang="it-IT" sz="3000" dirty="0">
              <a:effectLst/>
              <a:latin typeface="Arial" panose="020B0604020202020204" pitchFamily="34" charset="0"/>
              <a:cs typeface="Arial" panose="020B0604020202020204" pitchFamily="34" charset="0"/>
            </a:endParaRPr>
          </a:p>
        </p:txBody>
      </p:sp>
      <p:sp>
        <p:nvSpPr>
          <p:cNvPr id="4" name="Freccia giù 3">
            <a:extLst>
              <a:ext uri="{FF2B5EF4-FFF2-40B4-BE49-F238E27FC236}">
                <a16:creationId xmlns:a16="http://schemas.microsoft.com/office/drawing/2014/main" id="{0C643915-5963-F045-913A-EF32D6C12F1C}"/>
              </a:ext>
            </a:extLst>
          </p:cNvPr>
          <p:cNvSpPr/>
          <p:nvPr/>
        </p:nvSpPr>
        <p:spPr>
          <a:xfrm>
            <a:off x="5355390" y="1929684"/>
            <a:ext cx="1007390" cy="103838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4851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A230F37-87F3-E94C-B023-DD3D58576B99}"/>
              </a:ext>
            </a:extLst>
          </p:cNvPr>
          <p:cNvSpPr>
            <a:spLocks noGrp="1"/>
          </p:cNvSpPr>
          <p:nvPr>
            <p:ph type="sldNum" sz="quarter" idx="12"/>
          </p:nvPr>
        </p:nvSpPr>
        <p:spPr/>
        <p:txBody>
          <a:bodyPr/>
          <a:lstStyle/>
          <a:p>
            <a:fld id="{923C5B90-DACC-E64C-ABE1-B1FC7B5DBA12}" type="slidenum">
              <a:rPr lang="it-IT" smtClean="0"/>
              <a:pPr/>
              <a:t>19</a:t>
            </a:fld>
            <a:endParaRPr lang="it-IT"/>
          </a:p>
        </p:txBody>
      </p:sp>
      <p:sp>
        <p:nvSpPr>
          <p:cNvPr id="3" name="Rettangolo 2">
            <a:extLst>
              <a:ext uri="{FF2B5EF4-FFF2-40B4-BE49-F238E27FC236}">
                <a16:creationId xmlns:a16="http://schemas.microsoft.com/office/drawing/2014/main" id="{B0F9FD93-4262-564D-A1F9-627B43C1F900}"/>
              </a:ext>
            </a:extLst>
          </p:cNvPr>
          <p:cNvSpPr/>
          <p:nvPr/>
        </p:nvSpPr>
        <p:spPr>
          <a:xfrm>
            <a:off x="308756" y="201479"/>
            <a:ext cx="11515240" cy="5447645"/>
          </a:xfrm>
          <a:prstGeom prst="rect">
            <a:avLst/>
          </a:prstGeom>
        </p:spPr>
        <p:txBody>
          <a:bodyPr wrap="square">
            <a:spAutoFit/>
          </a:bodyPr>
          <a:lstStyle/>
          <a:p>
            <a:pPr algn="just"/>
            <a:r>
              <a:rPr lang="it-IT" sz="2600" dirty="0">
                <a:latin typeface="Arial" panose="020B0604020202020204" pitchFamily="34" charset="0"/>
                <a:cs typeface="Arial" panose="020B0604020202020204" pitchFamily="34" charset="0"/>
              </a:rPr>
              <a:t>Circolari DAP 30 maggio 2012 e 29 gennaio 2013: “Realizzazione circuito regionale </a:t>
            </a:r>
            <a:r>
              <a:rPr lang="it-IT" sz="2600" i="1" dirty="0">
                <a:latin typeface="Arial" panose="020B0604020202020204" pitchFamily="34" charset="0"/>
                <a:cs typeface="Arial" panose="020B0604020202020204" pitchFamily="34" charset="0"/>
              </a:rPr>
              <a:t>ex</a:t>
            </a:r>
            <a:r>
              <a:rPr lang="it-IT" sz="2600" dirty="0">
                <a:latin typeface="Arial" panose="020B0604020202020204" pitchFamily="34" charset="0"/>
                <a:cs typeface="Arial" panose="020B0604020202020204" pitchFamily="34" charset="0"/>
              </a:rPr>
              <a:t> art. 115 DPR 230/2000 – linee programmatiche”  </a:t>
            </a:r>
          </a:p>
          <a:p>
            <a:pPr algn="just"/>
            <a:endParaRPr lang="it-IT" sz="2600" dirty="0">
              <a:latin typeface="Arial" panose="020B0604020202020204" pitchFamily="34" charset="0"/>
              <a:cs typeface="Arial" panose="020B0604020202020204" pitchFamily="34" charset="0"/>
            </a:endParaRPr>
          </a:p>
          <a:p>
            <a:pPr algn="just"/>
            <a:r>
              <a:rPr lang="it-IT" sz="2600" dirty="0">
                <a:latin typeface="Arial" panose="020B0604020202020204" pitchFamily="34" charset="0"/>
                <a:cs typeface="Arial" panose="020B0604020202020204" pitchFamily="34" charset="0"/>
              </a:rPr>
              <a:t>Circolare DAP 13 luglio 2013: Linee guida sulla “sorveglianza dinamica” </a:t>
            </a:r>
          </a:p>
          <a:p>
            <a:pPr algn="just"/>
            <a:endParaRPr lang="it-IT" sz="2600" dirty="0">
              <a:latin typeface="Arial" panose="020B0604020202020204" pitchFamily="34" charset="0"/>
              <a:cs typeface="Arial" panose="020B0604020202020204" pitchFamily="34" charset="0"/>
            </a:endParaRPr>
          </a:p>
          <a:p>
            <a:pPr algn="just"/>
            <a:r>
              <a:rPr lang="it-IT" sz="2600" dirty="0">
                <a:latin typeface="Arial" panose="020B0604020202020204" pitchFamily="34" charset="0"/>
                <a:cs typeface="Arial" panose="020B0604020202020204" pitchFamily="34" charset="0"/>
              </a:rPr>
              <a:t>Circolare DAP 23 ottobre 2015 “Modalità di esecuzione della pena” </a:t>
            </a:r>
          </a:p>
          <a:p>
            <a:pPr algn="just"/>
            <a:endParaRPr lang="it-IT" sz="2800" dirty="0">
              <a:latin typeface="Arial" panose="020B0604020202020204" pitchFamily="34" charset="0"/>
              <a:cs typeface="Arial" panose="020B0604020202020204" pitchFamily="34" charset="0"/>
            </a:endParaRPr>
          </a:p>
          <a:p>
            <a:pPr algn="just"/>
            <a:endParaRPr lang="it-IT" sz="2800" dirty="0">
              <a:latin typeface="Arial" panose="020B0604020202020204" pitchFamily="34" charset="0"/>
              <a:cs typeface="Arial" panose="020B0604020202020204" pitchFamily="34" charset="0"/>
            </a:endParaRPr>
          </a:p>
          <a:p>
            <a:pPr algn="just"/>
            <a:endParaRPr lang="it-IT" sz="2800" dirty="0">
              <a:latin typeface="Arial" panose="020B0604020202020204" pitchFamily="34" charset="0"/>
              <a:cs typeface="Arial" panose="020B0604020202020204" pitchFamily="34" charset="0"/>
            </a:endParaRPr>
          </a:p>
          <a:p>
            <a:pPr algn="ctr"/>
            <a:endParaRPr lang="it-IT" sz="2800" dirty="0">
              <a:latin typeface="Arial" panose="020B0604020202020204" pitchFamily="34" charset="0"/>
              <a:cs typeface="Arial" panose="020B0604020202020204" pitchFamily="34" charset="0"/>
            </a:endParaRPr>
          </a:p>
          <a:p>
            <a:pPr algn="ctr"/>
            <a:r>
              <a:rPr lang="it-IT" sz="2800" b="1" dirty="0">
                <a:latin typeface="Arial" panose="020B0604020202020204" pitchFamily="34" charset="0"/>
                <a:cs typeface="Arial" panose="020B0604020202020204" pitchFamily="34" charset="0"/>
              </a:rPr>
              <a:t>VIGILANZA DINAMICA</a:t>
            </a:r>
            <a:r>
              <a:rPr lang="it-IT" sz="2800" dirty="0">
                <a:latin typeface="Arial" panose="020B0604020202020204" pitchFamily="34" charset="0"/>
                <a:cs typeface="Arial" panose="020B0604020202020204" pitchFamily="34" charset="0"/>
              </a:rPr>
              <a:t> </a:t>
            </a:r>
          </a:p>
          <a:p>
            <a:pPr algn="ctr"/>
            <a:endParaRPr lang="it-IT" sz="2800" dirty="0">
              <a:latin typeface="Arial" panose="020B0604020202020204" pitchFamily="34" charset="0"/>
              <a:cs typeface="Arial" panose="020B0604020202020204" pitchFamily="34" charset="0"/>
            </a:endParaRPr>
          </a:p>
          <a:p>
            <a:pPr algn="ctr"/>
            <a:r>
              <a:rPr lang="it-IT" sz="2400" dirty="0">
                <a:latin typeface="Arial" panose="020B0604020202020204" pitchFamily="34" charset="0"/>
                <a:cs typeface="Arial" panose="020B0604020202020204" pitchFamily="34" charset="0"/>
              </a:rPr>
              <a:t>dalla </a:t>
            </a:r>
            <a:r>
              <a:rPr lang="it-IT" sz="2400" b="1" dirty="0">
                <a:latin typeface="Arial" panose="020B0604020202020204" pitchFamily="34" charset="0"/>
                <a:cs typeface="Arial" panose="020B0604020202020204" pitchFamily="34" charset="0"/>
              </a:rPr>
              <a:t>SORVEGLIANZA – CUSTODIA </a:t>
            </a:r>
            <a:r>
              <a:rPr lang="it-IT" sz="2400" dirty="0">
                <a:latin typeface="Arial" panose="020B0604020202020204" pitchFamily="34" charset="0"/>
                <a:cs typeface="Arial" panose="020B0604020202020204" pitchFamily="34" charset="0"/>
              </a:rPr>
              <a:t>alla </a:t>
            </a:r>
            <a:r>
              <a:rPr lang="it-IT" sz="2400" b="1" dirty="0">
                <a:latin typeface="Arial" panose="020B0604020202020204" pitchFamily="34" charset="0"/>
                <a:cs typeface="Arial" panose="020B0604020202020204" pitchFamily="34" charset="0"/>
              </a:rPr>
              <a:t>SORVEGLIANZA – CONOSCENZA.</a:t>
            </a:r>
            <a:endParaRPr lang="it-IT" sz="2400" dirty="0">
              <a:effectLst/>
              <a:latin typeface="Arial" panose="020B0604020202020204" pitchFamily="34" charset="0"/>
              <a:cs typeface="Arial" panose="020B0604020202020204" pitchFamily="34" charset="0"/>
            </a:endParaRPr>
          </a:p>
        </p:txBody>
      </p:sp>
      <p:sp>
        <p:nvSpPr>
          <p:cNvPr id="4" name="Freccia giù 3">
            <a:extLst>
              <a:ext uri="{FF2B5EF4-FFF2-40B4-BE49-F238E27FC236}">
                <a16:creationId xmlns:a16="http://schemas.microsoft.com/office/drawing/2014/main" id="{AB5C1A3D-2184-CC46-83C8-1C857E049466}"/>
              </a:ext>
            </a:extLst>
          </p:cNvPr>
          <p:cNvSpPr/>
          <p:nvPr/>
        </p:nvSpPr>
        <p:spPr>
          <a:xfrm>
            <a:off x="5319793" y="2806249"/>
            <a:ext cx="1007390" cy="1038386"/>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7613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865505"/>
            <a:ext cx="10515600" cy="4351338"/>
          </a:xfrm>
        </p:spPr>
        <p:txBody>
          <a:bodyPr/>
          <a:lstStyle/>
          <a:p>
            <a:pPr marL="0" indent="0">
              <a:buNone/>
            </a:pPr>
            <a:r>
              <a:rPr lang="it-IT" b="1" dirty="0">
                <a:latin typeface="Arial" panose="020B0604020202020204" pitchFamily="34" charset="0"/>
                <a:cs typeface="Arial" panose="020B0604020202020204" pitchFamily="34" charset="0"/>
              </a:rPr>
              <a:t>Il Corpo di Polizia Penitenziaria </a:t>
            </a:r>
          </a:p>
          <a:p>
            <a:pPr marL="0" indent="0">
              <a:buNone/>
            </a:pPr>
            <a:endParaRPr lang="it-IT" b="1" dirty="0">
              <a:latin typeface="Arial" panose="020B0604020202020204" pitchFamily="34" charset="0"/>
              <a:cs typeface="Arial" panose="020B0604020202020204" pitchFamily="34" charset="0"/>
            </a:endParaRPr>
          </a:p>
          <a:p>
            <a:pPr>
              <a:buFont typeface="Wingdings" panose="05000000000000000000" pitchFamily="2" charset="2"/>
              <a:buChar char="§"/>
            </a:pPr>
            <a:r>
              <a:rPr lang="it-IT" sz="2200" dirty="0"/>
              <a:t>1817:  Nascita Polizia Penitenziaria – Famiglie di giustizia </a:t>
            </a:r>
          </a:p>
          <a:p>
            <a:pPr marL="0" indent="0">
              <a:buNone/>
            </a:pPr>
            <a:r>
              <a:rPr lang="it-IT" sz="2200" dirty="0"/>
              <a:t> </a:t>
            </a:r>
          </a:p>
          <a:p>
            <a:pPr>
              <a:buFont typeface="Wingdings" panose="05000000000000000000" pitchFamily="2" charset="2"/>
              <a:buChar char="§"/>
            </a:pPr>
            <a:r>
              <a:rPr lang="it-IT" sz="2200" dirty="0"/>
              <a:t>1873: Corpo delle Guardie Carcerarie </a:t>
            </a:r>
          </a:p>
          <a:p>
            <a:pPr marL="0" indent="0">
              <a:buNone/>
            </a:pPr>
            <a:r>
              <a:rPr lang="it-IT" sz="2200" dirty="0"/>
              <a:t> </a:t>
            </a:r>
          </a:p>
          <a:p>
            <a:pPr>
              <a:buFont typeface="Wingdings" panose="05000000000000000000" pitchFamily="2" charset="2"/>
              <a:buChar char="§"/>
            </a:pPr>
            <a:r>
              <a:rPr lang="it-IT" sz="2200" dirty="0"/>
              <a:t>1890: Corpo degli Agenti di Custodia (Ordinamento Militare) </a:t>
            </a:r>
          </a:p>
          <a:p>
            <a:pPr marL="0" indent="0">
              <a:buNone/>
            </a:pPr>
            <a:r>
              <a:rPr lang="it-IT" sz="2200" dirty="0"/>
              <a:t> </a:t>
            </a:r>
          </a:p>
          <a:p>
            <a:pPr>
              <a:buFont typeface="Wingdings" panose="05000000000000000000" pitchFamily="2" charset="2"/>
              <a:buChar char="§"/>
            </a:pPr>
            <a:r>
              <a:rPr lang="it-IT" sz="2200" dirty="0"/>
              <a:t>1990: Corpo di Polizia Penitenziaria (istituito con </a:t>
            </a:r>
            <a:r>
              <a:rPr lang="it-IT" sz="2200" b="1" dirty="0"/>
              <a:t>Legge 15 Dicembre 1990 n. 395</a:t>
            </a:r>
            <a:r>
              <a:rPr lang="it-IT" sz="2200" dirty="0"/>
              <a:t>) </a:t>
            </a:r>
          </a:p>
        </p:txBody>
      </p:sp>
      <p:sp>
        <p:nvSpPr>
          <p:cNvPr id="4" name="Segnaposto numero diapositiva 3"/>
          <p:cNvSpPr>
            <a:spLocks noGrp="1"/>
          </p:cNvSpPr>
          <p:nvPr>
            <p:ph type="sldNum" sz="quarter" idx="12"/>
          </p:nvPr>
        </p:nvSpPr>
        <p:spPr/>
        <p:txBody>
          <a:bodyPr/>
          <a:lstStyle/>
          <a:p>
            <a:fld id="{923C5B90-DACC-E64C-ABE1-B1FC7B5DBA12}" type="slidenum">
              <a:rPr lang="it-IT" smtClean="0"/>
              <a:pPr/>
              <a:t>2</a:t>
            </a:fld>
            <a:endParaRPr lang="it-IT"/>
          </a:p>
        </p:txBody>
      </p:sp>
    </p:spTree>
    <p:extLst>
      <p:ext uri="{BB962C8B-B14F-4D97-AF65-F5344CB8AC3E}">
        <p14:creationId xmlns:p14="http://schemas.microsoft.com/office/powerpoint/2010/main" val="207403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20</a:t>
            </a:fld>
            <a:endParaRPr lang="it-IT"/>
          </a:p>
        </p:txBody>
      </p:sp>
      <p:sp>
        <p:nvSpPr>
          <p:cNvPr id="3" name="Rettangolo 2"/>
          <p:cNvSpPr/>
          <p:nvPr/>
        </p:nvSpPr>
        <p:spPr>
          <a:xfrm>
            <a:off x="300037" y="117693"/>
            <a:ext cx="11615737" cy="6278642"/>
          </a:xfrm>
          <a:prstGeom prst="rect">
            <a:avLst/>
          </a:prstGeom>
        </p:spPr>
        <p:txBody>
          <a:bodyPr wrap="square">
            <a:spAutoFit/>
          </a:bodyPr>
          <a:lstStyle/>
          <a:p>
            <a:pPr algn="just"/>
            <a:r>
              <a:rPr lang="it-IT" sz="2600" b="1" dirty="0">
                <a:latin typeface="Arial" panose="020B0604020202020204" pitchFamily="34" charset="0"/>
                <a:cs typeface="Arial" panose="020B0604020202020204" pitchFamily="34" charset="0"/>
              </a:rPr>
              <a:t>Circolare DAP 24 Novembre 2011: Modalità di esecuzione della pena. Un nuovo modello di trattamento che comprenda sicurezza, accoglienza e rieducazione. </a:t>
            </a:r>
          </a:p>
          <a:p>
            <a:pPr algn="just"/>
            <a:endPar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just"/>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La Circolare del 2011 delinea un modello di sicurezza differenziato per i detenuti c.d. comuni, prevedendo per i soggetti di scarsa pericolosità, il </a:t>
            </a:r>
            <a:r>
              <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rPr>
              <a:t>graduale superamento del criterio di perimetrazione della vita penitenziaria all’interno della camera di pernottamento</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Stabilisce che, in linea di principio, il perimetro della detenzione dovrà estendersi quanto meno ai confini della sezione, ovvero, dove possibile, anche agli spazi aperti esterni alla stessa. Dentro il nuovo perimetro dovrà concepirsi </a:t>
            </a:r>
            <a:r>
              <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rPr>
              <a:t>una vita penitenziaria connotata da libertà di movimento</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secondo precise regole di comportamento che ne condizionino l’andamento.</a:t>
            </a:r>
            <a:endParaRPr lang="it-IT" dirty="0">
              <a:latin typeface="Arial" panose="020B0604020202020204" pitchFamily="34" charset="0"/>
              <a:ea typeface="Times New Roman" panose="02020603050405020304" pitchFamily="18" charset="0"/>
              <a:cs typeface="Arial" panose="020B0604020202020204" pitchFamily="34" charset="0"/>
            </a:endParaRPr>
          </a:p>
          <a:p>
            <a:pPr algn="just"/>
            <a:endPar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just"/>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Si dà atto che qualsiasi intervento volto a operare una distinzione di modalità </a:t>
            </a:r>
            <a:r>
              <a:rPr lang="it-IT" dirty="0" err="1">
                <a:solidFill>
                  <a:srgbClr val="333333"/>
                </a:solidFill>
                <a:latin typeface="Arial" panose="020B0604020202020204" pitchFamily="34" charset="0"/>
                <a:ea typeface="Times New Roman" panose="02020603050405020304" pitchFamily="18" charset="0"/>
                <a:cs typeface="Arial" panose="020B0604020202020204" pitchFamily="34" charset="0"/>
              </a:rPr>
              <a:t>custodiali</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deve partire da un’</a:t>
            </a:r>
            <a:r>
              <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rPr>
              <a:t>approfondita e razionale conoscenza della popolazione detenuta</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presente in istituto e che il presupposto della attuazione del regime aperto è ancorato all’</a:t>
            </a:r>
            <a:r>
              <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rPr>
              <a:t>adesione a precise regole di disciplina interna</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la cui violazione comporta il ritorno al metodo detentivo basato sulla perimetrazione dello spazio.</a:t>
            </a:r>
            <a:endParaRPr lang="it-IT" dirty="0">
              <a:latin typeface="Arial" panose="020B0604020202020204" pitchFamily="34" charset="0"/>
              <a:ea typeface="Times New Roman" panose="02020603050405020304" pitchFamily="18" charset="0"/>
              <a:cs typeface="Arial" panose="020B0604020202020204" pitchFamily="34" charset="0"/>
            </a:endParaRPr>
          </a:p>
          <a:p>
            <a:pPr algn="just"/>
            <a:endPar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endParaRPr>
          </a:p>
          <a:p>
            <a:pPr algn="just"/>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La medesima Circolare afferma che per operare la scelta di coloro che possono fruire del regime aperto occorre effettuare un’</a:t>
            </a:r>
            <a:r>
              <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rPr>
              <a:t>analitica valutazione dell’idoneità di ciascun soggetto</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Tale valutazione deve essere condotta tenendo conto delle risultanze della cartella personale e, ove possibile, degli esiti dell’osservazione scientifica, a partire dalle caratteristiche individuali desumibili dai reati per i quali il soggetto è detenuto. A tale scopo risulta fondamentale valutare anche la </a:t>
            </a:r>
            <a:r>
              <a:rPr lang="it-IT" b="1" dirty="0">
                <a:solidFill>
                  <a:srgbClr val="333333"/>
                </a:solidFill>
                <a:latin typeface="Arial" panose="020B0604020202020204" pitchFamily="34" charset="0"/>
                <a:ea typeface="Times New Roman" panose="02020603050405020304" pitchFamily="18" charset="0"/>
                <a:cs typeface="Arial" panose="020B0604020202020204" pitchFamily="34" charset="0"/>
              </a:rPr>
              <a:t>risposta al trattamento penitenziario</a:t>
            </a:r>
            <a:r>
              <a:rPr lang="it-IT"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it-IT"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84812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0A45AD1-D6AF-2D4F-B60C-152E28A2296B}"/>
              </a:ext>
            </a:extLst>
          </p:cNvPr>
          <p:cNvSpPr>
            <a:spLocks noGrp="1"/>
          </p:cNvSpPr>
          <p:nvPr>
            <p:ph type="sldNum" sz="quarter" idx="12"/>
          </p:nvPr>
        </p:nvSpPr>
        <p:spPr/>
        <p:txBody>
          <a:bodyPr/>
          <a:lstStyle/>
          <a:p>
            <a:fld id="{923C5B90-DACC-E64C-ABE1-B1FC7B5DBA12}" type="slidenum">
              <a:rPr lang="it-IT" smtClean="0"/>
              <a:pPr/>
              <a:t>21</a:t>
            </a:fld>
            <a:endParaRPr lang="it-IT"/>
          </a:p>
        </p:txBody>
      </p:sp>
      <p:sp>
        <p:nvSpPr>
          <p:cNvPr id="3" name="Rettangolo 2">
            <a:extLst>
              <a:ext uri="{FF2B5EF4-FFF2-40B4-BE49-F238E27FC236}">
                <a16:creationId xmlns:a16="http://schemas.microsoft.com/office/drawing/2014/main" id="{1EB4B85B-9BB8-BA4F-B026-5415761021E8}"/>
              </a:ext>
            </a:extLst>
          </p:cNvPr>
          <p:cNvSpPr/>
          <p:nvPr/>
        </p:nvSpPr>
        <p:spPr>
          <a:xfrm>
            <a:off x="237641" y="169038"/>
            <a:ext cx="11789044" cy="6096028"/>
          </a:xfrm>
          <a:prstGeom prst="rect">
            <a:avLst/>
          </a:prstGeom>
        </p:spPr>
        <p:txBody>
          <a:bodyPr wrap="square">
            <a:spAutoFit/>
          </a:bodyPr>
          <a:lstStyle/>
          <a:p>
            <a:pPr algn="just">
              <a:lnSpc>
                <a:spcPct val="115000"/>
              </a:lnSpc>
              <a:spcAft>
                <a:spcPts val="1000"/>
              </a:spcAft>
              <a:tabLst>
                <a:tab pos="1647825" algn="l"/>
              </a:tabLst>
            </a:pPr>
            <a:r>
              <a:rPr lang="it-IT" sz="2600" b="1" dirty="0">
                <a:latin typeface="Arial" panose="020B0604020202020204" pitchFamily="34" charset="0"/>
                <a:cs typeface="Arial" panose="020B0604020202020204" pitchFamily="34" charset="0"/>
              </a:rPr>
              <a:t>Circolare DAP 30 maggio 2012: Realizzazione circuito regionale ex art. 115 D.P.R. 30 giugno 2000 n. 230. Linee programmatiche.</a:t>
            </a:r>
          </a:p>
          <a:p>
            <a:pPr algn="just">
              <a:lnSpc>
                <a:spcPct val="115000"/>
              </a:lnSpc>
              <a:spcAft>
                <a:spcPts val="0"/>
              </a:spcAft>
              <a:tabLst>
                <a:tab pos="1647825" algn="l"/>
              </a:tabLst>
            </a:pPr>
            <a:r>
              <a:rPr lang="it-IT" sz="2600" dirty="0">
                <a:latin typeface="Arial" panose="020B0604020202020204" pitchFamily="34" charset="0"/>
                <a:ea typeface="Calibri" panose="020F0502020204030204" pitchFamily="34" charset="0"/>
                <a:cs typeface="Arial" panose="020B0604020202020204" pitchFamily="34" charset="0"/>
              </a:rPr>
              <a:t> </a:t>
            </a: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dirty="0">
                <a:latin typeface="Arial" panose="020B0604020202020204" pitchFamily="34" charset="0"/>
                <a:ea typeface="Calibri" panose="020F0502020204030204" pitchFamily="34" charset="0"/>
                <a:cs typeface="Arial" panose="020B0604020202020204" pitchFamily="34" charset="0"/>
              </a:rPr>
              <a:t>La </a:t>
            </a:r>
            <a:r>
              <a:rPr lang="it-IT" b="1" dirty="0">
                <a:latin typeface="Arial" panose="020B0604020202020204" pitchFamily="34" charset="0"/>
                <a:ea typeface="Calibri" panose="020F0502020204030204" pitchFamily="34" charset="0"/>
                <a:cs typeface="Arial" panose="020B0604020202020204" pitchFamily="34" charset="0"/>
              </a:rPr>
              <a:t>necessità di mitigare gli effetti negativi della situazione di sovraffollamento negli Istituti di pena</a:t>
            </a:r>
            <a:r>
              <a:rPr lang="it-IT" dirty="0">
                <a:latin typeface="Arial" panose="020B0604020202020204" pitchFamily="34" charset="0"/>
                <a:ea typeface="Calibri" panose="020F0502020204030204" pitchFamily="34" charset="0"/>
                <a:cs typeface="Arial" panose="020B0604020202020204" pitchFamily="34" charset="0"/>
              </a:rPr>
              <a:t> ha indotto l'Amministrazione a sviluppare ulteriormente il percorso intrapreso dalla </a:t>
            </a:r>
            <a:r>
              <a:rPr lang="it-IT" b="1" dirty="0">
                <a:latin typeface="Arial" panose="020B0604020202020204" pitchFamily="34" charset="0"/>
                <a:ea typeface="Calibri" panose="020F0502020204030204" pitchFamily="34" charset="0"/>
                <a:cs typeface="Arial" panose="020B0604020202020204" pitchFamily="34" charset="0"/>
              </a:rPr>
              <a:t>Circolare del 2011</a:t>
            </a:r>
            <a:r>
              <a:rPr lang="it-IT" dirty="0">
                <a:latin typeface="Arial" panose="020B0604020202020204" pitchFamily="34" charset="0"/>
                <a:ea typeface="Calibri" panose="020F0502020204030204" pitchFamily="34" charset="0"/>
                <a:cs typeface="Arial" panose="020B0604020202020204" pitchFamily="34" charset="0"/>
              </a:rPr>
              <a:t>, con l'</a:t>
            </a:r>
            <a:r>
              <a:rPr lang="it-IT" b="1" dirty="0">
                <a:latin typeface="Arial" panose="020B0604020202020204" pitchFamily="34" charset="0"/>
                <a:ea typeface="Calibri" panose="020F0502020204030204" pitchFamily="34" charset="0"/>
                <a:cs typeface="Arial" panose="020B0604020202020204" pitchFamily="34" charset="0"/>
              </a:rPr>
              <a:t>intento di migliorare le condizioni di vita detentive</a:t>
            </a:r>
            <a:r>
              <a:rPr lang="it-IT" dirty="0">
                <a:latin typeface="Arial" panose="020B0604020202020204" pitchFamily="34" charset="0"/>
                <a:ea typeface="Calibri" panose="020F0502020204030204" pitchFamily="34" charset="0"/>
                <a:cs typeface="Arial" panose="020B0604020202020204" pitchFamily="34" charset="0"/>
              </a:rPr>
              <a:t> con particolare riguardo alla gestione dei c.d. </a:t>
            </a:r>
            <a:r>
              <a:rPr lang="it-IT" b="1" dirty="0">
                <a:latin typeface="Arial" panose="020B0604020202020204" pitchFamily="34" charset="0"/>
                <a:ea typeface="Calibri" panose="020F0502020204030204" pitchFamily="34" charset="0"/>
                <a:cs typeface="Arial" panose="020B0604020202020204" pitchFamily="34" charset="0"/>
              </a:rPr>
              <a:t>detenuti di media sicurezza</a:t>
            </a:r>
            <a:r>
              <a:rPr lang="it-IT"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tabLst>
                <a:tab pos="1647825" algn="l"/>
              </a:tabLst>
            </a:pPr>
            <a:r>
              <a:rPr lang="it-IT" dirty="0">
                <a:latin typeface="Arial" panose="020B0604020202020204" pitchFamily="34" charset="0"/>
                <a:ea typeface="Calibri" panose="020F0502020204030204" pitchFamily="34" charset="0"/>
                <a:cs typeface="Arial" panose="020B0604020202020204" pitchFamily="34" charset="0"/>
              </a:rPr>
              <a:t>La Circolare dà atto della circostanza che </a:t>
            </a:r>
            <a:r>
              <a:rPr lang="it-IT" dirty="0" err="1">
                <a:latin typeface="Arial" panose="020B0604020202020204" pitchFamily="34" charset="0"/>
                <a:ea typeface="Calibri" panose="020F0502020204030204" pitchFamily="34" charset="0"/>
                <a:cs typeface="Arial" panose="020B0604020202020204" pitchFamily="34" charset="0"/>
              </a:rPr>
              <a:t>iI</a:t>
            </a:r>
            <a:r>
              <a:rPr lang="it-IT" dirty="0">
                <a:latin typeface="Arial" panose="020B0604020202020204" pitchFamily="34" charset="0"/>
                <a:ea typeface="Calibri" panose="020F0502020204030204" pitchFamily="34" charset="0"/>
                <a:cs typeface="Arial" panose="020B0604020202020204" pitchFamily="34" charset="0"/>
              </a:rPr>
              <a:t> continuo innalzarsi delle presenze negli istituti penitenziari ha determinato il progressivo peggioramento delle condizioni di vita interne, sia per la </a:t>
            </a:r>
            <a:r>
              <a:rPr lang="it-IT" b="1" dirty="0">
                <a:latin typeface="Arial" panose="020B0604020202020204" pitchFamily="34" charset="0"/>
                <a:ea typeface="Calibri" panose="020F0502020204030204" pitchFamily="34" charset="0"/>
                <a:cs typeface="Arial" panose="020B0604020202020204" pitchFamily="34" charset="0"/>
              </a:rPr>
              <a:t>graduale contrazione dello spazio di perimetrazione</a:t>
            </a:r>
            <a:r>
              <a:rPr lang="it-IT" dirty="0">
                <a:latin typeface="Arial" panose="020B0604020202020204" pitchFamily="34" charset="0"/>
                <a:ea typeface="Calibri" panose="020F0502020204030204" pitchFamily="34" charset="0"/>
                <a:cs typeface="Arial" panose="020B0604020202020204" pitchFamily="34" charset="0"/>
              </a:rPr>
              <a:t> posto a disposizione dei detenuti, sia per la </a:t>
            </a:r>
            <a:r>
              <a:rPr lang="it-IT" b="1" dirty="0">
                <a:latin typeface="Arial" panose="020B0604020202020204" pitchFamily="34" charset="0"/>
                <a:ea typeface="Calibri" panose="020F0502020204030204" pitchFamily="34" charset="0"/>
                <a:cs typeface="Arial" panose="020B0604020202020204" pitchFamily="34" charset="0"/>
              </a:rPr>
              <a:t>riduzione</a:t>
            </a:r>
            <a:r>
              <a:rPr lang="it-IT" dirty="0">
                <a:latin typeface="Arial" panose="020B0604020202020204" pitchFamily="34" charset="0"/>
                <a:ea typeface="Calibri" panose="020F0502020204030204" pitchFamily="34" charset="0"/>
                <a:cs typeface="Arial" panose="020B0604020202020204" pitchFamily="34" charset="0"/>
              </a:rPr>
              <a:t>, legata a molteplici fattori, </a:t>
            </a:r>
            <a:r>
              <a:rPr lang="it-IT" b="1" dirty="0">
                <a:latin typeface="Arial" panose="020B0604020202020204" pitchFamily="34" charset="0"/>
                <a:ea typeface="Calibri" panose="020F0502020204030204" pitchFamily="34" charset="0"/>
                <a:cs typeface="Arial" panose="020B0604020202020204" pitchFamily="34" charset="0"/>
              </a:rPr>
              <a:t>delle offerte </a:t>
            </a:r>
            <a:r>
              <a:rPr lang="it-IT" b="1" dirty="0" err="1">
                <a:latin typeface="Arial" panose="020B0604020202020204" pitchFamily="34" charset="0"/>
                <a:ea typeface="Calibri" panose="020F0502020204030204" pitchFamily="34" charset="0"/>
                <a:cs typeface="Arial" panose="020B0604020202020204" pitchFamily="34" charset="0"/>
              </a:rPr>
              <a:t>trattamentali</a:t>
            </a:r>
            <a:r>
              <a:rPr lang="it-IT" b="1" dirty="0">
                <a:latin typeface="Arial" panose="020B0604020202020204" pitchFamily="34" charset="0"/>
                <a:ea typeface="Calibri" panose="020F0502020204030204" pitchFamily="34" charset="0"/>
                <a:cs typeface="Arial" panose="020B0604020202020204" pitchFamily="34" charset="0"/>
              </a:rPr>
              <a:t> proposte</a:t>
            </a:r>
            <a:r>
              <a:rPr lang="it-IT"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tabLst>
                <a:tab pos="1647825" algn="l"/>
              </a:tabLst>
            </a:pPr>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dirty="0">
                <a:latin typeface="Arial" panose="020B0604020202020204" pitchFamily="34" charset="0"/>
                <a:ea typeface="Calibri" panose="020F0502020204030204" pitchFamily="34" charset="0"/>
                <a:cs typeface="Arial" panose="020B0604020202020204" pitchFamily="34" charset="0"/>
              </a:rPr>
              <a:t>In particolare, dispone la </a:t>
            </a:r>
            <a:r>
              <a:rPr lang="it-IT" b="1" dirty="0">
                <a:latin typeface="Arial" panose="020B0604020202020204" pitchFamily="34" charset="0"/>
                <a:ea typeface="Calibri" panose="020F0502020204030204" pitchFamily="34" charset="0"/>
                <a:cs typeface="Arial" panose="020B0604020202020204" pitchFamily="34" charset="0"/>
              </a:rPr>
              <a:t>realizzazione di circuiti regionali </a:t>
            </a:r>
            <a:r>
              <a:rPr lang="it-IT" b="1" i="1" dirty="0">
                <a:latin typeface="Arial" panose="020B0604020202020204" pitchFamily="34" charset="0"/>
                <a:ea typeface="Calibri" panose="020F0502020204030204" pitchFamily="34" charset="0"/>
                <a:cs typeface="Arial" panose="020B0604020202020204" pitchFamily="34" charset="0"/>
              </a:rPr>
              <a:t>ex</a:t>
            </a:r>
            <a:r>
              <a:rPr lang="it-IT" b="1" dirty="0">
                <a:latin typeface="Arial" panose="020B0604020202020204" pitchFamily="34" charset="0"/>
                <a:ea typeface="Calibri" panose="020F0502020204030204" pitchFamily="34" charset="0"/>
                <a:cs typeface="Arial" panose="020B0604020202020204" pitchFamily="34" charset="0"/>
              </a:rPr>
              <a:t> art.115 D.P.R. 30 giugno 2000 n. 230</a:t>
            </a:r>
            <a:r>
              <a:rPr lang="it-IT" dirty="0">
                <a:latin typeface="Arial" panose="020B0604020202020204" pitchFamily="34" charset="0"/>
                <a:ea typeface="Calibri" panose="020F0502020204030204" pitchFamily="34" charset="0"/>
                <a:cs typeface="Arial" panose="020B0604020202020204" pitchFamily="34" charset="0"/>
              </a:rPr>
              <a:t> nei quali la media sicurezza venga a caratterizzarsi per un regime detentivo dove, progressivamente, andranno ad essere aumentati e ampliati gli spazi utilizzabili dai detenuti e il tempo di permanenza, garantiti i diritti fondamentali, incentivate le iniziative </a:t>
            </a:r>
            <a:r>
              <a:rPr lang="it-IT" dirty="0" err="1">
                <a:latin typeface="Arial" panose="020B0604020202020204" pitchFamily="34" charset="0"/>
                <a:ea typeface="Calibri" panose="020F0502020204030204" pitchFamily="34" charset="0"/>
                <a:cs typeface="Arial" panose="020B0604020202020204" pitchFamily="34" charset="0"/>
              </a:rPr>
              <a:t>trattamentali</a:t>
            </a:r>
            <a:r>
              <a:rPr lang="it-IT" dirty="0">
                <a:latin typeface="Arial" panose="020B0604020202020204" pitchFamily="34" charset="0"/>
                <a:ea typeface="Calibri" panose="020F0502020204030204" pitchFamily="34" charset="0"/>
                <a:cs typeface="Arial" panose="020B0604020202020204" pitchFamily="34" charset="0"/>
              </a:rPr>
              <a:t> e i rapporti con la comunità esterna.</a:t>
            </a: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82371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A89A0C52-CE7D-754A-B41E-0F2E0B9606D0}"/>
              </a:ext>
            </a:extLst>
          </p:cNvPr>
          <p:cNvSpPr>
            <a:spLocks noGrp="1"/>
          </p:cNvSpPr>
          <p:nvPr>
            <p:ph type="sldNum" sz="quarter" idx="12"/>
          </p:nvPr>
        </p:nvSpPr>
        <p:spPr/>
        <p:txBody>
          <a:bodyPr/>
          <a:lstStyle/>
          <a:p>
            <a:fld id="{923C5B90-DACC-E64C-ABE1-B1FC7B5DBA12}" type="slidenum">
              <a:rPr lang="it-IT" smtClean="0"/>
              <a:pPr/>
              <a:t>22</a:t>
            </a:fld>
            <a:endParaRPr lang="it-IT"/>
          </a:p>
        </p:txBody>
      </p:sp>
      <p:sp>
        <p:nvSpPr>
          <p:cNvPr id="3" name="Rettangolo 2">
            <a:extLst>
              <a:ext uri="{FF2B5EF4-FFF2-40B4-BE49-F238E27FC236}">
                <a16:creationId xmlns:a16="http://schemas.microsoft.com/office/drawing/2014/main" id="{6234F5C5-917B-154C-98BC-EA1EE433DDA8}"/>
              </a:ext>
            </a:extLst>
          </p:cNvPr>
          <p:cNvSpPr/>
          <p:nvPr/>
        </p:nvSpPr>
        <p:spPr>
          <a:xfrm>
            <a:off x="457200" y="294968"/>
            <a:ext cx="11371006" cy="6555641"/>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Art. 115 D.P.R. n. 230/2000</a:t>
            </a:r>
            <a:br>
              <a:rPr lang="it-IT" sz="2000" dirty="0">
                <a:latin typeface="Arial" panose="020B0604020202020204" pitchFamily="34" charset="0"/>
                <a:cs typeface="Arial" panose="020B0604020202020204" pitchFamily="34" charset="0"/>
              </a:rPr>
            </a:br>
            <a:r>
              <a:rPr lang="it-IT" sz="2000" b="1" i="1" u="sng" dirty="0">
                <a:latin typeface="Arial" panose="020B0604020202020204" pitchFamily="34" charset="0"/>
                <a:cs typeface="Arial" panose="020B0604020202020204" pitchFamily="34" charset="0"/>
              </a:rPr>
              <a:t>Distribuzione dei detenuti ed internati negli istituti </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1. In ciascuna regione è realizzato un sistema integrato di istituti differenziato per le varie tipologie detentive la cui </a:t>
            </a:r>
            <a:r>
              <a:rPr lang="it-IT" sz="2000" dirty="0" err="1">
                <a:latin typeface="Arial" panose="020B0604020202020204" pitchFamily="34" charset="0"/>
                <a:cs typeface="Arial" panose="020B0604020202020204" pitchFamily="34" charset="0"/>
              </a:rPr>
              <a:t>ricettivita</a:t>
            </a:r>
            <a:r>
              <a:rPr lang="it-IT" sz="2000" dirty="0">
                <a:latin typeface="Arial" panose="020B0604020202020204" pitchFamily="34" charset="0"/>
                <a:cs typeface="Arial" panose="020B0604020202020204" pitchFamily="34" charset="0"/>
              </a:rPr>
              <a:t>̀ complessiva soddisfi il principio di </a:t>
            </a:r>
            <a:r>
              <a:rPr lang="it-IT" sz="2000" dirty="0" err="1">
                <a:latin typeface="Arial" panose="020B0604020202020204" pitchFamily="34" charset="0"/>
                <a:cs typeface="Arial" panose="020B0604020202020204" pitchFamily="34" charset="0"/>
              </a:rPr>
              <a:t>territorialita</a:t>
            </a:r>
            <a:r>
              <a:rPr lang="it-IT" sz="2000" dirty="0">
                <a:latin typeface="Arial" panose="020B0604020202020204" pitchFamily="34" charset="0"/>
                <a:cs typeface="Arial" panose="020B0604020202020204" pitchFamily="34" charset="0"/>
              </a:rPr>
              <a:t>̀ dell’esecuzione penale, tenuto conto anche di eventuali esigenze di carattere generale. </a:t>
            </a:r>
          </a:p>
          <a:p>
            <a:pPr algn="just"/>
            <a:r>
              <a:rPr lang="it-IT" sz="2000" dirty="0">
                <a:latin typeface="Arial" panose="020B0604020202020204" pitchFamily="34" charset="0"/>
                <a:cs typeface="Arial" panose="020B0604020202020204" pitchFamily="34" charset="0"/>
              </a:rPr>
              <a:t>2. Nell'ambito delle categorie di istituti di cui ai numeri 2) e 3) del primo comma dell'articolo 59 della legge, è realizzata una distribuzione dei detenuti ed internati negli istituti o nelle sezioni, che valga a rendere </a:t>
            </a:r>
            <a:r>
              <a:rPr lang="it-IT" sz="2000" i="1" dirty="0">
                <a:latin typeface="Arial" panose="020B0604020202020204" pitchFamily="34" charset="0"/>
                <a:cs typeface="Arial" panose="020B0604020202020204" pitchFamily="34" charset="0"/>
              </a:rPr>
              <a:t>operativi </a:t>
            </a:r>
            <a:r>
              <a:rPr lang="it-IT" sz="2000" dirty="0">
                <a:latin typeface="Arial" panose="020B0604020202020204" pitchFamily="34" charset="0"/>
                <a:cs typeface="Arial" panose="020B0604020202020204" pitchFamily="34" charset="0"/>
              </a:rPr>
              <a:t>i criteri indicati nel secondo comma dell'articolo 14 della legge. </a:t>
            </a:r>
          </a:p>
          <a:p>
            <a:pPr algn="just"/>
            <a:r>
              <a:rPr lang="it-IT" sz="2000" dirty="0">
                <a:latin typeface="Arial" panose="020B0604020202020204" pitchFamily="34" charset="0"/>
                <a:cs typeface="Arial" panose="020B0604020202020204" pitchFamily="34" charset="0"/>
              </a:rPr>
              <a:t>3.</a:t>
            </a:r>
            <a:r>
              <a:rPr lang="it-IT" sz="2000" b="1" dirty="0">
                <a:latin typeface="Arial" panose="020B0604020202020204" pitchFamily="34" charset="0"/>
                <a:cs typeface="Arial" panose="020B0604020202020204" pitchFamily="34" charset="0"/>
              </a:rPr>
              <a:t> Per detenuti e internati di non rilevante </a:t>
            </a:r>
            <a:r>
              <a:rPr lang="it-IT" sz="2000" b="1" dirty="0" err="1">
                <a:latin typeface="Arial" panose="020B0604020202020204" pitchFamily="34" charset="0"/>
                <a:cs typeface="Arial" panose="020B0604020202020204" pitchFamily="34" charset="0"/>
              </a:rPr>
              <a:t>pericolosita</a:t>
            </a:r>
            <a:r>
              <a:rPr lang="it-IT" sz="2000" b="1" dirty="0">
                <a:latin typeface="Arial" panose="020B0604020202020204" pitchFamily="34" charset="0"/>
                <a:cs typeface="Arial" panose="020B0604020202020204" pitchFamily="34" charset="0"/>
              </a:rPr>
              <a:t>̀, per i quali risultino necessari interventi </a:t>
            </a:r>
            <a:r>
              <a:rPr lang="it-IT" sz="2000" b="1" dirty="0" err="1">
                <a:latin typeface="Arial" panose="020B0604020202020204" pitchFamily="34" charset="0"/>
                <a:cs typeface="Arial" panose="020B0604020202020204" pitchFamily="34" charset="0"/>
              </a:rPr>
              <a:t>trattamentali</a:t>
            </a:r>
            <a:r>
              <a:rPr lang="it-IT" sz="2000" b="1" dirty="0">
                <a:latin typeface="Arial" panose="020B0604020202020204" pitchFamily="34" charset="0"/>
                <a:cs typeface="Arial" panose="020B0604020202020204" pitchFamily="34" charset="0"/>
              </a:rPr>
              <a:t> </a:t>
            </a:r>
            <a:r>
              <a:rPr lang="it-IT" sz="2000" b="1" i="1" dirty="0">
                <a:latin typeface="Arial" panose="020B0604020202020204" pitchFamily="34" charset="0"/>
                <a:cs typeface="Arial" panose="020B0604020202020204" pitchFamily="34" charset="0"/>
              </a:rPr>
              <a:t>particolarmente </a:t>
            </a:r>
            <a:r>
              <a:rPr lang="it-IT" sz="2000" b="1" dirty="0">
                <a:latin typeface="Arial" panose="020B0604020202020204" pitchFamily="34" charset="0"/>
                <a:cs typeface="Arial" panose="020B0604020202020204" pitchFamily="34" charset="0"/>
              </a:rPr>
              <a:t>significativi, possono essere attuati, in istituti autonomi o in sezioni di istituto, regimi a custodia attenuata, che assicurino un </a:t>
            </a:r>
            <a:r>
              <a:rPr lang="it-IT" sz="2000" b="1" dirty="0" err="1">
                <a:latin typeface="Arial" panose="020B0604020202020204" pitchFamily="34" charset="0"/>
                <a:cs typeface="Arial" panose="020B0604020202020204" pitchFamily="34" charset="0"/>
              </a:rPr>
              <a:t>piu</a:t>
            </a:r>
            <a:r>
              <a:rPr lang="it-IT" sz="2000" b="1" dirty="0">
                <a:latin typeface="Arial" panose="020B0604020202020204" pitchFamily="34" charset="0"/>
                <a:cs typeface="Arial" panose="020B0604020202020204" pitchFamily="34" charset="0"/>
              </a:rPr>
              <a:t>̀ ampio svolgimento delle </a:t>
            </a:r>
            <a:r>
              <a:rPr lang="it-IT" sz="2000" b="1" dirty="0" err="1">
                <a:latin typeface="Arial" panose="020B0604020202020204" pitchFamily="34" charset="0"/>
                <a:cs typeface="Arial" panose="020B0604020202020204" pitchFamily="34" charset="0"/>
              </a:rPr>
              <a:t>attivita</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trattamentali</a:t>
            </a:r>
            <a:r>
              <a:rPr lang="it-IT" sz="2000" b="1" dirty="0">
                <a:latin typeface="Arial" panose="020B0604020202020204" pitchFamily="34" charset="0"/>
                <a:cs typeface="Arial" panose="020B0604020202020204" pitchFamily="34" charset="0"/>
              </a:rPr>
              <a:t> predette. </a:t>
            </a:r>
          </a:p>
          <a:p>
            <a:pPr algn="just"/>
            <a:r>
              <a:rPr lang="it-IT" sz="2000" dirty="0">
                <a:latin typeface="Arial" panose="020B0604020202020204" pitchFamily="34" charset="0"/>
                <a:cs typeface="Arial" panose="020B0604020202020204" pitchFamily="34" charset="0"/>
              </a:rPr>
              <a:t>4. I detenuti e gli internati che presentino problematiche di tossicodipendenza o alcool dipendenza e quelli con rilevanti patologie psichiche e fisiche e, in particolare, con patologie connesse alla </a:t>
            </a:r>
            <a:r>
              <a:rPr lang="it-IT" sz="2000" dirty="0" err="1">
                <a:latin typeface="Arial" panose="020B0604020202020204" pitchFamily="34" charset="0"/>
                <a:cs typeface="Arial" panose="020B0604020202020204" pitchFamily="34" charset="0"/>
              </a:rPr>
              <a:t>sieropositivita</a:t>
            </a:r>
            <a:r>
              <a:rPr lang="it-IT" sz="2000" dirty="0">
                <a:latin typeface="Arial" panose="020B0604020202020204" pitchFamily="34" charset="0"/>
                <a:cs typeface="Arial" panose="020B0604020202020204" pitchFamily="34" charset="0"/>
              </a:rPr>
              <a:t>̀ per HIV, possono essere assegnati ad istituti autonomi o sezioni di istituto che assicurino un regime di trattamento intensificato. </a:t>
            </a:r>
          </a:p>
          <a:p>
            <a:pPr algn="just"/>
            <a:r>
              <a:rPr lang="it-IT" sz="2000" dirty="0">
                <a:latin typeface="Arial" panose="020B0604020202020204" pitchFamily="34" charset="0"/>
                <a:cs typeface="Arial" panose="020B0604020202020204" pitchFamily="34" charset="0"/>
              </a:rPr>
              <a:t>5. L'</a:t>
            </a:r>
            <a:r>
              <a:rPr lang="it-IT" sz="2000" dirty="0" err="1">
                <a:latin typeface="Arial" panose="020B0604020202020204" pitchFamily="34" charset="0"/>
                <a:cs typeface="Arial" panose="020B0604020202020204" pitchFamily="34" charset="0"/>
              </a:rPr>
              <a:t>idoneita</a:t>
            </a:r>
            <a:r>
              <a:rPr lang="it-IT" sz="2000" dirty="0">
                <a:latin typeface="Arial" panose="020B0604020202020204" pitchFamily="34" charset="0"/>
                <a:cs typeface="Arial" panose="020B0604020202020204" pitchFamily="34" charset="0"/>
              </a:rPr>
              <a:t>̀ dei programmi di trattamento a perseguire le </a:t>
            </a:r>
            <a:r>
              <a:rPr lang="it-IT" sz="2000" dirty="0" err="1">
                <a:latin typeface="Arial" panose="020B0604020202020204" pitchFamily="34" charset="0"/>
                <a:cs typeface="Arial" panose="020B0604020202020204" pitchFamily="34" charset="0"/>
              </a:rPr>
              <a:t>finalita</a:t>
            </a:r>
            <a:r>
              <a:rPr lang="it-IT" sz="2000" dirty="0">
                <a:latin typeface="Arial" panose="020B0604020202020204" pitchFamily="34" charset="0"/>
                <a:cs typeface="Arial" panose="020B0604020202020204" pitchFamily="34" charset="0"/>
              </a:rPr>
              <a:t>̀ della rieducazione è verificata con appropriati metodi di ricerca valutativa. </a:t>
            </a:r>
          </a:p>
          <a:p>
            <a:pPr algn="just"/>
            <a:r>
              <a:rPr lang="it-IT" sz="2000" dirty="0">
                <a:latin typeface="Arial" panose="020B0604020202020204" pitchFamily="34" charset="0"/>
                <a:cs typeface="Arial" panose="020B0604020202020204" pitchFamily="34" charset="0"/>
              </a:rPr>
              <a:t>6. Possono essere realizzati, per sezioni sufficientemente autonome di uno stesso istituto, tipi differenziati di trattamento. </a:t>
            </a:r>
            <a:endParaRPr lang="it-IT"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20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23</a:t>
            </a:fld>
            <a:endParaRPr lang="it-IT"/>
          </a:p>
        </p:txBody>
      </p:sp>
      <p:sp>
        <p:nvSpPr>
          <p:cNvPr id="3" name="Rettangolo 2"/>
          <p:cNvSpPr/>
          <p:nvPr/>
        </p:nvSpPr>
        <p:spPr>
          <a:xfrm>
            <a:off x="357187" y="530335"/>
            <a:ext cx="11458575" cy="5324535"/>
          </a:xfrm>
          <a:prstGeom prst="rect">
            <a:avLst/>
          </a:prstGeom>
        </p:spPr>
        <p:txBody>
          <a:bodyPr wrap="square">
            <a:spAutoFit/>
          </a:bodyPr>
          <a:lstStyle/>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La Circolare pone in capo ai Provveditori il compito di predisporre un </a:t>
            </a:r>
            <a:r>
              <a:rPr lang="it-IT" sz="2000" b="1" dirty="0">
                <a:latin typeface="Arial" panose="020B0604020202020204" pitchFamily="34" charset="0"/>
                <a:cs typeface="Arial" panose="020B0604020202020204" pitchFamily="34" charset="0"/>
              </a:rPr>
              <a:t>progetto regionale</a:t>
            </a:r>
            <a:r>
              <a:rPr lang="it-IT" sz="2000" dirty="0">
                <a:latin typeface="Arial" panose="020B0604020202020204" pitchFamily="34" charset="0"/>
                <a:cs typeface="Arial" panose="020B0604020202020204" pitchFamily="34" charset="0"/>
              </a:rPr>
              <a:t> ispirato a un sistema integrato di istituti differenziato per le varie tipologie detentive che possa poi, in stretta collaborazione con la Direzione Generale Detenuti e Trattamento, soddisfare il principio di </a:t>
            </a:r>
            <a:r>
              <a:rPr lang="it-IT" sz="2000" dirty="0" err="1">
                <a:latin typeface="Arial" panose="020B0604020202020204" pitchFamily="34" charset="0"/>
                <a:cs typeface="Arial" panose="020B0604020202020204" pitchFamily="34" charset="0"/>
              </a:rPr>
              <a:t>territorializzazione</a:t>
            </a:r>
            <a:r>
              <a:rPr lang="it-IT" sz="2000" dirty="0">
                <a:latin typeface="Arial" panose="020B0604020202020204" pitchFamily="34" charset="0"/>
                <a:cs typeface="Arial" panose="020B0604020202020204" pitchFamily="34" charset="0"/>
              </a:rPr>
              <a:t> e valga a rendere operativi i criteri indicati dall'art.14 della Legge 354/75 e dall'art. 115 D.P.R. 230/2000. </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I progetti dovranno individuare, per tutti gli istituti ed. a "media sicurezza" e in particolar modo nelle case di reclusione, </a:t>
            </a:r>
            <a:r>
              <a:rPr lang="it-IT" sz="2000" b="1" dirty="0">
                <a:latin typeface="Arial" panose="020B0604020202020204" pitchFamily="34" charset="0"/>
                <a:cs typeface="Arial" panose="020B0604020202020204" pitchFamily="34" charset="0"/>
              </a:rPr>
              <a:t>soluzioni caratterizzate da un ampliamento degli spazi utilizzabili dai detenuti</a:t>
            </a:r>
            <a:r>
              <a:rPr lang="it-IT" sz="2000" dirty="0">
                <a:latin typeface="Arial" panose="020B0604020202020204" pitchFamily="34" charset="0"/>
                <a:cs typeface="Arial" panose="020B0604020202020204" pitchFamily="34" charset="0"/>
              </a:rPr>
              <a:t> per frequentare corsi scolastici, di formazione professionale, attività lavorative, culturali, ricreative, sportive e, ove possibile, destinando un istituto o una sezione di questo totalmente a </a:t>
            </a:r>
            <a:r>
              <a:rPr lang="it-IT" sz="2000" b="1" dirty="0">
                <a:latin typeface="Arial" panose="020B0604020202020204" pitchFamily="34" charset="0"/>
                <a:cs typeface="Arial" panose="020B0604020202020204" pitchFamily="34" charset="0"/>
              </a:rPr>
              <a:t>"regime aperto"</a:t>
            </a:r>
            <a:r>
              <a:rPr lang="it-IT" sz="2000" dirty="0">
                <a:latin typeface="Arial" panose="020B0604020202020204" pitchFamily="34" charset="0"/>
                <a:cs typeface="Arial" panose="020B0604020202020204" pitchFamily="34" charset="0"/>
              </a:rPr>
              <a:t> (art. 115, comma 3). In questi istituti o reparti </a:t>
            </a:r>
            <a:r>
              <a:rPr lang="it-IT" sz="2000" b="1" dirty="0">
                <a:latin typeface="Arial" panose="020B0604020202020204" pitchFamily="34" charset="0"/>
                <a:cs typeface="Arial" panose="020B0604020202020204" pitchFamily="34" charset="0"/>
              </a:rPr>
              <a:t>i detenuti, al fine di aumentare il loro senso di responsabilità, dovranno sottoscrivere all'atto dell'ingresso in istituto un "patto"</a:t>
            </a:r>
            <a:r>
              <a:rPr lang="it-IT" sz="2000" dirty="0">
                <a:latin typeface="Arial" panose="020B0604020202020204" pitchFamily="34" charset="0"/>
                <a:cs typeface="Arial" panose="020B0604020202020204" pitchFamily="34" charset="0"/>
              </a:rPr>
              <a:t> con l'amministrazione con cui accettano le prescrizioni ivi contenute.</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L’art. 115, comma 3, D.P.R. 230/2000 costituisce il fondamento normativo per la creazione di </a:t>
            </a:r>
            <a:r>
              <a:rPr lang="it-IT" sz="2000" b="1" dirty="0">
                <a:latin typeface="Arial" panose="020B0604020202020204" pitchFamily="34" charset="0"/>
                <a:ea typeface="Calibri" panose="020F0502020204030204" pitchFamily="34" charset="0"/>
                <a:cs typeface="Arial" panose="020B0604020202020204" pitchFamily="34" charset="0"/>
              </a:rPr>
              <a:t>istituti a custodia attenuata per detenute madri e per tossicodipendenti</a:t>
            </a:r>
            <a:r>
              <a:rPr lang="it-IT" sz="2000" dirty="0">
                <a:latin typeface="Arial" panose="020B0604020202020204" pitchFamily="34" charset="0"/>
                <a:ea typeface="Calibri" panose="020F050202020403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78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E0FC386-72EE-9542-9DD7-8C7BB9F690CD}"/>
              </a:ext>
            </a:extLst>
          </p:cNvPr>
          <p:cNvSpPr>
            <a:spLocks noGrp="1"/>
          </p:cNvSpPr>
          <p:nvPr>
            <p:ph type="sldNum" sz="quarter" idx="12"/>
          </p:nvPr>
        </p:nvSpPr>
        <p:spPr/>
        <p:txBody>
          <a:bodyPr/>
          <a:lstStyle/>
          <a:p>
            <a:fld id="{923C5B90-DACC-E64C-ABE1-B1FC7B5DBA12}" type="slidenum">
              <a:rPr lang="it-IT" smtClean="0"/>
              <a:pPr/>
              <a:t>24</a:t>
            </a:fld>
            <a:endParaRPr lang="it-IT"/>
          </a:p>
        </p:txBody>
      </p:sp>
      <p:sp>
        <p:nvSpPr>
          <p:cNvPr id="3" name="Rettangolo 2">
            <a:extLst>
              <a:ext uri="{FF2B5EF4-FFF2-40B4-BE49-F238E27FC236}">
                <a16:creationId xmlns:a16="http://schemas.microsoft.com/office/drawing/2014/main" id="{4CCCE880-352C-8C48-9FB8-AFD148273B55}"/>
              </a:ext>
            </a:extLst>
          </p:cNvPr>
          <p:cNvSpPr/>
          <p:nvPr/>
        </p:nvSpPr>
        <p:spPr>
          <a:xfrm>
            <a:off x="245390" y="136525"/>
            <a:ext cx="11701220" cy="5755422"/>
          </a:xfrm>
          <a:prstGeom prst="rect">
            <a:avLst/>
          </a:prstGeom>
        </p:spPr>
        <p:txBody>
          <a:bodyPr wrap="square">
            <a:spAutoFit/>
          </a:bodyPr>
          <a:lstStyle/>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Secondo la Circolare, la </a:t>
            </a:r>
            <a:r>
              <a:rPr lang="it-IT" sz="2000" b="1" dirty="0">
                <a:latin typeface="Arial" panose="020B0604020202020204" pitchFamily="34" charset="0"/>
                <a:ea typeface="Calibri" panose="020F0502020204030204" pitchFamily="34" charset="0"/>
                <a:cs typeface="Arial" panose="020B0604020202020204" pitchFamily="34" charset="0"/>
              </a:rPr>
              <a:t>sicurezza</a:t>
            </a:r>
            <a:r>
              <a:rPr lang="it-IT" sz="2000" dirty="0">
                <a:latin typeface="Arial" panose="020B0604020202020204" pitchFamily="34" charset="0"/>
                <a:ea typeface="Calibri" panose="020F0502020204030204" pitchFamily="34" charset="0"/>
                <a:cs typeface="Arial" panose="020B0604020202020204" pitchFamily="34" charset="0"/>
              </a:rPr>
              <a:t> va intesa quale </a:t>
            </a:r>
            <a:r>
              <a:rPr lang="it-IT" sz="2000" b="1" dirty="0">
                <a:latin typeface="Arial" panose="020B0604020202020204" pitchFamily="34" charset="0"/>
                <a:ea typeface="Calibri" panose="020F0502020204030204" pitchFamily="34" charset="0"/>
                <a:cs typeface="Arial" panose="020B0604020202020204" pitchFamily="34" charset="0"/>
              </a:rPr>
              <a:t>condizione per la realizzazione delle finalità del trattamento</a:t>
            </a:r>
            <a:r>
              <a:rPr lang="it-IT" sz="2000" dirty="0">
                <a:latin typeface="Arial" panose="020B0604020202020204" pitchFamily="34" charset="0"/>
                <a:ea typeface="Calibri" panose="020F0502020204030204" pitchFamily="34" charset="0"/>
                <a:cs typeface="Arial" panose="020B0604020202020204" pitchFamily="34" charset="0"/>
              </a:rPr>
              <a:t> e, come tale, non affidata unicamente all'onere (e alla responsabilità) della Polizia Penitenziaria. Ed infatti, così come non sono estranee al Corpo le iniziative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l'apporto multidisciplinare di tutti gli altri operatori, compresi quelli non appartenenti all'amministrazione penitenziaria, deve concorrere a rafforzare la sicurezza in una </a:t>
            </a:r>
            <a:r>
              <a:rPr lang="it-IT" sz="2000" b="1" dirty="0">
                <a:latin typeface="Arial" panose="020B0604020202020204" pitchFamily="34" charset="0"/>
                <a:ea typeface="Calibri" panose="020F0502020204030204" pitchFamily="34" charset="0"/>
                <a:cs typeface="Arial" panose="020B0604020202020204" pitchFamily="34" charset="0"/>
              </a:rPr>
              <a:t>visione integrata e non</a:t>
            </a:r>
            <a:r>
              <a:rPr lang="it-IT" sz="2000" dirty="0">
                <a:latin typeface="Arial" panose="020B0604020202020204" pitchFamily="34" charset="0"/>
                <a:ea typeface="Calibri" panose="020F0502020204030204" pitchFamily="34" charset="0"/>
                <a:cs typeface="Arial" panose="020B0604020202020204" pitchFamily="34" charset="0"/>
              </a:rPr>
              <a:t> di certo </a:t>
            </a:r>
            <a:r>
              <a:rPr lang="it-IT" sz="2000" b="1" dirty="0">
                <a:latin typeface="Arial" panose="020B0604020202020204" pitchFamily="34" charset="0"/>
                <a:ea typeface="Calibri" panose="020F0502020204030204" pitchFamily="34" charset="0"/>
                <a:cs typeface="Arial" panose="020B0604020202020204" pitchFamily="34" charset="0"/>
              </a:rPr>
              <a:t>limitata al mero controllo del detenuto</a:t>
            </a:r>
            <a:r>
              <a:rPr lang="it-IT" sz="2000" dirty="0">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Inoltre, il </a:t>
            </a:r>
            <a:r>
              <a:rPr lang="it-IT" sz="2000" b="1" dirty="0">
                <a:latin typeface="Arial" panose="020B0604020202020204" pitchFamily="34" charset="0"/>
                <a:ea typeface="Calibri" panose="020F0502020204030204" pitchFamily="34" charset="0"/>
                <a:cs typeface="Arial" panose="020B0604020202020204" pitchFamily="34" charset="0"/>
              </a:rPr>
              <a:t>servizio della sicurezza deve evolversi</a:t>
            </a:r>
            <a:r>
              <a:rPr lang="it-IT" sz="2000" dirty="0">
                <a:latin typeface="Arial" panose="020B0604020202020204" pitchFamily="34" charset="0"/>
                <a:ea typeface="Calibri" panose="020F0502020204030204" pitchFamily="34" charset="0"/>
                <a:cs typeface="Arial" panose="020B0604020202020204" pitchFamily="34" charset="0"/>
              </a:rPr>
              <a:t>, specie negli istituti c.d. aperti, </a:t>
            </a:r>
            <a:r>
              <a:rPr lang="it-IT" sz="2000" b="1" dirty="0">
                <a:latin typeface="Arial" panose="020B0604020202020204" pitchFamily="34" charset="0"/>
                <a:ea typeface="Calibri" panose="020F0502020204030204" pitchFamily="34" charset="0"/>
                <a:cs typeface="Arial" panose="020B0604020202020204" pitchFamily="34" charset="0"/>
              </a:rPr>
              <a:t>in senso dinamico</a:t>
            </a:r>
            <a:r>
              <a:rPr lang="it-IT" sz="2000" dirty="0">
                <a:latin typeface="Arial" panose="020B0604020202020204" pitchFamily="34" charset="0"/>
                <a:ea typeface="Calibri" panose="020F0502020204030204" pitchFamily="34" charset="0"/>
                <a:cs typeface="Arial" panose="020B0604020202020204" pitchFamily="34" charset="0"/>
              </a:rPr>
              <a:t>, ossia dispiegarsi, diversamente, nei diversi periodi dell'anno, della settimana e/o del giorno; prevedere la soluzione delle </a:t>
            </a:r>
            <a:r>
              <a:rPr lang="it-IT" sz="2000" b="1" dirty="0">
                <a:latin typeface="Arial" panose="020B0604020202020204" pitchFamily="34" charset="0"/>
                <a:ea typeface="Calibri" panose="020F0502020204030204" pitchFamily="34" charset="0"/>
                <a:cs typeface="Arial" panose="020B0604020202020204" pitchFamily="34" charset="0"/>
              </a:rPr>
              <a:t>"pattuglie"</a:t>
            </a:r>
            <a:r>
              <a:rPr lang="it-IT" sz="2000" dirty="0">
                <a:latin typeface="Arial" panose="020B0604020202020204" pitchFamily="34" charset="0"/>
                <a:ea typeface="Calibri" panose="020F0502020204030204" pitchFamily="34" charset="0"/>
                <a:cs typeface="Arial" panose="020B0604020202020204" pitchFamily="34" charset="0"/>
              </a:rPr>
              <a:t> che presiedono "territori"; fondarsi sulla valorizzazione delle risorse e dei ruoli, sulla piena realizzazione delle unità operative che, oltre a rafforzare il lavoro di gruppo, hanno l'ulteriore fine di potenziare l'apporto operativo e organizzativo dei ruoli intermedi della Polizia Penitenziaria. L'adozione di un modello di vigilanza dinamica (pur non canonizzato) è utile a impiegare in maniera ottimale le risorse umane, non tanto, non solo, in termini quantitativi quanto per esaltarne le potenzialità professionali e di relazione.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4078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90CD9B0-3C07-B441-8F19-2BD62CBC7BD1}"/>
              </a:ext>
            </a:extLst>
          </p:cNvPr>
          <p:cNvSpPr>
            <a:spLocks noGrp="1"/>
          </p:cNvSpPr>
          <p:nvPr>
            <p:ph type="sldNum" sz="quarter" idx="12"/>
          </p:nvPr>
        </p:nvSpPr>
        <p:spPr/>
        <p:txBody>
          <a:bodyPr/>
          <a:lstStyle/>
          <a:p>
            <a:fld id="{923C5B90-DACC-E64C-ABE1-B1FC7B5DBA12}" type="slidenum">
              <a:rPr lang="it-IT" smtClean="0"/>
              <a:pPr/>
              <a:t>25</a:t>
            </a:fld>
            <a:endParaRPr lang="it-IT"/>
          </a:p>
        </p:txBody>
      </p:sp>
      <p:sp>
        <p:nvSpPr>
          <p:cNvPr id="3" name="Rettangolo 2">
            <a:extLst>
              <a:ext uri="{FF2B5EF4-FFF2-40B4-BE49-F238E27FC236}">
                <a16:creationId xmlns:a16="http://schemas.microsoft.com/office/drawing/2014/main" id="{92A03E1F-8934-CE48-A78E-2CEE9192FFE2}"/>
              </a:ext>
            </a:extLst>
          </p:cNvPr>
          <p:cNvSpPr/>
          <p:nvPr/>
        </p:nvSpPr>
        <p:spPr>
          <a:xfrm>
            <a:off x="247973" y="313450"/>
            <a:ext cx="11530739" cy="4708981"/>
          </a:xfrm>
          <a:prstGeom prst="rect">
            <a:avLst/>
          </a:prstGeom>
        </p:spPr>
        <p:txBody>
          <a:bodyPr wrap="square">
            <a:spAutoFit/>
          </a:bodyPr>
          <a:lstStyle/>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La Circolare evidenzia poi come il concetto di vigilanza dinamica risponda a una direttiva dettata dalla Raccomandazione R (2006)2 sulle </a:t>
            </a:r>
            <a:r>
              <a:rPr lang="it-IT" sz="2000" b="1" dirty="0">
                <a:latin typeface="Arial" panose="020B0604020202020204" pitchFamily="34" charset="0"/>
                <a:ea typeface="Calibri" panose="020F0502020204030204" pitchFamily="34" charset="0"/>
                <a:cs typeface="Arial" panose="020B0604020202020204" pitchFamily="34" charset="0"/>
              </a:rPr>
              <a:t>Regole penitenziarie Europee del 2006</a:t>
            </a:r>
            <a:r>
              <a:rPr lang="it-IT" sz="2000" dirty="0">
                <a:latin typeface="Arial" panose="020B0604020202020204" pitchFamily="34" charset="0"/>
                <a:ea typeface="Calibri" panose="020F0502020204030204" pitchFamily="34" charset="0"/>
                <a:cs typeface="Arial" panose="020B0604020202020204" pitchFamily="34" charset="0"/>
              </a:rPr>
              <a:t> che, alla numero 51, afferma che </a:t>
            </a:r>
            <a:r>
              <a:rPr lang="it-IT" sz="2000" i="1" dirty="0">
                <a:latin typeface="Arial" panose="020B0604020202020204" pitchFamily="34" charset="0"/>
                <a:ea typeface="Calibri" panose="020F0502020204030204" pitchFamily="34" charset="0"/>
                <a:cs typeface="Arial" panose="020B0604020202020204" pitchFamily="34" charset="0"/>
              </a:rPr>
              <a:t>le misure di sicurezza applicate nei confronti dei singoli detenuti devono corrispondere al minimo necessario per garantirne una custodia sicura. La sicurezza fornita dalle barriere fisiche e da altri mezzi tecnici deve essere completata dalla </a:t>
            </a:r>
            <a:r>
              <a:rPr lang="it-IT" sz="2000" b="1" i="1" dirty="0">
                <a:latin typeface="Arial" panose="020B0604020202020204" pitchFamily="34" charset="0"/>
                <a:ea typeface="Calibri" panose="020F0502020204030204" pitchFamily="34" charset="0"/>
                <a:cs typeface="Arial" panose="020B0604020202020204" pitchFamily="34" charset="0"/>
              </a:rPr>
              <a:t>sicurezza dinamica</a:t>
            </a:r>
            <a:r>
              <a:rPr lang="it-IT" sz="2000" i="1" dirty="0">
                <a:latin typeface="Arial" panose="020B0604020202020204" pitchFamily="34" charset="0"/>
                <a:ea typeface="Calibri" panose="020F0502020204030204" pitchFamily="34" charset="0"/>
                <a:cs typeface="Arial" panose="020B0604020202020204" pitchFamily="34" charset="0"/>
              </a:rPr>
              <a:t> costituita da personale pronto a intervenire che conosce i detenuti affidati al proprio controllo</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endParaRPr lang="it-IT" sz="2000" u="sng"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In definitiva, la </a:t>
            </a:r>
            <a:r>
              <a:rPr lang="it-IT" sz="2000" b="1" dirty="0">
                <a:latin typeface="Arial" panose="020B0604020202020204" pitchFamily="34" charset="0"/>
                <a:ea typeface="Calibri" panose="020F0502020204030204" pitchFamily="34" charset="0"/>
                <a:cs typeface="Arial" panose="020B0604020202020204" pitchFamily="34" charset="0"/>
              </a:rPr>
              <a:t>chiarezza degli obiettivi</a:t>
            </a:r>
            <a:r>
              <a:rPr lang="it-IT" sz="2000" dirty="0">
                <a:latin typeface="Arial" panose="020B0604020202020204" pitchFamily="34" charset="0"/>
                <a:ea typeface="Calibri" panose="020F0502020204030204" pitchFamily="34" charset="0"/>
                <a:cs typeface="Arial" panose="020B0604020202020204" pitchFamily="34" charset="0"/>
              </a:rPr>
              <a:t>, la </a:t>
            </a:r>
            <a:r>
              <a:rPr lang="it-IT" sz="2000" b="1" dirty="0">
                <a:latin typeface="Arial" panose="020B0604020202020204" pitchFamily="34" charset="0"/>
                <a:ea typeface="Calibri" panose="020F0502020204030204" pitchFamily="34" charset="0"/>
                <a:cs typeface="Arial" panose="020B0604020202020204" pitchFamily="34" charset="0"/>
              </a:rPr>
              <a:t>conoscenza dei detenuti</a:t>
            </a:r>
            <a:r>
              <a:rPr lang="it-IT" sz="2000" dirty="0">
                <a:latin typeface="Arial" panose="020B0604020202020204" pitchFamily="34" charset="0"/>
                <a:ea typeface="Calibri" panose="020F0502020204030204" pitchFamily="34" charset="0"/>
                <a:cs typeface="Arial" panose="020B0604020202020204" pitchFamily="34" charset="0"/>
              </a:rPr>
              <a:t>, l'</a:t>
            </a:r>
            <a:r>
              <a:rPr lang="it-IT" sz="2000" b="1" dirty="0">
                <a:latin typeface="Arial" panose="020B0604020202020204" pitchFamily="34" charset="0"/>
                <a:ea typeface="Calibri" panose="020F0502020204030204" pitchFamily="34" charset="0"/>
                <a:cs typeface="Arial" panose="020B0604020202020204" pitchFamily="34" charset="0"/>
              </a:rPr>
              <a:t>analisi dei dati e delle situazioni</a:t>
            </a:r>
            <a:r>
              <a:rPr lang="it-IT" sz="2000" dirty="0">
                <a:latin typeface="Arial" panose="020B0604020202020204" pitchFamily="34" charset="0"/>
                <a:ea typeface="Calibri" panose="020F0502020204030204" pitchFamily="34" charset="0"/>
                <a:cs typeface="Arial" panose="020B0604020202020204" pitchFamily="34" charset="0"/>
              </a:rPr>
              <a:t>, l'</a:t>
            </a:r>
            <a:r>
              <a:rPr lang="it-IT" sz="2000" b="1" dirty="0">
                <a:latin typeface="Arial" panose="020B0604020202020204" pitchFamily="34" charset="0"/>
                <a:ea typeface="Calibri" panose="020F0502020204030204" pitchFamily="34" charset="0"/>
                <a:cs typeface="Arial" panose="020B0604020202020204" pitchFamily="34" charset="0"/>
              </a:rPr>
              <a:t>interscambio di informazioni con gli altri operatori</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sono gli elementi fondamentali</a:t>
            </a:r>
            <a:r>
              <a:rPr lang="it-IT" sz="2000" dirty="0">
                <a:latin typeface="Arial" panose="020B0604020202020204" pitchFamily="34" charset="0"/>
                <a:ea typeface="Calibri" panose="020F0502020204030204" pitchFamily="34" charset="0"/>
                <a:cs typeface="Arial" panose="020B0604020202020204" pitchFamily="34" charset="0"/>
              </a:rPr>
              <a:t> – unitamente a una idonea formazione professionale – che devono accompagnare e concludere il percorso di trasformazione, così come lo intende la riforma varata con la Legge 15 dicembre 1990 n.395, della Polizia Penitenziaria in un Corpo specializzato e partecipe nella gestione del detenuto sia sotto il profilo </a:t>
            </a:r>
            <a:r>
              <a:rPr lang="it-IT" sz="2000" dirty="0" err="1">
                <a:latin typeface="Arial" panose="020B0604020202020204" pitchFamily="34" charset="0"/>
                <a:ea typeface="Calibri" panose="020F0502020204030204" pitchFamily="34" charset="0"/>
                <a:cs typeface="Arial" panose="020B0604020202020204" pitchFamily="34" charset="0"/>
              </a:rPr>
              <a:t>custodiale</a:t>
            </a:r>
            <a:r>
              <a:rPr lang="it-IT" sz="2000" dirty="0">
                <a:latin typeface="Arial" panose="020B0604020202020204" pitchFamily="34" charset="0"/>
                <a:ea typeface="Calibri" panose="020F0502020204030204" pitchFamily="34" charset="0"/>
                <a:cs typeface="Arial" panose="020B0604020202020204" pitchFamily="34" charset="0"/>
              </a:rPr>
              <a:t> che </a:t>
            </a:r>
            <a:r>
              <a:rPr lang="it-IT" sz="2000" dirty="0" err="1">
                <a:latin typeface="Arial" panose="020B0604020202020204" pitchFamily="34" charset="0"/>
                <a:ea typeface="Calibri" panose="020F0502020204030204" pitchFamily="34" charset="0"/>
                <a:cs typeface="Arial" panose="020B0604020202020204" pitchFamily="34" charset="0"/>
              </a:rPr>
              <a:t>trattamentale</a:t>
            </a:r>
            <a:r>
              <a:rPr lang="it-IT" sz="2000" dirty="0">
                <a:latin typeface="Arial" panose="020B0604020202020204" pitchFamily="34" charset="0"/>
                <a:ea typeface="Calibri" panose="020F0502020204030204" pitchFamily="34" charset="0"/>
                <a:cs typeface="Arial" panose="020B0604020202020204" pitchFamily="34" charset="0"/>
              </a:rPr>
              <a:t>. (art. 5 Legge n. 395/90 – compiti istituzionali del Corpo di Polizia Penitenziaria.)</a:t>
            </a:r>
            <a:endParaRPr lang="it-IT" sz="2000" dirty="0"/>
          </a:p>
        </p:txBody>
      </p:sp>
    </p:spTree>
    <p:extLst>
      <p:ext uri="{BB962C8B-B14F-4D97-AF65-F5344CB8AC3E}">
        <p14:creationId xmlns:p14="http://schemas.microsoft.com/office/powerpoint/2010/main" val="2680927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589E3BD-C0F5-ED4B-9BF9-7732A0BB8935}"/>
              </a:ext>
            </a:extLst>
          </p:cNvPr>
          <p:cNvSpPr>
            <a:spLocks noGrp="1"/>
          </p:cNvSpPr>
          <p:nvPr>
            <p:ph type="sldNum" sz="quarter" idx="12"/>
          </p:nvPr>
        </p:nvSpPr>
        <p:spPr/>
        <p:txBody>
          <a:bodyPr/>
          <a:lstStyle/>
          <a:p>
            <a:fld id="{923C5B90-DACC-E64C-ABE1-B1FC7B5DBA12}" type="slidenum">
              <a:rPr lang="it-IT" smtClean="0"/>
              <a:pPr/>
              <a:t>26</a:t>
            </a:fld>
            <a:endParaRPr lang="it-IT"/>
          </a:p>
        </p:txBody>
      </p:sp>
      <p:sp>
        <p:nvSpPr>
          <p:cNvPr id="4" name="Rettangolo 3">
            <a:extLst>
              <a:ext uri="{FF2B5EF4-FFF2-40B4-BE49-F238E27FC236}">
                <a16:creationId xmlns:a16="http://schemas.microsoft.com/office/drawing/2014/main" id="{A0A34D1D-7F8C-0940-839C-CD79B9AF8A58}"/>
              </a:ext>
            </a:extLst>
          </p:cNvPr>
          <p:cNvSpPr/>
          <p:nvPr/>
        </p:nvSpPr>
        <p:spPr>
          <a:xfrm>
            <a:off x="202345" y="64961"/>
            <a:ext cx="11731350" cy="973472"/>
          </a:xfrm>
          <a:prstGeom prst="rect">
            <a:avLst/>
          </a:prstGeom>
        </p:spPr>
        <p:txBody>
          <a:bodyPr wrap="square">
            <a:spAutoFit/>
          </a:bodyPr>
          <a:lstStyle/>
          <a:p>
            <a:pPr algn="just">
              <a:lnSpc>
                <a:spcPct val="115000"/>
              </a:lnSpc>
              <a:spcAft>
                <a:spcPts val="0"/>
              </a:spcAft>
              <a:tabLst>
                <a:tab pos="1647825" algn="l"/>
              </a:tabLst>
            </a:pPr>
            <a:r>
              <a:rPr lang="it-IT" sz="2600" b="1" dirty="0">
                <a:latin typeface="Arial" panose="020B0604020202020204" pitchFamily="34" charset="0"/>
                <a:ea typeface="Calibri" panose="020F0502020204030204" pitchFamily="34" charset="0"/>
                <a:cs typeface="Arial" panose="020B0604020202020204" pitchFamily="34" charset="0"/>
              </a:rPr>
              <a:t>Circolare DAP 29 gennaio 2013: Realizzazione circuito regionale </a:t>
            </a:r>
            <a:r>
              <a:rPr lang="it-IT" sz="2600" b="1" i="1" dirty="0">
                <a:latin typeface="Arial" panose="020B0604020202020204" pitchFamily="34" charset="0"/>
                <a:ea typeface="Calibri" panose="020F0502020204030204" pitchFamily="34" charset="0"/>
                <a:cs typeface="Arial" panose="020B0604020202020204" pitchFamily="34" charset="0"/>
              </a:rPr>
              <a:t>ex</a:t>
            </a:r>
            <a:r>
              <a:rPr lang="it-IT" sz="2600" b="1" dirty="0">
                <a:latin typeface="Arial" panose="020B0604020202020204" pitchFamily="34" charset="0"/>
                <a:ea typeface="Calibri" panose="020F0502020204030204" pitchFamily="34" charset="0"/>
                <a:cs typeface="Arial" panose="020B0604020202020204" pitchFamily="34" charset="0"/>
              </a:rPr>
              <a:t> art. 115 D.P.R. 30 giugno 2000 n. 230 – linee programmatiche.</a:t>
            </a:r>
            <a:endParaRPr lang="it-IT" sz="26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9A6470C3-90F1-F74A-AB41-111A21ADD503}"/>
              </a:ext>
            </a:extLst>
          </p:cNvPr>
          <p:cNvSpPr/>
          <p:nvPr/>
        </p:nvSpPr>
        <p:spPr>
          <a:xfrm>
            <a:off x="202345" y="1226362"/>
            <a:ext cx="11731350" cy="5100627"/>
          </a:xfrm>
          <a:prstGeom prst="rect">
            <a:avLst/>
          </a:prstGeom>
        </p:spPr>
        <p:txBody>
          <a:bodyPr wrap="square">
            <a:spAutoFit/>
          </a:bodyPr>
          <a:lstStyle/>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Circolare del gennaio 2013, in attuazione di quanto previsto dalla Circolare del 2012, contiene, tra i suoi allegati:</a:t>
            </a:r>
          </a:p>
          <a:p>
            <a:pPr marL="342900" indent="-342900" algn="just">
              <a:lnSpc>
                <a:spcPct val="115000"/>
              </a:lnSpc>
              <a:spcAft>
                <a:spcPts val="0"/>
              </a:spcAft>
              <a:buFontTx/>
              <a:buChar char="-"/>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a:t>
            </a:r>
            <a:r>
              <a:rPr lang="it-IT" sz="2000" b="1" dirty="0">
                <a:latin typeface="Arial" panose="020B0604020202020204" pitchFamily="34" charset="0"/>
                <a:ea typeface="Calibri" panose="020F0502020204030204" pitchFamily="34" charset="0"/>
                <a:cs typeface="Arial" panose="020B0604020202020204" pitchFamily="34" charset="0"/>
              </a:rPr>
              <a:t>descrizione dei circuiti</a:t>
            </a:r>
            <a:r>
              <a:rPr lang="it-IT" sz="2000" dirty="0">
                <a:latin typeface="Arial" panose="020B0604020202020204" pitchFamily="34" charset="0"/>
                <a:ea typeface="Calibri" panose="020F0502020204030204" pitchFamily="34" charset="0"/>
                <a:cs typeface="Arial" panose="020B0604020202020204" pitchFamily="34" charset="0"/>
              </a:rPr>
              <a:t> con la indicazione della destinazione di ogni istituto (Allegato A);</a:t>
            </a:r>
          </a:p>
          <a:p>
            <a:pPr marL="342900" indent="-342900" algn="just">
              <a:lnSpc>
                <a:spcPct val="115000"/>
              </a:lnSpc>
              <a:spcAft>
                <a:spcPts val="0"/>
              </a:spcAft>
              <a:buFontTx/>
              <a:buChar char="-"/>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il </a:t>
            </a:r>
            <a:r>
              <a:rPr lang="it-IT" sz="2000" b="1" dirty="0">
                <a:latin typeface="Arial" panose="020B0604020202020204" pitchFamily="34" charset="0"/>
                <a:ea typeface="Calibri" panose="020F0502020204030204" pitchFamily="34" charset="0"/>
                <a:cs typeface="Arial" panose="020B0604020202020204" pitchFamily="34" charset="0"/>
              </a:rPr>
              <a:t>programma cronologico</a:t>
            </a:r>
            <a:r>
              <a:rPr lang="it-IT" sz="2000" dirty="0">
                <a:latin typeface="Arial" panose="020B0604020202020204" pitchFamily="34" charset="0"/>
                <a:ea typeface="Calibri" panose="020F0502020204030204" pitchFamily="34" charset="0"/>
                <a:cs typeface="Arial" panose="020B0604020202020204" pitchFamily="34" charset="0"/>
              </a:rPr>
              <a:t> delle iniziative da intraprendere, degli Uffici competenti e dei tempi di realizzazione (Allegato B).</a:t>
            </a:r>
          </a:p>
          <a:p>
            <a:pPr algn="just">
              <a:lnSpc>
                <a:spcPct val="115000"/>
              </a:lnSpc>
              <a:spcAft>
                <a:spcPts val="0"/>
              </a:spcAft>
              <a:tabLst>
                <a:tab pos="1647825" algn="l"/>
              </a:tabLst>
            </a:pPr>
            <a:endParaRPr lang="it-IT" sz="23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Circolare afferma che l’obiettivo dell’Amministrazione non consiste in una riorganizzazione formalistica degli istituti ma nella </a:t>
            </a:r>
            <a:r>
              <a:rPr lang="it-IT" sz="2000" b="1" dirty="0">
                <a:latin typeface="Arial" panose="020B0604020202020204" pitchFamily="34" charset="0"/>
                <a:ea typeface="Calibri" panose="020F0502020204030204" pitchFamily="34" charset="0"/>
                <a:cs typeface="Arial" panose="020B0604020202020204" pitchFamily="34" charset="0"/>
              </a:rPr>
              <a:t>realizzazione di un sistema integrato</a:t>
            </a:r>
            <a:r>
              <a:rPr lang="it-IT" sz="2000" dirty="0">
                <a:latin typeface="Arial" panose="020B0604020202020204" pitchFamily="34" charset="0"/>
                <a:ea typeface="Calibri" panose="020F0502020204030204" pitchFamily="34" charset="0"/>
                <a:cs typeface="Arial" panose="020B0604020202020204" pitchFamily="34" charset="0"/>
              </a:rPr>
              <a:t>, coerente con la previsione dell'</a:t>
            </a:r>
            <a:r>
              <a:rPr lang="it-IT" sz="2000" b="1" dirty="0">
                <a:latin typeface="Arial" panose="020B0604020202020204" pitchFamily="34" charset="0"/>
                <a:ea typeface="Calibri" panose="020F0502020204030204" pitchFamily="34" charset="0"/>
                <a:cs typeface="Arial" panose="020B0604020202020204" pitchFamily="34" charset="0"/>
              </a:rPr>
              <a:t>art. 115 D.P.R. n. 230/2000</a:t>
            </a:r>
            <a:r>
              <a:rPr lang="it-IT" sz="2000" dirty="0">
                <a:latin typeface="Arial" panose="020B0604020202020204" pitchFamily="34" charset="0"/>
                <a:ea typeface="Calibri" panose="020F0502020204030204" pitchFamily="34" charset="0"/>
                <a:cs typeface="Arial" panose="020B0604020202020204" pitchFamily="34" charset="0"/>
              </a:rPr>
              <a:t>, dove </a:t>
            </a:r>
            <a:r>
              <a:rPr lang="it-IT" sz="2000" b="1" dirty="0">
                <a:latin typeface="Arial" panose="020B0604020202020204" pitchFamily="34" charset="0"/>
                <a:ea typeface="Calibri" panose="020F0502020204030204" pitchFamily="34" charset="0"/>
                <a:cs typeface="Arial" panose="020B0604020202020204" pitchFamily="34" charset="0"/>
              </a:rPr>
              <a:t>la differenziazione delle strutture per tipologia detentiva è la premessa di un miglioramento complessivo delle condizioni sia del personale sia dei detenuti. </a:t>
            </a:r>
            <a:r>
              <a:rPr lang="it-IT" sz="2000" dirty="0">
                <a:latin typeface="Arial" panose="020B0604020202020204" pitchFamily="34" charset="0"/>
                <a:ea typeface="Calibri" panose="020F0502020204030204" pitchFamily="34" charset="0"/>
                <a:cs typeface="Arial" panose="020B0604020202020204" pitchFamily="34" charset="0"/>
              </a:rPr>
              <a:t>Un miglioramento, a sua volta, favorito dal necessario potenziamento delle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da realizzarsi anche attraverso la ricerca di ogni forma di collaborazione con le altre istituzioni dello Stato, con gli enti locali, con la società esterna in tutte le sue costruttive iniziative.</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7892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A6EDC27-AE9E-CB47-84BD-ADC1F946C64D}"/>
              </a:ext>
            </a:extLst>
          </p:cNvPr>
          <p:cNvSpPr>
            <a:spLocks noGrp="1"/>
          </p:cNvSpPr>
          <p:nvPr>
            <p:ph type="sldNum" sz="quarter" idx="12"/>
          </p:nvPr>
        </p:nvSpPr>
        <p:spPr/>
        <p:txBody>
          <a:bodyPr/>
          <a:lstStyle/>
          <a:p>
            <a:fld id="{923C5B90-DACC-E64C-ABE1-B1FC7B5DBA12}" type="slidenum">
              <a:rPr lang="it-IT" smtClean="0"/>
              <a:pPr/>
              <a:t>27</a:t>
            </a:fld>
            <a:endParaRPr lang="it-IT"/>
          </a:p>
        </p:txBody>
      </p:sp>
      <p:sp>
        <p:nvSpPr>
          <p:cNvPr id="3" name="Rettangolo 2">
            <a:extLst>
              <a:ext uri="{FF2B5EF4-FFF2-40B4-BE49-F238E27FC236}">
                <a16:creationId xmlns:a16="http://schemas.microsoft.com/office/drawing/2014/main" id="{0074A254-692B-B14F-86AB-FDB76D80F2D2}"/>
              </a:ext>
            </a:extLst>
          </p:cNvPr>
          <p:cNvSpPr/>
          <p:nvPr/>
        </p:nvSpPr>
        <p:spPr>
          <a:xfrm>
            <a:off x="600076" y="672754"/>
            <a:ext cx="11001374" cy="5724644"/>
          </a:xfrm>
          <a:prstGeom prst="rect">
            <a:avLst/>
          </a:prstGeom>
        </p:spPr>
        <p:txBody>
          <a:bodyPr wrap="square" anchor="ctr">
            <a:spAutoFit/>
          </a:bodyPr>
          <a:lstStyle/>
          <a:p>
            <a:pPr algn="ctr"/>
            <a:r>
              <a:rPr lang="it-IT" sz="3000" b="1" i="1" dirty="0">
                <a:latin typeface="Arial" panose="020B0604020202020204" pitchFamily="34" charset="0"/>
                <a:cs typeface="Arial" panose="020B0604020202020204" pitchFamily="34" charset="0"/>
              </a:rPr>
              <a:t>Dipartimento dell’Amministrazione Penitenziaria </a:t>
            </a:r>
          </a:p>
          <a:p>
            <a:endParaRPr lang="it-IT" sz="2600" dirty="0">
              <a:latin typeface="Arial" panose="020B0604020202020204" pitchFamily="34" charset="0"/>
              <a:cs typeface="Arial" panose="020B0604020202020204" pitchFamily="34" charset="0"/>
            </a:endParaRPr>
          </a:p>
          <a:p>
            <a:pPr algn="ctr"/>
            <a:r>
              <a:rPr lang="it-IT" sz="2600" dirty="0">
                <a:latin typeface="Arial" panose="020B0604020202020204" pitchFamily="34" charset="0"/>
                <a:cs typeface="Arial" panose="020B0604020202020204" pitchFamily="34" charset="0"/>
              </a:rPr>
              <a:t>AMMINISTRAZIONE PERIFERICA </a:t>
            </a:r>
          </a:p>
          <a:p>
            <a:pPr algn="ctr"/>
            <a:endParaRPr lang="it-IT" sz="2600" dirty="0">
              <a:latin typeface="Arial" panose="020B0604020202020204" pitchFamily="34" charset="0"/>
              <a:cs typeface="Arial" panose="020B0604020202020204" pitchFamily="34" charset="0"/>
            </a:endParaRPr>
          </a:p>
          <a:p>
            <a:pPr algn="ctr"/>
            <a:r>
              <a:rPr lang="it-IT" sz="2600" dirty="0">
                <a:latin typeface="Arial" panose="020B0604020202020204" pitchFamily="34" charset="0"/>
                <a:cs typeface="Arial" panose="020B0604020202020204" pitchFamily="34" charset="0"/>
              </a:rPr>
              <a:t>190 ISTITUTI PENITENZIARI PER ADULTI </a:t>
            </a:r>
          </a:p>
          <a:p>
            <a:pPr algn="ctr"/>
            <a:endParaRPr lang="it-IT" sz="2600" dirty="0">
              <a:latin typeface="Arial" panose="020B0604020202020204" pitchFamily="34" charset="0"/>
              <a:cs typeface="Arial" panose="020B0604020202020204" pitchFamily="34" charset="0"/>
            </a:endParaRPr>
          </a:p>
          <a:p>
            <a:pPr algn="ctr"/>
            <a:endParaRPr lang="it-IT"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t-IT" sz="2600" dirty="0">
                <a:latin typeface="Arial" panose="020B0604020202020204" pitchFamily="34" charset="0"/>
                <a:cs typeface="Arial" panose="020B0604020202020204" pitchFamily="34" charset="0"/>
              </a:rPr>
              <a:t>140 Case Circondariali </a:t>
            </a:r>
          </a:p>
          <a:p>
            <a:pPr marL="457200" indent="-457200">
              <a:buFont typeface="Wingdings" panose="05000000000000000000" pitchFamily="2" charset="2"/>
              <a:buChar char="q"/>
            </a:pPr>
            <a:endParaRPr lang="it-IT"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t-IT" sz="2600" dirty="0">
                <a:latin typeface="Arial" panose="020B0604020202020204" pitchFamily="34" charset="0"/>
                <a:cs typeface="Arial" panose="020B0604020202020204" pitchFamily="34" charset="0"/>
              </a:rPr>
              <a:t>49 Case di Reclusione </a:t>
            </a:r>
          </a:p>
          <a:p>
            <a:pPr marL="457200" indent="-457200">
              <a:buFont typeface="Wingdings" panose="05000000000000000000" pitchFamily="2" charset="2"/>
              <a:buChar char="q"/>
            </a:pPr>
            <a:endParaRPr lang="it-IT" sz="26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it-IT" sz="2600" dirty="0">
                <a:latin typeface="Arial" panose="020B0604020202020204" pitchFamily="34" charset="0"/>
                <a:cs typeface="Arial" panose="020B0604020202020204" pitchFamily="34" charset="0"/>
              </a:rPr>
              <a:t>1 Istituto per le Misure di Sicurezza </a:t>
            </a:r>
            <a:br>
              <a:rPr lang="it-IT" sz="2600" dirty="0">
                <a:latin typeface="Arial" panose="020B0604020202020204" pitchFamily="34" charset="0"/>
                <a:cs typeface="Arial" panose="020B0604020202020204" pitchFamily="34" charset="0"/>
              </a:rPr>
            </a:br>
            <a:endParaRPr lang="it-IT" sz="2600" dirty="0">
              <a:latin typeface="Arial" panose="020B0604020202020204" pitchFamily="34" charset="0"/>
              <a:cs typeface="Arial" panose="020B0604020202020204" pitchFamily="34" charset="0"/>
            </a:endParaRPr>
          </a:p>
          <a:p>
            <a:pPr algn="r"/>
            <a:r>
              <a:rPr lang="it-IT" sz="1200" i="1" dirty="0">
                <a:latin typeface="Arial" panose="020B0604020202020204" pitchFamily="34" charset="0"/>
                <a:cs typeface="Arial" panose="020B0604020202020204" pitchFamily="34" charset="0"/>
              </a:rPr>
              <a:t>Fonte: DAP - Ufficio del Capo del Dipartimento - Segreteria generale - Sezione Statistica </a:t>
            </a:r>
            <a:endParaRPr lang="it-IT" sz="1200" dirty="0">
              <a:latin typeface="Arial" panose="020B0604020202020204" pitchFamily="34" charset="0"/>
              <a:cs typeface="Arial" panose="020B0604020202020204" pitchFamily="34" charset="0"/>
            </a:endParaRPr>
          </a:p>
          <a:p>
            <a:pPr algn="r"/>
            <a:r>
              <a:rPr lang="it-IT" sz="1200" b="1" dirty="0">
                <a:latin typeface="Arial" panose="020B0604020202020204" pitchFamily="34" charset="0"/>
                <a:cs typeface="Arial" panose="020B0604020202020204" pitchFamily="34" charset="0"/>
              </a:rPr>
              <a:t>Situazione al 31/01/2018 </a:t>
            </a:r>
            <a:endParaRPr lang="it-IT" sz="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762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62FE936-E688-254B-919B-21AEAAB4A7C0}"/>
              </a:ext>
            </a:extLst>
          </p:cNvPr>
          <p:cNvSpPr>
            <a:spLocks noGrp="1"/>
          </p:cNvSpPr>
          <p:nvPr>
            <p:ph type="sldNum" sz="quarter" idx="12"/>
          </p:nvPr>
        </p:nvSpPr>
        <p:spPr/>
        <p:txBody>
          <a:bodyPr/>
          <a:lstStyle/>
          <a:p>
            <a:fld id="{923C5B90-DACC-E64C-ABE1-B1FC7B5DBA12}" type="slidenum">
              <a:rPr lang="it-IT" smtClean="0"/>
              <a:pPr/>
              <a:t>28</a:t>
            </a:fld>
            <a:endParaRPr lang="it-IT"/>
          </a:p>
        </p:txBody>
      </p:sp>
      <p:pic>
        <p:nvPicPr>
          <p:cNvPr id="3" name="Immagine 2">
            <a:extLst>
              <a:ext uri="{FF2B5EF4-FFF2-40B4-BE49-F238E27FC236}">
                <a16:creationId xmlns:a16="http://schemas.microsoft.com/office/drawing/2014/main" id="{0D20AF7C-5725-8542-B6A5-5D7101830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9965" y="0"/>
            <a:ext cx="10278780" cy="6581277"/>
          </a:xfrm>
          <a:prstGeom prst="rect">
            <a:avLst/>
          </a:prstGeom>
        </p:spPr>
      </p:pic>
    </p:spTree>
    <p:extLst>
      <p:ext uri="{BB962C8B-B14F-4D97-AF65-F5344CB8AC3E}">
        <p14:creationId xmlns:p14="http://schemas.microsoft.com/office/powerpoint/2010/main" val="269999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DF18980-9713-174C-9E8C-06E9816B6233}"/>
              </a:ext>
            </a:extLst>
          </p:cNvPr>
          <p:cNvSpPr>
            <a:spLocks noGrp="1"/>
          </p:cNvSpPr>
          <p:nvPr>
            <p:ph type="sldNum" sz="quarter" idx="12"/>
          </p:nvPr>
        </p:nvSpPr>
        <p:spPr/>
        <p:txBody>
          <a:bodyPr/>
          <a:lstStyle/>
          <a:p>
            <a:fld id="{923C5B90-DACC-E64C-ABE1-B1FC7B5DBA12}" type="slidenum">
              <a:rPr lang="it-IT" smtClean="0"/>
              <a:pPr/>
              <a:t>29</a:t>
            </a:fld>
            <a:endParaRPr lang="it-IT"/>
          </a:p>
        </p:txBody>
      </p:sp>
      <p:pic>
        <p:nvPicPr>
          <p:cNvPr id="3" name="Immagine 2">
            <a:extLst>
              <a:ext uri="{FF2B5EF4-FFF2-40B4-BE49-F238E27FC236}">
                <a16:creationId xmlns:a16="http://schemas.microsoft.com/office/drawing/2014/main" id="{021441EF-7C6F-544A-83AB-CE5FCB20C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641" y="0"/>
            <a:ext cx="10278000" cy="6660758"/>
          </a:xfrm>
          <a:prstGeom prst="rect">
            <a:avLst/>
          </a:prstGeom>
        </p:spPr>
      </p:pic>
    </p:spTree>
    <p:extLst>
      <p:ext uri="{BB962C8B-B14F-4D97-AF65-F5344CB8AC3E}">
        <p14:creationId xmlns:p14="http://schemas.microsoft.com/office/powerpoint/2010/main" val="359565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40080" y="804545"/>
            <a:ext cx="10515600" cy="4351338"/>
          </a:xfrm>
        </p:spPr>
        <p:txBody>
          <a:bodyPr>
            <a:normAutofit/>
          </a:bodyPr>
          <a:lstStyle/>
          <a:p>
            <a:pPr marL="0" indent="0" algn="ctr">
              <a:buNone/>
            </a:pPr>
            <a:r>
              <a:rPr lang="it-IT" sz="2400" b="1" dirty="0">
                <a:latin typeface="Arial" panose="020B0604020202020204" pitchFamily="34" charset="0"/>
                <a:cs typeface="Arial" panose="020B0604020202020204" pitchFamily="34" charset="0"/>
              </a:rPr>
              <a:t>Art. 1 Legge 15 dicembre 1990, n. 395 </a:t>
            </a:r>
          </a:p>
          <a:p>
            <a:pPr marL="0" indent="0" algn="ctr">
              <a:buNone/>
            </a:pPr>
            <a:r>
              <a:rPr lang="it-IT" sz="2400" b="1" dirty="0">
                <a:latin typeface="Arial" panose="020B0604020202020204" pitchFamily="34" charset="0"/>
                <a:cs typeface="Arial" panose="020B0604020202020204" pitchFamily="34" charset="0"/>
              </a:rPr>
              <a:t>“Istituzione del Corpo di polizia penitenziaria” </a:t>
            </a:r>
          </a:p>
          <a:p>
            <a:pPr marL="0" indent="0">
              <a:buNone/>
            </a:pPr>
            <a:endParaRPr lang="it-IT" sz="2400" dirty="0">
              <a:latin typeface="Arial" panose="020B0604020202020204" pitchFamily="34" charset="0"/>
              <a:cs typeface="Arial" panose="020B0604020202020204" pitchFamily="34" charset="0"/>
            </a:endParaRPr>
          </a:p>
          <a:p>
            <a:pPr marL="0" indent="0" algn="just">
              <a:buNone/>
            </a:pPr>
            <a:r>
              <a:rPr lang="it-IT" sz="2400" dirty="0">
                <a:latin typeface="Arial" panose="020B0604020202020204" pitchFamily="34" charset="0"/>
                <a:cs typeface="Arial" panose="020B0604020202020204" pitchFamily="34" charset="0"/>
              </a:rPr>
              <a:t>Il Corpo di Polizia Penitenziaria è posto alle dipendenze del Ministero della giustizia, Dipartimento  dell'Amministrazione penitenziaria, è un Corpo civile, ha ordinamento, organizzazione e disciplina rispondenti ai propri compiti istituzionali;  </a:t>
            </a:r>
          </a:p>
          <a:p>
            <a:pPr marL="0" indent="0" algn="just">
              <a:buNone/>
            </a:pPr>
            <a:r>
              <a:rPr lang="it-IT" sz="2400" dirty="0">
                <a:latin typeface="Arial" panose="020B0604020202020204" pitchFamily="34" charset="0"/>
                <a:cs typeface="Arial" panose="020B0604020202020204" pitchFamily="34" charset="0"/>
              </a:rPr>
              <a:t>Ferme restando le proprie attribuzioni, il Corpo fa parte delle forze di polizia. </a:t>
            </a:r>
          </a:p>
        </p:txBody>
      </p:sp>
      <p:sp>
        <p:nvSpPr>
          <p:cNvPr id="4" name="Segnaposto numero diapositiva 3"/>
          <p:cNvSpPr>
            <a:spLocks noGrp="1"/>
          </p:cNvSpPr>
          <p:nvPr>
            <p:ph type="sldNum" sz="quarter" idx="12"/>
          </p:nvPr>
        </p:nvSpPr>
        <p:spPr/>
        <p:txBody>
          <a:bodyPr/>
          <a:lstStyle/>
          <a:p>
            <a:fld id="{923C5B90-DACC-E64C-ABE1-B1FC7B5DBA12}" type="slidenum">
              <a:rPr lang="it-IT" smtClean="0"/>
              <a:pPr/>
              <a:t>3</a:t>
            </a:fld>
            <a:endParaRPr lang="it-IT"/>
          </a:p>
        </p:txBody>
      </p:sp>
    </p:spTree>
    <p:extLst>
      <p:ext uri="{BB962C8B-B14F-4D97-AF65-F5344CB8AC3E}">
        <p14:creationId xmlns:p14="http://schemas.microsoft.com/office/powerpoint/2010/main" val="2679994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6AAE5A2-4A2E-4E41-A50E-4F3C00A2A306}"/>
              </a:ext>
            </a:extLst>
          </p:cNvPr>
          <p:cNvSpPr>
            <a:spLocks noGrp="1"/>
          </p:cNvSpPr>
          <p:nvPr>
            <p:ph type="sldNum" sz="quarter" idx="12"/>
          </p:nvPr>
        </p:nvSpPr>
        <p:spPr/>
        <p:txBody>
          <a:bodyPr/>
          <a:lstStyle/>
          <a:p>
            <a:fld id="{923C5B90-DACC-E64C-ABE1-B1FC7B5DBA12}" type="slidenum">
              <a:rPr lang="it-IT" smtClean="0"/>
              <a:pPr/>
              <a:t>30</a:t>
            </a:fld>
            <a:endParaRPr lang="it-IT"/>
          </a:p>
        </p:txBody>
      </p:sp>
      <p:pic>
        <p:nvPicPr>
          <p:cNvPr id="3" name="Immagine 2">
            <a:extLst>
              <a:ext uri="{FF2B5EF4-FFF2-40B4-BE49-F238E27FC236}">
                <a16:creationId xmlns:a16="http://schemas.microsoft.com/office/drawing/2014/main" id="{2E7BB4A3-9A62-3642-BFDD-7BFF88C2C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0"/>
            <a:ext cx="10278000" cy="6400556"/>
          </a:xfrm>
          <a:prstGeom prst="rect">
            <a:avLst/>
          </a:prstGeom>
        </p:spPr>
      </p:pic>
    </p:spTree>
    <p:extLst>
      <p:ext uri="{BB962C8B-B14F-4D97-AF65-F5344CB8AC3E}">
        <p14:creationId xmlns:p14="http://schemas.microsoft.com/office/powerpoint/2010/main" val="1682201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8A58646-F43E-C64C-AD1D-13A8BCE3E3FE}"/>
              </a:ext>
            </a:extLst>
          </p:cNvPr>
          <p:cNvSpPr>
            <a:spLocks noGrp="1"/>
          </p:cNvSpPr>
          <p:nvPr>
            <p:ph type="sldNum" sz="quarter" idx="12"/>
          </p:nvPr>
        </p:nvSpPr>
        <p:spPr/>
        <p:txBody>
          <a:bodyPr/>
          <a:lstStyle/>
          <a:p>
            <a:fld id="{923C5B90-DACC-E64C-ABE1-B1FC7B5DBA12}" type="slidenum">
              <a:rPr lang="it-IT" smtClean="0"/>
              <a:pPr/>
              <a:t>31</a:t>
            </a:fld>
            <a:endParaRPr lang="it-IT"/>
          </a:p>
        </p:txBody>
      </p:sp>
      <p:pic>
        <p:nvPicPr>
          <p:cNvPr id="3" name="Immagine 2">
            <a:extLst>
              <a:ext uri="{FF2B5EF4-FFF2-40B4-BE49-F238E27FC236}">
                <a16:creationId xmlns:a16="http://schemas.microsoft.com/office/drawing/2014/main" id="{BE402DDD-B9D6-9A4F-A9E3-BD0A5447B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46" y="30996"/>
            <a:ext cx="10278000" cy="6444278"/>
          </a:xfrm>
          <a:prstGeom prst="rect">
            <a:avLst/>
          </a:prstGeom>
        </p:spPr>
      </p:pic>
    </p:spTree>
    <p:extLst>
      <p:ext uri="{BB962C8B-B14F-4D97-AF65-F5344CB8AC3E}">
        <p14:creationId xmlns:p14="http://schemas.microsoft.com/office/powerpoint/2010/main" val="1484163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25F9EBB-0434-8440-97E9-F061287408E5}"/>
              </a:ext>
            </a:extLst>
          </p:cNvPr>
          <p:cNvSpPr>
            <a:spLocks noGrp="1"/>
          </p:cNvSpPr>
          <p:nvPr>
            <p:ph type="sldNum" sz="quarter" idx="12"/>
          </p:nvPr>
        </p:nvSpPr>
        <p:spPr/>
        <p:txBody>
          <a:bodyPr/>
          <a:lstStyle/>
          <a:p>
            <a:fld id="{923C5B90-DACC-E64C-ABE1-B1FC7B5DBA12}" type="slidenum">
              <a:rPr lang="it-IT" smtClean="0"/>
              <a:pPr/>
              <a:t>32</a:t>
            </a:fld>
            <a:endParaRPr lang="it-IT"/>
          </a:p>
        </p:txBody>
      </p:sp>
      <p:pic>
        <p:nvPicPr>
          <p:cNvPr id="3" name="Immagine 2">
            <a:extLst>
              <a:ext uri="{FF2B5EF4-FFF2-40B4-BE49-F238E27FC236}">
                <a16:creationId xmlns:a16="http://schemas.microsoft.com/office/drawing/2014/main" id="{A6A957EA-2C44-1D4F-BE55-4C16287C3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782507"/>
            <a:ext cx="10278000" cy="4256018"/>
          </a:xfrm>
          <a:prstGeom prst="rect">
            <a:avLst/>
          </a:prstGeom>
        </p:spPr>
      </p:pic>
    </p:spTree>
    <p:extLst>
      <p:ext uri="{BB962C8B-B14F-4D97-AF65-F5344CB8AC3E}">
        <p14:creationId xmlns:p14="http://schemas.microsoft.com/office/powerpoint/2010/main" val="397560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29B8EA0-7E1C-7B4F-93C8-2904CF676D16}"/>
              </a:ext>
            </a:extLst>
          </p:cNvPr>
          <p:cNvSpPr>
            <a:spLocks noGrp="1"/>
          </p:cNvSpPr>
          <p:nvPr>
            <p:ph type="sldNum" sz="quarter" idx="12"/>
          </p:nvPr>
        </p:nvSpPr>
        <p:spPr/>
        <p:txBody>
          <a:bodyPr/>
          <a:lstStyle/>
          <a:p>
            <a:fld id="{923C5B90-DACC-E64C-ABE1-B1FC7B5DBA12}" type="slidenum">
              <a:rPr lang="it-IT" smtClean="0"/>
              <a:pPr/>
              <a:t>33</a:t>
            </a:fld>
            <a:endParaRPr lang="it-IT"/>
          </a:p>
        </p:txBody>
      </p:sp>
      <p:pic>
        <p:nvPicPr>
          <p:cNvPr id="3" name="Immagine 2">
            <a:extLst>
              <a:ext uri="{FF2B5EF4-FFF2-40B4-BE49-F238E27FC236}">
                <a16:creationId xmlns:a16="http://schemas.microsoft.com/office/drawing/2014/main" id="{41A29086-DA98-AE4E-BDF3-45C1E7D9A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0"/>
            <a:ext cx="10278000" cy="6590376"/>
          </a:xfrm>
          <a:prstGeom prst="rect">
            <a:avLst/>
          </a:prstGeom>
        </p:spPr>
      </p:pic>
    </p:spTree>
    <p:extLst>
      <p:ext uri="{BB962C8B-B14F-4D97-AF65-F5344CB8AC3E}">
        <p14:creationId xmlns:p14="http://schemas.microsoft.com/office/powerpoint/2010/main" val="333043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74AA195-D065-CB44-969C-D07AD4A77995}"/>
              </a:ext>
            </a:extLst>
          </p:cNvPr>
          <p:cNvSpPr>
            <a:spLocks noGrp="1"/>
          </p:cNvSpPr>
          <p:nvPr>
            <p:ph type="sldNum" sz="quarter" idx="12"/>
          </p:nvPr>
        </p:nvSpPr>
        <p:spPr/>
        <p:txBody>
          <a:bodyPr/>
          <a:lstStyle/>
          <a:p>
            <a:fld id="{923C5B90-DACC-E64C-ABE1-B1FC7B5DBA12}" type="slidenum">
              <a:rPr lang="it-IT" smtClean="0"/>
              <a:pPr/>
              <a:t>34</a:t>
            </a:fld>
            <a:endParaRPr lang="it-IT"/>
          </a:p>
        </p:txBody>
      </p:sp>
      <p:pic>
        <p:nvPicPr>
          <p:cNvPr id="3" name="Immagine 2">
            <a:extLst>
              <a:ext uri="{FF2B5EF4-FFF2-40B4-BE49-F238E27FC236}">
                <a16:creationId xmlns:a16="http://schemas.microsoft.com/office/drawing/2014/main" id="{8AB912F4-9020-9F4F-B35E-7D5F19410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0"/>
            <a:ext cx="10278000" cy="6549852"/>
          </a:xfrm>
          <a:prstGeom prst="rect">
            <a:avLst/>
          </a:prstGeom>
        </p:spPr>
      </p:pic>
    </p:spTree>
    <p:extLst>
      <p:ext uri="{BB962C8B-B14F-4D97-AF65-F5344CB8AC3E}">
        <p14:creationId xmlns:p14="http://schemas.microsoft.com/office/powerpoint/2010/main" val="117213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0046ABF-CBB4-3D42-A1F0-661EB93181E0}"/>
              </a:ext>
            </a:extLst>
          </p:cNvPr>
          <p:cNvSpPr>
            <a:spLocks noGrp="1"/>
          </p:cNvSpPr>
          <p:nvPr>
            <p:ph type="sldNum" sz="quarter" idx="12"/>
          </p:nvPr>
        </p:nvSpPr>
        <p:spPr/>
        <p:txBody>
          <a:bodyPr/>
          <a:lstStyle/>
          <a:p>
            <a:fld id="{923C5B90-DACC-E64C-ABE1-B1FC7B5DBA12}" type="slidenum">
              <a:rPr lang="it-IT" smtClean="0"/>
              <a:pPr/>
              <a:t>35</a:t>
            </a:fld>
            <a:endParaRPr lang="it-IT"/>
          </a:p>
        </p:txBody>
      </p:sp>
      <p:pic>
        <p:nvPicPr>
          <p:cNvPr id="3" name="Immagine 2">
            <a:extLst>
              <a:ext uri="{FF2B5EF4-FFF2-40B4-BE49-F238E27FC236}">
                <a16:creationId xmlns:a16="http://schemas.microsoft.com/office/drawing/2014/main" id="{3C580D05-13A1-EF4A-AF9D-83E3921EE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635" y="136525"/>
            <a:ext cx="10278000" cy="6560516"/>
          </a:xfrm>
          <a:prstGeom prst="rect">
            <a:avLst/>
          </a:prstGeom>
        </p:spPr>
      </p:pic>
    </p:spTree>
    <p:extLst>
      <p:ext uri="{BB962C8B-B14F-4D97-AF65-F5344CB8AC3E}">
        <p14:creationId xmlns:p14="http://schemas.microsoft.com/office/powerpoint/2010/main" val="3805333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9B490F2-46EC-2341-AD07-ED1AB02C53B5}"/>
              </a:ext>
            </a:extLst>
          </p:cNvPr>
          <p:cNvSpPr>
            <a:spLocks noGrp="1"/>
          </p:cNvSpPr>
          <p:nvPr>
            <p:ph type="sldNum" sz="quarter" idx="12"/>
          </p:nvPr>
        </p:nvSpPr>
        <p:spPr/>
        <p:txBody>
          <a:bodyPr/>
          <a:lstStyle/>
          <a:p>
            <a:fld id="{923C5B90-DACC-E64C-ABE1-B1FC7B5DBA12}" type="slidenum">
              <a:rPr lang="it-IT" smtClean="0"/>
              <a:pPr/>
              <a:t>36</a:t>
            </a:fld>
            <a:endParaRPr lang="it-IT"/>
          </a:p>
        </p:txBody>
      </p:sp>
      <p:pic>
        <p:nvPicPr>
          <p:cNvPr id="3" name="Immagine 2">
            <a:extLst>
              <a:ext uri="{FF2B5EF4-FFF2-40B4-BE49-F238E27FC236}">
                <a16:creationId xmlns:a16="http://schemas.microsoft.com/office/drawing/2014/main" id="{79A516A5-7928-164E-A898-6A439ACC6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800" y="136525"/>
            <a:ext cx="10278000" cy="6353634"/>
          </a:xfrm>
          <a:prstGeom prst="rect">
            <a:avLst/>
          </a:prstGeom>
        </p:spPr>
      </p:pic>
    </p:spTree>
    <p:extLst>
      <p:ext uri="{BB962C8B-B14F-4D97-AF65-F5344CB8AC3E}">
        <p14:creationId xmlns:p14="http://schemas.microsoft.com/office/powerpoint/2010/main" val="3091496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B4222C0E-44EB-F341-A533-AE86DA7E6DEA}"/>
              </a:ext>
            </a:extLst>
          </p:cNvPr>
          <p:cNvSpPr>
            <a:spLocks noGrp="1"/>
          </p:cNvSpPr>
          <p:nvPr>
            <p:ph type="sldNum" sz="quarter" idx="12"/>
          </p:nvPr>
        </p:nvSpPr>
        <p:spPr/>
        <p:txBody>
          <a:bodyPr/>
          <a:lstStyle/>
          <a:p>
            <a:fld id="{923C5B90-DACC-E64C-ABE1-B1FC7B5DBA12}" type="slidenum">
              <a:rPr lang="it-IT" smtClean="0"/>
              <a:pPr/>
              <a:t>37</a:t>
            </a:fld>
            <a:endParaRPr lang="it-IT"/>
          </a:p>
        </p:txBody>
      </p:sp>
      <p:pic>
        <p:nvPicPr>
          <p:cNvPr id="3" name="Immagine 2">
            <a:extLst>
              <a:ext uri="{FF2B5EF4-FFF2-40B4-BE49-F238E27FC236}">
                <a16:creationId xmlns:a16="http://schemas.microsoft.com/office/drawing/2014/main" id="{71B70384-B6A0-434D-BAA3-65CE380AD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73" y="90031"/>
            <a:ext cx="10278000" cy="6615969"/>
          </a:xfrm>
          <a:prstGeom prst="rect">
            <a:avLst/>
          </a:prstGeom>
        </p:spPr>
      </p:pic>
    </p:spTree>
    <p:extLst>
      <p:ext uri="{BB962C8B-B14F-4D97-AF65-F5344CB8AC3E}">
        <p14:creationId xmlns:p14="http://schemas.microsoft.com/office/powerpoint/2010/main" val="407960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18F570A-0F42-3643-8532-FB0F4D56A1F6}"/>
              </a:ext>
            </a:extLst>
          </p:cNvPr>
          <p:cNvSpPr>
            <a:spLocks noGrp="1"/>
          </p:cNvSpPr>
          <p:nvPr>
            <p:ph type="sldNum" sz="quarter" idx="12"/>
          </p:nvPr>
        </p:nvSpPr>
        <p:spPr/>
        <p:txBody>
          <a:bodyPr/>
          <a:lstStyle/>
          <a:p>
            <a:fld id="{923C5B90-DACC-E64C-ABE1-B1FC7B5DBA12}" type="slidenum">
              <a:rPr lang="it-IT" smtClean="0"/>
              <a:pPr/>
              <a:t>38</a:t>
            </a:fld>
            <a:endParaRPr lang="it-IT"/>
          </a:p>
        </p:txBody>
      </p:sp>
      <p:pic>
        <p:nvPicPr>
          <p:cNvPr id="3" name="Immagine 2">
            <a:extLst>
              <a:ext uri="{FF2B5EF4-FFF2-40B4-BE49-F238E27FC236}">
                <a16:creationId xmlns:a16="http://schemas.microsoft.com/office/drawing/2014/main" id="{19404397-5A70-F346-B8C0-652E74679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318" y="702776"/>
            <a:ext cx="10278000" cy="5018496"/>
          </a:xfrm>
          <a:prstGeom prst="rect">
            <a:avLst/>
          </a:prstGeom>
        </p:spPr>
      </p:pic>
    </p:spTree>
    <p:extLst>
      <p:ext uri="{BB962C8B-B14F-4D97-AF65-F5344CB8AC3E}">
        <p14:creationId xmlns:p14="http://schemas.microsoft.com/office/powerpoint/2010/main" val="18452814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473A1C1-B75C-2A44-9326-B0C74B2223E1}"/>
              </a:ext>
            </a:extLst>
          </p:cNvPr>
          <p:cNvSpPr>
            <a:spLocks noGrp="1"/>
          </p:cNvSpPr>
          <p:nvPr>
            <p:ph type="sldNum" sz="quarter" idx="12"/>
          </p:nvPr>
        </p:nvSpPr>
        <p:spPr/>
        <p:txBody>
          <a:bodyPr/>
          <a:lstStyle/>
          <a:p>
            <a:fld id="{923C5B90-DACC-E64C-ABE1-B1FC7B5DBA12}" type="slidenum">
              <a:rPr lang="it-IT" smtClean="0"/>
              <a:pPr/>
              <a:t>39</a:t>
            </a:fld>
            <a:endParaRPr lang="it-IT"/>
          </a:p>
        </p:txBody>
      </p:sp>
      <p:sp>
        <p:nvSpPr>
          <p:cNvPr id="3" name="Rettangolo 2">
            <a:extLst>
              <a:ext uri="{FF2B5EF4-FFF2-40B4-BE49-F238E27FC236}">
                <a16:creationId xmlns:a16="http://schemas.microsoft.com/office/drawing/2014/main" id="{44D90C15-116B-C646-B283-87FC1B5BBA1A}"/>
              </a:ext>
            </a:extLst>
          </p:cNvPr>
          <p:cNvSpPr/>
          <p:nvPr/>
        </p:nvSpPr>
        <p:spPr>
          <a:xfrm>
            <a:off x="183398" y="43537"/>
            <a:ext cx="11639227" cy="6781857"/>
          </a:xfrm>
          <a:prstGeom prst="rect">
            <a:avLst/>
          </a:prstGeom>
        </p:spPr>
        <p:txBody>
          <a:bodyPr wrap="square">
            <a:spAutoFit/>
          </a:bodyPr>
          <a:lstStyle/>
          <a:p>
            <a:pPr algn="just">
              <a:lnSpc>
                <a:spcPct val="115000"/>
              </a:lnSpc>
              <a:spcAft>
                <a:spcPts val="0"/>
              </a:spcAft>
              <a:tabLst>
                <a:tab pos="1647825" algn="l"/>
              </a:tabLst>
            </a:pPr>
            <a:r>
              <a:rPr lang="it-IT" sz="2600" b="1" dirty="0">
                <a:latin typeface="Arial" panose="020B0604020202020204" pitchFamily="34" charset="0"/>
                <a:ea typeface="Calibri" panose="020F0502020204030204" pitchFamily="34" charset="0"/>
                <a:cs typeface="Arial" panose="020B0604020202020204" pitchFamily="34" charset="0"/>
              </a:rPr>
              <a:t>Circolari DAP  13 luglio 2013 e 22 luglio 2013: Realizzazione circuito regionale </a:t>
            </a:r>
            <a:r>
              <a:rPr lang="it-IT" sz="2600" b="1" i="1" dirty="0">
                <a:latin typeface="Arial" panose="020B0604020202020204" pitchFamily="34" charset="0"/>
                <a:ea typeface="Calibri" panose="020F0502020204030204" pitchFamily="34" charset="0"/>
                <a:cs typeface="Arial" panose="020B0604020202020204" pitchFamily="34" charset="0"/>
              </a:rPr>
              <a:t>ex</a:t>
            </a:r>
            <a:r>
              <a:rPr lang="it-IT" sz="2600" b="1" dirty="0">
                <a:latin typeface="Arial" panose="020B0604020202020204" pitchFamily="34" charset="0"/>
                <a:ea typeface="Calibri" panose="020F0502020204030204" pitchFamily="34" charset="0"/>
                <a:cs typeface="Arial" panose="020B0604020202020204" pitchFamily="34" charset="0"/>
              </a:rPr>
              <a:t> art. 115 D.P.R. 30 giugno 2000, n. 230. </a:t>
            </a:r>
            <a:r>
              <a:rPr lang="it-IT" sz="2600" b="1" u="sng" dirty="0">
                <a:latin typeface="Arial" panose="020B0604020202020204" pitchFamily="34" charset="0"/>
                <a:ea typeface="Calibri" panose="020F0502020204030204" pitchFamily="34" charset="0"/>
                <a:cs typeface="Arial" panose="020B0604020202020204" pitchFamily="34" charset="0"/>
              </a:rPr>
              <a:t>Linee guida sulla sorveglianza dinamica</a:t>
            </a:r>
            <a:endParaRPr lang="it-IT" sz="2600" u="sng"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Le Circolari del luglio del 2013, fondamentali in materia di sorveglianza dinamica, danno atto di come le precedenti Circolari abbiano avviato un percorso di revisione del sistema organizzativo e gestionale dell'Amministrazione penitenziaria che, attraverso </a:t>
            </a:r>
            <a:r>
              <a:rPr lang="it-IT" sz="2000" b="1" dirty="0">
                <a:latin typeface="Arial" panose="020B0604020202020204" pitchFamily="34" charset="0"/>
                <a:ea typeface="Calibri" panose="020F0502020204030204" pitchFamily="34" charset="0"/>
                <a:cs typeface="Arial" panose="020B0604020202020204" pitchFamily="34" charset="0"/>
              </a:rPr>
              <a:t>la realizzazione di circuiti penitenziari a norma dell'art. 115 del D.P.R. n. 230/2000</a:t>
            </a:r>
            <a:r>
              <a:rPr lang="it-IT" sz="2000" dirty="0">
                <a:latin typeface="Arial" panose="020B0604020202020204" pitchFamily="34" charset="0"/>
                <a:ea typeface="Calibri" panose="020F0502020204030204" pitchFamily="34" charset="0"/>
                <a:cs typeface="Arial" panose="020B0604020202020204" pitchFamily="34" charset="0"/>
              </a:rPr>
              <a:t>, tende al recupero, da parte di tutta l'organizzazione, centrale e territoriale, della razionalità complessiva del sistema, in coerenza con il dettato normativo. </a:t>
            </a:r>
          </a:p>
          <a:p>
            <a:pPr algn="just">
              <a:lnSpc>
                <a:spcPct val="115000"/>
              </a:lnSpc>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Premettono inoltre come il richiamo in esse contenuto al concetto di "</a:t>
            </a:r>
            <a:r>
              <a:rPr lang="it-IT" sz="2000" b="1" dirty="0">
                <a:latin typeface="Arial" panose="020B0604020202020204" pitchFamily="34" charset="0"/>
                <a:ea typeface="Calibri" panose="020F0502020204030204" pitchFamily="34" charset="0"/>
                <a:cs typeface="Arial" panose="020B0604020202020204" pitchFamily="34" charset="0"/>
              </a:rPr>
              <a:t>carcere aperto</a:t>
            </a:r>
            <a:r>
              <a:rPr lang="it-IT" sz="2000" dirty="0">
                <a:latin typeface="Arial" panose="020B0604020202020204" pitchFamily="34" charset="0"/>
                <a:ea typeface="Calibri" panose="020F0502020204030204" pitchFamily="34" charset="0"/>
                <a:cs typeface="Arial" panose="020B0604020202020204" pitchFamily="34" charset="0"/>
              </a:rPr>
              <a:t>" sia un chiaro riferimento all'</a:t>
            </a:r>
            <a:r>
              <a:rPr lang="it-IT" sz="2000" b="1" dirty="0">
                <a:latin typeface="Arial" panose="020B0604020202020204" pitchFamily="34" charset="0"/>
                <a:ea typeface="Calibri" panose="020F0502020204030204" pitchFamily="34" charset="0"/>
                <a:cs typeface="Arial" panose="020B0604020202020204" pitchFamily="34" charset="0"/>
              </a:rPr>
              <a:t>art. 6</a:t>
            </a:r>
            <a:r>
              <a:rPr lang="it-IT" sz="2000" dirty="0">
                <a:latin typeface="Arial" panose="020B0604020202020204" pitchFamily="34" charset="0"/>
                <a:ea typeface="Calibri" panose="020F0502020204030204" pitchFamily="34" charset="0"/>
                <a:cs typeface="Arial" panose="020B0604020202020204" pitchFamily="34" charset="0"/>
              </a:rPr>
              <a:t> della Riforma Penitenziaria del 1975 che definisce le celle come luogo di pernotto, intendendo che la vita del detenuto debba normalmente svolgersi al di fuori di esse, ma è anche un'occasione per puntualizzare come il mandato principale assegnato all'Amministrazione sia quello di creare le condizioni per un </a:t>
            </a:r>
            <a:r>
              <a:rPr lang="it-IT" sz="2000" b="1" dirty="0">
                <a:latin typeface="Arial" panose="020B0604020202020204" pitchFamily="34" charset="0"/>
                <a:ea typeface="Calibri" panose="020F0502020204030204" pitchFamily="34" charset="0"/>
                <a:cs typeface="Arial" panose="020B0604020202020204" pitchFamily="34" charset="0"/>
              </a:rPr>
              <a:t>trattamento penitenziario conforme a umanità e dignità</a:t>
            </a:r>
            <a:r>
              <a:rPr lang="it-IT" sz="2000" dirty="0">
                <a:latin typeface="Arial" panose="020B0604020202020204" pitchFamily="34" charset="0"/>
                <a:ea typeface="Calibri" panose="020F0502020204030204" pitchFamily="34" charset="0"/>
                <a:cs typeface="Arial" panose="020B0604020202020204" pitchFamily="34" charset="0"/>
              </a:rPr>
              <a:t>,</a:t>
            </a:r>
            <a:r>
              <a:rPr lang="it-IT" sz="2000" b="1" dirty="0">
                <a:latin typeface="Arial" panose="020B0604020202020204" pitchFamily="34" charset="0"/>
                <a:ea typeface="Calibri" panose="020F0502020204030204" pitchFamily="34" charset="0"/>
                <a:cs typeface="Arial" panose="020B0604020202020204" pitchFamily="34" charset="0"/>
              </a:rPr>
              <a:t> </a:t>
            </a:r>
            <a:r>
              <a:rPr lang="it-IT" sz="2000" dirty="0">
                <a:latin typeface="Arial" panose="020B0604020202020204" pitchFamily="34" charset="0"/>
                <a:ea typeface="Calibri" panose="020F0502020204030204" pitchFamily="34" charset="0"/>
                <a:cs typeface="Arial" panose="020B0604020202020204" pitchFamily="34" charset="0"/>
              </a:rPr>
              <a:t>ponendo, come punto focale della propria azione, la centralità della persona detenuta e la garanzia dei diritti fondamentali, </a:t>
            </a:r>
            <a:r>
              <a:rPr lang="it-IT" sz="2000" dirty="0" err="1">
                <a:latin typeface="Arial" panose="020B0604020202020204" pitchFamily="34" charset="0"/>
                <a:ea typeface="Calibri" panose="020F0502020204030204" pitchFamily="34" charset="0"/>
                <a:cs typeface="Arial" panose="020B0604020202020204" pitchFamily="34" charset="0"/>
              </a:rPr>
              <a:t>affinchè</a:t>
            </a:r>
            <a:r>
              <a:rPr lang="it-IT" sz="2000" dirty="0">
                <a:latin typeface="Arial" panose="020B0604020202020204" pitchFamily="34" charset="0"/>
                <a:ea typeface="Calibri" panose="020F0502020204030204" pitchFamily="34" charset="0"/>
                <a:cs typeface="Arial" panose="020B0604020202020204" pitchFamily="34" charset="0"/>
              </a:rPr>
              <a:t> i principi dell'</a:t>
            </a:r>
            <a:r>
              <a:rPr lang="it-IT" sz="2000" b="1" dirty="0">
                <a:latin typeface="Arial" panose="020B0604020202020204" pitchFamily="34" charset="0"/>
                <a:ea typeface="Calibri" panose="020F0502020204030204" pitchFamily="34" charset="0"/>
                <a:cs typeface="Arial" panose="020B0604020202020204" pitchFamily="34" charset="0"/>
              </a:rPr>
              <a:t>art. 27 della Costituzione</a:t>
            </a:r>
            <a:r>
              <a:rPr lang="it-IT" sz="2000" dirty="0">
                <a:latin typeface="Arial" panose="020B0604020202020204" pitchFamily="34" charset="0"/>
                <a:ea typeface="Calibri" panose="020F0502020204030204" pitchFamily="34" charset="0"/>
                <a:cs typeface="Arial" panose="020B0604020202020204" pitchFamily="34" charset="0"/>
              </a:rPr>
              <a:t> relativi alla presunzione di non colpevolezza degli imputati e di finalizzazione della pena alla rieducazione del condannato possano trovare adeguata realizzazione.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62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4A7AD1C-A263-6F43-AF34-24932E61E5F0}"/>
              </a:ext>
            </a:extLst>
          </p:cNvPr>
          <p:cNvSpPr>
            <a:spLocks noGrp="1"/>
          </p:cNvSpPr>
          <p:nvPr>
            <p:ph type="sldNum" sz="quarter" idx="12"/>
          </p:nvPr>
        </p:nvSpPr>
        <p:spPr/>
        <p:txBody>
          <a:bodyPr/>
          <a:lstStyle/>
          <a:p>
            <a:fld id="{923C5B90-DACC-E64C-ABE1-B1FC7B5DBA12}" type="slidenum">
              <a:rPr lang="it-IT" smtClean="0"/>
              <a:pPr/>
              <a:t>4</a:t>
            </a:fld>
            <a:endParaRPr lang="it-IT"/>
          </a:p>
        </p:txBody>
      </p:sp>
      <p:sp>
        <p:nvSpPr>
          <p:cNvPr id="3" name="Rettangolo 2">
            <a:extLst>
              <a:ext uri="{FF2B5EF4-FFF2-40B4-BE49-F238E27FC236}">
                <a16:creationId xmlns:a16="http://schemas.microsoft.com/office/drawing/2014/main" id="{1FDB9E84-31F8-F04E-91D4-3AE9D063F1E0}"/>
              </a:ext>
            </a:extLst>
          </p:cNvPr>
          <p:cNvSpPr/>
          <p:nvPr/>
        </p:nvSpPr>
        <p:spPr>
          <a:xfrm>
            <a:off x="487679" y="616024"/>
            <a:ext cx="11155681" cy="5878532"/>
          </a:xfrm>
          <a:prstGeom prst="rect">
            <a:avLst/>
          </a:prstGeom>
        </p:spPr>
        <p:txBody>
          <a:bodyPr wrap="square">
            <a:spAutoFit/>
          </a:bodyPr>
          <a:lstStyle/>
          <a:p>
            <a:pPr algn="ctr"/>
            <a:br>
              <a:rPr lang="it-IT" sz="2800" dirty="0">
                <a:latin typeface="Arial" panose="020B0604020202020204" pitchFamily="34" charset="0"/>
                <a:cs typeface="Arial" panose="020B0604020202020204" pitchFamily="34" charset="0"/>
              </a:rPr>
            </a:br>
            <a:r>
              <a:rPr lang="it-IT" sz="2800" b="1" dirty="0">
                <a:latin typeface="Arial" panose="020B0604020202020204" pitchFamily="34" charset="0"/>
                <a:cs typeface="Arial" panose="020B0604020202020204" pitchFamily="34" charset="0"/>
              </a:rPr>
              <a:t>I compiti della Polizia Penitenziaria </a:t>
            </a:r>
            <a:r>
              <a:rPr lang="it-IT" sz="2800" dirty="0">
                <a:latin typeface="Arial" panose="020B0604020202020204" pitchFamily="34" charset="0"/>
                <a:cs typeface="Arial" panose="020B0604020202020204" pitchFamily="34" charset="0"/>
              </a:rPr>
              <a:t>(art. 5 Legge n. 395/1990)</a:t>
            </a:r>
            <a:r>
              <a:rPr lang="it-IT" sz="2800" b="1" i="1" dirty="0">
                <a:latin typeface="Arial" panose="020B0604020202020204" pitchFamily="34" charset="0"/>
                <a:cs typeface="Arial" panose="020B0604020202020204" pitchFamily="34" charset="0"/>
              </a:rPr>
              <a:t> </a:t>
            </a:r>
          </a:p>
          <a:p>
            <a:pPr algn="just"/>
            <a:endParaRPr lang="it-IT" sz="2600" b="1" i="1" dirty="0">
              <a:latin typeface="Arial" panose="020B0604020202020204" pitchFamily="34" charset="0"/>
              <a:cs typeface="Arial" panose="020B0604020202020204" pitchFamily="34" charset="0"/>
            </a:endParaRPr>
          </a:p>
          <a:p>
            <a:pPr algn="just"/>
            <a:endParaRPr lang="it-IT" sz="2200" dirty="0">
              <a:latin typeface="Arial" panose="020B0604020202020204" pitchFamily="34" charset="0"/>
              <a:cs typeface="Arial" panose="020B0604020202020204" pitchFamily="34" charset="0"/>
            </a:endParaRPr>
          </a:p>
          <a:p>
            <a:pPr algn="just"/>
            <a:r>
              <a:rPr lang="it-IT" sz="2200" dirty="0">
                <a:latin typeface="Arial" panose="020B0604020202020204" pitchFamily="34" charset="0"/>
                <a:cs typeface="Arial" panose="020B0604020202020204" pitchFamily="34" charset="0"/>
              </a:rPr>
              <a:t>La Polizia Penitenziaria:</a:t>
            </a:r>
          </a:p>
          <a:p>
            <a:pPr algn="just"/>
            <a:endParaRPr lang="it-IT" sz="2200" dirty="0">
              <a:latin typeface="Arial" panose="020B0604020202020204" pitchFamily="34" charset="0"/>
              <a:cs typeface="Arial" panose="020B0604020202020204" pitchFamily="34" charset="0"/>
            </a:endParaRP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assicura l’esecuzione dei provvedimenti restrittivi della libertà personale; </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garantisce l’ ordine all’interno degli istituti e ne tutela la sicurezza;</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partecipa nell’ambito dei gruppi di lavoro alle attività di osservazione e di trattamento      rieducativo dei detenuti e degli internati;</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espleta il servizio di traduzione e piantonamento;</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 espleta attività di pubblica sicurezza e pubblico soccorso (artt. 16, commi 1 – 3, Legge n. 121/1981); </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espleta compiti di polizia giudiziaria (artt. 55, 57 c.p.p.); </a:t>
            </a:r>
          </a:p>
          <a:p>
            <a:pPr marL="685800" indent="-342900" algn="just">
              <a:spcAft>
                <a:spcPts val="600"/>
              </a:spcAft>
              <a:buFont typeface="Wingdings" panose="05000000000000000000" pitchFamily="2" charset="2"/>
              <a:buChar char="§"/>
            </a:pPr>
            <a:r>
              <a:rPr lang="it-IT" sz="2200" dirty="0">
                <a:latin typeface="Arial" panose="020B0604020202020204" pitchFamily="34" charset="0"/>
                <a:cs typeface="Arial" panose="020B0604020202020204" pitchFamily="34" charset="0"/>
              </a:rPr>
              <a:t>espleta compiti di polizia stradale (art. 12 D.lgs. 30 aprile 1992, n. 285). </a:t>
            </a:r>
            <a:endParaRPr lang="it-IT" sz="2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5471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7A6F1AB-789F-CF49-8A1E-0E1EA20C4A5C}"/>
              </a:ext>
            </a:extLst>
          </p:cNvPr>
          <p:cNvSpPr>
            <a:spLocks noGrp="1"/>
          </p:cNvSpPr>
          <p:nvPr>
            <p:ph type="sldNum" sz="quarter" idx="12"/>
          </p:nvPr>
        </p:nvSpPr>
        <p:spPr/>
        <p:txBody>
          <a:bodyPr/>
          <a:lstStyle/>
          <a:p>
            <a:fld id="{923C5B90-DACC-E64C-ABE1-B1FC7B5DBA12}" type="slidenum">
              <a:rPr lang="it-IT" smtClean="0"/>
              <a:pPr/>
              <a:t>40</a:t>
            </a:fld>
            <a:endParaRPr lang="it-IT"/>
          </a:p>
        </p:txBody>
      </p:sp>
      <p:sp>
        <p:nvSpPr>
          <p:cNvPr id="4" name="Rettangolo 3">
            <a:extLst>
              <a:ext uri="{FF2B5EF4-FFF2-40B4-BE49-F238E27FC236}">
                <a16:creationId xmlns:a16="http://schemas.microsoft.com/office/drawing/2014/main" id="{A8CD9448-B60E-824E-9B4B-E53A4D4FC910}"/>
              </a:ext>
            </a:extLst>
          </p:cNvPr>
          <p:cNvSpPr/>
          <p:nvPr/>
        </p:nvSpPr>
        <p:spPr>
          <a:xfrm>
            <a:off x="152401" y="584974"/>
            <a:ext cx="11752882" cy="3985706"/>
          </a:xfrm>
          <a:prstGeom prst="rect">
            <a:avLst/>
          </a:prstGeom>
        </p:spPr>
        <p:txBody>
          <a:bodyPr wrap="square">
            <a:spAutoFit/>
          </a:bodyPr>
          <a:lstStyle/>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Un obiettivo verso cui devono convergere gli interventi di tutti gli </a:t>
            </a:r>
            <a:r>
              <a:rPr lang="it-IT" sz="2000" b="1" dirty="0">
                <a:latin typeface="Arial" panose="020B0604020202020204" pitchFamily="34" charset="0"/>
                <a:ea typeface="Calibri" panose="020F0502020204030204" pitchFamily="34" charset="0"/>
                <a:cs typeface="Arial" panose="020B0604020202020204" pitchFamily="34" charset="0"/>
              </a:rPr>
              <a:t>operatori penitenziari</a:t>
            </a:r>
            <a:r>
              <a:rPr lang="it-IT" sz="2000" dirty="0">
                <a:latin typeface="Arial" panose="020B0604020202020204" pitchFamily="34" charset="0"/>
                <a:ea typeface="Calibri" panose="020F0502020204030204" pitchFamily="34" charset="0"/>
                <a:cs typeface="Arial" panose="020B0604020202020204" pitchFamily="34" charset="0"/>
              </a:rPr>
              <a:t>, secondo le rispettive competenze professionali, in un’ottica di </a:t>
            </a:r>
            <a:r>
              <a:rPr lang="it-IT" sz="2000" b="1" dirty="0">
                <a:latin typeface="Arial" panose="020B0604020202020204" pitchFamily="34" charset="0"/>
                <a:ea typeface="Calibri" panose="020F0502020204030204" pitchFamily="34" charset="0"/>
                <a:cs typeface="Arial" panose="020B0604020202020204" pitchFamily="34" charset="0"/>
              </a:rPr>
              <a:t>integrazione e collaborazione</a:t>
            </a:r>
            <a:r>
              <a:rPr lang="it-IT" sz="2000" dirty="0">
                <a:latin typeface="Arial" panose="020B0604020202020204" pitchFamily="34" charset="0"/>
                <a:ea typeface="Calibri" panose="020F0502020204030204" pitchFamily="34" charset="0"/>
                <a:cs typeface="Arial" panose="020B0604020202020204" pitchFamily="34" charset="0"/>
              </a:rPr>
              <a:t>, la stessa che si chiede quando si parla della necessità di garantire negli istituti ordine e disciplina.</a:t>
            </a:r>
          </a:p>
          <a:p>
            <a:pPr algn="just">
              <a:lnSpc>
                <a:spcPct val="115000"/>
              </a:lnSpc>
              <a:spcAft>
                <a:spcPts val="0"/>
              </a:spcAft>
              <a:tabLst>
                <a:tab pos="1647825" algn="l"/>
              </a:tabLst>
            </a:pPr>
            <a:endParaRPr lang="it-IT" sz="20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b="1" dirty="0">
                <a:latin typeface="Arial" panose="020B0604020202020204" pitchFamily="34" charset="0"/>
                <a:ea typeface="Calibri" panose="020F0502020204030204" pitchFamily="34" charset="0"/>
                <a:cs typeface="Arial" panose="020B0604020202020204" pitchFamily="34" charset="0"/>
              </a:rPr>
              <a:t>I concetti di sicurezza e trattamento, infatti, non hanno, né potrebbero avere,</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logiche divergenti, essendo, la prima, condizione necessaria perché le attività</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err="1">
                <a:latin typeface="Arial" panose="020B0604020202020204" pitchFamily="34" charset="0"/>
                <a:ea typeface="Calibri" panose="020F0502020204030204" pitchFamily="34" charset="0"/>
                <a:cs typeface="Arial" panose="020B0604020202020204" pitchFamily="34" charset="0"/>
              </a:rPr>
              <a:t>trattamentali</a:t>
            </a:r>
            <a:r>
              <a:rPr lang="it-IT" sz="2000" b="1" dirty="0">
                <a:latin typeface="Arial" panose="020B0604020202020204" pitchFamily="34" charset="0"/>
                <a:ea typeface="Calibri" panose="020F0502020204030204" pitchFamily="34" charset="0"/>
                <a:cs typeface="Arial" panose="020B0604020202020204" pitchFamily="34" charset="0"/>
              </a:rPr>
              <a:t> possano svilupparsi, mentre è dimostrato che l'incremento delle</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seconde contribuisce a stabilizzare l'ordine e la disciplina interna. </a:t>
            </a:r>
            <a:r>
              <a:rPr lang="it-IT" sz="2000" dirty="0">
                <a:latin typeface="Arial" panose="020B0604020202020204" pitchFamily="34" charset="0"/>
                <a:ea typeface="Calibri" panose="020F0502020204030204" pitchFamily="34" charset="0"/>
                <a:cs typeface="Arial" panose="020B0604020202020204" pitchFamily="34" charset="0"/>
              </a:rPr>
              <a:t>La lettura degli artt. 2 e 4 del D.P.R. 230/2000 non lascia dubbi in proposito: i diversi operatori devono offrire ognuno il proprio apporto professionale per definire un sistema fondato su rapporti di stretta collaborazione, sullo scambio di informazioni relativamente a ogni tematica riguardante l'istituto e sull'assunzione comune della responsabilità di risultato. </a:t>
            </a:r>
          </a:p>
        </p:txBody>
      </p:sp>
    </p:spTree>
    <p:extLst>
      <p:ext uri="{BB962C8B-B14F-4D97-AF65-F5344CB8AC3E}">
        <p14:creationId xmlns:p14="http://schemas.microsoft.com/office/powerpoint/2010/main" val="3350864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B0055B4-9951-AD4C-BB55-6B57B0094DC4}"/>
              </a:ext>
            </a:extLst>
          </p:cNvPr>
          <p:cNvSpPr>
            <a:spLocks noGrp="1"/>
          </p:cNvSpPr>
          <p:nvPr>
            <p:ph type="sldNum" sz="quarter" idx="12"/>
          </p:nvPr>
        </p:nvSpPr>
        <p:spPr/>
        <p:txBody>
          <a:bodyPr/>
          <a:lstStyle/>
          <a:p>
            <a:fld id="{923C5B90-DACC-E64C-ABE1-B1FC7B5DBA12}" type="slidenum">
              <a:rPr lang="it-IT" smtClean="0"/>
              <a:pPr/>
              <a:t>41</a:t>
            </a:fld>
            <a:endParaRPr lang="it-IT"/>
          </a:p>
        </p:txBody>
      </p:sp>
      <p:sp>
        <p:nvSpPr>
          <p:cNvPr id="3" name="Rettangolo 2">
            <a:extLst>
              <a:ext uri="{FF2B5EF4-FFF2-40B4-BE49-F238E27FC236}">
                <a16:creationId xmlns:a16="http://schemas.microsoft.com/office/drawing/2014/main" id="{61F3987A-18E3-FF41-8DC1-BD83872337DB}"/>
              </a:ext>
            </a:extLst>
          </p:cNvPr>
          <p:cNvSpPr/>
          <p:nvPr/>
        </p:nvSpPr>
        <p:spPr>
          <a:xfrm>
            <a:off x="807719" y="136525"/>
            <a:ext cx="10546081" cy="4272965"/>
          </a:xfrm>
          <a:prstGeom prst="rect">
            <a:avLst/>
          </a:prstGeom>
        </p:spPr>
        <p:txBody>
          <a:bodyPr wrap="square">
            <a:spAutoFit/>
          </a:bodyPr>
          <a:lstStyle/>
          <a:p>
            <a:pPr algn="just">
              <a:lnSpc>
                <a:spcPct val="115000"/>
              </a:lnSpc>
              <a:spcAft>
                <a:spcPts val="1000"/>
              </a:spcAft>
            </a:pPr>
            <a:endParaRPr lang="it-IT" sz="20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2000" dirty="0">
                <a:latin typeface="Arial" panose="020B0604020202020204" pitchFamily="34" charset="0"/>
                <a:ea typeface="Calibri" panose="020F0502020204030204" pitchFamily="34" charset="0"/>
                <a:cs typeface="Arial" panose="020B0604020202020204" pitchFamily="34" charset="0"/>
              </a:rPr>
              <a:t>La Circolare, quindi, nel sancire il </a:t>
            </a:r>
            <a:r>
              <a:rPr lang="it-IT" sz="2000" b="1" dirty="0">
                <a:latin typeface="Arial" panose="020B0604020202020204" pitchFamily="34" charset="0"/>
                <a:ea typeface="Calibri" panose="020F0502020204030204" pitchFamily="34" charset="0"/>
                <a:cs typeface="Arial" panose="020B0604020202020204" pitchFamily="34" charset="0"/>
              </a:rPr>
              <a:t>principio per cui la vita del detenuto debba normalmente svolgersi al di fuori delle celle</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1000"/>
              </a:spcAft>
            </a:pPr>
            <a:endParaRPr lang="it-IT" sz="2000" u="sng"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it-IT" sz="2000" u="sng" dirty="0">
                <a:latin typeface="Arial" panose="020B0604020202020204" pitchFamily="34" charset="0"/>
                <a:ea typeface="Calibri" panose="020F0502020204030204" pitchFamily="34" charset="0"/>
                <a:cs typeface="Arial" panose="020B0604020202020204" pitchFamily="34" charset="0"/>
              </a:rPr>
              <a:t>definisce la </a:t>
            </a:r>
            <a:r>
              <a:rPr lang="it-IT" sz="2000" b="1" u="sng" cap="all" dirty="0">
                <a:latin typeface="Arial" panose="020B0604020202020204" pitchFamily="34" charset="0"/>
                <a:ea typeface="Calibri" panose="020F0502020204030204" pitchFamily="34" charset="0"/>
                <a:cs typeface="Arial" panose="020B0604020202020204" pitchFamily="34" charset="0"/>
              </a:rPr>
              <a:t>sorveglianza dinamica</a:t>
            </a:r>
            <a:r>
              <a:rPr lang="it-IT" sz="2000" u="sng" dirty="0">
                <a:latin typeface="Arial" panose="020B0604020202020204" pitchFamily="34" charset="0"/>
                <a:ea typeface="Calibri" panose="020F0502020204030204" pitchFamily="34" charset="0"/>
                <a:cs typeface="Arial" panose="020B0604020202020204" pitchFamily="34" charset="0"/>
              </a:rPr>
              <a:t> come un sistema più efficace per assicurare l’ordine all’interno degli istituti, senza ostacolare le attività </a:t>
            </a:r>
            <a:r>
              <a:rPr lang="it-IT" sz="2000" u="sng" dirty="0" err="1">
                <a:latin typeface="Arial" panose="020B0604020202020204" pitchFamily="34" charset="0"/>
                <a:ea typeface="Calibri" panose="020F0502020204030204" pitchFamily="34" charset="0"/>
                <a:cs typeface="Arial" panose="020B0604020202020204" pitchFamily="34" charset="0"/>
              </a:rPr>
              <a:t>trattamentali</a:t>
            </a:r>
            <a:r>
              <a:rPr lang="it-IT" sz="2000" u="sng" dirty="0">
                <a:latin typeface="Arial" panose="020B0604020202020204" pitchFamily="34" charset="0"/>
                <a:ea typeface="Calibri" panose="020F0502020204030204" pitchFamily="34" charset="0"/>
                <a:cs typeface="Arial" panose="020B0604020202020204" pitchFamily="34" charset="0"/>
              </a:rPr>
              <a:t>, fondato sulla semplificazione, la razionalizzazione, la qualificazione dei carichi di lavoro, la distinzione dei livelli di competenza, la condivisione dei flussi informativi tra le diverse figure professionali. </a:t>
            </a:r>
          </a:p>
          <a:p>
            <a:pPr algn="just">
              <a:lnSpc>
                <a:spcPct val="115000"/>
              </a:lnSpc>
              <a:spcAft>
                <a:spcPts val="1000"/>
              </a:spcAft>
            </a:pPr>
            <a:endParaRPr lang="it-IT"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8614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AA2ABA2-5792-C045-B4FD-EC43F5BE9C37}"/>
              </a:ext>
            </a:extLst>
          </p:cNvPr>
          <p:cNvSpPr>
            <a:spLocks noGrp="1"/>
          </p:cNvSpPr>
          <p:nvPr>
            <p:ph type="sldNum" sz="quarter" idx="12"/>
          </p:nvPr>
        </p:nvSpPr>
        <p:spPr/>
        <p:txBody>
          <a:bodyPr/>
          <a:lstStyle/>
          <a:p>
            <a:fld id="{923C5B90-DACC-E64C-ABE1-B1FC7B5DBA12}" type="slidenum">
              <a:rPr lang="it-IT" smtClean="0"/>
              <a:pPr/>
              <a:t>42</a:t>
            </a:fld>
            <a:endParaRPr lang="it-IT"/>
          </a:p>
        </p:txBody>
      </p:sp>
      <p:sp>
        <p:nvSpPr>
          <p:cNvPr id="3" name="Rettangolo 2">
            <a:extLst>
              <a:ext uri="{FF2B5EF4-FFF2-40B4-BE49-F238E27FC236}">
                <a16:creationId xmlns:a16="http://schemas.microsoft.com/office/drawing/2014/main" id="{6C38028C-4A96-7E43-9834-C42548D98D11}"/>
              </a:ext>
            </a:extLst>
          </p:cNvPr>
          <p:cNvSpPr/>
          <p:nvPr/>
        </p:nvSpPr>
        <p:spPr>
          <a:xfrm>
            <a:off x="472440" y="136525"/>
            <a:ext cx="11247120" cy="5755422"/>
          </a:xfrm>
          <a:prstGeom prst="rect">
            <a:avLst/>
          </a:prstGeom>
        </p:spPr>
        <p:txBody>
          <a:bodyPr wrap="square">
            <a:spAutoFit/>
          </a:bodyPr>
          <a:lstStyle/>
          <a:p>
            <a:pPr>
              <a:lnSpc>
                <a:spcPct val="115000"/>
              </a:lnSpc>
              <a:spcAft>
                <a:spcPts val="0"/>
              </a:spcAft>
              <a:tabLst>
                <a:tab pos="1647825" algn="l"/>
              </a:tabLst>
            </a:pPr>
            <a:endParaRPr lang="it-IT" sz="2000" b="1" u="sng"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II </a:t>
            </a:r>
            <a:r>
              <a:rPr lang="it-IT" sz="2000" b="1" dirty="0">
                <a:latin typeface="Arial" panose="020B0604020202020204" pitchFamily="34" charset="0"/>
                <a:ea typeface="Calibri" panose="020F0502020204030204" pitchFamily="34" charset="0"/>
                <a:cs typeface="Arial" panose="020B0604020202020204" pitchFamily="34" charset="0"/>
              </a:rPr>
              <a:t>modello di sorveglianza</a:t>
            </a:r>
            <a:r>
              <a:rPr lang="it-IT" sz="2000" dirty="0">
                <a:latin typeface="Arial" panose="020B0604020202020204" pitchFamily="34" charset="0"/>
                <a:ea typeface="Calibri" panose="020F0502020204030204" pitchFamily="34" charset="0"/>
                <a:cs typeface="Arial" panose="020B0604020202020204" pitchFamily="34" charset="0"/>
              </a:rPr>
              <a:t> dinamica fonda i suoi </a:t>
            </a:r>
            <a:r>
              <a:rPr lang="it-IT" sz="2000" b="1" dirty="0">
                <a:latin typeface="Arial" panose="020B0604020202020204" pitchFamily="34" charset="0"/>
                <a:ea typeface="Calibri" panose="020F0502020204030204" pitchFamily="34" charset="0"/>
                <a:cs typeface="Arial" panose="020B0604020202020204" pitchFamily="34" charset="0"/>
              </a:rPr>
              <a:t>presupposti</a:t>
            </a:r>
            <a:r>
              <a:rPr lang="it-IT" sz="2000" dirty="0">
                <a:latin typeface="Arial" panose="020B0604020202020204" pitchFamily="34" charset="0"/>
                <a:ea typeface="Calibri" panose="020F0502020204030204" pitchFamily="34" charset="0"/>
                <a:cs typeface="Arial" panose="020B0604020202020204" pitchFamily="34" charset="0"/>
              </a:rPr>
              <a:t> su di un sistema che fa della </a:t>
            </a:r>
            <a:r>
              <a:rPr lang="it-IT" sz="2000" b="1" dirty="0">
                <a:latin typeface="Arial" panose="020B0604020202020204" pitchFamily="34" charset="0"/>
                <a:ea typeface="Calibri" panose="020F0502020204030204" pitchFamily="34" charset="0"/>
                <a:cs typeface="Arial" panose="020B0604020202020204" pitchFamily="34" charset="0"/>
              </a:rPr>
              <a:t>conoscenza del detenuto</a:t>
            </a:r>
            <a:r>
              <a:rPr lang="it-IT" sz="2000" dirty="0">
                <a:latin typeface="Arial" panose="020B0604020202020204" pitchFamily="34" charset="0"/>
                <a:ea typeface="Calibri" panose="020F0502020204030204" pitchFamily="34" charset="0"/>
                <a:cs typeface="Arial" panose="020B0604020202020204" pitchFamily="34" charset="0"/>
              </a:rPr>
              <a:t> il fulcro su cui deve poggiare qualsiasi tipo di intervento </a:t>
            </a:r>
            <a:r>
              <a:rPr lang="it-IT" sz="2000" dirty="0" err="1">
                <a:latin typeface="Arial" panose="020B0604020202020204" pitchFamily="34" charset="0"/>
                <a:ea typeface="Calibri" panose="020F0502020204030204" pitchFamily="34" charset="0"/>
                <a:cs typeface="Arial" panose="020B0604020202020204" pitchFamily="34" charset="0"/>
              </a:rPr>
              <a:t>trattamentale</a:t>
            </a:r>
            <a:r>
              <a:rPr lang="it-IT" sz="2000" dirty="0">
                <a:latin typeface="Arial" panose="020B0604020202020204" pitchFamily="34" charset="0"/>
                <a:ea typeface="Calibri" panose="020F0502020204030204" pitchFamily="34" charset="0"/>
                <a:cs typeface="Arial" panose="020B0604020202020204" pitchFamily="34" charset="0"/>
              </a:rPr>
              <a:t> o securitario adeguato.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Coerentemente con questa esigenza – da intendersi come utilizzo e condivisione delle conoscenze disponibili e incessante lavorio di accrescimento di esse – il primo passaggio nella realizzazione delle condizioni che consentono la sorveglianza dinamica consiste nella </a:t>
            </a:r>
            <a:r>
              <a:rPr lang="it-IT" sz="2000" b="1" dirty="0">
                <a:latin typeface="Arial" panose="020B0604020202020204" pitchFamily="34" charset="0"/>
                <a:ea typeface="Calibri" panose="020F0502020204030204" pitchFamily="34" charset="0"/>
                <a:cs typeface="Arial" panose="020B0604020202020204" pitchFamily="34" charset="0"/>
              </a:rPr>
              <a:t>differenziazione degli istituti</a:t>
            </a:r>
            <a:r>
              <a:rPr lang="it-IT" sz="2000" dirty="0">
                <a:latin typeface="Arial" panose="020B0604020202020204" pitchFamily="34" charset="0"/>
                <a:ea typeface="Calibri" panose="020F0502020204030204" pitchFamily="34" charset="0"/>
                <a:cs typeface="Arial" panose="020B0604020202020204" pitchFamily="34" charset="0"/>
              </a:rPr>
              <a:t>, per graduarli in relazione alla tipologia giuridica e, prima ancora, al livello di </a:t>
            </a:r>
            <a:r>
              <a:rPr lang="it-IT" sz="2000" b="1" dirty="0">
                <a:latin typeface="Arial" panose="020B0604020202020204" pitchFamily="34" charset="0"/>
                <a:ea typeface="Calibri" panose="020F0502020204030204" pitchFamily="34" charset="0"/>
                <a:cs typeface="Arial" panose="020B0604020202020204" pitchFamily="34" charset="0"/>
              </a:rPr>
              <a:t>concreta pericolosità</a:t>
            </a:r>
            <a:r>
              <a:rPr lang="it-IT" sz="2000" dirty="0">
                <a:latin typeface="Arial" panose="020B0604020202020204" pitchFamily="34" charset="0"/>
                <a:ea typeface="Calibri" panose="020F0502020204030204" pitchFamily="34" charset="0"/>
                <a:cs typeface="Arial" panose="020B0604020202020204" pitchFamily="34" charset="0"/>
              </a:rPr>
              <a:t> dei soggetti.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Le conoscenze sui detenuti, però, risulterebbero fortemente limitate ove il perimetro della loro vita rimanesse confinato nei pochi metri quadri della cella o del corridoio così come avviene in troppi istituti. Occorre, quindi, realizzare una </a:t>
            </a:r>
            <a:r>
              <a:rPr lang="it-IT" sz="2000" b="1" dirty="0">
                <a:latin typeface="Arial" panose="020B0604020202020204" pitchFamily="34" charset="0"/>
                <a:ea typeface="Calibri" panose="020F0502020204030204" pitchFamily="34" charset="0"/>
                <a:cs typeface="Arial" panose="020B0604020202020204" pitchFamily="34" charset="0"/>
              </a:rPr>
              <a:t>diversa gestione e utilizzazione degli spazi all'interno degli istituti</a:t>
            </a:r>
            <a:r>
              <a:rPr lang="it-IT" sz="2000" dirty="0">
                <a:latin typeface="Arial" panose="020B0604020202020204" pitchFamily="34" charset="0"/>
                <a:ea typeface="Calibri" panose="020F0502020204030204" pitchFamily="34" charset="0"/>
                <a:cs typeface="Arial" panose="020B0604020202020204" pitchFamily="34" charset="0"/>
              </a:rPr>
              <a:t> distinguendo tra la cella – destinata, di regola, al solo pernotto – e luoghi dove vanno concentrate le principali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(scuola, formazione, lavoro, tempo libero) e i servizi (cortili passeggio, alimentazione, colloqui con gli operatori), così creando le condizioni perché il detenuto sia impegnato a trascorrere fuori dalla cella la maggior parte della giornata.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17424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9921346C-C678-F840-A8F5-5F406F2A3866}"/>
              </a:ext>
            </a:extLst>
          </p:cNvPr>
          <p:cNvSpPr>
            <a:spLocks noGrp="1"/>
          </p:cNvSpPr>
          <p:nvPr>
            <p:ph type="sldNum" sz="quarter" idx="12"/>
          </p:nvPr>
        </p:nvSpPr>
        <p:spPr/>
        <p:txBody>
          <a:bodyPr/>
          <a:lstStyle/>
          <a:p>
            <a:fld id="{923C5B90-DACC-E64C-ABE1-B1FC7B5DBA12}" type="slidenum">
              <a:rPr lang="it-IT" smtClean="0"/>
              <a:pPr/>
              <a:t>43</a:t>
            </a:fld>
            <a:endParaRPr lang="it-IT"/>
          </a:p>
        </p:txBody>
      </p:sp>
      <p:sp>
        <p:nvSpPr>
          <p:cNvPr id="3" name="Rettangolo 2">
            <a:extLst>
              <a:ext uri="{FF2B5EF4-FFF2-40B4-BE49-F238E27FC236}">
                <a16:creationId xmlns:a16="http://schemas.microsoft.com/office/drawing/2014/main" id="{A557C6FE-E015-9F4B-8ACE-3DE25750B458}"/>
              </a:ext>
            </a:extLst>
          </p:cNvPr>
          <p:cNvSpPr/>
          <p:nvPr/>
        </p:nvSpPr>
        <p:spPr>
          <a:xfrm>
            <a:off x="518160" y="95802"/>
            <a:ext cx="11216640" cy="5082930"/>
          </a:xfrm>
          <a:prstGeom prst="rect">
            <a:avLst/>
          </a:prstGeom>
        </p:spPr>
        <p:txBody>
          <a:bodyPr wrap="square">
            <a:spAutoFit/>
          </a:bodyPr>
          <a:lstStyle/>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200" dirty="0">
                <a:latin typeface="Arial" panose="020B0604020202020204" pitchFamily="34" charset="0"/>
                <a:ea typeface="Calibri" panose="020F0502020204030204" pitchFamily="34" charset="0"/>
                <a:cs typeface="Arial" panose="020B0604020202020204" pitchFamily="34" charset="0"/>
              </a:rPr>
              <a:t>Per quanto riguarda i compiti di vigilanza della Polizia Penitenziaria, la Circolare prevede che la divisione degli ambienti debba portare il personale di Polizia a svolgere servizio, salvo che nelle ore notturne, in </a:t>
            </a:r>
            <a:r>
              <a:rPr lang="it-IT" sz="2200" b="1" dirty="0">
                <a:latin typeface="Arial" panose="020B0604020202020204" pitchFamily="34" charset="0"/>
                <a:ea typeface="Calibri" panose="020F0502020204030204" pitchFamily="34" charset="0"/>
                <a:cs typeface="Arial" panose="020B0604020202020204" pitchFamily="34" charset="0"/>
              </a:rPr>
              <a:t>postazioni esterne alle sezioni</a:t>
            </a:r>
            <a:r>
              <a:rPr lang="it-IT" sz="2200" dirty="0">
                <a:latin typeface="Arial" panose="020B0604020202020204" pitchFamily="34" charset="0"/>
                <a:ea typeface="Calibri" panose="020F0502020204030204" pitchFamily="34" charset="0"/>
                <a:cs typeface="Arial" panose="020B0604020202020204" pitchFamily="34" charset="0"/>
              </a:rPr>
              <a:t>, presidiando i punti a rischio dell'istituto, il muro di cinta e i varchi verso l'esterno, e affidando le specifiche incombenze di Polizia (da elevare a "operazioni di governo del territorio", come le operazioni di immissione agli ambienti comuni, i controlli sull'ordinato svolgersi delle attività, le perquisizioni reali o personali o di conta) a </a:t>
            </a:r>
            <a:r>
              <a:rPr lang="it-IT" sz="2200" b="1" u="sng" dirty="0">
                <a:latin typeface="Arial" panose="020B0604020202020204" pitchFamily="34" charset="0"/>
                <a:ea typeface="Calibri" panose="020F0502020204030204" pitchFamily="34" charset="0"/>
                <a:cs typeface="Arial" panose="020B0604020202020204" pitchFamily="34" charset="0"/>
              </a:rPr>
              <a:t>unità operative</a:t>
            </a:r>
            <a:r>
              <a:rPr lang="it-IT" sz="2200" dirty="0">
                <a:latin typeface="Arial" panose="020B0604020202020204" pitchFamily="34" charset="0"/>
                <a:ea typeface="Calibri" panose="020F0502020204030204" pitchFamily="34" charset="0"/>
                <a:cs typeface="Arial" panose="020B0604020202020204" pitchFamily="34" charset="0"/>
              </a:rPr>
              <a:t> la cui consistenza numerica avrà come criterio di riferimento le caratteristiche dei detenuti. </a:t>
            </a:r>
          </a:p>
          <a:p>
            <a:pPr algn="just">
              <a:lnSpc>
                <a:spcPct val="115000"/>
              </a:lnSpc>
              <a:spcAft>
                <a:spcPts val="0"/>
              </a:spcAft>
              <a:tabLst>
                <a:tab pos="1647825" algn="l"/>
              </a:tabLst>
            </a:pPr>
            <a:endParaRPr lang="it-IT" sz="22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200" dirty="0">
                <a:latin typeface="Arial" panose="020B0604020202020204" pitchFamily="34" charset="0"/>
                <a:ea typeface="Calibri" panose="020F0502020204030204" pitchFamily="34" charset="0"/>
                <a:cs typeface="Arial" panose="020B0604020202020204" pitchFamily="34" charset="0"/>
              </a:rPr>
              <a:t>È altresì previsto un </a:t>
            </a:r>
            <a:r>
              <a:rPr lang="it-IT" sz="2200" b="1" dirty="0">
                <a:latin typeface="Arial" panose="020B0604020202020204" pitchFamily="34" charset="0"/>
                <a:ea typeface="Calibri" panose="020F0502020204030204" pitchFamily="34" charset="0"/>
                <a:cs typeface="Arial" panose="020B0604020202020204" pitchFamily="34" charset="0"/>
              </a:rPr>
              <a:t>"gruppo dinamico"</a:t>
            </a:r>
            <a:r>
              <a:rPr lang="it-IT" sz="2200" dirty="0">
                <a:latin typeface="Arial" panose="020B0604020202020204" pitchFamily="34" charset="0"/>
                <a:ea typeface="Calibri" panose="020F0502020204030204" pitchFamily="34" charset="0"/>
                <a:cs typeface="Arial" panose="020B0604020202020204" pitchFamily="34" charset="0"/>
              </a:rPr>
              <a:t> che potrà essere chiamato, all'occorrenza, per qualsiasi emergenza dovesse insorgere. </a:t>
            </a:r>
          </a:p>
        </p:txBody>
      </p:sp>
    </p:spTree>
    <p:extLst>
      <p:ext uri="{BB962C8B-B14F-4D97-AF65-F5344CB8AC3E}">
        <p14:creationId xmlns:p14="http://schemas.microsoft.com/office/powerpoint/2010/main" val="3819196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44</a:t>
            </a:fld>
            <a:endParaRPr lang="it-IT"/>
          </a:p>
        </p:txBody>
      </p:sp>
      <p:sp>
        <p:nvSpPr>
          <p:cNvPr id="3" name="Rettangolo 2"/>
          <p:cNvSpPr/>
          <p:nvPr/>
        </p:nvSpPr>
        <p:spPr>
          <a:xfrm>
            <a:off x="381000" y="356621"/>
            <a:ext cx="11247120" cy="6321731"/>
          </a:xfrm>
          <a:prstGeom prst="rect">
            <a:avLst/>
          </a:prstGeom>
        </p:spPr>
        <p:txBody>
          <a:bodyPr wrap="square">
            <a:spAutoFit/>
          </a:bodyPr>
          <a:lstStyle/>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È necessario che, con questa diversa organizzazione, gli agenti non rimangano più da soli a svolgere complicate, e a volte rischiose, operazioni né assumano responsabilità eccedenti rispetto ai compiti loro affidati. </a:t>
            </a:r>
          </a:p>
          <a:p>
            <a:pPr algn="just">
              <a:lnSpc>
                <a:spcPct val="115000"/>
              </a:lnSpc>
              <a:spcAft>
                <a:spcPts val="0"/>
              </a:spcAft>
              <a:tabLst>
                <a:tab pos="1647825" algn="l"/>
              </a:tabLst>
            </a:pPr>
            <a:r>
              <a:rPr lang="it-IT" dirty="0">
                <a:latin typeface="Arial" panose="020B0604020202020204" pitchFamily="34" charset="0"/>
                <a:ea typeface="Calibri" panose="020F0502020204030204" pitchFamily="34" charset="0"/>
                <a:cs typeface="Arial" panose="020B0604020202020204" pitchFamily="34" charset="0"/>
              </a:rPr>
              <a:t>Utili in un contesto del genere la predisposizione di sistemi informatici e/o tecnologia, in primis la creazione o l'ampliamento della </a:t>
            </a:r>
            <a:r>
              <a:rPr lang="it-IT" b="1" dirty="0">
                <a:latin typeface="Arial" panose="020B0604020202020204" pitchFamily="34" charset="0"/>
                <a:ea typeface="Calibri" panose="020F0502020204030204" pitchFamily="34" charset="0"/>
                <a:cs typeface="Arial" panose="020B0604020202020204" pitchFamily="34" charset="0"/>
              </a:rPr>
              <a:t>Sala regia</a:t>
            </a:r>
            <a:r>
              <a:rPr lang="it-IT" dirty="0">
                <a:latin typeface="Arial" panose="020B0604020202020204" pitchFamily="34" charset="0"/>
                <a:ea typeface="Calibri" panose="020F0502020204030204" pitchFamily="34" charset="0"/>
                <a:cs typeface="Arial" panose="020B0604020202020204" pitchFamily="34" charset="0"/>
              </a:rPr>
              <a:t>, che, dove esiste, deve divenire la centrale operativa degli istituti, avere sotto controllo la maggior parte delle zone dell'istituto e rimanere in costante contatto con il comandante, con i responsabili delle Unità Operative e con i responsabili della sorveglianza. </a:t>
            </a:r>
          </a:p>
          <a:p>
            <a:pPr algn="just">
              <a:lnSpc>
                <a:spcPct val="115000"/>
              </a:lnSpc>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In definitiva, una diversa conformazione e utilizzo degli ambienti agevola le operazioni di controllo, consente l'incremento delle varie attività, aumenta i livelli di sicurezza, riduce i rischi attraverso la struttura a gruppo o a pattuglia, consente la distribuzione delle responsabilità su livelli differenziati e allo stesso tempo integrati e permette agli operatori di valutare il detenuto sulla base di elementi concreti – quali il senso di responsabilità, la coerenza rispetto agli impegni presi all'atto della immissione nel circuito aperto, l'interrelazione con i compagni e col personale – sì da avere dati più attendibili ed utilizzabili sia ai fini dell'osservazione e del trattamento sia ai fini della valutatone di pericolosità. Ben si può comprendere il valore dell'incrocio dei dati di esperienza diretta con quelli giudiziari, sanitari, psicologici e la conseguente necessità di coordinare i diversi interventi per lo scambio di informazioni che può avvenire sia all'interno del </a:t>
            </a:r>
            <a:r>
              <a:rPr lang="it-IT" sz="2000" b="1" dirty="0">
                <a:latin typeface="Arial" panose="020B0604020202020204" pitchFamily="34" charset="0"/>
                <a:ea typeface="Calibri" panose="020F0502020204030204" pitchFamily="34" charset="0"/>
                <a:cs typeface="Arial" panose="020B0604020202020204" pitchFamily="34" charset="0"/>
              </a:rPr>
              <a:t>GOT</a:t>
            </a:r>
            <a:r>
              <a:rPr lang="it-IT" sz="2000" dirty="0">
                <a:latin typeface="Arial" panose="020B0604020202020204" pitchFamily="34" charset="0"/>
                <a:ea typeface="Calibri" panose="020F0502020204030204" pitchFamily="34" charset="0"/>
                <a:cs typeface="Arial" panose="020B0604020202020204" pitchFamily="34" charset="0"/>
              </a:rPr>
              <a:t> sia nell'ambito delle </a:t>
            </a:r>
            <a:r>
              <a:rPr lang="it-IT" sz="2000" b="1" dirty="0">
                <a:latin typeface="Arial" panose="020B0604020202020204" pitchFamily="34" charset="0"/>
                <a:ea typeface="Calibri" panose="020F0502020204030204" pitchFamily="34" charset="0"/>
                <a:cs typeface="Arial" panose="020B0604020202020204" pitchFamily="34" charset="0"/>
              </a:rPr>
              <a:t>conferenze di servizio di settore o interprofessionali</a:t>
            </a:r>
            <a:r>
              <a:rPr lang="it-IT" sz="2000" dirty="0">
                <a:latin typeface="Arial" panose="020B0604020202020204" pitchFamily="34" charset="0"/>
                <a:ea typeface="Calibri" panose="020F0502020204030204" pitchFamily="34" charset="0"/>
                <a:cs typeface="Arial" panose="020B0604020202020204" pitchFamily="34" charset="0"/>
              </a:rPr>
              <a:t>.</a:t>
            </a:r>
            <a:endParaRPr lang="it-IT"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4127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0F6012E-AC3D-6D46-8385-C887A68C30C3}"/>
              </a:ext>
            </a:extLst>
          </p:cNvPr>
          <p:cNvSpPr>
            <a:spLocks noGrp="1"/>
          </p:cNvSpPr>
          <p:nvPr>
            <p:ph type="sldNum" sz="quarter" idx="12"/>
          </p:nvPr>
        </p:nvSpPr>
        <p:spPr/>
        <p:txBody>
          <a:bodyPr/>
          <a:lstStyle/>
          <a:p>
            <a:fld id="{923C5B90-DACC-E64C-ABE1-B1FC7B5DBA12}" type="slidenum">
              <a:rPr lang="it-IT" smtClean="0"/>
              <a:pPr/>
              <a:t>45</a:t>
            </a:fld>
            <a:endParaRPr lang="it-IT"/>
          </a:p>
        </p:txBody>
      </p:sp>
      <p:sp>
        <p:nvSpPr>
          <p:cNvPr id="4" name="Rettangolo 3">
            <a:extLst>
              <a:ext uri="{FF2B5EF4-FFF2-40B4-BE49-F238E27FC236}">
                <a16:creationId xmlns:a16="http://schemas.microsoft.com/office/drawing/2014/main" id="{64376218-1066-E845-9031-C0A268BCD571}"/>
              </a:ext>
            </a:extLst>
          </p:cNvPr>
          <p:cNvSpPr/>
          <p:nvPr/>
        </p:nvSpPr>
        <p:spPr>
          <a:xfrm>
            <a:off x="333829" y="286234"/>
            <a:ext cx="11263811" cy="6801862"/>
          </a:xfrm>
          <a:prstGeom prst="rect">
            <a:avLst/>
          </a:prstGeom>
        </p:spPr>
        <p:txBody>
          <a:bodyPr wrap="square">
            <a:spAutoFit/>
          </a:bodyPr>
          <a:lstStyle/>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L'integrazione degli interventi deve essere, a maggior ragione, assicurata allorquando si ricorre alla sorveglianza per affrontare problematiche che importano soluzioni </a:t>
            </a:r>
            <a:r>
              <a:rPr lang="it-IT" sz="2000" dirty="0" err="1">
                <a:latin typeface="Arial" panose="020B0604020202020204" pitchFamily="34" charset="0"/>
                <a:ea typeface="Calibri" panose="020F0502020204030204" pitchFamily="34" charset="0"/>
                <a:cs typeface="Arial" panose="020B0604020202020204" pitchFamily="34" charset="0"/>
              </a:rPr>
              <a:t>pluri</a:t>
            </a:r>
            <a:r>
              <a:rPr lang="it-IT" sz="2000" dirty="0">
                <a:latin typeface="Arial" panose="020B0604020202020204" pitchFamily="34" charset="0"/>
                <a:ea typeface="Calibri" panose="020F0502020204030204" pitchFamily="34" charset="0"/>
                <a:cs typeface="Arial" panose="020B0604020202020204" pitchFamily="34" charset="0"/>
              </a:rPr>
              <a:t>-professionali.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Un esempio è dato dalle ricorrenti disposizioni riguardanti la sorveglianza a vista, la grandissima sorveglianza e la grande sorveglianza. </a:t>
            </a: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L'organizzazione dell'area della sicurezza, in base alle premesse indicate, deve essere coerente con la tipologia dell'Istituto, con il circuito penitenziario in cui esso è collocato e con le risorse umane e strumentali disponibili. </a:t>
            </a:r>
          </a:p>
          <a:p>
            <a:pPr algn="just">
              <a:lnSpc>
                <a:spcPct val="115000"/>
              </a:lnSpc>
              <a:spcAft>
                <a:spcPts val="0"/>
              </a:spcAft>
              <a:tabLst>
                <a:tab pos="1647825" algn="l"/>
              </a:tabLst>
            </a:pPr>
            <a:r>
              <a:rPr lang="it-IT" sz="2000" b="1" dirty="0">
                <a:latin typeface="Arial" panose="020B0604020202020204" pitchFamily="34" charset="0"/>
                <a:ea typeface="Calibri" panose="020F0502020204030204" pitchFamily="34" charset="0"/>
                <a:cs typeface="Arial" panose="020B0604020202020204" pitchFamily="34" charset="0"/>
              </a:rPr>
              <a:t>L'organizzazione per Unità Operative – introdotta dal D.P.R. 15 febbraio 1999, n.</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82 – risulta essere, infatti, un punto fondamentale nel dispiegarsi ottimale della</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sorveglianza dinamica.</a:t>
            </a:r>
          </a:p>
          <a:p>
            <a:pPr algn="just">
              <a:lnSpc>
                <a:spcPct val="115000"/>
              </a:lnSpc>
              <a:spcAft>
                <a:spcPts val="0"/>
              </a:spcAft>
              <a:tabLst>
                <a:tab pos="1647825" algn="l"/>
              </a:tabLst>
            </a:pPr>
            <a:endParaRPr lang="it-IT" sz="2000" b="1"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Un’organizzazione non solo formale delle Unita Operative consente al personale del ruolo degli Ispettori e / o Sovraintendenti di esprimere le proprie competenze in tema di organizzazione e gestione del personale con il grado di autonomia attribuito al proprio ruolo migliorando il livello di consapevolezza nel governo della quotidianità.</a:t>
            </a:r>
          </a:p>
          <a:p>
            <a:pPr algn="just"/>
            <a:r>
              <a:rPr lang="it-IT" sz="2000" dirty="0">
                <a:latin typeface="Arial" panose="020B0604020202020204" pitchFamily="34" charset="0"/>
                <a:ea typeface="Calibri" panose="020F0502020204030204" pitchFamily="34" charset="0"/>
                <a:cs typeface="Arial" panose="020B0604020202020204" pitchFamily="34" charset="0"/>
              </a:rPr>
              <a:t>Per questo motivo le </a:t>
            </a:r>
            <a:r>
              <a:rPr lang="it-IT" sz="2000" b="1" dirty="0">
                <a:latin typeface="Arial" panose="020B0604020202020204" pitchFamily="34" charset="0"/>
                <a:ea typeface="Calibri" panose="020F0502020204030204" pitchFamily="34" charset="0"/>
                <a:cs typeface="Arial" panose="020B0604020202020204" pitchFamily="34" charset="0"/>
              </a:rPr>
              <a:t>tabelle di consegna</a:t>
            </a:r>
            <a:r>
              <a:rPr lang="it-IT" sz="2000" dirty="0">
                <a:latin typeface="Arial" panose="020B0604020202020204" pitchFamily="34" charset="0"/>
                <a:ea typeface="Calibri" panose="020F0502020204030204" pitchFamily="34" charset="0"/>
                <a:cs typeface="Arial" panose="020B0604020202020204" pitchFamily="34" charset="0"/>
              </a:rPr>
              <a:t> a mente dell'alt. 29 D.P.R. 82/99, contenenti le direttive sul servizio da svolgere, saranno redatte col contributo dei responsabili delle U.O., così che essi possano efficacemente esercitare quelle incombenze di direzione, indirizzo e coordinamento che la legge (art. 23, comma 2, D.lgs. 443/92) loro conferisce. </a:t>
            </a:r>
          </a:p>
          <a:p>
            <a:pPr algn="just">
              <a:lnSpc>
                <a:spcPct val="115000"/>
              </a:lnSpc>
              <a:spcAft>
                <a:spcPts val="0"/>
              </a:spcAft>
              <a:tabLst>
                <a:tab pos="1647825" algn="l"/>
              </a:tabLst>
            </a:pPr>
            <a:r>
              <a:rPr lang="it-IT" sz="2000" b="1" dirty="0">
                <a:latin typeface="Arial" panose="020B0604020202020204" pitchFamily="34" charset="0"/>
                <a:ea typeface="Calibri" panose="020F0502020204030204" pitchFamily="34" charset="0"/>
                <a:cs typeface="Arial" panose="020B0604020202020204" pitchFamily="34" charset="0"/>
              </a:rPr>
              <a:t>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521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81A3AD5-2D13-ED4C-B690-8D955CDE2335}"/>
              </a:ext>
            </a:extLst>
          </p:cNvPr>
          <p:cNvSpPr>
            <a:spLocks noGrp="1"/>
          </p:cNvSpPr>
          <p:nvPr>
            <p:ph type="sldNum" sz="quarter" idx="12"/>
          </p:nvPr>
        </p:nvSpPr>
        <p:spPr/>
        <p:txBody>
          <a:bodyPr/>
          <a:lstStyle/>
          <a:p>
            <a:fld id="{923C5B90-DACC-E64C-ABE1-B1FC7B5DBA12}" type="slidenum">
              <a:rPr lang="it-IT" smtClean="0"/>
              <a:pPr/>
              <a:t>46</a:t>
            </a:fld>
            <a:endParaRPr lang="it-IT"/>
          </a:p>
        </p:txBody>
      </p:sp>
      <p:sp>
        <p:nvSpPr>
          <p:cNvPr id="3" name="Rettangolo 2">
            <a:extLst>
              <a:ext uri="{FF2B5EF4-FFF2-40B4-BE49-F238E27FC236}">
                <a16:creationId xmlns:a16="http://schemas.microsoft.com/office/drawing/2014/main" id="{A61980E7-FA55-714A-B07C-29C55D723619}"/>
              </a:ext>
            </a:extLst>
          </p:cNvPr>
          <p:cNvSpPr/>
          <p:nvPr/>
        </p:nvSpPr>
        <p:spPr>
          <a:xfrm>
            <a:off x="339213" y="714742"/>
            <a:ext cx="11326762" cy="837858"/>
          </a:xfrm>
          <a:prstGeom prst="rect">
            <a:avLst/>
          </a:prstGeom>
        </p:spPr>
        <p:txBody>
          <a:bodyPr wrap="square">
            <a:spAutoFit/>
          </a:bodyPr>
          <a:lstStyle/>
          <a:p>
            <a:pPr algn="just">
              <a:lnSpc>
                <a:spcPct val="115000"/>
              </a:lnSpc>
              <a:spcAft>
                <a:spcPts val="0"/>
              </a:spcAft>
              <a:tabLst>
                <a:tab pos="1647825" algn="l"/>
              </a:tabLst>
            </a:pPr>
            <a:r>
              <a:rPr lang="it-IT" sz="2200" b="1" dirty="0">
                <a:latin typeface="Arial" panose="020B0604020202020204" pitchFamily="34" charset="0"/>
                <a:ea typeface="Calibri" panose="020F0502020204030204" pitchFamily="34" charset="0"/>
                <a:cs typeface="Arial" panose="020B0604020202020204" pitchFamily="34" charset="0"/>
              </a:rPr>
              <a:t>NOTA PRAP del 20 settembre 2013: «LINEE OPERATIVE PER L’APPLICAZIONE DELLA SORVEGLIANZA DINAMICA – UNITA’ OPERATIVE»</a:t>
            </a:r>
            <a:endParaRPr lang="it-IT"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sellaDiTesto 3">
            <a:extLst>
              <a:ext uri="{FF2B5EF4-FFF2-40B4-BE49-F238E27FC236}">
                <a16:creationId xmlns:a16="http://schemas.microsoft.com/office/drawing/2014/main" id="{553F4892-49FB-304D-86E0-C4E09AAB0605}"/>
              </a:ext>
            </a:extLst>
          </p:cNvPr>
          <p:cNvSpPr txBox="1"/>
          <p:nvPr/>
        </p:nvSpPr>
        <p:spPr>
          <a:xfrm>
            <a:off x="339213" y="2030853"/>
            <a:ext cx="11326762" cy="3785652"/>
          </a:xfrm>
          <a:prstGeom prst="rect">
            <a:avLst/>
          </a:prstGeom>
          <a:noFill/>
        </p:spPr>
        <p:txBody>
          <a:bodyPr wrap="square" rtlCol="0">
            <a:spAutoFit/>
          </a:bodyPr>
          <a:lstStyle/>
          <a:p>
            <a:pPr algn="just"/>
            <a:r>
              <a:rPr lang="it-IT" sz="2000" dirty="0">
                <a:latin typeface="Arial" panose="020B0604020202020204" pitchFamily="34" charset="0"/>
                <a:cs typeface="Arial" panose="020B0604020202020204" pitchFamily="34" charset="0"/>
              </a:rPr>
              <a:t>Nell’ambito della sorveglianza dinamica </a:t>
            </a:r>
            <a:r>
              <a:rPr lang="it-IT" sz="2000" b="1" dirty="0">
                <a:latin typeface="Arial" panose="020B0604020202020204" pitchFamily="34" charset="0"/>
                <a:cs typeface="Arial" panose="020B0604020202020204" pitchFamily="34" charset="0"/>
              </a:rPr>
              <a:t>la realizzazione delle UU.OO. assume una fondamentale importanza</a:t>
            </a:r>
            <a:r>
              <a:rPr lang="it-IT" sz="2000" dirty="0">
                <a:latin typeface="Arial" panose="020B0604020202020204" pitchFamily="34" charset="0"/>
                <a:cs typeface="Arial" panose="020B0604020202020204" pitchFamily="34" charset="0"/>
              </a:rPr>
              <a:t>.</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Per U.O. deve intendersi quale </a:t>
            </a:r>
            <a:r>
              <a:rPr lang="it-IT" sz="2000" b="1" dirty="0">
                <a:latin typeface="Arial" panose="020B0604020202020204" pitchFamily="34" charset="0"/>
                <a:cs typeface="Arial" panose="020B0604020202020204" pitchFamily="34" charset="0"/>
              </a:rPr>
              <a:t>complesso funzionale finalizzato ad assicurare</a:t>
            </a:r>
            <a:r>
              <a:rPr lang="it-IT" sz="2000" dirty="0">
                <a:latin typeface="Arial" panose="020B0604020202020204" pitchFamily="34" charset="0"/>
                <a:cs typeface="Arial" panose="020B0604020202020204" pitchFamily="34" charset="0"/>
              </a:rPr>
              <a:t>, attraverso un sistema organizzativo decentrato, </a:t>
            </a:r>
            <a:r>
              <a:rPr lang="it-IT" sz="2000" b="1" dirty="0">
                <a:latin typeface="Arial" panose="020B0604020202020204" pitchFamily="34" charset="0"/>
                <a:cs typeface="Arial" panose="020B0604020202020204" pitchFamily="34" charset="0"/>
              </a:rPr>
              <a:t>un impiego delle risorse umane razionale ed efficiente nel perseguimento degli obbiettivi assegnati</a:t>
            </a:r>
            <a:r>
              <a:rPr lang="it-IT" sz="2000" dirty="0">
                <a:latin typeface="Arial" panose="020B0604020202020204" pitchFamily="34" charset="0"/>
                <a:cs typeface="Arial" panose="020B0604020202020204" pitchFamily="34" charset="0"/>
              </a:rPr>
              <a:t>.   </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Le UU.OO. sono disciplinate dall’</a:t>
            </a:r>
            <a:r>
              <a:rPr lang="it-IT" sz="2000" b="1" dirty="0">
                <a:latin typeface="Arial" panose="020B0604020202020204" pitchFamily="34" charset="0"/>
                <a:cs typeface="Arial" panose="020B0604020202020204" pitchFamily="34" charset="0"/>
              </a:rPr>
              <a:t>art. 33 D.P.R. 15 febbraio 1999, n. 82 </a:t>
            </a:r>
            <a:r>
              <a:rPr lang="it-IT" sz="2000" dirty="0">
                <a:latin typeface="Arial" panose="020B0604020202020204" pitchFamily="34" charset="0"/>
                <a:cs typeface="Arial" panose="020B0604020202020204" pitchFamily="34" charset="0"/>
              </a:rPr>
              <a:t>recante il </a:t>
            </a:r>
            <a:r>
              <a:rPr lang="it-IT" sz="2000" b="1" dirty="0">
                <a:latin typeface="Arial" panose="020B0604020202020204" pitchFamily="34" charset="0"/>
                <a:cs typeface="Arial" panose="020B0604020202020204" pitchFamily="34" charset="0"/>
              </a:rPr>
              <a:t>Regolamento del Corpo</a:t>
            </a:r>
            <a:r>
              <a:rPr lang="it-IT" sz="2000" dirty="0">
                <a:latin typeface="Arial" panose="020B0604020202020204" pitchFamily="34" charset="0"/>
                <a:cs typeface="Arial" panose="020B0604020202020204" pitchFamily="34" charset="0"/>
              </a:rPr>
              <a:t> che è, quindi, funzionale all’organizzazione di un modello organizzativo in grado di realizzare gli obiettivi generali dell’istituto proprio attraverso le singole  UU.OO.</a:t>
            </a:r>
          </a:p>
          <a:p>
            <a:pPr algn="just"/>
            <a:endParaRPr lang="it-IT" sz="2000" dirty="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424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47</a:t>
            </a:fld>
            <a:endParaRPr lang="it-IT"/>
          </a:p>
        </p:txBody>
      </p:sp>
      <p:sp>
        <p:nvSpPr>
          <p:cNvPr id="3" name="Rettangolo 2"/>
          <p:cNvSpPr/>
          <p:nvPr/>
        </p:nvSpPr>
        <p:spPr>
          <a:xfrm>
            <a:off x="579120" y="678329"/>
            <a:ext cx="11140440" cy="5909310"/>
          </a:xfrm>
          <a:prstGeom prst="rect">
            <a:avLst/>
          </a:prstGeom>
        </p:spPr>
        <p:txBody>
          <a:bodyPr wrap="square">
            <a:spAutoFit/>
          </a:bodyPr>
          <a:lstStyle/>
          <a:p>
            <a:pPr algn="ctr"/>
            <a:r>
              <a:rPr lang="it-IT" sz="2000" b="1" dirty="0">
                <a:latin typeface="Arial" panose="020B0604020202020204" pitchFamily="34" charset="0"/>
                <a:cs typeface="Arial" panose="020B0604020202020204" pitchFamily="34" charset="0"/>
              </a:rPr>
              <a:t>Art. 33 D.P.R. n.82/1999 </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1. Nell'ambito del reparto sono organizzate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che comprendono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posti di servizio, in ragione della natura delle funzioni e dei compiti da svolgere. In relazione al numero dei componenti o alla specifica rilevanza dei compiti svolti, ad esse </a:t>
            </a:r>
            <a:r>
              <a:rPr lang="it-IT" dirty="0" err="1">
                <a:latin typeface="Arial" panose="020B0604020202020204" pitchFamily="34" charset="0"/>
                <a:cs typeface="Arial" panose="020B0604020202020204" pitchFamily="34" charset="0"/>
              </a:rPr>
              <a:t>e'</a:t>
            </a:r>
            <a:r>
              <a:rPr lang="it-IT" dirty="0">
                <a:latin typeface="Arial" panose="020B0604020202020204" pitchFamily="34" charset="0"/>
                <a:cs typeface="Arial" panose="020B0604020202020204" pitchFamily="34" charset="0"/>
              </a:rPr>
              <a:t> preposto personale dei ruoli dei sovrintendenti e degli ispettori, secondo quanto stabilito dall'articolo 14 della legge 15 dicembre 1990, n. 395 e dagli articoli 15, commi 3 e 4, e 23, comma 2, del decreto legislativo 30 ottobre 1992, n. 443. Il coordinamento di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essere affidato ad appartenenti al ruolo degli ispettori o dei sovrintendenti, secondo le rispettive competenze in base alle norme sopraindicate. </a:t>
            </a:r>
          </a:p>
          <a:p>
            <a:pPr algn="just"/>
            <a:r>
              <a:rPr lang="it-IT" dirty="0">
                <a:latin typeface="Arial" panose="020B0604020202020204" pitchFamily="34" charset="0"/>
                <a:cs typeface="Arial" panose="020B0604020202020204" pitchFamily="34" charset="0"/>
              </a:rPr>
              <a:t>2. Le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comprendono uno o </a:t>
            </a:r>
            <a:r>
              <a:rPr lang="it-IT" dirty="0" err="1">
                <a:latin typeface="Arial" panose="020B0604020202020204" pitchFamily="34" charset="0"/>
                <a:cs typeface="Arial" panose="020B0604020202020204" pitchFamily="34" charset="0"/>
              </a:rPr>
              <a:t>piu'</a:t>
            </a:r>
            <a:r>
              <a:rPr lang="it-IT" dirty="0">
                <a:latin typeface="Arial" panose="020B0604020202020204" pitchFamily="34" charset="0"/>
                <a:cs typeface="Arial" panose="020B0604020202020204" pitchFamily="34" charset="0"/>
              </a:rPr>
              <a:t> complessi funzionali concernenti, principalmente: </a:t>
            </a:r>
          </a:p>
          <a:p>
            <a:pPr marL="342900" indent="-342900" algn="just">
              <a:buAutoNum type="alphaLcParenR"/>
            </a:pPr>
            <a:r>
              <a:rPr lang="it-IT" dirty="0">
                <a:latin typeface="Arial" panose="020B0604020202020204" pitchFamily="34" charset="0"/>
                <a:cs typeface="Arial" panose="020B0604020202020204" pitchFamily="34" charset="0"/>
              </a:rPr>
              <a:t>la predisposizione dei turni di servizio; </a:t>
            </a:r>
          </a:p>
          <a:p>
            <a:pPr marL="342900" indent="-342900" algn="just">
              <a:buAutoNum type="alphaLcParenR"/>
            </a:pPr>
            <a:r>
              <a:rPr lang="it-IT" dirty="0">
                <a:latin typeface="Arial" panose="020B0604020202020204" pitchFamily="34" charset="0"/>
                <a:cs typeface="Arial" panose="020B0604020202020204" pitchFamily="34" charset="0"/>
              </a:rPr>
              <a:t>l'ordine e la sicurezza, ivi compresa la vigilanza armata; </a:t>
            </a:r>
          </a:p>
          <a:p>
            <a:pPr marL="342900" indent="-342900" algn="just">
              <a:buAutoNum type="alphaLcParenR"/>
            </a:pPr>
            <a:r>
              <a:rPr lang="it-IT" dirty="0">
                <a:latin typeface="Arial" panose="020B0604020202020204" pitchFamily="34" charset="0"/>
                <a:cs typeface="Arial" panose="020B0604020202020204" pitchFamily="34" charset="0"/>
              </a:rPr>
              <a:t>la ricezione e la dimissione dei detenuti e degli internati ed altri adempimenti connessi, </a:t>
            </a:r>
            <a:r>
              <a:rPr lang="it-IT" dirty="0" err="1">
                <a:latin typeface="Arial" panose="020B0604020202020204" pitchFamily="34" charset="0"/>
                <a:cs typeface="Arial" panose="020B0604020202020204" pitchFamily="34" charset="0"/>
              </a:rPr>
              <a:t>nonche</a:t>
            </a:r>
            <a:r>
              <a:rPr lang="it-IT" dirty="0">
                <a:latin typeface="Arial" panose="020B0604020202020204" pitchFamily="34" charset="0"/>
                <a:cs typeface="Arial" panose="020B0604020202020204" pitchFamily="34" charset="0"/>
              </a:rPr>
              <a:t>' comunicazioni informatiche e successivi aggiornamenti; </a:t>
            </a:r>
          </a:p>
          <a:p>
            <a:pPr marL="342900" indent="-342900" algn="just">
              <a:buAutoNum type="alphaLcParenR"/>
            </a:pPr>
            <a:r>
              <a:rPr lang="it-IT" dirty="0">
                <a:latin typeface="Arial" panose="020B0604020202020204" pitchFamily="34" charset="0"/>
                <a:cs typeface="Arial" panose="020B0604020202020204" pitchFamily="34" charset="0"/>
              </a:rPr>
              <a:t>le traduzioni dei detenuti e degli internati ed il piantonamento dei medesimi quando sono ricoverati in luoghi esterni di cura; </a:t>
            </a:r>
          </a:p>
          <a:p>
            <a:pPr marL="342900" indent="-342900" algn="just">
              <a:buAutoNum type="alphaLcParenR"/>
            </a:pPr>
            <a:r>
              <a:rPr lang="it-IT" dirty="0">
                <a:latin typeface="Arial" panose="020B0604020202020204" pitchFamily="34" charset="0"/>
                <a:cs typeface="Arial" panose="020B0604020202020204" pitchFamily="34" charset="0"/>
              </a:rPr>
              <a:t>l'armamento, l'equipaggiamento, il vestiario uniforme del personale del Corpo di polizia penitenziaria; </a:t>
            </a:r>
          </a:p>
          <a:p>
            <a:pPr marL="342900" indent="-342900" algn="just">
              <a:buAutoNum type="alphaLcParenR"/>
            </a:pPr>
            <a:r>
              <a:rPr lang="it-IT" dirty="0">
                <a:latin typeface="Arial" panose="020B0604020202020204" pitchFamily="34" charset="0"/>
                <a:cs typeface="Arial" panose="020B0604020202020204" pitchFamily="34" charset="0"/>
              </a:rPr>
              <a:t>i mezzi di trasporto del Corpo di polizia penitenziaria.</a:t>
            </a:r>
          </a:p>
          <a:p>
            <a:pPr algn="just"/>
            <a:r>
              <a:rPr lang="it-IT" dirty="0">
                <a:latin typeface="Arial" panose="020B0604020202020204" pitchFamily="34" charset="0"/>
                <a:cs typeface="Arial" panose="020B0604020202020204" pitchFamily="34" charset="0"/>
              </a:rPr>
              <a:t>3. Le </a:t>
            </a:r>
            <a:r>
              <a:rPr lang="it-IT" dirty="0" err="1">
                <a:latin typeface="Arial" panose="020B0604020202020204" pitchFamily="34" charset="0"/>
                <a:cs typeface="Arial" panose="020B0604020202020204" pitchFamily="34" charset="0"/>
              </a:rPr>
              <a:t>unita'</a:t>
            </a:r>
            <a:r>
              <a:rPr lang="it-IT" dirty="0">
                <a:latin typeface="Arial" panose="020B0604020202020204" pitchFamily="34" charset="0"/>
                <a:cs typeface="Arial" panose="020B0604020202020204" pitchFamily="34" charset="0"/>
              </a:rPr>
              <a:t> operative sono definite con provvedimento motivato del direttore dell'istituto o servizio penitenziario, scuola o istituto di istruzione, acquisito il parere del comandante del reparto ovvero su proposta dello stesso. Tale proposta </a:t>
            </a:r>
            <a:r>
              <a:rPr lang="it-IT" dirty="0" err="1">
                <a:latin typeface="Arial" panose="020B0604020202020204" pitchFamily="34" charset="0"/>
                <a:cs typeface="Arial" panose="020B0604020202020204" pitchFamily="34" charset="0"/>
              </a:rPr>
              <a:t>puo'</a:t>
            </a:r>
            <a:r>
              <a:rPr lang="it-IT" dirty="0">
                <a:latin typeface="Arial" panose="020B0604020202020204" pitchFamily="34" charset="0"/>
                <a:cs typeface="Arial" panose="020B0604020202020204" pitchFamily="34" charset="0"/>
              </a:rPr>
              <a:t> essere respinta dal direttore con provvedimento motivato.</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300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48</a:t>
            </a:fld>
            <a:endParaRPr lang="it-IT"/>
          </a:p>
        </p:txBody>
      </p:sp>
      <p:sp>
        <p:nvSpPr>
          <p:cNvPr id="4" name="Rettangolo 3"/>
          <p:cNvSpPr/>
          <p:nvPr/>
        </p:nvSpPr>
        <p:spPr>
          <a:xfrm>
            <a:off x="914400" y="942757"/>
            <a:ext cx="10149840" cy="3539430"/>
          </a:xfrm>
          <a:prstGeom prst="rect">
            <a:avLst/>
          </a:prstGeom>
        </p:spPr>
        <p:txBody>
          <a:bodyPr wrap="square">
            <a:spAutoFit/>
          </a:bodyPr>
          <a:lstStyle/>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La «sorveglianza» passa da una </a:t>
            </a:r>
            <a:r>
              <a:rPr lang="it-IT" sz="2200" b="1" dirty="0">
                <a:latin typeface="Arial" panose="020B0604020202020204" pitchFamily="34" charset="0"/>
                <a:cs typeface="Arial" panose="020B0604020202020204" pitchFamily="34" charset="0"/>
              </a:rPr>
              <a:t>sorveglianza «passiva»</a:t>
            </a:r>
            <a:r>
              <a:rPr lang="it-IT" sz="2000" dirty="0">
                <a:latin typeface="Arial" panose="020B0604020202020204" pitchFamily="34" charset="0"/>
                <a:cs typeface="Arial" panose="020B0604020202020204" pitchFamily="34" charset="0"/>
              </a:rPr>
              <a:t>, fondata sul mero controllo dei corpi ad una </a:t>
            </a:r>
            <a:r>
              <a:rPr lang="it-IT" sz="2200" b="1" dirty="0">
                <a:latin typeface="Arial" panose="020B0604020202020204" pitchFamily="34" charset="0"/>
                <a:cs typeface="Arial" panose="020B0604020202020204" pitchFamily="34" charset="0"/>
              </a:rPr>
              <a:t>sorveglianza «attiva»</a:t>
            </a:r>
            <a:r>
              <a:rPr lang="it-IT" sz="2000" dirty="0">
                <a:latin typeface="Arial" panose="020B0604020202020204" pitchFamily="34" charset="0"/>
                <a:cs typeface="Arial" panose="020B0604020202020204" pitchFamily="34" charset="0"/>
              </a:rPr>
              <a:t>, fondata sulla </a:t>
            </a:r>
            <a:r>
              <a:rPr lang="it-IT" sz="2000" b="1" i="1" dirty="0">
                <a:latin typeface="Arial" panose="020B0604020202020204" pitchFamily="34" charset="0"/>
                <a:cs typeface="Arial" panose="020B0604020202020204" pitchFamily="34" charset="0"/>
              </a:rPr>
              <a:t>conoscenza degli uomini</a:t>
            </a:r>
            <a:r>
              <a:rPr lang="it-IT" sz="2000" dirty="0">
                <a:latin typeface="Arial" panose="020B0604020202020204" pitchFamily="34" charset="0"/>
                <a:cs typeface="Arial" panose="020B0604020202020204" pitchFamily="34" charset="0"/>
              </a:rPr>
              <a:t>.</a:t>
            </a:r>
            <a:r>
              <a:rPr lang="it-IT" sz="2000" b="1" i="1" dirty="0">
                <a:latin typeface="Arial" panose="020B0604020202020204" pitchFamily="34" charset="0"/>
                <a:cs typeface="Arial" panose="020B0604020202020204" pitchFamily="34" charset="0"/>
              </a:rPr>
              <a:t> </a:t>
            </a:r>
          </a:p>
          <a:p>
            <a:pPr algn="just"/>
            <a:endParaRPr lang="it-IT" sz="2000" b="1" i="1"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Tale sistema di sorveglianza, muovendo da un’iniziale fase di accoglienza e di studio dei comportamenti, delle modalità di relazione, delle capacità di ambientamento del singolo, si evolve nell’individuazione del </a:t>
            </a:r>
            <a:r>
              <a:rPr lang="it-IT" sz="2000" b="1" dirty="0">
                <a:latin typeface="Arial" panose="020B0604020202020204" pitchFamily="34" charset="0"/>
                <a:cs typeface="Arial" panose="020B0604020202020204" pitchFamily="34" charset="0"/>
              </a:rPr>
              <a:t>modello di intervento </a:t>
            </a:r>
            <a:r>
              <a:rPr lang="it-IT" sz="2000" b="1" dirty="0" err="1">
                <a:latin typeface="Arial" panose="020B0604020202020204" pitchFamily="34" charset="0"/>
                <a:cs typeface="Arial" panose="020B0604020202020204" pitchFamily="34" charset="0"/>
              </a:rPr>
              <a:t>trattamentale</a:t>
            </a:r>
            <a:r>
              <a:rPr lang="it-IT" sz="2000" b="1" dirty="0">
                <a:latin typeface="Arial" panose="020B0604020202020204" pitchFamily="34" charset="0"/>
                <a:cs typeface="Arial" panose="020B0604020202020204" pitchFamily="34" charset="0"/>
              </a:rPr>
              <a:t> e securitario</a:t>
            </a:r>
            <a:r>
              <a:rPr lang="it-IT" sz="2000" dirty="0">
                <a:latin typeface="Arial" panose="020B0604020202020204" pitchFamily="34" charset="0"/>
                <a:cs typeface="Arial" panose="020B0604020202020204" pitchFamily="34" charset="0"/>
              </a:rPr>
              <a:t> più consono alle caratteristiche del detenuto, assegnandolo in ragione di queste, in sezioni detentive adeguate, che potranno avere un regime ordinario o aperto.</a:t>
            </a:r>
          </a:p>
          <a:p>
            <a:pPr algn="just"/>
            <a:endParaRPr lang="it-IT"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051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49</a:t>
            </a:fld>
            <a:endParaRPr lang="it-IT"/>
          </a:p>
        </p:txBody>
      </p:sp>
      <p:sp>
        <p:nvSpPr>
          <p:cNvPr id="3" name="Rettangolo 2"/>
          <p:cNvSpPr/>
          <p:nvPr/>
        </p:nvSpPr>
        <p:spPr>
          <a:xfrm>
            <a:off x="335280" y="591741"/>
            <a:ext cx="11292840" cy="5016758"/>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L’attività </a:t>
            </a:r>
            <a:r>
              <a:rPr lang="it-IT" sz="2000" dirty="0" err="1">
                <a:latin typeface="Arial" panose="020B0604020202020204" pitchFamily="34" charset="0"/>
                <a:cs typeface="Arial" panose="020B0604020202020204" pitchFamily="34" charset="0"/>
              </a:rPr>
              <a:t>trattamentale</a:t>
            </a:r>
            <a:r>
              <a:rPr lang="it-IT" sz="2000" dirty="0">
                <a:latin typeface="Arial" panose="020B0604020202020204" pitchFamily="34" charset="0"/>
                <a:cs typeface="Arial" panose="020B0604020202020204" pitchFamily="34" charset="0"/>
              </a:rPr>
              <a:t> dovrà essere assicurata a tutti i detenuti indipendentemente dal regime in cui sono inseriti:</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nelle </a:t>
            </a:r>
            <a:r>
              <a:rPr lang="it-IT" sz="2000" b="1" dirty="0">
                <a:latin typeface="Arial" panose="020B0604020202020204" pitchFamily="34" charset="0"/>
                <a:cs typeface="Arial" panose="020B0604020202020204" pitchFamily="34" charset="0"/>
              </a:rPr>
              <a:t>sezioni</a:t>
            </a:r>
            <a:r>
              <a:rPr lang="it-IT" sz="2000" dirty="0">
                <a:latin typeface="Arial" panose="020B0604020202020204" pitchFamily="34" charset="0"/>
                <a:cs typeface="Arial" panose="020B0604020202020204" pitchFamily="34" charset="0"/>
              </a:rPr>
              <a:t> usualmente definite come </a:t>
            </a:r>
            <a:r>
              <a:rPr lang="it-IT" sz="2000" b="1" dirty="0">
                <a:latin typeface="Arial" panose="020B0604020202020204" pitchFamily="34" charset="0"/>
                <a:cs typeface="Arial" panose="020B0604020202020204" pitchFamily="34" charset="0"/>
              </a:rPr>
              <a:t>chiuse / ordinarie</a:t>
            </a:r>
            <a:r>
              <a:rPr lang="it-IT" sz="2000" dirty="0">
                <a:latin typeface="Arial" panose="020B0604020202020204" pitchFamily="34" charset="0"/>
                <a:cs typeface="Arial" panose="020B0604020202020204" pitchFamily="34" charset="0"/>
              </a:rPr>
              <a:t>, le stanze detentive sono aperte in ragione dell’accesso alle attività comuni (socialità, passeggi, attività, ecc.) che dovranno essere potenziate nella massima misura possibile;</a:t>
            </a:r>
          </a:p>
          <a:p>
            <a:pPr marL="342900" indent="-342900" algn="just">
              <a:buFont typeface="Arial" panose="020B0604020202020204" pitchFamily="34" charset="0"/>
              <a:buChar char="•"/>
            </a:pPr>
            <a:r>
              <a:rPr lang="it-IT" sz="2000" dirty="0">
                <a:latin typeface="Arial" panose="020B0604020202020204" pitchFamily="34" charset="0"/>
                <a:cs typeface="Arial" panose="020B0604020202020204" pitchFamily="34" charset="0"/>
              </a:rPr>
              <a:t>nelle </a:t>
            </a:r>
            <a:r>
              <a:rPr lang="it-IT" sz="2000" b="1" dirty="0">
                <a:latin typeface="Arial" panose="020B0604020202020204" pitchFamily="34" charset="0"/>
                <a:cs typeface="Arial" panose="020B0604020202020204" pitchFamily="34" charset="0"/>
              </a:rPr>
              <a:t>sezioni a regime aperto</a:t>
            </a:r>
            <a:r>
              <a:rPr lang="it-IT" sz="2000" dirty="0">
                <a:latin typeface="Arial" panose="020B0604020202020204" pitchFamily="34" charset="0"/>
                <a:cs typeface="Arial" panose="020B0604020202020204" pitchFamily="34" charset="0"/>
              </a:rPr>
              <a:t> deve essere garantita l’apertura delle stanze detentive e la fruizione di spazi comuni almeno </a:t>
            </a:r>
            <a:r>
              <a:rPr lang="it-IT" sz="2000" b="1" dirty="0">
                <a:latin typeface="Arial" panose="020B0604020202020204" pitchFamily="34" charset="0"/>
                <a:cs typeface="Arial" panose="020B0604020202020204" pitchFamily="34" charset="0"/>
              </a:rPr>
              <a:t>dalle ore 08.00 alle ore 20.00</a:t>
            </a:r>
            <a:r>
              <a:rPr lang="it-IT" sz="2000" dirty="0">
                <a:latin typeface="Arial" panose="020B0604020202020204" pitchFamily="34" charset="0"/>
                <a:cs typeface="Arial" panose="020B0604020202020204" pitchFamily="34" charset="0"/>
              </a:rPr>
              <a:t>, ricorrendo ad un modello di sorveglianza adeguato che eviti chiusure intermedie non necessarie (es. per conta e passaggio consegne).</a:t>
            </a:r>
          </a:p>
          <a:p>
            <a:pPr marL="342900" indent="-342900" algn="just">
              <a:buFont typeface="Arial" panose="020B0604020202020204" pitchFamily="34" charset="0"/>
              <a:buChar char="•"/>
            </a:pPr>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Il modello di sorveglianza che si intende adottare dovrà tenere conto: </a:t>
            </a:r>
          </a:p>
          <a:p>
            <a:pPr marL="342900" indent="-342900" algn="just">
              <a:buFont typeface="Courier New" panose="02070309020205020404" pitchFamily="49" charset="0"/>
              <a:buChar char="o"/>
            </a:pPr>
            <a:r>
              <a:rPr lang="it-IT" sz="2000" dirty="0">
                <a:latin typeface="Arial" panose="020B0604020202020204" pitchFamily="34" charset="0"/>
                <a:cs typeface="Arial" panose="020B0604020202020204" pitchFamily="34" charset="0"/>
              </a:rPr>
              <a:t>della tipologia detentiva individuata per i singoli reparti / sezioni; </a:t>
            </a:r>
          </a:p>
          <a:p>
            <a:pPr marL="342900" indent="-342900" algn="just">
              <a:buFont typeface="Courier New" panose="02070309020205020404" pitchFamily="49" charset="0"/>
              <a:buChar char="o"/>
            </a:pPr>
            <a:r>
              <a:rPr lang="it-IT" sz="2000" dirty="0">
                <a:latin typeface="Arial" panose="020B0604020202020204" pitchFamily="34" charset="0"/>
                <a:cs typeface="Arial" panose="020B0604020202020204" pitchFamily="34" charset="0"/>
              </a:rPr>
              <a:t>dell’imprescindibile necessità di garantire la sicurezza, che è anche funzionale alla realizzazione del trattamento; </a:t>
            </a:r>
          </a:p>
          <a:p>
            <a:pPr marL="342900" indent="-342900" algn="just">
              <a:buFont typeface="Courier New" panose="02070309020205020404" pitchFamily="49" charset="0"/>
              <a:buChar char="o"/>
            </a:pPr>
            <a:r>
              <a:rPr lang="it-IT" sz="2000" dirty="0">
                <a:latin typeface="Arial" panose="020B0604020202020204" pitchFamily="34" charset="0"/>
                <a:cs typeface="Arial" panose="020B0604020202020204" pitchFamily="34" charset="0"/>
              </a:rPr>
              <a:t>dell’ottimizzazione dell’impiego delle risorse umani disponibili.</a:t>
            </a:r>
          </a:p>
          <a:p>
            <a:pPr algn="just"/>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42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2C95F37-8E1F-9B4D-95CC-BE8DE064387E}"/>
              </a:ext>
            </a:extLst>
          </p:cNvPr>
          <p:cNvSpPr>
            <a:spLocks noGrp="1"/>
          </p:cNvSpPr>
          <p:nvPr>
            <p:ph type="sldNum" sz="quarter" idx="12"/>
          </p:nvPr>
        </p:nvSpPr>
        <p:spPr/>
        <p:txBody>
          <a:bodyPr/>
          <a:lstStyle/>
          <a:p>
            <a:fld id="{923C5B90-DACC-E64C-ABE1-B1FC7B5DBA12}" type="slidenum">
              <a:rPr lang="it-IT" smtClean="0"/>
              <a:pPr/>
              <a:t>5</a:t>
            </a:fld>
            <a:endParaRPr lang="it-IT"/>
          </a:p>
        </p:txBody>
      </p:sp>
      <p:sp>
        <p:nvSpPr>
          <p:cNvPr id="3" name="Rettangolo 2">
            <a:extLst>
              <a:ext uri="{FF2B5EF4-FFF2-40B4-BE49-F238E27FC236}">
                <a16:creationId xmlns:a16="http://schemas.microsoft.com/office/drawing/2014/main" id="{8117CD96-DFAE-7C48-A882-217A5CF38146}"/>
              </a:ext>
            </a:extLst>
          </p:cNvPr>
          <p:cNvSpPr/>
          <p:nvPr/>
        </p:nvSpPr>
        <p:spPr>
          <a:xfrm>
            <a:off x="240889" y="404452"/>
            <a:ext cx="11710219" cy="6247864"/>
          </a:xfrm>
          <a:prstGeom prst="rect">
            <a:avLst/>
          </a:prstGeom>
        </p:spPr>
        <p:txBody>
          <a:bodyPr wrap="square">
            <a:spAutoFit/>
          </a:bodyPr>
          <a:lstStyle/>
          <a:p>
            <a:pPr algn="just"/>
            <a:r>
              <a:rPr lang="it-IT" sz="2200" b="1" i="1" dirty="0">
                <a:latin typeface="Arial" panose="020B0604020202020204" pitchFamily="34" charset="0"/>
                <a:cs typeface="Arial" panose="020B0604020202020204" pitchFamily="34" charset="0"/>
              </a:rPr>
              <a:t>Art. 1 Legge 26 luglio 1975, n. 354 (Ordinamento Penitenziario) </a:t>
            </a:r>
          </a:p>
          <a:p>
            <a:pPr algn="ctr"/>
            <a:endParaRPr lang="it-IT" sz="2200" b="1" i="1"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Il trattamento penitenziario deve essere conforme ad umanità e deve assicurare il rispetto della dignità della persona. Il trattamento è improntato ad assoluta imparzialità, senza discriminazioni in ordine a nazionalità, razza e condizioni economiche e sociali, a opinioni politiche e a credenze religiose. </a:t>
            </a:r>
          </a:p>
          <a:p>
            <a:pPr algn="just"/>
            <a:endParaRPr lang="it-IT" sz="2000" i="1" dirty="0">
              <a:latin typeface="Arial" panose="020B0604020202020204" pitchFamily="34" charset="0"/>
              <a:cs typeface="Arial" panose="020B0604020202020204" pitchFamily="34" charset="0"/>
            </a:endParaRPr>
          </a:p>
          <a:p>
            <a:pPr algn="just"/>
            <a:r>
              <a:rPr lang="it-IT" sz="2000" i="1" dirty="0">
                <a:latin typeface="Arial" panose="020B0604020202020204" pitchFamily="34" charset="0"/>
                <a:cs typeface="Arial" panose="020B0604020202020204" pitchFamily="34" charset="0"/>
              </a:rPr>
              <a:t>Negli istituti devono essere mantenuti l'ordine e la disciplina</a:t>
            </a:r>
            <a:r>
              <a:rPr lang="it-IT" sz="2000" dirty="0">
                <a:latin typeface="Arial" panose="020B0604020202020204" pitchFamily="34" charset="0"/>
                <a:cs typeface="Arial" panose="020B0604020202020204" pitchFamily="34" charset="0"/>
              </a:rPr>
              <a:t>. </a:t>
            </a:r>
          </a:p>
          <a:p>
            <a:pPr algn="just"/>
            <a:endParaRPr lang="it-IT" dirty="0">
              <a:latin typeface="Arial" panose="020B0604020202020204" pitchFamily="34" charset="0"/>
              <a:cs typeface="Arial" panose="020B0604020202020204" pitchFamily="34" charset="0"/>
            </a:endParaRPr>
          </a:p>
          <a:p>
            <a:pPr algn="just"/>
            <a:r>
              <a:rPr lang="it-IT" dirty="0">
                <a:latin typeface="Arial" panose="020B0604020202020204" pitchFamily="34" charset="0"/>
                <a:cs typeface="Arial" panose="020B0604020202020204" pitchFamily="34" charset="0"/>
              </a:rPr>
              <a:t>Non possono essere adottate restrizioni non giustificabili con le esigenze predette o, nei confronti degli imputati, non indispensabili a fini giudiziari. I detenuti e gli internati sono chiamati o indicati con il loro nome. Il trattamento degli imputati deve essere rigorosamente informato al principio che essi non sono considerati colpevoli sino alla condanna definitiva. Nei confronti dei condannati e degli internati deve essere attuato un trattamento rieducativo che tenda, anche attraverso i contatti con l'ambiente esterno, al reinserimento sociale degli stessi. Il trattamento è attuato secondo un criterio di individualizzazione in rapporto alle specifiche condizioni dei soggetti. </a:t>
            </a:r>
          </a:p>
          <a:p>
            <a:pPr algn="just"/>
            <a:endParaRPr lang="it-IT" dirty="0">
              <a:latin typeface="Arial" panose="020B0604020202020204" pitchFamily="34" charset="0"/>
              <a:cs typeface="Arial" panose="020B0604020202020204" pitchFamily="34" charset="0"/>
            </a:endParaRPr>
          </a:p>
          <a:p>
            <a:pPr algn="ctr"/>
            <a:endParaRPr lang="it-IT" sz="2000" b="1" dirty="0">
              <a:latin typeface="Arial" panose="020B0604020202020204" pitchFamily="34" charset="0"/>
              <a:cs typeface="Arial" panose="020B0604020202020204" pitchFamily="34" charset="0"/>
            </a:endParaRPr>
          </a:p>
          <a:p>
            <a:pPr algn="ctr"/>
            <a:r>
              <a:rPr lang="it-IT" sz="2000" b="1" dirty="0">
                <a:latin typeface="Arial" panose="020B0604020202020204" pitchFamily="34" charset="0"/>
                <a:cs typeface="Arial" panose="020B0604020202020204" pitchFamily="34" charset="0"/>
              </a:rPr>
              <a:t>ISTITUTO PENITENZIARIO</a:t>
            </a:r>
          </a:p>
          <a:p>
            <a:pPr algn="ctr"/>
            <a:r>
              <a:rPr lang="it-IT" sz="2000" b="1" dirty="0">
                <a:latin typeface="Arial" panose="020B0604020202020204" pitchFamily="34" charset="0"/>
                <a:cs typeface="Arial" panose="020B0604020202020204" pitchFamily="34" charset="0"/>
              </a:rPr>
              <a:t> </a:t>
            </a:r>
            <a:endParaRPr lang="it-IT" sz="2000" dirty="0">
              <a:latin typeface="Arial" panose="020B0604020202020204" pitchFamily="34" charset="0"/>
              <a:cs typeface="Arial" panose="020B0604020202020204" pitchFamily="34" charset="0"/>
            </a:endParaRPr>
          </a:p>
          <a:p>
            <a:pPr algn="ctr"/>
            <a:r>
              <a:rPr lang="it-IT" b="1" dirty="0">
                <a:latin typeface="Arial" panose="020B0604020202020204" pitchFamily="34" charset="0"/>
                <a:cs typeface="Arial" panose="020B0604020202020204" pitchFamily="34" charset="0"/>
              </a:rPr>
              <a:t>Area Sicurezza = POLIZIA PENITENZIARIA </a:t>
            </a:r>
          </a:p>
          <a:p>
            <a:pPr algn="ctr"/>
            <a:endParaRPr lang="it-IT" sz="2000" dirty="0">
              <a:latin typeface="Arial" panose="020B0604020202020204" pitchFamily="34" charset="0"/>
              <a:cs typeface="Arial" panose="020B0604020202020204" pitchFamily="34" charset="0"/>
            </a:endParaRPr>
          </a:p>
          <a:p>
            <a:pPr algn="ctr"/>
            <a:r>
              <a:rPr lang="it-IT" dirty="0">
                <a:latin typeface="Arial" panose="020B0604020202020204" pitchFamily="34" charset="0"/>
                <a:cs typeface="Arial" panose="020B0604020202020204" pitchFamily="34" charset="0"/>
              </a:rPr>
              <a:t>Area Amministrativo - Area Contabile - Area Giuridico\Pedagogica - Servizio Sanitario</a:t>
            </a:r>
            <a:r>
              <a:rPr lang="it-IT" sz="2000" dirty="0">
                <a:latin typeface="Arial" panose="020B0604020202020204" pitchFamily="34" charset="0"/>
                <a:cs typeface="Arial" panose="020B0604020202020204" pitchFamily="34" charset="0"/>
              </a:rPr>
              <a:t> </a:t>
            </a:r>
            <a:endParaRPr lang="it-IT" sz="2000" dirty="0">
              <a:effectLst/>
              <a:latin typeface="Arial" panose="020B0604020202020204" pitchFamily="34" charset="0"/>
              <a:cs typeface="Arial" panose="020B0604020202020204" pitchFamily="34" charset="0"/>
            </a:endParaRPr>
          </a:p>
        </p:txBody>
      </p:sp>
      <p:sp>
        <p:nvSpPr>
          <p:cNvPr id="4" name="Freccia giù 3">
            <a:extLst>
              <a:ext uri="{FF2B5EF4-FFF2-40B4-BE49-F238E27FC236}">
                <a16:creationId xmlns:a16="http://schemas.microsoft.com/office/drawing/2014/main" id="{112592CA-9D6C-E34F-B6F8-C5704621CD78}"/>
              </a:ext>
            </a:extLst>
          </p:cNvPr>
          <p:cNvSpPr/>
          <p:nvPr/>
        </p:nvSpPr>
        <p:spPr>
          <a:xfrm>
            <a:off x="5830527" y="4582328"/>
            <a:ext cx="530942" cy="368710"/>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Mostrina 4">
            <a:extLst>
              <a:ext uri="{FF2B5EF4-FFF2-40B4-BE49-F238E27FC236}">
                <a16:creationId xmlns:a16="http://schemas.microsoft.com/office/drawing/2014/main" id="{8BBD69FB-3337-F147-91E9-2AC59DEB9897}"/>
              </a:ext>
            </a:extLst>
          </p:cNvPr>
          <p:cNvSpPr/>
          <p:nvPr/>
        </p:nvSpPr>
        <p:spPr>
          <a:xfrm>
            <a:off x="4040568" y="5087708"/>
            <a:ext cx="250722" cy="28021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Mostrina 5">
            <a:extLst>
              <a:ext uri="{FF2B5EF4-FFF2-40B4-BE49-F238E27FC236}">
                <a16:creationId xmlns:a16="http://schemas.microsoft.com/office/drawing/2014/main" id="{DB5F3B9E-C3C9-C545-9A47-E13C527A013B}"/>
              </a:ext>
            </a:extLst>
          </p:cNvPr>
          <p:cNvSpPr/>
          <p:nvPr/>
        </p:nvSpPr>
        <p:spPr>
          <a:xfrm>
            <a:off x="3329205" y="5668933"/>
            <a:ext cx="250722" cy="28021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Mostrina 6">
            <a:extLst>
              <a:ext uri="{FF2B5EF4-FFF2-40B4-BE49-F238E27FC236}">
                <a16:creationId xmlns:a16="http://schemas.microsoft.com/office/drawing/2014/main" id="{65E06BC8-308D-DD42-BE5D-F3D1338EE0B5}"/>
              </a:ext>
            </a:extLst>
          </p:cNvPr>
          <p:cNvSpPr/>
          <p:nvPr/>
        </p:nvSpPr>
        <p:spPr>
          <a:xfrm>
            <a:off x="1273277" y="6269169"/>
            <a:ext cx="250722" cy="280219"/>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6379517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F073BDF1-7443-CE49-9C82-075DE913288A}"/>
              </a:ext>
            </a:extLst>
          </p:cNvPr>
          <p:cNvSpPr>
            <a:spLocks noGrp="1"/>
          </p:cNvSpPr>
          <p:nvPr>
            <p:ph type="sldNum" sz="quarter" idx="12"/>
          </p:nvPr>
        </p:nvSpPr>
        <p:spPr/>
        <p:txBody>
          <a:bodyPr/>
          <a:lstStyle/>
          <a:p>
            <a:fld id="{923C5B90-DACC-E64C-ABE1-B1FC7B5DBA12}" type="slidenum">
              <a:rPr lang="it-IT" smtClean="0"/>
              <a:pPr/>
              <a:t>50</a:t>
            </a:fld>
            <a:endParaRPr lang="it-IT"/>
          </a:p>
        </p:txBody>
      </p:sp>
      <p:sp>
        <p:nvSpPr>
          <p:cNvPr id="3" name="CasellaDiTesto 2">
            <a:extLst>
              <a:ext uri="{FF2B5EF4-FFF2-40B4-BE49-F238E27FC236}">
                <a16:creationId xmlns:a16="http://schemas.microsoft.com/office/drawing/2014/main" id="{003EB885-DF71-824C-89DF-49751C0FEC0A}"/>
              </a:ext>
            </a:extLst>
          </p:cNvPr>
          <p:cNvSpPr txBox="1"/>
          <p:nvPr/>
        </p:nvSpPr>
        <p:spPr>
          <a:xfrm>
            <a:off x="250723" y="136525"/>
            <a:ext cx="11326762" cy="6001643"/>
          </a:xfrm>
          <a:prstGeom prst="rect">
            <a:avLst/>
          </a:prstGeom>
          <a:noFill/>
        </p:spPr>
        <p:txBody>
          <a:bodyPr wrap="square" rtlCol="0">
            <a:spAutoFit/>
          </a:bodyPr>
          <a:lstStyle/>
          <a:p>
            <a:pPr algn="just"/>
            <a:r>
              <a:rPr lang="it-IT" sz="2000" dirty="0">
                <a:latin typeface="Arial" panose="020B0604020202020204" pitchFamily="34" charset="0"/>
                <a:cs typeface="Arial" panose="020B0604020202020204" pitchFamily="34" charset="0"/>
              </a:rPr>
              <a:t>I diversi </a:t>
            </a:r>
            <a:r>
              <a:rPr lang="it-IT" sz="2200" b="1" dirty="0">
                <a:latin typeface="Arial" panose="020B0604020202020204" pitchFamily="34" charset="0"/>
                <a:cs typeface="Arial" panose="020B0604020202020204" pitchFamily="34" charset="0"/>
              </a:rPr>
              <a:t>modelli di sorveglianza</a:t>
            </a:r>
            <a:r>
              <a:rPr lang="it-IT" sz="2000" dirty="0">
                <a:latin typeface="Arial" panose="020B0604020202020204" pitchFamily="34" charset="0"/>
                <a:cs typeface="Arial" panose="020B0604020202020204" pitchFamily="34" charset="0"/>
              </a:rPr>
              <a:t>, possono essere così riepilogati:</a:t>
            </a:r>
          </a:p>
          <a:p>
            <a:pPr algn="just"/>
            <a:endParaRPr lang="it-IT"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it-IT" b="1" i="1" dirty="0">
                <a:latin typeface="Arial" panose="020B0604020202020204" pitchFamily="34" charset="0"/>
                <a:cs typeface="Arial" panose="020B0604020202020204" pitchFamily="34" charset="0"/>
              </a:rPr>
              <a:t>sorveglianza statica:</a:t>
            </a:r>
            <a:r>
              <a:rPr lang="it-IT" dirty="0">
                <a:latin typeface="Arial" panose="020B0604020202020204" pitchFamily="34" charset="0"/>
                <a:cs typeface="Arial" panose="020B0604020202020204" pitchFamily="34" charset="0"/>
              </a:rPr>
              <a:t> presenza fissa presso le sezioni detentive dell’unità di polizia penitenziaria;</a:t>
            </a:r>
          </a:p>
          <a:p>
            <a:pPr marL="342900" indent="-342900" algn="just">
              <a:buFont typeface="Arial" panose="020B0604020202020204" pitchFamily="34" charset="0"/>
              <a:buChar char="•"/>
            </a:pPr>
            <a:r>
              <a:rPr lang="it-IT" b="1" i="1" dirty="0">
                <a:latin typeface="Arial" panose="020B0604020202020204" pitchFamily="34" charset="0"/>
                <a:cs typeface="Arial" panose="020B0604020202020204" pitchFamily="34" charset="0"/>
              </a:rPr>
              <a:t>sorveglianza statica remota: </a:t>
            </a:r>
            <a:r>
              <a:rPr lang="it-IT" dirty="0">
                <a:latin typeface="Arial" panose="020B0604020202020204" pitchFamily="34" charset="0"/>
                <a:cs typeface="Arial" panose="020B0604020202020204" pitchFamily="34" charset="0"/>
              </a:rPr>
              <a:t>controllo a distanza delle sezioni detentive da parte di unità di polizia penitenziaria mediante posizionamento di telecamere visualizzate attraverso monitor;</a:t>
            </a:r>
          </a:p>
          <a:p>
            <a:pPr marL="342900" indent="-342900" algn="just">
              <a:buFont typeface="Arial" panose="020B0604020202020204" pitchFamily="34" charset="0"/>
              <a:buChar char="•"/>
            </a:pPr>
            <a:r>
              <a:rPr lang="it-IT" b="1" i="1" dirty="0">
                <a:latin typeface="Arial" panose="020B0604020202020204" pitchFamily="34" charset="0"/>
                <a:cs typeface="Arial" panose="020B0604020202020204" pitchFamily="34" charset="0"/>
              </a:rPr>
              <a:t>sorveglianza dinamica: </a:t>
            </a:r>
            <a:r>
              <a:rPr lang="it-IT" dirty="0">
                <a:latin typeface="Arial" panose="020B0604020202020204" pitchFamily="34" charset="0"/>
                <a:cs typeface="Arial" panose="020B0604020202020204" pitchFamily="34" charset="0"/>
              </a:rPr>
              <a:t>superamento del concetto di posto di servizio in postazione fissa presso le sezioni detentive, sostituite da postazioni interne ed esterne che assicurino il presidio di punti strategici e contestuale costituzione di pattuglie di polizia penitenziaria in grado di garantire all’interno il «governo del territorio», mediante interventi continui ma non predeterminati presso il luogo di soggiorno dei detenuti (sezioni, spazi di socialità e passeggi). </a:t>
            </a:r>
          </a:p>
          <a:p>
            <a:pPr marL="365125" algn="just"/>
            <a:r>
              <a:rPr lang="it-IT" dirty="0">
                <a:latin typeface="Arial" panose="020B0604020202020204" pitchFamily="34" charset="0"/>
                <a:cs typeface="Arial" panose="020B0604020202020204" pitchFamily="34" charset="0"/>
              </a:rPr>
              <a:t>In sostanza una modalità di vigilanza e di intervento da parte del personale di polizia penitenziaria in cui viene privilegiata la consapevole gestione degli spazi e delle regole interne piuttosto che l’accompagnamento ed il controllo diretto e costante  da parte del personale e che veda il potenziamento dei flussi informativi tra i diversi operatori che interagiscono nella quotidianità penitenziaria per raggiungere, in tutti i casi ove sia possibile, un modello di:</a:t>
            </a:r>
          </a:p>
          <a:p>
            <a:pPr marL="365125" indent="-342900" algn="just">
              <a:buFont typeface="Arial" panose="020B0604020202020204" pitchFamily="34" charset="0"/>
              <a:buChar char="•"/>
            </a:pPr>
            <a:r>
              <a:rPr lang="it-IT" b="1" i="1" dirty="0">
                <a:latin typeface="Arial" panose="020B0604020202020204" pitchFamily="34" charset="0"/>
                <a:cs typeface="Arial" panose="020B0604020202020204" pitchFamily="34" charset="0"/>
              </a:rPr>
              <a:t>sorveglianza dinamica integrata</a:t>
            </a:r>
            <a:r>
              <a:rPr lang="it-IT" dirty="0">
                <a:latin typeface="Arial" panose="020B0604020202020204" pitchFamily="34" charset="0"/>
                <a:cs typeface="Arial" panose="020B0604020202020204" pitchFamily="34" charset="0"/>
              </a:rPr>
              <a:t>: il principale modello d’intervento verso cui tendere in cui sia condiviso da tutti gli operatori il duplice mandato di sicurezza e trattamento proprio dell’amministrazione in cui lo scambio d’informazione tra operatori e l’incrocio costante e continuo dei dati costituisca l’ordinario modus operandi a fondamento delle scelte di intervento e dunque di individuazione del trattamento individualizzato che l’ordinamento penitenziario (art. 13) impone di adottare nei confronti delle persone detenute.</a:t>
            </a:r>
          </a:p>
        </p:txBody>
      </p:sp>
    </p:spTree>
    <p:extLst>
      <p:ext uri="{BB962C8B-B14F-4D97-AF65-F5344CB8AC3E}">
        <p14:creationId xmlns:p14="http://schemas.microsoft.com/office/powerpoint/2010/main" val="1649757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4E6F8157-E728-2B4D-8782-7F8541C3D945}"/>
              </a:ext>
            </a:extLst>
          </p:cNvPr>
          <p:cNvSpPr>
            <a:spLocks noGrp="1"/>
          </p:cNvSpPr>
          <p:nvPr>
            <p:ph type="sldNum" sz="quarter" idx="12"/>
          </p:nvPr>
        </p:nvSpPr>
        <p:spPr/>
        <p:txBody>
          <a:bodyPr/>
          <a:lstStyle/>
          <a:p>
            <a:fld id="{923C5B90-DACC-E64C-ABE1-B1FC7B5DBA12}" type="slidenum">
              <a:rPr lang="it-IT" smtClean="0"/>
              <a:pPr/>
              <a:t>51</a:t>
            </a:fld>
            <a:endParaRPr lang="it-IT"/>
          </a:p>
        </p:txBody>
      </p:sp>
      <p:sp>
        <p:nvSpPr>
          <p:cNvPr id="3" name="Rettangolo 2">
            <a:extLst>
              <a:ext uri="{FF2B5EF4-FFF2-40B4-BE49-F238E27FC236}">
                <a16:creationId xmlns:a16="http://schemas.microsoft.com/office/drawing/2014/main" id="{1A74F019-41FA-424E-AF8F-579407540ED1}"/>
              </a:ext>
            </a:extLst>
          </p:cNvPr>
          <p:cNvSpPr/>
          <p:nvPr/>
        </p:nvSpPr>
        <p:spPr>
          <a:xfrm>
            <a:off x="487680" y="280219"/>
            <a:ext cx="11155680" cy="6247864"/>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La </a:t>
            </a:r>
            <a:r>
              <a:rPr lang="it-IT" sz="2200" b="1" dirty="0">
                <a:latin typeface="Arial" panose="020B0604020202020204" pitchFamily="34" charset="0"/>
                <a:cs typeface="Arial" panose="020B0604020202020204" pitchFamily="34" charset="0"/>
              </a:rPr>
              <a:t>sorveglianza dinamica integrata</a:t>
            </a:r>
            <a:r>
              <a:rPr lang="it-IT" sz="2000" b="1" i="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è sinonimo di maggiore presenza tra i detenuti di tutto il personale, ivi compreso quello di polizia penitenziaria, cui si chiede di muoversi, all’interno delle sezioni e di tutti gli spazi ove la vita dei detenuti si svolge, rendendo viva e tangibile la propria presenza attraverso brevi colloqui, soffermandosi presso i gruppi osservando direttamente le dinamiche relazionali.</a:t>
            </a:r>
          </a:p>
          <a:p>
            <a:pPr algn="just"/>
            <a:r>
              <a:rPr lang="it-IT" sz="2000" dirty="0">
                <a:latin typeface="Arial" panose="020B0604020202020204" pitchFamily="34" charset="0"/>
                <a:cs typeface="Arial" panose="020B0604020202020204" pitchFamily="34" charset="0"/>
              </a:rPr>
              <a:t>Solo così si potrà perseguire la conoscenza del detenuto, modalità alla quale sono necessariamente chiamati a partecipare anche tutti gli operatori istituzionali e non (volontari, insegnati, sanitari, ecc.) ed in particolari i funzionali giuridico e pedagogici che dovranno essere spesso presenti nell’ambito delle sezioni detentive, integrando la loro presenza con quella degli operatori appartenenti al corpo di polizia penitenziaria. È soltanto tramite l’adozione di tale modello che può realizzarsi appieno il mandato dell’Amministrazione, in capo alla quale, è posto l’obbligo di garantire ai detenuti i diritti fondamentali e un trattamento rispondente alle finalità costituzionali della pena.</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L’attuazione della </a:t>
            </a:r>
            <a:r>
              <a:rPr lang="it-IT" sz="2000" b="1" dirty="0">
                <a:latin typeface="Arial" panose="020B0604020202020204" pitchFamily="34" charset="0"/>
                <a:cs typeface="Arial" panose="020B0604020202020204" pitchFamily="34" charset="0"/>
              </a:rPr>
              <a:t>sorveglianza dinamica integrata</a:t>
            </a:r>
            <a:r>
              <a:rPr lang="it-IT" sz="2000" dirty="0">
                <a:latin typeface="Arial" panose="020B0604020202020204" pitchFamily="34" charset="0"/>
                <a:cs typeface="Arial" panose="020B0604020202020204" pitchFamily="34" charset="0"/>
              </a:rPr>
              <a:t> si fonda su alcuni presupposti essenziali:</a:t>
            </a:r>
          </a:p>
          <a:p>
            <a:pPr marL="285750" indent="-285750" algn="just">
              <a:buFont typeface="Arial" panose="020B0604020202020204" pitchFamily="34" charset="0"/>
              <a:buChar char="•"/>
            </a:pPr>
            <a:r>
              <a:rPr lang="it-IT" sz="2000" dirty="0">
                <a:latin typeface="Arial" panose="020B0604020202020204" pitchFamily="34" charset="0"/>
                <a:cs typeface="Arial" panose="020B0604020202020204" pitchFamily="34" charset="0"/>
              </a:rPr>
              <a:t>la partecipazione attiva del detenuto attraverso un percorso di graduale responsabilizzazione;</a:t>
            </a:r>
          </a:p>
          <a:p>
            <a:pPr marL="285750" indent="-285750" algn="just">
              <a:buFont typeface="Arial" panose="020B0604020202020204" pitchFamily="34" charset="0"/>
              <a:buChar char="•"/>
            </a:pPr>
            <a:r>
              <a:rPr lang="it-IT" sz="2000" dirty="0">
                <a:latin typeface="Arial" panose="020B0604020202020204" pitchFamily="34" charset="0"/>
                <a:cs typeface="Arial" panose="020B0604020202020204" pitchFamily="34" charset="0"/>
              </a:rPr>
              <a:t>il superamento del limite perimetrale della stanza detentiva come luogo principale dell’esecuzione a favore degli spazi di socialità, di passeggio, di attività;</a:t>
            </a:r>
          </a:p>
          <a:p>
            <a:pPr marL="285750" indent="-285750" algn="just">
              <a:buFont typeface="Arial" panose="020B0604020202020204" pitchFamily="34" charset="0"/>
              <a:buChar char="•"/>
            </a:pPr>
            <a:r>
              <a:rPr lang="it-IT" sz="2000" dirty="0">
                <a:latin typeface="Arial" panose="020B0604020202020204" pitchFamily="34" charset="0"/>
                <a:cs typeface="Arial" panose="020B0604020202020204" pitchFamily="34" charset="0"/>
              </a:rPr>
              <a:t>l’ampia presenza / partecipazione di tutti gli operatori penitenziari alla quotidianità detentiva.</a:t>
            </a:r>
          </a:p>
          <a:p>
            <a:pPr algn="just"/>
            <a:endParaRPr lang="it-IT" dirty="0"/>
          </a:p>
        </p:txBody>
      </p:sp>
    </p:spTree>
    <p:extLst>
      <p:ext uri="{BB962C8B-B14F-4D97-AF65-F5344CB8AC3E}">
        <p14:creationId xmlns:p14="http://schemas.microsoft.com/office/powerpoint/2010/main" val="1445934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8A48164-678C-FC4F-963B-E459C5DECA7C}"/>
              </a:ext>
            </a:extLst>
          </p:cNvPr>
          <p:cNvSpPr>
            <a:spLocks noGrp="1"/>
          </p:cNvSpPr>
          <p:nvPr>
            <p:ph type="sldNum" sz="quarter" idx="12"/>
          </p:nvPr>
        </p:nvSpPr>
        <p:spPr/>
        <p:txBody>
          <a:bodyPr/>
          <a:lstStyle/>
          <a:p>
            <a:fld id="{923C5B90-DACC-E64C-ABE1-B1FC7B5DBA12}" type="slidenum">
              <a:rPr lang="it-IT" smtClean="0"/>
              <a:pPr/>
              <a:t>52</a:t>
            </a:fld>
            <a:endParaRPr lang="it-IT"/>
          </a:p>
        </p:txBody>
      </p:sp>
      <p:sp>
        <p:nvSpPr>
          <p:cNvPr id="3" name="Rettangolo 2">
            <a:extLst>
              <a:ext uri="{FF2B5EF4-FFF2-40B4-BE49-F238E27FC236}">
                <a16:creationId xmlns:a16="http://schemas.microsoft.com/office/drawing/2014/main" id="{7B8FC5C4-9919-5549-8B10-60070B196B12}"/>
              </a:ext>
            </a:extLst>
          </p:cNvPr>
          <p:cNvSpPr/>
          <p:nvPr/>
        </p:nvSpPr>
        <p:spPr>
          <a:xfrm>
            <a:off x="381000" y="136525"/>
            <a:ext cx="11384280" cy="5632311"/>
          </a:xfrm>
          <a:prstGeom prst="rect">
            <a:avLst/>
          </a:prstGeom>
        </p:spPr>
        <p:txBody>
          <a:bodyPr wrap="square">
            <a:spAutoFit/>
          </a:bodyPr>
          <a:lstStyle/>
          <a:p>
            <a:pPr algn="just"/>
            <a:endParaRPr lang="it-IT"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Condizione necessaria, al fine dell’inserimento del soggetto nelle sezioni / reparti aperti gestiti con il regime dinamico, è la sottoscrizione di un </a:t>
            </a:r>
            <a:r>
              <a:rPr lang="it-IT" sz="2200" b="1" dirty="0">
                <a:latin typeface="Arial" panose="020B0604020202020204" pitchFamily="34" charset="0"/>
                <a:cs typeface="Arial" panose="020B0604020202020204" pitchFamily="34" charset="0"/>
              </a:rPr>
              <a:t>patto c.d. di responsabilità</a:t>
            </a:r>
            <a:r>
              <a:rPr lang="it-IT" sz="2000" b="1" i="1"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la cui predisposizione, che vede il fondamentale coinvolgimento dell’equipe, richiede la necessaria conoscenza del soggetto.</a:t>
            </a:r>
          </a:p>
          <a:p>
            <a:pPr algn="just"/>
            <a:r>
              <a:rPr lang="it-IT" sz="2000" dirty="0">
                <a:latin typeface="Arial" panose="020B0604020202020204" pitchFamily="34" charset="0"/>
                <a:cs typeface="Arial" panose="020B0604020202020204" pitchFamily="34" charset="0"/>
              </a:rPr>
              <a:t>I detenuti devono pertanto essere coinvolti in un processo che li porti a saper gestire in modo autenticamente corretto le relazioni con i loro compagni e gli operatori e ad avere cura degli stessi spazi a loro disposizione.</a:t>
            </a:r>
          </a:p>
          <a:p>
            <a:pPr algn="just"/>
            <a:r>
              <a:rPr lang="it-IT" sz="2000" dirty="0">
                <a:latin typeface="Arial" panose="020B0604020202020204" pitchFamily="34" charset="0"/>
                <a:cs typeface="Arial" panose="020B0604020202020204" pitchFamily="34" charset="0"/>
              </a:rPr>
              <a:t>Il modello di sorveglianza dinamica integrata si poggia sulla </a:t>
            </a:r>
            <a:r>
              <a:rPr lang="it-IT" sz="2000" b="1" dirty="0">
                <a:latin typeface="Arial" panose="020B0604020202020204" pitchFamily="34" charset="0"/>
                <a:cs typeface="Arial" panose="020B0604020202020204" pitchFamily="34" charset="0"/>
              </a:rPr>
              <a:t>responsabilizzazione</a:t>
            </a:r>
            <a:r>
              <a:rPr lang="it-IT" sz="2000" dirty="0">
                <a:latin typeface="Arial" panose="020B0604020202020204" pitchFamily="34" charset="0"/>
                <a:cs typeface="Arial" panose="020B0604020202020204" pitchFamily="34" charset="0"/>
              </a:rPr>
              <a:t> dei detenuti senza la quale si rischia che i detenuti abbiano l’unica percezione  di vivere in un contesto privo di un’efficace vigilanza e si lascino andare a condotti regolari pericolosi per l’ordine e la sicurezza.</a:t>
            </a:r>
          </a:p>
          <a:p>
            <a:pPr algn="just"/>
            <a:r>
              <a:rPr lang="it-IT" sz="2000" dirty="0">
                <a:latin typeface="Arial" panose="020B0604020202020204" pitchFamily="34" charset="0"/>
                <a:cs typeface="Arial" panose="020B0604020202020204" pitchFamily="34" charset="0"/>
              </a:rPr>
              <a:t>Il comportamento dei singoli soggetti ammessi al regime aperto, attraverso la sottoscrizione di patto di responsabilità, sarà costantemente monitorato dall’equipe multidisciplinare/reparto che ha in carico il detenuto e sarà proprio tale equipe a individuare strategie nonché interventi che mirino a migliorare la capacità di autodeterminazione del singolo, che lo stimolino a partecipare attivamente alle iniziative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dandogli rimandi positivi/negativi su percorsi in atto, in modo che venga sempre rispettato il patto nell’ottica della strada a due sensi e di un progressivo evolversi del processo di responsabilizzazione sociale.</a:t>
            </a:r>
          </a:p>
        </p:txBody>
      </p:sp>
    </p:spTree>
    <p:extLst>
      <p:ext uri="{BB962C8B-B14F-4D97-AF65-F5344CB8AC3E}">
        <p14:creationId xmlns:p14="http://schemas.microsoft.com/office/powerpoint/2010/main" val="3375609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355D111-F6E4-AD46-ADEA-214E957F225D}"/>
              </a:ext>
            </a:extLst>
          </p:cNvPr>
          <p:cNvSpPr>
            <a:spLocks noGrp="1"/>
          </p:cNvSpPr>
          <p:nvPr>
            <p:ph type="sldNum" sz="quarter" idx="12"/>
          </p:nvPr>
        </p:nvSpPr>
        <p:spPr/>
        <p:txBody>
          <a:bodyPr/>
          <a:lstStyle/>
          <a:p>
            <a:fld id="{923C5B90-DACC-E64C-ABE1-B1FC7B5DBA12}" type="slidenum">
              <a:rPr lang="it-IT" smtClean="0"/>
              <a:pPr/>
              <a:t>53</a:t>
            </a:fld>
            <a:endParaRPr lang="it-IT"/>
          </a:p>
        </p:txBody>
      </p:sp>
      <p:sp>
        <p:nvSpPr>
          <p:cNvPr id="4" name="Rettangolo 3">
            <a:extLst>
              <a:ext uri="{FF2B5EF4-FFF2-40B4-BE49-F238E27FC236}">
                <a16:creationId xmlns:a16="http://schemas.microsoft.com/office/drawing/2014/main" id="{1442E86D-6B06-A145-82B4-B0676AEC87EA}"/>
              </a:ext>
            </a:extLst>
          </p:cNvPr>
          <p:cNvSpPr/>
          <p:nvPr/>
        </p:nvSpPr>
        <p:spPr>
          <a:xfrm>
            <a:off x="411479" y="96341"/>
            <a:ext cx="11224997" cy="4764381"/>
          </a:xfrm>
          <a:prstGeom prst="rect">
            <a:avLst/>
          </a:prstGeom>
        </p:spPr>
        <p:txBody>
          <a:bodyPr wrap="square">
            <a:spAutoFit/>
          </a:bodyPr>
          <a:lstStyle/>
          <a:p>
            <a:pPr algn="just">
              <a:lnSpc>
                <a:spcPct val="115000"/>
              </a:lnSpc>
              <a:spcAft>
                <a:spcPts val="0"/>
              </a:spcAft>
              <a:tabLst>
                <a:tab pos="1647825" algn="l"/>
              </a:tabLst>
            </a:pPr>
            <a:endParaRPr lang="it-IT" sz="2200" b="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200" b="1" dirty="0">
                <a:latin typeface="Arial" panose="020B0604020202020204" pitchFamily="34" charset="0"/>
                <a:ea typeface="Calibri" panose="020F0502020204030204" pitchFamily="34" charset="0"/>
                <a:cs typeface="Arial" panose="020B0604020202020204" pitchFamily="34" charset="0"/>
              </a:rPr>
              <a:t>CIRCOLARE DAP  del 23 ottobre 2015: Modalità di esecuzione della pena.</a:t>
            </a:r>
          </a:p>
          <a:p>
            <a:pPr algn="just">
              <a:lnSpc>
                <a:spcPct val="115000"/>
              </a:lnSpc>
              <a:spcAft>
                <a:spcPts val="0"/>
              </a:spcAft>
              <a:tabLst>
                <a:tab pos="1647825" algn="l"/>
              </a:tabLst>
            </a:pPr>
            <a:endParaRPr lang="it-IT" sz="2000" b="1" i="1"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Circolare del 2015 si inserisce nel percorso di definizione e innovazione delle modalità di esecuzione della pena e della custodia cautelare avviato tramite una serie di direttive a più riprese emanate.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In tal modo l’ Amministrazione centrale ha fornito un quadro interpretativo delle norme che delineano i concetti di trattamento penitenziario e rieducativo in relazione alle concrete modalità di svolgimento della vita penitenziaria.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Si è avviato un importante percorso innovativo che, coniugando gli obiettivi di sicurezza e trattamento, ha iniziato a definire nuovi modelli di gestione degli istituti penitenziari e di disciplina delle modalità </a:t>
            </a:r>
            <a:r>
              <a:rPr lang="it-IT" sz="2000" dirty="0" err="1">
                <a:latin typeface="Arial" panose="020B0604020202020204" pitchFamily="34" charset="0"/>
                <a:ea typeface="Calibri" panose="020F0502020204030204" pitchFamily="34" charset="0"/>
                <a:cs typeface="Arial" panose="020B0604020202020204" pitchFamily="34" charset="0"/>
              </a:rPr>
              <a:t>custodiali</a:t>
            </a:r>
            <a:r>
              <a:rPr lang="it-IT" sz="2000" dirty="0">
                <a:latin typeface="Arial" panose="020B0604020202020204" pitchFamily="34" charset="0"/>
                <a:ea typeface="Calibri" panose="020F0502020204030204" pitchFamily="34" charset="0"/>
                <a:cs typeface="Arial" panose="020B0604020202020204" pitchFamily="34" charset="0"/>
              </a:rPr>
              <a:t> dei reparti detentivi, consentendo un graduale </a:t>
            </a:r>
            <a:r>
              <a:rPr lang="it-IT" sz="2000" b="1" dirty="0">
                <a:latin typeface="Arial" panose="020B0604020202020204" pitchFamily="34" charset="0"/>
                <a:ea typeface="Calibri" panose="020F0502020204030204" pitchFamily="34" charset="0"/>
                <a:cs typeface="Arial" panose="020B0604020202020204" pitchFamily="34" charset="0"/>
              </a:rPr>
              <a:t>superamento del criterio di perimetrazione della vita penitenziaria all’interno della camera di pernottamento</a:t>
            </a:r>
            <a:r>
              <a:rPr lang="it-IT" sz="20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989821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37673663-41E5-7240-9C1F-25CA07B9079C}"/>
              </a:ext>
            </a:extLst>
          </p:cNvPr>
          <p:cNvSpPr>
            <a:spLocks noGrp="1"/>
          </p:cNvSpPr>
          <p:nvPr>
            <p:ph type="sldNum" sz="quarter" idx="12"/>
          </p:nvPr>
        </p:nvSpPr>
        <p:spPr/>
        <p:txBody>
          <a:bodyPr/>
          <a:lstStyle/>
          <a:p>
            <a:fld id="{923C5B90-DACC-E64C-ABE1-B1FC7B5DBA12}" type="slidenum">
              <a:rPr lang="it-IT" smtClean="0"/>
              <a:pPr/>
              <a:t>54</a:t>
            </a:fld>
            <a:endParaRPr lang="it-IT"/>
          </a:p>
        </p:txBody>
      </p:sp>
      <p:sp>
        <p:nvSpPr>
          <p:cNvPr id="3" name="Rettangolo 2">
            <a:extLst>
              <a:ext uri="{FF2B5EF4-FFF2-40B4-BE49-F238E27FC236}">
                <a16:creationId xmlns:a16="http://schemas.microsoft.com/office/drawing/2014/main" id="{D423323E-65EE-5E4C-9821-F5EEA578BD0D}"/>
              </a:ext>
            </a:extLst>
          </p:cNvPr>
          <p:cNvSpPr/>
          <p:nvPr/>
        </p:nvSpPr>
        <p:spPr>
          <a:xfrm>
            <a:off x="280219" y="136525"/>
            <a:ext cx="11621729" cy="5539978"/>
          </a:xfrm>
          <a:prstGeom prst="rect">
            <a:avLst/>
          </a:prstGeom>
        </p:spPr>
        <p:txBody>
          <a:bodyPr wrap="square">
            <a:spAutoFit/>
          </a:bodyPr>
          <a:lstStyle/>
          <a:p>
            <a:pPr algn="just"/>
            <a:endParaRPr lang="it-IT"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a:t>
            </a:r>
            <a:r>
              <a:rPr lang="it-IT" sz="2000" b="1" dirty="0">
                <a:latin typeface="Arial" panose="020B0604020202020204" pitchFamily="34" charset="0"/>
                <a:ea typeface="Calibri" panose="020F0502020204030204" pitchFamily="34" charset="0"/>
                <a:cs typeface="Arial" panose="020B0604020202020204" pitchFamily="34" charset="0"/>
              </a:rPr>
              <a:t>differenziazione dei detenuti e delle modalità di svolgimento della vita detentiva</a:t>
            </a:r>
            <a:r>
              <a:rPr lang="it-IT" sz="2000" dirty="0">
                <a:latin typeface="Arial" panose="020B0604020202020204" pitchFamily="34" charset="0"/>
                <a:ea typeface="Calibri" panose="020F0502020204030204" pitchFamily="34" charset="0"/>
                <a:cs typeface="Arial" panose="020B0604020202020204" pitchFamily="34" charset="0"/>
              </a:rPr>
              <a:t> è funzionale al raggiungimento degli obiettivi di sicurezza, alla responsabilizzazione dei soggetti in stato di detenzione e all'incremento delle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necessarie per la concreta attuazione della finalità rieducativa della pena.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L’intero impianto riformatore si basa sulla corretta </a:t>
            </a:r>
            <a:r>
              <a:rPr lang="it-IT" sz="2000" b="1" dirty="0">
                <a:latin typeface="Arial" panose="020B0604020202020204" pitchFamily="34" charset="0"/>
                <a:ea typeface="Calibri" panose="020F0502020204030204" pitchFamily="34" charset="0"/>
                <a:cs typeface="Arial" panose="020B0604020202020204" pitchFamily="34" charset="0"/>
              </a:rPr>
              <a:t>valutazione dei differenti livelli di pericolosità</a:t>
            </a:r>
            <a:r>
              <a:rPr lang="it-IT" sz="2000" dirty="0">
                <a:latin typeface="Arial" panose="020B0604020202020204" pitchFamily="34" charset="0"/>
                <a:ea typeface="Calibri" panose="020F0502020204030204" pitchFamily="34" charset="0"/>
                <a:cs typeface="Arial" panose="020B0604020202020204" pitchFamily="34" charset="0"/>
              </a:rPr>
              <a:t> della popolazione detenuta. Dall'efficace individuazione di gruppi a diverso potenziale di aggressività e pericolosità dipende il tipo di allocazione, la diversa gestione e offerta </a:t>
            </a:r>
            <a:r>
              <a:rPr lang="it-IT" sz="2000" dirty="0" err="1">
                <a:latin typeface="Arial" panose="020B0604020202020204" pitchFamily="34" charset="0"/>
                <a:ea typeface="Calibri" panose="020F0502020204030204" pitchFamily="34" charset="0"/>
                <a:cs typeface="Arial" panose="020B0604020202020204" pitchFamily="34" charset="0"/>
              </a:rPr>
              <a:t>trattamentale</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Alla Circolare del 2015 è allegato uno </a:t>
            </a:r>
            <a:r>
              <a:rPr lang="it-IT" sz="2000" b="1" dirty="0">
                <a:latin typeface="Arial" panose="020B0604020202020204" pitchFamily="34" charset="0"/>
                <a:ea typeface="Calibri" panose="020F0502020204030204" pitchFamily="34" charset="0"/>
                <a:cs typeface="Arial" panose="020B0604020202020204" pitchFamily="34" charset="0"/>
              </a:rPr>
              <a:t>schema sintetico</a:t>
            </a:r>
            <a:r>
              <a:rPr lang="it-IT" sz="2000" dirty="0">
                <a:latin typeface="Arial" panose="020B0604020202020204" pitchFamily="34" charset="0"/>
                <a:ea typeface="Calibri" panose="020F0502020204030204" pitchFamily="34" charset="0"/>
                <a:cs typeface="Arial" panose="020B0604020202020204" pitchFamily="34" charset="0"/>
              </a:rPr>
              <a:t> ove sono specificati alcuni elementi di valutazione del livello di pericolosità e, in modo inversamente proporzionale, del relativo livello dì idoneità presunta, per ciascun detenuto, a essere inserito in reparti c.d. aperti (</a:t>
            </a:r>
            <a:r>
              <a:rPr lang="it-IT" sz="2000" b="1" dirty="0">
                <a:latin typeface="Arial" panose="020B0604020202020204" pitchFamily="34" charset="0"/>
                <a:ea typeface="Calibri" panose="020F0502020204030204" pitchFamily="34" charset="0"/>
                <a:cs typeface="Arial" panose="020B0604020202020204" pitchFamily="34" charset="0"/>
              </a:rPr>
              <a:t>allegato A</a:t>
            </a:r>
            <a:r>
              <a:rPr lang="it-IT" sz="2000" dirty="0">
                <a:latin typeface="Arial" panose="020B0604020202020204" pitchFamily="34" charset="0"/>
                <a:ea typeface="Calibri" panose="020F0502020204030204" pitchFamily="34" charset="0"/>
                <a:cs typeface="Arial" panose="020B0604020202020204" pitchFamily="34" charset="0"/>
              </a:rPr>
              <a:t>).</a:t>
            </a:r>
          </a:p>
          <a:p>
            <a:pPr algn="just"/>
            <a:endParaRPr lang="it-IT" dirty="0">
              <a:latin typeface="Arial" panose="020B0604020202020204" pitchFamily="34" charset="0"/>
              <a:ea typeface="Calibri" panose="020F0502020204030204" pitchFamily="34" charset="0"/>
              <a:cs typeface="Arial" panose="020B0604020202020204" pitchFamily="34" charset="0"/>
            </a:endParaRPr>
          </a:p>
          <a:p>
            <a:pPr algn="just"/>
            <a:endParaRPr lang="it-IT" dirty="0">
              <a:latin typeface="Arial" panose="020B0604020202020204" pitchFamily="34" charset="0"/>
              <a:ea typeface="Calibri" panose="020F0502020204030204" pitchFamily="34" charset="0"/>
              <a:cs typeface="Arial" panose="020B0604020202020204" pitchFamily="34" charset="0"/>
            </a:endParaRPr>
          </a:p>
          <a:p>
            <a:pPr algn="just"/>
            <a:endParaRPr lang="it-IT" dirty="0">
              <a:latin typeface="Arial" panose="020B0604020202020204" pitchFamily="34" charset="0"/>
              <a:ea typeface="Calibri" panose="020F0502020204030204" pitchFamily="34" charset="0"/>
              <a:cs typeface="Arial" panose="020B0604020202020204" pitchFamily="34" charset="0"/>
            </a:endParaRPr>
          </a:p>
          <a:p>
            <a:pPr algn="just"/>
            <a:endParaRPr lang="it-IT" dirty="0"/>
          </a:p>
        </p:txBody>
      </p:sp>
    </p:spTree>
    <p:extLst>
      <p:ext uri="{BB962C8B-B14F-4D97-AF65-F5344CB8AC3E}">
        <p14:creationId xmlns:p14="http://schemas.microsoft.com/office/powerpoint/2010/main" val="180080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C595F96-06CC-0441-8AA7-4635410A2A42}"/>
              </a:ext>
            </a:extLst>
          </p:cNvPr>
          <p:cNvSpPr>
            <a:spLocks noGrp="1"/>
          </p:cNvSpPr>
          <p:nvPr>
            <p:ph type="sldNum" sz="quarter" idx="12"/>
          </p:nvPr>
        </p:nvSpPr>
        <p:spPr/>
        <p:txBody>
          <a:bodyPr/>
          <a:lstStyle/>
          <a:p>
            <a:fld id="{923C5B90-DACC-E64C-ABE1-B1FC7B5DBA12}" type="slidenum">
              <a:rPr lang="it-IT" smtClean="0"/>
              <a:pPr/>
              <a:t>55</a:t>
            </a:fld>
            <a:endParaRPr lang="it-IT"/>
          </a:p>
        </p:txBody>
      </p:sp>
      <p:pic>
        <p:nvPicPr>
          <p:cNvPr id="3" name="Immagine 2">
            <a:extLst>
              <a:ext uri="{FF2B5EF4-FFF2-40B4-BE49-F238E27FC236}">
                <a16:creationId xmlns:a16="http://schemas.microsoft.com/office/drawing/2014/main" id="{A01FE704-50C4-FE42-95B5-D954A80A7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27" y="121027"/>
            <a:ext cx="10278000" cy="6176611"/>
          </a:xfrm>
          <a:prstGeom prst="rect">
            <a:avLst/>
          </a:prstGeom>
        </p:spPr>
      </p:pic>
    </p:spTree>
    <p:extLst>
      <p:ext uri="{BB962C8B-B14F-4D97-AF65-F5344CB8AC3E}">
        <p14:creationId xmlns:p14="http://schemas.microsoft.com/office/powerpoint/2010/main" val="1122595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DD4D021-1ECD-0646-833B-852F9EABFEC3}"/>
              </a:ext>
            </a:extLst>
          </p:cNvPr>
          <p:cNvSpPr>
            <a:spLocks noGrp="1"/>
          </p:cNvSpPr>
          <p:nvPr>
            <p:ph type="sldNum" sz="quarter" idx="12"/>
          </p:nvPr>
        </p:nvSpPr>
        <p:spPr/>
        <p:txBody>
          <a:bodyPr/>
          <a:lstStyle/>
          <a:p>
            <a:fld id="{923C5B90-DACC-E64C-ABE1-B1FC7B5DBA12}" type="slidenum">
              <a:rPr lang="it-IT" smtClean="0"/>
              <a:pPr/>
              <a:t>56</a:t>
            </a:fld>
            <a:endParaRPr lang="it-IT"/>
          </a:p>
        </p:txBody>
      </p:sp>
      <p:pic>
        <p:nvPicPr>
          <p:cNvPr id="3" name="Immagine 2">
            <a:extLst>
              <a:ext uri="{FF2B5EF4-FFF2-40B4-BE49-F238E27FC236}">
                <a16:creationId xmlns:a16="http://schemas.microsoft.com/office/drawing/2014/main" id="{4AA5195D-A669-2043-A52F-8EDD97E0C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000" y="232663"/>
            <a:ext cx="10278000" cy="6217134"/>
          </a:xfrm>
          <a:prstGeom prst="rect">
            <a:avLst/>
          </a:prstGeom>
        </p:spPr>
      </p:pic>
    </p:spTree>
    <p:extLst>
      <p:ext uri="{BB962C8B-B14F-4D97-AF65-F5344CB8AC3E}">
        <p14:creationId xmlns:p14="http://schemas.microsoft.com/office/powerpoint/2010/main" val="2063250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57</a:t>
            </a:fld>
            <a:endParaRPr lang="it-IT"/>
          </a:p>
        </p:txBody>
      </p:sp>
      <p:sp>
        <p:nvSpPr>
          <p:cNvPr id="3" name="Rettangolo 2"/>
          <p:cNvSpPr/>
          <p:nvPr/>
        </p:nvSpPr>
        <p:spPr>
          <a:xfrm>
            <a:off x="502920" y="590907"/>
            <a:ext cx="11201400" cy="5016758"/>
          </a:xfrm>
          <a:prstGeom prst="rect">
            <a:avLst/>
          </a:prstGeom>
        </p:spPr>
        <p:txBody>
          <a:bodyPr wrap="square">
            <a:spAutoFit/>
          </a:bodyPr>
          <a:lstStyle/>
          <a:p>
            <a:pPr algn="just"/>
            <a:r>
              <a:rPr lang="it-IT" sz="2000" dirty="0">
                <a:latin typeface="Arial" panose="020B0604020202020204" pitchFamily="34" charset="0"/>
                <a:cs typeface="Arial" panose="020B0604020202020204" pitchFamily="34" charset="0"/>
              </a:rPr>
              <a:t>Con preciso riguardo alle </a:t>
            </a:r>
            <a:r>
              <a:rPr lang="it-IT" sz="2000" b="1" dirty="0">
                <a:latin typeface="Arial" panose="020B0604020202020204" pitchFamily="34" charset="0"/>
                <a:cs typeface="Arial" panose="020B0604020202020204" pitchFamily="34" charset="0"/>
              </a:rPr>
              <a:t>procedure e</a:t>
            </a:r>
            <a:r>
              <a:rPr lang="it-IT" sz="2000" dirty="0">
                <a:latin typeface="Arial" panose="020B0604020202020204" pitchFamily="34" charset="0"/>
                <a:cs typeface="Arial" panose="020B0604020202020204" pitchFamily="34" charset="0"/>
              </a:rPr>
              <a:t> alle </a:t>
            </a:r>
            <a:r>
              <a:rPr lang="it-IT" sz="2000" b="1" dirty="0">
                <a:latin typeface="Arial" panose="020B0604020202020204" pitchFamily="34" charset="0"/>
                <a:cs typeface="Arial" panose="020B0604020202020204" pitchFamily="34" charset="0"/>
              </a:rPr>
              <a:t>modalità di valutazione</a:t>
            </a:r>
            <a:r>
              <a:rPr lang="it-IT" sz="2000" dirty="0">
                <a:latin typeface="Arial" panose="020B0604020202020204" pitchFamily="34" charset="0"/>
                <a:cs typeface="Arial" panose="020B0604020202020204" pitchFamily="34" charset="0"/>
              </a:rPr>
              <a:t>: </a:t>
            </a:r>
          </a:p>
          <a:p>
            <a:pPr algn="just"/>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il comandante del reparto formula una proposta contenente </a:t>
            </a:r>
            <a:r>
              <a:rPr lang="it-IT" sz="2000" dirty="0" err="1">
                <a:latin typeface="Arial" panose="020B0604020202020204" pitchFamily="34" charset="0"/>
                <a:cs typeface="Arial" panose="020B0604020202020204" pitchFamily="34" charset="0"/>
              </a:rPr>
              <a:t>I’elenco</a:t>
            </a:r>
            <a:r>
              <a:rPr lang="it-IT" sz="2000" dirty="0">
                <a:latin typeface="Arial" panose="020B0604020202020204" pitchFamily="34" charset="0"/>
                <a:cs typeface="Arial" panose="020B0604020202020204" pitchFamily="34" charset="0"/>
              </a:rPr>
              <a:t> nominativo dei detenuti inseribili alla custodia aperta;</a:t>
            </a: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l'organo preposto alla decisione finale è individuato nell'</a:t>
            </a:r>
            <a:r>
              <a:rPr lang="it-IT" sz="2000" i="1" dirty="0">
                <a:latin typeface="Arial" panose="020B0604020202020204" pitchFamily="34" charset="0"/>
                <a:cs typeface="Arial" panose="020B0604020202020204" pitchFamily="34" charset="0"/>
              </a:rPr>
              <a:t>équipe</a:t>
            </a:r>
            <a:r>
              <a:rPr lang="it-IT" sz="2000" dirty="0">
                <a:latin typeface="Arial" panose="020B0604020202020204" pitchFamily="34" charset="0"/>
                <a:cs typeface="Arial" panose="020B0604020202020204" pitchFamily="34" charset="0"/>
              </a:rPr>
              <a:t> presieduta dal direttore dell’istituto.</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Deve esser prevista la possibilità di rivedere il giudizio di pericolosità in senso positivo o negativo e pertanto sono programmate riunioni periodiche di </a:t>
            </a:r>
            <a:r>
              <a:rPr lang="it-IT" sz="2000" b="1" dirty="0">
                <a:latin typeface="Arial" panose="020B0604020202020204" pitchFamily="34" charset="0"/>
                <a:cs typeface="Arial" panose="020B0604020202020204" pitchFamily="34" charset="0"/>
              </a:rPr>
              <a:t>rivalutazione</a:t>
            </a:r>
            <a:r>
              <a:rPr lang="it-IT" sz="2000" dirty="0">
                <a:latin typeface="Arial" panose="020B0604020202020204" pitchFamily="34" charset="0"/>
                <a:cs typeface="Arial" panose="020B0604020202020204" pitchFamily="34" charset="0"/>
              </a:rPr>
              <a:t>. </a:t>
            </a:r>
          </a:p>
          <a:p>
            <a:pPr algn="just"/>
            <a:r>
              <a:rPr lang="it-IT" sz="2000" dirty="0">
                <a:latin typeface="Arial" panose="020B0604020202020204" pitchFamily="34" charset="0"/>
                <a:cs typeface="Arial" panose="020B0604020202020204" pitchFamily="34" charset="0"/>
              </a:rPr>
              <a:t>Se dal punto di vista dei detenuti già ristretti l’attività può fondarsi su dati ed elementi di conoscenza già acquisiti, si pone il problema dei futuri ingressi. Rispetto a questi soggetti, di cui ovviamente non è valutabile il comportamento intramurario, né il grado di adesione alle proposte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varrà la valutazione relativa al titolo di reato, ai precedenti penali e alle eventuali conoscenze comportamentali relative a pregresse carcerazioni.</a:t>
            </a:r>
          </a:p>
          <a:p>
            <a:pPr algn="just"/>
            <a:r>
              <a:rPr lang="it-IT" sz="2000" dirty="0">
                <a:latin typeface="Arial" panose="020B0604020202020204" pitchFamily="34" charset="0"/>
                <a:cs typeface="Arial" panose="020B0604020202020204" pitchFamily="34" charset="0"/>
              </a:rPr>
              <a:t>Salvo casi di evidente idoneità è da ritenersi che all’ingresso debba seguire un congruo periodo di osservazione propedeutico all'eventuale assegnazione in una sezione a custodia aperta. </a:t>
            </a:r>
          </a:p>
        </p:txBody>
      </p:sp>
    </p:spTree>
    <p:extLst>
      <p:ext uri="{BB962C8B-B14F-4D97-AF65-F5344CB8AC3E}">
        <p14:creationId xmlns:p14="http://schemas.microsoft.com/office/powerpoint/2010/main" val="3686035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F75A920-CB62-9F4A-9867-8B05B41BAB3A}"/>
              </a:ext>
            </a:extLst>
          </p:cNvPr>
          <p:cNvSpPr>
            <a:spLocks noGrp="1"/>
          </p:cNvSpPr>
          <p:nvPr>
            <p:ph type="sldNum" sz="quarter" idx="12"/>
          </p:nvPr>
        </p:nvSpPr>
        <p:spPr/>
        <p:txBody>
          <a:bodyPr/>
          <a:lstStyle/>
          <a:p>
            <a:fld id="{923C5B90-DACC-E64C-ABE1-B1FC7B5DBA12}" type="slidenum">
              <a:rPr lang="it-IT" smtClean="0"/>
              <a:pPr/>
              <a:t>58</a:t>
            </a:fld>
            <a:endParaRPr lang="it-IT"/>
          </a:p>
        </p:txBody>
      </p:sp>
      <p:sp>
        <p:nvSpPr>
          <p:cNvPr id="3" name="Rettangolo 2">
            <a:extLst>
              <a:ext uri="{FF2B5EF4-FFF2-40B4-BE49-F238E27FC236}">
                <a16:creationId xmlns:a16="http://schemas.microsoft.com/office/drawing/2014/main" id="{D90C3B55-8124-EF4A-91CA-D38964CE214E}"/>
              </a:ext>
            </a:extLst>
          </p:cNvPr>
          <p:cNvSpPr/>
          <p:nvPr/>
        </p:nvSpPr>
        <p:spPr>
          <a:xfrm>
            <a:off x="6450575" y="3685984"/>
            <a:ext cx="4814162" cy="1200329"/>
          </a:xfrm>
          <a:prstGeom prst="rect">
            <a:avLst/>
          </a:prstGeom>
        </p:spPr>
        <p:txBody>
          <a:bodyPr wrap="square">
            <a:spAutoFit/>
          </a:bodyPr>
          <a:lstStyle/>
          <a:p>
            <a:pPr algn="ctr"/>
            <a:r>
              <a:rPr lang="it-IT" b="1" i="1" dirty="0">
                <a:latin typeface="Arial" panose="020B0604020202020204" pitchFamily="34" charset="0"/>
                <a:cs typeface="Arial" panose="020B0604020202020204" pitchFamily="34" charset="0"/>
              </a:rPr>
              <a:t>“</a:t>
            </a:r>
            <a:r>
              <a:rPr lang="it-IT" b="1" dirty="0">
                <a:latin typeface="Arial" panose="020B0604020202020204" pitchFamily="34" charset="0"/>
                <a:cs typeface="Arial" panose="020B0604020202020204" pitchFamily="34" charset="0"/>
              </a:rPr>
              <a:t>L’Amministrazione penitenziaria può avvalersi di professionisti esperti in Psicologia, servizio sociale, pedagogia, psichiatria e criminologia clinica ” </a:t>
            </a:r>
            <a:endParaRPr lang="it-IT"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232559B9-3F9F-0648-845F-1C2467F4C31B}"/>
              </a:ext>
            </a:extLst>
          </p:cNvPr>
          <p:cNvSpPr/>
          <p:nvPr/>
        </p:nvSpPr>
        <p:spPr>
          <a:xfrm>
            <a:off x="2680238" y="139145"/>
            <a:ext cx="6923222" cy="769441"/>
          </a:xfrm>
          <a:prstGeom prst="rect">
            <a:avLst/>
          </a:prstGeom>
          <a:ln w="38100">
            <a:noFill/>
          </a:ln>
        </p:spPr>
        <p:txBody>
          <a:bodyPr wrap="square">
            <a:spAutoFit/>
          </a:bodyPr>
          <a:lstStyle/>
          <a:p>
            <a:pPr algn="ctr"/>
            <a:r>
              <a:rPr lang="it-IT" sz="2200" b="1" dirty="0">
                <a:latin typeface="Arial" panose="020B0604020202020204" pitchFamily="34" charset="0"/>
                <a:cs typeface="Arial" panose="020B0604020202020204" pitchFamily="34" charset="0"/>
              </a:rPr>
              <a:t>Osservazione della personalità e programma individualizzato di trattamento </a:t>
            </a:r>
            <a:endParaRPr lang="it-IT" sz="2200" dirty="0">
              <a:latin typeface="Arial" panose="020B0604020202020204" pitchFamily="34" charset="0"/>
              <a:cs typeface="Arial" panose="020B0604020202020204" pitchFamily="34" charset="0"/>
            </a:endParaRPr>
          </a:p>
        </p:txBody>
      </p:sp>
      <p:sp>
        <p:nvSpPr>
          <p:cNvPr id="5" name="Rettangolo 4">
            <a:extLst>
              <a:ext uri="{FF2B5EF4-FFF2-40B4-BE49-F238E27FC236}">
                <a16:creationId xmlns:a16="http://schemas.microsoft.com/office/drawing/2014/main" id="{59C21195-6C55-DD42-A9AD-E88B2697BEF7}"/>
              </a:ext>
            </a:extLst>
          </p:cNvPr>
          <p:cNvSpPr/>
          <p:nvPr/>
        </p:nvSpPr>
        <p:spPr>
          <a:xfrm>
            <a:off x="798381" y="2778572"/>
            <a:ext cx="5032147" cy="369332"/>
          </a:xfrm>
          <a:prstGeom prst="rect">
            <a:avLst/>
          </a:prstGeom>
          <a:ln w="38100">
            <a:solidFill>
              <a:schemeClr val="accent6"/>
            </a:solidFill>
          </a:ln>
        </p:spPr>
        <p:txBody>
          <a:bodyPr wrap="none">
            <a:spAutoFit/>
          </a:bodyPr>
          <a:lstStyle/>
          <a:p>
            <a:r>
              <a:rPr lang="it-IT" b="1" dirty="0">
                <a:latin typeface="Arial" panose="020B0604020202020204" pitchFamily="34" charset="0"/>
                <a:cs typeface="Arial" panose="020B0604020202020204" pitchFamily="34" charset="0"/>
              </a:rPr>
              <a:t>Personale dipendente dell’Amministrazione </a:t>
            </a:r>
            <a:endParaRPr lang="it-IT" dirty="0">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CC37207F-9312-E94F-8F2E-A904A9B3A502}"/>
              </a:ext>
            </a:extLst>
          </p:cNvPr>
          <p:cNvSpPr/>
          <p:nvPr/>
        </p:nvSpPr>
        <p:spPr>
          <a:xfrm>
            <a:off x="5198279" y="1843600"/>
            <a:ext cx="1843453" cy="369332"/>
          </a:xfrm>
          <a:prstGeom prst="rect">
            <a:avLst/>
          </a:prstGeom>
          <a:ln w="38100">
            <a:solidFill>
              <a:schemeClr val="accent6"/>
            </a:solidFill>
          </a:ln>
        </p:spPr>
        <p:txBody>
          <a:bodyPr wrap="none">
            <a:spAutoFit/>
          </a:bodyPr>
          <a:lstStyle/>
          <a:p>
            <a:r>
              <a:rPr lang="it-IT" b="1" dirty="0">
                <a:latin typeface="Arial" panose="020B0604020202020204" pitchFamily="34" charset="0"/>
                <a:cs typeface="Arial" panose="020B0604020202020204" pitchFamily="34" charset="0"/>
              </a:rPr>
              <a:t>IL DIRETTORE </a:t>
            </a:r>
            <a:endParaRPr lang="it-IT" dirty="0">
              <a:latin typeface="Arial" panose="020B0604020202020204" pitchFamily="34" charset="0"/>
              <a:cs typeface="Arial" panose="020B0604020202020204" pitchFamily="34" charset="0"/>
            </a:endParaRPr>
          </a:p>
        </p:txBody>
      </p:sp>
      <p:sp>
        <p:nvSpPr>
          <p:cNvPr id="7" name="Rettangolo 6">
            <a:extLst>
              <a:ext uri="{FF2B5EF4-FFF2-40B4-BE49-F238E27FC236}">
                <a16:creationId xmlns:a16="http://schemas.microsoft.com/office/drawing/2014/main" id="{BA53E1A1-6449-8F45-9AFE-CF816AB79C55}"/>
              </a:ext>
            </a:extLst>
          </p:cNvPr>
          <p:cNvSpPr/>
          <p:nvPr/>
        </p:nvSpPr>
        <p:spPr>
          <a:xfrm>
            <a:off x="7118998" y="2797591"/>
            <a:ext cx="3865161" cy="369332"/>
          </a:xfrm>
          <a:prstGeom prst="rect">
            <a:avLst/>
          </a:prstGeom>
          <a:ln w="38100">
            <a:solidFill>
              <a:schemeClr val="accent6"/>
            </a:solidFill>
          </a:ln>
        </p:spPr>
        <p:txBody>
          <a:bodyPr wrap="none">
            <a:spAutoFit/>
          </a:bodyPr>
          <a:lstStyle/>
          <a:p>
            <a:r>
              <a:rPr lang="it-IT" b="1" dirty="0">
                <a:latin typeface="Arial" panose="020B0604020202020204" pitchFamily="34" charset="0"/>
                <a:cs typeface="Arial" panose="020B0604020202020204" pitchFamily="34" charset="0"/>
              </a:rPr>
              <a:t>Esperti ex art. 80 Legge 354/1975 </a:t>
            </a:r>
            <a:endParaRPr lang="it-IT" dirty="0">
              <a:latin typeface="Arial" panose="020B0604020202020204" pitchFamily="34" charset="0"/>
              <a:cs typeface="Arial" panose="020B0604020202020204" pitchFamily="34" charset="0"/>
            </a:endParaRPr>
          </a:p>
        </p:txBody>
      </p:sp>
      <p:sp>
        <p:nvSpPr>
          <p:cNvPr id="8" name="Rettangolo 7">
            <a:extLst>
              <a:ext uri="{FF2B5EF4-FFF2-40B4-BE49-F238E27FC236}">
                <a16:creationId xmlns:a16="http://schemas.microsoft.com/office/drawing/2014/main" id="{FE3256FB-6028-3043-9F27-7E33348EB6E5}"/>
              </a:ext>
            </a:extLst>
          </p:cNvPr>
          <p:cNvSpPr/>
          <p:nvPr/>
        </p:nvSpPr>
        <p:spPr>
          <a:xfrm>
            <a:off x="1615886" y="3551936"/>
            <a:ext cx="3312575" cy="923330"/>
          </a:xfrm>
          <a:prstGeom prst="rect">
            <a:avLst/>
          </a:prstGeom>
        </p:spPr>
        <p:txBody>
          <a:bodyPr wrap="square">
            <a:spAutoFit/>
          </a:bodyPr>
          <a:lstStyle/>
          <a:p>
            <a:pPr algn="ctr"/>
            <a:r>
              <a:rPr lang="it-IT" b="1" dirty="0">
                <a:latin typeface="Arial" panose="020B0604020202020204" pitchFamily="34" charset="0"/>
                <a:cs typeface="Arial" panose="020B0604020202020204" pitchFamily="34" charset="0"/>
              </a:rPr>
              <a:t>Comandante del Reparto e/o </a:t>
            </a:r>
          </a:p>
          <a:p>
            <a:pPr algn="ctr"/>
            <a:r>
              <a:rPr lang="it-IT" b="1" dirty="0">
                <a:latin typeface="Arial" panose="020B0604020202020204" pitchFamily="34" charset="0"/>
                <a:cs typeface="Arial" panose="020B0604020202020204" pitchFamily="34" charset="0"/>
              </a:rPr>
              <a:t>altro operatore </a:t>
            </a:r>
          </a:p>
          <a:p>
            <a:pPr algn="ctr"/>
            <a:r>
              <a:rPr lang="it-IT" b="1" dirty="0">
                <a:latin typeface="Arial" panose="020B0604020202020204" pitchFamily="34" charset="0"/>
                <a:cs typeface="Arial" panose="020B0604020202020204" pitchFamily="34" charset="0"/>
              </a:rPr>
              <a:t>Polizia Penitenziaria</a:t>
            </a:r>
            <a:endParaRPr lang="it-IT" dirty="0">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04C24864-E41E-1042-9FDD-814B272A6E42}"/>
              </a:ext>
            </a:extLst>
          </p:cNvPr>
          <p:cNvSpPr/>
          <p:nvPr/>
        </p:nvSpPr>
        <p:spPr>
          <a:xfrm>
            <a:off x="2680238" y="4703178"/>
            <a:ext cx="1313180"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Educatori </a:t>
            </a:r>
            <a:endParaRPr lang="it-IT" dirty="0">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D2F7D093-982E-AC48-8E36-F4DCA7F2F5C1}"/>
              </a:ext>
            </a:extLst>
          </p:cNvPr>
          <p:cNvSpPr/>
          <p:nvPr/>
        </p:nvSpPr>
        <p:spPr>
          <a:xfrm>
            <a:off x="2972220" y="1254407"/>
            <a:ext cx="1225015" cy="400110"/>
          </a:xfrm>
          <a:prstGeom prst="rect">
            <a:avLst/>
          </a:prstGeom>
          <a:ln w="38100">
            <a:solidFill>
              <a:schemeClr val="accent6"/>
            </a:solidFill>
          </a:ln>
        </p:spPr>
        <p:txBody>
          <a:bodyPr wrap="none">
            <a:spAutoFit/>
          </a:bodyPr>
          <a:lstStyle/>
          <a:p>
            <a:r>
              <a:rPr lang="it-IT" sz="2000" b="1" dirty="0">
                <a:latin typeface="Arial" panose="020B0604020202020204" pitchFamily="34" charset="0"/>
                <a:cs typeface="Arial" panose="020B0604020202020204" pitchFamily="34" charset="0"/>
              </a:rPr>
              <a:t>EQUIPE </a:t>
            </a:r>
          </a:p>
        </p:txBody>
      </p:sp>
      <p:sp>
        <p:nvSpPr>
          <p:cNvPr id="11" name="Rettangolo 10">
            <a:extLst>
              <a:ext uri="{FF2B5EF4-FFF2-40B4-BE49-F238E27FC236}">
                <a16:creationId xmlns:a16="http://schemas.microsoft.com/office/drawing/2014/main" id="{1715EAE5-2DE0-6A49-BA7B-FC9B51525EA3}"/>
              </a:ext>
            </a:extLst>
          </p:cNvPr>
          <p:cNvSpPr/>
          <p:nvPr/>
        </p:nvSpPr>
        <p:spPr>
          <a:xfrm>
            <a:off x="309966" y="6007770"/>
            <a:ext cx="11468746" cy="646331"/>
          </a:xfrm>
          <a:prstGeom prst="rect">
            <a:avLst/>
          </a:prstGeom>
          <a:ln w="38100">
            <a:solidFill>
              <a:schemeClr val="accent6"/>
            </a:solidFill>
          </a:ln>
        </p:spPr>
        <p:txBody>
          <a:bodyPr wrap="square">
            <a:spAutoFit/>
          </a:bodyPr>
          <a:lstStyle/>
          <a:p>
            <a:pPr algn="just"/>
            <a:r>
              <a:rPr lang="it-IT" dirty="0">
                <a:latin typeface="Arial" panose="020B0604020202020204" pitchFamily="34" charset="0"/>
                <a:cs typeface="Arial" panose="020B0604020202020204" pitchFamily="34" charset="0"/>
              </a:rPr>
              <a:t>Il </a:t>
            </a:r>
            <a:r>
              <a:rPr lang="it-IT" b="1" dirty="0">
                <a:latin typeface="Arial" panose="020B0604020202020204" pitchFamily="34" charset="0"/>
                <a:cs typeface="Arial" panose="020B0604020202020204" pitchFamily="34" charset="0"/>
              </a:rPr>
              <a:t>G.O.T</a:t>
            </a:r>
            <a:r>
              <a:rPr lang="it-IT" dirty="0">
                <a:latin typeface="Arial" panose="020B0604020202020204" pitchFamily="34" charset="0"/>
                <a:cs typeface="Arial" panose="020B0604020202020204" pitchFamily="34" charset="0"/>
              </a:rPr>
              <a:t>. è un gruppo allargato di cui fanno parte o possono essere chiamati a far parte tutti coloro che interagiscono con il detenuto o che collaborano al trattamento dello stesso( insegnanti, volontari, </a:t>
            </a:r>
            <a:r>
              <a:rPr lang="it-IT" dirty="0" err="1">
                <a:latin typeface="Arial" panose="020B0604020202020204" pitchFamily="34" charset="0"/>
                <a:cs typeface="Arial" panose="020B0604020202020204" pitchFamily="34" charset="0"/>
              </a:rPr>
              <a:t>ecc</a:t>
            </a:r>
            <a:r>
              <a:rPr lang="it-IT" dirty="0">
                <a:latin typeface="Arial" panose="020B0604020202020204" pitchFamily="34" charset="0"/>
                <a:cs typeface="Arial" panose="020B0604020202020204" pitchFamily="34" charset="0"/>
              </a:rPr>
              <a:t>). </a:t>
            </a:r>
          </a:p>
        </p:txBody>
      </p:sp>
      <p:sp>
        <p:nvSpPr>
          <p:cNvPr id="12" name="Rettangolo 11">
            <a:extLst>
              <a:ext uri="{FF2B5EF4-FFF2-40B4-BE49-F238E27FC236}">
                <a16:creationId xmlns:a16="http://schemas.microsoft.com/office/drawing/2014/main" id="{1926553B-7829-DC46-92D5-9C341D7DC1C7}"/>
              </a:ext>
            </a:extLst>
          </p:cNvPr>
          <p:cNvSpPr/>
          <p:nvPr/>
        </p:nvSpPr>
        <p:spPr>
          <a:xfrm>
            <a:off x="1964500" y="5300422"/>
            <a:ext cx="3078792" cy="369332"/>
          </a:xfrm>
          <a:prstGeom prst="rect">
            <a:avLst/>
          </a:prstGeom>
        </p:spPr>
        <p:txBody>
          <a:bodyPr wrap="none">
            <a:spAutoFit/>
          </a:bodyPr>
          <a:lstStyle/>
          <a:p>
            <a:r>
              <a:rPr lang="it-IT" b="1" dirty="0">
                <a:latin typeface="Arial" panose="020B0604020202020204" pitchFamily="34" charset="0"/>
                <a:cs typeface="Arial" panose="020B0604020202020204" pitchFamily="34" charset="0"/>
              </a:rPr>
              <a:t>Assistenti Sociali U.E.P.E. </a:t>
            </a:r>
            <a:endParaRPr lang="it-IT" dirty="0">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D6F20B65-193C-DF4F-BF39-2F049C477B21}"/>
              </a:ext>
            </a:extLst>
          </p:cNvPr>
          <p:cNvSpPr/>
          <p:nvPr/>
        </p:nvSpPr>
        <p:spPr>
          <a:xfrm>
            <a:off x="7581476" y="1255029"/>
            <a:ext cx="2668423" cy="369332"/>
          </a:xfrm>
          <a:prstGeom prst="rect">
            <a:avLst/>
          </a:prstGeom>
          <a:ln w="38100">
            <a:solidFill>
              <a:schemeClr val="accent6"/>
            </a:solidFill>
          </a:ln>
        </p:spPr>
        <p:txBody>
          <a:bodyPr wrap="none">
            <a:spAutoFit/>
          </a:bodyPr>
          <a:lstStyle/>
          <a:p>
            <a:r>
              <a:rPr lang="it-IT" dirty="0">
                <a:latin typeface="Arial" panose="020B0604020202020204" pitchFamily="34" charset="0"/>
                <a:cs typeface="Arial" panose="020B0604020202020204" pitchFamily="34" charset="0"/>
              </a:rPr>
              <a:t>Art. 29 D.P.R. 230/2000 </a:t>
            </a:r>
          </a:p>
        </p:txBody>
      </p:sp>
      <p:cxnSp>
        <p:nvCxnSpPr>
          <p:cNvPr id="15" name="Connettore 2 14">
            <a:extLst>
              <a:ext uri="{FF2B5EF4-FFF2-40B4-BE49-F238E27FC236}">
                <a16:creationId xmlns:a16="http://schemas.microsoft.com/office/drawing/2014/main" id="{1EB3348F-3CCF-5144-91A0-EDE991632791}"/>
              </a:ext>
            </a:extLst>
          </p:cNvPr>
          <p:cNvCxnSpPr/>
          <p:nvPr/>
        </p:nvCxnSpPr>
        <p:spPr>
          <a:xfrm>
            <a:off x="4541003" y="1410346"/>
            <a:ext cx="2696705"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Freccia angolare in su 17">
            <a:extLst>
              <a:ext uri="{FF2B5EF4-FFF2-40B4-BE49-F238E27FC236}">
                <a16:creationId xmlns:a16="http://schemas.microsoft.com/office/drawing/2014/main" id="{2773C8EB-9F84-2740-8467-CE15746A7DF5}"/>
              </a:ext>
            </a:extLst>
          </p:cNvPr>
          <p:cNvSpPr/>
          <p:nvPr/>
        </p:nvSpPr>
        <p:spPr>
          <a:xfrm rot="10800000">
            <a:off x="2801880" y="1962113"/>
            <a:ext cx="2126581" cy="600991"/>
          </a:xfrm>
          <a:prstGeom prst="ben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ccia angolare in su 18">
            <a:extLst>
              <a:ext uri="{FF2B5EF4-FFF2-40B4-BE49-F238E27FC236}">
                <a16:creationId xmlns:a16="http://schemas.microsoft.com/office/drawing/2014/main" id="{EDC684F3-E0F8-B843-A4A4-55180A415903}"/>
              </a:ext>
            </a:extLst>
          </p:cNvPr>
          <p:cNvSpPr/>
          <p:nvPr/>
        </p:nvSpPr>
        <p:spPr>
          <a:xfrm flipV="1">
            <a:off x="7265056" y="1960810"/>
            <a:ext cx="2126581" cy="614098"/>
          </a:xfrm>
          <a:prstGeom prst="bentUp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12021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3EE97F7-DEA2-B14D-AB0F-EB70594D1188}"/>
              </a:ext>
            </a:extLst>
          </p:cNvPr>
          <p:cNvSpPr>
            <a:spLocks noGrp="1"/>
          </p:cNvSpPr>
          <p:nvPr>
            <p:ph type="sldNum" sz="quarter" idx="12"/>
          </p:nvPr>
        </p:nvSpPr>
        <p:spPr/>
        <p:txBody>
          <a:bodyPr/>
          <a:lstStyle/>
          <a:p>
            <a:fld id="{923C5B90-DACC-E64C-ABE1-B1FC7B5DBA12}" type="slidenum">
              <a:rPr lang="it-IT" smtClean="0"/>
              <a:pPr/>
              <a:t>59</a:t>
            </a:fld>
            <a:endParaRPr lang="it-IT"/>
          </a:p>
        </p:txBody>
      </p:sp>
      <p:sp>
        <p:nvSpPr>
          <p:cNvPr id="3" name="Rettangolo 2">
            <a:extLst>
              <a:ext uri="{FF2B5EF4-FFF2-40B4-BE49-F238E27FC236}">
                <a16:creationId xmlns:a16="http://schemas.microsoft.com/office/drawing/2014/main" id="{B2F9EE99-EC18-CF4C-B708-716130E91819}"/>
              </a:ext>
            </a:extLst>
          </p:cNvPr>
          <p:cNvSpPr/>
          <p:nvPr/>
        </p:nvSpPr>
        <p:spPr>
          <a:xfrm>
            <a:off x="204019" y="286070"/>
            <a:ext cx="11783961" cy="5940088"/>
          </a:xfrm>
          <a:prstGeom prst="rect">
            <a:avLst/>
          </a:prstGeom>
        </p:spPr>
        <p:txBody>
          <a:bodyPr wrap="square">
            <a:spAutoFit/>
          </a:bodyPr>
          <a:lstStyle/>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Occorre ora definire con maggiore chiarezza e concretezza possibile gli elementi caratterizzanti la </a:t>
            </a:r>
            <a:r>
              <a:rPr lang="it-IT" sz="2000" b="1" dirty="0">
                <a:latin typeface="Arial" panose="020B0604020202020204" pitchFamily="34" charset="0"/>
                <a:cs typeface="Arial" panose="020B0604020202020204" pitchFamily="34" charset="0"/>
              </a:rPr>
              <a:t>«custodia aperta» </a:t>
            </a:r>
            <a:r>
              <a:rPr lang="it-IT" sz="2000" dirty="0">
                <a:latin typeface="Arial" panose="020B0604020202020204" pitchFamily="34" charset="0"/>
                <a:cs typeface="Arial" panose="020B0604020202020204" pitchFamily="34" charset="0"/>
              </a:rPr>
              <a:t>e «</a:t>
            </a:r>
            <a:r>
              <a:rPr lang="it-IT" sz="2000" b="1" dirty="0">
                <a:latin typeface="Arial" panose="020B0604020202020204" pitchFamily="34" charset="0"/>
                <a:cs typeface="Arial" panose="020B0604020202020204" pitchFamily="34" charset="0"/>
              </a:rPr>
              <a:t>custodia chiusa»</a:t>
            </a:r>
            <a:r>
              <a:rPr lang="it-IT" sz="2000" dirty="0">
                <a:latin typeface="Arial" panose="020B0604020202020204" pitchFamily="34" charset="0"/>
                <a:cs typeface="Arial" panose="020B0604020202020204" pitchFamily="34" charset="0"/>
              </a:rPr>
              <a:t>, da intendersi come </a:t>
            </a:r>
            <a:r>
              <a:rPr lang="it-IT" sz="2000" b="1" dirty="0">
                <a:latin typeface="Arial" panose="020B0604020202020204" pitchFamily="34" charset="0"/>
                <a:ea typeface="Calibri" panose="020F0502020204030204" pitchFamily="34" charset="0"/>
                <a:cs typeface="Arial" panose="020B0604020202020204" pitchFamily="34" charset="0"/>
              </a:rPr>
              <a:t>modalità di organizzazione </a:t>
            </a:r>
            <a:r>
              <a:rPr lang="it-IT" sz="2000" b="1" dirty="0" err="1">
                <a:latin typeface="Arial" panose="020B0604020202020204" pitchFamily="34" charset="0"/>
                <a:ea typeface="Calibri" panose="020F0502020204030204" pitchFamily="34" charset="0"/>
                <a:cs typeface="Arial" panose="020B0604020202020204" pitchFamily="34" charset="0"/>
              </a:rPr>
              <a:t>custodiale</a:t>
            </a:r>
            <a:r>
              <a:rPr lang="it-IT" sz="2000" b="1" dirty="0">
                <a:latin typeface="Arial" panose="020B0604020202020204" pitchFamily="34" charset="0"/>
                <a:ea typeface="Calibri" panose="020F0502020204030204" pitchFamily="34" charset="0"/>
                <a:cs typeface="Arial" panose="020B0604020202020204" pitchFamily="34" charset="0"/>
              </a:rPr>
              <a:t> delle sezioni detentive</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Deve premettersi che la possibilità di permanere al di fuori della camera di pernottamento per un minimo di otto ore, dal punto di vista delle aspettative europee, è auspicata, sebbene non vi sia disposizione normativa cogente in tal senso, né la C.E.D.U. abbia finora preso in considerazione tale fattore, se non quale </a:t>
            </a:r>
            <a:r>
              <a:rPr lang="it-IT" sz="2000" b="1" dirty="0">
                <a:latin typeface="Arial" panose="020B0604020202020204" pitchFamily="34" charset="0"/>
                <a:ea typeface="Calibri" panose="020F0502020204030204" pitchFamily="34" charset="0"/>
                <a:cs typeface="Arial" panose="020B0604020202020204" pitchFamily="34" charset="0"/>
              </a:rPr>
              <a:t>elemento compensativo</a:t>
            </a:r>
            <a:r>
              <a:rPr lang="it-IT" sz="2000" dirty="0">
                <a:latin typeface="Arial" panose="020B0604020202020204" pitchFamily="34" charset="0"/>
                <a:ea typeface="Calibri" panose="020F0502020204030204" pitchFamily="34" charset="0"/>
                <a:cs typeface="Arial" panose="020B0604020202020204" pitchFamily="34" charset="0"/>
              </a:rPr>
              <a:t> in presenza di camere detentive con spazi inferiori ai minimi richiesti. </a:t>
            </a:r>
          </a:p>
          <a:p>
            <a:pPr algn="just"/>
            <a:endParaRPr lang="it-IT" sz="2000" dirty="0">
              <a:latin typeface="Arial" panose="020B0604020202020204" pitchFamily="34" charset="0"/>
              <a:ea typeface="Calibri" panose="020F0502020204030204" pitchFamily="34" charset="0"/>
              <a:cs typeface="Arial" panose="020B0604020202020204" pitchFamily="34" charset="0"/>
            </a:endParaRPr>
          </a:p>
          <a:p>
            <a:pPr algn="just"/>
            <a:r>
              <a:rPr lang="it-IT" sz="2000" dirty="0">
                <a:latin typeface="Arial" panose="020B0604020202020204" pitchFamily="34" charset="0"/>
                <a:ea typeface="Calibri" panose="020F0502020204030204" pitchFamily="34" charset="0"/>
                <a:cs typeface="Arial" panose="020B0604020202020204" pitchFamily="34" charset="0"/>
              </a:rPr>
              <a:t>E’ tuttavia criterio organizzativo ormai consolidato nel nostro sistema penitenziario che</a:t>
            </a:r>
            <a:r>
              <a:rPr lang="it-IT" sz="2000" b="1" dirty="0">
                <a:latin typeface="Arial" panose="020B0604020202020204" pitchFamily="34" charset="0"/>
                <a:ea typeface="Calibri" panose="020F0502020204030204" pitchFamily="34" charset="0"/>
                <a:cs typeface="Arial" panose="020B0604020202020204" pitchFamily="34" charset="0"/>
              </a:rPr>
              <a:t> il tempo minimo da trascorrere fuori</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dalle camere detentive sia pari almeno ad 8 ore giornaliere</a:t>
            </a:r>
            <a:r>
              <a:rPr lang="it-IT" sz="2000" dirty="0">
                <a:latin typeface="Arial" panose="020B0604020202020204" pitchFamily="34" charset="0"/>
                <a:ea typeface="Calibri" panose="020F0502020204030204" pitchFamily="34" charset="0"/>
                <a:cs typeface="Arial" panose="020B0604020202020204" pitchFamily="34" charset="0"/>
              </a:rPr>
              <a:t>, salva l'esistenza di particolari esigenze di sicurezza che comportino necessarie restrizioni, quali l’applicazione del regime di sorveglianza particolare, dell’isolamento, in caso di sussistenza di specifici rischi di evasione o turbativa della sicurezza dell’ istituto, ecc. </a:t>
            </a:r>
          </a:p>
          <a:p>
            <a:pPr algn="just"/>
            <a:r>
              <a:rPr lang="it-IT" sz="2000" dirty="0">
                <a:latin typeface="Arial" panose="020B0604020202020204" pitchFamily="34" charset="0"/>
                <a:ea typeface="Calibri" panose="020F0502020204030204" pitchFamily="34" charset="0"/>
                <a:cs typeface="Arial" panose="020B0604020202020204" pitchFamily="34" charset="0"/>
              </a:rPr>
              <a:t>Questo  implica che la custodia aperta debba prevedere necessariamente una permanenza all’esterno delle camere significativamente maggiore ma, soprattutto, il fatto che la quotidianità e i contenuti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dovranno svolgersi all’esterno della sezione, in luoghi comuni appositamente strutturati. </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46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136D86AF-4AF2-6346-9992-E7828B4FFA7B}"/>
              </a:ext>
            </a:extLst>
          </p:cNvPr>
          <p:cNvSpPr>
            <a:spLocks noGrp="1"/>
          </p:cNvSpPr>
          <p:nvPr>
            <p:ph type="sldNum" sz="quarter" idx="12"/>
          </p:nvPr>
        </p:nvSpPr>
        <p:spPr/>
        <p:txBody>
          <a:bodyPr/>
          <a:lstStyle/>
          <a:p>
            <a:fld id="{923C5B90-DACC-E64C-ABE1-B1FC7B5DBA12}" type="slidenum">
              <a:rPr lang="it-IT" smtClean="0"/>
              <a:pPr/>
              <a:t>6</a:t>
            </a:fld>
            <a:endParaRPr lang="it-IT"/>
          </a:p>
        </p:txBody>
      </p:sp>
      <p:sp>
        <p:nvSpPr>
          <p:cNvPr id="4" name="Rettangolo 3">
            <a:extLst>
              <a:ext uri="{FF2B5EF4-FFF2-40B4-BE49-F238E27FC236}">
                <a16:creationId xmlns:a16="http://schemas.microsoft.com/office/drawing/2014/main" id="{DC6BA277-EC9B-BF4F-8B6B-6F03D96C383E}"/>
              </a:ext>
            </a:extLst>
          </p:cNvPr>
          <p:cNvSpPr/>
          <p:nvPr/>
        </p:nvSpPr>
        <p:spPr>
          <a:xfrm>
            <a:off x="117987" y="22915"/>
            <a:ext cx="11931445" cy="6617196"/>
          </a:xfrm>
          <a:prstGeom prst="rect">
            <a:avLst/>
          </a:prstGeom>
        </p:spPr>
        <p:txBody>
          <a:bodyPr wrap="square">
            <a:spAutoFit/>
          </a:bodyPr>
          <a:lstStyle/>
          <a:p>
            <a:pPr algn="just"/>
            <a:r>
              <a:rPr lang="it-IT" sz="3200" b="1" i="1" dirty="0">
                <a:latin typeface="Arial" panose="020B0604020202020204" pitchFamily="34" charset="0"/>
                <a:cs typeface="Arial" panose="020B0604020202020204" pitchFamily="34" charset="0"/>
              </a:rPr>
              <a:t>Istituti Penitenziari per Adulti</a:t>
            </a:r>
          </a:p>
          <a:p>
            <a:pPr algn="just"/>
            <a:endParaRPr lang="it-IT" sz="3200" b="1" i="1"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Gli istituti penitenziari, ai sensi dell’art. 59 Legge n. 354/1975 si distinguono in Casa Circondariale, Casa di Reclusione, Casa di Lavoro, Colonie Agricole, Casa di custodia e cura , </a:t>
            </a:r>
            <a:r>
              <a:rPr lang="it-IT" sz="2000" dirty="0" err="1">
                <a:latin typeface="Arial" panose="020B0604020202020204" pitchFamily="34" charset="0"/>
                <a:cs typeface="Arial" panose="020B0604020202020204" pitchFamily="34" charset="0"/>
              </a:rPr>
              <a:t>Rems</a:t>
            </a:r>
            <a:r>
              <a:rPr lang="it-IT" sz="2000" dirty="0">
                <a:latin typeface="Arial" panose="020B0604020202020204" pitchFamily="34" charset="0"/>
                <a:cs typeface="Arial" panose="020B0604020202020204" pitchFamily="34" charset="0"/>
              </a:rPr>
              <a:t>. </a:t>
            </a:r>
          </a:p>
          <a:p>
            <a:pPr algn="just"/>
            <a:r>
              <a:rPr lang="it-IT" sz="2000" dirty="0">
                <a:latin typeface="Arial" panose="020B0604020202020204" pitchFamily="34" charset="0"/>
                <a:cs typeface="Arial" panose="020B0604020202020204" pitchFamily="34" charset="0"/>
              </a:rPr>
              <a:t>Per istituti penitenziari si intendono quelle strutture dove sono ristrette persone che devono scontare una pena detentiva o eseguire una misura di sicurezza detentiva.</a:t>
            </a: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Si dividono in :</a:t>
            </a:r>
          </a:p>
          <a:p>
            <a:pPr algn="just"/>
            <a:endParaRPr lang="it-IT" sz="2000"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CASA CIRCONDARIALE, </a:t>
            </a:r>
            <a:r>
              <a:rPr lang="it-IT" sz="2000" dirty="0">
                <a:latin typeface="Arial" panose="020B0604020202020204" pitchFamily="34" charset="0"/>
                <a:cs typeface="Arial" panose="020B0604020202020204" pitchFamily="34" charset="0"/>
              </a:rPr>
              <a:t>ove si trovano oltre ai detenuti indagati e imputati, i condannati alla pena dell’arresto e della reclusione per un tempo non superiore a 5 anni o con un residuo di pena non superiore a 5 anni. Presso le case circondariali possono essere istituite sezioni autonome di case di reclusione;</a:t>
            </a:r>
          </a:p>
          <a:p>
            <a:pPr algn="just"/>
            <a:endParaRPr lang="it-IT" sz="2000"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CASA DI RECLUSIONE, </a:t>
            </a:r>
            <a:r>
              <a:rPr lang="it-IT" sz="2000" dirty="0">
                <a:latin typeface="Arial" panose="020B0604020202020204" pitchFamily="34" charset="0"/>
                <a:cs typeface="Arial" panose="020B0604020202020204" pitchFamily="34" charset="0"/>
              </a:rPr>
              <a:t>ove si scontano pene della reclusione superiori a 5 anni o dell’ergastolo;</a:t>
            </a:r>
          </a:p>
          <a:p>
            <a:pPr algn="just"/>
            <a:endParaRPr lang="it-IT" sz="2000" b="1" dirty="0">
              <a:latin typeface="Arial" panose="020B0604020202020204" pitchFamily="34" charset="0"/>
              <a:cs typeface="Arial" panose="020B0604020202020204" pitchFamily="34" charset="0"/>
            </a:endParaRPr>
          </a:p>
          <a:p>
            <a:pPr algn="just"/>
            <a:r>
              <a:rPr lang="it-IT" sz="2000" b="1" dirty="0">
                <a:latin typeface="Arial" panose="020B0604020202020204" pitchFamily="34" charset="0"/>
                <a:cs typeface="Arial" panose="020B0604020202020204" pitchFamily="34" charset="0"/>
              </a:rPr>
              <a:t>CASA LAVORO</a:t>
            </a:r>
            <a:r>
              <a:rPr lang="it-IT" sz="2000" dirty="0">
                <a:latin typeface="Arial" panose="020B0604020202020204" pitchFamily="34" charset="0"/>
                <a:cs typeface="Arial" panose="020B0604020202020204" pitchFamily="34" charset="0"/>
              </a:rPr>
              <a:t>,</a:t>
            </a:r>
          </a:p>
          <a:p>
            <a:pPr algn="just"/>
            <a:r>
              <a:rPr lang="it-IT" sz="2000" b="1" dirty="0">
                <a:latin typeface="Arial" panose="020B0604020202020204" pitchFamily="34" charset="0"/>
                <a:cs typeface="Arial" panose="020B0604020202020204" pitchFamily="34" charset="0"/>
              </a:rPr>
              <a:t>COLONIA AGRICOLA</a:t>
            </a:r>
            <a:r>
              <a:rPr lang="it-IT" sz="2000" dirty="0">
                <a:latin typeface="Arial" panose="020B0604020202020204" pitchFamily="34" charset="0"/>
                <a:cs typeface="Arial" panose="020B0604020202020204" pitchFamily="34" charset="0"/>
              </a:rPr>
              <a:t>,</a:t>
            </a:r>
          </a:p>
          <a:p>
            <a:pPr algn="just"/>
            <a:r>
              <a:rPr lang="it-IT" sz="2000" b="1" dirty="0">
                <a:latin typeface="Arial" panose="020B0604020202020204" pitchFamily="34" charset="0"/>
                <a:cs typeface="Arial" panose="020B0604020202020204" pitchFamily="34" charset="0"/>
              </a:rPr>
              <a:t>CASA DI CURA E CUSTODIA</a:t>
            </a:r>
            <a:r>
              <a:rPr lang="it-IT" sz="2000" dirty="0">
                <a:latin typeface="Arial" panose="020B0604020202020204" pitchFamily="34" charset="0"/>
                <a:cs typeface="Arial" panose="020B0604020202020204" pitchFamily="34" charset="0"/>
              </a:rPr>
              <a:t>,</a:t>
            </a:r>
          </a:p>
          <a:p>
            <a:pPr algn="just"/>
            <a:r>
              <a:rPr lang="it-IT" sz="2000" b="1" dirty="0">
                <a:latin typeface="Arial" panose="020B0604020202020204" pitchFamily="34" charset="0"/>
                <a:cs typeface="Arial" panose="020B0604020202020204" pitchFamily="34" charset="0"/>
              </a:rPr>
              <a:t>REMS</a:t>
            </a:r>
          </a:p>
        </p:txBody>
      </p:sp>
      <p:sp>
        <p:nvSpPr>
          <p:cNvPr id="5" name="Rettangolo 4">
            <a:extLst>
              <a:ext uri="{FF2B5EF4-FFF2-40B4-BE49-F238E27FC236}">
                <a16:creationId xmlns:a16="http://schemas.microsoft.com/office/drawing/2014/main" id="{17221EC0-6B6D-4244-BC1D-361C3585C163}"/>
              </a:ext>
            </a:extLst>
          </p:cNvPr>
          <p:cNvSpPr/>
          <p:nvPr/>
        </p:nvSpPr>
        <p:spPr>
          <a:xfrm>
            <a:off x="5125064" y="5618964"/>
            <a:ext cx="4488426" cy="707886"/>
          </a:xfrm>
          <a:prstGeom prst="rect">
            <a:avLst/>
          </a:prstGeom>
          <a:ln w="38100">
            <a:solidFill>
              <a:schemeClr val="accent6"/>
            </a:solidFill>
          </a:ln>
        </p:spPr>
        <p:txBody>
          <a:bodyPr wrap="square">
            <a:spAutoFit/>
          </a:bodyPr>
          <a:lstStyle/>
          <a:p>
            <a:pPr algn="ctr"/>
            <a:r>
              <a:rPr lang="it-IT" sz="2000" b="1" dirty="0">
                <a:latin typeface="Arial" panose="020B0604020202020204" pitchFamily="34" charset="0"/>
                <a:cs typeface="Arial" panose="020B0604020202020204" pitchFamily="34" charset="0"/>
              </a:rPr>
              <a:t>DESTINATE ALL’ESECUZIONE</a:t>
            </a:r>
          </a:p>
          <a:p>
            <a:pPr algn="ctr"/>
            <a:r>
              <a:rPr lang="it-IT" sz="2000" b="1" dirty="0">
                <a:latin typeface="Arial" panose="020B0604020202020204" pitchFamily="34" charset="0"/>
                <a:cs typeface="Arial" panose="020B0604020202020204" pitchFamily="34" charset="0"/>
              </a:rPr>
              <a:t> DI MISURE DI SICUREZZA</a:t>
            </a:r>
          </a:p>
        </p:txBody>
      </p:sp>
      <p:sp>
        <p:nvSpPr>
          <p:cNvPr id="6" name="Parentesi graffa chiusa 5">
            <a:extLst>
              <a:ext uri="{FF2B5EF4-FFF2-40B4-BE49-F238E27FC236}">
                <a16:creationId xmlns:a16="http://schemas.microsoft.com/office/drawing/2014/main" id="{E7696DCD-AEE1-624B-A3CA-AE38B6377402}"/>
              </a:ext>
            </a:extLst>
          </p:cNvPr>
          <p:cNvSpPr/>
          <p:nvPr/>
        </p:nvSpPr>
        <p:spPr>
          <a:xfrm>
            <a:off x="4010332" y="5176684"/>
            <a:ext cx="353962" cy="1544791"/>
          </a:xfrm>
          <a:prstGeom prst="rightBrace">
            <a:avLst/>
          </a:prstGeom>
          <a:noFill/>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81393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60</a:t>
            </a:fld>
            <a:endParaRPr lang="it-IT"/>
          </a:p>
        </p:txBody>
      </p:sp>
      <p:sp>
        <p:nvSpPr>
          <p:cNvPr id="3" name="Rettangolo 2"/>
          <p:cNvSpPr/>
          <p:nvPr/>
        </p:nvSpPr>
        <p:spPr>
          <a:xfrm>
            <a:off x="274320" y="590224"/>
            <a:ext cx="11490960" cy="4104200"/>
          </a:xfrm>
          <a:prstGeom prst="rect">
            <a:avLst/>
          </a:prstGeom>
        </p:spPr>
        <p:txBody>
          <a:bodyPr wrap="square">
            <a:spAutoFit/>
          </a:bodyPr>
          <a:lstStyle/>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La differenziazione delle modalità </a:t>
            </a:r>
            <a:r>
              <a:rPr lang="it-IT" sz="2000" dirty="0" err="1">
                <a:latin typeface="Arial" panose="020B0604020202020204" pitchFamily="34" charset="0"/>
                <a:cs typeface="Arial" panose="020B0604020202020204" pitchFamily="34" charset="0"/>
              </a:rPr>
              <a:t>custodiali</a:t>
            </a:r>
            <a:r>
              <a:rPr lang="it-IT" sz="2000" dirty="0">
                <a:latin typeface="Arial" panose="020B0604020202020204" pitchFamily="34" charset="0"/>
                <a:cs typeface="Arial" panose="020B0604020202020204" pitchFamily="34" charset="0"/>
              </a:rPr>
              <a:t> </a:t>
            </a:r>
            <a:r>
              <a:rPr lang="it-IT" sz="2000" b="1" dirty="0">
                <a:latin typeface="Arial" panose="020B0604020202020204" pitchFamily="34" charset="0"/>
                <a:cs typeface="Arial" panose="020B0604020202020204" pitchFamily="34" charset="0"/>
              </a:rPr>
              <a:t>non</a:t>
            </a:r>
            <a:r>
              <a:rPr lang="it-IT" sz="2000" dirty="0">
                <a:latin typeface="Arial" panose="020B0604020202020204" pitchFamily="34" charset="0"/>
                <a:cs typeface="Arial" panose="020B0604020202020204" pitchFamily="34" charset="0"/>
              </a:rPr>
              <a:t> può limitarsi alla semplice diversa allocazione in un reparto piuttosto che un altro, distinti esclusivamente per il numero di ore nelle quali è consentita la permanenza all'esterno della propria camera di pernottamento. La vera differenza deve esser creata nei </a:t>
            </a:r>
            <a:r>
              <a:rPr lang="it-IT" sz="2000" b="1" dirty="0">
                <a:latin typeface="Arial" panose="020B0604020202020204" pitchFamily="34" charset="0"/>
                <a:cs typeface="Arial" panose="020B0604020202020204" pitchFamily="34" charset="0"/>
              </a:rPr>
              <a:t>contenuti dei modelli </a:t>
            </a:r>
            <a:r>
              <a:rPr lang="it-IT" sz="2000" b="1" dirty="0" err="1">
                <a:latin typeface="Arial" panose="020B0604020202020204" pitchFamily="34" charset="0"/>
                <a:cs typeface="Arial" panose="020B0604020202020204" pitchFamily="34" charset="0"/>
              </a:rPr>
              <a:t>custodiali</a:t>
            </a:r>
            <a:r>
              <a:rPr lang="it-IT" sz="2000" dirty="0">
                <a:latin typeface="Arial" panose="020B0604020202020204" pitchFamily="34" charset="0"/>
                <a:cs typeface="Arial" panose="020B0604020202020204" pitchFamily="34" charset="0"/>
              </a:rPr>
              <a:t> che vi vengono attuati, anche per dare il segno di un'apertura proporzionale al percorso </a:t>
            </a:r>
            <a:r>
              <a:rPr lang="it-IT" sz="2000" dirty="0" err="1">
                <a:latin typeface="Arial" panose="020B0604020202020204" pitchFamily="34" charset="0"/>
                <a:cs typeface="Arial" panose="020B0604020202020204" pitchFamily="34" charset="0"/>
              </a:rPr>
              <a:t>trattamentale</a:t>
            </a:r>
            <a:r>
              <a:rPr lang="it-IT" sz="2000" dirty="0">
                <a:latin typeface="Arial" panose="020B0604020202020204" pitchFamily="34" charset="0"/>
                <a:cs typeface="Arial" panose="020B0604020202020204" pitchFamily="34" charset="0"/>
              </a:rPr>
              <a:t> intrapreso.</a:t>
            </a:r>
          </a:p>
          <a:p>
            <a:pPr algn="just"/>
            <a:endParaRPr lang="it-IT" sz="2000" dirty="0">
              <a:latin typeface="Arial" panose="020B0604020202020204" pitchFamily="34" charset="0"/>
              <a:cs typeface="Arial" panose="020B0604020202020204" pitchFamily="34" charset="0"/>
            </a:endParaRPr>
          </a:p>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Alla Circolare è allegata una tabella (</a:t>
            </a:r>
            <a:r>
              <a:rPr lang="it-IT" sz="2000" b="1" dirty="0">
                <a:latin typeface="Arial" panose="020B0604020202020204" pitchFamily="34" charset="0"/>
                <a:cs typeface="Arial" panose="020B0604020202020204" pitchFamily="34" charset="0"/>
              </a:rPr>
              <a:t>Allegato B</a:t>
            </a:r>
            <a:r>
              <a:rPr lang="it-IT" sz="2000" dirty="0">
                <a:latin typeface="Arial" panose="020B0604020202020204" pitchFamily="34" charset="0"/>
                <a:cs typeface="Arial" panose="020B0604020202020204" pitchFamily="34" charset="0"/>
              </a:rPr>
              <a:t>) che raggruppa diversi elementi che dovranno costituire lo schema di massima dei modelli detentivi da riempire di contenuti e programmi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quanto più articolati e flessibili che l’Amministrazione penitenziaria ha il compito di sviluppare-</a:t>
            </a:r>
          </a:p>
          <a:p>
            <a:pPr algn="just">
              <a:lnSpc>
                <a:spcPct val="115000"/>
              </a:lnSpc>
              <a:spcAft>
                <a:spcPts val="0"/>
              </a:spcAft>
              <a:tabLst>
                <a:tab pos="1647825" algn="l"/>
              </a:tabLst>
            </a:pPr>
            <a:r>
              <a:rPr lang="it-IT"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68958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BF8EB8D-07D4-684E-BB31-D03B06F696E6}"/>
              </a:ext>
            </a:extLst>
          </p:cNvPr>
          <p:cNvSpPr>
            <a:spLocks noGrp="1"/>
          </p:cNvSpPr>
          <p:nvPr>
            <p:ph type="sldNum" sz="quarter" idx="12"/>
          </p:nvPr>
        </p:nvSpPr>
        <p:spPr/>
        <p:txBody>
          <a:bodyPr/>
          <a:lstStyle/>
          <a:p>
            <a:fld id="{923C5B90-DACC-E64C-ABE1-B1FC7B5DBA12}" type="slidenum">
              <a:rPr lang="it-IT" smtClean="0"/>
              <a:pPr/>
              <a:t>61</a:t>
            </a:fld>
            <a:endParaRPr lang="it-IT"/>
          </a:p>
        </p:txBody>
      </p:sp>
      <p:pic>
        <p:nvPicPr>
          <p:cNvPr id="3" name="Immagine 2">
            <a:extLst>
              <a:ext uri="{FF2B5EF4-FFF2-40B4-BE49-F238E27FC236}">
                <a16:creationId xmlns:a16="http://schemas.microsoft.com/office/drawing/2014/main" id="{FDE9FD75-C076-B44B-9A86-0B4B73BA52F0}"/>
              </a:ext>
            </a:extLst>
          </p:cNvPr>
          <p:cNvPicPr>
            <a:picLocks noChangeAspect="1"/>
          </p:cNvPicPr>
          <p:nvPr/>
        </p:nvPicPr>
        <p:blipFill rotWithShape="1">
          <a:blip r:embed="rId2">
            <a:extLst>
              <a:ext uri="{28A0092B-C50C-407E-A947-70E740481C1C}">
                <a14:useLocalDpi xmlns:a14="http://schemas.microsoft.com/office/drawing/2010/main" val="0"/>
              </a:ext>
            </a:extLst>
          </a:blip>
          <a:srcRect t="7717"/>
          <a:stretch/>
        </p:blipFill>
        <p:spPr>
          <a:xfrm>
            <a:off x="838200" y="183019"/>
            <a:ext cx="10278000" cy="6349516"/>
          </a:xfrm>
          <a:prstGeom prst="rect">
            <a:avLst/>
          </a:prstGeom>
        </p:spPr>
      </p:pic>
    </p:spTree>
    <p:extLst>
      <p:ext uri="{BB962C8B-B14F-4D97-AF65-F5344CB8AC3E}">
        <p14:creationId xmlns:p14="http://schemas.microsoft.com/office/powerpoint/2010/main" val="3898035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0E249A0-C5DB-904F-B71E-062EE5892410}"/>
              </a:ext>
            </a:extLst>
          </p:cNvPr>
          <p:cNvSpPr>
            <a:spLocks noGrp="1"/>
          </p:cNvSpPr>
          <p:nvPr>
            <p:ph type="sldNum" sz="quarter" idx="12"/>
          </p:nvPr>
        </p:nvSpPr>
        <p:spPr/>
        <p:txBody>
          <a:bodyPr/>
          <a:lstStyle/>
          <a:p>
            <a:fld id="{923C5B90-DACC-E64C-ABE1-B1FC7B5DBA12}" type="slidenum">
              <a:rPr lang="it-IT" smtClean="0"/>
              <a:pPr/>
              <a:t>62</a:t>
            </a:fld>
            <a:endParaRPr lang="it-IT"/>
          </a:p>
        </p:txBody>
      </p:sp>
      <p:sp>
        <p:nvSpPr>
          <p:cNvPr id="3" name="Rettangolo 2">
            <a:extLst>
              <a:ext uri="{FF2B5EF4-FFF2-40B4-BE49-F238E27FC236}">
                <a16:creationId xmlns:a16="http://schemas.microsoft.com/office/drawing/2014/main" id="{CAC16AF0-F0EE-EC4D-A3D5-CE0606E68B3A}"/>
              </a:ext>
            </a:extLst>
          </p:cNvPr>
          <p:cNvSpPr/>
          <p:nvPr/>
        </p:nvSpPr>
        <p:spPr>
          <a:xfrm>
            <a:off x="344129" y="224810"/>
            <a:ext cx="11503742" cy="6433171"/>
          </a:xfrm>
          <a:prstGeom prst="rect">
            <a:avLst/>
          </a:prstGeom>
        </p:spPr>
        <p:txBody>
          <a:bodyPr wrap="square">
            <a:spAutoFit/>
          </a:bodyPr>
          <a:lstStyle/>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Nei confronti di coloro i quali sono stati valutati al di sopra della soglia di pericolosità e quindi debbono esser allocati nelle sezioni a </a:t>
            </a:r>
            <a:r>
              <a:rPr lang="it-IT" sz="2000" b="1" dirty="0">
                <a:latin typeface="Arial" panose="020B0604020202020204" pitchFamily="34" charset="0"/>
                <a:ea typeface="Calibri" panose="020F0502020204030204" pitchFamily="34" charset="0"/>
                <a:cs typeface="Arial" panose="020B0604020202020204" pitchFamily="34" charset="0"/>
              </a:rPr>
              <a:t>custodia chiusa</a:t>
            </a:r>
            <a:r>
              <a:rPr lang="it-IT" sz="2000" dirty="0">
                <a:latin typeface="Arial" panose="020B0604020202020204" pitchFamily="34" charset="0"/>
                <a:ea typeface="Calibri" panose="020F0502020204030204" pitchFamily="34" charset="0"/>
                <a:cs typeface="Arial" panose="020B0604020202020204" pitchFamily="34" charset="0"/>
              </a:rPr>
              <a:t>, opererà una </a:t>
            </a:r>
            <a:r>
              <a:rPr lang="it-IT" sz="2000" b="1" dirty="0">
                <a:latin typeface="Arial" panose="020B0604020202020204" pitchFamily="34" charset="0"/>
                <a:ea typeface="Calibri" panose="020F0502020204030204" pitchFamily="34" charset="0"/>
                <a:cs typeface="Arial" panose="020B0604020202020204" pitchFamily="34" charset="0"/>
              </a:rPr>
              <a:t>modalità di controllo diretta da parte della Polizia penitenziaria </a:t>
            </a:r>
            <a:r>
              <a:rPr lang="it-IT" sz="2000" dirty="0">
                <a:latin typeface="Arial" panose="020B0604020202020204" pitchFamily="34" charset="0"/>
                <a:ea typeface="Calibri" panose="020F0502020204030204" pitchFamily="34" charset="0"/>
                <a:cs typeface="Arial" panose="020B0604020202020204" pitchFamily="34" charset="0"/>
              </a:rPr>
              <a:t>(vigilanza statica).</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ln questi casi, pur prevedendo la possibilità di permanere fuori dalle camere di pernottamento per otto ore giornaliere (salvo specifiche esigenze di sicurezza), ogni sforzo dovrà essere impresso per evitare che questi gruppi rimangano all'ozio, costretti a stazionare nei corridoi delle sezioni. Utilizzando i locali, in genere di pertinenza alle sezioni e le aree di passeggio, dovranno essere programmate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ma anche di intrattenimento (attività sportiva e ricreativa).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Il presidio del personale di polizia si attesterà </a:t>
            </a:r>
            <a:r>
              <a:rPr lang="it-IT" sz="2000" b="1" dirty="0">
                <a:latin typeface="Arial" panose="020B0604020202020204" pitchFamily="34" charset="0"/>
                <a:ea typeface="Calibri" panose="020F0502020204030204" pitchFamily="34" charset="0"/>
                <a:cs typeface="Arial" panose="020B0604020202020204" pitchFamily="34" charset="0"/>
              </a:rPr>
              <a:t>all’interno della sezione</a:t>
            </a:r>
            <a:r>
              <a:rPr lang="it-IT" sz="2000" dirty="0">
                <a:latin typeface="Arial" panose="020B0604020202020204" pitchFamily="34" charset="0"/>
                <a:ea typeface="Calibri" panose="020F0502020204030204" pitchFamily="34" charset="0"/>
                <a:cs typeface="Arial" panose="020B0604020202020204" pitchFamily="34" charset="0"/>
              </a:rPr>
              <a:t> e sarà coadiuvato da pattuglie che provvederanno alle incombenze di verifica ordinaria o all'intervento in caso di atti pregiudizievoli l'ordine e la sicurezza.</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Nell’ambito di questi reparti andranno individuati quelli dedicati </a:t>
            </a:r>
            <a:r>
              <a:rPr lang="it-IT" sz="2000" i="1" dirty="0">
                <a:latin typeface="Arial" panose="020B0604020202020204" pitchFamily="34" charset="0"/>
                <a:ea typeface="Calibri" panose="020F0502020204030204" pitchFamily="34" charset="0"/>
                <a:cs typeface="Arial" panose="020B0604020202020204" pitchFamily="34" charset="0"/>
              </a:rPr>
              <a:t>ex</a:t>
            </a:r>
            <a:r>
              <a:rPr lang="it-IT" sz="2000" dirty="0">
                <a:latin typeface="Arial" panose="020B0604020202020204" pitchFamily="34" charset="0"/>
                <a:ea typeface="Calibri" panose="020F0502020204030204" pitchFamily="34" charset="0"/>
                <a:cs typeface="Arial" panose="020B0604020202020204" pitchFamily="34" charset="0"/>
              </a:rPr>
              <a:t> </a:t>
            </a:r>
            <a:r>
              <a:rPr lang="it-IT" sz="2000" b="1" dirty="0">
                <a:latin typeface="Arial" panose="020B0604020202020204" pitchFamily="34" charset="0"/>
                <a:ea typeface="Calibri" panose="020F0502020204030204" pitchFamily="34" charset="0"/>
                <a:cs typeface="Arial" panose="020B0604020202020204" pitchFamily="34" charset="0"/>
              </a:rPr>
              <a:t>art. 32 D.P.R. 230/2000</a:t>
            </a:r>
            <a:r>
              <a:rPr lang="it-IT" sz="2000" dirty="0">
                <a:latin typeface="Arial" panose="020B0604020202020204" pitchFamily="34" charset="0"/>
                <a:ea typeface="Calibri" panose="020F0502020204030204" pitchFamily="34" charset="0"/>
                <a:cs typeface="Arial" panose="020B0604020202020204" pitchFamily="34" charset="0"/>
              </a:rPr>
              <a:t> ad accogliere quei detenuti dotati di una pericolosità e di una tendenza all'aggressività e alla prevaricazione tali da dover essere gestiti con maggiore attenzione </a:t>
            </a:r>
            <a:r>
              <a:rPr lang="it-IT" sz="2000" dirty="0" err="1">
                <a:latin typeface="Arial" panose="020B0604020202020204" pitchFamily="34" charset="0"/>
                <a:ea typeface="Calibri" panose="020F0502020204030204" pitchFamily="34" charset="0"/>
                <a:cs typeface="Arial" panose="020B0604020202020204" pitchFamily="34" charset="0"/>
              </a:rPr>
              <a:t>custodiale</a:t>
            </a:r>
            <a:r>
              <a:rPr lang="it-IT" sz="2000" dirty="0">
                <a:latin typeface="Arial" panose="020B0604020202020204" pitchFamily="34" charset="0"/>
                <a:ea typeface="Calibri" panose="020F0502020204030204" pitchFamily="34" charset="0"/>
                <a:cs typeface="Arial" panose="020B0604020202020204" pitchFamily="34" charset="0"/>
              </a:rPr>
              <a:t>. Anche in questo caso valgono i termini previsti in ordine alla rivalutazione semestrale del provvedimento. Sempre in questi ultimi settori dovranno essere allocati quei detenuti, di diretta gestione della Direzione Generale detenuti e trattamento che, seppure afferenti al circuito ordinario, siano stati classificati comuni pericolosi.</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7575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30592F5-EB57-D643-AC93-223CFBF02EB6}"/>
              </a:ext>
            </a:extLst>
          </p:cNvPr>
          <p:cNvSpPr>
            <a:spLocks noGrp="1"/>
          </p:cNvSpPr>
          <p:nvPr>
            <p:ph type="sldNum" sz="quarter" idx="12"/>
          </p:nvPr>
        </p:nvSpPr>
        <p:spPr/>
        <p:txBody>
          <a:bodyPr/>
          <a:lstStyle/>
          <a:p>
            <a:fld id="{923C5B90-DACC-E64C-ABE1-B1FC7B5DBA12}" type="slidenum">
              <a:rPr lang="it-IT" smtClean="0"/>
              <a:pPr/>
              <a:t>63</a:t>
            </a:fld>
            <a:endParaRPr lang="it-IT"/>
          </a:p>
        </p:txBody>
      </p:sp>
      <p:sp>
        <p:nvSpPr>
          <p:cNvPr id="3" name="Rettangolo 2">
            <a:extLst>
              <a:ext uri="{FF2B5EF4-FFF2-40B4-BE49-F238E27FC236}">
                <a16:creationId xmlns:a16="http://schemas.microsoft.com/office/drawing/2014/main" id="{D7B27B05-987F-6747-9933-CF6E1492E668}"/>
              </a:ext>
            </a:extLst>
          </p:cNvPr>
          <p:cNvSpPr/>
          <p:nvPr/>
        </p:nvSpPr>
        <p:spPr>
          <a:xfrm>
            <a:off x="381000" y="331431"/>
            <a:ext cx="11430000" cy="4447371"/>
          </a:xfrm>
          <a:prstGeom prst="rect">
            <a:avLst/>
          </a:prstGeom>
        </p:spPr>
        <p:txBody>
          <a:bodyPr wrap="square">
            <a:spAutoFit/>
          </a:bodyPr>
          <a:lstStyle/>
          <a:p>
            <a:pPr algn="just"/>
            <a:r>
              <a:rPr lang="it-IT" sz="2000" dirty="0">
                <a:latin typeface="Arial" panose="020B0604020202020204" pitchFamily="34" charset="0"/>
                <a:ea typeface="Calibri" panose="020F0502020204030204" pitchFamily="34" charset="0"/>
                <a:cs typeface="Arial" panose="020B0604020202020204" pitchFamily="34" charset="0"/>
              </a:rPr>
              <a:t>Per tutti coloro che sono idonei alla </a:t>
            </a:r>
            <a:r>
              <a:rPr lang="it-IT" sz="2000" b="1" u="sng" dirty="0">
                <a:latin typeface="Arial" panose="020B0604020202020204" pitchFamily="34" charset="0"/>
                <a:ea typeface="Calibri" panose="020F0502020204030204" pitchFamily="34" charset="0"/>
                <a:cs typeface="Arial" panose="020B0604020202020204" pitchFamily="34" charset="0"/>
              </a:rPr>
              <a:t>custodia aperta</a:t>
            </a:r>
            <a:r>
              <a:rPr lang="it-IT" sz="2000" dirty="0">
                <a:latin typeface="Arial" panose="020B0604020202020204" pitchFamily="34" charset="0"/>
                <a:ea typeface="Calibri" panose="020F0502020204030204" pitchFamily="34" charset="0"/>
                <a:cs typeface="Arial" panose="020B0604020202020204" pitchFamily="34" charset="0"/>
              </a:rPr>
              <a:t>, la Circolare precisa quanto segue. </a:t>
            </a:r>
          </a:p>
          <a:p>
            <a:pPr algn="just"/>
            <a:r>
              <a:rPr lang="it-IT" sz="2000" dirty="0">
                <a:latin typeface="Arial" panose="020B0604020202020204" pitchFamily="34" charset="0"/>
                <a:ea typeface="Calibri" panose="020F0502020204030204" pitchFamily="34" charset="0"/>
                <a:cs typeface="Arial" panose="020B0604020202020204" pitchFamily="34" charset="0"/>
              </a:rPr>
              <a:t>Dopo aver effettuato l'apertura mattinale e aver proceduto alle ordinarie verifiche, i detenuti dovranno essere autonomamente avviati, senza onere di accompagnamento, alle zone di accoglienza esterne alle sezioni ove, nel corso di tutta la giornata verranno impegnati in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e di intrattenimento previamente autorizzate. </a:t>
            </a:r>
          </a:p>
          <a:p>
            <a:pPr algn="just"/>
            <a:r>
              <a:rPr lang="it-IT" sz="2000" dirty="0">
                <a:latin typeface="Arial" panose="020B0604020202020204" pitchFamily="34" charset="0"/>
                <a:ea typeface="Calibri" panose="020F0502020204030204" pitchFamily="34" charset="0"/>
                <a:cs typeface="Arial" panose="020B0604020202020204" pitchFamily="34" charset="0"/>
              </a:rPr>
              <a:t>E' necessario che venga effettuato un programma ove risultino le </a:t>
            </a:r>
            <a:r>
              <a:rPr lang="it-IT" sz="2000" b="1" dirty="0">
                <a:latin typeface="Arial" panose="020B0604020202020204" pitchFamily="34" charset="0"/>
                <a:ea typeface="Calibri" panose="020F0502020204030204" pitchFamily="34" charset="0"/>
                <a:cs typeface="Arial" panose="020B0604020202020204" pitchFamily="34" charset="0"/>
              </a:rPr>
              <a:t>attività</a:t>
            </a:r>
            <a:r>
              <a:rPr lang="it-IT" sz="2000" dirty="0">
                <a:latin typeface="Arial" panose="020B0604020202020204" pitchFamily="34" charset="0"/>
                <a:ea typeface="Calibri" panose="020F0502020204030204" pitchFamily="34" charset="0"/>
                <a:cs typeface="Arial" panose="020B0604020202020204" pitchFamily="34" charset="0"/>
              </a:rPr>
              <a:t> in cui i detenuti sono impegnati giornalmente, così da conoscere in ogni momento la loro dislocazione all'interno dello spazio di libertà nel movimento. </a:t>
            </a:r>
          </a:p>
          <a:p>
            <a:pPr algn="just"/>
            <a:r>
              <a:rPr lang="it-IT" sz="2000" dirty="0">
                <a:latin typeface="Arial" panose="020B0604020202020204" pitchFamily="34" charset="0"/>
                <a:ea typeface="Calibri" panose="020F0502020204030204" pitchFamily="34" charset="0"/>
                <a:cs typeface="Arial" panose="020B0604020202020204" pitchFamily="34" charset="0"/>
              </a:rPr>
              <a:t>Tutte le camere detentive verranno chiuse durante gli orari in cui sono previste le opportunità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e riaperte all’atto del rientro, salvo esigenze di salute di uno o più dei ristretti. </a:t>
            </a:r>
          </a:p>
          <a:p>
            <a:pPr algn="just"/>
            <a:r>
              <a:rPr lang="it-IT" sz="2000" dirty="0">
                <a:latin typeface="Arial" panose="020B0604020202020204" pitchFamily="34" charset="0"/>
                <a:cs typeface="Arial" panose="020B0604020202020204" pitchFamily="34" charset="0"/>
              </a:rPr>
              <a:t>Nei reparti aperti e nei luoghi dedicati alle attività </a:t>
            </a:r>
            <a:r>
              <a:rPr lang="it-IT" sz="2000" dirty="0" err="1">
                <a:latin typeface="Arial" panose="020B0604020202020204" pitchFamily="34" charset="0"/>
                <a:cs typeface="Arial" panose="020B0604020202020204" pitchFamily="34" charset="0"/>
              </a:rPr>
              <a:t>trattamentali</a:t>
            </a:r>
            <a:r>
              <a:rPr lang="it-IT" sz="2000" dirty="0">
                <a:latin typeface="Arial" panose="020B0604020202020204" pitchFamily="34" charset="0"/>
                <a:cs typeface="Arial" panose="020B0604020202020204" pitchFamily="34" charset="0"/>
              </a:rPr>
              <a:t> il personale in servizio potrà attestarsi </a:t>
            </a:r>
            <a:r>
              <a:rPr lang="it-IT" sz="2000" b="1" dirty="0">
                <a:latin typeface="Arial" panose="020B0604020202020204" pitchFamily="34" charset="0"/>
                <a:cs typeface="Arial" panose="020B0604020202020204" pitchFamily="34" charset="0"/>
              </a:rPr>
              <a:t>all’esterno delle sezioni</a:t>
            </a:r>
            <a:r>
              <a:rPr lang="it-IT" sz="2000" dirty="0">
                <a:latin typeface="Arial" panose="020B0604020202020204" pitchFamily="34" charset="0"/>
                <a:cs typeface="Arial" panose="020B0604020202020204" pitchFamily="34" charset="0"/>
              </a:rPr>
              <a:t> e saranno attivate modalità e procedure di controllo indirette e variabili, senza la necessità di presidi stabili nei reparti e nei luoghi di pertinenza.</a:t>
            </a:r>
          </a:p>
          <a:p>
            <a:pPr algn="just">
              <a:lnSpc>
                <a:spcPct val="115000"/>
              </a:lnSpc>
              <a:spcAft>
                <a:spcPts val="0"/>
              </a:spcAft>
              <a:tabLst>
                <a:tab pos="1647825" algn="l"/>
              </a:tabLst>
            </a:pP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03014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CBCA053-D80E-1245-97CC-A6465E6A724B}"/>
              </a:ext>
            </a:extLst>
          </p:cNvPr>
          <p:cNvSpPr>
            <a:spLocks noGrp="1"/>
          </p:cNvSpPr>
          <p:nvPr>
            <p:ph type="sldNum" sz="quarter" idx="12"/>
          </p:nvPr>
        </p:nvSpPr>
        <p:spPr/>
        <p:txBody>
          <a:bodyPr/>
          <a:lstStyle/>
          <a:p>
            <a:fld id="{923C5B90-DACC-E64C-ABE1-B1FC7B5DBA12}" type="slidenum">
              <a:rPr lang="it-IT" smtClean="0"/>
              <a:pPr/>
              <a:t>64</a:t>
            </a:fld>
            <a:endParaRPr lang="it-IT"/>
          </a:p>
        </p:txBody>
      </p:sp>
      <p:sp>
        <p:nvSpPr>
          <p:cNvPr id="3" name="Rettangolo 2">
            <a:extLst>
              <a:ext uri="{FF2B5EF4-FFF2-40B4-BE49-F238E27FC236}">
                <a16:creationId xmlns:a16="http://schemas.microsoft.com/office/drawing/2014/main" id="{99E353B4-901E-3E49-97D0-F3F012BBD3A8}"/>
              </a:ext>
            </a:extLst>
          </p:cNvPr>
          <p:cNvSpPr/>
          <p:nvPr/>
        </p:nvSpPr>
        <p:spPr>
          <a:xfrm>
            <a:off x="322006" y="319639"/>
            <a:ext cx="11547987" cy="6109365"/>
          </a:xfrm>
          <a:prstGeom prst="rect">
            <a:avLst/>
          </a:prstGeom>
        </p:spPr>
        <p:txBody>
          <a:bodyPr wrap="square">
            <a:spAutoFit/>
          </a:bodyPr>
          <a:lstStyle/>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modalità di sorveglianza precedentemente illustrata configura la </a:t>
            </a:r>
            <a:r>
              <a:rPr lang="it-IT" sz="2000" b="1" dirty="0">
                <a:latin typeface="Arial" panose="020B0604020202020204" pitchFamily="34" charset="0"/>
                <a:ea typeface="Calibri" panose="020F0502020204030204" pitchFamily="34" charset="0"/>
                <a:cs typeface="Arial" panose="020B0604020202020204" pitchFamily="34" charset="0"/>
              </a:rPr>
              <a:t>vigilanza dinamica</a:t>
            </a:r>
            <a:r>
              <a:rPr lang="it-IT" sz="2000" dirty="0">
                <a:latin typeface="Arial" panose="020B0604020202020204" pitchFamily="34" charset="0"/>
                <a:ea typeface="Calibri" panose="020F0502020204030204" pitchFamily="34" charset="0"/>
                <a:cs typeface="Arial" panose="020B0604020202020204" pitchFamily="34" charset="0"/>
              </a:rPr>
              <a:t>, termine che ben rappresenta la scelta di </a:t>
            </a:r>
            <a:r>
              <a:rPr lang="it-IT" sz="2000" b="1" dirty="0">
                <a:latin typeface="Arial" panose="020B0604020202020204" pitchFamily="34" charset="0"/>
                <a:ea typeface="Calibri" panose="020F0502020204030204" pitchFamily="34" charset="0"/>
                <a:cs typeface="Arial" panose="020B0604020202020204" pitchFamily="34" charset="0"/>
              </a:rPr>
              <a:t>non</a:t>
            </a:r>
            <a:r>
              <a:rPr lang="it-IT" sz="2000" dirty="0">
                <a:latin typeface="Arial" panose="020B0604020202020204" pitchFamily="34" charset="0"/>
                <a:ea typeface="Calibri" panose="020F0502020204030204" pitchFamily="34" charset="0"/>
                <a:cs typeface="Arial" panose="020B0604020202020204" pitchFamily="34" charset="0"/>
              </a:rPr>
              <a:t> presidiare costantemente gruppi di persone adeguatamente selezionati.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L'apprezzata responsabilità ed affidabilità e l’occupazione in attività svolte con altri operatori, sia penitenziari che di altri enti pubblici e privati oltre che di volontari, consente di meglio utilizzare il personale di polizia coadiuvato da strumenti di controllo remoto.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progettazione che viene richiesta in tali casi dovrà prendere in esame la possibilità di sostituire i tradizionali presidi fissi. che verranno mantenuti in quei posti di servizio strategici in quanto considerati snodi di comunicazione e di controllo ineliminabili, o in fasce orarie più delicate, con </a:t>
            </a:r>
            <a:r>
              <a:rPr lang="it-IT" sz="2000" b="1" dirty="0">
                <a:latin typeface="Arial" panose="020B0604020202020204" pitchFamily="34" charset="0"/>
                <a:ea typeface="Calibri" panose="020F0502020204030204" pitchFamily="34" charset="0"/>
                <a:cs typeface="Arial" panose="020B0604020202020204" pitchFamily="34" charset="0"/>
              </a:rPr>
              <a:t>pattuglie itineranti</a:t>
            </a:r>
            <a:r>
              <a:rPr lang="it-IT" sz="2000" dirty="0">
                <a:latin typeface="Arial" panose="020B0604020202020204" pitchFamily="34" charset="0"/>
                <a:ea typeface="Calibri" panose="020F0502020204030204" pitchFamily="34" charset="0"/>
                <a:cs typeface="Arial" panose="020B0604020202020204" pitchFamily="34" charset="0"/>
              </a:rPr>
              <a:t> con il compito di svolgere le perquisizioni, l'immissione ai passeggi, le operazioni di conta, le ispezioni. </a:t>
            </a:r>
          </a:p>
          <a:p>
            <a:pPr algn="just">
              <a:lnSpc>
                <a:spcPct val="115000"/>
              </a:lnSpc>
              <a:spcAft>
                <a:spcPts val="0"/>
              </a:spcAft>
              <a:tabLst>
                <a:tab pos="1647825" algn="l"/>
              </a:tabLst>
            </a:pPr>
            <a:endParaRPr lang="it-IT" sz="20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La Circolare sottolinea inoltre l'importanza di trasporre tale progetto in disposizioni di servizio e tabelle di consegna aggiornate per renderne perfettamente a conoscenza il personale penitenziario e rendere chiari gli obiettivi della presente lettera circolare (</a:t>
            </a:r>
            <a:r>
              <a:rPr lang="it-IT" sz="2000" dirty="0" err="1">
                <a:latin typeface="Arial" panose="020B0604020202020204" pitchFamily="34" charset="0"/>
                <a:ea typeface="Calibri" panose="020F0502020204030204" pitchFamily="34" charset="0"/>
                <a:cs typeface="Arial" panose="020B0604020202020204" pitchFamily="34" charset="0"/>
              </a:rPr>
              <a:t>vd</a:t>
            </a:r>
            <a:r>
              <a:rPr lang="it-IT" sz="2000" dirty="0">
                <a:latin typeface="Arial" panose="020B0604020202020204" pitchFamily="34" charset="0"/>
                <a:ea typeface="Calibri" panose="020F0502020204030204" pitchFamily="34" charset="0"/>
                <a:cs typeface="Arial" panose="020B0604020202020204" pitchFamily="34" charset="0"/>
              </a:rPr>
              <a:t>. ad esempio ODS del 14/07/2017 attualmente applicato presso la II Casa di Reclusione di Milano).</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 </a:t>
            </a:r>
            <a:endParaRPr lang="it-IT"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0517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923C5B90-DACC-E64C-ABE1-B1FC7B5DBA12}" type="slidenum">
              <a:rPr lang="it-IT" smtClean="0"/>
              <a:pPr/>
              <a:t>65</a:t>
            </a:fld>
            <a:endParaRPr lang="it-IT"/>
          </a:p>
        </p:txBody>
      </p:sp>
      <p:sp>
        <p:nvSpPr>
          <p:cNvPr id="3" name="Rettangolo 2"/>
          <p:cNvSpPr/>
          <p:nvPr/>
        </p:nvSpPr>
        <p:spPr>
          <a:xfrm>
            <a:off x="579120" y="801588"/>
            <a:ext cx="11277600" cy="5078313"/>
          </a:xfrm>
          <a:prstGeom prst="rect">
            <a:avLst/>
          </a:prstGeom>
        </p:spPr>
        <p:txBody>
          <a:bodyPr wrap="square">
            <a:spAutoFit/>
          </a:bodyPr>
          <a:lstStyle/>
          <a:p>
            <a:pPr algn="just"/>
            <a:r>
              <a:rPr lang="it-IT" sz="2000" dirty="0">
                <a:latin typeface="Arial" panose="020B0604020202020204" pitchFamily="34" charset="0"/>
                <a:ea typeface="Calibri" panose="020F0502020204030204" pitchFamily="34" charset="0"/>
                <a:cs typeface="Arial" panose="020B0604020202020204" pitchFamily="34" charset="0"/>
              </a:rPr>
              <a:t>La Circolare ribadisce poi la necessità che la vita detentiva assuma la connotazione di stimolo all'assunzione di responsabilità da parte dei detenuti. Questo implica anche, come più volte indicato, che debba essere redatto un </a:t>
            </a:r>
            <a:r>
              <a:rPr lang="it-IT" sz="2000" b="1" dirty="0">
                <a:latin typeface="Arial" panose="020B0604020202020204" pitchFamily="34" charset="0"/>
                <a:ea typeface="Calibri" panose="020F0502020204030204" pitchFamily="34" charset="0"/>
                <a:cs typeface="Arial" panose="020B0604020202020204" pitchFamily="34" charset="0"/>
              </a:rPr>
              <a:t>patto di responsabilità tra l'Amministrazione e il detenuto</a:t>
            </a:r>
            <a:r>
              <a:rPr lang="it-IT" sz="2000" dirty="0">
                <a:latin typeface="Arial" panose="020B0604020202020204" pitchFamily="34" charset="0"/>
                <a:ea typeface="Calibri" panose="020F0502020204030204" pitchFamily="34" charset="0"/>
                <a:cs typeface="Arial" panose="020B0604020202020204" pitchFamily="34" charset="0"/>
              </a:rPr>
              <a:t> che chiarisca i termini che i modelli </a:t>
            </a:r>
            <a:r>
              <a:rPr lang="it-IT" sz="2000" dirty="0" err="1">
                <a:latin typeface="Arial" panose="020B0604020202020204" pitchFamily="34" charset="0"/>
                <a:ea typeface="Calibri" panose="020F0502020204030204" pitchFamily="34" charset="0"/>
                <a:cs typeface="Arial" panose="020B0604020202020204" pitchFamily="34" charset="0"/>
              </a:rPr>
              <a:t>custodiali</a:t>
            </a:r>
            <a:r>
              <a:rPr lang="it-IT" sz="2000" dirty="0">
                <a:latin typeface="Arial" panose="020B0604020202020204" pitchFamily="34" charset="0"/>
                <a:ea typeface="Calibri" panose="020F0502020204030204" pitchFamily="34" charset="0"/>
                <a:cs typeface="Arial" panose="020B0604020202020204" pitchFamily="34" charset="0"/>
              </a:rPr>
              <a:t> prevedono e il comportamento richiesto per potervi accedere o che può determinarne la modifica.</a:t>
            </a:r>
          </a:p>
          <a:p>
            <a:pPr algn="just"/>
            <a:endParaRPr lang="it-IT" sz="2000" dirty="0">
              <a:latin typeface="Arial" panose="020B0604020202020204" pitchFamily="34" charset="0"/>
              <a:cs typeface="Arial" panose="020B0604020202020204" pitchFamily="34" charset="0"/>
            </a:endParaRP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Dovrà esser oggetto di specifica clausola l'accettazione da parte dei detenuti delle modalità di governo delle diverse modalità di custodia, anche con riferimento alla previsione della chiusura delle camere detentive durame le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a:t>
            </a:r>
          </a:p>
          <a:p>
            <a:pPr algn="just">
              <a:lnSpc>
                <a:spcPct val="115000"/>
              </a:lnSpc>
              <a:spcAft>
                <a:spcPts val="0"/>
              </a:spcAft>
              <a:tabLst>
                <a:tab pos="1647825" algn="l"/>
              </a:tabLst>
            </a:pPr>
            <a:r>
              <a:rPr lang="it-IT" sz="2000" dirty="0">
                <a:latin typeface="Arial" panose="020B0604020202020204" pitchFamily="34" charset="0"/>
                <a:ea typeface="Calibri" panose="020F0502020204030204" pitchFamily="34" charset="0"/>
                <a:cs typeface="Arial" panose="020B0604020202020204" pitchFamily="34" charset="0"/>
              </a:rPr>
              <a:t>Al fine di evitare incomprensioni o contenzioso con la magistratura di sorveglianza sul punto, dovrà anche esser inserito uno specifico richiamo all’'onere, in capo ai detenuti, di non lasciare luci e televisori accesi o addirittura acqua scorrere nei lavandini in assenza di occupanti la cella. Analogo richiamo dovrà esser fatto ai detenuti assegnati alla custodia chiusa e che tuttavia partecipano ad attività </a:t>
            </a:r>
            <a:r>
              <a:rPr lang="it-IT" sz="2000" dirty="0" err="1">
                <a:latin typeface="Arial" panose="020B0604020202020204" pitchFamily="34" charset="0"/>
                <a:ea typeface="Calibri" panose="020F0502020204030204" pitchFamily="34" charset="0"/>
                <a:cs typeface="Arial" panose="020B0604020202020204" pitchFamily="34" charset="0"/>
              </a:rPr>
              <a:t>trattamentali</a:t>
            </a:r>
            <a:r>
              <a:rPr lang="it-IT" sz="2000" dirty="0">
                <a:latin typeface="Arial" panose="020B0604020202020204" pitchFamily="34" charset="0"/>
                <a:ea typeface="Calibri" panose="020F0502020204030204" pitchFamily="34" charset="0"/>
                <a:cs typeface="Arial" panose="020B0604020202020204" pitchFamily="34" charset="0"/>
              </a:rPr>
              <a:t> esterne alla sezione.</a:t>
            </a:r>
          </a:p>
          <a:p>
            <a:pPr algn="just"/>
            <a:endParaRPr lang="it-IT" sz="2000" dirty="0"/>
          </a:p>
        </p:txBody>
      </p:sp>
    </p:spTree>
    <p:extLst>
      <p:ext uri="{BB962C8B-B14F-4D97-AF65-F5344CB8AC3E}">
        <p14:creationId xmlns:p14="http://schemas.microsoft.com/office/powerpoint/2010/main" val="24836855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C3FBFC6B-1631-234D-9A7C-3B3E961655F6}"/>
              </a:ext>
            </a:extLst>
          </p:cNvPr>
          <p:cNvSpPr>
            <a:spLocks noGrp="1"/>
          </p:cNvSpPr>
          <p:nvPr>
            <p:ph type="sldNum" sz="quarter" idx="12"/>
          </p:nvPr>
        </p:nvSpPr>
        <p:spPr/>
        <p:txBody>
          <a:bodyPr/>
          <a:lstStyle/>
          <a:p>
            <a:fld id="{923C5B90-DACC-E64C-ABE1-B1FC7B5DBA12}" type="slidenum">
              <a:rPr lang="it-IT" smtClean="0"/>
              <a:pPr/>
              <a:t>66</a:t>
            </a:fld>
            <a:endParaRPr lang="it-IT"/>
          </a:p>
        </p:txBody>
      </p:sp>
      <p:sp>
        <p:nvSpPr>
          <p:cNvPr id="5" name="Rettangolo 4">
            <a:extLst>
              <a:ext uri="{FF2B5EF4-FFF2-40B4-BE49-F238E27FC236}">
                <a16:creationId xmlns:a16="http://schemas.microsoft.com/office/drawing/2014/main" id="{F2ED8611-7B35-FC4F-8133-F28F53FAA991}"/>
              </a:ext>
            </a:extLst>
          </p:cNvPr>
          <p:cNvSpPr/>
          <p:nvPr/>
        </p:nvSpPr>
        <p:spPr>
          <a:xfrm>
            <a:off x="3915186" y="4798628"/>
            <a:ext cx="8443961" cy="1477328"/>
          </a:xfrm>
          <a:prstGeom prst="rect">
            <a:avLst/>
          </a:prstGeom>
        </p:spPr>
        <p:txBody>
          <a:bodyPr wrap="square">
            <a:spAutoFit/>
          </a:bodyPr>
          <a:lstStyle/>
          <a:p>
            <a:pPr algn="ctr"/>
            <a:br>
              <a:rPr lang="it-IT" sz="3000" b="1" i="1" dirty="0">
                <a:latin typeface="Arial" panose="020B0604020202020204" pitchFamily="34" charset="0"/>
                <a:cs typeface="Arial" panose="020B0604020202020204" pitchFamily="34" charset="0"/>
              </a:rPr>
            </a:br>
            <a:endParaRPr lang="it-IT" sz="3000" b="1" i="1" dirty="0">
              <a:latin typeface="Arial" panose="020B0604020202020204" pitchFamily="34" charset="0"/>
              <a:cs typeface="Arial" panose="020B0604020202020204" pitchFamily="34" charset="0"/>
            </a:endParaRPr>
          </a:p>
          <a:p>
            <a:pPr algn="ctr"/>
            <a:r>
              <a:rPr lang="it-IT" sz="3000" b="1" i="1" dirty="0">
                <a:latin typeface="Arial" panose="020B0604020202020204" pitchFamily="34" charset="0"/>
                <a:cs typeface="Arial" panose="020B0604020202020204" pitchFamily="34" charset="0"/>
              </a:rPr>
              <a:t>“Garantire la speranza è il nostro compito” </a:t>
            </a:r>
            <a:endParaRPr lang="it-IT" sz="3000" b="1" i="1" dirty="0">
              <a:effectLst/>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CA03C414-E16E-8248-81F6-C45F1CDECAA8}"/>
              </a:ext>
            </a:extLst>
          </p:cNvPr>
          <p:cNvSpPr/>
          <p:nvPr/>
        </p:nvSpPr>
        <p:spPr>
          <a:xfrm>
            <a:off x="251707" y="582044"/>
            <a:ext cx="8241359" cy="553998"/>
          </a:xfrm>
          <a:prstGeom prst="rect">
            <a:avLst/>
          </a:prstGeom>
        </p:spPr>
        <p:txBody>
          <a:bodyPr wrap="none">
            <a:spAutoFit/>
          </a:bodyPr>
          <a:lstStyle/>
          <a:p>
            <a:pPr algn="ctr"/>
            <a:r>
              <a:rPr lang="it-IT" sz="3000" b="1" i="1" dirty="0">
                <a:latin typeface="Arial" panose="020B0604020202020204" pitchFamily="34" charset="0"/>
                <a:cs typeface="Arial" panose="020B0604020202020204" pitchFamily="34" charset="0"/>
              </a:rPr>
              <a:t>“ DESPONDERE SPEM MUNUS NOSTRUM” </a:t>
            </a:r>
          </a:p>
        </p:txBody>
      </p:sp>
      <p:pic>
        <p:nvPicPr>
          <p:cNvPr id="8" name="Immagine 7">
            <a:extLst>
              <a:ext uri="{FF2B5EF4-FFF2-40B4-BE49-F238E27FC236}">
                <a16:creationId xmlns:a16="http://schemas.microsoft.com/office/drawing/2014/main" id="{384B6D6E-9DA6-004A-8564-45761B8EBF6B}"/>
              </a:ext>
            </a:extLst>
          </p:cNvPr>
          <p:cNvPicPr>
            <a:picLocks noChangeAspect="1"/>
          </p:cNvPicPr>
          <p:nvPr/>
        </p:nvPicPr>
        <p:blipFill>
          <a:blip r:embed="rId2"/>
          <a:stretch>
            <a:fillRect/>
          </a:stretch>
        </p:blipFill>
        <p:spPr>
          <a:xfrm>
            <a:off x="4972050" y="2059372"/>
            <a:ext cx="2247900" cy="2387600"/>
          </a:xfrm>
          <a:prstGeom prst="rect">
            <a:avLst/>
          </a:prstGeom>
        </p:spPr>
      </p:pic>
    </p:spTree>
    <p:extLst>
      <p:ext uri="{BB962C8B-B14F-4D97-AF65-F5344CB8AC3E}">
        <p14:creationId xmlns:p14="http://schemas.microsoft.com/office/powerpoint/2010/main" val="2908095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AA489AF-E28D-A444-ACD5-F058D0B643AE}"/>
              </a:ext>
            </a:extLst>
          </p:cNvPr>
          <p:cNvSpPr>
            <a:spLocks noGrp="1"/>
          </p:cNvSpPr>
          <p:nvPr>
            <p:ph type="sldNum" sz="quarter" idx="12"/>
          </p:nvPr>
        </p:nvSpPr>
        <p:spPr/>
        <p:txBody>
          <a:bodyPr/>
          <a:lstStyle/>
          <a:p>
            <a:fld id="{923C5B90-DACC-E64C-ABE1-B1FC7B5DBA12}" type="slidenum">
              <a:rPr lang="it-IT" smtClean="0"/>
              <a:pPr/>
              <a:t>67</a:t>
            </a:fld>
            <a:endParaRPr lang="it-IT"/>
          </a:p>
        </p:txBody>
      </p:sp>
      <p:sp>
        <p:nvSpPr>
          <p:cNvPr id="3" name="Rettangolo 2">
            <a:extLst>
              <a:ext uri="{FF2B5EF4-FFF2-40B4-BE49-F238E27FC236}">
                <a16:creationId xmlns:a16="http://schemas.microsoft.com/office/drawing/2014/main" id="{C827AFB7-B43C-8C40-97C6-5842163BD924}"/>
              </a:ext>
            </a:extLst>
          </p:cNvPr>
          <p:cNvSpPr/>
          <p:nvPr/>
        </p:nvSpPr>
        <p:spPr>
          <a:xfrm>
            <a:off x="3342469" y="4145206"/>
            <a:ext cx="8653220" cy="830997"/>
          </a:xfrm>
          <a:prstGeom prst="rect">
            <a:avLst/>
          </a:prstGeom>
        </p:spPr>
        <p:txBody>
          <a:bodyPr wrap="square">
            <a:spAutoFit/>
          </a:bodyPr>
          <a:lstStyle/>
          <a:p>
            <a:r>
              <a:rPr lang="it-IT" sz="4800" b="1" i="1" dirty="0">
                <a:latin typeface="Arial" panose="020B0604020202020204" pitchFamily="34" charset="0"/>
                <a:cs typeface="Arial" panose="020B0604020202020204" pitchFamily="34" charset="0"/>
              </a:rPr>
              <a:t>GRAZIE PER L’ATTENZIONE </a:t>
            </a:r>
            <a:endParaRPr lang="it-IT" sz="4800" b="1" i="1" dirty="0">
              <a:effectLst/>
              <a:latin typeface="Arial" panose="020B0604020202020204" pitchFamily="34" charset="0"/>
              <a:cs typeface="Arial" panose="020B0604020202020204" pitchFamily="34" charset="0"/>
            </a:endParaRPr>
          </a:p>
        </p:txBody>
      </p:sp>
      <p:pic>
        <p:nvPicPr>
          <p:cNvPr id="4" name="Immagine 3">
            <a:extLst>
              <a:ext uri="{FF2B5EF4-FFF2-40B4-BE49-F238E27FC236}">
                <a16:creationId xmlns:a16="http://schemas.microsoft.com/office/drawing/2014/main" id="{394F2966-9DF3-694C-BE46-9537D440C4E6}"/>
              </a:ext>
            </a:extLst>
          </p:cNvPr>
          <p:cNvPicPr>
            <a:picLocks noChangeAspect="1"/>
          </p:cNvPicPr>
          <p:nvPr/>
        </p:nvPicPr>
        <p:blipFill>
          <a:blip r:embed="rId2"/>
          <a:stretch>
            <a:fillRect/>
          </a:stretch>
        </p:blipFill>
        <p:spPr>
          <a:xfrm>
            <a:off x="524036" y="323561"/>
            <a:ext cx="2247900" cy="2387600"/>
          </a:xfrm>
          <a:prstGeom prst="rect">
            <a:avLst/>
          </a:prstGeom>
        </p:spPr>
      </p:pic>
      <p:sp>
        <p:nvSpPr>
          <p:cNvPr id="5" name="CasellaDiTesto 4">
            <a:extLst>
              <a:ext uri="{FF2B5EF4-FFF2-40B4-BE49-F238E27FC236}">
                <a16:creationId xmlns:a16="http://schemas.microsoft.com/office/drawing/2014/main" id="{A9FA6231-C8AC-3840-BB42-EDF01D93BDEE}"/>
              </a:ext>
            </a:extLst>
          </p:cNvPr>
          <p:cNvSpPr txBox="1"/>
          <p:nvPr/>
        </p:nvSpPr>
        <p:spPr>
          <a:xfrm>
            <a:off x="3342470" y="5424407"/>
            <a:ext cx="7800812" cy="646331"/>
          </a:xfrm>
          <a:prstGeom prst="rect">
            <a:avLst/>
          </a:prstGeom>
          <a:noFill/>
        </p:spPr>
        <p:txBody>
          <a:bodyPr wrap="square" rtlCol="0">
            <a:spAutoFit/>
          </a:bodyPr>
          <a:lstStyle/>
          <a:p>
            <a:pPr algn="ctr"/>
            <a:r>
              <a:rPr lang="it-IT" sz="3600" b="1" i="1" dirty="0">
                <a:latin typeface="Arial" panose="020B0604020202020204" pitchFamily="34" charset="0"/>
                <a:cs typeface="Arial" panose="020B0604020202020204" pitchFamily="34" charset="0"/>
              </a:rPr>
              <a:t>Ispettore Dott. Francesco Salerno</a:t>
            </a:r>
          </a:p>
        </p:txBody>
      </p:sp>
    </p:spTree>
    <p:extLst>
      <p:ext uri="{BB962C8B-B14F-4D97-AF65-F5344CB8AC3E}">
        <p14:creationId xmlns:p14="http://schemas.microsoft.com/office/powerpoint/2010/main" val="36950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24E4D8F-7237-C641-9B74-E83D91F904ED}"/>
              </a:ext>
            </a:extLst>
          </p:cNvPr>
          <p:cNvSpPr>
            <a:spLocks noGrp="1"/>
          </p:cNvSpPr>
          <p:nvPr>
            <p:ph type="sldNum" sz="quarter" idx="12"/>
          </p:nvPr>
        </p:nvSpPr>
        <p:spPr/>
        <p:txBody>
          <a:bodyPr/>
          <a:lstStyle/>
          <a:p>
            <a:fld id="{923C5B90-DACC-E64C-ABE1-B1FC7B5DBA12}" type="slidenum">
              <a:rPr lang="it-IT" smtClean="0"/>
              <a:pPr/>
              <a:t>7</a:t>
            </a:fld>
            <a:endParaRPr lang="it-IT"/>
          </a:p>
        </p:txBody>
      </p:sp>
      <p:sp>
        <p:nvSpPr>
          <p:cNvPr id="3" name="Rettangolo 2">
            <a:extLst>
              <a:ext uri="{FF2B5EF4-FFF2-40B4-BE49-F238E27FC236}">
                <a16:creationId xmlns:a16="http://schemas.microsoft.com/office/drawing/2014/main" id="{7E61527A-4069-A543-B8EB-A6A926598C0B}"/>
              </a:ext>
            </a:extLst>
          </p:cNvPr>
          <p:cNvSpPr/>
          <p:nvPr/>
        </p:nvSpPr>
        <p:spPr>
          <a:xfrm>
            <a:off x="117987" y="107029"/>
            <a:ext cx="11724968" cy="5170646"/>
          </a:xfrm>
          <a:prstGeom prst="rect">
            <a:avLst/>
          </a:prstGeom>
        </p:spPr>
        <p:txBody>
          <a:bodyPr wrap="square">
            <a:spAutoFit/>
          </a:bodyPr>
          <a:lstStyle/>
          <a:p>
            <a:pPr algn="just"/>
            <a:endParaRPr lang="it-IT" sz="3000" b="1" i="1" dirty="0">
              <a:latin typeface="Arial" panose="020B0604020202020204" pitchFamily="34" charset="0"/>
              <a:cs typeface="Arial" panose="020B0604020202020204" pitchFamily="34" charset="0"/>
            </a:endParaRPr>
          </a:p>
          <a:p>
            <a:pPr algn="just"/>
            <a:r>
              <a:rPr lang="it-IT" sz="3000" b="1" i="1" dirty="0">
                <a:latin typeface="Arial" panose="020B0604020202020204" pitchFamily="34" charset="0"/>
                <a:cs typeface="Arial" panose="020B0604020202020204" pitchFamily="34" charset="0"/>
              </a:rPr>
              <a:t>Principi normativi </a:t>
            </a:r>
          </a:p>
          <a:p>
            <a:pPr algn="just"/>
            <a:endParaRPr lang="it-IT" sz="3000" b="1"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2400" dirty="0">
                <a:latin typeface="Arial" panose="020B0604020202020204" pitchFamily="34" charset="0"/>
                <a:cs typeface="Arial" panose="020B0604020202020204" pitchFamily="34" charset="0"/>
              </a:rPr>
              <a:t>In linea con i criteri stabiliti dagli artt. </a:t>
            </a:r>
            <a:r>
              <a:rPr lang="it-IT" sz="2400" i="1" u="sng" dirty="0">
                <a:latin typeface="Arial" panose="020B0604020202020204" pitchFamily="34" charset="0"/>
                <a:cs typeface="Arial" panose="020B0604020202020204" pitchFamily="34" charset="0"/>
              </a:rPr>
              <a:t>13 e 14 O.P</a:t>
            </a:r>
            <a:r>
              <a:rPr lang="it-IT" sz="2400" u="sng"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la popolazione carceraria deve essere suddivisa per </a:t>
            </a:r>
            <a:r>
              <a:rPr lang="it-IT" sz="2400" b="1" dirty="0">
                <a:latin typeface="Arial" panose="020B0604020202020204" pitchFamily="34" charset="0"/>
                <a:cs typeface="Arial" panose="020B0604020202020204" pitchFamily="34" charset="0"/>
              </a:rPr>
              <a:t>categorie omogenee </a:t>
            </a:r>
            <a:r>
              <a:rPr lang="it-IT" sz="2400" dirty="0">
                <a:latin typeface="Arial" panose="020B0604020202020204" pitchFamily="34" charset="0"/>
                <a:cs typeface="Arial" panose="020B0604020202020204" pitchFamily="34" charset="0"/>
              </a:rPr>
              <a:t>Ciò sia al fine di assicurare al meglio </a:t>
            </a:r>
            <a:r>
              <a:rPr lang="it-IT" sz="2400" i="1" u="sng" dirty="0">
                <a:latin typeface="Arial" panose="020B0604020202020204" pitchFamily="34" charset="0"/>
                <a:cs typeface="Arial" panose="020B0604020202020204" pitchFamily="34" charset="0"/>
              </a:rPr>
              <a:t>l'osservazione scientifica</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della personalità, </a:t>
            </a:r>
            <a:r>
              <a:rPr lang="it-IT" sz="2400" u="sng" dirty="0">
                <a:latin typeface="Arial" panose="020B0604020202020204" pitchFamily="34" charset="0"/>
                <a:cs typeface="Arial" panose="020B0604020202020204" pitchFamily="34" charset="0"/>
              </a:rPr>
              <a:t>il </a:t>
            </a:r>
            <a:r>
              <a:rPr lang="it-IT" sz="2400" i="1" u="sng" dirty="0">
                <a:latin typeface="Arial" panose="020B0604020202020204" pitchFamily="34" charset="0"/>
                <a:cs typeface="Arial" panose="020B0604020202020204" pitchFamily="34" charset="0"/>
              </a:rPr>
              <a:t>trattamento individualizzato</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e allo scopo di evitare </a:t>
            </a:r>
            <a:r>
              <a:rPr lang="it-IT" sz="2400" i="1" u="sng" dirty="0">
                <a:latin typeface="Arial" panose="020B0604020202020204" pitchFamily="34" charset="0"/>
                <a:cs typeface="Arial" panose="020B0604020202020204" pitchFamily="34" charset="0"/>
              </a:rPr>
              <a:t>influenze nocive </a:t>
            </a:r>
            <a:r>
              <a:rPr lang="it-IT" sz="2400" dirty="0">
                <a:latin typeface="Arial" panose="020B0604020202020204" pitchFamily="34" charset="0"/>
                <a:cs typeface="Arial" panose="020B0604020202020204" pitchFamily="34" charset="0"/>
              </a:rPr>
              <a:t>reciproche. </a:t>
            </a:r>
          </a:p>
          <a:p>
            <a:pPr algn="just"/>
            <a:endParaRPr lang="it-IT"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it-IT"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2400" u="sng" dirty="0">
                <a:latin typeface="Arial" panose="020B0604020202020204" pitchFamily="34" charset="0"/>
                <a:cs typeface="Arial" panose="020B0604020202020204" pitchFamily="34" charset="0"/>
              </a:rPr>
              <a:t>L'art. </a:t>
            </a:r>
            <a:r>
              <a:rPr lang="it-IT" sz="2400" i="1" u="sng" dirty="0">
                <a:latin typeface="Arial" panose="020B0604020202020204" pitchFamily="34" charset="0"/>
                <a:cs typeface="Arial" panose="020B0604020202020204" pitchFamily="34" charset="0"/>
              </a:rPr>
              <a:t>32 del D.P.R: 230/2000</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prevede: “I detenuti e gli internati, che abbiano un </a:t>
            </a:r>
            <a:r>
              <a:rPr lang="it-IT" sz="2400" i="1" u="sng" dirty="0">
                <a:latin typeface="Arial" panose="020B0604020202020204" pitchFamily="34" charset="0"/>
                <a:cs typeface="Arial" panose="020B0604020202020204" pitchFamily="34" charset="0"/>
              </a:rPr>
              <a:t>comportamento</a:t>
            </a:r>
            <a:r>
              <a:rPr lang="it-IT" sz="2400" i="1" dirty="0">
                <a:latin typeface="Arial" panose="020B0604020202020204" pitchFamily="34" charset="0"/>
                <a:cs typeface="Arial" panose="020B0604020202020204" pitchFamily="34" charset="0"/>
              </a:rPr>
              <a:t> </a:t>
            </a:r>
            <a:r>
              <a:rPr lang="it-IT" sz="2400" dirty="0">
                <a:latin typeface="Arial" panose="020B0604020202020204" pitchFamily="34" charset="0"/>
                <a:cs typeface="Arial" panose="020B0604020202020204" pitchFamily="34" charset="0"/>
              </a:rPr>
              <a:t>che richiede particolari cautele, anche per la tutela dei compagni da possibili aggressioni o sopraffazioni, sono assegnati ad appositi istituti o sezioni dove sia più agevole adottare le suddette cautele". </a:t>
            </a:r>
            <a:endParaRPr lang="it-IT"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3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210B4D8A-BE47-3942-B60A-ADE544B344F1}"/>
              </a:ext>
            </a:extLst>
          </p:cNvPr>
          <p:cNvSpPr>
            <a:spLocks noGrp="1"/>
          </p:cNvSpPr>
          <p:nvPr>
            <p:ph type="sldNum" sz="quarter" idx="12"/>
          </p:nvPr>
        </p:nvSpPr>
        <p:spPr/>
        <p:txBody>
          <a:bodyPr/>
          <a:lstStyle/>
          <a:p>
            <a:fld id="{923C5B90-DACC-E64C-ABE1-B1FC7B5DBA12}" type="slidenum">
              <a:rPr lang="it-IT" smtClean="0"/>
              <a:pPr/>
              <a:t>8</a:t>
            </a:fld>
            <a:endParaRPr lang="it-IT"/>
          </a:p>
        </p:txBody>
      </p:sp>
      <p:sp>
        <p:nvSpPr>
          <p:cNvPr id="3" name="Rettangolo 2">
            <a:extLst>
              <a:ext uri="{FF2B5EF4-FFF2-40B4-BE49-F238E27FC236}">
                <a16:creationId xmlns:a16="http://schemas.microsoft.com/office/drawing/2014/main" id="{FC649C1E-113F-8D4A-869B-C1508B496441}"/>
              </a:ext>
            </a:extLst>
          </p:cNvPr>
          <p:cNvSpPr/>
          <p:nvPr/>
        </p:nvSpPr>
        <p:spPr>
          <a:xfrm>
            <a:off x="640080" y="136525"/>
            <a:ext cx="10866120" cy="5940088"/>
          </a:xfrm>
          <a:prstGeom prst="rect">
            <a:avLst/>
          </a:prstGeom>
        </p:spPr>
        <p:txBody>
          <a:bodyPr wrap="square">
            <a:spAutoFit/>
          </a:bodyPr>
          <a:lstStyle/>
          <a:p>
            <a:pPr algn="just"/>
            <a:endParaRPr lang="it-IT" sz="2000" dirty="0">
              <a:latin typeface="Arial" panose="020B0604020202020204" pitchFamily="34" charset="0"/>
              <a:cs typeface="Arial" panose="020B0604020202020204" pitchFamily="34" charset="0"/>
            </a:endParaRPr>
          </a:p>
          <a:p>
            <a:pPr algn="just"/>
            <a:r>
              <a:rPr lang="it-IT" sz="2000" dirty="0">
                <a:latin typeface="Arial" panose="020B0604020202020204" pitchFamily="34" charset="0"/>
                <a:cs typeface="Arial" panose="020B0604020202020204" pitchFamily="34" charset="0"/>
              </a:rPr>
              <a:t>Al fine di attuare la differenziazione tra gli istituti sono stati disciplinati </a:t>
            </a:r>
            <a:r>
              <a:rPr lang="it-IT" sz="2000" b="1" dirty="0">
                <a:latin typeface="Arial" panose="020B0604020202020204" pitchFamily="34" charset="0"/>
                <a:cs typeface="Arial" panose="020B0604020202020204" pitchFamily="34" charset="0"/>
              </a:rPr>
              <a:t>tre circuiti penitenziari</a:t>
            </a:r>
            <a:r>
              <a:rPr lang="it-IT" sz="2000" dirty="0">
                <a:latin typeface="Arial" panose="020B0604020202020204" pitchFamily="34" charset="0"/>
                <a:cs typeface="Arial" panose="020B0604020202020204" pitchFamily="34" charset="0"/>
              </a:rPr>
              <a:t> di carattere generale intesi alla distribuzione dei detenuti per categorie omogenee: </a:t>
            </a:r>
          </a:p>
          <a:p>
            <a:pPr algn="just"/>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b="1" i="1" dirty="0">
                <a:latin typeface="Arial" panose="020B0604020202020204" pitchFamily="34" charset="0"/>
                <a:cs typeface="Arial" panose="020B0604020202020204" pitchFamily="34" charset="0"/>
              </a:rPr>
              <a:t>I LIVELLO- ALTA SICUREZZA </a:t>
            </a: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endParaRPr lang="it-IT" sz="2000" b="1" i="1"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b="1" i="1" dirty="0">
                <a:solidFill>
                  <a:srgbClr val="00B050"/>
                </a:solidFill>
                <a:latin typeface="Arial" panose="020B0604020202020204" pitchFamily="34" charset="0"/>
                <a:cs typeface="Arial" panose="020B0604020202020204" pitchFamily="34" charset="0"/>
              </a:rPr>
              <a:t>II LIVELLO- MEDIA SICUREZZA</a:t>
            </a:r>
            <a:r>
              <a:rPr lang="it-IT" sz="2000" b="1" i="1" dirty="0">
                <a:latin typeface="Arial" panose="020B0604020202020204" pitchFamily="34" charset="0"/>
                <a:cs typeface="Arial" panose="020B0604020202020204" pitchFamily="34" charset="0"/>
              </a:rPr>
              <a:t> </a:t>
            </a: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endParaRPr lang="it-IT" sz="2000" b="1" i="1"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b="1" i="1" dirty="0">
                <a:solidFill>
                  <a:srgbClr val="FFC000"/>
                </a:solidFill>
                <a:latin typeface="Arial" panose="020B0604020202020204" pitchFamily="34" charset="0"/>
                <a:cs typeface="Arial" panose="020B0604020202020204" pitchFamily="34" charset="0"/>
              </a:rPr>
              <a:t>III LIVELLO-BASSA SICUREZZA </a:t>
            </a:r>
            <a:endParaRPr lang="it-IT" sz="2000" dirty="0">
              <a:solidFill>
                <a:srgbClr val="FFC000"/>
              </a:solidFill>
              <a:latin typeface="Arial" panose="020B0604020202020204" pitchFamily="34" charset="0"/>
              <a:cs typeface="Arial" panose="020B0604020202020204" pitchFamily="34" charset="0"/>
            </a:endParaRPr>
          </a:p>
          <a:p>
            <a:pPr algn="just"/>
            <a:br>
              <a:rPr lang="it-IT" sz="2000" dirty="0">
                <a:latin typeface="Arial" panose="020B0604020202020204" pitchFamily="34" charset="0"/>
                <a:cs typeface="Arial" panose="020B0604020202020204" pitchFamily="34" charset="0"/>
              </a:rPr>
            </a:br>
            <a:r>
              <a:rPr lang="it-IT" sz="2000" dirty="0">
                <a:latin typeface="Arial" panose="020B0604020202020204" pitchFamily="34" charset="0"/>
                <a:cs typeface="Arial" panose="020B0604020202020204" pitchFamily="34" charset="0"/>
              </a:rPr>
              <a:t>Si aggiungono i: </a:t>
            </a:r>
          </a:p>
          <a:p>
            <a:pPr algn="just"/>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Circuito per COLLABORATORI DI GIUSTIZIA; </a:t>
            </a:r>
          </a:p>
          <a:p>
            <a:pPr marL="342900" indent="-342900" algn="just">
              <a:buFont typeface="Wingdings" pitchFamily="2" charset="2"/>
              <a:buChar char="Ø"/>
            </a:pP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Circuito dei c.d. PROTETTI; </a:t>
            </a:r>
          </a:p>
          <a:p>
            <a:pPr marL="342900" indent="-342900" algn="just">
              <a:buFont typeface="Wingdings" pitchFamily="2" charset="2"/>
              <a:buChar char="Ø"/>
            </a:pP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Regime per detenuti SOTTOPOSTI al 41 </a:t>
            </a:r>
            <a:r>
              <a:rPr lang="it-IT" sz="2000" i="1" dirty="0">
                <a:latin typeface="Arial" panose="020B0604020202020204" pitchFamily="34" charset="0"/>
                <a:cs typeface="Arial" panose="020B0604020202020204" pitchFamily="34" charset="0"/>
              </a:rPr>
              <a:t>bis </a:t>
            </a:r>
            <a:r>
              <a:rPr lang="it-IT" sz="2000" dirty="0">
                <a:latin typeface="Arial" panose="020B0604020202020204" pitchFamily="34" charset="0"/>
                <a:cs typeface="Arial" panose="020B0604020202020204" pitchFamily="34" charset="0"/>
              </a:rPr>
              <a:t>O.P.; </a:t>
            </a:r>
          </a:p>
          <a:p>
            <a:pPr marL="342900" indent="-342900" algn="just">
              <a:buFont typeface="Wingdings" pitchFamily="2" charset="2"/>
              <a:buChar char="Ø"/>
            </a:pPr>
            <a:endParaRPr lang="it-IT" sz="20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it-IT" sz="2000" dirty="0">
                <a:latin typeface="Arial" panose="020B0604020202020204" pitchFamily="34" charset="0"/>
                <a:cs typeface="Arial" panose="020B0604020202020204" pitchFamily="34" charset="0"/>
              </a:rPr>
              <a:t>Regime di SORVEGLIANZA PARTICOLARE ( art. 14 </a:t>
            </a:r>
            <a:r>
              <a:rPr lang="it-IT" sz="2000" i="1" dirty="0">
                <a:latin typeface="Arial" panose="020B0604020202020204" pitchFamily="34" charset="0"/>
                <a:cs typeface="Arial" panose="020B0604020202020204" pitchFamily="34" charset="0"/>
              </a:rPr>
              <a:t>bis</a:t>
            </a:r>
            <a:r>
              <a:rPr lang="it-IT" sz="2000" dirty="0">
                <a:latin typeface="Arial" panose="020B0604020202020204" pitchFamily="34" charset="0"/>
                <a:cs typeface="Arial" panose="020B0604020202020204" pitchFamily="34" charset="0"/>
              </a:rPr>
              <a:t> O.P.) </a:t>
            </a:r>
            <a:endParaRPr lang="it-IT"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0872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AC946DD-5FD3-C842-A10F-352D76837504}"/>
              </a:ext>
            </a:extLst>
          </p:cNvPr>
          <p:cNvSpPr>
            <a:spLocks noGrp="1"/>
          </p:cNvSpPr>
          <p:nvPr>
            <p:ph type="sldNum" sz="quarter" idx="12"/>
          </p:nvPr>
        </p:nvSpPr>
        <p:spPr/>
        <p:txBody>
          <a:bodyPr/>
          <a:lstStyle/>
          <a:p>
            <a:fld id="{923C5B90-DACC-E64C-ABE1-B1FC7B5DBA12}" type="slidenum">
              <a:rPr lang="it-IT" sz="1400" smtClean="0"/>
              <a:pPr/>
              <a:t>9</a:t>
            </a:fld>
            <a:endParaRPr lang="it-IT" sz="1400"/>
          </a:p>
        </p:txBody>
      </p:sp>
      <p:sp>
        <p:nvSpPr>
          <p:cNvPr id="3" name="Rettangolo 2">
            <a:extLst>
              <a:ext uri="{FF2B5EF4-FFF2-40B4-BE49-F238E27FC236}">
                <a16:creationId xmlns:a16="http://schemas.microsoft.com/office/drawing/2014/main" id="{C89A3798-B52C-5241-ACD9-0937489896C4}"/>
              </a:ext>
            </a:extLst>
          </p:cNvPr>
          <p:cNvSpPr/>
          <p:nvPr/>
        </p:nvSpPr>
        <p:spPr>
          <a:xfrm>
            <a:off x="216309" y="165141"/>
            <a:ext cx="6096000" cy="553998"/>
          </a:xfrm>
          <a:prstGeom prst="rect">
            <a:avLst/>
          </a:prstGeom>
        </p:spPr>
        <p:txBody>
          <a:bodyPr>
            <a:spAutoFit/>
          </a:bodyPr>
          <a:lstStyle/>
          <a:p>
            <a:pPr algn="just"/>
            <a:r>
              <a:rPr lang="it-IT" sz="3000" b="1" i="1" dirty="0">
                <a:latin typeface="Arial" panose="020B0604020202020204" pitchFamily="34" charset="0"/>
                <a:cs typeface="Arial" panose="020B0604020202020204" pitchFamily="34" charset="0"/>
              </a:rPr>
              <a:t>Principi generali </a:t>
            </a:r>
            <a:endParaRPr lang="it-IT" sz="3000" b="1" i="1" dirty="0">
              <a:effectLst/>
              <a:latin typeface="Arial" panose="020B0604020202020204" pitchFamily="34" charset="0"/>
              <a:cs typeface="Arial" panose="020B0604020202020204" pitchFamily="34" charset="0"/>
            </a:endParaRPr>
          </a:p>
        </p:txBody>
      </p:sp>
      <p:sp>
        <p:nvSpPr>
          <p:cNvPr id="6" name="Rettangolo 5">
            <a:extLst>
              <a:ext uri="{FF2B5EF4-FFF2-40B4-BE49-F238E27FC236}">
                <a16:creationId xmlns:a16="http://schemas.microsoft.com/office/drawing/2014/main" id="{546BF63A-E202-6040-8D02-E4DC5797A48A}"/>
              </a:ext>
            </a:extLst>
          </p:cNvPr>
          <p:cNvSpPr/>
          <p:nvPr/>
        </p:nvSpPr>
        <p:spPr>
          <a:xfrm>
            <a:off x="216309" y="2123274"/>
            <a:ext cx="2069690" cy="2031325"/>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CIRCUITI </a:t>
            </a:r>
          </a:p>
          <a:p>
            <a:pPr algn="ctr"/>
            <a:r>
              <a:rPr lang="it-IT" sz="1400" b="1" dirty="0">
                <a:latin typeface="Arial" panose="020B0604020202020204" pitchFamily="34" charset="0"/>
                <a:cs typeface="Arial" panose="020B0604020202020204" pitchFamily="34" charset="0"/>
              </a:rPr>
              <a:t>PENITENZIARI </a:t>
            </a:r>
          </a:p>
          <a:p>
            <a:pPr algn="ctr"/>
            <a:r>
              <a:rPr lang="it-IT" sz="1400" b="1" dirty="0">
                <a:latin typeface="Arial" panose="020B0604020202020204" pitchFamily="34" charset="0"/>
                <a:cs typeface="Arial" panose="020B0604020202020204" pitchFamily="34" charset="0"/>
              </a:rPr>
              <a:t>(Circolari D.A.P. </a:t>
            </a:r>
          </a:p>
          <a:p>
            <a:pPr algn="ctr"/>
            <a:r>
              <a:rPr lang="it-IT" sz="1400" b="1" dirty="0">
                <a:latin typeface="Arial" panose="020B0604020202020204" pitchFamily="34" charset="0"/>
                <a:cs typeface="Arial" panose="020B0604020202020204" pitchFamily="34" charset="0"/>
              </a:rPr>
              <a:t>21.4.1993</a:t>
            </a:r>
          </a:p>
          <a:p>
            <a:pPr algn="ctr"/>
            <a:r>
              <a:rPr lang="it-IT" sz="1400" b="1" dirty="0">
                <a:latin typeface="Arial" panose="020B0604020202020204" pitchFamily="34" charset="0"/>
                <a:cs typeface="Arial" panose="020B0604020202020204" pitchFamily="34" charset="0"/>
              </a:rPr>
              <a:t> n° 3359/5809 </a:t>
            </a:r>
          </a:p>
          <a:p>
            <a:pPr algn="ctr"/>
            <a:r>
              <a:rPr lang="it-IT" sz="1400" b="1" dirty="0">
                <a:latin typeface="Arial" panose="020B0604020202020204" pitchFamily="34" charset="0"/>
                <a:cs typeface="Arial" panose="020B0604020202020204" pitchFamily="34" charset="0"/>
              </a:rPr>
              <a:t>9.7.1998 </a:t>
            </a:r>
          </a:p>
          <a:p>
            <a:pPr algn="ctr"/>
            <a:r>
              <a:rPr lang="it-IT" sz="1400" b="1" dirty="0">
                <a:latin typeface="Arial" panose="020B0604020202020204" pitchFamily="34" charset="0"/>
                <a:cs typeface="Arial" panose="020B0604020202020204" pitchFamily="34" charset="0"/>
              </a:rPr>
              <a:t>n° 3479/5929 </a:t>
            </a:r>
          </a:p>
          <a:p>
            <a:pPr algn="ctr"/>
            <a:r>
              <a:rPr lang="it-IT" sz="1400" b="1" dirty="0">
                <a:latin typeface="Arial" panose="020B0604020202020204" pitchFamily="34" charset="0"/>
                <a:cs typeface="Arial" panose="020B0604020202020204" pitchFamily="34" charset="0"/>
              </a:rPr>
              <a:t>21.4.2009 </a:t>
            </a:r>
          </a:p>
          <a:p>
            <a:pPr algn="ctr"/>
            <a:r>
              <a:rPr lang="it-IT" sz="1400" b="1" dirty="0">
                <a:latin typeface="Arial" panose="020B0604020202020204" pitchFamily="34" charset="0"/>
                <a:cs typeface="Arial" panose="020B0604020202020204" pitchFamily="34" charset="0"/>
              </a:rPr>
              <a:t>n. 3619/6069) </a:t>
            </a:r>
            <a:endParaRPr lang="it-IT" sz="1400" b="1" dirty="0">
              <a:effectLst/>
              <a:latin typeface="Arial" panose="020B0604020202020204" pitchFamily="34" charset="0"/>
              <a:cs typeface="Arial" panose="020B0604020202020204" pitchFamily="34" charset="0"/>
            </a:endParaRPr>
          </a:p>
        </p:txBody>
      </p:sp>
      <p:cxnSp>
        <p:nvCxnSpPr>
          <p:cNvPr id="8" name="Connettore 1 7">
            <a:extLst>
              <a:ext uri="{FF2B5EF4-FFF2-40B4-BE49-F238E27FC236}">
                <a16:creationId xmlns:a16="http://schemas.microsoft.com/office/drawing/2014/main" id="{818C96F4-72CB-5342-8ECB-976E5EB41BA3}"/>
              </a:ext>
            </a:extLst>
          </p:cNvPr>
          <p:cNvCxnSpPr>
            <a:cxnSpLocks/>
          </p:cNvCxnSpPr>
          <p:nvPr/>
        </p:nvCxnSpPr>
        <p:spPr>
          <a:xfrm>
            <a:off x="2313048" y="3087706"/>
            <a:ext cx="87261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6" name="Gruppo 25">
            <a:extLst>
              <a:ext uri="{FF2B5EF4-FFF2-40B4-BE49-F238E27FC236}">
                <a16:creationId xmlns:a16="http://schemas.microsoft.com/office/drawing/2014/main" id="{996373D7-6EA9-7B4C-8381-299AD2A2A712}"/>
              </a:ext>
            </a:extLst>
          </p:cNvPr>
          <p:cNvGrpSpPr/>
          <p:nvPr/>
        </p:nvGrpSpPr>
        <p:grpSpPr>
          <a:xfrm>
            <a:off x="3170913" y="606465"/>
            <a:ext cx="3989432" cy="4962482"/>
            <a:chOff x="3249561" y="962506"/>
            <a:chExt cx="3989432" cy="4962482"/>
          </a:xfrm>
        </p:grpSpPr>
        <p:cxnSp>
          <p:nvCxnSpPr>
            <p:cNvPr id="11" name="Connettore 1 10">
              <a:extLst>
                <a:ext uri="{FF2B5EF4-FFF2-40B4-BE49-F238E27FC236}">
                  <a16:creationId xmlns:a16="http://schemas.microsoft.com/office/drawing/2014/main" id="{4140AE61-09B2-9A42-ADE5-798A7C5B5FBB}"/>
                </a:ext>
              </a:extLst>
            </p:cNvPr>
            <p:cNvCxnSpPr/>
            <p:nvPr/>
          </p:nvCxnSpPr>
          <p:spPr>
            <a:xfrm flipV="1">
              <a:off x="3264309" y="1224116"/>
              <a:ext cx="0" cy="22196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Connettore 1 11">
              <a:extLst>
                <a:ext uri="{FF2B5EF4-FFF2-40B4-BE49-F238E27FC236}">
                  <a16:creationId xmlns:a16="http://schemas.microsoft.com/office/drawing/2014/main" id="{B3DA9CF3-6CA0-D242-844C-66F4F4270AA4}"/>
                </a:ext>
              </a:extLst>
            </p:cNvPr>
            <p:cNvCxnSpPr/>
            <p:nvPr/>
          </p:nvCxnSpPr>
          <p:spPr>
            <a:xfrm flipV="1">
              <a:off x="3264309" y="3443747"/>
              <a:ext cx="0" cy="221963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9887F87A-7D4F-F547-89BB-04EE39172A4D}"/>
                </a:ext>
              </a:extLst>
            </p:cNvPr>
            <p:cNvCxnSpPr/>
            <p:nvPr/>
          </p:nvCxnSpPr>
          <p:spPr>
            <a:xfrm>
              <a:off x="3249561" y="1224116"/>
              <a:ext cx="107171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1554F954-676C-634E-9503-B272F5A632F3}"/>
                </a:ext>
              </a:extLst>
            </p:cNvPr>
            <p:cNvCxnSpPr/>
            <p:nvPr/>
          </p:nvCxnSpPr>
          <p:spPr>
            <a:xfrm>
              <a:off x="3264309" y="3443747"/>
              <a:ext cx="107171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95D253B9-491E-9441-A61B-BB1872A17052}"/>
                </a:ext>
              </a:extLst>
            </p:cNvPr>
            <p:cNvCxnSpPr/>
            <p:nvPr/>
          </p:nvCxnSpPr>
          <p:spPr>
            <a:xfrm>
              <a:off x="3264308" y="5648630"/>
              <a:ext cx="1071717"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 name="Rettangolo 16">
              <a:extLst>
                <a:ext uri="{FF2B5EF4-FFF2-40B4-BE49-F238E27FC236}">
                  <a16:creationId xmlns:a16="http://schemas.microsoft.com/office/drawing/2014/main" id="{A32A1048-84E1-C347-AA78-2DC8F0C84540}"/>
                </a:ext>
              </a:extLst>
            </p:cNvPr>
            <p:cNvSpPr/>
            <p:nvPr/>
          </p:nvSpPr>
          <p:spPr>
            <a:xfrm>
              <a:off x="4336025" y="962506"/>
              <a:ext cx="2359740" cy="523220"/>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I livello </a:t>
              </a:r>
            </a:p>
            <a:p>
              <a:pPr algn="ctr"/>
              <a:r>
                <a:rPr lang="it-IT" sz="1400" b="1" dirty="0">
                  <a:latin typeface="Arial" panose="020B0604020202020204" pitchFamily="34" charset="0"/>
                  <a:cs typeface="Arial" panose="020B0604020202020204" pitchFamily="34" charset="0"/>
                </a:rPr>
                <a:t>(ALTA SICUREZZA) </a:t>
              </a:r>
              <a:endParaRPr lang="it-IT" sz="1400" b="1" dirty="0">
                <a:effectLst/>
                <a:latin typeface="Arial" panose="020B0604020202020204" pitchFamily="34" charset="0"/>
                <a:cs typeface="Arial" panose="020B0604020202020204" pitchFamily="34" charset="0"/>
              </a:endParaRPr>
            </a:p>
          </p:txBody>
        </p:sp>
        <p:sp>
          <p:nvSpPr>
            <p:cNvPr id="18" name="Rettangolo 17">
              <a:extLst>
                <a:ext uri="{FF2B5EF4-FFF2-40B4-BE49-F238E27FC236}">
                  <a16:creationId xmlns:a16="http://schemas.microsoft.com/office/drawing/2014/main" id="{77C7DD27-D34F-4047-96A4-F8AEDB0BE5E0}"/>
                </a:ext>
              </a:extLst>
            </p:cNvPr>
            <p:cNvSpPr/>
            <p:nvPr/>
          </p:nvSpPr>
          <p:spPr>
            <a:xfrm>
              <a:off x="4353239" y="2123274"/>
              <a:ext cx="2342526" cy="523220"/>
            </a:xfrm>
            <a:prstGeom prst="rect">
              <a:avLst/>
            </a:prstGeom>
            <a:ln w="38100">
              <a:solidFill>
                <a:schemeClr val="accent6"/>
              </a:solidFill>
              <a:prstDash val="solid"/>
            </a:ln>
          </p:spPr>
          <p:txBody>
            <a:bodyPr wrap="square">
              <a:spAutoFit/>
            </a:bodyPr>
            <a:lstStyle/>
            <a:p>
              <a:pPr algn="ctr"/>
              <a:r>
                <a:rPr lang="it-IT" sz="1400" dirty="0">
                  <a:latin typeface="Arial" panose="020B0604020202020204" pitchFamily="34" charset="0"/>
                  <a:cs typeface="Arial" panose="020B0604020202020204" pitchFamily="34" charset="0"/>
                </a:rPr>
                <a:t>Tre </a:t>
              </a:r>
              <a:r>
                <a:rPr lang="it-IT" sz="1400" dirty="0" err="1">
                  <a:latin typeface="Arial" panose="020B0604020202020204" pitchFamily="34" charset="0"/>
                  <a:cs typeface="Arial" panose="020B0604020202020204" pitchFamily="34" charset="0"/>
                </a:rPr>
                <a:t>sottocircuiti</a:t>
              </a:r>
              <a:r>
                <a:rPr lang="it-IT" sz="1400" dirty="0">
                  <a:latin typeface="Arial" panose="020B0604020202020204" pitchFamily="34" charset="0"/>
                  <a:cs typeface="Arial" panose="020B0604020202020204" pitchFamily="34" charset="0"/>
                </a:rPr>
                <a:t> </a:t>
              </a:r>
            </a:p>
            <a:p>
              <a:pPr algn="ctr"/>
              <a:r>
                <a:rPr lang="it-IT" sz="1400" dirty="0">
                  <a:latin typeface="Arial" panose="020B0604020202020204" pitchFamily="34" charset="0"/>
                  <a:cs typeface="Arial" panose="020B0604020202020204" pitchFamily="34" charset="0"/>
                </a:rPr>
                <a:t>a.s.1 - </a:t>
              </a:r>
              <a:r>
                <a:rPr lang="it-IT" sz="1400" dirty="0" err="1">
                  <a:latin typeface="Arial" panose="020B0604020202020204" pitchFamily="34" charset="0"/>
                  <a:cs typeface="Arial" panose="020B0604020202020204" pitchFamily="34" charset="0"/>
                </a:rPr>
                <a:t>a.s.</a:t>
              </a:r>
              <a:r>
                <a:rPr lang="it-IT" sz="1400" dirty="0">
                  <a:latin typeface="Arial" panose="020B0604020202020204" pitchFamily="34" charset="0"/>
                  <a:cs typeface="Arial" panose="020B0604020202020204" pitchFamily="34" charset="0"/>
                </a:rPr>
                <a:t> 2- a.s.3 </a:t>
              </a:r>
              <a:endParaRPr lang="it-IT" sz="1400" dirty="0">
                <a:effectLst/>
                <a:latin typeface="Arial" panose="020B0604020202020204" pitchFamily="34" charset="0"/>
                <a:cs typeface="Arial" panose="020B0604020202020204" pitchFamily="34" charset="0"/>
              </a:endParaRPr>
            </a:p>
          </p:txBody>
        </p:sp>
        <p:cxnSp>
          <p:nvCxnSpPr>
            <p:cNvPr id="20" name="Connettore 2 19">
              <a:extLst>
                <a:ext uri="{FF2B5EF4-FFF2-40B4-BE49-F238E27FC236}">
                  <a16:creationId xmlns:a16="http://schemas.microsoft.com/office/drawing/2014/main" id="{ABEC100B-69B4-B242-8694-2B640025F741}"/>
                </a:ext>
              </a:extLst>
            </p:cNvPr>
            <p:cNvCxnSpPr/>
            <p:nvPr/>
          </p:nvCxnSpPr>
          <p:spPr>
            <a:xfrm>
              <a:off x="5521796" y="1547696"/>
              <a:ext cx="0" cy="575578"/>
            </a:xfrm>
            <a:prstGeom prst="straightConnector1">
              <a:avLst/>
            </a:prstGeom>
            <a:ln w="381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Rettangolo 20">
              <a:extLst>
                <a:ext uri="{FF2B5EF4-FFF2-40B4-BE49-F238E27FC236}">
                  <a16:creationId xmlns:a16="http://schemas.microsoft.com/office/drawing/2014/main" id="{15A01A11-692D-A741-8BDE-32914A1F6949}"/>
                </a:ext>
              </a:extLst>
            </p:cNvPr>
            <p:cNvSpPr/>
            <p:nvPr/>
          </p:nvSpPr>
          <p:spPr>
            <a:xfrm>
              <a:off x="4336029" y="3182137"/>
              <a:ext cx="2885755" cy="523220"/>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II livello </a:t>
              </a:r>
            </a:p>
            <a:p>
              <a:pPr algn="ctr"/>
              <a:r>
                <a:rPr lang="it-IT" sz="1400" b="1" dirty="0">
                  <a:latin typeface="Arial" panose="020B0604020202020204" pitchFamily="34" charset="0"/>
                  <a:cs typeface="Arial" panose="020B0604020202020204" pitchFamily="34" charset="0"/>
                </a:rPr>
                <a:t>(MEDIA SICUREZZA) </a:t>
              </a:r>
              <a:endParaRPr lang="it-IT" sz="1400" b="1" dirty="0">
                <a:effectLst/>
                <a:latin typeface="Arial" panose="020B0604020202020204" pitchFamily="34" charset="0"/>
                <a:cs typeface="Arial" panose="020B0604020202020204" pitchFamily="34" charset="0"/>
              </a:endParaRPr>
            </a:p>
          </p:txBody>
        </p:sp>
        <p:sp>
          <p:nvSpPr>
            <p:cNvPr id="22" name="Rettangolo 21">
              <a:extLst>
                <a:ext uri="{FF2B5EF4-FFF2-40B4-BE49-F238E27FC236}">
                  <a16:creationId xmlns:a16="http://schemas.microsoft.com/office/drawing/2014/main" id="{FC7C3D41-2C31-8D4F-AADE-4019A74A6E98}"/>
                </a:ext>
              </a:extLst>
            </p:cNvPr>
            <p:cNvSpPr/>
            <p:nvPr/>
          </p:nvSpPr>
          <p:spPr>
            <a:xfrm>
              <a:off x="4353238" y="5401768"/>
              <a:ext cx="2885755" cy="523220"/>
            </a:xfrm>
            <a:prstGeom prst="rect">
              <a:avLst/>
            </a:prstGeom>
            <a:ln w="38100">
              <a:solidFill>
                <a:schemeClr val="accent6"/>
              </a:solidFill>
            </a:ln>
          </p:spPr>
          <p:txBody>
            <a:bodyPr wrap="square">
              <a:spAutoFit/>
            </a:bodyPr>
            <a:lstStyle/>
            <a:p>
              <a:pPr algn="ctr"/>
              <a:r>
                <a:rPr lang="it-IT" sz="1400" b="1" dirty="0">
                  <a:latin typeface="Arial" panose="020B0604020202020204" pitchFamily="34" charset="0"/>
                  <a:cs typeface="Arial" panose="020B0604020202020204" pitchFamily="34" charset="0"/>
                </a:rPr>
                <a:t>III livello </a:t>
              </a:r>
            </a:p>
            <a:p>
              <a:pPr algn="ctr"/>
              <a:r>
                <a:rPr lang="it-IT" sz="1400" b="1" dirty="0">
                  <a:latin typeface="Arial" panose="020B0604020202020204" pitchFamily="34" charset="0"/>
                  <a:cs typeface="Arial" panose="020B0604020202020204" pitchFamily="34" charset="0"/>
                </a:rPr>
                <a:t>(CUSTODIA ATTENUATA) </a:t>
              </a:r>
              <a:endParaRPr lang="it-IT" sz="1400" b="1" dirty="0">
                <a:effectLst/>
                <a:latin typeface="Arial" panose="020B0604020202020204" pitchFamily="34" charset="0"/>
                <a:cs typeface="Arial" panose="020B0604020202020204" pitchFamily="34" charset="0"/>
              </a:endParaRPr>
            </a:p>
          </p:txBody>
        </p:sp>
      </p:grpSp>
      <p:sp>
        <p:nvSpPr>
          <p:cNvPr id="23" name="Rettangolo 22">
            <a:extLst>
              <a:ext uri="{FF2B5EF4-FFF2-40B4-BE49-F238E27FC236}">
                <a16:creationId xmlns:a16="http://schemas.microsoft.com/office/drawing/2014/main" id="{4798582D-229F-434A-89FE-3026F23E4510}"/>
              </a:ext>
            </a:extLst>
          </p:cNvPr>
          <p:cNvSpPr/>
          <p:nvPr/>
        </p:nvSpPr>
        <p:spPr>
          <a:xfrm>
            <a:off x="7942022" y="108434"/>
            <a:ext cx="3768188" cy="2031325"/>
          </a:xfrm>
          <a:prstGeom prst="rect">
            <a:avLst/>
          </a:prstGeom>
          <a:ln w="38100">
            <a:solidFill>
              <a:schemeClr val="accent6"/>
            </a:solidFill>
          </a:ln>
        </p:spPr>
        <p:txBody>
          <a:bodyPr wrap="square">
            <a:spAutoFit/>
          </a:bodyPr>
          <a:lstStyle/>
          <a:p>
            <a:pPr algn="just"/>
            <a:r>
              <a:rPr lang="it-IT" sz="1400" dirty="0">
                <a:latin typeface="Arial" panose="020B0604020202020204" pitchFamily="34" charset="0"/>
                <a:cs typeface="Arial" panose="020B0604020202020204" pitchFamily="34" charset="0"/>
              </a:rPr>
              <a:t>Destinato a soggetti particolarmente pericolosi, in ragione del tipo di reato commesso (art. 4 </a:t>
            </a:r>
            <a:r>
              <a:rPr lang="it-IT" sz="1400" i="1" dirty="0">
                <a:latin typeface="Arial" panose="020B0604020202020204" pitchFamily="34" charset="0"/>
                <a:cs typeface="Arial" panose="020B0604020202020204" pitchFamily="34" charset="0"/>
              </a:rPr>
              <a:t>bis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o.p.</a:t>
            </a:r>
            <a:r>
              <a:rPr lang="it-IT" sz="1400" dirty="0">
                <a:latin typeface="Arial" panose="020B0604020202020204" pitchFamily="34" charset="0"/>
                <a:cs typeface="Arial" panose="020B0604020202020204" pitchFamily="34" charset="0"/>
              </a:rPr>
              <a:t>) e alla loro capacità di proselitismo o sopraffazione. </a:t>
            </a:r>
          </a:p>
          <a:p>
            <a:pPr algn="just"/>
            <a:r>
              <a:rPr lang="it-IT" sz="1400" dirty="0">
                <a:latin typeface="Arial" panose="020B0604020202020204" pitchFamily="34" charset="0"/>
                <a:cs typeface="Arial" panose="020B0604020202020204" pitchFamily="34" charset="0"/>
              </a:rPr>
              <a:t>I detenuti vengono rigorosamente separati dagli altri e sottoposti ad una sorveglianza estremamente attenta. </a:t>
            </a:r>
          </a:p>
          <a:p>
            <a:pPr algn="just"/>
            <a:r>
              <a:rPr lang="it-IT" sz="1400" dirty="0">
                <a:latin typeface="Arial" panose="020B0604020202020204" pitchFamily="34" charset="0"/>
                <a:cs typeface="Arial" panose="020B0604020202020204" pitchFamily="34" charset="0"/>
              </a:rPr>
              <a:t>Le esigenze della sicurezza prevalgono su quelle </a:t>
            </a:r>
            <a:r>
              <a:rPr lang="it-IT" sz="1400" dirty="0" err="1">
                <a:latin typeface="Arial" panose="020B0604020202020204" pitchFamily="34" charset="0"/>
                <a:cs typeface="Arial" panose="020B0604020202020204" pitchFamily="34" charset="0"/>
              </a:rPr>
              <a:t>trattamentali</a:t>
            </a:r>
            <a:r>
              <a:rPr lang="it-IT" sz="1400" dirty="0">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p:txBody>
      </p:sp>
      <p:cxnSp>
        <p:nvCxnSpPr>
          <p:cNvPr id="25" name="Connettore 2 24">
            <a:extLst>
              <a:ext uri="{FF2B5EF4-FFF2-40B4-BE49-F238E27FC236}">
                <a16:creationId xmlns:a16="http://schemas.microsoft.com/office/drawing/2014/main" id="{599FDAD3-5EF3-8441-988F-3C1688E26950}"/>
              </a:ext>
            </a:extLst>
          </p:cNvPr>
          <p:cNvCxnSpPr>
            <a:cxnSpLocks/>
            <a:stCxn id="17" idx="3"/>
          </p:cNvCxnSpPr>
          <p:nvPr/>
        </p:nvCxnSpPr>
        <p:spPr>
          <a:xfrm>
            <a:off x="6617117" y="868075"/>
            <a:ext cx="1324905" cy="1463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28">
            <a:extLst>
              <a:ext uri="{FF2B5EF4-FFF2-40B4-BE49-F238E27FC236}">
                <a16:creationId xmlns:a16="http://schemas.microsoft.com/office/drawing/2014/main" id="{FC8C0535-58F2-444D-A3ED-21E48ABE18F1}"/>
              </a:ext>
            </a:extLst>
          </p:cNvPr>
          <p:cNvCxnSpPr>
            <a:cxnSpLocks/>
          </p:cNvCxnSpPr>
          <p:nvPr/>
        </p:nvCxnSpPr>
        <p:spPr>
          <a:xfrm>
            <a:off x="7160345" y="3153469"/>
            <a:ext cx="75953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041399C1-5853-254F-AAA1-7BE7CABB38CE}"/>
              </a:ext>
            </a:extLst>
          </p:cNvPr>
          <p:cNvCxnSpPr>
            <a:cxnSpLocks/>
          </p:cNvCxnSpPr>
          <p:nvPr/>
        </p:nvCxnSpPr>
        <p:spPr>
          <a:xfrm>
            <a:off x="7160345" y="5353549"/>
            <a:ext cx="759539"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 name="Rettangolo 31">
            <a:extLst>
              <a:ext uri="{FF2B5EF4-FFF2-40B4-BE49-F238E27FC236}">
                <a16:creationId xmlns:a16="http://schemas.microsoft.com/office/drawing/2014/main" id="{5EF7F4AA-5873-B340-93A3-4A87F91882E6}"/>
              </a:ext>
            </a:extLst>
          </p:cNvPr>
          <p:cNvSpPr/>
          <p:nvPr/>
        </p:nvSpPr>
        <p:spPr>
          <a:xfrm>
            <a:off x="7942022" y="2518975"/>
            <a:ext cx="3768188" cy="1169551"/>
          </a:xfrm>
          <a:prstGeom prst="rect">
            <a:avLst/>
          </a:prstGeom>
          <a:ln w="38100">
            <a:solidFill>
              <a:schemeClr val="accent6"/>
            </a:solidFill>
          </a:ln>
        </p:spPr>
        <p:txBody>
          <a:bodyPr wrap="square">
            <a:spAutoFit/>
          </a:bodyPr>
          <a:lstStyle/>
          <a:p>
            <a:pPr algn="just"/>
            <a:r>
              <a:rPr lang="it-IT" sz="1400" dirty="0">
                <a:latin typeface="Arial" panose="020B0604020202020204" pitchFamily="34" charset="0"/>
                <a:cs typeface="Arial" panose="020B0604020202020204" pitchFamily="34" charset="0"/>
              </a:rPr>
              <a:t>Destinato ai detenuti che non rientrano né nel I né nel III livello e cioè alla stragrande maggioranza. Presuppone un giusto </a:t>
            </a:r>
            <a:r>
              <a:rPr lang="it-IT" sz="1400" b="1" dirty="0">
                <a:latin typeface="Arial" panose="020B0604020202020204" pitchFamily="34" charset="0"/>
                <a:cs typeface="Arial" panose="020B0604020202020204" pitchFamily="34" charset="0"/>
              </a:rPr>
              <a:t>equilibrio tra le esigenze di sicurezza e le esigenze </a:t>
            </a:r>
            <a:r>
              <a:rPr lang="it-IT" sz="1400" b="1" dirty="0" err="1">
                <a:latin typeface="Arial" panose="020B0604020202020204" pitchFamily="34" charset="0"/>
                <a:cs typeface="Arial" panose="020B0604020202020204" pitchFamily="34" charset="0"/>
              </a:rPr>
              <a:t>trattamentali</a:t>
            </a:r>
            <a:r>
              <a:rPr lang="it-IT" sz="1400" dirty="0">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p:txBody>
      </p:sp>
      <p:sp>
        <p:nvSpPr>
          <p:cNvPr id="33" name="Rettangolo 32">
            <a:extLst>
              <a:ext uri="{FF2B5EF4-FFF2-40B4-BE49-F238E27FC236}">
                <a16:creationId xmlns:a16="http://schemas.microsoft.com/office/drawing/2014/main" id="{FC642AB8-FA18-E44E-B122-AC1E2B9EC262}"/>
              </a:ext>
            </a:extLst>
          </p:cNvPr>
          <p:cNvSpPr/>
          <p:nvPr/>
        </p:nvSpPr>
        <p:spPr>
          <a:xfrm>
            <a:off x="7942021" y="4243454"/>
            <a:ext cx="3753440" cy="2246769"/>
          </a:xfrm>
          <a:prstGeom prst="rect">
            <a:avLst/>
          </a:prstGeom>
          <a:ln w="38100">
            <a:solidFill>
              <a:schemeClr val="accent6"/>
            </a:solidFill>
          </a:ln>
        </p:spPr>
        <p:txBody>
          <a:bodyPr wrap="square">
            <a:spAutoFit/>
          </a:bodyPr>
          <a:lstStyle/>
          <a:p>
            <a:pPr algn="just"/>
            <a:r>
              <a:rPr lang="it-IT" sz="1400" dirty="0">
                <a:latin typeface="Arial" panose="020B0604020202020204" pitchFamily="34" charset="0"/>
                <a:cs typeface="Arial" panose="020B0604020202020204" pitchFamily="34" charset="0"/>
              </a:rPr>
              <a:t>Destinato ai detenuti tossicodipendenti non particolarmente pericolosi, ossia più recuperabili. Le esigenze </a:t>
            </a:r>
            <a:r>
              <a:rPr lang="it-IT" sz="1400" dirty="0" err="1">
                <a:latin typeface="Arial" panose="020B0604020202020204" pitchFamily="34" charset="0"/>
                <a:cs typeface="Arial" panose="020B0604020202020204" pitchFamily="34" charset="0"/>
              </a:rPr>
              <a:t>trattamentali</a:t>
            </a:r>
            <a:r>
              <a:rPr lang="it-IT" sz="1400" dirty="0">
                <a:latin typeface="Arial" panose="020B0604020202020204" pitchFamily="34" charset="0"/>
                <a:cs typeface="Arial" panose="020B0604020202020204" pitchFamily="34" charset="0"/>
              </a:rPr>
              <a:t> prevalgono su quelle </a:t>
            </a:r>
            <a:r>
              <a:rPr lang="it-IT" sz="1400">
                <a:latin typeface="Arial" panose="020B0604020202020204" pitchFamily="34" charset="0"/>
                <a:cs typeface="Arial" panose="020B0604020202020204" pitchFamily="34" charset="0"/>
              </a:rPr>
              <a:t>della sicurezza, </a:t>
            </a:r>
            <a:r>
              <a:rPr lang="it-IT" sz="1400" dirty="0">
                <a:latin typeface="Arial" panose="020B0604020202020204" pitchFamily="34" charset="0"/>
                <a:cs typeface="Arial" panose="020B0604020202020204" pitchFamily="34" charset="0"/>
              </a:rPr>
              <a:t>nel senso che ai detenuti tossicodipendenti deve essere offerta una risposta la quale stia, non tanto sul piano punitivo, quanto sul piano della cura e della riabilitazione - finalità per le quali è sancito un obbligo di collaborazione con </a:t>
            </a:r>
            <a:r>
              <a:rPr lang="it-IT" sz="1400">
                <a:latin typeface="Arial" panose="020B0604020202020204" pitchFamily="34" charset="0"/>
                <a:cs typeface="Arial" panose="020B0604020202020204" pitchFamily="34" charset="0"/>
              </a:rPr>
              <a:t>le ASL</a:t>
            </a:r>
            <a:r>
              <a:rPr lang="it-IT" sz="1400" dirty="0">
                <a:latin typeface="Arial" panose="020B0604020202020204" pitchFamily="34" charset="0"/>
                <a:cs typeface="Arial" panose="020B0604020202020204" pitchFamily="34" charset="0"/>
              </a:rPr>
              <a:t>. </a:t>
            </a:r>
            <a:endParaRPr lang="it-IT" sz="1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4497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8310</Words>
  <Application>Microsoft Macintosh PowerPoint</Application>
  <PresentationFormat>Widescreen</PresentationFormat>
  <Paragraphs>450</Paragraphs>
  <Slides>67</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67</vt:i4>
      </vt:variant>
    </vt:vector>
  </HeadingPairs>
  <TitlesOfParts>
    <vt:vector size="75" baseType="lpstr">
      <vt:lpstr>Arial</vt:lpstr>
      <vt:lpstr>Calibri</vt:lpstr>
      <vt:lpstr>Calibri Light</vt:lpstr>
      <vt:lpstr>Courier New</vt:lpstr>
      <vt:lpstr>Palatino Linotype</vt:lpstr>
      <vt:lpstr>Vivaldi</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ilaria carnevale</dc:creator>
  <cp:lastModifiedBy>n.cardinale@campus.unimib.it</cp:lastModifiedBy>
  <cp:revision>132</cp:revision>
  <dcterms:created xsi:type="dcterms:W3CDTF">2018-12-27T14:02:46Z</dcterms:created>
  <dcterms:modified xsi:type="dcterms:W3CDTF">2019-11-15T15:36:34Z</dcterms:modified>
</cp:coreProperties>
</file>