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sldIdLst>
    <p:sldId id="321" r:id="rId2"/>
    <p:sldId id="396" r:id="rId3"/>
    <p:sldId id="434" r:id="rId4"/>
    <p:sldId id="322" r:id="rId5"/>
    <p:sldId id="421" r:id="rId6"/>
    <p:sldId id="452" r:id="rId7"/>
    <p:sldId id="605" r:id="rId8"/>
    <p:sldId id="422" r:id="rId9"/>
    <p:sldId id="435" r:id="rId10"/>
    <p:sldId id="363" r:id="rId11"/>
    <p:sldId id="436" r:id="rId12"/>
    <p:sldId id="455" r:id="rId13"/>
    <p:sldId id="291" r:id="rId14"/>
    <p:sldId id="392" r:id="rId15"/>
    <p:sldId id="365" r:id="rId16"/>
    <p:sldId id="456" r:id="rId17"/>
    <p:sldId id="454" r:id="rId18"/>
    <p:sldId id="457" r:id="rId19"/>
    <p:sldId id="458" r:id="rId20"/>
    <p:sldId id="459" r:id="rId21"/>
    <p:sldId id="328" r:id="rId22"/>
    <p:sldId id="461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74" r:id="rId31"/>
    <p:sldId id="476" r:id="rId32"/>
    <p:sldId id="477" r:id="rId33"/>
    <p:sldId id="479" r:id="rId34"/>
    <p:sldId id="478" r:id="rId35"/>
    <p:sldId id="439" r:id="rId36"/>
    <p:sldId id="442" r:id="rId37"/>
    <p:sldId id="372" r:id="rId38"/>
    <p:sldId id="373" r:id="rId39"/>
    <p:sldId id="387" r:id="rId40"/>
    <p:sldId id="388" r:id="rId41"/>
    <p:sldId id="389" r:id="rId42"/>
    <p:sldId id="464" r:id="rId43"/>
    <p:sldId id="465" r:id="rId44"/>
    <p:sldId id="348" r:id="rId45"/>
    <p:sldId id="583" r:id="rId46"/>
    <p:sldId id="578" r:id="rId47"/>
    <p:sldId id="331" r:id="rId48"/>
    <p:sldId id="258" r:id="rId49"/>
    <p:sldId id="582" r:id="rId50"/>
    <p:sldId id="584" r:id="rId51"/>
    <p:sldId id="319" r:id="rId52"/>
    <p:sldId id="259" r:id="rId53"/>
    <p:sldId id="317" r:id="rId54"/>
    <p:sldId id="606" r:id="rId55"/>
    <p:sldId id="537" r:id="rId56"/>
    <p:sldId id="581" r:id="rId57"/>
    <p:sldId id="345" r:id="rId58"/>
    <p:sldId id="607" r:id="rId59"/>
    <p:sldId id="346" r:id="rId60"/>
    <p:sldId id="413" r:id="rId61"/>
    <p:sldId id="391" r:id="rId62"/>
    <p:sldId id="368" r:id="rId63"/>
    <p:sldId id="603" r:id="rId64"/>
    <p:sldId id="599" r:id="rId65"/>
    <p:sldId id="500" r:id="rId66"/>
    <p:sldId id="501" r:id="rId67"/>
    <p:sldId id="385" r:id="rId68"/>
    <p:sldId id="502" r:id="rId69"/>
    <p:sldId id="523" r:id="rId70"/>
    <p:sldId id="505" r:id="rId71"/>
    <p:sldId id="524" r:id="rId72"/>
    <p:sldId id="525" r:id="rId73"/>
    <p:sldId id="526" r:id="rId74"/>
    <p:sldId id="486" r:id="rId75"/>
    <p:sldId id="601" r:id="rId76"/>
    <p:sldId id="600" r:id="rId77"/>
    <p:sldId id="602" r:id="rId78"/>
    <p:sldId id="559" r:id="rId79"/>
    <p:sldId id="560" r:id="rId80"/>
    <p:sldId id="515" r:id="rId81"/>
    <p:sldId id="494" r:id="rId8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FFFF"/>
    <a:srgbClr val="FF0000"/>
    <a:srgbClr val="FFCCFF"/>
    <a:srgbClr val="0080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94705" autoAdjust="0"/>
  </p:normalViewPr>
  <p:slideViewPr>
    <p:cSldViewPr>
      <p:cViewPr>
        <p:scale>
          <a:sx n="100" d="100"/>
          <a:sy n="100" d="100"/>
        </p:scale>
        <p:origin x="1836" y="180"/>
      </p:cViewPr>
      <p:guideLst>
        <p:guide orient="horz" pos="2160"/>
        <p:guide pos="2592"/>
      </p:guideLst>
    </p:cSldViewPr>
  </p:slideViewPr>
  <p:outlineViewPr>
    <p:cViewPr>
      <p:scale>
        <a:sx n="33" d="100"/>
        <a:sy n="33" d="100"/>
      </p:scale>
      <p:origin x="0" y="-22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7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026">
            <a:extLst>
              <a:ext uri="{FF2B5EF4-FFF2-40B4-BE49-F238E27FC236}">
                <a16:creationId xmlns:a16="http://schemas.microsoft.com/office/drawing/2014/main" id="{4B8B4740-BD9A-48DB-AFF0-FC3BD3721F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43" name="Rectangle 1027">
            <a:extLst>
              <a:ext uri="{FF2B5EF4-FFF2-40B4-BE49-F238E27FC236}">
                <a16:creationId xmlns:a16="http://schemas.microsoft.com/office/drawing/2014/main" id="{0947D844-0B1D-4914-A62E-08245CEFDD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44" name="Rectangle 1028">
            <a:extLst>
              <a:ext uri="{FF2B5EF4-FFF2-40B4-BE49-F238E27FC236}">
                <a16:creationId xmlns:a16="http://schemas.microsoft.com/office/drawing/2014/main" id="{128F1D62-B5AB-4C75-980C-D2D6A620FA2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12645" name="Rectangle 1029">
            <a:extLst>
              <a:ext uri="{FF2B5EF4-FFF2-40B4-BE49-F238E27FC236}">
                <a16:creationId xmlns:a16="http://schemas.microsoft.com/office/drawing/2014/main" id="{7D5FC49C-0531-4A89-9808-8C0AD05DE6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Click to edit Master text styles</a:t>
            </a:r>
          </a:p>
          <a:p>
            <a:pPr lvl="1"/>
            <a:r>
              <a:rPr lang="it-IT" noProof="0"/>
              <a:t>Second level</a:t>
            </a:r>
          </a:p>
          <a:p>
            <a:pPr lvl="2"/>
            <a:r>
              <a:rPr lang="it-IT" noProof="0"/>
              <a:t>Third level</a:t>
            </a:r>
          </a:p>
          <a:p>
            <a:pPr lvl="3"/>
            <a:r>
              <a:rPr lang="it-IT" noProof="0"/>
              <a:t>Fourth level</a:t>
            </a:r>
          </a:p>
          <a:p>
            <a:pPr lvl="4"/>
            <a:r>
              <a:rPr lang="it-IT" noProof="0"/>
              <a:t>Fifth level</a:t>
            </a:r>
          </a:p>
        </p:txBody>
      </p:sp>
      <p:sp>
        <p:nvSpPr>
          <p:cNvPr id="112646" name="Rectangle 1030">
            <a:extLst>
              <a:ext uri="{FF2B5EF4-FFF2-40B4-BE49-F238E27FC236}">
                <a16:creationId xmlns:a16="http://schemas.microsoft.com/office/drawing/2014/main" id="{19BAB53E-9EA0-471B-917F-1CAAEB0030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47" name="Rectangle 1031">
            <a:extLst>
              <a:ext uri="{FF2B5EF4-FFF2-40B4-BE49-F238E27FC236}">
                <a16:creationId xmlns:a16="http://schemas.microsoft.com/office/drawing/2014/main" id="{F1E20684-60D3-4045-999E-5A7F60213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628510-63A0-4FB6-B08B-D263A3CB5B4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E8BA8D11-45B7-4D14-A843-57D1E8846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BE0EEC8-B08A-4021-830D-127C5849649B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46A0668A-41C6-40C1-815F-1F207A1057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6D925CD0-90EF-4004-9531-0810F7858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8F84AC-554F-44E4-A334-2C5414A77788}" type="slidenum">
              <a:rPr lang="it-IT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it-IT" altLang="it-IT">
              <a:latin typeface="Comic Sans MS" pitchFamily="1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0679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8F855795-7A5B-42DE-9736-75DE195B13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063DFA7-E3F2-45FA-AAD4-D66EFDAA4792}" type="slidenum">
              <a:rPr lang="it-IT" altLang="it-IT" sz="1200"/>
              <a:pPr eaLnBrk="1" hangingPunct="1"/>
              <a:t>13</a:t>
            </a:fld>
            <a:endParaRPr lang="it-IT" altLang="it-IT" sz="1200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8F154CE0-F79A-4A16-BA33-6CCC04B28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37C7CA6B-81E5-4A79-B267-69B899A3C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26F860-76DC-4202-BE07-24BD6F115A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43DB025-B150-4457-BE25-18627879A675}" type="slidenum">
              <a:rPr lang="it-IT" altLang="it-IT" sz="1200"/>
              <a:pPr eaLnBrk="1" hangingPunct="1"/>
              <a:t>14</a:t>
            </a:fld>
            <a:endParaRPr lang="it-IT" altLang="it-IT" sz="1200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86D3B535-95C5-4737-A300-07085B77A9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C553AD0B-8F16-47ED-8678-BE6C09276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074CD4-3A46-4776-B387-7C3FF4EC52E0}" type="slidenum">
              <a:rPr lang="it-IT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it-IT" altLang="it-IT">
              <a:latin typeface="Comic Sans MS" pitchFamily="1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E9276D-5AD1-4521-A90B-62166EEFAD66}" type="slidenum">
              <a:rPr lang="it-IT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it-IT" altLang="it-IT">
              <a:latin typeface="Comic Sans MS" pitchFamily="1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E9276D-5AD1-4521-A90B-62166EEFAD66}" type="slidenum">
              <a:rPr lang="it-IT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it-IT" altLang="it-IT">
              <a:latin typeface="Comic Sans MS" pitchFamily="1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E9276D-5AD1-4521-A90B-62166EEFAD66}" type="slidenum">
              <a:rPr lang="it-IT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it-IT" altLang="it-IT">
              <a:latin typeface="Comic Sans MS" pitchFamily="1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D3FD19-46FB-4E33-828F-A2596738276A}" type="slidenum">
              <a:rPr lang="it-IT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it-IT" altLang="it-IT">
              <a:latin typeface="Comic Sans MS" pitchFamily="1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47C1CC-56B7-4178-B845-96D9C091ECB6}" type="slidenum">
              <a:rPr lang="it-IT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it-IT" altLang="it-IT">
              <a:latin typeface="Comic Sans MS" pitchFamily="1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D3FD19-46FB-4E33-828F-A2596738276A}" type="slidenum">
              <a:rPr lang="it-IT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it-IT" altLang="it-IT">
              <a:latin typeface="Comic Sans MS" pitchFamily="1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275379-82A7-427A-9D08-82A6506175CD}" type="slidenum">
              <a:rPr lang="it-IT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it-IT" altLang="it-IT">
              <a:latin typeface="Comic Sans MS" pitchFamily="1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3BBAA4-F5FE-4BAD-80EA-1B7FA77EF4AF}" type="slidenum">
              <a:rPr lang="en-US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it-IT">
              <a:latin typeface="Comic Sans MS" pitchFamily="1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0D715B-E3B2-48E3-A7FA-28C221785A18}" type="slidenum">
              <a:rPr lang="en-US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it-IT">
              <a:latin typeface="Comic Sans MS" pitchFamily="1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60CD39-6B90-4B43-9683-D3BE2262A96E}" type="slidenum">
              <a:rPr lang="en-US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it-IT">
              <a:latin typeface="Comic Sans MS" pitchFamily="1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CDD3D9-F529-4E1B-9795-1E8FB58C8207}" type="slidenum">
              <a:rPr lang="en-US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it-IT">
              <a:latin typeface="Comic Sans MS" pitchFamily="1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40A33A-2AE8-4EF7-B61A-A96757C968EB}" type="slidenum">
              <a:rPr lang="en-US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it-IT">
              <a:latin typeface="Comic Sans MS" pitchFamily="1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696CA3-7660-4077-9480-9B06522D6EE5}" type="slidenum">
              <a:rPr lang="en-US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it-IT">
              <a:latin typeface="Comic Sans MS" pitchFamily="1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554FFA-F97F-4D04-9D5E-14AE0EC27CE0}" type="slidenum">
              <a:rPr lang="en-US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it-IT">
              <a:latin typeface="Comic Sans MS" pitchFamily="1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7A25EB-EE6A-49EE-ABA3-2D3AF874C40E}" type="slidenum">
              <a:rPr lang="en-US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it-IT">
              <a:latin typeface="Comic Sans MS" pitchFamily="1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D3FD19-46FB-4E33-828F-A2596738276A}" type="slidenum">
              <a:rPr lang="it-IT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it-IT" altLang="it-IT">
              <a:latin typeface="Comic Sans MS" pitchFamily="1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E9276D-5AD1-4521-A90B-62166EEFAD66}" type="slidenum">
              <a:rPr lang="it-IT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it-IT" altLang="it-IT">
              <a:latin typeface="Comic Sans MS" pitchFamily="1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98443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19217B-2BF8-42E8-9629-12493584343B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662A14B0-38D2-4EC2-8213-5534DF4349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D7D8129-48E4-4C22-B1FE-EEBD2480BE03}" type="slidenum">
              <a:rPr lang="it-IT" altLang="it-IT" sz="1200"/>
              <a:pPr eaLnBrk="1" hangingPunct="1"/>
              <a:t>37</a:t>
            </a:fld>
            <a:endParaRPr lang="it-IT" altLang="it-IT" sz="1200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F2B7E879-2792-4454-A727-3FDF454A3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515E80C2-FC75-4B01-8591-D6D96AF28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30B3031F-248F-4A0E-BDF2-78C83885C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15450ED-5C1E-4C19-B964-5A9F3813AD51}" type="slidenum">
              <a:rPr lang="it-IT" altLang="it-IT" sz="1200"/>
              <a:pPr eaLnBrk="1" hangingPunct="1"/>
              <a:t>38</a:t>
            </a:fld>
            <a:endParaRPr lang="it-IT" altLang="it-IT" sz="1200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9E9584DB-7FB5-4076-B6AC-3DB928766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74AE0F8A-1ABF-4BAD-9526-B8E0241FD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D52139AA-1ABF-4861-BE39-3EF8B0F77C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A8E4C98-797D-464C-A287-7562163CEEAA}" type="slidenum">
              <a:rPr lang="en-US" altLang="it-IT" sz="1200">
                <a:latin typeface="Comic Sans MS" panose="030F0702030302020204" pitchFamily="66" charset="0"/>
              </a:rPr>
              <a:pPr eaLnBrk="1" hangingPunct="1"/>
              <a:t>39</a:t>
            </a:fld>
            <a:endParaRPr lang="en-US" altLang="it-IT" sz="1200">
              <a:latin typeface="Comic Sans MS" panose="030F0702030302020204" pitchFamily="66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06BA621A-38BA-43E6-BCF0-C11489293C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AB0C352E-478B-4465-8F05-3151D752A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11D47B8E-1FD8-4E41-933B-7E7D89BE7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8957F8A-4D1B-42BE-88BE-24A0ADB123D7}" type="slidenum">
              <a:rPr lang="en-US" altLang="it-IT" sz="1200">
                <a:latin typeface="Comic Sans MS" panose="030F0702030302020204" pitchFamily="66" charset="0"/>
              </a:rPr>
              <a:pPr eaLnBrk="1" hangingPunct="1"/>
              <a:t>40</a:t>
            </a:fld>
            <a:endParaRPr lang="en-US" altLang="it-IT" sz="1200">
              <a:latin typeface="Comic Sans MS" panose="030F0702030302020204" pitchFamily="66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DE7AC8E8-1DE8-40E7-ACF9-A53598CD18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FAEB6203-7A68-4C58-9C30-6276B1322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91EC40B0-FF72-4E32-877D-6F346D6C7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A48FDCF-ED81-491E-A4E9-AD1F4989F645}" type="slidenum">
              <a:rPr lang="en-US" altLang="it-IT" sz="1200">
                <a:latin typeface="Comic Sans MS" panose="030F0702030302020204" pitchFamily="66" charset="0"/>
              </a:rPr>
              <a:pPr eaLnBrk="1" hangingPunct="1"/>
              <a:t>41</a:t>
            </a:fld>
            <a:endParaRPr lang="en-US" altLang="it-IT" sz="1200">
              <a:latin typeface="Comic Sans MS" panose="030F0702030302020204" pitchFamily="66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4F5A90B7-4025-4F0D-B6C5-348C3ED5D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CC7B32FF-B306-4FBE-813C-1046A5541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E31344-B071-4DEB-8E2F-24131A754CD9}" type="slidenum">
              <a:rPr lang="it-IT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it-IT" altLang="it-IT">
              <a:latin typeface="Comic Sans MS" pitchFamily="1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B6FC7-8A99-420A-8C10-3A58A49EBC7D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it-IT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1086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5392A58A-B21E-409C-967F-D353B98A5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7DFC6CE-EF2A-4D40-8013-81CB655A7A21}" type="slidenum">
              <a:rPr lang="it-IT" altLang="it-IT" sz="1200"/>
              <a:pPr eaLnBrk="1" hangingPunct="1"/>
              <a:t>47</a:t>
            </a:fld>
            <a:endParaRPr lang="it-IT" altLang="it-IT" sz="1200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E1592185-06F7-44AF-ABF5-40AC3BF24B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3ABED388-B426-4F6A-96F6-09BDD2558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611F3-F559-450B-A309-2204B3E8DA25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it-IT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68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3A9470-BFF1-4A03-BDB7-0B0507AC03D8}" type="slidenum">
              <a:rPr lang="it-IT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it-IT" altLang="it-IT">
              <a:latin typeface="Comic Sans MS" pitchFamily="1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88315C-824F-4EE2-A7F0-A6EDADF1A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8835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7CE72-46D7-40F3-9EAC-74C5566EDCCC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it-IT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1625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AF31EC41-BA46-45A4-A639-292B1ACCC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C51DEA-5923-4D9C-BFA0-7A13D83B340A}" type="slidenum">
              <a:rPr lang="it-IT" altLang="it-IT" sz="1200"/>
              <a:pPr eaLnBrk="1" hangingPunct="1"/>
              <a:t>51</a:t>
            </a:fld>
            <a:endParaRPr lang="it-IT" altLang="it-IT" sz="1200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8A424056-36B2-4537-BC5F-4B00132B3A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C9C4CA61-0333-4234-81F5-F41F083D90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7FBCF-3E5D-4712-B954-8F3C8EE4C41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6565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37B222B3-A5DD-4551-885A-3420ABCE86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870DF62-0EC3-4114-BF0F-15719E06A5B4}" type="slidenum">
              <a:rPr lang="it-IT" altLang="it-IT" sz="1200"/>
              <a:pPr eaLnBrk="1" hangingPunct="1"/>
              <a:t>53</a:t>
            </a:fld>
            <a:endParaRPr lang="it-IT" altLang="it-IT" sz="1200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1E6B709F-2348-4ECC-9867-9483339094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410E6CF7-4C3E-43A6-B0AA-28DE15438C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87FBCF-3E5D-4712-B954-8F3C8EE4C410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it-IT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0452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9E309E2-44A8-4CBD-9863-5D79B6F25867}" type="slidenum">
              <a:rPr lang="en-US" altLang="it-IT" sz="1200"/>
              <a:pPr/>
              <a:t>55</a:t>
            </a:fld>
            <a:endParaRPr lang="en-US" altLang="it-IT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89D70-BD0E-443C-BEA6-02A4C9D7BB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9870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A9BDA5EC-BE76-4F35-B3EC-B3829FDA82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78D875F-09D7-40CA-BDF4-5F69B116DD20}" type="slidenum">
              <a:rPr lang="it-IT" altLang="it-IT" sz="1200"/>
              <a:pPr eaLnBrk="1" hangingPunct="1"/>
              <a:t>57</a:t>
            </a:fld>
            <a:endParaRPr lang="it-IT" altLang="it-IT" sz="1200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5063333D-C37B-4F30-9614-21FB8A847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F5194F06-F5D1-4B97-9DDE-07D74F8B5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>
            <a:extLst>
              <a:ext uri="{FF2B5EF4-FFF2-40B4-BE49-F238E27FC236}">
                <a16:creationId xmlns:a16="http://schemas.microsoft.com/office/drawing/2014/main" id="{C90550C6-FBBD-44C1-A49D-6EC58BE60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FD36A8D-907F-4041-B779-2315C00A4A2A}" type="slidenum">
              <a:rPr lang="it-IT" altLang="it-IT" sz="1200"/>
              <a:pPr eaLnBrk="1" hangingPunct="1"/>
              <a:t>59</a:t>
            </a:fld>
            <a:endParaRPr lang="it-IT" altLang="it-IT" sz="1200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A94D328D-16EB-4843-B8AB-928ACBAE0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3DD26A1D-B2C4-4368-A871-271CD0766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D3A21-0DDC-4147-8C5F-852F2748A4EB}" type="slidenum">
              <a:rPr lang="en-US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it-IT">
              <a:latin typeface="Comic Sans MS" pitchFamily="1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51E0DF-0B4E-49BC-8BA7-2C03F1C8F65A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it-IT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30589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CD07CD-3109-4E0C-B1E0-5598054DD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8EBE914-4F8C-4F8B-96FA-6C008E552FD2}" type="slidenum">
              <a:rPr lang="it-IT" altLang="it-IT" sz="1200"/>
              <a:pPr eaLnBrk="1" hangingPunct="1"/>
              <a:t>61</a:t>
            </a:fld>
            <a:endParaRPr lang="it-IT" altLang="it-IT" sz="1200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E946F9B9-9936-4367-B64C-780E8EA7D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4E8349B0-9FE3-4240-9787-B2F31707F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665C9F-6EAB-4969-B2E6-49AB6F608B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7185B9-1AA7-438A-97D3-7A1D6819F06D}" type="slidenum">
              <a:rPr lang="en-US" altLang="it-IT" sz="1200"/>
              <a:pPr eaLnBrk="1" hangingPunct="1"/>
              <a:t>62</a:t>
            </a:fld>
            <a:endParaRPr lang="en-US" altLang="it-IT" sz="1200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C1A3D2AC-5319-4EBE-AF78-A61B0CB0C6A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F6899E39-7789-41BD-8C3F-1BEE0335F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>
              <a:defRPr/>
            </a:pPr>
            <a:fld id="{F868A2F3-AE3E-4BBD-B42C-E71486277BF3}" type="slidenum">
              <a:rPr lang="it-IT" altLang="it-IT" sz="1200" smtClean="0">
                <a:latin typeface="Arial" pitchFamily="34" charset="0"/>
              </a:rPr>
              <a:pPr>
                <a:defRPr/>
              </a:pPr>
              <a:t>64</a:t>
            </a:fld>
            <a:endParaRPr lang="it-IT" altLang="it-IT" sz="1200">
              <a:latin typeface="Arial" pitchFamily="34" charset="0"/>
            </a:endParaRPr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/>
            <a:fld id="{669B2EA6-A4A2-4E99-9DEF-9AA91DCBC3DB}" type="slidenum">
              <a:rPr lang="en-US" altLang="it-IT" sz="1200">
                <a:latin typeface="Arial" pitchFamily="34" charset="0"/>
              </a:rPr>
              <a:pPr algn="r"/>
              <a:t>64</a:t>
            </a:fld>
            <a:endParaRPr lang="en-US" altLang="it-IT" sz="1200">
              <a:latin typeface="Arial" pitchFamily="34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  <a:cs typeface="+mn-cs"/>
              </a:rPr>
              <a:t>08_01_same.genome.jpg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27AA66BC-FF76-4E11-8254-D1B766C5A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B01FE95-3843-4821-B019-0950535E25A7}" type="slidenum">
              <a:rPr lang="it-IT" altLang="it-IT" sz="1200">
                <a:latin typeface="Arial" panose="020B0604020202020204" pitchFamily="34" charset="0"/>
              </a:rPr>
              <a:pPr/>
              <a:t>65</a:t>
            </a:fld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359D087F-6F25-49F3-B8CD-33F894960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C36474EC-D2F5-43AD-A53E-08033B7EA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526E4E8E-352D-4CE9-A882-506E840B9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3E18EF2-A587-4945-B94F-9D5A1F70E04D}" type="slidenum">
              <a:rPr lang="it-IT" altLang="it-IT" sz="1200">
                <a:latin typeface="Arial" panose="020B0604020202020204" pitchFamily="34" charset="0"/>
              </a:rPr>
              <a:pPr/>
              <a:t>66</a:t>
            </a:fld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33AFE3E-419F-4554-9CCD-4452E0EF40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95C235C9-7086-4E46-AB27-5A1ED46A85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9F7F2847-86C8-40CC-B52C-185324421B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7C7CFB81-C10F-47F3-9D7F-30437340A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3C59EF86-4255-4FB6-B403-7F82D6506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B39B1D6-CBD4-4298-98EB-BD2CF85BD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F54EC993-9EFE-433C-A4E4-D578357BAE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0C1AF0D-F12F-4CE2-8923-CF07DB69B6D7}" type="slidenum">
              <a:rPr lang="it-IT" altLang="it-IT" sz="1200">
                <a:latin typeface="Arial" panose="020B0604020202020204" pitchFamily="34" charset="0"/>
              </a:rPr>
              <a:pPr/>
              <a:t>70</a:t>
            </a:fld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B6E06033-37CE-41BA-97D6-578A282B51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CA62F4A-DF8C-4A28-B6A5-126959841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1E44C053-79E0-436F-B1E9-1F50623844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3D74E2C-6D69-4C6B-969B-4A0FF297C9E9}" type="slidenum">
              <a:rPr lang="it-IT" altLang="it-IT" sz="1200">
                <a:latin typeface="Arial" panose="020B0604020202020204" pitchFamily="34" charset="0"/>
              </a:rPr>
              <a:pPr/>
              <a:t>71</a:t>
            </a:fld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77854A75-3D73-4247-BD47-E807ED9ACE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3D56FAA-2347-4FA4-A0B8-B22596FB4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FD3A21-0DDC-4147-8C5F-852F2748A4EB}" type="slidenum">
              <a:rPr lang="en-US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it-IT">
              <a:latin typeface="Comic Sans MS" pitchFamily="1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>
              <a:defRPr/>
            </a:pPr>
            <a:fld id="{76DD751B-AC1C-423E-96AF-56714D6045F8}" type="slidenum">
              <a:rPr lang="it-IT" altLang="it-IT" sz="1200" smtClean="0">
                <a:latin typeface="Arial" pitchFamily="34" charset="0"/>
              </a:rPr>
              <a:pPr>
                <a:defRPr/>
              </a:pPr>
              <a:t>79</a:t>
            </a:fld>
            <a:endParaRPr lang="it-IT" altLang="it-IT" sz="1200">
              <a:latin typeface="Arial" pitchFamily="34" charset="0"/>
            </a:endParaRPr>
          </a:p>
        </p:txBody>
      </p:sp>
      <p:sp>
        <p:nvSpPr>
          <p:cNvPr id="139267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 algn="r"/>
            <a:fld id="{7CBC15D8-F090-4529-8E03-20ADE37F2E33}" type="slidenum">
              <a:rPr lang="it-IT" altLang="it-IT" sz="1200">
                <a:latin typeface="Arial" pitchFamily="34" charset="0"/>
              </a:rPr>
              <a:pPr algn="r"/>
              <a:t>79</a:t>
            </a:fld>
            <a:endParaRPr lang="it-IT" altLang="it-IT" sz="1200">
              <a:latin typeface="Arial" pitchFamily="34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4E8D42F-9808-4130-88D7-B644BF5EC3BB}" type="slidenum">
              <a:rPr lang="it-IT" altLang="it-IT"/>
              <a:pPr>
                <a:spcBef>
                  <a:spcPct val="0"/>
                </a:spcBef>
              </a:pPr>
              <a:t>80</a:t>
            </a:fld>
            <a:endParaRPr lang="it-IT" altLang="it-IT"/>
          </a:p>
        </p:txBody>
      </p:sp>
      <p:sp>
        <p:nvSpPr>
          <p:cNvPr id="184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itchFamily="34" charset="-128"/>
              </a:defRPr>
            </a:lvl9pPr>
          </a:lstStyle>
          <a:p>
            <a:pPr>
              <a:defRPr/>
            </a:pPr>
            <a:fld id="{28CE2F82-1E6A-4422-8867-82BC6C296787}" type="slidenum">
              <a:rPr lang="it-IT" altLang="it-IT" sz="1200" smtClean="0">
                <a:latin typeface="Arial" pitchFamily="34" charset="0"/>
              </a:rPr>
              <a:pPr>
                <a:defRPr/>
              </a:pPr>
              <a:t>81</a:t>
            </a:fld>
            <a:endParaRPr lang="it-IT" altLang="it-IT" sz="120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3A9470-BFF1-4A03-BDB7-0B0507AC03D8}" type="slidenum">
              <a:rPr lang="it-IT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it-IT" altLang="it-IT">
              <a:latin typeface="Comic Sans MS" pitchFamily="1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890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2EF739-A9EC-4F3D-9353-26A909CD4EC6}" type="slidenum">
              <a:rPr lang="en-US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it-IT">
              <a:latin typeface="Comic Sans MS" pitchFamily="1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8F84AC-554F-44E4-A334-2C5414A77788}" type="slidenum">
              <a:rPr lang="it-IT" altLang="it-IT" smtClean="0">
                <a:latin typeface="Comic Sans MS" pitchFamily="1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it-IT" altLang="it-IT">
              <a:latin typeface="Comic Sans MS" pitchFamily="1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CF2ABA-C6AD-4669-A5A1-1C05E3150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3005A2-D54E-43E5-9B96-7E1E4EAE04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62B257-C2B3-4DCD-9A2E-73EBD4FE4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51100-B7AF-481C-8A78-1B659AE34A7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040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63C50-F4E2-454E-9C47-F09B36F79A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79663B-A094-465D-81E6-BBD96113B4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84672C-619E-41CC-AE10-7D357A08C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C115A-4D94-43DF-A150-F1463364C4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5292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035B91-9210-45C8-A833-A4FE791E6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F63564-31B4-4052-9841-D338C9525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4C16D0-7E01-4923-A5C4-5AB864D3AA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63DFF-F003-4A07-8FC7-EA242F99F8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615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1E2EA5-A6F7-45A5-A1DE-C86505540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E1697C-E874-4695-B39F-B366AADB4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10F47E-0091-49BE-AC71-24B7220023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E58E3-8D2C-45F9-BB07-51C46046FB9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165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CDE84E-85CB-4F22-A902-EE960512F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CD8FFC-D21A-44BA-88C0-753BD8CF81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F3621C-2B05-49FE-878D-220D42271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D649F2-18AE-46CB-8AEF-9AB9B14EDDC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347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E33512-3EE6-4C2D-9937-73DD4CE528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A75BC5-CD8E-40F7-8E4F-BC9DD094E1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15F430-CD24-4319-AB9F-3838B6DD0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04E48-A8A6-40D5-B7B5-10D0F924A7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655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5B0C9C-A353-4F23-9BE3-97B0121FCA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B04E6FB-EA18-4597-B806-13BAD6E28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F725B63-FB4F-48E9-A2B8-84F4D74D55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15ED9-A536-49BC-A0BF-9465B3CF07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269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5764F4-D840-46D2-B1EB-1C8FFACBB8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B37165-FB75-4B97-B189-E9E0FD5D2F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D8130F-37A2-41EC-B83A-B0C12EBC0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9A444-56ED-4A19-89A8-F99047FF600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441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3B338FB-2DB2-46C4-BB0C-E1D734BE6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717B477-D696-4AB8-8EF8-392C3720BB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9674AE-6664-4442-BED5-F269223062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C3D65-A52B-4F7B-B7D3-2596D94B9CF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129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CCE325-F18A-41FB-994B-B434AAC39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6F186A-604D-4290-9336-620515BB7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417B7-9B49-4782-AD5E-C73FFA1A4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91DC3-C6B1-4421-8C95-3CC15238A25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32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059C9C-F42C-453F-82D4-06144A2C3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927D58-1453-4EC2-916C-C2D85B259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3841F5-EE2E-4E0F-84C7-5E7E481FB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5EE4F-161F-48FE-9D9C-4768320A71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831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C9CAD70-942E-4777-B7F6-BC8446A47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106543-2D1F-4287-A2B3-FCD4346B2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A3CB0FF-EBA0-45FA-A0EA-BF7D60092B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2938CF-9D0C-40F5-8107-6319AB071F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A82F791-FD04-4466-B056-58A81B4B93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CBA459-DCCE-455C-9D4E-132931E0E03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4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7482CC4F-BA5C-4713-8E1B-621BAD119F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4800" b="1">
                <a:solidFill>
                  <a:srgbClr val="FF0000"/>
                </a:solidFill>
                <a:ea typeface="+mj-ea"/>
                <a:cs typeface="Arial"/>
              </a:rPr>
              <a:t>TRASCRIZIONE</a:t>
            </a:r>
            <a:endParaRPr lang="it-IT"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D33ADE2-5C82-4EBA-BDCB-0050C362C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" y="914400"/>
            <a:ext cx="815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dirty="0">
                <a:latin typeface="Comic Sans MS" panose="030F0702030302020204" pitchFamily="66" charset="0"/>
                <a:cs typeface="Arial" panose="020B0604020202020204" pitchFamily="34" charset="0"/>
              </a:rPr>
              <a:t>I </a:t>
            </a:r>
            <a:r>
              <a:rPr lang="en-US" altLang="it-IT" dirty="0" err="1">
                <a:latin typeface="Comic Sans MS" panose="030F0702030302020204" pitchFamily="66" charset="0"/>
                <a:cs typeface="Arial" panose="020B0604020202020204" pitchFamily="34" charset="0"/>
              </a:rPr>
              <a:t>geni</a:t>
            </a:r>
            <a:r>
              <a:rPr lang="en-US" altLang="it-IT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latin typeface="Comic Sans MS" panose="030F0702030302020204" pitchFamily="66" charset="0"/>
                <a:cs typeface="Arial" panose="020B0604020202020204" pitchFamily="34" charset="0"/>
              </a:rPr>
              <a:t>possono</a:t>
            </a:r>
            <a:r>
              <a:rPr lang="en-US" altLang="it-IT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latin typeface="Comic Sans MS" panose="030F0702030302020204" pitchFamily="66" charset="0"/>
                <a:cs typeface="Arial" panose="020B0604020202020204" pitchFamily="34" charset="0"/>
              </a:rPr>
              <a:t>trovarsi</a:t>
            </a:r>
            <a:r>
              <a:rPr lang="en-US" altLang="it-IT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latin typeface="Comic Sans MS" panose="030F0702030302020204" pitchFamily="66" charset="0"/>
                <a:cs typeface="Arial" panose="020B0604020202020204" pitchFamily="34" charset="0"/>
              </a:rPr>
              <a:t>su</a:t>
            </a:r>
            <a:r>
              <a:rPr lang="en-US" altLang="it-IT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latin typeface="Comic Sans MS" panose="030F0702030302020204" pitchFamily="66" charset="0"/>
                <a:cs typeface="Arial" panose="020B0604020202020204" pitchFamily="34" charset="0"/>
              </a:rPr>
              <a:t>uno</a:t>
            </a:r>
            <a:r>
              <a:rPr lang="en-US" altLang="it-IT" dirty="0">
                <a:latin typeface="Comic Sans MS" panose="030F0702030302020204" pitchFamily="66" charset="0"/>
                <a:cs typeface="Arial" panose="020B0604020202020204" pitchFamily="34" charset="0"/>
              </a:rPr>
              <a:t> o </a:t>
            </a:r>
            <a:r>
              <a:rPr lang="en-US" altLang="it-IT" dirty="0" err="1">
                <a:latin typeface="Comic Sans MS" panose="030F0702030302020204" pitchFamily="66" charset="0"/>
                <a:cs typeface="Arial" panose="020B0604020202020204" pitchFamily="34" charset="0"/>
              </a:rPr>
              <a:t>l’altro</a:t>
            </a:r>
            <a:r>
              <a:rPr lang="en-US" altLang="it-IT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it-IT" dirty="0" err="1">
                <a:latin typeface="Comic Sans MS" panose="030F0702030302020204" pitchFamily="66" charset="0"/>
                <a:cs typeface="Arial" panose="020B0604020202020204" pitchFamily="34" charset="0"/>
              </a:rPr>
              <a:t>filamento</a:t>
            </a:r>
            <a:r>
              <a:rPr lang="en-US" altLang="it-IT" dirty="0">
                <a:latin typeface="Comic Sans MS" panose="030F0702030302020204" pitchFamily="66" charset="0"/>
                <a:cs typeface="Arial" panose="020B0604020202020204" pitchFamily="34" charset="0"/>
              </a:rPr>
              <a:t> di DNA</a:t>
            </a:r>
            <a:endParaRPr lang="en-US" altLang="it-IT" u="sng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F2F4D32B-D8E3-4975-BC23-1D7BC280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46296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0" y="762000"/>
            <a:ext cx="4343400" cy="19812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accent2"/>
              </a:solidFill>
              <a:latin typeface="Comic Sans MS" pitchFamily="1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accent2"/>
              </a:solidFill>
              <a:latin typeface="Comic Sans MS" pitchFamily="1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accent2"/>
              </a:solidFill>
              <a:latin typeface="Comic Sans MS" pitchFamily="1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  <a:latin typeface="Comic Sans MS" pitchFamily="1" charset="0"/>
              </a:rPr>
              <a:t>RNA polimerasi</a:t>
            </a:r>
            <a:endParaRPr lang="it-IT" altLang="it-IT" sz="1800">
              <a:latin typeface="Comic Sans MS" pitchFamily="1" charset="0"/>
            </a:endParaRP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76200" y="476672"/>
            <a:ext cx="90678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solidFill>
                  <a:schemeClr val="accent2"/>
                </a:solidFill>
                <a:latin typeface="Comic Sans MS" pitchFamily="1" charset="0"/>
              </a:rPr>
              <a:t>DNA</a:t>
            </a:r>
            <a:endParaRPr lang="it-IT" altLang="it-IT" sz="2400" b="1" dirty="0">
              <a:solidFill>
                <a:srgbClr val="FF0000"/>
              </a:solidFill>
              <a:latin typeface="Comic Sans MS" pitchFamily="1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FF0000"/>
              </a:solidFill>
              <a:latin typeface="Comic Sans MS" pitchFamily="1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omic Sans MS" pitchFamily="1" charset="0"/>
              </a:rPr>
              <a:t>5’-ATGTTACCATTCTAGGGGGACCGA-3’  filamento 	</a:t>
            </a:r>
            <a:r>
              <a:rPr lang="it-IT" altLang="it-IT" sz="2400" dirty="0" err="1">
                <a:solidFill>
                  <a:srgbClr val="FF0000"/>
                </a:solidFill>
                <a:latin typeface="Comic Sans MS" pitchFamily="1" charset="0"/>
              </a:rPr>
              <a:t>antisenso</a:t>
            </a:r>
            <a:endParaRPr lang="it-IT" altLang="it-IT" sz="2400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Tx/>
              <a:buNone/>
            </a:pPr>
            <a:r>
              <a:rPr lang="it-IT" altLang="it-IT" sz="2400" dirty="0">
                <a:latin typeface="Comic Sans MS" pitchFamily="1" charset="0"/>
              </a:rPr>
              <a:t>3’-TACAATGGTAAGATCCCCCTGGCT-5’  filamento senso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98425" y="6019800"/>
            <a:ext cx="8816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8080"/>
                </a:solidFill>
                <a:latin typeface="Comic Sans MS" pitchFamily="1" charset="0"/>
              </a:rPr>
              <a:t>NH</a:t>
            </a:r>
            <a:r>
              <a:rPr lang="it-IT" altLang="it-IT" sz="1600" dirty="0">
                <a:solidFill>
                  <a:srgbClr val="008080"/>
                </a:solidFill>
                <a:latin typeface="Comic Sans MS" pitchFamily="1" charset="0"/>
              </a:rPr>
              <a:t>2</a:t>
            </a:r>
            <a:r>
              <a:rPr lang="it-IT" altLang="it-IT" sz="2400" dirty="0">
                <a:solidFill>
                  <a:srgbClr val="008080"/>
                </a:solidFill>
                <a:latin typeface="Comic Sans MS" pitchFamily="1" charset="0"/>
              </a:rPr>
              <a:t>-Ser-Val-Pro-Leu-Glu-Trp-COOH  </a:t>
            </a:r>
            <a:r>
              <a:rPr lang="it-IT" altLang="it-IT" sz="2400" b="1" dirty="0">
                <a:solidFill>
                  <a:schemeClr val="accent2"/>
                </a:solidFill>
                <a:latin typeface="Comic Sans MS" pitchFamily="1" charset="0"/>
              </a:rPr>
              <a:t>Proteina</a:t>
            </a:r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98425" y="5249863"/>
            <a:ext cx="698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>
              <a:latin typeface="Comic Sans MS" pitchFamily="1" charset="0"/>
            </a:endParaRP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0" y="4267200"/>
            <a:ext cx="847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Comic Sans MS" pitchFamily="1" charset="0"/>
              </a:rPr>
              <a:t>5’-UCGGUCCCCCUAGAAUGGUAACAU-3’</a:t>
            </a:r>
            <a:r>
              <a:rPr lang="it-IT" altLang="it-IT" sz="2400" dirty="0">
                <a:solidFill>
                  <a:srgbClr val="FF0000"/>
                </a:solidFill>
                <a:latin typeface="Comic Sans MS" pitchFamily="1" charset="0"/>
              </a:rPr>
              <a:t>  </a:t>
            </a:r>
            <a:r>
              <a:rPr lang="it-IT" altLang="it-IT" sz="2400" b="1" dirty="0">
                <a:solidFill>
                  <a:schemeClr val="accent2"/>
                </a:solidFill>
                <a:latin typeface="Comic Sans MS" pitchFamily="1" charset="0"/>
              </a:rPr>
              <a:t>RNA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2514600"/>
            <a:ext cx="2673350" cy="1447800"/>
            <a:chOff x="528" y="1584"/>
            <a:chExt cx="1684" cy="912"/>
          </a:xfrm>
        </p:grpSpPr>
        <p:sp>
          <p:nvSpPr>
            <p:cNvPr id="9228" name="Line 5"/>
            <p:cNvSpPr>
              <a:spLocks noChangeShapeType="1"/>
            </p:cNvSpPr>
            <p:nvPr/>
          </p:nvSpPr>
          <p:spPr bwMode="auto">
            <a:xfrm flipH="1">
              <a:off x="528" y="1584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9" name="Text Box 15"/>
            <p:cNvSpPr txBox="1">
              <a:spLocks noChangeArrowheads="1"/>
            </p:cNvSpPr>
            <p:nvPr/>
          </p:nvSpPr>
          <p:spPr bwMode="auto">
            <a:xfrm>
              <a:off x="566" y="1823"/>
              <a:ext cx="16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itchFamily="1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Helvetica" pitchFamily="1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pitchFamily="1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1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accent2"/>
                  </a:solidFill>
                  <a:latin typeface="Comic Sans MS" pitchFamily="1" charset="0"/>
                </a:rPr>
                <a:t>TRASCRIZIONE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38200" y="5181600"/>
            <a:ext cx="2457450" cy="685800"/>
            <a:chOff x="528" y="3264"/>
            <a:chExt cx="1548" cy="432"/>
          </a:xfrm>
        </p:grpSpPr>
        <p:sp>
          <p:nvSpPr>
            <p:cNvPr id="9226" name="Line 7"/>
            <p:cNvSpPr>
              <a:spLocks noChangeShapeType="1"/>
            </p:cNvSpPr>
            <p:nvPr/>
          </p:nvSpPr>
          <p:spPr bwMode="auto">
            <a:xfrm>
              <a:off x="528" y="3264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7" name="Text Box 17"/>
            <p:cNvSpPr txBox="1">
              <a:spLocks noChangeArrowheads="1"/>
            </p:cNvSpPr>
            <p:nvPr/>
          </p:nvSpPr>
          <p:spPr bwMode="auto">
            <a:xfrm>
              <a:off x="624" y="3312"/>
              <a:ext cx="14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itchFamily="1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Helvetica" pitchFamily="1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pitchFamily="1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1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accent2"/>
                  </a:solidFill>
                  <a:latin typeface="Comic Sans MS" pitchFamily="1" charset="0"/>
                </a:rPr>
                <a:t>TRADUZIONE</a:t>
              </a:r>
              <a:endParaRPr lang="it-IT" altLang="it-IT" sz="2400">
                <a:latin typeface="Comic Sans MS" pitchFamily="1" charset="0"/>
              </a:endParaRPr>
            </a:p>
          </p:txBody>
        </p:sp>
      </p:grpSp>
      <p:sp>
        <p:nvSpPr>
          <p:cNvPr id="5" name="Rettangolo 4"/>
          <p:cNvSpPr/>
          <p:nvPr/>
        </p:nvSpPr>
        <p:spPr>
          <a:xfrm>
            <a:off x="7543800" y="792143"/>
            <a:ext cx="1143262" cy="46166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it-IT" altLang="it-IT" b="1" u="sng" dirty="0">
                <a:solidFill>
                  <a:srgbClr val="FF0000"/>
                </a:solidFill>
              </a:rPr>
              <a:t>stampo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7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75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975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nimBg="1" autoUpdateAnimBg="0"/>
      <p:bldP spid="142344" grpId="0" autoUpdateAnimBg="0"/>
      <p:bldP spid="14234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725"/>
            <a:ext cx="9143999" cy="249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430E7EAE-127B-4A4E-A59A-62DE36818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" y="228600"/>
            <a:ext cx="510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3600" b="1">
                <a:solidFill>
                  <a:srgbClr val="FF3300"/>
                </a:solidFill>
                <a:latin typeface="Arial"/>
                <a:ea typeface="ＭＳ Ｐゴシック" charset="0"/>
                <a:cs typeface="Arial"/>
              </a:rPr>
              <a:t>Trascrizione</a:t>
            </a:r>
            <a:endParaRPr lang="it-IT" sz="3600" b="1">
              <a:solidFill>
                <a:srgbClr val="CC33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637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2">
            <a:extLst>
              <a:ext uri="{FF2B5EF4-FFF2-40B4-BE49-F238E27FC236}">
                <a16:creationId xmlns:a16="http://schemas.microsoft.com/office/drawing/2014/main" id="{5B447788-1FCE-48B7-8861-2E97311D71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2850" y="0"/>
          <a:ext cx="49339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" name="Image" r:id="rId4" imgW="6976350" imgH="9695729" progId="Photoshop.Image.5">
                  <p:embed/>
                </p:oleObj>
              </mc:Choice>
              <mc:Fallback>
                <p:oleObj name="Image" r:id="rId4" imgW="6976350" imgH="9695729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0"/>
                        <a:ext cx="493395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4">
            <a:extLst>
              <a:ext uri="{FF2B5EF4-FFF2-40B4-BE49-F238E27FC236}">
                <a16:creationId xmlns:a16="http://schemas.microsoft.com/office/drawing/2014/main" id="{7A23EBE6-0B3C-41AE-9558-9F6BFADEC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" y="228600"/>
            <a:ext cx="510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3600" b="1">
                <a:solidFill>
                  <a:srgbClr val="FF3300"/>
                </a:solidFill>
                <a:latin typeface="Arial"/>
                <a:ea typeface="ＭＳ Ｐゴシック" charset="0"/>
                <a:cs typeface="Arial"/>
              </a:rPr>
              <a:t>Trascrizione</a:t>
            </a:r>
            <a:endParaRPr lang="it-IT" sz="3600" b="1">
              <a:solidFill>
                <a:srgbClr val="CC33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58CFAE52-B975-437D-BEB8-F447572754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Arial"/>
              </a:rPr>
              <a:t>Tipi di RNA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22F33FA5-9D52-46D2-9FC4-688820D11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ea typeface="ＭＳ Ｐゴシック" charset="0"/>
                <a:cs typeface="Arial"/>
              </a:rPr>
              <a:t>RNA transfer (</a:t>
            </a:r>
            <a:r>
              <a:rPr lang="en-US" dirty="0" err="1">
                <a:solidFill>
                  <a:srgbClr val="FF0000"/>
                </a:solidFill>
                <a:ea typeface="ＭＳ Ｐゴシック" charset="0"/>
                <a:cs typeface="Arial"/>
              </a:rPr>
              <a:t>tRNA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Arial"/>
              </a:rPr>
              <a:t>)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ea typeface="ＭＳ Ｐゴシック" charset="0"/>
                <a:cs typeface="Arial"/>
              </a:rPr>
              <a:t>RNA </a:t>
            </a:r>
            <a:r>
              <a:rPr lang="en-US" dirty="0" err="1">
                <a:solidFill>
                  <a:srgbClr val="FF0000"/>
                </a:solidFill>
                <a:ea typeface="ＭＳ Ｐゴシック" charset="0"/>
                <a:cs typeface="Arial"/>
              </a:rPr>
              <a:t>messaggero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Arial"/>
              </a:rPr>
              <a:t> (mRNA)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ea typeface="ＭＳ Ｐゴシック" charset="0"/>
                <a:cs typeface="Arial"/>
              </a:rPr>
              <a:t>RNA </a:t>
            </a:r>
            <a:r>
              <a:rPr lang="en-US" dirty="0" err="1">
                <a:solidFill>
                  <a:srgbClr val="FF0000"/>
                </a:solidFill>
                <a:ea typeface="ＭＳ Ｐゴシック" charset="0"/>
                <a:cs typeface="Arial"/>
              </a:rPr>
              <a:t>ribosomale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Arial"/>
              </a:rPr>
              <a:t> (</a:t>
            </a:r>
            <a:r>
              <a:rPr lang="en-US" dirty="0" err="1">
                <a:solidFill>
                  <a:srgbClr val="FF0000"/>
                </a:solidFill>
                <a:ea typeface="ＭＳ Ｐゴシック" charset="0"/>
                <a:cs typeface="Arial"/>
              </a:rPr>
              <a:t>rRNA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Arial"/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Tutti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questi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 RNA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sono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implicati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nel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processo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 di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sintesi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delle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proteine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 (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Traduzione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)</a:t>
            </a:r>
          </a:p>
          <a:p>
            <a:pPr marL="0" indent="0">
              <a:buFontTx/>
              <a:buNone/>
              <a:defRPr/>
            </a:pPr>
            <a:endParaRPr lang="en-US" dirty="0">
              <a:solidFill>
                <a:srgbClr val="FF0000"/>
              </a:solidFill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ea typeface="ＭＳ Ｐゴシック" charset="0"/>
                <a:cs typeface="Arial"/>
              </a:rPr>
              <a:t>small nuclear RNA (snRNA):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implicati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nello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  </a:t>
            </a:r>
            <a:r>
              <a:rPr lang="en-US" dirty="0">
                <a:ea typeface="ＭＳ Ｐゴシック" charset="0"/>
                <a:cs typeface="Arial"/>
              </a:rPr>
              <a:t>splicing e </a:t>
            </a:r>
            <a:r>
              <a:rPr lang="en-US" dirty="0" err="1">
                <a:ea typeface="ＭＳ Ｐゴシック" charset="0"/>
                <a:cs typeface="Arial"/>
              </a:rPr>
              <a:t>altri</a:t>
            </a:r>
            <a:r>
              <a:rPr lang="en-US" dirty="0">
                <a:ea typeface="ＭＳ Ｐゴシック" charset="0"/>
                <a:cs typeface="Arial"/>
              </a:rPr>
              <a:t> </a:t>
            </a:r>
            <a:r>
              <a:rPr lang="en-US" dirty="0" err="1">
                <a:ea typeface="ＭＳ Ｐゴシック" charset="0"/>
                <a:cs typeface="Arial"/>
              </a:rPr>
              <a:t>processi</a:t>
            </a:r>
            <a:endParaRPr lang="en-US" dirty="0"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ea typeface="ＭＳ Ｐゴシック" charset="0"/>
                <a:cs typeface="Arial"/>
              </a:rPr>
              <a:t>non-coding RNA (lncRNA, miRNA</a:t>
            </a:r>
            <a:r>
              <a:rPr lang="en-US" dirty="0">
                <a:ea typeface="ＭＳ Ｐゴシック" charset="0"/>
                <a:cs typeface="Arial"/>
              </a:rPr>
              <a:t>, </a:t>
            </a:r>
            <a:r>
              <a:rPr lang="en-US" dirty="0" err="1">
                <a:ea typeface="ＭＳ Ｐゴシック" charset="0"/>
                <a:cs typeface="Arial"/>
              </a:rPr>
              <a:t>ecc</a:t>
            </a:r>
            <a:r>
              <a:rPr lang="en-US" dirty="0">
                <a:ea typeface="ＭＳ Ｐゴシック" charset="0"/>
                <a:cs typeface="Arial"/>
              </a:rPr>
              <a:t>.)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implicati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nella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regolazione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Arial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Arial"/>
              </a:rPr>
              <a:t>genica</a:t>
            </a:r>
            <a:endParaRPr lang="en-US" dirty="0">
              <a:ea typeface="ＭＳ Ｐゴシック" charset="0"/>
              <a:cs typeface="Arial"/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  <a:ea typeface="ＭＳ Ｐゴシック" charset="0"/>
              <a:cs typeface="Arial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Arial"/>
            </a:endParaRPr>
          </a:p>
        </p:txBody>
      </p:sp>
      <p:sp>
        <p:nvSpPr>
          <p:cNvPr id="126980" name="Line 4">
            <a:extLst>
              <a:ext uri="{FF2B5EF4-FFF2-40B4-BE49-F238E27FC236}">
                <a16:creationId xmlns:a16="http://schemas.microsoft.com/office/drawing/2014/main" id="{8DD467C5-FCA5-4560-8F61-8EEFD5330F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1371600"/>
            <a:ext cx="7620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2D4A894A-E1C2-4B4B-BCED-FCD2629D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6405563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3">
            <a:extLst>
              <a:ext uri="{FF2B5EF4-FFF2-40B4-BE49-F238E27FC236}">
                <a16:creationId xmlns:a16="http://schemas.microsoft.com/office/drawing/2014/main" id="{F08F1C3B-52EB-4991-87A5-A07F79253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69" y="344468"/>
            <a:ext cx="86534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L’RNA è </a:t>
            </a:r>
            <a:r>
              <a:rPr lang="en-US" alt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trascritto</a:t>
            </a: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dall’enzima</a:t>
            </a: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RNA POLIMERASI</a:t>
            </a:r>
          </a:p>
          <a:p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alt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sintesi</a:t>
            </a: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avviene</a:t>
            </a: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un nucleotide </a:t>
            </a:r>
            <a:r>
              <a:rPr lang="en-US" alt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alla</a:t>
            </a: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volta</a:t>
            </a:r>
            <a:endParaRPr lang="en-US" alt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alt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molecola</a:t>
            </a: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di RNA é </a:t>
            </a:r>
            <a:r>
              <a:rPr lang="en-US" alt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dirty="0" err="1">
                <a:latin typeface="Arial" panose="020B0604020202020204" pitchFamily="34" charset="0"/>
                <a:cs typeface="Arial" panose="020B0604020202020204" pitchFamily="34" charset="0"/>
              </a:rPr>
              <a:t>chiamata</a:t>
            </a:r>
            <a:r>
              <a:rPr lang="en-US" alt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800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trascritto</a:t>
            </a:r>
            <a:endParaRPr lang="en-US" altLang="it-IT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CC3300"/>
                </a:solidFill>
                <a:latin typeface="Comic Sans MS" pitchFamily="1" charset="0"/>
              </a:rPr>
              <a:t>RNA polimerasi</a:t>
            </a:r>
            <a:endParaRPr lang="it-IT" altLang="it-IT" b="1">
              <a:solidFill>
                <a:srgbClr val="CC3300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86800" cy="5486400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Comic Sans MS" pitchFamily="1" charset="0"/>
              </a:rPr>
              <a:t>Sintetizza il filamento di RNA a partire da uno stampo di DNA</a:t>
            </a:r>
          </a:p>
          <a:p>
            <a:pPr eaLnBrk="1" hangingPunct="1"/>
            <a:r>
              <a:rPr lang="it-IT" altLang="it-IT" dirty="0">
                <a:latin typeface="Comic Sans MS" pitchFamily="1" charset="0"/>
              </a:rPr>
              <a:t>La sintesi avviene in direzione 5’ --&gt; 3’</a:t>
            </a:r>
          </a:p>
          <a:p>
            <a:pPr eaLnBrk="1" hangingPunct="1"/>
            <a:r>
              <a:rPr lang="it-IT" altLang="it-IT" dirty="0">
                <a:latin typeface="Comic Sans MS" pitchFamily="1" charset="0"/>
              </a:rPr>
              <a:t>Non necessita di innesco</a:t>
            </a:r>
          </a:p>
          <a:p>
            <a:pPr eaLnBrk="1" hangingPunct="1"/>
            <a:r>
              <a:rPr lang="it-IT" altLang="it-IT" dirty="0" err="1">
                <a:latin typeface="Comic Sans MS" pitchFamily="1" charset="0"/>
              </a:rPr>
              <a:t>Error</a:t>
            </a:r>
            <a:r>
              <a:rPr lang="it-IT" altLang="it-IT" dirty="0">
                <a:latin typeface="Comic Sans MS" pitchFamily="1" charset="0"/>
              </a:rPr>
              <a:t> rate: 10</a:t>
            </a:r>
            <a:r>
              <a:rPr lang="it-IT" altLang="it-IT" baseline="30000" dirty="0">
                <a:latin typeface="Comic Sans MS" pitchFamily="1" charset="0"/>
              </a:rPr>
              <a:t>-4</a:t>
            </a:r>
          </a:p>
          <a:p>
            <a:pPr eaLnBrk="1" hangingPunct="1"/>
            <a:endParaRPr lang="it-IT" altLang="it-IT" baseline="30000" dirty="0">
              <a:latin typeface="Comic Sans MS" pitchFamily="1" charset="0"/>
            </a:endParaRPr>
          </a:p>
          <a:p>
            <a:pPr eaLnBrk="1" hangingPunct="1"/>
            <a:r>
              <a:rPr lang="it-IT" altLang="it-IT" dirty="0">
                <a:latin typeface="Comic Sans MS" pitchFamily="1" charset="0"/>
              </a:rPr>
              <a:t>Nei </a:t>
            </a:r>
            <a:r>
              <a:rPr lang="it-IT" altLang="it-IT" u="sng" dirty="0">
                <a:latin typeface="Comic Sans MS" pitchFamily="1" charset="0"/>
              </a:rPr>
              <a:t>procarioti</a:t>
            </a:r>
            <a:r>
              <a:rPr lang="it-IT" altLang="it-IT" dirty="0">
                <a:latin typeface="Comic Sans MS" pitchFamily="1" charset="0"/>
              </a:rPr>
              <a:t> esiste una sola RNA polimerasi</a:t>
            </a:r>
          </a:p>
          <a:p>
            <a:pPr eaLnBrk="1" hangingPunct="1"/>
            <a:r>
              <a:rPr lang="it-IT" altLang="it-IT" dirty="0">
                <a:latin typeface="Comic Sans MS" pitchFamily="1" charset="0"/>
              </a:rPr>
              <a:t>Negli </a:t>
            </a:r>
            <a:r>
              <a:rPr lang="it-IT" altLang="it-IT" u="sng" dirty="0">
                <a:latin typeface="Comic Sans MS" pitchFamily="1" charset="0"/>
              </a:rPr>
              <a:t>eucarioti</a:t>
            </a:r>
            <a:r>
              <a:rPr lang="it-IT" altLang="it-IT" dirty="0">
                <a:latin typeface="Comic Sans MS" pitchFamily="1" charset="0"/>
              </a:rPr>
              <a:t> esistono 3 RNA polimerasi</a:t>
            </a:r>
          </a:p>
          <a:p>
            <a:pPr lvl="1" eaLnBrk="1" hangingPunct="1"/>
            <a:r>
              <a:rPr lang="it-IT" altLang="it-IT" dirty="0">
                <a:solidFill>
                  <a:schemeClr val="accent2"/>
                </a:solidFill>
                <a:latin typeface="Comic Sans MS" pitchFamily="1" charset="0"/>
              </a:rPr>
              <a:t>RNA </a:t>
            </a:r>
            <a:r>
              <a:rPr lang="it-IT" altLang="it-IT" dirty="0" err="1">
                <a:solidFill>
                  <a:schemeClr val="accent2"/>
                </a:solidFill>
                <a:latin typeface="Comic Sans MS" pitchFamily="1" charset="0"/>
              </a:rPr>
              <a:t>pol</a:t>
            </a:r>
            <a:r>
              <a:rPr lang="it-IT" altLang="it-IT" dirty="0">
                <a:solidFill>
                  <a:schemeClr val="accent2"/>
                </a:solidFill>
                <a:latin typeface="Comic Sans MS" pitchFamily="1" charset="0"/>
              </a:rPr>
              <a:t> I</a:t>
            </a:r>
            <a:r>
              <a:rPr lang="it-IT" altLang="it-IT" dirty="0">
                <a:latin typeface="Comic Sans MS" pitchFamily="1" charset="0"/>
              </a:rPr>
              <a:t> 	trascrive </a:t>
            </a:r>
            <a:r>
              <a:rPr lang="it-IT" altLang="it-IT" dirty="0" err="1">
                <a:solidFill>
                  <a:schemeClr val="accent2"/>
                </a:solidFill>
                <a:latin typeface="Comic Sans MS" pitchFamily="1" charset="0"/>
              </a:rPr>
              <a:t>rRNA</a:t>
            </a:r>
            <a:endParaRPr lang="it-IT" altLang="it-IT" dirty="0">
              <a:latin typeface="Comic Sans MS" pitchFamily="1" charset="0"/>
            </a:endParaRPr>
          </a:p>
          <a:p>
            <a:pPr lvl="1" eaLnBrk="1" hangingPunct="1"/>
            <a:r>
              <a:rPr lang="it-IT" altLang="it-IT" dirty="0">
                <a:solidFill>
                  <a:schemeClr val="accent2"/>
                </a:solidFill>
                <a:latin typeface="Comic Sans MS" pitchFamily="1" charset="0"/>
              </a:rPr>
              <a:t>RNA </a:t>
            </a:r>
            <a:r>
              <a:rPr lang="it-IT" altLang="it-IT" dirty="0" err="1">
                <a:solidFill>
                  <a:schemeClr val="accent2"/>
                </a:solidFill>
                <a:latin typeface="Comic Sans MS" pitchFamily="1" charset="0"/>
              </a:rPr>
              <a:t>pol</a:t>
            </a:r>
            <a:r>
              <a:rPr lang="it-IT" altLang="it-IT" dirty="0">
                <a:solidFill>
                  <a:schemeClr val="accent2"/>
                </a:solidFill>
                <a:latin typeface="Comic Sans MS" pitchFamily="1" charset="0"/>
              </a:rPr>
              <a:t> II</a:t>
            </a:r>
            <a:r>
              <a:rPr lang="it-IT" altLang="it-IT" dirty="0">
                <a:latin typeface="Comic Sans MS" pitchFamily="1" charset="0"/>
              </a:rPr>
              <a:t> 	trascrive </a:t>
            </a:r>
            <a:r>
              <a:rPr lang="it-IT" altLang="it-IT" dirty="0" err="1">
                <a:solidFill>
                  <a:schemeClr val="accent2"/>
                </a:solidFill>
                <a:latin typeface="Comic Sans MS" pitchFamily="1" charset="0"/>
              </a:rPr>
              <a:t>mRNA</a:t>
            </a:r>
            <a:r>
              <a:rPr lang="it-IT" altLang="it-IT" dirty="0">
                <a:solidFill>
                  <a:schemeClr val="accent2"/>
                </a:solidFill>
                <a:latin typeface="Comic Sans MS" pitchFamily="1" charset="0"/>
              </a:rPr>
              <a:t>, </a:t>
            </a:r>
            <a:r>
              <a:rPr lang="it-IT" altLang="it-IT" dirty="0" err="1">
                <a:solidFill>
                  <a:schemeClr val="accent2"/>
                </a:solidFill>
                <a:latin typeface="Comic Sans MS" pitchFamily="1" charset="0"/>
              </a:rPr>
              <a:t>miRNA</a:t>
            </a:r>
            <a:r>
              <a:rPr lang="it-IT" altLang="it-IT" dirty="0">
                <a:solidFill>
                  <a:schemeClr val="accent2"/>
                </a:solidFill>
                <a:latin typeface="Comic Sans MS" pitchFamily="1" charset="0"/>
              </a:rPr>
              <a:t>, </a:t>
            </a:r>
            <a:r>
              <a:rPr lang="it-IT" altLang="it-IT" dirty="0" err="1">
                <a:solidFill>
                  <a:schemeClr val="accent2"/>
                </a:solidFill>
                <a:latin typeface="Comic Sans MS" pitchFamily="1" charset="0"/>
              </a:rPr>
              <a:t>smRNA</a:t>
            </a:r>
            <a:endParaRPr lang="it-IT" altLang="it-IT" dirty="0">
              <a:latin typeface="Comic Sans MS" pitchFamily="1" charset="0"/>
            </a:endParaRPr>
          </a:p>
          <a:p>
            <a:pPr lvl="1" eaLnBrk="1" hangingPunct="1"/>
            <a:r>
              <a:rPr lang="it-IT" altLang="it-IT" dirty="0">
                <a:solidFill>
                  <a:schemeClr val="accent2"/>
                </a:solidFill>
                <a:latin typeface="Comic Sans MS" pitchFamily="1" charset="0"/>
              </a:rPr>
              <a:t>RNA </a:t>
            </a:r>
            <a:r>
              <a:rPr lang="it-IT" altLang="it-IT" dirty="0" err="1">
                <a:solidFill>
                  <a:schemeClr val="accent2"/>
                </a:solidFill>
                <a:latin typeface="Comic Sans MS" pitchFamily="1" charset="0"/>
              </a:rPr>
              <a:t>pol</a:t>
            </a:r>
            <a:r>
              <a:rPr lang="it-IT" altLang="it-IT" dirty="0">
                <a:solidFill>
                  <a:schemeClr val="accent2"/>
                </a:solidFill>
                <a:latin typeface="Comic Sans MS" pitchFamily="1" charset="0"/>
              </a:rPr>
              <a:t> III</a:t>
            </a:r>
            <a:r>
              <a:rPr lang="it-IT" altLang="it-IT" dirty="0">
                <a:latin typeface="Comic Sans MS" pitchFamily="1" charset="0"/>
              </a:rPr>
              <a:t> trascrive </a:t>
            </a:r>
            <a:r>
              <a:rPr lang="it-IT" altLang="it-IT" dirty="0" err="1">
                <a:solidFill>
                  <a:schemeClr val="accent2"/>
                </a:solidFill>
                <a:latin typeface="Comic Sans MS" pitchFamily="1" charset="0"/>
              </a:rPr>
              <a:t>tRNA</a:t>
            </a:r>
            <a:r>
              <a:rPr lang="it-IT" altLang="it-IT" dirty="0">
                <a:solidFill>
                  <a:schemeClr val="accent2"/>
                </a:solidFill>
                <a:latin typeface="Comic Sans MS" pitchFamily="1" charset="0"/>
              </a:rPr>
              <a:t> e 5S </a:t>
            </a:r>
            <a:r>
              <a:rPr lang="it-IT" altLang="it-IT" dirty="0" err="1">
                <a:solidFill>
                  <a:schemeClr val="accent2"/>
                </a:solidFill>
                <a:latin typeface="Comic Sans MS" pitchFamily="1" charset="0"/>
              </a:rPr>
              <a:t>rRNA</a:t>
            </a:r>
            <a:endParaRPr lang="it-IT" altLang="it-IT" dirty="0">
              <a:latin typeface="Comic Sans MS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2514600"/>
          </a:xfrm>
        </p:spPr>
        <p:txBody>
          <a:bodyPr/>
          <a:lstStyle/>
          <a:p>
            <a:pPr marL="95250" indent="0" eaLnBrk="1" hangingPunct="1">
              <a:buFontTx/>
              <a:buNone/>
            </a:pPr>
            <a:r>
              <a:rPr lang="it-IT" altLang="it-IT">
                <a:latin typeface="Comic Sans MS" pitchFamily="1" charset="0"/>
              </a:rPr>
              <a:t>Il DNA deve contenere, oltre all’informazione genetica per una data proteina, anche dei segnali che indichino dove questa informazione inizia e finisce, cioè dove inizia e finisce anche la trascrizione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2000" y="3687763"/>
            <a:ext cx="7470775" cy="3094037"/>
            <a:chOff x="576" y="2064"/>
            <a:chExt cx="4706" cy="1949"/>
          </a:xfrm>
        </p:grpSpPr>
        <p:grpSp>
          <p:nvGrpSpPr>
            <p:cNvPr id="19461" name="Group 15"/>
            <p:cNvGrpSpPr>
              <a:grpSpLocks/>
            </p:cNvGrpSpPr>
            <p:nvPr/>
          </p:nvGrpSpPr>
          <p:grpSpPr bwMode="auto">
            <a:xfrm>
              <a:off x="576" y="2064"/>
              <a:ext cx="4706" cy="1422"/>
              <a:chOff x="576" y="2496"/>
              <a:chExt cx="4706" cy="1422"/>
            </a:xfrm>
          </p:grpSpPr>
          <p:sp>
            <p:nvSpPr>
              <p:cNvPr id="19466" name="Rectangle 4"/>
              <p:cNvSpPr>
                <a:spLocks noChangeArrowheads="1"/>
              </p:cNvSpPr>
              <p:nvPr/>
            </p:nvSpPr>
            <p:spPr bwMode="auto">
              <a:xfrm>
                <a:off x="1296" y="2640"/>
                <a:ext cx="3312" cy="33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Helvetica" pitchFamily="1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Helvetica" pitchFamily="1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Helvetica" pitchFamily="1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600" b="1"/>
                  <a:t>Informazione proteina</a:t>
                </a:r>
              </a:p>
            </p:txBody>
          </p:sp>
          <p:sp>
            <p:nvSpPr>
              <p:cNvPr id="19467" name="Rectangle 5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480" cy="336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Helvetica" pitchFamily="1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Helvetica" pitchFamily="1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Helvetica" pitchFamily="1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Comic Sans MS" pitchFamily="1" charset="0"/>
                </a:endParaRPr>
              </a:p>
            </p:txBody>
          </p:sp>
          <p:sp>
            <p:nvSpPr>
              <p:cNvPr id="19468" name="Rectangle 6"/>
              <p:cNvSpPr>
                <a:spLocks noChangeArrowheads="1"/>
              </p:cNvSpPr>
              <p:nvPr/>
            </p:nvSpPr>
            <p:spPr bwMode="auto">
              <a:xfrm>
                <a:off x="4608" y="2640"/>
                <a:ext cx="480" cy="336"/>
              </a:xfrm>
              <a:prstGeom prst="rect">
                <a:avLst/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Helvetica" pitchFamily="1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Helvetica" pitchFamily="1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Helvetica" pitchFamily="1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Comic Sans MS" pitchFamily="1" charset="0"/>
                </a:endParaRPr>
              </a:p>
            </p:txBody>
          </p:sp>
          <p:sp>
            <p:nvSpPr>
              <p:cNvPr id="19469" name="Text Box 8"/>
              <p:cNvSpPr txBox="1">
                <a:spLocks noChangeArrowheads="1"/>
              </p:cNvSpPr>
              <p:nvPr/>
            </p:nvSpPr>
            <p:spPr bwMode="auto">
              <a:xfrm>
                <a:off x="576" y="3312"/>
                <a:ext cx="914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Helvetica" pitchFamily="1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Helvetica" pitchFamily="1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Helvetica" pitchFamily="1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600" b="1"/>
                  <a:t>Segnale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600" b="1"/>
                  <a:t>di inizio</a:t>
                </a:r>
              </a:p>
            </p:txBody>
          </p:sp>
          <p:sp>
            <p:nvSpPr>
              <p:cNvPr id="19470" name="Text Box 9"/>
              <p:cNvSpPr txBox="1">
                <a:spLocks noChangeArrowheads="1"/>
              </p:cNvSpPr>
              <p:nvPr/>
            </p:nvSpPr>
            <p:spPr bwMode="auto">
              <a:xfrm>
                <a:off x="4368" y="3360"/>
                <a:ext cx="914" cy="5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Helvetica" pitchFamily="1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Helvetica" pitchFamily="1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Helvetica" pitchFamily="1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Helvetica" pitchFamily="1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600" b="1"/>
                  <a:t>Segnale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600" b="1"/>
                  <a:t>di fine</a:t>
                </a:r>
              </a:p>
            </p:txBody>
          </p:sp>
          <p:sp>
            <p:nvSpPr>
              <p:cNvPr id="19471" name="Line 10"/>
              <p:cNvSpPr>
                <a:spLocks noChangeShapeType="1"/>
              </p:cNvSpPr>
              <p:nvPr/>
            </p:nvSpPr>
            <p:spPr bwMode="auto">
              <a:xfrm flipV="1">
                <a:off x="1056" y="312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472" name="Line 11"/>
              <p:cNvSpPr>
                <a:spLocks noChangeShapeType="1"/>
              </p:cNvSpPr>
              <p:nvPr/>
            </p:nvSpPr>
            <p:spPr bwMode="auto">
              <a:xfrm flipV="1">
                <a:off x="4848" y="3120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473" name="Line 12"/>
              <p:cNvSpPr>
                <a:spLocks noChangeShapeType="1"/>
              </p:cNvSpPr>
              <p:nvPr/>
            </p:nvSpPr>
            <p:spPr bwMode="auto">
              <a:xfrm flipV="1">
                <a:off x="1296" y="2496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9474" name="Line 14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9462" name="Text Box 16"/>
            <p:cNvSpPr txBox="1">
              <a:spLocks noChangeArrowheads="1"/>
            </p:cNvSpPr>
            <p:nvPr/>
          </p:nvSpPr>
          <p:spPr bwMode="auto">
            <a:xfrm>
              <a:off x="2592" y="3648"/>
              <a:ext cx="7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itchFamily="1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Helvetica" pitchFamily="1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pitchFamily="1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1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200" b="1"/>
                <a:t>Gene</a:t>
              </a:r>
            </a:p>
          </p:txBody>
        </p:sp>
        <p:sp>
          <p:nvSpPr>
            <p:cNvPr id="19463" name="Line 17"/>
            <p:cNvSpPr>
              <a:spLocks noChangeShapeType="1"/>
            </p:cNvSpPr>
            <p:nvPr/>
          </p:nvSpPr>
          <p:spPr bwMode="auto">
            <a:xfrm>
              <a:off x="768" y="3600"/>
              <a:ext cx="44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64" name="Line 18"/>
            <p:cNvSpPr>
              <a:spLocks noChangeShapeType="1"/>
            </p:cNvSpPr>
            <p:nvPr/>
          </p:nvSpPr>
          <p:spPr bwMode="auto">
            <a:xfrm>
              <a:off x="768" y="345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65" name="Line 19"/>
            <p:cNvSpPr>
              <a:spLocks noChangeShapeType="1"/>
            </p:cNvSpPr>
            <p:nvPr/>
          </p:nvSpPr>
          <p:spPr bwMode="auto">
            <a:xfrm>
              <a:off x="5232" y="345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460" name="Text Box 21"/>
          <p:cNvSpPr txBox="1">
            <a:spLocks noChangeArrowheads="1"/>
          </p:cNvSpPr>
          <p:nvPr/>
        </p:nvSpPr>
        <p:spPr bwMode="auto">
          <a:xfrm>
            <a:off x="1154113" y="60325"/>
            <a:ext cx="6688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Comic Sans MS" pitchFamily="1" charset="0"/>
              </a:rPr>
              <a:t>Struttura dell’informazione</a:t>
            </a:r>
          </a:p>
        </p:txBody>
      </p:sp>
    </p:spTree>
    <p:extLst>
      <p:ext uri="{BB962C8B-B14F-4D97-AF65-F5344CB8AC3E}">
        <p14:creationId xmlns:p14="http://schemas.microsoft.com/office/powerpoint/2010/main" val="36167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1362472"/>
          </a:xfrm>
        </p:spPr>
        <p:txBody>
          <a:bodyPr/>
          <a:lstStyle/>
          <a:p>
            <a:pPr marL="95250" indent="0" eaLnBrk="1" hangingPunct="1">
              <a:buFontTx/>
              <a:buNone/>
            </a:pPr>
            <a:r>
              <a:rPr lang="it-IT" altLang="it-IT" dirty="0">
                <a:latin typeface="Comic Sans MS" pitchFamily="1" charset="0"/>
              </a:rPr>
              <a:t>Una unità di trascrizione è una sequenza di DNA trascritta in un singolo RNA, che inizia da un </a:t>
            </a:r>
            <a:r>
              <a:rPr lang="it-IT" altLang="it-IT" dirty="0">
                <a:solidFill>
                  <a:srgbClr val="00B050"/>
                </a:solidFill>
                <a:latin typeface="Comic Sans MS" pitchFamily="1" charset="0"/>
              </a:rPr>
              <a:t>promotore </a:t>
            </a:r>
            <a:r>
              <a:rPr lang="it-IT" altLang="it-IT" dirty="0">
                <a:latin typeface="Comic Sans MS" pitchFamily="1" charset="0"/>
              </a:rPr>
              <a:t>e finisce ad un </a:t>
            </a:r>
            <a:r>
              <a:rPr lang="it-IT" altLang="it-IT" dirty="0">
                <a:solidFill>
                  <a:srgbClr val="FF0000"/>
                </a:solidFill>
                <a:latin typeface="Comic Sans MS" pitchFamily="1" charset="0"/>
              </a:rPr>
              <a:t>terminatore</a:t>
            </a:r>
          </a:p>
        </p:txBody>
      </p:sp>
      <p:grpSp>
        <p:nvGrpSpPr>
          <p:cNvPr id="19461" name="Group 15"/>
          <p:cNvGrpSpPr>
            <a:grpSpLocks/>
          </p:cNvGrpSpPr>
          <p:nvPr/>
        </p:nvGrpSpPr>
        <p:grpSpPr bwMode="auto">
          <a:xfrm>
            <a:off x="762000" y="3687766"/>
            <a:ext cx="8040688" cy="1863726"/>
            <a:chOff x="576" y="2496"/>
            <a:chExt cx="5065" cy="1174"/>
          </a:xfrm>
        </p:grpSpPr>
        <p:sp>
          <p:nvSpPr>
            <p:cNvPr id="19466" name="Rectangle 4"/>
            <p:cNvSpPr>
              <a:spLocks noChangeArrowheads="1"/>
            </p:cNvSpPr>
            <p:nvPr/>
          </p:nvSpPr>
          <p:spPr bwMode="auto">
            <a:xfrm>
              <a:off x="1296" y="2640"/>
              <a:ext cx="3312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itchFamily="1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Helvetica" pitchFamily="1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pitchFamily="1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1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 b="1" dirty="0"/>
                <a:t>gene</a:t>
              </a:r>
            </a:p>
          </p:txBody>
        </p:sp>
        <p:sp>
          <p:nvSpPr>
            <p:cNvPr id="19467" name="Rectangle 5"/>
            <p:cNvSpPr>
              <a:spLocks noChangeArrowheads="1"/>
            </p:cNvSpPr>
            <p:nvPr/>
          </p:nvSpPr>
          <p:spPr bwMode="auto">
            <a:xfrm>
              <a:off x="816" y="2640"/>
              <a:ext cx="480" cy="33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itchFamily="1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Helvetica" pitchFamily="1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pitchFamily="1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1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mic Sans MS" pitchFamily="1" charset="0"/>
              </a:endParaRPr>
            </a:p>
          </p:txBody>
        </p:sp>
        <p:sp>
          <p:nvSpPr>
            <p:cNvPr id="19468" name="Rectangle 6"/>
            <p:cNvSpPr>
              <a:spLocks noChangeArrowheads="1"/>
            </p:cNvSpPr>
            <p:nvPr/>
          </p:nvSpPr>
          <p:spPr bwMode="auto">
            <a:xfrm>
              <a:off x="4608" y="2640"/>
              <a:ext cx="480" cy="33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itchFamily="1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Helvetica" pitchFamily="1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pitchFamily="1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1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mic Sans MS" pitchFamily="1" charset="0"/>
              </a:endParaRPr>
            </a:p>
          </p:txBody>
        </p:sp>
        <p:sp>
          <p:nvSpPr>
            <p:cNvPr id="19469" name="Text Box 8"/>
            <p:cNvSpPr txBox="1">
              <a:spLocks noChangeArrowheads="1"/>
            </p:cNvSpPr>
            <p:nvPr/>
          </p:nvSpPr>
          <p:spPr bwMode="auto">
            <a:xfrm>
              <a:off x="576" y="3312"/>
              <a:ext cx="122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itchFamily="1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Helvetica" pitchFamily="1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pitchFamily="1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1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 b="1" dirty="0">
                  <a:solidFill>
                    <a:srgbClr val="00B050"/>
                  </a:solidFill>
                </a:rPr>
                <a:t>promotore </a:t>
              </a:r>
            </a:p>
          </p:txBody>
        </p:sp>
        <p:sp>
          <p:nvSpPr>
            <p:cNvPr id="19470" name="Text Box 9"/>
            <p:cNvSpPr txBox="1">
              <a:spLocks noChangeArrowheads="1"/>
            </p:cNvSpPr>
            <p:nvPr/>
          </p:nvSpPr>
          <p:spPr bwMode="auto">
            <a:xfrm>
              <a:off x="4368" y="3360"/>
              <a:ext cx="127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itchFamily="1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Helvetica" pitchFamily="1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pitchFamily="1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1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 b="1" dirty="0">
                  <a:solidFill>
                    <a:srgbClr val="FF0000"/>
                  </a:solidFill>
                </a:rPr>
                <a:t>terminatore</a:t>
              </a:r>
            </a:p>
          </p:txBody>
        </p:sp>
        <p:sp>
          <p:nvSpPr>
            <p:cNvPr id="19471" name="Line 10"/>
            <p:cNvSpPr>
              <a:spLocks noChangeShapeType="1"/>
            </p:cNvSpPr>
            <p:nvPr/>
          </p:nvSpPr>
          <p:spPr bwMode="auto">
            <a:xfrm flipV="1">
              <a:off x="1056" y="31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2" name="Line 11"/>
            <p:cNvSpPr>
              <a:spLocks noChangeShapeType="1"/>
            </p:cNvSpPr>
            <p:nvPr/>
          </p:nvSpPr>
          <p:spPr bwMode="auto">
            <a:xfrm flipV="1">
              <a:off x="4848" y="31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3" name="Line 12"/>
            <p:cNvSpPr>
              <a:spLocks noChangeShapeType="1"/>
            </p:cNvSpPr>
            <p:nvPr/>
          </p:nvSpPr>
          <p:spPr bwMode="auto">
            <a:xfrm flipV="1">
              <a:off x="1296" y="24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4" name="Line 14"/>
            <p:cNvSpPr>
              <a:spLocks noChangeShapeType="1"/>
            </p:cNvSpPr>
            <p:nvPr/>
          </p:nvSpPr>
          <p:spPr bwMode="auto">
            <a:xfrm>
              <a:off x="1296" y="249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3487780" y="2636912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u="sng" dirty="0"/>
              <a:t>eucarioti</a:t>
            </a: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36956499-1F18-4C55-85E4-4C149E65E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60325"/>
            <a:ext cx="6688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Comic Sans MS" pitchFamily="1" charset="0"/>
              </a:rPr>
              <a:t>Struttura dell’informazione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1362472"/>
          </a:xfrm>
        </p:spPr>
        <p:txBody>
          <a:bodyPr/>
          <a:lstStyle/>
          <a:p>
            <a:pPr marL="95250" indent="0" eaLnBrk="1" hangingPunct="1">
              <a:buFontTx/>
              <a:buNone/>
            </a:pPr>
            <a:r>
              <a:rPr lang="it-IT" altLang="it-IT" dirty="0">
                <a:latin typeface="Comic Sans MS" pitchFamily="1" charset="0"/>
              </a:rPr>
              <a:t>Una unità di trascrizione è una sequenza di DNA trascritta in un singolo RNA, che inizia da un </a:t>
            </a:r>
            <a:r>
              <a:rPr lang="it-IT" altLang="it-IT" dirty="0">
                <a:solidFill>
                  <a:srgbClr val="00B050"/>
                </a:solidFill>
                <a:latin typeface="Comic Sans MS" pitchFamily="1" charset="0"/>
              </a:rPr>
              <a:t>promotore </a:t>
            </a:r>
            <a:r>
              <a:rPr lang="it-IT" altLang="it-IT" dirty="0">
                <a:latin typeface="Comic Sans MS" pitchFamily="1" charset="0"/>
              </a:rPr>
              <a:t>e finisce ad un </a:t>
            </a:r>
            <a:r>
              <a:rPr lang="it-IT" altLang="it-IT" dirty="0">
                <a:solidFill>
                  <a:srgbClr val="FF0000"/>
                </a:solidFill>
                <a:latin typeface="Comic Sans MS" pitchFamily="1" charset="0"/>
              </a:rPr>
              <a:t>terminatore</a:t>
            </a:r>
          </a:p>
        </p:txBody>
      </p:sp>
      <p:sp>
        <p:nvSpPr>
          <p:cNvPr id="19466" name="Rectangle 4"/>
          <p:cNvSpPr>
            <a:spLocks noChangeArrowheads="1"/>
          </p:cNvSpPr>
          <p:nvPr/>
        </p:nvSpPr>
        <p:spPr bwMode="auto">
          <a:xfrm>
            <a:off x="1905000" y="3916366"/>
            <a:ext cx="158688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/>
              <a:t>Gene 1</a:t>
            </a:r>
            <a:endParaRPr lang="it-IT" altLang="it-IT" sz="2600" b="1" dirty="0"/>
          </a:p>
        </p:txBody>
      </p:sp>
      <p:sp>
        <p:nvSpPr>
          <p:cNvPr id="19467" name="Rectangle 5"/>
          <p:cNvSpPr>
            <a:spLocks noChangeArrowheads="1"/>
          </p:cNvSpPr>
          <p:nvPr/>
        </p:nvSpPr>
        <p:spPr bwMode="auto">
          <a:xfrm>
            <a:off x="1143000" y="3916366"/>
            <a:ext cx="762000" cy="533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omic Sans MS" pitchFamily="1" charset="0"/>
            </a:endParaRPr>
          </a:p>
        </p:txBody>
      </p:sp>
      <p:sp>
        <p:nvSpPr>
          <p:cNvPr id="19468" name="Rectangle 6"/>
          <p:cNvSpPr>
            <a:spLocks noChangeArrowheads="1"/>
          </p:cNvSpPr>
          <p:nvPr/>
        </p:nvSpPr>
        <p:spPr bwMode="auto">
          <a:xfrm>
            <a:off x="7162800" y="3916366"/>
            <a:ext cx="762000" cy="5334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Comic Sans MS" pitchFamily="1" charset="0"/>
            </a:endParaRPr>
          </a:p>
        </p:txBody>
      </p:sp>
      <p:sp>
        <p:nvSpPr>
          <p:cNvPr id="19469" name="Text Box 8"/>
          <p:cNvSpPr txBox="1">
            <a:spLocks noChangeArrowheads="1"/>
          </p:cNvSpPr>
          <p:nvPr/>
        </p:nvSpPr>
        <p:spPr bwMode="auto">
          <a:xfrm>
            <a:off x="762000" y="4983167"/>
            <a:ext cx="19446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B050"/>
                </a:solidFill>
              </a:rPr>
              <a:t>promotore </a:t>
            </a:r>
          </a:p>
        </p:txBody>
      </p:sp>
      <p:sp>
        <p:nvSpPr>
          <p:cNvPr id="19470" name="Text Box 9"/>
          <p:cNvSpPr txBox="1">
            <a:spLocks noChangeArrowheads="1"/>
          </p:cNvSpPr>
          <p:nvPr/>
        </p:nvSpPr>
        <p:spPr bwMode="auto">
          <a:xfrm>
            <a:off x="6781800" y="5059367"/>
            <a:ext cx="20208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FF0000"/>
                </a:solidFill>
              </a:rPr>
              <a:t>terminatore</a:t>
            </a:r>
          </a:p>
        </p:txBody>
      </p:sp>
      <p:sp>
        <p:nvSpPr>
          <p:cNvPr id="19471" name="Line 10"/>
          <p:cNvSpPr>
            <a:spLocks noChangeShapeType="1"/>
          </p:cNvSpPr>
          <p:nvPr/>
        </p:nvSpPr>
        <p:spPr bwMode="auto">
          <a:xfrm flipV="1">
            <a:off x="1524000" y="467836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2" name="Line 11"/>
          <p:cNvSpPr>
            <a:spLocks noChangeShapeType="1"/>
          </p:cNvSpPr>
          <p:nvPr/>
        </p:nvSpPr>
        <p:spPr bwMode="auto">
          <a:xfrm flipV="1">
            <a:off x="7543800" y="4678367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3" name="Line 12"/>
          <p:cNvSpPr>
            <a:spLocks noChangeShapeType="1"/>
          </p:cNvSpPr>
          <p:nvPr/>
        </p:nvSpPr>
        <p:spPr bwMode="auto">
          <a:xfrm flipV="1">
            <a:off x="1905000" y="3687766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4" name="Line 14"/>
          <p:cNvSpPr>
            <a:spLocks noChangeShapeType="1"/>
          </p:cNvSpPr>
          <p:nvPr/>
        </p:nvSpPr>
        <p:spPr bwMode="auto">
          <a:xfrm>
            <a:off x="1905000" y="3687766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0" name="Text Box 21"/>
          <p:cNvSpPr txBox="1">
            <a:spLocks noChangeArrowheads="1"/>
          </p:cNvSpPr>
          <p:nvPr/>
        </p:nvSpPr>
        <p:spPr bwMode="auto">
          <a:xfrm>
            <a:off x="1154113" y="-38100"/>
            <a:ext cx="6688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Comic Sans MS" pitchFamily="1" charset="0"/>
              </a:rPr>
              <a:t>Struttura dell’informazione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491880" y="3916366"/>
            <a:ext cx="158688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/>
              <a:t>Gene 2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78760" y="3916366"/>
            <a:ext cx="2084040" cy="533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it-IT" altLang="it-IT" sz="2000" b="1" dirty="0"/>
              <a:t>Gene 3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487780" y="2636912"/>
            <a:ext cx="230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u="sng" dirty="0"/>
              <a:t>procarioti</a:t>
            </a:r>
          </a:p>
        </p:txBody>
      </p:sp>
    </p:spTree>
    <p:extLst>
      <p:ext uri="{BB962C8B-B14F-4D97-AF65-F5344CB8AC3E}">
        <p14:creationId xmlns:p14="http://schemas.microsoft.com/office/powerpoint/2010/main" val="317480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738" y="836712"/>
            <a:ext cx="8664444" cy="5112568"/>
          </a:xfrm>
        </p:spPr>
        <p:txBody>
          <a:bodyPr/>
          <a:lstStyle/>
          <a:p>
            <a:pPr algn="just" eaLnBrk="1" hangingPunct="1"/>
            <a:r>
              <a:rPr lang="it-IT" altLang="it-IT" dirty="0">
                <a:latin typeface="Comic Sans MS" pitchFamily="1" charset="0"/>
              </a:rPr>
              <a:t>Il DNA è il depositario dell’informazione genetica</a:t>
            </a:r>
          </a:p>
          <a:p>
            <a:pPr algn="just" eaLnBrk="1" hangingPunct="1"/>
            <a:endParaRPr lang="it-IT" altLang="it-IT" dirty="0">
              <a:latin typeface="Comic Sans MS" pitchFamily="1" charset="0"/>
            </a:endParaRPr>
          </a:p>
          <a:p>
            <a:pPr algn="just" eaLnBrk="1" hangingPunct="1"/>
            <a:r>
              <a:rPr lang="it-IT" altLang="it-IT" dirty="0">
                <a:latin typeface="Comic Sans MS" pitchFamily="1" charset="0"/>
              </a:rPr>
              <a:t>L’informazione genetica controlla la sequenza degli amminoacidi nelle proteine ma il DNA non è lo stampo diretto per questa sintesi</a:t>
            </a:r>
          </a:p>
          <a:p>
            <a:pPr algn="just" eaLnBrk="1" hangingPunct="1"/>
            <a:endParaRPr lang="it-IT" altLang="it-IT" dirty="0">
              <a:latin typeface="Comic Sans MS" pitchFamily="1" charset="0"/>
            </a:endParaRPr>
          </a:p>
          <a:p>
            <a:pPr algn="just" eaLnBrk="1" hangingPunct="1"/>
            <a:r>
              <a:rPr lang="it-IT" altLang="it-IT" dirty="0">
                <a:latin typeface="Comic Sans MS" pitchFamily="1" charset="0"/>
              </a:rPr>
              <a:t>Esiste una seconda molecola, l’RNA, che copia l’informazione genetica, la trasferisce e dirige la sintesi delle proteine</a:t>
            </a:r>
          </a:p>
          <a:p>
            <a:pPr algn="just" eaLnBrk="1" hangingPunct="1"/>
            <a:endParaRPr lang="it-IT" altLang="it-IT" dirty="0">
              <a:latin typeface="Comic Sans MS" pitchFamily="1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76872"/>
            <a:ext cx="8600256" cy="1679848"/>
          </a:xfrm>
        </p:spPr>
        <p:txBody>
          <a:bodyPr/>
          <a:lstStyle/>
          <a:p>
            <a:pPr eaLnBrk="1" hangingPunct="1"/>
            <a:r>
              <a:rPr lang="it-IT" altLang="it-IT" sz="4800" dirty="0">
                <a:solidFill>
                  <a:srgbClr val="FF0000"/>
                </a:solidFill>
                <a:latin typeface="Comic Sans MS" pitchFamily="1" charset="0"/>
              </a:rPr>
              <a:t>Trascrizione nei </a:t>
            </a:r>
            <a:br>
              <a:rPr lang="it-IT" altLang="it-IT" sz="4800" dirty="0">
                <a:solidFill>
                  <a:srgbClr val="FF0000"/>
                </a:solidFill>
                <a:latin typeface="Comic Sans MS" pitchFamily="1" charset="0"/>
              </a:rPr>
            </a:br>
            <a:r>
              <a:rPr lang="it-IT" altLang="it-IT" sz="4800" dirty="0">
                <a:solidFill>
                  <a:srgbClr val="FF0000"/>
                </a:solidFill>
                <a:latin typeface="Comic Sans MS" pitchFamily="1" charset="0"/>
              </a:rPr>
              <a:t>PROCARIOTI</a:t>
            </a:r>
            <a:endParaRPr lang="it-IT" altLang="it-IT" sz="4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latin typeface="Comic Sans MS" pitchFamily="1" charset="0"/>
              </a:rPr>
              <a:t>PROMOTORE</a:t>
            </a:r>
            <a:endParaRPr lang="it-IT" altLang="it-IT" b="1">
              <a:solidFill>
                <a:srgbClr val="CC33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79248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latin typeface="Comic Sans MS" pitchFamily="1" charset="0"/>
              </a:rPr>
              <a:t>Sequenza situata immediatamente “a monte” del sito di inizio della trascrizione.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>
              <a:latin typeface="Comic Sans MS" pitchFamily="1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latin typeface="Comic Sans MS" pitchFamily="1" charset="0"/>
              </a:rPr>
              <a:t>Consente l’attacco dell’RNA polimerasi e di altri fattori che facilitano l’inizio della trascrizione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>
              <a:latin typeface="Comic Sans MS" pitchFamily="1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latin typeface="Comic Sans MS" pitchFamily="1" charset="0"/>
              </a:rPr>
              <a:t>Il sito di attacco dell’RNA polimerasi è sull’elica stampo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0103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260648"/>
            <a:ext cx="5124831" cy="6240040"/>
          </a:xfrm>
          <a:noFill/>
        </p:spPr>
      </p:pic>
    </p:spTree>
    <p:extLst>
      <p:ext uri="{BB962C8B-B14F-4D97-AF65-F5344CB8AC3E}">
        <p14:creationId xmlns:p14="http://schemas.microsoft.com/office/powerpoint/2010/main" val="3597751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gure 6-11 par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888"/>
            <a:ext cx="85312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304799" y="5013176"/>
            <a:ext cx="85312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dirty="0">
                <a:latin typeface="Comic Sans MS" pitchFamily="1" charset="0"/>
              </a:rPr>
              <a:t>Il </a:t>
            </a:r>
            <a:r>
              <a:rPr lang="en-US" altLang="it-IT" u="sng" dirty="0" err="1">
                <a:solidFill>
                  <a:srgbClr val="FF0000"/>
                </a:solidFill>
                <a:latin typeface="Comic Sans MS" pitchFamily="1" charset="0"/>
              </a:rPr>
              <a:t>fattore</a:t>
            </a:r>
            <a:r>
              <a:rPr lang="en-US" altLang="it-IT" u="sng" dirty="0">
                <a:solidFill>
                  <a:srgbClr val="FF0000"/>
                </a:solidFill>
                <a:latin typeface="Comic Sans MS" pitchFamily="1" charset="0"/>
              </a:rPr>
              <a:t> sigma </a:t>
            </a:r>
            <a:r>
              <a:rPr lang="en-US" altLang="it-IT" dirty="0">
                <a:latin typeface="Comic Sans MS" pitchFamily="1" charset="0"/>
              </a:rPr>
              <a:t>fa </a:t>
            </a:r>
            <a:r>
              <a:rPr lang="en-US" altLang="it-IT" dirty="0" err="1">
                <a:latin typeface="Comic Sans MS" pitchFamily="1" charset="0"/>
              </a:rPr>
              <a:t>riconoscere</a:t>
            </a:r>
            <a:endParaRPr lang="en-US" altLang="it-IT" dirty="0">
              <a:latin typeface="Comic Sans MS" pitchFamily="1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dirty="0" err="1">
                <a:latin typeface="Comic Sans MS" pitchFamily="1" charset="0"/>
              </a:rPr>
              <a:t>il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dirty="0" err="1">
                <a:latin typeface="Comic Sans MS" pitchFamily="1" charset="0"/>
              </a:rPr>
              <a:t>promotore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dirty="0" err="1">
                <a:latin typeface="Comic Sans MS" pitchFamily="1" charset="0"/>
              </a:rPr>
              <a:t>alla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u="sng" dirty="0" err="1">
                <a:solidFill>
                  <a:srgbClr val="00B0F0"/>
                </a:solidFill>
                <a:latin typeface="Comic Sans MS" pitchFamily="1" charset="0"/>
              </a:rPr>
              <a:t>polimerasi</a:t>
            </a:r>
            <a:r>
              <a:rPr lang="en-US" altLang="it-IT" dirty="0">
                <a:solidFill>
                  <a:srgbClr val="00B0F0"/>
                </a:solidFill>
                <a:latin typeface="Comic Sans MS" pitchFamily="1" charset="0"/>
              </a:rPr>
              <a:t> </a:t>
            </a:r>
            <a:r>
              <a:rPr lang="en-US" altLang="it-IT" dirty="0">
                <a:latin typeface="Comic Sans MS" pitchFamily="1" charset="0"/>
              </a:rPr>
              <a:t>-----&gt; </a:t>
            </a:r>
            <a:r>
              <a:rPr lang="en-US" altLang="it-IT" b="1" dirty="0">
                <a:solidFill>
                  <a:srgbClr val="008080"/>
                </a:solidFill>
                <a:latin typeface="Comic Sans MS" pitchFamily="1" charset="0"/>
              </a:rPr>
              <a:t>HOLOENZYME</a:t>
            </a:r>
            <a:endParaRPr lang="it-IT" altLang="it-IT" b="1" dirty="0">
              <a:solidFill>
                <a:srgbClr val="008080"/>
              </a:solidFill>
              <a:latin typeface="Comic Sans MS" pitchFamily="1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igure 6-11 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1000"/>
            <a:ext cx="498475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4644008" y="2492896"/>
            <a:ext cx="442379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dirty="0" err="1">
                <a:latin typeface="Comic Sans MS" pitchFamily="1" charset="0"/>
              </a:rPr>
              <a:t>L’oloenzima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dirty="0" err="1">
                <a:latin typeface="Comic Sans MS" pitchFamily="1" charset="0"/>
              </a:rPr>
              <a:t>apre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dirty="0" err="1">
                <a:latin typeface="Comic Sans MS" pitchFamily="1" charset="0"/>
              </a:rPr>
              <a:t>il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dirty="0" err="1">
                <a:latin typeface="Comic Sans MS" pitchFamily="1" charset="0"/>
              </a:rPr>
              <a:t>doppio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dirty="0" err="1">
                <a:latin typeface="Comic Sans MS" pitchFamily="1" charset="0"/>
              </a:rPr>
              <a:t>filamento</a:t>
            </a:r>
            <a:r>
              <a:rPr lang="en-US" altLang="it-IT" dirty="0">
                <a:latin typeface="Comic Sans MS" pitchFamily="1" charset="0"/>
              </a:rPr>
              <a:t> di DNA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dirty="0">
                <a:latin typeface="Comic Sans MS" pitchFamily="1" charset="0"/>
              </a:rPr>
              <a:t>(non </a:t>
            </a:r>
            <a:r>
              <a:rPr lang="en-US" altLang="it-IT" dirty="0" err="1">
                <a:latin typeface="Comic Sans MS" pitchFamily="1" charset="0"/>
              </a:rPr>
              <a:t>richiede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dirty="0" err="1">
                <a:latin typeface="Comic Sans MS" pitchFamily="1" charset="0"/>
              </a:rPr>
              <a:t>energia</a:t>
            </a:r>
            <a:r>
              <a:rPr lang="en-US" altLang="it-IT" dirty="0">
                <a:latin typeface="Comic Sans MS" pitchFamily="1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dirty="0">
              <a:latin typeface="Comic Sans MS" pitchFamily="1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dirty="0">
              <a:latin typeface="Comic Sans MS" pitchFamily="1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dirty="0">
              <a:latin typeface="Comic Sans MS" pitchFamily="1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dirty="0" err="1">
                <a:solidFill>
                  <a:srgbClr val="CC6600"/>
                </a:solidFill>
                <a:latin typeface="Comic Sans MS" pitchFamily="1" charset="0"/>
              </a:rPr>
              <a:t>Bolla</a:t>
            </a:r>
            <a:r>
              <a:rPr lang="en-US" altLang="it-IT" dirty="0">
                <a:solidFill>
                  <a:srgbClr val="CC6600"/>
                </a:solidFill>
                <a:latin typeface="Comic Sans MS" pitchFamily="1" charset="0"/>
              </a:rPr>
              <a:t> di </a:t>
            </a:r>
            <a:r>
              <a:rPr lang="en-US" altLang="it-IT" dirty="0" err="1">
                <a:solidFill>
                  <a:srgbClr val="CC6600"/>
                </a:solidFill>
                <a:latin typeface="Comic Sans MS" pitchFamily="1" charset="0"/>
              </a:rPr>
              <a:t>trascrizione</a:t>
            </a:r>
            <a:endParaRPr lang="it-IT" altLang="it-IT" dirty="0">
              <a:solidFill>
                <a:srgbClr val="CC6600"/>
              </a:solidFill>
              <a:latin typeface="Comic Sans MS" pitchFamily="1" charset="0"/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7164288" y="393305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igure 6-11 par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1000"/>
            <a:ext cx="648335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6084888" y="3357563"/>
            <a:ext cx="28082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>
                <a:latin typeface="Comic Sans MS" pitchFamily="1" charset="0"/>
              </a:rPr>
              <a:t>Vengono sintetizzate le prime basi dell’RNA</a:t>
            </a:r>
            <a:endParaRPr lang="it-IT" altLang="it-IT">
              <a:latin typeface="Comic Sans MS" pitchFamily="1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347864" y="4941168"/>
            <a:ext cx="360040" cy="360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igure 6-11 par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59000"/>
            <a:ext cx="85312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250825" y="5013325"/>
            <a:ext cx="84248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dirty="0" err="1">
                <a:latin typeface="Comic Sans MS" pitchFamily="1" charset="0"/>
              </a:rPr>
              <a:t>Dopo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dirty="0" err="1">
                <a:latin typeface="Comic Sans MS" pitchFamily="1" charset="0"/>
              </a:rPr>
              <a:t>i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dirty="0" err="1">
                <a:latin typeface="Comic Sans MS" pitchFamily="1" charset="0"/>
              </a:rPr>
              <a:t>primi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dirty="0" err="1">
                <a:latin typeface="Comic Sans MS" pitchFamily="1" charset="0"/>
              </a:rPr>
              <a:t>nucleotidi</a:t>
            </a:r>
            <a:r>
              <a:rPr lang="en-US" altLang="it-IT" dirty="0">
                <a:latin typeface="Comic Sans MS" pitchFamily="1" charset="0"/>
              </a:rPr>
              <a:t> (circa 10) la </a:t>
            </a:r>
            <a:r>
              <a:rPr lang="en-US" altLang="it-IT" dirty="0" err="1">
                <a:latin typeface="Comic Sans MS" pitchFamily="1" charset="0"/>
              </a:rPr>
              <a:t>polimerasi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dirty="0" err="1">
                <a:latin typeface="Comic Sans MS" pitchFamily="1" charset="0"/>
              </a:rPr>
              <a:t>indebolisce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dirty="0" err="1">
                <a:latin typeface="Comic Sans MS" pitchFamily="1" charset="0"/>
              </a:rPr>
              <a:t>legame</a:t>
            </a:r>
            <a:r>
              <a:rPr lang="en-US" altLang="it-IT" dirty="0">
                <a:latin typeface="Comic Sans MS" pitchFamily="1" charset="0"/>
              </a:rPr>
              <a:t> con sigma, </a:t>
            </a:r>
            <a:r>
              <a:rPr lang="en-US" altLang="it-IT" dirty="0" err="1">
                <a:latin typeface="Comic Sans MS" pitchFamily="1" charset="0"/>
              </a:rPr>
              <a:t>si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dirty="0" err="1">
                <a:latin typeface="Comic Sans MS" pitchFamily="1" charset="0"/>
              </a:rPr>
              <a:t>sgancia</a:t>
            </a:r>
            <a:r>
              <a:rPr lang="en-US" altLang="it-IT" dirty="0">
                <a:latin typeface="Comic Sans MS" pitchFamily="1" charset="0"/>
              </a:rPr>
              <a:t> dal </a:t>
            </a:r>
            <a:r>
              <a:rPr lang="en-US" altLang="it-IT" dirty="0" err="1">
                <a:latin typeface="Comic Sans MS" pitchFamily="1" charset="0"/>
              </a:rPr>
              <a:t>promotore</a:t>
            </a:r>
            <a:r>
              <a:rPr lang="en-US" altLang="it-IT" dirty="0">
                <a:latin typeface="Comic Sans MS" pitchFamily="1" charset="0"/>
              </a:rPr>
              <a:t> e </a:t>
            </a:r>
            <a:r>
              <a:rPr lang="en-US" altLang="it-IT" dirty="0" err="1">
                <a:latin typeface="Comic Sans MS" pitchFamily="1" charset="0"/>
              </a:rPr>
              <a:t>scorre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dirty="0" err="1">
                <a:latin typeface="Comic Sans MS" pitchFamily="1" charset="0"/>
              </a:rPr>
              <a:t>lungo</a:t>
            </a:r>
            <a:r>
              <a:rPr lang="en-US" altLang="it-IT" dirty="0">
                <a:latin typeface="Comic Sans MS" pitchFamily="1" charset="0"/>
              </a:rPr>
              <a:t> DNA</a:t>
            </a:r>
            <a:endParaRPr lang="it-IT" altLang="it-IT" dirty="0">
              <a:latin typeface="Comic Sans MS" pitchFamily="1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igure 6-11 par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0999"/>
            <a:ext cx="6386513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23073" y="2089377"/>
            <a:ext cx="2664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2800" dirty="0"/>
              <a:t>Il </a:t>
            </a:r>
            <a:r>
              <a:rPr lang="en-US" altLang="it-IT" sz="2800" dirty="0" err="1"/>
              <a:t>fattore</a:t>
            </a:r>
            <a:r>
              <a:rPr lang="en-US" altLang="it-IT" sz="2800" dirty="0"/>
              <a:t> sigma </a:t>
            </a:r>
            <a:r>
              <a:rPr lang="en-US" altLang="it-IT" sz="2800" dirty="0" err="1"/>
              <a:t>viene</a:t>
            </a:r>
            <a:r>
              <a:rPr lang="en-US" altLang="it-IT" sz="2800" dirty="0"/>
              <a:t> </a:t>
            </a:r>
            <a:r>
              <a:rPr lang="en-US" altLang="it-IT" sz="2800" dirty="0" err="1"/>
              <a:t>rilasciato</a:t>
            </a:r>
            <a:r>
              <a:rPr lang="en-US" altLang="it-IT" sz="2800" dirty="0"/>
              <a:t> e </a:t>
            </a:r>
            <a:r>
              <a:rPr lang="en-US" altLang="it-IT" sz="2800" dirty="0" err="1"/>
              <a:t>inizia</a:t>
            </a:r>
            <a:r>
              <a:rPr lang="en-US" altLang="it-IT" sz="2800" dirty="0"/>
              <a:t> la </a:t>
            </a:r>
            <a:r>
              <a:rPr lang="en-US" altLang="it-IT" sz="2800" dirty="0" err="1"/>
              <a:t>fase</a:t>
            </a:r>
            <a:r>
              <a:rPr lang="en-US" altLang="it-IT" sz="2800" dirty="0"/>
              <a:t> di </a:t>
            </a:r>
            <a:r>
              <a:rPr lang="en-US" altLang="it-IT" sz="2800" dirty="0" err="1"/>
              <a:t>allungamento</a:t>
            </a:r>
            <a:endParaRPr lang="en-US" altLang="it-IT" sz="2800" dirty="0"/>
          </a:p>
          <a:p>
            <a:r>
              <a:rPr lang="en-US" sz="2800" dirty="0"/>
              <a:t>(50 </a:t>
            </a:r>
            <a:r>
              <a:rPr lang="en-US" sz="2800" dirty="0" err="1"/>
              <a:t>nt</a:t>
            </a:r>
            <a:r>
              <a:rPr lang="en-US" sz="2800" dirty="0"/>
              <a:t>/sec)</a:t>
            </a:r>
            <a:endParaRPr lang="it-IT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gure 6-11 part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46736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4427984" y="2636912"/>
            <a:ext cx="42484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dirty="0">
                <a:latin typeface="Comic Sans MS" pitchFamily="1" charset="0"/>
              </a:rPr>
              <a:t>la </a:t>
            </a:r>
            <a:r>
              <a:rPr lang="en-US" altLang="it-IT" dirty="0" err="1">
                <a:latin typeface="Comic Sans MS" pitchFamily="1" charset="0"/>
              </a:rPr>
              <a:t>polimerasi</a:t>
            </a:r>
            <a:r>
              <a:rPr lang="en-US" altLang="it-IT" dirty="0">
                <a:latin typeface="Comic Sans MS" pitchFamily="1" charset="0"/>
              </a:rPr>
              <a:t> </a:t>
            </a:r>
            <a:r>
              <a:rPr lang="en-US" altLang="it-IT" dirty="0" err="1">
                <a:latin typeface="Comic Sans MS" pitchFamily="1" charset="0"/>
              </a:rPr>
              <a:t>incontra</a:t>
            </a:r>
            <a:r>
              <a:rPr lang="en-US" altLang="it-IT" dirty="0">
                <a:latin typeface="Comic Sans MS" pitchFamily="1" charset="0"/>
              </a:rPr>
              <a:t> un </a:t>
            </a:r>
            <a:r>
              <a:rPr lang="en-US" altLang="it-IT" dirty="0" err="1">
                <a:latin typeface="Comic Sans MS" pitchFamily="1" charset="0"/>
              </a:rPr>
              <a:t>segnale</a:t>
            </a:r>
            <a:r>
              <a:rPr lang="en-US" altLang="it-IT" dirty="0">
                <a:latin typeface="Comic Sans MS" pitchFamily="1" charset="0"/>
              </a:rPr>
              <a:t> di </a:t>
            </a:r>
            <a:r>
              <a:rPr lang="en-US" altLang="it-IT" dirty="0" err="1">
                <a:latin typeface="Comic Sans MS" pitchFamily="1" charset="0"/>
              </a:rPr>
              <a:t>Terminazione</a:t>
            </a:r>
            <a:r>
              <a:rPr lang="en-US" altLang="it-IT" dirty="0">
                <a:latin typeface="Comic Sans MS" pitchFamily="1" charset="0"/>
              </a:rPr>
              <a:t> </a:t>
            </a:r>
            <a:endParaRPr lang="it-IT" altLang="it-IT" dirty="0">
              <a:latin typeface="Comic Sans MS" pitchFamily="1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gure 6-11 part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31225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597273" y="4437112"/>
            <a:ext cx="44705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2800" dirty="0"/>
              <a:t>La </a:t>
            </a:r>
            <a:r>
              <a:rPr lang="en-US" altLang="it-IT" sz="2800" dirty="0" err="1"/>
              <a:t>polimerasi</a:t>
            </a:r>
            <a:r>
              <a:rPr lang="en-US" altLang="it-IT" sz="2800" dirty="0"/>
              <a:t> </a:t>
            </a:r>
            <a:r>
              <a:rPr lang="en-US" altLang="it-IT" sz="2800" dirty="0" err="1"/>
              <a:t>rilascia</a:t>
            </a:r>
            <a:r>
              <a:rPr lang="en-US" altLang="it-IT" sz="2800" dirty="0"/>
              <a:t> la </a:t>
            </a:r>
            <a:r>
              <a:rPr lang="en-US" altLang="it-IT" sz="2800" dirty="0" err="1"/>
              <a:t>molecola</a:t>
            </a:r>
            <a:r>
              <a:rPr lang="en-US" altLang="it-IT" sz="2800" dirty="0"/>
              <a:t> di RNA e </a:t>
            </a:r>
            <a:r>
              <a:rPr lang="en-US" altLang="it-IT" sz="2800" dirty="0" err="1"/>
              <a:t>il</a:t>
            </a:r>
            <a:r>
              <a:rPr lang="en-US" altLang="it-IT" sz="2800" dirty="0"/>
              <a:t> DNA </a:t>
            </a:r>
            <a:r>
              <a:rPr lang="en-US" altLang="it-IT" sz="2800" dirty="0" err="1"/>
              <a:t>stampo</a:t>
            </a:r>
            <a:r>
              <a:rPr lang="en-US" altLang="it-IT" sz="2800" dirty="0"/>
              <a:t> </a:t>
            </a:r>
            <a:r>
              <a:rPr lang="en-US" altLang="it-IT" sz="2800" dirty="0" err="1"/>
              <a:t>ed</a:t>
            </a:r>
            <a:r>
              <a:rPr lang="en-US" altLang="it-IT" sz="2800" dirty="0"/>
              <a:t> è </a:t>
            </a:r>
            <a:r>
              <a:rPr lang="en-US" altLang="it-IT" sz="2800" dirty="0" err="1"/>
              <a:t>libera</a:t>
            </a:r>
            <a:r>
              <a:rPr lang="en-US" altLang="it-IT" sz="2800" dirty="0"/>
              <a:t> di </a:t>
            </a:r>
            <a:r>
              <a:rPr lang="en-US" altLang="it-IT" sz="2800" dirty="0" err="1"/>
              <a:t>riassociarsi</a:t>
            </a:r>
            <a:r>
              <a:rPr lang="en-US" altLang="it-IT" sz="2800" dirty="0"/>
              <a:t> al sigma</a:t>
            </a:r>
            <a:endParaRPr lang="it-IT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138">
            <a:off x="762000" y="3397250"/>
            <a:ext cx="18303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Dogma Centrale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824038" y="1676400"/>
            <a:ext cx="5486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357438" y="1976438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it-IT" sz="2400">
                <a:latin typeface="Arial" panose="020B0604020202020204" pitchFamily="34" charset="0"/>
              </a:rPr>
              <a:t>Il flusso dell’informazione genica</a:t>
            </a: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676275" y="3454400"/>
            <a:ext cx="3890963" cy="995363"/>
          </a:xfrm>
          <a:custGeom>
            <a:avLst/>
            <a:gdLst>
              <a:gd name="T0" fmla="*/ 1945482 w 21600"/>
              <a:gd name="T1" fmla="*/ -46 h 21600"/>
              <a:gd name="T2" fmla="*/ 486190 w 21600"/>
              <a:gd name="T3" fmla="*/ 497635 h 21600"/>
              <a:gd name="T4" fmla="*/ 1945482 w 21600"/>
              <a:gd name="T5" fmla="*/ 248795 h 21600"/>
              <a:gd name="T6" fmla="*/ 4377333 w 21600"/>
              <a:gd name="T7" fmla="*/ 497682 h 21600"/>
              <a:gd name="T8" fmla="*/ 3404593 w 21600"/>
              <a:gd name="T9" fmla="*/ 746522 h 21600"/>
              <a:gd name="T10" fmla="*/ 2431852 w 21600"/>
              <a:gd name="T11" fmla="*/ 49768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4000">
                <a:solidFill>
                  <a:srgbClr val="FF0000"/>
                </a:solidFill>
                <a:latin typeface="Arial" panose="020B0604020202020204" pitchFamily="34" charset="0"/>
              </a:rPr>
              <a:t>DNA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963988" y="3505200"/>
            <a:ext cx="2611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4000">
                <a:solidFill>
                  <a:schemeClr val="accent2"/>
                </a:solidFill>
                <a:latin typeface="Arial" panose="020B0604020202020204" pitchFamily="34" charset="0"/>
              </a:rPr>
              <a:t>RNA</a:t>
            </a:r>
            <a:endParaRPr lang="en-US" altLang="it-IT" sz="4000">
              <a:latin typeface="Arial" panose="020B0604020202020204" pitchFamily="34" charset="0"/>
            </a:endParaRP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483350" y="3505200"/>
            <a:ext cx="2355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4000">
                <a:solidFill>
                  <a:schemeClr val="tx2"/>
                </a:solidFill>
                <a:latin typeface="Arial" panose="020B0604020202020204" pitchFamily="34" charset="0"/>
              </a:rPr>
              <a:t>Proteine</a:t>
            </a:r>
            <a:endParaRPr lang="en-US" altLang="it-IT" sz="4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2586038" y="3886200"/>
            <a:ext cx="1160462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5273675" y="3851275"/>
            <a:ext cx="11604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287588" y="3241675"/>
            <a:ext cx="1758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solidFill>
                  <a:srgbClr val="FF9900"/>
                </a:solidFill>
                <a:latin typeface="Arial" panose="020B0604020202020204" pitchFamily="34" charset="0"/>
              </a:rPr>
              <a:t>trascrizione</a:t>
            </a:r>
            <a:endParaRPr lang="en-US" altLang="it-IT" sz="200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5046663" y="3243263"/>
            <a:ext cx="1614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solidFill>
                  <a:schemeClr val="accent2"/>
                </a:solidFill>
                <a:latin typeface="Arial" panose="020B0604020202020204" pitchFamily="34" charset="0"/>
              </a:rPr>
              <a:t>traduzione</a:t>
            </a:r>
            <a:endParaRPr lang="en-US" altLang="it-IT" sz="20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1052513" y="5437188"/>
            <a:ext cx="1830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>
                <a:solidFill>
                  <a:srgbClr val="FF0000"/>
                </a:solidFill>
                <a:latin typeface="Arial" panose="020B0604020202020204" pitchFamily="34" charset="0"/>
              </a:rPr>
              <a:t>replicazione</a:t>
            </a:r>
            <a:endParaRPr lang="en-US" altLang="it-IT" sz="2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4" descr="figure 6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6681788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378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76872"/>
            <a:ext cx="8600256" cy="1679848"/>
          </a:xfrm>
        </p:spPr>
        <p:txBody>
          <a:bodyPr/>
          <a:lstStyle/>
          <a:p>
            <a:pPr eaLnBrk="1" hangingPunct="1"/>
            <a:r>
              <a:rPr lang="it-IT" altLang="it-IT" sz="4800" dirty="0">
                <a:solidFill>
                  <a:srgbClr val="FF0000"/>
                </a:solidFill>
                <a:latin typeface="Comic Sans MS" pitchFamily="1" charset="0"/>
              </a:rPr>
              <a:t>Trascrizione negli </a:t>
            </a:r>
            <a:br>
              <a:rPr lang="it-IT" altLang="it-IT" sz="4800" dirty="0">
                <a:solidFill>
                  <a:srgbClr val="FF0000"/>
                </a:solidFill>
                <a:latin typeface="Comic Sans MS" pitchFamily="1" charset="0"/>
              </a:rPr>
            </a:br>
            <a:r>
              <a:rPr lang="it-IT" altLang="it-IT" sz="4800" dirty="0">
                <a:solidFill>
                  <a:srgbClr val="FF0000"/>
                </a:solidFill>
                <a:latin typeface="Comic Sans MS" pitchFamily="1" charset="0"/>
              </a:rPr>
              <a:t>EUCARIOTI</a:t>
            </a:r>
            <a:endParaRPr lang="it-IT" altLang="it-IT" sz="4800" dirty="0"/>
          </a:p>
        </p:txBody>
      </p:sp>
    </p:spTree>
    <p:extLst>
      <p:ext uri="{BB962C8B-B14F-4D97-AF65-F5344CB8AC3E}">
        <p14:creationId xmlns:p14="http://schemas.microsoft.com/office/powerpoint/2010/main" val="2688772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2"/>
          <a:stretch/>
        </p:blipFill>
        <p:spPr bwMode="auto">
          <a:xfrm>
            <a:off x="53753" y="2553934"/>
            <a:ext cx="9036495" cy="33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6400" y="228600"/>
            <a:ext cx="8509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1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1" charset="0"/>
              </a:defRPr>
            </a:lvl9pPr>
          </a:lstStyle>
          <a:p>
            <a:pPr eaLnBrk="1" hangingPunct="1"/>
            <a:r>
              <a:rPr lang="en-US" altLang="it-IT" sz="3200" kern="1200" dirty="0">
                <a:solidFill>
                  <a:srgbClr val="FF0000"/>
                </a:solidFill>
                <a:latin typeface="Comic Sans MS" pitchFamily="1" charset="0"/>
                <a:ea typeface="+mn-ea"/>
                <a:cs typeface="+mn-cs"/>
              </a:rPr>
              <a:t>Gene organization in eukaryotes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49182" y="1675391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introni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620224" y="1602432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esoni</a:t>
            </a:r>
          </a:p>
        </p:txBody>
      </p:sp>
      <p:cxnSp>
        <p:nvCxnSpPr>
          <p:cNvPr id="10" name="Connettore 2 9"/>
          <p:cNvCxnSpPr>
            <a:stCxn id="3" idx="2"/>
          </p:cNvCxnSpPr>
          <p:nvPr/>
        </p:nvCxnSpPr>
        <p:spPr>
          <a:xfrm>
            <a:off x="2037166" y="2064097"/>
            <a:ext cx="230578" cy="489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3" idx="2"/>
          </p:cNvCxnSpPr>
          <p:nvPr/>
        </p:nvCxnSpPr>
        <p:spPr>
          <a:xfrm flipH="1">
            <a:off x="1620225" y="2064097"/>
            <a:ext cx="416941" cy="489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3" idx="2"/>
          </p:cNvCxnSpPr>
          <p:nvPr/>
        </p:nvCxnSpPr>
        <p:spPr>
          <a:xfrm flipH="1">
            <a:off x="1115617" y="2064097"/>
            <a:ext cx="921549" cy="4898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entesi graffa aperta 14"/>
          <p:cNvSpPr/>
          <p:nvPr/>
        </p:nvSpPr>
        <p:spPr>
          <a:xfrm rot="5400000">
            <a:off x="4932040" y="1185781"/>
            <a:ext cx="432048" cy="23042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683569" y="407707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AKJITJBKKOKBUOGNKOFOSKNBGNGIOHGòLNMGNRNOMBNMFKLJMKNMKCBNDJZFASBCAHBSJBHVSHBVSHJDKJNZJDNVDLIXJRIXJGMFSKCAJVNKNJZDVJNNZKLDNVJKAFRAGADJNLIBMOBNKOGMZDKMDNVLLPOPOPOIRIUHSVAGXCFCZZIDHBVSJVBJHBPZ</a:t>
            </a:r>
          </a:p>
        </p:txBody>
      </p:sp>
    </p:spTree>
    <p:extLst>
      <p:ext uri="{BB962C8B-B14F-4D97-AF65-F5344CB8AC3E}">
        <p14:creationId xmlns:p14="http://schemas.microsoft.com/office/powerpoint/2010/main" val="525644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1362472"/>
          </a:xfrm>
        </p:spPr>
        <p:txBody>
          <a:bodyPr/>
          <a:lstStyle/>
          <a:p>
            <a:pPr marL="95250" indent="0" eaLnBrk="1" hangingPunct="1">
              <a:buFontTx/>
              <a:buNone/>
            </a:pPr>
            <a:r>
              <a:rPr lang="it-IT" altLang="it-IT" dirty="0">
                <a:latin typeface="Comic Sans MS" pitchFamily="1" charset="0"/>
              </a:rPr>
              <a:t>Una unità di trascrizione è una sequenza di DNA trascritta in un singolo RNA, che inizia da un </a:t>
            </a:r>
            <a:r>
              <a:rPr lang="it-IT" altLang="it-IT" dirty="0">
                <a:solidFill>
                  <a:srgbClr val="00B050"/>
                </a:solidFill>
                <a:latin typeface="Comic Sans MS" pitchFamily="1" charset="0"/>
              </a:rPr>
              <a:t>promotore </a:t>
            </a:r>
            <a:r>
              <a:rPr lang="it-IT" altLang="it-IT" dirty="0">
                <a:latin typeface="Comic Sans MS" pitchFamily="1" charset="0"/>
              </a:rPr>
              <a:t>e finisce ad un </a:t>
            </a:r>
            <a:r>
              <a:rPr lang="it-IT" altLang="it-IT" dirty="0">
                <a:solidFill>
                  <a:srgbClr val="FF0000"/>
                </a:solidFill>
                <a:latin typeface="Comic Sans MS" pitchFamily="1" charset="0"/>
              </a:rPr>
              <a:t>terminatore</a:t>
            </a:r>
          </a:p>
        </p:txBody>
      </p:sp>
      <p:grpSp>
        <p:nvGrpSpPr>
          <p:cNvPr id="19461" name="Group 15"/>
          <p:cNvGrpSpPr>
            <a:grpSpLocks/>
          </p:cNvGrpSpPr>
          <p:nvPr/>
        </p:nvGrpSpPr>
        <p:grpSpPr bwMode="auto">
          <a:xfrm>
            <a:off x="762000" y="3687766"/>
            <a:ext cx="8040688" cy="1863726"/>
            <a:chOff x="576" y="2496"/>
            <a:chExt cx="5065" cy="1174"/>
          </a:xfrm>
        </p:grpSpPr>
        <p:sp>
          <p:nvSpPr>
            <p:cNvPr id="19466" name="Rectangle 4"/>
            <p:cNvSpPr>
              <a:spLocks noChangeArrowheads="1"/>
            </p:cNvSpPr>
            <p:nvPr/>
          </p:nvSpPr>
          <p:spPr bwMode="auto">
            <a:xfrm>
              <a:off x="1296" y="2640"/>
              <a:ext cx="3312" cy="33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itchFamily="1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Helvetica" pitchFamily="1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pitchFamily="1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1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 b="1" dirty="0"/>
                <a:t>gene</a:t>
              </a:r>
            </a:p>
          </p:txBody>
        </p:sp>
        <p:sp>
          <p:nvSpPr>
            <p:cNvPr id="19467" name="Rectangle 5"/>
            <p:cNvSpPr>
              <a:spLocks noChangeArrowheads="1"/>
            </p:cNvSpPr>
            <p:nvPr/>
          </p:nvSpPr>
          <p:spPr bwMode="auto">
            <a:xfrm>
              <a:off x="816" y="2640"/>
              <a:ext cx="480" cy="336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itchFamily="1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Helvetica" pitchFamily="1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pitchFamily="1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1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mic Sans MS" pitchFamily="1" charset="0"/>
              </a:endParaRPr>
            </a:p>
          </p:txBody>
        </p:sp>
        <p:sp>
          <p:nvSpPr>
            <p:cNvPr id="19468" name="Rectangle 6"/>
            <p:cNvSpPr>
              <a:spLocks noChangeArrowheads="1"/>
            </p:cNvSpPr>
            <p:nvPr/>
          </p:nvSpPr>
          <p:spPr bwMode="auto">
            <a:xfrm>
              <a:off x="4608" y="2640"/>
              <a:ext cx="480" cy="336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itchFamily="1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Helvetica" pitchFamily="1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pitchFamily="1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1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Comic Sans MS" pitchFamily="1" charset="0"/>
              </a:endParaRPr>
            </a:p>
          </p:txBody>
        </p:sp>
        <p:sp>
          <p:nvSpPr>
            <p:cNvPr id="19469" name="Text Box 8"/>
            <p:cNvSpPr txBox="1">
              <a:spLocks noChangeArrowheads="1"/>
            </p:cNvSpPr>
            <p:nvPr/>
          </p:nvSpPr>
          <p:spPr bwMode="auto">
            <a:xfrm>
              <a:off x="576" y="3312"/>
              <a:ext cx="1225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itchFamily="1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Helvetica" pitchFamily="1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pitchFamily="1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1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 b="1" dirty="0">
                  <a:solidFill>
                    <a:srgbClr val="00B050"/>
                  </a:solidFill>
                </a:rPr>
                <a:t>promotore </a:t>
              </a:r>
            </a:p>
          </p:txBody>
        </p:sp>
        <p:sp>
          <p:nvSpPr>
            <p:cNvPr id="19470" name="Text Box 9"/>
            <p:cNvSpPr txBox="1">
              <a:spLocks noChangeArrowheads="1"/>
            </p:cNvSpPr>
            <p:nvPr/>
          </p:nvSpPr>
          <p:spPr bwMode="auto">
            <a:xfrm>
              <a:off x="4368" y="3360"/>
              <a:ext cx="127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itchFamily="1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Helvetica" pitchFamily="1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pitchFamily="1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1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600" b="1" dirty="0">
                  <a:solidFill>
                    <a:srgbClr val="FF0000"/>
                  </a:solidFill>
                </a:rPr>
                <a:t>terminatore</a:t>
              </a:r>
            </a:p>
          </p:txBody>
        </p:sp>
        <p:sp>
          <p:nvSpPr>
            <p:cNvPr id="19471" name="Line 10"/>
            <p:cNvSpPr>
              <a:spLocks noChangeShapeType="1"/>
            </p:cNvSpPr>
            <p:nvPr/>
          </p:nvSpPr>
          <p:spPr bwMode="auto">
            <a:xfrm flipV="1">
              <a:off x="1056" y="31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2" name="Line 11"/>
            <p:cNvSpPr>
              <a:spLocks noChangeShapeType="1"/>
            </p:cNvSpPr>
            <p:nvPr/>
          </p:nvSpPr>
          <p:spPr bwMode="auto">
            <a:xfrm flipV="1">
              <a:off x="4848" y="312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3" name="Line 12"/>
            <p:cNvSpPr>
              <a:spLocks noChangeShapeType="1"/>
            </p:cNvSpPr>
            <p:nvPr/>
          </p:nvSpPr>
          <p:spPr bwMode="auto">
            <a:xfrm flipV="1">
              <a:off x="1296" y="249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4" name="Line 14"/>
            <p:cNvSpPr>
              <a:spLocks noChangeShapeType="1"/>
            </p:cNvSpPr>
            <p:nvPr/>
          </p:nvSpPr>
          <p:spPr bwMode="auto">
            <a:xfrm>
              <a:off x="1296" y="249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460" name="Text Box 21"/>
          <p:cNvSpPr txBox="1">
            <a:spLocks noChangeArrowheads="1"/>
          </p:cNvSpPr>
          <p:nvPr/>
        </p:nvSpPr>
        <p:spPr bwMode="auto">
          <a:xfrm>
            <a:off x="1154113" y="-38100"/>
            <a:ext cx="6688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Comic Sans MS" pitchFamily="1" charset="0"/>
              </a:rPr>
              <a:t>Struttura dell’informazione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87780" y="2636912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u="sng" dirty="0"/>
              <a:t>eucarioti</a:t>
            </a:r>
          </a:p>
        </p:txBody>
      </p:sp>
    </p:spTree>
    <p:extLst>
      <p:ext uri="{BB962C8B-B14F-4D97-AF65-F5344CB8AC3E}">
        <p14:creationId xmlns:p14="http://schemas.microsoft.com/office/powerpoint/2010/main" val="41900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524000"/>
            <a:ext cx="81556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800" dirty="0"/>
              <a:t>Negli </a:t>
            </a:r>
            <a:r>
              <a:rPr lang="it-IT" altLang="it-IT" sz="2800" u="sng" dirty="0"/>
              <a:t>eucarioti</a:t>
            </a:r>
            <a:r>
              <a:rPr lang="it-IT" altLang="it-IT" sz="2800" dirty="0"/>
              <a:t> esistono </a:t>
            </a:r>
          </a:p>
          <a:p>
            <a:pPr eaLnBrk="1" hangingPunct="1"/>
            <a:r>
              <a:rPr lang="it-IT" altLang="it-IT" sz="2800" dirty="0"/>
              <a:t>3 RNA polimerasi che riconoscono </a:t>
            </a:r>
          </a:p>
          <a:p>
            <a:pPr eaLnBrk="1" hangingPunct="1"/>
            <a:r>
              <a:rPr lang="it-IT" altLang="it-IT" sz="2800" dirty="0"/>
              <a:t>3 diverse tipologie di promotore</a:t>
            </a:r>
          </a:p>
          <a:p>
            <a:pPr eaLnBrk="1" hangingPunct="1"/>
            <a:endParaRPr lang="it-IT" altLang="it-IT" sz="2800" dirty="0"/>
          </a:p>
          <a:p>
            <a:pPr lvl="1" eaLnBrk="1" hangingPunct="1"/>
            <a:r>
              <a:rPr lang="it-IT" altLang="it-IT" sz="2800" dirty="0">
                <a:solidFill>
                  <a:schemeClr val="accent2"/>
                </a:solidFill>
              </a:rPr>
              <a:t>RNA </a:t>
            </a:r>
            <a:r>
              <a:rPr lang="it-IT" altLang="it-IT" sz="2800" dirty="0" err="1">
                <a:solidFill>
                  <a:schemeClr val="accent2"/>
                </a:solidFill>
              </a:rPr>
              <a:t>pol</a:t>
            </a:r>
            <a:r>
              <a:rPr lang="it-IT" altLang="it-IT" sz="2800" dirty="0">
                <a:solidFill>
                  <a:schemeClr val="accent2"/>
                </a:solidFill>
              </a:rPr>
              <a:t> I</a:t>
            </a:r>
            <a:r>
              <a:rPr lang="it-IT" altLang="it-IT" sz="2800" dirty="0"/>
              <a:t> 	trascrive </a:t>
            </a:r>
            <a:r>
              <a:rPr lang="it-IT" altLang="it-IT" sz="2800" dirty="0" err="1">
                <a:solidFill>
                  <a:schemeClr val="accent2"/>
                </a:solidFill>
              </a:rPr>
              <a:t>rRNA</a:t>
            </a:r>
            <a:endParaRPr lang="it-IT" altLang="it-IT" sz="2800" dirty="0"/>
          </a:p>
          <a:p>
            <a:pPr lvl="1" eaLnBrk="1" hangingPunct="1"/>
            <a:r>
              <a:rPr lang="it-IT" altLang="it-IT" sz="2800" dirty="0">
                <a:solidFill>
                  <a:schemeClr val="accent2"/>
                </a:solidFill>
              </a:rPr>
              <a:t>RNA </a:t>
            </a:r>
            <a:r>
              <a:rPr lang="it-IT" altLang="it-IT" sz="2800" dirty="0" err="1">
                <a:solidFill>
                  <a:schemeClr val="accent2"/>
                </a:solidFill>
              </a:rPr>
              <a:t>pol</a:t>
            </a:r>
            <a:r>
              <a:rPr lang="it-IT" altLang="it-IT" sz="2800" dirty="0">
                <a:solidFill>
                  <a:schemeClr val="accent2"/>
                </a:solidFill>
              </a:rPr>
              <a:t> II</a:t>
            </a:r>
            <a:r>
              <a:rPr lang="it-IT" altLang="it-IT" sz="2800" dirty="0"/>
              <a:t> 	trascrive </a:t>
            </a:r>
            <a:r>
              <a:rPr lang="it-IT" altLang="it-IT" sz="2800" dirty="0" err="1">
                <a:solidFill>
                  <a:schemeClr val="accent2"/>
                </a:solidFill>
              </a:rPr>
              <a:t>mRNA</a:t>
            </a:r>
            <a:r>
              <a:rPr lang="it-IT" altLang="it-IT" sz="2800" dirty="0">
                <a:solidFill>
                  <a:schemeClr val="accent2"/>
                </a:solidFill>
              </a:rPr>
              <a:t>, </a:t>
            </a:r>
            <a:r>
              <a:rPr lang="it-IT" altLang="it-IT" sz="2800" dirty="0" err="1">
                <a:solidFill>
                  <a:schemeClr val="accent2"/>
                </a:solidFill>
              </a:rPr>
              <a:t>miRNA</a:t>
            </a:r>
            <a:r>
              <a:rPr lang="it-IT" altLang="it-IT" sz="2800" dirty="0">
                <a:solidFill>
                  <a:schemeClr val="accent2"/>
                </a:solidFill>
              </a:rPr>
              <a:t>, </a:t>
            </a:r>
            <a:r>
              <a:rPr lang="it-IT" altLang="it-IT" sz="2800" dirty="0" err="1">
                <a:solidFill>
                  <a:schemeClr val="accent2"/>
                </a:solidFill>
              </a:rPr>
              <a:t>smRNA</a:t>
            </a:r>
            <a:endParaRPr lang="it-IT" altLang="it-IT" sz="2800" dirty="0"/>
          </a:p>
          <a:p>
            <a:pPr lvl="1" eaLnBrk="1" hangingPunct="1"/>
            <a:r>
              <a:rPr lang="it-IT" altLang="it-IT" sz="2800" dirty="0">
                <a:solidFill>
                  <a:schemeClr val="accent2"/>
                </a:solidFill>
              </a:rPr>
              <a:t>RNA </a:t>
            </a:r>
            <a:r>
              <a:rPr lang="it-IT" altLang="it-IT" sz="2800" dirty="0" err="1">
                <a:solidFill>
                  <a:schemeClr val="accent2"/>
                </a:solidFill>
              </a:rPr>
              <a:t>pol</a:t>
            </a:r>
            <a:r>
              <a:rPr lang="it-IT" altLang="it-IT" sz="2800" dirty="0">
                <a:solidFill>
                  <a:schemeClr val="accent2"/>
                </a:solidFill>
              </a:rPr>
              <a:t> III</a:t>
            </a:r>
            <a:r>
              <a:rPr lang="it-IT" altLang="it-IT" sz="2800" dirty="0"/>
              <a:t> 	trascrive </a:t>
            </a:r>
            <a:r>
              <a:rPr lang="it-IT" altLang="it-IT" sz="2800" dirty="0" err="1">
                <a:solidFill>
                  <a:schemeClr val="accent2"/>
                </a:solidFill>
              </a:rPr>
              <a:t>tRNA</a:t>
            </a:r>
            <a:r>
              <a:rPr lang="it-IT" altLang="it-IT" sz="2800" dirty="0">
                <a:solidFill>
                  <a:schemeClr val="accent2"/>
                </a:solidFill>
              </a:rPr>
              <a:t> e 5S </a:t>
            </a:r>
            <a:r>
              <a:rPr lang="it-IT" altLang="it-IT" sz="2800" dirty="0" err="1">
                <a:solidFill>
                  <a:schemeClr val="accent2"/>
                </a:solidFill>
              </a:rPr>
              <a:t>rRNA</a:t>
            </a: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3019894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>
                <a:solidFill>
                  <a:srgbClr val="00B0F0"/>
                </a:solidFill>
              </a:rPr>
              <a:t>Class II promoters</a:t>
            </a:r>
          </a:p>
        </p:txBody>
      </p:sp>
      <p:pic>
        <p:nvPicPr>
          <p:cNvPr id="21508" name="Picture 7" descr="generic_class_ii_pr_c_la_739"/>
          <p:cNvPicPr>
            <a:picLocks noGrp="1" noChangeAspect="1" noChangeArrowheads="1"/>
          </p:cNvPicPr>
          <p:nvPr>
            <p:ph type="body"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2"/>
          <a:stretch/>
        </p:blipFill>
        <p:spPr>
          <a:xfrm>
            <a:off x="1619672" y="2819400"/>
            <a:ext cx="5753847" cy="1071265"/>
          </a:xfrm>
        </p:spPr>
      </p:pic>
      <p:sp>
        <p:nvSpPr>
          <p:cNvPr id="3" name="Parentesi graffa chiusa 2"/>
          <p:cNvSpPr/>
          <p:nvPr/>
        </p:nvSpPr>
        <p:spPr>
          <a:xfrm rot="5400000">
            <a:off x="5256076" y="1926816"/>
            <a:ext cx="432048" cy="396044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4427984" y="4123060"/>
            <a:ext cx="207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Core </a:t>
            </a:r>
            <a:r>
              <a:rPr lang="it-IT" dirty="0" err="1"/>
              <a:t>element</a:t>
            </a:r>
            <a:endParaRPr lang="it-I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1792"/>
            <a:ext cx="7467600" cy="12192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nn-NO" altLang="it-IT" dirty="0"/>
              <a:t>Core-promoter elements: </a:t>
            </a:r>
            <a:r>
              <a:rPr lang="nn-NO" altLang="it-IT" dirty="0">
                <a:solidFill>
                  <a:srgbClr val="FF3300"/>
                </a:solidFill>
              </a:rPr>
              <a:t>TATA box</a:t>
            </a:r>
            <a:endParaRPr lang="nn-NO" altLang="it-IT" sz="32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8229600" cy="308004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n-NO" altLang="it-IT" sz="2400" u="sng" dirty="0"/>
              <a:t>Scoperto nel</a:t>
            </a:r>
            <a:r>
              <a:rPr lang="nn-NO" altLang="it-IT" sz="1800" dirty="0"/>
              <a:t> </a:t>
            </a:r>
            <a:r>
              <a:rPr lang="nn-NO" altLang="it-IT" sz="2400" u="sng" dirty="0"/>
              <a:t>1979 - elemento trovato in molti promoteri</a:t>
            </a:r>
          </a:p>
          <a:p>
            <a:pPr lvl="1">
              <a:lnSpc>
                <a:spcPct val="90000"/>
              </a:lnSpc>
            </a:pPr>
            <a:endParaRPr lang="nn-NO" altLang="it-IT" sz="1800" dirty="0"/>
          </a:p>
          <a:p>
            <a:pPr>
              <a:lnSpc>
                <a:spcPct val="90000"/>
              </a:lnSpc>
            </a:pPr>
            <a:r>
              <a:rPr lang="nn-NO" altLang="it-IT" sz="2400" u="sng" dirty="0"/>
              <a:t>Consenso </a:t>
            </a:r>
            <a:r>
              <a:rPr lang="nn-NO" altLang="it-IT" sz="2400" u="sng" dirty="0">
                <a:solidFill>
                  <a:srgbClr val="FF3300"/>
                </a:solidFill>
              </a:rPr>
              <a:t>TATA[A/T]A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n-NO" altLang="it-IT" sz="1600" dirty="0"/>
          </a:p>
          <a:p>
            <a:pPr>
              <a:lnSpc>
                <a:spcPct val="90000"/>
              </a:lnSpc>
            </a:pPr>
            <a:r>
              <a:rPr lang="nn-NO" altLang="it-IT" sz="2400" u="sng" dirty="0"/>
              <a:t>Dirige l’inizio della trascrizione</a:t>
            </a:r>
          </a:p>
          <a:p>
            <a:pPr lvl="1">
              <a:lnSpc>
                <a:spcPct val="90000"/>
              </a:lnSpc>
            </a:pPr>
            <a:r>
              <a:rPr lang="nn-NO" altLang="it-IT" sz="1800" dirty="0">
                <a:solidFill>
                  <a:srgbClr val="FF3300"/>
                </a:solidFill>
              </a:rPr>
              <a:t>20-30 bp a monte del sito di inizio</a:t>
            </a:r>
          </a:p>
          <a:p>
            <a:pPr lvl="1">
              <a:lnSpc>
                <a:spcPct val="90000"/>
              </a:lnSpc>
            </a:pPr>
            <a:endParaRPr lang="nn-NO" altLang="it-IT" sz="1600" dirty="0"/>
          </a:p>
          <a:p>
            <a:pPr>
              <a:lnSpc>
                <a:spcPct val="90000"/>
              </a:lnSpc>
            </a:pPr>
            <a:r>
              <a:rPr lang="nn-NO" altLang="it-IT" sz="2400" u="sng" dirty="0"/>
              <a:t>TATA lega il fattore </a:t>
            </a:r>
            <a:r>
              <a:rPr lang="nn-NO" altLang="it-IT" sz="2400" b="1" u="sng" dirty="0">
                <a:solidFill>
                  <a:srgbClr val="FF3300"/>
                </a:solidFill>
              </a:rPr>
              <a:t>TFIID </a:t>
            </a:r>
            <a:r>
              <a:rPr lang="nn-NO" altLang="it-IT" sz="2400" u="sng" dirty="0">
                <a:solidFill>
                  <a:srgbClr val="FF3300"/>
                </a:solidFill>
              </a:rPr>
              <a:t>(TBP)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Object 1026">
            <a:extLst>
              <a:ext uri="{FF2B5EF4-FFF2-40B4-BE49-F238E27FC236}">
                <a16:creationId xmlns:a16="http://schemas.microsoft.com/office/drawing/2014/main" id="{5183F4C4-480D-4BDF-9F67-5C4618B5B4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850" y="1584325"/>
          <a:ext cx="7988300" cy="527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4" name="Image" r:id="rId4" imgW="5273562" imgH="3481821" progId="Photoshop.Image.5">
                  <p:embed/>
                </p:oleObj>
              </mc:Choice>
              <mc:Fallback>
                <p:oleObj name="Image" r:id="rId4" imgW="5273562" imgH="3481821" progId="Photoshop.Image.5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584325"/>
                        <a:ext cx="7988300" cy="527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4" name="CasellaDiTesto 1">
            <a:extLst>
              <a:ext uri="{FF2B5EF4-FFF2-40B4-BE49-F238E27FC236}">
                <a16:creationId xmlns:a16="http://schemas.microsoft.com/office/drawing/2014/main" id="{4F425B58-4AEB-4001-9D80-99244389D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67" y="200369"/>
            <a:ext cx="76360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Fattori di trascrizione generali</a:t>
            </a:r>
          </a:p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proteine che regolano la sintesi degli </a:t>
            </a:r>
            <a:r>
              <a:rPr lang="it-IT" altLang="it-IT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eucariotici</a:t>
            </a:r>
          </a:p>
          <a:p>
            <a:pPr eaLnBrk="1" hangingPunct="1"/>
            <a:r>
              <a:rPr lang="it-IT" alt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TFIIA, B, D, E, F, H, J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56F413-369F-44E1-8DD3-FECF2FC78152}"/>
              </a:ext>
            </a:extLst>
          </p:cNvPr>
          <p:cNvSpPr txBox="1"/>
          <p:nvPr/>
        </p:nvSpPr>
        <p:spPr>
          <a:xfrm>
            <a:off x="2743200" y="3151908"/>
            <a:ext cx="1185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+mj-lt"/>
              </a:rPr>
              <a:t>TATAAA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1" name="Object 2">
            <a:extLst>
              <a:ext uri="{FF2B5EF4-FFF2-40B4-BE49-F238E27FC236}">
                <a16:creationId xmlns:a16="http://schemas.microsoft.com/office/drawing/2014/main" id="{5DD6AB87-33F3-46F3-8774-5B20F62AA9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95250"/>
          <a:ext cx="8001000" cy="673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1" name="Image" r:id="rId4" imgW="5286269" imgH="4447582" progId="Photoshop.Image.5">
                  <p:embed/>
                </p:oleObj>
              </mc:Choice>
              <mc:Fallback>
                <p:oleObj name="Image" r:id="rId4" imgW="5286269" imgH="4447582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5250"/>
                        <a:ext cx="8001000" cy="673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 descr="figure 6-16 part 1">
            <a:extLst>
              <a:ext uri="{FF2B5EF4-FFF2-40B4-BE49-F238E27FC236}">
                <a16:creationId xmlns:a16="http://schemas.microsoft.com/office/drawing/2014/main" id="{2C66A24D-BB3D-4013-B721-71FBA7596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9413"/>
            <a:ext cx="6694487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9FB5ED-0E61-4CF8-8B0B-8C692CEF53A6}"/>
              </a:ext>
            </a:extLst>
          </p:cNvPr>
          <p:cNvSpPr txBox="1"/>
          <p:nvPr/>
        </p:nvSpPr>
        <p:spPr>
          <a:xfrm>
            <a:off x="381000" y="1828800"/>
            <a:ext cx="2273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C3300"/>
                </a:solidFill>
              </a:rPr>
              <a:t>TFIID</a:t>
            </a:r>
            <a:r>
              <a:rPr lang="it-IT" dirty="0"/>
              <a:t>(TBP)</a:t>
            </a:r>
          </a:p>
          <a:p>
            <a:r>
              <a:rPr lang="it-IT" dirty="0"/>
              <a:t>lega il TATA box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ACBA2E-47C7-4737-9FA5-FCF2645CFB5A}"/>
              </a:ext>
            </a:extLst>
          </p:cNvPr>
          <p:cNvSpPr txBox="1"/>
          <p:nvPr/>
        </p:nvSpPr>
        <p:spPr>
          <a:xfrm>
            <a:off x="390525" y="4109184"/>
            <a:ext cx="1963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Recluta </a:t>
            </a:r>
            <a:r>
              <a:rPr lang="it-IT" dirty="0">
                <a:solidFill>
                  <a:srgbClr val="CC3300"/>
                </a:solidFill>
              </a:rPr>
              <a:t>TFIIB</a:t>
            </a:r>
          </a:p>
          <a:p>
            <a:r>
              <a:rPr lang="it-IT" dirty="0"/>
              <a:t>sul promotore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CC3300"/>
                </a:solidFill>
                <a:latin typeface="Comic Sans MS" pitchFamily="1" charset="0"/>
              </a:rPr>
              <a:t>Trascrizione</a:t>
            </a:r>
            <a:endParaRPr lang="it-IT" altLang="it-IT" b="1">
              <a:solidFill>
                <a:srgbClr val="CC33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839200" cy="4495800"/>
          </a:xfrm>
        </p:spPr>
        <p:txBody>
          <a:bodyPr/>
          <a:lstStyle/>
          <a:p>
            <a:pPr eaLnBrk="1" hangingPunct="1"/>
            <a:r>
              <a:rPr lang="it-IT" altLang="it-IT" dirty="0">
                <a:latin typeface="Comic Sans MS" pitchFamily="1" charset="0"/>
              </a:rPr>
              <a:t>E’ il processo in cui la sequenza nucleotidica del DNA che porta l’informazione per una funzione viene trascritta in una sequenza nucleotidica di RNA</a:t>
            </a:r>
          </a:p>
          <a:p>
            <a:pPr marL="0" indent="0" eaLnBrk="1" hangingPunct="1">
              <a:buNone/>
            </a:pPr>
            <a:endParaRPr lang="it-IT" altLang="it-IT" dirty="0">
              <a:latin typeface="Comic Sans MS" pitchFamily="1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90800" y="1295400"/>
            <a:ext cx="3541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chemeClr val="accent2"/>
                </a:solidFill>
                <a:latin typeface="Comic Sans MS" pitchFamily="1" charset="0"/>
              </a:rPr>
              <a:t>DNA     ----&gt;     RNA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 descr="figure 6-16 part 2">
            <a:extLst>
              <a:ext uri="{FF2B5EF4-FFF2-40B4-BE49-F238E27FC236}">
                <a16:creationId xmlns:a16="http://schemas.microsoft.com/office/drawing/2014/main" id="{BDAF9542-29EA-4522-820B-1DB655C0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379413"/>
            <a:ext cx="5419725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9E50450-94C0-4532-B710-E3AF6207D927}"/>
              </a:ext>
            </a:extLst>
          </p:cNvPr>
          <p:cNvSpPr txBox="1"/>
          <p:nvPr/>
        </p:nvSpPr>
        <p:spPr>
          <a:xfrm>
            <a:off x="152400" y="1371600"/>
            <a:ext cx="2343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Arrivano gli altri </a:t>
            </a:r>
          </a:p>
          <a:p>
            <a:r>
              <a:rPr lang="it-IT" dirty="0"/>
              <a:t>fattori TFII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figure 6-16 part 3">
            <a:extLst>
              <a:ext uri="{FF2B5EF4-FFF2-40B4-BE49-F238E27FC236}">
                <a16:creationId xmlns:a16="http://schemas.microsoft.com/office/drawing/2014/main" id="{5ED028E9-A18C-4320-AF81-235F6B150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5876925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38EDDD-6413-4FB3-9229-DA9AF1FA370D}"/>
              </a:ext>
            </a:extLst>
          </p:cNvPr>
          <p:cNvSpPr txBox="1"/>
          <p:nvPr/>
        </p:nvSpPr>
        <p:spPr>
          <a:xfrm>
            <a:off x="152400" y="685800"/>
            <a:ext cx="26677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Tra cui il </a:t>
            </a:r>
          </a:p>
          <a:p>
            <a:r>
              <a:rPr lang="it-IT" dirty="0">
                <a:solidFill>
                  <a:srgbClr val="CC3300"/>
                </a:solidFill>
              </a:rPr>
              <a:t>TFIIH</a:t>
            </a:r>
            <a:r>
              <a:rPr lang="it-IT" dirty="0"/>
              <a:t> che </a:t>
            </a:r>
          </a:p>
          <a:p>
            <a:r>
              <a:rPr lang="it-IT" dirty="0"/>
              <a:t>apre la doppia elica</a:t>
            </a:r>
          </a:p>
          <a:p>
            <a:r>
              <a:rPr lang="it-IT" dirty="0"/>
              <a:t>(</a:t>
            </a:r>
            <a:r>
              <a:rPr lang="it-IT" dirty="0" err="1"/>
              <a:t>elicasi</a:t>
            </a:r>
            <a:r>
              <a:rPr lang="it-IT" dirty="0"/>
              <a:t>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9211D8E-9339-44FD-BDA0-4CE6658FFAF8}"/>
              </a:ext>
            </a:extLst>
          </p:cNvPr>
          <p:cNvSpPr txBox="1"/>
          <p:nvPr/>
        </p:nvSpPr>
        <p:spPr>
          <a:xfrm>
            <a:off x="152400" y="4191000"/>
            <a:ext cx="2610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</a:t>
            </a:r>
            <a:r>
              <a:rPr lang="it-IT" dirty="0">
                <a:solidFill>
                  <a:srgbClr val="CC3300"/>
                </a:solidFill>
              </a:rPr>
              <a:t>RNA Polimerasi</a:t>
            </a:r>
          </a:p>
          <a:p>
            <a:r>
              <a:rPr lang="it-IT" dirty="0"/>
              <a:t>inizia a trascrivere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547689" y="3365500"/>
            <a:ext cx="8272784" cy="1381125"/>
            <a:chOff x="249" y="2024"/>
            <a:chExt cx="5353" cy="870"/>
          </a:xfrm>
        </p:grpSpPr>
        <p:pic>
          <p:nvPicPr>
            <p:cNvPr id="16" name="Picture 13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249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9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3413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2370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1292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4549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4222164" y="4013200"/>
            <a:ext cx="9155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TATAA</a:t>
            </a: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auto">
          <a:xfrm>
            <a:off x="2636838" y="3509963"/>
            <a:ext cx="1295400" cy="863600"/>
          </a:xfrm>
          <a:prstGeom prst="octagon">
            <a:avLst>
              <a:gd name="adj" fmla="val 29287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" name="AutoShape 38"/>
          <p:cNvSpPr>
            <a:spLocks noChangeArrowheads="1"/>
          </p:cNvSpPr>
          <p:nvPr/>
        </p:nvSpPr>
        <p:spPr bwMode="auto">
          <a:xfrm>
            <a:off x="1844675" y="3509963"/>
            <a:ext cx="792163" cy="1008062"/>
          </a:xfrm>
          <a:prstGeom prst="plus">
            <a:avLst>
              <a:gd name="adj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24" name="Group 45"/>
          <p:cNvGrpSpPr>
            <a:grpSpLocks/>
          </p:cNvGrpSpPr>
          <p:nvPr/>
        </p:nvGrpSpPr>
        <p:grpSpPr bwMode="auto">
          <a:xfrm>
            <a:off x="542924" y="4589465"/>
            <a:ext cx="4627566" cy="881063"/>
            <a:chOff x="246" y="2795"/>
            <a:chExt cx="2915" cy="555"/>
          </a:xfrm>
        </p:grpSpPr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>
              <a:off x="246" y="3059"/>
              <a:ext cx="29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Fattori di trascrizione specifici</a:t>
              </a:r>
              <a:endParaRPr lang="it-IT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rot="19775806" flipV="1">
              <a:off x="1701" y="2853"/>
              <a:ext cx="363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42"/>
            <p:cNvSpPr>
              <a:spLocks noChangeShapeType="1"/>
            </p:cNvSpPr>
            <p:nvPr/>
          </p:nvSpPr>
          <p:spPr bwMode="auto">
            <a:xfrm flipH="1" flipV="1">
              <a:off x="1474" y="2795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48"/>
          <p:cNvGrpSpPr>
            <a:grpSpLocks/>
          </p:cNvGrpSpPr>
          <p:nvPr/>
        </p:nvGrpSpPr>
        <p:grpSpPr bwMode="auto">
          <a:xfrm>
            <a:off x="4076700" y="1420813"/>
            <a:ext cx="4895850" cy="1152525"/>
            <a:chOff x="2472" y="799"/>
            <a:chExt cx="3084" cy="726"/>
          </a:xfrm>
        </p:grpSpPr>
        <p:sp>
          <p:nvSpPr>
            <p:cNvPr id="30" name="Rectangle 46"/>
            <p:cNvSpPr>
              <a:spLocks noChangeArrowheads="1"/>
            </p:cNvSpPr>
            <p:nvPr/>
          </p:nvSpPr>
          <p:spPr bwMode="auto">
            <a:xfrm>
              <a:off x="3063" y="799"/>
              <a:ext cx="19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2400" b="1" dirty="0" err="1">
                  <a:solidFill>
                    <a:srgbClr val="FF0000"/>
                  </a:solidFill>
                </a:rPr>
                <a:t>Trascrizione</a:t>
              </a:r>
              <a:r>
                <a:rPr lang="en-US" altLang="en-US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FF0000"/>
                  </a:solidFill>
                </a:rPr>
                <a:t>basale</a:t>
              </a:r>
              <a:endParaRPr lang="en-GB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AutoShape 47"/>
            <p:cNvSpPr>
              <a:spLocks/>
            </p:cNvSpPr>
            <p:nvPr/>
          </p:nvSpPr>
          <p:spPr bwMode="auto">
            <a:xfrm rot="-5400000">
              <a:off x="3855" y="-176"/>
              <a:ext cx="318" cy="3084"/>
            </a:xfrm>
            <a:prstGeom prst="rightBrace">
              <a:avLst>
                <a:gd name="adj1" fmla="val 8081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2" name="Group 55"/>
          <p:cNvGrpSpPr>
            <a:grpSpLocks/>
          </p:cNvGrpSpPr>
          <p:nvPr/>
        </p:nvGrpSpPr>
        <p:grpSpPr bwMode="auto">
          <a:xfrm>
            <a:off x="5516563" y="2549525"/>
            <a:ext cx="2665412" cy="1536700"/>
            <a:chOff x="1517" y="1328"/>
            <a:chExt cx="2540" cy="1739"/>
          </a:xfrm>
        </p:grpSpPr>
        <p:sp>
          <p:nvSpPr>
            <p:cNvPr id="33" name="Oval 56"/>
            <p:cNvSpPr>
              <a:spLocks noChangeArrowheads="1"/>
            </p:cNvSpPr>
            <p:nvPr/>
          </p:nvSpPr>
          <p:spPr bwMode="auto">
            <a:xfrm>
              <a:off x="2125" y="1328"/>
              <a:ext cx="1316" cy="72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34" name="Oval 57"/>
            <p:cNvSpPr>
              <a:spLocks noChangeArrowheads="1"/>
            </p:cNvSpPr>
            <p:nvPr/>
          </p:nvSpPr>
          <p:spPr bwMode="auto">
            <a:xfrm>
              <a:off x="1517" y="1634"/>
              <a:ext cx="1316" cy="72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35" name="Oval 58"/>
            <p:cNvSpPr>
              <a:spLocks noChangeArrowheads="1"/>
            </p:cNvSpPr>
            <p:nvPr/>
          </p:nvSpPr>
          <p:spPr bwMode="auto">
            <a:xfrm>
              <a:off x="1610" y="2296"/>
              <a:ext cx="997" cy="49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36" name="Oval 59"/>
            <p:cNvSpPr>
              <a:spLocks noChangeArrowheads="1"/>
            </p:cNvSpPr>
            <p:nvPr/>
          </p:nvSpPr>
          <p:spPr bwMode="auto">
            <a:xfrm>
              <a:off x="2528" y="2155"/>
              <a:ext cx="726" cy="45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37" name="Oval 60"/>
            <p:cNvSpPr>
              <a:spLocks noChangeArrowheads="1"/>
            </p:cNvSpPr>
            <p:nvPr/>
          </p:nvSpPr>
          <p:spPr bwMode="auto">
            <a:xfrm>
              <a:off x="3016" y="1965"/>
              <a:ext cx="726" cy="45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38" name="Oval 61"/>
            <p:cNvSpPr>
              <a:spLocks noChangeArrowheads="1"/>
            </p:cNvSpPr>
            <p:nvPr/>
          </p:nvSpPr>
          <p:spPr bwMode="auto">
            <a:xfrm>
              <a:off x="3243" y="1661"/>
              <a:ext cx="726" cy="45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39" name="Oval 62"/>
            <p:cNvSpPr>
              <a:spLocks noChangeArrowheads="1"/>
            </p:cNvSpPr>
            <p:nvPr/>
          </p:nvSpPr>
          <p:spPr bwMode="auto">
            <a:xfrm>
              <a:off x="2434" y="2660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40" name="Oval 63"/>
            <p:cNvSpPr>
              <a:spLocks noChangeArrowheads="1"/>
            </p:cNvSpPr>
            <p:nvPr/>
          </p:nvSpPr>
          <p:spPr bwMode="auto">
            <a:xfrm>
              <a:off x="2888" y="2599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41" name="Oval 64"/>
            <p:cNvSpPr>
              <a:spLocks noChangeArrowheads="1"/>
            </p:cNvSpPr>
            <p:nvPr/>
          </p:nvSpPr>
          <p:spPr bwMode="auto">
            <a:xfrm>
              <a:off x="3277" y="2415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42" name="Oval 65"/>
            <p:cNvSpPr>
              <a:spLocks noChangeArrowheads="1"/>
            </p:cNvSpPr>
            <p:nvPr/>
          </p:nvSpPr>
          <p:spPr bwMode="auto">
            <a:xfrm>
              <a:off x="3603" y="2139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</p:grpSp>
      <p:grpSp>
        <p:nvGrpSpPr>
          <p:cNvPr id="43" name="Group 53"/>
          <p:cNvGrpSpPr>
            <a:grpSpLocks/>
          </p:cNvGrpSpPr>
          <p:nvPr/>
        </p:nvGrpSpPr>
        <p:grpSpPr bwMode="auto">
          <a:xfrm>
            <a:off x="4076700" y="2644775"/>
            <a:ext cx="4319588" cy="1728788"/>
            <a:chOff x="2472" y="1570"/>
            <a:chExt cx="2721" cy="1089"/>
          </a:xfrm>
        </p:grpSpPr>
        <p:sp>
          <p:nvSpPr>
            <p:cNvPr id="44" name="Oval 18"/>
            <p:cNvSpPr>
              <a:spLocks noChangeArrowheads="1"/>
            </p:cNvSpPr>
            <p:nvPr/>
          </p:nvSpPr>
          <p:spPr bwMode="auto">
            <a:xfrm>
              <a:off x="2472" y="1934"/>
              <a:ext cx="862" cy="5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IID/TBP</a:t>
              </a:r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auto">
            <a:xfrm>
              <a:off x="3334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IIA</a:t>
              </a:r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4105" y="234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IIE</a:t>
              </a:r>
            </a:p>
          </p:txBody>
        </p:sp>
        <p:sp>
          <p:nvSpPr>
            <p:cNvPr id="47" name="Oval 24"/>
            <p:cNvSpPr>
              <a:spLocks noChangeArrowheads="1"/>
            </p:cNvSpPr>
            <p:nvPr/>
          </p:nvSpPr>
          <p:spPr bwMode="auto">
            <a:xfrm>
              <a:off x="4468" y="225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IIF</a:t>
              </a:r>
            </a:p>
          </p:txBody>
        </p:sp>
        <p:sp>
          <p:nvSpPr>
            <p:cNvPr id="48" name="Oval 25"/>
            <p:cNvSpPr>
              <a:spLocks noChangeArrowheads="1"/>
            </p:cNvSpPr>
            <p:nvPr/>
          </p:nvSpPr>
          <p:spPr bwMode="auto">
            <a:xfrm>
              <a:off x="4876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IIH</a:t>
              </a:r>
            </a:p>
          </p:txBody>
        </p:sp>
        <p:sp>
          <p:nvSpPr>
            <p:cNvPr id="49" name="Oval 35"/>
            <p:cNvSpPr>
              <a:spLocks noChangeArrowheads="1"/>
            </p:cNvSpPr>
            <p:nvPr/>
          </p:nvSpPr>
          <p:spPr bwMode="auto">
            <a:xfrm>
              <a:off x="2653" y="1570"/>
              <a:ext cx="907" cy="4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1800">
                  <a:latin typeface="Arial" charset="0"/>
                </a:rPr>
                <a:t>TAF</a:t>
              </a:r>
            </a:p>
          </p:txBody>
        </p:sp>
        <p:sp>
          <p:nvSpPr>
            <p:cNvPr id="50" name="Oval 52"/>
            <p:cNvSpPr>
              <a:spLocks noChangeArrowheads="1"/>
            </p:cNvSpPr>
            <p:nvPr/>
          </p:nvSpPr>
          <p:spPr bwMode="auto">
            <a:xfrm>
              <a:off x="3696" y="2296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IIB</a:t>
              </a:r>
            </a:p>
          </p:txBody>
        </p:sp>
      </p:grpSp>
      <p:sp>
        <p:nvSpPr>
          <p:cNvPr id="51" name="Text Box 66"/>
          <p:cNvSpPr txBox="1">
            <a:spLocks noChangeArrowheads="1"/>
          </p:cNvSpPr>
          <p:nvPr/>
        </p:nvSpPr>
        <p:spPr bwMode="auto">
          <a:xfrm>
            <a:off x="6019800" y="3233738"/>
            <a:ext cx="1797050" cy="36671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RNA Polimerasi</a:t>
            </a:r>
          </a:p>
        </p:txBody>
      </p:sp>
      <p:sp>
        <p:nvSpPr>
          <p:cNvPr id="54" name="CasellaDiTesto 1">
            <a:extLst>
              <a:ext uri="{FF2B5EF4-FFF2-40B4-BE49-F238E27FC236}">
                <a16:creationId xmlns:a16="http://schemas.microsoft.com/office/drawing/2014/main" id="{9F0BD0F7-8F2D-459A-BA57-5C6EB3629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704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La trascrizione richiede poi altri fattori trascrizionali e regolatori</a:t>
            </a:r>
          </a:p>
        </p:txBody>
      </p:sp>
    </p:spTree>
    <p:extLst>
      <p:ext uri="{BB962C8B-B14F-4D97-AF65-F5344CB8AC3E}">
        <p14:creationId xmlns:p14="http://schemas.microsoft.com/office/powerpoint/2010/main" val="28015789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35177"/>
            <a:ext cx="589409" cy="589409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C81AC19-494B-439C-A795-02A1C083C7EF}"/>
              </a:ext>
            </a:extLst>
          </p:cNvPr>
          <p:cNvGrpSpPr/>
          <p:nvPr/>
        </p:nvGrpSpPr>
        <p:grpSpPr>
          <a:xfrm>
            <a:off x="3952672" y="1744496"/>
            <a:ext cx="5040312" cy="2581072"/>
            <a:chOff x="4012407" y="244617"/>
            <a:chExt cx="5040312" cy="2581072"/>
          </a:xfrm>
        </p:grpSpPr>
        <p:grpSp>
          <p:nvGrpSpPr>
            <p:cNvPr id="16" name="Group 31"/>
            <p:cNvGrpSpPr>
              <a:grpSpLocks/>
            </p:cNvGrpSpPr>
            <p:nvPr/>
          </p:nvGrpSpPr>
          <p:grpSpPr bwMode="auto">
            <a:xfrm>
              <a:off x="4012407" y="244617"/>
              <a:ext cx="5040312" cy="2581072"/>
              <a:chOff x="342" y="164"/>
              <a:chExt cx="5260" cy="2438"/>
            </a:xfrm>
          </p:grpSpPr>
          <p:grpSp>
            <p:nvGrpSpPr>
              <p:cNvPr id="30" name="Group 2"/>
              <p:cNvGrpSpPr>
                <a:grpSpLocks/>
              </p:cNvGrpSpPr>
              <p:nvPr/>
            </p:nvGrpSpPr>
            <p:grpSpPr bwMode="auto">
              <a:xfrm>
                <a:off x="1429" y="1924"/>
                <a:ext cx="4173" cy="678"/>
                <a:chOff x="249" y="2024"/>
                <a:chExt cx="5353" cy="870"/>
              </a:xfrm>
            </p:grpSpPr>
            <p:pic>
              <p:nvPicPr>
                <p:cNvPr id="35" name="Picture 3" descr="dna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34" t="3903"/>
                <a:stretch>
                  <a:fillRect/>
                </a:stretch>
              </p:blipFill>
              <p:spPr bwMode="auto">
                <a:xfrm rot="2116347">
                  <a:off x="249" y="2024"/>
                  <a:ext cx="1053" cy="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" descr="dna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34" t="3903"/>
                <a:stretch>
                  <a:fillRect/>
                </a:stretch>
              </p:blipFill>
              <p:spPr bwMode="auto">
                <a:xfrm rot="2116347">
                  <a:off x="3413" y="2024"/>
                  <a:ext cx="1053" cy="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5" descr="dna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34" t="3903"/>
                <a:stretch>
                  <a:fillRect/>
                </a:stretch>
              </p:blipFill>
              <p:spPr bwMode="auto">
                <a:xfrm rot="2116347">
                  <a:off x="2370" y="2024"/>
                  <a:ext cx="1053" cy="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6" descr="dna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34" t="3903"/>
                <a:stretch>
                  <a:fillRect/>
                </a:stretch>
              </p:blipFill>
              <p:spPr bwMode="auto">
                <a:xfrm rot="2116347">
                  <a:off x="1292" y="2024"/>
                  <a:ext cx="1053" cy="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7" descr="dna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34" t="3903"/>
                <a:stretch>
                  <a:fillRect/>
                </a:stretch>
              </p:blipFill>
              <p:spPr bwMode="auto">
                <a:xfrm rot="2116347">
                  <a:off x="4549" y="2024"/>
                  <a:ext cx="1053" cy="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1" name="Picture 26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3979096">
                <a:off x="631" y="1637"/>
                <a:ext cx="821" cy="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27" descr="d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2116347">
                <a:off x="1671" y="164"/>
                <a:ext cx="820" cy="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28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1013989">
                <a:off x="756" y="308"/>
                <a:ext cx="821" cy="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29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7773850">
                <a:off x="270" y="927"/>
                <a:ext cx="821" cy="6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7143500" y="1733489"/>
              <a:ext cx="1591627" cy="64415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RNA POLY II</a:t>
              </a:r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6601140" y="1971212"/>
              <a:ext cx="643933" cy="40643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TBP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6424824" y="2344094"/>
              <a:ext cx="920863" cy="366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TATAA</a:t>
              </a:r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7245073" y="2139920"/>
              <a:ext cx="236684" cy="2377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/>
                <a:t>IIA</a:t>
              </a:r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7515295" y="2241527"/>
              <a:ext cx="236684" cy="2377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7820972" y="2275077"/>
              <a:ext cx="236684" cy="2377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/>
                <a:t>IIE</a:t>
              </a:r>
            </a:p>
          </p:txBody>
        </p:sp>
        <p:sp>
          <p:nvSpPr>
            <p:cNvPr id="23" name="Oval 14"/>
            <p:cNvSpPr>
              <a:spLocks noChangeArrowheads="1"/>
            </p:cNvSpPr>
            <p:nvPr/>
          </p:nvSpPr>
          <p:spPr bwMode="auto">
            <a:xfrm>
              <a:off x="8092152" y="2207978"/>
              <a:ext cx="236684" cy="2377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/>
                <a:t>IIF</a:t>
              </a:r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8396870" y="2139920"/>
              <a:ext cx="236684" cy="2377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/>
                <a:t>IIH</a:t>
              </a: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7450135" y="2235776"/>
              <a:ext cx="373711" cy="277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/>
                <a:t>IIB</a:t>
              </a:r>
            </a:p>
          </p:txBody>
        </p:sp>
        <p:sp>
          <p:nvSpPr>
            <p:cNvPr id="26" name="Oval 17"/>
            <p:cNvSpPr>
              <a:spLocks noChangeArrowheads="1"/>
            </p:cNvSpPr>
            <p:nvPr/>
          </p:nvSpPr>
          <p:spPr bwMode="auto">
            <a:xfrm>
              <a:off x="6736251" y="1698980"/>
              <a:ext cx="677472" cy="3057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1800">
                  <a:latin typeface="Arial" charset="0"/>
                </a:rPr>
                <a:t>TAF</a:t>
              </a:r>
            </a:p>
          </p:txBody>
        </p:sp>
        <p:sp>
          <p:nvSpPr>
            <p:cNvPr id="27" name="AutoShape 32"/>
            <p:cNvSpPr>
              <a:spLocks noChangeArrowheads="1"/>
            </p:cNvSpPr>
            <p:nvPr/>
          </p:nvSpPr>
          <p:spPr bwMode="auto">
            <a:xfrm>
              <a:off x="5977329" y="2044063"/>
              <a:ext cx="614228" cy="409307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AutoShape 33"/>
            <p:cNvSpPr>
              <a:spLocks noChangeArrowheads="1"/>
            </p:cNvSpPr>
            <p:nvPr/>
          </p:nvSpPr>
          <p:spPr bwMode="auto">
            <a:xfrm>
              <a:off x="5461799" y="1873439"/>
              <a:ext cx="505948" cy="621149"/>
            </a:xfrm>
            <a:prstGeom prst="plus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AutoShape 34"/>
            <p:cNvSpPr>
              <a:spLocks noChangeArrowheads="1"/>
            </p:cNvSpPr>
            <p:nvPr/>
          </p:nvSpPr>
          <p:spPr bwMode="auto">
            <a:xfrm rot="20431833">
              <a:off x="5070839" y="568834"/>
              <a:ext cx="478159" cy="1434970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165100" y="2353568"/>
            <a:ext cx="8870950" cy="1973263"/>
            <a:chOff x="165100" y="1311721"/>
            <a:chExt cx="8870950" cy="1973263"/>
          </a:xfrm>
        </p:grpSpPr>
        <p:grpSp>
          <p:nvGrpSpPr>
            <p:cNvPr id="40" name="Group 91"/>
            <p:cNvGrpSpPr>
              <a:grpSpLocks/>
            </p:cNvGrpSpPr>
            <p:nvPr/>
          </p:nvGrpSpPr>
          <p:grpSpPr bwMode="auto">
            <a:xfrm>
              <a:off x="165100" y="2634109"/>
              <a:ext cx="8870950" cy="650875"/>
              <a:chOff x="104" y="1133"/>
              <a:chExt cx="5588" cy="410"/>
            </a:xfrm>
          </p:grpSpPr>
          <p:pic>
            <p:nvPicPr>
              <p:cNvPr id="41" name="Picture 60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2116347">
                <a:off x="2000" y="1134"/>
                <a:ext cx="496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61" descr="d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2116347">
                <a:off x="3489" y="1133"/>
                <a:ext cx="495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62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2116347">
                <a:off x="2998" y="1134"/>
                <a:ext cx="496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63" descr="dn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2116347">
                <a:off x="2491" y="1133"/>
                <a:ext cx="495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64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2116347">
                <a:off x="4023" y="1134"/>
                <a:ext cx="496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82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2116347">
                <a:off x="1526" y="1134"/>
                <a:ext cx="496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83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2116347">
                <a:off x="1052" y="1134"/>
                <a:ext cx="496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84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2116347">
                <a:off x="578" y="1134"/>
                <a:ext cx="496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85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2116347">
                <a:off x="104" y="1134"/>
                <a:ext cx="496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88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2116347">
                <a:off x="4414" y="1134"/>
                <a:ext cx="496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89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2116347">
                <a:off x="4805" y="1134"/>
                <a:ext cx="496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90" descr="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34" t="3903"/>
              <a:stretch>
                <a:fillRect/>
              </a:stretch>
            </p:blipFill>
            <p:spPr bwMode="auto">
              <a:xfrm rot="2116347">
                <a:off x="5196" y="1134"/>
                <a:ext cx="496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" name="Oval 69"/>
            <p:cNvSpPr>
              <a:spLocks noChangeArrowheads="1"/>
            </p:cNvSpPr>
            <p:nvPr/>
          </p:nvSpPr>
          <p:spPr bwMode="auto">
            <a:xfrm>
              <a:off x="7085013" y="2189609"/>
              <a:ext cx="1590675" cy="64293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RNA POLY II</a:t>
              </a:r>
            </a:p>
          </p:txBody>
        </p:sp>
        <p:sp>
          <p:nvSpPr>
            <p:cNvPr id="54" name="Oval 70"/>
            <p:cNvSpPr>
              <a:spLocks noChangeArrowheads="1"/>
            </p:cNvSpPr>
            <p:nvPr/>
          </p:nvSpPr>
          <p:spPr bwMode="auto">
            <a:xfrm>
              <a:off x="6542088" y="2426146"/>
              <a:ext cx="644525" cy="406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/>
                <a:t>TBP</a:t>
              </a:r>
            </a:p>
          </p:txBody>
        </p:sp>
        <p:sp>
          <p:nvSpPr>
            <p:cNvPr id="55" name="Text Box 71"/>
            <p:cNvSpPr txBox="1">
              <a:spLocks noChangeArrowheads="1"/>
            </p:cNvSpPr>
            <p:nvPr/>
          </p:nvSpPr>
          <p:spPr bwMode="auto">
            <a:xfrm>
              <a:off x="6368464" y="2799209"/>
              <a:ext cx="91557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TATAA</a:t>
              </a:r>
            </a:p>
          </p:txBody>
        </p:sp>
        <p:sp>
          <p:nvSpPr>
            <p:cNvPr id="56" name="Oval 72"/>
            <p:cNvSpPr>
              <a:spLocks noChangeArrowheads="1"/>
            </p:cNvSpPr>
            <p:nvPr/>
          </p:nvSpPr>
          <p:spPr bwMode="auto">
            <a:xfrm>
              <a:off x="7186613" y="2596009"/>
              <a:ext cx="236537" cy="2365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/>
                <a:t>IIA</a:t>
              </a:r>
              <a:endParaRPr lang="en-GB" altLang="en-US" sz="1800" dirty="0"/>
            </a:p>
          </p:txBody>
        </p:sp>
        <p:sp>
          <p:nvSpPr>
            <p:cNvPr id="57" name="Oval 73"/>
            <p:cNvSpPr>
              <a:spLocks noChangeArrowheads="1"/>
            </p:cNvSpPr>
            <p:nvPr/>
          </p:nvSpPr>
          <p:spPr bwMode="auto">
            <a:xfrm>
              <a:off x="7456488" y="2697609"/>
              <a:ext cx="236537" cy="2365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58" name="Oval 74"/>
            <p:cNvSpPr>
              <a:spLocks noChangeArrowheads="1"/>
            </p:cNvSpPr>
            <p:nvPr/>
          </p:nvSpPr>
          <p:spPr bwMode="auto">
            <a:xfrm>
              <a:off x="7762875" y="2730946"/>
              <a:ext cx="236538" cy="2381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/>
                <a:t>IIE</a:t>
              </a:r>
            </a:p>
          </p:txBody>
        </p:sp>
        <p:sp>
          <p:nvSpPr>
            <p:cNvPr id="59" name="Oval 75"/>
            <p:cNvSpPr>
              <a:spLocks noChangeArrowheads="1"/>
            </p:cNvSpPr>
            <p:nvPr/>
          </p:nvSpPr>
          <p:spPr bwMode="auto">
            <a:xfrm>
              <a:off x="8032750" y="2664271"/>
              <a:ext cx="236538" cy="2365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/>
                <a:t>IIF</a:t>
              </a:r>
            </a:p>
          </p:txBody>
        </p:sp>
        <p:sp>
          <p:nvSpPr>
            <p:cNvPr id="60" name="Oval 76"/>
            <p:cNvSpPr>
              <a:spLocks noChangeArrowheads="1"/>
            </p:cNvSpPr>
            <p:nvPr/>
          </p:nvSpPr>
          <p:spPr bwMode="auto">
            <a:xfrm>
              <a:off x="8337550" y="2596009"/>
              <a:ext cx="236538" cy="2365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/>
                <a:t>IIH</a:t>
              </a:r>
            </a:p>
          </p:txBody>
        </p:sp>
        <p:sp>
          <p:nvSpPr>
            <p:cNvPr id="61" name="Text Box 77"/>
            <p:cNvSpPr txBox="1">
              <a:spLocks noChangeArrowheads="1"/>
            </p:cNvSpPr>
            <p:nvPr/>
          </p:nvSpPr>
          <p:spPr bwMode="auto">
            <a:xfrm>
              <a:off x="7391784" y="2705836"/>
              <a:ext cx="3738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/>
                <a:t>IIB</a:t>
              </a:r>
              <a:endParaRPr lang="en-GB" altLang="en-US" sz="1800" dirty="0"/>
            </a:p>
          </p:txBody>
        </p:sp>
        <p:sp>
          <p:nvSpPr>
            <p:cNvPr id="62" name="Oval 78"/>
            <p:cNvSpPr>
              <a:spLocks noChangeArrowheads="1"/>
            </p:cNvSpPr>
            <p:nvPr/>
          </p:nvSpPr>
          <p:spPr bwMode="auto">
            <a:xfrm>
              <a:off x="6677025" y="2154684"/>
              <a:ext cx="677863" cy="306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altLang="en-US" sz="1800" dirty="0">
                  <a:latin typeface="Arial" charset="0"/>
                </a:rPr>
                <a:t>TAF</a:t>
              </a:r>
            </a:p>
          </p:txBody>
        </p:sp>
        <p:sp>
          <p:nvSpPr>
            <p:cNvPr id="63" name="AutoShape 79"/>
            <p:cNvSpPr>
              <a:spLocks noChangeArrowheads="1"/>
            </p:cNvSpPr>
            <p:nvPr/>
          </p:nvSpPr>
          <p:spPr bwMode="auto">
            <a:xfrm>
              <a:off x="5918200" y="2499171"/>
              <a:ext cx="614363" cy="409575"/>
            </a:xfrm>
            <a:prstGeom prst="octagon">
              <a:avLst>
                <a:gd name="adj" fmla="val 2928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4" name="AutoShape 80"/>
            <p:cNvSpPr>
              <a:spLocks noChangeArrowheads="1"/>
            </p:cNvSpPr>
            <p:nvPr/>
          </p:nvSpPr>
          <p:spPr bwMode="auto">
            <a:xfrm>
              <a:off x="5402263" y="2329309"/>
              <a:ext cx="506412" cy="620712"/>
            </a:xfrm>
            <a:prstGeom prst="plus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65" name="Group 92"/>
            <p:cNvGrpSpPr>
              <a:grpSpLocks/>
            </p:cNvGrpSpPr>
            <p:nvPr/>
          </p:nvGrpSpPr>
          <p:grpSpPr bwMode="auto">
            <a:xfrm>
              <a:off x="395288" y="1311721"/>
              <a:ext cx="2581275" cy="1724025"/>
              <a:chOff x="249" y="300"/>
              <a:chExt cx="1626" cy="1086"/>
            </a:xfrm>
          </p:grpSpPr>
          <p:sp>
            <p:nvSpPr>
              <p:cNvPr id="66" name="Rectangle 37"/>
              <p:cNvSpPr>
                <a:spLocks noChangeArrowheads="1"/>
              </p:cNvSpPr>
              <p:nvPr/>
            </p:nvSpPr>
            <p:spPr bwMode="auto">
              <a:xfrm>
                <a:off x="884" y="300"/>
                <a:ext cx="9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CC00CC"/>
                    </a:solidFill>
                  </a:rPr>
                  <a:t>Enhancer</a:t>
                </a:r>
                <a:endParaRPr lang="en-GB" altLang="en-US" sz="2400" b="1">
                  <a:solidFill>
                    <a:srgbClr val="CC00CC"/>
                  </a:solidFill>
                </a:endParaRPr>
              </a:p>
            </p:txBody>
          </p:sp>
          <p:sp>
            <p:nvSpPr>
              <p:cNvPr id="67" name="Line 38"/>
              <p:cNvSpPr>
                <a:spLocks noChangeShapeType="1"/>
              </p:cNvSpPr>
              <p:nvPr/>
            </p:nvSpPr>
            <p:spPr bwMode="auto">
              <a:xfrm flipH="1">
                <a:off x="536" y="503"/>
                <a:ext cx="328" cy="137"/>
              </a:xfrm>
              <a:prstGeom prst="line">
                <a:avLst/>
              </a:prstGeom>
              <a:noFill/>
              <a:ln w="57150">
                <a:solidFill>
                  <a:srgbClr val="CC00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AutoShape 81"/>
              <p:cNvSpPr>
                <a:spLocks noChangeArrowheads="1"/>
              </p:cNvSpPr>
              <p:nvPr/>
            </p:nvSpPr>
            <p:spPr bwMode="auto">
              <a:xfrm>
                <a:off x="249" y="482"/>
                <a:ext cx="301" cy="904"/>
              </a:xfrm>
              <a:prstGeom prst="diamond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98690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060848"/>
            <a:ext cx="8301037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362200" y="609600"/>
            <a:ext cx="4578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rgbClr val="FF0000"/>
                </a:solidFill>
                <a:latin typeface="Comic Sans MS" pitchFamily="1" charset="0"/>
              </a:rPr>
              <a:t>Fase di allungamento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848600" cy="762000"/>
          </a:xfrm>
        </p:spPr>
        <p:txBody>
          <a:bodyPr/>
          <a:lstStyle/>
          <a:p>
            <a:pPr eaLnBrk="1" hangingPunct="1"/>
            <a:r>
              <a:rPr lang="it-IT" sz="4000" b="1" dirty="0">
                <a:solidFill>
                  <a:srgbClr val="FF0000"/>
                </a:solidFill>
                <a:latin typeface="Comic Sans MS" pitchFamily="66" charset="0"/>
              </a:rPr>
              <a:t>Maturazione </a:t>
            </a:r>
            <a:r>
              <a:rPr lang="it-IT" sz="4000" b="1" dirty="0" err="1">
                <a:solidFill>
                  <a:srgbClr val="FF0000"/>
                </a:solidFill>
                <a:latin typeface="Comic Sans MS" pitchFamily="66" charset="0"/>
              </a:rPr>
              <a:t>mRNA</a:t>
            </a:r>
            <a:endParaRPr lang="it-IT" b="1" dirty="0">
              <a:solidFill>
                <a:srgbClr val="CC3300"/>
              </a:solidFill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763000" cy="4392488"/>
          </a:xfrm>
        </p:spPr>
        <p:txBody>
          <a:bodyPr/>
          <a:lstStyle/>
          <a:p>
            <a:pPr marL="90488" indent="-1588" algn="just" eaLnBrk="1" hangingPunct="1">
              <a:buFontTx/>
              <a:buNone/>
            </a:pPr>
            <a:r>
              <a:rPr lang="it-IT" sz="2800" dirty="0">
                <a:latin typeface="Comic Sans MS" pitchFamily="66" charset="0"/>
              </a:rPr>
              <a:t>Serve a produrre, nelle cellule eucariotiche, un </a:t>
            </a:r>
            <a:r>
              <a:rPr lang="it-IT" sz="2800" dirty="0" err="1">
                <a:latin typeface="Comic Sans MS" pitchFamily="66" charset="0"/>
              </a:rPr>
              <a:t>mRNA</a:t>
            </a:r>
            <a:r>
              <a:rPr lang="it-IT" sz="2800" dirty="0">
                <a:latin typeface="Comic Sans MS" pitchFamily="66" charset="0"/>
              </a:rPr>
              <a:t> pronto ad essere tradotto</a:t>
            </a:r>
          </a:p>
          <a:p>
            <a:pPr marL="90488" indent="-1588" algn="just" eaLnBrk="1" hangingPunct="1">
              <a:buFontTx/>
              <a:buNone/>
            </a:pPr>
            <a:endParaRPr lang="it-IT" sz="2800" dirty="0">
              <a:latin typeface="Comic Sans MS" pitchFamily="66" charset="0"/>
            </a:endParaRPr>
          </a:p>
          <a:p>
            <a:pPr lvl="1" algn="just" eaLnBrk="1" hangingPunct="1"/>
            <a:r>
              <a:rPr lang="it-IT" dirty="0" err="1">
                <a:solidFill>
                  <a:srgbClr val="FF0000"/>
                </a:solidFill>
                <a:latin typeface="Comic Sans MS" pitchFamily="66" charset="0"/>
              </a:rPr>
              <a:t>Splicing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it-IT" dirty="0">
                <a:latin typeface="Comic Sans MS" pitchFamily="66" charset="0"/>
              </a:rPr>
              <a:t>-- </a:t>
            </a:r>
            <a:r>
              <a:rPr lang="it-IT" dirty="0">
                <a:solidFill>
                  <a:schemeClr val="accent2"/>
                </a:solidFill>
                <a:latin typeface="Comic Sans MS" pitchFamily="66" charset="0"/>
              </a:rPr>
              <a:t>rimozione degli introni</a:t>
            </a:r>
          </a:p>
          <a:p>
            <a:pPr lvl="1" algn="just" eaLnBrk="1" hangingPunct="1"/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Cappuccio al 5’</a:t>
            </a:r>
          </a:p>
          <a:p>
            <a:pPr lvl="1" algn="just" eaLnBrk="1" hangingPunct="1"/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Coda di </a:t>
            </a:r>
            <a:r>
              <a:rPr lang="it-IT" dirty="0" err="1">
                <a:solidFill>
                  <a:srgbClr val="FF0000"/>
                </a:solidFill>
                <a:latin typeface="Comic Sans MS" pitchFamily="66" charset="0"/>
              </a:rPr>
              <a:t>poliA</a:t>
            </a:r>
            <a:r>
              <a:rPr lang="it-IT" dirty="0">
                <a:solidFill>
                  <a:srgbClr val="FF0000"/>
                </a:solidFill>
                <a:latin typeface="Comic Sans MS" pitchFamily="66" charset="0"/>
              </a:rPr>
              <a:t> al 3’</a:t>
            </a:r>
          </a:p>
        </p:txBody>
      </p:sp>
      <p:sp>
        <p:nvSpPr>
          <p:cNvPr id="2" name="Parentesi graffa chiusa 1"/>
          <p:cNvSpPr/>
          <p:nvPr/>
        </p:nvSpPr>
        <p:spPr>
          <a:xfrm>
            <a:off x="3923928" y="3356992"/>
            <a:ext cx="360040" cy="115212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283968" y="3332891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/>
            <a:r>
              <a:rPr lang="it-IT" sz="2400" dirty="0">
                <a:solidFill>
                  <a:schemeClr val="accent2"/>
                </a:solidFill>
                <a:latin typeface="Comic Sans MS" pitchFamily="66" charset="0"/>
              </a:rPr>
              <a:t>segnali che il trascritto è COMPLETO e può essere esportato al citoplasma</a:t>
            </a:r>
          </a:p>
        </p:txBody>
      </p:sp>
    </p:spTree>
    <p:extLst>
      <p:ext uri="{BB962C8B-B14F-4D97-AF65-F5344CB8AC3E}">
        <p14:creationId xmlns:p14="http://schemas.microsoft.com/office/powerpoint/2010/main" val="18998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servimg.com/u/f21/17/30/76/23/from_g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5" r="42014"/>
          <a:stretch/>
        </p:blipFill>
        <p:spPr bwMode="auto">
          <a:xfrm>
            <a:off x="1752600" y="1066800"/>
            <a:ext cx="6120680" cy="561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1F60F58-E295-4136-BE34-7350DACA667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88640"/>
            <a:ext cx="7848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4000" b="1" kern="0" dirty="0">
                <a:solidFill>
                  <a:srgbClr val="FF0000"/>
                </a:solidFill>
                <a:latin typeface="Comic Sans MS" pitchFamily="66" charset="0"/>
              </a:rPr>
              <a:t>Maturazione </a:t>
            </a:r>
            <a:r>
              <a:rPr lang="it-IT" sz="4000" b="1" kern="0" dirty="0" err="1">
                <a:solidFill>
                  <a:srgbClr val="FF0000"/>
                </a:solidFill>
                <a:latin typeface="Comic Sans MS" pitchFamily="66" charset="0"/>
              </a:rPr>
              <a:t>mRNA</a:t>
            </a:r>
            <a:endParaRPr lang="it-IT" b="1" kern="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33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>
            <a:extLst>
              <a:ext uri="{FF2B5EF4-FFF2-40B4-BE49-F238E27FC236}">
                <a16:creationId xmlns:a16="http://schemas.microsoft.com/office/drawing/2014/main" id="{9A6C07F7-6CFE-451F-89E3-560F76EBD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E</a:t>
            </a:r>
            <a:r>
              <a:rPr lang="ja-JP" altLang="it-IT" sz="2400" dirty="0"/>
              <a:t>’</a:t>
            </a:r>
            <a:r>
              <a:rPr lang="it-IT" altLang="ja-JP" sz="2400" dirty="0"/>
              <a:t> l’aggiunta di una guanosina modificata all’estremità 5</a:t>
            </a:r>
            <a:r>
              <a:rPr lang="ja-JP" altLang="it-IT" sz="2400" dirty="0"/>
              <a:t>’</a:t>
            </a:r>
            <a:r>
              <a:rPr lang="it-IT" altLang="ja-JP" sz="2400" dirty="0"/>
              <a:t> dell’</a:t>
            </a:r>
            <a:r>
              <a:rPr lang="it-IT" altLang="ja-JP" sz="2400" dirty="0" err="1"/>
              <a:t>mRNA</a:t>
            </a:r>
            <a:r>
              <a:rPr lang="it-IT" altLang="ja-JP" sz="2400" dirty="0"/>
              <a:t> che viene trascritto. </a:t>
            </a:r>
          </a:p>
          <a:p>
            <a:pPr eaLnBrk="1" hangingPunct="1"/>
            <a:r>
              <a:rPr lang="it-IT" altLang="it-IT" sz="2400" dirty="0"/>
              <a:t>Tale guanosina viene aggiunta però mediante un legame 5</a:t>
            </a:r>
            <a:r>
              <a:rPr lang="ja-JP" altLang="it-IT" sz="2400" dirty="0"/>
              <a:t>’</a:t>
            </a:r>
            <a:r>
              <a:rPr lang="it-IT" altLang="ja-JP" sz="2400" dirty="0"/>
              <a:t>– 5</a:t>
            </a:r>
            <a:r>
              <a:rPr lang="ja-JP" altLang="it-IT" sz="2400" dirty="0"/>
              <a:t>’</a:t>
            </a:r>
            <a:endParaRPr lang="it-IT" altLang="ja-JP" sz="2400" dirty="0"/>
          </a:p>
          <a:p>
            <a:pPr eaLnBrk="1" hangingPunct="1"/>
            <a:r>
              <a:rPr lang="it-IT" altLang="it-IT" sz="2400" dirty="0"/>
              <a:t>Serve a rendere l’</a:t>
            </a:r>
            <a:r>
              <a:rPr lang="it-IT" altLang="ja-JP" sz="2400" dirty="0" err="1"/>
              <a:t>mRNA</a:t>
            </a:r>
            <a:r>
              <a:rPr lang="it-IT" altLang="ja-JP" sz="2400" dirty="0"/>
              <a:t> più resistente all’attacco delle nucleasi e a farlo riconoscere come un </a:t>
            </a:r>
            <a:r>
              <a:rPr lang="it-IT" altLang="ja-JP" sz="2400" dirty="0" err="1"/>
              <a:t>mRNA</a:t>
            </a:r>
            <a:r>
              <a:rPr lang="it-IT" altLang="ja-JP" sz="2400" dirty="0"/>
              <a:t> da tradurre</a:t>
            </a:r>
            <a:endParaRPr lang="it-IT" altLang="it-IT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D40DCFB-7BC2-47CB-AEBE-DCC177A56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762000"/>
          </a:xfrm>
        </p:spPr>
        <p:txBody>
          <a:bodyPr/>
          <a:lstStyle/>
          <a:p>
            <a:pPr eaLnBrk="1" hangingPunct="1"/>
            <a:r>
              <a:rPr lang="it-IT" sz="4000" b="1" dirty="0">
                <a:solidFill>
                  <a:srgbClr val="FF0000"/>
                </a:solidFill>
                <a:latin typeface="Comic Sans MS" pitchFamily="66" charset="0"/>
              </a:rPr>
              <a:t>Cap (cappuccio) al 5’</a:t>
            </a:r>
            <a:endParaRPr lang="it-IT" sz="40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4712"/>
            <a:ext cx="7772400" cy="762000"/>
          </a:xfrm>
        </p:spPr>
        <p:txBody>
          <a:bodyPr/>
          <a:lstStyle/>
          <a:p>
            <a:pPr eaLnBrk="1" hangingPunct="1"/>
            <a:r>
              <a:rPr lang="it-IT" b="1" dirty="0">
                <a:solidFill>
                  <a:srgbClr val="FF0000"/>
                </a:solidFill>
                <a:latin typeface="Comic Sans MS" pitchFamily="66" charset="0"/>
              </a:rPr>
              <a:t>Cap (cappuccio) al 5’</a:t>
            </a:r>
            <a:endParaRPr lang="it-IT" b="1" dirty="0">
              <a:solidFill>
                <a:srgbClr val="CC3300"/>
              </a:solidFill>
            </a:endParaRPr>
          </a:p>
        </p:txBody>
      </p:sp>
      <p:sp>
        <p:nvSpPr>
          <p:cNvPr id="1028" name="Rectangle 3"/>
          <p:cNvSpPr txBox="1">
            <a:spLocks noChangeArrowheads="1"/>
          </p:cNvSpPr>
          <p:nvPr/>
        </p:nvSpPr>
        <p:spPr bwMode="auto">
          <a:xfrm>
            <a:off x="1068644" y="1125539"/>
            <a:ext cx="7006712" cy="107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sz="2800" dirty="0">
                <a:latin typeface="Comic Sans MS" pitchFamily="66" charset="0"/>
              </a:rPr>
              <a:t>Dopo la sintesi di </a:t>
            </a:r>
            <a:r>
              <a:rPr lang="it-IT" sz="2800" dirty="0" err="1">
                <a:latin typeface="Comic Sans MS" pitchFamily="66" charset="0"/>
              </a:rPr>
              <a:t>ca</a:t>
            </a:r>
            <a:r>
              <a:rPr lang="it-IT" sz="2800" dirty="0">
                <a:latin typeface="Comic Sans MS" pitchFamily="66" charset="0"/>
              </a:rPr>
              <a:t>. 25-30 nucleotidi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it-IT" sz="2800" dirty="0">
                <a:latin typeface="Comic Sans MS" pitchFamily="66" charset="0"/>
              </a:rPr>
              <a:t>viene aggiunta una </a:t>
            </a:r>
            <a:r>
              <a:rPr lang="it-IT" sz="2800" dirty="0" err="1">
                <a:solidFill>
                  <a:srgbClr val="C00000"/>
                </a:solidFill>
                <a:latin typeface="Comic Sans MS" pitchFamily="66" charset="0"/>
              </a:rPr>
              <a:t>guanosina</a:t>
            </a:r>
            <a:r>
              <a:rPr lang="it-IT" sz="2800" dirty="0">
                <a:solidFill>
                  <a:srgbClr val="C00000"/>
                </a:solidFill>
                <a:latin typeface="Comic Sans MS" pitchFamily="66" charset="0"/>
              </a:rPr>
              <a:t> modificata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2800" dirty="0">
              <a:latin typeface="Comic Sans M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2800" dirty="0">
              <a:latin typeface="Comic Sans M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2800" dirty="0">
              <a:latin typeface="Comic Sans M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2800" dirty="0">
              <a:latin typeface="Comic Sans M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2800" dirty="0">
              <a:latin typeface="Comic Sans M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2800" dirty="0">
              <a:latin typeface="Comic Sans M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2800" dirty="0">
              <a:latin typeface="Comic Sans M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2800" dirty="0">
              <a:latin typeface="Comic Sans M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2800" dirty="0">
              <a:latin typeface="Comic Sans M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2800" dirty="0">
              <a:latin typeface="Comic Sans M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2800" dirty="0">
              <a:latin typeface="Comic Sans MS" pitchFamily="66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it-IT" sz="2800" dirty="0">
              <a:latin typeface="Comic Sans MS" pitchFamily="66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659385"/>
            <a:ext cx="6480720" cy="393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figure 6-2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99363"/>
            <a:ext cx="4048992" cy="580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860032" y="1772816"/>
            <a:ext cx="4283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it-IT" sz="2800" dirty="0">
                <a:solidFill>
                  <a:prstClr val="black"/>
                </a:solidFill>
                <a:latin typeface="Comic Sans MS" pitchFamily="66" charset="0"/>
              </a:rPr>
              <a:t>Un enzima aggiunge una </a:t>
            </a:r>
            <a:r>
              <a:rPr lang="it-IT" sz="2800" dirty="0" err="1">
                <a:solidFill>
                  <a:prstClr val="black"/>
                </a:solidFill>
                <a:latin typeface="Comic Sans MS" pitchFamily="66" charset="0"/>
              </a:rPr>
              <a:t>guanosina</a:t>
            </a:r>
            <a:r>
              <a:rPr lang="it-IT" sz="2800" dirty="0">
                <a:solidFill>
                  <a:prstClr val="black"/>
                </a:solidFill>
                <a:latin typeface="Comic Sans MS" pitchFamily="66" charset="0"/>
              </a:rPr>
              <a:t> modificata</a:t>
            </a:r>
          </a:p>
          <a:p>
            <a:pPr lvl="0">
              <a:lnSpc>
                <a:spcPct val="90000"/>
              </a:lnSpc>
            </a:pPr>
            <a:r>
              <a:rPr lang="it-IT" sz="2800" dirty="0">
                <a:solidFill>
                  <a:prstClr val="black"/>
                </a:solidFill>
                <a:latin typeface="Comic Sans MS" pitchFamily="66" charset="0"/>
              </a:rPr>
              <a:t>(</a:t>
            </a:r>
            <a:r>
              <a:rPr lang="it-IT" sz="2800" dirty="0" err="1">
                <a:solidFill>
                  <a:srgbClr val="0070C0"/>
                </a:solidFill>
                <a:latin typeface="Comic Sans MS" pitchFamily="66" charset="0"/>
              </a:rPr>
              <a:t>metil-guanosina</a:t>
            </a:r>
            <a:r>
              <a:rPr lang="it-IT" sz="2800" dirty="0">
                <a:latin typeface="Comic Sans MS" pitchFamily="66" charset="0"/>
              </a:rPr>
              <a:t>) </a:t>
            </a:r>
            <a:r>
              <a:rPr lang="it-IT" sz="2800" dirty="0">
                <a:solidFill>
                  <a:prstClr val="black"/>
                </a:solidFill>
                <a:latin typeface="Comic Sans MS" pitchFamily="66" charset="0"/>
              </a:rPr>
              <a:t>mediante un legame insolito </a:t>
            </a:r>
            <a:r>
              <a:rPr lang="it-IT" sz="2800" dirty="0">
                <a:solidFill>
                  <a:srgbClr val="C0504D"/>
                </a:solidFill>
                <a:latin typeface="Comic Sans MS" pitchFamily="66" charset="0"/>
              </a:rPr>
              <a:t>5’ – 5’</a:t>
            </a:r>
            <a:r>
              <a:rPr lang="it-IT" sz="2800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33400" y="74712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b="1" kern="0">
                <a:solidFill>
                  <a:srgbClr val="FF0000"/>
                </a:solidFill>
                <a:latin typeface="Comic Sans MS" pitchFamily="66" charset="0"/>
              </a:rPr>
              <a:t>Cap (cappuccio) al 5’</a:t>
            </a:r>
            <a:endParaRPr lang="it-IT" b="1" kern="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1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 6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260717" cy="491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909820" y="6144084"/>
            <a:ext cx="31097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100" dirty="0">
                <a:latin typeface="Arial" charset="0"/>
              </a:rPr>
              <a:t>Figure 6-5 </a:t>
            </a:r>
            <a:r>
              <a:rPr lang="en-US" altLang="it-IT" sz="1100" i="1" dirty="0">
                <a:latin typeface="Arial" charset="0"/>
              </a:rPr>
              <a:t> Molecular Biology of the Cell</a:t>
            </a:r>
            <a:r>
              <a:rPr lang="en-US" altLang="it-IT" sz="1100" dirty="0">
                <a:latin typeface="Arial" charset="0"/>
              </a:rPr>
              <a:t> (© Garland Science 2008)</a:t>
            </a:r>
          </a:p>
        </p:txBody>
      </p:sp>
      <p:pic>
        <p:nvPicPr>
          <p:cNvPr id="7173" name="Picture 5" descr="Risultati immagini per ribose and deoxyribo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3" y="1003059"/>
            <a:ext cx="3960440" cy="264029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3" y="3765400"/>
            <a:ext cx="38100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73227" y="245839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DNA vs RNA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96200" cy="762000"/>
          </a:xfrm>
        </p:spPr>
        <p:txBody>
          <a:bodyPr/>
          <a:lstStyle/>
          <a:p>
            <a:pPr eaLnBrk="1" hangingPunct="1"/>
            <a:r>
              <a:rPr lang="it-IT" sz="4000" b="1" dirty="0">
                <a:solidFill>
                  <a:srgbClr val="FF0000"/>
                </a:solidFill>
                <a:latin typeface="Comic Sans MS" pitchFamily="66" charset="0"/>
              </a:rPr>
              <a:t>Coda di </a:t>
            </a:r>
            <a:r>
              <a:rPr lang="it-IT" sz="4000" b="1" dirty="0" err="1">
                <a:solidFill>
                  <a:srgbClr val="FF0000"/>
                </a:solidFill>
                <a:latin typeface="Comic Sans MS" pitchFamily="66" charset="0"/>
              </a:rPr>
              <a:t>Poly</a:t>
            </a:r>
            <a:r>
              <a:rPr lang="it-IT" sz="4000" b="1" dirty="0">
                <a:solidFill>
                  <a:srgbClr val="FF0000"/>
                </a:solidFill>
                <a:latin typeface="Comic Sans MS" pitchFamily="66" charset="0"/>
              </a:rPr>
              <a:t>(A)</a:t>
            </a:r>
            <a:endParaRPr lang="it-IT" b="1" dirty="0">
              <a:solidFill>
                <a:srgbClr val="CC3300"/>
              </a:solidFill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00808"/>
            <a:ext cx="8077200" cy="3421360"/>
          </a:xfrm>
        </p:spPr>
        <p:txBody>
          <a:bodyPr/>
          <a:lstStyle/>
          <a:p>
            <a:pPr algn="just" eaLnBrk="1" hangingPunct="1"/>
            <a:r>
              <a:rPr lang="it-IT" sz="2800" dirty="0">
                <a:latin typeface="Comic Sans MS" pitchFamily="66" charset="0"/>
              </a:rPr>
              <a:t>Consiste nell’aggiunta all’estremità 3’ di una coda di Adenosine di lunghezza variabile </a:t>
            </a:r>
            <a:br>
              <a:rPr lang="it-IT" dirty="0">
                <a:latin typeface="Comic Sans MS" pitchFamily="66" charset="0"/>
              </a:rPr>
            </a:br>
            <a:r>
              <a:rPr lang="it-IT" sz="2800" dirty="0">
                <a:latin typeface="Comic Sans MS" pitchFamily="66" charset="0"/>
              </a:rPr>
              <a:t>(50-250 nucleotidi)</a:t>
            </a:r>
          </a:p>
          <a:p>
            <a:pPr algn="just" eaLnBrk="1" hangingPunct="1"/>
            <a:r>
              <a:rPr lang="it-IT" sz="2800" dirty="0">
                <a:latin typeface="Comic Sans MS" pitchFamily="66" charset="0"/>
              </a:rPr>
              <a:t>La coda viene aggiunta dall’enzima </a:t>
            </a:r>
            <a:r>
              <a:rPr lang="it-IT" sz="2800" b="1" dirty="0" err="1">
                <a:solidFill>
                  <a:schemeClr val="accent2"/>
                </a:solidFill>
                <a:latin typeface="Comic Sans MS" pitchFamily="66" charset="0"/>
              </a:rPr>
              <a:t>poly</a:t>
            </a:r>
            <a:r>
              <a:rPr lang="it-IT" sz="2800" b="1" dirty="0">
                <a:solidFill>
                  <a:schemeClr val="accent2"/>
                </a:solidFill>
                <a:latin typeface="Comic Sans MS" pitchFamily="66" charset="0"/>
              </a:rPr>
              <a:t>(A) polimerasi</a:t>
            </a:r>
            <a:r>
              <a:rPr lang="it-IT" sz="28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it-IT" sz="2800" dirty="0">
                <a:latin typeface="Comic Sans MS" pitchFamily="66" charset="0"/>
              </a:rPr>
              <a:t>dopo che una serie di fattori ha riconosciuto uno specifico segnale sull’</a:t>
            </a:r>
            <a:r>
              <a:rPr lang="it-IT" sz="2800" dirty="0" err="1">
                <a:latin typeface="Comic Sans MS" pitchFamily="66" charset="0"/>
              </a:rPr>
              <a:t>mRNA</a:t>
            </a:r>
            <a:r>
              <a:rPr lang="it-IT" sz="2800" dirty="0">
                <a:latin typeface="Comic Sans MS" pitchFamily="66" charset="0"/>
              </a:rPr>
              <a:t> e tagliato l’</a:t>
            </a:r>
            <a:r>
              <a:rPr lang="it-IT" sz="2800" dirty="0" err="1">
                <a:latin typeface="Comic Sans MS" pitchFamily="66" charset="0"/>
              </a:rPr>
              <a:t>mRNA</a:t>
            </a:r>
            <a:r>
              <a:rPr lang="it-IT" sz="2800" dirty="0">
                <a:latin typeface="Comic Sans MS" pitchFamily="66" charset="0"/>
              </a:rPr>
              <a:t> a valle di tale segnale </a:t>
            </a:r>
          </a:p>
        </p:txBody>
      </p:sp>
    </p:spTree>
    <p:extLst>
      <p:ext uri="{BB962C8B-B14F-4D97-AF65-F5344CB8AC3E}">
        <p14:creationId xmlns:p14="http://schemas.microsoft.com/office/powerpoint/2010/main" val="31928023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1" name="Object 2">
            <a:extLst>
              <a:ext uri="{FF2B5EF4-FFF2-40B4-BE49-F238E27FC236}">
                <a16:creationId xmlns:a16="http://schemas.microsoft.com/office/drawing/2014/main" id="{4C050435-6374-4F79-9834-3B196F9EB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0"/>
          <a:ext cx="678973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1" name="Image" r:id="rId4" imgW="7548182" imgH="7624426" progId="Photoshop.Image.5">
                  <p:embed/>
                </p:oleObj>
              </mc:Choice>
              <mc:Fallback>
                <p:oleObj name="Image" r:id="rId4" imgW="7548182" imgH="7624426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0"/>
                        <a:ext cx="678973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696200" cy="762000"/>
          </a:xfrm>
        </p:spPr>
        <p:txBody>
          <a:bodyPr/>
          <a:lstStyle/>
          <a:p>
            <a:pPr eaLnBrk="1" hangingPunct="1"/>
            <a:r>
              <a:rPr lang="it-IT" sz="4400" b="1" dirty="0" err="1">
                <a:solidFill>
                  <a:srgbClr val="FF0000"/>
                </a:solidFill>
                <a:latin typeface="Comic Sans MS" pitchFamily="66" charset="0"/>
              </a:rPr>
              <a:t>Splicing</a:t>
            </a:r>
            <a:endParaRPr lang="it-IT" sz="4400" b="1" dirty="0">
              <a:solidFill>
                <a:srgbClr val="CC3300"/>
              </a:solidFill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867400"/>
          </a:xfrm>
        </p:spPr>
        <p:txBody>
          <a:bodyPr/>
          <a:lstStyle/>
          <a:p>
            <a:pPr eaLnBrk="1" hangingPunct="1"/>
            <a:r>
              <a:rPr lang="it-IT" sz="2400" dirty="0">
                <a:latin typeface="Comic Sans MS" pitchFamily="66" charset="0"/>
              </a:rPr>
              <a:t>L’RNA appena trascritto contiene gli introni, cioè sequenze che non portano l’informazione per una proteina e che non saranno tradotte</a:t>
            </a:r>
          </a:p>
          <a:p>
            <a:pPr eaLnBrk="1" hangingPunct="1"/>
            <a:r>
              <a:rPr lang="it-IT" sz="2400" dirty="0">
                <a:latin typeface="Comic Sans MS" pitchFamily="66" charset="0"/>
              </a:rPr>
              <a:t>Queste sequenze vengono rimosse prima che l’RNA passi nel citoplasma (splicing)</a:t>
            </a:r>
          </a:p>
          <a:p>
            <a:pPr eaLnBrk="1" hangingPunct="1"/>
            <a:endParaRPr lang="it-IT" sz="2400" dirty="0">
              <a:latin typeface="Comic Sans MS" pitchFamily="66" charset="0"/>
            </a:endParaRPr>
          </a:p>
          <a:p>
            <a:pPr eaLnBrk="1" hangingPunct="1"/>
            <a:endParaRPr lang="it-IT" sz="2400" dirty="0">
              <a:latin typeface="Comic Sans MS" pitchFamily="66" charset="0"/>
            </a:endParaRPr>
          </a:p>
          <a:p>
            <a:pPr eaLnBrk="1" hangingPunct="1"/>
            <a:endParaRPr lang="it-IT" sz="2400" dirty="0">
              <a:latin typeface="Comic Sans MS" pitchFamily="66" charset="0"/>
            </a:endParaRPr>
          </a:p>
          <a:p>
            <a:pPr eaLnBrk="1" hangingPunct="1"/>
            <a:endParaRPr lang="it-IT" sz="2400" dirty="0">
              <a:latin typeface="Comic Sans MS" pitchFamily="66" charset="0"/>
            </a:endParaRPr>
          </a:p>
          <a:p>
            <a:pPr eaLnBrk="1" hangingPunct="1"/>
            <a:endParaRPr lang="it-IT" sz="2400" dirty="0">
              <a:latin typeface="Comic Sans MS" pitchFamily="66" charset="0"/>
            </a:endParaRPr>
          </a:p>
          <a:p>
            <a:pPr eaLnBrk="1" hangingPunct="1"/>
            <a:endParaRPr lang="it-IT" sz="2400" dirty="0">
              <a:latin typeface="Comic Sans MS" pitchFamily="66" charset="0"/>
            </a:endParaRPr>
          </a:p>
          <a:p>
            <a:pPr eaLnBrk="1" hangingPunct="1"/>
            <a:endParaRPr lang="it-IT" sz="2400" dirty="0">
              <a:latin typeface="Comic Sans MS" pitchFamily="66" charset="0"/>
            </a:endParaRPr>
          </a:p>
          <a:p>
            <a:pPr eaLnBrk="1" hangingPunct="1"/>
            <a:endParaRPr lang="it-IT" sz="2400" dirty="0">
              <a:latin typeface="Comic Sans MS" pitchFamily="66" charset="0"/>
            </a:endParaRPr>
          </a:p>
          <a:p>
            <a:pPr eaLnBrk="1" hangingPunct="1"/>
            <a:endParaRPr lang="it-IT" sz="2400" dirty="0">
              <a:latin typeface="Comic Sans MS" pitchFamily="66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C9047CF-DD30-45F2-8925-9C054A0AECB8}"/>
              </a:ext>
            </a:extLst>
          </p:cNvPr>
          <p:cNvSpPr/>
          <p:nvPr/>
        </p:nvSpPr>
        <p:spPr bwMode="auto">
          <a:xfrm>
            <a:off x="685800" y="3282068"/>
            <a:ext cx="7620000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C2A3431-4802-4BBF-8425-7998537C273D}"/>
              </a:ext>
            </a:extLst>
          </p:cNvPr>
          <p:cNvSpPr/>
          <p:nvPr/>
        </p:nvSpPr>
        <p:spPr bwMode="auto">
          <a:xfrm>
            <a:off x="2306941" y="3282068"/>
            <a:ext cx="2209800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C3E1FFE-A523-4B19-8E10-B1C12489C996}"/>
              </a:ext>
            </a:extLst>
          </p:cNvPr>
          <p:cNvSpPr/>
          <p:nvPr/>
        </p:nvSpPr>
        <p:spPr bwMode="auto">
          <a:xfrm>
            <a:off x="5875438" y="3282068"/>
            <a:ext cx="1143000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B59A418-1F21-4EF4-9AD4-2BB085A909EE}"/>
              </a:ext>
            </a:extLst>
          </p:cNvPr>
          <p:cNvSpPr/>
          <p:nvPr/>
        </p:nvSpPr>
        <p:spPr bwMode="auto">
          <a:xfrm>
            <a:off x="1790700" y="4377954"/>
            <a:ext cx="1621141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E8A3899-7F8D-45BA-B1E7-D653D8E9D853}"/>
              </a:ext>
            </a:extLst>
          </p:cNvPr>
          <p:cNvSpPr/>
          <p:nvPr/>
        </p:nvSpPr>
        <p:spPr bwMode="auto">
          <a:xfrm>
            <a:off x="4114800" y="4380466"/>
            <a:ext cx="1358698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B2D6DF2-741C-4BB2-9494-78F35A5F6E75}"/>
              </a:ext>
            </a:extLst>
          </p:cNvPr>
          <p:cNvSpPr/>
          <p:nvPr/>
        </p:nvSpPr>
        <p:spPr bwMode="auto">
          <a:xfrm>
            <a:off x="6172200" y="4377954"/>
            <a:ext cx="1287362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155EF3F6-BED1-40CC-8365-2ECB3EED47AA}"/>
              </a:ext>
            </a:extLst>
          </p:cNvPr>
          <p:cNvSpPr/>
          <p:nvPr/>
        </p:nvSpPr>
        <p:spPr bwMode="auto">
          <a:xfrm>
            <a:off x="2472724" y="5483888"/>
            <a:ext cx="1621141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2DEC21EC-4941-4BC8-920B-676722276063}"/>
              </a:ext>
            </a:extLst>
          </p:cNvPr>
          <p:cNvSpPr/>
          <p:nvPr/>
        </p:nvSpPr>
        <p:spPr bwMode="auto">
          <a:xfrm>
            <a:off x="4087167" y="5486400"/>
            <a:ext cx="1358698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FE7269A-7C2F-46DC-A963-D755D4CAF659}"/>
              </a:ext>
            </a:extLst>
          </p:cNvPr>
          <p:cNvSpPr/>
          <p:nvPr/>
        </p:nvSpPr>
        <p:spPr bwMode="auto">
          <a:xfrm>
            <a:off x="5445865" y="5483888"/>
            <a:ext cx="1287362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59CE5D9-BACF-46F9-AA22-1CD6D4E8D4C2}"/>
              </a:ext>
            </a:extLst>
          </p:cNvPr>
          <p:cNvCxnSpPr/>
          <p:nvPr/>
        </p:nvCxnSpPr>
        <p:spPr bwMode="auto">
          <a:xfrm>
            <a:off x="685800" y="3586868"/>
            <a:ext cx="1104900" cy="7910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647AEA7D-9207-4F2A-A1A8-67708E138A4E}"/>
              </a:ext>
            </a:extLst>
          </p:cNvPr>
          <p:cNvCxnSpPr>
            <a:cxnSpLocks/>
          </p:cNvCxnSpPr>
          <p:nvPr/>
        </p:nvCxnSpPr>
        <p:spPr bwMode="auto">
          <a:xfrm>
            <a:off x="2306941" y="3586868"/>
            <a:ext cx="1109157" cy="7910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6E17AD82-33E8-41F3-B2A3-046A5BFFE93E}"/>
              </a:ext>
            </a:extLst>
          </p:cNvPr>
          <p:cNvCxnSpPr>
            <a:cxnSpLocks/>
          </p:cNvCxnSpPr>
          <p:nvPr/>
        </p:nvCxnSpPr>
        <p:spPr bwMode="auto">
          <a:xfrm flipH="1">
            <a:off x="4119057" y="3597249"/>
            <a:ext cx="407648" cy="7882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34EF99BB-E1A4-4A5F-ACF9-714B833F9E76}"/>
              </a:ext>
            </a:extLst>
          </p:cNvPr>
          <p:cNvCxnSpPr>
            <a:cxnSpLocks/>
          </p:cNvCxnSpPr>
          <p:nvPr/>
        </p:nvCxnSpPr>
        <p:spPr bwMode="auto">
          <a:xfrm flipH="1">
            <a:off x="5473498" y="3597249"/>
            <a:ext cx="401940" cy="778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390C0BD2-15F8-4A83-BDA9-BAF74D3F71CF}"/>
              </a:ext>
            </a:extLst>
          </p:cNvPr>
          <p:cNvCxnSpPr>
            <a:cxnSpLocks/>
          </p:cNvCxnSpPr>
          <p:nvPr/>
        </p:nvCxnSpPr>
        <p:spPr bwMode="auto">
          <a:xfrm flipH="1">
            <a:off x="6172200" y="3607297"/>
            <a:ext cx="833259" cy="778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D470ABBD-7E2C-4942-905E-8A7B628FCB73}"/>
              </a:ext>
            </a:extLst>
          </p:cNvPr>
          <p:cNvCxnSpPr>
            <a:cxnSpLocks/>
          </p:cNvCxnSpPr>
          <p:nvPr/>
        </p:nvCxnSpPr>
        <p:spPr bwMode="auto">
          <a:xfrm flipH="1">
            <a:off x="7474306" y="3607297"/>
            <a:ext cx="833259" cy="778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705ADAE6-1BA3-4DDA-AA3B-83B8E4B3D649}"/>
              </a:ext>
            </a:extLst>
          </p:cNvPr>
          <p:cNvGrpSpPr/>
          <p:nvPr/>
        </p:nvGrpSpPr>
        <p:grpSpPr>
          <a:xfrm>
            <a:off x="1900816" y="914401"/>
            <a:ext cx="6496058" cy="5736522"/>
            <a:chOff x="1905000" y="1331207"/>
            <a:chExt cx="5999693" cy="5298193"/>
          </a:xfrm>
        </p:grpSpPr>
        <p:pic>
          <p:nvPicPr>
            <p:cNvPr id="4" name="Picture 2" descr="image2">
              <a:extLst>
                <a:ext uri="{FF2B5EF4-FFF2-40B4-BE49-F238E27FC236}">
                  <a16:creationId xmlns:a16="http://schemas.microsoft.com/office/drawing/2014/main" id="{1EB67379-C996-421A-85F6-89F53642A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1"/>
            <a:stretch/>
          </p:blipFill>
          <p:spPr bwMode="auto">
            <a:xfrm>
              <a:off x="1905000" y="1331207"/>
              <a:ext cx="5867400" cy="5298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86031A9-ECF9-4CB7-BF53-20524B3567B9}"/>
                </a:ext>
              </a:extLst>
            </p:cNvPr>
            <p:cNvSpPr/>
            <p:nvPr/>
          </p:nvSpPr>
          <p:spPr bwMode="auto">
            <a:xfrm>
              <a:off x="5771093" y="5257800"/>
              <a:ext cx="2133600" cy="1295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E74C0CAB-F884-478A-ABA1-1E96E0FC31C9}"/>
              </a:ext>
            </a:extLst>
          </p:cNvPr>
          <p:cNvSpPr/>
          <p:nvPr/>
        </p:nvSpPr>
        <p:spPr>
          <a:xfrm>
            <a:off x="0" y="152400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dirty="0">
                <a:latin typeface="Comic Sans MS" pitchFamily="66" charset="0"/>
              </a:rPr>
              <a:t>Lo splicing avviene mediante l’utilizzo di particolari </a:t>
            </a:r>
            <a:r>
              <a:rPr lang="it-IT" altLang="it-IT" dirty="0">
                <a:latin typeface="Comic Sans MS" pitchFamily="66" charset="0"/>
              </a:rPr>
              <a:t>complessi </a:t>
            </a:r>
            <a:r>
              <a:rPr lang="it-IT" dirty="0">
                <a:latin typeface="Comic Sans MS" pitchFamily="66" charset="0"/>
              </a:rPr>
              <a:t>proteine/RNA </a:t>
            </a:r>
            <a:r>
              <a:rPr lang="it-IT" altLang="it-IT" dirty="0">
                <a:latin typeface="Comic Sans MS" pitchFamily="66" charset="0"/>
              </a:rPr>
              <a:t>(</a:t>
            </a:r>
            <a:r>
              <a:rPr lang="it-IT" altLang="it-IT" dirty="0" err="1">
                <a:solidFill>
                  <a:srgbClr val="CC3300"/>
                </a:solidFill>
                <a:latin typeface="Comic Sans MS" pitchFamily="66" charset="0"/>
              </a:rPr>
              <a:t>snRNP</a:t>
            </a:r>
            <a:r>
              <a:rPr lang="it-IT" altLang="it-IT" dirty="0">
                <a:solidFill>
                  <a:srgbClr val="CC3300"/>
                </a:solidFill>
                <a:latin typeface="Comic Sans MS" pitchFamily="66" charset="0"/>
              </a:rPr>
              <a:t> U1, U2, U4, U5 e U6</a:t>
            </a:r>
            <a:r>
              <a:rPr lang="it-IT" altLang="it-IT" dirty="0">
                <a:latin typeface="Comic Sans MS" pitchFamily="66" charset="0"/>
              </a:rPr>
              <a:t>) </a:t>
            </a:r>
            <a:r>
              <a:rPr lang="it-IT" dirty="0">
                <a:latin typeface="Comic Sans MS" pitchFamily="66" charset="0"/>
              </a:rPr>
              <a:t>che riconoscono i siti di taglio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15677B-2996-4141-B083-69A1382017DC}"/>
              </a:ext>
            </a:extLst>
          </p:cNvPr>
          <p:cNvSpPr txBox="1"/>
          <p:nvPr/>
        </p:nvSpPr>
        <p:spPr>
          <a:xfrm>
            <a:off x="3048000" y="1981200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+mj-lt"/>
              </a:rPr>
              <a:t>GU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043D8C-030E-44DB-BDA2-1AB74ABF12A3}"/>
              </a:ext>
            </a:extLst>
          </p:cNvPr>
          <p:cNvSpPr txBox="1"/>
          <p:nvPr/>
        </p:nvSpPr>
        <p:spPr>
          <a:xfrm>
            <a:off x="5735117" y="1981200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+mj-lt"/>
              </a:rPr>
              <a:t>AG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649C6C-2A98-4DAD-8C62-DA84F07B41E4}"/>
              </a:ext>
            </a:extLst>
          </p:cNvPr>
          <p:cNvSpPr txBox="1"/>
          <p:nvPr/>
        </p:nvSpPr>
        <p:spPr>
          <a:xfrm>
            <a:off x="1404526" y="3540160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omic Sans MS" pitchFamily="66" charset="0"/>
              </a:rPr>
              <a:t>laccio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E96B5ACD-DED5-41F3-A6C2-F5845AD1F046}"/>
              </a:ext>
            </a:extLst>
          </p:cNvPr>
          <p:cNvCxnSpPr/>
          <p:nvPr/>
        </p:nvCxnSpPr>
        <p:spPr bwMode="auto">
          <a:xfrm flipV="1">
            <a:off x="2438400" y="3770993"/>
            <a:ext cx="894293" cy="116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696200" cy="762000"/>
          </a:xfrm>
        </p:spPr>
        <p:txBody>
          <a:bodyPr/>
          <a:lstStyle/>
          <a:p>
            <a:pPr eaLnBrk="1" hangingPunct="1"/>
            <a:r>
              <a:rPr lang="it-IT" sz="4400" b="1" dirty="0">
                <a:solidFill>
                  <a:srgbClr val="FF0000"/>
                </a:solidFill>
                <a:latin typeface="Comic Sans MS" pitchFamily="66" charset="0"/>
              </a:rPr>
              <a:t>Splicing alternativo</a:t>
            </a:r>
            <a:endParaRPr lang="it-IT" sz="4400" b="1" dirty="0">
              <a:solidFill>
                <a:srgbClr val="CC33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C9047CF-DD30-45F2-8925-9C054A0AECB8}"/>
              </a:ext>
            </a:extLst>
          </p:cNvPr>
          <p:cNvSpPr/>
          <p:nvPr/>
        </p:nvSpPr>
        <p:spPr bwMode="auto">
          <a:xfrm>
            <a:off x="685800" y="1836755"/>
            <a:ext cx="7620000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C2A3431-4802-4BBF-8425-7998537C273D}"/>
              </a:ext>
            </a:extLst>
          </p:cNvPr>
          <p:cNvSpPr/>
          <p:nvPr/>
        </p:nvSpPr>
        <p:spPr bwMode="auto">
          <a:xfrm>
            <a:off x="2306941" y="1836755"/>
            <a:ext cx="2209800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C3E1FFE-A523-4B19-8E10-B1C12489C996}"/>
              </a:ext>
            </a:extLst>
          </p:cNvPr>
          <p:cNvSpPr/>
          <p:nvPr/>
        </p:nvSpPr>
        <p:spPr bwMode="auto">
          <a:xfrm>
            <a:off x="5875438" y="1836755"/>
            <a:ext cx="1143000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B59A418-1F21-4EF4-9AD4-2BB085A909EE}"/>
              </a:ext>
            </a:extLst>
          </p:cNvPr>
          <p:cNvSpPr/>
          <p:nvPr/>
        </p:nvSpPr>
        <p:spPr bwMode="auto">
          <a:xfrm>
            <a:off x="1084760" y="3807488"/>
            <a:ext cx="1621141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E8A3899-7F8D-45BA-B1E7-D653D8E9D853}"/>
              </a:ext>
            </a:extLst>
          </p:cNvPr>
          <p:cNvSpPr/>
          <p:nvPr/>
        </p:nvSpPr>
        <p:spPr bwMode="auto">
          <a:xfrm>
            <a:off x="3408860" y="3810000"/>
            <a:ext cx="1358698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B2D6DF2-741C-4BB2-9494-78F35A5F6E75}"/>
              </a:ext>
            </a:extLst>
          </p:cNvPr>
          <p:cNvSpPr/>
          <p:nvPr/>
        </p:nvSpPr>
        <p:spPr bwMode="auto">
          <a:xfrm>
            <a:off x="5466260" y="3807488"/>
            <a:ext cx="1287362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F8B584D8-2473-44D1-BDCD-7DB7D0D90E59}"/>
              </a:ext>
            </a:extLst>
          </p:cNvPr>
          <p:cNvCxnSpPr/>
          <p:nvPr/>
        </p:nvCxnSpPr>
        <p:spPr bwMode="auto">
          <a:xfrm flipV="1">
            <a:off x="2306941" y="1303355"/>
            <a:ext cx="11049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301B89FC-3438-4008-8E03-EB5D93F0875E}"/>
              </a:ext>
            </a:extLst>
          </p:cNvPr>
          <p:cNvCxnSpPr/>
          <p:nvPr/>
        </p:nvCxnSpPr>
        <p:spPr bwMode="auto">
          <a:xfrm>
            <a:off x="3411841" y="1303355"/>
            <a:ext cx="110490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247668E7-2E88-4B58-BC51-0606E7A8BC88}"/>
              </a:ext>
            </a:extLst>
          </p:cNvPr>
          <p:cNvCxnSpPr>
            <a:cxnSpLocks/>
          </p:cNvCxnSpPr>
          <p:nvPr/>
        </p:nvCxnSpPr>
        <p:spPr bwMode="auto">
          <a:xfrm flipV="1">
            <a:off x="5858820" y="1379555"/>
            <a:ext cx="588118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5D98119-B6C8-4780-A34F-0D6B10FC8D4E}"/>
              </a:ext>
            </a:extLst>
          </p:cNvPr>
          <p:cNvCxnSpPr>
            <a:cxnSpLocks/>
          </p:cNvCxnSpPr>
          <p:nvPr/>
        </p:nvCxnSpPr>
        <p:spPr bwMode="auto">
          <a:xfrm>
            <a:off x="6446938" y="1379555"/>
            <a:ext cx="5715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CE73124A-68C1-4751-99EF-E38C9A1C6F99}"/>
              </a:ext>
            </a:extLst>
          </p:cNvPr>
          <p:cNvCxnSpPr>
            <a:cxnSpLocks/>
          </p:cNvCxnSpPr>
          <p:nvPr/>
        </p:nvCxnSpPr>
        <p:spPr bwMode="auto">
          <a:xfrm>
            <a:off x="2306941" y="2141555"/>
            <a:ext cx="2281135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7F3D3EF8-3D0D-450D-A156-2F805DCCB814}"/>
              </a:ext>
            </a:extLst>
          </p:cNvPr>
          <p:cNvCxnSpPr>
            <a:cxnSpLocks/>
          </p:cNvCxnSpPr>
          <p:nvPr/>
        </p:nvCxnSpPr>
        <p:spPr bwMode="auto">
          <a:xfrm flipV="1">
            <a:off x="4601481" y="2141555"/>
            <a:ext cx="2416957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Rettangolo 34">
            <a:extLst>
              <a:ext uri="{FF2B5EF4-FFF2-40B4-BE49-F238E27FC236}">
                <a16:creationId xmlns:a16="http://schemas.microsoft.com/office/drawing/2014/main" id="{63AE126D-EE10-45B7-9C43-15814EC3925B}"/>
              </a:ext>
            </a:extLst>
          </p:cNvPr>
          <p:cNvSpPr/>
          <p:nvPr/>
        </p:nvSpPr>
        <p:spPr bwMode="auto">
          <a:xfrm>
            <a:off x="1084760" y="4511710"/>
            <a:ext cx="1621141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2611C76B-D7F7-4739-BABF-CFA1263635B0}"/>
              </a:ext>
            </a:extLst>
          </p:cNvPr>
          <p:cNvSpPr/>
          <p:nvPr/>
        </p:nvSpPr>
        <p:spPr bwMode="auto">
          <a:xfrm>
            <a:off x="5466260" y="4511710"/>
            <a:ext cx="1287362" cy="304800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484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gure 6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8600"/>
            <a:ext cx="8531225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52FEF750-C620-4A30-B032-5596A7E08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841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sz="4400" b="1" dirty="0" err="1">
                <a:solidFill>
                  <a:srgbClr val="FF0000"/>
                </a:solidFill>
                <a:latin typeface="Comic Sans MS" pitchFamily="66" charset="0"/>
              </a:rPr>
              <a:t>Splicing</a:t>
            </a:r>
            <a:r>
              <a:rPr lang="it-IT" sz="4400" b="1" dirty="0">
                <a:solidFill>
                  <a:srgbClr val="FF0000"/>
                </a:solidFill>
                <a:latin typeface="Comic Sans MS" pitchFamily="66" charset="0"/>
              </a:rPr>
              <a:t> alternativo</a:t>
            </a:r>
          </a:p>
        </p:txBody>
      </p:sp>
      <p:pic>
        <p:nvPicPr>
          <p:cNvPr id="7" name="Picture 2" descr="figure 6-27">
            <a:extLst>
              <a:ext uri="{FF2B5EF4-FFF2-40B4-BE49-F238E27FC236}">
                <a16:creationId xmlns:a16="http://schemas.microsoft.com/office/drawing/2014/main" id="{4873C903-5C96-4901-8211-D66C1A221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7579" r="29020" b="88488"/>
          <a:stretch/>
        </p:blipFill>
        <p:spPr bwMode="auto">
          <a:xfrm>
            <a:off x="945356" y="3163456"/>
            <a:ext cx="54149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416E87-6008-425E-B749-D5DB3297CE7F}"/>
              </a:ext>
            </a:extLst>
          </p:cNvPr>
          <p:cNvSpPr txBox="1"/>
          <p:nvPr/>
        </p:nvSpPr>
        <p:spPr>
          <a:xfrm>
            <a:off x="6360319" y="2987804"/>
            <a:ext cx="2157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+mj-lt"/>
              </a:rPr>
              <a:t>RNA primario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rna process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4"/>
          <a:stretch/>
        </p:blipFill>
        <p:spPr bwMode="auto">
          <a:xfrm>
            <a:off x="395536" y="1143000"/>
            <a:ext cx="8511756" cy="565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94F0DCB2-3BD0-43E7-86D8-34B04FA8A076}"/>
              </a:ext>
            </a:extLst>
          </p:cNvPr>
          <p:cNvSpPr/>
          <p:nvPr/>
        </p:nvSpPr>
        <p:spPr bwMode="auto">
          <a:xfrm>
            <a:off x="1020744" y="3332704"/>
            <a:ext cx="990600" cy="4572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BACBCE15-AC92-44D0-A2A6-9D2F83EC39B1}"/>
              </a:ext>
            </a:extLst>
          </p:cNvPr>
          <p:cNvSpPr/>
          <p:nvPr/>
        </p:nvSpPr>
        <p:spPr bwMode="auto">
          <a:xfrm>
            <a:off x="6705600" y="3992544"/>
            <a:ext cx="1828800" cy="4572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C9902A8-C700-4F8D-A889-C804F4D6D9B4}"/>
              </a:ext>
            </a:extLst>
          </p:cNvPr>
          <p:cNvSpPr/>
          <p:nvPr/>
        </p:nvSpPr>
        <p:spPr bwMode="auto">
          <a:xfrm>
            <a:off x="3634990" y="4114800"/>
            <a:ext cx="990600" cy="457200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9D86F5C3-0B2F-46E2-BEEA-127CFBA48D4B}"/>
              </a:ext>
            </a:extLst>
          </p:cNvPr>
          <p:cNvCxnSpPr/>
          <p:nvPr/>
        </p:nvCxnSpPr>
        <p:spPr bwMode="auto">
          <a:xfrm>
            <a:off x="2133600" y="6172200"/>
            <a:ext cx="3962400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4995CC3-A841-4688-BB67-2669ADC62AB6}"/>
              </a:ext>
            </a:extLst>
          </p:cNvPr>
          <p:cNvSpPr txBox="1"/>
          <p:nvPr/>
        </p:nvSpPr>
        <p:spPr>
          <a:xfrm>
            <a:off x="2582355" y="226929"/>
            <a:ext cx="4123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6"/>
                </a:solidFill>
                <a:latin typeface="Comic Sans MS" panose="030F0702030302020204" pitchFamily="66" charset="0"/>
              </a:rPr>
              <a:t>RIASSUMENDO…</a:t>
            </a:r>
          </a:p>
        </p:txBody>
      </p:sp>
    </p:spTree>
    <p:extLst>
      <p:ext uri="{BB962C8B-B14F-4D97-AF65-F5344CB8AC3E}">
        <p14:creationId xmlns:p14="http://schemas.microsoft.com/office/powerpoint/2010/main" val="9992842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D67EC79-B873-4CB1-A87D-2AF9DDCBC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672"/>
          <a:stretch/>
        </p:blipFill>
        <p:spPr>
          <a:xfrm>
            <a:off x="381000" y="2362200"/>
            <a:ext cx="8534400" cy="244792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A6D0D91B-4D2B-4A43-81AB-02B07A7831C0}"/>
              </a:ext>
            </a:extLst>
          </p:cNvPr>
          <p:cNvSpPr/>
          <p:nvPr/>
        </p:nvSpPr>
        <p:spPr>
          <a:xfrm>
            <a:off x="1295400" y="228600"/>
            <a:ext cx="670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Gli </a:t>
            </a:r>
            <a:r>
              <a:rPr lang="it-IT" sz="3600" dirty="0">
                <a:solidFill>
                  <a:srgbClr val="CC3300"/>
                </a:solidFill>
                <a:latin typeface="Comic Sans MS" panose="030F0702030302020204" pitchFamily="66" charset="0"/>
              </a:rPr>
              <a:t>rRNA</a:t>
            </a:r>
            <a:r>
              <a:rPr lang="it-IT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 si assemblano con proteine per costituire i ribosomi</a:t>
            </a:r>
            <a:endParaRPr lang="it-IT" sz="3600" dirty="0">
              <a:latin typeface="Comic Sans MS" panose="030F0702030302020204" pitchFamily="66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0A3C18E-0DF3-434F-AE6C-D58AF2FD22EA}"/>
              </a:ext>
            </a:extLst>
          </p:cNvPr>
          <p:cNvSpPr/>
          <p:nvPr/>
        </p:nvSpPr>
        <p:spPr>
          <a:xfrm>
            <a:off x="2743200" y="5189399"/>
            <a:ext cx="4312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CC3300"/>
                </a:solidFill>
                <a:latin typeface="Comic Sans MS" panose="030F0702030302020204" pitchFamily="66" charset="0"/>
              </a:rPr>
              <a:t>rRNA: 5S - 28S - 5,8S - 18S</a:t>
            </a:r>
            <a:endParaRPr lang="it-IT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F0C6D99-AE36-4D18-98AC-AA368C9CCB7E}"/>
              </a:ext>
            </a:extLst>
          </p:cNvPr>
          <p:cNvSpPr/>
          <p:nvPr/>
        </p:nvSpPr>
        <p:spPr>
          <a:xfrm>
            <a:off x="381000" y="6858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latin typeface="Comic Sans MS" panose="030F0702030302020204" pitchFamily="66" charset="0"/>
              </a:rPr>
              <a:t>I geni che codificano gli rRNA sono </a:t>
            </a:r>
          </a:p>
          <a:p>
            <a:r>
              <a:rPr lang="it-IT" sz="3200" dirty="0">
                <a:latin typeface="Comic Sans MS" panose="030F0702030302020204" pitchFamily="66" charset="0"/>
              </a:rPr>
              <a:t>presenti in copia multipla nel genoma di tutti gli organismi </a:t>
            </a:r>
          </a:p>
          <a:p>
            <a:r>
              <a:rPr lang="it-IT" sz="3200" dirty="0">
                <a:latin typeface="Comic Sans MS" panose="030F0702030302020204" pitchFamily="66" charset="0"/>
              </a:rPr>
              <a:t>(7 copie in E. coli – 200 copie nell’uomo)</a:t>
            </a:r>
          </a:p>
          <a:p>
            <a:endParaRPr lang="it-IT" sz="3200" dirty="0">
              <a:latin typeface="Comic Sans MS" panose="030F0702030302020204" pitchFamily="66" charset="0"/>
            </a:endParaRPr>
          </a:p>
          <a:p>
            <a:r>
              <a:rPr lang="it-IT" sz="3200" dirty="0">
                <a:latin typeface="Comic Sans MS" panose="030F0702030302020204" pitchFamily="66" charset="0"/>
              </a:rPr>
              <a:t>Gli RNA 28S, 18S e 5,8S sono trascritti </a:t>
            </a:r>
          </a:p>
          <a:p>
            <a:r>
              <a:rPr lang="it-IT" sz="3200" dirty="0">
                <a:latin typeface="Comic Sans MS" panose="030F0702030302020204" pitchFamily="66" charset="0"/>
              </a:rPr>
              <a:t>contemporaneamente sotto forma di un </a:t>
            </a:r>
          </a:p>
          <a:p>
            <a:r>
              <a:rPr lang="it-IT" sz="3200" dirty="0">
                <a:latin typeface="Comic Sans MS" panose="030F0702030302020204" pitchFamily="66" charset="0"/>
              </a:rPr>
              <a:t>grande precursore (rRNA 45S)</a:t>
            </a:r>
          </a:p>
          <a:p>
            <a:r>
              <a:rPr lang="it-IT" sz="3200" dirty="0">
                <a:latin typeface="Comic Sans MS" panose="030F0702030302020204" pitchFamily="66" charset="0"/>
              </a:rPr>
              <a:t>dalla RNA polimerasi I </a:t>
            </a:r>
          </a:p>
        </p:txBody>
      </p:sp>
    </p:spTree>
    <p:extLst>
      <p:ext uri="{BB962C8B-B14F-4D97-AF65-F5344CB8AC3E}">
        <p14:creationId xmlns:p14="http://schemas.microsoft.com/office/powerpoint/2010/main" val="2499640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>
            <a:extLst>
              <a:ext uri="{FF2B5EF4-FFF2-40B4-BE49-F238E27FC236}">
                <a16:creationId xmlns:a16="http://schemas.microsoft.com/office/drawing/2014/main" id="{411E5E3A-053A-4E86-8E92-03D12826C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8"/>
          <a:stretch/>
        </p:blipFill>
        <p:spPr bwMode="auto">
          <a:xfrm>
            <a:off x="533400" y="874931"/>
            <a:ext cx="645795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 Box 4">
            <a:extLst>
              <a:ext uri="{FF2B5EF4-FFF2-40B4-BE49-F238E27FC236}">
                <a16:creationId xmlns:a16="http://schemas.microsoft.com/office/drawing/2014/main" id="{34B41A30-08C9-45BE-A6F5-7BFCAABB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868" y="1309906"/>
            <a:ext cx="22284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cluster di geni</a:t>
            </a:r>
          </a:p>
          <a:p>
            <a:pPr algn="ctr">
              <a:defRPr/>
            </a:pPr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charset="0"/>
              </a:rPr>
              <a:t>ripetuti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51D2C29-4841-4AC7-8ABD-6D5F268E4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79" y="228600"/>
            <a:ext cx="75392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600" dirty="0">
                <a:solidFill>
                  <a:srgbClr val="CC3300"/>
                </a:solidFill>
                <a:latin typeface="Comic Sans MS" panose="030F0702030302020204" pitchFamily="66" charset="0"/>
              </a:rPr>
              <a:t>Trascrizione dei geni per gli </a:t>
            </a:r>
            <a:r>
              <a:rPr lang="it-IT" altLang="ja-JP" sz="3600" dirty="0">
                <a:solidFill>
                  <a:srgbClr val="CC3300"/>
                </a:solidFill>
                <a:latin typeface="Comic Sans MS" panose="030F0702030302020204" pitchFamily="66" charset="0"/>
              </a:rPr>
              <a:t>rRNA</a:t>
            </a:r>
            <a:endParaRPr lang="it-IT" altLang="it-IT" sz="3600" dirty="0">
              <a:solidFill>
                <a:srgbClr val="CC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A7BF4E4-D616-48F6-B486-AE2FBE21C918}"/>
              </a:ext>
            </a:extLst>
          </p:cNvPr>
          <p:cNvSpPr/>
          <p:nvPr/>
        </p:nvSpPr>
        <p:spPr>
          <a:xfrm>
            <a:off x="6832115" y="2764909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gli rRNA non hanno né il </a:t>
            </a:r>
            <a:r>
              <a:rPr lang="it-IT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cap</a:t>
            </a:r>
            <a:r>
              <a:rPr lang="it-IT" dirty="0">
                <a:solidFill>
                  <a:srgbClr val="0070C0"/>
                </a:solidFill>
                <a:latin typeface="Comic Sans MS" panose="030F0702030302020204" pitchFamily="66" charset="0"/>
              </a:rPr>
              <a:t> né la coda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73227" y="245839"/>
            <a:ext cx="2334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DNA vs RNA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319573" y="1340768"/>
            <a:ext cx="3907308" cy="4523656"/>
            <a:chOff x="611560" y="1340768"/>
            <a:chExt cx="3907308" cy="4523656"/>
          </a:xfrm>
        </p:grpSpPr>
        <p:pic>
          <p:nvPicPr>
            <p:cNvPr id="173058" name="Picture 2" descr="Risultati immagini per SINGLE STRAND VS DOUBLE STRAND  struct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340768"/>
              <a:ext cx="3907308" cy="4523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2123728" y="3429000"/>
              <a:ext cx="1080120" cy="18722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73060" name="Picture 4" descr="Immagine correl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43"/>
          <a:stretch/>
        </p:blipFill>
        <p:spPr bwMode="auto">
          <a:xfrm>
            <a:off x="4788024" y="1340768"/>
            <a:ext cx="3960440" cy="248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4427984" y="1196752"/>
            <a:ext cx="0" cy="4968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062" name="Picture 6" descr="Immagine correlat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4339"/>
          <a:stretch/>
        </p:blipFill>
        <p:spPr bwMode="auto">
          <a:xfrm>
            <a:off x="5375213" y="4647032"/>
            <a:ext cx="2786062" cy="155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3776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4124" b="15491"/>
          <a:stretch/>
        </p:blipFill>
        <p:spPr bwMode="auto">
          <a:xfrm>
            <a:off x="2209800" y="1676400"/>
            <a:ext cx="590465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43000" y="230481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FF3300"/>
                </a:solidFill>
                <a:latin typeface="Comic Sans MS" panose="030F0702030302020204" pitchFamily="66" charset="0"/>
              </a:rPr>
              <a:t>La maturazione dei </a:t>
            </a:r>
            <a:r>
              <a:rPr lang="it-IT" sz="3600" dirty="0" err="1">
                <a:solidFill>
                  <a:schemeClr val="accent6"/>
                </a:solidFill>
                <a:latin typeface="Comic Sans MS" panose="030F0702030302020204" pitchFamily="66" charset="0"/>
              </a:rPr>
              <a:t>tRNA</a:t>
            </a:r>
            <a:endParaRPr lang="it-IT" sz="3600" dirty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3600" dirty="0">
                <a:solidFill>
                  <a:srgbClr val="FF3300"/>
                </a:solidFill>
                <a:latin typeface="Comic Sans MS" panose="030F0702030302020204" pitchFamily="66" charset="0"/>
              </a:rPr>
              <a:t>(transfer RNA)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D2B4F3-F3EC-4196-8A21-A1EB1FB7F7A4}"/>
              </a:ext>
            </a:extLst>
          </p:cNvPr>
          <p:cNvSpPr txBox="1"/>
          <p:nvPr/>
        </p:nvSpPr>
        <p:spPr>
          <a:xfrm>
            <a:off x="228600" y="1891481"/>
            <a:ext cx="21506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+mj-lt"/>
              <a:buAutoNum type="arabicPeriod"/>
            </a:pPr>
            <a:r>
              <a:rPr lang="it-IT" sz="2000" dirty="0">
                <a:latin typeface="Comic Sans MS" panose="030F0702030302020204" pitchFamily="66" charset="0"/>
              </a:rPr>
              <a:t> Rimozione della sequenza iniziale 5’</a:t>
            </a:r>
          </a:p>
          <a:p>
            <a:pPr marL="180975" indent="-180975">
              <a:buFont typeface="+mj-lt"/>
              <a:buAutoNum type="arabicPeriod"/>
            </a:pPr>
            <a:endParaRPr lang="it-IT" sz="2000" dirty="0">
              <a:latin typeface="Comic Sans MS" panose="030F0702030302020204" pitchFamily="66" charset="0"/>
            </a:endParaRPr>
          </a:p>
          <a:p>
            <a:pPr marL="180975" indent="-180975">
              <a:buFont typeface="+mj-lt"/>
              <a:buAutoNum type="arabicPeriod"/>
            </a:pPr>
            <a:r>
              <a:rPr lang="it-IT" sz="2000" dirty="0">
                <a:latin typeface="Comic Sans MS" panose="030F0702030302020204" pitchFamily="66" charset="0"/>
              </a:rPr>
              <a:t> Rimozione dell’introne dell’ansa</a:t>
            </a:r>
          </a:p>
          <a:p>
            <a:pPr marL="180975" indent="-180975">
              <a:buFont typeface="+mj-lt"/>
              <a:buAutoNum type="arabicPeriod"/>
            </a:pPr>
            <a:endParaRPr lang="it-IT" sz="2000" dirty="0">
              <a:latin typeface="Comic Sans MS" panose="030F0702030302020204" pitchFamily="66" charset="0"/>
            </a:endParaRPr>
          </a:p>
          <a:p>
            <a:pPr marL="180975" indent="-180975">
              <a:buFont typeface="+mj-lt"/>
              <a:buAutoNum type="arabicPeriod"/>
            </a:pPr>
            <a:r>
              <a:rPr lang="it-IT" sz="2000" dirty="0">
                <a:latin typeface="Comic Sans MS" panose="030F0702030302020204" pitchFamily="66" charset="0"/>
              </a:rPr>
              <a:t> Aggiunta di CCA all’estremità 3’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F0FF88A-27BF-42DE-8569-0B67CC313E54}"/>
              </a:ext>
            </a:extLst>
          </p:cNvPr>
          <p:cNvSpPr/>
          <p:nvPr/>
        </p:nvSpPr>
        <p:spPr bwMode="auto">
          <a:xfrm>
            <a:off x="2362200" y="2590800"/>
            <a:ext cx="914400" cy="228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1E2D1F4-A3FC-4297-84FA-6CBBCA200D77}"/>
              </a:ext>
            </a:extLst>
          </p:cNvPr>
          <p:cNvSpPr/>
          <p:nvPr/>
        </p:nvSpPr>
        <p:spPr bwMode="auto">
          <a:xfrm>
            <a:off x="2895600" y="4697075"/>
            <a:ext cx="914400" cy="7893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D1F633D-836C-4D6F-918E-19D6F2D888EF}"/>
              </a:ext>
            </a:extLst>
          </p:cNvPr>
          <p:cNvSpPr/>
          <p:nvPr/>
        </p:nvSpPr>
        <p:spPr bwMode="auto">
          <a:xfrm>
            <a:off x="4648200" y="1600200"/>
            <a:ext cx="914400" cy="7893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A7192F2-8C3D-4D75-86FB-40BD2254766C}"/>
              </a:ext>
            </a:extLst>
          </p:cNvPr>
          <p:cNvSpPr/>
          <p:nvPr/>
        </p:nvSpPr>
        <p:spPr bwMode="auto">
          <a:xfrm>
            <a:off x="2379298" y="1828800"/>
            <a:ext cx="1964101" cy="3949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AF653AE-D3FA-4A53-8596-A264F8FBF314}"/>
              </a:ext>
            </a:extLst>
          </p:cNvPr>
          <p:cNvSpPr txBox="1"/>
          <p:nvPr/>
        </p:nvSpPr>
        <p:spPr>
          <a:xfrm>
            <a:off x="3038824" y="1789211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C33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65FB0A0-35B6-432E-A237-13B5691E076E}"/>
              </a:ext>
            </a:extLst>
          </p:cNvPr>
          <p:cNvSpPr txBox="1"/>
          <p:nvPr/>
        </p:nvSpPr>
        <p:spPr>
          <a:xfrm>
            <a:off x="4648200" y="494853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C33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60010DF-D6A5-40E1-956F-8EFE0FDC55F8}"/>
              </a:ext>
            </a:extLst>
          </p:cNvPr>
          <p:cNvSpPr txBox="1"/>
          <p:nvPr/>
        </p:nvSpPr>
        <p:spPr>
          <a:xfrm>
            <a:off x="4666921" y="189315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C33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A689F68-1360-4173-AC8C-659C4804F332}"/>
              </a:ext>
            </a:extLst>
          </p:cNvPr>
          <p:cNvSpPr/>
          <p:nvPr/>
        </p:nvSpPr>
        <p:spPr>
          <a:xfrm>
            <a:off x="3507272" y="5647325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Pre-tRNA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2BFA7B5-AECE-4BD9-B7E5-531B8F019CF4}"/>
              </a:ext>
            </a:extLst>
          </p:cNvPr>
          <p:cNvSpPr/>
          <p:nvPr/>
        </p:nvSpPr>
        <p:spPr>
          <a:xfrm>
            <a:off x="6400800" y="5486400"/>
            <a:ext cx="1208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tRNA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maturo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695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08C49F59-7A23-4A83-BC62-31DDF98DD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ea typeface="ＭＳ Ｐゴシック" charset="0"/>
                <a:cs typeface="Arial"/>
              </a:rPr>
              <a:t>Nuovi</a:t>
            </a:r>
            <a:r>
              <a:rPr lang="en-US" dirty="0">
                <a:ea typeface="ＭＳ Ｐゴシック" charset="0"/>
                <a:cs typeface="Arial"/>
              </a:rPr>
              <a:t> </a:t>
            </a:r>
            <a:r>
              <a:rPr lang="en-US" dirty="0" err="1">
                <a:ea typeface="ＭＳ Ｐゴシック" charset="0"/>
                <a:cs typeface="Arial"/>
              </a:rPr>
              <a:t>Ruoli</a:t>
            </a:r>
            <a:r>
              <a:rPr lang="en-US" dirty="0">
                <a:ea typeface="ＭＳ Ｐゴシック" charset="0"/>
                <a:cs typeface="Arial"/>
              </a:rPr>
              <a:t> </a:t>
            </a:r>
            <a:r>
              <a:rPr lang="en-US" dirty="0" err="1">
                <a:ea typeface="ＭＳ Ｐゴシック" charset="0"/>
                <a:cs typeface="Arial"/>
              </a:rPr>
              <a:t>degli</a:t>
            </a:r>
            <a:r>
              <a:rPr lang="en-US" dirty="0">
                <a:ea typeface="ＭＳ Ｐゴシック" charset="0"/>
                <a:cs typeface="Arial"/>
              </a:rPr>
              <a:t> RNA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0323CB5E-8596-46C3-81F6-BD69B7788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 dirty="0">
                <a:solidFill>
                  <a:srgbClr val="FF2C05"/>
                </a:solidFill>
                <a:cs typeface="Arial" panose="020B0604020202020204" pitchFamily="34" charset="0"/>
              </a:rPr>
              <a:t>ncRNA (non coding RNA) – 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in </a:t>
            </a:r>
            <a:r>
              <a:rPr lang="en-US" altLang="it-IT" sz="2400" dirty="0" err="1">
                <a:solidFill>
                  <a:schemeClr val="accent2"/>
                </a:solidFill>
                <a:cs typeface="Arial" panose="020B0604020202020204" pitchFamily="34" charset="0"/>
              </a:rPr>
              <a:t>generale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accent2"/>
                </a:solidFill>
                <a:cs typeface="Arial" panose="020B0604020202020204" pitchFamily="34" charset="0"/>
              </a:rPr>
              <a:t>sono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 RNA </a:t>
            </a:r>
            <a:r>
              <a:rPr lang="en-US" altLang="it-IT" sz="2400" dirty="0" err="1">
                <a:solidFill>
                  <a:schemeClr val="accent2"/>
                </a:solidFill>
                <a:cs typeface="Arial" panose="020B0604020202020204" pitchFamily="34" charset="0"/>
              </a:rPr>
              <a:t>che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accent2"/>
                </a:solidFill>
                <a:cs typeface="Arial" panose="020B0604020202020204" pitchFamily="34" charset="0"/>
              </a:rPr>
              <a:t>hanno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 una </a:t>
            </a:r>
            <a:r>
              <a:rPr lang="en-US" altLang="it-IT" sz="2400" dirty="0" err="1">
                <a:solidFill>
                  <a:schemeClr val="accent2"/>
                </a:solidFill>
                <a:cs typeface="Arial" panose="020B0604020202020204" pitchFamily="34" charset="0"/>
              </a:rPr>
              <a:t>funzione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accent2"/>
                </a:solidFill>
                <a:cs typeface="Arial" panose="020B0604020202020204" pitchFamily="34" charset="0"/>
              </a:rPr>
              <a:t>nonostante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 non </a:t>
            </a:r>
            <a:r>
              <a:rPr lang="en-US" altLang="it-IT" sz="2400" dirty="0" err="1">
                <a:solidFill>
                  <a:schemeClr val="accent2"/>
                </a:solidFill>
                <a:cs typeface="Arial" panose="020B0604020202020204" pitchFamily="34" charset="0"/>
              </a:rPr>
              <a:t>portino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accent2"/>
                </a:solidFill>
                <a:cs typeface="Arial" panose="020B0604020202020204" pitchFamily="34" charset="0"/>
              </a:rPr>
              <a:t>l’informazione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 per </a:t>
            </a:r>
            <a:r>
              <a:rPr lang="en-US" altLang="it-IT" sz="2400" dirty="0" err="1">
                <a:solidFill>
                  <a:schemeClr val="accent2"/>
                </a:solidFill>
                <a:cs typeface="Arial" panose="020B0604020202020204" pitchFamily="34" charset="0"/>
              </a:rPr>
              <a:t>produrre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accent2"/>
                </a:solidFill>
                <a:cs typeface="Arial" panose="020B0604020202020204" pitchFamily="34" charset="0"/>
              </a:rPr>
              <a:t>proteine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altLang="it-IT" dirty="0">
                <a:solidFill>
                  <a:srgbClr val="FF2C05"/>
                </a:solidFill>
                <a:cs typeface="Arial" panose="020B0604020202020204" pitchFamily="34" charset="0"/>
              </a:rPr>
              <a:t>miRNA (micro-RNA)</a:t>
            </a:r>
            <a:r>
              <a:rPr lang="en-US" altLang="it-IT" dirty="0"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accent2"/>
                </a:solidFill>
                <a:cs typeface="Arial" panose="020B0604020202020204" pitchFamily="34" charset="0"/>
              </a:rPr>
              <a:t>piccole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accent2"/>
                </a:solidFill>
                <a:cs typeface="Arial" panose="020B0604020202020204" pitchFamily="34" charset="0"/>
              </a:rPr>
              <a:t>molecole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 di RNA (21–24) </a:t>
            </a:r>
            <a:r>
              <a:rPr lang="en-US" altLang="it-IT" sz="2400" dirty="0" err="1">
                <a:solidFill>
                  <a:schemeClr val="accent2"/>
                </a:solidFill>
                <a:cs typeface="Arial" panose="020B0604020202020204" pitchFamily="34" charset="0"/>
              </a:rPr>
              <a:t>che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chemeClr val="accent2"/>
                </a:solidFill>
                <a:cs typeface="Arial" panose="020B0604020202020204" pitchFamily="34" charset="0"/>
              </a:rPr>
              <a:t>interferiscono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 con la </a:t>
            </a:r>
            <a:r>
              <a:rPr lang="en-US" altLang="it-IT" sz="2400" b="1" dirty="0" err="1">
                <a:solidFill>
                  <a:schemeClr val="accent2"/>
                </a:solidFill>
                <a:cs typeface="Arial" panose="020B0604020202020204" pitchFamily="34" charset="0"/>
              </a:rPr>
              <a:t>traduzione</a:t>
            </a:r>
            <a:r>
              <a:rPr lang="en-US" altLang="it-IT" sz="24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di </a:t>
            </a:r>
            <a:r>
              <a:rPr lang="en-US" altLang="it-IT" sz="2400" dirty="0" err="1">
                <a:solidFill>
                  <a:schemeClr val="accent2"/>
                </a:solidFill>
                <a:cs typeface="Arial" panose="020B0604020202020204" pitchFamily="34" charset="0"/>
              </a:rPr>
              <a:t>altri</a:t>
            </a:r>
            <a:r>
              <a:rPr lang="en-US" altLang="it-IT" sz="2400" dirty="0">
                <a:solidFill>
                  <a:schemeClr val="accent2"/>
                </a:solidFill>
                <a:cs typeface="Arial" panose="020B0604020202020204" pitchFamily="34" charset="0"/>
              </a:rPr>
              <a:t> mRNA. </a:t>
            </a:r>
          </a:p>
        </p:txBody>
      </p:sp>
      <p:sp>
        <p:nvSpPr>
          <p:cNvPr id="126980" name="Line 4">
            <a:extLst>
              <a:ext uri="{FF2B5EF4-FFF2-40B4-BE49-F238E27FC236}">
                <a16:creationId xmlns:a16="http://schemas.microsoft.com/office/drawing/2014/main" id="{55CE8705-A529-4A0D-9805-86BCCD004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1600200"/>
            <a:ext cx="76200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po 45">
            <a:extLst>
              <a:ext uri="{FF2B5EF4-FFF2-40B4-BE49-F238E27FC236}">
                <a16:creationId xmlns:a16="http://schemas.microsoft.com/office/drawing/2014/main" id="{3428578D-486C-4CA8-A6DA-E056AAB53FFB}"/>
              </a:ext>
            </a:extLst>
          </p:cNvPr>
          <p:cNvGrpSpPr/>
          <p:nvPr/>
        </p:nvGrpSpPr>
        <p:grpSpPr>
          <a:xfrm>
            <a:off x="3669614" y="2050282"/>
            <a:ext cx="872820" cy="200048"/>
            <a:chOff x="3669614" y="2050282"/>
            <a:chExt cx="872820" cy="228600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F60C01F0-93B2-445E-B077-0343983ED7B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69614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94A3661C-1E0E-460B-A9C7-3C1A8005CC5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887967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CAB5E468-7CFA-4960-A778-23687FCFBF7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08684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874C6D76-FD22-4EFC-BB62-2E6A1C242D3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29401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60D2C326-0D13-478A-8457-318CD9B7191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42434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1F736BC8-DBC0-4EA2-9F9E-5B079707BCA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93907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0F82C688-70CA-4D64-BB52-A58515787C8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20123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20CB5521-8157-4FFE-9ADA-69DDB78EE2F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22507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CCC4556D-7972-43DD-B3BF-28192A1EF34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90427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4860D33D-31E0-4AEF-B10B-0CA207E4E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microRNA</a:t>
            </a:r>
            <a:r>
              <a:rPr lang="en-US" sz="4400" b="1" dirty="0">
                <a:latin typeface="Comic Sans MS" panose="030F0702030302020204" pitchFamily="66" charset="0"/>
                <a:ea typeface="+mj-ea"/>
                <a:cs typeface="+mj-cs"/>
              </a:rPr>
              <a:t> 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BAD43EFF-0C60-420F-A46C-2D2BF70937EE}"/>
              </a:ext>
            </a:extLst>
          </p:cNvPr>
          <p:cNvCxnSpPr>
            <a:cxnSpLocks/>
          </p:cNvCxnSpPr>
          <p:nvPr/>
        </p:nvCxnSpPr>
        <p:spPr bwMode="auto">
          <a:xfrm>
            <a:off x="609600" y="4864930"/>
            <a:ext cx="69342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C7E4FCC8-E6D1-4B79-A54B-359191B2FC13}"/>
              </a:ext>
            </a:extLst>
          </p:cNvPr>
          <p:cNvCxnSpPr>
            <a:cxnSpLocks/>
          </p:cNvCxnSpPr>
          <p:nvPr/>
        </p:nvCxnSpPr>
        <p:spPr bwMode="auto">
          <a:xfrm>
            <a:off x="3648075" y="2050282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CED530F0-B258-442A-81B1-E30EA3508F41}"/>
              </a:ext>
            </a:extLst>
          </p:cNvPr>
          <p:cNvSpPr/>
          <p:nvPr/>
        </p:nvSpPr>
        <p:spPr bwMode="auto">
          <a:xfrm>
            <a:off x="381000" y="4750634"/>
            <a:ext cx="228593" cy="228592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98A7FE-74D5-44DE-8DE3-E2AF210D62E8}"/>
              </a:ext>
            </a:extLst>
          </p:cNvPr>
          <p:cNvSpPr txBox="1"/>
          <p:nvPr/>
        </p:nvSpPr>
        <p:spPr>
          <a:xfrm>
            <a:off x="7467600" y="4664875"/>
            <a:ext cx="1385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+mj-lt"/>
              </a:rPr>
              <a:t>AAAAAAA</a:t>
            </a:r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24E30A3C-FDA7-48AF-A863-E6FAA1028056}"/>
              </a:ext>
            </a:extLst>
          </p:cNvPr>
          <p:cNvSpPr/>
          <p:nvPr/>
        </p:nvSpPr>
        <p:spPr bwMode="auto">
          <a:xfrm>
            <a:off x="3993907" y="2507482"/>
            <a:ext cx="228585" cy="137159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1780707E-7154-4554-B805-42CDAF217AEC}"/>
              </a:ext>
            </a:extLst>
          </p:cNvPr>
          <p:cNvCxnSpPr/>
          <p:nvPr/>
        </p:nvCxnSpPr>
        <p:spPr bwMode="auto">
          <a:xfrm flipH="1">
            <a:off x="3446275" y="5064986"/>
            <a:ext cx="457200" cy="497615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id="{F6CF2D0A-4108-4AF9-8AB8-33E059B5193A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4333875" y="5044780"/>
            <a:ext cx="457200" cy="497615"/>
          </a:xfrm>
          <a:prstGeom prst="straightConnector1">
            <a:avLst/>
          </a:prstGeom>
          <a:ln>
            <a:headEnd type="none" w="med" len="med"/>
            <a:tailEnd type="triangle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9EFFB16-A508-4FDA-9A81-986D5F385A5F}"/>
              </a:ext>
            </a:extLst>
          </p:cNvPr>
          <p:cNvSpPr txBox="1"/>
          <p:nvPr/>
        </p:nvSpPr>
        <p:spPr>
          <a:xfrm>
            <a:off x="1461882" y="5543675"/>
            <a:ext cx="2614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DEGRADAZIONE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699FA6C-2CC8-437C-94C1-F5CBC3321ACD}"/>
              </a:ext>
            </a:extLst>
          </p:cNvPr>
          <p:cNvSpPr txBox="1"/>
          <p:nvPr/>
        </p:nvSpPr>
        <p:spPr>
          <a:xfrm>
            <a:off x="4505330" y="5550763"/>
            <a:ext cx="3489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BLOCCO TRADUZIONE</a:t>
            </a:r>
          </a:p>
        </p:txBody>
      </p: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82EBC8A9-B1E3-4F60-BB84-32475883AC03}"/>
              </a:ext>
            </a:extLst>
          </p:cNvPr>
          <p:cNvGrpSpPr/>
          <p:nvPr/>
        </p:nvGrpSpPr>
        <p:grpSpPr>
          <a:xfrm>
            <a:off x="5410200" y="4630867"/>
            <a:ext cx="872820" cy="200048"/>
            <a:chOff x="3669614" y="2050282"/>
            <a:chExt cx="872820" cy="228600"/>
          </a:xfrm>
        </p:grpSpPr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E596EFC5-1553-4192-89DD-3A50072994A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69614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BD9C9026-AF93-4069-8DA3-1FCABCC1DBD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887967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Connettore diritto 53">
              <a:extLst>
                <a:ext uri="{FF2B5EF4-FFF2-40B4-BE49-F238E27FC236}">
                  <a16:creationId xmlns:a16="http://schemas.microsoft.com/office/drawing/2014/main" id="{2314B075-E811-4B6F-A0D0-ED00F9BA460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08684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742B4476-C006-4570-A6B2-FAF46DD1087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329401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6" name="Connettore diritto 55">
              <a:extLst>
                <a:ext uri="{FF2B5EF4-FFF2-40B4-BE49-F238E27FC236}">
                  <a16:creationId xmlns:a16="http://schemas.microsoft.com/office/drawing/2014/main" id="{015856F5-A2C1-446C-8893-FDD68266FBA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542434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7" name="Connettore diritto 56">
              <a:extLst>
                <a:ext uri="{FF2B5EF4-FFF2-40B4-BE49-F238E27FC236}">
                  <a16:creationId xmlns:a16="http://schemas.microsoft.com/office/drawing/2014/main" id="{AC00F708-5BC1-4742-B792-08FC0457FED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93907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8" name="Connettore diritto 57">
              <a:extLst>
                <a:ext uri="{FF2B5EF4-FFF2-40B4-BE49-F238E27FC236}">
                  <a16:creationId xmlns:a16="http://schemas.microsoft.com/office/drawing/2014/main" id="{3417D6C5-5ED4-4697-89B5-7A406EFC9A4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20123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BFCC6C2F-5AD9-40CE-B155-46C0C53E992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222507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0" name="Connettore diritto 59">
              <a:extLst>
                <a:ext uri="{FF2B5EF4-FFF2-40B4-BE49-F238E27FC236}">
                  <a16:creationId xmlns:a16="http://schemas.microsoft.com/office/drawing/2014/main" id="{D10FCDAC-8F96-4C4D-90D5-516CD629D96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790427" y="2050282"/>
              <a:ext cx="0" cy="2286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F8FD262C-6DB6-4EFB-80D6-953B238DDF8B}"/>
              </a:ext>
            </a:extLst>
          </p:cNvPr>
          <p:cNvCxnSpPr>
            <a:cxnSpLocks/>
          </p:cNvCxnSpPr>
          <p:nvPr/>
        </p:nvCxnSpPr>
        <p:spPr bwMode="auto">
          <a:xfrm>
            <a:off x="5388661" y="4630867"/>
            <a:ext cx="91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Regolazione della trascrizione</a:t>
            </a:r>
          </a:p>
        </p:txBody>
      </p:sp>
    </p:spTree>
    <p:extLst>
      <p:ext uri="{BB962C8B-B14F-4D97-AF65-F5344CB8AC3E}">
        <p14:creationId xmlns:p14="http://schemas.microsoft.com/office/powerpoint/2010/main" val="40706705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06193" y="533400"/>
            <a:ext cx="7931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800" b="1" u="sng" dirty="0" err="1">
                <a:solidFill>
                  <a:schemeClr val="accent6"/>
                </a:solidFill>
              </a:rPr>
              <a:t>Avere</a:t>
            </a:r>
            <a:r>
              <a:rPr lang="en-US" altLang="it-IT" sz="2800" b="1" u="sng" dirty="0">
                <a:solidFill>
                  <a:schemeClr val="accent6"/>
                </a:solidFill>
              </a:rPr>
              <a:t> </a:t>
            </a:r>
            <a:r>
              <a:rPr lang="en-US" altLang="it-IT" sz="2800" b="1" u="sng" dirty="0" err="1">
                <a:solidFill>
                  <a:schemeClr val="accent6"/>
                </a:solidFill>
              </a:rPr>
              <a:t>sempre</a:t>
            </a:r>
            <a:r>
              <a:rPr lang="en-US" altLang="it-IT" sz="2800" b="1" u="sng" dirty="0">
                <a:solidFill>
                  <a:schemeClr val="accent6"/>
                </a:solidFill>
              </a:rPr>
              <a:t> </a:t>
            </a:r>
            <a:r>
              <a:rPr lang="en-US" altLang="it-IT" sz="2800" b="1" u="sng" dirty="0" err="1">
                <a:solidFill>
                  <a:schemeClr val="accent6"/>
                </a:solidFill>
              </a:rPr>
              <a:t>tutti</a:t>
            </a:r>
            <a:r>
              <a:rPr lang="en-US" altLang="it-IT" sz="2800" b="1" u="sng" dirty="0">
                <a:solidFill>
                  <a:schemeClr val="accent6"/>
                </a:solidFill>
              </a:rPr>
              <a:t> </a:t>
            </a:r>
            <a:r>
              <a:rPr lang="en-US" altLang="it-IT" sz="2800" b="1" u="sng" dirty="0" err="1">
                <a:solidFill>
                  <a:schemeClr val="accent6"/>
                </a:solidFill>
              </a:rPr>
              <a:t>i</a:t>
            </a:r>
            <a:r>
              <a:rPr lang="en-US" altLang="it-IT" sz="2800" b="1" u="sng" dirty="0">
                <a:solidFill>
                  <a:schemeClr val="accent6"/>
                </a:solidFill>
              </a:rPr>
              <a:t> </a:t>
            </a:r>
            <a:r>
              <a:rPr lang="en-US" altLang="it-IT" sz="2800" b="1" u="sng" dirty="0" err="1">
                <a:solidFill>
                  <a:schemeClr val="accent6"/>
                </a:solidFill>
              </a:rPr>
              <a:t>geni</a:t>
            </a:r>
            <a:r>
              <a:rPr lang="en-US" altLang="it-IT" sz="2800" b="1" u="sng" dirty="0">
                <a:solidFill>
                  <a:schemeClr val="accent6"/>
                </a:solidFill>
              </a:rPr>
              <a:t> </a:t>
            </a:r>
            <a:r>
              <a:rPr lang="en-US" altLang="it-IT" sz="2800" b="1" u="sng" dirty="0" err="1">
                <a:solidFill>
                  <a:schemeClr val="accent6"/>
                </a:solidFill>
              </a:rPr>
              <a:t>espressi</a:t>
            </a:r>
            <a:r>
              <a:rPr lang="en-US" altLang="it-IT" sz="2800" b="1" u="sng" dirty="0">
                <a:solidFill>
                  <a:schemeClr val="accent6"/>
                </a:solidFill>
              </a:rPr>
              <a:t> non serve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387815" y="1905000"/>
            <a:ext cx="83058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en-US" altLang="it-IT" sz="2000" dirty="0"/>
              <a:t>E</a:t>
            </a:r>
            <a:r>
              <a:rPr lang="it-IT" altLang="it-IT" sz="2000" dirty="0"/>
              <a:t>’</a:t>
            </a:r>
            <a:r>
              <a:rPr lang="en-US" altLang="ja-JP" sz="2000" dirty="0"/>
              <a:t> un </a:t>
            </a:r>
            <a:r>
              <a:rPr lang="en-US" altLang="ja-JP" sz="2000" dirty="0" err="1"/>
              <a:t>dispendio</a:t>
            </a:r>
            <a:r>
              <a:rPr lang="en-US" altLang="ja-JP" sz="2000" dirty="0"/>
              <a:t> inutile di </a:t>
            </a:r>
            <a:r>
              <a:rPr lang="en-US" altLang="ja-JP" sz="2000" dirty="0" err="1"/>
              <a:t>energia</a:t>
            </a:r>
            <a:r>
              <a:rPr lang="en-US" altLang="ja-JP" sz="2000" dirty="0"/>
              <a:t> (non </a:t>
            </a:r>
            <a:r>
              <a:rPr lang="en-US" altLang="ja-JP" sz="2000" dirty="0" err="1"/>
              <a:t>tutte</a:t>
            </a:r>
            <a:r>
              <a:rPr lang="en-US" altLang="ja-JP" sz="2000" dirty="0"/>
              <a:t> le </a:t>
            </a:r>
            <a:r>
              <a:rPr lang="en-US" altLang="ja-JP" sz="2000" dirty="0" err="1"/>
              <a:t>proteine</a:t>
            </a:r>
            <a:r>
              <a:rPr lang="en-US" altLang="ja-JP" sz="2000" dirty="0"/>
              <a:t> </a:t>
            </a:r>
            <a:r>
              <a:rPr lang="en-US" altLang="ja-JP" sz="2000" dirty="0" err="1"/>
              <a:t>sono</a:t>
            </a:r>
            <a:r>
              <a:rPr lang="en-US" altLang="ja-JP" sz="2000" dirty="0"/>
              <a:t> </a:t>
            </a:r>
            <a:r>
              <a:rPr lang="en-US" altLang="ja-JP" sz="2000" dirty="0" err="1"/>
              <a:t>necessarie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tutto</a:t>
            </a:r>
            <a:r>
              <a:rPr lang="en-US" altLang="ja-JP" sz="2000" dirty="0"/>
              <a:t> </a:t>
            </a:r>
            <a:r>
              <a:rPr lang="en-US" altLang="ja-JP" sz="2000" dirty="0" err="1"/>
              <a:t>il</a:t>
            </a:r>
            <a:r>
              <a:rPr lang="en-US" altLang="ja-JP" sz="2000" dirty="0"/>
              <a:t> tempo) 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endParaRPr lang="en-US" altLang="ja-JP" sz="2000" dirty="0"/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en-US" altLang="ja-JP" sz="2000" dirty="0" err="1"/>
              <a:t>Gli</a:t>
            </a:r>
            <a:r>
              <a:rPr lang="en-US" altLang="ja-JP" sz="2000" dirty="0"/>
              <a:t> </a:t>
            </a:r>
            <a:r>
              <a:rPr lang="en-US" altLang="ja-JP" sz="2000" dirty="0" err="1"/>
              <a:t>organismi</a:t>
            </a:r>
            <a:r>
              <a:rPr lang="en-US" altLang="ja-JP" sz="2000" dirty="0"/>
              <a:t> </a:t>
            </a:r>
            <a:r>
              <a:rPr lang="en-US" altLang="ja-JP" sz="2000" dirty="0" err="1"/>
              <a:t>hanno</a:t>
            </a:r>
            <a:r>
              <a:rPr lang="en-US" altLang="ja-JP" sz="2000" dirty="0"/>
              <a:t> </a:t>
            </a:r>
            <a:r>
              <a:rPr lang="en-US" altLang="ja-JP" sz="2000" dirty="0" err="1"/>
              <a:t>bisogno</a:t>
            </a:r>
            <a:r>
              <a:rPr lang="en-US" altLang="ja-JP" sz="2000" dirty="0"/>
              <a:t> di </a:t>
            </a:r>
            <a:r>
              <a:rPr lang="en-US" altLang="ja-JP" sz="2000" dirty="0" err="1"/>
              <a:t>una</a:t>
            </a:r>
            <a:r>
              <a:rPr lang="en-US" altLang="ja-JP" sz="2000" dirty="0"/>
              <a:t> </a:t>
            </a:r>
            <a:r>
              <a:rPr lang="en-US" altLang="ja-JP" sz="2000" dirty="0" err="1"/>
              <a:t>precisa</a:t>
            </a:r>
            <a:r>
              <a:rPr lang="en-US" altLang="ja-JP" sz="2000" dirty="0"/>
              <a:t> </a:t>
            </a:r>
            <a:r>
              <a:rPr lang="en-US" altLang="ja-JP" sz="2000" dirty="0" err="1"/>
              <a:t>regolazione</a:t>
            </a:r>
            <a:r>
              <a:rPr lang="en-US" altLang="ja-JP" sz="2000" dirty="0"/>
              <a:t> in </a:t>
            </a:r>
            <a:r>
              <a:rPr lang="en-US" altLang="ja-JP" sz="2000" dirty="0" err="1"/>
              <a:t>risposta</a:t>
            </a:r>
            <a:r>
              <a:rPr lang="en-US" altLang="ja-JP" sz="2000" dirty="0"/>
              <a:t> </a:t>
            </a:r>
            <a:r>
              <a:rPr lang="en-US" altLang="ja-JP" sz="2000" dirty="0" err="1"/>
              <a:t>agli</a:t>
            </a:r>
            <a:r>
              <a:rPr lang="en-US" altLang="ja-JP" sz="2000" dirty="0"/>
              <a:t> </a:t>
            </a:r>
            <a:r>
              <a:rPr lang="en-US" altLang="ja-JP" sz="2000" dirty="0" err="1"/>
              <a:t>stimoli</a:t>
            </a:r>
            <a:r>
              <a:rPr lang="en-US" altLang="ja-JP" sz="2000" dirty="0"/>
              <a:t> </a:t>
            </a:r>
            <a:r>
              <a:rPr lang="it-IT" altLang="ja-JP" sz="2000" dirty="0"/>
              <a:t>esterni (reversibile, rapida) </a:t>
            </a:r>
          </a:p>
          <a:p>
            <a:pPr lvl="1" algn="just" eaLnBrk="1" hangingPunct="1">
              <a:spcBef>
                <a:spcPct val="0"/>
              </a:spcBef>
              <a:buFontTx/>
              <a:buAutoNum type="arabicParenR"/>
            </a:pPr>
            <a:r>
              <a:rPr lang="it-IT" altLang="ja-JP" sz="1600" dirty="0"/>
              <a:t>fattori di crescita, ormoni, etc. </a:t>
            </a:r>
          </a:p>
          <a:p>
            <a:pPr lvl="1" algn="just" eaLnBrk="1" hangingPunct="1">
              <a:spcBef>
                <a:spcPct val="0"/>
              </a:spcBef>
              <a:buFontTx/>
              <a:buAutoNum type="arabicParenR"/>
            </a:pPr>
            <a:r>
              <a:rPr lang="it-IT" altLang="ja-JP" sz="1600" dirty="0"/>
              <a:t>cambiamenti di sorgente energetica (es. zuccheri vs proteine)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endParaRPr lang="en-US" altLang="it-IT" sz="2000" dirty="0"/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en-US" altLang="it-IT" sz="2000" dirty="0"/>
              <a:t>Cellule diverse </a:t>
            </a:r>
            <a:r>
              <a:rPr lang="en-US" altLang="it-IT" sz="2000" dirty="0" err="1"/>
              <a:t>devono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attivare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geni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diversi</a:t>
            </a:r>
            <a:r>
              <a:rPr lang="en-US" altLang="it-IT" sz="2000" dirty="0"/>
              <a:t> (</a:t>
            </a:r>
            <a:r>
              <a:rPr lang="en-US" altLang="it-IT" sz="2000" dirty="0" err="1"/>
              <a:t>differenziamento</a:t>
            </a:r>
            <a:r>
              <a:rPr lang="en-US" altLang="it-IT" sz="2000" dirty="0"/>
              <a:t>)</a:t>
            </a:r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endParaRPr lang="en-US" altLang="it-IT" sz="2000" dirty="0"/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r>
              <a:rPr lang="en-US" altLang="it-IT" sz="2000" dirty="0" err="1"/>
              <a:t>Regolazione</a:t>
            </a:r>
            <a:r>
              <a:rPr lang="en-US" altLang="it-IT" sz="2000" dirty="0"/>
              <a:t> del </a:t>
            </a:r>
            <a:r>
              <a:rPr lang="en-US" altLang="it-IT" sz="2000" dirty="0" err="1"/>
              <a:t>ciclo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cellulare</a:t>
            </a:r>
            <a:endParaRPr lang="en-US" altLang="it-IT" sz="2000" dirty="0"/>
          </a:p>
          <a:p>
            <a:pPr algn="just" eaLnBrk="1" hangingPunct="1">
              <a:spcBef>
                <a:spcPct val="0"/>
              </a:spcBef>
              <a:buFontTx/>
              <a:buAutoNum type="arabicParenR"/>
            </a:pPr>
            <a:endParaRPr lang="en-US" altLang="it-IT" sz="2000" dirty="0"/>
          </a:p>
        </p:txBody>
      </p:sp>
    </p:spTree>
    <p:extLst>
      <p:ext uri="{BB962C8B-B14F-4D97-AF65-F5344CB8AC3E}">
        <p14:creationId xmlns:p14="http://schemas.microsoft.com/office/powerpoint/2010/main" val="62149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2-01 [Converted]">
            <a:extLst>
              <a:ext uri="{FF2B5EF4-FFF2-40B4-BE49-F238E27FC236}">
                <a16:creationId xmlns:a16="http://schemas.microsoft.com/office/drawing/2014/main" id="{E9D0EA05-95C1-478C-9463-B34E16AC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786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5553C854-0B01-494F-981C-E33C9A08F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2250"/>
            <a:ext cx="90524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 dirty="0">
                <a:solidFill>
                  <a:srgbClr val="FF0000"/>
                </a:solidFill>
                <a:latin typeface="Comic Sans MS" pitchFamily="1" charset="0"/>
                <a:ea typeface="+mn-ea"/>
              </a:rPr>
              <a:t>Il modello di regolazione più semplice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19AF279D-EB25-41A9-B03C-DA518206B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440271"/>
            <a:ext cx="358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imes" panose="02020603050405020304" pitchFamily="18" charset="0"/>
              </a:rPr>
              <a:t>L</a:t>
            </a:r>
            <a:r>
              <a:rPr lang="ja-JP" altLang="it-IT" sz="1800" dirty="0">
                <a:latin typeface="Times" panose="02020603050405020304" pitchFamily="18" charset="0"/>
              </a:rPr>
              <a:t>’</a:t>
            </a:r>
            <a:r>
              <a:rPr lang="it-IT" altLang="ja-JP" sz="1800" dirty="0">
                <a:latin typeface="Times" panose="02020603050405020304" pitchFamily="18" charset="0"/>
              </a:rPr>
              <a:t>interazione può regolare il gene bersaglio con una modalità positiva oppure negativa.</a:t>
            </a: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BD75708D-4BDA-46A8-9DC6-C45B1D04C9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4419600"/>
            <a:ext cx="68580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6">
            <a:extLst>
              <a:ext uri="{FF2B5EF4-FFF2-40B4-BE49-F238E27FC236}">
                <a16:creationId xmlns:a16="http://schemas.microsoft.com/office/drawing/2014/main" id="{3434E119-1FFE-4C79-8663-137C51516329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420688"/>
            <a:ext cx="4248150" cy="6080125"/>
            <a:chOff x="466726" y="214290"/>
            <a:chExt cx="4248150" cy="6080148"/>
          </a:xfrm>
        </p:grpSpPr>
        <p:pic>
          <p:nvPicPr>
            <p:cNvPr id="17414" name="Picture 2" descr="12-02 [Converted]">
              <a:extLst>
                <a:ext uri="{FF2B5EF4-FFF2-40B4-BE49-F238E27FC236}">
                  <a16:creationId xmlns:a16="http://schemas.microsoft.com/office/drawing/2014/main" id="{525B8EEA-E24C-4FAB-A499-838462CCC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752600"/>
              <a:ext cx="4087813" cy="454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Rectangle 3">
              <a:extLst>
                <a:ext uri="{FF2B5EF4-FFF2-40B4-BE49-F238E27FC236}">
                  <a16:creationId xmlns:a16="http://schemas.microsoft.com/office/drawing/2014/main" id="{E0312728-0ECA-4EC4-8CF2-1ADE5D39B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726" y="214290"/>
              <a:ext cx="4248150" cy="1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latin typeface="Times" panose="02020603050405020304" pitchFamily="18" charset="0"/>
                </a:rPr>
                <a:t>Si può avere un controllo </a:t>
              </a:r>
              <a:r>
                <a:rPr lang="it-IT" altLang="it-IT" sz="2200" b="1" dirty="0">
                  <a:solidFill>
                    <a:srgbClr val="FF0000"/>
                  </a:solidFill>
                  <a:latin typeface="Times" panose="02020603050405020304" pitchFamily="18" charset="0"/>
                </a:rPr>
                <a:t>negativo</a:t>
              </a:r>
              <a:r>
                <a:rPr lang="it-IT" altLang="it-IT" sz="2200" dirty="0">
                  <a:latin typeface="Times" panose="02020603050405020304" pitchFamily="18" charset="0"/>
                </a:rPr>
                <a:t>, in cui  un </a:t>
              </a:r>
              <a:r>
                <a:rPr lang="it-IT" altLang="it-IT" sz="2200" b="1" dirty="0">
                  <a:solidFill>
                    <a:srgbClr val="FF0000"/>
                  </a:solidFill>
                  <a:latin typeface="Times" panose="02020603050405020304" pitchFamily="18" charset="0"/>
                </a:rPr>
                <a:t>repressore</a:t>
              </a:r>
              <a:r>
                <a:rPr lang="it-IT" altLang="it-IT" sz="2200" dirty="0">
                  <a:latin typeface="Times" panose="02020603050405020304" pitchFamily="18" charset="0"/>
                </a:rPr>
                <a:t> proteico impedisce l’</a:t>
              </a:r>
              <a:r>
                <a:rPr lang="it-IT" altLang="ja-JP" sz="2200" dirty="0">
                  <a:latin typeface="Times" panose="02020603050405020304" pitchFamily="18" charset="0"/>
                </a:rPr>
                <a:t>espressione genica.</a:t>
              </a:r>
              <a:endParaRPr lang="it-IT" altLang="it-IT" sz="2200" dirty="0">
                <a:latin typeface="Times" panose="02020603050405020304" pitchFamily="18" charset="0"/>
              </a:endParaRPr>
            </a:p>
          </p:txBody>
        </p:sp>
      </p:grpSp>
      <p:grpSp>
        <p:nvGrpSpPr>
          <p:cNvPr id="17411" name="Group 7">
            <a:extLst>
              <a:ext uri="{FF2B5EF4-FFF2-40B4-BE49-F238E27FC236}">
                <a16:creationId xmlns:a16="http://schemas.microsoft.com/office/drawing/2014/main" id="{37B7D285-D4EF-4AE6-AD34-DCF2D18FE8E1}"/>
              </a:ext>
            </a:extLst>
          </p:cNvPr>
          <p:cNvGrpSpPr>
            <a:grpSpLocks/>
          </p:cNvGrpSpPr>
          <p:nvPr/>
        </p:nvGrpSpPr>
        <p:grpSpPr bwMode="auto">
          <a:xfrm>
            <a:off x="4752975" y="420688"/>
            <a:ext cx="4248150" cy="6026150"/>
            <a:chOff x="4753006" y="474661"/>
            <a:chExt cx="4248150" cy="6026173"/>
          </a:xfrm>
        </p:grpSpPr>
        <p:pic>
          <p:nvPicPr>
            <p:cNvPr id="17412" name="Picture 2" descr="12-03 [Converted]">
              <a:extLst>
                <a:ext uri="{FF2B5EF4-FFF2-40B4-BE49-F238E27FC236}">
                  <a16:creationId xmlns:a16="http://schemas.microsoft.com/office/drawing/2014/main" id="{5A7BF962-2D50-46CC-AD1D-926ACD1AA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1960584"/>
              <a:ext cx="3933825" cy="454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Rectangle 3">
              <a:extLst>
                <a:ext uri="{FF2B5EF4-FFF2-40B4-BE49-F238E27FC236}">
                  <a16:creationId xmlns:a16="http://schemas.microsoft.com/office/drawing/2014/main" id="{4BFA2A55-AC19-42BD-8C5D-6602846C9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006" y="474661"/>
              <a:ext cx="4248150" cy="11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latin typeface="Times" panose="02020603050405020304" pitchFamily="18" charset="0"/>
                </a:rPr>
                <a:t>Si può avere un controllo </a:t>
              </a:r>
              <a:r>
                <a:rPr lang="it-IT" altLang="it-IT" sz="2200" b="1" dirty="0">
                  <a:solidFill>
                    <a:srgbClr val="00B050"/>
                  </a:solidFill>
                  <a:latin typeface="Times" panose="02020603050405020304" pitchFamily="18" charset="0"/>
                </a:rPr>
                <a:t>positivo</a:t>
              </a:r>
              <a:r>
                <a:rPr lang="it-IT" altLang="it-IT" sz="2200" dirty="0">
                  <a:latin typeface="Times" panose="02020603050405020304" pitchFamily="18" charset="0"/>
                </a:rPr>
                <a:t>, in cui  un </a:t>
              </a:r>
              <a:r>
                <a:rPr lang="it-IT" altLang="it-IT" sz="2200" b="1" dirty="0">
                  <a:solidFill>
                    <a:srgbClr val="00B050"/>
                  </a:solidFill>
                  <a:latin typeface="Times" panose="02020603050405020304" pitchFamily="18" charset="0"/>
                </a:rPr>
                <a:t>attivatore</a:t>
              </a:r>
              <a:r>
                <a:rPr lang="it-IT" altLang="it-IT" sz="2200" dirty="0">
                  <a:latin typeface="Times" panose="02020603050405020304" pitchFamily="18" charset="0"/>
                </a:rPr>
                <a:t> proteico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 dirty="0">
                  <a:latin typeface="Times" panose="02020603050405020304" pitchFamily="18" charset="0"/>
                </a:rPr>
                <a:t>attiva l’</a:t>
              </a:r>
              <a:r>
                <a:rPr lang="it-IT" altLang="ja-JP" sz="2200" dirty="0">
                  <a:latin typeface="Times" panose="02020603050405020304" pitchFamily="18" charset="0"/>
                </a:rPr>
                <a:t>espressione genica.</a:t>
              </a:r>
              <a:endParaRPr lang="it-IT" altLang="it-IT" sz="2200" dirty="0">
                <a:latin typeface="Times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1143000"/>
          </a:xfrm>
        </p:spPr>
        <p:txBody>
          <a:bodyPr/>
          <a:lstStyle/>
          <a:p>
            <a:pPr eaLnBrk="1" hangingPunct="1"/>
            <a:r>
              <a:rPr lang="en-US" altLang="it-IT" sz="4000" kern="1200" dirty="0" err="1">
                <a:solidFill>
                  <a:srgbClr val="FF0000"/>
                </a:solidFill>
                <a:latin typeface="Comic Sans MS" pitchFamily="1" charset="0"/>
                <a:ea typeface="+mn-ea"/>
                <a:cs typeface="+mn-cs"/>
              </a:rPr>
              <a:t>Organizzazione</a:t>
            </a:r>
            <a:r>
              <a:rPr lang="en-US" altLang="it-IT" sz="4000" kern="1200" dirty="0">
                <a:solidFill>
                  <a:srgbClr val="FF0000"/>
                </a:solidFill>
                <a:latin typeface="Comic Sans MS" pitchFamily="1" charset="0"/>
                <a:ea typeface="+mn-ea"/>
                <a:cs typeface="+mn-cs"/>
              </a:rPr>
              <a:t> </a:t>
            </a:r>
            <a:r>
              <a:rPr lang="en-US" altLang="it-IT" sz="4000" kern="1200" dirty="0" err="1">
                <a:solidFill>
                  <a:srgbClr val="FF0000"/>
                </a:solidFill>
                <a:latin typeface="Comic Sans MS" pitchFamily="1" charset="0"/>
                <a:ea typeface="+mn-ea"/>
                <a:cs typeface="+mn-cs"/>
              </a:rPr>
              <a:t>dei</a:t>
            </a:r>
            <a:r>
              <a:rPr lang="en-US" altLang="it-IT" sz="4000" kern="1200" dirty="0">
                <a:solidFill>
                  <a:srgbClr val="FF0000"/>
                </a:solidFill>
                <a:latin typeface="Comic Sans MS" pitchFamily="1" charset="0"/>
                <a:ea typeface="+mn-ea"/>
                <a:cs typeface="+mn-cs"/>
              </a:rPr>
              <a:t> </a:t>
            </a:r>
            <a:r>
              <a:rPr lang="en-US" altLang="it-IT" sz="4000" kern="1200" dirty="0" err="1">
                <a:solidFill>
                  <a:srgbClr val="FF0000"/>
                </a:solidFill>
                <a:latin typeface="Comic Sans MS" pitchFamily="1" charset="0"/>
                <a:ea typeface="+mn-ea"/>
                <a:cs typeface="+mn-cs"/>
              </a:rPr>
              <a:t>geni</a:t>
            </a:r>
            <a:r>
              <a:rPr lang="en-US" altLang="it-IT" sz="4000" kern="1200" dirty="0">
                <a:solidFill>
                  <a:srgbClr val="FF0000"/>
                </a:solidFill>
                <a:latin typeface="Comic Sans MS" pitchFamily="1" charset="0"/>
                <a:ea typeface="+mn-ea"/>
                <a:cs typeface="+mn-cs"/>
              </a:rPr>
              <a:t> </a:t>
            </a:r>
            <a:r>
              <a:rPr lang="en-US" altLang="it-IT" sz="4000" kern="1200" dirty="0" err="1">
                <a:solidFill>
                  <a:srgbClr val="FF0000"/>
                </a:solidFill>
                <a:latin typeface="Comic Sans MS" pitchFamily="1" charset="0"/>
                <a:ea typeface="+mn-ea"/>
                <a:cs typeface="+mn-cs"/>
              </a:rPr>
              <a:t>nei</a:t>
            </a:r>
            <a:r>
              <a:rPr lang="en-US" altLang="it-IT" sz="4000" kern="1200" dirty="0">
                <a:solidFill>
                  <a:srgbClr val="FF0000"/>
                </a:solidFill>
                <a:latin typeface="Comic Sans MS" pitchFamily="1" charset="0"/>
                <a:ea typeface="+mn-ea"/>
                <a:cs typeface="+mn-cs"/>
              </a:rPr>
              <a:t> </a:t>
            </a:r>
            <a:r>
              <a:rPr lang="en-US" altLang="it-IT" sz="4000" kern="1200" dirty="0" err="1">
                <a:solidFill>
                  <a:srgbClr val="FF0000"/>
                </a:solidFill>
                <a:latin typeface="Comic Sans MS" pitchFamily="1" charset="0"/>
                <a:ea typeface="+mn-ea"/>
                <a:cs typeface="+mn-cs"/>
              </a:rPr>
              <a:t>procarioti</a:t>
            </a:r>
            <a:r>
              <a:rPr lang="en-US" altLang="it-IT" sz="4000" kern="1200" dirty="0">
                <a:solidFill>
                  <a:srgbClr val="FF0000"/>
                </a:solidFill>
                <a:latin typeface="Comic Sans MS" pitchFamily="1" charset="0"/>
                <a:ea typeface="+mn-ea"/>
                <a:cs typeface="+mn-cs"/>
              </a:rPr>
              <a:t>: </a:t>
            </a:r>
            <a:r>
              <a:rPr lang="en-US" altLang="it-IT" sz="4000" kern="1200" dirty="0" err="1">
                <a:solidFill>
                  <a:srgbClr val="FF0000"/>
                </a:solidFill>
                <a:latin typeface="Comic Sans MS" pitchFamily="1" charset="0"/>
                <a:ea typeface="+mn-ea"/>
                <a:cs typeface="+mn-cs"/>
              </a:rPr>
              <a:t>gli</a:t>
            </a:r>
            <a:r>
              <a:rPr lang="en-US" altLang="it-IT" sz="4000" kern="1200" dirty="0">
                <a:solidFill>
                  <a:srgbClr val="FF0000"/>
                </a:solidFill>
                <a:latin typeface="Comic Sans MS" pitchFamily="1" charset="0"/>
                <a:ea typeface="+mn-ea"/>
                <a:cs typeface="+mn-cs"/>
              </a:rPr>
              <a:t> </a:t>
            </a:r>
            <a:r>
              <a:rPr lang="en-US" altLang="it-IT" sz="4000" kern="1200" dirty="0">
                <a:solidFill>
                  <a:schemeClr val="accent6"/>
                </a:solidFill>
                <a:latin typeface="Comic Sans MS" pitchFamily="1" charset="0"/>
                <a:ea typeface="+mn-ea"/>
                <a:cs typeface="+mn-cs"/>
              </a:rPr>
              <a:t>o</a:t>
            </a:r>
            <a:r>
              <a:rPr lang="en-GB" sz="4000" kern="1200" dirty="0" err="1">
                <a:solidFill>
                  <a:schemeClr val="accent6"/>
                </a:solidFill>
                <a:latin typeface="Comic Sans MS" pitchFamily="1" charset="0"/>
              </a:rPr>
              <a:t>peroni</a:t>
            </a:r>
            <a:endParaRPr lang="en-US" altLang="it-IT" sz="4000" kern="1200" dirty="0">
              <a:solidFill>
                <a:schemeClr val="accent6"/>
              </a:solidFill>
              <a:latin typeface="Comic Sans MS" pitchFamily="1" charset="0"/>
              <a:ea typeface="+mn-ea"/>
              <a:cs typeface="+mn-cs"/>
            </a:endParaRPr>
          </a:p>
        </p:txBody>
      </p:sp>
      <p:pic>
        <p:nvPicPr>
          <p:cNvPr id="50181" name="Picture 4" descr="C:\FreemanFigs\CH04\F04-1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799013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B9B2E38-1B1A-4334-A2F3-CC4AA58F4999}"/>
              </a:ext>
            </a:extLst>
          </p:cNvPr>
          <p:cNvSpPr/>
          <p:nvPr/>
        </p:nvSpPr>
        <p:spPr>
          <a:xfrm>
            <a:off x="5181600" y="1636077"/>
            <a:ext cx="3733800" cy="500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altLang="it-IT" dirty="0">
                <a:latin typeface="Arial" pitchFamily="34" charset="0"/>
              </a:rPr>
              <a:t>Un operone è una </a:t>
            </a:r>
            <a:r>
              <a:rPr lang="it-IT" altLang="ja-JP" dirty="0">
                <a:latin typeface="Arial" pitchFamily="34" charset="0"/>
              </a:rPr>
              <a:t>unità di espressione e regolazione genica comprendente </a:t>
            </a:r>
            <a:r>
              <a:rPr lang="it-IT" altLang="ja-JP" dirty="0">
                <a:solidFill>
                  <a:srgbClr val="FF0000"/>
                </a:solidFill>
                <a:latin typeface="Arial" pitchFamily="34" charset="0"/>
              </a:rPr>
              <a:t>più geni</a:t>
            </a:r>
          </a:p>
          <a:p>
            <a:pPr>
              <a:lnSpc>
                <a:spcPct val="150000"/>
              </a:lnSpc>
              <a:defRPr/>
            </a:pPr>
            <a:r>
              <a:rPr lang="it-IT" altLang="ja-JP" dirty="0">
                <a:latin typeface="Arial" pitchFamily="34" charset="0"/>
              </a:rPr>
              <a:t>(</a:t>
            </a:r>
            <a:r>
              <a:rPr lang="en-GB" altLang="it-IT" dirty="0" err="1">
                <a:latin typeface="Arial" pitchFamily="34" charset="0"/>
              </a:rPr>
              <a:t>spesso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latin typeface="Arial" pitchFamily="34" charset="0"/>
              </a:rPr>
              <a:t>coinvolti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latin typeface="Arial" pitchFamily="34" charset="0"/>
              </a:rPr>
              <a:t>nella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latin typeface="Arial" pitchFamily="34" charset="0"/>
              </a:rPr>
              <a:t>stessa</a:t>
            </a:r>
            <a:r>
              <a:rPr lang="en-GB" altLang="it-IT" dirty="0">
                <a:latin typeface="Arial" pitchFamily="34" charset="0"/>
              </a:rPr>
              <a:t> catena </a:t>
            </a:r>
            <a:r>
              <a:rPr lang="en-GB" altLang="it-IT" dirty="0" err="1">
                <a:latin typeface="Arial" pitchFamily="34" charset="0"/>
              </a:rPr>
              <a:t>metabolica</a:t>
            </a:r>
            <a:r>
              <a:rPr lang="en-GB" altLang="it-IT" dirty="0">
                <a:latin typeface="Arial" pitchFamily="34" charset="0"/>
              </a:rPr>
              <a:t>)</a:t>
            </a:r>
            <a:endParaRPr lang="it-IT" altLang="ja-JP" dirty="0">
              <a:solidFill>
                <a:srgbClr val="FF0000"/>
              </a:solidFill>
              <a:latin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altLang="it-IT" dirty="0" err="1">
                <a:latin typeface="Arial" pitchFamily="34" charset="0"/>
              </a:rPr>
              <a:t>che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latin typeface="Arial" pitchFamily="34" charset="0"/>
              </a:rPr>
              <a:t>vengono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latin typeface="Arial" pitchFamily="34" charset="0"/>
              </a:rPr>
              <a:t>trascritti</a:t>
            </a:r>
            <a:r>
              <a:rPr lang="en-GB" altLang="it-IT" dirty="0">
                <a:latin typeface="Arial" pitchFamily="34" charset="0"/>
              </a:rPr>
              <a:t> in </a:t>
            </a:r>
            <a:r>
              <a:rPr lang="en-GB" altLang="it-IT" dirty="0" err="1">
                <a:latin typeface="Arial" pitchFamily="34" charset="0"/>
              </a:rPr>
              <a:t>maniera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solidFill>
                  <a:srgbClr val="FF0000"/>
                </a:solidFill>
                <a:latin typeface="Arial" pitchFamily="34" charset="0"/>
              </a:rPr>
              <a:t>coordinata</a:t>
            </a:r>
            <a:r>
              <a:rPr lang="en-GB" altLang="it-IT" dirty="0">
                <a:latin typeface="Arial" pitchFamily="34" charset="0"/>
              </a:rPr>
              <a:t>, e </a:t>
            </a:r>
            <a:r>
              <a:rPr lang="en-GB" altLang="it-IT" dirty="0" err="1">
                <a:latin typeface="Arial" pitchFamily="34" charset="0"/>
              </a:rPr>
              <a:t>vari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it-IT" altLang="ja-JP" dirty="0">
                <a:latin typeface="Arial" pitchFamily="34" charset="0"/>
              </a:rPr>
              <a:t>elementi di controllo </a:t>
            </a:r>
            <a:endParaRPr lang="en-GB" altLang="it-IT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DF5B773-E7AC-49D7-9758-3D45127CD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GB" sz="4000" dirty="0" err="1">
                <a:solidFill>
                  <a:srgbClr val="FF0000"/>
                </a:solidFill>
                <a:latin typeface="Arial" charset="0"/>
                <a:ea typeface="ＭＳ Ｐゴシック" charset="0"/>
              </a:rPr>
              <a:t>Operone</a:t>
            </a:r>
            <a:r>
              <a:rPr lang="en-GB" sz="4000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GB" sz="4000" i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lac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5354C2AE-B3EE-4EBC-92CE-E8DBB3EE0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15313" cy="542925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GB" altLang="it-IT" dirty="0" err="1">
                <a:latin typeface="Arial" pitchFamily="34" charset="0"/>
              </a:rPr>
              <a:t>L’operone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i="1" dirty="0">
                <a:latin typeface="Arial" pitchFamily="34" charset="0"/>
              </a:rPr>
              <a:t>lac</a:t>
            </a:r>
            <a:r>
              <a:rPr lang="en-GB" altLang="it-IT" dirty="0">
                <a:latin typeface="Arial" pitchFamily="34" charset="0"/>
              </a:rPr>
              <a:t> e’ </a:t>
            </a:r>
            <a:r>
              <a:rPr lang="en-GB" altLang="it-IT" dirty="0" err="1">
                <a:latin typeface="Arial" pitchFamily="34" charset="0"/>
              </a:rPr>
              <a:t>costituito</a:t>
            </a:r>
            <a:r>
              <a:rPr lang="en-GB" altLang="it-IT" dirty="0">
                <a:latin typeface="Arial" pitchFamily="34" charset="0"/>
              </a:rPr>
              <a:t> da </a:t>
            </a:r>
            <a:r>
              <a:rPr lang="en-GB" altLang="it-IT" dirty="0" err="1">
                <a:latin typeface="Arial" pitchFamily="34" charset="0"/>
              </a:rPr>
              <a:t>tre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latin typeface="Arial" pitchFamily="34" charset="0"/>
              </a:rPr>
              <a:t>geni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latin typeface="Arial" pitchFamily="34" charset="0"/>
              </a:rPr>
              <a:t>che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latin typeface="Arial" pitchFamily="34" charset="0"/>
              </a:rPr>
              <a:t>codificano</a:t>
            </a:r>
            <a:r>
              <a:rPr lang="en-GB" altLang="it-IT" dirty="0">
                <a:latin typeface="Arial" pitchFamily="34" charset="0"/>
              </a:rPr>
              <a:t> per </a:t>
            </a:r>
            <a:r>
              <a:rPr lang="en-GB" altLang="it-IT" dirty="0" err="1">
                <a:latin typeface="Arial" pitchFamily="34" charset="0"/>
              </a:rPr>
              <a:t>proteine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latin typeface="Arial" pitchFamily="34" charset="0"/>
              </a:rPr>
              <a:t>coinvolte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latin typeface="Arial" pitchFamily="34" charset="0"/>
              </a:rPr>
              <a:t>nel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latin typeface="Arial" pitchFamily="34" charset="0"/>
              </a:rPr>
              <a:t>catabolismo</a:t>
            </a:r>
            <a:r>
              <a:rPr lang="en-GB" altLang="it-IT" dirty="0">
                <a:latin typeface="Arial" pitchFamily="34" charset="0"/>
              </a:rPr>
              <a:t> del </a:t>
            </a:r>
            <a:r>
              <a:rPr lang="en-GB" altLang="it-IT" dirty="0" err="1">
                <a:latin typeface="Arial" pitchFamily="34" charset="0"/>
              </a:rPr>
              <a:t>lattosio</a:t>
            </a:r>
            <a:endParaRPr lang="en-GB" altLang="it-IT" dirty="0">
              <a:latin typeface="Arial" pitchFamily="34" charset="0"/>
            </a:endParaRPr>
          </a:p>
          <a:p>
            <a:pPr algn="just">
              <a:buFontTx/>
              <a:buNone/>
              <a:defRPr/>
            </a:pPr>
            <a:endParaRPr lang="en-GB" altLang="it-IT" dirty="0">
              <a:latin typeface="Arial" pitchFamily="34" charset="0"/>
            </a:endParaRPr>
          </a:p>
          <a:p>
            <a:pPr lvl="1" algn="just">
              <a:buFont typeface="Symbol" pitchFamily="18" charset="2"/>
              <a:buChar char=""/>
              <a:defRPr/>
            </a:pPr>
            <a:r>
              <a:rPr lang="en-GB" altLang="it-IT" b="1" i="1" dirty="0">
                <a:solidFill>
                  <a:srgbClr val="7575D1"/>
                </a:solidFill>
                <a:latin typeface="Arial" pitchFamily="34" charset="0"/>
              </a:rPr>
              <a:t>Lac Z</a:t>
            </a:r>
            <a:r>
              <a:rPr lang="en-GB" altLang="it-IT" dirty="0">
                <a:latin typeface="Symbol" pitchFamily="18" charset="2"/>
              </a:rPr>
              <a:t>  </a:t>
            </a:r>
            <a:r>
              <a:rPr lang="en-GB" altLang="it-IT" dirty="0" err="1">
                <a:latin typeface="Arial" pitchFamily="34" charset="0"/>
              </a:rPr>
              <a:t>codifica</a:t>
            </a:r>
            <a:r>
              <a:rPr lang="en-GB" altLang="it-IT" dirty="0">
                <a:latin typeface="Arial" pitchFamily="34" charset="0"/>
              </a:rPr>
              <a:t> per</a:t>
            </a:r>
            <a:r>
              <a:rPr lang="en-GB" altLang="it-IT" dirty="0">
                <a:latin typeface="Symbol" pitchFamily="18" charset="2"/>
              </a:rPr>
              <a:t> </a:t>
            </a:r>
            <a:r>
              <a:rPr lang="en-GB" altLang="it-IT" b="1" dirty="0">
                <a:latin typeface="Symbol" pitchFamily="18" charset="2"/>
              </a:rPr>
              <a:t>b</a:t>
            </a:r>
            <a:r>
              <a:rPr lang="en-GB" altLang="it-IT" b="1" dirty="0">
                <a:latin typeface="Arial" pitchFamily="34" charset="0"/>
              </a:rPr>
              <a:t>-</a:t>
            </a:r>
            <a:r>
              <a:rPr lang="en-GB" altLang="it-IT" b="1" dirty="0" err="1">
                <a:latin typeface="Arial" pitchFamily="34" charset="0"/>
              </a:rPr>
              <a:t>galattosidasi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latin typeface="Arial" pitchFamily="34" charset="0"/>
              </a:rPr>
              <a:t>che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latin typeface="Arial" pitchFamily="34" charset="0"/>
              </a:rPr>
              <a:t>idrolizza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latin typeface="Arial" pitchFamily="34" charset="0"/>
              </a:rPr>
              <a:t>il</a:t>
            </a:r>
            <a:r>
              <a:rPr lang="en-GB" altLang="it-IT" dirty="0">
                <a:latin typeface="Arial" pitchFamily="34" charset="0"/>
              </a:rPr>
              <a:t> </a:t>
            </a:r>
            <a:r>
              <a:rPr lang="en-GB" altLang="it-IT" dirty="0" err="1">
                <a:latin typeface="Arial" pitchFamily="34" charset="0"/>
              </a:rPr>
              <a:t>lattosio</a:t>
            </a:r>
            <a:r>
              <a:rPr lang="en-GB" altLang="it-IT" dirty="0">
                <a:latin typeface="Arial" pitchFamily="34" charset="0"/>
              </a:rPr>
              <a:t> in </a:t>
            </a:r>
            <a:r>
              <a:rPr lang="en-GB" altLang="it-IT" dirty="0" err="1">
                <a:latin typeface="Arial" pitchFamily="34" charset="0"/>
              </a:rPr>
              <a:t>glucosio</a:t>
            </a:r>
            <a:r>
              <a:rPr lang="en-GB" altLang="it-IT" dirty="0">
                <a:latin typeface="Arial" pitchFamily="34" charset="0"/>
              </a:rPr>
              <a:t> e </a:t>
            </a:r>
            <a:r>
              <a:rPr lang="en-GB" altLang="it-IT" dirty="0" err="1">
                <a:latin typeface="Arial" pitchFamily="34" charset="0"/>
              </a:rPr>
              <a:t>galattosio</a:t>
            </a:r>
            <a:endParaRPr lang="en-GB" altLang="it-IT" dirty="0">
              <a:latin typeface="Arial" pitchFamily="34" charset="0"/>
            </a:endParaRPr>
          </a:p>
          <a:p>
            <a:pPr lvl="1" algn="just">
              <a:buFont typeface="Symbol" pitchFamily="18" charset="2"/>
              <a:buChar char=""/>
              <a:defRPr/>
            </a:pPr>
            <a:r>
              <a:rPr kumimoji="1" lang="en-US" altLang="zh-CN" b="1" i="1" dirty="0">
                <a:solidFill>
                  <a:srgbClr val="7575D1"/>
                </a:solidFill>
                <a:latin typeface="Arial" pitchFamily="34" charset="0"/>
                <a:ea typeface="SimSun" pitchFamily="2" charset="-122"/>
              </a:rPr>
              <a:t>Lac Y</a:t>
            </a:r>
            <a:r>
              <a:rPr kumimoji="1" lang="en-US" altLang="zh-CN" dirty="0">
                <a:latin typeface="Arial" pitchFamily="34" charset="0"/>
                <a:ea typeface="SimSun" pitchFamily="2" charset="-122"/>
              </a:rPr>
              <a:t> </a:t>
            </a:r>
            <a:r>
              <a:rPr kumimoji="1" lang="en-US" altLang="zh-CN" dirty="0" err="1">
                <a:latin typeface="Arial" pitchFamily="34" charset="0"/>
                <a:ea typeface="SimSun" pitchFamily="2" charset="-122"/>
              </a:rPr>
              <a:t>codifica</a:t>
            </a:r>
            <a:r>
              <a:rPr kumimoji="1" lang="en-US" altLang="zh-CN" dirty="0">
                <a:latin typeface="Arial" pitchFamily="34" charset="0"/>
                <a:ea typeface="SimSun" pitchFamily="2" charset="-122"/>
              </a:rPr>
              <a:t> per </a:t>
            </a:r>
            <a:r>
              <a:rPr kumimoji="1" lang="en-US" altLang="zh-CN" dirty="0" err="1">
                <a:latin typeface="Arial" pitchFamily="34" charset="0"/>
                <a:ea typeface="SimSun" pitchFamily="2" charset="-122"/>
              </a:rPr>
              <a:t>il</a:t>
            </a:r>
            <a:r>
              <a:rPr kumimoji="1" lang="en-US" altLang="zh-CN" dirty="0">
                <a:latin typeface="Arial" pitchFamily="34" charset="0"/>
                <a:ea typeface="SimSun" pitchFamily="2" charset="-122"/>
              </a:rPr>
              <a:t> </a:t>
            </a:r>
            <a:r>
              <a:rPr kumimoji="1" lang="en-US" altLang="zh-CN" dirty="0" err="1">
                <a:latin typeface="Arial" pitchFamily="34" charset="0"/>
                <a:ea typeface="SimSun" pitchFamily="2" charset="-122"/>
              </a:rPr>
              <a:t>trasportatore</a:t>
            </a:r>
            <a:r>
              <a:rPr kumimoji="1" lang="en-US" altLang="zh-CN" dirty="0">
                <a:latin typeface="Arial" pitchFamily="34" charset="0"/>
                <a:ea typeface="SimSun" pitchFamily="2" charset="-122"/>
              </a:rPr>
              <a:t> di </a:t>
            </a:r>
            <a:r>
              <a:rPr kumimoji="1" lang="en-US" altLang="zh-CN" dirty="0" err="1">
                <a:latin typeface="Arial" pitchFamily="34" charset="0"/>
                <a:ea typeface="SimSun" pitchFamily="2" charset="-122"/>
              </a:rPr>
              <a:t>membrana</a:t>
            </a:r>
            <a:r>
              <a:rPr kumimoji="1" lang="en-US" altLang="zh-CN" dirty="0">
                <a:latin typeface="Arial" pitchFamily="34" charset="0"/>
                <a:ea typeface="SimSun" pitchFamily="2" charset="-122"/>
              </a:rPr>
              <a:t> </a:t>
            </a:r>
            <a:r>
              <a:rPr kumimoji="1" lang="en-US" altLang="zh-CN" b="1" dirty="0" err="1">
                <a:latin typeface="Arial" pitchFamily="34" charset="0"/>
                <a:ea typeface="SimSun" pitchFamily="2" charset="-122"/>
              </a:rPr>
              <a:t>lattosio</a:t>
            </a:r>
            <a:r>
              <a:rPr kumimoji="1" lang="en-US" altLang="zh-CN" b="1" dirty="0">
                <a:latin typeface="Arial" pitchFamily="34" charset="0"/>
                <a:ea typeface="SimSun" pitchFamily="2" charset="-122"/>
              </a:rPr>
              <a:t> </a:t>
            </a:r>
            <a:r>
              <a:rPr kumimoji="1" lang="en-US" altLang="zh-CN" b="1" dirty="0" err="1">
                <a:latin typeface="Arial" pitchFamily="34" charset="0"/>
                <a:ea typeface="SimSun" pitchFamily="2" charset="-122"/>
              </a:rPr>
              <a:t>permeasi</a:t>
            </a:r>
            <a:r>
              <a:rPr kumimoji="1" lang="en-US" altLang="zh-CN" b="1" dirty="0">
                <a:latin typeface="Arial" pitchFamily="34" charset="0"/>
                <a:ea typeface="SimSun" pitchFamily="2" charset="-122"/>
              </a:rPr>
              <a:t> </a:t>
            </a:r>
          </a:p>
          <a:p>
            <a:pPr lvl="1" algn="just">
              <a:buFont typeface="Symbol" pitchFamily="18" charset="2"/>
              <a:buChar char=""/>
              <a:defRPr/>
            </a:pPr>
            <a:r>
              <a:rPr kumimoji="1" lang="en-US" altLang="zh-CN" b="1" i="1" dirty="0">
                <a:solidFill>
                  <a:srgbClr val="7575D1"/>
                </a:solidFill>
                <a:latin typeface="Arial" pitchFamily="34" charset="0"/>
                <a:ea typeface="SimSun" pitchFamily="2" charset="-122"/>
              </a:rPr>
              <a:t>Lac A </a:t>
            </a:r>
            <a:r>
              <a:rPr kumimoji="1" lang="en-US" altLang="zh-CN" dirty="0" err="1">
                <a:latin typeface="Arial" pitchFamily="34" charset="0"/>
                <a:ea typeface="SimSun" pitchFamily="2" charset="-122"/>
              </a:rPr>
              <a:t>codifica</a:t>
            </a:r>
            <a:r>
              <a:rPr kumimoji="1" lang="en-US" altLang="zh-CN" dirty="0">
                <a:latin typeface="Arial" pitchFamily="34" charset="0"/>
                <a:ea typeface="SimSun" pitchFamily="2" charset="-122"/>
              </a:rPr>
              <a:t> per </a:t>
            </a:r>
            <a:r>
              <a:rPr kumimoji="1" lang="en-US" altLang="zh-CN" dirty="0" err="1">
                <a:latin typeface="Arial" pitchFamily="34" charset="0"/>
                <a:ea typeface="SimSun" pitchFamily="2" charset="-122"/>
              </a:rPr>
              <a:t>tiogalattoside</a:t>
            </a:r>
            <a:r>
              <a:rPr kumimoji="1" lang="en-US" altLang="zh-CN" dirty="0">
                <a:latin typeface="Arial" pitchFamily="34" charset="0"/>
                <a:ea typeface="SimSun" pitchFamily="2" charset="-122"/>
              </a:rPr>
              <a:t> </a:t>
            </a:r>
            <a:r>
              <a:rPr kumimoji="1" lang="en-US" altLang="zh-CN" dirty="0" err="1">
                <a:latin typeface="Arial" pitchFamily="34" charset="0"/>
                <a:ea typeface="SimSun" pitchFamily="2" charset="-122"/>
              </a:rPr>
              <a:t>transacetilasi</a:t>
            </a:r>
            <a:r>
              <a:rPr kumimoji="1" lang="en-US" altLang="zh-CN" dirty="0">
                <a:latin typeface="Arial" pitchFamily="34" charset="0"/>
                <a:ea typeface="SimSun" pitchFamily="2" charset="-122"/>
              </a:rPr>
              <a:t> (</a:t>
            </a:r>
            <a:r>
              <a:rPr kumimoji="1" lang="en-US" altLang="zh-CN" dirty="0" err="1">
                <a:latin typeface="Arial" pitchFamily="34" charset="0"/>
                <a:ea typeface="SimSun" pitchFamily="2" charset="-122"/>
              </a:rPr>
              <a:t>elimina</a:t>
            </a:r>
            <a:r>
              <a:rPr kumimoji="1" lang="en-US" altLang="zh-CN" dirty="0">
                <a:latin typeface="Arial" pitchFamily="34" charset="0"/>
                <a:ea typeface="SimSun" pitchFamily="2" charset="-122"/>
              </a:rPr>
              <a:t> </a:t>
            </a:r>
            <a:r>
              <a:rPr kumimoji="1" lang="en-US" altLang="zh-CN" dirty="0" err="1">
                <a:latin typeface="Arial" pitchFamily="34" charset="0"/>
                <a:ea typeface="SimSun" pitchFamily="2" charset="-122"/>
              </a:rPr>
              <a:t>i</a:t>
            </a:r>
            <a:r>
              <a:rPr kumimoji="1" lang="en-US" altLang="zh-CN" dirty="0">
                <a:latin typeface="Arial" pitchFamily="34" charset="0"/>
                <a:ea typeface="SimSun" pitchFamily="2" charset="-122"/>
              </a:rPr>
              <a:t> </a:t>
            </a:r>
            <a:r>
              <a:rPr kumimoji="1" lang="en-US" altLang="zh-CN" dirty="0" err="1">
                <a:latin typeface="Arial" pitchFamily="34" charset="0"/>
                <a:ea typeface="SimSun" pitchFamily="2" charset="-122"/>
              </a:rPr>
              <a:t>galattosidi</a:t>
            </a:r>
            <a:r>
              <a:rPr kumimoji="1" lang="en-US" altLang="zh-CN" dirty="0">
                <a:latin typeface="Arial" pitchFamily="34" charset="0"/>
                <a:ea typeface="SimSun" pitchFamily="2" charset="-122"/>
              </a:rPr>
              <a:t> </a:t>
            </a:r>
            <a:r>
              <a:rPr kumimoji="1" lang="en-US" altLang="zh-CN" dirty="0" err="1">
                <a:latin typeface="Arial" pitchFamily="34" charset="0"/>
                <a:ea typeface="SimSun" pitchFamily="2" charset="-122"/>
              </a:rPr>
              <a:t>tossici</a:t>
            </a:r>
            <a:r>
              <a:rPr kumimoji="1" lang="en-US" altLang="zh-CN" dirty="0">
                <a:latin typeface="Arial" pitchFamily="34" charset="0"/>
                <a:ea typeface="SimSun" pitchFamily="2" charset="-122"/>
              </a:rPr>
              <a:t>?)</a:t>
            </a:r>
          </a:p>
          <a:p>
            <a:pPr lvl="1" algn="just">
              <a:buFont typeface="Symbol" pitchFamily="18" charset="2"/>
              <a:buChar char=""/>
              <a:defRPr/>
            </a:pPr>
            <a:endParaRPr lang="en-GB" altLang="it-IT" dirty="0">
              <a:latin typeface="Arial" pitchFamily="34" charset="0"/>
            </a:endParaRPr>
          </a:p>
          <a:p>
            <a:pPr lvl="1" algn="just">
              <a:buFont typeface="Symbol" pitchFamily="18" charset="2"/>
              <a:buChar char=""/>
              <a:defRPr/>
            </a:pPr>
            <a:endParaRPr lang="en-GB" altLang="it-IT" dirty="0">
              <a:latin typeface="Arial" pitchFamily="34" charset="0"/>
            </a:endParaRPr>
          </a:p>
          <a:p>
            <a:pPr lvl="1" algn="just">
              <a:buFont typeface="Symbol" pitchFamily="18" charset="2"/>
              <a:buChar char=""/>
              <a:defRPr/>
            </a:pPr>
            <a:endParaRPr lang="en-GB" altLang="it-IT" dirty="0">
              <a:latin typeface="Arial" pitchFamily="34" charset="0"/>
            </a:endParaRPr>
          </a:p>
          <a:p>
            <a:pPr lvl="1" algn="just">
              <a:buFont typeface="Symbol" pitchFamily="18" charset="2"/>
              <a:buChar char=""/>
              <a:defRPr/>
            </a:pPr>
            <a:endParaRPr lang="en-GB" altLang="it-IT" dirty="0">
              <a:latin typeface="Arial" pitchFamily="34" charset="0"/>
            </a:endParaRPr>
          </a:p>
          <a:p>
            <a:pPr>
              <a:defRPr/>
            </a:pPr>
            <a:endParaRPr lang="en-GB" altLang="it-IT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0B68CB0-87BC-4B33-AC61-C42648275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4913" y="1169987"/>
            <a:ext cx="2606675" cy="541337"/>
          </a:xfrm>
        </p:spPr>
        <p:txBody>
          <a:bodyPr/>
          <a:lstStyle/>
          <a:p>
            <a:pPr>
              <a:defRPr/>
            </a:pPr>
            <a:r>
              <a:rPr lang="en-GB" sz="280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Operone</a:t>
            </a:r>
            <a:endParaRPr lang="en-GB" sz="2800" i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1507" name="Gruppo 27">
            <a:extLst>
              <a:ext uri="{FF2B5EF4-FFF2-40B4-BE49-F238E27FC236}">
                <a16:creationId xmlns:a16="http://schemas.microsoft.com/office/drawing/2014/main" id="{4EEAF1AB-014A-4021-9C1B-E7184F85950C}"/>
              </a:ext>
            </a:extLst>
          </p:cNvPr>
          <p:cNvGrpSpPr>
            <a:grpSpLocks/>
          </p:cNvGrpSpPr>
          <p:nvPr/>
        </p:nvGrpSpPr>
        <p:grpSpPr bwMode="auto">
          <a:xfrm>
            <a:off x="1255713" y="2678112"/>
            <a:ext cx="6369050" cy="381000"/>
            <a:chOff x="1255256" y="2453295"/>
            <a:chExt cx="6369049" cy="381000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6DF678FC-6F91-41F4-9BC5-2FDE8AF4341E}"/>
                </a:ext>
              </a:extLst>
            </p:cNvPr>
            <p:cNvSpPr/>
            <p:nvPr/>
          </p:nvSpPr>
          <p:spPr bwMode="auto">
            <a:xfrm>
              <a:off x="1255256" y="2453295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it-IT" sz="2000" dirty="0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P</a:t>
              </a:r>
            </a:p>
          </p:txBody>
        </p:sp>
        <p:sp>
          <p:nvSpPr>
            <p:cNvPr id="21520" name="Rettangolo 10">
              <a:extLst>
                <a:ext uri="{FF2B5EF4-FFF2-40B4-BE49-F238E27FC236}">
                  <a16:creationId xmlns:a16="http://schemas.microsoft.com/office/drawing/2014/main" id="{5CC4476C-006D-4D34-861B-EE8BFCEF4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656" y="2453295"/>
              <a:ext cx="914400" cy="3810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" panose="02020603050405020304" pitchFamily="18" charset="0"/>
                </a:rPr>
                <a:t>LacI</a:t>
              </a: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FD609EE-1E9B-4CFF-A169-415CF0728895}"/>
                </a:ext>
              </a:extLst>
            </p:cNvPr>
            <p:cNvSpPr/>
            <p:nvPr/>
          </p:nvSpPr>
          <p:spPr bwMode="auto">
            <a:xfrm>
              <a:off x="2703056" y="2453295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it-IT" sz="2000" dirty="0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P</a:t>
              </a:r>
            </a:p>
          </p:txBody>
        </p:sp>
        <p:sp>
          <p:nvSpPr>
            <p:cNvPr id="21522" name="Rettangolo 12">
              <a:extLst>
                <a:ext uri="{FF2B5EF4-FFF2-40B4-BE49-F238E27FC236}">
                  <a16:creationId xmlns:a16="http://schemas.microsoft.com/office/drawing/2014/main" id="{FEC78EE0-482F-4A54-9E22-F02C568DE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229" y="2453295"/>
              <a:ext cx="780475" cy="381000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" panose="02020603050405020304" pitchFamily="18" charset="0"/>
                </a:rPr>
                <a:t>O</a:t>
              </a:r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81DF6E81-FAF3-4F02-A57A-0484B55ED7A2}"/>
                </a:ext>
              </a:extLst>
            </p:cNvPr>
            <p:cNvSpPr/>
            <p:nvPr/>
          </p:nvSpPr>
          <p:spPr bwMode="auto">
            <a:xfrm>
              <a:off x="4001631" y="2453295"/>
              <a:ext cx="1201737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r>
                <a:rPr lang="it-IT" sz="2000" dirty="0" err="1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LacZ</a:t>
              </a:r>
              <a:endParaRPr lang="it-IT" sz="2000" dirty="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1524" name="Rettangolo 14">
              <a:extLst>
                <a:ext uri="{FF2B5EF4-FFF2-40B4-BE49-F238E27FC236}">
                  <a16:creationId xmlns:a16="http://schemas.microsoft.com/office/drawing/2014/main" id="{D49594CB-C1FE-4C70-AE98-0CB222533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2728" y="2453295"/>
              <a:ext cx="1173677" cy="3810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" panose="02020603050405020304" pitchFamily="18" charset="0"/>
                </a:rPr>
                <a:t>LacY</a:t>
              </a:r>
            </a:p>
          </p:txBody>
        </p:sp>
        <p:sp>
          <p:nvSpPr>
            <p:cNvPr id="21525" name="Rettangolo 15">
              <a:extLst>
                <a:ext uri="{FF2B5EF4-FFF2-40B4-BE49-F238E27FC236}">
                  <a16:creationId xmlns:a16="http://schemas.microsoft.com/office/drawing/2014/main" id="{684D0F4E-7D4A-47A7-9332-2659B0970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6406" y="2453295"/>
              <a:ext cx="1247899" cy="3810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" panose="02020603050405020304" pitchFamily="18" charset="0"/>
                </a:rPr>
                <a:t>LacA</a:t>
              </a:r>
            </a:p>
          </p:txBody>
        </p:sp>
      </p:grpSp>
      <p:sp>
        <p:nvSpPr>
          <p:cNvPr id="21508" name="Parentesi graffa aperta 4">
            <a:extLst>
              <a:ext uri="{FF2B5EF4-FFF2-40B4-BE49-F238E27FC236}">
                <a16:creationId xmlns:a16="http://schemas.microsoft.com/office/drawing/2014/main" id="{42171F14-40F4-4C5D-84F1-31843C9EC3B3}"/>
              </a:ext>
            </a:extLst>
          </p:cNvPr>
          <p:cNvSpPr>
            <a:spLocks/>
          </p:cNvSpPr>
          <p:nvPr/>
        </p:nvSpPr>
        <p:spPr bwMode="auto">
          <a:xfrm rot="5400000">
            <a:off x="4710113" y="-301626"/>
            <a:ext cx="914400" cy="4940300"/>
          </a:xfrm>
          <a:prstGeom prst="leftBrace">
            <a:avLst>
              <a:gd name="adj1" fmla="val 8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1509" name="CasellaDiTesto 5">
            <a:extLst>
              <a:ext uri="{FF2B5EF4-FFF2-40B4-BE49-F238E27FC236}">
                <a16:creationId xmlns:a16="http://schemas.microsoft.com/office/drawing/2014/main" id="{C03AE500-0943-452B-9971-EF1FA7F7F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9963" y="3681413"/>
            <a:ext cx="1414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highlight>
                  <a:srgbClr val="CC3300"/>
                </a:highlight>
                <a:latin typeface="Times" panose="02020603050405020304" pitchFamily="18" charset="0"/>
              </a:rPr>
              <a:t>Operatore</a:t>
            </a:r>
          </a:p>
        </p:txBody>
      </p:sp>
      <p:sp>
        <p:nvSpPr>
          <p:cNvPr id="21510" name="CasellaDiTesto 6">
            <a:extLst>
              <a:ext uri="{FF2B5EF4-FFF2-40B4-BE49-F238E27FC236}">
                <a16:creationId xmlns:a16="http://schemas.microsoft.com/office/drawing/2014/main" id="{8E207A05-7F5E-42B9-8485-E5483E728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1113" y="4991100"/>
            <a:ext cx="1482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highlight>
                  <a:srgbClr val="CCFFFF"/>
                </a:highlight>
                <a:latin typeface="Times" panose="02020603050405020304" pitchFamily="18" charset="0"/>
              </a:rPr>
              <a:t>Promotore</a:t>
            </a:r>
          </a:p>
        </p:txBody>
      </p:sp>
      <p:sp>
        <p:nvSpPr>
          <p:cNvPr id="21511" name="CasellaDiTesto 7">
            <a:extLst>
              <a:ext uri="{FF2B5EF4-FFF2-40B4-BE49-F238E27FC236}">
                <a16:creationId xmlns:a16="http://schemas.microsoft.com/office/drawing/2014/main" id="{30AD91D5-4756-47A2-A03C-D651369C3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924300"/>
            <a:ext cx="1552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highlight>
                  <a:srgbClr val="FFFF00"/>
                </a:highlight>
                <a:latin typeface="Times" panose="02020603050405020304" pitchFamily="18" charset="0"/>
              </a:rPr>
              <a:t>Repressore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66D0C571-D78D-495E-A515-745F38549AEB}"/>
              </a:ext>
            </a:extLst>
          </p:cNvPr>
          <p:cNvCxnSpPr>
            <a:stCxn id="21511" idx="0"/>
            <a:endCxn id="21520" idx="2"/>
          </p:cNvCxnSpPr>
          <p:nvPr/>
        </p:nvCxnSpPr>
        <p:spPr bwMode="auto">
          <a:xfrm flipV="1">
            <a:off x="1522413" y="3059112"/>
            <a:ext cx="723900" cy="8651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E9C91DE7-23B7-434A-B1DA-AFC4507F2B85}"/>
              </a:ext>
            </a:extLst>
          </p:cNvPr>
          <p:cNvCxnSpPr>
            <a:stCxn id="21510" idx="0"/>
            <a:endCxn id="12" idx="2"/>
          </p:cNvCxnSpPr>
          <p:nvPr/>
        </p:nvCxnSpPr>
        <p:spPr bwMode="auto">
          <a:xfrm flipH="1" flipV="1">
            <a:off x="2970213" y="3059112"/>
            <a:ext cx="322263" cy="1931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83EDCB62-7102-473E-9ED6-5BB38F1B7F7B}"/>
              </a:ext>
            </a:extLst>
          </p:cNvPr>
          <p:cNvCxnSpPr>
            <a:stCxn id="21509" idx="0"/>
            <a:endCxn id="21522" idx="2"/>
          </p:cNvCxnSpPr>
          <p:nvPr/>
        </p:nvCxnSpPr>
        <p:spPr bwMode="auto">
          <a:xfrm flipH="1" flipV="1">
            <a:off x="3624924" y="3059112"/>
            <a:ext cx="592270" cy="622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4B17F0D4-3B23-4C96-A6B3-9F7C31EE6133}"/>
              </a:ext>
            </a:extLst>
          </p:cNvPr>
          <p:cNvCxnSpPr>
            <a:stCxn id="21510" idx="0"/>
            <a:endCxn id="3" idx="2"/>
          </p:cNvCxnSpPr>
          <p:nvPr/>
        </p:nvCxnSpPr>
        <p:spPr bwMode="auto">
          <a:xfrm flipH="1" flipV="1">
            <a:off x="1522413" y="3059112"/>
            <a:ext cx="1770063" cy="1931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516" name="Parentesi graffa aperta 35">
            <a:extLst>
              <a:ext uri="{FF2B5EF4-FFF2-40B4-BE49-F238E27FC236}">
                <a16:creationId xmlns:a16="http://schemas.microsoft.com/office/drawing/2014/main" id="{5018204D-68D3-4AC0-B49F-1A5DDD3E9A29}"/>
              </a:ext>
            </a:extLst>
          </p:cNvPr>
          <p:cNvSpPr>
            <a:spLocks/>
          </p:cNvSpPr>
          <p:nvPr/>
        </p:nvSpPr>
        <p:spPr bwMode="auto">
          <a:xfrm rot="5400000">
            <a:off x="1525588" y="1454149"/>
            <a:ext cx="914400" cy="142875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38A5F3E8-0FC5-4D73-8C55-E7E0469FA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169987"/>
            <a:ext cx="2608262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800" kern="0" dirty="0" err="1">
                <a:solidFill>
                  <a:schemeClr val="tx1"/>
                </a:solidFill>
                <a:latin typeface="Arial" charset="0"/>
                <a:ea typeface="ＭＳ Ｐゴシック" charset="0"/>
              </a:rPr>
              <a:t>Regolatore</a:t>
            </a:r>
            <a:endParaRPr lang="en-GB" sz="2800" i="1" kern="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518" name="Rectangle 7">
            <a:extLst>
              <a:ext uri="{FF2B5EF4-FFF2-40B4-BE49-F238E27FC236}">
                <a16:creationId xmlns:a16="http://schemas.microsoft.com/office/drawing/2014/main" id="{BF1AD3D5-F8E5-4861-B670-D5B3B60A0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5791200"/>
            <a:ext cx="70310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accent2"/>
                </a:solidFill>
                <a:latin typeface="Times" panose="02020603050405020304" pitchFamily="18" charset="0"/>
              </a:rPr>
              <a:t>L’</a:t>
            </a:r>
            <a:r>
              <a:rPr lang="it-IT" altLang="ja-JP" sz="2400" dirty="0">
                <a:solidFill>
                  <a:schemeClr val="accent2"/>
                </a:solidFill>
                <a:latin typeface="Times" panose="02020603050405020304" pitchFamily="18" charset="0"/>
              </a:rPr>
              <a:t>operone </a:t>
            </a:r>
            <a:r>
              <a:rPr lang="it-IT" altLang="ja-JP" sz="2400" dirty="0" err="1">
                <a:solidFill>
                  <a:schemeClr val="accent2"/>
                </a:solidFill>
                <a:latin typeface="Times" panose="02020603050405020304" pitchFamily="18" charset="0"/>
              </a:rPr>
              <a:t>Lac</a:t>
            </a:r>
            <a:r>
              <a:rPr lang="it-IT" altLang="ja-JP" sz="2400" dirty="0">
                <a:solidFill>
                  <a:schemeClr val="accent2"/>
                </a:solidFill>
                <a:latin typeface="Times" panose="02020603050405020304" pitchFamily="18" charset="0"/>
              </a:rPr>
              <a:t> è inducibile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chemeClr val="accent2"/>
                </a:solidFill>
                <a:latin typeface="Times" panose="02020603050405020304" pitchFamily="18" charset="0"/>
              </a:rPr>
              <a:t>La </a:t>
            </a:r>
            <a:r>
              <a:rPr lang="en-US" altLang="it-IT" sz="2400" dirty="0" err="1">
                <a:solidFill>
                  <a:schemeClr val="accent2"/>
                </a:solidFill>
                <a:latin typeface="Times" panose="02020603050405020304" pitchFamily="18" charset="0"/>
              </a:rPr>
              <a:t>sua</a:t>
            </a:r>
            <a:r>
              <a:rPr lang="en-US" altLang="it-IT" sz="2400" dirty="0">
                <a:solidFill>
                  <a:schemeClr val="accent2"/>
                </a:solidFill>
                <a:latin typeface="Times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accent2"/>
                </a:solidFill>
                <a:latin typeface="Times" panose="02020603050405020304" pitchFamily="18" charset="0"/>
              </a:rPr>
              <a:t>espressione</a:t>
            </a:r>
            <a:r>
              <a:rPr lang="en-US" altLang="it-IT" sz="2400" dirty="0">
                <a:solidFill>
                  <a:schemeClr val="accent2"/>
                </a:solidFill>
                <a:latin typeface="Times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accent2"/>
                </a:solidFill>
                <a:latin typeface="Times" panose="02020603050405020304" pitchFamily="18" charset="0"/>
              </a:rPr>
              <a:t>viene</a:t>
            </a:r>
            <a:r>
              <a:rPr lang="en-US" altLang="it-IT" sz="2400" dirty="0">
                <a:solidFill>
                  <a:schemeClr val="accent2"/>
                </a:solidFill>
                <a:latin typeface="Times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accent2"/>
                </a:solidFill>
                <a:latin typeface="Times" panose="02020603050405020304" pitchFamily="18" charset="0"/>
              </a:rPr>
              <a:t>attivata</a:t>
            </a:r>
            <a:r>
              <a:rPr lang="en-US" altLang="it-IT" sz="2400" dirty="0">
                <a:solidFill>
                  <a:schemeClr val="accent2"/>
                </a:solidFill>
                <a:latin typeface="Times" panose="02020603050405020304" pitchFamily="18" charset="0"/>
              </a:rPr>
              <a:t> in </a:t>
            </a:r>
            <a:r>
              <a:rPr lang="en-US" altLang="it-IT" sz="2400" dirty="0" err="1">
                <a:solidFill>
                  <a:schemeClr val="accent2"/>
                </a:solidFill>
                <a:latin typeface="Times" panose="02020603050405020304" pitchFamily="18" charset="0"/>
              </a:rPr>
              <a:t>presenza</a:t>
            </a:r>
            <a:r>
              <a:rPr lang="en-US" altLang="it-IT" sz="2400" dirty="0">
                <a:solidFill>
                  <a:schemeClr val="accent2"/>
                </a:solidFill>
                <a:latin typeface="Times" panose="02020603050405020304" pitchFamily="18" charset="0"/>
              </a:rPr>
              <a:t> di </a:t>
            </a:r>
            <a:r>
              <a:rPr lang="en-US" altLang="it-IT" sz="2400" b="1" dirty="0" err="1">
                <a:solidFill>
                  <a:schemeClr val="accent2"/>
                </a:solidFill>
                <a:latin typeface="Times" panose="02020603050405020304" pitchFamily="18" charset="0"/>
              </a:rPr>
              <a:t>lattosio</a:t>
            </a:r>
            <a:endParaRPr lang="it-IT" altLang="it-IT" sz="2400" b="1" dirty="0">
              <a:latin typeface="Times" panose="02020603050405020304" pitchFamily="18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516B7681-CD5B-4226-B042-5BCA64ABF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4000" ker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Operone </a:t>
            </a:r>
            <a:r>
              <a:rPr lang="en-GB" sz="4000" i="1" ker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lac</a:t>
            </a:r>
            <a:endParaRPr lang="en-GB" sz="4000" i="1" kern="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CC3300"/>
                </a:solidFill>
                <a:latin typeface="Comic Sans MS" pitchFamily="1" charset="0"/>
              </a:rPr>
              <a:t>Trascrizione</a:t>
            </a:r>
            <a:endParaRPr lang="it-IT" altLang="it-IT" b="1">
              <a:solidFill>
                <a:srgbClr val="CC33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839200" cy="4495800"/>
          </a:xfrm>
        </p:spPr>
        <p:txBody>
          <a:bodyPr/>
          <a:lstStyle/>
          <a:p>
            <a:pPr eaLnBrk="1" hangingPunct="1"/>
            <a:endParaRPr lang="it-IT" altLang="it-IT" dirty="0">
              <a:latin typeface="Comic Sans MS" pitchFamily="1" charset="0"/>
            </a:endParaRPr>
          </a:p>
          <a:p>
            <a:pPr eaLnBrk="1" hangingPunct="1"/>
            <a:r>
              <a:rPr lang="it-IT" altLang="it-IT" dirty="0">
                <a:latin typeface="Comic Sans MS" pitchFamily="1" charset="0"/>
              </a:rPr>
              <a:t>La sequenza dell’RNA è complementare alla sequenza del DNA stampo o filamento codificante</a:t>
            </a:r>
            <a:endParaRPr lang="it-IT" altLang="it-IT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90800" y="1295400"/>
            <a:ext cx="35417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solidFill>
                  <a:schemeClr val="accent2"/>
                </a:solidFill>
                <a:latin typeface="Comic Sans MS" pitchFamily="1" charset="0"/>
              </a:rPr>
              <a:t>DNA     ----&gt;     RNA</a:t>
            </a:r>
          </a:p>
        </p:txBody>
      </p:sp>
    </p:spTree>
    <p:extLst>
      <p:ext uri="{BB962C8B-B14F-4D97-AF65-F5344CB8AC3E}">
        <p14:creationId xmlns:p14="http://schemas.microsoft.com/office/powerpoint/2010/main" val="25198863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EEE05FA4-2A58-4727-9297-EE7FB302A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8134350" cy="830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7A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 dirty="0"/>
              <a:t>In </a:t>
            </a:r>
            <a:r>
              <a:rPr lang="it-IT" altLang="it-IT" sz="2400" u="sng" dirty="0"/>
              <a:t>assenza</a:t>
            </a:r>
            <a:r>
              <a:rPr lang="it-IT" altLang="it-IT" sz="2400" dirty="0"/>
              <a:t> di lattosio l’</a:t>
            </a:r>
            <a:r>
              <a:rPr lang="it-IT" altLang="ja-JP" sz="2400" dirty="0"/>
              <a:t>operone non è trascritto perché il </a:t>
            </a:r>
            <a:r>
              <a:rPr lang="it-IT" altLang="ja-JP" sz="2400" dirty="0">
                <a:highlight>
                  <a:srgbClr val="FFFF00"/>
                </a:highlight>
              </a:rPr>
              <a:t>repressore</a:t>
            </a:r>
            <a:r>
              <a:rPr lang="it-IT" altLang="ja-JP" sz="2400" dirty="0"/>
              <a:t> si lega all’operatore e blocca la polimerasi</a:t>
            </a:r>
            <a:endParaRPr lang="it-IT" altLang="it-IT" sz="2400" dirty="0"/>
          </a:p>
        </p:txBody>
      </p:sp>
      <p:grpSp>
        <p:nvGrpSpPr>
          <p:cNvPr id="22531" name="Gruppo 3">
            <a:extLst>
              <a:ext uri="{FF2B5EF4-FFF2-40B4-BE49-F238E27FC236}">
                <a16:creationId xmlns:a16="http://schemas.microsoft.com/office/drawing/2014/main" id="{0DB814B5-D9FA-414B-8445-53A7D37C2A8A}"/>
              </a:ext>
            </a:extLst>
          </p:cNvPr>
          <p:cNvGrpSpPr>
            <a:grpSpLocks/>
          </p:cNvGrpSpPr>
          <p:nvPr/>
        </p:nvGrpSpPr>
        <p:grpSpPr bwMode="auto">
          <a:xfrm>
            <a:off x="1255713" y="3276600"/>
            <a:ext cx="6369050" cy="381000"/>
            <a:chOff x="1255256" y="2453295"/>
            <a:chExt cx="6369049" cy="381000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D872207D-0104-41AE-BDF8-768C88AA0DC8}"/>
                </a:ext>
              </a:extLst>
            </p:cNvPr>
            <p:cNvSpPr/>
            <p:nvPr/>
          </p:nvSpPr>
          <p:spPr bwMode="auto">
            <a:xfrm>
              <a:off x="1255256" y="2453295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it-IT" sz="2000" dirty="0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P</a:t>
              </a:r>
            </a:p>
          </p:txBody>
        </p:sp>
        <p:sp>
          <p:nvSpPr>
            <p:cNvPr id="22535" name="Rettangolo 5">
              <a:extLst>
                <a:ext uri="{FF2B5EF4-FFF2-40B4-BE49-F238E27FC236}">
                  <a16:creationId xmlns:a16="http://schemas.microsoft.com/office/drawing/2014/main" id="{CEB75DCE-E002-4506-8F6E-F98F74935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656" y="2453295"/>
              <a:ext cx="914400" cy="3810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" panose="02020603050405020304" pitchFamily="18" charset="0"/>
                </a:rPr>
                <a:t>LacI</a:t>
              </a: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F2498B3-C512-4FB0-8032-572DDD88CEF8}"/>
                </a:ext>
              </a:extLst>
            </p:cNvPr>
            <p:cNvSpPr/>
            <p:nvPr/>
          </p:nvSpPr>
          <p:spPr bwMode="auto">
            <a:xfrm>
              <a:off x="2703056" y="2453295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it-IT" sz="2000" dirty="0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P</a:t>
              </a:r>
            </a:p>
          </p:txBody>
        </p:sp>
        <p:sp>
          <p:nvSpPr>
            <p:cNvPr id="22537" name="Rettangolo 7">
              <a:extLst>
                <a:ext uri="{FF2B5EF4-FFF2-40B4-BE49-F238E27FC236}">
                  <a16:creationId xmlns:a16="http://schemas.microsoft.com/office/drawing/2014/main" id="{8E84476A-422A-4786-B2DE-92CAFEF69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229" y="2453295"/>
              <a:ext cx="780475" cy="381000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" panose="02020603050405020304" pitchFamily="18" charset="0"/>
                </a:rPr>
                <a:t>O</a:t>
              </a: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25F44FDD-50E2-439D-BE92-5228B4F8BFD0}"/>
                </a:ext>
              </a:extLst>
            </p:cNvPr>
            <p:cNvSpPr/>
            <p:nvPr/>
          </p:nvSpPr>
          <p:spPr bwMode="auto">
            <a:xfrm>
              <a:off x="4001631" y="2453295"/>
              <a:ext cx="1201737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r>
                <a:rPr lang="it-IT" sz="2000" dirty="0" err="1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LacZ</a:t>
              </a:r>
              <a:endParaRPr lang="it-IT" sz="2000" dirty="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2539" name="Rettangolo 9">
              <a:extLst>
                <a:ext uri="{FF2B5EF4-FFF2-40B4-BE49-F238E27FC236}">
                  <a16:creationId xmlns:a16="http://schemas.microsoft.com/office/drawing/2014/main" id="{E08D6587-1A21-4499-B4AF-197060A9B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2728" y="2453295"/>
              <a:ext cx="1173677" cy="3810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" panose="02020603050405020304" pitchFamily="18" charset="0"/>
                </a:rPr>
                <a:t>LacY</a:t>
              </a:r>
            </a:p>
          </p:txBody>
        </p:sp>
        <p:sp>
          <p:nvSpPr>
            <p:cNvPr id="22540" name="Rettangolo 10">
              <a:extLst>
                <a:ext uri="{FF2B5EF4-FFF2-40B4-BE49-F238E27FC236}">
                  <a16:creationId xmlns:a16="http://schemas.microsoft.com/office/drawing/2014/main" id="{D472A1FF-F7D4-4C71-85E2-94981D547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6406" y="2453295"/>
              <a:ext cx="1247899" cy="3810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" panose="02020603050405020304" pitchFamily="18" charset="0"/>
                </a:rPr>
                <a:t>LacA</a:t>
              </a:r>
            </a:p>
          </p:txBody>
        </p:sp>
      </p:grpSp>
      <p:sp>
        <p:nvSpPr>
          <p:cNvPr id="22532" name="Ovale 12">
            <a:extLst>
              <a:ext uri="{FF2B5EF4-FFF2-40B4-BE49-F238E27FC236}">
                <a16:creationId xmlns:a16="http://schemas.microsoft.com/office/drawing/2014/main" id="{32E1094D-C4D4-4439-AC4C-A88142C0F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3219450"/>
            <a:ext cx="720725" cy="457200"/>
          </a:xfrm>
          <a:prstGeom prst="ellipse">
            <a:avLst/>
          </a:prstGeom>
          <a:solidFill>
            <a:srgbClr val="00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imes" panose="02020603050405020304" pitchFamily="18" charset="0"/>
              </a:rPr>
              <a:t>pol</a:t>
            </a:r>
          </a:p>
        </p:txBody>
      </p:sp>
      <p:sp>
        <p:nvSpPr>
          <p:cNvPr id="2" name="Goccia 1">
            <a:extLst>
              <a:ext uri="{FF2B5EF4-FFF2-40B4-BE49-F238E27FC236}">
                <a16:creationId xmlns:a16="http://schemas.microsoft.com/office/drawing/2014/main" id="{3AE2EF4E-161B-4120-A504-1FF11A3EDABE}"/>
              </a:ext>
            </a:extLst>
          </p:cNvPr>
          <p:cNvSpPr/>
          <p:nvPr/>
        </p:nvSpPr>
        <p:spPr bwMode="auto">
          <a:xfrm>
            <a:off x="3260725" y="2971800"/>
            <a:ext cx="728663" cy="762000"/>
          </a:xfrm>
          <a:prstGeom prst="teardrop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it-IT" sz="1400" dirty="0" err="1">
                <a:solidFill>
                  <a:srgbClr val="000000"/>
                </a:solidFill>
                <a:latin typeface="Times" charset="0"/>
                <a:ea typeface="ＭＳ Ｐゴシック" charset="0"/>
              </a:rPr>
              <a:t>LacI</a:t>
            </a:r>
            <a:endParaRPr lang="it-IT" sz="14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D396CBC-6462-4319-9CE3-031185404CC8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76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4000" ker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Operone </a:t>
            </a:r>
            <a:r>
              <a:rPr lang="en-GB" sz="4000" i="1" kern="0">
                <a:solidFill>
                  <a:srgbClr val="FF0000"/>
                </a:solidFill>
                <a:latin typeface="Arial" charset="0"/>
                <a:ea typeface="ＭＳ Ｐゴシック" charset="0"/>
              </a:rPr>
              <a:t>lac</a:t>
            </a:r>
            <a:endParaRPr lang="en-GB" sz="4000" i="1" kern="0" dirty="0">
              <a:solidFill>
                <a:srgbClr val="FF00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id="{5D5971C7-C378-45D1-BE53-ABBC742C2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25538"/>
            <a:ext cx="8134350" cy="830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7A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/>
              <a:t>In </a:t>
            </a:r>
            <a:r>
              <a:rPr lang="it-IT" altLang="it-IT" sz="2400" u="sng"/>
              <a:t>presenza</a:t>
            </a:r>
            <a:r>
              <a:rPr lang="it-IT" altLang="it-IT" sz="2400"/>
              <a:t> di lattosio, il repressore è rilasciato dall’operatore e la trascrizione dell’</a:t>
            </a:r>
            <a:r>
              <a:rPr lang="it-IT" altLang="ja-JP" sz="2400"/>
              <a:t>operone viene attivata</a:t>
            </a:r>
            <a:endParaRPr lang="it-IT" altLang="it-IT" sz="2400"/>
          </a:p>
        </p:txBody>
      </p:sp>
      <p:grpSp>
        <p:nvGrpSpPr>
          <p:cNvPr id="23555" name="Gruppo 3">
            <a:extLst>
              <a:ext uri="{FF2B5EF4-FFF2-40B4-BE49-F238E27FC236}">
                <a16:creationId xmlns:a16="http://schemas.microsoft.com/office/drawing/2014/main" id="{976A81FA-D37E-4EBB-B350-4AF480657966}"/>
              </a:ext>
            </a:extLst>
          </p:cNvPr>
          <p:cNvGrpSpPr>
            <a:grpSpLocks/>
          </p:cNvGrpSpPr>
          <p:nvPr/>
        </p:nvGrpSpPr>
        <p:grpSpPr bwMode="auto">
          <a:xfrm>
            <a:off x="1255713" y="3276600"/>
            <a:ext cx="6369050" cy="381000"/>
            <a:chOff x="1255256" y="2453295"/>
            <a:chExt cx="6369049" cy="381000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82A75C8-8E41-4115-92D1-97866D515CEA}"/>
                </a:ext>
              </a:extLst>
            </p:cNvPr>
            <p:cNvSpPr/>
            <p:nvPr/>
          </p:nvSpPr>
          <p:spPr bwMode="auto">
            <a:xfrm>
              <a:off x="1255256" y="2453295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it-IT" sz="2000" dirty="0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P</a:t>
              </a:r>
            </a:p>
          </p:txBody>
        </p:sp>
        <p:sp>
          <p:nvSpPr>
            <p:cNvPr id="23564" name="Rettangolo 5">
              <a:extLst>
                <a:ext uri="{FF2B5EF4-FFF2-40B4-BE49-F238E27FC236}">
                  <a16:creationId xmlns:a16="http://schemas.microsoft.com/office/drawing/2014/main" id="{4D75D0CB-ED63-4BE6-986D-7E467997E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656" y="2453295"/>
              <a:ext cx="914400" cy="38100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" panose="02020603050405020304" pitchFamily="18" charset="0"/>
                </a:rPr>
                <a:t>LacI</a:t>
              </a: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1276A82-6291-449F-B822-01265E20A372}"/>
                </a:ext>
              </a:extLst>
            </p:cNvPr>
            <p:cNvSpPr/>
            <p:nvPr/>
          </p:nvSpPr>
          <p:spPr bwMode="auto">
            <a:xfrm>
              <a:off x="2703056" y="2453295"/>
              <a:ext cx="533400" cy="381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r>
                <a:rPr lang="it-IT" sz="2000" dirty="0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P</a:t>
              </a:r>
            </a:p>
          </p:txBody>
        </p:sp>
        <p:sp>
          <p:nvSpPr>
            <p:cNvPr id="23566" name="Rettangolo 7">
              <a:extLst>
                <a:ext uri="{FF2B5EF4-FFF2-40B4-BE49-F238E27FC236}">
                  <a16:creationId xmlns:a16="http://schemas.microsoft.com/office/drawing/2014/main" id="{F72E81ED-E8F3-4B73-9A74-90DA2C31C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229" y="2453295"/>
              <a:ext cx="780475" cy="381000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" panose="02020603050405020304" pitchFamily="18" charset="0"/>
                </a:rPr>
                <a:t>O</a:t>
              </a: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DDEB35C-7DAD-4F29-964E-FE31A8AD49E6}"/>
                </a:ext>
              </a:extLst>
            </p:cNvPr>
            <p:cNvSpPr/>
            <p:nvPr/>
          </p:nvSpPr>
          <p:spPr bwMode="auto">
            <a:xfrm>
              <a:off x="4001631" y="2453295"/>
              <a:ext cx="1201737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r>
                <a:rPr lang="it-IT" sz="2000" dirty="0" err="1">
                  <a:solidFill>
                    <a:srgbClr val="000000"/>
                  </a:solidFill>
                  <a:latin typeface="Times" charset="0"/>
                  <a:ea typeface="ＭＳ Ｐゴシック" charset="0"/>
                </a:rPr>
                <a:t>LacZ</a:t>
              </a:r>
              <a:endParaRPr lang="it-IT" sz="2000" dirty="0">
                <a:solidFill>
                  <a:srgbClr val="000000"/>
                </a:solidFill>
                <a:latin typeface="Times" charset="0"/>
                <a:ea typeface="ＭＳ Ｐゴシック" charset="0"/>
              </a:endParaRPr>
            </a:p>
          </p:txBody>
        </p:sp>
        <p:sp>
          <p:nvSpPr>
            <p:cNvPr id="23568" name="Rettangolo 9">
              <a:extLst>
                <a:ext uri="{FF2B5EF4-FFF2-40B4-BE49-F238E27FC236}">
                  <a16:creationId xmlns:a16="http://schemas.microsoft.com/office/drawing/2014/main" id="{A15F6864-E689-47B9-8761-F7833F5A4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2728" y="2453295"/>
              <a:ext cx="1173677" cy="38100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" panose="02020603050405020304" pitchFamily="18" charset="0"/>
                </a:rPr>
                <a:t>LacY</a:t>
              </a:r>
            </a:p>
          </p:txBody>
        </p:sp>
        <p:sp>
          <p:nvSpPr>
            <p:cNvPr id="23569" name="Rettangolo 10">
              <a:extLst>
                <a:ext uri="{FF2B5EF4-FFF2-40B4-BE49-F238E27FC236}">
                  <a16:creationId xmlns:a16="http://schemas.microsoft.com/office/drawing/2014/main" id="{E3B79A56-192E-4577-84AC-20549F43E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6406" y="2453295"/>
              <a:ext cx="1247899" cy="381000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2000">
                  <a:solidFill>
                    <a:srgbClr val="000000"/>
                  </a:solidFill>
                  <a:latin typeface="Times" panose="02020603050405020304" pitchFamily="18" charset="0"/>
                </a:rPr>
                <a:t>LacA</a:t>
              </a:r>
            </a:p>
          </p:txBody>
        </p:sp>
      </p:grpSp>
      <p:sp>
        <p:nvSpPr>
          <p:cNvPr id="13" name="Ovale 12">
            <a:extLst>
              <a:ext uri="{FF2B5EF4-FFF2-40B4-BE49-F238E27FC236}">
                <a16:creationId xmlns:a16="http://schemas.microsoft.com/office/drawing/2014/main" id="{A7594AA1-B080-4237-B649-9AD07BEBF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538" y="3219450"/>
            <a:ext cx="720725" cy="457200"/>
          </a:xfrm>
          <a:prstGeom prst="ellipse">
            <a:avLst/>
          </a:prstGeom>
          <a:solidFill>
            <a:srgbClr val="00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imes" panose="02020603050405020304" pitchFamily="18" charset="0"/>
              </a:rPr>
              <a:t>pol</a:t>
            </a:r>
          </a:p>
        </p:txBody>
      </p:sp>
      <p:sp>
        <p:nvSpPr>
          <p:cNvPr id="2" name="Goccia 1">
            <a:extLst>
              <a:ext uri="{FF2B5EF4-FFF2-40B4-BE49-F238E27FC236}">
                <a16:creationId xmlns:a16="http://schemas.microsoft.com/office/drawing/2014/main" id="{01C95AFB-F8B9-4F08-9AF2-BAD38C44099C}"/>
              </a:ext>
            </a:extLst>
          </p:cNvPr>
          <p:cNvSpPr/>
          <p:nvPr/>
        </p:nvSpPr>
        <p:spPr bwMode="auto">
          <a:xfrm>
            <a:off x="3260725" y="2971800"/>
            <a:ext cx="728663" cy="762000"/>
          </a:xfrm>
          <a:prstGeom prst="teardrop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it-IT" sz="1400" dirty="0" err="1">
                <a:solidFill>
                  <a:srgbClr val="000000"/>
                </a:solidFill>
                <a:latin typeface="Times" charset="0"/>
                <a:ea typeface="ＭＳ Ｐゴシック" charset="0"/>
              </a:rPr>
              <a:t>LacI</a:t>
            </a:r>
            <a:endParaRPr lang="it-IT" sz="14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" name="Pentagono regolare 2">
            <a:extLst>
              <a:ext uri="{FF2B5EF4-FFF2-40B4-BE49-F238E27FC236}">
                <a16:creationId xmlns:a16="http://schemas.microsoft.com/office/drawing/2014/main" id="{02845E53-9A45-49F1-BB91-7E345B709B2A}"/>
              </a:ext>
            </a:extLst>
          </p:cNvPr>
          <p:cNvSpPr/>
          <p:nvPr/>
        </p:nvSpPr>
        <p:spPr bwMode="auto">
          <a:xfrm>
            <a:off x="2497138" y="2133600"/>
            <a:ext cx="304800" cy="304800"/>
          </a:xfrm>
          <a:prstGeom prst="pentagon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it-IT" sz="200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BF162CB8-18BA-4883-9A7A-DC852719E67B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333875"/>
            <a:ext cx="3048000" cy="682625"/>
            <a:chOff x="4191000" y="4333344"/>
            <a:chExt cx="3047480" cy="683687"/>
          </a:xfrm>
        </p:grpSpPr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6F6B514E-C1D8-4E11-96D2-136615DF22BE}"/>
                </a:ext>
              </a:extLst>
            </p:cNvPr>
            <p:cNvSpPr/>
            <p:nvPr/>
          </p:nvSpPr>
          <p:spPr bwMode="auto">
            <a:xfrm>
              <a:off x="4191000" y="4336524"/>
              <a:ext cx="585688" cy="476991"/>
            </a:xfrm>
            <a:custGeom>
              <a:avLst/>
              <a:gdLst>
                <a:gd name="connsiteX0" fmla="*/ 134412 w 1029762"/>
                <a:gd name="connsiteY0" fmla="*/ 279400 h 1003300"/>
                <a:gd name="connsiteX1" fmla="*/ 166162 w 1029762"/>
                <a:gd name="connsiteY1" fmla="*/ 419100 h 1003300"/>
                <a:gd name="connsiteX2" fmla="*/ 178862 w 1029762"/>
                <a:gd name="connsiteY2" fmla="*/ 463550 h 1003300"/>
                <a:gd name="connsiteX3" fmla="*/ 197912 w 1029762"/>
                <a:gd name="connsiteY3" fmla="*/ 501650 h 1003300"/>
                <a:gd name="connsiteX4" fmla="*/ 261412 w 1029762"/>
                <a:gd name="connsiteY4" fmla="*/ 628650 h 1003300"/>
                <a:gd name="connsiteX5" fmla="*/ 356662 w 1029762"/>
                <a:gd name="connsiteY5" fmla="*/ 723900 h 1003300"/>
                <a:gd name="connsiteX6" fmla="*/ 375712 w 1029762"/>
                <a:gd name="connsiteY6" fmla="*/ 736600 h 1003300"/>
                <a:gd name="connsiteX7" fmla="*/ 464612 w 1029762"/>
                <a:gd name="connsiteY7" fmla="*/ 781050 h 1003300"/>
                <a:gd name="connsiteX8" fmla="*/ 509062 w 1029762"/>
                <a:gd name="connsiteY8" fmla="*/ 800100 h 1003300"/>
                <a:gd name="connsiteX9" fmla="*/ 636062 w 1029762"/>
                <a:gd name="connsiteY9" fmla="*/ 831850 h 1003300"/>
                <a:gd name="connsiteX10" fmla="*/ 820212 w 1029762"/>
                <a:gd name="connsiteY10" fmla="*/ 812800 h 1003300"/>
                <a:gd name="connsiteX11" fmla="*/ 851962 w 1029762"/>
                <a:gd name="connsiteY11" fmla="*/ 768350 h 1003300"/>
                <a:gd name="connsiteX12" fmla="*/ 864662 w 1029762"/>
                <a:gd name="connsiteY12" fmla="*/ 679450 h 1003300"/>
                <a:gd name="connsiteX13" fmla="*/ 871012 w 1029762"/>
                <a:gd name="connsiteY13" fmla="*/ 647700 h 1003300"/>
                <a:gd name="connsiteX14" fmla="*/ 896412 w 1029762"/>
                <a:gd name="connsiteY14" fmla="*/ 628650 h 1003300"/>
                <a:gd name="connsiteX15" fmla="*/ 921812 w 1029762"/>
                <a:gd name="connsiteY15" fmla="*/ 590550 h 1003300"/>
                <a:gd name="connsiteX16" fmla="*/ 947212 w 1029762"/>
                <a:gd name="connsiteY16" fmla="*/ 565150 h 1003300"/>
                <a:gd name="connsiteX17" fmla="*/ 959912 w 1029762"/>
                <a:gd name="connsiteY17" fmla="*/ 546100 h 1003300"/>
                <a:gd name="connsiteX18" fmla="*/ 998012 w 1029762"/>
                <a:gd name="connsiteY18" fmla="*/ 508000 h 1003300"/>
                <a:gd name="connsiteX19" fmla="*/ 1004362 w 1029762"/>
                <a:gd name="connsiteY19" fmla="*/ 482600 h 1003300"/>
                <a:gd name="connsiteX20" fmla="*/ 1029762 w 1029762"/>
                <a:gd name="connsiteY20" fmla="*/ 425450 h 1003300"/>
                <a:gd name="connsiteX21" fmla="*/ 1004362 w 1029762"/>
                <a:gd name="connsiteY21" fmla="*/ 368300 h 1003300"/>
                <a:gd name="connsiteX22" fmla="*/ 902762 w 1029762"/>
                <a:gd name="connsiteY22" fmla="*/ 330200 h 1003300"/>
                <a:gd name="connsiteX23" fmla="*/ 801162 w 1029762"/>
                <a:gd name="connsiteY23" fmla="*/ 298450 h 1003300"/>
                <a:gd name="connsiteX24" fmla="*/ 470962 w 1029762"/>
                <a:gd name="connsiteY24" fmla="*/ 311150 h 1003300"/>
                <a:gd name="connsiteX25" fmla="*/ 426512 w 1029762"/>
                <a:gd name="connsiteY25" fmla="*/ 342900 h 1003300"/>
                <a:gd name="connsiteX26" fmla="*/ 363012 w 1029762"/>
                <a:gd name="connsiteY26" fmla="*/ 361950 h 1003300"/>
                <a:gd name="connsiteX27" fmla="*/ 324912 w 1029762"/>
                <a:gd name="connsiteY27" fmla="*/ 400050 h 1003300"/>
                <a:gd name="connsiteX28" fmla="*/ 280462 w 1029762"/>
                <a:gd name="connsiteY28" fmla="*/ 425450 h 1003300"/>
                <a:gd name="connsiteX29" fmla="*/ 248712 w 1029762"/>
                <a:gd name="connsiteY29" fmla="*/ 463550 h 1003300"/>
                <a:gd name="connsiteX30" fmla="*/ 197912 w 1029762"/>
                <a:gd name="connsiteY30" fmla="*/ 514350 h 1003300"/>
                <a:gd name="connsiteX31" fmla="*/ 204262 w 1029762"/>
                <a:gd name="connsiteY31" fmla="*/ 552450 h 1003300"/>
                <a:gd name="connsiteX32" fmla="*/ 248712 w 1029762"/>
                <a:gd name="connsiteY32" fmla="*/ 596900 h 1003300"/>
                <a:gd name="connsiteX33" fmla="*/ 261412 w 1029762"/>
                <a:gd name="connsiteY33" fmla="*/ 622300 h 1003300"/>
                <a:gd name="connsiteX34" fmla="*/ 305862 w 1029762"/>
                <a:gd name="connsiteY34" fmla="*/ 666750 h 1003300"/>
                <a:gd name="connsiteX35" fmla="*/ 312212 w 1029762"/>
                <a:gd name="connsiteY35" fmla="*/ 692150 h 1003300"/>
                <a:gd name="connsiteX36" fmla="*/ 331262 w 1029762"/>
                <a:gd name="connsiteY36" fmla="*/ 717550 h 1003300"/>
                <a:gd name="connsiteX37" fmla="*/ 343962 w 1029762"/>
                <a:gd name="connsiteY37" fmla="*/ 736600 h 1003300"/>
                <a:gd name="connsiteX38" fmla="*/ 356662 w 1029762"/>
                <a:gd name="connsiteY38" fmla="*/ 787400 h 1003300"/>
                <a:gd name="connsiteX39" fmla="*/ 369362 w 1029762"/>
                <a:gd name="connsiteY39" fmla="*/ 850900 h 1003300"/>
                <a:gd name="connsiteX40" fmla="*/ 350312 w 1029762"/>
                <a:gd name="connsiteY40" fmla="*/ 971550 h 1003300"/>
                <a:gd name="connsiteX41" fmla="*/ 324912 w 1029762"/>
                <a:gd name="connsiteY41" fmla="*/ 996950 h 1003300"/>
                <a:gd name="connsiteX42" fmla="*/ 274112 w 1029762"/>
                <a:gd name="connsiteY42" fmla="*/ 1003300 h 1003300"/>
                <a:gd name="connsiteX43" fmla="*/ 140762 w 1029762"/>
                <a:gd name="connsiteY43" fmla="*/ 977900 h 1003300"/>
                <a:gd name="connsiteX44" fmla="*/ 58212 w 1029762"/>
                <a:gd name="connsiteY44" fmla="*/ 933450 h 1003300"/>
                <a:gd name="connsiteX45" fmla="*/ 32812 w 1029762"/>
                <a:gd name="connsiteY45" fmla="*/ 908050 h 1003300"/>
                <a:gd name="connsiteX46" fmla="*/ 7412 w 1029762"/>
                <a:gd name="connsiteY46" fmla="*/ 857250 h 1003300"/>
                <a:gd name="connsiteX47" fmla="*/ 20112 w 1029762"/>
                <a:gd name="connsiteY47" fmla="*/ 673100 h 1003300"/>
                <a:gd name="connsiteX48" fmla="*/ 51862 w 1029762"/>
                <a:gd name="connsiteY48" fmla="*/ 641350 h 1003300"/>
                <a:gd name="connsiteX49" fmla="*/ 153462 w 1029762"/>
                <a:gd name="connsiteY49" fmla="*/ 584200 h 1003300"/>
                <a:gd name="connsiteX50" fmla="*/ 229662 w 1029762"/>
                <a:gd name="connsiteY50" fmla="*/ 552450 h 1003300"/>
                <a:gd name="connsiteX51" fmla="*/ 394762 w 1029762"/>
                <a:gd name="connsiteY51" fmla="*/ 508000 h 1003300"/>
                <a:gd name="connsiteX52" fmla="*/ 490012 w 1029762"/>
                <a:gd name="connsiteY52" fmla="*/ 488950 h 1003300"/>
                <a:gd name="connsiteX53" fmla="*/ 636062 w 1029762"/>
                <a:gd name="connsiteY53" fmla="*/ 482600 h 1003300"/>
                <a:gd name="connsiteX54" fmla="*/ 794812 w 1029762"/>
                <a:gd name="connsiteY54" fmla="*/ 495300 h 1003300"/>
                <a:gd name="connsiteX55" fmla="*/ 826562 w 1029762"/>
                <a:gd name="connsiteY55" fmla="*/ 501650 h 1003300"/>
                <a:gd name="connsiteX56" fmla="*/ 890062 w 1029762"/>
                <a:gd name="connsiteY56" fmla="*/ 508000 h 1003300"/>
                <a:gd name="connsiteX57" fmla="*/ 966262 w 1029762"/>
                <a:gd name="connsiteY57" fmla="*/ 488950 h 1003300"/>
                <a:gd name="connsiteX58" fmla="*/ 985312 w 1029762"/>
                <a:gd name="connsiteY58" fmla="*/ 444500 h 1003300"/>
                <a:gd name="connsiteX59" fmla="*/ 966262 w 1029762"/>
                <a:gd name="connsiteY59" fmla="*/ 368300 h 1003300"/>
                <a:gd name="connsiteX60" fmla="*/ 921812 w 1029762"/>
                <a:gd name="connsiteY60" fmla="*/ 323850 h 1003300"/>
                <a:gd name="connsiteX61" fmla="*/ 845612 w 1029762"/>
                <a:gd name="connsiteY61" fmla="*/ 273050 h 1003300"/>
                <a:gd name="connsiteX62" fmla="*/ 807512 w 1029762"/>
                <a:gd name="connsiteY62" fmla="*/ 241300 h 1003300"/>
                <a:gd name="connsiteX63" fmla="*/ 769412 w 1029762"/>
                <a:gd name="connsiteY63" fmla="*/ 222250 h 1003300"/>
                <a:gd name="connsiteX64" fmla="*/ 553512 w 1029762"/>
                <a:gd name="connsiteY64" fmla="*/ 95250 h 1003300"/>
                <a:gd name="connsiteX65" fmla="*/ 477312 w 1029762"/>
                <a:gd name="connsiteY65" fmla="*/ 69850 h 1003300"/>
                <a:gd name="connsiteX66" fmla="*/ 413812 w 1029762"/>
                <a:gd name="connsiteY66" fmla="*/ 44450 h 1003300"/>
                <a:gd name="connsiteX67" fmla="*/ 356662 w 1029762"/>
                <a:gd name="connsiteY67" fmla="*/ 38100 h 1003300"/>
                <a:gd name="connsiteX68" fmla="*/ 318562 w 1029762"/>
                <a:gd name="connsiteY68" fmla="*/ 31750 h 1003300"/>
                <a:gd name="connsiteX69" fmla="*/ 274112 w 1029762"/>
                <a:gd name="connsiteY69" fmla="*/ 38100 h 1003300"/>
                <a:gd name="connsiteX70" fmla="*/ 223312 w 1029762"/>
                <a:gd name="connsiteY70" fmla="*/ 95250 h 1003300"/>
                <a:gd name="connsiteX71" fmla="*/ 197912 w 1029762"/>
                <a:gd name="connsiteY71" fmla="*/ 171450 h 1003300"/>
                <a:gd name="connsiteX72" fmla="*/ 172512 w 1029762"/>
                <a:gd name="connsiteY72" fmla="*/ 260350 h 1003300"/>
                <a:gd name="connsiteX73" fmla="*/ 197912 w 1029762"/>
                <a:gd name="connsiteY73" fmla="*/ 520700 h 1003300"/>
                <a:gd name="connsiteX74" fmla="*/ 210612 w 1029762"/>
                <a:gd name="connsiteY74" fmla="*/ 571500 h 1003300"/>
                <a:gd name="connsiteX75" fmla="*/ 236012 w 1029762"/>
                <a:gd name="connsiteY75" fmla="*/ 603250 h 1003300"/>
                <a:gd name="connsiteX76" fmla="*/ 318562 w 1029762"/>
                <a:gd name="connsiteY76" fmla="*/ 660400 h 1003300"/>
                <a:gd name="connsiteX77" fmla="*/ 566212 w 1029762"/>
                <a:gd name="connsiteY77" fmla="*/ 730250 h 1003300"/>
                <a:gd name="connsiteX78" fmla="*/ 731312 w 1029762"/>
                <a:gd name="connsiteY78" fmla="*/ 742950 h 1003300"/>
                <a:gd name="connsiteX79" fmla="*/ 928162 w 1029762"/>
                <a:gd name="connsiteY79" fmla="*/ 736600 h 1003300"/>
                <a:gd name="connsiteX80" fmla="*/ 934512 w 1029762"/>
                <a:gd name="connsiteY80" fmla="*/ 641350 h 1003300"/>
                <a:gd name="connsiteX81" fmla="*/ 978962 w 1029762"/>
                <a:gd name="connsiteY81" fmla="*/ 603250 h 1003300"/>
                <a:gd name="connsiteX82" fmla="*/ 1023412 w 1029762"/>
                <a:gd name="connsiteY82" fmla="*/ 577850 h 1003300"/>
                <a:gd name="connsiteX83" fmla="*/ 1029762 w 1029762"/>
                <a:gd name="connsiteY83" fmla="*/ 609600 h 1003300"/>
                <a:gd name="connsiteX84" fmla="*/ 1010712 w 1029762"/>
                <a:gd name="connsiteY84" fmla="*/ 717550 h 1003300"/>
                <a:gd name="connsiteX85" fmla="*/ 966262 w 1029762"/>
                <a:gd name="connsiteY85" fmla="*/ 812800 h 1003300"/>
                <a:gd name="connsiteX86" fmla="*/ 934512 w 1029762"/>
                <a:gd name="connsiteY86" fmla="*/ 844550 h 1003300"/>
                <a:gd name="connsiteX87" fmla="*/ 864662 w 1029762"/>
                <a:gd name="connsiteY87" fmla="*/ 895350 h 1003300"/>
                <a:gd name="connsiteX88" fmla="*/ 813862 w 1029762"/>
                <a:gd name="connsiteY88" fmla="*/ 914400 h 1003300"/>
                <a:gd name="connsiteX89" fmla="*/ 756712 w 1029762"/>
                <a:gd name="connsiteY89" fmla="*/ 895350 h 1003300"/>
                <a:gd name="connsiteX90" fmla="*/ 693212 w 1029762"/>
                <a:gd name="connsiteY90" fmla="*/ 844550 h 1003300"/>
                <a:gd name="connsiteX91" fmla="*/ 617012 w 1029762"/>
                <a:gd name="connsiteY91" fmla="*/ 736600 h 1003300"/>
                <a:gd name="connsiteX92" fmla="*/ 591612 w 1029762"/>
                <a:gd name="connsiteY92" fmla="*/ 698500 h 1003300"/>
                <a:gd name="connsiteX93" fmla="*/ 553512 w 1029762"/>
                <a:gd name="connsiteY93" fmla="*/ 609600 h 1003300"/>
                <a:gd name="connsiteX94" fmla="*/ 540812 w 1029762"/>
                <a:gd name="connsiteY94" fmla="*/ 546100 h 1003300"/>
                <a:gd name="connsiteX95" fmla="*/ 528112 w 1029762"/>
                <a:gd name="connsiteY95" fmla="*/ 495300 h 1003300"/>
                <a:gd name="connsiteX96" fmla="*/ 534462 w 1029762"/>
                <a:gd name="connsiteY96" fmla="*/ 196850 h 1003300"/>
                <a:gd name="connsiteX97" fmla="*/ 566212 w 1029762"/>
                <a:gd name="connsiteY97" fmla="*/ 158750 h 1003300"/>
                <a:gd name="connsiteX98" fmla="*/ 578912 w 1029762"/>
                <a:gd name="connsiteY98" fmla="*/ 133350 h 1003300"/>
                <a:gd name="connsiteX99" fmla="*/ 610662 w 1029762"/>
                <a:gd name="connsiteY99" fmla="*/ 88900 h 1003300"/>
                <a:gd name="connsiteX100" fmla="*/ 636062 w 1029762"/>
                <a:gd name="connsiteY100" fmla="*/ 69850 h 1003300"/>
                <a:gd name="connsiteX101" fmla="*/ 648762 w 1029762"/>
                <a:gd name="connsiteY101" fmla="*/ 44450 h 1003300"/>
                <a:gd name="connsiteX102" fmla="*/ 693212 w 1029762"/>
                <a:gd name="connsiteY102" fmla="*/ 0 h 1003300"/>
                <a:gd name="connsiteX103" fmla="*/ 686862 w 1029762"/>
                <a:gd name="connsiteY103" fmla="*/ 171450 h 1003300"/>
                <a:gd name="connsiteX104" fmla="*/ 661462 w 1029762"/>
                <a:gd name="connsiteY104" fmla="*/ 241300 h 1003300"/>
                <a:gd name="connsiteX105" fmla="*/ 642412 w 1029762"/>
                <a:gd name="connsiteY105" fmla="*/ 273050 h 1003300"/>
                <a:gd name="connsiteX106" fmla="*/ 578912 w 1029762"/>
                <a:gd name="connsiteY106" fmla="*/ 330200 h 1003300"/>
                <a:gd name="connsiteX107" fmla="*/ 534462 w 1029762"/>
                <a:gd name="connsiteY107" fmla="*/ 355600 h 1003300"/>
                <a:gd name="connsiteX108" fmla="*/ 490012 w 1029762"/>
                <a:gd name="connsiteY108" fmla="*/ 393700 h 1003300"/>
                <a:gd name="connsiteX109" fmla="*/ 445562 w 1029762"/>
                <a:gd name="connsiteY109" fmla="*/ 450850 h 1003300"/>
                <a:gd name="connsiteX110" fmla="*/ 420162 w 1029762"/>
                <a:gd name="connsiteY110" fmla="*/ 476250 h 1003300"/>
                <a:gd name="connsiteX111" fmla="*/ 394762 w 1029762"/>
                <a:gd name="connsiteY111" fmla="*/ 520700 h 1003300"/>
                <a:gd name="connsiteX112" fmla="*/ 369362 w 1029762"/>
                <a:gd name="connsiteY112" fmla="*/ 539750 h 1003300"/>
                <a:gd name="connsiteX113" fmla="*/ 331262 w 1029762"/>
                <a:gd name="connsiteY113" fmla="*/ 577850 h 1003300"/>
                <a:gd name="connsiteX114" fmla="*/ 293162 w 1029762"/>
                <a:gd name="connsiteY114" fmla="*/ 596900 h 1003300"/>
                <a:gd name="connsiteX115" fmla="*/ 274112 w 1029762"/>
                <a:gd name="connsiteY115" fmla="*/ 615950 h 1003300"/>
                <a:gd name="connsiteX116" fmla="*/ 236012 w 1029762"/>
                <a:gd name="connsiteY116" fmla="*/ 635000 h 1003300"/>
                <a:gd name="connsiteX117" fmla="*/ 210612 w 1029762"/>
                <a:gd name="connsiteY117" fmla="*/ 666750 h 1003300"/>
                <a:gd name="connsiteX118" fmla="*/ 153462 w 1029762"/>
                <a:gd name="connsiteY118" fmla="*/ 730250 h 1003300"/>
                <a:gd name="connsiteX119" fmla="*/ 115362 w 1029762"/>
                <a:gd name="connsiteY119" fmla="*/ 793750 h 1003300"/>
                <a:gd name="connsiteX120" fmla="*/ 96312 w 1029762"/>
                <a:gd name="connsiteY120" fmla="*/ 819150 h 1003300"/>
                <a:gd name="connsiteX121" fmla="*/ 51862 w 1029762"/>
                <a:gd name="connsiteY121" fmla="*/ 920750 h 1003300"/>
                <a:gd name="connsiteX122" fmla="*/ 32812 w 1029762"/>
                <a:gd name="connsiteY122" fmla="*/ 939800 h 1003300"/>
                <a:gd name="connsiteX123" fmla="*/ 13762 w 1029762"/>
                <a:gd name="connsiteY123" fmla="*/ 97155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029762" h="1003300">
                  <a:moveTo>
                    <a:pt x="134412" y="279400"/>
                  </a:moveTo>
                  <a:cubicBezTo>
                    <a:pt x="144995" y="325967"/>
                    <a:pt x="153043" y="373183"/>
                    <a:pt x="166162" y="419100"/>
                  </a:cubicBezTo>
                  <a:cubicBezTo>
                    <a:pt x="170395" y="433917"/>
                    <a:pt x="173330" y="449168"/>
                    <a:pt x="178862" y="463550"/>
                  </a:cubicBezTo>
                  <a:cubicBezTo>
                    <a:pt x="183959" y="476803"/>
                    <a:pt x="192319" y="488599"/>
                    <a:pt x="197912" y="501650"/>
                  </a:cubicBezTo>
                  <a:cubicBezTo>
                    <a:pt x="232656" y="582719"/>
                    <a:pt x="199120" y="532380"/>
                    <a:pt x="261412" y="628650"/>
                  </a:cubicBezTo>
                  <a:cubicBezTo>
                    <a:pt x="284532" y="664381"/>
                    <a:pt x="327715" y="699088"/>
                    <a:pt x="356662" y="723900"/>
                  </a:cubicBezTo>
                  <a:cubicBezTo>
                    <a:pt x="362456" y="728867"/>
                    <a:pt x="368967" y="733029"/>
                    <a:pt x="375712" y="736600"/>
                  </a:cubicBezTo>
                  <a:cubicBezTo>
                    <a:pt x="404993" y="752102"/>
                    <a:pt x="434160" y="767999"/>
                    <a:pt x="464612" y="781050"/>
                  </a:cubicBezTo>
                  <a:cubicBezTo>
                    <a:pt x="479429" y="787400"/>
                    <a:pt x="493769" y="795002"/>
                    <a:pt x="509062" y="800100"/>
                  </a:cubicBezTo>
                  <a:cubicBezTo>
                    <a:pt x="549370" y="813536"/>
                    <a:pt x="594465" y="822606"/>
                    <a:pt x="636062" y="831850"/>
                  </a:cubicBezTo>
                  <a:cubicBezTo>
                    <a:pt x="697445" y="825500"/>
                    <a:pt x="759197" y="822045"/>
                    <a:pt x="820212" y="812800"/>
                  </a:cubicBezTo>
                  <a:cubicBezTo>
                    <a:pt x="851737" y="808023"/>
                    <a:pt x="847779" y="794845"/>
                    <a:pt x="851962" y="768350"/>
                  </a:cubicBezTo>
                  <a:cubicBezTo>
                    <a:pt x="856631" y="738782"/>
                    <a:pt x="859993" y="709018"/>
                    <a:pt x="864662" y="679450"/>
                  </a:cubicBezTo>
                  <a:cubicBezTo>
                    <a:pt x="866345" y="668789"/>
                    <a:pt x="865292" y="656852"/>
                    <a:pt x="871012" y="647700"/>
                  </a:cubicBezTo>
                  <a:cubicBezTo>
                    <a:pt x="876621" y="638725"/>
                    <a:pt x="889381" y="636560"/>
                    <a:pt x="896412" y="628650"/>
                  </a:cubicBezTo>
                  <a:cubicBezTo>
                    <a:pt x="906553" y="617242"/>
                    <a:pt x="912277" y="602469"/>
                    <a:pt x="921812" y="590550"/>
                  </a:cubicBezTo>
                  <a:cubicBezTo>
                    <a:pt x="929292" y="581200"/>
                    <a:pt x="939420" y="574241"/>
                    <a:pt x="947212" y="565150"/>
                  </a:cubicBezTo>
                  <a:cubicBezTo>
                    <a:pt x="952179" y="559356"/>
                    <a:pt x="954842" y="551804"/>
                    <a:pt x="959912" y="546100"/>
                  </a:cubicBezTo>
                  <a:cubicBezTo>
                    <a:pt x="971844" y="532676"/>
                    <a:pt x="998012" y="508000"/>
                    <a:pt x="998012" y="508000"/>
                  </a:cubicBezTo>
                  <a:cubicBezTo>
                    <a:pt x="1000129" y="499533"/>
                    <a:pt x="1001602" y="490879"/>
                    <a:pt x="1004362" y="482600"/>
                  </a:cubicBezTo>
                  <a:cubicBezTo>
                    <a:pt x="1012470" y="458277"/>
                    <a:pt x="1018698" y="447579"/>
                    <a:pt x="1029762" y="425450"/>
                  </a:cubicBezTo>
                  <a:cubicBezTo>
                    <a:pt x="1027548" y="418807"/>
                    <a:pt x="1017134" y="376428"/>
                    <a:pt x="1004362" y="368300"/>
                  </a:cubicBezTo>
                  <a:cubicBezTo>
                    <a:pt x="938935" y="326665"/>
                    <a:pt x="962966" y="356002"/>
                    <a:pt x="902762" y="330200"/>
                  </a:cubicBezTo>
                  <a:cubicBezTo>
                    <a:pt x="814179" y="292236"/>
                    <a:pt x="906150" y="310115"/>
                    <a:pt x="801162" y="298450"/>
                  </a:cubicBezTo>
                  <a:cubicBezTo>
                    <a:pt x="691095" y="302683"/>
                    <a:pt x="580343" y="298173"/>
                    <a:pt x="470962" y="311150"/>
                  </a:cubicBezTo>
                  <a:cubicBezTo>
                    <a:pt x="452881" y="313295"/>
                    <a:pt x="442987" y="335147"/>
                    <a:pt x="426512" y="342900"/>
                  </a:cubicBezTo>
                  <a:cubicBezTo>
                    <a:pt x="406517" y="352310"/>
                    <a:pt x="384179" y="355600"/>
                    <a:pt x="363012" y="361950"/>
                  </a:cubicBezTo>
                  <a:cubicBezTo>
                    <a:pt x="350312" y="374650"/>
                    <a:pt x="339148" y="389099"/>
                    <a:pt x="324912" y="400050"/>
                  </a:cubicBezTo>
                  <a:cubicBezTo>
                    <a:pt x="311386" y="410455"/>
                    <a:pt x="293572" y="414525"/>
                    <a:pt x="280462" y="425450"/>
                  </a:cubicBezTo>
                  <a:cubicBezTo>
                    <a:pt x="267762" y="436033"/>
                    <a:pt x="259961" y="451436"/>
                    <a:pt x="248712" y="463550"/>
                  </a:cubicBezTo>
                  <a:cubicBezTo>
                    <a:pt x="232417" y="481098"/>
                    <a:pt x="197912" y="514350"/>
                    <a:pt x="197912" y="514350"/>
                  </a:cubicBezTo>
                  <a:cubicBezTo>
                    <a:pt x="200029" y="527050"/>
                    <a:pt x="198934" y="540729"/>
                    <a:pt x="204262" y="552450"/>
                  </a:cubicBezTo>
                  <a:cubicBezTo>
                    <a:pt x="215739" y="577699"/>
                    <a:pt x="228910" y="583698"/>
                    <a:pt x="248712" y="596900"/>
                  </a:cubicBezTo>
                  <a:cubicBezTo>
                    <a:pt x="252945" y="605367"/>
                    <a:pt x="255418" y="614974"/>
                    <a:pt x="261412" y="622300"/>
                  </a:cubicBezTo>
                  <a:cubicBezTo>
                    <a:pt x="274681" y="638517"/>
                    <a:pt x="305862" y="666750"/>
                    <a:pt x="305862" y="666750"/>
                  </a:cubicBezTo>
                  <a:cubicBezTo>
                    <a:pt x="307979" y="675217"/>
                    <a:pt x="308309" y="684344"/>
                    <a:pt x="312212" y="692150"/>
                  </a:cubicBezTo>
                  <a:cubicBezTo>
                    <a:pt x="316945" y="701616"/>
                    <a:pt x="325111" y="708938"/>
                    <a:pt x="331262" y="717550"/>
                  </a:cubicBezTo>
                  <a:cubicBezTo>
                    <a:pt x="335698" y="723760"/>
                    <a:pt x="339729" y="730250"/>
                    <a:pt x="343962" y="736600"/>
                  </a:cubicBezTo>
                  <a:cubicBezTo>
                    <a:pt x="348195" y="753533"/>
                    <a:pt x="353005" y="770333"/>
                    <a:pt x="356662" y="787400"/>
                  </a:cubicBezTo>
                  <a:cubicBezTo>
                    <a:pt x="380016" y="896386"/>
                    <a:pt x="349336" y="770795"/>
                    <a:pt x="369362" y="850900"/>
                  </a:cubicBezTo>
                  <a:cubicBezTo>
                    <a:pt x="365686" y="909723"/>
                    <a:pt x="381126" y="935600"/>
                    <a:pt x="350312" y="971550"/>
                  </a:cubicBezTo>
                  <a:cubicBezTo>
                    <a:pt x="342520" y="980641"/>
                    <a:pt x="335965" y="992345"/>
                    <a:pt x="324912" y="996950"/>
                  </a:cubicBezTo>
                  <a:cubicBezTo>
                    <a:pt x="309160" y="1003514"/>
                    <a:pt x="291045" y="1001183"/>
                    <a:pt x="274112" y="1003300"/>
                  </a:cubicBezTo>
                  <a:cubicBezTo>
                    <a:pt x="229662" y="994833"/>
                    <a:pt x="184217" y="990516"/>
                    <a:pt x="140762" y="977900"/>
                  </a:cubicBezTo>
                  <a:cubicBezTo>
                    <a:pt x="136820" y="976755"/>
                    <a:pt x="75544" y="948306"/>
                    <a:pt x="58212" y="933450"/>
                  </a:cubicBezTo>
                  <a:cubicBezTo>
                    <a:pt x="49121" y="925658"/>
                    <a:pt x="40604" y="917141"/>
                    <a:pt x="32812" y="908050"/>
                  </a:cubicBezTo>
                  <a:cubicBezTo>
                    <a:pt x="18545" y="891405"/>
                    <a:pt x="15843" y="878328"/>
                    <a:pt x="7412" y="857250"/>
                  </a:cubicBezTo>
                  <a:cubicBezTo>
                    <a:pt x="-802" y="783325"/>
                    <a:pt x="-8176" y="761501"/>
                    <a:pt x="20112" y="673100"/>
                  </a:cubicBezTo>
                  <a:cubicBezTo>
                    <a:pt x="24674" y="658845"/>
                    <a:pt x="39409" y="649652"/>
                    <a:pt x="51862" y="641350"/>
                  </a:cubicBezTo>
                  <a:cubicBezTo>
                    <a:pt x="84193" y="619796"/>
                    <a:pt x="117594" y="599145"/>
                    <a:pt x="153462" y="584200"/>
                  </a:cubicBezTo>
                  <a:cubicBezTo>
                    <a:pt x="178862" y="573617"/>
                    <a:pt x="203772" y="561770"/>
                    <a:pt x="229662" y="552450"/>
                  </a:cubicBezTo>
                  <a:cubicBezTo>
                    <a:pt x="287125" y="531763"/>
                    <a:pt x="335242" y="520754"/>
                    <a:pt x="394762" y="508000"/>
                  </a:cubicBezTo>
                  <a:cubicBezTo>
                    <a:pt x="426422" y="501216"/>
                    <a:pt x="457811" y="492340"/>
                    <a:pt x="490012" y="488950"/>
                  </a:cubicBezTo>
                  <a:cubicBezTo>
                    <a:pt x="538474" y="483849"/>
                    <a:pt x="587379" y="484717"/>
                    <a:pt x="636062" y="482600"/>
                  </a:cubicBezTo>
                  <a:lnTo>
                    <a:pt x="794812" y="495300"/>
                  </a:lnTo>
                  <a:cubicBezTo>
                    <a:pt x="805551" y="496374"/>
                    <a:pt x="815864" y="500224"/>
                    <a:pt x="826562" y="501650"/>
                  </a:cubicBezTo>
                  <a:cubicBezTo>
                    <a:pt x="847648" y="504461"/>
                    <a:pt x="868895" y="505883"/>
                    <a:pt x="890062" y="508000"/>
                  </a:cubicBezTo>
                  <a:cubicBezTo>
                    <a:pt x="908365" y="505712"/>
                    <a:pt x="948835" y="506377"/>
                    <a:pt x="966262" y="488950"/>
                  </a:cubicBezTo>
                  <a:cubicBezTo>
                    <a:pt x="974109" y="481103"/>
                    <a:pt x="981517" y="455885"/>
                    <a:pt x="985312" y="444500"/>
                  </a:cubicBezTo>
                  <a:cubicBezTo>
                    <a:pt x="978962" y="419100"/>
                    <a:pt x="978456" y="391469"/>
                    <a:pt x="966262" y="368300"/>
                  </a:cubicBezTo>
                  <a:cubicBezTo>
                    <a:pt x="956503" y="349757"/>
                    <a:pt x="939247" y="335473"/>
                    <a:pt x="921812" y="323850"/>
                  </a:cubicBezTo>
                  <a:cubicBezTo>
                    <a:pt x="896412" y="306917"/>
                    <a:pt x="869063" y="292593"/>
                    <a:pt x="845612" y="273050"/>
                  </a:cubicBezTo>
                  <a:cubicBezTo>
                    <a:pt x="832912" y="262467"/>
                    <a:pt x="821267" y="250470"/>
                    <a:pt x="807512" y="241300"/>
                  </a:cubicBezTo>
                  <a:cubicBezTo>
                    <a:pt x="795698" y="233424"/>
                    <a:pt x="781485" y="229724"/>
                    <a:pt x="769412" y="222250"/>
                  </a:cubicBezTo>
                  <a:cubicBezTo>
                    <a:pt x="701744" y="180360"/>
                    <a:pt x="630043" y="120760"/>
                    <a:pt x="553512" y="95250"/>
                  </a:cubicBezTo>
                  <a:cubicBezTo>
                    <a:pt x="528112" y="86783"/>
                    <a:pt x="502474" y="79000"/>
                    <a:pt x="477312" y="69850"/>
                  </a:cubicBezTo>
                  <a:cubicBezTo>
                    <a:pt x="455887" y="62059"/>
                    <a:pt x="435859" y="50252"/>
                    <a:pt x="413812" y="44450"/>
                  </a:cubicBezTo>
                  <a:cubicBezTo>
                    <a:pt x="395276" y="39572"/>
                    <a:pt x="375661" y="40633"/>
                    <a:pt x="356662" y="38100"/>
                  </a:cubicBezTo>
                  <a:cubicBezTo>
                    <a:pt x="343900" y="36398"/>
                    <a:pt x="331262" y="33867"/>
                    <a:pt x="318562" y="31750"/>
                  </a:cubicBezTo>
                  <a:cubicBezTo>
                    <a:pt x="303745" y="33867"/>
                    <a:pt x="287928" y="32343"/>
                    <a:pt x="274112" y="38100"/>
                  </a:cubicBezTo>
                  <a:cubicBezTo>
                    <a:pt x="248761" y="48663"/>
                    <a:pt x="234732" y="72410"/>
                    <a:pt x="223312" y="95250"/>
                  </a:cubicBezTo>
                  <a:cubicBezTo>
                    <a:pt x="209916" y="122042"/>
                    <a:pt x="206947" y="142085"/>
                    <a:pt x="197912" y="171450"/>
                  </a:cubicBezTo>
                  <a:cubicBezTo>
                    <a:pt x="173619" y="250402"/>
                    <a:pt x="196377" y="164889"/>
                    <a:pt x="172512" y="260350"/>
                  </a:cubicBezTo>
                  <a:cubicBezTo>
                    <a:pt x="188986" y="540410"/>
                    <a:pt x="164794" y="396507"/>
                    <a:pt x="197912" y="520700"/>
                  </a:cubicBezTo>
                  <a:cubicBezTo>
                    <a:pt x="202409" y="537565"/>
                    <a:pt x="203298" y="555652"/>
                    <a:pt x="210612" y="571500"/>
                  </a:cubicBezTo>
                  <a:cubicBezTo>
                    <a:pt x="216292" y="583806"/>
                    <a:pt x="226428" y="593666"/>
                    <a:pt x="236012" y="603250"/>
                  </a:cubicBezTo>
                  <a:cubicBezTo>
                    <a:pt x="252428" y="619666"/>
                    <a:pt x="301834" y="653081"/>
                    <a:pt x="318562" y="660400"/>
                  </a:cubicBezTo>
                  <a:cubicBezTo>
                    <a:pt x="440856" y="713904"/>
                    <a:pt x="452664" y="719172"/>
                    <a:pt x="566212" y="730250"/>
                  </a:cubicBezTo>
                  <a:cubicBezTo>
                    <a:pt x="621147" y="735610"/>
                    <a:pt x="731312" y="742950"/>
                    <a:pt x="731312" y="742950"/>
                  </a:cubicBezTo>
                  <a:cubicBezTo>
                    <a:pt x="796929" y="740833"/>
                    <a:pt x="869442" y="765960"/>
                    <a:pt x="928162" y="736600"/>
                  </a:cubicBezTo>
                  <a:cubicBezTo>
                    <a:pt x="956623" y="722369"/>
                    <a:pt x="923184" y="671086"/>
                    <a:pt x="934512" y="641350"/>
                  </a:cubicBezTo>
                  <a:cubicBezTo>
                    <a:pt x="941459" y="623114"/>
                    <a:pt x="963858" y="615607"/>
                    <a:pt x="978962" y="603250"/>
                  </a:cubicBezTo>
                  <a:cubicBezTo>
                    <a:pt x="1005392" y="581626"/>
                    <a:pt x="997057" y="586635"/>
                    <a:pt x="1023412" y="577850"/>
                  </a:cubicBezTo>
                  <a:cubicBezTo>
                    <a:pt x="1025529" y="588433"/>
                    <a:pt x="1029762" y="598807"/>
                    <a:pt x="1029762" y="609600"/>
                  </a:cubicBezTo>
                  <a:cubicBezTo>
                    <a:pt x="1029762" y="651984"/>
                    <a:pt x="1023545" y="679050"/>
                    <a:pt x="1010712" y="717550"/>
                  </a:cubicBezTo>
                  <a:cubicBezTo>
                    <a:pt x="999785" y="750331"/>
                    <a:pt x="987315" y="784729"/>
                    <a:pt x="966262" y="812800"/>
                  </a:cubicBezTo>
                  <a:cubicBezTo>
                    <a:pt x="957282" y="824774"/>
                    <a:pt x="945587" y="834482"/>
                    <a:pt x="934512" y="844550"/>
                  </a:cubicBezTo>
                  <a:cubicBezTo>
                    <a:pt x="910779" y="866126"/>
                    <a:pt x="892783" y="881289"/>
                    <a:pt x="864662" y="895350"/>
                  </a:cubicBezTo>
                  <a:cubicBezTo>
                    <a:pt x="849476" y="902943"/>
                    <a:pt x="830349" y="908904"/>
                    <a:pt x="813862" y="914400"/>
                  </a:cubicBezTo>
                  <a:cubicBezTo>
                    <a:pt x="794812" y="908050"/>
                    <a:pt x="775169" y="903260"/>
                    <a:pt x="756712" y="895350"/>
                  </a:cubicBezTo>
                  <a:cubicBezTo>
                    <a:pt x="728759" y="883370"/>
                    <a:pt x="713520" y="867115"/>
                    <a:pt x="693212" y="844550"/>
                  </a:cubicBezTo>
                  <a:cubicBezTo>
                    <a:pt x="664624" y="812786"/>
                    <a:pt x="639557" y="770418"/>
                    <a:pt x="617012" y="736600"/>
                  </a:cubicBezTo>
                  <a:cubicBezTo>
                    <a:pt x="608545" y="723900"/>
                    <a:pt x="597625" y="712529"/>
                    <a:pt x="591612" y="698500"/>
                  </a:cubicBezTo>
                  <a:lnTo>
                    <a:pt x="553512" y="609600"/>
                  </a:lnTo>
                  <a:cubicBezTo>
                    <a:pt x="549279" y="588433"/>
                    <a:pt x="545495" y="567172"/>
                    <a:pt x="540812" y="546100"/>
                  </a:cubicBezTo>
                  <a:cubicBezTo>
                    <a:pt x="537026" y="529061"/>
                    <a:pt x="528429" y="512752"/>
                    <a:pt x="528112" y="495300"/>
                  </a:cubicBezTo>
                  <a:cubicBezTo>
                    <a:pt x="526303" y="395811"/>
                    <a:pt x="528502" y="296177"/>
                    <a:pt x="534462" y="196850"/>
                  </a:cubicBezTo>
                  <a:cubicBezTo>
                    <a:pt x="535122" y="185847"/>
                    <a:pt x="561794" y="164935"/>
                    <a:pt x="566212" y="158750"/>
                  </a:cubicBezTo>
                  <a:cubicBezTo>
                    <a:pt x="571714" y="151047"/>
                    <a:pt x="574216" y="141569"/>
                    <a:pt x="578912" y="133350"/>
                  </a:cubicBezTo>
                  <a:cubicBezTo>
                    <a:pt x="583719" y="124937"/>
                    <a:pt x="606119" y="93443"/>
                    <a:pt x="610662" y="88900"/>
                  </a:cubicBezTo>
                  <a:cubicBezTo>
                    <a:pt x="618146" y="81416"/>
                    <a:pt x="627595" y="76200"/>
                    <a:pt x="636062" y="69850"/>
                  </a:cubicBezTo>
                  <a:cubicBezTo>
                    <a:pt x="640295" y="61383"/>
                    <a:pt x="642768" y="51776"/>
                    <a:pt x="648762" y="44450"/>
                  </a:cubicBezTo>
                  <a:cubicBezTo>
                    <a:pt x="662031" y="28233"/>
                    <a:pt x="693212" y="0"/>
                    <a:pt x="693212" y="0"/>
                  </a:cubicBezTo>
                  <a:cubicBezTo>
                    <a:pt x="714994" y="65346"/>
                    <a:pt x="705359" y="28102"/>
                    <a:pt x="686862" y="171450"/>
                  </a:cubicBezTo>
                  <a:cubicBezTo>
                    <a:pt x="683562" y="197022"/>
                    <a:pt x="673681" y="219305"/>
                    <a:pt x="661462" y="241300"/>
                  </a:cubicBezTo>
                  <a:cubicBezTo>
                    <a:pt x="655468" y="252089"/>
                    <a:pt x="649989" y="263308"/>
                    <a:pt x="642412" y="273050"/>
                  </a:cubicBezTo>
                  <a:cubicBezTo>
                    <a:pt x="629932" y="289095"/>
                    <a:pt x="592232" y="319840"/>
                    <a:pt x="578912" y="330200"/>
                  </a:cubicBezTo>
                  <a:cubicBezTo>
                    <a:pt x="494307" y="396004"/>
                    <a:pt x="638230" y="280132"/>
                    <a:pt x="534462" y="355600"/>
                  </a:cubicBezTo>
                  <a:cubicBezTo>
                    <a:pt x="518680" y="367078"/>
                    <a:pt x="503327" y="379434"/>
                    <a:pt x="490012" y="393700"/>
                  </a:cubicBezTo>
                  <a:cubicBezTo>
                    <a:pt x="473545" y="411343"/>
                    <a:pt x="462627" y="433785"/>
                    <a:pt x="445562" y="450850"/>
                  </a:cubicBezTo>
                  <a:cubicBezTo>
                    <a:pt x="437095" y="459317"/>
                    <a:pt x="427346" y="466671"/>
                    <a:pt x="420162" y="476250"/>
                  </a:cubicBezTo>
                  <a:cubicBezTo>
                    <a:pt x="405221" y="496172"/>
                    <a:pt x="411768" y="503694"/>
                    <a:pt x="394762" y="520700"/>
                  </a:cubicBezTo>
                  <a:cubicBezTo>
                    <a:pt x="387278" y="528184"/>
                    <a:pt x="376846" y="532266"/>
                    <a:pt x="369362" y="539750"/>
                  </a:cubicBezTo>
                  <a:cubicBezTo>
                    <a:pt x="336098" y="573014"/>
                    <a:pt x="383144" y="546721"/>
                    <a:pt x="331262" y="577850"/>
                  </a:cubicBezTo>
                  <a:cubicBezTo>
                    <a:pt x="319086" y="585155"/>
                    <a:pt x="304976" y="589024"/>
                    <a:pt x="293162" y="596900"/>
                  </a:cubicBezTo>
                  <a:cubicBezTo>
                    <a:pt x="285690" y="601881"/>
                    <a:pt x="281584" y="610969"/>
                    <a:pt x="274112" y="615950"/>
                  </a:cubicBezTo>
                  <a:cubicBezTo>
                    <a:pt x="262298" y="623826"/>
                    <a:pt x="248712" y="628650"/>
                    <a:pt x="236012" y="635000"/>
                  </a:cubicBezTo>
                  <a:cubicBezTo>
                    <a:pt x="227545" y="645583"/>
                    <a:pt x="219616" y="656620"/>
                    <a:pt x="210612" y="666750"/>
                  </a:cubicBezTo>
                  <a:cubicBezTo>
                    <a:pt x="169539" y="712957"/>
                    <a:pt x="198377" y="670364"/>
                    <a:pt x="153462" y="730250"/>
                  </a:cubicBezTo>
                  <a:cubicBezTo>
                    <a:pt x="94741" y="808545"/>
                    <a:pt x="152297" y="734655"/>
                    <a:pt x="115362" y="793750"/>
                  </a:cubicBezTo>
                  <a:cubicBezTo>
                    <a:pt x="109753" y="802725"/>
                    <a:pt x="101045" y="809684"/>
                    <a:pt x="96312" y="819150"/>
                  </a:cubicBezTo>
                  <a:cubicBezTo>
                    <a:pt x="85472" y="840830"/>
                    <a:pt x="69796" y="902816"/>
                    <a:pt x="51862" y="920750"/>
                  </a:cubicBezTo>
                  <a:lnTo>
                    <a:pt x="32812" y="939800"/>
                  </a:lnTo>
                  <a:cubicBezTo>
                    <a:pt x="24569" y="964530"/>
                    <a:pt x="31195" y="954117"/>
                    <a:pt x="13762" y="97155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it-IT" sz="2000">
                <a:solidFill>
                  <a:srgbClr val="000000"/>
                </a:solidFill>
              </a:endParaRPr>
            </a:p>
          </p:txBody>
        </p:sp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FE685B7A-FF7F-44A2-ACCF-6BB3353DB3D6}"/>
                </a:ext>
              </a:extLst>
            </p:cNvPr>
            <p:cNvSpPr/>
            <p:nvPr/>
          </p:nvSpPr>
          <p:spPr bwMode="auto">
            <a:xfrm rot="16200000">
              <a:off x="5496786" y="4486392"/>
              <a:ext cx="585109" cy="476169"/>
            </a:xfrm>
            <a:custGeom>
              <a:avLst/>
              <a:gdLst>
                <a:gd name="connsiteX0" fmla="*/ 134412 w 1029762"/>
                <a:gd name="connsiteY0" fmla="*/ 279400 h 1003300"/>
                <a:gd name="connsiteX1" fmla="*/ 166162 w 1029762"/>
                <a:gd name="connsiteY1" fmla="*/ 419100 h 1003300"/>
                <a:gd name="connsiteX2" fmla="*/ 178862 w 1029762"/>
                <a:gd name="connsiteY2" fmla="*/ 463550 h 1003300"/>
                <a:gd name="connsiteX3" fmla="*/ 197912 w 1029762"/>
                <a:gd name="connsiteY3" fmla="*/ 501650 h 1003300"/>
                <a:gd name="connsiteX4" fmla="*/ 261412 w 1029762"/>
                <a:gd name="connsiteY4" fmla="*/ 628650 h 1003300"/>
                <a:gd name="connsiteX5" fmla="*/ 356662 w 1029762"/>
                <a:gd name="connsiteY5" fmla="*/ 723900 h 1003300"/>
                <a:gd name="connsiteX6" fmla="*/ 375712 w 1029762"/>
                <a:gd name="connsiteY6" fmla="*/ 736600 h 1003300"/>
                <a:gd name="connsiteX7" fmla="*/ 464612 w 1029762"/>
                <a:gd name="connsiteY7" fmla="*/ 781050 h 1003300"/>
                <a:gd name="connsiteX8" fmla="*/ 509062 w 1029762"/>
                <a:gd name="connsiteY8" fmla="*/ 800100 h 1003300"/>
                <a:gd name="connsiteX9" fmla="*/ 636062 w 1029762"/>
                <a:gd name="connsiteY9" fmla="*/ 831850 h 1003300"/>
                <a:gd name="connsiteX10" fmla="*/ 820212 w 1029762"/>
                <a:gd name="connsiteY10" fmla="*/ 812800 h 1003300"/>
                <a:gd name="connsiteX11" fmla="*/ 851962 w 1029762"/>
                <a:gd name="connsiteY11" fmla="*/ 768350 h 1003300"/>
                <a:gd name="connsiteX12" fmla="*/ 864662 w 1029762"/>
                <a:gd name="connsiteY12" fmla="*/ 679450 h 1003300"/>
                <a:gd name="connsiteX13" fmla="*/ 871012 w 1029762"/>
                <a:gd name="connsiteY13" fmla="*/ 647700 h 1003300"/>
                <a:gd name="connsiteX14" fmla="*/ 896412 w 1029762"/>
                <a:gd name="connsiteY14" fmla="*/ 628650 h 1003300"/>
                <a:gd name="connsiteX15" fmla="*/ 921812 w 1029762"/>
                <a:gd name="connsiteY15" fmla="*/ 590550 h 1003300"/>
                <a:gd name="connsiteX16" fmla="*/ 947212 w 1029762"/>
                <a:gd name="connsiteY16" fmla="*/ 565150 h 1003300"/>
                <a:gd name="connsiteX17" fmla="*/ 959912 w 1029762"/>
                <a:gd name="connsiteY17" fmla="*/ 546100 h 1003300"/>
                <a:gd name="connsiteX18" fmla="*/ 998012 w 1029762"/>
                <a:gd name="connsiteY18" fmla="*/ 508000 h 1003300"/>
                <a:gd name="connsiteX19" fmla="*/ 1004362 w 1029762"/>
                <a:gd name="connsiteY19" fmla="*/ 482600 h 1003300"/>
                <a:gd name="connsiteX20" fmla="*/ 1029762 w 1029762"/>
                <a:gd name="connsiteY20" fmla="*/ 425450 h 1003300"/>
                <a:gd name="connsiteX21" fmla="*/ 1004362 w 1029762"/>
                <a:gd name="connsiteY21" fmla="*/ 368300 h 1003300"/>
                <a:gd name="connsiteX22" fmla="*/ 902762 w 1029762"/>
                <a:gd name="connsiteY22" fmla="*/ 330200 h 1003300"/>
                <a:gd name="connsiteX23" fmla="*/ 801162 w 1029762"/>
                <a:gd name="connsiteY23" fmla="*/ 298450 h 1003300"/>
                <a:gd name="connsiteX24" fmla="*/ 470962 w 1029762"/>
                <a:gd name="connsiteY24" fmla="*/ 311150 h 1003300"/>
                <a:gd name="connsiteX25" fmla="*/ 426512 w 1029762"/>
                <a:gd name="connsiteY25" fmla="*/ 342900 h 1003300"/>
                <a:gd name="connsiteX26" fmla="*/ 363012 w 1029762"/>
                <a:gd name="connsiteY26" fmla="*/ 361950 h 1003300"/>
                <a:gd name="connsiteX27" fmla="*/ 324912 w 1029762"/>
                <a:gd name="connsiteY27" fmla="*/ 400050 h 1003300"/>
                <a:gd name="connsiteX28" fmla="*/ 280462 w 1029762"/>
                <a:gd name="connsiteY28" fmla="*/ 425450 h 1003300"/>
                <a:gd name="connsiteX29" fmla="*/ 248712 w 1029762"/>
                <a:gd name="connsiteY29" fmla="*/ 463550 h 1003300"/>
                <a:gd name="connsiteX30" fmla="*/ 197912 w 1029762"/>
                <a:gd name="connsiteY30" fmla="*/ 514350 h 1003300"/>
                <a:gd name="connsiteX31" fmla="*/ 204262 w 1029762"/>
                <a:gd name="connsiteY31" fmla="*/ 552450 h 1003300"/>
                <a:gd name="connsiteX32" fmla="*/ 248712 w 1029762"/>
                <a:gd name="connsiteY32" fmla="*/ 596900 h 1003300"/>
                <a:gd name="connsiteX33" fmla="*/ 261412 w 1029762"/>
                <a:gd name="connsiteY33" fmla="*/ 622300 h 1003300"/>
                <a:gd name="connsiteX34" fmla="*/ 305862 w 1029762"/>
                <a:gd name="connsiteY34" fmla="*/ 666750 h 1003300"/>
                <a:gd name="connsiteX35" fmla="*/ 312212 w 1029762"/>
                <a:gd name="connsiteY35" fmla="*/ 692150 h 1003300"/>
                <a:gd name="connsiteX36" fmla="*/ 331262 w 1029762"/>
                <a:gd name="connsiteY36" fmla="*/ 717550 h 1003300"/>
                <a:gd name="connsiteX37" fmla="*/ 343962 w 1029762"/>
                <a:gd name="connsiteY37" fmla="*/ 736600 h 1003300"/>
                <a:gd name="connsiteX38" fmla="*/ 356662 w 1029762"/>
                <a:gd name="connsiteY38" fmla="*/ 787400 h 1003300"/>
                <a:gd name="connsiteX39" fmla="*/ 369362 w 1029762"/>
                <a:gd name="connsiteY39" fmla="*/ 850900 h 1003300"/>
                <a:gd name="connsiteX40" fmla="*/ 350312 w 1029762"/>
                <a:gd name="connsiteY40" fmla="*/ 971550 h 1003300"/>
                <a:gd name="connsiteX41" fmla="*/ 324912 w 1029762"/>
                <a:gd name="connsiteY41" fmla="*/ 996950 h 1003300"/>
                <a:gd name="connsiteX42" fmla="*/ 274112 w 1029762"/>
                <a:gd name="connsiteY42" fmla="*/ 1003300 h 1003300"/>
                <a:gd name="connsiteX43" fmla="*/ 140762 w 1029762"/>
                <a:gd name="connsiteY43" fmla="*/ 977900 h 1003300"/>
                <a:gd name="connsiteX44" fmla="*/ 58212 w 1029762"/>
                <a:gd name="connsiteY44" fmla="*/ 933450 h 1003300"/>
                <a:gd name="connsiteX45" fmla="*/ 32812 w 1029762"/>
                <a:gd name="connsiteY45" fmla="*/ 908050 h 1003300"/>
                <a:gd name="connsiteX46" fmla="*/ 7412 w 1029762"/>
                <a:gd name="connsiteY46" fmla="*/ 857250 h 1003300"/>
                <a:gd name="connsiteX47" fmla="*/ 20112 w 1029762"/>
                <a:gd name="connsiteY47" fmla="*/ 673100 h 1003300"/>
                <a:gd name="connsiteX48" fmla="*/ 51862 w 1029762"/>
                <a:gd name="connsiteY48" fmla="*/ 641350 h 1003300"/>
                <a:gd name="connsiteX49" fmla="*/ 153462 w 1029762"/>
                <a:gd name="connsiteY49" fmla="*/ 584200 h 1003300"/>
                <a:gd name="connsiteX50" fmla="*/ 229662 w 1029762"/>
                <a:gd name="connsiteY50" fmla="*/ 552450 h 1003300"/>
                <a:gd name="connsiteX51" fmla="*/ 394762 w 1029762"/>
                <a:gd name="connsiteY51" fmla="*/ 508000 h 1003300"/>
                <a:gd name="connsiteX52" fmla="*/ 490012 w 1029762"/>
                <a:gd name="connsiteY52" fmla="*/ 488950 h 1003300"/>
                <a:gd name="connsiteX53" fmla="*/ 636062 w 1029762"/>
                <a:gd name="connsiteY53" fmla="*/ 482600 h 1003300"/>
                <a:gd name="connsiteX54" fmla="*/ 794812 w 1029762"/>
                <a:gd name="connsiteY54" fmla="*/ 495300 h 1003300"/>
                <a:gd name="connsiteX55" fmla="*/ 826562 w 1029762"/>
                <a:gd name="connsiteY55" fmla="*/ 501650 h 1003300"/>
                <a:gd name="connsiteX56" fmla="*/ 890062 w 1029762"/>
                <a:gd name="connsiteY56" fmla="*/ 508000 h 1003300"/>
                <a:gd name="connsiteX57" fmla="*/ 966262 w 1029762"/>
                <a:gd name="connsiteY57" fmla="*/ 488950 h 1003300"/>
                <a:gd name="connsiteX58" fmla="*/ 985312 w 1029762"/>
                <a:gd name="connsiteY58" fmla="*/ 444500 h 1003300"/>
                <a:gd name="connsiteX59" fmla="*/ 966262 w 1029762"/>
                <a:gd name="connsiteY59" fmla="*/ 368300 h 1003300"/>
                <a:gd name="connsiteX60" fmla="*/ 921812 w 1029762"/>
                <a:gd name="connsiteY60" fmla="*/ 323850 h 1003300"/>
                <a:gd name="connsiteX61" fmla="*/ 845612 w 1029762"/>
                <a:gd name="connsiteY61" fmla="*/ 273050 h 1003300"/>
                <a:gd name="connsiteX62" fmla="*/ 807512 w 1029762"/>
                <a:gd name="connsiteY62" fmla="*/ 241300 h 1003300"/>
                <a:gd name="connsiteX63" fmla="*/ 769412 w 1029762"/>
                <a:gd name="connsiteY63" fmla="*/ 222250 h 1003300"/>
                <a:gd name="connsiteX64" fmla="*/ 553512 w 1029762"/>
                <a:gd name="connsiteY64" fmla="*/ 95250 h 1003300"/>
                <a:gd name="connsiteX65" fmla="*/ 477312 w 1029762"/>
                <a:gd name="connsiteY65" fmla="*/ 69850 h 1003300"/>
                <a:gd name="connsiteX66" fmla="*/ 413812 w 1029762"/>
                <a:gd name="connsiteY66" fmla="*/ 44450 h 1003300"/>
                <a:gd name="connsiteX67" fmla="*/ 356662 w 1029762"/>
                <a:gd name="connsiteY67" fmla="*/ 38100 h 1003300"/>
                <a:gd name="connsiteX68" fmla="*/ 318562 w 1029762"/>
                <a:gd name="connsiteY68" fmla="*/ 31750 h 1003300"/>
                <a:gd name="connsiteX69" fmla="*/ 274112 w 1029762"/>
                <a:gd name="connsiteY69" fmla="*/ 38100 h 1003300"/>
                <a:gd name="connsiteX70" fmla="*/ 223312 w 1029762"/>
                <a:gd name="connsiteY70" fmla="*/ 95250 h 1003300"/>
                <a:gd name="connsiteX71" fmla="*/ 197912 w 1029762"/>
                <a:gd name="connsiteY71" fmla="*/ 171450 h 1003300"/>
                <a:gd name="connsiteX72" fmla="*/ 172512 w 1029762"/>
                <a:gd name="connsiteY72" fmla="*/ 260350 h 1003300"/>
                <a:gd name="connsiteX73" fmla="*/ 197912 w 1029762"/>
                <a:gd name="connsiteY73" fmla="*/ 520700 h 1003300"/>
                <a:gd name="connsiteX74" fmla="*/ 210612 w 1029762"/>
                <a:gd name="connsiteY74" fmla="*/ 571500 h 1003300"/>
                <a:gd name="connsiteX75" fmla="*/ 236012 w 1029762"/>
                <a:gd name="connsiteY75" fmla="*/ 603250 h 1003300"/>
                <a:gd name="connsiteX76" fmla="*/ 318562 w 1029762"/>
                <a:gd name="connsiteY76" fmla="*/ 660400 h 1003300"/>
                <a:gd name="connsiteX77" fmla="*/ 566212 w 1029762"/>
                <a:gd name="connsiteY77" fmla="*/ 730250 h 1003300"/>
                <a:gd name="connsiteX78" fmla="*/ 731312 w 1029762"/>
                <a:gd name="connsiteY78" fmla="*/ 742950 h 1003300"/>
                <a:gd name="connsiteX79" fmla="*/ 928162 w 1029762"/>
                <a:gd name="connsiteY79" fmla="*/ 736600 h 1003300"/>
                <a:gd name="connsiteX80" fmla="*/ 934512 w 1029762"/>
                <a:gd name="connsiteY80" fmla="*/ 641350 h 1003300"/>
                <a:gd name="connsiteX81" fmla="*/ 978962 w 1029762"/>
                <a:gd name="connsiteY81" fmla="*/ 603250 h 1003300"/>
                <a:gd name="connsiteX82" fmla="*/ 1023412 w 1029762"/>
                <a:gd name="connsiteY82" fmla="*/ 577850 h 1003300"/>
                <a:gd name="connsiteX83" fmla="*/ 1029762 w 1029762"/>
                <a:gd name="connsiteY83" fmla="*/ 609600 h 1003300"/>
                <a:gd name="connsiteX84" fmla="*/ 1010712 w 1029762"/>
                <a:gd name="connsiteY84" fmla="*/ 717550 h 1003300"/>
                <a:gd name="connsiteX85" fmla="*/ 966262 w 1029762"/>
                <a:gd name="connsiteY85" fmla="*/ 812800 h 1003300"/>
                <a:gd name="connsiteX86" fmla="*/ 934512 w 1029762"/>
                <a:gd name="connsiteY86" fmla="*/ 844550 h 1003300"/>
                <a:gd name="connsiteX87" fmla="*/ 864662 w 1029762"/>
                <a:gd name="connsiteY87" fmla="*/ 895350 h 1003300"/>
                <a:gd name="connsiteX88" fmla="*/ 813862 w 1029762"/>
                <a:gd name="connsiteY88" fmla="*/ 914400 h 1003300"/>
                <a:gd name="connsiteX89" fmla="*/ 756712 w 1029762"/>
                <a:gd name="connsiteY89" fmla="*/ 895350 h 1003300"/>
                <a:gd name="connsiteX90" fmla="*/ 693212 w 1029762"/>
                <a:gd name="connsiteY90" fmla="*/ 844550 h 1003300"/>
                <a:gd name="connsiteX91" fmla="*/ 617012 w 1029762"/>
                <a:gd name="connsiteY91" fmla="*/ 736600 h 1003300"/>
                <a:gd name="connsiteX92" fmla="*/ 591612 w 1029762"/>
                <a:gd name="connsiteY92" fmla="*/ 698500 h 1003300"/>
                <a:gd name="connsiteX93" fmla="*/ 553512 w 1029762"/>
                <a:gd name="connsiteY93" fmla="*/ 609600 h 1003300"/>
                <a:gd name="connsiteX94" fmla="*/ 540812 w 1029762"/>
                <a:gd name="connsiteY94" fmla="*/ 546100 h 1003300"/>
                <a:gd name="connsiteX95" fmla="*/ 528112 w 1029762"/>
                <a:gd name="connsiteY95" fmla="*/ 495300 h 1003300"/>
                <a:gd name="connsiteX96" fmla="*/ 534462 w 1029762"/>
                <a:gd name="connsiteY96" fmla="*/ 196850 h 1003300"/>
                <a:gd name="connsiteX97" fmla="*/ 566212 w 1029762"/>
                <a:gd name="connsiteY97" fmla="*/ 158750 h 1003300"/>
                <a:gd name="connsiteX98" fmla="*/ 578912 w 1029762"/>
                <a:gd name="connsiteY98" fmla="*/ 133350 h 1003300"/>
                <a:gd name="connsiteX99" fmla="*/ 610662 w 1029762"/>
                <a:gd name="connsiteY99" fmla="*/ 88900 h 1003300"/>
                <a:gd name="connsiteX100" fmla="*/ 636062 w 1029762"/>
                <a:gd name="connsiteY100" fmla="*/ 69850 h 1003300"/>
                <a:gd name="connsiteX101" fmla="*/ 648762 w 1029762"/>
                <a:gd name="connsiteY101" fmla="*/ 44450 h 1003300"/>
                <a:gd name="connsiteX102" fmla="*/ 693212 w 1029762"/>
                <a:gd name="connsiteY102" fmla="*/ 0 h 1003300"/>
                <a:gd name="connsiteX103" fmla="*/ 686862 w 1029762"/>
                <a:gd name="connsiteY103" fmla="*/ 171450 h 1003300"/>
                <a:gd name="connsiteX104" fmla="*/ 661462 w 1029762"/>
                <a:gd name="connsiteY104" fmla="*/ 241300 h 1003300"/>
                <a:gd name="connsiteX105" fmla="*/ 642412 w 1029762"/>
                <a:gd name="connsiteY105" fmla="*/ 273050 h 1003300"/>
                <a:gd name="connsiteX106" fmla="*/ 578912 w 1029762"/>
                <a:gd name="connsiteY106" fmla="*/ 330200 h 1003300"/>
                <a:gd name="connsiteX107" fmla="*/ 534462 w 1029762"/>
                <a:gd name="connsiteY107" fmla="*/ 355600 h 1003300"/>
                <a:gd name="connsiteX108" fmla="*/ 490012 w 1029762"/>
                <a:gd name="connsiteY108" fmla="*/ 393700 h 1003300"/>
                <a:gd name="connsiteX109" fmla="*/ 445562 w 1029762"/>
                <a:gd name="connsiteY109" fmla="*/ 450850 h 1003300"/>
                <a:gd name="connsiteX110" fmla="*/ 420162 w 1029762"/>
                <a:gd name="connsiteY110" fmla="*/ 476250 h 1003300"/>
                <a:gd name="connsiteX111" fmla="*/ 394762 w 1029762"/>
                <a:gd name="connsiteY111" fmla="*/ 520700 h 1003300"/>
                <a:gd name="connsiteX112" fmla="*/ 369362 w 1029762"/>
                <a:gd name="connsiteY112" fmla="*/ 539750 h 1003300"/>
                <a:gd name="connsiteX113" fmla="*/ 331262 w 1029762"/>
                <a:gd name="connsiteY113" fmla="*/ 577850 h 1003300"/>
                <a:gd name="connsiteX114" fmla="*/ 293162 w 1029762"/>
                <a:gd name="connsiteY114" fmla="*/ 596900 h 1003300"/>
                <a:gd name="connsiteX115" fmla="*/ 274112 w 1029762"/>
                <a:gd name="connsiteY115" fmla="*/ 615950 h 1003300"/>
                <a:gd name="connsiteX116" fmla="*/ 236012 w 1029762"/>
                <a:gd name="connsiteY116" fmla="*/ 635000 h 1003300"/>
                <a:gd name="connsiteX117" fmla="*/ 210612 w 1029762"/>
                <a:gd name="connsiteY117" fmla="*/ 666750 h 1003300"/>
                <a:gd name="connsiteX118" fmla="*/ 153462 w 1029762"/>
                <a:gd name="connsiteY118" fmla="*/ 730250 h 1003300"/>
                <a:gd name="connsiteX119" fmla="*/ 115362 w 1029762"/>
                <a:gd name="connsiteY119" fmla="*/ 793750 h 1003300"/>
                <a:gd name="connsiteX120" fmla="*/ 96312 w 1029762"/>
                <a:gd name="connsiteY120" fmla="*/ 819150 h 1003300"/>
                <a:gd name="connsiteX121" fmla="*/ 51862 w 1029762"/>
                <a:gd name="connsiteY121" fmla="*/ 920750 h 1003300"/>
                <a:gd name="connsiteX122" fmla="*/ 32812 w 1029762"/>
                <a:gd name="connsiteY122" fmla="*/ 939800 h 1003300"/>
                <a:gd name="connsiteX123" fmla="*/ 13762 w 1029762"/>
                <a:gd name="connsiteY123" fmla="*/ 97155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029762" h="1003300">
                  <a:moveTo>
                    <a:pt x="134412" y="279400"/>
                  </a:moveTo>
                  <a:cubicBezTo>
                    <a:pt x="144995" y="325967"/>
                    <a:pt x="153043" y="373183"/>
                    <a:pt x="166162" y="419100"/>
                  </a:cubicBezTo>
                  <a:cubicBezTo>
                    <a:pt x="170395" y="433917"/>
                    <a:pt x="173330" y="449168"/>
                    <a:pt x="178862" y="463550"/>
                  </a:cubicBezTo>
                  <a:cubicBezTo>
                    <a:pt x="183959" y="476803"/>
                    <a:pt x="192319" y="488599"/>
                    <a:pt x="197912" y="501650"/>
                  </a:cubicBezTo>
                  <a:cubicBezTo>
                    <a:pt x="232656" y="582719"/>
                    <a:pt x="199120" y="532380"/>
                    <a:pt x="261412" y="628650"/>
                  </a:cubicBezTo>
                  <a:cubicBezTo>
                    <a:pt x="284532" y="664381"/>
                    <a:pt x="327715" y="699088"/>
                    <a:pt x="356662" y="723900"/>
                  </a:cubicBezTo>
                  <a:cubicBezTo>
                    <a:pt x="362456" y="728867"/>
                    <a:pt x="368967" y="733029"/>
                    <a:pt x="375712" y="736600"/>
                  </a:cubicBezTo>
                  <a:cubicBezTo>
                    <a:pt x="404993" y="752102"/>
                    <a:pt x="434160" y="767999"/>
                    <a:pt x="464612" y="781050"/>
                  </a:cubicBezTo>
                  <a:cubicBezTo>
                    <a:pt x="479429" y="787400"/>
                    <a:pt x="493769" y="795002"/>
                    <a:pt x="509062" y="800100"/>
                  </a:cubicBezTo>
                  <a:cubicBezTo>
                    <a:pt x="549370" y="813536"/>
                    <a:pt x="594465" y="822606"/>
                    <a:pt x="636062" y="831850"/>
                  </a:cubicBezTo>
                  <a:cubicBezTo>
                    <a:pt x="697445" y="825500"/>
                    <a:pt x="759197" y="822045"/>
                    <a:pt x="820212" y="812800"/>
                  </a:cubicBezTo>
                  <a:cubicBezTo>
                    <a:pt x="851737" y="808023"/>
                    <a:pt x="847779" y="794845"/>
                    <a:pt x="851962" y="768350"/>
                  </a:cubicBezTo>
                  <a:cubicBezTo>
                    <a:pt x="856631" y="738782"/>
                    <a:pt x="859993" y="709018"/>
                    <a:pt x="864662" y="679450"/>
                  </a:cubicBezTo>
                  <a:cubicBezTo>
                    <a:pt x="866345" y="668789"/>
                    <a:pt x="865292" y="656852"/>
                    <a:pt x="871012" y="647700"/>
                  </a:cubicBezTo>
                  <a:cubicBezTo>
                    <a:pt x="876621" y="638725"/>
                    <a:pt x="889381" y="636560"/>
                    <a:pt x="896412" y="628650"/>
                  </a:cubicBezTo>
                  <a:cubicBezTo>
                    <a:pt x="906553" y="617242"/>
                    <a:pt x="912277" y="602469"/>
                    <a:pt x="921812" y="590550"/>
                  </a:cubicBezTo>
                  <a:cubicBezTo>
                    <a:pt x="929292" y="581200"/>
                    <a:pt x="939420" y="574241"/>
                    <a:pt x="947212" y="565150"/>
                  </a:cubicBezTo>
                  <a:cubicBezTo>
                    <a:pt x="952179" y="559356"/>
                    <a:pt x="954842" y="551804"/>
                    <a:pt x="959912" y="546100"/>
                  </a:cubicBezTo>
                  <a:cubicBezTo>
                    <a:pt x="971844" y="532676"/>
                    <a:pt x="998012" y="508000"/>
                    <a:pt x="998012" y="508000"/>
                  </a:cubicBezTo>
                  <a:cubicBezTo>
                    <a:pt x="1000129" y="499533"/>
                    <a:pt x="1001602" y="490879"/>
                    <a:pt x="1004362" y="482600"/>
                  </a:cubicBezTo>
                  <a:cubicBezTo>
                    <a:pt x="1012470" y="458277"/>
                    <a:pt x="1018698" y="447579"/>
                    <a:pt x="1029762" y="425450"/>
                  </a:cubicBezTo>
                  <a:cubicBezTo>
                    <a:pt x="1027548" y="418807"/>
                    <a:pt x="1017134" y="376428"/>
                    <a:pt x="1004362" y="368300"/>
                  </a:cubicBezTo>
                  <a:cubicBezTo>
                    <a:pt x="938935" y="326665"/>
                    <a:pt x="962966" y="356002"/>
                    <a:pt x="902762" y="330200"/>
                  </a:cubicBezTo>
                  <a:cubicBezTo>
                    <a:pt x="814179" y="292236"/>
                    <a:pt x="906150" y="310115"/>
                    <a:pt x="801162" y="298450"/>
                  </a:cubicBezTo>
                  <a:cubicBezTo>
                    <a:pt x="691095" y="302683"/>
                    <a:pt x="580343" y="298173"/>
                    <a:pt x="470962" y="311150"/>
                  </a:cubicBezTo>
                  <a:cubicBezTo>
                    <a:pt x="452881" y="313295"/>
                    <a:pt x="442987" y="335147"/>
                    <a:pt x="426512" y="342900"/>
                  </a:cubicBezTo>
                  <a:cubicBezTo>
                    <a:pt x="406517" y="352310"/>
                    <a:pt x="384179" y="355600"/>
                    <a:pt x="363012" y="361950"/>
                  </a:cubicBezTo>
                  <a:cubicBezTo>
                    <a:pt x="350312" y="374650"/>
                    <a:pt x="339148" y="389099"/>
                    <a:pt x="324912" y="400050"/>
                  </a:cubicBezTo>
                  <a:cubicBezTo>
                    <a:pt x="311386" y="410455"/>
                    <a:pt x="293572" y="414525"/>
                    <a:pt x="280462" y="425450"/>
                  </a:cubicBezTo>
                  <a:cubicBezTo>
                    <a:pt x="267762" y="436033"/>
                    <a:pt x="259961" y="451436"/>
                    <a:pt x="248712" y="463550"/>
                  </a:cubicBezTo>
                  <a:cubicBezTo>
                    <a:pt x="232417" y="481098"/>
                    <a:pt x="197912" y="514350"/>
                    <a:pt x="197912" y="514350"/>
                  </a:cubicBezTo>
                  <a:cubicBezTo>
                    <a:pt x="200029" y="527050"/>
                    <a:pt x="198934" y="540729"/>
                    <a:pt x="204262" y="552450"/>
                  </a:cubicBezTo>
                  <a:cubicBezTo>
                    <a:pt x="215739" y="577699"/>
                    <a:pt x="228910" y="583698"/>
                    <a:pt x="248712" y="596900"/>
                  </a:cubicBezTo>
                  <a:cubicBezTo>
                    <a:pt x="252945" y="605367"/>
                    <a:pt x="255418" y="614974"/>
                    <a:pt x="261412" y="622300"/>
                  </a:cubicBezTo>
                  <a:cubicBezTo>
                    <a:pt x="274681" y="638517"/>
                    <a:pt x="305862" y="666750"/>
                    <a:pt x="305862" y="666750"/>
                  </a:cubicBezTo>
                  <a:cubicBezTo>
                    <a:pt x="307979" y="675217"/>
                    <a:pt x="308309" y="684344"/>
                    <a:pt x="312212" y="692150"/>
                  </a:cubicBezTo>
                  <a:cubicBezTo>
                    <a:pt x="316945" y="701616"/>
                    <a:pt x="325111" y="708938"/>
                    <a:pt x="331262" y="717550"/>
                  </a:cubicBezTo>
                  <a:cubicBezTo>
                    <a:pt x="335698" y="723760"/>
                    <a:pt x="339729" y="730250"/>
                    <a:pt x="343962" y="736600"/>
                  </a:cubicBezTo>
                  <a:cubicBezTo>
                    <a:pt x="348195" y="753533"/>
                    <a:pt x="353005" y="770333"/>
                    <a:pt x="356662" y="787400"/>
                  </a:cubicBezTo>
                  <a:cubicBezTo>
                    <a:pt x="380016" y="896386"/>
                    <a:pt x="349336" y="770795"/>
                    <a:pt x="369362" y="850900"/>
                  </a:cubicBezTo>
                  <a:cubicBezTo>
                    <a:pt x="365686" y="909723"/>
                    <a:pt x="381126" y="935600"/>
                    <a:pt x="350312" y="971550"/>
                  </a:cubicBezTo>
                  <a:cubicBezTo>
                    <a:pt x="342520" y="980641"/>
                    <a:pt x="335965" y="992345"/>
                    <a:pt x="324912" y="996950"/>
                  </a:cubicBezTo>
                  <a:cubicBezTo>
                    <a:pt x="309160" y="1003514"/>
                    <a:pt x="291045" y="1001183"/>
                    <a:pt x="274112" y="1003300"/>
                  </a:cubicBezTo>
                  <a:cubicBezTo>
                    <a:pt x="229662" y="994833"/>
                    <a:pt x="184217" y="990516"/>
                    <a:pt x="140762" y="977900"/>
                  </a:cubicBezTo>
                  <a:cubicBezTo>
                    <a:pt x="136820" y="976755"/>
                    <a:pt x="75544" y="948306"/>
                    <a:pt x="58212" y="933450"/>
                  </a:cubicBezTo>
                  <a:cubicBezTo>
                    <a:pt x="49121" y="925658"/>
                    <a:pt x="40604" y="917141"/>
                    <a:pt x="32812" y="908050"/>
                  </a:cubicBezTo>
                  <a:cubicBezTo>
                    <a:pt x="18545" y="891405"/>
                    <a:pt x="15843" y="878328"/>
                    <a:pt x="7412" y="857250"/>
                  </a:cubicBezTo>
                  <a:cubicBezTo>
                    <a:pt x="-802" y="783325"/>
                    <a:pt x="-8176" y="761501"/>
                    <a:pt x="20112" y="673100"/>
                  </a:cubicBezTo>
                  <a:cubicBezTo>
                    <a:pt x="24674" y="658845"/>
                    <a:pt x="39409" y="649652"/>
                    <a:pt x="51862" y="641350"/>
                  </a:cubicBezTo>
                  <a:cubicBezTo>
                    <a:pt x="84193" y="619796"/>
                    <a:pt x="117594" y="599145"/>
                    <a:pt x="153462" y="584200"/>
                  </a:cubicBezTo>
                  <a:cubicBezTo>
                    <a:pt x="178862" y="573617"/>
                    <a:pt x="203772" y="561770"/>
                    <a:pt x="229662" y="552450"/>
                  </a:cubicBezTo>
                  <a:cubicBezTo>
                    <a:pt x="287125" y="531763"/>
                    <a:pt x="335242" y="520754"/>
                    <a:pt x="394762" y="508000"/>
                  </a:cubicBezTo>
                  <a:cubicBezTo>
                    <a:pt x="426422" y="501216"/>
                    <a:pt x="457811" y="492340"/>
                    <a:pt x="490012" y="488950"/>
                  </a:cubicBezTo>
                  <a:cubicBezTo>
                    <a:pt x="538474" y="483849"/>
                    <a:pt x="587379" y="484717"/>
                    <a:pt x="636062" y="482600"/>
                  </a:cubicBezTo>
                  <a:lnTo>
                    <a:pt x="794812" y="495300"/>
                  </a:lnTo>
                  <a:cubicBezTo>
                    <a:pt x="805551" y="496374"/>
                    <a:pt x="815864" y="500224"/>
                    <a:pt x="826562" y="501650"/>
                  </a:cubicBezTo>
                  <a:cubicBezTo>
                    <a:pt x="847648" y="504461"/>
                    <a:pt x="868895" y="505883"/>
                    <a:pt x="890062" y="508000"/>
                  </a:cubicBezTo>
                  <a:cubicBezTo>
                    <a:pt x="908365" y="505712"/>
                    <a:pt x="948835" y="506377"/>
                    <a:pt x="966262" y="488950"/>
                  </a:cubicBezTo>
                  <a:cubicBezTo>
                    <a:pt x="974109" y="481103"/>
                    <a:pt x="981517" y="455885"/>
                    <a:pt x="985312" y="444500"/>
                  </a:cubicBezTo>
                  <a:cubicBezTo>
                    <a:pt x="978962" y="419100"/>
                    <a:pt x="978456" y="391469"/>
                    <a:pt x="966262" y="368300"/>
                  </a:cubicBezTo>
                  <a:cubicBezTo>
                    <a:pt x="956503" y="349757"/>
                    <a:pt x="939247" y="335473"/>
                    <a:pt x="921812" y="323850"/>
                  </a:cubicBezTo>
                  <a:cubicBezTo>
                    <a:pt x="896412" y="306917"/>
                    <a:pt x="869063" y="292593"/>
                    <a:pt x="845612" y="273050"/>
                  </a:cubicBezTo>
                  <a:cubicBezTo>
                    <a:pt x="832912" y="262467"/>
                    <a:pt x="821267" y="250470"/>
                    <a:pt x="807512" y="241300"/>
                  </a:cubicBezTo>
                  <a:cubicBezTo>
                    <a:pt x="795698" y="233424"/>
                    <a:pt x="781485" y="229724"/>
                    <a:pt x="769412" y="222250"/>
                  </a:cubicBezTo>
                  <a:cubicBezTo>
                    <a:pt x="701744" y="180360"/>
                    <a:pt x="630043" y="120760"/>
                    <a:pt x="553512" y="95250"/>
                  </a:cubicBezTo>
                  <a:cubicBezTo>
                    <a:pt x="528112" y="86783"/>
                    <a:pt x="502474" y="79000"/>
                    <a:pt x="477312" y="69850"/>
                  </a:cubicBezTo>
                  <a:cubicBezTo>
                    <a:pt x="455887" y="62059"/>
                    <a:pt x="435859" y="50252"/>
                    <a:pt x="413812" y="44450"/>
                  </a:cubicBezTo>
                  <a:cubicBezTo>
                    <a:pt x="395276" y="39572"/>
                    <a:pt x="375661" y="40633"/>
                    <a:pt x="356662" y="38100"/>
                  </a:cubicBezTo>
                  <a:cubicBezTo>
                    <a:pt x="343900" y="36398"/>
                    <a:pt x="331262" y="33867"/>
                    <a:pt x="318562" y="31750"/>
                  </a:cubicBezTo>
                  <a:cubicBezTo>
                    <a:pt x="303745" y="33867"/>
                    <a:pt x="287928" y="32343"/>
                    <a:pt x="274112" y="38100"/>
                  </a:cubicBezTo>
                  <a:cubicBezTo>
                    <a:pt x="248761" y="48663"/>
                    <a:pt x="234732" y="72410"/>
                    <a:pt x="223312" y="95250"/>
                  </a:cubicBezTo>
                  <a:cubicBezTo>
                    <a:pt x="209916" y="122042"/>
                    <a:pt x="206947" y="142085"/>
                    <a:pt x="197912" y="171450"/>
                  </a:cubicBezTo>
                  <a:cubicBezTo>
                    <a:pt x="173619" y="250402"/>
                    <a:pt x="196377" y="164889"/>
                    <a:pt x="172512" y="260350"/>
                  </a:cubicBezTo>
                  <a:cubicBezTo>
                    <a:pt x="188986" y="540410"/>
                    <a:pt x="164794" y="396507"/>
                    <a:pt x="197912" y="520700"/>
                  </a:cubicBezTo>
                  <a:cubicBezTo>
                    <a:pt x="202409" y="537565"/>
                    <a:pt x="203298" y="555652"/>
                    <a:pt x="210612" y="571500"/>
                  </a:cubicBezTo>
                  <a:cubicBezTo>
                    <a:pt x="216292" y="583806"/>
                    <a:pt x="226428" y="593666"/>
                    <a:pt x="236012" y="603250"/>
                  </a:cubicBezTo>
                  <a:cubicBezTo>
                    <a:pt x="252428" y="619666"/>
                    <a:pt x="301834" y="653081"/>
                    <a:pt x="318562" y="660400"/>
                  </a:cubicBezTo>
                  <a:cubicBezTo>
                    <a:pt x="440856" y="713904"/>
                    <a:pt x="452664" y="719172"/>
                    <a:pt x="566212" y="730250"/>
                  </a:cubicBezTo>
                  <a:cubicBezTo>
                    <a:pt x="621147" y="735610"/>
                    <a:pt x="731312" y="742950"/>
                    <a:pt x="731312" y="742950"/>
                  </a:cubicBezTo>
                  <a:cubicBezTo>
                    <a:pt x="796929" y="740833"/>
                    <a:pt x="869442" y="765960"/>
                    <a:pt x="928162" y="736600"/>
                  </a:cubicBezTo>
                  <a:cubicBezTo>
                    <a:pt x="956623" y="722369"/>
                    <a:pt x="923184" y="671086"/>
                    <a:pt x="934512" y="641350"/>
                  </a:cubicBezTo>
                  <a:cubicBezTo>
                    <a:pt x="941459" y="623114"/>
                    <a:pt x="963858" y="615607"/>
                    <a:pt x="978962" y="603250"/>
                  </a:cubicBezTo>
                  <a:cubicBezTo>
                    <a:pt x="1005392" y="581626"/>
                    <a:pt x="997057" y="586635"/>
                    <a:pt x="1023412" y="577850"/>
                  </a:cubicBezTo>
                  <a:cubicBezTo>
                    <a:pt x="1025529" y="588433"/>
                    <a:pt x="1029762" y="598807"/>
                    <a:pt x="1029762" y="609600"/>
                  </a:cubicBezTo>
                  <a:cubicBezTo>
                    <a:pt x="1029762" y="651984"/>
                    <a:pt x="1023545" y="679050"/>
                    <a:pt x="1010712" y="717550"/>
                  </a:cubicBezTo>
                  <a:cubicBezTo>
                    <a:pt x="999785" y="750331"/>
                    <a:pt x="987315" y="784729"/>
                    <a:pt x="966262" y="812800"/>
                  </a:cubicBezTo>
                  <a:cubicBezTo>
                    <a:pt x="957282" y="824774"/>
                    <a:pt x="945587" y="834482"/>
                    <a:pt x="934512" y="844550"/>
                  </a:cubicBezTo>
                  <a:cubicBezTo>
                    <a:pt x="910779" y="866126"/>
                    <a:pt x="892783" y="881289"/>
                    <a:pt x="864662" y="895350"/>
                  </a:cubicBezTo>
                  <a:cubicBezTo>
                    <a:pt x="849476" y="902943"/>
                    <a:pt x="830349" y="908904"/>
                    <a:pt x="813862" y="914400"/>
                  </a:cubicBezTo>
                  <a:cubicBezTo>
                    <a:pt x="794812" y="908050"/>
                    <a:pt x="775169" y="903260"/>
                    <a:pt x="756712" y="895350"/>
                  </a:cubicBezTo>
                  <a:cubicBezTo>
                    <a:pt x="728759" y="883370"/>
                    <a:pt x="713520" y="867115"/>
                    <a:pt x="693212" y="844550"/>
                  </a:cubicBezTo>
                  <a:cubicBezTo>
                    <a:pt x="664624" y="812786"/>
                    <a:pt x="639557" y="770418"/>
                    <a:pt x="617012" y="736600"/>
                  </a:cubicBezTo>
                  <a:cubicBezTo>
                    <a:pt x="608545" y="723900"/>
                    <a:pt x="597625" y="712529"/>
                    <a:pt x="591612" y="698500"/>
                  </a:cubicBezTo>
                  <a:lnTo>
                    <a:pt x="553512" y="609600"/>
                  </a:lnTo>
                  <a:cubicBezTo>
                    <a:pt x="549279" y="588433"/>
                    <a:pt x="545495" y="567172"/>
                    <a:pt x="540812" y="546100"/>
                  </a:cubicBezTo>
                  <a:cubicBezTo>
                    <a:pt x="537026" y="529061"/>
                    <a:pt x="528429" y="512752"/>
                    <a:pt x="528112" y="495300"/>
                  </a:cubicBezTo>
                  <a:cubicBezTo>
                    <a:pt x="526303" y="395811"/>
                    <a:pt x="528502" y="296177"/>
                    <a:pt x="534462" y="196850"/>
                  </a:cubicBezTo>
                  <a:cubicBezTo>
                    <a:pt x="535122" y="185847"/>
                    <a:pt x="561794" y="164935"/>
                    <a:pt x="566212" y="158750"/>
                  </a:cubicBezTo>
                  <a:cubicBezTo>
                    <a:pt x="571714" y="151047"/>
                    <a:pt x="574216" y="141569"/>
                    <a:pt x="578912" y="133350"/>
                  </a:cubicBezTo>
                  <a:cubicBezTo>
                    <a:pt x="583719" y="124937"/>
                    <a:pt x="606119" y="93443"/>
                    <a:pt x="610662" y="88900"/>
                  </a:cubicBezTo>
                  <a:cubicBezTo>
                    <a:pt x="618146" y="81416"/>
                    <a:pt x="627595" y="76200"/>
                    <a:pt x="636062" y="69850"/>
                  </a:cubicBezTo>
                  <a:cubicBezTo>
                    <a:pt x="640295" y="61383"/>
                    <a:pt x="642768" y="51776"/>
                    <a:pt x="648762" y="44450"/>
                  </a:cubicBezTo>
                  <a:cubicBezTo>
                    <a:pt x="662031" y="28233"/>
                    <a:pt x="693212" y="0"/>
                    <a:pt x="693212" y="0"/>
                  </a:cubicBezTo>
                  <a:cubicBezTo>
                    <a:pt x="714994" y="65346"/>
                    <a:pt x="705359" y="28102"/>
                    <a:pt x="686862" y="171450"/>
                  </a:cubicBezTo>
                  <a:cubicBezTo>
                    <a:pt x="683562" y="197022"/>
                    <a:pt x="673681" y="219305"/>
                    <a:pt x="661462" y="241300"/>
                  </a:cubicBezTo>
                  <a:cubicBezTo>
                    <a:pt x="655468" y="252089"/>
                    <a:pt x="649989" y="263308"/>
                    <a:pt x="642412" y="273050"/>
                  </a:cubicBezTo>
                  <a:cubicBezTo>
                    <a:pt x="629932" y="289095"/>
                    <a:pt x="592232" y="319840"/>
                    <a:pt x="578912" y="330200"/>
                  </a:cubicBezTo>
                  <a:cubicBezTo>
                    <a:pt x="494307" y="396004"/>
                    <a:pt x="638230" y="280132"/>
                    <a:pt x="534462" y="355600"/>
                  </a:cubicBezTo>
                  <a:cubicBezTo>
                    <a:pt x="518680" y="367078"/>
                    <a:pt x="503327" y="379434"/>
                    <a:pt x="490012" y="393700"/>
                  </a:cubicBezTo>
                  <a:cubicBezTo>
                    <a:pt x="473545" y="411343"/>
                    <a:pt x="462627" y="433785"/>
                    <a:pt x="445562" y="450850"/>
                  </a:cubicBezTo>
                  <a:cubicBezTo>
                    <a:pt x="437095" y="459317"/>
                    <a:pt x="427346" y="466671"/>
                    <a:pt x="420162" y="476250"/>
                  </a:cubicBezTo>
                  <a:cubicBezTo>
                    <a:pt x="405221" y="496172"/>
                    <a:pt x="411768" y="503694"/>
                    <a:pt x="394762" y="520700"/>
                  </a:cubicBezTo>
                  <a:cubicBezTo>
                    <a:pt x="387278" y="528184"/>
                    <a:pt x="376846" y="532266"/>
                    <a:pt x="369362" y="539750"/>
                  </a:cubicBezTo>
                  <a:cubicBezTo>
                    <a:pt x="336098" y="573014"/>
                    <a:pt x="383144" y="546721"/>
                    <a:pt x="331262" y="577850"/>
                  </a:cubicBezTo>
                  <a:cubicBezTo>
                    <a:pt x="319086" y="585155"/>
                    <a:pt x="304976" y="589024"/>
                    <a:pt x="293162" y="596900"/>
                  </a:cubicBezTo>
                  <a:cubicBezTo>
                    <a:pt x="285690" y="601881"/>
                    <a:pt x="281584" y="610969"/>
                    <a:pt x="274112" y="615950"/>
                  </a:cubicBezTo>
                  <a:cubicBezTo>
                    <a:pt x="262298" y="623826"/>
                    <a:pt x="248712" y="628650"/>
                    <a:pt x="236012" y="635000"/>
                  </a:cubicBezTo>
                  <a:cubicBezTo>
                    <a:pt x="227545" y="645583"/>
                    <a:pt x="219616" y="656620"/>
                    <a:pt x="210612" y="666750"/>
                  </a:cubicBezTo>
                  <a:cubicBezTo>
                    <a:pt x="169539" y="712957"/>
                    <a:pt x="198377" y="670364"/>
                    <a:pt x="153462" y="730250"/>
                  </a:cubicBezTo>
                  <a:cubicBezTo>
                    <a:pt x="94741" y="808545"/>
                    <a:pt x="152297" y="734655"/>
                    <a:pt x="115362" y="793750"/>
                  </a:cubicBezTo>
                  <a:cubicBezTo>
                    <a:pt x="109753" y="802725"/>
                    <a:pt x="101045" y="809684"/>
                    <a:pt x="96312" y="819150"/>
                  </a:cubicBezTo>
                  <a:cubicBezTo>
                    <a:pt x="85472" y="840830"/>
                    <a:pt x="69796" y="902816"/>
                    <a:pt x="51862" y="920750"/>
                  </a:cubicBezTo>
                  <a:lnTo>
                    <a:pt x="32812" y="939800"/>
                  </a:lnTo>
                  <a:cubicBezTo>
                    <a:pt x="24569" y="964530"/>
                    <a:pt x="31195" y="954117"/>
                    <a:pt x="13762" y="971550"/>
                  </a:cubicBezTo>
                </a:path>
              </a:pathLst>
            </a:custGeom>
            <a:ln>
              <a:solidFill>
                <a:srgbClr val="FFC000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it-IT" sz="2000">
                <a:solidFill>
                  <a:srgbClr val="000000"/>
                </a:solidFill>
              </a:endParaRPr>
            </a:p>
          </p:txBody>
        </p:sp>
        <p:sp>
          <p:nvSpPr>
            <p:cNvPr id="16" name="Figura a mano libera 15">
              <a:extLst>
                <a:ext uri="{FF2B5EF4-FFF2-40B4-BE49-F238E27FC236}">
                  <a16:creationId xmlns:a16="http://schemas.microsoft.com/office/drawing/2014/main" id="{56D0D922-20F5-47F7-8491-DB10E75C6B21}"/>
                </a:ext>
              </a:extLst>
            </p:cNvPr>
            <p:cNvSpPr/>
            <p:nvPr/>
          </p:nvSpPr>
          <p:spPr bwMode="auto">
            <a:xfrm rot="5400000" flipH="1">
              <a:off x="6707841" y="4387814"/>
              <a:ext cx="585109" cy="476169"/>
            </a:xfrm>
            <a:custGeom>
              <a:avLst/>
              <a:gdLst>
                <a:gd name="connsiteX0" fmla="*/ 134412 w 1029762"/>
                <a:gd name="connsiteY0" fmla="*/ 279400 h 1003300"/>
                <a:gd name="connsiteX1" fmla="*/ 166162 w 1029762"/>
                <a:gd name="connsiteY1" fmla="*/ 419100 h 1003300"/>
                <a:gd name="connsiteX2" fmla="*/ 178862 w 1029762"/>
                <a:gd name="connsiteY2" fmla="*/ 463550 h 1003300"/>
                <a:gd name="connsiteX3" fmla="*/ 197912 w 1029762"/>
                <a:gd name="connsiteY3" fmla="*/ 501650 h 1003300"/>
                <a:gd name="connsiteX4" fmla="*/ 261412 w 1029762"/>
                <a:gd name="connsiteY4" fmla="*/ 628650 h 1003300"/>
                <a:gd name="connsiteX5" fmla="*/ 356662 w 1029762"/>
                <a:gd name="connsiteY5" fmla="*/ 723900 h 1003300"/>
                <a:gd name="connsiteX6" fmla="*/ 375712 w 1029762"/>
                <a:gd name="connsiteY6" fmla="*/ 736600 h 1003300"/>
                <a:gd name="connsiteX7" fmla="*/ 464612 w 1029762"/>
                <a:gd name="connsiteY7" fmla="*/ 781050 h 1003300"/>
                <a:gd name="connsiteX8" fmla="*/ 509062 w 1029762"/>
                <a:gd name="connsiteY8" fmla="*/ 800100 h 1003300"/>
                <a:gd name="connsiteX9" fmla="*/ 636062 w 1029762"/>
                <a:gd name="connsiteY9" fmla="*/ 831850 h 1003300"/>
                <a:gd name="connsiteX10" fmla="*/ 820212 w 1029762"/>
                <a:gd name="connsiteY10" fmla="*/ 812800 h 1003300"/>
                <a:gd name="connsiteX11" fmla="*/ 851962 w 1029762"/>
                <a:gd name="connsiteY11" fmla="*/ 768350 h 1003300"/>
                <a:gd name="connsiteX12" fmla="*/ 864662 w 1029762"/>
                <a:gd name="connsiteY12" fmla="*/ 679450 h 1003300"/>
                <a:gd name="connsiteX13" fmla="*/ 871012 w 1029762"/>
                <a:gd name="connsiteY13" fmla="*/ 647700 h 1003300"/>
                <a:gd name="connsiteX14" fmla="*/ 896412 w 1029762"/>
                <a:gd name="connsiteY14" fmla="*/ 628650 h 1003300"/>
                <a:gd name="connsiteX15" fmla="*/ 921812 w 1029762"/>
                <a:gd name="connsiteY15" fmla="*/ 590550 h 1003300"/>
                <a:gd name="connsiteX16" fmla="*/ 947212 w 1029762"/>
                <a:gd name="connsiteY16" fmla="*/ 565150 h 1003300"/>
                <a:gd name="connsiteX17" fmla="*/ 959912 w 1029762"/>
                <a:gd name="connsiteY17" fmla="*/ 546100 h 1003300"/>
                <a:gd name="connsiteX18" fmla="*/ 998012 w 1029762"/>
                <a:gd name="connsiteY18" fmla="*/ 508000 h 1003300"/>
                <a:gd name="connsiteX19" fmla="*/ 1004362 w 1029762"/>
                <a:gd name="connsiteY19" fmla="*/ 482600 h 1003300"/>
                <a:gd name="connsiteX20" fmla="*/ 1029762 w 1029762"/>
                <a:gd name="connsiteY20" fmla="*/ 425450 h 1003300"/>
                <a:gd name="connsiteX21" fmla="*/ 1004362 w 1029762"/>
                <a:gd name="connsiteY21" fmla="*/ 368300 h 1003300"/>
                <a:gd name="connsiteX22" fmla="*/ 902762 w 1029762"/>
                <a:gd name="connsiteY22" fmla="*/ 330200 h 1003300"/>
                <a:gd name="connsiteX23" fmla="*/ 801162 w 1029762"/>
                <a:gd name="connsiteY23" fmla="*/ 298450 h 1003300"/>
                <a:gd name="connsiteX24" fmla="*/ 470962 w 1029762"/>
                <a:gd name="connsiteY24" fmla="*/ 311150 h 1003300"/>
                <a:gd name="connsiteX25" fmla="*/ 426512 w 1029762"/>
                <a:gd name="connsiteY25" fmla="*/ 342900 h 1003300"/>
                <a:gd name="connsiteX26" fmla="*/ 363012 w 1029762"/>
                <a:gd name="connsiteY26" fmla="*/ 361950 h 1003300"/>
                <a:gd name="connsiteX27" fmla="*/ 324912 w 1029762"/>
                <a:gd name="connsiteY27" fmla="*/ 400050 h 1003300"/>
                <a:gd name="connsiteX28" fmla="*/ 280462 w 1029762"/>
                <a:gd name="connsiteY28" fmla="*/ 425450 h 1003300"/>
                <a:gd name="connsiteX29" fmla="*/ 248712 w 1029762"/>
                <a:gd name="connsiteY29" fmla="*/ 463550 h 1003300"/>
                <a:gd name="connsiteX30" fmla="*/ 197912 w 1029762"/>
                <a:gd name="connsiteY30" fmla="*/ 514350 h 1003300"/>
                <a:gd name="connsiteX31" fmla="*/ 204262 w 1029762"/>
                <a:gd name="connsiteY31" fmla="*/ 552450 h 1003300"/>
                <a:gd name="connsiteX32" fmla="*/ 248712 w 1029762"/>
                <a:gd name="connsiteY32" fmla="*/ 596900 h 1003300"/>
                <a:gd name="connsiteX33" fmla="*/ 261412 w 1029762"/>
                <a:gd name="connsiteY33" fmla="*/ 622300 h 1003300"/>
                <a:gd name="connsiteX34" fmla="*/ 305862 w 1029762"/>
                <a:gd name="connsiteY34" fmla="*/ 666750 h 1003300"/>
                <a:gd name="connsiteX35" fmla="*/ 312212 w 1029762"/>
                <a:gd name="connsiteY35" fmla="*/ 692150 h 1003300"/>
                <a:gd name="connsiteX36" fmla="*/ 331262 w 1029762"/>
                <a:gd name="connsiteY36" fmla="*/ 717550 h 1003300"/>
                <a:gd name="connsiteX37" fmla="*/ 343962 w 1029762"/>
                <a:gd name="connsiteY37" fmla="*/ 736600 h 1003300"/>
                <a:gd name="connsiteX38" fmla="*/ 356662 w 1029762"/>
                <a:gd name="connsiteY38" fmla="*/ 787400 h 1003300"/>
                <a:gd name="connsiteX39" fmla="*/ 369362 w 1029762"/>
                <a:gd name="connsiteY39" fmla="*/ 850900 h 1003300"/>
                <a:gd name="connsiteX40" fmla="*/ 350312 w 1029762"/>
                <a:gd name="connsiteY40" fmla="*/ 971550 h 1003300"/>
                <a:gd name="connsiteX41" fmla="*/ 324912 w 1029762"/>
                <a:gd name="connsiteY41" fmla="*/ 996950 h 1003300"/>
                <a:gd name="connsiteX42" fmla="*/ 274112 w 1029762"/>
                <a:gd name="connsiteY42" fmla="*/ 1003300 h 1003300"/>
                <a:gd name="connsiteX43" fmla="*/ 140762 w 1029762"/>
                <a:gd name="connsiteY43" fmla="*/ 977900 h 1003300"/>
                <a:gd name="connsiteX44" fmla="*/ 58212 w 1029762"/>
                <a:gd name="connsiteY44" fmla="*/ 933450 h 1003300"/>
                <a:gd name="connsiteX45" fmla="*/ 32812 w 1029762"/>
                <a:gd name="connsiteY45" fmla="*/ 908050 h 1003300"/>
                <a:gd name="connsiteX46" fmla="*/ 7412 w 1029762"/>
                <a:gd name="connsiteY46" fmla="*/ 857250 h 1003300"/>
                <a:gd name="connsiteX47" fmla="*/ 20112 w 1029762"/>
                <a:gd name="connsiteY47" fmla="*/ 673100 h 1003300"/>
                <a:gd name="connsiteX48" fmla="*/ 51862 w 1029762"/>
                <a:gd name="connsiteY48" fmla="*/ 641350 h 1003300"/>
                <a:gd name="connsiteX49" fmla="*/ 153462 w 1029762"/>
                <a:gd name="connsiteY49" fmla="*/ 584200 h 1003300"/>
                <a:gd name="connsiteX50" fmla="*/ 229662 w 1029762"/>
                <a:gd name="connsiteY50" fmla="*/ 552450 h 1003300"/>
                <a:gd name="connsiteX51" fmla="*/ 394762 w 1029762"/>
                <a:gd name="connsiteY51" fmla="*/ 508000 h 1003300"/>
                <a:gd name="connsiteX52" fmla="*/ 490012 w 1029762"/>
                <a:gd name="connsiteY52" fmla="*/ 488950 h 1003300"/>
                <a:gd name="connsiteX53" fmla="*/ 636062 w 1029762"/>
                <a:gd name="connsiteY53" fmla="*/ 482600 h 1003300"/>
                <a:gd name="connsiteX54" fmla="*/ 794812 w 1029762"/>
                <a:gd name="connsiteY54" fmla="*/ 495300 h 1003300"/>
                <a:gd name="connsiteX55" fmla="*/ 826562 w 1029762"/>
                <a:gd name="connsiteY55" fmla="*/ 501650 h 1003300"/>
                <a:gd name="connsiteX56" fmla="*/ 890062 w 1029762"/>
                <a:gd name="connsiteY56" fmla="*/ 508000 h 1003300"/>
                <a:gd name="connsiteX57" fmla="*/ 966262 w 1029762"/>
                <a:gd name="connsiteY57" fmla="*/ 488950 h 1003300"/>
                <a:gd name="connsiteX58" fmla="*/ 985312 w 1029762"/>
                <a:gd name="connsiteY58" fmla="*/ 444500 h 1003300"/>
                <a:gd name="connsiteX59" fmla="*/ 966262 w 1029762"/>
                <a:gd name="connsiteY59" fmla="*/ 368300 h 1003300"/>
                <a:gd name="connsiteX60" fmla="*/ 921812 w 1029762"/>
                <a:gd name="connsiteY60" fmla="*/ 323850 h 1003300"/>
                <a:gd name="connsiteX61" fmla="*/ 845612 w 1029762"/>
                <a:gd name="connsiteY61" fmla="*/ 273050 h 1003300"/>
                <a:gd name="connsiteX62" fmla="*/ 807512 w 1029762"/>
                <a:gd name="connsiteY62" fmla="*/ 241300 h 1003300"/>
                <a:gd name="connsiteX63" fmla="*/ 769412 w 1029762"/>
                <a:gd name="connsiteY63" fmla="*/ 222250 h 1003300"/>
                <a:gd name="connsiteX64" fmla="*/ 553512 w 1029762"/>
                <a:gd name="connsiteY64" fmla="*/ 95250 h 1003300"/>
                <a:gd name="connsiteX65" fmla="*/ 477312 w 1029762"/>
                <a:gd name="connsiteY65" fmla="*/ 69850 h 1003300"/>
                <a:gd name="connsiteX66" fmla="*/ 413812 w 1029762"/>
                <a:gd name="connsiteY66" fmla="*/ 44450 h 1003300"/>
                <a:gd name="connsiteX67" fmla="*/ 356662 w 1029762"/>
                <a:gd name="connsiteY67" fmla="*/ 38100 h 1003300"/>
                <a:gd name="connsiteX68" fmla="*/ 318562 w 1029762"/>
                <a:gd name="connsiteY68" fmla="*/ 31750 h 1003300"/>
                <a:gd name="connsiteX69" fmla="*/ 274112 w 1029762"/>
                <a:gd name="connsiteY69" fmla="*/ 38100 h 1003300"/>
                <a:gd name="connsiteX70" fmla="*/ 223312 w 1029762"/>
                <a:gd name="connsiteY70" fmla="*/ 95250 h 1003300"/>
                <a:gd name="connsiteX71" fmla="*/ 197912 w 1029762"/>
                <a:gd name="connsiteY71" fmla="*/ 171450 h 1003300"/>
                <a:gd name="connsiteX72" fmla="*/ 172512 w 1029762"/>
                <a:gd name="connsiteY72" fmla="*/ 260350 h 1003300"/>
                <a:gd name="connsiteX73" fmla="*/ 197912 w 1029762"/>
                <a:gd name="connsiteY73" fmla="*/ 520700 h 1003300"/>
                <a:gd name="connsiteX74" fmla="*/ 210612 w 1029762"/>
                <a:gd name="connsiteY74" fmla="*/ 571500 h 1003300"/>
                <a:gd name="connsiteX75" fmla="*/ 236012 w 1029762"/>
                <a:gd name="connsiteY75" fmla="*/ 603250 h 1003300"/>
                <a:gd name="connsiteX76" fmla="*/ 318562 w 1029762"/>
                <a:gd name="connsiteY76" fmla="*/ 660400 h 1003300"/>
                <a:gd name="connsiteX77" fmla="*/ 566212 w 1029762"/>
                <a:gd name="connsiteY77" fmla="*/ 730250 h 1003300"/>
                <a:gd name="connsiteX78" fmla="*/ 731312 w 1029762"/>
                <a:gd name="connsiteY78" fmla="*/ 742950 h 1003300"/>
                <a:gd name="connsiteX79" fmla="*/ 928162 w 1029762"/>
                <a:gd name="connsiteY79" fmla="*/ 736600 h 1003300"/>
                <a:gd name="connsiteX80" fmla="*/ 934512 w 1029762"/>
                <a:gd name="connsiteY80" fmla="*/ 641350 h 1003300"/>
                <a:gd name="connsiteX81" fmla="*/ 978962 w 1029762"/>
                <a:gd name="connsiteY81" fmla="*/ 603250 h 1003300"/>
                <a:gd name="connsiteX82" fmla="*/ 1023412 w 1029762"/>
                <a:gd name="connsiteY82" fmla="*/ 577850 h 1003300"/>
                <a:gd name="connsiteX83" fmla="*/ 1029762 w 1029762"/>
                <a:gd name="connsiteY83" fmla="*/ 609600 h 1003300"/>
                <a:gd name="connsiteX84" fmla="*/ 1010712 w 1029762"/>
                <a:gd name="connsiteY84" fmla="*/ 717550 h 1003300"/>
                <a:gd name="connsiteX85" fmla="*/ 966262 w 1029762"/>
                <a:gd name="connsiteY85" fmla="*/ 812800 h 1003300"/>
                <a:gd name="connsiteX86" fmla="*/ 934512 w 1029762"/>
                <a:gd name="connsiteY86" fmla="*/ 844550 h 1003300"/>
                <a:gd name="connsiteX87" fmla="*/ 864662 w 1029762"/>
                <a:gd name="connsiteY87" fmla="*/ 895350 h 1003300"/>
                <a:gd name="connsiteX88" fmla="*/ 813862 w 1029762"/>
                <a:gd name="connsiteY88" fmla="*/ 914400 h 1003300"/>
                <a:gd name="connsiteX89" fmla="*/ 756712 w 1029762"/>
                <a:gd name="connsiteY89" fmla="*/ 895350 h 1003300"/>
                <a:gd name="connsiteX90" fmla="*/ 693212 w 1029762"/>
                <a:gd name="connsiteY90" fmla="*/ 844550 h 1003300"/>
                <a:gd name="connsiteX91" fmla="*/ 617012 w 1029762"/>
                <a:gd name="connsiteY91" fmla="*/ 736600 h 1003300"/>
                <a:gd name="connsiteX92" fmla="*/ 591612 w 1029762"/>
                <a:gd name="connsiteY92" fmla="*/ 698500 h 1003300"/>
                <a:gd name="connsiteX93" fmla="*/ 553512 w 1029762"/>
                <a:gd name="connsiteY93" fmla="*/ 609600 h 1003300"/>
                <a:gd name="connsiteX94" fmla="*/ 540812 w 1029762"/>
                <a:gd name="connsiteY94" fmla="*/ 546100 h 1003300"/>
                <a:gd name="connsiteX95" fmla="*/ 528112 w 1029762"/>
                <a:gd name="connsiteY95" fmla="*/ 495300 h 1003300"/>
                <a:gd name="connsiteX96" fmla="*/ 534462 w 1029762"/>
                <a:gd name="connsiteY96" fmla="*/ 196850 h 1003300"/>
                <a:gd name="connsiteX97" fmla="*/ 566212 w 1029762"/>
                <a:gd name="connsiteY97" fmla="*/ 158750 h 1003300"/>
                <a:gd name="connsiteX98" fmla="*/ 578912 w 1029762"/>
                <a:gd name="connsiteY98" fmla="*/ 133350 h 1003300"/>
                <a:gd name="connsiteX99" fmla="*/ 610662 w 1029762"/>
                <a:gd name="connsiteY99" fmla="*/ 88900 h 1003300"/>
                <a:gd name="connsiteX100" fmla="*/ 636062 w 1029762"/>
                <a:gd name="connsiteY100" fmla="*/ 69850 h 1003300"/>
                <a:gd name="connsiteX101" fmla="*/ 648762 w 1029762"/>
                <a:gd name="connsiteY101" fmla="*/ 44450 h 1003300"/>
                <a:gd name="connsiteX102" fmla="*/ 693212 w 1029762"/>
                <a:gd name="connsiteY102" fmla="*/ 0 h 1003300"/>
                <a:gd name="connsiteX103" fmla="*/ 686862 w 1029762"/>
                <a:gd name="connsiteY103" fmla="*/ 171450 h 1003300"/>
                <a:gd name="connsiteX104" fmla="*/ 661462 w 1029762"/>
                <a:gd name="connsiteY104" fmla="*/ 241300 h 1003300"/>
                <a:gd name="connsiteX105" fmla="*/ 642412 w 1029762"/>
                <a:gd name="connsiteY105" fmla="*/ 273050 h 1003300"/>
                <a:gd name="connsiteX106" fmla="*/ 578912 w 1029762"/>
                <a:gd name="connsiteY106" fmla="*/ 330200 h 1003300"/>
                <a:gd name="connsiteX107" fmla="*/ 534462 w 1029762"/>
                <a:gd name="connsiteY107" fmla="*/ 355600 h 1003300"/>
                <a:gd name="connsiteX108" fmla="*/ 490012 w 1029762"/>
                <a:gd name="connsiteY108" fmla="*/ 393700 h 1003300"/>
                <a:gd name="connsiteX109" fmla="*/ 445562 w 1029762"/>
                <a:gd name="connsiteY109" fmla="*/ 450850 h 1003300"/>
                <a:gd name="connsiteX110" fmla="*/ 420162 w 1029762"/>
                <a:gd name="connsiteY110" fmla="*/ 476250 h 1003300"/>
                <a:gd name="connsiteX111" fmla="*/ 394762 w 1029762"/>
                <a:gd name="connsiteY111" fmla="*/ 520700 h 1003300"/>
                <a:gd name="connsiteX112" fmla="*/ 369362 w 1029762"/>
                <a:gd name="connsiteY112" fmla="*/ 539750 h 1003300"/>
                <a:gd name="connsiteX113" fmla="*/ 331262 w 1029762"/>
                <a:gd name="connsiteY113" fmla="*/ 577850 h 1003300"/>
                <a:gd name="connsiteX114" fmla="*/ 293162 w 1029762"/>
                <a:gd name="connsiteY114" fmla="*/ 596900 h 1003300"/>
                <a:gd name="connsiteX115" fmla="*/ 274112 w 1029762"/>
                <a:gd name="connsiteY115" fmla="*/ 615950 h 1003300"/>
                <a:gd name="connsiteX116" fmla="*/ 236012 w 1029762"/>
                <a:gd name="connsiteY116" fmla="*/ 635000 h 1003300"/>
                <a:gd name="connsiteX117" fmla="*/ 210612 w 1029762"/>
                <a:gd name="connsiteY117" fmla="*/ 666750 h 1003300"/>
                <a:gd name="connsiteX118" fmla="*/ 153462 w 1029762"/>
                <a:gd name="connsiteY118" fmla="*/ 730250 h 1003300"/>
                <a:gd name="connsiteX119" fmla="*/ 115362 w 1029762"/>
                <a:gd name="connsiteY119" fmla="*/ 793750 h 1003300"/>
                <a:gd name="connsiteX120" fmla="*/ 96312 w 1029762"/>
                <a:gd name="connsiteY120" fmla="*/ 819150 h 1003300"/>
                <a:gd name="connsiteX121" fmla="*/ 51862 w 1029762"/>
                <a:gd name="connsiteY121" fmla="*/ 920750 h 1003300"/>
                <a:gd name="connsiteX122" fmla="*/ 32812 w 1029762"/>
                <a:gd name="connsiteY122" fmla="*/ 939800 h 1003300"/>
                <a:gd name="connsiteX123" fmla="*/ 13762 w 1029762"/>
                <a:gd name="connsiteY123" fmla="*/ 97155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029762" h="1003300">
                  <a:moveTo>
                    <a:pt x="134412" y="279400"/>
                  </a:moveTo>
                  <a:cubicBezTo>
                    <a:pt x="144995" y="325967"/>
                    <a:pt x="153043" y="373183"/>
                    <a:pt x="166162" y="419100"/>
                  </a:cubicBezTo>
                  <a:cubicBezTo>
                    <a:pt x="170395" y="433917"/>
                    <a:pt x="173330" y="449168"/>
                    <a:pt x="178862" y="463550"/>
                  </a:cubicBezTo>
                  <a:cubicBezTo>
                    <a:pt x="183959" y="476803"/>
                    <a:pt x="192319" y="488599"/>
                    <a:pt x="197912" y="501650"/>
                  </a:cubicBezTo>
                  <a:cubicBezTo>
                    <a:pt x="232656" y="582719"/>
                    <a:pt x="199120" y="532380"/>
                    <a:pt x="261412" y="628650"/>
                  </a:cubicBezTo>
                  <a:cubicBezTo>
                    <a:pt x="284532" y="664381"/>
                    <a:pt x="327715" y="699088"/>
                    <a:pt x="356662" y="723900"/>
                  </a:cubicBezTo>
                  <a:cubicBezTo>
                    <a:pt x="362456" y="728867"/>
                    <a:pt x="368967" y="733029"/>
                    <a:pt x="375712" y="736600"/>
                  </a:cubicBezTo>
                  <a:cubicBezTo>
                    <a:pt x="404993" y="752102"/>
                    <a:pt x="434160" y="767999"/>
                    <a:pt x="464612" y="781050"/>
                  </a:cubicBezTo>
                  <a:cubicBezTo>
                    <a:pt x="479429" y="787400"/>
                    <a:pt x="493769" y="795002"/>
                    <a:pt x="509062" y="800100"/>
                  </a:cubicBezTo>
                  <a:cubicBezTo>
                    <a:pt x="549370" y="813536"/>
                    <a:pt x="594465" y="822606"/>
                    <a:pt x="636062" y="831850"/>
                  </a:cubicBezTo>
                  <a:cubicBezTo>
                    <a:pt x="697445" y="825500"/>
                    <a:pt x="759197" y="822045"/>
                    <a:pt x="820212" y="812800"/>
                  </a:cubicBezTo>
                  <a:cubicBezTo>
                    <a:pt x="851737" y="808023"/>
                    <a:pt x="847779" y="794845"/>
                    <a:pt x="851962" y="768350"/>
                  </a:cubicBezTo>
                  <a:cubicBezTo>
                    <a:pt x="856631" y="738782"/>
                    <a:pt x="859993" y="709018"/>
                    <a:pt x="864662" y="679450"/>
                  </a:cubicBezTo>
                  <a:cubicBezTo>
                    <a:pt x="866345" y="668789"/>
                    <a:pt x="865292" y="656852"/>
                    <a:pt x="871012" y="647700"/>
                  </a:cubicBezTo>
                  <a:cubicBezTo>
                    <a:pt x="876621" y="638725"/>
                    <a:pt x="889381" y="636560"/>
                    <a:pt x="896412" y="628650"/>
                  </a:cubicBezTo>
                  <a:cubicBezTo>
                    <a:pt x="906553" y="617242"/>
                    <a:pt x="912277" y="602469"/>
                    <a:pt x="921812" y="590550"/>
                  </a:cubicBezTo>
                  <a:cubicBezTo>
                    <a:pt x="929292" y="581200"/>
                    <a:pt x="939420" y="574241"/>
                    <a:pt x="947212" y="565150"/>
                  </a:cubicBezTo>
                  <a:cubicBezTo>
                    <a:pt x="952179" y="559356"/>
                    <a:pt x="954842" y="551804"/>
                    <a:pt x="959912" y="546100"/>
                  </a:cubicBezTo>
                  <a:cubicBezTo>
                    <a:pt x="971844" y="532676"/>
                    <a:pt x="998012" y="508000"/>
                    <a:pt x="998012" y="508000"/>
                  </a:cubicBezTo>
                  <a:cubicBezTo>
                    <a:pt x="1000129" y="499533"/>
                    <a:pt x="1001602" y="490879"/>
                    <a:pt x="1004362" y="482600"/>
                  </a:cubicBezTo>
                  <a:cubicBezTo>
                    <a:pt x="1012470" y="458277"/>
                    <a:pt x="1018698" y="447579"/>
                    <a:pt x="1029762" y="425450"/>
                  </a:cubicBezTo>
                  <a:cubicBezTo>
                    <a:pt x="1027548" y="418807"/>
                    <a:pt x="1017134" y="376428"/>
                    <a:pt x="1004362" y="368300"/>
                  </a:cubicBezTo>
                  <a:cubicBezTo>
                    <a:pt x="938935" y="326665"/>
                    <a:pt x="962966" y="356002"/>
                    <a:pt x="902762" y="330200"/>
                  </a:cubicBezTo>
                  <a:cubicBezTo>
                    <a:pt x="814179" y="292236"/>
                    <a:pt x="906150" y="310115"/>
                    <a:pt x="801162" y="298450"/>
                  </a:cubicBezTo>
                  <a:cubicBezTo>
                    <a:pt x="691095" y="302683"/>
                    <a:pt x="580343" y="298173"/>
                    <a:pt x="470962" y="311150"/>
                  </a:cubicBezTo>
                  <a:cubicBezTo>
                    <a:pt x="452881" y="313295"/>
                    <a:pt x="442987" y="335147"/>
                    <a:pt x="426512" y="342900"/>
                  </a:cubicBezTo>
                  <a:cubicBezTo>
                    <a:pt x="406517" y="352310"/>
                    <a:pt x="384179" y="355600"/>
                    <a:pt x="363012" y="361950"/>
                  </a:cubicBezTo>
                  <a:cubicBezTo>
                    <a:pt x="350312" y="374650"/>
                    <a:pt x="339148" y="389099"/>
                    <a:pt x="324912" y="400050"/>
                  </a:cubicBezTo>
                  <a:cubicBezTo>
                    <a:pt x="311386" y="410455"/>
                    <a:pt x="293572" y="414525"/>
                    <a:pt x="280462" y="425450"/>
                  </a:cubicBezTo>
                  <a:cubicBezTo>
                    <a:pt x="267762" y="436033"/>
                    <a:pt x="259961" y="451436"/>
                    <a:pt x="248712" y="463550"/>
                  </a:cubicBezTo>
                  <a:cubicBezTo>
                    <a:pt x="232417" y="481098"/>
                    <a:pt x="197912" y="514350"/>
                    <a:pt x="197912" y="514350"/>
                  </a:cubicBezTo>
                  <a:cubicBezTo>
                    <a:pt x="200029" y="527050"/>
                    <a:pt x="198934" y="540729"/>
                    <a:pt x="204262" y="552450"/>
                  </a:cubicBezTo>
                  <a:cubicBezTo>
                    <a:pt x="215739" y="577699"/>
                    <a:pt x="228910" y="583698"/>
                    <a:pt x="248712" y="596900"/>
                  </a:cubicBezTo>
                  <a:cubicBezTo>
                    <a:pt x="252945" y="605367"/>
                    <a:pt x="255418" y="614974"/>
                    <a:pt x="261412" y="622300"/>
                  </a:cubicBezTo>
                  <a:cubicBezTo>
                    <a:pt x="274681" y="638517"/>
                    <a:pt x="305862" y="666750"/>
                    <a:pt x="305862" y="666750"/>
                  </a:cubicBezTo>
                  <a:cubicBezTo>
                    <a:pt x="307979" y="675217"/>
                    <a:pt x="308309" y="684344"/>
                    <a:pt x="312212" y="692150"/>
                  </a:cubicBezTo>
                  <a:cubicBezTo>
                    <a:pt x="316945" y="701616"/>
                    <a:pt x="325111" y="708938"/>
                    <a:pt x="331262" y="717550"/>
                  </a:cubicBezTo>
                  <a:cubicBezTo>
                    <a:pt x="335698" y="723760"/>
                    <a:pt x="339729" y="730250"/>
                    <a:pt x="343962" y="736600"/>
                  </a:cubicBezTo>
                  <a:cubicBezTo>
                    <a:pt x="348195" y="753533"/>
                    <a:pt x="353005" y="770333"/>
                    <a:pt x="356662" y="787400"/>
                  </a:cubicBezTo>
                  <a:cubicBezTo>
                    <a:pt x="380016" y="896386"/>
                    <a:pt x="349336" y="770795"/>
                    <a:pt x="369362" y="850900"/>
                  </a:cubicBezTo>
                  <a:cubicBezTo>
                    <a:pt x="365686" y="909723"/>
                    <a:pt x="381126" y="935600"/>
                    <a:pt x="350312" y="971550"/>
                  </a:cubicBezTo>
                  <a:cubicBezTo>
                    <a:pt x="342520" y="980641"/>
                    <a:pt x="335965" y="992345"/>
                    <a:pt x="324912" y="996950"/>
                  </a:cubicBezTo>
                  <a:cubicBezTo>
                    <a:pt x="309160" y="1003514"/>
                    <a:pt x="291045" y="1001183"/>
                    <a:pt x="274112" y="1003300"/>
                  </a:cubicBezTo>
                  <a:cubicBezTo>
                    <a:pt x="229662" y="994833"/>
                    <a:pt x="184217" y="990516"/>
                    <a:pt x="140762" y="977900"/>
                  </a:cubicBezTo>
                  <a:cubicBezTo>
                    <a:pt x="136820" y="976755"/>
                    <a:pt x="75544" y="948306"/>
                    <a:pt x="58212" y="933450"/>
                  </a:cubicBezTo>
                  <a:cubicBezTo>
                    <a:pt x="49121" y="925658"/>
                    <a:pt x="40604" y="917141"/>
                    <a:pt x="32812" y="908050"/>
                  </a:cubicBezTo>
                  <a:cubicBezTo>
                    <a:pt x="18545" y="891405"/>
                    <a:pt x="15843" y="878328"/>
                    <a:pt x="7412" y="857250"/>
                  </a:cubicBezTo>
                  <a:cubicBezTo>
                    <a:pt x="-802" y="783325"/>
                    <a:pt x="-8176" y="761501"/>
                    <a:pt x="20112" y="673100"/>
                  </a:cubicBezTo>
                  <a:cubicBezTo>
                    <a:pt x="24674" y="658845"/>
                    <a:pt x="39409" y="649652"/>
                    <a:pt x="51862" y="641350"/>
                  </a:cubicBezTo>
                  <a:cubicBezTo>
                    <a:pt x="84193" y="619796"/>
                    <a:pt x="117594" y="599145"/>
                    <a:pt x="153462" y="584200"/>
                  </a:cubicBezTo>
                  <a:cubicBezTo>
                    <a:pt x="178862" y="573617"/>
                    <a:pt x="203772" y="561770"/>
                    <a:pt x="229662" y="552450"/>
                  </a:cubicBezTo>
                  <a:cubicBezTo>
                    <a:pt x="287125" y="531763"/>
                    <a:pt x="335242" y="520754"/>
                    <a:pt x="394762" y="508000"/>
                  </a:cubicBezTo>
                  <a:cubicBezTo>
                    <a:pt x="426422" y="501216"/>
                    <a:pt x="457811" y="492340"/>
                    <a:pt x="490012" y="488950"/>
                  </a:cubicBezTo>
                  <a:cubicBezTo>
                    <a:pt x="538474" y="483849"/>
                    <a:pt x="587379" y="484717"/>
                    <a:pt x="636062" y="482600"/>
                  </a:cubicBezTo>
                  <a:lnTo>
                    <a:pt x="794812" y="495300"/>
                  </a:lnTo>
                  <a:cubicBezTo>
                    <a:pt x="805551" y="496374"/>
                    <a:pt x="815864" y="500224"/>
                    <a:pt x="826562" y="501650"/>
                  </a:cubicBezTo>
                  <a:cubicBezTo>
                    <a:pt x="847648" y="504461"/>
                    <a:pt x="868895" y="505883"/>
                    <a:pt x="890062" y="508000"/>
                  </a:cubicBezTo>
                  <a:cubicBezTo>
                    <a:pt x="908365" y="505712"/>
                    <a:pt x="948835" y="506377"/>
                    <a:pt x="966262" y="488950"/>
                  </a:cubicBezTo>
                  <a:cubicBezTo>
                    <a:pt x="974109" y="481103"/>
                    <a:pt x="981517" y="455885"/>
                    <a:pt x="985312" y="444500"/>
                  </a:cubicBezTo>
                  <a:cubicBezTo>
                    <a:pt x="978962" y="419100"/>
                    <a:pt x="978456" y="391469"/>
                    <a:pt x="966262" y="368300"/>
                  </a:cubicBezTo>
                  <a:cubicBezTo>
                    <a:pt x="956503" y="349757"/>
                    <a:pt x="939247" y="335473"/>
                    <a:pt x="921812" y="323850"/>
                  </a:cubicBezTo>
                  <a:cubicBezTo>
                    <a:pt x="896412" y="306917"/>
                    <a:pt x="869063" y="292593"/>
                    <a:pt x="845612" y="273050"/>
                  </a:cubicBezTo>
                  <a:cubicBezTo>
                    <a:pt x="832912" y="262467"/>
                    <a:pt x="821267" y="250470"/>
                    <a:pt x="807512" y="241300"/>
                  </a:cubicBezTo>
                  <a:cubicBezTo>
                    <a:pt x="795698" y="233424"/>
                    <a:pt x="781485" y="229724"/>
                    <a:pt x="769412" y="222250"/>
                  </a:cubicBezTo>
                  <a:cubicBezTo>
                    <a:pt x="701744" y="180360"/>
                    <a:pt x="630043" y="120760"/>
                    <a:pt x="553512" y="95250"/>
                  </a:cubicBezTo>
                  <a:cubicBezTo>
                    <a:pt x="528112" y="86783"/>
                    <a:pt x="502474" y="79000"/>
                    <a:pt x="477312" y="69850"/>
                  </a:cubicBezTo>
                  <a:cubicBezTo>
                    <a:pt x="455887" y="62059"/>
                    <a:pt x="435859" y="50252"/>
                    <a:pt x="413812" y="44450"/>
                  </a:cubicBezTo>
                  <a:cubicBezTo>
                    <a:pt x="395276" y="39572"/>
                    <a:pt x="375661" y="40633"/>
                    <a:pt x="356662" y="38100"/>
                  </a:cubicBezTo>
                  <a:cubicBezTo>
                    <a:pt x="343900" y="36398"/>
                    <a:pt x="331262" y="33867"/>
                    <a:pt x="318562" y="31750"/>
                  </a:cubicBezTo>
                  <a:cubicBezTo>
                    <a:pt x="303745" y="33867"/>
                    <a:pt x="287928" y="32343"/>
                    <a:pt x="274112" y="38100"/>
                  </a:cubicBezTo>
                  <a:cubicBezTo>
                    <a:pt x="248761" y="48663"/>
                    <a:pt x="234732" y="72410"/>
                    <a:pt x="223312" y="95250"/>
                  </a:cubicBezTo>
                  <a:cubicBezTo>
                    <a:pt x="209916" y="122042"/>
                    <a:pt x="206947" y="142085"/>
                    <a:pt x="197912" y="171450"/>
                  </a:cubicBezTo>
                  <a:cubicBezTo>
                    <a:pt x="173619" y="250402"/>
                    <a:pt x="196377" y="164889"/>
                    <a:pt x="172512" y="260350"/>
                  </a:cubicBezTo>
                  <a:cubicBezTo>
                    <a:pt x="188986" y="540410"/>
                    <a:pt x="164794" y="396507"/>
                    <a:pt x="197912" y="520700"/>
                  </a:cubicBezTo>
                  <a:cubicBezTo>
                    <a:pt x="202409" y="537565"/>
                    <a:pt x="203298" y="555652"/>
                    <a:pt x="210612" y="571500"/>
                  </a:cubicBezTo>
                  <a:cubicBezTo>
                    <a:pt x="216292" y="583806"/>
                    <a:pt x="226428" y="593666"/>
                    <a:pt x="236012" y="603250"/>
                  </a:cubicBezTo>
                  <a:cubicBezTo>
                    <a:pt x="252428" y="619666"/>
                    <a:pt x="301834" y="653081"/>
                    <a:pt x="318562" y="660400"/>
                  </a:cubicBezTo>
                  <a:cubicBezTo>
                    <a:pt x="440856" y="713904"/>
                    <a:pt x="452664" y="719172"/>
                    <a:pt x="566212" y="730250"/>
                  </a:cubicBezTo>
                  <a:cubicBezTo>
                    <a:pt x="621147" y="735610"/>
                    <a:pt x="731312" y="742950"/>
                    <a:pt x="731312" y="742950"/>
                  </a:cubicBezTo>
                  <a:cubicBezTo>
                    <a:pt x="796929" y="740833"/>
                    <a:pt x="869442" y="765960"/>
                    <a:pt x="928162" y="736600"/>
                  </a:cubicBezTo>
                  <a:cubicBezTo>
                    <a:pt x="956623" y="722369"/>
                    <a:pt x="923184" y="671086"/>
                    <a:pt x="934512" y="641350"/>
                  </a:cubicBezTo>
                  <a:cubicBezTo>
                    <a:pt x="941459" y="623114"/>
                    <a:pt x="963858" y="615607"/>
                    <a:pt x="978962" y="603250"/>
                  </a:cubicBezTo>
                  <a:cubicBezTo>
                    <a:pt x="1005392" y="581626"/>
                    <a:pt x="997057" y="586635"/>
                    <a:pt x="1023412" y="577850"/>
                  </a:cubicBezTo>
                  <a:cubicBezTo>
                    <a:pt x="1025529" y="588433"/>
                    <a:pt x="1029762" y="598807"/>
                    <a:pt x="1029762" y="609600"/>
                  </a:cubicBezTo>
                  <a:cubicBezTo>
                    <a:pt x="1029762" y="651984"/>
                    <a:pt x="1023545" y="679050"/>
                    <a:pt x="1010712" y="717550"/>
                  </a:cubicBezTo>
                  <a:cubicBezTo>
                    <a:pt x="999785" y="750331"/>
                    <a:pt x="987315" y="784729"/>
                    <a:pt x="966262" y="812800"/>
                  </a:cubicBezTo>
                  <a:cubicBezTo>
                    <a:pt x="957282" y="824774"/>
                    <a:pt x="945587" y="834482"/>
                    <a:pt x="934512" y="844550"/>
                  </a:cubicBezTo>
                  <a:cubicBezTo>
                    <a:pt x="910779" y="866126"/>
                    <a:pt x="892783" y="881289"/>
                    <a:pt x="864662" y="895350"/>
                  </a:cubicBezTo>
                  <a:cubicBezTo>
                    <a:pt x="849476" y="902943"/>
                    <a:pt x="830349" y="908904"/>
                    <a:pt x="813862" y="914400"/>
                  </a:cubicBezTo>
                  <a:cubicBezTo>
                    <a:pt x="794812" y="908050"/>
                    <a:pt x="775169" y="903260"/>
                    <a:pt x="756712" y="895350"/>
                  </a:cubicBezTo>
                  <a:cubicBezTo>
                    <a:pt x="728759" y="883370"/>
                    <a:pt x="713520" y="867115"/>
                    <a:pt x="693212" y="844550"/>
                  </a:cubicBezTo>
                  <a:cubicBezTo>
                    <a:pt x="664624" y="812786"/>
                    <a:pt x="639557" y="770418"/>
                    <a:pt x="617012" y="736600"/>
                  </a:cubicBezTo>
                  <a:cubicBezTo>
                    <a:pt x="608545" y="723900"/>
                    <a:pt x="597625" y="712529"/>
                    <a:pt x="591612" y="698500"/>
                  </a:cubicBezTo>
                  <a:lnTo>
                    <a:pt x="553512" y="609600"/>
                  </a:lnTo>
                  <a:cubicBezTo>
                    <a:pt x="549279" y="588433"/>
                    <a:pt x="545495" y="567172"/>
                    <a:pt x="540812" y="546100"/>
                  </a:cubicBezTo>
                  <a:cubicBezTo>
                    <a:pt x="537026" y="529061"/>
                    <a:pt x="528429" y="512752"/>
                    <a:pt x="528112" y="495300"/>
                  </a:cubicBezTo>
                  <a:cubicBezTo>
                    <a:pt x="526303" y="395811"/>
                    <a:pt x="528502" y="296177"/>
                    <a:pt x="534462" y="196850"/>
                  </a:cubicBezTo>
                  <a:cubicBezTo>
                    <a:pt x="535122" y="185847"/>
                    <a:pt x="561794" y="164935"/>
                    <a:pt x="566212" y="158750"/>
                  </a:cubicBezTo>
                  <a:cubicBezTo>
                    <a:pt x="571714" y="151047"/>
                    <a:pt x="574216" y="141569"/>
                    <a:pt x="578912" y="133350"/>
                  </a:cubicBezTo>
                  <a:cubicBezTo>
                    <a:pt x="583719" y="124937"/>
                    <a:pt x="606119" y="93443"/>
                    <a:pt x="610662" y="88900"/>
                  </a:cubicBezTo>
                  <a:cubicBezTo>
                    <a:pt x="618146" y="81416"/>
                    <a:pt x="627595" y="76200"/>
                    <a:pt x="636062" y="69850"/>
                  </a:cubicBezTo>
                  <a:cubicBezTo>
                    <a:pt x="640295" y="61383"/>
                    <a:pt x="642768" y="51776"/>
                    <a:pt x="648762" y="44450"/>
                  </a:cubicBezTo>
                  <a:cubicBezTo>
                    <a:pt x="662031" y="28233"/>
                    <a:pt x="693212" y="0"/>
                    <a:pt x="693212" y="0"/>
                  </a:cubicBezTo>
                  <a:cubicBezTo>
                    <a:pt x="714994" y="65346"/>
                    <a:pt x="705359" y="28102"/>
                    <a:pt x="686862" y="171450"/>
                  </a:cubicBezTo>
                  <a:cubicBezTo>
                    <a:pt x="683562" y="197022"/>
                    <a:pt x="673681" y="219305"/>
                    <a:pt x="661462" y="241300"/>
                  </a:cubicBezTo>
                  <a:cubicBezTo>
                    <a:pt x="655468" y="252089"/>
                    <a:pt x="649989" y="263308"/>
                    <a:pt x="642412" y="273050"/>
                  </a:cubicBezTo>
                  <a:cubicBezTo>
                    <a:pt x="629932" y="289095"/>
                    <a:pt x="592232" y="319840"/>
                    <a:pt x="578912" y="330200"/>
                  </a:cubicBezTo>
                  <a:cubicBezTo>
                    <a:pt x="494307" y="396004"/>
                    <a:pt x="638230" y="280132"/>
                    <a:pt x="534462" y="355600"/>
                  </a:cubicBezTo>
                  <a:cubicBezTo>
                    <a:pt x="518680" y="367078"/>
                    <a:pt x="503327" y="379434"/>
                    <a:pt x="490012" y="393700"/>
                  </a:cubicBezTo>
                  <a:cubicBezTo>
                    <a:pt x="473545" y="411343"/>
                    <a:pt x="462627" y="433785"/>
                    <a:pt x="445562" y="450850"/>
                  </a:cubicBezTo>
                  <a:cubicBezTo>
                    <a:pt x="437095" y="459317"/>
                    <a:pt x="427346" y="466671"/>
                    <a:pt x="420162" y="476250"/>
                  </a:cubicBezTo>
                  <a:cubicBezTo>
                    <a:pt x="405221" y="496172"/>
                    <a:pt x="411768" y="503694"/>
                    <a:pt x="394762" y="520700"/>
                  </a:cubicBezTo>
                  <a:cubicBezTo>
                    <a:pt x="387278" y="528184"/>
                    <a:pt x="376846" y="532266"/>
                    <a:pt x="369362" y="539750"/>
                  </a:cubicBezTo>
                  <a:cubicBezTo>
                    <a:pt x="336098" y="573014"/>
                    <a:pt x="383144" y="546721"/>
                    <a:pt x="331262" y="577850"/>
                  </a:cubicBezTo>
                  <a:cubicBezTo>
                    <a:pt x="319086" y="585155"/>
                    <a:pt x="304976" y="589024"/>
                    <a:pt x="293162" y="596900"/>
                  </a:cubicBezTo>
                  <a:cubicBezTo>
                    <a:pt x="285690" y="601881"/>
                    <a:pt x="281584" y="610969"/>
                    <a:pt x="274112" y="615950"/>
                  </a:cubicBezTo>
                  <a:cubicBezTo>
                    <a:pt x="262298" y="623826"/>
                    <a:pt x="248712" y="628650"/>
                    <a:pt x="236012" y="635000"/>
                  </a:cubicBezTo>
                  <a:cubicBezTo>
                    <a:pt x="227545" y="645583"/>
                    <a:pt x="219616" y="656620"/>
                    <a:pt x="210612" y="666750"/>
                  </a:cubicBezTo>
                  <a:cubicBezTo>
                    <a:pt x="169539" y="712957"/>
                    <a:pt x="198377" y="670364"/>
                    <a:pt x="153462" y="730250"/>
                  </a:cubicBezTo>
                  <a:cubicBezTo>
                    <a:pt x="94741" y="808545"/>
                    <a:pt x="152297" y="734655"/>
                    <a:pt x="115362" y="793750"/>
                  </a:cubicBezTo>
                  <a:cubicBezTo>
                    <a:pt x="109753" y="802725"/>
                    <a:pt x="101045" y="809684"/>
                    <a:pt x="96312" y="819150"/>
                  </a:cubicBezTo>
                  <a:cubicBezTo>
                    <a:pt x="85472" y="840830"/>
                    <a:pt x="69796" y="902816"/>
                    <a:pt x="51862" y="920750"/>
                  </a:cubicBezTo>
                  <a:lnTo>
                    <a:pt x="32812" y="939800"/>
                  </a:lnTo>
                  <a:cubicBezTo>
                    <a:pt x="24569" y="964530"/>
                    <a:pt x="31195" y="954117"/>
                    <a:pt x="13762" y="971550"/>
                  </a:cubicBezTo>
                </a:path>
              </a:pathLst>
            </a:custGeom>
            <a:ln>
              <a:solidFill>
                <a:srgbClr val="00B0F0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it-IT" sz="20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11024 0.1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11111 L 0.42691 -0.24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177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17261E-7 L 0.31667 -0.388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19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0416 -0.002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3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tangolo 1">
            <a:extLst>
              <a:ext uri="{FF2B5EF4-FFF2-40B4-BE49-F238E27FC236}">
                <a16:creationId xmlns:a16="http://schemas.microsoft.com/office/drawing/2014/main" id="{07DA3E12-03E7-45E3-9E9D-D8F5094E5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533400"/>
            <a:ext cx="3197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4400">
                <a:solidFill>
                  <a:srgbClr val="FF0000"/>
                </a:solidFill>
              </a:rPr>
              <a:t>Operone </a:t>
            </a:r>
            <a:r>
              <a:rPr lang="en-GB" altLang="it-IT" sz="4400" i="1">
                <a:solidFill>
                  <a:srgbClr val="FF0000"/>
                </a:solidFill>
              </a:rPr>
              <a:t>trp</a:t>
            </a:r>
            <a:endParaRPr lang="it-IT" altLang="it-IT" sz="4400">
              <a:latin typeface="Times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F6EF1A4-D480-4904-92ED-07CD0E3CA798}"/>
              </a:ext>
            </a:extLst>
          </p:cNvPr>
          <p:cNvSpPr/>
          <p:nvPr/>
        </p:nvSpPr>
        <p:spPr bwMode="auto">
          <a:xfrm>
            <a:off x="1403350" y="29591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it-IT" sz="20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P</a:t>
            </a:r>
          </a:p>
        </p:txBody>
      </p:sp>
      <p:sp>
        <p:nvSpPr>
          <p:cNvPr id="24580" name="Rettangolo 7">
            <a:extLst>
              <a:ext uri="{FF2B5EF4-FFF2-40B4-BE49-F238E27FC236}">
                <a16:creationId xmlns:a16="http://schemas.microsoft.com/office/drawing/2014/main" id="{A7650ACC-50A6-4635-99D5-22C3802FF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2959100"/>
            <a:ext cx="781050" cy="381000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imes" panose="02020603050405020304" pitchFamily="18" charset="0"/>
              </a:rPr>
              <a:t>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9C53985-A6E3-42EA-9D94-5C419E30489F}"/>
              </a:ext>
            </a:extLst>
          </p:cNvPr>
          <p:cNvSpPr/>
          <p:nvPr/>
        </p:nvSpPr>
        <p:spPr bwMode="auto">
          <a:xfrm>
            <a:off x="2701925" y="2959100"/>
            <a:ext cx="120015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it-IT" sz="2000" dirty="0" err="1">
                <a:solidFill>
                  <a:srgbClr val="000000"/>
                </a:solidFill>
                <a:latin typeface="Times" charset="0"/>
                <a:ea typeface="ＭＳ Ｐゴシック" charset="0"/>
              </a:rPr>
              <a:t>trpE</a:t>
            </a:r>
            <a:endParaRPr lang="it-IT" sz="2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4582" name="Rettangolo 9">
            <a:extLst>
              <a:ext uri="{FF2B5EF4-FFF2-40B4-BE49-F238E27FC236}">
                <a16:creationId xmlns:a16="http://schemas.microsoft.com/office/drawing/2014/main" id="{031429E5-53D0-4F25-84CF-D957D1624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2959100"/>
            <a:ext cx="1173163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imes" panose="02020603050405020304" pitchFamily="18" charset="0"/>
              </a:rPr>
              <a:t>trpD</a:t>
            </a:r>
          </a:p>
        </p:txBody>
      </p:sp>
      <p:sp>
        <p:nvSpPr>
          <p:cNvPr id="24583" name="Rettangolo 10">
            <a:extLst>
              <a:ext uri="{FF2B5EF4-FFF2-40B4-BE49-F238E27FC236}">
                <a16:creationId xmlns:a16="http://schemas.microsoft.com/office/drawing/2014/main" id="{A477A6FF-928C-47C1-AD09-584454A39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2959100"/>
            <a:ext cx="1249362" cy="3810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imes" panose="02020603050405020304" pitchFamily="18" charset="0"/>
              </a:rPr>
              <a:t>trpC</a:t>
            </a:r>
          </a:p>
        </p:txBody>
      </p:sp>
      <p:sp>
        <p:nvSpPr>
          <p:cNvPr id="24584" name="CasellaDiTesto 12">
            <a:extLst>
              <a:ext uri="{FF2B5EF4-FFF2-40B4-BE49-F238E27FC236}">
                <a16:creationId xmlns:a16="http://schemas.microsoft.com/office/drawing/2014/main" id="{E96E2DC0-92DD-45D3-A23B-7BC2E5102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4267200"/>
            <a:ext cx="1412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" panose="02020603050405020304" pitchFamily="18" charset="0"/>
              </a:rPr>
              <a:t>Operatore</a:t>
            </a:r>
          </a:p>
        </p:txBody>
      </p:sp>
      <p:sp>
        <p:nvSpPr>
          <p:cNvPr id="24585" name="CasellaDiTesto 13">
            <a:extLst>
              <a:ext uri="{FF2B5EF4-FFF2-40B4-BE49-F238E27FC236}">
                <a16:creationId xmlns:a16="http://schemas.microsoft.com/office/drawing/2014/main" id="{882CA990-FD67-4B86-8480-CDE90EA33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743325"/>
            <a:ext cx="1484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" panose="02020603050405020304" pitchFamily="18" charset="0"/>
              </a:rPr>
              <a:t>Promotore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7012C36-752D-4A5E-9275-B6E92FE253D6}"/>
              </a:ext>
            </a:extLst>
          </p:cNvPr>
          <p:cNvCxnSpPr>
            <a:endCxn id="7" idx="2"/>
          </p:cNvCxnSpPr>
          <p:nvPr/>
        </p:nvCxnSpPr>
        <p:spPr bwMode="auto">
          <a:xfrm flipV="1">
            <a:off x="1312863" y="3340100"/>
            <a:ext cx="357187" cy="463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DEF6A87-2291-4A88-A5D7-EE08DAB9205A}"/>
              </a:ext>
            </a:extLst>
          </p:cNvPr>
          <p:cNvCxnSpPr>
            <a:stCxn id="24584" idx="0"/>
            <a:endCxn id="24580" idx="2"/>
          </p:cNvCxnSpPr>
          <p:nvPr/>
        </p:nvCxnSpPr>
        <p:spPr bwMode="auto">
          <a:xfrm flipH="1" flipV="1">
            <a:off x="2324100" y="3340100"/>
            <a:ext cx="80963" cy="927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588" name="Rettangolo 23">
            <a:extLst>
              <a:ext uri="{FF2B5EF4-FFF2-40B4-BE49-F238E27FC236}">
                <a16:creationId xmlns:a16="http://schemas.microsoft.com/office/drawing/2014/main" id="{29425B64-DB8E-4928-942A-6260F3C0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959100"/>
            <a:ext cx="1173163" cy="381000"/>
          </a:xfrm>
          <a:prstGeom prst="rect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imes" panose="02020603050405020304" pitchFamily="18" charset="0"/>
              </a:rPr>
              <a:t>trpB</a:t>
            </a:r>
          </a:p>
        </p:txBody>
      </p:sp>
      <p:sp>
        <p:nvSpPr>
          <p:cNvPr id="24589" name="Rettangolo 24">
            <a:extLst>
              <a:ext uri="{FF2B5EF4-FFF2-40B4-BE49-F238E27FC236}">
                <a16:creationId xmlns:a16="http://schemas.microsoft.com/office/drawing/2014/main" id="{4E8176E4-3A2C-4681-B354-CA68BE919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2959100"/>
            <a:ext cx="1247775" cy="381000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imes" panose="02020603050405020304" pitchFamily="18" charset="0"/>
              </a:rPr>
              <a:t>trpA</a:t>
            </a:r>
          </a:p>
        </p:txBody>
      </p:sp>
      <p:sp>
        <p:nvSpPr>
          <p:cNvPr id="24590" name="Text Box 4">
            <a:extLst>
              <a:ext uri="{FF2B5EF4-FFF2-40B4-BE49-F238E27FC236}">
                <a16:creationId xmlns:a16="http://schemas.microsoft.com/office/drawing/2014/main" id="{2498D2E3-E71A-4B26-8CF8-3AF6CC10A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5334000"/>
            <a:ext cx="8134350" cy="83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7A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/>
              <a:t>In </a:t>
            </a:r>
            <a:r>
              <a:rPr lang="it-IT" altLang="it-IT" sz="2400" u="sng"/>
              <a:t>presenza</a:t>
            </a:r>
            <a:r>
              <a:rPr lang="it-IT" altLang="it-IT" sz="2400"/>
              <a:t> di triptofano l’</a:t>
            </a:r>
            <a:r>
              <a:rPr lang="it-IT" altLang="ja-JP" sz="2400"/>
              <a:t>operone non è trascritto perché il repressore si lega all’operatore e blocca la polimerasi</a:t>
            </a:r>
            <a:endParaRPr lang="it-IT" altLang="it-IT" sz="2400"/>
          </a:p>
        </p:txBody>
      </p: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E67392B9-CD8C-4E84-9CB0-6E13B5D4059B}"/>
              </a:ext>
            </a:extLst>
          </p:cNvPr>
          <p:cNvGrpSpPr>
            <a:grpSpLocks/>
          </p:cNvGrpSpPr>
          <p:nvPr/>
        </p:nvGrpSpPr>
        <p:grpSpPr bwMode="auto">
          <a:xfrm>
            <a:off x="1338263" y="2552700"/>
            <a:ext cx="1338262" cy="876300"/>
            <a:chOff x="1338190" y="2552700"/>
            <a:chExt cx="1338621" cy="876300"/>
          </a:xfrm>
        </p:grpSpPr>
        <p:grpSp>
          <p:nvGrpSpPr>
            <p:cNvPr id="24592" name="Gruppo 31">
              <a:extLst>
                <a:ext uri="{FF2B5EF4-FFF2-40B4-BE49-F238E27FC236}">
                  <a16:creationId xmlns:a16="http://schemas.microsoft.com/office/drawing/2014/main" id="{449AF9EE-381B-4EBF-96E7-96ECAE7DF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8190" y="2667000"/>
              <a:ext cx="1338621" cy="762000"/>
              <a:chOff x="1338190" y="2667000"/>
              <a:chExt cx="1338621" cy="762000"/>
            </a:xfrm>
          </p:grpSpPr>
          <p:sp>
            <p:nvSpPr>
              <p:cNvPr id="24594" name="Ovale 29">
                <a:extLst>
                  <a:ext uri="{FF2B5EF4-FFF2-40B4-BE49-F238E27FC236}">
                    <a16:creationId xmlns:a16="http://schemas.microsoft.com/office/drawing/2014/main" id="{7FD5FC82-1F2B-4DCB-BED4-482F57284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190" y="2914650"/>
                <a:ext cx="719528" cy="457200"/>
              </a:xfrm>
              <a:prstGeom prst="ellipse">
                <a:avLst/>
              </a:prstGeom>
              <a:solidFill>
                <a:srgbClr val="00CC9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it-IT" altLang="it-IT" sz="2000">
                    <a:solidFill>
                      <a:srgbClr val="000000"/>
                    </a:solidFill>
                    <a:latin typeface="Times" panose="02020603050405020304" pitchFamily="18" charset="0"/>
                  </a:rPr>
                  <a:t>pol</a:t>
                </a:r>
              </a:p>
            </p:txBody>
          </p:sp>
          <p:sp>
            <p:nvSpPr>
              <p:cNvPr id="31" name="Goccia 30">
                <a:extLst>
                  <a:ext uri="{FF2B5EF4-FFF2-40B4-BE49-F238E27FC236}">
                    <a16:creationId xmlns:a16="http://schemas.microsoft.com/office/drawing/2014/main" id="{AC2FD241-605A-4603-98AC-61CDD6CF2C49}"/>
                  </a:ext>
                </a:extLst>
              </p:cNvPr>
              <p:cNvSpPr/>
              <p:nvPr/>
            </p:nvSpPr>
            <p:spPr bwMode="auto">
              <a:xfrm>
                <a:off x="1947954" y="2667000"/>
                <a:ext cx="728857" cy="762000"/>
              </a:xfrm>
              <a:prstGeom prst="teardrop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pPr>
                  <a:defRPr/>
                </a:pPr>
                <a:r>
                  <a:rPr lang="it-IT" sz="1400" dirty="0" err="1">
                    <a:solidFill>
                      <a:srgbClr val="000000"/>
                    </a:solidFill>
                    <a:latin typeface="Times" charset="0"/>
                    <a:ea typeface="ＭＳ Ｐゴシック" charset="0"/>
                  </a:rPr>
                  <a:t>repr</a:t>
                </a:r>
                <a:endParaRPr lang="it-IT" sz="1400" dirty="0">
                  <a:solidFill>
                    <a:srgbClr val="000000"/>
                  </a:solidFill>
                  <a:latin typeface="Times" charset="0"/>
                  <a:ea typeface="ＭＳ Ｐゴシック" charset="0"/>
                </a:endParaRPr>
              </a:p>
            </p:txBody>
          </p:sp>
        </p:grpSp>
        <p:sp>
          <p:nvSpPr>
            <p:cNvPr id="24593" name="Triangolo isoscele 32">
              <a:extLst>
                <a:ext uri="{FF2B5EF4-FFF2-40B4-BE49-F238E27FC236}">
                  <a16:creationId xmlns:a16="http://schemas.microsoft.com/office/drawing/2014/main" id="{EF6DC915-FD56-4B47-AAB7-D2ECFC140C1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312378" y="2552700"/>
              <a:ext cx="190490" cy="22860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000">
                <a:solidFill>
                  <a:srgbClr val="000000"/>
                </a:solidFill>
                <a:latin typeface="Times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tangolo 1">
            <a:extLst>
              <a:ext uri="{FF2B5EF4-FFF2-40B4-BE49-F238E27FC236}">
                <a16:creationId xmlns:a16="http://schemas.microsoft.com/office/drawing/2014/main" id="{0A825135-1D3C-4670-992F-5245CB368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388" y="533400"/>
            <a:ext cx="31972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4400">
                <a:solidFill>
                  <a:srgbClr val="FF0000"/>
                </a:solidFill>
              </a:rPr>
              <a:t>Operone </a:t>
            </a:r>
            <a:r>
              <a:rPr lang="en-GB" altLang="it-IT" sz="4400" i="1">
                <a:solidFill>
                  <a:srgbClr val="FF0000"/>
                </a:solidFill>
              </a:rPr>
              <a:t>trp</a:t>
            </a:r>
            <a:endParaRPr lang="it-IT" altLang="it-IT" sz="4400">
              <a:latin typeface="Times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A1ACF22-A062-47BF-93C2-EEB0AC1441F6}"/>
              </a:ext>
            </a:extLst>
          </p:cNvPr>
          <p:cNvSpPr/>
          <p:nvPr/>
        </p:nvSpPr>
        <p:spPr bwMode="auto">
          <a:xfrm>
            <a:off x="1403350" y="2959100"/>
            <a:ext cx="5334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it-IT" sz="2000" dirty="0">
                <a:solidFill>
                  <a:srgbClr val="000000"/>
                </a:solidFill>
                <a:latin typeface="Times" charset="0"/>
                <a:ea typeface="ＭＳ Ｐゴシック" charset="0"/>
              </a:rPr>
              <a:t>P</a:t>
            </a:r>
          </a:p>
        </p:txBody>
      </p:sp>
      <p:sp>
        <p:nvSpPr>
          <p:cNvPr id="25604" name="Rettangolo 7">
            <a:extLst>
              <a:ext uri="{FF2B5EF4-FFF2-40B4-BE49-F238E27FC236}">
                <a16:creationId xmlns:a16="http://schemas.microsoft.com/office/drawing/2014/main" id="{08B13575-32BB-47BC-9750-96B24D377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2959100"/>
            <a:ext cx="781050" cy="381000"/>
          </a:xfrm>
          <a:prstGeom prst="rect">
            <a:avLst/>
          </a:prstGeom>
          <a:solidFill>
            <a:srgbClr val="CC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imes" panose="02020603050405020304" pitchFamily="18" charset="0"/>
              </a:rPr>
              <a:t>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E42EA09-E257-42CB-BB00-8CF3CFB57211}"/>
              </a:ext>
            </a:extLst>
          </p:cNvPr>
          <p:cNvSpPr/>
          <p:nvPr/>
        </p:nvSpPr>
        <p:spPr bwMode="auto">
          <a:xfrm>
            <a:off x="2701925" y="2959100"/>
            <a:ext cx="120015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it-IT" sz="2000" dirty="0" err="1">
                <a:solidFill>
                  <a:srgbClr val="000000"/>
                </a:solidFill>
                <a:latin typeface="Times" charset="0"/>
                <a:ea typeface="ＭＳ Ｐゴシック" charset="0"/>
              </a:rPr>
              <a:t>trpE</a:t>
            </a:r>
            <a:endParaRPr lang="it-IT" sz="20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5606" name="Rettangolo 9">
            <a:extLst>
              <a:ext uri="{FF2B5EF4-FFF2-40B4-BE49-F238E27FC236}">
                <a16:creationId xmlns:a16="http://schemas.microsoft.com/office/drawing/2014/main" id="{86955A02-F667-48B6-ABD4-16118F201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2959100"/>
            <a:ext cx="1173163" cy="381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imes" panose="02020603050405020304" pitchFamily="18" charset="0"/>
              </a:rPr>
              <a:t>trpD</a:t>
            </a:r>
          </a:p>
        </p:txBody>
      </p:sp>
      <p:sp>
        <p:nvSpPr>
          <p:cNvPr id="25607" name="Rettangolo 10">
            <a:extLst>
              <a:ext uri="{FF2B5EF4-FFF2-40B4-BE49-F238E27FC236}">
                <a16:creationId xmlns:a16="http://schemas.microsoft.com/office/drawing/2014/main" id="{AE9F574D-D36F-4BF6-9BAF-7118D355C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2959100"/>
            <a:ext cx="1249362" cy="381000"/>
          </a:xfrm>
          <a:prstGeom prst="rect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imes" panose="02020603050405020304" pitchFamily="18" charset="0"/>
              </a:rPr>
              <a:t>trpC</a:t>
            </a:r>
          </a:p>
        </p:txBody>
      </p:sp>
      <p:sp>
        <p:nvSpPr>
          <p:cNvPr id="25608" name="CasellaDiTesto 12">
            <a:extLst>
              <a:ext uri="{FF2B5EF4-FFF2-40B4-BE49-F238E27FC236}">
                <a16:creationId xmlns:a16="http://schemas.microsoft.com/office/drawing/2014/main" id="{BD463784-345A-4805-B5E2-ECED8FDA5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4267200"/>
            <a:ext cx="1412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" panose="02020603050405020304" pitchFamily="18" charset="0"/>
              </a:rPr>
              <a:t>Operatore</a:t>
            </a:r>
          </a:p>
        </p:txBody>
      </p:sp>
      <p:sp>
        <p:nvSpPr>
          <p:cNvPr id="25609" name="CasellaDiTesto 13">
            <a:extLst>
              <a:ext uri="{FF2B5EF4-FFF2-40B4-BE49-F238E27FC236}">
                <a16:creationId xmlns:a16="http://schemas.microsoft.com/office/drawing/2014/main" id="{F6B1DFBB-1400-49B0-BBFF-D835BBF83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743325"/>
            <a:ext cx="1484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latin typeface="Times" panose="02020603050405020304" pitchFamily="18" charset="0"/>
              </a:rPr>
              <a:t>Promotore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2463F008-E5AD-474F-854E-A2C715475AEB}"/>
              </a:ext>
            </a:extLst>
          </p:cNvPr>
          <p:cNvCxnSpPr>
            <a:endCxn id="7" idx="2"/>
          </p:cNvCxnSpPr>
          <p:nvPr/>
        </p:nvCxnSpPr>
        <p:spPr bwMode="auto">
          <a:xfrm flipV="1">
            <a:off x="1312863" y="3340100"/>
            <a:ext cx="357187" cy="4635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3B631519-FF80-4BCA-9ADC-F22B08DE19DC}"/>
              </a:ext>
            </a:extLst>
          </p:cNvPr>
          <p:cNvCxnSpPr>
            <a:stCxn id="25608" idx="0"/>
            <a:endCxn id="25604" idx="2"/>
          </p:cNvCxnSpPr>
          <p:nvPr/>
        </p:nvCxnSpPr>
        <p:spPr bwMode="auto">
          <a:xfrm flipH="1" flipV="1">
            <a:off x="2324100" y="3340100"/>
            <a:ext cx="80963" cy="927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612" name="Rettangolo 23">
            <a:extLst>
              <a:ext uri="{FF2B5EF4-FFF2-40B4-BE49-F238E27FC236}">
                <a16:creationId xmlns:a16="http://schemas.microsoft.com/office/drawing/2014/main" id="{36599A8E-4D8E-4913-9897-4AFDB038D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959100"/>
            <a:ext cx="1173163" cy="381000"/>
          </a:xfrm>
          <a:prstGeom prst="rect">
            <a:avLst/>
          </a:prstGeom>
          <a:solidFill>
            <a:srgbClr val="00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imes" panose="02020603050405020304" pitchFamily="18" charset="0"/>
              </a:rPr>
              <a:t>trpB</a:t>
            </a:r>
          </a:p>
        </p:txBody>
      </p:sp>
      <p:sp>
        <p:nvSpPr>
          <p:cNvPr id="25613" name="Rettangolo 24">
            <a:extLst>
              <a:ext uri="{FF2B5EF4-FFF2-40B4-BE49-F238E27FC236}">
                <a16:creationId xmlns:a16="http://schemas.microsoft.com/office/drawing/2014/main" id="{715255A0-D2B6-42AB-A8EA-00CAF1C2C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2959100"/>
            <a:ext cx="1247775" cy="381000"/>
          </a:xfrm>
          <a:prstGeom prst="rect">
            <a:avLst/>
          </a:prstGeom>
          <a:solidFill>
            <a:srgbClr val="FF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imes" panose="02020603050405020304" pitchFamily="18" charset="0"/>
              </a:rPr>
              <a:t>trpA</a:t>
            </a:r>
          </a:p>
        </p:txBody>
      </p:sp>
      <p:sp>
        <p:nvSpPr>
          <p:cNvPr id="25614" name="Text Box 4">
            <a:extLst>
              <a:ext uri="{FF2B5EF4-FFF2-40B4-BE49-F238E27FC236}">
                <a16:creationId xmlns:a16="http://schemas.microsoft.com/office/drawing/2014/main" id="{1F8F0D4C-EC76-4A6B-98E4-54C4A47BF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5334000"/>
            <a:ext cx="8134350" cy="83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7A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400"/>
              <a:t>In </a:t>
            </a:r>
            <a:r>
              <a:rPr lang="it-IT" altLang="it-IT" sz="2400" u="sng"/>
              <a:t>assenza</a:t>
            </a:r>
            <a:r>
              <a:rPr lang="it-IT" altLang="it-IT" sz="2400"/>
              <a:t> di triptofano </a:t>
            </a:r>
            <a:r>
              <a:rPr lang="it-IT" altLang="ja-JP" sz="2400"/>
              <a:t>il repressore si dissocia dall’operatore e </a:t>
            </a:r>
            <a:r>
              <a:rPr lang="it-IT" altLang="it-IT" sz="2400"/>
              <a:t>l’</a:t>
            </a:r>
            <a:r>
              <a:rPr lang="it-IT" altLang="ja-JP" sz="2400"/>
              <a:t>operone viene trascritto</a:t>
            </a:r>
            <a:endParaRPr lang="it-IT" altLang="it-IT" sz="2400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EAE33D50-3613-4643-B995-07FDF1D50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263" y="2914650"/>
            <a:ext cx="719137" cy="457200"/>
          </a:xfrm>
          <a:prstGeom prst="ellipse">
            <a:avLst/>
          </a:prstGeom>
          <a:solidFill>
            <a:srgbClr val="00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000000"/>
                </a:solidFill>
                <a:latin typeface="Times" panose="02020603050405020304" pitchFamily="18" charset="0"/>
              </a:rPr>
              <a:t>pol</a:t>
            </a:r>
          </a:p>
        </p:txBody>
      </p:sp>
      <p:sp>
        <p:nvSpPr>
          <p:cNvPr id="31" name="Goccia 30">
            <a:extLst>
              <a:ext uri="{FF2B5EF4-FFF2-40B4-BE49-F238E27FC236}">
                <a16:creationId xmlns:a16="http://schemas.microsoft.com/office/drawing/2014/main" id="{A328113A-5DAC-44D5-9CB6-680C13341F7B}"/>
              </a:ext>
            </a:extLst>
          </p:cNvPr>
          <p:cNvSpPr/>
          <p:nvPr/>
        </p:nvSpPr>
        <p:spPr bwMode="auto">
          <a:xfrm>
            <a:off x="1947863" y="2667000"/>
            <a:ext cx="728662" cy="762000"/>
          </a:xfrm>
          <a:prstGeom prst="teardrop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it-IT" sz="1400" dirty="0" err="1">
                <a:solidFill>
                  <a:srgbClr val="000000"/>
                </a:solidFill>
                <a:latin typeface="Times" charset="0"/>
                <a:ea typeface="ＭＳ Ｐゴシック" charset="0"/>
              </a:rPr>
              <a:t>repr</a:t>
            </a:r>
            <a:endParaRPr lang="it-IT" sz="1400" dirty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33" name="Triangolo isoscele 32">
            <a:extLst>
              <a:ext uri="{FF2B5EF4-FFF2-40B4-BE49-F238E27FC236}">
                <a16:creationId xmlns:a16="http://schemas.microsoft.com/office/drawing/2014/main" id="{A5787395-135E-43F1-8208-0F7D98C1EBB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12988" y="2552700"/>
            <a:ext cx="190500" cy="228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0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6D1C483-167E-45A9-A47B-941095042237}"/>
              </a:ext>
            </a:extLst>
          </p:cNvPr>
          <p:cNvGrpSpPr/>
          <p:nvPr/>
        </p:nvGrpSpPr>
        <p:grpSpPr>
          <a:xfrm>
            <a:off x="4191000" y="4316412"/>
            <a:ext cx="4781418" cy="682625"/>
            <a:chOff x="4191000" y="4316412"/>
            <a:chExt cx="4781418" cy="682625"/>
          </a:xfrm>
        </p:grpSpPr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F6661E7B-CD98-4635-9480-BACD4A893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1000" y="4316412"/>
              <a:ext cx="3048000" cy="682625"/>
              <a:chOff x="4191000" y="4333344"/>
              <a:chExt cx="3047480" cy="683687"/>
            </a:xfrm>
          </p:grpSpPr>
          <p:sp>
            <p:nvSpPr>
              <p:cNvPr id="23" name="Figura a mano libera 11">
                <a:extLst>
                  <a:ext uri="{FF2B5EF4-FFF2-40B4-BE49-F238E27FC236}">
                    <a16:creationId xmlns:a16="http://schemas.microsoft.com/office/drawing/2014/main" id="{971CBABC-8A5C-4729-8BE3-FAC4DDE3607A}"/>
                  </a:ext>
                </a:extLst>
              </p:cNvPr>
              <p:cNvSpPr/>
              <p:nvPr/>
            </p:nvSpPr>
            <p:spPr bwMode="auto">
              <a:xfrm>
                <a:off x="4191000" y="4336524"/>
                <a:ext cx="585688" cy="476991"/>
              </a:xfrm>
              <a:custGeom>
                <a:avLst/>
                <a:gdLst>
                  <a:gd name="connsiteX0" fmla="*/ 134412 w 1029762"/>
                  <a:gd name="connsiteY0" fmla="*/ 279400 h 1003300"/>
                  <a:gd name="connsiteX1" fmla="*/ 166162 w 1029762"/>
                  <a:gd name="connsiteY1" fmla="*/ 419100 h 1003300"/>
                  <a:gd name="connsiteX2" fmla="*/ 178862 w 1029762"/>
                  <a:gd name="connsiteY2" fmla="*/ 463550 h 1003300"/>
                  <a:gd name="connsiteX3" fmla="*/ 197912 w 1029762"/>
                  <a:gd name="connsiteY3" fmla="*/ 501650 h 1003300"/>
                  <a:gd name="connsiteX4" fmla="*/ 261412 w 1029762"/>
                  <a:gd name="connsiteY4" fmla="*/ 628650 h 1003300"/>
                  <a:gd name="connsiteX5" fmla="*/ 356662 w 1029762"/>
                  <a:gd name="connsiteY5" fmla="*/ 723900 h 1003300"/>
                  <a:gd name="connsiteX6" fmla="*/ 375712 w 1029762"/>
                  <a:gd name="connsiteY6" fmla="*/ 736600 h 1003300"/>
                  <a:gd name="connsiteX7" fmla="*/ 464612 w 1029762"/>
                  <a:gd name="connsiteY7" fmla="*/ 781050 h 1003300"/>
                  <a:gd name="connsiteX8" fmla="*/ 509062 w 1029762"/>
                  <a:gd name="connsiteY8" fmla="*/ 800100 h 1003300"/>
                  <a:gd name="connsiteX9" fmla="*/ 636062 w 1029762"/>
                  <a:gd name="connsiteY9" fmla="*/ 831850 h 1003300"/>
                  <a:gd name="connsiteX10" fmla="*/ 820212 w 1029762"/>
                  <a:gd name="connsiteY10" fmla="*/ 812800 h 1003300"/>
                  <a:gd name="connsiteX11" fmla="*/ 851962 w 1029762"/>
                  <a:gd name="connsiteY11" fmla="*/ 768350 h 1003300"/>
                  <a:gd name="connsiteX12" fmla="*/ 864662 w 1029762"/>
                  <a:gd name="connsiteY12" fmla="*/ 679450 h 1003300"/>
                  <a:gd name="connsiteX13" fmla="*/ 871012 w 1029762"/>
                  <a:gd name="connsiteY13" fmla="*/ 647700 h 1003300"/>
                  <a:gd name="connsiteX14" fmla="*/ 896412 w 1029762"/>
                  <a:gd name="connsiteY14" fmla="*/ 628650 h 1003300"/>
                  <a:gd name="connsiteX15" fmla="*/ 921812 w 1029762"/>
                  <a:gd name="connsiteY15" fmla="*/ 590550 h 1003300"/>
                  <a:gd name="connsiteX16" fmla="*/ 947212 w 1029762"/>
                  <a:gd name="connsiteY16" fmla="*/ 565150 h 1003300"/>
                  <a:gd name="connsiteX17" fmla="*/ 959912 w 1029762"/>
                  <a:gd name="connsiteY17" fmla="*/ 546100 h 1003300"/>
                  <a:gd name="connsiteX18" fmla="*/ 998012 w 1029762"/>
                  <a:gd name="connsiteY18" fmla="*/ 508000 h 1003300"/>
                  <a:gd name="connsiteX19" fmla="*/ 1004362 w 1029762"/>
                  <a:gd name="connsiteY19" fmla="*/ 482600 h 1003300"/>
                  <a:gd name="connsiteX20" fmla="*/ 1029762 w 1029762"/>
                  <a:gd name="connsiteY20" fmla="*/ 425450 h 1003300"/>
                  <a:gd name="connsiteX21" fmla="*/ 1004362 w 1029762"/>
                  <a:gd name="connsiteY21" fmla="*/ 368300 h 1003300"/>
                  <a:gd name="connsiteX22" fmla="*/ 902762 w 1029762"/>
                  <a:gd name="connsiteY22" fmla="*/ 330200 h 1003300"/>
                  <a:gd name="connsiteX23" fmla="*/ 801162 w 1029762"/>
                  <a:gd name="connsiteY23" fmla="*/ 298450 h 1003300"/>
                  <a:gd name="connsiteX24" fmla="*/ 470962 w 1029762"/>
                  <a:gd name="connsiteY24" fmla="*/ 311150 h 1003300"/>
                  <a:gd name="connsiteX25" fmla="*/ 426512 w 1029762"/>
                  <a:gd name="connsiteY25" fmla="*/ 342900 h 1003300"/>
                  <a:gd name="connsiteX26" fmla="*/ 363012 w 1029762"/>
                  <a:gd name="connsiteY26" fmla="*/ 361950 h 1003300"/>
                  <a:gd name="connsiteX27" fmla="*/ 324912 w 1029762"/>
                  <a:gd name="connsiteY27" fmla="*/ 400050 h 1003300"/>
                  <a:gd name="connsiteX28" fmla="*/ 280462 w 1029762"/>
                  <a:gd name="connsiteY28" fmla="*/ 425450 h 1003300"/>
                  <a:gd name="connsiteX29" fmla="*/ 248712 w 1029762"/>
                  <a:gd name="connsiteY29" fmla="*/ 463550 h 1003300"/>
                  <a:gd name="connsiteX30" fmla="*/ 197912 w 1029762"/>
                  <a:gd name="connsiteY30" fmla="*/ 514350 h 1003300"/>
                  <a:gd name="connsiteX31" fmla="*/ 204262 w 1029762"/>
                  <a:gd name="connsiteY31" fmla="*/ 552450 h 1003300"/>
                  <a:gd name="connsiteX32" fmla="*/ 248712 w 1029762"/>
                  <a:gd name="connsiteY32" fmla="*/ 596900 h 1003300"/>
                  <a:gd name="connsiteX33" fmla="*/ 261412 w 1029762"/>
                  <a:gd name="connsiteY33" fmla="*/ 622300 h 1003300"/>
                  <a:gd name="connsiteX34" fmla="*/ 305862 w 1029762"/>
                  <a:gd name="connsiteY34" fmla="*/ 666750 h 1003300"/>
                  <a:gd name="connsiteX35" fmla="*/ 312212 w 1029762"/>
                  <a:gd name="connsiteY35" fmla="*/ 692150 h 1003300"/>
                  <a:gd name="connsiteX36" fmla="*/ 331262 w 1029762"/>
                  <a:gd name="connsiteY36" fmla="*/ 717550 h 1003300"/>
                  <a:gd name="connsiteX37" fmla="*/ 343962 w 1029762"/>
                  <a:gd name="connsiteY37" fmla="*/ 736600 h 1003300"/>
                  <a:gd name="connsiteX38" fmla="*/ 356662 w 1029762"/>
                  <a:gd name="connsiteY38" fmla="*/ 787400 h 1003300"/>
                  <a:gd name="connsiteX39" fmla="*/ 369362 w 1029762"/>
                  <a:gd name="connsiteY39" fmla="*/ 850900 h 1003300"/>
                  <a:gd name="connsiteX40" fmla="*/ 350312 w 1029762"/>
                  <a:gd name="connsiteY40" fmla="*/ 971550 h 1003300"/>
                  <a:gd name="connsiteX41" fmla="*/ 324912 w 1029762"/>
                  <a:gd name="connsiteY41" fmla="*/ 996950 h 1003300"/>
                  <a:gd name="connsiteX42" fmla="*/ 274112 w 1029762"/>
                  <a:gd name="connsiteY42" fmla="*/ 1003300 h 1003300"/>
                  <a:gd name="connsiteX43" fmla="*/ 140762 w 1029762"/>
                  <a:gd name="connsiteY43" fmla="*/ 977900 h 1003300"/>
                  <a:gd name="connsiteX44" fmla="*/ 58212 w 1029762"/>
                  <a:gd name="connsiteY44" fmla="*/ 933450 h 1003300"/>
                  <a:gd name="connsiteX45" fmla="*/ 32812 w 1029762"/>
                  <a:gd name="connsiteY45" fmla="*/ 908050 h 1003300"/>
                  <a:gd name="connsiteX46" fmla="*/ 7412 w 1029762"/>
                  <a:gd name="connsiteY46" fmla="*/ 857250 h 1003300"/>
                  <a:gd name="connsiteX47" fmla="*/ 20112 w 1029762"/>
                  <a:gd name="connsiteY47" fmla="*/ 673100 h 1003300"/>
                  <a:gd name="connsiteX48" fmla="*/ 51862 w 1029762"/>
                  <a:gd name="connsiteY48" fmla="*/ 641350 h 1003300"/>
                  <a:gd name="connsiteX49" fmla="*/ 153462 w 1029762"/>
                  <a:gd name="connsiteY49" fmla="*/ 584200 h 1003300"/>
                  <a:gd name="connsiteX50" fmla="*/ 229662 w 1029762"/>
                  <a:gd name="connsiteY50" fmla="*/ 552450 h 1003300"/>
                  <a:gd name="connsiteX51" fmla="*/ 394762 w 1029762"/>
                  <a:gd name="connsiteY51" fmla="*/ 508000 h 1003300"/>
                  <a:gd name="connsiteX52" fmla="*/ 490012 w 1029762"/>
                  <a:gd name="connsiteY52" fmla="*/ 488950 h 1003300"/>
                  <a:gd name="connsiteX53" fmla="*/ 636062 w 1029762"/>
                  <a:gd name="connsiteY53" fmla="*/ 482600 h 1003300"/>
                  <a:gd name="connsiteX54" fmla="*/ 794812 w 1029762"/>
                  <a:gd name="connsiteY54" fmla="*/ 495300 h 1003300"/>
                  <a:gd name="connsiteX55" fmla="*/ 826562 w 1029762"/>
                  <a:gd name="connsiteY55" fmla="*/ 501650 h 1003300"/>
                  <a:gd name="connsiteX56" fmla="*/ 890062 w 1029762"/>
                  <a:gd name="connsiteY56" fmla="*/ 508000 h 1003300"/>
                  <a:gd name="connsiteX57" fmla="*/ 966262 w 1029762"/>
                  <a:gd name="connsiteY57" fmla="*/ 488950 h 1003300"/>
                  <a:gd name="connsiteX58" fmla="*/ 985312 w 1029762"/>
                  <a:gd name="connsiteY58" fmla="*/ 444500 h 1003300"/>
                  <a:gd name="connsiteX59" fmla="*/ 966262 w 1029762"/>
                  <a:gd name="connsiteY59" fmla="*/ 368300 h 1003300"/>
                  <a:gd name="connsiteX60" fmla="*/ 921812 w 1029762"/>
                  <a:gd name="connsiteY60" fmla="*/ 323850 h 1003300"/>
                  <a:gd name="connsiteX61" fmla="*/ 845612 w 1029762"/>
                  <a:gd name="connsiteY61" fmla="*/ 273050 h 1003300"/>
                  <a:gd name="connsiteX62" fmla="*/ 807512 w 1029762"/>
                  <a:gd name="connsiteY62" fmla="*/ 241300 h 1003300"/>
                  <a:gd name="connsiteX63" fmla="*/ 769412 w 1029762"/>
                  <a:gd name="connsiteY63" fmla="*/ 222250 h 1003300"/>
                  <a:gd name="connsiteX64" fmla="*/ 553512 w 1029762"/>
                  <a:gd name="connsiteY64" fmla="*/ 95250 h 1003300"/>
                  <a:gd name="connsiteX65" fmla="*/ 477312 w 1029762"/>
                  <a:gd name="connsiteY65" fmla="*/ 69850 h 1003300"/>
                  <a:gd name="connsiteX66" fmla="*/ 413812 w 1029762"/>
                  <a:gd name="connsiteY66" fmla="*/ 44450 h 1003300"/>
                  <a:gd name="connsiteX67" fmla="*/ 356662 w 1029762"/>
                  <a:gd name="connsiteY67" fmla="*/ 38100 h 1003300"/>
                  <a:gd name="connsiteX68" fmla="*/ 318562 w 1029762"/>
                  <a:gd name="connsiteY68" fmla="*/ 31750 h 1003300"/>
                  <a:gd name="connsiteX69" fmla="*/ 274112 w 1029762"/>
                  <a:gd name="connsiteY69" fmla="*/ 38100 h 1003300"/>
                  <a:gd name="connsiteX70" fmla="*/ 223312 w 1029762"/>
                  <a:gd name="connsiteY70" fmla="*/ 95250 h 1003300"/>
                  <a:gd name="connsiteX71" fmla="*/ 197912 w 1029762"/>
                  <a:gd name="connsiteY71" fmla="*/ 171450 h 1003300"/>
                  <a:gd name="connsiteX72" fmla="*/ 172512 w 1029762"/>
                  <a:gd name="connsiteY72" fmla="*/ 260350 h 1003300"/>
                  <a:gd name="connsiteX73" fmla="*/ 197912 w 1029762"/>
                  <a:gd name="connsiteY73" fmla="*/ 520700 h 1003300"/>
                  <a:gd name="connsiteX74" fmla="*/ 210612 w 1029762"/>
                  <a:gd name="connsiteY74" fmla="*/ 571500 h 1003300"/>
                  <a:gd name="connsiteX75" fmla="*/ 236012 w 1029762"/>
                  <a:gd name="connsiteY75" fmla="*/ 603250 h 1003300"/>
                  <a:gd name="connsiteX76" fmla="*/ 318562 w 1029762"/>
                  <a:gd name="connsiteY76" fmla="*/ 660400 h 1003300"/>
                  <a:gd name="connsiteX77" fmla="*/ 566212 w 1029762"/>
                  <a:gd name="connsiteY77" fmla="*/ 730250 h 1003300"/>
                  <a:gd name="connsiteX78" fmla="*/ 731312 w 1029762"/>
                  <a:gd name="connsiteY78" fmla="*/ 742950 h 1003300"/>
                  <a:gd name="connsiteX79" fmla="*/ 928162 w 1029762"/>
                  <a:gd name="connsiteY79" fmla="*/ 736600 h 1003300"/>
                  <a:gd name="connsiteX80" fmla="*/ 934512 w 1029762"/>
                  <a:gd name="connsiteY80" fmla="*/ 641350 h 1003300"/>
                  <a:gd name="connsiteX81" fmla="*/ 978962 w 1029762"/>
                  <a:gd name="connsiteY81" fmla="*/ 603250 h 1003300"/>
                  <a:gd name="connsiteX82" fmla="*/ 1023412 w 1029762"/>
                  <a:gd name="connsiteY82" fmla="*/ 577850 h 1003300"/>
                  <a:gd name="connsiteX83" fmla="*/ 1029762 w 1029762"/>
                  <a:gd name="connsiteY83" fmla="*/ 609600 h 1003300"/>
                  <a:gd name="connsiteX84" fmla="*/ 1010712 w 1029762"/>
                  <a:gd name="connsiteY84" fmla="*/ 717550 h 1003300"/>
                  <a:gd name="connsiteX85" fmla="*/ 966262 w 1029762"/>
                  <a:gd name="connsiteY85" fmla="*/ 812800 h 1003300"/>
                  <a:gd name="connsiteX86" fmla="*/ 934512 w 1029762"/>
                  <a:gd name="connsiteY86" fmla="*/ 844550 h 1003300"/>
                  <a:gd name="connsiteX87" fmla="*/ 864662 w 1029762"/>
                  <a:gd name="connsiteY87" fmla="*/ 895350 h 1003300"/>
                  <a:gd name="connsiteX88" fmla="*/ 813862 w 1029762"/>
                  <a:gd name="connsiteY88" fmla="*/ 914400 h 1003300"/>
                  <a:gd name="connsiteX89" fmla="*/ 756712 w 1029762"/>
                  <a:gd name="connsiteY89" fmla="*/ 895350 h 1003300"/>
                  <a:gd name="connsiteX90" fmla="*/ 693212 w 1029762"/>
                  <a:gd name="connsiteY90" fmla="*/ 844550 h 1003300"/>
                  <a:gd name="connsiteX91" fmla="*/ 617012 w 1029762"/>
                  <a:gd name="connsiteY91" fmla="*/ 736600 h 1003300"/>
                  <a:gd name="connsiteX92" fmla="*/ 591612 w 1029762"/>
                  <a:gd name="connsiteY92" fmla="*/ 698500 h 1003300"/>
                  <a:gd name="connsiteX93" fmla="*/ 553512 w 1029762"/>
                  <a:gd name="connsiteY93" fmla="*/ 609600 h 1003300"/>
                  <a:gd name="connsiteX94" fmla="*/ 540812 w 1029762"/>
                  <a:gd name="connsiteY94" fmla="*/ 546100 h 1003300"/>
                  <a:gd name="connsiteX95" fmla="*/ 528112 w 1029762"/>
                  <a:gd name="connsiteY95" fmla="*/ 495300 h 1003300"/>
                  <a:gd name="connsiteX96" fmla="*/ 534462 w 1029762"/>
                  <a:gd name="connsiteY96" fmla="*/ 196850 h 1003300"/>
                  <a:gd name="connsiteX97" fmla="*/ 566212 w 1029762"/>
                  <a:gd name="connsiteY97" fmla="*/ 158750 h 1003300"/>
                  <a:gd name="connsiteX98" fmla="*/ 578912 w 1029762"/>
                  <a:gd name="connsiteY98" fmla="*/ 133350 h 1003300"/>
                  <a:gd name="connsiteX99" fmla="*/ 610662 w 1029762"/>
                  <a:gd name="connsiteY99" fmla="*/ 88900 h 1003300"/>
                  <a:gd name="connsiteX100" fmla="*/ 636062 w 1029762"/>
                  <a:gd name="connsiteY100" fmla="*/ 69850 h 1003300"/>
                  <a:gd name="connsiteX101" fmla="*/ 648762 w 1029762"/>
                  <a:gd name="connsiteY101" fmla="*/ 44450 h 1003300"/>
                  <a:gd name="connsiteX102" fmla="*/ 693212 w 1029762"/>
                  <a:gd name="connsiteY102" fmla="*/ 0 h 1003300"/>
                  <a:gd name="connsiteX103" fmla="*/ 686862 w 1029762"/>
                  <a:gd name="connsiteY103" fmla="*/ 171450 h 1003300"/>
                  <a:gd name="connsiteX104" fmla="*/ 661462 w 1029762"/>
                  <a:gd name="connsiteY104" fmla="*/ 241300 h 1003300"/>
                  <a:gd name="connsiteX105" fmla="*/ 642412 w 1029762"/>
                  <a:gd name="connsiteY105" fmla="*/ 273050 h 1003300"/>
                  <a:gd name="connsiteX106" fmla="*/ 578912 w 1029762"/>
                  <a:gd name="connsiteY106" fmla="*/ 330200 h 1003300"/>
                  <a:gd name="connsiteX107" fmla="*/ 534462 w 1029762"/>
                  <a:gd name="connsiteY107" fmla="*/ 355600 h 1003300"/>
                  <a:gd name="connsiteX108" fmla="*/ 490012 w 1029762"/>
                  <a:gd name="connsiteY108" fmla="*/ 393700 h 1003300"/>
                  <a:gd name="connsiteX109" fmla="*/ 445562 w 1029762"/>
                  <a:gd name="connsiteY109" fmla="*/ 450850 h 1003300"/>
                  <a:gd name="connsiteX110" fmla="*/ 420162 w 1029762"/>
                  <a:gd name="connsiteY110" fmla="*/ 476250 h 1003300"/>
                  <a:gd name="connsiteX111" fmla="*/ 394762 w 1029762"/>
                  <a:gd name="connsiteY111" fmla="*/ 520700 h 1003300"/>
                  <a:gd name="connsiteX112" fmla="*/ 369362 w 1029762"/>
                  <a:gd name="connsiteY112" fmla="*/ 539750 h 1003300"/>
                  <a:gd name="connsiteX113" fmla="*/ 331262 w 1029762"/>
                  <a:gd name="connsiteY113" fmla="*/ 577850 h 1003300"/>
                  <a:gd name="connsiteX114" fmla="*/ 293162 w 1029762"/>
                  <a:gd name="connsiteY114" fmla="*/ 596900 h 1003300"/>
                  <a:gd name="connsiteX115" fmla="*/ 274112 w 1029762"/>
                  <a:gd name="connsiteY115" fmla="*/ 615950 h 1003300"/>
                  <a:gd name="connsiteX116" fmla="*/ 236012 w 1029762"/>
                  <a:gd name="connsiteY116" fmla="*/ 635000 h 1003300"/>
                  <a:gd name="connsiteX117" fmla="*/ 210612 w 1029762"/>
                  <a:gd name="connsiteY117" fmla="*/ 666750 h 1003300"/>
                  <a:gd name="connsiteX118" fmla="*/ 153462 w 1029762"/>
                  <a:gd name="connsiteY118" fmla="*/ 730250 h 1003300"/>
                  <a:gd name="connsiteX119" fmla="*/ 115362 w 1029762"/>
                  <a:gd name="connsiteY119" fmla="*/ 793750 h 1003300"/>
                  <a:gd name="connsiteX120" fmla="*/ 96312 w 1029762"/>
                  <a:gd name="connsiteY120" fmla="*/ 819150 h 1003300"/>
                  <a:gd name="connsiteX121" fmla="*/ 51862 w 1029762"/>
                  <a:gd name="connsiteY121" fmla="*/ 920750 h 1003300"/>
                  <a:gd name="connsiteX122" fmla="*/ 32812 w 1029762"/>
                  <a:gd name="connsiteY122" fmla="*/ 939800 h 1003300"/>
                  <a:gd name="connsiteX123" fmla="*/ 13762 w 1029762"/>
                  <a:gd name="connsiteY123" fmla="*/ 971550 h 100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1029762" h="1003300">
                    <a:moveTo>
                      <a:pt x="134412" y="279400"/>
                    </a:moveTo>
                    <a:cubicBezTo>
                      <a:pt x="144995" y="325967"/>
                      <a:pt x="153043" y="373183"/>
                      <a:pt x="166162" y="419100"/>
                    </a:cubicBezTo>
                    <a:cubicBezTo>
                      <a:pt x="170395" y="433917"/>
                      <a:pt x="173330" y="449168"/>
                      <a:pt x="178862" y="463550"/>
                    </a:cubicBezTo>
                    <a:cubicBezTo>
                      <a:pt x="183959" y="476803"/>
                      <a:pt x="192319" y="488599"/>
                      <a:pt x="197912" y="501650"/>
                    </a:cubicBezTo>
                    <a:cubicBezTo>
                      <a:pt x="232656" y="582719"/>
                      <a:pt x="199120" y="532380"/>
                      <a:pt x="261412" y="628650"/>
                    </a:cubicBezTo>
                    <a:cubicBezTo>
                      <a:pt x="284532" y="664381"/>
                      <a:pt x="327715" y="699088"/>
                      <a:pt x="356662" y="723900"/>
                    </a:cubicBezTo>
                    <a:cubicBezTo>
                      <a:pt x="362456" y="728867"/>
                      <a:pt x="368967" y="733029"/>
                      <a:pt x="375712" y="736600"/>
                    </a:cubicBezTo>
                    <a:cubicBezTo>
                      <a:pt x="404993" y="752102"/>
                      <a:pt x="434160" y="767999"/>
                      <a:pt x="464612" y="781050"/>
                    </a:cubicBezTo>
                    <a:cubicBezTo>
                      <a:pt x="479429" y="787400"/>
                      <a:pt x="493769" y="795002"/>
                      <a:pt x="509062" y="800100"/>
                    </a:cubicBezTo>
                    <a:cubicBezTo>
                      <a:pt x="549370" y="813536"/>
                      <a:pt x="594465" y="822606"/>
                      <a:pt x="636062" y="831850"/>
                    </a:cubicBezTo>
                    <a:cubicBezTo>
                      <a:pt x="697445" y="825500"/>
                      <a:pt x="759197" y="822045"/>
                      <a:pt x="820212" y="812800"/>
                    </a:cubicBezTo>
                    <a:cubicBezTo>
                      <a:pt x="851737" y="808023"/>
                      <a:pt x="847779" y="794845"/>
                      <a:pt x="851962" y="768350"/>
                    </a:cubicBezTo>
                    <a:cubicBezTo>
                      <a:pt x="856631" y="738782"/>
                      <a:pt x="859993" y="709018"/>
                      <a:pt x="864662" y="679450"/>
                    </a:cubicBezTo>
                    <a:cubicBezTo>
                      <a:pt x="866345" y="668789"/>
                      <a:pt x="865292" y="656852"/>
                      <a:pt x="871012" y="647700"/>
                    </a:cubicBezTo>
                    <a:cubicBezTo>
                      <a:pt x="876621" y="638725"/>
                      <a:pt x="889381" y="636560"/>
                      <a:pt x="896412" y="628650"/>
                    </a:cubicBezTo>
                    <a:cubicBezTo>
                      <a:pt x="906553" y="617242"/>
                      <a:pt x="912277" y="602469"/>
                      <a:pt x="921812" y="590550"/>
                    </a:cubicBezTo>
                    <a:cubicBezTo>
                      <a:pt x="929292" y="581200"/>
                      <a:pt x="939420" y="574241"/>
                      <a:pt x="947212" y="565150"/>
                    </a:cubicBezTo>
                    <a:cubicBezTo>
                      <a:pt x="952179" y="559356"/>
                      <a:pt x="954842" y="551804"/>
                      <a:pt x="959912" y="546100"/>
                    </a:cubicBezTo>
                    <a:cubicBezTo>
                      <a:pt x="971844" y="532676"/>
                      <a:pt x="998012" y="508000"/>
                      <a:pt x="998012" y="508000"/>
                    </a:cubicBezTo>
                    <a:cubicBezTo>
                      <a:pt x="1000129" y="499533"/>
                      <a:pt x="1001602" y="490879"/>
                      <a:pt x="1004362" y="482600"/>
                    </a:cubicBezTo>
                    <a:cubicBezTo>
                      <a:pt x="1012470" y="458277"/>
                      <a:pt x="1018698" y="447579"/>
                      <a:pt x="1029762" y="425450"/>
                    </a:cubicBezTo>
                    <a:cubicBezTo>
                      <a:pt x="1027548" y="418807"/>
                      <a:pt x="1017134" y="376428"/>
                      <a:pt x="1004362" y="368300"/>
                    </a:cubicBezTo>
                    <a:cubicBezTo>
                      <a:pt x="938935" y="326665"/>
                      <a:pt x="962966" y="356002"/>
                      <a:pt x="902762" y="330200"/>
                    </a:cubicBezTo>
                    <a:cubicBezTo>
                      <a:pt x="814179" y="292236"/>
                      <a:pt x="906150" y="310115"/>
                      <a:pt x="801162" y="298450"/>
                    </a:cubicBezTo>
                    <a:cubicBezTo>
                      <a:pt x="691095" y="302683"/>
                      <a:pt x="580343" y="298173"/>
                      <a:pt x="470962" y="311150"/>
                    </a:cubicBezTo>
                    <a:cubicBezTo>
                      <a:pt x="452881" y="313295"/>
                      <a:pt x="442987" y="335147"/>
                      <a:pt x="426512" y="342900"/>
                    </a:cubicBezTo>
                    <a:cubicBezTo>
                      <a:pt x="406517" y="352310"/>
                      <a:pt x="384179" y="355600"/>
                      <a:pt x="363012" y="361950"/>
                    </a:cubicBezTo>
                    <a:cubicBezTo>
                      <a:pt x="350312" y="374650"/>
                      <a:pt x="339148" y="389099"/>
                      <a:pt x="324912" y="400050"/>
                    </a:cubicBezTo>
                    <a:cubicBezTo>
                      <a:pt x="311386" y="410455"/>
                      <a:pt x="293572" y="414525"/>
                      <a:pt x="280462" y="425450"/>
                    </a:cubicBezTo>
                    <a:cubicBezTo>
                      <a:pt x="267762" y="436033"/>
                      <a:pt x="259961" y="451436"/>
                      <a:pt x="248712" y="463550"/>
                    </a:cubicBezTo>
                    <a:cubicBezTo>
                      <a:pt x="232417" y="481098"/>
                      <a:pt x="197912" y="514350"/>
                      <a:pt x="197912" y="514350"/>
                    </a:cubicBezTo>
                    <a:cubicBezTo>
                      <a:pt x="200029" y="527050"/>
                      <a:pt x="198934" y="540729"/>
                      <a:pt x="204262" y="552450"/>
                    </a:cubicBezTo>
                    <a:cubicBezTo>
                      <a:pt x="215739" y="577699"/>
                      <a:pt x="228910" y="583698"/>
                      <a:pt x="248712" y="596900"/>
                    </a:cubicBezTo>
                    <a:cubicBezTo>
                      <a:pt x="252945" y="605367"/>
                      <a:pt x="255418" y="614974"/>
                      <a:pt x="261412" y="622300"/>
                    </a:cubicBezTo>
                    <a:cubicBezTo>
                      <a:pt x="274681" y="638517"/>
                      <a:pt x="305862" y="666750"/>
                      <a:pt x="305862" y="666750"/>
                    </a:cubicBezTo>
                    <a:cubicBezTo>
                      <a:pt x="307979" y="675217"/>
                      <a:pt x="308309" y="684344"/>
                      <a:pt x="312212" y="692150"/>
                    </a:cubicBezTo>
                    <a:cubicBezTo>
                      <a:pt x="316945" y="701616"/>
                      <a:pt x="325111" y="708938"/>
                      <a:pt x="331262" y="717550"/>
                    </a:cubicBezTo>
                    <a:cubicBezTo>
                      <a:pt x="335698" y="723760"/>
                      <a:pt x="339729" y="730250"/>
                      <a:pt x="343962" y="736600"/>
                    </a:cubicBezTo>
                    <a:cubicBezTo>
                      <a:pt x="348195" y="753533"/>
                      <a:pt x="353005" y="770333"/>
                      <a:pt x="356662" y="787400"/>
                    </a:cubicBezTo>
                    <a:cubicBezTo>
                      <a:pt x="380016" y="896386"/>
                      <a:pt x="349336" y="770795"/>
                      <a:pt x="369362" y="850900"/>
                    </a:cubicBezTo>
                    <a:cubicBezTo>
                      <a:pt x="365686" y="909723"/>
                      <a:pt x="381126" y="935600"/>
                      <a:pt x="350312" y="971550"/>
                    </a:cubicBezTo>
                    <a:cubicBezTo>
                      <a:pt x="342520" y="980641"/>
                      <a:pt x="335965" y="992345"/>
                      <a:pt x="324912" y="996950"/>
                    </a:cubicBezTo>
                    <a:cubicBezTo>
                      <a:pt x="309160" y="1003514"/>
                      <a:pt x="291045" y="1001183"/>
                      <a:pt x="274112" y="1003300"/>
                    </a:cubicBezTo>
                    <a:cubicBezTo>
                      <a:pt x="229662" y="994833"/>
                      <a:pt x="184217" y="990516"/>
                      <a:pt x="140762" y="977900"/>
                    </a:cubicBezTo>
                    <a:cubicBezTo>
                      <a:pt x="136820" y="976755"/>
                      <a:pt x="75544" y="948306"/>
                      <a:pt x="58212" y="933450"/>
                    </a:cubicBezTo>
                    <a:cubicBezTo>
                      <a:pt x="49121" y="925658"/>
                      <a:pt x="40604" y="917141"/>
                      <a:pt x="32812" y="908050"/>
                    </a:cubicBezTo>
                    <a:cubicBezTo>
                      <a:pt x="18545" y="891405"/>
                      <a:pt x="15843" y="878328"/>
                      <a:pt x="7412" y="857250"/>
                    </a:cubicBezTo>
                    <a:cubicBezTo>
                      <a:pt x="-802" y="783325"/>
                      <a:pt x="-8176" y="761501"/>
                      <a:pt x="20112" y="673100"/>
                    </a:cubicBezTo>
                    <a:cubicBezTo>
                      <a:pt x="24674" y="658845"/>
                      <a:pt x="39409" y="649652"/>
                      <a:pt x="51862" y="641350"/>
                    </a:cubicBezTo>
                    <a:cubicBezTo>
                      <a:pt x="84193" y="619796"/>
                      <a:pt x="117594" y="599145"/>
                      <a:pt x="153462" y="584200"/>
                    </a:cubicBezTo>
                    <a:cubicBezTo>
                      <a:pt x="178862" y="573617"/>
                      <a:pt x="203772" y="561770"/>
                      <a:pt x="229662" y="552450"/>
                    </a:cubicBezTo>
                    <a:cubicBezTo>
                      <a:pt x="287125" y="531763"/>
                      <a:pt x="335242" y="520754"/>
                      <a:pt x="394762" y="508000"/>
                    </a:cubicBezTo>
                    <a:cubicBezTo>
                      <a:pt x="426422" y="501216"/>
                      <a:pt x="457811" y="492340"/>
                      <a:pt x="490012" y="488950"/>
                    </a:cubicBezTo>
                    <a:cubicBezTo>
                      <a:pt x="538474" y="483849"/>
                      <a:pt x="587379" y="484717"/>
                      <a:pt x="636062" y="482600"/>
                    </a:cubicBezTo>
                    <a:lnTo>
                      <a:pt x="794812" y="495300"/>
                    </a:lnTo>
                    <a:cubicBezTo>
                      <a:pt x="805551" y="496374"/>
                      <a:pt x="815864" y="500224"/>
                      <a:pt x="826562" y="501650"/>
                    </a:cubicBezTo>
                    <a:cubicBezTo>
                      <a:pt x="847648" y="504461"/>
                      <a:pt x="868895" y="505883"/>
                      <a:pt x="890062" y="508000"/>
                    </a:cubicBezTo>
                    <a:cubicBezTo>
                      <a:pt x="908365" y="505712"/>
                      <a:pt x="948835" y="506377"/>
                      <a:pt x="966262" y="488950"/>
                    </a:cubicBezTo>
                    <a:cubicBezTo>
                      <a:pt x="974109" y="481103"/>
                      <a:pt x="981517" y="455885"/>
                      <a:pt x="985312" y="444500"/>
                    </a:cubicBezTo>
                    <a:cubicBezTo>
                      <a:pt x="978962" y="419100"/>
                      <a:pt x="978456" y="391469"/>
                      <a:pt x="966262" y="368300"/>
                    </a:cubicBezTo>
                    <a:cubicBezTo>
                      <a:pt x="956503" y="349757"/>
                      <a:pt x="939247" y="335473"/>
                      <a:pt x="921812" y="323850"/>
                    </a:cubicBezTo>
                    <a:cubicBezTo>
                      <a:pt x="896412" y="306917"/>
                      <a:pt x="869063" y="292593"/>
                      <a:pt x="845612" y="273050"/>
                    </a:cubicBezTo>
                    <a:cubicBezTo>
                      <a:pt x="832912" y="262467"/>
                      <a:pt x="821267" y="250470"/>
                      <a:pt x="807512" y="241300"/>
                    </a:cubicBezTo>
                    <a:cubicBezTo>
                      <a:pt x="795698" y="233424"/>
                      <a:pt x="781485" y="229724"/>
                      <a:pt x="769412" y="222250"/>
                    </a:cubicBezTo>
                    <a:cubicBezTo>
                      <a:pt x="701744" y="180360"/>
                      <a:pt x="630043" y="120760"/>
                      <a:pt x="553512" y="95250"/>
                    </a:cubicBezTo>
                    <a:cubicBezTo>
                      <a:pt x="528112" y="86783"/>
                      <a:pt x="502474" y="79000"/>
                      <a:pt x="477312" y="69850"/>
                    </a:cubicBezTo>
                    <a:cubicBezTo>
                      <a:pt x="455887" y="62059"/>
                      <a:pt x="435859" y="50252"/>
                      <a:pt x="413812" y="44450"/>
                    </a:cubicBezTo>
                    <a:cubicBezTo>
                      <a:pt x="395276" y="39572"/>
                      <a:pt x="375661" y="40633"/>
                      <a:pt x="356662" y="38100"/>
                    </a:cubicBezTo>
                    <a:cubicBezTo>
                      <a:pt x="343900" y="36398"/>
                      <a:pt x="331262" y="33867"/>
                      <a:pt x="318562" y="31750"/>
                    </a:cubicBezTo>
                    <a:cubicBezTo>
                      <a:pt x="303745" y="33867"/>
                      <a:pt x="287928" y="32343"/>
                      <a:pt x="274112" y="38100"/>
                    </a:cubicBezTo>
                    <a:cubicBezTo>
                      <a:pt x="248761" y="48663"/>
                      <a:pt x="234732" y="72410"/>
                      <a:pt x="223312" y="95250"/>
                    </a:cubicBezTo>
                    <a:cubicBezTo>
                      <a:pt x="209916" y="122042"/>
                      <a:pt x="206947" y="142085"/>
                      <a:pt x="197912" y="171450"/>
                    </a:cubicBezTo>
                    <a:cubicBezTo>
                      <a:pt x="173619" y="250402"/>
                      <a:pt x="196377" y="164889"/>
                      <a:pt x="172512" y="260350"/>
                    </a:cubicBezTo>
                    <a:cubicBezTo>
                      <a:pt x="188986" y="540410"/>
                      <a:pt x="164794" y="396507"/>
                      <a:pt x="197912" y="520700"/>
                    </a:cubicBezTo>
                    <a:cubicBezTo>
                      <a:pt x="202409" y="537565"/>
                      <a:pt x="203298" y="555652"/>
                      <a:pt x="210612" y="571500"/>
                    </a:cubicBezTo>
                    <a:cubicBezTo>
                      <a:pt x="216292" y="583806"/>
                      <a:pt x="226428" y="593666"/>
                      <a:pt x="236012" y="603250"/>
                    </a:cubicBezTo>
                    <a:cubicBezTo>
                      <a:pt x="252428" y="619666"/>
                      <a:pt x="301834" y="653081"/>
                      <a:pt x="318562" y="660400"/>
                    </a:cubicBezTo>
                    <a:cubicBezTo>
                      <a:pt x="440856" y="713904"/>
                      <a:pt x="452664" y="719172"/>
                      <a:pt x="566212" y="730250"/>
                    </a:cubicBezTo>
                    <a:cubicBezTo>
                      <a:pt x="621147" y="735610"/>
                      <a:pt x="731312" y="742950"/>
                      <a:pt x="731312" y="742950"/>
                    </a:cubicBezTo>
                    <a:cubicBezTo>
                      <a:pt x="796929" y="740833"/>
                      <a:pt x="869442" y="765960"/>
                      <a:pt x="928162" y="736600"/>
                    </a:cubicBezTo>
                    <a:cubicBezTo>
                      <a:pt x="956623" y="722369"/>
                      <a:pt x="923184" y="671086"/>
                      <a:pt x="934512" y="641350"/>
                    </a:cubicBezTo>
                    <a:cubicBezTo>
                      <a:pt x="941459" y="623114"/>
                      <a:pt x="963858" y="615607"/>
                      <a:pt x="978962" y="603250"/>
                    </a:cubicBezTo>
                    <a:cubicBezTo>
                      <a:pt x="1005392" y="581626"/>
                      <a:pt x="997057" y="586635"/>
                      <a:pt x="1023412" y="577850"/>
                    </a:cubicBezTo>
                    <a:cubicBezTo>
                      <a:pt x="1025529" y="588433"/>
                      <a:pt x="1029762" y="598807"/>
                      <a:pt x="1029762" y="609600"/>
                    </a:cubicBezTo>
                    <a:cubicBezTo>
                      <a:pt x="1029762" y="651984"/>
                      <a:pt x="1023545" y="679050"/>
                      <a:pt x="1010712" y="717550"/>
                    </a:cubicBezTo>
                    <a:cubicBezTo>
                      <a:pt x="999785" y="750331"/>
                      <a:pt x="987315" y="784729"/>
                      <a:pt x="966262" y="812800"/>
                    </a:cubicBezTo>
                    <a:cubicBezTo>
                      <a:pt x="957282" y="824774"/>
                      <a:pt x="945587" y="834482"/>
                      <a:pt x="934512" y="844550"/>
                    </a:cubicBezTo>
                    <a:cubicBezTo>
                      <a:pt x="910779" y="866126"/>
                      <a:pt x="892783" y="881289"/>
                      <a:pt x="864662" y="895350"/>
                    </a:cubicBezTo>
                    <a:cubicBezTo>
                      <a:pt x="849476" y="902943"/>
                      <a:pt x="830349" y="908904"/>
                      <a:pt x="813862" y="914400"/>
                    </a:cubicBezTo>
                    <a:cubicBezTo>
                      <a:pt x="794812" y="908050"/>
                      <a:pt x="775169" y="903260"/>
                      <a:pt x="756712" y="895350"/>
                    </a:cubicBezTo>
                    <a:cubicBezTo>
                      <a:pt x="728759" y="883370"/>
                      <a:pt x="713520" y="867115"/>
                      <a:pt x="693212" y="844550"/>
                    </a:cubicBezTo>
                    <a:cubicBezTo>
                      <a:pt x="664624" y="812786"/>
                      <a:pt x="639557" y="770418"/>
                      <a:pt x="617012" y="736600"/>
                    </a:cubicBezTo>
                    <a:cubicBezTo>
                      <a:pt x="608545" y="723900"/>
                      <a:pt x="597625" y="712529"/>
                      <a:pt x="591612" y="698500"/>
                    </a:cubicBezTo>
                    <a:lnTo>
                      <a:pt x="553512" y="609600"/>
                    </a:lnTo>
                    <a:cubicBezTo>
                      <a:pt x="549279" y="588433"/>
                      <a:pt x="545495" y="567172"/>
                      <a:pt x="540812" y="546100"/>
                    </a:cubicBezTo>
                    <a:cubicBezTo>
                      <a:pt x="537026" y="529061"/>
                      <a:pt x="528429" y="512752"/>
                      <a:pt x="528112" y="495300"/>
                    </a:cubicBezTo>
                    <a:cubicBezTo>
                      <a:pt x="526303" y="395811"/>
                      <a:pt x="528502" y="296177"/>
                      <a:pt x="534462" y="196850"/>
                    </a:cubicBezTo>
                    <a:cubicBezTo>
                      <a:pt x="535122" y="185847"/>
                      <a:pt x="561794" y="164935"/>
                      <a:pt x="566212" y="158750"/>
                    </a:cubicBezTo>
                    <a:cubicBezTo>
                      <a:pt x="571714" y="151047"/>
                      <a:pt x="574216" y="141569"/>
                      <a:pt x="578912" y="133350"/>
                    </a:cubicBezTo>
                    <a:cubicBezTo>
                      <a:pt x="583719" y="124937"/>
                      <a:pt x="606119" y="93443"/>
                      <a:pt x="610662" y="88900"/>
                    </a:cubicBezTo>
                    <a:cubicBezTo>
                      <a:pt x="618146" y="81416"/>
                      <a:pt x="627595" y="76200"/>
                      <a:pt x="636062" y="69850"/>
                    </a:cubicBezTo>
                    <a:cubicBezTo>
                      <a:pt x="640295" y="61383"/>
                      <a:pt x="642768" y="51776"/>
                      <a:pt x="648762" y="44450"/>
                    </a:cubicBezTo>
                    <a:cubicBezTo>
                      <a:pt x="662031" y="28233"/>
                      <a:pt x="693212" y="0"/>
                      <a:pt x="693212" y="0"/>
                    </a:cubicBezTo>
                    <a:cubicBezTo>
                      <a:pt x="714994" y="65346"/>
                      <a:pt x="705359" y="28102"/>
                      <a:pt x="686862" y="171450"/>
                    </a:cubicBezTo>
                    <a:cubicBezTo>
                      <a:pt x="683562" y="197022"/>
                      <a:pt x="673681" y="219305"/>
                      <a:pt x="661462" y="241300"/>
                    </a:cubicBezTo>
                    <a:cubicBezTo>
                      <a:pt x="655468" y="252089"/>
                      <a:pt x="649989" y="263308"/>
                      <a:pt x="642412" y="273050"/>
                    </a:cubicBezTo>
                    <a:cubicBezTo>
                      <a:pt x="629932" y="289095"/>
                      <a:pt x="592232" y="319840"/>
                      <a:pt x="578912" y="330200"/>
                    </a:cubicBezTo>
                    <a:cubicBezTo>
                      <a:pt x="494307" y="396004"/>
                      <a:pt x="638230" y="280132"/>
                      <a:pt x="534462" y="355600"/>
                    </a:cubicBezTo>
                    <a:cubicBezTo>
                      <a:pt x="518680" y="367078"/>
                      <a:pt x="503327" y="379434"/>
                      <a:pt x="490012" y="393700"/>
                    </a:cubicBezTo>
                    <a:cubicBezTo>
                      <a:pt x="473545" y="411343"/>
                      <a:pt x="462627" y="433785"/>
                      <a:pt x="445562" y="450850"/>
                    </a:cubicBezTo>
                    <a:cubicBezTo>
                      <a:pt x="437095" y="459317"/>
                      <a:pt x="427346" y="466671"/>
                      <a:pt x="420162" y="476250"/>
                    </a:cubicBezTo>
                    <a:cubicBezTo>
                      <a:pt x="405221" y="496172"/>
                      <a:pt x="411768" y="503694"/>
                      <a:pt x="394762" y="520700"/>
                    </a:cubicBezTo>
                    <a:cubicBezTo>
                      <a:pt x="387278" y="528184"/>
                      <a:pt x="376846" y="532266"/>
                      <a:pt x="369362" y="539750"/>
                    </a:cubicBezTo>
                    <a:cubicBezTo>
                      <a:pt x="336098" y="573014"/>
                      <a:pt x="383144" y="546721"/>
                      <a:pt x="331262" y="577850"/>
                    </a:cubicBezTo>
                    <a:cubicBezTo>
                      <a:pt x="319086" y="585155"/>
                      <a:pt x="304976" y="589024"/>
                      <a:pt x="293162" y="596900"/>
                    </a:cubicBezTo>
                    <a:cubicBezTo>
                      <a:pt x="285690" y="601881"/>
                      <a:pt x="281584" y="610969"/>
                      <a:pt x="274112" y="615950"/>
                    </a:cubicBezTo>
                    <a:cubicBezTo>
                      <a:pt x="262298" y="623826"/>
                      <a:pt x="248712" y="628650"/>
                      <a:pt x="236012" y="635000"/>
                    </a:cubicBezTo>
                    <a:cubicBezTo>
                      <a:pt x="227545" y="645583"/>
                      <a:pt x="219616" y="656620"/>
                      <a:pt x="210612" y="666750"/>
                    </a:cubicBezTo>
                    <a:cubicBezTo>
                      <a:pt x="169539" y="712957"/>
                      <a:pt x="198377" y="670364"/>
                      <a:pt x="153462" y="730250"/>
                    </a:cubicBezTo>
                    <a:cubicBezTo>
                      <a:pt x="94741" y="808545"/>
                      <a:pt x="152297" y="734655"/>
                      <a:pt x="115362" y="793750"/>
                    </a:cubicBezTo>
                    <a:cubicBezTo>
                      <a:pt x="109753" y="802725"/>
                      <a:pt x="101045" y="809684"/>
                      <a:pt x="96312" y="819150"/>
                    </a:cubicBezTo>
                    <a:cubicBezTo>
                      <a:pt x="85472" y="840830"/>
                      <a:pt x="69796" y="902816"/>
                      <a:pt x="51862" y="920750"/>
                    </a:cubicBezTo>
                    <a:lnTo>
                      <a:pt x="32812" y="939800"/>
                    </a:lnTo>
                    <a:cubicBezTo>
                      <a:pt x="24569" y="964530"/>
                      <a:pt x="31195" y="954117"/>
                      <a:pt x="13762" y="971550"/>
                    </a:cubicBezTo>
                  </a:path>
                </a:pathLst>
              </a:custGeom>
              <a:ln>
                <a:headEnd type="none" w="med" len="med"/>
                <a:tailEnd type="none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it-IT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igura a mano libera 14">
                <a:extLst>
                  <a:ext uri="{FF2B5EF4-FFF2-40B4-BE49-F238E27FC236}">
                    <a16:creationId xmlns:a16="http://schemas.microsoft.com/office/drawing/2014/main" id="{3B0F8446-446D-4536-AA07-8ECA2E5A82A8}"/>
                  </a:ext>
                </a:extLst>
              </p:cNvPr>
              <p:cNvSpPr/>
              <p:nvPr/>
            </p:nvSpPr>
            <p:spPr bwMode="auto">
              <a:xfrm rot="16200000">
                <a:off x="5496786" y="4486392"/>
                <a:ext cx="585109" cy="476169"/>
              </a:xfrm>
              <a:custGeom>
                <a:avLst/>
                <a:gdLst>
                  <a:gd name="connsiteX0" fmla="*/ 134412 w 1029762"/>
                  <a:gd name="connsiteY0" fmla="*/ 279400 h 1003300"/>
                  <a:gd name="connsiteX1" fmla="*/ 166162 w 1029762"/>
                  <a:gd name="connsiteY1" fmla="*/ 419100 h 1003300"/>
                  <a:gd name="connsiteX2" fmla="*/ 178862 w 1029762"/>
                  <a:gd name="connsiteY2" fmla="*/ 463550 h 1003300"/>
                  <a:gd name="connsiteX3" fmla="*/ 197912 w 1029762"/>
                  <a:gd name="connsiteY3" fmla="*/ 501650 h 1003300"/>
                  <a:gd name="connsiteX4" fmla="*/ 261412 w 1029762"/>
                  <a:gd name="connsiteY4" fmla="*/ 628650 h 1003300"/>
                  <a:gd name="connsiteX5" fmla="*/ 356662 w 1029762"/>
                  <a:gd name="connsiteY5" fmla="*/ 723900 h 1003300"/>
                  <a:gd name="connsiteX6" fmla="*/ 375712 w 1029762"/>
                  <a:gd name="connsiteY6" fmla="*/ 736600 h 1003300"/>
                  <a:gd name="connsiteX7" fmla="*/ 464612 w 1029762"/>
                  <a:gd name="connsiteY7" fmla="*/ 781050 h 1003300"/>
                  <a:gd name="connsiteX8" fmla="*/ 509062 w 1029762"/>
                  <a:gd name="connsiteY8" fmla="*/ 800100 h 1003300"/>
                  <a:gd name="connsiteX9" fmla="*/ 636062 w 1029762"/>
                  <a:gd name="connsiteY9" fmla="*/ 831850 h 1003300"/>
                  <a:gd name="connsiteX10" fmla="*/ 820212 w 1029762"/>
                  <a:gd name="connsiteY10" fmla="*/ 812800 h 1003300"/>
                  <a:gd name="connsiteX11" fmla="*/ 851962 w 1029762"/>
                  <a:gd name="connsiteY11" fmla="*/ 768350 h 1003300"/>
                  <a:gd name="connsiteX12" fmla="*/ 864662 w 1029762"/>
                  <a:gd name="connsiteY12" fmla="*/ 679450 h 1003300"/>
                  <a:gd name="connsiteX13" fmla="*/ 871012 w 1029762"/>
                  <a:gd name="connsiteY13" fmla="*/ 647700 h 1003300"/>
                  <a:gd name="connsiteX14" fmla="*/ 896412 w 1029762"/>
                  <a:gd name="connsiteY14" fmla="*/ 628650 h 1003300"/>
                  <a:gd name="connsiteX15" fmla="*/ 921812 w 1029762"/>
                  <a:gd name="connsiteY15" fmla="*/ 590550 h 1003300"/>
                  <a:gd name="connsiteX16" fmla="*/ 947212 w 1029762"/>
                  <a:gd name="connsiteY16" fmla="*/ 565150 h 1003300"/>
                  <a:gd name="connsiteX17" fmla="*/ 959912 w 1029762"/>
                  <a:gd name="connsiteY17" fmla="*/ 546100 h 1003300"/>
                  <a:gd name="connsiteX18" fmla="*/ 998012 w 1029762"/>
                  <a:gd name="connsiteY18" fmla="*/ 508000 h 1003300"/>
                  <a:gd name="connsiteX19" fmla="*/ 1004362 w 1029762"/>
                  <a:gd name="connsiteY19" fmla="*/ 482600 h 1003300"/>
                  <a:gd name="connsiteX20" fmla="*/ 1029762 w 1029762"/>
                  <a:gd name="connsiteY20" fmla="*/ 425450 h 1003300"/>
                  <a:gd name="connsiteX21" fmla="*/ 1004362 w 1029762"/>
                  <a:gd name="connsiteY21" fmla="*/ 368300 h 1003300"/>
                  <a:gd name="connsiteX22" fmla="*/ 902762 w 1029762"/>
                  <a:gd name="connsiteY22" fmla="*/ 330200 h 1003300"/>
                  <a:gd name="connsiteX23" fmla="*/ 801162 w 1029762"/>
                  <a:gd name="connsiteY23" fmla="*/ 298450 h 1003300"/>
                  <a:gd name="connsiteX24" fmla="*/ 470962 w 1029762"/>
                  <a:gd name="connsiteY24" fmla="*/ 311150 h 1003300"/>
                  <a:gd name="connsiteX25" fmla="*/ 426512 w 1029762"/>
                  <a:gd name="connsiteY25" fmla="*/ 342900 h 1003300"/>
                  <a:gd name="connsiteX26" fmla="*/ 363012 w 1029762"/>
                  <a:gd name="connsiteY26" fmla="*/ 361950 h 1003300"/>
                  <a:gd name="connsiteX27" fmla="*/ 324912 w 1029762"/>
                  <a:gd name="connsiteY27" fmla="*/ 400050 h 1003300"/>
                  <a:gd name="connsiteX28" fmla="*/ 280462 w 1029762"/>
                  <a:gd name="connsiteY28" fmla="*/ 425450 h 1003300"/>
                  <a:gd name="connsiteX29" fmla="*/ 248712 w 1029762"/>
                  <a:gd name="connsiteY29" fmla="*/ 463550 h 1003300"/>
                  <a:gd name="connsiteX30" fmla="*/ 197912 w 1029762"/>
                  <a:gd name="connsiteY30" fmla="*/ 514350 h 1003300"/>
                  <a:gd name="connsiteX31" fmla="*/ 204262 w 1029762"/>
                  <a:gd name="connsiteY31" fmla="*/ 552450 h 1003300"/>
                  <a:gd name="connsiteX32" fmla="*/ 248712 w 1029762"/>
                  <a:gd name="connsiteY32" fmla="*/ 596900 h 1003300"/>
                  <a:gd name="connsiteX33" fmla="*/ 261412 w 1029762"/>
                  <a:gd name="connsiteY33" fmla="*/ 622300 h 1003300"/>
                  <a:gd name="connsiteX34" fmla="*/ 305862 w 1029762"/>
                  <a:gd name="connsiteY34" fmla="*/ 666750 h 1003300"/>
                  <a:gd name="connsiteX35" fmla="*/ 312212 w 1029762"/>
                  <a:gd name="connsiteY35" fmla="*/ 692150 h 1003300"/>
                  <a:gd name="connsiteX36" fmla="*/ 331262 w 1029762"/>
                  <a:gd name="connsiteY36" fmla="*/ 717550 h 1003300"/>
                  <a:gd name="connsiteX37" fmla="*/ 343962 w 1029762"/>
                  <a:gd name="connsiteY37" fmla="*/ 736600 h 1003300"/>
                  <a:gd name="connsiteX38" fmla="*/ 356662 w 1029762"/>
                  <a:gd name="connsiteY38" fmla="*/ 787400 h 1003300"/>
                  <a:gd name="connsiteX39" fmla="*/ 369362 w 1029762"/>
                  <a:gd name="connsiteY39" fmla="*/ 850900 h 1003300"/>
                  <a:gd name="connsiteX40" fmla="*/ 350312 w 1029762"/>
                  <a:gd name="connsiteY40" fmla="*/ 971550 h 1003300"/>
                  <a:gd name="connsiteX41" fmla="*/ 324912 w 1029762"/>
                  <a:gd name="connsiteY41" fmla="*/ 996950 h 1003300"/>
                  <a:gd name="connsiteX42" fmla="*/ 274112 w 1029762"/>
                  <a:gd name="connsiteY42" fmla="*/ 1003300 h 1003300"/>
                  <a:gd name="connsiteX43" fmla="*/ 140762 w 1029762"/>
                  <a:gd name="connsiteY43" fmla="*/ 977900 h 1003300"/>
                  <a:gd name="connsiteX44" fmla="*/ 58212 w 1029762"/>
                  <a:gd name="connsiteY44" fmla="*/ 933450 h 1003300"/>
                  <a:gd name="connsiteX45" fmla="*/ 32812 w 1029762"/>
                  <a:gd name="connsiteY45" fmla="*/ 908050 h 1003300"/>
                  <a:gd name="connsiteX46" fmla="*/ 7412 w 1029762"/>
                  <a:gd name="connsiteY46" fmla="*/ 857250 h 1003300"/>
                  <a:gd name="connsiteX47" fmla="*/ 20112 w 1029762"/>
                  <a:gd name="connsiteY47" fmla="*/ 673100 h 1003300"/>
                  <a:gd name="connsiteX48" fmla="*/ 51862 w 1029762"/>
                  <a:gd name="connsiteY48" fmla="*/ 641350 h 1003300"/>
                  <a:gd name="connsiteX49" fmla="*/ 153462 w 1029762"/>
                  <a:gd name="connsiteY49" fmla="*/ 584200 h 1003300"/>
                  <a:gd name="connsiteX50" fmla="*/ 229662 w 1029762"/>
                  <a:gd name="connsiteY50" fmla="*/ 552450 h 1003300"/>
                  <a:gd name="connsiteX51" fmla="*/ 394762 w 1029762"/>
                  <a:gd name="connsiteY51" fmla="*/ 508000 h 1003300"/>
                  <a:gd name="connsiteX52" fmla="*/ 490012 w 1029762"/>
                  <a:gd name="connsiteY52" fmla="*/ 488950 h 1003300"/>
                  <a:gd name="connsiteX53" fmla="*/ 636062 w 1029762"/>
                  <a:gd name="connsiteY53" fmla="*/ 482600 h 1003300"/>
                  <a:gd name="connsiteX54" fmla="*/ 794812 w 1029762"/>
                  <a:gd name="connsiteY54" fmla="*/ 495300 h 1003300"/>
                  <a:gd name="connsiteX55" fmla="*/ 826562 w 1029762"/>
                  <a:gd name="connsiteY55" fmla="*/ 501650 h 1003300"/>
                  <a:gd name="connsiteX56" fmla="*/ 890062 w 1029762"/>
                  <a:gd name="connsiteY56" fmla="*/ 508000 h 1003300"/>
                  <a:gd name="connsiteX57" fmla="*/ 966262 w 1029762"/>
                  <a:gd name="connsiteY57" fmla="*/ 488950 h 1003300"/>
                  <a:gd name="connsiteX58" fmla="*/ 985312 w 1029762"/>
                  <a:gd name="connsiteY58" fmla="*/ 444500 h 1003300"/>
                  <a:gd name="connsiteX59" fmla="*/ 966262 w 1029762"/>
                  <a:gd name="connsiteY59" fmla="*/ 368300 h 1003300"/>
                  <a:gd name="connsiteX60" fmla="*/ 921812 w 1029762"/>
                  <a:gd name="connsiteY60" fmla="*/ 323850 h 1003300"/>
                  <a:gd name="connsiteX61" fmla="*/ 845612 w 1029762"/>
                  <a:gd name="connsiteY61" fmla="*/ 273050 h 1003300"/>
                  <a:gd name="connsiteX62" fmla="*/ 807512 w 1029762"/>
                  <a:gd name="connsiteY62" fmla="*/ 241300 h 1003300"/>
                  <a:gd name="connsiteX63" fmla="*/ 769412 w 1029762"/>
                  <a:gd name="connsiteY63" fmla="*/ 222250 h 1003300"/>
                  <a:gd name="connsiteX64" fmla="*/ 553512 w 1029762"/>
                  <a:gd name="connsiteY64" fmla="*/ 95250 h 1003300"/>
                  <a:gd name="connsiteX65" fmla="*/ 477312 w 1029762"/>
                  <a:gd name="connsiteY65" fmla="*/ 69850 h 1003300"/>
                  <a:gd name="connsiteX66" fmla="*/ 413812 w 1029762"/>
                  <a:gd name="connsiteY66" fmla="*/ 44450 h 1003300"/>
                  <a:gd name="connsiteX67" fmla="*/ 356662 w 1029762"/>
                  <a:gd name="connsiteY67" fmla="*/ 38100 h 1003300"/>
                  <a:gd name="connsiteX68" fmla="*/ 318562 w 1029762"/>
                  <a:gd name="connsiteY68" fmla="*/ 31750 h 1003300"/>
                  <a:gd name="connsiteX69" fmla="*/ 274112 w 1029762"/>
                  <a:gd name="connsiteY69" fmla="*/ 38100 h 1003300"/>
                  <a:gd name="connsiteX70" fmla="*/ 223312 w 1029762"/>
                  <a:gd name="connsiteY70" fmla="*/ 95250 h 1003300"/>
                  <a:gd name="connsiteX71" fmla="*/ 197912 w 1029762"/>
                  <a:gd name="connsiteY71" fmla="*/ 171450 h 1003300"/>
                  <a:gd name="connsiteX72" fmla="*/ 172512 w 1029762"/>
                  <a:gd name="connsiteY72" fmla="*/ 260350 h 1003300"/>
                  <a:gd name="connsiteX73" fmla="*/ 197912 w 1029762"/>
                  <a:gd name="connsiteY73" fmla="*/ 520700 h 1003300"/>
                  <a:gd name="connsiteX74" fmla="*/ 210612 w 1029762"/>
                  <a:gd name="connsiteY74" fmla="*/ 571500 h 1003300"/>
                  <a:gd name="connsiteX75" fmla="*/ 236012 w 1029762"/>
                  <a:gd name="connsiteY75" fmla="*/ 603250 h 1003300"/>
                  <a:gd name="connsiteX76" fmla="*/ 318562 w 1029762"/>
                  <a:gd name="connsiteY76" fmla="*/ 660400 h 1003300"/>
                  <a:gd name="connsiteX77" fmla="*/ 566212 w 1029762"/>
                  <a:gd name="connsiteY77" fmla="*/ 730250 h 1003300"/>
                  <a:gd name="connsiteX78" fmla="*/ 731312 w 1029762"/>
                  <a:gd name="connsiteY78" fmla="*/ 742950 h 1003300"/>
                  <a:gd name="connsiteX79" fmla="*/ 928162 w 1029762"/>
                  <a:gd name="connsiteY79" fmla="*/ 736600 h 1003300"/>
                  <a:gd name="connsiteX80" fmla="*/ 934512 w 1029762"/>
                  <a:gd name="connsiteY80" fmla="*/ 641350 h 1003300"/>
                  <a:gd name="connsiteX81" fmla="*/ 978962 w 1029762"/>
                  <a:gd name="connsiteY81" fmla="*/ 603250 h 1003300"/>
                  <a:gd name="connsiteX82" fmla="*/ 1023412 w 1029762"/>
                  <a:gd name="connsiteY82" fmla="*/ 577850 h 1003300"/>
                  <a:gd name="connsiteX83" fmla="*/ 1029762 w 1029762"/>
                  <a:gd name="connsiteY83" fmla="*/ 609600 h 1003300"/>
                  <a:gd name="connsiteX84" fmla="*/ 1010712 w 1029762"/>
                  <a:gd name="connsiteY84" fmla="*/ 717550 h 1003300"/>
                  <a:gd name="connsiteX85" fmla="*/ 966262 w 1029762"/>
                  <a:gd name="connsiteY85" fmla="*/ 812800 h 1003300"/>
                  <a:gd name="connsiteX86" fmla="*/ 934512 w 1029762"/>
                  <a:gd name="connsiteY86" fmla="*/ 844550 h 1003300"/>
                  <a:gd name="connsiteX87" fmla="*/ 864662 w 1029762"/>
                  <a:gd name="connsiteY87" fmla="*/ 895350 h 1003300"/>
                  <a:gd name="connsiteX88" fmla="*/ 813862 w 1029762"/>
                  <a:gd name="connsiteY88" fmla="*/ 914400 h 1003300"/>
                  <a:gd name="connsiteX89" fmla="*/ 756712 w 1029762"/>
                  <a:gd name="connsiteY89" fmla="*/ 895350 h 1003300"/>
                  <a:gd name="connsiteX90" fmla="*/ 693212 w 1029762"/>
                  <a:gd name="connsiteY90" fmla="*/ 844550 h 1003300"/>
                  <a:gd name="connsiteX91" fmla="*/ 617012 w 1029762"/>
                  <a:gd name="connsiteY91" fmla="*/ 736600 h 1003300"/>
                  <a:gd name="connsiteX92" fmla="*/ 591612 w 1029762"/>
                  <a:gd name="connsiteY92" fmla="*/ 698500 h 1003300"/>
                  <a:gd name="connsiteX93" fmla="*/ 553512 w 1029762"/>
                  <a:gd name="connsiteY93" fmla="*/ 609600 h 1003300"/>
                  <a:gd name="connsiteX94" fmla="*/ 540812 w 1029762"/>
                  <a:gd name="connsiteY94" fmla="*/ 546100 h 1003300"/>
                  <a:gd name="connsiteX95" fmla="*/ 528112 w 1029762"/>
                  <a:gd name="connsiteY95" fmla="*/ 495300 h 1003300"/>
                  <a:gd name="connsiteX96" fmla="*/ 534462 w 1029762"/>
                  <a:gd name="connsiteY96" fmla="*/ 196850 h 1003300"/>
                  <a:gd name="connsiteX97" fmla="*/ 566212 w 1029762"/>
                  <a:gd name="connsiteY97" fmla="*/ 158750 h 1003300"/>
                  <a:gd name="connsiteX98" fmla="*/ 578912 w 1029762"/>
                  <a:gd name="connsiteY98" fmla="*/ 133350 h 1003300"/>
                  <a:gd name="connsiteX99" fmla="*/ 610662 w 1029762"/>
                  <a:gd name="connsiteY99" fmla="*/ 88900 h 1003300"/>
                  <a:gd name="connsiteX100" fmla="*/ 636062 w 1029762"/>
                  <a:gd name="connsiteY100" fmla="*/ 69850 h 1003300"/>
                  <a:gd name="connsiteX101" fmla="*/ 648762 w 1029762"/>
                  <a:gd name="connsiteY101" fmla="*/ 44450 h 1003300"/>
                  <a:gd name="connsiteX102" fmla="*/ 693212 w 1029762"/>
                  <a:gd name="connsiteY102" fmla="*/ 0 h 1003300"/>
                  <a:gd name="connsiteX103" fmla="*/ 686862 w 1029762"/>
                  <a:gd name="connsiteY103" fmla="*/ 171450 h 1003300"/>
                  <a:gd name="connsiteX104" fmla="*/ 661462 w 1029762"/>
                  <a:gd name="connsiteY104" fmla="*/ 241300 h 1003300"/>
                  <a:gd name="connsiteX105" fmla="*/ 642412 w 1029762"/>
                  <a:gd name="connsiteY105" fmla="*/ 273050 h 1003300"/>
                  <a:gd name="connsiteX106" fmla="*/ 578912 w 1029762"/>
                  <a:gd name="connsiteY106" fmla="*/ 330200 h 1003300"/>
                  <a:gd name="connsiteX107" fmla="*/ 534462 w 1029762"/>
                  <a:gd name="connsiteY107" fmla="*/ 355600 h 1003300"/>
                  <a:gd name="connsiteX108" fmla="*/ 490012 w 1029762"/>
                  <a:gd name="connsiteY108" fmla="*/ 393700 h 1003300"/>
                  <a:gd name="connsiteX109" fmla="*/ 445562 w 1029762"/>
                  <a:gd name="connsiteY109" fmla="*/ 450850 h 1003300"/>
                  <a:gd name="connsiteX110" fmla="*/ 420162 w 1029762"/>
                  <a:gd name="connsiteY110" fmla="*/ 476250 h 1003300"/>
                  <a:gd name="connsiteX111" fmla="*/ 394762 w 1029762"/>
                  <a:gd name="connsiteY111" fmla="*/ 520700 h 1003300"/>
                  <a:gd name="connsiteX112" fmla="*/ 369362 w 1029762"/>
                  <a:gd name="connsiteY112" fmla="*/ 539750 h 1003300"/>
                  <a:gd name="connsiteX113" fmla="*/ 331262 w 1029762"/>
                  <a:gd name="connsiteY113" fmla="*/ 577850 h 1003300"/>
                  <a:gd name="connsiteX114" fmla="*/ 293162 w 1029762"/>
                  <a:gd name="connsiteY114" fmla="*/ 596900 h 1003300"/>
                  <a:gd name="connsiteX115" fmla="*/ 274112 w 1029762"/>
                  <a:gd name="connsiteY115" fmla="*/ 615950 h 1003300"/>
                  <a:gd name="connsiteX116" fmla="*/ 236012 w 1029762"/>
                  <a:gd name="connsiteY116" fmla="*/ 635000 h 1003300"/>
                  <a:gd name="connsiteX117" fmla="*/ 210612 w 1029762"/>
                  <a:gd name="connsiteY117" fmla="*/ 666750 h 1003300"/>
                  <a:gd name="connsiteX118" fmla="*/ 153462 w 1029762"/>
                  <a:gd name="connsiteY118" fmla="*/ 730250 h 1003300"/>
                  <a:gd name="connsiteX119" fmla="*/ 115362 w 1029762"/>
                  <a:gd name="connsiteY119" fmla="*/ 793750 h 1003300"/>
                  <a:gd name="connsiteX120" fmla="*/ 96312 w 1029762"/>
                  <a:gd name="connsiteY120" fmla="*/ 819150 h 1003300"/>
                  <a:gd name="connsiteX121" fmla="*/ 51862 w 1029762"/>
                  <a:gd name="connsiteY121" fmla="*/ 920750 h 1003300"/>
                  <a:gd name="connsiteX122" fmla="*/ 32812 w 1029762"/>
                  <a:gd name="connsiteY122" fmla="*/ 939800 h 1003300"/>
                  <a:gd name="connsiteX123" fmla="*/ 13762 w 1029762"/>
                  <a:gd name="connsiteY123" fmla="*/ 971550 h 100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1029762" h="1003300">
                    <a:moveTo>
                      <a:pt x="134412" y="279400"/>
                    </a:moveTo>
                    <a:cubicBezTo>
                      <a:pt x="144995" y="325967"/>
                      <a:pt x="153043" y="373183"/>
                      <a:pt x="166162" y="419100"/>
                    </a:cubicBezTo>
                    <a:cubicBezTo>
                      <a:pt x="170395" y="433917"/>
                      <a:pt x="173330" y="449168"/>
                      <a:pt x="178862" y="463550"/>
                    </a:cubicBezTo>
                    <a:cubicBezTo>
                      <a:pt x="183959" y="476803"/>
                      <a:pt x="192319" y="488599"/>
                      <a:pt x="197912" y="501650"/>
                    </a:cubicBezTo>
                    <a:cubicBezTo>
                      <a:pt x="232656" y="582719"/>
                      <a:pt x="199120" y="532380"/>
                      <a:pt x="261412" y="628650"/>
                    </a:cubicBezTo>
                    <a:cubicBezTo>
                      <a:pt x="284532" y="664381"/>
                      <a:pt x="327715" y="699088"/>
                      <a:pt x="356662" y="723900"/>
                    </a:cubicBezTo>
                    <a:cubicBezTo>
                      <a:pt x="362456" y="728867"/>
                      <a:pt x="368967" y="733029"/>
                      <a:pt x="375712" y="736600"/>
                    </a:cubicBezTo>
                    <a:cubicBezTo>
                      <a:pt x="404993" y="752102"/>
                      <a:pt x="434160" y="767999"/>
                      <a:pt x="464612" y="781050"/>
                    </a:cubicBezTo>
                    <a:cubicBezTo>
                      <a:pt x="479429" y="787400"/>
                      <a:pt x="493769" y="795002"/>
                      <a:pt x="509062" y="800100"/>
                    </a:cubicBezTo>
                    <a:cubicBezTo>
                      <a:pt x="549370" y="813536"/>
                      <a:pt x="594465" y="822606"/>
                      <a:pt x="636062" y="831850"/>
                    </a:cubicBezTo>
                    <a:cubicBezTo>
                      <a:pt x="697445" y="825500"/>
                      <a:pt x="759197" y="822045"/>
                      <a:pt x="820212" y="812800"/>
                    </a:cubicBezTo>
                    <a:cubicBezTo>
                      <a:pt x="851737" y="808023"/>
                      <a:pt x="847779" y="794845"/>
                      <a:pt x="851962" y="768350"/>
                    </a:cubicBezTo>
                    <a:cubicBezTo>
                      <a:pt x="856631" y="738782"/>
                      <a:pt x="859993" y="709018"/>
                      <a:pt x="864662" y="679450"/>
                    </a:cubicBezTo>
                    <a:cubicBezTo>
                      <a:pt x="866345" y="668789"/>
                      <a:pt x="865292" y="656852"/>
                      <a:pt x="871012" y="647700"/>
                    </a:cubicBezTo>
                    <a:cubicBezTo>
                      <a:pt x="876621" y="638725"/>
                      <a:pt x="889381" y="636560"/>
                      <a:pt x="896412" y="628650"/>
                    </a:cubicBezTo>
                    <a:cubicBezTo>
                      <a:pt x="906553" y="617242"/>
                      <a:pt x="912277" y="602469"/>
                      <a:pt x="921812" y="590550"/>
                    </a:cubicBezTo>
                    <a:cubicBezTo>
                      <a:pt x="929292" y="581200"/>
                      <a:pt x="939420" y="574241"/>
                      <a:pt x="947212" y="565150"/>
                    </a:cubicBezTo>
                    <a:cubicBezTo>
                      <a:pt x="952179" y="559356"/>
                      <a:pt x="954842" y="551804"/>
                      <a:pt x="959912" y="546100"/>
                    </a:cubicBezTo>
                    <a:cubicBezTo>
                      <a:pt x="971844" y="532676"/>
                      <a:pt x="998012" y="508000"/>
                      <a:pt x="998012" y="508000"/>
                    </a:cubicBezTo>
                    <a:cubicBezTo>
                      <a:pt x="1000129" y="499533"/>
                      <a:pt x="1001602" y="490879"/>
                      <a:pt x="1004362" y="482600"/>
                    </a:cubicBezTo>
                    <a:cubicBezTo>
                      <a:pt x="1012470" y="458277"/>
                      <a:pt x="1018698" y="447579"/>
                      <a:pt x="1029762" y="425450"/>
                    </a:cubicBezTo>
                    <a:cubicBezTo>
                      <a:pt x="1027548" y="418807"/>
                      <a:pt x="1017134" y="376428"/>
                      <a:pt x="1004362" y="368300"/>
                    </a:cubicBezTo>
                    <a:cubicBezTo>
                      <a:pt x="938935" y="326665"/>
                      <a:pt x="962966" y="356002"/>
                      <a:pt x="902762" y="330200"/>
                    </a:cubicBezTo>
                    <a:cubicBezTo>
                      <a:pt x="814179" y="292236"/>
                      <a:pt x="906150" y="310115"/>
                      <a:pt x="801162" y="298450"/>
                    </a:cubicBezTo>
                    <a:cubicBezTo>
                      <a:pt x="691095" y="302683"/>
                      <a:pt x="580343" y="298173"/>
                      <a:pt x="470962" y="311150"/>
                    </a:cubicBezTo>
                    <a:cubicBezTo>
                      <a:pt x="452881" y="313295"/>
                      <a:pt x="442987" y="335147"/>
                      <a:pt x="426512" y="342900"/>
                    </a:cubicBezTo>
                    <a:cubicBezTo>
                      <a:pt x="406517" y="352310"/>
                      <a:pt x="384179" y="355600"/>
                      <a:pt x="363012" y="361950"/>
                    </a:cubicBezTo>
                    <a:cubicBezTo>
                      <a:pt x="350312" y="374650"/>
                      <a:pt x="339148" y="389099"/>
                      <a:pt x="324912" y="400050"/>
                    </a:cubicBezTo>
                    <a:cubicBezTo>
                      <a:pt x="311386" y="410455"/>
                      <a:pt x="293572" y="414525"/>
                      <a:pt x="280462" y="425450"/>
                    </a:cubicBezTo>
                    <a:cubicBezTo>
                      <a:pt x="267762" y="436033"/>
                      <a:pt x="259961" y="451436"/>
                      <a:pt x="248712" y="463550"/>
                    </a:cubicBezTo>
                    <a:cubicBezTo>
                      <a:pt x="232417" y="481098"/>
                      <a:pt x="197912" y="514350"/>
                      <a:pt x="197912" y="514350"/>
                    </a:cubicBezTo>
                    <a:cubicBezTo>
                      <a:pt x="200029" y="527050"/>
                      <a:pt x="198934" y="540729"/>
                      <a:pt x="204262" y="552450"/>
                    </a:cubicBezTo>
                    <a:cubicBezTo>
                      <a:pt x="215739" y="577699"/>
                      <a:pt x="228910" y="583698"/>
                      <a:pt x="248712" y="596900"/>
                    </a:cubicBezTo>
                    <a:cubicBezTo>
                      <a:pt x="252945" y="605367"/>
                      <a:pt x="255418" y="614974"/>
                      <a:pt x="261412" y="622300"/>
                    </a:cubicBezTo>
                    <a:cubicBezTo>
                      <a:pt x="274681" y="638517"/>
                      <a:pt x="305862" y="666750"/>
                      <a:pt x="305862" y="666750"/>
                    </a:cubicBezTo>
                    <a:cubicBezTo>
                      <a:pt x="307979" y="675217"/>
                      <a:pt x="308309" y="684344"/>
                      <a:pt x="312212" y="692150"/>
                    </a:cubicBezTo>
                    <a:cubicBezTo>
                      <a:pt x="316945" y="701616"/>
                      <a:pt x="325111" y="708938"/>
                      <a:pt x="331262" y="717550"/>
                    </a:cubicBezTo>
                    <a:cubicBezTo>
                      <a:pt x="335698" y="723760"/>
                      <a:pt x="339729" y="730250"/>
                      <a:pt x="343962" y="736600"/>
                    </a:cubicBezTo>
                    <a:cubicBezTo>
                      <a:pt x="348195" y="753533"/>
                      <a:pt x="353005" y="770333"/>
                      <a:pt x="356662" y="787400"/>
                    </a:cubicBezTo>
                    <a:cubicBezTo>
                      <a:pt x="380016" y="896386"/>
                      <a:pt x="349336" y="770795"/>
                      <a:pt x="369362" y="850900"/>
                    </a:cubicBezTo>
                    <a:cubicBezTo>
                      <a:pt x="365686" y="909723"/>
                      <a:pt x="381126" y="935600"/>
                      <a:pt x="350312" y="971550"/>
                    </a:cubicBezTo>
                    <a:cubicBezTo>
                      <a:pt x="342520" y="980641"/>
                      <a:pt x="335965" y="992345"/>
                      <a:pt x="324912" y="996950"/>
                    </a:cubicBezTo>
                    <a:cubicBezTo>
                      <a:pt x="309160" y="1003514"/>
                      <a:pt x="291045" y="1001183"/>
                      <a:pt x="274112" y="1003300"/>
                    </a:cubicBezTo>
                    <a:cubicBezTo>
                      <a:pt x="229662" y="994833"/>
                      <a:pt x="184217" y="990516"/>
                      <a:pt x="140762" y="977900"/>
                    </a:cubicBezTo>
                    <a:cubicBezTo>
                      <a:pt x="136820" y="976755"/>
                      <a:pt x="75544" y="948306"/>
                      <a:pt x="58212" y="933450"/>
                    </a:cubicBezTo>
                    <a:cubicBezTo>
                      <a:pt x="49121" y="925658"/>
                      <a:pt x="40604" y="917141"/>
                      <a:pt x="32812" y="908050"/>
                    </a:cubicBezTo>
                    <a:cubicBezTo>
                      <a:pt x="18545" y="891405"/>
                      <a:pt x="15843" y="878328"/>
                      <a:pt x="7412" y="857250"/>
                    </a:cubicBezTo>
                    <a:cubicBezTo>
                      <a:pt x="-802" y="783325"/>
                      <a:pt x="-8176" y="761501"/>
                      <a:pt x="20112" y="673100"/>
                    </a:cubicBezTo>
                    <a:cubicBezTo>
                      <a:pt x="24674" y="658845"/>
                      <a:pt x="39409" y="649652"/>
                      <a:pt x="51862" y="641350"/>
                    </a:cubicBezTo>
                    <a:cubicBezTo>
                      <a:pt x="84193" y="619796"/>
                      <a:pt x="117594" y="599145"/>
                      <a:pt x="153462" y="584200"/>
                    </a:cubicBezTo>
                    <a:cubicBezTo>
                      <a:pt x="178862" y="573617"/>
                      <a:pt x="203772" y="561770"/>
                      <a:pt x="229662" y="552450"/>
                    </a:cubicBezTo>
                    <a:cubicBezTo>
                      <a:pt x="287125" y="531763"/>
                      <a:pt x="335242" y="520754"/>
                      <a:pt x="394762" y="508000"/>
                    </a:cubicBezTo>
                    <a:cubicBezTo>
                      <a:pt x="426422" y="501216"/>
                      <a:pt x="457811" y="492340"/>
                      <a:pt x="490012" y="488950"/>
                    </a:cubicBezTo>
                    <a:cubicBezTo>
                      <a:pt x="538474" y="483849"/>
                      <a:pt x="587379" y="484717"/>
                      <a:pt x="636062" y="482600"/>
                    </a:cubicBezTo>
                    <a:lnTo>
                      <a:pt x="794812" y="495300"/>
                    </a:lnTo>
                    <a:cubicBezTo>
                      <a:pt x="805551" y="496374"/>
                      <a:pt x="815864" y="500224"/>
                      <a:pt x="826562" y="501650"/>
                    </a:cubicBezTo>
                    <a:cubicBezTo>
                      <a:pt x="847648" y="504461"/>
                      <a:pt x="868895" y="505883"/>
                      <a:pt x="890062" y="508000"/>
                    </a:cubicBezTo>
                    <a:cubicBezTo>
                      <a:pt x="908365" y="505712"/>
                      <a:pt x="948835" y="506377"/>
                      <a:pt x="966262" y="488950"/>
                    </a:cubicBezTo>
                    <a:cubicBezTo>
                      <a:pt x="974109" y="481103"/>
                      <a:pt x="981517" y="455885"/>
                      <a:pt x="985312" y="444500"/>
                    </a:cubicBezTo>
                    <a:cubicBezTo>
                      <a:pt x="978962" y="419100"/>
                      <a:pt x="978456" y="391469"/>
                      <a:pt x="966262" y="368300"/>
                    </a:cubicBezTo>
                    <a:cubicBezTo>
                      <a:pt x="956503" y="349757"/>
                      <a:pt x="939247" y="335473"/>
                      <a:pt x="921812" y="323850"/>
                    </a:cubicBezTo>
                    <a:cubicBezTo>
                      <a:pt x="896412" y="306917"/>
                      <a:pt x="869063" y="292593"/>
                      <a:pt x="845612" y="273050"/>
                    </a:cubicBezTo>
                    <a:cubicBezTo>
                      <a:pt x="832912" y="262467"/>
                      <a:pt x="821267" y="250470"/>
                      <a:pt x="807512" y="241300"/>
                    </a:cubicBezTo>
                    <a:cubicBezTo>
                      <a:pt x="795698" y="233424"/>
                      <a:pt x="781485" y="229724"/>
                      <a:pt x="769412" y="222250"/>
                    </a:cubicBezTo>
                    <a:cubicBezTo>
                      <a:pt x="701744" y="180360"/>
                      <a:pt x="630043" y="120760"/>
                      <a:pt x="553512" y="95250"/>
                    </a:cubicBezTo>
                    <a:cubicBezTo>
                      <a:pt x="528112" y="86783"/>
                      <a:pt x="502474" y="79000"/>
                      <a:pt x="477312" y="69850"/>
                    </a:cubicBezTo>
                    <a:cubicBezTo>
                      <a:pt x="455887" y="62059"/>
                      <a:pt x="435859" y="50252"/>
                      <a:pt x="413812" y="44450"/>
                    </a:cubicBezTo>
                    <a:cubicBezTo>
                      <a:pt x="395276" y="39572"/>
                      <a:pt x="375661" y="40633"/>
                      <a:pt x="356662" y="38100"/>
                    </a:cubicBezTo>
                    <a:cubicBezTo>
                      <a:pt x="343900" y="36398"/>
                      <a:pt x="331262" y="33867"/>
                      <a:pt x="318562" y="31750"/>
                    </a:cubicBezTo>
                    <a:cubicBezTo>
                      <a:pt x="303745" y="33867"/>
                      <a:pt x="287928" y="32343"/>
                      <a:pt x="274112" y="38100"/>
                    </a:cubicBezTo>
                    <a:cubicBezTo>
                      <a:pt x="248761" y="48663"/>
                      <a:pt x="234732" y="72410"/>
                      <a:pt x="223312" y="95250"/>
                    </a:cubicBezTo>
                    <a:cubicBezTo>
                      <a:pt x="209916" y="122042"/>
                      <a:pt x="206947" y="142085"/>
                      <a:pt x="197912" y="171450"/>
                    </a:cubicBezTo>
                    <a:cubicBezTo>
                      <a:pt x="173619" y="250402"/>
                      <a:pt x="196377" y="164889"/>
                      <a:pt x="172512" y="260350"/>
                    </a:cubicBezTo>
                    <a:cubicBezTo>
                      <a:pt x="188986" y="540410"/>
                      <a:pt x="164794" y="396507"/>
                      <a:pt x="197912" y="520700"/>
                    </a:cubicBezTo>
                    <a:cubicBezTo>
                      <a:pt x="202409" y="537565"/>
                      <a:pt x="203298" y="555652"/>
                      <a:pt x="210612" y="571500"/>
                    </a:cubicBezTo>
                    <a:cubicBezTo>
                      <a:pt x="216292" y="583806"/>
                      <a:pt x="226428" y="593666"/>
                      <a:pt x="236012" y="603250"/>
                    </a:cubicBezTo>
                    <a:cubicBezTo>
                      <a:pt x="252428" y="619666"/>
                      <a:pt x="301834" y="653081"/>
                      <a:pt x="318562" y="660400"/>
                    </a:cubicBezTo>
                    <a:cubicBezTo>
                      <a:pt x="440856" y="713904"/>
                      <a:pt x="452664" y="719172"/>
                      <a:pt x="566212" y="730250"/>
                    </a:cubicBezTo>
                    <a:cubicBezTo>
                      <a:pt x="621147" y="735610"/>
                      <a:pt x="731312" y="742950"/>
                      <a:pt x="731312" y="742950"/>
                    </a:cubicBezTo>
                    <a:cubicBezTo>
                      <a:pt x="796929" y="740833"/>
                      <a:pt x="869442" y="765960"/>
                      <a:pt x="928162" y="736600"/>
                    </a:cubicBezTo>
                    <a:cubicBezTo>
                      <a:pt x="956623" y="722369"/>
                      <a:pt x="923184" y="671086"/>
                      <a:pt x="934512" y="641350"/>
                    </a:cubicBezTo>
                    <a:cubicBezTo>
                      <a:pt x="941459" y="623114"/>
                      <a:pt x="963858" y="615607"/>
                      <a:pt x="978962" y="603250"/>
                    </a:cubicBezTo>
                    <a:cubicBezTo>
                      <a:pt x="1005392" y="581626"/>
                      <a:pt x="997057" y="586635"/>
                      <a:pt x="1023412" y="577850"/>
                    </a:cubicBezTo>
                    <a:cubicBezTo>
                      <a:pt x="1025529" y="588433"/>
                      <a:pt x="1029762" y="598807"/>
                      <a:pt x="1029762" y="609600"/>
                    </a:cubicBezTo>
                    <a:cubicBezTo>
                      <a:pt x="1029762" y="651984"/>
                      <a:pt x="1023545" y="679050"/>
                      <a:pt x="1010712" y="717550"/>
                    </a:cubicBezTo>
                    <a:cubicBezTo>
                      <a:pt x="999785" y="750331"/>
                      <a:pt x="987315" y="784729"/>
                      <a:pt x="966262" y="812800"/>
                    </a:cubicBezTo>
                    <a:cubicBezTo>
                      <a:pt x="957282" y="824774"/>
                      <a:pt x="945587" y="834482"/>
                      <a:pt x="934512" y="844550"/>
                    </a:cubicBezTo>
                    <a:cubicBezTo>
                      <a:pt x="910779" y="866126"/>
                      <a:pt x="892783" y="881289"/>
                      <a:pt x="864662" y="895350"/>
                    </a:cubicBezTo>
                    <a:cubicBezTo>
                      <a:pt x="849476" y="902943"/>
                      <a:pt x="830349" y="908904"/>
                      <a:pt x="813862" y="914400"/>
                    </a:cubicBezTo>
                    <a:cubicBezTo>
                      <a:pt x="794812" y="908050"/>
                      <a:pt x="775169" y="903260"/>
                      <a:pt x="756712" y="895350"/>
                    </a:cubicBezTo>
                    <a:cubicBezTo>
                      <a:pt x="728759" y="883370"/>
                      <a:pt x="713520" y="867115"/>
                      <a:pt x="693212" y="844550"/>
                    </a:cubicBezTo>
                    <a:cubicBezTo>
                      <a:pt x="664624" y="812786"/>
                      <a:pt x="639557" y="770418"/>
                      <a:pt x="617012" y="736600"/>
                    </a:cubicBezTo>
                    <a:cubicBezTo>
                      <a:pt x="608545" y="723900"/>
                      <a:pt x="597625" y="712529"/>
                      <a:pt x="591612" y="698500"/>
                    </a:cubicBezTo>
                    <a:lnTo>
                      <a:pt x="553512" y="609600"/>
                    </a:lnTo>
                    <a:cubicBezTo>
                      <a:pt x="549279" y="588433"/>
                      <a:pt x="545495" y="567172"/>
                      <a:pt x="540812" y="546100"/>
                    </a:cubicBezTo>
                    <a:cubicBezTo>
                      <a:pt x="537026" y="529061"/>
                      <a:pt x="528429" y="512752"/>
                      <a:pt x="528112" y="495300"/>
                    </a:cubicBezTo>
                    <a:cubicBezTo>
                      <a:pt x="526303" y="395811"/>
                      <a:pt x="528502" y="296177"/>
                      <a:pt x="534462" y="196850"/>
                    </a:cubicBezTo>
                    <a:cubicBezTo>
                      <a:pt x="535122" y="185847"/>
                      <a:pt x="561794" y="164935"/>
                      <a:pt x="566212" y="158750"/>
                    </a:cubicBezTo>
                    <a:cubicBezTo>
                      <a:pt x="571714" y="151047"/>
                      <a:pt x="574216" y="141569"/>
                      <a:pt x="578912" y="133350"/>
                    </a:cubicBezTo>
                    <a:cubicBezTo>
                      <a:pt x="583719" y="124937"/>
                      <a:pt x="606119" y="93443"/>
                      <a:pt x="610662" y="88900"/>
                    </a:cubicBezTo>
                    <a:cubicBezTo>
                      <a:pt x="618146" y="81416"/>
                      <a:pt x="627595" y="76200"/>
                      <a:pt x="636062" y="69850"/>
                    </a:cubicBezTo>
                    <a:cubicBezTo>
                      <a:pt x="640295" y="61383"/>
                      <a:pt x="642768" y="51776"/>
                      <a:pt x="648762" y="44450"/>
                    </a:cubicBezTo>
                    <a:cubicBezTo>
                      <a:pt x="662031" y="28233"/>
                      <a:pt x="693212" y="0"/>
                      <a:pt x="693212" y="0"/>
                    </a:cubicBezTo>
                    <a:cubicBezTo>
                      <a:pt x="714994" y="65346"/>
                      <a:pt x="705359" y="28102"/>
                      <a:pt x="686862" y="171450"/>
                    </a:cubicBezTo>
                    <a:cubicBezTo>
                      <a:pt x="683562" y="197022"/>
                      <a:pt x="673681" y="219305"/>
                      <a:pt x="661462" y="241300"/>
                    </a:cubicBezTo>
                    <a:cubicBezTo>
                      <a:pt x="655468" y="252089"/>
                      <a:pt x="649989" y="263308"/>
                      <a:pt x="642412" y="273050"/>
                    </a:cubicBezTo>
                    <a:cubicBezTo>
                      <a:pt x="629932" y="289095"/>
                      <a:pt x="592232" y="319840"/>
                      <a:pt x="578912" y="330200"/>
                    </a:cubicBezTo>
                    <a:cubicBezTo>
                      <a:pt x="494307" y="396004"/>
                      <a:pt x="638230" y="280132"/>
                      <a:pt x="534462" y="355600"/>
                    </a:cubicBezTo>
                    <a:cubicBezTo>
                      <a:pt x="518680" y="367078"/>
                      <a:pt x="503327" y="379434"/>
                      <a:pt x="490012" y="393700"/>
                    </a:cubicBezTo>
                    <a:cubicBezTo>
                      <a:pt x="473545" y="411343"/>
                      <a:pt x="462627" y="433785"/>
                      <a:pt x="445562" y="450850"/>
                    </a:cubicBezTo>
                    <a:cubicBezTo>
                      <a:pt x="437095" y="459317"/>
                      <a:pt x="427346" y="466671"/>
                      <a:pt x="420162" y="476250"/>
                    </a:cubicBezTo>
                    <a:cubicBezTo>
                      <a:pt x="405221" y="496172"/>
                      <a:pt x="411768" y="503694"/>
                      <a:pt x="394762" y="520700"/>
                    </a:cubicBezTo>
                    <a:cubicBezTo>
                      <a:pt x="387278" y="528184"/>
                      <a:pt x="376846" y="532266"/>
                      <a:pt x="369362" y="539750"/>
                    </a:cubicBezTo>
                    <a:cubicBezTo>
                      <a:pt x="336098" y="573014"/>
                      <a:pt x="383144" y="546721"/>
                      <a:pt x="331262" y="577850"/>
                    </a:cubicBezTo>
                    <a:cubicBezTo>
                      <a:pt x="319086" y="585155"/>
                      <a:pt x="304976" y="589024"/>
                      <a:pt x="293162" y="596900"/>
                    </a:cubicBezTo>
                    <a:cubicBezTo>
                      <a:pt x="285690" y="601881"/>
                      <a:pt x="281584" y="610969"/>
                      <a:pt x="274112" y="615950"/>
                    </a:cubicBezTo>
                    <a:cubicBezTo>
                      <a:pt x="262298" y="623826"/>
                      <a:pt x="248712" y="628650"/>
                      <a:pt x="236012" y="635000"/>
                    </a:cubicBezTo>
                    <a:cubicBezTo>
                      <a:pt x="227545" y="645583"/>
                      <a:pt x="219616" y="656620"/>
                      <a:pt x="210612" y="666750"/>
                    </a:cubicBezTo>
                    <a:cubicBezTo>
                      <a:pt x="169539" y="712957"/>
                      <a:pt x="198377" y="670364"/>
                      <a:pt x="153462" y="730250"/>
                    </a:cubicBezTo>
                    <a:cubicBezTo>
                      <a:pt x="94741" y="808545"/>
                      <a:pt x="152297" y="734655"/>
                      <a:pt x="115362" y="793750"/>
                    </a:cubicBezTo>
                    <a:cubicBezTo>
                      <a:pt x="109753" y="802725"/>
                      <a:pt x="101045" y="809684"/>
                      <a:pt x="96312" y="819150"/>
                    </a:cubicBezTo>
                    <a:cubicBezTo>
                      <a:pt x="85472" y="840830"/>
                      <a:pt x="69796" y="902816"/>
                      <a:pt x="51862" y="920750"/>
                    </a:cubicBezTo>
                    <a:lnTo>
                      <a:pt x="32812" y="939800"/>
                    </a:lnTo>
                    <a:cubicBezTo>
                      <a:pt x="24569" y="964530"/>
                      <a:pt x="31195" y="954117"/>
                      <a:pt x="13762" y="971550"/>
                    </a:cubicBezTo>
                  </a:path>
                </a:pathLst>
              </a:custGeom>
              <a:ln>
                <a:solidFill>
                  <a:srgbClr val="FFC000"/>
                </a:solidFill>
                <a:headEnd type="none" w="med" len="med"/>
                <a:tailEnd type="none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it-IT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igura a mano libera 15">
                <a:extLst>
                  <a:ext uri="{FF2B5EF4-FFF2-40B4-BE49-F238E27FC236}">
                    <a16:creationId xmlns:a16="http://schemas.microsoft.com/office/drawing/2014/main" id="{3AAF0A1C-B927-4BFC-8387-2BE886A94007}"/>
                  </a:ext>
                </a:extLst>
              </p:cNvPr>
              <p:cNvSpPr/>
              <p:nvPr/>
            </p:nvSpPr>
            <p:spPr bwMode="auto">
              <a:xfrm rot="5400000" flipH="1">
                <a:off x="6707841" y="4387814"/>
                <a:ext cx="585109" cy="476169"/>
              </a:xfrm>
              <a:custGeom>
                <a:avLst/>
                <a:gdLst>
                  <a:gd name="connsiteX0" fmla="*/ 134412 w 1029762"/>
                  <a:gd name="connsiteY0" fmla="*/ 279400 h 1003300"/>
                  <a:gd name="connsiteX1" fmla="*/ 166162 w 1029762"/>
                  <a:gd name="connsiteY1" fmla="*/ 419100 h 1003300"/>
                  <a:gd name="connsiteX2" fmla="*/ 178862 w 1029762"/>
                  <a:gd name="connsiteY2" fmla="*/ 463550 h 1003300"/>
                  <a:gd name="connsiteX3" fmla="*/ 197912 w 1029762"/>
                  <a:gd name="connsiteY3" fmla="*/ 501650 h 1003300"/>
                  <a:gd name="connsiteX4" fmla="*/ 261412 w 1029762"/>
                  <a:gd name="connsiteY4" fmla="*/ 628650 h 1003300"/>
                  <a:gd name="connsiteX5" fmla="*/ 356662 w 1029762"/>
                  <a:gd name="connsiteY5" fmla="*/ 723900 h 1003300"/>
                  <a:gd name="connsiteX6" fmla="*/ 375712 w 1029762"/>
                  <a:gd name="connsiteY6" fmla="*/ 736600 h 1003300"/>
                  <a:gd name="connsiteX7" fmla="*/ 464612 w 1029762"/>
                  <a:gd name="connsiteY7" fmla="*/ 781050 h 1003300"/>
                  <a:gd name="connsiteX8" fmla="*/ 509062 w 1029762"/>
                  <a:gd name="connsiteY8" fmla="*/ 800100 h 1003300"/>
                  <a:gd name="connsiteX9" fmla="*/ 636062 w 1029762"/>
                  <a:gd name="connsiteY9" fmla="*/ 831850 h 1003300"/>
                  <a:gd name="connsiteX10" fmla="*/ 820212 w 1029762"/>
                  <a:gd name="connsiteY10" fmla="*/ 812800 h 1003300"/>
                  <a:gd name="connsiteX11" fmla="*/ 851962 w 1029762"/>
                  <a:gd name="connsiteY11" fmla="*/ 768350 h 1003300"/>
                  <a:gd name="connsiteX12" fmla="*/ 864662 w 1029762"/>
                  <a:gd name="connsiteY12" fmla="*/ 679450 h 1003300"/>
                  <a:gd name="connsiteX13" fmla="*/ 871012 w 1029762"/>
                  <a:gd name="connsiteY13" fmla="*/ 647700 h 1003300"/>
                  <a:gd name="connsiteX14" fmla="*/ 896412 w 1029762"/>
                  <a:gd name="connsiteY14" fmla="*/ 628650 h 1003300"/>
                  <a:gd name="connsiteX15" fmla="*/ 921812 w 1029762"/>
                  <a:gd name="connsiteY15" fmla="*/ 590550 h 1003300"/>
                  <a:gd name="connsiteX16" fmla="*/ 947212 w 1029762"/>
                  <a:gd name="connsiteY16" fmla="*/ 565150 h 1003300"/>
                  <a:gd name="connsiteX17" fmla="*/ 959912 w 1029762"/>
                  <a:gd name="connsiteY17" fmla="*/ 546100 h 1003300"/>
                  <a:gd name="connsiteX18" fmla="*/ 998012 w 1029762"/>
                  <a:gd name="connsiteY18" fmla="*/ 508000 h 1003300"/>
                  <a:gd name="connsiteX19" fmla="*/ 1004362 w 1029762"/>
                  <a:gd name="connsiteY19" fmla="*/ 482600 h 1003300"/>
                  <a:gd name="connsiteX20" fmla="*/ 1029762 w 1029762"/>
                  <a:gd name="connsiteY20" fmla="*/ 425450 h 1003300"/>
                  <a:gd name="connsiteX21" fmla="*/ 1004362 w 1029762"/>
                  <a:gd name="connsiteY21" fmla="*/ 368300 h 1003300"/>
                  <a:gd name="connsiteX22" fmla="*/ 902762 w 1029762"/>
                  <a:gd name="connsiteY22" fmla="*/ 330200 h 1003300"/>
                  <a:gd name="connsiteX23" fmla="*/ 801162 w 1029762"/>
                  <a:gd name="connsiteY23" fmla="*/ 298450 h 1003300"/>
                  <a:gd name="connsiteX24" fmla="*/ 470962 w 1029762"/>
                  <a:gd name="connsiteY24" fmla="*/ 311150 h 1003300"/>
                  <a:gd name="connsiteX25" fmla="*/ 426512 w 1029762"/>
                  <a:gd name="connsiteY25" fmla="*/ 342900 h 1003300"/>
                  <a:gd name="connsiteX26" fmla="*/ 363012 w 1029762"/>
                  <a:gd name="connsiteY26" fmla="*/ 361950 h 1003300"/>
                  <a:gd name="connsiteX27" fmla="*/ 324912 w 1029762"/>
                  <a:gd name="connsiteY27" fmla="*/ 400050 h 1003300"/>
                  <a:gd name="connsiteX28" fmla="*/ 280462 w 1029762"/>
                  <a:gd name="connsiteY28" fmla="*/ 425450 h 1003300"/>
                  <a:gd name="connsiteX29" fmla="*/ 248712 w 1029762"/>
                  <a:gd name="connsiteY29" fmla="*/ 463550 h 1003300"/>
                  <a:gd name="connsiteX30" fmla="*/ 197912 w 1029762"/>
                  <a:gd name="connsiteY30" fmla="*/ 514350 h 1003300"/>
                  <a:gd name="connsiteX31" fmla="*/ 204262 w 1029762"/>
                  <a:gd name="connsiteY31" fmla="*/ 552450 h 1003300"/>
                  <a:gd name="connsiteX32" fmla="*/ 248712 w 1029762"/>
                  <a:gd name="connsiteY32" fmla="*/ 596900 h 1003300"/>
                  <a:gd name="connsiteX33" fmla="*/ 261412 w 1029762"/>
                  <a:gd name="connsiteY33" fmla="*/ 622300 h 1003300"/>
                  <a:gd name="connsiteX34" fmla="*/ 305862 w 1029762"/>
                  <a:gd name="connsiteY34" fmla="*/ 666750 h 1003300"/>
                  <a:gd name="connsiteX35" fmla="*/ 312212 w 1029762"/>
                  <a:gd name="connsiteY35" fmla="*/ 692150 h 1003300"/>
                  <a:gd name="connsiteX36" fmla="*/ 331262 w 1029762"/>
                  <a:gd name="connsiteY36" fmla="*/ 717550 h 1003300"/>
                  <a:gd name="connsiteX37" fmla="*/ 343962 w 1029762"/>
                  <a:gd name="connsiteY37" fmla="*/ 736600 h 1003300"/>
                  <a:gd name="connsiteX38" fmla="*/ 356662 w 1029762"/>
                  <a:gd name="connsiteY38" fmla="*/ 787400 h 1003300"/>
                  <a:gd name="connsiteX39" fmla="*/ 369362 w 1029762"/>
                  <a:gd name="connsiteY39" fmla="*/ 850900 h 1003300"/>
                  <a:gd name="connsiteX40" fmla="*/ 350312 w 1029762"/>
                  <a:gd name="connsiteY40" fmla="*/ 971550 h 1003300"/>
                  <a:gd name="connsiteX41" fmla="*/ 324912 w 1029762"/>
                  <a:gd name="connsiteY41" fmla="*/ 996950 h 1003300"/>
                  <a:gd name="connsiteX42" fmla="*/ 274112 w 1029762"/>
                  <a:gd name="connsiteY42" fmla="*/ 1003300 h 1003300"/>
                  <a:gd name="connsiteX43" fmla="*/ 140762 w 1029762"/>
                  <a:gd name="connsiteY43" fmla="*/ 977900 h 1003300"/>
                  <a:gd name="connsiteX44" fmla="*/ 58212 w 1029762"/>
                  <a:gd name="connsiteY44" fmla="*/ 933450 h 1003300"/>
                  <a:gd name="connsiteX45" fmla="*/ 32812 w 1029762"/>
                  <a:gd name="connsiteY45" fmla="*/ 908050 h 1003300"/>
                  <a:gd name="connsiteX46" fmla="*/ 7412 w 1029762"/>
                  <a:gd name="connsiteY46" fmla="*/ 857250 h 1003300"/>
                  <a:gd name="connsiteX47" fmla="*/ 20112 w 1029762"/>
                  <a:gd name="connsiteY47" fmla="*/ 673100 h 1003300"/>
                  <a:gd name="connsiteX48" fmla="*/ 51862 w 1029762"/>
                  <a:gd name="connsiteY48" fmla="*/ 641350 h 1003300"/>
                  <a:gd name="connsiteX49" fmla="*/ 153462 w 1029762"/>
                  <a:gd name="connsiteY49" fmla="*/ 584200 h 1003300"/>
                  <a:gd name="connsiteX50" fmla="*/ 229662 w 1029762"/>
                  <a:gd name="connsiteY50" fmla="*/ 552450 h 1003300"/>
                  <a:gd name="connsiteX51" fmla="*/ 394762 w 1029762"/>
                  <a:gd name="connsiteY51" fmla="*/ 508000 h 1003300"/>
                  <a:gd name="connsiteX52" fmla="*/ 490012 w 1029762"/>
                  <a:gd name="connsiteY52" fmla="*/ 488950 h 1003300"/>
                  <a:gd name="connsiteX53" fmla="*/ 636062 w 1029762"/>
                  <a:gd name="connsiteY53" fmla="*/ 482600 h 1003300"/>
                  <a:gd name="connsiteX54" fmla="*/ 794812 w 1029762"/>
                  <a:gd name="connsiteY54" fmla="*/ 495300 h 1003300"/>
                  <a:gd name="connsiteX55" fmla="*/ 826562 w 1029762"/>
                  <a:gd name="connsiteY55" fmla="*/ 501650 h 1003300"/>
                  <a:gd name="connsiteX56" fmla="*/ 890062 w 1029762"/>
                  <a:gd name="connsiteY56" fmla="*/ 508000 h 1003300"/>
                  <a:gd name="connsiteX57" fmla="*/ 966262 w 1029762"/>
                  <a:gd name="connsiteY57" fmla="*/ 488950 h 1003300"/>
                  <a:gd name="connsiteX58" fmla="*/ 985312 w 1029762"/>
                  <a:gd name="connsiteY58" fmla="*/ 444500 h 1003300"/>
                  <a:gd name="connsiteX59" fmla="*/ 966262 w 1029762"/>
                  <a:gd name="connsiteY59" fmla="*/ 368300 h 1003300"/>
                  <a:gd name="connsiteX60" fmla="*/ 921812 w 1029762"/>
                  <a:gd name="connsiteY60" fmla="*/ 323850 h 1003300"/>
                  <a:gd name="connsiteX61" fmla="*/ 845612 w 1029762"/>
                  <a:gd name="connsiteY61" fmla="*/ 273050 h 1003300"/>
                  <a:gd name="connsiteX62" fmla="*/ 807512 w 1029762"/>
                  <a:gd name="connsiteY62" fmla="*/ 241300 h 1003300"/>
                  <a:gd name="connsiteX63" fmla="*/ 769412 w 1029762"/>
                  <a:gd name="connsiteY63" fmla="*/ 222250 h 1003300"/>
                  <a:gd name="connsiteX64" fmla="*/ 553512 w 1029762"/>
                  <a:gd name="connsiteY64" fmla="*/ 95250 h 1003300"/>
                  <a:gd name="connsiteX65" fmla="*/ 477312 w 1029762"/>
                  <a:gd name="connsiteY65" fmla="*/ 69850 h 1003300"/>
                  <a:gd name="connsiteX66" fmla="*/ 413812 w 1029762"/>
                  <a:gd name="connsiteY66" fmla="*/ 44450 h 1003300"/>
                  <a:gd name="connsiteX67" fmla="*/ 356662 w 1029762"/>
                  <a:gd name="connsiteY67" fmla="*/ 38100 h 1003300"/>
                  <a:gd name="connsiteX68" fmla="*/ 318562 w 1029762"/>
                  <a:gd name="connsiteY68" fmla="*/ 31750 h 1003300"/>
                  <a:gd name="connsiteX69" fmla="*/ 274112 w 1029762"/>
                  <a:gd name="connsiteY69" fmla="*/ 38100 h 1003300"/>
                  <a:gd name="connsiteX70" fmla="*/ 223312 w 1029762"/>
                  <a:gd name="connsiteY70" fmla="*/ 95250 h 1003300"/>
                  <a:gd name="connsiteX71" fmla="*/ 197912 w 1029762"/>
                  <a:gd name="connsiteY71" fmla="*/ 171450 h 1003300"/>
                  <a:gd name="connsiteX72" fmla="*/ 172512 w 1029762"/>
                  <a:gd name="connsiteY72" fmla="*/ 260350 h 1003300"/>
                  <a:gd name="connsiteX73" fmla="*/ 197912 w 1029762"/>
                  <a:gd name="connsiteY73" fmla="*/ 520700 h 1003300"/>
                  <a:gd name="connsiteX74" fmla="*/ 210612 w 1029762"/>
                  <a:gd name="connsiteY74" fmla="*/ 571500 h 1003300"/>
                  <a:gd name="connsiteX75" fmla="*/ 236012 w 1029762"/>
                  <a:gd name="connsiteY75" fmla="*/ 603250 h 1003300"/>
                  <a:gd name="connsiteX76" fmla="*/ 318562 w 1029762"/>
                  <a:gd name="connsiteY76" fmla="*/ 660400 h 1003300"/>
                  <a:gd name="connsiteX77" fmla="*/ 566212 w 1029762"/>
                  <a:gd name="connsiteY77" fmla="*/ 730250 h 1003300"/>
                  <a:gd name="connsiteX78" fmla="*/ 731312 w 1029762"/>
                  <a:gd name="connsiteY78" fmla="*/ 742950 h 1003300"/>
                  <a:gd name="connsiteX79" fmla="*/ 928162 w 1029762"/>
                  <a:gd name="connsiteY79" fmla="*/ 736600 h 1003300"/>
                  <a:gd name="connsiteX80" fmla="*/ 934512 w 1029762"/>
                  <a:gd name="connsiteY80" fmla="*/ 641350 h 1003300"/>
                  <a:gd name="connsiteX81" fmla="*/ 978962 w 1029762"/>
                  <a:gd name="connsiteY81" fmla="*/ 603250 h 1003300"/>
                  <a:gd name="connsiteX82" fmla="*/ 1023412 w 1029762"/>
                  <a:gd name="connsiteY82" fmla="*/ 577850 h 1003300"/>
                  <a:gd name="connsiteX83" fmla="*/ 1029762 w 1029762"/>
                  <a:gd name="connsiteY83" fmla="*/ 609600 h 1003300"/>
                  <a:gd name="connsiteX84" fmla="*/ 1010712 w 1029762"/>
                  <a:gd name="connsiteY84" fmla="*/ 717550 h 1003300"/>
                  <a:gd name="connsiteX85" fmla="*/ 966262 w 1029762"/>
                  <a:gd name="connsiteY85" fmla="*/ 812800 h 1003300"/>
                  <a:gd name="connsiteX86" fmla="*/ 934512 w 1029762"/>
                  <a:gd name="connsiteY86" fmla="*/ 844550 h 1003300"/>
                  <a:gd name="connsiteX87" fmla="*/ 864662 w 1029762"/>
                  <a:gd name="connsiteY87" fmla="*/ 895350 h 1003300"/>
                  <a:gd name="connsiteX88" fmla="*/ 813862 w 1029762"/>
                  <a:gd name="connsiteY88" fmla="*/ 914400 h 1003300"/>
                  <a:gd name="connsiteX89" fmla="*/ 756712 w 1029762"/>
                  <a:gd name="connsiteY89" fmla="*/ 895350 h 1003300"/>
                  <a:gd name="connsiteX90" fmla="*/ 693212 w 1029762"/>
                  <a:gd name="connsiteY90" fmla="*/ 844550 h 1003300"/>
                  <a:gd name="connsiteX91" fmla="*/ 617012 w 1029762"/>
                  <a:gd name="connsiteY91" fmla="*/ 736600 h 1003300"/>
                  <a:gd name="connsiteX92" fmla="*/ 591612 w 1029762"/>
                  <a:gd name="connsiteY92" fmla="*/ 698500 h 1003300"/>
                  <a:gd name="connsiteX93" fmla="*/ 553512 w 1029762"/>
                  <a:gd name="connsiteY93" fmla="*/ 609600 h 1003300"/>
                  <a:gd name="connsiteX94" fmla="*/ 540812 w 1029762"/>
                  <a:gd name="connsiteY94" fmla="*/ 546100 h 1003300"/>
                  <a:gd name="connsiteX95" fmla="*/ 528112 w 1029762"/>
                  <a:gd name="connsiteY95" fmla="*/ 495300 h 1003300"/>
                  <a:gd name="connsiteX96" fmla="*/ 534462 w 1029762"/>
                  <a:gd name="connsiteY96" fmla="*/ 196850 h 1003300"/>
                  <a:gd name="connsiteX97" fmla="*/ 566212 w 1029762"/>
                  <a:gd name="connsiteY97" fmla="*/ 158750 h 1003300"/>
                  <a:gd name="connsiteX98" fmla="*/ 578912 w 1029762"/>
                  <a:gd name="connsiteY98" fmla="*/ 133350 h 1003300"/>
                  <a:gd name="connsiteX99" fmla="*/ 610662 w 1029762"/>
                  <a:gd name="connsiteY99" fmla="*/ 88900 h 1003300"/>
                  <a:gd name="connsiteX100" fmla="*/ 636062 w 1029762"/>
                  <a:gd name="connsiteY100" fmla="*/ 69850 h 1003300"/>
                  <a:gd name="connsiteX101" fmla="*/ 648762 w 1029762"/>
                  <a:gd name="connsiteY101" fmla="*/ 44450 h 1003300"/>
                  <a:gd name="connsiteX102" fmla="*/ 693212 w 1029762"/>
                  <a:gd name="connsiteY102" fmla="*/ 0 h 1003300"/>
                  <a:gd name="connsiteX103" fmla="*/ 686862 w 1029762"/>
                  <a:gd name="connsiteY103" fmla="*/ 171450 h 1003300"/>
                  <a:gd name="connsiteX104" fmla="*/ 661462 w 1029762"/>
                  <a:gd name="connsiteY104" fmla="*/ 241300 h 1003300"/>
                  <a:gd name="connsiteX105" fmla="*/ 642412 w 1029762"/>
                  <a:gd name="connsiteY105" fmla="*/ 273050 h 1003300"/>
                  <a:gd name="connsiteX106" fmla="*/ 578912 w 1029762"/>
                  <a:gd name="connsiteY106" fmla="*/ 330200 h 1003300"/>
                  <a:gd name="connsiteX107" fmla="*/ 534462 w 1029762"/>
                  <a:gd name="connsiteY107" fmla="*/ 355600 h 1003300"/>
                  <a:gd name="connsiteX108" fmla="*/ 490012 w 1029762"/>
                  <a:gd name="connsiteY108" fmla="*/ 393700 h 1003300"/>
                  <a:gd name="connsiteX109" fmla="*/ 445562 w 1029762"/>
                  <a:gd name="connsiteY109" fmla="*/ 450850 h 1003300"/>
                  <a:gd name="connsiteX110" fmla="*/ 420162 w 1029762"/>
                  <a:gd name="connsiteY110" fmla="*/ 476250 h 1003300"/>
                  <a:gd name="connsiteX111" fmla="*/ 394762 w 1029762"/>
                  <a:gd name="connsiteY111" fmla="*/ 520700 h 1003300"/>
                  <a:gd name="connsiteX112" fmla="*/ 369362 w 1029762"/>
                  <a:gd name="connsiteY112" fmla="*/ 539750 h 1003300"/>
                  <a:gd name="connsiteX113" fmla="*/ 331262 w 1029762"/>
                  <a:gd name="connsiteY113" fmla="*/ 577850 h 1003300"/>
                  <a:gd name="connsiteX114" fmla="*/ 293162 w 1029762"/>
                  <a:gd name="connsiteY114" fmla="*/ 596900 h 1003300"/>
                  <a:gd name="connsiteX115" fmla="*/ 274112 w 1029762"/>
                  <a:gd name="connsiteY115" fmla="*/ 615950 h 1003300"/>
                  <a:gd name="connsiteX116" fmla="*/ 236012 w 1029762"/>
                  <a:gd name="connsiteY116" fmla="*/ 635000 h 1003300"/>
                  <a:gd name="connsiteX117" fmla="*/ 210612 w 1029762"/>
                  <a:gd name="connsiteY117" fmla="*/ 666750 h 1003300"/>
                  <a:gd name="connsiteX118" fmla="*/ 153462 w 1029762"/>
                  <a:gd name="connsiteY118" fmla="*/ 730250 h 1003300"/>
                  <a:gd name="connsiteX119" fmla="*/ 115362 w 1029762"/>
                  <a:gd name="connsiteY119" fmla="*/ 793750 h 1003300"/>
                  <a:gd name="connsiteX120" fmla="*/ 96312 w 1029762"/>
                  <a:gd name="connsiteY120" fmla="*/ 819150 h 1003300"/>
                  <a:gd name="connsiteX121" fmla="*/ 51862 w 1029762"/>
                  <a:gd name="connsiteY121" fmla="*/ 920750 h 1003300"/>
                  <a:gd name="connsiteX122" fmla="*/ 32812 w 1029762"/>
                  <a:gd name="connsiteY122" fmla="*/ 939800 h 1003300"/>
                  <a:gd name="connsiteX123" fmla="*/ 13762 w 1029762"/>
                  <a:gd name="connsiteY123" fmla="*/ 971550 h 1003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1029762" h="1003300">
                    <a:moveTo>
                      <a:pt x="134412" y="279400"/>
                    </a:moveTo>
                    <a:cubicBezTo>
                      <a:pt x="144995" y="325967"/>
                      <a:pt x="153043" y="373183"/>
                      <a:pt x="166162" y="419100"/>
                    </a:cubicBezTo>
                    <a:cubicBezTo>
                      <a:pt x="170395" y="433917"/>
                      <a:pt x="173330" y="449168"/>
                      <a:pt x="178862" y="463550"/>
                    </a:cubicBezTo>
                    <a:cubicBezTo>
                      <a:pt x="183959" y="476803"/>
                      <a:pt x="192319" y="488599"/>
                      <a:pt x="197912" y="501650"/>
                    </a:cubicBezTo>
                    <a:cubicBezTo>
                      <a:pt x="232656" y="582719"/>
                      <a:pt x="199120" y="532380"/>
                      <a:pt x="261412" y="628650"/>
                    </a:cubicBezTo>
                    <a:cubicBezTo>
                      <a:pt x="284532" y="664381"/>
                      <a:pt x="327715" y="699088"/>
                      <a:pt x="356662" y="723900"/>
                    </a:cubicBezTo>
                    <a:cubicBezTo>
                      <a:pt x="362456" y="728867"/>
                      <a:pt x="368967" y="733029"/>
                      <a:pt x="375712" y="736600"/>
                    </a:cubicBezTo>
                    <a:cubicBezTo>
                      <a:pt x="404993" y="752102"/>
                      <a:pt x="434160" y="767999"/>
                      <a:pt x="464612" y="781050"/>
                    </a:cubicBezTo>
                    <a:cubicBezTo>
                      <a:pt x="479429" y="787400"/>
                      <a:pt x="493769" y="795002"/>
                      <a:pt x="509062" y="800100"/>
                    </a:cubicBezTo>
                    <a:cubicBezTo>
                      <a:pt x="549370" y="813536"/>
                      <a:pt x="594465" y="822606"/>
                      <a:pt x="636062" y="831850"/>
                    </a:cubicBezTo>
                    <a:cubicBezTo>
                      <a:pt x="697445" y="825500"/>
                      <a:pt x="759197" y="822045"/>
                      <a:pt x="820212" y="812800"/>
                    </a:cubicBezTo>
                    <a:cubicBezTo>
                      <a:pt x="851737" y="808023"/>
                      <a:pt x="847779" y="794845"/>
                      <a:pt x="851962" y="768350"/>
                    </a:cubicBezTo>
                    <a:cubicBezTo>
                      <a:pt x="856631" y="738782"/>
                      <a:pt x="859993" y="709018"/>
                      <a:pt x="864662" y="679450"/>
                    </a:cubicBezTo>
                    <a:cubicBezTo>
                      <a:pt x="866345" y="668789"/>
                      <a:pt x="865292" y="656852"/>
                      <a:pt x="871012" y="647700"/>
                    </a:cubicBezTo>
                    <a:cubicBezTo>
                      <a:pt x="876621" y="638725"/>
                      <a:pt x="889381" y="636560"/>
                      <a:pt x="896412" y="628650"/>
                    </a:cubicBezTo>
                    <a:cubicBezTo>
                      <a:pt x="906553" y="617242"/>
                      <a:pt x="912277" y="602469"/>
                      <a:pt x="921812" y="590550"/>
                    </a:cubicBezTo>
                    <a:cubicBezTo>
                      <a:pt x="929292" y="581200"/>
                      <a:pt x="939420" y="574241"/>
                      <a:pt x="947212" y="565150"/>
                    </a:cubicBezTo>
                    <a:cubicBezTo>
                      <a:pt x="952179" y="559356"/>
                      <a:pt x="954842" y="551804"/>
                      <a:pt x="959912" y="546100"/>
                    </a:cubicBezTo>
                    <a:cubicBezTo>
                      <a:pt x="971844" y="532676"/>
                      <a:pt x="998012" y="508000"/>
                      <a:pt x="998012" y="508000"/>
                    </a:cubicBezTo>
                    <a:cubicBezTo>
                      <a:pt x="1000129" y="499533"/>
                      <a:pt x="1001602" y="490879"/>
                      <a:pt x="1004362" y="482600"/>
                    </a:cubicBezTo>
                    <a:cubicBezTo>
                      <a:pt x="1012470" y="458277"/>
                      <a:pt x="1018698" y="447579"/>
                      <a:pt x="1029762" y="425450"/>
                    </a:cubicBezTo>
                    <a:cubicBezTo>
                      <a:pt x="1027548" y="418807"/>
                      <a:pt x="1017134" y="376428"/>
                      <a:pt x="1004362" y="368300"/>
                    </a:cubicBezTo>
                    <a:cubicBezTo>
                      <a:pt x="938935" y="326665"/>
                      <a:pt x="962966" y="356002"/>
                      <a:pt x="902762" y="330200"/>
                    </a:cubicBezTo>
                    <a:cubicBezTo>
                      <a:pt x="814179" y="292236"/>
                      <a:pt x="906150" y="310115"/>
                      <a:pt x="801162" y="298450"/>
                    </a:cubicBezTo>
                    <a:cubicBezTo>
                      <a:pt x="691095" y="302683"/>
                      <a:pt x="580343" y="298173"/>
                      <a:pt x="470962" y="311150"/>
                    </a:cubicBezTo>
                    <a:cubicBezTo>
                      <a:pt x="452881" y="313295"/>
                      <a:pt x="442987" y="335147"/>
                      <a:pt x="426512" y="342900"/>
                    </a:cubicBezTo>
                    <a:cubicBezTo>
                      <a:pt x="406517" y="352310"/>
                      <a:pt x="384179" y="355600"/>
                      <a:pt x="363012" y="361950"/>
                    </a:cubicBezTo>
                    <a:cubicBezTo>
                      <a:pt x="350312" y="374650"/>
                      <a:pt x="339148" y="389099"/>
                      <a:pt x="324912" y="400050"/>
                    </a:cubicBezTo>
                    <a:cubicBezTo>
                      <a:pt x="311386" y="410455"/>
                      <a:pt x="293572" y="414525"/>
                      <a:pt x="280462" y="425450"/>
                    </a:cubicBezTo>
                    <a:cubicBezTo>
                      <a:pt x="267762" y="436033"/>
                      <a:pt x="259961" y="451436"/>
                      <a:pt x="248712" y="463550"/>
                    </a:cubicBezTo>
                    <a:cubicBezTo>
                      <a:pt x="232417" y="481098"/>
                      <a:pt x="197912" y="514350"/>
                      <a:pt x="197912" y="514350"/>
                    </a:cubicBezTo>
                    <a:cubicBezTo>
                      <a:pt x="200029" y="527050"/>
                      <a:pt x="198934" y="540729"/>
                      <a:pt x="204262" y="552450"/>
                    </a:cubicBezTo>
                    <a:cubicBezTo>
                      <a:pt x="215739" y="577699"/>
                      <a:pt x="228910" y="583698"/>
                      <a:pt x="248712" y="596900"/>
                    </a:cubicBezTo>
                    <a:cubicBezTo>
                      <a:pt x="252945" y="605367"/>
                      <a:pt x="255418" y="614974"/>
                      <a:pt x="261412" y="622300"/>
                    </a:cubicBezTo>
                    <a:cubicBezTo>
                      <a:pt x="274681" y="638517"/>
                      <a:pt x="305862" y="666750"/>
                      <a:pt x="305862" y="666750"/>
                    </a:cubicBezTo>
                    <a:cubicBezTo>
                      <a:pt x="307979" y="675217"/>
                      <a:pt x="308309" y="684344"/>
                      <a:pt x="312212" y="692150"/>
                    </a:cubicBezTo>
                    <a:cubicBezTo>
                      <a:pt x="316945" y="701616"/>
                      <a:pt x="325111" y="708938"/>
                      <a:pt x="331262" y="717550"/>
                    </a:cubicBezTo>
                    <a:cubicBezTo>
                      <a:pt x="335698" y="723760"/>
                      <a:pt x="339729" y="730250"/>
                      <a:pt x="343962" y="736600"/>
                    </a:cubicBezTo>
                    <a:cubicBezTo>
                      <a:pt x="348195" y="753533"/>
                      <a:pt x="353005" y="770333"/>
                      <a:pt x="356662" y="787400"/>
                    </a:cubicBezTo>
                    <a:cubicBezTo>
                      <a:pt x="380016" y="896386"/>
                      <a:pt x="349336" y="770795"/>
                      <a:pt x="369362" y="850900"/>
                    </a:cubicBezTo>
                    <a:cubicBezTo>
                      <a:pt x="365686" y="909723"/>
                      <a:pt x="381126" y="935600"/>
                      <a:pt x="350312" y="971550"/>
                    </a:cubicBezTo>
                    <a:cubicBezTo>
                      <a:pt x="342520" y="980641"/>
                      <a:pt x="335965" y="992345"/>
                      <a:pt x="324912" y="996950"/>
                    </a:cubicBezTo>
                    <a:cubicBezTo>
                      <a:pt x="309160" y="1003514"/>
                      <a:pt x="291045" y="1001183"/>
                      <a:pt x="274112" y="1003300"/>
                    </a:cubicBezTo>
                    <a:cubicBezTo>
                      <a:pt x="229662" y="994833"/>
                      <a:pt x="184217" y="990516"/>
                      <a:pt x="140762" y="977900"/>
                    </a:cubicBezTo>
                    <a:cubicBezTo>
                      <a:pt x="136820" y="976755"/>
                      <a:pt x="75544" y="948306"/>
                      <a:pt x="58212" y="933450"/>
                    </a:cubicBezTo>
                    <a:cubicBezTo>
                      <a:pt x="49121" y="925658"/>
                      <a:pt x="40604" y="917141"/>
                      <a:pt x="32812" y="908050"/>
                    </a:cubicBezTo>
                    <a:cubicBezTo>
                      <a:pt x="18545" y="891405"/>
                      <a:pt x="15843" y="878328"/>
                      <a:pt x="7412" y="857250"/>
                    </a:cubicBezTo>
                    <a:cubicBezTo>
                      <a:pt x="-802" y="783325"/>
                      <a:pt x="-8176" y="761501"/>
                      <a:pt x="20112" y="673100"/>
                    </a:cubicBezTo>
                    <a:cubicBezTo>
                      <a:pt x="24674" y="658845"/>
                      <a:pt x="39409" y="649652"/>
                      <a:pt x="51862" y="641350"/>
                    </a:cubicBezTo>
                    <a:cubicBezTo>
                      <a:pt x="84193" y="619796"/>
                      <a:pt x="117594" y="599145"/>
                      <a:pt x="153462" y="584200"/>
                    </a:cubicBezTo>
                    <a:cubicBezTo>
                      <a:pt x="178862" y="573617"/>
                      <a:pt x="203772" y="561770"/>
                      <a:pt x="229662" y="552450"/>
                    </a:cubicBezTo>
                    <a:cubicBezTo>
                      <a:pt x="287125" y="531763"/>
                      <a:pt x="335242" y="520754"/>
                      <a:pt x="394762" y="508000"/>
                    </a:cubicBezTo>
                    <a:cubicBezTo>
                      <a:pt x="426422" y="501216"/>
                      <a:pt x="457811" y="492340"/>
                      <a:pt x="490012" y="488950"/>
                    </a:cubicBezTo>
                    <a:cubicBezTo>
                      <a:pt x="538474" y="483849"/>
                      <a:pt x="587379" y="484717"/>
                      <a:pt x="636062" y="482600"/>
                    </a:cubicBezTo>
                    <a:lnTo>
                      <a:pt x="794812" y="495300"/>
                    </a:lnTo>
                    <a:cubicBezTo>
                      <a:pt x="805551" y="496374"/>
                      <a:pt x="815864" y="500224"/>
                      <a:pt x="826562" y="501650"/>
                    </a:cubicBezTo>
                    <a:cubicBezTo>
                      <a:pt x="847648" y="504461"/>
                      <a:pt x="868895" y="505883"/>
                      <a:pt x="890062" y="508000"/>
                    </a:cubicBezTo>
                    <a:cubicBezTo>
                      <a:pt x="908365" y="505712"/>
                      <a:pt x="948835" y="506377"/>
                      <a:pt x="966262" y="488950"/>
                    </a:cubicBezTo>
                    <a:cubicBezTo>
                      <a:pt x="974109" y="481103"/>
                      <a:pt x="981517" y="455885"/>
                      <a:pt x="985312" y="444500"/>
                    </a:cubicBezTo>
                    <a:cubicBezTo>
                      <a:pt x="978962" y="419100"/>
                      <a:pt x="978456" y="391469"/>
                      <a:pt x="966262" y="368300"/>
                    </a:cubicBezTo>
                    <a:cubicBezTo>
                      <a:pt x="956503" y="349757"/>
                      <a:pt x="939247" y="335473"/>
                      <a:pt x="921812" y="323850"/>
                    </a:cubicBezTo>
                    <a:cubicBezTo>
                      <a:pt x="896412" y="306917"/>
                      <a:pt x="869063" y="292593"/>
                      <a:pt x="845612" y="273050"/>
                    </a:cubicBezTo>
                    <a:cubicBezTo>
                      <a:pt x="832912" y="262467"/>
                      <a:pt x="821267" y="250470"/>
                      <a:pt x="807512" y="241300"/>
                    </a:cubicBezTo>
                    <a:cubicBezTo>
                      <a:pt x="795698" y="233424"/>
                      <a:pt x="781485" y="229724"/>
                      <a:pt x="769412" y="222250"/>
                    </a:cubicBezTo>
                    <a:cubicBezTo>
                      <a:pt x="701744" y="180360"/>
                      <a:pt x="630043" y="120760"/>
                      <a:pt x="553512" y="95250"/>
                    </a:cubicBezTo>
                    <a:cubicBezTo>
                      <a:pt x="528112" y="86783"/>
                      <a:pt x="502474" y="79000"/>
                      <a:pt x="477312" y="69850"/>
                    </a:cubicBezTo>
                    <a:cubicBezTo>
                      <a:pt x="455887" y="62059"/>
                      <a:pt x="435859" y="50252"/>
                      <a:pt x="413812" y="44450"/>
                    </a:cubicBezTo>
                    <a:cubicBezTo>
                      <a:pt x="395276" y="39572"/>
                      <a:pt x="375661" y="40633"/>
                      <a:pt x="356662" y="38100"/>
                    </a:cubicBezTo>
                    <a:cubicBezTo>
                      <a:pt x="343900" y="36398"/>
                      <a:pt x="331262" y="33867"/>
                      <a:pt x="318562" y="31750"/>
                    </a:cubicBezTo>
                    <a:cubicBezTo>
                      <a:pt x="303745" y="33867"/>
                      <a:pt x="287928" y="32343"/>
                      <a:pt x="274112" y="38100"/>
                    </a:cubicBezTo>
                    <a:cubicBezTo>
                      <a:pt x="248761" y="48663"/>
                      <a:pt x="234732" y="72410"/>
                      <a:pt x="223312" y="95250"/>
                    </a:cubicBezTo>
                    <a:cubicBezTo>
                      <a:pt x="209916" y="122042"/>
                      <a:pt x="206947" y="142085"/>
                      <a:pt x="197912" y="171450"/>
                    </a:cubicBezTo>
                    <a:cubicBezTo>
                      <a:pt x="173619" y="250402"/>
                      <a:pt x="196377" y="164889"/>
                      <a:pt x="172512" y="260350"/>
                    </a:cubicBezTo>
                    <a:cubicBezTo>
                      <a:pt x="188986" y="540410"/>
                      <a:pt x="164794" y="396507"/>
                      <a:pt x="197912" y="520700"/>
                    </a:cubicBezTo>
                    <a:cubicBezTo>
                      <a:pt x="202409" y="537565"/>
                      <a:pt x="203298" y="555652"/>
                      <a:pt x="210612" y="571500"/>
                    </a:cubicBezTo>
                    <a:cubicBezTo>
                      <a:pt x="216292" y="583806"/>
                      <a:pt x="226428" y="593666"/>
                      <a:pt x="236012" y="603250"/>
                    </a:cubicBezTo>
                    <a:cubicBezTo>
                      <a:pt x="252428" y="619666"/>
                      <a:pt x="301834" y="653081"/>
                      <a:pt x="318562" y="660400"/>
                    </a:cubicBezTo>
                    <a:cubicBezTo>
                      <a:pt x="440856" y="713904"/>
                      <a:pt x="452664" y="719172"/>
                      <a:pt x="566212" y="730250"/>
                    </a:cubicBezTo>
                    <a:cubicBezTo>
                      <a:pt x="621147" y="735610"/>
                      <a:pt x="731312" y="742950"/>
                      <a:pt x="731312" y="742950"/>
                    </a:cubicBezTo>
                    <a:cubicBezTo>
                      <a:pt x="796929" y="740833"/>
                      <a:pt x="869442" y="765960"/>
                      <a:pt x="928162" y="736600"/>
                    </a:cubicBezTo>
                    <a:cubicBezTo>
                      <a:pt x="956623" y="722369"/>
                      <a:pt x="923184" y="671086"/>
                      <a:pt x="934512" y="641350"/>
                    </a:cubicBezTo>
                    <a:cubicBezTo>
                      <a:pt x="941459" y="623114"/>
                      <a:pt x="963858" y="615607"/>
                      <a:pt x="978962" y="603250"/>
                    </a:cubicBezTo>
                    <a:cubicBezTo>
                      <a:pt x="1005392" y="581626"/>
                      <a:pt x="997057" y="586635"/>
                      <a:pt x="1023412" y="577850"/>
                    </a:cubicBezTo>
                    <a:cubicBezTo>
                      <a:pt x="1025529" y="588433"/>
                      <a:pt x="1029762" y="598807"/>
                      <a:pt x="1029762" y="609600"/>
                    </a:cubicBezTo>
                    <a:cubicBezTo>
                      <a:pt x="1029762" y="651984"/>
                      <a:pt x="1023545" y="679050"/>
                      <a:pt x="1010712" y="717550"/>
                    </a:cubicBezTo>
                    <a:cubicBezTo>
                      <a:pt x="999785" y="750331"/>
                      <a:pt x="987315" y="784729"/>
                      <a:pt x="966262" y="812800"/>
                    </a:cubicBezTo>
                    <a:cubicBezTo>
                      <a:pt x="957282" y="824774"/>
                      <a:pt x="945587" y="834482"/>
                      <a:pt x="934512" y="844550"/>
                    </a:cubicBezTo>
                    <a:cubicBezTo>
                      <a:pt x="910779" y="866126"/>
                      <a:pt x="892783" y="881289"/>
                      <a:pt x="864662" y="895350"/>
                    </a:cubicBezTo>
                    <a:cubicBezTo>
                      <a:pt x="849476" y="902943"/>
                      <a:pt x="830349" y="908904"/>
                      <a:pt x="813862" y="914400"/>
                    </a:cubicBezTo>
                    <a:cubicBezTo>
                      <a:pt x="794812" y="908050"/>
                      <a:pt x="775169" y="903260"/>
                      <a:pt x="756712" y="895350"/>
                    </a:cubicBezTo>
                    <a:cubicBezTo>
                      <a:pt x="728759" y="883370"/>
                      <a:pt x="713520" y="867115"/>
                      <a:pt x="693212" y="844550"/>
                    </a:cubicBezTo>
                    <a:cubicBezTo>
                      <a:pt x="664624" y="812786"/>
                      <a:pt x="639557" y="770418"/>
                      <a:pt x="617012" y="736600"/>
                    </a:cubicBezTo>
                    <a:cubicBezTo>
                      <a:pt x="608545" y="723900"/>
                      <a:pt x="597625" y="712529"/>
                      <a:pt x="591612" y="698500"/>
                    </a:cubicBezTo>
                    <a:lnTo>
                      <a:pt x="553512" y="609600"/>
                    </a:lnTo>
                    <a:cubicBezTo>
                      <a:pt x="549279" y="588433"/>
                      <a:pt x="545495" y="567172"/>
                      <a:pt x="540812" y="546100"/>
                    </a:cubicBezTo>
                    <a:cubicBezTo>
                      <a:pt x="537026" y="529061"/>
                      <a:pt x="528429" y="512752"/>
                      <a:pt x="528112" y="495300"/>
                    </a:cubicBezTo>
                    <a:cubicBezTo>
                      <a:pt x="526303" y="395811"/>
                      <a:pt x="528502" y="296177"/>
                      <a:pt x="534462" y="196850"/>
                    </a:cubicBezTo>
                    <a:cubicBezTo>
                      <a:pt x="535122" y="185847"/>
                      <a:pt x="561794" y="164935"/>
                      <a:pt x="566212" y="158750"/>
                    </a:cubicBezTo>
                    <a:cubicBezTo>
                      <a:pt x="571714" y="151047"/>
                      <a:pt x="574216" y="141569"/>
                      <a:pt x="578912" y="133350"/>
                    </a:cubicBezTo>
                    <a:cubicBezTo>
                      <a:pt x="583719" y="124937"/>
                      <a:pt x="606119" y="93443"/>
                      <a:pt x="610662" y="88900"/>
                    </a:cubicBezTo>
                    <a:cubicBezTo>
                      <a:pt x="618146" y="81416"/>
                      <a:pt x="627595" y="76200"/>
                      <a:pt x="636062" y="69850"/>
                    </a:cubicBezTo>
                    <a:cubicBezTo>
                      <a:pt x="640295" y="61383"/>
                      <a:pt x="642768" y="51776"/>
                      <a:pt x="648762" y="44450"/>
                    </a:cubicBezTo>
                    <a:cubicBezTo>
                      <a:pt x="662031" y="28233"/>
                      <a:pt x="693212" y="0"/>
                      <a:pt x="693212" y="0"/>
                    </a:cubicBezTo>
                    <a:cubicBezTo>
                      <a:pt x="714994" y="65346"/>
                      <a:pt x="705359" y="28102"/>
                      <a:pt x="686862" y="171450"/>
                    </a:cubicBezTo>
                    <a:cubicBezTo>
                      <a:pt x="683562" y="197022"/>
                      <a:pt x="673681" y="219305"/>
                      <a:pt x="661462" y="241300"/>
                    </a:cubicBezTo>
                    <a:cubicBezTo>
                      <a:pt x="655468" y="252089"/>
                      <a:pt x="649989" y="263308"/>
                      <a:pt x="642412" y="273050"/>
                    </a:cubicBezTo>
                    <a:cubicBezTo>
                      <a:pt x="629932" y="289095"/>
                      <a:pt x="592232" y="319840"/>
                      <a:pt x="578912" y="330200"/>
                    </a:cubicBezTo>
                    <a:cubicBezTo>
                      <a:pt x="494307" y="396004"/>
                      <a:pt x="638230" y="280132"/>
                      <a:pt x="534462" y="355600"/>
                    </a:cubicBezTo>
                    <a:cubicBezTo>
                      <a:pt x="518680" y="367078"/>
                      <a:pt x="503327" y="379434"/>
                      <a:pt x="490012" y="393700"/>
                    </a:cubicBezTo>
                    <a:cubicBezTo>
                      <a:pt x="473545" y="411343"/>
                      <a:pt x="462627" y="433785"/>
                      <a:pt x="445562" y="450850"/>
                    </a:cubicBezTo>
                    <a:cubicBezTo>
                      <a:pt x="437095" y="459317"/>
                      <a:pt x="427346" y="466671"/>
                      <a:pt x="420162" y="476250"/>
                    </a:cubicBezTo>
                    <a:cubicBezTo>
                      <a:pt x="405221" y="496172"/>
                      <a:pt x="411768" y="503694"/>
                      <a:pt x="394762" y="520700"/>
                    </a:cubicBezTo>
                    <a:cubicBezTo>
                      <a:pt x="387278" y="528184"/>
                      <a:pt x="376846" y="532266"/>
                      <a:pt x="369362" y="539750"/>
                    </a:cubicBezTo>
                    <a:cubicBezTo>
                      <a:pt x="336098" y="573014"/>
                      <a:pt x="383144" y="546721"/>
                      <a:pt x="331262" y="577850"/>
                    </a:cubicBezTo>
                    <a:cubicBezTo>
                      <a:pt x="319086" y="585155"/>
                      <a:pt x="304976" y="589024"/>
                      <a:pt x="293162" y="596900"/>
                    </a:cubicBezTo>
                    <a:cubicBezTo>
                      <a:pt x="285690" y="601881"/>
                      <a:pt x="281584" y="610969"/>
                      <a:pt x="274112" y="615950"/>
                    </a:cubicBezTo>
                    <a:cubicBezTo>
                      <a:pt x="262298" y="623826"/>
                      <a:pt x="248712" y="628650"/>
                      <a:pt x="236012" y="635000"/>
                    </a:cubicBezTo>
                    <a:cubicBezTo>
                      <a:pt x="227545" y="645583"/>
                      <a:pt x="219616" y="656620"/>
                      <a:pt x="210612" y="666750"/>
                    </a:cubicBezTo>
                    <a:cubicBezTo>
                      <a:pt x="169539" y="712957"/>
                      <a:pt x="198377" y="670364"/>
                      <a:pt x="153462" y="730250"/>
                    </a:cubicBezTo>
                    <a:cubicBezTo>
                      <a:pt x="94741" y="808545"/>
                      <a:pt x="152297" y="734655"/>
                      <a:pt x="115362" y="793750"/>
                    </a:cubicBezTo>
                    <a:cubicBezTo>
                      <a:pt x="109753" y="802725"/>
                      <a:pt x="101045" y="809684"/>
                      <a:pt x="96312" y="819150"/>
                    </a:cubicBezTo>
                    <a:cubicBezTo>
                      <a:pt x="85472" y="840830"/>
                      <a:pt x="69796" y="902816"/>
                      <a:pt x="51862" y="920750"/>
                    </a:cubicBezTo>
                    <a:lnTo>
                      <a:pt x="32812" y="939800"/>
                    </a:lnTo>
                    <a:cubicBezTo>
                      <a:pt x="24569" y="964530"/>
                      <a:pt x="31195" y="954117"/>
                      <a:pt x="13762" y="971550"/>
                    </a:cubicBezTo>
                  </a:path>
                </a:pathLst>
              </a:custGeom>
              <a:ln>
                <a:solidFill>
                  <a:srgbClr val="00B0F0"/>
                </a:solidFill>
                <a:headEnd type="none" w="med" len="med"/>
                <a:tailEnd type="none" w="med" len="med"/>
              </a:ln>
              <a:ex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it-IT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" name="Figura a mano libera 14">
              <a:extLst>
                <a:ext uri="{FF2B5EF4-FFF2-40B4-BE49-F238E27FC236}">
                  <a16:creationId xmlns:a16="http://schemas.microsoft.com/office/drawing/2014/main" id="{F3F95774-FE8B-45D8-B3F3-7E9DCDF4CF55}"/>
                </a:ext>
              </a:extLst>
            </p:cNvPr>
            <p:cNvSpPr/>
            <p:nvPr/>
          </p:nvSpPr>
          <p:spPr bwMode="auto">
            <a:xfrm rot="16200000">
              <a:off x="7591425" y="4419600"/>
              <a:ext cx="584200" cy="476250"/>
            </a:xfrm>
            <a:custGeom>
              <a:avLst/>
              <a:gdLst>
                <a:gd name="connsiteX0" fmla="*/ 134412 w 1029762"/>
                <a:gd name="connsiteY0" fmla="*/ 279400 h 1003300"/>
                <a:gd name="connsiteX1" fmla="*/ 166162 w 1029762"/>
                <a:gd name="connsiteY1" fmla="*/ 419100 h 1003300"/>
                <a:gd name="connsiteX2" fmla="*/ 178862 w 1029762"/>
                <a:gd name="connsiteY2" fmla="*/ 463550 h 1003300"/>
                <a:gd name="connsiteX3" fmla="*/ 197912 w 1029762"/>
                <a:gd name="connsiteY3" fmla="*/ 501650 h 1003300"/>
                <a:gd name="connsiteX4" fmla="*/ 261412 w 1029762"/>
                <a:gd name="connsiteY4" fmla="*/ 628650 h 1003300"/>
                <a:gd name="connsiteX5" fmla="*/ 356662 w 1029762"/>
                <a:gd name="connsiteY5" fmla="*/ 723900 h 1003300"/>
                <a:gd name="connsiteX6" fmla="*/ 375712 w 1029762"/>
                <a:gd name="connsiteY6" fmla="*/ 736600 h 1003300"/>
                <a:gd name="connsiteX7" fmla="*/ 464612 w 1029762"/>
                <a:gd name="connsiteY7" fmla="*/ 781050 h 1003300"/>
                <a:gd name="connsiteX8" fmla="*/ 509062 w 1029762"/>
                <a:gd name="connsiteY8" fmla="*/ 800100 h 1003300"/>
                <a:gd name="connsiteX9" fmla="*/ 636062 w 1029762"/>
                <a:gd name="connsiteY9" fmla="*/ 831850 h 1003300"/>
                <a:gd name="connsiteX10" fmla="*/ 820212 w 1029762"/>
                <a:gd name="connsiteY10" fmla="*/ 812800 h 1003300"/>
                <a:gd name="connsiteX11" fmla="*/ 851962 w 1029762"/>
                <a:gd name="connsiteY11" fmla="*/ 768350 h 1003300"/>
                <a:gd name="connsiteX12" fmla="*/ 864662 w 1029762"/>
                <a:gd name="connsiteY12" fmla="*/ 679450 h 1003300"/>
                <a:gd name="connsiteX13" fmla="*/ 871012 w 1029762"/>
                <a:gd name="connsiteY13" fmla="*/ 647700 h 1003300"/>
                <a:gd name="connsiteX14" fmla="*/ 896412 w 1029762"/>
                <a:gd name="connsiteY14" fmla="*/ 628650 h 1003300"/>
                <a:gd name="connsiteX15" fmla="*/ 921812 w 1029762"/>
                <a:gd name="connsiteY15" fmla="*/ 590550 h 1003300"/>
                <a:gd name="connsiteX16" fmla="*/ 947212 w 1029762"/>
                <a:gd name="connsiteY16" fmla="*/ 565150 h 1003300"/>
                <a:gd name="connsiteX17" fmla="*/ 959912 w 1029762"/>
                <a:gd name="connsiteY17" fmla="*/ 546100 h 1003300"/>
                <a:gd name="connsiteX18" fmla="*/ 998012 w 1029762"/>
                <a:gd name="connsiteY18" fmla="*/ 508000 h 1003300"/>
                <a:gd name="connsiteX19" fmla="*/ 1004362 w 1029762"/>
                <a:gd name="connsiteY19" fmla="*/ 482600 h 1003300"/>
                <a:gd name="connsiteX20" fmla="*/ 1029762 w 1029762"/>
                <a:gd name="connsiteY20" fmla="*/ 425450 h 1003300"/>
                <a:gd name="connsiteX21" fmla="*/ 1004362 w 1029762"/>
                <a:gd name="connsiteY21" fmla="*/ 368300 h 1003300"/>
                <a:gd name="connsiteX22" fmla="*/ 902762 w 1029762"/>
                <a:gd name="connsiteY22" fmla="*/ 330200 h 1003300"/>
                <a:gd name="connsiteX23" fmla="*/ 801162 w 1029762"/>
                <a:gd name="connsiteY23" fmla="*/ 298450 h 1003300"/>
                <a:gd name="connsiteX24" fmla="*/ 470962 w 1029762"/>
                <a:gd name="connsiteY24" fmla="*/ 311150 h 1003300"/>
                <a:gd name="connsiteX25" fmla="*/ 426512 w 1029762"/>
                <a:gd name="connsiteY25" fmla="*/ 342900 h 1003300"/>
                <a:gd name="connsiteX26" fmla="*/ 363012 w 1029762"/>
                <a:gd name="connsiteY26" fmla="*/ 361950 h 1003300"/>
                <a:gd name="connsiteX27" fmla="*/ 324912 w 1029762"/>
                <a:gd name="connsiteY27" fmla="*/ 400050 h 1003300"/>
                <a:gd name="connsiteX28" fmla="*/ 280462 w 1029762"/>
                <a:gd name="connsiteY28" fmla="*/ 425450 h 1003300"/>
                <a:gd name="connsiteX29" fmla="*/ 248712 w 1029762"/>
                <a:gd name="connsiteY29" fmla="*/ 463550 h 1003300"/>
                <a:gd name="connsiteX30" fmla="*/ 197912 w 1029762"/>
                <a:gd name="connsiteY30" fmla="*/ 514350 h 1003300"/>
                <a:gd name="connsiteX31" fmla="*/ 204262 w 1029762"/>
                <a:gd name="connsiteY31" fmla="*/ 552450 h 1003300"/>
                <a:gd name="connsiteX32" fmla="*/ 248712 w 1029762"/>
                <a:gd name="connsiteY32" fmla="*/ 596900 h 1003300"/>
                <a:gd name="connsiteX33" fmla="*/ 261412 w 1029762"/>
                <a:gd name="connsiteY33" fmla="*/ 622300 h 1003300"/>
                <a:gd name="connsiteX34" fmla="*/ 305862 w 1029762"/>
                <a:gd name="connsiteY34" fmla="*/ 666750 h 1003300"/>
                <a:gd name="connsiteX35" fmla="*/ 312212 w 1029762"/>
                <a:gd name="connsiteY35" fmla="*/ 692150 h 1003300"/>
                <a:gd name="connsiteX36" fmla="*/ 331262 w 1029762"/>
                <a:gd name="connsiteY36" fmla="*/ 717550 h 1003300"/>
                <a:gd name="connsiteX37" fmla="*/ 343962 w 1029762"/>
                <a:gd name="connsiteY37" fmla="*/ 736600 h 1003300"/>
                <a:gd name="connsiteX38" fmla="*/ 356662 w 1029762"/>
                <a:gd name="connsiteY38" fmla="*/ 787400 h 1003300"/>
                <a:gd name="connsiteX39" fmla="*/ 369362 w 1029762"/>
                <a:gd name="connsiteY39" fmla="*/ 850900 h 1003300"/>
                <a:gd name="connsiteX40" fmla="*/ 350312 w 1029762"/>
                <a:gd name="connsiteY40" fmla="*/ 971550 h 1003300"/>
                <a:gd name="connsiteX41" fmla="*/ 324912 w 1029762"/>
                <a:gd name="connsiteY41" fmla="*/ 996950 h 1003300"/>
                <a:gd name="connsiteX42" fmla="*/ 274112 w 1029762"/>
                <a:gd name="connsiteY42" fmla="*/ 1003300 h 1003300"/>
                <a:gd name="connsiteX43" fmla="*/ 140762 w 1029762"/>
                <a:gd name="connsiteY43" fmla="*/ 977900 h 1003300"/>
                <a:gd name="connsiteX44" fmla="*/ 58212 w 1029762"/>
                <a:gd name="connsiteY44" fmla="*/ 933450 h 1003300"/>
                <a:gd name="connsiteX45" fmla="*/ 32812 w 1029762"/>
                <a:gd name="connsiteY45" fmla="*/ 908050 h 1003300"/>
                <a:gd name="connsiteX46" fmla="*/ 7412 w 1029762"/>
                <a:gd name="connsiteY46" fmla="*/ 857250 h 1003300"/>
                <a:gd name="connsiteX47" fmla="*/ 20112 w 1029762"/>
                <a:gd name="connsiteY47" fmla="*/ 673100 h 1003300"/>
                <a:gd name="connsiteX48" fmla="*/ 51862 w 1029762"/>
                <a:gd name="connsiteY48" fmla="*/ 641350 h 1003300"/>
                <a:gd name="connsiteX49" fmla="*/ 153462 w 1029762"/>
                <a:gd name="connsiteY49" fmla="*/ 584200 h 1003300"/>
                <a:gd name="connsiteX50" fmla="*/ 229662 w 1029762"/>
                <a:gd name="connsiteY50" fmla="*/ 552450 h 1003300"/>
                <a:gd name="connsiteX51" fmla="*/ 394762 w 1029762"/>
                <a:gd name="connsiteY51" fmla="*/ 508000 h 1003300"/>
                <a:gd name="connsiteX52" fmla="*/ 490012 w 1029762"/>
                <a:gd name="connsiteY52" fmla="*/ 488950 h 1003300"/>
                <a:gd name="connsiteX53" fmla="*/ 636062 w 1029762"/>
                <a:gd name="connsiteY53" fmla="*/ 482600 h 1003300"/>
                <a:gd name="connsiteX54" fmla="*/ 794812 w 1029762"/>
                <a:gd name="connsiteY54" fmla="*/ 495300 h 1003300"/>
                <a:gd name="connsiteX55" fmla="*/ 826562 w 1029762"/>
                <a:gd name="connsiteY55" fmla="*/ 501650 h 1003300"/>
                <a:gd name="connsiteX56" fmla="*/ 890062 w 1029762"/>
                <a:gd name="connsiteY56" fmla="*/ 508000 h 1003300"/>
                <a:gd name="connsiteX57" fmla="*/ 966262 w 1029762"/>
                <a:gd name="connsiteY57" fmla="*/ 488950 h 1003300"/>
                <a:gd name="connsiteX58" fmla="*/ 985312 w 1029762"/>
                <a:gd name="connsiteY58" fmla="*/ 444500 h 1003300"/>
                <a:gd name="connsiteX59" fmla="*/ 966262 w 1029762"/>
                <a:gd name="connsiteY59" fmla="*/ 368300 h 1003300"/>
                <a:gd name="connsiteX60" fmla="*/ 921812 w 1029762"/>
                <a:gd name="connsiteY60" fmla="*/ 323850 h 1003300"/>
                <a:gd name="connsiteX61" fmla="*/ 845612 w 1029762"/>
                <a:gd name="connsiteY61" fmla="*/ 273050 h 1003300"/>
                <a:gd name="connsiteX62" fmla="*/ 807512 w 1029762"/>
                <a:gd name="connsiteY62" fmla="*/ 241300 h 1003300"/>
                <a:gd name="connsiteX63" fmla="*/ 769412 w 1029762"/>
                <a:gd name="connsiteY63" fmla="*/ 222250 h 1003300"/>
                <a:gd name="connsiteX64" fmla="*/ 553512 w 1029762"/>
                <a:gd name="connsiteY64" fmla="*/ 95250 h 1003300"/>
                <a:gd name="connsiteX65" fmla="*/ 477312 w 1029762"/>
                <a:gd name="connsiteY65" fmla="*/ 69850 h 1003300"/>
                <a:gd name="connsiteX66" fmla="*/ 413812 w 1029762"/>
                <a:gd name="connsiteY66" fmla="*/ 44450 h 1003300"/>
                <a:gd name="connsiteX67" fmla="*/ 356662 w 1029762"/>
                <a:gd name="connsiteY67" fmla="*/ 38100 h 1003300"/>
                <a:gd name="connsiteX68" fmla="*/ 318562 w 1029762"/>
                <a:gd name="connsiteY68" fmla="*/ 31750 h 1003300"/>
                <a:gd name="connsiteX69" fmla="*/ 274112 w 1029762"/>
                <a:gd name="connsiteY69" fmla="*/ 38100 h 1003300"/>
                <a:gd name="connsiteX70" fmla="*/ 223312 w 1029762"/>
                <a:gd name="connsiteY70" fmla="*/ 95250 h 1003300"/>
                <a:gd name="connsiteX71" fmla="*/ 197912 w 1029762"/>
                <a:gd name="connsiteY71" fmla="*/ 171450 h 1003300"/>
                <a:gd name="connsiteX72" fmla="*/ 172512 w 1029762"/>
                <a:gd name="connsiteY72" fmla="*/ 260350 h 1003300"/>
                <a:gd name="connsiteX73" fmla="*/ 197912 w 1029762"/>
                <a:gd name="connsiteY73" fmla="*/ 520700 h 1003300"/>
                <a:gd name="connsiteX74" fmla="*/ 210612 w 1029762"/>
                <a:gd name="connsiteY74" fmla="*/ 571500 h 1003300"/>
                <a:gd name="connsiteX75" fmla="*/ 236012 w 1029762"/>
                <a:gd name="connsiteY75" fmla="*/ 603250 h 1003300"/>
                <a:gd name="connsiteX76" fmla="*/ 318562 w 1029762"/>
                <a:gd name="connsiteY76" fmla="*/ 660400 h 1003300"/>
                <a:gd name="connsiteX77" fmla="*/ 566212 w 1029762"/>
                <a:gd name="connsiteY77" fmla="*/ 730250 h 1003300"/>
                <a:gd name="connsiteX78" fmla="*/ 731312 w 1029762"/>
                <a:gd name="connsiteY78" fmla="*/ 742950 h 1003300"/>
                <a:gd name="connsiteX79" fmla="*/ 928162 w 1029762"/>
                <a:gd name="connsiteY79" fmla="*/ 736600 h 1003300"/>
                <a:gd name="connsiteX80" fmla="*/ 934512 w 1029762"/>
                <a:gd name="connsiteY80" fmla="*/ 641350 h 1003300"/>
                <a:gd name="connsiteX81" fmla="*/ 978962 w 1029762"/>
                <a:gd name="connsiteY81" fmla="*/ 603250 h 1003300"/>
                <a:gd name="connsiteX82" fmla="*/ 1023412 w 1029762"/>
                <a:gd name="connsiteY82" fmla="*/ 577850 h 1003300"/>
                <a:gd name="connsiteX83" fmla="*/ 1029762 w 1029762"/>
                <a:gd name="connsiteY83" fmla="*/ 609600 h 1003300"/>
                <a:gd name="connsiteX84" fmla="*/ 1010712 w 1029762"/>
                <a:gd name="connsiteY84" fmla="*/ 717550 h 1003300"/>
                <a:gd name="connsiteX85" fmla="*/ 966262 w 1029762"/>
                <a:gd name="connsiteY85" fmla="*/ 812800 h 1003300"/>
                <a:gd name="connsiteX86" fmla="*/ 934512 w 1029762"/>
                <a:gd name="connsiteY86" fmla="*/ 844550 h 1003300"/>
                <a:gd name="connsiteX87" fmla="*/ 864662 w 1029762"/>
                <a:gd name="connsiteY87" fmla="*/ 895350 h 1003300"/>
                <a:gd name="connsiteX88" fmla="*/ 813862 w 1029762"/>
                <a:gd name="connsiteY88" fmla="*/ 914400 h 1003300"/>
                <a:gd name="connsiteX89" fmla="*/ 756712 w 1029762"/>
                <a:gd name="connsiteY89" fmla="*/ 895350 h 1003300"/>
                <a:gd name="connsiteX90" fmla="*/ 693212 w 1029762"/>
                <a:gd name="connsiteY90" fmla="*/ 844550 h 1003300"/>
                <a:gd name="connsiteX91" fmla="*/ 617012 w 1029762"/>
                <a:gd name="connsiteY91" fmla="*/ 736600 h 1003300"/>
                <a:gd name="connsiteX92" fmla="*/ 591612 w 1029762"/>
                <a:gd name="connsiteY92" fmla="*/ 698500 h 1003300"/>
                <a:gd name="connsiteX93" fmla="*/ 553512 w 1029762"/>
                <a:gd name="connsiteY93" fmla="*/ 609600 h 1003300"/>
                <a:gd name="connsiteX94" fmla="*/ 540812 w 1029762"/>
                <a:gd name="connsiteY94" fmla="*/ 546100 h 1003300"/>
                <a:gd name="connsiteX95" fmla="*/ 528112 w 1029762"/>
                <a:gd name="connsiteY95" fmla="*/ 495300 h 1003300"/>
                <a:gd name="connsiteX96" fmla="*/ 534462 w 1029762"/>
                <a:gd name="connsiteY96" fmla="*/ 196850 h 1003300"/>
                <a:gd name="connsiteX97" fmla="*/ 566212 w 1029762"/>
                <a:gd name="connsiteY97" fmla="*/ 158750 h 1003300"/>
                <a:gd name="connsiteX98" fmla="*/ 578912 w 1029762"/>
                <a:gd name="connsiteY98" fmla="*/ 133350 h 1003300"/>
                <a:gd name="connsiteX99" fmla="*/ 610662 w 1029762"/>
                <a:gd name="connsiteY99" fmla="*/ 88900 h 1003300"/>
                <a:gd name="connsiteX100" fmla="*/ 636062 w 1029762"/>
                <a:gd name="connsiteY100" fmla="*/ 69850 h 1003300"/>
                <a:gd name="connsiteX101" fmla="*/ 648762 w 1029762"/>
                <a:gd name="connsiteY101" fmla="*/ 44450 h 1003300"/>
                <a:gd name="connsiteX102" fmla="*/ 693212 w 1029762"/>
                <a:gd name="connsiteY102" fmla="*/ 0 h 1003300"/>
                <a:gd name="connsiteX103" fmla="*/ 686862 w 1029762"/>
                <a:gd name="connsiteY103" fmla="*/ 171450 h 1003300"/>
                <a:gd name="connsiteX104" fmla="*/ 661462 w 1029762"/>
                <a:gd name="connsiteY104" fmla="*/ 241300 h 1003300"/>
                <a:gd name="connsiteX105" fmla="*/ 642412 w 1029762"/>
                <a:gd name="connsiteY105" fmla="*/ 273050 h 1003300"/>
                <a:gd name="connsiteX106" fmla="*/ 578912 w 1029762"/>
                <a:gd name="connsiteY106" fmla="*/ 330200 h 1003300"/>
                <a:gd name="connsiteX107" fmla="*/ 534462 w 1029762"/>
                <a:gd name="connsiteY107" fmla="*/ 355600 h 1003300"/>
                <a:gd name="connsiteX108" fmla="*/ 490012 w 1029762"/>
                <a:gd name="connsiteY108" fmla="*/ 393700 h 1003300"/>
                <a:gd name="connsiteX109" fmla="*/ 445562 w 1029762"/>
                <a:gd name="connsiteY109" fmla="*/ 450850 h 1003300"/>
                <a:gd name="connsiteX110" fmla="*/ 420162 w 1029762"/>
                <a:gd name="connsiteY110" fmla="*/ 476250 h 1003300"/>
                <a:gd name="connsiteX111" fmla="*/ 394762 w 1029762"/>
                <a:gd name="connsiteY111" fmla="*/ 520700 h 1003300"/>
                <a:gd name="connsiteX112" fmla="*/ 369362 w 1029762"/>
                <a:gd name="connsiteY112" fmla="*/ 539750 h 1003300"/>
                <a:gd name="connsiteX113" fmla="*/ 331262 w 1029762"/>
                <a:gd name="connsiteY113" fmla="*/ 577850 h 1003300"/>
                <a:gd name="connsiteX114" fmla="*/ 293162 w 1029762"/>
                <a:gd name="connsiteY114" fmla="*/ 596900 h 1003300"/>
                <a:gd name="connsiteX115" fmla="*/ 274112 w 1029762"/>
                <a:gd name="connsiteY115" fmla="*/ 615950 h 1003300"/>
                <a:gd name="connsiteX116" fmla="*/ 236012 w 1029762"/>
                <a:gd name="connsiteY116" fmla="*/ 635000 h 1003300"/>
                <a:gd name="connsiteX117" fmla="*/ 210612 w 1029762"/>
                <a:gd name="connsiteY117" fmla="*/ 666750 h 1003300"/>
                <a:gd name="connsiteX118" fmla="*/ 153462 w 1029762"/>
                <a:gd name="connsiteY118" fmla="*/ 730250 h 1003300"/>
                <a:gd name="connsiteX119" fmla="*/ 115362 w 1029762"/>
                <a:gd name="connsiteY119" fmla="*/ 793750 h 1003300"/>
                <a:gd name="connsiteX120" fmla="*/ 96312 w 1029762"/>
                <a:gd name="connsiteY120" fmla="*/ 819150 h 1003300"/>
                <a:gd name="connsiteX121" fmla="*/ 51862 w 1029762"/>
                <a:gd name="connsiteY121" fmla="*/ 920750 h 1003300"/>
                <a:gd name="connsiteX122" fmla="*/ 32812 w 1029762"/>
                <a:gd name="connsiteY122" fmla="*/ 939800 h 1003300"/>
                <a:gd name="connsiteX123" fmla="*/ 13762 w 1029762"/>
                <a:gd name="connsiteY123" fmla="*/ 97155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029762" h="1003300">
                  <a:moveTo>
                    <a:pt x="134412" y="279400"/>
                  </a:moveTo>
                  <a:cubicBezTo>
                    <a:pt x="144995" y="325967"/>
                    <a:pt x="153043" y="373183"/>
                    <a:pt x="166162" y="419100"/>
                  </a:cubicBezTo>
                  <a:cubicBezTo>
                    <a:pt x="170395" y="433917"/>
                    <a:pt x="173330" y="449168"/>
                    <a:pt x="178862" y="463550"/>
                  </a:cubicBezTo>
                  <a:cubicBezTo>
                    <a:pt x="183959" y="476803"/>
                    <a:pt x="192319" y="488599"/>
                    <a:pt x="197912" y="501650"/>
                  </a:cubicBezTo>
                  <a:cubicBezTo>
                    <a:pt x="232656" y="582719"/>
                    <a:pt x="199120" y="532380"/>
                    <a:pt x="261412" y="628650"/>
                  </a:cubicBezTo>
                  <a:cubicBezTo>
                    <a:pt x="284532" y="664381"/>
                    <a:pt x="327715" y="699088"/>
                    <a:pt x="356662" y="723900"/>
                  </a:cubicBezTo>
                  <a:cubicBezTo>
                    <a:pt x="362456" y="728867"/>
                    <a:pt x="368967" y="733029"/>
                    <a:pt x="375712" y="736600"/>
                  </a:cubicBezTo>
                  <a:cubicBezTo>
                    <a:pt x="404993" y="752102"/>
                    <a:pt x="434160" y="767999"/>
                    <a:pt x="464612" y="781050"/>
                  </a:cubicBezTo>
                  <a:cubicBezTo>
                    <a:pt x="479429" y="787400"/>
                    <a:pt x="493769" y="795002"/>
                    <a:pt x="509062" y="800100"/>
                  </a:cubicBezTo>
                  <a:cubicBezTo>
                    <a:pt x="549370" y="813536"/>
                    <a:pt x="594465" y="822606"/>
                    <a:pt x="636062" y="831850"/>
                  </a:cubicBezTo>
                  <a:cubicBezTo>
                    <a:pt x="697445" y="825500"/>
                    <a:pt x="759197" y="822045"/>
                    <a:pt x="820212" y="812800"/>
                  </a:cubicBezTo>
                  <a:cubicBezTo>
                    <a:pt x="851737" y="808023"/>
                    <a:pt x="847779" y="794845"/>
                    <a:pt x="851962" y="768350"/>
                  </a:cubicBezTo>
                  <a:cubicBezTo>
                    <a:pt x="856631" y="738782"/>
                    <a:pt x="859993" y="709018"/>
                    <a:pt x="864662" y="679450"/>
                  </a:cubicBezTo>
                  <a:cubicBezTo>
                    <a:pt x="866345" y="668789"/>
                    <a:pt x="865292" y="656852"/>
                    <a:pt x="871012" y="647700"/>
                  </a:cubicBezTo>
                  <a:cubicBezTo>
                    <a:pt x="876621" y="638725"/>
                    <a:pt x="889381" y="636560"/>
                    <a:pt x="896412" y="628650"/>
                  </a:cubicBezTo>
                  <a:cubicBezTo>
                    <a:pt x="906553" y="617242"/>
                    <a:pt x="912277" y="602469"/>
                    <a:pt x="921812" y="590550"/>
                  </a:cubicBezTo>
                  <a:cubicBezTo>
                    <a:pt x="929292" y="581200"/>
                    <a:pt x="939420" y="574241"/>
                    <a:pt x="947212" y="565150"/>
                  </a:cubicBezTo>
                  <a:cubicBezTo>
                    <a:pt x="952179" y="559356"/>
                    <a:pt x="954842" y="551804"/>
                    <a:pt x="959912" y="546100"/>
                  </a:cubicBezTo>
                  <a:cubicBezTo>
                    <a:pt x="971844" y="532676"/>
                    <a:pt x="998012" y="508000"/>
                    <a:pt x="998012" y="508000"/>
                  </a:cubicBezTo>
                  <a:cubicBezTo>
                    <a:pt x="1000129" y="499533"/>
                    <a:pt x="1001602" y="490879"/>
                    <a:pt x="1004362" y="482600"/>
                  </a:cubicBezTo>
                  <a:cubicBezTo>
                    <a:pt x="1012470" y="458277"/>
                    <a:pt x="1018698" y="447579"/>
                    <a:pt x="1029762" y="425450"/>
                  </a:cubicBezTo>
                  <a:cubicBezTo>
                    <a:pt x="1027548" y="418807"/>
                    <a:pt x="1017134" y="376428"/>
                    <a:pt x="1004362" y="368300"/>
                  </a:cubicBezTo>
                  <a:cubicBezTo>
                    <a:pt x="938935" y="326665"/>
                    <a:pt x="962966" y="356002"/>
                    <a:pt x="902762" y="330200"/>
                  </a:cubicBezTo>
                  <a:cubicBezTo>
                    <a:pt x="814179" y="292236"/>
                    <a:pt x="906150" y="310115"/>
                    <a:pt x="801162" y="298450"/>
                  </a:cubicBezTo>
                  <a:cubicBezTo>
                    <a:pt x="691095" y="302683"/>
                    <a:pt x="580343" y="298173"/>
                    <a:pt x="470962" y="311150"/>
                  </a:cubicBezTo>
                  <a:cubicBezTo>
                    <a:pt x="452881" y="313295"/>
                    <a:pt x="442987" y="335147"/>
                    <a:pt x="426512" y="342900"/>
                  </a:cubicBezTo>
                  <a:cubicBezTo>
                    <a:pt x="406517" y="352310"/>
                    <a:pt x="384179" y="355600"/>
                    <a:pt x="363012" y="361950"/>
                  </a:cubicBezTo>
                  <a:cubicBezTo>
                    <a:pt x="350312" y="374650"/>
                    <a:pt x="339148" y="389099"/>
                    <a:pt x="324912" y="400050"/>
                  </a:cubicBezTo>
                  <a:cubicBezTo>
                    <a:pt x="311386" y="410455"/>
                    <a:pt x="293572" y="414525"/>
                    <a:pt x="280462" y="425450"/>
                  </a:cubicBezTo>
                  <a:cubicBezTo>
                    <a:pt x="267762" y="436033"/>
                    <a:pt x="259961" y="451436"/>
                    <a:pt x="248712" y="463550"/>
                  </a:cubicBezTo>
                  <a:cubicBezTo>
                    <a:pt x="232417" y="481098"/>
                    <a:pt x="197912" y="514350"/>
                    <a:pt x="197912" y="514350"/>
                  </a:cubicBezTo>
                  <a:cubicBezTo>
                    <a:pt x="200029" y="527050"/>
                    <a:pt x="198934" y="540729"/>
                    <a:pt x="204262" y="552450"/>
                  </a:cubicBezTo>
                  <a:cubicBezTo>
                    <a:pt x="215739" y="577699"/>
                    <a:pt x="228910" y="583698"/>
                    <a:pt x="248712" y="596900"/>
                  </a:cubicBezTo>
                  <a:cubicBezTo>
                    <a:pt x="252945" y="605367"/>
                    <a:pt x="255418" y="614974"/>
                    <a:pt x="261412" y="622300"/>
                  </a:cubicBezTo>
                  <a:cubicBezTo>
                    <a:pt x="274681" y="638517"/>
                    <a:pt x="305862" y="666750"/>
                    <a:pt x="305862" y="666750"/>
                  </a:cubicBezTo>
                  <a:cubicBezTo>
                    <a:pt x="307979" y="675217"/>
                    <a:pt x="308309" y="684344"/>
                    <a:pt x="312212" y="692150"/>
                  </a:cubicBezTo>
                  <a:cubicBezTo>
                    <a:pt x="316945" y="701616"/>
                    <a:pt x="325111" y="708938"/>
                    <a:pt x="331262" y="717550"/>
                  </a:cubicBezTo>
                  <a:cubicBezTo>
                    <a:pt x="335698" y="723760"/>
                    <a:pt x="339729" y="730250"/>
                    <a:pt x="343962" y="736600"/>
                  </a:cubicBezTo>
                  <a:cubicBezTo>
                    <a:pt x="348195" y="753533"/>
                    <a:pt x="353005" y="770333"/>
                    <a:pt x="356662" y="787400"/>
                  </a:cubicBezTo>
                  <a:cubicBezTo>
                    <a:pt x="380016" y="896386"/>
                    <a:pt x="349336" y="770795"/>
                    <a:pt x="369362" y="850900"/>
                  </a:cubicBezTo>
                  <a:cubicBezTo>
                    <a:pt x="365686" y="909723"/>
                    <a:pt x="381126" y="935600"/>
                    <a:pt x="350312" y="971550"/>
                  </a:cubicBezTo>
                  <a:cubicBezTo>
                    <a:pt x="342520" y="980641"/>
                    <a:pt x="335965" y="992345"/>
                    <a:pt x="324912" y="996950"/>
                  </a:cubicBezTo>
                  <a:cubicBezTo>
                    <a:pt x="309160" y="1003514"/>
                    <a:pt x="291045" y="1001183"/>
                    <a:pt x="274112" y="1003300"/>
                  </a:cubicBezTo>
                  <a:cubicBezTo>
                    <a:pt x="229662" y="994833"/>
                    <a:pt x="184217" y="990516"/>
                    <a:pt x="140762" y="977900"/>
                  </a:cubicBezTo>
                  <a:cubicBezTo>
                    <a:pt x="136820" y="976755"/>
                    <a:pt x="75544" y="948306"/>
                    <a:pt x="58212" y="933450"/>
                  </a:cubicBezTo>
                  <a:cubicBezTo>
                    <a:pt x="49121" y="925658"/>
                    <a:pt x="40604" y="917141"/>
                    <a:pt x="32812" y="908050"/>
                  </a:cubicBezTo>
                  <a:cubicBezTo>
                    <a:pt x="18545" y="891405"/>
                    <a:pt x="15843" y="878328"/>
                    <a:pt x="7412" y="857250"/>
                  </a:cubicBezTo>
                  <a:cubicBezTo>
                    <a:pt x="-802" y="783325"/>
                    <a:pt x="-8176" y="761501"/>
                    <a:pt x="20112" y="673100"/>
                  </a:cubicBezTo>
                  <a:cubicBezTo>
                    <a:pt x="24674" y="658845"/>
                    <a:pt x="39409" y="649652"/>
                    <a:pt x="51862" y="641350"/>
                  </a:cubicBezTo>
                  <a:cubicBezTo>
                    <a:pt x="84193" y="619796"/>
                    <a:pt x="117594" y="599145"/>
                    <a:pt x="153462" y="584200"/>
                  </a:cubicBezTo>
                  <a:cubicBezTo>
                    <a:pt x="178862" y="573617"/>
                    <a:pt x="203772" y="561770"/>
                    <a:pt x="229662" y="552450"/>
                  </a:cubicBezTo>
                  <a:cubicBezTo>
                    <a:pt x="287125" y="531763"/>
                    <a:pt x="335242" y="520754"/>
                    <a:pt x="394762" y="508000"/>
                  </a:cubicBezTo>
                  <a:cubicBezTo>
                    <a:pt x="426422" y="501216"/>
                    <a:pt x="457811" y="492340"/>
                    <a:pt x="490012" y="488950"/>
                  </a:cubicBezTo>
                  <a:cubicBezTo>
                    <a:pt x="538474" y="483849"/>
                    <a:pt x="587379" y="484717"/>
                    <a:pt x="636062" y="482600"/>
                  </a:cubicBezTo>
                  <a:lnTo>
                    <a:pt x="794812" y="495300"/>
                  </a:lnTo>
                  <a:cubicBezTo>
                    <a:pt x="805551" y="496374"/>
                    <a:pt x="815864" y="500224"/>
                    <a:pt x="826562" y="501650"/>
                  </a:cubicBezTo>
                  <a:cubicBezTo>
                    <a:pt x="847648" y="504461"/>
                    <a:pt x="868895" y="505883"/>
                    <a:pt x="890062" y="508000"/>
                  </a:cubicBezTo>
                  <a:cubicBezTo>
                    <a:pt x="908365" y="505712"/>
                    <a:pt x="948835" y="506377"/>
                    <a:pt x="966262" y="488950"/>
                  </a:cubicBezTo>
                  <a:cubicBezTo>
                    <a:pt x="974109" y="481103"/>
                    <a:pt x="981517" y="455885"/>
                    <a:pt x="985312" y="444500"/>
                  </a:cubicBezTo>
                  <a:cubicBezTo>
                    <a:pt x="978962" y="419100"/>
                    <a:pt x="978456" y="391469"/>
                    <a:pt x="966262" y="368300"/>
                  </a:cubicBezTo>
                  <a:cubicBezTo>
                    <a:pt x="956503" y="349757"/>
                    <a:pt x="939247" y="335473"/>
                    <a:pt x="921812" y="323850"/>
                  </a:cubicBezTo>
                  <a:cubicBezTo>
                    <a:pt x="896412" y="306917"/>
                    <a:pt x="869063" y="292593"/>
                    <a:pt x="845612" y="273050"/>
                  </a:cubicBezTo>
                  <a:cubicBezTo>
                    <a:pt x="832912" y="262467"/>
                    <a:pt x="821267" y="250470"/>
                    <a:pt x="807512" y="241300"/>
                  </a:cubicBezTo>
                  <a:cubicBezTo>
                    <a:pt x="795698" y="233424"/>
                    <a:pt x="781485" y="229724"/>
                    <a:pt x="769412" y="222250"/>
                  </a:cubicBezTo>
                  <a:cubicBezTo>
                    <a:pt x="701744" y="180360"/>
                    <a:pt x="630043" y="120760"/>
                    <a:pt x="553512" y="95250"/>
                  </a:cubicBezTo>
                  <a:cubicBezTo>
                    <a:pt x="528112" y="86783"/>
                    <a:pt x="502474" y="79000"/>
                    <a:pt x="477312" y="69850"/>
                  </a:cubicBezTo>
                  <a:cubicBezTo>
                    <a:pt x="455887" y="62059"/>
                    <a:pt x="435859" y="50252"/>
                    <a:pt x="413812" y="44450"/>
                  </a:cubicBezTo>
                  <a:cubicBezTo>
                    <a:pt x="395276" y="39572"/>
                    <a:pt x="375661" y="40633"/>
                    <a:pt x="356662" y="38100"/>
                  </a:cubicBezTo>
                  <a:cubicBezTo>
                    <a:pt x="343900" y="36398"/>
                    <a:pt x="331262" y="33867"/>
                    <a:pt x="318562" y="31750"/>
                  </a:cubicBezTo>
                  <a:cubicBezTo>
                    <a:pt x="303745" y="33867"/>
                    <a:pt x="287928" y="32343"/>
                    <a:pt x="274112" y="38100"/>
                  </a:cubicBezTo>
                  <a:cubicBezTo>
                    <a:pt x="248761" y="48663"/>
                    <a:pt x="234732" y="72410"/>
                    <a:pt x="223312" y="95250"/>
                  </a:cubicBezTo>
                  <a:cubicBezTo>
                    <a:pt x="209916" y="122042"/>
                    <a:pt x="206947" y="142085"/>
                    <a:pt x="197912" y="171450"/>
                  </a:cubicBezTo>
                  <a:cubicBezTo>
                    <a:pt x="173619" y="250402"/>
                    <a:pt x="196377" y="164889"/>
                    <a:pt x="172512" y="260350"/>
                  </a:cubicBezTo>
                  <a:cubicBezTo>
                    <a:pt x="188986" y="540410"/>
                    <a:pt x="164794" y="396507"/>
                    <a:pt x="197912" y="520700"/>
                  </a:cubicBezTo>
                  <a:cubicBezTo>
                    <a:pt x="202409" y="537565"/>
                    <a:pt x="203298" y="555652"/>
                    <a:pt x="210612" y="571500"/>
                  </a:cubicBezTo>
                  <a:cubicBezTo>
                    <a:pt x="216292" y="583806"/>
                    <a:pt x="226428" y="593666"/>
                    <a:pt x="236012" y="603250"/>
                  </a:cubicBezTo>
                  <a:cubicBezTo>
                    <a:pt x="252428" y="619666"/>
                    <a:pt x="301834" y="653081"/>
                    <a:pt x="318562" y="660400"/>
                  </a:cubicBezTo>
                  <a:cubicBezTo>
                    <a:pt x="440856" y="713904"/>
                    <a:pt x="452664" y="719172"/>
                    <a:pt x="566212" y="730250"/>
                  </a:cubicBezTo>
                  <a:cubicBezTo>
                    <a:pt x="621147" y="735610"/>
                    <a:pt x="731312" y="742950"/>
                    <a:pt x="731312" y="742950"/>
                  </a:cubicBezTo>
                  <a:cubicBezTo>
                    <a:pt x="796929" y="740833"/>
                    <a:pt x="869442" y="765960"/>
                    <a:pt x="928162" y="736600"/>
                  </a:cubicBezTo>
                  <a:cubicBezTo>
                    <a:pt x="956623" y="722369"/>
                    <a:pt x="923184" y="671086"/>
                    <a:pt x="934512" y="641350"/>
                  </a:cubicBezTo>
                  <a:cubicBezTo>
                    <a:pt x="941459" y="623114"/>
                    <a:pt x="963858" y="615607"/>
                    <a:pt x="978962" y="603250"/>
                  </a:cubicBezTo>
                  <a:cubicBezTo>
                    <a:pt x="1005392" y="581626"/>
                    <a:pt x="997057" y="586635"/>
                    <a:pt x="1023412" y="577850"/>
                  </a:cubicBezTo>
                  <a:cubicBezTo>
                    <a:pt x="1025529" y="588433"/>
                    <a:pt x="1029762" y="598807"/>
                    <a:pt x="1029762" y="609600"/>
                  </a:cubicBezTo>
                  <a:cubicBezTo>
                    <a:pt x="1029762" y="651984"/>
                    <a:pt x="1023545" y="679050"/>
                    <a:pt x="1010712" y="717550"/>
                  </a:cubicBezTo>
                  <a:cubicBezTo>
                    <a:pt x="999785" y="750331"/>
                    <a:pt x="987315" y="784729"/>
                    <a:pt x="966262" y="812800"/>
                  </a:cubicBezTo>
                  <a:cubicBezTo>
                    <a:pt x="957282" y="824774"/>
                    <a:pt x="945587" y="834482"/>
                    <a:pt x="934512" y="844550"/>
                  </a:cubicBezTo>
                  <a:cubicBezTo>
                    <a:pt x="910779" y="866126"/>
                    <a:pt x="892783" y="881289"/>
                    <a:pt x="864662" y="895350"/>
                  </a:cubicBezTo>
                  <a:cubicBezTo>
                    <a:pt x="849476" y="902943"/>
                    <a:pt x="830349" y="908904"/>
                    <a:pt x="813862" y="914400"/>
                  </a:cubicBezTo>
                  <a:cubicBezTo>
                    <a:pt x="794812" y="908050"/>
                    <a:pt x="775169" y="903260"/>
                    <a:pt x="756712" y="895350"/>
                  </a:cubicBezTo>
                  <a:cubicBezTo>
                    <a:pt x="728759" y="883370"/>
                    <a:pt x="713520" y="867115"/>
                    <a:pt x="693212" y="844550"/>
                  </a:cubicBezTo>
                  <a:cubicBezTo>
                    <a:pt x="664624" y="812786"/>
                    <a:pt x="639557" y="770418"/>
                    <a:pt x="617012" y="736600"/>
                  </a:cubicBezTo>
                  <a:cubicBezTo>
                    <a:pt x="608545" y="723900"/>
                    <a:pt x="597625" y="712529"/>
                    <a:pt x="591612" y="698500"/>
                  </a:cubicBezTo>
                  <a:lnTo>
                    <a:pt x="553512" y="609600"/>
                  </a:lnTo>
                  <a:cubicBezTo>
                    <a:pt x="549279" y="588433"/>
                    <a:pt x="545495" y="567172"/>
                    <a:pt x="540812" y="546100"/>
                  </a:cubicBezTo>
                  <a:cubicBezTo>
                    <a:pt x="537026" y="529061"/>
                    <a:pt x="528429" y="512752"/>
                    <a:pt x="528112" y="495300"/>
                  </a:cubicBezTo>
                  <a:cubicBezTo>
                    <a:pt x="526303" y="395811"/>
                    <a:pt x="528502" y="296177"/>
                    <a:pt x="534462" y="196850"/>
                  </a:cubicBezTo>
                  <a:cubicBezTo>
                    <a:pt x="535122" y="185847"/>
                    <a:pt x="561794" y="164935"/>
                    <a:pt x="566212" y="158750"/>
                  </a:cubicBezTo>
                  <a:cubicBezTo>
                    <a:pt x="571714" y="151047"/>
                    <a:pt x="574216" y="141569"/>
                    <a:pt x="578912" y="133350"/>
                  </a:cubicBezTo>
                  <a:cubicBezTo>
                    <a:pt x="583719" y="124937"/>
                    <a:pt x="606119" y="93443"/>
                    <a:pt x="610662" y="88900"/>
                  </a:cubicBezTo>
                  <a:cubicBezTo>
                    <a:pt x="618146" y="81416"/>
                    <a:pt x="627595" y="76200"/>
                    <a:pt x="636062" y="69850"/>
                  </a:cubicBezTo>
                  <a:cubicBezTo>
                    <a:pt x="640295" y="61383"/>
                    <a:pt x="642768" y="51776"/>
                    <a:pt x="648762" y="44450"/>
                  </a:cubicBezTo>
                  <a:cubicBezTo>
                    <a:pt x="662031" y="28233"/>
                    <a:pt x="693212" y="0"/>
                    <a:pt x="693212" y="0"/>
                  </a:cubicBezTo>
                  <a:cubicBezTo>
                    <a:pt x="714994" y="65346"/>
                    <a:pt x="705359" y="28102"/>
                    <a:pt x="686862" y="171450"/>
                  </a:cubicBezTo>
                  <a:cubicBezTo>
                    <a:pt x="683562" y="197022"/>
                    <a:pt x="673681" y="219305"/>
                    <a:pt x="661462" y="241300"/>
                  </a:cubicBezTo>
                  <a:cubicBezTo>
                    <a:pt x="655468" y="252089"/>
                    <a:pt x="649989" y="263308"/>
                    <a:pt x="642412" y="273050"/>
                  </a:cubicBezTo>
                  <a:cubicBezTo>
                    <a:pt x="629932" y="289095"/>
                    <a:pt x="592232" y="319840"/>
                    <a:pt x="578912" y="330200"/>
                  </a:cubicBezTo>
                  <a:cubicBezTo>
                    <a:pt x="494307" y="396004"/>
                    <a:pt x="638230" y="280132"/>
                    <a:pt x="534462" y="355600"/>
                  </a:cubicBezTo>
                  <a:cubicBezTo>
                    <a:pt x="518680" y="367078"/>
                    <a:pt x="503327" y="379434"/>
                    <a:pt x="490012" y="393700"/>
                  </a:cubicBezTo>
                  <a:cubicBezTo>
                    <a:pt x="473545" y="411343"/>
                    <a:pt x="462627" y="433785"/>
                    <a:pt x="445562" y="450850"/>
                  </a:cubicBezTo>
                  <a:cubicBezTo>
                    <a:pt x="437095" y="459317"/>
                    <a:pt x="427346" y="466671"/>
                    <a:pt x="420162" y="476250"/>
                  </a:cubicBezTo>
                  <a:cubicBezTo>
                    <a:pt x="405221" y="496172"/>
                    <a:pt x="411768" y="503694"/>
                    <a:pt x="394762" y="520700"/>
                  </a:cubicBezTo>
                  <a:cubicBezTo>
                    <a:pt x="387278" y="528184"/>
                    <a:pt x="376846" y="532266"/>
                    <a:pt x="369362" y="539750"/>
                  </a:cubicBezTo>
                  <a:cubicBezTo>
                    <a:pt x="336098" y="573014"/>
                    <a:pt x="383144" y="546721"/>
                    <a:pt x="331262" y="577850"/>
                  </a:cubicBezTo>
                  <a:cubicBezTo>
                    <a:pt x="319086" y="585155"/>
                    <a:pt x="304976" y="589024"/>
                    <a:pt x="293162" y="596900"/>
                  </a:cubicBezTo>
                  <a:cubicBezTo>
                    <a:pt x="285690" y="601881"/>
                    <a:pt x="281584" y="610969"/>
                    <a:pt x="274112" y="615950"/>
                  </a:cubicBezTo>
                  <a:cubicBezTo>
                    <a:pt x="262298" y="623826"/>
                    <a:pt x="248712" y="628650"/>
                    <a:pt x="236012" y="635000"/>
                  </a:cubicBezTo>
                  <a:cubicBezTo>
                    <a:pt x="227545" y="645583"/>
                    <a:pt x="219616" y="656620"/>
                    <a:pt x="210612" y="666750"/>
                  </a:cubicBezTo>
                  <a:cubicBezTo>
                    <a:pt x="169539" y="712957"/>
                    <a:pt x="198377" y="670364"/>
                    <a:pt x="153462" y="730250"/>
                  </a:cubicBezTo>
                  <a:cubicBezTo>
                    <a:pt x="94741" y="808545"/>
                    <a:pt x="152297" y="734655"/>
                    <a:pt x="115362" y="793750"/>
                  </a:cubicBezTo>
                  <a:cubicBezTo>
                    <a:pt x="109753" y="802725"/>
                    <a:pt x="101045" y="809684"/>
                    <a:pt x="96312" y="819150"/>
                  </a:cubicBezTo>
                  <a:cubicBezTo>
                    <a:pt x="85472" y="840830"/>
                    <a:pt x="69796" y="902816"/>
                    <a:pt x="51862" y="920750"/>
                  </a:cubicBezTo>
                  <a:lnTo>
                    <a:pt x="32812" y="939800"/>
                  </a:lnTo>
                  <a:cubicBezTo>
                    <a:pt x="24569" y="964530"/>
                    <a:pt x="31195" y="954117"/>
                    <a:pt x="13762" y="971550"/>
                  </a:cubicBezTo>
                </a:path>
              </a:pathLst>
            </a:custGeom>
            <a:ln>
              <a:solidFill>
                <a:srgbClr val="00B050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it-IT" sz="2000">
                <a:solidFill>
                  <a:srgbClr val="000000"/>
                </a:solidFill>
              </a:endParaRPr>
            </a:p>
          </p:txBody>
        </p:sp>
        <p:sp>
          <p:nvSpPr>
            <p:cNvPr id="22" name="Figura a mano libera 14">
              <a:extLst>
                <a:ext uri="{FF2B5EF4-FFF2-40B4-BE49-F238E27FC236}">
                  <a16:creationId xmlns:a16="http://schemas.microsoft.com/office/drawing/2014/main" id="{B6B49F8F-1802-4437-BF1B-71AFA625821B}"/>
                </a:ext>
              </a:extLst>
            </p:cNvPr>
            <p:cNvSpPr/>
            <p:nvPr/>
          </p:nvSpPr>
          <p:spPr bwMode="auto">
            <a:xfrm rot="16200000">
              <a:off x="8442193" y="4419599"/>
              <a:ext cx="584200" cy="476250"/>
            </a:xfrm>
            <a:custGeom>
              <a:avLst/>
              <a:gdLst>
                <a:gd name="connsiteX0" fmla="*/ 134412 w 1029762"/>
                <a:gd name="connsiteY0" fmla="*/ 279400 h 1003300"/>
                <a:gd name="connsiteX1" fmla="*/ 166162 w 1029762"/>
                <a:gd name="connsiteY1" fmla="*/ 419100 h 1003300"/>
                <a:gd name="connsiteX2" fmla="*/ 178862 w 1029762"/>
                <a:gd name="connsiteY2" fmla="*/ 463550 h 1003300"/>
                <a:gd name="connsiteX3" fmla="*/ 197912 w 1029762"/>
                <a:gd name="connsiteY3" fmla="*/ 501650 h 1003300"/>
                <a:gd name="connsiteX4" fmla="*/ 261412 w 1029762"/>
                <a:gd name="connsiteY4" fmla="*/ 628650 h 1003300"/>
                <a:gd name="connsiteX5" fmla="*/ 356662 w 1029762"/>
                <a:gd name="connsiteY5" fmla="*/ 723900 h 1003300"/>
                <a:gd name="connsiteX6" fmla="*/ 375712 w 1029762"/>
                <a:gd name="connsiteY6" fmla="*/ 736600 h 1003300"/>
                <a:gd name="connsiteX7" fmla="*/ 464612 w 1029762"/>
                <a:gd name="connsiteY7" fmla="*/ 781050 h 1003300"/>
                <a:gd name="connsiteX8" fmla="*/ 509062 w 1029762"/>
                <a:gd name="connsiteY8" fmla="*/ 800100 h 1003300"/>
                <a:gd name="connsiteX9" fmla="*/ 636062 w 1029762"/>
                <a:gd name="connsiteY9" fmla="*/ 831850 h 1003300"/>
                <a:gd name="connsiteX10" fmla="*/ 820212 w 1029762"/>
                <a:gd name="connsiteY10" fmla="*/ 812800 h 1003300"/>
                <a:gd name="connsiteX11" fmla="*/ 851962 w 1029762"/>
                <a:gd name="connsiteY11" fmla="*/ 768350 h 1003300"/>
                <a:gd name="connsiteX12" fmla="*/ 864662 w 1029762"/>
                <a:gd name="connsiteY12" fmla="*/ 679450 h 1003300"/>
                <a:gd name="connsiteX13" fmla="*/ 871012 w 1029762"/>
                <a:gd name="connsiteY13" fmla="*/ 647700 h 1003300"/>
                <a:gd name="connsiteX14" fmla="*/ 896412 w 1029762"/>
                <a:gd name="connsiteY14" fmla="*/ 628650 h 1003300"/>
                <a:gd name="connsiteX15" fmla="*/ 921812 w 1029762"/>
                <a:gd name="connsiteY15" fmla="*/ 590550 h 1003300"/>
                <a:gd name="connsiteX16" fmla="*/ 947212 w 1029762"/>
                <a:gd name="connsiteY16" fmla="*/ 565150 h 1003300"/>
                <a:gd name="connsiteX17" fmla="*/ 959912 w 1029762"/>
                <a:gd name="connsiteY17" fmla="*/ 546100 h 1003300"/>
                <a:gd name="connsiteX18" fmla="*/ 998012 w 1029762"/>
                <a:gd name="connsiteY18" fmla="*/ 508000 h 1003300"/>
                <a:gd name="connsiteX19" fmla="*/ 1004362 w 1029762"/>
                <a:gd name="connsiteY19" fmla="*/ 482600 h 1003300"/>
                <a:gd name="connsiteX20" fmla="*/ 1029762 w 1029762"/>
                <a:gd name="connsiteY20" fmla="*/ 425450 h 1003300"/>
                <a:gd name="connsiteX21" fmla="*/ 1004362 w 1029762"/>
                <a:gd name="connsiteY21" fmla="*/ 368300 h 1003300"/>
                <a:gd name="connsiteX22" fmla="*/ 902762 w 1029762"/>
                <a:gd name="connsiteY22" fmla="*/ 330200 h 1003300"/>
                <a:gd name="connsiteX23" fmla="*/ 801162 w 1029762"/>
                <a:gd name="connsiteY23" fmla="*/ 298450 h 1003300"/>
                <a:gd name="connsiteX24" fmla="*/ 470962 w 1029762"/>
                <a:gd name="connsiteY24" fmla="*/ 311150 h 1003300"/>
                <a:gd name="connsiteX25" fmla="*/ 426512 w 1029762"/>
                <a:gd name="connsiteY25" fmla="*/ 342900 h 1003300"/>
                <a:gd name="connsiteX26" fmla="*/ 363012 w 1029762"/>
                <a:gd name="connsiteY26" fmla="*/ 361950 h 1003300"/>
                <a:gd name="connsiteX27" fmla="*/ 324912 w 1029762"/>
                <a:gd name="connsiteY27" fmla="*/ 400050 h 1003300"/>
                <a:gd name="connsiteX28" fmla="*/ 280462 w 1029762"/>
                <a:gd name="connsiteY28" fmla="*/ 425450 h 1003300"/>
                <a:gd name="connsiteX29" fmla="*/ 248712 w 1029762"/>
                <a:gd name="connsiteY29" fmla="*/ 463550 h 1003300"/>
                <a:gd name="connsiteX30" fmla="*/ 197912 w 1029762"/>
                <a:gd name="connsiteY30" fmla="*/ 514350 h 1003300"/>
                <a:gd name="connsiteX31" fmla="*/ 204262 w 1029762"/>
                <a:gd name="connsiteY31" fmla="*/ 552450 h 1003300"/>
                <a:gd name="connsiteX32" fmla="*/ 248712 w 1029762"/>
                <a:gd name="connsiteY32" fmla="*/ 596900 h 1003300"/>
                <a:gd name="connsiteX33" fmla="*/ 261412 w 1029762"/>
                <a:gd name="connsiteY33" fmla="*/ 622300 h 1003300"/>
                <a:gd name="connsiteX34" fmla="*/ 305862 w 1029762"/>
                <a:gd name="connsiteY34" fmla="*/ 666750 h 1003300"/>
                <a:gd name="connsiteX35" fmla="*/ 312212 w 1029762"/>
                <a:gd name="connsiteY35" fmla="*/ 692150 h 1003300"/>
                <a:gd name="connsiteX36" fmla="*/ 331262 w 1029762"/>
                <a:gd name="connsiteY36" fmla="*/ 717550 h 1003300"/>
                <a:gd name="connsiteX37" fmla="*/ 343962 w 1029762"/>
                <a:gd name="connsiteY37" fmla="*/ 736600 h 1003300"/>
                <a:gd name="connsiteX38" fmla="*/ 356662 w 1029762"/>
                <a:gd name="connsiteY38" fmla="*/ 787400 h 1003300"/>
                <a:gd name="connsiteX39" fmla="*/ 369362 w 1029762"/>
                <a:gd name="connsiteY39" fmla="*/ 850900 h 1003300"/>
                <a:gd name="connsiteX40" fmla="*/ 350312 w 1029762"/>
                <a:gd name="connsiteY40" fmla="*/ 971550 h 1003300"/>
                <a:gd name="connsiteX41" fmla="*/ 324912 w 1029762"/>
                <a:gd name="connsiteY41" fmla="*/ 996950 h 1003300"/>
                <a:gd name="connsiteX42" fmla="*/ 274112 w 1029762"/>
                <a:gd name="connsiteY42" fmla="*/ 1003300 h 1003300"/>
                <a:gd name="connsiteX43" fmla="*/ 140762 w 1029762"/>
                <a:gd name="connsiteY43" fmla="*/ 977900 h 1003300"/>
                <a:gd name="connsiteX44" fmla="*/ 58212 w 1029762"/>
                <a:gd name="connsiteY44" fmla="*/ 933450 h 1003300"/>
                <a:gd name="connsiteX45" fmla="*/ 32812 w 1029762"/>
                <a:gd name="connsiteY45" fmla="*/ 908050 h 1003300"/>
                <a:gd name="connsiteX46" fmla="*/ 7412 w 1029762"/>
                <a:gd name="connsiteY46" fmla="*/ 857250 h 1003300"/>
                <a:gd name="connsiteX47" fmla="*/ 20112 w 1029762"/>
                <a:gd name="connsiteY47" fmla="*/ 673100 h 1003300"/>
                <a:gd name="connsiteX48" fmla="*/ 51862 w 1029762"/>
                <a:gd name="connsiteY48" fmla="*/ 641350 h 1003300"/>
                <a:gd name="connsiteX49" fmla="*/ 153462 w 1029762"/>
                <a:gd name="connsiteY49" fmla="*/ 584200 h 1003300"/>
                <a:gd name="connsiteX50" fmla="*/ 229662 w 1029762"/>
                <a:gd name="connsiteY50" fmla="*/ 552450 h 1003300"/>
                <a:gd name="connsiteX51" fmla="*/ 394762 w 1029762"/>
                <a:gd name="connsiteY51" fmla="*/ 508000 h 1003300"/>
                <a:gd name="connsiteX52" fmla="*/ 490012 w 1029762"/>
                <a:gd name="connsiteY52" fmla="*/ 488950 h 1003300"/>
                <a:gd name="connsiteX53" fmla="*/ 636062 w 1029762"/>
                <a:gd name="connsiteY53" fmla="*/ 482600 h 1003300"/>
                <a:gd name="connsiteX54" fmla="*/ 794812 w 1029762"/>
                <a:gd name="connsiteY54" fmla="*/ 495300 h 1003300"/>
                <a:gd name="connsiteX55" fmla="*/ 826562 w 1029762"/>
                <a:gd name="connsiteY55" fmla="*/ 501650 h 1003300"/>
                <a:gd name="connsiteX56" fmla="*/ 890062 w 1029762"/>
                <a:gd name="connsiteY56" fmla="*/ 508000 h 1003300"/>
                <a:gd name="connsiteX57" fmla="*/ 966262 w 1029762"/>
                <a:gd name="connsiteY57" fmla="*/ 488950 h 1003300"/>
                <a:gd name="connsiteX58" fmla="*/ 985312 w 1029762"/>
                <a:gd name="connsiteY58" fmla="*/ 444500 h 1003300"/>
                <a:gd name="connsiteX59" fmla="*/ 966262 w 1029762"/>
                <a:gd name="connsiteY59" fmla="*/ 368300 h 1003300"/>
                <a:gd name="connsiteX60" fmla="*/ 921812 w 1029762"/>
                <a:gd name="connsiteY60" fmla="*/ 323850 h 1003300"/>
                <a:gd name="connsiteX61" fmla="*/ 845612 w 1029762"/>
                <a:gd name="connsiteY61" fmla="*/ 273050 h 1003300"/>
                <a:gd name="connsiteX62" fmla="*/ 807512 w 1029762"/>
                <a:gd name="connsiteY62" fmla="*/ 241300 h 1003300"/>
                <a:gd name="connsiteX63" fmla="*/ 769412 w 1029762"/>
                <a:gd name="connsiteY63" fmla="*/ 222250 h 1003300"/>
                <a:gd name="connsiteX64" fmla="*/ 553512 w 1029762"/>
                <a:gd name="connsiteY64" fmla="*/ 95250 h 1003300"/>
                <a:gd name="connsiteX65" fmla="*/ 477312 w 1029762"/>
                <a:gd name="connsiteY65" fmla="*/ 69850 h 1003300"/>
                <a:gd name="connsiteX66" fmla="*/ 413812 w 1029762"/>
                <a:gd name="connsiteY66" fmla="*/ 44450 h 1003300"/>
                <a:gd name="connsiteX67" fmla="*/ 356662 w 1029762"/>
                <a:gd name="connsiteY67" fmla="*/ 38100 h 1003300"/>
                <a:gd name="connsiteX68" fmla="*/ 318562 w 1029762"/>
                <a:gd name="connsiteY68" fmla="*/ 31750 h 1003300"/>
                <a:gd name="connsiteX69" fmla="*/ 274112 w 1029762"/>
                <a:gd name="connsiteY69" fmla="*/ 38100 h 1003300"/>
                <a:gd name="connsiteX70" fmla="*/ 223312 w 1029762"/>
                <a:gd name="connsiteY70" fmla="*/ 95250 h 1003300"/>
                <a:gd name="connsiteX71" fmla="*/ 197912 w 1029762"/>
                <a:gd name="connsiteY71" fmla="*/ 171450 h 1003300"/>
                <a:gd name="connsiteX72" fmla="*/ 172512 w 1029762"/>
                <a:gd name="connsiteY72" fmla="*/ 260350 h 1003300"/>
                <a:gd name="connsiteX73" fmla="*/ 197912 w 1029762"/>
                <a:gd name="connsiteY73" fmla="*/ 520700 h 1003300"/>
                <a:gd name="connsiteX74" fmla="*/ 210612 w 1029762"/>
                <a:gd name="connsiteY74" fmla="*/ 571500 h 1003300"/>
                <a:gd name="connsiteX75" fmla="*/ 236012 w 1029762"/>
                <a:gd name="connsiteY75" fmla="*/ 603250 h 1003300"/>
                <a:gd name="connsiteX76" fmla="*/ 318562 w 1029762"/>
                <a:gd name="connsiteY76" fmla="*/ 660400 h 1003300"/>
                <a:gd name="connsiteX77" fmla="*/ 566212 w 1029762"/>
                <a:gd name="connsiteY77" fmla="*/ 730250 h 1003300"/>
                <a:gd name="connsiteX78" fmla="*/ 731312 w 1029762"/>
                <a:gd name="connsiteY78" fmla="*/ 742950 h 1003300"/>
                <a:gd name="connsiteX79" fmla="*/ 928162 w 1029762"/>
                <a:gd name="connsiteY79" fmla="*/ 736600 h 1003300"/>
                <a:gd name="connsiteX80" fmla="*/ 934512 w 1029762"/>
                <a:gd name="connsiteY80" fmla="*/ 641350 h 1003300"/>
                <a:gd name="connsiteX81" fmla="*/ 978962 w 1029762"/>
                <a:gd name="connsiteY81" fmla="*/ 603250 h 1003300"/>
                <a:gd name="connsiteX82" fmla="*/ 1023412 w 1029762"/>
                <a:gd name="connsiteY82" fmla="*/ 577850 h 1003300"/>
                <a:gd name="connsiteX83" fmla="*/ 1029762 w 1029762"/>
                <a:gd name="connsiteY83" fmla="*/ 609600 h 1003300"/>
                <a:gd name="connsiteX84" fmla="*/ 1010712 w 1029762"/>
                <a:gd name="connsiteY84" fmla="*/ 717550 h 1003300"/>
                <a:gd name="connsiteX85" fmla="*/ 966262 w 1029762"/>
                <a:gd name="connsiteY85" fmla="*/ 812800 h 1003300"/>
                <a:gd name="connsiteX86" fmla="*/ 934512 w 1029762"/>
                <a:gd name="connsiteY86" fmla="*/ 844550 h 1003300"/>
                <a:gd name="connsiteX87" fmla="*/ 864662 w 1029762"/>
                <a:gd name="connsiteY87" fmla="*/ 895350 h 1003300"/>
                <a:gd name="connsiteX88" fmla="*/ 813862 w 1029762"/>
                <a:gd name="connsiteY88" fmla="*/ 914400 h 1003300"/>
                <a:gd name="connsiteX89" fmla="*/ 756712 w 1029762"/>
                <a:gd name="connsiteY89" fmla="*/ 895350 h 1003300"/>
                <a:gd name="connsiteX90" fmla="*/ 693212 w 1029762"/>
                <a:gd name="connsiteY90" fmla="*/ 844550 h 1003300"/>
                <a:gd name="connsiteX91" fmla="*/ 617012 w 1029762"/>
                <a:gd name="connsiteY91" fmla="*/ 736600 h 1003300"/>
                <a:gd name="connsiteX92" fmla="*/ 591612 w 1029762"/>
                <a:gd name="connsiteY92" fmla="*/ 698500 h 1003300"/>
                <a:gd name="connsiteX93" fmla="*/ 553512 w 1029762"/>
                <a:gd name="connsiteY93" fmla="*/ 609600 h 1003300"/>
                <a:gd name="connsiteX94" fmla="*/ 540812 w 1029762"/>
                <a:gd name="connsiteY94" fmla="*/ 546100 h 1003300"/>
                <a:gd name="connsiteX95" fmla="*/ 528112 w 1029762"/>
                <a:gd name="connsiteY95" fmla="*/ 495300 h 1003300"/>
                <a:gd name="connsiteX96" fmla="*/ 534462 w 1029762"/>
                <a:gd name="connsiteY96" fmla="*/ 196850 h 1003300"/>
                <a:gd name="connsiteX97" fmla="*/ 566212 w 1029762"/>
                <a:gd name="connsiteY97" fmla="*/ 158750 h 1003300"/>
                <a:gd name="connsiteX98" fmla="*/ 578912 w 1029762"/>
                <a:gd name="connsiteY98" fmla="*/ 133350 h 1003300"/>
                <a:gd name="connsiteX99" fmla="*/ 610662 w 1029762"/>
                <a:gd name="connsiteY99" fmla="*/ 88900 h 1003300"/>
                <a:gd name="connsiteX100" fmla="*/ 636062 w 1029762"/>
                <a:gd name="connsiteY100" fmla="*/ 69850 h 1003300"/>
                <a:gd name="connsiteX101" fmla="*/ 648762 w 1029762"/>
                <a:gd name="connsiteY101" fmla="*/ 44450 h 1003300"/>
                <a:gd name="connsiteX102" fmla="*/ 693212 w 1029762"/>
                <a:gd name="connsiteY102" fmla="*/ 0 h 1003300"/>
                <a:gd name="connsiteX103" fmla="*/ 686862 w 1029762"/>
                <a:gd name="connsiteY103" fmla="*/ 171450 h 1003300"/>
                <a:gd name="connsiteX104" fmla="*/ 661462 w 1029762"/>
                <a:gd name="connsiteY104" fmla="*/ 241300 h 1003300"/>
                <a:gd name="connsiteX105" fmla="*/ 642412 w 1029762"/>
                <a:gd name="connsiteY105" fmla="*/ 273050 h 1003300"/>
                <a:gd name="connsiteX106" fmla="*/ 578912 w 1029762"/>
                <a:gd name="connsiteY106" fmla="*/ 330200 h 1003300"/>
                <a:gd name="connsiteX107" fmla="*/ 534462 w 1029762"/>
                <a:gd name="connsiteY107" fmla="*/ 355600 h 1003300"/>
                <a:gd name="connsiteX108" fmla="*/ 490012 w 1029762"/>
                <a:gd name="connsiteY108" fmla="*/ 393700 h 1003300"/>
                <a:gd name="connsiteX109" fmla="*/ 445562 w 1029762"/>
                <a:gd name="connsiteY109" fmla="*/ 450850 h 1003300"/>
                <a:gd name="connsiteX110" fmla="*/ 420162 w 1029762"/>
                <a:gd name="connsiteY110" fmla="*/ 476250 h 1003300"/>
                <a:gd name="connsiteX111" fmla="*/ 394762 w 1029762"/>
                <a:gd name="connsiteY111" fmla="*/ 520700 h 1003300"/>
                <a:gd name="connsiteX112" fmla="*/ 369362 w 1029762"/>
                <a:gd name="connsiteY112" fmla="*/ 539750 h 1003300"/>
                <a:gd name="connsiteX113" fmla="*/ 331262 w 1029762"/>
                <a:gd name="connsiteY113" fmla="*/ 577850 h 1003300"/>
                <a:gd name="connsiteX114" fmla="*/ 293162 w 1029762"/>
                <a:gd name="connsiteY114" fmla="*/ 596900 h 1003300"/>
                <a:gd name="connsiteX115" fmla="*/ 274112 w 1029762"/>
                <a:gd name="connsiteY115" fmla="*/ 615950 h 1003300"/>
                <a:gd name="connsiteX116" fmla="*/ 236012 w 1029762"/>
                <a:gd name="connsiteY116" fmla="*/ 635000 h 1003300"/>
                <a:gd name="connsiteX117" fmla="*/ 210612 w 1029762"/>
                <a:gd name="connsiteY117" fmla="*/ 666750 h 1003300"/>
                <a:gd name="connsiteX118" fmla="*/ 153462 w 1029762"/>
                <a:gd name="connsiteY118" fmla="*/ 730250 h 1003300"/>
                <a:gd name="connsiteX119" fmla="*/ 115362 w 1029762"/>
                <a:gd name="connsiteY119" fmla="*/ 793750 h 1003300"/>
                <a:gd name="connsiteX120" fmla="*/ 96312 w 1029762"/>
                <a:gd name="connsiteY120" fmla="*/ 819150 h 1003300"/>
                <a:gd name="connsiteX121" fmla="*/ 51862 w 1029762"/>
                <a:gd name="connsiteY121" fmla="*/ 920750 h 1003300"/>
                <a:gd name="connsiteX122" fmla="*/ 32812 w 1029762"/>
                <a:gd name="connsiteY122" fmla="*/ 939800 h 1003300"/>
                <a:gd name="connsiteX123" fmla="*/ 13762 w 1029762"/>
                <a:gd name="connsiteY123" fmla="*/ 97155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029762" h="1003300">
                  <a:moveTo>
                    <a:pt x="134412" y="279400"/>
                  </a:moveTo>
                  <a:cubicBezTo>
                    <a:pt x="144995" y="325967"/>
                    <a:pt x="153043" y="373183"/>
                    <a:pt x="166162" y="419100"/>
                  </a:cubicBezTo>
                  <a:cubicBezTo>
                    <a:pt x="170395" y="433917"/>
                    <a:pt x="173330" y="449168"/>
                    <a:pt x="178862" y="463550"/>
                  </a:cubicBezTo>
                  <a:cubicBezTo>
                    <a:pt x="183959" y="476803"/>
                    <a:pt x="192319" y="488599"/>
                    <a:pt x="197912" y="501650"/>
                  </a:cubicBezTo>
                  <a:cubicBezTo>
                    <a:pt x="232656" y="582719"/>
                    <a:pt x="199120" y="532380"/>
                    <a:pt x="261412" y="628650"/>
                  </a:cubicBezTo>
                  <a:cubicBezTo>
                    <a:pt x="284532" y="664381"/>
                    <a:pt x="327715" y="699088"/>
                    <a:pt x="356662" y="723900"/>
                  </a:cubicBezTo>
                  <a:cubicBezTo>
                    <a:pt x="362456" y="728867"/>
                    <a:pt x="368967" y="733029"/>
                    <a:pt x="375712" y="736600"/>
                  </a:cubicBezTo>
                  <a:cubicBezTo>
                    <a:pt x="404993" y="752102"/>
                    <a:pt x="434160" y="767999"/>
                    <a:pt x="464612" y="781050"/>
                  </a:cubicBezTo>
                  <a:cubicBezTo>
                    <a:pt x="479429" y="787400"/>
                    <a:pt x="493769" y="795002"/>
                    <a:pt x="509062" y="800100"/>
                  </a:cubicBezTo>
                  <a:cubicBezTo>
                    <a:pt x="549370" y="813536"/>
                    <a:pt x="594465" y="822606"/>
                    <a:pt x="636062" y="831850"/>
                  </a:cubicBezTo>
                  <a:cubicBezTo>
                    <a:pt x="697445" y="825500"/>
                    <a:pt x="759197" y="822045"/>
                    <a:pt x="820212" y="812800"/>
                  </a:cubicBezTo>
                  <a:cubicBezTo>
                    <a:pt x="851737" y="808023"/>
                    <a:pt x="847779" y="794845"/>
                    <a:pt x="851962" y="768350"/>
                  </a:cubicBezTo>
                  <a:cubicBezTo>
                    <a:pt x="856631" y="738782"/>
                    <a:pt x="859993" y="709018"/>
                    <a:pt x="864662" y="679450"/>
                  </a:cubicBezTo>
                  <a:cubicBezTo>
                    <a:pt x="866345" y="668789"/>
                    <a:pt x="865292" y="656852"/>
                    <a:pt x="871012" y="647700"/>
                  </a:cubicBezTo>
                  <a:cubicBezTo>
                    <a:pt x="876621" y="638725"/>
                    <a:pt x="889381" y="636560"/>
                    <a:pt x="896412" y="628650"/>
                  </a:cubicBezTo>
                  <a:cubicBezTo>
                    <a:pt x="906553" y="617242"/>
                    <a:pt x="912277" y="602469"/>
                    <a:pt x="921812" y="590550"/>
                  </a:cubicBezTo>
                  <a:cubicBezTo>
                    <a:pt x="929292" y="581200"/>
                    <a:pt x="939420" y="574241"/>
                    <a:pt x="947212" y="565150"/>
                  </a:cubicBezTo>
                  <a:cubicBezTo>
                    <a:pt x="952179" y="559356"/>
                    <a:pt x="954842" y="551804"/>
                    <a:pt x="959912" y="546100"/>
                  </a:cubicBezTo>
                  <a:cubicBezTo>
                    <a:pt x="971844" y="532676"/>
                    <a:pt x="998012" y="508000"/>
                    <a:pt x="998012" y="508000"/>
                  </a:cubicBezTo>
                  <a:cubicBezTo>
                    <a:pt x="1000129" y="499533"/>
                    <a:pt x="1001602" y="490879"/>
                    <a:pt x="1004362" y="482600"/>
                  </a:cubicBezTo>
                  <a:cubicBezTo>
                    <a:pt x="1012470" y="458277"/>
                    <a:pt x="1018698" y="447579"/>
                    <a:pt x="1029762" y="425450"/>
                  </a:cubicBezTo>
                  <a:cubicBezTo>
                    <a:pt x="1027548" y="418807"/>
                    <a:pt x="1017134" y="376428"/>
                    <a:pt x="1004362" y="368300"/>
                  </a:cubicBezTo>
                  <a:cubicBezTo>
                    <a:pt x="938935" y="326665"/>
                    <a:pt x="962966" y="356002"/>
                    <a:pt x="902762" y="330200"/>
                  </a:cubicBezTo>
                  <a:cubicBezTo>
                    <a:pt x="814179" y="292236"/>
                    <a:pt x="906150" y="310115"/>
                    <a:pt x="801162" y="298450"/>
                  </a:cubicBezTo>
                  <a:cubicBezTo>
                    <a:pt x="691095" y="302683"/>
                    <a:pt x="580343" y="298173"/>
                    <a:pt x="470962" y="311150"/>
                  </a:cubicBezTo>
                  <a:cubicBezTo>
                    <a:pt x="452881" y="313295"/>
                    <a:pt x="442987" y="335147"/>
                    <a:pt x="426512" y="342900"/>
                  </a:cubicBezTo>
                  <a:cubicBezTo>
                    <a:pt x="406517" y="352310"/>
                    <a:pt x="384179" y="355600"/>
                    <a:pt x="363012" y="361950"/>
                  </a:cubicBezTo>
                  <a:cubicBezTo>
                    <a:pt x="350312" y="374650"/>
                    <a:pt x="339148" y="389099"/>
                    <a:pt x="324912" y="400050"/>
                  </a:cubicBezTo>
                  <a:cubicBezTo>
                    <a:pt x="311386" y="410455"/>
                    <a:pt x="293572" y="414525"/>
                    <a:pt x="280462" y="425450"/>
                  </a:cubicBezTo>
                  <a:cubicBezTo>
                    <a:pt x="267762" y="436033"/>
                    <a:pt x="259961" y="451436"/>
                    <a:pt x="248712" y="463550"/>
                  </a:cubicBezTo>
                  <a:cubicBezTo>
                    <a:pt x="232417" y="481098"/>
                    <a:pt x="197912" y="514350"/>
                    <a:pt x="197912" y="514350"/>
                  </a:cubicBezTo>
                  <a:cubicBezTo>
                    <a:pt x="200029" y="527050"/>
                    <a:pt x="198934" y="540729"/>
                    <a:pt x="204262" y="552450"/>
                  </a:cubicBezTo>
                  <a:cubicBezTo>
                    <a:pt x="215739" y="577699"/>
                    <a:pt x="228910" y="583698"/>
                    <a:pt x="248712" y="596900"/>
                  </a:cubicBezTo>
                  <a:cubicBezTo>
                    <a:pt x="252945" y="605367"/>
                    <a:pt x="255418" y="614974"/>
                    <a:pt x="261412" y="622300"/>
                  </a:cubicBezTo>
                  <a:cubicBezTo>
                    <a:pt x="274681" y="638517"/>
                    <a:pt x="305862" y="666750"/>
                    <a:pt x="305862" y="666750"/>
                  </a:cubicBezTo>
                  <a:cubicBezTo>
                    <a:pt x="307979" y="675217"/>
                    <a:pt x="308309" y="684344"/>
                    <a:pt x="312212" y="692150"/>
                  </a:cubicBezTo>
                  <a:cubicBezTo>
                    <a:pt x="316945" y="701616"/>
                    <a:pt x="325111" y="708938"/>
                    <a:pt x="331262" y="717550"/>
                  </a:cubicBezTo>
                  <a:cubicBezTo>
                    <a:pt x="335698" y="723760"/>
                    <a:pt x="339729" y="730250"/>
                    <a:pt x="343962" y="736600"/>
                  </a:cubicBezTo>
                  <a:cubicBezTo>
                    <a:pt x="348195" y="753533"/>
                    <a:pt x="353005" y="770333"/>
                    <a:pt x="356662" y="787400"/>
                  </a:cubicBezTo>
                  <a:cubicBezTo>
                    <a:pt x="380016" y="896386"/>
                    <a:pt x="349336" y="770795"/>
                    <a:pt x="369362" y="850900"/>
                  </a:cubicBezTo>
                  <a:cubicBezTo>
                    <a:pt x="365686" y="909723"/>
                    <a:pt x="381126" y="935600"/>
                    <a:pt x="350312" y="971550"/>
                  </a:cubicBezTo>
                  <a:cubicBezTo>
                    <a:pt x="342520" y="980641"/>
                    <a:pt x="335965" y="992345"/>
                    <a:pt x="324912" y="996950"/>
                  </a:cubicBezTo>
                  <a:cubicBezTo>
                    <a:pt x="309160" y="1003514"/>
                    <a:pt x="291045" y="1001183"/>
                    <a:pt x="274112" y="1003300"/>
                  </a:cubicBezTo>
                  <a:cubicBezTo>
                    <a:pt x="229662" y="994833"/>
                    <a:pt x="184217" y="990516"/>
                    <a:pt x="140762" y="977900"/>
                  </a:cubicBezTo>
                  <a:cubicBezTo>
                    <a:pt x="136820" y="976755"/>
                    <a:pt x="75544" y="948306"/>
                    <a:pt x="58212" y="933450"/>
                  </a:cubicBezTo>
                  <a:cubicBezTo>
                    <a:pt x="49121" y="925658"/>
                    <a:pt x="40604" y="917141"/>
                    <a:pt x="32812" y="908050"/>
                  </a:cubicBezTo>
                  <a:cubicBezTo>
                    <a:pt x="18545" y="891405"/>
                    <a:pt x="15843" y="878328"/>
                    <a:pt x="7412" y="857250"/>
                  </a:cubicBezTo>
                  <a:cubicBezTo>
                    <a:pt x="-802" y="783325"/>
                    <a:pt x="-8176" y="761501"/>
                    <a:pt x="20112" y="673100"/>
                  </a:cubicBezTo>
                  <a:cubicBezTo>
                    <a:pt x="24674" y="658845"/>
                    <a:pt x="39409" y="649652"/>
                    <a:pt x="51862" y="641350"/>
                  </a:cubicBezTo>
                  <a:cubicBezTo>
                    <a:pt x="84193" y="619796"/>
                    <a:pt x="117594" y="599145"/>
                    <a:pt x="153462" y="584200"/>
                  </a:cubicBezTo>
                  <a:cubicBezTo>
                    <a:pt x="178862" y="573617"/>
                    <a:pt x="203772" y="561770"/>
                    <a:pt x="229662" y="552450"/>
                  </a:cubicBezTo>
                  <a:cubicBezTo>
                    <a:pt x="287125" y="531763"/>
                    <a:pt x="335242" y="520754"/>
                    <a:pt x="394762" y="508000"/>
                  </a:cubicBezTo>
                  <a:cubicBezTo>
                    <a:pt x="426422" y="501216"/>
                    <a:pt x="457811" y="492340"/>
                    <a:pt x="490012" y="488950"/>
                  </a:cubicBezTo>
                  <a:cubicBezTo>
                    <a:pt x="538474" y="483849"/>
                    <a:pt x="587379" y="484717"/>
                    <a:pt x="636062" y="482600"/>
                  </a:cubicBezTo>
                  <a:lnTo>
                    <a:pt x="794812" y="495300"/>
                  </a:lnTo>
                  <a:cubicBezTo>
                    <a:pt x="805551" y="496374"/>
                    <a:pt x="815864" y="500224"/>
                    <a:pt x="826562" y="501650"/>
                  </a:cubicBezTo>
                  <a:cubicBezTo>
                    <a:pt x="847648" y="504461"/>
                    <a:pt x="868895" y="505883"/>
                    <a:pt x="890062" y="508000"/>
                  </a:cubicBezTo>
                  <a:cubicBezTo>
                    <a:pt x="908365" y="505712"/>
                    <a:pt x="948835" y="506377"/>
                    <a:pt x="966262" y="488950"/>
                  </a:cubicBezTo>
                  <a:cubicBezTo>
                    <a:pt x="974109" y="481103"/>
                    <a:pt x="981517" y="455885"/>
                    <a:pt x="985312" y="444500"/>
                  </a:cubicBezTo>
                  <a:cubicBezTo>
                    <a:pt x="978962" y="419100"/>
                    <a:pt x="978456" y="391469"/>
                    <a:pt x="966262" y="368300"/>
                  </a:cubicBezTo>
                  <a:cubicBezTo>
                    <a:pt x="956503" y="349757"/>
                    <a:pt x="939247" y="335473"/>
                    <a:pt x="921812" y="323850"/>
                  </a:cubicBezTo>
                  <a:cubicBezTo>
                    <a:pt x="896412" y="306917"/>
                    <a:pt x="869063" y="292593"/>
                    <a:pt x="845612" y="273050"/>
                  </a:cubicBezTo>
                  <a:cubicBezTo>
                    <a:pt x="832912" y="262467"/>
                    <a:pt x="821267" y="250470"/>
                    <a:pt x="807512" y="241300"/>
                  </a:cubicBezTo>
                  <a:cubicBezTo>
                    <a:pt x="795698" y="233424"/>
                    <a:pt x="781485" y="229724"/>
                    <a:pt x="769412" y="222250"/>
                  </a:cubicBezTo>
                  <a:cubicBezTo>
                    <a:pt x="701744" y="180360"/>
                    <a:pt x="630043" y="120760"/>
                    <a:pt x="553512" y="95250"/>
                  </a:cubicBezTo>
                  <a:cubicBezTo>
                    <a:pt x="528112" y="86783"/>
                    <a:pt x="502474" y="79000"/>
                    <a:pt x="477312" y="69850"/>
                  </a:cubicBezTo>
                  <a:cubicBezTo>
                    <a:pt x="455887" y="62059"/>
                    <a:pt x="435859" y="50252"/>
                    <a:pt x="413812" y="44450"/>
                  </a:cubicBezTo>
                  <a:cubicBezTo>
                    <a:pt x="395276" y="39572"/>
                    <a:pt x="375661" y="40633"/>
                    <a:pt x="356662" y="38100"/>
                  </a:cubicBezTo>
                  <a:cubicBezTo>
                    <a:pt x="343900" y="36398"/>
                    <a:pt x="331262" y="33867"/>
                    <a:pt x="318562" y="31750"/>
                  </a:cubicBezTo>
                  <a:cubicBezTo>
                    <a:pt x="303745" y="33867"/>
                    <a:pt x="287928" y="32343"/>
                    <a:pt x="274112" y="38100"/>
                  </a:cubicBezTo>
                  <a:cubicBezTo>
                    <a:pt x="248761" y="48663"/>
                    <a:pt x="234732" y="72410"/>
                    <a:pt x="223312" y="95250"/>
                  </a:cubicBezTo>
                  <a:cubicBezTo>
                    <a:pt x="209916" y="122042"/>
                    <a:pt x="206947" y="142085"/>
                    <a:pt x="197912" y="171450"/>
                  </a:cubicBezTo>
                  <a:cubicBezTo>
                    <a:pt x="173619" y="250402"/>
                    <a:pt x="196377" y="164889"/>
                    <a:pt x="172512" y="260350"/>
                  </a:cubicBezTo>
                  <a:cubicBezTo>
                    <a:pt x="188986" y="540410"/>
                    <a:pt x="164794" y="396507"/>
                    <a:pt x="197912" y="520700"/>
                  </a:cubicBezTo>
                  <a:cubicBezTo>
                    <a:pt x="202409" y="537565"/>
                    <a:pt x="203298" y="555652"/>
                    <a:pt x="210612" y="571500"/>
                  </a:cubicBezTo>
                  <a:cubicBezTo>
                    <a:pt x="216292" y="583806"/>
                    <a:pt x="226428" y="593666"/>
                    <a:pt x="236012" y="603250"/>
                  </a:cubicBezTo>
                  <a:cubicBezTo>
                    <a:pt x="252428" y="619666"/>
                    <a:pt x="301834" y="653081"/>
                    <a:pt x="318562" y="660400"/>
                  </a:cubicBezTo>
                  <a:cubicBezTo>
                    <a:pt x="440856" y="713904"/>
                    <a:pt x="452664" y="719172"/>
                    <a:pt x="566212" y="730250"/>
                  </a:cubicBezTo>
                  <a:cubicBezTo>
                    <a:pt x="621147" y="735610"/>
                    <a:pt x="731312" y="742950"/>
                    <a:pt x="731312" y="742950"/>
                  </a:cubicBezTo>
                  <a:cubicBezTo>
                    <a:pt x="796929" y="740833"/>
                    <a:pt x="869442" y="765960"/>
                    <a:pt x="928162" y="736600"/>
                  </a:cubicBezTo>
                  <a:cubicBezTo>
                    <a:pt x="956623" y="722369"/>
                    <a:pt x="923184" y="671086"/>
                    <a:pt x="934512" y="641350"/>
                  </a:cubicBezTo>
                  <a:cubicBezTo>
                    <a:pt x="941459" y="623114"/>
                    <a:pt x="963858" y="615607"/>
                    <a:pt x="978962" y="603250"/>
                  </a:cubicBezTo>
                  <a:cubicBezTo>
                    <a:pt x="1005392" y="581626"/>
                    <a:pt x="997057" y="586635"/>
                    <a:pt x="1023412" y="577850"/>
                  </a:cubicBezTo>
                  <a:cubicBezTo>
                    <a:pt x="1025529" y="588433"/>
                    <a:pt x="1029762" y="598807"/>
                    <a:pt x="1029762" y="609600"/>
                  </a:cubicBezTo>
                  <a:cubicBezTo>
                    <a:pt x="1029762" y="651984"/>
                    <a:pt x="1023545" y="679050"/>
                    <a:pt x="1010712" y="717550"/>
                  </a:cubicBezTo>
                  <a:cubicBezTo>
                    <a:pt x="999785" y="750331"/>
                    <a:pt x="987315" y="784729"/>
                    <a:pt x="966262" y="812800"/>
                  </a:cubicBezTo>
                  <a:cubicBezTo>
                    <a:pt x="957282" y="824774"/>
                    <a:pt x="945587" y="834482"/>
                    <a:pt x="934512" y="844550"/>
                  </a:cubicBezTo>
                  <a:cubicBezTo>
                    <a:pt x="910779" y="866126"/>
                    <a:pt x="892783" y="881289"/>
                    <a:pt x="864662" y="895350"/>
                  </a:cubicBezTo>
                  <a:cubicBezTo>
                    <a:pt x="849476" y="902943"/>
                    <a:pt x="830349" y="908904"/>
                    <a:pt x="813862" y="914400"/>
                  </a:cubicBezTo>
                  <a:cubicBezTo>
                    <a:pt x="794812" y="908050"/>
                    <a:pt x="775169" y="903260"/>
                    <a:pt x="756712" y="895350"/>
                  </a:cubicBezTo>
                  <a:cubicBezTo>
                    <a:pt x="728759" y="883370"/>
                    <a:pt x="713520" y="867115"/>
                    <a:pt x="693212" y="844550"/>
                  </a:cubicBezTo>
                  <a:cubicBezTo>
                    <a:pt x="664624" y="812786"/>
                    <a:pt x="639557" y="770418"/>
                    <a:pt x="617012" y="736600"/>
                  </a:cubicBezTo>
                  <a:cubicBezTo>
                    <a:pt x="608545" y="723900"/>
                    <a:pt x="597625" y="712529"/>
                    <a:pt x="591612" y="698500"/>
                  </a:cubicBezTo>
                  <a:lnTo>
                    <a:pt x="553512" y="609600"/>
                  </a:lnTo>
                  <a:cubicBezTo>
                    <a:pt x="549279" y="588433"/>
                    <a:pt x="545495" y="567172"/>
                    <a:pt x="540812" y="546100"/>
                  </a:cubicBezTo>
                  <a:cubicBezTo>
                    <a:pt x="537026" y="529061"/>
                    <a:pt x="528429" y="512752"/>
                    <a:pt x="528112" y="495300"/>
                  </a:cubicBezTo>
                  <a:cubicBezTo>
                    <a:pt x="526303" y="395811"/>
                    <a:pt x="528502" y="296177"/>
                    <a:pt x="534462" y="196850"/>
                  </a:cubicBezTo>
                  <a:cubicBezTo>
                    <a:pt x="535122" y="185847"/>
                    <a:pt x="561794" y="164935"/>
                    <a:pt x="566212" y="158750"/>
                  </a:cubicBezTo>
                  <a:cubicBezTo>
                    <a:pt x="571714" y="151047"/>
                    <a:pt x="574216" y="141569"/>
                    <a:pt x="578912" y="133350"/>
                  </a:cubicBezTo>
                  <a:cubicBezTo>
                    <a:pt x="583719" y="124937"/>
                    <a:pt x="606119" y="93443"/>
                    <a:pt x="610662" y="88900"/>
                  </a:cubicBezTo>
                  <a:cubicBezTo>
                    <a:pt x="618146" y="81416"/>
                    <a:pt x="627595" y="76200"/>
                    <a:pt x="636062" y="69850"/>
                  </a:cubicBezTo>
                  <a:cubicBezTo>
                    <a:pt x="640295" y="61383"/>
                    <a:pt x="642768" y="51776"/>
                    <a:pt x="648762" y="44450"/>
                  </a:cubicBezTo>
                  <a:cubicBezTo>
                    <a:pt x="662031" y="28233"/>
                    <a:pt x="693212" y="0"/>
                    <a:pt x="693212" y="0"/>
                  </a:cubicBezTo>
                  <a:cubicBezTo>
                    <a:pt x="714994" y="65346"/>
                    <a:pt x="705359" y="28102"/>
                    <a:pt x="686862" y="171450"/>
                  </a:cubicBezTo>
                  <a:cubicBezTo>
                    <a:pt x="683562" y="197022"/>
                    <a:pt x="673681" y="219305"/>
                    <a:pt x="661462" y="241300"/>
                  </a:cubicBezTo>
                  <a:cubicBezTo>
                    <a:pt x="655468" y="252089"/>
                    <a:pt x="649989" y="263308"/>
                    <a:pt x="642412" y="273050"/>
                  </a:cubicBezTo>
                  <a:cubicBezTo>
                    <a:pt x="629932" y="289095"/>
                    <a:pt x="592232" y="319840"/>
                    <a:pt x="578912" y="330200"/>
                  </a:cubicBezTo>
                  <a:cubicBezTo>
                    <a:pt x="494307" y="396004"/>
                    <a:pt x="638230" y="280132"/>
                    <a:pt x="534462" y="355600"/>
                  </a:cubicBezTo>
                  <a:cubicBezTo>
                    <a:pt x="518680" y="367078"/>
                    <a:pt x="503327" y="379434"/>
                    <a:pt x="490012" y="393700"/>
                  </a:cubicBezTo>
                  <a:cubicBezTo>
                    <a:pt x="473545" y="411343"/>
                    <a:pt x="462627" y="433785"/>
                    <a:pt x="445562" y="450850"/>
                  </a:cubicBezTo>
                  <a:cubicBezTo>
                    <a:pt x="437095" y="459317"/>
                    <a:pt x="427346" y="466671"/>
                    <a:pt x="420162" y="476250"/>
                  </a:cubicBezTo>
                  <a:cubicBezTo>
                    <a:pt x="405221" y="496172"/>
                    <a:pt x="411768" y="503694"/>
                    <a:pt x="394762" y="520700"/>
                  </a:cubicBezTo>
                  <a:cubicBezTo>
                    <a:pt x="387278" y="528184"/>
                    <a:pt x="376846" y="532266"/>
                    <a:pt x="369362" y="539750"/>
                  </a:cubicBezTo>
                  <a:cubicBezTo>
                    <a:pt x="336098" y="573014"/>
                    <a:pt x="383144" y="546721"/>
                    <a:pt x="331262" y="577850"/>
                  </a:cubicBezTo>
                  <a:cubicBezTo>
                    <a:pt x="319086" y="585155"/>
                    <a:pt x="304976" y="589024"/>
                    <a:pt x="293162" y="596900"/>
                  </a:cubicBezTo>
                  <a:cubicBezTo>
                    <a:pt x="285690" y="601881"/>
                    <a:pt x="281584" y="610969"/>
                    <a:pt x="274112" y="615950"/>
                  </a:cubicBezTo>
                  <a:cubicBezTo>
                    <a:pt x="262298" y="623826"/>
                    <a:pt x="248712" y="628650"/>
                    <a:pt x="236012" y="635000"/>
                  </a:cubicBezTo>
                  <a:cubicBezTo>
                    <a:pt x="227545" y="645583"/>
                    <a:pt x="219616" y="656620"/>
                    <a:pt x="210612" y="666750"/>
                  </a:cubicBezTo>
                  <a:cubicBezTo>
                    <a:pt x="169539" y="712957"/>
                    <a:pt x="198377" y="670364"/>
                    <a:pt x="153462" y="730250"/>
                  </a:cubicBezTo>
                  <a:cubicBezTo>
                    <a:pt x="94741" y="808545"/>
                    <a:pt x="152297" y="734655"/>
                    <a:pt x="115362" y="793750"/>
                  </a:cubicBezTo>
                  <a:cubicBezTo>
                    <a:pt x="109753" y="802725"/>
                    <a:pt x="101045" y="809684"/>
                    <a:pt x="96312" y="819150"/>
                  </a:cubicBezTo>
                  <a:cubicBezTo>
                    <a:pt x="85472" y="840830"/>
                    <a:pt x="69796" y="902816"/>
                    <a:pt x="51862" y="920750"/>
                  </a:cubicBezTo>
                  <a:lnTo>
                    <a:pt x="32812" y="939800"/>
                  </a:lnTo>
                  <a:cubicBezTo>
                    <a:pt x="24569" y="964530"/>
                    <a:pt x="31195" y="954117"/>
                    <a:pt x="13762" y="971550"/>
                  </a:cubicBezTo>
                </a:path>
              </a:pathLst>
            </a:custGeom>
            <a:ln>
              <a:solidFill>
                <a:srgbClr val="FF0000"/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it-IT" sz="20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17778 -0.266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77274 -3.33333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524000"/>
          </a:xfrm>
        </p:spPr>
        <p:txBody>
          <a:bodyPr/>
          <a:lstStyle/>
          <a:p>
            <a:pPr>
              <a:defRPr/>
            </a:pPr>
            <a:r>
              <a:rPr lang="en-US" altLang="it-IT" sz="4000" dirty="0" err="1">
                <a:solidFill>
                  <a:srgbClr val="CC3300"/>
                </a:solidFill>
                <a:latin typeface="Arial" pitchFamily="34" charset="0"/>
              </a:rPr>
              <a:t>Controllo</a:t>
            </a:r>
            <a:r>
              <a:rPr lang="en-US" altLang="it-IT" sz="40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altLang="it-IT" sz="4000" dirty="0" err="1">
                <a:solidFill>
                  <a:srgbClr val="CC3300"/>
                </a:solidFill>
                <a:latin typeface="Arial" pitchFamily="34" charset="0"/>
              </a:rPr>
              <a:t>dell’espressione</a:t>
            </a:r>
            <a:r>
              <a:rPr lang="en-US" altLang="it-IT" sz="40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altLang="it-IT" sz="4000" dirty="0" err="1">
                <a:solidFill>
                  <a:srgbClr val="CC3300"/>
                </a:solidFill>
                <a:latin typeface="Arial" pitchFamily="34" charset="0"/>
              </a:rPr>
              <a:t>genica</a:t>
            </a:r>
            <a:r>
              <a:rPr lang="en-US" altLang="it-IT" sz="40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altLang="it-IT" sz="4000" dirty="0" err="1">
                <a:solidFill>
                  <a:srgbClr val="CC3300"/>
                </a:solidFill>
                <a:latin typeface="Arial" pitchFamily="34" charset="0"/>
              </a:rPr>
              <a:t>negli</a:t>
            </a:r>
            <a:r>
              <a:rPr lang="en-US" altLang="it-IT" sz="4000" dirty="0">
                <a:solidFill>
                  <a:srgbClr val="CC3300"/>
                </a:solidFill>
                <a:latin typeface="Arial" pitchFamily="34" charset="0"/>
              </a:rPr>
              <a:t> </a:t>
            </a:r>
            <a:r>
              <a:rPr lang="en-US" altLang="it-IT" sz="4000" dirty="0" err="1">
                <a:solidFill>
                  <a:srgbClr val="CC3300"/>
                </a:solidFill>
                <a:latin typeface="Arial" pitchFamily="34" charset="0"/>
              </a:rPr>
              <a:t>eucarioti</a:t>
            </a:r>
            <a:endParaRPr lang="en-US" altLang="it-IT" sz="4000" dirty="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343400"/>
          </a:xfrm>
        </p:spPr>
        <p:txBody>
          <a:bodyPr/>
          <a:lstStyle/>
          <a:p>
            <a:pPr algn="just">
              <a:defRPr/>
            </a:pPr>
            <a:r>
              <a:rPr lang="en-US" altLang="it-IT" sz="2800" dirty="0">
                <a:latin typeface="Arial" pitchFamily="34" charset="0"/>
              </a:rPr>
              <a:t>Il </a:t>
            </a:r>
            <a:r>
              <a:rPr lang="en-US" altLang="it-IT" sz="2800" dirty="0" err="1">
                <a:latin typeface="Arial" pitchFamily="34" charset="0"/>
              </a:rPr>
              <a:t>controllo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dell’espressione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genica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spesso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avviene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tramite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il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controllo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dell’inizio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della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trascrizione</a:t>
            </a:r>
            <a:r>
              <a:rPr lang="en-US" altLang="it-IT" sz="2800" dirty="0">
                <a:latin typeface="Arial" pitchFamily="34" charset="0"/>
              </a:rPr>
              <a:t>.</a:t>
            </a:r>
          </a:p>
          <a:p>
            <a:pPr algn="just">
              <a:defRPr/>
            </a:pPr>
            <a:r>
              <a:rPr lang="en-US" altLang="it-IT" sz="2800" b="1" dirty="0" err="1">
                <a:solidFill>
                  <a:srgbClr val="7030A0"/>
                </a:solidFill>
                <a:latin typeface="Arial" pitchFamily="34" charset="0"/>
              </a:rPr>
              <a:t>Proteine</a:t>
            </a:r>
            <a:r>
              <a:rPr lang="en-US" altLang="it-IT" sz="2800" b="1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altLang="it-IT" sz="2800" b="1" dirty="0" err="1">
                <a:solidFill>
                  <a:srgbClr val="7030A0"/>
                </a:solidFill>
                <a:latin typeface="Arial" pitchFamily="34" charset="0"/>
              </a:rPr>
              <a:t>regolatorie</a:t>
            </a:r>
            <a:r>
              <a:rPr lang="en-US" altLang="it-IT" sz="2800" b="1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legano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il</a:t>
            </a:r>
            <a:r>
              <a:rPr lang="en-US" altLang="it-IT" sz="2800" dirty="0">
                <a:latin typeface="Arial" pitchFamily="34" charset="0"/>
              </a:rPr>
              <a:t> DNA </a:t>
            </a:r>
            <a:r>
              <a:rPr lang="en-US" altLang="it-IT" sz="2800" dirty="0" err="1">
                <a:latin typeface="Arial" pitchFamily="34" charset="0"/>
              </a:rPr>
              <a:t>sia</a:t>
            </a:r>
            <a:r>
              <a:rPr lang="en-US" altLang="it-IT" sz="2800" dirty="0">
                <a:latin typeface="Arial" pitchFamily="34" charset="0"/>
              </a:rPr>
              <a:t> per </a:t>
            </a:r>
            <a:r>
              <a:rPr lang="en-US" altLang="it-IT" sz="2800" dirty="0" err="1">
                <a:latin typeface="Arial" pitchFamily="34" charset="0"/>
              </a:rPr>
              <a:t>stimolare</a:t>
            </a:r>
            <a:r>
              <a:rPr lang="en-US" altLang="it-IT" sz="2800" dirty="0">
                <a:latin typeface="Arial" pitchFamily="34" charset="0"/>
              </a:rPr>
              <a:t> (</a:t>
            </a:r>
            <a:r>
              <a:rPr lang="en-US" altLang="it-IT" sz="2800" b="1" dirty="0" err="1">
                <a:solidFill>
                  <a:srgbClr val="00B050"/>
                </a:solidFill>
                <a:latin typeface="Arial" pitchFamily="34" charset="0"/>
              </a:rPr>
              <a:t>attivatori</a:t>
            </a:r>
            <a:r>
              <a:rPr lang="en-US" altLang="it-IT" sz="2800" dirty="0">
                <a:latin typeface="Arial" pitchFamily="34" charset="0"/>
              </a:rPr>
              <a:t>) </a:t>
            </a:r>
            <a:r>
              <a:rPr lang="en-US" altLang="it-IT" sz="2800" dirty="0" err="1">
                <a:latin typeface="Arial" pitchFamily="34" charset="0"/>
              </a:rPr>
              <a:t>che</a:t>
            </a:r>
            <a:r>
              <a:rPr lang="en-US" altLang="it-IT" sz="2800" dirty="0">
                <a:latin typeface="Arial" pitchFamily="34" charset="0"/>
              </a:rPr>
              <a:t> per </a:t>
            </a:r>
            <a:r>
              <a:rPr lang="en-US" altLang="it-IT" sz="2800" dirty="0" err="1">
                <a:latin typeface="Arial" pitchFamily="34" charset="0"/>
              </a:rPr>
              <a:t>bloccare</a:t>
            </a:r>
            <a:r>
              <a:rPr lang="en-US" altLang="it-IT" sz="2800" dirty="0">
                <a:latin typeface="Arial" pitchFamily="34" charset="0"/>
              </a:rPr>
              <a:t> (</a:t>
            </a:r>
            <a:r>
              <a:rPr lang="en-US" altLang="it-IT" sz="2800" b="1" dirty="0" err="1">
                <a:solidFill>
                  <a:srgbClr val="FF0000"/>
                </a:solidFill>
                <a:latin typeface="Arial" pitchFamily="34" charset="0"/>
              </a:rPr>
              <a:t>repressori</a:t>
            </a:r>
            <a:r>
              <a:rPr lang="en-US" altLang="it-IT" sz="2800" dirty="0">
                <a:latin typeface="Arial" pitchFamily="34" charset="0"/>
              </a:rPr>
              <a:t>) la </a:t>
            </a:r>
            <a:r>
              <a:rPr lang="en-US" altLang="it-IT" sz="2800" dirty="0" err="1">
                <a:latin typeface="Arial" pitchFamily="34" charset="0"/>
              </a:rPr>
              <a:t>trascrizione</a:t>
            </a:r>
            <a:r>
              <a:rPr lang="en-US" altLang="it-IT" sz="2800" dirty="0">
                <a:latin typeface="Arial" pitchFamily="34" charset="0"/>
              </a:rPr>
              <a:t>, in </a:t>
            </a:r>
            <a:r>
              <a:rPr lang="en-US" altLang="it-IT" sz="2800" dirty="0" err="1">
                <a:latin typeface="Arial" pitchFamily="34" charset="0"/>
              </a:rPr>
              <a:t>funzione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della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loro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interazione</a:t>
            </a:r>
            <a:r>
              <a:rPr lang="en-US" altLang="it-IT" sz="2800" dirty="0">
                <a:latin typeface="Arial" pitchFamily="34" charset="0"/>
              </a:rPr>
              <a:t> con la RNA </a:t>
            </a:r>
            <a:r>
              <a:rPr lang="en-US" altLang="it-IT" sz="2800" dirty="0" err="1">
                <a:latin typeface="Arial" pitchFamily="34" charset="0"/>
              </a:rPr>
              <a:t>polimerasi</a:t>
            </a:r>
            <a:r>
              <a:rPr lang="en-US" altLang="it-IT" sz="2800" dirty="0">
                <a:latin typeface="Arial" pitchFamily="34" charset="0"/>
              </a:rPr>
              <a:t>.</a:t>
            </a:r>
          </a:p>
          <a:p>
            <a:pPr algn="just">
              <a:defRPr/>
            </a:pPr>
            <a:r>
              <a:rPr lang="en-US" altLang="it-IT" sz="2800" dirty="0">
                <a:latin typeface="Arial" pitchFamily="34" charset="0"/>
              </a:rPr>
              <a:t>Le </a:t>
            </a:r>
            <a:r>
              <a:rPr lang="en-US" altLang="it-IT" sz="2800" dirty="0" err="1">
                <a:latin typeface="Arial" pitchFamily="34" charset="0"/>
              </a:rPr>
              <a:t>proteine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regolatorie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dirty="0" err="1">
                <a:latin typeface="Arial" pitchFamily="34" charset="0"/>
              </a:rPr>
              <a:t>hanno</a:t>
            </a:r>
            <a:r>
              <a:rPr lang="en-US" altLang="it-IT" sz="2800" dirty="0">
                <a:latin typeface="Arial" pitchFamily="34" charset="0"/>
              </a:rPr>
              <a:t> </a:t>
            </a:r>
            <a:r>
              <a:rPr lang="en-US" altLang="it-IT" sz="2800" b="1" dirty="0" err="1">
                <a:solidFill>
                  <a:srgbClr val="E3071E"/>
                </a:solidFill>
                <a:latin typeface="Arial" pitchFamily="34" charset="0"/>
              </a:rPr>
              <a:t>dei</a:t>
            </a:r>
            <a:r>
              <a:rPr lang="en-US" altLang="it-IT" sz="2800" b="1" dirty="0">
                <a:solidFill>
                  <a:srgbClr val="E3071E"/>
                </a:solidFill>
                <a:latin typeface="Arial" pitchFamily="34" charset="0"/>
              </a:rPr>
              <a:t> </a:t>
            </a:r>
            <a:r>
              <a:rPr lang="en-US" altLang="it-IT" sz="2800" b="1" dirty="0" err="1">
                <a:solidFill>
                  <a:srgbClr val="E3071E"/>
                </a:solidFill>
                <a:latin typeface="Arial" pitchFamily="34" charset="0"/>
              </a:rPr>
              <a:t>motivi</a:t>
            </a:r>
            <a:r>
              <a:rPr lang="en-US" altLang="it-IT" sz="2800" b="1" dirty="0">
                <a:solidFill>
                  <a:srgbClr val="E3071E"/>
                </a:solidFill>
                <a:latin typeface="Arial" pitchFamily="34" charset="0"/>
              </a:rPr>
              <a:t> di </a:t>
            </a:r>
            <a:r>
              <a:rPr lang="en-US" altLang="it-IT" sz="2800" b="1" dirty="0" err="1">
                <a:solidFill>
                  <a:srgbClr val="E3071E"/>
                </a:solidFill>
                <a:latin typeface="Arial" pitchFamily="34" charset="0"/>
              </a:rPr>
              <a:t>legame</a:t>
            </a:r>
            <a:r>
              <a:rPr lang="en-US" altLang="it-IT" sz="2800" b="1" dirty="0">
                <a:solidFill>
                  <a:srgbClr val="E3071E"/>
                </a:solidFill>
                <a:latin typeface="Arial" pitchFamily="34" charset="0"/>
              </a:rPr>
              <a:t> al DNA</a:t>
            </a:r>
          </a:p>
          <a:p>
            <a:pPr algn="just">
              <a:defRPr/>
            </a:pPr>
            <a:endParaRPr lang="en-US" altLang="it-IT" sz="2800" dirty="0">
              <a:solidFill>
                <a:srgbClr val="CC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5"/>
          <p:cNvGrpSpPr>
            <a:grpSpLocks/>
          </p:cNvGrpSpPr>
          <p:nvPr/>
        </p:nvGrpSpPr>
        <p:grpSpPr bwMode="auto">
          <a:xfrm>
            <a:off x="547688" y="2782887"/>
            <a:ext cx="8272462" cy="1381125"/>
            <a:chOff x="249" y="2024"/>
            <a:chExt cx="5353" cy="870"/>
          </a:xfrm>
        </p:grpSpPr>
        <p:pic>
          <p:nvPicPr>
            <p:cNvPr id="29747" name="Picture 13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249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8" name="Picture 9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3413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9" name="Picture 10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2370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0" name="Picture 11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1292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1" name="Picture 14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4549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45"/>
          <p:cNvGrpSpPr>
            <a:grpSpLocks/>
          </p:cNvGrpSpPr>
          <p:nvPr/>
        </p:nvGrpSpPr>
        <p:grpSpPr bwMode="auto">
          <a:xfrm>
            <a:off x="2433864" y="4006851"/>
            <a:ext cx="3465512" cy="2055813"/>
            <a:chOff x="612" y="2795"/>
            <a:chExt cx="2183" cy="1295"/>
          </a:xfrm>
        </p:grpSpPr>
        <p:sp>
          <p:nvSpPr>
            <p:cNvPr id="29743" name="Text Box 40"/>
            <p:cNvSpPr txBox="1">
              <a:spLocks noChangeArrowheads="1"/>
            </p:cNvSpPr>
            <p:nvPr/>
          </p:nvSpPr>
          <p:spPr bwMode="auto">
            <a:xfrm>
              <a:off x="612" y="3059"/>
              <a:ext cx="21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0070C0"/>
                  </a:solidFill>
                </a:rPr>
                <a:t>Fattori</a:t>
              </a:r>
              <a:r>
                <a:rPr lang="en-US" altLang="en-US" sz="2400" b="1" dirty="0">
                  <a:solidFill>
                    <a:srgbClr val="0070C0"/>
                  </a:solidFill>
                </a:rPr>
                <a:t> di </a:t>
              </a:r>
              <a:r>
                <a:rPr lang="en-US" altLang="en-US" sz="2400" b="1" dirty="0" err="1">
                  <a:solidFill>
                    <a:srgbClr val="0070C0"/>
                  </a:solidFill>
                </a:rPr>
                <a:t>Trascrizione</a:t>
              </a:r>
              <a:r>
                <a:rPr lang="en-US" altLang="en-US" sz="2400" b="1" dirty="0">
                  <a:solidFill>
                    <a:srgbClr val="0070C0"/>
                  </a:solidFill>
                </a:rPr>
                <a:t> </a:t>
              </a:r>
              <a:endParaRPr lang="it-IT" alt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29744" name="Line 41"/>
            <p:cNvSpPr>
              <a:spLocks noChangeShapeType="1"/>
            </p:cNvSpPr>
            <p:nvPr/>
          </p:nvSpPr>
          <p:spPr bwMode="auto">
            <a:xfrm rot="19775806" flipV="1">
              <a:off x="1701" y="2853"/>
              <a:ext cx="363" cy="181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rgbClr val="0070C0"/>
                </a:solidFill>
              </a:endParaRPr>
            </a:p>
          </p:txBody>
        </p:sp>
        <p:sp>
          <p:nvSpPr>
            <p:cNvPr id="29745" name="Line 42"/>
            <p:cNvSpPr>
              <a:spLocks noChangeShapeType="1"/>
            </p:cNvSpPr>
            <p:nvPr/>
          </p:nvSpPr>
          <p:spPr bwMode="auto">
            <a:xfrm flipH="1" flipV="1">
              <a:off x="1474" y="2795"/>
              <a:ext cx="182" cy="317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rgbClr val="0070C0"/>
                </a:solidFill>
              </a:endParaRPr>
            </a:p>
          </p:txBody>
        </p:sp>
        <p:sp>
          <p:nvSpPr>
            <p:cNvPr id="29746" name="Text Box 43"/>
            <p:cNvSpPr txBox="1">
              <a:spLocks noChangeArrowheads="1"/>
            </p:cNvSpPr>
            <p:nvPr/>
          </p:nvSpPr>
          <p:spPr bwMode="auto">
            <a:xfrm>
              <a:off x="671" y="3334"/>
              <a:ext cx="165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 dirty="0"/>
                <a:t> Gene-</a:t>
              </a:r>
              <a:r>
                <a:rPr lang="en-US" altLang="en-US" sz="2400" dirty="0" err="1"/>
                <a:t>specifici</a:t>
              </a:r>
              <a:endParaRPr lang="en-US" altLang="en-US" sz="2400" dirty="0"/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400" dirty="0"/>
                <a:t> </a:t>
              </a:r>
              <a:r>
                <a:rPr lang="en-US" altLang="en-US" sz="2400" dirty="0" err="1"/>
                <a:t>Tessuto-specifici</a:t>
              </a:r>
              <a:endParaRPr lang="en-US" altLang="en-US" sz="2400" dirty="0"/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2400" dirty="0"/>
                <a:t> </a:t>
              </a:r>
              <a:r>
                <a:rPr lang="en-US" altLang="en-US" sz="2400" dirty="0" err="1"/>
                <a:t>Età-specifici</a:t>
              </a:r>
              <a:endParaRPr lang="it-IT" altLang="en-US" sz="2400" dirty="0"/>
            </a:p>
          </p:txBody>
        </p:sp>
      </p:grpSp>
      <p:grpSp>
        <p:nvGrpSpPr>
          <p:cNvPr id="29" name="Group 48"/>
          <p:cNvGrpSpPr>
            <a:grpSpLocks/>
          </p:cNvGrpSpPr>
          <p:nvPr/>
        </p:nvGrpSpPr>
        <p:grpSpPr bwMode="auto">
          <a:xfrm>
            <a:off x="5384401" y="838200"/>
            <a:ext cx="3059546" cy="1152525"/>
            <a:chOff x="2418" y="799"/>
            <a:chExt cx="3196" cy="726"/>
          </a:xfrm>
        </p:grpSpPr>
        <p:sp>
          <p:nvSpPr>
            <p:cNvPr id="29741" name="Rectangle 46"/>
            <p:cNvSpPr>
              <a:spLocks noChangeArrowheads="1"/>
            </p:cNvSpPr>
            <p:nvPr/>
          </p:nvSpPr>
          <p:spPr bwMode="auto">
            <a:xfrm>
              <a:off x="2418" y="799"/>
              <a:ext cx="31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FF66CC"/>
                  </a:solidFill>
                </a:rPr>
                <a:t>Trascrizione</a:t>
              </a:r>
              <a:r>
                <a:rPr lang="en-US" altLang="en-US" sz="2400" b="1" dirty="0">
                  <a:solidFill>
                    <a:srgbClr val="FF66CC"/>
                  </a:solidFill>
                </a:rPr>
                <a:t> Basale</a:t>
              </a:r>
              <a:endParaRPr lang="en-GB" altLang="en-US" sz="2400" b="1" dirty="0">
                <a:solidFill>
                  <a:srgbClr val="FF66CC"/>
                </a:solidFill>
              </a:endParaRPr>
            </a:p>
          </p:txBody>
        </p:sp>
        <p:sp>
          <p:nvSpPr>
            <p:cNvPr id="29742" name="AutoShape 47"/>
            <p:cNvSpPr>
              <a:spLocks/>
            </p:cNvSpPr>
            <p:nvPr/>
          </p:nvSpPr>
          <p:spPr bwMode="auto">
            <a:xfrm rot="-5400000">
              <a:off x="3855" y="-176"/>
              <a:ext cx="318" cy="3084"/>
            </a:xfrm>
            <a:prstGeom prst="rightBrace">
              <a:avLst>
                <a:gd name="adj1" fmla="val 8081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66CC"/>
                </a:solidFill>
              </a:endParaRPr>
            </a:p>
          </p:txBody>
        </p:sp>
      </p:grpSp>
      <p:grpSp>
        <p:nvGrpSpPr>
          <p:cNvPr id="29708" name="Group 55"/>
          <p:cNvGrpSpPr>
            <a:grpSpLocks/>
          </p:cNvGrpSpPr>
          <p:nvPr/>
        </p:nvGrpSpPr>
        <p:grpSpPr bwMode="auto">
          <a:xfrm>
            <a:off x="5516563" y="1966912"/>
            <a:ext cx="2665412" cy="1536700"/>
            <a:chOff x="1517" y="1328"/>
            <a:chExt cx="2540" cy="1739"/>
          </a:xfrm>
        </p:grpSpPr>
        <p:sp>
          <p:nvSpPr>
            <p:cNvPr id="29731" name="Oval 56"/>
            <p:cNvSpPr>
              <a:spLocks noChangeArrowheads="1"/>
            </p:cNvSpPr>
            <p:nvPr/>
          </p:nvSpPr>
          <p:spPr bwMode="auto">
            <a:xfrm>
              <a:off x="2125" y="1328"/>
              <a:ext cx="1316" cy="72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2" name="Oval 57"/>
            <p:cNvSpPr>
              <a:spLocks noChangeArrowheads="1"/>
            </p:cNvSpPr>
            <p:nvPr/>
          </p:nvSpPr>
          <p:spPr bwMode="auto">
            <a:xfrm>
              <a:off x="1517" y="1634"/>
              <a:ext cx="1316" cy="72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3" name="Oval 58"/>
            <p:cNvSpPr>
              <a:spLocks noChangeArrowheads="1"/>
            </p:cNvSpPr>
            <p:nvPr/>
          </p:nvSpPr>
          <p:spPr bwMode="auto">
            <a:xfrm>
              <a:off x="1610" y="2296"/>
              <a:ext cx="997" cy="49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4" name="Oval 59"/>
            <p:cNvSpPr>
              <a:spLocks noChangeArrowheads="1"/>
            </p:cNvSpPr>
            <p:nvPr/>
          </p:nvSpPr>
          <p:spPr bwMode="auto">
            <a:xfrm>
              <a:off x="2528" y="2155"/>
              <a:ext cx="726" cy="45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5" name="Oval 60"/>
            <p:cNvSpPr>
              <a:spLocks noChangeArrowheads="1"/>
            </p:cNvSpPr>
            <p:nvPr/>
          </p:nvSpPr>
          <p:spPr bwMode="auto">
            <a:xfrm>
              <a:off x="3016" y="1965"/>
              <a:ext cx="726" cy="45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6" name="Oval 61"/>
            <p:cNvSpPr>
              <a:spLocks noChangeArrowheads="1"/>
            </p:cNvSpPr>
            <p:nvPr/>
          </p:nvSpPr>
          <p:spPr bwMode="auto">
            <a:xfrm>
              <a:off x="3243" y="1661"/>
              <a:ext cx="726" cy="45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7" name="Oval 62"/>
            <p:cNvSpPr>
              <a:spLocks noChangeArrowheads="1"/>
            </p:cNvSpPr>
            <p:nvPr/>
          </p:nvSpPr>
          <p:spPr bwMode="auto">
            <a:xfrm>
              <a:off x="2434" y="2660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8" name="Oval 63"/>
            <p:cNvSpPr>
              <a:spLocks noChangeArrowheads="1"/>
            </p:cNvSpPr>
            <p:nvPr/>
          </p:nvSpPr>
          <p:spPr bwMode="auto">
            <a:xfrm>
              <a:off x="2888" y="2599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9" name="Oval 64"/>
            <p:cNvSpPr>
              <a:spLocks noChangeArrowheads="1"/>
            </p:cNvSpPr>
            <p:nvPr/>
          </p:nvSpPr>
          <p:spPr bwMode="auto">
            <a:xfrm>
              <a:off x="3277" y="2415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40" name="Oval 65"/>
            <p:cNvSpPr>
              <a:spLocks noChangeArrowheads="1"/>
            </p:cNvSpPr>
            <p:nvPr/>
          </p:nvSpPr>
          <p:spPr bwMode="auto">
            <a:xfrm>
              <a:off x="3603" y="2139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</p:grpSp>
      <p:sp>
        <p:nvSpPr>
          <p:cNvPr id="29710" name="Text Box 66"/>
          <p:cNvSpPr txBox="1">
            <a:spLocks noChangeArrowheads="1"/>
          </p:cNvSpPr>
          <p:nvPr/>
        </p:nvSpPr>
        <p:spPr bwMode="auto">
          <a:xfrm>
            <a:off x="6019800" y="2651125"/>
            <a:ext cx="1797050" cy="36671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RNA Polimerasi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2584677" y="1920875"/>
            <a:ext cx="2301425" cy="2014537"/>
            <a:chOff x="2584677" y="1920875"/>
            <a:chExt cx="2301425" cy="2014537"/>
          </a:xfrm>
        </p:grpSpPr>
        <p:sp>
          <p:nvSpPr>
            <p:cNvPr id="22" name="AutoShape 37"/>
            <p:cNvSpPr>
              <a:spLocks noChangeArrowheads="1"/>
            </p:cNvSpPr>
            <p:nvPr/>
          </p:nvSpPr>
          <p:spPr bwMode="auto">
            <a:xfrm>
              <a:off x="3946752" y="2927350"/>
              <a:ext cx="939350" cy="863600"/>
            </a:xfrm>
            <a:prstGeom prst="octagon">
              <a:avLst>
                <a:gd name="adj" fmla="val 29287"/>
              </a:avLst>
            </a:prstGeom>
            <a:solidFill>
              <a:srgbClr val="808000"/>
            </a:solidFill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/>
            </a:p>
          </p:txBody>
        </p:sp>
        <p:sp>
          <p:nvSpPr>
            <p:cNvPr id="23" name="AutoShape 38"/>
            <p:cNvSpPr>
              <a:spLocks noChangeArrowheads="1"/>
            </p:cNvSpPr>
            <p:nvPr/>
          </p:nvSpPr>
          <p:spPr bwMode="auto">
            <a:xfrm>
              <a:off x="3154589" y="2927350"/>
              <a:ext cx="792163" cy="1008062"/>
            </a:xfrm>
            <a:prstGeom prst="plus">
              <a:avLst>
                <a:gd name="adj" fmla="val 25000"/>
              </a:avLst>
            </a:prstGeom>
            <a:solidFill>
              <a:srgbClr val="FFC000"/>
            </a:solidFill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/>
            </a:p>
          </p:txBody>
        </p:sp>
        <p:grpSp>
          <p:nvGrpSpPr>
            <p:cNvPr id="3" name="Gruppo 2"/>
            <p:cNvGrpSpPr>
              <a:grpSpLocks/>
            </p:cNvGrpSpPr>
            <p:nvPr/>
          </p:nvGrpSpPr>
          <p:grpSpPr bwMode="auto">
            <a:xfrm>
              <a:off x="2584677" y="1920875"/>
              <a:ext cx="1925637" cy="1293812"/>
              <a:chOff x="1274615" y="2504009"/>
              <a:chExt cx="1926182" cy="1293291"/>
            </a:xfrm>
          </p:grpSpPr>
          <p:sp>
            <p:nvSpPr>
              <p:cNvPr id="2" name="Ovale 1"/>
              <p:cNvSpPr/>
              <p:nvPr/>
            </p:nvSpPr>
            <p:spPr>
              <a:xfrm>
                <a:off x="1274615" y="2896393"/>
                <a:ext cx="1023143" cy="900907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54" name="Ovale 53"/>
              <p:cNvSpPr/>
              <p:nvPr/>
            </p:nvSpPr>
            <p:spPr>
              <a:xfrm>
                <a:off x="1687184" y="2504009"/>
                <a:ext cx="1023143" cy="900907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55" name="Ovale 54"/>
              <p:cNvSpPr/>
              <p:nvPr/>
            </p:nvSpPr>
            <p:spPr>
              <a:xfrm>
                <a:off x="2177654" y="2724926"/>
                <a:ext cx="1023143" cy="900907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</p:grpSp>
      <p:sp>
        <p:nvSpPr>
          <p:cNvPr id="6" name="Freccia a destra 5"/>
          <p:cNvSpPr/>
          <p:nvPr/>
        </p:nvSpPr>
        <p:spPr>
          <a:xfrm>
            <a:off x="6717048" y="4077072"/>
            <a:ext cx="1959408" cy="181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8841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5"/>
          <p:cNvGrpSpPr>
            <a:grpSpLocks/>
          </p:cNvGrpSpPr>
          <p:nvPr/>
        </p:nvGrpSpPr>
        <p:grpSpPr bwMode="auto">
          <a:xfrm>
            <a:off x="547688" y="2782887"/>
            <a:ext cx="8272462" cy="1381125"/>
            <a:chOff x="249" y="2024"/>
            <a:chExt cx="5353" cy="870"/>
          </a:xfrm>
        </p:grpSpPr>
        <p:pic>
          <p:nvPicPr>
            <p:cNvPr id="29747" name="Picture 13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249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8" name="Picture 9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3413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9" name="Picture 10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2370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0" name="Picture 11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1292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1" name="Picture 14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4549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45"/>
          <p:cNvGrpSpPr>
            <a:grpSpLocks/>
          </p:cNvGrpSpPr>
          <p:nvPr/>
        </p:nvGrpSpPr>
        <p:grpSpPr bwMode="auto">
          <a:xfrm>
            <a:off x="3186341" y="4006852"/>
            <a:ext cx="1955802" cy="881063"/>
            <a:chOff x="1086" y="2795"/>
            <a:chExt cx="1232" cy="555"/>
          </a:xfrm>
        </p:grpSpPr>
        <p:sp>
          <p:nvSpPr>
            <p:cNvPr id="29743" name="Text Box 40"/>
            <p:cNvSpPr txBox="1">
              <a:spLocks noChangeArrowheads="1"/>
            </p:cNvSpPr>
            <p:nvPr/>
          </p:nvSpPr>
          <p:spPr bwMode="auto">
            <a:xfrm>
              <a:off x="1086" y="3059"/>
              <a:ext cx="123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00B050"/>
                  </a:solidFill>
                </a:rPr>
                <a:t>ATTIVATORI</a:t>
              </a:r>
              <a:endParaRPr lang="it-IT" alt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29744" name="Line 41"/>
            <p:cNvSpPr>
              <a:spLocks noChangeShapeType="1"/>
            </p:cNvSpPr>
            <p:nvPr/>
          </p:nvSpPr>
          <p:spPr bwMode="auto">
            <a:xfrm rot="19775806" flipV="1">
              <a:off x="1701" y="2853"/>
              <a:ext cx="363" cy="181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45" name="Line 42"/>
            <p:cNvSpPr>
              <a:spLocks noChangeShapeType="1"/>
            </p:cNvSpPr>
            <p:nvPr/>
          </p:nvSpPr>
          <p:spPr bwMode="auto">
            <a:xfrm flipH="1" flipV="1">
              <a:off x="1474" y="2795"/>
              <a:ext cx="182" cy="317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9" name="Group 48"/>
          <p:cNvGrpSpPr>
            <a:grpSpLocks/>
          </p:cNvGrpSpPr>
          <p:nvPr/>
        </p:nvGrpSpPr>
        <p:grpSpPr bwMode="auto">
          <a:xfrm>
            <a:off x="5384401" y="838200"/>
            <a:ext cx="3059546" cy="1152525"/>
            <a:chOff x="2418" y="799"/>
            <a:chExt cx="3196" cy="726"/>
          </a:xfrm>
        </p:grpSpPr>
        <p:sp>
          <p:nvSpPr>
            <p:cNvPr id="29741" name="Rectangle 46"/>
            <p:cNvSpPr>
              <a:spLocks noChangeArrowheads="1"/>
            </p:cNvSpPr>
            <p:nvPr/>
          </p:nvSpPr>
          <p:spPr bwMode="auto">
            <a:xfrm>
              <a:off x="2418" y="799"/>
              <a:ext cx="31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FF66CC"/>
                  </a:solidFill>
                </a:rPr>
                <a:t>Trascrizione</a:t>
              </a:r>
              <a:r>
                <a:rPr lang="en-US" altLang="en-US" sz="2400" b="1" dirty="0">
                  <a:solidFill>
                    <a:srgbClr val="FF66CC"/>
                  </a:solidFill>
                </a:rPr>
                <a:t> Basale</a:t>
              </a:r>
              <a:endParaRPr lang="en-GB" altLang="en-US" sz="2400" b="1" dirty="0">
                <a:solidFill>
                  <a:srgbClr val="FF66CC"/>
                </a:solidFill>
              </a:endParaRPr>
            </a:p>
          </p:txBody>
        </p:sp>
        <p:sp>
          <p:nvSpPr>
            <p:cNvPr id="29742" name="AutoShape 47"/>
            <p:cNvSpPr>
              <a:spLocks/>
            </p:cNvSpPr>
            <p:nvPr/>
          </p:nvSpPr>
          <p:spPr bwMode="auto">
            <a:xfrm rot="-5400000">
              <a:off x="3855" y="-176"/>
              <a:ext cx="318" cy="3084"/>
            </a:xfrm>
            <a:prstGeom prst="rightBrace">
              <a:avLst>
                <a:gd name="adj1" fmla="val 8081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66CC"/>
                </a:solidFill>
              </a:endParaRPr>
            </a:p>
          </p:txBody>
        </p:sp>
      </p:grpSp>
      <p:grpSp>
        <p:nvGrpSpPr>
          <p:cNvPr id="29708" name="Group 55"/>
          <p:cNvGrpSpPr>
            <a:grpSpLocks/>
          </p:cNvGrpSpPr>
          <p:nvPr/>
        </p:nvGrpSpPr>
        <p:grpSpPr bwMode="auto">
          <a:xfrm>
            <a:off x="5516563" y="1966912"/>
            <a:ext cx="2665412" cy="1536700"/>
            <a:chOff x="1517" y="1328"/>
            <a:chExt cx="2540" cy="1739"/>
          </a:xfrm>
        </p:grpSpPr>
        <p:sp>
          <p:nvSpPr>
            <p:cNvPr id="29731" name="Oval 56"/>
            <p:cNvSpPr>
              <a:spLocks noChangeArrowheads="1"/>
            </p:cNvSpPr>
            <p:nvPr/>
          </p:nvSpPr>
          <p:spPr bwMode="auto">
            <a:xfrm>
              <a:off x="2125" y="1328"/>
              <a:ext cx="1316" cy="72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2" name="Oval 57"/>
            <p:cNvSpPr>
              <a:spLocks noChangeArrowheads="1"/>
            </p:cNvSpPr>
            <p:nvPr/>
          </p:nvSpPr>
          <p:spPr bwMode="auto">
            <a:xfrm>
              <a:off x="1517" y="1634"/>
              <a:ext cx="1316" cy="72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3" name="Oval 58"/>
            <p:cNvSpPr>
              <a:spLocks noChangeArrowheads="1"/>
            </p:cNvSpPr>
            <p:nvPr/>
          </p:nvSpPr>
          <p:spPr bwMode="auto">
            <a:xfrm>
              <a:off x="1610" y="2296"/>
              <a:ext cx="997" cy="49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4" name="Oval 59"/>
            <p:cNvSpPr>
              <a:spLocks noChangeArrowheads="1"/>
            </p:cNvSpPr>
            <p:nvPr/>
          </p:nvSpPr>
          <p:spPr bwMode="auto">
            <a:xfrm>
              <a:off x="2528" y="2155"/>
              <a:ext cx="726" cy="45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5" name="Oval 60"/>
            <p:cNvSpPr>
              <a:spLocks noChangeArrowheads="1"/>
            </p:cNvSpPr>
            <p:nvPr/>
          </p:nvSpPr>
          <p:spPr bwMode="auto">
            <a:xfrm>
              <a:off x="3016" y="1965"/>
              <a:ext cx="726" cy="45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6" name="Oval 61"/>
            <p:cNvSpPr>
              <a:spLocks noChangeArrowheads="1"/>
            </p:cNvSpPr>
            <p:nvPr/>
          </p:nvSpPr>
          <p:spPr bwMode="auto">
            <a:xfrm>
              <a:off x="3243" y="1661"/>
              <a:ext cx="726" cy="45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7" name="Oval 62"/>
            <p:cNvSpPr>
              <a:spLocks noChangeArrowheads="1"/>
            </p:cNvSpPr>
            <p:nvPr/>
          </p:nvSpPr>
          <p:spPr bwMode="auto">
            <a:xfrm>
              <a:off x="2434" y="2660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8" name="Oval 63"/>
            <p:cNvSpPr>
              <a:spLocks noChangeArrowheads="1"/>
            </p:cNvSpPr>
            <p:nvPr/>
          </p:nvSpPr>
          <p:spPr bwMode="auto">
            <a:xfrm>
              <a:off x="2888" y="2599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9" name="Oval 64"/>
            <p:cNvSpPr>
              <a:spLocks noChangeArrowheads="1"/>
            </p:cNvSpPr>
            <p:nvPr/>
          </p:nvSpPr>
          <p:spPr bwMode="auto">
            <a:xfrm>
              <a:off x="3277" y="2415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40" name="Oval 65"/>
            <p:cNvSpPr>
              <a:spLocks noChangeArrowheads="1"/>
            </p:cNvSpPr>
            <p:nvPr/>
          </p:nvSpPr>
          <p:spPr bwMode="auto">
            <a:xfrm>
              <a:off x="3603" y="2139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</p:grpSp>
      <p:sp>
        <p:nvSpPr>
          <p:cNvPr id="29710" name="Text Box 66"/>
          <p:cNvSpPr txBox="1">
            <a:spLocks noChangeArrowheads="1"/>
          </p:cNvSpPr>
          <p:nvPr/>
        </p:nvSpPr>
        <p:spPr bwMode="auto">
          <a:xfrm>
            <a:off x="6019800" y="2651125"/>
            <a:ext cx="1797050" cy="36671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RNA Polimerasi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2584677" y="1920875"/>
            <a:ext cx="2301425" cy="2014537"/>
            <a:chOff x="2584677" y="1920875"/>
            <a:chExt cx="2301425" cy="2014537"/>
          </a:xfrm>
          <a:solidFill>
            <a:srgbClr val="92D050"/>
          </a:solidFill>
        </p:grpSpPr>
        <p:sp>
          <p:nvSpPr>
            <p:cNvPr id="22" name="AutoShape 37"/>
            <p:cNvSpPr>
              <a:spLocks noChangeArrowheads="1"/>
            </p:cNvSpPr>
            <p:nvPr/>
          </p:nvSpPr>
          <p:spPr bwMode="auto">
            <a:xfrm>
              <a:off x="3946752" y="2927350"/>
              <a:ext cx="939350" cy="863600"/>
            </a:xfrm>
            <a:prstGeom prst="octagon">
              <a:avLst>
                <a:gd name="adj" fmla="val 29287"/>
              </a:avLst>
            </a:prstGeom>
            <a:grpFill/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/>
            </a:p>
          </p:txBody>
        </p:sp>
        <p:sp>
          <p:nvSpPr>
            <p:cNvPr id="23" name="AutoShape 38"/>
            <p:cNvSpPr>
              <a:spLocks noChangeArrowheads="1"/>
            </p:cNvSpPr>
            <p:nvPr/>
          </p:nvSpPr>
          <p:spPr bwMode="auto">
            <a:xfrm>
              <a:off x="3154589" y="2927350"/>
              <a:ext cx="792163" cy="1008062"/>
            </a:xfrm>
            <a:prstGeom prst="plus">
              <a:avLst>
                <a:gd name="adj" fmla="val 25000"/>
              </a:avLst>
            </a:prstGeom>
            <a:grpFill/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/>
            </a:p>
          </p:txBody>
        </p:sp>
        <p:grpSp>
          <p:nvGrpSpPr>
            <p:cNvPr id="3" name="Gruppo 2"/>
            <p:cNvGrpSpPr>
              <a:grpSpLocks/>
            </p:cNvGrpSpPr>
            <p:nvPr/>
          </p:nvGrpSpPr>
          <p:grpSpPr bwMode="auto">
            <a:xfrm>
              <a:off x="2584677" y="1920875"/>
              <a:ext cx="1925637" cy="1293812"/>
              <a:chOff x="1274615" y="2504009"/>
              <a:chExt cx="1926182" cy="1293291"/>
            </a:xfrm>
            <a:grpFill/>
          </p:grpSpPr>
          <p:sp>
            <p:nvSpPr>
              <p:cNvPr id="2" name="Ovale 1"/>
              <p:cNvSpPr/>
              <p:nvPr/>
            </p:nvSpPr>
            <p:spPr>
              <a:xfrm>
                <a:off x="1274615" y="2896393"/>
                <a:ext cx="1023143" cy="900907"/>
              </a:xfrm>
              <a:prstGeom prst="ellipse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54" name="Ovale 53"/>
              <p:cNvSpPr/>
              <p:nvPr/>
            </p:nvSpPr>
            <p:spPr>
              <a:xfrm>
                <a:off x="1687184" y="2504009"/>
                <a:ext cx="1023143" cy="900907"/>
              </a:xfrm>
              <a:prstGeom prst="ellipse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  <p:sp>
            <p:nvSpPr>
              <p:cNvPr id="55" name="Ovale 54"/>
              <p:cNvSpPr/>
              <p:nvPr/>
            </p:nvSpPr>
            <p:spPr>
              <a:xfrm>
                <a:off x="2177654" y="2724926"/>
                <a:ext cx="1023143" cy="900907"/>
              </a:xfrm>
              <a:prstGeom prst="ellips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/>
              </a:p>
            </p:txBody>
          </p:sp>
        </p:grpSp>
      </p:grpSp>
      <p:sp>
        <p:nvSpPr>
          <p:cNvPr id="45" name="Freccia a destra 44"/>
          <p:cNvSpPr/>
          <p:nvPr/>
        </p:nvSpPr>
        <p:spPr>
          <a:xfrm>
            <a:off x="6717048" y="4077072"/>
            <a:ext cx="1959408" cy="181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Freccia a destra 45"/>
          <p:cNvSpPr/>
          <p:nvPr/>
        </p:nvSpPr>
        <p:spPr>
          <a:xfrm>
            <a:off x="6720377" y="3788024"/>
            <a:ext cx="1959408" cy="75949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9402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5"/>
          <p:cNvGrpSpPr>
            <a:grpSpLocks/>
          </p:cNvGrpSpPr>
          <p:nvPr/>
        </p:nvGrpSpPr>
        <p:grpSpPr bwMode="auto">
          <a:xfrm>
            <a:off x="547688" y="2782887"/>
            <a:ext cx="8272462" cy="1381125"/>
            <a:chOff x="249" y="2024"/>
            <a:chExt cx="5353" cy="870"/>
          </a:xfrm>
        </p:grpSpPr>
        <p:pic>
          <p:nvPicPr>
            <p:cNvPr id="29747" name="Picture 13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249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8" name="Picture 9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3413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9" name="Picture 10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2370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0" name="Picture 11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1292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1" name="Picture 14" descr="dn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4" t="3903"/>
            <a:stretch>
              <a:fillRect/>
            </a:stretch>
          </p:blipFill>
          <p:spPr bwMode="auto">
            <a:xfrm rot="2116347">
              <a:off x="4549" y="2024"/>
              <a:ext cx="1053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45"/>
          <p:cNvGrpSpPr>
            <a:grpSpLocks/>
          </p:cNvGrpSpPr>
          <p:nvPr/>
        </p:nvGrpSpPr>
        <p:grpSpPr bwMode="auto">
          <a:xfrm>
            <a:off x="3064105" y="4006852"/>
            <a:ext cx="2203453" cy="881063"/>
            <a:chOff x="1009" y="2795"/>
            <a:chExt cx="1388" cy="555"/>
          </a:xfrm>
        </p:grpSpPr>
        <p:sp>
          <p:nvSpPr>
            <p:cNvPr id="29743" name="Text Box 40"/>
            <p:cNvSpPr txBox="1">
              <a:spLocks noChangeArrowheads="1"/>
            </p:cNvSpPr>
            <p:nvPr/>
          </p:nvSpPr>
          <p:spPr bwMode="auto">
            <a:xfrm>
              <a:off x="1009" y="3059"/>
              <a:ext cx="13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</a:rPr>
                <a:t>REPRESSORI</a:t>
              </a:r>
              <a:endParaRPr lang="it-IT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9744" name="Line 41"/>
            <p:cNvSpPr>
              <a:spLocks noChangeShapeType="1"/>
            </p:cNvSpPr>
            <p:nvPr/>
          </p:nvSpPr>
          <p:spPr bwMode="auto">
            <a:xfrm rot="19775806" flipV="1">
              <a:off x="1701" y="2853"/>
              <a:ext cx="363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745" name="Line 42"/>
            <p:cNvSpPr>
              <a:spLocks noChangeShapeType="1"/>
            </p:cNvSpPr>
            <p:nvPr/>
          </p:nvSpPr>
          <p:spPr bwMode="auto">
            <a:xfrm flipH="1" flipV="1">
              <a:off x="1474" y="2795"/>
              <a:ext cx="182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9" name="Group 48"/>
          <p:cNvGrpSpPr>
            <a:grpSpLocks/>
          </p:cNvGrpSpPr>
          <p:nvPr/>
        </p:nvGrpSpPr>
        <p:grpSpPr bwMode="auto">
          <a:xfrm>
            <a:off x="5384401" y="838200"/>
            <a:ext cx="3059546" cy="1152525"/>
            <a:chOff x="2418" y="799"/>
            <a:chExt cx="3196" cy="726"/>
          </a:xfrm>
        </p:grpSpPr>
        <p:sp>
          <p:nvSpPr>
            <p:cNvPr id="29741" name="Rectangle 46"/>
            <p:cNvSpPr>
              <a:spLocks noChangeArrowheads="1"/>
            </p:cNvSpPr>
            <p:nvPr/>
          </p:nvSpPr>
          <p:spPr bwMode="auto">
            <a:xfrm>
              <a:off x="2418" y="799"/>
              <a:ext cx="31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 err="1">
                  <a:solidFill>
                    <a:srgbClr val="FF66CC"/>
                  </a:solidFill>
                </a:rPr>
                <a:t>Trascrizione</a:t>
              </a:r>
              <a:r>
                <a:rPr lang="en-US" altLang="en-US" sz="2400" b="1" dirty="0">
                  <a:solidFill>
                    <a:srgbClr val="FF66CC"/>
                  </a:solidFill>
                </a:rPr>
                <a:t> Basale</a:t>
              </a:r>
              <a:endParaRPr lang="en-GB" altLang="en-US" sz="2400" b="1" dirty="0">
                <a:solidFill>
                  <a:srgbClr val="FF66CC"/>
                </a:solidFill>
              </a:endParaRPr>
            </a:p>
          </p:txBody>
        </p:sp>
        <p:sp>
          <p:nvSpPr>
            <p:cNvPr id="29742" name="AutoShape 47"/>
            <p:cNvSpPr>
              <a:spLocks/>
            </p:cNvSpPr>
            <p:nvPr/>
          </p:nvSpPr>
          <p:spPr bwMode="auto">
            <a:xfrm rot="-5400000">
              <a:off x="3855" y="-176"/>
              <a:ext cx="318" cy="3084"/>
            </a:xfrm>
            <a:prstGeom prst="rightBrace">
              <a:avLst>
                <a:gd name="adj1" fmla="val 8081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66CC"/>
                </a:solidFill>
              </a:endParaRPr>
            </a:p>
          </p:txBody>
        </p:sp>
      </p:grpSp>
      <p:grpSp>
        <p:nvGrpSpPr>
          <p:cNvPr id="29708" name="Group 55"/>
          <p:cNvGrpSpPr>
            <a:grpSpLocks/>
          </p:cNvGrpSpPr>
          <p:nvPr/>
        </p:nvGrpSpPr>
        <p:grpSpPr bwMode="auto">
          <a:xfrm>
            <a:off x="5516563" y="1966912"/>
            <a:ext cx="2665412" cy="1536700"/>
            <a:chOff x="1517" y="1328"/>
            <a:chExt cx="2540" cy="1739"/>
          </a:xfrm>
        </p:grpSpPr>
        <p:sp>
          <p:nvSpPr>
            <p:cNvPr id="29731" name="Oval 56"/>
            <p:cNvSpPr>
              <a:spLocks noChangeArrowheads="1"/>
            </p:cNvSpPr>
            <p:nvPr/>
          </p:nvSpPr>
          <p:spPr bwMode="auto">
            <a:xfrm>
              <a:off x="2125" y="1328"/>
              <a:ext cx="1316" cy="72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2" name="Oval 57"/>
            <p:cNvSpPr>
              <a:spLocks noChangeArrowheads="1"/>
            </p:cNvSpPr>
            <p:nvPr/>
          </p:nvSpPr>
          <p:spPr bwMode="auto">
            <a:xfrm>
              <a:off x="1517" y="1634"/>
              <a:ext cx="1316" cy="725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3" name="Oval 58"/>
            <p:cNvSpPr>
              <a:spLocks noChangeArrowheads="1"/>
            </p:cNvSpPr>
            <p:nvPr/>
          </p:nvSpPr>
          <p:spPr bwMode="auto">
            <a:xfrm>
              <a:off x="1610" y="2296"/>
              <a:ext cx="997" cy="49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4" name="Oval 59"/>
            <p:cNvSpPr>
              <a:spLocks noChangeArrowheads="1"/>
            </p:cNvSpPr>
            <p:nvPr/>
          </p:nvSpPr>
          <p:spPr bwMode="auto">
            <a:xfrm>
              <a:off x="2528" y="2155"/>
              <a:ext cx="726" cy="45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5" name="Oval 60"/>
            <p:cNvSpPr>
              <a:spLocks noChangeArrowheads="1"/>
            </p:cNvSpPr>
            <p:nvPr/>
          </p:nvSpPr>
          <p:spPr bwMode="auto">
            <a:xfrm>
              <a:off x="3016" y="1965"/>
              <a:ext cx="726" cy="45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6" name="Oval 61"/>
            <p:cNvSpPr>
              <a:spLocks noChangeArrowheads="1"/>
            </p:cNvSpPr>
            <p:nvPr/>
          </p:nvSpPr>
          <p:spPr bwMode="auto">
            <a:xfrm>
              <a:off x="3243" y="1661"/>
              <a:ext cx="726" cy="452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7" name="Oval 62"/>
            <p:cNvSpPr>
              <a:spLocks noChangeArrowheads="1"/>
            </p:cNvSpPr>
            <p:nvPr/>
          </p:nvSpPr>
          <p:spPr bwMode="auto">
            <a:xfrm>
              <a:off x="2434" y="2660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8" name="Oval 63"/>
            <p:cNvSpPr>
              <a:spLocks noChangeArrowheads="1"/>
            </p:cNvSpPr>
            <p:nvPr/>
          </p:nvSpPr>
          <p:spPr bwMode="auto">
            <a:xfrm>
              <a:off x="2888" y="2599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39" name="Oval 64"/>
            <p:cNvSpPr>
              <a:spLocks noChangeArrowheads="1"/>
            </p:cNvSpPr>
            <p:nvPr/>
          </p:nvSpPr>
          <p:spPr bwMode="auto">
            <a:xfrm>
              <a:off x="3277" y="2415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  <p:sp>
          <p:nvSpPr>
            <p:cNvPr id="29740" name="Oval 65"/>
            <p:cNvSpPr>
              <a:spLocks noChangeArrowheads="1"/>
            </p:cNvSpPr>
            <p:nvPr/>
          </p:nvSpPr>
          <p:spPr bwMode="auto">
            <a:xfrm>
              <a:off x="3603" y="2139"/>
              <a:ext cx="454" cy="407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en-US" sz="1800"/>
            </a:p>
          </p:txBody>
        </p:sp>
      </p:grpSp>
      <p:sp>
        <p:nvSpPr>
          <p:cNvPr id="29710" name="Text Box 66"/>
          <p:cNvSpPr txBox="1">
            <a:spLocks noChangeArrowheads="1"/>
          </p:cNvSpPr>
          <p:nvPr/>
        </p:nvSpPr>
        <p:spPr bwMode="auto">
          <a:xfrm>
            <a:off x="6019800" y="2651125"/>
            <a:ext cx="1797050" cy="36671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1800"/>
              <a:t>RNA Polimerasi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2584677" y="1920875"/>
            <a:ext cx="2301425" cy="2014537"/>
            <a:chOff x="2584677" y="1920875"/>
            <a:chExt cx="2301425" cy="2014537"/>
          </a:xfrm>
          <a:solidFill>
            <a:srgbClr val="C00000"/>
          </a:solidFill>
        </p:grpSpPr>
        <p:sp>
          <p:nvSpPr>
            <p:cNvPr id="22" name="AutoShape 37"/>
            <p:cNvSpPr>
              <a:spLocks noChangeArrowheads="1"/>
            </p:cNvSpPr>
            <p:nvPr/>
          </p:nvSpPr>
          <p:spPr bwMode="auto">
            <a:xfrm>
              <a:off x="3946752" y="2927350"/>
              <a:ext cx="939350" cy="863600"/>
            </a:xfrm>
            <a:prstGeom prst="octagon">
              <a:avLst>
                <a:gd name="adj" fmla="val 29287"/>
              </a:avLst>
            </a:prstGeom>
            <a:grpFill/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3" name="AutoShape 38"/>
            <p:cNvSpPr>
              <a:spLocks noChangeArrowheads="1"/>
            </p:cNvSpPr>
            <p:nvPr/>
          </p:nvSpPr>
          <p:spPr bwMode="auto">
            <a:xfrm>
              <a:off x="3154589" y="2927350"/>
              <a:ext cx="792163" cy="1008062"/>
            </a:xfrm>
            <a:prstGeom prst="plus">
              <a:avLst>
                <a:gd name="adj" fmla="val 25000"/>
              </a:avLst>
            </a:prstGeom>
            <a:grpFill/>
            <a:ln>
              <a:headEnd/>
              <a:tailEnd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1800">
                <a:solidFill>
                  <a:srgbClr val="FF0000"/>
                </a:solidFill>
              </a:endParaRPr>
            </a:p>
          </p:txBody>
        </p:sp>
        <p:grpSp>
          <p:nvGrpSpPr>
            <p:cNvPr id="3" name="Gruppo 2"/>
            <p:cNvGrpSpPr>
              <a:grpSpLocks/>
            </p:cNvGrpSpPr>
            <p:nvPr/>
          </p:nvGrpSpPr>
          <p:grpSpPr bwMode="auto">
            <a:xfrm>
              <a:off x="2584677" y="1920875"/>
              <a:ext cx="1925637" cy="1293812"/>
              <a:chOff x="1274615" y="2504009"/>
              <a:chExt cx="1926182" cy="1293291"/>
            </a:xfrm>
            <a:grpFill/>
          </p:grpSpPr>
          <p:sp>
            <p:nvSpPr>
              <p:cNvPr id="2" name="Ovale 1"/>
              <p:cNvSpPr/>
              <p:nvPr/>
            </p:nvSpPr>
            <p:spPr>
              <a:xfrm>
                <a:off x="1274615" y="2896393"/>
                <a:ext cx="1023143" cy="900907"/>
              </a:xfrm>
              <a:prstGeom prst="ellipse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Ovale 53"/>
              <p:cNvSpPr/>
              <p:nvPr/>
            </p:nvSpPr>
            <p:spPr>
              <a:xfrm>
                <a:off x="1687184" y="2504009"/>
                <a:ext cx="1023143" cy="900907"/>
              </a:xfrm>
              <a:prstGeom prst="ellipse">
                <a:avLst/>
              </a:prstGeom>
              <a:grp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Ovale 54"/>
              <p:cNvSpPr/>
              <p:nvPr/>
            </p:nvSpPr>
            <p:spPr>
              <a:xfrm>
                <a:off x="2177654" y="2724926"/>
                <a:ext cx="1023143" cy="900907"/>
              </a:xfrm>
              <a:prstGeom prst="ellips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it-IT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4" name="Freccia a destra 33"/>
          <p:cNvSpPr/>
          <p:nvPr/>
        </p:nvSpPr>
        <p:spPr>
          <a:xfrm>
            <a:off x="6717048" y="4077072"/>
            <a:ext cx="1959408" cy="181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237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26671" y="228600"/>
            <a:ext cx="7983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C3300"/>
                </a:solidFill>
                <a:latin typeface="Comic Sans MS" panose="030F0702030302020204" pitchFamily="66" charset="0"/>
              </a:rPr>
              <a:t>OGNI </a:t>
            </a:r>
            <a:r>
              <a:rPr lang="it-IT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PROMOTORE</a:t>
            </a:r>
            <a:r>
              <a:rPr lang="it-IT" b="1" dirty="0">
                <a:solidFill>
                  <a:srgbClr val="CC3300"/>
                </a:solidFill>
                <a:latin typeface="Comic Sans MS" panose="030F0702030302020204" pitchFamily="66" charset="0"/>
              </a:rPr>
              <a:t> HA LA SUA COLLEZIONE DI FATTORI DI TRASCRIZIONE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C5DD83D-4B97-40E6-928B-43C74CAF32FE}"/>
              </a:ext>
            </a:extLst>
          </p:cNvPr>
          <p:cNvGrpSpPr/>
          <p:nvPr/>
        </p:nvGrpSpPr>
        <p:grpSpPr>
          <a:xfrm>
            <a:off x="1101723" y="1600200"/>
            <a:ext cx="6937375" cy="4061561"/>
            <a:chOff x="1101723" y="1466850"/>
            <a:chExt cx="6937375" cy="4061561"/>
          </a:xfrm>
        </p:grpSpPr>
        <p:pic>
          <p:nvPicPr>
            <p:cNvPr id="1026" name="Picture 2" descr="Risultati immagini per combinatorial gene regulatio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40" b="-1"/>
            <a:stretch/>
          </p:blipFill>
          <p:spPr bwMode="auto">
            <a:xfrm>
              <a:off x="1101723" y="1466850"/>
              <a:ext cx="6937375" cy="40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tangolo 1">
              <a:extLst>
                <a:ext uri="{FF2B5EF4-FFF2-40B4-BE49-F238E27FC236}">
                  <a16:creationId xmlns:a16="http://schemas.microsoft.com/office/drawing/2014/main" id="{7A1C8869-2264-4FF4-87A4-A28D31F4F2FA}"/>
                </a:ext>
              </a:extLst>
            </p:cNvPr>
            <p:cNvSpPr/>
            <p:nvPr/>
          </p:nvSpPr>
          <p:spPr bwMode="auto">
            <a:xfrm>
              <a:off x="1447800" y="3200400"/>
              <a:ext cx="1600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F231BEE2-AF18-4B14-9B52-37A1709D1DCD}"/>
                </a:ext>
              </a:extLst>
            </p:cNvPr>
            <p:cNvSpPr/>
            <p:nvPr/>
          </p:nvSpPr>
          <p:spPr bwMode="auto">
            <a:xfrm>
              <a:off x="1410077" y="5124072"/>
              <a:ext cx="1600200" cy="2670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1678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4"/>
          <a:stretch>
            <a:fillRect/>
          </a:stretch>
        </p:blipFill>
        <p:spPr bwMode="auto">
          <a:xfrm>
            <a:off x="1295400" y="1019175"/>
            <a:ext cx="696912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CasellaDiTesto 1"/>
          <p:cNvSpPr txBox="1">
            <a:spLocks noChangeArrowheads="1"/>
          </p:cNvSpPr>
          <p:nvPr/>
        </p:nvSpPr>
        <p:spPr bwMode="auto">
          <a:xfrm>
            <a:off x="381000" y="38100"/>
            <a:ext cx="8534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CC3300"/>
                </a:solidFill>
                <a:latin typeface="Comic Sans MS" panose="030F0702030302020204" pitchFamily="66" charset="0"/>
              </a:rPr>
              <a:t>Tipi cellulari diversi esprimono di fattori di trascrizione diversi e quindi attivano geni diversi</a:t>
            </a:r>
          </a:p>
        </p:txBody>
      </p:sp>
    </p:spTree>
    <p:extLst>
      <p:ext uri="{BB962C8B-B14F-4D97-AF65-F5344CB8AC3E}">
        <p14:creationId xmlns:p14="http://schemas.microsoft.com/office/powerpoint/2010/main" val="424774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ure 6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6400"/>
            <a:ext cx="8531225" cy="604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100">
                <a:latin typeface="Arial" charset="0"/>
              </a:rPr>
              <a:t>Figure 6-7 </a:t>
            </a:r>
            <a:r>
              <a:rPr lang="en-US" altLang="it-IT" sz="1100" i="1">
                <a:latin typeface="Arial" charset="0"/>
              </a:rPr>
              <a:t> Molecular Biology of the Cell</a:t>
            </a:r>
            <a:r>
              <a:rPr lang="en-US" altLang="it-IT" sz="1100">
                <a:latin typeface="Arial" charset="0"/>
              </a:rPr>
              <a:t> (© Garland Science 2008)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po 3"/>
          <p:cNvGrpSpPr>
            <a:grpSpLocks/>
          </p:cNvGrpSpPr>
          <p:nvPr/>
        </p:nvGrpSpPr>
        <p:grpSpPr bwMode="auto">
          <a:xfrm>
            <a:off x="1371600" y="2133600"/>
            <a:ext cx="6226175" cy="2057400"/>
            <a:chOff x="1371600" y="2133600"/>
            <a:chExt cx="6226342" cy="2057400"/>
          </a:xfrm>
        </p:grpSpPr>
        <p:pic>
          <p:nvPicPr>
            <p:cNvPr id="17413" name="Picture 2" descr="Immagine correla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008" b="45799"/>
            <a:stretch>
              <a:fillRect/>
            </a:stretch>
          </p:blipFill>
          <p:spPr bwMode="auto">
            <a:xfrm>
              <a:off x="1371600" y="2133600"/>
              <a:ext cx="6226342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Ovale 1"/>
            <p:cNvSpPr>
              <a:spLocks noChangeArrowheads="1"/>
            </p:cNvSpPr>
            <p:nvPr/>
          </p:nvSpPr>
          <p:spPr bwMode="auto">
            <a:xfrm>
              <a:off x="5708863" y="2141782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17415" name="Ovale 18"/>
            <p:cNvSpPr>
              <a:spLocks noChangeArrowheads="1"/>
            </p:cNvSpPr>
            <p:nvPr/>
          </p:nvSpPr>
          <p:spPr bwMode="auto">
            <a:xfrm>
              <a:off x="4876800" y="3505200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17416" name="Ovale 19"/>
            <p:cNvSpPr>
              <a:spLocks noChangeArrowheads="1"/>
            </p:cNvSpPr>
            <p:nvPr/>
          </p:nvSpPr>
          <p:spPr bwMode="auto">
            <a:xfrm>
              <a:off x="2051263" y="3090959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17417" name="Ovale 20"/>
            <p:cNvSpPr>
              <a:spLocks noChangeArrowheads="1"/>
            </p:cNvSpPr>
            <p:nvPr/>
          </p:nvSpPr>
          <p:spPr bwMode="auto">
            <a:xfrm>
              <a:off x="2205197" y="2133600"/>
              <a:ext cx="304800" cy="3048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17418" name="Rettangolo 2"/>
            <p:cNvSpPr>
              <a:spLocks noChangeArrowheads="1"/>
            </p:cNvSpPr>
            <p:nvPr/>
          </p:nvSpPr>
          <p:spPr bwMode="auto">
            <a:xfrm>
              <a:off x="1447800" y="2133600"/>
              <a:ext cx="838200" cy="4572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it-IT" altLang="it-IT">
                <a:solidFill>
                  <a:srgbClr val="000000"/>
                </a:solidFill>
              </a:endParaRPr>
            </a:p>
          </p:txBody>
        </p:sp>
      </p:grpSp>
      <p:sp>
        <p:nvSpPr>
          <p:cNvPr id="17411" name="Rettangolo 4"/>
          <p:cNvSpPr>
            <a:spLocks noChangeArrowheads="1"/>
          </p:cNvSpPr>
          <p:nvPr/>
        </p:nvSpPr>
        <p:spPr bwMode="auto">
          <a:xfrm>
            <a:off x="114300" y="20955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it-IT" sz="3600" dirty="0">
                <a:solidFill>
                  <a:srgbClr val="C00000"/>
                </a:solidFill>
                <a:latin typeface="Arial" panose="020B0604020202020204" pitchFamily="34" charset="0"/>
              </a:rPr>
              <a:t>La </a:t>
            </a:r>
            <a:r>
              <a:rPr lang="en-US" altLang="it-IT" sz="3600" dirty="0" err="1">
                <a:solidFill>
                  <a:srgbClr val="C00000"/>
                </a:solidFill>
                <a:latin typeface="Arial" panose="020B0604020202020204" pitchFamily="34" charset="0"/>
              </a:rPr>
              <a:t>trascrizione</a:t>
            </a:r>
            <a:r>
              <a:rPr lang="en-US" altLang="it-IT" sz="36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it-IT" sz="3600" dirty="0" err="1">
                <a:solidFill>
                  <a:srgbClr val="C00000"/>
                </a:solidFill>
                <a:latin typeface="Arial" panose="020B0604020202020204" pitchFamily="34" charset="0"/>
              </a:rPr>
              <a:t>può</a:t>
            </a:r>
            <a:r>
              <a:rPr lang="en-US" altLang="it-IT" sz="36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it-IT" sz="3600" dirty="0" err="1">
                <a:solidFill>
                  <a:srgbClr val="C00000"/>
                </a:solidFill>
                <a:latin typeface="Arial" panose="020B0604020202020204" pitchFamily="34" charset="0"/>
              </a:rPr>
              <a:t>essere</a:t>
            </a:r>
            <a:r>
              <a:rPr lang="en-US" altLang="it-IT" sz="36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it-IT" sz="3600" dirty="0" err="1">
                <a:solidFill>
                  <a:srgbClr val="C00000"/>
                </a:solidFill>
                <a:latin typeface="Arial" panose="020B0604020202020204" pitchFamily="34" charset="0"/>
              </a:rPr>
              <a:t>controllata</a:t>
            </a:r>
            <a:r>
              <a:rPr lang="en-US" altLang="it-IT" sz="36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it-IT" sz="3600" dirty="0" err="1">
                <a:solidFill>
                  <a:srgbClr val="C00000"/>
                </a:solidFill>
                <a:latin typeface="Arial" panose="020B0604020202020204" pitchFamily="34" charset="0"/>
              </a:rPr>
              <a:t>dallo</a:t>
            </a:r>
            <a:r>
              <a:rPr lang="en-US" altLang="it-IT" sz="36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it-IT" sz="3600" dirty="0" err="1">
                <a:solidFill>
                  <a:srgbClr val="C00000"/>
                </a:solidFill>
                <a:latin typeface="Arial" panose="020B0604020202020204" pitchFamily="34" charset="0"/>
              </a:rPr>
              <a:t>stato</a:t>
            </a:r>
            <a:r>
              <a:rPr lang="en-US" altLang="it-IT" sz="3600" dirty="0">
                <a:solidFill>
                  <a:srgbClr val="C00000"/>
                </a:solidFill>
                <a:latin typeface="Arial" panose="020B0604020202020204" pitchFamily="34" charset="0"/>
              </a:rPr>
              <a:t> di </a:t>
            </a:r>
            <a:r>
              <a:rPr lang="en-US" altLang="it-IT" sz="3600" dirty="0" err="1">
                <a:solidFill>
                  <a:srgbClr val="C00000"/>
                </a:solidFill>
                <a:latin typeface="Arial" panose="020B0604020202020204" pitchFamily="34" charset="0"/>
              </a:rPr>
              <a:t>compattamento</a:t>
            </a:r>
            <a:r>
              <a:rPr lang="en-US" altLang="it-IT" sz="36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it-IT" sz="3600" dirty="0" err="1">
                <a:solidFill>
                  <a:srgbClr val="C00000"/>
                </a:solidFill>
                <a:latin typeface="Arial" panose="020B0604020202020204" pitchFamily="34" charset="0"/>
              </a:rPr>
              <a:t>della</a:t>
            </a:r>
            <a:r>
              <a:rPr lang="en-US" altLang="it-IT" sz="36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it-IT" sz="3600" dirty="0" err="1">
                <a:solidFill>
                  <a:srgbClr val="C00000"/>
                </a:solidFill>
                <a:latin typeface="Arial" panose="020B0604020202020204" pitchFamily="34" charset="0"/>
              </a:rPr>
              <a:t>cromatina</a:t>
            </a:r>
            <a:endParaRPr lang="it-IT" altLang="it-IT" sz="3600" dirty="0">
              <a:solidFill>
                <a:srgbClr val="C0000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20"/>
          <a:stretch>
            <a:fillRect/>
          </a:stretch>
        </p:blipFill>
        <p:spPr bwMode="auto">
          <a:xfrm>
            <a:off x="2089150" y="4695825"/>
            <a:ext cx="50403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01097" y="233660"/>
            <a:ext cx="8890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CC3300"/>
                </a:solidFill>
                <a:latin typeface="Comic Sans MS" panose="030F0702030302020204" pitchFamily="66" charset="0"/>
              </a:rPr>
              <a:t>REGOLAZIONE DELLA STRUTTURA DELLA CROMATINA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5930779-508E-4990-A1BB-0096810A7FA0}"/>
              </a:ext>
            </a:extLst>
          </p:cNvPr>
          <p:cNvSpPr/>
          <p:nvPr/>
        </p:nvSpPr>
        <p:spPr bwMode="auto">
          <a:xfrm>
            <a:off x="914400" y="2286000"/>
            <a:ext cx="17526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74C4E652-A467-4DA8-B8B2-4C474F2965C3}"/>
              </a:ext>
            </a:extLst>
          </p:cNvPr>
          <p:cNvGrpSpPr/>
          <p:nvPr/>
        </p:nvGrpSpPr>
        <p:grpSpPr>
          <a:xfrm>
            <a:off x="2153556" y="3810000"/>
            <a:ext cx="4836888" cy="1116278"/>
            <a:chOff x="3137563" y="1981200"/>
            <a:chExt cx="4836888" cy="1116278"/>
          </a:xfrm>
        </p:grpSpPr>
        <p:pic>
          <p:nvPicPr>
            <p:cNvPr id="12" name="Picture 2" descr="Risultati immagini per chromatin remodeling">
              <a:extLst>
                <a:ext uri="{FF2B5EF4-FFF2-40B4-BE49-F238E27FC236}">
                  <a16:creationId xmlns:a16="http://schemas.microsoft.com/office/drawing/2014/main" id="{07C148B5-0FBE-4426-B5CD-9C583DACFC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5" t="23773" r="47819" b="61739"/>
            <a:stretch/>
          </p:blipFill>
          <p:spPr bwMode="auto">
            <a:xfrm>
              <a:off x="3962399" y="2580508"/>
              <a:ext cx="457201" cy="46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D47C3660-F534-4AE6-AAE5-A7D30B019967}"/>
                </a:ext>
              </a:extLst>
            </p:cNvPr>
            <p:cNvGrpSpPr/>
            <p:nvPr/>
          </p:nvGrpSpPr>
          <p:grpSpPr>
            <a:xfrm>
              <a:off x="4419600" y="2026240"/>
              <a:ext cx="3554851" cy="1021761"/>
              <a:chOff x="4419600" y="2026240"/>
              <a:chExt cx="3554851" cy="1021761"/>
            </a:xfrm>
          </p:grpSpPr>
          <p:pic>
            <p:nvPicPr>
              <p:cNvPr id="10" name="Picture 2" descr="Risultati immagini per chromatin remodeling">
                <a:extLst>
                  <a:ext uri="{FF2B5EF4-FFF2-40B4-BE49-F238E27FC236}">
                    <a16:creationId xmlns:a16="http://schemas.microsoft.com/office/drawing/2014/main" id="{0E113EF5-F8FC-48A3-B1E7-1F158E84CE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607" t="7174" r="-1" b="61739"/>
              <a:stretch/>
            </p:blipFill>
            <p:spPr bwMode="auto">
              <a:xfrm>
                <a:off x="5029200" y="2026240"/>
                <a:ext cx="2945251" cy="990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Risultati immagini per chromatin remodeling">
                <a:extLst>
                  <a:ext uri="{FF2B5EF4-FFF2-40B4-BE49-F238E27FC236}">
                    <a16:creationId xmlns:a16="http://schemas.microsoft.com/office/drawing/2014/main" id="{11A64311-0AA4-4A85-A59A-F0D59D459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096" t="7174" r="7139" b="61739"/>
              <a:stretch/>
            </p:blipFill>
            <p:spPr bwMode="auto">
              <a:xfrm>
                <a:off x="4419600" y="2057400"/>
                <a:ext cx="837117" cy="990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ttangolo con angoli arrotondati 6">
                <a:extLst>
                  <a:ext uri="{FF2B5EF4-FFF2-40B4-BE49-F238E27FC236}">
                    <a16:creationId xmlns:a16="http://schemas.microsoft.com/office/drawing/2014/main" id="{2465B97D-CD56-4DC4-ACF3-60218E4FA083}"/>
                  </a:ext>
                </a:extLst>
              </p:cNvPr>
              <p:cNvSpPr/>
              <p:nvPr/>
            </p:nvSpPr>
            <p:spPr bwMode="auto">
              <a:xfrm>
                <a:off x="5210175" y="2057400"/>
                <a:ext cx="352425" cy="431638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</p:grpSp>
        <p:pic>
          <p:nvPicPr>
            <p:cNvPr id="15" name="Picture 2" descr="Risultati immagini per chromatin remodeling">
              <a:extLst>
                <a:ext uri="{FF2B5EF4-FFF2-40B4-BE49-F238E27FC236}">
                  <a16:creationId xmlns:a16="http://schemas.microsoft.com/office/drawing/2014/main" id="{7F65BEBC-9D12-48CA-82CA-B913DE3E88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96" t="7174" r="7139" b="61739"/>
            <a:stretch/>
          </p:blipFill>
          <p:spPr bwMode="auto">
            <a:xfrm>
              <a:off x="3137563" y="2106877"/>
              <a:ext cx="837117" cy="990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E42A942B-3BA5-46BD-995A-73A7225960B6}"/>
                </a:ext>
              </a:extLst>
            </p:cNvPr>
            <p:cNvSpPr/>
            <p:nvPr/>
          </p:nvSpPr>
          <p:spPr bwMode="auto">
            <a:xfrm>
              <a:off x="7467600" y="1981200"/>
              <a:ext cx="152400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E4350B90-AF0B-4E34-AA10-10899CEB6F4A}"/>
              </a:ext>
            </a:extLst>
          </p:cNvPr>
          <p:cNvGrpSpPr/>
          <p:nvPr/>
        </p:nvGrpSpPr>
        <p:grpSpPr>
          <a:xfrm>
            <a:off x="2917269" y="2481315"/>
            <a:ext cx="3273869" cy="958572"/>
            <a:chOff x="2634137" y="5451731"/>
            <a:chExt cx="3273869" cy="958572"/>
          </a:xfrm>
        </p:grpSpPr>
        <p:pic>
          <p:nvPicPr>
            <p:cNvPr id="8" name="Picture 2" descr="Risultati immagini per chromatin remodeling">
              <a:extLst>
                <a:ext uri="{FF2B5EF4-FFF2-40B4-BE49-F238E27FC236}">
                  <a16:creationId xmlns:a16="http://schemas.microsoft.com/office/drawing/2014/main" id="{018C11A6-EA89-4A2F-B3C9-F9F08F16A6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61" t="60761" r="20749" b="12935"/>
            <a:stretch/>
          </p:blipFill>
          <p:spPr bwMode="auto">
            <a:xfrm>
              <a:off x="2634137" y="5572103"/>
              <a:ext cx="160020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Risultati immagini per chromatin remodeling">
              <a:extLst>
                <a:ext uri="{FF2B5EF4-FFF2-40B4-BE49-F238E27FC236}">
                  <a16:creationId xmlns:a16="http://schemas.microsoft.com/office/drawing/2014/main" id="{334CF96C-738F-4CB0-AFCE-6566B481EE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02" t="60761" r="20749" b="12935"/>
            <a:stretch/>
          </p:blipFill>
          <p:spPr bwMode="auto">
            <a:xfrm>
              <a:off x="4234338" y="5567769"/>
              <a:ext cx="1604490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CC2F410C-3DCD-42F4-A17C-BA72F0D7A8A8}"/>
                </a:ext>
              </a:extLst>
            </p:cNvPr>
            <p:cNvSpPr/>
            <p:nvPr/>
          </p:nvSpPr>
          <p:spPr bwMode="auto">
            <a:xfrm>
              <a:off x="4135022" y="6203925"/>
              <a:ext cx="109063" cy="15756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97D3F4CE-FB3C-44F4-B91D-E262F99874B5}"/>
                </a:ext>
              </a:extLst>
            </p:cNvPr>
            <p:cNvSpPr/>
            <p:nvPr/>
          </p:nvSpPr>
          <p:spPr bwMode="auto">
            <a:xfrm>
              <a:off x="4179805" y="5451731"/>
              <a:ext cx="109063" cy="15756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4DBE4A7B-466D-4263-85E4-D6E8FBBFE3CD}"/>
                </a:ext>
              </a:extLst>
            </p:cNvPr>
            <p:cNvSpPr/>
            <p:nvPr/>
          </p:nvSpPr>
          <p:spPr bwMode="auto">
            <a:xfrm>
              <a:off x="5780005" y="5493318"/>
              <a:ext cx="109063" cy="15756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C68E1C92-EC64-4344-BF31-F74343B3707C}"/>
                </a:ext>
              </a:extLst>
            </p:cNvPr>
            <p:cNvSpPr/>
            <p:nvPr/>
          </p:nvSpPr>
          <p:spPr bwMode="auto">
            <a:xfrm>
              <a:off x="5798943" y="6203925"/>
              <a:ext cx="109063" cy="157569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9B36C2A-6EC6-4070-A11B-226236DED207}"/>
              </a:ext>
            </a:extLst>
          </p:cNvPr>
          <p:cNvSpPr txBox="1"/>
          <p:nvPr/>
        </p:nvSpPr>
        <p:spPr>
          <a:xfrm>
            <a:off x="620861" y="2688734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CC3300"/>
                </a:solidFill>
                <a:latin typeface="Comic Sans MS" panose="030F0702030302020204" pitchFamily="66" charset="0"/>
              </a:rPr>
              <a:t>OFF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0E4D29C-DF96-4FD3-975E-F9A8C6A006B7}"/>
              </a:ext>
            </a:extLst>
          </p:cNvPr>
          <p:cNvSpPr txBox="1"/>
          <p:nvPr/>
        </p:nvSpPr>
        <p:spPr>
          <a:xfrm>
            <a:off x="702614" y="4248139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0" y="762000"/>
            <a:ext cx="4343400" cy="19812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accent2"/>
              </a:solidFill>
              <a:latin typeface="Comic Sans MS" pitchFamily="1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accent2"/>
              </a:solidFill>
              <a:latin typeface="Comic Sans MS" pitchFamily="1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accent2"/>
              </a:solidFill>
              <a:latin typeface="Comic Sans MS" pitchFamily="1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chemeClr val="accent2"/>
                </a:solidFill>
                <a:latin typeface="Comic Sans MS" pitchFamily="1" charset="0"/>
              </a:rPr>
              <a:t>RNA polimerasi</a:t>
            </a:r>
            <a:endParaRPr lang="it-IT" altLang="it-IT" sz="1800">
              <a:latin typeface="Comic Sans MS" pitchFamily="1" charset="0"/>
            </a:endParaRP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76200" y="476672"/>
            <a:ext cx="90678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solidFill>
                  <a:schemeClr val="accent2"/>
                </a:solidFill>
                <a:latin typeface="Comic Sans MS" pitchFamily="1" charset="0"/>
              </a:rPr>
              <a:t>DNA</a:t>
            </a:r>
            <a:endParaRPr lang="it-IT" altLang="it-IT" sz="2400" b="1" dirty="0">
              <a:solidFill>
                <a:srgbClr val="FF0000"/>
              </a:solidFill>
              <a:latin typeface="Comic Sans MS" pitchFamily="1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it-IT" altLang="it-IT" sz="2400" dirty="0">
              <a:solidFill>
                <a:srgbClr val="FF0000"/>
              </a:solidFill>
              <a:latin typeface="Comic Sans MS" pitchFamily="1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omic Sans MS" pitchFamily="1" charset="0"/>
              </a:rPr>
              <a:t>5’-ATGTTACCATTCTAGGGGGACCGA-3’  filamento 	senso</a:t>
            </a:r>
            <a:endParaRPr lang="it-IT" altLang="it-IT" sz="2400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75000"/>
              </a:lnSpc>
              <a:spcBef>
                <a:spcPts val="600"/>
              </a:spcBef>
              <a:buFontTx/>
              <a:buNone/>
            </a:pPr>
            <a:r>
              <a:rPr lang="it-IT" altLang="it-IT" sz="2400" dirty="0">
                <a:latin typeface="Comic Sans MS" pitchFamily="1" charset="0"/>
              </a:rPr>
              <a:t>3’-TACAATGGTAAGATCCCCCTGGCT-5’  filamento </a:t>
            </a:r>
            <a:r>
              <a:rPr lang="it-IT" altLang="it-IT" sz="2400" dirty="0" err="1">
                <a:latin typeface="Comic Sans MS" pitchFamily="1" charset="0"/>
              </a:rPr>
              <a:t>antisenso</a:t>
            </a:r>
            <a:endParaRPr lang="it-IT" altLang="it-IT" sz="2400" dirty="0">
              <a:latin typeface="Comic Sans MS" pitchFamily="1" charset="0"/>
            </a:endParaRP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98425" y="6019800"/>
            <a:ext cx="8816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rgbClr val="008080"/>
                </a:solidFill>
                <a:latin typeface="Comic Sans MS" pitchFamily="1" charset="0"/>
              </a:rPr>
              <a:t>NH</a:t>
            </a:r>
            <a:r>
              <a:rPr lang="it-IT" altLang="it-IT" sz="1600" dirty="0">
                <a:solidFill>
                  <a:srgbClr val="008080"/>
                </a:solidFill>
                <a:latin typeface="Comic Sans MS" pitchFamily="1" charset="0"/>
              </a:rPr>
              <a:t>2</a:t>
            </a:r>
            <a:r>
              <a:rPr lang="it-IT" altLang="it-IT" sz="2400" dirty="0">
                <a:solidFill>
                  <a:srgbClr val="008080"/>
                </a:solidFill>
                <a:latin typeface="Comic Sans MS" pitchFamily="1" charset="0"/>
              </a:rPr>
              <a:t>-Met-Leu-Pro-Cys-Trp-Asp-Asp-COOH  </a:t>
            </a:r>
            <a:r>
              <a:rPr lang="it-IT" altLang="it-IT" sz="2400" b="1" dirty="0">
                <a:solidFill>
                  <a:schemeClr val="accent2"/>
                </a:solidFill>
                <a:latin typeface="Comic Sans MS" pitchFamily="1" charset="0"/>
              </a:rPr>
              <a:t>Proteina</a:t>
            </a:r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98425" y="5249863"/>
            <a:ext cx="698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>
              <a:latin typeface="Comic Sans MS" pitchFamily="1" charset="0"/>
            </a:endParaRP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0" y="4267200"/>
            <a:ext cx="847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Helvetica" pitchFamily="1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Helvetica" pitchFamily="1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1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1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  <a:latin typeface="Comic Sans MS" pitchFamily="1" charset="0"/>
              </a:rPr>
              <a:t>5’-AUGUUACCAUUCUAGGGGGACCGA-3’  </a:t>
            </a:r>
            <a:r>
              <a:rPr lang="it-IT" altLang="it-IT" sz="2400" b="1" dirty="0">
                <a:solidFill>
                  <a:schemeClr val="accent2"/>
                </a:solidFill>
                <a:latin typeface="Comic Sans MS" pitchFamily="1" charset="0"/>
              </a:rPr>
              <a:t>RNA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838200" y="2514600"/>
            <a:ext cx="2673350" cy="1447800"/>
            <a:chOff x="528" y="1584"/>
            <a:chExt cx="1684" cy="912"/>
          </a:xfrm>
        </p:grpSpPr>
        <p:sp>
          <p:nvSpPr>
            <p:cNvPr id="9228" name="Line 5"/>
            <p:cNvSpPr>
              <a:spLocks noChangeShapeType="1"/>
            </p:cNvSpPr>
            <p:nvPr/>
          </p:nvSpPr>
          <p:spPr bwMode="auto">
            <a:xfrm flipH="1">
              <a:off x="528" y="1584"/>
              <a:ext cx="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9" name="Text Box 15"/>
            <p:cNvSpPr txBox="1">
              <a:spLocks noChangeArrowheads="1"/>
            </p:cNvSpPr>
            <p:nvPr/>
          </p:nvSpPr>
          <p:spPr bwMode="auto">
            <a:xfrm>
              <a:off x="566" y="1823"/>
              <a:ext cx="16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itchFamily="1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Helvetica" pitchFamily="1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pitchFamily="1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1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accent2"/>
                  </a:solidFill>
                  <a:latin typeface="Comic Sans MS" pitchFamily="1" charset="0"/>
                </a:rPr>
                <a:t>TRASCRIZIONE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38200" y="5181600"/>
            <a:ext cx="2457450" cy="685800"/>
            <a:chOff x="528" y="3264"/>
            <a:chExt cx="1548" cy="432"/>
          </a:xfrm>
        </p:grpSpPr>
        <p:sp>
          <p:nvSpPr>
            <p:cNvPr id="9226" name="Line 7"/>
            <p:cNvSpPr>
              <a:spLocks noChangeShapeType="1"/>
            </p:cNvSpPr>
            <p:nvPr/>
          </p:nvSpPr>
          <p:spPr bwMode="auto">
            <a:xfrm>
              <a:off x="528" y="3264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9227" name="Text Box 17"/>
            <p:cNvSpPr txBox="1">
              <a:spLocks noChangeArrowheads="1"/>
            </p:cNvSpPr>
            <p:nvPr/>
          </p:nvSpPr>
          <p:spPr bwMode="auto">
            <a:xfrm>
              <a:off x="624" y="3312"/>
              <a:ext cx="14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Helvetica" pitchFamily="1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Helvetica" pitchFamily="1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Helvetica" pitchFamily="1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Helvetica" pitchFamily="1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Helvetica" pitchFamily="1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solidFill>
                    <a:schemeClr val="accent2"/>
                  </a:solidFill>
                  <a:latin typeface="Comic Sans MS" pitchFamily="1" charset="0"/>
                </a:rPr>
                <a:t>TRADUZIONE</a:t>
              </a:r>
              <a:endParaRPr lang="it-IT" altLang="it-IT" sz="2400">
                <a:latin typeface="Comic Sans MS" pitchFamily="1" charset="0"/>
              </a:endParaRPr>
            </a:p>
          </p:txBody>
        </p:sp>
      </p:grpSp>
      <p:sp>
        <p:nvSpPr>
          <p:cNvPr id="5" name="Rettangolo 4"/>
          <p:cNvSpPr/>
          <p:nvPr/>
        </p:nvSpPr>
        <p:spPr>
          <a:xfrm>
            <a:off x="7543800" y="1986146"/>
            <a:ext cx="1143262" cy="461665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it-IT" altLang="it-IT" b="1" u="sng" dirty="0"/>
              <a:t>stampo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75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975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animBg="1" autoUpdateAnimBg="0"/>
      <p:bldP spid="142344" grpId="0" autoUpdateAnimBg="0"/>
      <p:bldP spid="142349" grpId="0" autoUpdateAnimBg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1745</Words>
  <Application>Microsoft Office PowerPoint</Application>
  <PresentationFormat>Presentazione su schermo (4:3)</PresentationFormat>
  <Paragraphs>454</Paragraphs>
  <Slides>81</Slides>
  <Notes>62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81</vt:i4>
      </vt:variant>
    </vt:vector>
  </HeadingPairs>
  <TitlesOfParts>
    <vt:vector size="89" baseType="lpstr">
      <vt:lpstr>Arial</vt:lpstr>
      <vt:lpstr>Comic Sans MS</vt:lpstr>
      <vt:lpstr>Helvetica</vt:lpstr>
      <vt:lpstr>Symbol</vt:lpstr>
      <vt:lpstr>Times</vt:lpstr>
      <vt:lpstr>Times New Roman</vt:lpstr>
      <vt:lpstr>Struttura predefinita</vt:lpstr>
      <vt:lpstr>Image</vt:lpstr>
      <vt:lpstr>TRASCRIZIONE</vt:lpstr>
      <vt:lpstr>Presentazione standard di PowerPoint</vt:lpstr>
      <vt:lpstr>Dogma Centrale</vt:lpstr>
      <vt:lpstr>Trascrizione</vt:lpstr>
      <vt:lpstr>Presentazione standard di PowerPoint</vt:lpstr>
      <vt:lpstr>Presentazione standard di PowerPoint</vt:lpstr>
      <vt:lpstr>Trascrizione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Tipi di RNA</vt:lpstr>
      <vt:lpstr>Presentazione standard di PowerPoint</vt:lpstr>
      <vt:lpstr>RNA polimerasi</vt:lpstr>
      <vt:lpstr>Presentazione standard di PowerPoint</vt:lpstr>
      <vt:lpstr>Presentazione standard di PowerPoint</vt:lpstr>
      <vt:lpstr>Presentazione standard di PowerPoint</vt:lpstr>
      <vt:lpstr>Trascrizione nei  PROCARIOTI</vt:lpstr>
      <vt:lpstr>PROMOTORE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Trascrizione negli  EUCARIOTI</vt:lpstr>
      <vt:lpstr>Presentazione standard di PowerPoint</vt:lpstr>
      <vt:lpstr>Presentazione standard di PowerPoint</vt:lpstr>
      <vt:lpstr>Presentazione standard di PowerPoint</vt:lpstr>
      <vt:lpstr>Class II promoters</vt:lpstr>
      <vt:lpstr>Core-promoter elements: TATA box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Maturazione mRNA</vt:lpstr>
      <vt:lpstr>Presentazione standard di PowerPoint</vt:lpstr>
      <vt:lpstr>Cap (cappuccio) al 5’</vt:lpstr>
      <vt:lpstr>Cap (cappuccio) al 5’</vt:lpstr>
      <vt:lpstr>Presentazione standard di PowerPoint</vt:lpstr>
      <vt:lpstr>Coda di Poly(A)</vt:lpstr>
      <vt:lpstr>Presentazione standard di PowerPoint</vt:lpstr>
      <vt:lpstr>Splicing</vt:lpstr>
      <vt:lpstr>Presentazione standard di PowerPoint</vt:lpstr>
      <vt:lpstr>Splicing alternativo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Nuovi Ruoli degli RNA</vt:lpstr>
      <vt:lpstr>microRNA </vt:lpstr>
      <vt:lpstr>Regolazione della trascrizione</vt:lpstr>
      <vt:lpstr>Presentazione standard di PowerPoint</vt:lpstr>
      <vt:lpstr>Presentazione standard di PowerPoint</vt:lpstr>
      <vt:lpstr>Presentazione standard di PowerPoint</vt:lpstr>
      <vt:lpstr>Organizzazione dei geni nei procarioti: gli operoni</vt:lpstr>
      <vt:lpstr>Operone lac</vt:lpstr>
      <vt:lpstr>Operone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Controllo dell’espressione genica negli eucarioti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Dipartimento di medicina sperimentale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4.4 The three roles of RNA in protein synthesis</dc:title>
  <dc:creator>Laboratorio biologia molecolare</dc:creator>
  <cp:lastModifiedBy>Luca Mologni</cp:lastModifiedBy>
  <cp:revision>117</cp:revision>
  <dcterms:created xsi:type="dcterms:W3CDTF">2002-10-21T08:09:46Z</dcterms:created>
  <dcterms:modified xsi:type="dcterms:W3CDTF">2019-11-20T11:56:49Z</dcterms:modified>
</cp:coreProperties>
</file>