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94" r:id="rId2"/>
    <p:sldId id="276" r:id="rId3"/>
    <p:sldId id="432" r:id="rId4"/>
    <p:sldId id="433" r:id="rId5"/>
    <p:sldId id="286" r:id="rId6"/>
    <p:sldId id="424" r:id="rId7"/>
    <p:sldId id="291" r:id="rId8"/>
    <p:sldId id="425" r:id="rId9"/>
    <p:sldId id="426" r:id="rId10"/>
    <p:sldId id="313" r:id="rId11"/>
    <p:sldId id="303" r:id="rId12"/>
    <p:sldId id="429" r:id="rId13"/>
    <p:sldId id="430" r:id="rId14"/>
    <p:sldId id="257" r:id="rId15"/>
    <p:sldId id="497" r:id="rId16"/>
    <p:sldId id="499" r:id="rId17"/>
    <p:sldId id="388" r:id="rId18"/>
    <p:sldId id="371" r:id="rId19"/>
    <p:sldId id="259" r:id="rId20"/>
    <p:sldId id="260" r:id="rId21"/>
    <p:sldId id="261" r:id="rId22"/>
    <p:sldId id="372" r:id="rId23"/>
    <p:sldId id="367" r:id="rId24"/>
    <p:sldId id="263" r:id="rId25"/>
    <p:sldId id="495" r:id="rId26"/>
    <p:sldId id="410" r:id="rId27"/>
    <p:sldId id="411" r:id="rId28"/>
    <p:sldId id="370" r:id="rId29"/>
    <p:sldId id="317" r:id="rId30"/>
    <p:sldId id="294" r:id="rId31"/>
    <p:sldId id="264" r:id="rId32"/>
    <p:sldId id="266" r:id="rId33"/>
    <p:sldId id="321" r:id="rId34"/>
    <p:sldId id="322" r:id="rId35"/>
    <p:sldId id="267" r:id="rId36"/>
    <p:sldId id="268" r:id="rId37"/>
    <p:sldId id="500" r:id="rId38"/>
    <p:sldId id="502" r:id="rId39"/>
    <p:sldId id="296" r:id="rId40"/>
    <p:sldId id="292" r:id="rId41"/>
    <p:sldId id="406" r:id="rId42"/>
    <p:sldId id="496" r:id="rId43"/>
    <p:sldId id="279" r:id="rId44"/>
    <p:sldId id="280" r:id="rId45"/>
    <p:sldId id="281" r:id="rId46"/>
    <p:sldId id="282" r:id="rId47"/>
    <p:sldId id="283" r:id="rId48"/>
    <p:sldId id="412" r:id="rId49"/>
    <p:sldId id="378" r:id="rId50"/>
    <p:sldId id="284" r:id="rId51"/>
    <p:sldId id="285" r:id="rId52"/>
    <p:sldId id="414" r:id="rId53"/>
    <p:sldId id="320" r:id="rId54"/>
    <p:sldId id="498" r:id="rId55"/>
    <p:sldId id="366" r:id="rId56"/>
    <p:sldId id="383" r:id="rId57"/>
    <p:sldId id="384" r:id="rId58"/>
    <p:sldId id="416" r:id="rId59"/>
    <p:sldId id="408" r:id="rId60"/>
    <p:sldId id="415" r:id="rId61"/>
    <p:sldId id="396" r:id="rId62"/>
    <p:sldId id="389" r:id="rId63"/>
    <p:sldId id="390" r:id="rId64"/>
    <p:sldId id="391" r:id="rId65"/>
    <p:sldId id="402" r:id="rId66"/>
    <p:sldId id="403" r:id="rId67"/>
    <p:sldId id="393" r:id="rId68"/>
    <p:sldId id="394" r:id="rId69"/>
    <p:sldId id="395" r:id="rId70"/>
    <p:sldId id="397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4660"/>
  </p:normalViewPr>
  <p:slideViewPr>
    <p:cSldViewPr>
      <p:cViewPr varScale="1">
        <p:scale>
          <a:sx n="66" d="100"/>
          <a:sy n="66" d="100"/>
        </p:scale>
        <p:origin x="1264" y="32"/>
      </p:cViewPr>
      <p:guideLst>
        <p:guide orient="horz" pos="3024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1548"/>
    </p:cViewPr>
  </p:sorterViewPr>
  <p:notesViewPr>
    <p:cSldViewPr>
      <p:cViewPr varScale="1">
        <p:scale>
          <a:sx n="40" d="100"/>
          <a:sy n="40" d="100"/>
        </p:scale>
        <p:origin x="-96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8331E33-249B-40B9-A874-2645CC99EB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487D8DE-3CCF-42EB-8630-E22BDF8783A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F3EE22F-199C-4562-8399-2F109F91F1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2814E1E-6776-43B4-9070-09726DDDA4A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D2E324-C3DF-4FA2-92F2-1D3CB3464F7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E103E43-4AFE-40B6-B2C9-AFA3DEF3D9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D34F577-A219-44D7-9A87-98C6981B2E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C6897105-D3BF-4BBC-A143-EF35845883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4487F3E2-9375-4D9E-BF83-76C97BACD2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D4A4E951-F694-48DC-85B4-70334F8553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793AC683-9373-4308-BBE8-FD9D6A645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504E57-7175-4381-9176-25DD87B9202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>
              <a:defRPr/>
            </a:pPr>
            <a:fld id="{28CE2F82-1E6A-4422-8867-82BC6C296787}" type="slidenum">
              <a:rPr lang="it-IT" altLang="it-IT" sz="1200" smtClean="0">
                <a:latin typeface="Arial" pitchFamily="34" charset="0"/>
              </a:rPr>
              <a:pPr>
                <a:defRPr/>
              </a:pPr>
              <a:t>1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079A0D-169A-4B53-AA95-25D1BCF67F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4666430-416E-4D2C-9644-0A7E512C596E}" type="slidenum">
              <a:rPr lang="en-US" altLang="it-IT" sz="1200"/>
              <a:pPr/>
              <a:t>18</a:t>
            </a:fld>
            <a:endParaRPr lang="en-US" altLang="it-IT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32A92FEB-C507-4297-A6A0-1E89317AC7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1A42F53-3D5C-4780-9C3A-08D197962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07_21_nucl_sequence .jpg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E27AF-0B7D-42E2-A6A0-EF26B14FF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B8D239-D9DD-4514-9696-DD5A34CA162F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30138FEF-980C-49D4-BCFA-B050DF40F3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EFD290C-5F5A-40F9-9F7C-8BAACB711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1804DA-58CE-4E54-A480-1B7CDAC87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0BF95DD-C8FF-4F0E-BA12-DF730CBCC128}" type="slidenum">
              <a:rPr lang="it-IT" altLang="it-IT" sz="1200"/>
              <a:pPr/>
              <a:t>20</a:t>
            </a:fld>
            <a:endParaRPr lang="it-IT" altLang="it-IT" sz="1200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0522D2CA-D9EC-42AA-8AB5-0560C7E8F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627B4FA3-D212-4371-8644-D031C6BD4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D96F0D-9E88-47CF-998D-7132769F69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285FCC5-6125-4EB2-A19F-AA361A0D4ED9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32953070-4E7F-4A6F-B508-8DC96E06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AE70AD3C-FEF1-44DC-9A7F-016FFB6DF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21D1B7-E58C-469A-95F1-97F1B6926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F9608E9-4A23-4944-A866-781BD8309A92}" type="slidenum">
              <a:rPr lang="en-US" altLang="it-IT" sz="1200"/>
              <a:pPr/>
              <a:t>22</a:t>
            </a:fld>
            <a:endParaRPr lang="en-US" altLang="it-IT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D24E1FA2-AFF1-471C-8E81-5B0CDD974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F07B3B1-DAF1-4514-8B79-5E1710F00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07_21_nucl_sequence .jpg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2ED4D5-4264-4625-B9A5-92A3F8F94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4117EB3-7AF9-44F4-B80E-374C359B8196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C2514EB0-009D-4A00-859B-CBE3FA0D4E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9A34A1BA-F961-44D1-9935-129D5BAEC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510D2-EA87-4073-B5B3-32B7E81607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DC81C3C-D9AB-42C2-8B9C-C73970BE0793}" type="slidenum">
              <a:rPr lang="it-IT" altLang="it-IT" sz="1200"/>
              <a:pPr/>
              <a:t>27</a:t>
            </a:fld>
            <a:endParaRPr lang="it-IT" altLang="it-IT" sz="1200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A59E28EE-A2C1-4C3F-B590-1DB05EF4E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5B232E56-A3C8-42DF-8AFD-08ED8A2ED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030355-4A55-4354-896B-E8390684E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EC33E5B-70E3-42D2-B757-99AD7D7D367C}" type="slidenum">
              <a:rPr lang="it-IT" altLang="it-IT" sz="1200"/>
              <a:pPr/>
              <a:t>29</a:t>
            </a:fld>
            <a:endParaRPr lang="it-IT" altLang="it-IT" sz="120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5F07BB2D-ADB7-4DBF-A986-4C613A9BE6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C4BCBBEC-6307-4B32-99CF-11B29F35E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5755D1-0B27-4BD6-81F9-3F47C32E8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83517BA-A218-4A1E-8128-4E4AF1672205}" type="slidenum">
              <a:rPr lang="it-IT" altLang="it-IT" sz="1200"/>
              <a:pPr/>
              <a:t>30</a:t>
            </a:fld>
            <a:endParaRPr lang="it-IT" altLang="it-IT" sz="1200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9539888C-837D-45BC-A9E2-F9E4980B6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6B590442-5581-4705-A9E0-87A1F5CAD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D32438-30AC-4234-8CC8-E2EF9BD63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7D2FE45-95D9-459E-B117-2FC75CBF9343}" type="slidenum">
              <a:rPr lang="it-IT" altLang="it-IT" sz="1200"/>
              <a:pPr/>
              <a:t>31</a:t>
            </a:fld>
            <a:endParaRPr lang="it-IT" altLang="it-IT" sz="120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B9C1C11D-8F52-4252-A3B5-2A98DEBB3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C3DB0DA8-95F3-40E0-9B3A-8DF03EE0A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C7FC1-99FE-42AD-87BB-3BDB24801F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8114FD-B7AD-4A84-8A46-EDAE4E33F7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13360F8-FB8D-41FC-AC65-C329C0FAFE54}" type="slidenum">
              <a:rPr lang="it-IT" altLang="it-IT" sz="1200"/>
              <a:pPr/>
              <a:t>32</a:t>
            </a:fld>
            <a:endParaRPr lang="it-IT" altLang="it-IT" sz="1200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FD5FD197-0888-4CB5-94E0-EC60EBC4F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5502FC3B-7A7F-45BE-9D0C-262B3828E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C11DDA-C02B-4EBC-81C1-7043F37F3B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D5F3EA1-1C0C-4425-B4D8-D28EFEF14137}" type="slidenum">
              <a:rPr lang="it-IT" altLang="it-IT" sz="1200"/>
              <a:pPr/>
              <a:t>33</a:t>
            </a:fld>
            <a:endParaRPr lang="it-IT" altLang="it-IT" sz="1200"/>
          </a:p>
        </p:txBody>
      </p:sp>
      <p:sp>
        <p:nvSpPr>
          <p:cNvPr id="88067" name="Rectangle 7">
            <a:extLst>
              <a:ext uri="{FF2B5EF4-FFF2-40B4-BE49-F238E27FC236}">
                <a16:creationId xmlns:a16="http://schemas.microsoft.com/office/drawing/2014/main" id="{20BC7797-3186-4EB7-ADE3-76A1BD2FF5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6B54FB6E-E98A-4BC9-8CC5-14A3E9265B34}" type="slidenum">
              <a:rPr lang="en-US" altLang="it-IT" sz="1200">
                <a:latin typeface="Arial" panose="020B0604020202020204" pitchFamily="34" charset="0"/>
              </a:rPr>
              <a:pPr algn="r"/>
              <a:t>33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28C3CA58-B64B-4BF6-A070-12AED5B3B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BEB1F73B-3872-43DA-8625-74BE62D81B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07_28_ribosome.jpg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B1397C-200D-4260-8479-6CC37B6D9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1560E50-C8DE-472D-AE85-97462F359F27}" type="slidenum">
              <a:rPr lang="it-IT" altLang="it-IT" sz="1200"/>
              <a:pPr/>
              <a:t>34</a:t>
            </a:fld>
            <a:endParaRPr lang="it-IT" altLang="it-IT" sz="1200"/>
          </a:p>
        </p:txBody>
      </p:sp>
      <p:sp>
        <p:nvSpPr>
          <p:cNvPr id="89091" name="Rectangle 7">
            <a:extLst>
              <a:ext uri="{FF2B5EF4-FFF2-40B4-BE49-F238E27FC236}">
                <a16:creationId xmlns:a16="http://schemas.microsoft.com/office/drawing/2014/main" id="{02DC8593-5A98-4533-A855-37C0353A71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ABF3AA60-9247-4322-A33C-2F42FE4EAF98}" type="slidenum">
              <a:rPr lang="en-US" altLang="it-IT" sz="1200">
                <a:latin typeface="Arial" panose="020B0604020202020204" pitchFamily="34" charset="0"/>
              </a:rPr>
              <a:pPr algn="r"/>
              <a:t>34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237571" name="Rectangle 2">
            <a:extLst>
              <a:ext uri="{FF2B5EF4-FFF2-40B4-BE49-F238E27FC236}">
                <a16:creationId xmlns:a16="http://schemas.microsoft.com/office/drawing/2014/main" id="{96C1D00D-A8D3-4D1C-8988-412456CE4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37572" name="Rectangle 3">
            <a:extLst>
              <a:ext uri="{FF2B5EF4-FFF2-40B4-BE49-F238E27FC236}">
                <a16:creationId xmlns:a16="http://schemas.microsoft.com/office/drawing/2014/main" id="{920EAEAC-09A0-43EC-BFEA-0A667B9B7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07_29_binding.site.jpg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38A3F8-F959-46E2-BBE5-B6EB957FF6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2E14F3A-E170-4ED1-BFC7-E08FDA6A077B}" type="slidenum">
              <a:rPr lang="it-IT" altLang="it-IT" sz="1200"/>
              <a:pPr/>
              <a:t>35</a:t>
            </a:fld>
            <a:endParaRPr lang="it-IT" altLang="it-IT" sz="1200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E527A2CD-F4D3-4D4A-9E5C-DA5B6B602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3876128F-DA1F-4099-9CD5-01B79F4ED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2034B0-A110-4DEF-ACD3-BAFBED6A4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28C73E6-0DEF-4BAB-9ADC-A2DA2B663502}" type="slidenum">
              <a:rPr lang="it-IT" altLang="it-IT" sz="1200"/>
              <a:pPr/>
              <a:t>36</a:t>
            </a:fld>
            <a:endParaRPr lang="it-IT" altLang="it-IT" sz="1200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DC5EAF62-7E06-4CB4-B1A4-C5279F80A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718AECA-4432-43ED-B008-15D8437B4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2034B0-A110-4DEF-ACD3-BAFBED6A4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28C73E6-0DEF-4BAB-9ADC-A2DA2B663502}" type="slidenum">
              <a:rPr lang="it-IT" altLang="it-IT" sz="1200"/>
              <a:pPr/>
              <a:t>37</a:t>
            </a:fld>
            <a:endParaRPr lang="it-IT" altLang="it-IT" sz="1200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DC5EAF62-7E06-4CB4-B1A4-C5279F80A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718AECA-4432-43ED-B008-15D8437B4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39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707ED7-C91C-4A3A-8EE3-311B6D729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C87B42A-E416-4477-835B-DEEBF2C0ADA5}" type="slidenum">
              <a:rPr lang="it-IT" altLang="it-IT" sz="1200"/>
              <a:pPr/>
              <a:t>39</a:t>
            </a:fld>
            <a:endParaRPr lang="it-IT" altLang="it-IT" sz="12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6076E894-269C-40C0-ACDA-637587CD3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6DF284C6-0794-4DA1-B991-A8D917E65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EB6F27-2C41-4C7C-93EE-1B1EEC629A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B77ACFB-BC8F-4306-B40B-1453FE568E24}" type="slidenum">
              <a:rPr lang="it-IT" altLang="it-IT" sz="1200"/>
              <a:pPr/>
              <a:t>40</a:t>
            </a:fld>
            <a:endParaRPr lang="it-IT" altLang="it-IT" sz="1200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1E041EFF-D52E-4092-8147-53F145A66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A449AEC-796A-4F74-AB1C-1C3C9170B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EB6F27-2C41-4C7C-93EE-1B1EEC629A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B77ACFB-BC8F-4306-B40B-1453FE568E24}" type="slidenum">
              <a:rPr lang="it-IT" altLang="it-IT" sz="1200"/>
              <a:pPr/>
              <a:t>42</a:t>
            </a:fld>
            <a:endParaRPr lang="it-IT" altLang="it-IT" sz="1200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1E041EFF-D52E-4092-8147-53F145A66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A449AEC-796A-4F74-AB1C-1C3C9170B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53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0AADA5-FCD1-4749-B1C8-9EBA0479B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DAE0B71-E322-411E-ABB1-B88B90C8B4FC}" type="slidenum">
              <a:rPr lang="it-IT" altLang="it-IT" sz="1200"/>
              <a:pPr/>
              <a:t>43</a:t>
            </a:fld>
            <a:endParaRPr lang="it-IT" altLang="it-IT" sz="120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43C4715A-D126-40B3-AFE2-818DF178D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B1D92CA4-495F-42DE-A517-F7996493F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6DC51E-CFB6-4A78-BB5E-9FA15DAE1B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415E5A-FE2C-4DB5-A6F9-6ADA64A4A599}" type="slidenum">
              <a:rPr lang="it-IT" altLang="it-IT" sz="1200">
                <a:latin typeface="Arial" panose="020B0604020202020204" pitchFamily="34" charset="0"/>
              </a:rPr>
              <a:pPr/>
              <a:t>6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364546" name="Rectangle 2">
            <a:extLst>
              <a:ext uri="{FF2B5EF4-FFF2-40B4-BE49-F238E27FC236}">
                <a16:creationId xmlns:a16="http://schemas.microsoft.com/office/drawing/2014/main" id="{ECF632BD-8A50-40AF-A6A0-D360DEA59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F14310D4-3DC4-4F10-B754-153DE515B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97BD3A-97C9-4B34-979C-575B0AF50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D98F053-A374-43F9-8CCE-0F450FCAE7B1}" type="slidenum">
              <a:rPr lang="it-IT" altLang="it-IT" sz="1200"/>
              <a:pPr/>
              <a:t>44</a:t>
            </a:fld>
            <a:endParaRPr lang="it-IT" altLang="it-IT" sz="1200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77C7FD0A-1F35-4821-A5F2-38893A744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952C7ABD-5DCC-4D7A-84D7-4E9C84181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8E9413-730B-4553-AAB4-E6DFB3AAC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28DD5F-AB74-4BE0-8CFB-45826DD15867}" type="slidenum">
              <a:rPr lang="it-IT" altLang="it-IT" sz="1200"/>
              <a:pPr/>
              <a:t>45</a:t>
            </a:fld>
            <a:endParaRPr lang="it-IT" altLang="it-IT" sz="120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30AB336F-604C-4320-95CA-BE62F4673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268ACEBA-0FC2-43D7-8020-D397C2110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843F68-E24F-49F6-A90A-1E7C601B5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EF888D8-C1FD-4097-8AFA-0F461368F13A}" type="slidenum">
              <a:rPr lang="it-IT" altLang="it-IT" sz="1200"/>
              <a:pPr/>
              <a:t>46</a:t>
            </a:fld>
            <a:endParaRPr lang="it-IT" altLang="it-IT" sz="1200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E9774B0B-CA8C-42C9-9D61-C62C5D1CF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4903214D-F7B4-4783-85FA-C5F2856F2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939C88-7699-40DD-A2FC-9903D1B61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ADA4C16-2C22-4247-8E33-1890286D81D5}" type="slidenum">
              <a:rPr lang="it-IT" altLang="it-IT" sz="1200"/>
              <a:pPr/>
              <a:t>47</a:t>
            </a:fld>
            <a:endParaRPr lang="it-IT" altLang="it-IT" sz="1200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5035A02B-EC6E-4D83-8E1B-EFD7F1C821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D0D5BEEA-8857-4FD3-9223-60063BC27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90746AB2-0DFA-4A65-9B4F-7B20B47D5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17343B4-2B90-4F91-B072-7AD198459D9D}" type="slidenum">
              <a:rPr lang="it-IT" altLang="it-IT" sz="1200"/>
              <a:pPr/>
              <a:t>48</a:t>
            </a:fld>
            <a:endParaRPr lang="it-IT" altLang="it-IT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F11F5C59-D168-48F0-A573-34BAD4F4B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ADC43F3-2E1F-4406-B4C3-FD1BA37CE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6E0882D9-25A2-4548-91FA-1D6020A51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203531B-5098-4147-9085-4E4CEB960065}" type="slidenum">
              <a:rPr lang="it-IT" altLang="it-IT" sz="1200"/>
              <a:pPr/>
              <a:t>49</a:t>
            </a:fld>
            <a:endParaRPr lang="it-IT" altLang="it-IT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79D462B-5A4F-419B-9792-DB68693C0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62FA45A-8E42-4129-ABF4-61778136C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022EF0-2B4B-464C-B69B-A7525D2CC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E053AF-869E-4BD5-BF06-C8E210E9B15A}" type="slidenum">
              <a:rPr lang="it-IT" altLang="it-IT" sz="1200"/>
              <a:pPr/>
              <a:t>50</a:t>
            </a:fld>
            <a:endParaRPr lang="it-IT" altLang="it-IT" sz="1200"/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0D8A7057-9C98-4BFB-9EB9-8CFC99552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A22A8FAA-AA46-423C-A7B5-837147AED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0E0158-A7F6-4AD5-9CFD-F99C99707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DFB2613-FDE4-4BF3-B46A-BC50F5EEEA21}" type="slidenum">
              <a:rPr lang="it-IT" altLang="it-IT" sz="1200"/>
              <a:pPr/>
              <a:t>51</a:t>
            </a:fld>
            <a:endParaRPr lang="it-IT" altLang="it-IT" sz="1200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95A84A91-8267-44DB-8C17-0D6F48C92C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91344606-9284-4A12-8984-65B46E151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156096-BD07-4DE0-90CF-8E50703AB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41DCA2C-1DFA-45AE-B2AA-DEB7EE8137CC}" type="slidenum">
              <a:rPr lang="it-IT" altLang="it-IT" sz="1200"/>
              <a:pPr/>
              <a:t>53</a:t>
            </a:fld>
            <a:endParaRPr lang="it-IT" altLang="it-IT" sz="1200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36F8A62-E1E1-4B31-AD7D-92762F8315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28D0F007-8A7D-4D26-AE69-C4B549DA9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8F84AC-554F-44E4-A334-2C5414A77788}" type="slidenum">
              <a:rPr lang="it-IT" altLang="it-IT" smtClean="0">
                <a:latin typeface="Comic Sans MS" pitchFamily="1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it-IT" altLang="it-IT">
              <a:latin typeface="Comic Sans MS" pitchFamily="1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14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132564-137C-4752-838F-2AB6BE141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5DB400-5624-41E7-A874-7954DF4387C0}" type="slidenum">
              <a:rPr lang="it-IT" altLang="it-IT" sz="1200">
                <a:latin typeface="Arial" panose="020B0604020202020204" pitchFamily="34" charset="0"/>
              </a:rPr>
              <a:pPr/>
              <a:t>8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424962" name="Rectangle 2">
            <a:extLst>
              <a:ext uri="{FF2B5EF4-FFF2-40B4-BE49-F238E27FC236}">
                <a16:creationId xmlns:a16="http://schemas.microsoft.com/office/drawing/2014/main" id="{E26752BF-0AD1-48A4-A3E8-E8E0AB46D4F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424963" name="Rectangle 3">
            <a:extLst>
              <a:ext uri="{FF2B5EF4-FFF2-40B4-BE49-F238E27FC236}">
                <a16:creationId xmlns:a16="http://schemas.microsoft.com/office/drawing/2014/main" id="{0EC7B583-F9A0-46AF-BEBE-22C2A069E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1C6BF0-1F19-4125-AB3D-00D45D353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96C8571-C7E5-4ACB-89A3-10E0B6F50F45}" type="slidenum">
              <a:rPr lang="it-IT" altLang="it-IT" sz="1200"/>
              <a:pPr/>
              <a:t>55</a:t>
            </a:fld>
            <a:endParaRPr lang="it-IT" altLang="it-IT" sz="1200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69BBDA93-D393-44A4-9660-FF8ADEFCB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C174AA94-3C92-46C8-8704-933F7DC7E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DB9D09DA-4129-4B36-B882-6BC36A7952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337FCFF-AB88-403B-800E-B79FF1CDC483}" type="slidenum">
              <a:rPr lang="it-IT" altLang="it-IT" sz="1200"/>
              <a:pPr/>
              <a:t>56</a:t>
            </a:fld>
            <a:endParaRPr lang="it-IT" altLang="it-IT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E33F5CE2-55DD-4057-8961-6D5FBAD6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513EA169-9603-4E0D-B1A3-F61A250E0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29109B87-D185-4BA4-B907-2AAAA48EB5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CFF15C5-7D4A-410B-9E0B-EEFB470D0D81}" type="slidenum">
              <a:rPr lang="it-IT" altLang="it-IT" sz="1200"/>
              <a:pPr/>
              <a:t>57</a:t>
            </a:fld>
            <a:endParaRPr lang="it-IT" altLang="it-IT" sz="12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0CB2C6B2-8466-4D0F-976C-B336EEA14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854198D1-DF13-4B97-A90C-904E60A0B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77C07C20-8A3A-4812-A198-301BC6DC4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B05B29C-2E12-46EF-AB45-E288BE5185AB}" type="slidenum">
              <a:rPr lang="it-IT" altLang="it-IT" sz="1200"/>
              <a:pPr/>
              <a:t>58</a:t>
            </a:fld>
            <a:endParaRPr lang="it-IT" altLang="it-IT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9B431AB8-1695-4BCD-8436-F91CF3FCA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A671EA2-7B33-4E0A-8D6B-7E2E58FE8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7416F968-63BE-4912-932B-BB3D04088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1FFD133-C13B-404E-AC8E-58735F1793D4}" type="slidenum">
              <a:rPr lang="it-IT" altLang="it-IT" sz="1200"/>
              <a:pPr/>
              <a:t>60</a:t>
            </a:fld>
            <a:endParaRPr lang="it-IT" altLang="it-IT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0AEDEE61-EB7E-4598-B019-C3DCC05B3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2E44071-E53B-499D-A3D0-231C9ED2D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042F25-4EA8-4303-89AB-959FF7C89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7C3AD4-38BA-4D45-A4AC-A81AE8CFB497}" type="slidenum">
              <a:rPr lang="it-IT" altLang="it-IT" sz="1200"/>
              <a:pPr/>
              <a:t>61</a:t>
            </a:fld>
            <a:endParaRPr lang="it-IT" altLang="it-IT" sz="1200"/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76AE5E3C-889E-4B27-B5A4-D24C92B774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A804AA15-F42C-4733-ABDF-09B0924B0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DC96A2-9C64-4114-B912-86F9CE94B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5823285-F29C-42B5-B07C-4FCE3CDD162B}" type="slidenum">
              <a:rPr lang="it-IT" altLang="it-IT" sz="1200"/>
              <a:pPr/>
              <a:t>62</a:t>
            </a:fld>
            <a:endParaRPr lang="it-IT" altLang="it-IT" sz="1200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1748A8A3-714D-4D1D-A7E2-5A712F4E5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517A6B46-5FEA-484E-8C97-8B1833498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2F699B-5B6C-45FC-AF1F-97F5AB6C7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B29D59A-9354-4919-8972-21845E382935}" type="slidenum">
              <a:rPr lang="it-IT" altLang="it-IT" sz="1200"/>
              <a:pPr/>
              <a:t>63</a:t>
            </a:fld>
            <a:endParaRPr lang="it-IT" altLang="it-IT" sz="1200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EBEA305A-B2C8-417C-8C84-F9D0C3B333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5B4A8B72-2C5E-465F-BDEB-6C3845095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38E454-45BB-42E2-BE64-09B2A64196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719BEC0-4C42-45E6-97CA-D89446ECFDDF}" type="slidenum">
              <a:rPr lang="it-IT" altLang="it-IT" sz="1200"/>
              <a:pPr/>
              <a:t>64</a:t>
            </a:fld>
            <a:endParaRPr lang="it-IT" altLang="it-IT" sz="1200"/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6CC3D04B-21EF-4CFD-BC4D-8497A2DC108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7EF7EB50-35A6-4B32-9611-FF0511E52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9D8F9E-0B31-4C65-975D-4212C069F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417A2D5-0A8C-4F1E-8B12-6881AE0B0754}" type="slidenum">
              <a:rPr lang="it-IT" altLang="it-IT" sz="1200"/>
              <a:pPr/>
              <a:t>67</a:t>
            </a:fld>
            <a:endParaRPr lang="it-IT" altLang="it-IT" sz="1200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55E1F7E2-0F4A-4BCF-8631-8E6A7D132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C060E321-B6FC-4C37-A9AA-85B787766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AA2AD7-9B1E-4518-B792-62BE37DA1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C392A24-993F-4683-B456-D5A36ED2C493}" type="slidenum">
              <a:rPr lang="it-IT" altLang="it-IT" sz="1200">
                <a:latin typeface="Arial" panose="020B0604020202020204" pitchFamily="34" charset="0"/>
              </a:rPr>
              <a:pPr/>
              <a:t>9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B9ADB3CC-DA37-4435-8F1D-940C05220E0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427011" name="Rectangle 3">
            <a:extLst>
              <a:ext uri="{FF2B5EF4-FFF2-40B4-BE49-F238E27FC236}">
                <a16:creationId xmlns:a16="http://schemas.microsoft.com/office/drawing/2014/main" id="{521CF37B-EF7D-4591-B0D8-789FD4BA0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1800" dirty="0">
                <a:solidFill>
                  <a:srgbClr val="336666"/>
                </a:solidFill>
                <a:latin typeface="Lucida Grande" pitchFamily="2" charset="0"/>
              </a:rPr>
              <a:t>Differenti combinazioni di gruppi funzionali aggiunti alle code istoniche creano specifici segnali per attrarre o respingere complessi multiproteici deputati alla regolazione </a:t>
            </a:r>
            <a:r>
              <a:rPr lang="it-IT" altLang="it-IT" sz="1800" dirty="0" err="1">
                <a:solidFill>
                  <a:srgbClr val="336666"/>
                </a:solidFill>
                <a:latin typeface="Lucida Grande" pitchFamily="2" charset="0"/>
              </a:rPr>
              <a:t>dell</a:t>
            </a:r>
            <a:r>
              <a:rPr lang="ja-JP" altLang="it-IT" sz="1800" dirty="0">
                <a:solidFill>
                  <a:srgbClr val="336666"/>
                </a:solidFill>
                <a:latin typeface="Lucida Grande" pitchFamily="2" charset="0"/>
              </a:rPr>
              <a:t>’</a:t>
            </a:r>
            <a:r>
              <a:rPr lang="it-IT" altLang="ja-JP" sz="1800" dirty="0">
                <a:solidFill>
                  <a:srgbClr val="336666"/>
                </a:solidFill>
                <a:latin typeface="Lucida Grande" pitchFamily="2" charset="0"/>
              </a:rPr>
              <a:t>espressione dei geni</a:t>
            </a:r>
            <a:endParaRPr lang="it-IT" altLang="it-IT" sz="1800" dirty="0">
              <a:solidFill>
                <a:srgbClr val="336666"/>
              </a:solidFill>
              <a:latin typeface="Lucida Grande" pitchFamily="2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8C6E79-8487-488B-8F59-406F6E7AB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4C7F49C-AE9E-45B0-B5A7-D34C6A93FB70}" type="slidenum">
              <a:rPr lang="it-IT" altLang="it-IT" sz="1200"/>
              <a:pPr/>
              <a:t>68</a:t>
            </a:fld>
            <a:endParaRPr lang="it-IT" altLang="it-IT" sz="1200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5A8A84CD-8B16-4DA4-8541-E6F9C6DF4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38205050-9806-4C7B-A6B5-F305371B3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E23F9D-F266-496E-AF2A-FBF7363D8D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B146F3E-2045-44B8-841B-2AF0329C2EEC}" type="slidenum">
              <a:rPr lang="it-IT" altLang="it-IT" sz="1200"/>
              <a:pPr/>
              <a:t>69</a:t>
            </a:fld>
            <a:endParaRPr lang="it-IT" altLang="it-IT" sz="1200"/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AE05CE1B-D04E-4171-8972-988C344B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171676ED-42D2-4210-AC63-B5A2D69E0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7717E6-06AA-43B6-B12D-4641BF017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D88B9B7-9F47-4983-BCA9-ABAB2FD637D3}" type="slidenum">
              <a:rPr lang="it-IT" altLang="it-IT" sz="1200"/>
              <a:pPr/>
              <a:t>70</a:t>
            </a:fld>
            <a:endParaRPr lang="it-IT" altLang="it-IT" sz="1200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E15F6323-9DAB-4A67-846A-3263766F4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09DE4CD0-5FD1-49EA-8950-DADAC8F70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CE7877-E3C2-4E4F-80CB-3EDFD4CA9A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CB94290-50AD-48D6-9BB5-FEB613F2C6A8}" type="slidenum">
              <a:rPr lang="it-IT" altLang="it-IT" sz="1200">
                <a:latin typeface="Arial" panose="020B0604020202020204" pitchFamily="34" charset="0"/>
              </a:rPr>
              <a:pPr/>
              <a:t>12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9DA8DF3A-21EA-4FF7-9173-172F200B864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F214AB-5081-45C4-9CBE-D1310655C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FB2F-9E1F-49E9-8CC4-E8E960775A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ECB1329-93AE-421B-86E9-7F88FC5BB507}" type="slidenum">
              <a:rPr lang="it-IT" altLang="it-IT" sz="1200">
                <a:latin typeface="Arial" panose="020B0604020202020204" pitchFamily="34" charset="0"/>
              </a:rPr>
              <a:pPr/>
              <a:t>13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29027" name="Rectangle 1031">
            <a:extLst>
              <a:ext uri="{FF2B5EF4-FFF2-40B4-BE49-F238E27FC236}">
                <a16:creationId xmlns:a16="http://schemas.microsoft.com/office/drawing/2014/main" id="{6B668F3B-2A12-4DF4-82AC-8E4D1BC592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9D6DCB60-AF94-49FA-98EA-4150D5571099}" type="slidenum">
              <a:rPr lang="it-IT" altLang="it-IT" sz="1200"/>
              <a:pPr algn="r" eaLnBrk="1" hangingPunct="1"/>
              <a:t>13</a:t>
            </a:fld>
            <a:endParaRPr lang="it-IT" altLang="it-IT" sz="1200"/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6F9E2DD2-FFDC-4966-AAD8-E9F8BAADA0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F1025C2A-66AB-47B4-87C4-B3D25C91C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A0F156-5DDB-4A08-8CD6-7EBA3EE67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0DE9B9C-ED96-43B8-B229-602C802CEC51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BA848CD-C8D1-4844-9B47-8CAE3F5A2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789340C3-44D0-4545-B744-9206BC3A8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19217B-2BF8-42E8-9629-12493584343B}" type="slidenum">
              <a:rPr lang="it-IT" altLang="it-IT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17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DDBA1-84B0-4D85-B02D-6554D24B8C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9F9105-3957-4097-A104-F306BD642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F9A9A4-3317-45E9-9F6B-2CF88D0F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172200"/>
            <a:ext cx="2286000" cy="533400"/>
          </a:xfrm>
        </p:spPr>
        <p:txBody>
          <a:bodyPr/>
          <a:lstStyle>
            <a:lvl1pPr>
              <a:defRPr/>
            </a:lvl1pPr>
          </a:lstStyle>
          <a:p>
            <a:fld id="{E92C7DBA-2CC5-46BB-8380-C8845EC8E9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58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5180EF-AB6B-499E-921A-DBF4BA277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729B08-D3AE-4A02-B53E-317FEEFE4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AC7EB5-F12C-4760-90AD-4E5BA5B5E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2F90D-3C8F-45A9-A51C-836EB0BD7E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175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09600"/>
            <a:ext cx="2133600" cy="53340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9600"/>
            <a:ext cx="6248400" cy="53340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74B316-BC59-4F46-8A2D-93921D52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1CC11C-5E1B-43EA-95D9-EEE1AE2AF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10DFFE-6AD1-43A8-8EE1-A7AD73FE2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0143C-B7E8-4EC3-A2C5-323BCABF3A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33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524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362200"/>
            <a:ext cx="4152900" cy="35814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362200"/>
            <a:ext cx="4152900" cy="35814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357BF-DEC2-4552-A28B-62736BBCAA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60F1AB-59D9-4F35-AC57-938ABC5C2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263BE-5B37-4E9E-8001-19781A1EA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7E449-C8FA-479B-90FD-A035643B9B6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4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524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2362200"/>
            <a:ext cx="8458200" cy="3581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3440BD-05F3-4314-AC3D-3049DB5339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7EF8E3-D364-4E69-949E-5CD1DF75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79B926-1032-4478-8761-27D7DC316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D5640-C847-42E5-90EC-F01F3A8B161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337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9B1EF-A856-49C9-B69B-66FDF4C6F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5E9C06-7ADE-4184-8BA9-4E8FE6A0F3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F59C9E-6F8E-4764-9E1E-AAEFEF6FF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17648-7AB0-48D6-B6DC-17518D93E1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97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AE46E5-BCCB-4D2B-99F8-2ABC54DDC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03A51-0795-4D14-BD7B-A3559924FC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D7546A-EC69-4EF8-9B37-8A0E22599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F3CC5-5A7A-41D0-A6F3-DC73C4E53E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109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362200"/>
            <a:ext cx="41529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362200"/>
            <a:ext cx="41529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51483-E9B5-46B7-8B84-863897F94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34BCF-014D-4E84-8DE1-4C98EA6C3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2EBC7A-48AF-4DEC-AC56-433C8BBDA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E6EF3-9FD1-46E6-B161-8AF1B383EF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5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A2B3FB-77D2-4372-8559-E6CAE329F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70F94C-7678-44AD-9BFF-0E68ADFD0F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3EDFE5-72C2-474B-A739-56A2C69C4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5BD27-05B7-4B9A-A8D9-347B12E04C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306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A8D086-D5E2-4F13-B3EB-9F7146D03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902BF9-94F7-4609-8D50-0239A9949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C79421-4C0F-4909-B996-5391636FE0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B1BBC-0A40-4E0C-A554-58EF7F3D93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56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6CD854-8B81-4908-81C9-473B4F9D0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73C24C-FE1E-463C-936B-42E56D3B7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1F2816-4426-4FF9-A6CF-C6AB1AA25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D6EE2-1069-4A0A-9089-87C87B54BD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046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B31FD-637C-4232-A60F-90D1E9F2A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D0033B-F847-4EFF-9ED6-6B5ABE7C2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A03A6-5436-4D33-BA92-10C7B7DA9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368F-8D55-4F86-B222-AC0AD8FDE45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252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658B2-AB55-46ED-8535-540020E57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571CA-443C-47A0-AB09-6CDC1EBDB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6E73C-296C-4CC5-B85E-697EBB52F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6FDC6-94A8-450B-B075-F1EF6E381C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07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6D3E4B-DEBE-4F99-914B-E2C9FD81C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9600"/>
            <a:ext cx="8534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2B9F4B1-57A7-4F4B-9D83-09ECFE7AC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362200"/>
            <a:ext cx="8458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52B1A7-C6D6-420F-82F7-D37D3A431C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B0589-7BB2-4EDB-A27E-A384807DAA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843511-1166-4658-9833-205BC8832B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172200"/>
            <a:ext cx="2286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0FC64-B2BB-430D-A61F-F854C277E0A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bLEDd-PST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bLEDd-PSTQ" TargetMode="Externa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1097" y="233660"/>
            <a:ext cx="8890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REGOLAZIONE DELLA STRUTTURA DELLA CROMATINA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5930779-508E-4990-A1BB-0096810A7FA0}"/>
              </a:ext>
            </a:extLst>
          </p:cNvPr>
          <p:cNvSpPr/>
          <p:nvPr/>
        </p:nvSpPr>
        <p:spPr bwMode="auto">
          <a:xfrm>
            <a:off x="914400" y="2286000"/>
            <a:ext cx="1752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4C4E652-A467-4DA8-B8B2-4C474F2965C3}"/>
              </a:ext>
            </a:extLst>
          </p:cNvPr>
          <p:cNvGrpSpPr/>
          <p:nvPr/>
        </p:nvGrpSpPr>
        <p:grpSpPr>
          <a:xfrm>
            <a:off x="2153556" y="3810000"/>
            <a:ext cx="4836888" cy="1116278"/>
            <a:chOff x="3137563" y="1981200"/>
            <a:chExt cx="4836888" cy="1116278"/>
          </a:xfrm>
        </p:grpSpPr>
        <p:pic>
          <p:nvPicPr>
            <p:cNvPr id="12" name="Picture 2" descr="Risultati immagini per chromatin remodeling">
              <a:extLst>
                <a:ext uri="{FF2B5EF4-FFF2-40B4-BE49-F238E27FC236}">
                  <a16:creationId xmlns:a16="http://schemas.microsoft.com/office/drawing/2014/main" id="{07C148B5-0FBE-4426-B5CD-9C583DACF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5" t="23773" r="47819" b="61739"/>
            <a:stretch/>
          </p:blipFill>
          <p:spPr bwMode="auto">
            <a:xfrm>
              <a:off x="3962399" y="2580508"/>
              <a:ext cx="457201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D47C3660-F534-4AE6-AAE5-A7D30B019967}"/>
                </a:ext>
              </a:extLst>
            </p:cNvPr>
            <p:cNvGrpSpPr/>
            <p:nvPr/>
          </p:nvGrpSpPr>
          <p:grpSpPr>
            <a:xfrm>
              <a:off x="4419600" y="2026240"/>
              <a:ext cx="3554851" cy="1021761"/>
              <a:chOff x="4419600" y="2026240"/>
              <a:chExt cx="3554851" cy="1021761"/>
            </a:xfrm>
          </p:grpSpPr>
          <p:pic>
            <p:nvPicPr>
              <p:cNvPr id="10" name="Picture 2" descr="Risultati immagini per chromatin remodeling">
                <a:extLst>
                  <a:ext uri="{FF2B5EF4-FFF2-40B4-BE49-F238E27FC236}">
                    <a16:creationId xmlns:a16="http://schemas.microsoft.com/office/drawing/2014/main" id="{0E113EF5-F8FC-48A3-B1E7-1F158E84C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07" t="7174" r="-1" b="61739"/>
              <a:stretch/>
            </p:blipFill>
            <p:spPr bwMode="auto">
              <a:xfrm>
                <a:off x="5029200" y="2026240"/>
                <a:ext cx="2945251" cy="990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Risultati immagini per chromatin remodeling">
                <a:extLst>
                  <a:ext uri="{FF2B5EF4-FFF2-40B4-BE49-F238E27FC236}">
                    <a16:creationId xmlns:a16="http://schemas.microsoft.com/office/drawing/2014/main" id="{11A64311-0AA4-4A85-A59A-F0D59D459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96" t="7174" r="7139" b="61739"/>
              <a:stretch/>
            </p:blipFill>
            <p:spPr bwMode="auto">
              <a:xfrm>
                <a:off x="4419600" y="2057400"/>
                <a:ext cx="837117" cy="990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2465B97D-CD56-4DC4-ACF3-60218E4FA083}"/>
                  </a:ext>
                </a:extLst>
              </p:cNvPr>
              <p:cNvSpPr/>
              <p:nvPr/>
            </p:nvSpPr>
            <p:spPr bwMode="auto">
              <a:xfrm>
                <a:off x="5210175" y="2057400"/>
                <a:ext cx="352425" cy="431638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15" name="Picture 2" descr="Risultati immagini per chromatin remodeling">
              <a:extLst>
                <a:ext uri="{FF2B5EF4-FFF2-40B4-BE49-F238E27FC236}">
                  <a16:creationId xmlns:a16="http://schemas.microsoft.com/office/drawing/2014/main" id="{7F65BEBC-9D12-48CA-82CA-B913DE3E8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6" t="7174" r="7139" b="61739"/>
            <a:stretch/>
          </p:blipFill>
          <p:spPr bwMode="auto">
            <a:xfrm>
              <a:off x="3137563" y="2106877"/>
              <a:ext cx="837117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42A942B-3BA5-46BD-995A-73A7225960B6}"/>
                </a:ext>
              </a:extLst>
            </p:cNvPr>
            <p:cNvSpPr/>
            <p:nvPr/>
          </p:nvSpPr>
          <p:spPr bwMode="auto">
            <a:xfrm>
              <a:off x="7467600" y="19812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4350B90-AF0B-4E34-AA10-10899CEB6F4A}"/>
              </a:ext>
            </a:extLst>
          </p:cNvPr>
          <p:cNvGrpSpPr/>
          <p:nvPr/>
        </p:nvGrpSpPr>
        <p:grpSpPr>
          <a:xfrm>
            <a:off x="2917269" y="2481315"/>
            <a:ext cx="3273869" cy="958572"/>
            <a:chOff x="2634137" y="5451731"/>
            <a:chExt cx="3273869" cy="958572"/>
          </a:xfrm>
        </p:grpSpPr>
        <p:pic>
          <p:nvPicPr>
            <p:cNvPr id="8" name="Picture 2" descr="Risultati immagini per chromatin remodeling">
              <a:extLst>
                <a:ext uri="{FF2B5EF4-FFF2-40B4-BE49-F238E27FC236}">
                  <a16:creationId xmlns:a16="http://schemas.microsoft.com/office/drawing/2014/main" id="{018C11A6-EA89-4A2F-B3C9-F9F08F16A6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1" t="60761" r="20749" b="12935"/>
            <a:stretch/>
          </p:blipFill>
          <p:spPr bwMode="auto">
            <a:xfrm>
              <a:off x="2634137" y="5572103"/>
              <a:ext cx="1600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isultati immagini per chromatin remodeling">
              <a:extLst>
                <a:ext uri="{FF2B5EF4-FFF2-40B4-BE49-F238E27FC236}">
                  <a16:creationId xmlns:a16="http://schemas.microsoft.com/office/drawing/2014/main" id="{334CF96C-738F-4CB0-AFCE-6566B481E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2" t="60761" r="20749" b="12935"/>
            <a:stretch/>
          </p:blipFill>
          <p:spPr bwMode="auto">
            <a:xfrm>
              <a:off x="4234338" y="5567769"/>
              <a:ext cx="160449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CC2F410C-3DCD-42F4-A17C-BA72F0D7A8A8}"/>
                </a:ext>
              </a:extLst>
            </p:cNvPr>
            <p:cNvSpPr/>
            <p:nvPr/>
          </p:nvSpPr>
          <p:spPr bwMode="auto">
            <a:xfrm>
              <a:off x="4135022" y="6203925"/>
              <a:ext cx="109063" cy="1575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7D3F4CE-FB3C-44F4-B91D-E262F99874B5}"/>
                </a:ext>
              </a:extLst>
            </p:cNvPr>
            <p:cNvSpPr/>
            <p:nvPr/>
          </p:nvSpPr>
          <p:spPr bwMode="auto">
            <a:xfrm>
              <a:off x="4179805" y="5451731"/>
              <a:ext cx="109063" cy="1575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4DBE4A7B-466D-4263-85E4-D6E8FBBFE3CD}"/>
                </a:ext>
              </a:extLst>
            </p:cNvPr>
            <p:cNvSpPr/>
            <p:nvPr/>
          </p:nvSpPr>
          <p:spPr bwMode="auto">
            <a:xfrm>
              <a:off x="5780005" y="5493318"/>
              <a:ext cx="109063" cy="1575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68E1C92-EC64-4344-BF31-F74343B3707C}"/>
                </a:ext>
              </a:extLst>
            </p:cNvPr>
            <p:cNvSpPr/>
            <p:nvPr/>
          </p:nvSpPr>
          <p:spPr bwMode="auto">
            <a:xfrm>
              <a:off x="5798943" y="6203925"/>
              <a:ext cx="109063" cy="1575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B36C2A-6EC6-4070-A11B-226236DED207}"/>
              </a:ext>
            </a:extLst>
          </p:cNvPr>
          <p:cNvSpPr txBox="1"/>
          <p:nvPr/>
        </p:nvSpPr>
        <p:spPr>
          <a:xfrm>
            <a:off x="620861" y="2688734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C3300"/>
                </a:solidFill>
                <a:latin typeface="Comic Sans MS" panose="030F0702030302020204" pitchFamily="66" charset="0"/>
              </a:rPr>
              <a:t>OFF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0E4D29C-DF96-4FD3-975E-F9A8C6A006B7}"/>
              </a:ext>
            </a:extLst>
          </p:cNvPr>
          <p:cNvSpPr txBox="1"/>
          <p:nvPr/>
        </p:nvSpPr>
        <p:spPr>
          <a:xfrm>
            <a:off x="702614" y="4248139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524000" y="1445967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</a:t>
            </a:r>
            <a:r>
              <a:rPr lang="it-IT" b="1" dirty="0">
                <a:solidFill>
                  <a:srgbClr val="00B0F0"/>
                </a:solidFill>
              </a:rPr>
              <a:t>acetilazione</a:t>
            </a:r>
            <a:r>
              <a:rPr lang="it-IT" b="1" dirty="0"/>
              <a:t> è associata ad un’attiva trascrizione genica</a:t>
            </a:r>
            <a:endParaRPr lang="en-US" b="1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02FC1E-0AF1-4032-A5E3-4F5444AA6061}"/>
              </a:ext>
            </a:extLst>
          </p:cNvPr>
          <p:cNvSpPr txBox="1"/>
          <p:nvPr/>
        </p:nvSpPr>
        <p:spPr>
          <a:xfrm>
            <a:off x="5257800" y="1445967"/>
            <a:ext cx="2727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</a:t>
            </a:r>
            <a:r>
              <a:rPr lang="it-IT" b="1" dirty="0">
                <a:solidFill>
                  <a:srgbClr val="FF0000"/>
                </a:solidFill>
              </a:rPr>
              <a:t>metilazione</a:t>
            </a:r>
            <a:r>
              <a:rPr lang="it-IT" b="1" dirty="0"/>
              <a:t> è generalmente associata a repressione  genica</a:t>
            </a:r>
            <a:endParaRPr lang="en-US" b="1" dirty="0"/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BDDB95DB-4036-4DF1-8A79-B1E192F93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246503"/>
              </p:ext>
            </p:extLst>
          </p:nvPr>
        </p:nvGraphicFramePr>
        <p:xfrm>
          <a:off x="1444129" y="3200400"/>
          <a:ext cx="6255741" cy="1165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4" name="Image" r:id="rId3" imgW="8177760" imgH="1523520" progId="Photoshop.Image.11">
                  <p:embed/>
                </p:oleObj>
              </mc:Choice>
              <mc:Fallback>
                <p:oleObj name="Image" r:id="rId3" imgW="8177760" imgH="152352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4129" y="3200400"/>
                        <a:ext cx="6255741" cy="1165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42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323528" y="5301208"/>
            <a:ext cx="2376264" cy="1161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76416"/>
            <a:ext cx="5112295" cy="553381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86055" y="188640"/>
            <a:ext cx="597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Le modificazioni epigenetiche sono reversibili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2057400" y="1828800"/>
            <a:ext cx="1143000" cy="685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scrivere</a:t>
            </a:r>
            <a:endParaRPr kumimoji="0" lang="it-IT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6324600" y="2268760"/>
            <a:ext cx="1371600" cy="685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cancellare</a:t>
            </a:r>
            <a:endParaRPr kumimoji="0" lang="it-IT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4108374" y="5301208"/>
            <a:ext cx="1301825" cy="685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leggere</a:t>
            </a:r>
            <a:endParaRPr kumimoji="0" lang="it-IT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DA4454D8-0102-483A-937C-208ADF6C5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29373" r="4871" b="4968"/>
          <a:stretch/>
        </p:blipFill>
        <p:spPr bwMode="auto">
          <a:xfrm>
            <a:off x="1981200" y="1752600"/>
            <a:ext cx="5181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 Box 3">
            <a:extLst>
              <a:ext uri="{FF2B5EF4-FFF2-40B4-BE49-F238E27FC236}">
                <a16:creationId xmlns:a16="http://schemas.microsoft.com/office/drawing/2014/main" id="{9251B58F-6C87-43B4-A548-18F06DDF4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dirty="0">
                <a:solidFill>
                  <a:srgbClr val="CC0000"/>
                </a:solidFill>
                <a:latin typeface="Arial"/>
                <a:ea typeface="ＭＳ Ｐゴシック" charset="0"/>
              </a:rPr>
              <a:t>Meccanismi  epigenetici: Metilazione del DNA</a:t>
            </a:r>
            <a:endParaRPr lang="it-IT" sz="3200" dirty="0">
              <a:latin typeface="Arial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6CF7DE8D-31CC-4E06-B740-9B8F2DF8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914400"/>
            <a:ext cx="5740400" cy="57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57D86D6C-F1FD-4356-B346-96B3BEA40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3276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chemeClr val="tx2"/>
                </a:solidFill>
              </a:rPr>
              <a:t>Regola l’</a:t>
            </a:r>
            <a:r>
              <a:rPr lang="it-IT" altLang="ja-JP" sz="2400" u="sng" dirty="0">
                <a:solidFill>
                  <a:schemeClr val="tx2"/>
                </a:solidFill>
              </a:rPr>
              <a:t>espressione genica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ja-JP" sz="2400" dirty="0">
                <a:solidFill>
                  <a:schemeClr val="tx2"/>
                </a:solidFill>
              </a:rPr>
              <a:t>la metilazione delle citosine nel promotore inibisce la trascrizione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2A313E6F-3CD5-42AC-A41F-94BB1A51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757" y="152400"/>
            <a:ext cx="47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dirty="0">
                <a:solidFill>
                  <a:srgbClr val="CC0000"/>
                </a:solidFill>
              </a:rPr>
              <a:t>METILAZIONE DEL DNA</a:t>
            </a:r>
            <a:endParaRPr lang="it-IT" altLang="it-IT"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FC0220-5F70-483E-9F91-F9724742960F}"/>
              </a:ext>
            </a:extLst>
          </p:cNvPr>
          <p:cNvSpPr txBox="1"/>
          <p:nvPr/>
        </p:nvSpPr>
        <p:spPr>
          <a:xfrm>
            <a:off x="5029200" y="942975"/>
            <a:ext cx="29738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dirty="0"/>
              <a:t>Fattori di trascrizione generali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A15CE0-5640-494A-9658-78F203A4260D}"/>
              </a:ext>
            </a:extLst>
          </p:cNvPr>
          <p:cNvSpPr txBox="1"/>
          <p:nvPr/>
        </p:nvSpPr>
        <p:spPr>
          <a:xfrm>
            <a:off x="1828800" y="946607"/>
            <a:ext cx="306365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dirty="0"/>
              <a:t>Fattori di trascrizione specifici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3886200" y="2743200"/>
            <a:ext cx="2286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C89278C4-59C9-4C98-9084-2433B0FD3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438400"/>
            <a:ext cx="48164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FF0000"/>
                </a:solidFill>
                <a:latin typeface="Arial"/>
                <a:ea typeface="ＭＳ Ｐゴシック" charset="0"/>
              </a:rPr>
              <a:t>TRADUZIONE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138">
            <a:off x="762000" y="3397250"/>
            <a:ext cx="1830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Dogma Centrale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824038" y="1676400"/>
            <a:ext cx="54864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357438" y="1976438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" panose="020B0604020202020204" pitchFamily="34" charset="0"/>
              </a:rPr>
              <a:t>Il flusso dell’informazione genica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676275" y="3454400"/>
            <a:ext cx="3890963" cy="995363"/>
          </a:xfrm>
          <a:custGeom>
            <a:avLst/>
            <a:gdLst>
              <a:gd name="T0" fmla="*/ 1945482 w 21600"/>
              <a:gd name="T1" fmla="*/ -46 h 21600"/>
              <a:gd name="T2" fmla="*/ 486190 w 21600"/>
              <a:gd name="T3" fmla="*/ 497635 h 21600"/>
              <a:gd name="T4" fmla="*/ 1945482 w 21600"/>
              <a:gd name="T5" fmla="*/ 248795 h 21600"/>
              <a:gd name="T6" fmla="*/ 4377333 w 21600"/>
              <a:gd name="T7" fmla="*/ 497682 h 21600"/>
              <a:gd name="T8" fmla="*/ 3404593 w 21600"/>
              <a:gd name="T9" fmla="*/ 746522 h 21600"/>
              <a:gd name="T10" fmla="*/ 2431852 w 21600"/>
              <a:gd name="T11" fmla="*/ 49768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rgbClr val="FF0000"/>
                </a:solidFill>
                <a:latin typeface="Arial" panose="020B0604020202020204" pitchFamily="34" charset="0"/>
              </a:rPr>
              <a:t>DNA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963988" y="3505200"/>
            <a:ext cx="2611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chemeClr val="accent2"/>
                </a:solidFill>
                <a:latin typeface="Arial" panose="020B0604020202020204" pitchFamily="34" charset="0"/>
              </a:rPr>
              <a:t>RNA</a:t>
            </a:r>
            <a:endParaRPr lang="en-US" altLang="it-IT" sz="4000">
              <a:latin typeface="Arial" panose="020B0604020202020204" pitchFamily="34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483350" y="3505200"/>
            <a:ext cx="235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chemeClr val="tx2"/>
                </a:solidFill>
                <a:latin typeface="Arial" panose="020B0604020202020204" pitchFamily="34" charset="0"/>
              </a:rPr>
              <a:t>Proteine</a:t>
            </a:r>
            <a:endParaRPr lang="en-US" altLang="it-IT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2586038" y="3886200"/>
            <a:ext cx="1160462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273675" y="3851275"/>
            <a:ext cx="11604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287588" y="3241675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rgbClr val="FF9900"/>
                </a:solidFill>
                <a:latin typeface="Arial" panose="020B0604020202020204" pitchFamily="34" charset="0"/>
              </a:rPr>
              <a:t>trascrizione</a:t>
            </a:r>
            <a:endParaRPr lang="en-US" altLang="it-IT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046663" y="3243263"/>
            <a:ext cx="161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chemeClr val="accent2"/>
                </a:solidFill>
                <a:latin typeface="Arial" panose="020B0604020202020204" pitchFamily="34" charset="0"/>
              </a:rPr>
              <a:t>traduzione</a:t>
            </a:r>
            <a:endParaRPr lang="en-US" altLang="it-IT" sz="2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55309" name="Text Box 11"/>
          <p:cNvSpPr txBox="1">
            <a:spLocks noChangeArrowheads="1"/>
          </p:cNvSpPr>
          <p:nvPr/>
        </p:nvSpPr>
        <p:spPr bwMode="auto">
          <a:xfrm>
            <a:off x="1052513" y="5437188"/>
            <a:ext cx="1830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rgbClr val="FF0000"/>
                </a:solidFill>
                <a:latin typeface="Arial" panose="020B0604020202020204" pitchFamily="34" charset="0"/>
              </a:rPr>
              <a:t>replicazione</a:t>
            </a:r>
            <a:endParaRPr lang="en-US" altLang="it-IT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isultati immagini per protein syn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811079"/>
            <a:ext cx="68103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685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kern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Dogma Centrale</a:t>
            </a:r>
            <a:endParaRPr lang="en-US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824038" y="1676400"/>
            <a:ext cx="54864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tangolo 1">
            <a:extLst>
              <a:ext uri="{FF2B5EF4-FFF2-40B4-BE49-F238E27FC236}">
                <a16:creationId xmlns:a16="http://schemas.microsoft.com/office/drawing/2014/main" id="{CC69F4F3-B034-43DF-BA8A-485F0622C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239000" cy="26776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proteica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it-IT" alt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è il processo biochimico attraverso il quale l'informazione genetica contenuta nel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(RNA messaggero), viene convertita in proteine che svolgono nella cellula un'ampia gamma di funzioni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06F0701-A2A1-4593-A960-2DA5F297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it-IT" sz="2800" dirty="0">
                <a:latin typeface="Arial" pitchFamily="34" charset="0"/>
                <a:cs typeface="Arial" pitchFamily="34" charset="0"/>
              </a:rPr>
              <a:t>Come fa la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sequenza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lineare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altLang="it-IT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nucleotidi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dell’RNA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ad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essere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tradotta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una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proteina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800" dirty="0" err="1">
                <a:latin typeface="Arial" pitchFamily="34" charset="0"/>
                <a:cs typeface="Arial" pitchFamily="34" charset="0"/>
              </a:rPr>
              <a:t>composta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it-IT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amminoacidi</a:t>
            </a:r>
            <a:r>
              <a:rPr lang="en-US" altLang="it-IT" sz="28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BC885DD-8B0F-4BEE-B53E-FA94EBA8F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00400"/>
            <a:ext cx="8229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it-IT" b="1" u="sng" dirty="0">
                <a:latin typeface="Arial" pitchFamily="34" charset="0"/>
                <a:cs typeface="Arial" pitchFamily="34" charset="0"/>
              </a:rPr>
              <a:t>CODICE GENETICO</a:t>
            </a:r>
            <a:r>
              <a:rPr lang="en-US" altLang="it-IT" u="sng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la “stele di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rosetta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della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cellula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”.</a:t>
            </a:r>
          </a:p>
          <a:p>
            <a:pPr>
              <a:defRPr/>
            </a:pPr>
            <a:r>
              <a:rPr lang="en-US" altLang="it-IT" dirty="0" err="1">
                <a:latin typeface="Arial" pitchFamily="34" charset="0"/>
                <a:cs typeface="Arial" pitchFamily="34" charset="0"/>
              </a:rPr>
              <a:t>Determina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le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regole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mediante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cui </a:t>
            </a:r>
            <a:r>
              <a:rPr lang="en-US" altLang="it-IT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it-IT" altLang="it-IT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mRNA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viene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tradotto</a:t>
            </a:r>
            <a:endParaRPr lang="en-US" alt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7F08E8C-AC60-4837-A081-F597ABEB5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2057400"/>
            <a:ext cx="71723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it-IT" dirty="0">
                <a:latin typeface="Arial" pitchFamily="34" charset="0"/>
                <a:cs typeface="Arial" pitchFamily="34" charset="0"/>
              </a:rPr>
              <a:t>Ci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sono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solo 4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nucleotidi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ma 20 </a:t>
            </a:r>
            <a:r>
              <a:rPr lang="en-US" altLang="it-IT" dirty="0" err="1" smtClean="0">
                <a:latin typeface="Arial" pitchFamily="34" charset="0"/>
                <a:cs typeface="Arial" pitchFamily="34" charset="0"/>
              </a:rPr>
              <a:t>amminoacidi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quindi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rapporto</a:t>
            </a:r>
            <a:r>
              <a:rPr lang="en-US" altLang="it-IT" dirty="0">
                <a:latin typeface="Arial" pitchFamily="34" charset="0"/>
                <a:cs typeface="Arial" pitchFamily="34" charset="0"/>
              </a:rPr>
              <a:t> nucleotide-aa non è </a:t>
            </a:r>
            <a:r>
              <a:rPr lang="en-US" altLang="it-IT" dirty="0" err="1">
                <a:latin typeface="Arial" pitchFamily="34" charset="0"/>
                <a:cs typeface="Arial" pitchFamily="34" charset="0"/>
              </a:rPr>
              <a:t>univoco</a:t>
            </a:r>
            <a:endParaRPr lang="en-US" alt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Immagine 1">
            <a:extLst>
              <a:ext uri="{FF2B5EF4-FFF2-40B4-BE49-F238E27FC236}">
                <a16:creationId xmlns:a16="http://schemas.microsoft.com/office/drawing/2014/main" id="{333AB19B-8351-4D30-8E26-339588BC1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114800"/>
            <a:ext cx="19177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A6537C15-AF1C-44C8-A99F-6826503BC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CODICE GENETICO</a:t>
            </a:r>
            <a:endParaRPr lang="it-IT" b="1" dirty="0">
              <a:ea typeface="+mj-ea"/>
              <a:cs typeface="+mj-cs"/>
            </a:endParaRP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D5C5A672-2703-4BEA-9883-D539C4BB61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828800"/>
            <a:ext cx="8286750" cy="1752600"/>
          </a:xfrm>
        </p:spPr>
        <p:txBody>
          <a:bodyPr/>
          <a:lstStyle/>
          <a:p>
            <a:pPr algn="just">
              <a:buFontTx/>
              <a:buNone/>
              <a:defRPr/>
            </a:pPr>
            <a:r>
              <a:rPr lang="it-IT" sz="2900" dirty="0">
                <a:ea typeface="+mn-ea"/>
                <a:cs typeface="+mn-cs"/>
              </a:rPr>
              <a:t>	</a:t>
            </a:r>
            <a:r>
              <a:rPr lang="it-IT" sz="2900" dirty="0">
                <a:latin typeface="Arial"/>
                <a:ea typeface="+mn-ea"/>
                <a:cs typeface="+mn-cs"/>
              </a:rPr>
              <a:t>Dobbiamo effettuare un passaggio da un codice a 4 lettere (nucleotidi) ad un codice a 20 lettere (amminoacidi)</a:t>
            </a:r>
          </a:p>
          <a:p>
            <a:pPr>
              <a:buFontTx/>
              <a:buNone/>
              <a:defRPr/>
            </a:pPr>
            <a:endParaRPr lang="it-IT" sz="2900" dirty="0"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it-IT" sz="2900" dirty="0">
              <a:ea typeface="+mn-ea"/>
              <a:cs typeface="+mn-cs"/>
            </a:endParaRPr>
          </a:p>
        </p:txBody>
      </p:sp>
      <p:grpSp>
        <p:nvGrpSpPr>
          <p:cNvPr id="6148" name="Group 4">
            <a:extLst>
              <a:ext uri="{FF2B5EF4-FFF2-40B4-BE49-F238E27FC236}">
                <a16:creationId xmlns:a16="http://schemas.microsoft.com/office/drawing/2014/main" id="{C2CBAB05-F703-4CCF-8488-9B8FE66C6202}"/>
              </a:ext>
            </a:extLst>
          </p:cNvPr>
          <p:cNvGrpSpPr>
            <a:grpSpLocks noRot="1"/>
          </p:cNvGrpSpPr>
          <p:nvPr/>
        </p:nvGrpSpPr>
        <p:grpSpPr bwMode="auto">
          <a:xfrm>
            <a:off x="611188" y="3933825"/>
            <a:ext cx="7273925" cy="2374900"/>
            <a:chOff x="521" y="2478"/>
            <a:chExt cx="4582" cy="1361"/>
          </a:xfrm>
        </p:grpSpPr>
        <p:sp>
          <p:nvSpPr>
            <p:cNvPr id="90117" name="Rectangle 5">
              <a:extLst>
                <a:ext uri="{FF2B5EF4-FFF2-40B4-BE49-F238E27FC236}">
                  <a16:creationId xmlns:a16="http://schemas.microsoft.com/office/drawing/2014/main" id="{8ECDD6CB-2461-4F39-B990-6A12D8B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2" y="3385"/>
              <a:ext cx="146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20 lettere</a:t>
              </a:r>
            </a:p>
          </p:txBody>
        </p:sp>
        <p:sp>
          <p:nvSpPr>
            <p:cNvPr id="90118" name="Rectangle 6">
              <a:extLst>
                <a:ext uri="{FF2B5EF4-FFF2-40B4-BE49-F238E27FC236}">
                  <a16:creationId xmlns:a16="http://schemas.microsoft.com/office/drawing/2014/main" id="{79B09266-16D0-4EE6-A6FA-62884A629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3385"/>
              <a:ext cx="156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 dirty="0">
                  <a:latin typeface="Ariaò"/>
                  <a:ea typeface="ＭＳ Ｐゴシック" charset="0"/>
                  <a:cs typeface="Ariaò"/>
                </a:rPr>
                <a:t>ARNDC.. </a:t>
              </a:r>
              <a:r>
                <a:rPr lang="it-IT" sz="2900" dirty="0" err="1">
                  <a:latin typeface="Ariaò"/>
                  <a:ea typeface="ＭＳ Ｐゴシック" charset="0"/>
                  <a:cs typeface="Ariaò"/>
                </a:rPr>
                <a:t>etc</a:t>
              </a:r>
              <a:endParaRPr lang="it-IT" sz="2900" dirty="0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19" name="Rectangle 7">
              <a:extLst>
                <a:ext uri="{FF2B5EF4-FFF2-40B4-BE49-F238E27FC236}">
                  <a16:creationId xmlns:a16="http://schemas.microsoft.com/office/drawing/2014/main" id="{88268AE6-B3B3-4AC3-84DB-AB784B737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385"/>
              <a:ext cx="156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Proteine</a:t>
              </a:r>
            </a:p>
          </p:txBody>
        </p:sp>
        <p:sp>
          <p:nvSpPr>
            <p:cNvPr id="90120" name="Rectangle 8">
              <a:extLst>
                <a:ext uri="{FF2B5EF4-FFF2-40B4-BE49-F238E27FC236}">
                  <a16:creationId xmlns:a16="http://schemas.microsoft.com/office/drawing/2014/main" id="{F74BCA07-0449-4DE7-93A4-72DA2883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2" y="2932"/>
              <a:ext cx="1461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4 lettere</a:t>
              </a:r>
            </a:p>
          </p:txBody>
        </p:sp>
        <p:sp>
          <p:nvSpPr>
            <p:cNvPr id="90121" name="Rectangle 9">
              <a:extLst>
                <a:ext uri="{FF2B5EF4-FFF2-40B4-BE49-F238E27FC236}">
                  <a16:creationId xmlns:a16="http://schemas.microsoft.com/office/drawing/2014/main" id="{E10FDD5A-5624-45BF-88B5-FDC330AB6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932"/>
              <a:ext cx="1561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 dirty="0">
                  <a:latin typeface="Ariaò"/>
                  <a:ea typeface="ＭＳ Ｐゴシック" charset="0"/>
                  <a:cs typeface="Ariaò"/>
                </a:rPr>
                <a:t>AGCU</a:t>
              </a:r>
            </a:p>
          </p:txBody>
        </p:sp>
        <p:sp>
          <p:nvSpPr>
            <p:cNvPr id="90122" name="Rectangle 10">
              <a:extLst>
                <a:ext uri="{FF2B5EF4-FFF2-40B4-BE49-F238E27FC236}">
                  <a16:creationId xmlns:a16="http://schemas.microsoft.com/office/drawing/2014/main" id="{962659B6-9019-46F9-BBAC-E1DE77C43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932"/>
              <a:ext cx="1560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RNA</a:t>
              </a:r>
            </a:p>
          </p:txBody>
        </p:sp>
        <p:sp>
          <p:nvSpPr>
            <p:cNvPr id="90123" name="Rectangle 11">
              <a:extLst>
                <a:ext uri="{FF2B5EF4-FFF2-40B4-BE49-F238E27FC236}">
                  <a16:creationId xmlns:a16="http://schemas.microsoft.com/office/drawing/2014/main" id="{04108FDD-F48C-4861-8EB3-914D38303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2" y="2478"/>
              <a:ext cx="146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4 lettere</a:t>
              </a:r>
            </a:p>
          </p:txBody>
        </p:sp>
        <p:sp>
          <p:nvSpPr>
            <p:cNvPr id="90124" name="Rectangle 12">
              <a:extLst>
                <a:ext uri="{FF2B5EF4-FFF2-40B4-BE49-F238E27FC236}">
                  <a16:creationId xmlns:a16="http://schemas.microsoft.com/office/drawing/2014/main" id="{91C092AC-78DF-47E9-9FB5-EB376755C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478"/>
              <a:ext cx="156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 dirty="0">
                  <a:latin typeface="Ariaò"/>
                  <a:ea typeface="ＭＳ Ｐゴシック" charset="0"/>
                  <a:cs typeface="Ariaò"/>
                </a:rPr>
                <a:t>AGCT</a:t>
              </a:r>
            </a:p>
          </p:txBody>
        </p:sp>
        <p:sp>
          <p:nvSpPr>
            <p:cNvPr id="90125" name="Rectangle 13">
              <a:extLst>
                <a:ext uri="{FF2B5EF4-FFF2-40B4-BE49-F238E27FC236}">
                  <a16:creationId xmlns:a16="http://schemas.microsoft.com/office/drawing/2014/main" id="{4AFF2539-2FFF-4224-8088-1A0037A73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478"/>
              <a:ext cx="156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Ariaò"/>
                  <a:ea typeface="ＭＳ Ｐゴシック" charset="0"/>
                  <a:cs typeface="Ariaò"/>
                </a:rPr>
                <a:t>DNA</a:t>
              </a:r>
            </a:p>
          </p:txBody>
        </p:sp>
        <p:sp>
          <p:nvSpPr>
            <p:cNvPr id="90126" name="Line 14">
              <a:extLst>
                <a:ext uri="{FF2B5EF4-FFF2-40B4-BE49-F238E27FC236}">
                  <a16:creationId xmlns:a16="http://schemas.microsoft.com/office/drawing/2014/main" id="{5097B99E-A087-4F10-83EB-64B62895FD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478"/>
              <a:ext cx="15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27" name="Line 15">
              <a:extLst>
                <a:ext uri="{FF2B5EF4-FFF2-40B4-BE49-F238E27FC236}">
                  <a16:creationId xmlns:a16="http://schemas.microsoft.com/office/drawing/2014/main" id="{4370E27E-040F-46F5-8C2A-9E1244FCF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3839"/>
              <a:ext cx="15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28" name="Line 16">
              <a:extLst>
                <a:ext uri="{FF2B5EF4-FFF2-40B4-BE49-F238E27FC236}">
                  <a16:creationId xmlns:a16="http://schemas.microsoft.com/office/drawing/2014/main" id="{AE9B3065-263D-4C62-9FE7-A66D25067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478"/>
              <a:ext cx="0" cy="45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29" name="Line 17">
              <a:extLst>
                <a:ext uri="{FF2B5EF4-FFF2-40B4-BE49-F238E27FC236}">
                  <a16:creationId xmlns:a16="http://schemas.microsoft.com/office/drawing/2014/main" id="{510E35F4-24AE-447F-9FC9-4C2C2415D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" y="2478"/>
              <a:ext cx="0" cy="45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0" name="Line 18">
              <a:extLst>
                <a:ext uri="{FF2B5EF4-FFF2-40B4-BE49-F238E27FC236}">
                  <a16:creationId xmlns:a16="http://schemas.microsoft.com/office/drawing/2014/main" id="{F5425AF2-E3F6-4734-A054-6AC70D8D2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1" y="2478"/>
              <a:ext cx="156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1" name="Line 19">
              <a:extLst>
                <a:ext uri="{FF2B5EF4-FFF2-40B4-BE49-F238E27FC236}">
                  <a16:creationId xmlns:a16="http://schemas.microsoft.com/office/drawing/2014/main" id="{4D9EFD18-1AE1-4F54-AB4D-F659386AB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932"/>
              <a:ext cx="0" cy="45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2" name="Line 20">
              <a:extLst>
                <a:ext uri="{FF2B5EF4-FFF2-40B4-BE49-F238E27FC236}">
                  <a16:creationId xmlns:a16="http://schemas.microsoft.com/office/drawing/2014/main" id="{BC3EA7D2-7AE8-4E83-B089-8334116C32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2" y="2478"/>
              <a:ext cx="146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3" name="Line 21">
              <a:extLst>
                <a:ext uri="{FF2B5EF4-FFF2-40B4-BE49-F238E27FC236}">
                  <a16:creationId xmlns:a16="http://schemas.microsoft.com/office/drawing/2014/main" id="{68DE6893-7936-439D-BE00-2E6E5EEE9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" y="2932"/>
              <a:ext cx="0" cy="45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4" name="Line 22">
              <a:extLst>
                <a:ext uri="{FF2B5EF4-FFF2-40B4-BE49-F238E27FC236}">
                  <a16:creationId xmlns:a16="http://schemas.microsoft.com/office/drawing/2014/main" id="{C0B423EA-12B9-4BEE-9F0A-59682F671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3385"/>
              <a:ext cx="0" cy="45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5" name="Line 23">
              <a:extLst>
                <a:ext uri="{FF2B5EF4-FFF2-40B4-BE49-F238E27FC236}">
                  <a16:creationId xmlns:a16="http://schemas.microsoft.com/office/drawing/2014/main" id="{75F26C85-D967-4A69-A3D3-3D9EB97E5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" y="3385"/>
              <a:ext cx="0" cy="45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6" name="Line 24">
              <a:extLst>
                <a:ext uri="{FF2B5EF4-FFF2-40B4-BE49-F238E27FC236}">
                  <a16:creationId xmlns:a16="http://schemas.microsoft.com/office/drawing/2014/main" id="{E46612B2-C062-4982-BC4C-00316DCEC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1" y="3839"/>
              <a:ext cx="156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  <p:sp>
          <p:nvSpPr>
            <p:cNvPr id="90137" name="Line 25">
              <a:extLst>
                <a:ext uri="{FF2B5EF4-FFF2-40B4-BE49-F238E27FC236}">
                  <a16:creationId xmlns:a16="http://schemas.microsoft.com/office/drawing/2014/main" id="{B950255B-591A-482E-BD6F-E9AA066DB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2" y="3839"/>
              <a:ext cx="146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ò"/>
                <a:ea typeface="ＭＳ Ｐゴシック" charset="0"/>
                <a:cs typeface="Ariaò"/>
              </a:endParaRPr>
            </a:p>
          </p:txBody>
        </p:sp>
      </p:grpSp>
      <p:sp>
        <p:nvSpPr>
          <p:cNvPr id="90138" name="Line 26">
            <a:extLst>
              <a:ext uri="{FF2B5EF4-FFF2-40B4-BE49-F238E27FC236}">
                <a16:creationId xmlns:a16="http://schemas.microsoft.com/office/drawing/2014/main" id="{9A873CFE-003A-4754-AEEF-9616EC2FC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4365625"/>
            <a:ext cx="0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0139" name="Line 27">
            <a:extLst>
              <a:ext uri="{FF2B5EF4-FFF2-40B4-BE49-F238E27FC236}">
                <a16:creationId xmlns:a16="http://schemas.microsoft.com/office/drawing/2014/main" id="{3C398A4D-B349-4884-9895-887C4A2A9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157788"/>
            <a:ext cx="0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791580" y="838200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10" y="1427559"/>
            <a:ext cx="7724556" cy="934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altLang="it-IT" sz="2400" b="1" dirty="0"/>
              <a:t>Studio dei processi indipendenti dalla sequenza genetica,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altLang="it-IT" sz="2400" b="1" dirty="0"/>
              <a:t>che modulano i pattern di espressione genica nelle cellule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13782" y="179348"/>
            <a:ext cx="3060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EPIGENETICA</a:t>
            </a:r>
            <a:endParaRPr lang="en-US" sz="3200" b="1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E4D7E4-A47C-4A5E-9BEE-2A9390271339}"/>
              </a:ext>
            </a:extLst>
          </p:cNvPr>
          <p:cNvSpPr txBox="1"/>
          <p:nvPr/>
        </p:nvSpPr>
        <p:spPr>
          <a:xfrm>
            <a:off x="863589" y="2895600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Modificazioni dinamiche dell’architettura cromatinica</a:t>
            </a:r>
          </a:p>
        </p:txBody>
      </p:sp>
      <p:pic>
        <p:nvPicPr>
          <p:cNvPr id="10" name="Picture 2" descr="Risultati immagini per nucleosomes art">
            <a:extLst>
              <a:ext uri="{FF2B5EF4-FFF2-40B4-BE49-F238E27FC236}">
                <a16:creationId xmlns:a16="http://schemas.microsoft.com/office/drawing/2014/main" id="{A09F23B8-B6AE-4E09-9481-6B5EBD0CA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9" b="56147"/>
          <a:stretch/>
        </p:blipFill>
        <p:spPr bwMode="auto">
          <a:xfrm>
            <a:off x="1552273" y="3775138"/>
            <a:ext cx="603945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2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4A82BB7-2E09-4CCE-8A90-4BFC5B7FC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Come si passa dai nucleotidi agli amminoacidi?</a:t>
            </a:r>
            <a:endParaRPr lang="it-IT" sz="4000" b="1" dirty="0">
              <a:ea typeface="+mj-ea"/>
              <a:cs typeface="+mj-cs"/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05F96D90-1BB8-4D31-8E5F-1DE94DBC8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86000"/>
            <a:ext cx="8458200" cy="3657600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Qual è la lunghezza dell’unità di codificazione?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altLang="it-IT" sz="2800" dirty="0">
              <a:latin typeface="Arial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Qual è la sequenza di basi delle parole di codice relative a ciascuno degli </a:t>
            </a:r>
            <a:r>
              <a:rPr lang="it-IT" sz="2800" dirty="0">
                <a:latin typeface="Arial"/>
              </a:rPr>
              <a:t>amminoacidi</a:t>
            </a:r>
            <a:r>
              <a:rPr lang="it-IT" altLang="it-IT" sz="2800" dirty="0" smtClean="0">
                <a:latin typeface="Arial" pitchFamily="34" charset="0"/>
              </a:rPr>
              <a:t> </a:t>
            </a:r>
            <a:r>
              <a:rPr lang="it-IT" altLang="it-IT" sz="2800" dirty="0">
                <a:latin typeface="Arial" pitchFamily="34" charset="0"/>
              </a:rPr>
              <a:t>codificati?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altLang="it-IT" sz="2800" dirty="0">
              <a:latin typeface="Arial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Quali sono le modalità di riconoscimento tra le parole dei due linguaggi?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C2FA9B4-D014-43C9-8F4C-B95D20FA3392}"/>
              </a:ext>
            </a:extLst>
          </p:cNvPr>
          <p:cNvGrpSpPr/>
          <p:nvPr/>
        </p:nvGrpSpPr>
        <p:grpSpPr>
          <a:xfrm>
            <a:off x="684213" y="4421188"/>
            <a:ext cx="7772400" cy="863600"/>
            <a:chOff x="684213" y="3716338"/>
            <a:chExt cx="7772400" cy="863600"/>
          </a:xfrm>
        </p:grpSpPr>
        <p:sp>
          <p:nvSpPr>
            <p:cNvPr id="92163" name="Rectangle 3">
              <a:extLst>
                <a:ext uri="{FF2B5EF4-FFF2-40B4-BE49-F238E27FC236}">
                  <a16:creationId xmlns:a16="http://schemas.microsoft.com/office/drawing/2014/main" id="{6D1568CE-C635-4646-8F1B-016E22BAF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0413" y="3716338"/>
              <a:ext cx="388620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Times" charset="0"/>
                  <a:ea typeface="ＭＳ Ｐゴシック" charset="0"/>
                </a:rPr>
                <a:t>4</a:t>
              </a:r>
              <a:r>
                <a:rPr lang="it-IT" sz="2900" baseline="30000">
                  <a:latin typeface="Times" charset="0"/>
                  <a:ea typeface="ＭＳ Ｐゴシック" charset="0"/>
                </a:rPr>
                <a:t>3</a:t>
              </a:r>
              <a:r>
                <a:rPr lang="it-IT" sz="2900">
                  <a:latin typeface="Times" charset="0"/>
                  <a:ea typeface="ＭＳ Ｐゴシック" charset="0"/>
                </a:rPr>
                <a:t>=64</a:t>
              </a:r>
            </a:p>
          </p:txBody>
        </p:sp>
        <p:sp>
          <p:nvSpPr>
            <p:cNvPr id="92164" name="Rectangle 4">
              <a:extLst>
                <a:ext uri="{FF2B5EF4-FFF2-40B4-BE49-F238E27FC236}">
                  <a16:creationId xmlns:a16="http://schemas.microsoft.com/office/drawing/2014/main" id="{032EBF22-8632-4994-83E5-608B4E645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3716338"/>
              <a:ext cx="388620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it-IT" sz="2900">
                  <a:latin typeface="Times" charset="0"/>
                  <a:ea typeface="ＭＳ Ｐゴシック" charset="0"/>
                </a:rPr>
                <a:t>3</a:t>
              </a:r>
            </a:p>
          </p:txBody>
        </p:sp>
      </p:grpSp>
      <p:sp>
        <p:nvSpPr>
          <p:cNvPr id="92165" name="Rectangle 5">
            <a:extLst>
              <a:ext uri="{FF2B5EF4-FFF2-40B4-BE49-F238E27FC236}">
                <a16:creationId xmlns:a16="http://schemas.microsoft.com/office/drawing/2014/main" id="{B3D22013-52A7-4288-B656-4968AB2D7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3557588"/>
            <a:ext cx="3886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2900">
                <a:latin typeface="Times" charset="0"/>
                <a:ea typeface="ＭＳ Ｐゴシック" charset="0"/>
              </a:rPr>
              <a:t>4</a:t>
            </a:r>
            <a:r>
              <a:rPr lang="it-IT" sz="2900" baseline="30000">
                <a:latin typeface="Times" charset="0"/>
                <a:ea typeface="ＭＳ Ｐゴシック" charset="0"/>
              </a:rPr>
              <a:t>2</a:t>
            </a:r>
            <a:r>
              <a:rPr lang="it-IT" sz="2900">
                <a:latin typeface="Times" charset="0"/>
                <a:ea typeface="ＭＳ Ｐゴシック" charset="0"/>
              </a:rPr>
              <a:t>=16</a:t>
            </a:r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98B436BF-A88B-469C-90CF-EB007DC57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557588"/>
            <a:ext cx="3886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2900" dirty="0">
                <a:latin typeface="Times" charset="0"/>
                <a:ea typeface="ＭＳ Ｐゴシック" charset="0"/>
              </a:rPr>
              <a:t>2</a:t>
            </a:r>
          </a:p>
        </p:txBody>
      </p:sp>
      <p:sp>
        <p:nvSpPr>
          <p:cNvPr id="92167" name="Rectangle 7">
            <a:extLst>
              <a:ext uri="{FF2B5EF4-FFF2-40B4-BE49-F238E27FC236}">
                <a16:creationId xmlns:a16="http://schemas.microsoft.com/office/drawing/2014/main" id="{0DD22A61-1CDB-442C-A4AF-B152DDEA2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2693988"/>
            <a:ext cx="3886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2900" dirty="0">
                <a:latin typeface="Times" charset="0"/>
                <a:ea typeface="ＭＳ Ｐゴシック" charset="0"/>
              </a:rPr>
              <a:t>4</a:t>
            </a:r>
            <a:r>
              <a:rPr lang="it-IT" sz="2900" baseline="30000" dirty="0">
                <a:latin typeface="Times" charset="0"/>
                <a:ea typeface="ＭＳ Ｐゴシック" charset="0"/>
              </a:rPr>
              <a:t>1</a:t>
            </a:r>
            <a:r>
              <a:rPr lang="it-IT" sz="2900" dirty="0">
                <a:latin typeface="Times" charset="0"/>
                <a:ea typeface="ＭＳ Ｐゴシック" charset="0"/>
              </a:rPr>
              <a:t>=4</a:t>
            </a:r>
          </a:p>
        </p:txBody>
      </p:sp>
      <p:sp>
        <p:nvSpPr>
          <p:cNvPr id="92168" name="Rectangle 8">
            <a:extLst>
              <a:ext uri="{FF2B5EF4-FFF2-40B4-BE49-F238E27FC236}">
                <a16:creationId xmlns:a16="http://schemas.microsoft.com/office/drawing/2014/main" id="{DC9CA482-DBC0-438D-8A6A-DBDDCB54C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693988"/>
            <a:ext cx="3886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2900" dirty="0">
                <a:latin typeface="Times" charset="0"/>
                <a:ea typeface="ＭＳ Ｐゴシック" charset="0"/>
              </a:rPr>
              <a:t>1</a:t>
            </a:r>
          </a:p>
        </p:txBody>
      </p:sp>
      <p:sp>
        <p:nvSpPr>
          <p:cNvPr id="92169" name="Rectangle 9">
            <a:extLst>
              <a:ext uri="{FF2B5EF4-FFF2-40B4-BE49-F238E27FC236}">
                <a16:creationId xmlns:a16="http://schemas.microsoft.com/office/drawing/2014/main" id="{D37E15CF-4150-467F-BCAA-783F9D706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795463"/>
            <a:ext cx="3886200" cy="79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it-IT" altLang="it-IT" sz="2900" b="1">
                <a:solidFill>
                  <a:schemeClr val="accent6"/>
                </a:solidFill>
                <a:latin typeface="Arial" pitchFamily="34" charset="0"/>
              </a:rPr>
              <a:t>Possibilità</a:t>
            </a:r>
          </a:p>
        </p:txBody>
      </p:sp>
      <p:sp>
        <p:nvSpPr>
          <p:cNvPr id="92170" name="Rectangle 10">
            <a:extLst>
              <a:ext uri="{FF2B5EF4-FFF2-40B4-BE49-F238E27FC236}">
                <a16:creationId xmlns:a16="http://schemas.microsoft.com/office/drawing/2014/main" id="{8B28F42A-EF2D-4185-93D6-9F2AC790D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795463"/>
            <a:ext cx="3886200" cy="79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2900" b="1" dirty="0">
                <a:solidFill>
                  <a:schemeClr val="accent6"/>
                </a:solidFill>
                <a:latin typeface="Arial"/>
                <a:ea typeface="ＭＳ Ｐゴシック" charset="0"/>
              </a:rPr>
              <a:t>N</a:t>
            </a:r>
            <a:r>
              <a:rPr lang="it-IT" sz="2900" b="1" baseline="30000" dirty="0">
                <a:solidFill>
                  <a:schemeClr val="accent6"/>
                </a:solidFill>
                <a:latin typeface="Arial"/>
                <a:ea typeface="ＭＳ Ｐゴシック" charset="0"/>
              </a:rPr>
              <a:t>o</a:t>
            </a:r>
            <a:r>
              <a:rPr lang="it-IT" sz="2900" b="1" dirty="0">
                <a:solidFill>
                  <a:schemeClr val="accent6"/>
                </a:solidFill>
                <a:latin typeface="Arial"/>
                <a:ea typeface="ＭＳ Ｐゴシック" charset="0"/>
              </a:rPr>
              <a:t>. nucleotidi/</a:t>
            </a:r>
            <a:r>
              <a:rPr lang="it-IT" sz="2900" b="1" dirty="0" err="1">
                <a:solidFill>
                  <a:schemeClr val="accent6"/>
                </a:solidFill>
                <a:latin typeface="Arial"/>
                <a:ea typeface="ＭＳ Ｐゴシック" charset="0"/>
              </a:rPr>
              <a:t>a.a</a:t>
            </a:r>
            <a:r>
              <a:rPr lang="it-IT" sz="2900" b="1" dirty="0">
                <a:solidFill>
                  <a:schemeClr val="accent6"/>
                </a:solidFill>
                <a:latin typeface="Arial"/>
                <a:ea typeface="ＭＳ Ｐゴシック" charset="0"/>
              </a:rPr>
              <a:t>.</a:t>
            </a:r>
          </a:p>
        </p:txBody>
      </p:sp>
      <p:sp>
        <p:nvSpPr>
          <p:cNvPr id="92171" name="Line 11">
            <a:extLst>
              <a:ext uri="{FF2B5EF4-FFF2-40B4-BE49-F238E27FC236}">
                <a16:creationId xmlns:a16="http://schemas.microsoft.com/office/drawing/2014/main" id="{4B32BE5F-A114-4D2C-9B42-2D9B4BF6C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1541463"/>
            <a:ext cx="3886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2" name="Line 12">
            <a:extLst>
              <a:ext uri="{FF2B5EF4-FFF2-40B4-BE49-F238E27FC236}">
                <a16:creationId xmlns:a16="http://schemas.microsoft.com/office/drawing/2014/main" id="{6D63F870-8522-4387-8049-01A61C50A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5284788"/>
            <a:ext cx="3886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3" name="Line 13">
            <a:extLst>
              <a:ext uri="{FF2B5EF4-FFF2-40B4-BE49-F238E27FC236}">
                <a16:creationId xmlns:a16="http://schemas.microsoft.com/office/drawing/2014/main" id="{4338F881-B9BD-4CD4-94AA-91D0EC952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1541463"/>
            <a:ext cx="0" cy="1152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4" name="Line 14">
            <a:extLst>
              <a:ext uri="{FF2B5EF4-FFF2-40B4-BE49-F238E27FC236}">
                <a16:creationId xmlns:a16="http://schemas.microsoft.com/office/drawing/2014/main" id="{F6075FDC-A896-453E-A2C0-53C47EBE9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6613" y="1541463"/>
            <a:ext cx="0" cy="1152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5" name="Line 15">
            <a:extLst>
              <a:ext uri="{FF2B5EF4-FFF2-40B4-BE49-F238E27FC236}">
                <a16:creationId xmlns:a16="http://schemas.microsoft.com/office/drawing/2014/main" id="{2D066BE7-78C7-4387-9DEF-D73A2D094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0413" y="1541463"/>
            <a:ext cx="3886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6" name="Line 16">
            <a:extLst>
              <a:ext uri="{FF2B5EF4-FFF2-40B4-BE49-F238E27FC236}">
                <a16:creationId xmlns:a16="http://schemas.microsoft.com/office/drawing/2014/main" id="{A2AA86C3-81B5-489D-9E95-8A21F576D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26939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7" name="Line 17">
            <a:extLst>
              <a:ext uri="{FF2B5EF4-FFF2-40B4-BE49-F238E27FC236}">
                <a16:creationId xmlns:a16="http://schemas.microsoft.com/office/drawing/2014/main" id="{C47FB587-570D-4340-8F18-B86D346FC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6613" y="26939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8" name="Line 18">
            <a:extLst>
              <a:ext uri="{FF2B5EF4-FFF2-40B4-BE49-F238E27FC236}">
                <a16:creationId xmlns:a16="http://schemas.microsoft.com/office/drawing/2014/main" id="{69F1B98E-0D2C-4B47-BAF0-69BEB0D81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35575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79" name="Line 19">
            <a:extLst>
              <a:ext uri="{FF2B5EF4-FFF2-40B4-BE49-F238E27FC236}">
                <a16:creationId xmlns:a16="http://schemas.microsoft.com/office/drawing/2014/main" id="{6646877F-1047-4CB7-8D8D-D451D03FD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6613" y="35575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80" name="Line 20">
            <a:extLst>
              <a:ext uri="{FF2B5EF4-FFF2-40B4-BE49-F238E27FC236}">
                <a16:creationId xmlns:a16="http://schemas.microsoft.com/office/drawing/2014/main" id="{5985C3B3-E6B6-4C33-A547-B48553BE4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44211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81" name="Line 21">
            <a:extLst>
              <a:ext uri="{FF2B5EF4-FFF2-40B4-BE49-F238E27FC236}">
                <a16:creationId xmlns:a16="http://schemas.microsoft.com/office/drawing/2014/main" id="{6DE03F3F-0253-436C-88BC-AD69235FD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6613" y="4421188"/>
            <a:ext cx="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92182" name="Line 22">
            <a:extLst>
              <a:ext uri="{FF2B5EF4-FFF2-40B4-BE49-F238E27FC236}">
                <a16:creationId xmlns:a16="http://schemas.microsoft.com/office/drawing/2014/main" id="{3878840D-4B0B-4F64-8FC3-D396BB455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0413" y="5284788"/>
            <a:ext cx="3886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BF26DC1-DAA2-4AF2-91AB-B9AA2AE50366}"/>
              </a:ext>
            </a:extLst>
          </p:cNvPr>
          <p:cNvGrpSpPr/>
          <p:nvPr/>
        </p:nvGrpSpPr>
        <p:grpSpPr>
          <a:xfrm>
            <a:off x="5435600" y="5070475"/>
            <a:ext cx="2303463" cy="1406525"/>
            <a:chOff x="5435600" y="4365625"/>
            <a:chExt cx="2303463" cy="1406525"/>
          </a:xfrm>
        </p:grpSpPr>
        <p:sp>
          <p:nvSpPr>
            <p:cNvPr id="92183" name="Text Box 23">
              <a:extLst>
                <a:ext uri="{FF2B5EF4-FFF2-40B4-BE49-F238E27FC236}">
                  <a16:creationId xmlns:a16="http://schemas.microsoft.com/office/drawing/2014/main" id="{00BEDF41-2DB5-4459-BE72-D291B0026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5600" y="4941888"/>
              <a:ext cx="2303463" cy="830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b="1" dirty="0">
                  <a:solidFill>
                    <a:srgbClr val="FF9900"/>
                  </a:solidFill>
                  <a:latin typeface="Arial"/>
                  <a:ea typeface="ＭＳ Ｐゴシック" charset="0"/>
                </a:rPr>
                <a:t>Minimo codice proponibile</a:t>
              </a:r>
            </a:p>
          </p:txBody>
        </p:sp>
        <p:sp>
          <p:nvSpPr>
            <p:cNvPr id="92184" name="Line 24">
              <a:extLst>
                <a:ext uri="{FF2B5EF4-FFF2-40B4-BE49-F238E27FC236}">
                  <a16:creationId xmlns:a16="http://schemas.microsoft.com/office/drawing/2014/main" id="{B3601D0F-1FE8-4760-93BB-9C56355C6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6688" y="4365625"/>
              <a:ext cx="0" cy="504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675BD483-68BD-409F-8EDF-3F876A0AE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Come si passa dai nucleotidi agli amminoacidi?</a:t>
            </a:r>
            <a:endParaRPr lang="it-IT" sz="4000" b="1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66" grpId="0"/>
      <p:bldP spid="92167" grpId="0"/>
      <p:bldP spid="921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B770E1C-900E-478D-9927-AE21BE4F7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640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Come si passa dai nucleotidi agli amminoacidi?</a:t>
            </a:r>
            <a:endParaRPr lang="en-US" sz="4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13DFEA9-B072-4222-A181-2BD52EDA8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20574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just">
              <a:buFontTx/>
              <a:buChar char="•"/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 L</a:t>
            </a:r>
            <a:r>
              <a:rPr lang="ja-JP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mRNA è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decodificato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una </a:t>
            </a:r>
            <a:r>
              <a:rPr lang="en-US" altLang="ja-JP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serie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ja-JP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triplette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ja-JP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nucleotidi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ed </a:t>
            </a:r>
            <a:r>
              <a:rPr lang="it-IT" altLang="ja-JP" sz="2000" dirty="0">
                <a:latin typeface="Arial" pitchFamily="34" charset="0"/>
                <a:cs typeface="Arial" pitchFamily="34" charset="0"/>
              </a:rPr>
              <a:t>è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letto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direzione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ja-JP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ja-JP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</a:t>
            </a:r>
            <a:endParaRPr lang="en-US" altLang="it-IT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24F0BCE-1EBE-42B4-9F26-C2CA45F21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2987675"/>
            <a:ext cx="858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Tx/>
              <a:buChar char="•"/>
              <a:defRPr/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Ogni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gruppo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di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tre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nucleotidi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consecutivi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si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chiama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CODONE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ogni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codone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specifica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un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singolo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aminoacido</a:t>
            </a:r>
            <a:endParaRPr lang="en-US" sz="20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592DB89-DCD0-4105-9DB2-E2E718D0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3886200"/>
            <a:ext cx="8585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just">
              <a:buFontTx/>
              <a:buChar char="•"/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 Ci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sono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it-IT" sz="20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it-IT" alt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possibili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codoni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quindi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un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aminoacido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può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essere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codificato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più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 un </a:t>
            </a:r>
            <a:r>
              <a:rPr lang="en-US" altLang="ja-JP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codone</a:t>
            </a:r>
            <a:endParaRPr lang="en-US" altLang="ja-JP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  <a:defRPr/>
            </a:pPr>
            <a:endParaRPr lang="en-US" altLang="ja-JP" sz="20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n-US" altLang="ja-JP" sz="2000" dirty="0">
                <a:latin typeface="Arial" pitchFamily="34" charset="0"/>
                <a:cs typeface="Arial" pitchFamily="34" charset="0"/>
              </a:rPr>
              <a:t> Ci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sono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61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codoni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codificanti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codoni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STOP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non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codificano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per aa, ma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dicono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dove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finisce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sequenza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codificante</a:t>
            </a:r>
            <a:endParaRPr lang="en-US" alt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3D6D7C18-D5CA-48A4-B41E-C861DDB7E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5638800"/>
            <a:ext cx="858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just">
              <a:buFontTx/>
              <a:buChar char="•"/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 Il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codice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genetico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è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universale</a:t>
            </a:r>
            <a:endParaRPr lang="en-US" altLang="it-IT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(solo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mitocondri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differiscono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leggermente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165E0D-51A2-4D20-9A10-123F830E5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ea typeface="+mj-ea"/>
                <a:cs typeface="Arial"/>
              </a:rPr>
              <a:t>Il </a:t>
            </a:r>
            <a:r>
              <a:rPr lang="en-US" dirty="0" err="1">
                <a:latin typeface="Arial"/>
                <a:ea typeface="+mj-ea"/>
                <a:cs typeface="Arial"/>
              </a:rPr>
              <a:t>codice</a:t>
            </a:r>
            <a:r>
              <a:rPr lang="en-US" dirty="0">
                <a:latin typeface="Arial"/>
                <a:ea typeface="+mj-ea"/>
                <a:cs typeface="Arial"/>
              </a:rPr>
              <a:t> </a:t>
            </a:r>
            <a:r>
              <a:rPr lang="en-US" dirty="0" err="1">
                <a:latin typeface="Arial"/>
                <a:ea typeface="+mj-ea"/>
                <a:cs typeface="Arial"/>
              </a:rPr>
              <a:t>genetico</a:t>
            </a:r>
            <a:endParaRPr lang="en-US" dirty="0">
              <a:latin typeface="Arial"/>
              <a:ea typeface="+mj-ea"/>
              <a:cs typeface="Arial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BBD890CF-A401-4BAE-B4C9-92E63842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61218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09600" y="48339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un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aminoacido</a:t>
            </a: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può</a:t>
            </a: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essere</a:t>
            </a: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codificato</a:t>
            </a: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più</a:t>
            </a:r>
            <a:r>
              <a:rPr lang="en-US" altLang="ja-JP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 un </a:t>
            </a:r>
            <a:r>
              <a:rPr lang="en-US" altLang="ja-JP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codone</a:t>
            </a:r>
            <a:endParaRPr lang="en-US" altLang="ja-JP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 12-05">
            <a:extLst>
              <a:ext uri="{FF2B5EF4-FFF2-40B4-BE49-F238E27FC236}">
                <a16:creationId xmlns:a16="http://schemas.microsoft.com/office/drawing/2014/main" id="{E1181609-8077-484D-8BDD-7B1A847D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741CE2-5D11-4646-BEE8-E47CF2D0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3429000"/>
            <a:ext cx="5659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… CUCAGCGUUACCAUG…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829B05-6480-4F7C-9B2D-12170D075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3429000"/>
            <a:ext cx="5954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… CUC AGC GUU ACC AUG…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C8ECE93-E3AA-47D4-AAD8-52D64CC95A4B}"/>
              </a:ext>
            </a:extLst>
          </p:cNvPr>
          <p:cNvGrpSpPr>
            <a:grpSpLocks/>
          </p:cNvGrpSpPr>
          <p:nvPr/>
        </p:nvGrpSpPr>
        <p:grpSpPr bwMode="auto">
          <a:xfrm>
            <a:off x="2220913" y="3898900"/>
            <a:ext cx="4800600" cy="187325"/>
            <a:chOff x="2438400" y="3137471"/>
            <a:chExt cx="4800600" cy="186754"/>
          </a:xfrm>
        </p:grpSpPr>
        <p:sp>
          <p:nvSpPr>
            <p:cNvPr id="12326" name="Parentesi quadra aperta 5">
              <a:extLst>
                <a:ext uri="{FF2B5EF4-FFF2-40B4-BE49-F238E27FC236}">
                  <a16:creationId xmlns:a16="http://schemas.microsoft.com/office/drawing/2014/main" id="{200F14AF-0420-488B-8975-DC1DADF2676E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792700" y="2783175"/>
              <a:ext cx="186750" cy="895350"/>
            </a:xfrm>
            <a:prstGeom prst="leftBracket">
              <a:avLst>
                <a:gd name="adj" fmla="val 832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27" name="Parentesi quadra aperta 6">
              <a:extLst>
                <a:ext uri="{FF2B5EF4-FFF2-40B4-BE49-F238E27FC236}">
                  <a16:creationId xmlns:a16="http://schemas.microsoft.com/office/drawing/2014/main" id="{FFA12FA0-82C4-4E0B-A9A9-AC900A3F4B60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773775" y="2783174"/>
              <a:ext cx="186750" cy="895350"/>
            </a:xfrm>
            <a:prstGeom prst="leftBracket">
              <a:avLst>
                <a:gd name="adj" fmla="val 832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28" name="Parentesi quadra aperta 7">
              <a:extLst>
                <a:ext uri="{FF2B5EF4-FFF2-40B4-BE49-F238E27FC236}">
                  <a16:creationId xmlns:a16="http://schemas.microsoft.com/office/drawing/2014/main" id="{97C04D28-6EBF-458B-A01E-2AA214BFEC4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773900" y="2783173"/>
              <a:ext cx="186750" cy="895350"/>
            </a:xfrm>
            <a:prstGeom prst="leftBracket">
              <a:avLst>
                <a:gd name="adj" fmla="val 832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29" name="Parentesi quadra aperta 8">
              <a:extLst>
                <a:ext uri="{FF2B5EF4-FFF2-40B4-BE49-F238E27FC236}">
                  <a16:creationId xmlns:a16="http://schemas.microsoft.com/office/drawing/2014/main" id="{57769991-8614-475A-B200-EF3F910F305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745450" y="2783172"/>
              <a:ext cx="186750" cy="895350"/>
            </a:xfrm>
            <a:prstGeom prst="leftBracket">
              <a:avLst>
                <a:gd name="adj" fmla="val 832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30" name="Parentesi quadra aperta 9">
              <a:extLst>
                <a:ext uri="{FF2B5EF4-FFF2-40B4-BE49-F238E27FC236}">
                  <a16:creationId xmlns:a16="http://schemas.microsoft.com/office/drawing/2014/main" id="{0690B634-270C-4680-B269-C826D20AB33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697950" y="2783171"/>
              <a:ext cx="186750" cy="895350"/>
            </a:xfrm>
            <a:prstGeom prst="leftBracket">
              <a:avLst>
                <a:gd name="adj" fmla="val 832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59CD947-E7C0-424A-96A8-05F40431A3CD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4038600"/>
            <a:ext cx="4589462" cy="461963"/>
            <a:chOff x="2580542" y="3276600"/>
            <a:chExt cx="4589867" cy="461665"/>
          </a:xfrm>
        </p:grpSpPr>
        <p:sp>
          <p:nvSpPr>
            <p:cNvPr id="12321" name="CasellaDiTesto 11">
              <a:extLst>
                <a:ext uri="{FF2B5EF4-FFF2-40B4-BE49-F238E27FC236}">
                  <a16:creationId xmlns:a16="http://schemas.microsoft.com/office/drawing/2014/main" id="{708281E9-EC77-4F50-8B5E-3F3934DF8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542" y="3276600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Segoe UI" panose="020B0502040204020203" pitchFamily="34" charset="0"/>
                  <a:cs typeface="Segoe UI" panose="020B0502040204020203" pitchFamily="34" charset="0"/>
                </a:rPr>
                <a:t>aa1</a:t>
              </a:r>
            </a:p>
          </p:txBody>
        </p:sp>
        <p:sp>
          <p:nvSpPr>
            <p:cNvPr id="12322" name="CasellaDiTesto 12">
              <a:extLst>
                <a:ext uri="{FF2B5EF4-FFF2-40B4-BE49-F238E27FC236}">
                  <a16:creationId xmlns:a16="http://schemas.microsoft.com/office/drawing/2014/main" id="{FD2608F5-1BBA-4AD7-A9FE-9A801949F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1617" y="3276600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Segoe UI" panose="020B0502040204020203" pitchFamily="34" charset="0"/>
                  <a:cs typeface="Segoe UI" panose="020B0502040204020203" pitchFamily="34" charset="0"/>
                </a:rPr>
                <a:t>aa2</a:t>
              </a:r>
            </a:p>
          </p:txBody>
        </p:sp>
        <p:sp>
          <p:nvSpPr>
            <p:cNvPr id="12323" name="CasellaDiTesto 13">
              <a:extLst>
                <a:ext uri="{FF2B5EF4-FFF2-40B4-BE49-F238E27FC236}">
                  <a16:creationId xmlns:a16="http://schemas.microsoft.com/office/drawing/2014/main" id="{C848DD73-9504-4189-B959-1B08B535D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2692" y="3276600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Segoe UI" panose="020B0502040204020203" pitchFamily="34" charset="0"/>
                  <a:cs typeface="Segoe UI" panose="020B0502040204020203" pitchFamily="34" charset="0"/>
                </a:rPr>
                <a:t>aa3</a:t>
              </a:r>
            </a:p>
          </p:txBody>
        </p:sp>
        <p:sp>
          <p:nvSpPr>
            <p:cNvPr id="12324" name="CasellaDiTesto 14">
              <a:extLst>
                <a:ext uri="{FF2B5EF4-FFF2-40B4-BE49-F238E27FC236}">
                  <a16:creationId xmlns:a16="http://schemas.microsoft.com/office/drawing/2014/main" id="{84D799DE-D1D1-483B-A083-846BB5722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3767" y="3276600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Segoe UI" panose="020B0502040204020203" pitchFamily="34" charset="0"/>
                  <a:cs typeface="Segoe UI" panose="020B0502040204020203" pitchFamily="34" charset="0"/>
                </a:rPr>
                <a:t>aa4</a:t>
              </a:r>
            </a:p>
          </p:txBody>
        </p:sp>
        <p:sp>
          <p:nvSpPr>
            <p:cNvPr id="12325" name="CasellaDiTesto 15">
              <a:extLst>
                <a:ext uri="{FF2B5EF4-FFF2-40B4-BE49-F238E27FC236}">
                  <a16:creationId xmlns:a16="http://schemas.microsoft.com/office/drawing/2014/main" id="{24BCBE26-2DA7-4832-912E-905838392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4842" y="3276600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Segoe UI" panose="020B0502040204020203" pitchFamily="34" charset="0"/>
                  <a:cs typeface="Segoe UI" panose="020B0502040204020203" pitchFamily="34" charset="0"/>
                </a:rPr>
                <a:t>aa5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64BD5CFF-3702-43B6-BD40-0E961DD1F164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09600"/>
            <a:ext cx="8534400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kern="0" dirty="0">
                <a:latin typeface="Arial"/>
                <a:ea typeface="+mj-ea"/>
                <a:cs typeface="Arial"/>
              </a:rPr>
              <a:t>Il </a:t>
            </a:r>
            <a:r>
              <a:rPr lang="en-US" kern="0" dirty="0" err="1">
                <a:latin typeface="Arial"/>
                <a:ea typeface="+mj-ea"/>
                <a:cs typeface="Arial"/>
              </a:rPr>
              <a:t>codice</a:t>
            </a:r>
            <a:r>
              <a:rPr lang="en-US" kern="0" dirty="0">
                <a:latin typeface="Arial"/>
                <a:ea typeface="+mj-ea"/>
                <a:cs typeface="Arial"/>
              </a:rPr>
              <a:t> </a:t>
            </a:r>
            <a:r>
              <a:rPr lang="en-US" kern="0" dirty="0" err="1" smtClean="0">
                <a:latin typeface="Arial"/>
                <a:ea typeface="+mj-ea"/>
                <a:cs typeface="Arial"/>
              </a:rPr>
              <a:t>genetico</a:t>
            </a:r>
            <a:r>
              <a:rPr lang="en-US" kern="0" dirty="0" smtClean="0">
                <a:latin typeface="Arial"/>
                <a:ea typeface="+mj-ea"/>
                <a:cs typeface="Arial"/>
              </a:rPr>
              <a:t>: i </a:t>
            </a:r>
            <a:r>
              <a:rPr lang="en-US" kern="0" dirty="0" err="1" smtClean="0">
                <a:latin typeface="Arial"/>
                <a:ea typeface="+mj-ea"/>
                <a:cs typeface="Arial"/>
              </a:rPr>
              <a:t>tRNA</a:t>
            </a:r>
            <a:endParaRPr lang="en-US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79DA9287-4AA2-4F3F-8D0D-DAEA20684DD5}"/>
              </a:ext>
            </a:extLst>
          </p:cNvPr>
          <p:cNvGrpSpPr>
            <a:grpSpLocks/>
          </p:cNvGrpSpPr>
          <p:nvPr/>
        </p:nvGrpSpPr>
        <p:grpSpPr bwMode="auto">
          <a:xfrm>
            <a:off x="2262188" y="1808163"/>
            <a:ext cx="4710112" cy="1620837"/>
            <a:chOff x="2261691" y="1807815"/>
            <a:chExt cx="4710609" cy="1621185"/>
          </a:xfrm>
        </p:grpSpPr>
        <p:grpSp>
          <p:nvGrpSpPr>
            <p:cNvPr id="12296" name="Gruppo 22">
              <a:extLst>
                <a:ext uri="{FF2B5EF4-FFF2-40B4-BE49-F238E27FC236}">
                  <a16:creationId xmlns:a16="http://schemas.microsoft.com/office/drawing/2014/main" id="{25920683-A6AA-40F4-B0C1-6632BE0DC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1691" y="1807815"/>
              <a:ext cx="867545" cy="1621185"/>
              <a:chOff x="2261691" y="1828800"/>
              <a:chExt cx="867545" cy="1621185"/>
            </a:xfrm>
          </p:grpSpPr>
          <p:grpSp>
            <p:nvGrpSpPr>
              <p:cNvPr id="12317" name="Gruppo 20">
                <a:extLst>
                  <a:ext uri="{FF2B5EF4-FFF2-40B4-BE49-F238E27FC236}">
                    <a16:creationId xmlns:a16="http://schemas.microsoft.com/office/drawing/2014/main" id="{52C0AD5B-5ACB-4830-B037-2EB67D3D76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691" y="2388245"/>
                <a:ext cx="867545" cy="1061740"/>
                <a:chOff x="2269453" y="1857375"/>
                <a:chExt cx="867545" cy="1061740"/>
              </a:xfrm>
            </p:grpSpPr>
            <p:sp>
              <p:nvSpPr>
                <p:cNvPr id="12319" name="Croce 18">
                  <a:extLst>
                    <a:ext uri="{FF2B5EF4-FFF2-40B4-BE49-F238E27FC236}">
                      <a16:creationId xmlns:a16="http://schemas.microsoft.com/office/drawing/2014/main" id="{33607F7D-21FC-47B5-A85C-4F4D95315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0442" y="1857375"/>
                  <a:ext cx="665567" cy="685800"/>
                </a:xfrm>
                <a:prstGeom prst="plus">
                  <a:avLst>
                    <a:gd name="adj" fmla="val 25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0" name="CasellaDiTesto 19">
                  <a:extLst>
                    <a:ext uri="{FF2B5EF4-FFF2-40B4-BE49-F238E27FC236}">
                      <a16:creationId xmlns:a16="http://schemas.microsoft.com/office/drawing/2014/main" id="{D485957D-513F-4D2C-9E1E-F47C46CC2A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453" y="2457450"/>
                  <a:ext cx="867545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GAG</a:t>
                  </a:r>
                </a:p>
              </p:txBody>
            </p:sp>
          </p:grp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787E1C2E-2169-42B9-9524-C6E2CDA7E968}"/>
                  </a:ext>
                </a:extLst>
              </p:cNvPr>
              <p:cNvSpPr/>
              <p:nvPr/>
            </p:nvSpPr>
            <p:spPr bwMode="auto">
              <a:xfrm>
                <a:off x="2275980" y="1828800"/>
                <a:ext cx="839877" cy="5589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it-IT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aa1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97" name="Gruppo 23">
              <a:extLst>
                <a:ext uri="{FF2B5EF4-FFF2-40B4-BE49-F238E27FC236}">
                  <a16:creationId xmlns:a16="http://schemas.microsoft.com/office/drawing/2014/main" id="{A94791F5-9A16-4CB7-8558-F3A27DCFC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9789" y="1807815"/>
              <a:ext cx="869149" cy="1621185"/>
              <a:chOff x="2261691" y="1828800"/>
              <a:chExt cx="869149" cy="1621185"/>
            </a:xfrm>
          </p:grpSpPr>
          <p:grpSp>
            <p:nvGrpSpPr>
              <p:cNvPr id="12313" name="Gruppo 24">
                <a:extLst>
                  <a:ext uri="{FF2B5EF4-FFF2-40B4-BE49-F238E27FC236}">
                    <a16:creationId xmlns:a16="http://schemas.microsoft.com/office/drawing/2014/main" id="{740AE9DC-8974-41E7-A7F8-68E5E47FBE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691" y="2388245"/>
                <a:ext cx="869149" cy="1061740"/>
                <a:chOff x="2269453" y="1857375"/>
                <a:chExt cx="869149" cy="1061740"/>
              </a:xfrm>
            </p:grpSpPr>
            <p:sp>
              <p:nvSpPr>
                <p:cNvPr id="12315" name="Croce 26">
                  <a:extLst>
                    <a:ext uri="{FF2B5EF4-FFF2-40B4-BE49-F238E27FC236}">
                      <a16:creationId xmlns:a16="http://schemas.microsoft.com/office/drawing/2014/main" id="{D169524A-2FAB-450D-8DB7-4CD38AF18C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0442" y="1857375"/>
                  <a:ext cx="665567" cy="685800"/>
                </a:xfrm>
                <a:prstGeom prst="plus">
                  <a:avLst>
                    <a:gd name="adj" fmla="val 25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6" name="CasellaDiTesto 27">
                  <a:extLst>
                    <a:ext uri="{FF2B5EF4-FFF2-40B4-BE49-F238E27FC236}">
                      <a16:creationId xmlns:a16="http://schemas.microsoft.com/office/drawing/2014/main" id="{7391EAE2-8B05-42B0-B12E-8519C85038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453" y="2457450"/>
                  <a:ext cx="86914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UCG</a:t>
                  </a:r>
                </a:p>
              </p:txBody>
            </p:sp>
          </p:grp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A4C923AE-C620-4105-9A15-9E45ECA3C238}"/>
                  </a:ext>
                </a:extLst>
              </p:cNvPr>
              <p:cNvSpPr/>
              <p:nvPr/>
            </p:nvSpPr>
            <p:spPr bwMode="auto">
              <a:xfrm>
                <a:off x="2275410" y="1828800"/>
                <a:ext cx="841464" cy="5589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it-IT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aa2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98" name="Gruppo 28">
              <a:extLst>
                <a:ext uri="{FF2B5EF4-FFF2-40B4-BE49-F238E27FC236}">
                  <a16:creationId xmlns:a16="http://schemas.microsoft.com/office/drawing/2014/main" id="{4CAAC035-D98E-4D15-A978-56D91F6A9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8442" y="1807815"/>
              <a:ext cx="854748" cy="1621185"/>
              <a:chOff x="2261691" y="1828800"/>
              <a:chExt cx="854748" cy="1621185"/>
            </a:xfrm>
          </p:grpSpPr>
          <p:grpSp>
            <p:nvGrpSpPr>
              <p:cNvPr id="12309" name="Gruppo 29">
                <a:extLst>
                  <a:ext uri="{FF2B5EF4-FFF2-40B4-BE49-F238E27FC236}">
                    <a16:creationId xmlns:a16="http://schemas.microsoft.com/office/drawing/2014/main" id="{0376BEAB-DC60-4696-A9D7-689C15FA41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691" y="2388245"/>
                <a:ext cx="817853" cy="1061740"/>
                <a:chOff x="2269453" y="1857375"/>
                <a:chExt cx="817853" cy="1061740"/>
              </a:xfrm>
            </p:grpSpPr>
            <p:sp>
              <p:nvSpPr>
                <p:cNvPr id="12311" name="Croce 31">
                  <a:extLst>
                    <a:ext uri="{FF2B5EF4-FFF2-40B4-BE49-F238E27FC236}">
                      <a16:creationId xmlns:a16="http://schemas.microsoft.com/office/drawing/2014/main" id="{454EB31E-F848-42A1-B46F-A105CEC346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0442" y="1857375"/>
                  <a:ext cx="665567" cy="685800"/>
                </a:xfrm>
                <a:prstGeom prst="plus">
                  <a:avLst>
                    <a:gd name="adj" fmla="val 25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2" name="CasellaDiTesto 32">
                  <a:extLst>
                    <a:ext uri="{FF2B5EF4-FFF2-40B4-BE49-F238E27FC236}">
                      <a16:creationId xmlns:a16="http://schemas.microsoft.com/office/drawing/2014/main" id="{8CE778B0-AA0A-43C8-ACAE-AEEB64F98A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453" y="2457450"/>
                  <a:ext cx="81785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CAA</a:t>
                  </a:r>
                </a:p>
              </p:txBody>
            </p:sp>
          </p:grp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BB241C96-A081-4712-90CE-E71DA2F923F7}"/>
                  </a:ext>
                </a:extLst>
              </p:cNvPr>
              <p:cNvSpPr/>
              <p:nvPr/>
            </p:nvSpPr>
            <p:spPr bwMode="auto">
              <a:xfrm>
                <a:off x="2275401" y="1828800"/>
                <a:ext cx="841464" cy="5589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it-IT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aa3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99" name="Gruppo 33">
              <a:extLst>
                <a:ext uri="{FF2B5EF4-FFF2-40B4-BE49-F238E27FC236}">
                  <a16:creationId xmlns:a16="http://schemas.microsoft.com/office/drawing/2014/main" id="{970A5E61-94D1-47A0-BE14-1C6FBB1B2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5096" y="1807815"/>
              <a:ext cx="885179" cy="1621185"/>
              <a:chOff x="2261691" y="1828800"/>
              <a:chExt cx="885179" cy="1621185"/>
            </a:xfrm>
          </p:grpSpPr>
          <p:grpSp>
            <p:nvGrpSpPr>
              <p:cNvPr id="12305" name="Gruppo 34">
                <a:extLst>
                  <a:ext uri="{FF2B5EF4-FFF2-40B4-BE49-F238E27FC236}">
                    <a16:creationId xmlns:a16="http://schemas.microsoft.com/office/drawing/2014/main" id="{DE7E6B15-A1FC-48FF-9308-8E645C8822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691" y="2388245"/>
                <a:ext cx="885179" cy="1061740"/>
                <a:chOff x="2269453" y="1857375"/>
                <a:chExt cx="885179" cy="1061740"/>
              </a:xfrm>
            </p:grpSpPr>
            <p:sp>
              <p:nvSpPr>
                <p:cNvPr id="12307" name="Croce 36">
                  <a:extLst>
                    <a:ext uri="{FF2B5EF4-FFF2-40B4-BE49-F238E27FC236}">
                      <a16:creationId xmlns:a16="http://schemas.microsoft.com/office/drawing/2014/main" id="{756C6E26-C42F-45CE-9E80-4D11A6365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0442" y="1857375"/>
                  <a:ext cx="665567" cy="685800"/>
                </a:xfrm>
                <a:prstGeom prst="plus">
                  <a:avLst>
                    <a:gd name="adj" fmla="val 25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8" name="CasellaDiTesto 37">
                  <a:extLst>
                    <a:ext uri="{FF2B5EF4-FFF2-40B4-BE49-F238E27FC236}">
                      <a16:creationId xmlns:a16="http://schemas.microsoft.com/office/drawing/2014/main" id="{FA977A2A-3CC7-4B0D-9E78-ACCDF38BD6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453" y="2457450"/>
                  <a:ext cx="88517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UGG</a:t>
                  </a:r>
                </a:p>
              </p:txBody>
            </p:sp>
          </p:grp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1A7E07E7-8234-459B-B9C5-86F1F7405D14}"/>
                  </a:ext>
                </a:extLst>
              </p:cNvPr>
              <p:cNvSpPr/>
              <p:nvPr/>
            </p:nvSpPr>
            <p:spPr bwMode="auto">
              <a:xfrm>
                <a:off x="2275944" y="1828800"/>
                <a:ext cx="841463" cy="558920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FF">
                      <a:tint val="66000"/>
                      <a:satMod val="160000"/>
                    </a:srgbClr>
                  </a:gs>
                  <a:gs pos="50000">
                    <a:srgbClr val="FF66FF">
                      <a:tint val="44500"/>
                      <a:satMod val="160000"/>
                    </a:srgbClr>
                  </a:gs>
                  <a:gs pos="100000">
                    <a:srgbClr val="FF66F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it-IT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aa4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00" name="Gruppo 38">
              <a:extLst>
                <a:ext uri="{FF2B5EF4-FFF2-40B4-BE49-F238E27FC236}">
                  <a16:creationId xmlns:a16="http://schemas.microsoft.com/office/drawing/2014/main" id="{64BC60C5-E8D8-4127-B77E-E19D688E6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7552" y="1807815"/>
              <a:ext cx="854748" cy="1621185"/>
              <a:chOff x="2261691" y="1828800"/>
              <a:chExt cx="854748" cy="1621185"/>
            </a:xfrm>
          </p:grpSpPr>
          <p:grpSp>
            <p:nvGrpSpPr>
              <p:cNvPr id="12301" name="Gruppo 39">
                <a:extLst>
                  <a:ext uri="{FF2B5EF4-FFF2-40B4-BE49-F238E27FC236}">
                    <a16:creationId xmlns:a16="http://schemas.microsoft.com/office/drawing/2014/main" id="{BD56351C-CB9F-4E80-B3FD-004F3D13BD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691" y="2388245"/>
                <a:ext cx="835485" cy="1061740"/>
                <a:chOff x="2269453" y="1857375"/>
                <a:chExt cx="835485" cy="1061740"/>
              </a:xfrm>
            </p:grpSpPr>
            <p:sp>
              <p:nvSpPr>
                <p:cNvPr id="12303" name="Croce 41">
                  <a:extLst>
                    <a:ext uri="{FF2B5EF4-FFF2-40B4-BE49-F238E27FC236}">
                      <a16:creationId xmlns:a16="http://schemas.microsoft.com/office/drawing/2014/main" id="{AD182983-080F-49FA-8AD5-F33E7F052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0442" y="1857375"/>
                  <a:ext cx="665567" cy="685800"/>
                </a:xfrm>
                <a:prstGeom prst="plus">
                  <a:avLst>
                    <a:gd name="adj" fmla="val 25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4" name="CasellaDiTesto 42">
                  <a:extLst>
                    <a:ext uri="{FF2B5EF4-FFF2-40B4-BE49-F238E27FC236}">
                      <a16:creationId xmlns:a16="http://schemas.microsoft.com/office/drawing/2014/main" id="{C0EA9F39-DD5E-4A28-A534-C98337256D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453" y="2457450"/>
                  <a:ext cx="835485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UAC</a:t>
                  </a:r>
                </a:p>
              </p:txBody>
            </p:sp>
          </p:grp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82A8E0C3-B727-4E66-9640-C80CB5C84381}"/>
                  </a:ext>
                </a:extLst>
              </p:cNvPr>
              <p:cNvSpPr/>
              <p:nvPr/>
            </p:nvSpPr>
            <p:spPr bwMode="auto">
              <a:xfrm>
                <a:off x="2276564" y="1828800"/>
                <a:ext cx="839875" cy="558920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it-IT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aa5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98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2B5CCE6-4C49-4105-B4E5-93E93AB61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 moduli di </a:t>
            </a:r>
            <a:r>
              <a:rPr lang="en-US" altLang="ja-JP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lettura</a:t>
            </a: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frame</a:t>
            </a:r>
            <a:r>
              <a:rPr lang="en-US" altLang="ja-JP" sz="3200" dirty="0">
                <a:latin typeface="Arial" pitchFamily="34" charset="0"/>
                <a:cs typeface="Arial" pitchFamily="34" charset="0"/>
              </a:rPr>
              <a:t>)</a:t>
            </a:r>
            <a:endParaRPr lang="en-US" altLang="ja-JP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CasellaDiTesto 1">
            <a:extLst>
              <a:ext uri="{FF2B5EF4-FFF2-40B4-BE49-F238E27FC236}">
                <a16:creationId xmlns:a16="http://schemas.microsoft.com/office/drawing/2014/main" id="{0A36F9D3-3D63-436E-90FE-04499F75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7" y="2132012"/>
            <a:ext cx="352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CUCAGCGUUACCAUG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48E541-9B19-48D1-A2B7-D4BF76EF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2" y="3003550"/>
            <a:ext cx="415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CUC  AGC  GUU  ACC  AUG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DE0E2B-5E8C-4E6B-BEC8-B80CDA614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5" y="3884612"/>
            <a:ext cx="4319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  UCA  GCG  UUA  CCA  UG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666093-9F89-40F8-BA70-F68968F08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724400"/>
            <a:ext cx="437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CU  CAG  CGU  UAC  CAU  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41F6C6-4042-42B2-895F-2FD3A4CB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3003550"/>
            <a:ext cx="414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1.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99B5FE-337F-45CE-9912-BD45F04B2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3884612"/>
            <a:ext cx="414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2.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C63A94-4439-4E84-B088-491B25EAD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4724400"/>
            <a:ext cx="414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3.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6ED44F-2AD4-4FC2-A168-2C65A65BDD76}"/>
              </a:ext>
            </a:extLst>
          </p:cNvPr>
          <p:cNvSpPr/>
          <p:nvPr/>
        </p:nvSpPr>
        <p:spPr>
          <a:xfrm>
            <a:off x="302815" y="836910"/>
            <a:ext cx="8538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err="1">
                <a:latin typeface="Arial" pitchFamily="34" charset="0"/>
                <a:cs typeface="Arial" pitchFamily="34" charset="0"/>
              </a:rPr>
              <a:t>L’mRNA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potrebbe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essere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tradotto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ciascun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modulo di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lettura</a:t>
            </a:r>
            <a:endParaRPr lang="en-US" altLang="ja-JP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ja-JP" dirty="0">
                <a:latin typeface="Arial" pitchFamily="34" charset="0"/>
                <a:cs typeface="Arial" pitchFamily="34" charset="0"/>
              </a:rPr>
              <a:t>In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realtà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ogni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gene ha un solo frame di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lettura</a:t>
            </a:r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38DBE50-BA82-4BB9-BCF1-595140C812B7}"/>
              </a:ext>
            </a:extLst>
          </p:cNvPr>
          <p:cNvGrpSpPr/>
          <p:nvPr/>
        </p:nvGrpSpPr>
        <p:grpSpPr>
          <a:xfrm>
            <a:off x="2776667" y="3359584"/>
            <a:ext cx="4052328" cy="2148896"/>
            <a:chOff x="2776667" y="3359584"/>
            <a:chExt cx="4052328" cy="2148896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A164B467-D1D1-4CCC-98BA-ED2A3FF1BDC9}"/>
                </a:ext>
              </a:extLst>
            </p:cNvPr>
            <p:cNvSpPr txBox="1"/>
            <p:nvPr/>
          </p:nvSpPr>
          <p:spPr>
            <a:xfrm>
              <a:off x="2776667" y="3359584"/>
              <a:ext cx="4052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6"/>
                  </a:solidFill>
                </a:rPr>
                <a:t>Leu  -  Ser  -  Val  -  </a:t>
              </a:r>
              <a:r>
                <a:rPr lang="it-IT" dirty="0" err="1">
                  <a:solidFill>
                    <a:schemeClr val="accent6"/>
                  </a:solidFill>
                </a:rPr>
                <a:t>Thr</a:t>
              </a:r>
              <a:r>
                <a:rPr lang="it-IT" dirty="0">
                  <a:solidFill>
                    <a:schemeClr val="accent6"/>
                  </a:solidFill>
                </a:rPr>
                <a:t>  -  </a:t>
              </a:r>
              <a:r>
                <a:rPr lang="it-IT" dirty="0" err="1">
                  <a:solidFill>
                    <a:schemeClr val="accent6"/>
                  </a:solidFill>
                </a:rPr>
                <a:t>Met</a:t>
              </a:r>
              <a:endParaRPr lang="it-IT" dirty="0">
                <a:solidFill>
                  <a:schemeClr val="accent6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E7EF41A-091D-4FDE-B70A-171220ABE30C}"/>
                </a:ext>
              </a:extLst>
            </p:cNvPr>
            <p:cNvSpPr txBox="1"/>
            <p:nvPr/>
          </p:nvSpPr>
          <p:spPr>
            <a:xfrm>
              <a:off x="3124200" y="4199074"/>
              <a:ext cx="3158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6"/>
                  </a:solidFill>
                </a:rPr>
                <a:t>Ser  -  Ala  -  Leu  -  Pro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7D18D38-F106-478A-8F81-D2A145A5B9EA}"/>
                </a:ext>
              </a:extLst>
            </p:cNvPr>
            <p:cNvSpPr txBox="1"/>
            <p:nvPr/>
          </p:nvSpPr>
          <p:spPr>
            <a:xfrm>
              <a:off x="3232628" y="5046815"/>
              <a:ext cx="3179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accent6"/>
                  </a:solidFill>
                </a:rPr>
                <a:t>Gln</a:t>
              </a:r>
              <a:r>
                <a:rPr lang="it-IT" dirty="0">
                  <a:solidFill>
                    <a:schemeClr val="accent6"/>
                  </a:solidFill>
                </a:rPr>
                <a:t>  -  Arg  -  </a:t>
              </a:r>
              <a:r>
                <a:rPr lang="it-IT" dirty="0" err="1">
                  <a:solidFill>
                    <a:schemeClr val="accent6"/>
                  </a:solidFill>
                </a:rPr>
                <a:t>Tyr</a:t>
              </a:r>
              <a:r>
                <a:rPr lang="it-IT" dirty="0">
                  <a:solidFill>
                    <a:schemeClr val="accent6"/>
                  </a:solidFill>
                </a:rPr>
                <a:t>  -  His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3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C19DD178-A5B4-48D5-BDB5-84B7CA852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4750" y="914400"/>
            <a:ext cx="1619250" cy="685800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it-IT" sz="4000" dirty="0" err="1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n-US" altLang="ja-JP" sz="4000" dirty="0" err="1">
                <a:solidFill>
                  <a:srgbClr val="FF0000"/>
                </a:solidFill>
                <a:latin typeface="Arial" pitchFamily="34" charset="0"/>
              </a:rPr>
              <a:t>RNA</a:t>
            </a:r>
            <a:endParaRPr lang="en-US" altLang="it-IT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C8E5A-CC11-47AA-AEB8-F9F2D38F0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44" y="4884489"/>
            <a:ext cx="838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Si </a:t>
            </a:r>
            <a:r>
              <a:rPr lang="en-US" sz="2000" dirty="0" err="1" smtClean="0">
                <a:latin typeface="Arial"/>
                <a:ea typeface="ＭＳ Ｐゴシック" charset="0"/>
                <a:cs typeface="Arial"/>
              </a:rPr>
              <a:t>ripiegano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in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strutture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3D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mediante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appaiamenti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interni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di </a:t>
            </a:r>
            <a:r>
              <a:rPr lang="en-US" sz="2000" dirty="0" err="1" smtClean="0">
                <a:latin typeface="Arial"/>
                <a:ea typeface="ＭＳ Ｐゴシック" charset="0"/>
                <a:cs typeface="Arial"/>
              </a:rPr>
              <a:t>basi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000" dirty="0" err="1" smtClean="0">
                <a:latin typeface="Arial"/>
                <a:ea typeface="ＭＳ Ｐゴシック" charset="0"/>
                <a:cs typeface="Arial"/>
              </a:rPr>
              <a:t>sempre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G-C e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U-A)</a:t>
            </a:r>
            <a:endParaRPr lang="en-US" sz="2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0F23BE-DB09-4992-9ED2-E75060A99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395093"/>
            <a:ext cx="472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I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tRNAs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sono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lunghi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circa 80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nucleotidi</a:t>
            </a:r>
            <a:endParaRPr lang="en-US" sz="2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62DF6DC-645D-4389-A13B-31990E898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81661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Il tRNA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combina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gli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aminoacidi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corrispondente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codone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nell</a:t>
            </a:r>
            <a:r>
              <a:rPr lang="it-IT" altLang="it-IT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mRNA</a:t>
            </a:r>
            <a:endParaRPr lang="en-US" altLang="it-IT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0" name="Picture 6" descr="Risultati immagini per trna">
            <a:extLst>
              <a:ext uri="{FF2B5EF4-FFF2-40B4-BE49-F238E27FC236}">
                <a16:creationId xmlns:a16="http://schemas.microsoft.com/office/drawing/2014/main" id="{549D9A0F-2FA7-46CE-BEFB-89CE6E0E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1288"/>
            <a:ext cx="308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3A7EDA7-061D-4FDA-B492-16E881FC7781}"/>
              </a:ext>
            </a:extLst>
          </p:cNvPr>
          <p:cNvSpPr/>
          <p:nvPr/>
        </p:nvSpPr>
        <p:spPr bwMode="auto">
          <a:xfrm>
            <a:off x="2619375" y="237115"/>
            <a:ext cx="1038225" cy="577850"/>
          </a:xfrm>
          <a:prstGeom prst="ellipse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it-IT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9" name="Picture 4" descr="F04-26B">
            <a:extLst>
              <a:ext uri="{FF2B5EF4-FFF2-40B4-BE49-F238E27FC236}">
                <a16:creationId xmlns:a16="http://schemas.microsoft.com/office/drawing/2014/main" id="{272436E8-2929-45F2-B9E1-56DF0BD7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93" y="239424"/>
            <a:ext cx="317504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7A0497F-36A6-45F0-B1F6-1762A086B9A7}"/>
              </a:ext>
            </a:extLst>
          </p:cNvPr>
          <p:cNvCxnSpPr/>
          <p:nvPr/>
        </p:nvCxnSpPr>
        <p:spPr bwMode="auto">
          <a:xfrm>
            <a:off x="1581728" y="3915785"/>
            <a:ext cx="457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Stella a 5 punte 4">
            <a:extLst>
              <a:ext uri="{FF2B5EF4-FFF2-40B4-BE49-F238E27FC236}">
                <a16:creationId xmlns:a16="http://schemas.microsoft.com/office/drawing/2014/main" id="{68794AC8-9A38-42A4-9E3B-124BDB35088E}"/>
              </a:ext>
            </a:extLst>
          </p:cNvPr>
          <p:cNvSpPr/>
          <p:nvPr/>
        </p:nvSpPr>
        <p:spPr bwMode="auto">
          <a:xfrm>
            <a:off x="209550" y="4506694"/>
            <a:ext cx="190500" cy="1769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332AFA3C-4768-4FFF-93D8-60B0E22A8863}"/>
              </a:ext>
            </a:extLst>
          </p:cNvPr>
          <p:cNvSpPr/>
          <p:nvPr/>
        </p:nvSpPr>
        <p:spPr bwMode="auto">
          <a:xfrm>
            <a:off x="209550" y="4993825"/>
            <a:ext cx="190500" cy="1769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Stella a 5 punte 13">
            <a:extLst>
              <a:ext uri="{FF2B5EF4-FFF2-40B4-BE49-F238E27FC236}">
                <a16:creationId xmlns:a16="http://schemas.microsoft.com/office/drawing/2014/main" id="{AF09FA70-52ED-4780-89BC-E445AA31FAA3}"/>
              </a:ext>
            </a:extLst>
          </p:cNvPr>
          <p:cNvSpPr/>
          <p:nvPr/>
        </p:nvSpPr>
        <p:spPr bwMode="auto">
          <a:xfrm>
            <a:off x="209550" y="5793262"/>
            <a:ext cx="190500" cy="1769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9DA2F97-CA35-493A-92F8-71FABE4DEE99}"/>
              </a:ext>
            </a:extLst>
          </p:cNvPr>
          <p:cNvSpPr/>
          <p:nvPr/>
        </p:nvSpPr>
        <p:spPr>
          <a:xfrm>
            <a:off x="3606799" y="2166649"/>
            <a:ext cx="2000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solidFill>
                  <a:srgbClr val="FF0000"/>
                </a:solidFill>
                <a:latin typeface="Arial" pitchFamily="34" charset="0"/>
              </a:rPr>
              <a:t>Funzione</a:t>
            </a:r>
            <a:endParaRPr lang="en-US" altLang="ja-JP" dirty="0">
              <a:solidFill>
                <a:srgbClr val="FF0000"/>
              </a:solidFill>
              <a:latin typeface="Arial" pitchFamily="34" charset="0"/>
            </a:endParaRPr>
          </a:p>
          <a:p>
            <a:pPr algn="ctr"/>
            <a:r>
              <a:rPr lang="en-US" altLang="ja-JP" dirty="0" err="1">
                <a:solidFill>
                  <a:srgbClr val="FF0000"/>
                </a:solidFill>
                <a:latin typeface="Arial" pitchFamily="34" charset="0"/>
              </a:rPr>
              <a:t>decodificante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E1185CE-1B85-4ABC-A710-EFDA0C797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976687" y="3124707"/>
            <a:ext cx="1190625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EA95BA9-8649-4AC6-BF98-5A1337B18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2875"/>
            <a:ext cx="8343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marL="12700" indent="-12700" algn="just">
              <a:buFont typeface="Times" pitchFamily="1" charset="0"/>
              <a:buAutoNum type="arabicParenR"/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Tutti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tRNA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finiscono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altLang="it-IT" sz="2000" dirty="0" err="1">
                <a:latin typeface="Arial" pitchFamily="34" charset="0"/>
                <a:cs typeface="Arial" pitchFamily="34" charset="0"/>
              </a:rPr>
              <a:t>una</a:t>
            </a:r>
            <a:r>
              <a:rPr lang="en-US" alt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it-IT" sz="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all</a:t>
            </a:r>
            <a:r>
              <a:rPr lang="it-IT" altLang="it-IT" sz="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estremità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it-IT" altLang="ja-JP" sz="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. Qui è dove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si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attacca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l</a:t>
            </a:r>
            <a:r>
              <a:rPr lang="it-IT" altLang="ja-JP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aminoacido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(aa)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corrispondente</a:t>
            </a:r>
            <a:r>
              <a:rPr lang="en-US" altLang="ja-JP" sz="2000" b="1" dirty="0">
                <a:latin typeface="Arial" pitchFamily="34" charset="0"/>
                <a:cs typeface="Arial" pitchFamily="34" charset="0"/>
              </a:rPr>
              <a:t>.</a:t>
            </a:r>
            <a:endParaRPr lang="en-US" altLang="it-IT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99C3BC0-1A7A-4813-A88B-FF2E9A00D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14400"/>
            <a:ext cx="8343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2)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L’ansa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centrale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ANTICODONE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riconosce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il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codone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per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appaiamento</a:t>
            </a:r>
            <a:endParaRPr lang="en-US" sz="2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CD691CF-CB74-407B-949C-6488B901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5954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en-US" altLang="it-IT" sz="2000" dirty="0">
                <a:latin typeface="Arial" pitchFamily="34" charset="0"/>
                <a:cs typeface="Arial" pitchFamily="34" charset="0"/>
              </a:rPr>
              <a:t>3) L</a:t>
            </a:r>
            <a:r>
              <a:rPr lang="it-IT" altLang="it-IT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ansa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è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importante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per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err="1">
                <a:latin typeface="Arial" pitchFamily="34" charset="0"/>
                <a:cs typeface="Arial" pitchFamily="34" charset="0"/>
              </a:rPr>
              <a:t>caricamento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dell</a:t>
            </a:r>
            <a:r>
              <a:rPr lang="ja-JP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aa</a:t>
            </a:r>
            <a:endParaRPr lang="en-US" alt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509B80A8-1909-4B65-9FEF-CD3E8A390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743200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id="{C4E7C0C9-F592-4500-9204-BDA78C06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05000"/>
            <a:ext cx="824865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>
            <a:extLst>
              <a:ext uri="{FF2B5EF4-FFF2-40B4-BE49-F238E27FC236}">
                <a16:creationId xmlns:a16="http://schemas.microsoft.com/office/drawing/2014/main" id="{6C373BE1-F73B-457D-B25F-EBADDC065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85725"/>
            <a:ext cx="5041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Aminoacil-tRNA sintetasi</a:t>
            </a:r>
          </a:p>
        </p:txBody>
      </p:sp>
      <p:pic>
        <p:nvPicPr>
          <p:cNvPr id="18435" name="Picture 5" descr="Risultati immagini per aminoacyl trna synthetase">
            <a:extLst>
              <a:ext uri="{FF2B5EF4-FFF2-40B4-BE49-F238E27FC236}">
                <a16:creationId xmlns:a16="http://schemas.microsoft.com/office/drawing/2014/main" id="{AE4FF99D-99EE-4CFA-94F2-7A512DF2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576763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EA36349-A354-4F72-9CAE-502F5C616688}"/>
              </a:ext>
            </a:extLst>
          </p:cNvPr>
          <p:cNvSpPr/>
          <p:nvPr/>
        </p:nvSpPr>
        <p:spPr>
          <a:xfrm>
            <a:off x="228600" y="1676400"/>
            <a:ext cx="4191000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L’enzima 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aminoacil-tRNA</a:t>
            </a: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sintetasi</a:t>
            </a: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 accoppia ogni amminoacido al suo 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tRNA</a:t>
            </a: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it-IT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Ci sono 20 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sintetasi</a:t>
            </a: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defRPr/>
            </a:pPr>
            <a:endParaRPr lang="it-IT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Ognuna seleziona correttamente la coppia </a:t>
            </a:r>
          </a:p>
          <a:p>
            <a:pPr>
              <a:defRPr/>
            </a:pP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aa-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tRNA</a:t>
            </a:r>
            <a:r>
              <a:rPr lang="it-IT" dirty="0">
                <a:solidFill>
                  <a:schemeClr val="accent6"/>
                </a:solidFill>
                <a:latin typeface="Comic Sans MS" panose="030F0702030302020204" pitchFamily="66" charset="0"/>
              </a:rPr>
              <a:t> usando anche meccanismi di </a:t>
            </a:r>
            <a:r>
              <a:rPr lang="it-IT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proofreading</a:t>
            </a:r>
            <a:endParaRPr lang="it-IT" dirty="0">
              <a:solidFill>
                <a:schemeClr val="accent6"/>
              </a:solidFill>
              <a:latin typeface="Times" pitchFamily="1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348291" y="179348"/>
            <a:ext cx="644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RIMODELLAMENTO DELLA CROMATINA </a:t>
            </a:r>
            <a:endParaRPr lang="en-US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17594" y="1597729"/>
            <a:ext cx="73088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Governato da due </a:t>
            </a:r>
            <a:r>
              <a:rPr lang="it-IT" dirty="0" smtClean="0"/>
              <a:t>tipi </a:t>
            </a:r>
            <a:r>
              <a:rPr lang="it-IT" dirty="0"/>
              <a:t>di </a:t>
            </a:r>
            <a:r>
              <a:rPr lang="it-IT" dirty="0" smtClean="0"/>
              <a:t>eventi:</a:t>
            </a:r>
            <a:endParaRPr lang="it-IT" dirty="0"/>
          </a:p>
          <a:p>
            <a:pPr algn="just"/>
            <a:endParaRPr lang="it-IT" dirty="0"/>
          </a:p>
          <a:p>
            <a:pPr marL="342900" indent="-342900" algn="just">
              <a:spcAft>
                <a:spcPts val="600"/>
              </a:spcAft>
              <a:buFontTx/>
              <a:buAutoNum type="arabicParenR"/>
            </a:pPr>
            <a:r>
              <a:rPr lang="it-IT" b="1" dirty="0" smtClean="0"/>
              <a:t>Proteine che</a:t>
            </a:r>
            <a:r>
              <a:rPr lang="it-IT" dirty="0" smtClean="0"/>
              <a:t> </a:t>
            </a:r>
            <a:r>
              <a:rPr lang="it-IT" b="1" dirty="0" smtClean="0"/>
              <a:t>spostano</a:t>
            </a:r>
            <a:r>
              <a:rPr lang="it-IT" dirty="0" smtClean="0"/>
              <a:t> i </a:t>
            </a:r>
            <a:r>
              <a:rPr lang="it-IT" dirty="0"/>
              <a:t>nucleosomi </a:t>
            </a:r>
          </a:p>
          <a:p>
            <a:pPr marL="342900" indent="-342900" algn="just">
              <a:buFontTx/>
              <a:buAutoNum type="arabicParenR"/>
            </a:pPr>
            <a:r>
              <a:rPr lang="it-IT" b="1" dirty="0" smtClean="0"/>
              <a:t>Proteine che modificano </a:t>
            </a:r>
            <a:r>
              <a:rPr lang="it-IT" dirty="0" smtClean="0"/>
              <a:t>gli </a:t>
            </a:r>
            <a:r>
              <a:rPr lang="it-IT" dirty="0"/>
              <a:t>istoni e il DNA</a:t>
            </a:r>
          </a:p>
          <a:p>
            <a:pPr algn="just"/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17594" y="3733800"/>
            <a:ext cx="730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principale conseguenza di tali diversi «stati» della cromatina è la diversa accessibilità dei fattori di regolazione genica al DNA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045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>
            <a:extLst>
              <a:ext uri="{FF2B5EF4-FFF2-40B4-BE49-F238E27FC236}">
                <a16:creationId xmlns:a16="http://schemas.microsoft.com/office/drawing/2014/main" id="{A4F99CB3-50E5-4DE7-B820-705E1069B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95" y="1371600"/>
            <a:ext cx="797526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Poiché il codice genetico utilizza 61 </a:t>
            </a:r>
            <a:r>
              <a:rPr lang="it-IT" altLang="it-IT" dirty="0" smtClean="0">
                <a:latin typeface="Arial" pitchFamily="34" charset="0"/>
              </a:rPr>
              <a:t>codoni </a:t>
            </a:r>
            <a:r>
              <a:rPr lang="it-IT" altLang="it-IT" dirty="0">
                <a:latin typeface="Arial" pitchFamily="34" charset="0"/>
              </a:rPr>
              <a:t>diversi per </a:t>
            </a: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specificare i 20 amminoacidi, ci si dovrebbe aspettare</a:t>
            </a: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che nella sintesi proteica siano coinvolti 61 diversi </a:t>
            </a:r>
            <a:r>
              <a:rPr lang="it-IT" altLang="it-IT" dirty="0" err="1">
                <a:latin typeface="Arial" pitchFamily="34" charset="0"/>
              </a:rPr>
              <a:t>tRNA</a:t>
            </a:r>
            <a:r>
              <a:rPr lang="it-IT" altLang="it-IT" dirty="0">
                <a:latin typeface="Arial" pitchFamily="34" charset="0"/>
              </a:rPr>
              <a:t>, </a:t>
            </a: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alcuni con lo stesso amminoacido</a:t>
            </a:r>
          </a:p>
          <a:p>
            <a:pPr algn="ctr">
              <a:defRPr/>
            </a:pPr>
            <a:endParaRPr lang="it-IT" altLang="it-IT" dirty="0">
              <a:latin typeface="Arial" pitchFamily="34" charset="0"/>
            </a:endParaRPr>
          </a:p>
          <a:p>
            <a:pPr algn="ctr">
              <a:defRPr/>
            </a:pPr>
            <a:r>
              <a:rPr lang="it-IT" altLang="it-IT" b="1" dirty="0" smtClean="0">
                <a:solidFill>
                  <a:srgbClr val="FF0000"/>
                </a:solidFill>
                <a:latin typeface="Arial" pitchFamily="34" charset="0"/>
              </a:rPr>
              <a:t>Molti </a:t>
            </a:r>
            <a:r>
              <a:rPr lang="it-IT" altLang="it-IT" b="1" dirty="0" err="1">
                <a:solidFill>
                  <a:srgbClr val="FF0000"/>
                </a:solidFill>
                <a:latin typeface="Arial" pitchFamily="34" charset="0"/>
              </a:rPr>
              <a:t>tRNA</a:t>
            </a:r>
            <a:r>
              <a:rPr lang="it-IT" altLang="it-IT" b="1" dirty="0">
                <a:solidFill>
                  <a:srgbClr val="FF0000"/>
                </a:solidFill>
                <a:latin typeface="Arial" pitchFamily="34" charset="0"/>
              </a:rPr>
              <a:t> riconoscono più di un codone</a:t>
            </a:r>
            <a:endParaRPr lang="it-IT" altLang="it-IT" b="1" dirty="0">
              <a:latin typeface="Arial" pitchFamily="34" charset="0"/>
            </a:endParaRP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Quindi il numero dei </a:t>
            </a:r>
            <a:r>
              <a:rPr lang="it-IT" altLang="it-IT" dirty="0" err="1">
                <a:latin typeface="Arial" pitchFamily="34" charset="0"/>
              </a:rPr>
              <a:t>tRNA</a:t>
            </a:r>
            <a:r>
              <a:rPr lang="it-IT" altLang="it-IT" dirty="0">
                <a:latin typeface="Arial" pitchFamily="34" charset="0"/>
              </a:rPr>
              <a:t> è molto inferiore a 61</a:t>
            </a:r>
          </a:p>
          <a:p>
            <a:pPr algn="ctr">
              <a:defRPr/>
            </a:pPr>
            <a:endParaRPr lang="it-IT" altLang="it-IT" dirty="0">
              <a:latin typeface="Arial" pitchFamily="34" charset="0"/>
            </a:endParaRPr>
          </a:p>
          <a:p>
            <a:pPr algn="ctr">
              <a:defRPr/>
            </a:pPr>
            <a:r>
              <a:rPr lang="it-IT" altLang="it-IT" b="1" dirty="0">
                <a:solidFill>
                  <a:srgbClr val="FF0000"/>
                </a:solidFill>
                <a:latin typeface="Arial" pitchFamily="34" charset="0"/>
              </a:rPr>
              <a:t>Vacillamento:</a:t>
            </a:r>
            <a:endParaRPr lang="it-IT" altLang="it-IT" dirty="0">
              <a:solidFill>
                <a:srgbClr val="FF000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flessibilità di appaiamento tra la terza base del codone e</a:t>
            </a:r>
          </a:p>
          <a:p>
            <a:pPr algn="ctr">
              <a:defRPr/>
            </a:pPr>
            <a:r>
              <a:rPr lang="it-IT" altLang="it-IT" dirty="0">
                <a:latin typeface="Arial" pitchFamily="34" charset="0"/>
              </a:rPr>
              <a:t>la corrispondente base dell’</a:t>
            </a:r>
            <a:r>
              <a:rPr lang="it-IT" altLang="ja-JP" dirty="0" err="1">
                <a:latin typeface="Arial" pitchFamily="34" charset="0"/>
              </a:rPr>
              <a:t>anticodone</a:t>
            </a:r>
            <a:endParaRPr lang="it-IT" altLang="it-IT" dirty="0">
              <a:latin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A78289E-E3B1-495F-8B95-07C3497B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04800"/>
            <a:ext cx="74061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 smtClean="0">
                <a:solidFill>
                  <a:srgbClr val="0000FF"/>
                </a:solidFill>
                <a:latin typeface="Arial"/>
                <a:ea typeface="ＭＳ Ｐゴシック" charset="0"/>
              </a:rPr>
              <a:t>Se ci sono 61 codoni, ci </a:t>
            </a:r>
            <a:r>
              <a:rPr lang="it-IT" sz="3200" dirty="0">
                <a:solidFill>
                  <a:srgbClr val="0000FF"/>
                </a:solidFill>
                <a:latin typeface="Arial"/>
                <a:ea typeface="ＭＳ Ｐゴシック" charset="0"/>
              </a:rPr>
              <a:t>sono 61 </a:t>
            </a:r>
            <a:r>
              <a:rPr lang="it-IT" sz="3200" dirty="0" err="1">
                <a:solidFill>
                  <a:srgbClr val="0000FF"/>
                </a:solidFill>
                <a:latin typeface="Arial"/>
                <a:ea typeface="ＭＳ Ｐゴシック" charset="0"/>
              </a:rPr>
              <a:t>tRNA</a:t>
            </a:r>
            <a:r>
              <a:rPr lang="it-IT" sz="3200" dirty="0">
                <a:solidFill>
                  <a:srgbClr val="0000FF"/>
                </a:solidFill>
                <a:latin typeface="Arial"/>
                <a:ea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E013C8CD-F775-4556-93F5-02B56885EC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863" y="157163"/>
          <a:ext cx="8805862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Image" r:id="rId4" imgW="8806212" imgH="6544299" progId="Photoshop.Image.5">
                  <p:embed/>
                </p:oleObj>
              </mc:Choice>
              <mc:Fallback>
                <p:oleObj name="Image" r:id="rId4" imgW="8806212" imgH="6544299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157163"/>
                        <a:ext cx="8805862" cy="654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F978D84-7583-4CB1-9BE7-A66FFDC86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Vacillamento o Tentennamento della terza posizione</a:t>
            </a:r>
            <a:endParaRPr lang="en-US" sz="3600" dirty="0">
              <a:ea typeface="+mj-ea"/>
              <a:cs typeface="+mj-cs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371600" y="2209800"/>
            <a:ext cx="1652588" cy="1569660"/>
            <a:chOff x="1371600" y="2209800"/>
            <a:chExt cx="1652588" cy="156966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16C3A45B-AB74-4FB3-A2EB-8802E57EC9C9}"/>
                </a:ext>
              </a:extLst>
            </p:cNvPr>
            <p:cNvSpPr txBox="1"/>
            <p:nvPr/>
          </p:nvSpPr>
          <p:spPr>
            <a:xfrm>
              <a:off x="1371600" y="2209800"/>
              <a:ext cx="8354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GC</a:t>
              </a:r>
              <a:r>
                <a:rPr lang="it-IT" dirty="0">
                  <a:solidFill>
                    <a:srgbClr val="FF0000"/>
                  </a:solidFill>
                </a:rPr>
                <a:t>G</a:t>
              </a:r>
            </a:p>
            <a:p>
              <a:r>
                <a:rPr lang="it-IT" dirty="0"/>
                <a:t>GC</a:t>
              </a:r>
              <a:r>
                <a:rPr lang="it-IT" dirty="0">
                  <a:solidFill>
                    <a:srgbClr val="FF0000"/>
                  </a:solidFill>
                </a:rPr>
                <a:t>U</a:t>
              </a:r>
            </a:p>
            <a:p>
              <a:r>
                <a:rPr lang="it-IT" dirty="0"/>
                <a:t>GC</a:t>
              </a:r>
              <a:r>
                <a:rPr lang="it-IT" dirty="0">
                  <a:solidFill>
                    <a:srgbClr val="FF0000"/>
                  </a:solidFill>
                </a:rPr>
                <a:t>A</a:t>
              </a:r>
            </a:p>
            <a:p>
              <a:r>
                <a:rPr lang="it-IT" dirty="0"/>
                <a:t>GC</a:t>
              </a:r>
              <a:r>
                <a:rPr lang="it-IT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8" name="Parentesi graffa chiusa 7">
              <a:extLst>
                <a:ext uri="{FF2B5EF4-FFF2-40B4-BE49-F238E27FC236}">
                  <a16:creationId xmlns:a16="http://schemas.microsoft.com/office/drawing/2014/main" id="{1549D8F9-4906-43AE-86A9-6C3E632C664E}"/>
                </a:ext>
              </a:extLst>
            </p:cNvPr>
            <p:cNvSpPr/>
            <p:nvPr/>
          </p:nvSpPr>
          <p:spPr bwMode="auto">
            <a:xfrm>
              <a:off x="2053327" y="2209800"/>
              <a:ext cx="307515" cy="1569660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0C08F54-EBF5-429D-A614-6D90F3D7196F}"/>
                </a:ext>
              </a:extLst>
            </p:cNvPr>
            <p:cNvSpPr txBox="1"/>
            <p:nvPr/>
          </p:nvSpPr>
          <p:spPr>
            <a:xfrm>
              <a:off x="2395490" y="2763797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Ala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062412" y="2209800"/>
            <a:ext cx="1636558" cy="1569660"/>
            <a:chOff x="4062412" y="2209800"/>
            <a:chExt cx="1636558" cy="1569660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6C3A45B-AB74-4FB3-A2EB-8802E57EC9C9}"/>
                </a:ext>
              </a:extLst>
            </p:cNvPr>
            <p:cNvSpPr txBox="1"/>
            <p:nvPr/>
          </p:nvSpPr>
          <p:spPr>
            <a:xfrm>
              <a:off x="4062412" y="2209800"/>
              <a:ext cx="8354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</a:t>
              </a:r>
              <a:r>
                <a:rPr lang="it-IT" dirty="0" smtClean="0"/>
                <a:t>C</a:t>
              </a:r>
              <a:r>
                <a:rPr lang="it-IT" dirty="0" smtClean="0">
                  <a:solidFill>
                    <a:srgbClr val="FF0000"/>
                  </a:solidFill>
                </a:rPr>
                <a:t>G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/>
                <a:t>C</a:t>
              </a:r>
              <a:r>
                <a:rPr lang="it-IT" dirty="0" smtClean="0"/>
                <a:t>C</a:t>
              </a:r>
              <a:r>
                <a:rPr lang="it-IT" dirty="0" smtClean="0">
                  <a:solidFill>
                    <a:srgbClr val="FF0000"/>
                  </a:solidFill>
                </a:rPr>
                <a:t>U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/>
                <a:t>C</a:t>
              </a:r>
              <a:r>
                <a:rPr lang="it-IT" dirty="0" smtClean="0"/>
                <a:t>C</a:t>
              </a:r>
              <a:r>
                <a:rPr lang="it-IT" dirty="0" smtClean="0">
                  <a:solidFill>
                    <a:srgbClr val="FF0000"/>
                  </a:solidFill>
                </a:rPr>
                <a:t>A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/>
                <a:t>C</a:t>
              </a:r>
              <a:r>
                <a:rPr lang="it-IT" dirty="0" smtClean="0"/>
                <a:t>C</a:t>
              </a:r>
              <a:r>
                <a:rPr lang="it-IT" dirty="0" smtClean="0">
                  <a:solidFill>
                    <a:srgbClr val="FF0000"/>
                  </a:solidFill>
                </a:rPr>
                <a:t>C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1" name="Parentesi graffa chiusa 10">
              <a:extLst>
                <a:ext uri="{FF2B5EF4-FFF2-40B4-BE49-F238E27FC236}">
                  <a16:creationId xmlns:a16="http://schemas.microsoft.com/office/drawing/2014/main" id="{1549D8F9-4906-43AE-86A9-6C3E632C664E}"/>
                </a:ext>
              </a:extLst>
            </p:cNvPr>
            <p:cNvSpPr/>
            <p:nvPr/>
          </p:nvSpPr>
          <p:spPr bwMode="auto">
            <a:xfrm>
              <a:off x="4744139" y="2209800"/>
              <a:ext cx="307515" cy="1569660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0C08F54-EBF5-429D-A614-6D90F3D7196F}"/>
                </a:ext>
              </a:extLst>
            </p:cNvPr>
            <p:cNvSpPr txBox="1"/>
            <p:nvPr/>
          </p:nvSpPr>
          <p:spPr>
            <a:xfrm>
              <a:off x="5086302" y="2763797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Pro</a:t>
              </a:r>
              <a:endParaRPr lang="it-IT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593042" y="2209799"/>
            <a:ext cx="1636558" cy="1569660"/>
            <a:chOff x="4062412" y="2209800"/>
            <a:chExt cx="1636558" cy="1569660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6C3A45B-AB74-4FB3-A2EB-8802E57EC9C9}"/>
                </a:ext>
              </a:extLst>
            </p:cNvPr>
            <p:cNvSpPr txBox="1"/>
            <p:nvPr/>
          </p:nvSpPr>
          <p:spPr>
            <a:xfrm>
              <a:off x="4062412" y="2209800"/>
              <a:ext cx="8354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CU</a:t>
              </a:r>
              <a:r>
                <a:rPr lang="it-IT" dirty="0" smtClean="0">
                  <a:solidFill>
                    <a:srgbClr val="FF0000"/>
                  </a:solidFill>
                </a:rPr>
                <a:t>G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 smtClean="0"/>
                <a:t>C</a:t>
              </a:r>
              <a:r>
                <a:rPr lang="it-IT" dirty="0"/>
                <a:t>U</a:t>
              </a:r>
              <a:r>
                <a:rPr lang="it-IT" dirty="0" smtClean="0">
                  <a:solidFill>
                    <a:srgbClr val="FF0000"/>
                  </a:solidFill>
                </a:rPr>
                <a:t>U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 smtClean="0"/>
                <a:t>C</a:t>
              </a:r>
              <a:r>
                <a:rPr lang="it-IT" dirty="0"/>
                <a:t>U</a:t>
              </a:r>
              <a:r>
                <a:rPr lang="it-IT" dirty="0" smtClean="0">
                  <a:solidFill>
                    <a:srgbClr val="FF0000"/>
                  </a:solidFill>
                </a:rPr>
                <a:t>A</a:t>
              </a:r>
              <a:endParaRPr lang="it-IT" dirty="0">
                <a:solidFill>
                  <a:srgbClr val="FF0000"/>
                </a:solidFill>
              </a:endParaRPr>
            </a:p>
            <a:p>
              <a:r>
                <a:rPr lang="it-IT" dirty="0" smtClean="0"/>
                <a:t>C</a:t>
              </a:r>
              <a:r>
                <a:rPr lang="it-IT" dirty="0"/>
                <a:t>U</a:t>
              </a:r>
              <a:r>
                <a:rPr lang="it-IT" dirty="0" smtClean="0">
                  <a:solidFill>
                    <a:srgbClr val="FF0000"/>
                  </a:solidFill>
                </a:rPr>
                <a:t>C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5" name="Parentesi graffa chiusa 14">
              <a:extLst>
                <a:ext uri="{FF2B5EF4-FFF2-40B4-BE49-F238E27FC236}">
                  <a16:creationId xmlns:a16="http://schemas.microsoft.com/office/drawing/2014/main" id="{1549D8F9-4906-43AE-86A9-6C3E632C664E}"/>
                </a:ext>
              </a:extLst>
            </p:cNvPr>
            <p:cNvSpPr/>
            <p:nvPr/>
          </p:nvSpPr>
          <p:spPr bwMode="auto">
            <a:xfrm>
              <a:off x="4744139" y="2209800"/>
              <a:ext cx="307515" cy="1569660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0C08F54-EBF5-429D-A614-6D90F3D7196F}"/>
                </a:ext>
              </a:extLst>
            </p:cNvPr>
            <p:cNvSpPr txBox="1"/>
            <p:nvPr/>
          </p:nvSpPr>
          <p:spPr>
            <a:xfrm>
              <a:off x="5086302" y="2763797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Pro</a:t>
              </a:r>
              <a:endParaRPr lang="it-IT" dirty="0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789342" y="4643059"/>
            <a:ext cx="3911305" cy="1569660"/>
            <a:chOff x="1789342" y="4643059"/>
            <a:chExt cx="3911305" cy="1569660"/>
          </a:xfrm>
        </p:grpSpPr>
        <p:grpSp>
          <p:nvGrpSpPr>
            <p:cNvPr id="17" name="Gruppo 16"/>
            <p:cNvGrpSpPr/>
            <p:nvPr/>
          </p:nvGrpSpPr>
          <p:grpSpPr>
            <a:xfrm>
              <a:off x="4071782" y="4643059"/>
              <a:ext cx="1628865" cy="1569660"/>
              <a:chOff x="1371600" y="2209800"/>
              <a:chExt cx="1628865" cy="1569660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6C3A45B-AB74-4FB3-A2EB-8802E57EC9C9}"/>
                  </a:ext>
                </a:extLst>
              </p:cNvPr>
              <p:cNvSpPr txBox="1"/>
              <p:nvPr/>
            </p:nvSpPr>
            <p:spPr>
              <a:xfrm>
                <a:off x="1371600" y="2209800"/>
                <a:ext cx="83548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/>
                  <a:t>CA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/>
                  <a:t>CA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A</a:t>
                </a:r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/>
                  <a:t>CA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G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Parentesi graffa chiusa 18">
                <a:extLst>
                  <a:ext uri="{FF2B5EF4-FFF2-40B4-BE49-F238E27FC236}">
                    <a16:creationId xmlns:a16="http://schemas.microsoft.com/office/drawing/2014/main" id="{1549D8F9-4906-43AE-86A9-6C3E632C664E}"/>
                  </a:ext>
                </a:extLst>
              </p:cNvPr>
              <p:cNvSpPr/>
              <p:nvPr/>
            </p:nvSpPr>
            <p:spPr bwMode="auto">
              <a:xfrm>
                <a:off x="2053327" y="2291141"/>
                <a:ext cx="307515" cy="685800"/>
              </a:xfrm>
              <a:prstGeom prst="rightBrac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C08F54-EBF5-429D-A614-6D90F3D7196F}"/>
                  </a:ext>
                </a:extLst>
              </p:cNvPr>
              <p:cNvSpPr txBox="1"/>
              <p:nvPr/>
            </p:nvSpPr>
            <p:spPr>
              <a:xfrm>
                <a:off x="2351472" y="2384712"/>
                <a:ext cx="61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His</a:t>
                </a:r>
                <a:endParaRPr lang="it-IT" dirty="0"/>
              </a:p>
            </p:txBody>
          </p:sp>
          <p:sp>
            <p:nvSpPr>
              <p:cNvPr id="22" name="Parentesi graffa chiusa 21">
                <a:extLst>
                  <a:ext uri="{FF2B5EF4-FFF2-40B4-BE49-F238E27FC236}">
                    <a16:creationId xmlns:a16="http://schemas.microsoft.com/office/drawing/2014/main" id="{1549D8F9-4906-43AE-86A9-6C3E632C664E}"/>
                  </a:ext>
                </a:extLst>
              </p:cNvPr>
              <p:cNvSpPr/>
              <p:nvPr/>
            </p:nvSpPr>
            <p:spPr bwMode="auto">
              <a:xfrm>
                <a:off x="2049262" y="3050417"/>
                <a:ext cx="307515" cy="685800"/>
              </a:xfrm>
              <a:prstGeom prst="rightBrac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0C08F54-EBF5-429D-A614-6D90F3D7196F}"/>
                  </a:ext>
                </a:extLst>
              </p:cNvPr>
              <p:cNvSpPr txBox="1"/>
              <p:nvPr/>
            </p:nvSpPr>
            <p:spPr>
              <a:xfrm>
                <a:off x="2354134" y="3162484"/>
                <a:ext cx="646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/>
                  <a:t>Gln</a:t>
                </a:r>
                <a:endParaRPr lang="it-IT" dirty="0"/>
              </a:p>
            </p:txBody>
          </p:sp>
        </p:grpSp>
        <p:sp>
          <p:nvSpPr>
            <p:cNvPr id="5" name="CasellaDiTesto 4"/>
            <p:cNvSpPr txBox="1"/>
            <p:nvPr/>
          </p:nvSpPr>
          <p:spPr>
            <a:xfrm>
              <a:off x="1789342" y="4960456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/>
                <a:t>ma... </a:t>
              </a:r>
              <a:endParaRPr lang="it-IT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1D49E9C-9A7B-405E-AC10-4B640948D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69" y="76200"/>
            <a:ext cx="7552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ribosomi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proteica</a:t>
            </a:r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8">
            <a:extLst>
              <a:ext uri="{FF2B5EF4-FFF2-40B4-BE49-F238E27FC236}">
                <a16:creationId xmlns:a16="http://schemas.microsoft.com/office/drawing/2014/main" id="{064F05C6-2497-4C7D-96CA-ACBF4301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412"/>
            <a:ext cx="5486400" cy="57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>
            <a:extLst>
              <a:ext uri="{FF2B5EF4-FFF2-40B4-BE49-F238E27FC236}">
                <a16:creationId xmlns:a16="http://schemas.microsoft.com/office/drawing/2014/main" id="{DAA35F12-301C-421A-AAE4-1D7207F11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34202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Contengono</a:t>
            </a: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di 80 </a:t>
            </a:r>
            <a:r>
              <a:rPr lang="en-US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it-I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232E7CB-F7EE-490A-BAF4-635258E75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773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 u="sng">
                <a:latin typeface="Arial" panose="020B0604020202020204" pitchFamily="34" charset="0"/>
                <a:cs typeface="Arial" panose="020B0604020202020204" pitchFamily="34" charset="0"/>
              </a:rPr>
              <a:t>I ribosomi hanno 3 siti di legame per il tRNA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710B5AD-764C-46AD-A65B-6EFF7D233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D86711A-F885-4E88-8E9B-8ED3B093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90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arenR"/>
            </a:pPr>
            <a:r>
              <a:rPr lang="en-US" altLang="it-I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alt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mino-acyl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): dove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lega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appaiamento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codone-anticodone</a:t>
            </a:r>
            <a:endParaRPr lang="en-US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CEE52ADF-2C71-418F-8016-0B745556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876425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2) 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it-IT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ito</a:t>
            </a:r>
            <a:r>
              <a:rPr lang="en-US" alt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  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eptidyl-</a:t>
            </a:r>
            <a:r>
              <a:rPr lang="en-US" alt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in cui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peptide in </a:t>
            </a:r>
            <a:r>
              <a:rPr lang="en-US" alt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crescita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scivolano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dopo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legame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peptidico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forma in A</a:t>
            </a:r>
          </a:p>
        </p:txBody>
      </p:sp>
      <p:pic>
        <p:nvPicPr>
          <p:cNvPr id="26631" name="Picture 7">
            <a:extLst>
              <a:ext uri="{FF2B5EF4-FFF2-40B4-BE49-F238E27FC236}">
                <a16:creationId xmlns:a16="http://schemas.microsoft.com/office/drawing/2014/main" id="{54047629-7474-4812-BF82-EC18C869B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0417"/>
          <a:stretch/>
        </p:blipFill>
        <p:spPr bwMode="auto">
          <a:xfrm>
            <a:off x="4915786" y="3200400"/>
            <a:ext cx="3540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>
            <a:extLst>
              <a:ext uri="{FF2B5EF4-FFF2-40B4-BE49-F238E27FC236}">
                <a16:creationId xmlns:a16="http://schemas.microsoft.com/office/drawing/2014/main" id="{70170B51-0DEA-448D-A66A-836DA9880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895600"/>
            <a:ext cx="5006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 cui </a:t>
            </a:r>
            <a:r>
              <a:rPr lang="en-US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sce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endParaRPr lang="en-US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1353FD2C-CF43-42D5-9B37-161E40ED7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1676400"/>
          </a:xfrm>
        </p:spPr>
        <p:txBody>
          <a:bodyPr/>
          <a:lstStyle/>
          <a:p>
            <a:pPr>
              <a:defRPr/>
            </a:pPr>
            <a:r>
              <a:rPr lang="it-IT" altLang="it-IT">
                <a:solidFill>
                  <a:srgbClr val="FF0000"/>
                </a:solidFill>
                <a:latin typeface="Arial" pitchFamily="34" charset="0"/>
              </a:rPr>
              <a:t>I tre ruoli dell’RNA nella sintesi proteica</a:t>
            </a:r>
            <a:endParaRPr lang="en-US" altLang="it-IT">
              <a:solidFill>
                <a:srgbClr val="CC33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DEA8B6BB-0A4A-4DA2-8145-EA1A5F3C6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9916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L’RNA messaggero (</a:t>
            </a:r>
            <a:r>
              <a:rPr lang="it-IT" altLang="it-IT" sz="2800" dirty="0" err="1">
                <a:solidFill>
                  <a:srgbClr val="FF0000"/>
                </a:solidFill>
                <a:latin typeface="Arial" pitchFamily="34" charset="0"/>
              </a:rPr>
              <a:t>mRNA</a:t>
            </a:r>
            <a:r>
              <a:rPr lang="it-IT" altLang="it-IT" sz="2800" dirty="0">
                <a:latin typeface="Arial" pitchFamily="34" charset="0"/>
              </a:rPr>
              <a:t>) porta l’informazione copiata dal DNA sotto forma di una serie di “parole” di tre basi dette </a:t>
            </a:r>
            <a:r>
              <a:rPr lang="it-IT" altLang="it-IT" sz="2800" dirty="0">
                <a:solidFill>
                  <a:srgbClr val="000099"/>
                </a:solidFill>
                <a:latin typeface="Arial" pitchFamily="34" charset="0"/>
              </a:rPr>
              <a:t>CODON</a:t>
            </a:r>
            <a:endParaRPr lang="it-IT" altLang="it-IT" sz="2800" dirty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L’RNA transfer (</a:t>
            </a:r>
            <a:r>
              <a:rPr lang="it-IT" altLang="it-IT" sz="2800" dirty="0" err="1">
                <a:solidFill>
                  <a:srgbClr val="FF0000"/>
                </a:solidFill>
                <a:latin typeface="Arial" pitchFamily="34" charset="0"/>
              </a:rPr>
              <a:t>tRNA</a:t>
            </a:r>
            <a:r>
              <a:rPr lang="it-IT" altLang="it-IT" sz="2800" dirty="0">
                <a:latin typeface="Arial" pitchFamily="34" charset="0"/>
              </a:rPr>
              <a:t>) decifra il codice, mediante uno specifico </a:t>
            </a:r>
            <a:r>
              <a:rPr lang="it-IT" altLang="it-IT" sz="2800" dirty="0">
                <a:solidFill>
                  <a:srgbClr val="000099"/>
                </a:solidFill>
                <a:latin typeface="Arial" pitchFamily="34" charset="0"/>
              </a:rPr>
              <a:t>ANTICODON</a:t>
            </a:r>
            <a:r>
              <a:rPr lang="it-IT" altLang="it-IT" sz="2800" dirty="0">
                <a:latin typeface="Arial" pitchFamily="34" charset="0"/>
              </a:rPr>
              <a:t>, al quale è associato un particolare </a:t>
            </a:r>
            <a:r>
              <a:rPr lang="it-IT" altLang="it-IT" sz="2800" dirty="0">
                <a:solidFill>
                  <a:srgbClr val="000099"/>
                </a:solidFill>
                <a:latin typeface="Arial" pitchFamily="34" charset="0"/>
              </a:rPr>
              <a:t>amminoacido</a:t>
            </a:r>
            <a:endParaRPr lang="it-IT" altLang="it-IT" sz="2800" dirty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L’RNA </a:t>
            </a:r>
            <a:r>
              <a:rPr lang="it-IT" altLang="it-IT" sz="2800" dirty="0" err="1">
                <a:latin typeface="Arial" pitchFamily="34" charset="0"/>
              </a:rPr>
              <a:t>ribosomale</a:t>
            </a:r>
            <a:r>
              <a:rPr lang="it-IT" altLang="it-IT" sz="2800" dirty="0">
                <a:latin typeface="Arial" pitchFamily="34" charset="0"/>
              </a:rPr>
              <a:t> (</a:t>
            </a:r>
            <a:r>
              <a:rPr lang="it-IT" altLang="it-IT" sz="2800" dirty="0" err="1">
                <a:solidFill>
                  <a:srgbClr val="FF0000"/>
                </a:solidFill>
                <a:latin typeface="Arial" pitchFamily="34" charset="0"/>
              </a:rPr>
              <a:t>rRNA</a:t>
            </a:r>
            <a:r>
              <a:rPr lang="it-IT" altLang="it-IT" sz="2800" dirty="0">
                <a:latin typeface="Arial" pitchFamily="34" charset="0"/>
              </a:rPr>
              <a:t>) si associa con una serie di proteine per formare i</a:t>
            </a:r>
            <a:r>
              <a:rPr lang="it-IT" altLang="it-IT" sz="2800" dirty="0">
                <a:solidFill>
                  <a:srgbClr val="000099"/>
                </a:solidFill>
                <a:latin typeface="Arial" pitchFamily="34" charset="0"/>
              </a:rPr>
              <a:t> ribosomi</a:t>
            </a:r>
            <a:r>
              <a:rPr lang="it-IT" altLang="it-IT" sz="2800" dirty="0">
                <a:latin typeface="Arial" pitchFamily="34" charset="0"/>
              </a:rPr>
              <a:t>, le fabbriche che sintetizzano le proteine</a:t>
            </a:r>
            <a:endParaRPr lang="en-US" altLang="it-IT" sz="28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04-20">
            <a:extLst>
              <a:ext uri="{FF2B5EF4-FFF2-40B4-BE49-F238E27FC236}">
                <a16:creationId xmlns:a16="http://schemas.microsoft.com/office/drawing/2014/main" id="{6264E085-6511-445A-8104-BF84EC00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41" y="1828800"/>
            <a:ext cx="607451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6AD365A-710F-45C8-97CB-26901CDFF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1676400"/>
          </a:xfrm>
        </p:spPr>
        <p:txBody>
          <a:bodyPr/>
          <a:lstStyle/>
          <a:p>
            <a:pPr>
              <a:defRPr/>
            </a:pPr>
            <a:r>
              <a:rPr lang="it-IT" altLang="it-IT">
                <a:solidFill>
                  <a:srgbClr val="FF0000"/>
                </a:solidFill>
                <a:latin typeface="Arial" pitchFamily="34" charset="0"/>
              </a:rPr>
              <a:t>I tre ruoli dell’RNA nella sintesi proteica</a:t>
            </a:r>
            <a:endParaRPr lang="en-US" altLang="it-IT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6AD365A-710F-45C8-97CB-26901CDFF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1676400"/>
          </a:xfrm>
        </p:spPr>
        <p:txBody>
          <a:bodyPr/>
          <a:lstStyle/>
          <a:p>
            <a:pPr>
              <a:defRPr/>
            </a:pPr>
            <a:r>
              <a:rPr lang="it-IT" altLang="it-IT">
                <a:solidFill>
                  <a:srgbClr val="FF0000"/>
                </a:solidFill>
                <a:latin typeface="Arial" pitchFamily="34" charset="0"/>
              </a:rPr>
              <a:t>I tre ruoli dell’RNA nella sintesi proteica</a:t>
            </a:r>
            <a:endParaRPr lang="en-US" altLang="it-IT">
              <a:solidFill>
                <a:srgbClr val="CC3300"/>
              </a:solidFill>
            </a:endParaRPr>
          </a:p>
        </p:txBody>
      </p:sp>
      <p:pic>
        <p:nvPicPr>
          <p:cNvPr id="60418" name="Picture 2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17051"/>
          <a:stretch/>
        </p:blipFill>
        <p:spPr bwMode="auto">
          <a:xfrm>
            <a:off x="990600" y="1904999"/>
            <a:ext cx="70866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609600" y="762000"/>
            <a:ext cx="8210405" cy="4772025"/>
            <a:chOff x="121589" y="762000"/>
            <a:chExt cx="8210405" cy="4772025"/>
          </a:xfrm>
        </p:grpSpPr>
        <p:pic>
          <p:nvPicPr>
            <p:cNvPr id="59394" name="Picture 2" descr="Risultati immagini per protein synthesi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1"/>
            <a:stretch/>
          </p:blipFill>
          <p:spPr bwMode="auto">
            <a:xfrm>
              <a:off x="121589" y="762000"/>
              <a:ext cx="8184212" cy="4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e 2"/>
            <p:cNvSpPr/>
            <p:nvPr/>
          </p:nvSpPr>
          <p:spPr bwMode="auto">
            <a:xfrm>
              <a:off x="304800" y="1752600"/>
              <a:ext cx="2057400" cy="12954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Ovale 4"/>
            <p:cNvSpPr/>
            <p:nvPr/>
          </p:nvSpPr>
          <p:spPr bwMode="auto">
            <a:xfrm>
              <a:off x="2209800" y="2438400"/>
              <a:ext cx="1524000" cy="135731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Ovale 5"/>
            <p:cNvSpPr/>
            <p:nvPr/>
          </p:nvSpPr>
          <p:spPr bwMode="auto">
            <a:xfrm>
              <a:off x="3889700" y="2631280"/>
              <a:ext cx="1291900" cy="135731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Ovale 6"/>
            <p:cNvSpPr/>
            <p:nvPr/>
          </p:nvSpPr>
          <p:spPr bwMode="auto">
            <a:xfrm>
              <a:off x="5486400" y="2971800"/>
              <a:ext cx="1600200" cy="143351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Ovale 7"/>
            <p:cNvSpPr/>
            <p:nvPr/>
          </p:nvSpPr>
          <p:spPr bwMode="auto">
            <a:xfrm>
              <a:off x="7112793" y="1714500"/>
              <a:ext cx="1219201" cy="14859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573880" y="1842729"/>
              <a:ext cx="1676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</a:rPr>
                <a:t>QUANTE</a:t>
              </a:r>
              <a:r>
                <a:rPr lang="it-IT" sz="1400" b="1" dirty="0" smtClean="0">
                  <a:latin typeface="Bradley Hand ITC" panose="03070402050302030203" pitchFamily="66" charset="0"/>
                </a:rPr>
                <a:t> HANNO DETTO CHE NE DOBBIAMO FARE DI QUESTE PROTEINE?</a:t>
              </a:r>
              <a:endParaRPr lang="it-IT" sz="1600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104881" y="3012280"/>
              <a:ext cx="1676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Bradley Hand ITC" panose="03070402050302030203" pitchFamily="66" charset="0"/>
                </a:rPr>
                <a:t>IO HO </a:t>
              </a:r>
              <a:r>
                <a:rPr lang="it-I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</a:rPr>
                <a:t>SENTITO</a:t>
              </a:r>
              <a:r>
                <a:rPr lang="it-IT" sz="1400" b="1" dirty="0" smtClean="0">
                  <a:latin typeface="Bradley Hand ITC" panose="03070402050302030203" pitchFamily="66" charset="0"/>
                </a:rPr>
                <a:t> DIRE 1.453.785 COPIE</a:t>
              </a:r>
              <a:endParaRPr lang="it-IT" sz="1600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838719" y="2463224"/>
              <a:ext cx="149555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Bradley Hand ITC" panose="03070402050302030203" pitchFamily="66" charset="0"/>
                </a:rPr>
                <a:t>E CI MANDANO OGNI VOLTA UN </a:t>
              </a:r>
              <a:r>
                <a:rPr lang="it-I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</a:rPr>
                <a:t>MESSAGGERO</a:t>
              </a:r>
              <a:r>
                <a:rPr lang="it-IT" sz="1400" b="1" dirty="0" smtClean="0">
                  <a:latin typeface="Bradley Hand ITC" panose="03070402050302030203" pitchFamily="66" charset="0"/>
                </a:rPr>
                <a:t> NUOVO!!</a:t>
              </a:r>
              <a:endParaRPr lang="it-IT" sz="1600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5584640" y="2832970"/>
              <a:ext cx="15539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Bradley Hand ITC" panose="03070402050302030203" pitchFamily="66" charset="0"/>
                </a:rPr>
                <a:t>PRIMA O POI LO CAPIRANNO CHE BASTEREBBE UNA </a:t>
              </a:r>
              <a:r>
                <a:rPr lang="it-I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anose="03070402050302030203" pitchFamily="66" charset="0"/>
                </a:rPr>
                <a:t>E-MAIL</a:t>
              </a:r>
              <a:r>
                <a:rPr lang="it-IT" sz="1400" b="1" dirty="0" smtClean="0">
                  <a:latin typeface="Bradley Hand ITC" panose="03070402050302030203" pitchFamily="66" charset="0"/>
                </a:rPr>
                <a:t>…</a:t>
              </a:r>
              <a:endParaRPr lang="it-IT" sz="1600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" name="Rettangolo 1"/>
            <p:cNvSpPr/>
            <p:nvPr/>
          </p:nvSpPr>
          <p:spPr bwMode="auto">
            <a:xfrm>
              <a:off x="7112793" y="1981200"/>
              <a:ext cx="1219201" cy="35528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Rettangolo 8"/>
            <p:cNvSpPr/>
            <p:nvPr/>
          </p:nvSpPr>
          <p:spPr bwMode="auto">
            <a:xfrm>
              <a:off x="7010400" y="2133600"/>
              <a:ext cx="228600" cy="6993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3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>
            <a:extLst>
              <a:ext uri="{FF2B5EF4-FFF2-40B4-BE49-F238E27FC236}">
                <a16:creationId xmlns:a16="http://schemas.microsoft.com/office/drawing/2014/main" id="{805F3A0C-62BA-4BCB-A3CE-2E395A82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6963"/>
            <a:ext cx="830103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1027">
            <a:extLst>
              <a:ext uri="{FF2B5EF4-FFF2-40B4-BE49-F238E27FC236}">
                <a16:creationId xmlns:a16="http://schemas.microsoft.com/office/drawing/2014/main" id="{927D4537-4D17-4775-A4D9-5F244F355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4800"/>
            <a:ext cx="6516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it-IT" altLang="it-IT" sz="3200">
                <a:solidFill>
                  <a:srgbClr val="FF0000"/>
                </a:solidFill>
                <a:latin typeface="Arial" pitchFamily="34" charset="0"/>
              </a:rPr>
              <a:t>Visione d’insieme della traduzione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2770326" y="107441"/>
            <a:ext cx="3603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/>
              <a:t>Proteine che</a:t>
            </a:r>
            <a:r>
              <a:rPr lang="it-IT" sz="2800" dirty="0" smtClean="0"/>
              <a:t> </a:t>
            </a:r>
            <a:r>
              <a:rPr lang="it-IT" sz="2800" b="1" dirty="0" smtClean="0"/>
              <a:t>spostano</a:t>
            </a:r>
            <a:r>
              <a:rPr lang="it-IT" sz="2800" dirty="0" smtClean="0"/>
              <a:t> </a:t>
            </a:r>
            <a:endParaRPr lang="en-US" sz="2800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65F1D305-824E-48D5-90E6-A7E94F87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" t="23333" b="40000"/>
          <a:stretch/>
        </p:blipFill>
        <p:spPr>
          <a:xfrm>
            <a:off x="1900859" y="1905000"/>
            <a:ext cx="5342281" cy="2514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65703D-546F-434A-AB13-AF86093A1CCE}"/>
              </a:ext>
            </a:extLst>
          </p:cNvPr>
          <p:cNvSpPr txBox="1"/>
          <p:nvPr/>
        </p:nvSpPr>
        <p:spPr>
          <a:xfrm>
            <a:off x="2981156" y="3102063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dirty="0"/>
              <a:t>rimuovere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66621C-727F-4738-B2D6-F5C7322A9228}"/>
              </a:ext>
            </a:extLst>
          </p:cNvPr>
          <p:cNvSpPr txBox="1"/>
          <p:nvPr/>
        </p:nvSpPr>
        <p:spPr>
          <a:xfrm>
            <a:off x="4343400" y="3102063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dirty="0"/>
              <a:t>scorrere</a:t>
            </a:r>
          </a:p>
        </p:txBody>
      </p:sp>
    </p:spTree>
    <p:extLst>
      <p:ext uri="{BB962C8B-B14F-4D97-AF65-F5344CB8AC3E}">
        <p14:creationId xmlns:p14="http://schemas.microsoft.com/office/powerpoint/2010/main" val="659058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Text Box 1028">
            <a:extLst>
              <a:ext uri="{FF2B5EF4-FFF2-40B4-BE49-F238E27FC236}">
                <a16:creationId xmlns:a16="http://schemas.microsoft.com/office/drawing/2014/main" id="{B12C8BB8-1C15-4D2A-BDF8-35BB7BA94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dirty="0">
                <a:latin typeface="Arial" pitchFamily="34" charset="0"/>
              </a:rPr>
              <a:t>Nei </a:t>
            </a:r>
            <a:r>
              <a:rPr lang="it-IT" altLang="it-IT" dirty="0">
                <a:solidFill>
                  <a:srgbClr val="FF0000"/>
                </a:solidFill>
                <a:latin typeface="Arial" pitchFamily="34" charset="0"/>
              </a:rPr>
              <a:t>procarioti</a:t>
            </a:r>
            <a:r>
              <a:rPr lang="it-IT" altLang="it-IT" dirty="0">
                <a:latin typeface="Arial" pitchFamily="34" charset="0"/>
              </a:rPr>
              <a:t> l’</a:t>
            </a:r>
            <a:r>
              <a:rPr lang="it-IT" altLang="ja-JP" dirty="0" err="1">
                <a:latin typeface="Arial" pitchFamily="34" charset="0"/>
              </a:rPr>
              <a:t>mRNA</a:t>
            </a:r>
            <a:r>
              <a:rPr lang="it-IT" altLang="ja-JP" dirty="0">
                <a:latin typeface="Arial" pitchFamily="34" charset="0"/>
              </a:rPr>
              <a:t> si lega alla </a:t>
            </a:r>
            <a:r>
              <a:rPr lang="it-IT" altLang="ja-JP" dirty="0" err="1">
                <a:latin typeface="Arial" pitchFamily="34" charset="0"/>
              </a:rPr>
              <a:t>subunità</a:t>
            </a:r>
            <a:r>
              <a:rPr lang="it-IT" altLang="ja-JP" dirty="0">
                <a:latin typeface="Arial" pitchFamily="34" charset="0"/>
              </a:rPr>
              <a:t> </a:t>
            </a:r>
            <a:r>
              <a:rPr lang="it-IT" altLang="ja-JP" dirty="0" smtClean="0">
                <a:latin typeface="Arial" pitchFamily="34" charset="0"/>
              </a:rPr>
              <a:t>minore </a:t>
            </a:r>
            <a:r>
              <a:rPr lang="it-IT" altLang="ja-JP" dirty="0">
                <a:latin typeface="Arial" pitchFamily="34" charset="0"/>
              </a:rPr>
              <a:t>nel corretto orientamento grazie al riconoscimento di una specifica sequenza di 3-9 nucleotidi, detta </a:t>
            </a:r>
            <a:r>
              <a:rPr lang="it-IT" altLang="ja-JP" dirty="0" err="1">
                <a:latin typeface="Arial" pitchFamily="34" charset="0"/>
              </a:rPr>
              <a:t>seq</a:t>
            </a:r>
            <a:r>
              <a:rPr lang="it-IT" altLang="ja-JP" dirty="0">
                <a:latin typeface="Arial" pitchFamily="34" charset="0"/>
              </a:rPr>
              <a:t>. </a:t>
            </a:r>
            <a:r>
              <a:rPr lang="it-IT" altLang="ja-JP" dirty="0" smtClean="0">
                <a:latin typeface="Arial" pitchFamily="34" charset="0"/>
              </a:rPr>
              <a:t>di </a:t>
            </a:r>
            <a:r>
              <a:rPr lang="it-IT" altLang="ja-JP" dirty="0" err="1">
                <a:solidFill>
                  <a:srgbClr val="FF0000"/>
                </a:solidFill>
                <a:latin typeface="Arial" pitchFamily="34" charset="0"/>
              </a:rPr>
              <a:t>Shine-Dalgarno</a:t>
            </a:r>
            <a:endParaRPr lang="it-IT" altLang="it-IT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6324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8770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isultati immagini per figure 6-71 structure of a typical bacterial mrna molecule">
            <a:extLst>
              <a:ext uri="{FF2B5EF4-FFF2-40B4-BE49-F238E27FC236}">
                <a16:creationId xmlns:a16="http://schemas.microsoft.com/office/drawing/2014/main" id="{57CA4C88-FA2C-4BA5-8244-2BCE6F76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Text Box 1029">
            <a:extLst>
              <a:ext uri="{FF2B5EF4-FFF2-40B4-BE49-F238E27FC236}">
                <a16:creationId xmlns:a16="http://schemas.microsoft.com/office/drawing/2014/main" id="{AC2AC8EB-66DD-4365-AFB1-94211143F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77" y="228600"/>
            <a:ext cx="371962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it-IT" altLang="it-IT" dirty="0">
                <a:latin typeface="Arial" pitchFamily="34" charset="0"/>
              </a:rPr>
              <a:t>Negli </a:t>
            </a:r>
            <a:r>
              <a:rPr lang="it-IT" altLang="it-IT" dirty="0">
                <a:solidFill>
                  <a:srgbClr val="FF0000"/>
                </a:solidFill>
                <a:latin typeface="Arial" pitchFamily="34" charset="0"/>
              </a:rPr>
              <a:t>eucarioti</a:t>
            </a:r>
            <a:r>
              <a:rPr lang="it-IT" altLang="it-IT" dirty="0">
                <a:latin typeface="Arial" pitchFamily="34" charset="0"/>
              </a:rPr>
              <a:t> l’</a:t>
            </a:r>
            <a:r>
              <a:rPr lang="it-IT" altLang="ja-JP" dirty="0" err="1">
                <a:latin typeface="Arial" pitchFamily="34" charset="0"/>
              </a:rPr>
              <a:t>mRNA</a:t>
            </a:r>
            <a:r>
              <a:rPr lang="it-IT" altLang="ja-JP" dirty="0">
                <a:latin typeface="Arial" pitchFamily="34" charset="0"/>
              </a:rPr>
              <a:t> si lega alla </a:t>
            </a:r>
            <a:r>
              <a:rPr lang="it-IT" altLang="ja-JP" dirty="0" err="1">
                <a:latin typeface="Arial" pitchFamily="34" charset="0"/>
              </a:rPr>
              <a:t>subunità</a:t>
            </a:r>
            <a:r>
              <a:rPr lang="it-IT" altLang="ja-JP" dirty="0">
                <a:latin typeface="Arial" pitchFamily="34" charset="0"/>
              </a:rPr>
              <a:t> minore con il </a:t>
            </a:r>
            <a:r>
              <a:rPr lang="it-IT" altLang="ja-JP" dirty="0" err="1">
                <a:latin typeface="Arial" pitchFamily="34" charset="0"/>
              </a:rPr>
              <a:t>tRNA</a:t>
            </a:r>
            <a:r>
              <a:rPr lang="it-IT" altLang="ja-JP" dirty="0">
                <a:latin typeface="Arial" pitchFamily="34" charset="0"/>
              </a:rPr>
              <a:t> iniziatore, nel corretto orientamento, grazie alla presenza del </a:t>
            </a:r>
            <a:r>
              <a:rPr lang="it-IT" altLang="ja-JP" dirty="0" smtClean="0">
                <a:solidFill>
                  <a:srgbClr val="FF0000"/>
                </a:solidFill>
                <a:latin typeface="Arial" pitchFamily="34" charset="0"/>
              </a:rPr>
              <a:t>Cap</a:t>
            </a:r>
            <a:r>
              <a:rPr lang="it-IT" altLang="ja-JP" dirty="0" smtClean="0">
                <a:latin typeface="Arial" pitchFamily="34" charset="0"/>
              </a:rPr>
              <a:t>. </a:t>
            </a:r>
            <a:r>
              <a:rPr lang="it-IT" altLang="ja-JP" dirty="0">
                <a:latin typeface="Arial" pitchFamily="34" charset="0"/>
              </a:rPr>
              <a:t>La traduzione inizia quindi dal primo AUG che </a:t>
            </a:r>
            <a:r>
              <a:rPr lang="it-IT" altLang="ja-JP" dirty="0" smtClean="0">
                <a:latin typeface="Arial" pitchFamily="34" charset="0"/>
              </a:rPr>
              <a:t>incontra (</a:t>
            </a:r>
            <a:r>
              <a:rPr lang="it-IT" altLang="ja-JP" u="sng" dirty="0" smtClean="0">
                <a:latin typeface="Arial" pitchFamily="34" charset="0"/>
              </a:rPr>
              <a:t>scanning</a:t>
            </a:r>
            <a:r>
              <a:rPr lang="it-IT" altLang="ja-JP" dirty="0" smtClean="0">
                <a:latin typeface="Arial" pitchFamily="34" charset="0"/>
              </a:rPr>
              <a:t>).</a:t>
            </a:r>
            <a:endParaRPr lang="it-IT" altLang="it-IT" dirty="0">
              <a:latin typeface="Arial" pitchFamily="34" charset="0"/>
            </a:endParaRPr>
          </a:p>
        </p:txBody>
      </p:sp>
      <p:pic>
        <p:nvPicPr>
          <p:cNvPr id="5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353"/>
            <a:ext cx="3505200" cy="67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1026">
            <a:extLst>
              <a:ext uri="{FF2B5EF4-FFF2-40B4-BE49-F238E27FC236}">
                <a16:creationId xmlns:a16="http://schemas.microsoft.com/office/drawing/2014/main" id="{1AA0A8A5-63A7-4D31-8475-D59F27E30E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2075"/>
          <a:ext cx="9144000" cy="667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Image" r:id="rId4" imgW="10165902" imgH="7421108" progId="Photoshop.Image.5">
                  <p:embed/>
                </p:oleObj>
              </mc:Choice>
              <mc:Fallback>
                <p:oleObj name="Image" r:id="rId4" imgW="10165902" imgH="7421108" progId="Photoshop.Image.5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075"/>
                        <a:ext cx="9144000" cy="667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EFBC245B-A052-482D-B40B-7D13CEC2D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Image" r:id="rId4" imgW="10165902" imgH="7624426" progId="Photoshop.Image.5">
                  <p:embed/>
                </p:oleObj>
              </mc:Choice>
              <mc:Fallback>
                <p:oleObj name="Image" r:id="rId4" imgW="10165902" imgH="762442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B1520CBF-C1CC-44CD-8D1F-930D8AC2CC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" y="990600"/>
          <a:ext cx="9115425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Image" r:id="rId4" imgW="7014472" imgH="3354748" progId="Photoshop.Image.5">
                  <p:embed/>
                </p:oleObj>
              </mc:Choice>
              <mc:Fallback>
                <p:oleObj name="Image" r:id="rId4" imgW="7014472" imgH="3354748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990600"/>
                        <a:ext cx="9115425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>
            <a:extLst>
              <a:ext uri="{FF2B5EF4-FFF2-40B4-BE49-F238E27FC236}">
                <a16:creationId xmlns:a16="http://schemas.microsoft.com/office/drawing/2014/main" id="{43308189-3AB1-40CA-A09B-87205B9CED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3" y="1016000"/>
          <a:ext cx="8694737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1" name="Image" r:id="rId4" imgW="6213908" imgH="3278503" progId="Photoshop.Image.5">
                  <p:embed/>
                </p:oleObj>
              </mc:Choice>
              <mc:Fallback>
                <p:oleObj name="Image" r:id="rId4" imgW="6213908" imgH="327850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016000"/>
                        <a:ext cx="8694737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2B87EA13-41A4-4F8D-A7F7-39DFB86D2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13" y="1069975"/>
          <a:ext cx="8828087" cy="455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5" name="Image" r:id="rId4" imgW="6302859" imgH="3253089" progId="Photoshop.Image.5">
                  <p:embed/>
                </p:oleObj>
              </mc:Choice>
              <mc:Fallback>
                <p:oleObj name="Image" r:id="rId4" imgW="6302859" imgH="3253089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069975"/>
                        <a:ext cx="8828087" cy="455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figure 6-67">
            <a:extLst>
              <a:ext uri="{FF2B5EF4-FFF2-40B4-BE49-F238E27FC236}">
                <a16:creationId xmlns:a16="http://schemas.microsoft.com/office/drawing/2014/main" id="{EEBA82EF-540E-4137-8AE0-8BDFD89E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7"/>
          <a:stretch>
            <a:fillRect/>
          </a:stretch>
        </p:blipFill>
        <p:spPr bwMode="auto">
          <a:xfrm>
            <a:off x="1265238" y="1000125"/>
            <a:ext cx="3087687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>
            <a:extLst>
              <a:ext uri="{FF2B5EF4-FFF2-40B4-BE49-F238E27FC236}">
                <a16:creationId xmlns:a16="http://schemas.microsoft.com/office/drawing/2014/main" id="{AFD6D47A-2FCB-4071-A6E0-219B70E4F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077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Nel processo di traduzione esistono  due meccanismi di correzione di bozze (proofreading) </a:t>
            </a:r>
            <a:endParaRPr lang="it-IT" altLang="it-IT" sz="2800">
              <a:latin typeface="Calibri" panose="020F0502020204030204" pitchFamily="34" charset="0"/>
            </a:endParaRPr>
          </a:p>
        </p:txBody>
      </p:sp>
      <p:sp>
        <p:nvSpPr>
          <p:cNvPr id="38916" name="CasellaDiTesto 1">
            <a:extLst>
              <a:ext uri="{FF2B5EF4-FFF2-40B4-BE49-F238E27FC236}">
                <a16:creationId xmlns:a16="http://schemas.microsoft.com/office/drawing/2014/main" id="{BBCF0321-F9D2-4ABE-9BAE-C79B7AD41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819400"/>
            <a:ext cx="4648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eriod"/>
            </a:pPr>
            <a:r>
              <a:rPr lang="it-IT" altLang="it-IT" sz="2400"/>
              <a:t>tRNA con appaiamento debole tende a dissociarsi</a:t>
            </a:r>
          </a:p>
          <a:p>
            <a:pPr>
              <a:spcBef>
                <a:spcPct val="0"/>
              </a:spcBef>
              <a:buFont typeface="Times" panose="02020603050405020304" pitchFamily="18" charset="0"/>
              <a:buAutoNum type="arabicPeriod"/>
            </a:pPr>
            <a:endParaRPr lang="it-IT" altLang="it-IT" sz="2400"/>
          </a:p>
          <a:p>
            <a:pPr>
              <a:spcBef>
                <a:spcPct val="0"/>
              </a:spcBef>
              <a:buFont typeface="Times" panose="02020603050405020304" pitchFamily="18" charset="0"/>
              <a:buAutoNum type="arabicPeriod"/>
            </a:pPr>
            <a:r>
              <a:rPr lang="it-IT" altLang="it-IT" sz="2400"/>
              <a:t>rRNA/EF-Tu controllano la correttezza e permette l’incorporazione se tutto è 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ure 6-68">
            <a:extLst>
              <a:ext uri="{FF2B5EF4-FFF2-40B4-BE49-F238E27FC236}">
                <a16:creationId xmlns:a16="http://schemas.microsoft.com/office/drawing/2014/main" id="{128EDB77-4CEF-484F-8B7C-8EDD1CA3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71500"/>
            <a:ext cx="477043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93733552-67A3-4FB4-B3A2-D1C124D4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100">
                <a:latin typeface="Calibri" panose="020F0502020204030204" pitchFamily="34" charset="0"/>
              </a:rPr>
              <a:t>Figure 6-68 </a:t>
            </a:r>
            <a:r>
              <a:rPr lang="en-US" altLang="it-IT" sz="1100" i="1">
                <a:latin typeface="Calibri" panose="020F0502020204030204" pitchFamily="34" charset="0"/>
              </a:rPr>
              <a:t> Molecular Biology of the Cell</a:t>
            </a:r>
            <a:r>
              <a:rPr lang="en-US" altLang="it-IT" sz="1100">
                <a:latin typeface="Calibri" panose="020F0502020204030204" pitchFamily="34" charset="0"/>
              </a:rPr>
              <a:t> (© Garland Science 2008)</a:t>
            </a:r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id="{F083F873-6836-4E14-A19A-FB433C7E1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1143000"/>
            <a:ext cx="364331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Chi determina se 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’appaiamento e’ corretto?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Il ribosoma stesso si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Ripiega sul tRNA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(subunita’ minore forma legami idrogeno con coppia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>
                <a:latin typeface="Calibri" panose="020F0502020204030204" pitchFamily="34" charset="0"/>
              </a:rPr>
              <a:t>Codone – anticodone)</a:t>
            </a:r>
            <a:endParaRPr lang="it-IT" altLang="it-IT" sz="2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323528" y="5301208"/>
            <a:ext cx="2376264" cy="1161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Risultati immagini per epigene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1" y="1766582"/>
            <a:ext cx="7403478" cy="332483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628231" y="94672"/>
            <a:ext cx="388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Proteine </a:t>
            </a:r>
            <a:r>
              <a:rPr lang="it-IT" sz="2800" b="1" dirty="0" smtClean="0"/>
              <a:t>che modificano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9158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4626380A-8BAC-4E40-AC47-B65EDC257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it-IT" sz="3600" b="1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Fasi Della Traduzione: terminazione</a:t>
            </a:r>
            <a:endParaRPr lang="it-IT" sz="4000" b="1" dirty="0">
              <a:solidFill>
                <a:srgbClr val="CC3300"/>
              </a:solidFill>
              <a:ea typeface="+mj-ea"/>
              <a:cs typeface="+mj-cs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B8924C1-76A4-44E7-99F7-B7FD5605FFF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7989888" cy="1727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Avviene quando il ribosoma arriva ad un codone di stop (</a:t>
            </a:r>
            <a:r>
              <a:rPr lang="it-IT" altLang="it-IT" sz="2800" b="1" dirty="0">
                <a:latin typeface="Arial" pitchFamily="34" charset="0"/>
              </a:rPr>
              <a:t>UAA</a:t>
            </a:r>
            <a:r>
              <a:rPr lang="it-IT" altLang="it-IT" sz="2800" dirty="0">
                <a:latin typeface="Arial" pitchFamily="34" charset="0"/>
              </a:rPr>
              <a:t>, </a:t>
            </a:r>
            <a:r>
              <a:rPr lang="it-IT" altLang="it-IT" sz="2800" b="1" dirty="0">
                <a:latin typeface="Arial" pitchFamily="34" charset="0"/>
              </a:rPr>
              <a:t>UAG</a:t>
            </a:r>
            <a:r>
              <a:rPr lang="it-IT" altLang="it-IT" sz="2800" dirty="0">
                <a:latin typeface="Arial" pitchFamily="34" charset="0"/>
              </a:rPr>
              <a:t>, </a:t>
            </a:r>
            <a:r>
              <a:rPr lang="it-IT" altLang="it-IT" sz="2800" b="1" dirty="0">
                <a:latin typeface="Arial" pitchFamily="34" charset="0"/>
              </a:rPr>
              <a:t>UGA</a:t>
            </a:r>
            <a:r>
              <a:rPr lang="it-IT" altLang="it-IT" sz="2800" dirty="0">
                <a:latin typeface="Arial" pitchFamily="34" charset="0"/>
              </a:rPr>
              <a:t>) che si colloca nel sito A</a:t>
            </a:r>
          </a:p>
          <a:p>
            <a:pPr>
              <a:lnSpc>
                <a:spcPct val="90000"/>
              </a:lnSpc>
              <a:defRPr/>
            </a:pPr>
            <a:r>
              <a:rPr lang="it-IT" altLang="it-IT" sz="2800" dirty="0">
                <a:latin typeface="Arial" pitchFamily="34" charset="0"/>
              </a:rPr>
              <a:t>Rilascio della catena polipeptidica e rilascio delle due </a:t>
            </a:r>
            <a:r>
              <a:rPr lang="it-IT" altLang="it-IT" sz="2800" dirty="0" err="1">
                <a:latin typeface="Arial" pitchFamily="34" charset="0"/>
              </a:rPr>
              <a:t>subunità</a:t>
            </a:r>
            <a:r>
              <a:rPr lang="it-IT" altLang="it-IT" sz="2800" dirty="0">
                <a:latin typeface="Arial" pitchFamily="34" charset="0"/>
              </a:rPr>
              <a:t> </a:t>
            </a:r>
            <a:r>
              <a:rPr lang="it-IT" altLang="it-IT" sz="2800" dirty="0" err="1">
                <a:latin typeface="Arial" pitchFamily="34" charset="0"/>
              </a:rPr>
              <a:t>ribosomali</a:t>
            </a:r>
            <a:endParaRPr lang="it-IT" altLang="it-IT" sz="28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>
            <a:extLst>
              <a:ext uri="{FF2B5EF4-FFF2-40B4-BE49-F238E27FC236}">
                <a16:creationId xmlns:a16="http://schemas.microsoft.com/office/drawing/2014/main" id="{00F9AB99-90D1-4368-98A2-7D9617D1C921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762000" y="228600"/>
          <a:ext cx="7335838" cy="663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Image" r:id="rId4" imgW="9136604" imgH="8259795" progId="Photoshop.Image.5">
                  <p:embed/>
                </p:oleObj>
              </mc:Choice>
              <mc:Fallback>
                <p:oleObj name="Image" r:id="rId4" imgW="9136604" imgH="825979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7335838" cy="663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2">
            <a:extLst>
              <a:ext uri="{FF2B5EF4-FFF2-40B4-BE49-F238E27FC236}">
                <a16:creationId xmlns:a16="http://schemas.microsoft.com/office/drawing/2014/main" id="{C8A7377D-4CB3-476D-84EA-884CE848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130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https://</a:t>
            </a:r>
            <a:r>
              <a:rPr lang="it-IT" altLang="it-IT" sz="2400" dirty="0">
                <a:hlinkClick r:id="rId3"/>
              </a:rPr>
              <a:t>www.youtube.com/watch?v=5bLEDd-PSTQ</a:t>
            </a:r>
            <a:endParaRPr lang="it-IT" altLang="it-IT" sz="24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pic>
        <p:nvPicPr>
          <p:cNvPr id="3" name="Elementi multimediali online 2" title="Translation">
            <a:hlinkClick r:id="" action="ppaction://media"/>
            <a:extLst>
              <a:ext uri="{FF2B5EF4-FFF2-40B4-BE49-F238E27FC236}">
                <a16:creationId xmlns:a16="http://schemas.microsoft.com/office/drawing/2014/main" id="{D5C20609-6151-434D-A58D-32AD48CC96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214312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E9D79D9C-4EE2-490C-BC8E-B7A0E8685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it-IT" altLang="it-IT">
                <a:solidFill>
                  <a:srgbClr val="CC0000"/>
                </a:solidFill>
                <a:latin typeface="Arial" pitchFamily="34" charset="0"/>
              </a:rPr>
              <a:t>L’azione di alcuni antibiotici è di inibire la sintesi proteica</a:t>
            </a:r>
            <a:endParaRPr lang="it-IT" altLang="it-IT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47107" name="Picture 3" descr="table 12-02">
            <a:extLst>
              <a:ext uri="{FF2B5EF4-FFF2-40B4-BE49-F238E27FC236}">
                <a16:creationId xmlns:a16="http://schemas.microsoft.com/office/drawing/2014/main" id="{973FC726-A367-4500-BDB3-7E29BF75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346791" y="1354505"/>
            <a:ext cx="6096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Helvetica" pitchFamily="1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1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1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1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rgbClr val="FF0000"/>
                </a:solidFill>
                <a:latin typeface="Comic Sans MS" pitchFamily="1" charset="0"/>
              </a:rPr>
              <a:t>5</a:t>
            </a:r>
            <a:r>
              <a:rPr lang="it-IT" altLang="it-IT" sz="2400" dirty="0">
                <a:solidFill>
                  <a:srgbClr val="FF0000"/>
                </a:solidFill>
                <a:latin typeface="Comic Sans MS" pitchFamily="1" charset="0"/>
              </a:rPr>
              <a:t>’-ATGTTACCATTCTAGGGGGACCGA-3</a:t>
            </a:r>
            <a:r>
              <a:rPr lang="it-IT" altLang="it-IT" sz="2400" dirty="0" smtClean="0">
                <a:solidFill>
                  <a:srgbClr val="FF0000"/>
                </a:solidFill>
                <a:latin typeface="Comic Sans MS" pitchFamily="1" charset="0"/>
              </a:rPr>
              <a:t>’</a:t>
            </a:r>
            <a:endParaRPr lang="it-IT" altLang="it-IT" sz="2400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ts val="600"/>
              </a:spcBef>
              <a:buFontTx/>
              <a:buNone/>
            </a:pPr>
            <a:r>
              <a:rPr lang="it-IT" altLang="it-IT" sz="2400" dirty="0">
                <a:latin typeface="Comic Sans MS" pitchFamily="1" charset="0"/>
              </a:rPr>
              <a:t>3’-TACAATGGTAAGATCCCCCTGGCT-5</a:t>
            </a:r>
            <a:r>
              <a:rPr lang="it-IT" altLang="it-IT" sz="2400" dirty="0" smtClean="0">
                <a:latin typeface="Comic Sans MS" pitchFamily="1" charset="0"/>
              </a:rPr>
              <a:t>’</a:t>
            </a:r>
            <a:endParaRPr lang="it-IT" altLang="it-IT" sz="2400" dirty="0">
              <a:latin typeface="Comic Sans MS" pitchFamily="1" charset="0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963613" y="5943600"/>
            <a:ext cx="775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Helvetica" pitchFamily="1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1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1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1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8080"/>
                </a:solidFill>
                <a:latin typeface="Comic Sans MS" pitchFamily="1" charset="0"/>
              </a:rPr>
              <a:t>NH</a:t>
            </a:r>
            <a:r>
              <a:rPr lang="it-IT" altLang="it-IT" sz="1600" dirty="0">
                <a:solidFill>
                  <a:srgbClr val="008080"/>
                </a:solidFill>
                <a:latin typeface="Comic Sans MS" pitchFamily="1" charset="0"/>
              </a:rPr>
              <a:t>2</a:t>
            </a:r>
            <a:r>
              <a:rPr lang="it-IT" altLang="it-IT" sz="2400" dirty="0">
                <a:solidFill>
                  <a:srgbClr val="008080"/>
                </a:solidFill>
                <a:latin typeface="Comic Sans MS" pitchFamily="1" charset="0"/>
              </a:rPr>
              <a:t>-Met-Leu-Pro-Cys-Trp-Asp-Asp-COOH  </a:t>
            </a:r>
            <a:r>
              <a:rPr lang="it-IT" altLang="it-IT" sz="2400" b="1" dirty="0">
                <a:solidFill>
                  <a:schemeClr val="accent2"/>
                </a:solidFill>
                <a:latin typeface="Comic Sans MS" pitchFamily="1" charset="0"/>
              </a:rPr>
              <a:t>Proteina</a:t>
            </a:r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1393825" y="5173663"/>
            <a:ext cx="698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Helvetica" pitchFamily="1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1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1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1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latin typeface="Comic Sans MS" pitchFamily="1" charset="0"/>
            </a:endParaRPr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1295401" y="41910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Helvetica" pitchFamily="1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1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1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1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1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omic Sans MS" pitchFamily="1" charset="0"/>
              </a:rPr>
              <a:t>5’-AUGUUACCAUUCUAGGGGGACCGA-3’  </a:t>
            </a:r>
            <a:r>
              <a:rPr lang="it-IT" altLang="it-IT" sz="2400" b="1" dirty="0">
                <a:solidFill>
                  <a:schemeClr val="accent2"/>
                </a:solidFill>
                <a:latin typeface="Comic Sans MS" pitchFamily="1" charset="0"/>
              </a:rPr>
              <a:t>RNA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651250" y="2362200"/>
            <a:ext cx="2673350" cy="1447800"/>
            <a:chOff x="528" y="1584"/>
            <a:chExt cx="1684" cy="912"/>
          </a:xfrm>
        </p:grpSpPr>
        <p:sp>
          <p:nvSpPr>
            <p:cNvPr id="9228" name="Line 5"/>
            <p:cNvSpPr>
              <a:spLocks noChangeShapeType="1"/>
            </p:cNvSpPr>
            <p:nvPr/>
          </p:nvSpPr>
          <p:spPr bwMode="auto">
            <a:xfrm flipH="1">
              <a:off x="528" y="1584"/>
              <a:ext cx="0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29" name="Text Box 15"/>
            <p:cNvSpPr txBox="1">
              <a:spLocks noChangeArrowheads="1"/>
            </p:cNvSpPr>
            <p:nvPr/>
          </p:nvSpPr>
          <p:spPr bwMode="auto">
            <a:xfrm>
              <a:off x="566" y="1823"/>
              <a:ext cx="16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Helvetica" pitchFamily="1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1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1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1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chemeClr val="accent2"/>
                  </a:solidFill>
                  <a:latin typeface="Comic Sans MS" pitchFamily="1" charset="0"/>
                </a:rPr>
                <a:t>TRASCRIZIONE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651250" y="5029200"/>
            <a:ext cx="2457450" cy="685800"/>
            <a:chOff x="528" y="3264"/>
            <a:chExt cx="1548" cy="432"/>
          </a:xfrm>
        </p:grpSpPr>
        <p:sp>
          <p:nvSpPr>
            <p:cNvPr id="9226" name="Line 7"/>
            <p:cNvSpPr>
              <a:spLocks noChangeShapeType="1"/>
            </p:cNvSpPr>
            <p:nvPr/>
          </p:nvSpPr>
          <p:spPr bwMode="auto">
            <a:xfrm>
              <a:off x="528" y="3264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27" name="Text Box 17"/>
            <p:cNvSpPr txBox="1">
              <a:spLocks noChangeArrowheads="1"/>
            </p:cNvSpPr>
            <p:nvPr/>
          </p:nvSpPr>
          <p:spPr bwMode="auto">
            <a:xfrm>
              <a:off x="624" y="3312"/>
              <a:ext cx="14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Helvetica" pitchFamily="1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1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1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1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1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chemeClr val="accent2"/>
                  </a:solidFill>
                  <a:latin typeface="Comic Sans MS" pitchFamily="1" charset="0"/>
                </a:rPr>
                <a:t>TRADUZIONE</a:t>
              </a:r>
              <a:endParaRPr lang="it-IT" altLang="it-IT" sz="2400">
                <a:latin typeface="Comic Sans MS" pitchFamily="1" charset="0"/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7475218" y="1531476"/>
            <a:ext cx="88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accent2"/>
                </a:solidFill>
                <a:latin typeface="Comic Sans MS" pitchFamily="1" charset="0"/>
              </a:rPr>
              <a:t>DNA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25006" y="198230"/>
            <a:ext cx="8821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Comic Sans MS" panose="030F0702030302020204" pitchFamily="66" charset="0"/>
              </a:rPr>
              <a:t>FLUSSO DELL’INFORMAZIONE GENETICA</a:t>
            </a:r>
            <a:endParaRPr lang="it-IT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>
            <a:extLst>
              <a:ext uri="{FF2B5EF4-FFF2-40B4-BE49-F238E27FC236}">
                <a16:creationId xmlns:a16="http://schemas.microsoft.com/office/drawing/2014/main" id="{300B5114-0ED9-4D2F-B332-294DAEC744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6388" y="0"/>
          <a:ext cx="6524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9" name="Image" r:id="rId4" imgW="7992940" imgH="8399576" progId="Photoshop.Image.5">
                  <p:embed/>
                </p:oleObj>
              </mc:Choice>
              <mc:Fallback>
                <p:oleObj name="Image" r:id="rId4" imgW="7992940" imgH="839957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6388" y="0"/>
                        <a:ext cx="6524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gure 6-84">
            <a:extLst>
              <a:ext uri="{FF2B5EF4-FFF2-40B4-BE49-F238E27FC236}">
                <a16:creationId xmlns:a16="http://schemas.microsoft.com/office/drawing/2014/main" id="{0791FCA0-29EC-45E3-845A-073A6625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0409"/>
            <a:ext cx="85312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1A3AD69A-16AD-407A-A7E2-AB3FBFEBF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0080"/>
            <a:ext cx="533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 dirty="0"/>
              <a:t>La proteina si ripiega mentre viene sintetizzata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BC777E-1605-4918-BF20-91DF8C3D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78" y="0"/>
            <a:ext cx="6573644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C4ED008-B809-40AF-9BE8-945C66497715}"/>
              </a:ext>
            </a:extLst>
          </p:cNvPr>
          <p:cNvSpPr/>
          <p:nvPr/>
        </p:nvSpPr>
        <p:spPr bwMode="auto">
          <a:xfrm>
            <a:off x="6324600" y="457200"/>
            <a:ext cx="19812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BDA1BE15-B48B-4BD8-BED3-85FEFFBA0E1C}"/>
              </a:ext>
            </a:extLst>
          </p:cNvPr>
          <p:cNvSpPr/>
          <p:nvPr/>
        </p:nvSpPr>
        <p:spPr bwMode="auto">
          <a:xfrm>
            <a:off x="5532582" y="738909"/>
            <a:ext cx="1644073" cy="55418"/>
          </a:xfrm>
          <a:custGeom>
            <a:avLst/>
            <a:gdLst>
              <a:gd name="connsiteX0" fmla="*/ 0 w 1644073"/>
              <a:gd name="connsiteY0" fmla="*/ 55418 h 55418"/>
              <a:gd name="connsiteX1" fmla="*/ 323273 w 1644073"/>
              <a:gd name="connsiteY1" fmla="*/ 36946 h 55418"/>
              <a:gd name="connsiteX2" fmla="*/ 628073 w 1644073"/>
              <a:gd name="connsiteY2" fmla="*/ 18473 h 55418"/>
              <a:gd name="connsiteX3" fmla="*/ 1487054 w 1644073"/>
              <a:gd name="connsiteY3" fmla="*/ 18473 h 55418"/>
              <a:gd name="connsiteX4" fmla="*/ 1579418 w 1644073"/>
              <a:gd name="connsiteY4" fmla="*/ 9236 h 55418"/>
              <a:gd name="connsiteX5" fmla="*/ 1644073 w 1644073"/>
              <a:gd name="connsiteY5" fmla="*/ 0 h 5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4073" h="55418">
                <a:moveTo>
                  <a:pt x="0" y="55418"/>
                </a:moveTo>
                <a:cubicBezTo>
                  <a:pt x="141466" y="27126"/>
                  <a:pt x="3040" y="52195"/>
                  <a:pt x="323273" y="36946"/>
                </a:cubicBezTo>
                <a:cubicBezTo>
                  <a:pt x="424944" y="32105"/>
                  <a:pt x="628073" y="18473"/>
                  <a:pt x="628073" y="18473"/>
                </a:cubicBezTo>
                <a:cubicBezTo>
                  <a:pt x="1061532" y="27319"/>
                  <a:pt x="1068629" y="33970"/>
                  <a:pt x="1487054" y="18473"/>
                </a:cubicBezTo>
                <a:cubicBezTo>
                  <a:pt x="1517974" y="17328"/>
                  <a:pt x="1548688" y="12851"/>
                  <a:pt x="1579418" y="9236"/>
                </a:cubicBezTo>
                <a:cubicBezTo>
                  <a:pt x="1601039" y="6692"/>
                  <a:pt x="1644073" y="0"/>
                  <a:pt x="1644073" y="0"/>
                </a:cubicBezTo>
              </a:path>
            </a:pathLst>
          </a:cu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985D6C-C4B4-4609-8DEC-D53C55D7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491" y="152141"/>
            <a:ext cx="1284371" cy="1284371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331478C-54F4-4D6C-82EA-F1524977FF5F}"/>
              </a:ext>
            </a:extLst>
          </p:cNvPr>
          <p:cNvSpPr/>
          <p:nvPr/>
        </p:nvSpPr>
        <p:spPr bwMode="auto">
          <a:xfrm>
            <a:off x="6661727" y="2791691"/>
            <a:ext cx="882073" cy="45719"/>
          </a:xfrm>
          <a:custGeom>
            <a:avLst/>
            <a:gdLst>
              <a:gd name="connsiteX0" fmla="*/ 0 w 1644073"/>
              <a:gd name="connsiteY0" fmla="*/ 55418 h 55418"/>
              <a:gd name="connsiteX1" fmla="*/ 323273 w 1644073"/>
              <a:gd name="connsiteY1" fmla="*/ 36946 h 55418"/>
              <a:gd name="connsiteX2" fmla="*/ 628073 w 1644073"/>
              <a:gd name="connsiteY2" fmla="*/ 18473 h 55418"/>
              <a:gd name="connsiteX3" fmla="*/ 1487054 w 1644073"/>
              <a:gd name="connsiteY3" fmla="*/ 18473 h 55418"/>
              <a:gd name="connsiteX4" fmla="*/ 1579418 w 1644073"/>
              <a:gd name="connsiteY4" fmla="*/ 9236 h 55418"/>
              <a:gd name="connsiteX5" fmla="*/ 1644073 w 1644073"/>
              <a:gd name="connsiteY5" fmla="*/ 0 h 5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4073" h="55418">
                <a:moveTo>
                  <a:pt x="0" y="55418"/>
                </a:moveTo>
                <a:cubicBezTo>
                  <a:pt x="141466" y="27126"/>
                  <a:pt x="3040" y="52195"/>
                  <a:pt x="323273" y="36946"/>
                </a:cubicBezTo>
                <a:cubicBezTo>
                  <a:pt x="424944" y="32105"/>
                  <a:pt x="628073" y="18473"/>
                  <a:pt x="628073" y="18473"/>
                </a:cubicBezTo>
                <a:cubicBezTo>
                  <a:pt x="1061532" y="27319"/>
                  <a:pt x="1068629" y="33970"/>
                  <a:pt x="1487054" y="18473"/>
                </a:cubicBezTo>
                <a:cubicBezTo>
                  <a:pt x="1517974" y="17328"/>
                  <a:pt x="1548688" y="12851"/>
                  <a:pt x="1579418" y="9236"/>
                </a:cubicBezTo>
                <a:cubicBezTo>
                  <a:pt x="1601039" y="6692"/>
                  <a:pt x="1644073" y="0"/>
                  <a:pt x="1644073" y="0"/>
                </a:cubicBezTo>
              </a:path>
            </a:pathLst>
          </a:cu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C31573D-E820-41A2-B9F1-72096671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931" y="2133859"/>
            <a:ext cx="1066800" cy="1066800"/>
          </a:xfrm>
          <a:prstGeom prst="rect">
            <a:avLst/>
          </a:prstGeom>
        </p:spPr>
      </p:pic>
      <p:pic>
        <p:nvPicPr>
          <p:cNvPr id="15" name="Picture 2" descr="figure 6-84">
            <a:extLst>
              <a:ext uri="{FF2B5EF4-FFF2-40B4-BE49-F238E27FC236}">
                <a16:creationId xmlns:a16="http://schemas.microsoft.com/office/drawing/2014/main" id="{DDBFA139-06D7-4D58-AF38-220A10788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49632" r="76777" b="7411"/>
          <a:stretch/>
        </p:blipFill>
        <p:spPr bwMode="auto">
          <a:xfrm>
            <a:off x="99416" y="304800"/>
            <a:ext cx="119944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ure 6-86">
            <a:extLst>
              <a:ext uri="{FF2B5EF4-FFF2-40B4-BE49-F238E27FC236}">
                <a16:creationId xmlns:a16="http://schemas.microsoft.com/office/drawing/2014/main" id="{22361755-2926-41E7-AB10-0F1E869D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853122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C8EE10A0-01A3-49D2-8E42-09FE41560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115888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chaperone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 dividono in 2 classi principali: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Chaperone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che aiutano il corretto ripiegamento mentre avviene la sintesi della catena polipeptidica (</a:t>
            </a: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Shock </a:t>
            </a: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magine correlata">
            <a:extLst>
              <a:ext uri="{FF2B5EF4-FFF2-40B4-BE49-F238E27FC236}">
                <a16:creationId xmlns:a16="http://schemas.microsoft.com/office/drawing/2014/main" id="{86C5AC8D-C586-481C-BFB8-B9F8AFC5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4228" r="5208" b="32253"/>
          <a:stretch>
            <a:fillRect/>
          </a:stretch>
        </p:blipFill>
        <p:spPr bwMode="auto">
          <a:xfrm>
            <a:off x="147718" y="2133600"/>
            <a:ext cx="8848564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ttangolo 1">
            <a:extLst>
              <a:ext uri="{FF2B5EF4-FFF2-40B4-BE49-F238E27FC236}">
                <a16:creationId xmlns:a16="http://schemas.microsoft.com/office/drawing/2014/main" id="{71B2E5DE-D072-4294-8CE0-637CD743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45720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Chaperone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che aiutano il corretto ripiegamento una volta che è completata la sintesi della catena polipeptidica (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HSP60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29-18 [Converted]">
            <a:extLst>
              <a:ext uri="{FF2B5EF4-FFF2-40B4-BE49-F238E27FC236}">
                <a16:creationId xmlns:a16="http://schemas.microsoft.com/office/drawing/2014/main" id="{F66C0348-C725-4302-A831-9AE85CF8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14650"/>
            <a:ext cx="54022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4" name="Rectangle 4">
            <a:extLst>
              <a:ext uri="{FF2B5EF4-FFF2-40B4-BE49-F238E27FC236}">
                <a16:creationId xmlns:a16="http://schemas.microsoft.com/office/drawing/2014/main" id="{9274C75C-8E53-4565-974E-B1B2AC41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80" y="882576"/>
            <a:ext cx="7560840" cy="156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it-IT" altLang="it-IT" sz="1800" dirty="0">
                <a:latin typeface="Arial" pitchFamily="34" charset="0"/>
              </a:rPr>
              <a:t>Alcuni amminoacidici </a:t>
            </a:r>
            <a:r>
              <a:rPr lang="it-IT" altLang="ja-JP" sz="1800" dirty="0">
                <a:latin typeface="Arial" pitchFamily="34" charset="0"/>
              </a:rPr>
              <a:t>di ciascun istone si estendono al di fuori della superficie del nucleosoma.</a:t>
            </a:r>
          </a:p>
          <a:p>
            <a:pPr marL="0" indent="0">
              <a:spcBef>
                <a:spcPct val="20000"/>
              </a:spcBef>
              <a:defRPr/>
            </a:pPr>
            <a:r>
              <a:rPr lang="it-IT" altLang="ja-JP" sz="1800" dirty="0">
                <a:latin typeface="Arial" pitchFamily="34" charset="0"/>
              </a:rPr>
              <a:t/>
            </a:r>
            <a:br>
              <a:rPr lang="it-IT" altLang="ja-JP" sz="1800" dirty="0">
                <a:latin typeface="Arial" pitchFamily="34" charset="0"/>
              </a:rPr>
            </a:br>
            <a:r>
              <a:rPr lang="it-IT" altLang="ja-JP" sz="1800" dirty="0">
                <a:latin typeface="Arial" pitchFamily="34" charset="0"/>
              </a:rPr>
              <a:t>Questi </a:t>
            </a:r>
            <a:r>
              <a:rPr lang="it-IT" altLang="it-IT" sz="1800" dirty="0">
                <a:latin typeface="Arial" pitchFamily="34" charset="0"/>
              </a:rPr>
              <a:t>amminoacidici</a:t>
            </a:r>
            <a:r>
              <a:rPr lang="it-IT" altLang="ja-JP" sz="1800" dirty="0">
                <a:latin typeface="Arial" pitchFamily="34" charset="0"/>
              </a:rPr>
              <a:t> sono soggetti a modificazioni chimiche che ne influenzano l’interazione con il </a:t>
            </a:r>
            <a:r>
              <a:rPr lang="it-IT" altLang="ja-JP" sz="1800" dirty="0" smtClean="0">
                <a:latin typeface="Arial" pitchFamily="34" charset="0"/>
              </a:rPr>
              <a:t>DNA e </a:t>
            </a:r>
            <a:r>
              <a:rPr lang="it-IT" altLang="ja-JP" sz="1800" dirty="0" smtClean="0">
                <a:latin typeface="Arial" pitchFamily="34" charset="0"/>
              </a:rPr>
              <a:t>possono </a:t>
            </a:r>
            <a:r>
              <a:rPr lang="it-IT" altLang="ja-JP" sz="1800" dirty="0" smtClean="0">
                <a:latin typeface="Arial" pitchFamily="34" charset="0"/>
              </a:rPr>
              <a:t>attirare fattori che influenzano l’espressione genica</a:t>
            </a:r>
            <a:endParaRPr lang="it-IT" altLang="it-IT" sz="1800" dirty="0">
              <a:latin typeface="Arial" pitchFamily="34" charset="0"/>
            </a:endParaRPr>
          </a:p>
        </p:txBody>
      </p:sp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01F18842-1B48-4753-B6D3-411973FC0415}"/>
              </a:ext>
            </a:extLst>
          </p:cNvPr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F3C34F7-2C01-4967-8444-6470E83933F5}"/>
              </a:ext>
            </a:extLst>
          </p:cNvPr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671635-E4B2-4FA2-8A0D-3C288288DB56}"/>
              </a:ext>
            </a:extLst>
          </p:cNvPr>
          <p:cNvSpPr txBox="1"/>
          <p:nvPr/>
        </p:nvSpPr>
        <p:spPr>
          <a:xfrm>
            <a:off x="2295960" y="188640"/>
            <a:ext cx="4552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Proteine </a:t>
            </a:r>
            <a:r>
              <a:rPr lang="it-IT" sz="2400" b="1" dirty="0"/>
              <a:t>che modificano gli istoni</a:t>
            </a:r>
            <a:endParaRPr lang="en-US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ure 6-82">
            <a:extLst>
              <a:ext uri="{FF2B5EF4-FFF2-40B4-BE49-F238E27FC236}">
                <a16:creationId xmlns:a16="http://schemas.microsoft.com/office/drawing/2014/main" id="{C4B43779-7BED-42F0-92AF-2D4202419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2303463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DD6F90FC-E00E-426D-9FC5-65EBFDA91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100">
                <a:latin typeface="Calibri" panose="020F0502020204030204" pitchFamily="34" charset="0"/>
              </a:rPr>
              <a:t>Figure 6-82 </a:t>
            </a:r>
            <a:r>
              <a:rPr lang="en-US" altLang="it-IT" sz="1100" i="1">
                <a:latin typeface="Calibri" panose="020F0502020204030204" pitchFamily="34" charset="0"/>
              </a:rPr>
              <a:t> Molecular Biology of the Cell</a:t>
            </a:r>
            <a:r>
              <a:rPr lang="en-US" altLang="it-IT" sz="1100">
                <a:latin typeface="Calibri" panose="020F0502020204030204" pitchFamily="34" charset="0"/>
              </a:rPr>
              <a:t> (© Garland Science 2008)</a:t>
            </a:r>
          </a:p>
        </p:txBody>
      </p:sp>
      <p:sp>
        <p:nvSpPr>
          <p:cNvPr id="48132" name="CasellaDiTesto 1">
            <a:extLst>
              <a:ext uri="{FF2B5EF4-FFF2-40B4-BE49-F238E27FC236}">
                <a16:creationId xmlns:a16="http://schemas.microsoft.com/office/drawing/2014/main" id="{C303236C-349D-4C28-A663-F80A2877E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533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dirty="0"/>
              <a:t>Maturazione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dirty="0"/>
              <a:t>post-traduzionale di una proteina (RER / Golgi)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>
            <a:extLst>
              <a:ext uri="{FF2B5EF4-FFF2-40B4-BE49-F238E27FC236}">
                <a16:creationId xmlns:a16="http://schemas.microsoft.com/office/drawing/2014/main" id="{0C4F5B4F-3B89-4014-BB58-1A8729BBA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84213"/>
            <a:ext cx="8488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Arial"/>
                <a:ea typeface="ＭＳ Ｐゴシック" charset="0"/>
              </a:rPr>
              <a:t>Le </a:t>
            </a:r>
            <a:r>
              <a:rPr lang="en-US" u="sng" dirty="0" err="1">
                <a:latin typeface="Arial"/>
                <a:ea typeface="ＭＳ Ｐゴシック" charset="0"/>
              </a:rPr>
              <a:t>modificazioni</a:t>
            </a:r>
            <a:r>
              <a:rPr lang="en-US" u="sng" dirty="0">
                <a:latin typeface="Arial"/>
                <a:ea typeface="ＭＳ Ｐゴシック" charset="0"/>
              </a:rPr>
              <a:t> </a:t>
            </a:r>
            <a:r>
              <a:rPr lang="en-US" u="sng" dirty="0" err="1">
                <a:latin typeface="Arial"/>
                <a:ea typeface="ＭＳ Ｐゴシック" charset="0"/>
              </a:rPr>
              <a:t>covalenti</a:t>
            </a:r>
            <a:r>
              <a:rPr lang="en-US" dirty="0">
                <a:latin typeface="Arial"/>
                <a:ea typeface="ＭＳ Ｐゴシック" charset="0"/>
              </a:rPr>
              <a:t> </a:t>
            </a:r>
            <a:r>
              <a:rPr lang="en-US" dirty="0" err="1">
                <a:latin typeface="Arial"/>
                <a:ea typeface="ＭＳ Ｐゴシック" charset="0"/>
              </a:rPr>
              <a:t>delle</a:t>
            </a:r>
            <a:r>
              <a:rPr lang="en-US" dirty="0">
                <a:latin typeface="Arial"/>
                <a:ea typeface="ＭＳ Ｐゴシック" charset="0"/>
              </a:rPr>
              <a:t> </a:t>
            </a:r>
            <a:r>
              <a:rPr lang="en-US" dirty="0" err="1">
                <a:latin typeface="Arial"/>
                <a:ea typeface="ＭＳ Ｐゴシック" charset="0"/>
              </a:rPr>
              <a:t>proteine</a:t>
            </a:r>
            <a:r>
              <a:rPr lang="en-US" dirty="0">
                <a:latin typeface="Arial"/>
                <a:ea typeface="ＭＳ Ｐゴシック" charset="0"/>
              </a:rPr>
              <a:t> </a:t>
            </a:r>
            <a:r>
              <a:rPr lang="en-US" dirty="0" err="1">
                <a:latin typeface="Arial"/>
                <a:ea typeface="ＭＳ Ｐゴシック" charset="0"/>
              </a:rPr>
              <a:t>dopo</a:t>
            </a:r>
            <a:r>
              <a:rPr lang="en-US" dirty="0">
                <a:latin typeface="Arial"/>
                <a:ea typeface="ＭＳ Ｐゴシック" charset="0"/>
              </a:rPr>
              <a:t> la </a:t>
            </a:r>
            <a:r>
              <a:rPr lang="en-US" dirty="0" err="1">
                <a:latin typeface="Arial"/>
                <a:ea typeface="ＭＳ Ｐゴシック" charset="0"/>
              </a:rPr>
              <a:t>traduzione</a:t>
            </a:r>
            <a:endParaRPr lang="en-US" dirty="0">
              <a:latin typeface="Arial"/>
              <a:ea typeface="ＭＳ Ｐゴシック" charset="0"/>
            </a:endParaRPr>
          </a:p>
          <a:p>
            <a:pPr>
              <a:defRPr/>
            </a:pPr>
            <a:r>
              <a:rPr lang="en-US" dirty="0" err="1">
                <a:latin typeface="Arial"/>
                <a:ea typeface="ＭＳ Ｐゴシック" charset="0"/>
              </a:rPr>
              <a:t>includono</a:t>
            </a:r>
            <a:r>
              <a:rPr lang="en-US" dirty="0">
                <a:latin typeface="Arial"/>
                <a:ea typeface="ＭＳ Ｐゴシック" charset="0"/>
              </a:rPr>
              <a:t>: </a:t>
            </a:r>
          </a:p>
          <a:p>
            <a:pPr>
              <a:defRPr/>
            </a:pPr>
            <a:r>
              <a:rPr lang="en-US" dirty="0" err="1">
                <a:latin typeface="Arial"/>
                <a:ea typeface="ＭＳ Ｐゴシック" charset="0"/>
              </a:rPr>
              <a:t>proteolisi</a:t>
            </a:r>
            <a:r>
              <a:rPr lang="en-US" dirty="0">
                <a:latin typeface="Arial"/>
                <a:ea typeface="ＭＳ Ｐゴシック" charset="0"/>
              </a:rPr>
              <a:t>, </a:t>
            </a:r>
            <a:r>
              <a:rPr lang="en-US" dirty="0" err="1">
                <a:latin typeface="Arial"/>
                <a:ea typeface="ＭＳ Ｐゴシック" charset="0"/>
              </a:rPr>
              <a:t>glicosilazione</a:t>
            </a:r>
            <a:r>
              <a:rPr lang="en-US" dirty="0">
                <a:latin typeface="Arial"/>
                <a:ea typeface="ＭＳ Ｐゴシック" charset="0"/>
              </a:rPr>
              <a:t> e </a:t>
            </a:r>
            <a:r>
              <a:rPr lang="en-US" dirty="0" err="1">
                <a:latin typeface="Arial"/>
                <a:ea typeface="ＭＳ Ｐゴシック" charset="0"/>
              </a:rPr>
              <a:t>fosforilazione</a:t>
            </a:r>
            <a:r>
              <a:rPr lang="en-US" dirty="0">
                <a:latin typeface="Arial"/>
                <a:ea typeface="ＭＳ Ｐゴシック" charset="0"/>
              </a:rPr>
              <a:t>.</a:t>
            </a:r>
            <a:endParaRPr lang="it-IT" dirty="0">
              <a:latin typeface="Arial"/>
              <a:ea typeface="ＭＳ Ｐゴシック" charset="0"/>
            </a:endParaRPr>
          </a:p>
        </p:txBody>
      </p:sp>
      <p:pic>
        <p:nvPicPr>
          <p:cNvPr id="65539" name="Picture 3" descr="figure 12-16">
            <a:extLst>
              <a:ext uri="{FF2B5EF4-FFF2-40B4-BE49-F238E27FC236}">
                <a16:creationId xmlns:a16="http://schemas.microsoft.com/office/drawing/2014/main" id="{9E8E8D17-D425-45F1-A872-D83AB28D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00338"/>
            <a:ext cx="853440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EB16578-555D-45C7-BDE8-3C33D6EC4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29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None/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Come fanno le proteine neosintetizzate  a raggiungere la loro localizzazione nella membrana o nei vari organelli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11A9650-367C-46B8-BED4-EE596CCAC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752600"/>
            <a:ext cx="2819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 b="1" i="1" u="sng">
                <a:latin typeface="Arial" panose="020B0604020202020204" pitchFamily="34" charset="0"/>
                <a:cs typeface="Arial" panose="020B0604020202020204" pitchFamily="34" charset="0"/>
              </a:rPr>
              <a:t>3 modi principali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3D8E4436-779D-4CFC-8C77-67E971FE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457575"/>
            <a:ext cx="5410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2) Le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sintetizzate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citoplasma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trasportate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le membrane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trasportatrici</a:t>
            </a:r>
            <a:endParaRPr lang="en-US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ED58119D-923E-45F2-AE1E-EDEE7AE0E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29200"/>
            <a:ext cx="533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200">
                <a:latin typeface="Arial" panose="020B0604020202020204" pitchFamily="34" charset="0"/>
                <a:cs typeface="Arial" panose="020B0604020202020204" pitchFamily="34" charset="0"/>
              </a:rPr>
              <a:t>3) Le proteine entrano nel nucleo attraverso i pori nucleari (molto selettivo)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702488F6-BD2F-4659-A7A0-1F6112DC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36800"/>
            <a:ext cx="5048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200">
                <a:latin typeface="Arial" panose="020B0604020202020204" pitchFamily="34" charset="0"/>
                <a:cs typeface="Arial" panose="020B0604020202020204" pitchFamily="34" charset="0"/>
              </a:rPr>
              <a:t>1) Le proteine traslocate nell</a:t>
            </a:r>
            <a:r>
              <a:rPr lang="ja-JP" altLang="en-US" sz="22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200">
                <a:latin typeface="Arial" panose="020B0604020202020204" pitchFamily="34" charset="0"/>
                <a:cs typeface="Arial" panose="020B0604020202020204" pitchFamily="34" charset="0"/>
              </a:rPr>
              <a:t>ER sono ridistribuite in altri organelli mediante vescicole</a:t>
            </a:r>
            <a:endParaRPr lang="en-US" altLang="it-IT" sz="2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22F72572-722D-4245-BE4A-CE28FE01A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0500"/>
            <a:ext cx="4260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 b="1">
                <a:latin typeface="Arial" panose="020B0604020202020204" pitchFamily="34" charset="0"/>
                <a:cs typeface="Arial" panose="020B0604020202020204" pitchFamily="34" charset="0"/>
              </a:rPr>
              <a:t>Lo smistamento delle proteine</a:t>
            </a:r>
          </a:p>
        </p:txBody>
      </p:sp>
      <p:pic>
        <p:nvPicPr>
          <p:cNvPr id="55304" name="Picture 8">
            <a:extLst>
              <a:ext uri="{FF2B5EF4-FFF2-40B4-BE49-F238E27FC236}">
                <a16:creationId xmlns:a16="http://schemas.microsoft.com/office/drawing/2014/main" id="{7EAA1A60-7ADE-4694-AFA4-17C877C9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1"/>
          <a:stretch>
            <a:fillRect/>
          </a:stretch>
        </p:blipFill>
        <p:spPr bwMode="auto">
          <a:xfrm>
            <a:off x="5867400" y="1219200"/>
            <a:ext cx="29813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E4C3A94A-1F30-40FB-A9FA-F7C8E560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475"/>
            <a:ext cx="59436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>
            <a:extLst>
              <a:ext uri="{FF2B5EF4-FFF2-40B4-BE49-F238E27FC236}">
                <a16:creationId xmlns:a16="http://schemas.microsoft.com/office/drawing/2014/main" id="{ADB0A843-3D63-4F69-ABB2-862267DE7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8839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sz="3200" noProof="1">
                <a:latin typeface="Arial"/>
                <a:ea typeface="ＭＳ Ｐゴシック" charset="0"/>
              </a:rPr>
              <a:t>Specifici segnali, contenuti nella sequenza amminoacidica </a:t>
            </a:r>
            <a:r>
              <a:rPr sz="3200" noProof="1" smtClean="0">
                <a:latin typeface="Arial"/>
                <a:ea typeface="ＭＳ Ｐゴシック" charset="0"/>
              </a:rPr>
              <a:t>delle</a:t>
            </a:r>
            <a:r>
              <a:rPr lang="it-IT" sz="3200" noProof="1" smtClean="0">
                <a:latin typeface="Arial"/>
                <a:ea typeface="ＭＳ Ｐゴシック" charset="0"/>
              </a:rPr>
              <a:t> </a:t>
            </a:r>
            <a:r>
              <a:rPr sz="3200" noProof="1" smtClean="0">
                <a:latin typeface="Arial"/>
                <a:ea typeface="ＭＳ Ｐゴシック" charset="0"/>
              </a:rPr>
              <a:t>proteine</a:t>
            </a:r>
            <a:r>
              <a:rPr sz="3200" noProof="1">
                <a:latin typeface="Arial"/>
                <a:ea typeface="ＭＳ Ｐゴシック" charset="0"/>
              </a:rPr>
              <a:t>, le dirigono alle loro destinazioni cellulari finali</a:t>
            </a:r>
          </a:p>
        </p:txBody>
      </p:sp>
      <p:pic>
        <p:nvPicPr>
          <p:cNvPr id="57347" name="Picture 3" descr="figure 12-14">
            <a:extLst>
              <a:ext uri="{FF2B5EF4-FFF2-40B4-BE49-F238E27FC236}">
                <a16:creationId xmlns:a16="http://schemas.microsoft.com/office/drawing/2014/main" id="{17987464-0EA6-4342-B862-4E5ADB15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510588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Paola Defilippi\presentazioni didattica\alberts\MBOC_ART\CHAP_12\12_13.PCT">
            <a:extLst>
              <a:ext uri="{FF2B5EF4-FFF2-40B4-BE49-F238E27FC236}">
                <a16:creationId xmlns:a16="http://schemas.microsoft.com/office/drawing/2014/main" id="{E4800448-648D-469B-8246-6F293AA72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655" r="2196" b="19026"/>
          <a:stretch/>
        </p:blipFill>
        <p:spPr bwMode="auto">
          <a:xfrm>
            <a:off x="609601" y="6858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CB966D98-97FB-4262-BC09-437429A69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747" y="685800"/>
            <a:ext cx="57761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Segnale di importo </a:t>
            </a:r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nel nucleo</a:t>
            </a:r>
            <a:endParaRPr lang="it-IT" sz="3200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Paola Defilippi\presentazioni didattica\alberts\MBOC_ART\CHAP_12\12_19.PCT">
            <a:extLst>
              <a:ext uri="{FF2B5EF4-FFF2-40B4-BE49-F238E27FC236}">
                <a16:creationId xmlns:a16="http://schemas.microsoft.com/office/drawing/2014/main" id="{3C9F7DF5-33F7-4143-9911-30EDB1D4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58800"/>
            <a:ext cx="8024813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8C0AEB4C-6479-4C22-B4DD-613236CC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0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it-IT" altLang="it-IT" dirty="0" smtClean="0">
                <a:latin typeface="Arial" pitchFamily="34" charset="0"/>
                <a:cs typeface="Arial" pitchFamily="34" charset="0"/>
              </a:rPr>
              <a:t>hsp90 </a:t>
            </a:r>
            <a:r>
              <a:rPr lang="it-IT" altLang="it-IT" dirty="0">
                <a:latin typeface="Arial" pitchFamily="34" charset="0"/>
                <a:cs typeface="Arial" pitchFamily="34" charset="0"/>
              </a:rPr>
              <a:t>maschera il segnale di trasporto nucleare sul recettore </a:t>
            </a:r>
            <a:r>
              <a:rPr lang="it-IT" altLang="it-IT" dirty="0" smtClean="0">
                <a:latin typeface="Arial" pitchFamily="34" charset="0"/>
                <a:cs typeface="Arial" pitchFamily="34" charset="0"/>
              </a:rPr>
              <a:t>dell’</a:t>
            </a:r>
            <a:r>
              <a:rPr lang="it-IT" altLang="ja-JP" dirty="0" smtClean="0">
                <a:latin typeface="Arial" pitchFamily="34" charset="0"/>
                <a:cs typeface="Arial" pitchFamily="34" charset="0"/>
              </a:rPr>
              <a:t>ormone </a:t>
            </a:r>
            <a:r>
              <a:rPr lang="it-IT" altLang="ja-JP" dirty="0" err="1">
                <a:latin typeface="Arial" pitchFamily="34" charset="0"/>
                <a:cs typeface="Arial" pitchFamily="34" charset="0"/>
              </a:rPr>
              <a:t>glucocorticoide</a:t>
            </a:r>
            <a:r>
              <a:rPr lang="it-IT" altLang="ja-JP" dirty="0">
                <a:latin typeface="Arial" pitchFamily="34" charset="0"/>
                <a:cs typeface="Arial" pitchFamily="34" charset="0"/>
              </a:rPr>
              <a:t>.</a:t>
            </a:r>
            <a:endParaRPr lang="it-IT" alt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CE8DD361-A04D-4EB2-9107-DBB966869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it-IT" sz="3000" dirty="0">
                <a:latin typeface="Helvetica" pitchFamily="1" charset="0"/>
              </a:rPr>
              <a:t>Le </a:t>
            </a:r>
            <a:r>
              <a:rPr lang="en-US" altLang="it-IT" sz="3000" dirty="0" err="1">
                <a:latin typeface="Helvetica" pitchFamily="1" charset="0"/>
              </a:rPr>
              <a:t>proteine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che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devono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essere</a:t>
            </a:r>
            <a:r>
              <a:rPr lang="en-US" altLang="it-IT" sz="3000" dirty="0">
                <a:latin typeface="Helvetica" pitchFamily="1" charset="0"/>
              </a:rPr>
              <a:t> secrete  </a:t>
            </a:r>
            <a:r>
              <a:rPr lang="en-US" altLang="it-IT" sz="3000" dirty="0" err="1">
                <a:latin typeface="Helvetica" pitchFamily="1" charset="0"/>
              </a:rPr>
              <a:t>sono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sintetizzate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nel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smtClean="0">
                <a:latin typeface="Helvetica" pitchFamily="1" charset="0"/>
              </a:rPr>
              <a:t>RER </a:t>
            </a:r>
            <a:r>
              <a:rPr lang="en-US" altLang="it-IT" sz="3000" dirty="0">
                <a:latin typeface="Helvetica" pitchFamily="1" charset="0"/>
              </a:rPr>
              <a:t>e </a:t>
            </a:r>
            <a:r>
              <a:rPr lang="en-US" altLang="it-IT" sz="3000" dirty="0" err="1">
                <a:latin typeface="Helvetica" pitchFamily="1" charset="0"/>
              </a:rPr>
              <a:t>passano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attraverso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>
                <a:latin typeface="Helvetica" pitchFamily="1" charset="0"/>
              </a:rPr>
              <a:t>il</a:t>
            </a:r>
            <a:r>
              <a:rPr lang="en-US" altLang="it-IT" sz="3000" dirty="0">
                <a:latin typeface="Helvetica" pitchFamily="1" charset="0"/>
              </a:rPr>
              <a:t> Golgi per </a:t>
            </a:r>
            <a:r>
              <a:rPr lang="en-US" altLang="it-IT" sz="3000" dirty="0" err="1">
                <a:latin typeface="Helvetica" pitchFamily="1" charset="0"/>
              </a:rPr>
              <a:t>uscire</a:t>
            </a:r>
            <a:r>
              <a:rPr lang="en-US" altLang="it-IT" sz="3000" dirty="0">
                <a:latin typeface="Helvetica" pitchFamily="1" charset="0"/>
              </a:rPr>
              <a:t> </a:t>
            </a:r>
            <a:r>
              <a:rPr lang="en-US" altLang="it-IT" sz="3000" dirty="0" err="1" smtClean="0">
                <a:latin typeface="Helvetica" pitchFamily="1" charset="0"/>
              </a:rPr>
              <a:t>dall</a:t>
            </a:r>
            <a:r>
              <a:rPr lang="it-IT" altLang="it-IT" sz="3000" dirty="0" smtClean="0">
                <a:latin typeface="Arial" pitchFamily="34" charset="0"/>
              </a:rPr>
              <a:t>’</a:t>
            </a:r>
            <a:r>
              <a:rPr lang="en-US" altLang="ja-JP" sz="3000" dirty="0" err="1" smtClean="0">
                <a:latin typeface="Helvetica" pitchFamily="1" charset="0"/>
              </a:rPr>
              <a:t>ambiente</a:t>
            </a:r>
            <a:r>
              <a:rPr lang="en-US" altLang="ja-JP" sz="3000" dirty="0" smtClean="0">
                <a:latin typeface="Helvetica" pitchFamily="1" charset="0"/>
              </a:rPr>
              <a:t> </a:t>
            </a:r>
            <a:r>
              <a:rPr lang="en-US" altLang="ja-JP" sz="3000" dirty="0" err="1">
                <a:latin typeface="Helvetica" pitchFamily="1" charset="0"/>
              </a:rPr>
              <a:t>cellulare</a:t>
            </a:r>
            <a:endParaRPr lang="en-US" altLang="it-IT" sz="3000" dirty="0">
              <a:latin typeface="Helvetica" pitchFamily="1" charset="0"/>
            </a:endParaRPr>
          </a:p>
        </p:txBody>
      </p:sp>
      <p:pic>
        <p:nvPicPr>
          <p:cNvPr id="62467" name="Picture 3" descr="F05-48A">
            <a:extLst>
              <a:ext uri="{FF2B5EF4-FFF2-40B4-BE49-F238E27FC236}">
                <a16:creationId xmlns:a16="http://schemas.microsoft.com/office/drawing/2014/main" id="{DA728090-1723-406C-A7BD-CD10D490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11438"/>
            <a:ext cx="41656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F05-48B">
            <a:extLst>
              <a:ext uri="{FF2B5EF4-FFF2-40B4-BE49-F238E27FC236}">
                <a16:creationId xmlns:a16="http://schemas.microsoft.com/office/drawing/2014/main" id="{3EFF0C0B-9555-45AC-B8BC-7D195A55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11438"/>
            <a:ext cx="46482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>
            <a:extLst>
              <a:ext uri="{FF2B5EF4-FFF2-40B4-BE49-F238E27FC236}">
                <a16:creationId xmlns:a16="http://schemas.microsoft.com/office/drawing/2014/main" id="{915CEF7F-856B-40A0-B4F6-9D0A84E7E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971800"/>
            <a:ext cx="1790700" cy="609600"/>
          </a:xfrm>
        </p:spPr>
        <p:txBody>
          <a:bodyPr/>
          <a:lstStyle/>
          <a:p>
            <a:pPr>
              <a:spcAft>
                <a:spcPts val="300"/>
              </a:spcAft>
              <a:defRPr/>
            </a:pPr>
            <a:r>
              <a:rPr lang="en-US">
                <a:ea typeface="+mj-ea"/>
                <a:cs typeface="+mj-cs"/>
              </a:rPr>
              <a:t>4.12</a:t>
            </a:r>
          </a:p>
        </p:txBody>
      </p:sp>
      <p:pic>
        <p:nvPicPr>
          <p:cNvPr id="63491" name="Picture 3" descr="figure 04-12">
            <a:extLst>
              <a:ext uri="{FF2B5EF4-FFF2-40B4-BE49-F238E27FC236}">
                <a16:creationId xmlns:a16="http://schemas.microsoft.com/office/drawing/2014/main" id="{D958B158-5267-4071-AF90-403791095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53598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4" name="Rectangle 4">
            <a:extLst>
              <a:ext uri="{FF2B5EF4-FFF2-40B4-BE49-F238E27FC236}">
                <a16:creationId xmlns:a16="http://schemas.microsoft.com/office/drawing/2014/main" id="{31E7EA40-D442-4197-A54E-A253D4538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5029200"/>
            <a:ext cx="8534400" cy="18288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it-IT" altLang="it-IT" sz="2000">
                <a:latin typeface="Arial" pitchFamily="34" charset="0"/>
              </a:rPr>
              <a:t>L’apparato di Golgi aggiunge molecole segnale alle proteine, dirigendole alla loro destinazione finale. Esso riceve materiale dal ER rugoso attraverso vescicole che si fondono con la regione </a:t>
            </a:r>
            <a:r>
              <a:rPr lang="it-IT" altLang="it-IT" sz="2000" i="1">
                <a:latin typeface="Arial" pitchFamily="34" charset="0"/>
              </a:rPr>
              <a:t>cis</a:t>
            </a:r>
            <a:r>
              <a:rPr lang="it-IT" altLang="it-IT" sz="2000">
                <a:latin typeface="Arial" pitchFamily="34" charset="0"/>
              </a:rPr>
              <a:t> del Golgi. </a:t>
            </a:r>
            <a:endParaRPr lang="it-IT" alt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03F51D21-9E3A-47F3-A220-C1C8EDB8C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971800"/>
            <a:ext cx="1790700" cy="609600"/>
          </a:xfrm>
        </p:spPr>
        <p:txBody>
          <a:bodyPr/>
          <a:lstStyle/>
          <a:p>
            <a:pPr>
              <a:spcAft>
                <a:spcPts val="300"/>
              </a:spcAft>
              <a:defRPr/>
            </a:pPr>
            <a:r>
              <a:rPr lang="en-US">
                <a:ea typeface="+mj-ea"/>
                <a:cs typeface="+mj-cs"/>
              </a:rPr>
              <a:t>4.13</a:t>
            </a:r>
          </a:p>
        </p:txBody>
      </p:sp>
      <p:pic>
        <p:nvPicPr>
          <p:cNvPr id="64515" name="Picture 3" descr="figure 04-13">
            <a:extLst>
              <a:ext uri="{FF2B5EF4-FFF2-40B4-BE49-F238E27FC236}">
                <a16:creationId xmlns:a16="http://schemas.microsoft.com/office/drawing/2014/main" id="{C2933EBB-5FB3-410C-BCC0-81B156FE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359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8" name="Rectangle 4">
            <a:extLst>
              <a:ext uri="{FF2B5EF4-FFF2-40B4-BE49-F238E27FC236}">
                <a16:creationId xmlns:a16="http://schemas.microsoft.com/office/drawing/2014/main" id="{B8B729D3-21C9-4AAC-B8EF-BF1CA3F8D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8534400" cy="2362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it-IT" altLang="it-IT" sz="2800">
                <a:latin typeface="Arial" pitchFamily="34" charset="0"/>
              </a:rPr>
              <a:t>Le vescicole che si originano dalla regione </a:t>
            </a:r>
            <a:r>
              <a:rPr lang="it-IT" altLang="it-IT" sz="2800" i="1">
                <a:latin typeface="Arial" pitchFamily="34" charset="0"/>
              </a:rPr>
              <a:t>trans</a:t>
            </a:r>
            <a:r>
              <a:rPr lang="it-IT" altLang="it-IT" sz="2800">
                <a:latin typeface="Arial" pitchFamily="34" charset="0"/>
              </a:rPr>
              <a:t> del Golgi contengono proteine per differenti localizzazioni cellulari. Alcune si fondono con la membrana plasmatica e rilasciano il loro contenuto all’esterno della cellula.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27584" y="950285"/>
            <a:ext cx="2592288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683568" y="5013176"/>
            <a:ext cx="2952328" cy="110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2844733" y="188640"/>
            <a:ext cx="3454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Modificazione degli istoni</a:t>
            </a:r>
            <a:endParaRPr lang="en-US" sz="2400" b="1" dirty="0"/>
          </a:p>
        </p:txBody>
      </p:sp>
      <p:pic>
        <p:nvPicPr>
          <p:cNvPr id="3074" name="Picture 2" descr="Risultati immagini per histone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8" y="1832876"/>
            <a:ext cx="53927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791580" y="692696"/>
            <a:ext cx="75608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863588" y="6093296"/>
            <a:ext cx="741682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240F8745-2D70-44E7-805A-966A4D551C06}"/>
              </a:ext>
            </a:extLst>
          </p:cNvPr>
          <p:cNvSpPr/>
          <p:nvPr/>
        </p:nvSpPr>
        <p:spPr>
          <a:xfrm>
            <a:off x="858970" y="827474"/>
            <a:ext cx="342112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dirty="0">
                <a:latin typeface="Arial" pitchFamily="34" charset="0"/>
              </a:rPr>
              <a:t>Le modifiche principali sono:</a:t>
            </a:r>
          </a:p>
          <a:p>
            <a:endParaRPr lang="it-IT" altLang="it-IT" sz="2000" dirty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00B050"/>
                </a:solidFill>
                <a:latin typeface="Arial" pitchFamily="34" charset="0"/>
              </a:rPr>
              <a:t>Acetilazione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rgbClr val="FF0000"/>
                </a:solidFill>
                <a:latin typeface="Arial" pitchFamily="34" charset="0"/>
              </a:rPr>
              <a:t>Metilazione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chemeClr val="accent6"/>
                </a:solidFill>
                <a:latin typeface="Arial" pitchFamily="34" charset="0"/>
              </a:rPr>
              <a:t>Fosforilazione</a:t>
            </a:r>
            <a:r>
              <a:rPr lang="it-IT" altLang="it-IT" sz="2000" dirty="0">
                <a:latin typeface="Arial" pitchFamily="34" charset="0"/>
              </a:rPr>
              <a:t>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587090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EB22AE8F-4294-43BF-B8FC-55E03692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31975"/>
            <a:ext cx="5434013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3">
            <a:extLst>
              <a:ext uri="{FF2B5EF4-FFF2-40B4-BE49-F238E27FC236}">
                <a16:creationId xmlns:a16="http://schemas.microsoft.com/office/drawing/2014/main" id="{05F5F13A-92F6-4697-8439-147E123F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307975"/>
            <a:ext cx="2968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CC0000"/>
                </a:solidFill>
                <a:latin typeface="Arial"/>
                <a:ea typeface="ＭＳ Ｐゴシック" charset="0"/>
              </a:rPr>
              <a:t>ESOCITOSI</a:t>
            </a:r>
            <a:endParaRPr lang="it-IT" dirty="0">
              <a:latin typeface="Arial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figure 4-38">
            <a:extLst>
              <a:ext uri="{FF2B5EF4-FFF2-40B4-BE49-F238E27FC236}">
                <a16:creationId xmlns:a16="http://schemas.microsoft.com/office/drawing/2014/main" id="{B1DD3CF4-F80E-4A8C-A08C-7E07DAC6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6138"/>
            <a:ext cx="8535988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0" name="Rectangle 4">
            <a:extLst>
              <a:ext uri="{FF2B5EF4-FFF2-40B4-BE49-F238E27FC236}">
                <a16:creationId xmlns:a16="http://schemas.microsoft.com/office/drawing/2014/main" id="{87E84053-7621-47C3-BBCE-36784FA29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421" y="74759"/>
            <a:ext cx="3542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CC0000"/>
                </a:solidFill>
                <a:latin typeface="Arial"/>
                <a:ea typeface="ＭＳ Ｐゴシック" charset="0"/>
              </a:rPr>
              <a:t>Modificazioni</a:t>
            </a:r>
            <a:r>
              <a:rPr lang="it-IT" sz="3200" dirty="0">
                <a:solidFill>
                  <a:srgbClr val="910707"/>
                </a:solidFill>
                <a:latin typeface="Times" charset="0"/>
                <a:ea typeface="ＭＳ Ｐゴシック" charset="0"/>
              </a:rPr>
              <a:t> </a:t>
            </a:r>
            <a:r>
              <a:rPr lang="it-IT" dirty="0">
                <a:solidFill>
                  <a:srgbClr val="CC0000"/>
                </a:solidFill>
                <a:latin typeface="Arial"/>
                <a:ea typeface="ＭＳ Ｐゴシック" charset="0"/>
              </a:rPr>
              <a:t>degli Istoni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F207BD-9302-4CCE-8777-5B761E4F600A}"/>
              </a:ext>
            </a:extLst>
          </p:cNvPr>
          <p:cNvSpPr/>
          <p:nvPr/>
        </p:nvSpPr>
        <p:spPr bwMode="auto">
          <a:xfrm>
            <a:off x="2209800" y="3276600"/>
            <a:ext cx="838200" cy="3440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D68813-F0CF-4B49-B4B2-7AD305B7CC78}"/>
              </a:ext>
            </a:extLst>
          </p:cNvPr>
          <p:cNvSpPr/>
          <p:nvPr/>
        </p:nvSpPr>
        <p:spPr bwMode="auto">
          <a:xfrm>
            <a:off x="76200" y="685800"/>
            <a:ext cx="8991600" cy="3581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A3528B7-81BC-4586-80A7-36439E599A76}"/>
              </a:ext>
            </a:extLst>
          </p:cNvPr>
          <p:cNvSpPr/>
          <p:nvPr/>
        </p:nvSpPr>
        <p:spPr bwMode="auto">
          <a:xfrm>
            <a:off x="5562600" y="4314970"/>
            <a:ext cx="3505200" cy="2481117"/>
          </a:xfrm>
          <a:prstGeom prst="rect">
            <a:avLst/>
          </a:prstGeom>
          <a:noFill/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2FACE1-9932-42FA-A410-F94B0E53AA11}"/>
              </a:ext>
            </a:extLst>
          </p:cNvPr>
          <p:cNvSpPr/>
          <p:nvPr/>
        </p:nvSpPr>
        <p:spPr bwMode="auto">
          <a:xfrm>
            <a:off x="5739969" y="5851236"/>
            <a:ext cx="838200" cy="344055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10_01">
            <a:extLst>
              <a:ext uri="{FF2B5EF4-FFF2-40B4-BE49-F238E27FC236}">
                <a16:creationId xmlns:a16="http://schemas.microsoft.com/office/drawing/2014/main" id="{C10AB58A-D5AE-404E-B7D7-977F58D6F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764" b="5308"/>
          <a:stretch/>
        </p:blipFill>
        <p:spPr bwMode="auto">
          <a:xfrm>
            <a:off x="356394" y="762000"/>
            <a:ext cx="8431212" cy="55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5987" name="Text Box 3">
            <a:extLst>
              <a:ext uri="{FF2B5EF4-FFF2-40B4-BE49-F238E27FC236}">
                <a16:creationId xmlns:a16="http://schemas.microsoft.com/office/drawing/2014/main" id="{FBD7363E-FA79-4DCC-885A-95720C1AE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3817"/>
            <a:ext cx="4718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CC0000"/>
                </a:solidFill>
                <a:latin typeface="Arial"/>
                <a:ea typeface="ＭＳ Ｐゴシック" charset="0"/>
              </a:rPr>
              <a:t>Modificazioni degli istoni H3 e H4</a:t>
            </a:r>
            <a:endParaRPr lang="it-IT" dirty="0">
              <a:latin typeface="Times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733B7D-8FCC-4EC1-9E2A-AE047ECC4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343400"/>
            <a:ext cx="52006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Differenti combinazioni delle varie modificazioni covalenti producono un </a:t>
            </a:r>
            <a:r>
              <a:rPr lang="ja-JP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codice </a:t>
            </a:r>
            <a:r>
              <a:rPr lang="it-IT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epigenetico</a:t>
            </a:r>
            <a:r>
              <a:rPr lang="ja-JP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che determina lo stato della cromatina per la regolazione dell’espressione dei geni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98:Modelli:Presentazione vuota</Template>
  <TotalTime>1398</TotalTime>
  <Words>1618</Words>
  <Application>Microsoft Office PowerPoint</Application>
  <PresentationFormat>Presentazione su schermo (4:3)</PresentationFormat>
  <Paragraphs>304</Paragraphs>
  <Slides>70</Slides>
  <Notes>52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85" baseType="lpstr">
      <vt:lpstr>ＭＳ Ｐゴシック</vt:lpstr>
      <vt:lpstr>ＭＳ Ｐゴシック</vt:lpstr>
      <vt:lpstr>Arial</vt:lpstr>
      <vt:lpstr>Ariaò</vt:lpstr>
      <vt:lpstr>Bradley Hand ITC</vt:lpstr>
      <vt:lpstr>Calibri</vt:lpstr>
      <vt:lpstr>Comic Sans MS</vt:lpstr>
      <vt:lpstr>Helvetica</vt:lpstr>
      <vt:lpstr>Lucida Grande</vt:lpstr>
      <vt:lpstr>Segoe UI</vt:lpstr>
      <vt:lpstr>Times</vt:lpstr>
      <vt:lpstr>Times New Roman</vt:lpstr>
      <vt:lpstr>Wingdings</vt:lpstr>
      <vt:lpstr>Presentazione vuota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Dogma Centrale</vt:lpstr>
      <vt:lpstr>Presentazione standard di PowerPoint</vt:lpstr>
      <vt:lpstr>Presentazione standard di PowerPoint</vt:lpstr>
      <vt:lpstr>Presentazione standard di PowerPoint</vt:lpstr>
      <vt:lpstr>CODICE GENETICO</vt:lpstr>
      <vt:lpstr>Come si passa dai nucleotidi agli amminoacidi?</vt:lpstr>
      <vt:lpstr>Come si passa dai nucleotidi agli amminoacidi?</vt:lpstr>
      <vt:lpstr>Presentazione standard di PowerPoint</vt:lpstr>
      <vt:lpstr>Il codice genetico</vt:lpstr>
      <vt:lpstr>Presentazione standard di PowerPoint</vt:lpstr>
      <vt:lpstr>Presentazione standard di PowerPoint</vt:lpstr>
      <vt:lpstr>Presentazione standard di PowerPoint</vt:lpstr>
      <vt:lpstr>tRNA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Vacillamento o Tentennamento della terza posizione</vt:lpstr>
      <vt:lpstr>Presentazione standard di PowerPoint</vt:lpstr>
      <vt:lpstr>Presentazione standard di PowerPoint</vt:lpstr>
      <vt:lpstr>I tre ruoli dell’RNA nella sintesi proteica</vt:lpstr>
      <vt:lpstr>I tre ruoli dell’RNA nella sintesi proteica</vt:lpstr>
      <vt:lpstr>I tre ruoli dell’RNA nella sintesi proteica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Fasi Della Traduzione: terminazione</vt:lpstr>
      <vt:lpstr>Presentazione standard di PowerPoint</vt:lpstr>
      <vt:lpstr>Presentazione standard di PowerPoint</vt:lpstr>
      <vt:lpstr>L’azione di alcuni antibiotici è di inibire la sintesi proteica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proteine che devono essere secrete  sono sintetizzate nel RER e passano attraverso il Golgi per uscire dall’ambiente cellulare</vt:lpstr>
      <vt:lpstr>4.12</vt:lpstr>
      <vt:lpstr>4.13</vt:lpstr>
      <vt:lpstr>Presentazione standard di PowerPoint</vt:lpstr>
    </vt:vector>
  </TitlesOfParts>
  <Company>dip.biologia e genetica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raffaella meneveri</dc:creator>
  <cp:lastModifiedBy>HP Inc.</cp:lastModifiedBy>
  <cp:revision>108</cp:revision>
  <dcterms:created xsi:type="dcterms:W3CDTF">2002-12-03T16:00:15Z</dcterms:created>
  <dcterms:modified xsi:type="dcterms:W3CDTF">2019-11-21T09:51:03Z</dcterms:modified>
</cp:coreProperties>
</file>