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346" r:id="rId2"/>
    <p:sldId id="351" r:id="rId3"/>
    <p:sldId id="344" r:id="rId4"/>
    <p:sldId id="359" r:id="rId5"/>
    <p:sldId id="387" r:id="rId6"/>
    <p:sldId id="388" r:id="rId7"/>
    <p:sldId id="389" r:id="rId8"/>
    <p:sldId id="381" r:id="rId9"/>
    <p:sldId id="266" r:id="rId10"/>
    <p:sldId id="265" r:id="rId11"/>
    <p:sldId id="358" r:id="rId12"/>
    <p:sldId id="345" r:id="rId13"/>
    <p:sldId id="269" r:id="rId14"/>
    <p:sldId id="366" r:id="rId15"/>
    <p:sldId id="365" r:id="rId16"/>
    <p:sldId id="364" r:id="rId17"/>
    <p:sldId id="360" r:id="rId18"/>
    <p:sldId id="361" r:id="rId19"/>
    <p:sldId id="362" r:id="rId20"/>
    <p:sldId id="363" r:id="rId21"/>
    <p:sldId id="271" r:id="rId22"/>
    <p:sldId id="272" r:id="rId23"/>
    <p:sldId id="382" r:id="rId24"/>
    <p:sldId id="276" r:id="rId25"/>
    <p:sldId id="277" r:id="rId26"/>
    <p:sldId id="383" r:id="rId27"/>
    <p:sldId id="353" r:id="rId28"/>
    <p:sldId id="357" r:id="rId29"/>
    <p:sldId id="274" r:id="rId30"/>
    <p:sldId id="281" r:id="rId31"/>
    <p:sldId id="367" r:id="rId32"/>
    <p:sldId id="282" r:id="rId33"/>
    <p:sldId id="283" r:id="rId34"/>
    <p:sldId id="354" r:id="rId35"/>
    <p:sldId id="285" r:id="rId36"/>
    <p:sldId id="286" r:id="rId37"/>
    <p:sldId id="290" r:id="rId38"/>
    <p:sldId id="292" r:id="rId39"/>
    <p:sldId id="311" r:id="rId40"/>
    <p:sldId id="355" r:id="rId41"/>
    <p:sldId id="314" r:id="rId42"/>
    <p:sldId id="390" r:id="rId43"/>
    <p:sldId id="317" r:id="rId44"/>
    <p:sldId id="379" r:id="rId45"/>
    <p:sldId id="368" r:id="rId46"/>
    <p:sldId id="380" r:id="rId47"/>
    <p:sldId id="296" r:id="rId48"/>
    <p:sldId id="373" r:id="rId49"/>
    <p:sldId id="297" r:id="rId50"/>
    <p:sldId id="347" r:id="rId51"/>
    <p:sldId id="370" r:id="rId52"/>
    <p:sldId id="300" r:id="rId53"/>
    <p:sldId id="369" r:id="rId54"/>
    <p:sldId id="298" r:id="rId55"/>
    <p:sldId id="302" r:id="rId56"/>
    <p:sldId id="348" r:id="rId57"/>
    <p:sldId id="386" r:id="rId58"/>
    <p:sldId id="305" r:id="rId59"/>
    <p:sldId id="349" r:id="rId60"/>
    <p:sldId id="306" r:id="rId61"/>
    <p:sldId id="384" r:id="rId62"/>
    <p:sldId id="385" r:id="rId63"/>
    <p:sldId id="309" r:id="rId64"/>
    <p:sldId id="310" r:id="rId65"/>
    <p:sldId id="372" r:id="rId66"/>
    <p:sldId id="328" r:id="rId67"/>
    <p:sldId id="329" r:id="rId68"/>
    <p:sldId id="330" r:id="rId69"/>
    <p:sldId id="374" r:id="rId70"/>
    <p:sldId id="332" r:id="rId71"/>
    <p:sldId id="333" r:id="rId72"/>
    <p:sldId id="376" r:id="rId73"/>
    <p:sldId id="375" r:id="rId74"/>
    <p:sldId id="334" r:id="rId75"/>
    <p:sldId id="377" r:id="rId76"/>
    <p:sldId id="378" r:id="rId7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35DE00"/>
    <a:srgbClr val="CC9900"/>
    <a:srgbClr val="FF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48" autoAdjust="0"/>
    <p:restoredTop sz="94683"/>
  </p:normalViewPr>
  <p:slideViewPr>
    <p:cSldViewPr>
      <p:cViewPr>
        <p:scale>
          <a:sx n="60" d="100"/>
          <a:sy n="60" d="100"/>
        </p:scale>
        <p:origin x="11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A58E591-EB8A-4359-971E-2C969F5F1FC3}" type="datetimeFigureOut">
              <a:rPr lang="en-US" altLang="it-IT"/>
              <a:pPr>
                <a:defRPr/>
              </a:pPr>
              <a:t>11/26/2019</a:t>
            </a:fld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30D083-3B1B-4741-A956-BB741899FA8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0218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8E8FD3-34AD-4129-97B7-146B293EEE46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19206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86965-E346-4A85-897B-A5E97CA885B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5957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B7144-8A4D-416E-81E9-2E0B29B73EAB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5122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A05BB-C947-4762-AB19-5FB88BFD4B98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6864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E467E-CAD7-4B89-8BA5-4E74E24D0D1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7844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EFB3B-0CE4-467B-BC91-C9F0C796140B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637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7E649-9AD3-4493-B150-FF6D461AFDED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9407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296D0-BA0D-4E92-BAFE-FC89B8D7463F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234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F15D-478E-4F9E-92C4-DAA4277D21DD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1527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AF5B1-7188-4A2A-A052-418FB303FF0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6336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352EB-A980-4E59-A762-529593DD531C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0426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3F4D0-0D9B-4D11-BE10-4B58C6F06F3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723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5E805D0-2E26-4D93-9BE4-379FE52B2177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O_ZHyPeIIA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F5FGKfKLKI" TargetMode="Externa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469" b="25430"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 smtClean="0">
                <a:solidFill>
                  <a:schemeClr val="bg1"/>
                </a:solidFill>
                <a:cs typeface="+mj-cs"/>
              </a:rPr>
              <a:t>Il </a:t>
            </a:r>
            <a:r>
              <a:rPr lang="en-US" sz="7200" dirty="0" err="1" smtClean="0">
                <a:solidFill>
                  <a:schemeClr val="bg1"/>
                </a:solidFill>
                <a:cs typeface="+mj-cs"/>
              </a:rPr>
              <a:t>citoscheletro</a:t>
            </a:r>
            <a:endParaRPr lang="en-US" sz="7200" dirty="0" smtClean="0">
              <a:solidFill>
                <a:schemeClr val="bg1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28600" y="304800"/>
            <a:ext cx="86106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b="1" dirty="0">
                <a:solidFill>
                  <a:srgbClr val="0070C0"/>
                </a:solidFill>
              </a:rPr>
              <a:t>F</a:t>
            </a:r>
            <a:r>
              <a:rPr lang="it-IT" altLang="en-US" b="1" dirty="0">
                <a:solidFill>
                  <a:srgbClr val="0070C0"/>
                </a:solidFill>
              </a:rPr>
              <a:t>ilamenti</a:t>
            </a:r>
            <a:r>
              <a:rPr lang="it-IT" altLang="en-US" b="1" dirty="0" smtClean="0">
                <a:solidFill>
                  <a:srgbClr val="0070C0"/>
                </a:solidFill>
              </a:rPr>
              <a:t> intermedi</a:t>
            </a:r>
            <a:endParaRPr lang="it-IT" altLang="en-US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400" dirty="0" smtClean="0"/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it-IT" altLang="en-US" sz="2400" dirty="0" smtClean="0"/>
              <a:t>hanno </a:t>
            </a:r>
            <a:r>
              <a:rPr lang="it-IT" altLang="en-US" sz="2400" dirty="0"/>
              <a:t>un diametro di circa 8-12 </a:t>
            </a:r>
            <a:r>
              <a:rPr lang="it-IT" altLang="en-US" sz="2400" dirty="0" smtClean="0"/>
              <a:t>nm</a:t>
            </a: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it-IT" altLang="en-US" sz="2400" dirty="0" smtClean="0"/>
              <a:t>sono </a:t>
            </a:r>
            <a:r>
              <a:rPr lang="it-IT" altLang="en-US" sz="2400" dirty="0"/>
              <a:t>organizzati in fasci proteici resistenti e </a:t>
            </a:r>
            <a:r>
              <a:rPr lang="it-IT" altLang="en-US" sz="2400" dirty="0" smtClean="0"/>
              <a:t>durevoli</a:t>
            </a: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it-IT" altLang="en-US" sz="2400" dirty="0" smtClean="0"/>
              <a:t>hanno </a:t>
            </a:r>
            <a:r>
              <a:rPr lang="it-IT" altLang="en-US" sz="2400" dirty="0"/>
              <a:t>un </a:t>
            </a:r>
            <a:r>
              <a:rPr lang="it-IT" altLang="en-US" sz="2400" dirty="0" smtClean="0"/>
              <a:t>ruolo </a:t>
            </a:r>
            <a:r>
              <a:rPr lang="it-IT" altLang="en-US" sz="2400" dirty="0"/>
              <a:t>strutturale, di sostegno della tensione </a:t>
            </a:r>
            <a:r>
              <a:rPr lang="it-IT" altLang="en-US" sz="2400" dirty="0" smtClean="0"/>
              <a:t>cellulare e protezione dagli stress meccanici</a:t>
            </a:r>
          </a:p>
          <a:p>
            <a:pPr marL="342900" indent="-342900" algn="just" eaLnBrk="1" hangingPunct="1">
              <a:spcBef>
                <a:spcPct val="0"/>
              </a:spcBef>
            </a:pPr>
            <a:r>
              <a:rPr lang="it-IT" altLang="en-US" sz="2400" dirty="0" smtClean="0"/>
              <a:t>sono </a:t>
            </a:r>
            <a:r>
              <a:rPr lang="it-IT" altLang="en-US" sz="2400" dirty="0"/>
              <a:t>le strutture più stabili e meno solubili del </a:t>
            </a:r>
            <a:r>
              <a:rPr lang="it-IT" altLang="en-US" sz="2400" dirty="0" smtClean="0"/>
              <a:t>citoscheletro</a:t>
            </a: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400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La </a:t>
            </a:r>
            <a:r>
              <a:rPr lang="it-IT" altLang="en-US" sz="2400" i="1" dirty="0">
                <a:solidFill>
                  <a:srgbClr val="FF3300"/>
                </a:solidFill>
              </a:rPr>
              <a:t>tipizzazione dei filamenti intermedi</a:t>
            </a:r>
            <a:r>
              <a:rPr lang="it-IT" altLang="en-US" sz="2400" dirty="0">
                <a:solidFill>
                  <a:srgbClr val="FF3300"/>
                </a:solidFill>
              </a:rPr>
              <a:t> </a:t>
            </a:r>
            <a:r>
              <a:rPr lang="it-IT" altLang="en-US" sz="2400" dirty="0"/>
              <a:t>serve anche come strumento diagnostico in medicina ed è particolarmente utile nella diagnosi dei tumori, in quanto le cellule tumorali mantengono i filamenti intermedi caratteristici del tessuto di origine, indipendentemente dalla localizzazione del tumore nel corpo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ppia parentesi graffa 1"/>
          <p:cNvSpPr/>
          <p:nvPr/>
        </p:nvSpPr>
        <p:spPr bwMode="auto">
          <a:xfrm>
            <a:off x="6413202" y="4038600"/>
            <a:ext cx="1905000" cy="1686895"/>
          </a:xfrm>
          <a:prstGeom prst="bracePai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173" name="Picture 5" descr="Risultati immagini per intermediate filaments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62516"/>
            <a:ext cx="5544139" cy="58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15000" y="462516"/>
            <a:ext cx="3429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smtClean="0"/>
              <a:t>Le </a:t>
            </a:r>
            <a:r>
              <a:rPr lang="it-IT" altLang="en-US" sz="2400" dirty="0"/>
              <a:t>proteine degli IF sono fibrose e sono caratterizzate da un </a:t>
            </a:r>
            <a:r>
              <a:rPr lang="it-IT" altLang="en-US" sz="2400" b="1" dirty="0">
                <a:solidFill>
                  <a:srgbClr val="FF0000"/>
                </a:solidFill>
              </a:rPr>
              <a:t>dominio centrale </a:t>
            </a:r>
            <a:r>
              <a:rPr lang="it-IT" altLang="en-US" sz="2400" dirty="0"/>
              <a:t>ad alfa elica, a bastoncello, e due </a:t>
            </a:r>
            <a:r>
              <a:rPr lang="it-IT" altLang="en-US" sz="2400" b="1" dirty="0">
                <a:solidFill>
                  <a:srgbClr val="FF33CC"/>
                </a:solidFill>
              </a:rPr>
              <a:t>estremità globulari</a:t>
            </a:r>
            <a:r>
              <a:rPr lang="it-IT" altLang="en-US" sz="24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en-US" sz="2400" dirty="0" smtClean="0"/>
              <a:t>Si </a:t>
            </a:r>
            <a:r>
              <a:rPr lang="it-IT" altLang="en-US" sz="2400" dirty="0"/>
              <a:t>assemblano in </a:t>
            </a:r>
            <a:r>
              <a:rPr lang="it-IT" altLang="en-US" sz="2400" dirty="0" smtClean="0"/>
              <a:t>	</a:t>
            </a:r>
            <a:r>
              <a:rPr lang="it-IT" altLang="en-US" sz="2400" b="1" dirty="0" smtClean="0"/>
              <a:t>dimeri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en-US" sz="2400" b="1" dirty="0" smtClean="0"/>
              <a:t>	tetrameri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en-US" sz="2400" b="1" dirty="0" smtClean="0"/>
              <a:t>	fasci</a:t>
            </a:r>
            <a:endParaRPr lang="it-I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469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114425"/>
            <a:ext cx="898366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3400" y="228600"/>
            <a:ext cx="82296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4000" i="1" dirty="0" smtClean="0">
                <a:solidFill>
                  <a:srgbClr val="FF3300"/>
                </a:solidFill>
              </a:rPr>
              <a:t>Cheratine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smtClean="0"/>
              <a:t>proteine </a:t>
            </a:r>
            <a:r>
              <a:rPr lang="it-IT" altLang="en-US" sz="2800" dirty="0"/>
              <a:t>che organizzano i </a:t>
            </a:r>
            <a:r>
              <a:rPr lang="ja-JP" altLang="it-IT" sz="2800" dirty="0"/>
              <a:t>“</a:t>
            </a:r>
            <a:r>
              <a:rPr lang="it-IT" altLang="ja-JP" sz="2800" dirty="0"/>
              <a:t>tonofilamenti</a:t>
            </a:r>
            <a:r>
              <a:rPr lang="ja-JP" altLang="it-IT" sz="2800" dirty="0"/>
              <a:t>”</a:t>
            </a:r>
            <a:r>
              <a:rPr lang="it-IT" altLang="ja-JP" sz="2800" dirty="0"/>
              <a:t> delle cellule epiteliali che ricoprono la superficie del corpo e le sue cavità.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marL="457200" indent="-457200" algn="just" eaLnBrk="1" hangingPunct="1">
              <a:spcBef>
                <a:spcPct val="0"/>
              </a:spcBef>
            </a:pPr>
            <a:r>
              <a:rPr lang="it-IT" altLang="en-US" sz="2800" dirty="0"/>
              <a:t>cheratine </a:t>
            </a:r>
            <a:r>
              <a:rPr lang="it-IT" altLang="en-US" sz="2800" u="sng" dirty="0" smtClean="0">
                <a:solidFill>
                  <a:srgbClr val="C00000"/>
                </a:solidFill>
              </a:rPr>
              <a:t>acide</a:t>
            </a:r>
            <a:endParaRPr lang="it-IT" altLang="en-US" sz="2800" dirty="0" smtClean="0"/>
          </a:p>
          <a:p>
            <a:pPr marL="457200" indent="-457200" algn="just" eaLnBrk="1" hangingPunct="1">
              <a:spcBef>
                <a:spcPct val="0"/>
              </a:spcBef>
            </a:pPr>
            <a:r>
              <a:rPr lang="it-IT" altLang="en-US" sz="2800" dirty="0" smtClean="0"/>
              <a:t>cheratine </a:t>
            </a:r>
            <a:r>
              <a:rPr lang="it-IT" altLang="en-US" sz="2800" u="sng" dirty="0" smtClean="0">
                <a:solidFill>
                  <a:srgbClr val="C00000"/>
                </a:solidFill>
              </a:rPr>
              <a:t>basiche</a:t>
            </a:r>
            <a:endParaRPr lang="it-IT" altLang="en-US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marL="457200" indent="-457200" algn="just" eaLnBrk="1" hangingPunct="1">
              <a:spcBef>
                <a:spcPct val="0"/>
              </a:spcBef>
            </a:pPr>
            <a:r>
              <a:rPr lang="it-IT" altLang="en-US" sz="2800" dirty="0"/>
              <a:t>cheratine </a:t>
            </a:r>
            <a:r>
              <a:rPr lang="it-IT" altLang="en-US" sz="2800" u="sng" dirty="0">
                <a:solidFill>
                  <a:srgbClr val="0070C0"/>
                </a:solidFill>
              </a:rPr>
              <a:t>soffici</a:t>
            </a:r>
            <a:r>
              <a:rPr lang="it-IT" altLang="en-US" sz="2800" dirty="0">
                <a:solidFill>
                  <a:srgbClr val="0070C0"/>
                </a:solidFill>
              </a:rPr>
              <a:t> </a:t>
            </a:r>
            <a:r>
              <a:rPr lang="it-IT" altLang="en-US" sz="2800" dirty="0"/>
              <a:t>(</a:t>
            </a:r>
            <a:r>
              <a:rPr lang="it-IT" altLang="en-US" sz="2800" dirty="0" smtClean="0"/>
              <a:t>pelle)</a:t>
            </a:r>
          </a:p>
          <a:p>
            <a:pPr marL="457200" indent="-457200" algn="just" eaLnBrk="1" hangingPunct="1">
              <a:spcBef>
                <a:spcPct val="0"/>
              </a:spcBef>
            </a:pPr>
            <a:r>
              <a:rPr lang="it-IT" altLang="en-US" sz="2800" dirty="0" smtClean="0"/>
              <a:t>cheratine </a:t>
            </a:r>
            <a:r>
              <a:rPr lang="it-IT" altLang="en-US" sz="2800" u="sng" dirty="0">
                <a:solidFill>
                  <a:srgbClr val="0070C0"/>
                </a:solidFill>
              </a:rPr>
              <a:t>dure</a:t>
            </a:r>
            <a:r>
              <a:rPr lang="it-IT" altLang="en-US" sz="2800" dirty="0">
                <a:solidFill>
                  <a:srgbClr val="0070C0"/>
                </a:solidFill>
              </a:rPr>
              <a:t> </a:t>
            </a:r>
            <a:r>
              <a:rPr lang="it-IT" altLang="en-US" sz="2800" dirty="0"/>
              <a:t>(peli, </a:t>
            </a:r>
            <a:r>
              <a:rPr lang="it-IT" altLang="en-US" sz="2800" dirty="0" smtClean="0"/>
              <a:t>unghie, corna)</a:t>
            </a:r>
          </a:p>
          <a:p>
            <a:pPr marL="1085850" lvl="1" indent="-342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en-US" sz="2400" dirty="0" smtClean="0"/>
              <a:t>alto contenuto di aa solforati (cisteina-metionina)</a:t>
            </a: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isultati immagini per sulfur brid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14287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Risultati immagini per sulfur brid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5871"/>
            <a:ext cx="4375150" cy="29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9200" y="381000"/>
            <a:ext cx="6949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Ponti disolfuro tra aminoacidi cisteina</a:t>
            </a:r>
          </a:p>
          <a:p>
            <a:pPr algn="ctr"/>
            <a:r>
              <a:rPr lang="it-IT" sz="3200" dirty="0" smtClean="0"/>
              <a:t>rinforzano la stabilità della struttura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4858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isultati immagini per immunofluorescence epidermis keratin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7773"/>
          <a:stretch/>
        </p:blipFill>
        <p:spPr bwMode="auto">
          <a:xfrm>
            <a:off x="4157071" y="2057400"/>
            <a:ext cx="4209852" cy="28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isultati immagini per skin keratin 10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skin keratin 10"/>
          <p:cNvSpPr>
            <a:spLocks noChangeAspect="1" noChangeArrowheads="1"/>
          </p:cNvSpPr>
          <p:nvPr/>
        </p:nvSpPr>
        <p:spPr bwMode="auto">
          <a:xfrm>
            <a:off x="2698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skin keratin 10"/>
          <p:cNvSpPr>
            <a:spLocks noChangeAspect="1" noChangeArrowheads="1"/>
          </p:cNvSpPr>
          <p:nvPr/>
        </p:nvSpPr>
        <p:spPr bwMode="auto">
          <a:xfrm>
            <a:off x="4222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Picture 7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1"/>
          <a:stretch>
            <a:fillRect/>
          </a:stretch>
        </p:blipFill>
        <p:spPr bwMode="auto">
          <a:xfrm>
            <a:off x="914400" y="2057400"/>
            <a:ext cx="2286000" cy="27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992382" y="381000"/>
            <a:ext cx="7402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Cheratine dello strato corneo della pelle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66104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ile:Hierarchical structure of hair in the cortex and cutic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55328"/>
          <a:stretch/>
        </p:blipFill>
        <p:spPr bwMode="auto">
          <a:xfrm>
            <a:off x="693375" y="609600"/>
            <a:ext cx="7741483" cy="16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24" y="2590800"/>
            <a:ext cx="5927834" cy="39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28600" y="3124200"/>
            <a:ext cx="2217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Cheratine dure del pelo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40135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Cheratina</a:t>
            </a:r>
            <a:endParaRPr lang="it-IT" dirty="0"/>
          </a:p>
        </p:txBody>
      </p:sp>
      <p:pic>
        <p:nvPicPr>
          <p:cNvPr id="82946" name="Picture 2" descr="Risultati immagini per keratin antibo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12742" b="10191"/>
          <a:stretch/>
        </p:blipFill>
        <p:spPr bwMode="auto">
          <a:xfrm>
            <a:off x="1164069" y="349470"/>
            <a:ext cx="6815862" cy="61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081597" y="407510"/>
            <a:ext cx="492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Cytok</a:t>
            </a:r>
            <a:r>
              <a:rPr lang="fi-FI" sz="2400" dirty="0" smtClean="0">
                <a:solidFill>
                  <a:schemeClr val="bg1"/>
                </a:solidFill>
              </a:rPr>
              <a:t>eratin</a:t>
            </a:r>
            <a:r>
              <a:rPr lang="fi-FI" sz="2400" dirty="0" smtClean="0">
                <a:solidFill>
                  <a:schemeClr val="bg1"/>
                </a:solidFill>
              </a:rPr>
              <a:t>, type II cytoskeletal 6C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55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667000" y="1828800"/>
            <a:ext cx="5921375" cy="4595469"/>
            <a:chOff x="2512456" y="1524000"/>
            <a:chExt cx="5921375" cy="4595469"/>
          </a:xfrm>
        </p:grpSpPr>
        <p:pic>
          <p:nvPicPr>
            <p:cNvPr id="3" name="Picture 4" descr="Risultati immagini per vimentin stain fluorescen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8" t="23421" b="27647"/>
            <a:stretch>
              <a:fillRect/>
            </a:stretch>
          </p:blipFill>
          <p:spPr bwMode="auto">
            <a:xfrm>
              <a:off x="2512456" y="1524000"/>
              <a:ext cx="5921375" cy="4595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2537265" y="1524000"/>
              <a:ext cx="14173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altLang="en-US" sz="2400" dirty="0" err="1" smtClean="0">
                  <a:solidFill>
                    <a:srgbClr val="66FF33"/>
                  </a:solidFill>
                </a:rPr>
                <a:t>vimentin</a:t>
              </a:r>
              <a:r>
                <a:rPr lang="it-IT" altLang="en-US" sz="2400" dirty="0" smtClean="0">
                  <a:solidFill>
                    <a:srgbClr val="66FF33"/>
                  </a:solidFill>
                </a:rPr>
                <a:t> </a:t>
              </a:r>
              <a:endParaRPr lang="it-IT" sz="2000" dirty="0">
                <a:solidFill>
                  <a:srgbClr val="66FF33"/>
                </a:solidFill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04800" y="237775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3200" dirty="0"/>
              <a:t>La </a:t>
            </a:r>
            <a:r>
              <a:rPr lang="it-IT" altLang="en-US" sz="3200" i="1" dirty="0" err="1">
                <a:solidFill>
                  <a:srgbClr val="FF3300"/>
                </a:solidFill>
              </a:rPr>
              <a:t>vimentina</a:t>
            </a:r>
            <a:r>
              <a:rPr lang="it-IT" altLang="en-US" sz="3200" dirty="0"/>
              <a:t> è localizzata nei tessuti </a:t>
            </a:r>
            <a:r>
              <a:rPr lang="it-IT" altLang="en-US" sz="3200" dirty="0">
                <a:solidFill>
                  <a:srgbClr val="00B0F0"/>
                </a:solidFill>
              </a:rPr>
              <a:t>connettivi</a:t>
            </a:r>
            <a:r>
              <a:rPr lang="it-IT" altLang="en-US" sz="3200" dirty="0"/>
              <a:t> ed in altre tipi cellulari di origine non epiteliale;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8600" y="2209800"/>
            <a:ext cx="22076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Fibroblasti</a:t>
            </a:r>
          </a:p>
          <a:p>
            <a:r>
              <a:rPr lang="it-IT" sz="2400" dirty="0" smtClean="0"/>
              <a:t>Cartilagine</a:t>
            </a:r>
          </a:p>
          <a:p>
            <a:r>
              <a:rPr lang="it-IT" sz="2400" dirty="0" smtClean="0"/>
              <a:t>Osso</a:t>
            </a:r>
          </a:p>
          <a:p>
            <a:r>
              <a:rPr lang="it-IT" sz="2400" dirty="0" smtClean="0"/>
              <a:t>Denti</a:t>
            </a:r>
          </a:p>
          <a:p>
            <a:r>
              <a:rPr lang="it-IT" sz="2400" dirty="0" smtClean="0"/>
              <a:t>Globuli bianchi</a:t>
            </a:r>
          </a:p>
          <a:p>
            <a:r>
              <a:rPr lang="it-IT" sz="2400" dirty="0" err="1" smtClean="0"/>
              <a:t>Adipociti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9901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isultati immagini per desmin stain fluoresc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12505" r="47531" b="54150"/>
          <a:stretch>
            <a:fillRect/>
          </a:stretch>
        </p:blipFill>
        <p:spPr bwMode="auto">
          <a:xfrm>
            <a:off x="1676400" y="2362200"/>
            <a:ext cx="5823833" cy="276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273615" y="457200"/>
            <a:ext cx="6629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4000" dirty="0"/>
              <a:t>La </a:t>
            </a:r>
            <a:r>
              <a:rPr lang="it-IT" altLang="en-US" sz="4000" i="1" dirty="0" err="1">
                <a:solidFill>
                  <a:srgbClr val="FF3300"/>
                </a:solidFill>
              </a:rPr>
              <a:t>desmina</a:t>
            </a:r>
            <a:r>
              <a:rPr lang="it-IT" altLang="en-US" sz="4000" dirty="0"/>
              <a:t> si trova nelle cellule </a:t>
            </a:r>
            <a:r>
              <a:rPr lang="it-IT" altLang="en-US" sz="4000" dirty="0">
                <a:solidFill>
                  <a:srgbClr val="00B0F0"/>
                </a:solidFill>
              </a:rPr>
              <a:t>muscolari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8447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0000"/>
                </a:solidFill>
                <a:cs typeface="+mj-cs"/>
              </a:rPr>
              <a:t>Funzioni</a:t>
            </a:r>
            <a:r>
              <a:rPr lang="en-US" dirty="0" smtClean="0">
                <a:solidFill>
                  <a:srgbClr val="FF0000"/>
                </a:solidFill>
                <a:cs typeface="+mj-cs"/>
              </a:rPr>
              <a:t> del </a:t>
            </a:r>
            <a:r>
              <a:rPr lang="en-US" dirty="0" err="1" smtClean="0">
                <a:solidFill>
                  <a:srgbClr val="FF0000"/>
                </a:solidFill>
                <a:cs typeface="+mj-cs"/>
              </a:rPr>
              <a:t>citoscheletro</a:t>
            </a:r>
            <a:endParaRPr lang="en-US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075" name="CasellaDiTesto 1"/>
          <p:cNvSpPr txBox="1">
            <a:spLocks noChangeArrowheads="1"/>
          </p:cNvSpPr>
          <p:nvPr/>
        </p:nvSpPr>
        <p:spPr bwMode="auto">
          <a:xfrm>
            <a:off x="1295400" y="2133600"/>
            <a:ext cx="6500497" cy="32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sz="2800" dirty="0"/>
              <a:t>Mantenimento della forma della cellula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sz="2800" dirty="0"/>
              <a:t>Locomozione cellulare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sz="2800" dirty="0"/>
              <a:t>Movimento di vescicole e organelli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sz="2800" dirty="0"/>
              <a:t>Divisione cellulare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altLang="it-IT" sz="2800" dirty="0" smtClean="0"/>
              <a:t>Contrazione muscolare</a:t>
            </a:r>
            <a:endParaRPr lang="it-IT" alt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GFAP  antibody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GFAP  antibody"/>
          <p:cNvSpPr>
            <a:spLocks noChangeAspect="1" noChangeArrowheads="1"/>
          </p:cNvSpPr>
          <p:nvPr/>
        </p:nvSpPr>
        <p:spPr bwMode="auto">
          <a:xfrm>
            <a:off x="2698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20" y="1982246"/>
            <a:ext cx="52993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943600" y="5334000"/>
            <a:ext cx="1107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2400" b="1" i="1" dirty="0" smtClean="0">
                <a:solidFill>
                  <a:srgbClr val="FF0000"/>
                </a:solidFill>
              </a:rPr>
              <a:t>GFAP</a:t>
            </a:r>
            <a:r>
              <a:rPr lang="it-IT" altLang="en-US" sz="2400" b="1" dirty="0" smtClean="0">
                <a:solidFill>
                  <a:srgbClr val="FF0000"/>
                </a:solidFill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286462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/>
              <a:t>Glial</a:t>
            </a:r>
            <a:r>
              <a:rPr lang="it-IT" sz="3200" dirty="0" smtClean="0"/>
              <a:t> </a:t>
            </a:r>
            <a:r>
              <a:rPr lang="it-IT" sz="3200" dirty="0" err="1" smtClean="0"/>
              <a:t>Fibrillary</a:t>
            </a:r>
            <a:r>
              <a:rPr lang="it-IT" sz="3200" dirty="0" smtClean="0"/>
              <a:t> </a:t>
            </a:r>
            <a:r>
              <a:rPr lang="it-IT" sz="3200" dirty="0" err="1" smtClean="0"/>
              <a:t>Acidic</a:t>
            </a:r>
            <a:r>
              <a:rPr lang="it-IT" sz="3200" dirty="0" smtClean="0"/>
              <a:t> </a:t>
            </a:r>
            <a:r>
              <a:rPr lang="it-IT" sz="3200" dirty="0" err="1" smtClean="0"/>
              <a:t>Protein</a:t>
            </a:r>
            <a:r>
              <a:rPr lang="it-IT" sz="3200" dirty="0" smtClean="0"/>
              <a:t> (</a:t>
            </a:r>
            <a:r>
              <a:rPr lang="it-IT" sz="3200" dirty="0" smtClean="0">
                <a:solidFill>
                  <a:srgbClr val="FF0000"/>
                </a:solidFill>
              </a:rPr>
              <a:t>GFAP</a:t>
            </a:r>
            <a:r>
              <a:rPr lang="it-IT" sz="3200" dirty="0" smtClean="0"/>
              <a:t>) conferisce al tessuto nervoso resistenza agli stress meccanici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841923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Times New Roman" pitchFamily="18" charset="0"/>
              </a:rPr>
              <a:t>I </a:t>
            </a:r>
            <a:r>
              <a:rPr lang="it-IT" altLang="it-IT" i="1" dirty="0" smtClean="0">
                <a:solidFill>
                  <a:srgbClr val="FF3300"/>
                </a:solidFill>
                <a:cs typeface="Times New Roman" pitchFamily="18" charset="0"/>
              </a:rPr>
              <a:t>neurofilamenti</a:t>
            </a:r>
            <a:r>
              <a:rPr lang="it-IT" altLang="it-IT" dirty="0" smtClean="0">
                <a:cs typeface="Times New Roman" pitchFamily="18" charset="0"/>
              </a:rPr>
              <a:t> si trovano nelle </a:t>
            </a:r>
            <a:r>
              <a:rPr lang="it-IT" altLang="it-IT" dirty="0">
                <a:cs typeface="Times New Roman" pitchFamily="18" charset="0"/>
              </a:rPr>
              <a:t>cellule </a:t>
            </a:r>
            <a:r>
              <a:rPr lang="it-IT" altLang="it-IT" dirty="0" smtClean="0">
                <a:cs typeface="Times New Roman" pitchFamily="18" charset="0"/>
              </a:rPr>
              <a:t>nervose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Times New Roman" pitchFamily="18" charset="0"/>
              </a:rPr>
              <a:t>Danno struttura ai prolungamenti dei neuroni</a:t>
            </a:r>
            <a:endParaRPr lang="it-IT" altLang="it-IT" dirty="0">
              <a:cs typeface="Times New Roman" pitchFamily="18" charset="0"/>
            </a:endParaRPr>
          </a:p>
        </p:txBody>
      </p:sp>
      <p:pic>
        <p:nvPicPr>
          <p:cNvPr id="11267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4724400" cy="371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10633" y="3200400"/>
            <a:ext cx="91333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 smtClean="0"/>
              <a:t>Le </a:t>
            </a:r>
            <a:r>
              <a:rPr lang="it-IT" altLang="en-US" i="1" dirty="0" err="1" smtClean="0">
                <a:solidFill>
                  <a:srgbClr val="FF3300"/>
                </a:solidFill>
              </a:rPr>
              <a:t>lamìne</a:t>
            </a:r>
            <a:r>
              <a:rPr lang="it-IT" altLang="en-US" dirty="0"/>
              <a:t> </a:t>
            </a:r>
            <a:r>
              <a:rPr lang="it-IT" altLang="en-US" dirty="0" smtClean="0"/>
              <a:t>formano </a:t>
            </a:r>
            <a:r>
              <a:rPr lang="it-IT" altLang="en-US" dirty="0"/>
              <a:t>una rete filamentosa lungo la faccia interna della membrana nucleare di tutte le cellule eucariote (</a:t>
            </a:r>
            <a:r>
              <a:rPr lang="it-IT" altLang="en-US" dirty="0" err="1"/>
              <a:t>làmina</a:t>
            </a:r>
            <a:r>
              <a:rPr lang="it-IT" altLang="en-US" dirty="0"/>
              <a:t> nucleare). 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3"/>
          <a:stretch>
            <a:fillRect/>
          </a:stretch>
        </p:blipFill>
        <p:spPr bwMode="auto">
          <a:xfrm>
            <a:off x="10633" y="721253"/>
            <a:ext cx="4333753" cy="214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Risultati immagini per lamin sta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35942" r="11800" b="28117"/>
          <a:stretch>
            <a:fillRect/>
          </a:stretch>
        </p:blipFill>
        <p:spPr bwMode="auto">
          <a:xfrm>
            <a:off x="4312487" y="795496"/>
            <a:ext cx="4793394" cy="201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748515" y="406871"/>
            <a:ext cx="7360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00B0F0"/>
                </a:solidFill>
              </a:rPr>
              <a:t>DAPI</a:t>
            </a:r>
          </a:p>
        </p:txBody>
      </p:sp>
      <p:sp>
        <p:nvSpPr>
          <p:cNvPr id="12294" name="CasellaDiTesto 9"/>
          <p:cNvSpPr txBox="1">
            <a:spLocks noChangeArrowheads="1"/>
          </p:cNvSpPr>
          <p:nvPr/>
        </p:nvSpPr>
        <p:spPr bwMode="auto">
          <a:xfrm>
            <a:off x="475885" y="360075"/>
            <a:ext cx="1244107" cy="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sz="1800" b="1" dirty="0">
                <a:solidFill>
                  <a:srgbClr val="00B050"/>
                </a:solidFill>
              </a:rPr>
              <a:t>Lamina</a:t>
            </a:r>
          </a:p>
        </p:txBody>
      </p:sp>
      <p:sp>
        <p:nvSpPr>
          <p:cNvPr id="12295" name="CasellaDiTesto 10"/>
          <p:cNvSpPr txBox="1">
            <a:spLocks noChangeArrowheads="1"/>
          </p:cNvSpPr>
          <p:nvPr/>
        </p:nvSpPr>
        <p:spPr bwMode="auto">
          <a:xfrm>
            <a:off x="6318042" y="360075"/>
            <a:ext cx="922633" cy="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sz="1800" b="1" dirty="0">
                <a:solidFill>
                  <a:srgbClr val="0070C0"/>
                </a:solidFill>
              </a:rPr>
              <a:t>DAPI</a:t>
            </a:r>
          </a:p>
        </p:txBody>
      </p:sp>
      <p:sp>
        <p:nvSpPr>
          <p:cNvPr id="12296" name="CasellaDiTesto 11"/>
          <p:cNvSpPr txBox="1">
            <a:spLocks noChangeArrowheads="1"/>
          </p:cNvSpPr>
          <p:nvPr/>
        </p:nvSpPr>
        <p:spPr bwMode="auto">
          <a:xfrm>
            <a:off x="4828202" y="360075"/>
            <a:ext cx="1244107" cy="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sz="1800" b="1" dirty="0">
                <a:solidFill>
                  <a:srgbClr val="35DE00"/>
                </a:solidFill>
              </a:rPr>
              <a:t>Lamina</a:t>
            </a:r>
          </a:p>
        </p:txBody>
      </p:sp>
      <p:sp>
        <p:nvSpPr>
          <p:cNvPr id="12297" name="CasellaDiTesto 13"/>
          <p:cNvSpPr txBox="1">
            <a:spLocks noChangeArrowheads="1"/>
          </p:cNvSpPr>
          <p:nvPr/>
        </p:nvSpPr>
        <p:spPr bwMode="auto">
          <a:xfrm>
            <a:off x="7655327" y="360075"/>
            <a:ext cx="1115517" cy="4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sz="1800" b="1">
                <a:solidFill>
                  <a:srgbClr val="FF0000"/>
                </a:solidFill>
              </a:rPr>
              <a:t>Actina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72382" y="533400"/>
            <a:ext cx="5399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solidFill>
                  <a:srgbClr val="00B050"/>
                </a:solidFill>
              </a:rPr>
              <a:t>Microfilamenti</a:t>
            </a:r>
            <a:endParaRPr lang="it-IT" sz="60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752600"/>
            <a:ext cx="52387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99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26276"/>
            <a:ext cx="9144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dirty="0" smtClean="0"/>
              <a:t>I </a:t>
            </a:r>
            <a:r>
              <a:rPr lang="it-IT" altLang="en-US" b="1" dirty="0" smtClean="0">
                <a:solidFill>
                  <a:schemeClr val="accent2"/>
                </a:solidFill>
              </a:rPr>
              <a:t>microfilamenti</a:t>
            </a:r>
            <a:r>
              <a:rPr lang="it-IT" altLang="en-US" dirty="0" smtClean="0">
                <a:solidFill>
                  <a:schemeClr val="accent2"/>
                </a:solidFill>
              </a:rPr>
              <a:t> </a:t>
            </a:r>
            <a:r>
              <a:rPr lang="it-IT" altLang="en-US" dirty="0" smtClean="0"/>
              <a:t>sono costituiti da </a:t>
            </a:r>
            <a:r>
              <a:rPr lang="it-IT" altLang="en-US" b="1" dirty="0" smtClean="0">
                <a:solidFill>
                  <a:srgbClr val="C00000"/>
                </a:solidFill>
              </a:rPr>
              <a:t>actina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smtClean="0"/>
              <a:t>L’</a:t>
            </a:r>
            <a:r>
              <a:rPr lang="it-IT" altLang="ja-JP" sz="2400" dirty="0" smtClean="0"/>
              <a:t>actina </a:t>
            </a:r>
            <a:r>
              <a:rPr lang="it-IT" altLang="ja-JP" sz="2400" dirty="0"/>
              <a:t>è presente in tutte le cellule </a:t>
            </a:r>
            <a:r>
              <a:rPr lang="it-IT" altLang="ja-JP" sz="2400" dirty="0" smtClean="0"/>
              <a:t>eucariotiche, è una delle proteine più abbondanti</a:t>
            </a:r>
            <a:endParaRPr lang="it-IT" altLang="ja-JP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smtClean="0"/>
              <a:t>Le </a:t>
            </a:r>
            <a:r>
              <a:rPr lang="it-IT" altLang="en-US" sz="2400" dirty="0"/>
              <a:t>singole molecole di actina si chiamano </a:t>
            </a:r>
            <a:r>
              <a:rPr lang="it-IT" altLang="en-US" sz="2400" b="1" dirty="0">
                <a:solidFill>
                  <a:srgbClr val="FF0000"/>
                </a:solidFill>
              </a:rPr>
              <a:t>actina G</a:t>
            </a:r>
            <a:r>
              <a:rPr lang="it-IT" altLang="en-US" sz="2400" dirty="0"/>
              <a:t> </a:t>
            </a:r>
            <a:r>
              <a:rPr lang="it-IT" altLang="en-US" sz="2400" dirty="0" smtClean="0"/>
              <a:t>(</a:t>
            </a:r>
            <a:r>
              <a:rPr lang="it-IT" altLang="en-US" sz="2400" i="1" u="sng" dirty="0" smtClean="0"/>
              <a:t>globulare</a:t>
            </a:r>
            <a:r>
              <a:rPr lang="it-IT" altLang="en-US" sz="2400" dirty="0"/>
              <a:t>). </a:t>
            </a:r>
            <a:endParaRPr lang="it-IT" altLang="en-US" sz="2400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smtClean="0"/>
              <a:t>Le </a:t>
            </a:r>
            <a:r>
              <a:rPr lang="it-IT" altLang="en-US" sz="2400" dirty="0"/>
              <a:t>molecole di actina G polimerizzano a formare </a:t>
            </a:r>
            <a:r>
              <a:rPr lang="it-IT" altLang="en-US" sz="2400" dirty="0" smtClean="0"/>
              <a:t>microfilamenti di </a:t>
            </a:r>
            <a:r>
              <a:rPr lang="it-IT" altLang="en-US" sz="2400" b="1" dirty="0" smtClean="0">
                <a:solidFill>
                  <a:srgbClr val="FF0000"/>
                </a:solidFill>
              </a:rPr>
              <a:t>actina </a:t>
            </a:r>
            <a:r>
              <a:rPr lang="it-IT" altLang="en-US" sz="2400" b="1" dirty="0">
                <a:solidFill>
                  <a:srgbClr val="FF0000"/>
                </a:solidFill>
              </a:rPr>
              <a:t>F</a:t>
            </a:r>
            <a:r>
              <a:rPr lang="it-IT" altLang="en-US" sz="2400" dirty="0"/>
              <a:t> (</a:t>
            </a:r>
            <a:r>
              <a:rPr lang="it-IT" altLang="en-US" sz="2400" i="1" u="sng" dirty="0"/>
              <a:t>filamentosa</a:t>
            </a:r>
            <a:r>
              <a:rPr lang="it-IT" altLang="en-US" sz="2400" dirty="0" smtClean="0"/>
              <a:t>)</a:t>
            </a:r>
            <a:endParaRPr lang="it-IT" altLang="en-US" sz="2400" dirty="0"/>
          </a:p>
        </p:txBody>
      </p:sp>
      <p:pic>
        <p:nvPicPr>
          <p:cNvPr id="14339" name="Picture 4" descr="Immagine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/>
          <a:stretch/>
        </p:blipFill>
        <p:spPr bwMode="auto">
          <a:xfrm>
            <a:off x="1524000" y="3030582"/>
            <a:ext cx="5486400" cy="342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183997" y="5904875"/>
            <a:ext cx="547043" cy="78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3600" b="1" i="1" dirty="0">
                <a:solidFill>
                  <a:srgbClr val="FF0000"/>
                </a:solidFill>
              </a:rPr>
              <a:t>+</a:t>
            </a:r>
            <a:endParaRPr lang="it-IT" sz="3600" dirty="0"/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6223223" y="6045855"/>
            <a:ext cx="430419" cy="41562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6252151" y="2589031"/>
            <a:ext cx="457035" cy="783417"/>
            <a:chOff x="7697963" y="3638485"/>
            <a:chExt cx="379276" cy="646331"/>
          </a:xfrm>
        </p:grpSpPr>
        <p:sp>
          <p:nvSpPr>
            <p:cNvPr id="8" name="Rettangolo 7"/>
            <p:cNvSpPr/>
            <p:nvPr/>
          </p:nvSpPr>
          <p:spPr>
            <a:xfrm>
              <a:off x="7738685" y="3638485"/>
              <a:ext cx="3385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altLang="en-US" sz="3600" b="1" i="1" dirty="0" smtClean="0">
                  <a:solidFill>
                    <a:srgbClr val="FF0000"/>
                  </a:solidFill>
                </a:rPr>
                <a:t>-</a:t>
              </a:r>
              <a:endParaRPr lang="it-IT" sz="3600" dirty="0"/>
            </a:p>
          </p:txBody>
        </p:sp>
        <p:sp>
          <p:nvSpPr>
            <p:cNvPr id="9" name="Rettangolo arrotondato 8"/>
            <p:cNvSpPr/>
            <p:nvPr/>
          </p:nvSpPr>
          <p:spPr bwMode="auto">
            <a:xfrm>
              <a:off x="7697963" y="3782973"/>
              <a:ext cx="357188" cy="342900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33400" y="215205"/>
            <a:ext cx="8153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I filamenti di actina sono polari, con </a:t>
            </a:r>
            <a:r>
              <a:rPr lang="it-IT" altLang="en-US" sz="2800" dirty="0" smtClean="0"/>
              <a:t>un’</a:t>
            </a:r>
            <a:r>
              <a:rPr lang="it-IT" altLang="ja-JP" sz="2800" dirty="0" smtClean="0"/>
              <a:t>estremità </a:t>
            </a:r>
            <a:r>
              <a:rPr lang="it-IT" altLang="ja-JP" sz="2800" b="1" dirty="0">
                <a:solidFill>
                  <a:srgbClr val="FF0000"/>
                </a:solidFill>
              </a:rPr>
              <a:t>positiva (+) </a:t>
            </a:r>
            <a:r>
              <a:rPr lang="it-IT" altLang="ja-JP" sz="2800" dirty="0"/>
              <a:t>a crescita veloce ed una </a:t>
            </a:r>
            <a:r>
              <a:rPr lang="it-IT" altLang="ja-JP" sz="2800" b="1" dirty="0"/>
              <a:t>negativa </a:t>
            </a:r>
            <a:r>
              <a:rPr lang="it-IT" altLang="ja-JP" sz="2800" b="1" dirty="0" smtClean="0"/>
              <a:t>(-)</a:t>
            </a:r>
            <a:r>
              <a:rPr lang="it-IT" altLang="ja-JP" sz="2800" dirty="0" smtClean="0"/>
              <a:t> </a:t>
            </a:r>
            <a:r>
              <a:rPr lang="it-IT" altLang="ja-JP" sz="2800" dirty="0" smtClean="0"/>
              <a:t>dove </a:t>
            </a:r>
            <a:r>
              <a:rPr lang="it-IT" altLang="ja-JP" sz="2800" dirty="0"/>
              <a:t>p</a:t>
            </a:r>
            <a:r>
              <a:rPr lang="it-IT" altLang="ja-JP" sz="2800" dirty="0" smtClean="0"/>
              <a:t>revale la depolimerizzazione.</a:t>
            </a:r>
            <a:endParaRPr lang="it-IT" altLang="en-US" sz="2800" dirty="0"/>
          </a:p>
        </p:txBody>
      </p:sp>
      <p:pic>
        <p:nvPicPr>
          <p:cNvPr id="15363" name="Picture 3" descr="Immagin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59618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" y="48768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it-IT" altLang="en-US" sz="2400" dirty="0"/>
              <a:t>La </a:t>
            </a:r>
            <a:r>
              <a:rPr lang="it-IT" altLang="en-US" sz="2400" dirty="0">
                <a:solidFill>
                  <a:srgbClr val="C00000"/>
                </a:solidFill>
              </a:rPr>
              <a:t>polimerizzazione</a:t>
            </a:r>
            <a:r>
              <a:rPr lang="it-IT" altLang="en-US" sz="2400" dirty="0"/>
              <a:t> </a:t>
            </a:r>
            <a:r>
              <a:rPr lang="it-IT" altLang="en-US" sz="2400" dirty="0" smtClean="0"/>
              <a:t>dell’</a:t>
            </a:r>
            <a:r>
              <a:rPr lang="it-IT" altLang="ja-JP" sz="2400" dirty="0" smtClean="0"/>
              <a:t>actina </a:t>
            </a:r>
            <a:r>
              <a:rPr lang="it-IT" altLang="ja-JP" sz="2400" dirty="0"/>
              <a:t>richiede Mg</a:t>
            </a:r>
            <a:r>
              <a:rPr lang="it-IT" altLang="ja-JP" sz="2400" baseline="30000" dirty="0"/>
              <a:t>2+</a:t>
            </a:r>
            <a:r>
              <a:rPr lang="it-IT" altLang="ja-JP" sz="2400" dirty="0"/>
              <a:t>, K</a:t>
            </a:r>
            <a:r>
              <a:rPr lang="it-IT" altLang="ja-JP" sz="2400" baseline="30000" dirty="0"/>
              <a:t>+</a:t>
            </a:r>
            <a:r>
              <a:rPr lang="it-IT" altLang="ja-JP" sz="2400" dirty="0"/>
              <a:t> ed </a:t>
            </a:r>
            <a:r>
              <a:rPr lang="it-IT" altLang="ja-JP" sz="2400" dirty="0">
                <a:solidFill>
                  <a:srgbClr val="C00000"/>
                </a:solidFill>
              </a:rPr>
              <a:t>ATP</a:t>
            </a:r>
            <a:r>
              <a:rPr lang="it-IT" altLang="ja-JP" sz="2400" dirty="0"/>
              <a:t>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altLang="en-US" sz="2400" dirty="0" smtClean="0"/>
              <a:t>Dopo </a:t>
            </a:r>
            <a:r>
              <a:rPr lang="it-IT" altLang="en-US" sz="2400" dirty="0"/>
              <a:t>la polimerizzazione, </a:t>
            </a:r>
            <a:r>
              <a:rPr lang="it-IT" altLang="en-US" sz="2400" dirty="0" smtClean="0">
                <a:solidFill>
                  <a:srgbClr val="C00000"/>
                </a:solidFill>
              </a:rPr>
              <a:t>l’</a:t>
            </a:r>
            <a:r>
              <a:rPr lang="it-IT" altLang="ja-JP" sz="2400" dirty="0" smtClean="0">
                <a:solidFill>
                  <a:srgbClr val="C00000"/>
                </a:solidFill>
              </a:rPr>
              <a:t>ATP </a:t>
            </a:r>
            <a:r>
              <a:rPr lang="it-IT" altLang="ja-JP" sz="2400" dirty="0">
                <a:solidFill>
                  <a:srgbClr val="C00000"/>
                </a:solidFill>
              </a:rPr>
              <a:t>si idrolizza ad ADP</a:t>
            </a:r>
            <a:r>
              <a:rPr lang="it-IT" altLang="ja-JP" sz="2400" dirty="0"/>
              <a:t>, che resta intrappolato nel polimero.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it-IT" altLang="en-US" sz="2400" dirty="0" smtClean="0"/>
              <a:t>L’</a:t>
            </a:r>
            <a:r>
              <a:rPr lang="it-IT" altLang="ja-JP" sz="2400" dirty="0" smtClean="0"/>
              <a:t>estremità </a:t>
            </a:r>
            <a:r>
              <a:rPr lang="it-IT" altLang="ja-JP" sz="2400" dirty="0"/>
              <a:t>con ADP depolimerizza più rapidamente</a:t>
            </a:r>
            <a:r>
              <a:rPr lang="it-IT" altLang="ja-JP" sz="2400" dirty="0" smtClean="0"/>
              <a:t>.</a:t>
            </a:r>
            <a:endParaRPr lang="it-IT" altLang="ja-JP" sz="2400" dirty="0"/>
          </a:p>
        </p:txBody>
      </p:sp>
      <p:sp>
        <p:nvSpPr>
          <p:cNvPr id="5" name="Rettangolo 4"/>
          <p:cNvSpPr/>
          <p:nvPr/>
        </p:nvSpPr>
        <p:spPr>
          <a:xfrm>
            <a:off x="433388" y="1935377"/>
            <a:ext cx="547043" cy="78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3600" b="1" i="1" dirty="0">
                <a:solidFill>
                  <a:srgbClr val="FF0000"/>
                </a:solidFill>
              </a:rPr>
              <a:t>+</a:t>
            </a:r>
            <a:endParaRPr lang="it-IT" sz="3600" dirty="0"/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472614" y="2076357"/>
            <a:ext cx="430419" cy="41562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181600" y="1935377"/>
            <a:ext cx="457035" cy="783417"/>
            <a:chOff x="7697963" y="3638485"/>
            <a:chExt cx="379276" cy="646331"/>
          </a:xfrm>
        </p:grpSpPr>
        <p:sp>
          <p:nvSpPr>
            <p:cNvPr id="8" name="Rettangolo 7"/>
            <p:cNvSpPr/>
            <p:nvPr/>
          </p:nvSpPr>
          <p:spPr>
            <a:xfrm>
              <a:off x="7738685" y="3638485"/>
              <a:ext cx="33855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altLang="en-US" sz="3600" b="1" i="1" dirty="0" smtClean="0">
                  <a:solidFill>
                    <a:srgbClr val="FF0000"/>
                  </a:solidFill>
                </a:rPr>
                <a:t>-</a:t>
              </a:r>
              <a:endParaRPr lang="it-IT" sz="3600" dirty="0"/>
            </a:p>
          </p:txBody>
        </p:sp>
        <p:sp>
          <p:nvSpPr>
            <p:cNvPr id="9" name="Rettangolo arrotondato 8"/>
            <p:cNvSpPr/>
            <p:nvPr/>
          </p:nvSpPr>
          <p:spPr bwMode="auto">
            <a:xfrm>
              <a:off x="7697963" y="3782973"/>
              <a:ext cx="357188" cy="342900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43400" y="110192"/>
            <a:ext cx="4442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ATP</a:t>
            </a:r>
            <a:endParaRPr lang="it-IT" sz="40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it-IT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Adenosin-trifosfato</a:t>
            </a:r>
            <a:endParaRPr lang="it-IT" sz="3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77444" y="740457"/>
            <a:ext cx="3342018" cy="2088232"/>
            <a:chOff x="4896615" y="980728"/>
            <a:chExt cx="3342018" cy="2088232"/>
          </a:xfrm>
        </p:grpSpPr>
        <p:sp>
          <p:nvSpPr>
            <p:cNvPr id="3" name="Esagono 2"/>
            <p:cNvSpPr/>
            <p:nvPr/>
          </p:nvSpPr>
          <p:spPr>
            <a:xfrm>
              <a:off x="7020272" y="2204864"/>
              <a:ext cx="1062207" cy="864096"/>
            </a:xfrm>
            <a:prstGeom prst="hexagon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200" dirty="0" smtClean="0"/>
                <a:t>Ribosio</a:t>
              </a:r>
              <a:endParaRPr lang="it-IT" dirty="0"/>
            </a:p>
          </p:txBody>
        </p:sp>
        <p:sp>
          <p:nvSpPr>
            <p:cNvPr id="6" name="Rettangolo con angoli ritagliati in diagonale 5"/>
            <p:cNvSpPr/>
            <p:nvPr/>
          </p:nvSpPr>
          <p:spPr>
            <a:xfrm>
              <a:off x="7236296" y="980728"/>
              <a:ext cx="1002337" cy="576064"/>
            </a:xfrm>
            <a:prstGeom prst="snip2DiagRect">
              <a:avLst/>
            </a:prstGeom>
            <a:solidFill>
              <a:srgbClr val="F2EDC4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Adenina</a:t>
              </a:r>
              <a:endParaRPr lang="it-IT" sz="1400" dirty="0"/>
            </a:p>
          </p:txBody>
        </p:sp>
        <p:cxnSp>
          <p:nvCxnSpPr>
            <p:cNvPr id="8" name="Connettore diritto 7"/>
            <p:cNvCxnSpPr>
              <a:stCxn id="3" idx="5"/>
              <a:endCxn id="6" idx="1"/>
            </p:cNvCxnSpPr>
            <p:nvPr/>
          </p:nvCxnSpPr>
          <p:spPr>
            <a:xfrm flipV="1">
              <a:off x="7806585" y="1556792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o 13"/>
            <p:cNvGrpSpPr/>
            <p:nvPr/>
          </p:nvGrpSpPr>
          <p:grpSpPr>
            <a:xfrm>
              <a:off x="4896615" y="1844824"/>
              <a:ext cx="1961157" cy="648072"/>
              <a:chOff x="4326326" y="2384303"/>
              <a:chExt cx="1961157" cy="648072"/>
            </a:xfrm>
          </p:grpSpPr>
          <p:sp>
            <p:nvSpPr>
              <p:cNvPr id="9" name="Ovale 8"/>
              <p:cNvSpPr/>
              <p:nvPr/>
            </p:nvSpPr>
            <p:spPr>
              <a:xfrm>
                <a:off x="4983434" y="2384303"/>
                <a:ext cx="648072" cy="64807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 smtClean="0"/>
                  <a:t>P</a:t>
                </a:r>
                <a:endParaRPr lang="it-IT" sz="1000" dirty="0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4326326" y="2384303"/>
                <a:ext cx="648072" cy="64807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 smtClean="0"/>
                  <a:t>P</a:t>
                </a:r>
                <a:endParaRPr lang="it-IT" sz="1000" dirty="0"/>
              </a:p>
            </p:txBody>
          </p:sp>
          <p:sp>
            <p:nvSpPr>
              <p:cNvPr id="12" name="Ovale 11"/>
              <p:cNvSpPr/>
              <p:nvPr/>
            </p:nvSpPr>
            <p:spPr>
              <a:xfrm>
                <a:off x="5639411" y="2384303"/>
                <a:ext cx="648072" cy="64807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 smtClean="0"/>
                  <a:t>P</a:t>
                </a:r>
                <a:endParaRPr lang="it-IT" sz="1000" dirty="0"/>
              </a:p>
            </p:txBody>
          </p:sp>
        </p:grpSp>
        <p:cxnSp>
          <p:nvCxnSpPr>
            <p:cNvPr id="13" name="Connettore diritto 12"/>
            <p:cNvCxnSpPr>
              <a:stCxn id="12" idx="6"/>
              <a:endCxn id="3" idx="4"/>
            </p:cNvCxnSpPr>
            <p:nvPr/>
          </p:nvCxnSpPr>
          <p:spPr>
            <a:xfrm>
              <a:off x="6857772" y="2168860"/>
              <a:ext cx="378524" cy="36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o 6"/>
          <p:cNvGrpSpPr/>
          <p:nvPr/>
        </p:nvGrpSpPr>
        <p:grpSpPr>
          <a:xfrm>
            <a:off x="4399506" y="1605351"/>
            <a:ext cx="4543532" cy="2722241"/>
            <a:chOff x="3962400" y="3068960"/>
            <a:chExt cx="4543532" cy="2722241"/>
          </a:xfrm>
        </p:grpSpPr>
        <p:pic>
          <p:nvPicPr>
            <p:cNvPr id="5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36" b="22101"/>
            <a:stretch/>
          </p:blipFill>
          <p:spPr bwMode="auto">
            <a:xfrm>
              <a:off x="4107540" y="3212977"/>
              <a:ext cx="4398392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/>
            <p:cNvSpPr/>
            <p:nvPr/>
          </p:nvSpPr>
          <p:spPr bwMode="auto">
            <a:xfrm>
              <a:off x="3962400" y="3068960"/>
              <a:ext cx="2487583" cy="741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16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6" t="72623" r="65780" b="20311"/>
            <a:stretch/>
          </p:blipFill>
          <p:spPr bwMode="auto">
            <a:xfrm>
              <a:off x="7239000" y="5562600"/>
              <a:ext cx="304800" cy="22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uppo 28"/>
          <p:cNvGrpSpPr/>
          <p:nvPr/>
        </p:nvGrpSpPr>
        <p:grpSpPr>
          <a:xfrm>
            <a:off x="243800" y="4266104"/>
            <a:ext cx="4459413" cy="2088232"/>
            <a:chOff x="3779220" y="980728"/>
            <a:chExt cx="4459413" cy="2088232"/>
          </a:xfrm>
        </p:grpSpPr>
        <p:sp>
          <p:nvSpPr>
            <p:cNvPr id="30" name="Esagono 29"/>
            <p:cNvSpPr/>
            <p:nvPr/>
          </p:nvSpPr>
          <p:spPr>
            <a:xfrm>
              <a:off x="7020272" y="2204864"/>
              <a:ext cx="1062207" cy="864096"/>
            </a:xfrm>
            <a:prstGeom prst="hexagon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200" dirty="0" smtClean="0"/>
                <a:t>Ribosio</a:t>
              </a:r>
              <a:endParaRPr lang="it-IT" dirty="0"/>
            </a:p>
          </p:txBody>
        </p:sp>
        <p:sp>
          <p:nvSpPr>
            <p:cNvPr id="31" name="Rettangolo con angoli ritagliati in diagonale 30"/>
            <p:cNvSpPr/>
            <p:nvPr/>
          </p:nvSpPr>
          <p:spPr>
            <a:xfrm>
              <a:off x="7236296" y="980728"/>
              <a:ext cx="1002337" cy="576064"/>
            </a:xfrm>
            <a:prstGeom prst="snip2DiagRect">
              <a:avLst/>
            </a:prstGeom>
            <a:solidFill>
              <a:srgbClr val="F2EDC4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Adenina</a:t>
              </a:r>
              <a:endParaRPr lang="it-IT" sz="1400" dirty="0"/>
            </a:p>
          </p:txBody>
        </p:sp>
        <p:cxnSp>
          <p:nvCxnSpPr>
            <p:cNvPr id="32" name="Connettore diritto 31"/>
            <p:cNvCxnSpPr>
              <a:stCxn id="30" idx="5"/>
              <a:endCxn id="31" idx="1"/>
            </p:cNvCxnSpPr>
            <p:nvPr/>
          </p:nvCxnSpPr>
          <p:spPr>
            <a:xfrm flipV="1">
              <a:off x="7806585" y="1556792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o 32"/>
            <p:cNvGrpSpPr/>
            <p:nvPr/>
          </p:nvGrpSpPr>
          <p:grpSpPr>
            <a:xfrm>
              <a:off x="3779220" y="1844824"/>
              <a:ext cx="3078552" cy="648072"/>
              <a:chOff x="3208931" y="2384303"/>
              <a:chExt cx="3078552" cy="648072"/>
            </a:xfrm>
          </p:grpSpPr>
          <p:sp>
            <p:nvSpPr>
              <p:cNvPr id="35" name="Ovale 34"/>
              <p:cNvSpPr/>
              <p:nvPr/>
            </p:nvSpPr>
            <p:spPr>
              <a:xfrm>
                <a:off x="4983434" y="2384303"/>
                <a:ext cx="648072" cy="64807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 smtClean="0"/>
                  <a:t>P</a:t>
                </a:r>
                <a:endParaRPr lang="it-IT" sz="1000" dirty="0"/>
              </a:p>
            </p:txBody>
          </p:sp>
          <p:sp>
            <p:nvSpPr>
              <p:cNvPr id="36" name="Ovale 35"/>
              <p:cNvSpPr/>
              <p:nvPr/>
            </p:nvSpPr>
            <p:spPr>
              <a:xfrm>
                <a:off x="3208931" y="2384303"/>
                <a:ext cx="648072" cy="64807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 smtClean="0"/>
                  <a:t>P</a:t>
                </a:r>
                <a:endParaRPr lang="it-IT" sz="1000" dirty="0"/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5639411" y="2384303"/>
                <a:ext cx="648072" cy="64807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00" dirty="0" smtClean="0"/>
                  <a:t>P</a:t>
                </a:r>
                <a:endParaRPr lang="it-IT" sz="1000" dirty="0"/>
              </a:p>
            </p:txBody>
          </p:sp>
        </p:grpSp>
        <p:cxnSp>
          <p:nvCxnSpPr>
            <p:cNvPr id="34" name="Connettore diritto 33"/>
            <p:cNvCxnSpPr>
              <a:stCxn id="37" idx="6"/>
              <a:endCxn id="30" idx="4"/>
            </p:cNvCxnSpPr>
            <p:nvPr/>
          </p:nvCxnSpPr>
          <p:spPr>
            <a:xfrm>
              <a:off x="6857772" y="2168860"/>
              <a:ext cx="378524" cy="36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ccia in giù 37"/>
          <p:cNvSpPr/>
          <p:nvPr/>
        </p:nvSpPr>
        <p:spPr bwMode="auto">
          <a:xfrm>
            <a:off x="1358588" y="3142703"/>
            <a:ext cx="331941" cy="105751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0" name="Esplosione 2 8"/>
          <p:cNvSpPr>
            <a:spLocks noChangeArrowheads="1"/>
          </p:cNvSpPr>
          <p:nvPr/>
        </p:nvSpPr>
        <p:spPr bwMode="auto">
          <a:xfrm>
            <a:off x="967222" y="4900787"/>
            <a:ext cx="1035157" cy="1066538"/>
          </a:xfrm>
          <a:prstGeom prst="irregularSeal2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 bwMode="auto">
          <a:xfrm rot="19117010">
            <a:off x="1085965" y="5307356"/>
            <a:ext cx="7985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b="1" dirty="0"/>
              <a:t>ENERGIA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4863592" y="5490240"/>
            <a:ext cx="20826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ADP+P</a:t>
            </a:r>
            <a:endParaRPr lang="it-IT" sz="4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6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93986" y="93345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l'estremità in crescita </a:t>
            </a:r>
            <a:r>
              <a:rPr lang="it-IT" altLang="en-US" sz="2400" dirty="0" smtClean="0"/>
              <a:t>[</a:t>
            </a:r>
            <a:r>
              <a:rPr lang="it-IT" altLang="en-US" sz="2400" b="1" i="1" dirty="0" smtClean="0">
                <a:solidFill>
                  <a:srgbClr val="FF0000"/>
                </a:solidFill>
              </a:rPr>
              <a:t>+</a:t>
            </a:r>
            <a:r>
              <a:rPr lang="it-IT" altLang="en-US" sz="2400" dirty="0" smtClean="0"/>
              <a:t>] </a:t>
            </a:r>
            <a:r>
              <a:rPr lang="it-IT" altLang="en-US" sz="2400" dirty="0"/>
              <a:t>di un microfilamento è formata da actina </a:t>
            </a:r>
            <a:r>
              <a:rPr lang="it-IT" altLang="en-US" sz="2400" b="1" dirty="0">
                <a:solidFill>
                  <a:srgbClr val="FF0000"/>
                </a:solidFill>
              </a:rPr>
              <a:t>F-ATP</a:t>
            </a:r>
            <a:r>
              <a:rPr lang="it-IT" altLang="en-US" sz="2400" dirty="0"/>
              <a:t>, mentre il corpo del filamento è composto da actina </a:t>
            </a:r>
            <a:r>
              <a:rPr lang="it-IT" altLang="en-US" sz="2400" b="1" dirty="0" smtClean="0">
                <a:solidFill>
                  <a:srgbClr val="FF33CC"/>
                </a:solidFill>
              </a:rPr>
              <a:t>F-ADP</a:t>
            </a:r>
            <a:r>
              <a:rPr lang="it-IT" altLang="en-US" sz="2400" dirty="0" smtClean="0"/>
              <a:t>, che si stacca dall’estremità negativa [</a:t>
            </a:r>
            <a:r>
              <a:rPr lang="it-IT" altLang="en-US" sz="2400" b="1" dirty="0" smtClean="0">
                <a:solidFill>
                  <a:srgbClr val="FF33CC"/>
                </a:solidFill>
              </a:rPr>
              <a:t>-</a:t>
            </a:r>
            <a:r>
              <a:rPr lang="it-IT" altLang="en-US" sz="2400" dirty="0" smtClean="0"/>
              <a:t>]</a:t>
            </a:r>
            <a:endParaRPr lang="it-IT" altLang="en-US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543240" y="120650"/>
            <a:ext cx="40575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TREADMILLING</a:t>
            </a:r>
          </a:p>
        </p:txBody>
      </p:sp>
      <p:sp>
        <p:nvSpPr>
          <p:cNvPr id="3" name="Rettangolo 2"/>
          <p:cNvSpPr/>
          <p:nvPr/>
        </p:nvSpPr>
        <p:spPr>
          <a:xfrm>
            <a:off x="7685520" y="3649118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6000" b="1" i="1" dirty="0">
                <a:solidFill>
                  <a:srgbClr val="FF0000"/>
                </a:solidFill>
              </a:rPr>
              <a:t>+</a:t>
            </a:r>
            <a:endParaRPr lang="it-IT" sz="6000" dirty="0"/>
          </a:p>
        </p:txBody>
      </p:sp>
      <p:sp>
        <p:nvSpPr>
          <p:cNvPr id="6" name="Rettangolo 5"/>
          <p:cNvSpPr/>
          <p:nvPr/>
        </p:nvSpPr>
        <p:spPr>
          <a:xfrm>
            <a:off x="609600" y="3606586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6000" b="1" i="1" dirty="0" smtClean="0">
                <a:solidFill>
                  <a:srgbClr val="FF0000"/>
                </a:solidFill>
              </a:rPr>
              <a:t>-</a:t>
            </a:r>
            <a:endParaRPr lang="it-IT" sz="6000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7643812" y="3848100"/>
            <a:ext cx="738188" cy="660231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461079" y="3848100"/>
            <a:ext cx="738188" cy="660231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2292" name="Picture 4" descr="Immagine corre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/>
        </p:blipFill>
        <p:spPr bwMode="auto">
          <a:xfrm>
            <a:off x="1524000" y="2514600"/>
            <a:ext cx="594042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e 11"/>
          <p:cNvSpPr/>
          <p:nvPr/>
        </p:nvSpPr>
        <p:spPr>
          <a:xfrm>
            <a:off x="4494212" y="5348177"/>
            <a:ext cx="250186" cy="29187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P</a:t>
            </a:r>
            <a:endParaRPr lang="it-IT" sz="1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324600" y="3975691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143300" y="3585136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953000" y="4508331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858604" y="4821137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147794" y="4821136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482575" y="4821135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663875" y="4522221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355395" y="4464678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ATP</a:t>
            </a:r>
            <a:endParaRPr lang="it-IT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486386" y="4731561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686521" y="4452669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188427" y="4652724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891567" y="4559785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608965" y="4508331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326363" y="4456877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971484" y="4495800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2616605" y="4518545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823633" y="4820047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132982" y="4800600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437782" y="4808447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752600" y="4191000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093476" y="3881651"/>
            <a:ext cx="3722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50000"/>
                  </a:schemeClr>
                </a:solidFill>
              </a:rPr>
              <a:t>ADP</a:t>
            </a:r>
            <a:endParaRPr lang="it-IT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7200" y="304800"/>
            <a:ext cx="8381846" cy="61247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u="sng" dirty="0"/>
              <a:t>Tante proteine </a:t>
            </a:r>
            <a:r>
              <a:rPr lang="it-IT" sz="3200" u="sng" dirty="0" err="1"/>
              <a:t>regolatorie</a:t>
            </a:r>
            <a:r>
              <a:rPr lang="it-IT" sz="3200" u="sng" dirty="0"/>
              <a:t> associate </a:t>
            </a:r>
            <a:r>
              <a:rPr lang="it-IT" sz="3200" u="sng" dirty="0" smtClean="0"/>
              <a:t>all’actina</a:t>
            </a:r>
            <a:endParaRPr lang="it-IT" sz="3200" dirty="0"/>
          </a:p>
          <a:p>
            <a:pPr>
              <a:defRPr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Incappucciano </a:t>
            </a:r>
            <a:r>
              <a:rPr lang="it-IT" sz="2400" dirty="0" smtClean="0"/>
              <a:t>– </a:t>
            </a:r>
            <a:r>
              <a:rPr lang="it-IT" sz="2400" dirty="0" err="1" smtClean="0">
                <a:solidFill>
                  <a:srgbClr val="0070C0"/>
                </a:solidFill>
              </a:rPr>
              <a:t>capping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protein</a:t>
            </a:r>
            <a:endParaRPr lang="it-IT" sz="2400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t-IT" sz="2000" dirty="0" smtClean="0"/>
              <a:t>Blocca l’estremità [+]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Tagliano – </a:t>
            </a:r>
            <a:r>
              <a:rPr lang="it-IT" sz="2400" dirty="0" smtClean="0">
                <a:solidFill>
                  <a:srgbClr val="0070C0"/>
                </a:solidFill>
              </a:rPr>
              <a:t>gelsolin</a:t>
            </a:r>
            <a:endParaRPr lang="it-IT" sz="2400" dirty="0"/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t-IT" sz="2000" dirty="0"/>
              <a:t>Permette</a:t>
            </a:r>
            <a:r>
              <a:rPr lang="it-IT" sz="2000" dirty="0" smtClean="0"/>
              <a:t> </a:t>
            </a:r>
            <a:r>
              <a:rPr lang="it-IT" sz="2000" dirty="0"/>
              <a:t>il movimento </a:t>
            </a:r>
            <a:r>
              <a:rPr lang="it-IT" sz="2000" dirty="0" smtClean="0"/>
              <a:t>cellulare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Depolimerizzano – </a:t>
            </a:r>
            <a:r>
              <a:rPr lang="it-IT" sz="2400" dirty="0" err="1" smtClean="0">
                <a:solidFill>
                  <a:srgbClr val="0070C0"/>
                </a:solidFill>
              </a:rPr>
              <a:t>cofilin</a:t>
            </a:r>
            <a:endParaRPr lang="it-IT" sz="2400" dirty="0" smtClean="0"/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t-IT" sz="2000" dirty="0"/>
              <a:t>Aumenta </a:t>
            </a:r>
            <a:r>
              <a:rPr lang="it-IT" sz="2000" dirty="0" smtClean="0"/>
              <a:t>la dissociazione all’estremità [-]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err="1" smtClean="0"/>
              <a:t>Nucleano</a:t>
            </a:r>
            <a:r>
              <a:rPr lang="it-IT" sz="2400" dirty="0"/>
              <a:t> – </a:t>
            </a:r>
            <a:r>
              <a:rPr lang="it-IT" sz="2400" dirty="0" smtClean="0">
                <a:solidFill>
                  <a:srgbClr val="0070C0"/>
                </a:solidFill>
              </a:rPr>
              <a:t>Arp2/3, </a:t>
            </a:r>
            <a:r>
              <a:rPr lang="it-IT" sz="2400" dirty="0" err="1" smtClean="0">
                <a:solidFill>
                  <a:srgbClr val="0070C0"/>
                </a:solidFill>
              </a:rPr>
              <a:t>formin</a:t>
            </a:r>
            <a:endParaRPr lang="it-IT" sz="2400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t-IT" sz="2000" dirty="0" smtClean="0"/>
              <a:t>Innescano nuovi </a:t>
            </a:r>
            <a:r>
              <a:rPr lang="it-IT" sz="2000" dirty="0"/>
              <a:t>filamenti </a:t>
            </a:r>
            <a:r>
              <a:rPr lang="it-IT" sz="2000" dirty="0" smtClean="0"/>
              <a:t>(ramificati, lineari)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Fasciano – </a:t>
            </a:r>
            <a:r>
              <a:rPr lang="it-IT" sz="2400" dirty="0" err="1">
                <a:solidFill>
                  <a:srgbClr val="0070C0"/>
                </a:solidFill>
              </a:rPr>
              <a:t>f</a:t>
            </a:r>
            <a:r>
              <a:rPr lang="it-IT" sz="2400" dirty="0" err="1" smtClean="0">
                <a:solidFill>
                  <a:srgbClr val="0070C0"/>
                </a:solidFill>
              </a:rPr>
              <a:t>imbrin</a:t>
            </a:r>
            <a:r>
              <a:rPr lang="it-IT" sz="2400" dirty="0">
                <a:solidFill>
                  <a:srgbClr val="0070C0"/>
                </a:solidFill>
              </a:rPr>
              <a:t>, </a:t>
            </a:r>
            <a:r>
              <a:rPr lang="el-GR" sz="2400" dirty="0">
                <a:solidFill>
                  <a:srgbClr val="0070C0"/>
                </a:solidFill>
              </a:rPr>
              <a:t>α-</a:t>
            </a:r>
            <a:r>
              <a:rPr lang="it-IT" sz="2400" dirty="0" err="1" smtClean="0">
                <a:solidFill>
                  <a:srgbClr val="0070C0"/>
                </a:solidFill>
              </a:rPr>
              <a:t>actinin</a:t>
            </a:r>
            <a:r>
              <a:rPr lang="it-IT" sz="2400" dirty="0" smtClean="0">
                <a:solidFill>
                  <a:srgbClr val="0070C0"/>
                </a:solidFill>
              </a:rPr>
              <a:t>, </a:t>
            </a:r>
            <a:r>
              <a:rPr lang="it-IT" sz="2400" dirty="0" err="1" smtClean="0">
                <a:solidFill>
                  <a:srgbClr val="0070C0"/>
                </a:solidFill>
              </a:rPr>
              <a:t>villin</a:t>
            </a:r>
            <a:endParaRPr lang="it-IT" sz="2400" dirty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t-IT" sz="2000" dirty="0" smtClean="0"/>
              <a:t>Formano </a:t>
            </a:r>
            <a:r>
              <a:rPr lang="it-IT" sz="2000" dirty="0"/>
              <a:t>fasci di actina </a:t>
            </a:r>
            <a:r>
              <a:rPr lang="it-IT" sz="2000" dirty="0" smtClean="0"/>
              <a:t>(</a:t>
            </a:r>
            <a:r>
              <a:rPr lang="it-IT" sz="2000" dirty="0" err="1" smtClean="0"/>
              <a:t>filopodi</a:t>
            </a:r>
            <a:r>
              <a:rPr lang="it-IT" sz="2000" dirty="0" smtClean="0"/>
              <a:t>, fibre di stress, microvilli)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Cross-</a:t>
            </a:r>
            <a:r>
              <a:rPr lang="it-IT" sz="2400" dirty="0" err="1" smtClean="0"/>
              <a:t>linking</a:t>
            </a:r>
            <a:r>
              <a:rPr lang="it-IT" sz="2400" dirty="0" smtClean="0"/>
              <a:t> – </a:t>
            </a:r>
            <a:r>
              <a:rPr lang="it-IT" sz="2400" dirty="0" err="1" smtClean="0">
                <a:solidFill>
                  <a:srgbClr val="0070C0"/>
                </a:solidFill>
              </a:rPr>
              <a:t>filamin</a:t>
            </a:r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smtClean="0"/>
              <a:t>Scambiano ADP/ATP – </a:t>
            </a:r>
            <a:r>
              <a:rPr lang="it-IT" sz="2400" dirty="0" err="1">
                <a:solidFill>
                  <a:srgbClr val="0070C0"/>
                </a:solidFill>
              </a:rPr>
              <a:t>profilin</a:t>
            </a:r>
            <a:r>
              <a:rPr lang="it-IT" sz="2400" dirty="0" smtClean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it-IT" sz="2000" dirty="0"/>
              <a:t>Favorisce </a:t>
            </a:r>
            <a:r>
              <a:rPr lang="it-IT" sz="2000" dirty="0" smtClean="0"/>
              <a:t>polimerizzazione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Allungano – </a:t>
            </a:r>
            <a:r>
              <a:rPr lang="it-IT" sz="2400" dirty="0" err="1">
                <a:solidFill>
                  <a:srgbClr val="0070C0"/>
                </a:solidFill>
              </a:rPr>
              <a:t>Ena</a:t>
            </a:r>
            <a:r>
              <a:rPr lang="it-IT" sz="2400" dirty="0">
                <a:solidFill>
                  <a:srgbClr val="0070C0"/>
                </a:solidFill>
              </a:rPr>
              <a:t>-VASP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4" y="304800"/>
            <a:ext cx="8547619" cy="64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3284" y="838200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formin</a:t>
            </a:r>
            <a:endParaRPr lang="it-IT" sz="1400" dirty="0"/>
          </a:p>
        </p:txBody>
      </p:sp>
      <p:sp>
        <p:nvSpPr>
          <p:cNvPr id="3" name="Rettangolo 2"/>
          <p:cNvSpPr/>
          <p:nvPr/>
        </p:nvSpPr>
        <p:spPr>
          <a:xfrm>
            <a:off x="163800" y="2743200"/>
            <a:ext cx="877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gelsolin</a:t>
            </a:r>
            <a:endParaRPr lang="it-IT" sz="1600" dirty="0"/>
          </a:p>
        </p:txBody>
      </p:sp>
      <p:sp>
        <p:nvSpPr>
          <p:cNvPr id="4" name="Rettangolo 3"/>
          <p:cNvSpPr/>
          <p:nvPr/>
        </p:nvSpPr>
        <p:spPr>
          <a:xfrm>
            <a:off x="1193048" y="4278084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filamin</a:t>
            </a:r>
            <a:endParaRPr lang="it-IT" sz="1600" dirty="0"/>
          </a:p>
        </p:txBody>
      </p:sp>
      <p:sp>
        <p:nvSpPr>
          <p:cNvPr id="5" name="Rettangolo 4"/>
          <p:cNvSpPr/>
          <p:nvPr/>
        </p:nvSpPr>
        <p:spPr>
          <a:xfrm>
            <a:off x="1905000" y="6019800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 smtClean="0">
                <a:solidFill>
                  <a:srgbClr val="0070C0"/>
                </a:solidFill>
              </a:rPr>
              <a:t>capping</a:t>
            </a:r>
            <a:endParaRPr lang="it-IT" sz="1600" dirty="0" smtClean="0">
              <a:solidFill>
                <a:srgbClr val="0070C0"/>
              </a:solidFill>
            </a:endParaRPr>
          </a:p>
          <a:p>
            <a:pPr algn="ctr"/>
            <a:r>
              <a:rPr lang="it-IT" sz="1600" dirty="0" err="1" smtClean="0">
                <a:solidFill>
                  <a:srgbClr val="0070C0"/>
                </a:solidFill>
              </a:rPr>
              <a:t>protein</a:t>
            </a:r>
            <a:endParaRPr lang="it-IT" sz="1600" dirty="0"/>
          </a:p>
        </p:txBody>
      </p:sp>
      <p:sp>
        <p:nvSpPr>
          <p:cNvPr id="7" name="Rettangolo 6"/>
          <p:cNvSpPr/>
          <p:nvPr/>
        </p:nvSpPr>
        <p:spPr>
          <a:xfrm>
            <a:off x="5867400" y="5854986"/>
            <a:ext cx="1301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rgbClr val="0070C0"/>
                </a:solidFill>
              </a:rPr>
              <a:t>nebulin</a:t>
            </a:r>
            <a:endParaRPr lang="it-IT" sz="1600" dirty="0" smtClean="0">
              <a:solidFill>
                <a:srgbClr val="0070C0"/>
              </a:solidFill>
            </a:endParaRPr>
          </a:p>
          <a:p>
            <a:r>
              <a:rPr lang="it-IT" sz="1600" dirty="0" err="1">
                <a:solidFill>
                  <a:srgbClr val="0070C0"/>
                </a:solidFill>
              </a:rPr>
              <a:t>tropomyosin</a:t>
            </a: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924800" y="4589970"/>
            <a:ext cx="833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 smtClean="0">
                <a:solidFill>
                  <a:srgbClr val="0070C0"/>
                </a:solidFill>
              </a:rPr>
              <a:t>myosin</a:t>
            </a:r>
            <a:endParaRPr lang="it-IT" sz="1600" dirty="0"/>
          </a:p>
        </p:txBody>
      </p:sp>
      <p:sp>
        <p:nvSpPr>
          <p:cNvPr id="6" name="Rettangolo 5"/>
          <p:cNvSpPr/>
          <p:nvPr/>
        </p:nvSpPr>
        <p:spPr>
          <a:xfrm>
            <a:off x="7408312" y="1156118"/>
            <a:ext cx="845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profilin</a:t>
            </a:r>
            <a:r>
              <a:rPr lang="it-IT" sz="1600" dirty="0"/>
              <a:t> </a:t>
            </a:r>
          </a:p>
        </p:txBody>
      </p:sp>
      <p:sp>
        <p:nvSpPr>
          <p:cNvPr id="9" name="Rettangolo 8"/>
          <p:cNvSpPr/>
          <p:nvPr/>
        </p:nvSpPr>
        <p:spPr>
          <a:xfrm>
            <a:off x="7091924" y="3163144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</a:rPr>
              <a:t>fimbrin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2252" b="36875"/>
          <a:stretch/>
        </p:blipFill>
        <p:spPr bwMode="auto">
          <a:xfrm>
            <a:off x="3352800" y="189706"/>
            <a:ext cx="51054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029199" y="2509060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FF0000"/>
                </a:solidFill>
              </a:rPr>
              <a:t>10 nm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543799" y="2509060"/>
            <a:ext cx="7777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FF0000"/>
                </a:solidFill>
              </a:rPr>
              <a:t>25 nm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323017" y="4766608"/>
            <a:ext cx="2408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Fibre simili a corde che sostengono il citoplasma e il nucleo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43600" y="4766608"/>
            <a:ext cx="2378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Lunghi cilindri cavi, rigidi, irradiati da un centro organizzatore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85800" y="4766608"/>
            <a:ext cx="2354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Polimeri elicoidali flessibili, organizzati in fasci, reti, gel 3D, concentrati nel </a:t>
            </a:r>
            <a:r>
              <a:rPr lang="it-IT" sz="2000" i="1" dirty="0" err="1" smtClean="0"/>
              <a:t>cortex</a:t>
            </a:r>
            <a:r>
              <a:rPr lang="it-IT" sz="2000" dirty="0" smtClean="0"/>
              <a:t> cellulare</a:t>
            </a:r>
            <a:endParaRPr lang="it-IT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7" t="1" b="36875"/>
          <a:stretch/>
        </p:blipFill>
        <p:spPr bwMode="auto">
          <a:xfrm>
            <a:off x="541337" y="189706"/>
            <a:ext cx="250666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256184" y="2509060"/>
            <a:ext cx="66396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rgbClr val="C00000"/>
                </a:solidFill>
              </a:rPr>
              <a:t>7 nm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60885" y="4366498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</a:rPr>
              <a:t>MICROFILAMENTI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337737" y="4366498"/>
            <a:ext cx="2440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accent2"/>
                </a:solidFill>
              </a:rPr>
              <a:t>FILAMENTI INTERMEDI</a:t>
            </a:r>
            <a:endParaRPr lang="it-IT" sz="1600" b="1" dirty="0">
              <a:solidFill>
                <a:schemeClr val="accent2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56627" y="436649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B050"/>
                </a:solidFill>
              </a:rPr>
              <a:t>MICROTUBULI</a:t>
            </a:r>
            <a:endParaRPr lang="it-IT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485900" y="304800"/>
            <a:ext cx="617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/>
              <a:t>L</a:t>
            </a:r>
            <a:r>
              <a:rPr lang="ja-JP" altLang="it-IT" dirty="0"/>
              <a:t>’</a:t>
            </a:r>
            <a:r>
              <a:rPr lang="it-IT" altLang="ja-JP" dirty="0"/>
              <a:t>actina nel movimento cellulare</a:t>
            </a:r>
            <a:endParaRPr lang="it-IT" altLang="en-US" dirty="0"/>
          </a:p>
        </p:txBody>
      </p:sp>
      <p:pic>
        <p:nvPicPr>
          <p:cNvPr id="1026" name="Picture 2" descr="Risultati immagini per actin capping pro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424298"/>
            <a:ext cx="7509174" cy="49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485900" y="304800"/>
            <a:ext cx="617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dirty="0"/>
              <a:t>L</a:t>
            </a:r>
            <a:r>
              <a:rPr lang="ja-JP" altLang="it-IT" dirty="0"/>
              <a:t>’</a:t>
            </a:r>
            <a:r>
              <a:rPr lang="it-IT" altLang="ja-JP" dirty="0"/>
              <a:t>actina nel movimento cellulare</a:t>
            </a:r>
            <a:endParaRPr lang="it-IT" altLang="en-US" dirty="0"/>
          </a:p>
        </p:txBody>
      </p:sp>
      <p:pic>
        <p:nvPicPr>
          <p:cNvPr id="2050" name="Picture 2" descr="Risultati immagini per filopo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828800"/>
            <a:ext cx="7171985" cy="36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0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09600" y="498475"/>
            <a:ext cx="7885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FF0000"/>
                </a:solidFill>
                <a:cs typeface="Times New Roman" pitchFamily="18" charset="0"/>
              </a:rPr>
              <a:t>Lamellipodi</a:t>
            </a:r>
            <a:r>
              <a:rPr lang="it-IT" altLang="it-IT" sz="2400" dirty="0">
                <a:cs typeface="Times New Roman" pitchFamily="18" charset="0"/>
              </a:rPr>
              <a:t>: estensioni dinamiche durante il movimento</a:t>
            </a:r>
          </a:p>
        </p:txBody>
      </p:sp>
      <p:pic>
        <p:nvPicPr>
          <p:cNvPr id="21507" name="Picture 3" descr="Immagin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856412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7" y="1371600"/>
            <a:ext cx="4722813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9600" y="498475"/>
            <a:ext cx="7885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FF0000"/>
                </a:solidFill>
                <a:cs typeface="Times New Roman" pitchFamily="18" charset="0"/>
              </a:rPr>
              <a:t>Lamellipodi</a:t>
            </a:r>
            <a:r>
              <a:rPr lang="it-IT" altLang="it-IT" sz="2400" dirty="0">
                <a:cs typeface="Times New Roman" pitchFamily="18" charset="0"/>
              </a:rPr>
              <a:t>: estensioni dinamiche durante il movimento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914400" y="762000"/>
            <a:ext cx="716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cs typeface="Times New Roman" pitchFamily="18" charset="0"/>
              </a:rPr>
              <a:t>Reti di actina nel </a:t>
            </a:r>
            <a:r>
              <a:rPr lang="it-IT" altLang="it-IT" sz="2400" dirty="0" err="1">
                <a:solidFill>
                  <a:srgbClr val="C00000"/>
                </a:solidFill>
                <a:cs typeface="Times New Roman" pitchFamily="18" charset="0"/>
              </a:rPr>
              <a:t>lamellipodio</a:t>
            </a:r>
            <a:r>
              <a:rPr lang="it-IT" altLang="it-IT" sz="2400" dirty="0">
                <a:cs typeface="Times New Roman" pitchFamily="18" charset="0"/>
              </a:rPr>
              <a:t>: molecole di </a:t>
            </a:r>
            <a:r>
              <a:rPr lang="it-IT" altLang="it-IT" sz="2400" dirty="0" err="1">
                <a:cs typeface="Times New Roman" pitchFamily="18" charset="0"/>
              </a:rPr>
              <a:t>filamina</a:t>
            </a:r>
            <a:r>
              <a:rPr lang="it-IT" altLang="it-IT" sz="2400" dirty="0">
                <a:cs typeface="Times New Roman" pitchFamily="18" charset="0"/>
              </a:rPr>
              <a:t> servono a fare da ponte tra due microfilamenti che si intersecano, formando larghe reti tridimensionali </a:t>
            </a:r>
          </a:p>
        </p:txBody>
      </p:sp>
      <p:pic>
        <p:nvPicPr>
          <p:cNvPr id="23555" name="Picture 5" descr="Immagine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37205"/>
            <a:ext cx="3333750" cy="388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76600" y="4648200"/>
            <a:ext cx="571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la struttura portante del microvillo è costituita da un denso </a:t>
            </a:r>
            <a:r>
              <a:rPr lang="it-IT" altLang="en-US" sz="2400" b="1" dirty="0">
                <a:solidFill>
                  <a:srgbClr val="FF0000"/>
                </a:solidFill>
              </a:rPr>
              <a:t>fascio</a:t>
            </a:r>
            <a:r>
              <a:rPr lang="it-IT" altLang="en-US" sz="2400" dirty="0"/>
              <a:t> di microfilamenti. Le estremità positive sono rivolte verso la punta, dove sono ancorate alla membrana </a:t>
            </a:r>
            <a:r>
              <a:rPr lang="it-IT" altLang="en-US" sz="2400" dirty="0" smtClean="0"/>
              <a:t>cellulare</a:t>
            </a:r>
            <a:endParaRPr lang="it-IT" altLang="en-US" sz="2400" dirty="0"/>
          </a:p>
        </p:txBody>
      </p:sp>
      <p:pic>
        <p:nvPicPr>
          <p:cNvPr id="24579" name="Picture 3" descr="Immagine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73238"/>
            <a:ext cx="2478088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ttangolo 1"/>
          <p:cNvSpPr>
            <a:spLocks noChangeArrowheads="1"/>
          </p:cNvSpPr>
          <p:nvPr/>
        </p:nvSpPr>
        <p:spPr bwMode="auto">
          <a:xfrm>
            <a:off x="533400" y="2286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sz="2400"/>
              <a:t>I </a:t>
            </a:r>
            <a:r>
              <a:rPr lang="it-IT" altLang="it-IT" sz="2400" b="1">
                <a:solidFill>
                  <a:srgbClr val="FF0000"/>
                </a:solidFill>
              </a:rPr>
              <a:t>microvilli</a:t>
            </a:r>
            <a:r>
              <a:rPr lang="it-IT" altLang="it-IT" sz="2400"/>
              <a:t> sono estroflessioni della membrana plasmatica del polo apicale di cellule appartenenti al tessuto epiteliale di rivestimento.</a:t>
            </a:r>
          </a:p>
        </p:txBody>
      </p:sp>
      <p:pic>
        <p:nvPicPr>
          <p:cNvPr id="24581" name="Picture 5" descr="Risultati immagini per microvi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81099"/>
            <a:ext cx="4267200" cy="337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74675" y="160338"/>
            <a:ext cx="8188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cs typeface="Times New Roman" pitchFamily="18" charset="0"/>
              </a:rPr>
              <a:t>Le </a:t>
            </a:r>
            <a:r>
              <a:rPr lang="it-IT" altLang="it-IT" sz="2400" b="1">
                <a:solidFill>
                  <a:srgbClr val="FF0000"/>
                </a:solidFill>
                <a:cs typeface="Times New Roman" pitchFamily="18" charset="0"/>
              </a:rPr>
              <a:t>placche di adesione focale </a:t>
            </a:r>
            <a:r>
              <a:rPr lang="it-IT" altLang="it-IT" sz="2400">
                <a:cs typeface="Times New Roman" pitchFamily="18" charset="0"/>
              </a:rPr>
              <a:t>sono punti di attacco tra i filamenti di actina e la matrice extracellulare</a:t>
            </a:r>
          </a:p>
        </p:txBody>
      </p:sp>
      <p:pic>
        <p:nvPicPr>
          <p:cNvPr id="25603" name="Picture 3" descr="Immagin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7054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7" descr="Risultati immagini per focal adhesion plaques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5605" name="AutoShape 9" descr="Risultati immagini per focal adhesion plaques"/>
          <p:cNvSpPr>
            <a:spLocks noChangeAspect="1" noChangeArrowheads="1"/>
          </p:cNvSpPr>
          <p:nvPr/>
        </p:nvSpPr>
        <p:spPr bwMode="auto">
          <a:xfrm>
            <a:off x="2698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256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4038600"/>
            <a:ext cx="3514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28600" y="457200"/>
            <a:ext cx="8763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b="1" dirty="0"/>
              <a:t>Le proteine motrici legate ai filamenti di actina: le</a:t>
            </a:r>
            <a:r>
              <a:rPr lang="it-IT" altLang="en-US" b="1" dirty="0">
                <a:solidFill>
                  <a:srgbClr val="FF0000"/>
                </a:solidFill>
              </a:rPr>
              <a:t> miosine</a:t>
            </a:r>
            <a:r>
              <a:rPr lang="it-IT" altLang="en-US" b="1" dirty="0"/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Sono una famiglia di proteine che legano </a:t>
            </a:r>
            <a:r>
              <a:rPr lang="it-IT" altLang="en-US" sz="2400" dirty="0" smtClean="0"/>
              <a:t>l’</a:t>
            </a:r>
            <a:r>
              <a:rPr lang="it-IT" altLang="ja-JP" sz="2400" dirty="0" smtClean="0"/>
              <a:t>actina </a:t>
            </a:r>
            <a:r>
              <a:rPr lang="it-IT" altLang="ja-JP" sz="2400" dirty="0"/>
              <a:t>e idrolizzano </a:t>
            </a:r>
            <a:r>
              <a:rPr lang="it-IT" altLang="ja-JP" sz="2400" dirty="0" smtClean="0"/>
              <a:t>ATP 	ADP </a:t>
            </a:r>
            <a:r>
              <a:rPr lang="it-IT" altLang="ja-JP" sz="2400" dirty="0"/>
              <a:t>+ 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it-IT" altLang="en-US" sz="2400" b="1" dirty="0"/>
              <a:t>Miosina I </a:t>
            </a:r>
            <a:r>
              <a:rPr lang="it-IT" altLang="en-US" sz="2400" dirty="0" smtClean="0"/>
              <a:t>(1 testa) - è </a:t>
            </a:r>
            <a:r>
              <a:rPr lang="it-IT" altLang="en-US" sz="2400" dirty="0"/>
              <a:t>più piccola ed è presente in </a:t>
            </a:r>
            <a:r>
              <a:rPr lang="it-IT" altLang="en-US" sz="2400" dirty="0" smtClean="0"/>
              <a:t>tutte le cellule. Funziona come monomero – implicata nel trasporto di vescicole.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 smtClean="0"/>
              <a:t>Miosina </a:t>
            </a:r>
            <a:r>
              <a:rPr lang="it-IT" altLang="en-US" sz="2400" b="1" dirty="0"/>
              <a:t>II </a:t>
            </a:r>
            <a:r>
              <a:rPr lang="it-IT" altLang="en-US" sz="2400" dirty="0" smtClean="0"/>
              <a:t>(2 teste) </a:t>
            </a:r>
            <a:r>
              <a:rPr lang="it-IT" altLang="en-US" sz="2400" dirty="0"/>
              <a:t>- scoperta nel muscolo scheletrico</a:t>
            </a:r>
            <a:r>
              <a:rPr lang="it-IT" altLang="en-US" sz="2400" dirty="0" smtClean="0"/>
              <a:t>, è un complesso di 2 catene pesanti e 4 catene leggere.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 smtClean="0"/>
              <a:t>Miosine III-XI </a:t>
            </a:r>
            <a:r>
              <a:rPr lang="it-IT" altLang="en-US" sz="2400" dirty="0" smtClean="0"/>
              <a:t>non convenzionali, coinvolte in vari meccanismi di movimento intracellulare</a:t>
            </a:r>
            <a:r>
              <a:rPr lang="it-IT" altLang="en-US" sz="2400" dirty="0" smtClean="0"/>
              <a:t>.</a:t>
            </a:r>
            <a:endParaRPr lang="it-IT" altLang="en-US" sz="2400" dirty="0"/>
          </a:p>
        </p:txBody>
      </p:sp>
      <p:cxnSp>
        <p:nvCxnSpPr>
          <p:cNvPr id="3" name="Connettore 2 2"/>
          <p:cNvCxnSpPr/>
          <p:nvPr/>
        </p:nvCxnSpPr>
        <p:spPr bwMode="auto">
          <a:xfrm>
            <a:off x="958701" y="2362200"/>
            <a:ext cx="22860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Immagine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b="26577"/>
          <a:stretch/>
        </p:blipFill>
        <p:spPr bwMode="auto">
          <a:xfrm>
            <a:off x="2971800" y="1371600"/>
            <a:ext cx="592479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1000" y="1981199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Movimento cellulare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1000" y="2990909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Movimento vescicole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85409" y="4190999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Contrazione</a:t>
            </a:r>
            <a:endParaRPr lang="it-IT" sz="2000" dirty="0"/>
          </a:p>
        </p:txBody>
      </p:sp>
      <p:sp>
        <p:nvSpPr>
          <p:cNvPr id="3" name="Rettangolo 2"/>
          <p:cNvSpPr/>
          <p:nvPr/>
        </p:nvSpPr>
        <p:spPr>
          <a:xfrm>
            <a:off x="2667000" y="217677"/>
            <a:ext cx="3919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4000" b="1" dirty="0" err="1" smtClean="0">
                <a:solidFill>
                  <a:srgbClr val="C00000"/>
                </a:solidFill>
              </a:rPr>
              <a:t>actina</a:t>
            </a:r>
            <a:r>
              <a:rPr lang="it-IT" altLang="en-US" sz="4000" b="1" dirty="0" err="1" smtClean="0"/>
              <a:t>:</a:t>
            </a:r>
            <a:r>
              <a:rPr lang="it-IT" altLang="en-US" sz="4000" b="1" dirty="0" err="1" smtClean="0">
                <a:solidFill>
                  <a:srgbClr val="00B050"/>
                </a:solidFill>
              </a:rPr>
              <a:t>miosine</a:t>
            </a:r>
            <a:endParaRPr lang="it-IT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57200" y="5334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en-US" sz="3600" dirty="0" smtClean="0"/>
              <a:t>La </a:t>
            </a:r>
            <a:r>
              <a:rPr lang="it-IT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contrazione muscolare</a:t>
            </a:r>
            <a:r>
              <a:rPr lang="it-IT" altLang="en-US" sz="3600" dirty="0" smtClean="0"/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en-US" sz="2400" dirty="0" smtClean="0"/>
              <a:t>Muscolo striato: la contrazione si basa sulla struttura del </a:t>
            </a:r>
            <a:r>
              <a:rPr lang="it-IT" altLang="en-US" sz="2400" dirty="0" smtClean="0">
                <a:solidFill>
                  <a:srgbClr val="FF0000"/>
                </a:solidFill>
              </a:rPr>
              <a:t>sarcomero</a:t>
            </a:r>
            <a:r>
              <a:rPr lang="it-IT" altLang="en-US" sz="2400" dirty="0" smtClean="0"/>
              <a:t>, in cui i filamenti di </a:t>
            </a:r>
            <a:r>
              <a:rPr lang="it-IT" altLang="en-US" sz="2400" dirty="0" smtClean="0">
                <a:solidFill>
                  <a:srgbClr val="C00000"/>
                </a:solidFill>
              </a:rPr>
              <a:t>actina</a:t>
            </a:r>
            <a:r>
              <a:rPr lang="it-IT" altLang="en-US" sz="2400" dirty="0" smtClean="0">
                <a:solidFill>
                  <a:srgbClr val="FF0000"/>
                </a:solidFill>
              </a:rPr>
              <a:t> </a:t>
            </a:r>
            <a:r>
              <a:rPr lang="it-IT" altLang="en-US" sz="2400" dirty="0" smtClean="0"/>
              <a:t>e</a:t>
            </a:r>
            <a:r>
              <a:rPr lang="it-IT" altLang="en-US" sz="2400" dirty="0" smtClean="0">
                <a:solidFill>
                  <a:srgbClr val="FF0000"/>
                </a:solidFill>
              </a:rPr>
              <a:t> </a:t>
            </a:r>
            <a:r>
              <a:rPr lang="it-IT" altLang="en-US" sz="2400" dirty="0" smtClean="0">
                <a:solidFill>
                  <a:srgbClr val="00B050"/>
                </a:solidFill>
              </a:rPr>
              <a:t>miosina</a:t>
            </a:r>
            <a:r>
              <a:rPr lang="it-IT" altLang="en-US" sz="2400" dirty="0" smtClean="0">
                <a:solidFill>
                  <a:srgbClr val="FF0000"/>
                </a:solidFill>
              </a:rPr>
              <a:t> </a:t>
            </a:r>
            <a:r>
              <a:rPr lang="it-IT" altLang="en-US" sz="2400" dirty="0" smtClean="0"/>
              <a:t>si intercalano e scivolano gli uni sugli altri.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en-US" sz="2400" dirty="0" smtClean="0"/>
              <a:t>La contrazione è controllata </a:t>
            </a:r>
            <a:r>
              <a:rPr lang="it-IT" altLang="en-US" sz="2400" dirty="0" err="1" smtClean="0"/>
              <a:t>dall</a:t>
            </a:r>
            <a:r>
              <a:rPr lang="ja-JP" altLang="it-IT" sz="2400" dirty="0" smtClean="0"/>
              <a:t>’</a:t>
            </a:r>
            <a:r>
              <a:rPr lang="it-IT" altLang="ja-JP" sz="2400" dirty="0" smtClean="0"/>
              <a:t>ATP e dalla presenza degli ioni calcio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it-IT" altLang="en-US" sz="2400" dirty="0" smtClean="0"/>
          </a:p>
        </p:txBody>
      </p:sp>
      <p:pic>
        <p:nvPicPr>
          <p:cNvPr id="30723" name="Picture 3" descr="Immagine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6" y="3888165"/>
            <a:ext cx="830920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isultati immagini per intermediate filaments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239000" y="1143000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/</a:t>
            </a:r>
            <a:r>
              <a:rPr lang="it-IT" sz="2400" dirty="0" err="1" smtClean="0"/>
              <a:t>locomotion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12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Immagine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1" y="2130426"/>
            <a:ext cx="7066808" cy="182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Risultati immagini per sarcom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r="11975" b="50000"/>
          <a:stretch>
            <a:fillRect/>
          </a:stretch>
        </p:blipFill>
        <p:spPr bwMode="auto">
          <a:xfrm>
            <a:off x="1371600" y="990600"/>
            <a:ext cx="6383411" cy="162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Immagine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41" y="4340225"/>
            <a:ext cx="3776663" cy="22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96105" y="15907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I filamenti di actina e miosina scivolano uno </a:t>
            </a:r>
            <a:r>
              <a:rPr lang="it-IT" altLang="en-US" sz="2800" dirty="0" smtClean="0"/>
              <a:t>sull</a:t>
            </a:r>
            <a:r>
              <a:rPr lang="it-IT" altLang="en-US" sz="2800" dirty="0" smtClean="0"/>
              <a:t>’</a:t>
            </a:r>
            <a:r>
              <a:rPr lang="it-IT" altLang="ja-JP" sz="2800" dirty="0" smtClean="0"/>
              <a:t>altro</a:t>
            </a:r>
            <a:endParaRPr lang="it-IT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57200" y="609600"/>
            <a:ext cx="8229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Le teste di miosina guardano in direzione opposte su ciascun lato della regione centrale nuda di un filamento di miosina.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Le teste di miosina </a:t>
            </a:r>
            <a:r>
              <a:rPr lang="it-IT" altLang="en-US" sz="2800" dirty="0">
                <a:solidFill>
                  <a:srgbClr val="FF0000"/>
                </a:solidFill>
              </a:rPr>
              <a:t>camminano</a:t>
            </a:r>
            <a:r>
              <a:rPr lang="it-IT" altLang="en-US" sz="2800" dirty="0"/>
              <a:t> verso l</a:t>
            </a:r>
            <a:r>
              <a:rPr lang="ja-JP" altLang="it-IT" sz="2800" dirty="0"/>
              <a:t>’</a:t>
            </a:r>
            <a:r>
              <a:rPr lang="it-IT" altLang="ja-JP" sz="2800" dirty="0"/>
              <a:t>estremità </a:t>
            </a:r>
            <a:r>
              <a:rPr lang="it-IT" altLang="ja-JP" sz="2800" dirty="0" smtClean="0"/>
              <a:t>[</a:t>
            </a:r>
            <a:r>
              <a:rPr lang="it-IT" altLang="ja-JP" sz="2800" dirty="0" smtClean="0">
                <a:solidFill>
                  <a:srgbClr val="FF0000"/>
                </a:solidFill>
              </a:rPr>
              <a:t>+</a:t>
            </a:r>
            <a:r>
              <a:rPr lang="it-IT" altLang="ja-JP" sz="2800" dirty="0" smtClean="0"/>
              <a:t>] </a:t>
            </a:r>
            <a:r>
              <a:rPr lang="it-IT" altLang="ja-JP" sz="2800" dirty="0"/>
              <a:t>di un filamento di actina.</a:t>
            </a:r>
            <a:endParaRPr lang="it-IT" altLang="en-US" sz="2800" dirty="0"/>
          </a:p>
        </p:txBody>
      </p:sp>
      <p:sp>
        <p:nvSpPr>
          <p:cNvPr id="32771" name="Rectangle 1026"/>
          <p:cNvSpPr>
            <a:spLocks noChangeArrowheads="1"/>
          </p:cNvSpPr>
          <p:nvPr/>
        </p:nvSpPr>
        <p:spPr bwMode="auto">
          <a:xfrm>
            <a:off x="533400" y="4419600"/>
            <a:ext cx="838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800" dirty="0"/>
              <a:t>La forza che guida la formazione dei ponti trasversi è </a:t>
            </a:r>
            <a:r>
              <a:rPr lang="it-IT" altLang="en-US" sz="2800" dirty="0" smtClean="0"/>
              <a:t>l</a:t>
            </a:r>
            <a:r>
              <a:rPr lang="it-IT" altLang="en-US" sz="2800" dirty="0" smtClean="0"/>
              <a:t>’</a:t>
            </a:r>
            <a:r>
              <a:rPr lang="it-IT" altLang="ja-JP" sz="2800" dirty="0" smtClean="0"/>
              <a:t>idrolisi dell</a:t>
            </a:r>
            <a:r>
              <a:rPr lang="it-IT" altLang="ja-JP" sz="2800" dirty="0" smtClean="0"/>
              <a:t>’</a:t>
            </a:r>
            <a:r>
              <a:rPr lang="it-IT" altLang="ja-JP" sz="2800" dirty="0" smtClean="0"/>
              <a:t>ATP</a:t>
            </a:r>
            <a:r>
              <a:rPr lang="it-IT" altLang="ja-JP" sz="2800" dirty="0"/>
              <a:t>, catalizzata da </a:t>
            </a:r>
            <a:r>
              <a:rPr lang="it-IT" altLang="ja-JP" sz="2800" dirty="0" smtClean="0"/>
              <a:t>un</a:t>
            </a:r>
            <a:r>
              <a:rPr lang="it-IT" altLang="ja-JP" sz="2800" dirty="0" smtClean="0"/>
              <a:t>’</a:t>
            </a:r>
            <a:r>
              <a:rPr lang="it-IT" altLang="ja-JP" sz="2800" i="1" dirty="0" err="1" smtClean="0"/>
              <a:t>ATPasi</a:t>
            </a:r>
            <a:r>
              <a:rPr lang="it-IT" altLang="ja-JP" sz="2800" i="1" dirty="0" smtClean="0"/>
              <a:t> </a:t>
            </a:r>
            <a:r>
              <a:rPr lang="it-IT" altLang="ja-JP" sz="2800" i="1" dirty="0"/>
              <a:t>attivata </a:t>
            </a:r>
            <a:r>
              <a:rPr lang="it-IT" altLang="ja-JP" sz="2800" i="1" dirty="0" smtClean="0"/>
              <a:t>dall</a:t>
            </a:r>
            <a:r>
              <a:rPr lang="it-IT" altLang="ja-JP" sz="2800" i="1" dirty="0" smtClean="0"/>
              <a:t>’</a:t>
            </a:r>
            <a:r>
              <a:rPr lang="it-IT" altLang="ja-JP" sz="2800" i="1" dirty="0" smtClean="0"/>
              <a:t>actina</a:t>
            </a:r>
            <a:r>
              <a:rPr lang="it-IT" altLang="ja-JP" sz="2800" i="1" dirty="0"/>
              <a:t>,</a:t>
            </a:r>
            <a:r>
              <a:rPr lang="it-IT" altLang="ja-JP" sz="2800" dirty="0"/>
              <a:t> localizzata nella testa della</a:t>
            </a:r>
            <a:r>
              <a:rPr lang="it-IT" altLang="ja-JP" sz="2800" dirty="0">
                <a:solidFill>
                  <a:srgbClr val="FF0000"/>
                </a:solidFill>
              </a:rPr>
              <a:t> miosina</a:t>
            </a:r>
            <a:r>
              <a:rPr lang="it-IT" altLang="ja-JP" sz="2800" dirty="0"/>
              <a:t>. </a:t>
            </a:r>
            <a:endParaRPr lang="it-IT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657850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1600200" y="2743200"/>
            <a:ext cx="5715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22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7"/>
          <p:cNvSpPr>
            <a:spLocks noChangeArrowheads="1"/>
          </p:cNvSpPr>
          <p:nvPr/>
        </p:nvSpPr>
        <p:spPr bwMode="auto">
          <a:xfrm>
            <a:off x="3835401" y="1137821"/>
            <a:ext cx="4876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it-IT" alt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it-IT" altLang="en-US" sz="2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it-IT" altLang="en-US" sz="2400" dirty="0">
                <a:latin typeface="Calibri" pitchFamily="34" charset="0"/>
                <a:cs typeface="Calibri" pitchFamily="34" charset="0"/>
              </a:rPr>
              <a:t>l’</a:t>
            </a:r>
            <a:r>
              <a:rPr lang="it-IT" altLang="ja-JP" sz="2400" dirty="0">
                <a:latin typeface="Calibri" pitchFamily="34" charset="0"/>
                <a:cs typeface="Calibri" pitchFamily="34" charset="0"/>
              </a:rPr>
              <a:t>ATP si lega alla </a:t>
            </a:r>
            <a:r>
              <a:rPr lang="it-IT" altLang="ja-JP" sz="2400" dirty="0" smtClean="0">
                <a:latin typeface="Calibri" pitchFamily="34" charset="0"/>
                <a:cs typeface="Calibri" pitchFamily="34" charset="0"/>
              </a:rPr>
              <a:t>miosina</a:t>
            </a:r>
            <a:endParaRPr lang="it-IT" altLang="ja-JP" sz="2400" dirty="0" smtClean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ts val="0"/>
              </a:spcBef>
              <a:buFontTx/>
              <a:buNone/>
            </a:pPr>
            <a:endParaRPr lang="it-IT" altLang="en-US" sz="24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ts val="0"/>
              </a:spcBef>
              <a:buFontTx/>
              <a:buNone/>
            </a:pPr>
            <a:endParaRPr lang="it-IT" altLang="en-US" sz="24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it-IT" alt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it-IT" altLang="en-US" sz="2400" dirty="0" smtClean="0">
                <a:latin typeface="Calibri" pitchFamily="34" charset="0"/>
                <a:cs typeface="Calibri" pitchFamily="34" charset="0"/>
              </a:rPr>
              <a:t>: idrolisi dell’</a:t>
            </a:r>
            <a:r>
              <a:rPr lang="it-IT" altLang="ja-JP" sz="2400" dirty="0" smtClean="0">
                <a:latin typeface="Calibri" pitchFamily="34" charset="0"/>
                <a:cs typeface="Calibri" pitchFamily="34" charset="0"/>
              </a:rPr>
              <a:t>ATP. L’energia </a:t>
            </a:r>
            <a:r>
              <a:rPr lang="it-IT" altLang="ja-JP" sz="2400" dirty="0">
                <a:latin typeface="Calibri" pitchFamily="34" charset="0"/>
                <a:cs typeface="Calibri" pitchFamily="34" charset="0"/>
              </a:rPr>
              <a:t>fa muovere la miosina </a:t>
            </a:r>
            <a:r>
              <a:rPr lang="it-IT" altLang="ja-JP" sz="2400" dirty="0" smtClean="0">
                <a:latin typeface="Calibri" pitchFamily="34" charset="0"/>
                <a:cs typeface="Calibri" pitchFamily="34" charset="0"/>
              </a:rPr>
              <a:t>in avanti lungo </a:t>
            </a:r>
            <a:r>
              <a:rPr lang="it-IT" altLang="ja-JP" sz="2400" dirty="0">
                <a:latin typeface="Calibri" pitchFamily="34" charset="0"/>
                <a:cs typeface="Calibri" pitchFamily="34" charset="0"/>
              </a:rPr>
              <a:t>il filamento di actina.   </a:t>
            </a:r>
          </a:p>
          <a:p>
            <a:pPr algn="just" eaLnBrk="1" hangingPunct="1">
              <a:spcBef>
                <a:spcPts val="0"/>
              </a:spcBef>
              <a:buFontTx/>
              <a:buNone/>
            </a:pPr>
            <a:endParaRPr lang="it-IT" altLang="en-US" sz="24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it-IT" alt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it-IT" altLang="en-US" sz="2400" dirty="0" smtClean="0">
                <a:latin typeface="Calibri" pitchFamily="34" charset="0"/>
                <a:cs typeface="Calibri" pitchFamily="34" charset="0"/>
              </a:rPr>
              <a:t>: rilascio del </a:t>
            </a:r>
            <a:r>
              <a:rPr lang="it-IT" altLang="en-US" sz="2400" dirty="0" err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it-IT" altLang="en-US" sz="2400" baseline="-25000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it-IT" altLang="en-US" sz="2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it-IT" altLang="en-US" sz="2400" dirty="0">
                <a:latin typeface="Calibri" pitchFamily="34" charset="0"/>
                <a:cs typeface="Calibri" pitchFamily="34" charset="0"/>
              </a:rPr>
              <a:t>L</a:t>
            </a:r>
            <a:r>
              <a:rPr lang="it-IT" altLang="ja-JP" sz="24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it-IT" altLang="ja-JP" sz="2400" dirty="0">
                <a:latin typeface="Calibri" pitchFamily="34" charset="0"/>
                <a:cs typeface="Calibri" pitchFamily="34" charset="0"/>
              </a:rPr>
              <a:t>miosina si associa </a:t>
            </a:r>
            <a:r>
              <a:rPr lang="it-IT" altLang="ja-JP" sz="2400" dirty="0" smtClean="0">
                <a:latin typeface="Calibri" pitchFamily="34" charset="0"/>
                <a:cs typeface="Calibri" pitchFamily="34" charset="0"/>
              </a:rPr>
              <a:t>all’actina.</a:t>
            </a:r>
            <a:endParaRPr lang="it-IT" altLang="ja-JP" sz="2400" dirty="0" smtClean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ts val="0"/>
              </a:spcBef>
              <a:buFontTx/>
              <a:buNone/>
            </a:pPr>
            <a:endParaRPr lang="it-IT" altLang="ja-JP" sz="2400" dirty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ts val="0"/>
              </a:spcBef>
              <a:buFontTx/>
              <a:buNone/>
            </a:pPr>
            <a:r>
              <a:rPr lang="it-IT" alt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it-IT" altLang="en-US" sz="24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it-IT" altLang="ja-JP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altLang="ja-JP" sz="2400" dirty="0">
                <a:latin typeface="Calibri" pitchFamily="34" charset="0"/>
                <a:cs typeface="Calibri" pitchFamily="34" charset="0"/>
              </a:rPr>
              <a:t>mentre </a:t>
            </a:r>
            <a:r>
              <a:rPr lang="it-IT" altLang="en-US" sz="2400" dirty="0">
                <a:latin typeface="Calibri" pitchFamily="34" charset="0"/>
                <a:cs typeface="Calibri" pitchFamily="34" charset="0"/>
              </a:rPr>
              <a:t>si stacca l’</a:t>
            </a:r>
            <a:r>
              <a:rPr lang="it-IT" altLang="ja-JP" sz="2400" dirty="0">
                <a:latin typeface="Calibri" pitchFamily="34" charset="0"/>
                <a:cs typeface="Calibri" pitchFamily="34" charset="0"/>
              </a:rPr>
              <a:t>ADP </a:t>
            </a:r>
            <a:r>
              <a:rPr lang="it-IT" altLang="en-US" sz="2400" dirty="0">
                <a:latin typeface="Calibri" pitchFamily="34" charset="0"/>
                <a:cs typeface="Calibri" pitchFamily="34" charset="0"/>
              </a:rPr>
              <a:t>la testa torna nella sua configurazione iniziale  ed il filamento sottile si muove rispetto al filamento spesso</a:t>
            </a:r>
            <a:r>
              <a:rPr lang="it-IT" alt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it-IT" altLang="en-US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19" name="Picture 1028" descr="Immagine5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6"/>
          <a:stretch/>
        </p:blipFill>
        <p:spPr bwMode="auto">
          <a:xfrm>
            <a:off x="831851" y="971421"/>
            <a:ext cx="26781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27" descr="Immagine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2038221"/>
            <a:ext cx="2565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27" descr="Immagine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30797"/>
            <a:ext cx="27305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81200" y="77981"/>
            <a:ext cx="5598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ym typeface="Wingdings" panose="05000000000000000000" pitchFamily="2" charset="2"/>
              </a:rPr>
              <a:t>IL </a:t>
            </a:r>
            <a:r>
              <a:rPr lang="it-IT" sz="2800" dirty="0">
                <a:sym typeface="Wingdings" panose="05000000000000000000" pitchFamily="2" charset="2"/>
              </a:rPr>
              <a:t>CICLO </a:t>
            </a:r>
            <a:r>
              <a:rPr lang="it-IT" sz="2800" dirty="0" smtClean="0"/>
              <a:t>DELLA CONTRAZIONE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calcium troponin tropomyos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5800" y="2590800"/>
            <a:ext cx="781568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9955" y="304799"/>
            <a:ext cx="888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Regolazione della contrazione: il ruolo dal Ca++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4800" y="1219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L’impulso nervoso stimola il rilascio </a:t>
            </a:r>
            <a:r>
              <a:rPr lang="it-IT" sz="2800" dirty="0"/>
              <a:t>di </a:t>
            </a:r>
            <a:r>
              <a:rPr lang="it-IT" sz="2800" dirty="0" smtClean="0"/>
              <a:t>Ca</a:t>
            </a:r>
            <a:r>
              <a:rPr lang="it-IT" sz="2800" baseline="30000" dirty="0"/>
              <a:t>++</a:t>
            </a:r>
            <a:r>
              <a:rPr lang="it-IT" sz="2800" dirty="0"/>
              <a:t> </a:t>
            </a:r>
            <a:r>
              <a:rPr lang="it-IT" sz="2800" dirty="0" smtClean="0"/>
              <a:t> dal reticolo endoplasmico nel citoplasma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73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71600" y="2286000"/>
            <a:ext cx="689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hlinkClick r:id="rId3"/>
              </a:rPr>
              <a:t>https://www.youtube.com/watch?v=7O_ZHyPeIIA</a:t>
            </a:r>
            <a:endParaRPr lang="it-IT" sz="2400" dirty="0"/>
          </a:p>
        </p:txBody>
      </p:sp>
      <p:pic>
        <p:nvPicPr>
          <p:cNvPr id="3" name="zF5FGKfKLK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57175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43200" y="381000"/>
            <a:ext cx="3906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/>
              <a:t>Microtubuli</a:t>
            </a:r>
            <a:endParaRPr lang="it-IT" sz="6000" dirty="0"/>
          </a:p>
        </p:txBody>
      </p:sp>
      <p:pic>
        <p:nvPicPr>
          <p:cNvPr id="3074" name="Picture 2" descr="https://media.cellsignal.com/products/images/19871043/20122535/8058_ific_m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3395" r="17317"/>
          <a:stretch/>
        </p:blipFill>
        <p:spPr bwMode="auto">
          <a:xfrm>
            <a:off x="1143000" y="2057400"/>
            <a:ext cx="3237614" cy="32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10563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I </a:t>
            </a:r>
            <a:r>
              <a:rPr lang="it-IT" altLang="en-US" sz="2400" b="1" dirty="0">
                <a:solidFill>
                  <a:srgbClr val="FF0000"/>
                </a:solidFill>
              </a:rPr>
              <a:t>microtubuli</a:t>
            </a:r>
            <a:r>
              <a:rPr lang="it-IT" altLang="en-US" sz="2400" dirty="0"/>
              <a:t> sono tubi cavi formati da </a:t>
            </a:r>
            <a:r>
              <a:rPr lang="it-IT" altLang="en-US" sz="2400" b="1" dirty="0" err="1">
                <a:solidFill>
                  <a:srgbClr val="00B050"/>
                </a:solidFill>
              </a:rPr>
              <a:t>tubulina</a:t>
            </a:r>
            <a:r>
              <a:rPr lang="it-IT" altLang="en-US" sz="2400" dirty="0">
                <a:solidFill>
                  <a:srgbClr val="00B050"/>
                </a:solidFill>
              </a:rPr>
              <a:t> </a:t>
            </a:r>
            <a:r>
              <a:rPr lang="it-IT" altLang="en-US" sz="2400" dirty="0"/>
              <a:t>che formano lunghi polimeri rigidi: governano la localizzazione degli organelli cellulari e si servono di </a:t>
            </a:r>
            <a:r>
              <a:rPr lang="ja-JP" altLang="it-IT" sz="2400" dirty="0"/>
              <a:t>“</a:t>
            </a:r>
            <a:r>
              <a:rPr lang="it-IT" altLang="ja-JP" sz="2400" dirty="0"/>
              <a:t>motori</a:t>
            </a:r>
            <a:r>
              <a:rPr lang="ja-JP" altLang="it-IT" sz="2400" dirty="0"/>
              <a:t>”</a:t>
            </a:r>
            <a:r>
              <a:rPr lang="it-IT" altLang="ja-JP" sz="2400" dirty="0"/>
              <a:t> molecolari per il trasporto di vescicole.</a:t>
            </a:r>
            <a:endParaRPr lang="it-IT" altLang="en-US" sz="2400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50498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52400" y="1295400"/>
            <a:ext cx="883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Allineamento e separazione dei cromosomi durante la </a:t>
            </a:r>
            <a:r>
              <a:rPr lang="it-IT" sz="2400" dirty="0" smtClean="0"/>
              <a:t>mitosi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Trasporto </a:t>
            </a:r>
            <a:r>
              <a:rPr lang="it-IT" sz="2400" dirty="0"/>
              <a:t>di proteine, vescicole e organelli all'interno del citoplasma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Crescita </a:t>
            </a:r>
            <a:r>
              <a:rPr lang="it-IT" sz="2400" dirty="0"/>
              <a:t>dei neuriti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Movimento </a:t>
            </a:r>
            <a:r>
              <a:rPr lang="it-IT" sz="2400" dirty="0"/>
              <a:t>di ciglia e flagelli</a:t>
            </a:r>
          </a:p>
        </p:txBody>
      </p:sp>
    </p:spTree>
    <p:extLst>
      <p:ext uri="{BB962C8B-B14F-4D97-AF65-F5344CB8AC3E}">
        <p14:creationId xmlns:p14="http://schemas.microsoft.com/office/powerpoint/2010/main" val="41588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h16f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61937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429000" y="591592"/>
            <a:ext cx="54102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I microtubuli sono formati da </a:t>
            </a:r>
            <a:endParaRPr lang="it-IT" altLang="en-US" sz="2800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b="1" dirty="0" err="1" smtClean="0">
                <a:solidFill>
                  <a:srgbClr val="00B050"/>
                </a:solidFill>
              </a:rPr>
              <a:t>tubulina</a:t>
            </a:r>
            <a:r>
              <a:rPr lang="it-IT" altLang="en-US" sz="2800" b="1" dirty="0" smtClean="0">
                <a:solidFill>
                  <a:srgbClr val="00B050"/>
                </a:solidFill>
              </a:rPr>
              <a:t> </a:t>
            </a:r>
            <a:r>
              <a:rPr lang="it-IT" altLang="en-US" sz="2800" b="1" dirty="0">
                <a:solidFill>
                  <a:srgbClr val="00B050"/>
                </a:solidFill>
              </a:rPr>
              <a:t>alfa </a:t>
            </a:r>
            <a:r>
              <a:rPr lang="it-IT" altLang="en-US" sz="2800" dirty="0"/>
              <a:t>e </a:t>
            </a:r>
            <a:r>
              <a:rPr lang="it-IT" altLang="en-US" sz="2800" b="1" dirty="0" err="1">
                <a:solidFill>
                  <a:srgbClr val="92D050"/>
                </a:solidFill>
              </a:rPr>
              <a:t>tubulina</a:t>
            </a:r>
            <a:r>
              <a:rPr lang="it-IT" altLang="en-US" sz="2800" b="1" dirty="0">
                <a:solidFill>
                  <a:srgbClr val="92D050"/>
                </a:solidFill>
              </a:rPr>
              <a:t> beta</a:t>
            </a:r>
            <a:r>
              <a:rPr lang="it-IT" altLang="en-US" sz="2800" dirty="0"/>
              <a:t>, due polipeptidi globulari, che polimerizzano in </a:t>
            </a:r>
            <a:endParaRPr lang="it-IT" altLang="en-US" sz="2800" dirty="0" smtClean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 smtClean="0">
                <a:solidFill>
                  <a:srgbClr val="FF0000"/>
                </a:solidFill>
              </a:rPr>
              <a:t>13 </a:t>
            </a:r>
            <a:r>
              <a:rPr lang="it-IT" altLang="en-US" sz="2800" dirty="0" err="1">
                <a:solidFill>
                  <a:srgbClr val="FF0000"/>
                </a:solidFill>
              </a:rPr>
              <a:t>protofilamenti</a:t>
            </a:r>
            <a:r>
              <a:rPr lang="it-IT" altLang="en-US" sz="2800" dirty="0">
                <a:solidFill>
                  <a:srgbClr val="FF0000"/>
                </a:solidFill>
              </a:rPr>
              <a:t> </a:t>
            </a:r>
            <a:r>
              <a:rPr lang="it-IT" altLang="en-US" sz="2800" dirty="0"/>
              <a:t>lineari</a:t>
            </a:r>
            <a:r>
              <a:rPr lang="it-IT" altLang="en-US" sz="2800" dirty="0" smtClean="0"/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I </a:t>
            </a:r>
            <a:r>
              <a:rPr lang="it-IT" altLang="en-US" sz="2800" dirty="0" err="1"/>
              <a:t>protofilamenti</a:t>
            </a:r>
            <a:r>
              <a:rPr lang="it-IT" altLang="en-US" sz="2800" dirty="0"/>
              <a:t> sono </a:t>
            </a:r>
            <a:r>
              <a:rPr lang="it-IT" altLang="en-US" sz="2800" dirty="0" smtClean="0"/>
              <a:t>allineati </a:t>
            </a:r>
            <a:r>
              <a:rPr lang="it-IT" altLang="en-US" sz="2800" dirty="0"/>
              <a:t>in parallelo con la stessa polarità.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Il microtubulo è polare con un estremità </a:t>
            </a:r>
            <a:r>
              <a:rPr lang="it-IT" altLang="en-US" sz="2800" b="1" dirty="0">
                <a:solidFill>
                  <a:srgbClr val="0070C0"/>
                </a:solidFill>
              </a:rPr>
              <a:t>positiva</a:t>
            </a:r>
            <a:r>
              <a:rPr lang="it-IT" altLang="en-US" sz="2800" dirty="0">
                <a:solidFill>
                  <a:srgbClr val="0070C0"/>
                </a:solidFill>
              </a:rPr>
              <a:t> </a:t>
            </a:r>
            <a:r>
              <a:rPr lang="it-IT" altLang="en-US" sz="2800" dirty="0"/>
              <a:t>(in crescita veloce) ed una </a:t>
            </a:r>
            <a:r>
              <a:rPr lang="it-IT" altLang="en-US" sz="2800" b="1" dirty="0">
                <a:solidFill>
                  <a:srgbClr val="FF0000"/>
                </a:solidFill>
              </a:rPr>
              <a:t>negativa</a:t>
            </a:r>
            <a:r>
              <a:rPr lang="it-IT" altLang="en-US" sz="2800" dirty="0">
                <a:solidFill>
                  <a:srgbClr val="FF0000"/>
                </a:solidFill>
              </a:rPr>
              <a:t> </a:t>
            </a:r>
            <a:r>
              <a:rPr lang="it-IT" altLang="en-US" sz="2800" dirty="0"/>
              <a:t>(a crescita lenta).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ultati immagini per citoschelet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5"/>
          <a:stretch/>
        </p:blipFill>
        <p:spPr bwMode="auto">
          <a:xfrm>
            <a:off x="625693" y="304800"/>
            <a:ext cx="464096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sultati immagini per microtubule actin filament intermediate filament triple sta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50354" b="50426"/>
          <a:stretch/>
        </p:blipFill>
        <p:spPr bwMode="auto">
          <a:xfrm>
            <a:off x="5391150" y="2133600"/>
            <a:ext cx="2667000" cy="20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isultati immagini per microtubule actin filament intermediate filament triple sta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6" t="5129" b="50427"/>
          <a:stretch/>
        </p:blipFill>
        <p:spPr bwMode="auto">
          <a:xfrm>
            <a:off x="5372100" y="304800"/>
            <a:ext cx="27051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sultati immagini per microtubule actin filament intermediate filament triple sta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4" r="50354"/>
          <a:stretch/>
        </p:blipFill>
        <p:spPr bwMode="auto">
          <a:xfrm>
            <a:off x="5391150" y="4150241"/>
            <a:ext cx="2667000" cy="19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52400"/>
            <a:ext cx="597058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99848" y="598200"/>
            <a:ext cx="3685277" cy="5509200"/>
            <a:chOff x="152400" y="128421"/>
            <a:chExt cx="3685277" cy="5509200"/>
          </a:xfrm>
        </p:grpSpPr>
        <p:sp>
          <p:nvSpPr>
            <p:cNvPr id="3" name="CasellaDiTesto 2"/>
            <p:cNvSpPr txBox="1"/>
            <p:nvPr/>
          </p:nvSpPr>
          <p:spPr>
            <a:xfrm>
              <a:off x="152400" y="128421"/>
              <a:ext cx="3685277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 smtClean="0"/>
                <a:t>La </a:t>
              </a:r>
              <a:r>
                <a:rPr lang="it-IT" sz="3200" dirty="0" err="1" smtClean="0"/>
                <a:t>tubulina</a:t>
              </a:r>
              <a:r>
                <a:rPr lang="it-IT" sz="3200" dirty="0" smtClean="0"/>
                <a:t> lega il GTP e viene aggiunta all’estremità (+) </a:t>
              </a:r>
            </a:p>
            <a:p>
              <a:endParaRPr lang="it-IT" sz="3200" dirty="0" smtClean="0"/>
            </a:p>
            <a:p>
              <a:r>
                <a:rPr lang="el-GR" sz="3200" dirty="0" smtClean="0">
                  <a:solidFill>
                    <a:srgbClr val="C00000"/>
                  </a:solidFill>
                </a:rPr>
                <a:t>β</a:t>
              </a:r>
              <a:r>
                <a:rPr lang="it-IT" sz="3200" dirty="0" smtClean="0">
                  <a:solidFill>
                    <a:srgbClr val="C00000"/>
                  </a:solidFill>
                </a:rPr>
                <a:t>-</a:t>
              </a:r>
              <a:r>
                <a:rPr lang="it-IT" sz="3200" dirty="0" err="1" smtClean="0">
                  <a:solidFill>
                    <a:srgbClr val="C00000"/>
                  </a:solidFill>
                </a:rPr>
                <a:t>tubulina</a:t>
              </a:r>
              <a:r>
                <a:rPr lang="it-IT" sz="3200" dirty="0" smtClean="0">
                  <a:solidFill>
                    <a:srgbClr val="C00000"/>
                  </a:solidFill>
                </a:rPr>
                <a:t> </a:t>
              </a:r>
              <a:r>
                <a:rPr lang="it-IT" sz="3200" dirty="0" smtClean="0"/>
                <a:t>idrolizza 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GTP</a:t>
              </a:r>
              <a:r>
                <a:rPr lang="it-IT" sz="3200" b="1" dirty="0" smtClean="0"/>
                <a:t>		</a:t>
              </a:r>
              <a:r>
                <a:rPr lang="it-IT" sz="3200" b="1" dirty="0" smtClean="0">
                  <a:solidFill>
                    <a:srgbClr val="CC9900"/>
                  </a:solidFill>
                </a:rPr>
                <a:t>GDP</a:t>
              </a:r>
            </a:p>
            <a:p>
              <a:endParaRPr lang="it-IT" sz="3200" dirty="0"/>
            </a:p>
            <a:p>
              <a:r>
                <a:rPr lang="it-IT" sz="3200" dirty="0" smtClean="0"/>
                <a:t>Il dimero legato a GDP si stacca dall’estremità (-)</a:t>
              </a:r>
              <a:endParaRPr lang="it-IT" sz="3200" dirty="0"/>
            </a:p>
          </p:txBody>
        </p:sp>
        <p:cxnSp>
          <p:nvCxnSpPr>
            <p:cNvPr id="6" name="Connettore 2 5"/>
            <p:cNvCxnSpPr/>
            <p:nvPr/>
          </p:nvCxnSpPr>
          <p:spPr bwMode="auto">
            <a:xfrm>
              <a:off x="1219200" y="3352800"/>
              <a:ext cx="762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uppo 13"/>
          <p:cNvGrpSpPr/>
          <p:nvPr/>
        </p:nvGrpSpPr>
        <p:grpSpPr>
          <a:xfrm>
            <a:off x="3704326" y="1324305"/>
            <a:ext cx="5039623" cy="4724400"/>
            <a:chOff x="3837677" y="1905000"/>
            <a:chExt cx="5039623" cy="4724400"/>
          </a:xfrm>
        </p:grpSpPr>
        <p:grpSp>
          <p:nvGrpSpPr>
            <p:cNvPr id="7" name="Gruppo 6"/>
            <p:cNvGrpSpPr/>
            <p:nvPr/>
          </p:nvGrpSpPr>
          <p:grpSpPr>
            <a:xfrm>
              <a:off x="3837677" y="1905000"/>
              <a:ext cx="4772923" cy="4724400"/>
              <a:chOff x="2286000" y="1524000"/>
              <a:chExt cx="4772923" cy="4724400"/>
            </a:xfrm>
          </p:grpSpPr>
          <p:pic>
            <p:nvPicPr>
              <p:cNvPr id="5122" name="Picture 2" descr="https://ars.els-cdn.com/content/image/1-s2.0-S0960982212008755-gr1_lrg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1524000"/>
                <a:ext cx="4772923" cy="472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Ovale 1"/>
              <p:cNvSpPr/>
              <p:nvPr/>
            </p:nvSpPr>
            <p:spPr bwMode="auto">
              <a:xfrm>
                <a:off x="3145220" y="2010105"/>
                <a:ext cx="9144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</a:rPr>
                  <a:t>GTP</a:t>
                </a:r>
                <a:endParaRPr kumimoji="0" lang="it-IT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5" name="Ovale 4"/>
              <p:cNvSpPr/>
              <p:nvPr/>
            </p:nvSpPr>
            <p:spPr bwMode="auto">
              <a:xfrm>
                <a:off x="3297620" y="3962400"/>
                <a:ext cx="914400" cy="457200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</a:rPr>
                  <a:t>GTP</a:t>
                </a:r>
                <a:endParaRPr kumimoji="0" lang="it-IT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" name="Ovale 7"/>
            <p:cNvSpPr/>
            <p:nvPr/>
          </p:nvSpPr>
          <p:spPr bwMode="auto">
            <a:xfrm>
              <a:off x="8648700" y="2133600"/>
              <a:ext cx="228600" cy="25750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Ovale 9"/>
            <p:cNvSpPr/>
            <p:nvPr/>
          </p:nvSpPr>
          <p:spPr bwMode="auto">
            <a:xfrm>
              <a:off x="8648700" y="3429000"/>
              <a:ext cx="228600" cy="257505"/>
            </a:xfrm>
            <a:prstGeom prst="ellipse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Ovale 10"/>
            <p:cNvSpPr/>
            <p:nvPr/>
          </p:nvSpPr>
          <p:spPr bwMode="auto">
            <a:xfrm>
              <a:off x="8648700" y="4724400"/>
              <a:ext cx="228600" cy="257505"/>
            </a:xfrm>
            <a:prstGeom prst="ellipse">
              <a:avLst/>
            </a:prstGeom>
            <a:solidFill>
              <a:srgbClr val="CC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704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07428" y="152400"/>
            <a:ext cx="83058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u="sng" dirty="0"/>
              <a:t>La concentrazione di </a:t>
            </a:r>
            <a:r>
              <a:rPr lang="it-IT" altLang="en-US" sz="2400" u="sng" dirty="0" err="1"/>
              <a:t>tubulina</a:t>
            </a:r>
            <a:r>
              <a:rPr lang="it-IT" altLang="en-US" sz="2400" u="sng" dirty="0"/>
              <a:t> legata al GTP è limitante.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1800" dirty="0"/>
              <a:t>Quando la </a:t>
            </a:r>
            <a:r>
              <a:rPr lang="it-IT" altLang="en-US" sz="1800" b="1" dirty="0" err="1">
                <a:solidFill>
                  <a:srgbClr val="FF0000"/>
                </a:solidFill>
              </a:rPr>
              <a:t>tubulina</a:t>
            </a:r>
            <a:r>
              <a:rPr lang="it-IT" altLang="en-US" sz="1800" b="1" dirty="0">
                <a:solidFill>
                  <a:srgbClr val="FF0000"/>
                </a:solidFill>
              </a:rPr>
              <a:t>-GTP</a:t>
            </a:r>
            <a:r>
              <a:rPr lang="it-IT" altLang="en-US" sz="1800" dirty="0"/>
              <a:t> è disponibile, </a:t>
            </a:r>
            <a:r>
              <a:rPr lang="it-IT" altLang="en-US" sz="1800" dirty="0" smtClean="0"/>
              <a:t>viene </a:t>
            </a:r>
            <a:r>
              <a:rPr lang="it-IT" altLang="en-US" sz="1800" dirty="0"/>
              <a:t>aggiunta velocemente al microtubulo, creando un </a:t>
            </a:r>
            <a:r>
              <a:rPr lang="it-IT" altLang="en-US" sz="1800" b="1" dirty="0" smtClean="0">
                <a:solidFill>
                  <a:srgbClr val="FF0000"/>
                </a:solidFill>
              </a:rPr>
              <a:t>cappuccio</a:t>
            </a:r>
            <a:r>
              <a:rPr lang="it-IT" altLang="en-US" sz="1800" dirty="0" smtClean="0">
                <a:solidFill>
                  <a:srgbClr val="FF0000"/>
                </a:solidFill>
              </a:rPr>
              <a:t> </a:t>
            </a:r>
            <a:r>
              <a:rPr lang="it-IT" altLang="en-US" sz="1800" dirty="0"/>
              <a:t>di </a:t>
            </a:r>
            <a:r>
              <a:rPr lang="it-IT" altLang="en-US" sz="1800" dirty="0" err="1"/>
              <a:t>tubulina</a:t>
            </a:r>
            <a:r>
              <a:rPr lang="it-IT" altLang="en-US" sz="1800" dirty="0"/>
              <a:t>-GTP. </a:t>
            </a:r>
            <a:endParaRPr lang="it-IT" altLang="en-US" sz="1800" dirty="0" smtClean="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1800" dirty="0" smtClean="0"/>
              <a:t>Se </a:t>
            </a:r>
            <a:r>
              <a:rPr lang="it-IT" altLang="en-US" sz="1800" dirty="0"/>
              <a:t>la sua concentrazione </a:t>
            </a:r>
            <a:r>
              <a:rPr lang="it-IT" altLang="en-US" sz="1800" dirty="0" smtClean="0"/>
              <a:t>diminuisce, </a:t>
            </a:r>
            <a:r>
              <a:rPr lang="it-IT" altLang="en-US" sz="1800" dirty="0"/>
              <a:t>la velocità di aggiunta della </a:t>
            </a:r>
            <a:r>
              <a:rPr lang="it-IT" altLang="en-US" sz="1800" dirty="0" err="1"/>
              <a:t>tubulina</a:t>
            </a:r>
            <a:r>
              <a:rPr lang="it-IT" altLang="en-US" sz="1800" dirty="0"/>
              <a:t> diminuisce sino ad un livello soglia di </a:t>
            </a:r>
            <a:r>
              <a:rPr lang="it-IT" altLang="en-US" sz="1800" dirty="0" err="1"/>
              <a:t>tubulina</a:t>
            </a:r>
            <a:r>
              <a:rPr lang="it-IT" altLang="en-US" sz="1800" dirty="0"/>
              <a:t>-GTP a cui la velocità di idrolisi del GTP </a:t>
            </a:r>
            <a:r>
              <a:rPr lang="it-IT" altLang="en-US" sz="1800" dirty="0" smtClean="0"/>
              <a:t>è </a:t>
            </a:r>
            <a:r>
              <a:rPr lang="it-IT" altLang="en-US" sz="1800" dirty="0"/>
              <a:t>superiore alla velocità di aggiunta di nuova </a:t>
            </a:r>
            <a:r>
              <a:rPr lang="it-IT" altLang="en-US" sz="1800" dirty="0" err="1"/>
              <a:t>tubulina</a:t>
            </a:r>
            <a:r>
              <a:rPr lang="it-IT" altLang="en-US" sz="1800" dirty="0"/>
              <a:t>-GTP, risultando nella contrazione del cappuccio di GTP. </a:t>
            </a:r>
            <a:endParaRPr lang="it-IT" altLang="en-US" sz="1800" dirty="0" smtClean="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1800" dirty="0" smtClean="0"/>
              <a:t>Quando </a:t>
            </a:r>
            <a:r>
              <a:rPr lang="it-IT" altLang="en-US" sz="1800" dirty="0"/>
              <a:t>il cappuccio scompare, i microtubuli diventano instabili e viene favorita la perdita delle </a:t>
            </a:r>
            <a:r>
              <a:rPr lang="it-IT" altLang="en-US" sz="1800" dirty="0" err="1"/>
              <a:t>subunità</a:t>
            </a:r>
            <a:r>
              <a:rPr lang="it-IT" altLang="en-US" sz="1800" dirty="0"/>
              <a:t> associate al GDP. </a:t>
            </a:r>
          </a:p>
        </p:txBody>
      </p:sp>
      <p:pic>
        <p:nvPicPr>
          <p:cNvPr id="39939" name="Picture 5" descr="Immagine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06763"/>
            <a:ext cx="5713413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9/99/Fluorescent_image_fibroblast.jpg/800px-Fluorescent_image_fibrobl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1200" y="-901700"/>
            <a:ext cx="54356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1419" y="491359"/>
            <a:ext cx="1680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solidFill>
                  <a:srgbClr val="FF0000"/>
                </a:solidFill>
              </a:rPr>
              <a:t>Actin</a:t>
            </a:r>
            <a:endParaRPr lang="it-IT" sz="3600" dirty="0" smtClean="0">
              <a:solidFill>
                <a:srgbClr val="FF0000"/>
              </a:solidFill>
            </a:endParaRPr>
          </a:p>
          <a:p>
            <a:r>
              <a:rPr lang="it-IT" sz="3600" dirty="0" err="1" smtClean="0">
                <a:solidFill>
                  <a:srgbClr val="00B050"/>
                </a:solidFill>
              </a:rPr>
              <a:t>Tubulin</a:t>
            </a:r>
            <a:endParaRPr lang="it-IT" sz="36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81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52400" y="228600"/>
            <a:ext cx="8534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/>
              <a:t>I microtubuli sono strutture molto labili, sensibili a sostanze antimitotiche.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 smtClean="0"/>
              <a:t>Es</a:t>
            </a:r>
            <a:r>
              <a:rPr lang="it-IT" altLang="en-US" sz="2000" dirty="0"/>
              <a:t>: il fuso mitotico si forma </a:t>
            </a:r>
            <a:r>
              <a:rPr lang="it-IT" altLang="en-US" sz="2000" dirty="0" err="1"/>
              <a:t>all</a:t>
            </a:r>
            <a:r>
              <a:rPr lang="ja-JP" altLang="it-IT" sz="2000" dirty="0"/>
              <a:t>’</a:t>
            </a:r>
            <a:r>
              <a:rPr lang="it-IT" altLang="ja-JP" sz="2000" dirty="0"/>
              <a:t>inizio della mitosi e può essere bloccato da sostanze che bloccano lo scambio di </a:t>
            </a:r>
            <a:r>
              <a:rPr lang="it-IT" altLang="ja-JP" sz="2000" dirty="0" err="1"/>
              <a:t>subunità</a:t>
            </a:r>
            <a:r>
              <a:rPr lang="it-IT" altLang="ja-JP" sz="2000" dirty="0"/>
              <a:t> tra microtubuli ed il pool di </a:t>
            </a:r>
            <a:r>
              <a:rPr lang="it-IT" altLang="ja-JP" sz="2000" dirty="0" err="1"/>
              <a:t>tubulina</a:t>
            </a:r>
            <a:r>
              <a:rPr lang="it-IT" altLang="ja-JP" sz="2000" dirty="0"/>
              <a:t> libera.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/>
              <a:t>La </a:t>
            </a:r>
            <a:r>
              <a:rPr lang="it-IT" altLang="en-US" sz="2000" b="1" u="sng" dirty="0"/>
              <a:t>colchicina</a:t>
            </a:r>
            <a:r>
              <a:rPr lang="it-IT" altLang="en-US" sz="2000" dirty="0"/>
              <a:t> (alcaloide) si lega ad una singola molecola di </a:t>
            </a:r>
            <a:r>
              <a:rPr lang="it-IT" altLang="en-US" sz="2000" dirty="0" err="1"/>
              <a:t>tubulina</a:t>
            </a:r>
            <a:r>
              <a:rPr lang="it-IT" altLang="en-US" sz="2000" dirty="0"/>
              <a:t>, ma non alla </a:t>
            </a:r>
            <a:r>
              <a:rPr lang="it-IT" altLang="en-US" sz="2000" dirty="0" err="1"/>
              <a:t>tubulina</a:t>
            </a:r>
            <a:r>
              <a:rPr lang="it-IT" altLang="en-US" sz="2000" dirty="0"/>
              <a:t> polimerizzata. Impedendo lo scambio di </a:t>
            </a:r>
            <a:r>
              <a:rPr lang="it-IT" altLang="en-US" sz="2000" dirty="0" err="1"/>
              <a:t>subunità</a:t>
            </a:r>
            <a:r>
              <a:rPr lang="it-IT" altLang="en-US" sz="2000" dirty="0"/>
              <a:t>, il fuso si disaggrega e si ha blocco della mitosi.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b="1" u="sng" dirty="0" err="1"/>
              <a:t>Vinblastina</a:t>
            </a:r>
            <a:r>
              <a:rPr lang="it-IT" altLang="en-US" sz="2000" b="1" u="sng" dirty="0"/>
              <a:t>, </a:t>
            </a:r>
            <a:r>
              <a:rPr lang="it-IT" altLang="en-US" sz="2000" b="1" u="sng" dirty="0" err="1"/>
              <a:t>vincristina</a:t>
            </a:r>
            <a:r>
              <a:rPr lang="it-IT" altLang="en-US" sz="2000" dirty="0"/>
              <a:t>: chemioterapici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b="1" u="sng" dirty="0" err="1"/>
              <a:t>Taxolo</a:t>
            </a:r>
            <a:r>
              <a:rPr lang="it-IT" altLang="en-US" sz="2000" dirty="0"/>
              <a:t>: ha l</a:t>
            </a:r>
            <a:r>
              <a:rPr lang="ja-JP" altLang="it-IT" sz="2000" dirty="0"/>
              <a:t>’</a:t>
            </a:r>
            <a:r>
              <a:rPr lang="it-IT" altLang="ja-JP" sz="2000" dirty="0"/>
              <a:t>effetto opposto. Si lega ai microtubuli e li stabilizza. Le cellule si arrestano in mitosi, indicando che i microtubuli devono anche depolimerizzare per render il fuso funzionale. </a:t>
            </a:r>
            <a:endParaRPr lang="it-IT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838202" y="393651"/>
            <a:ext cx="7543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cs typeface="Times New Roman" pitchFamily="18" charset="0"/>
              </a:rPr>
              <a:t>I siti primari di nucleazione dei microtubuli sono i </a:t>
            </a:r>
            <a:r>
              <a:rPr lang="it-IT" altLang="it-IT" sz="2800" dirty="0" smtClean="0">
                <a:solidFill>
                  <a:srgbClr val="FF0000"/>
                </a:solidFill>
                <a:cs typeface="Times New Roman" pitchFamily="18" charset="0"/>
              </a:rPr>
              <a:t>centrosomi</a:t>
            </a:r>
            <a:r>
              <a:rPr lang="it-IT" altLang="it-IT" sz="2800" dirty="0" smtClean="0">
                <a:cs typeface="Times New Roman" pitchFamily="18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cs typeface="Times New Roman" pitchFamily="18" charset="0"/>
              </a:rPr>
              <a:t>Sono </a:t>
            </a:r>
            <a:r>
              <a:rPr lang="it-IT" altLang="it-IT" sz="2800" dirty="0">
                <a:cs typeface="Times New Roman" pitchFamily="18" charset="0"/>
              </a:rPr>
              <a:t>formati da una coppia di strutture cilindriche, i </a:t>
            </a:r>
            <a:r>
              <a:rPr lang="it-IT" altLang="it-IT" sz="2800" dirty="0">
                <a:solidFill>
                  <a:srgbClr val="FF0000"/>
                </a:solidFill>
                <a:cs typeface="Times New Roman" pitchFamily="18" charset="0"/>
              </a:rPr>
              <a:t>centrioli</a:t>
            </a:r>
            <a:r>
              <a:rPr lang="it-IT" altLang="it-IT" sz="2800" dirty="0">
                <a:cs typeface="Times New Roman" pitchFamily="18" charset="0"/>
              </a:rPr>
              <a:t>, ad angolo retto.</a:t>
            </a:r>
          </a:p>
        </p:txBody>
      </p:sp>
      <p:pic>
        <p:nvPicPr>
          <p:cNvPr id="41989" name="Picture 6" descr="Centro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3" y="2743198"/>
            <a:ext cx="2829220" cy="28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Risultati immagini per centrosome under electron microsc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7102" b="11256"/>
          <a:stretch/>
        </p:blipFill>
        <p:spPr bwMode="auto">
          <a:xfrm>
            <a:off x="3429000" y="2468445"/>
            <a:ext cx="289520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centrosome under electron microscop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1" r="32056" b="26518"/>
          <a:stretch/>
        </p:blipFill>
        <p:spPr bwMode="auto">
          <a:xfrm rot="16200000">
            <a:off x="5716589" y="3459044"/>
            <a:ext cx="38830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13"/>
            <a:ext cx="8843963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Risultati immagini per Î³-tubulin ring comp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39052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Immagin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2590800" cy="656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Risultati immagini per ciliary microtubules sta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001" r="49389" b="37332"/>
          <a:stretch/>
        </p:blipFill>
        <p:spPr bwMode="auto">
          <a:xfrm rot="16200000">
            <a:off x="4760553" y="-36151"/>
            <a:ext cx="1696965" cy="20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isultati immagini per Microtubules spindle stai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2016975" cy="15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magine correl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07085"/>
            <a:ext cx="2955654" cy="13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/>
          <a:srcRect l="25952" t="72668" r="63893"/>
          <a:stretch/>
        </p:blipFill>
        <p:spPr>
          <a:xfrm rot="5400000">
            <a:off x="5611623" y="783208"/>
            <a:ext cx="1003541" cy="36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04800" y="838200"/>
            <a:ext cx="86868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800" dirty="0"/>
              <a:t>Le </a:t>
            </a:r>
            <a:r>
              <a:rPr lang="it-IT" altLang="en-US" sz="2800" dirty="0">
                <a:solidFill>
                  <a:srgbClr val="FF0000"/>
                </a:solidFill>
              </a:rPr>
              <a:t>proteine legate ai microtubuli </a:t>
            </a:r>
            <a:r>
              <a:rPr lang="it-IT" altLang="en-US" sz="2800" dirty="0"/>
              <a:t>(MAP) si legano ai microtubuli e ne modificano le </a:t>
            </a:r>
            <a:r>
              <a:rPr lang="it-IT" altLang="en-US" sz="2800" dirty="0" smtClean="0"/>
              <a:t>proprietà </a:t>
            </a:r>
            <a:endParaRPr lang="it-IT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en-US" sz="2800" dirty="0"/>
              <a:t>Stabilizzano/destabilizzano la </a:t>
            </a:r>
            <a:r>
              <a:rPr lang="it-IT" altLang="en-US" sz="2800" dirty="0" smtClean="0"/>
              <a:t>polimerizzazione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en-US" sz="2800" dirty="0" smtClean="0"/>
              <a:t>Mediano l’</a:t>
            </a:r>
            <a:r>
              <a:rPr lang="it-IT" altLang="ja-JP" sz="2800" dirty="0" smtClean="0"/>
              <a:t>interazione </a:t>
            </a:r>
            <a:r>
              <a:rPr lang="it-IT" altLang="ja-JP" sz="2800" dirty="0"/>
              <a:t>con altri componenti </a:t>
            </a:r>
            <a:r>
              <a:rPr lang="it-IT" altLang="ja-JP" sz="2800" dirty="0" smtClean="0"/>
              <a:t>cellulari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ja-JP" sz="2800" dirty="0" smtClean="0"/>
              <a:t>Guidano </a:t>
            </a:r>
            <a:r>
              <a:rPr lang="it-IT" altLang="ja-JP" sz="2800" dirty="0"/>
              <a:t>i microtubuli in determinati spazi </a:t>
            </a:r>
            <a:r>
              <a:rPr lang="it-IT" altLang="ja-JP" sz="2800" dirty="0" smtClean="0"/>
              <a:t>cellulari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it-IT" altLang="ja-JP" sz="2800" dirty="0" smtClean="0"/>
              <a:t>Cross-link</a:t>
            </a:r>
            <a:endParaRPr lang="it-IT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ja-JP" sz="2800" dirty="0" smtClean="0"/>
              <a:t>  </a:t>
            </a:r>
            <a:endParaRPr lang="it-IT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160588"/>
            <a:ext cx="89836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0908" y="152400"/>
            <a:ext cx="88444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4000" dirty="0" smtClean="0"/>
              <a:t>MAP che incappucciano (stabilizzano)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ultati immagini per citoschelet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5"/>
          <a:stretch/>
        </p:blipFill>
        <p:spPr bwMode="auto">
          <a:xfrm>
            <a:off x="228600" y="304800"/>
            <a:ext cx="27957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isultati immagini per microtubule actin filament intermediate filament triple sta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53721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918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b="1" dirty="0" smtClean="0">
                <a:solidFill>
                  <a:srgbClr val="FF0000"/>
                </a:solidFill>
              </a:rPr>
              <a:t>MAP motorie</a:t>
            </a:r>
            <a:r>
              <a:rPr lang="it-IT" altLang="en-US" dirty="0" smtClean="0"/>
              <a:t> </a:t>
            </a:r>
            <a:r>
              <a:rPr lang="it-IT" altLang="en-US" sz="2800" i="1" dirty="0" err="1" smtClean="0">
                <a:solidFill>
                  <a:srgbClr val="FF0000"/>
                </a:solidFill>
              </a:rPr>
              <a:t>chinesina</a:t>
            </a:r>
            <a:r>
              <a:rPr lang="it-IT" altLang="en-US" sz="2800" dirty="0" smtClean="0"/>
              <a:t> e </a:t>
            </a:r>
            <a:r>
              <a:rPr lang="it-IT" altLang="en-US" sz="2800" i="1" dirty="0" err="1" smtClean="0">
                <a:solidFill>
                  <a:srgbClr val="FF0000"/>
                </a:solidFill>
              </a:rPr>
              <a:t>dineina</a:t>
            </a:r>
            <a:endParaRPr lang="it-IT" altLang="en-US" sz="2800" i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2800" i="1" dirty="0" smtClean="0">
                <a:solidFill>
                  <a:srgbClr val="FF0000"/>
                </a:solidFill>
              </a:rPr>
              <a:t>Trasporto di vescicole e organelli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2400" dirty="0" smtClean="0"/>
              <a:t>Sono </a:t>
            </a:r>
            <a:r>
              <a:rPr lang="it-IT" altLang="en-US" sz="2400" dirty="0"/>
              <a:t>motori proteici, </a:t>
            </a:r>
            <a:r>
              <a:rPr lang="it-IT" altLang="en-US" sz="2400" dirty="0" smtClean="0"/>
              <a:t>usano </a:t>
            </a:r>
            <a:r>
              <a:rPr lang="it-IT" altLang="en-US" sz="2400" dirty="0"/>
              <a:t>ATP per guidare il trasporto di vescicole ed </a:t>
            </a:r>
            <a:r>
              <a:rPr lang="it-IT" altLang="en-US" sz="2400" dirty="0" smtClean="0"/>
              <a:t>organelli.</a:t>
            </a:r>
            <a:endParaRPr lang="it-IT" altLang="en-US" sz="2400" dirty="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en-US" sz="2400" dirty="0" smtClean="0"/>
              <a:t>Hanno </a:t>
            </a:r>
            <a:r>
              <a:rPr lang="it-IT" altLang="en-US" sz="2400" dirty="0"/>
              <a:t>una testa globulare che lega ATP ed una coda a </a:t>
            </a:r>
            <a:r>
              <a:rPr lang="it-IT" altLang="en-US" sz="2400" dirty="0" smtClean="0"/>
              <a:t>bacchetta che si </a:t>
            </a:r>
            <a:r>
              <a:rPr lang="it-IT" altLang="en-US" sz="2400" dirty="0"/>
              <a:t>attaccano a componenti cellulari specifici.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it-IT" alt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505200"/>
            <a:ext cx="7543800" cy="30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3648" y="15766"/>
            <a:ext cx="9120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3600" dirty="0" err="1"/>
              <a:t>Chinesine</a:t>
            </a:r>
            <a:r>
              <a:rPr lang="it-IT" altLang="en-US" sz="3600" dirty="0"/>
              <a:t> e </a:t>
            </a:r>
            <a:r>
              <a:rPr lang="it-IT" altLang="en-US" sz="3600" dirty="0" err="1"/>
              <a:t>dineine</a:t>
            </a:r>
            <a:r>
              <a:rPr lang="it-IT" altLang="en-US" sz="3600" dirty="0"/>
              <a:t> si muovono in direzione opposte lungo un microtubulo.</a:t>
            </a:r>
          </a:p>
        </p:txBody>
      </p:sp>
      <p:pic>
        <p:nvPicPr>
          <p:cNvPr id="4098" name="Picture 2" descr="Risultati immagini per microtubule stru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 bwMode="auto">
          <a:xfrm>
            <a:off x="935749" y="2057400"/>
            <a:ext cx="72961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955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4343400" cy="66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7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992081" y="457200"/>
            <a:ext cx="4155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800" dirty="0">
                <a:solidFill>
                  <a:srgbClr val="FF0000"/>
                </a:solidFill>
                <a:cs typeface="Times New Roman" pitchFamily="18" charset="0"/>
              </a:rPr>
              <a:t>Ciglia e flagelli</a:t>
            </a:r>
          </a:p>
        </p:txBody>
      </p:sp>
      <p:pic>
        <p:nvPicPr>
          <p:cNvPr id="48131" name="Picture 3" descr="Immagine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8"/>
          <a:stretch/>
        </p:blipFill>
        <p:spPr bwMode="auto">
          <a:xfrm>
            <a:off x="2982264" y="1981200"/>
            <a:ext cx="5740272" cy="453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2400" y="2514600"/>
            <a:ext cx="25667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Ciglia</a:t>
            </a:r>
          </a:p>
          <a:p>
            <a:r>
              <a:rPr lang="it-IT" sz="2000" dirty="0" smtClean="0"/>
              <a:t>Epitelio della trachea</a:t>
            </a:r>
          </a:p>
          <a:p>
            <a:r>
              <a:rPr lang="it-IT" sz="2000" dirty="0" smtClean="0"/>
              <a:t>Tube di </a:t>
            </a:r>
            <a:r>
              <a:rPr lang="it-IT" sz="2000" dirty="0" err="1" smtClean="0"/>
              <a:t>Falloppio</a:t>
            </a:r>
            <a:endParaRPr lang="it-IT" sz="2000" dirty="0" smtClean="0"/>
          </a:p>
          <a:p>
            <a:r>
              <a:rPr lang="it-IT" sz="2000" dirty="0" smtClean="0"/>
              <a:t>Protozoi ciliati</a:t>
            </a:r>
          </a:p>
          <a:p>
            <a:endParaRPr lang="it-IT" sz="2000" dirty="0" smtClean="0"/>
          </a:p>
          <a:p>
            <a:endParaRPr lang="it-IT" sz="2000" dirty="0"/>
          </a:p>
          <a:p>
            <a:r>
              <a:rPr lang="it-IT" sz="2000" b="1" dirty="0" smtClean="0">
                <a:solidFill>
                  <a:srgbClr val="0070C0"/>
                </a:solidFill>
              </a:rPr>
              <a:t>Flagelli</a:t>
            </a:r>
          </a:p>
          <a:p>
            <a:r>
              <a:rPr lang="it-IT" sz="2000" dirty="0" smtClean="0"/>
              <a:t>Spermatozoo</a:t>
            </a:r>
          </a:p>
          <a:p>
            <a:r>
              <a:rPr lang="it-IT" sz="2000" dirty="0" smtClean="0"/>
              <a:t>Protozoi flagellati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75897" y="1219200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cs typeface="Times New Roman" pitchFamily="18" charset="0"/>
              </a:rPr>
              <a:t>Disposizione 9 + </a:t>
            </a:r>
            <a:r>
              <a:rPr lang="it-IT" altLang="it-IT" sz="2400" b="1" dirty="0" smtClean="0">
                <a:cs typeface="Times New Roman" pitchFamily="18" charset="0"/>
              </a:rPr>
              <a:t>2</a:t>
            </a:r>
            <a:endParaRPr lang="it-IT" altLang="it-IT" sz="2400" dirty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cs typeface="Times New Roman" pitchFamily="18" charset="0"/>
              </a:rPr>
              <a:t>Nove doppietti di microtubuli legati tra loro da </a:t>
            </a:r>
            <a:r>
              <a:rPr lang="it-IT" altLang="it-IT" sz="2400" b="1" dirty="0" err="1" smtClean="0">
                <a:cs typeface="Times New Roman" pitchFamily="18" charset="0"/>
              </a:rPr>
              <a:t>nexin</a:t>
            </a:r>
            <a:r>
              <a:rPr lang="it-IT" altLang="it-IT" sz="2400" b="1" dirty="0" smtClean="0"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cs typeface="Times New Roman" pitchFamily="18" charset="0"/>
              </a:rPr>
              <a:t>Una coppia centrale</a:t>
            </a:r>
            <a:endParaRPr lang="it-IT" altLang="it-IT" sz="2400" dirty="0">
              <a:cs typeface="Times New Roman" pitchFamily="18" charset="0"/>
            </a:endParaRPr>
          </a:p>
        </p:txBody>
      </p:sp>
      <p:pic>
        <p:nvPicPr>
          <p:cNvPr id="49155" name="Picture 3" descr="Immagine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6375" r="68529" b="19584"/>
          <a:stretch/>
        </p:blipFill>
        <p:spPr bwMode="auto">
          <a:xfrm>
            <a:off x="1187670" y="3111062"/>
            <a:ext cx="2593426" cy="27116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929"/>
            <a:ext cx="3821250" cy="38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52800" y="235803"/>
            <a:ext cx="4155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800" dirty="0">
                <a:solidFill>
                  <a:srgbClr val="FF0000"/>
                </a:solidFill>
                <a:cs typeface="Times New Roman" pitchFamily="18" charset="0"/>
              </a:rPr>
              <a:t>Ciglia e flagelli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1379" y="8389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3200" dirty="0">
                <a:cs typeface="Times New Roman" pitchFamily="18" charset="0"/>
              </a:rPr>
              <a:t>la </a:t>
            </a:r>
            <a:r>
              <a:rPr lang="it-IT" altLang="it-IT" sz="3200" b="1" dirty="0" err="1">
                <a:solidFill>
                  <a:srgbClr val="FF0000"/>
                </a:solidFill>
                <a:cs typeface="Times New Roman" pitchFamily="18" charset="0"/>
              </a:rPr>
              <a:t>dineina</a:t>
            </a:r>
            <a:r>
              <a:rPr lang="it-IT" altLang="it-IT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it-IT" sz="3200" dirty="0">
                <a:cs typeface="Times New Roman" pitchFamily="18" charset="0"/>
              </a:rPr>
              <a:t>ciliare permette uno scivolamento tra i microtubuli che si tramuta in un piegamento del ciglio</a:t>
            </a:r>
            <a:endParaRPr lang="it-IT" sz="3200" dirty="0"/>
          </a:p>
        </p:txBody>
      </p:sp>
      <p:pic>
        <p:nvPicPr>
          <p:cNvPr id="717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1752599"/>
            <a:ext cx="9039225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Le </a:t>
            </a:r>
            <a:r>
              <a:rPr lang="en-US" dirty="0" err="1" smtClean="0">
                <a:solidFill>
                  <a:srgbClr val="FF0000"/>
                </a:solidFill>
                <a:cs typeface="+mj-cs"/>
              </a:rPr>
              <a:t>Giunzioni</a:t>
            </a:r>
            <a:r>
              <a:rPr lang="en-US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+mj-cs"/>
              </a:rPr>
              <a:t>Cellulari</a:t>
            </a:r>
            <a:endParaRPr lang="en-US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838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- </a:t>
            </a:r>
            <a:r>
              <a:rPr lang="en-US" altLang="en-US" sz="2400" dirty="0" err="1" smtClean="0"/>
              <a:t>strutture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specializzate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presenti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negli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epiteli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- </a:t>
            </a:r>
            <a:r>
              <a:rPr lang="en-US" altLang="en-US" sz="2400" dirty="0" err="1" smtClean="0"/>
              <a:t>uniscono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le </a:t>
            </a:r>
            <a:r>
              <a:rPr lang="en-US" altLang="en-US" sz="2400" dirty="0" err="1"/>
              <a:t>singole</a:t>
            </a:r>
            <a:r>
              <a:rPr lang="en-US" altLang="en-US" sz="2400" dirty="0"/>
              <a:t> cellule in </a:t>
            </a:r>
            <a:r>
              <a:rPr lang="en-US" altLang="en-US" sz="2400" dirty="0" err="1" smtClean="0"/>
              <a:t>un</a:t>
            </a:r>
            <a:r>
              <a:rPr lang="en-US" altLang="it-IT" sz="2400" dirty="0" err="1" smtClean="0"/>
              <a:t>’</a:t>
            </a:r>
            <a:r>
              <a:rPr lang="en-US" altLang="en-US" sz="2400" dirty="0" err="1" smtClean="0"/>
              <a:t>unità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funzionale</a:t>
            </a:r>
            <a:endParaRPr lang="en-US" altLang="en-US" sz="2400" dirty="0"/>
          </a:p>
        </p:txBody>
      </p:sp>
      <p:pic>
        <p:nvPicPr>
          <p:cNvPr id="50183" name="Picture 10" descr="Immagine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-161" r="-11667" b="8494"/>
          <a:stretch/>
        </p:blipFill>
        <p:spPr bwMode="auto">
          <a:xfrm>
            <a:off x="2019300" y="2485854"/>
            <a:ext cx="3429000" cy="371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019800" y="5606256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None/>
            </a:pPr>
            <a:r>
              <a:rPr lang="it-IT" altLang="it-IT" sz="1800" dirty="0"/>
              <a:t>Contatti </a:t>
            </a:r>
            <a:r>
              <a:rPr lang="it-IT" altLang="it-IT" sz="1800" dirty="0" smtClean="0"/>
              <a:t>focali</a:t>
            </a:r>
            <a:endParaRPr lang="it-IT" altLang="it-IT" sz="18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924050" y="6324600"/>
            <a:ext cx="2819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None/>
            </a:pPr>
            <a:r>
              <a:rPr lang="it-IT" altLang="it-IT" sz="1800" dirty="0" smtClean="0"/>
              <a:t>Emi-</a:t>
            </a:r>
            <a:r>
              <a:rPr lang="it-IT" altLang="it-IT" sz="1800" dirty="0" err="1" smtClean="0"/>
              <a:t>desmosomi</a:t>
            </a:r>
            <a:endParaRPr lang="it-IT" altLang="it-IT" sz="1800" dirty="0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3048000" y="6050756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966141" y="3711653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cell-cell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55158" y="5406201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cell-matrix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 bwMode="auto">
          <a:xfrm>
            <a:off x="3429000" y="2485854"/>
            <a:ext cx="1676400" cy="2695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3429000" y="388721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0185" name="Line 7"/>
          <p:cNvSpPr>
            <a:spLocks noChangeShapeType="1"/>
          </p:cNvSpPr>
          <p:nvPr/>
        </p:nvSpPr>
        <p:spPr bwMode="auto">
          <a:xfrm flipH="1" flipV="1">
            <a:off x="3429000" y="3285492"/>
            <a:ext cx="1143000" cy="26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0186" name="Line 9"/>
          <p:cNvSpPr>
            <a:spLocks noChangeShapeType="1"/>
          </p:cNvSpPr>
          <p:nvPr/>
        </p:nvSpPr>
        <p:spPr bwMode="auto">
          <a:xfrm flipH="1">
            <a:off x="3429000" y="431025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0188" name="Line 9"/>
          <p:cNvSpPr>
            <a:spLocks noChangeShapeType="1"/>
          </p:cNvSpPr>
          <p:nvPr/>
        </p:nvSpPr>
        <p:spPr bwMode="auto">
          <a:xfrm flipH="1">
            <a:off x="3429000" y="4909344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4876800" y="5791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72000" y="310055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it-IT" altLang="it-IT" sz="1800" dirty="0"/>
              <a:t>Giunzioni </a:t>
            </a:r>
            <a:r>
              <a:rPr lang="it-IT" altLang="it-IT" sz="1800" dirty="0" smtClean="0"/>
              <a:t>occludenti (tight)</a:t>
            </a:r>
            <a:endParaRPr lang="it-IT" altLang="it-IT" sz="1800" dirty="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72000" y="370227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it-IT" altLang="it-IT" sz="1800" dirty="0"/>
              <a:t>Giunzioni </a:t>
            </a:r>
            <a:r>
              <a:rPr lang="it-IT" altLang="it-IT" sz="1800" dirty="0" smtClean="0"/>
              <a:t>aderenti</a:t>
            </a:r>
            <a:endParaRPr lang="it-IT" altLang="it-IT" sz="1800" dirty="0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572000" y="412531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it-IT" altLang="it-IT" sz="1800" dirty="0" err="1" smtClean="0"/>
              <a:t>Desmosomi</a:t>
            </a:r>
            <a:endParaRPr lang="it-IT" altLang="it-IT" sz="1800" dirty="0"/>
          </a:p>
        </p:txBody>
      </p:sp>
      <p:sp>
        <p:nvSpPr>
          <p:cNvPr id="50187" name="Text Box 6"/>
          <p:cNvSpPr txBox="1">
            <a:spLocks noChangeArrowheads="1"/>
          </p:cNvSpPr>
          <p:nvPr/>
        </p:nvSpPr>
        <p:spPr bwMode="auto">
          <a:xfrm>
            <a:off x="4572000" y="4724400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it-IT" altLang="it-IT" sz="1800" dirty="0"/>
              <a:t>Giunzioni </a:t>
            </a:r>
            <a:r>
              <a:rPr lang="it-IT" altLang="it-IT" sz="1800" dirty="0" smtClean="0"/>
              <a:t>comunicanti (gap)</a:t>
            </a:r>
            <a:endParaRPr lang="it-IT" alt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000" b="1" u="sng" dirty="0">
                <a:latin typeface="Times" pitchFamily="2" charset="0"/>
              </a:rPr>
              <a:t>Funzioni</a:t>
            </a:r>
          </a:p>
          <a:p>
            <a:pPr>
              <a:spcBef>
                <a:spcPct val="0"/>
              </a:spcBef>
              <a:buFont typeface="Times" pitchFamily="2" charset="0"/>
              <a:buAutoNum type="arabicParenR"/>
            </a:pPr>
            <a:r>
              <a:rPr lang="it-IT" altLang="en-US" sz="2000" dirty="0">
                <a:latin typeface="Times" pitchFamily="2" charset="0"/>
              </a:rPr>
              <a:t>Impediscono il passaggio di molecole tra una cellula e </a:t>
            </a:r>
            <a:r>
              <a:rPr lang="it-IT" altLang="en-US" sz="2000" dirty="0" smtClean="0">
                <a:latin typeface="Times" pitchFamily="2" charset="0"/>
              </a:rPr>
              <a:t>l’</a:t>
            </a:r>
            <a:r>
              <a:rPr lang="it-IT" altLang="ja-JP" sz="2000" dirty="0" smtClean="0">
                <a:latin typeface="Times" pitchFamily="2" charset="0"/>
              </a:rPr>
              <a:t>altra </a:t>
            </a:r>
            <a:r>
              <a:rPr lang="it-IT" altLang="ja-JP" sz="2000" dirty="0">
                <a:latin typeface="Times" pitchFamily="2" charset="0"/>
              </a:rPr>
              <a:t>(</a:t>
            </a:r>
            <a:r>
              <a:rPr lang="it-IT" altLang="en-US" sz="2000" dirty="0" err="1">
                <a:latin typeface="Times" pitchFamily="2" charset="0"/>
              </a:rPr>
              <a:t>giunz</a:t>
            </a:r>
            <a:r>
              <a:rPr lang="it-IT" altLang="en-US" sz="2000" dirty="0">
                <a:latin typeface="Times" pitchFamily="2" charset="0"/>
              </a:rPr>
              <a:t>. </a:t>
            </a:r>
            <a:r>
              <a:rPr lang="it-IT" altLang="ja-JP" sz="2000" dirty="0">
                <a:latin typeface="Times" pitchFamily="2" charset="0"/>
              </a:rPr>
              <a:t>occludenti)</a:t>
            </a:r>
          </a:p>
          <a:p>
            <a:pPr>
              <a:spcBef>
                <a:spcPct val="0"/>
              </a:spcBef>
              <a:buFont typeface="Times" pitchFamily="2" charset="0"/>
              <a:buAutoNum type="arabicParenR"/>
            </a:pPr>
            <a:r>
              <a:rPr lang="it-IT" altLang="en-US" sz="2000" dirty="0">
                <a:latin typeface="Times" pitchFamily="2" charset="0"/>
              </a:rPr>
              <a:t>Funzione di adesione, sostegno (</a:t>
            </a:r>
            <a:r>
              <a:rPr lang="it-IT" altLang="en-US" sz="2000" dirty="0" err="1">
                <a:latin typeface="Times" pitchFamily="2" charset="0"/>
              </a:rPr>
              <a:t>giunz</a:t>
            </a:r>
            <a:r>
              <a:rPr lang="it-IT" altLang="en-US" sz="2000" dirty="0">
                <a:latin typeface="Times" pitchFamily="2" charset="0"/>
              </a:rPr>
              <a:t>. aderenti, </a:t>
            </a:r>
            <a:r>
              <a:rPr lang="it-IT" altLang="en-US" sz="2000" dirty="0" err="1">
                <a:latin typeface="Times" pitchFamily="2" charset="0"/>
              </a:rPr>
              <a:t>desmosomi</a:t>
            </a:r>
            <a:r>
              <a:rPr lang="it-IT" altLang="en-US" sz="2000" dirty="0">
                <a:latin typeface="Times" pitchFamily="2" charset="0"/>
              </a:rPr>
              <a:t> e </a:t>
            </a:r>
            <a:r>
              <a:rPr lang="it-IT" altLang="en-US" sz="2000" dirty="0" err="1">
                <a:latin typeface="Times" pitchFamily="2" charset="0"/>
              </a:rPr>
              <a:t>emidesmosomi</a:t>
            </a:r>
            <a:r>
              <a:rPr lang="it-IT" altLang="en-US" sz="2000" dirty="0">
                <a:latin typeface="Times" pitchFamily="2" charset="0"/>
              </a:rPr>
              <a:t>)</a:t>
            </a:r>
          </a:p>
          <a:p>
            <a:pPr>
              <a:spcBef>
                <a:spcPct val="0"/>
              </a:spcBef>
              <a:buFont typeface="Times" pitchFamily="2" charset="0"/>
              <a:buAutoNum type="arabicParenR"/>
            </a:pPr>
            <a:r>
              <a:rPr lang="it-IT" altLang="en-US" sz="2000" dirty="0">
                <a:latin typeface="Times" pitchFamily="2" charset="0"/>
              </a:rPr>
              <a:t>Comunicazione fra le cellule (gap </a:t>
            </a:r>
            <a:r>
              <a:rPr lang="it-IT" altLang="en-US" sz="2000" dirty="0" err="1">
                <a:latin typeface="Times" pitchFamily="2" charset="0"/>
              </a:rPr>
              <a:t>junction</a:t>
            </a:r>
            <a:r>
              <a:rPr lang="it-IT" altLang="en-US" sz="2000" dirty="0">
                <a:latin typeface="Times" pitchFamily="2" charset="0"/>
              </a:rPr>
              <a:t>)</a:t>
            </a:r>
          </a:p>
          <a:p>
            <a:pPr>
              <a:spcBef>
                <a:spcPct val="0"/>
              </a:spcBef>
              <a:buFont typeface="Times" pitchFamily="2" charset="0"/>
              <a:buAutoNum type="arabicParenR"/>
            </a:pPr>
            <a:endParaRPr lang="it-IT" altLang="en-US" sz="2000" dirty="0">
              <a:latin typeface="Times" pitchFamily="2" charset="0"/>
            </a:endParaRPr>
          </a:p>
        </p:txBody>
      </p:sp>
      <p:pic>
        <p:nvPicPr>
          <p:cNvPr id="51203" name="Picture 3" descr="Immagin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20566" r="6487" b="19151"/>
          <a:stretch>
            <a:fillRect/>
          </a:stretch>
        </p:blipFill>
        <p:spPr bwMode="auto">
          <a:xfrm>
            <a:off x="106213" y="1905001"/>
            <a:ext cx="899126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1" descr="Risultati immagini per tight j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9"/>
          <a:stretch>
            <a:fillRect/>
          </a:stretch>
        </p:blipFill>
        <p:spPr bwMode="auto">
          <a:xfrm>
            <a:off x="0" y="2209800"/>
            <a:ext cx="48561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it-IT" sz="3600" b="1" dirty="0" err="1" smtClean="0"/>
              <a:t>Giunzioni</a:t>
            </a:r>
            <a:r>
              <a:rPr lang="en-US" altLang="it-IT" sz="3600" b="1" dirty="0" smtClean="0"/>
              <a:t> </a:t>
            </a:r>
            <a:r>
              <a:rPr lang="en-US" altLang="it-IT" sz="3600" b="1" dirty="0" err="1" smtClean="0"/>
              <a:t>Occludenti</a:t>
            </a:r>
            <a:r>
              <a:rPr lang="en-US" altLang="it-IT" sz="3600" b="1" dirty="0" smtClean="0"/>
              <a:t> (tight junctions)</a:t>
            </a:r>
            <a:br>
              <a:rPr lang="en-US" altLang="it-IT" sz="3600" b="1" dirty="0" smtClean="0"/>
            </a:br>
            <a:r>
              <a:rPr lang="en-US" altLang="it-IT" sz="3600" b="1" dirty="0" smtClean="0">
                <a:sym typeface="Wingdings" pitchFamily="2" charset="2"/>
              </a:rPr>
              <a:t> </a:t>
            </a:r>
            <a:r>
              <a:rPr lang="en-US" altLang="it-IT" sz="3600" b="1" i="1" dirty="0" err="1" smtClean="0">
                <a:sym typeface="Wingdings" pitchFamily="2" charset="2"/>
              </a:rPr>
              <a:t>barriera</a:t>
            </a:r>
            <a:endParaRPr lang="en-US" altLang="it-IT" sz="4800" b="1" i="1" dirty="0" smtClean="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181600" y="1757481"/>
            <a:ext cx="3810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2800" dirty="0">
                <a:cs typeface="Times New Roman" pitchFamily="18" charset="0"/>
              </a:rPr>
              <a:t> </a:t>
            </a:r>
            <a:r>
              <a:rPr lang="en-US" altLang="it-IT" sz="2800" dirty="0" err="1" smtClean="0">
                <a:cs typeface="Times New Roman" pitchFamily="18" charset="0"/>
              </a:rPr>
              <a:t>impediscono</a:t>
            </a:r>
            <a:r>
              <a:rPr lang="en-US" altLang="it-IT" sz="2800" dirty="0" smtClean="0">
                <a:cs typeface="Times New Roman" pitchFamily="18" charset="0"/>
              </a:rPr>
              <a:t> la </a:t>
            </a:r>
            <a:r>
              <a:rPr lang="en-US" altLang="it-IT" sz="2800" dirty="0" err="1">
                <a:cs typeface="Times New Roman" pitchFamily="18" charset="0"/>
              </a:rPr>
              <a:t>diffusione</a:t>
            </a:r>
            <a:r>
              <a:rPr lang="en-US" altLang="it-IT" sz="2800" dirty="0">
                <a:cs typeface="Times New Roman" pitchFamily="18" charset="0"/>
              </a:rPr>
              <a:t> di </a:t>
            </a:r>
            <a:r>
              <a:rPr lang="en-US" altLang="it-IT" sz="2800" dirty="0" err="1">
                <a:cs typeface="Times New Roman" pitchFamily="18" charset="0"/>
              </a:rPr>
              <a:t>molecole</a:t>
            </a:r>
            <a:r>
              <a:rPr lang="en-US" altLang="it-IT" sz="2800" dirty="0">
                <a:cs typeface="Times New Roman" pitchFamily="18" charset="0"/>
              </a:rPr>
              <a:t> </a:t>
            </a:r>
            <a:r>
              <a:rPr lang="en-US" altLang="it-IT" sz="2800" dirty="0" err="1">
                <a:cs typeface="Times New Roman" pitchFamily="18" charset="0"/>
              </a:rPr>
              <a:t>tra</a:t>
            </a:r>
            <a:r>
              <a:rPr lang="en-US" altLang="it-IT" sz="2800" dirty="0">
                <a:cs typeface="Times New Roman" pitchFamily="18" charset="0"/>
              </a:rPr>
              <a:t> cellule </a:t>
            </a:r>
            <a:r>
              <a:rPr lang="en-US" altLang="it-IT" sz="2800" dirty="0" err="1">
                <a:cs typeface="Times New Roman" pitchFamily="18" charset="0"/>
              </a:rPr>
              <a:t>adiacenti</a:t>
            </a:r>
            <a:endParaRPr lang="en-US" altLang="it-IT" sz="2800" dirty="0"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it-IT" sz="2800" dirty="0">
                <a:cs typeface="Times New Roman" pitchFamily="18" charset="0"/>
              </a:rPr>
              <a:t> </a:t>
            </a:r>
            <a:r>
              <a:rPr lang="en-US" altLang="it-IT" sz="2800" dirty="0" err="1">
                <a:cs typeface="Times New Roman" pitchFamily="18" charset="0"/>
              </a:rPr>
              <a:t>prevegongno</a:t>
            </a:r>
            <a:r>
              <a:rPr lang="en-US" altLang="it-IT" sz="2800" dirty="0">
                <a:cs typeface="Times New Roman" pitchFamily="18" charset="0"/>
              </a:rPr>
              <a:t> la </a:t>
            </a:r>
            <a:r>
              <a:rPr lang="en-US" altLang="it-IT" sz="2800" dirty="0" err="1">
                <a:cs typeface="Times New Roman" pitchFamily="18" charset="0"/>
              </a:rPr>
              <a:t>migrazione</a:t>
            </a:r>
            <a:r>
              <a:rPr lang="en-US" altLang="it-IT" sz="2800" dirty="0">
                <a:cs typeface="Times New Roman" pitchFamily="18" charset="0"/>
              </a:rPr>
              <a:t> </a:t>
            </a:r>
            <a:r>
              <a:rPr lang="en-US" altLang="it-IT" sz="2800" dirty="0" err="1">
                <a:cs typeface="Times New Roman" pitchFamily="18" charset="0"/>
              </a:rPr>
              <a:t>laterale</a:t>
            </a:r>
            <a:r>
              <a:rPr lang="en-US" altLang="it-IT" sz="2800" dirty="0">
                <a:cs typeface="Times New Roman" pitchFamily="18" charset="0"/>
              </a:rPr>
              <a:t> di </a:t>
            </a:r>
            <a:r>
              <a:rPr lang="en-US" altLang="it-IT" sz="2800" dirty="0" err="1">
                <a:cs typeface="Times New Roman" pitchFamily="18" charset="0"/>
              </a:rPr>
              <a:t>proteine</a:t>
            </a:r>
            <a:r>
              <a:rPr lang="en-US" altLang="it-IT" sz="2800" dirty="0">
                <a:cs typeface="Times New Roman" pitchFamily="18" charset="0"/>
              </a:rPr>
              <a:t> di </a:t>
            </a:r>
            <a:r>
              <a:rPr lang="en-US" altLang="it-IT" sz="2800" dirty="0" err="1">
                <a:cs typeface="Times New Roman" pitchFamily="18" charset="0"/>
              </a:rPr>
              <a:t>membrana</a:t>
            </a:r>
            <a:r>
              <a:rPr lang="en-US" altLang="it-IT" sz="2800" dirty="0">
                <a:cs typeface="Times New Roman" pitchFamily="18" charset="0"/>
              </a:rPr>
              <a:t> di cells </a:t>
            </a:r>
            <a:r>
              <a:rPr lang="en-US" altLang="it-IT" sz="2800" dirty="0" err="1" smtClean="0">
                <a:cs typeface="Times New Roman" pitchFamily="18" charset="0"/>
              </a:rPr>
              <a:t>specializzate</a:t>
            </a:r>
            <a:endParaRPr lang="en-US" altLang="it-IT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sultati immagini per tight jun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5845"/>
          <a:stretch/>
        </p:blipFill>
        <p:spPr bwMode="auto">
          <a:xfrm>
            <a:off x="2578220" y="1676400"/>
            <a:ext cx="553061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it-IT" sz="3600" b="1" kern="0" dirty="0" err="1" smtClean="0"/>
              <a:t>Giunzioni</a:t>
            </a:r>
            <a:r>
              <a:rPr lang="en-US" altLang="it-IT" sz="3600" b="1" kern="0" dirty="0" smtClean="0"/>
              <a:t> </a:t>
            </a:r>
            <a:r>
              <a:rPr lang="en-US" altLang="it-IT" sz="3600" b="1" kern="0" dirty="0" err="1" smtClean="0"/>
              <a:t>Occludenti</a:t>
            </a:r>
            <a:r>
              <a:rPr lang="en-US" altLang="it-IT" sz="3600" b="1" kern="0" dirty="0" smtClean="0"/>
              <a:t> (tight junctions)</a:t>
            </a:r>
            <a:br>
              <a:rPr lang="en-US" altLang="it-IT" sz="3600" b="1" kern="0" dirty="0" smtClean="0"/>
            </a:br>
            <a:r>
              <a:rPr lang="en-US" altLang="it-IT" sz="3600" b="1" kern="0" dirty="0" smtClean="0">
                <a:sym typeface="Wingdings" pitchFamily="2" charset="2"/>
              </a:rPr>
              <a:t> </a:t>
            </a:r>
            <a:r>
              <a:rPr lang="en-US" altLang="it-IT" sz="3600" b="1" i="1" kern="0" dirty="0" err="1" smtClean="0">
                <a:sym typeface="Wingdings" pitchFamily="2" charset="2"/>
              </a:rPr>
              <a:t>barriera</a:t>
            </a:r>
            <a:endParaRPr lang="en-US" altLang="it-IT" sz="4800" b="1" i="1" kern="0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228600" y="2362200"/>
            <a:ext cx="23006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800" dirty="0" smtClean="0">
                <a:solidFill>
                  <a:srgbClr val="0070C0"/>
                </a:solidFill>
              </a:rPr>
              <a:t>CLAUDINE</a:t>
            </a:r>
          </a:p>
          <a:p>
            <a:pPr>
              <a:lnSpc>
                <a:spcPct val="200000"/>
              </a:lnSpc>
            </a:pPr>
            <a:r>
              <a:rPr lang="it-IT" sz="2800" dirty="0" smtClean="0">
                <a:solidFill>
                  <a:srgbClr val="FF0000"/>
                </a:solidFill>
              </a:rPr>
              <a:t>OCCLUDINE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3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media.eurekalert.org/multimedia_prod/pub/web/128941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61962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29200" y="1752600"/>
            <a:ext cx="401904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B050"/>
                </a:solidFill>
                <a:latin typeface="Open Sans"/>
              </a:rPr>
              <a:t>microtubules (</a:t>
            </a:r>
            <a:r>
              <a:rPr lang="en-US" sz="2400" dirty="0" smtClean="0">
                <a:solidFill>
                  <a:srgbClr val="00B050"/>
                </a:solidFill>
                <a:latin typeface="Open Sans"/>
              </a:rPr>
              <a:t>green)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Open Sans"/>
              </a:rPr>
              <a:t>actin </a:t>
            </a:r>
            <a:r>
              <a:rPr lang="en-US" sz="2400" dirty="0">
                <a:solidFill>
                  <a:srgbClr val="0070C0"/>
                </a:solidFill>
                <a:latin typeface="Open Sans"/>
              </a:rPr>
              <a:t>filaments (blue</a:t>
            </a:r>
            <a:r>
              <a:rPr lang="en-US" sz="2400" dirty="0" smtClean="0">
                <a:solidFill>
                  <a:srgbClr val="0070C0"/>
                </a:solidFill>
                <a:latin typeface="Open Sans"/>
              </a:rPr>
              <a:t>)</a:t>
            </a:r>
            <a:r>
              <a:rPr lang="en-US" sz="2400" dirty="0" smtClean="0">
                <a:solidFill>
                  <a:srgbClr val="333333"/>
                </a:solidFill>
                <a:latin typeface="Open Sans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Open Sans"/>
              </a:rPr>
              <a:t>intermediate </a:t>
            </a:r>
            <a:r>
              <a:rPr lang="en-US" sz="2400" dirty="0">
                <a:solidFill>
                  <a:srgbClr val="FF0000"/>
                </a:solidFill>
                <a:latin typeface="Open Sans"/>
              </a:rPr>
              <a:t>filaments (red</a:t>
            </a:r>
            <a:r>
              <a:rPr lang="en-US" sz="2400" dirty="0" smtClean="0">
                <a:solidFill>
                  <a:srgbClr val="FF0000"/>
                </a:solidFill>
                <a:latin typeface="Open Sans"/>
              </a:rPr>
              <a:t>)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890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dirty="0" err="1" smtClean="0"/>
              <a:t>Giunzioni</a:t>
            </a:r>
            <a:r>
              <a:rPr lang="en-US" altLang="it-IT" dirty="0" smtClean="0"/>
              <a:t> </a:t>
            </a:r>
            <a:r>
              <a:rPr lang="en-US" altLang="it-IT" dirty="0" err="1" smtClean="0"/>
              <a:t>Ancoranti</a:t>
            </a:r>
            <a:r>
              <a:rPr lang="en-US" altLang="it-IT" dirty="0" smtClean="0"/>
              <a:t/>
            </a:r>
            <a:br>
              <a:rPr lang="en-US" altLang="it-IT" dirty="0" smtClean="0"/>
            </a:br>
            <a:r>
              <a:rPr lang="en-US" altLang="it-IT" sz="4000" i="1" dirty="0" smtClean="0">
                <a:sym typeface="Wingdings" pitchFamily="2" charset="2"/>
              </a:rPr>
              <a:t> </a:t>
            </a:r>
            <a:r>
              <a:rPr lang="en-US" altLang="it-IT" sz="4000" i="1" dirty="0" err="1" smtClean="0">
                <a:sym typeface="Wingdings" pitchFamily="2" charset="2"/>
              </a:rPr>
              <a:t>stabilità</a:t>
            </a:r>
            <a:r>
              <a:rPr lang="en-US" altLang="it-IT" sz="4000" i="1" dirty="0" smtClean="0">
                <a:sym typeface="Wingdings" pitchFamily="2" charset="2"/>
              </a:rPr>
              <a:t> </a:t>
            </a:r>
            <a:r>
              <a:rPr lang="en-US" altLang="it-IT" sz="4000" i="1" dirty="0" err="1" smtClean="0">
                <a:sym typeface="Wingdings" pitchFamily="2" charset="2"/>
              </a:rPr>
              <a:t>meccanica</a:t>
            </a:r>
            <a:endParaRPr lang="en-US" altLang="it-IT" sz="4000" i="1" dirty="0" smtClean="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04800" y="1600200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dirty="0" smtClean="0">
                <a:cs typeface="Times New Roman" pitchFamily="18" charset="0"/>
              </a:rPr>
              <a:t> </a:t>
            </a:r>
            <a:r>
              <a:rPr lang="en-US" altLang="it-IT" dirty="0" err="1" smtClean="0">
                <a:cs typeface="Times New Roman" pitchFamily="18" charset="0"/>
              </a:rPr>
              <a:t>cellula-cellula</a:t>
            </a:r>
            <a:r>
              <a:rPr lang="en-US" altLang="it-IT" dirty="0" smtClean="0">
                <a:cs typeface="Times New Roman" pitchFamily="18" charset="0"/>
                <a:sym typeface="Wingdings" pitchFamily="2" charset="2"/>
              </a:rPr>
              <a:t> </a:t>
            </a:r>
            <a:endParaRPr lang="en-US" altLang="it-IT" dirty="0"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9220" name="Picture 4" descr="Risultati immagini per adherens jun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90"/>
          <a:stretch/>
        </p:blipFill>
        <p:spPr bwMode="auto">
          <a:xfrm>
            <a:off x="2533020" y="2276475"/>
            <a:ext cx="5715000" cy="43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" y="3048000"/>
            <a:ext cx="2494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it-IT" sz="28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GIUNZIONI ADERENTI</a:t>
            </a:r>
          </a:p>
          <a:p>
            <a:pPr algn="r"/>
            <a:r>
              <a:rPr lang="en-US" altLang="it-IT" sz="2800" b="1" i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ACTINA</a:t>
            </a:r>
            <a:r>
              <a:rPr lang="en-US" altLang="it-IT" sz="28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80358" y="5105400"/>
            <a:ext cx="2443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it-IT" sz="28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DESMOSOMI</a:t>
            </a:r>
          </a:p>
          <a:p>
            <a:pPr algn="r"/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FIL. INTERM.</a:t>
            </a:r>
            <a:endParaRPr lang="it-IT" sz="28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733930" y="2328365"/>
            <a:ext cx="131318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en-US" altLang="it-IT" sz="1400" b="1" i="1" dirty="0">
                <a:solidFill>
                  <a:srgbClr val="00B050"/>
                </a:solidFill>
                <a:cs typeface="Times New Roman" pitchFamily="18" charset="0"/>
                <a:sym typeface="Wingdings" pitchFamily="2" charset="2"/>
              </a:rPr>
              <a:t>E-CADERINA</a:t>
            </a:r>
          </a:p>
        </p:txBody>
      </p:sp>
      <p:cxnSp>
        <p:nvCxnSpPr>
          <p:cNvPr id="6" name="Connettore 2 5"/>
          <p:cNvCxnSpPr/>
          <p:nvPr/>
        </p:nvCxnSpPr>
        <p:spPr bwMode="auto">
          <a:xfrm>
            <a:off x="5390519" y="2614374"/>
            <a:ext cx="1" cy="43362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81001" y="457200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it-IT" sz="2800" dirty="0" err="1">
                <a:cs typeface="Times New Roman" pitchFamily="18" charset="0"/>
                <a:sym typeface="Wingdings" pitchFamily="2" charset="2"/>
              </a:rPr>
              <a:t>cellula-matrice</a:t>
            </a: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 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CONTATTI </a:t>
            </a:r>
            <a:r>
              <a:rPr lang="en-US" altLang="it-IT" sz="2800" dirty="0" smtClean="0">
                <a:cs typeface="Times New Roman" pitchFamily="18" charset="0"/>
                <a:sym typeface="Wingdings" pitchFamily="2" charset="2"/>
              </a:rPr>
              <a:t>FOCALI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800" dirty="0">
              <a:cs typeface="Times New Roman" pitchFamily="18" charset="0"/>
              <a:sym typeface="Wingdings" pitchFamily="2" charset="2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it-IT" sz="2800" dirty="0" err="1" smtClean="0">
                <a:solidFill>
                  <a:srgbClr val="0070C0"/>
                </a:solidFill>
                <a:cs typeface="Times New Roman" pitchFamily="18" charset="0"/>
                <a:sym typeface="Wingdings" pitchFamily="2" charset="2"/>
              </a:rPr>
              <a:t>Ancoraggio</a:t>
            </a:r>
            <a:r>
              <a:rPr lang="en-US" altLang="it-IT" sz="2800" dirty="0" smtClean="0">
                <a:cs typeface="Times New Roman" pitchFamily="18" charset="0"/>
                <a:sym typeface="Wingdings" pitchFamily="2" charset="2"/>
              </a:rPr>
              <a:t> </a:t>
            </a:r>
            <a:endParaRPr lang="en-US" altLang="it-IT" sz="2800" dirty="0"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1268" name="Picture 4" descr="Risultati immagini per focal contacts integr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 r="25399"/>
          <a:stretch/>
        </p:blipFill>
        <p:spPr bwMode="auto">
          <a:xfrm>
            <a:off x="3352800" y="15815"/>
            <a:ext cx="5670430" cy="675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8763000" y="15815"/>
            <a:ext cx="260230" cy="51657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657600" y="195590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ACTINA</a:t>
            </a:r>
            <a:endParaRPr lang="it-IT" sz="2800" dirty="0"/>
          </a:p>
        </p:txBody>
      </p:sp>
      <p:cxnSp>
        <p:nvCxnSpPr>
          <p:cNvPr id="5" name="Connettore 2 4"/>
          <p:cNvCxnSpPr/>
          <p:nvPr/>
        </p:nvCxnSpPr>
        <p:spPr bwMode="auto">
          <a:xfrm>
            <a:off x="4724400" y="647700"/>
            <a:ext cx="304800" cy="2286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81001" y="457200"/>
            <a:ext cx="3124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it-IT" sz="2800" dirty="0" err="1">
                <a:cs typeface="Times New Roman" pitchFamily="18" charset="0"/>
                <a:sym typeface="Wingdings" pitchFamily="2" charset="2"/>
              </a:rPr>
              <a:t>cellula-matrice</a:t>
            </a: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 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CONTATTI </a:t>
            </a:r>
            <a:r>
              <a:rPr lang="en-US" altLang="it-IT" sz="2800" dirty="0" smtClean="0">
                <a:cs typeface="Times New Roman" pitchFamily="18" charset="0"/>
                <a:sym typeface="Wingdings" pitchFamily="2" charset="2"/>
              </a:rPr>
              <a:t>FOCALI</a:t>
            </a:r>
            <a:endParaRPr lang="en-US" altLang="it-IT" sz="2800" dirty="0"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8763000" y="15815"/>
            <a:ext cx="260230" cy="51657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1270" name="Picture 6" descr="https://atlasantibodies.s3.amazonaws.com/images/icc/amab90992-icc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25" y="1066800"/>
            <a:ext cx="5498484" cy="54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81001" y="457200"/>
            <a:ext cx="3124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it-IT" sz="2800" dirty="0" err="1">
                <a:cs typeface="Times New Roman" pitchFamily="18" charset="0"/>
                <a:sym typeface="Wingdings" pitchFamily="2" charset="2"/>
              </a:rPr>
              <a:t>cellula-matrice</a:t>
            </a:r>
            <a:r>
              <a:rPr lang="en-US" altLang="it-IT" sz="2800" dirty="0">
                <a:cs typeface="Times New Roman" pitchFamily="18" charset="0"/>
                <a:sym typeface="Wingdings" pitchFamily="2" charset="2"/>
              </a:rPr>
              <a:t> 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dirty="0" smtClean="0">
                <a:cs typeface="Times New Roman" pitchFamily="18" charset="0"/>
                <a:sym typeface="Wingdings" pitchFamily="2" charset="2"/>
              </a:rPr>
              <a:t>EMIDESMOSOMI</a:t>
            </a:r>
            <a:endParaRPr lang="en-US" altLang="it-IT" sz="2800" dirty="0"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2069" y="3200400"/>
            <a:ext cx="1661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FILAM. </a:t>
            </a:r>
          </a:p>
          <a:p>
            <a:r>
              <a:rPr lang="it-IT" sz="2800" dirty="0" smtClean="0"/>
              <a:t>INTERM.</a:t>
            </a:r>
            <a:endParaRPr lang="it-IT" sz="2800" dirty="0"/>
          </a:p>
        </p:txBody>
      </p:sp>
      <p:pic>
        <p:nvPicPr>
          <p:cNvPr id="12290" name="Picture 2" descr="Risultati immagini per hemidesmoso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7" r="17212"/>
          <a:stretch/>
        </p:blipFill>
        <p:spPr bwMode="auto">
          <a:xfrm>
            <a:off x="1828800" y="2895600"/>
            <a:ext cx="5410200" cy="33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i immagini per hemidesmoso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t="1032" r="53841" b="95733"/>
          <a:stretch/>
        </p:blipFill>
        <p:spPr bwMode="auto">
          <a:xfrm rot="21383656">
            <a:off x="1989775" y="4141757"/>
            <a:ext cx="1561484" cy="115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e 3"/>
          <p:cNvSpPr/>
          <p:nvPr/>
        </p:nvSpPr>
        <p:spPr bwMode="auto">
          <a:xfrm>
            <a:off x="1753642" y="4213615"/>
            <a:ext cx="190501" cy="12515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249886" y="4154507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INTEGRINA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070290" y="4669972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MATRICE</a:t>
            </a:r>
          </a:p>
          <a:p>
            <a:r>
              <a:rPr lang="it-IT" sz="2400" dirty="0" smtClean="0"/>
              <a:t>EXTRACELL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53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Giunzioni di Comunicazione</a:t>
            </a:r>
            <a:br>
              <a:rPr lang="en-US" smtClean="0">
                <a:cs typeface="+mj-cs"/>
              </a:rPr>
            </a:br>
            <a:r>
              <a:rPr lang="en-US" sz="3600" i="1" smtClean="0">
                <a:cs typeface="+mj-cs"/>
              </a:rPr>
              <a:t>(Gap Junctions)</a:t>
            </a:r>
          </a:p>
        </p:txBody>
      </p:sp>
      <p:pic>
        <p:nvPicPr>
          <p:cNvPr id="55299" name="Picture 3" descr="3-1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2636838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733800" y="2479675"/>
            <a:ext cx="48006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diffusione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selettiva</a:t>
            </a:r>
            <a:r>
              <a:rPr lang="en-US" altLang="en-US" sz="2800" dirty="0">
                <a:latin typeface="Garamond" pitchFamily="18" charset="0"/>
              </a:rPr>
              <a:t> di </a:t>
            </a:r>
            <a:r>
              <a:rPr lang="en-US" altLang="en-US" sz="2800" dirty="0" err="1">
                <a:latin typeface="Garamond" pitchFamily="18" charset="0"/>
              </a:rPr>
              <a:t>molecole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tra</a:t>
            </a:r>
            <a:r>
              <a:rPr lang="en-US" altLang="en-US" sz="2800" dirty="0">
                <a:latin typeface="Garamond" pitchFamily="18" charset="0"/>
              </a:rPr>
              <a:t> cells </a:t>
            </a:r>
            <a:r>
              <a:rPr lang="en-US" altLang="en-US" sz="2800" dirty="0" err="1">
                <a:latin typeface="Garamond" pitchFamily="18" charset="0"/>
              </a:rPr>
              <a:t>adiacenti</a:t>
            </a:r>
            <a:endParaRPr lang="en-US" altLang="en-US" sz="2800" dirty="0">
              <a:latin typeface="Garamond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bassa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densita</a:t>
            </a:r>
            <a:r>
              <a:rPr lang="en-US" altLang="en-US" sz="2800" dirty="0">
                <a:latin typeface="Garamond" pitchFamily="18" charset="0"/>
              </a:rPr>
              <a:t>` </a:t>
            </a:r>
            <a:r>
              <a:rPr lang="en-US" altLang="en-US" sz="2800" dirty="0" err="1">
                <a:latin typeface="Garamond" pitchFamily="18" charset="0"/>
              </a:rPr>
              <a:t>nei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tessuti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adulti</a:t>
            </a:r>
            <a:r>
              <a:rPr lang="en-US" altLang="en-US" sz="2800" dirty="0">
                <a:latin typeface="Garamond" pitchFamily="18" charset="0"/>
              </a:rPr>
              <a:t> (</a:t>
            </a:r>
            <a:r>
              <a:rPr lang="en-US" altLang="en-US" sz="2800" dirty="0" err="1" smtClean="0">
                <a:latin typeface="Garamond" pitchFamily="18" charset="0"/>
              </a:rPr>
              <a:t>eccetto</a:t>
            </a:r>
            <a:r>
              <a:rPr lang="en-US" altLang="en-US" sz="2800" dirty="0" smtClean="0">
                <a:latin typeface="Garamond" pitchFamily="18" charset="0"/>
              </a:rPr>
              <a:t>: </a:t>
            </a:r>
            <a:r>
              <a:rPr lang="en-US" altLang="en-US" sz="2800" dirty="0" err="1">
                <a:latin typeface="Garamond" pitchFamily="18" charset="0"/>
              </a:rPr>
              <a:t>cuore</a:t>
            </a:r>
            <a:r>
              <a:rPr lang="en-US" altLang="en-US" sz="2800" dirty="0">
                <a:latin typeface="Garamond" pitchFamily="18" charset="0"/>
              </a:rPr>
              <a:t> e </a:t>
            </a:r>
            <a:r>
              <a:rPr lang="en-US" altLang="en-US" sz="2800" dirty="0" err="1">
                <a:latin typeface="Garamond" pitchFamily="18" charset="0"/>
              </a:rPr>
              <a:t>muscolo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liscio</a:t>
            </a:r>
            <a:r>
              <a:rPr lang="en-US" altLang="en-US" sz="2800" dirty="0">
                <a:latin typeface="Garamond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Garamond" pitchFamily="18" charset="0"/>
              </a:rPr>
              <a:t>Alta </a:t>
            </a:r>
            <a:r>
              <a:rPr lang="en-US" altLang="en-US" sz="2800" dirty="0" err="1">
                <a:latin typeface="Garamond" pitchFamily="18" charset="0"/>
              </a:rPr>
              <a:t>densita</a:t>
            </a:r>
            <a:r>
              <a:rPr lang="en-US" altLang="en-US" sz="2800" dirty="0">
                <a:latin typeface="Garamond" pitchFamily="18" charset="0"/>
              </a:rPr>
              <a:t>` </a:t>
            </a:r>
            <a:r>
              <a:rPr lang="en-US" altLang="en-US" sz="2800" dirty="0" err="1">
                <a:latin typeface="Garamond" pitchFamily="18" charset="0"/>
              </a:rPr>
              <a:t>durante</a:t>
            </a:r>
            <a:r>
              <a:rPr lang="en-US" altLang="en-US" sz="2800" dirty="0">
                <a:latin typeface="Garamond" pitchFamily="18" charset="0"/>
              </a:rPr>
              <a:t> </a:t>
            </a:r>
            <a:r>
              <a:rPr lang="en-US" altLang="en-US" sz="2800" dirty="0" err="1">
                <a:latin typeface="Garamond" pitchFamily="18" charset="0"/>
              </a:rPr>
              <a:t>l</a:t>
            </a:r>
            <a:r>
              <a:rPr lang="en-US" altLang="it-IT" sz="2800" dirty="0" err="1">
                <a:latin typeface="Garamond" pitchFamily="18" charset="0"/>
              </a:rPr>
              <a:t>’</a:t>
            </a:r>
            <a:r>
              <a:rPr lang="en-US" altLang="en-US" sz="2800" dirty="0" err="1">
                <a:latin typeface="Garamond" pitchFamily="18" charset="0"/>
              </a:rPr>
              <a:t>embriogenesi</a:t>
            </a:r>
            <a:r>
              <a:rPr lang="en-US" altLang="en-US" sz="2800" dirty="0" err="1">
                <a:latin typeface="Garamond" pitchFamily="18" charset="0"/>
                <a:sym typeface="Wingdings" pitchFamily="2" charset="2"/>
              </a:rPr>
              <a:t>organizzazione</a:t>
            </a:r>
            <a:r>
              <a:rPr lang="en-US" altLang="en-US" sz="2800" dirty="0">
                <a:latin typeface="Garamond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Garamond" pitchFamily="18" charset="0"/>
                <a:sym typeface="Wingdings" pitchFamily="2" charset="2"/>
              </a:rPr>
              <a:t>spaziale</a:t>
            </a:r>
            <a:r>
              <a:rPr lang="en-US" altLang="en-US" sz="2800" dirty="0">
                <a:latin typeface="Garamond" pitchFamily="18" charset="0"/>
                <a:sym typeface="Wingdings" pitchFamily="2" charset="2"/>
              </a:rPr>
              <a:t> e </a:t>
            </a:r>
            <a:r>
              <a:rPr lang="en-US" altLang="en-US" sz="2800" dirty="0" err="1">
                <a:latin typeface="Garamond" pitchFamily="18" charset="0"/>
                <a:sym typeface="Wingdings" pitchFamily="2" charset="2"/>
              </a:rPr>
              <a:t>sviluppo</a:t>
            </a:r>
            <a:r>
              <a:rPr lang="en-US" altLang="en-US" sz="2800" dirty="0">
                <a:latin typeface="Garamond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isultati immagini per gap junctions in cardiac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3352800"/>
            <a:ext cx="7858125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4800" y="173066"/>
            <a:ext cx="8458200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solidFill>
                  <a:srgbClr val="0070C0"/>
                </a:solidFill>
              </a:rPr>
              <a:t>MUSCOLO CARDIACO</a:t>
            </a:r>
          </a:p>
          <a:p>
            <a:pPr algn="just"/>
            <a:r>
              <a:rPr lang="it-IT" sz="2800" b="1" dirty="0" smtClean="0"/>
              <a:t>Dischi intercalanti</a:t>
            </a:r>
          </a:p>
          <a:p>
            <a:pPr algn="just"/>
            <a:r>
              <a:rPr lang="it-IT" sz="2800" dirty="0" smtClean="0"/>
              <a:t>accoppiamento </a:t>
            </a:r>
            <a:r>
              <a:rPr lang="it-IT" sz="2800" dirty="0"/>
              <a:t>meccanico ed elettrico </a:t>
            </a:r>
            <a:r>
              <a:rPr lang="it-IT" sz="2800" dirty="0" smtClean="0"/>
              <a:t>tra cellule contigue</a:t>
            </a:r>
            <a:endParaRPr lang="it-IT" sz="2800" dirty="0"/>
          </a:p>
          <a:p>
            <a:pPr algn="just"/>
            <a:r>
              <a:rPr lang="it-IT" sz="2800" dirty="0" smtClean="0"/>
              <a:t>permettono una contrazione </a:t>
            </a:r>
            <a:r>
              <a:rPr lang="it-IT" sz="2800" dirty="0"/>
              <a:t>sincronizzata dell'intero </a:t>
            </a:r>
            <a:r>
              <a:rPr lang="it-IT" sz="2800" dirty="0" smtClean="0"/>
              <a:t>organo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90181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isultati immagini per gap junctions in cardiac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8" y="154754"/>
            <a:ext cx="8653365" cy="65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16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07937" y="533400"/>
            <a:ext cx="67281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/>
              <a:t>Filamenti Intermedi</a:t>
            </a:r>
            <a:endParaRPr lang="it-IT" sz="6000" dirty="0"/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1" y="2057400"/>
            <a:ext cx="5260975" cy="37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8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99562" y="1524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it-IT" altLang="en-US" dirty="0"/>
              <a:t>I </a:t>
            </a:r>
            <a:r>
              <a:rPr lang="it-IT" altLang="en-US" b="1" dirty="0">
                <a:solidFill>
                  <a:srgbClr val="0070C0"/>
                </a:solidFill>
              </a:rPr>
              <a:t>filamenti intermedi </a:t>
            </a:r>
            <a:r>
              <a:rPr lang="it-IT" altLang="en-US" b="1" dirty="0"/>
              <a:t>(IF)</a:t>
            </a:r>
            <a:r>
              <a:rPr lang="it-IT" altLang="en-US" dirty="0"/>
              <a:t>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it-IT" altLang="it-IT" dirty="0" smtClean="0">
                <a:cs typeface="Times New Roman" pitchFamily="18" charset="0"/>
              </a:rPr>
              <a:t> </a:t>
            </a:r>
            <a:r>
              <a:rPr lang="it-IT" altLang="it-IT" dirty="0">
                <a:cs typeface="Times New Roman" pitchFamily="18" charset="0"/>
              </a:rPr>
              <a:t>formano un reticolo in tutto il </a:t>
            </a:r>
            <a:r>
              <a:rPr lang="it-IT" altLang="it-IT" dirty="0" smtClean="0">
                <a:cs typeface="Times New Roman" pitchFamily="18" charset="0"/>
              </a:rPr>
              <a:t>citoplasma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it-IT" altLang="it-IT" dirty="0">
                <a:cs typeface="Times New Roman" pitchFamily="18" charset="0"/>
              </a:rPr>
              <a:t>c</a:t>
            </a:r>
            <a:r>
              <a:rPr lang="it-IT" altLang="it-IT" dirty="0" smtClean="0">
                <a:cs typeface="Times New Roman" pitchFamily="18" charset="0"/>
              </a:rPr>
              <a:t>he fa </a:t>
            </a:r>
            <a:r>
              <a:rPr lang="it-IT" altLang="it-IT" dirty="0">
                <a:cs typeface="Times New Roman" pitchFamily="18" charset="0"/>
              </a:rPr>
              <a:t>da</a:t>
            </a:r>
            <a:r>
              <a:rPr lang="it-IT" altLang="it-IT" dirty="0" smtClean="0">
                <a:cs typeface="Times New Roman" pitchFamily="18" charset="0"/>
              </a:rPr>
              <a:t> impalcatura (scheletro) alla cellula</a:t>
            </a:r>
            <a:endParaRPr lang="it-IT" altLang="it-IT" dirty="0">
              <a:cs typeface="Times New Roman" pitchFamily="18" charset="0"/>
            </a:endParaRPr>
          </a:p>
        </p:txBody>
      </p:sp>
      <p:pic>
        <p:nvPicPr>
          <p:cNvPr id="8195" name="Picture 3" descr="Immagine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0"/>
          <a:stretch/>
        </p:blipFill>
        <p:spPr bwMode="auto">
          <a:xfrm>
            <a:off x="2949522" y="2120889"/>
            <a:ext cx="3482079" cy="39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7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7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1727</Words>
  <Application>Microsoft Office PowerPoint</Application>
  <PresentationFormat>Presentazione su schermo (4:3)</PresentationFormat>
  <Paragraphs>314</Paragraphs>
  <Slides>76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85" baseType="lpstr">
      <vt:lpstr>ＭＳ Ｐゴシック</vt:lpstr>
      <vt:lpstr>Arial</vt:lpstr>
      <vt:lpstr>Calibri</vt:lpstr>
      <vt:lpstr>Garamond</vt:lpstr>
      <vt:lpstr>Open Sans</vt:lpstr>
      <vt:lpstr>Times</vt:lpstr>
      <vt:lpstr>Times New Roman</vt:lpstr>
      <vt:lpstr>Wingdings</vt:lpstr>
      <vt:lpstr>Struttura predefinita</vt:lpstr>
      <vt:lpstr>Il citoscheletro</vt:lpstr>
      <vt:lpstr>Funzioni del citoscheletro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Cheratina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Giunzioni Cellulari</vt:lpstr>
      <vt:lpstr>Presentazione standard di PowerPoint</vt:lpstr>
      <vt:lpstr>Giunzioni Occludenti (tight junctions)  barriera</vt:lpstr>
      <vt:lpstr>Presentazione standard di PowerPoint</vt:lpstr>
      <vt:lpstr>Giunzioni Ancoranti  stabilità meccanica</vt:lpstr>
      <vt:lpstr>Presentazione standard di PowerPoint</vt:lpstr>
      <vt:lpstr>Presentazione standard di PowerPoint</vt:lpstr>
      <vt:lpstr>Presentazione standard di PowerPoint</vt:lpstr>
      <vt:lpstr>Giunzioni di Comunicazione (Gap Junctions)</vt:lpstr>
      <vt:lpstr>Presentazione standard di PowerPoint</vt:lpstr>
      <vt:lpstr>Presentazione standard di PowerPoint</vt:lpstr>
    </vt:vector>
  </TitlesOfParts>
  <Company>unimib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SILVIA</dc:creator>
  <cp:lastModifiedBy>HP Inc.</cp:lastModifiedBy>
  <cp:revision>159</cp:revision>
  <dcterms:created xsi:type="dcterms:W3CDTF">2005-10-03T16:29:33Z</dcterms:created>
  <dcterms:modified xsi:type="dcterms:W3CDTF">2019-11-26T23:10:17Z</dcterms:modified>
</cp:coreProperties>
</file>